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7" r:id="rId1"/>
    <p:sldMasterId id="2147484248" r:id="rId2"/>
  </p:sldMasterIdLst>
  <p:notesMasterIdLst>
    <p:notesMasterId r:id="rId44"/>
  </p:notesMasterIdLst>
  <p:sldIdLst>
    <p:sldId id="256" r:id="rId3"/>
    <p:sldId id="391" r:id="rId4"/>
    <p:sldId id="394" r:id="rId5"/>
    <p:sldId id="408" r:id="rId6"/>
    <p:sldId id="261" r:id="rId7"/>
    <p:sldId id="262" r:id="rId8"/>
    <p:sldId id="407" r:id="rId9"/>
    <p:sldId id="344" r:id="rId10"/>
    <p:sldId id="309" r:id="rId11"/>
    <p:sldId id="400" r:id="rId12"/>
    <p:sldId id="399" r:id="rId13"/>
    <p:sldId id="307" r:id="rId14"/>
    <p:sldId id="308" r:id="rId15"/>
    <p:sldId id="378" r:id="rId16"/>
    <p:sldId id="393" r:id="rId17"/>
    <p:sldId id="379" r:id="rId18"/>
    <p:sldId id="380" r:id="rId19"/>
    <p:sldId id="401" r:id="rId20"/>
    <p:sldId id="402" r:id="rId21"/>
    <p:sldId id="403" r:id="rId22"/>
    <p:sldId id="343" r:id="rId23"/>
    <p:sldId id="345" r:id="rId24"/>
    <p:sldId id="301" r:id="rId25"/>
    <p:sldId id="302" r:id="rId26"/>
    <p:sldId id="304" r:id="rId27"/>
    <p:sldId id="305" r:id="rId28"/>
    <p:sldId id="306" r:id="rId29"/>
    <p:sldId id="371" r:id="rId30"/>
    <p:sldId id="357" r:id="rId31"/>
    <p:sldId id="358" r:id="rId32"/>
    <p:sldId id="359" r:id="rId33"/>
    <p:sldId id="382" r:id="rId34"/>
    <p:sldId id="381" r:id="rId35"/>
    <p:sldId id="406" r:id="rId36"/>
    <p:sldId id="384" r:id="rId37"/>
    <p:sldId id="409" r:id="rId38"/>
    <p:sldId id="413" r:id="rId39"/>
    <p:sldId id="415" r:id="rId40"/>
    <p:sldId id="410" r:id="rId41"/>
    <p:sldId id="411" r:id="rId42"/>
    <p:sldId id="414" r:id="rId4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E3E3F1"/>
    <a:srgbClr val="E1AE69"/>
    <a:srgbClr val="48231C"/>
    <a:srgbClr val="FDC3F6"/>
    <a:srgbClr val="F6FCA2"/>
    <a:srgbClr val="D0EAEC"/>
    <a:srgbClr val="E1F2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286" autoAdjust="0"/>
  </p:normalViewPr>
  <p:slideViewPr>
    <p:cSldViewPr>
      <p:cViewPr varScale="1">
        <p:scale>
          <a:sx n="50" d="100"/>
          <a:sy n="50" d="100"/>
        </p:scale>
        <p:origin x="1279" y="21"/>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9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6C7799-BFED-4557-AE2B-F7AB377A4788}"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D2B8A2C9-80E5-47C1-8256-765EA982F7C0}">
      <dgm:prSet phldrT="[Text]"/>
      <dgm:spPr>
        <a:solidFill>
          <a:srgbClr val="C00000"/>
        </a:solidFill>
      </dgm:spPr>
      <dgm:t>
        <a:bodyPr/>
        <a:lstStyle/>
        <a:p>
          <a:r>
            <a:rPr lang="en-US" dirty="0"/>
            <a:t>Inventory Assets &amp; Assign Classes</a:t>
          </a:r>
        </a:p>
      </dgm:t>
    </dgm:pt>
    <dgm:pt modelId="{AFD1D562-D3EC-4404-8E6B-1254F93F04CC}" type="parTrans" cxnId="{3DF5C714-5AEE-4F05-AD9A-375E59806915}">
      <dgm:prSet/>
      <dgm:spPr/>
      <dgm:t>
        <a:bodyPr/>
        <a:lstStyle/>
        <a:p>
          <a:endParaRPr lang="en-US"/>
        </a:p>
      </dgm:t>
    </dgm:pt>
    <dgm:pt modelId="{498890BC-81F9-439A-B7D5-1634D41E9A59}" type="sibTrans" cxnId="{3DF5C714-5AEE-4F05-AD9A-375E59806915}">
      <dgm:prSet/>
      <dgm:spPr/>
      <dgm:t>
        <a:bodyPr/>
        <a:lstStyle/>
        <a:p>
          <a:endParaRPr lang="en-US"/>
        </a:p>
      </dgm:t>
    </dgm:pt>
    <dgm:pt modelId="{526B7780-9E8F-4E36-BF24-E677B404F3A6}">
      <dgm:prSet phldrT="[Text]"/>
      <dgm:spPr/>
      <dgm:t>
        <a:bodyPr/>
        <a:lstStyle/>
        <a:p>
          <a:r>
            <a:rPr lang="en-US" dirty="0"/>
            <a:t>Select Controls for Sensitivity Classes</a:t>
          </a:r>
        </a:p>
      </dgm:t>
    </dgm:pt>
    <dgm:pt modelId="{10D91FC3-B95A-4250-880A-A613440A4C0F}" type="parTrans" cxnId="{8EBF7FF5-DE43-450E-B527-636B96B538DD}">
      <dgm:prSet/>
      <dgm:spPr/>
      <dgm:t>
        <a:bodyPr/>
        <a:lstStyle/>
        <a:p>
          <a:endParaRPr lang="en-US"/>
        </a:p>
      </dgm:t>
    </dgm:pt>
    <dgm:pt modelId="{FB91CEBA-5C38-4824-9FEE-9B0CFD33F9E9}" type="sibTrans" cxnId="{8EBF7FF5-DE43-450E-B527-636B96B538DD}">
      <dgm:prSet/>
      <dgm:spPr/>
      <dgm:t>
        <a:bodyPr/>
        <a:lstStyle/>
        <a:p>
          <a:endParaRPr lang="en-US"/>
        </a:p>
      </dgm:t>
    </dgm:pt>
    <dgm:pt modelId="{72EEE49D-60AE-44CF-9B36-08A1CF0F54B9}">
      <dgm:prSet phldrT="[Text]"/>
      <dgm:spPr/>
      <dgm:t>
        <a:bodyPr/>
        <a:lstStyle/>
        <a:p>
          <a:r>
            <a:rPr lang="en-US" dirty="0"/>
            <a:t>Select Controls for Criticality Classes</a:t>
          </a:r>
        </a:p>
      </dgm:t>
    </dgm:pt>
    <dgm:pt modelId="{6C7B4A42-12CE-4478-9A58-206252059DAA}" type="parTrans" cxnId="{3CE4FFF2-2FDD-4504-9139-7A6125452965}">
      <dgm:prSet/>
      <dgm:spPr/>
      <dgm:t>
        <a:bodyPr/>
        <a:lstStyle/>
        <a:p>
          <a:endParaRPr lang="en-US"/>
        </a:p>
      </dgm:t>
    </dgm:pt>
    <dgm:pt modelId="{0C4FE1E7-A5B3-46D4-A1E2-A73646F84B06}" type="sibTrans" cxnId="{3CE4FFF2-2FDD-4504-9139-7A6125452965}">
      <dgm:prSet/>
      <dgm:spPr/>
      <dgm:t>
        <a:bodyPr/>
        <a:lstStyle/>
        <a:p>
          <a:endParaRPr lang="en-US"/>
        </a:p>
      </dgm:t>
    </dgm:pt>
    <dgm:pt modelId="{C8570D31-C6DF-4956-B839-8FDBDB4CB9C1}" type="pres">
      <dgm:prSet presAssocID="{7D6C7799-BFED-4557-AE2B-F7AB377A4788}" presName="outerComposite" presStyleCnt="0">
        <dgm:presLayoutVars>
          <dgm:chMax val="5"/>
          <dgm:dir/>
          <dgm:resizeHandles val="exact"/>
        </dgm:presLayoutVars>
      </dgm:prSet>
      <dgm:spPr/>
    </dgm:pt>
    <dgm:pt modelId="{0E32019C-4667-45C7-A32B-ED5EB75B2746}" type="pres">
      <dgm:prSet presAssocID="{7D6C7799-BFED-4557-AE2B-F7AB377A4788}" presName="dummyMaxCanvas" presStyleCnt="0">
        <dgm:presLayoutVars/>
      </dgm:prSet>
      <dgm:spPr/>
    </dgm:pt>
    <dgm:pt modelId="{16117979-A739-415F-A002-FD385314CE86}" type="pres">
      <dgm:prSet presAssocID="{7D6C7799-BFED-4557-AE2B-F7AB377A4788}" presName="ThreeNodes_1" presStyleLbl="node1" presStyleIdx="0" presStyleCnt="3">
        <dgm:presLayoutVars>
          <dgm:bulletEnabled val="1"/>
        </dgm:presLayoutVars>
      </dgm:prSet>
      <dgm:spPr/>
    </dgm:pt>
    <dgm:pt modelId="{32AAE750-6779-4B71-A1EC-858C8968DB78}" type="pres">
      <dgm:prSet presAssocID="{7D6C7799-BFED-4557-AE2B-F7AB377A4788}" presName="ThreeNodes_2" presStyleLbl="node1" presStyleIdx="1" presStyleCnt="3" custLinFactNeighborX="-264" custLinFactNeighborY="-1833">
        <dgm:presLayoutVars>
          <dgm:bulletEnabled val="1"/>
        </dgm:presLayoutVars>
      </dgm:prSet>
      <dgm:spPr/>
    </dgm:pt>
    <dgm:pt modelId="{37360D47-5541-4E20-9024-263FC1A06236}" type="pres">
      <dgm:prSet presAssocID="{7D6C7799-BFED-4557-AE2B-F7AB377A4788}" presName="ThreeNodes_3" presStyleLbl="node1" presStyleIdx="2" presStyleCnt="3">
        <dgm:presLayoutVars>
          <dgm:bulletEnabled val="1"/>
        </dgm:presLayoutVars>
      </dgm:prSet>
      <dgm:spPr/>
    </dgm:pt>
    <dgm:pt modelId="{4F25E526-44D2-4845-8D4F-520CEBD2100C}" type="pres">
      <dgm:prSet presAssocID="{7D6C7799-BFED-4557-AE2B-F7AB377A4788}" presName="ThreeConn_1-2" presStyleLbl="fgAccFollowNode1" presStyleIdx="0" presStyleCnt="2">
        <dgm:presLayoutVars>
          <dgm:bulletEnabled val="1"/>
        </dgm:presLayoutVars>
      </dgm:prSet>
      <dgm:spPr/>
    </dgm:pt>
    <dgm:pt modelId="{36611A76-0BF1-4CD0-B57A-04541FD053C4}" type="pres">
      <dgm:prSet presAssocID="{7D6C7799-BFED-4557-AE2B-F7AB377A4788}" presName="ThreeConn_2-3" presStyleLbl="fgAccFollowNode1" presStyleIdx="1" presStyleCnt="2">
        <dgm:presLayoutVars>
          <dgm:bulletEnabled val="1"/>
        </dgm:presLayoutVars>
      </dgm:prSet>
      <dgm:spPr/>
    </dgm:pt>
    <dgm:pt modelId="{C3094BC4-C68F-4340-80A6-E2F73C921C6C}" type="pres">
      <dgm:prSet presAssocID="{7D6C7799-BFED-4557-AE2B-F7AB377A4788}" presName="ThreeNodes_1_text" presStyleLbl="node1" presStyleIdx="2" presStyleCnt="3">
        <dgm:presLayoutVars>
          <dgm:bulletEnabled val="1"/>
        </dgm:presLayoutVars>
      </dgm:prSet>
      <dgm:spPr/>
    </dgm:pt>
    <dgm:pt modelId="{E93E8840-FDF3-4499-83C1-6457059585C6}" type="pres">
      <dgm:prSet presAssocID="{7D6C7799-BFED-4557-AE2B-F7AB377A4788}" presName="ThreeNodes_2_text" presStyleLbl="node1" presStyleIdx="2" presStyleCnt="3">
        <dgm:presLayoutVars>
          <dgm:bulletEnabled val="1"/>
        </dgm:presLayoutVars>
      </dgm:prSet>
      <dgm:spPr/>
    </dgm:pt>
    <dgm:pt modelId="{F7E405AC-E1F1-40A3-84A3-78BACE5D3C72}" type="pres">
      <dgm:prSet presAssocID="{7D6C7799-BFED-4557-AE2B-F7AB377A4788}" presName="ThreeNodes_3_text" presStyleLbl="node1" presStyleIdx="2" presStyleCnt="3">
        <dgm:presLayoutVars>
          <dgm:bulletEnabled val="1"/>
        </dgm:presLayoutVars>
      </dgm:prSet>
      <dgm:spPr/>
    </dgm:pt>
  </dgm:ptLst>
  <dgm:cxnLst>
    <dgm:cxn modelId="{28DF9B04-1F7A-4C5F-8F2F-51F9479C0591}" type="presOf" srcId="{72EEE49D-60AE-44CF-9B36-08A1CF0F54B9}" destId="{37360D47-5541-4E20-9024-263FC1A06236}" srcOrd="0" destOrd="0" presId="urn:microsoft.com/office/officeart/2005/8/layout/vProcess5"/>
    <dgm:cxn modelId="{3DF5C714-5AEE-4F05-AD9A-375E59806915}" srcId="{7D6C7799-BFED-4557-AE2B-F7AB377A4788}" destId="{D2B8A2C9-80E5-47C1-8256-765EA982F7C0}" srcOrd="0" destOrd="0" parTransId="{AFD1D562-D3EC-4404-8E6B-1254F93F04CC}" sibTransId="{498890BC-81F9-439A-B7D5-1634D41E9A59}"/>
    <dgm:cxn modelId="{BD295438-C101-4359-8DBF-D51915FFF0A9}" type="presOf" srcId="{526B7780-9E8F-4E36-BF24-E677B404F3A6}" destId="{E93E8840-FDF3-4499-83C1-6457059585C6}" srcOrd="1" destOrd="0" presId="urn:microsoft.com/office/officeart/2005/8/layout/vProcess5"/>
    <dgm:cxn modelId="{DDAE825B-2F22-48AA-BC70-779D237BD558}" type="presOf" srcId="{526B7780-9E8F-4E36-BF24-E677B404F3A6}" destId="{32AAE750-6779-4B71-A1EC-858C8968DB78}" srcOrd="0" destOrd="0" presId="urn:microsoft.com/office/officeart/2005/8/layout/vProcess5"/>
    <dgm:cxn modelId="{1166FF5D-8DC2-4765-8342-765E10CA4FCC}" type="presOf" srcId="{FB91CEBA-5C38-4824-9FEE-9B0CFD33F9E9}" destId="{36611A76-0BF1-4CD0-B57A-04541FD053C4}" srcOrd="0" destOrd="0" presId="urn:microsoft.com/office/officeart/2005/8/layout/vProcess5"/>
    <dgm:cxn modelId="{9954CECA-BC1C-4E41-9874-CDE619190939}" type="presOf" srcId="{D2B8A2C9-80E5-47C1-8256-765EA982F7C0}" destId="{16117979-A739-415F-A002-FD385314CE86}" srcOrd="0" destOrd="0" presId="urn:microsoft.com/office/officeart/2005/8/layout/vProcess5"/>
    <dgm:cxn modelId="{5EAC86E3-0206-4338-BD89-30E69AFFF70D}" type="presOf" srcId="{72EEE49D-60AE-44CF-9B36-08A1CF0F54B9}" destId="{F7E405AC-E1F1-40A3-84A3-78BACE5D3C72}" srcOrd="1" destOrd="0" presId="urn:microsoft.com/office/officeart/2005/8/layout/vProcess5"/>
    <dgm:cxn modelId="{D9BA4AE7-BF2F-4D98-96BD-7D0FA0826B79}" type="presOf" srcId="{D2B8A2C9-80E5-47C1-8256-765EA982F7C0}" destId="{C3094BC4-C68F-4340-80A6-E2F73C921C6C}" srcOrd="1" destOrd="0" presId="urn:microsoft.com/office/officeart/2005/8/layout/vProcess5"/>
    <dgm:cxn modelId="{6A2DB9EF-304C-4031-9975-92CD92DF0E29}" type="presOf" srcId="{498890BC-81F9-439A-B7D5-1634D41E9A59}" destId="{4F25E526-44D2-4845-8D4F-520CEBD2100C}" srcOrd="0" destOrd="0" presId="urn:microsoft.com/office/officeart/2005/8/layout/vProcess5"/>
    <dgm:cxn modelId="{B816C5F0-362A-47EF-B264-9725023020B1}" type="presOf" srcId="{7D6C7799-BFED-4557-AE2B-F7AB377A4788}" destId="{C8570D31-C6DF-4956-B839-8FDBDB4CB9C1}" srcOrd="0" destOrd="0" presId="urn:microsoft.com/office/officeart/2005/8/layout/vProcess5"/>
    <dgm:cxn modelId="{3CE4FFF2-2FDD-4504-9139-7A6125452965}" srcId="{7D6C7799-BFED-4557-AE2B-F7AB377A4788}" destId="{72EEE49D-60AE-44CF-9B36-08A1CF0F54B9}" srcOrd="2" destOrd="0" parTransId="{6C7B4A42-12CE-4478-9A58-206252059DAA}" sibTransId="{0C4FE1E7-A5B3-46D4-A1E2-A73646F84B06}"/>
    <dgm:cxn modelId="{8EBF7FF5-DE43-450E-B527-636B96B538DD}" srcId="{7D6C7799-BFED-4557-AE2B-F7AB377A4788}" destId="{526B7780-9E8F-4E36-BF24-E677B404F3A6}" srcOrd="1" destOrd="0" parTransId="{10D91FC3-B95A-4250-880A-A613440A4C0F}" sibTransId="{FB91CEBA-5C38-4824-9FEE-9B0CFD33F9E9}"/>
    <dgm:cxn modelId="{B67A7A80-5589-407A-A89E-C6FA7F9F5DA2}" type="presParOf" srcId="{C8570D31-C6DF-4956-B839-8FDBDB4CB9C1}" destId="{0E32019C-4667-45C7-A32B-ED5EB75B2746}" srcOrd="0" destOrd="0" presId="urn:microsoft.com/office/officeart/2005/8/layout/vProcess5"/>
    <dgm:cxn modelId="{4978E8A6-3CFD-4BBE-B9A1-0288576BFCF3}" type="presParOf" srcId="{C8570D31-C6DF-4956-B839-8FDBDB4CB9C1}" destId="{16117979-A739-415F-A002-FD385314CE86}" srcOrd="1" destOrd="0" presId="urn:microsoft.com/office/officeart/2005/8/layout/vProcess5"/>
    <dgm:cxn modelId="{9986B2B4-8C2B-423B-8AB1-3200874EDD31}" type="presParOf" srcId="{C8570D31-C6DF-4956-B839-8FDBDB4CB9C1}" destId="{32AAE750-6779-4B71-A1EC-858C8968DB78}" srcOrd="2" destOrd="0" presId="urn:microsoft.com/office/officeart/2005/8/layout/vProcess5"/>
    <dgm:cxn modelId="{5DA2F90D-F3E6-4EFD-94A2-433F50F406B2}" type="presParOf" srcId="{C8570D31-C6DF-4956-B839-8FDBDB4CB9C1}" destId="{37360D47-5541-4E20-9024-263FC1A06236}" srcOrd="3" destOrd="0" presId="urn:microsoft.com/office/officeart/2005/8/layout/vProcess5"/>
    <dgm:cxn modelId="{920E04F1-471E-420C-9243-BE769140F0BD}" type="presParOf" srcId="{C8570D31-C6DF-4956-B839-8FDBDB4CB9C1}" destId="{4F25E526-44D2-4845-8D4F-520CEBD2100C}" srcOrd="4" destOrd="0" presId="urn:microsoft.com/office/officeart/2005/8/layout/vProcess5"/>
    <dgm:cxn modelId="{7D8A3705-4A48-429A-AB7D-862631C6B724}" type="presParOf" srcId="{C8570D31-C6DF-4956-B839-8FDBDB4CB9C1}" destId="{36611A76-0BF1-4CD0-B57A-04541FD053C4}" srcOrd="5" destOrd="0" presId="urn:microsoft.com/office/officeart/2005/8/layout/vProcess5"/>
    <dgm:cxn modelId="{8B2CFE1C-2D2F-4405-ACFE-0CB464C93DF6}" type="presParOf" srcId="{C8570D31-C6DF-4956-B839-8FDBDB4CB9C1}" destId="{C3094BC4-C68F-4340-80A6-E2F73C921C6C}" srcOrd="6" destOrd="0" presId="urn:microsoft.com/office/officeart/2005/8/layout/vProcess5"/>
    <dgm:cxn modelId="{77974D5C-3901-40AF-A612-7E131C7ACA1C}" type="presParOf" srcId="{C8570D31-C6DF-4956-B839-8FDBDB4CB9C1}" destId="{E93E8840-FDF3-4499-83C1-6457059585C6}" srcOrd="7" destOrd="0" presId="urn:microsoft.com/office/officeart/2005/8/layout/vProcess5"/>
    <dgm:cxn modelId="{4ED8C9DE-B37B-4217-BEA7-91C760214912}" type="presParOf" srcId="{C8570D31-C6DF-4956-B839-8FDBDB4CB9C1}" destId="{F7E405AC-E1F1-40A3-84A3-78BACE5D3C72}"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E82950-3A6E-4865-B52A-1F9BBD45C474}" type="doc">
      <dgm:prSet loTypeId="urn:microsoft.com/office/officeart/2005/8/layout/pyramid1" loCatId="pyramid" qsTypeId="urn:microsoft.com/office/officeart/2005/8/quickstyle/simple1" qsCatId="simple" csTypeId="urn:microsoft.com/office/officeart/2005/8/colors/accent1_2" csCatId="accent1" phldr="1"/>
      <dgm:spPr/>
    </dgm:pt>
    <dgm:pt modelId="{5DF88959-EF04-433B-AE17-FF699D425763}">
      <dgm:prSet/>
      <dgm:spPr>
        <a:solidFill>
          <a:schemeClr val="accent2">
            <a:lumMod val="50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0066"/>
              </a:solidFill>
              <a:effectLst/>
              <a:latin typeface="Arial" charset="0"/>
              <a:cs typeface="Arial" charset="0"/>
            </a:rPr>
            <a:t>Proprietary: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0066"/>
              </a:solidFill>
              <a:effectLst/>
              <a:latin typeface="Arial" charset="0"/>
              <a:cs typeface="Arial" charset="0"/>
            </a:rPr>
            <a:t>Strategic Plan</a:t>
          </a:r>
        </a:p>
      </dgm:t>
    </dgm:pt>
    <dgm:pt modelId="{2B6DFACA-9CF7-4F60-A598-D915670AE73C}" type="parTrans" cxnId="{C0E7792A-DBEB-4A58-AAA8-EE7FBF0FEFB1}">
      <dgm:prSet/>
      <dgm:spPr/>
      <dgm:t>
        <a:bodyPr/>
        <a:lstStyle/>
        <a:p>
          <a:endParaRPr lang="en-US"/>
        </a:p>
      </dgm:t>
    </dgm:pt>
    <dgm:pt modelId="{9FC2B9B8-2479-43D7-8070-E32D562116A6}" type="sibTrans" cxnId="{C0E7792A-DBEB-4A58-AAA8-EE7FBF0FEFB1}">
      <dgm:prSet/>
      <dgm:spPr/>
      <dgm:t>
        <a:bodyPr/>
        <a:lstStyle/>
        <a:p>
          <a:endParaRPr lang="en-US"/>
        </a:p>
      </dgm:t>
    </dgm:pt>
    <dgm:pt modelId="{1D9D1CE7-9C11-43F5-B5E3-192146A9FB3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CCFF"/>
              </a:solidFill>
              <a:effectLst/>
              <a:latin typeface="Arial" charset="0"/>
              <a:cs typeface="Arial" charset="0"/>
            </a:rPr>
            <a:t>Confidential: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CCFF"/>
              </a:solidFill>
              <a:effectLst/>
              <a:latin typeface="Arial" charset="0"/>
              <a:cs typeface="Arial" charset="0"/>
            </a:rPr>
            <a:t>Salary &amp;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CCFF"/>
              </a:solidFill>
              <a:effectLst/>
              <a:latin typeface="Arial" charset="0"/>
              <a:cs typeface="Arial" charset="0"/>
            </a:rPr>
            <a:t>Health Info</a:t>
          </a:r>
        </a:p>
      </dgm:t>
    </dgm:pt>
    <dgm:pt modelId="{2DC1F3A1-EB55-4E49-A7D5-43DBD7210B6A}" type="parTrans" cxnId="{32F1F17C-7D7C-4EA9-8423-4A6092448701}">
      <dgm:prSet/>
      <dgm:spPr/>
      <dgm:t>
        <a:bodyPr/>
        <a:lstStyle/>
        <a:p>
          <a:endParaRPr lang="en-US"/>
        </a:p>
      </dgm:t>
    </dgm:pt>
    <dgm:pt modelId="{73E74502-040F-4FA0-90D0-35DE00BF1622}" type="sibTrans" cxnId="{32F1F17C-7D7C-4EA9-8423-4A6092448701}">
      <dgm:prSet/>
      <dgm:spPr/>
      <dgm:t>
        <a:bodyPr/>
        <a:lstStyle/>
        <a:p>
          <a:endParaRPr lang="en-US"/>
        </a:p>
      </dgm:t>
    </dgm:pt>
    <dgm:pt modelId="{ED5D5504-0D11-4C17-9623-1EA07B4E5036}">
      <dgm:prSet/>
      <dgm:spPr>
        <a:solidFill>
          <a:schemeClr val="accent2">
            <a:lumMod val="60000"/>
            <a:lumOff val="40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charset="0"/>
              <a:cs typeface="Arial" charset="0"/>
            </a:rPr>
            <a:t>Privileged: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charset="0"/>
              <a:cs typeface="Arial" charset="0"/>
            </a:rPr>
            <a:t>Product Plans</a:t>
          </a:r>
        </a:p>
      </dgm:t>
    </dgm:pt>
    <dgm:pt modelId="{C2028E24-2B7E-4600-BF6A-D2E79DEED109}" type="parTrans" cxnId="{2856BBA9-8048-488E-8C94-4A4A180938F5}">
      <dgm:prSet/>
      <dgm:spPr/>
      <dgm:t>
        <a:bodyPr/>
        <a:lstStyle/>
        <a:p>
          <a:endParaRPr lang="en-US"/>
        </a:p>
      </dgm:t>
    </dgm:pt>
    <dgm:pt modelId="{B7575196-B2B1-4902-8E93-0EB04CD26484}" type="sibTrans" cxnId="{2856BBA9-8048-488E-8C94-4A4A180938F5}">
      <dgm:prSet/>
      <dgm:spPr/>
      <dgm:t>
        <a:bodyPr/>
        <a:lstStyle/>
        <a:p>
          <a:endParaRPr lang="en-US"/>
        </a:p>
      </dgm:t>
    </dgm:pt>
    <dgm:pt modelId="{F89B72E0-DB32-4EF0-8FA8-612989814D59}">
      <dgm:prSet/>
      <dgm:spPr>
        <a:solidFill>
          <a:schemeClr val="accent2">
            <a:lumMod val="40000"/>
            <a:lumOff val="60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charset="0"/>
              <a:cs typeface="Arial" charset="0"/>
            </a:rPr>
            <a:t>Public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charset="0"/>
              <a:cs typeface="Arial" charset="0"/>
            </a:rPr>
            <a:t>Product Users Manual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charset="0"/>
              <a:cs typeface="Arial" charset="0"/>
            </a:rPr>
            <a:t>near Release</a:t>
          </a:r>
        </a:p>
      </dgm:t>
    </dgm:pt>
    <dgm:pt modelId="{A9CB16DB-6EA0-45A1-907D-57746502E54D}" type="parTrans" cxnId="{54D321F1-C978-49B2-8270-CA191E6B8886}">
      <dgm:prSet/>
      <dgm:spPr/>
      <dgm:t>
        <a:bodyPr/>
        <a:lstStyle/>
        <a:p>
          <a:endParaRPr lang="en-US"/>
        </a:p>
      </dgm:t>
    </dgm:pt>
    <dgm:pt modelId="{73C04B75-B0AC-45D2-A824-A385DD6CAD78}" type="sibTrans" cxnId="{54D321F1-C978-49B2-8270-CA191E6B8886}">
      <dgm:prSet/>
      <dgm:spPr/>
      <dgm:t>
        <a:bodyPr/>
        <a:lstStyle/>
        <a:p>
          <a:endParaRPr lang="en-US"/>
        </a:p>
      </dgm:t>
    </dgm:pt>
    <dgm:pt modelId="{A3BE12E2-7671-4C52-9ACD-C964CFC7B85E}" type="pres">
      <dgm:prSet presAssocID="{93E82950-3A6E-4865-B52A-1F9BBD45C474}" presName="Name0" presStyleCnt="0">
        <dgm:presLayoutVars>
          <dgm:dir/>
          <dgm:animLvl val="lvl"/>
          <dgm:resizeHandles val="exact"/>
        </dgm:presLayoutVars>
      </dgm:prSet>
      <dgm:spPr/>
    </dgm:pt>
    <dgm:pt modelId="{2FE949CF-8CCF-448D-A318-BE2E109B61BC}" type="pres">
      <dgm:prSet presAssocID="{5DF88959-EF04-433B-AE17-FF699D425763}" presName="Name8" presStyleCnt="0"/>
      <dgm:spPr/>
    </dgm:pt>
    <dgm:pt modelId="{925228D1-097F-4C44-8D48-3DA18BC89889}" type="pres">
      <dgm:prSet presAssocID="{5DF88959-EF04-433B-AE17-FF699D425763}" presName="level" presStyleLbl="node1" presStyleIdx="0" presStyleCnt="4">
        <dgm:presLayoutVars>
          <dgm:chMax val="1"/>
          <dgm:bulletEnabled val="1"/>
        </dgm:presLayoutVars>
      </dgm:prSet>
      <dgm:spPr/>
    </dgm:pt>
    <dgm:pt modelId="{A81A0B03-1ED7-41CC-8677-105D5AC3AB95}" type="pres">
      <dgm:prSet presAssocID="{5DF88959-EF04-433B-AE17-FF699D425763}" presName="levelTx" presStyleLbl="revTx" presStyleIdx="0" presStyleCnt="0">
        <dgm:presLayoutVars>
          <dgm:chMax val="1"/>
          <dgm:bulletEnabled val="1"/>
        </dgm:presLayoutVars>
      </dgm:prSet>
      <dgm:spPr/>
    </dgm:pt>
    <dgm:pt modelId="{D04CAB4C-90B9-4FCB-8DAE-0066E3C6E8C6}" type="pres">
      <dgm:prSet presAssocID="{1D9D1CE7-9C11-43F5-B5E3-192146A9FB3C}" presName="Name8" presStyleCnt="0"/>
      <dgm:spPr/>
    </dgm:pt>
    <dgm:pt modelId="{78424463-9B6B-46AC-A3D5-41334799ABB8}" type="pres">
      <dgm:prSet presAssocID="{1D9D1CE7-9C11-43F5-B5E3-192146A9FB3C}" presName="level" presStyleLbl="node1" presStyleIdx="1" presStyleCnt="4">
        <dgm:presLayoutVars>
          <dgm:chMax val="1"/>
          <dgm:bulletEnabled val="1"/>
        </dgm:presLayoutVars>
      </dgm:prSet>
      <dgm:spPr/>
    </dgm:pt>
    <dgm:pt modelId="{757577E5-1475-46AE-A759-87C185E44378}" type="pres">
      <dgm:prSet presAssocID="{1D9D1CE7-9C11-43F5-B5E3-192146A9FB3C}" presName="levelTx" presStyleLbl="revTx" presStyleIdx="0" presStyleCnt="0">
        <dgm:presLayoutVars>
          <dgm:chMax val="1"/>
          <dgm:bulletEnabled val="1"/>
        </dgm:presLayoutVars>
      </dgm:prSet>
      <dgm:spPr/>
    </dgm:pt>
    <dgm:pt modelId="{CD4CA219-8AB6-41F7-8821-3B0398D14F3E}" type="pres">
      <dgm:prSet presAssocID="{ED5D5504-0D11-4C17-9623-1EA07B4E5036}" presName="Name8" presStyleCnt="0"/>
      <dgm:spPr/>
    </dgm:pt>
    <dgm:pt modelId="{FA0B729B-29D7-4283-B438-5731E67B2993}" type="pres">
      <dgm:prSet presAssocID="{ED5D5504-0D11-4C17-9623-1EA07B4E5036}" presName="level" presStyleLbl="node1" presStyleIdx="2" presStyleCnt="4">
        <dgm:presLayoutVars>
          <dgm:chMax val="1"/>
          <dgm:bulletEnabled val="1"/>
        </dgm:presLayoutVars>
      </dgm:prSet>
      <dgm:spPr/>
    </dgm:pt>
    <dgm:pt modelId="{FB390386-D5A9-4505-8238-2291F3693120}" type="pres">
      <dgm:prSet presAssocID="{ED5D5504-0D11-4C17-9623-1EA07B4E5036}" presName="levelTx" presStyleLbl="revTx" presStyleIdx="0" presStyleCnt="0">
        <dgm:presLayoutVars>
          <dgm:chMax val="1"/>
          <dgm:bulletEnabled val="1"/>
        </dgm:presLayoutVars>
      </dgm:prSet>
      <dgm:spPr/>
    </dgm:pt>
    <dgm:pt modelId="{4BA96927-F012-4952-918D-72DFA895E4A4}" type="pres">
      <dgm:prSet presAssocID="{F89B72E0-DB32-4EF0-8FA8-612989814D59}" presName="Name8" presStyleCnt="0"/>
      <dgm:spPr/>
    </dgm:pt>
    <dgm:pt modelId="{151A9B47-C3F2-49B3-BE05-69955DB40AC2}" type="pres">
      <dgm:prSet presAssocID="{F89B72E0-DB32-4EF0-8FA8-612989814D59}" presName="level" presStyleLbl="node1" presStyleIdx="3" presStyleCnt="4">
        <dgm:presLayoutVars>
          <dgm:chMax val="1"/>
          <dgm:bulletEnabled val="1"/>
        </dgm:presLayoutVars>
      </dgm:prSet>
      <dgm:spPr/>
    </dgm:pt>
    <dgm:pt modelId="{15E4DE1D-5241-40E0-A460-4C3626947F25}" type="pres">
      <dgm:prSet presAssocID="{F89B72E0-DB32-4EF0-8FA8-612989814D59}" presName="levelTx" presStyleLbl="revTx" presStyleIdx="0" presStyleCnt="0">
        <dgm:presLayoutVars>
          <dgm:chMax val="1"/>
          <dgm:bulletEnabled val="1"/>
        </dgm:presLayoutVars>
      </dgm:prSet>
      <dgm:spPr/>
    </dgm:pt>
  </dgm:ptLst>
  <dgm:cxnLst>
    <dgm:cxn modelId="{427FED0A-05F4-4132-B9DB-CDDF078CC704}" type="presOf" srcId="{1D9D1CE7-9C11-43F5-B5E3-192146A9FB3C}" destId="{757577E5-1475-46AE-A759-87C185E44378}" srcOrd="1" destOrd="0" presId="urn:microsoft.com/office/officeart/2005/8/layout/pyramid1"/>
    <dgm:cxn modelId="{0F322D19-9BAD-4279-A7BC-95E8CAC52F28}" type="presOf" srcId="{F89B72E0-DB32-4EF0-8FA8-612989814D59}" destId="{15E4DE1D-5241-40E0-A460-4C3626947F25}" srcOrd="1" destOrd="0" presId="urn:microsoft.com/office/officeart/2005/8/layout/pyramid1"/>
    <dgm:cxn modelId="{C0E7792A-DBEB-4A58-AAA8-EE7FBF0FEFB1}" srcId="{93E82950-3A6E-4865-B52A-1F9BBD45C474}" destId="{5DF88959-EF04-433B-AE17-FF699D425763}" srcOrd="0" destOrd="0" parTransId="{2B6DFACA-9CF7-4F60-A598-D915670AE73C}" sibTransId="{9FC2B9B8-2479-43D7-8070-E32D562116A6}"/>
    <dgm:cxn modelId="{DED69760-3409-4E7D-A875-25D575C2F5E5}" type="presOf" srcId="{5DF88959-EF04-433B-AE17-FF699D425763}" destId="{925228D1-097F-4C44-8D48-3DA18BC89889}" srcOrd="0" destOrd="0" presId="urn:microsoft.com/office/officeart/2005/8/layout/pyramid1"/>
    <dgm:cxn modelId="{41257B6C-3EC1-4656-896A-D42C848CF0CA}" type="presOf" srcId="{ED5D5504-0D11-4C17-9623-1EA07B4E5036}" destId="{FA0B729B-29D7-4283-B438-5731E67B2993}" srcOrd="0" destOrd="0" presId="urn:microsoft.com/office/officeart/2005/8/layout/pyramid1"/>
    <dgm:cxn modelId="{A602A252-66FC-47C7-AD3C-04704D12B42C}" type="presOf" srcId="{5DF88959-EF04-433B-AE17-FF699D425763}" destId="{A81A0B03-1ED7-41CC-8677-105D5AC3AB95}" srcOrd="1" destOrd="0" presId="urn:microsoft.com/office/officeart/2005/8/layout/pyramid1"/>
    <dgm:cxn modelId="{37B0C553-A44A-4606-BB68-F87AEFD26F26}" type="presOf" srcId="{ED5D5504-0D11-4C17-9623-1EA07B4E5036}" destId="{FB390386-D5A9-4505-8238-2291F3693120}" srcOrd="1" destOrd="0" presId="urn:microsoft.com/office/officeart/2005/8/layout/pyramid1"/>
    <dgm:cxn modelId="{32F1F17C-7D7C-4EA9-8423-4A6092448701}" srcId="{93E82950-3A6E-4865-B52A-1F9BBD45C474}" destId="{1D9D1CE7-9C11-43F5-B5E3-192146A9FB3C}" srcOrd="1" destOrd="0" parTransId="{2DC1F3A1-EB55-4E49-A7D5-43DBD7210B6A}" sibTransId="{73E74502-040F-4FA0-90D0-35DE00BF1622}"/>
    <dgm:cxn modelId="{39AF0C8C-952D-42BD-8B5F-0053C1AA5DBF}" type="presOf" srcId="{93E82950-3A6E-4865-B52A-1F9BBD45C474}" destId="{A3BE12E2-7671-4C52-9ACD-C964CFC7B85E}" srcOrd="0" destOrd="0" presId="urn:microsoft.com/office/officeart/2005/8/layout/pyramid1"/>
    <dgm:cxn modelId="{2856BBA9-8048-488E-8C94-4A4A180938F5}" srcId="{93E82950-3A6E-4865-B52A-1F9BBD45C474}" destId="{ED5D5504-0D11-4C17-9623-1EA07B4E5036}" srcOrd="2" destOrd="0" parTransId="{C2028E24-2B7E-4600-BF6A-D2E79DEED109}" sibTransId="{B7575196-B2B1-4902-8E93-0EB04CD26484}"/>
    <dgm:cxn modelId="{29ED44B7-A704-4DE6-A868-A11739AFC7A9}" type="presOf" srcId="{1D9D1CE7-9C11-43F5-B5E3-192146A9FB3C}" destId="{78424463-9B6B-46AC-A3D5-41334799ABB8}" srcOrd="0" destOrd="0" presId="urn:microsoft.com/office/officeart/2005/8/layout/pyramid1"/>
    <dgm:cxn modelId="{3C19F4BD-3EF8-4B26-8191-EEAC51E7D3D4}" type="presOf" srcId="{F89B72E0-DB32-4EF0-8FA8-612989814D59}" destId="{151A9B47-C3F2-49B3-BE05-69955DB40AC2}" srcOrd="0" destOrd="0" presId="urn:microsoft.com/office/officeart/2005/8/layout/pyramid1"/>
    <dgm:cxn modelId="{54D321F1-C978-49B2-8270-CA191E6B8886}" srcId="{93E82950-3A6E-4865-B52A-1F9BBD45C474}" destId="{F89B72E0-DB32-4EF0-8FA8-612989814D59}" srcOrd="3" destOrd="0" parTransId="{A9CB16DB-6EA0-45A1-907D-57746502E54D}" sibTransId="{73C04B75-B0AC-45D2-A824-A385DD6CAD78}"/>
    <dgm:cxn modelId="{FAD06944-5FB5-4295-B175-8CEF84D85700}" type="presParOf" srcId="{A3BE12E2-7671-4C52-9ACD-C964CFC7B85E}" destId="{2FE949CF-8CCF-448D-A318-BE2E109B61BC}" srcOrd="0" destOrd="0" presId="urn:microsoft.com/office/officeart/2005/8/layout/pyramid1"/>
    <dgm:cxn modelId="{D7786B60-F7CE-4D4B-BB8D-97FF93F055F4}" type="presParOf" srcId="{2FE949CF-8CCF-448D-A318-BE2E109B61BC}" destId="{925228D1-097F-4C44-8D48-3DA18BC89889}" srcOrd="0" destOrd="0" presId="urn:microsoft.com/office/officeart/2005/8/layout/pyramid1"/>
    <dgm:cxn modelId="{6DA30AA1-7E99-43BE-AB51-FF52ACA691F5}" type="presParOf" srcId="{2FE949CF-8CCF-448D-A318-BE2E109B61BC}" destId="{A81A0B03-1ED7-41CC-8677-105D5AC3AB95}" srcOrd="1" destOrd="0" presId="urn:microsoft.com/office/officeart/2005/8/layout/pyramid1"/>
    <dgm:cxn modelId="{18733C8C-C456-4931-BC07-E6A78A4D8112}" type="presParOf" srcId="{A3BE12E2-7671-4C52-9ACD-C964CFC7B85E}" destId="{D04CAB4C-90B9-4FCB-8DAE-0066E3C6E8C6}" srcOrd="1" destOrd="0" presId="urn:microsoft.com/office/officeart/2005/8/layout/pyramid1"/>
    <dgm:cxn modelId="{FC00FBD5-FE14-488D-88C6-C80390DCC67D}" type="presParOf" srcId="{D04CAB4C-90B9-4FCB-8DAE-0066E3C6E8C6}" destId="{78424463-9B6B-46AC-A3D5-41334799ABB8}" srcOrd="0" destOrd="0" presId="urn:microsoft.com/office/officeart/2005/8/layout/pyramid1"/>
    <dgm:cxn modelId="{D2DA8760-EDDB-45CE-AC8A-673124541289}" type="presParOf" srcId="{D04CAB4C-90B9-4FCB-8DAE-0066E3C6E8C6}" destId="{757577E5-1475-46AE-A759-87C185E44378}" srcOrd="1" destOrd="0" presId="urn:microsoft.com/office/officeart/2005/8/layout/pyramid1"/>
    <dgm:cxn modelId="{E8516E5D-6735-417D-990F-CD60553102DF}" type="presParOf" srcId="{A3BE12E2-7671-4C52-9ACD-C964CFC7B85E}" destId="{CD4CA219-8AB6-41F7-8821-3B0398D14F3E}" srcOrd="2" destOrd="0" presId="urn:microsoft.com/office/officeart/2005/8/layout/pyramid1"/>
    <dgm:cxn modelId="{CCDC5E55-7A82-499E-9B94-78E41A379526}" type="presParOf" srcId="{CD4CA219-8AB6-41F7-8821-3B0398D14F3E}" destId="{FA0B729B-29D7-4283-B438-5731E67B2993}" srcOrd="0" destOrd="0" presId="urn:microsoft.com/office/officeart/2005/8/layout/pyramid1"/>
    <dgm:cxn modelId="{CA5EB1A2-BD52-4722-AACC-F41C0F03100F}" type="presParOf" srcId="{CD4CA219-8AB6-41F7-8821-3B0398D14F3E}" destId="{FB390386-D5A9-4505-8238-2291F3693120}" srcOrd="1" destOrd="0" presId="urn:microsoft.com/office/officeart/2005/8/layout/pyramid1"/>
    <dgm:cxn modelId="{A2CCE816-ACA8-4456-B182-CBF15CDD56BB}" type="presParOf" srcId="{A3BE12E2-7671-4C52-9ACD-C964CFC7B85E}" destId="{4BA96927-F012-4952-918D-72DFA895E4A4}" srcOrd="3" destOrd="0" presId="urn:microsoft.com/office/officeart/2005/8/layout/pyramid1"/>
    <dgm:cxn modelId="{25E76C33-7B04-460F-8EDE-E71D9710AAB1}" type="presParOf" srcId="{4BA96927-F012-4952-918D-72DFA895E4A4}" destId="{151A9B47-C3F2-49B3-BE05-69955DB40AC2}" srcOrd="0" destOrd="0" presId="urn:microsoft.com/office/officeart/2005/8/layout/pyramid1"/>
    <dgm:cxn modelId="{EED17CCB-2F89-464F-9FB0-C49517996899}" type="presParOf" srcId="{4BA96927-F012-4952-918D-72DFA895E4A4}" destId="{15E4DE1D-5241-40E0-A460-4C3626947F25}"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96782C-BE2A-48F2-A6BC-7BFAD6E6F583}" type="doc">
      <dgm:prSet loTypeId="urn:microsoft.com/office/officeart/2005/8/layout/target1" loCatId="relationship" qsTypeId="urn:microsoft.com/office/officeart/2005/8/quickstyle/simple1" qsCatId="simple" csTypeId="urn:microsoft.com/office/officeart/2005/8/colors/accent1_2" csCatId="accent1"/>
      <dgm:spPr/>
    </dgm:pt>
    <dgm:pt modelId="{43815451-EDB1-435B-A134-F49FB485C464}">
      <dgm:prSet/>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cs typeface="Arial" panose="020B0604020202020204" pitchFamily="34" charset="0"/>
            </a:rPr>
            <a:t>Locked Work</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cs typeface="Arial" panose="020B0604020202020204" pitchFamily="34" charset="0"/>
            </a:rPr>
            <a:t>Stations</a:t>
          </a:r>
        </a:p>
      </dgm:t>
    </dgm:pt>
    <dgm:pt modelId="{8C844EE1-068D-47C4-BFBA-C0AD6FC18C03}" type="parTrans" cxnId="{17832348-A07B-416E-AED0-954D0FB4E6F6}">
      <dgm:prSet/>
      <dgm:spPr/>
      <dgm:t>
        <a:bodyPr/>
        <a:lstStyle/>
        <a:p>
          <a:endParaRPr lang="en-US"/>
        </a:p>
      </dgm:t>
    </dgm:pt>
    <dgm:pt modelId="{E465DCEC-C3F0-4BBB-B6DA-4B18812D7C9B}" type="sibTrans" cxnId="{17832348-A07B-416E-AED0-954D0FB4E6F6}">
      <dgm:prSet/>
      <dgm:spPr/>
      <dgm:t>
        <a:bodyPr/>
        <a:lstStyle/>
        <a:p>
          <a:endParaRPr lang="en-US"/>
        </a:p>
      </dgm:t>
    </dgm:pt>
    <dgm:pt modelId="{23176CFD-4E57-4EFC-BC5E-F32225AF211D}">
      <dgm:prSet/>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cs typeface="Arial" panose="020B0604020202020204" pitchFamily="34" charset="0"/>
            </a:rPr>
            <a:t>Video cameras &amp;</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cs typeface="Arial" panose="020B0604020202020204" pitchFamily="34" charset="0"/>
            </a:rPr>
            <a:t>Alarm system</a:t>
          </a:r>
        </a:p>
      </dgm:t>
    </dgm:pt>
    <dgm:pt modelId="{7834D5F0-97EC-4E35-87F9-2B489724E43C}" type="parTrans" cxnId="{7105E555-316F-475B-9C5D-08C774DF236C}">
      <dgm:prSet/>
      <dgm:spPr/>
      <dgm:t>
        <a:bodyPr/>
        <a:lstStyle/>
        <a:p>
          <a:endParaRPr lang="en-US"/>
        </a:p>
      </dgm:t>
    </dgm:pt>
    <dgm:pt modelId="{BC947064-8815-430F-B6F4-50B11516D594}" type="sibTrans" cxnId="{7105E555-316F-475B-9C5D-08C774DF236C}">
      <dgm:prSet/>
      <dgm:spPr/>
      <dgm:t>
        <a:bodyPr/>
        <a:lstStyle/>
        <a:p>
          <a:endParaRPr lang="en-US"/>
        </a:p>
      </dgm:t>
    </dgm:pt>
    <dgm:pt modelId="{8B58009F-ACD1-482A-B84A-3723B6C29F70}">
      <dgm:prSet/>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cs typeface="Arial" panose="020B0604020202020204" pitchFamily="34" charset="0"/>
            </a:rPr>
            <a:t>Bonded personnel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cs typeface="Arial" panose="020B0604020202020204" pitchFamily="34" charset="0"/>
            </a:rPr>
            <a:t>Controlled visitor access</a:t>
          </a:r>
        </a:p>
      </dgm:t>
    </dgm:pt>
    <dgm:pt modelId="{ED2E49C2-1029-4802-AF19-4690BA867A26}" type="parTrans" cxnId="{3E7CAA2E-6BED-40B7-AA7C-637D449E8128}">
      <dgm:prSet/>
      <dgm:spPr/>
      <dgm:t>
        <a:bodyPr/>
        <a:lstStyle/>
        <a:p>
          <a:endParaRPr lang="en-US"/>
        </a:p>
      </dgm:t>
    </dgm:pt>
    <dgm:pt modelId="{9F38130D-647E-458F-9BA2-00034F6B14E2}" type="sibTrans" cxnId="{3E7CAA2E-6BED-40B7-AA7C-637D449E8128}">
      <dgm:prSet/>
      <dgm:spPr/>
      <dgm:t>
        <a:bodyPr/>
        <a:lstStyle/>
        <a:p>
          <a:endParaRPr lang="en-US"/>
        </a:p>
      </dgm:t>
    </dgm:pt>
    <dgm:pt modelId="{6E99760A-02CC-4F76-99EF-6DC907DC9F56}">
      <dgm:prSet/>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cs typeface="Arial" panose="020B0604020202020204" pitchFamily="34" charset="0"/>
            </a:rPr>
            <a:t>Security Guards, manual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cs typeface="Arial" panose="020B0604020202020204" pitchFamily="34" charset="0"/>
            </a:rPr>
            <a:t>logging &amp; photo ID badges</a:t>
          </a:r>
        </a:p>
      </dgm:t>
    </dgm:pt>
    <dgm:pt modelId="{996C3710-31A1-47CE-9DC7-0E175057E5E6}" type="parTrans" cxnId="{42D4A2D1-BBFB-4D84-A9E3-3F2FB334AB1D}">
      <dgm:prSet/>
      <dgm:spPr/>
      <dgm:t>
        <a:bodyPr/>
        <a:lstStyle/>
        <a:p>
          <a:endParaRPr lang="en-US"/>
        </a:p>
      </dgm:t>
    </dgm:pt>
    <dgm:pt modelId="{2AB1F4C2-4B3C-4CD5-A615-D7519C1311A7}" type="sibTrans" cxnId="{42D4A2D1-BBFB-4D84-A9E3-3F2FB334AB1D}">
      <dgm:prSet/>
      <dgm:spPr/>
      <dgm:t>
        <a:bodyPr/>
        <a:lstStyle/>
        <a:p>
          <a:endParaRPr lang="en-US"/>
        </a:p>
      </dgm:t>
    </dgm:pt>
    <dgm:pt modelId="{568C52BC-AE75-446B-B124-E7EFC99A1D04}">
      <dgm:prSet/>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Controlled single entry</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point &amp; barred windows</a:t>
          </a:r>
        </a:p>
      </dgm:t>
    </dgm:pt>
    <dgm:pt modelId="{F82F8D94-FEB1-4530-BBDC-0DA5CEDC4EEB}" type="parTrans" cxnId="{23D1960F-9C96-409A-BC4F-984EF028E8D7}">
      <dgm:prSet/>
      <dgm:spPr/>
      <dgm:t>
        <a:bodyPr/>
        <a:lstStyle/>
        <a:p>
          <a:endParaRPr lang="en-US"/>
        </a:p>
      </dgm:t>
    </dgm:pt>
    <dgm:pt modelId="{F3E66ED3-4100-4257-AB71-28D8F402E5E2}" type="sibTrans" cxnId="{23D1960F-9C96-409A-BC4F-984EF028E8D7}">
      <dgm:prSet/>
      <dgm:spPr/>
      <dgm:t>
        <a:bodyPr/>
        <a:lstStyle/>
        <a:p>
          <a:endParaRPr lang="en-US"/>
        </a:p>
      </dgm:t>
    </dgm:pt>
    <dgm:pt modelId="{D5D76B24-ABFC-4CA9-9385-F6B42BE18615}">
      <dgm:prSet/>
      <dgm:spPr/>
      <dgm:t>
        <a:bodyPr/>
        <a:lstStyle/>
        <a:p>
          <a:endParaRPr lang="en-US"/>
        </a:p>
      </dgm:t>
    </dgm:pt>
    <dgm:pt modelId="{E4DD16F7-C524-4EFD-A823-3C669E64964E}" type="parTrans" cxnId="{A47407D6-B352-418C-8C1D-FE54D80CB172}">
      <dgm:prSet/>
      <dgm:spPr/>
      <dgm:t>
        <a:bodyPr/>
        <a:lstStyle/>
        <a:p>
          <a:endParaRPr lang="en-US"/>
        </a:p>
      </dgm:t>
    </dgm:pt>
    <dgm:pt modelId="{F15A7945-1CC6-4AD6-ABEA-790C8DDB1971}" type="sibTrans" cxnId="{A47407D6-B352-418C-8C1D-FE54D80CB172}">
      <dgm:prSet/>
      <dgm:spPr/>
      <dgm:t>
        <a:bodyPr/>
        <a:lstStyle/>
        <a:p>
          <a:endParaRPr lang="en-US"/>
        </a:p>
      </dgm:t>
    </dgm:pt>
    <dgm:pt modelId="{E7CB7168-7025-4295-894E-04C50CEF517B}" type="pres">
      <dgm:prSet presAssocID="{A396782C-BE2A-48F2-A6BC-7BFAD6E6F583}" presName="composite" presStyleCnt="0">
        <dgm:presLayoutVars>
          <dgm:chMax val="5"/>
          <dgm:dir/>
          <dgm:resizeHandles val="exact"/>
        </dgm:presLayoutVars>
      </dgm:prSet>
      <dgm:spPr/>
    </dgm:pt>
    <dgm:pt modelId="{227F059E-20EE-40E9-AEFA-4260EC82E654}" type="pres">
      <dgm:prSet presAssocID="{43815451-EDB1-435B-A134-F49FB485C464}" presName="circle1" presStyleLbl="lnNode1" presStyleIdx="0" presStyleCnt="5"/>
      <dgm:spPr>
        <a:solidFill>
          <a:schemeClr val="accent3">
            <a:lumMod val="90000"/>
          </a:schemeClr>
        </a:solidFill>
      </dgm:spPr>
    </dgm:pt>
    <dgm:pt modelId="{E191E5C2-85A0-44B0-AF7F-833E4C925C0D}" type="pres">
      <dgm:prSet presAssocID="{43815451-EDB1-435B-A134-F49FB485C464}" presName="text1" presStyleLbl="revTx" presStyleIdx="0" presStyleCnt="5">
        <dgm:presLayoutVars>
          <dgm:bulletEnabled val="1"/>
        </dgm:presLayoutVars>
      </dgm:prSet>
      <dgm:spPr/>
    </dgm:pt>
    <dgm:pt modelId="{6058179D-BE9D-43C2-8DDC-1CACD072E36B}" type="pres">
      <dgm:prSet presAssocID="{43815451-EDB1-435B-A134-F49FB485C464}" presName="line1" presStyleLbl="callout" presStyleIdx="0" presStyleCnt="10"/>
      <dgm:spPr/>
    </dgm:pt>
    <dgm:pt modelId="{7E55CFAA-DFB6-4AE4-B25D-206F51FCED7F}" type="pres">
      <dgm:prSet presAssocID="{43815451-EDB1-435B-A134-F49FB485C464}" presName="d1" presStyleLbl="callout" presStyleIdx="1" presStyleCnt="10"/>
      <dgm:spPr/>
    </dgm:pt>
    <dgm:pt modelId="{082B40B7-C548-497B-9DC5-A6B24EDFB13F}" type="pres">
      <dgm:prSet presAssocID="{23176CFD-4E57-4EFC-BC5E-F32225AF211D}" presName="circle2" presStyleLbl="lnNode1" presStyleIdx="1" presStyleCnt="5"/>
      <dgm:spPr>
        <a:solidFill>
          <a:schemeClr val="accent3">
            <a:lumMod val="75000"/>
          </a:schemeClr>
        </a:solidFill>
      </dgm:spPr>
    </dgm:pt>
    <dgm:pt modelId="{25037C87-7011-4EBC-8E25-607C304B5CB8}" type="pres">
      <dgm:prSet presAssocID="{23176CFD-4E57-4EFC-BC5E-F32225AF211D}" presName="text2" presStyleLbl="revTx" presStyleIdx="1" presStyleCnt="5">
        <dgm:presLayoutVars>
          <dgm:bulletEnabled val="1"/>
        </dgm:presLayoutVars>
      </dgm:prSet>
      <dgm:spPr/>
    </dgm:pt>
    <dgm:pt modelId="{31A6FD1D-A965-4CA5-8F5B-3D21E2F0144C}" type="pres">
      <dgm:prSet presAssocID="{23176CFD-4E57-4EFC-BC5E-F32225AF211D}" presName="line2" presStyleLbl="callout" presStyleIdx="2" presStyleCnt="10"/>
      <dgm:spPr/>
    </dgm:pt>
    <dgm:pt modelId="{759E252B-7A4E-4C78-9A6D-0DF8EFC76754}" type="pres">
      <dgm:prSet presAssocID="{23176CFD-4E57-4EFC-BC5E-F32225AF211D}" presName="d2" presStyleLbl="callout" presStyleIdx="3" presStyleCnt="10"/>
      <dgm:spPr/>
    </dgm:pt>
    <dgm:pt modelId="{8A93DCF0-F3B8-46B5-8E2E-D70FDBA69A8C}" type="pres">
      <dgm:prSet presAssocID="{8B58009F-ACD1-482A-B84A-3723B6C29F70}" presName="circle3" presStyleLbl="lnNode1" presStyleIdx="2" presStyleCnt="5" custLinFactNeighborX="-1240" custLinFactNeighborY="-1976"/>
      <dgm:spPr>
        <a:solidFill>
          <a:schemeClr val="accent3">
            <a:lumMod val="50000"/>
          </a:schemeClr>
        </a:solidFill>
      </dgm:spPr>
    </dgm:pt>
    <dgm:pt modelId="{B6435E47-8C59-4F3E-A72D-CBDD3A2275EB}" type="pres">
      <dgm:prSet presAssocID="{8B58009F-ACD1-482A-B84A-3723B6C29F70}" presName="text3" presStyleLbl="revTx" presStyleIdx="2" presStyleCnt="5">
        <dgm:presLayoutVars>
          <dgm:bulletEnabled val="1"/>
        </dgm:presLayoutVars>
      </dgm:prSet>
      <dgm:spPr/>
    </dgm:pt>
    <dgm:pt modelId="{90F90E28-C410-4C42-A0C6-29F980F8D3FA}" type="pres">
      <dgm:prSet presAssocID="{8B58009F-ACD1-482A-B84A-3723B6C29F70}" presName="line3" presStyleLbl="callout" presStyleIdx="4" presStyleCnt="10"/>
      <dgm:spPr/>
    </dgm:pt>
    <dgm:pt modelId="{94FE13EA-20C2-4FA0-AF72-2B28F3534D2C}" type="pres">
      <dgm:prSet presAssocID="{8B58009F-ACD1-482A-B84A-3723B6C29F70}" presName="d3" presStyleLbl="callout" presStyleIdx="5" presStyleCnt="10"/>
      <dgm:spPr/>
    </dgm:pt>
    <dgm:pt modelId="{5F814A1F-FE9D-428C-8636-D814F7D3E7BA}" type="pres">
      <dgm:prSet presAssocID="{6E99760A-02CC-4F76-99EF-6DC907DC9F56}" presName="circle4" presStyleLbl="lnNode1" presStyleIdx="3" presStyleCnt="5"/>
      <dgm:spPr>
        <a:solidFill>
          <a:schemeClr val="accent2">
            <a:lumMod val="75000"/>
          </a:schemeClr>
        </a:solidFill>
      </dgm:spPr>
    </dgm:pt>
    <dgm:pt modelId="{40681AAA-54A4-44AE-A0E6-F3188E222F62}" type="pres">
      <dgm:prSet presAssocID="{6E99760A-02CC-4F76-99EF-6DC907DC9F56}" presName="text4" presStyleLbl="revTx" presStyleIdx="3" presStyleCnt="5">
        <dgm:presLayoutVars>
          <dgm:bulletEnabled val="1"/>
        </dgm:presLayoutVars>
      </dgm:prSet>
      <dgm:spPr/>
    </dgm:pt>
    <dgm:pt modelId="{47E493D2-3020-4364-8DA7-3BD2F35EA389}" type="pres">
      <dgm:prSet presAssocID="{6E99760A-02CC-4F76-99EF-6DC907DC9F56}" presName="line4" presStyleLbl="callout" presStyleIdx="6" presStyleCnt="10"/>
      <dgm:spPr/>
    </dgm:pt>
    <dgm:pt modelId="{117206C8-34F0-4899-8F43-1AEFAEC7ECCB}" type="pres">
      <dgm:prSet presAssocID="{6E99760A-02CC-4F76-99EF-6DC907DC9F56}" presName="d4" presStyleLbl="callout" presStyleIdx="7" presStyleCnt="10"/>
      <dgm:spPr/>
    </dgm:pt>
    <dgm:pt modelId="{E0D76F00-EC6E-4D1D-A470-56B32A15DB83}" type="pres">
      <dgm:prSet presAssocID="{568C52BC-AE75-446B-B124-E7EFC99A1D04}" presName="circle5" presStyleLbl="lnNode1" presStyleIdx="4" presStyleCnt="5" custLinFactNeighborX="-694" custLinFactNeighborY="-1104"/>
      <dgm:spPr/>
    </dgm:pt>
    <dgm:pt modelId="{D64BE244-CF5C-4CA8-8F37-6BC504A0A7D3}" type="pres">
      <dgm:prSet presAssocID="{568C52BC-AE75-446B-B124-E7EFC99A1D04}" presName="text5" presStyleLbl="revTx" presStyleIdx="4" presStyleCnt="5" custLinFactNeighborX="-986" custLinFactNeighborY="-13529">
        <dgm:presLayoutVars>
          <dgm:bulletEnabled val="1"/>
        </dgm:presLayoutVars>
      </dgm:prSet>
      <dgm:spPr/>
    </dgm:pt>
    <dgm:pt modelId="{F8BAE5CA-92B7-4C43-BBD8-32FF3C75AB84}" type="pres">
      <dgm:prSet presAssocID="{568C52BC-AE75-446B-B124-E7EFC99A1D04}" presName="line5" presStyleLbl="callout" presStyleIdx="8" presStyleCnt="10"/>
      <dgm:spPr/>
    </dgm:pt>
    <dgm:pt modelId="{DA5CFEAC-A061-49CF-8B0A-C95858EDA85E}" type="pres">
      <dgm:prSet presAssocID="{568C52BC-AE75-446B-B124-E7EFC99A1D04}" presName="d5" presStyleLbl="callout" presStyleIdx="9" presStyleCnt="10"/>
      <dgm:spPr/>
    </dgm:pt>
  </dgm:ptLst>
  <dgm:cxnLst>
    <dgm:cxn modelId="{23D1960F-9C96-409A-BC4F-984EF028E8D7}" srcId="{A396782C-BE2A-48F2-A6BC-7BFAD6E6F583}" destId="{568C52BC-AE75-446B-B124-E7EFC99A1D04}" srcOrd="4" destOrd="0" parTransId="{F82F8D94-FEB1-4530-BBDC-0DA5CEDC4EEB}" sibTransId="{F3E66ED3-4100-4257-AB71-28D8F402E5E2}"/>
    <dgm:cxn modelId="{8C43A01B-D763-4B1B-A341-A8DD19E04856}" type="presOf" srcId="{568C52BC-AE75-446B-B124-E7EFC99A1D04}" destId="{D64BE244-CF5C-4CA8-8F37-6BC504A0A7D3}" srcOrd="0" destOrd="0" presId="urn:microsoft.com/office/officeart/2005/8/layout/target1"/>
    <dgm:cxn modelId="{3E7CAA2E-6BED-40B7-AA7C-637D449E8128}" srcId="{A396782C-BE2A-48F2-A6BC-7BFAD6E6F583}" destId="{8B58009F-ACD1-482A-B84A-3723B6C29F70}" srcOrd="2" destOrd="0" parTransId="{ED2E49C2-1029-4802-AF19-4690BA867A26}" sibTransId="{9F38130D-647E-458F-9BA2-00034F6B14E2}"/>
    <dgm:cxn modelId="{7E87C432-7DD2-4BA0-8143-87EB1A63742B}" type="presOf" srcId="{6E99760A-02CC-4F76-99EF-6DC907DC9F56}" destId="{40681AAA-54A4-44AE-A0E6-F3188E222F62}" srcOrd="0" destOrd="0" presId="urn:microsoft.com/office/officeart/2005/8/layout/target1"/>
    <dgm:cxn modelId="{2C1DFF38-F746-4A03-AC26-4BAA98650529}" type="presOf" srcId="{8B58009F-ACD1-482A-B84A-3723B6C29F70}" destId="{B6435E47-8C59-4F3E-A72D-CBDD3A2275EB}" srcOrd="0" destOrd="0" presId="urn:microsoft.com/office/officeart/2005/8/layout/target1"/>
    <dgm:cxn modelId="{17832348-A07B-416E-AED0-954D0FB4E6F6}" srcId="{A396782C-BE2A-48F2-A6BC-7BFAD6E6F583}" destId="{43815451-EDB1-435B-A134-F49FB485C464}" srcOrd="0" destOrd="0" parTransId="{8C844EE1-068D-47C4-BFBA-C0AD6FC18C03}" sibTransId="{E465DCEC-C3F0-4BBB-B6DA-4B18812D7C9B}"/>
    <dgm:cxn modelId="{7105E555-316F-475B-9C5D-08C774DF236C}" srcId="{A396782C-BE2A-48F2-A6BC-7BFAD6E6F583}" destId="{23176CFD-4E57-4EFC-BC5E-F32225AF211D}" srcOrd="1" destOrd="0" parTransId="{7834D5F0-97EC-4E35-87F9-2B489724E43C}" sibTransId="{BC947064-8815-430F-B6F4-50B11516D594}"/>
    <dgm:cxn modelId="{72289A82-BBCD-4D33-A097-5C9FE519B239}" type="presOf" srcId="{A396782C-BE2A-48F2-A6BC-7BFAD6E6F583}" destId="{E7CB7168-7025-4295-894E-04C50CEF517B}" srcOrd="0" destOrd="0" presId="urn:microsoft.com/office/officeart/2005/8/layout/target1"/>
    <dgm:cxn modelId="{42D4A2D1-BBFB-4D84-A9E3-3F2FB334AB1D}" srcId="{A396782C-BE2A-48F2-A6BC-7BFAD6E6F583}" destId="{6E99760A-02CC-4F76-99EF-6DC907DC9F56}" srcOrd="3" destOrd="0" parTransId="{996C3710-31A1-47CE-9DC7-0E175057E5E6}" sibTransId="{2AB1F4C2-4B3C-4CD5-A615-D7519C1311A7}"/>
    <dgm:cxn modelId="{A47407D6-B352-418C-8C1D-FE54D80CB172}" srcId="{A396782C-BE2A-48F2-A6BC-7BFAD6E6F583}" destId="{D5D76B24-ABFC-4CA9-9385-F6B42BE18615}" srcOrd="5" destOrd="0" parTransId="{E4DD16F7-C524-4EFD-A823-3C669E64964E}" sibTransId="{F15A7945-1CC6-4AD6-ABEA-790C8DDB1971}"/>
    <dgm:cxn modelId="{169DE4E4-D9CF-46FB-8227-7E2E7838D819}" type="presOf" srcId="{43815451-EDB1-435B-A134-F49FB485C464}" destId="{E191E5C2-85A0-44B0-AF7F-833E4C925C0D}" srcOrd="0" destOrd="0" presId="urn:microsoft.com/office/officeart/2005/8/layout/target1"/>
    <dgm:cxn modelId="{826C18FB-8581-46AD-B225-C50DA5982EB3}" type="presOf" srcId="{23176CFD-4E57-4EFC-BC5E-F32225AF211D}" destId="{25037C87-7011-4EBC-8E25-607C304B5CB8}" srcOrd="0" destOrd="0" presId="urn:microsoft.com/office/officeart/2005/8/layout/target1"/>
    <dgm:cxn modelId="{8B95BB3F-5FEA-49E1-9AEE-F341C68E8B8E}" type="presParOf" srcId="{E7CB7168-7025-4295-894E-04C50CEF517B}" destId="{227F059E-20EE-40E9-AEFA-4260EC82E654}" srcOrd="0" destOrd="0" presId="urn:microsoft.com/office/officeart/2005/8/layout/target1"/>
    <dgm:cxn modelId="{0D3F1247-2DD8-41FE-B7D3-E4D6614D6E1F}" type="presParOf" srcId="{E7CB7168-7025-4295-894E-04C50CEF517B}" destId="{E191E5C2-85A0-44B0-AF7F-833E4C925C0D}" srcOrd="1" destOrd="0" presId="urn:microsoft.com/office/officeart/2005/8/layout/target1"/>
    <dgm:cxn modelId="{5126ED86-BAC5-4607-B987-800ECFE4701D}" type="presParOf" srcId="{E7CB7168-7025-4295-894E-04C50CEF517B}" destId="{6058179D-BE9D-43C2-8DDC-1CACD072E36B}" srcOrd="2" destOrd="0" presId="urn:microsoft.com/office/officeart/2005/8/layout/target1"/>
    <dgm:cxn modelId="{FB7C40CF-11FF-4002-A7A6-72A664CCC92B}" type="presParOf" srcId="{E7CB7168-7025-4295-894E-04C50CEF517B}" destId="{7E55CFAA-DFB6-4AE4-B25D-206F51FCED7F}" srcOrd="3" destOrd="0" presId="urn:microsoft.com/office/officeart/2005/8/layout/target1"/>
    <dgm:cxn modelId="{C6894785-59C4-4AE3-AF9D-9C6AB1B28CD7}" type="presParOf" srcId="{E7CB7168-7025-4295-894E-04C50CEF517B}" destId="{082B40B7-C548-497B-9DC5-A6B24EDFB13F}" srcOrd="4" destOrd="0" presId="urn:microsoft.com/office/officeart/2005/8/layout/target1"/>
    <dgm:cxn modelId="{8603DB7B-5B15-408A-9105-A2C1CFF4CACB}" type="presParOf" srcId="{E7CB7168-7025-4295-894E-04C50CEF517B}" destId="{25037C87-7011-4EBC-8E25-607C304B5CB8}" srcOrd="5" destOrd="0" presId="urn:microsoft.com/office/officeart/2005/8/layout/target1"/>
    <dgm:cxn modelId="{357FEF8D-0591-4B7B-8111-CB00FCD937AB}" type="presParOf" srcId="{E7CB7168-7025-4295-894E-04C50CEF517B}" destId="{31A6FD1D-A965-4CA5-8F5B-3D21E2F0144C}" srcOrd="6" destOrd="0" presId="urn:microsoft.com/office/officeart/2005/8/layout/target1"/>
    <dgm:cxn modelId="{6547FAF2-230A-4DB8-85CA-01A0C33A73F2}" type="presParOf" srcId="{E7CB7168-7025-4295-894E-04C50CEF517B}" destId="{759E252B-7A4E-4C78-9A6D-0DF8EFC76754}" srcOrd="7" destOrd="0" presId="urn:microsoft.com/office/officeart/2005/8/layout/target1"/>
    <dgm:cxn modelId="{05BC3FD9-D610-43EC-A43D-B15CE7E95C25}" type="presParOf" srcId="{E7CB7168-7025-4295-894E-04C50CEF517B}" destId="{8A93DCF0-F3B8-46B5-8E2E-D70FDBA69A8C}" srcOrd="8" destOrd="0" presId="urn:microsoft.com/office/officeart/2005/8/layout/target1"/>
    <dgm:cxn modelId="{F02F35CD-1C94-40DF-8698-BDD2331EB883}" type="presParOf" srcId="{E7CB7168-7025-4295-894E-04C50CEF517B}" destId="{B6435E47-8C59-4F3E-A72D-CBDD3A2275EB}" srcOrd="9" destOrd="0" presId="urn:microsoft.com/office/officeart/2005/8/layout/target1"/>
    <dgm:cxn modelId="{939480F9-BA53-4F7D-ADD8-8ACF62AF8288}" type="presParOf" srcId="{E7CB7168-7025-4295-894E-04C50CEF517B}" destId="{90F90E28-C410-4C42-A0C6-29F980F8D3FA}" srcOrd="10" destOrd="0" presId="urn:microsoft.com/office/officeart/2005/8/layout/target1"/>
    <dgm:cxn modelId="{83E04134-C5B4-49A0-89AD-BB753BB9B0DD}" type="presParOf" srcId="{E7CB7168-7025-4295-894E-04C50CEF517B}" destId="{94FE13EA-20C2-4FA0-AF72-2B28F3534D2C}" srcOrd="11" destOrd="0" presId="urn:microsoft.com/office/officeart/2005/8/layout/target1"/>
    <dgm:cxn modelId="{989B80B2-B133-44D6-BA1C-871405516722}" type="presParOf" srcId="{E7CB7168-7025-4295-894E-04C50CEF517B}" destId="{5F814A1F-FE9D-428C-8636-D814F7D3E7BA}" srcOrd="12" destOrd="0" presId="urn:microsoft.com/office/officeart/2005/8/layout/target1"/>
    <dgm:cxn modelId="{C739681A-4195-4490-8399-AAA2741B19FE}" type="presParOf" srcId="{E7CB7168-7025-4295-894E-04C50CEF517B}" destId="{40681AAA-54A4-44AE-A0E6-F3188E222F62}" srcOrd="13" destOrd="0" presId="urn:microsoft.com/office/officeart/2005/8/layout/target1"/>
    <dgm:cxn modelId="{E9DE86BD-FA7E-413F-842D-CC1D62020057}" type="presParOf" srcId="{E7CB7168-7025-4295-894E-04C50CEF517B}" destId="{47E493D2-3020-4364-8DA7-3BD2F35EA389}" srcOrd="14" destOrd="0" presId="urn:microsoft.com/office/officeart/2005/8/layout/target1"/>
    <dgm:cxn modelId="{4F6F923C-73DB-4B1C-87F5-D4652E659006}" type="presParOf" srcId="{E7CB7168-7025-4295-894E-04C50CEF517B}" destId="{117206C8-34F0-4899-8F43-1AEFAEC7ECCB}" srcOrd="15" destOrd="0" presId="urn:microsoft.com/office/officeart/2005/8/layout/target1"/>
    <dgm:cxn modelId="{EA4AA048-D6D2-4B81-976E-E9C6C45CFE9F}" type="presParOf" srcId="{E7CB7168-7025-4295-894E-04C50CEF517B}" destId="{E0D76F00-EC6E-4D1D-A470-56B32A15DB83}" srcOrd="16" destOrd="0" presId="urn:microsoft.com/office/officeart/2005/8/layout/target1"/>
    <dgm:cxn modelId="{15B57942-63AB-4D3B-B574-6D03A5EDF357}" type="presParOf" srcId="{E7CB7168-7025-4295-894E-04C50CEF517B}" destId="{D64BE244-CF5C-4CA8-8F37-6BC504A0A7D3}" srcOrd="17" destOrd="0" presId="urn:microsoft.com/office/officeart/2005/8/layout/target1"/>
    <dgm:cxn modelId="{1E0B4E27-9F93-407C-85B6-91ECF2244D9B}" type="presParOf" srcId="{E7CB7168-7025-4295-894E-04C50CEF517B}" destId="{F8BAE5CA-92B7-4C43-BBD8-32FF3C75AB84}" srcOrd="18" destOrd="0" presId="urn:microsoft.com/office/officeart/2005/8/layout/target1"/>
    <dgm:cxn modelId="{2A9BD387-4920-45B0-B393-B874A40E6B32}" type="presParOf" srcId="{E7CB7168-7025-4295-894E-04C50CEF517B}" destId="{DA5CFEAC-A061-49CF-8B0A-C95858EDA85E}" srcOrd="19" destOrd="0" presId="urn:microsoft.com/office/officeart/2005/8/layout/targe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6C7799-BFED-4557-AE2B-F7AB377A4788}"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D2B8A2C9-80E5-47C1-8256-765EA982F7C0}">
      <dgm:prSet phldrT="[Text]"/>
      <dgm:spPr/>
      <dgm:t>
        <a:bodyPr/>
        <a:lstStyle/>
        <a:p>
          <a:r>
            <a:rPr lang="en-US" dirty="0"/>
            <a:t>Inventory Assets &amp; Assign Classes</a:t>
          </a:r>
        </a:p>
      </dgm:t>
    </dgm:pt>
    <dgm:pt modelId="{AFD1D562-D3EC-4404-8E6B-1254F93F04CC}" type="parTrans" cxnId="{3DF5C714-5AEE-4F05-AD9A-375E59806915}">
      <dgm:prSet/>
      <dgm:spPr/>
      <dgm:t>
        <a:bodyPr/>
        <a:lstStyle/>
        <a:p>
          <a:endParaRPr lang="en-US"/>
        </a:p>
      </dgm:t>
    </dgm:pt>
    <dgm:pt modelId="{498890BC-81F9-439A-B7D5-1634D41E9A59}" type="sibTrans" cxnId="{3DF5C714-5AEE-4F05-AD9A-375E59806915}">
      <dgm:prSet/>
      <dgm:spPr/>
      <dgm:t>
        <a:bodyPr/>
        <a:lstStyle/>
        <a:p>
          <a:endParaRPr lang="en-US"/>
        </a:p>
      </dgm:t>
    </dgm:pt>
    <dgm:pt modelId="{526B7780-9E8F-4E36-BF24-E677B404F3A6}">
      <dgm:prSet phldrT="[Text]"/>
      <dgm:spPr>
        <a:solidFill>
          <a:srgbClr val="C00000"/>
        </a:solidFill>
      </dgm:spPr>
      <dgm:t>
        <a:bodyPr/>
        <a:lstStyle/>
        <a:p>
          <a:r>
            <a:rPr lang="en-US" dirty="0"/>
            <a:t>Select Controls for Sensitivity Classes</a:t>
          </a:r>
        </a:p>
      </dgm:t>
    </dgm:pt>
    <dgm:pt modelId="{10D91FC3-B95A-4250-880A-A613440A4C0F}" type="parTrans" cxnId="{8EBF7FF5-DE43-450E-B527-636B96B538DD}">
      <dgm:prSet/>
      <dgm:spPr/>
      <dgm:t>
        <a:bodyPr/>
        <a:lstStyle/>
        <a:p>
          <a:endParaRPr lang="en-US"/>
        </a:p>
      </dgm:t>
    </dgm:pt>
    <dgm:pt modelId="{FB91CEBA-5C38-4824-9FEE-9B0CFD33F9E9}" type="sibTrans" cxnId="{8EBF7FF5-DE43-450E-B527-636B96B538DD}">
      <dgm:prSet/>
      <dgm:spPr/>
      <dgm:t>
        <a:bodyPr/>
        <a:lstStyle/>
        <a:p>
          <a:endParaRPr lang="en-US"/>
        </a:p>
      </dgm:t>
    </dgm:pt>
    <dgm:pt modelId="{72EEE49D-60AE-44CF-9B36-08A1CF0F54B9}">
      <dgm:prSet phldrT="[Text]"/>
      <dgm:spPr/>
      <dgm:t>
        <a:bodyPr/>
        <a:lstStyle/>
        <a:p>
          <a:r>
            <a:rPr lang="en-US" dirty="0"/>
            <a:t>Select Controls for Criticality Classes</a:t>
          </a:r>
        </a:p>
      </dgm:t>
    </dgm:pt>
    <dgm:pt modelId="{6C7B4A42-12CE-4478-9A58-206252059DAA}" type="parTrans" cxnId="{3CE4FFF2-2FDD-4504-9139-7A6125452965}">
      <dgm:prSet/>
      <dgm:spPr/>
      <dgm:t>
        <a:bodyPr/>
        <a:lstStyle/>
        <a:p>
          <a:endParaRPr lang="en-US"/>
        </a:p>
      </dgm:t>
    </dgm:pt>
    <dgm:pt modelId="{0C4FE1E7-A5B3-46D4-A1E2-A73646F84B06}" type="sibTrans" cxnId="{3CE4FFF2-2FDD-4504-9139-7A6125452965}">
      <dgm:prSet/>
      <dgm:spPr/>
      <dgm:t>
        <a:bodyPr/>
        <a:lstStyle/>
        <a:p>
          <a:endParaRPr lang="en-US"/>
        </a:p>
      </dgm:t>
    </dgm:pt>
    <dgm:pt modelId="{764B5965-D118-4EA0-AAE0-34C2B9DADD42}" type="pres">
      <dgm:prSet presAssocID="{7D6C7799-BFED-4557-AE2B-F7AB377A4788}" presName="linearFlow" presStyleCnt="0">
        <dgm:presLayoutVars>
          <dgm:resizeHandles val="exact"/>
        </dgm:presLayoutVars>
      </dgm:prSet>
      <dgm:spPr/>
    </dgm:pt>
    <dgm:pt modelId="{D86A5044-4C4A-49EB-A2E0-A2448CACCBDF}" type="pres">
      <dgm:prSet presAssocID="{D2B8A2C9-80E5-47C1-8256-765EA982F7C0}" presName="node" presStyleLbl="node1" presStyleIdx="0" presStyleCnt="3">
        <dgm:presLayoutVars>
          <dgm:bulletEnabled val="1"/>
        </dgm:presLayoutVars>
      </dgm:prSet>
      <dgm:spPr/>
    </dgm:pt>
    <dgm:pt modelId="{A524B1D6-7253-4CD7-B336-A710AC69CE57}" type="pres">
      <dgm:prSet presAssocID="{498890BC-81F9-439A-B7D5-1634D41E9A59}" presName="sibTrans" presStyleLbl="sibTrans2D1" presStyleIdx="0" presStyleCnt="2"/>
      <dgm:spPr/>
    </dgm:pt>
    <dgm:pt modelId="{331CDBBB-0F26-440E-8592-14117B3B2D90}" type="pres">
      <dgm:prSet presAssocID="{498890BC-81F9-439A-B7D5-1634D41E9A59}" presName="connectorText" presStyleLbl="sibTrans2D1" presStyleIdx="0" presStyleCnt="2"/>
      <dgm:spPr/>
    </dgm:pt>
    <dgm:pt modelId="{F6C19C91-B54A-4FF2-9D74-94D1E39D5C2B}" type="pres">
      <dgm:prSet presAssocID="{526B7780-9E8F-4E36-BF24-E677B404F3A6}" presName="node" presStyleLbl="node1" presStyleIdx="1" presStyleCnt="3">
        <dgm:presLayoutVars>
          <dgm:bulletEnabled val="1"/>
        </dgm:presLayoutVars>
      </dgm:prSet>
      <dgm:spPr/>
    </dgm:pt>
    <dgm:pt modelId="{17C8B0F2-203D-49EE-992E-5A6358CA5440}" type="pres">
      <dgm:prSet presAssocID="{FB91CEBA-5C38-4824-9FEE-9B0CFD33F9E9}" presName="sibTrans" presStyleLbl="sibTrans2D1" presStyleIdx="1" presStyleCnt="2"/>
      <dgm:spPr/>
    </dgm:pt>
    <dgm:pt modelId="{4E1161FA-88A6-4B81-83A6-256BD727BF60}" type="pres">
      <dgm:prSet presAssocID="{FB91CEBA-5C38-4824-9FEE-9B0CFD33F9E9}" presName="connectorText" presStyleLbl="sibTrans2D1" presStyleIdx="1" presStyleCnt="2"/>
      <dgm:spPr/>
    </dgm:pt>
    <dgm:pt modelId="{2ACDE1C3-97C9-4858-B2E4-F3EDF1FD7AA1}" type="pres">
      <dgm:prSet presAssocID="{72EEE49D-60AE-44CF-9B36-08A1CF0F54B9}" presName="node" presStyleLbl="node1" presStyleIdx="2" presStyleCnt="3">
        <dgm:presLayoutVars>
          <dgm:bulletEnabled val="1"/>
        </dgm:presLayoutVars>
      </dgm:prSet>
      <dgm:spPr/>
    </dgm:pt>
  </dgm:ptLst>
  <dgm:cxnLst>
    <dgm:cxn modelId="{DE77F10A-40F7-4347-A540-A01DF4728D87}" type="presOf" srcId="{526B7780-9E8F-4E36-BF24-E677B404F3A6}" destId="{F6C19C91-B54A-4FF2-9D74-94D1E39D5C2B}" srcOrd="0" destOrd="0" presId="urn:microsoft.com/office/officeart/2005/8/layout/process2"/>
    <dgm:cxn modelId="{3DF5C714-5AEE-4F05-AD9A-375E59806915}" srcId="{7D6C7799-BFED-4557-AE2B-F7AB377A4788}" destId="{D2B8A2C9-80E5-47C1-8256-765EA982F7C0}" srcOrd="0" destOrd="0" parTransId="{AFD1D562-D3EC-4404-8E6B-1254F93F04CC}" sibTransId="{498890BC-81F9-439A-B7D5-1634D41E9A59}"/>
    <dgm:cxn modelId="{26C1E219-2C67-4D80-960C-60A08E224B41}" type="presOf" srcId="{D2B8A2C9-80E5-47C1-8256-765EA982F7C0}" destId="{D86A5044-4C4A-49EB-A2E0-A2448CACCBDF}" srcOrd="0" destOrd="0" presId="urn:microsoft.com/office/officeart/2005/8/layout/process2"/>
    <dgm:cxn modelId="{352F6F76-F620-464B-866D-98DCF662077F}" type="presOf" srcId="{7D6C7799-BFED-4557-AE2B-F7AB377A4788}" destId="{764B5965-D118-4EA0-AAE0-34C2B9DADD42}" srcOrd="0" destOrd="0" presId="urn:microsoft.com/office/officeart/2005/8/layout/process2"/>
    <dgm:cxn modelId="{AF52157C-0AE4-48A6-8CA8-41C787A532DD}" type="presOf" srcId="{72EEE49D-60AE-44CF-9B36-08A1CF0F54B9}" destId="{2ACDE1C3-97C9-4858-B2E4-F3EDF1FD7AA1}" srcOrd="0" destOrd="0" presId="urn:microsoft.com/office/officeart/2005/8/layout/process2"/>
    <dgm:cxn modelId="{D6663399-74B4-4FD5-A7DC-2C831AA7AAC4}" type="presOf" srcId="{FB91CEBA-5C38-4824-9FEE-9B0CFD33F9E9}" destId="{4E1161FA-88A6-4B81-83A6-256BD727BF60}" srcOrd="1" destOrd="0" presId="urn:microsoft.com/office/officeart/2005/8/layout/process2"/>
    <dgm:cxn modelId="{9426F8A6-B4A4-4050-B700-09F5DA2FF165}" type="presOf" srcId="{498890BC-81F9-439A-B7D5-1634D41E9A59}" destId="{331CDBBB-0F26-440E-8592-14117B3B2D90}" srcOrd="1" destOrd="0" presId="urn:microsoft.com/office/officeart/2005/8/layout/process2"/>
    <dgm:cxn modelId="{2E8B9AE0-3E1F-4A61-AE50-51D441190D3D}" type="presOf" srcId="{498890BC-81F9-439A-B7D5-1634D41E9A59}" destId="{A524B1D6-7253-4CD7-B336-A710AC69CE57}" srcOrd="0" destOrd="0" presId="urn:microsoft.com/office/officeart/2005/8/layout/process2"/>
    <dgm:cxn modelId="{3CE4FFF2-2FDD-4504-9139-7A6125452965}" srcId="{7D6C7799-BFED-4557-AE2B-F7AB377A4788}" destId="{72EEE49D-60AE-44CF-9B36-08A1CF0F54B9}" srcOrd="2" destOrd="0" parTransId="{6C7B4A42-12CE-4478-9A58-206252059DAA}" sibTransId="{0C4FE1E7-A5B3-46D4-A1E2-A73646F84B06}"/>
    <dgm:cxn modelId="{8EBF7FF5-DE43-450E-B527-636B96B538DD}" srcId="{7D6C7799-BFED-4557-AE2B-F7AB377A4788}" destId="{526B7780-9E8F-4E36-BF24-E677B404F3A6}" srcOrd="1" destOrd="0" parTransId="{10D91FC3-B95A-4250-880A-A613440A4C0F}" sibTransId="{FB91CEBA-5C38-4824-9FEE-9B0CFD33F9E9}"/>
    <dgm:cxn modelId="{4420AEF7-7D07-482A-81DC-42A784500130}" type="presOf" srcId="{FB91CEBA-5C38-4824-9FEE-9B0CFD33F9E9}" destId="{17C8B0F2-203D-49EE-992E-5A6358CA5440}" srcOrd="0" destOrd="0" presId="urn:microsoft.com/office/officeart/2005/8/layout/process2"/>
    <dgm:cxn modelId="{40429401-5F28-440C-8BB9-1F57730B850B}" type="presParOf" srcId="{764B5965-D118-4EA0-AAE0-34C2B9DADD42}" destId="{D86A5044-4C4A-49EB-A2E0-A2448CACCBDF}" srcOrd="0" destOrd="0" presId="urn:microsoft.com/office/officeart/2005/8/layout/process2"/>
    <dgm:cxn modelId="{9850DC1D-603F-4F01-BA89-5C0F7083DE11}" type="presParOf" srcId="{764B5965-D118-4EA0-AAE0-34C2B9DADD42}" destId="{A524B1D6-7253-4CD7-B336-A710AC69CE57}" srcOrd="1" destOrd="0" presId="urn:microsoft.com/office/officeart/2005/8/layout/process2"/>
    <dgm:cxn modelId="{8A86C6AC-2520-4381-A299-B80B78419DBA}" type="presParOf" srcId="{A524B1D6-7253-4CD7-B336-A710AC69CE57}" destId="{331CDBBB-0F26-440E-8592-14117B3B2D90}" srcOrd="0" destOrd="0" presId="urn:microsoft.com/office/officeart/2005/8/layout/process2"/>
    <dgm:cxn modelId="{A33658EA-7014-49BB-BB2D-6709EAB7C6DC}" type="presParOf" srcId="{764B5965-D118-4EA0-AAE0-34C2B9DADD42}" destId="{F6C19C91-B54A-4FF2-9D74-94D1E39D5C2B}" srcOrd="2" destOrd="0" presId="urn:microsoft.com/office/officeart/2005/8/layout/process2"/>
    <dgm:cxn modelId="{230D1E98-D2F5-4095-B7BE-2CB9717A4EAE}" type="presParOf" srcId="{764B5965-D118-4EA0-AAE0-34C2B9DADD42}" destId="{17C8B0F2-203D-49EE-992E-5A6358CA5440}" srcOrd="3" destOrd="0" presId="urn:microsoft.com/office/officeart/2005/8/layout/process2"/>
    <dgm:cxn modelId="{1D08575C-D52F-4407-80A7-FC9EC5FCE657}" type="presParOf" srcId="{17C8B0F2-203D-49EE-992E-5A6358CA5440}" destId="{4E1161FA-88A6-4B81-83A6-256BD727BF60}" srcOrd="0" destOrd="0" presId="urn:microsoft.com/office/officeart/2005/8/layout/process2"/>
    <dgm:cxn modelId="{CB0557E6-2EE2-4AAA-A2C4-0A587E6826B0}" type="presParOf" srcId="{764B5965-D118-4EA0-AAE0-34C2B9DADD42}" destId="{2ACDE1C3-97C9-4858-B2E4-F3EDF1FD7AA1}"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86BEC1D-1040-4818-ACB8-53539990AA78}" type="doc">
      <dgm:prSet loTypeId="urn:microsoft.com/office/officeart/2005/8/layout/radial1" loCatId="relationship" qsTypeId="urn:microsoft.com/office/officeart/2005/8/quickstyle/simple1" qsCatId="simple" csTypeId="urn:microsoft.com/office/officeart/2005/8/colors/accent1_2" csCatId="accent1" phldr="1"/>
      <dgm:spPr/>
    </dgm:pt>
    <dgm:pt modelId="{2B35C4E1-AE08-4861-8534-3919BB8FEA6B}">
      <dgm:prSet/>
      <dgm:spPr>
        <a:solidFill>
          <a:schemeClr val="tx1">
            <a:lumMod val="90000"/>
            <a:lumOff val="10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bg1"/>
              </a:solidFill>
              <a:effectLst/>
              <a:latin typeface="Arial" pitchFamily="34" charset="0"/>
              <a:cs typeface="Arial" pitchFamily="34" charset="0"/>
            </a:rPr>
            <a:t>Door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bg1"/>
              </a:solidFill>
              <a:effectLst/>
              <a:latin typeface="Arial" pitchFamily="34" charset="0"/>
              <a:cs typeface="Arial" pitchFamily="34" charset="0"/>
            </a:rPr>
            <a:t>Locks</a:t>
          </a:r>
        </a:p>
      </dgm:t>
    </dgm:pt>
    <dgm:pt modelId="{BBDEE908-F568-4EEF-8852-83FCB05269E4}" type="parTrans" cxnId="{6D531757-C845-44A5-B645-348EC123AB02}">
      <dgm:prSet/>
      <dgm:spPr/>
      <dgm:t>
        <a:bodyPr/>
        <a:lstStyle/>
        <a:p>
          <a:endParaRPr lang="en-US"/>
        </a:p>
      </dgm:t>
    </dgm:pt>
    <dgm:pt modelId="{3E8AE110-3D6A-427D-93DE-33E9215D0989}" type="sibTrans" cxnId="{6D531757-C845-44A5-B645-348EC123AB02}">
      <dgm:prSet/>
      <dgm:spPr/>
      <dgm:t>
        <a:bodyPr/>
        <a:lstStyle/>
        <a:p>
          <a:endParaRPr lang="en-US"/>
        </a:p>
      </dgm:t>
    </dgm:pt>
    <dgm:pt modelId="{E1EB4731-1D82-49E5-BC50-1ADFCEDB6EFE}">
      <dgm:prSet/>
      <dgm:spPr>
        <a:solidFill>
          <a:schemeClr val="tx1">
            <a:lumMod val="25000"/>
            <a:lumOff val="7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itchFamily="34" charset="0"/>
              <a:cs typeface="Arial" pitchFamily="34" charset="0"/>
            </a:rPr>
            <a:t>Bolting </a:t>
          </a:r>
        </a:p>
      </dgm:t>
    </dgm:pt>
    <dgm:pt modelId="{94033652-0D84-48BE-AB15-579CB3448AFE}" type="parTrans" cxnId="{9D12AA32-C987-49FE-8F05-D12DB0CB2379}">
      <dgm:prSet/>
      <dgm:spPr/>
      <dgm:t>
        <a:bodyPr/>
        <a:lstStyle/>
        <a:p>
          <a:endParaRPr lang="en-US"/>
        </a:p>
      </dgm:t>
    </dgm:pt>
    <dgm:pt modelId="{55F798DD-DCBE-4DF7-8E2F-5563339EC80F}" type="sibTrans" cxnId="{9D12AA32-C987-49FE-8F05-D12DB0CB2379}">
      <dgm:prSet/>
      <dgm:spPr/>
      <dgm:t>
        <a:bodyPr/>
        <a:lstStyle/>
        <a:p>
          <a:endParaRPr lang="en-US"/>
        </a:p>
      </dgm:t>
    </dgm:pt>
    <dgm:pt modelId="{6AF3FFF7-EE14-4595-B3E7-4C6536B1AF98}">
      <dgm:prSet/>
      <dgm:spPr>
        <a:solidFill>
          <a:schemeClr val="tx1">
            <a:lumMod val="25000"/>
            <a:lumOff val="7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err="1">
              <a:ln>
                <a:noFill/>
              </a:ln>
              <a:solidFill>
                <a:schemeClr val="tx1"/>
              </a:solidFill>
              <a:effectLst/>
              <a:latin typeface="Arial" pitchFamily="34" charset="0"/>
              <a:cs typeface="Arial" pitchFamily="34" charset="0"/>
            </a:rPr>
            <a:t>Combi</a:t>
          </a:r>
          <a:r>
            <a:rPr kumimoji="0" lang="en-US" altLang="en-US" b="1" i="0" u="none" strike="noStrike" cap="none" normalizeH="0" baseline="0" dirty="0">
              <a:ln>
                <a:noFill/>
              </a:ln>
              <a:solidFill>
                <a:schemeClr val="tx1"/>
              </a:solidFill>
              <a:effectLst/>
              <a:latin typeface="Arial" pitchFamily="34" charset="0"/>
              <a:cs typeface="Arial"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itchFamily="34" charset="0"/>
              <a:cs typeface="Arial" pitchFamily="34" charset="0"/>
            </a:rPr>
            <a:t>nation</a:t>
          </a:r>
        </a:p>
      </dgm:t>
    </dgm:pt>
    <dgm:pt modelId="{DCB3CEDE-9445-40A0-A701-05D4ECA40BDF}" type="parTrans" cxnId="{4B824E2F-6BDF-4EAE-9086-CC613FE879BA}">
      <dgm:prSet/>
      <dgm:spPr/>
      <dgm:t>
        <a:bodyPr/>
        <a:lstStyle/>
        <a:p>
          <a:endParaRPr lang="en-US"/>
        </a:p>
      </dgm:t>
    </dgm:pt>
    <dgm:pt modelId="{F88B04A0-CC99-4782-A46B-67B3909FBDFE}" type="sibTrans" cxnId="{4B824E2F-6BDF-4EAE-9086-CC613FE879BA}">
      <dgm:prSet/>
      <dgm:spPr/>
      <dgm:t>
        <a:bodyPr/>
        <a:lstStyle/>
        <a:p>
          <a:endParaRPr lang="en-US"/>
        </a:p>
      </dgm:t>
    </dgm:pt>
    <dgm:pt modelId="{AA343290-C42E-4FD7-AA49-20EB8DA6F3B4}">
      <dgm:prSet/>
      <dgm:spPr>
        <a:solidFill>
          <a:schemeClr val="tx1">
            <a:lumMod val="25000"/>
            <a:lumOff val="7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a:ln>
                <a:noFill/>
              </a:ln>
              <a:solidFill>
                <a:schemeClr val="tx1"/>
              </a:solidFill>
              <a:effectLst/>
              <a:latin typeface="Arial" pitchFamily="34" charset="0"/>
              <a:cs typeface="Arial" pitchFamily="34" charset="0"/>
            </a:rPr>
            <a:t>Electronic</a:t>
          </a:r>
        </a:p>
      </dgm:t>
    </dgm:pt>
    <dgm:pt modelId="{70D02B72-7C81-4DA2-B0F5-4AFB67D4A1C6}" type="parTrans" cxnId="{D6AB023B-DAC6-4026-9DC8-7DA808EAE41F}">
      <dgm:prSet/>
      <dgm:spPr/>
      <dgm:t>
        <a:bodyPr/>
        <a:lstStyle/>
        <a:p>
          <a:endParaRPr lang="en-US"/>
        </a:p>
      </dgm:t>
    </dgm:pt>
    <dgm:pt modelId="{152EA7F0-3AE0-436D-95BD-D1531B19A4D5}" type="sibTrans" cxnId="{D6AB023B-DAC6-4026-9DC8-7DA808EAE41F}">
      <dgm:prSet/>
      <dgm:spPr/>
      <dgm:t>
        <a:bodyPr/>
        <a:lstStyle/>
        <a:p>
          <a:endParaRPr lang="en-US"/>
        </a:p>
      </dgm:t>
    </dgm:pt>
    <dgm:pt modelId="{FBB01FB7-5F42-42B2-9E97-EC5403B8821C}">
      <dgm:prSet/>
      <dgm:spPr>
        <a:solidFill>
          <a:schemeClr val="tx1">
            <a:lumMod val="25000"/>
            <a:lumOff val="7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a:ln>
                <a:noFill/>
              </a:ln>
              <a:solidFill>
                <a:schemeClr val="tx1"/>
              </a:solidFill>
              <a:effectLst/>
              <a:latin typeface="Arial" pitchFamily="34" charset="0"/>
              <a:cs typeface="Arial" pitchFamily="34" charset="0"/>
            </a:rPr>
            <a:t>Biometric </a:t>
          </a:r>
        </a:p>
      </dgm:t>
    </dgm:pt>
    <dgm:pt modelId="{C703582F-D688-459D-92F0-B632925B5742}" type="parTrans" cxnId="{A44093EC-7AB7-4E3F-AC95-E83093CEB2FC}">
      <dgm:prSet/>
      <dgm:spPr/>
      <dgm:t>
        <a:bodyPr/>
        <a:lstStyle/>
        <a:p>
          <a:endParaRPr lang="en-US"/>
        </a:p>
      </dgm:t>
    </dgm:pt>
    <dgm:pt modelId="{ECB02179-B4D0-472E-9B01-A64697B58FC4}" type="sibTrans" cxnId="{A44093EC-7AB7-4E3F-AC95-E83093CEB2FC}">
      <dgm:prSet/>
      <dgm:spPr/>
      <dgm:t>
        <a:bodyPr/>
        <a:lstStyle/>
        <a:p>
          <a:endParaRPr lang="en-US"/>
        </a:p>
      </dgm:t>
    </dgm:pt>
    <dgm:pt modelId="{FC716C2A-7C05-4E54-B4F6-19A2618C4321}" type="pres">
      <dgm:prSet presAssocID="{886BEC1D-1040-4818-ACB8-53539990AA78}" presName="cycle" presStyleCnt="0">
        <dgm:presLayoutVars>
          <dgm:chMax val="1"/>
          <dgm:dir/>
          <dgm:animLvl val="ctr"/>
          <dgm:resizeHandles val="exact"/>
        </dgm:presLayoutVars>
      </dgm:prSet>
      <dgm:spPr/>
    </dgm:pt>
    <dgm:pt modelId="{911DE2DF-D7F0-487C-98EE-B6F6DAAA3D95}" type="pres">
      <dgm:prSet presAssocID="{2B35C4E1-AE08-4861-8534-3919BB8FEA6B}" presName="centerShape" presStyleLbl="node0" presStyleIdx="0" presStyleCnt="1"/>
      <dgm:spPr/>
    </dgm:pt>
    <dgm:pt modelId="{FE87BDB7-EBA8-4397-B0CA-8F8BD4CBD9D4}" type="pres">
      <dgm:prSet presAssocID="{94033652-0D84-48BE-AB15-579CB3448AFE}" presName="Name9" presStyleLbl="parChTrans1D2" presStyleIdx="0" presStyleCnt="4"/>
      <dgm:spPr/>
    </dgm:pt>
    <dgm:pt modelId="{E28D0693-2F02-44CC-9C2C-5E96A8C3DDC0}" type="pres">
      <dgm:prSet presAssocID="{94033652-0D84-48BE-AB15-579CB3448AFE}" presName="connTx" presStyleLbl="parChTrans1D2" presStyleIdx="0" presStyleCnt="4"/>
      <dgm:spPr/>
    </dgm:pt>
    <dgm:pt modelId="{90CEBC19-F02D-4ECC-99F4-21E60D720B73}" type="pres">
      <dgm:prSet presAssocID="{E1EB4731-1D82-49E5-BC50-1ADFCEDB6EFE}" presName="node" presStyleLbl="node1" presStyleIdx="0" presStyleCnt="4">
        <dgm:presLayoutVars>
          <dgm:bulletEnabled val="1"/>
        </dgm:presLayoutVars>
      </dgm:prSet>
      <dgm:spPr/>
    </dgm:pt>
    <dgm:pt modelId="{145DA684-2501-406F-97B7-653F320E1549}" type="pres">
      <dgm:prSet presAssocID="{DCB3CEDE-9445-40A0-A701-05D4ECA40BDF}" presName="Name9" presStyleLbl="parChTrans1D2" presStyleIdx="1" presStyleCnt="4"/>
      <dgm:spPr/>
    </dgm:pt>
    <dgm:pt modelId="{D3794A64-7D6A-4EB5-BC99-F97F1D14AC2B}" type="pres">
      <dgm:prSet presAssocID="{DCB3CEDE-9445-40A0-A701-05D4ECA40BDF}" presName="connTx" presStyleLbl="parChTrans1D2" presStyleIdx="1" presStyleCnt="4"/>
      <dgm:spPr/>
    </dgm:pt>
    <dgm:pt modelId="{13131FE9-D3C5-4F6E-AA2E-6C4BCC4D3521}" type="pres">
      <dgm:prSet presAssocID="{6AF3FFF7-EE14-4595-B3E7-4C6536B1AF98}" presName="node" presStyleLbl="node1" presStyleIdx="1" presStyleCnt="4">
        <dgm:presLayoutVars>
          <dgm:bulletEnabled val="1"/>
        </dgm:presLayoutVars>
      </dgm:prSet>
      <dgm:spPr/>
    </dgm:pt>
    <dgm:pt modelId="{B0E7E226-5859-434F-9F87-8C2DEC5945EB}" type="pres">
      <dgm:prSet presAssocID="{70D02B72-7C81-4DA2-B0F5-4AFB67D4A1C6}" presName="Name9" presStyleLbl="parChTrans1D2" presStyleIdx="2" presStyleCnt="4"/>
      <dgm:spPr/>
    </dgm:pt>
    <dgm:pt modelId="{1F16FA8B-917A-4909-87EB-E47DB25C2BEC}" type="pres">
      <dgm:prSet presAssocID="{70D02B72-7C81-4DA2-B0F5-4AFB67D4A1C6}" presName="connTx" presStyleLbl="parChTrans1D2" presStyleIdx="2" presStyleCnt="4"/>
      <dgm:spPr/>
    </dgm:pt>
    <dgm:pt modelId="{AB1C3F5B-9A96-4757-B92B-B189AC731732}" type="pres">
      <dgm:prSet presAssocID="{AA343290-C42E-4FD7-AA49-20EB8DA6F3B4}" presName="node" presStyleLbl="node1" presStyleIdx="2" presStyleCnt="4">
        <dgm:presLayoutVars>
          <dgm:bulletEnabled val="1"/>
        </dgm:presLayoutVars>
      </dgm:prSet>
      <dgm:spPr/>
    </dgm:pt>
    <dgm:pt modelId="{B2C4800C-0759-4210-9138-BB2E4E8503F9}" type="pres">
      <dgm:prSet presAssocID="{C703582F-D688-459D-92F0-B632925B5742}" presName="Name9" presStyleLbl="parChTrans1D2" presStyleIdx="3" presStyleCnt="4"/>
      <dgm:spPr/>
    </dgm:pt>
    <dgm:pt modelId="{2AF832C5-4B90-4787-B6B6-6BE3A2A29C65}" type="pres">
      <dgm:prSet presAssocID="{C703582F-D688-459D-92F0-B632925B5742}" presName="connTx" presStyleLbl="parChTrans1D2" presStyleIdx="3" presStyleCnt="4"/>
      <dgm:spPr/>
    </dgm:pt>
    <dgm:pt modelId="{0D4F4207-F946-475A-BF84-BFD9A07FAACD}" type="pres">
      <dgm:prSet presAssocID="{FBB01FB7-5F42-42B2-9E97-EC5403B8821C}" presName="node" presStyleLbl="node1" presStyleIdx="3" presStyleCnt="4">
        <dgm:presLayoutVars>
          <dgm:bulletEnabled val="1"/>
        </dgm:presLayoutVars>
      </dgm:prSet>
      <dgm:spPr/>
    </dgm:pt>
  </dgm:ptLst>
  <dgm:cxnLst>
    <dgm:cxn modelId="{48FB550C-96A0-49D0-98A1-0DBA4B950B45}" type="presOf" srcId="{886BEC1D-1040-4818-ACB8-53539990AA78}" destId="{FC716C2A-7C05-4E54-B4F6-19A2618C4321}" srcOrd="0" destOrd="0" presId="urn:microsoft.com/office/officeart/2005/8/layout/radial1"/>
    <dgm:cxn modelId="{0C7B2425-CBC4-468E-802C-566C1F914BA5}" type="presOf" srcId="{DCB3CEDE-9445-40A0-A701-05D4ECA40BDF}" destId="{D3794A64-7D6A-4EB5-BC99-F97F1D14AC2B}" srcOrd="1" destOrd="0" presId="urn:microsoft.com/office/officeart/2005/8/layout/radial1"/>
    <dgm:cxn modelId="{4B824E2F-6BDF-4EAE-9086-CC613FE879BA}" srcId="{2B35C4E1-AE08-4861-8534-3919BB8FEA6B}" destId="{6AF3FFF7-EE14-4595-B3E7-4C6536B1AF98}" srcOrd="1" destOrd="0" parTransId="{DCB3CEDE-9445-40A0-A701-05D4ECA40BDF}" sibTransId="{F88B04A0-CC99-4782-A46B-67B3909FBDFE}"/>
    <dgm:cxn modelId="{9D12AA32-C987-49FE-8F05-D12DB0CB2379}" srcId="{2B35C4E1-AE08-4861-8534-3919BB8FEA6B}" destId="{E1EB4731-1D82-49E5-BC50-1ADFCEDB6EFE}" srcOrd="0" destOrd="0" parTransId="{94033652-0D84-48BE-AB15-579CB3448AFE}" sibTransId="{55F798DD-DCBE-4DF7-8E2F-5563339EC80F}"/>
    <dgm:cxn modelId="{D6AB023B-DAC6-4026-9DC8-7DA808EAE41F}" srcId="{2B35C4E1-AE08-4861-8534-3919BB8FEA6B}" destId="{AA343290-C42E-4FD7-AA49-20EB8DA6F3B4}" srcOrd="2" destOrd="0" parTransId="{70D02B72-7C81-4DA2-B0F5-4AFB67D4A1C6}" sibTransId="{152EA7F0-3AE0-436D-95BD-D1531B19A4D5}"/>
    <dgm:cxn modelId="{3A8D3B5E-372A-43EA-AA85-BD11D8EC5630}" type="presOf" srcId="{DCB3CEDE-9445-40A0-A701-05D4ECA40BDF}" destId="{145DA684-2501-406F-97B7-653F320E1549}" srcOrd="0" destOrd="0" presId="urn:microsoft.com/office/officeart/2005/8/layout/radial1"/>
    <dgm:cxn modelId="{99ABBE47-040A-4299-97D8-5C8432DB0E26}" type="presOf" srcId="{94033652-0D84-48BE-AB15-579CB3448AFE}" destId="{E28D0693-2F02-44CC-9C2C-5E96A8C3DDC0}" srcOrd="1" destOrd="0" presId="urn:microsoft.com/office/officeart/2005/8/layout/radial1"/>
    <dgm:cxn modelId="{3CF1546D-8BD2-4785-BA36-1D9F738F211D}" type="presOf" srcId="{70D02B72-7C81-4DA2-B0F5-4AFB67D4A1C6}" destId="{B0E7E226-5859-434F-9F87-8C2DEC5945EB}" srcOrd="0" destOrd="0" presId="urn:microsoft.com/office/officeart/2005/8/layout/radial1"/>
    <dgm:cxn modelId="{F89B1251-ACFB-4DCC-A892-17285CA81809}" type="presOf" srcId="{6AF3FFF7-EE14-4595-B3E7-4C6536B1AF98}" destId="{13131FE9-D3C5-4F6E-AA2E-6C4BCC4D3521}" srcOrd="0" destOrd="0" presId="urn:microsoft.com/office/officeart/2005/8/layout/radial1"/>
    <dgm:cxn modelId="{6D531757-C845-44A5-B645-348EC123AB02}" srcId="{886BEC1D-1040-4818-ACB8-53539990AA78}" destId="{2B35C4E1-AE08-4861-8534-3919BB8FEA6B}" srcOrd="0" destOrd="0" parTransId="{BBDEE908-F568-4EEF-8852-83FCB05269E4}" sibTransId="{3E8AE110-3D6A-427D-93DE-33E9215D0989}"/>
    <dgm:cxn modelId="{F5F1EF8E-14BB-48E2-997B-4A46CECC52D3}" type="presOf" srcId="{70D02B72-7C81-4DA2-B0F5-4AFB67D4A1C6}" destId="{1F16FA8B-917A-4909-87EB-E47DB25C2BEC}" srcOrd="1" destOrd="0" presId="urn:microsoft.com/office/officeart/2005/8/layout/radial1"/>
    <dgm:cxn modelId="{F18924A4-86B3-4B4D-BAAC-F913968C4B79}" type="presOf" srcId="{2B35C4E1-AE08-4861-8534-3919BB8FEA6B}" destId="{911DE2DF-D7F0-487C-98EE-B6F6DAAA3D95}" srcOrd="0" destOrd="0" presId="urn:microsoft.com/office/officeart/2005/8/layout/radial1"/>
    <dgm:cxn modelId="{4B40CEAE-05EA-480F-868C-7A9C699F3655}" type="presOf" srcId="{C703582F-D688-459D-92F0-B632925B5742}" destId="{2AF832C5-4B90-4787-B6B6-6BE3A2A29C65}" srcOrd="1" destOrd="0" presId="urn:microsoft.com/office/officeart/2005/8/layout/radial1"/>
    <dgm:cxn modelId="{109ECBCB-220B-4347-A998-C68C012AA443}" type="presOf" srcId="{E1EB4731-1D82-49E5-BC50-1ADFCEDB6EFE}" destId="{90CEBC19-F02D-4ECC-99F4-21E60D720B73}" srcOrd="0" destOrd="0" presId="urn:microsoft.com/office/officeart/2005/8/layout/radial1"/>
    <dgm:cxn modelId="{29A5E5D9-7561-41CE-A7CA-1E2C04A51B04}" type="presOf" srcId="{FBB01FB7-5F42-42B2-9E97-EC5403B8821C}" destId="{0D4F4207-F946-475A-BF84-BFD9A07FAACD}" srcOrd="0" destOrd="0" presId="urn:microsoft.com/office/officeart/2005/8/layout/radial1"/>
    <dgm:cxn modelId="{0E387AE8-8124-4007-A9A3-D539B37F8932}" type="presOf" srcId="{C703582F-D688-459D-92F0-B632925B5742}" destId="{B2C4800C-0759-4210-9138-BB2E4E8503F9}" srcOrd="0" destOrd="0" presId="urn:microsoft.com/office/officeart/2005/8/layout/radial1"/>
    <dgm:cxn modelId="{A44093EC-7AB7-4E3F-AC95-E83093CEB2FC}" srcId="{2B35C4E1-AE08-4861-8534-3919BB8FEA6B}" destId="{FBB01FB7-5F42-42B2-9E97-EC5403B8821C}" srcOrd="3" destOrd="0" parTransId="{C703582F-D688-459D-92F0-B632925B5742}" sibTransId="{ECB02179-B4D0-472E-9B01-A64697B58FC4}"/>
    <dgm:cxn modelId="{D8A646ED-E60E-42C7-B75A-7755AAAA4B25}" type="presOf" srcId="{94033652-0D84-48BE-AB15-579CB3448AFE}" destId="{FE87BDB7-EBA8-4397-B0CA-8F8BD4CBD9D4}" srcOrd="0" destOrd="0" presId="urn:microsoft.com/office/officeart/2005/8/layout/radial1"/>
    <dgm:cxn modelId="{F0EF4CEF-8B6B-443E-AB08-F2275E989867}" type="presOf" srcId="{AA343290-C42E-4FD7-AA49-20EB8DA6F3B4}" destId="{AB1C3F5B-9A96-4757-B92B-B189AC731732}" srcOrd="0" destOrd="0" presId="urn:microsoft.com/office/officeart/2005/8/layout/radial1"/>
    <dgm:cxn modelId="{8D527E10-5A80-4179-8D99-A05539644393}" type="presParOf" srcId="{FC716C2A-7C05-4E54-B4F6-19A2618C4321}" destId="{911DE2DF-D7F0-487C-98EE-B6F6DAAA3D95}" srcOrd="0" destOrd="0" presId="urn:microsoft.com/office/officeart/2005/8/layout/radial1"/>
    <dgm:cxn modelId="{9935A32D-9BF5-4038-984B-A2D35471E079}" type="presParOf" srcId="{FC716C2A-7C05-4E54-B4F6-19A2618C4321}" destId="{FE87BDB7-EBA8-4397-B0CA-8F8BD4CBD9D4}" srcOrd="1" destOrd="0" presId="urn:microsoft.com/office/officeart/2005/8/layout/radial1"/>
    <dgm:cxn modelId="{F70D6DA0-694C-4224-B415-B6ED92BDE364}" type="presParOf" srcId="{FE87BDB7-EBA8-4397-B0CA-8F8BD4CBD9D4}" destId="{E28D0693-2F02-44CC-9C2C-5E96A8C3DDC0}" srcOrd="0" destOrd="0" presId="urn:microsoft.com/office/officeart/2005/8/layout/radial1"/>
    <dgm:cxn modelId="{D73C937A-F462-4E3C-AD14-D2010DD4146C}" type="presParOf" srcId="{FC716C2A-7C05-4E54-B4F6-19A2618C4321}" destId="{90CEBC19-F02D-4ECC-99F4-21E60D720B73}" srcOrd="2" destOrd="0" presId="urn:microsoft.com/office/officeart/2005/8/layout/radial1"/>
    <dgm:cxn modelId="{664CF36C-C7E5-4C7E-AA71-A2A138331A38}" type="presParOf" srcId="{FC716C2A-7C05-4E54-B4F6-19A2618C4321}" destId="{145DA684-2501-406F-97B7-653F320E1549}" srcOrd="3" destOrd="0" presId="urn:microsoft.com/office/officeart/2005/8/layout/radial1"/>
    <dgm:cxn modelId="{4DA49D33-1929-4506-82EC-B76B85261C59}" type="presParOf" srcId="{145DA684-2501-406F-97B7-653F320E1549}" destId="{D3794A64-7D6A-4EB5-BC99-F97F1D14AC2B}" srcOrd="0" destOrd="0" presId="urn:microsoft.com/office/officeart/2005/8/layout/radial1"/>
    <dgm:cxn modelId="{27637F48-D031-41A8-B2AF-6D57F8F6F0D5}" type="presParOf" srcId="{FC716C2A-7C05-4E54-B4F6-19A2618C4321}" destId="{13131FE9-D3C5-4F6E-AA2E-6C4BCC4D3521}" srcOrd="4" destOrd="0" presId="urn:microsoft.com/office/officeart/2005/8/layout/radial1"/>
    <dgm:cxn modelId="{C97FF488-2D9D-4B8F-AC72-8E9DC9E28376}" type="presParOf" srcId="{FC716C2A-7C05-4E54-B4F6-19A2618C4321}" destId="{B0E7E226-5859-434F-9F87-8C2DEC5945EB}" srcOrd="5" destOrd="0" presId="urn:microsoft.com/office/officeart/2005/8/layout/radial1"/>
    <dgm:cxn modelId="{EBD89DE4-A35A-486F-97A0-BB89EC5847FF}" type="presParOf" srcId="{B0E7E226-5859-434F-9F87-8C2DEC5945EB}" destId="{1F16FA8B-917A-4909-87EB-E47DB25C2BEC}" srcOrd="0" destOrd="0" presId="urn:microsoft.com/office/officeart/2005/8/layout/radial1"/>
    <dgm:cxn modelId="{EBEB9030-53DD-4523-99F6-0323E330EA81}" type="presParOf" srcId="{FC716C2A-7C05-4E54-B4F6-19A2618C4321}" destId="{AB1C3F5B-9A96-4757-B92B-B189AC731732}" srcOrd="6" destOrd="0" presId="urn:microsoft.com/office/officeart/2005/8/layout/radial1"/>
    <dgm:cxn modelId="{F9B189D2-8DCD-4BCD-AE05-BAE119010AE0}" type="presParOf" srcId="{FC716C2A-7C05-4E54-B4F6-19A2618C4321}" destId="{B2C4800C-0759-4210-9138-BB2E4E8503F9}" srcOrd="7" destOrd="0" presId="urn:microsoft.com/office/officeart/2005/8/layout/radial1"/>
    <dgm:cxn modelId="{C33EEB90-0E07-41EC-81CE-09F1F166A1B9}" type="presParOf" srcId="{B2C4800C-0759-4210-9138-BB2E4E8503F9}" destId="{2AF832C5-4B90-4787-B6B6-6BE3A2A29C65}" srcOrd="0" destOrd="0" presId="urn:microsoft.com/office/officeart/2005/8/layout/radial1"/>
    <dgm:cxn modelId="{3232C57F-7D6F-49AB-A7E1-D7D95BC9D280}" type="presParOf" srcId="{FC716C2A-7C05-4E54-B4F6-19A2618C4321}" destId="{0D4F4207-F946-475A-BF84-BFD9A07FAACD}"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D6C7799-BFED-4557-AE2B-F7AB377A4788}"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D2B8A2C9-80E5-47C1-8256-765EA982F7C0}">
      <dgm:prSet phldrT="[Text]"/>
      <dgm:spPr>
        <a:solidFill>
          <a:schemeClr val="tx1">
            <a:lumMod val="90000"/>
            <a:lumOff val="10000"/>
          </a:schemeClr>
        </a:solidFill>
      </dgm:spPr>
      <dgm:t>
        <a:bodyPr/>
        <a:lstStyle/>
        <a:p>
          <a:r>
            <a:rPr lang="en-US" dirty="0"/>
            <a:t>Inventory Assets &amp; Assign Classes</a:t>
          </a:r>
        </a:p>
      </dgm:t>
    </dgm:pt>
    <dgm:pt modelId="{AFD1D562-D3EC-4404-8E6B-1254F93F04CC}" type="parTrans" cxnId="{3DF5C714-5AEE-4F05-AD9A-375E59806915}">
      <dgm:prSet/>
      <dgm:spPr/>
      <dgm:t>
        <a:bodyPr/>
        <a:lstStyle/>
        <a:p>
          <a:endParaRPr lang="en-US"/>
        </a:p>
      </dgm:t>
    </dgm:pt>
    <dgm:pt modelId="{498890BC-81F9-439A-B7D5-1634D41E9A59}" type="sibTrans" cxnId="{3DF5C714-5AEE-4F05-AD9A-375E59806915}">
      <dgm:prSet/>
      <dgm:spPr/>
      <dgm:t>
        <a:bodyPr/>
        <a:lstStyle/>
        <a:p>
          <a:endParaRPr lang="en-US"/>
        </a:p>
      </dgm:t>
    </dgm:pt>
    <dgm:pt modelId="{526B7780-9E8F-4E36-BF24-E677B404F3A6}">
      <dgm:prSet phldrT="[Text]"/>
      <dgm:spPr>
        <a:solidFill>
          <a:schemeClr val="tx1">
            <a:lumMod val="90000"/>
            <a:lumOff val="10000"/>
          </a:schemeClr>
        </a:solidFill>
      </dgm:spPr>
      <dgm:t>
        <a:bodyPr/>
        <a:lstStyle/>
        <a:p>
          <a:r>
            <a:rPr lang="en-US" dirty="0"/>
            <a:t>Select Controls for Sensitivity Classes</a:t>
          </a:r>
        </a:p>
      </dgm:t>
    </dgm:pt>
    <dgm:pt modelId="{10D91FC3-B95A-4250-880A-A613440A4C0F}" type="parTrans" cxnId="{8EBF7FF5-DE43-450E-B527-636B96B538DD}">
      <dgm:prSet/>
      <dgm:spPr/>
      <dgm:t>
        <a:bodyPr/>
        <a:lstStyle/>
        <a:p>
          <a:endParaRPr lang="en-US"/>
        </a:p>
      </dgm:t>
    </dgm:pt>
    <dgm:pt modelId="{FB91CEBA-5C38-4824-9FEE-9B0CFD33F9E9}" type="sibTrans" cxnId="{8EBF7FF5-DE43-450E-B527-636B96B538DD}">
      <dgm:prSet/>
      <dgm:spPr/>
      <dgm:t>
        <a:bodyPr/>
        <a:lstStyle/>
        <a:p>
          <a:endParaRPr lang="en-US"/>
        </a:p>
      </dgm:t>
    </dgm:pt>
    <dgm:pt modelId="{72EEE49D-60AE-44CF-9B36-08A1CF0F54B9}">
      <dgm:prSet phldrT="[Text]"/>
      <dgm:spPr>
        <a:solidFill>
          <a:srgbClr val="C00000"/>
        </a:solidFill>
      </dgm:spPr>
      <dgm:t>
        <a:bodyPr/>
        <a:lstStyle/>
        <a:p>
          <a:r>
            <a:rPr lang="en-US" dirty="0"/>
            <a:t>Select Controls for Criticality Classes</a:t>
          </a:r>
        </a:p>
      </dgm:t>
    </dgm:pt>
    <dgm:pt modelId="{6C7B4A42-12CE-4478-9A58-206252059DAA}" type="parTrans" cxnId="{3CE4FFF2-2FDD-4504-9139-7A6125452965}">
      <dgm:prSet/>
      <dgm:spPr/>
      <dgm:t>
        <a:bodyPr/>
        <a:lstStyle/>
        <a:p>
          <a:endParaRPr lang="en-US"/>
        </a:p>
      </dgm:t>
    </dgm:pt>
    <dgm:pt modelId="{0C4FE1E7-A5B3-46D4-A1E2-A73646F84B06}" type="sibTrans" cxnId="{3CE4FFF2-2FDD-4504-9139-7A6125452965}">
      <dgm:prSet/>
      <dgm:spPr/>
      <dgm:t>
        <a:bodyPr/>
        <a:lstStyle/>
        <a:p>
          <a:endParaRPr lang="en-US"/>
        </a:p>
      </dgm:t>
    </dgm:pt>
    <dgm:pt modelId="{764B5965-D118-4EA0-AAE0-34C2B9DADD42}" type="pres">
      <dgm:prSet presAssocID="{7D6C7799-BFED-4557-AE2B-F7AB377A4788}" presName="linearFlow" presStyleCnt="0">
        <dgm:presLayoutVars>
          <dgm:resizeHandles val="exact"/>
        </dgm:presLayoutVars>
      </dgm:prSet>
      <dgm:spPr/>
    </dgm:pt>
    <dgm:pt modelId="{D86A5044-4C4A-49EB-A2E0-A2448CACCBDF}" type="pres">
      <dgm:prSet presAssocID="{D2B8A2C9-80E5-47C1-8256-765EA982F7C0}" presName="node" presStyleLbl="node1" presStyleIdx="0" presStyleCnt="3">
        <dgm:presLayoutVars>
          <dgm:bulletEnabled val="1"/>
        </dgm:presLayoutVars>
      </dgm:prSet>
      <dgm:spPr/>
    </dgm:pt>
    <dgm:pt modelId="{A524B1D6-7253-4CD7-B336-A710AC69CE57}" type="pres">
      <dgm:prSet presAssocID="{498890BC-81F9-439A-B7D5-1634D41E9A59}" presName="sibTrans" presStyleLbl="sibTrans2D1" presStyleIdx="0" presStyleCnt="2"/>
      <dgm:spPr/>
    </dgm:pt>
    <dgm:pt modelId="{331CDBBB-0F26-440E-8592-14117B3B2D90}" type="pres">
      <dgm:prSet presAssocID="{498890BC-81F9-439A-B7D5-1634D41E9A59}" presName="connectorText" presStyleLbl="sibTrans2D1" presStyleIdx="0" presStyleCnt="2"/>
      <dgm:spPr/>
    </dgm:pt>
    <dgm:pt modelId="{F6C19C91-B54A-4FF2-9D74-94D1E39D5C2B}" type="pres">
      <dgm:prSet presAssocID="{526B7780-9E8F-4E36-BF24-E677B404F3A6}" presName="node" presStyleLbl="node1" presStyleIdx="1" presStyleCnt="3">
        <dgm:presLayoutVars>
          <dgm:bulletEnabled val="1"/>
        </dgm:presLayoutVars>
      </dgm:prSet>
      <dgm:spPr/>
    </dgm:pt>
    <dgm:pt modelId="{17C8B0F2-203D-49EE-992E-5A6358CA5440}" type="pres">
      <dgm:prSet presAssocID="{FB91CEBA-5C38-4824-9FEE-9B0CFD33F9E9}" presName="sibTrans" presStyleLbl="sibTrans2D1" presStyleIdx="1" presStyleCnt="2"/>
      <dgm:spPr/>
    </dgm:pt>
    <dgm:pt modelId="{4E1161FA-88A6-4B81-83A6-256BD727BF60}" type="pres">
      <dgm:prSet presAssocID="{FB91CEBA-5C38-4824-9FEE-9B0CFD33F9E9}" presName="connectorText" presStyleLbl="sibTrans2D1" presStyleIdx="1" presStyleCnt="2"/>
      <dgm:spPr/>
    </dgm:pt>
    <dgm:pt modelId="{2ACDE1C3-97C9-4858-B2E4-F3EDF1FD7AA1}" type="pres">
      <dgm:prSet presAssocID="{72EEE49D-60AE-44CF-9B36-08A1CF0F54B9}" presName="node" presStyleLbl="node1" presStyleIdx="2" presStyleCnt="3">
        <dgm:presLayoutVars>
          <dgm:bulletEnabled val="1"/>
        </dgm:presLayoutVars>
      </dgm:prSet>
      <dgm:spPr/>
    </dgm:pt>
  </dgm:ptLst>
  <dgm:cxnLst>
    <dgm:cxn modelId="{DE77F10A-40F7-4347-A540-A01DF4728D87}" type="presOf" srcId="{526B7780-9E8F-4E36-BF24-E677B404F3A6}" destId="{F6C19C91-B54A-4FF2-9D74-94D1E39D5C2B}" srcOrd="0" destOrd="0" presId="urn:microsoft.com/office/officeart/2005/8/layout/process2"/>
    <dgm:cxn modelId="{3DF5C714-5AEE-4F05-AD9A-375E59806915}" srcId="{7D6C7799-BFED-4557-AE2B-F7AB377A4788}" destId="{D2B8A2C9-80E5-47C1-8256-765EA982F7C0}" srcOrd="0" destOrd="0" parTransId="{AFD1D562-D3EC-4404-8E6B-1254F93F04CC}" sibTransId="{498890BC-81F9-439A-B7D5-1634D41E9A59}"/>
    <dgm:cxn modelId="{26C1E219-2C67-4D80-960C-60A08E224B41}" type="presOf" srcId="{D2B8A2C9-80E5-47C1-8256-765EA982F7C0}" destId="{D86A5044-4C4A-49EB-A2E0-A2448CACCBDF}" srcOrd="0" destOrd="0" presId="urn:microsoft.com/office/officeart/2005/8/layout/process2"/>
    <dgm:cxn modelId="{352F6F76-F620-464B-866D-98DCF662077F}" type="presOf" srcId="{7D6C7799-BFED-4557-AE2B-F7AB377A4788}" destId="{764B5965-D118-4EA0-AAE0-34C2B9DADD42}" srcOrd="0" destOrd="0" presId="urn:microsoft.com/office/officeart/2005/8/layout/process2"/>
    <dgm:cxn modelId="{AF52157C-0AE4-48A6-8CA8-41C787A532DD}" type="presOf" srcId="{72EEE49D-60AE-44CF-9B36-08A1CF0F54B9}" destId="{2ACDE1C3-97C9-4858-B2E4-F3EDF1FD7AA1}" srcOrd="0" destOrd="0" presId="urn:microsoft.com/office/officeart/2005/8/layout/process2"/>
    <dgm:cxn modelId="{D6663399-74B4-4FD5-A7DC-2C831AA7AAC4}" type="presOf" srcId="{FB91CEBA-5C38-4824-9FEE-9B0CFD33F9E9}" destId="{4E1161FA-88A6-4B81-83A6-256BD727BF60}" srcOrd="1" destOrd="0" presId="urn:microsoft.com/office/officeart/2005/8/layout/process2"/>
    <dgm:cxn modelId="{9426F8A6-B4A4-4050-B700-09F5DA2FF165}" type="presOf" srcId="{498890BC-81F9-439A-B7D5-1634D41E9A59}" destId="{331CDBBB-0F26-440E-8592-14117B3B2D90}" srcOrd="1" destOrd="0" presId="urn:microsoft.com/office/officeart/2005/8/layout/process2"/>
    <dgm:cxn modelId="{2E8B9AE0-3E1F-4A61-AE50-51D441190D3D}" type="presOf" srcId="{498890BC-81F9-439A-B7D5-1634D41E9A59}" destId="{A524B1D6-7253-4CD7-B336-A710AC69CE57}" srcOrd="0" destOrd="0" presId="urn:microsoft.com/office/officeart/2005/8/layout/process2"/>
    <dgm:cxn modelId="{3CE4FFF2-2FDD-4504-9139-7A6125452965}" srcId="{7D6C7799-BFED-4557-AE2B-F7AB377A4788}" destId="{72EEE49D-60AE-44CF-9B36-08A1CF0F54B9}" srcOrd="2" destOrd="0" parTransId="{6C7B4A42-12CE-4478-9A58-206252059DAA}" sibTransId="{0C4FE1E7-A5B3-46D4-A1E2-A73646F84B06}"/>
    <dgm:cxn modelId="{8EBF7FF5-DE43-450E-B527-636B96B538DD}" srcId="{7D6C7799-BFED-4557-AE2B-F7AB377A4788}" destId="{526B7780-9E8F-4E36-BF24-E677B404F3A6}" srcOrd="1" destOrd="0" parTransId="{10D91FC3-B95A-4250-880A-A613440A4C0F}" sibTransId="{FB91CEBA-5C38-4824-9FEE-9B0CFD33F9E9}"/>
    <dgm:cxn modelId="{4420AEF7-7D07-482A-81DC-42A784500130}" type="presOf" srcId="{FB91CEBA-5C38-4824-9FEE-9B0CFD33F9E9}" destId="{17C8B0F2-203D-49EE-992E-5A6358CA5440}" srcOrd="0" destOrd="0" presId="urn:microsoft.com/office/officeart/2005/8/layout/process2"/>
    <dgm:cxn modelId="{40429401-5F28-440C-8BB9-1F57730B850B}" type="presParOf" srcId="{764B5965-D118-4EA0-AAE0-34C2B9DADD42}" destId="{D86A5044-4C4A-49EB-A2E0-A2448CACCBDF}" srcOrd="0" destOrd="0" presId="urn:microsoft.com/office/officeart/2005/8/layout/process2"/>
    <dgm:cxn modelId="{9850DC1D-603F-4F01-BA89-5C0F7083DE11}" type="presParOf" srcId="{764B5965-D118-4EA0-AAE0-34C2B9DADD42}" destId="{A524B1D6-7253-4CD7-B336-A710AC69CE57}" srcOrd="1" destOrd="0" presId="urn:microsoft.com/office/officeart/2005/8/layout/process2"/>
    <dgm:cxn modelId="{8A86C6AC-2520-4381-A299-B80B78419DBA}" type="presParOf" srcId="{A524B1D6-7253-4CD7-B336-A710AC69CE57}" destId="{331CDBBB-0F26-440E-8592-14117B3B2D90}" srcOrd="0" destOrd="0" presId="urn:microsoft.com/office/officeart/2005/8/layout/process2"/>
    <dgm:cxn modelId="{A33658EA-7014-49BB-BB2D-6709EAB7C6DC}" type="presParOf" srcId="{764B5965-D118-4EA0-AAE0-34C2B9DADD42}" destId="{F6C19C91-B54A-4FF2-9D74-94D1E39D5C2B}" srcOrd="2" destOrd="0" presId="urn:microsoft.com/office/officeart/2005/8/layout/process2"/>
    <dgm:cxn modelId="{230D1E98-D2F5-4095-B7BE-2CB9717A4EAE}" type="presParOf" srcId="{764B5965-D118-4EA0-AAE0-34C2B9DADD42}" destId="{17C8B0F2-203D-49EE-992E-5A6358CA5440}" srcOrd="3" destOrd="0" presId="urn:microsoft.com/office/officeart/2005/8/layout/process2"/>
    <dgm:cxn modelId="{1D08575C-D52F-4407-80A7-FC9EC5FCE657}" type="presParOf" srcId="{17C8B0F2-203D-49EE-992E-5A6358CA5440}" destId="{4E1161FA-88A6-4B81-83A6-256BD727BF60}" srcOrd="0" destOrd="0" presId="urn:microsoft.com/office/officeart/2005/8/layout/process2"/>
    <dgm:cxn modelId="{CB0557E6-2EE2-4AAA-A2C4-0A587E6826B0}" type="presParOf" srcId="{764B5965-D118-4EA0-AAE0-34C2B9DADD42}" destId="{2ACDE1C3-97C9-4858-B2E4-F3EDF1FD7AA1}"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D6C7799-BFED-4557-AE2B-F7AB377A4788}"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D2B8A2C9-80E5-47C1-8256-765EA982F7C0}">
      <dgm:prSet phldrT="[Text]"/>
      <dgm:spPr/>
      <dgm:t>
        <a:bodyPr/>
        <a:lstStyle/>
        <a:p>
          <a:r>
            <a:rPr lang="en-US" dirty="0"/>
            <a:t>Inventory Assets &amp; Assign Classes</a:t>
          </a:r>
        </a:p>
      </dgm:t>
    </dgm:pt>
    <dgm:pt modelId="{AFD1D562-D3EC-4404-8E6B-1254F93F04CC}" type="parTrans" cxnId="{3DF5C714-5AEE-4F05-AD9A-375E59806915}">
      <dgm:prSet/>
      <dgm:spPr/>
      <dgm:t>
        <a:bodyPr/>
        <a:lstStyle/>
        <a:p>
          <a:endParaRPr lang="en-US"/>
        </a:p>
      </dgm:t>
    </dgm:pt>
    <dgm:pt modelId="{498890BC-81F9-439A-B7D5-1634D41E9A59}" type="sibTrans" cxnId="{3DF5C714-5AEE-4F05-AD9A-375E59806915}">
      <dgm:prSet/>
      <dgm:spPr/>
      <dgm:t>
        <a:bodyPr/>
        <a:lstStyle/>
        <a:p>
          <a:endParaRPr lang="en-US"/>
        </a:p>
      </dgm:t>
    </dgm:pt>
    <dgm:pt modelId="{526B7780-9E8F-4E36-BF24-E677B404F3A6}">
      <dgm:prSet phldrT="[Text]"/>
      <dgm:spPr/>
      <dgm:t>
        <a:bodyPr/>
        <a:lstStyle/>
        <a:p>
          <a:r>
            <a:rPr lang="en-US" dirty="0"/>
            <a:t>Select Controls for Sensitivity Classes</a:t>
          </a:r>
        </a:p>
      </dgm:t>
    </dgm:pt>
    <dgm:pt modelId="{10D91FC3-B95A-4250-880A-A613440A4C0F}" type="parTrans" cxnId="{8EBF7FF5-DE43-450E-B527-636B96B538DD}">
      <dgm:prSet/>
      <dgm:spPr/>
      <dgm:t>
        <a:bodyPr/>
        <a:lstStyle/>
        <a:p>
          <a:endParaRPr lang="en-US"/>
        </a:p>
      </dgm:t>
    </dgm:pt>
    <dgm:pt modelId="{FB91CEBA-5C38-4824-9FEE-9B0CFD33F9E9}" type="sibTrans" cxnId="{8EBF7FF5-DE43-450E-B527-636B96B538DD}">
      <dgm:prSet/>
      <dgm:spPr/>
      <dgm:t>
        <a:bodyPr/>
        <a:lstStyle/>
        <a:p>
          <a:endParaRPr lang="en-US"/>
        </a:p>
      </dgm:t>
    </dgm:pt>
    <dgm:pt modelId="{72EEE49D-60AE-44CF-9B36-08A1CF0F54B9}">
      <dgm:prSet phldrT="[Text]"/>
      <dgm:spPr/>
      <dgm:t>
        <a:bodyPr/>
        <a:lstStyle/>
        <a:p>
          <a:r>
            <a:rPr lang="en-US" dirty="0"/>
            <a:t>Select Controls for Criticality Classes</a:t>
          </a:r>
        </a:p>
      </dgm:t>
    </dgm:pt>
    <dgm:pt modelId="{6C7B4A42-12CE-4478-9A58-206252059DAA}" type="parTrans" cxnId="{3CE4FFF2-2FDD-4504-9139-7A6125452965}">
      <dgm:prSet/>
      <dgm:spPr/>
      <dgm:t>
        <a:bodyPr/>
        <a:lstStyle/>
        <a:p>
          <a:endParaRPr lang="en-US"/>
        </a:p>
      </dgm:t>
    </dgm:pt>
    <dgm:pt modelId="{0C4FE1E7-A5B3-46D4-A1E2-A73646F84B06}" type="sibTrans" cxnId="{3CE4FFF2-2FDD-4504-9139-7A6125452965}">
      <dgm:prSet/>
      <dgm:spPr/>
      <dgm:t>
        <a:bodyPr/>
        <a:lstStyle/>
        <a:p>
          <a:endParaRPr lang="en-US"/>
        </a:p>
      </dgm:t>
    </dgm:pt>
    <dgm:pt modelId="{C8570D31-C6DF-4956-B839-8FDBDB4CB9C1}" type="pres">
      <dgm:prSet presAssocID="{7D6C7799-BFED-4557-AE2B-F7AB377A4788}" presName="outerComposite" presStyleCnt="0">
        <dgm:presLayoutVars>
          <dgm:chMax val="5"/>
          <dgm:dir/>
          <dgm:resizeHandles val="exact"/>
        </dgm:presLayoutVars>
      </dgm:prSet>
      <dgm:spPr/>
    </dgm:pt>
    <dgm:pt modelId="{0E32019C-4667-45C7-A32B-ED5EB75B2746}" type="pres">
      <dgm:prSet presAssocID="{7D6C7799-BFED-4557-AE2B-F7AB377A4788}" presName="dummyMaxCanvas" presStyleCnt="0">
        <dgm:presLayoutVars/>
      </dgm:prSet>
      <dgm:spPr/>
    </dgm:pt>
    <dgm:pt modelId="{16117979-A739-415F-A002-FD385314CE86}" type="pres">
      <dgm:prSet presAssocID="{7D6C7799-BFED-4557-AE2B-F7AB377A4788}" presName="ThreeNodes_1" presStyleLbl="node1" presStyleIdx="0" presStyleCnt="3">
        <dgm:presLayoutVars>
          <dgm:bulletEnabled val="1"/>
        </dgm:presLayoutVars>
      </dgm:prSet>
      <dgm:spPr/>
    </dgm:pt>
    <dgm:pt modelId="{32AAE750-6779-4B71-A1EC-858C8968DB78}" type="pres">
      <dgm:prSet presAssocID="{7D6C7799-BFED-4557-AE2B-F7AB377A4788}" presName="ThreeNodes_2" presStyleLbl="node1" presStyleIdx="1" presStyleCnt="3" custLinFactNeighborX="-264" custLinFactNeighborY="-1833">
        <dgm:presLayoutVars>
          <dgm:bulletEnabled val="1"/>
        </dgm:presLayoutVars>
      </dgm:prSet>
      <dgm:spPr/>
    </dgm:pt>
    <dgm:pt modelId="{37360D47-5541-4E20-9024-263FC1A06236}" type="pres">
      <dgm:prSet presAssocID="{7D6C7799-BFED-4557-AE2B-F7AB377A4788}" presName="ThreeNodes_3" presStyleLbl="node1" presStyleIdx="2" presStyleCnt="3">
        <dgm:presLayoutVars>
          <dgm:bulletEnabled val="1"/>
        </dgm:presLayoutVars>
      </dgm:prSet>
      <dgm:spPr/>
    </dgm:pt>
    <dgm:pt modelId="{4F25E526-44D2-4845-8D4F-520CEBD2100C}" type="pres">
      <dgm:prSet presAssocID="{7D6C7799-BFED-4557-AE2B-F7AB377A4788}" presName="ThreeConn_1-2" presStyleLbl="fgAccFollowNode1" presStyleIdx="0" presStyleCnt="2">
        <dgm:presLayoutVars>
          <dgm:bulletEnabled val="1"/>
        </dgm:presLayoutVars>
      </dgm:prSet>
      <dgm:spPr/>
    </dgm:pt>
    <dgm:pt modelId="{36611A76-0BF1-4CD0-B57A-04541FD053C4}" type="pres">
      <dgm:prSet presAssocID="{7D6C7799-BFED-4557-AE2B-F7AB377A4788}" presName="ThreeConn_2-3" presStyleLbl="fgAccFollowNode1" presStyleIdx="1" presStyleCnt="2">
        <dgm:presLayoutVars>
          <dgm:bulletEnabled val="1"/>
        </dgm:presLayoutVars>
      </dgm:prSet>
      <dgm:spPr/>
    </dgm:pt>
    <dgm:pt modelId="{C3094BC4-C68F-4340-80A6-E2F73C921C6C}" type="pres">
      <dgm:prSet presAssocID="{7D6C7799-BFED-4557-AE2B-F7AB377A4788}" presName="ThreeNodes_1_text" presStyleLbl="node1" presStyleIdx="2" presStyleCnt="3">
        <dgm:presLayoutVars>
          <dgm:bulletEnabled val="1"/>
        </dgm:presLayoutVars>
      </dgm:prSet>
      <dgm:spPr/>
    </dgm:pt>
    <dgm:pt modelId="{E93E8840-FDF3-4499-83C1-6457059585C6}" type="pres">
      <dgm:prSet presAssocID="{7D6C7799-BFED-4557-AE2B-F7AB377A4788}" presName="ThreeNodes_2_text" presStyleLbl="node1" presStyleIdx="2" presStyleCnt="3">
        <dgm:presLayoutVars>
          <dgm:bulletEnabled val="1"/>
        </dgm:presLayoutVars>
      </dgm:prSet>
      <dgm:spPr/>
    </dgm:pt>
    <dgm:pt modelId="{F7E405AC-E1F1-40A3-84A3-78BACE5D3C72}" type="pres">
      <dgm:prSet presAssocID="{7D6C7799-BFED-4557-AE2B-F7AB377A4788}" presName="ThreeNodes_3_text" presStyleLbl="node1" presStyleIdx="2" presStyleCnt="3">
        <dgm:presLayoutVars>
          <dgm:bulletEnabled val="1"/>
        </dgm:presLayoutVars>
      </dgm:prSet>
      <dgm:spPr/>
    </dgm:pt>
  </dgm:ptLst>
  <dgm:cxnLst>
    <dgm:cxn modelId="{28DF9B04-1F7A-4C5F-8F2F-51F9479C0591}" type="presOf" srcId="{72EEE49D-60AE-44CF-9B36-08A1CF0F54B9}" destId="{37360D47-5541-4E20-9024-263FC1A06236}" srcOrd="0" destOrd="0" presId="urn:microsoft.com/office/officeart/2005/8/layout/vProcess5"/>
    <dgm:cxn modelId="{3DF5C714-5AEE-4F05-AD9A-375E59806915}" srcId="{7D6C7799-BFED-4557-AE2B-F7AB377A4788}" destId="{D2B8A2C9-80E5-47C1-8256-765EA982F7C0}" srcOrd="0" destOrd="0" parTransId="{AFD1D562-D3EC-4404-8E6B-1254F93F04CC}" sibTransId="{498890BC-81F9-439A-B7D5-1634D41E9A59}"/>
    <dgm:cxn modelId="{BD295438-C101-4359-8DBF-D51915FFF0A9}" type="presOf" srcId="{526B7780-9E8F-4E36-BF24-E677B404F3A6}" destId="{E93E8840-FDF3-4499-83C1-6457059585C6}" srcOrd="1" destOrd="0" presId="urn:microsoft.com/office/officeart/2005/8/layout/vProcess5"/>
    <dgm:cxn modelId="{DDAE825B-2F22-48AA-BC70-779D237BD558}" type="presOf" srcId="{526B7780-9E8F-4E36-BF24-E677B404F3A6}" destId="{32AAE750-6779-4B71-A1EC-858C8968DB78}" srcOrd="0" destOrd="0" presId="urn:microsoft.com/office/officeart/2005/8/layout/vProcess5"/>
    <dgm:cxn modelId="{1166FF5D-8DC2-4765-8342-765E10CA4FCC}" type="presOf" srcId="{FB91CEBA-5C38-4824-9FEE-9B0CFD33F9E9}" destId="{36611A76-0BF1-4CD0-B57A-04541FD053C4}" srcOrd="0" destOrd="0" presId="urn:microsoft.com/office/officeart/2005/8/layout/vProcess5"/>
    <dgm:cxn modelId="{9954CECA-BC1C-4E41-9874-CDE619190939}" type="presOf" srcId="{D2B8A2C9-80E5-47C1-8256-765EA982F7C0}" destId="{16117979-A739-415F-A002-FD385314CE86}" srcOrd="0" destOrd="0" presId="urn:microsoft.com/office/officeart/2005/8/layout/vProcess5"/>
    <dgm:cxn modelId="{5EAC86E3-0206-4338-BD89-30E69AFFF70D}" type="presOf" srcId="{72EEE49D-60AE-44CF-9B36-08A1CF0F54B9}" destId="{F7E405AC-E1F1-40A3-84A3-78BACE5D3C72}" srcOrd="1" destOrd="0" presId="urn:microsoft.com/office/officeart/2005/8/layout/vProcess5"/>
    <dgm:cxn modelId="{D9BA4AE7-BF2F-4D98-96BD-7D0FA0826B79}" type="presOf" srcId="{D2B8A2C9-80E5-47C1-8256-765EA982F7C0}" destId="{C3094BC4-C68F-4340-80A6-E2F73C921C6C}" srcOrd="1" destOrd="0" presId="urn:microsoft.com/office/officeart/2005/8/layout/vProcess5"/>
    <dgm:cxn modelId="{6A2DB9EF-304C-4031-9975-92CD92DF0E29}" type="presOf" srcId="{498890BC-81F9-439A-B7D5-1634D41E9A59}" destId="{4F25E526-44D2-4845-8D4F-520CEBD2100C}" srcOrd="0" destOrd="0" presId="urn:microsoft.com/office/officeart/2005/8/layout/vProcess5"/>
    <dgm:cxn modelId="{B816C5F0-362A-47EF-B264-9725023020B1}" type="presOf" srcId="{7D6C7799-BFED-4557-AE2B-F7AB377A4788}" destId="{C8570D31-C6DF-4956-B839-8FDBDB4CB9C1}" srcOrd="0" destOrd="0" presId="urn:microsoft.com/office/officeart/2005/8/layout/vProcess5"/>
    <dgm:cxn modelId="{3CE4FFF2-2FDD-4504-9139-7A6125452965}" srcId="{7D6C7799-BFED-4557-AE2B-F7AB377A4788}" destId="{72EEE49D-60AE-44CF-9B36-08A1CF0F54B9}" srcOrd="2" destOrd="0" parTransId="{6C7B4A42-12CE-4478-9A58-206252059DAA}" sibTransId="{0C4FE1E7-A5B3-46D4-A1E2-A73646F84B06}"/>
    <dgm:cxn modelId="{8EBF7FF5-DE43-450E-B527-636B96B538DD}" srcId="{7D6C7799-BFED-4557-AE2B-F7AB377A4788}" destId="{526B7780-9E8F-4E36-BF24-E677B404F3A6}" srcOrd="1" destOrd="0" parTransId="{10D91FC3-B95A-4250-880A-A613440A4C0F}" sibTransId="{FB91CEBA-5C38-4824-9FEE-9B0CFD33F9E9}"/>
    <dgm:cxn modelId="{B67A7A80-5589-407A-A89E-C6FA7F9F5DA2}" type="presParOf" srcId="{C8570D31-C6DF-4956-B839-8FDBDB4CB9C1}" destId="{0E32019C-4667-45C7-A32B-ED5EB75B2746}" srcOrd="0" destOrd="0" presId="urn:microsoft.com/office/officeart/2005/8/layout/vProcess5"/>
    <dgm:cxn modelId="{4978E8A6-3CFD-4BBE-B9A1-0288576BFCF3}" type="presParOf" srcId="{C8570D31-C6DF-4956-B839-8FDBDB4CB9C1}" destId="{16117979-A739-415F-A002-FD385314CE86}" srcOrd="1" destOrd="0" presId="urn:microsoft.com/office/officeart/2005/8/layout/vProcess5"/>
    <dgm:cxn modelId="{9986B2B4-8C2B-423B-8AB1-3200874EDD31}" type="presParOf" srcId="{C8570D31-C6DF-4956-B839-8FDBDB4CB9C1}" destId="{32AAE750-6779-4B71-A1EC-858C8968DB78}" srcOrd="2" destOrd="0" presId="urn:microsoft.com/office/officeart/2005/8/layout/vProcess5"/>
    <dgm:cxn modelId="{5DA2F90D-F3E6-4EFD-94A2-433F50F406B2}" type="presParOf" srcId="{C8570D31-C6DF-4956-B839-8FDBDB4CB9C1}" destId="{37360D47-5541-4E20-9024-263FC1A06236}" srcOrd="3" destOrd="0" presId="urn:microsoft.com/office/officeart/2005/8/layout/vProcess5"/>
    <dgm:cxn modelId="{920E04F1-471E-420C-9243-BE769140F0BD}" type="presParOf" srcId="{C8570D31-C6DF-4956-B839-8FDBDB4CB9C1}" destId="{4F25E526-44D2-4845-8D4F-520CEBD2100C}" srcOrd="4" destOrd="0" presId="urn:microsoft.com/office/officeart/2005/8/layout/vProcess5"/>
    <dgm:cxn modelId="{7D8A3705-4A48-429A-AB7D-862631C6B724}" type="presParOf" srcId="{C8570D31-C6DF-4956-B839-8FDBDB4CB9C1}" destId="{36611A76-0BF1-4CD0-B57A-04541FD053C4}" srcOrd="5" destOrd="0" presId="urn:microsoft.com/office/officeart/2005/8/layout/vProcess5"/>
    <dgm:cxn modelId="{8B2CFE1C-2D2F-4405-ACFE-0CB464C93DF6}" type="presParOf" srcId="{C8570D31-C6DF-4956-B839-8FDBDB4CB9C1}" destId="{C3094BC4-C68F-4340-80A6-E2F73C921C6C}" srcOrd="6" destOrd="0" presId="urn:microsoft.com/office/officeart/2005/8/layout/vProcess5"/>
    <dgm:cxn modelId="{77974D5C-3901-40AF-A612-7E131C7ACA1C}" type="presParOf" srcId="{C8570D31-C6DF-4956-B839-8FDBDB4CB9C1}" destId="{E93E8840-FDF3-4499-83C1-6457059585C6}" srcOrd="7" destOrd="0" presId="urn:microsoft.com/office/officeart/2005/8/layout/vProcess5"/>
    <dgm:cxn modelId="{4ED8C9DE-B37B-4217-BEA7-91C760214912}" type="presParOf" srcId="{C8570D31-C6DF-4956-B839-8FDBDB4CB9C1}" destId="{F7E405AC-E1F1-40A3-84A3-78BACE5D3C72}"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17979-A739-415F-A002-FD385314CE86}">
      <dsp:nvSpPr>
        <dsp:cNvPr id="0" name=""/>
        <dsp:cNvSpPr/>
      </dsp:nvSpPr>
      <dsp:spPr>
        <a:xfrm>
          <a:off x="0" y="0"/>
          <a:ext cx="6915546" cy="1463992"/>
        </a:xfrm>
        <a:prstGeom prst="roundRect">
          <a:avLst>
            <a:gd name="adj" fmla="val 10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Inventory Assets &amp; Assign Classes</a:t>
          </a:r>
        </a:p>
      </dsp:txBody>
      <dsp:txXfrm>
        <a:off x="42879" y="42879"/>
        <a:ext cx="5335784" cy="1378234"/>
      </dsp:txXfrm>
    </dsp:sp>
    <dsp:sp modelId="{32AAE750-6779-4B71-A1EC-858C8968DB78}">
      <dsp:nvSpPr>
        <dsp:cNvPr id="0" name=""/>
        <dsp:cNvSpPr/>
      </dsp:nvSpPr>
      <dsp:spPr>
        <a:xfrm>
          <a:off x="591938" y="1681156"/>
          <a:ext cx="6915546" cy="1463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Select Controls for Sensitivity Classes</a:t>
          </a:r>
        </a:p>
      </dsp:txBody>
      <dsp:txXfrm>
        <a:off x="634817" y="1724035"/>
        <a:ext cx="5267998" cy="1378234"/>
      </dsp:txXfrm>
    </dsp:sp>
    <dsp:sp modelId="{37360D47-5541-4E20-9024-263FC1A06236}">
      <dsp:nvSpPr>
        <dsp:cNvPr id="0" name=""/>
        <dsp:cNvSpPr/>
      </dsp:nvSpPr>
      <dsp:spPr>
        <a:xfrm>
          <a:off x="1220390" y="3415982"/>
          <a:ext cx="6915546" cy="1463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Select Controls for Criticality Classes</a:t>
          </a:r>
        </a:p>
      </dsp:txBody>
      <dsp:txXfrm>
        <a:off x="1263269" y="3458861"/>
        <a:ext cx="5267998" cy="1378234"/>
      </dsp:txXfrm>
    </dsp:sp>
    <dsp:sp modelId="{4F25E526-44D2-4845-8D4F-520CEBD2100C}">
      <dsp:nvSpPr>
        <dsp:cNvPr id="0" name=""/>
        <dsp:cNvSpPr/>
      </dsp:nvSpPr>
      <dsp:spPr>
        <a:xfrm>
          <a:off x="5963951" y="1110194"/>
          <a:ext cx="951595" cy="95159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178060" y="1110194"/>
        <a:ext cx="523377" cy="716075"/>
      </dsp:txXfrm>
    </dsp:sp>
    <dsp:sp modelId="{36611A76-0BF1-4CD0-B57A-04541FD053C4}">
      <dsp:nvSpPr>
        <dsp:cNvPr id="0" name=""/>
        <dsp:cNvSpPr/>
      </dsp:nvSpPr>
      <dsp:spPr>
        <a:xfrm>
          <a:off x="6574146" y="2808425"/>
          <a:ext cx="951595" cy="95159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788255" y="2808425"/>
        <a:ext cx="523377" cy="7160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5228D1-097F-4C44-8D48-3DA18BC89889}">
      <dsp:nvSpPr>
        <dsp:cNvPr id="0" name=""/>
        <dsp:cNvSpPr/>
      </dsp:nvSpPr>
      <dsp:spPr>
        <a:xfrm>
          <a:off x="3114675" y="0"/>
          <a:ext cx="2076450" cy="1181099"/>
        </a:xfrm>
        <a:prstGeom prst="trapezoid">
          <a:avLst>
            <a:gd name="adj" fmla="val 87903"/>
          </a:avLst>
        </a:prstGeom>
        <a:solidFill>
          <a:schemeClr val="accent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rgbClr val="FF0066"/>
              </a:solidFill>
              <a:effectLst/>
              <a:latin typeface="Arial" charset="0"/>
              <a:cs typeface="Arial" charset="0"/>
            </a:rPr>
            <a:t>Proprietary: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rgbClr val="FF0066"/>
              </a:solidFill>
              <a:effectLst/>
              <a:latin typeface="Arial" charset="0"/>
              <a:cs typeface="Arial" charset="0"/>
            </a:rPr>
            <a:t>Strategic Plan</a:t>
          </a:r>
        </a:p>
      </dsp:txBody>
      <dsp:txXfrm>
        <a:off x="3114675" y="0"/>
        <a:ext cx="2076450" cy="1181099"/>
      </dsp:txXfrm>
    </dsp:sp>
    <dsp:sp modelId="{78424463-9B6B-46AC-A3D5-41334799ABB8}">
      <dsp:nvSpPr>
        <dsp:cNvPr id="0" name=""/>
        <dsp:cNvSpPr/>
      </dsp:nvSpPr>
      <dsp:spPr>
        <a:xfrm>
          <a:off x="2076450" y="1181099"/>
          <a:ext cx="4152900" cy="1181099"/>
        </a:xfrm>
        <a:prstGeom prst="trapezoid">
          <a:avLst>
            <a:gd name="adj" fmla="val 8790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rgbClr val="FFCCFF"/>
              </a:solidFill>
              <a:effectLst/>
              <a:latin typeface="Arial" charset="0"/>
              <a:cs typeface="Arial" charset="0"/>
            </a:rPr>
            <a:t>Confidential: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rgbClr val="FFCCFF"/>
              </a:solidFill>
              <a:effectLst/>
              <a:latin typeface="Arial" charset="0"/>
              <a:cs typeface="Arial" charset="0"/>
            </a:rPr>
            <a:t>Salary &amp;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rgbClr val="FFCCFF"/>
              </a:solidFill>
              <a:effectLst/>
              <a:latin typeface="Arial" charset="0"/>
              <a:cs typeface="Arial" charset="0"/>
            </a:rPr>
            <a:t>Health Info</a:t>
          </a:r>
        </a:p>
      </dsp:txBody>
      <dsp:txXfrm>
        <a:off x="2803207" y="1181099"/>
        <a:ext cx="2699385" cy="1181099"/>
      </dsp:txXfrm>
    </dsp:sp>
    <dsp:sp modelId="{FA0B729B-29D7-4283-B438-5731E67B2993}">
      <dsp:nvSpPr>
        <dsp:cNvPr id="0" name=""/>
        <dsp:cNvSpPr/>
      </dsp:nvSpPr>
      <dsp:spPr>
        <a:xfrm>
          <a:off x="1038225" y="2362199"/>
          <a:ext cx="6229350" cy="1181099"/>
        </a:xfrm>
        <a:prstGeom prst="trapezoid">
          <a:avLst>
            <a:gd name="adj" fmla="val 87903"/>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chemeClr val="tx1"/>
              </a:solidFill>
              <a:effectLst/>
              <a:latin typeface="Arial" charset="0"/>
              <a:cs typeface="Arial" charset="0"/>
            </a:rPr>
            <a:t>Privileged: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chemeClr val="tx1"/>
              </a:solidFill>
              <a:effectLst/>
              <a:latin typeface="Arial" charset="0"/>
              <a:cs typeface="Arial" charset="0"/>
            </a:rPr>
            <a:t>Product Plans</a:t>
          </a:r>
        </a:p>
      </dsp:txBody>
      <dsp:txXfrm>
        <a:off x="2128361" y="2362199"/>
        <a:ext cx="4049077" cy="1181099"/>
      </dsp:txXfrm>
    </dsp:sp>
    <dsp:sp modelId="{151A9B47-C3F2-49B3-BE05-69955DB40AC2}">
      <dsp:nvSpPr>
        <dsp:cNvPr id="0" name=""/>
        <dsp:cNvSpPr/>
      </dsp:nvSpPr>
      <dsp:spPr>
        <a:xfrm>
          <a:off x="0" y="3543299"/>
          <a:ext cx="8305800" cy="1181099"/>
        </a:xfrm>
        <a:prstGeom prst="trapezoid">
          <a:avLst>
            <a:gd name="adj" fmla="val 87903"/>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chemeClr val="tx1"/>
              </a:solidFill>
              <a:effectLst/>
              <a:latin typeface="Arial" charset="0"/>
              <a:cs typeface="Arial" charset="0"/>
            </a:rPr>
            <a:t>Public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chemeClr val="tx1"/>
              </a:solidFill>
              <a:effectLst/>
              <a:latin typeface="Arial" charset="0"/>
              <a:cs typeface="Arial" charset="0"/>
            </a:rPr>
            <a:t>Product Users Manual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500" b="1" i="0" u="none" strike="noStrike" kern="1200" cap="none" normalizeH="0" baseline="0" dirty="0">
              <a:ln>
                <a:noFill/>
              </a:ln>
              <a:solidFill>
                <a:schemeClr val="tx1"/>
              </a:solidFill>
              <a:effectLst/>
              <a:latin typeface="Arial" charset="0"/>
              <a:cs typeface="Arial" charset="0"/>
            </a:rPr>
            <a:t>near Release</a:t>
          </a:r>
        </a:p>
      </dsp:txBody>
      <dsp:txXfrm>
        <a:off x="1453514" y="3543299"/>
        <a:ext cx="5398770" cy="11810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D76F00-EC6E-4D1D-A470-56B32A15DB83}">
      <dsp:nvSpPr>
        <dsp:cNvPr id="0" name=""/>
        <dsp:cNvSpPr/>
      </dsp:nvSpPr>
      <dsp:spPr>
        <a:xfrm>
          <a:off x="457224" y="1534875"/>
          <a:ext cx="5486400" cy="54864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814A1F-FE9D-428C-8636-D814F7D3E7BA}">
      <dsp:nvSpPr>
        <dsp:cNvPr id="0" name=""/>
        <dsp:cNvSpPr/>
      </dsp:nvSpPr>
      <dsp:spPr>
        <a:xfrm>
          <a:off x="1104747" y="2204892"/>
          <a:ext cx="4267504" cy="4267504"/>
        </a:xfrm>
        <a:prstGeom prst="ellips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93DCF0-F3B8-46B5-8E2E-D70FDBA69A8C}">
      <dsp:nvSpPr>
        <dsp:cNvPr id="0" name=""/>
        <dsp:cNvSpPr/>
      </dsp:nvSpPr>
      <dsp:spPr>
        <a:xfrm>
          <a:off x="1676392" y="2754099"/>
          <a:ext cx="3048609" cy="3048609"/>
        </a:xfrm>
        <a:prstGeom prst="ellipse">
          <a:avLst/>
        </a:prstGeom>
        <a:solidFill>
          <a:schemeClr val="accent3">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2B40B7-C548-497B-9DC5-A6B24EDFB13F}">
      <dsp:nvSpPr>
        <dsp:cNvPr id="0" name=""/>
        <dsp:cNvSpPr/>
      </dsp:nvSpPr>
      <dsp:spPr>
        <a:xfrm>
          <a:off x="2324100" y="3424245"/>
          <a:ext cx="1828800" cy="1828800"/>
        </a:xfrm>
        <a:prstGeom prst="ellipse">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7F059E-20EE-40E9-AEFA-4260EC82E654}">
      <dsp:nvSpPr>
        <dsp:cNvPr id="0" name=""/>
        <dsp:cNvSpPr/>
      </dsp:nvSpPr>
      <dsp:spPr>
        <a:xfrm>
          <a:off x="2933547" y="4033692"/>
          <a:ext cx="609904" cy="609904"/>
        </a:xfrm>
        <a:prstGeom prst="ellipse">
          <a:avLst/>
        </a:prstGeom>
        <a:solidFill>
          <a:schemeClr val="accent3">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91E5C2-85A0-44B0-AF7F-833E4C925C0D}">
      <dsp:nvSpPr>
        <dsp:cNvPr id="0" name=""/>
        <dsp:cNvSpPr/>
      </dsp:nvSpPr>
      <dsp:spPr>
        <a:xfrm>
          <a:off x="6896099" y="233354"/>
          <a:ext cx="2743200" cy="968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22860" rIns="22860" bIns="228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Locked Work</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Stations</a:t>
          </a:r>
        </a:p>
      </dsp:txBody>
      <dsp:txXfrm>
        <a:off x="6896099" y="233354"/>
        <a:ext cx="2743200" cy="968532"/>
      </dsp:txXfrm>
    </dsp:sp>
    <dsp:sp modelId="{6058179D-BE9D-43C2-8DDC-1CACD072E36B}">
      <dsp:nvSpPr>
        <dsp:cNvPr id="0" name=""/>
        <dsp:cNvSpPr/>
      </dsp:nvSpPr>
      <dsp:spPr>
        <a:xfrm>
          <a:off x="6210300" y="717621"/>
          <a:ext cx="6858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55CFAA-DFB6-4AE4-B25D-206F51FCED7F}">
      <dsp:nvSpPr>
        <dsp:cNvPr id="0" name=""/>
        <dsp:cNvSpPr/>
      </dsp:nvSpPr>
      <dsp:spPr>
        <a:xfrm rot="5400000">
          <a:off x="2911602" y="1044519"/>
          <a:ext cx="3621024" cy="2967228"/>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037C87-7011-4EBC-8E25-607C304B5CB8}">
      <dsp:nvSpPr>
        <dsp:cNvPr id="0" name=""/>
        <dsp:cNvSpPr/>
      </dsp:nvSpPr>
      <dsp:spPr>
        <a:xfrm>
          <a:off x="6896099" y="1257482"/>
          <a:ext cx="2743200" cy="968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22860" rIns="22860" bIns="228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Video cameras &amp;</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Alarm system</a:t>
          </a:r>
        </a:p>
      </dsp:txBody>
      <dsp:txXfrm>
        <a:off x="6896099" y="1257482"/>
        <a:ext cx="2743200" cy="968532"/>
      </dsp:txXfrm>
    </dsp:sp>
    <dsp:sp modelId="{31A6FD1D-A965-4CA5-8F5B-3D21E2F0144C}">
      <dsp:nvSpPr>
        <dsp:cNvPr id="0" name=""/>
        <dsp:cNvSpPr/>
      </dsp:nvSpPr>
      <dsp:spPr>
        <a:xfrm>
          <a:off x="6210300" y="1741749"/>
          <a:ext cx="6858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9E252B-7A4E-4C78-9A6D-0DF8EFC76754}">
      <dsp:nvSpPr>
        <dsp:cNvPr id="0" name=""/>
        <dsp:cNvSpPr/>
      </dsp:nvSpPr>
      <dsp:spPr>
        <a:xfrm rot="5400000">
          <a:off x="3443691" y="1990831"/>
          <a:ext cx="3014959" cy="251460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435E47-8C59-4F3E-A72D-CBDD3A2275EB}">
      <dsp:nvSpPr>
        <dsp:cNvPr id="0" name=""/>
        <dsp:cNvSpPr/>
      </dsp:nvSpPr>
      <dsp:spPr>
        <a:xfrm>
          <a:off x="6896099" y="2281610"/>
          <a:ext cx="2743200" cy="968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22860" rIns="22860" bIns="228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Bonded personnel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Controlled visitor access</a:t>
          </a:r>
        </a:p>
      </dsp:txBody>
      <dsp:txXfrm>
        <a:off x="6896099" y="2281610"/>
        <a:ext cx="2743200" cy="968532"/>
      </dsp:txXfrm>
    </dsp:sp>
    <dsp:sp modelId="{90F90E28-C410-4C42-A0C6-29F980F8D3FA}">
      <dsp:nvSpPr>
        <dsp:cNvPr id="0" name=""/>
        <dsp:cNvSpPr/>
      </dsp:nvSpPr>
      <dsp:spPr>
        <a:xfrm>
          <a:off x="6210300" y="2765877"/>
          <a:ext cx="6858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FE13EA-20C2-4FA0-AF72-2B28F3534D2C}">
      <dsp:nvSpPr>
        <dsp:cNvPr id="0" name=""/>
        <dsp:cNvSpPr/>
      </dsp:nvSpPr>
      <dsp:spPr>
        <a:xfrm rot="5400000">
          <a:off x="3965448" y="2898465"/>
          <a:ext cx="2377440" cy="2112264"/>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681AAA-54A4-44AE-A0E6-F3188E222F62}">
      <dsp:nvSpPr>
        <dsp:cNvPr id="0" name=""/>
        <dsp:cNvSpPr/>
      </dsp:nvSpPr>
      <dsp:spPr>
        <a:xfrm>
          <a:off x="6896099" y="3283793"/>
          <a:ext cx="2743200" cy="968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22860" rIns="22860" bIns="228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Security Guards, manual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logging &amp; photo ID badges</a:t>
          </a:r>
        </a:p>
      </dsp:txBody>
      <dsp:txXfrm>
        <a:off x="6896099" y="3283793"/>
        <a:ext cx="2743200" cy="968532"/>
      </dsp:txXfrm>
    </dsp:sp>
    <dsp:sp modelId="{47E493D2-3020-4364-8DA7-3BD2F35EA389}">
      <dsp:nvSpPr>
        <dsp:cNvPr id="0" name=""/>
        <dsp:cNvSpPr/>
      </dsp:nvSpPr>
      <dsp:spPr>
        <a:xfrm>
          <a:off x="6210300" y="3768059"/>
          <a:ext cx="6858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17206C8-34F0-4899-8F43-1AEFAEC7ECCB}">
      <dsp:nvSpPr>
        <dsp:cNvPr id="0" name=""/>
        <dsp:cNvSpPr/>
      </dsp:nvSpPr>
      <dsp:spPr>
        <a:xfrm rot="5400000">
          <a:off x="4484827" y="3856756"/>
          <a:ext cx="1814169" cy="1636776"/>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4BE244-CF5C-4CA8-8F37-6BC504A0A7D3}">
      <dsp:nvSpPr>
        <dsp:cNvPr id="0" name=""/>
        <dsp:cNvSpPr/>
      </dsp:nvSpPr>
      <dsp:spPr>
        <a:xfrm>
          <a:off x="6869052" y="4125682"/>
          <a:ext cx="2743200" cy="968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22860" rIns="22860" bIns="228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dirty="0">
              <a:ln>
                <a:noFill/>
              </a:ln>
              <a:solidFill>
                <a:schemeClr val="tx1"/>
              </a:solidFill>
              <a:effectLst/>
              <a:latin typeface="Arial" panose="020B0604020202020204" pitchFamily="34" charset="0"/>
              <a:cs typeface="Arial" panose="020B0604020202020204" pitchFamily="34" charset="0"/>
            </a:rPr>
            <a:t>Controlled single entry</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kern="1200" cap="none" normalizeH="0" baseline="0" dirty="0">
              <a:ln>
                <a:noFill/>
              </a:ln>
              <a:solidFill>
                <a:schemeClr val="tx1"/>
              </a:solidFill>
              <a:effectLst/>
              <a:latin typeface="Arial" panose="020B0604020202020204" pitchFamily="34" charset="0"/>
              <a:cs typeface="Arial" panose="020B0604020202020204" pitchFamily="34" charset="0"/>
            </a:rPr>
            <a:t>point &amp; barred windows</a:t>
          </a:r>
        </a:p>
      </dsp:txBody>
      <dsp:txXfrm>
        <a:off x="6869052" y="4125682"/>
        <a:ext cx="2743200" cy="968532"/>
      </dsp:txXfrm>
    </dsp:sp>
    <dsp:sp modelId="{F8BAE5CA-92B7-4C43-BBD8-32FF3C75AB84}">
      <dsp:nvSpPr>
        <dsp:cNvPr id="0" name=""/>
        <dsp:cNvSpPr/>
      </dsp:nvSpPr>
      <dsp:spPr>
        <a:xfrm>
          <a:off x="6210300" y="4740981"/>
          <a:ext cx="6858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5CFEAC-A061-49CF-8B0A-C95858EDA85E}">
      <dsp:nvSpPr>
        <dsp:cNvPr id="0" name=""/>
        <dsp:cNvSpPr/>
      </dsp:nvSpPr>
      <dsp:spPr>
        <a:xfrm rot="5400000">
          <a:off x="4975860" y="4786701"/>
          <a:ext cx="1280160" cy="118872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6A5044-4C4A-49EB-A2E0-A2448CACCBDF}">
      <dsp:nvSpPr>
        <dsp:cNvPr id="0" name=""/>
        <dsp:cNvSpPr/>
      </dsp:nvSpPr>
      <dsp:spPr>
        <a:xfrm>
          <a:off x="2969974" y="0"/>
          <a:ext cx="2195988" cy="12199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Inventory Assets &amp; Assign Classes</a:t>
          </a:r>
        </a:p>
      </dsp:txBody>
      <dsp:txXfrm>
        <a:off x="3005706" y="35732"/>
        <a:ext cx="2124524" cy="1148529"/>
      </dsp:txXfrm>
    </dsp:sp>
    <dsp:sp modelId="{A524B1D6-7253-4CD7-B336-A710AC69CE57}">
      <dsp:nvSpPr>
        <dsp:cNvPr id="0" name=""/>
        <dsp:cNvSpPr/>
      </dsp:nvSpPr>
      <dsp:spPr>
        <a:xfrm rot="5400000">
          <a:off x="3839219" y="1250493"/>
          <a:ext cx="457497" cy="5489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5400000">
        <a:off x="3903269" y="1296243"/>
        <a:ext cx="329399" cy="320248"/>
      </dsp:txXfrm>
    </dsp:sp>
    <dsp:sp modelId="{F6C19C91-B54A-4FF2-9D74-94D1E39D5C2B}">
      <dsp:nvSpPr>
        <dsp:cNvPr id="0" name=""/>
        <dsp:cNvSpPr/>
      </dsp:nvSpPr>
      <dsp:spPr>
        <a:xfrm>
          <a:off x="2969974" y="1829990"/>
          <a:ext cx="2195988" cy="1219993"/>
        </a:xfrm>
        <a:prstGeom prst="roundRect">
          <a:avLst>
            <a:gd name="adj" fmla="val 10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Select Controls for Sensitivity Classes</a:t>
          </a:r>
        </a:p>
      </dsp:txBody>
      <dsp:txXfrm>
        <a:off x="3005706" y="1865722"/>
        <a:ext cx="2124524" cy="1148529"/>
      </dsp:txXfrm>
    </dsp:sp>
    <dsp:sp modelId="{17C8B0F2-203D-49EE-992E-5A6358CA5440}">
      <dsp:nvSpPr>
        <dsp:cNvPr id="0" name=""/>
        <dsp:cNvSpPr/>
      </dsp:nvSpPr>
      <dsp:spPr>
        <a:xfrm rot="5400000">
          <a:off x="3839219" y="3080484"/>
          <a:ext cx="457497" cy="5489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5400000">
        <a:off x="3903269" y="3126234"/>
        <a:ext cx="329399" cy="320248"/>
      </dsp:txXfrm>
    </dsp:sp>
    <dsp:sp modelId="{2ACDE1C3-97C9-4858-B2E4-F3EDF1FD7AA1}">
      <dsp:nvSpPr>
        <dsp:cNvPr id="0" name=""/>
        <dsp:cNvSpPr/>
      </dsp:nvSpPr>
      <dsp:spPr>
        <a:xfrm>
          <a:off x="2969974" y="3659981"/>
          <a:ext cx="2195988" cy="12199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Select Controls for Criticality Classes</a:t>
          </a:r>
        </a:p>
      </dsp:txBody>
      <dsp:txXfrm>
        <a:off x="3005706" y="3695713"/>
        <a:ext cx="2124524" cy="114852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1DE2DF-D7F0-487C-98EE-B6F6DAAA3D95}">
      <dsp:nvSpPr>
        <dsp:cNvPr id="0" name=""/>
        <dsp:cNvSpPr/>
      </dsp:nvSpPr>
      <dsp:spPr>
        <a:xfrm>
          <a:off x="1774744" y="1833481"/>
          <a:ext cx="1362236" cy="1362236"/>
        </a:xfrm>
        <a:prstGeom prst="ellipse">
          <a:avLst/>
        </a:prstGeom>
        <a:solidFill>
          <a:schemeClr val="tx1">
            <a:lumMod val="90000"/>
            <a:lumOff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700" b="0" i="0" u="none" strike="noStrike" kern="1200" cap="none" normalizeH="0" baseline="0" dirty="0">
              <a:ln>
                <a:noFill/>
              </a:ln>
              <a:solidFill>
                <a:schemeClr val="bg1"/>
              </a:solidFill>
              <a:effectLst/>
              <a:latin typeface="Arial" pitchFamily="34" charset="0"/>
              <a:cs typeface="Arial" pitchFamily="34" charset="0"/>
            </a:rPr>
            <a:t>Door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700" b="0" i="0" u="none" strike="noStrike" kern="1200" cap="none" normalizeH="0" baseline="0" dirty="0">
              <a:ln>
                <a:noFill/>
              </a:ln>
              <a:solidFill>
                <a:schemeClr val="bg1"/>
              </a:solidFill>
              <a:effectLst/>
              <a:latin typeface="Arial" pitchFamily="34" charset="0"/>
              <a:cs typeface="Arial" pitchFamily="34" charset="0"/>
            </a:rPr>
            <a:t>Locks</a:t>
          </a:r>
        </a:p>
      </dsp:txBody>
      <dsp:txXfrm>
        <a:off x="1974239" y="2032976"/>
        <a:ext cx="963246" cy="963246"/>
      </dsp:txXfrm>
    </dsp:sp>
    <dsp:sp modelId="{FE87BDB7-EBA8-4397-B0CA-8F8BD4CBD9D4}">
      <dsp:nvSpPr>
        <dsp:cNvPr id="0" name=""/>
        <dsp:cNvSpPr/>
      </dsp:nvSpPr>
      <dsp:spPr>
        <a:xfrm rot="16200000">
          <a:off x="2250717" y="1603376"/>
          <a:ext cx="410289" cy="49921"/>
        </a:xfrm>
        <a:custGeom>
          <a:avLst/>
          <a:gdLst/>
          <a:ahLst/>
          <a:cxnLst/>
          <a:rect l="0" t="0" r="0" b="0"/>
          <a:pathLst>
            <a:path>
              <a:moveTo>
                <a:pt x="0" y="24960"/>
              </a:moveTo>
              <a:lnTo>
                <a:pt x="410289" y="249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45605" y="1618080"/>
        <a:ext cx="20514" cy="20514"/>
      </dsp:txXfrm>
    </dsp:sp>
    <dsp:sp modelId="{90CEBC19-F02D-4ECC-99F4-21E60D720B73}">
      <dsp:nvSpPr>
        <dsp:cNvPr id="0" name=""/>
        <dsp:cNvSpPr/>
      </dsp:nvSpPr>
      <dsp:spPr>
        <a:xfrm>
          <a:off x="1774744" y="60956"/>
          <a:ext cx="1362236" cy="1362236"/>
        </a:xfrm>
        <a:prstGeom prst="ellipse">
          <a:avLst/>
        </a:prstGeom>
        <a:solidFill>
          <a:schemeClr val="tx1">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kern="1200" cap="none" normalizeH="0" baseline="0" dirty="0">
              <a:ln>
                <a:noFill/>
              </a:ln>
              <a:solidFill>
                <a:schemeClr val="tx1"/>
              </a:solidFill>
              <a:effectLst/>
              <a:latin typeface="Arial" pitchFamily="34" charset="0"/>
              <a:cs typeface="Arial" pitchFamily="34" charset="0"/>
            </a:rPr>
            <a:t>Bolting </a:t>
          </a:r>
        </a:p>
      </dsp:txBody>
      <dsp:txXfrm>
        <a:off x="1974239" y="260451"/>
        <a:ext cx="963246" cy="963246"/>
      </dsp:txXfrm>
    </dsp:sp>
    <dsp:sp modelId="{145DA684-2501-406F-97B7-653F320E1549}">
      <dsp:nvSpPr>
        <dsp:cNvPr id="0" name=""/>
        <dsp:cNvSpPr/>
      </dsp:nvSpPr>
      <dsp:spPr>
        <a:xfrm>
          <a:off x="3136980" y="2489639"/>
          <a:ext cx="410289" cy="49921"/>
        </a:xfrm>
        <a:custGeom>
          <a:avLst/>
          <a:gdLst/>
          <a:ahLst/>
          <a:cxnLst/>
          <a:rect l="0" t="0" r="0" b="0"/>
          <a:pathLst>
            <a:path>
              <a:moveTo>
                <a:pt x="0" y="24960"/>
              </a:moveTo>
              <a:lnTo>
                <a:pt x="410289" y="249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31867" y="2504342"/>
        <a:ext cx="20514" cy="20514"/>
      </dsp:txXfrm>
    </dsp:sp>
    <dsp:sp modelId="{13131FE9-D3C5-4F6E-AA2E-6C4BCC4D3521}">
      <dsp:nvSpPr>
        <dsp:cNvPr id="0" name=""/>
        <dsp:cNvSpPr/>
      </dsp:nvSpPr>
      <dsp:spPr>
        <a:xfrm>
          <a:off x="3547269" y="1833481"/>
          <a:ext cx="1362236" cy="1362236"/>
        </a:xfrm>
        <a:prstGeom prst="ellipse">
          <a:avLst/>
        </a:prstGeom>
        <a:solidFill>
          <a:schemeClr val="tx1">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kern="1200" cap="none" normalizeH="0" baseline="0" dirty="0" err="1">
              <a:ln>
                <a:noFill/>
              </a:ln>
              <a:solidFill>
                <a:schemeClr val="tx1"/>
              </a:solidFill>
              <a:effectLst/>
              <a:latin typeface="Arial" pitchFamily="34" charset="0"/>
              <a:cs typeface="Arial" pitchFamily="34" charset="0"/>
            </a:rPr>
            <a:t>Combi</a:t>
          </a:r>
          <a:r>
            <a:rPr kumimoji="0" lang="en-US" altLang="en-US" sz="1500" b="1" i="0" u="none" strike="noStrike" kern="1200" cap="none" normalizeH="0" baseline="0" dirty="0">
              <a:ln>
                <a:noFill/>
              </a:ln>
              <a:solidFill>
                <a:schemeClr val="tx1"/>
              </a:solidFill>
              <a:effectLst/>
              <a:latin typeface="Arial" pitchFamily="34" charset="0"/>
              <a:cs typeface="Arial"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kern="1200" cap="none" normalizeH="0" baseline="0" dirty="0">
              <a:ln>
                <a:noFill/>
              </a:ln>
              <a:solidFill>
                <a:schemeClr val="tx1"/>
              </a:solidFill>
              <a:effectLst/>
              <a:latin typeface="Arial" pitchFamily="34" charset="0"/>
              <a:cs typeface="Arial" pitchFamily="34" charset="0"/>
            </a:rPr>
            <a:t>nation</a:t>
          </a:r>
        </a:p>
      </dsp:txBody>
      <dsp:txXfrm>
        <a:off x="3746764" y="2032976"/>
        <a:ext cx="963246" cy="963246"/>
      </dsp:txXfrm>
    </dsp:sp>
    <dsp:sp modelId="{B0E7E226-5859-434F-9F87-8C2DEC5945EB}">
      <dsp:nvSpPr>
        <dsp:cNvPr id="0" name=""/>
        <dsp:cNvSpPr/>
      </dsp:nvSpPr>
      <dsp:spPr>
        <a:xfrm rot="5400000">
          <a:off x="2250717" y="3375901"/>
          <a:ext cx="410289" cy="49921"/>
        </a:xfrm>
        <a:custGeom>
          <a:avLst/>
          <a:gdLst/>
          <a:ahLst/>
          <a:cxnLst/>
          <a:rect l="0" t="0" r="0" b="0"/>
          <a:pathLst>
            <a:path>
              <a:moveTo>
                <a:pt x="0" y="24960"/>
              </a:moveTo>
              <a:lnTo>
                <a:pt x="410289" y="249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45605" y="3390605"/>
        <a:ext cx="20514" cy="20514"/>
      </dsp:txXfrm>
    </dsp:sp>
    <dsp:sp modelId="{AB1C3F5B-9A96-4757-B92B-B189AC731732}">
      <dsp:nvSpPr>
        <dsp:cNvPr id="0" name=""/>
        <dsp:cNvSpPr/>
      </dsp:nvSpPr>
      <dsp:spPr>
        <a:xfrm>
          <a:off x="1774744" y="3606007"/>
          <a:ext cx="1362236" cy="1362236"/>
        </a:xfrm>
        <a:prstGeom prst="ellipse">
          <a:avLst/>
        </a:prstGeom>
        <a:solidFill>
          <a:schemeClr val="tx1">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kern="1200" cap="none" normalizeH="0" baseline="0">
              <a:ln>
                <a:noFill/>
              </a:ln>
              <a:solidFill>
                <a:schemeClr val="tx1"/>
              </a:solidFill>
              <a:effectLst/>
              <a:latin typeface="Arial" pitchFamily="34" charset="0"/>
              <a:cs typeface="Arial" pitchFamily="34" charset="0"/>
            </a:rPr>
            <a:t>Electronic</a:t>
          </a:r>
        </a:p>
      </dsp:txBody>
      <dsp:txXfrm>
        <a:off x="1974239" y="3805502"/>
        <a:ext cx="963246" cy="963246"/>
      </dsp:txXfrm>
    </dsp:sp>
    <dsp:sp modelId="{B2C4800C-0759-4210-9138-BB2E4E8503F9}">
      <dsp:nvSpPr>
        <dsp:cNvPr id="0" name=""/>
        <dsp:cNvSpPr/>
      </dsp:nvSpPr>
      <dsp:spPr>
        <a:xfrm rot="10800000">
          <a:off x="1364455" y="2489639"/>
          <a:ext cx="410289" cy="49921"/>
        </a:xfrm>
        <a:custGeom>
          <a:avLst/>
          <a:gdLst/>
          <a:ahLst/>
          <a:cxnLst/>
          <a:rect l="0" t="0" r="0" b="0"/>
          <a:pathLst>
            <a:path>
              <a:moveTo>
                <a:pt x="0" y="24960"/>
              </a:moveTo>
              <a:lnTo>
                <a:pt x="410289" y="249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1559342" y="2504342"/>
        <a:ext cx="20514" cy="20514"/>
      </dsp:txXfrm>
    </dsp:sp>
    <dsp:sp modelId="{0D4F4207-F946-475A-BF84-BFD9A07FAACD}">
      <dsp:nvSpPr>
        <dsp:cNvPr id="0" name=""/>
        <dsp:cNvSpPr/>
      </dsp:nvSpPr>
      <dsp:spPr>
        <a:xfrm>
          <a:off x="2218" y="1833481"/>
          <a:ext cx="1362236" cy="1362236"/>
        </a:xfrm>
        <a:prstGeom prst="ellipse">
          <a:avLst/>
        </a:prstGeom>
        <a:solidFill>
          <a:schemeClr val="tx1">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kern="1200" cap="none" normalizeH="0" baseline="0">
              <a:ln>
                <a:noFill/>
              </a:ln>
              <a:solidFill>
                <a:schemeClr val="tx1"/>
              </a:solidFill>
              <a:effectLst/>
              <a:latin typeface="Arial" pitchFamily="34" charset="0"/>
              <a:cs typeface="Arial" pitchFamily="34" charset="0"/>
            </a:rPr>
            <a:t>Biometric </a:t>
          </a:r>
        </a:p>
      </dsp:txBody>
      <dsp:txXfrm>
        <a:off x="201713" y="2032976"/>
        <a:ext cx="963246" cy="96324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6A5044-4C4A-49EB-A2E0-A2448CACCBDF}">
      <dsp:nvSpPr>
        <dsp:cNvPr id="0" name=""/>
        <dsp:cNvSpPr/>
      </dsp:nvSpPr>
      <dsp:spPr>
        <a:xfrm>
          <a:off x="2969974" y="0"/>
          <a:ext cx="2195988" cy="1219993"/>
        </a:xfrm>
        <a:prstGeom prst="roundRect">
          <a:avLst>
            <a:gd name="adj" fmla="val 10000"/>
          </a:avLst>
        </a:prstGeom>
        <a:solidFill>
          <a:schemeClr val="tx1">
            <a:lumMod val="90000"/>
            <a:lumOff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Inventory Assets &amp; Assign Classes</a:t>
          </a:r>
        </a:p>
      </dsp:txBody>
      <dsp:txXfrm>
        <a:off x="3005706" y="35732"/>
        <a:ext cx="2124524" cy="1148529"/>
      </dsp:txXfrm>
    </dsp:sp>
    <dsp:sp modelId="{A524B1D6-7253-4CD7-B336-A710AC69CE57}">
      <dsp:nvSpPr>
        <dsp:cNvPr id="0" name=""/>
        <dsp:cNvSpPr/>
      </dsp:nvSpPr>
      <dsp:spPr>
        <a:xfrm rot="5400000">
          <a:off x="3839219" y="1250493"/>
          <a:ext cx="457497" cy="5489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5400000">
        <a:off x="3903269" y="1296243"/>
        <a:ext cx="329399" cy="320248"/>
      </dsp:txXfrm>
    </dsp:sp>
    <dsp:sp modelId="{F6C19C91-B54A-4FF2-9D74-94D1E39D5C2B}">
      <dsp:nvSpPr>
        <dsp:cNvPr id="0" name=""/>
        <dsp:cNvSpPr/>
      </dsp:nvSpPr>
      <dsp:spPr>
        <a:xfrm>
          <a:off x="2969974" y="1829990"/>
          <a:ext cx="2195988" cy="1219993"/>
        </a:xfrm>
        <a:prstGeom prst="roundRect">
          <a:avLst>
            <a:gd name="adj" fmla="val 10000"/>
          </a:avLst>
        </a:prstGeom>
        <a:solidFill>
          <a:schemeClr val="tx1">
            <a:lumMod val="90000"/>
            <a:lumOff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Select Controls for Sensitivity Classes</a:t>
          </a:r>
        </a:p>
      </dsp:txBody>
      <dsp:txXfrm>
        <a:off x="3005706" y="1865722"/>
        <a:ext cx="2124524" cy="1148529"/>
      </dsp:txXfrm>
    </dsp:sp>
    <dsp:sp modelId="{17C8B0F2-203D-49EE-992E-5A6358CA5440}">
      <dsp:nvSpPr>
        <dsp:cNvPr id="0" name=""/>
        <dsp:cNvSpPr/>
      </dsp:nvSpPr>
      <dsp:spPr>
        <a:xfrm rot="5400000">
          <a:off x="3839219" y="3080484"/>
          <a:ext cx="457497" cy="5489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5400000">
        <a:off x="3903269" y="3126234"/>
        <a:ext cx="329399" cy="320248"/>
      </dsp:txXfrm>
    </dsp:sp>
    <dsp:sp modelId="{2ACDE1C3-97C9-4858-B2E4-F3EDF1FD7AA1}">
      <dsp:nvSpPr>
        <dsp:cNvPr id="0" name=""/>
        <dsp:cNvSpPr/>
      </dsp:nvSpPr>
      <dsp:spPr>
        <a:xfrm>
          <a:off x="2969974" y="3659981"/>
          <a:ext cx="2195988" cy="1219993"/>
        </a:xfrm>
        <a:prstGeom prst="roundRect">
          <a:avLst>
            <a:gd name="adj" fmla="val 10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Select Controls for Criticality Classes</a:t>
          </a:r>
        </a:p>
      </dsp:txBody>
      <dsp:txXfrm>
        <a:off x="3005706" y="3695713"/>
        <a:ext cx="2124524" cy="114852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17979-A739-415F-A002-FD385314CE86}">
      <dsp:nvSpPr>
        <dsp:cNvPr id="0" name=""/>
        <dsp:cNvSpPr/>
      </dsp:nvSpPr>
      <dsp:spPr>
        <a:xfrm>
          <a:off x="0" y="0"/>
          <a:ext cx="6915546" cy="1463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Inventory Assets &amp; Assign Classes</a:t>
          </a:r>
        </a:p>
      </dsp:txBody>
      <dsp:txXfrm>
        <a:off x="42879" y="42879"/>
        <a:ext cx="5335784" cy="1378234"/>
      </dsp:txXfrm>
    </dsp:sp>
    <dsp:sp modelId="{32AAE750-6779-4B71-A1EC-858C8968DB78}">
      <dsp:nvSpPr>
        <dsp:cNvPr id="0" name=""/>
        <dsp:cNvSpPr/>
      </dsp:nvSpPr>
      <dsp:spPr>
        <a:xfrm>
          <a:off x="591938" y="1681156"/>
          <a:ext cx="6915546" cy="1463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Select Controls for Sensitivity Classes</a:t>
          </a:r>
        </a:p>
      </dsp:txBody>
      <dsp:txXfrm>
        <a:off x="634817" y="1724035"/>
        <a:ext cx="5267998" cy="1378234"/>
      </dsp:txXfrm>
    </dsp:sp>
    <dsp:sp modelId="{37360D47-5541-4E20-9024-263FC1A06236}">
      <dsp:nvSpPr>
        <dsp:cNvPr id="0" name=""/>
        <dsp:cNvSpPr/>
      </dsp:nvSpPr>
      <dsp:spPr>
        <a:xfrm>
          <a:off x="1220390" y="3415982"/>
          <a:ext cx="6915546" cy="1463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t>Select Controls for Criticality Classes</a:t>
          </a:r>
        </a:p>
      </dsp:txBody>
      <dsp:txXfrm>
        <a:off x="1263269" y="3458861"/>
        <a:ext cx="5267998" cy="1378234"/>
      </dsp:txXfrm>
    </dsp:sp>
    <dsp:sp modelId="{4F25E526-44D2-4845-8D4F-520CEBD2100C}">
      <dsp:nvSpPr>
        <dsp:cNvPr id="0" name=""/>
        <dsp:cNvSpPr/>
      </dsp:nvSpPr>
      <dsp:spPr>
        <a:xfrm>
          <a:off x="5963951" y="1110194"/>
          <a:ext cx="951595" cy="95159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178060" y="1110194"/>
        <a:ext cx="523377" cy="716075"/>
      </dsp:txXfrm>
    </dsp:sp>
    <dsp:sp modelId="{36611A76-0BF1-4CD0-B57A-04541FD053C4}">
      <dsp:nvSpPr>
        <dsp:cNvPr id="0" name=""/>
        <dsp:cNvSpPr/>
      </dsp:nvSpPr>
      <dsp:spPr>
        <a:xfrm>
          <a:off x="6574146" y="2808425"/>
          <a:ext cx="951595" cy="95159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788255" y="2808425"/>
        <a:ext cx="523377" cy="71607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5F15CB8-500B-4769-8C7D-C0699E12E0E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5123" name="Rectangle 3">
            <a:extLst>
              <a:ext uri="{FF2B5EF4-FFF2-40B4-BE49-F238E27FC236}">
                <a16:creationId xmlns:a16="http://schemas.microsoft.com/office/drawing/2014/main" id="{C9CB777D-E802-49A9-954B-63C0D0636117}"/>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56324" name="Rectangle 4">
            <a:extLst>
              <a:ext uri="{FF2B5EF4-FFF2-40B4-BE49-F238E27FC236}">
                <a16:creationId xmlns:a16="http://schemas.microsoft.com/office/drawing/2014/main" id="{577A8D38-9E02-4D3A-8262-40DD90210170}"/>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E3AE5D5E-0197-4009-923A-331C9358D009}"/>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8ADA9FE4-B171-4C49-B47C-6009E455FA0E}"/>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5127" name="Rectangle 7">
            <a:extLst>
              <a:ext uri="{FF2B5EF4-FFF2-40B4-BE49-F238E27FC236}">
                <a16:creationId xmlns:a16="http://schemas.microsoft.com/office/drawing/2014/main" id="{BB7B070C-DB37-4B46-95D0-B7D22A5B4A3D}"/>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EB30807-81E3-4DB8-B97E-63A619EE9C9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09C46E89-AA20-43B9-96B6-DA0D98377003}"/>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8C52AED5-ADF3-41D5-B28D-ACEF72451992}" type="slidenum">
              <a:rPr lang="en-US" altLang="en-US"/>
              <a:pPr eaLnBrk="1" hangingPunct="1">
                <a:spcBef>
                  <a:spcPct val="0"/>
                </a:spcBef>
              </a:pPr>
              <a:t>1</a:t>
            </a:fld>
            <a:endParaRPr lang="en-US" altLang="en-US"/>
          </a:p>
        </p:txBody>
      </p:sp>
      <p:sp>
        <p:nvSpPr>
          <p:cNvPr id="57347" name="Rectangle 2">
            <a:extLst>
              <a:ext uri="{FF2B5EF4-FFF2-40B4-BE49-F238E27FC236}">
                <a16:creationId xmlns:a16="http://schemas.microsoft.com/office/drawing/2014/main" id="{6E2CA49E-C1F1-43A5-92EA-4B8B5A39DE7E}"/>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0307341D-919B-43D8-BCD9-5489AACC3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This material is taken mainly from CISA Review Manual 2011, Chapter 5.7-5.8.</a:t>
            </a:r>
          </a:p>
          <a:p>
            <a:pPr eaLnBrk="1" hangingPunct="1"/>
            <a:r>
              <a:rPr lang="en-US" altLang="en-US">
                <a:latin typeface="Arial" panose="020B0604020202020204" pitchFamily="34" charset="0"/>
              </a:rPr>
              <a:t>The castle symbolizes Defense in Depth.</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18F426A2-BB7B-497C-ACC1-1B866B17FA96}"/>
              </a:ext>
            </a:extLst>
          </p:cNvPr>
          <p:cNvSpPr>
            <a:spLocks noGrp="1" noRot="1" noChangeAspect="1" noChangeArrowheads="1" noTextEdit="1"/>
          </p:cNvSpPr>
          <p:nvPr>
            <p:ph type="sldImg"/>
          </p:nvPr>
        </p:nvSpPr>
        <p:spPr>
          <a:ln/>
        </p:spPr>
      </p:sp>
      <p:sp>
        <p:nvSpPr>
          <p:cNvPr id="70659" name="Rectangle 3">
            <a:extLst>
              <a:ext uri="{FF2B5EF4-FFF2-40B4-BE49-F238E27FC236}">
                <a16:creationId xmlns:a16="http://schemas.microsoft.com/office/drawing/2014/main" id="{B214581F-3BF6-415D-92E5-F897545AB44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Here are some ways to ensure security with devices.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F9C17DE9-B49B-4E52-BB9E-AF31B96AD6A3}"/>
              </a:ext>
            </a:extLst>
          </p:cNvPr>
          <p:cNvSpPr>
            <a:spLocks noGrp="1" noRot="1" noChangeAspect="1" noChangeArrowheads="1" noTextEdit="1"/>
          </p:cNvSpPr>
          <p:nvPr>
            <p:ph type="sldImg"/>
          </p:nvPr>
        </p:nvSpPr>
        <p:spPr>
          <a:ln/>
        </p:spPr>
      </p:sp>
      <p:sp>
        <p:nvSpPr>
          <p:cNvPr id="71683" name="Rectangle 3">
            <a:extLst>
              <a:ext uri="{FF2B5EF4-FFF2-40B4-BE49-F238E27FC236}">
                <a16:creationId xmlns:a16="http://schemas.microsoft.com/office/drawing/2014/main" id="{2623DF91-BBF7-4F46-968E-447CC7B19DD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Here we can name a Room Sensitivity Class (which may correspond to the Data Sensitivity Class – or not).  We need to define what defines a Room Sensitivity, and then how each room classification shall be handled.  Above, we have a school system, where Protected rooms are public part time.  A room is Confidential if it has files in paper or electronic form, that contain Confidential information.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D5E5C8B4-D663-4F33-8BB4-0D71D7008240}"/>
              </a:ext>
            </a:extLst>
          </p:cNvPr>
          <p:cNvSpPr>
            <a:spLocks noGrp="1" noRot="1" noChangeAspect="1" noChangeArrowheads="1" noTextEdit="1"/>
          </p:cNvSpPr>
          <p:nvPr>
            <p:ph type="sldImg"/>
          </p:nvPr>
        </p:nvSpPr>
        <p:spPr>
          <a:ln/>
        </p:spPr>
      </p:sp>
      <p:sp>
        <p:nvSpPr>
          <p:cNvPr id="63491" name="Rectangle 3">
            <a:extLst>
              <a:ext uri="{FF2B5EF4-FFF2-40B4-BE49-F238E27FC236}">
                <a16:creationId xmlns:a16="http://schemas.microsoft.com/office/drawing/2014/main" id="{C176B97F-5E33-46DB-A514-B99E4CB305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Definitions –</a:t>
            </a:r>
          </a:p>
          <a:p>
            <a:r>
              <a:rPr lang="en-US" altLang="en-US" b="1">
                <a:latin typeface="Arial" panose="020B0604020202020204" pitchFamily="34" charset="0"/>
              </a:rPr>
              <a:t>Surge Protector: </a:t>
            </a:r>
            <a:r>
              <a:rPr lang="en-US" altLang="en-US">
                <a:latin typeface="Arial" panose="020B0604020202020204" pitchFamily="34" charset="0"/>
              </a:rPr>
              <a:t>Electric device reduces the risk of damage to equipment due to power spikes, sags, and surges. Voltage regulators makes sure the incoming electric is at a safe voltage, by increasing or decreasing the charge. A surge protector can be built into a Universal Power Supply (UPS)</a:t>
            </a:r>
          </a:p>
          <a:p>
            <a:r>
              <a:rPr lang="en-US" altLang="en-US" b="1">
                <a:latin typeface="Arial" panose="020B0604020202020204" pitchFamily="34" charset="0"/>
              </a:rPr>
              <a:t>Universal Power Supply: </a:t>
            </a:r>
            <a:r>
              <a:rPr lang="en-US" altLang="en-US">
                <a:latin typeface="Arial" panose="020B0604020202020204" pitchFamily="34" charset="0"/>
              </a:rPr>
              <a:t> Has either a battery or gas powered generator, which cleans the power entering the computer by making sure the wattage is consistent.</a:t>
            </a:r>
          </a:p>
          <a:p>
            <a:r>
              <a:rPr lang="en-US" altLang="en-US" b="1">
                <a:latin typeface="Arial" panose="020B0604020202020204" pitchFamily="34" charset="0"/>
              </a:rPr>
              <a:t>Alternate Power Generator: </a:t>
            </a:r>
            <a:r>
              <a:rPr lang="en-US" altLang="en-US">
                <a:latin typeface="Arial" panose="020B0604020202020204" pitchFamily="34" charset="0"/>
              </a:rPr>
              <a:t>Another source of power if power failure occurs.</a:t>
            </a:r>
            <a:endParaRPr lang="en-US" altLang="en-US" b="1">
              <a:latin typeface="Arial" panose="020B0604020202020204" pitchFamily="34" charset="0"/>
            </a:endParaRPr>
          </a:p>
          <a:p>
            <a:endParaRPr lang="en-US" altLang="en-US">
              <a:latin typeface="Arial" panose="020B0604020202020204" pitchFamily="34" charset="0"/>
            </a:endParaRPr>
          </a:p>
          <a:p>
            <a:r>
              <a:rPr lang="en-US" altLang="en-US">
                <a:latin typeface="Arial" panose="020B0604020202020204" pitchFamily="34" charset="0"/>
              </a:rPr>
              <a:t>How long each power protection last:</a:t>
            </a:r>
          </a:p>
          <a:p>
            <a:r>
              <a:rPr lang="en-US" altLang="en-US">
                <a:latin typeface="Arial" panose="020B0604020202020204" pitchFamily="34" charset="0"/>
              </a:rPr>
              <a:t>Surge Protector: Protects interruptions less then a few milliseconds.</a:t>
            </a:r>
          </a:p>
          <a:p>
            <a:r>
              <a:rPr lang="en-US" altLang="en-US">
                <a:latin typeface="Arial" panose="020B0604020202020204" pitchFamily="34" charset="0"/>
              </a:rPr>
              <a:t>UPS: Protects interruptions from a few milliseconds to 30 minutes.</a:t>
            </a:r>
          </a:p>
          <a:p>
            <a:r>
              <a:rPr lang="en-US" altLang="en-US">
                <a:latin typeface="Arial" panose="020B0604020202020204" pitchFamily="34" charset="0"/>
              </a:rPr>
              <a:t>Alternate Power Generator: Protects interruptions long term from a few milliseconds to several days.</a:t>
            </a:r>
          </a:p>
          <a:p>
            <a:endParaRPr lang="en-US" altLang="en-US">
              <a:latin typeface="Arial" panose="020B0604020202020204" pitchFamily="34" charset="0"/>
            </a:endParaRPr>
          </a:p>
          <a:p>
            <a:r>
              <a:rPr lang="en-US" altLang="en-US">
                <a:latin typeface="Arial" panose="020B0604020202020204" pitchFamily="34" charset="0"/>
              </a:rPr>
              <a:t>Depending on how long you expect the power failure to be, depending on what system you select.</a:t>
            </a:r>
          </a:p>
          <a:p>
            <a:endParaRPr lang="en-US" altLang="en-US">
              <a:latin typeface="Arial" panose="020B0604020202020204" pitchFamily="34" charset="0"/>
            </a:endParaRPr>
          </a:p>
          <a:p>
            <a:pPr eaLnBrk="1" hangingPunct="1"/>
            <a:r>
              <a:rPr lang="en-US" altLang="en-US">
                <a:latin typeface="Arial" panose="020B0604020202020204" pitchFamily="34" charset="0"/>
              </a:rPr>
              <a:t>Source:  </a:t>
            </a:r>
            <a:r>
              <a:rPr lang="en-US" altLang="en-US" i="1">
                <a:latin typeface="Arial" panose="020B0604020202020204" pitchFamily="34" charset="0"/>
              </a:rPr>
              <a:t>CISA® Review Manual 2011</a:t>
            </a:r>
            <a:r>
              <a:rPr lang="en-US" altLang="en-US">
                <a:latin typeface="Arial" panose="020B0604020202020204" pitchFamily="34" charset="0"/>
              </a:rPr>
              <a:t> © 2010, ISACA. All rights reserved. Used by permission.</a:t>
            </a:r>
          </a:p>
          <a:p>
            <a:endParaRPr lang="en-US" altLang="en-US">
              <a:latin typeface="Arial" panose="020B0604020202020204" pitchFamily="34" charset="0"/>
            </a:endParaRPr>
          </a:p>
          <a:p>
            <a:endParaRPr lang="en-US" altLang="en-US">
              <a:latin typeface="Arial" panose="020B0604020202020204" pitchFamily="34" charset="0"/>
            </a:endParaRPr>
          </a:p>
          <a:p>
            <a:endParaRPr lang="en-US" altLang="en-US">
              <a:latin typeface="Arial" panose="020B0604020202020204" pitchFamily="34" charset="0"/>
            </a:endParaRPr>
          </a:p>
        </p:txBody>
      </p:sp>
    </p:spTree>
    <p:extLst>
      <p:ext uri="{BB962C8B-B14F-4D97-AF65-F5344CB8AC3E}">
        <p14:creationId xmlns:p14="http://schemas.microsoft.com/office/powerpoint/2010/main" val="12729938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057129A1-631F-48C9-9CE7-83153333931B}"/>
              </a:ext>
            </a:extLst>
          </p:cNvPr>
          <p:cNvSpPr>
            <a:spLocks noGrp="1" noRot="1" noChangeAspect="1" noChangeArrowheads="1" noTextEdit="1"/>
          </p:cNvSpPr>
          <p:nvPr>
            <p:ph type="sldImg"/>
          </p:nvPr>
        </p:nvSpPr>
        <p:spPr>
          <a:ln/>
        </p:spPr>
      </p:sp>
      <p:sp>
        <p:nvSpPr>
          <p:cNvPr id="64515" name="Rectangle 3">
            <a:extLst>
              <a:ext uri="{FF2B5EF4-FFF2-40B4-BE49-F238E27FC236}">
                <a16:creationId xmlns:a16="http://schemas.microsoft.com/office/drawing/2014/main" id="{9E25DCB0-7A4E-4FA5-B357-A1219D2B1EA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A facility is shown above, with devices to ensure Availability.  </a:t>
            </a:r>
          </a:p>
        </p:txBody>
      </p:sp>
    </p:spTree>
    <p:extLst>
      <p:ext uri="{BB962C8B-B14F-4D97-AF65-F5344CB8AC3E}">
        <p14:creationId xmlns:p14="http://schemas.microsoft.com/office/powerpoint/2010/main" val="26540009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88EDEE07-137A-4ADC-A37C-465FDF7B441B}"/>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E2CB234-B9C7-4BEC-9E83-CBB1A03A7C74}" type="slidenum">
              <a:rPr lang="en-US" altLang="en-US"/>
              <a:pPr eaLnBrk="1" hangingPunct="1">
                <a:spcBef>
                  <a:spcPct val="0"/>
                </a:spcBef>
              </a:pPr>
              <a:t>26</a:t>
            </a:fld>
            <a:endParaRPr lang="en-US" altLang="en-US"/>
          </a:p>
        </p:txBody>
      </p:sp>
      <p:sp>
        <p:nvSpPr>
          <p:cNvPr id="65539" name="Rectangle 2">
            <a:extLst>
              <a:ext uri="{FF2B5EF4-FFF2-40B4-BE49-F238E27FC236}">
                <a16:creationId xmlns:a16="http://schemas.microsoft.com/office/drawing/2014/main" id="{C19BD56E-C20B-4E0E-878E-96989E44E6DF}"/>
              </a:ext>
            </a:extLst>
          </p:cNvPr>
          <p:cNvSpPr>
            <a:spLocks noGrp="1" noRot="1" noChangeAspect="1" noChangeArrowheads="1" noTextEdit="1"/>
          </p:cNvSpPr>
          <p:nvPr>
            <p:ph type="sldImg"/>
          </p:nvPr>
        </p:nvSpPr>
        <p:spPr>
          <a:ln/>
        </p:spPr>
      </p:sp>
      <p:sp>
        <p:nvSpPr>
          <p:cNvPr id="65540" name="Rectangle 3">
            <a:extLst>
              <a:ext uri="{FF2B5EF4-FFF2-40B4-BE49-F238E27FC236}">
                <a16:creationId xmlns:a16="http://schemas.microsoft.com/office/drawing/2014/main" id="{384E846A-45C7-43A5-B71B-13B70B5A95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IPF=Information Processing Facilities</a:t>
            </a:r>
          </a:p>
          <a:p>
            <a:pPr eaLnBrk="1" hangingPunct="1"/>
            <a:r>
              <a:rPr lang="en-US" altLang="en-US">
                <a:latin typeface="Arial" panose="020B0604020202020204" pitchFamily="34" charset="0"/>
              </a:rPr>
              <a:t>Computer room on middle floor: To high and fire department can’t get to it.  Too low and susceptible to break-in or floods.</a:t>
            </a:r>
          </a:p>
        </p:txBody>
      </p:sp>
    </p:spTree>
    <p:extLst>
      <p:ext uri="{BB962C8B-B14F-4D97-AF65-F5344CB8AC3E}">
        <p14:creationId xmlns:p14="http://schemas.microsoft.com/office/powerpoint/2010/main" val="15018626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897DB6ED-9623-4D13-80D3-813B2206E7C9}"/>
              </a:ext>
            </a:extLst>
          </p:cNvPr>
          <p:cNvSpPr>
            <a:spLocks noGrp="1" noRot="1" noChangeAspect="1" noTextEdit="1"/>
          </p:cNvSpPr>
          <p:nvPr>
            <p:ph type="sldImg"/>
          </p:nvPr>
        </p:nvSpPr>
        <p:spPr>
          <a:ln/>
        </p:spPr>
      </p:sp>
      <p:sp>
        <p:nvSpPr>
          <p:cNvPr id="66563" name="Notes Placeholder 2">
            <a:extLst>
              <a:ext uri="{FF2B5EF4-FFF2-40B4-BE49-F238E27FC236}">
                <a16:creationId xmlns:a16="http://schemas.microsoft.com/office/drawing/2014/main" id="{32FCA8F2-1AEA-4B42-99CA-8414D4E40BB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Definitions:</a:t>
            </a:r>
          </a:p>
          <a:p>
            <a:r>
              <a:rPr lang="en-US" altLang="en-US" b="1">
                <a:latin typeface="Arial" panose="020B0604020202020204" pitchFamily="34" charset="0"/>
              </a:rPr>
              <a:t>Charged: </a:t>
            </a:r>
            <a:r>
              <a:rPr lang="en-US" altLang="en-US">
                <a:latin typeface="Arial" panose="020B0604020202020204" pitchFamily="34" charset="0"/>
              </a:rPr>
              <a:t> Water is always held in the charged pipes. This system helps water sprinkler systems, but are depended on pipes not leaking or breaking. Water damages can occur if pipes are leaking or are broken, which can end up being expensive.</a:t>
            </a:r>
          </a:p>
          <a:p>
            <a:r>
              <a:rPr lang="en-US" altLang="en-US" b="1">
                <a:latin typeface="Arial" panose="020B0604020202020204" pitchFamily="34" charset="0"/>
              </a:rPr>
              <a:t>Dry pipe: </a:t>
            </a:r>
            <a:r>
              <a:rPr lang="en-US" altLang="en-US">
                <a:latin typeface="Arial" panose="020B0604020202020204" pitchFamily="34" charset="0"/>
              </a:rPr>
              <a:t>Initially there is no water in the pipes. Once a fire alarm is activated, water gets sent through the pipes.  </a:t>
            </a:r>
          </a:p>
          <a:p>
            <a:r>
              <a:rPr lang="en-US" altLang="en-US" b="1">
                <a:latin typeface="Arial" panose="020B0604020202020204" pitchFamily="34" charset="0"/>
              </a:rPr>
              <a:t>Halon: </a:t>
            </a:r>
            <a:r>
              <a:rPr lang="en-US" altLang="en-US">
                <a:latin typeface="Arial" panose="020B0604020202020204" pitchFamily="34" charset="0"/>
              </a:rPr>
              <a:t>The system releases Halon gas to remove oxygen in the air. This process contains the fire and not allow it to spread. </a:t>
            </a:r>
          </a:p>
          <a:p>
            <a:r>
              <a:rPr lang="en-US" altLang="en-US" b="1">
                <a:latin typeface="Arial" panose="020B0604020202020204" pitchFamily="34" charset="0"/>
              </a:rPr>
              <a:t>Carbon Dioxide: </a:t>
            </a:r>
            <a:r>
              <a:rPr lang="en-US" altLang="en-US">
                <a:latin typeface="Arial" panose="020B0604020202020204" pitchFamily="34" charset="0"/>
              </a:rPr>
              <a:t>The system releases CO2 into a protected area to replace oxygen. CO2 is not a human friendly option, and thus is dangerous.</a:t>
            </a:r>
          </a:p>
          <a:p>
            <a:r>
              <a:rPr lang="en-US" altLang="en-US" b="1">
                <a:latin typeface="Arial" panose="020B0604020202020204" pitchFamily="34" charset="0"/>
              </a:rPr>
              <a:t>FM-200: </a:t>
            </a:r>
            <a:r>
              <a:rPr lang="en-US" altLang="en-US">
                <a:latin typeface="Arial" panose="020B0604020202020204" pitchFamily="34" charset="0"/>
              </a:rPr>
              <a:t>Suppresses fire by releasing gas onto the surface of combustible materials.</a:t>
            </a:r>
          </a:p>
          <a:p>
            <a:r>
              <a:rPr lang="en-US" altLang="en-US" b="1">
                <a:latin typeface="Arial" panose="020B0604020202020204" pitchFamily="34" charset="0"/>
              </a:rPr>
              <a:t>Argonite: </a:t>
            </a:r>
            <a:r>
              <a:rPr lang="en-US" altLang="en-US">
                <a:latin typeface="Arial" panose="020B0604020202020204" pitchFamily="34" charset="0"/>
              </a:rPr>
              <a:t>A combination of 50% argon and 50% nitrogen, which acts as an effective fire extinguisher and spreads to reduce fire. </a:t>
            </a:r>
          </a:p>
          <a:p>
            <a:endParaRPr lang="en-US" altLang="en-US" b="1">
              <a:latin typeface="Arial" panose="020B0604020202020204" pitchFamily="34" charset="0"/>
            </a:endParaRPr>
          </a:p>
          <a:p>
            <a:pPr eaLnBrk="1" hangingPunct="1"/>
            <a:r>
              <a:rPr lang="en-US" altLang="en-US">
                <a:latin typeface="Arial" panose="020B0604020202020204" pitchFamily="34" charset="0"/>
              </a:rPr>
              <a:t>Source:  </a:t>
            </a:r>
            <a:r>
              <a:rPr lang="en-US" altLang="en-US" i="1">
                <a:latin typeface="Arial" panose="020B0604020202020204" pitchFamily="34" charset="0"/>
              </a:rPr>
              <a:t>CISA® Review Manual 2011</a:t>
            </a:r>
            <a:r>
              <a:rPr lang="en-US" altLang="en-US">
                <a:latin typeface="Arial" panose="020B0604020202020204" pitchFamily="34" charset="0"/>
              </a:rPr>
              <a:t> © 2010, ISACA. All rights reserved. Used by permission.</a:t>
            </a:r>
          </a:p>
          <a:p>
            <a:endParaRPr lang="en-US" altLang="en-US" b="1">
              <a:latin typeface="Arial" panose="020B0604020202020204" pitchFamily="34" charset="0"/>
            </a:endParaRPr>
          </a:p>
        </p:txBody>
      </p:sp>
      <p:sp>
        <p:nvSpPr>
          <p:cNvPr id="67588" name="Slide Number Placeholder 3">
            <a:extLst>
              <a:ext uri="{FF2B5EF4-FFF2-40B4-BE49-F238E27FC236}">
                <a16:creationId xmlns:a16="http://schemas.microsoft.com/office/drawing/2014/main" id="{CE64BD7E-63BE-4044-8D58-F469D56AEE53}"/>
              </a:ext>
            </a:extLst>
          </p:cNvPr>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85CB143-D816-4150-98BB-7C16BD757EA6}" type="slidenum">
              <a:rPr lang="en-US" altLang="en-US"/>
              <a:pPr eaLnBrk="1" hangingPunct="1">
                <a:spcBef>
                  <a:spcPct val="0"/>
                </a:spcBef>
              </a:pPr>
              <a:t>27</a:t>
            </a:fld>
            <a:endParaRPr lang="en-US" altLang="en-US"/>
          </a:p>
        </p:txBody>
      </p:sp>
    </p:spTree>
    <p:extLst>
      <p:ext uri="{BB962C8B-B14F-4D97-AF65-F5344CB8AC3E}">
        <p14:creationId xmlns:p14="http://schemas.microsoft.com/office/powerpoint/2010/main" val="1106395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880886B8-A282-4852-8729-2B8DE556D977}"/>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A70270E2-FC3D-4B2B-8C6F-ADEA9F09F1AA}" type="slidenum">
              <a:rPr lang="en-US" altLang="en-US"/>
              <a:pPr eaLnBrk="1" hangingPunct="1">
                <a:spcBef>
                  <a:spcPct val="0"/>
                </a:spcBef>
              </a:pPr>
              <a:t>30</a:t>
            </a:fld>
            <a:endParaRPr lang="en-US" altLang="en-US"/>
          </a:p>
        </p:txBody>
      </p:sp>
      <p:sp>
        <p:nvSpPr>
          <p:cNvPr id="73731" name="Rectangle 2">
            <a:extLst>
              <a:ext uri="{FF2B5EF4-FFF2-40B4-BE49-F238E27FC236}">
                <a16:creationId xmlns:a16="http://schemas.microsoft.com/office/drawing/2014/main" id="{F0169245-DC02-4D71-81D9-B38FBC5A85AD}"/>
              </a:ext>
            </a:extLst>
          </p:cNvPr>
          <p:cNvSpPr>
            <a:spLocks noGrp="1" noRot="1" noChangeAspect="1" noChangeArrowheads="1" noTextEdit="1"/>
          </p:cNvSpPr>
          <p:nvPr>
            <p:ph type="sldImg"/>
          </p:nvPr>
        </p:nvSpPr>
        <p:spPr>
          <a:ln/>
        </p:spPr>
      </p:sp>
      <p:sp>
        <p:nvSpPr>
          <p:cNvPr id="73732" name="Rectangle 3">
            <a:extLst>
              <a:ext uri="{FF2B5EF4-FFF2-40B4-BE49-F238E27FC236}">
                <a16:creationId xmlns:a16="http://schemas.microsoft.com/office/drawing/2014/main" id="{6ABC3E19-CB47-4A76-8FA7-F6A19DBD19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4 – FM-200.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41CD5503-2A41-4F04-BFF0-F07BB243900B}"/>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643E2029-D8E5-4328-9FBE-5D8B8A4AE287}" type="slidenum">
              <a:rPr lang="en-US" altLang="en-US"/>
              <a:pPr eaLnBrk="1" hangingPunct="1">
                <a:spcBef>
                  <a:spcPct val="0"/>
                </a:spcBef>
              </a:pPr>
              <a:t>31</a:t>
            </a:fld>
            <a:endParaRPr lang="en-US" altLang="en-US"/>
          </a:p>
        </p:txBody>
      </p:sp>
      <p:sp>
        <p:nvSpPr>
          <p:cNvPr id="74755" name="Rectangle 2">
            <a:extLst>
              <a:ext uri="{FF2B5EF4-FFF2-40B4-BE49-F238E27FC236}">
                <a16:creationId xmlns:a16="http://schemas.microsoft.com/office/drawing/2014/main" id="{4AF1B617-F8DE-4DB8-B48E-3D84184EF466}"/>
              </a:ext>
            </a:extLst>
          </p:cNvPr>
          <p:cNvSpPr>
            <a:spLocks noGrp="1" noRot="1" noChangeAspect="1" noChangeArrowheads="1" noTextEdit="1"/>
          </p:cNvSpPr>
          <p:nvPr>
            <p:ph type="sldImg"/>
          </p:nvPr>
        </p:nvSpPr>
        <p:spPr>
          <a:ln/>
        </p:spPr>
      </p:sp>
      <p:sp>
        <p:nvSpPr>
          <p:cNvPr id="74756" name="Rectangle 3">
            <a:extLst>
              <a:ext uri="{FF2B5EF4-FFF2-40B4-BE49-F238E27FC236}">
                <a16:creationId xmlns:a16="http://schemas.microsoft.com/office/drawing/2014/main" id="{6AC1D56A-1C2C-493D-A5B2-67C2263BB1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1 – Deadmand door</a:t>
            </a:r>
          </a:p>
          <a:p>
            <a:pPr eaLnBrk="1" hangingPunct="1"/>
            <a:r>
              <a:rPr lang="en-US" altLang="en-US">
                <a:latin typeface="Arial" panose="020B0604020202020204" pitchFamily="34" charset="0"/>
              </a:rPr>
              <a:t>Camera is not a preventative technique; guard and bolting door may allow someone in other than the authorized person.</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ECE295DC-B434-4517-A5DD-3B1F351C1679}"/>
              </a:ext>
            </a:extLst>
          </p:cNvPr>
          <p:cNvSpPr>
            <a:spLocks noGrp="1" noRot="1" noChangeAspect="1" noTextEdit="1"/>
          </p:cNvSpPr>
          <p:nvPr>
            <p:ph type="sldImg"/>
          </p:nvPr>
        </p:nvSpPr>
        <p:spPr>
          <a:ln/>
        </p:spPr>
      </p:sp>
      <p:sp>
        <p:nvSpPr>
          <p:cNvPr id="75779" name="Notes Placeholder 2">
            <a:extLst>
              <a:ext uri="{FF2B5EF4-FFF2-40B4-BE49-F238E27FC236}">
                <a16:creationId xmlns:a16="http://schemas.microsoft.com/office/drawing/2014/main" id="{561083EA-2FDE-47C5-B91D-0B146F08A9E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4 - Sags and spikes: Since sags and spikes are a short term interruptions (last from a millionths to a few thousandths of a second), surge protector can protect a computer with interruptions less than a few milliseconds. A surge protector reduces the risk of damages to equipment by regulating power spikes. It either increases or decreases the electric current to make electric current consistent.</a:t>
            </a:r>
          </a:p>
        </p:txBody>
      </p:sp>
      <p:sp>
        <p:nvSpPr>
          <p:cNvPr id="76804" name="Slide Number Placeholder 3">
            <a:extLst>
              <a:ext uri="{FF2B5EF4-FFF2-40B4-BE49-F238E27FC236}">
                <a16:creationId xmlns:a16="http://schemas.microsoft.com/office/drawing/2014/main" id="{77A79CC2-9480-473F-A07F-F5639BF84634}"/>
              </a:ext>
            </a:extLst>
          </p:cNvPr>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7E94B9EE-9170-40C8-B169-CE31BFD84215}" type="slidenum">
              <a:rPr lang="en-US" altLang="en-US"/>
              <a:pPr eaLnBrk="1" hangingPunct="1">
                <a:spcBef>
                  <a:spcPct val="0"/>
                </a:spcBef>
              </a:pPr>
              <a:t>32</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58987DA0-02EA-4181-A204-FAE24D9EA9C3}"/>
              </a:ext>
            </a:extLst>
          </p:cNvPr>
          <p:cNvSpPr>
            <a:spLocks noGrp="1" noRot="1" noChangeAspect="1" noTextEdit="1"/>
          </p:cNvSpPr>
          <p:nvPr>
            <p:ph type="sldImg"/>
          </p:nvPr>
        </p:nvSpPr>
        <p:spPr>
          <a:ln/>
        </p:spPr>
      </p:sp>
      <p:sp>
        <p:nvSpPr>
          <p:cNvPr id="76803" name="Notes Placeholder 2">
            <a:extLst>
              <a:ext uri="{FF2B5EF4-FFF2-40B4-BE49-F238E27FC236}">
                <a16:creationId xmlns:a16="http://schemas.microsoft.com/office/drawing/2014/main" id="{65FA1DC4-7F8B-43DF-BDA5-5E69B888D49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1 – UPS: UPS system consists of a battery or gasoline powered generator that ensures wattages into the computer is consistent, so if a power failures happens the UPS system will provide electricity from the generator to the computer for a certain amount of time.</a:t>
            </a:r>
          </a:p>
        </p:txBody>
      </p:sp>
      <p:sp>
        <p:nvSpPr>
          <p:cNvPr id="77828" name="Slide Number Placeholder 3">
            <a:extLst>
              <a:ext uri="{FF2B5EF4-FFF2-40B4-BE49-F238E27FC236}">
                <a16:creationId xmlns:a16="http://schemas.microsoft.com/office/drawing/2014/main" id="{EDB2023B-F4C4-49F2-96CE-5489E57DB332}"/>
              </a:ext>
            </a:extLst>
          </p:cNvPr>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1984EC76-99A0-4060-AEDF-AE0BCB212B32}" type="slidenum">
              <a:rPr lang="en-US" altLang="en-US"/>
              <a:pPr eaLnBrk="1" hangingPunct="1">
                <a:spcBef>
                  <a:spcPct val="0"/>
                </a:spcBef>
              </a:pPr>
              <a:t>33</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56AB95BD-83D3-4BDE-82E2-3C38FAA662D4}"/>
              </a:ext>
            </a:extLst>
          </p:cNvPr>
          <p:cNvSpPr>
            <a:spLocks noGrp="1" noRot="1" noChangeAspect="1" noTextEdit="1"/>
          </p:cNvSpPr>
          <p:nvPr>
            <p:ph type="sldImg"/>
          </p:nvPr>
        </p:nvSpPr>
        <p:spPr>
          <a:ln/>
        </p:spPr>
      </p:sp>
      <p:sp>
        <p:nvSpPr>
          <p:cNvPr id="58371" name="Notes Placeholder 2">
            <a:extLst>
              <a:ext uri="{FF2B5EF4-FFF2-40B4-BE49-F238E27FC236}">
                <a16:creationId xmlns:a16="http://schemas.microsoft.com/office/drawing/2014/main" id="{F58416B4-119F-49D0-B093-B08D226E07B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9396" name="Slide Number Placeholder 3">
            <a:extLst>
              <a:ext uri="{FF2B5EF4-FFF2-40B4-BE49-F238E27FC236}">
                <a16:creationId xmlns:a16="http://schemas.microsoft.com/office/drawing/2014/main" id="{6AC289A0-E486-43A6-9EDC-7D9A3932D768}"/>
              </a:ext>
            </a:extLst>
          </p:cNvPr>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148DFF4B-F3A5-44AC-81C6-F493F60D0349}" type="slidenum">
              <a:rPr lang="en-US" altLang="en-US"/>
              <a:pPr eaLnBrk="1" hangingPunct="1">
                <a:spcBef>
                  <a:spcPct val="0"/>
                </a:spcBef>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21D27358-2206-4E43-AFAD-171B0D2F7871}"/>
              </a:ext>
            </a:extLst>
          </p:cNvPr>
          <p:cNvSpPr>
            <a:spLocks noGrp="1" noRot="1" noChangeAspect="1" noTextEdit="1"/>
          </p:cNvSpPr>
          <p:nvPr>
            <p:ph type="sldImg"/>
          </p:nvPr>
        </p:nvSpPr>
        <p:spPr>
          <a:ln/>
        </p:spPr>
      </p:sp>
      <p:sp>
        <p:nvSpPr>
          <p:cNvPr id="77827" name="Notes Placeholder 2">
            <a:extLst>
              <a:ext uri="{FF2B5EF4-FFF2-40B4-BE49-F238E27FC236}">
                <a16:creationId xmlns:a16="http://schemas.microsoft.com/office/drawing/2014/main" id="{C2438351-8ED4-4CD8-9A2F-E9182545AB8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95236" name="Slide Number Placeholder 3">
            <a:extLst>
              <a:ext uri="{FF2B5EF4-FFF2-40B4-BE49-F238E27FC236}">
                <a16:creationId xmlns:a16="http://schemas.microsoft.com/office/drawing/2014/main" id="{49CF4EFD-4E53-4CED-B590-30D3F200DECA}"/>
              </a:ext>
            </a:extLst>
          </p:cNvPr>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DD1B9F14-BF60-4FC4-82C1-89EBBB9E4C51}" type="slidenum">
              <a:rPr lang="en-US" altLang="en-US"/>
              <a:pPr eaLnBrk="1" hangingPunct="1">
                <a:spcBef>
                  <a:spcPct val="0"/>
                </a:spcBef>
              </a:pPr>
              <a:t>35</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F9C17DE9-B49B-4E52-BB9E-AF31B96AD6A3}"/>
              </a:ext>
            </a:extLst>
          </p:cNvPr>
          <p:cNvSpPr>
            <a:spLocks noGrp="1" noRot="1" noChangeAspect="1" noChangeArrowheads="1" noTextEdit="1"/>
          </p:cNvSpPr>
          <p:nvPr>
            <p:ph type="sldImg"/>
          </p:nvPr>
        </p:nvSpPr>
        <p:spPr>
          <a:ln/>
        </p:spPr>
      </p:sp>
      <p:sp>
        <p:nvSpPr>
          <p:cNvPr id="71683" name="Rectangle 3">
            <a:extLst>
              <a:ext uri="{FF2B5EF4-FFF2-40B4-BE49-F238E27FC236}">
                <a16:creationId xmlns:a16="http://schemas.microsoft.com/office/drawing/2014/main" id="{2623DF91-BBF7-4F46-968E-447CC7B19DD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Here we can name a Room Sensitivity Class (which may correspond to the Data Sensitivity Class – or not).  We need to define what defines a Room Sensitivity, and then how each room classification shall be handled.  Above, we have a school system, where Protected rooms are public part time.  A room is Confidential if it has files in paper or electronic form, that contain Confidential information.</a:t>
            </a:r>
          </a:p>
        </p:txBody>
      </p:sp>
    </p:spTree>
    <p:extLst>
      <p:ext uri="{BB962C8B-B14F-4D97-AF65-F5344CB8AC3E}">
        <p14:creationId xmlns:p14="http://schemas.microsoft.com/office/powerpoint/2010/main" val="3386357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EA9F31E1-59B0-45EE-BE56-0ABDB65E73CF}"/>
              </a:ext>
            </a:extLst>
          </p:cNvPr>
          <p:cNvSpPr>
            <a:spLocks noGrp="1" noRot="1" noChangeAspect="1" noTextEdit="1"/>
          </p:cNvSpPr>
          <p:nvPr>
            <p:ph type="sldImg"/>
          </p:nvPr>
        </p:nvSpPr>
        <p:spPr>
          <a:ln/>
        </p:spPr>
      </p:sp>
      <p:sp>
        <p:nvSpPr>
          <p:cNvPr id="60419" name="Notes Placeholder 2">
            <a:extLst>
              <a:ext uri="{FF2B5EF4-FFF2-40B4-BE49-F238E27FC236}">
                <a16:creationId xmlns:a16="http://schemas.microsoft.com/office/drawing/2014/main" id="{8B2B00F7-7E31-4B32-A99E-C56F218285A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The Sensitivity Classification is concerned with how much the organization wants to protect the info from release both within the organization and outside.  The data classification shown above is an example, not an absolute.  In other words, different companies will categorize their data differently.</a:t>
            </a:r>
          </a:p>
        </p:txBody>
      </p:sp>
      <p:sp>
        <p:nvSpPr>
          <p:cNvPr id="61444" name="Slide Number Placeholder 3">
            <a:extLst>
              <a:ext uri="{FF2B5EF4-FFF2-40B4-BE49-F238E27FC236}">
                <a16:creationId xmlns:a16="http://schemas.microsoft.com/office/drawing/2014/main" id="{90AB1EBB-27A1-4C1F-9FA4-3FA9544AC6F7}"/>
              </a:ext>
            </a:extLst>
          </p:cNvPr>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91AF043B-D7BF-440A-92B3-65C983B76D8D}" type="slidenum">
              <a:rPr lang="en-US" altLang="en-US"/>
              <a:pPr eaLnBrk="1" hangingPunct="1">
                <a:spcBef>
                  <a:spcPct val="0"/>
                </a:spcBef>
              </a:pPr>
              <a:t>5</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C3A44BAE-88EA-46D1-BA97-D2DDFF36BA3F}"/>
              </a:ext>
            </a:extLst>
          </p:cNvPr>
          <p:cNvSpPr>
            <a:spLocks noGrp="1" noRot="1" noChangeAspect="1" noTextEdit="1"/>
          </p:cNvSpPr>
          <p:nvPr>
            <p:ph type="sldImg"/>
          </p:nvPr>
        </p:nvSpPr>
        <p:spPr>
          <a:ln/>
        </p:spPr>
      </p:sp>
      <p:sp>
        <p:nvSpPr>
          <p:cNvPr id="59395" name="Notes Placeholder 2">
            <a:extLst>
              <a:ext uri="{FF2B5EF4-FFF2-40B4-BE49-F238E27FC236}">
                <a16:creationId xmlns:a16="http://schemas.microsoft.com/office/drawing/2014/main" id="{19C5CB3E-18E5-44E7-95DE-98D6FDC5B85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The criticality classification is concerned with whether the company can survive without automated (computerized) access to the data.  These class names are common in industry.</a:t>
            </a:r>
          </a:p>
        </p:txBody>
      </p:sp>
      <p:sp>
        <p:nvSpPr>
          <p:cNvPr id="60420" name="Slide Number Placeholder 3">
            <a:extLst>
              <a:ext uri="{FF2B5EF4-FFF2-40B4-BE49-F238E27FC236}">
                <a16:creationId xmlns:a16="http://schemas.microsoft.com/office/drawing/2014/main" id="{AED73EEA-ACB2-466B-A099-01B5A820647C}"/>
              </a:ext>
            </a:extLst>
          </p:cNvPr>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6225BEC4-2FCE-47B1-89A5-170F4C245DBA}" type="slidenum">
              <a:rPr lang="en-US" altLang="en-US"/>
              <a:pPr eaLnBrk="1" hangingPunct="1">
                <a:spcBef>
                  <a:spcPct val="0"/>
                </a:spcBef>
              </a:pPr>
              <a:t>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9BADA9CB-EA5D-436D-A2BF-702461E64E87}"/>
              </a:ext>
            </a:extLst>
          </p:cNvPr>
          <p:cNvSpPr>
            <a:spLocks noGrp="1" noRot="1" noChangeAspect="1" noChangeArrowheads="1" noTextEdit="1"/>
          </p:cNvSpPr>
          <p:nvPr>
            <p:ph type="sldImg"/>
          </p:nvPr>
        </p:nvSpPr>
        <p:spPr>
          <a:ln/>
        </p:spPr>
      </p:sp>
      <p:sp>
        <p:nvSpPr>
          <p:cNvPr id="72707" name="Rectangle 3">
            <a:extLst>
              <a:ext uri="{FF2B5EF4-FFF2-40B4-BE49-F238E27FC236}">
                <a16:creationId xmlns:a16="http://schemas.microsoft.com/office/drawing/2014/main" id="{D1133E75-477E-4C87-A07B-237BAAE7663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This map shows a layout of a floor, including which rooms are Protected and Confidential.  Door entry is also shown.  The Criticality classification may be shown on the map too, instead of as a note.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A115F825-850A-49E3-ADC8-7D5702711629}"/>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E4B57F0B-D384-4F64-8D8C-EC850EE4A627}" type="slidenum">
              <a:rPr lang="en-US" altLang="en-US"/>
              <a:pPr eaLnBrk="1" hangingPunct="1">
                <a:spcBef>
                  <a:spcPct val="0"/>
                </a:spcBef>
              </a:pPr>
              <a:t>9</a:t>
            </a:fld>
            <a:endParaRPr lang="en-US" altLang="en-US"/>
          </a:p>
        </p:txBody>
      </p:sp>
      <p:sp>
        <p:nvSpPr>
          <p:cNvPr id="62467" name="Rectangle 2">
            <a:extLst>
              <a:ext uri="{FF2B5EF4-FFF2-40B4-BE49-F238E27FC236}">
                <a16:creationId xmlns:a16="http://schemas.microsoft.com/office/drawing/2014/main" id="{49CECA80-2711-4010-80F9-CD48EFFB31A9}"/>
              </a:ext>
            </a:extLst>
          </p:cNvPr>
          <p:cNvSpPr>
            <a:spLocks noGrp="1" noRot="1" noChangeAspect="1" noChangeArrowheads="1" noTextEdit="1"/>
          </p:cNvSpPr>
          <p:nvPr>
            <p:ph type="sldImg"/>
          </p:nvPr>
        </p:nvSpPr>
        <p:spPr>
          <a:ln/>
        </p:spPr>
      </p:sp>
      <p:sp>
        <p:nvSpPr>
          <p:cNvPr id="62468" name="Rectangle 3">
            <a:extLst>
              <a:ext uri="{FF2B5EF4-FFF2-40B4-BE49-F238E27FC236}">
                <a16:creationId xmlns:a16="http://schemas.microsoft.com/office/drawing/2014/main" id="{8784223F-88FE-4B77-BAEF-2516CD4627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Alarm system: Protects doors, windows.  		Video cameras: sophisticated activate on motion, record for playback</a:t>
            </a:r>
          </a:p>
          <a:p>
            <a:pPr eaLnBrk="1" hangingPunct="1"/>
            <a:r>
              <a:rPr lang="en-US" altLang="en-US">
                <a:latin typeface="Arial" panose="020B0604020202020204" pitchFamily="34" charset="0"/>
              </a:rPr>
              <a:t>Manual Logging: People (visitors) sign in 		Bonded personnel: Contract personnel are bonded</a:t>
            </a:r>
          </a:p>
          <a:p>
            <a:pPr eaLnBrk="1" hangingPunct="1"/>
            <a:r>
              <a:rPr lang="en-US" altLang="en-US">
                <a:latin typeface="Arial" panose="020B0604020202020204" pitchFamily="34" charset="0"/>
              </a:rPr>
              <a:t>Controlled Visitor Access: Employees must accompany visitors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272C33FD-5AAE-4ECA-A401-A1A20E7933CD}"/>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6C444A20-5C3B-4A32-935C-CDAC2E426B6B}" type="slidenum">
              <a:rPr lang="en-US" altLang="en-US"/>
              <a:pPr eaLnBrk="1" hangingPunct="1">
                <a:spcBef>
                  <a:spcPct val="0"/>
                </a:spcBef>
              </a:pPr>
              <a:t>12</a:t>
            </a:fld>
            <a:endParaRPr lang="en-US" altLang="en-US"/>
          </a:p>
        </p:txBody>
      </p:sp>
      <p:sp>
        <p:nvSpPr>
          <p:cNvPr id="67587" name="Rectangle 2">
            <a:extLst>
              <a:ext uri="{FF2B5EF4-FFF2-40B4-BE49-F238E27FC236}">
                <a16:creationId xmlns:a16="http://schemas.microsoft.com/office/drawing/2014/main" id="{01EED521-5A3A-48C2-B144-7DC38CE2C0DF}"/>
              </a:ext>
            </a:extLst>
          </p:cNvPr>
          <p:cNvSpPr>
            <a:spLocks noGrp="1" noRot="1" noChangeAspect="1" noChangeArrowheads="1" noTextEdit="1"/>
          </p:cNvSpPr>
          <p:nvPr>
            <p:ph type="sldImg"/>
          </p:nvPr>
        </p:nvSpPr>
        <p:spPr>
          <a:ln/>
        </p:spPr>
      </p:sp>
      <p:sp>
        <p:nvSpPr>
          <p:cNvPr id="67588" name="Rectangle 3">
            <a:extLst>
              <a:ext uri="{FF2B5EF4-FFF2-40B4-BE49-F238E27FC236}">
                <a16:creationId xmlns:a16="http://schemas.microsoft.com/office/drawing/2014/main" id="{0F2C13C7-D01B-4B70-A97C-FD62824C7A7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Function of each door lock system:</a:t>
            </a:r>
          </a:p>
          <a:p>
            <a:pPr eaLnBrk="1" hangingPunct="1"/>
            <a:r>
              <a:rPr lang="en-US" altLang="en-US" b="1">
                <a:latin typeface="Arial" panose="020B0604020202020204" pitchFamily="34" charset="0"/>
              </a:rPr>
              <a:t>Bolting: </a:t>
            </a:r>
            <a:r>
              <a:rPr lang="en-US" altLang="en-US">
                <a:latin typeface="Arial" panose="020B0604020202020204" pitchFamily="34" charset="0"/>
              </a:rPr>
              <a:t>requires the traditional metal key to gain access. Its important the key is stamped with “Don’t Duplicate”, stored securely and giving to only authorized personnel.</a:t>
            </a:r>
          </a:p>
          <a:p>
            <a:pPr eaLnBrk="1" hangingPunct="1"/>
            <a:r>
              <a:rPr lang="en-US" altLang="en-US" b="1">
                <a:latin typeface="Arial" panose="020B0604020202020204" pitchFamily="34" charset="0"/>
              </a:rPr>
              <a:t>Combination: </a:t>
            </a:r>
            <a:r>
              <a:rPr lang="en-US" altLang="en-US">
                <a:latin typeface="Arial" panose="020B0604020202020204" pitchFamily="34" charset="0"/>
              </a:rPr>
              <a:t>has a key pad or dial to gain access. Its important the code to gain access is regularly changed.</a:t>
            </a:r>
          </a:p>
          <a:p>
            <a:pPr eaLnBrk="1" hangingPunct="1"/>
            <a:r>
              <a:rPr lang="en-US" altLang="en-US" b="1">
                <a:latin typeface="Arial" panose="020B0604020202020204" pitchFamily="34" charset="0"/>
              </a:rPr>
              <a:t>Electronic: </a:t>
            </a:r>
            <a:r>
              <a:rPr lang="en-US" altLang="en-US">
                <a:latin typeface="Arial" panose="020B0604020202020204" pitchFamily="34" charset="0"/>
              </a:rPr>
              <a:t>has a magnetic or embedded chip-based plastic card key or token to gain access.</a:t>
            </a:r>
          </a:p>
          <a:p>
            <a:pPr eaLnBrk="1" hangingPunct="1"/>
            <a:r>
              <a:rPr lang="en-US" altLang="en-US" b="1">
                <a:latin typeface="Arial" panose="020B0604020202020204" pitchFamily="34" charset="0"/>
              </a:rPr>
              <a:t>Biometric: </a:t>
            </a:r>
            <a:r>
              <a:rPr lang="en-US" altLang="en-US">
                <a:latin typeface="Arial" panose="020B0604020202020204" pitchFamily="34" charset="0"/>
              </a:rPr>
              <a:t>requires authorized personnel to use a unique body feature. For example: voice, eyes, fingerprint or signature. This system is used for extremely sensitive facilities like the military.</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Electronic and Biometric enable electronic logging and prevent entry by time of day.  Combination and electronic can be easily changed if the logical access key is divulged or stolen.</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Source:  </a:t>
            </a:r>
            <a:r>
              <a:rPr lang="en-US" altLang="en-US" i="1">
                <a:latin typeface="Arial" panose="020B0604020202020204" pitchFamily="34" charset="0"/>
              </a:rPr>
              <a:t>CISA® Review Manual 2011</a:t>
            </a:r>
            <a:r>
              <a:rPr lang="en-US" altLang="en-US">
                <a:latin typeface="Arial" panose="020B0604020202020204" pitchFamily="34" charset="0"/>
              </a:rPr>
              <a:t> © 2010, ISACA. All rights reserved. Used by permission.</a:t>
            </a:r>
          </a:p>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A6E6EA57-BE9B-4BFF-9246-3D4A3E8A8A12}"/>
              </a:ext>
            </a:extLst>
          </p:cNvPr>
          <p:cNvSpPr>
            <a:spLocks noGrp="1" noRot="1" noChangeAspect="1" noTextEdit="1"/>
          </p:cNvSpPr>
          <p:nvPr>
            <p:ph type="sldImg"/>
          </p:nvPr>
        </p:nvSpPr>
        <p:spPr>
          <a:ln/>
        </p:spPr>
      </p:sp>
      <p:sp>
        <p:nvSpPr>
          <p:cNvPr id="68611" name="Notes Placeholder 2">
            <a:extLst>
              <a:ext uri="{FF2B5EF4-FFF2-40B4-BE49-F238E27FC236}">
                <a16:creationId xmlns:a16="http://schemas.microsoft.com/office/drawing/2014/main" id="{56A61AFA-CB19-4F8E-AD93-6C816D1EE03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Computers in public places should be locked and cabled to something non-moveable.  Non-portable PCs have loop holes to ensure that locks can prevent people from opening the back of the PC.  This prevents both PC and PC cards from walking away.  Here you can see that the lock locks the computer to its back cover, and includes a cable.</a:t>
            </a:r>
          </a:p>
        </p:txBody>
      </p:sp>
      <p:sp>
        <p:nvSpPr>
          <p:cNvPr id="69636" name="Slide Number Placeholder 3">
            <a:extLst>
              <a:ext uri="{FF2B5EF4-FFF2-40B4-BE49-F238E27FC236}">
                <a16:creationId xmlns:a16="http://schemas.microsoft.com/office/drawing/2014/main" id="{7DCD9C76-736B-4FE1-8969-5C9BE1C5BC67}"/>
              </a:ext>
            </a:extLst>
          </p:cNvPr>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6218712B-1E2C-4079-AA6C-9A179A5990D7}" type="slidenum">
              <a:rPr lang="en-US" altLang="en-US"/>
              <a:pPr eaLnBrk="1" hangingPunct="1">
                <a:spcBef>
                  <a:spcPct val="0"/>
                </a:spcBef>
              </a:pPr>
              <a:t>14</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80B6DAD7-E7BC-404B-B5FE-F85A743D0DAC}"/>
              </a:ext>
            </a:extLst>
          </p:cNvPr>
          <p:cNvSpPr>
            <a:spLocks noGrp="1" noRot="1" noChangeAspect="1" noChangeArrowheads="1" noTextEdit="1"/>
          </p:cNvSpPr>
          <p:nvPr>
            <p:ph type="sldImg"/>
          </p:nvPr>
        </p:nvSpPr>
        <p:spPr>
          <a:ln/>
        </p:spPr>
      </p:sp>
      <p:sp>
        <p:nvSpPr>
          <p:cNvPr id="69635" name="Rectangle 3">
            <a:extLst>
              <a:ext uri="{FF2B5EF4-FFF2-40B4-BE49-F238E27FC236}">
                <a16:creationId xmlns:a16="http://schemas.microsoft.com/office/drawing/2014/main" id="{A3D503CF-1516-4F7C-9CBC-3EB0C843291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Disappearing laptops are one of the most common security problems.I</a:t>
            </a:r>
          </a:p>
          <a:p>
            <a:r>
              <a:rPr lang="en-US" altLang="en-US">
                <a:latin typeface="Arial" panose="020B0604020202020204" pitchFamily="34" charset="0"/>
              </a:rPr>
              <a:t>n computer labs, universities use a cable locking system to lock down computers (and their parts) – to ensure the computers are NOT mobile!!!</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0_title slide default">
    <p:spTree>
      <p:nvGrpSpPr>
        <p:cNvPr id="1" name=""/>
        <p:cNvGrpSpPr/>
        <p:nvPr/>
      </p:nvGrpSpPr>
      <p:grpSpPr>
        <a:xfrm>
          <a:off x="0" y="0"/>
          <a:ext cx="0" cy="0"/>
          <a:chOff x="0" y="0"/>
          <a:chExt cx="0" cy="0"/>
        </a:xfrm>
      </p:grpSpPr>
      <p:sp>
        <p:nvSpPr>
          <p:cNvPr id="4" name="Rechteck 9">
            <a:extLst>
              <a:ext uri="{FF2B5EF4-FFF2-40B4-BE49-F238E27FC236}">
                <a16:creationId xmlns:a16="http://schemas.microsoft.com/office/drawing/2014/main" id="{D8FBBBE9-C36A-4A99-861B-9BCCBDAB6B34}"/>
              </a:ext>
            </a:extLst>
          </p:cNvPr>
          <p:cNvSpPr/>
          <p:nvPr/>
        </p:nvSpPr>
        <p:spPr bwMode="auto">
          <a:xfrm>
            <a:off x="0" y="0"/>
            <a:ext cx="9180513" cy="6911975"/>
          </a:xfrm>
          <a:prstGeom prst="rect">
            <a:avLst/>
          </a:prstGeom>
          <a:gradFill flip="none" rotWithShape="1">
            <a:gsLst>
              <a:gs pos="100000">
                <a:schemeClr val="accent1"/>
              </a:gs>
              <a:gs pos="0">
                <a:schemeClr val="tx1"/>
              </a:gs>
            </a:gsLst>
            <a:lin ang="18900000" scaled="0"/>
            <a:tileRect/>
          </a:gradFill>
          <a:ln w="9525" cap="flat" cmpd="sng" algn="ctr">
            <a:noFill/>
            <a:prstDash val="solid"/>
            <a:round/>
            <a:headEnd type="none" w="med" len="med"/>
            <a:tailEnd type="none" w="med" len="med"/>
          </a:ln>
          <a:effectLst/>
        </p:spPr>
        <p:txBody>
          <a:bodyPr wrap="none"/>
          <a:lstStyle>
            <a:lvl1pPr>
              <a:defRPr sz="1600">
                <a:solidFill>
                  <a:schemeClr val="tx2"/>
                </a:solidFill>
                <a:latin typeface="Arial" charset="0"/>
                <a:ea typeface="Geneva" charset="0"/>
                <a:cs typeface="Geneva" charset="0"/>
              </a:defRPr>
            </a:lvl1pPr>
            <a:lvl2pPr marL="37931725" indent="-37474525">
              <a:defRPr sz="1600">
                <a:solidFill>
                  <a:schemeClr val="tx2"/>
                </a:solidFill>
                <a:latin typeface="Arial" charset="0"/>
                <a:ea typeface="Geneva" charset="0"/>
              </a:defRPr>
            </a:lvl2pPr>
            <a:lvl3pPr>
              <a:defRPr sz="1600">
                <a:solidFill>
                  <a:schemeClr val="tx2"/>
                </a:solidFill>
                <a:latin typeface="Arial" charset="0"/>
                <a:ea typeface="Geneva" charset="0"/>
              </a:defRPr>
            </a:lvl3pPr>
            <a:lvl4pPr>
              <a:defRPr sz="1600">
                <a:solidFill>
                  <a:schemeClr val="tx2"/>
                </a:solidFill>
                <a:latin typeface="Arial" charset="0"/>
                <a:ea typeface="Geneva" charset="0"/>
              </a:defRPr>
            </a:lvl4pPr>
            <a:lvl5pPr>
              <a:defRPr sz="1600">
                <a:solidFill>
                  <a:schemeClr val="tx2"/>
                </a:solidFill>
                <a:latin typeface="Arial" charset="0"/>
                <a:ea typeface="Geneva" charset="0"/>
              </a:defRPr>
            </a:lvl5pPr>
            <a:lvl6pPr marL="457200" eaLnBrk="0" fontAlgn="base" hangingPunct="0">
              <a:spcBef>
                <a:spcPct val="50000"/>
              </a:spcBef>
              <a:spcAft>
                <a:spcPct val="0"/>
              </a:spcAft>
              <a:defRPr sz="1600">
                <a:solidFill>
                  <a:schemeClr val="tx2"/>
                </a:solidFill>
                <a:latin typeface="Arial" charset="0"/>
                <a:ea typeface="Geneva" charset="0"/>
              </a:defRPr>
            </a:lvl6pPr>
            <a:lvl7pPr marL="914400" eaLnBrk="0" fontAlgn="base" hangingPunct="0">
              <a:spcBef>
                <a:spcPct val="50000"/>
              </a:spcBef>
              <a:spcAft>
                <a:spcPct val="0"/>
              </a:spcAft>
              <a:defRPr sz="1600">
                <a:solidFill>
                  <a:schemeClr val="tx2"/>
                </a:solidFill>
                <a:latin typeface="Arial" charset="0"/>
                <a:ea typeface="Geneva" charset="0"/>
              </a:defRPr>
            </a:lvl7pPr>
            <a:lvl8pPr marL="1371600" eaLnBrk="0" fontAlgn="base" hangingPunct="0">
              <a:spcBef>
                <a:spcPct val="50000"/>
              </a:spcBef>
              <a:spcAft>
                <a:spcPct val="0"/>
              </a:spcAft>
              <a:defRPr sz="1600">
                <a:solidFill>
                  <a:schemeClr val="tx2"/>
                </a:solidFill>
                <a:latin typeface="Arial" charset="0"/>
                <a:ea typeface="Geneva" charset="0"/>
              </a:defRPr>
            </a:lvl8pPr>
            <a:lvl9pPr marL="1828800" eaLnBrk="0" fontAlgn="base" hangingPunct="0">
              <a:spcBef>
                <a:spcPct val="50000"/>
              </a:spcBef>
              <a:spcAft>
                <a:spcPct val="0"/>
              </a:spcAft>
              <a:defRPr sz="1600">
                <a:solidFill>
                  <a:schemeClr val="tx2"/>
                </a:solidFill>
                <a:latin typeface="Arial" charset="0"/>
                <a:ea typeface="Geneva" charset="0"/>
              </a:defRPr>
            </a:lvl9pPr>
          </a:lstStyle>
          <a:p>
            <a:pPr>
              <a:defRPr/>
            </a:pPr>
            <a:endParaRPr lang="de-DE" dirty="0">
              <a:latin typeface="Calibri"/>
            </a:endParaRPr>
          </a:p>
        </p:txBody>
      </p:sp>
      <p:pic>
        <p:nvPicPr>
          <p:cNvPr id="5" name="Bild 10" descr="n_PPT CoverPict_Springer_6.8..png">
            <a:extLst>
              <a:ext uri="{FF2B5EF4-FFF2-40B4-BE49-F238E27FC236}">
                <a16:creationId xmlns:a16="http://schemas.microsoft.com/office/drawing/2014/main" id="{D8621643-95BF-4309-AA43-A735EB280BE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4875" y="993775"/>
            <a:ext cx="4027488" cy="495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Bild 11" descr="verlauf.png">
            <a:extLst>
              <a:ext uri="{FF2B5EF4-FFF2-40B4-BE49-F238E27FC236}">
                <a16:creationId xmlns:a16="http://schemas.microsoft.com/office/drawing/2014/main" id="{462ED2DA-D6C2-4F16-80B7-E3143CE0551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79838" y="2889250"/>
            <a:ext cx="54102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Bild 8" descr="Springer_pms.png">
            <a:extLst>
              <a:ext uri="{FF2B5EF4-FFF2-40B4-BE49-F238E27FC236}">
                <a16:creationId xmlns:a16="http://schemas.microsoft.com/office/drawing/2014/main" id="{A7A6B37A-A2A0-47D3-AC5B-BD778352D35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043363" y="3130550"/>
            <a:ext cx="1997075"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5"/>
          <p:cNvSpPr>
            <a:spLocks noGrp="1" noChangeArrowheads="1"/>
          </p:cNvSpPr>
          <p:nvPr>
            <p:ph type="subTitle" idx="1"/>
          </p:nvPr>
        </p:nvSpPr>
        <p:spPr>
          <a:xfrm>
            <a:off x="3779667" y="5537200"/>
            <a:ext cx="4896021" cy="765373"/>
          </a:xfrm>
          <a:ln>
            <a:noFill/>
          </a:ln>
        </p:spPr>
        <p:txBody>
          <a:bodyPr/>
          <a:lstStyle>
            <a:lvl1pPr marL="0" indent="0">
              <a:buFont typeface="Times" charset="0"/>
              <a:buNone/>
              <a:defRPr>
                <a:solidFill>
                  <a:schemeClr val="bg2">
                    <a:lumMod val="90000"/>
                  </a:schemeClr>
                </a:solidFill>
                <a:latin typeface="Calibri"/>
                <a:cs typeface="Calibri"/>
              </a:defRPr>
            </a:lvl1pPr>
          </a:lstStyle>
          <a:p>
            <a:r>
              <a:rPr lang="en-US"/>
              <a:t>Click to edit Master subtitle style</a:t>
            </a:r>
            <a:endParaRPr lang="de-DE" dirty="0"/>
          </a:p>
        </p:txBody>
      </p:sp>
      <p:sp>
        <p:nvSpPr>
          <p:cNvPr id="20" name="Rectangle 4"/>
          <p:cNvSpPr>
            <a:spLocks noGrp="1" noChangeArrowheads="1"/>
          </p:cNvSpPr>
          <p:nvPr>
            <p:ph type="ctrTitle"/>
          </p:nvPr>
        </p:nvSpPr>
        <p:spPr>
          <a:xfrm>
            <a:off x="3772652" y="4165600"/>
            <a:ext cx="4903036" cy="1209040"/>
          </a:xfrm>
        </p:spPr>
        <p:txBody>
          <a:bodyPr/>
          <a:lstStyle>
            <a:lvl1pPr>
              <a:defRPr sz="3400" b="0" i="0" spc="30">
                <a:solidFill>
                  <a:schemeClr val="bg1"/>
                </a:solidFill>
                <a:latin typeface="+mj-lt"/>
                <a:cs typeface="Cambria"/>
              </a:defRPr>
            </a:lvl1pPr>
          </a:lstStyle>
          <a:p>
            <a:r>
              <a:rPr lang="en-US"/>
              <a:t>Click to edit Master title style</a:t>
            </a:r>
            <a:endParaRPr lang="de-DE" dirty="0"/>
          </a:p>
        </p:txBody>
      </p:sp>
    </p:spTree>
    <p:extLst>
      <p:ext uri="{BB962C8B-B14F-4D97-AF65-F5344CB8AC3E}">
        <p14:creationId xmlns:p14="http://schemas.microsoft.com/office/powerpoint/2010/main" val="85759013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4337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14338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4" name="Rectangle 16">
            <a:extLst>
              <a:ext uri="{FF2B5EF4-FFF2-40B4-BE49-F238E27FC236}">
                <a16:creationId xmlns:a16="http://schemas.microsoft.com/office/drawing/2014/main" id="{B000A44E-85AA-4772-AE29-D86E4A6A43C7}"/>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p>
        </p:txBody>
      </p:sp>
      <p:sp>
        <p:nvSpPr>
          <p:cNvPr id="5" name="Rectangle 17">
            <a:extLst>
              <a:ext uri="{FF2B5EF4-FFF2-40B4-BE49-F238E27FC236}">
                <a16:creationId xmlns:a16="http://schemas.microsoft.com/office/drawing/2014/main" id="{B8B3D80E-C85F-4B41-BA39-D4094AC38983}"/>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F9565F1A-F4BD-47E2-B37B-0E9D0C66100F}"/>
              </a:ext>
            </a:extLst>
          </p:cNvPr>
          <p:cNvSpPr>
            <a:spLocks noGrp="1" noChangeArrowheads="1"/>
          </p:cNvSpPr>
          <p:nvPr>
            <p:ph type="sldNum" sz="quarter" idx="12"/>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0FD5AF04-9D58-4456-A443-7B9D5CD2331A}" type="slidenum">
              <a:rPr lang="en-US" altLang="en-US"/>
              <a:pPr/>
              <a:t>‹#›</a:t>
            </a:fld>
            <a:endParaRPr lang="en-US" altLang="en-US"/>
          </a:p>
        </p:txBody>
      </p:sp>
    </p:spTree>
    <p:extLst>
      <p:ext uri="{BB962C8B-B14F-4D97-AF65-F5344CB8AC3E}">
        <p14:creationId xmlns:p14="http://schemas.microsoft.com/office/powerpoint/2010/main" val="96181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5132DC6D-6A58-4FD9-8D1C-1F2B3EEE12F2}"/>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989A45D9-EB13-4694-BAAF-E2529A01AC8F}"/>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8899B324-E58E-4F99-9C62-B056BE66FA51}" type="slidenum">
              <a:rPr lang="en-US" altLang="en-US"/>
              <a:pPr/>
              <a:t>‹#›</a:t>
            </a:fld>
            <a:endParaRPr lang="en-US" altLang="en-US"/>
          </a:p>
        </p:txBody>
      </p:sp>
      <p:sp>
        <p:nvSpPr>
          <p:cNvPr id="6" name="Rectangle 16">
            <a:extLst>
              <a:ext uri="{FF2B5EF4-FFF2-40B4-BE49-F238E27FC236}">
                <a16:creationId xmlns:a16="http://schemas.microsoft.com/office/drawing/2014/main" id="{C5B17B0E-3C66-4A5E-BC82-A97F9D95563B}"/>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2506062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5A7F5667-E252-466C-8CB1-A715F815EFA1}"/>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A2D67A45-6443-4BA4-9BD9-59FF2787C343}"/>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4433107C-B3B3-4A34-BF9A-01EC4BAFEB63}" type="slidenum">
              <a:rPr lang="en-US" altLang="en-US"/>
              <a:pPr/>
              <a:t>‹#›</a:t>
            </a:fld>
            <a:endParaRPr lang="en-US" altLang="en-US"/>
          </a:p>
        </p:txBody>
      </p:sp>
      <p:sp>
        <p:nvSpPr>
          <p:cNvPr id="7" name="Rectangle 16">
            <a:extLst>
              <a:ext uri="{FF2B5EF4-FFF2-40B4-BE49-F238E27FC236}">
                <a16:creationId xmlns:a16="http://schemas.microsoft.com/office/drawing/2014/main" id="{A0D54950-D2F7-495D-97C7-E2EFAAFAF96B}"/>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790003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SmartArt Placeholder 2"/>
          <p:cNvSpPr>
            <a:spLocks noGrp="1"/>
          </p:cNvSpPr>
          <p:nvPr>
            <p:ph type="dgm" idx="1"/>
          </p:nvPr>
        </p:nvSpPr>
        <p:spPr>
          <a:xfrm>
            <a:off x="457200" y="1981200"/>
            <a:ext cx="8229600" cy="3886200"/>
          </a:xfrm>
        </p:spPr>
        <p:txBody>
          <a:bodyPr>
            <a:noAutofit/>
          </a:bodyPr>
          <a:lstStyle/>
          <a:p>
            <a:pPr lvl="0"/>
            <a:endParaRPr lang="en-US" noProof="0"/>
          </a:p>
        </p:txBody>
      </p:sp>
      <p:sp>
        <p:nvSpPr>
          <p:cNvPr id="4" name="Rectangle 2">
            <a:extLst>
              <a:ext uri="{FF2B5EF4-FFF2-40B4-BE49-F238E27FC236}">
                <a16:creationId xmlns:a16="http://schemas.microsoft.com/office/drawing/2014/main" id="{AE082194-DFF3-44FA-BCC6-630A1D7E5991}"/>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75FF09CD-CD6D-4002-B085-7DE582D3E4EB}"/>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A3FADBA5-D025-49B5-9BB1-1B3B842E52EA}" type="slidenum">
              <a:rPr lang="en-US" altLang="en-US"/>
              <a:pPr/>
              <a:t>‹#›</a:t>
            </a:fld>
            <a:endParaRPr lang="en-US" altLang="en-US"/>
          </a:p>
        </p:txBody>
      </p:sp>
      <p:sp>
        <p:nvSpPr>
          <p:cNvPr id="6" name="Rectangle 16">
            <a:extLst>
              <a:ext uri="{FF2B5EF4-FFF2-40B4-BE49-F238E27FC236}">
                <a16:creationId xmlns:a16="http://schemas.microsoft.com/office/drawing/2014/main" id="{EEC0D74F-9AD6-46EC-A11A-231AD6D5BFCA}"/>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3433148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563426B5-1421-485A-820C-F8931CB95BD0}"/>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0F6B273D-DD7C-4EF7-9348-018837405DB1}"/>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2A821418-2B04-434E-AA69-921BBD61AF0F}" type="slidenum">
              <a:rPr lang="en-US" altLang="en-US"/>
              <a:pPr/>
              <a:t>‹#›</a:t>
            </a:fld>
            <a:endParaRPr lang="en-US" altLang="en-US"/>
          </a:p>
        </p:txBody>
      </p:sp>
      <p:sp>
        <p:nvSpPr>
          <p:cNvPr id="5" name="Rectangle 16">
            <a:extLst>
              <a:ext uri="{FF2B5EF4-FFF2-40B4-BE49-F238E27FC236}">
                <a16:creationId xmlns:a16="http://schemas.microsoft.com/office/drawing/2014/main" id="{392BB7A9-A4F6-4981-AA1F-A859F625DC89}"/>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1348027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0C1454D1-246D-4BE7-B4FA-468CBDC0404A}"/>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863A1327-6A2A-40BF-B726-F75BA4C6E0F7}"/>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0EE27160-57A6-4D9C-B21C-B683CE4C6ED7}" type="slidenum">
              <a:rPr lang="en-US" altLang="en-US"/>
              <a:pPr/>
              <a:t>‹#›</a:t>
            </a:fld>
            <a:endParaRPr lang="en-US" altLang="en-US"/>
          </a:p>
        </p:txBody>
      </p:sp>
      <p:sp>
        <p:nvSpPr>
          <p:cNvPr id="4" name="Rectangle 16">
            <a:extLst>
              <a:ext uri="{FF2B5EF4-FFF2-40B4-BE49-F238E27FC236}">
                <a16:creationId xmlns:a16="http://schemas.microsoft.com/office/drawing/2014/main" id="{A2AF6D3D-6E19-4B06-9AEC-BD464119690D}"/>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35689699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F8D7E853-FEAB-4555-87F1-67B7A4AAB8D1}"/>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EB8DCC31-350D-416D-87E6-626A11472499}"/>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3ACE5F5D-A3F4-48DD-8511-B70000BF4EFD}" type="slidenum">
              <a:rPr lang="en-US" altLang="en-US"/>
              <a:pPr/>
              <a:t>‹#›</a:t>
            </a:fld>
            <a:endParaRPr lang="en-US" altLang="en-US"/>
          </a:p>
        </p:txBody>
      </p:sp>
      <p:sp>
        <p:nvSpPr>
          <p:cNvPr id="7" name="Rectangle 16">
            <a:extLst>
              <a:ext uri="{FF2B5EF4-FFF2-40B4-BE49-F238E27FC236}">
                <a16:creationId xmlns:a16="http://schemas.microsoft.com/office/drawing/2014/main" id="{9208E600-89A8-4F78-8564-7DE044A4DE8F}"/>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3150530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F9431E8F-90F9-43D1-ABB1-E4690D3BE1F0}"/>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8" name="Rectangle 3">
            <a:extLst>
              <a:ext uri="{FF2B5EF4-FFF2-40B4-BE49-F238E27FC236}">
                <a16:creationId xmlns:a16="http://schemas.microsoft.com/office/drawing/2014/main" id="{0D76F222-ED8C-4F39-AB9B-AC5C6856C4E0}"/>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22C0C1FD-F13F-4DE7-8EC5-368EA3CF649A}" type="slidenum">
              <a:rPr lang="en-US" altLang="en-US"/>
              <a:pPr/>
              <a:t>‹#›</a:t>
            </a:fld>
            <a:endParaRPr lang="en-US" altLang="en-US"/>
          </a:p>
        </p:txBody>
      </p:sp>
      <p:sp>
        <p:nvSpPr>
          <p:cNvPr id="9" name="Rectangle 16">
            <a:extLst>
              <a:ext uri="{FF2B5EF4-FFF2-40B4-BE49-F238E27FC236}">
                <a16:creationId xmlns:a16="http://schemas.microsoft.com/office/drawing/2014/main" id="{472829D6-2CEC-4D76-A555-C547D54052BD}"/>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2963539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Table Placeholder 2"/>
          <p:cNvSpPr>
            <a:spLocks noGrp="1"/>
          </p:cNvSpPr>
          <p:nvPr>
            <p:ph type="tbl" idx="1"/>
          </p:nvPr>
        </p:nvSpPr>
        <p:spPr>
          <a:xfrm>
            <a:off x="457200" y="1981200"/>
            <a:ext cx="8229600" cy="3886200"/>
          </a:xfrm>
        </p:spPr>
        <p:txBody>
          <a:bodyPr>
            <a:noAutofit/>
          </a:bodyPr>
          <a:lstStyle/>
          <a:p>
            <a:pPr lvl="0"/>
            <a:endParaRPr lang="en-US" noProof="0"/>
          </a:p>
        </p:txBody>
      </p:sp>
      <p:sp>
        <p:nvSpPr>
          <p:cNvPr id="4" name="Rectangle 2">
            <a:extLst>
              <a:ext uri="{FF2B5EF4-FFF2-40B4-BE49-F238E27FC236}">
                <a16:creationId xmlns:a16="http://schemas.microsoft.com/office/drawing/2014/main" id="{7088B803-34E1-479F-9E26-6C1E8464D90B}"/>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557BB207-CE15-49B5-9B0F-CFAE8137E98F}"/>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75FF3F01-EA68-47E6-861A-E012C2DC15BC}" type="slidenum">
              <a:rPr lang="en-US" altLang="en-US"/>
              <a:pPr/>
              <a:t>‹#›</a:t>
            </a:fld>
            <a:endParaRPr lang="en-US" altLang="en-US"/>
          </a:p>
        </p:txBody>
      </p:sp>
      <p:sp>
        <p:nvSpPr>
          <p:cNvPr id="6" name="Rectangle 16">
            <a:extLst>
              <a:ext uri="{FF2B5EF4-FFF2-40B4-BE49-F238E27FC236}">
                <a16:creationId xmlns:a16="http://schemas.microsoft.com/office/drawing/2014/main" id="{7EAC7F42-89E0-401F-B8A6-676123D0A19D}"/>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32153742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39CFDE4E-332E-4A98-86E3-324310709E79}"/>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25FBF750-49B4-4FCA-B734-3A776FB2B3E3}"/>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8E449A21-24A4-4C52-9BC9-FE5772D422ED}" type="slidenum">
              <a:rPr lang="en-US" altLang="en-US"/>
              <a:pPr/>
              <a:t>‹#›</a:t>
            </a:fld>
            <a:endParaRPr lang="en-US" altLang="en-US"/>
          </a:p>
        </p:txBody>
      </p:sp>
      <p:sp>
        <p:nvSpPr>
          <p:cNvPr id="6" name="Rectangle 16">
            <a:extLst>
              <a:ext uri="{FF2B5EF4-FFF2-40B4-BE49-F238E27FC236}">
                <a16:creationId xmlns:a16="http://schemas.microsoft.com/office/drawing/2014/main" id="{D5A4BFC5-5802-482F-98B4-DF7F83215443}"/>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2341995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fault text">
    <p:spTree>
      <p:nvGrpSpPr>
        <p:cNvPr id="1" name=""/>
        <p:cNvGrpSpPr/>
        <p:nvPr/>
      </p:nvGrpSpPr>
      <p:grpSpPr>
        <a:xfrm>
          <a:off x="0" y="0"/>
          <a:ext cx="0" cy="0"/>
          <a:chOff x="0" y="0"/>
          <a:chExt cx="0" cy="0"/>
        </a:xfrm>
      </p:grpSpPr>
      <p:sp>
        <p:nvSpPr>
          <p:cNvPr id="9" name="Rectangle 6"/>
          <p:cNvSpPr>
            <a:spLocks noGrp="1" noChangeArrowheads="1"/>
          </p:cNvSpPr>
          <p:nvPr>
            <p:ph idx="11"/>
          </p:nvPr>
        </p:nvSpPr>
        <p:spPr bwMode="auto">
          <a:xfrm>
            <a:off x="522000" y="1519237"/>
            <a:ext cx="8136000" cy="487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1pPr marL="0" marR="0" indent="0" algn="l" defTabSz="914400" rtl="0" eaLnBrk="1" fontAlgn="base" latinLnBrk="0" hangingPunct="1">
              <a:lnSpc>
                <a:spcPts val="2200"/>
              </a:lnSpc>
              <a:spcBef>
                <a:spcPts val="900"/>
              </a:spcBef>
              <a:spcAft>
                <a:spcPct val="0"/>
              </a:spcAft>
              <a:buClr>
                <a:srgbClr val="005BB9"/>
              </a:buClr>
              <a:buSzPct val="100000"/>
              <a:buFont typeface="Arial" charset="0"/>
              <a:buNone/>
              <a:tabLst/>
              <a:defRPr sz="1800">
                <a:solidFill>
                  <a:schemeClr val="tx2"/>
                </a:solidFill>
              </a:defRPr>
            </a:lvl1pPr>
            <a:lvl2pPr>
              <a:defRPr sz="1800"/>
            </a:lvl2pPr>
            <a:lvl3pPr>
              <a:defRPr sz="1800"/>
            </a:lvl3pPr>
            <a:lvl4pPr>
              <a:defRPr sz="1800"/>
            </a:lvl4pPr>
            <a:lvl5pPr>
              <a:defRPr sz="1800"/>
            </a:lvl5pPr>
          </a:lstStyle>
          <a:p>
            <a:pPr lvl="0"/>
            <a:r>
              <a:rPr lang="en-US"/>
              <a:t>Click to edit Master text styles</a:t>
            </a:r>
          </a:p>
          <a:p>
            <a:pPr lvl="1"/>
            <a:r>
              <a:rPr lang="en-US"/>
              <a:t>Second level</a:t>
            </a:r>
          </a:p>
        </p:txBody>
      </p:sp>
      <p:sp>
        <p:nvSpPr>
          <p:cNvPr id="4" name="Titel 3"/>
          <p:cNvSpPr>
            <a:spLocks noGrp="1"/>
          </p:cNvSpPr>
          <p:nvPr>
            <p:ph type="title"/>
          </p:nvPr>
        </p:nvSpPr>
        <p:spPr/>
        <p:txBody>
          <a:bodyPr/>
          <a:lstStyle>
            <a:lvl1pPr>
              <a:defRPr/>
            </a:lvl1pPr>
          </a:lstStyle>
          <a:p>
            <a:r>
              <a:rPr lang="en-US"/>
              <a:t>Click to edit Master title style</a:t>
            </a:r>
            <a:endParaRPr lang="de-DE" dirty="0"/>
          </a:p>
        </p:txBody>
      </p:sp>
    </p:spTree>
    <p:extLst>
      <p:ext uri="{BB962C8B-B14F-4D97-AF65-F5344CB8AC3E}">
        <p14:creationId xmlns:p14="http://schemas.microsoft.com/office/powerpoint/2010/main" val="1739003624"/>
      </p:ext>
    </p:extLst>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Content Placeholder 2"/>
          <p:cNvSpPr>
            <a:spLocks noGrp="1"/>
          </p:cNvSpPr>
          <p:nvPr>
            <p:ph sz="half" idx="1"/>
          </p:nvPr>
        </p:nvSpPr>
        <p:spPr>
          <a:xfrm>
            <a:off x="457200" y="1981200"/>
            <a:ext cx="82296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4000500"/>
            <a:ext cx="82296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0DF030B3-62DB-4138-ABD9-7B7BEFB541E9}"/>
              </a:ext>
            </a:extLst>
          </p:cNvPr>
          <p:cNvSpPr>
            <a:spLocks noGrp="1" noChangeArrowheads="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BB5B7E0B-FA88-47F9-A8DB-4836230EA038}"/>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B3370655-0C36-4F53-A9FB-45C486E54343}" type="slidenum">
              <a:rPr lang="en-US" altLang="en-US"/>
              <a:pPr/>
              <a:t>‹#›</a:t>
            </a:fld>
            <a:endParaRPr lang="en-US" altLang="en-US"/>
          </a:p>
        </p:txBody>
      </p:sp>
      <p:sp>
        <p:nvSpPr>
          <p:cNvPr id="7" name="Rectangle 16">
            <a:extLst>
              <a:ext uri="{FF2B5EF4-FFF2-40B4-BE49-F238E27FC236}">
                <a16:creationId xmlns:a16="http://schemas.microsoft.com/office/drawing/2014/main" id="{CE1E5246-400A-44EF-A8E0-5CCEE3CB0A3D}"/>
              </a:ext>
            </a:extLst>
          </p:cNvPr>
          <p:cNvSpPr>
            <a:spLocks noGrp="1" noChangeArrowheads="1"/>
          </p:cNvSpPr>
          <p:nvPr>
            <p:ph type="dt" sz="half" idx="12"/>
          </p:nvPr>
        </p:nvSpPr>
        <p:spPr>
          <a:xfrm>
            <a:off x="457200" y="6245225"/>
            <a:ext cx="2133600" cy="4762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31467514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259AE1D-6491-4B37-AD49-31703F91D08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D8C73DC-A88D-44F1-8ED8-B29AE0652FC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6EF8F38-0485-45F9-8E15-C900DEA172B6}"/>
              </a:ext>
            </a:extLst>
          </p:cNvPr>
          <p:cNvSpPr>
            <a:spLocks noGrp="1"/>
          </p:cNvSpPr>
          <p:nvPr>
            <p:ph type="sldNum" sz="quarter" idx="12"/>
          </p:nvPr>
        </p:nvSpPr>
        <p:spPr/>
        <p:txBody>
          <a:bodyPr/>
          <a:lstStyle>
            <a:lvl1pPr>
              <a:defRPr/>
            </a:lvl1pPr>
          </a:lstStyle>
          <a:p>
            <a:fld id="{EE4667D8-1EC7-4A82-B9F8-B3679B3AEA67}" type="slidenum">
              <a:rPr lang="en-US" altLang="en-US"/>
              <a:pPr/>
              <a:t>‹#›</a:t>
            </a:fld>
            <a:endParaRPr lang="en-US" altLang="en-US"/>
          </a:p>
        </p:txBody>
      </p:sp>
    </p:spTree>
    <p:extLst>
      <p:ext uri="{BB962C8B-B14F-4D97-AF65-F5344CB8AC3E}">
        <p14:creationId xmlns:p14="http://schemas.microsoft.com/office/powerpoint/2010/main" val="15807652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57CD9-4D07-4B69-8BB1-1C98851F988C}"/>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42B7559-A7EE-46E5-BEF7-499E1FFB788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F2C6774-1BE7-43E7-9380-8BF566C681BE}"/>
              </a:ext>
            </a:extLst>
          </p:cNvPr>
          <p:cNvSpPr>
            <a:spLocks noGrp="1"/>
          </p:cNvSpPr>
          <p:nvPr>
            <p:ph type="sldNum" sz="quarter" idx="12"/>
          </p:nvPr>
        </p:nvSpPr>
        <p:spPr/>
        <p:txBody>
          <a:bodyPr/>
          <a:lstStyle>
            <a:lvl1pPr>
              <a:defRPr/>
            </a:lvl1pPr>
          </a:lstStyle>
          <a:p>
            <a:fld id="{441329D1-F7F0-4D60-99C8-1AC445F0F10C}" type="slidenum">
              <a:rPr lang="en-US" altLang="en-US"/>
              <a:pPr/>
              <a:t>‹#›</a:t>
            </a:fld>
            <a:endParaRPr lang="en-US" altLang="en-US"/>
          </a:p>
        </p:txBody>
      </p:sp>
    </p:spTree>
    <p:extLst>
      <p:ext uri="{BB962C8B-B14F-4D97-AF65-F5344CB8AC3E}">
        <p14:creationId xmlns:p14="http://schemas.microsoft.com/office/powerpoint/2010/main" val="8288197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318C27-A88E-4887-A686-860734420E3A}"/>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720B721-2D37-4181-B6F4-F0CB3009A6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E352A30-0316-4370-B9EB-5DF8837BFBAE}"/>
              </a:ext>
            </a:extLst>
          </p:cNvPr>
          <p:cNvSpPr>
            <a:spLocks noGrp="1"/>
          </p:cNvSpPr>
          <p:nvPr>
            <p:ph type="sldNum" sz="quarter" idx="12"/>
          </p:nvPr>
        </p:nvSpPr>
        <p:spPr/>
        <p:txBody>
          <a:bodyPr/>
          <a:lstStyle>
            <a:lvl1pPr>
              <a:defRPr/>
            </a:lvl1pPr>
          </a:lstStyle>
          <a:p>
            <a:fld id="{DE694135-9CA3-4649-80B8-0CE743493B16}" type="slidenum">
              <a:rPr lang="en-US" altLang="en-US"/>
              <a:pPr/>
              <a:t>‹#›</a:t>
            </a:fld>
            <a:endParaRPr lang="en-US" altLang="en-US"/>
          </a:p>
        </p:txBody>
      </p:sp>
    </p:spTree>
    <p:extLst>
      <p:ext uri="{BB962C8B-B14F-4D97-AF65-F5344CB8AC3E}">
        <p14:creationId xmlns:p14="http://schemas.microsoft.com/office/powerpoint/2010/main" val="40764510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88C753A-A581-4462-AF96-0529AB5757E7}"/>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39D4EB5-3E4C-4762-908C-C4874B8F4D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636E692-E471-4B3F-B1F9-E3D40890B164}"/>
              </a:ext>
            </a:extLst>
          </p:cNvPr>
          <p:cNvSpPr>
            <a:spLocks noGrp="1"/>
          </p:cNvSpPr>
          <p:nvPr>
            <p:ph type="sldNum" sz="quarter" idx="12"/>
          </p:nvPr>
        </p:nvSpPr>
        <p:spPr/>
        <p:txBody>
          <a:bodyPr/>
          <a:lstStyle>
            <a:lvl1pPr>
              <a:defRPr/>
            </a:lvl1pPr>
          </a:lstStyle>
          <a:p>
            <a:fld id="{CFD4D822-1033-4CF1-8FA0-E74164A13660}" type="slidenum">
              <a:rPr lang="en-US" altLang="en-US"/>
              <a:pPr/>
              <a:t>‹#›</a:t>
            </a:fld>
            <a:endParaRPr lang="en-US" altLang="en-US"/>
          </a:p>
        </p:txBody>
      </p:sp>
    </p:spTree>
    <p:extLst>
      <p:ext uri="{BB962C8B-B14F-4D97-AF65-F5344CB8AC3E}">
        <p14:creationId xmlns:p14="http://schemas.microsoft.com/office/powerpoint/2010/main" val="706673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E5DB44F-17AE-45FE-BDDA-36BFFEB4AD96}"/>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1FCF15AD-E1AC-4819-84E9-1E546DCA369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4ADBD82-D71B-4E68-A95D-D7463AD11C37}"/>
              </a:ext>
            </a:extLst>
          </p:cNvPr>
          <p:cNvSpPr>
            <a:spLocks noGrp="1"/>
          </p:cNvSpPr>
          <p:nvPr>
            <p:ph type="sldNum" sz="quarter" idx="12"/>
          </p:nvPr>
        </p:nvSpPr>
        <p:spPr/>
        <p:txBody>
          <a:bodyPr/>
          <a:lstStyle>
            <a:lvl1pPr>
              <a:defRPr/>
            </a:lvl1pPr>
          </a:lstStyle>
          <a:p>
            <a:fld id="{CB79278F-38B6-486D-881F-284ADB6B523B}" type="slidenum">
              <a:rPr lang="en-US" altLang="en-US"/>
              <a:pPr/>
              <a:t>‹#›</a:t>
            </a:fld>
            <a:endParaRPr lang="en-US" altLang="en-US"/>
          </a:p>
        </p:txBody>
      </p:sp>
    </p:spTree>
    <p:extLst>
      <p:ext uri="{BB962C8B-B14F-4D97-AF65-F5344CB8AC3E}">
        <p14:creationId xmlns:p14="http://schemas.microsoft.com/office/powerpoint/2010/main" val="15633943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3DB9DD36-EDE0-4A21-B286-32B4D021552F}"/>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BE0BF6B4-D1C1-4566-BA9B-53EDB2AD069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473A034-AE8F-442A-8C2C-4AAA22689D5C}"/>
              </a:ext>
            </a:extLst>
          </p:cNvPr>
          <p:cNvSpPr>
            <a:spLocks noGrp="1"/>
          </p:cNvSpPr>
          <p:nvPr>
            <p:ph type="sldNum" sz="quarter" idx="12"/>
          </p:nvPr>
        </p:nvSpPr>
        <p:spPr/>
        <p:txBody>
          <a:bodyPr/>
          <a:lstStyle>
            <a:lvl1pPr>
              <a:defRPr/>
            </a:lvl1pPr>
          </a:lstStyle>
          <a:p>
            <a:fld id="{849FDB63-5069-4277-9A6D-0041FD2BBFFB}" type="slidenum">
              <a:rPr lang="en-US" altLang="en-US"/>
              <a:pPr/>
              <a:t>‹#›</a:t>
            </a:fld>
            <a:endParaRPr lang="en-US" altLang="en-US"/>
          </a:p>
        </p:txBody>
      </p:sp>
    </p:spTree>
    <p:extLst>
      <p:ext uri="{BB962C8B-B14F-4D97-AF65-F5344CB8AC3E}">
        <p14:creationId xmlns:p14="http://schemas.microsoft.com/office/powerpoint/2010/main" val="32496549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74E10-A3BB-4CC1-99CE-E1C311B41674}"/>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A681D5E6-AC05-4FF0-A90A-C9B72F5944A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A2E05EA-D3DC-4166-A26F-97F16773BB86}"/>
              </a:ext>
            </a:extLst>
          </p:cNvPr>
          <p:cNvSpPr>
            <a:spLocks noGrp="1"/>
          </p:cNvSpPr>
          <p:nvPr>
            <p:ph type="sldNum" sz="quarter" idx="12"/>
          </p:nvPr>
        </p:nvSpPr>
        <p:spPr/>
        <p:txBody>
          <a:bodyPr/>
          <a:lstStyle>
            <a:lvl1pPr>
              <a:defRPr/>
            </a:lvl1pPr>
          </a:lstStyle>
          <a:p>
            <a:fld id="{21C985CD-F4C3-46DC-9987-5087620FDC31}" type="slidenum">
              <a:rPr lang="en-US" altLang="en-US"/>
              <a:pPr/>
              <a:t>‹#›</a:t>
            </a:fld>
            <a:endParaRPr lang="en-US" altLang="en-US"/>
          </a:p>
        </p:txBody>
      </p:sp>
    </p:spTree>
    <p:extLst>
      <p:ext uri="{BB962C8B-B14F-4D97-AF65-F5344CB8AC3E}">
        <p14:creationId xmlns:p14="http://schemas.microsoft.com/office/powerpoint/2010/main" val="155443659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9E676E6-2317-4326-B282-BB294CD1AF93}"/>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F34A71A4-31CB-4174-97AE-0BC535C86E3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CBD178D-5C6E-4EFE-A671-E0F8E5AB3CAD}"/>
              </a:ext>
            </a:extLst>
          </p:cNvPr>
          <p:cNvSpPr>
            <a:spLocks noGrp="1"/>
          </p:cNvSpPr>
          <p:nvPr>
            <p:ph type="sldNum" sz="quarter" idx="12"/>
          </p:nvPr>
        </p:nvSpPr>
        <p:spPr/>
        <p:txBody>
          <a:bodyPr/>
          <a:lstStyle>
            <a:lvl1pPr>
              <a:defRPr/>
            </a:lvl1pPr>
          </a:lstStyle>
          <a:p>
            <a:fld id="{D400E236-E22F-493A-A42E-BA1AA55952AF}" type="slidenum">
              <a:rPr lang="en-US" altLang="en-US"/>
              <a:pPr/>
              <a:t>‹#›</a:t>
            </a:fld>
            <a:endParaRPr lang="en-US" altLang="en-US"/>
          </a:p>
        </p:txBody>
      </p:sp>
    </p:spTree>
    <p:extLst>
      <p:ext uri="{BB962C8B-B14F-4D97-AF65-F5344CB8AC3E}">
        <p14:creationId xmlns:p14="http://schemas.microsoft.com/office/powerpoint/2010/main" val="15059626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5977527-DFD8-48A7-8DD2-67EE704130D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D221F55D-C965-4698-940D-038F5D3AAEB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DBABD52-4766-47F3-8490-EA829AD9566C}"/>
              </a:ext>
            </a:extLst>
          </p:cNvPr>
          <p:cNvSpPr>
            <a:spLocks noGrp="1"/>
          </p:cNvSpPr>
          <p:nvPr>
            <p:ph type="sldNum" sz="quarter" idx="12"/>
          </p:nvPr>
        </p:nvSpPr>
        <p:spPr/>
        <p:txBody>
          <a:bodyPr/>
          <a:lstStyle>
            <a:lvl1pPr>
              <a:defRPr/>
            </a:lvl1pPr>
          </a:lstStyle>
          <a:p>
            <a:fld id="{E41F98FE-01EB-4B5E-A91D-DBFB6F122252}" type="slidenum">
              <a:rPr lang="en-US" altLang="en-US"/>
              <a:pPr/>
              <a:t>‹#›</a:t>
            </a:fld>
            <a:endParaRPr lang="en-US" altLang="en-US"/>
          </a:p>
        </p:txBody>
      </p:sp>
    </p:spTree>
    <p:extLst>
      <p:ext uri="{BB962C8B-B14F-4D97-AF65-F5344CB8AC3E}">
        <p14:creationId xmlns:p14="http://schemas.microsoft.com/office/powerpoint/2010/main" val="650709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bulleted list">
    <p:spTree>
      <p:nvGrpSpPr>
        <p:cNvPr id="1" name=""/>
        <p:cNvGrpSpPr/>
        <p:nvPr/>
      </p:nvGrpSpPr>
      <p:grpSpPr>
        <a:xfrm>
          <a:off x="0" y="0"/>
          <a:ext cx="0" cy="0"/>
          <a:chOff x="0" y="0"/>
          <a:chExt cx="0" cy="0"/>
        </a:xfrm>
      </p:grpSpPr>
      <p:sp>
        <p:nvSpPr>
          <p:cNvPr id="3" name="Rectangle 6"/>
          <p:cNvSpPr>
            <a:spLocks noGrp="1" noChangeArrowheads="1"/>
          </p:cNvSpPr>
          <p:nvPr>
            <p:ph idx="11"/>
          </p:nvPr>
        </p:nvSpPr>
        <p:spPr bwMode="auto">
          <a:xfrm>
            <a:off x="522000" y="1512000"/>
            <a:ext cx="8136000" cy="48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1pPr marL="174625" indent="-174625">
              <a:buFont typeface="Arial" pitchFamily="34" charset="0"/>
              <a:buChar char="•"/>
              <a:defRPr sz="1800">
                <a:solidFill>
                  <a:schemeClr val="tx2"/>
                </a:solidFill>
              </a:defRPr>
            </a:lvl1pPr>
            <a:lvl2pPr marL="363538" indent="-174625">
              <a:buFont typeface="Arial" pitchFamily="34" charset="0"/>
              <a:buChar char="•"/>
              <a:defRPr sz="1800">
                <a:solidFill>
                  <a:schemeClr val="tx2"/>
                </a:solidFill>
              </a:defRPr>
            </a:lvl2pPr>
            <a:lvl3pPr marL="538163" indent="-174625">
              <a:buFont typeface="Arial" pitchFamily="34" charset="0"/>
              <a:buChar char="•"/>
              <a:defRPr sz="1800" baseline="0">
                <a:solidFill>
                  <a:schemeClr val="tx2"/>
                </a:solidFill>
              </a:defRPr>
            </a:lvl3pPr>
            <a:lvl4pPr marL="712788" indent="-174625">
              <a:buFont typeface="Arial" pitchFamily="34" charset="0"/>
              <a:buChar char="•"/>
              <a:defRPr sz="1800" baseline="0">
                <a:solidFill>
                  <a:schemeClr val="tx2"/>
                </a:solidFill>
              </a:defRPr>
            </a:lvl4pPr>
            <a:lvl5pPr marL="901700" indent="-174625">
              <a:buFont typeface="Arial" pitchFamily="34" charset="0"/>
              <a:buChar char="•"/>
              <a:defRPr sz="18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29855642"/>
      </p:ext>
    </p:extLst>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64C802-FA8B-4841-B5EA-4C0BDAAD68EA}"/>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6AE011A4-367C-4D92-ABBA-E77619733B7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07270B-D14C-49B3-BF0F-042DD60F4556}"/>
              </a:ext>
            </a:extLst>
          </p:cNvPr>
          <p:cNvSpPr>
            <a:spLocks noGrp="1"/>
          </p:cNvSpPr>
          <p:nvPr>
            <p:ph type="sldNum" sz="quarter" idx="12"/>
          </p:nvPr>
        </p:nvSpPr>
        <p:spPr/>
        <p:txBody>
          <a:bodyPr/>
          <a:lstStyle>
            <a:lvl1pPr>
              <a:defRPr/>
            </a:lvl1pPr>
          </a:lstStyle>
          <a:p>
            <a:fld id="{1F5FB2DC-585B-4FC3-9BE6-B39FCA41EF4E}" type="slidenum">
              <a:rPr lang="en-US" altLang="en-US"/>
              <a:pPr/>
              <a:t>‹#›</a:t>
            </a:fld>
            <a:endParaRPr lang="en-US" altLang="en-US"/>
          </a:p>
        </p:txBody>
      </p:sp>
    </p:spTree>
    <p:extLst>
      <p:ext uri="{BB962C8B-B14F-4D97-AF65-F5344CB8AC3E}">
        <p14:creationId xmlns:p14="http://schemas.microsoft.com/office/powerpoint/2010/main" val="11380548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5953D-9C4A-4B6B-B69B-75F8A4CF6CFC}"/>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0CA4DF0-4150-4512-97EB-33CA49D90C8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1789FB7-6D7C-41AB-A99F-63A15312B415}"/>
              </a:ext>
            </a:extLst>
          </p:cNvPr>
          <p:cNvSpPr>
            <a:spLocks noGrp="1"/>
          </p:cNvSpPr>
          <p:nvPr>
            <p:ph type="sldNum" sz="quarter" idx="12"/>
          </p:nvPr>
        </p:nvSpPr>
        <p:spPr/>
        <p:txBody>
          <a:bodyPr/>
          <a:lstStyle>
            <a:lvl1pPr>
              <a:defRPr/>
            </a:lvl1pPr>
          </a:lstStyle>
          <a:p>
            <a:fld id="{29651D21-D1F8-4CA5-847D-0AE66650B839}" type="slidenum">
              <a:rPr lang="en-US" altLang="en-US"/>
              <a:pPr/>
              <a:t>‹#›</a:t>
            </a:fld>
            <a:endParaRPr lang="en-US" altLang="en-US"/>
          </a:p>
        </p:txBody>
      </p:sp>
    </p:spTree>
    <p:extLst>
      <p:ext uri="{BB962C8B-B14F-4D97-AF65-F5344CB8AC3E}">
        <p14:creationId xmlns:p14="http://schemas.microsoft.com/office/powerpoint/2010/main" val="4180477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two columns">
    <p:spTree>
      <p:nvGrpSpPr>
        <p:cNvPr id="1" name=""/>
        <p:cNvGrpSpPr/>
        <p:nvPr/>
      </p:nvGrpSpPr>
      <p:grpSpPr>
        <a:xfrm>
          <a:off x="0" y="0"/>
          <a:ext cx="0" cy="0"/>
          <a:chOff x="0" y="0"/>
          <a:chExt cx="0" cy="0"/>
        </a:xfrm>
      </p:grpSpPr>
      <p:sp>
        <p:nvSpPr>
          <p:cNvPr id="3" name="Content Placeholder 6"/>
          <p:cNvSpPr>
            <a:spLocks noGrp="1" noChangeArrowheads="1"/>
          </p:cNvSpPr>
          <p:nvPr>
            <p:ph idx="11"/>
          </p:nvPr>
        </p:nvSpPr>
        <p:spPr bwMode="auto">
          <a:xfrm>
            <a:off x="522000" y="1512000"/>
            <a:ext cx="3960000" cy="21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p:txBody>
      </p:sp>
      <p:sp>
        <p:nvSpPr>
          <p:cNvPr id="4" name="Rectangle 6"/>
          <p:cNvSpPr>
            <a:spLocks noGrp="1" noChangeArrowheads="1"/>
          </p:cNvSpPr>
          <p:nvPr>
            <p:ph idx="12"/>
          </p:nvPr>
        </p:nvSpPr>
        <p:spPr bwMode="auto">
          <a:xfrm>
            <a:off x="4680000" y="1512000"/>
            <a:ext cx="3960000" cy="21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p:txBody>
      </p:sp>
    </p:spTree>
    <p:extLst>
      <p:ext uri="{BB962C8B-B14F-4D97-AF65-F5344CB8AC3E}">
        <p14:creationId xmlns:p14="http://schemas.microsoft.com/office/powerpoint/2010/main" val="359834760"/>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4_compariso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de-DE"/>
          </a:p>
        </p:txBody>
      </p:sp>
      <p:sp>
        <p:nvSpPr>
          <p:cNvPr id="3" name="Textplatzhalter 2"/>
          <p:cNvSpPr>
            <a:spLocks noGrp="1"/>
          </p:cNvSpPr>
          <p:nvPr>
            <p:ph type="body" idx="1"/>
          </p:nvPr>
        </p:nvSpPr>
        <p:spPr>
          <a:xfrm>
            <a:off x="522000" y="1512000"/>
            <a:ext cx="3960000" cy="287258"/>
          </a:xfrm>
        </p:spPr>
        <p:txBody>
          <a:bodyPr/>
          <a:lstStyle>
            <a:lvl1pPr marL="0" indent="0">
              <a:buNone/>
              <a:defRPr sz="1600" b="1">
                <a:latin typeface="Calibri"/>
                <a:cs typeface="Calibri"/>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Inhaltsplatzhalter 3"/>
          <p:cNvSpPr>
            <a:spLocks noGrp="1"/>
          </p:cNvSpPr>
          <p:nvPr>
            <p:ph sz="half" idx="2"/>
          </p:nvPr>
        </p:nvSpPr>
        <p:spPr>
          <a:xfrm>
            <a:off x="522000" y="1944000"/>
            <a:ext cx="3960000" cy="2160000"/>
          </a:xfrm>
        </p:spPr>
        <p:txBody>
          <a:bodyPr/>
          <a:lstStyle>
            <a:lvl1pPr marL="177800" indent="-177800">
              <a:lnSpc>
                <a:spcPct val="100000"/>
              </a:lnSpc>
              <a:buClr>
                <a:schemeClr val="tx2">
                  <a:lumMod val="75000"/>
                  <a:lumOff val="25000"/>
                </a:schemeClr>
              </a:buClr>
              <a:buFont typeface="Arial"/>
              <a:buChar char="•"/>
              <a:defRPr sz="1600">
                <a:solidFill>
                  <a:schemeClr val="tx2"/>
                </a:solidFill>
              </a:defRPr>
            </a:lvl1pPr>
            <a:lvl2pPr marL="371475" indent="-179388">
              <a:lnSpc>
                <a:spcPct val="100000"/>
              </a:lnSpc>
              <a:buClr>
                <a:schemeClr val="tx2">
                  <a:lumMod val="75000"/>
                  <a:lumOff val="25000"/>
                </a:schemeClr>
              </a:buClr>
              <a:buFont typeface="Arial" pitchFamily="34" charset="0"/>
              <a:buChar char="•"/>
              <a:defRPr sz="1600">
                <a:solidFill>
                  <a:schemeClr val="tx2"/>
                </a:solidFill>
              </a:defRPr>
            </a:lvl2pPr>
            <a:lvl3pPr marL="563563" indent="-190500">
              <a:lnSpc>
                <a:spcPct val="100000"/>
              </a:lnSpc>
              <a:buClr>
                <a:schemeClr val="tx2">
                  <a:lumMod val="75000"/>
                  <a:lumOff val="25000"/>
                </a:schemeClr>
              </a:buClr>
              <a:buFont typeface="Arial"/>
              <a:buChar char="•"/>
              <a:defRPr sz="1600">
                <a:solidFill>
                  <a:schemeClr val="tx2"/>
                </a:solidFill>
              </a:defRPr>
            </a:lvl3pPr>
            <a:lvl4pPr marL="760413" indent="-195263">
              <a:lnSpc>
                <a:spcPct val="100000"/>
              </a:lnSpc>
              <a:buClr>
                <a:schemeClr val="tx2">
                  <a:lumMod val="75000"/>
                  <a:lumOff val="25000"/>
                </a:schemeClr>
              </a:buClr>
              <a:buFont typeface="Arial" pitchFamily="34" charset="0"/>
              <a:buChar char="•"/>
              <a:defRPr sz="1600">
                <a:solidFill>
                  <a:schemeClr val="tx2"/>
                </a:solidFill>
              </a:defRPr>
            </a:lvl4pPr>
            <a:lvl5pPr marL="941388" indent="-174625">
              <a:lnSpc>
                <a:spcPct val="100000"/>
              </a:lnSpc>
              <a:buClr>
                <a:schemeClr val="tx2">
                  <a:lumMod val="75000"/>
                  <a:lumOff val="25000"/>
                </a:schemeClr>
              </a:buClr>
              <a:buFont typeface="Arial"/>
              <a:buChar char="•"/>
              <a:defRPr sz="1600">
                <a:solidFill>
                  <a:schemeClr val="tx2"/>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5" name="Textplatzhalter 4"/>
          <p:cNvSpPr>
            <a:spLocks noGrp="1"/>
          </p:cNvSpPr>
          <p:nvPr>
            <p:ph type="body" sz="quarter" idx="3"/>
          </p:nvPr>
        </p:nvSpPr>
        <p:spPr>
          <a:xfrm>
            <a:off x="4680000" y="1512000"/>
            <a:ext cx="3960000" cy="287258"/>
          </a:xfrm>
        </p:spPr>
        <p:txBody>
          <a:bodyPr/>
          <a:lstStyle>
            <a:lvl1pPr marL="0" indent="0">
              <a:buNone/>
              <a:defRPr sz="1600" b="1">
                <a:latin typeface="Calibri"/>
                <a:cs typeface="Calibri"/>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Inhaltsplatzhalter 3"/>
          <p:cNvSpPr>
            <a:spLocks noGrp="1"/>
          </p:cNvSpPr>
          <p:nvPr>
            <p:ph sz="half" idx="10"/>
          </p:nvPr>
        </p:nvSpPr>
        <p:spPr>
          <a:xfrm>
            <a:off x="4680000" y="1944000"/>
            <a:ext cx="3960000" cy="2160000"/>
          </a:xfrm>
        </p:spPr>
        <p:txBody>
          <a:bodyPr/>
          <a:lstStyle>
            <a:lvl1pPr marL="177800" indent="-177800">
              <a:lnSpc>
                <a:spcPct val="100000"/>
              </a:lnSpc>
              <a:buClr>
                <a:schemeClr val="tx2">
                  <a:lumMod val="75000"/>
                  <a:lumOff val="25000"/>
                </a:schemeClr>
              </a:buClr>
              <a:buFont typeface="Arial"/>
              <a:buChar char="•"/>
              <a:defRPr sz="1600">
                <a:solidFill>
                  <a:schemeClr val="tx2"/>
                </a:solidFill>
              </a:defRPr>
            </a:lvl1pPr>
            <a:lvl2pPr marL="371475" indent="-179388">
              <a:lnSpc>
                <a:spcPct val="100000"/>
              </a:lnSpc>
              <a:buClr>
                <a:schemeClr val="tx2">
                  <a:lumMod val="75000"/>
                  <a:lumOff val="25000"/>
                </a:schemeClr>
              </a:buClr>
              <a:buFont typeface="Arial" pitchFamily="34" charset="0"/>
              <a:buChar char="•"/>
              <a:defRPr sz="1600">
                <a:solidFill>
                  <a:schemeClr val="tx2"/>
                </a:solidFill>
              </a:defRPr>
            </a:lvl2pPr>
            <a:lvl3pPr marL="563563" indent="-190500">
              <a:lnSpc>
                <a:spcPct val="100000"/>
              </a:lnSpc>
              <a:buClr>
                <a:schemeClr val="tx2">
                  <a:lumMod val="75000"/>
                  <a:lumOff val="25000"/>
                </a:schemeClr>
              </a:buClr>
              <a:buFont typeface="Arial"/>
              <a:buChar char="•"/>
              <a:defRPr sz="1600">
                <a:solidFill>
                  <a:schemeClr val="tx2"/>
                </a:solidFill>
              </a:defRPr>
            </a:lvl3pPr>
            <a:lvl4pPr marL="760413" indent="-195263">
              <a:lnSpc>
                <a:spcPct val="100000"/>
              </a:lnSpc>
              <a:buClr>
                <a:schemeClr val="tx2">
                  <a:lumMod val="75000"/>
                  <a:lumOff val="25000"/>
                </a:schemeClr>
              </a:buClr>
              <a:buFont typeface="Arial" pitchFamily="34" charset="0"/>
              <a:buChar char="•"/>
              <a:defRPr sz="1600">
                <a:solidFill>
                  <a:schemeClr val="tx2"/>
                </a:solidFill>
              </a:defRPr>
            </a:lvl4pPr>
            <a:lvl5pPr marL="941388" indent="-174625">
              <a:lnSpc>
                <a:spcPct val="100000"/>
              </a:lnSpc>
              <a:buClr>
                <a:schemeClr val="tx2">
                  <a:lumMod val="75000"/>
                  <a:lumOff val="25000"/>
                </a:schemeClr>
              </a:buClr>
              <a:buFont typeface="Arial"/>
              <a:buChar char="•"/>
              <a:defRPr sz="1600">
                <a:solidFill>
                  <a:schemeClr val="tx2"/>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Tree>
    <p:extLst>
      <p:ext uri="{BB962C8B-B14F-4D97-AF65-F5344CB8AC3E}">
        <p14:creationId xmlns:p14="http://schemas.microsoft.com/office/powerpoint/2010/main" val="423178754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5_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de-DE"/>
          </a:p>
        </p:txBody>
      </p:sp>
      <p:sp>
        <p:nvSpPr>
          <p:cNvPr id="3" name="Content Placeholder 5"/>
          <p:cNvSpPr>
            <a:spLocks noGrp="1"/>
          </p:cNvSpPr>
          <p:nvPr>
            <p:ph sz="quarter" idx="10"/>
          </p:nvPr>
        </p:nvSpPr>
        <p:spPr>
          <a:xfrm>
            <a:off x="520700" y="1519239"/>
            <a:ext cx="8154988" cy="4160062"/>
          </a:xfrm>
        </p:spPr>
        <p:txBody>
          <a:bodyPr/>
          <a:lstStyle/>
          <a:p>
            <a:pPr lvl="0"/>
            <a:r>
              <a:rPr lang="en-US"/>
              <a:t>Click to edit Master text styles</a:t>
            </a:r>
          </a:p>
        </p:txBody>
      </p:sp>
    </p:spTree>
    <p:extLst>
      <p:ext uri="{BB962C8B-B14F-4D97-AF65-F5344CB8AC3E}">
        <p14:creationId xmlns:p14="http://schemas.microsoft.com/office/powerpoint/2010/main" val="3905230401"/>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6_tabl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de-DE"/>
          </a:p>
        </p:txBody>
      </p:sp>
      <p:sp>
        <p:nvSpPr>
          <p:cNvPr id="3" name="Table Placeholder 3"/>
          <p:cNvSpPr>
            <a:spLocks noGrp="1"/>
          </p:cNvSpPr>
          <p:nvPr>
            <p:ph type="tbl" sz="quarter" idx="10"/>
          </p:nvPr>
        </p:nvSpPr>
        <p:spPr>
          <a:xfrm>
            <a:off x="520700" y="1519238"/>
            <a:ext cx="8154988" cy="4879975"/>
          </a:xfrm>
        </p:spPr>
        <p:txBody>
          <a:bodyPr>
            <a:noAutofit/>
          </a:bodyPr>
          <a:lstStyle/>
          <a:p>
            <a:pPr lvl="0"/>
            <a:r>
              <a:rPr lang="en-US" noProof="0"/>
              <a:t>Click icon to add table</a:t>
            </a:r>
            <a:endParaRPr lang="de-DE" noProof="0"/>
          </a:p>
        </p:txBody>
      </p:sp>
    </p:spTree>
    <p:extLst>
      <p:ext uri="{BB962C8B-B14F-4D97-AF65-F5344CB8AC3E}">
        <p14:creationId xmlns:p14="http://schemas.microsoft.com/office/powerpoint/2010/main" val="257133563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7_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265729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8_basic grid">
    <p:spTree>
      <p:nvGrpSpPr>
        <p:cNvPr id="1" name=""/>
        <p:cNvGrpSpPr/>
        <p:nvPr/>
      </p:nvGrpSpPr>
      <p:grpSpPr>
        <a:xfrm>
          <a:off x="0" y="0"/>
          <a:ext cx="0" cy="0"/>
          <a:chOff x="0" y="0"/>
          <a:chExt cx="0" cy="0"/>
        </a:xfrm>
      </p:grpSpPr>
      <p:grpSp>
        <p:nvGrpSpPr>
          <p:cNvPr id="4" name="Gruppierung 26">
            <a:extLst>
              <a:ext uri="{FF2B5EF4-FFF2-40B4-BE49-F238E27FC236}">
                <a16:creationId xmlns:a16="http://schemas.microsoft.com/office/drawing/2014/main" id="{755BCAD6-A1FA-448A-938E-0B7A1DC18C4B}"/>
              </a:ext>
            </a:extLst>
          </p:cNvPr>
          <p:cNvGrpSpPr>
            <a:grpSpLocks/>
          </p:cNvGrpSpPr>
          <p:nvPr/>
        </p:nvGrpSpPr>
        <p:grpSpPr bwMode="auto">
          <a:xfrm>
            <a:off x="503238" y="908050"/>
            <a:ext cx="8172450" cy="5975350"/>
            <a:chOff x="539552" y="908720"/>
            <a:chExt cx="8157581" cy="5974680"/>
          </a:xfrm>
        </p:grpSpPr>
        <p:cxnSp>
          <p:nvCxnSpPr>
            <p:cNvPr id="5" name="Gerade Verbindung 8">
              <a:extLst>
                <a:ext uri="{FF2B5EF4-FFF2-40B4-BE49-F238E27FC236}">
                  <a16:creationId xmlns:a16="http://schemas.microsoft.com/office/drawing/2014/main" id="{DB9D460E-56F5-47C8-86E5-42518D02456C}"/>
                </a:ext>
              </a:extLst>
            </p:cNvPr>
            <p:cNvCxnSpPr>
              <a:cxnSpLocks noChangeShapeType="1"/>
            </p:cNvCxnSpPr>
            <p:nvPr/>
          </p:nvCxnSpPr>
          <p:spPr bwMode="auto">
            <a:xfrm>
              <a:off x="547475" y="927768"/>
              <a:ext cx="0" cy="5949283"/>
            </a:xfrm>
            <a:prstGeom prst="line">
              <a:avLst/>
            </a:prstGeom>
            <a:noFill/>
            <a:ln w="9525">
              <a:solidFill>
                <a:schemeClr val="accent4"/>
              </a:solidFill>
              <a:round/>
              <a:headEnd/>
              <a:tailEnd/>
            </a:ln>
            <a:extLst>
              <a:ext uri="{909E8E84-426E-40DD-AFC4-6F175D3DCCD1}">
                <a14:hiddenFill xmlns:a14="http://schemas.microsoft.com/office/drawing/2010/main">
                  <a:noFill/>
                </a14:hiddenFill>
              </a:ext>
            </a:extLst>
          </p:spPr>
        </p:cxnSp>
        <p:cxnSp>
          <p:nvCxnSpPr>
            <p:cNvPr id="6" name="Gerade Verbindung 9">
              <a:extLst>
                <a:ext uri="{FF2B5EF4-FFF2-40B4-BE49-F238E27FC236}">
                  <a16:creationId xmlns:a16="http://schemas.microsoft.com/office/drawing/2014/main" id="{89CAB033-EBCA-423C-9A21-E43D71861F17}"/>
                </a:ext>
              </a:extLst>
            </p:cNvPr>
            <p:cNvCxnSpPr>
              <a:cxnSpLocks noChangeShapeType="1"/>
            </p:cNvCxnSpPr>
            <p:nvPr/>
          </p:nvCxnSpPr>
          <p:spPr bwMode="auto">
            <a:xfrm>
              <a:off x="8690795" y="908720"/>
              <a:ext cx="0" cy="5974680"/>
            </a:xfrm>
            <a:prstGeom prst="line">
              <a:avLst/>
            </a:prstGeom>
            <a:noFill/>
            <a:ln w="9525">
              <a:solidFill>
                <a:schemeClr val="accent4"/>
              </a:solidFill>
              <a:round/>
              <a:headEnd/>
              <a:tailEnd/>
            </a:ln>
            <a:extLst>
              <a:ext uri="{909E8E84-426E-40DD-AFC4-6F175D3DCCD1}">
                <a14:hiddenFill xmlns:a14="http://schemas.microsoft.com/office/drawing/2010/main">
                  <a:noFill/>
                </a14:hiddenFill>
              </a:ext>
            </a:extLst>
          </p:spPr>
        </p:cxnSp>
        <p:cxnSp>
          <p:nvCxnSpPr>
            <p:cNvPr id="7" name="Gerade Verbindung 6">
              <a:extLst>
                <a:ext uri="{FF2B5EF4-FFF2-40B4-BE49-F238E27FC236}">
                  <a16:creationId xmlns:a16="http://schemas.microsoft.com/office/drawing/2014/main" id="{21FE4DC3-FE09-475C-914F-35C7D5991659}"/>
                </a:ext>
              </a:extLst>
            </p:cNvPr>
            <p:cNvCxnSpPr>
              <a:cxnSpLocks noChangeShapeType="1"/>
            </p:cNvCxnSpPr>
            <p:nvPr/>
          </p:nvCxnSpPr>
          <p:spPr bwMode="auto">
            <a:xfrm>
              <a:off x="553813" y="1162692"/>
              <a:ext cx="8141735" cy="0"/>
            </a:xfrm>
            <a:prstGeom prst="line">
              <a:avLst/>
            </a:prstGeom>
            <a:noFill/>
            <a:ln w="9525">
              <a:solidFill>
                <a:schemeClr val="accent4"/>
              </a:solidFill>
              <a:prstDash val="dash"/>
              <a:round/>
              <a:headEnd/>
              <a:tailEnd/>
            </a:ln>
            <a:extLst>
              <a:ext uri="{909E8E84-426E-40DD-AFC4-6F175D3DCCD1}">
                <a14:hiddenFill xmlns:a14="http://schemas.microsoft.com/office/drawing/2010/main">
                  <a:noFill/>
                </a14:hiddenFill>
              </a:ext>
            </a:extLst>
          </p:spPr>
        </p:cxnSp>
        <p:cxnSp>
          <p:nvCxnSpPr>
            <p:cNvPr id="8" name="Gerade Verbindung 7">
              <a:extLst>
                <a:ext uri="{FF2B5EF4-FFF2-40B4-BE49-F238E27FC236}">
                  <a16:creationId xmlns:a16="http://schemas.microsoft.com/office/drawing/2014/main" id="{EEC0D553-A77D-48F5-B5D8-30C6B10BA4C1}"/>
                </a:ext>
              </a:extLst>
            </p:cNvPr>
            <p:cNvCxnSpPr>
              <a:cxnSpLocks noChangeShapeType="1"/>
            </p:cNvCxnSpPr>
            <p:nvPr/>
          </p:nvCxnSpPr>
          <p:spPr bwMode="auto">
            <a:xfrm flipV="1">
              <a:off x="539552" y="913482"/>
              <a:ext cx="8157581" cy="15873"/>
            </a:xfrm>
            <a:prstGeom prst="line">
              <a:avLst/>
            </a:prstGeom>
            <a:noFill/>
            <a:ln w="9525">
              <a:solidFill>
                <a:schemeClr val="accent4"/>
              </a:solidFill>
              <a:prstDash val="solid"/>
              <a:round/>
              <a:headEnd/>
              <a:tailEnd/>
            </a:ln>
            <a:extLst>
              <a:ext uri="{909E8E84-426E-40DD-AFC4-6F175D3DCCD1}">
                <a14:hiddenFill xmlns:a14="http://schemas.microsoft.com/office/drawing/2010/main">
                  <a:noFill/>
                </a14:hiddenFill>
              </a:ext>
            </a:extLst>
          </p:spPr>
        </p:cxnSp>
        <p:cxnSp>
          <p:nvCxnSpPr>
            <p:cNvPr id="9" name="Gerade Verbindung 12">
              <a:extLst>
                <a:ext uri="{FF2B5EF4-FFF2-40B4-BE49-F238E27FC236}">
                  <a16:creationId xmlns:a16="http://schemas.microsoft.com/office/drawing/2014/main" id="{6629B72B-E206-4CB3-ADCA-308877B4BF1A}"/>
                </a:ext>
              </a:extLst>
            </p:cNvPr>
            <p:cNvCxnSpPr>
              <a:cxnSpLocks noChangeShapeType="1"/>
            </p:cNvCxnSpPr>
            <p:nvPr userDrawn="1"/>
          </p:nvCxnSpPr>
          <p:spPr bwMode="auto">
            <a:xfrm>
              <a:off x="556982" y="6389743"/>
              <a:ext cx="8130643" cy="0"/>
            </a:xfrm>
            <a:prstGeom prst="line">
              <a:avLst/>
            </a:prstGeom>
            <a:noFill/>
            <a:ln w="9525">
              <a:solidFill>
                <a:schemeClr val="accent4"/>
              </a:solidFill>
              <a:prstDash val="solid"/>
              <a:round/>
              <a:headEnd/>
              <a:tailEnd/>
            </a:ln>
            <a:extLst>
              <a:ext uri="{909E8E84-426E-40DD-AFC4-6F175D3DCCD1}">
                <a14:hiddenFill xmlns:a14="http://schemas.microsoft.com/office/drawing/2010/main">
                  <a:noFill/>
                </a14:hiddenFill>
              </a:ext>
            </a:extLst>
          </p:spPr>
        </p:cxnSp>
        <p:cxnSp>
          <p:nvCxnSpPr>
            <p:cNvPr id="10" name="Gerade Verbindung 12">
              <a:extLst>
                <a:ext uri="{FF2B5EF4-FFF2-40B4-BE49-F238E27FC236}">
                  <a16:creationId xmlns:a16="http://schemas.microsoft.com/office/drawing/2014/main" id="{804679E6-F161-4421-B669-995D7ACB00D5}"/>
                </a:ext>
              </a:extLst>
            </p:cNvPr>
            <p:cNvCxnSpPr>
              <a:cxnSpLocks noChangeShapeType="1"/>
            </p:cNvCxnSpPr>
            <p:nvPr userDrawn="1"/>
          </p:nvCxnSpPr>
          <p:spPr bwMode="auto">
            <a:xfrm>
              <a:off x="547475" y="1515077"/>
              <a:ext cx="8143320" cy="0"/>
            </a:xfrm>
            <a:prstGeom prst="line">
              <a:avLst/>
            </a:prstGeom>
            <a:noFill/>
            <a:ln w="9525">
              <a:solidFill>
                <a:schemeClr val="accent4"/>
              </a:solidFill>
              <a:prstDash val="solid"/>
              <a:round/>
              <a:headEnd/>
              <a:tailEnd/>
            </a:ln>
            <a:extLst>
              <a:ext uri="{909E8E84-426E-40DD-AFC4-6F175D3DCCD1}">
                <a14:hiddenFill xmlns:a14="http://schemas.microsoft.com/office/drawing/2010/main">
                  <a:noFill/>
                </a14:hiddenFill>
              </a:ext>
            </a:extLst>
          </p:spPr>
        </p:cxnSp>
      </p:grpSp>
      <p:sp>
        <p:nvSpPr>
          <p:cNvPr id="3" name="Titel 1"/>
          <p:cNvSpPr>
            <a:spLocks noGrp="1"/>
          </p:cNvSpPr>
          <p:nvPr>
            <p:ph type="title"/>
          </p:nvPr>
        </p:nvSpPr>
        <p:spPr>
          <a:xfrm>
            <a:off x="3635897" y="2996952"/>
            <a:ext cx="1800200" cy="504056"/>
          </a:xfrm>
        </p:spPr>
        <p:txBody>
          <a:bodyPr/>
          <a:lstStyle>
            <a:lvl1pPr>
              <a:defRPr sz="3000">
                <a:solidFill>
                  <a:srgbClr val="999999"/>
                </a:solidFill>
              </a:defRPr>
            </a:lvl1pPr>
          </a:lstStyle>
          <a:p>
            <a:r>
              <a:rPr lang="en-US"/>
              <a:t>Click to edit Master title style</a:t>
            </a:r>
            <a:endParaRPr lang="de-DE" dirty="0"/>
          </a:p>
        </p:txBody>
      </p:sp>
    </p:spTree>
    <p:extLst>
      <p:ext uri="{BB962C8B-B14F-4D97-AF65-F5344CB8AC3E}">
        <p14:creationId xmlns:p14="http://schemas.microsoft.com/office/powerpoint/2010/main" val="491937726"/>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8E3AF300-2B66-42C4-B5DA-D8E15BA9D258}"/>
              </a:ext>
            </a:extLst>
          </p:cNvPr>
          <p:cNvSpPr>
            <a:spLocks noGrp="1" noChangeArrowheads="1"/>
          </p:cNvSpPr>
          <p:nvPr>
            <p:ph type="title"/>
          </p:nvPr>
        </p:nvSpPr>
        <p:spPr bwMode="auto">
          <a:xfrm>
            <a:off x="520700" y="917575"/>
            <a:ext cx="8154988"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de-DE" altLang="en-US"/>
              <a:t>Click to edit Headline</a:t>
            </a:r>
          </a:p>
        </p:txBody>
      </p:sp>
      <p:sp>
        <p:nvSpPr>
          <p:cNvPr id="2051" name="Rectangle 6">
            <a:extLst>
              <a:ext uri="{FF2B5EF4-FFF2-40B4-BE49-F238E27FC236}">
                <a16:creationId xmlns:a16="http://schemas.microsoft.com/office/drawing/2014/main" id="{43CEA428-0D69-4A8C-B5EF-36E70E55DE44}"/>
              </a:ext>
            </a:extLst>
          </p:cNvPr>
          <p:cNvSpPr>
            <a:spLocks noGrp="1" noChangeArrowheads="1"/>
          </p:cNvSpPr>
          <p:nvPr>
            <p:ph type="body" idx="1"/>
          </p:nvPr>
        </p:nvSpPr>
        <p:spPr bwMode="auto">
          <a:xfrm>
            <a:off x="520700" y="1808163"/>
            <a:ext cx="8154988" cy="456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en-US"/>
              <a:t>Click to edit text </a:t>
            </a:r>
          </a:p>
          <a:p>
            <a:pPr lvl="0"/>
            <a:r>
              <a:rPr lang="de-DE" altLang="en-US"/>
              <a:t>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a:t>
            </a:r>
          </a:p>
        </p:txBody>
      </p:sp>
      <p:pic>
        <p:nvPicPr>
          <p:cNvPr id="2052" name="Bild 1" descr="Kopfbalken.png">
            <a:extLst>
              <a:ext uri="{FF2B5EF4-FFF2-40B4-BE49-F238E27FC236}">
                <a16:creationId xmlns:a16="http://schemas.microsoft.com/office/drawing/2014/main" id="{F4A1B4A3-3788-4F19-9433-AAF20320EA09}"/>
              </a:ext>
            </a:extLst>
          </p:cNvPr>
          <p:cNvPicPr>
            <a:picLocks/>
          </p:cNvPicPr>
          <p:nvPr/>
        </p:nvPicPr>
        <p:blipFill>
          <a:blip r:embed="rId22">
            <a:extLst>
              <a:ext uri="{28A0092B-C50C-407E-A947-70E740481C1C}">
                <a14:useLocalDpi xmlns:a14="http://schemas.microsoft.com/office/drawing/2010/main" val="0"/>
              </a:ext>
            </a:extLst>
          </a:blip>
          <a:srcRect/>
          <a:stretch>
            <a:fillRect/>
          </a:stretch>
        </p:blipFill>
        <p:spPr bwMode="auto">
          <a:xfrm>
            <a:off x="203200" y="0"/>
            <a:ext cx="89408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8">
            <a:extLst>
              <a:ext uri="{FF2B5EF4-FFF2-40B4-BE49-F238E27FC236}">
                <a16:creationId xmlns:a16="http://schemas.microsoft.com/office/drawing/2014/main" id="{A50462A1-64AF-40A8-8D99-B7B7AF22A179}"/>
              </a:ext>
            </a:extLst>
          </p:cNvPr>
          <p:cNvSpPr>
            <a:spLocks noChangeArrowheads="1"/>
          </p:cNvSpPr>
          <p:nvPr/>
        </p:nvSpPr>
        <p:spPr bwMode="auto">
          <a:xfrm>
            <a:off x="522288" y="212725"/>
            <a:ext cx="2592387"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180000" rIns="0" bIns="360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a:solidFill>
                  <a:srgbClr val="8C8C8C"/>
                </a:solidFill>
                <a:latin typeface="Calibri" panose="020F0502020204030204" pitchFamily="34" charset="0"/>
              </a:rPr>
              <a:t>Security Planning: An Applied Approach | </a:t>
            </a:r>
            <a:fld id="{244892D8-3D64-4207-ABC7-23C2F8C57095}" type="datetime1">
              <a:rPr lang="en-US" altLang="en-US" sz="900">
                <a:solidFill>
                  <a:srgbClr val="8C8C8C"/>
                </a:solidFill>
                <a:latin typeface="Calibri" panose="020F0502020204030204" pitchFamily="34" charset="0"/>
              </a:rPr>
              <a:pPr eaLnBrk="1" hangingPunct="1"/>
              <a:t>4/24/2023</a:t>
            </a:fld>
            <a:r>
              <a:rPr lang="en-US" altLang="en-US" sz="900">
                <a:solidFill>
                  <a:srgbClr val="8C8C8C"/>
                </a:solidFill>
                <a:latin typeface="Calibri" panose="020F0502020204030204" pitchFamily="34" charset="0"/>
              </a:rPr>
              <a:t> | </a:t>
            </a:r>
            <a:fld id="{0F9E3616-BCE1-4B27-B659-B4CA73274B94}" type="slidenum">
              <a:rPr lang="en-US" altLang="en-US" sz="900">
                <a:solidFill>
                  <a:srgbClr val="8C8C8C"/>
                </a:solidFill>
                <a:latin typeface="Calibri" panose="020F0502020204030204" pitchFamily="34" charset="0"/>
              </a:rPr>
              <a:pPr eaLnBrk="1" hangingPunct="1"/>
              <a:t>‹#›</a:t>
            </a:fld>
            <a:endParaRPr lang="en-US" altLang="en-US" sz="900">
              <a:solidFill>
                <a:srgbClr val="8C8C8C"/>
              </a:solidFill>
              <a:latin typeface="Calibri" panose="020F0502020204030204" pitchFamily="34" charset="0"/>
            </a:endParaRPr>
          </a:p>
          <a:p>
            <a:pPr eaLnBrk="1" hangingPunct="1"/>
            <a:endParaRPr lang="de-DE" altLang="en-US" sz="900" b="1">
              <a:latin typeface="Calibri" panose="020F0502020204030204" pitchFamily="34" charset="0"/>
              <a:ea typeface="Geneva"/>
              <a:cs typeface="Geneva"/>
            </a:endParaRPr>
          </a:p>
        </p:txBody>
      </p:sp>
      <p:sp>
        <p:nvSpPr>
          <p:cNvPr id="13" name="Abgerundetes Rechteck 8">
            <a:extLst>
              <a:ext uri="{FF2B5EF4-FFF2-40B4-BE49-F238E27FC236}">
                <a16:creationId xmlns:a16="http://schemas.microsoft.com/office/drawing/2014/main" id="{CA25F10F-8868-4C48-928D-C5801EF0F3E0}"/>
              </a:ext>
            </a:extLst>
          </p:cNvPr>
          <p:cNvSpPr/>
          <p:nvPr/>
        </p:nvSpPr>
        <p:spPr bwMode="auto">
          <a:xfrm flipV="1">
            <a:off x="0" y="0"/>
            <a:ext cx="179388" cy="612775"/>
          </a:xfrm>
          <a:prstGeom prst="roundRect">
            <a:avLst>
              <a:gd name="adj" fmla="val 0"/>
            </a:avLst>
          </a:prstGeom>
          <a:gradFill flip="none" rotWithShape="1">
            <a:gsLst>
              <a:gs pos="10000">
                <a:schemeClr val="accent2"/>
              </a:gs>
              <a:gs pos="100000">
                <a:schemeClr val="accent1"/>
              </a:gs>
            </a:gsLst>
            <a:lin ang="16200000" scaled="0"/>
            <a:tileRect/>
          </a:gradFill>
          <a:ln w="9525" cap="flat" cmpd="sng" algn="ctr">
            <a:noFill/>
            <a:prstDash val="solid"/>
            <a:round/>
            <a:headEnd type="none" w="med" len="med"/>
            <a:tailEnd type="none" w="med" len="med"/>
          </a:ln>
          <a:effectLst/>
        </p:spPr>
        <p:txBody>
          <a:bodyPr>
            <a:spAutoFit/>
          </a:bodyPr>
          <a:lstStyle/>
          <a:p>
            <a:pPr>
              <a:defRPr/>
            </a:pPr>
            <a:endParaRPr lang="de-DE" dirty="0">
              <a:latin typeface="Calibri"/>
              <a:ea typeface="Geneva" charset="0"/>
              <a:cs typeface="Geneva" charset="0"/>
            </a:endParaRPr>
          </a:p>
        </p:txBody>
      </p:sp>
      <p:cxnSp>
        <p:nvCxnSpPr>
          <p:cNvPr id="10" name="Gerade Verbindung 9">
            <a:extLst>
              <a:ext uri="{FF2B5EF4-FFF2-40B4-BE49-F238E27FC236}">
                <a16:creationId xmlns:a16="http://schemas.microsoft.com/office/drawing/2014/main" id="{81C99133-EBE4-4810-9CDB-9409165C77DC}"/>
              </a:ext>
            </a:extLst>
          </p:cNvPr>
          <p:cNvCxnSpPr/>
          <p:nvPr/>
        </p:nvCxnSpPr>
        <p:spPr bwMode="auto">
          <a:xfrm>
            <a:off x="7350125" y="115888"/>
            <a:ext cx="0" cy="360362"/>
          </a:xfrm>
          <a:prstGeom prst="line">
            <a:avLst/>
          </a:prstGeom>
          <a:solidFill>
            <a:srgbClr val="D1DDE9"/>
          </a:solidFill>
          <a:ln w="9525" cap="flat" cmpd="sng" algn="ctr">
            <a:solidFill>
              <a:schemeClr val="bg1">
                <a:lumMod val="75000"/>
              </a:schemeClr>
            </a:solidFill>
            <a:prstDash val="solid"/>
            <a:round/>
            <a:headEnd type="none" w="med" len="med"/>
            <a:tailEnd type="none" w="med" len="med"/>
          </a:ln>
          <a:effectLst/>
        </p:spPr>
      </p:cxnSp>
      <p:pic>
        <p:nvPicPr>
          <p:cNvPr id="2056" name="Bild 10" descr="Springer_pms.png">
            <a:extLst>
              <a:ext uri="{FF2B5EF4-FFF2-40B4-BE49-F238E27FC236}">
                <a16:creationId xmlns:a16="http://schemas.microsoft.com/office/drawing/2014/main" id="{184BA84F-3067-4232-8A41-DD32169B5DB4}"/>
              </a:ext>
            </a:extLst>
          </p:cNvPr>
          <p:cNvPicPr>
            <a:picLocks noChangeAspect="1"/>
          </p:cNvPicPr>
          <p:nvPr/>
        </p:nvPicPr>
        <p:blipFill>
          <a:blip r:embed="rId23">
            <a:extLst>
              <a:ext uri="{28A0092B-C50C-407E-A947-70E740481C1C}">
                <a14:useLocalDpi xmlns:a14="http://schemas.microsoft.com/office/drawing/2010/main" val="0"/>
              </a:ext>
            </a:extLst>
          </a:blip>
          <a:srcRect/>
          <a:stretch>
            <a:fillRect/>
          </a:stretch>
        </p:blipFill>
        <p:spPr bwMode="auto">
          <a:xfrm>
            <a:off x="7599363" y="141288"/>
            <a:ext cx="1117600"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467" r:id="rId1"/>
    <p:sldLayoutId id="2147484449" r:id="rId2"/>
    <p:sldLayoutId id="2147484450" r:id="rId3"/>
    <p:sldLayoutId id="2147484451" r:id="rId4"/>
    <p:sldLayoutId id="2147484452" r:id="rId5"/>
    <p:sldLayoutId id="2147484453" r:id="rId6"/>
    <p:sldLayoutId id="2147484454" r:id="rId7"/>
    <p:sldLayoutId id="2147484455" r:id="rId8"/>
    <p:sldLayoutId id="2147484468" r:id="rId9"/>
    <p:sldLayoutId id="2147484469" r:id="rId10"/>
    <p:sldLayoutId id="2147484470" r:id="rId11"/>
    <p:sldLayoutId id="2147484471" r:id="rId12"/>
    <p:sldLayoutId id="2147484472" r:id="rId13"/>
    <p:sldLayoutId id="2147484473" r:id="rId14"/>
    <p:sldLayoutId id="2147484474" r:id="rId15"/>
    <p:sldLayoutId id="2147484476" r:id="rId16"/>
    <p:sldLayoutId id="2147484477" r:id="rId17"/>
    <p:sldLayoutId id="2147484478" r:id="rId18"/>
    <p:sldLayoutId id="2147484479" r:id="rId19"/>
    <p:sldLayoutId id="2147484480" r:id="rId20"/>
  </p:sldLayoutIdLst>
  <p:transition spd="slow"/>
  <p:hf sldNum="0" hdr="0" ftr="0" dt="0"/>
  <p:txStyles>
    <p:titleStyle>
      <a:lvl1pPr algn="l" rtl="0" eaLnBrk="0" fontAlgn="base" hangingPunct="0">
        <a:lnSpc>
          <a:spcPct val="90000"/>
        </a:lnSpc>
        <a:spcBef>
          <a:spcPct val="0"/>
        </a:spcBef>
        <a:spcAft>
          <a:spcPct val="0"/>
        </a:spcAft>
        <a:defRPr sz="3600" b="1">
          <a:solidFill>
            <a:srgbClr val="00468A"/>
          </a:solidFill>
          <a:latin typeface="+mj-lt"/>
          <a:ea typeface="Calibri"/>
          <a:cs typeface="Lucida Sans"/>
        </a:defRPr>
      </a:lvl1pPr>
      <a:lvl2pPr algn="l" rtl="0" eaLnBrk="0" fontAlgn="base" hangingPunct="0">
        <a:lnSpc>
          <a:spcPct val="90000"/>
        </a:lnSpc>
        <a:spcBef>
          <a:spcPct val="0"/>
        </a:spcBef>
        <a:spcAft>
          <a:spcPct val="0"/>
        </a:spcAft>
        <a:defRPr sz="3600" b="1">
          <a:solidFill>
            <a:srgbClr val="00468A"/>
          </a:solidFill>
          <a:latin typeface="Calibri" charset="0"/>
          <a:ea typeface="Calibri" charset="0"/>
          <a:cs typeface="Lucida Sans" pitchFamily="34" charset="0"/>
        </a:defRPr>
      </a:lvl2pPr>
      <a:lvl3pPr algn="l" rtl="0" eaLnBrk="0" fontAlgn="base" hangingPunct="0">
        <a:lnSpc>
          <a:spcPct val="90000"/>
        </a:lnSpc>
        <a:spcBef>
          <a:spcPct val="0"/>
        </a:spcBef>
        <a:spcAft>
          <a:spcPct val="0"/>
        </a:spcAft>
        <a:defRPr sz="3600" b="1">
          <a:solidFill>
            <a:srgbClr val="00468A"/>
          </a:solidFill>
          <a:latin typeface="Calibri" charset="0"/>
          <a:ea typeface="Calibri" charset="0"/>
          <a:cs typeface="Lucida Sans" pitchFamily="34" charset="0"/>
        </a:defRPr>
      </a:lvl3pPr>
      <a:lvl4pPr algn="l" rtl="0" eaLnBrk="0" fontAlgn="base" hangingPunct="0">
        <a:lnSpc>
          <a:spcPct val="90000"/>
        </a:lnSpc>
        <a:spcBef>
          <a:spcPct val="0"/>
        </a:spcBef>
        <a:spcAft>
          <a:spcPct val="0"/>
        </a:spcAft>
        <a:defRPr sz="3600" b="1">
          <a:solidFill>
            <a:srgbClr val="00468A"/>
          </a:solidFill>
          <a:latin typeface="Calibri" charset="0"/>
          <a:ea typeface="Calibri" charset="0"/>
          <a:cs typeface="Lucida Sans" pitchFamily="34" charset="0"/>
        </a:defRPr>
      </a:lvl4pPr>
      <a:lvl5pPr algn="l" rtl="0" eaLnBrk="0" fontAlgn="base" hangingPunct="0">
        <a:lnSpc>
          <a:spcPct val="90000"/>
        </a:lnSpc>
        <a:spcBef>
          <a:spcPct val="0"/>
        </a:spcBef>
        <a:spcAft>
          <a:spcPct val="0"/>
        </a:spcAft>
        <a:defRPr sz="3600" b="1">
          <a:solidFill>
            <a:srgbClr val="00468A"/>
          </a:solidFill>
          <a:latin typeface="Calibri" charset="0"/>
          <a:ea typeface="Calibri" charset="0"/>
          <a:cs typeface="Lucida Sans" pitchFamily="34" charset="0"/>
        </a:defRPr>
      </a:lvl5pPr>
      <a:lvl6pPr marL="457200" algn="l" rtl="0" eaLnBrk="1" fontAlgn="base" hangingPunct="1">
        <a:lnSpc>
          <a:spcPct val="90000"/>
        </a:lnSpc>
        <a:spcBef>
          <a:spcPct val="0"/>
        </a:spcBef>
        <a:spcAft>
          <a:spcPct val="0"/>
        </a:spcAft>
        <a:defRPr sz="2100" b="1">
          <a:solidFill>
            <a:schemeClr val="tx2"/>
          </a:solidFill>
          <a:latin typeface="Arial" charset="0"/>
        </a:defRPr>
      </a:lvl6pPr>
      <a:lvl7pPr marL="914400" algn="l" rtl="0" eaLnBrk="1" fontAlgn="base" hangingPunct="1">
        <a:lnSpc>
          <a:spcPct val="90000"/>
        </a:lnSpc>
        <a:spcBef>
          <a:spcPct val="0"/>
        </a:spcBef>
        <a:spcAft>
          <a:spcPct val="0"/>
        </a:spcAft>
        <a:defRPr sz="2100" b="1">
          <a:solidFill>
            <a:schemeClr val="tx2"/>
          </a:solidFill>
          <a:latin typeface="Arial" charset="0"/>
        </a:defRPr>
      </a:lvl7pPr>
      <a:lvl8pPr marL="1371600" algn="l" rtl="0" eaLnBrk="1" fontAlgn="base" hangingPunct="1">
        <a:lnSpc>
          <a:spcPct val="90000"/>
        </a:lnSpc>
        <a:spcBef>
          <a:spcPct val="0"/>
        </a:spcBef>
        <a:spcAft>
          <a:spcPct val="0"/>
        </a:spcAft>
        <a:defRPr sz="2100" b="1">
          <a:solidFill>
            <a:schemeClr val="tx2"/>
          </a:solidFill>
          <a:latin typeface="Arial" charset="0"/>
        </a:defRPr>
      </a:lvl8pPr>
      <a:lvl9pPr marL="1828800" algn="l" rtl="0" eaLnBrk="1" fontAlgn="base" hangingPunct="1">
        <a:lnSpc>
          <a:spcPct val="90000"/>
        </a:lnSpc>
        <a:spcBef>
          <a:spcPct val="0"/>
        </a:spcBef>
        <a:spcAft>
          <a:spcPct val="0"/>
        </a:spcAft>
        <a:defRPr sz="2100" b="1">
          <a:solidFill>
            <a:schemeClr val="tx2"/>
          </a:solidFill>
          <a:latin typeface="Arial" charset="0"/>
        </a:defRPr>
      </a:lvl9pPr>
    </p:titleStyle>
    <p:bodyStyle>
      <a:lvl1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a:solidFill>
            <a:schemeClr val="tx2"/>
          </a:solidFill>
          <a:latin typeface="Calibri"/>
          <a:ea typeface="ヒラギノ角ゴ Pro W3" pitchFamily="-65" charset="-128"/>
          <a:cs typeface="ヒラギノ角ゴ Pro W3" pitchFamily="-65" charset="-128"/>
        </a:defRPr>
      </a:lvl1pPr>
      <a:lvl2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dirty="0">
          <a:solidFill>
            <a:schemeClr val="tx2"/>
          </a:solidFill>
          <a:latin typeface="Calibri"/>
          <a:ea typeface="ヒラギノ角ゴ Pro W3" charset="-128"/>
          <a:cs typeface="ヒラギノ角ゴ Pro W3" charset="0"/>
        </a:defRPr>
      </a:lvl2pPr>
      <a:lvl3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dirty="0">
          <a:solidFill>
            <a:schemeClr val="tx2"/>
          </a:solidFill>
          <a:latin typeface="Calibri"/>
          <a:ea typeface="MS PGothic" pitchFamily="34" charset="-128"/>
          <a:cs typeface="Geneva" charset="-128"/>
        </a:defRPr>
      </a:lvl3pPr>
      <a:lvl4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dirty="0">
          <a:solidFill>
            <a:schemeClr val="tx2"/>
          </a:solidFill>
          <a:latin typeface="Calibri"/>
          <a:ea typeface="Geneva" charset="-128"/>
          <a:cs typeface="Geneva" charset="0"/>
        </a:defRPr>
      </a:lvl4pPr>
      <a:lvl5pPr algn="l" rtl="0" eaLnBrk="0" fontAlgn="base" hangingPunct="0">
        <a:lnSpc>
          <a:spcPts val="2200"/>
        </a:lnSpc>
        <a:spcBef>
          <a:spcPts val="900"/>
        </a:spcBef>
        <a:spcAft>
          <a:spcPct val="0"/>
        </a:spcAft>
        <a:buClr>
          <a:srgbClr val="005BB9"/>
        </a:buClr>
        <a:buSzPct val="100000"/>
        <a:buFont typeface="Arial" panose="020B0604020202020204" pitchFamily="34" charset="0"/>
        <a:defRPr lang="de-DE" dirty="0">
          <a:solidFill>
            <a:schemeClr val="tx2"/>
          </a:solidFill>
          <a:latin typeface="Calibri"/>
          <a:ea typeface="Geneva" charset="-128"/>
          <a:cs typeface="Geneva" charset="0"/>
        </a:defRPr>
      </a:lvl5pPr>
      <a:lvl6pPr marL="1398588" indent="-174625" algn="l" rtl="0" eaLnBrk="1" fontAlgn="base" hangingPunct="1">
        <a:lnSpc>
          <a:spcPct val="120000"/>
        </a:lnSpc>
        <a:spcBef>
          <a:spcPct val="40000"/>
        </a:spcBef>
        <a:spcAft>
          <a:spcPct val="0"/>
        </a:spcAft>
        <a:buClr>
          <a:schemeClr val="accent2"/>
        </a:buClr>
        <a:buSzPct val="120000"/>
        <a:buFont typeface="Times" charset="0"/>
        <a:buChar char="•"/>
        <a:defRPr sz="1600">
          <a:solidFill>
            <a:schemeClr val="tx2"/>
          </a:solidFill>
          <a:latin typeface="+mn-lt"/>
          <a:ea typeface="ヒラギノ角ゴ Pro W3" charset="-128"/>
        </a:defRPr>
      </a:lvl6pPr>
      <a:lvl7pPr marL="1855788" indent="-174625" algn="l" rtl="0" eaLnBrk="1" fontAlgn="base" hangingPunct="1">
        <a:lnSpc>
          <a:spcPct val="120000"/>
        </a:lnSpc>
        <a:spcBef>
          <a:spcPct val="40000"/>
        </a:spcBef>
        <a:spcAft>
          <a:spcPct val="0"/>
        </a:spcAft>
        <a:buClr>
          <a:schemeClr val="accent2"/>
        </a:buClr>
        <a:buSzPct val="120000"/>
        <a:buFont typeface="Times" charset="0"/>
        <a:buChar char="•"/>
        <a:defRPr sz="1600">
          <a:solidFill>
            <a:schemeClr val="tx2"/>
          </a:solidFill>
          <a:latin typeface="+mn-lt"/>
          <a:ea typeface="ヒラギノ角ゴ Pro W3" charset="-128"/>
        </a:defRPr>
      </a:lvl7pPr>
      <a:lvl8pPr marL="2312988" indent="-174625" algn="l" rtl="0" eaLnBrk="1" fontAlgn="base" hangingPunct="1">
        <a:lnSpc>
          <a:spcPct val="120000"/>
        </a:lnSpc>
        <a:spcBef>
          <a:spcPct val="40000"/>
        </a:spcBef>
        <a:spcAft>
          <a:spcPct val="0"/>
        </a:spcAft>
        <a:buClr>
          <a:schemeClr val="accent2"/>
        </a:buClr>
        <a:buSzPct val="120000"/>
        <a:buFont typeface="Times" charset="0"/>
        <a:buChar char="•"/>
        <a:defRPr sz="1600">
          <a:solidFill>
            <a:schemeClr val="tx2"/>
          </a:solidFill>
          <a:latin typeface="+mn-lt"/>
          <a:ea typeface="ヒラギノ角ゴ Pro W3" charset="-128"/>
        </a:defRPr>
      </a:lvl8pPr>
      <a:lvl9pPr marL="2770188" indent="-174625" algn="l" rtl="0" eaLnBrk="1" fontAlgn="base" hangingPunct="1">
        <a:lnSpc>
          <a:spcPct val="120000"/>
        </a:lnSpc>
        <a:spcBef>
          <a:spcPct val="40000"/>
        </a:spcBef>
        <a:spcAft>
          <a:spcPct val="0"/>
        </a:spcAft>
        <a:buClr>
          <a:schemeClr val="accent2"/>
        </a:buClr>
        <a:buSzPct val="120000"/>
        <a:buFont typeface="Times" charset="0"/>
        <a:buChar char="•"/>
        <a:defRPr sz="1600">
          <a:solidFill>
            <a:schemeClr val="tx2"/>
          </a:solidFill>
          <a:latin typeface="+mn-lt"/>
          <a:ea typeface="ヒラギノ角ゴ Pro W3" charset="-128"/>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D89998AC-800B-4B24-A3BE-147136D8783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a:extLst>
              <a:ext uri="{FF2B5EF4-FFF2-40B4-BE49-F238E27FC236}">
                <a16:creationId xmlns:a16="http://schemas.microsoft.com/office/drawing/2014/main" id="{97862EA8-E7BB-4588-B6BF-C7D9AC8A4A1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CCB711F-521B-48A1-AB8B-776024C3650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2CD3406A-5CFD-49EF-A82E-157CF485A22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14A0CB90-41D4-4E3B-AE87-6400E978EF9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C984FBC0-E0D4-4749-8E8D-D009F8731D4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456" r:id="rId1"/>
    <p:sldLayoutId id="2147484457" r:id="rId2"/>
    <p:sldLayoutId id="2147484458" r:id="rId3"/>
    <p:sldLayoutId id="2147484459" r:id="rId4"/>
    <p:sldLayoutId id="2147484460" r:id="rId5"/>
    <p:sldLayoutId id="2147484461" r:id="rId6"/>
    <p:sldLayoutId id="2147484462" r:id="rId7"/>
    <p:sldLayoutId id="2147484463" r:id="rId8"/>
    <p:sldLayoutId id="2147484464" r:id="rId9"/>
    <p:sldLayoutId id="2147484465" r:id="rId10"/>
    <p:sldLayoutId id="2147484466"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9.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1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9.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3.xml"/><Relationship Id="rId1" Type="http://schemas.openxmlformats.org/officeDocument/2006/relationships/slideLayout" Target="../slideLayouts/slideLayout20.xml"/><Relationship Id="rId4" Type="http://schemas.openxmlformats.org/officeDocument/2006/relationships/image" Target="../media/image15.w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11" Type="http://schemas.openxmlformats.org/officeDocument/2006/relationships/image" Target="../media/image9.png"/><Relationship Id="rId5" Type="http://schemas.openxmlformats.org/officeDocument/2006/relationships/diagramQuickStyle" Target="../diagrams/quickStyle2.xml"/><Relationship Id="rId10" Type="http://schemas.openxmlformats.org/officeDocument/2006/relationships/image" Target="../media/image8.wmf"/><Relationship Id="rId4" Type="http://schemas.openxmlformats.org/officeDocument/2006/relationships/diagramLayout" Target="../diagrams/layout2.xml"/><Relationship Id="rId9" Type="http://schemas.openxmlformats.org/officeDocument/2006/relationships/image" Target="../media/image7.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03F6CA86-ACA8-4349-95FD-35070CAFB732}"/>
              </a:ext>
            </a:extLst>
          </p:cNvPr>
          <p:cNvSpPr>
            <a:spLocks noGrp="1" noChangeArrowheads="1"/>
          </p:cNvSpPr>
          <p:nvPr>
            <p:ph type="subTitle" idx="1"/>
          </p:nvPr>
        </p:nvSpPr>
        <p:spPr>
          <a:xfrm>
            <a:off x="3779838" y="5537200"/>
            <a:ext cx="4895850" cy="765175"/>
          </a:xfrm>
        </p:spPr>
        <p:txBody>
          <a:bodyPr>
            <a:noAutofit/>
          </a:bodyPr>
          <a:lstStyle/>
          <a:p>
            <a:pPr algn="r" eaLnBrk="1" hangingPunct="1">
              <a:lnSpc>
                <a:spcPct val="80000"/>
              </a:lnSpc>
              <a:defRPr/>
            </a:pPr>
            <a:r>
              <a:rPr lang="en-US" altLang="en-US" sz="2100" dirty="0"/>
              <a:t>Security Planning</a:t>
            </a:r>
            <a:br>
              <a:rPr lang="en-US" altLang="en-US" sz="2100" dirty="0"/>
            </a:br>
            <a:r>
              <a:rPr lang="en-US" altLang="en-US" sz="2100" dirty="0"/>
              <a:t>Susan Lincke</a:t>
            </a:r>
          </a:p>
        </p:txBody>
      </p:sp>
      <p:sp>
        <p:nvSpPr>
          <p:cNvPr id="5122" name="Rectangle 2">
            <a:extLst>
              <a:ext uri="{FF2B5EF4-FFF2-40B4-BE49-F238E27FC236}">
                <a16:creationId xmlns:a16="http://schemas.microsoft.com/office/drawing/2014/main" id="{0FD23BCB-98D9-483F-9B31-E82A0390E952}"/>
              </a:ext>
            </a:extLst>
          </p:cNvPr>
          <p:cNvSpPr>
            <a:spLocks noGrp="1" noChangeArrowheads="1"/>
          </p:cNvSpPr>
          <p:nvPr>
            <p:ph type="ctrTitle"/>
          </p:nvPr>
        </p:nvSpPr>
        <p:spPr>
          <a:xfrm>
            <a:off x="3771900" y="4165600"/>
            <a:ext cx="4903788" cy="941388"/>
          </a:xfrm>
        </p:spPr>
        <p:txBody>
          <a:bodyPr/>
          <a:lstStyle/>
          <a:p>
            <a:pPr eaLnBrk="1" hangingPunct="1">
              <a:defRPr/>
            </a:pPr>
            <a:r>
              <a:rPr lang="en-US" altLang="en-US" dirty="0"/>
              <a:t>Designing Physical Security</a:t>
            </a:r>
            <a:br>
              <a:rPr lang="en-US" altLang="en-US" dirty="0"/>
            </a:br>
            <a:endParaRPr lang="en-US" altLang="en-US" dirty="0"/>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a:extLst>
              <a:ext uri="{FF2B5EF4-FFF2-40B4-BE49-F238E27FC236}">
                <a16:creationId xmlns:a16="http://schemas.microsoft.com/office/drawing/2014/main" id="{997FB868-6DA6-467D-8656-84005BF9AFFA}"/>
              </a:ext>
            </a:extLst>
          </p:cNvPr>
          <p:cNvSpPr>
            <a:spLocks noGrp="1" noChangeArrowheads="1"/>
          </p:cNvSpPr>
          <p:nvPr>
            <p:ph type="title"/>
          </p:nvPr>
        </p:nvSpPr>
        <p:spPr>
          <a:xfrm>
            <a:off x="722313" y="4406900"/>
            <a:ext cx="7772400" cy="1911350"/>
          </a:xfrm>
        </p:spPr>
        <p:txBody>
          <a:bodyPr/>
          <a:lstStyle/>
          <a:p>
            <a:pPr eaLnBrk="1" hangingPunct="1">
              <a:defRPr/>
            </a:pPr>
            <a:r>
              <a:rPr lang="en-US" altLang="en-US" sz="4600" dirty="0">
                <a:solidFill>
                  <a:schemeClr val="accent3">
                    <a:lumMod val="25000"/>
                  </a:schemeClr>
                </a:solidFill>
              </a:rPr>
              <a:t>Physical Controls</a:t>
            </a:r>
            <a:br>
              <a:rPr lang="en-US" altLang="en-US" sz="4600" dirty="0">
                <a:solidFill>
                  <a:schemeClr val="accent3">
                    <a:lumMod val="25000"/>
                  </a:schemeClr>
                </a:solidFill>
              </a:rPr>
            </a:br>
            <a:r>
              <a:rPr lang="en-US" altLang="en-US" sz="4600" dirty="0">
                <a:solidFill>
                  <a:schemeClr val="accent3">
                    <a:lumMod val="25000"/>
                  </a:schemeClr>
                </a:solidFill>
              </a:rPr>
              <a:t>For Confidentiality</a:t>
            </a:r>
            <a:br>
              <a:rPr lang="en-US" altLang="en-US" sz="4600" dirty="0">
                <a:solidFill>
                  <a:schemeClr val="accent3">
                    <a:lumMod val="25000"/>
                  </a:schemeClr>
                </a:solidFill>
              </a:rPr>
            </a:br>
            <a:r>
              <a:rPr lang="en-US" altLang="en-US" sz="4600" dirty="0">
                <a:solidFill>
                  <a:schemeClr val="accent3">
                    <a:lumMod val="25000"/>
                  </a:schemeClr>
                </a:solidFill>
              </a:rPr>
              <a:t>&amp; Integrity</a:t>
            </a:r>
          </a:p>
        </p:txBody>
      </p:sp>
      <p:sp>
        <p:nvSpPr>
          <p:cNvPr id="28675" name="Rectangle 5">
            <a:extLst>
              <a:ext uri="{FF2B5EF4-FFF2-40B4-BE49-F238E27FC236}">
                <a16:creationId xmlns:a16="http://schemas.microsoft.com/office/drawing/2014/main" id="{783B43E7-5135-48B2-9139-0DB4EA9D7312}"/>
              </a:ext>
            </a:extLst>
          </p:cNvPr>
          <p:cNvSpPr>
            <a:spLocks noGrp="1" noChangeArrowheads="1"/>
          </p:cNvSpPr>
          <p:nvPr>
            <p:ph type="body" idx="1"/>
          </p:nvPr>
        </p:nvSpPr>
        <p:spPr/>
        <p:txBody>
          <a:bodyPr/>
          <a:lstStyle/>
          <a:p>
            <a:pPr eaLnBrk="1" hangingPunct="1">
              <a:lnSpc>
                <a:spcPct val="80000"/>
              </a:lnSpc>
            </a:pPr>
            <a:r>
              <a:rPr lang="en-US" altLang="en-US" sz="3000">
                <a:latin typeface="Calibri" panose="020F0502020204030204" pitchFamily="34" charset="0"/>
                <a:ea typeface="ヒラギノ角ゴ Pro W3"/>
                <a:cs typeface="ヒラギノ角ゴ Pro W3"/>
              </a:rPr>
              <a:t>External Security</a:t>
            </a:r>
          </a:p>
          <a:p>
            <a:pPr eaLnBrk="1" hangingPunct="1">
              <a:lnSpc>
                <a:spcPct val="80000"/>
              </a:lnSpc>
            </a:pPr>
            <a:r>
              <a:rPr lang="en-US" altLang="en-US" sz="3000">
                <a:latin typeface="Calibri" panose="020F0502020204030204" pitchFamily="34" charset="0"/>
                <a:ea typeface="ヒラギノ角ゴ Pro W3"/>
                <a:cs typeface="ヒラギノ角ゴ Pro W3"/>
              </a:rPr>
              <a:t>Door Locks &amp; Security</a:t>
            </a:r>
          </a:p>
          <a:p>
            <a:pPr eaLnBrk="1" hangingPunct="1">
              <a:lnSpc>
                <a:spcPct val="80000"/>
              </a:lnSpc>
            </a:pPr>
            <a:r>
              <a:rPr lang="en-US" altLang="en-US" sz="3000">
                <a:latin typeface="Calibri" panose="020F0502020204030204" pitchFamily="34" charset="0"/>
                <a:ea typeface="ヒラギノ角ゴ Pro W3"/>
                <a:cs typeface="ヒラギノ角ゴ Pro W3"/>
              </a:rPr>
              <a:t>Mobile Data</a:t>
            </a:r>
          </a:p>
          <a:p>
            <a:pPr eaLnBrk="1" hangingPunct="1">
              <a:lnSpc>
                <a:spcPct val="80000"/>
              </a:lnSpc>
            </a:pPr>
            <a:r>
              <a:rPr lang="en-US" altLang="en-US" sz="3000">
                <a:latin typeface="Calibri" panose="020F0502020204030204" pitchFamily="34" charset="0"/>
                <a:ea typeface="ヒラギノ角ゴ Pro W3"/>
                <a:cs typeface="ヒラギノ角ゴ Pro W3"/>
              </a:rPr>
              <a:t>Point-of-Sale, ATM</a:t>
            </a:r>
          </a:p>
        </p:txBody>
      </p:sp>
      <p:graphicFrame>
        <p:nvGraphicFramePr>
          <p:cNvPr id="5" name="Content Placeholder 3">
            <a:extLst>
              <a:ext uri="{FF2B5EF4-FFF2-40B4-BE49-F238E27FC236}">
                <a16:creationId xmlns:a16="http://schemas.microsoft.com/office/drawing/2014/main" id="{56BD5163-B8A1-452D-8925-BFF0C71BDC0B}"/>
              </a:ext>
            </a:extLst>
          </p:cNvPr>
          <p:cNvGraphicFramePr>
            <a:graphicFrameLocks/>
          </p:cNvGraphicFramePr>
          <p:nvPr>
            <p:extLst>
              <p:ext uri="{D42A27DB-BD31-4B8C-83A1-F6EECF244321}">
                <p14:modId xmlns:p14="http://schemas.microsoft.com/office/powerpoint/2010/main" val="223654970"/>
              </p:ext>
            </p:extLst>
          </p:nvPr>
        </p:nvGraphicFramePr>
        <p:xfrm>
          <a:off x="3429000" y="1405618"/>
          <a:ext cx="8135937" cy="4879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6D0581EC-BF2E-4E89-8142-C297400074A5}"/>
              </a:ext>
            </a:extLst>
          </p:cNvPr>
          <p:cNvSpPr>
            <a:spLocks noGrp="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External Security</a:t>
            </a:r>
          </a:p>
        </p:txBody>
      </p:sp>
      <p:sp>
        <p:nvSpPr>
          <p:cNvPr id="29699" name="Content Placeholder 2">
            <a:extLst>
              <a:ext uri="{FF2B5EF4-FFF2-40B4-BE49-F238E27FC236}">
                <a16:creationId xmlns:a16="http://schemas.microsoft.com/office/drawing/2014/main" id="{7D130078-F072-43A0-A37B-D720400F105B}"/>
              </a:ext>
            </a:extLst>
          </p:cNvPr>
          <p:cNvSpPr>
            <a:spLocks noGrp="1"/>
          </p:cNvSpPr>
          <p:nvPr>
            <p:ph sz="half" idx="1"/>
          </p:nvPr>
        </p:nvSpPr>
        <p:spPr/>
        <p:txBody>
          <a:bodyPr/>
          <a:lstStyle/>
          <a:p>
            <a:pPr eaLnBrk="1" hangingPunct="1"/>
            <a:r>
              <a:rPr lang="en-US" altLang="en-US">
                <a:latin typeface="Calibri" panose="020F0502020204030204" pitchFamily="34" charset="0"/>
                <a:ea typeface="ヒラギノ角ゴ Pro W3"/>
                <a:cs typeface="ヒラギノ角ゴ Pro W3"/>
              </a:rPr>
              <a:t>Main Door</a:t>
            </a:r>
          </a:p>
          <a:p>
            <a:pPr marL="342900" lvl="1" indent="-342900" eaLnBrk="1" hangingPunct="1">
              <a:buFont typeface="Arial" panose="020B0604020202020204" pitchFamily="34" charset="0"/>
              <a:buChar char="•"/>
            </a:pPr>
            <a:r>
              <a:rPr lang="en-US" altLang="en-US">
                <a:latin typeface="Calibri" panose="020F0502020204030204" pitchFamily="34" charset="0"/>
                <a:ea typeface="ヒラギノ角ゴ Pro W3"/>
                <a:cs typeface="ヒラギノ角ゴ Pro W3"/>
              </a:rPr>
              <a:t>Welcome</a:t>
            </a:r>
          </a:p>
          <a:p>
            <a:pPr marL="342900" lvl="1" indent="-342900" eaLnBrk="1" hangingPunct="1">
              <a:buFont typeface="Arial" panose="020B0604020202020204" pitchFamily="34" charset="0"/>
              <a:buChar char="•"/>
            </a:pPr>
            <a:r>
              <a:rPr lang="en-US" altLang="en-US">
                <a:latin typeface="Calibri" panose="020F0502020204030204" pitchFamily="34" charset="0"/>
                <a:ea typeface="ヒラギノ角ゴ Pro W3"/>
                <a:cs typeface="ヒラギノ角ゴ Pro W3"/>
              </a:rPr>
              <a:t>Guards</a:t>
            </a:r>
          </a:p>
          <a:p>
            <a:pPr eaLnBrk="1" hangingPunct="1"/>
            <a:r>
              <a:rPr lang="en-US" altLang="en-US">
                <a:latin typeface="Calibri" panose="020F0502020204030204" pitchFamily="34" charset="0"/>
                <a:ea typeface="ヒラギノ角ゴ Pro W3"/>
                <a:cs typeface="ヒラギノ角ゴ Pro W3"/>
              </a:rPr>
              <a:t>Walkway</a:t>
            </a:r>
          </a:p>
          <a:p>
            <a:pPr eaLnBrk="1" hangingPunct="1"/>
            <a:r>
              <a:rPr lang="en-US" altLang="en-US">
                <a:latin typeface="Calibri" panose="020F0502020204030204" pitchFamily="34" charset="0"/>
                <a:ea typeface="ヒラギノ角ゴ Pro W3"/>
                <a:cs typeface="ヒラギノ角ゴ Pro W3"/>
              </a:rPr>
              <a:t>Low bushes</a:t>
            </a:r>
          </a:p>
          <a:p>
            <a:pPr eaLnBrk="1" hangingPunct="1"/>
            <a:r>
              <a:rPr lang="en-US" altLang="en-US">
                <a:latin typeface="Calibri" panose="020F0502020204030204" pitchFamily="34" charset="0"/>
                <a:ea typeface="ヒラギノ角ゴ Pro W3"/>
                <a:cs typeface="ヒラギノ角ゴ Pro W3"/>
              </a:rPr>
              <a:t>Trees: Friendly, insecure</a:t>
            </a:r>
          </a:p>
          <a:p>
            <a:pPr eaLnBrk="1" hangingPunct="1"/>
            <a:r>
              <a:rPr lang="en-US" altLang="en-US">
                <a:latin typeface="Calibri" panose="020F0502020204030204" pitchFamily="34" charset="0"/>
                <a:ea typeface="ヒラギノ角ゴ Pro W3"/>
                <a:cs typeface="ヒラギノ角ゴ Pro W3"/>
              </a:rPr>
              <a:t>Benches</a:t>
            </a:r>
          </a:p>
          <a:p>
            <a:pPr eaLnBrk="1" hangingPunct="1"/>
            <a:endParaRPr lang="en-US" altLang="en-US">
              <a:latin typeface="Calibri" panose="020F0502020204030204" pitchFamily="34" charset="0"/>
              <a:ea typeface="ヒラギノ角ゴ Pro W3"/>
              <a:cs typeface="ヒラギノ角ゴ Pro W3"/>
            </a:endParaRPr>
          </a:p>
        </p:txBody>
      </p:sp>
      <p:pic>
        <p:nvPicPr>
          <p:cNvPr id="29700" name="Picture 2" descr="C:\Users\lincke\AppData\Local\Microsoft\Windows\Temporary Internet Files\Content.IE5\WYPWMHBL\MC900088604[1].wmf">
            <a:extLst>
              <a:ext uri="{FF2B5EF4-FFF2-40B4-BE49-F238E27FC236}">
                <a16:creationId xmlns:a16="http://schemas.microsoft.com/office/drawing/2014/main" id="{BE3AFF58-8517-4AFB-BD88-07E626ED24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2663" y="2057400"/>
            <a:ext cx="3970337" cy="393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2">
            <a:extLst>
              <a:ext uri="{FF2B5EF4-FFF2-40B4-BE49-F238E27FC236}">
                <a16:creationId xmlns:a16="http://schemas.microsoft.com/office/drawing/2014/main" id="{AB5EE0D5-26E1-4EF8-BBF0-6D1D97C59C7A}"/>
              </a:ext>
            </a:extLst>
          </p:cNvPr>
          <p:cNvSpPr>
            <a:spLocks noGrp="1" noChangeArrowheads="1"/>
          </p:cNvSpPr>
          <p:nvPr>
            <p:ph type="title"/>
          </p:nvPr>
        </p:nvSpPr>
        <p:spPr>
          <a:xfrm>
            <a:off x="457200" y="609600"/>
            <a:ext cx="8229600" cy="1219200"/>
          </a:xfrm>
        </p:spPr>
        <p:txBody>
          <a:bodyPr/>
          <a:lstStyle/>
          <a:p>
            <a:pPr eaLnBrk="1" hangingPunct="1"/>
            <a:r>
              <a:rPr lang="en-US" altLang="en-US">
                <a:ea typeface="Calibri" panose="020F0502020204030204" pitchFamily="34" charset="0"/>
                <a:cs typeface="Lucida Sans" panose="020B0602030504020204" pitchFamily="34" charset="0"/>
              </a:rPr>
              <a:t>Door Lock Systems</a:t>
            </a:r>
          </a:p>
        </p:txBody>
      </p:sp>
      <p:graphicFrame>
        <p:nvGraphicFramePr>
          <p:cNvPr id="2" name="Diagram 1">
            <a:extLst>
              <a:ext uri="{FF2B5EF4-FFF2-40B4-BE49-F238E27FC236}">
                <a16:creationId xmlns:a16="http://schemas.microsoft.com/office/drawing/2014/main" id="{DC095C0D-0628-41A7-8E28-E2877A9E9D64}"/>
              </a:ext>
            </a:extLst>
          </p:cNvPr>
          <p:cNvGraphicFramePr/>
          <p:nvPr/>
        </p:nvGraphicFramePr>
        <p:xfrm>
          <a:off x="307975" y="1447800"/>
          <a:ext cx="4911725"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724" name="Rectangle 23">
            <a:extLst>
              <a:ext uri="{FF2B5EF4-FFF2-40B4-BE49-F238E27FC236}">
                <a16:creationId xmlns:a16="http://schemas.microsoft.com/office/drawing/2014/main" id="{C367557A-F606-4AFC-976C-39E723B0D648}"/>
              </a:ext>
            </a:extLst>
          </p:cNvPr>
          <p:cNvSpPr>
            <a:spLocks noGrp="1" noChangeArrowheads="1"/>
          </p:cNvSpPr>
          <p:nvPr>
            <p:ph type="body" sz="half" idx="2"/>
          </p:nvPr>
        </p:nvSpPr>
        <p:spPr>
          <a:xfrm>
            <a:off x="5334000" y="1447800"/>
            <a:ext cx="3657600" cy="4678363"/>
          </a:xfrm>
        </p:spPr>
        <p:txBody>
          <a:bodyPr/>
          <a:lstStyle/>
          <a:p>
            <a:pPr eaLnBrk="1" hangingPunct="1">
              <a:lnSpc>
                <a:spcPct val="80000"/>
              </a:lnSpc>
              <a:buFont typeface="Wingdings" panose="05000000000000000000" pitchFamily="2" charset="2"/>
              <a:buNone/>
            </a:pPr>
            <a:r>
              <a:rPr lang="en-US" altLang="en-US" sz="2400" dirty="0">
                <a:latin typeface="Calibri" panose="020F0502020204030204" pitchFamily="34" charset="0"/>
                <a:ea typeface="ヒラギノ角ゴ Pro W3"/>
                <a:cs typeface="ヒラギノ角ゴ Pro W3"/>
              </a:rPr>
              <a:t>Which systems…</a:t>
            </a:r>
          </a:p>
          <a:p>
            <a:pPr eaLnBrk="1" hangingPunct="1">
              <a:lnSpc>
                <a:spcPct val="80000"/>
              </a:lnSpc>
            </a:pPr>
            <a:r>
              <a:rPr lang="en-US" altLang="en-US" sz="2400" dirty="0">
                <a:latin typeface="Calibri" panose="020F0502020204030204" pitchFamily="34" charset="0"/>
                <a:ea typeface="ヒラギノ角ゴ Pro W3"/>
                <a:cs typeface="ヒラギノ角ゴ Pro W3"/>
              </a:rPr>
              <a:t>Enable </a:t>
            </a:r>
            <a:r>
              <a:rPr lang="en-US" altLang="en-US" sz="2400" b="1" dirty="0">
                <a:latin typeface="Calibri" panose="020F0502020204030204" pitchFamily="34" charset="0"/>
                <a:ea typeface="ヒラギノ角ゴ Pro W3"/>
                <a:cs typeface="ヒラギノ角ゴ Pro W3"/>
              </a:rPr>
              <a:t>electronic logging</a:t>
            </a:r>
            <a:r>
              <a:rPr lang="en-US" altLang="en-US" sz="2400" dirty="0">
                <a:latin typeface="Calibri" panose="020F0502020204030204" pitchFamily="34" charset="0"/>
                <a:ea typeface="ヒラギノ角ゴ Pro W3"/>
                <a:cs typeface="ヒラギノ角ゴ Pro W3"/>
              </a:rPr>
              <a:t> to track who entered at which times?</a:t>
            </a:r>
          </a:p>
          <a:p>
            <a:pPr eaLnBrk="1" hangingPunct="1">
              <a:lnSpc>
                <a:spcPct val="80000"/>
              </a:lnSpc>
            </a:pPr>
            <a:r>
              <a:rPr lang="en-US" altLang="en-US" sz="2400" dirty="0">
                <a:latin typeface="Calibri" panose="020F0502020204030204" pitchFamily="34" charset="0"/>
                <a:ea typeface="ヒラギノ角ゴ Pro W3"/>
                <a:cs typeface="ヒラギノ角ゴ Pro W3"/>
              </a:rPr>
              <a:t>Can prevent entry by time of day to particular persons?</a:t>
            </a:r>
          </a:p>
          <a:p>
            <a:pPr eaLnBrk="1" hangingPunct="1">
              <a:lnSpc>
                <a:spcPct val="80000"/>
              </a:lnSpc>
            </a:pPr>
            <a:r>
              <a:rPr lang="en-US" altLang="en-US" sz="2400" dirty="0">
                <a:latin typeface="Calibri" panose="020F0502020204030204" pitchFamily="34" charset="0"/>
                <a:ea typeface="ヒラギノ角ゴ Pro W3"/>
                <a:cs typeface="ヒラギノ角ゴ Pro W3"/>
              </a:rPr>
              <a:t>Are prone to error, theft, or impersonation?</a:t>
            </a:r>
          </a:p>
          <a:p>
            <a:pPr eaLnBrk="1" hangingPunct="1">
              <a:lnSpc>
                <a:spcPct val="80000"/>
              </a:lnSpc>
            </a:pPr>
            <a:r>
              <a:rPr lang="en-US" altLang="en-US" sz="2400" dirty="0">
                <a:latin typeface="Calibri" panose="020F0502020204030204" pitchFamily="34" charset="0"/>
                <a:ea typeface="ヒラギノ角ゴ Pro W3"/>
                <a:cs typeface="ヒラギノ角ゴ Pro W3"/>
              </a:rPr>
              <a:t>Are expensive to install &amp; maintain?</a:t>
            </a:r>
          </a:p>
          <a:p>
            <a:pPr eaLnBrk="1" hangingPunct="1">
              <a:lnSpc>
                <a:spcPct val="80000"/>
              </a:lnSpc>
            </a:pPr>
            <a:r>
              <a:rPr lang="en-US" altLang="en-US" sz="2400" dirty="0">
                <a:latin typeface="Calibri" panose="020F0502020204030204" pitchFamily="34" charset="0"/>
                <a:ea typeface="ヒラギノ角ゴ Pro W3"/>
                <a:cs typeface="ヒラギノ角ゴ Pro W3"/>
              </a:rPr>
              <a:t>Which system do you think is best?</a:t>
            </a:r>
          </a:p>
        </p:txBody>
      </p:sp>
      <p:sp>
        <p:nvSpPr>
          <p:cNvPr id="30725" name="Text Box 17">
            <a:extLst>
              <a:ext uri="{FF2B5EF4-FFF2-40B4-BE49-F238E27FC236}">
                <a16:creationId xmlns:a16="http://schemas.microsoft.com/office/drawing/2014/main" id="{76577C58-5445-4379-9D5B-FEF345663558}"/>
              </a:ext>
            </a:extLst>
          </p:cNvPr>
          <p:cNvSpPr txBox="1">
            <a:spLocks noChangeArrowheads="1"/>
          </p:cNvSpPr>
          <p:nvPr/>
        </p:nvSpPr>
        <p:spPr bwMode="auto">
          <a:xfrm>
            <a:off x="4267200" y="4572000"/>
            <a:ext cx="717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3-6-4</a:t>
            </a:r>
          </a:p>
        </p:txBody>
      </p:sp>
      <p:sp>
        <p:nvSpPr>
          <p:cNvPr id="30726" name="Rectangle 18">
            <a:extLst>
              <a:ext uri="{FF2B5EF4-FFF2-40B4-BE49-F238E27FC236}">
                <a16:creationId xmlns:a16="http://schemas.microsoft.com/office/drawing/2014/main" id="{3F06943B-2FAC-42DF-B245-76D39CCBA6A9}"/>
              </a:ext>
            </a:extLst>
          </p:cNvPr>
          <p:cNvSpPr>
            <a:spLocks noChangeArrowheads="1"/>
          </p:cNvSpPr>
          <p:nvPr/>
        </p:nvSpPr>
        <p:spPr bwMode="auto">
          <a:xfrm>
            <a:off x="1600200" y="5486400"/>
            <a:ext cx="381000" cy="685800"/>
          </a:xfrm>
          <a:prstGeom prst="rect">
            <a:avLst/>
          </a:prstGeom>
          <a:solidFill>
            <a:schemeClr val="bg1"/>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30727" name="Line 19">
            <a:extLst>
              <a:ext uri="{FF2B5EF4-FFF2-40B4-BE49-F238E27FC236}">
                <a16:creationId xmlns:a16="http://schemas.microsoft.com/office/drawing/2014/main" id="{59103170-B690-46B8-9F60-A6053D0C7913}"/>
              </a:ext>
            </a:extLst>
          </p:cNvPr>
          <p:cNvSpPr>
            <a:spLocks noChangeShapeType="1"/>
          </p:cNvSpPr>
          <p:nvPr/>
        </p:nvSpPr>
        <p:spPr bwMode="auto">
          <a:xfrm>
            <a:off x="1905000" y="5486400"/>
            <a:ext cx="0" cy="6858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8" name="Text Box 20">
            <a:extLst>
              <a:ext uri="{FF2B5EF4-FFF2-40B4-BE49-F238E27FC236}">
                <a16:creationId xmlns:a16="http://schemas.microsoft.com/office/drawing/2014/main" id="{F7C3E980-2F44-49C4-B152-B2104B7DA29F}"/>
              </a:ext>
            </a:extLst>
          </p:cNvPr>
          <p:cNvSpPr txBox="1">
            <a:spLocks noChangeArrowheads="1"/>
          </p:cNvSpPr>
          <p:nvPr/>
        </p:nvSpPr>
        <p:spPr bwMode="auto">
          <a:xfrm>
            <a:off x="3505200" y="2133600"/>
            <a:ext cx="539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key</a:t>
            </a:r>
          </a:p>
        </p:txBody>
      </p:sp>
      <p:sp>
        <p:nvSpPr>
          <p:cNvPr id="30729" name="Text Box 21">
            <a:extLst>
              <a:ext uri="{FF2B5EF4-FFF2-40B4-BE49-F238E27FC236}">
                <a16:creationId xmlns:a16="http://schemas.microsoft.com/office/drawing/2014/main" id="{7B8A20D9-958E-455C-9250-C88ACC763B06}"/>
              </a:ext>
            </a:extLst>
          </p:cNvPr>
          <p:cNvSpPr txBox="1">
            <a:spLocks noChangeArrowheads="1"/>
          </p:cNvSpPr>
          <p:nvPr/>
        </p:nvSpPr>
        <p:spPr bwMode="auto">
          <a:xfrm>
            <a:off x="609600" y="2895600"/>
            <a:ext cx="552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eye</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FCF4CB21-045A-4554-964B-B01AA130EF72}"/>
              </a:ext>
            </a:extLst>
          </p:cNvPr>
          <p:cNvSpPr>
            <a:spLocks noGrp="1" noChangeArrowheads="1"/>
          </p:cNvSpPr>
          <p:nvPr>
            <p:ph type="title"/>
          </p:nvPr>
        </p:nvSpPr>
        <p:spPr>
          <a:xfrm>
            <a:off x="457200" y="685800"/>
            <a:ext cx="8229600" cy="1143000"/>
          </a:xfrm>
        </p:spPr>
        <p:txBody>
          <a:bodyPr/>
          <a:lstStyle/>
          <a:p>
            <a:pPr eaLnBrk="1" hangingPunct="1"/>
            <a:r>
              <a:rPr lang="en-US" altLang="en-US">
                <a:ea typeface="Calibri" panose="020F0502020204030204" pitchFamily="34" charset="0"/>
                <a:cs typeface="Lucida Sans" panose="020B0602030504020204" pitchFamily="34" charset="0"/>
              </a:rPr>
              <a:t>Deadman Doors</a:t>
            </a:r>
          </a:p>
        </p:txBody>
      </p:sp>
      <p:sp>
        <p:nvSpPr>
          <p:cNvPr id="31747" name="Rectangle 14">
            <a:extLst>
              <a:ext uri="{FF2B5EF4-FFF2-40B4-BE49-F238E27FC236}">
                <a16:creationId xmlns:a16="http://schemas.microsoft.com/office/drawing/2014/main" id="{3B7814CA-446D-4F69-8226-5EFD23795C03}"/>
              </a:ext>
            </a:extLst>
          </p:cNvPr>
          <p:cNvSpPr>
            <a:spLocks noGrp="1" noChangeArrowheads="1"/>
          </p:cNvSpPr>
          <p:nvPr>
            <p:ph type="body" sz="half" idx="2"/>
          </p:nvPr>
        </p:nvSpPr>
        <p:spPr/>
        <p:txBody>
          <a:bodyPr/>
          <a:lstStyle/>
          <a:p>
            <a:pPr eaLnBrk="1" hangingPunct="1">
              <a:lnSpc>
                <a:spcPct val="90000"/>
              </a:lnSpc>
            </a:pPr>
            <a:r>
              <a:rPr lang="en-US" altLang="en-US" sz="2800">
                <a:latin typeface="Calibri" panose="020F0502020204030204" pitchFamily="34" charset="0"/>
                <a:ea typeface="ヒラギノ角ゴ Pro W3"/>
                <a:cs typeface="ヒラギノ角ゴ Pro W3"/>
              </a:rPr>
              <a:t>Double set of doors: only one can be open at a time</a:t>
            </a:r>
          </a:p>
          <a:p>
            <a:pPr eaLnBrk="1" hangingPunct="1">
              <a:lnSpc>
                <a:spcPct val="90000"/>
              </a:lnSpc>
            </a:pPr>
            <a:r>
              <a:rPr lang="en-US" altLang="en-US" sz="2800">
                <a:latin typeface="Calibri" panose="020F0502020204030204" pitchFamily="34" charset="0"/>
                <a:ea typeface="ヒラギノ角ゴ Pro W3"/>
                <a:cs typeface="ヒラギノ角ゴ Pro W3"/>
              </a:rPr>
              <a:t>One person permitted in holding area</a:t>
            </a:r>
          </a:p>
          <a:p>
            <a:pPr eaLnBrk="1" hangingPunct="1">
              <a:lnSpc>
                <a:spcPct val="90000"/>
              </a:lnSpc>
            </a:pPr>
            <a:r>
              <a:rPr lang="en-US" altLang="en-US" sz="2800">
                <a:latin typeface="Calibri" panose="020F0502020204030204" pitchFamily="34" charset="0"/>
                <a:ea typeface="ヒラギノ角ゴ Pro W3"/>
                <a:cs typeface="ヒラギノ角ゴ Pro W3"/>
              </a:rPr>
              <a:t>Reduces risk of </a:t>
            </a:r>
            <a:r>
              <a:rPr lang="en-US" altLang="en-US" sz="2800" b="1">
                <a:latin typeface="Calibri" panose="020F0502020204030204" pitchFamily="34" charset="0"/>
                <a:ea typeface="ヒラギノ角ゴ Pro W3"/>
                <a:cs typeface="ヒラギノ角ゴ Pro W3"/>
              </a:rPr>
              <a:t>piggybacking</a:t>
            </a:r>
            <a:r>
              <a:rPr lang="en-US" altLang="en-US" sz="2800">
                <a:latin typeface="Calibri" panose="020F0502020204030204" pitchFamily="34" charset="0"/>
                <a:ea typeface="ヒラギノ角ゴ Pro W3"/>
                <a:cs typeface="ヒラギノ角ゴ Pro W3"/>
              </a:rPr>
              <a:t>: unauthorized person follows authorized person into restricted area</a:t>
            </a:r>
          </a:p>
        </p:txBody>
      </p:sp>
      <p:sp>
        <p:nvSpPr>
          <p:cNvPr id="31748" name="Rectangle 4">
            <a:extLst>
              <a:ext uri="{FF2B5EF4-FFF2-40B4-BE49-F238E27FC236}">
                <a16:creationId xmlns:a16="http://schemas.microsoft.com/office/drawing/2014/main" id="{59B95FA8-8960-491A-BFB1-399172296865}"/>
              </a:ext>
            </a:extLst>
          </p:cNvPr>
          <p:cNvSpPr>
            <a:spLocks noChangeArrowheads="1"/>
          </p:cNvSpPr>
          <p:nvPr/>
        </p:nvSpPr>
        <p:spPr bwMode="auto">
          <a:xfrm>
            <a:off x="1828800" y="2895600"/>
            <a:ext cx="1524000" cy="1828800"/>
          </a:xfrm>
          <a:prstGeom prst="rect">
            <a:avLst/>
          </a:prstGeom>
          <a:solidFill>
            <a:schemeClr val="accent1"/>
          </a:solidFill>
          <a:ln w="25400">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31749" name="AutoShape 5">
            <a:extLst>
              <a:ext uri="{FF2B5EF4-FFF2-40B4-BE49-F238E27FC236}">
                <a16:creationId xmlns:a16="http://schemas.microsoft.com/office/drawing/2014/main" id="{021E5D31-6341-4E87-A12F-DFE578F91C1E}"/>
              </a:ext>
            </a:extLst>
          </p:cNvPr>
          <p:cNvSpPr>
            <a:spLocks noChangeArrowheads="1"/>
          </p:cNvSpPr>
          <p:nvPr/>
        </p:nvSpPr>
        <p:spPr bwMode="auto">
          <a:xfrm rot="-1863910">
            <a:off x="320675" y="3335338"/>
            <a:ext cx="1828800" cy="304800"/>
          </a:xfrm>
          <a:prstGeom prst="cube">
            <a:avLst>
              <a:gd name="adj" fmla="val 25000"/>
            </a:avLst>
          </a:prstGeom>
          <a:solidFill>
            <a:schemeClr val="bg2"/>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31750" name="AutoShape 7">
            <a:extLst>
              <a:ext uri="{FF2B5EF4-FFF2-40B4-BE49-F238E27FC236}">
                <a16:creationId xmlns:a16="http://schemas.microsoft.com/office/drawing/2014/main" id="{8F20930F-DB7F-4C02-8541-B1BE7CC02FF9}"/>
              </a:ext>
            </a:extLst>
          </p:cNvPr>
          <p:cNvSpPr>
            <a:spLocks noChangeArrowheads="1"/>
          </p:cNvSpPr>
          <p:nvPr/>
        </p:nvSpPr>
        <p:spPr bwMode="auto">
          <a:xfrm rot="-2032421">
            <a:off x="381000" y="3505200"/>
            <a:ext cx="381000" cy="3810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lnTo>
                  <a:pt x="5400" y="10800"/>
                </a:lnTo>
                <a:close/>
              </a:path>
            </a:pathLst>
          </a:custGeom>
          <a:solidFill>
            <a:srgbClr val="FDC3F6"/>
          </a:solidFill>
          <a:ln w="9525">
            <a:solidFill>
              <a:schemeClr val="tx1"/>
            </a:solidFill>
            <a:miter lim="800000"/>
            <a:headEnd/>
            <a:tailEnd/>
          </a:ln>
        </p:spPr>
        <p:txBody>
          <a:bodyPr wrap="none" anchor="ctr"/>
          <a:lstStyle/>
          <a:p>
            <a:endParaRPr lang="en-US"/>
          </a:p>
        </p:txBody>
      </p:sp>
      <p:sp>
        <p:nvSpPr>
          <p:cNvPr id="31751" name="AutoShape 8">
            <a:extLst>
              <a:ext uri="{FF2B5EF4-FFF2-40B4-BE49-F238E27FC236}">
                <a16:creationId xmlns:a16="http://schemas.microsoft.com/office/drawing/2014/main" id="{00F7A2C8-4052-4689-88D0-DAD91A4B19D1}"/>
              </a:ext>
            </a:extLst>
          </p:cNvPr>
          <p:cNvSpPr>
            <a:spLocks noChangeArrowheads="1"/>
          </p:cNvSpPr>
          <p:nvPr/>
        </p:nvSpPr>
        <p:spPr bwMode="auto">
          <a:xfrm rot="5400000">
            <a:off x="3124200" y="4267200"/>
            <a:ext cx="381000" cy="3810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lnTo>
                  <a:pt x="5400" y="10800"/>
                </a:lnTo>
                <a:close/>
              </a:path>
            </a:pathLst>
          </a:custGeom>
          <a:solidFill>
            <a:srgbClr val="FDC3F6"/>
          </a:solidFill>
          <a:ln w="9525">
            <a:solidFill>
              <a:schemeClr val="tx1"/>
            </a:solidFill>
            <a:miter lim="800000"/>
            <a:headEnd/>
            <a:tailEnd/>
          </a:ln>
        </p:spPr>
        <p:txBody>
          <a:bodyPr wrap="none" anchor="ctr"/>
          <a:lstStyle/>
          <a:p>
            <a:endParaRPr lang="en-US"/>
          </a:p>
        </p:txBody>
      </p:sp>
      <p:sp>
        <p:nvSpPr>
          <p:cNvPr id="31752" name="AutoShape 10">
            <a:extLst>
              <a:ext uri="{FF2B5EF4-FFF2-40B4-BE49-F238E27FC236}">
                <a16:creationId xmlns:a16="http://schemas.microsoft.com/office/drawing/2014/main" id="{BB048477-11F4-4EA0-A2C5-A9863CA9856B}"/>
              </a:ext>
            </a:extLst>
          </p:cNvPr>
          <p:cNvSpPr>
            <a:spLocks noChangeArrowheads="1"/>
          </p:cNvSpPr>
          <p:nvPr/>
        </p:nvSpPr>
        <p:spPr bwMode="auto">
          <a:xfrm>
            <a:off x="3124200" y="2895600"/>
            <a:ext cx="228600" cy="1828800"/>
          </a:xfrm>
          <a:prstGeom prst="cube">
            <a:avLst>
              <a:gd name="adj" fmla="val 25000"/>
            </a:avLst>
          </a:prstGeom>
          <a:solidFill>
            <a:schemeClr val="bg2"/>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31753" name="AutoShape 11">
            <a:extLst>
              <a:ext uri="{FF2B5EF4-FFF2-40B4-BE49-F238E27FC236}">
                <a16:creationId xmlns:a16="http://schemas.microsoft.com/office/drawing/2014/main" id="{FDBBE207-BD05-4C2F-B0BA-9C13403F1356}"/>
              </a:ext>
            </a:extLst>
          </p:cNvPr>
          <p:cNvSpPr>
            <a:spLocks noChangeArrowheads="1"/>
          </p:cNvSpPr>
          <p:nvPr/>
        </p:nvSpPr>
        <p:spPr bwMode="auto">
          <a:xfrm rot="8815270">
            <a:off x="533400" y="3810000"/>
            <a:ext cx="381000" cy="3810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lnTo>
                  <a:pt x="5400" y="10800"/>
                </a:lnTo>
                <a:close/>
              </a:path>
            </a:pathLst>
          </a:custGeom>
          <a:solidFill>
            <a:srgbClr val="FDC3F6"/>
          </a:solidFill>
          <a:ln w="9525">
            <a:solidFill>
              <a:schemeClr val="tx1"/>
            </a:solidFill>
            <a:miter lim="800000"/>
            <a:headEnd/>
            <a:tailEnd/>
          </a:ln>
        </p:spPr>
        <p:txBody>
          <a:bodyPr wrap="none" anchor="ctr"/>
          <a:lstStyle/>
          <a:p>
            <a:endParaRPr lang="en-US"/>
          </a:p>
        </p:txBody>
      </p:sp>
      <p:sp>
        <p:nvSpPr>
          <p:cNvPr id="31754" name="AutoShape 12">
            <a:extLst>
              <a:ext uri="{FF2B5EF4-FFF2-40B4-BE49-F238E27FC236}">
                <a16:creationId xmlns:a16="http://schemas.microsoft.com/office/drawing/2014/main" id="{80BB8526-2322-425B-9D38-4A5136560E53}"/>
              </a:ext>
            </a:extLst>
          </p:cNvPr>
          <p:cNvSpPr>
            <a:spLocks noChangeArrowheads="1"/>
          </p:cNvSpPr>
          <p:nvPr/>
        </p:nvSpPr>
        <p:spPr bwMode="auto">
          <a:xfrm rot="-5400000">
            <a:off x="2971800" y="4267200"/>
            <a:ext cx="381000" cy="3810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lnTo>
                  <a:pt x="5400" y="10800"/>
                </a:lnTo>
                <a:close/>
              </a:path>
            </a:pathLst>
          </a:custGeom>
          <a:solidFill>
            <a:srgbClr val="FDC3F6"/>
          </a:solidFill>
          <a:ln w="9525">
            <a:solidFill>
              <a:schemeClr val="tx1"/>
            </a:solidFill>
            <a:miter lim="800000"/>
            <a:headEnd/>
            <a:tailEnd/>
          </a:ln>
        </p:spPr>
        <p:txBody>
          <a:bodyPr wrap="none" anchor="ctr"/>
          <a:lstStyle/>
          <a:p>
            <a:endParaRPr lang="en-US"/>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110E52CB-049F-463C-8A76-DD7C09F5F40C}"/>
              </a:ext>
            </a:extLst>
          </p:cNvPr>
          <p:cNvSpPr>
            <a:spLocks noGrp="1"/>
          </p:cNvSpPr>
          <p:nvPr>
            <p:ph type="title"/>
          </p:nvPr>
        </p:nvSpPr>
        <p:spPr>
          <a:xfrm>
            <a:off x="457200" y="609600"/>
            <a:ext cx="8229600" cy="808038"/>
          </a:xfrm>
        </p:spPr>
        <p:txBody>
          <a:bodyPr/>
          <a:lstStyle/>
          <a:p>
            <a:pPr eaLnBrk="1" hangingPunct="1"/>
            <a:r>
              <a:rPr lang="en-US" altLang="en-US">
                <a:ea typeface="Calibri" panose="020F0502020204030204" pitchFamily="34" charset="0"/>
                <a:cs typeface="Lucida Sans" panose="020B0602030504020204" pitchFamily="34" charset="0"/>
              </a:rPr>
              <a:t>Computers in Public Places</a:t>
            </a:r>
          </a:p>
        </p:txBody>
      </p:sp>
      <p:sp>
        <p:nvSpPr>
          <p:cNvPr id="32771" name="Text Placeholder 5">
            <a:extLst>
              <a:ext uri="{FF2B5EF4-FFF2-40B4-BE49-F238E27FC236}">
                <a16:creationId xmlns:a16="http://schemas.microsoft.com/office/drawing/2014/main" id="{11630728-7C91-41CE-8CDD-0BB20400CFAA}"/>
              </a:ext>
            </a:extLst>
          </p:cNvPr>
          <p:cNvSpPr>
            <a:spLocks noGrp="1"/>
          </p:cNvSpPr>
          <p:nvPr>
            <p:ph type="body" idx="1"/>
          </p:nvPr>
        </p:nvSpPr>
        <p:spPr/>
        <p:txBody>
          <a:bodyPr/>
          <a:lstStyle/>
          <a:p>
            <a:pPr algn="ctr" eaLnBrk="1" hangingPunct="1"/>
            <a:r>
              <a:rPr lang="en-US" altLang="en-US">
                <a:latin typeface="Calibri" panose="020F0502020204030204" pitchFamily="34" charset="0"/>
                <a:ea typeface="ヒラギノ角ゴ Pro W3"/>
                <a:cs typeface="ヒラギノ角ゴ Pro W3"/>
              </a:rPr>
              <a:t>Logical Protections</a:t>
            </a:r>
          </a:p>
        </p:txBody>
      </p:sp>
      <p:sp>
        <p:nvSpPr>
          <p:cNvPr id="32772" name="Content Placeholder 2">
            <a:extLst>
              <a:ext uri="{FF2B5EF4-FFF2-40B4-BE49-F238E27FC236}">
                <a16:creationId xmlns:a16="http://schemas.microsoft.com/office/drawing/2014/main" id="{3974FA94-D683-4E59-8169-646BB044890C}"/>
              </a:ext>
            </a:extLst>
          </p:cNvPr>
          <p:cNvSpPr>
            <a:spLocks noGrp="1"/>
          </p:cNvSpPr>
          <p:nvPr>
            <p:ph sz="half" idx="2"/>
          </p:nvPr>
        </p:nvSpPr>
        <p:spPr>
          <a:xfrm>
            <a:off x="457200" y="2174875"/>
            <a:ext cx="4040188" cy="4073525"/>
          </a:xfrm>
        </p:spPr>
        <p:txBody>
          <a:bodyPr/>
          <a:lstStyle/>
          <a:p>
            <a:pPr eaLnBrk="1" hangingPunct="1"/>
            <a:r>
              <a:rPr lang="en-US" altLang="en-US" sz="2000">
                <a:latin typeface="Calibri" panose="020F0502020204030204" pitchFamily="34" charset="0"/>
                <a:ea typeface="ヒラギノ角ゴ Pro W3"/>
                <a:cs typeface="ヒラギノ角ゴ Pro W3"/>
              </a:rPr>
              <a:t>Imaged computers</a:t>
            </a:r>
          </a:p>
          <a:p>
            <a:pPr marL="285750" lvl="1" indent="-285750" eaLnBrk="1" hangingPunct="1">
              <a:buFont typeface="Arial" panose="020B0604020202020204" pitchFamily="34" charset="0"/>
              <a:buChar char="•"/>
            </a:pPr>
            <a:r>
              <a:rPr lang="en-US" altLang="en-US" sz="1800">
                <a:latin typeface="Calibri" panose="020F0502020204030204" pitchFamily="34" charset="0"/>
                <a:ea typeface="ヒラギノ角ゴ Pro W3"/>
                <a:cs typeface="ヒラギノ角ゴ Pro W3"/>
              </a:rPr>
              <a:t>No client storage for programs and/or data</a:t>
            </a:r>
          </a:p>
          <a:p>
            <a:pPr eaLnBrk="1" hangingPunct="1"/>
            <a:r>
              <a:rPr lang="en-US" altLang="en-US" sz="2000">
                <a:latin typeface="Calibri" panose="020F0502020204030204" pitchFamily="34" charset="0"/>
                <a:ea typeface="ヒラギノ角ゴ Pro W3"/>
                <a:cs typeface="ヒラギノ角ゴ Pro W3"/>
              </a:rPr>
              <a:t>Antivirus / antispyware</a:t>
            </a:r>
          </a:p>
          <a:p>
            <a:pPr marL="285750" lvl="1" indent="-285750" eaLnBrk="1" hangingPunct="1">
              <a:buFont typeface="Arial" panose="020B0604020202020204" pitchFamily="34" charset="0"/>
              <a:buChar char="•"/>
            </a:pPr>
            <a:r>
              <a:rPr lang="en-US" altLang="en-US" sz="1800">
                <a:latin typeface="Calibri" panose="020F0502020204030204" pitchFamily="34" charset="0"/>
                <a:ea typeface="ヒラギノ角ゴ Pro W3"/>
                <a:cs typeface="ヒラギノ角ゴ Pro W3"/>
              </a:rPr>
              <a:t>Protects users from each other</a:t>
            </a:r>
          </a:p>
          <a:p>
            <a:pPr eaLnBrk="1" hangingPunct="1"/>
            <a:r>
              <a:rPr lang="en-US" altLang="en-US" sz="2000">
                <a:latin typeface="Calibri" panose="020F0502020204030204" pitchFamily="34" charset="0"/>
                <a:ea typeface="ヒラギノ角ゴ Pro W3"/>
                <a:cs typeface="ヒラギノ角ゴ Pro W3"/>
              </a:rPr>
              <a:t>Web filters</a:t>
            </a:r>
          </a:p>
          <a:p>
            <a:pPr marL="285750" lvl="1" indent="-285750" eaLnBrk="1" hangingPunct="1">
              <a:buFont typeface="Arial" panose="020B0604020202020204" pitchFamily="34" charset="0"/>
              <a:buChar char="•"/>
            </a:pPr>
            <a:r>
              <a:rPr lang="en-US" altLang="en-US" sz="1800">
                <a:latin typeface="Calibri" panose="020F0502020204030204" pitchFamily="34" charset="0"/>
                <a:ea typeface="ヒラギノ角ゴ Pro W3"/>
                <a:cs typeface="ヒラギノ角ゴ Pro W3"/>
              </a:rPr>
              <a:t>Avoid pornography, violence, adult content</a:t>
            </a:r>
          </a:p>
          <a:p>
            <a:pPr eaLnBrk="1" hangingPunct="1"/>
            <a:r>
              <a:rPr lang="en-US" altLang="en-US" sz="2000">
                <a:latin typeface="Calibri" panose="020F0502020204030204" pitchFamily="34" charset="0"/>
                <a:ea typeface="ヒラギノ角ゴ Pro W3"/>
                <a:cs typeface="ヒラギノ角ゴ Pro W3"/>
              </a:rPr>
              <a:t>Login/passwords </a:t>
            </a:r>
          </a:p>
          <a:p>
            <a:pPr marL="285750" lvl="1" indent="-285750" eaLnBrk="1" hangingPunct="1">
              <a:buFont typeface="Arial" panose="020B0604020202020204" pitchFamily="34" charset="0"/>
              <a:buChar char="•"/>
            </a:pPr>
            <a:r>
              <a:rPr lang="en-US" altLang="en-US" sz="1800">
                <a:latin typeface="Calibri" panose="020F0502020204030204" pitchFamily="34" charset="0"/>
                <a:ea typeface="ヒラギノ角ゴ Pro W3"/>
                <a:cs typeface="ヒラギノ角ゴ Pro W3"/>
              </a:rPr>
              <a:t>If privileged clientele allowed</a:t>
            </a:r>
          </a:p>
          <a:p>
            <a:pPr eaLnBrk="1" hangingPunct="1"/>
            <a:r>
              <a:rPr lang="en-US" altLang="en-US" sz="2000">
                <a:latin typeface="Calibri" panose="020F0502020204030204" pitchFamily="34" charset="0"/>
                <a:ea typeface="ヒラギノ角ゴ Pro W3"/>
                <a:cs typeface="ヒラギノ角ゴ Pro W3"/>
              </a:rPr>
              <a:t>Firewall protection from rest of organization</a:t>
            </a:r>
          </a:p>
        </p:txBody>
      </p:sp>
      <p:sp>
        <p:nvSpPr>
          <p:cNvPr id="32773" name="Text Placeholder 6">
            <a:extLst>
              <a:ext uri="{FF2B5EF4-FFF2-40B4-BE49-F238E27FC236}">
                <a16:creationId xmlns:a16="http://schemas.microsoft.com/office/drawing/2014/main" id="{00E71623-B9F2-4A20-95CD-30637DA85F1F}"/>
              </a:ext>
            </a:extLst>
          </p:cNvPr>
          <p:cNvSpPr>
            <a:spLocks noGrp="1"/>
          </p:cNvSpPr>
          <p:nvPr>
            <p:ph type="body" sz="quarter" idx="3"/>
          </p:nvPr>
        </p:nvSpPr>
        <p:spPr/>
        <p:txBody>
          <a:bodyPr/>
          <a:lstStyle/>
          <a:p>
            <a:pPr algn="ctr" eaLnBrk="1" hangingPunct="1"/>
            <a:r>
              <a:rPr lang="en-US" altLang="en-US">
                <a:latin typeface="Calibri" panose="020F0502020204030204" pitchFamily="34" charset="0"/>
                <a:ea typeface="ヒラギノ角ゴ Pro W3"/>
                <a:cs typeface="ヒラギノ角ゴ Pro W3"/>
              </a:rPr>
              <a:t>Physical Locks</a:t>
            </a:r>
          </a:p>
        </p:txBody>
      </p:sp>
      <p:pic>
        <p:nvPicPr>
          <p:cNvPr id="32774" name="Content Placeholder 6" descr="DSC02677.JPG">
            <a:extLst>
              <a:ext uri="{FF2B5EF4-FFF2-40B4-BE49-F238E27FC236}">
                <a16:creationId xmlns:a16="http://schemas.microsoft.com/office/drawing/2014/main" id="{615C8B61-46F8-4604-B121-4063829BD736}"/>
              </a:ext>
            </a:extLst>
          </p:cNvPr>
          <p:cNvPicPr>
            <a:picLocks noGrp="1" noChangeAspect="1"/>
          </p:cNvPicPr>
          <p:nvPr>
            <p:ph sz="quarter" idx="4"/>
          </p:nvPr>
        </p:nvPicPr>
        <p:blipFill>
          <a:blip r:embed="rId3">
            <a:extLst>
              <a:ext uri="{28A0092B-C50C-407E-A947-70E740481C1C}">
                <a14:useLocalDpi xmlns:a14="http://schemas.microsoft.com/office/drawing/2010/main" val="0"/>
              </a:ext>
            </a:extLst>
          </a:blip>
          <a:srcRect/>
          <a:stretch>
            <a:fillRect/>
          </a:stretch>
        </p:blipFill>
        <p:spPr>
          <a:xfrm>
            <a:off x="5184775" y="2174875"/>
            <a:ext cx="2962275" cy="3951288"/>
          </a:xfrm>
        </p:spPr>
      </p:pic>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E7D7739B-01CC-41AA-AE52-CB7D45BC71BD}"/>
              </a:ext>
            </a:extLst>
          </p:cNvPr>
          <p:cNvSpPr>
            <a:spLocks noGrp="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Commercial Copy Machines</a:t>
            </a:r>
          </a:p>
        </p:txBody>
      </p:sp>
      <p:sp>
        <p:nvSpPr>
          <p:cNvPr id="32771" name="Content Placeholder 2">
            <a:extLst>
              <a:ext uri="{FF2B5EF4-FFF2-40B4-BE49-F238E27FC236}">
                <a16:creationId xmlns:a16="http://schemas.microsoft.com/office/drawing/2014/main" id="{6FD93230-6165-49CC-930E-0947141ED5ED}"/>
              </a:ext>
            </a:extLst>
          </p:cNvPr>
          <p:cNvSpPr>
            <a:spLocks noGrp="1"/>
          </p:cNvSpPr>
          <p:nvPr>
            <p:ph sz="half" idx="1"/>
          </p:nvPr>
        </p:nvSpPr>
        <p:spPr>
          <a:xfrm>
            <a:off x="457200" y="1676400"/>
            <a:ext cx="4953000" cy="3886200"/>
          </a:xfrm>
        </p:spPr>
        <p:txBody>
          <a:bodyPr/>
          <a:lstStyle/>
          <a:p>
            <a:pPr eaLnBrk="1" hangingPunct="1">
              <a:lnSpc>
                <a:spcPct val="100000"/>
              </a:lnSpc>
              <a:buFont typeface="Wingdings" pitchFamily="2" charset="2"/>
              <a:buNone/>
              <a:defRPr/>
            </a:pPr>
            <a:r>
              <a:rPr lang="en-US" altLang="en-US" sz="2400" dirty="0">
                <a:latin typeface="Calibri" pitchFamily="34" charset="0"/>
                <a:ea typeface="ヒラギノ角ゴ Pro W3"/>
                <a:cs typeface="ヒラギノ角ゴ Pro W3"/>
              </a:rPr>
              <a:t>Large disk storage  </a:t>
            </a:r>
          </a:p>
          <a:p>
            <a:pPr eaLnBrk="1" hangingPunct="1">
              <a:lnSpc>
                <a:spcPct val="100000"/>
              </a:lnSpc>
              <a:defRPr/>
            </a:pPr>
            <a:r>
              <a:rPr lang="en-US" altLang="en-US" sz="2400" dirty="0">
                <a:latin typeface="Calibri" pitchFamily="34" charset="0"/>
                <a:ea typeface="ヒラギノ角ゴ Pro W3"/>
                <a:cs typeface="ヒラギノ角ゴ Pro W3"/>
              </a:rPr>
              <a:t>Data may be sensitive </a:t>
            </a:r>
          </a:p>
          <a:p>
            <a:pPr eaLnBrk="1" hangingPunct="1">
              <a:lnSpc>
                <a:spcPct val="100000"/>
              </a:lnSpc>
              <a:defRPr/>
            </a:pPr>
            <a:r>
              <a:rPr lang="en-US" altLang="en-US" sz="2400" dirty="0">
                <a:latin typeface="Calibri" pitchFamily="34" charset="0"/>
                <a:ea typeface="ヒラギノ角ゴ Pro W3"/>
                <a:cs typeface="ヒラギノ角ゴ Pro W3"/>
              </a:rPr>
              <a:t>Internet access or stolen disk</a:t>
            </a:r>
          </a:p>
          <a:p>
            <a:pPr eaLnBrk="1" hangingPunct="1">
              <a:lnSpc>
                <a:spcPct val="100000"/>
              </a:lnSpc>
              <a:buFont typeface="Wingdings" pitchFamily="2" charset="2"/>
              <a:buNone/>
              <a:defRPr/>
            </a:pPr>
            <a:r>
              <a:rPr lang="en-US" altLang="en-US" sz="2400" dirty="0">
                <a:latin typeface="Calibri" pitchFamily="34" charset="0"/>
                <a:ea typeface="ヒラギノ角ゴ Pro W3"/>
                <a:cs typeface="ヒラギノ角ゴ Pro W3"/>
              </a:rPr>
              <a:t>Security features: </a:t>
            </a:r>
          </a:p>
          <a:p>
            <a:pPr marL="342900" indent="-342900" eaLnBrk="1" hangingPunct="1">
              <a:lnSpc>
                <a:spcPct val="100000"/>
              </a:lnSpc>
              <a:buFont typeface="Arial" panose="020B0604020202020204" pitchFamily="34" charset="0"/>
              <a:buChar char="•"/>
              <a:defRPr/>
            </a:pPr>
            <a:r>
              <a:rPr lang="en-US" altLang="en-US" sz="2400" dirty="0">
                <a:latin typeface="Calibri" pitchFamily="34" charset="0"/>
                <a:ea typeface="ヒラギノ角ゴ Pro W3"/>
                <a:cs typeface="ヒラギノ角ゴ Pro W3"/>
              </a:rPr>
              <a:t>Encrypted disks </a:t>
            </a:r>
          </a:p>
          <a:p>
            <a:pPr marL="342900" indent="-342900" eaLnBrk="1" hangingPunct="1">
              <a:lnSpc>
                <a:spcPct val="100000"/>
              </a:lnSpc>
              <a:buFont typeface="Arial" panose="020B0604020202020204" pitchFamily="34" charset="0"/>
              <a:buChar char="•"/>
              <a:defRPr/>
            </a:pPr>
            <a:r>
              <a:rPr lang="en-US" altLang="en-US" sz="2400" dirty="0">
                <a:latin typeface="Calibri" pitchFamily="34" charset="0"/>
                <a:ea typeface="ヒラギノ角ゴ Pro W3"/>
                <a:cs typeface="ヒラギノ角ゴ Pro W3"/>
              </a:rPr>
              <a:t>Overwrite: writes random data daily or weekly, or per job. </a:t>
            </a:r>
          </a:p>
          <a:p>
            <a:pPr marL="342900" indent="-342900" eaLnBrk="1" hangingPunct="1">
              <a:lnSpc>
                <a:spcPct val="100000"/>
              </a:lnSpc>
              <a:buFont typeface="Arial" panose="020B0604020202020204" pitchFamily="34" charset="0"/>
              <a:buChar char="•"/>
              <a:defRPr/>
            </a:pPr>
            <a:r>
              <a:rPr lang="en-US" altLang="en-US" sz="2400" dirty="0">
                <a:latin typeface="Calibri" pitchFamily="34" charset="0"/>
                <a:ea typeface="ヒラギノ角ゴ Pro W3"/>
                <a:cs typeface="ヒラギノ角ゴ Pro W3"/>
              </a:rPr>
              <a:t>Contract: Copier is returned without disk(s) or disks are securely destroyed by contractor.</a:t>
            </a:r>
          </a:p>
        </p:txBody>
      </p:sp>
      <p:pic>
        <p:nvPicPr>
          <p:cNvPr id="33796" name="Picture 2" descr="C:\Users\lincke\AppData\Local\Microsoft\Windows\Temporary Internet Files\Content.IE5\WYPWMHBL\MM900282792[1].gif">
            <a:extLst>
              <a:ext uri="{FF2B5EF4-FFF2-40B4-BE49-F238E27FC236}">
                <a16:creationId xmlns:a16="http://schemas.microsoft.com/office/drawing/2014/main" id="{F85FAFA4-B987-40B5-94F0-7412F9BE2A3C}"/>
              </a:ext>
            </a:extLst>
          </p:cNvPr>
          <p:cNvPicPr>
            <a:picLocks noGrp="1" noChangeAspect="1" noChangeArrowheads="1" noCrop="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378450" y="1905000"/>
            <a:ext cx="3240088" cy="3352800"/>
          </a:xfrm>
          <a:noFill/>
        </p:spPr>
      </p:pic>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A8753DC6-27AF-4BB2-A4FF-3FCAC3C19DA3}"/>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  Mobile Computing</a:t>
            </a:r>
          </a:p>
        </p:txBody>
      </p:sp>
      <p:sp>
        <p:nvSpPr>
          <p:cNvPr id="34819" name="Rectangle 3">
            <a:extLst>
              <a:ext uri="{FF2B5EF4-FFF2-40B4-BE49-F238E27FC236}">
                <a16:creationId xmlns:a16="http://schemas.microsoft.com/office/drawing/2014/main" id="{EE573D1D-11C6-4BED-940D-81C023265974}"/>
              </a:ext>
            </a:extLst>
          </p:cNvPr>
          <p:cNvSpPr>
            <a:spLocks noGrp="1" noChangeArrowheads="1"/>
          </p:cNvSpPr>
          <p:nvPr>
            <p:ph idx="1"/>
          </p:nvPr>
        </p:nvSpPr>
        <p:spPr/>
        <p:txBody>
          <a:bodyPr/>
          <a:lstStyle/>
          <a:p>
            <a:pPr eaLnBrk="1" hangingPunct="1">
              <a:lnSpc>
                <a:spcPct val="90000"/>
              </a:lnSpc>
            </a:pPr>
            <a:r>
              <a:rPr lang="en-US" altLang="en-US" sz="2400" dirty="0">
                <a:latin typeface="Calibri" panose="020F0502020204030204" pitchFamily="34" charset="0"/>
                <a:ea typeface="ヒラギノ角ゴ Pro W3"/>
                <a:cs typeface="ヒラギノ角ゴ Pro W3"/>
              </a:rPr>
              <a:t>Engrave a serial number  and company name/logo on laptop using engraver or tamper-resistant tags</a:t>
            </a:r>
          </a:p>
          <a:p>
            <a:pPr eaLnBrk="1" hangingPunct="1">
              <a:lnSpc>
                <a:spcPct val="90000"/>
              </a:lnSpc>
            </a:pPr>
            <a:r>
              <a:rPr lang="en-US" altLang="en-US" sz="2400" dirty="0">
                <a:latin typeface="Calibri" panose="020F0502020204030204" pitchFamily="34" charset="0"/>
                <a:ea typeface="ヒラギノ角ゴ Pro W3"/>
                <a:cs typeface="ヒラギノ角ゴ Pro W3"/>
              </a:rPr>
              <a:t>Back up critical/sensitive data</a:t>
            </a:r>
          </a:p>
          <a:p>
            <a:pPr eaLnBrk="1" hangingPunct="1">
              <a:lnSpc>
                <a:spcPct val="90000"/>
              </a:lnSpc>
            </a:pPr>
            <a:r>
              <a:rPr lang="en-US" altLang="en-US" sz="2400" dirty="0">
                <a:latin typeface="Calibri" panose="020F0502020204030204" pitchFamily="34" charset="0"/>
                <a:ea typeface="ヒラギノ角ゴ Pro W3"/>
                <a:cs typeface="ヒラギノ角ゴ Pro W3"/>
              </a:rPr>
              <a:t>Use cable locking system</a:t>
            </a:r>
          </a:p>
          <a:p>
            <a:pPr eaLnBrk="1" hangingPunct="1">
              <a:lnSpc>
                <a:spcPct val="90000"/>
              </a:lnSpc>
            </a:pPr>
            <a:r>
              <a:rPr lang="en-US" altLang="en-US" sz="2400" dirty="0">
                <a:latin typeface="Calibri" panose="020F0502020204030204" pitchFamily="34" charset="0"/>
                <a:ea typeface="ヒラギノ角ゴ Pro W3"/>
                <a:cs typeface="ヒラギノ角ゴ Pro W3"/>
              </a:rPr>
              <a:t>Encrypt disks</a:t>
            </a:r>
          </a:p>
          <a:p>
            <a:pPr eaLnBrk="1" hangingPunct="1">
              <a:lnSpc>
                <a:spcPct val="90000"/>
              </a:lnSpc>
            </a:pPr>
            <a:r>
              <a:rPr lang="en-US" altLang="en-US" sz="2400" dirty="0">
                <a:latin typeface="Calibri" panose="020F0502020204030204" pitchFamily="34" charset="0"/>
                <a:ea typeface="ヒラギノ角ゴ Pro W3"/>
                <a:cs typeface="ヒラギノ角ゴ Pro W3"/>
              </a:rPr>
              <a:t>Allocate passwords to individual files maybe not useful</a:t>
            </a:r>
          </a:p>
          <a:p>
            <a:pPr marL="342900" lvl="1" indent="-342900" eaLnBrk="1" hangingPunct="1">
              <a:lnSpc>
                <a:spcPct val="90000"/>
              </a:lnSpc>
              <a:buFont typeface="Arial" panose="020B0604020202020204" pitchFamily="34" charset="0"/>
              <a:buChar char="•"/>
            </a:pPr>
            <a:r>
              <a:rPr lang="en-US" altLang="en-US" sz="2000" dirty="0">
                <a:latin typeface="Calibri" panose="020F0502020204030204" pitchFamily="34" charset="0"/>
                <a:ea typeface="ヒラギノ角ゴ Pro W3"/>
                <a:cs typeface="ヒラギノ角ゴ Pro W3"/>
              </a:rPr>
              <a:t>Consider if password forgotten or person leaves company…?</a:t>
            </a:r>
          </a:p>
          <a:p>
            <a:pPr eaLnBrk="1" hangingPunct="1">
              <a:lnSpc>
                <a:spcPct val="90000"/>
              </a:lnSpc>
            </a:pPr>
            <a:r>
              <a:rPr lang="en-US" altLang="en-US" sz="2400" dirty="0">
                <a:latin typeface="Calibri" panose="020F0502020204030204" pitchFamily="34" charset="0"/>
                <a:ea typeface="ヒラギノ角ゴ Pro W3"/>
                <a:cs typeface="ヒラギノ角ゴ Pro W3"/>
              </a:rPr>
              <a:t>Establish a theft response team for when a laptop is stolen.  </a:t>
            </a:r>
          </a:p>
          <a:p>
            <a:pPr marL="342900" lvl="1" indent="-342900" eaLnBrk="1" hangingPunct="1">
              <a:lnSpc>
                <a:spcPct val="90000"/>
              </a:lnSpc>
              <a:buFont typeface="Arial" panose="020B0604020202020204" pitchFamily="34" charset="0"/>
              <a:buChar char="•"/>
            </a:pPr>
            <a:r>
              <a:rPr lang="en-US" altLang="en-US" sz="2000" dirty="0">
                <a:latin typeface="Calibri" panose="020F0502020204030204" pitchFamily="34" charset="0"/>
                <a:ea typeface="ヒラギノ角ゴ Pro W3"/>
                <a:cs typeface="ヒラギノ角ゴ Pro W3"/>
              </a:rPr>
              <a:t>Report loss of laptop to police</a:t>
            </a:r>
          </a:p>
          <a:p>
            <a:pPr marL="342900" lvl="1" indent="-342900" eaLnBrk="1" hangingPunct="1">
              <a:lnSpc>
                <a:spcPct val="90000"/>
              </a:lnSpc>
              <a:buFont typeface="Arial" panose="020B0604020202020204" pitchFamily="34" charset="0"/>
              <a:buChar char="•"/>
            </a:pPr>
            <a:r>
              <a:rPr lang="en-US" altLang="en-US" sz="2000" dirty="0">
                <a:latin typeface="Calibri" panose="020F0502020204030204" pitchFamily="34" charset="0"/>
                <a:ea typeface="ヒラギノ角ゴ Pro W3"/>
                <a:cs typeface="ヒラギノ角ゴ Pro W3"/>
              </a:rPr>
              <a:t>Determine effect of lost or compromised data on company, clients, third parties</a:t>
            </a:r>
          </a:p>
        </p:txBody>
      </p:sp>
      <p:pic>
        <p:nvPicPr>
          <p:cNvPr id="34820" name="Picture 4" descr="BD18215_">
            <a:extLst>
              <a:ext uri="{FF2B5EF4-FFF2-40B4-BE49-F238E27FC236}">
                <a16:creationId xmlns:a16="http://schemas.microsoft.com/office/drawing/2014/main" id="{3CADF7D1-9022-4DBC-AF34-FCA6A3E03DCD}"/>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6248400" y="533400"/>
            <a:ext cx="12096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a:extLst>
              <a:ext uri="{FF2B5EF4-FFF2-40B4-BE49-F238E27FC236}">
                <a16:creationId xmlns:a16="http://schemas.microsoft.com/office/drawing/2014/main" id="{8DC8CF7C-F714-43E0-ADAF-8150B9D5CE16}"/>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Device Security</a:t>
            </a:r>
          </a:p>
        </p:txBody>
      </p:sp>
      <p:sp>
        <p:nvSpPr>
          <p:cNvPr id="35843" name="Rectangle 5">
            <a:extLst>
              <a:ext uri="{FF2B5EF4-FFF2-40B4-BE49-F238E27FC236}">
                <a16:creationId xmlns:a16="http://schemas.microsoft.com/office/drawing/2014/main" id="{C37BF828-21F3-454D-987C-50188CF7C82A}"/>
              </a:ext>
            </a:extLst>
          </p:cNvPr>
          <p:cNvSpPr>
            <a:spLocks noGrp="1" noChangeArrowheads="1"/>
          </p:cNvSpPr>
          <p:nvPr>
            <p:ph sz="half" idx="1"/>
          </p:nvPr>
        </p:nvSpPr>
        <p:spPr/>
        <p:txBody>
          <a:bodyPr/>
          <a:lstStyle/>
          <a:p>
            <a:pPr eaLnBrk="1" hangingPunct="1">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Smartphones &amp; PDAs</a:t>
            </a:r>
          </a:p>
          <a:p>
            <a:pPr eaLnBrk="1" hangingPunct="1"/>
            <a:r>
              <a:rPr lang="en-US" altLang="en-US" sz="2400">
                <a:latin typeface="Calibri" panose="020F0502020204030204" pitchFamily="34" charset="0"/>
                <a:ea typeface="ヒラギノ角ゴ Pro W3"/>
                <a:cs typeface="ヒラギノ角ゴ Pro W3"/>
              </a:rPr>
              <a:t>Approved &amp; registered</a:t>
            </a:r>
          </a:p>
          <a:p>
            <a:pPr eaLnBrk="1" hangingPunct="1"/>
            <a:r>
              <a:rPr lang="en-US" altLang="en-US" sz="2400">
                <a:latin typeface="Calibri" panose="020F0502020204030204" pitchFamily="34" charset="0"/>
                <a:ea typeface="ヒラギノ角ゴ Pro W3"/>
                <a:cs typeface="ヒラギノ角ゴ Pro W3"/>
              </a:rPr>
              <a:t>Configuration: controlled, licensed, &amp; tested S/W</a:t>
            </a:r>
          </a:p>
          <a:p>
            <a:pPr marL="342900" lvl="1" indent="-342900" eaLnBrk="1" hangingPunct="1">
              <a:buFont typeface="Arial" panose="020B0604020202020204" pitchFamily="34" charset="0"/>
              <a:buChar char="•"/>
            </a:pPr>
            <a:r>
              <a:rPr lang="en-US" altLang="en-US" sz="2000">
                <a:latin typeface="Calibri" panose="020F0502020204030204" pitchFamily="34" charset="0"/>
                <a:ea typeface="ヒラギノ角ゴ Pro W3"/>
                <a:cs typeface="ヒラギノ角ゴ Pro W3"/>
              </a:rPr>
              <a:t>Encryption</a:t>
            </a:r>
          </a:p>
          <a:p>
            <a:pPr marL="342900" lvl="1" indent="-342900" eaLnBrk="1" hangingPunct="1">
              <a:buFont typeface="Arial" panose="020B0604020202020204" pitchFamily="34" charset="0"/>
              <a:buChar char="•"/>
            </a:pPr>
            <a:r>
              <a:rPr lang="en-US" altLang="en-US" sz="2000">
                <a:latin typeface="Calibri" panose="020F0502020204030204" pitchFamily="34" charset="0"/>
                <a:ea typeface="ヒラギノ角ゴ Pro W3"/>
                <a:cs typeface="ヒラギノ角ゴ Pro W3"/>
              </a:rPr>
              <a:t>Antivirus</a:t>
            </a:r>
          </a:p>
          <a:p>
            <a:pPr eaLnBrk="1" hangingPunct="1"/>
            <a:r>
              <a:rPr lang="en-US" altLang="en-US" sz="2400">
                <a:latin typeface="Calibri" panose="020F0502020204030204" pitchFamily="34" charset="0"/>
                <a:ea typeface="ヒラギノ角ゴ Pro W3"/>
                <a:cs typeface="ヒラギノ角ゴ Pro W3"/>
              </a:rPr>
              <a:t>Training &amp; Due Care (including camera use) </a:t>
            </a:r>
          </a:p>
          <a:p>
            <a:pPr marL="342900" lvl="1" indent="-342900" eaLnBrk="1" hangingPunct="1">
              <a:buFont typeface="Arial" panose="020B0604020202020204" pitchFamily="34" charset="0"/>
              <a:buChar char="•"/>
            </a:pPr>
            <a:r>
              <a:rPr lang="en-US" altLang="en-US" sz="2000">
                <a:latin typeface="Calibri" panose="020F0502020204030204" pitchFamily="34" charset="0"/>
                <a:ea typeface="ヒラギノ角ゴ Pro W3"/>
                <a:cs typeface="ヒラギノ角ゴ Pro W3"/>
              </a:rPr>
              <a:t>Easily misplaced</a:t>
            </a:r>
          </a:p>
        </p:txBody>
      </p:sp>
      <p:sp>
        <p:nvSpPr>
          <p:cNvPr id="35844" name="Rectangle 6">
            <a:extLst>
              <a:ext uri="{FF2B5EF4-FFF2-40B4-BE49-F238E27FC236}">
                <a16:creationId xmlns:a16="http://schemas.microsoft.com/office/drawing/2014/main" id="{F47B1C68-E8E4-4D95-9EFA-F1C52C2C9800}"/>
              </a:ext>
            </a:extLst>
          </p:cNvPr>
          <p:cNvSpPr>
            <a:spLocks noGrp="1" noChangeArrowheads="1"/>
          </p:cNvSpPr>
          <p:nvPr>
            <p:ph sz="half" idx="2"/>
          </p:nvPr>
        </p:nvSpPr>
        <p:spPr/>
        <p:txBody>
          <a:bodyPr/>
          <a:lstStyle/>
          <a:p>
            <a:pPr eaLnBrk="1" hangingPunct="1">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Flash &amp; Mini Hard Drive</a:t>
            </a:r>
          </a:p>
          <a:p>
            <a:pPr eaLnBrk="1" hangingPunct="1"/>
            <a:r>
              <a:rPr lang="en-US" altLang="en-US" sz="2400">
                <a:latin typeface="Calibri" panose="020F0502020204030204" pitchFamily="34" charset="0"/>
                <a:ea typeface="ヒラギノ角ゴ Pro W3"/>
                <a:cs typeface="ヒラギノ角ゴ Pro W3"/>
              </a:rPr>
              <a:t>Banned and USB disabled </a:t>
            </a:r>
          </a:p>
          <a:p>
            <a:pPr algn="ctr" eaLnBrk="1" hangingPunct="1">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OR</a:t>
            </a:r>
          </a:p>
          <a:p>
            <a:pPr eaLnBrk="1" hangingPunct="1"/>
            <a:r>
              <a:rPr lang="en-US" altLang="en-US" sz="2400">
                <a:latin typeface="Calibri" panose="020F0502020204030204" pitchFamily="34" charset="0"/>
                <a:ea typeface="ヒラギノ角ゴ Pro W3"/>
                <a:cs typeface="ヒラギノ角ゴ Pro W3"/>
              </a:rPr>
              <a:t>Encrypt all data</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1">
            <a:extLst>
              <a:ext uri="{FF2B5EF4-FFF2-40B4-BE49-F238E27FC236}">
                <a16:creationId xmlns:a16="http://schemas.microsoft.com/office/drawing/2014/main" id="{4C63FF61-CCD9-4D0D-AF4D-E3118E49BC1B}"/>
              </a:ext>
            </a:extLst>
          </p:cNvPr>
          <p:cNvSpPr>
            <a:spLocks noGrp="1"/>
          </p:cNvSpPr>
          <p:nvPr>
            <p:ph idx="11"/>
          </p:nvPr>
        </p:nvSpPr>
        <p:spPr>
          <a:xfrm>
            <a:off x="522288" y="1519238"/>
            <a:ext cx="8135937" cy="4879975"/>
          </a:xfrm>
        </p:spPr>
        <p:txBody>
          <a:bodyPr/>
          <a:lstStyle/>
          <a:p>
            <a:pPr hangingPunct="0">
              <a:buFont typeface="Arial" panose="020B0604020202020204" pitchFamily="34" charset="0"/>
              <a:buNone/>
            </a:pPr>
            <a:r>
              <a:rPr lang="en-US" altLang="en-US" dirty="0">
                <a:latin typeface="Calibri" panose="020F0502020204030204" pitchFamily="34" charset="0"/>
                <a:ea typeface="ヒラギノ角ゴ Pro W3"/>
                <a:cs typeface="ヒラギノ角ゴ Pro W3"/>
              </a:rPr>
              <a:t>Skimmers inserted in ATM/POS to record payment card information</a:t>
            </a:r>
          </a:p>
          <a:p>
            <a:pPr marL="285750" indent="-285750" hangingPunct="0">
              <a:buFont typeface="Arial" panose="020B0604020202020204" pitchFamily="34" charset="0"/>
              <a:buChar char="•"/>
            </a:pPr>
            <a:r>
              <a:rPr lang="en-US" altLang="en-US" dirty="0">
                <a:latin typeface="Calibri" panose="020F0502020204030204" pitchFamily="34" charset="0"/>
                <a:ea typeface="ヒラギノ角ゴ Pro W3"/>
                <a:cs typeface="ヒラギノ角ゴ Pro W3"/>
              </a:rPr>
              <a:t>come in all sizes and colors to match targets. </a:t>
            </a:r>
          </a:p>
          <a:p>
            <a:pPr marL="285750" indent="-285750" hangingPunct="0">
              <a:buFont typeface="Arial" panose="020B0604020202020204" pitchFamily="34" charset="0"/>
              <a:buChar char="•"/>
            </a:pPr>
            <a:r>
              <a:rPr lang="en-US" altLang="en-US" dirty="0">
                <a:latin typeface="Calibri" panose="020F0502020204030204" pitchFamily="34" charset="0"/>
                <a:ea typeface="ヒラギノ角ゴ Pro W3"/>
                <a:cs typeface="ヒラギノ角ゴ Pro W3"/>
              </a:rPr>
              <a:t>pinhole cameras record PIN codes. </a:t>
            </a:r>
          </a:p>
          <a:p>
            <a:pPr marL="285750" indent="-285750" hangingPunct="0">
              <a:buFont typeface="Arial" panose="020B0604020202020204" pitchFamily="34" charset="0"/>
              <a:buChar char="•"/>
            </a:pPr>
            <a:r>
              <a:rPr lang="en-US" altLang="en-US" dirty="0">
                <a:latin typeface="Calibri" panose="020F0502020204030204" pitchFamily="34" charset="0"/>
                <a:ea typeface="ヒラギノ角ゴ Pro W3"/>
                <a:cs typeface="ヒラギノ角ゴ Pro W3"/>
              </a:rPr>
              <a:t>installed in seconds. </a:t>
            </a:r>
          </a:p>
          <a:p>
            <a:pPr marL="285750" indent="-285750" hangingPunct="0">
              <a:buFont typeface="Arial" panose="020B0604020202020204" pitchFamily="34" charset="0"/>
              <a:buChar char="•"/>
            </a:pPr>
            <a:r>
              <a:rPr lang="en-US" altLang="en-US" dirty="0">
                <a:latin typeface="Calibri" panose="020F0502020204030204" pitchFamily="34" charset="0"/>
                <a:ea typeface="ヒラギノ角ゴ Pro W3"/>
                <a:cs typeface="ヒラギノ角ゴ Pro W3"/>
              </a:rPr>
              <a:t>may collect data wirelessly</a:t>
            </a:r>
          </a:p>
          <a:p>
            <a:pPr marL="285750" indent="-285750" hangingPunct="0">
              <a:buFont typeface="Arial" panose="020B0604020202020204" pitchFamily="34" charset="0"/>
              <a:buChar char="•"/>
            </a:pPr>
            <a:r>
              <a:rPr lang="en-US" altLang="en-US" dirty="0">
                <a:latin typeface="Calibri" panose="020F0502020204030204" pitchFamily="34" charset="0"/>
                <a:ea typeface="ヒラギノ角ゴ Pro W3"/>
                <a:cs typeface="ヒラギノ角ゴ Pro W3"/>
              </a:rPr>
              <a:t>often installed by outsiders, sometimes insiders (waiters, cashiers, bank tellers) may be solicited to record, skim or install skimmers as collusion</a:t>
            </a:r>
          </a:p>
          <a:p>
            <a:pPr hangingPunct="0">
              <a:buFont typeface="Arial" panose="020B0604020202020204" pitchFamily="34" charset="0"/>
              <a:buNone/>
            </a:pPr>
            <a:r>
              <a:rPr lang="en-US" altLang="en-US" dirty="0">
                <a:latin typeface="Calibri" panose="020F0502020204030204" pitchFamily="34" charset="0"/>
                <a:ea typeface="ヒラギノ角ゴ Pro W3"/>
                <a:cs typeface="ヒラギノ角ゴ Pro W3"/>
              </a:rPr>
              <a:t>Alternative attacks:</a:t>
            </a:r>
          </a:p>
          <a:p>
            <a:pPr hangingPunct="0">
              <a:buFont typeface="Arial" panose="020B0604020202020204" pitchFamily="34" charset="0"/>
              <a:buNone/>
            </a:pPr>
            <a:r>
              <a:rPr lang="en-US" altLang="en-US" dirty="0" err="1">
                <a:latin typeface="Calibri" panose="020F0502020204030204" pitchFamily="34" charset="0"/>
                <a:ea typeface="ヒラギノ角ゴ Pro W3"/>
                <a:cs typeface="ヒラギノ角ゴ Pro W3"/>
              </a:rPr>
              <a:t>PoS</a:t>
            </a:r>
            <a:r>
              <a:rPr lang="en-US" altLang="en-US" dirty="0">
                <a:latin typeface="Calibri" panose="020F0502020204030204" pitchFamily="34" charset="0"/>
                <a:ea typeface="ヒラギノ角ゴ Pro W3"/>
                <a:cs typeface="ヒラギノ角ゴ Pro W3"/>
              </a:rPr>
              <a:t> devices can be quickly replaced by an identical device with a skimmer installed; the stolen </a:t>
            </a:r>
            <a:r>
              <a:rPr lang="en-US" altLang="en-US" dirty="0" err="1">
                <a:latin typeface="Calibri" panose="020F0502020204030204" pitchFamily="34" charset="0"/>
                <a:ea typeface="ヒラギノ角ゴ Pro W3"/>
                <a:cs typeface="ヒラギノ角ゴ Pro W3"/>
              </a:rPr>
              <a:t>PoS</a:t>
            </a:r>
            <a:r>
              <a:rPr lang="en-US" altLang="en-US" dirty="0">
                <a:latin typeface="Calibri" panose="020F0502020204030204" pitchFamily="34" charset="0"/>
                <a:ea typeface="ヒラギノ角ゴ Pro W3"/>
                <a:cs typeface="ヒラギノ角ゴ Pro W3"/>
              </a:rPr>
              <a:t> device is also altered and put into service elsewhere.  </a:t>
            </a:r>
          </a:p>
          <a:p>
            <a:pPr hangingPunct="0">
              <a:buFont typeface="Arial" panose="020B0604020202020204" pitchFamily="34" charset="0"/>
              <a:buNone/>
            </a:pPr>
            <a:r>
              <a:rPr lang="en-US" altLang="en-US" dirty="0">
                <a:latin typeface="Calibri" panose="020F0502020204030204" pitchFamily="34" charset="0"/>
                <a:ea typeface="ヒラギノ角ゴ Pro W3"/>
                <a:cs typeface="ヒラギノ角ゴ Pro W3"/>
              </a:rPr>
              <a:t>A partner ‘customer’ distracts the attendant while the skimmer is installed </a:t>
            </a:r>
          </a:p>
          <a:p>
            <a:pPr>
              <a:buFont typeface="Arial" panose="020B0604020202020204" pitchFamily="34" charset="0"/>
              <a:buNone/>
            </a:pPr>
            <a:endParaRPr lang="en-US" altLang="en-US" dirty="0">
              <a:latin typeface="Calibri" panose="020F0502020204030204" pitchFamily="34" charset="0"/>
              <a:ea typeface="ヒラギノ角ゴ Pro W3"/>
              <a:cs typeface="ヒラギノ角ゴ Pro W3"/>
            </a:endParaRPr>
          </a:p>
        </p:txBody>
      </p:sp>
      <p:sp>
        <p:nvSpPr>
          <p:cNvPr id="36867" name="Title 2">
            <a:extLst>
              <a:ext uri="{FF2B5EF4-FFF2-40B4-BE49-F238E27FC236}">
                <a16:creationId xmlns:a16="http://schemas.microsoft.com/office/drawing/2014/main" id="{F2856F3F-E2B9-4CEC-82BE-E5C6F9559990}"/>
              </a:ext>
            </a:extLst>
          </p:cNvPr>
          <p:cNvSpPr>
            <a:spLocks noGrp="1"/>
          </p:cNvSpPr>
          <p:nvPr>
            <p:ph type="title"/>
          </p:nvPr>
        </p:nvSpPr>
        <p:spPr/>
        <p:txBody>
          <a:bodyPr/>
          <a:lstStyle/>
          <a:p>
            <a:r>
              <a:rPr lang="en-US" altLang="en-US">
                <a:ea typeface="Calibri" panose="020F0502020204030204" pitchFamily="34" charset="0"/>
                <a:cs typeface="Lucida Sans" panose="020B0602030504020204" pitchFamily="34" charset="0"/>
              </a:rPr>
              <a:t>ATM &amp; Point-of-Sale: Skimmer Problems</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D5871E-4DD9-410F-ADD9-7A37627CB419}"/>
              </a:ext>
            </a:extLst>
          </p:cNvPr>
          <p:cNvSpPr>
            <a:spLocks noGrp="1"/>
          </p:cNvSpPr>
          <p:nvPr>
            <p:ph idx="11"/>
          </p:nvPr>
        </p:nvSpPr>
        <p:spPr>
          <a:xfrm>
            <a:off x="522288" y="1519238"/>
            <a:ext cx="8135937" cy="4879975"/>
          </a:xfrm>
        </p:spPr>
        <p:txBody>
          <a:bodyPr/>
          <a:lstStyle/>
          <a:p>
            <a:pPr hangingPunct="0">
              <a:defRPr/>
            </a:pPr>
            <a:r>
              <a:rPr lang="en-US" sz="2000" dirty="0"/>
              <a:t>Installing devices in a tamper-proof way according to directions </a:t>
            </a:r>
          </a:p>
          <a:p>
            <a:pPr hangingPunct="0">
              <a:defRPr/>
            </a:pPr>
            <a:r>
              <a:rPr lang="en-US" sz="2000" dirty="0"/>
              <a:t>Prevent booting from an infected memory</a:t>
            </a:r>
          </a:p>
          <a:p>
            <a:pPr hangingPunct="0">
              <a:defRPr/>
            </a:pPr>
            <a:r>
              <a:rPr lang="en-US" sz="2000" dirty="0"/>
              <a:t>PCI DSS requires:</a:t>
            </a:r>
          </a:p>
          <a:p>
            <a:pPr marL="285750" indent="-285750" hangingPunct="0">
              <a:buFont typeface="Arial" panose="020B0604020202020204" pitchFamily="34" charset="0"/>
              <a:buChar char="•"/>
              <a:defRPr/>
            </a:pPr>
            <a:r>
              <a:rPr lang="en-US" sz="2000" dirty="0"/>
              <a:t>Organizations inventory </a:t>
            </a:r>
            <a:r>
              <a:rPr lang="en-US" sz="2000" dirty="0" err="1"/>
              <a:t>PoS</a:t>
            </a:r>
            <a:r>
              <a:rPr lang="en-US" sz="2000" dirty="0"/>
              <a:t>/ATM devices, listing make, model, serial number and location </a:t>
            </a:r>
          </a:p>
          <a:p>
            <a:pPr marL="285750" indent="-285750" hangingPunct="0">
              <a:buFont typeface="Arial" panose="020B0604020202020204" pitchFamily="34" charset="0"/>
              <a:buChar char="•"/>
              <a:defRPr/>
            </a:pPr>
            <a:r>
              <a:rPr lang="en-US" sz="2000" dirty="0"/>
              <a:t>Prepare policies to inspect devices periodically; more frequently in public places. </a:t>
            </a:r>
          </a:p>
          <a:p>
            <a:pPr hangingPunct="0">
              <a:defRPr/>
            </a:pPr>
            <a:endParaRPr lang="en-US" sz="1000" dirty="0"/>
          </a:p>
          <a:p>
            <a:pPr hangingPunct="0">
              <a:defRPr/>
            </a:pPr>
            <a:r>
              <a:rPr lang="en-US" sz="2000" dirty="0"/>
              <a:t>Train employees to:</a:t>
            </a:r>
          </a:p>
          <a:p>
            <a:pPr hangingPunct="0">
              <a:defRPr/>
            </a:pPr>
            <a:r>
              <a:rPr lang="en-US" sz="2000" dirty="0"/>
              <a:t>Recognize tampering and substitution </a:t>
            </a:r>
          </a:p>
          <a:p>
            <a:pPr marL="285750" indent="-285750" hangingPunct="0">
              <a:buFont typeface="Arial" panose="020B0604020202020204" pitchFamily="34" charset="0"/>
              <a:buChar char="•"/>
              <a:defRPr/>
            </a:pPr>
            <a:r>
              <a:rPr lang="en-US" sz="2000" dirty="0"/>
              <a:t>Procedure should include a picture and recorded serial numbers</a:t>
            </a:r>
          </a:p>
          <a:p>
            <a:pPr hangingPunct="0">
              <a:defRPr/>
            </a:pPr>
            <a:r>
              <a:rPr lang="en-US" sz="2000" dirty="0"/>
              <a:t>Report suspicious actions: unplugging devices or intimidation. </a:t>
            </a:r>
          </a:p>
          <a:p>
            <a:pPr hangingPunct="0">
              <a:defRPr/>
            </a:pPr>
            <a:r>
              <a:rPr lang="en-US" sz="2000" dirty="0"/>
              <a:t>Check for loose parts.  </a:t>
            </a:r>
          </a:p>
          <a:p>
            <a:pPr hangingPunct="0">
              <a:defRPr/>
            </a:pPr>
            <a:r>
              <a:rPr lang="en-US" sz="2000" dirty="0"/>
              <a:t>Alternatively,  mark device with an ultraviolet light marker.  </a:t>
            </a:r>
          </a:p>
          <a:p>
            <a:pPr>
              <a:defRPr/>
            </a:pPr>
            <a:endParaRPr lang="en-US" dirty="0"/>
          </a:p>
        </p:txBody>
      </p:sp>
      <p:sp>
        <p:nvSpPr>
          <p:cNvPr id="37891" name="Title 2">
            <a:extLst>
              <a:ext uri="{FF2B5EF4-FFF2-40B4-BE49-F238E27FC236}">
                <a16:creationId xmlns:a16="http://schemas.microsoft.com/office/drawing/2014/main" id="{6D3D5ABF-DBEE-4AD1-BC68-57B9764AE7B5}"/>
              </a:ext>
            </a:extLst>
          </p:cNvPr>
          <p:cNvSpPr>
            <a:spLocks noGrp="1"/>
          </p:cNvSpPr>
          <p:nvPr>
            <p:ph type="title"/>
          </p:nvPr>
        </p:nvSpPr>
        <p:spPr/>
        <p:txBody>
          <a:bodyPr/>
          <a:lstStyle/>
          <a:p>
            <a:r>
              <a:rPr lang="en-US" altLang="en-US">
                <a:ea typeface="Calibri" panose="020F0502020204030204" pitchFamily="34" charset="0"/>
                <a:cs typeface="Lucida Sans" panose="020B0602030504020204" pitchFamily="34" charset="0"/>
              </a:rPr>
              <a:t>Protecting PoS &amp; ATMs</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9B1E4924-332E-44E1-A8FA-AE74E8065A37}"/>
              </a:ext>
            </a:extLst>
          </p:cNvPr>
          <p:cNvSpPr>
            <a:spLocks noGrp="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Objectives	</a:t>
            </a:r>
          </a:p>
        </p:txBody>
      </p:sp>
      <p:sp>
        <p:nvSpPr>
          <p:cNvPr id="18435" name="Content Placeholder 2">
            <a:extLst>
              <a:ext uri="{FF2B5EF4-FFF2-40B4-BE49-F238E27FC236}">
                <a16:creationId xmlns:a16="http://schemas.microsoft.com/office/drawing/2014/main" id="{C0652E76-4312-4612-8E54-6E22E3836CDA}"/>
              </a:ext>
            </a:extLst>
          </p:cNvPr>
          <p:cNvSpPr>
            <a:spLocks noGrp="1"/>
          </p:cNvSpPr>
          <p:nvPr>
            <p:ph idx="1"/>
          </p:nvPr>
        </p:nvSpPr>
        <p:spPr/>
        <p:txBody>
          <a:bodyPr/>
          <a:lstStyle/>
          <a:p>
            <a:pPr eaLnBrk="1" hangingPunct="1">
              <a:buFont typeface="Wingdings" panose="05000000000000000000" pitchFamily="2" charset="2"/>
              <a:buNone/>
            </a:pPr>
            <a:r>
              <a:rPr lang="en-US" altLang="en-US">
                <a:latin typeface="Calibri" panose="020F0502020204030204" pitchFamily="34" charset="0"/>
                <a:ea typeface="ヒラギノ角ゴ Pro W3"/>
                <a:cs typeface="ヒラギノ角ゴ Pro W3"/>
              </a:rPr>
              <a:t>The students should be able to:</a:t>
            </a:r>
          </a:p>
          <a:p>
            <a:pPr eaLnBrk="1" hangingPunct="1"/>
            <a:r>
              <a:rPr lang="en-US" altLang="en-US">
                <a:latin typeface="Calibri" panose="020F0502020204030204" pitchFamily="34" charset="0"/>
                <a:ea typeface="ヒラギノ角ゴ Pro W3"/>
                <a:cs typeface="ヒラギノ角ゴ Pro W3"/>
              </a:rPr>
              <a:t>Define power failures: blackout, brownout, sags, spike &amp; surges, electromagnetic interference (EMI)</a:t>
            </a:r>
          </a:p>
          <a:p>
            <a:pPr eaLnBrk="1" hangingPunct="1"/>
            <a:r>
              <a:rPr lang="en-US" altLang="en-US">
                <a:latin typeface="Calibri" panose="020F0502020204030204" pitchFamily="34" charset="0"/>
                <a:ea typeface="ヒラギノ角ゴ Pro W3"/>
                <a:cs typeface="ヒラギノ角ゴ Pro W3"/>
              </a:rPr>
              <a:t>Define protections against power failures: surge protector, universal power supply (UPS) , alternate power generators</a:t>
            </a:r>
          </a:p>
          <a:p>
            <a:pPr eaLnBrk="1" hangingPunct="1"/>
            <a:r>
              <a:rPr lang="en-US" altLang="en-US">
                <a:latin typeface="Calibri" panose="020F0502020204030204" pitchFamily="34" charset="0"/>
                <a:ea typeface="ヒラギノ角ゴ Pro W3"/>
                <a:cs typeface="ヒラギノ角ゴ Pro W3"/>
              </a:rPr>
              <a:t>Define and describe mediums for Fire Suppression System: dry pipe, charged, FM200, Argonite</a:t>
            </a:r>
          </a:p>
          <a:p>
            <a:pPr eaLnBrk="1" hangingPunct="1"/>
            <a:r>
              <a:rPr lang="en-US" altLang="en-US">
                <a:latin typeface="Calibri" panose="020F0502020204030204" pitchFamily="34" charset="0"/>
                <a:ea typeface="ヒラギノ角ゴ Pro W3"/>
                <a:cs typeface="ヒラギノ角ゴ Pro W3"/>
              </a:rPr>
              <a:t>Define physical access controls: biometric door locks, bolting, deadman doors</a:t>
            </a:r>
          </a:p>
          <a:p>
            <a:pPr eaLnBrk="1" hangingPunct="1"/>
            <a:r>
              <a:rPr lang="en-US" altLang="en-US">
                <a:latin typeface="Calibri" panose="020F0502020204030204" pitchFamily="34" charset="0"/>
                <a:ea typeface="ヒラギノ角ゴ Pro W3"/>
                <a:cs typeface="ヒラギノ角ゴ Pro W3"/>
              </a:rPr>
              <a:t>Describe the relationship between deadman door and piggybacking</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1">
            <a:extLst>
              <a:ext uri="{FF2B5EF4-FFF2-40B4-BE49-F238E27FC236}">
                <a16:creationId xmlns:a16="http://schemas.microsoft.com/office/drawing/2014/main" id="{CF53076C-2E10-4C99-A0DE-14096A085B4D}"/>
              </a:ext>
            </a:extLst>
          </p:cNvPr>
          <p:cNvSpPr>
            <a:spLocks noGrp="1"/>
          </p:cNvSpPr>
          <p:nvPr>
            <p:ph idx="11"/>
          </p:nvPr>
        </p:nvSpPr>
        <p:spPr>
          <a:xfrm>
            <a:off x="522288" y="1519238"/>
            <a:ext cx="8135937" cy="4879975"/>
          </a:xfrm>
        </p:spPr>
        <p:txBody>
          <a:bodyPr/>
          <a:lstStyle/>
          <a:p>
            <a:pPr hangingPunct="0">
              <a:lnSpc>
                <a:spcPct val="100000"/>
              </a:lnSpc>
              <a:buFont typeface="Arial" panose="020B0604020202020204" pitchFamily="34" charset="0"/>
              <a:buNone/>
            </a:pPr>
            <a:r>
              <a:rPr lang="en-US" altLang="en-US" sz="2400" dirty="0">
                <a:latin typeface="Calibri" panose="020F0502020204030204" pitchFamily="34" charset="0"/>
                <a:ea typeface="ヒラギノ角ゴ Pro W3"/>
                <a:cs typeface="ヒラギノ角ゴ Pro W3"/>
              </a:rPr>
              <a:t>PCI DSS requires that entry to sensitive data centers that process or store payment card data be monitored </a:t>
            </a:r>
          </a:p>
          <a:p>
            <a:pPr hangingPunct="0">
              <a:lnSpc>
                <a:spcPct val="100000"/>
              </a:lnSpc>
              <a:buFont typeface="Arial" panose="020B0604020202020204" pitchFamily="34" charset="0"/>
              <a:buNone/>
            </a:pPr>
            <a:r>
              <a:rPr lang="en-US" altLang="en-US" sz="2400" dirty="0">
                <a:latin typeface="Calibri" panose="020F0502020204030204" pitchFamily="34" charset="0"/>
                <a:ea typeface="ヒラギノ角ゴ Pro W3"/>
                <a:cs typeface="ヒラギノ角ゴ Pro W3"/>
              </a:rPr>
              <a:t>Log individual access via keycard or biometric identification, video, or Close Circuit TV (CCTV) </a:t>
            </a:r>
          </a:p>
          <a:p>
            <a:pPr hangingPunct="0">
              <a:lnSpc>
                <a:spcPct val="100000"/>
              </a:lnSpc>
              <a:buFont typeface="Arial" panose="020B0604020202020204" pitchFamily="34" charset="0"/>
              <a:buNone/>
            </a:pPr>
            <a:r>
              <a:rPr lang="en-US" altLang="en-US" sz="2400" dirty="0">
                <a:latin typeface="Calibri" panose="020F0502020204030204" pitchFamily="34" charset="0"/>
                <a:ea typeface="ヒラギノ角ゴ Pro W3"/>
                <a:cs typeface="ヒラギノ角ゴ Pro W3"/>
              </a:rPr>
              <a:t>Carefully authenticate anyone claiming to be a </a:t>
            </a:r>
            <a:r>
              <a:rPr lang="en-US" altLang="en-US" sz="2400" dirty="0" err="1">
                <a:latin typeface="Calibri" panose="020F0502020204030204" pitchFamily="34" charset="0"/>
                <a:ea typeface="ヒラギノ角ゴ Pro W3"/>
                <a:cs typeface="ヒラギノ角ゴ Pro W3"/>
              </a:rPr>
              <a:t>PoS</a:t>
            </a:r>
            <a:r>
              <a:rPr lang="en-US" altLang="en-US" sz="2400" dirty="0">
                <a:latin typeface="Calibri" panose="020F0502020204030204" pitchFamily="34" charset="0"/>
                <a:ea typeface="ヒラギノ角ゴ Pro W3"/>
                <a:cs typeface="ヒラギノ角ゴ Pro W3"/>
              </a:rPr>
              <a:t>/ATM maintenance person</a:t>
            </a:r>
          </a:p>
          <a:p>
            <a:pPr>
              <a:buFont typeface="Arial" panose="020B0604020202020204" pitchFamily="34" charset="0"/>
              <a:buNone/>
            </a:pPr>
            <a:endParaRPr lang="en-US" altLang="en-US" dirty="0">
              <a:latin typeface="Calibri" panose="020F0502020204030204" pitchFamily="34" charset="0"/>
              <a:ea typeface="ヒラギノ角ゴ Pro W3"/>
              <a:cs typeface="ヒラギノ角ゴ Pro W3"/>
            </a:endParaRPr>
          </a:p>
        </p:txBody>
      </p:sp>
      <p:sp>
        <p:nvSpPr>
          <p:cNvPr id="38915" name="Title 2">
            <a:extLst>
              <a:ext uri="{FF2B5EF4-FFF2-40B4-BE49-F238E27FC236}">
                <a16:creationId xmlns:a16="http://schemas.microsoft.com/office/drawing/2014/main" id="{50154569-99AC-45A0-AAAB-B2E4F3235EE1}"/>
              </a:ext>
            </a:extLst>
          </p:cNvPr>
          <p:cNvSpPr>
            <a:spLocks noGrp="1"/>
          </p:cNvSpPr>
          <p:nvPr>
            <p:ph type="title"/>
          </p:nvPr>
        </p:nvSpPr>
        <p:spPr/>
        <p:txBody>
          <a:bodyPr/>
          <a:lstStyle/>
          <a:p>
            <a:r>
              <a:rPr lang="en-US" altLang="en-US">
                <a:ea typeface="Calibri" panose="020F0502020204030204" pitchFamily="34" charset="0"/>
                <a:cs typeface="Lucida Sans" panose="020B0602030504020204" pitchFamily="34" charset="0"/>
              </a:rPr>
              <a:t>Data Centers with Payment Card Info</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82">
            <a:extLst>
              <a:ext uri="{FF2B5EF4-FFF2-40B4-BE49-F238E27FC236}">
                <a16:creationId xmlns:a16="http://schemas.microsoft.com/office/drawing/2014/main" id="{66265087-C3F5-484C-8418-0E98C3AF67FB}"/>
              </a:ext>
            </a:extLst>
          </p:cNvPr>
          <p:cNvSpPr>
            <a:spLocks noGrp="1" noChangeArrowheads="1"/>
          </p:cNvSpPr>
          <p:nvPr>
            <p:ph type="title"/>
          </p:nvPr>
        </p:nvSpPr>
        <p:spPr>
          <a:xfrm>
            <a:off x="457200" y="609600"/>
            <a:ext cx="8229600" cy="941796"/>
          </a:xfrm>
        </p:spPr>
        <p:txBody>
          <a:bodyPr/>
          <a:lstStyle/>
          <a:p>
            <a:pPr algn="ctr" eaLnBrk="1" hangingPunct="1"/>
            <a:r>
              <a:rPr lang="en-US" altLang="en-US" sz="3200" dirty="0">
                <a:ea typeface="Calibri" panose="020F0502020204030204" pitchFamily="34" charset="0"/>
                <a:cs typeface="Lucida Sans" panose="020B0602030504020204" pitchFamily="34" charset="0"/>
              </a:rPr>
              <a:t>Workbook: Physical Security</a:t>
            </a:r>
            <a:br>
              <a:rPr lang="en-US" altLang="en-US" dirty="0">
                <a:ea typeface="Calibri" panose="020F0502020204030204" pitchFamily="34" charset="0"/>
                <a:cs typeface="Lucida Sans" panose="020B0602030504020204" pitchFamily="34" charset="0"/>
              </a:rPr>
            </a:br>
            <a:r>
              <a:rPr lang="en-US" altLang="en-US" dirty="0">
                <a:ea typeface="Calibri" panose="020F0502020204030204" pitchFamily="34" charset="0"/>
                <a:cs typeface="Lucida Sans" panose="020B0602030504020204" pitchFamily="34" charset="0"/>
              </a:rPr>
              <a:t>Step 2: Sensitivity Class Handling</a:t>
            </a:r>
          </a:p>
        </p:txBody>
      </p:sp>
      <p:graphicFrame>
        <p:nvGraphicFramePr>
          <p:cNvPr id="177257" name="Group 105">
            <a:extLst>
              <a:ext uri="{FF2B5EF4-FFF2-40B4-BE49-F238E27FC236}">
                <a16:creationId xmlns:a16="http://schemas.microsoft.com/office/drawing/2014/main" id="{F62E846C-E3D6-4CEE-814E-37BB4F304D8E}"/>
              </a:ext>
            </a:extLst>
          </p:cNvPr>
          <p:cNvGraphicFramePr>
            <a:graphicFrameLocks noGrp="1"/>
          </p:cNvGraphicFramePr>
          <p:nvPr>
            <p:ph type="tbl" idx="1"/>
            <p:extLst>
              <p:ext uri="{D42A27DB-BD31-4B8C-83A1-F6EECF244321}">
                <p14:modId xmlns:p14="http://schemas.microsoft.com/office/powerpoint/2010/main" val="3019451980"/>
              </p:ext>
            </p:extLst>
          </p:nvPr>
        </p:nvGraphicFramePr>
        <p:xfrm>
          <a:off x="228600" y="1981200"/>
          <a:ext cx="8686800" cy="5029685"/>
        </p:xfrm>
        <a:graphic>
          <a:graphicData uri="http://schemas.openxmlformats.org/drawingml/2006/table">
            <a:tbl>
              <a:tblPr/>
              <a:tblGrid>
                <a:gridCol w="19050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gridCol w="3657600">
                  <a:extLst>
                    <a:ext uri="{9D8B030D-6E8A-4147-A177-3AD203B41FA5}">
                      <a16:colId xmlns:a16="http://schemas.microsoft.com/office/drawing/2014/main" val="20002"/>
                    </a:ext>
                  </a:extLst>
                </a:gridCol>
              </a:tblGrid>
              <a:tr h="823072">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cs typeface="Times New Roman" pitchFamily="18" charset="0"/>
                        </a:rPr>
                        <a:t>Sensitivity</a:t>
                      </a:r>
                      <a:endParaRPr kumimoji="0" lang="en-US" sz="2400" b="0" i="0" u="none" strike="noStrike" cap="none" normalizeH="0" baseline="0" dirty="0">
                        <a:ln>
                          <a:noFill/>
                        </a:ln>
                        <a:solidFill>
                          <a:schemeClr val="tx1"/>
                        </a:solidFill>
                        <a:effectLst/>
                        <a:latin typeface="Arial"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cs typeface="Times New Roman" pitchFamily="18" charset="0"/>
                        </a:rPr>
                        <a:t>Class.</a:t>
                      </a:r>
                      <a:endParaRPr kumimoji="0" lang="en-US" sz="24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cs typeface="Times New Roman" pitchFamily="18" charset="0"/>
                        </a:rPr>
                        <a:t>Description</a:t>
                      </a:r>
                      <a:endParaRPr kumimoji="0" lang="en-US" sz="24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cs typeface="Times New Roman" pitchFamily="18" charset="0"/>
                        </a:rPr>
                        <a:t>Special Treatment</a:t>
                      </a:r>
                      <a:endParaRPr kumimoji="0" lang="en-US" sz="24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118888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cs typeface="Times New Roman" pitchFamily="18" charset="0"/>
                        </a:rPr>
                        <a:t>Confidential</a:t>
                      </a:r>
                      <a:endParaRPr kumimoji="0" lang="en-US" sz="2400" b="0" i="0" u="none" strike="noStrike" cap="none" normalizeH="0" baseline="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Room contains </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Confidential info.</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storage or server</a:t>
                      </a:r>
                      <a:endParaRPr kumimoji="0" lang="en-US" sz="2400" b="0" i="0" u="none" strike="noStrike" cap="none" normalizeH="0" baseline="0" dirty="0">
                        <a:ln>
                          <a:noFill/>
                        </a:ln>
                        <a:solidFill>
                          <a:schemeClr val="tx1"/>
                        </a:solidFill>
                        <a:effectLst/>
                        <a:latin typeface="Tempus Sans ITC" pitchFamily="82"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10000"/>
                        <a:lumOff val="90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rPr>
                        <a:t>Key card and password entry</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rPr>
                        <a:t>Badge must be visible.</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rPr>
                        <a:t>Visitors must be escorted</a:t>
                      </a: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10000"/>
                        <a:lumOff val="90000"/>
                      </a:schemeClr>
                    </a:solidFill>
                  </a:tcPr>
                </a:tc>
                <a:extLst>
                  <a:ext uri="{0D108BD9-81ED-4DB2-BD59-A6C34878D82A}">
                    <a16:rowId xmlns:a16="http://schemas.microsoft.com/office/drawing/2014/main" val="10001"/>
                  </a:ext>
                </a:extLst>
              </a:tr>
              <a:tr h="2652121">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cs typeface="Times New Roman" pitchFamily="18" charset="0"/>
                        </a:rPr>
                        <a:t>Privileged</a:t>
                      </a:r>
                      <a:endParaRPr kumimoji="0" lang="en-US" sz="24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Room contains computer equipment or controlled substances</a:t>
                      </a:r>
                      <a:endParaRPr kumimoji="0" lang="en-US" sz="2400" b="0" i="0" u="none" strike="noStrike" cap="none" normalizeH="0" baseline="0" dirty="0">
                        <a:ln>
                          <a:noFill/>
                        </a:ln>
                        <a:solidFill>
                          <a:schemeClr val="tx1"/>
                        </a:solidFill>
                        <a:effectLst/>
                        <a:latin typeface="Tempus Sans ITC" pitchFamily="82"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10000"/>
                        <a:lumOff val="90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Computers are physically secured using cable locking system</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Doors locked between 5 PM and 7 AM, and weekends unless class in session.  </a:t>
                      </a: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10000"/>
                        <a:lumOff val="90000"/>
                      </a:schemeClr>
                    </a:solidFill>
                  </a:tcPr>
                </a:tc>
                <a:extLst>
                  <a:ext uri="{0D108BD9-81ED-4DB2-BD59-A6C34878D82A}">
                    <a16:rowId xmlns:a16="http://schemas.microsoft.com/office/drawing/2014/main" val="10002"/>
                  </a:ext>
                </a:extLst>
              </a:tr>
            </a:tbl>
          </a:graphicData>
        </a:graphic>
      </p:graphicFrame>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0E114FDB-506B-4025-BA16-91B0401E5DA7}"/>
              </a:ext>
            </a:extLst>
          </p:cNvPr>
          <p:cNvSpPr>
            <a:spLocks noGrp="1"/>
          </p:cNvSpPr>
          <p:nvPr>
            <p:ph type="title"/>
          </p:nvPr>
        </p:nvSpPr>
        <p:spPr>
          <a:xfrm>
            <a:off x="520700" y="917575"/>
            <a:ext cx="8154988" cy="941796"/>
          </a:xfrm>
        </p:spPr>
        <p:txBody>
          <a:bodyPr/>
          <a:lstStyle/>
          <a:p>
            <a:pPr algn="ctr" eaLnBrk="1" hangingPunct="1"/>
            <a:r>
              <a:rPr lang="en-US" altLang="en-US" sz="3200" dirty="0">
                <a:ea typeface="Calibri" panose="020F0502020204030204" pitchFamily="34" charset="0"/>
                <a:cs typeface="Lucida Sans" panose="020B0602030504020204" pitchFamily="34" charset="0"/>
              </a:rPr>
              <a:t>Workbook: Physical Security</a:t>
            </a:r>
            <a:br>
              <a:rPr lang="en-US" altLang="en-US" dirty="0">
                <a:ea typeface="Calibri" panose="020F0502020204030204" pitchFamily="34" charset="0"/>
                <a:cs typeface="Lucida Sans" panose="020B0602030504020204" pitchFamily="34" charset="0"/>
              </a:rPr>
            </a:br>
            <a:r>
              <a:rPr lang="en-US" altLang="en-US" dirty="0">
                <a:ea typeface="Calibri" panose="020F0502020204030204" pitchFamily="34" charset="0"/>
                <a:cs typeface="Lucida Sans" panose="020B0602030504020204" pitchFamily="34" charset="0"/>
              </a:rPr>
              <a:t>Allocating Controls to Rooms</a:t>
            </a:r>
          </a:p>
        </p:txBody>
      </p:sp>
      <p:graphicFrame>
        <p:nvGraphicFramePr>
          <p:cNvPr id="4" name="Table 3">
            <a:extLst>
              <a:ext uri="{FF2B5EF4-FFF2-40B4-BE49-F238E27FC236}">
                <a16:creationId xmlns:a16="http://schemas.microsoft.com/office/drawing/2014/main" id="{6C8EF065-FC6E-4285-BD1A-9B085D794D97}"/>
              </a:ext>
            </a:extLst>
          </p:cNvPr>
          <p:cNvGraphicFramePr>
            <a:graphicFrameLocks noGrp="1"/>
          </p:cNvGraphicFramePr>
          <p:nvPr>
            <p:extLst>
              <p:ext uri="{D42A27DB-BD31-4B8C-83A1-F6EECF244321}">
                <p14:modId xmlns:p14="http://schemas.microsoft.com/office/powerpoint/2010/main" val="1562727905"/>
              </p:ext>
            </p:extLst>
          </p:nvPr>
        </p:nvGraphicFramePr>
        <p:xfrm>
          <a:off x="304800" y="2057400"/>
          <a:ext cx="8534401" cy="4281534"/>
        </p:xfrm>
        <a:graphic>
          <a:graphicData uri="http://schemas.openxmlformats.org/drawingml/2006/table">
            <a:tbl>
              <a:tblPr/>
              <a:tblGrid>
                <a:gridCol w="1101213">
                  <a:extLst>
                    <a:ext uri="{9D8B030D-6E8A-4147-A177-3AD203B41FA5}">
                      <a16:colId xmlns:a16="http://schemas.microsoft.com/office/drawing/2014/main" val="20000"/>
                    </a:ext>
                  </a:extLst>
                </a:gridCol>
                <a:gridCol w="1946787">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3276601">
                  <a:extLst>
                    <a:ext uri="{9D8B030D-6E8A-4147-A177-3AD203B41FA5}">
                      <a16:colId xmlns:a16="http://schemas.microsoft.com/office/drawing/2014/main" val="20003"/>
                    </a:ext>
                  </a:extLst>
                </a:gridCol>
              </a:tblGrid>
              <a:tr h="989694">
                <a:tc>
                  <a:txBody>
                    <a:bodyPr/>
                    <a:lstStyle/>
                    <a:p>
                      <a:pPr marL="0" marR="0" algn="ctr">
                        <a:spcBef>
                          <a:spcPts val="0"/>
                        </a:spcBef>
                        <a:spcAft>
                          <a:spcPts val="0"/>
                        </a:spcAft>
                      </a:pPr>
                      <a:r>
                        <a:rPr lang="en-US" sz="2400" b="1" dirty="0">
                          <a:latin typeface="Times New Roman"/>
                          <a:ea typeface="Times New Roman"/>
                        </a:rPr>
                        <a:t>Room</a:t>
                      </a:r>
                      <a:endParaRPr lang="en-US"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a:txBody>
                    <a:bodyPr/>
                    <a:lstStyle/>
                    <a:p>
                      <a:pPr marL="0" marR="0" algn="ctr">
                        <a:spcBef>
                          <a:spcPts val="0"/>
                        </a:spcBef>
                        <a:spcAft>
                          <a:spcPts val="0"/>
                        </a:spcAft>
                      </a:pPr>
                      <a:r>
                        <a:rPr lang="en-US" sz="2400" b="1" dirty="0">
                          <a:latin typeface="Times New Roman"/>
                          <a:ea typeface="Times New Roman"/>
                        </a:rPr>
                        <a:t>Sensitivity &amp; Crit. Class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a:txBody>
                    <a:bodyPr/>
                    <a:lstStyle/>
                    <a:p>
                      <a:pPr marL="0" marR="0" algn="ctr">
                        <a:spcBef>
                          <a:spcPts val="0"/>
                        </a:spcBef>
                        <a:spcAft>
                          <a:spcPts val="0"/>
                        </a:spcAft>
                      </a:pPr>
                      <a:r>
                        <a:rPr lang="en-US" sz="2400" b="1" dirty="0">
                          <a:latin typeface="Times New Roman"/>
                          <a:ea typeface="Times New Roman"/>
                        </a:rPr>
                        <a:t>Sensitive Assets or Info.</a:t>
                      </a:r>
                      <a:endParaRPr lang="en-US"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a:txBody>
                    <a:bodyPr/>
                    <a:lstStyle/>
                    <a:p>
                      <a:pPr marL="0" marR="0" algn="ctr">
                        <a:spcBef>
                          <a:spcPts val="0"/>
                        </a:spcBef>
                        <a:spcAft>
                          <a:spcPts val="0"/>
                        </a:spcAft>
                      </a:pPr>
                      <a:r>
                        <a:rPr lang="en-US" sz="2400" b="1" dirty="0">
                          <a:latin typeface="Times New Roman"/>
                          <a:ea typeface="Times New Roman"/>
                        </a:rPr>
                        <a:t>Room Controls</a:t>
                      </a:r>
                      <a:endParaRPr lang="en-US"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0"/>
                  </a:ext>
                </a:extLst>
              </a:tr>
              <a:tr h="1097265">
                <a:tc>
                  <a:txBody>
                    <a:bodyPr/>
                    <a:lstStyle/>
                    <a:p>
                      <a:pPr marL="0" marR="0" algn="ctr">
                        <a:spcBef>
                          <a:spcPts val="0"/>
                        </a:spcBef>
                        <a:spcAft>
                          <a:spcPts val="0"/>
                        </a:spcAft>
                      </a:pPr>
                      <a:r>
                        <a:rPr lang="en-US" sz="2400" dirty="0" err="1">
                          <a:solidFill>
                            <a:schemeClr val="tx1"/>
                          </a:solidFill>
                          <a:latin typeface="Tempus Sans ITC" pitchFamily="82" charset="0"/>
                          <a:ea typeface="Times New Roman"/>
                        </a:rPr>
                        <a:t>Rm</a:t>
                      </a:r>
                      <a:r>
                        <a:rPr lang="en-US" sz="2400" baseline="0" dirty="0">
                          <a:solidFill>
                            <a:schemeClr val="tx1"/>
                          </a:solidFill>
                          <a:latin typeface="Tempus Sans ITC" pitchFamily="82" charset="0"/>
                          <a:ea typeface="Times New Roman"/>
                        </a:rPr>
                        <a:t> 123</a:t>
                      </a:r>
                      <a:endParaRPr lang="en-US" sz="2400" dirty="0">
                        <a:solidFill>
                          <a:schemeClr val="tx1"/>
                        </a:solidFill>
                        <a:latin typeface="Tempus Sans ITC" pitchFamily="82" charset="0"/>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Privileged,</a:t>
                      </a:r>
                    </a:p>
                    <a:p>
                      <a:pPr marL="0" marR="0" algn="ctr">
                        <a:spcBef>
                          <a:spcPts val="0"/>
                        </a:spcBef>
                        <a:spcAft>
                          <a:spcPts val="0"/>
                        </a:spcAft>
                      </a:pPr>
                      <a:r>
                        <a:rPr lang="en-US" sz="2400" dirty="0">
                          <a:solidFill>
                            <a:schemeClr val="tx1"/>
                          </a:solidFill>
                          <a:latin typeface="Tempus Sans ITC" pitchFamily="82" charset="0"/>
                          <a:ea typeface="Times New Roman"/>
                        </a:rPr>
                        <a:t>Vital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Computer Lab: Computers, Printer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Cable locking system</a:t>
                      </a:r>
                    </a:p>
                    <a:p>
                      <a:pPr marL="0" marR="0" algn="ctr">
                        <a:spcBef>
                          <a:spcPts val="0"/>
                        </a:spcBef>
                        <a:spcAft>
                          <a:spcPts val="0"/>
                        </a:spcAft>
                      </a:pPr>
                      <a:r>
                        <a:rPr lang="en-US" sz="2400" dirty="0">
                          <a:solidFill>
                            <a:schemeClr val="tx1"/>
                          </a:solidFill>
                          <a:latin typeface="Tempus Sans ITC" pitchFamily="82" charset="0"/>
                          <a:ea typeface="Times New Roman"/>
                        </a:rPr>
                        <a:t>Doors locked</a:t>
                      </a:r>
                      <a:r>
                        <a:rPr lang="en-US" sz="2400" baseline="0" dirty="0">
                          <a:solidFill>
                            <a:schemeClr val="tx1"/>
                          </a:solidFill>
                          <a:latin typeface="Tempus Sans ITC" pitchFamily="82" charset="0"/>
                          <a:ea typeface="Times New Roman"/>
                        </a:rPr>
                        <a:t> 9PM-8AM by security</a:t>
                      </a:r>
                      <a:endParaRPr lang="en-US" sz="2400" dirty="0">
                        <a:solidFill>
                          <a:schemeClr val="tx1"/>
                        </a:solidFill>
                        <a:latin typeface="Tempus Sans ITC" pitchFamily="82" charset="0"/>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1"/>
                  </a:ext>
                </a:extLst>
              </a:tr>
              <a:tr h="1097265">
                <a:tc>
                  <a:txBody>
                    <a:bodyPr/>
                    <a:lstStyle/>
                    <a:p>
                      <a:pPr marL="0" marR="0" algn="ctr">
                        <a:spcBef>
                          <a:spcPts val="0"/>
                        </a:spcBef>
                        <a:spcAft>
                          <a:spcPts val="0"/>
                        </a:spcAft>
                      </a:pPr>
                      <a:r>
                        <a:rPr lang="en-US" sz="2400" dirty="0" err="1">
                          <a:solidFill>
                            <a:schemeClr val="tx1"/>
                          </a:solidFill>
                          <a:latin typeface="Tempus Sans ITC" pitchFamily="82" charset="0"/>
                          <a:ea typeface="Times New Roman"/>
                        </a:rPr>
                        <a:t>Rm</a:t>
                      </a:r>
                      <a:r>
                        <a:rPr lang="en-US" sz="2400" dirty="0">
                          <a:solidFill>
                            <a:schemeClr val="tx1"/>
                          </a:solidFill>
                          <a:latin typeface="Tempus Sans ITC" pitchFamily="82" charset="0"/>
                          <a:ea typeface="Times New Roman"/>
                        </a:rPr>
                        <a:t> 125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Privileged,</a:t>
                      </a:r>
                    </a:p>
                    <a:p>
                      <a:pPr marL="0" marR="0" algn="ctr">
                        <a:spcBef>
                          <a:spcPts val="0"/>
                        </a:spcBef>
                        <a:spcAft>
                          <a:spcPts val="0"/>
                        </a:spcAft>
                      </a:pPr>
                      <a:r>
                        <a:rPr lang="en-US" sz="2400" dirty="0">
                          <a:solidFill>
                            <a:schemeClr val="tx1"/>
                          </a:solidFill>
                          <a:latin typeface="Tempus Sans ITC" pitchFamily="82" charset="0"/>
                          <a:ea typeface="Times New Roman"/>
                        </a:rPr>
                        <a:t>Vital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Classroom: Computer &amp; projector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Cable locking system</a:t>
                      </a:r>
                    </a:p>
                    <a:p>
                      <a:pPr marL="0" marR="0" algn="ctr">
                        <a:spcBef>
                          <a:spcPts val="0"/>
                        </a:spcBef>
                        <a:spcAft>
                          <a:spcPts val="0"/>
                        </a:spcAft>
                      </a:pPr>
                      <a:r>
                        <a:rPr lang="en-US" sz="2400" dirty="0">
                          <a:solidFill>
                            <a:schemeClr val="tx1"/>
                          </a:solidFill>
                          <a:latin typeface="Tempus Sans ITC" pitchFamily="82" charset="0"/>
                          <a:ea typeface="Times New Roman"/>
                        </a:rPr>
                        <a:t>Teachers have keys</a:t>
                      </a:r>
                      <a:r>
                        <a:rPr lang="en-US" sz="2400" baseline="0" dirty="0">
                          <a:solidFill>
                            <a:schemeClr val="tx1"/>
                          </a:solidFill>
                          <a:latin typeface="Tempus Sans ITC" pitchFamily="82" charset="0"/>
                          <a:ea typeface="Times New Roman"/>
                        </a:rPr>
                        <a:t> to door.  </a:t>
                      </a:r>
                      <a:endParaRPr lang="en-US" sz="2400" dirty="0">
                        <a:solidFill>
                          <a:schemeClr val="tx1"/>
                        </a:solidFill>
                        <a:latin typeface="Tempus Sans ITC" pitchFamily="82" charset="0"/>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2"/>
                  </a:ext>
                </a:extLst>
              </a:tr>
              <a:tr h="1097265">
                <a:tc>
                  <a:txBody>
                    <a:bodyPr/>
                    <a:lstStyle/>
                    <a:p>
                      <a:pPr marL="0" marR="0" algn="ctr">
                        <a:spcBef>
                          <a:spcPts val="0"/>
                        </a:spcBef>
                        <a:spcAft>
                          <a:spcPts val="0"/>
                        </a:spcAft>
                      </a:pPr>
                      <a:r>
                        <a:rPr lang="en-US" sz="2400" dirty="0" err="1">
                          <a:solidFill>
                            <a:schemeClr val="tx1"/>
                          </a:solidFill>
                          <a:latin typeface="Tempus Sans ITC" pitchFamily="82" charset="0"/>
                          <a:ea typeface="Times New Roman"/>
                        </a:rPr>
                        <a:t>Rm</a:t>
                      </a:r>
                      <a:r>
                        <a:rPr lang="en-US" sz="2400" dirty="0">
                          <a:solidFill>
                            <a:schemeClr val="tx1"/>
                          </a:solidFill>
                          <a:latin typeface="Tempus Sans ITC" pitchFamily="82" charset="0"/>
                          <a:ea typeface="Times New Roman"/>
                        </a:rPr>
                        <a:t> 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Confidential,</a:t>
                      </a:r>
                    </a:p>
                    <a:p>
                      <a:pPr marL="0" marR="0" algn="ctr">
                        <a:spcBef>
                          <a:spcPts val="0"/>
                        </a:spcBef>
                        <a:spcAft>
                          <a:spcPts val="0"/>
                        </a:spcAft>
                      </a:pPr>
                      <a:r>
                        <a:rPr lang="en-US" sz="2400" dirty="0">
                          <a:solidFill>
                            <a:schemeClr val="tx1"/>
                          </a:solidFill>
                          <a:latin typeface="Tempus Sans ITC" pitchFamily="82" charset="0"/>
                          <a:ea typeface="Times New Roman"/>
                        </a:rPr>
                        <a:t>Critical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Servers and critical/sensitive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Key-card + password entry logs personnel.  Badges required.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3"/>
                  </a:ext>
                </a:extLst>
              </a:tr>
            </a:tbl>
          </a:graphicData>
        </a:graphic>
      </p:graphicFrame>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a:extLst>
              <a:ext uri="{FF2B5EF4-FFF2-40B4-BE49-F238E27FC236}">
                <a16:creationId xmlns:a16="http://schemas.microsoft.com/office/drawing/2014/main" id="{F4524941-15E7-48D7-86A6-AB27D2D92F29}"/>
              </a:ext>
            </a:extLst>
          </p:cNvPr>
          <p:cNvSpPr>
            <a:spLocks noGrp="1" noChangeArrowheads="1"/>
          </p:cNvSpPr>
          <p:nvPr>
            <p:ph type="title"/>
          </p:nvPr>
        </p:nvSpPr>
        <p:spPr>
          <a:xfrm>
            <a:off x="722313" y="4406900"/>
            <a:ext cx="7772400" cy="1911350"/>
          </a:xfrm>
        </p:spPr>
        <p:txBody>
          <a:bodyPr/>
          <a:lstStyle/>
          <a:p>
            <a:pPr eaLnBrk="1" hangingPunct="1">
              <a:defRPr/>
            </a:pPr>
            <a:r>
              <a:rPr lang="en-US" altLang="en-US" sz="4600" dirty="0">
                <a:solidFill>
                  <a:schemeClr val="accent3">
                    <a:lumMod val="25000"/>
                  </a:schemeClr>
                </a:solidFill>
              </a:rPr>
              <a:t>Physical Issues</a:t>
            </a:r>
            <a:br>
              <a:rPr lang="en-US" altLang="en-US" sz="4600" dirty="0">
                <a:solidFill>
                  <a:schemeClr val="accent3">
                    <a:lumMod val="25000"/>
                  </a:schemeClr>
                </a:solidFill>
              </a:rPr>
            </a:br>
            <a:r>
              <a:rPr lang="en-US" altLang="en-US" sz="4600" dirty="0">
                <a:solidFill>
                  <a:schemeClr val="accent3">
                    <a:lumMod val="25000"/>
                  </a:schemeClr>
                </a:solidFill>
              </a:rPr>
              <a:t>and Controls</a:t>
            </a:r>
            <a:br>
              <a:rPr lang="en-US" altLang="en-US" sz="4600" dirty="0">
                <a:solidFill>
                  <a:schemeClr val="accent3">
                    <a:lumMod val="25000"/>
                  </a:schemeClr>
                </a:solidFill>
              </a:rPr>
            </a:br>
            <a:r>
              <a:rPr lang="en-US" altLang="en-US" sz="4600" dirty="0">
                <a:solidFill>
                  <a:schemeClr val="accent3">
                    <a:lumMod val="25000"/>
                  </a:schemeClr>
                </a:solidFill>
              </a:rPr>
              <a:t>For Availability</a:t>
            </a:r>
          </a:p>
        </p:txBody>
      </p:sp>
      <p:sp>
        <p:nvSpPr>
          <p:cNvPr id="23555" name="Rectangle 5">
            <a:extLst>
              <a:ext uri="{FF2B5EF4-FFF2-40B4-BE49-F238E27FC236}">
                <a16:creationId xmlns:a16="http://schemas.microsoft.com/office/drawing/2014/main" id="{C9E9EAA0-BD80-45A3-A562-D609B5EE376F}"/>
              </a:ext>
            </a:extLst>
          </p:cNvPr>
          <p:cNvSpPr>
            <a:spLocks noGrp="1" noChangeArrowheads="1"/>
          </p:cNvSpPr>
          <p:nvPr>
            <p:ph type="body" idx="1"/>
          </p:nvPr>
        </p:nvSpPr>
        <p:spPr/>
        <p:txBody>
          <a:bodyPr/>
          <a:lstStyle/>
          <a:p>
            <a:pPr eaLnBrk="1" hangingPunct="1">
              <a:lnSpc>
                <a:spcPct val="80000"/>
              </a:lnSpc>
            </a:pPr>
            <a:r>
              <a:rPr lang="en-US" altLang="en-US" sz="3000">
                <a:latin typeface="Calibri" panose="020F0502020204030204" pitchFamily="34" charset="0"/>
                <a:ea typeface="ヒラギノ角ゴ Pro W3"/>
                <a:cs typeface="ヒラギノ角ゴ Pro W3"/>
              </a:rPr>
              <a:t>Power Protection</a:t>
            </a:r>
          </a:p>
          <a:p>
            <a:pPr eaLnBrk="1" hangingPunct="1">
              <a:lnSpc>
                <a:spcPct val="80000"/>
              </a:lnSpc>
            </a:pPr>
            <a:r>
              <a:rPr lang="en-US" altLang="en-US" sz="3000">
                <a:latin typeface="Calibri" panose="020F0502020204030204" pitchFamily="34" charset="0"/>
                <a:ea typeface="ヒラギノ角ゴ Pro W3"/>
                <a:cs typeface="ヒラギノ角ゴ Pro W3"/>
              </a:rPr>
              <a:t>Fire Suppression</a:t>
            </a:r>
          </a:p>
          <a:p>
            <a:pPr eaLnBrk="1" hangingPunct="1">
              <a:lnSpc>
                <a:spcPct val="80000"/>
              </a:lnSpc>
            </a:pPr>
            <a:r>
              <a:rPr lang="en-US" altLang="en-US" sz="3000">
                <a:latin typeface="Calibri" panose="020F0502020204030204" pitchFamily="34" charset="0"/>
                <a:ea typeface="ヒラギノ角ゴ Pro W3"/>
                <a:cs typeface="ヒラギノ角ゴ Pro W3"/>
              </a:rPr>
              <a:t>IPF Environment</a:t>
            </a:r>
          </a:p>
          <a:p>
            <a:pPr eaLnBrk="1" hangingPunct="1">
              <a:lnSpc>
                <a:spcPct val="80000"/>
              </a:lnSpc>
            </a:pPr>
            <a:r>
              <a:rPr lang="en-US" altLang="en-US" sz="3000">
                <a:latin typeface="Calibri" panose="020F0502020204030204" pitchFamily="34" charset="0"/>
                <a:ea typeface="ヒラギノ角ゴ Pro W3"/>
                <a:cs typeface="ヒラギノ角ゴ Pro W3"/>
              </a:rPr>
              <a:t>External Security</a:t>
            </a:r>
          </a:p>
        </p:txBody>
      </p:sp>
      <p:graphicFrame>
        <p:nvGraphicFramePr>
          <p:cNvPr id="5" name="Content Placeholder 3">
            <a:extLst>
              <a:ext uri="{FF2B5EF4-FFF2-40B4-BE49-F238E27FC236}">
                <a16:creationId xmlns:a16="http://schemas.microsoft.com/office/drawing/2014/main" id="{745FBA83-302D-4F71-89DD-130CCF80C9C9}"/>
              </a:ext>
            </a:extLst>
          </p:cNvPr>
          <p:cNvGraphicFramePr>
            <a:graphicFrameLocks/>
          </p:cNvGraphicFramePr>
          <p:nvPr>
            <p:extLst>
              <p:ext uri="{D42A27DB-BD31-4B8C-83A1-F6EECF244321}">
                <p14:modId xmlns:p14="http://schemas.microsoft.com/office/powerpoint/2010/main" val="1975346594"/>
              </p:ext>
            </p:extLst>
          </p:nvPr>
        </p:nvGraphicFramePr>
        <p:xfrm>
          <a:off x="3429000" y="1405618"/>
          <a:ext cx="8135937" cy="4879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2398663"/>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a:extLst>
              <a:ext uri="{FF2B5EF4-FFF2-40B4-BE49-F238E27FC236}">
                <a16:creationId xmlns:a16="http://schemas.microsoft.com/office/drawing/2014/main" id="{F8A053EB-BCB6-4775-ABF8-1DB11C56A489}"/>
              </a:ext>
            </a:extLst>
          </p:cNvPr>
          <p:cNvSpPr>
            <a:spLocks noGrp="1" noChangeArrowheads="1"/>
          </p:cNvSpPr>
          <p:nvPr>
            <p:ph type="title"/>
          </p:nvPr>
        </p:nvSpPr>
        <p:spPr>
          <a:xfrm>
            <a:off x="457200" y="609600"/>
            <a:ext cx="8229600" cy="1219200"/>
          </a:xfrm>
        </p:spPr>
        <p:txBody>
          <a:bodyPr/>
          <a:lstStyle/>
          <a:p>
            <a:pPr eaLnBrk="1" hangingPunct="1"/>
            <a:r>
              <a:rPr lang="en-US" altLang="en-US">
                <a:ea typeface="Calibri" panose="020F0502020204030204" pitchFamily="34" charset="0"/>
                <a:cs typeface="Lucida Sans" panose="020B0602030504020204" pitchFamily="34" charset="0"/>
              </a:rPr>
              <a:t>Power Protection Systems</a:t>
            </a:r>
          </a:p>
        </p:txBody>
      </p:sp>
      <p:sp>
        <p:nvSpPr>
          <p:cNvPr id="24579" name="Rectangle 19">
            <a:extLst>
              <a:ext uri="{FF2B5EF4-FFF2-40B4-BE49-F238E27FC236}">
                <a16:creationId xmlns:a16="http://schemas.microsoft.com/office/drawing/2014/main" id="{D061809A-AF94-4B18-9A52-12FA0EB4141C}"/>
              </a:ext>
            </a:extLst>
          </p:cNvPr>
          <p:cNvSpPr>
            <a:spLocks noGrp="1" noChangeArrowheads="1"/>
          </p:cNvSpPr>
          <p:nvPr>
            <p:ph type="body" sz="half" idx="2"/>
          </p:nvPr>
        </p:nvSpPr>
        <p:spPr>
          <a:xfrm>
            <a:off x="457200" y="3878263"/>
            <a:ext cx="8229600" cy="1878012"/>
          </a:xfrm>
        </p:spPr>
        <p:txBody>
          <a:bodyPr/>
          <a:lstStyle/>
          <a:p>
            <a:pPr eaLnBrk="1" hangingPunct="1">
              <a:lnSpc>
                <a:spcPct val="80000"/>
              </a:lnSpc>
              <a:buFont typeface="Wingdings" panose="05000000000000000000" pitchFamily="2" charset="2"/>
              <a:buNone/>
            </a:pPr>
            <a:r>
              <a:rPr lang="en-US" altLang="en-US" sz="2200" b="1">
                <a:latin typeface="Calibri" panose="020F0502020204030204" pitchFamily="34" charset="0"/>
                <a:ea typeface="ヒラギノ角ゴ Pro W3"/>
                <a:cs typeface="ヒラギノ角ゴ Pro W3"/>
              </a:rPr>
              <a:t>Blackout</a:t>
            </a:r>
            <a:r>
              <a:rPr lang="en-US" altLang="en-US" sz="2200">
                <a:latin typeface="Calibri" panose="020F0502020204030204" pitchFamily="34" charset="0"/>
                <a:ea typeface="ヒラギノ角ゴ Pro W3"/>
                <a:cs typeface="ヒラギノ角ゴ Pro W3"/>
              </a:rPr>
              <a:t>:  Total loss of power</a:t>
            </a:r>
          </a:p>
          <a:p>
            <a:pPr eaLnBrk="1" hangingPunct="1">
              <a:lnSpc>
                <a:spcPct val="80000"/>
              </a:lnSpc>
              <a:buFont typeface="Wingdings" panose="05000000000000000000" pitchFamily="2" charset="2"/>
              <a:buNone/>
            </a:pPr>
            <a:r>
              <a:rPr lang="en-US" altLang="en-US" sz="2200" b="1">
                <a:latin typeface="Calibri" panose="020F0502020204030204" pitchFamily="34" charset="0"/>
                <a:ea typeface="ヒラギノ角ゴ Pro W3"/>
                <a:cs typeface="ヒラギノ角ゴ Pro W3"/>
              </a:rPr>
              <a:t>Brownout</a:t>
            </a:r>
            <a:r>
              <a:rPr lang="en-US" altLang="en-US" sz="2200">
                <a:latin typeface="Calibri" panose="020F0502020204030204" pitchFamily="34" charset="0"/>
                <a:ea typeface="ヒラギノ角ゴ Pro W3"/>
                <a:cs typeface="ヒラギノ角ゴ Pro W3"/>
              </a:rPr>
              <a:t>:  Reduced, nonstandard power levels may cause damage</a:t>
            </a:r>
          </a:p>
          <a:p>
            <a:pPr eaLnBrk="1" hangingPunct="1">
              <a:lnSpc>
                <a:spcPct val="80000"/>
              </a:lnSpc>
              <a:buFont typeface="Wingdings" panose="05000000000000000000" pitchFamily="2" charset="2"/>
              <a:buNone/>
            </a:pPr>
            <a:r>
              <a:rPr lang="en-US" altLang="en-US" sz="2200" b="1">
                <a:latin typeface="Calibri" panose="020F0502020204030204" pitchFamily="34" charset="0"/>
                <a:ea typeface="ヒラギノ角ゴ Pro W3"/>
                <a:cs typeface="ヒラギノ角ゴ Pro W3"/>
              </a:rPr>
              <a:t>Sags, spikes &amp; surges</a:t>
            </a:r>
            <a:r>
              <a:rPr lang="en-US" altLang="en-US" sz="2200">
                <a:latin typeface="Calibri" panose="020F0502020204030204" pitchFamily="34" charset="0"/>
                <a:ea typeface="ヒラギノ角ゴ Pro W3"/>
                <a:cs typeface="ヒラギノ角ゴ Pro W3"/>
              </a:rPr>
              <a:t>:  Temporary changes in power level (sag=drop) may cause damage</a:t>
            </a:r>
          </a:p>
          <a:p>
            <a:pPr eaLnBrk="1" hangingPunct="1">
              <a:lnSpc>
                <a:spcPct val="80000"/>
              </a:lnSpc>
              <a:buFont typeface="Wingdings" panose="05000000000000000000" pitchFamily="2" charset="2"/>
              <a:buNone/>
            </a:pPr>
            <a:r>
              <a:rPr lang="en-US" altLang="en-US" sz="2200" b="1">
                <a:latin typeface="Calibri" panose="020F0502020204030204" pitchFamily="34" charset="0"/>
                <a:ea typeface="ヒラギノ角ゴ Pro W3"/>
                <a:cs typeface="ヒラギノ角ゴ Pro W3"/>
              </a:rPr>
              <a:t>Electromagnetic Interference (EMI):</a:t>
            </a:r>
            <a:r>
              <a:rPr lang="en-US" altLang="en-US" sz="2200">
                <a:latin typeface="Calibri" panose="020F0502020204030204" pitchFamily="34" charset="0"/>
                <a:ea typeface="ヒラギノ角ゴ Pro W3"/>
                <a:cs typeface="ヒラギノ角ゴ Pro W3"/>
              </a:rPr>
              <a:t> Fluctuations in power due to electrical storms or electrical equipment may cause computer crash or damage</a:t>
            </a:r>
          </a:p>
        </p:txBody>
      </p:sp>
      <p:sp>
        <p:nvSpPr>
          <p:cNvPr id="24580" name="Line 5">
            <a:extLst>
              <a:ext uri="{FF2B5EF4-FFF2-40B4-BE49-F238E27FC236}">
                <a16:creationId xmlns:a16="http://schemas.microsoft.com/office/drawing/2014/main" id="{5F5552DE-DC63-4BA1-BCA8-10DFC323DF04}"/>
              </a:ext>
            </a:extLst>
          </p:cNvPr>
          <p:cNvSpPr>
            <a:spLocks noChangeShapeType="1"/>
          </p:cNvSpPr>
          <p:nvPr/>
        </p:nvSpPr>
        <p:spPr bwMode="auto">
          <a:xfrm>
            <a:off x="914400" y="2438400"/>
            <a:ext cx="7162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1" name="AutoShape 6">
            <a:extLst>
              <a:ext uri="{FF2B5EF4-FFF2-40B4-BE49-F238E27FC236}">
                <a16:creationId xmlns:a16="http://schemas.microsoft.com/office/drawing/2014/main" id="{69596F46-30E9-4B04-AA13-E8E117AABD20}"/>
              </a:ext>
            </a:extLst>
          </p:cNvPr>
          <p:cNvSpPr>
            <a:spLocks/>
          </p:cNvSpPr>
          <p:nvPr/>
        </p:nvSpPr>
        <p:spPr bwMode="auto">
          <a:xfrm rot="-5400000">
            <a:off x="876300" y="1866900"/>
            <a:ext cx="609600" cy="533400"/>
          </a:xfrm>
          <a:prstGeom prst="rightBrace">
            <a:avLst>
              <a:gd name="adj1" fmla="val 8333"/>
              <a:gd name="adj2" fmla="val 47023"/>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4582" name="Text Box 7">
            <a:extLst>
              <a:ext uri="{FF2B5EF4-FFF2-40B4-BE49-F238E27FC236}">
                <a16:creationId xmlns:a16="http://schemas.microsoft.com/office/drawing/2014/main" id="{A868E0A0-9FF0-4B33-8676-DEE50A638029}"/>
              </a:ext>
            </a:extLst>
          </p:cNvPr>
          <p:cNvSpPr txBox="1">
            <a:spLocks noChangeArrowheads="1"/>
          </p:cNvSpPr>
          <p:nvPr/>
        </p:nvSpPr>
        <p:spPr bwMode="auto">
          <a:xfrm>
            <a:off x="838200" y="1524000"/>
            <a:ext cx="863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rgbClr val="FF0000"/>
                </a:solidFill>
                <a:latin typeface="Arial" panose="020B0604020202020204" pitchFamily="34" charset="0"/>
                <a:cs typeface="Arial" panose="020B0604020202020204" pitchFamily="34" charset="0"/>
              </a:rPr>
              <a:t>&lt; x ms</a:t>
            </a:r>
          </a:p>
        </p:txBody>
      </p:sp>
      <p:sp>
        <p:nvSpPr>
          <p:cNvPr id="24583" name="Text Box 8">
            <a:extLst>
              <a:ext uri="{FF2B5EF4-FFF2-40B4-BE49-F238E27FC236}">
                <a16:creationId xmlns:a16="http://schemas.microsoft.com/office/drawing/2014/main" id="{4B02C36D-E655-49E5-AB99-94B3F0345BBC}"/>
              </a:ext>
            </a:extLst>
          </p:cNvPr>
          <p:cNvSpPr txBox="1">
            <a:spLocks noChangeArrowheads="1"/>
          </p:cNvSpPr>
          <p:nvPr/>
        </p:nvSpPr>
        <p:spPr bwMode="auto">
          <a:xfrm>
            <a:off x="822325" y="2551113"/>
            <a:ext cx="11112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rgbClr val="FF0000"/>
                </a:solidFill>
                <a:latin typeface="Arial" panose="020B0604020202020204" pitchFamily="34" charset="0"/>
                <a:cs typeface="Arial" panose="020B0604020202020204" pitchFamily="34" charset="0"/>
              </a:rPr>
              <a:t>Surge</a:t>
            </a:r>
          </a:p>
          <a:p>
            <a:pPr eaLnBrk="1" hangingPunct="1">
              <a:lnSpc>
                <a:spcPct val="100000"/>
              </a:lnSpc>
              <a:spcBef>
                <a:spcPct val="0"/>
              </a:spcBef>
              <a:buClrTx/>
              <a:buSzTx/>
              <a:buFontTx/>
              <a:buNone/>
            </a:pPr>
            <a:r>
              <a:rPr lang="en-US" altLang="en-US">
                <a:solidFill>
                  <a:srgbClr val="FF0000"/>
                </a:solidFill>
                <a:latin typeface="Arial" panose="020B0604020202020204" pitchFamily="34" charset="0"/>
                <a:cs typeface="Arial" panose="020B0604020202020204" pitchFamily="34" charset="0"/>
              </a:rPr>
              <a:t>Protector</a:t>
            </a:r>
          </a:p>
        </p:txBody>
      </p:sp>
      <p:sp>
        <p:nvSpPr>
          <p:cNvPr id="24584" name="AutoShape 9">
            <a:extLst>
              <a:ext uri="{FF2B5EF4-FFF2-40B4-BE49-F238E27FC236}">
                <a16:creationId xmlns:a16="http://schemas.microsoft.com/office/drawing/2014/main" id="{37686964-D735-4B6F-A202-4FF625B8EE47}"/>
              </a:ext>
            </a:extLst>
          </p:cNvPr>
          <p:cNvSpPr>
            <a:spLocks/>
          </p:cNvSpPr>
          <p:nvPr/>
        </p:nvSpPr>
        <p:spPr bwMode="auto">
          <a:xfrm rot="-5400000">
            <a:off x="2019300" y="876300"/>
            <a:ext cx="457200" cy="2667000"/>
          </a:xfrm>
          <a:prstGeom prst="rightBrace">
            <a:avLst>
              <a:gd name="adj1" fmla="val 48611"/>
              <a:gd name="adj2" fmla="val 47023"/>
            </a:avLst>
          </a:pr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4585" name="Text Box 10">
            <a:extLst>
              <a:ext uri="{FF2B5EF4-FFF2-40B4-BE49-F238E27FC236}">
                <a16:creationId xmlns:a16="http://schemas.microsoft.com/office/drawing/2014/main" id="{54D5A07F-6178-43E2-BE6D-6A33EBB406BD}"/>
              </a:ext>
            </a:extLst>
          </p:cNvPr>
          <p:cNvSpPr txBox="1">
            <a:spLocks noChangeArrowheads="1"/>
          </p:cNvSpPr>
          <p:nvPr/>
        </p:nvSpPr>
        <p:spPr bwMode="auto">
          <a:xfrm>
            <a:off x="1752600" y="1676400"/>
            <a:ext cx="1498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hlink"/>
                </a:solidFill>
                <a:latin typeface="Arial" panose="020B0604020202020204" pitchFamily="34" charset="0"/>
                <a:cs typeface="Arial" panose="020B0604020202020204" pitchFamily="34" charset="0"/>
              </a:rPr>
              <a:t>&lt; 30 minutes</a:t>
            </a:r>
          </a:p>
        </p:txBody>
      </p:sp>
      <p:sp>
        <p:nvSpPr>
          <p:cNvPr id="24586" name="Text Box 11">
            <a:extLst>
              <a:ext uri="{FF2B5EF4-FFF2-40B4-BE49-F238E27FC236}">
                <a16:creationId xmlns:a16="http://schemas.microsoft.com/office/drawing/2014/main" id="{6A405CDD-F704-415D-A246-FA1B36DE12A0}"/>
              </a:ext>
            </a:extLst>
          </p:cNvPr>
          <p:cNvSpPr txBox="1">
            <a:spLocks noChangeArrowheads="1"/>
          </p:cNvSpPr>
          <p:nvPr/>
        </p:nvSpPr>
        <p:spPr bwMode="auto">
          <a:xfrm>
            <a:off x="2209800" y="2667000"/>
            <a:ext cx="11366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hlink"/>
                </a:solidFill>
                <a:latin typeface="Arial" panose="020B0604020202020204" pitchFamily="34" charset="0"/>
                <a:cs typeface="Arial" panose="020B0604020202020204" pitchFamily="34" charset="0"/>
              </a:rPr>
              <a:t>UPS:</a:t>
            </a:r>
          </a:p>
          <a:p>
            <a:pPr eaLnBrk="1" hangingPunct="1">
              <a:lnSpc>
                <a:spcPct val="100000"/>
              </a:lnSpc>
              <a:spcBef>
                <a:spcPct val="0"/>
              </a:spcBef>
              <a:buClrTx/>
              <a:buSzTx/>
              <a:buFontTx/>
              <a:buNone/>
            </a:pPr>
            <a:r>
              <a:rPr lang="en-US" altLang="en-US">
                <a:solidFill>
                  <a:schemeClr val="hlink"/>
                </a:solidFill>
                <a:latin typeface="Arial" panose="020B0604020202020204" pitchFamily="34" charset="0"/>
                <a:cs typeface="Arial" panose="020B0604020202020204" pitchFamily="34" charset="0"/>
              </a:rPr>
              <a:t>Universal</a:t>
            </a:r>
          </a:p>
          <a:p>
            <a:pPr eaLnBrk="1" hangingPunct="1">
              <a:lnSpc>
                <a:spcPct val="100000"/>
              </a:lnSpc>
              <a:spcBef>
                <a:spcPct val="0"/>
              </a:spcBef>
              <a:buClrTx/>
              <a:buSzTx/>
              <a:buFontTx/>
              <a:buNone/>
            </a:pPr>
            <a:r>
              <a:rPr lang="en-US" altLang="en-US">
                <a:solidFill>
                  <a:schemeClr val="hlink"/>
                </a:solidFill>
                <a:latin typeface="Arial" panose="020B0604020202020204" pitchFamily="34" charset="0"/>
                <a:cs typeface="Arial" panose="020B0604020202020204" pitchFamily="34" charset="0"/>
              </a:rPr>
              <a:t>Power</a:t>
            </a:r>
          </a:p>
          <a:p>
            <a:pPr eaLnBrk="1" hangingPunct="1">
              <a:lnSpc>
                <a:spcPct val="100000"/>
              </a:lnSpc>
              <a:spcBef>
                <a:spcPct val="0"/>
              </a:spcBef>
              <a:buClrTx/>
              <a:buSzTx/>
              <a:buFontTx/>
              <a:buNone/>
            </a:pPr>
            <a:r>
              <a:rPr lang="en-US" altLang="en-US">
                <a:solidFill>
                  <a:schemeClr val="hlink"/>
                </a:solidFill>
                <a:latin typeface="Arial" panose="020B0604020202020204" pitchFamily="34" charset="0"/>
                <a:cs typeface="Arial" panose="020B0604020202020204" pitchFamily="34" charset="0"/>
              </a:rPr>
              <a:t>Supply</a:t>
            </a:r>
          </a:p>
        </p:txBody>
      </p:sp>
      <p:sp>
        <p:nvSpPr>
          <p:cNvPr id="24587" name="AutoShape 12">
            <a:extLst>
              <a:ext uri="{FF2B5EF4-FFF2-40B4-BE49-F238E27FC236}">
                <a16:creationId xmlns:a16="http://schemas.microsoft.com/office/drawing/2014/main" id="{15A2760E-37FC-4BD7-A42F-6EC0252A9705}"/>
              </a:ext>
            </a:extLst>
          </p:cNvPr>
          <p:cNvSpPr>
            <a:spLocks/>
          </p:cNvSpPr>
          <p:nvPr/>
        </p:nvSpPr>
        <p:spPr bwMode="auto">
          <a:xfrm rot="-5400000">
            <a:off x="4229100" y="-1181100"/>
            <a:ext cx="304800" cy="6934200"/>
          </a:xfrm>
          <a:prstGeom prst="rightBrace">
            <a:avLst>
              <a:gd name="adj1" fmla="val 189583"/>
              <a:gd name="adj2" fmla="val 47023"/>
            </a:avLst>
          </a:prstGeom>
          <a:noFill/>
          <a:ln w="9525">
            <a:solidFill>
              <a:srgbClr val="48231C"/>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4588" name="Text Box 13">
            <a:extLst>
              <a:ext uri="{FF2B5EF4-FFF2-40B4-BE49-F238E27FC236}">
                <a16:creationId xmlns:a16="http://schemas.microsoft.com/office/drawing/2014/main" id="{A72C51BF-B881-45F9-AAA8-363A3DEC89C1}"/>
              </a:ext>
            </a:extLst>
          </p:cNvPr>
          <p:cNvSpPr txBox="1">
            <a:spLocks noChangeArrowheads="1"/>
          </p:cNvSpPr>
          <p:nvPr/>
        </p:nvSpPr>
        <p:spPr bwMode="auto">
          <a:xfrm>
            <a:off x="4022725" y="2703513"/>
            <a:ext cx="30162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rgbClr val="48231C"/>
                </a:solidFill>
                <a:latin typeface="Arial" panose="020B0604020202020204" pitchFamily="34" charset="0"/>
                <a:cs typeface="Arial" panose="020B0604020202020204" pitchFamily="34" charset="0"/>
              </a:rPr>
              <a:t>Alternate Power Generators</a:t>
            </a:r>
          </a:p>
        </p:txBody>
      </p:sp>
      <p:sp>
        <p:nvSpPr>
          <p:cNvPr id="24589" name="Text Box 14">
            <a:extLst>
              <a:ext uri="{FF2B5EF4-FFF2-40B4-BE49-F238E27FC236}">
                <a16:creationId xmlns:a16="http://schemas.microsoft.com/office/drawing/2014/main" id="{3FFB7335-7CCE-4141-BF4A-B73F06B48AB6}"/>
              </a:ext>
            </a:extLst>
          </p:cNvPr>
          <p:cNvSpPr txBox="1">
            <a:spLocks noChangeArrowheads="1"/>
          </p:cNvSpPr>
          <p:nvPr/>
        </p:nvSpPr>
        <p:spPr bwMode="auto">
          <a:xfrm>
            <a:off x="3717925" y="1789113"/>
            <a:ext cx="1606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rgbClr val="48231C"/>
                </a:solidFill>
                <a:latin typeface="Arial" panose="020B0604020202020204" pitchFamily="34" charset="0"/>
                <a:cs typeface="Arial" panose="020B0604020202020204" pitchFamily="34" charset="0"/>
              </a:rPr>
              <a:t>Hours or days</a:t>
            </a:r>
          </a:p>
        </p:txBody>
      </p:sp>
    </p:spTree>
    <p:extLst>
      <p:ext uri="{BB962C8B-B14F-4D97-AF65-F5344CB8AC3E}">
        <p14:creationId xmlns:p14="http://schemas.microsoft.com/office/powerpoint/2010/main" val="472107797"/>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8">
            <a:extLst>
              <a:ext uri="{FF2B5EF4-FFF2-40B4-BE49-F238E27FC236}">
                <a16:creationId xmlns:a16="http://schemas.microsoft.com/office/drawing/2014/main" id="{DDC13380-44D8-4C07-8FAB-DA05062C64FA}"/>
              </a:ext>
            </a:extLst>
          </p:cNvPr>
          <p:cNvSpPr>
            <a:spLocks noGrp="1" noChangeArrowheads="1"/>
          </p:cNvSpPr>
          <p:nvPr>
            <p:ph type="title"/>
          </p:nvPr>
        </p:nvSpPr>
        <p:spPr>
          <a:xfrm>
            <a:off x="457200" y="609600"/>
            <a:ext cx="8229600" cy="1219200"/>
          </a:xfrm>
        </p:spPr>
        <p:txBody>
          <a:bodyPr/>
          <a:lstStyle/>
          <a:p>
            <a:pPr eaLnBrk="1" hangingPunct="1"/>
            <a:r>
              <a:rPr lang="en-US" altLang="en-US" sz="4000">
                <a:ea typeface="Calibri" panose="020F0502020204030204" pitchFamily="34" charset="0"/>
                <a:cs typeface="Lucida Sans" panose="020B0602030504020204" pitchFamily="34" charset="0"/>
              </a:rPr>
              <a:t>Computer Room Equipped with…</a:t>
            </a:r>
          </a:p>
        </p:txBody>
      </p:sp>
      <p:sp>
        <p:nvSpPr>
          <p:cNvPr id="25603" name="Rectangle 20">
            <a:extLst>
              <a:ext uri="{FF2B5EF4-FFF2-40B4-BE49-F238E27FC236}">
                <a16:creationId xmlns:a16="http://schemas.microsoft.com/office/drawing/2014/main" id="{D493EE91-1E67-47B8-AA66-12AE7DF34788}"/>
              </a:ext>
            </a:extLst>
          </p:cNvPr>
          <p:cNvSpPr>
            <a:spLocks noGrp="1" noChangeArrowheads="1"/>
          </p:cNvSpPr>
          <p:nvPr>
            <p:ph type="body" sz="half" idx="2"/>
          </p:nvPr>
        </p:nvSpPr>
        <p:spPr>
          <a:xfrm>
            <a:off x="457200" y="3429000"/>
            <a:ext cx="8229600" cy="2895600"/>
          </a:xfrm>
        </p:spPr>
        <p:txBody>
          <a:bodyPr/>
          <a:lstStyle/>
          <a:p>
            <a:pPr eaLnBrk="1" hangingPunct="1">
              <a:lnSpc>
                <a:spcPct val="80000"/>
              </a:lnSpc>
              <a:buFont typeface="Wingdings" panose="05000000000000000000" pitchFamily="2" charset="2"/>
              <a:buNone/>
            </a:pPr>
            <a:r>
              <a:rPr lang="en-US" altLang="en-US" sz="2000" b="1">
                <a:latin typeface="Calibri" panose="020F0502020204030204" pitchFamily="34" charset="0"/>
                <a:ea typeface="ヒラギノ角ゴ Pro W3"/>
                <a:cs typeface="ヒラギノ角ゴ Pro W3"/>
              </a:rPr>
              <a:t>Water Detector</a:t>
            </a:r>
            <a:r>
              <a:rPr lang="en-US" altLang="en-US" sz="2000">
                <a:latin typeface="Calibri" panose="020F0502020204030204" pitchFamily="34" charset="0"/>
                <a:ea typeface="ヒラギノ角ゴ Pro W3"/>
                <a:cs typeface="ヒラギノ角ゴ Pro W3"/>
              </a:rPr>
              <a:t>: Placed under raised floors</a:t>
            </a:r>
          </a:p>
          <a:p>
            <a:pPr lvl="1" eaLnBrk="1" hangingPunct="1">
              <a:lnSpc>
                <a:spcPct val="80000"/>
              </a:lnSpc>
            </a:pPr>
            <a:r>
              <a:rPr lang="en-US" altLang="en-US" sz="2000">
                <a:latin typeface="Calibri" panose="020F0502020204030204" pitchFamily="34" charset="0"/>
                <a:ea typeface="ヒラギノ角ゴ Pro W3"/>
                <a:cs typeface="ヒラギノ角ゴ Pro W3"/>
              </a:rPr>
              <a:t>Risk of electric shock; training necessary</a:t>
            </a:r>
          </a:p>
          <a:p>
            <a:pPr lvl="1" eaLnBrk="1" hangingPunct="1">
              <a:lnSpc>
                <a:spcPct val="80000"/>
              </a:lnSpc>
            </a:pPr>
            <a:r>
              <a:rPr lang="en-US" altLang="en-US" sz="2000">
                <a:latin typeface="Calibri" panose="020F0502020204030204" pitchFamily="34" charset="0"/>
                <a:ea typeface="ヒラギノ角ゴ Pro W3"/>
                <a:cs typeface="ヒラギノ角ゴ Pro W3"/>
              </a:rPr>
              <a:t>Location of water detectors marked on floor</a:t>
            </a:r>
          </a:p>
          <a:p>
            <a:pPr eaLnBrk="1" hangingPunct="1">
              <a:lnSpc>
                <a:spcPct val="80000"/>
              </a:lnSpc>
              <a:buFont typeface="Wingdings" panose="05000000000000000000" pitchFamily="2" charset="2"/>
              <a:buNone/>
            </a:pPr>
            <a:r>
              <a:rPr lang="en-US" altLang="en-US" sz="2000" b="1">
                <a:latin typeface="Calibri" panose="020F0502020204030204" pitchFamily="34" charset="0"/>
                <a:ea typeface="ヒラギノ角ゴ Pro W3"/>
                <a:cs typeface="ヒラギノ角ゴ Pro W3"/>
              </a:rPr>
              <a:t>Manual Fire Alarm</a:t>
            </a:r>
            <a:r>
              <a:rPr lang="en-US" altLang="en-US" sz="2000">
                <a:latin typeface="Calibri" panose="020F0502020204030204" pitchFamily="34" charset="0"/>
                <a:ea typeface="ヒラギノ角ゴ Pro W3"/>
                <a:cs typeface="ヒラギノ角ゴ Pro W3"/>
              </a:rPr>
              <a:t>: Placed throughout facility</a:t>
            </a:r>
          </a:p>
          <a:p>
            <a:pPr eaLnBrk="1" hangingPunct="1">
              <a:lnSpc>
                <a:spcPct val="80000"/>
              </a:lnSpc>
              <a:buFont typeface="Wingdings" panose="05000000000000000000" pitchFamily="2" charset="2"/>
              <a:buNone/>
            </a:pPr>
            <a:r>
              <a:rPr lang="en-US" altLang="en-US" sz="2000" b="1">
                <a:latin typeface="Calibri" panose="020F0502020204030204" pitchFamily="34" charset="0"/>
                <a:ea typeface="ヒラギノ角ゴ Pro W3"/>
                <a:cs typeface="ヒラギノ角ゴ Pro W3"/>
              </a:rPr>
              <a:t>Smoke Detectors</a:t>
            </a:r>
            <a:r>
              <a:rPr lang="en-US" altLang="en-US" sz="2000">
                <a:latin typeface="Calibri" panose="020F0502020204030204" pitchFamily="34" charset="0"/>
                <a:ea typeface="ヒラギノ角ゴ Pro W3"/>
                <a:cs typeface="ヒラギノ角ゴ Pro W3"/>
              </a:rPr>
              <a:t>: Above &amp; below ceiling tiles, below room floor </a:t>
            </a:r>
          </a:p>
          <a:p>
            <a:pPr eaLnBrk="1" hangingPunct="1">
              <a:lnSpc>
                <a:spcPct val="80000"/>
              </a:lnSpc>
              <a:buFont typeface="Wingdings" panose="05000000000000000000" pitchFamily="2" charset="2"/>
              <a:buNone/>
            </a:pPr>
            <a:r>
              <a:rPr lang="en-US" altLang="en-US" sz="2000" b="1">
                <a:latin typeface="Calibri" panose="020F0502020204030204" pitchFamily="34" charset="0"/>
                <a:ea typeface="ヒラギノ角ゴ Pro W3"/>
                <a:cs typeface="ヒラギノ角ゴ Pro W3"/>
              </a:rPr>
              <a:t>Emergency Power-Off Switch</a:t>
            </a:r>
            <a:r>
              <a:rPr lang="en-US" altLang="en-US" sz="2000">
                <a:latin typeface="Calibri" panose="020F0502020204030204" pitchFamily="34" charset="0"/>
                <a:ea typeface="ヒラギノ角ゴ Pro W3"/>
                <a:cs typeface="ヒラギノ角ゴ Pro W3"/>
              </a:rPr>
              <a:t>: Turn off power to all equipment</a:t>
            </a:r>
          </a:p>
          <a:p>
            <a:pPr eaLnBrk="1" hangingPunct="1">
              <a:lnSpc>
                <a:spcPct val="80000"/>
              </a:lnSpc>
              <a:buFont typeface="Wingdings" panose="05000000000000000000" pitchFamily="2" charset="2"/>
              <a:buNone/>
            </a:pPr>
            <a:r>
              <a:rPr lang="en-US" altLang="en-US" sz="2000" b="1">
                <a:latin typeface="Calibri" panose="020F0502020204030204" pitchFamily="34" charset="0"/>
                <a:ea typeface="ヒラギノ角ゴ Pro W3"/>
                <a:cs typeface="ヒラギノ角ゴ Pro W3"/>
              </a:rPr>
              <a:t>Fire Extinguishers</a:t>
            </a:r>
            <a:r>
              <a:rPr lang="en-US" altLang="en-US" sz="2000">
                <a:latin typeface="Calibri" panose="020F0502020204030204" pitchFamily="34" charset="0"/>
                <a:ea typeface="ヒラギノ角ゴ Pro W3"/>
                <a:cs typeface="ヒラギノ角ゴ Pro W3"/>
              </a:rPr>
              <a:t>: At strategic locations</a:t>
            </a:r>
          </a:p>
          <a:p>
            <a:pPr lvl="1" eaLnBrk="1" hangingPunct="1">
              <a:lnSpc>
                <a:spcPct val="80000"/>
              </a:lnSpc>
            </a:pPr>
            <a:r>
              <a:rPr lang="en-US" altLang="en-US" sz="2000">
                <a:latin typeface="Calibri" panose="020F0502020204030204" pitchFamily="34" charset="0"/>
                <a:ea typeface="ヒラギノ角ゴ Pro W3"/>
                <a:cs typeface="ヒラギノ角ゴ Pro W3"/>
              </a:rPr>
              <a:t>Tagged &amp; inspected annually</a:t>
            </a:r>
          </a:p>
          <a:p>
            <a:pPr eaLnBrk="1" hangingPunct="1">
              <a:lnSpc>
                <a:spcPct val="80000"/>
              </a:lnSpc>
              <a:buFont typeface="Wingdings" panose="05000000000000000000" pitchFamily="2" charset="2"/>
              <a:buNone/>
            </a:pPr>
            <a:r>
              <a:rPr lang="en-US" altLang="en-US" sz="2000">
                <a:latin typeface="Calibri" panose="020F0502020204030204" pitchFamily="34" charset="0"/>
                <a:ea typeface="ヒラギノ角ゴ Pro W3"/>
                <a:cs typeface="ヒラギノ角ゴ Pro W3"/>
              </a:rPr>
              <a:t>Alarms should sound locally, at monitored guard station, and preferably fire dept.</a:t>
            </a:r>
          </a:p>
        </p:txBody>
      </p:sp>
      <p:sp>
        <p:nvSpPr>
          <p:cNvPr id="25604" name="Line 5">
            <a:extLst>
              <a:ext uri="{FF2B5EF4-FFF2-40B4-BE49-F238E27FC236}">
                <a16:creationId xmlns:a16="http://schemas.microsoft.com/office/drawing/2014/main" id="{42958698-E80C-40D8-88A2-42E228DE3CC0}"/>
              </a:ext>
            </a:extLst>
          </p:cNvPr>
          <p:cNvSpPr>
            <a:spLocks noChangeShapeType="1"/>
          </p:cNvSpPr>
          <p:nvPr/>
        </p:nvSpPr>
        <p:spPr bwMode="auto">
          <a:xfrm>
            <a:off x="914400" y="1524000"/>
            <a:ext cx="685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5" name="Line 6">
            <a:extLst>
              <a:ext uri="{FF2B5EF4-FFF2-40B4-BE49-F238E27FC236}">
                <a16:creationId xmlns:a16="http://schemas.microsoft.com/office/drawing/2014/main" id="{B094CA37-2607-4C31-9F36-7E826ABE754E}"/>
              </a:ext>
            </a:extLst>
          </p:cNvPr>
          <p:cNvSpPr>
            <a:spLocks noChangeShapeType="1"/>
          </p:cNvSpPr>
          <p:nvPr/>
        </p:nvSpPr>
        <p:spPr bwMode="auto">
          <a:xfrm>
            <a:off x="609600" y="3048000"/>
            <a:ext cx="7620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25606" name="Picture 7" descr="BD18219_">
            <a:extLst>
              <a:ext uri="{FF2B5EF4-FFF2-40B4-BE49-F238E27FC236}">
                <a16:creationId xmlns:a16="http://schemas.microsoft.com/office/drawing/2014/main" id="{669A5D24-D24D-4CCC-82F4-2976E9DFA10D}"/>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762000" y="1981200"/>
            <a:ext cx="1066800" cy="1066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pic>
        <p:nvPicPr>
          <p:cNvPr id="25607" name="Picture 9" descr="BD18246_">
            <a:extLst>
              <a:ext uri="{FF2B5EF4-FFF2-40B4-BE49-F238E27FC236}">
                <a16:creationId xmlns:a16="http://schemas.microsoft.com/office/drawing/2014/main" id="{00D07F63-AC59-4E9E-9136-8713E8E4664B}"/>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5105400" y="1981200"/>
            <a:ext cx="1057275" cy="1057275"/>
          </a:xfrm>
          <a:prstGeom prst="rect">
            <a:avLst/>
          </a:prstGeom>
          <a:solidFill>
            <a:srgbClr val="FDC3F6"/>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5608" name="Picture 10" descr="BD18219_">
            <a:extLst>
              <a:ext uri="{FF2B5EF4-FFF2-40B4-BE49-F238E27FC236}">
                <a16:creationId xmlns:a16="http://schemas.microsoft.com/office/drawing/2014/main" id="{682C039F-AE31-4F64-B8E1-BA9FA1DC6435}"/>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905000" y="1981200"/>
            <a:ext cx="1066800" cy="1066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
        <p:nvSpPr>
          <p:cNvPr id="25609" name="AutoShape 11">
            <a:extLst>
              <a:ext uri="{FF2B5EF4-FFF2-40B4-BE49-F238E27FC236}">
                <a16:creationId xmlns:a16="http://schemas.microsoft.com/office/drawing/2014/main" id="{D289F3BE-BA6F-43A6-8E86-7CD57A5C1714}"/>
              </a:ext>
            </a:extLst>
          </p:cNvPr>
          <p:cNvSpPr>
            <a:spLocks noChangeArrowheads="1"/>
          </p:cNvSpPr>
          <p:nvPr/>
        </p:nvSpPr>
        <p:spPr bwMode="auto">
          <a:xfrm>
            <a:off x="6172200" y="2590800"/>
            <a:ext cx="1219200" cy="152400"/>
          </a:xfrm>
          <a:prstGeom prst="cube">
            <a:avLst>
              <a:gd name="adj" fmla="val 25000"/>
            </a:avLst>
          </a:prstGeom>
          <a:solidFill>
            <a:schemeClr val="accent1"/>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10" name="Line 12">
            <a:extLst>
              <a:ext uri="{FF2B5EF4-FFF2-40B4-BE49-F238E27FC236}">
                <a16:creationId xmlns:a16="http://schemas.microsoft.com/office/drawing/2014/main" id="{EB8CA577-1582-48F3-BDC0-AC284928D89B}"/>
              </a:ext>
            </a:extLst>
          </p:cNvPr>
          <p:cNvSpPr>
            <a:spLocks noChangeShapeType="1"/>
          </p:cNvSpPr>
          <p:nvPr/>
        </p:nvSpPr>
        <p:spPr bwMode="auto">
          <a:xfrm>
            <a:off x="6172200" y="27432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1" name="Line 13">
            <a:extLst>
              <a:ext uri="{FF2B5EF4-FFF2-40B4-BE49-F238E27FC236}">
                <a16:creationId xmlns:a16="http://schemas.microsoft.com/office/drawing/2014/main" id="{663B5D3A-765E-4572-A1FD-5070ED17F0B7}"/>
              </a:ext>
            </a:extLst>
          </p:cNvPr>
          <p:cNvSpPr>
            <a:spLocks noChangeShapeType="1"/>
          </p:cNvSpPr>
          <p:nvPr/>
        </p:nvSpPr>
        <p:spPr bwMode="auto">
          <a:xfrm>
            <a:off x="6248400" y="27432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2" name="Line 14">
            <a:extLst>
              <a:ext uri="{FF2B5EF4-FFF2-40B4-BE49-F238E27FC236}">
                <a16:creationId xmlns:a16="http://schemas.microsoft.com/office/drawing/2014/main" id="{A7FBC446-43BE-47FA-8F53-DFB17AF8FAAA}"/>
              </a:ext>
            </a:extLst>
          </p:cNvPr>
          <p:cNvSpPr>
            <a:spLocks noChangeShapeType="1"/>
          </p:cNvSpPr>
          <p:nvPr/>
        </p:nvSpPr>
        <p:spPr bwMode="auto">
          <a:xfrm>
            <a:off x="7239000" y="27432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3" name="Line 15">
            <a:extLst>
              <a:ext uri="{FF2B5EF4-FFF2-40B4-BE49-F238E27FC236}">
                <a16:creationId xmlns:a16="http://schemas.microsoft.com/office/drawing/2014/main" id="{66099FC8-8A0E-403A-9691-3D15086ED88A}"/>
              </a:ext>
            </a:extLst>
          </p:cNvPr>
          <p:cNvSpPr>
            <a:spLocks noChangeShapeType="1"/>
          </p:cNvSpPr>
          <p:nvPr/>
        </p:nvSpPr>
        <p:spPr bwMode="auto">
          <a:xfrm>
            <a:off x="7315200" y="2667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4" name="AutoShape 16">
            <a:extLst>
              <a:ext uri="{FF2B5EF4-FFF2-40B4-BE49-F238E27FC236}">
                <a16:creationId xmlns:a16="http://schemas.microsoft.com/office/drawing/2014/main" id="{67033A76-ADF3-49C8-BF7E-60F8B184F7A4}"/>
              </a:ext>
            </a:extLst>
          </p:cNvPr>
          <p:cNvSpPr>
            <a:spLocks noChangeArrowheads="1"/>
          </p:cNvSpPr>
          <p:nvPr/>
        </p:nvSpPr>
        <p:spPr bwMode="auto">
          <a:xfrm>
            <a:off x="7239000" y="2133600"/>
            <a:ext cx="152400" cy="457200"/>
          </a:xfrm>
          <a:prstGeom prst="can">
            <a:avLst>
              <a:gd name="adj" fmla="val 75000"/>
            </a:avLst>
          </a:prstGeom>
          <a:solidFill>
            <a:srgbClr val="FF0000"/>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15" name="AutoShape 17">
            <a:extLst>
              <a:ext uri="{FF2B5EF4-FFF2-40B4-BE49-F238E27FC236}">
                <a16:creationId xmlns:a16="http://schemas.microsoft.com/office/drawing/2014/main" id="{75F22A17-0B8A-4A5A-8850-2546C0C70F5B}"/>
              </a:ext>
            </a:extLst>
          </p:cNvPr>
          <p:cNvSpPr>
            <a:spLocks noChangeArrowheads="1"/>
          </p:cNvSpPr>
          <p:nvPr/>
        </p:nvSpPr>
        <p:spPr bwMode="auto">
          <a:xfrm>
            <a:off x="6553200" y="1981200"/>
            <a:ext cx="228600" cy="228600"/>
          </a:xfrm>
          <a:prstGeom prst="bevel">
            <a:avLst>
              <a:gd name="adj" fmla="val 12500"/>
            </a:avLst>
          </a:prstGeom>
          <a:solidFill>
            <a:srgbClr val="E1AE69"/>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16" name="AutoShape 21">
            <a:extLst>
              <a:ext uri="{FF2B5EF4-FFF2-40B4-BE49-F238E27FC236}">
                <a16:creationId xmlns:a16="http://schemas.microsoft.com/office/drawing/2014/main" id="{0BC4BB4C-AD02-4AC0-B09B-07CFF8E472FE}"/>
              </a:ext>
            </a:extLst>
          </p:cNvPr>
          <p:cNvSpPr>
            <a:spLocks noChangeArrowheads="1"/>
          </p:cNvSpPr>
          <p:nvPr/>
        </p:nvSpPr>
        <p:spPr bwMode="auto">
          <a:xfrm>
            <a:off x="1676400" y="1447800"/>
            <a:ext cx="533400" cy="76200"/>
          </a:xfrm>
          <a:prstGeom prst="flowChartMagneticDisk">
            <a:avLst/>
          </a:prstGeom>
          <a:solidFill>
            <a:schemeClr val="folHlink"/>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17" name="AutoShape 22">
            <a:extLst>
              <a:ext uri="{FF2B5EF4-FFF2-40B4-BE49-F238E27FC236}">
                <a16:creationId xmlns:a16="http://schemas.microsoft.com/office/drawing/2014/main" id="{BAAEA4A6-F42E-44DF-8231-F3964967F4F3}"/>
              </a:ext>
            </a:extLst>
          </p:cNvPr>
          <p:cNvSpPr>
            <a:spLocks noChangeArrowheads="1"/>
          </p:cNvSpPr>
          <p:nvPr/>
        </p:nvSpPr>
        <p:spPr bwMode="auto">
          <a:xfrm>
            <a:off x="5410200" y="1524000"/>
            <a:ext cx="533400" cy="76200"/>
          </a:xfrm>
          <a:prstGeom prst="flowChartMagneticDisk">
            <a:avLst/>
          </a:prstGeom>
          <a:solidFill>
            <a:schemeClr val="folHlink"/>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18" name="AutoShape 23">
            <a:extLst>
              <a:ext uri="{FF2B5EF4-FFF2-40B4-BE49-F238E27FC236}">
                <a16:creationId xmlns:a16="http://schemas.microsoft.com/office/drawing/2014/main" id="{117759D6-DB68-4C5D-A187-B08578D6FE0E}"/>
              </a:ext>
            </a:extLst>
          </p:cNvPr>
          <p:cNvSpPr>
            <a:spLocks noChangeArrowheads="1"/>
          </p:cNvSpPr>
          <p:nvPr/>
        </p:nvSpPr>
        <p:spPr bwMode="auto">
          <a:xfrm>
            <a:off x="6400800" y="3200400"/>
            <a:ext cx="304800" cy="76200"/>
          </a:xfrm>
          <a:prstGeom prst="flowChartMagneticDisk">
            <a:avLst/>
          </a:prstGeom>
          <a:solidFill>
            <a:schemeClr val="accent1"/>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19" name="AutoShape 24">
            <a:extLst>
              <a:ext uri="{FF2B5EF4-FFF2-40B4-BE49-F238E27FC236}">
                <a16:creationId xmlns:a16="http://schemas.microsoft.com/office/drawing/2014/main" id="{E6E35DCE-9A2D-4036-9494-C1238404A14E}"/>
              </a:ext>
            </a:extLst>
          </p:cNvPr>
          <p:cNvSpPr>
            <a:spLocks noChangeArrowheads="1"/>
          </p:cNvSpPr>
          <p:nvPr/>
        </p:nvSpPr>
        <p:spPr bwMode="auto">
          <a:xfrm>
            <a:off x="3810000" y="3048000"/>
            <a:ext cx="533400" cy="76200"/>
          </a:xfrm>
          <a:prstGeom prst="flowChartMagneticDisk">
            <a:avLst/>
          </a:prstGeom>
          <a:solidFill>
            <a:schemeClr val="folHlink"/>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0" name="AutoShape 25">
            <a:extLst>
              <a:ext uri="{FF2B5EF4-FFF2-40B4-BE49-F238E27FC236}">
                <a16:creationId xmlns:a16="http://schemas.microsoft.com/office/drawing/2014/main" id="{309A31EE-5100-49F7-BCBA-CEB30572A99C}"/>
              </a:ext>
            </a:extLst>
          </p:cNvPr>
          <p:cNvSpPr>
            <a:spLocks noChangeArrowheads="1"/>
          </p:cNvSpPr>
          <p:nvPr/>
        </p:nvSpPr>
        <p:spPr bwMode="auto">
          <a:xfrm>
            <a:off x="7848600" y="4800600"/>
            <a:ext cx="533400" cy="76200"/>
          </a:xfrm>
          <a:prstGeom prst="flowChartMagneticDisk">
            <a:avLst/>
          </a:prstGeom>
          <a:solidFill>
            <a:schemeClr val="folHlink"/>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1" name="AutoShape 26">
            <a:extLst>
              <a:ext uri="{FF2B5EF4-FFF2-40B4-BE49-F238E27FC236}">
                <a16:creationId xmlns:a16="http://schemas.microsoft.com/office/drawing/2014/main" id="{8EEB5C2D-FB58-435B-8CF5-82FDB3057968}"/>
              </a:ext>
            </a:extLst>
          </p:cNvPr>
          <p:cNvSpPr>
            <a:spLocks noChangeArrowheads="1"/>
          </p:cNvSpPr>
          <p:nvPr/>
        </p:nvSpPr>
        <p:spPr bwMode="auto">
          <a:xfrm>
            <a:off x="5334000" y="5410200"/>
            <a:ext cx="152400" cy="457200"/>
          </a:xfrm>
          <a:prstGeom prst="can">
            <a:avLst>
              <a:gd name="adj" fmla="val 75000"/>
            </a:avLst>
          </a:prstGeom>
          <a:solidFill>
            <a:srgbClr val="FF0000"/>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2" name="AutoShape 27">
            <a:extLst>
              <a:ext uri="{FF2B5EF4-FFF2-40B4-BE49-F238E27FC236}">
                <a16:creationId xmlns:a16="http://schemas.microsoft.com/office/drawing/2014/main" id="{8906B3C8-719E-4C2B-ACFB-DEF52D0E13EA}"/>
              </a:ext>
            </a:extLst>
          </p:cNvPr>
          <p:cNvSpPr>
            <a:spLocks noChangeArrowheads="1"/>
          </p:cNvSpPr>
          <p:nvPr/>
        </p:nvSpPr>
        <p:spPr bwMode="auto">
          <a:xfrm>
            <a:off x="5867400" y="4343400"/>
            <a:ext cx="228600" cy="228600"/>
          </a:xfrm>
          <a:prstGeom prst="bevel">
            <a:avLst>
              <a:gd name="adj" fmla="val 12500"/>
            </a:avLst>
          </a:prstGeom>
          <a:solidFill>
            <a:srgbClr val="E1AE69"/>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3" name="AutoShape 28">
            <a:extLst>
              <a:ext uri="{FF2B5EF4-FFF2-40B4-BE49-F238E27FC236}">
                <a16:creationId xmlns:a16="http://schemas.microsoft.com/office/drawing/2014/main" id="{EAF7F541-E16B-4AB1-B530-BA891A17A1CD}"/>
              </a:ext>
            </a:extLst>
          </p:cNvPr>
          <p:cNvSpPr>
            <a:spLocks noChangeArrowheads="1"/>
          </p:cNvSpPr>
          <p:nvPr/>
        </p:nvSpPr>
        <p:spPr bwMode="auto">
          <a:xfrm>
            <a:off x="5562600" y="3581400"/>
            <a:ext cx="304800" cy="76200"/>
          </a:xfrm>
          <a:prstGeom prst="flowChartMagneticDisk">
            <a:avLst/>
          </a:prstGeom>
          <a:solidFill>
            <a:schemeClr val="accent1"/>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4" name="Rectangle 33">
            <a:extLst>
              <a:ext uri="{FF2B5EF4-FFF2-40B4-BE49-F238E27FC236}">
                <a16:creationId xmlns:a16="http://schemas.microsoft.com/office/drawing/2014/main" id="{D837B4EF-C3D2-41E0-8A76-89BE463BB1BB}"/>
              </a:ext>
            </a:extLst>
          </p:cNvPr>
          <p:cNvSpPr>
            <a:spLocks noChangeArrowheads="1"/>
          </p:cNvSpPr>
          <p:nvPr/>
        </p:nvSpPr>
        <p:spPr bwMode="auto">
          <a:xfrm>
            <a:off x="8001000" y="1981200"/>
            <a:ext cx="457200" cy="1066800"/>
          </a:xfrm>
          <a:prstGeom prst="rect">
            <a:avLst/>
          </a:prstGeom>
          <a:solidFill>
            <a:schemeClr val="bg2"/>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5" name="Oval 34">
            <a:extLst>
              <a:ext uri="{FF2B5EF4-FFF2-40B4-BE49-F238E27FC236}">
                <a16:creationId xmlns:a16="http://schemas.microsoft.com/office/drawing/2014/main" id="{0C5B8BF5-D924-4B80-8149-FEB455746250}"/>
              </a:ext>
            </a:extLst>
          </p:cNvPr>
          <p:cNvSpPr>
            <a:spLocks noChangeArrowheads="1"/>
          </p:cNvSpPr>
          <p:nvPr/>
        </p:nvSpPr>
        <p:spPr bwMode="auto">
          <a:xfrm>
            <a:off x="8305800" y="2514600"/>
            <a:ext cx="152400" cy="76200"/>
          </a:xfrm>
          <a:prstGeom prst="ellipse">
            <a:avLst/>
          </a:prstGeom>
          <a:solidFill>
            <a:schemeClr val="accent1"/>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6" name="Rectangle 35">
            <a:extLst>
              <a:ext uri="{FF2B5EF4-FFF2-40B4-BE49-F238E27FC236}">
                <a16:creationId xmlns:a16="http://schemas.microsoft.com/office/drawing/2014/main" id="{DE756F0A-7148-4FF6-B503-57B1F0EF8AC4}"/>
              </a:ext>
            </a:extLst>
          </p:cNvPr>
          <p:cNvSpPr>
            <a:spLocks noChangeArrowheads="1"/>
          </p:cNvSpPr>
          <p:nvPr/>
        </p:nvSpPr>
        <p:spPr bwMode="auto">
          <a:xfrm>
            <a:off x="8077200" y="2209800"/>
            <a:ext cx="304800" cy="304800"/>
          </a:xfrm>
          <a:prstGeom prst="rect">
            <a:avLst/>
          </a:prstGeom>
          <a:solidFill>
            <a:srgbClr val="D6ECEE"/>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7" name="AutoShape 36">
            <a:extLst>
              <a:ext uri="{FF2B5EF4-FFF2-40B4-BE49-F238E27FC236}">
                <a16:creationId xmlns:a16="http://schemas.microsoft.com/office/drawing/2014/main" id="{38FC98E9-D20A-47A5-BB38-B4BAD77A7026}"/>
              </a:ext>
            </a:extLst>
          </p:cNvPr>
          <p:cNvSpPr>
            <a:spLocks noChangeArrowheads="1"/>
          </p:cNvSpPr>
          <p:nvPr/>
        </p:nvSpPr>
        <p:spPr bwMode="auto">
          <a:xfrm>
            <a:off x="6400800" y="2971800"/>
            <a:ext cx="228600" cy="152400"/>
          </a:xfrm>
          <a:prstGeom prst="flowChartSummingJunction">
            <a:avLst/>
          </a:prstGeom>
          <a:solidFill>
            <a:schemeClr val="accent1"/>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8" name="AutoShape 37">
            <a:extLst>
              <a:ext uri="{FF2B5EF4-FFF2-40B4-BE49-F238E27FC236}">
                <a16:creationId xmlns:a16="http://schemas.microsoft.com/office/drawing/2014/main" id="{8311EC82-8374-452E-BA7E-298CAEC8F546}"/>
              </a:ext>
            </a:extLst>
          </p:cNvPr>
          <p:cNvSpPr>
            <a:spLocks noChangeArrowheads="1"/>
          </p:cNvSpPr>
          <p:nvPr/>
        </p:nvSpPr>
        <p:spPr bwMode="auto">
          <a:xfrm>
            <a:off x="6248400" y="4114800"/>
            <a:ext cx="228600" cy="152400"/>
          </a:xfrm>
          <a:prstGeom prst="flowChartSummingJunction">
            <a:avLst/>
          </a:prstGeom>
          <a:solidFill>
            <a:schemeClr val="accent1"/>
          </a:solidFill>
          <a:ln w="9525">
            <a:solidFill>
              <a:schemeClr val="tx1"/>
            </a:solidFill>
            <a:round/>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p:txBody>
      </p:sp>
      <p:sp>
        <p:nvSpPr>
          <p:cNvPr id="25629" name="AutoShape 38">
            <a:extLst>
              <a:ext uri="{FF2B5EF4-FFF2-40B4-BE49-F238E27FC236}">
                <a16:creationId xmlns:a16="http://schemas.microsoft.com/office/drawing/2014/main" id="{B9FB5A04-813E-46C2-9D25-D17AD42027F3}"/>
              </a:ext>
            </a:extLst>
          </p:cNvPr>
          <p:cNvSpPr>
            <a:spLocks noChangeArrowheads="1"/>
          </p:cNvSpPr>
          <p:nvPr/>
        </p:nvSpPr>
        <p:spPr bwMode="auto">
          <a:xfrm>
            <a:off x="6858000" y="1981200"/>
            <a:ext cx="152400" cy="228600"/>
          </a:xfrm>
          <a:prstGeom prst="bevel">
            <a:avLst>
              <a:gd name="adj" fmla="val 12500"/>
            </a:avLst>
          </a:prstGeom>
          <a:solidFill>
            <a:schemeClr val="bg2"/>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gn="ctr" eaLnBrk="1" hangingPunct="1">
              <a:lnSpc>
                <a:spcPct val="100000"/>
              </a:lnSpc>
              <a:spcBef>
                <a:spcPct val="0"/>
              </a:spcBef>
              <a:buClrTx/>
              <a:buSzTx/>
              <a:buFontTx/>
              <a:buNone/>
            </a:pPr>
            <a:endParaRPr lang="en-US" altLang="en-US">
              <a:solidFill>
                <a:schemeClr val="folHlink"/>
              </a:solidFill>
              <a:latin typeface="Arial" panose="020B0604020202020204" pitchFamily="34" charset="0"/>
              <a:cs typeface="Arial" panose="020B0604020202020204" pitchFamily="34" charset="0"/>
            </a:endParaRPr>
          </a:p>
        </p:txBody>
      </p:sp>
      <p:sp>
        <p:nvSpPr>
          <p:cNvPr id="25630" name="AutoShape 39">
            <a:extLst>
              <a:ext uri="{FF2B5EF4-FFF2-40B4-BE49-F238E27FC236}">
                <a16:creationId xmlns:a16="http://schemas.microsoft.com/office/drawing/2014/main" id="{AB526E81-4C93-4056-9D3A-E4BCA3692662}"/>
              </a:ext>
            </a:extLst>
          </p:cNvPr>
          <p:cNvSpPr>
            <a:spLocks noChangeArrowheads="1"/>
          </p:cNvSpPr>
          <p:nvPr/>
        </p:nvSpPr>
        <p:spPr bwMode="auto">
          <a:xfrm>
            <a:off x="7924800" y="5029200"/>
            <a:ext cx="152400" cy="228600"/>
          </a:xfrm>
          <a:prstGeom prst="bevel">
            <a:avLst>
              <a:gd name="adj" fmla="val 12500"/>
            </a:avLst>
          </a:prstGeom>
          <a:solidFill>
            <a:schemeClr val="bg2"/>
          </a:solidFill>
          <a:ln w="9525">
            <a:solidFill>
              <a:schemeClr val="tx1"/>
            </a:solidFill>
            <a:miter lim="800000"/>
            <a:headEnd/>
            <a:tailEnd/>
          </a:ln>
        </p:spPr>
        <p:txBody>
          <a:bodyPr wrap="none" anchor="ct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gn="ctr" eaLnBrk="1" hangingPunct="1">
              <a:lnSpc>
                <a:spcPct val="100000"/>
              </a:lnSpc>
              <a:spcBef>
                <a:spcPct val="0"/>
              </a:spcBef>
              <a:buClrTx/>
              <a:buSzTx/>
              <a:buFontTx/>
              <a:buNone/>
            </a:pPr>
            <a:endParaRPr lang="en-US" altLang="en-US">
              <a:solidFill>
                <a:schemeClr val="folHlin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6115817"/>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a:extLst>
              <a:ext uri="{FF2B5EF4-FFF2-40B4-BE49-F238E27FC236}">
                <a16:creationId xmlns:a16="http://schemas.microsoft.com/office/drawing/2014/main" id="{E0FC735F-017A-471B-9273-EA9B2B504A5A}"/>
              </a:ext>
            </a:extLst>
          </p:cNvPr>
          <p:cNvSpPr>
            <a:spLocks noGrp="1" noChangeArrowheads="1"/>
          </p:cNvSpPr>
          <p:nvPr>
            <p:ph type="title"/>
          </p:nvPr>
        </p:nvSpPr>
        <p:spPr>
          <a:xfrm>
            <a:off x="520700" y="917575"/>
            <a:ext cx="8154988" cy="830997"/>
          </a:xfrm>
        </p:spPr>
        <p:txBody>
          <a:bodyPr/>
          <a:lstStyle/>
          <a:p>
            <a:pPr algn="ctr" eaLnBrk="1" hangingPunct="1"/>
            <a:r>
              <a:rPr lang="en-US" altLang="en-US" sz="2400" dirty="0">
                <a:ea typeface="Calibri" panose="020F0502020204030204" pitchFamily="34" charset="0"/>
                <a:cs typeface="Lucida Sans" panose="020B0602030504020204" pitchFamily="34" charset="0"/>
              </a:rPr>
              <a:t>Information Processing Facility (IPF)</a:t>
            </a:r>
            <a:br>
              <a:rPr lang="en-US" altLang="en-US" dirty="0">
                <a:ea typeface="Calibri" panose="020F0502020204030204" pitchFamily="34" charset="0"/>
                <a:cs typeface="Lucida Sans" panose="020B0602030504020204" pitchFamily="34" charset="0"/>
              </a:rPr>
            </a:br>
            <a:r>
              <a:rPr lang="en-US" altLang="en-US" dirty="0">
                <a:ea typeface="Calibri" panose="020F0502020204030204" pitchFamily="34" charset="0"/>
                <a:cs typeface="Lucida Sans" panose="020B0602030504020204" pitchFamily="34" charset="0"/>
              </a:rPr>
              <a:t>IPF Environment</a:t>
            </a:r>
          </a:p>
        </p:txBody>
      </p:sp>
      <p:sp>
        <p:nvSpPr>
          <p:cNvPr id="26627" name="Rectangle 6">
            <a:extLst>
              <a:ext uri="{FF2B5EF4-FFF2-40B4-BE49-F238E27FC236}">
                <a16:creationId xmlns:a16="http://schemas.microsoft.com/office/drawing/2014/main" id="{0B85B4E4-01A0-4004-83CF-8780D85AB6D8}"/>
              </a:ext>
            </a:extLst>
          </p:cNvPr>
          <p:cNvSpPr>
            <a:spLocks noGrp="1" noChangeArrowheads="1"/>
          </p:cNvSpPr>
          <p:nvPr>
            <p:ph idx="1"/>
          </p:nvPr>
        </p:nvSpPr>
        <p:spPr/>
        <p:txBody>
          <a:bodyPr/>
          <a:lstStyle/>
          <a:p>
            <a:pPr eaLnBrk="1" hangingPunct="1">
              <a:lnSpc>
                <a:spcPct val="80000"/>
              </a:lnSpc>
            </a:pPr>
            <a:r>
              <a:rPr lang="en-US" altLang="en-US" sz="2400" dirty="0">
                <a:latin typeface="Calibri" panose="020F0502020204030204" pitchFamily="34" charset="0"/>
                <a:ea typeface="ヒラギノ角ゴ Pro W3"/>
                <a:cs typeface="ヒラギノ角ゴ Pro W3"/>
              </a:rPr>
              <a:t>Computer room on middle floor</a:t>
            </a:r>
          </a:p>
          <a:p>
            <a:pPr eaLnBrk="1" hangingPunct="1">
              <a:lnSpc>
                <a:spcPct val="80000"/>
              </a:lnSpc>
            </a:pPr>
            <a:r>
              <a:rPr lang="en-US" altLang="en-US" sz="2400" dirty="0">
                <a:latin typeface="Calibri" panose="020F0502020204030204" pitchFamily="34" charset="0"/>
                <a:ea typeface="ヒラギノ角ゴ Pro W3"/>
                <a:cs typeface="ヒラギノ角ゴ Pro W3"/>
              </a:rPr>
              <a:t>Fire department inspects room annually</a:t>
            </a:r>
          </a:p>
          <a:p>
            <a:pPr eaLnBrk="1" hangingPunct="1">
              <a:lnSpc>
                <a:spcPct val="80000"/>
              </a:lnSpc>
            </a:pPr>
            <a:r>
              <a:rPr lang="en-US" altLang="en-US" sz="2400" dirty="0">
                <a:latin typeface="Calibri" panose="020F0502020204030204" pitchFamily="34" charset="0"/>
                <a:ea typeface="ヒラギノ角ゴ Pro W3"/>
                <a:cs typeface="ヒラギノ角ゴ Pro W3"/>
              </a:rPr>
              <a:t>Fire-resistant walls, floor, ceiling, furniture, electrical panel &amp; conduit</a:t>
            </a:r>
          </a:p>
          <a:p>
            <a:pPr marL="342900" lvl="1" indent="-342900" eaLnBrk="1" hangingPunct="1">
              <a:lnSpc>
                <a:spcPct val="80000"/>
              </a:lnSpc>
              <a:buFont typeface="Arial" panose="020B0604020202020204" pitchFamily="34" charset="0"/>
              <a:buChar char="•"/>
            </a:pPr>
            <a:r>
              <a:rPr lang="en-US" altLang="en-US" sz="2000" dirty="0">
                <a:latin typeface="Calibri" panose="020F0502020204030204" pitchFamily="34" charset="0"/>
                <a:ea typeface="ヒラギノ角ゴ Pro W3"/>
                <a:cs typeface="ヒラギノ角ゴ Pro W3"/>
              </a:rPr>
              <a:t>Two-hour fire resistance rating for walls</a:t>
            </a:r>
          </a:p>
          <a:p>
            <a:pPr eaLnBrk="1" hangingPunct="1">
              <a:lnSpc>
                <a:spcPct val="80000"/>
              </a:lnSpc>
            </a:pPr>
            <a:r>
              <a:rPr lang="en-US" altLang="en-US" sz="2400" dirty="0">
                <a:latin typeface="Calibri" panose="020F0502020204030204" pitchFamily="34" charset="0"/>
                <a:ea typeface="ヒラギノ角ゴ Pro W3"/>
                <a:cs typeface="ヒラギノ角ゴ Pro W3"/>
              </a:rPr>
              <a:t>Emergency Power-off switch: Panel in and outside room</a:t>
            </a:r>
          </a:p>
          <a:p>
            <a:pPr eaLnBrk="1" hangingPunct="1">
              <a:lnSpc>
                <a:spcPct val="80000"/>
              </a:lnSpc>
            </a:pPr>
            <a:r>
              <a:rPr lang="en-US" altLang="en-US" sz="2400" dirty="0">
                <a:latin typeface="Calibri" panose="020F0502020204030204" pitchFamily="34" charset="0"/>
                <a:ea typeface="ヒラギノ角ゴ Pro W3"/>
                <a:cs typeface="ヒラギノ角ゴ Pro W3"/>
              </a:rPr>
              <a:t>Redundant power lines reduce risk of environmental hazards</a:t>
            </a:r>
          </a:p>
          <a:p>
            <a:pPr eaLnBrk="1" hangingPunct="1">
              <a:lnSpc>
                <a:spcPct val="80000"/>
              </a:lnSpc>
            </a:pPr>
            <a:r>
              <a:rPr lang="en-US" altLang="en-US" sz="2400" dirty="0">
                <a:latin typeface="Calibri" panose="020F0502020204030204" pitchFamily="34" charset="0"/>
                <a:ea typeface="ヒラギノ角ゴ Pro W3"/>
                <a:cs typeface="ヒラギノ角ゴ Pro W3"/>
              </a:rPr>
              <a:t>Surge protectors &amp; UPS</a:t>
            </a:r>
          </a:p>
          <a:p>
            <a:pPr eaLnBrk="1" hangingPunct="1">
              <a:lnSpc>
                <a:spcPct val="80000"/>
              </a:lnSpc>
            </a:pPr>
            <a:r>
              <a:rPr lang="en-US" altLang="en-US" sz="2400" dirty="0">
                <a:latin typeface="Calibri" panose="020F0502020204030204" pitchFamily="34" charset="0"/>
                <a:ea typeface="ヒラギノ角ゴ Pro W3"/>
                <a:cs typeface="ヒラギノ角ゴ Pro W3"/>
              </a:rPr>
              <a:t>No smoking, food or water in IPF</a:t>
            </a:r>
          </a:p>
          <a:p>
            <a:pPr eaLnBrk="1" hangingPunct="1">
              <a:lnSpc>
                <a:spcPct val="80000"/>
              </a:lnSpc>
              <a:buFont typeface="Wingdings" panose="05000000000000000000" pitchFamily="2" charset="2"/>
              <a:buNone/>
            </a:pPr>
            <a:r>
              <a:rPr lang="en-US" altLang="en-US" sz="2400" dirty="0">
                <a:latin typeface="Calibri" panose="020F0502020204030204" pitchFamily="34" charset="0"/>
                <a:ea typeface="ヒラギノ角ゴ Pro W3"/>
                <a:cs typeface="ヒラギノ角ゴ Pro W3"/>
              </a:rPr>
              <a:t>Audit: Observe some, request documentation, may test batteries, handheld fire extinguishers, ensure fire suppression system is to code</a:t>
            </a:r>
          </a:p>
        </p:txBody>
      </p:sp>
    </p:spTree>
    <p:extLst>
      <p:ext uri="{BB962C8B-B14F-4D97-AF65-F5344CB8AC3E}">
        <p14:creationId xmlns:p14="http://schemas.microsoft.com/office/powerpoint/2010/main" val="2205805447"/>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a:extLst>
              <a:ext uri="{FF2B5EF4-FFF2-40B4-BE49-F238E27FC236}">
                <a16:creationId xmlns:a16="http://schemas.microsoft.com/office/drawing/2014/main" id="{4222BA20-9A79-4660-AD56-5129AF7FDDBC}"/>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Fire Suppression Systems</a:t>
            </a:r>
          </a:p>
        </p:txBody>
      </p:sp>
      <p:sp>
        <p:nvSpPr>
          <p:cNvPr id="27651" name="Line 5">
            <a:extLst>
              <a:ext uri="{FF2B5EF4-FFF2-40B4-BE49-F238E27FC236}">
                <a16:creationId xmlns:a16="http://schemas.microsoft.com/office/drawing/2014/main" id="{E5CC703F-0B4A-4258-BA79-F4238F520CCF}"/>
              </a:ext>
            </a:extLst>
          </p:cNvPr>
          <p:cNvSpPr>
            <a:spLocks noChangeShapeType="1"/>
          </p:cNvSpPr>
          <p:nvPr/>
        </p:nvSpPr>
        <p:spPr bwMode="auto">
          <a:xfrm>
            <a:off x="228600" y="37338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2" name="Line 6">
            <a:extLst>
              <a:ext uri="{FF2B5EF4-FFF2-40B4-BE49-F238E27FC236}">
                <a16:creationId xmlns:a16="http://schemas.microsoft.com/office/drawing/2014/main" id="{E672153A-835C-4D2D-B44A-FC394C6088E1}"/>
              </a:ext>
            </a:extLst>
          </p:cNvPr>
          <p:cNvSpPr>
            <a:spLocks noChangeShapeType="1"/>
          </p:cNvSpPr>
          <p:nvPr/>
        </p:nvSpPr>
        <p:spPr bwMode="auto">
          <a:xfrm flipV="1">
            <a:off x="2209800" y="2133600"/>
            <a:ext cx="533400" cy="1600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3" name="Line 7">
            <a:extLst>
              <a:ext uri="{FF2B5EF4-FFF2-40B4-BE49-F238E27FC236}">
                <a16:creationId xmlns:a16="http://schemas.microsoft.com/office/drawing/2014/main" id="{536A5D7E-61E1-4101-AE32-84E561C59CC9}"/>
              </a:ext>
            </a:extLst>
          </p:cNvPr>
          <p:cNvSpPr>
            <a:spLocks noChangeShapeType="1"/>
          </p:cNvSpPr>
          <p:nvPr/>
        </p:nvSpPr>
        <p:spPr bwMode="auto">
          <a:xfrm>
            <a:off x="2590800" y="2438400"/>
            <a:ext cx="22860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Line 8">
            <a:extLst>
              <a:ext uri="{FF2B5EF4-FFF2-40B4-BE49-F238E27FC236}">
                <a16:creationId xmlns:a16="http://schemas.microsoft.com/office/drawing/2014/main" id="{EAADA891-00D5-48A4-A620-F97427B542FE}"/>
              </a:ext>
            </a:extLst>
          </p:cNvPr>
          <p:cNvSpPr>
            <a:spLocks noChangeShapeType="1"/>
          </p:cNvSpPr>
          <p:nvPr/>
        </p:nvSpPr>
        <p:spPr bwMode="auto">
          <a:xfrm>
            <a:off x="2819400" y="2743200"/>
            <a:ext cx="2057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5" name="Line 9">
            <a:extLst>
              <a:ext uri="{FF2B5EF4-FFF2-40B4-BE49-F238E27FC236}">
                <a16:creationId xmlns:a16="http://schemas.microsoft.com/office/drawing/2014/main" id="{9F2865C7-6A78-40A5-968E-7ADD5EFE8D03}"/>
              </a:ext>
            </a:extLst>
          </p:cNvPr>
          <p:cNvSpPr>
            <a:spLocks noChangeShapeType="1"/>
          </p:cNvSpPr>
          <p:nvPr/>
        </p:nvSpPr>
        <p:spPr bwMode="auto">
          <a:xfrm>
            <a:off x="2743200" y="2133600"/>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10">
            <a:extLst>
              <a:ext uri="{FF2B5EF4-FFF2-40B4-BE49-F238E27FC236}">
                <a16:creationId xmlns:a16="http://schemas.microsoft.com/office/drawing/2014/main" id="{91EE6BD0-04C0-4C15-B859-15C15EB0A2EA}"/>
              </a:ext>
            </a:extLst>
          </p:cNvPr>
          <p:cNvSpPr>
            <a:spLocks noChangeShapeType="1"/>
          </p:cNvSpPr>
          <p:nvPr/>
        </p:nvSpPr>
        <p:spPr bwMode="auto">
          <a:xfrm>
            <a:off x="2209800" y="3733800"/>
            <a:ext cx="304800" cy="1371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11">
            <a:extLst>
              <a:ext uri="{FF2B5EF4-FFF2-40B4-BE49-F238E27FC236}">
                <a16:creationId xmlns:a16="http://schemas.microsoft.com/office/drawing/2014/main" id="{9939F6E4-B681-4A9D-AC74-77F6959CC54C}"/>
              </a:ext>
            </a:extLst>
          </p:cNvPr>
          <p:cNvSpPr>
            <a:spLocks noChangeShapeType="1"/>
          </p:cNvSpPr>
          <p:nvPr/>
        </p:nvSpPr>
        <p:spPr bwMode="auto">
          <a:xfrm flipV="1">
            <a:off x="2514600" y="4267200"/>
            <a:ext cx="68580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2">
            <a:extLst>
              <a:ext uri="{FF2B5EF4-FFF2-40B4-BE49-F238E27FC236}">
                <a16:creationId xmlns:a16="http://schemas.microsoft.com/office/drawing/2014/main" id="{0A88C362-EB4E-4CFD-A1C2-C3E3099BC34F}"/>
              </a:ext>
            </a:extLst>
          </p:cNvPr>
          <p:cNvSpPr>
            <a:spLocks noChangeShapeType="1"/>
          </p:cNvSpPr>
          <p:nvPr/>
        </p:nvSpPr>
        <p:spPr bwMode="auto">
          <a:xfrm>
            <a:off x="2514600" y="5105400"/>
            <a:ext cx="762000" cy="762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3">
            <a:extLst>
              <a:ext uri="{FF2B5EF4-FFF2-40B4-BE49-F238E27FC236}">
                <a16:creationId xmlns:a16="http://schemas.microsoft.com/office/drawing/2014/main" id="{D50D7BB0-02DA-4D80-8D67-8ACAB7A18836}"/>
              </a:ext>
            </a:extLst>
          </p:cNvPr>
          <p:cNvSpPr>
            <a:spLocks noChangeShapeType="1"/>
          </p:cNvSpPr>
          <p:nvPr/>
        </p:nvSpPr>
        <p:spPr bwMode="auto">
          <a:xfrm>
            <a:off x="2971800" y="4495800"/>
            <a:ext cx="22860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4">
            <a:extLst>
              <a:ext uri="{FF2B5EF4-FFF2-40B4-BE49-F238E27FC236}">
                <a16:creationId xmlns:a16="http://schemas.microsoft.com/office/drawing/2014/main" id="{29C0275F-475B-4305-BDCD-17A6C1A6FD31}"/>
              </a:ext>
            </a:extLst>
          </p:cNvPr>
          <p:cNvSpPr>
            <a:spLocks noChangeShapeType="1"/>
          </p:cNvSpPr>
          <p:nvPr/>
        </p:nvSpPr>
        <p:spPr bwMode="auto">
          <a:xfrm>
            <a:off x="3200400" y="48006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5">
            <a:extLst>
              <a:ext uri="{FF2B5EF4-FFF2-40B4-BE49-F238E27FC236}">
                <a16:creationId xmlns:a16="http://schemas.microsoft.com/office/drawing/2014/main" id="{63BC4A12-EE45-4BA7-ABC8-CC3BB907DF41}"/>
              </a:ext>
            </a:extLst>
          </p:cNvPr>
          <p:cNvSpPr>
            <a:spLocks noChangeShapeType="1"/>
          </p:cNvSpPr>
          <p:nvPr/>
        </p:nvSpPr>
        <p:spPr bwMode="auto">
          <a:xfrm>
            <a:off x="3200400" y="42672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6">
            <a:extLst>
              <a:ext uri="{FF2B5EF4-FFF2-40B4-BE49-F238E27FC236}">
                <a16:creationId xmlns:a16="http://schemas.microsoft.com/office/drawing/2014/main" id="{2383E9D7-1F9D-46E9-A253-70C21EDC5C48}"/>
              </a:ext>
            </a:extLst>
          </p:cNvPr>
          <p:cNvSpPr>
            <a:spLocks noChangeShapeType="1"/>
          </p:cNvSpPr>
          <p:nvPr/>
        </p:nvSpPr>
        <p:spPr bwMode="auto">
          <a:xfrm flipV="1">
            <a:off x="3048000" y="5410200"/>
            <a:ext cx="2286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7">
            <a:extLst>
              <a:ext uri="{FF2B5EF4-FFF2-40B4-BE49-F238E27FC236}">
                <a16:creationId xmlns:a16="http://schemas.microsoft.com/office/drawing/2014/main" id="{A8C863EC-CD54-43AB-8F5E-6B7732554B90}"/>
              </a:ext>
            </a:extLst>
          </p:cNvPr>
          <p:cNvSpPr>
            <a:spLocks noChangeShapeType="1"/>
          </p:cNvSpPr>
          <p:nvPr/>
        </p:nvSpPr>
        <p:spPr bwMode="auto">
          <a:xfrm>
            <a:off x="3276600" y="5410200"/>
            <a:ext cx="1828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4" name="Line 18">
            <a:extLst>
              <a:ext uri="{FF2B5EF4-FFF2-40B4-BE49-F238E27FC236}">
                <a16:creationId xmlns:a16="http://schemas.microsoft.com/office/drawing/2014/main" id="{7D2C1300-8EC4-45A9-B065-8C1FFD65F0DE}"/>
              </a:ext>
            </a:extLst>
          </p:cNvPr>
          <p:cNvSpPr>
            <a:spLocks noChangeShapeType="1"/>
          </p:cNvSpPr>
          <p:nvPr/>
        </p:nvSpPr>
        <p:spPr bwMode="auto">
          <a:xfrm>
            <a:off x="3276600" y="5867400"/>
            <a:ext cx="1828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5" name="Text Box 19">
            <a:extLst>
              <a:ext uri="{FF2B5EF4-FFF2-40B4-BE49-F238E27FC236}">
                <a16:creationId xmlns:a16="http://schemas.microsoft.com/office/drawing/2014/main" id="{E62387F3-5DD8-4917-A2EE-9441DCA43836}"/>
              </a:ext>
            </a:extLst>
          </p:cNvPr>
          <p:cNvSpPr txBox="1">
            <a:spLocks noChangeArrowheads="1"/>
          </p:cNvSpPr>
          <p:nvPr/>
        </p:nvSpPr>
        <p:spPr bwMode="auto">
          <a:xfrm>
            <a:off x="1524000" y="2362200"/>
            <a:ext cx="1047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water</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sprinkler</a:t>
            </a:r>
          </a:p>
        </p:txBody>
      </p:sp>
      <p:sp>
        <p:nvSpPr>
          <p:cNvPr id="27666" name="Text Box 20">
            <a:extLst>
              <a:ext uri="{FF2B5EF4-FFF2-40B4-BE49-F238E27FC236}">
                <a16:creationId xmlns:a16="http://schemas.microsoft.com/office/drawing/2014/main" id="{55EA739F-2CC6-42D5-B047-1E8A5DD0FC8D}"/>
              </a:ext>
            </a:extLst>
          </p:cNvPr>
          <p:cNvSpPr txBox="1">
            <a:spLocks noChangeArrowheads="1"/>
          </p:cNvSpPr>
          <p:nvPr/>
        </p:nvSpPr>
        <p:spPr bwMode="auto">
          <a:xfrm>
            <a:off x="1752600" y="4191000"/>
            <a:ext cx="552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gas</a:t>
            </a:r>
          </a:p>
        </p:txBody>
      </p:sp>
      <p:sp>
        <p:nvSpPr>
          <p:cNvPr id="27667" name="Text Box 21">
            <a:extLst>
              <a:ext uri="{FF2B5EF4-FFF2-40B4-BE49-F238E27FC236}">
                <a16:creationId xmlns:a16="http://schemas.microsoft.com/office/drawing/2014/main" id="{EDD3707C-5796-46E3-937F-5B21156586B7}"/>
              </a:ext>
            </a:extLst>
          </p:cNvPr>
          <p:cNvSpPr txBox="1">
            <a:spLocks noChangeArrowheads="1"/>
          </p:cNvSpPr>
          <p:nvPr/>
        </p:nvSpPr>
        <p:spPr bwMode="auto">
          <a:xfrm>
            <a:off x="1981200" y="5334000"/>
            <a:ext cx="920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enviro-</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friendly</a:t>
            </a:r>
          </a:p>
        </p:txBody>
      </p:sp>
      <p:sp>
        <p:nvSpPr>
          <p:cNvPr id="27668" name="Text Box 22">
            <a:extLst>
              <a:ext uri="{FF2B5EF4-FFF2-40B4-BE49-F238E27FC236}">
                <a16:creationId xmlns:a16="http://schemas.microsoft.com/office/drawing/2014/main" id="{D6A2671A-F217-4CE0-9A4E-3330B62D9E8D}"/>
              </a:ext>
            </a:extLst>
          </p:cNvPr>
          <p:cNvSpPr txBox="1">
            <a:spLocks noChangeArrowheads="1"/>
          </p:cNvSpPr>
          <p:nvPr/>
        </p:nvSpPr>
        <p:spPr bwMode="auto">
          <a:xfrm rot="-2762498">
            <a:off x="2218532" y="4182268"/>
            <a:ext cx="1263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dangerous</a:t>
            </a:r>
          </a:p>
        </p:txBody>
      </p:sp>
      <p:sp>
        <p:nvSpPr>
          <p:cNvPr id="27669" name="Text Box 23">
            <a:extLst>
              <a:ext uri="{FF2B5EF4-FFF2-40B4-BE49-F238E27FC236}">
                <a16:creationId xmlns:a16="http://schemas.microsoft.com/office/drawing/2014/main" id="{EE8F4E88-0991-4C13-BD7B-B7B70B56CAAB}"/>
              </a:ext>
            </a:extLst>
          </p:cNvPr>
          <p:cNvSpPr txBox="1">
            <a:spLocks noChangeArrowheads="1"/>
          </p:cNvSpPr>
          <p:nvPr/>
        </p:nvSpPr>
        <p:spPr bwMode="auto">
          <a:xfrm>
            <a:off x="3413125" y="3922713"/>
            <a:ext cx="819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b="1">
                <a:solidFill>
                  <a:schemeClr val="tx1"/>
                </a:solidFill>
                <a:latin typeface="Arial" panose="020B0604020202020204" pitchFamily="34" charset="0"/>
                <a:cs typeface="Arial" panose="020B0604020202020204" pitchFamily="34" charset="0"/>
              </a:rPr>
              <a:t>Halon</a:t>
            </a:r>
          </a:p>
        </p:txBody>
      </p:sp>
      <p:sp>
        <p:nvSpPr>
          <p:cNvPr id="27670" name="Text Box 24">
            <a:extLst>
              <a:ext uri="{FF2B5EF4-FFF2-40B4-BE49-F238E27FC236}">
                <a16:creationId xmlns:a16="http://schemas.microsoft.com/office/drawing/2014/main" id="{0BE374DA-E8BE-4F6B-80FF-F3003451074E}"/>
              </a:ext>
            </a:extLst>
          </p:cNvPr>
          <p:cNvSpPr txBox="1">
            <a:spLocks noChangeArrowheads="1"/>
          </p:cNvSpPr>
          <p:nvPr/>
        </p:nvSpPr>
        <p:spPr bwMode="auto">
          <a:xfrm>
            <a:off x="3200400" y="4495800"/>
            <a:ext cx="1873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b="1">
                <a:solidFill>
                  <a:schemeClr val="tx1"/>
                </a:solidFill>
                <a:latin typeface="Arial" panose="020B0604020202020204" pitchFamily="34" charset="0"/>
                <a:cs typeface="Arial" panose="020B0604020202020204" pitchFamily="34" charset="0"/>
              </a:rPr>
              <a:t>Carbon Dioxide</a:t>
            </a:r>
          </a:p>
        </p:txBody>
      </p:sp>
      <p:sp>
        <p:nvSpPr>
          <p:cNvPr id="27671" name="Text Box 25">
            <a:extLst>
              <a:ext uri="{FF2B5EF4-FFF2-40B4-BE49-F238E27FC236}">
                <a16:creationId xmlns:a16="http://schemas.microsoft.com/office/drawing/2014/main" id="{EC381C06-453B-45A5-B98A-1508C1FD4D3E}"/>
              </a:ext>
            </a:extLst>
          </p:cNvPr>
          <p:cNvSpPr txBox="1">
            <a:spLocks noChangeArrowheads="1"/>
          </p:cNvSpPr>
          <p:nvPr/>
        </p:nvSpPr>
        <p:spPr bwMode="auto">
          <a:xfrm>
            <a:off x="457200" y="3124200"/>
            <a:ext cx="14541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Fire</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Suppression</a:t>
            </a:r>
          </a:p>
        </p:txBody>
      </p:sp>
      <p:sp>
        <p:nvSpPr>
          <p:cNvPr id="27672" name="Text Box 26">
            <a:extLst>
              <a:ext uri="{FF2B5EF4-FFF2-40B4-BE49-F238E27FC236}">
                <a16:creationId xmlns:a16="http://schemas.microsoft.com/office/drawing/2014/main" id="{CF6A6EA9-2B8B-4C38-AE15-DF76E112534A}"/>
              </a:ext>
            </a:extLst>
          </p:cNvPr>
          <p:cNvSpPr txBox="1">
            <a:spLocks noChangeArrowheads="1"/>
          </p:cNvSpPr>
          <p:nvPr/>
        </p:nvSpPr>
        <p:spPr bwMode="auto">
          <a:xfrm>
            <a:off x="2879725" y="1789113"/>
            <a:ext cx="11112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b="1">
                <a:solidFill>
                  <a:schemeClr val="tx1"/>
                </a:solidFill>
                <a:latin typeface="Arial" panose="020B0604020202020204" pitchFamily="34" charset="0"/>
                <a:cs typeface="Arial" panose="020B0604020202020204" pitchFamily="34" charset="0"/>
              </a:rPr>
              <a:t>Charged</a:t>
            </a:r>
          </a:p>
        </p:txBody>
      </p:sp>
      <p:sp>
        <p:nvSpPr>
          <p:cNvPr id="27673" name="Text Box 27">
            <a:extLst>
              <a:ext uri="{FF2B5EF4-FFF2-40B4-BE49-F238E27FC236}">
                <a16:creationId xmlns:a16="http://schemas.microsoft.com/office/drawing/2014/main" id="{0B98BC61-DD0A-4676-B6C7-5BA29A259609}"/>
              </a:ext>
            </a:extLst>
          </p:cNvPr>
          <p:cNvSpPr txBox="1">
            <a:spLocks noChangeArrowheads="1"/>
          </p:cNvSpPr>
          <p:nvPr/>
        </p:nvSpPr>
        <p:spPr bwMode="auto">
          <a:xfrm>
            <a:off x="2895600" y="2362200"/>
            <a:ext cx="1098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b="1">
                <a:solidFill>
                  <a:schemeClr val="tx1"/>
                </a:solidFill>
                <a:latin typeface="Arial" panose="020B0604020202020204" pitchFamily="34" charset="0"/>
                <a:cs typeface="Arial" panose="020B0604020202020204" pitchFamily="34" charset="0"/>
              </a:rPr>
              <a:t>Dry pipe</a:t>
            </a:r>
          </a:p>
        </p:txBody>
      </p:sp>
      <p:sp>
        <p:nvSpPr>
          <p:cNvPr id="27674" name="Text Box 28">
            <a:extLst>
              <a:ext uri="{FF2B5EF4-FFF2-40B4-BE49-F238E27FC236}">
                <a16:creationId xmlns:a16="http://schemas.microsoft.com/office/drawing/2014/main" id="{C4687B8F-0DA2-4773-A601-9EF55463DC48}"/>
              </a:ext>
            </a:extLst>
          </p:cNvPr>
          <p:cNvSpPr txBox="1">
            <a:spLocks noChangeArrowheads="1"/>
          </p:cNvSpPr>
          <p:nvPr/>
        </p:nvSpPr>
        <p:spPr bwMode="auto">
          <a:xfrm>
            <a:off x="3413125" y="5065713"/>
            <a:ext cx="971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b="1">
                <a:solidFill>
                  <a:schemeClr val="tx1"/>
                </a:solidFill>
                <a:latin typeface="Arial" panose="020B0604020202020204" pitchFamily="34" charset="0"/>
                <a:cs typeface="Arial" panose="020B0604020202020204" pitchFamily="34" charset="0"/>
              </a:rPr>
              <a:t>FM-200</a:t>
            </a:r>
          </a:p>
        </p:txBody>
      </p:sp>
      <p:sp>
        <p:nvSpPr>
          <p:cNvPr id="27675" name="Text Box 29">
            <a:extLst>
              <a:ext uri="{FF2B5EF4-FFF2-40B4-BE49-F238E27FC236}">
                <a16:creationId xmlns:a16="http://schemas.microsoft.com/office/drawing/2014/main" id="{01232A3B-2522-4D4C-9D7E-A58767D3093E}"/>
              </a:ext>
            </a:extLst>
          </p:cNvPr>
          <p:cNvSpPr txBox="1">
            <a:spLocks noChangeArrowheads="1"/>
          </p:cNvSpPr>
          <p:nvPr/>
        </p:nvSpPr>
        <p:spPr bwMode="auto">
          <a:xfrm>
            <a:off x="3336925" y="5522913"/>
            <a:ext cx="1123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b="1">
                <a:solidFill>
                  <a:schemeClr val="tx1"/>
                </a:solidFill>
                <a:latin typeface="Arial" panose="020B0604020202020204" pitchFamily="34" charset="0"/>
                <a:cs typeface="Arial" panose="020B0604020202020204" pitchFamily="34" charset="0"/>
              </a:rPr>
              <a:t>Argonite</a:t>
            </a:r>
          </a:p>
        </p:txBody>
      </p:sp>
      <p:sp>
        <p:nvSpPr>
          <p:cNvPr id="27676" name="Text Box 30">
            <a:extLst>
              <a:ext uri="{FF2B5EF4-FFF2-40B4-BE49-F238E27FC236}">
                <a16:creationId xmlns:a16="http://schemas.microsoft.com/office/drawing/2014/main" id="{09327896-5FEE-4ABB-AF08-37E241E18431}"/>
              </a:ext>
            </a:extLst>
          </p:cNvPr>
          <p:cNvSpPr txBox="1">
            <a:spLocks noChangeArrowheads="1"/>
          </p:cNvSpPr>
          <p:nvPr/>
        </p:nvSpPr>
        <p:spPr bwMode="auto">
          <a:xfrm>
            <a:off x="5013325" y="1484313"/>
            <a:ext cx="4032250" cy="476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Water sprinkler systems</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cause water damage when dispersed.</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Charged pipes contain water and</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can break or leak.</a:t>
            </a:r>
          </a:p>
          <a:p>
            <a:pPr eaLnBrk="1" hangingPunct="1">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Gas systems do not damage </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equipment during fire.</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Dangerous systems replace oxygen </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with another gas, and need lead time</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for people to exit.</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Halon was banned due to damage to</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ozone layer.</a:t>
            </a:r>
          </a:p>
          <a:p>
            <a:pPr eaLnBrk="1" hangingPunct="1">
              <a:lnSpc>
                <a:spcPct val="100000"/>
              </a:lnSpc>
              <a:spcBef>
                <a:spcPct val="0"/>
              </a:spcBef>
              <a:buClrTx/>
              <a:buSzTx/>
              <a:buFontTx/>
              <a:buNone/>
            </a:pPr>
            <a:endParaRPr lang="en-US" altLang="en-US">
              <a:solidFill>
                <a:schemeClr val="tx1"/>
              </a:solidFill>
              <a:latin typeface="Arial" panose="020B0604020202020204" pitchFamily="34" charset="0"/>
              <a:cs typeface="Arial" panose="020B0604020202020204" pitchFamily="34" charset="0"/>
            </a:endParaRP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FM-200 cools equipment down,</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lowering combustion probability.</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Enviro-friendly is safer to humans,</a:t>
            </a:r>
          </a:p>
          <a:p>
            <a:pPr eaLnBrk="1" hangingPunct="1">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does not damage equipment.</a:t>
            </a:r>
          </a:p>
        </p:txBody>
      </p:sp>
    </p:spTree>
    <p:extLst>
      <p:ext uri="{BB962C8B-B14F-4D97-AF65-F5344CB8AC3E}">
        <p14:creationId xmlns:p14="http://schemas.microsoft.com/office/powerpoint/2010/main" val="406770302"/>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DCC5AEA4-89AF-444B-BE6B-31B339DD0B51}"/>
              </a:ext>
            </a:extLst>
          </p:cNvPr>
          <p:cNvSpPr>
            <a:spLocks noGrp="1"/>
          </p:cNvSpPr>
          <p:nvPr>
            <p:ph type="title"/>
          </p:nvPr>
        </p:nvSpPr>
        <p:spPr>
          <a:xfrm>
            <a:off x="520700" y="917575"/>
            <a:ext cx="8154988" cy="997196"/>
          </a:xfrm>
        </p:spPr>
        <p:txBody>
          <a:bodyPr/>
          <a:lstStyle/>
          <a:p>
            <a:pPr eaLnBrk="1" hangingPunct="1"/>
            <a:r>
              <a:rPr lang="en-US" altLang="en-US" dirty="0">
                <a:ea typeface="Calibri" panose="020F0502020204030204" pitchFamily="34" charset="0"/>
                <a:cs typeface="Lucida Sans" panose="020B0602030504020204" pitchFamily="34" charset="0"/>
              </a:rPr>
              <a:t>Physical Workbook:</a:t>
            </a:r>
            <a:br>
              <a:rPr lang="en-US" altLang="en-US" dirty="0">
                <a:ea typeface="Calibri" panose="020F0502020204030204" pitchFamily="34" charset="0"/>
                <a:cs typeface="Lucida Sans" panose="020B0602030504020204" pitchFamily="34" charset="0"/>
              </a:rPr>
            </a:br>
            <a:r>
              <a:rPr lang="en-US" altLang="en-US" dirty="0">
                <a:ea typeface="Calibri" panose="020F0502020204030204" pitchFamily="34" charset="0"/>
                <a:cs typeface="Lucida Sans" panose="020B0602030504020204" pitchFamily="34" charset="0"/>
              </a:rPr>
              <a:t>Step 3: Criticality Class Handling Table</a:t>
            </a:r>
          </a:p>
        </p:txBody>
      </p:sp>
      <p:graphicFrame>
        <p:nvGraphicFramePr>
          <p:cNvPr id="4" name="Table 3">
            <a:extLst>
              <a:ext uri="{FF2B5EF4-FFF2-40B4-BE49-F238E27FC236}">
                <a16:creationId xmlns:a16="http://schemas.microsoft.com/office/drawing/2014/main" id="{780BD668-808A-4F99-8248-5E4F9D2BDFB2}"/>
              </a:ext>
            </a:extLst>
          </p:cNvPr>
          <p:cNvGraphicFramePr>
            <a:graphicFrameLocks noGrp="1"/>
          </p:cNvGraphicFramePr>
          <p:nvPr>
            <p:extLst>
              <p:ext uri="{D42A27DB-BD31-4B8C-83A1-F6EECF244321}">
                <p14:modId xmlns:p14="http://schemas.microsoft.com/office/powerpoint/2010/main" val="2476753823"/>
              </p:ext>
            </p:extLst>
          </p:nvPr>
        </p:nvGraphicFramePr>
        <p:xfrm>
          <a:off x="609600" y="2514600"/>
          <a:ext cx="7772400" cy="3352800"/>
        </p:xfrm>
        <a:graphic>
          <a:graphicData uri="http://schemas.openxmlformats.org/drawingml/2006/table">
            <a:tbl>
              <a:tblPr/>
              <a:tblGrid>
                <a:gridCol w="1305520">
                  <a:extLst>
                    <a:ext uri="{9D8B030D-6E8A-4147-A177-3AD203B41FA5}">
                      <a16:colId xmlns:a16="http://schemas.microsoft.com/office/drawing/2014/main" val="20000"/>
                    </a:ext>
                  </a:extLst>
                </a:gridCol>
                <a:gridCol w="2934891">
                  <a:extLst>
                    <a:ext uri="{9D8B030D-6E8A-4147-A177-3AD203B41FA5}">
                      <a16:colId xmlns:a16="http://schemas.microsoft.com/office/drawing/2014/main" val="20001"/>
                    </a:ext>
                  </a:extLst>
                </a:gridCol>
                <a:gridCol w="3531989">
                  <a:extLst>
                    <a:ext uri="{9D8B030D-6E8A-4147-A177-3AD203B41FA5}">
                      <a16:colId xmlns:a16="http://schemas.microsoft.com/office/drawing/2014/main" val="20002"/>
                    </a:ext>
                  </a:extLst>
                </a:gridCol>
              </a:tblGrid>
              <a:tr h="0">
                <a:tc>
                  <a:txBody>
                    <a:bodyPr/>
                    <a:lstStyle/>
                    <a:p>
                      <a:pPr marL="0" marR="0" algn="just">
                        <a:spcBef>
                          <a:spcPts val="0"/>
                        </a:spcBef>
                        <a:spcAft>
                          <a:spcPts val="0"/>
                        </a:spcAft>
                      </a:pPr>
                      <a:r>
                        <a:rPr lang="en-US" sz="2000" b="1" dirty="0">
                          <a:latin typeface="Times New Roman"/>
                          <a:ea typeface="Times New Roman"/>
                          <a:cs typeface="Times New Roman"/>
                        </a:rPr>
                        <a:t>Criticality</a:t>
                      </a:r>
                      <a:endParaRPr lang="en-US" sz="2000" dirty="0">
                        <a:latin typeface="Times New Roman"/>
                        <a:ea typeface="Times New Roman"/>
                        <a:cs typeface="Times New Roman"/>
                      </a:endParaRPr>
                    </a:p>
                    <a:p>
                      <a:pPr marL="0" marR="0" algn="ctr">
                        <a:spcBef>
                          <a:spcPts val="0"/>
                        </a:spcBef>
                        <a:spcAft>
                          <a:spcPts val="0"/>
                        </a:spcAft>
                      </a:pPr>
                      <a:r>
                        <a:rPr lang="en-US" sz="2000" b="1" dirty="0">
                          <a:latin typeface="Times New Roman"/>
                          <a:ea typeface="Times New Roman"/>
                          <a:cs typeface="Times New Roman"/>
                        </a:rPr>
                        <a:t>Class.</a:t>
                      </a:r>
                      <a:endParaRPr lang="en-US"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2000" b="1" dirty="0">
                          <a:latin typeface="Times New Roman"/>
                          <a:ea typeface="Times New Roman"/>
                          <a:cs typeface="Times New Roman"/>
                        </a:rPr>
                        <a:t>Description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2000" b="1" dirty="0">
                          <a:latin typeface="Times New Roman"/>
                          <a:ea typeface="Times New Roman"/>
                          <a:cs typeface="Times New Roman"/>
                        </a:rPr>
                        <a:t>Special Treatment</a:t>
                      </a:r>
                    </a:p>
                    <a:p>
                      <a:pPr marL="0" marR="0" algn="ctr">
                        <a:spcBef>
                          <a:spcPts val="0"/>
                        </a:spcBef>
                        <a:spcAft>
                          <a:spcPts val="0"/>
                        </a:spcAft>
                      </a:pPr>
                      <a:r>
                        <a:rPr lang="en-US" sz="2000" b="0" dirty="0">
                          <a:latin typeface="Times New Roman"/>
                          <a:ea typeface="Times New Roman"/>
                          <a:cs typeface="Times New Roman"/>
                        </a:rPr>
                        <a:t>(Controls related to Availability)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0">
                <a:tc>
                  <a:txBody>
                    <a:bodyPr/>
                    <a:lstStyle/>
                    <a:p>
                      <a:pPr marL="0" marR="0" algn="just">
                        <a:spcBef>
                          <a:spcPts val="0"/>
                        </a:spcBef>
                        <a:spcAft>
                          <a:spcPts val="0"/>
                        </a:spcAft>
                      </a:pPr>
                      <a:r>
                        <a:rPr lang="en-US" sz="2000">
                          <a:latin typeface="Times New Roman"/>
                          <a:ea typeface="Times New Roman"/>
                          <a:cs typeface="Times New Roman"/>
                        </a:rPr>
                        <a:t>Critical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gn="just">
                        <a:spcBef>
                          <a:spcPts val="0"/>
                        </a:spcBef>
                        <a:spcAft>
                          <a:spcPts val="0"/>
                        </a:spcAft>
                      </a:pPr>
                      <a:r>
                        <a:rPr lang="en-US" sz="2000" dirty="0">
                          <a:latin typeface="Times New Roman"/>
                          <a:ea typeface="Times New Roman"/>
                          <a:cs typeface="Times New Roman"/>
                        </a:rPr>
                        <a:t>Room contains Critical computing resources, which cannot be performed manually.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just">
                        <a:spcBef>
                          <a:spcPts val="0"/>
                        </a:spcBef>
                        <a:spcAft>
                          <a:spcPts val="0"/>
                        </a:spcAft>
                      </a:pPr>
                      <a:r>
                        <a:rPr lang="en-US" sz="2000" dirty="0">
                          <a:solidFill>
                            <a:schemeClr val="tx1"/>
                          </a:solidFill>
                          <a:latin typeface="Tempus Sans ITC" pitchFamily="82" charset="0"/>
                          <a:ea typeface="Times New Roman"/>
                          <a:cs typeface="Times New Roman"/>
                        </a:rPr>
                        <a:t>Availability controls include: </a:t>
                      </a:r>
                    </a:p>
                    <a:p>
                      <a:pPr marL="0" marR="0" algn="just">
                        <a:spcBef>
                          <a:spcPts val="0"/>
                        </a:spcBef>
                        <a:spcAft>
                          <a:spcPts val="0"/>
                        </a:spcAft>
                      </a:pPr>
                      <a:r>
                        <a:rPr lang="en-US" sz="2000" dirty="0">
                          <a:solidFill>
                            <a:schemeClr val="tx1"/>
                          </a:solidFill>
                          <a:latin typeface="Tempus Sans ITC" pitchFamily="82" charset="0"/>
                          <a:ea typeface="Times New Roman"/>
                          <a:cs typeface="Times New Roman"/>
                        </a:rPr>
                        <a:t>Temperature</a:t>
                      </a:r>
                      <a:r>
                        <a:rPr lang="en-US" sz="2000" baseline="0" dirty="0">
                          <a:solidFill>
                            <a:schemeClr val="tx1"/>
                          </a:solidFill>
                          <a:latin typeface="Tempus Sans ITC" pitchFamily="82" charset="0"/>
                          <a:ea typeface="Times New Roman"/>
                          <a:cs typeface="Times New Roman"/>
                        </a:rPr>
                        <a:t> control</a:t>
                      </a:r>
                      <a:r>
                        <a:rPr lang="en-US" sz="2000" dirty="0">
                          <a:solidFill>
                            <a:schemeClr val="tx1"/>
                          </a:solidFill>
                          <a:latin typeface="Tempus Sans ITC" pitchFamily="82" charset="0"/>
                          <a:ea typeface="Times New Roman"/>
                          <a:cs typeface="Times New Roman"/>
                        </a:rPr>
                        <a:t>, UPS, smoke &amp; water detector,</a:t>
                      </a:r>
                      <a:r>
                        <a:rPr lang="en-US" sz="2000" baseline="0" dirty="0">
                          <a:solidFill>
                            <a:schemeClr val="tx1"/>
                          </a:solidFill>
                          <a:latin typeface="Tempus Sans ITC" pitchFamily="82" charset="0"/>
                          <a:ea typeface="Times New Roman"/>
                          <a:cs typeface="Times New Roman"/>
                        </a:rPr>
                        <a:t> fire alarm, </a:t>
                      </a:r>
                      <a:r>
                        <a:rPr lang="en-US" sz="2000" dirty="0">
                          <a:solidFill>
                            <a:schemeClr val="tx1"/>
                          </a:solidFill>
                          <a:latin typeface="Tempus Sans ITC" pitchFamily="82" charset="0"/>
                          <a:ea typeface="Times New Roman"/>
                          <a:cs typeface="Times New Roman"/>
                        </a:rPr>
                        <a:t>fire suppressant,</a:t>
                      </a:r>
                      <a:r>
                        <a:rPr lang="en-US" sz="2000" baseline="0" dirty="0">
                          <a:solidFill>
                            <a:schemeClr val="tx1"/>
                          </a:solidFill>
                          <a:latin typeface="Tempus Sans ITC" pitchFamily="82" charset="0"/>
                          <a:ea typeface="Times New Roman"/>
                          <a:cs typeface="Times New Roman"/>
                        </a:rPr>
                        <a:t> emergency power off switch</a:t>
                      </a:r>
                      <a:endParaRPr lang="en-US" sz="2000" dirty="0">
                        <a:solidFill>
                          <a:schemeClr val="tx1"/>
                        </a:solidFill>
                        <a:latin typeface="Tempus Sans ITC" pitchFamily="82"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1"/>
                  </a:ext>
                </a:extLst>
              </a:tr>
              <a:tr h="0">
                <a:tc>
                  <a:txBody>
                    <a:bodyPr/>
                    <a:lstStyle/>
                    <a:p>
                      <a:pPr marL="0" marR="0" algn="just">
                        <a:spcBef>
                          <a:spcPts val="0"/>
                        </a:spcBef>
                        <a:spcAft>
                          <a:spcPts val="0"/>
                        </a:spcAft>
                      </a:pPr>
                      <a:r>
                        <a:rPr lang="en-US" sz="2000" dirty="0">
                          <a:latin typeface="Times New Roman"/>
                          <a:ea typeface="Times New Roman"/>
                          <a:cs typeface="Times New Roman"/>
                        </a:rPr>
                        <a:t>Vital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gn="just">
                        <a:spcBef>
                          <a:spcPts val="0"/>
                        </a:spcBef>
                        <a:spcAft>
                          <a:spcPts val="0"/>
                        </a:spcAft>
                      </a:pPr>
                      <a:r>
                        <a:rPr lang="en-US" sz="2000" dirty="0">
                          <a:latin typeface="Times New Roman"/>
                          <a:ea typeface="Times New Roman"/>
                          <a:cs typeface="Times New Roman"/>
                        </a:rPr>
                        <a:t>Room contains Vital computing resources, which can be performed manually for a short time.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just">
                        <a:spcBef>
                          <a:spcPts val="0"/>
                        </a:spcBef>
                        <a:spcAft>
                          <a:spcPts val="0"/>
                        </a:spcAft>
                      </a:pPr>
                      <a:r>
                        <a:rPr lang="en-US" sz="2000" dirty="0">
                          <a:solidFill>
                            <a:schemeClr val="tx1"/>
                          </a:solidFill>
                          <a:latin typeface="Tempus Sans ITC" pitchFamily="82" charset="0"/>
                          <a:ea typeface="Times New Roman"/>
                          <a:cs typeface="Times New Roman"/>
                        </a:rPr>
                        <a:t>Availability controls</a:t>
                      </a:r>
                      <a:r>
                        <a:rPr lang="en-US" sz="2000" baseline="0" dirty="0">
                          <a:solidFill>
                            <a:schemeClr val="tx1"/>
                          </a:solidFill>
                          <a:latin typeface="Tempus Sans ITC" pitchFamily="82" charset="0"/>
                          <a:ea typeface="Times New Roman"/>
                          <a:cs typeface="Times New Roman"/>
                        </a:rPr>
                        <a:t> include:</a:t>
                      </a:r>
                    </a:p>
                    <a:p>
                      <a:pPr marL="0" marR="0" algn="just">
                        <a:spcBef>
                          <a:spcPts val="0"/>
                        </a:spcBef>
                        <a:spcAft>
                          <a:spcPts val="0"/>
                        </a:spcAft>
                      </a:pPr>
                      <a:r>
                        <a:rPr lang="en-US" sz="2000" baseline="0" dirty="0">
                          <a:solidFill>
                            <a:schemeClr val="tx1"/>
                          </a:solidFill>
                          <a:latin typeface="Tempus Sans ITC" pitchFamily="82" charset="0"/>
                          <a:ea typeface="Times New Roman"/>
                          <a:cs typeface="Times New Roman"/>
                        </a:rPr>
                        <a:t>surge protector, temperature control, fire extinguisher.</a:t>
                      </a:r>
                      <a:endParaRPr lang="en-US" sz="2000" dirty="0">
                        <a:solidFill>
                          <a:schemeClr val="tx1"/>
                        </a:solidFill>
                        <a:latin typeface="Tempus Sans ITC" pitchFamily="82"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2"/>
                  </a:ext>
                </a:extLst>
              </a:tr>
            </a:tbl>
          </a:graphicData>
        </a:graphic>
      </p:graphicFrame>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A0707523-07FA-4AE4-ACBE-0FFC82E32E4F}"/>
              </a:ext>
            </a:extLst>
          </p:cNvPr>
          <p:cNvSpPr>
            <a:spLocks noGrp="1" noChangeArrowheads="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Summary of Physical Controls</a:t>
            </a:r>
          </a:p>
        </p:txBody>
      </p:sp>
      <p:sp>
        <p:nvSpPr>
          <p:cNvPr id="46083" name="Rectangle 3">
            <a:extLst>
              <a:ext uri="{FF2B5EF4-FFF2-40B4-BE49-F238E27FC236}">
                <a16:creationId xmlns:a16="http://schemas.microsoft.com/office/drawing/2014/main" id="{4201A162-7D3F-465B-B570-D16868C6FFD1}"/>
              </a:ext>
            </a:extLst>
          </p:cNvPr>
          <p:cNvSpPr>
            <a:spLocks noGrp="1" noChangeArrowheads="1"/>
          </p:cNvSpPr>
          <p:nvPr>
            <p:ph sz="half" idx="1"/>
          </p:nvPr>
        </p:nvSpPr>
        <p:spPr/>
        <p:txBody>
          <a:bodyPr/>
          <a:lstStyle/>
          <a:p>
            <a:pPr eaLnBrk="1" hangingPunct="1">
              <a:lnSpc>
                <a:spcPct val="80000"/>
              </a:lnSpc>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Physical Access Control</a:t>
            </a:r>
          </a:p>
          <a:p>
            <a:pPr eaLnBrk="1" hangingPunct="1">
              <a:lnSpc>
                <a:spcPct val="80000"/>
              </a:lnSpc>
            </a:pPr>
            <a:r>
              <a:rPr lang="en-US" altLang="en-US" sz="2400">
                <a:latin typeface="Calibri" panose="020F0502020204030204" pitchFamily="34" charset="0"/>
                <a:ea typeface="ヒラギノ角ゴ Pro W3"/>
                <a:cs typeface="ヒラギノ角ゴ Pro W3"/>
              </a:rPr>
              <a:t>Walls, Doors, Locks</a:t>
            </a:r>
          </a:p>
          <a:p>
            <a:pPr eaLnBrk="1" hangingPunct="1">
              <a:lnSpc>
                <a:spcPct val="80000"/>
              </a:lnSpc>
            </a:pPr>
            <a:r>
              <a:rPr lang="en-US" altLang="en-US" sz="2400">
                <a:latin typeface="Calibri" panose="020F0502020204030204" pitchFamily="34" charset="0"/>
                <a:ea typeface="ヒラギノ角ゴ Pro W3"/>
                <a:cs typeface="ヒラギノ角ゴ Pro W3"/>
              </a:rPr>
              <a:t>Badges, smart cards</a:t>
            </a:r>
          </a:p>
          <a:p>
            <a:pPr eaLnBrk="1" hangingPunct="1">
              <a:lnSpc>
                <a:spcPct val="80000"/>
              </a:lnSpc>
            </a:pPr>
            <a:r>
              <a:rPr lang="en-US" altLang="en-US" sz="2400">
                <a:latin typeface="Calibri" panose="020F0502020204030204" pitchFamily="34" charset="0"/>
                <a:ea typeface="ヒラギノ角ゴ Pro W3"/>
                <a:cs typeface="ヒラギノ角ゴ Pro W3"/>
              </a:rPr>
              <a:t>Biometrics</a:t>
            </a:r>
          </a:p>
          <a:p>
            <a:pPr eaLnBrk="1" hangingPunct="1">
              <a:lnSpc>
                <a:spcPct val="80000"/>
              </a:lnSpc>
            </a:pPr>
            <a:r>
              <a:rPr lang="en-US" altLang="en-US" sz="2400">
                <a:latin typeface="Calibri" panose="020F0502020204030204" pitchFamily="34" charset="0"/>
                <a:ea typeface="ヒラギノ角ゴ Pro W3"/>
                <a:cs typeface="ヒラギノ角ゴ Pro W3"/>
              </a:rPr>
              <a:t>Security cameras &amp; guards</a:t>
            </a:r>
          </a:p>
          <a:p>
            <a:pPr eaLnBrk="1" hangingPunct="1">
              <a:lnSpc>
                <a:spcPct val="80000"/>
              </a:lnSpc>
            </a:pPr>
            <a:r>
              <a:rPr lang="en-US" altLang="en-US" sz="2400">
                <a:latin typeface="Calibri" panose="020F0502020204030204" pitchFamily="34" charset="0"/>
                <a:ea typeface="ヒラギノ角ゴ Pro W3"/>
                <a:cs typeface="ヒラギノ角ゴ Pro W3"/>
              </a:rPr>
              <a:t>Fences, lighting, sensors</a:t>
            </a:r>
          </a:p>
          <a:p>
            <a:pPr eaLnBrk="1" hangingPunct="1">
              <a:lnSpc>
                <a:spcPct val="80000"/>
              </a:lnSpc>
            </a:pPr>
            <a:r>
              <a:rPr lang="en-US" altLang="en-US" sz="2400">
                <a:latin typeface="Calibri" panose="020F0502020204030204" pitchFamily="34" charset="0"/>
                <a:ea typeface="ヒラギノ角ゴ Pro W3"/>
                <a:cs typeface="ヒラギノ角ゴ Pro W3"/>
              </a:rPr>
              <a:t>Cable locking system</a:t>
            </a:r>
          </a:p>
          <a:p>
            <a:pPr eaLnBrk="1" hangingPunct="1">
              <a:lnSpc>
                <a:spcPct val="80000"/>
              </a:lnSpc>
            </a:pPr>
            <a:r>
              <a:rPr lang="en-US" altLang="en-US" sz="2400">
                <a:latin typeface="Calibri" panose="020F0502020204030204" pitchFamily="34" charset="0"/>
                <a:ea typeface="ヒラギノ角ゴ Pro W3"/>
                <a:cs typeface="ヒラギノ角ゴ Pro W3"/>
              </a:rPr>
              <a:t>Computer screen hoods</a:t>
            </a:r>
          </a:p>
          <a:p>
            <a:pPr eaLnBrk="1" hangingPunct="1">
              <a:lnSpc>
                <a:spcPct val="80000"/>
              </a:lnSpc>
            </a:pPr>
            <a:endParaRPr lang="en-US" altLang="en-US" sz="2400">
              <a:latin typeface="Calibri" panose="020F0502020204030204" pitchFamily="34" charset="0"/>
              <a:ea typeface="ヒラギノ角ゴ Pro W3"/>
              <a:cs typeface="ヒラギノ角ゴ Pro W3"/>
            </a:endParaRPr>
          </a:p>
        </p:txBody>
      </p:sp>
      <p:sp>
        <p:nvSpPr>
          <p:cNvPr id="46084" name="Rectangle 4">
            <a:extLst>
              <a:ext uri="{FF2B5EF4-FFF2-40B4-BE49-F238E27FC236}">
                <a16:creationId xmlns:a16="http://schemas.microsoft.com/office/drawing/2014/main" id="{ED1783EC-4752-40F5-9A87-610E8B6A3544}"/>
              </a:ext>
            </a:extLst>
          </p:cNvPr>
          <p:cNvSpPr>
            <a:spLocks noGrp="1" noChangeArrowheads="1"/>
          </p:cNvSpPr>
          <p:nvPr>
            <p:ph sz="half" idx="2"/>
          </p:nvPr>
        </p:nvSpPr>
        <p:spPr/>
        <p:txBody>
          <a:bodyPr/>
          <a:lstStyle/>
          <a:p>
            <a:pPr eaLnBrk="1" hangingPunct="1">
              <a:lnSpc>
                <a:spcPct val="80000"/>
              </a:lnSpc>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Environmental Controls</a:t>
            </a:r>
          </a:p>
          <a:p>
            <a:pPr eaLnBrk="1" hangingPunct="1">
              <a:lnSpc>
                <a:spcPct val="80000"/>
              </a:lnSpc>
            </a:pPr>
            <a:r>
              <a:rPr lang="en-US" altLang="en-US" sz="2400">
                <a:latin typeface="Calibri" panose="020F0502020204030204" pitchFamily="34" charset="0"/>
                <a:ea typeface="ヒラギノ角ゴ Pro W3"/>
                <a:cs typeface="ヒラギノ角ゴ Pro W3"/>
              </a:rPr>
              <a:t>Backup power</a:t>
            </a:r>
          </a:p>
          <a:p>
            <a:pPr eaLnBrk="1" hangingPunct="1">
              <a:lnSpc>
                <a:spcPct val="80000"/>
              </a:lnSpc>
            </a:pPr>
            <a:r>
              <a:rPr lang="en-US" altLang="en-US" sz="2400">
                <a:latin typeface="Calibri" panose="020F0502020204030204" pitchFamily="34" charset="0"/>
                <a:ea typeface="ヒラギノ角ゴ Pro W3"/>
                <a:cs typeface="ヒラギノ角ゴ Pro W3"/>
              </a:rPr>
              <a:t>Air conditioning</a:t>
            </a:r>
          </a:p>
          <a:p>
            <a:pPr eaLnBrk="1" hangingPunct="1">
              <a:lnSpc>
                <a:spcPct val="80000"/>
              </a:lnSpc>
            </a:pPr>
            <a:r>
              <a:rPr lang="en-US" altLang="en-US" sz="2400">
                <a:latin typeface="Calibri" panose="020F0502020204030204" pitchFamily="34" charset="0"/>
                <a:ea typeface="ヒラギノ角ゴ Pro W3"/>
                <a:cs typeface="ヒラギノ角ゴ Pro W3"/>
              </a:rPr>
              <a:t>Fire suppressant</a:t>
            </a:r>
          </a:p>
          <a:p>
            <a:pPr eaLnBrk="1" hangingPunct="1">
              <a:lnSpc>
                <a:spcPct val="80000"/>
              </a:lnSpc>
            </a:pPr>
            <a:endParaRPr lang="en-US" altLang="en-US" sz="800">
              <a:latin typeface="Calibri" panose="020F0502020204030204" pitchFamily="34" charset="0"/>
              <a:ea typeface="ヒラギノ角ゴ Pro W3"/>
              <a:cs typeface="ヒラギノ角ゴ Pro W3"/>
            </a:endParaRPr>
          </a:p>
          <a:p>
            <a:pPr eaLnBrk="1" hangingPunct="1">
              <a:lnSpc>
                <a:spcPct val="80000"/>
              </a:lnSpc>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Secure procedures</a:t>
            </a:r>
          </a:p>
          <a:p>
            <a:pPr eaLnBrk="1" hangingPunct="1">
              <a:lnSpc>
                <a:spcPct val="80000"/>
              </a:lnSpc>
            </a:pPr>
            <a:r>
              <a:rPr lang="en-US" altLang="en-US" sz="2400">
                <a:latin typeface="Calibri" panose="020F0502020204030204" pitchFamily="34" charset="0"/>
                <a:ea typeface="ヒラギノ角ゴ Pro W3"/>
                <a:cs typeface="ヒラギノ角ゴ Pro W3"/>
              </a:rPr>
              <a:t>Engraved serial numbers</a:t>
            </a:r>
          </a:p>
          <a:p>
            <a:pPr eaLnBrk="1" hangingPunct="1">
              <a:lnSpc>
                <a:spcPct val="80000"/>
              </a:lnSpc>
            </a:pPr>
            <a:r>
              <a:rPr lang="en-US" altLang="en-US" sz="2400">
                <a:latin typeface="Calibri" panose="020F0502020204030204" pitchFamily="34" charset="0"/>
                <a:ea typeface="ヒラギノ角ゴ Pro W3"/>
                <a:cs typeface="ヒラギノ角ゴ Pro W3"/>
              </a:rPr>
              <a:t>Locked files, desks</a:t>
            </a:r>
          </a:p>
          <a:p>
            <a:pPr eaLnBrk="1" hangingPunct="1">
              <a:lnSpc>
                <a:spcPct val="80000"/>
              </a:lnSpc>
            </a:pPr>
            <a:r>
              <a:rPr lang="en-US" altLang="en-US" sz="2400">
                <a:latin typeface="Calibri" panose="020F0502020204030204" pitchFamily="34" charset="0"/>
                <a:ea typeface="ヒラギノ角ゴ Pro W3"/>
                <a:cs typeface="ヒラギノ角ゴ Pro W3"/>
              </a:rPr>
              <a:t>Clean desk</a:t>
            </a:r>
          </a:p>
          <a:p>
            <a:pPr eaLnBrk="1" hangingPunct="1">
              <a:lnSpc>
                <a:spcPct val="80000"/>
              </a:lnSpc>
            </a:pPr>
            <a:r>
              <a:rPr lang="en-US" altLang="en-US" sz="2400">
                <a:latin typeface="Calibri" panose="020F0502020204030204" pitchFamily="34" charset="0"/>
                <a:ea typeface="ヒラギノ角ゴ Pro W3"/>
                <a:cs typeface="ヒラギノ角ゴ Pro W3"/>
              </a:rPr>
              <a:t>Paper shredders</a:t>
            </a:r>
          </a:p>
          <a:p>
            <a:pPr eaLnBrk="1" hangingPunct="1">
              <a:lnSpc>
                <a:spcPct val="80000"/>
              </a:lnSpc>
            </a:pPr>
            <a:r>
              <a:rPr lang="en-US" altLang="en-US" sz="2400">
                <a:latin typeface="Calibri" panose="020F0502020204030204" pitchFamily="34" charset="0"/>
                <a:ea typeface="ヒラギノ角ゴ Pro W3"/>
                <a:cs typeface="ヒラギノ角ゴ Pro W3"/>
              </a:rPr>
              <a:t>Locking screensaver</a:t>
            </a:r>
          </a:p>
          <a:p>
            <a:pPr eaLnBrk="1" hangingPunct="1">
              <a:lnSpc>
                <a:spcPct val="80000"/>
              </a:lnSpc>
            </a:pPr>
            <a:r>
              <a:rPr lang="en-US" altLang="en-US" sz="2400">
                <a:latin typeface="Calibri" panose="020F0502020204030204" pitchFamily="34" charset="0"/>
                <a:ea typeface="ヒラギノ角ゴ Pro W3"/>
                <a:cs typeface="ヒラギノ角ゴ Pro W3"/>
              </a:rPr>
              <a:t>Secure procedures: locked doors at night</a:t>
            </a:r>
          </a:p>
          <a:p>
            <a:pPr eaLnBrk="1" hangingPunct="1">
              <a:lnSpc>
                <a:spcPct val="80000"/>
              </a:lnSpc>
            </a:pPr>
            <a:endParaRPr lang="en-US" altLang="en-US" sz="2400">
              <a:latin typeface="Calibri" panose="020F0502020204030204" pitchFamily="34" charset="0"/>
              <a:ea typeface="ヒラギノ角ゴ Pro W3"/>
              <a:cs typeface="ヒラギノ角ゴ Pro W3"/>
            </a:endParaRPr>
          </a:p>
          <a:p>
            <a:pPr eaLnBrk="1" hangingPunct="1">
              <a:lnSpc>
                <a:spcPct val="80000"/>
              </a:lnSpc>
            </a:pPr>
            <a:endParaRPr lang="en-US" altLang="en-US" sz="2400">
              <a:latin typeface="Calibri" panose="020F0502020204030204" pitchFamily="34" charset="0"/>
              <a:ea typeface="ヒラギノ角ゴ Pro W3"/>
              <a:cs typeface="ヒラギノ角ゴ Pro W3"/>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0794B3EC-5941-4E1E-BD9A-7D30EEFE8F1C}"/>
              </a:ext>
            </a:extLst>
          </p:cNvPr>
          <p:cNvSpPr>
            <a:spLocks noGrp="1"/>
          </p:cNvSpPr>
          <p:nvPr>
            <p:ph idx="11"/>
          </p:nvPr>
        </p:nvSpPr>
        <p:spPr/>
        <p:txBody>
          <a:bodyPr/>
          <a:lstStyle/>
          <a:p>
            <a:pPr eaLnBrk="1" hangingPunct="1"/>
            <a:r>
              <a:rPr lang="en-US" altLang="en-US" sz="2400" dirty="0">
                <a:latin typeface="Calibri" panose="020F0502020204030204" pitchFamily="34" charset="0"/>
                <a:ea typeface="ヒラギノ角ゴ Pro W3"/>
                <a:cs typeface="ヒラギノ角ゴ Pro W3"/>
              </a:rPr>
              <a:t>Assets:</a:t>
            </a:r>
          </a:p>
          <a:p>
            <a:pPr eaLnBrk="1" hangingPunct="1"/>
            <a:r>
              <a:rPr lang="en-US" altLang="en-US" sz="2400" b="1" dirty="0">
                <a:latin typeface="Calibri" panose="020F0502020204030204" pitchFamily="34" charset="0"/>
                <a:ea typeface="ヒラギノ角ゴ Pro W3"/>
                <a:cs typeface="ヒラギノ角ゴ Pro W3"/>
              </a:rPr>
              <a:t>Computer</a:t>
            </a:r>
            <a:r>
              <a:rPr lang="en-US" altLang="en-US" sz="2400" dirty="0">
                <a:latin typeface="Calibri" panose="020F0502020204030204" pitchFamily="34" charset="0"/>
                <a:ea typeface="ヒラギノ角ゴ Pro W3"/>
                <a:cs typeface="ヒラギノ角ゴ Pro W3"/>
              </a:rPr>
              <a:t>:  computer devices, equipment, files/media</a:t>
            </a:r>
          </a:p>
          <a:p>
            <a:pPr eaLnBrk="1" hangingPunct="1"/>
            <a:r>
              <a:rPr lang="en-US" altLang="en-US" sz="2400" b="1" dirty="0">
                <a:latin typeface="Calibri" panose="020F0502020204030204" pitchFamily="34" charset="0"/>
                <a:ea typeface="ヒラギノ角ゴ Pro W3"/>
                <a:cs typeface="ヒラギノ角ゴ Pro W3"/>
              </a:rPr>
              <a:t>Non-IT: </a:t>
            </a:r>
            <a:r>
              <a:rPr lang="en-US" altLang="en-US" sz="2400" dirty="0">
                <a:latin typeface="Calibri" panose="020F0502020204030204" pitchFamily="34" charset="0"/>
                <a:ea typeface="ヒラギノ角ゴ Pro W3"/>
                <a:cs typeface="ヒラギノ角ゴ Pro W3"/>
              </a:rPr>
              <a:t>equipment, paper files – or other things of value: money, checks, art, chemicals, prototypes, ideas on boards, etc.</a:t>
            </a:r>
          </a:p>
          <a:p>
            <a:pPr eaLnBrk="1" hangingPunct="1"/>
            <a:endParaRPr lang="en-US" altLang="en-US" sz="2400" dirty="0">
              <a:latin typeface="Calibri" panose="020F0502020204030204" pitchFamily="34" charset="0"/>
              <a:ea typeface="ヒラギノ角ゴ Pro W3"/>
              <a:cs typeface="ヒラギノ角ゴ Pro W3"/>
            </a:endParaRPr>
          </a:p>
          <a:p>
            <a:pPr eaLnBrk="1" hangingPunct="1"/>
            <a:r>
              <a:rPr lang="en-US" altLang="en-US" sz="2400" dirty="0">
                <a:latin typeface="Calibri" panose="020F0502020204030204" pitchFamily="34" charset="0"/>
                <a:ea typeface="ヒラギノ角ゴ Pro W3"/>
                <a:cs typeface="ヒラギノ角ゴ Pro W3"/>
              </a:rPr>
              <a:t>Attacks:</a:t>
            </a:r>
          </a:p>
          <a:p>
            <a:pPr eaLnBrk="1" hangingPunct="1"/>
            <a:r>
              <a:rPr lang="en-US" altLang="en-US" sz="2400" b="1" dirty="0">
                <a:latin typeface="Calibri" panose="020F0502020204030204" pitchFamily="34" charset="0"/>
                <a:ea typeface="ヒラギノ角ゴ Pro W3"/>
                <a:cs typeface="ヒラギノ角ゴ Pro W3"/>
              </a:rPr>
              <a:t>Skimmer-attacks</a:t>
            </a:r>
            <a:r>
              <a:rPr lang="en-US" altLang="en-US" sz="2400" dirty="0">
                <a:latin typeface="Calibri" panose="020F0502020204030204" pitchFamily="34" charset="0"/>
                <a:ea typeface="ヒラギノ角ゴ Pro W3"/>
                <a:cs typeface="ヒラギノ角ゴ Pro W3"/>
              </a:rPr>
              <a:t>: ATM, Point of Sale at banks, gas stations, retail stores</a:t>
            </a:r>
          </a:p>
          <a:p>
            <a:pPr eaLnBrk="1" hangingPunct="1">
              <a:buFont typeface="Wingdings" panose="05000000000000000000" pitchFamily="2" charset="2"/>
              <a:buNone/>
            </a:pPr>
            <a:r>
              <a:rPr lang="en-US" altLang="en-US" sz="2400" b="1" dirty="0">
                <a:latin typeface="Calibri" panose="020F0502020204030204" pitchFamily="34" charset="0"/>
                <a:ea typeface="ヒラギノ角ゴ Pro W3"/>
                <a:cs typeface="ヒラギノ角ゴ Pro W3"/>
              </a:rPr>
              <a:t>Organization-reported</a:t>
            </a:r>
            <a:r>
              <a:rPr lang="en-US" altLang="en-US" sz="2400" dirty="0">
                <a:latin typeface="Calibri" panose="020F0502020204030204" pitchFamily="34" charset="0"/>
                <a:ea typeface="ヒラギノ角ゴ Pro W3"/>
                <a:cs typeface="ヒラギノ角ゴ Pro W3"/>
              </a:rPr>
              <a:t>: lost, misdelivered or stolen media, documents, and faxes. </a:t>
            </a:r>
          </a:p>
          <a:p>
            <a:pPr eaLnBrk="1" hangingPunct="1">
              <a:buFont typeface="Wingdings" panose="05000000000000000000" pitchFamily="2" charset="2"/>
              <a:buNone/>
            </a:pPr>
            <a:r>
              <a:rPr lang="en-US" altLang="en-US" sz="2400" b="1" dirty="0">
                <a:latin typeface="Calibri" panose="020F0502020204030204" pitchFamily="34" charset="0"/>
                <a:ea typeface="ヒラギノ角ゴ Pro W3"/>
                <a:cs typeface="ヒラギノ角ゴ Pro W3"/>
              </a:rPr>
              <a:t>Vandalism</a:t>
            </a:r>
          </a:p>
        </p:txBody>
      </p:sp>
      <p:sp>
        <p:nvSpPr>
          <p:cNvPr id="19458" name="Title 1">
            <a:extLst>
              <a:ext uri="{FF2B5EF4-FFF2-40B4-BE49-F238E27FC236}">
                <a16:creationId xmlns:a16="http://schemas.microsoft.com/office/drawing/2014/main" id="{27B69164-6688-4451-A035-EAABA155907E}"/>
              </a:ext>
            </a:extLst>
          </p:cNvPr>
          <p:cNvSpPr>
            <a:spLocks noGrp="1"/>
          </p:cNvSpPr>
          <p:nvPr>
            <p:ph type="title"/>
          </p:nvPr>
        </p:nvSpPr>
        <p:spPr/>
        <p:txBody>
          <a:bodyPr/>
          <a:lstStyle/>
          <a:p>
            <a:pPr eaLnBrk="1" hangingPunct="1"/>
            <a:r>
              <a:rPr lang="en-US" altLang="en-US">
                <a:ea typeface="Calibri" panose="020F0502020204030204" pitchFamily="34" charset="0"/>
                <a:cs typeface="Lucida Sans" panose="020B0602030504020204" pitchFamily="34" charset="0"/>
              </a:rPr>
              <a:t>Physical Security Problems</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87979C55-3753-45F8-A0F3-7E1D5FC61982}"/>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121859" name="Rectangle 3">
            <a:extLst>
              <a:ext uri="{FF2B5EF4-FFF2-40B4-BE49-F238E27FC236}">
                <a16:creationId xmlns:a16="http://schemas.microsoft.com/office/drawing/2014/main" id="{E4B31F32-1344-4B71-9A40-2BE86BA7D181}"/>
              </a:ext>
            </a:extLst>
          </p:cNvPr>
          <p:cNvSpPr>
            <a:spLocks noGrp="1" noChangeArrowheads="1"/>
          </p:cNvSpPr>
          <p:nvPr>
            <p:ph idx="1"/>
          </p:nvPr>
        </p:nvSpPr>
        <p:spPr/>
        <p:txBody>
          <a:bodyPr/>
          <a:lstStyle/>
          <a:p>
            <a:pPr marL="609600" indent="-609600" eaLnBrk="1" hangingPunct="1">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     A Fire Suppression system that is environmentally friendly, is not lethal, and does not damage equipment is:</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Dry Pipe</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Halon</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Charged</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FM-200</a:t>
            </a:r>
          </a:p>
          <a:p>
            <a:pPr marL="609600" indent="-609600" eaLnBrk="1" hangingPunct="1"/>
            <a:endParaRPr lang="en-US" altLang="en-US">
              <a:latin typeface="Calibri" panose="020F0502020204030204" pitchFamily="34" charset="0"/>
              <a:ea typeface="ヒラギノ角ゴ Pro W3"/>
              <a:cs typeface="ヒラギノ角ゴ Pro W3"/>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121859">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D7BD6B64-7068-45CE-BAAB-172C60980076}"/>
              </a:ext>
            </a:extLst>
          </p:cNvPr>
          <p:cNvSpPr>
            <a:spLocks noGrp="1" noChangeArrowheads="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123907" name="Rectangle 3">
            <a:extLst>
              <a:ext uri="{FF2B5EF4-FFF2-40B4-BE49-F238E27FC236}">
                <a16:creationId xmlns:a16="http://schemas.microsoft.com/office/drawing/2014/main" id="{D91E4BC9-1D92-49CC-9C46-97665C8C0CA5}"/>
              </a:ext>
            </a:extLst>
          </p:cNvPr>
          <p:cNvSpPr>
            <a:spLocks noGrp="1" noChangeArrowheads="1"/>
          </p:cNvSpPr>
          <p:nvPr>
            <p:ph idx="1"/>
          </p:nvPr>
        </p:nvSpPr>
        <p:spPr/>
        <p:txBody>
          <a:bodyPr/>
          <a:lstStyle/>
          <a:p>
            <a:pPr marL="609600" indent="-609600" eaLnBrk="1" hangingPunct="1">
              <a:buFont typeface="Wingdings" panose="05000000000000000000" pitchFamily="2" charset="2"/>
              <a:buNone/>
            </a:pPr>
            <a:r>
              <a:rPr lang="en-US" altLang="en-US" sz="2400">
                <a:latin typeface="Calibri" panose="020F0502020204030204" pitchFamily="34" charset="0"/>
                <a:ea typeface="ヒラギノ角ゴ Pro W3"/>
                <a:cs typeface="ヒラギノ角ゴ Pro W3"/>
              </a:rPr>
              <a:t>    The best way to prevent piggybacking into secured areas is:</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Deadman door</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Bolting door</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Guard</a:t>
            </a:r>
          </a:p>
          <a:p>
            <a:pPr marL="609600" indent="-609600" eaLnBrk="1" hangingPunct="1">
              <a:buFontTx/>
              <a:buAutoNum type="arabicPeriod"/>
            </a:pPr>
            <a:r>
              <a:rPr lang="en-US" altLang="en-US" sz="2400">
                <a:latin typeface="Calibri" panose="020F0502020204030204" pitchFamily="34" charset="0"/>
                <a:ea typeface="ヒラギノ角ゴ Pro W3"/>
                <a:cs typeface="ヒラギノ角ゴ Pro W3"/>
              </a:rPr>
              <a:t>Camera</a:t>
            </a:r>
          </a:p>
          <a:p>
            <a:pPr marL="609600" indent="-609600" eaLnBrk="1" hangingPunct="1"/>
            <a:endParaRPr lang="en-US" altLang="en-US">
              <a:latin typeface="Calibri" panose="020F0502020204030204" pitchFamily="34" charset="0"/>
              <a:ea typeface="ヒラギノ角ゴ Pro W3"/>
              <a:cs typeface="ヒラギノ角ゴ Pro W3"/>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123907">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10C9003F-20D1-4D03-AEB1-AD4797FFC25C}"/>
              </a:ext>
            </a:extLst>
          </p:cNvPr>
          <p:cNvSpPr>
            <a:spLocks noGrp="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3" name="Content Placeholder 2">
            <a:extLst>
              <a:ext uri="{FF2B5EF4-FFF2-40B4-BE49-F238E27FC236}">
                <a16:creationId xmlns:a16="http://schemas.microsoft.com/office/drawing/2014/main" id="{B84E3AAC-48E0-401E-B33F-77B51497B6CC}"/>
              </a:ext>
            </a:extLst>
          </p:cNvPr>
          <p:cNvSpPr>
            <a:spLocks noGrp="1"/>
          </p:cNvSpPr>
          <p:nvPr>
            <p:ph idx="1"/>
          </p:nvPr>
        </p:nvSpPr>
        <p:spPr/>
        <p:txBody>
          <a:bodyPr>
            <a:noAutofit/>
          </a:bodyPr>
          <a:lstStyle/>
          <a:p>
            <a:pPr eaLnBrk="1" hangingPunct="1">
              <a:buFont typeface="Wingdings" pitchFamily="2" charset="2"/>
              <a:buNone/>
              <a:defRPr/>
            </a:pPr>
            <a:r>
              <a:rPr lang="en-US" sz="2400" dirty="0"/>
              <a:t>    A surge protector is the best protection against</a:t>
            </a:r>
          </a:p>
          <a:p>
            <a:pPr marL="514350" indent="-514350" eaLnBrk="1" hangingPunct="1">
              <a:buFont typeface="+mj-lt"/>
              <a:buAutoNum type="arabicPeriod"/>
              <a:defRPr/>
            </a:pPr>
            <a:r>
              <a:rPr lang="en-US" sz="2400" dirty="0"/>
              <a:t>Electromagnetic interference</a:t>
            </a:r>
          </a:p>
          <a:p>
            <a:pPr marL="514350" indent="-514350" eaLnBrk="1" hangingPunct="1">
              <a:buFont typeface="+mj-lt"/>
              <a:buAutoNum type="arabicPeriod"/>
              <a:defRPr/>
            </a:pPr>
            <a:r>
              <a:rPr lang="en-US" sz="2400" dirty="0"/>
              <a:t>Loss of power for 10-30 minutes</a:t>
            </a:r>
          </a:p>
          <a:p>
            <a:pPr marL="514350" indent="-514350" eaLnBrk="1" hangingPunct="1">
              <a:buFont typeface="+mj-lt"/>
              <a:buAutoNum type="arabicPeriod"/>
              <a:defRPr/>
            </a:pPr>
            <a:r>
              <a:rPr lang="en-US" sz="2400" dirty="0"/>
              <a:t>A blackout</a:t>
            </a:r>
          </a:p>
          <a:p>
            <a:pPr marL="514350" indent="-514350" eaLnBrk="1" hangingPunct="1">
              <a:buFont typeface="+mj-lt"/>
              <a:buAutoNum type="arabicPeriod"/>
              <a:defRPr/>
            </a:pPr>
            <a:r>
              <a:rPr lang="en-US" sz="2400" dirty="0"/>
              <a:t>Sags and spikes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776B8816-2A30-4DC4-B6B7-F414AFA68F58}"/>
              </a:ext>
            </a:extLst>
          </p:cNvPr>
          <p:cNvSpPr>
            <a:spLocks noGrp="1"/>
          </p:cNvSpPr>
          <p:nvPr>
            <p:ph type="title"/>
          </p:nvPr>
        </p:nvSpPr>
        <p:spPr/>
        <p:txBody>
          <a:bodyPr/>
          <a:lstStyle/>
          <a:p>
            <a:pPr algn="ctr" eaLnBrk="1" hangingPunct="1"/>
            <a:r>
              <a:rPr lang="en-US" altLang="en-US">
                <a:ea typeface="Calibri" panose="020F0502020204030204" pitchFamily="34" charset="0"/>
                <a:cs typeface="Lucida Sans" panose="020B0602030504020204" pitchFamily="34" charset="0"/>
              </a:rPr>
              <a:t>Question</a:t>
            </a:r>
          </a:p>
        </p:txBody>
      </p:sp>
      <p:sp>
        <p:nvSpPr>
          <p:cNvPr id="3" name="Content Placeholder 2">
            <a:extLst>
              <a:ext uri="{FF2B5EF4-FFF2-40B4-BE49-F238E27FC236}">
                <a16:creationId xmlns:a16="http://schemas.microsoft.com/office/drawing/2014/main" id="{DB27C2B2-5CDE-4CC7-AED4-51D386C2BB14}"/>
              </a:ext>
            </a:extLst>
          </p:cNvPr>
          <p:cNvSpPr>
            <a:spLocks noGrp="1"/>
          </p:cNvSpPr>
          <p:nvPr>
            <p:ph idx="1"/>
          </p:nvPr>
        </p:nvSpPr>
        <p:spPr/>
        <p:txBody>
          <a:bodyPr>
            <a:noAutofit/>
          </a:bodyPr>
          <a:lstStyle/>
          <a:p>
            <a:pPr eaLnBrk="1" hangingPunct="1">
              <a:lnSpc>
                <a:spcPct val="100000"/>
              </a:lnSpc>
              <a:buFont typeface="Wingdings" pitchFamily="2" charset="2"/>
              <a:buNone/>
              <a:defRPr/>
            </a:pPr>
            <a:r>
              <a:rPr lang="en-US" sz="2400" dirty="0"/>
              <a:t>    To eliminate problems with incomplete transactions during a sudden power failure, Joe has decided that some form of temporary power supply is necessary to ensure a graceful shut down.  The best option for Joe is:</a:t>
            </a:r>
          </a:p>
          <a:p>
            <a:pPr marL="514350" indent="-514350" eaLnBrk="1" hangingPunct="1">
              <a:lnSpc>
                <a:spcPct val="100000"/>
              </a:lnSpc>
              <a:buFont typeface="+mj-lt"/>
              <a:buAutoNum type="arabicPeriod"/>
              <a:defRPr/>
            </a:pPr>
            <a:r>
              <a:rPr lang="en-US" sz="2400" dirty="0"/>
              <a:t>UPS</a:t>
            </a:r>
          </a:p>
          <a:p>
            <a:pPr marL="514350" indent="-514350" eaLnBrk="1" hangingPunct="1">
              <a:lnSpc>
                <a:spcPct val="100000"/>
              </a:lnSpc>
              <a:buFont typeface="+mj-lt"/>
              <a:buAutoNum type="arabicPeriod"/>
              <a:defRPr/>
            </a:pPr>
            <a:r>
              <a:rPr lang="en-US" sz="2400" dirty="0"/>
              <a:t>Surge protector</a:t>
            </a:r>
          </a:p>
          <a:p>
            <a:pPr marL="514350" indent="-514350" eaLnBrk="1" hangingPunct="1">
              <a:lnSpc>
                <a:spcPct val="100000"/>
              </a:lnSpc>
              <a:buFont typeface="+mj-lt"/>
              <a:buAutoNum type="arabicPeriod"/>
              <a:defRPr/>
            </a:pPr>
            <a:r>
              <a:rPr lang="en-US" sz="2400" dirty="0"/>
              <a:t>Alternate power generator</a:t>
            </a:r>
          </a:p>
          <a:p>
            <a:pPr marL="514350" indent="-514350" eaLnBrk="1" hangingPunct="1">
              <a:lnSpc>
                <a:spcPct val="100000"/>
              </a:lnSpc>
              <a:buFont typeface="+mj-lt"/>
              <a:buAutoNum type="arabicPeriod"/>
              <a:defRPr/>
            </a:pPr>
            <a:r>
              <a:rPr lang="en-US" sz="2400" dirty="0"/>
              <a:t>Battery supply</a:t>
            </a:r>
            <a:endParaRPr lang="en-US" sz="160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2">
            <a:extLst>
              <a:ext uri="{FF2B5EF4-FFF2-40B4-BE49-F238E27FC236}">
                <a16:creationId xmlns:a16="http://schemas.microsoft.com/office/drawing/2014/main" id="{E6910A24-32F9-40B9-9622-72A3EDF2EDFC}"/>
              </a:ext>
            </a:extLst>
          </p:cNvPr>
          <p:cNvSpPr>
            <a:spLocks noGrp="1"/>
          </p:cNvSpPr>
          <p:nvPr>
            <p:ph type="title"/>
          </p:nvPr>
        </p:nvSpPr>
        <p:spPr/>
        <p:txBody>
          <a:bodyPr/>
          <a:lstStyle/>
          <a:p>
            <a:r>
              <a:rPr lang="en-US" altLang="en-US">
                <a:ea typeface="Calibri" panose="020F0502020204030204" pitchFamily="34" charset="0"/>
                <a:cs typeface="Lucida Sans" panose="020B0602030504020204" pitchFamily="34" charset="0"/>
              </a:rPr>
              <a:t>Summary</a:t>
            </a:r>
          </a:p>
        </p:txBody>
      </p:sp>
      <p:sp>
        <p:nvSpPr>
          <p:cNvPr id="51203" name="Text Placeholder 3">
            <a:extLst>
              <a:ext uri="{FF2B5EF4-FFF2-40B4-BE49-F238E27FC236}">
                <a16:creationId xmlns:a16="http://schemas.microsoft.com/office/drawing/2014/main" id="{F2F97D46-16D5-45A3-BF4A-26F016E59ED7}"/>
              </a:ext>
            </a:extLst>
          </p:cNvPr>
          <p:cNvSpPr>
            <a:spLocks noGrp="1"/>
          </p:cNvSpPr>
          <p:nvPr>
            <p:ph type="body" idx="1"/>
          </p:nvPr>
        </p:nvSpPr>
        <p:spPr>
          <a:xfrm>
            <a:off x="522288" y="1511300"/>
            <a:ext cx="3959225" cy="287338"/>
          </a:xfrm>
        </p:spPr>
        <p:txBody>
          <a:bodyPr/>
          <a:lstStyle/>
          <a:p>
            <a:pPr algn="ctr"/>
            <a:r>
              <a:rPr lang="en-US" altLang="en-US" sz="2400">
                <a:latin typeface="Calibri" panose="020F0502020204030204" pitchFamily="34" charset="0"/>
                <a:ea typeface="ヒラギノ角ゴ Pro W3"/>
                <a:cs typeface="ヒラギノ角ゴ Pro W3"/>
              </a:rPr>
              <a:t>Availability</a:t>
            </a:r>
          </a:p>
        </p:txBody>
      </p:sp>
      <p:sp>
        <p:nvSpPr>
          <p:cNvPr id="2" name="Content Placeholder 1">
            <a:extLst>
              <a:ext uri="{FF2B5EF4-FFF2-40B4-BE49-F238E27FC236}">
                <a16:creationId xmlns:a16="http://schemas.microsoft.com/office/drawing/2014/main" id="{04C8FAB8-27BB-42D3-A2C5-AE7D73657D21}"/>
              </a:ext>
            </a:extLst>
          </p:cNvPr>
          <p:cNvSpPr>
            <a:spLocks noGrp="1"/>
          </p:cNvSpPr>
          <p:nvPr>
            <p:ph sz="half" idx="2"/>
          </p:nvPr>
        </p:nvSpPr>
        <p:spPr>
          <a:xfrm>
            <a:off x="522288" y="1944688"/>
            <a:ext cx="3668712" cy="2159000"/>
          </a:xfrm>
        </p:spPr>
        <p:txBody>
          <a:bodyPr/>
          <a:lstStyle/>
          <a:p>
            <a:pPr>
              <a:defRPr/>
            </a:pPr>
            <a:r>
              <a:rPr lang="en-US" sz="2000" dirty="0"/>
              <a:t>Potential problems: Power outage, deviations in power, network outage, fire, flood, human damage</a:t>
            </a:r>
          </a:p>
          <a:p>
            <a:pPr>
              <a:defRPr/>
            </a:pPr>
            <a:r>
              <a:rPr lang="en-US" sz="2000" dirty="0"/>
              <a:t>Apply Criticality Classification to rooms, defining controls</a:t>
            </a:r>
          </a:p>
        </p:txBody>
      </p:sp>
      <p:sp>
        <p:nvSpPr>
          <p:cNvPr id="51205" name="Text Placeholder 4">
            <a:extLst>
              <a:ext uri="{FF2B5EF4-FFF2-40B4-BE49-F238E27FC236}">
                <a16:creationId xmlns:a16="http://schemas.microsoft.com/office/drawing/2014/main" id="{F83207F1-4CF2-4752-914C-8B3E67A10009}"/>
              </a:ext>
            </a:extLst>
          </p:cNvPr>
          <p:cNvSpPr>
            <a:spLocks noGrp="1"/>
          </p:cNvSpPr>
          <p:nvPr>
            <p:ph type="body" sz="quarter" idx="3"/>
          </p:nvPr>
        </p:nvSpPr>
        <p:spPr>
          <a:xfrm>
            <a:off x="4679950" y="1511300"/>
            <a:ext cx="3960813" cy="287338"/>
          </a:xfrm>
        </p:spPr>
        <p:txBody>
          <a:bodyPr/>
          <a:lstStyle/>
          <a:p>
            <a:pPr algn="ctr"/>
            <a:r>
              <a:rPr lang="en-US" altLang="en-US" sz="2400">
                <a:latin typeface="Calibri" panose="020F0502020204030204" pitchFamily="34" charset="0"/>
                <a:ea typeface="ヒラギノ角ゴ Pro W3"/>
                <a:cs typeface="ヒラギノ角ゴ Pro W3"/>
              </a:rPr>
              <a:t>Confidentiality &amp; Integrity</a:t>
            </a:r>
          </a:p>
        </p:txBody>
      </p:sp>
      <p:sp>
        <p:nvSpPr>
          <p:cNvPr id="6" name="Content Placeholder 5">
            <a:extLst>
              <a:ext uri="{FF2B5EF4-FFF2-40B4-BE49-F238E27FC236}">
                <a16:creationId xmlns:a16="http://schemas.microsoft.com/office/drawing/2014/main" id="{BCFC58A3-DF93-4728-8DC2-BE073FF03283}"/>
              </a:ext>
            </a:extLst>
          </p:cNvPr>
          <p:cNvSpPr>
            <a:spLocks noGrp="1"/>
          </p:cNvSpPr>
          <p:nvPr>
            <p:ph sz="half" idx="10"/>
          </p:nvPr>
        </p:nvSpPr>
        <p:spPr>
          <a:xfrm>
            <a:off x="4679950" y="1944688"/>
            <a:ext cx="3960813" cy="2159000"/>
          </a:xfrm>
        </p:spPr>
        <p:txBody>
          <a:bodyPr/>
          <a:lstStyle/>
          <a:p>
            <a:pPr marL="0" indent="0">
              <a:buFont typeface="Arial"/>
              <a:buNone/>
              <a:defRPr/>
            </a:pPr>
            <a:r>
              <a:rPr lang="en-US" sz="2000" dirty="0"/>
              <a:t>Common problem: Lost computers, PDAs, media</a:t>
            </a:r>
          </a:p>
          <a:p>
            <a:pPr>
              <a:defRPr/>
            </a:pPr>
            <a:r>
              <a:rPr lang="en-US" sz="2000" dirty="0"/>
              <a:t>Encrypt to avoid Confidentiality issues</a:t>
            </a:r>
          </a:p>
          <a:p>
            <a:pPr>
              <a:defRPr/>
            </a:pPr>
            <a:r>
              <a:rPr lang="en-US" sz="2000" dirty="0"/>
              <a:t>Physically lock down</a:t>
            </a:r>
          </a:p>
          <a:p>
            <a:pPr marL="0" indent="0">
              <a:buFont typeface="Arial"/>
              <a:buNone/>
              <a:defRPr/>
            </a:pPr>
            <a:r>
              <a:rPr lang="en-US" sz="2000" dirty="0"/>
              <a:t>Common problem:  ATM/POS attacks</a:t>
            </a:r>
          </a:p>
          <a:p>
            <a:pPr>
              <a:defRPr/>
            </a:pPr>
            <a:r>
              <a:rPr lang="en-US" sz="2000" dirty="0"/>
              <a:t>Smash-and-grab</a:t>
            </a:r>
          </a:p>
          <a:p>
            <a:pPr>
              <a:defRPr/>
            </a:pPr>
            <a:r>
              <a:rPr lang="en-US" sz="2000" dirty="0"/>
              <a:t>Skimmers</a:t>
            </a:r>
          </a:p>
          <a:p>
            <a:pPr marL="0" indent="0">
              <a:buFont typeface="Arial"/>
              <a:buNone/>
              <a:defRPr/>
            </a:pPr>
            <a:r>
              <a:rPr lang="en-US" sz="2000" dirty="0"/>
              <a:t>Other problems: copier disk access</a:t>
            </a:r>
          </a:p>
          <a:p>
            <a:pPr marL="0" indent="0">
              <a:buFont typeface="Arial"/>
              <a:buNone/>
              <a:defRPr/>
            </a:pPr>
            <a:r>
              <a:rPr lang="en-US" sz="2000" dirty="0"/>
              <a:t>Apply Sensitivity Classification to rooms, defining controls</a:t>
            </a:r>
          </a:p>
          <a:p>
            <a:pPr>
              <a:defRPr/>
            </a:pPr>
            <a:endParaRPr lang="en-US" dirty="0"/>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4DFDB-BB3B-48A8-B9BF-6FF315CAA5D0}"/>
              </a:ext>
            </a:extLst>
          </p:cNvPr>
          <p:cNvSpPr>
            <a:spLocks noGrp="1"/>
          </p:cNvSpPr>
          <p:nvPr>
            <p:ph type="title"/>
          </p:nvPr>
        </p:nvSpPr>
        <p:spPr/>
        <p:txBody>
          <a:bodyPr/>
          <a:lstStyle/>
          <a:p>
            <a:pPr eaLnBrk="1" hangingPunct="1">
              <a:defRPr/>
            </a:pPr>
            <a:r>
              <a:rPr lang="en-US" dirty="0"/>
              <a:t>Health First Case Study</a:t>
            </a:r>
          </a:p>
        </p:txBody>
      </p:sp>
      <p:sp>
        <p:nvSpPr>
          <p:cNvPr id="52227" name="Text Placeholder 2">
            <a:extLst>
              <a:ext uri="{FF2B5EF4-FFF2-40B4-BE49-F238E27FC236}">
                <a16:creationId xmlns:a16="http://schemas.microsoft.com/office/drawing/2014/main" id="{8AF3F31B-BCB0-439A-8261-008C0ED7C0CE}"/>
              </a:ext>
            </a:extLst>
          </p:cNvPr>
          <p:cNvSpPr>
            <a:spLocks noGrp="1"/>
          </p:cNvSpPr>
          <p:nvPr>
            <p:ph type="body" idx="1"/>
          </p:nvPr>
        </p:nvSpPr>
        <p:spPr>
          <a:xfrm>
            <a:off x="457200" y="5105400"/>
            <a:ext cx="7772400" cy="685800"/>
          </a:xfrm>
        </p:spPr>
        <p:txBody>
          <a:bodyPr/>
          <a:lstStyle/>
          <a:p>
            <a:pPr algn="ctr" eaLnBrk="1" hangingPunct="1"/>
            <a:r>
              <a:rPr lang="en-US" altLang="en-US">
                <a:latin typeface="Calibri" panose="020F0502020204030204" pitchFamily="34" charset="0"/>
                <a:ea typeface="ヒラギノ角ゴ Pro W3"/>
                <a:cs typeface="ヒラギノ角ゴ Pro W3"/>
              </a:rPr>
              <a:t>Designing Physical Security</a:t>
            </a:r>
          </a:p>
        </p:txBody>
      </p:sp>
      <p:sp>
        <p:nvSpPr>
          <p:cNvPr id="52232" name="TextBox 19">
            <a:extLst>
              <a:ext uri="{FF2B5EF4-FFF2-40B4-BE49-F238E27FC236}">
                <a16:creationId xmlns:a16="http://schemas.microsoft.com/office/drawing/2014/main" id="{0BC75A25-C8B7-4B81-A896-2E0F3799A426}"/>
              </a:ext>
            </a:extLst>
          </p:cNvPr>
          <p:cNvSpPr txBox="1">
            <a:spLocks noChangeArrowheads="1"/>
          </p:cNvSpPr>
          <p:nvPr/>
        </p:nvSpPr>
        <p:spPr bwMode="auto">
          <a:xfrm>
            <a:off x="435429" y="1219200"/>
            <a:ext cx="203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gn="ctr" eaLnBrk="1" hangingPunct="1">
              <a:lnSpc>
                <a:spcPct val="100000"/>
              </a:lnSpc>
              <a:spcBef>
                <a:spcPct val="0"/>
              </a:spcBef>
              <a:buClrTx/>
              <a:buSzTx/>
              <a:buFontTx/>
              <a:buNone/>
            </a:pPr>
            <a:r>
              <a:rPr lang="en-US" altLang="en-US" dirty="0">
                <a:solidFill>
                  <a:srgbClr val="000000"/>
                </a:solidFill>
                <a:latin typeface="Arial" panose="020B0604020202020204" pitchFamily="34" charset="0"/>
                <a:cs typeface="Arial" panose="020B0604020202020204" pitchFamily="34" charset="0"/>
              </a:rPr>
              <a:t>Jamie Ramon MD</a:t>
            </a:r>
          </a:p>
          <a:p>
            <a:pPr algn="ctr" eaLnBrk="1" hangingPunct="1">
              <a:lnSpc>
                <a:spcPct val="100000"/>
              </a:lnSpc>
              <a:spcBef>
                <a:spcPct val="0"/>
              </a:spcBef>
              <a:buClrTx/>
              <a:buSzTx/>
              <a:buFontTx/>
              <a:buNone/>
            </a:pPr>
            <a:r>
              <a:rPr lang="en-US" altLang="en-US" dirty="0">
                <a:solidFill>
                  <a:srgbClr val="000000"/>
                </a:solidFill>
                <a:latin typeface="Arial" panose="020B0604020202020204" pitchFamily="34" charset="0"/>
                <a:cs typeface="Arial" panose="020B0604020202020204" pitchFamily="34" charset="0"/>
              </a:rPr>
              <a:t>Doctor</a:t>
            </a:r>
          </a:p>
        </p:txBody>
      </p:sp>
      <p:sp>
        <p:nvSpPr>
          <p:cNvPr id="52233" name="TextBox 20">
            <a:extLst>
              <a:ext uri="{FF2B5EF4-FFF2-40B4-BE49-F238E27FC236}">
                <a16:creationId xmlns:a16="http://schemas.microsoft.com/office/drawing/2014/main" id="{273BA4D4-8076-4A80-9E06-938CAE730276}"/>
              </a:ext>
            </a:extLst>
          </p:cNvPr>
          <p:cNvSpPr txBox="1">
            <a:spLocks noChangeArrowheads="1"/>
          </p:cNvSpPr>
          <p:nvPr/>
        </p:nvSpPr>
        <p:spPr bwMode="auto">
          <a:xfrm>
            <a:off x="2057400" y="1950357"/>
            <a:ext cx="19288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gn="ctr" eaLnBrk="1" hangingPunct="1">
              <a:lnSpc>
                <a:spcPct val="100000"/>
              </a:lnSpc>
              <a:spcBef>
                <a:spcPct val="0"/>
              </a:spcBef>
              <a:buClrTx/>
              <a:buSzTx/>
              <a:buFontTx/>
              <a:buNone/>
            </a:pPr>
            <a:r>
              <a:rPr lang="en-US" altLang="en-US" dirty="0">
                <a:solidFill>
                  <a:srgbClr val="000000"/>
                </a:solidFill>
                <a:latin typeface="Arial" panose="020B0604020202020204" pitchFamily="34" charset="0"/>
                <a:cs typeface="Arial" panose="020B0604020202020204" pitchFamily="34" charset="0"/>
              </a:rPr>
              <a:t>Chris Ramon RD</a:t>
            </a:r>
          </a:p>
          <a:p>
            <a:pPr algn="ctr" eaLnBrk="1" hangingPunct="1">
              <a:lnSpc>
                <a:spcPct val="100000"/>
              </a:lnSpc>
              <a:spcBef>
                <a:spcPct val="0"/>
              </a:spcBef>
              <a:buClrTx/>
              <a:buSzTx/>
              <a:buFontTx/>
              <a:buNone/>
            </a:pPr>
            <a:r>
              <a:rPr lang="en-US" altLang="en-US" dirty="0">
                <a:solidFill>
                  <a:srgbClr val="000000"/>
                </a:solidFill>
                <a:latin typeface="Arial" panose="020B0604020202020204" pitchFamily="34" charset="0"/>
                <a:cs typeface="Arial" panose="020B0604020202020204" pitchFamily="34" charset="0"/>
              </a:rPr>
              <a:t>Dietician</a:t>
            </a:r>
          </a:p>
        </p:txBody>
      </p:sp>
      <p:sp>
        <p:nvSpPr>
          <p:cNvPr id="52234" name="TextBox 21">
            <a:extLst>
              <a:ext uri="{FF2B5EF4-FFF2-40B4-BE49-F238E27FC236}">
                <a16:creationId xmlns:a16="http://schemas.microsoft.com/office/drawing/2014/main" id="{ED3F6DDD-E239-4508-A0BA-D36E75DF4CA5}"/>
              </a:ext>
            </a:extLst>
          </p:cNvPr>
          <p:cNvSpPr txBox="1">
            <a:spLocks noChangeArrowheads="1"/>
          </p:cNvSpPr>
          <p:nvPr/>
        </p:nvSpPr>
        <p:spPr bwMode="auto">
          <a:xfrm>
            <a:off x="3975327" y="2461986"/>
            <a:ext cx="18780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gn="ctr" eaLnBrk="1" hangingPunct="1">
              <a:lnSpc>
                <a:spcPct val="100000"/>
              </a:lnSpc>
              <a:spcBef>
                <a:spcPct val="0"/>
              </a:spcBef>
              <a:buClrTx/>
              <a:buSzTx/>
              <a:buFontTx/>
              <a:buNone/>
            </a:pPr>
            <a:r>
              <a:rPr lang="en-US" altLang="en-US" dirty="0">
                <a:solidFill>
                  <a:srgbClr val="000000"/>
                </a:solidFill>
                <a:latin typeface="Arial" panose="020B0604020202020204" pitchFamily="34" charset="0"/>
                <a:cs typeface="Arial" panose="020B0604020202020204" pitchFamily="34" charset="0"/>
              </a:rPr>
              <a:t>Terry</a:t>
            </a:r>
          </a:p>
          <a:p>
            <a:pPr algn="ctr" eaLnBrk="1" hangingPunct="1">
              <a:lnSpc>
                <a:spcPct val="100000"/>
              </a:lnSpc>
              <a:spcBef>
                <a:spcPct val="0"/>
              </a:spcBef>
              <a:buClrTx/>
              <a:buSzTx/>
              <a:buFontTx/>
              <a:buNone/>
            </a:pPr>
            <a:r>
              <a:rPr lang="en-US" altLang="en-US" dirty="0">
                <a:solidFill>
                  <a:srgbClr val="000000"/>
                </a:solidFill>
                <a:latin typeface="Arial" panose="020B0604020202020204" pitchFamily="34" charset="0"/>
                <a:cs typeface="Arial" panose="020B0604020202020204" pitchFamily="34" charset="0"/>
              </a:rPr>
              <a:t>Licensed </a:t>
            </a:r>
          </a:p>
          <a:p>
            <a:pPr algn="ctr" eaLnBrk="1" hangingPunct="1">
              <a:lnSpc>
                <a:spcPct val="100000"/>
              </a:lnSpc>
              <a:spcBef>
                <a:spcPct val="0"/>
              </a:spcBef>
              <a:buClrTx/>
              <a:buSzTx/>
              <a:buFontTx/>
              <a:buNone/>
            </a:pPr>
            <a:r>
              <a:rPr lang="en-US" altLang="en-US" dirty="0">
                <a:solidFill>
                  <a:srgbClr val="000000"/>
                </a:solidFill>
                <a:latin typeface="Arial" panose="020B0604020202020204" pitchFamily="34" charset="0"/>
                <a:cs typeface="Arial" panose="020B0604020202020204" pitchFamily="34" charset="0"/>
              </a:rPr>
              <a:t>Practicing Nurse</a:t>
            </a:r>
          </a:p>
        </p:txBody>
      </p:sp>
      <p:sp>
        <p:nvSpPr>
          <p:cNvPr id="52235" name="TextBox 22">
            <a:extLst>
              <a:ext uri="{FF2B5EF4-FFF2-40B4-BE49-F238E27FC236}">
                <a16:creationId xmlns:a16="http://schemas.microsoft.com/office/drawing/2014/main" id="{6E2D5E47-70F0-4BCD-8E2A-077066CF3E9B}"/>
              </a:ext>
            </a:extLst>
          </p:cNvPr>
          <p:cNvSpPr txBox="1">
            <a:spLocks noChangeArrowheads="1"/>
          </p:cNvSpPr>
          <p:nvPr/>
        </p:nvSpPr>
        <p:spPr bwMode="auto">
          <a:xfrm>
            <a:off x="5562600" y="3472090"/>
            <a:ext cx="22621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gn="ctr" eaLnBrk="1" hangingPunct="1">
              <a:lnSpc>
                <a:spcPct val="100000"/>
              </a:lnSpc>
              <a:spcBef>
                <a:spcPct val="0"/>
              </a:spcBef>
              <a:buClrTx/>
              <a:buSzTx/>
              <a:buFontTx/>
              <a:buNone/>
            </a:pPr>
            <a:r>
              <a:rPr lang="en-US" altLang="en-US" dirty="0">
                <a:solidFill>
                  <a:srgbClr val="000000"/>
                </a:solidFill>
                <a:latin typeface="Arial" panose="020B0604020202020204" pitchFamily="34" charset="0"/>
                <a:cs typeface="Arial" panose="020B0604020202020204" pitchFamily="34" charset="0"/>
              </a:rPr>
              <a:t>Pat</a:t>
            </a:r>
          </a:p>
          <a:p>
            <a:pPr algn="ctr" eaLnBrk="1" hangingPunct="1">
              <a:lnSpc>
                <a:spcPct val="100000"/>
              </a:lnSpc>
              <a:spcBef>
                <a:spcPct val="0"/>
              </a:spcBef>
              <a:buClrTx/>
              <a:buSzTx/>
              <a:buFontTx/>
              <a:buNone/>
            </a:pPr>
            <a:r>
              <a:rPr lang="en-US" altLang="en-US" dirty="0">
                <a:solidFill>
                  <a:srgbClr val="000000"/>
                </a:solidFill>
                <a:latin typeface="Arial" panose="020B0604020202020204" pitchFamily="34" charset="0"/>
                <a:cs typeface="Arial" panose="020B0604020202020204" pitchFamily="34" charset="0"/>
              </a:rPr>
              <a:t>Software Consultant</a:t>
            </a:r>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40DF7E5A-FFF4-4EE1-B83B-25D88B9850A8}"/>
              </a:ext>
            </a:extLst>
          </p:cNvPr>
          <p:cNvGraphicFramePr>
            <a:graphicFrameLocks noGrp="1"/>
          </p:cNvGraphicFramePr>
          <p:nvPr>
            <p:ph idx="11"/>
          </p:nvPr>
        </p:nvGraphicFramePr>
        <p:xfrm>
          <a:off x="522288" y="1519238"/>
          <a:ext cx="8135937" cy="4879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5CBE91AA-460E-41B4-9424-662E3721806A}"/>
              </a:ext>
            </a:extLst>
          </p:cNvPr>
          <p:cNvSpPr>
            <a:spLocks noGrp="1"/>
          </p:cNvSpPr>
          <p:nvPr>
            <p:ph type="title"/>
          </p:nvPr>
        </p:nvSpPr>
        <p:spPr/>
        <p:txBody>
          <a:bodyPr/>
          <a:lstStyle/>
          <a:p>
            <a:r>
              <a:rPr lang="en-US" dirty="0"/>
              <a:t>Steps in Designing Physical Security</a:t>
            </a:r>
          </a:p>
        </p:txBody>
      </p:sp>
    </p:spTree>
    <p:extLst>
      <p:ext uri="{BB962C8B-B14F-4D97-AF65-F5344CB8AC3E}">
        <p14:creationId xmlns:p14="http://schemas.microsoft.com/office/powerpoint/2010/main" val="3303604182"/>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7ADD0AF9-9300-4626-A7CA-64D315F47A52}"/>
              </a:ext>
            </a:extLst>
          </p:cNvPr>
          <p:cNvGraphicFramePr>
            <a:graphicFrameLocks noGrp="1"/>
          </p:cNvGraphicFramePr>
          <p:nvPr>
            <p:ph idx="11"/>
          </p:nvPr>
        </p:nvGraphicFramePr>
        <p:xfrm>
          <a:off x="494505" y="1981200"/>
          <a:ext cx="8154989" cy="3521964"/>
        </p:xfrm>
        <a:graphic>
          <a:graphicData uri="http://schemas.openxmlformats.org/drawingml/2006/table">
            <a:tbl>
              <a:tblPr firstRow="1" firstCol="1" lastRow="1" lastCol="1" bandRow="1" bandCol="1">
                <a:tableStyleId>{69012ECD-51FC-41F1-AA8D-1B2483CD663E}</a:tableStyleId>
              </a:tblPr>
              <a:tblGrid>
                <a:gridCol w="1043123">
                  <a:extLst>
                    <a:ext uri="{9D8B030D-6E8A-4147-A177-3AD203B41FA5}">
                      <a16:colId xmlns:a16="http://schemas.microsoft.com/office/drawing/2014/main" val="3112900300"/>
                    </a:ext>
                  </a:extLst>
                </a:gridCol>
                <a:gridCol w="1911782">
                  <a:extLst>
                    <a:ext uri="{9D8B030D-6E8A-4147-A177-3AD203B41FA5}">
                      <a16:colId xmlns:a16="http://schemas.microsoft.com/office/drawing/2014/main" val="1843457106"/>
                    </a:ext>
                  </a:extLst>
                </a:gridCol>
                <a:gridCol w="1911782">
                  <a:extLst>
                    <a:ext uri="{9D8B030D-6E8A-4147-A177-3AD203B41FA5}">
                      <a16:colId xmlns:a16="http://schemas.microsoft.com/office/drawing/2014/main" val="3583492494"/>
                    </a:ext>
                  </a:extLst>
                </a:gridCol>
                <a:gridCol w="3288302">
                  <a:extLst>
                    <a:ext uri="{9D8B030D-6E8A-4147-A177-3AD203B41FA5}">
                      <a16:colId xmlns:a16="http://schemas.microsoft.com/office/drawing/2014/main" val="4217059622"/>
                    </a:ext>
                  </a:extLst>
                </a:gridCol>
              </a:tblGrid>
              <a:tr h="0">
                <a:tc>
                  <a:txBody>
                    <a:bodyPr/>
                    <a:lstStyle/>
                    <a:p>
                      <a:pPr marL="0" marR="0" algn="ctr">
                        <a:lnSpc>
                          <a:spcPct val="107000"/>
                        </a:lnSpc>
                        <a:spcBef>
                          <a:spcPts val="0"/>
                        </a:spcBef>
                        <a:spcAft>
                          <a:spcPts val="600"/>
                        </a:spcAft>
                      </a:pPr>
                      <a:r>
                        <a:rPr lang="en-US" sz="1800">
                          <a:effectLst/>
                        </a:rPr>
                        <a:t>Room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600"/>
                        </a:spcAft>
                      </a:pPr>
                      <a:r>
                        <a:rPr lang="en-US" sz="1800">
                          <a:effectLst/>
                        </a:rPr>
                        <a:t>Purpose of Room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600"/>
                        </a:spcAft>
                      </a:pPr>
                      <a:r>
                        <a:rPr lang="en-US" sz="1800">
                          <a:effectLst/>
                        </a:rPr>
                        <a:t>Sensitivity &amp; Criticality Class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600"/>
                        </a:spcAft>
                      </a:pPr>
                      <a:r>
                        <a:rPr lang="en-US" sz="1800">
                          <a:effectLst/>
                        </a:rPr>
                        <a:t>Sensitive Assets or Information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5857663"/>
                  </a:ext>
                </a:extLst>
              </a:tr>
              <a:tr h="0">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124</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Public classroom </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Privileged, sensitive</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Computer, projector, display</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654764740"/>
                  </a:ext>
                </a:extLst>
              </a:tr>
              <a:tr h="0">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128</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Public classroom</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Privileged, sensitive</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Lab equipment, computer, projector, display</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432014273"/>
                  </a:ext>
                </a:extLst>
              </a:tr>
              <a:tr h="0">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130</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Public classroom</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Public, non-sensitive</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Tables, chairs</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386880719"/>
                  </a:ext>
                </a:extLst>
              </a:tr>
              <a:tr h="0">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132</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Server Room</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Confidential, critical</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Servers, network equipment, disk and tape drives.</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77427613"/>
                  </a:ext>
                </a:extLst>
              </a:tr>
              <a:tr h="0">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129</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Office</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Confidential, non-sensitive</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Exam/homework papers, laptop, display</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1016219864"/>
                  </a:ext>
                </a:extLst>
              </a:tr>
            </a:tbl>
          </a:graphicData>
        </a:graphic>
      </p:graphicFrame>
      <p:sp>
        <p:nvSpPr>
          <p:cNvPr id="3" name="Title 2">
            <a:extLst>
              <a:ext uri="{FF2B5EF4-FFF2-40B4-BE49-F238E27FC236}">
                <a16:creationId xmlns:a16="http://schemas.microsoft.com/office/drawing/2014/main" id="{1A6E25F9-2B92-4DA1-BB54-F004C643E9A7}"/>
              </a:ext>
            </a:extLst>
          </p:cNvPr>
          <p:cNvSpPr>
            <a:spLocks noGrp="1"/>
          </p:cNvSpPr>
          <p:nvPr>
            <p:ph type="title"/>
          </p:nvPr>
        </p:nvSpPr>
        <p:spPr/>
        <p:txBody>
          <a:bodyPr/>
          <a:lstStyle/>
          <a:p>
            <a:r>
              <a:rPr lang="en-US" dirty="0"/>
              <a:t>Step 1: Inventory &amp; Classify Room</a:t>
            </a:r>
          </a:p>
        </p:txBody>
      </p:sp>
    </p:spTree>
    <p:extLst>
      <p:ext uri="{BB962C8B-B14F-4D97-AF65-F5344CB8AC3E}">
        <p14:creationId xmlns:p14="http://schemas.microsoft.com/office/powerpoint/2010/main" val="1015341911"/>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EBED8-D370-4A44-8E96-5AFEDBD7C477}"/>
              </a:ext>
            </a:extLst>
          </p:cNvPr>
          <p:cNvSpPr>
            <a:spLocks noGrp="1"/>
          </p:cNvSpPr>
          <p:nvPr>
            <p:ph type="title"/>
          </p:nvPr>
        </p:nvSpPr>
        <p:spPr>
          <a:xfrm>
            <a:off x="520700" y="917575"/>
            <a:ext cx="8154988" cy="941796"/>
          </a:xfrm>
        </p:spPr>
        <p:txBody>
          <a:bodyPr/>
          <a:lstStyle/>
          <a:p>
            <a:r>
              <a:rPr lang="en-US" dirty="0"/>
              <a:t>Physical Security Map</a:t>
            </a:r>
            <a:br>
              <a:rPr lang="en-US" dirty="0"/>
            </a:br>
            <a:r>
              <a:rPr lang="en-US" sz="3200" dirty="0"/>
              <a:t>drawn with MS Visio</a:t>
            </a:r>
            <a:endParaRPr lang="en-US" dirty="0"/>
          </a:p>
        </p:txBody>
      </p:sp>
      <p:grpSp>
        <p:nvGrpSpPr>
          <p:cNvPr id="4" name="Canvas 1">
            <a:extLst>
              <a:ext uri="{FF2B5EF4-FFF2-40B4-BE49-F238E27FC236}">
                <a16:creationId xmlns:a16="http://schemas.microsoft.com/office/drawing/2014/main" id="{2A64EDBB-C49C-431C-8CD1-5335CB2F001E}"/>
              </a:ext>
            </a:extLst>
          </p:cNvPr>
          <p:cNvGrpSpPr/>
          <p:nvPr/>
        </p:nvGrpSpPr>
        <p:grpSpPr>
          <a:xfrm>
            <a:off x="676342" y="2296433"/>
            <a:ext cx="5723890" cy="3605530"/>
            <a:chOff x="0" y="0"/>
            <a:chExt cx="5723890" cy="3605530"/>
          </a:xfrm>
        </p:grpSpPr>
        <p:sp>
          <p:nvSpPr>
            <p:cNvPr id="5" name="Rectangle 4">
              <a:extLst>
                <a:ext uri="{FF2B5EF4-FFF2-40B4-BE49-F238E27FC236}">
                  <a16:creationId xmlns:a16="http://schemas.microsoft.com/office/drawing/2014/main" id="{00981357-EF83-4A6A-B595-7C3EEE892F35}"/>
                </a:ext>
              </a:extLst>
            </p:cNvPr>
            <p:cNvSpPr/>
            <p:nvPr/>
          </p:nvSpPr>
          <p:spPr>
            <a:xfrm>
              <a:off x="0" y="0"/>
              <a:ext cx="5723890" cy="3605530"/>
            </a:xfrm>
            <a:prstGeom prst="rect">
              <a:avLst/>
            </a:prstGeom>
            <a:noFill/>
          </p:spPr>
        </p:sp>
        <p:sp>
          <p:nvSpPr>
            <p:cNvPr id="6" name="Rectangle 5">
              <a:extLst>
                <a:ext uri="{FF2B5EF4-FFF2-40B4-BE49-F238E27FC236}">
                  <a16:creationId xmlns:a16="http://schemas.microsoft.com/office/drawing/2014/main" id="{651BAB94-5A9B-423F-A352-1E75E3FF7A8F}"/>
                </a:ext>
              </a:extLst>
            </p:cNvPr>
            <p:cNvSpPr>
              <a:spLocks noChangeArrowheads="1"/>
            </p:cNvSpPr>
            <p:nvPr/>
          </p:nvSpPr>
          <p:spPr bwMode="auto">
            <a:xfrm>
              <a:off x="25401" y="2228556"/>
              <a:ext cx="1859014" cy="124999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7" name="Rectangle 6">
              <a:extLst>
                <a:ext uri="{FF2B5EF4-FFF2-40B4-BE49-F238E27FC236}">
                  <a16:creationId xmlns:a16="http://schemas.microsoft.com/office/drawing/2014/main" id="{8B95A858-8FF0-4EBB-BCA3-AED4C4E15879}"/>
                </a:ext>
              </a:extLst>
            </p:cNvPr>
            <p:cNvSpPr>
              <a:spLocks noChangeArrowheads="1"/>
            </p:cNvSpPr>
            <p:nvPr/>
          </p:nvSpPr>
          <p:spPr bwMode="auto">
            <a:xfrm>
              <a:off x="10349" y="38095"/>
              <a:ext cx="5638956" cy="342854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8" name="Rectangle 7">
              <a:extLst>
                <a:ext uri="{FF2B5EF4-FFF2-40B4-BE49-F238E27FC236}">
                  <a16:creationId xmlns:a16="http://schemas.microsoft.com/office/drawing/2014/main" id="{739A1C3D-189C-4FF7-9867-E37D4D6A9E4D}"/>
                </a:ext>
              </a:extLst>
            </p:cNvPr>
            <p:cNvSpPr>
              <a:spLocks noChangeArrowheads="1"/>
            </p:cNvSpPr>
            <p:nvPr/>
          </p:nvSpPr>
          <p:spPr bwMode="auto">
            <a:xfrm>
              <a:off x="3429095" y="2126969"/>
              <a:ext cx="2209861" cy="134845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9" name="Rectangle 8">
              <a:extLst>
                <a:ext uri="{FF2B5EF4-FFF2-40B4-BE49-F238E27FC236}">
                  <a16:creationId xmlns:a16="http://schemas.microsoft.com/office/drawing/2014/main" id="{2BE9A4B7-9C50-4AD6-9E3F-85E23257BDCA}"/>
                </a:ext>
              </a:extLst>
            </p:cNvPr>
            <p:cNvSpPr>
              <a:spLocks noChangeArrowheads="1"/>
            </p:cNvSpPr>
            <p:nvPr/>
          </p:nvSpPr>
          <p:spPr bwMode="auto">
            <a:xfrm>
              <a:off x="2942945" y="2126969"/>
              <a:ext cx="647258" cy="132428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10" name="couch1">
              <a:extLst>
                <a:ext uri="{FF2B5EF4-FFF2-40B4-BE49-F238E27FC236}">
                  <a16:creationId xmlns:a16="http://schemas.microsoft.com/office/drawing/2014/main" id="{3D662940-813E-49D2-8A5E-FAA31CFB5755}"/>
                </a:ext>
              </a:extLst>
            </p:cNvPr>
            <p:cNvSpPr>
              <a:spLocks noEditPoints="1" noChangeArrowheads="1"/>
            </p:cNvSpPr>
            <p:nvPr/>
          </p:nvSpPr>
          <p:spPr bwMode="auto">
            <a:xfrm rot="5400000">
              <a:off x="1001033" y="694416"/>
              <a:ext cx="1085707" cy="292902"/>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0894 w 21600"/>
                <a:gd name="T7" fmla="*/ 10800 h 21600"/>
                <a:gd name="T8" fmla="*/ 10800 w 21600"/>
                <a:gd name="T9" fmla="*/ 20369 h 21600"/>
                <a:gd name="T10" fmla="*/ 706 w 21600"/>
                <a:gd name="T11" fmla="*/ 10800 h 21600"/>
                <a:gd name="T12" fmla="*/ 3339 w 21600"/>
                <a:gd name="T13" fmla="*/ 6233 h 21600"/>
                <a:gd name="T14" fmla="*/ 18378 w 21600"/>
                <a:gd name="T15" fmla="*/ 19039 h 21600"/>
              </a:gdLst>
              <a:ahLst/>
              <a:cxnLst>
                <a:cxn ang="0">
                  <a:pos x="T4" y="T5"/>
                </a:cxn>
                <a:cxn ang="0">
                  <a:pos x="T6" y="T7"/>
                </a:cxn>
                <a:cxn ang="0">
                  <a:pos x="T8" y="T9"/>
                </a:cxn>
                <a:cxn ang="0">
                  <a:pos x="T10" y="T11"/>
                </a:cxn>
              </a:cxnLst>
              <a:rect l="T12" t="T13" r="T14" b="T15"/>
              <a:pathLst>
                <a:path w="21600" h="21600" extrusionOk="0">
                  <a:moveTo>
                    <a:pt x="10768" y="20369"/>
                  </a:moveTo>
                  <a:lnTo>
                    <a:pt x="11046" y="20647"/>
                  </a:lnTo>
                  <a:lnTo>
                    <a:pt x="11389" y="20846"/>
                  </a:lnTo>
                  <a:lnTo>
                    <a:pt x="11838" y="21004"/>
                  </a:lnTo>
                  <a:lnTo>
                    <a:pt x="12352" y="21203"/>
                  </a:lnTo>
                  <a:lnTo>
                    <a:pt x="13572" y="21521"/>
                  </a:lnTo>
                  <a:lnTo>
                    <a:pt x="14942" y="21600"/>
                  </a:lnTo>
                  <a:lnTo>
                    <a:pt x="15670" y="21600"/>
                  </a:lnTo>
                  <a:lnTo>
                    <a:pt x="16334" y="21600"/>
                  </a:lnTo>
                  <a:lnTo>
                    <a:pt x="16976" y="21401"/>
                  </a:lnTo>
                  <a:lnTo>
                    <a:pt x="17533" y="21203"/>
                  </a:lnTo>
                  <a:lnTo>
                    <a:pt x="18089" y="21004"/>
                  </a:lnTo>
                  <a:lnTo>
                    <a:pt x="18496" y="20647"/>
                  </a:lnTo>
                  <a:lnTo>
                    <a:pt x="18860" y="20290"/>
                  </a:lnTo>
                  <a:lnTo>
                    <a:pt x="19095" y="19813"/>
                  </a:lnTo>
                  <a:lnTo>
                    <a:pt x="19374" y="20528"/>
                  </a:lnTo>
                  <a:lnTo>
                    <a:pt x="19631" y="21004"/>
                  </a:lnTo>
                  <a:lnTo>
                    <a:pt x="19909" y="21401"/>
                  </a:lnTo>
                  <a:lnTo>
                    <a:pt x="20294" y="21521"/>
                  </a:lnTo>
                  <a:lnTo>
                    <a:pt x="20572" y="21521"/>
                  </a:lnTo>
                  <a:lnTo>
                    <a:pt x="20894" y="21401"/>
                  </a:lnTo>
                  <a:lnTo>
                    <a:pt x="21129" y="21124"/>
                  </a:lnTo>
                  <a:lnTo>
                    <a:pt x="21343" y="20647"/>
                  </a:lnTo>
                  <a:lnTo>
                    <a:pt x="21493" y="20210"/>
                  </a:lnTo>
                  <a:lnTo>
                    <a:pt x="21600" y="19694"/>
                  </a:lnTo>
                  <a:lnTo>
                    <a:pt x="21600" y="19178"/>
                  </a:lnTo>
                  <a:lnTo>
                    <a:pt x="21600" y="18662"/>
                  </a:lnTo>
                  <a:lnTo>
                    <a:pt x="21493" y="18066"/>
                  </a:lnTo>
                  <a:lnTo>
                    <a:pt x="21343" y="17629"/>
                  </a:lnTo>
                  <a:lnTo>
                    <a:pt x="21129" y="17153"/>
                  </a:lnTo>
                  <a:lnTo>
                    <a:pt x="20894" y="16796"/>
                  </a:lnTo>
                  <a:lnTo>
                    <a:pt x="20894" y="10840"/>
                  </a:lnTo>
                  <a:lnTo>
                    <a:pt x="20894" y="2938"/>
                  </a:lnTo>
                  <a:lnTo>
                    <a:pt x="20894" y="2541"/>
                  </a:lnTo>
                  <a:lnTo>
                    <a:pt x="20894" y="2303"/>
                  </a:lnTo>
                  <a:lnTo>
                    <a:pt x="20851" y="1906"/>
                  </a:lnTo>
                  <a:lnTo>
                    <a:pt x="20787" y="1628"/>
                  </a:lnTo>
                  <a:lnTo>
                    <a:pt x="20744" y="1429"/>
                  </a:lnTo>
                  <a:lnTo>
                    <a:pt x="20637" y="1191"/>
                  </a:lnTo>
                  <a:lnTo>
                    <a:pt x="20530" y="993"/>
                  </a:lnTo>
                  <a:lnTo>
                    <a:pt x="20423" y="794"/>
                  </a:lnTo>
                  <a:lnTo>
                    <a:pt x="20123" y="476"/>
                  </a:lnTo>
                  <a:lnTo>
                    <a:pt x="19759" y="278"/>
                  </a:lnTo>
                  <a:lnTo>
                    <a:pt x="19309" y="79"/>
                  </a:lnTo>
                  <a:lnTo>
                    <a:pt x="18817" y="0"/>
                  </a:lnTo>
                  <a:lnTo>
                    <a:pt x="18196" y="0"/>
                  </a:lnTo>
                  <a:lnTo>
                    <a:pt x="17490" y="0"/>
                  </a:lnTo>
                  <a:lnTo>
                    <a:pt x="16676" y="0"/>
                  </a:lnTo>
                  <a:lnTo>
                    <a:pt x="15799" y="0"/>
                  </a:lnTo>
                  <a:lnTo>
                    <a:pt x="10832" y="0"/>
                  </a:lnTo>
                  <a:lnTo>
                    <a:pt x="5801" y="0"/>
                  </a:lnTo>
                  <a:lnTo>
                    <a:pt x="4945" y="0"/>
                  </a:lnTo>
                  <a:lnTo>
                    <a:pt x="4110" y="0"/>
                  </a:lnTo>
                  <a:lnTo>
                    <a:pt x="3404" y="0"/>
                  </a:lnTo>
                  <a:lnTo>
                    <a:pt x="2804" y="0"/>
                  </a:lnTo>
                  <a:lnTo>
                    <a:pt x="2291" y="79"/>
                  </a:lnTo>
                  <a:lnTo>
                    <a:pt x="1841" y="278"/>
                  </a:lnTo>
                  <a:lnTo>
                    <a:pt x="1477" y="476"/>
                  </a:lnTo>
                  <a:lnTo>
                    <a:pt x="1177" y="794"/>
                  </a:lnTo>
                  <a:lnTo>
                    <a:pt x="1070" y="993"/>
                  </a:lnTo>
                  <a:lnTo>
                    <a:pt x="963" y="1191"/>
                  </a:lnTo>
                  <a:lnTo>
                    <a:pt x="856" y="1429"/>
                  </a:lnTo>
                  <a:lnTo>
                    <a:pt x="813" y="1628"/>
                  </a:lnTo>
                  <a:lnTo>
                    <a:pt x="749" y="1906"/>
                  </a:lnTo>
                  <a:lnTo>
                    <a:pt x="706" y="2303"/>
                  </a:lnTo>
                  <a:lnTo>
                    <a:pt x="706" y="2541"/>
                  </a:lnTo>
                  <a:lnTo>
                    <a:pt x="706" y="2938"/>
                  </a:lnTo>
                  <a:lnTo>
                    <a:pt x="706" y="10681"/>
                  </a:lnTo>
                  <a:lnTo>
                    <a:pt x="706" y="16796"/>
                  </a:lnTo>
                  <a:lnTo>
                    <a:pt x="471" y="17153"/>
                  </a:lnTo>
                  <a:lnTo>
                    <a:pt x="257" y="17629"/>
                  </a:lnTo>
                  <a:lnTo>
                    <a:pt x="107" y="18066"/>
                  </a:lnTo>
                  <a:lnTo>
                    <a:pt x="0" y="18662"/>
                  </a:lnTo>
                  <a:lnTo>
                    <a:pt x="0" y="19178"/>
                  </a:lnTo>
                  <a:lnTo>
                    <a:pt x="0" y="19694"/>
                  </a:lnTo>
                  <a:lnTo>
                    <a:pt x="107" y="20210"/>
                  </a:lnTo>
                  <a:lnTo>
                    <a:pt x="257" y="20647"/>
                  </a:lnTo>
                  <a:lnTo>
                    <a:pt x="471" y="21124"/>
                  </a:lnTo>
                  <a:lnTo>
                    <a:pt x="706" y="21401"/>
                  </a:lnTo>
                  <a:lnTo>
                    <a:pt x="1028" y="21521"/>
                  </a:lnTo>
                  <a:lnTo>
                    <a:pt x="1306" y="21521"/>
                  </a:lnTo>
                  <a:lnTo>
                    <a:pt x="1691" y="21401"/>
                  </a:lnTo>
                  <a:lnTo>
                    <a:pt x="1948" y="21004"/>
                  </a:lnTo>
                  <a:lnTo>
                    <a:pt x="2248" y="20528"/>
                  </a:lnTo>
                  <a:lnTo>
                    <a:pt x="2505" y="19813"/>
                  </a:lnTo>
                  <a:lnTo>
                    <a:pt x="2697" y="20290"/>
                  </a:lnTo>
                  <a:lnTo>
                    <a:pt x="3061" y="20647"/>
                  </a:lnTo>
                  <a:lnTo>
                    <a:pt x="3511" y="21004"/>
                  </a:lnTo>
                  <a:lnTo>
                    <a:pt x="4003" y="21203"/>
                  </a:lnTo>
                  <a:lnTo>
                    <a:pt x="4624" y="21401"/>
                  </a:lnTo>
                  <a:lnTo>
                    <a:pt x="5288" y="21600"/>
                  </a:lnTo>
                  <a:lnTo>
                    <a:pt x="5930" y="21600"/>
                  </a:lnTo>
                  <a:lnTo>
                    <a:pt x="6593" y="21600"/>
                  </a:lnTo>
                  <a:lnTo>
                    <a:pt x="7964" y="21521"/>
                  </a:lnTo>
                  <a:lnTo>
                    <a:pt x="9184" y="21203"/>
                  </a:lnTo>
                  <a:lnTo>
                    <a:pt x="9719" y="21004"/>
                  </a:lnTo>
                  <a:lnTo>
                    <a:pt x="10168" y="20846"/>
                  </a:lnTo>
                  <a:lnTo>
                    <a:pt x="10511" y="20647"/>
                  </a:lnTo>
                  <a:lnTo>
                    <a:pt x="10768" y="20369"/>
                  </a:lnTo>
                  <a:close/>
                </a:path>
                <a:path w="21600" h="21600" extrusionOk="0">
                  <a:moveTo>
                    <a:pt x="19095" y="19813"/>
                  </a:moveTo>
                  <a:lnTo>
                    <a:pt x="19095" y="19297"/>
                  </a:lnTo>
                  <a:lnTo>
                    <a:pt x="19095" y="17947"/>
                  </a:lnTo>
                  <a:lnTo>
                    <a:pt x="19095" y="16041"/>
                  </a:lnTo>
                  <a:lnTo>
                    <a:pt x="19095" y="13659"/>
                  </a:lnTo>
                  <a:lnTo>
                    <a:pt x="19095" y="11316"/>
                  </a:lnTo>
                  <a:lnTo>
                    <a:pt x="19095" y="9053"/>
                  </a:lnTo>
                  <a:lnTo>
                    <a:pt x="19095" y="7266"/>
                  </a:lnTo>
                  <a:lnTo>
                    <a:pt x="19095" y="6115"/>
                  </a:lnTo>
                  <a:lnTo>
                    <a:pt x="19095" y="6035"/>
                  </a:lnTo>
                  <a:lnTo>
                    <a:pt x="19095" y="5876"/>
                  </a:lnTo>
                  <a:lnTo>
                    <a:pt x="19095" y="5797"/>
                  </a:lnTo>
                  <a:lnTo>
                    <a:pt x="19053" y="5678"/>
                  </a:lnTo>
                  <a:lnTo>
                    <a:pt x="18988" y="5599"/>
                  </a:lnTo>
                  <a:lnTo>
                    <a:pt x="18988" y="5479"/>
                  </a:lnTo>
                  <a:lnTo>
                    <a:pt x="18967" y="5400"/>
                  </a:lnTo>
                  <a:lnTo>
                    <a:pt x="18924" y="5281"/>
                  </a:lnTo>
                  <a:lnTo>
                    <a:pt x="18646" y="4884"/>
                  </a:lnTo>
                  <a:lnTo>
                    <a:pt x="18325" y="4765"/>
                  </a:lnTo>
                  <a:lnTo>
                    <a:pt x="17939" y="4566"/>
                  </a:lnTo>
                  <a:lnTo>
                    <a:pt x="17533" y="4447"/>
                  </a:lnTo>
                  <a:lnTo>
                    <a:pt x="17126" y="4368"/>
                  </a:lnTo>
                  <a:lnTo>
                    <a:pt x="16676" y="4249"/>
                  </a:lnTo>
                  <a:lnTo>
                    <a:pt x="16227" y="4249"/>
                  </a:lnTo>
                  <a:lnTo>
                    <a:pt x="15799" y="4249"/>
                  </a:lnTo>
                  <a:lnTo>
                    <a:pt x="10768" y="4249"/>
                  </a:lnTo>
                  <a:lnTo>
                    <a:pt x="5801" y="4249"/>
                  </a:lnTo>
                  <a:lnTo>
                    <a:pt x="5373" y="4249"/>
                  </a:lnTo>
                  <a:lnTo>
                    <a:pt x="4945" y="4249"/>
                  </a:lnTo>
                  <a:lnTo>
                    <a:pt x="4496" y="4368"/>
                  </a:lnTo>
                  <a:lnTo>
                    <a:pt x="4067" y="4447"/>
                  </a:lnTo>
                  <a:lnTo>
                    <a:pt x="3618" y="4566"/>
                  </a:lnTo>
                  <a:lnTo>
                    <a:pt x="3275" y="4765"/>
                  </a:lnTo>
                  <a:lnTo>
                    <a:pt x="2954" y="4884"/>
                  </a:lnTo>
                  <a:lnTo>
                    <a:pt x="2697" y="5281"/>
                  </a:lnTo>
                  <a:lnTo>
                    <a:pt x="2633" y="5400"/>
                  </a:lnTo>
                  <a:lnTo>
                    <a:pt x="2612" y="5479"/>
                  </a:lnTo>
                  <a:lnTo>
                    <a:pt x="2547" y="5599"/>
                  </a:lnTo>
                  <a:lnTo>
                    <a:pt x="2547" y="5678"/>
                  </a:lnTo>
                  <a:lnTo>
                    <a:pt x="2505" y="5797"/>
                  </a:lnTo>
                  <a:lnTo>
                    <a:pt x="2505" y="5876"/>
                  </a:lnTo>
                  <a:lnTo>
                    <a:pt x="2505" y="6035"/>
                  </a:lnTo>
                  <a:lnTo>
                    <a:pt x="2505" y="6115"/>
                  </a:lnTo>
                  <a:lnTo>
                    <a:pt x="2505" y="7266"/>
                  </a:lnTo>
                  <a:lnTo>
                    <a:pt x="2505" y="9053"/>
                  </a:lnTo>
                  <a:lnTo>
                    <a:pt x="2505" y="11316"/>
                  </a:lnTo>
                  <a:lnTo>
                    <a:pt x="2505" y="13659"/>
                  </a:lnTo>
                  <a:lnTo>
                    <a:pt x="2505" y="16041"/>
                  </a:lnTo>
                  <a:lnTo>
                    <a:pt x="2505" y="17947"/>
                  </a:lnTo>
                  <a:lnTo>
                    <a:pt x="2505" y="19297"/>
                  </a:lnTo>
                  <a:lnTo>
                    <a:pt x="2505" y="19813"/>
                  </a:lnTo>
                  <a:moveTo>
                    <a:pt x="10768" y="4249"/>
                  </a:moveTo>
                  <a:lnTo>
                    <a:pt x="10768" y="5599"/>
                  </a:lnTo>
                  <a:lnTo>
                    <a:pt x="10768" y="9490"/>
                  </a:lnTo>
                  <a:lnTo>
                    <a:pt x="10768" y="12190"/>
                  </a:lnTo>
                  <a:lnTo>
                    <a:pt x="10768" y="14850"/>
                  </a:lnTo>
                  <a:lnTo>
                    <a:pt x="10789" y="18662"/>
                  </a:lnTo>
                  <a:lnTo>
                    <a:pt x="10811" y="20369"/>
                  </a:lnTo>
                  <a:lnTo>
                    <a:pt x="10768" y="4249"/>
                  </a:lnTo>
                  <a:moveTo>
                    <a:pt x="2697" y="5281"/>
                  </a:moveTo>
                  <a:lnTo>
                    <a:pt x="2440" y="4884"/>
                  </a:lnTo>
                  <a:lnTo>
                    <a:pt x="2184" y="4447"/>
                  </a:lnTo>
                  <a:lnTo>
                    <a:pt x="1948" y="3772"/>
                  </a:lnTo>
                  <a:lnTo>
                    <a:pt x="1734" y="3137"/>
                  </a:lnTo>
                  <a:lnTo>
                    <a:pt x="1520" y="2462"/>
                  </a:lnTo>
                  <a:lnTo>
                    <a:pt x="1370" y="1826"/>
                  </a:lnTo>
                  <a:lnTo>
                    <a:pt x="1242" y="1231"/>
                  </a:lnTo>
                  <a:lnTo>
                    <a:pt x="1177" y="794"/>
                  </a:lnTo>
                  <a:moveTo>
                    <a:pt x="18924" y="5281"/>
                  </a:moveTo>
                  <a:lnTo>
                    <a:pt x="19160" y="4884"/>
                  </a:lnTo>
                  <a:lnTo>
                    <a:pt x="19416" y="4447"/>
                  </a:lnTo>
                  <a:lnTo>
                    <a:pt x="19631" y="3772"/>
                  </a:lnTo>
                  <a:lnTo>
                    <a:pt x="19866" y="3137"/>
                  </a:lnTo>
                  <a:lnTo>
                    <a:pt x="20080" y="2462"/>
                  </a:lnTo>
                  <a:lnTo>
                    <a:pt x="20230" y="1826"/>
                  </a:lnTo>
                  <a:lnTo>
                    <a:pt x="20358" y="1231"/>
                  </a:lnTo>
                  <a:lnTo>
                    <a:pt x="20423" y="794"/>
                  </a:lnTo>
                </a:path>
              </a:pathLst>
            </a:custGeom>
            <a:solidFill>
              <a:srgbClr val="B9B9DD"/>
            </a:solidFill>
            <a:ln w="19050">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11" name="chair3">
              <a:extLst>
                <a:ext uri="{FF2B5EF4-FFF2-40B4-BE49-F238E27FC236}">
                  <a16:creationId xmlns:a16="http://schemas.microsoft.com/office/drawing/2014/main" id="{6DB6565E-C7E4-46B6-B23A-577189DFEDC1}"/>
                </a:ext>
              </a:extLst>
            </p:cNvPr>
            <p:cNvSpPr>
              <a:spLocks noEditPoints="1" noChangeArrowheads="1"/>
            </p:cNvSpPr>
            <p:nvPr/>
          </p:nvSpPr>
          <p:spPr bwMode="auto">
            <a:xfrm rot="15266730">
              <a:off x="3969285" y="3099956"/>
              <a:ext cx="435711" cy="261151"/>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0275 w 21600"/>
                <a:gd name="T7" fmla="*/ 10800 h 21600"/>
                <a:gd name="T8" fmla="*/ 10800 w 21600"/>
                <a:gd name="T9" fmla="*/ 21600 h 21600"/>
                <a:gd name="T10" fmla="*/ 1303 w 21600"/>
                <a:gd name="T11" fmla="*/ 10800 h 21600"/>
                <a:gd name="T12" fmla="*/ 4828 w 21600"/>
                <a:gd name="T13" fmla="*/ 6639 h 21600"/>
                <a:gd name="T14" fmla="*/ 16846 w 21600"/>
                <a:gd name="T15" fmla="*/ 19649 h 21600"/>
              </a:gdLst>
              <a:ahLst/>
              <a:cxnLst>
                <a:cxn ang="0">
                  <a:pos x="T4" y="T5"/>
                </a:cxn>
                <a:cxn ang="0">
                  <a:pos x="T6" y="T7"/>
                </a:cxn>
                <a:cxn ang="0">
                  <a:pos x="T8" y="T9"/>
                </a:cxn>
                <a:cxn ang="0">
                  <a:pos x="T10" y="T11"/>
                </a:cxn>
              </a:cxnLst>
              <a:rect l="T12" t="T13" r="T14" b="T15"/>
              <a:pathLst>
                <a:path w="21600" h="21600" extrusionOk="0">
                  <a:moveTo>
                    <a:pt x="10661" y="21600"/>
                  </a:moveTo>
                  <a:lnTo>
                    <a:pt x="11964" y="21600"/>
                  </a:lnTo>
                  <a:lnTo>
                    <a:pt x="12969" y="21477"/>
                  </a:lnTo>
                  <a:lnTo>
                    <a:pt x="13951" y="21379"/>
                  </a:lnTo>
                  <a:lnTo>
                    <a:pt x="14742" y="21134"/>
                  </a:lnTo>
                  <a:lnTo>
                    <a:pt x="15575" y="20765"/>
                  </a:lnTo>
                  <a:lnTo>
                    <a:pt x="16152" y="20520"/>
                  </a:lnTo>
                  <a:lnTo>
                    <a:pt x="16579" y="20225"/>
                  </a:lnTo>
                  <a:lnTo>
                    <a:pt x="16942" y="19857"/>
                  </a:lnTo>
                  <a:lnTo>
                    <a:pt x="17455" y="20520"/>
                  </a:lnTo>
                  <a:lnTo>
                    <a:pt x="17989" y="21011"/>
                  </a:lnTo>
                  <a:lnTo>
                    <a:pt x="18459" y="21379"/>
                  </a:lnTo>
                  <a:lnTo>
                    <a:pt x="19079" y="21477"/>
                  </a:lnTo>
                  <a:lnTo>
                    <a:pt x="19656" y="21477"/>
                  </a:lnTo>
                  <a:lnTo>
                    <a:pt x="20275" y="21379"/>
                  </a:lnTo>
                  <a:lnTo>
                    <a:pt x="20660" y="21011"/>
                  </a:lnTo>
                  <a:lnTo>
                    <a:pt x="21173" y="20643"/>
                  </a:lnTo>
                  <a:lnTo>
                    <a:pt x="21386" y="20225"/>
                  </a:lnTo>
                  <a:lnTo>
                    <a:pt x="21600" y="19636"/>
                  </a:lnTo>
                  <a:lnTo>
                    <a:pt x="21600" y="19145"/>
                  </a:lnTo>
                  <a:lnTo>
                    <a:pt x="21600" y="18605"/>
                  </a:lnTo>
                  <a:lnTo>
                    <a:pt x="21386" y="18115"/>
                  </a:lnTo>
                  <a:lnTo>
                    <a:pt x="21066" y="17525"/>
                  </a:lnTo>
                  <a:lnTo>
                    <a:pt x="20660" y="17108"/>
                  </a:lnTo>
                  <a:lnTo>
                    <a:pt x="20275" y="16740"/>
                  </a:lnTo>
                  <a:lnTo>
                    <a:pt x="20275" y="10628"/>
                  </a:lnTo>
                  <a:lnTo>
                    <a:pt x="20275" y="5695"/>
                  </a:lnTo>
                  <a:lnTo>
                    <a:pt x="20275" y="5105"/>
                  </a:lnTo>
                  <a:lnTo>
                    <a:pt x="20190" y="4492"/>
                  </a:lnTo>
                  <a:lnTo>
                    <a:pt x="19976" y="4075"/>
                  </a:lnTo>
                  <a:lnTo>
                    <a:pt x="19763" y="3485"/>
                  </a:lnTo>
                  <a:lnTo>
                    <a:pt x="19442" y="2995"/>
                  </a:lnTo>
                  <a:lnTo>
                    <a:pt x="19079" y="2455"/>
                  </a:lnTo>
                  <a:lnTo>
                    <a:pt x="18673" y="2086"/>
                  </a:lnTo>
                  <a:lnTo>
                    <a:pt x="18139" y="1620"/>
                  </a:lnTo>
                  <a:lnTo>
                    <a:pt x="17562" y="1325"/>
                  </a:lnTo>
                  <a:lnTo>
                    <a:pt x="16836" y="957"/>
                  </a:lnTo>
                  <a:lnTo>
                    <a:pt x="16045" y="589"/>
                  </a:lnTo>
                  <a:lnTo>
                    <a:pt x="15169" y="344"/>
                  </a:lnTo>
                  <a:lnTo>
                    <a:pt x="14272" y="245"/>
                  </a:lnTo>
                  <a:lnTo>
                    <a:pt x="13182" y="123"/>
                  </a:lnTo>
                  <a:lnTo>
                    <a:pt x="12028" y="0"/>
                  </a:lnTo>
                  <a:lnTo>
                    <a:pt x="10832" y="0"/>
                  </a:lnTo>
                  <a:lnTo>
                    <a:pt x="9572" y="0"/>
                  </a:lnTo>
                  <a:lnTo>
                    <a:pt x="8418" y="123"/>
                  </a:lnTo>
                  <a:lnTo>
                    <a:pt x="7328" y="245"/>
                  </a:lnTo>
                  <a:lnTo>
                    <a:pt x="6431" y="344"/>
                  </a:lnTo>
                  <a:lnTo>
                    <a:pt x="5555" y="589"/>
                  </a:lnTo>
                  <a:lnTo>
                    <a:pt x="4764" y="957"/>
                  </a:lnTo>
                  <a:lnTo>
                    <a:pt x="4038" y="1325"/>
                  </a:lnTo>
                  <a:lnTo>
                    <a:pt x="3461" y="1620"/>
                  </a:lnTo>
                  <a:lnTo>
                    <a:pt x="2927" y="2086"/>
                  </a:lnTo>
                  <a:lnTo>
                    <a:pt x="2521" y="2455"/>
                  </a:lnTo>
                  <a:lnTo>
                    <a:pt x="2158" y="2995"/>
                  </a:lnTo>
                  <a:lnTo>
                    <a:pt x="1837" y="3485"/>
                  </a:lnTo>
                  <a:lnTo>
                    <a:pt x="1624" y="4075"/>
                  </a:lnTo>
                  <a:lnTo>
                    <a:pt x="1410" y="4492"/>
                  </a:lnTo>
                  <a:lnTo>
                    <a:pt x="1303" y="5105"/>
                  </a:lnTo>
                  <a:lnTo>
                    <a:pt x="1303" y="5695"/>
                  </a:lnTo>
                  <a:lnTo>
                    <a:pt x="1303" y="10874"/>
                  </a:lnTo>
                  <a:lnTo>
                    <a:pt x="1303" y="16740"/>
                  </a:lnTo>
                  <a:lnTo>
                    <a:pt x="940" y="17108"/>
                  </a:lnTo>
                  <a:lnTo>
                    <a:pt x="534" y="17525"/>
                  </a:lnTo>
                  <a:lnTo>
                    <a:pt x="214" y="18115"/>
                  </a:lnTo>
                  <a:lnTo>
                    <a:pt x="0" y="18605"/>
                  </a:lnTo>
                  <a:lnTo>
                    <a:pt x="0" y="19145"/>
                  </a:lnTo>
                  <a:lnTo>
                    <a:pt x="0" y="19636"/>
                  </a:lnTo>
                  <a:lnTo>
                    <a:pt x="214" y="20225"/>
                  </a:lnTo>
                  <a:lnTo>
                    <a:pt x="427" y="20643"/>
                  </a:lnTo>
                  <a:lnTo>
                    <a:pt x="833" y="21011"/>
                  </a:lnTo>
                  <a:lnTo>
                    <a:pt x="1303" y="21379"/>
                  </a:lnTo>
                  <a:lnTo>
                    <a:pt x="1944" y="21477"/>
                  </a:lnTo>
                  <a:lnTo>
                    <a:pt x="2521" y="21477"/>
                  </a:lnTo>
                  <a:lnTo>
                    <a:pt x="3141" y="21379"/>
                  </a:lnTo>
                  <a:lnTo>
                    <a:pt x="3611" y="21011"/>
                  </a:lnTo>
                  <a:lnTo>
                    <a:pt x="4145" y="20520"/>
                  </a:lnTo>
                  <a:lnTo>
                    <a:pt x="4658" y="19857"/>
                  </a:lnTo>
                  <a:lnTo>
                    <a:pt x="4914" y="20225"/>
                  </a:lnTo>
                  <a:lnTo>
                    <a:pt x="5448" y="20520"/>
                  </a:lnTo>
                  <a:lnTo>
                    <a:pt x="6025" y="20765"/>
                  </a:lnTo>
                  <a:lnTo>
                    <a:pt x="6751" y="21134"/>
                  </a:lnTo>
                  <a:lnTo>
                    <a:pt x="7542" y="21379"/>
                  </a:lnTo>
                  <a:lnTo>
                    <a:pt x="8418" y="21477"/>
                  </a:lnTo>
                  <a:lnTo>
                    <a:pt x="9465" y="21600"/>
                  </a:lnTo>
                  <a:lnTo>
                    <a:pt x="10661" y="21600"/>
                  </a:lnTo>
                  <a:close/>
                </a:path>
                <a:path w="21600" h="21600" extrusionOk="0">
                  <a:moveTo>
                    <a:pt x="17049" y="19857"/>
                  </a:moveTo>
                  <a:lnTo>
                    <a:pt x="17049" y="19268"/>
                  </a:lnTo>
                  <a:lnTo>
                    <a:pt x="17049" y="18016"/>
                  </a:lnTo>
                  <a:lnTo>
                    <a:pt x="17049" y="16274"/>
                  </a:lnTo>
                  <a:lnTo>
                    <a:pt x="17049" y="14114"/>
                  </a:lnTo>
                  <a:lnTo>
                    <a:pt x="17049" y="11880"/>
                  </a:lnTo>
                  <a:lnTo>
                    <a:pt x="17049" y="9843"/>
                  </a:lnTo>
                  <a:lnTo>
                    <a:pt x="17049" y="8100"/>
                  </a:lnTo>
                  <a:lnTo>
                    <a:pt x="17049" y="7069"/>
                  </a:lnTo>
                  <a:lnTo>
                    <a:pt x="16942" y="6725"/>
                  </a:lnTo>
                  <a:lnTo>
                    <a:pt x="16836" y="6357"/>
                  </a:lnTo>
                  <a:lnTo>
                    <a:pt x="16686" y="6112"/>
                  </a:lnTo>
                  <a:lnTo>
                    <a:pt x="16472" y="5768"/>
                  </a:lnTo>
                  <a:lnTo>
                    <a:pt x="15746" y="5351"/>
                  </a:lnTo>
                  <a:lnTo>
                    <a:pt x="14849" y="4983"/>
                  </a:lnTo>
                  <a:lnTo>
                    <a:pt x="13951" y="4615"/>
                  </a:lnTo>
                  <a:lnTo>
                    <a:pt x="12862" y="4369"/>
                  </a:lnTo>
                  <a:lnTo>
                    <a:pt x="11879" y="4271"/>
                  </a:lnTo>
                  <a:lnTo>
                    <a:pt x="10832" y="4197"/>
                  </a:lnTo>
                  <a:lnTo>
                    <a:pt x="9828" y="4271"/>
                  </a:lnTo>
                  <a:lnTo>
                    <a:pt x="8845" y="4369"/>
                  </a:lnTo>
                  <a:lnTo>
                    <a:pt x="7734" y="4615"/>
                  </a:lnTo>
                  <a:lnTo>
                    <a:pt x="6751" y="4983"/>
                  </a:lnTo>
                  <a:lnTo>
                    <a:pt x="5961" y="5351"/>
                  </a:lnTo>
                  <a:lnTo>
                    <a:pt x="5234" y="5768"/>
                  </a:lnTo>
                  <a:lnTo>
                    <a:pt x="4914" y="6112"/>
                  </a:lnTo>
                  <a:lnTo>
                    <a:pt x="4764" y="6357"/>
                  </a:lnTo>
                  <a:lnTo>
                    <a:pt x="4658" y="6725"/>
                  </a:lnTo>
                  <a:lnTo>
                    <a:pt x="4658" y="7069"/>
                  </a:lnTo>
                  <a:lnTo>
                    <a:pt x="4658" y="8100"/>
                  </a:lnTo>
                  <a:lnTo>
                    <a:pt x="4658" y="9843"/>
                  </a:lnTo>
                  <a:lnTo>
                    <a:pt x="4658" y="11880"/>
                  </a:lnTo>
                  <a:lnTo>
                    <a:pt x="4658" y="14114"/>
                  </a:lnTo>
                  <a:lnTo>
                    <a:pt x="4658" y="16274"/>
                  </a:lnTo>
                  <a:lnTo>
                    <a:pt x="4658" y="18016"/>
                  </a:lnTo>
                  <a:lnTo>
                    <a:pt x="4658" y="19268"/>
                  </a:lnTo>
                  <a:lnTo>
                    <a:pt x="4658" y="19857"/>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12" name="chair3">
              <a:extLst>
                <a:ext uri="{FF2B5EF4-FFF2-40B4-BE49-F238E27FC236}">
                  <a16:creationId xmlns:a16="http://schemas.microsoft.com/office/drawing/2014/main" id="{AA5DAAE9-E5EE-4125-B283-66B21ACD6BE4}"/>
                </a:ext>
              </a:extLst>
            </p:cNvPr>
            <p:cNvSpPr>
              <a:spLocks noEditPoints="1" noChangeArrowheads="1"/>
            </p:cNvSpPr>
            <p:nvPr/>
          </p:nvSpPr>
          <p:spPr bwMode="auto">
            <a:xfrm rot="16650806">
              <a:off x="3982387" y="2672979"/>
              <a:ext cx="405553" cy="228606"/>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0275 w 21600"/>
                <a:gd name="T7" fmla="*/ 10800 h 21600"/>
                <a:gd name="T8" fmla="*/ 10800 w 21600"/>
                <a:gd name="T9" fmla="*/ 21600 h 21600"/>
                <a:gd name="T10" fmla="*/ 1303 w 21600"/>
                <a:gd name="T11" fmla="*/ 10800 h 21600"/>
                <a:gd name="T12" fmla="*/ 4828 w 21600"/>
                <a:gd name="T13" fmla="*/ 6639 h 21600"/>
                <a:gd name="T14" fmla="*/ 16846 w 21600"/>
                <a:gd name="T15" fmla="*/ 19649 h 21600"/>
              </a:gdLst>
              <a:ahLst/>
              <a:cxnLst>
                <a:cxn ang="0">
                  <a:pos x="T4" y="T5"/>
                </a:cxn>
                <a:cxn ang="0">
                  <a:pos x="T6" y="T7"/>
                </a:cxn>
                <a:cxn ang="0">
                  <a:pos x="T8" y="T9"/>
                </a:cxn>
                <a:cxn ang="0">
                  <a:pos x="T10" y="T11"/>
                </a:cxn>
              </a:cxnLst>
              <a:rect l="T12" t="T13" r="T14" b="T15"/>
              <a:pathLst>
                <a:path w="21600" h="21600" extrusionOk="0">
                  <a:moveTo>
                    <a:pt x="10661" y="21600"/>
                  </a:moveTo>
                  <a:lnTo>
                    <a:pt x="11964" y="21600"/>
                  </a:lnTo>
                  <a:lnTo>
                    <a:pt x="12969" y="21477"/>
                  </a:lnTo>
                  <a:lnTo>
                    <a:pt x="13951" y="21379"/>
                  </a:lnTo>
                  <a:lnTo>
                    <a:pt x="14742" y="21134"/>
                  </a:lnTo>
                  <a:lnTo>
                    <a:pt x="15575" y="20765"/>
                  </a:lnTo>
                  <a:lnTo>
                    <a:pt x="16152" y="20520"/>
                  </a:lnTo>
                  <a:lnTo>
                    <a:pt x="16579" y="20225"/>
                  </a:lnTo>
                  <a:lnTo>
                    <a:pt x="16942" y="19857"/>
                  </a:lnTo>
                  <a:lnTo>
                    <a:pt x="17455" y="20520"/>
                  </a:lnTo>
                  <a:lnTo>
                    <a:pt x="17989" y="21011"/>
                  </a:lnTo>
                  <a:lnTo>
                    <a:pt x="18459" y="21379"/>
                  </a:lnTo>
                  <a:lnTo>
                    <a:pt x="19079" y="21477"/>
                  </a:lnTo>
                  <a:lnTo>
                    <a:pt x="19656" y="21477"/>
                  </a:lnTo>
                  <a:lnTo>
                    <a:pt x="20275" y="21379"/>
                  </a:lnTo>
                  <a:lnTo>
                    <a:pt x="20660" y="21011"/>
                  </a:lnTo>
                  <a:lnTo>
                    <a:pt x="21173" y="20643"/>
                  </a:lnTo>
                  <a:lnTo>
                    <a:pt x="21386" y="20225"/>
                  </a:lnTo>
                  <a:lnTo>
                    <a:pt x="21600" y="19636"/>
                  </a:lnTo>
                  <a:lnTo>
                    <a:pt x="21600" y="19145"/>
                  </a:lnTo>
                  <a:lnTo>
                    <a:pt x="21600" y="18605"/>
                  </a:lnTo>
                  <a:lnTo>
                    <a:pt x="21386" y="18115"/>
                  </a:lnTo>
                  <a:lnTo>
                    <a:pt x="21066" y="17525"/>
                  </a:lnTo>
                  <a:lnTo>
                    <a:pt x="20660" y="17108"/>
                  </a:lnTo>
                  <a:lnTo>
                    <a:pt x="20275" y="16740"/>
                  </a:lnTo>
                  <a:lnTo>
                    <a:pt x="20275" y="10628"/>
                  </a:lnTo>
                  <a:lnTo>
                    <a:pt x="20275" y="5695"/>
                  </a:lnTo>
                  <a:lnTo>
                    <a:pt x="20275" y="5105"/>
                  </a:lnTo>
                  <a:lnTo>
                    <a:pt x="20190" y="4492"/>
                  </a:lnTo>
                  <a:lnTo>
                    <a:pt x="19976" y="4075"/>
                  </a:lnTo>
                  <a:lnTo>
                    <a:pt x="19763" y="3485"/>
                  </a:lnTo>
                  <a:lnTo>
                    <a:pt x="19442" y="2995"/>
                  </a:lnTo>
                  <a:lnTo>
                    <a:pt x="19079" y="2455"/>
                  </a:lnTo>
                  <a:lnTo>
                    <a:pt x="18673" y="2086"/>
                  </a:lnTo>
                  <a:lnTo>
                    <a:pt x="18139" y="1620"/>
                  </a:lnTo>
                  <a:lnTo>
                    <a:pt x="17562" y="1325"/>
                  </a:lnTo>
                  <a:lnTo>
                    <a:pt x="16836" y="957"/>
                  </a:lnTo>
                  <a:lnTo>
                    <a:pt x="16045" y="589"/>
                  </a:lnTo>
                  <a:lnTo>
                    <a:pt x="15169" y="344"/>
                  </a:lnTo>
                  <a:lnTo>
                    <a:pt x="14272" y="245"/>
                  </a:lnTo>
                  <a:lnTo>
                    <a:pt x="13182" y="123"/>
                  </a:lnTo>
                  <a:lnTo>
                    <a:pt x="12028" y="0"/>
                  </a:lnTo>
                  <a:lnTo>
                    <a:pt x="10832" y="0"/>
                  </a:lnTo>
                  <a:lnTo>
                    <a:pt x="9572" y="0"/>
                  </a:lnTo>
                  <a:lnTo>
                    <a:pt x="8418" y="123"/>
                  </a:lnTo>
                  <a:lnTo>
                    <a:pt x="7328" y="245"/>
                  </a:lnTo>
                  <a:lnTo>
                    <a:pt x="6431" y="344"/>
                  </a:lnTo>
                  <a:lnTo>
                    <a:pt x="5555" y="589"/>
                  </a:lnTo>
                  <a:lnTo>
                    <a:pt x="4764" y="957"/>
                  </a:lnTo>
                  <a:lnTo>
                    <a:pt x="4038" y="1325"/>
                  </a:lnTo>
                  <a:lnTo>
                    <a:pt x="3461" y="1620"/>
                  </a:lnTo>
                  <a:lnTo>
                    <a:pt x="2927" y="2086"/>
                  </a:lnTo>
                  <a:lnTo>
                    <a:pt x="2521" y="2455"/>
                  </a:lnTo>
                  <a:lnTo>
                    <a:pt x="2158" y="2995"/>
                  </a:lnTo>
                  <a:lnTo>
                    <a:pt x="1837" y="3485"/>
                  </a:lnTo>
                  <a:lnTo>
                    <a:pt x="1624" y="4075"/>
                  </a:lnTo>
                  <a:lnTo>
                    <a:pt x="1410" y="4492"/>
                  </a:lnTo>
                  <a:lnTo>
                    <a:pt x="1303" y="5105"/>
                  </a:lnTo>
                  <a:lnTo>
                    <a:pt x="1303" y="5695"/>
                  </a:lnTo>
                  <a:lnTo>
                    <a:pt x="1303" y="10874"/>
                  </a:lnTo>
                  <a:lnTo>
                    <a:pt x="1303" y="16740"/>
                  </a:lnTo>
                  <a:lnTo>
                    <a:pt x="940" y="17108"/>
                  </a:lnTo>
                  <a:lnTo>
                    <a:pt x="534" y="17525"/>
                  </a:lnTo>
                  <a:lnTo>
                    <a:pt x="214" y="18115"/>
                  </a:lnTo>
                  <a:lnTo>
                    <a:pt x="0" y="18605"/>
                  </a:lnTo>
                  <a:lnTo>
                    <a:pt x="0" y="19145"/>
                  </a:lnTo>
                  <a:lnTo>
                    <a:pt x="0" y="19636"/>
                  </a:lnTo>
                  <a:lnTo>
                    <a:pt x="214" y="20225"/>
                  </a:lnTo>
                  <a:lnTo>
                    <a:pt x="427" y="20643"/>
                  </a:lnTo>
                  <a:lnTo>
                    <a:pt x="833" y="21011"/>
                  </a:lnTo>
                  <a:lnTo>
                    <a:pt x="1303" y="21379"/>
                  </a:lnTo>
                  <a:lnTo>
                    <a:pt x="1944" y="21477"/>
                  </a:lnTo>
                  <a:lnTo>
                    <a:pt x="2521" y="21477"/>
                  </a:lnTo>
                  <a:lnTo>
                    <a:pt x="3141" y="21379"/>
                  </a:lnTo>
                  <a:lnTo>
                    <a:pt x="3611" y="21011"/>
                  </a:lnTo>
                  <a:lnTo>
                    <a:pt x="4145" y="20520"/>
                  </a:lnTo>
                  <a:lnTo>
                    <a:pt x="4658" y="19857"/>
                  </a:lnTo>
                  <a:lnTo>
                    <a:pt x="4914" y="20225"/>
                  </a:lnTo>
                  <a:lnTo>
                    <a:pt x="5448" y="20520"/>
                  </a:lnTo>
                  <a:lnTo>
                    <a:pt x="6025" y="20765"/>
                  </a:lnTo>
                  <a:lnTo>
                    <a:pt x="6751" y="21134"/>
                  </a:lnTo>
                  <a:lnTo>
                    <a:pt x="7542" y="21379"/>
                  </a:lnTo>
                  <a:lnTo>
                    <a:pt x="8418" y="21477"/>
                  </a:lnTo>
                  <a:lnTo>
                    <a:pt x="9465" y="21600"/>
                  </a:lnTo>
                  <a:lnTo>
                    <a:pt x="10661" y="21600"/>
                  </a:lnTo>
                  <a:close/>
                </a:path>
                <a:path w="21600" h="21600" extrusionOk="0">
                  <a:moveTo>
                    <a:pt x="17049" y="19857"/>
                  </a:moveTo>
                  <a:lnTo>
                    <a:pt x="17049" y="19268"/>
                  </a:lnTo>
                  <a:lnTo>
                    <a:pt x="17049" y="18016"/>
                  </a:lnTo>
                  <a:lnTo>
                    <a:pt x="17049" y="16274"/>
                  </a:lnTo>
                  <a:lnTo>
                    <a:pt x="17049" y="14114"/>
                  </a:lnTo>
                  <a:lnTo>
                    <a:pt x="17049" y="11880"/>
                  </a:lnTo>
                  <a:lnTo>
                    <a:pt x="17049" y="9843"/>
                  </a:lnTo>
                  <a:lnTo>
                    <a:pt x="17049" y="8100"/>
                  </a:lnTo>
                  <a:lnTo>
                    <a:pt x="17049" y="7069"/>
                  </a:lnTo>
                  <a:lnTo>
                    <a:pt x="16942" y="6725"/>
                  </a:lnTo>
                  <a:lnTo>
                    <a:pt x="16836" y="6357"/>
                  </a:lnTo>
                  <a:lnTo>
                    <a:pt x="16686" y="6112"/>
                  </a:lnTo>
                  <a:lnTo>
                    <a:pt x="16472" y="5768"/>
                  </a:lnTo>
                  <a:lnTo>
                    <a:pt x="15746" y="5351"/>
                  </a:lnTo>
                  <a:lnTo>
                    <a:pt x="14849" y="4983"/>
                  </a:lnTo>
                  <a:lnTo>
                    <a:pt x="13951" y="4615"/>
                  </a:lnTo>
                  <a:lnTo>
                    <a:pt x="12862" y="4369"/>
                  </a:lnTo>
                  <a:lnTo>
                    <a:pt x="11879" y="4271"/>
                  </a:lnTo>
                  <a:lnTo>
                    <a:pt x="10832" y="4197"/>
                  </a:lnTo>
                  <a:lnTo>
                    <a:pt x="9828" y="4271"/>
                  </a:lnTo>
                  <a:lnTo>
                    <a:pt x="8845" y="4369"/>
                  </a:lnTo>
                  <a:lnTo>
                    <a:pt x="7734" y="4615"/>
                  </a:lnTo>
                  <a:lnTo>
                    <a:pt x="6751" y="4983"/>
                  </a:lnTo>
                  <a:lnTo>
                    <a:pt x="5961" y="5351"/>
                  </a:lnTo>
                  <a:lnTo>
                    <a:pt x="5234" y="5768"/>
                  </a:lnTo>
                  <a:lnTo>
                    <a:pt x="4914" y="6112"/>
                  </a:lnTo>
                  <a:lnTo>
                    <a:pt x="4764" y="6357"/>
                  </a:lnTo>
                  <a:lnTo>
                    <a:pt x="4658" y="6725"/>
                  </a:lnTo>
                  <a:lnTo>
                    <a:pt x="4658" y="7069"/>
                  </a:lnTo>
                  <a:lnTo>
                    <a:pt x="4658" y="8100"/>
                  </a:lnTo>
                  <a:lnTo>
                    <a:pt x="4658" y="9843"/>
                  </a:lnTo>
                  <a:lnTo>
                    <a:pt x="4658" y="11880"/>
                  </a:lnTo>
                  <a:lnTo>
                    <a:pt x="4658" y="14114"/>
                  </a:lnTo>
                  <a:lnTo>
                    <a:pt x="4658" y="16274"/>
                  </a:lnTo>
                  <a:lnTo>
                    <a:pt x="4658" y="18016"/>
                  </a:lnTo>
                  <a:lnTo>
                    <a:pt x="4658" y="19268"/>
                  </a:lnTo>
                  <a:lnTo>
                    <a:pt x="4658" y="19857"/>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13" name="chair3">
              <a:extLst>
                <a:ext uri="{FF2B5EF4-FFF2-40B4-BE49-F238E27FC236}">
                  <a16:creationId xmlns:a16="http://schemas.microsoft.com/office/drawing/2014/main" id="{C85A6B08-C2B6-4E5B-9E77-ECF411EEBA9D}"/>
                </a:ext>
              </a:extLst>
            </p:cNvPr>
            <p:cNvSpPr>
              <a:spLocks noEditPoints="1" noChangeArrowheads="1"/>
            </p:cNvSpPr>
            <p:nvPr/>
          </p:nvSpPr>
          <p:spPr bwMode="auto">
            <a:xfrm rot="5400000">
              <a:off x="5121449" y="2891227"/>
              <a:ext cx="397616" cy="27782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0275 w 21600"/>
                <a:gd name="T7" fmla="*/ 10800 h 21600"/>
                <a:gd name="T8" fmla="*/ 10800 w 21600"/>
                <a:gd name="T9" fmla="*/ 21600 h 21600"/>
                <a:gd name="T10" fmla="*/ 1303 w 21600"/>
                <a:gd name="T11" fmla="*/ 10800 h 21600"/>
                <a:gd name="T12" fmla="*/ 4828 w 21600"/>
                <a:gd name="T13" fmla="*/ 6639 h 21600"/>
                <a:gd name="T14" fmla="*/ 16846 w 21600"/>
                <a:gd name="T15" fmla="*/ 19649 h 21600"/>
              </a:gdLst>
              <a:ahLst/>
              <a:cxnLst>
                <a:cxn ang="0">
                  <a:pos x="T4" y="T5"/>
                </a:cxn>
                <a:cxn ang="0">
                  <a:pos x="T6" y="T7"/>
                </a:cxn>
                <a:cxn ang="0">
                  <a:pos x="T8" y="T9"/>
                </a:cxn>
                <a:cxn ang="0">
                  <a:pos x="T10" y="T11"/>
                </a:cxn>
              </a:cxnLst>
              <a:rect l="T12" t="T13" r="T14" b="T15"/>
              <a:pathLst>
                <a:path w="21600" h="21600" extrusionOk="0">
                  <a:moveTo>
                    <a:pt x="10661" y="21600"/>
                  </a:moveTo>
                  <a:lnTo>
                    <a:pt x="11964" y="21600"/>
                  </a:lnTo>
                  <a:lnTo>
                    <a:pt x="12969" y="21477"/>
                  </a:lnTo>
                  <a:lnTo>
                    <a:pt x="13951" y="21379"/>
                  </a:lnTo>
                  <a:lnTo>
                    <a:pt x="14742" y="21134"/>
                  </a:lnTo>
                  <a:lnTo>
                    <a:pt x="15575" y="20765"/>
                  </a:lnTo>
                  <a:lnTo>
                    <a:pt x="16152" y="20520"/>
                  </a:lnTo>
                  <a:lnTo>
                    <a:pt x="16579" y="20225"/>
                  </a:lnTo>
                  <a:lnTo>
                    <a:pt x="16942" y="19857"/>
                  </a:lnTo>
                  <a:lnTo>
                    <a:pt x="17455" y="20520"/>
                  </a:lnTo>
                  <a:lnTo>
                    <a:pt x="17989" y="21011"/>
                  </a:lnTo>
                  <a:lnTo>
                    <a:pt x="18459" y="21379"/>
                  </a:lnTo>
                  <a:lnTo>
                    <a:pt x="19079" y="21477"/>
                  </a:lnTo>
                  <a:lnTo>
                    <a:pt x="19656" y="21477"/>
                  </a:lnTo>
                  <a:lnTo>
                    <a:pt x="20275" y="21379"/>
                  </a:lnTo>
                  <a:lnTo>
                    <a:pt x="20660" y="21011"/>
                  </a:lnTo>
                  <a:lnTo>
                    <a:pt x="21173" y="20643"/>
                  </a:lnTo>
                  <a:lnTo>
                    <a:pt x="21386" y="20225"/>
                  </a:lnTo>
                  <a:lnTo>
                    <a:pt x="21600" y="19636"/>
                  </a:lnTo>
                  <a:lnTo>
                    <a:pt x="21600" y="19145"/>
                  </a:lnTo>
                  <a:lnTo>
                    <a:pt x="21600" y="18605"/>
                  </a:lnTo>
                  <a:lnTo>
                    <a:pt x="21386" y="18115"/>
                  </a:lnTo>
                  <a:lnTo>
                    <a:pt x="21066" y="17525"/>
                  </a:lnTo>
                  <a:lnTo>
                    <a:pt x="20660" y="17108"/>
                  </a:lnTo>
                  <a:lnTo>
                    <a:pt x="20275" y="16740"/>
                  </a:lnTo>
                  <a:lnTo>
                    <a:pt x="20275" y="10628"/>
                  </a:lnTo>
                  <a:lnTo>
                    <a:pt x="20275" y="5695"/>
                  </a:lnTo>
                  <a:lnTo>
                    <a:pt x="20275" y="5105"/>
                  </a:lnTo>
                  <a:lnTo>
                    <a:pt x="20190" y="4492"/>
                  </a:lnTo>
                  <a:lnTo>
                    <a:pt x="19976" y="4075"/>
                  </a:lnTo>
                  <a:lnTo>
                    <a:pt x="19763" y="3485"/>
                  </a:lnTo>
                  <a:lnTo>
                    <a:pt x="19442" y="2995"/>
                  </a:lnTo>
                  <a:lnTo>
                    <a:pt x="19079" y="2455"/>
                  </a:lnTo>
                  <a:lnTo>
                    <a:pt x="18673" y="2086"/>
                  </a:lnTo>
                  <a:lnTo>
                    <a:pt x="18139" y="1620"/>
                  </a:lnTo>
                  <a:lnTo>
                    <a:pt x="17562" y="1325"/>
                  </a:lnTo>
                  <a:lnTo>
                    <a:pt x="16836" y="957"/>
                  </a:lnTo>
                  <a:lnTo>
                    <a:pt x="16045" y="589"/>
                  </a:lnTo>
                  <a:lnTo>
                    <a:pt x="15169" y="344"/>
                  </a:lnTo>
                  <a:lnTo>
                    <a:pt x="14272" y="245"/>
                  </a:lnTo>
                  <a:lnTo>
                    <a:pt x="13182" y="123"/>
                  </a:lnTo>
                  <a:lnTo>
                    <a:pt x="12028" y="0"/>
                  </a:lnTo>
                  <a:lnTo>
                    <a:pt x="10832" y="0"/>
                  </a:lnTo>
                  <a:lnTo>
                    <a:pt x="9572" y="0"/>
                  </a:lnTo>
                  <a:lnTo>
                    <a:pt x="8418" y="123"/>
                  </a:lnTo>
                  <a:lnTo>
                    <a:pt x="7328" y="245"/>
                  </a:lnTo>
                  <a:lnTo>
                    <a:pt x="6431" y="344"/>
                  </a:lnTo>
                  <a:lnTo>
                    <a:pt x="5555" y="589"/>
                  </a:lnTo>
                  <a:lnTo>
                    <a:pt x="4764" y="957"/>
                  </a:lnTo>
                  <a:lnTo>
                    <a:pt x="4038" y="1325"/>
                  </a:lnTo>
                  <a:lnTo>
                    <a:pt x="3461" y="1620"/>
                  </a:lnTo>
                  <a:lnTo>
                    <a:pt x="2927" y="2086"/>
                  </a:lnTo>
                  <a:lnTo>
                    <a:pt x="2521" y="2455"/>
                  </a:lnTo>
                  <a:lnTo>
                    <a:pt x="2158" y="2995"/>
                  </a:lnTo>
                  <a:lnTo>
                    <a:pt x="1837" y="3485"/>
                  </a:lnTo>
                  <a:lnTo>
                    <a:pt x="1624" y="4075"/>
                  </a:lnTo>
                  <a:lnTo>
                    <a:pt x="1410" y="4492"/>
                  </a:lnTo>
                  <a:lnTo>
                    <a:pt x="1303" y="5105"/>
                  </a:lnTo>
                  <a:lnTo>
                    <a:pt x="1303" y="5695"/>
                  </a:lnTo>
                  <a:lnTo>
                    <a:pt x="1303" y="10874"/>
                  </a:lnTo>
                  <a:lnTo>
                    <a:pt x="1303" y="16740"/>
                  </a:lnTo>
                  <a:lnTo>
                    <a:pt x="940" y="17108"/>
                  </a:lnTo>
                  <a:lnTo>
                    <a:pt x="534" y="17525"/>
                  </a:lnTo>
                  <a:lnTo>
                    <a:pt x="214" y="18115"/>
                  </a:lnTo>
                  <a:lnTo>
                    <a:pt x="0" y="18605"/>
                  </a:lnTo>
                  <a:lnTo>
                    <a:pt x="0" y="19145"/>
                  </a:lnTo>
                  <a:lnTo>
                    <a:pt x="0" y="19636"/>
                  </a:lnTo>
                  <a:lnTo>
                    <a:pt x="214" y="20225"/>
                  </a:lnTo>
                  <a:lnTo>
                    <a:pt x="427" y="20643"/>
                  </a:lnTo>
                  <a:lnTo>
                    <a:pt x="833" y="21011"/>
                  </a:lnTo>
                  <a:lnTo>
                    <a:pt x="1303" y="21379"/>
                  </a:lnTo>
                  <a:lnTo>
                    <a:pt x="1944" y="21477"/>
                  </a:lnTo>
                  <a:lnTo>
                    <a:pt x="2521" y="21477"/>
                  </a:lnTo>
                  <a:lnTo>
                    <a:pt x="3141" y="21379"/>
                  </a:lnTo>
                  <a:lnTo>
                    <a:pt x="3611" y="21011"/>
                  </a:lnTo>
                  <a:lnTo>
                    <a:pt x="4145" y="20520"/>
                  </a:lnTo>
                  <a:lnTo>
                    <a:pt x="4658" y="19857"/>
                  </a:lnTo>
                  <a:lnTo>
                    <a:pt x="4914" y="20225"/>
                  </a:lnTo>
                  <a:lnTo>
                    <a:pt x="5448" y="20520"/>
                  </a:lnTo>
                  <a:lnTo>
                    <a:pt x="6025" y="20765"/>
                  </a:lnTo>
                  <a:lnTo>
                    <a:pt x="6751" y="21134"/>
                  </a:lnTo>
                  <a:lnTo>
                    <a:pt x="7542" y="21379"/>
                  </a:lnTo>
                  <a:lnTo>
                    <a:pt x="8418" y="21477"/>
                  </a:lnTo>
                  <a:lnTo>
                    <a:pt x="9465" y="21600"/>
                  </a:lnTo>
                  <a:lnTo>
                    <a:pt x="10661" y="21600"/>
                  </a:lnTo>
                  <a:close/>
                </a:path>
                <a:path w="21600" h="21600" extrusionOk="0">
                  <a:moveTo>
                    <a:pt x="17049" y="19857"/>
                  </a:moveTo>
                  <a:lnTo>
                    <a:pt x="17049" y="19268"/>
                  </a:lnTo>
                  <a:lnTo>
                    <a:pt x="17049" y="18016"/>
                  </a:lnTo>
                  <a:lnTo>
                    <a:pt x="17049" y="16274"/>
                  </a:lnTo>
                  <a:lnTo>
                    <a:pt x="17049" y="14114"/>
                  </a:lnTo>
                  <a:lnTo>
                    <a:pt x="17049" y="11880"/>
                  </a:lnTo>
                  <a:lnTo>
                    <a:pt x="17049" y="9843"/>
                  </a:lnTo>
                  <a:lnTo>
                    <a:pt x="17049" y="8100"/>
                  </a:lnTo>
                  <a:lnTo>
                    <a:pt x="17049" y="7069"/>
                  </a:lnTo>
                  <a:lnTo>
                    <a:pt x="16942" y="6725"/>
                  </a:lnTo>
                  <a:lnTo>
                    <a:pt x="16836" y="6357"/>
                  </a:lnTo>
                  <a:lnTo>
                    <a:pt x="16686" y="6112"/>
                  </a:lnTo>
                  <a:lnTo>
                    <a:pt x="16472" y="5768"/>
                  </a:lnTo>
                  <a:lnTo>
                    <a:pt x="15746" y="5351"/>
                  </a:lnTo>
                  <a:lnTo>
                    <a:pt x="14849" y="4983"/>
                  </a:lnTo>
                  <a:lnTo>
                    <a:pt x="13951" y="4615"/>
                  </a:lnTo>
                  <a:lnTo>
                    <a:pt x="12862" y="4369"/>
                  </a:lnTo>
                  <a:lnTo>
                    <a:pt x="11879" y="4271"/>
                  </a:lnTo>
                  <a:lnTo>
                    <a:pt x="10832" y="4197"/>
                  </a:lnTo>
                  <a:lnTo>
                    <a:pt x="9828" y="4271"/>
                  </a:lnTo>
                  <a:lnTo>
                    <a:pt x="8845" y="4369"/>
                  </a:lnTo>
                  <a:lnTo>
                    <a:pt x="7734" y="4615"/>
                  </a:lnTo>
                  <a:lnTo>
                    <a:pt x="6751" y="4983"/>
                  </a:lnTo>
                  <a:lnTo>
                    <a:pt x="5961" y="5351"/>
                  </a:lnTo>
                  <a:lnTo>
                    <a:pt x="5234" y="5768"/>
                  </a:lnTo>
                  <a:lnTo>
                    <a:pt x="4914" y="6112"/>
                  </a:lnTo>
                  <a:lnTo>
                    <a:pt x="4764" y="6357"/>
                  </a:lnTo>
                  <a:lnTo>
                    <a:pt x="4658" y="6725"/>
                  </a:lnTo>
                  <a:lnTo>
                    <a:pt x="4658" y="7069"/>
                  </a:lnTo>
                  <a:lnTo>
                    <a:pt x="4658" y="8100"/>
                  </a:lnTo>
                  <a:lnTo>
                    <a:pt x="4658" y="9843"/>
                  </a:lnTo>
                  <a:lnTo>
                    <a:pt x="4658" y="11880"/>
                  </a:lnTo>
                  <a:lnTo>
                    <a:pt x="4658" y="14114"/>
                  </a:lnTo>
                  <a:lnTo>
                    <a:pt x="4658" y="16274"/>
                  </a:lnTo>
                  <a:lnTo>
                    <a:pt x="4658" y="18016"/>
                  </a:lnTo>
                  <a:lnTo>
                    <a:pt x="4658" y="19268"/>
                  </a:lnTo>
                  <a:lnTo>
                    <a:pt x="4658" y="19857"/>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14" name="AutoShape 101">
              <a:extLst>
                <a:ext uri="{FF2B5EF4-FFF2-40B4-BE49-F238E27FC236}">
                  <a16:creationId xmlns:a16="http://schemas.microsoft.com/office/drawing/2014/main" id="{73C838F3-78BC-4E0B-B490-FD5C17E2927C}"/>
                </a:ext>
              </a:extLst>
            </p:cNvPr>
            <p:cNvSpPr>
              <a:spLocks noEditPoints="1" noChangeArrowheads="1"/>
            </p:cNvSpPr>
            <p:nvPr/>
          </p:nvSpPr>
          <p:spPr bwMode="auto">
            <a:xfrm rot="16200000">
              <a:off x="1586437" y="2697831"/>
              <a:ext cx="1225388" cy="304808"/>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0 w 21600"/>
                <a:gd name="T7" fmla="*/ 0 h 21600"/>
                <a:gd name="T8" fmla="*/ 0 w 21600"/>
                <a:gd name="T9" fmla="*/ 10800 h 21600"/>
                <a:gd name="T10" fmla="*/ 0 w 21600"/>
                <a:gd name="T11" fmla="*/ 20367 h 21600"/>
                <a:gd name="T12" fmla="*/ 10800 w 21600"/>
                <a:gd name="T13" fmla="*/ 21600 h 21600"/>
                <a:gd name="T14" fmla="*/ 21600 w 21600"/>
                <a:gd name="T15" fmla="*/ 20367 h 21600"/>
                <a:gd name="T16" fmla="*/ 21600 w 21600"/>
                <a:gd name="T17" fmla="*/ 10800 h 21600"/>
                <a:gd name="T18" fmla="*/ 21600 w 21600"/>
                <a:gd name="T19" fmla="*/ 0 h 21600"/>
                <a:gd name="T20" fmla="*/ 1004 w 21600"/>
                <a:gd name="T21" fmla="*/ 511 h 21600"/>
                <a:gd name="T22" fmla="*/ 20542 w 21600"/>
                <a:gd name="T23" fmla="*/ 18765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solidFill>
              <a:srgbClr val="969696"/>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15" name="AutoShape 102">
              <a:extLst>
                <a:ext uri="{FF2B5EF4-FFF2-40B4-BE49-F238E27FC236}">
                  <a16:creationId xmlns:a16="http://schemas.microsoft.com/office/drawing/2014/main" id="{5D07232B-14BA-4E9F-9976-0937ED731837}"/>
                </a:ext>
              </a:extLst>
            </p:cNvPr>
            <p:cNvSpPr>
              <a:spLocks noEditPoints="1" noChangeArrowheads="1"/>
            </p:cNvSpPr>
            <p:nvPr/>
          </p:nvSpPr>
          <p:spPr bwMode="auto">
            <a:xfrm rot="5400000">
              <a:off x="2167096" y="2697830"/>
              <a:ext cx="1225388" cy="304808"/>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0 w 21600"/>
                <a:gd name="T7" fmla="*/ 0 h 21600"/>
                <a:gd name="T8" fmla="*/ 0 w 21600"/>
                <a:gd name="T9" fmla="*/ 10800 h 21600"/>
                <a:gd name="T10" fmla="*/ 0 w 21600"/>
                <a:gd name="T11" fmla="*/ 20367 h 21600"/>
                <a:gd name="T12" fmla="*/ 10800 w 21600"/>
                <a:gd name="T13" fmla="*/ 21600 h 21600"/>
                <a:gd name="T14" fmla="*/ 21600 w 21600"/>
                <a:gd name="T15" fmla="*/ 20367 h 21600"/>
                <a:gd name="T16" fmla="*/ 21600 w 21600"/>
                <a:gd name="T17" fmla="*/ 10800 h 21600"/>
                <a:gd name="T18" fmla="*/ 21600 w 21600"/>
                <a:gd name="T19" fmla="*/ 0 h 21600"/>
                <a:gd name="T20" fmla="*/ 1004 w 21600"/>
                <a:gd name="T21" fmla="*/ 511 h 21600"/>
                <a:gd name="T22" fmla="*/ 20542 w 21600"/>
                <a:gd name="T23" fmla="*/ 18765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solidFill>
              <a:srgbClr val="969696"/>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16" name="sink1">
              <a:extLst>
                <a:ext uri="{FF2B5EF4-FFF2-40B4-BE49-F238E27FC236}">
                  <a16:creationId xmlns:a16="http://schemas.microsoft.com/office/drawing/2014/main" id="{41B7A6BD-2108-4861-AD51-3CFC878B9F6F}"/>
                </a:ext>
              </a:extLst>
            </p:cNvPr>
            <p:cNvSpPr>
              <a:spLocks noEditPoints="1" noChangeArrowheads="1"/>
            </p:cNvSpPr>
            <p:nvPr/>
          </p:nvSpPr>
          <p:spPr bwMode="auto">
            <a:xfrm rot="5400000">
              <a:off x="3176690" y="2326945"/>
              <a:ext cx="534917" cy="276233"/>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21600"/>
                <a:gd name="T5" fmla="*/ 0 h 21600"/>
                <a:gd name="T6" fmla="*/ 10800 w 21600"/>
                <a:gd name="T7" fmla="*/ 0 h 21600"/>
                <a:gd name="T8" fmla="*/ 21600 w 21600"/>
                <a:gd name="T9" fmla="*/ 0 h 21600"/>
                <a:gd name="T10" fmla="*/ 21600 w 21600"/>
                <a:gd name="T11" fmla="*/ 10800 h 21600"/>
                <a:gd name="T12" fmla="*/ 21600 w 21600"/>
                <a:gd name="T13" fmla="*/ 21600 h 21600"/>
                <a:gd name="T14" fmla="*/ 10800 w 21600"/>
                <a:gd name="T15" fmla="*/ 21600 h 21600"/>
                <a:gd name="T16" fmla="*/ 0 w 21600"/>
                <a:gd name="T17" fmla="*/ 21600 h 21600"/>
                <a:gd name="T18" fmla="*/ 0 w 21600"/>
                <a:gd name="T19" fmla="*/ 10800 h 21600"/>
                <a:gd name="T20" fmla="*/ 968 w 21600"/>
                <a:gd name="T21" fmla="*/ 23215 h 21600"/>
                <a:gd name="T22" fmla="*/ 20654 w 21600"/>
                <a:gd name="T23" fmla="*/ 27978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10595" y="21600"/>
                  </a:moveTo>
                  <a:lnTo>
                    <a:pt x="21600" y="21600"/>
                  </a:lnTo>
                  <a:lnTo>
                    <a:pt x="21600" y="10800"/>
                  </a:lnTo>
                  <a:lnTo>
                    <a:pt x="21600" y="0"/>
                  </a:lnTo>
                  <a:lnTo>
                    <a:pt x="10709" y="0"/>
                  </a:lnTo>
                  <a:lnTo>
                    <a:pt x="0" y="0"/>
                  </a:lnTo>
                  <a:lnTo>
                    <a:pt x="0" y="10545"/>
                  </a:lnTo>
                  <a:lnTo>
                    <a:pt x="0" y="21600"/>
                  </a:lnTo>
                  <a:lnTo>
                    <a:pt x="10595" y="21600"/>
                  </a:lnTo>
                  <a:close/>
                </a:path>
                <a:path w="21600" h="21600" extrusionOk="0">
                  <a:moveTo>
                    <a:pt x="9478" y="6945"/>
                  </a:moveTo>
                  <a:lnTo>
                    <a:pt x="8157" y="7200"/>
                  </a:lnTo>
                  <a:lnTo>
                    <a:pt x="6835" y="7625"/>
                  </a:lnTo>
                  <a:lnTo>
                    <a:pt x="5787" y="8249"/>
                  </a:lnTo>
                  <a:lnTo>
                    <a:pt x="4762" y="9014"/>
                  </a:lnTo>
                  <a:lnTo>
                    <a:pt x="4375" y="9524"/>
                  </a:lnTo>
                  <a:lnTo>
                    <a:pt x="3987" y="10006"/>
                  </a:lnTo>
                  <a:lnTo>
                    <a:pt x="3646" y="10431"/>
                  </a:lnTo>
                  <a:lnTo>
                    <a:pt x="3349" y="10913"/>
                  </a:lnTo>
                  <a:lnTo>
                    <a:pt x="3144" y="11537"/>
                  </a:lnTo>
                  <a:lnTo>
                    <a:pt x="2962" y="12076"/>
                  </a:lnTo>
                  <a:lnTo>
                    <a:pt x="2848" y="12557"/>
                  </a:lnTo>
                  <a:lnTo>
                    <a:pt x="2848" y="13124"/>
                  </a:lnTo>
                  <a:lnTo>
                    <a:pt x="2962" y="13861"/>
                  </a:lnTo>
                  <a:lnTo>
                    <a:pt x="3053" y="14400"/>
                  </a:lnTo>
                  <a:lnTo>
                    <a:pt x="3258" y="14995"/>
                  </a:lnTo>
                  <a:lnTo>
                    <a:pt x="3532" y="15619"/>
                  </a:lnTo>
                  <a:lnTo>
                    <a:pt x="3828" y="16157"/>
                  </a:lnTo>
                  <a:lnTo>
                    <a:pt x="4170" y="16781"/>
                  </a:lnTo>
                  <a:lnTo>
                    <a:pt x="4671" y="17263"/>
                  </a:lnTo>
                  <a:lnTo>
                    <a:pt x="5104" y="17688"/>
                  </a:lnTo>
                  <a:lnTo>
                    <a:pt x="5696" y="18057"/>
                  </a:lnTo>
                  <a:lnTo>
                    <a:pt x="6334" y="18425"/>
                  </a:lnTo>
                  <a:lnTo>
                    <a:pt x="6927" y="18794"/>
                  </a:lnTo>
                  <a:lnTo>
                    <a:pt x="7656" y="18964"/>
                  </a:lnTo>
                  <a:lnTo>
                    <a:pt x="8339" y="19219"/>
                  </a:lnTo>
                  <a:lnTo>
                    <a:pt x="9091" y="19332"/>
                  </a:lnTo>
                  <a:lnTo>
                    <a:pt x="9866" y="19474"/>
                  </a:lnTo>
                  <a:lnTo>
                    <a:pt x="10709" y="19474"/>
                  </a:lnTo>
                  <a:lnTo>
                    <a:pt x="11438" y="19474"/>
                  </a:lnTo>
                  <a:lnTo>
                    <a:pt x="12213" y="19332"/>
                  </a:lnTo>
                  <a:lnTo>
                    <a:pt x="12965" y="19219"/>
                  </a:lnTo>
                  <a:lnTo>
                    <a:pt x="13739" y="18964"/>
                  </a:lnTo>
                  <a:lnTo>
                    <a:pt x="14377" y="18794"/>
                  </a:lnTo>
                  <a:lnTo>
                    <a:pt x="15061" y="18425"/>
                  </a:lnTo>
                  <a:lnTo>
                    <a:pt x="15608" y="18057"/>
                  </a:lnTo>
                  <a:lnTo>
                    <a:pt x="16200" y="17688"/>
                  </a:lnTo>
                  <a:lnTo>
                    <a:pt x="16724" y="17263"/>
                  </a:lnTo>
                  <a:lnTo>
                    <a:pt x="17134" y="16781"/>
                  </a:lnTo>
                  <a:lnTo>
                    <a:pt x="17613" y="16157"/>
                  </a:lnTo>
                  <a:lnTo>
                    <a:pt x="17863" y="15619"/>
                  </a:lnTo>
                  <a:lnTo>
                    <a:pt x="18159" y="14995"/>
                  </a:lnTo>
                  <a:lnTo>
                    <a:pt x="18342" y="14400"/>
                  </a:lnTo>
                  <a:lnTo>
                    <a:pt x="18456" y="13861"/>
                  </a:lnTo>
                  <a:lnTo>
                    <a:pt x="18547" y="13124"/>
                  </a:lnTo>
                  <a:lnTo>
                    <a:pt x="18456" y="12557"/>
                  </a:lnTo>
                  <a:lnTo>
                    <a:pt x="18342" y="12076"/>
                  </a:lnTo>
                  <a:lnTo>
                    <a:pt x="18251" y="11537"/>
                  </a:lnTo>
                  <a:lnTo>
                    <a:pt x="17954" y="10913"/>
                  </a:lnTo>
                  <a:lnTo>
                    <a:pt x="17704" y="10431"/>
                  </a:lnTo>
                  <a:lnTo>
                    <a:pt x="17430" y="10006"/>
                  </a:lnTo>
                  <a:lnTo>
                    <a:pt x="17020" y="9524"/>
                  </a:lnTo>
                  <a:lnTo>
                    <a:pt x="16633" y="9014"/>
                  </a:lnTo>
                  <a:lnTo>
                    <a:pt x="15699" y="8362"/>
                  </a:lnTo>
                  <a:lnTo>
                    <a:pt x="14582" y="7625"/>
                  </a:lnTo>
                  <a:lnTo>
                    <a:pt x="13352" y="7200"/>
                  </a:lnTo>
                  <a:lnTo>
                    <a:pt x="12030" y="6945"/>
                  </a:lnTo>
                  <a:moveTo>
                    <a:pt x="10800" y="12557"/>
                  </a:moveTo>
                  <a:lnTo>
                    <a:pt x="11096" y="12444"/>
                  </a:lnTo>
                  <a:lnTo>
                    <a:pt x="11301" y="12444"/>
                  </a:lnTo>
                  <a:lnTo>
                    <a:pt x="11438" y="12331"/>
                  </a:lnTo>
                  <a:lnTo>
                    <a:pt x="11643" y="12076"/>
                  </a:lnTo>
                  <a:lnTo>
                    <a:pt x="11825" y="11820"/>
                  </a:lnTo>
                  <a:lnTo>
                    <a:pt x="11939" y="11594"/>
                  </a:lnTo>
                  <a:lnTo>
                    <a:pt x="11939" y="11282"/>
                  </a:lnTo>
                  <a:lnTo>
                    <a:pt x="12030" y="11055"/>
                  </a:lnTo>
                  <a:lnTo>
                    <a:pt x="12030" y="3912"/>
                  </a:lnTo>
                  <a:lnTo>
                    <a:pt x="11939" y="3543"/>
                  </a:lnTo>
                  <a:lnTo>
                    <a:pt x="11939" y="3288"/>
                  </a:lnTo>
                  <a:lnTo>
                    <a:pt x="11825" y="3061"/>
                  </a:lnTo>
                  <a:lnTo>
                    <a:pt x="11643" y="2806"/>
                  </a:lnTo>
                  <a:lnTo>
                    <a:pt x="11438" y="2636"/>
                  </a:lnTo>
                  <a:lnTo>
                    <a:pt x="11301" y="2494"/>
                  </a:lnTo>
                  <a:lnTo>
                    <a:pt x="11096" y="2381"/>
                  </a:lnTo>
                  <a:lnTo>
                    <a:pt x="10800" y="2381"/>
                  </a:lnTo>
                  <a:lnTo>
                    <a:pt x="10595" y="2381"/>
                  </a:lnTo>
                  <a:lnTo>
                    <a:pt x="10299" y="2494"/>
                  </a:lnTo>
                  <a:lnTo>
                    <a:pt x="10162" y="2636"/>
                  </a:lnTo>
                  <a:lnTo>
                    <a:pt x="9957" y="2806"/>
                  </a:lnTo>
                  <a:lnTo>
                    <a:pt x="9775" y="3061"/>
                  </a:lnTo>
                  <a:lnTo>
                    <a:pt x="9661" y="3288"/>
                  </a:lnTo>
                  <a:lnTo>
                    <a:pt x="9661" y="3543"/>
                  </a:lnTo>
                  <a:lnTo>
                    <a:pt x="9570" y="3912"/>
                  </a:lnTo>
                  <a:lnTo>
                    <a:pt x="9570" y="11055"/>
                  </a:lnTo>
                  <a:lnTo>
                    <a:pt x="9661" y="11282"/>
                  </a:lnTo>
                  <a:lnTo>
                    <a:pt x="9661" y="11594"/>
                  </a:lnTo>
                  <a:lnTo>
                    <a:pt x="9775" y="11820"/>
                  </a:lnTo>
                  <a:lnTo>
                    <a:pt x="9957" y="12076"/>
                  </a:lnTo>
                  <a:lnTo>
                    <a:pt x="10162" y="12331"/>
                  </a:lnTo>
                  <a:lnTo>
                    <a:pt x="10299" y="12444"/>
                  </a:lnTo>
                  <a:lnTo>
                    <a:pt x="10595" y="12444"/>
                  </a:lnTo>
                  <a:lnTo>
                    <a:pt x="10800" y="12557"/>
                  </a:lnTo>
                  <a:moveTo>
                    <a:pt x="6289" y="6463"/>
                  </a:moveTo>
                  <a:lnTo>
                    <a:pt x="6539" y="6350"/>
                  </a:lnTo>
                  <a:lnTo>
                    <a:pt x="6722" y="6350"/>
                  </a:lnTo>
                  <a:lnTo>
                    <a:pt x="7018" y="6094"/>
                  </a:lnTo>
                  <a:lnTo>
                    <a:pt x="7223" y="5981"/>
                  </a:lnTo>
                  <a:lnTo>
                    <a:pt x="7405" y="5669"/>
                  </a:lnTo>
                  <a:lnTo>
                    <a:pt x="7519" y="5414"/>
                  </a:lnTo>
                  <a:lnTo>
                    <a:pt x="7610" y="5074"/>
                  </a:lnTo>
                  <a:lnTo>
                    <a:pt x="7610" y="4706"/>
                  </a:lnTo>
                  <a:lnTo>
                    <a:pt x="7610" y="4337"/>
                  </a:lnTo>
                  <a:lnTo>
                    <a:pt x="7519" y="4139"/>
                  </a:lnTo>
                  <a:lnTo>
                    <a:pt x="7405" y="3770"/>
                  </a:lnTo>
                  <a:lnTo>
                    <a:pt x="7223" y="3543"/>
                  </a:lnTo>
                  <a:lnTo>
                    <a:pt x="7018" y="3288"/>
                  </a:lnTo>
                  <a:lnTo>
                    <a:pt x="6722" y="3175"/>
                  </a:lnTo>
                  <a:lnTo>
                    <a:pt x="6539" y="3061"/>
                  </a:lnTo>
                  <a:lnTo>
                    <a:pt x="6289" y="3061"/>
                  </a:lnTo>
                  <a:lnTo>
                    <a:pt x="5992" y="3061"/>
                  </a:lnTo>
                  <a:lnTo>
                    <a:pt x="5696" y="3175"/>
                  </a:lnTo>
                  <a:lnTo>
                    <a:pt x="5514" y="3288"/>
                  </a:lnTo>
                  <a:lnTo>
                    <a:pt x="5309" y="3543"/>
                  </a:lnTo>
                  <a:lnTo>
                    <a:pt x="5104" y="3770"/>
                  </a:lnTo>
                  <a:lnTo>
                    <a:pt x="4967" y="4139"/>
                  </a:lnTo>
                  <a:lnTo>
                    <a:pt x="4967" y="4337"/>
                  </a:lnTo>
                  <a:lnTo>
                    <a:pt x="4876" y="4706"/>
                  </a:lnTo>
                  <a:lnTo>
                    <a:pt x="4967" y="5074"/>
                  </a:lnTo>
                  <a:lnTo>
                    <a:pt x="4967" y="5414"/>
                  </a:lnTo>
                  <a:lnTo>
                    <a:pt x="5104" y="5669"/>
                  </a:lnTo>
                  <a:lnTo>
                    <a:pt x="5309" y="5981"/>
                  </a:lnTo>
                  <a:lnTo>
                    <a:pt x="5514" y="6094"/>
                  </a:lnTo>
                  <a:lnTo>
                    <a:pt x="5696" y="6350"/>
                  </a:lnTo>
                  <a:lnTo>
                    <a:pt x="5992" y="6350"/>
                  </a:lnTo>
                  <a:lnTo>
                    <a:pt x="6289" y="6463"/>
                  </a:lnTo>
                  <a:moveTo>
                    <a:pt x="15311" y="6463"/>
                  </a:moveTo>
                  <a:lnTo>
                    <a:pt x="15061" y="6350"/>
                  </a:lnTo>
                  <a:lnTo>
                    <a:pt x="14878" y="6350"/>
                  </a:lnTo>
                  <a:lnTo>
                    <a:pt x="14582" y="6094"/>
                  </a:lnTo>
                  <a:lnTo>
                    <a:pt x="14377" y="5981"/>
                  </a:lnTo>
                  <a:lnTo>
                    <a:pt x="14195" y="5669"/>
                  </a:lnTo>
                  <a:lnTo>
                    <a:pt x="14081" y="5414"/>
                  </a:lnTo>
                  <a:lnTo>
                    <a:pt x="13990" y="5074"/>
                  </a:lnTo>
                  <a:lnTo>
                    <a:pt x="13990" y="4706"/>
                  </a:lnTo>
                  <a:lnTo>
                    <a:pt x="13990" y="4337"/>
                  </a:lnTo>
                  <a:lnTo>
                    <a:pt x="14081" y="4139"/>
                  </a:lnTo>
                  <a:lnTo>
                    <a:pt x="14195" y="3770"/>
                  </a:lnTo>
                  <a:lnTo>
                    <a:pt x="14377" y="3543"/>
                  </a:lnTo>
                  <a:lnTo>
                    <a:pt x="14582" y="3288"/>
                  </a:lnTo>
                  <a:lnTo>
                    <a:pt x="14878" y="3175"/>
                  </a:lnTo>
                  <a:lnTo>
                    <a:pt x="15061" y="3061"/>
                  </a:lnTo>
                  <a:lnTo>
                    <a:pt x="15311" y="3061"/>
                  </a:lnTo>
                  <a:lnTo>
                    <a:pt x="15608" y="3061"/>
                  </a:lnTo>
                  <a:lnTo>
                    <a:pt x="15904" y="3175"/>
                  </a:lnTo>
                  <a:lnTo>
                    <a:pt x="16086" y="3288"/>
                  </a:lnTo>
                  <a:lnTo>
                    <a:pt x="16382" y="3543"/>
                  </a:lnTo>
                  <a:lnTo>
                    <a:pt x="16496" y="3770"/>
                  </a:lnTo>
                  <a:lnTo>
                    <a:pt x="16633" y="4139"/>
                  </a:lnTo>
                  <a:lnTo>
                    <a:pt x="16633" y="4337"/>
                  </a:lnTo>
                  <a:lnTo>
                    <a:pt x="16724" y="4706"/>
                  </a:lnTo>
                  <a:lnTo>
                    <a:pt x="16633" y="5074"/>
                  </a:lnTo>
                  <a:lnTo>
                    <a:pt x="16633" y="5414"/>
                  </a:lnTo>
                  <a:lnTo>
                    <a:pt x="16496" y="5669"/>
                  </a:lnTo>
                  <a:lnTo>
                    <a:pt x="16382" y="5981"/>
                  </a:lnTo>
                  <a:lnTo>
                    <a:pt x="16086" y="6094"/>
                  </a:lnTo>
                  <a:lnTo>
                    <a:pt x="15904" y="6350"/>
                  </a:lnTo>
                  <a:lnTo>
                    <a:pt x="15608" y="6350"/>
                  </a:lnTo>
                  <a:lnTo>
                    <a:pt x="15311" y="6463"/>
                  </a:lnTo>
                </a:path>
              </a:pathLst>
            </a:custGeom>
            <a:solidFill>
              <a:srgbClr val="C0C0C0"/>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17" name="chair1">
              <a:extLst>
                <a:ext uri="{FF2B5EF4-FFF2-40B4-BE49-F238E27FC236}">
                  <a16:creationId xmlns:a16="http://schemas.microsoft.com/office/drawing/2014/main" id="{E7F9E03D-27D0-4ADB-A059-B331193CFE58}"/>
                </a:ext>
              </a:extLst>
            </p:cNvPr>
            <p:cNvSpPr>
              <a:spLocks noEditPoints="1" noChangeArrowheads="1"/>
            </p:cNvSpPr>
            <p:nvPr/>
          </p:nvSpPr>
          <p:spPr bwMode="auto">
            <a:xfrm rot="5400000">
              <a:off x="3276690" y="2956307"/>
              <a:ext cx="342855" cy="28417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1600 w 21600"/>
                <a:gd name="T7" fmla="*/ 10800 h 21600"/>
                <a:gd name="T8" fmla="*/ 10800 w 21600"/>
                <a:gd name="T9" fmla="*/ 21600 h 21600"/>
                <a:gd name="T10" fmla="*/ 0 w 21600"/>
                <a:gd name="T11" fmla="*/ 10800 h 21600"/>
                <a:gd name="T12" fmla="*/ 1593 w 21600"/>
                <a:gd name="T13" fmla="*/ 7848 h 21600"/>
                <a:gd name="T14" fmla="*/ 20317 w 21600"/>
                <a:gd name="T15" fmla="*/ 17575 h 21600"/>
              </a:gdLst>
              <a:ahLst/>
              <a:cxnLst>
                <a:cxn ang="0">
                  <a:pos x="T4" y="T5"/>
                </a:cxn>
                <a:cxn ang="0">
                  <a:pos x="T6" y="T7"/>
                </a:cxn>
                <a:cxn ang="0">
                  <a:pos x="T8" y="T9"/>
                </a:cxn>
                <a:cxn ang="0">
                  <a:pos x="T10" y="T11"/>
                </a:cxn>
              </a:cxnLst>
              <a:rect l="T12" t="T13" r="T14" b="T15"/>
              <a:pathLst>
                <a:path w="21600" h="21600" extrusionOk="0">
                  <a:moveTo>
                    <a:pt x="17752" y="5993"/>
                  </a:moveTo>
                  <a:lnTo>
                    <a:pt x="13862" y="5993"/>
                  </a:lnTo>
                  <a:lnTo>
                    <a:pt x="13862" y="3443"/>
                  </a:lnTo>
                  <a:lnTo>
                    <a:pt x="18455" y="3443"/>
                  </a:lnTo>
                  <a:lnTo>
                    <a:pt x="18952" y="3443"/>
                  </a:lnTo>
                  <a:lnTo>
                    <a:pt x="19448" y="3354"/>
                  </a:lnTo>
                  <a:lnTo>
                    <a:pt x="19697" y="3220"/>
                  </a:lnTo>
                  <a:lnTo>
                    <a:pt x="20234" y="3041"/>
                  </a:lnTo>
                  <a:lnTo>
                    <a:pt x="20566" y="2817"/>
                  </a:lnTo>
                  <a:lnTo>
                    <a:pt x="20731" y="2460"/>
                  </a:lnTo>
                  <a:lnTo>
                    <a:pt x="20897" y="2102"/>
                  </a:lnTo>
                  <a:lnTo>
                    <a:pt x="20897" y="1744"/>
                  </a:lnTo>
                  <a:lnTo>
                    <a:pt x="20897" y="1431"/>
                  </a:lnTo>
                  <a:lnTo>
                    <a:pt x="20731" y="1073"/>
                  </a:lnTo>
                  <a:lnTo>
                    <a:pt x="20566" y="716"/>
                  </a:lnTo>
                  <a:lnTo>
                    <a:pt x="20234" y="492"/>
                  </a:lnTo>
                  <a:lnTo>
                    <a:pt x="19697" y="224"/>
                  </a:lnTo>
                  <a:lnTo>
                    <a:pt x="19448" y="134"/>
                  </a:lnTo>
                  <a:lnTo>
                    <a:pt x="18952" y="0"/>
                  </a:lnTo>
                  <a:lnTo>
                    <a:pt x="18455" y="0"/>
                  </a:lnTo>
                  <a:lnTo>
                    <a:pt x="10966" y="0"/>
                  </a:lnTo>
                  <a:lnTo>
                    <a:pt x="3641" y="0"/>
                  </a:lnTo>
                  <a:lnTo>
                    <a:pt x="3145" y="0"/>
                  </a:lnTo>
                  <a:lnTo>
                    <a:pt x="2648" y="134"/>
                  </a:lnTo>
                  <a:lnTo>
                    <a:pt x="2276" y="224"/>
                  </a:lnTo>
                  <a:lnTo>
                    <a:pt x="1945" y="492"/>
                  </a:lnTo>
                  <a:lnTo>
                    <a:pt x="1697" y="716"/>
                  </a:lnTo>
                  <a:lnTo>
                    <a:pt x="1366" y="1073"/>
                  </a:lnTo>
                  <a:lnTo>
                    <a:pt x="1200" y="1431"/>
                  </a:lnTo>
                  <a:lnTo>
                    <a:pt x="1200" y="1744"/>
                  </a:lnTo>
                  <a:lnTo>
                    <a:pt x="1200" y="2102"/>
                  </a:lnTo>
                  <a:lnTo>
                    <a:pt x="1366" y="2460"/>
                  </a:lnTo>
                  <a:lnTo>
                    <a:pt x="1697" y="2817"/>
                  </a:lnTo>
                  <a:lnTo>
                    <a:pt x="1945" y="3041"/>
                  </a:lnTo>
                  <a:lnTo>
                    <a:pt x="2276" y="3220"/>
                  </a:lnTo>
                  <a:lnTo>
                    <a:pt x="2648" y="3354"/>
                  </a:lnTo>
                  <a:lnTo>
                    <a:pt x="3145" y="3443"/>
                  </a:lnTo>
                  <a:lnTo>
                    <a:pt x="3641" y="3443"/>
                  </a:lnTo>
                  <a:lnTo>
                    <a:pt x="8152" y="3443"/>
                  </a:lnTo>
                  <a:lnTo>
                    <a:pt x="8152" y="5993"/>
                  </a:lnTo>
                  <a:lnTo>
                    <a:pt x="3890" y="5993"/>
                  </a:lnTo>
                  <a:lnTo>
                    <a:pt x="3145" y="6127"/>
                  </a:lnTo>
                  <a:lnTo>
                    <a:pt x="2276" y="6306"/>
                  </a:lnTo>
                  <a:lnTo>
                    <a:pt x="1697" y="6663"/>
                  </a:lnTo>
                  <a:lnTo>
                    <a:pt x="1200" y="7155"/>
                  </a:lnTo>
                  <a:lnTo>
                    <a:pt x="662" y="7737"/>
                  </a:lnTo>
                  <a:lnTo>
                    <a:pt x="166" y="8273"/>
                  </a:lnTo>
                  <a:lnTo>
                    <a:pt x="0" y="8989"/>
                  </a:lnTo>
                  <a:lnTo>
                    <a:pt x="0" y="9525"/>
                  </a:lnTo>
                  <a:lnTo>
                    <a:pt x="0" y="10822"/>
                  </a:lnTo>
                  <a:lnTo>
                    <a:pt x="0" y="15831"/>
                  </a:lnTo>
                  <a:lnTo>
                    <a:pt x="166" y="16547"/>
                  </a:lnTo>
                  <a:lnTo>
                    <a:pt x="662" y="17307"/>
                  </a:lnTo>
                  <a:lnTo>
                    <a:pt x="1697" y="18380"/>
                  </a:lnTo>
                  <a:lnTo>
                    <a:pt x="2814" y="19275"/>
                  </a:lnTo>
                  <a:lnTo>
                    <a:pt x="3641" y="19766"/>
                  </a:lnTo>
                  <a:lnTo>
                    <a:pt x="4428" y="20169"/>
                  </a:lnTo>
                  <a:lnTo>
                    <a:pt x="5421" y="20527"/>
                  </a:lnTo>
                  <a:lnTo>
                    <a:pt x="6372" y="20884"/>
                  </a:lnTo>
                  <a:lnTo>
                    <a:pt x="7572" y="21242"/>
                  </a:lnTo>
                  <a:lnTo>
                    <a:pt x="8648" y="21466"/>
                  </a:lnTo>
                  <a:lnTo>
                    <a:pt x="9766" y="21600"/>
                  </a:lnTo>
                  <a:lnTo>
                    <a:pt x="11131" y="21600"/>
                  </a:lnTo>
                  <a:lnTo>
                    <a:pt x="12414" y="21600"/>
                  </a:lnTo>
                  <a:lnTo>
                    <a:pt x="13779" y="21466"/>
                  </a:lnTo>
                  <a:lnTo>
                    <a:pt x="14855" y="21242"/>
                  </a:lnTo>
                  <a:lnTo>
                    <a:pt x="15807" y="20884"/>
                  </a:lnTo>
                  <a:lnTo>
                    <a:pt x="16841" y="20527"/>
                  </a:lnTo>
                  <a:lnTo>
                    <a:pt x="17669" y="20169"/>
                  </a:lnTo>
                  <a:lnTo>
                    <a:pt x="18455" y="19766"/>
                  </a:lnTo>
                  <a:lnTo>
                    <a:pt x="19117" y="19275"/>
                  </a:lnTo>
                  <a:lnTo>
                    <a:pt x="20234" y="18380"/>
                  </a:lnTo>
                  <a:lnTo>
                    <a:pt x="21062" y="17307"/>
                  </a:lnTo>
                  <a:lnTo>
                    <a:pt x="21600" y="16547"/>
                  </a:lnTo>
                  <a:lnTo>
                    <a:pt x="21600" y="15831"/>
                  </a:lnTo>
                  <a:lnTo>
                    <a:pt x="21600" y="10733"/>
                  </a:lnTo>
                  <a:lnTo>
                    <a:pt x="21600" y="9525"/>
                  </a:lnTo>
                  <a:lnTo>
                    <a:pt x="21600" y="8989"/>
                  </a:lnTo>
                  <a:lnTo>
                    <a:pt x="21434" y="8273"/>
                  </a:lnTo>
                  <a:lnTo>
                    <a:pt x="21062" y="7737"/>
                  </a:lnTo>
                  <a:lnTo>
                    <a:pt x="20566" y="7155"/>
                  </a:lnTo>
                  <a:lnTo>
                    <a:pt x="19903" y="6663"/>
                  </a:lnTo>
                  <a:lnTo>
                    <a:pt x="19283" y="6306"/>
                  </a:lnTo>
                  <a:lnTo>
                    <a:pt x="18621" y="6127"/>
                  </a:lnTo>
                  <a:lnTo>
                    <a:pt x="17752" y="5993"/>
                  </a:lnTo>
                  <a:close/>
                </a:path>
                <a:path w="21600" h="21600" extrusionOk="0">
                  <a:moveTo>
                    <a:pt x="8152" y="3443"/>
                  </a:moveTo>
                  <a:lnTo>
                    <a:pt x="13862" y="3443"/>
                  </a:lnTo>
                </a:path>
                <a:path w="21600" h="21600" extrusionOk="0">
                  <a:moveTo>
                    <a:pt x="8152" y="5993"/>
                  </a:moveTo>
                  <a:lnTo>
                    <a:pt x="13862" y="5993"/>
                  </a:lnTo>
                </a:path>
              </a:pathLst>
            </a:custGeom>
            <a:solidFill>
              <a:srgbClr val="C0C0C0"/>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cxnSp>
          <p:nvCxnSpPr>
            <p:cNvPr id="18" name="Line 106">
              <a:extLst>
                <a:ext uri="{FF2B5EF4-FFF2-40B4-BE49-F238E27FC236}">
                  <a16:creationId xmlns:a16="http://schemas.microsoft.com/office/drawing/2014/main" id="{5E3ABD9E-36C5-4C00-9A69-716EE861024B}"/>
                </a:ext>
              </a:extLst>
            </p:cNvPr>
            <p:cNvCxnSpPr/>
            <p:nvPr/>
          </p:nvCxnSpPr>
          <p:spPr bwMode="auto">
            <a:xfrm>
              <a:off x="76202" y="2237540"/>
              <a:ext cx="1096650" cy="1"/>
            </a:xfrm>
            <a:prstGeom prst="line">
              <a:avLst/>
            </a:prstGeom>
            <a:noFill/>
            <a:ln w="76200">
              <a:solidFill>
                <a:srgbClr val="000000"/>
              </a:solidFill>
              <a:round/>
              <a:headEnd/>
              <a:tailEnd/>
            </a:ln>
            <a:extLst>
              <a:ext uri="{909E8E84-426E-40DD-AFC4-6F175D3DCCD1}">
                <a14:hiddenFill xmlns:a14="http://schemas.microsoft.com/office/drawing/2010/main">
                  <a:noFill/>
                </a14:hiddenFill>
              </a:ext>
            </a:extLst>
          </p:spPr>
        </p:cxnSp>
        <p:sp>
          <p:nvSpPr>
            <p:cNvPr id="19" name="desk1">
              <a:extLst>
                <a:ext uri="{FF2B5EF4-FFF2-40B4-BE49-F238E27FC236}">
                  <a16:creationId xmlns:a16="http://schemas.microsoft.com/office/drawing/2014/main" id="{48550054-E24E-4B8E-9F09-A9E6B1F48D68}"/>
                </a:ext>
              </a:extLst>
            </p:cNvPr>
            <p:cNvSpPr>
              <a:spLocks noEditPoints="1" noChangeArrowheads="1"/>
            </p:cNvSpPr>
            <p:nvPr/>
          </p:nvSpPr>
          <p:spPr bwMode="auto">
            <a:xfrm>
              <a:off x="25401" y="2228556"/>
              <a:ext cx="838223" cy="342855"/>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21600"/>
                <a:gd name="T5" fmla="*/ 0 h 21600"/>
                <a:gd name="T6" fmla="*/ 21600 w 21600"/>
                <a:gd name="T7" fmla="*/ 0 h 21600"/>
                <a:gd name="T8" fmla="*/ 21600 w 21600"/>
                <a:gd name="T9" fmla="*/ 21600 h 21600"/>
                <a:gd name="T10" fmla="*/ 0 w 21600"/>
                <a:gd name="T11" fmla="*/ 21600 h 21600"/>
                <a:gd name="T12" fmla="*/ 10800 w 21600"/>
                <a:gd name="T13" fmla="*/ 0 h 21600"/>
                <a:gd name="T14" fmla="*/ 21600 w 21600"/>
                <a:gd name="T15" fmla="*/ 10800 h 21600"/>
                <a:gd name="T16" fmla="*/ 10800 w 21600"/>
                <a:gd name="T17" fmla="*/ 21600 h 21600"/>
                <a:gd name="T18" fmla="*/ 0 w 21600"/>
                <a:gd name="T19" fmla="*/ 10800 h 21600"/>
                <a:gd name="T20" fmla="*/ 1000 w 21600"/>
                <a:gd name="T21" fmla="*/ 1000 h 21600"/>
                <a:gd name="T22" fmla="*/ 20600 w 21600"/>
                <a:gd name="T23" fmla="*/ 20600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cxnSp>
          <p:nvCxnSpPr>
            <p:cNvPr id="20" name="Line 108">
              <a:extLst>
                <a:ext uri="{FF2B5EF4-FFF2-40B4-BE49-F238E27FC236}">
                  <a16:creationId xmlns:a16="http://schemas.microsoft.com/office/drawing/2014/main" id="{B2D5168C-D59E-468B-B990-D5722DD7BDC0}"/>
                </a:ext>
              </a:extLst>
            </p:cNvPr>
            <p:cNvCxnSpPr/>
            <p:nvPr/>
          </p:nvCxnSpPr>
          <p:spPr bwMode="auto">
            <a:xfrm flipH="1">
              <a:off x="1572221" y="2228556"/>
              <a:ext cx="457213" cy="45714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cxnSp>
          <p:nvCxnSpPr>
            <p:cNvPr id="21" name="Line 109">
              <a:extLst>
                <a:ext uri="{FF2B5EF4-FFF2-40B4-BE49-F238E27FC236}">
                  <a16:creationId xmlns:a16="http://schemas.microsoft.com/office/drawing/2014/main" id="{C407E1E4-E201-44E0-82EE-833893000EA6}"/>
                </a:ext>
              </a:extLst>
            </p:cNvPr>
            <p:cNvCxnSpPr/>
            <p:nvPr/>
          </p:nvCxnSpPr>
          <p:spPr bwMode="auto">
            <a:xfrm flipH="1">
              <a:off x="2942945" y="1998605"/>
              <a:ext cx="533415" cy="114285"/>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cxnSp>
          <p:nvCxnSpPr>
            <p:cNvPr id="22" name="Line 110">
              <a:extLst>
                <a:ext uri="{FF2B5EF4-FFF2-40B4-BE49-F238E27FC236}">
                  <a16:creationId xmlns:a16="http://schemas.microsoft.com/office/drawing/2014/main" id="{E8C4970F-224E-4457-B9CB-7DA30F73D23C}"/>
                </a:ext>
              </a:extLst>
            </p:cNvPr>
            <p:cNvCxnSpPr/>
            <p:nvPr/>
          </p:nvCxnSpPr>
          <p:spPr bwMode="auto">
            <a:xfrm flipH="1" flipV="1">
              <a:off x="3657305" y="2127763"/>
              <a:ext cx="152404" cy="45634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sp>
          <p:nvSpPr>
            <p:cNvPr id="23" name="sink1">
              <a:extLst>
                <a:ext uri="{FF2B5EF4-FFF2-40B4-BE49-F238E27FC236}">
                  <a16:creationId xmlns:a16="http://schemas.microsoft.com/office/drawing/2014/main" id="{DA429573-0495-4778-A62F-16BEF8F4299E}"/>
                </a:ext>
              </a:extLst>
            </p:cNvPr>
            <p:cNvSpPr>
              <a:spLocks noEditPoints="1" noChangeArrowheads="1"/>
            </p:cNvSpPr>
            <p:nvPr/>
          </p:nvSpPr>
          <p:spPr bwMode="auto">
            <a:xfrm rot="5400000">
              <a:off x="2309125" y="1265842"/>
              <a:ext cx="534123" cy="276233"/>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21600"/>
                <a:gd name="T5" fmla="*/ 0 h 21600"/>
                <a:gd name="T6" fmla="*/ 10800 w 21600"/>
                <a:gd name="T7" fmla="*/ 0 h 21600"/>
                <a:gd name="T8" fmla="*/ 21600 w 21600"/>
                <a:gd name="T9" fmla="*/ 0 h 21600"/>
                <a:gd name="T10" fmla="*/ 21600 w 21600"/>
                <a:gd name="T11" fmla="*/ 10800 h 21600"/>
                <a:gd name="T12" fmla="*/ 21600 w 21600"/>
                <a:gd name="T13" fmla="*/ 21600 h 21600"/>
                <a:gd name="T14" fmla="*/ 10800 w 21600"/>
                <a:gd name="T15" fmla="*/ 21600 h 21600"/>
                <a:gd name="T16" fmla="*/ 0 w 21600"/>
                <a:gd name="T17" fmla="*/ 21600 h 21600"/>
                <a:gd name="T18" fmla="*/ 0 w 21600"/>
                <a:gd name="T19" fmla="*/ 10800 h 21600"/>
                <a:gd name="T20" fmla="*/ 968 w 21600"/>
                <a:gd name="T21" fmla="*/ 23215 h 21600"/>
                <a:gd name="T22" fmla="*/ 20654 w 21600"/>
                <a:gd name="T23" fmla="*/ 27978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10595" y="21600"/>
                  </a:moveTo>
                  <a:lnTo>
                    <a:pt x="21600" y="21600"/>
                  </a:lnTo>
                  <a:lnTo>
                    <a:pt x="21600" y="10800"/>
                  </a:lnTo>
                  <a:lnTo>
                    <a:pt x="21600" y="0"/>
                  </a:lnTo>
                  <a:lnTo>
                    <a:pt x="10709" y="0"/>
                  </a:lnTo>
                  <a:lnTo>
                    <a:pt x="0" y="0"/>
                  </a:lnTo>
                  <a:lnTo>
                    <a:pt x="0" y="10545"/>
                  </a:lnTo>
                  <a:lnTo>
                    <a:pt x="0" y="21600"/>
                  </a:lnTo>
                  <a:lnTo>
                    <a:pt x="10595" y="21600"/>
                  </a:lnTo>
                  <a:close/>
                </a:path>
                <a:path w="21600" h="21600" extrusionOk="0">
                  <a:moveTo>
                    <a:pt x="9478" y="6945"/>
                  </a:moveTo>
                  <a:lnTo>
                    <a:pt x="8157" y="7200"/>
                  </a:lnTo>
                  <a:lnTo>
                    <a:pt x="6835" y="7625"/>
                  </a:lnTo>
                  <a:lnTo>
                    <a:pt x="5787" y="8249"/>
                  </a:lnTo>
                  <a:lnTo>
                    <a:pt x="4762" y="9014"/>
                  </a:lnTo>
                  <a:lnTo>
                    <a:pt x="4375" y="9524"/>
                  </a:lnTo>
                  <a:lnTo>
                    <a:pt x="3987" y="10006"/>
                  </a:lnTo>
                  <a:lnTo>
                    <a:pt x="3646" y="10431"/>
                  </a:lnTo>
                  <a:lnTo>
                    <a:pt x="3349" y="10913"/>
                  </a:lnTo>
                  <a:lnTo>
                    <a:pt x="3144" y="11537"/>
                  </a:lnTo>
                  <a:lnTo>
                    <a:pt x="2962" y="12076"/>
                  </a:lnTo>
                  <a:lnTo>
                    <a:pt x="2848" y="12557"/>
                  </a:lnTo>
                  <a:lnTo>
                    <a:pt x="2848" y="13124"/>
                  </a:lnTo>
                  <a:lnTo>
                    <a:pt x="2962" y="13861"/>
                  </a:lnTo>
                  <a:lnTo>
                    <a:pt x="3053" y="14400"/>
                  </a:lnTo>
                  <a:lnTo>
                    <a:pt x="3258" y="14995"/>
                  </a:lnTo>
                  <a:lnTo>
                    <a:pt x="3532" y="15619"/>
                  </a:lnTo>
                  <a:lnTo>
                    <a:pt x="3828" y="16157"/>
                  </a:lnTo>
                  <a:lnTo>
                    <a:pt x="4170" y="16781"/>
                  </a:lnTo>
                  <a:lnTo>
                    <a:pt x="4671" y="17263"/>
                  </a:lnTo>
                  <a:lnTo>
                    <a:pt x="5104" y="17688"/>
                  </a:lnTo>
                  <a:lnTo>
                    <a:pt x="5696" y="18057"/>
                  </a:lnTo>
                  <a:lnTo>
                    <a:pt x="6334" y="18425"/>
                  </a:lnTo>
                  <a:lnTo>
                    <a:pt x="6927" y="18794"/>
                  </a:lnTo>
                  <a:lnTo>
                    <a:pt x="7656" y="18964"/>
                  </a:lnTo>
                  <a:lnTo>
                    <a:pt x="8339" y="19219"/>
                  </a:lnTo>
                  <a:lnTo>
                    <a:pt x="9091" y="19332"/>
                  </a:lnTo>
                  <a:lnTo>
                    <a:pt x="9866" y="19474"/>
                  </a:lnTo>
                  <a:lnTo>
                    <a:pt x="10709" y="19474"/>
                  </a:lnTo>
                  <a:lnTo>
                    <a:pt x="11438" y="19474"/>
                  </a:lnTo>
                  <a:lnTo>
                    <a:pt x="12213" y="19332"/>
                  </a:lnTo>
                  <a:lnTo>
                    <a:pt x="12965" y="19219"/>
                  </a:lnTo>
                  <a:lnTo>
                    <a:pt x="13739" y="18964"/>
                  </a:lnTo>
                  <a:lnTo>
                    <a:pt x="14377" y="18794"/>
                  </a:lnTo>
                  <a:lnTo>
                    <a:pt x="15061" y="18425"/>
                  </a:lnTo>
                  <a:lnTo>
                    <a:pt x="15608" y="18057"/>
                  </a:lnTo>
                  <a:lnTo>
                    <a:pt x="16200" y="17688"/>
                  </a:lnTo>
                  <a:lnTo>
                    <a:pt x="16724" y="17263"/>
                  </a:lnTo>
                  <a:lnTo>
                    <a:pt x="17134" y="16781"/>
                  </a:lnTo>
                  <a:lnTo>
                    <a:pt x="17613" y="16157"/>
                  </a:lnTo>
                  <a:lnTo>
                    <a:pt x="17863" y="15619"/>
                  </a:lnTo>
                  <a:lnTo>
                    <a:pt x="18159" y="14995"/>
                  </a:lnTo>
                  <a:lnTo>
                    <a:pt x="18342" y="14400"/>
                  </a:lnTo>
                  <a:lnTo>
                    <a:pt x="18456" y="13861"/>
                  </a:lnTo>
                  <a:lnTo>
                    <a:pt x="18547" y="13124"/>
                  </a:lnTo>
                  <a:lnTo>
                    <a:pt x="18456" y="12557"/>
                  </a:lnTo>
                  <a:lnTo>
                    <a:pt x="18342" y="12076"/>
                  </a:lnTo>
                  <a:lnTo>
                    <a:pt x="18251" y="11537"/>
                  </a:lnTo>
                  <a:lnTo>
                    <a:pt x="17954" y="10913"/>
                  </a:lnTo>
                  <a:lnTo>
                    <a:pt x="17704" y="10431"/>
                  </a:lnTo>
                  <a:lnTo>
                    <a:pt x="17430" y="10006"/>
                  </a:lnTo>
                  <a:lnTo>
                    <a:pt x="17020" y="9524"/>
                  </a:lnTo>
                  <a:lnTo>
                    <a:pt x="16633" y="9014"/>
                  </a:lnTo>
                  <a:lnTo>
                    <a:pt x="15699" y="8362"/>
                  </a:lnTo>
                  <a:lnTo>
                    <a:pt x="14582" y="7625"/>
                  </a:lnTo>
                  <a:lnTo>
                    <a:pt x="13352" y="7200"/>
                  </a:lnTo>
                  <a:lnTo>
                    <a:pt x="12030" y="6945"/>
                  </a:lnTo>
                  <a:moveTo>
                    <a:pt x="10800" y="12557"/>
                  </a:moveTo>
                  <a:lnTo>
                    <a:pt x="11096" y="12444"/>
                  </a:lnTo>
                  <a:lnTo>
                    <a:pt x="11301" y="12444"/>
                  </a:lnTo>
                  <a:lnTo>
                    <a:pt x="11438" y="12331"/>
                  </a:lnTo>
                  <a:lnTo>
                    <a:pt x="11643" y="12076"/>
                  </a:lnTo>
                  <a:lnTo>
                    <a:pt x="11825" y="11820"/>
                  </a:lnTo>
                  <a:lnTo>
                    <a:pt x="11939" y="11594"/>
                  </a:lnTo>
                  <a:lnTo>
                    <a:pt x="11939" y="11282"/>
                  </a:lnTo>
                  <a:lnTo>
                    <a:pt x="12030" y="11055"/>
                  </a:lnTo>
                  <a:lnTo>
                    <a:pt x="12030" y="3912"/>
                  </a:lnTo>
                  <a:lnTo>
                    <a:pt x="11939" y="3543"/>
                  </a:lnTo>
                  <a:lnTo>
                    <a:pt x="11939" y="3288"/>
                  </a:lnTo>
                  <a:lnTo>
                    <a:pt x="11825" y="3061"/>
                  </a:lnTo>
                  <a:lnTo>
                    <a:pt x="11643" y="2806"/>
                  </a:lnTo>
                  <a:lnTo>
                    <a:pt x="11438" y="2636"/>
                  </a:lnTo>
                  <a:lnTo>
                    <a:pt x="11301" y="2494"/>
                  </a:lnTo>
                  <a:lnTo>
                    <a:pt x="11096" y="2381"/>
                  </a:lnTo>
                  <a:lnTo>
                    <a:pt x="10800" y="2381"/>
                  </a:lnTo>
                  <a:lnTo>
                    <a:pt x="10595" y="2381"/>
                  </a:lnTo>
                  <a:lnTo>
                    <a:pt x="10299" y="2494"/>
                  </a:lnTo>
                  <a:lnTo>
                    <a:pt x="10162" y="2636"/>
                  </a:lnTo>
                  <a:lnTo>
                    <a:pt x="9957" y="2806"/>
                  </a:lnTo>
                  <a:lnTo>
                    <a:pt x="9775" y="3061"/>
                  </a:lnTo>
                  <a:lnTo>
                    <a:pt x="9661" y="3288"/>
                  </a:lnTo>
                  <a:lnTo>
                    <a:pt x="9661" y="3543"/>
                  </a:lnTo>
                  <a:lnTo>
                    <a:pt x="9570" y="3912"/>
                  </a:lnTo>
                  <a:lnTo>
                    <a:pt x="9570" y="11055"/>
                  </a:lnTo>
                  <a:lnTo>
                    <a:pt x="9661" y="11282"/>
                  </a:lnTo>
                  <a:lnTo>
                    <a:pt x="9661" y="11594"/>
                  </a:lnTo>
                  <a:lnTo>
                    <a:pt x="9775" y="11820"/>
                  </a:lnTo>
                  <a:lnTo>
                    <a:pt x="9957" y="12076"/>
                  </a:lnTo>
                  <a:lnTo>
                    <a:pt x="10162" y="12331"/>
                  </a:lnTo>
                  <a:lnTo>
                    <a:pt x="10299" y="12444"/>
                  </a:lnTo>
                  <a:lnTo>
                    <a:pt x="10595" y="12444"/>
                  </a:lnTo>
                  <a:lnTo>
                    <a:pt x="10800" y="12557"/>
                  </a:lnTo>
                  <a:moveTo>
                    <a:pt x="6289" y="6463"/>
                  </a:moveTo>
                  <a:lnTo>
                    <a:pt x="6539" y="6350"/>
                  </a:lnTo>
                  <a:lnTo>
                    <a:pt x="6722" y="6350"/>
                  </a:lnTo>
                  <a:lnTo>
                    <a:pt x="7018" y="6094"/>
                  </a:lnTo>
                  <a:lnTo>
                    <a:pt x="7223" y="5981"/>
                  </a:lnTo>
                  <a:lnTo>
                    <a:pt x="7405" y="5669"/>
                  </a:lnTo>
                  <a:lnTo>
                    <a:pt x="7519" y="5414"/>
                  </a:lnTo>
                  <a:lnTo>
                    <a:pt x="7610" y="5074"/>
                  </a:lnTo>
                  <a:lnTo>
                    <a:pt x="7610" y="4706"/>
                  </a:lnTo>
                  <a:lnTo>
                    <a:pt x="7610" y="4337"/>
                  </a:lnTo>
                  <a:lnTo>
                    <a:pt x="7519" y="4139"/>
                  </a:lnTo>
                  <a:lnTo>
                    <a:pt x="7405" y="3770"/>
                  </a:lnTo>
                  <a:lnTo>
                    <a:pt x="7223" y="3543"/>
                  </a:lnTo>
                  <a:lnTo>
                    <a:pt x="7018" y="3288"/>
                  </a:lnTo>
                  <a:lnTo>
                    <a:pt x="6722" y="3175"/>
                  </a:lnTo>
                  <a:lnTo>
                    <a:pt x="6539" y="3061"/>
                  </a:lnTo>
                  <a:lnTo>
                    <a:pt x="6289" y="3061"/>
                  </a:lnTo>
                  <a:lnTo>
                    <a:pt x="5992" y="3061"/>
                  </a:lnTo>
                  <a:lnTo>
                    <a:pt x="5696" y="3175"/>
                  </a:lnTo>
                  <a:lnTo>
                    <a:pt x="5514" y="3288"/>
                  </a:lnTo>
                  <a:lnTo>
                    <a:pt x="5309" y="3543"/>
                  </a:lnTo>
                  <a:lnTo>
                    <a:pt x="5104" y="3770"/>
                  </a:lnTo>
                  <a:lnTo>
                    <a:pt x="4967" y="4139"/>
                  </a:lnTo>
                  <a:lnTo>
                    <a:pt x="4967" y="4337"/>
                  </a:lnTo>
                  <a:lnTo>
                    <a:pt x="4876" y="4706"/>
                  </a:lnTo>
                  <a:lnTo>
                    <a:pt x="4967" y="5074"/>
                  </a:lnTo>
                  <a:lnTo>
                    <a:pt x="4967" y="5414"/>
                  </a:lnTo>
                  <a:lnTo>
                    <a:pt x="5104" y="5669"/>
                  </a:lnTo>
                  <a:lnTo>
                    <a:pt x="5309" y="5981"/>
                  </a:lnTo>
                  <a:lnTo>
                    <a:pt x="5514" y="6094"/>
                  </a:lnTo>
                  <a:lnTo>
                    <a:pt x="5696" y="6350"/>
                  </a:lnTo>
                  <a:lnTo>
                    <a:pt x="5992" y="6350"/>
                  </a:lnTo>
                  <a:lnTo>
                    <a:pt x="6289" y="6463"/>
                  </a:lnTo>
                  <a:moveTo>
                    <a:pt x="15311" y="6463"/>
                  </a:moveTo>
                  <a:lnTo>
                    <a:pt x="15061" y="6350"/>
                  </a:lnTo>
                  <a:lnTo>
                    <a:pt x="14878" y="6350"/>
                  </a:lnTo>
                  <a:lnTo>
                    <a:pt x="14582" y="6094"/>
                  </a:lnTo>
                  <a:lnTo>
                    <a:pt x="14377" y="5981"/>
                  </a:lnTo>
                  <a:lnTo>
                    <a:pt x="14195" y="5669"/>
                  </a:lnTo>
                  <a:lnTo>
                    <a:pt x="14081" y="5414"/>
                  </a:lnTo>
                  <a:lnTo>
                    <a:pt x="13990" y="5074"/>
                  </a:lnTo>
                  <a:lnTo>
                    <a:pt x="13990" y="4706"/>
                  </a:lnTo>
                  <a:lnTo>
                    <a:pt x="13990" y="4337"/>
                  </a:lnTo>
                  <a:lnTo>
                    <a:pt x="14081" y="4139"/>
                  </a:lnTo>
                  <a:lnTo>
                    <a:pt x="14195" y="3770"/>
                  </a:lnTo>
                  <a:lnTo>
                    <a:pt x="14377" y="3543"/>
                  </a:lnTo>
                  <a:lnTo>
                    <a:pt x="14582" y="3288"/>
                  </a:lnTo>
                  <a:lnTo>
                    <a:pt x="14878" y="3175"/>
                  </a:lnTo>
                  <a:lnTo>
                    <a:pt x="15061" y="3061"/>
                  </a:lnTo>
                  <a:lnTo>
                    <a:pt x="15311" y="3061"/>
                  </a:lnTo>
                  <a:lnTo>
                    <a:pt x="15608" y="3061"/>
                  </a:lnTo>
                  <a:lnTo>
                    <a:pt x="15904" y="3175"/>
                  </a:lnTo>
                  <a:lnTo>
                    <a:pt x="16086" y="3288"/>
                  </a:lnTo>
                  <a:lnTo>
                    <a:pt x="16382" y="3543"/>
                  </a:lnTo>
                  <a:lnTo>
                    <a:pt x="16496" y="3770"/>
                  </a:lnTo>
                  <a:lnTo>
                    <a:pt x="16633" y="4139"/>
                  </a:lnTo>
                  <a:lnTo>
                    <a:pt x="16633" y="4337"/>
                  </a:lnTo>
                  <a:lnTo>
                    <a:pt x="16724" y="4706"/>
                  </a:lnTo>
                  <a:lnTo>
                    <a:pt x="16633" y="5074"/>
                  </a:lnTo>
                  <a:lnTo>
                    <a:pt x="16633" y="5414"/>
                  </a:lnTo>
                  <a:lnTo>
                    <a:pt x="16496" y="5669"/>
                  </a:lnTo>
                  <a:lnTo>
                    <a:pt x="16382" y="5981"/>
                  </a:lnTo>
                  <a:lnTo>
                    <a:pt x="16086" y="6094"/>
                  </a:lnTo>
                  <a:lnTo>
                    <a:pt x="15904" y="6350"/>
                  </a:lnTo>
                  <a:lnTo>
                    <a:pt x="15608" y="6350"/>
                  </a:lnTo>
                  <a:lnTo>
                    <a:pt x="15311" y="6463"/>
                  </a:lnTo>
                </a:path>
              </a:pathLst>
            </a:custGeom>
            <a:solidFill>
              <a:srgbClr val="FFFFCC"/>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cxnSp>
          <p:nvCxnSpPr>
            <p:cNvPr id="24" name="Line 112">
              <a:extLst>
                <a:ext uri="{FF2B5EF4-FFF2-40B4-BE49-F238E27FC236}">
                  <a16:creationId xmlns:a16="http://schemas.microsoft.com/office/drawing/2014/main" id="{75EA5854-531F-4BC2-BF9F-A180F1D5E46B}"/>
                </a:ext>
              </a:extLst>
            </p:cNvPr>
            <p:cNvCxnSpPr/>
            <p:nvPr/>
          </p:nvCxnSpPr>
          <p:spPr bwMode="auto">
            <a:xfrm flipH="1">
              <a:off x="1690734" y="1669829"/>
              <a:ext cx="3948222" cy="79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5" name="Line 113">
              <a:extLst>
                <a:ext uri="{FF2B5EF4-FFF2-40B4-BE49-F238E27FC236}">
                  <a16:creationId xmlns:a16="http://schemas.microsoft.com/office/drawing/2014/main" id="{133EF831-0C69-414A-B756-B8D2097ABFBE}"/>
                </a:ext>
              </a:extLst>
            </p:cNvPr>
            <p:cNvCxnSpPr/>
            <p:nvPr/>
          </p:nvCxnSpPr>
          <p:spPr bwMode="auto">
            <a:xfrm flipV="1">
              <a:off x="1689941" y="70634"/>
              <a:ext cx="794" cy="159998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6" name="Line 114">
              <a:extLst>
                <a:ext uri="{FF2B5EF4-FFF2-40B4-BE49-F238E27FC236}">
                  <a16:creationId xmlns:a16="http://schemas.microsoft.com/office/drawing/2014/main" id="{6C353D14-CEAA-4D8D-AC9C-B976C0D95612}"/>
                </a:ext>
              </a:extLst>
            </p:cNvPr>
            <p:cNvCxnSpPr/>
            <p:nvPr/>
          </p:nvCxnSpPr>
          <p:spPr bwMode="auto">
            <a:xfrm flipV="1">
              <a:off x="1690734" y="1555545"/>
              <a:ext cx="609617" cy="114285"/>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cxnSp>
          <p:nvCxnSpPr>
            <p:cNvPr id="27" name="Line 115">
              <a:extLst>
                <a:ext uri="{FF2B5EF4-FFF2-40B4-BE49-F238E27FC236}">
                  <a16:creationId xmlns:a16="http://schemas.microsoft.com/office/drawing/2014/main" id="{7980BB1E-9FE8-48BF-A970-A8DA7D1836D5}"/>
                </a:ext>
              </a:extLst>
            </p:cNvPr>
            <p:cNvCxnSpPr/>
            <p:nvPr/>
          </p:nvCxnSpPr>
          <p:spPr bwMode="auto">
            <a:xfrm flipV="1">
              <a:off x="3755335" y="1556338"/>
              <a:ext cx="609617" cy="114285"/>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sp>
          <p:nvSpPr>
            <p:cNvPr id="28" name="Rectangle 27">
              <a:extLst>
                <a:ext uri="{FF2B5EF4-FFF2-40B4-BE49-F238E27FC236}">
                  <a16:creationId xmlns:a16="http://schemas.microsoft.com/office/drawing/2014/main" id="{736D880B-5505-4A76-8838-8D866F595489}"/>
                </a:ext>
              </a:extLst>
            </p:cNvPr>
            <p:cNvSpPr>
              <a:spLocks noChangeArrowheads="1"/>
            </p:cNvSpPr>
            <p:nvPr/>
          </p:nvSpPr>
          <p:spPr bwMode="auto">
            <a:xfrm>
              <a:off x="1690734" y="42892"/>
              <a:ext cx="404824" cy="1081738"/>
            </a:xfrm>
            <a:prstGeom prst="rect">
              <a:avLst/>
            </a:prstGeom>
            <a:solidFill>
              <a:srgbClr val="B9B9DD"/>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29" name="Rectangle 28">
              <a:extLst>
                <a:ext uri="{FF2B5EF4-FFF2-40B4-BE49-F238E27FC236}">
                  <a16:creationId xmlns:a16="http://schemas.microsoft.com/office/drawing/2014/main" id="{2AFC4A52-6EC2-461C-962D-45337201127D}"/>
                </a:ext>
              </a:extLst>
            </p:cNvPr>
            <p:cNvSpPr>
              <a:spLocks noChangeArrowheads="1"/>
            </p:cNvSpPr>
            <p:nvPr/>
          </p:nvSpPr>
          <p:spPr bwMode="auto">
            <a:xfrm>
              <a:off x="1724867" y="69841"/>
              <a:ext cx="304808" cy="22857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30" name="desk1">
              <a:extLst>
                <a:ext uri="{FF2B5EF4-FFF2-40B4-BE49-F238E27FC236}">
                  <a16:creationId xmlns:a16="http://schemas.microsoft.com/office/drawing/2014/main" id="{54C9D21E-0128-442B-83F0-CEDCCDBDD173}"/>
                </a:ext>
              </a:extLst>
            </p:cNvPr>
            <p:cNvSpPr>
              <a:spLocks noEditPoints="1" noChangeArrowheads="1"/>
            </p:cNvSpPr>
            <p:nvPr/>
          </p:nvSpPr>
          <p:spPr bwMode="auto">
            <a:xfrm rot="16200000">
              <a:off x="4236445" y="2742005"/>
              <a:ext cx="1053167" cy="484201"/>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21600"/>
                <a:gd name="T5" fmla="*/ 0 h 21600"/>
                <a:gd name="T6" fmla="*/ 21600 w 21600"/>
                <a:gd name="T7" fmla="*/ 0 h 21600"/>
                <a:gd name="T8" fmla="*/ 21600 w 21600"/>
                <a:gd name="T9" fmla="*/ 21600 h 21600"/>
                <a:gd name="T10" fmla="*/ 0 w 21600"/>
                <a:gd name="T11" fmla="*/ 21600 h 21600"/>
                <a:gd name="T12" fmla="*/ 10800 w 21600"/>
                <a:gd name="T13" fmla="*/ 0 h 21600"/>
                <a:gd name="T14" fmla="*/ 21600 w 21600"/>
                <a:gd name="T15" fmla="*/ 10800 h 21600"/>
                <a:gd name="T16" fmla="*/ 10800 w 21600"/>
                <a:gd name="T17" fmla="*/ 21600 h 21600"/>
                <a:gd name="T18" fmla="*/ 0 w 21600"/>
                <a:gd name="T19" fmla="*/ 10800 h 21600"/>
                <a:gd name="T20" fmla="*/ 1000 w 21600"/>
                <a:gd name="T21" fmla="*/ 1000 h 21600"/>
                <a:gd name="T22" fmla="*/ 20600 w 21600"/>
                <a:gd name="T23" fmla="*/ 20600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31" name="Rectangle 30">
              <a:extLst>
                <a:ext uri="{FF2B5EF4-FFF2-40B4-BE49-F238E27FC236}">
                  <a16:creationId xmlns:a16="http://schemas.microsoft.com/office/drawing/2014/main" id="{2D288B75-67EF-45C5-917C-58749B1EBE29}"/>
                </a:ext>
              </a:extLst>
            </p:cNvPr>
            <p:cNvSpPr>
              <a:spLocks noChangeArrowheads="1"/>
            </p:cNvSpPr>
            <p:nvPr/>
          </p:nvSpPr>
          <p:spPr bwMode="auto">
            <a:xfrm>
              <a:off x="4742788" y="2732520"/>
              <a:ext cx="381011" cy="746026"/>
            </a:xfrm>
            <a:prstGeom prst="rect">
              <a:avLst/>
            </a:prstGeom>
            <a:solidFill>
              <a:srgbClr val="996633"/>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32" name="computr1">
              <a:extLst>
                <a:ext uri="{FF2B5EF4-FFF2-40B4-BE49-F238E27FC236}">
                  <a16:creationId xmlns:a16="http://schemas.microsoft.com/office/drawing/2014/main" id="{F7BE6091-52E7-4007-AD2D-6AC1B975731C}"/>
                </a:ext>
              </a:extLst>
            </p:cNvPr>
            <p:cNvSpPr>
              <a:spLocks noEditPoints="1" noChangeArrowheads="1"/>
            </p:cNvSpPr>
            <p:nvPr/>
          </p:nvSpPr>
          <p:spPr bwMode="auto">
            <a:xfrm>
              <a:off x="76202" y="2241254"/>
              <a:ext cx="381011" cy="355553"/>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9535 w 21600"/>
                <a:gd name="T5" fmla="*/ 0 h 21600"/>
                <a:gd name="T6" fmla="*/ 10800 w 21600"/>
                <a:gd name="T7" fmla="*/ 0 h 21600"/>
                <a:gd name="T8" fmla="*/ 2065 w 21600"/>
                <a:gd name="T9" fmla="*/ 0 h 21600"/>
                <a:gd name="T10" fmla="*/ 0 w 21600"/>
                <a:gd name="T11" fmla="*/ 15388 h 21600"/>
                <a:gd name="T12" fmla="*/ 0 w 21600"/>
                <a:gd name="T13" fmla="*/ 21600 h 21600"/>
                <a:gd name="T14" fmla="*/ 10800 w 21600"/>
                <a:gd name="T15" fmla="*/ 21600 h 21600"/>
                <a:gd name="T16" fmla="*/ 21600 w 21600"/>
                <a:gd name="T17" fmla="*/ 21600 h 21600"/>
                <a:gd name="T18" fmla="*/ 21600 w 21600"/>
                <a:gd name="T19" fmla="*/ 15388 h 21600"/>
                <a:gd name="T20" fmla="*/ 19535 w 21600"/>
                <a:gd name="T21" fmla="*/ 13553 h 21600"/>
                <a:gd name="T22" fmla="*/ 2065 w 21600"/>
                <a:gd name="T23" fmla="*/ 13553 h 21600"/>
                <a:gd name="T24" fmla="*/ 2065 w 21600"/>
                <a:gd name="T25" fmla="*/ 6776 h 21600"/>
                <a:gd name="T26" fmla="*/ 19535 w 21600"/>
                <a:gd name="T27" fmla="*/ 6776 h 21600"/>
                <a:gd name="T28" fmla="*/ 0 w 21600"/>
                <a:gd name="T29" fmla="*/ 18494 h 21600"/>
                <a:gd name="T30" fmla="*/ 21600 w 21600"/>
                <a:gd name="T31" fmla="*/ 18494 h 21600"/>
                <a:gd name="T32" fmla="*/ 4923 w 21600"/>
                <a:gd name="T33" fmla="*/ 2541 h 21600"/>
                <a:gd name="T34" fmla="*/ 16756 w 21600"/>
                <a:gd name="T35" fmla="*/ 11153 h 21600"/>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T32" t="T33" r="T34" b="T35"/>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a:extLst>
              <a:ext uri="{AF507438-7753-43E0-B8FC-AC1667EBCBE1}">
                <a14:hiddenEffects xmlns:a14="http://schemas.microsoft.com/office/drawing/2010/main">
                  <a:effectLst>
                    <a:outerShdw dist="107763" dir="135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33" name="laptop">
              <a:extLst>
                <a:ext uri="{FF2B5EF4-FFF2-40B4-BE49-F238E27FC236}">
                  <a16:creationId xmlns:a16="http://schemas.microsoft.com/office/drawing/2014/main" id="{2BC66439-1C3D-478D-AA46-6AA2DA8EEC6A}"/>
                </a:ext>
              </a:extLst>
            </p:cNvPr>
            <p:cNvSpPr>
              <a:spLocks noEditPoints="1" noChangeArrowheads="1"/>
            </p:cNvSpPr>
            <p:nvPr/>
          </p:nvSpPr>
          <p:spPr bwMode="auto">
            <a:xfrm rot="13871930">
              <a:off x="4724564" y="3147125"/>
              <a:ext cx="429362" cy="241307"/>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3362 w 21600"/>
                <a:gd name="T5" fmla="*/ 0 h 21600"/>
                <a:gd name="T6" fmla="*/ 3362 w 21600"/>
                <a:gd name="T7" fmla="*/ 7173 h 21600"/>
                <a:gd name="T8" fmla="*/ 18327 w 21600"/>
                <a:gd name="T9" fmla="*/ 0 h 21600"/>
                <a:gd name="T10" fmla="*/ 18327 w 21600"/>
                <a:gd name="T11" fmla="*/ 7173 h 21600"/>
                <a:gd name="T12" fmla="*/ 10800 w 21600"/>
                <a:gd name="T13" fmla="*/ 0 h 21600"/>
                <a:gd name="T14" fmla="*/ 10800 w 21600"/>
                <a:gd name="T15" fmla="*/ 21600 h 21600"/>
                <a:gd name="T16" fmla="*/ 0 w 21600"/>
                <a:gd name="T17" fmla="*/ 21600 h 21600"/>
                <a:gd name="T18" fmla="*/ 21600 w 21600"/>
                <a:gd name="T19" fmla="*/ 21600 h 21600"/>
                <a:gd name="T20" fmla="*/ 4445 w 21600"/>
                <a:gd name="T21" fmla="*/ 1858 h 21600"/>
                <a:gd name="T22" fmla="*/ 17311 w 21600"/>
                <a:gd name="T23" fmla="*/ 12323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34" name="desk1">
              <a:extLst>
                <a:ext uri="{FF2B5EF4-FFF2-40B4-BE49-F238E27FC236}">
                  <a16:creationId xmlns:a16="http://schemas.microsoft.com/office/drawing/2014/main" id="{527BB7D0-8147-478D-9C47-34100B221F7A}"/>
                </a:ext>
              </a:extLst>
            </p:cNvPr>
            <p:cNvSpPr>
              <a:spLocks noEditPoints="1" noChangeArrowheads="1"/>
            </p:cNvSpPr>
            <p:nvPr/>
          </p:nvSpPr>
          <p:spPr bwMode="auto">
            <a:xfrm rot="16200000">
              <a:off x="2752081" y="365845"/>
              <a:ext cx="914279" cy="322271"/>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21600"/>
                <a:gd name="T5" fmla="*/ 0 h 21600"/>
                <a:gd name="T6" fmla="*/ 21600 w 21600"/>
                <a:gd name="T7" fmla="*/ 0 h 21600"/>
                <a:gd name="T8" fmla="*/ 21600 w 21600"/>
                <a:gd name="T9" fmla="*/ 21600 h 21600"/>
                <a:gd name="T10" fmla="*/ 0 w 21600"/>
                <a:gd name="T11" fmla="*/ 21600 h 21600"/>
                <a:gd name="T12" fmla="*/ 10800 w 21600"/>
                <a:gd name="T13" fmla="*/ 0 h 21600"/>
                <a:gd name="T14" fmla="*/ 21600 w 21600"/>
                <a:gd name="T15" fmla="*/ 10800 h 21600"/>
                <a:gd name="T16" fmla="*/ 10800 w 21600"/>
                <a:gd name="T17" fmla="*/ 21600 h 21600"/>
                <a:gd name="T18" fmla="*/ 0 w 21600"/>
                <a:gd name="T19" fmla="*/ 10800 h 21600"/>
                <a:gd name="T20" fmla="*/ 1000 w 21600"/>
                <a:gd name="T21" fmla="*/ 1000 h 21600"/>
                <a:gd name="T22" fmla="*/ 20600 w 21600"/>
                <a:gd name="T23" fmla="*/ 20600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35" name="table">
              <a:extLst>
                <a:ext uri="{FF2B5EF4-FFF2-40B4-BE49-F238E27FC236}">
                  <a16:creationId xmlns:a16="http://schemas.microsoft.com/office/drawing/2014/main" id="{33D76B54-66DA-4FAF-9072-A3014F0E4487}"/>
                </a:ext>
              </a:extLst>
            </p:cNvPr>
            <p:cNvSpPr>
              <a:spLocks noEditPoints="1" noChangeArrowheads="1"/>
            </p:cNvSpPr>
            <p:nvPr/>
          </p:nvSpPr>
          <p:spPr bwMode="auto">
            <a:xfrm>
              <a:off x="4684049" y="94444"/>
              <a:ext cx="899344" cy="1042056"/>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1600 w 21600"/>
                <a:gd name="T7" fmla="*/ 10800 h 21600"/>
                <a:gd name="T8" fmla="*/ 10800 w 21600"/>
                <a:gd name="T9" fmla="*/ 21600 h 21600"/>
                <a:gd name="T10" fmla="*/ 0 w 21600"/>
                <a:gd name="T11" fmla="*/ 10800 h 21600"/>
                <a:gd name="T12" fmla="*/ 4015 w 21600"/>
                <a:gd name="T13" fmla="*/ 4491 h 21600"/>
                <a:gd name="T14" fmla="*/ 17622 w 21600"/>
                <a:gd name="T15" fmla="*/ 17121 h 21600"/>
              </a:gdLst>
              <a:ahLst/>
              <a:cxnLst>
                <a:cxn ang="0">
                  <a:pos x="T4" y="T5"/>
                </a:cxn>
                <a:cxn ang="0">
                  <a:pos x="T6" y="T7"/>
                </a:cxn>
                <a:cxn ang="0">
                  <a:pos x="T8" y="T9"/>
                </a:cxn>
                <a:cxn ang="0">
                  <a:pos x="T10" y="T11"/>
                </a:cxn>
              </a:cxnLst>
              <a:rect l="T12" t="T13" r="T14" b="T15"/>
              <a:pathLst>
                <a:path w="21600" h="21600" extrusionOk="0">
                  <a:moveTo>
                    <a:pt x="17641" y="17591"/>
                  </a:moveTo>
                  <a:lnTo>
                    <a:pt x="18067" y="17165"/>
                  </a:lnTo>
                  <a:lnTo>
                    <a:pt x="18443" y="16689"/>
                  </a:lnTo>
                  <a:lnTo>
                    <a:pt x="18794" y="16162"/>
                  </a:lnTo>
                  <a:lnTo>
                    <a:pt x="19144" y="15661"/>
                  </a:lnTo>
                  <a:lnTo>
                    <a:pt x="19420" y="15135"/>
                  </a:lnTo>
                  <a:lnTo>
                    <a:pt x="19645" y="14584"/>
                  </a:lnTo>
                  <a:lnTo>
                    <a:pt x="19871" y="13982"/>
                  </a:lnTo>
                  <a:lnTo>
                    <a:pt x="20071" y="13406"/>
                  </a:lnTo>
                  <a:lnTo>
                    <a:pt x="20297" y="13456"/>
                  </a:lnTo>
                  <a:lnTo>
                    <a:pt x="20472" y="13456"/>
                  </a:lnTo>
                  <a:lnTo>
                    <a:pt x="20648" y="13406"/>
                  </a:lnTo>
                  <a:lnTo>
                    <a:pt x="20823" y="13331"/>
                  </a:lnTo>
                  <a:lnTo>
                    <a:pt x="20948" y="13206"/>
                  </a:lnTo>
                  <a:lnTo>
                    <a:pt x="21099" y="13080"/>
                  </a:lnTo>
                  <a:lnTo>
                    <a:pt x="21149" y="12905"/>
                  </a:lnTo>
                  <a:lnTo>
                    <a:pt x="21299" y="12704"/>
                  </a:lnTo>
                  <a:lnTo>
                    <a:pt x="21425" y="12253"/>
                  </a:lnTo>
                  <a:lnTo>
                    <a:pt x="21550" y="11727"/>
                  </a:lnTo>
                  <a:lnTo>
                    <a:pt x="21600" y="11276"/>
                  </a:lnTo>
                  <a:lnTo>
                    <a:pt x="21600" y="10800"/>
                  </a:lnTo>
                  <a:lnTo>
                    <a:pt x="21600" y="10324"/>
                  </a:lnTo>
                  <a:lnTo>
                    <a:pt x="21550" y="9823"/>
                  </a:lnTo>
                  <a:lnTo>
                    <a:pt x="21425" y="9347"/>
                  </a:lnTo>
                  <a:lnTo>
                    <a:pt x="21299" y="8896"/>
                  </a:lnTo>
                  <a:lnTo>
                    <a:pt x="21149" y="8695"/>
                  </a:lnTo>
                  <a:lnTo>
                    <a:pt x="21099" y="8520"/>
                  </a:lnTo>
                  <a:lnTo>
                    <a:pt x="20948" y="8344"/>
                  </a:lnTo>
                  <a:lnTo>
                    <a:pt x="20823" y="8269"/>
                  </a:lnTo>
                  <a:lnTo>
                    <a:pt x="20648" y="8169"/>
                  </a:lnTo>
                  <a:lnTo>
                    <a:pt x="20472" y="8144"/>
                  </a:lnTo>
                  <a:lnTo>
                    <a:pt x="20297" y="8144"/>
                  </a:lnTo>
                  <a:lnTo>
                    <a:pt x="20071" y="8169"/>
                  </a:lnTo>
                  <a:lnTo>
                    <a:pt x="19871" y="7618"/>
                  </a:lnTo>
                  <a:lnTo>
                    <a:pt x="19645" y="7016"/>
                  </a:lnTo>
                  <a:lnTo>
                    <a:pt x="19420" y="6490"/>
                  </a:lnTo>
                  <a:lnTo>
                    <a:pt x="19144" y="5939"/>
                  </a:lnTo>
                  <a:lnTo>
                    <a:pt x="18794" y="5438"/>
                  </a:lnTo>
                  <a:lnTo>
                    <a:pt x="18443" y="4961"/>
                  </a:lnTo>
                  <a:lnTo>
                    <a:pt x="18067" y="4460"/>
                  </a:lnTo>
                  <a:lnTo>
                    <a:pt x="17691" y="4034"/>
                  </a:lnTo>
                  <a:lnTo>
                    <a:pt x="17215" y="3608"/>
                  </a:lnTo>
                  <a:lnTo>
                    <a:pt x="16739" y="3232"/>
                  </a:lnTo>
                  <a:lnTo>
                    <a:pt x="16263" y="2832"/>
                  </a:lnTo>
                  <a:lnTo>
                    <a:pt x="15686" y="2506"/>
                  </a:lnTo>
                  <a:lnTo>
                    <a:pt x="15185" y="2205"/>
                  </a:lnTo>
                  <a:lnTo>
                    <a:pt x="14609" y="1929"/>
                  </a:lnTo>
                  <a:lnTo>
                    <a:pt x="14032" y="1704"/>
                  </a:lnTo>
                  <a:lnTo>
                    <a:pt x="13431" y="1503"/>
                  </a:lnTo>
                  <a:lnTo>
                    <a:pt x="13481" y="1278"/>
                  </a:lnTo>
                  <a:lnTo>
                    <a:pt x="13481" y="1103"/>
                  </a:lnTo>
                  <a:lnTo>
                    <a:pt x="13431" y="952"/>
                  </a:lnTo>
                  <a:lnTo>
                    <a:pt x="13356" y="777"/>
                  </a:lnTo>
                  <a:lnTo>
                    <a:pt x="13256" y="626"/>
                  </a:lnTo>
                  <a:lnTo>
                    <a:pt x="13080" y="526"/>
                  </a:lnTo>
                  <a:lnTo>
                    <a:pt x="12930" y="426"/>
                  </a:lnTo>
                  <a:lnTo>
                    <a:pt x="12704" y="301"/>
                  </a:lnTo>
                  <a:lnTo>
                    <a:pt x="12278" y="175"/>
                  </a:lnTo>
                  <a:lnTo>
                    <a:pt x="11802" y="25"/>
                  </a:lnTo>
                  <a:lnTo>
                    <a:pt x="11276" y="0"/>
                  </a:lnTo>
                  <a:lnTo>
                    <a:pt x="10825" y="0"/>
                  </a:lnTo>
                  <a:lnTo>
                    <a:pt x="10324" y="0"/>
                  </a:lnTo>
                  <a:lnTo>
                    <a:pt x="9848" y="25"/>
                  </a:lnTo>
                  <a:lnTo>
                    <a:pt x="9347" y="175"/>
                  </a:lnTo>
                  <a:lnTo>
                    <a:pt x="8921" y="301"/>
                  </a:lnTo>
                  <a:lnTo>
                    <a:pt x="8695" y="426"/>
                  </a:lnTo>
                  <a:lnTo>
                    <a:pt x="8545" y="526"/>
                  </a:lnTo>
                  <a:lnTo>
                    <a:pt x="8394" y="626"/>
                  </a:lnTo>
                  <a:lnTo>
                    <a:pt x="8269" y="777"/>
                  </a:lnTo>
                  <a:lnTo>
                    <a:pt x="8169" y="952"/>
                  </a:lnTo>
                  <a:lnTo>
                    <a:pt x="8144" y="1103"/>
                  </a:lnTo>
                  <a:lnTo>
                    <a:pt x="8144" y="1278"/>
                  </a:lnTo>
                  <a:lnTo>
                    <a:pt x="8219" y="1503"/>
                  </a:lnTo>
                  <a:lnTo>
                    <a:pt x="7618" y="1704"/>
                  </a:lnTo>
                  <a:lnTo>
                    <a:pt x="7066" y="1929"/>
                  </a:lnTo>
                  <a:lnTo>
                    <a:pt x="6490" y="2205"/>
                  </a:lnTo>
                  <a:lnTo>
                    <a:pt x="5939" y="2456"/>
                  </a:lnTo>
                  <a:lnTo>
                    <a:pt x="5438" y="2781"/>
                  </a:lnTo>
                  <a:lnTo>
                    <a:pt x="4961" y="3132"/>
                  </a:lnTo>
                  <a:lnTo>
                    <a:pt x="4485" y="3533"/>
                  </a:lnTo>
                  <a:lnTo>
                    <a:pt x="4059" y="3959"/>
                  </a:lnTo>
                  <a:lnTo>
                    <a:pt x="3633" y="4385"/>
                  </a:lnTo>
                  <a:lnTo>
                    <a:pt x="3232" y="4861"/>
                  </a:lnTo>
                  <a:lnTo>
                    <a:pt x="2857" y="5387"/>
                  </a:lnTo>
                  <a:lnTo>
                    <a:pt x="2506" y="5889"/>
                  </a:lnTo>
                  <a:lnTo>
                    <a:pt x="2205" y="6465"/>
                  </a:lnTo>
                  <a:lnTo>
                    <a:pt x="1955" y="7016"/>
                  </a:lnTo>
                  <a:lnTo>
                    <a:pt x="1729" y="7568"/>
                  </a:lnTo>
                  <a:lnTo>
                    <a:pt x="1529" y="8169"/>
                  </a:lnTo>
                  <a:lnTo>
                    <a:pt x="1303" y="8144"/>
                  </a:lnTo>
                  <a:lnTo>
                    <a:pt x="1128" y="8144"/>
                  </a:lnTo>
                  <a:lnTo>
                    <a:pt x="977" y="8169"/>
                  </a:lnTo>
                  <a:lnTo>
                    <a:pt x="802" y="8269"/>
                  </a:lnTo>
                  <a:lnTo>
                    <a:pt x="652" y="8344"/>
                  </a:lnTo>
                  <a:lnTo>
                    <a:pt x="526" y="8520"/>
                  </a:lnTo>
                  <a:lnTo>
                    <a:pt x="451" y="8695"/>
                  </a:lnTo>
                  <a:lnTo>
                    <a:pt x="326" y="8896"/>
                  </a:lnTo>
                  <a:lnTo>
                    <a:pt x="200" y="9347"/>
                  </a:lnTo>
                  <a:lnTo>
                    <a:pt x="50" y="9823"/>
                  </a:lnTo>
                  <a:lnTo>
                    <a:pt x="0" y="10324"/>
                  </a:lnTo>
                  <a:lnTo>
                    <a:pt x="0" y="10800"/>
                  </a:lnTo>
                  <a:lnTo>
                    <a:pt x="0" y="11276"/>
                  </a:lnTo>
                  <a:lnTo>
                    <a:pt x="50" y="11727"/>
                  </a:lnTo>
                  <a:lnTo>
                    <a:pt x="200" y="12253"/>
                  </a:lnTo>
                  <a:lnTo>
                    <a:pt x="326" y="12704"/>
                  </a:lnTo>
                  <a:lnTo>
                    <a:pt x="451" y="12905"/>
                  </a:lnTo>
                  <a:lnTo>
                    <a:pt x="526" y="13080"/>
                  </a:lnTo>
                  <a:lnTo>
                    <a:pt x="652" y="13206"/>
                  </a:lnTo>
                  <a:lnTo>
                    <a:pt x="802" y="13331"/>
                  </a:lnTo>
                  <a:lnTo>
                    <a:pt x="977" y="13406"/>
                  </a:lnTo>
                  <a:lnTo>
                    <a:pt x="1128" y="13456"/>
                  </a:lnTo>
                  <a:lnTo>
                    <a:pt x="1303" y="13456"/>
                  </a:lnTo>
                  <a:lnTo>
                    <a:pt x="1529" y="13406"/>
                  </a:lnTo>
                  <a:lnTo>
                    <a:pt x="1729" y="13982"/>
                  </a:lnTo>
                  <a:lnTo>
                    <a:pt x="1955" y="14584"/>
                  </a:lnTo>
                  <a:lnTo>
                    <a:pt x="2255" y="15135"/>
                  </a:lnTo>
                  <a:lnTo>
                    <a:pt x="2556" y="15736"/>
                  </a:lnTo>
                  <a:lnTo>
                    <a:pt x="2907" y="16263"/>
                  </a:lnTo>
                  <a:lnTo>
                    <a:pt x="3283" y="16764"/>
                  </a:lnTo>
                  <a:lnTo>
                    <a:pt x="3684" y="17240"/>
                  </a:lnTo>
                  <a:lnTo>
                    <a:pt x="4110" y="17741"/>
                  </a:lnTo>
                  <a:lnTo>
                    <a:pt x="4535" y="18117"/>
                  </a:lnTo>
                  <a:lnTo>
                    <a:pt x="5012" y="18493"/>
                  </a:lnTo>
                  <a:lnTo>
                    <a:pt x="5463" y="18844"/>
                  </a:lnTo>
                  <a:lnTo>
                    <a:pt x="5989" y="19144"/>
                  </a:lnTo>
                  <a:lnTo>
                    <a:pt x="6490" y="19420"/>
                  </a:lnTo>
                  <a:lnTo>
                    <a:pt x="7066" y="19645"/>
                  </a:lnTo>
                  <a:lnTo>
                    <a:pt x="7618" y="19921"/>
                  </a:lnTo>
                  <a:lnTo>
                    <a:pt x="8219" y="20071"/>
                  </a:lnTo>
                  <a:lnTo>
                    <a:pt x="8144" y="20297"/>
                  </a:lnTo>
                  <a:lnTo>
                    <a:pt x="8144" y="20472"/>
                  </a:lnTo>
                  <a:lnTo>
                    <a:pt x="8169" y="20648"/>
                  </a:lnTo>
                  <a:lnTo>
                    <a:pt x="8269" y="20823"/>
                  </a:lnTo>
                  <a:lnTo>
                    <a:pt x="8394" y="20948"/>
                  </a:lnTo>
                  <a:lnTo>
                    <a:pt x="8545" y="21074"/>
                  </a:lnTo>
                  <a:lnTo>
                    <a:pt x="8695" y="21149"/>
                  </a:lnTo>
                  <a:lnTo>
                    <a:pt x="8921" y="21299"/>
                  </a:lnTo>
                  <a:lnTo>
                    <a:pt x="9347" y="21425"/>
                  </a:lnTo>
                  <a:lnTo>
                    <a:pt x="9848" y="21550"/>
                  </a:lnTo>
                  <a:lnTo>
                    <a:pt x="10324" y="21600"/>
                  </a:lnTo>
                  <a:lnTo>
                    <a:pt x="10825" y="21600"/>
                  </a:lnTo>
                  <a:lnTo>
                    <a:pt x="11276" y="21600"/>
                  </a:lnTo>
                  <a:lnTo>
                    <a:pt x="11802" y="21550"/>
                  </a:lnTo>
                  <a:lnTo>
                    <a:pt x="12278" y="21425"/>
                  </a:lnTo>
                  <a:lnTo>
                    <a:pt x="12704" y="21299"/>
                  </a:lnTo>
                  <a:lnTo>
                    <a:pt x="12930" y="21149"/>
                  </a:lnTo>
                  <a:lnTo>
                    <a:pt x="13080" y="21074"/>
                  </a:lnTo>
                  <a:lnTo>
                    <a:pt x="13256" y="20948"/>
                  </a:lnTo>
                  <a:lnTo>
                    <a:pt x="13356" y="20823"/>
                  </a:lnTo>
                  <a:lnTo>
                    <a:pt x="13431" y="20648"/>
                  </a:lnTo>
                  <a:lnTo>
                    <a:pt x="13481" y="20472"/>
                  </a:lnTo>
                  <a:lnTo>
                    <a:pt x="13481" y="20297"/>
                  </a:lnTo>
                  <a:lnTo>
                    <a:pt x="13431" y="20071"/>
                  </a:lnTo>
                  <a:lnTo>
                    <a:pt x="14032" y="19871"/>
                  </a:lnTo>
                  <a:lnTo>
                    <a:pt x="14609" y="19645"/>
                  </a:lnTo>
                  <a:lnTo>
                    <a:pt x="15135" y="19395"/>
                  </a:lnTo>
                  <a:lnTo>
                    <a:pt x="15686" y="19094"/>
                  </a:lnTo>
                  <a:lnTo>
                    <a:pt x="16213" y="18768"/>
                  </a:lnTo>
                  <a:lnTo>
                    <a:pt x="16739" y="18393"/>
                  </a:lnTo>
                  <a:lnTo>
                    <a:pt x="17165" y="18017"/>
                  </a:lnTo>
                  <a:lnTo>
                    <a:pt x="17641" y="17591"/>
                  </a:lnTo>
                  <a:close/>
                </a:path>
                <a:path w="21600" h="21600" extrusionOk="0">
                  <a:moveTo>
                    <a:pt x="13431" y="1503"/>
                  </a:moveTo>
                  <a:lnTo>
                    <a:pt x="13080" y="1428"/>
                  </a:lnTo>
                  <a:lnTo>
                    <a:pt x="12780" y="1378"/>
                  </a:lnTo>
                  <a:lnTo>
                    <a:pt x="12479" y="1278"/>
                  </a:lnTo>
                  <a:lnTo>
                    <a:pt x="12128" y="1253"/>
                  </a:lnTo>
                  <a:lnTo>
                    <a:pt x="11802" y="1203"/>
                  </a:lnTo>
                  <a:lnTo>
                    <a:pt x="11477" y="1203"/>
                  </a:lnTo>
                  <a:lnTo>
                    <a:pt x="11151" y="1153"/>
                  </a:lnTo>
                  <a:lnTo>
                    <a:pt x="10825" y="1153"/>
                  </a:lnTo>
                  <a:lnTo>
                    <a:pt x="10449" y="1153"/>
                  </a:lnTo>
                  <a:lnTo>
                    <a:pt x="10174" y="1203"/>
                  </a:lnTo>
                  <a:lnTo>
                    <a:pt x="9798" y="1203"/>
                  </a:lnTo>
                  <a:lnTo>
                    <a:pt x="9472" y="1253"/>
                  </a:lnTo>
                  <a:lnTo>
                    <a:pt x="9171" y="1278"/>
                  </a:lnTo>
                  <a:lnTo>
                    <a:pt x="8820" y="1378"/>
                  </a:lnTo>
                  <a:lnTo>
                    <a:pt x="8545" y="1428"/>
                  </a:lnTo>
                  <a:lnTo>
                    <a:pt x="8219" y="1503"/>
                  </a:lnTo>
                  <a:moveTo>
                    <a:pt x="1529" y="8169"/>
                  </a:moveTo>
                  <a:lnTo>
                    <a:pt x="1453" y="8520"/>
                  </a:lnTo>
                  <a:lnTo>
                    <a:pt x="1403" y="8820"/>
                  </a:lnTo>
                  <a:lnTo>
                    <a:pt x="1303" y="9121"/>
                  </a:lnTo>
                  <a:lnTo>
                    <a:pt x="1253" y="9447"/>
                  </a:lnTo>
                  <a:lnTo>
                    <a:pt x="1228" y="9823"/>
                  </a:lnTo>
                  <a:lnTo>
                    <a:pt x="1228" y="10098"/>
                  </a:lnTo>
                  <a:lnTo>
                    <a:pt x="1178" y="10449"/>
                  </a:lnTo>
                  <a:lnTo>
                    <a:pt x="1178" y="10800"/>
                  </a:lnTo>
                  <a:lnTo>
                    <a:pt x="1178" y="11126"/>
                  </a:lnTo>
                  <a:lnTo>
                    <a:pt x="1228" y="11502"/>
                  </a:lnTo>
                  <a:lnTo>
                    <a:pt x="1228" y="11777"/>
                  </a:lnTo>
                  <a:lnTo>
                    <a:pt x="1253" y="12128"/>
                  </a:lnTo>
                  <a:lnTo>
                    <a:pt x="1303" y="12429"/>
                  </a:lnTo>
                  <a:lnTo>
                    <a:pt x="1403" y="12755"/>
                  </a:lnTo>
                  <a:lnTo>
                    <a:pt x="1453" y="13080"/>
                  </a:lnTo>
                  <a:lnTo>
                    <a:pt x="1529" y="13406"/>
                  </a:lnTo>
                  <a:moveTo>
                    <a:pt x="13431" y="20071"/>
                  </a:moveTo>
                  <a:lnTo>
                    <a:pt x="13080" y="20172"/>
                  </a:lnTo>
                  <a:lnTo>
                    <a:pt x="12780" y="20222"/>
                  </a:lnTo>
                  <a:lnTo>
                    <a:pt x="12479" y="20297"/>
                  </a:lnTo>
                  <a:lnTo>
                    <a:pt x="12128" y="20347"/>
                  </a:lnTo>
                  <a:lnTo>
                    <a:pt x="11802" y="20397"/>
                  </a:lnTo>
                  <a:lnTo>
                    <a:pt x="11477" y="20397"/>
                  </a:lnTo>
                  <a:lnTo>
                    <a:pt x="11151" y="20447"/>
                  </a:lnTo>
                  <a:lnTo>
                    <a:pt x="10825" y="20447"/>
                  </a:lnTo>
                  <a:lnTo>
                    <a:pt x="10449" y="20447"/>
                  </a:lnTo>
                  <a:lnTo>
                    <a:pt x="10174" y="20397"/>
                  </a:lnTo>
                  <a:lnTo>
                    <a:pt x="9798" y="20397"/>
                  </a:lnTo>
                  <a:lnTo>
                    <a:pt x="9472" y="20347"/>
                  </a:lnTo>
                  <a:lnTo>
                    <a:pt x="9171" y="20297"/>
                  </a:lnTo>
                  <a:lnTo>
                    <a:pt x="8820" y="20222"/>
                  </a:lnTo>
                  <a:lnTo>
                    <a:pt x="8545" y="20172"/>
                  </a:lnTo>
                  <a:lnTo>
                    <a:pt x="8219" y="20071"/>
                  </a:lnTo>
                  <a:moveTo>
                    <a:pt x="20071" y="13406"/>
                  </a:moveTo>
                  <a:lnTo>
                    <a:pt x="20172" y="13080"/>
                  </a:lnTo>
                  <a:lnTo>
                    <a:pt x="20222" y="12755"/>
                  </a:lnTo>
                  <a:lnTo>
                    <a:pt x="20297" y="12429"/>
                  </a:lnTo>
                  <a:lnTo>
                    <a:pt x="20347" y="12128"/>
                  </a:lnTo>
                  <a:lnTo>
                    <a:pt x="20397" y="11777"/>
                  </a:lnTo>
                  <a:lnTo>
                    <a:pt x="20447" y="11502"/>
                  </a:lnTo>
                  <a:lnTo>
                    <a:pt x="20447" y="11126"/>
                  </a:lnTo>
                  <a:lnTo>
                    <a:pt x="20447" y="10800"/>
                  </a:lnTo>
                  <a:lnTo>
                    <a:pt x="20447" y="10449"/>
                  </a:lnTo>
                  <a:lnTo>
                    <a:pt x="20447" y="10098"/>
                  </a:lnTo>
                  <a:lnTo>
                    <a:pt x="20397" y="9823"/>
                  </a:lnTo>
                  <a:lnTo>
                    <a:pt x="20347" y="9447"/>
                  </a:lnTo>
                  <a:lnTo>
                    <a:pt x="20297" y="9121"/>
                  </a:lnTo>
                  <a:lnTo>
                    <a:pt x="20222" y="8820"/>
                  </a:lnTo>
                  <a:lnTo>
                    <a:pt x="20172" y="8520"/>
                  </a:lnTo>
                  <a:lnTo>
                    <a:pt x="20071" y="8169"/>
                  </a:lnTo>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36" name="chair3">
              <a:extLst>
                <a:ext uri="{FF2B5EF4-FFF2-40B4-BE49-F238E27FC236}">
                  <a16:creationId xmlns:a16="http://schemas.microsoft.com/office/drawing/2014/main" id="{65946927-12E2-4B65-BA5E-A42C70CCDD23}"/>
                </a:ext>
              </a:extLst>
            </p:cNvPr>
            <p:cNvSpPr>
              <a:spLocks noEditPoints="1" noChangeArrowheads="1"/>
            </p:cNvSpPr>
            <p:nvPr/>
          </p:nvSpPr>
          <p:spPr bwMode="auto">
            <a:xfrm>
              <a:off x="2211449" y="57142"/>
              <a:ext cx="415937" cy="241268"/>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0275 w 21600"/>
                <a:gd name="T7" fmla="*/ 10800 h 21600"/>
                <a:gd name="T8" fmla="*/ 10800 w 21600"/>
                <a:gd name="T9" fmla="*/ 21600 h 21600"/>
                <a:gd name="T10" fmla="*/ 1303 w 21600"/>
                <a:gd name="T11" fmla="*/ 10800 h 21600"/>
                <a:gd name="T12" fmla="*/ 4828 w 21600"/>
                <a:gd name="T13" fmla="*/ 6639 h 21600"/>
                <a:gd name="T14" fmla="*/ 16846 w 21600"/>
                <a:gd name="T15" fmla="*/ 19649 h 21600"/>
              </a:gdLst>
              <a:ahLst/>
              <a:cxnLst>
                <a:cxn ang="0">
                  <a:pos x="T4" y="T5"/>
                </a:cxn>
                <a:cxn ang="0">
                  <a:pos x="T6" y="T7"/>
                </a:cxn>
                <a:cxn ang="0">
                  <a:pos x="T8" y="T9"/>
                </a:cxn>
                <a:cxn ang="0">
                  <a:pos x="T10" y="T11"/>
                </a:cxn>
              </a:cxnLst>
              <a:rect l="T12" t="T13" r="T14" b="T15"/>
              <a:pathLst>
                <a:path w="21600" h="21600" extrusionOk="0">
                  <a:moveTo>
                    <a:pt x="10661" y="21600"/>
                  </a:moveTo>
                  <a:lnTo>
                    <a:pt x="11964" y="21600"/>
                  </a:lnTo>
                  <a:lnTo>
                    <a:pt x="12969" y="21477"/>
                  </a:lnTo>
                  <a:lnTo>
                    <a:pt x="13951" y="21379"/>
                  </a:lnTo>
                  <a:lnTo>
                    <a:pt x="14742" y="21134"/>
                  </a:lnTo>
                  <a:lnTo>
                    <a:pt x="15575" y="20765"/>
                  </a:lnTo>
                  <a:lnTo>
                    <a:pt x="16152" y="20520"/>
                  </a:lnTo>
                  <a:lnTo>
                    <a:pt x="16579" y="20225"/>
                  </a:lnTo>
                  <a:lnTo>
                    <a:pt x="16942" y="19857"/>
                  </a:lnTo>
                  <a:lnTo>
                    <a:pt x="17455" y="20520"/>
                  </a:lnTo>
                  <a:lnTo>
                    <a:pt x="17989" y="21011"/>
                  </a:lnTo>
                  <a:lnTo>
                    <a:pt x="18459" y="21379"/>
                  </a:lnTo>
                  <a:lnTo>
                    <a:pt x="19079" y="21477"/>
                  </a:lnTo>
                  <a:lnTo>
                    <a:pt x="19656" y="21477"/>
                  </a:lnTo>
                  <a:lnTo>
                    <a:pt x="20275" y="21379"/>
                  </a:lnTo>
                  <a:lnTo>
                    <a:pt x="20660" y="21011"/>
                  </a:lnTo>
                  <a:lnTo>
                    <a:pt x="21173" y="20643"/>
                  </a:lnTo>
                  <a:lnTo>
                    <a:pt x="21386" y="20225"/>
                  </a:lnTo>
                  <a:lnTo>
                    <a:pt x="21600" y="19636"/>
                  </a:lnTo>
                  <a:lnTo>
                    <a:pt x="21600" y="19145"/>
                  </a:lnTo>
                  <a:lnTo>
                    <a:pt x="21600" y="18605"/>
                  </a:lnTo>
                  <a:lnTo>
                    <a:pt x="21386" y="18115"/>
                  </a:lnTo>
                  <a:lnTo>
                    <a:pt x="21066" y="17525"/>
                  </a:lnTo>
                  <a:lnTo>
                    <a:pt x="20660" y="17108"/>
                  </a:lnTo>
                  <a:lnTo>
                    <a:pt x="20275" y="16740"/>
                  </a:lnTo>
                  <a:lnTo>
                    <a:pt x="20275" y="10628"/>
                  </a:lnTo>
                  <a:lnTo>
                    <a:pt x="20275" y="5695"/>
                  </a:lnTo>
                  <a:lnTo>
                    <a:pt x="20275" y="5105"/>
                  </a:lnTo>
                  <a:lnTo>
                    <a:pt x="20190" y="4492"/>
                  </a:lnTo>
                  <a:lnTo>
                    <a:pt x="19976" y="4075"/>
                  </a:lnTo>
                  <a:lnTo>
                    <a:pt x="19763" y="3485"/>
                  </a:lnTo>
                  <a:lnTo>
                    <a:pt x="19442" y="2995"/>
                  </a:lnTo>
                  <a:lnTo>
                    <a:pt x="19079" y="2455"/>
                  </a:lnTo>
                  <a:lnTo>
                    <a:pt x="18673" y="2086"/>
                  </a:lnTo>
                  <a:lnTo>
                    <a:pt x="18139" y="1620"/>
                  </a:lnTo>
                  <a:lnTo>
                    <a:pt x="17562" y="1325"/>
                  </a:lnTo>
                  <a:lnTo>
                    <a:pt x="16836" y="957"/>
                  </a:lnTo>
                  <a:lnTo>
                    <a:pt x="16045" y="589"/>
                  </a:lnTo>
                  <a:lnTo>
                    <a:pt x="15169" y="344"/>
                  </a:lnTo>
                  <a:lnTo>
                    <a:pt x="14272" y="245"/>
                  </a:lnTo>
                  <a:lnTo>
                    <a:pt x="13182" y="123"/>
                  </a:lnTo>
                  <a:lnTo>
                    <a:pt x="12028" y="0"/>
                  </a:lnTo>
                  <a:lnTo>
                    <a:pt x="10832" y="0"/>
                  </a:lnTo>
                  <a:lnTo>
                    <a:pt x="9572" y="0"/>
                  </a:lnTo>
                  <a:lnTo>
                    <a:pt x="8418" y="123"/>
                  </a:lnTo>
                  <a:lnTo>
                    <a:pt x="7328" y="245"/>
                  </a:lnTo>
                  <a:lnTo>
                    <a:pt x="6431" y="344"/>
                  </a:lnTo>
                  <a:lnTo>
                    <a:pt x="5555" y="589"/>
                  </a:lnTo>
                  <a:lnTo>
                    <a:pt x="4764" y="957"/>
                  </a:lnTo>
                  <a:lnTo>
                    <a:pt x="4038" y="1325"/>
                  </a:lnTo>
                  <a:lnTo>
                    <a:pt x="3461" y="1620"/>
                  </a:lnTo>
                  <a:lnTo>
                    <a:pt x="2927" y="2086"/>
                  </a:lnTo>
                  <a:lnTo>
                    <a:pt x="2521" y="2455"/>
                  </a:lnTo>
                  <a:lnTo>
                    <a:pt x="2158" y="2995"/>
                  </a:lnTo>
                  <a:lnTo>
                    <a:pt x="1837" y="3485"/>
                  </a:lnTo>
                  <a:lnTo>
                    <a:pt x="1624" y="4075"/>
                  </a:lnTo>
                  <a:lnTo>
                    <a:pt x="1410" y="4492"/>
                  </a:lnTo>
                  <a:lnTo>
                    <a:pt x="1303" y="5105"/>
                  </a:lnTo>
                  <a:lnTo>
                    <a:pt x="1303" y="5695"/>
                  </a:lnTo>
                  <a:lnTo>
                    <a:pt x="1303" y="10874"/>
                  </a:lnTo>
                  <a:lnTo>
                    <a:pt x="1303" y="16740"/>
                  </a:lnTo>
                  <a:lnTo>
                    <a:pt x="940" y="17108"/>
                  </a:lnTo>
                  <a:lnTo>
                    <a:pt x="534" y="17525"/>
                  </a:lnTo>
                  <a:lnTo>
                    <a:pt x="214" y="18115"/>
                  </a:lnTo>
                  <a:lnTo>
                    <a:pt x="0" y="18605"/>
                  </a:lnTo>
                  <a:lnTo>
                    <a:pt x="0" y="19145"/>
                  </a:lnTo>
                  <a:lnTo>
                    <a:pt x="0" y="19636"/>
                  </a:lnTo>
                  <a:lnTo>
                    <a:pt x="214" y="20225"/>
                  </a:lnTo>
                  <a:lnTo>
                    <a:pt x="427" y="20643"/>
                  </a:lnTo>
                  <a:lnTo>
                    <a:pt x="833" y="21011"/>
                  </a:lnTo>
                  <a:lnTo>
                    <a:pt x="1303" y="21379"/>
                  </a:lnTo>
                  <a:lnTo>
                    <a:pt x="1944" y="21477"/>
                  </a:lnTo>
                  <a:lnTo>
                    <a:pt x="2521" y="21477"/>
                  </a:lnTo>
                  <a:lnTo>
                    <a:pt x="3141" y="21379"/>
                  </a:lnTo>
                  <a:lnTo>
                    <a:pt x="3611" y="21011"/>
                  </a:lnTo>
                  <a:lnTo>
                    <a:pt x="4145" y="20520"/>
                  </a:lnTo>
                  <a:lnTo>
                    <a:pt x="4658" y="19857"/>
                  </a:lnTo>
                  <a:lnTo>
                    <a:pt x="4914" y="20225"/>
                  </a:lnTo>
                  <a:lnTo>
                    <a:pt x="5448" y="20520"/>
                  </a:lnTo>
                  <a:lnTo>
                    <a:pt x="6025" y="20765"/>
                  </a:lnTo>
                  <a:lnTo>
                    <a:pt x="6751" y="21134"/>
                  </a:lnTo>
                  <a:lnTo>
                    <a:pt x="7542" y="21379"/>
                  </a:lnTo>
                  <a:lnTo>
                    <a:pt x="8418" y="21477"/>
                  </a:lnTo>
                  <a:lnTo>
                    <a:pt x="9465" y="21600"/>
                  </a:lnTo>
                  <a:lnTo>
                    <a:pt x="10661" y="21600"/>
                  </a:lnTo>
                  <a:close/>
                </a:path>
                <a:path w="21600" h="21600" extrusionOk="0">
                  <a:moveTo>
                    <a:pt x="17049" y="19857"/>
                  </a:moveTo>
                  <a:lnTo>
                    <a:pt x="17049" y="19268"/>
                  </a:lnTo>
                  <a:lnTo>
                    <a:pt x="17049" y="18016"/>
                  </a:lnTo>
                  <a:lnTo>
                    <a:pt x="17049" y="16274"/>
                  </a:lnTo>
                  <a:lnTo>
                    <a:pt x="17049" y="14114"/>
                  </a:lnTo>
                  <a:lnTo>
                    <a:pt x="17049" y="11880"/>
                  </a:lnTo>
                  <a:lnTo>
                    <a:pt x="17049" y="9843"/>
                  </a:lnTo>
                  <a:lnTo>
                    <a:pt x="17049" y="8100"/>
                  </a:lnTo>
                  <a:lnTo>
                    <a:pt x="17049" y="7069"/>
                  </a:lnTo>
                  <a:lnTo>
                    <a:pt x="16942" y="6725"/>
                  </a:lnTo>
                  <a:lnTo>
                    <a:pt x="16836" y="6357"/>
                  </a:lnTo>
                  <a:lnTo>
                    <a:pt x="16686" y="6112"/>
                  </a:lnTo>
                  <a:lnTo>
                    <a:pt x="16472" y="5768"/>
                  </a:lnTo>
                  <a:lnTo>
                    <a:pt x="15746" y="5351"/>
                  </a:lnTo>
                  <a:lnTo>
                    <a:pt x="14849" y="4983"/>
                  </a:lnTo>
                  <a:lnTo>
                    <a:pt x="13951" y="4615"/>
                  </a:lnTo>
                  <a:lnTo>
                    <a:pt x="12862" y="4369"/>
                  </a:lnTo>
                  <a:lnTo>
                    <a:pt x="11879" y="4271"/>
                  </a:lnTo>
                  <a:lnTo>
                    <a:pt x="10832" y="4197"/>
                  </a:lnTo>
                  <a:lnTo>
                    <a:pt x="9828" y="4271"/>
                  </a:lnTo>
                  <a:lnTo>
                    <a:pt x="8845" y="4369"/>
                  </a:lnTo>
                  <a:lnTo>
                    <a:pt x="7734" y="4615"/>
                  </a:lnTo>
                  <a:lnTo>
                    <a:pt x="6751" y="4983"/>
                  </a:lnTo>
                  <a:lnTo>
                    <a:pt x="5961" y="5351"/>
                  </a:lnTo>
                  <a:lnTo>
                    <a:pt x="5234" y="5768"/>
                  </a:lnTo>
                  <a:lnTo>
                    <a:pt x="4914" y="6112"/>
                  </a:lnTo>
                  <a:lnTo>
                    <a:pt x="4764" y="6357"/>
                  </a:lnTo>
                  <a:lnTo>
                    <a:pt x="4658" y="6725"/>
                  </a:lnTo>
                  <a:lnTo>
                    <a:pt x="4658" y="7069"/>
                  </a:lnTo>
                  <a:lnTo>
                    <a:pt x="4658" y="8100"/>
                  </a:lnTo>
                  <a:lnTo>
                    <a:pt x="4658" y="9843"/>
                  </a:lnTo>
                  <a:lnTo>
                    <a:pt x="4658" y="11880"/>
                  </a:lnTo>
                  <a:lnTo>
                    <a:pt x="4658" y="14114"/>
                  </a:lnTo>
                  <a:lnTo>
                    <a:pt x="4658" y="16274"/>
                  </a:lnTo>
                  <a:lnTo>
                    <a:pt x="4658" y="18016"/>
                  </a:lnTo>
                  <a:lnTo>
                    <a:pt x="4658" y="19268"/>
                  </a:lnTo>
                  <a:lnTo>
                    <a:pt x="4658" y="19857"/>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37" name="chair3">
              <a:extLst>
                <a:ext uri="{FF2B5EF4-FFF2-40B4-BE49-F238E27FC236}">
                  <a16:creationId xmlns:a16="http://schemas.microsoft.com/office/drawing/2014/main" id="{E7EB801C-BA43-4ECB-8C78-626A837B3A99}"/>
                </a:ext>
              </a:extLst>
            </p:cNvPr>
            <p:cNvSpPr>
              <a:spLocks noEditPoints="1" noChangeArrowheads="1"/>
            </p:cNvSpPr>
            <p:nvPr/>
          </p:nvSpPr>
          <p:spPr bwMode="auto">
            <a:xfrm rot="1926709">
              <a:off x="4038712" y="148412"/>
              <a:ext cx="459594" cy="217459"/>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0275 w 21600"/>
                <a:gd name="T7" fmla="*/ 10800 h 21600"/>
                <a:gd name="T8" fmla="*/ 10800 w 21600"/>
                <a:gd name="T9" fmla="*/ 21600 h 21600"/>
                <a:gd name="T10" fmla="*/ 1303 w 21600"/>
                <a:gd name="T11" fmla="*/ 10800 h 21600"/>
                <a:gd name="T12" fmla="*/ 4828 w 21600"/>
                <a:gd name="T13" fmla="*/ 6639 h 21600"/>
                <a:gd name="T14" fmla="*/ 16846 w 21600"/>
                <a:gd name="T15" fmla="*/ 19649 h 21600"/>
              </a:gdLst>
              <a:ahLst/>
              <a:cxnLst>
                <a:cxn ang="0">
                  <a:pos x="T4" y="T5"/>
                </a:cxn>
                <a:cxn ang="0">
                  <a:pos x="T6" y="T7"/>
                </a:cxn>
                <a:cxn ang="0">
                  <a:pos x="T8" y="T9"/>
                </a:cxn>
                <a:cxn ang="0">
                  <a:pos x="T10" y="T11"/>
                </a:cxn>
              </a:cxnLst>
              <a:rect l="T12" t="T13" r="T14" b="T15"/>
              <a:pathLst>
                <a:path w="21600" h="21600" extrusionOk="0">
                  <a:moveTo>
                    <a:pt x="10661" y="21600"/>
                  </a:moveTo>
                  <a:lnTo>
                    <a:pt x="11964" y="21600"/>
                  </a:lnTo>
                  <a:lnTo>
                    <a:pt x="12969" y="21477"/>
                  </a:lnTo>
                  <a:lnTo>
                    <a:pt x="13951" y="21379"/>
                  </a:lnTo>
                  <a:lnTo>
                    <a:pt x="14742" y="21134"/>
                  </a:lnTo>
                  <a:lnTo>
                    <a:pt x="15575" y="20765"/>
                  </a:lnTo>
                  <a:lnTo>
                    <a:pt x="16152" y="20520"/>
                  </a:lnTo>
                  <a:lnTo>
                    <a:pt x="16579" y="20225"/>
                  </a:lnTo>
                  <a:lnTo>
                    <a:pt x="16942" y="19857"/>
                  </a:lnTo>
                  <a:lnTo>
                    <a:pt x="17455" y="20520"/>
                  </a:lnTo>
                  <a:lnTo>
                    <a:pt x="17989" y="21011"/>
                  </a:lnTo>
                  <a:lnTo>
                    <a:pt x="18459" y="21379"/>
                  </a:lnTo>
                  <a:lnTo>
                    <a:pt x="19079" y="21477"/>
                  </a:lnTo>
                  <a:lnTo>
                    <a:pt x="19656" y="21477"/>
                  </a:lnTo>
                  <a:lnTo>
                    <a:pt x="20275" y="21379"/>
                  </a:lnTo>
                  <a:lnTo>
                    <a:pt x="20660" y="21011"/>
                  </a:lnTo>
                  <a:lnTo>
                    <a:pt x="21173" y="20643"/>
                  </a:lnTo>
                  <a:lnTo>
                    <a:pt x="21386" y="20225"/>
                  </a:lnTo>
                  <a:lnTo>
                    <a:pt x="21600" y="19636"/>
                  </a:lnTo>
                  <a:lnTo>
                    <a:pt x="21600" y="19145"/>
                  </a:lnTo>
                  <a:lnTo>
                    <a:pt x="21600" y="18605"/>
                  </a:lnTo>
                  <a:lnTo>
                    <a:pt x="21386" y="18115"/>
                  </a:lnTo>
                  <a:lnTo>
                    <a:pt x="21066" y="17525"/>
                  </a:lnTo>
                  <a:lnTo>
                    <a:pt x="20660" y="17108"/>
                  </a:lnTo>
                  <a:lnTo>
                    <a:pt x="20275" y="16740"/>
                  </a:lnTo>
                  <a:lnTo>
                    <a:pt x="20275" y="10628"/>
                  </a:lnTo>
                  <a:lnTo>
                    <a:pt x="20275" y="5695"/>
                  </a:lnTo>
                  <a:lnTo>
                    <a:pt x="20275" y="5105"/>
                  </a:lnTo>
                  <a:lnTo>
                    <a:pt x="20190" y="4492"/>
                  </a:lnTo>
                  <a:lnTo>
                    <a:pt x="19976" y="4075"/>
                  </a:lnTo>
                  <a:lnTo>
                    <a:pt x="19763" y="3485"/>
                  </a:lnTo>
                  <a:lnTo>
                    <a:pt x="19442" y="2995"/>
                  </a:lnTo>
                  <a:lnTo>
                    <a:pt x="19079" y="2455"/>
                  </a:lnTo>
                  <a:lnTo>
                    <a:pt x="18673" y="2086"/>
                  </a:lnTo>
                  <a:lnTo>
                    <a:pt x="18139" y="1620"/>
                  </a:lnTo>
                  <a:lnTo>
                    <a:pt x="17562" y="1325"/>
                  </a:lnTo>
                  <a:lnTo>
                    <a:pt x="16836" y="957"/>
                  </a:lnTo>
                  <a:lnTo>
                    <a:pt x="16045" y="589"/>
                  </a:lnTo>
                  <a:lnTo>
                    <a:pt x="15169" y="344"/>
                  </a:lnTo>
                  <a:lnTo>
                    <a:pt x="14272" y="245"/>
                  </a:lnTo>
                  <a:lnTo>
                    <a:pt x="13182" y="123"/>
                  </a:lnTo>
                  <a:lnTo>
                    <a:pt x="12028" y="0"/>
                  </a:lnTo>
                  <a:lnTo>
                    <a:pt x="10832" y="0"/>
                  </a:lnTo>
                  <a:lnTo>
                    <a:pt x="9572" y="0"/>
                  </a:lnTo>
                  <a:lnTo>
                    <a:pt x="8418" y="123"/>
                  </a:lnTo>
                  <a:lnTo>
                    <a:pt x="7328" y="245"/>
                  </a:lnTo>
                  <a:lnTo>
                    <a:pt x="6431" y="344"/>
                  </a:lnTo>
                  <a:lnTo>
                    <a:pt x="5555" y="589"/>
                  </a:lnTo>
                  <a:lnTo>
                    <a:pt x="4764" y="957"/>
                  </a:lnTo>
                  <a:lnTo>
                    <a:pt x="4038" y="1325"/>
                  </a:lnTo>
                  <a:lnTo>
                    <a:pt x="3461" y="1620"/>
                  </a:lnTo>
                  <a:lnTo>
                    <a:pt x="2927" y="2086"/>
                  </a:lnTo>
                  <a:lnTo>
                    <a:pt x="2521" y="2455"/>
                  </a:lnTo>
                  <a:lnTo>
                    <a:pt x="2158" y="2995"/>
                  </a:lnTo>
                  <a:lnTo>
                    <a:pt x="1837" y="3485"/>
                  </a:lnTo>
                  <a:lnTo>
                    <a:pt x="1624" y="4075"/>
                  </a:lnTo>
                  <a:lnTo>
                    <a:pt x="1410" y="4492"/>
                  </a:lnTo>
                  <a:lnTo>
                    <a:pt x="1303" y="5105"/>
                  </a:lnTo>
                  <a:lnTo>
                    <a:pt x="1303" y="5695"/>
                  </a:lnTo>
                  <a:lnTo>
                    <a:pt x="1303" y="10874"/>
                  </a:lnTo>
                  <a:lnTo>
                    <a:pt x="1303" y="16740"/>
                  </a:lnTo>
                  <a:lnTo>
                    <a:pt x="940" y="17108"/>
                  </a:lnTo>
                  <a:lnTo>
                    <a:pt x="534" y="17525"/>
                  </a:lnTo>
                  <a:lnTo>
                    <a:pt x="214" y="18115"/>
                  </a:lnTo>
                  <a:lnTo>
                    <a:pt x="0" y="18605"/>
                  </a:lnTo>
                  <a:lnTo>
                    <a:pt x="0" y="19145"/>
                  </a:lnTo>
                  <a:lnTo>
                    <a:pt x="0" y="19636"/>
                  </a:lnTo>
                  <a:lnTo>
                    <a:pt x="214" y="20225"/>
                  </a:lnTo>
                  <a:lnTo>
                    <a:pt x="427" y="20643"/>
                  </a:lnTo>
                  <a:lnTo>
                    <a:pt x="833" y="21011"/>
                  </a:lnTo>
                  <a:lnTo>
                    <a:pt x="1303" y="21379"/>
                  </a:lnTo>
                  <a:lnTo>
                    <a:pt x="1944" y="21477"/>
                  </a:lnTo>
                  <a:lnTo>
                    <a:pt x="2521" y="21477"/>
                  </a:lnTo>
                  <a:lnTo>
                    <a:pt x="3141" y="21379"/>
                  </a:lnTo>
                  <a:lnTo>
                    <a:pt x="3611" y="21011"/>
                  </a:lnTo>
                  <a:lnTo>
                    <a:pt x="4145" y="20520"/>
                  </a:lnTo>
                  <a:lnTo>
                    <a:pt x="4658" y="19857"/>
                  </a:lnTo>
                  <a:lnTo>
                    <a:pt x="4914" y="20225"/>
                  </a:lnTo>
                  <a:lnTo>
                    <a:pt x="5448" y="20520"/>
                  </a:lnTo>
                  <a:lnTo>
                    <a:pt x="6025" y="20765"/>
                  </a:lnTo>
                  <a:lnTo>
                    <a:pt x="6751" y="21134"/>
                  </a:lnTo>
                  <a:lnTo>
                    <a:pt x="7542" y="21379"/>
                  </a:lnTo>
                  <a:lnTo>
                    <a:pt x="8418" y="21477"/>
                  </a:lnTo>
                  <a:lnTo>
                    <a:pt x="9465" y="21600"/>
                  </a:lnTo>
                  <a:lnTo>
                    <a:pt x="10661" y="21600"/>
                  </a:lnTo>
                  <a:close/>
                </a:path>
                <a:path w="21600" h="21600" extrusionOk="0">
                  <a:moveTo>
                    <a:pt x="17049" y="19857"/>
                  </a:moveTo>
                  <a:lnTo>
                    <a:pt x="17049" y="19268"/>
                  </a:lnTo>
                  <a:lnTo>
                    <a:pt x="17049" y="18016"/>
                  </a:lnTo>
                  <a:lnTo>
                    <a:pt x="17049" y="16274"/>
                  </a:lnTo>
                  <a:lnTo>
                    <a:pt x="17049" y="14114"/>
                  </a:lnTo>
                  <a:lnTo>
                    <a:pt x="17049" y="11880"/>
                  </a:lnTo>
                  <a:lnTo>
                    <a:pt x="17049" y="9843"/>
                  </a:lnTo>
                  <a:lnTo>
                    <a:pt x="17049" y="8100"/>
                  </a:lnTo>
                  <a:lnTo>
                    <a:pt x="17049" y="7069"/>
                  </a:lnTo>
                  <a:lnTo>
                    <a:pt x="16942" y="6725"/>
                  </a:lnTo>
                  <a:lnTo>
                    <a:pt x="16836" y="6357"/>
                  </a:lnTo>
                  <a:lnTo>
                    <a:pt x="16686" y="6112"/>
                  </a:lnTo>
                  <a:lnTo>
                    <a:pt x="16472" y="5768"/>
                  </a:lnTo>
                  <a:lnTo>
                    <a:pt x="15746" y="5351"/>
                  </a:lnTo>
                  <a:lnTo>
                    <a:pt x="14849" y="4983"/>
                  </a:lnTo>
                  <a:lnTo>
                    <a:pt x="13951" y="4615"/>
                  </a:lnTo>
                  <a:lnTo>
                    <a:pt x="12862" y="4369"/>
                  </a:lnTo>
                  <a:lnTo>
                    <a:pt x="11879" y="4271"/>
                  </a:lnTo>
                  <a:lnTo>
                    <a:pt x="10832" y="4197"/>
                  </a:lnTo>
                  <a:lnTo>
                    <a:pt x="9828" y="4271"/>
                  </a:lnTo>
                  <a:lnTo>
                    <a:pt x="8845" y="4369"/>
                  </a:lnTo>
                  <a:lnTo>
                    <a:pt x="7734" y="4615"/>
                  </a:lnTo>
                  <a:lnTo>
                    <a:pt x="6751" y="4983"/>
                  </a:lnTo>
                  <a:lnTo>
                    <a:pt x="5961" y="5351"/>
                  </a:lnTo>
                  <a:lnTo>
                    <a:pt x="5234" y="5768"/>
                  </a:lnTo>
                  <a:lnTo>
                    <a:pt x="4914" y="6112"/>
                  </a:lnTo>
                  <a:lnTo>
                    <a:pt x="4764" y="6357"/>
                  </a:lnTo>
                  <a:lnTo>
                    <a:pt x="4658" y="6725"/>
                  </a:lnTo>
                  <a:lnTo>
                    <a:pt x="4658" y="7069"/>
                  </a:lnTo>
                  <a:lnTo>
                    <a:pt x="4658" y="8100"/>
                  </a:lnTo>
                  <a:lnTo>
                    <a:pt x="4658" y="9843"/>
                  </a:lnTo>
                  <a:lnTo>
                    <a:pt x="4658" y="11880"/>
                  </a:lnTo>
                  <a:lnTo>
                    <a:pt x="4658" y="14114"/>
                  </a:lnTo>
                  <a:lnTo>
                    <a:pt x="4658" y="16274"/>
                  </a:lnTo>
                  <a:lnTo>
                    <a:pt x="4658" y="18016"/>
                  </a:lnTo>
                  <a:lnTo>
                    <a:pt x="4658" y="19268"/>
                  </a:lnTo>
                  <a:lnTo>
                    <a:pt x="4658" y="19857"/>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38" name="desk1">
              <a:extLst>
                <a:ext uri="{FF2B5EF4-FFF2-40B4-BE49-F238E27FC236}">
                  <a16:creationId xmlns:a16="http://schemas.microsoft.com/office/drawing/2014/main" id="{089254F9-A70A-412B-BA40-1CED8B999F32}"/>
                </a:ext>
              </a:extLst>
            </p:cNvPr>
            <p:cNvSpPr>
              <a:spLocks noEditPoints="1" noChangeArrowheads="1"/>
            </p:cNvSpPr>
            <p:nvPr/>
          </p:nvSpPr>
          <p:spPr bwMode="auto">
            <a:xfrm>
              <a:off x="3429095" y="571425"/>
              <a:ext cx="812823" cy="360315"/>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21600"/>
                <a:gd name="T5" fmla="*/ 0 h 21600"/>
                <a:gd name="T6" fmla="*/ 21600 w 21600"/>
                <a:gd name="T7" fmla="*/ 0 h 21600"/>
                <a:gd name="T8" fmla="*/ 21600 w 21600"/>
                <a:gd name="T9" fmla="*/ 21600 h 21600"/>
                <a:gd name="T10" fmla="*/ 0 w 21600"/>
                <a:gd name="T11" fmla="*/ 21600 h 21600"/>
                <a:gd name="T12" fmla="*/ 10800 w 21600"/>
                <a:gd name="T13" fmla="*/ 0 h 21600"/>
                <a:gd name="T14" fmla="*/ 21600 w 21600"/>
                <a:gd name="T15" fmla="*/ 10800 h 21600"/>
                <a:gd name="T16" fmla="*/ 10800 w 21600"/>
                <a:gd name="T17" fmla="*/ 21600 h 21600"/>
                <a:gd name="T18" fmla="*/ 0 w 21600"/>
                <a:gd name="T19" fmla="*/ 10800 h 21600"/>
                <a:gd name="T20" fmla="*/ 1000 w 21600"/>
                <a:gd name="T21" fmla="*/ 1000 h 21600"/>
                <a:gd name="T22" fmla="*/ 20600 w 21600"/>
                <a:gd name="T23" fmla="*/ 20600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39" name="chair1">
              <a:extLst>
                <a:ext uri="{FF2B5EF4-FFF2-40B4-BE49-F238E27FC236}">
                  <a16:creationId xmlns:a16="http://schemas.microsoft.com/office/drawing/2014/main" id="{0633CEBF-E441-4A35-AB80-A40A7A208D1E}"/>
                </a:ext>
              </a:extLst>
            </p:cNvPr>
            <p:cNvSpPr>
              <a:spLocks noEditPoints="1" noChangeArrowheads="1"/>
            </p:cNvSpPr>
            <p:nvPr/>
          </p:nvSpPr>
          <p:spPr bwMode="auto">
            <a:xfrm rot="14574890">
              <a:off x="3791077" y="664256"/>
              <a:ext cx="279363" cy="307984"/>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1600 w 21600"/>
                <a:gd name="T7" fmla="*/ 10800 h 21600"/>
                <a:gd name="T8" fmla="*/ 10800 w 21600"/>
                <a:gd name="T9" fmla="*/ 21600 h 21600"/>
                <a:gd name="T10" fmla="*/ 0 w 21600"/>
                <a:gd name="T11" fmla="*/ 10800 h 21600"/>
                <a:gd name="T12" fmla="*/ 1593 w 21600"/>
                <a:gd name="T13" fmla="*/ 7848 h 21600"/>
                <a:gd name="T14" fmla="*/ 20317 w 21600"/>
                <a:gd name="T15" fmla="*/ 17575 h 21600"/>
              </a:gdLst>
              <a:ahLst/>
              <a:cxnLst>
                <a:cxn ang="0">
                  <a:pos x="T4" y="T5"/>
                </a:cxn>
                <a:cxn ang="0">
                  <a:pos x="T6" y="T7"/>
                </a:cxn>
                <a:cxn ang="0">
                  <a:pos x="T8" y="T9"/>
                </a:cxn>
                <a:cxn ang="0">
                  <a:pos x="T10" y="T11"/>
                </a:cxn>
              </a:cxnLst>
              <a:rect l="T12" t="T13" r="T14" b="T15"/>
              <a:pathLst>
                <a:path w="21600" h="21600" extrusionOk="0">
                  <a:moveTo>
                    <a:pt x="17752" y="5993"/>
                  </a:moveTo>
                  <a:lnTo>
                    <a:pt x="13862" y="5993"/>
                  </a:lnTo>
                  <a:lnTo>
                    <a:pt x="13862" y="3443"/>
                  </a:lnTo>
                  <a:lnTo>
                    <a:pt x="18455" y="3443"/>
                  </a:lnTo>
                  <a:lnTo>
                    <a:pt x="18952" y="3443"/>
                  </a:lnTo>
                  <a:lnTo>
                    <a:pt x="19448" y="3354"/>
                  </a:lnTo>
                  <a:lnTo>
                    <a:pt x="19697" y="3220"/>
                  </a:lnTo>
                  <a:lnTo>
                    <a:pt x="20234" y="3041"/>
                  </a:lnTo>
                  <a:lnTo>
                    <a:pt x="20566" y="2817"/>
                  </a:lnTo>
                  <a:lnTo>
                    <a:pt x="20731" y="2460"/>
                  </a:lnTo>
                  <a:lnTo>
                    <a:pt x="20897" y="2102"/>
                  </a:lnTo>
                  <a:lnTo>
                    <a:pt x="20897" y="1744"/>
                  </a:lnTo>
                  <a:lnTo>
                    <a:pt x="20897" y="1431"/>
                  </a:lnTo>
                  <a:lnTo>
                    <a:pt x="20731" y="1073"/>
                  </a:lnTo>
                  <a:lnTo>
                    <a:pt x="20566" y="716"/>
                  </a:lnTo>
                  <a:lnTo>
                    <a:pt x="20234" y="492"/>
                  </a:lnTo>
                  <a:lnTo>
                    <a:pt x="19697" y="224"/>
                  </a:lnTo>
                  <a:lnTo>
                    <a:pt x="19448" y="134"/>
                  </a:lnTo>
                  <a:lnTo>
                    <a:pt x="18952" y="0"/>
                  </a:lnTo>
                  <a:lnTo>
                    <a:pt x="18455" y="0"/>
                  </a:lnTo>
                  <a:lnTo>
                    <a:pt x="10966" y="0"/>
                  </a:lnTo>
                  <a:lnTo>
                    <a:pt x="3641" y="0"/>
                  </a:lnTo>
                  <a:lnTo>
                    <a:pt x="3145" y="0"/>
                  </a:lnTo>
                  <a:lnTo>
                    <a:pt x="2648" y="134"/>
                  </a:lnTo>
                  <a:lnTo>
                    <a:pt x="2276" y="224"/>
                  </a:lnTo>
                  <a:lnTo>
                    <a:pt x="1945" y="492"/>
                  </a:lnTo>
                  <a:lnTo>
                    <a:pt x="1697" y="716"/>
                  </a:lnTo>
                  <a:lnTo>
                    <a:pt x="1366" y="1073"/>
                  </a:lnTo>
                  <a:lnTo>
                    <a:pt x="1200" y="1431"/>
                  </a:lnTo>
                  <a:lnTo>
                    <a:pt x="1200" y="1744"/>
                  </a:lnTo>
                  <a:lnTo>
                    <a:pt x="1200" y="2102"/>
                  </a:lnTo>
                  <a:lnTo>
                    <a:pt x="1366" y="2460"/>
                  </a:lnTo>
                  <a:lnTo>
                    <a:pt x="1697" y="2817"/>
                  </a:lnTo>
                  <a:lnTo>
                    <a:pt x="1945" y="3041"/>
                  </a:lnTo>
                  <a:lnTo>
                    <a:pt x="2276" y="3220"/>
                  </a:lnTo>
                  <a:lnTo>
                    <a:pt x="2648" y="3354"/>
                  </a:lnTo>
                  <a:lnTo>
                    <a:pt x="3145" y="3443"/>
                  </a:lnTo>
                  <a:lnTo>
                    <a:pt x="3641" y="3443"/>
                  </a:lnTo>
                  <a:lnTo>
                    <a:pt x="8152" y="3443"/>
                  </a:lnTo>
                  <a:lnTo>
                    <a:pt x="8152" y="5993"/>
                  </a:lnTo>
                  <a:lnTo>
                    <a:pt x="3890" y="5993"/>
                  </a:lnTo>
                  <a:lnTo>
                    <a:pt x="3145" y="6127"/>
                  </a:lnTo>
                  <a:lnTo>
                    <a:pt x="2276" y="6306"/>
                  </a:lnTo>
                  <a:lnTo>
                    <a:pt x="1697" y="6663"/>
                  </a:lnTo>
                  <a:lnTo>
                    <a:pt x="1200" y="7155"/>
                  </a:lnTo>
                  <a:lnTo>
                    <a:pt x="662" y="7737"/>
                  </a:lnTo>
                  <a:lnTo>
                    <a:pt x="166" y="8273"/>
                  </a:lnTo>
                  <a:lnTo>
                    <a:pt x="0" y="8989"/>
                  </a:lnTo>
                  <a:lnTo>
                    <a:pt x="0" y="9525"/>
                  </a:lnTo>
                  <a:lnTo>
                    <a:pt x="0" y="10822"/>
                  </a:lnTo>
                  <a:lnTo>
                    <a:pt x="0" y="15831"/>
                  </a:lnTo>
                  <a:lnTo>
                    <a:pt x="166" y="16547"/>
                  </a:lnTo>
                  <a:lnTo>
                    <a:pt x="662" y="17307"/>
                  </a:lnTo>
                  <a:lnTo>
                    <a:pt x="1697" y="18380"/>
                  </a:lnTo>
                  <a:lnTo>
                    <a:pt x="2814" y="19275"/>
                  </a:lnTo>
                  <a:lnTo>
                    <a:pt x="3641" y="19766"/>
                  </a:lnTo>
                  <a:lnTo>
                    <a:pt x="4428" y="20169"/>
                  </a:lnTo>
                  <a:lnTo>
                    <a:pt x="5421" y="20527"/>
                  </a:lnTo>
                  <a:lnTo>
                    <a:pt x="6372" y="20884"/>
                  </a:lnTo>
                  <a:lnTo>
                    <a:pt x="7572" y="21242"/>
                  </a:lnTo>
                  <a:lnTo>
                    <a:pt x="8648" y="21466"/>
                  </a:lnTo>
                  <a:lnTo>
                    <a:pt x="9766" y="21600"/>
                  </a:lnTo>
                  <a:lnTo>
                    <a:pt x="11131" y="21600"/>
                  </a:lnTo>
                  <a:lnTo>
                    <a:pt x="12414" y="21600"/>
                  </a:lnTo>
                  <a:lnTo>
                    <a:pt x="13779" y="21466"/>
                  </a:lnTo>
                  <a:lnTo>
                    <a:pt x="14855" y="21242"/>
                  </a:lnTo>
                  <a:lnTo>
                    <a:pt x="15807" y="20884"/>
                  </a:lnTo>
                  <a:lnTo>
                    <a:pt x="16841" y="20527"/>
                  </a:lnTo>
                  <a:lnTo>
                    <a:pt x="17669" y="20169"/>
                  </a:lnTo>
                  <a:lnTo>
                    <a:pt x="18455" y="19766"/>
                  </a:lnTo>
                  <a:lnTo>
                    <a:pt x="19117" y="19275"/>
                  </a:lnTo>
                  <a:lnTo>
                    <a:pt x="20234" y="18380"/>
                  </a:lnTo>
                  <a:lnTo>
                    <a:pt x="21062" y="17307"/>
                  </a:lnTo>
                  <a:lnTo>
                    <a:pt x="21600" y="16547"/>
                  </a:lnTo>
                  <a:lnTo>
                    <a:pt x="21600" y="15831"/>
                  </a:lnTo>
                  <a:lnTo>
                    <a:pt x="21600" y="10733"/>
                  </a:lnTo>
                  <a:lnTo>
                    <a:pt x="21600" y="9525"/>
                  </a:lnTo>
                  <a:lnTo>
                    <a:pt x="21600" y="8989"/>
                  </a:lnTo>
                  <a:lnTo>
                    <a:pt x="21434" y="8273"/>
                  </a:lnTo>
                  <a:lnTo>
                    <a:pt x="21062" y="7737"/>
                  </a:lnTo>
                  <a:lnTo>
                    <a:pt x="20566" y="7155"/>
                  </a:lnTo>
                  <a:lnTo>
                    <a:pt x="19903" y="6663"/>
                  </a:lnTo>
                  <a:lnTo>
                    <a:pt x="19283" y="6306"/>
                  </a:lnTo>
                  <a:lnTo>
                    <a:pt x="18621" y="6127"/>
                  </a:lnTo>
                  <a:lnTo>
                    <a:pt x="17752" y="5993"/>
                  </a:lnTo>
                  <a:close/>
                </a:path>
                <a:path w="21600" h="21600" extrusionOk="0">
                  <a:moveTo>
                    <a:pt x="8152" y="3443"/>
                  </a:moveTo>
                  <a:lnTo>
                    <a:pt x="13862" y="3443"/>
                  </a:lnTo>
                </a:path>
                <a:path w="21600" h="21600" extrusionOk="0">
                  <a:moveTo>
                    <a:pt x="8152" y="5993"/>
                  </a:moveTo>
                  <a:lnTo>
                    <a:pt x="13862" y="5993"/>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40" name="chair1">
              <a:extLst>
                <a:ext uri="{FF2B5EF4-FFF2-40B4-BE49-F238E27FC236}">
                  <a16:creationId xmlns:a16="http://schemas.microsoft.com/office/drawing/2014/main" id="{69E21772-0098-45E1-9A26-C3620041E784}"/>
                </a:ext>
              </a:extLst>
            </p:cNvPr>
            <p:cNvSpPr>
              <a:spLocks noEditPoints="1" noChangeArrowheads="1"/>
            </p:cNvSpPr>
            <p:nvPr/>
          </p:nvSpPr>
          <p:spPr bwMode="auto">
            <a:xfrm rot="10800000">
              <a:off x="4204610" y="843645"/>
              <a:ext cx="279408" cy="307934"/>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1600 w 21600"/>
                <a:gd name="T7" fmla="*/ 10800 h 21600"/>
                <a:gd name="T8" fmla="*/ 10800 w 21600"/>
                <a:gd name="T9" fmla="*/ 21600 h 21600"/>
                <a:gd name="T10" fmla="*/ 0 w 21600"/>
                <a:gd name="T11" fmla="*/ 10800 h 21600"/>
                <a:gd name="T12" fmla="*/ 1593 w 21600"/>
                <a:gd name="T13" fmla="*/ 7848 h 21600"/>
                <a:gd name="T14" fmla="*/ 20317 w 21600"/>
                <a:gd name="T15" fmla="*/ 17575 h 21600"/>
              </a:gdLst>
              <a:ahLst/>
              <a:cxnLst>
                <a:cxn ang="0">
                  <a:pos x="T4" y="T5"/>
                </a:cxn>
                <a:cxn ang="0">
                  <a:pos x="T6" y="T7"/>
                </a:cxn>
                <a:cxn ang="0">
                  <a:pos x="T8" y="T9"/>
                </a:cxn>
                <a:cxn ang="0">
                  <a:pos x="T10" y="T11"/>
                </a:cxn>
              </a:cxnLst>
              <a:rect l="T12" t="T13" r="T14" b="T15"/>
              <a:pathLst>
                <a:path w="21600" h="21600" extrusionOk="0">
                  <a:moveTo>
                    <a:pt x="17752" y="5993"/>
                  </a:moveTo>
                  <a:lnTo>
                    <a:pt x="13862" y="5993"/>
                  </a:lnTo>
                  <a:lnTo>
                    <a:pt x="13862" y="3443"/>
                  </a:lnTo>
                  <a:lnTo>
                    <a:pt x="18455" y="3443"/>
                  </a:lnTo>
                  <a:lnTo>
                    <a:pt x="18952" y="3443"/>
                  </a:lnTo>
                  <a:lnTo>
                    <a:pt x="19448" y="3354"/>
                  </a:lnTo>
                  <a:lnTo>
                    <a:pt x="19697" y="3220"/>
                  </a:lnTo>
                  <a:lnTo>
                    <a:pt x="20234" y="3041"/>
                  </a:lnTo>
                  <a:lnTo>
                    <a:pt x="20566" y="2817"/>
                  </a:lnTo>
                  <a:lnTo>
                    <a:pt x="20731" y="2460"/>
                  </a:lnTo>
                  <a:lnTo>
                    <a:pt x="20897" y="2102"/>
                  </a:lnTo>
                  <a:lnTo>
                    <a:pt x="20897" y="1744"/>
                  </a:lnTo>
                  <a:lnTo>
                    <a:pt x="20897" y="1431"/>
                  </a:lnTo>
                  <a:lnTo>
                    <a:pt x="20731" y="1073"/>
                  </a:lnTo>
                  <a:lnTo>
                    <a:pt x="20566" y="716"/>
                  </a:lnTo>
                  <a:lnTo>
                    <a:pt x="20234" y="492"/>
                  </a:lnTo>
                  <a:lnTo>
                    <a:pt x="19697" y="224"/>
                  </a:lnTo>
                  <a:lnTo>
                    <a:pt x="19448" y="134"/>
                  </a:lnTo>
                  <a:lnTo>
                    <a:pt x="18952" y="0"/>
                  </a:lnTo>
                  <a:lnTo>
                    <a:pt x="18455" y="0"/>
                  </a:lnTo>
                  <a:lnTo>
                    <a:pt x="10966" y="0"/>
                  </a:lnTo>
                  <a:lnTo>
                    <a:pt x="3641" y="0"/>
                  </a:lnTo>
                  <a:lnTo>
                    <a:pt x="3145" y="0"/>
                  </a:lnTo>
                  <a:lnTo>
                    <a:pt x="2648" y="134"/>
                  </a:lnTo>
                  <a:lnTo>
                    <a:pt x="2276" y="224"/>
                  </a:lnTo>
                  <a:lnTo>
                    <a:pt x="1945" y="492"/>
                  </a:lnTo>
                  <a:lnTo>
                    <a:pt x="1697" y="716"/>
                  </a:lnTo>
                  <a:lnTo>
                    <a:pt x="1366" y="1073"/>
                  </a:lnTo>
                  <a:lnTo>
                    <a:pt x="1200" y="1431"/>
                  </a:lnTo>
                  <a:lnTo>
                    <a:pt x="1200" y="1744"/>
                  </a:lnTo>
                  <a:lnTo>
                    <a:pt x="1200" y="2102"/>
                  </a:lnTo>
                  <a:lnTo>
                    <a:pt x="1366" y="2460"/>
                  </a:lnTo>
                  <a:lnTo>
                    <a:pt x="1697" y="2817"/>
                  </a:lnTo>
                  <a:lnTo>
                    <a:pt x="1945" y="3041"/>
                  </a:lnTo>
                  <a:lnTo>
                    <a:pt x="2276" y="3220"/>
                  </a:lnTo>
                  <a:lnTo>
                    <a:pt x="2648" y="3354"/>
                  </a:lnTo>
                  <a:lnTo>
                    <a:pt x="3145" y="3443"/>
                  </a:lnTo>
                  <a:lnTo>
                    <a:pt x="3641" y="3443"/>
                  </a:lnTo>
                  <a:lnTo>
                    <a:pt x="8152" y="3443"/>
                  </a:lnTo>
                  <a:lnTo>
                    <a:pt x="8152" y="5993"/>
                  </a:lnTo>
                  <a:lnTo>
                    <a:pt x="3890" y="5993"/>
                  </a:lnTo>
                  <a:lnTo>
                    <a:pt x="3145" y="6127"/>
                  </a:lnTo>
                  <a:lnTo>
                    <a:pt x="2276" y="6306"/>
                  </a:lnTo>
                  <a:lnTo>
                    <a:pt x="1697" y="6663"/>
                  </a:lnTo>
                  <a:lnTo>
                    <a:pt x="1200" y="7155"/>
                  </a:lnTo>
                  <a:lnTo>
                    <a:pt x="662" y="7737"/>
                  </a:lnTo>
                  <a:lnTo>
                    <a:pt x="166" y="8273"/>
                  </a:lnTo>
                  <a:lnTo>
                    <a:pt x="0" y="8989"/>
                  </a:lnTo>
                  <a:lnTo>
                    <a:pt x="0" y="9525"/>
                  </a:lnTo>
                  <a:lnTo>
                    <a:pt x="0" y="10822"/>
                  </a:lnTo>
                  <a:lnTo>
                    <a:pt x="0" y="15831"/>
                  </a:lnTo>
                  <a:lnTo>
                    <a:pt x="166" y="16547"/>
                  </a:lnTo>
                  <a:lnTo>
                    <a:pt x="662" y="17307"/>
                  </a:lnTo>
                  <a:lnTo>
                    <a:pt x="1697" y="18380"/>
                  </a:lnTo>
                  <a:lnTo>
                    <a:pt x="2814" y="19275"/>
                  </a:lnTo>
                  <a:lnTo>
                    <a:pt x="3641" y="19766"/>
                  </a:lnTo>
                  <a:lnTo>
                    <a:pt x="4428" y="20169"/>
                  </a:lnTo>
                  <a:lnTo>
                    <a:pt x="5421" y="20527"/>
                  </a:lnTo>
                  <a:lnTo>
                    <a:pt x="6372" y="20884"/>
                  </a:lnTo>
                  <a:lnTo>
                    <a:pt x="7572" y="21242"/>
                  </a:lnTo>
                  <a:lnTo>
                    <a:pt x="8648" y="21466"/>
                  </a:lnTo>
                  <a:lnTo>
                    <a:pt x="9766" y="21600"/>
                  </a:lnTo>
                  <a:lnTo>
                    <a:pt x="11131" y="21600"/>
                  </a:lnTo>
                  <a:lnTo>
                    <a:pt x="12414" y="21600"/>
                  </a:lnTo>
                  <a:lnTo>
                    <a:pt x="13779" y="21466"/>
                  </a:lnTo>
                  <a:lnTo>
                    <a:pt x="14855" y="21242"/>
                  </a:lnTo>
                  <a:lnTo>
                    <a:pt x="15807" y="20884"/>
                  </a:lnTo>
                  <a:lnTo>
                    <a:pt x="16841" y="20527"/>
                  </a:lnTo>
                  <a:lnTo>
                    <a:pt x="17669" y="20169"/>
                  </a:lnTo>
                  <a:lnTo>
                    <a:pt x="18455" y="19766"/>
                  </a:lnTo>
                  <a:lnTo>
                    <a:pt x="19117" y="19275"/>
                  </a:lnTo>
                  <a:lnTo>
                    <a:pt x="20234" y="18380"/>
                  </a:lnTo>
                  <a:lnTo>
                    <a:pt x="21062" y="17307"/>
                  </a:lnTo>
                  <a:lnTo>
                    <a:pt x="21600" y="16547"/>
                  </a:lnTo>
                  <a:lnTo>
                    <a:pt x="21600" y="15831"/>
                  </a:lnTo>
                  <a:lnTo>
                    <a:pt x="21600" y="10733"/>
                  </a:lnTo>
                  <a:lnTo>
                    <a:pt x="21600" y="9525"/>
                  </a:lnTo>
                  <a:lnTo>
                    <a:pt x="21600" y="8989"/>
                  </a:lnTo>
                  <a:lnTo>
                    <a:pt x="21434" y="8273"/>
                  </a:lnTo>
                  <a:lnTo>
                    <a:pt x="21062" y="7737"/>
                  </a:lnTo>
                  <a:lnTo>
                    <a:pt x="20566" y="7155"/>
                  </a:lnTo>
                  <a:lnTo>
                    <a:pt x="19903" y="6663"/>
                  </a:lnTo>
                  <a:lnTo>
                    <a:pt x="19283" y="6306"/>
                  </a:lnTo>
                  <a:lnTo>
                    <a:pt x="18621" y="6127"/>
                  </a:lnTo>
                  <a:lnTo>
                    <a:pt x="17752" y="5993"/>
                  </a:lnTo>
                  <a:close/>
                </a:path>
                <a:path w="21600" h="21600" extrusionOk="0">
                  <a:moveTo>
                    <a:pt x="8152" y="3443"/>
                  </a:moveTo>
                  <a:lnTo>
                    <a:pt x="13862" y="3443"/>
                  </a:lnTo>
                </a:path>
                <a:path w="21600" h="21600" extrusionOk="0">
                  <a:moveTo>
                    <a:pt x="8152" y="5993"/>
                  </a:moveTo>
                  <a:lnTo>
                    <a:pt x="13862" y="5993"/>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41" name="Rectangle 40">
              <a:extLst>
                <a:ext uri="{FF2B5EF4-FFF2-40B4-BE49-F238E27FC236}">
                  <a16:creationId xmlns:a16="http://schemas.microsoft.com/office/drawing/2014/main" id="{584D71CE-17CD-4C04-B004-084287A8AF64}"/>
                </a:ext>
              </a:extLst>
            </p:cNvPr>
            <p:cNvSpPr>
              <a:spLocks noChangeArrowheads="1"/>
            </p:cNvSpPr>
            <p:nvPr/>
          </p:nvSpPr>
          <p:spPr bwMode="auto">
            <a:xfrm rot="5400000">
              <a:off x="3600586" y="151559"/>
              <a:ext cx="457140" cy="342910"/>
            </a:xfrm>
            <a:prstGeom prst="rect">
              <a:avLst/>
            </a:prstGeom>
            <a:solidFill>
              <a:srgbClr val="996633"/>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42" name="laptop">
              <a:extLst>
                <a:ext uri="{FF2B5EF4-FFF2-40B4-BE49-F238E27FC236}">
                  <a16:creationId xmlns:a16="http://schemas.microsoft.com/office/drawing/2014/main" id="{06634843-DD60-49D8-8E78-4240DC35AF31}"/>
                </a:ext>
              </a:extLst>
            </p:cNvPr>
            <p:cNvSpPr>
              <a:spLocks noEditPoints="1" noChangeArrowheads="1"/>
            </p:cNvSpPr>
            <p:nvPr/>
          </p:nvSpPr>
          <p:spPr bwMode="auto">
            <a:xfrm rot="16200000">
              <a:off x="3563277" y="188868"/>
              <a:ext cx="430156" cy="241307"/>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3362 w 21600"/>
                <a:gd name="T5" fmla="*/ 0 h 21600"/>
                <a:gd name="T6" fmla="*/ 3362 w 21600"/>
                <a:gd name="T7" fmla="*/ 7173 h 21600"/>
                <a:gd name="T8" fmla="*/ 18327 w 21600"/>
                <a:gd name="T9" fmla="*/ 0 h 21600"/>
                <a:gd name="T10" fmla="*/ 18327 w 21600"/>
                <a:gd name="T11" fmla="*/ 7173 h 21600"/>
                <a:gd name="T12" fmla="*/ 10800 w 21600"/>
                <a:gd name="T13" fmla="*/ 0 h 21600"/>
                <a:gd name="T14" fmla="*/ 10800 w 21600"/>
                <a:gd name="T15" fmla="*/ 21600 h 21600"/>
                <a:gd name="T16" fmla="*/ 0 w 21600"/>
                <a:gd name="T17" fmla="*/ 21600 h 21600"/>
                <a:gd name="T18" fmla="*/ 21600 w 21600"/>
                <a:gd name="T19" fmla="*/ 21600 h 21600"/>
                <a:gd name="T20" fmla="*/ 4445 w 21600"/>
                <a:gd name="T21" fmla="*/ 1858 h 21600"/>
                <a:gd name="T22" fmla="*/ 17311 w 21600"/>
                <a:gd name="T23" fmla="*/ 12323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43" name="computr1">
              <a:extLst>
                <a:ext uri="{FF2B5EF4-FFF2-40B4-BE49-F238E27FC236}">
                  <a16:creationId xmlns:a16="http://schemas.microsoft.com/office/drawing/2014/main" id="{84AB6C6B-6638-4CCF-8A5F-AE048EA1B196}"/>
                </a:ext>
              </a:extLst>
            </p:cNvPr>
            <p:cNvSpPr>
              <a:spLocks noEditPoints="1" noChangeArrowheads="1"/>
            </p:cNvSpPr>
            <p:nvPr/>
          </p:nvSpPr>
          <p:spPr bwMode="auto">
            <a:xfrm>
              <a:off x="675500" y="2242048"/>
              <a:ext cx="381011" cy="355553"/>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9535 w 21600"/>
                <a:gd name="T5" fmla="*/ 0 h 21600"/>
                <a:gd name="T6" fmla="*/ 10800 w 21600"/>
                <a:gd name="T7" fmla="*/ 0 h 21600"/>
                <a:gd name="T8" fmla="*/ 2065 w 21600"/>
                <a:gd name="T9" fmla="*/ 0 h 21600"/>
                <a:gd name="T10" fmla="*/ 0 w 21600"/>
                <a:gd name="T11" fmla="*/ 15388 h 21600"/>
                <a:gd name="T12" fmla="*/ 0 w 21600"/>
                <a:gd name="T13" fmla="*/ 21600 h 21600"/>
                <a:gd name="T14" fmla="*/ 10800 w 21600"/>
                <a:gd name="T15" fmla="*/ 21600 h 21600"/>
                <a:gd name="T16" fmla="*/ 21600 w 21600"/>
                <a:gd name="T17" fmla="*/ 21600 h 21600"/>
                <a:gd name="T18" fmla="*/ 21600 w 21600"/>
                <a:gd name="T19" fmla="*/ 15388 h 21600"/>
                <a:gd name="T20" fmla="*/ 19535 w 21600"/>
                <a:gd name="T21" fmla="*/ 13553 h 21600"/>
                <a:gd name="T22" fmla="*/ 2065 w 21600"/>
                <a:gd name="T23" fmla="*/ 13553 h 21600"/>
                <a:gd name="T24" fmla="*/ 2065 w 21600"/>
                <a:gd name="T25" fmla="*/ 6776 h 21600"/>
                <a:gd name="T26" fmla="*/ 19535 w 21600"/>
                <a:gd name="T27" fmla="*/ 6776 h 21600"/>
                <a:gd name="T28" fmla="*/ 0 w 21600"/>
                <a:gd name="T29" fmla="*/ 18494 h 21600"/>
                <a:gd name="T30" fmla="*/ 21600 w 21600"/>
                <a:gd name="T31" fmla="*/ 18494 h 21600"/>
                <a:gd name="T32" fmla="*/ 4923 w 21600"/>
                <a:gd name="T33" fmla="*/ 2541 h 21600"/>
                <a:gd name="T34" fmla="*/ 16756 w 21600"/>
                <a:gd name="T35" fmla="*/ 11153 h 21600"/>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T32" t="T33" r="T34" b="T35"/>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a:extLst>
              <a:ext uri="{AF507438-7753-43E0-B8FC-AC1667EBCBE1}">
                <a14:hiddenEffects xmlns:a14="http://schemas.microsoft.com/office/drawing/2010/main">
                  <a:effectLst>
                    <a:outerShdw dist="107763" dir="135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44" name="chair1">
              <a:extLst>
                <a:ext uri="{FF2B5EF4-FFF2-40B4-BE49-F238E27FC236}">
                  <a16:creationId xmlns:a16="http://schemas.microsoft.com/office/drawing/2014/main" id="{3ECCEF72-A195-4712-84DE-127CFDCE8723}"/>
                </a:ext>
              </a:extLst>
            </p:cNvPr>
            <p:cNvSpPr>
              <a:spLocks noEditPoints="1" noChangeArrowheads="1"/>
            </p:cNvSpPr>
            <p:nvPr/>
          </p:nvSpPr>
          <p:spPr bwMode="auto">
            <a:xfrm rot="10800000">
              <a:off x="792184" y="2633315"/>
              <a:ext cx="203999" cy="197618"/>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1600 w 21600"/>
                <a:gd name="T7" fmla="*/ 10800 h 21600"/>
                <a:gd name="T8" fmla="*/ 10800 w 21600"/>
                <a:gd name="T9" fmla="*/ 21600 h 21600"/>
                <a:gd name="T10" fmla="*/ 0 w 21600"/>
                <a:gd name="T11" fmla="*/ 10800 h 21600"/>
                <a:gd name="T12" fmla="*/ 1593 w 21600"/>
                <a:gd name="T13" fmla="*/ 7848 h 21600"/>
                <a:gd name="T14" fmla="*/ 20317 w 21600"/>
                <a:gd name="T15" fmla="*/ 17575 h 21600"/>
              </a:gdLst>
              <a:ahLst/>
              <a:cxnLst>
                <a:cxn ang="0">
                  <a:pos x="T4" y="T5"/>
                </a:cxn>
                <a:cxn ang="0">
                  <a:pos x="T6" y="T7"/>
                </a:cxn>
                <a:cxn ang="0">
                  <a:pos x="T8" y="T9"/>
                </a:cxn>
                <a:cxn ang="0">
                  <a:pos x="T10" y="T11"/>
                </a:cxn>
              </a:cxnLst>
              <a:rect l="T12" t="T13" r="T14" b="T15"/>
              <a:pathLst>
                <a:path w="21600" h="21600" extrusionOk="0">
                  <a:moveTo>
                    <a:pt x="17752" y="5993"/>
                  </a:moveTo>
                  <a:lnTo>
                    <a:pt x="13862" y="5993"/>
                  </a:lnTo>
                  <a:lnTo>
                    <a:pt x="13862" y="3443"/>
                  </a:lnTo>
                  <a:lnTo>
                    <a:pt x="18455" y="3443"/>
                  </a:lnTo>
                  <a:lnTo>
                    <a:pt x="18952" y="3443"/>
                  </a:lnTo>
                  <a:lnTo>
                    <a:pt x="19448" y="3354"/>
                  </a:lnTo>
                  <a:lnTo>
                    <a:pt x="19697" y="3220"/>
                  </a:lnTo>
                  <a:lnTo>
                    <a:pt x="20234" y="3041"/>
                  </a:lnTo>
                  <a:lnTo>
                    <a:pt x="20566" y="2817"/>
                  </a:lnTo>
                  <a:lnTo>
                    <a:pt x="20731" y="2460"/>
                  </a:lnTo>
                  <a:lnTo>
                    <a:pt x="20897" y="2102"/>
                  </a:lnTo>
                  <a:lnTo>
                    <a:pt x="20897" y="1744"/>
                  </a:lnTo>
                  <a:lnTo>
                    <a:pt x="20897" y="1431"/>
                  </a:lnTo>
                  <a:lnTo>
                    <a:pt x="20731" y="1073"/>
                  </a:lnTo>
                  <a:lnTo>
                    <a:pt x="20566" y="716"/>
                  </a:lnTo>
                  <a:lnTo>
                    <a:pt x="20234" y="492"/>
                  </a:lnTo>
                  <a:lnTo>
                    <a:pt x="19697" y="224"/>
                  </a:lnTo>
                  <a:lnTo>
                    <a:pt x="19448" y="134"/>
                  </a:lnTo>
                  <a:lnTo>
                    <a:pt x="18952" y="0"/>
                  </a:lnTo>
                  <a:lnTo>
                    <a:pt x="18455" y="0"/>
                  </a:lnTo>
                  <a:lnTo>
                    <a:pt x="10966" y="0"/>
                  </a:lnTo>
                  <a:lnTo>
                    <a:pt x="3641" y="0"/>
                  </a:lnTo>
                  <a:lnTo>
                    <a:pt x="3145" y="0"/>
                  </a:lnTo>
                  <a:lnTo>
                    <a:pt x="2648" y="134"/>
                  </a:lnTo>
                  <a:lnTo>
                    <a:pt x="2276" y="224"/>
                  </a:lnTo>
                  <a:lnTo>
                    <a:pt x="1945" y="492"/>
                  </a:lnTo>
                  <a:lnTo>
                    <a:pt x="1697" y="716"/>
                  </a:lnTo>
                  <a:lnTo>
                    <a:pt x="1366" y="1073"/>
                  </a:lnTo>
                  <a:lnTo>
                    <a:pt x="1200" y="1431"/>
                  </a:lnTo>
                  <a:lnTo>
                    <a:pt x="1200" y="1744"/>
                  </a:lnTo>
                  <a:lnTo>
                    <a:pt x="1200" y="2102"/>
                  </a:lnTo>
                  <a:lnTo>
                    <a:pt x="1366" y="2460"/>
                  </a:lnTo>
                  <a:lnTo>
                    <a:pt x="1697" y="2817"/>
                  </a:lnTo>
                  <a:lnTo>
                    <a:pt x="1945" y="3041"/>
                  </a:lnTo>
                  <a:lnTo>
                    <a:pt x="2276" y="3220"/>
                  </a:lnTo>
                  <a:lnTo>
                    <a:pt x="2648" y="3354"/>
                  </a:lnTo>
                  <a:lnTo>
                    <a:pt x="3145" y="3443"/>
                  </a:lnTo>
                  <a:lnTo>
                    <a:pt x="3641" y="3443"/>
                  </a:lnTo>
                  <a:lnTo>
                    <a:pt x="8152" y="3443"/>
                  </a:lnTo>
                  <a:lnTo>
                    <a:pt x="8152" y="5993"/>
                  </a:lnTo>
                  <a:lnTo>
                    <a:pt x="3890" y="5993"/>
                  </a:lnTo>
                  <a:lnTo>
                    <a:pt x="3145" y="6127"/>
                  </a:lnTo>
                  <a:lnTo>
                    <a:pt x="2276" y="6306"/>
                  </a:lnTo>
                  <a:lnTo>
                    <a:pt x="1697" y="6663"/>
                  </a:lnTo>
                  <a:lnTo>
                    <a:pt x="1200" y="7155"/>
                  </a:lnTo>
                  <a:lnTo>
                    <a:pt x="662" y="7737"/>
                  </a:lnTo>
                  <a:lnTo>
                    <a:pt x="166" y="8273"/>
                  </a:lnTo>
                  <a:lnTo>
                    <a:pt x="0" y="8989"/>
                  </a:lnTo>
                  <a:lnTo>
                    <a:pt x="0" y="9525"/>
                  </a:lnTo>
                  <a:lnTo>
                    <a:pt x="0" y="10822"/>
                  </a:lnTo>
                  <a:lnTo>
                    <a:pt x="0" y="15831"/>
                  </a:lnTo>
                  <a:lnTo>
                    <a:pt x="166" y="16547"/>
                  </a:lnTo>
                  <a:lnTo>
                    <a:pt x="662" y="17307"/>
                  </a:lnTo>
                  <a:lnTo>
                    <a:pt x="1697" y="18380"/>
                  </a:lnTo>
                  <a:lnTo>
                    <a:pt x="2814" y="19275"/>
                  </a:lnTo>
                  <a:lnTo>
                    <a:pt x="3641" y="19766"/>
                  </a:lnTo>
                  <a:lnTo>
                    <a:pt x="4428" y="20169"/>
                  </a:lnTo>
                  <a:lnTo>
                    <a:pt x="5421" y="20527"/>
                  </a:lnTo>
                  <a:lnTo>
                    <a:pt x="6372" y="20884"/>
                  </a:lnTo>
                  <a:lnTo>
                    <a:pt x="7572" y="21242"/>
                  </a:lnTo>
                  <a:lnTo>
                    <a:pt x="8648" y="21466"/>
                  </a:lnTo>
                  <a:lnTo>
                    <a:pt x="9766" y="21600"/>
                  </a:lnTo>
                  <a:lnTo>
                    <a:pt x="11131" y="21600"/>
                  </a:lnTo>
                  <a:lnTo>
                    <a:pt x="12414" y="21600"/>
                  </a:lnTo>
                  <a:lnTo>
                    <a:pt x="13779" y="21466"/>
                  </a:lnTo>
                  <a:lnTo>
                    <a:pt x="14855" y="21242"/>
                  </a:lnTo>
                  <a:lnTo>
                    <a:pt x="15807" y="20884"/>
                  </a:lnTo>
                  <a:lnTo>
                    <a:pt x="16841" y="20527"/>
                  </a:lnTo>
                  <a:lnTo>
                    <a:pt x="17669" y="20169"/>
                  </a:lnTo>
                  <a:lnTo>
                    <a:pt x="18455" y="19766"/>
                  </a:lnTo>
                  <a:lnTo>
                    <a:pt x="19117" y="19275"/>
                  </a:lnTo>
                  <a:lnTo>
                    <a:pt x="20234" y="18380"/>
                  </a:lnTo>
                  <a:lnTo>
                    <a:pt x="21062" y="17307"/>
                  </a:lnTo>
                  <a:lnTo>
                    <a:pt x="21600" y="16547"/>
                  </a:lnTo>
                  <a:lnTo>
                    <a:pt x="21600" y="15831"/>
                  </a:lnTo>
                  <a:lnTo>
                    <a:pt x="21600" y="10733"/>
                  </a:lnTo>
                  <a:lnTo>
                    <a:pt x="21600" y="9525"/>
                  </a:lnTo>
                  <a:lnTo>
                    <a:pt x="21600" y="8989"/>
                  </a:lnTo>
                  <a:lnTo>
                    <a:pt x="21434" y="8273"/>
                  </a:lnTo>
                  <a:lnTo>
                    <a:pt x="21062" y="7737"/>
                  </a:lnTo>
                  <a:lnTo>
                    <a:pt x="20566" y="7155"/>
                  </a:lnTo>
                  <a:lnTo>
                    <a:pt x="19903" y="6663"/>
                  </a:lnTo>
                  <a:lnTo>
                    <a:pt x="19283" y="6306"/>
                  </a:lnTo>
                  <a:lnTo>
                    <a:pt x="18621" y="6127"/>
                  </a:lnTo>
                  <a:lnTo>
                    <a:pt x="17752" y="5993"/>
                  </a:lnTo>
                  <a:close/>
                </a:path>
                <a:path w="21600" h="21600" extrusionOk="0">
                  <a:moveTo>
                    <a:pt x="8152" y="3443"/>
                  </a:moveTo>
                  <a:lnTo>
                    <a:pt x="13862" y="3443"/>
                  </a:lnTo>
                </a:path>
                <a:path w="21600" h="21600" extrusionOk="0">
                  <a:moveTo>
                    <a:pt x="8152" y="5993"/>
                  </a:moveTo>
                  <a:lnTo>
                    <a:pt x="13862" y="5993"/>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45" name="chair1">
              <a:extLst>
                <a:ext uri="{FF2B5EF4-FFF2-40B4-BE49-F238E27FC236}">
                  <a16:creationId xmlns:a16="http://schemas.microsoft.com/office/drawing/2014/main" id="{23D888E7-5129-4169-87A3-A39E6401CB8D}"/>
                </a:ext>
              </a:extLst>
            </p:cNvPr>
            <p:cNvSpPr>
              <a:spLocks noEditPoints="1" noChangeArrowheads="1"/>
            </p:cNvSpPr>
            <p:nvPr/>
          </p:nvSpPr>
          <p:spPr bwMode="auto">
            <a:xfrm rot="13515992">
              <a:off x="150829" y="2619014"/>
              <a:ext cx="158729" cy="18733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1600 w 21600"/>
                <a:gd name="T7" fmla="*/ 10800 h 21600"/>
                <a:gd name="T8" fmla="*/ 10800 w 21600"/>
                <a:gd name="T9" fmla="*/ 21600 h 21600"/>
                <a:gd name="T10" fmla="*/ 0 w 21600"/>
                <a:gd name="T11" fmla="*/ 10800 h 21600"/>
                <a:gd name="T12" fmla="*/ 1593 w 21600"/>
                <a:gd name="T13" fmla="*/ 7848 h 21600"/>
                <a:gd name="T14" fmla="*/ 20317 w 21600"/>
                <a:gd name="T15" fmla="*/ 17575 h 21600"/>
              </a:gdLst>
              <a:ahLst/>
              <a:cxnLst>
                <a:cxn ang="0">
                  <a:pos x="T4" y="T5"/>
                </a:cxn>
                <a:cxn ang="0">
                  <a:pos x="T6" y="T7"/>
                </a:cxn>
                <a:cxn ang="0">
                  <a:pos x="T8" y="T9"/>
                </a:cxn>
                <a:cxn ang="0">
                  <a:pos x="T10" y="T11"/>
                </a:cxn>
              </a:cxnLst>
              <a:rect l="T12" t="T13" r="T14" b="T15"/>
              <a:pathLst>
                <a:path w="21600" h="21600" extrusionOk="0">
                  <a:moveTo>
                    <a:pt x="17752" y="5993"/>
                  </a:moveTo>
                  <a:lnTo>
                    <a:pt x="13862" y="5993"/>
                  </a:lnTo>
                  <a:lnTo>
                    <a:pt x="13862" y="3443"/>
                  </a:lnTo>
                  <a:lnTo>
                    <a:pt x="18455" y="3443"/>
                  </a:lnTo>
                  <a:lnTo>
                    <a:pt x="18952" y="3443"/>
                  </a:lnTo>
                  <a:lnTo>
                    <a:pt x="19448" y="3354"/>
                  </a:lnTo>
                  <a:lnTo>
                    <a:pt x="19697" y="3220"/>
                  </a:lnTo>
                  <a:lnTo>
                    <a:pt x="20234" y="3041"/>
                  </a:lnTo>
                  <a:lnTo>
                    <a:pt x="20566" y="2817"/>
                  </a:lnTo>
                  <a:lnTo>
                    <a:pt x="20731" y="2460"/>
                  </a:lnTo>
                  <a:lnTo>
                    <a:pt x="20897" y="2102"/>
                  </a:lnTo>
                  <a:lnTo>
                    <a:pt x="20897" y="1744"/>
                  </a:lnTo>
                  <a:lnTo>
                    <a:pt x="20897" y="1431"/>
                  </a:lnTo>
                  <a:lnTo>
                    <a:pt x="20731" y="1073"/>
                  </a:lnTo>
                  <a:lnTo>
                    <a:pt x="20566" y="716"/>
                  </a:lnTo>
                  <a:lnTo>
                    <a:pt x="20234" y="492"/>
                  </a:lnTo>
                  <a:lnTo>
                    <a:pt x="19697" y="224"/>
                  </a:lnTo>
                  <a:lnTo>
                    <a:pt x="19448" y="134"/>
                  </a:lnTo>
                  <a:lnTo>
                    <a:pt x="18952" y="0"/>
                  </a:lnTo>
                  <a:lnTo>
                    <a:pt x="18455" y="0"/>
                  </a:lnTo>
                  <a:lnTo>
                    <a:pt x="10966" y="0"/>
                  </a:lnTo>
                  <a:lnTo>
                    <a:pt x="3641" y="0"/>
                  </a:lnTo>
                  <a:lnTo>
                    <a:pt x="3145" y="0"/>
                  </a:lnTo>
                  <a:lnTo>
                    <a:pt x="2648" y="134"/>
                  </a:lnTo>
                  <a:lnTo>
                    <a:pt x="2276" y="224"/>
                  </a:lnTo>
                  <a:lnTo>
                    <a:pt x="1945" y="492"/>
                  </a:lnTo>
                  <a:lnTo>
                    <a:pt x="1697" y="716"/>
                  </a:lnTo>
                  <a:lnTo>
                    <a:pt x="1366" y="1073"/>
                  </a:lnTo>
                  <a:lnTo>
                    <a:pt x="1200" y="1431"/>
                  </a:lnTo>
                  <a:lnTo>
                    <a:pt x="1200" y="1744"/>
                  </a:lnTo>
                  <a:lnTo>
                    <a:pt x="1200" y="2102"/>
                  </a:lnTo>
                  <a:lnTo>
                    <a:pt x="1366" y="2460"/>
                  </a:lnTo>
                  <a:lnTo>
                    <a:pt x="1697" y="2817"/>
                  </a:lnTo>
                  <a:lnTo>
                    <a:pt x="1945" y="3041"/>
                  </a:lnTo>
                  <a:lnTo>
                    <a:pt x="2276" y="3220"/>
                  </a:lnTo>
                  <a:lnTo>
                    <a:pt x="2648" y="3354"/>
                  </a:lnTo>
                  <a:lnTo>
                    <a:pt x="3145" y="3443"/>
                  </a:lnTo>
                  <a:lnTo>
                    <a:pt x="3641" y="3443"/>
                  </a:lnTo>
                  <a:lnTo>
                    <a:pt x="8152" y="3443"/>
                  </a:lnTo>
                  <a:lnTo>
                    <a:pt x="8152" y="5993"/>
                  </a:lnTo>
                  <a:lnTo>
                    <a:pt x="3890" y="5993"/>
                  </a:lnTo>
                  <a:lnTo>
                    <a:pt x="3145" y="6127"/>
                  </a:lnTo>
                  <a:lnTo>
                    <a:pt x="2276" y="6306"/>
                  </a:lnTo>
                  <a:lnTo>
                    <a:pt x="1697" y="6663"/>
                  </a:lnTo>
                  <a:lnTo>
                    <a:pt x="1200" y="7155"/>
                  </a:lnTo>
                  <a:lnTo>
                    <a:pt x="662" y="7737"/>
                  </a:lnTo>
                  <a:lnTo>
                    <a:pt x="166" y="8273"/>
                  </a:lnTo>
                  <a:lnTo>
                    <a:pt x="0" y="8989"/>
                  </a:lnTo>
                  <a:lnTo>
                    <a:pt x="0" y="9525"/>
                  </a:lnTo>
                  <a:lnTo>
                    <a:pt x="0" y="10822"/>
                  </a:lnTo>
                  <a:lnTo>
                    <a:pt x="0" y="15831"/>
                  </a:lnTo>
                  <a:lnTo>
                    <a:pt x="166" y="16547"/>
                  </a:lnTo>
                  <a:lnTo>
                    <a:pt x="662" y="17307"/>
                  </a:lnTo>
                  <a:lnTo>
                    <a:pt x="1697" y="18380"/>
                  </a:lnTo>
                  <a:lnTo>
                    <a:pt x="2814" y="19275"/>
                  </a:lnTo>
                  <a:lnTo>
                    <a:pt x="3641" y="19766"/>
                  </a:lnTo>
                  <a:lnTo>
                    <a:pt x="4428" y="20169"/>
                  </a:lnTo>
                  <a:lnTo>
                    <a:pt x="5421" y="20527"/>
                  </a:lnTo>
                  <a:lnTo>
                    <a:pt x="6372" y="20884"/>
                  </a:lnTo>
                  <a:lnTo>
                    <a:pt x="7572" y="21242"/>
                  </a:lnTo>
                  <a:lnTo>
                    <a:pt x="8648" y="21466"/>
                  </a:lnTo>
                  <a:lnTo>
                    <a:pt x="9766" y="21600"/>
                  </a:lnTo>
                  <a:lnTo>
                    <a:pt x="11131" y="21600"/>
                  </a:lnTo>
                  <a:lnTo>
                    <a:pt x="12414" y="21600"/>
                  </a:lnTo>
                  <a:lnTo>
                    <a:pt x="13779" y="21466"/>
                  </a:lnTo>
                  <a:lnTo>
                    <a:pt x="14855" y="21242"/>
                  </a:lnTo>
                  <a:lnTo>
                    <a:pt x="15807" y="20884"/>
                  </a:lnTo>
                  <a:lnTo>
                    <a:pt x="16841" y="20527"/>
                  </a:lnTo>
                  <a:lnTo>
                    <a:pt x="17669" y="20169"/>
                  </a:lnTo>
                  <a:lnTo>
                    <a:pt x="18455" y="19766"/>
                  </a:lnTo>
                  <a:lnTo>
                    <a:pt x="19117" y="19275"/>
                  </a:lnTo>
                  <a:lnTo>
                    <a:pt x="20234" y="18380"/>
                  </a:lnTo>
                  <a:lnTo>
                    <a:pt x="21062" y="17307"/>
                  </a:lnTo>
                  <a:lnTo>
                    <a:pt x="21600" y="16547"/>
                  </a:lnTo>
                  <a:lnTo>
                    <a:pt x="21600" y="15831"/>
                  </a:lnTo>
                  <a:lnTo>
                    <a:pt x="21600" y="10733"/>
                  </a:lnTo>
                  <a:lnTo>
                    <a:pt x="21600" y="9525"/>
                  </a:lnTo>
                  <a:lnTo>
                    <a:pt x="21600" y="8989"/>
                  </a:lnTo>
                  <a:lnTo>
                    <a:pt x="21434" y="8273"/>
                  </a:lnTo>
                  <a:lnTo>
                    <a:pt x="21062" y="7737"/>
                  </a:lnTo>
                  <a:lnTo>
                    <a:pt x="20566" y="7155"/>
                  </a:lnTo>
                  <a:lnTo>
                    <a:pt x="19903" y="6663"/>
                  </a:lnTo>
                  <a:lnTo>
                    <a:pt x="19283" y="6306"/>
                  </a:lnTo>
                  <a:lnTo>
                    <a:pt x="18621" y="6127"/>
                  </a:lnTo>
                  <a:lnTo>
                    <a:pt x="17752" y="5993"/>
                  </a:lnTo>
                  <a:close/>
                </a:path>
                <a:path w="21600" h="21600" extrusionOk="0">
                  <a:moveTo>
                    <a:pt x="8152" y="3443"/>
                  </a:moveTo>
                  <a:lnTo>
                    <a:pt x="13862" y="3443"/>
                  </a:lnTo>
                </a:path>
                <a:path w="21600" h="21600" extrusionOk="0">
                  <a:moveTo>
                    <a:pt x="8152" y="5993"/>
                  </a:moveTo>
                  <a:lnTo>
                    <a:pt x="13862" y="5993"/>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46" name="Text Box 166">
              <a:extLst>
                <a:ext uri="{FF2B5EF4-FFF2-40B4-BE49-F238E27FC236}">
                  <a16:creationId xmlns:a16="http://schemas.microsoft.com/office/drawing/2014/main" id="{DB8A8C7E-42B8-4F1C-A1E4-FFD23271ECBE}"/>
                </a:ext>
              </a:extLst>
            </p:cNvPr>
            <p:cNvSpPr txBox="1">
              <a:spLocks noChangeArrowheads="1"/>
            </p:cNvSpPr>
            <p:nvPr/>
          </p:nvSpPr>
          <p:spPr bwMode="auto">
            <a:xfrm>
              <a:off x="4016070" y="2138874"/>
              <a:ext cx="544150" cy="39222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Jamie’s Office</a:t>
              </a:r>
            </a:p>
          </p:txBody>
        </p:sp>
        <p:sp>
          <p:nvSpPr>
            <p:cNvPr id="47" name="Text Box 167">
              <a:extLst>
                <a:ext uri="{FF2B5EF4-FFF2-40B4-BE49-F238E27FC236}">
                  <a16:creationId xmlns:a16="http://schemas.microsoft.com/office/drawing/2014/main" id="{DCD76763-4C67-4C0B-8E8A-6998B71A6304}"/>
                </a:ext>
              </a:extLst>
            </p:cNvPr>
            <p:cNvSpPr txBox="1">
              <a:spLocks noChangeArrowheads="1"/>
            </p:cNvSpPr>
            <p:nvPr/>
          </p:nvSpPr>
          <p:spPr bwMode="auto">
            <a:xfrm>
              <a:off x="136529" y="2830932"/>
              <a:ext cx="1365288" cy="2325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Reception Office</a:t>
              </a:r>
            </a:p>
          </p:txBody>
        </p:sp>
        <p:sp>
          <p:nvSpPr>
            <p:cNvPr id="48" name="Text Box 168">
              <a:extLst>
                <a:ext uri="{FF2B5EF4-FFF2-40B4-BE49-F238E27FC236}">
                  <a16:creationId xmlns:a16="http://schemas.microsoft.com/office/drawing/2014/main" id="{DD594BB7-F2E8-43F7-90D5-EF3E70876F48}"/>
                </a:ext>
              </a:extLst>
            </p:cNvPr>
            <p:cNvSpPr txBox="1">
              <a:spLocks noChangeArrowheads="1"/>
            </p:cNvSpPr>
            <p:nvPr/>
          </p:nvSpPr>
          <p:spPr bwMode="auto">
            <a:xfrm>
              <a:off x="4560220" y="1343641"/>
              <a:ext cx="1023172" cy="26349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Chris’s Office</a:t>
              </a:r>
            </a:p>
          </p:txBody>
        </p:sp>
        <p:sp>
          <p:nvSpPr>
            <p:cNvPr id="49" name="AutoShape 165">
              <a:extLst>
                <a:ext uri="{FF2B5EF4-FFF2-40B4-BE49-F238E27FC236}">
                  <a16:creationId xmlns:a16="http://schemas.microsoft.com/office/drawing/2014/main" id="{DC559AB0-2EFA-46FC-B5DC-09BE0C3AE8E3}"/>
                </a:ext>
              </a:extLst>
            </p:cNvPr>
            <p:cNvSpPr>
              <a:spLocks noEditPoints="1" noChangeArrowheads="1"/>
            </p:cNvSpPr>
            <p:nvPr/>
          </p:nvSpPr>
          <p:spPr bwMode="auto">
            <a:xfrm>
              <a:off x="4603084" y="2126969"/>
              <a:ext cx="1035872" cy="30476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0 w 21600"/>
                <a:gd name="T7" fmla="*/ 0 h 21600"/>
                <a:gd name="T8" fmla="*/ 0 w 21600"/>
                <a:gd name="T9" fmla="*/ 10800 h 21600"/>
                <a:gd name="T10" fmla="*/ 0 w 21600"/>
                <a:gd name="T11" fmla="*/ 20367 h 21600"/>
                <a:gd name="T12" fmla="*/ 10800 w 21600"/>
                <a:gd name="T13" fmla="*/ 21600 h 21600"/>
                <a:gd name="T14" fmla="*/ 21600 w 21600"/>
                <a:gd name="T15" fmla="*/ 20367 h 21600"/>
                <a:gd name="T16" fmla="*/ 21600 w 21600"/>
                <a:gd name="T17" fmla="*/ 10800 h 21600"/>
                <a:gd name="T18" fmla="*/ 21600 w 21600"/>
                <a:gd name="T19" fmla="*/ 0 h 21600"/>
                <a:gd name="T20" fmla="*/ 1004 w 21600"/>
                <a:gd name="T21" fmla="*/ 511 h 21600"/>
                <a:gd name="T22" fmla="*/ 20542 w 21600"/>
                <a:gd name="T23" fmla="*/ 18765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solidFill>
              <a:srgbClr val="969696"/>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cxnSp>
          <p:nvCxnSpPr>
            <p:cNvPr id="50" name="Line 137">
              <a:extLst>
                <a:ext uri="{FF2B5EF4-FFF2-40B4-BE49-F238E27FC236}">
                  <a16:creationId xmlns:a16="http://schemas.microsoft.com/office/drawing/2014/main" id="{B6D2DDD0-5C8E-4387-A59D-7CF7E0806342}"/>
                </a:ext>
              </a:extLst>
            </p:cNvPr>
            <p:cNvCxnSpPr/>
            <p:nvPr/>
          </p:nvCxnSpPr>
          <p:spPr bwMode="auto">
            <a:xfrm>
              <a:off x="3657701" y="69841"/>
              <a:ext cx="0" cy="159998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51" name="chair3">
              <a:extLst>
                <a:ext uri="{FF2B5EF4-FFF2-40B4-BE49-F238E27FC236}">
                  <a16:creationId xmlns:a16="http://schemas.microsoft.com/office/drawing/2014/main" id="{AE6BBFFE-B4A7-4A8E-A2DF-936D5149BDB0}"/>
                </a:ext>
              </a:extLst>
            </p:cNvPr>
            <p:cNvSpPr>
              <a:spLocks noEditPoints="1" noChangeArrowheads="1"/>
            </p:cNvSpPr>
            <p:nvPr/>
          </p:nvSpPr>
          <p:spPr bwMode="auto">
            <a:xfrm>
              <a:off x="3183026" y="57142"/>
              <a:ext cx="415937" cy="241268"/>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0275 w 21600"/>
                <a:gd name="T7" fmla="*/ 10800 h 21600"/>
                <a:gd name="T8" fmla="*/ 10800 w 21600"/>
                <a:gd name="T9" fmla="*/ 21600 h 21600"/>
                <a:gd name="T10" fmla="*/ 1303 w 21600"/>
                <a:gd name="T11" fmla="*/ 10800 h 21600"/>
                <a:gd name="T12" fmla="*/ 4828 w 21600"/>
                <a:gd name="T13" fmla="*/ 6639 h 21600"/>
                <a:gd name="T14" fmla="*/ 16846 w 21600"/>
                <a:gd name="T15" fmla="*/ 19649 h 21600"/>
              </a:gdLst>
              <a:ahLst/>
              <a:cxnLst>
                <a:cxn ang="0">
                  <a:pos x="T4" y="T5"/>
                </a:cxn>
                <a:cxn ang="0">
                  <a:pos x="T6" y="T7"/>
                </a:cxn>
                <a:cxn ang="0">
                  <a:pos x="T8" y="T9"/>
                </a:cxn>
                <a:cxn ang="0">
                  <a:pos x="T10" y="T11"/>
                </a:cxn>
              </a:cxnLst>
              <a:rect l="T12" t="T13" r="T14" b="T15"/>
              <a:pathLst>
                <a:path w="21600" h="21600" extrusionOk="0">
                  <a:moveTo>
                    <a:pt x="10661" y="21600"/>
                  </a:moveTo>
                  <a:lnTo>
                    <a:pt x="11964" y="21600"/>
                  </a:lnTo>
                  <a:lnTo>
                    <a:pt x="12969" y="21477"/>
                  </a:lnTo>
                  <a:lnTo>
                    <a:pt x="13951" y="21379"/>
                  </a:lnTo>
                  <a:lnTo>
                    <a:pt x="14742" y="21134"/>
                  </a:lnTo>
                  <a:lnTo>
                    <a:pt x="15575" y="20765"/>
                  </a:lnTo>
                  <a:lnTo>
                    <a:pt x="16152" y="20520"/>
                  </a:lnTo>
                  <a:lnTo>
                    <a:pt x="16579" y="20225"/>
                  </a:lnTo>
                  <a:lnTo>
                    <a:pt x="16942" y="19857"/>
                  </a:lnTo>
                  <a:lnTo>
                    <a:pt x="17455" y="20520"/>
                  </a:lnTo>
                  <a:lnTo>
                    <a:pt x="17989" y="21011"/>
                  </a:lnTo>
                  <a:lnTo>
                    <a:pt x="18459" y="21379"/>
                  </a:lnTo>
                  <a:lnTo>
                    <a:pt x="19079" y="21477"/>
                  </a:lnTo>
                  <a:lnTo>
                    <a:pt x="19656" y="21477"/>
                  </a:lnTo>
                  <a:lnTo>
                    <a:pt x="20275" y="21379"/>
                  </a:lnTo>
                  <a:lnTo>
                    <a:pt x="20660" y="21011"/>
                  </a:lnTo>
                  <a:lnTo>
                    <a:pt x="21173" y="20643"/>
                  </a:lnTo>
                  <a:lnTo>
                    <a:pt x="21386" y="20225"/>
                  </a:lnTo>
                  <a:lnTo>
                    <a:pt x="21600" y="19636"/>
                  </a:lnTo>
                  <a:lnTo>
                    <a:pt x="21600" y="19145"/>
                  </a:lnTo>
                  <a:lnTo>
                    <a:pt x="21600" y="18605"/>
                  </a:lnTo>
                  <a:lnTo>
                    <a:pt x="21386" y="18115"/>
                  </a:lnTo>
                  <a:lnTo>
                    <a:pt x="21066" y="17525"/>
                  </a:lnTo>
                  <a:lnTo>
                    <a:pt x="20660" y="17108"/>
                  </a:lnTo>
                  <a:lnTo>
                    <a:pt x="20275" y="16740"/>
                  </a:lnTo>
                  <a:lnTo>
                    <a:pt x="20275" y="10628"/>
                  </a:lnTo>
                  <a:lnTo>
                    <a:pt x="20275" y="5695"/>
                  </a:lnTo>
                  <a:lnTo>
                    <a:pt x="20275" y="5105"/>
                  </a:lnTo>
                  <a:lnTo>
                    <a:pt x="20190" y="4492"/>
                  </a:lnTo>
                  <a:lnTo>
                    <a:pt x="19976" y="4075"/>
                  </a:lnTo>
                  <a:lnTo>
                    <a:pt x="19763" y="3485"/>
                  </a:lnTo>
                  <a:lnTo>
                    <a:pt x="19442" y="2995"/>
                  </a:lnTo>
                  <a:lnTo>
                    <a:pt x="19079" y="2455"/>
                  </a:lnTo>
                  <a:lnTo>
                    <a:pt x="18673" y="2086"/>
                  </a:lnTo>
                  <a:lnTo>
                    <a:pt x="18139" y="1620"/>
                  </a:lnTo>
                  <a:lnTo>
                    <a:pt x="17562" y="1325"/>
                  </a:lnTo>
                  <a:lnTo>
                    <a:pt x="16836" y="957"/>
                  </a:lnTo>
                  <a:lnTo>
                    <a:pt x="16045" y="589"/>
                  </a:lnTo>
                  <a:lnTo>
                    <a:pt x="15169" y="344"/>
                  </a:lnTo>
                  <a:lnTo>
                    <a:pt x="14272" y="245"/>
                  </a:lnTo>
                  <a:lnTo>
                    <a:pt x="13182" y="123"/>
                  </a:lnTo>
                  <a:lnTo>
                    <a:pt x="12028" y="0"/>
                  </a:lnTo>
                  <a:lnTo>
                    <a:pt x="10832" y="0"/>
                  </a:lnTo>
                  <a:lnTo>
                    <a:pt x="9572" y="0"/>
                  </a:lnTo>
                  <a:lnTo>
                    <a:pt x="8418" y="123"/>
                  </a:lnTo>
                  <a:lnTo>
                    <a:pt x="7328" y="245"/>
                  </a:lnTo>
                  <a:lnTo>
                    <a:pt x="6431" y="344"/>
                  </a:lnTo>
                  <a:lnTo>
                    <a:pt x="5555" y="589"/>
                  </a:lnTo>
                  <a:lnTo>
                    <a:pt x="4764" y="957"/>
                  </a:lnTo>
                  <a:lnTo>
                    <a:pt x="4038" y="1325"/>
                  </a:lnTo>
                  <a:lnTo>
                    <a:pt x="3461" y="1620"/>
                  </a:lnTo>
                  <a:lnTo>
                    <a:pt x="2927" y="2086"/>
                  </a:lnTo>
                  <a:lnTo>
                    <a:pt x="2521" y="2455"/>
                  </a:lnTo>
                  <a:lnTo>
                    <a:pt x="2158" y="2995"/>
                  </a:lnTo>
                  <a:lnTo>
                    <a:pt x="1837" y="3485"/>
                  </a:lnTo>
                  <a:lnTo>
                    <a:pt x="1624" y="4075"/>
                  </a:lnTo>
                  <a:lnTo>
                    <a:pt x="1410" y="4492"/>
                  </a:lnTo>
                  <a:lnTo>
                    <a:pt x="1303" y="5105"/>
                  </a:lnTo>
                  <a:lnTo>
                    <a:pt x="1303" y="5695"/>
                  </a:lnTo>
                  <a:lnTo>
                    <a:pt x="1303" y="10874"/>
                  </a:lnTo>
                  <a:lnTo>
                    <a:pt x="1303" y="16740"/>
                  </a:lnTo>
                  <a:lnTo>
                    <a:pt x="940" y="17108"/>
                  </a:lnTo>
                  <a:lnTo>
                    <a:pt x="534" y="17525"/>
                  </a:lnTo>
                  <a:lnTo>
                    <a:pt x="214" y="18115"/>
                  </a:lnTo>
                  <a:lnTo>
                    <a:pt x="0" y="18605"/>
                  </a:lnTo>
                  <a:lnTo>
                    <a:pt x="0" y="19145"/>
                  </a:lnTo>
                  <a:lnTo>
                    <a:pt x="0" y="19636"/>
                  </a:lnTo>
                  <a:lnTo>
                    <a:pt x="214" y="20225"/>
                  </a:lnTo>
                  <a:lnTo>
                    <a:pt x="427" y="20643"/>
                  </a:lnTo>
                  <a:lnTo>
                    <a:pt x="833" y="21011"/>
                  </a:lnTo>
                  <a:lnTo>
                    <a:pt x="1303" y="21379"/>
                  </a:lnTo>
                  <a:lnTo>
                    <a:pt x="1944" y="21477"/>
                  </a:lnTo>
                  <a:lnTo>
                    <a:pt x="2521" y="21477"/>
                  </a:lnTo>
                  <a:lnTo>
                    <a:pt x="3141" y="21379"/>
                  </a:lnTo>
                  <a:lnTo>
                    <a:pt x="3611" y="21011"/>
                  </a:lnTo>
                  <a:lnTo>
                    <a:pt x="4145" y="20520"/>
                  </a:lnTo>
                  <a:lnTo>
                    <a:pt x="4658" y="19857"/>
                  </a:lnTo>
                  <a:lnTo>
                    <a:pt x="4914" y="20225"/>
                  </a:lnTo>
                  <a:lnTo>
                    <a:pt x="5448" y="20520"/>
                  </a:lnTo>
                  <a:lnTo>
                    <a:pt x="6025" y="20765"/>
                  </a:lnTo>
                  <a:lnTo>
                    <a:pt x="6751" y="21134"/>
                  </a:lnTo>
                  <a:lnTo>
                    <a:pt x="7542" y="21379"/>
                  </a:lnTo>
                  <a:lnTo>
                    <a:pt x="8418" y="21477"/>
                  </a:lnTo>
                  <a:lnTo>
                    <a:pt x="9465" y="21600"/>
                  </a:lnTo>
                  <a:lnTo>
                    <a:pt x="10661" y="21600"/>
                  </a:lnTo>
                  <a:close/>
                </a:path>
                <a:path w="21600" h="21600" extrusionOk="0">
                  <a:moveTo>
                    <a:pt x="17049" y="19857"/>
                  </a:moveTo>
                  <a:lnTo>
                    <a:pt x="17049" y="19268"/>
                  </a:lnTo>
                  <a:lnTo>
                    <a:pt x="17049" y="18016"/>
                  </a:lnTo>
                  <a:lnTo>
                    <a:pt x="17049" y="16274"/>
                  </a:lnTo>
                  <a:lnTo>
                    <a:pt x="17049" y="14114"/>
                  </a:lnTo>
                  <a:lnTo>
                    <a:pt x="17049" y="11880"/>
                  </a:lnTo>
                  <a:lnTo>
                    <a:pt x="17049" y="9843"/>
                  </a:lnTo>
                  <a:lnTo>
                    <a:pt x="17049" y="8100"/>
                  </a:lnTo>
                  <a:lnTo>
                    <a:pt x="17049" y="7069"/>
                  </a:lnTo>
                  <a:lnTo>
                    <a:pt x="16942" y="6725"/>
                  </a:lnTo>
                  <a:lnTo>
                    <a:pt x="16836" y="6357"/>
                  </a:lnTo>
                  <a:lnTo>
                    <a:pt x="16686" y="6112"/>
                  </a:lnTo>
                  <a:lnTo>
                    <a:pt x="16472" y="5768"/>
                  </a:lnTo>
                  <a:lnTo>
                    <a:pt x="15746" y="5351"/>
                  </a:lnTo>
                  <a:lnTo>
                    <a:pt x="14849" y="4983"/>
                  </a:lnTo>
                  <a:lnTo>
                    <a:pt x="13951" y="4615"/>
                  </a:lnTo>
                  <a:lnTo>
                    <a:pt x="12862" y="4369"/>
                  </a:lnTo>
                  <a:lnTo>
                    <a:pt x="11879" y="4271"/>
                  </a:lnTo>
                  <a:lnTo>
                    <a:pt x="10832" y="4197"/>
                  </a:lnTo>
                  <a:lnTo>
                    <a:pt x="9828" y="4271"/>
                  </a:lnTo>
                  <a:lnTo>
                    <a:pt x="8845" y="4369"/>
                  </a:lnTo>
                  <a:lnTo>
                    <a:pt x="7734" y="4615"/>
                  </a:lnTo>
                  <a:lnTo>
                    <a:pt x="6751" y="4983"/>
                  </a:lnTo>
                  <a:lnTo>
                    <a:pt x="5961" y="5351"/>
                  </a:lnTo>
                  <a:lnTo>
                    <a:pt x="5234" y="5768"/>
                  </a:lnTo>
                  <a:lnTo>
                    <a:pt x="4914" y="6112"/>
                  </a:lnTo>
                  <a:lnTo>
                    <a:pt x="4764" y="6357"/>
                  </a:lnTo>
                  <a:lnTo>
                    <a:pt x="4658" y="6725"/>
                  </a:lnTo>
                  <a:lnTo>
                    <a:pt x="4658" y="7069"/>
                  </a:lnTo>
                  <a:lnTo>
                    <a:pt x="4658" y="8100"/>
                  </a:lnTo>
                  <a:lnTo>
                    <a:pt x="4658" y="9843"/>
                  </a:lnTo>
                  <a:lnTo>
                    <a:pt x="4658" y="11880"/>
                  </a:lnTo>
                  <a:lnTo>
                    <a:pt x="4658" y="14114"/>
                  </a:lnTo>
                  <a:lnTo>
                    <a:pt x="4658" y="16274"/>
                  </a:lnTo>
                  <a:lnTo>
                    <a:pt x="4658" y="18016"/>
                  </a:lnTo>
                  <a:lnTo>
                    <a:pt x="4658" y="19268"/>
                  </a:lnTo>
                  <a:lnTo>
                    <a:pt x="4658" y="19857"/>
                  </a:lnTo>
                </a:path>
              </a:pathLst>
            </a:custGeom>
            <a:solidFill>
              <a:srgbClr val="9999FF"/>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52" name="Rectangle 51">
              <a:extLst>
                <a:ext uri="{FF2B5EF4-FFF2-40B4-BE49-F238E27FC236}">
                  <a16:creationId xmlns:a16="http://schemas.microsoft.com/office/drawing/2014/main" id="{E0852BC3-42AA-45F9-BD15-B9E71C1D2B55}"/>
                </a:ext>
              </a:extLst>
            </p:cNvPr>
            <p:cNvSpPr>
              <a:spLocks noChangeArrowheads="1"/>
            </p:cNvSpPr>
            <p:nvPr/>
          </p:nvSpPr>
          <p:spPr bwMode="auto">
            <a:xfrm>
              <a:off x="2714700" y="53174"/>
              <a:ext cx="381011" cy="1098405"/>
            </a:xfrm>
            <a:prstGeom prst="rect">
              <a:avLst/>
            </a:prstGeom>
            <a:solidFill>
              <a:srgbClr val="B9B9DD"/>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53" name="sink1">
              <a:extLst>
                <a:ext uri="{FF2B5EF4-FFF2-40B4-BE49-F238E27FC236}">
                  <a16:creationId xmlns:a16="http://schemas.microsoft.com/office/drawing/2014/main" id="{1FA92612-459E-4A52-85CA-ADE6D7186FB3}"/>
                </a:ext>
              </a:extLst>
            </p:cNvPr>
            <p:cNvSpPr>
              <a:spLocks noEditPoints="1" noChangeArrowheads="1"/>
            </p:cNvSpPr>
            <p:nvPr/>
          </p:nvSpPr>
          <p:spPr bwMode="auto">
            <a:xfrm rot="5400000">
              <a:off x="3252127" y="1265048"/>
              <a:ext cx="534123" cy="276233"/>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21600"/>
                <a:gd name="T5" fmla="*/ 0 h 21600"/>
                <a:gd name="T6" fmla="*/ 10800 w 21600"/>
                <a:gd name="T7" fmla="*/ 0 h 21600"/>
                <a:gd name="T8" fmla="*/ 21600 w 21600"/>
                <a:gd name="T9" fmla="*/ 0 h 21600"/>
                <a:gd name="T10" fmla="*/ 21600 w 21600"/>
                <a:gd name="T11" fmla="*/ 10800 h 21600"/>
                <a:gd name="T12" fmla="*/ 21600 w 21600"/>
                <a:gd name="T13" fmla="*/ 21600 h 21600"/>
                <a:gd name="T14" fmla="*/ 10800 w 21600"/>
                <a:gd name="T15" fmla="*/ 21600 h 21600"/>
                <a:gd name="T16" fmla="*/ 0 w 21600"/>
                <a:gd name="T17" fmla="*/ 21600 h 21600"/>
                <a:gd name="T18" fmla="*/ 0 w 21600"/>
                <a:gd name="T19" fmla="*/ 10800 h 21600"/>
                <a:gd name="T20" fmla="*/ 968 w 21600"/>
                <a:gd name="T21" fmla="*/ 23215 h 21600"/>
                <a:gd name="T22" fmla="*/ 20654 w 21600"/>
                <a:gd name="T23" fmla="*/ 27978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10595" y="21600"/>
                  </a:moveTo>
                  <a:lnTo>
                    <a:pt x="21600" y="21600"/>
                  </a:lnTo>
                  <a:lnTo>
                    <a:pt x="21600" y="10800"/>
                  </a:lnTo>
                  <a:lnTo>
                    <a:pt x="21600" y="0"/>
                  </a:lnTo>
                  <a:lnTo>
                    <a:pt x="10709" y="0"/>
                  </a:lnTo>
                  <a:lnTo>
                    <a:pt x="0" y="0"/>
                  </a:lnTo>
                  <a:lnTo>
                    <a:pt x="0" y="10545"/>
                  </a:lnTo>
                  <a:lnTo>
                    <a:pt x="0" y="21600"/>
                  </a:lnTo>
                  <a:lnTo>
                    <a:pt x="10595" y="21600"/>
                  </a:lnTo>
                  <a:close/>
                </a:path>
                <a:path w="21600" h="21600" extrusionOk="0">
                  <a:moveTo>
                    <a:pt x="9478" y="6945"/>
                  </a:moveTo>
                  <a:lnTo>
                    <a:pt x="8157" y="7200"/>
                  </a:lnTo>
                  <a:lnTo>
                    <a:pt x="6835" y="7625"/>
                  </a:lnTo>
                  <a:lnTo>
                    <a:pt x="5787" y="8249"/>
                  </a:lnTo>
                  <a:lnTo>
                    <a:pt x="4762" y="9014"/>
                  </a:lnTo>
                  <a:lnTo>
                    <a:pt x="4375" y="9524"/>
                  </a:lnTo>
                  <a:lnTo>
                    <a:pt x="3987" y="10006"/>
                  </a:lnTo>
                  <a:lnTo>
                    <a:pt x="3646" y="10431"/>
                  </a:lnTo>
                  <a:lnTo>
                    <a:pt x="3349" y="10913"/>
                  </a:lnTo>
                  <a:lnTo>
                    <a:pt x="3144" y="11537"/>
                  </a:lnTo>
                  <a:lnTo>
                    <a:pt x="2962" y="12076"/>
                  </a:lnTo>
                  <a:lnTo>
                    <a:pt x="2848" y="12557"/>
                  </a:lnTo>
                  <a:lnTo>
                    <a:pt x="2848" y="13124"/>
                  </a:lnTo>
                  <a:lnTo>
                    <a:pt x="2962" y="13861"/>
                  </a:lnTo>
                  <a:lnTo>
                    <a:pt x="3053" y="14400"/>
                  </a:lnTo>
                  <a:lnTo>
                    <a:pt x="3258" y="14995"/>
                  </a:lnTo>
                  <a:lnTo>
                    <a:pt x="3532" y="15619"/>
                  </a:lnTo>
                  <a:lnTo>
                    <a:pt x="3828" y="16157"/>
                  </a:lnTo>
                  <a:lnTo>
                    <a:pt x="4170" y="16781"/>
                  </a:lnTo>
                  <a:lnTo>
                    <a:pt x="4671" y="17263"/>
                  </a:lnTo>
                  <a:lnTo>
                    <a:pt x="5104" y="17688"/>
                  </a:lnTo>
                  <a:lnTo>
                    <a:pt x="5696" y="18057"/>
                  </a:lnTo>
                  <a:lnTo>
                    <a:pt x="6334" y="18425"/>
                  </a:lnTo>
                  <a:lnTo>
                    <a:pt x="6927" y="18794"/>
                  </a:lnTo>
                  <a:lnTo>
                    <a:pt x="7656" y="18964"/>
                  </a:lnTo>
                  <a:lnTo>
                    <a:pt x="8339" y="19219"/>
                  </a:lnTo>
                  <a:lnTo>
                    <a:pt x="9091" y="19332"/>
                  </a:lnTo>
                  <a:lnTo>
                    <a:pt x="9866" y="19474"/>
                  </a:lnTo>
                  <a:lnTo>
                    <a:pt x="10709" y="19474"/>
                  </a:lnTo>
                  <a:lnTo>
                    <a:pt x="11438" y="19474"/>
                  </a:lnTo>
                  <a:lnTo>
                    <a:pt x="12213" y="19332"/>
                  </a:lnTo>
                  <a:lnTo>
                    <a:pt x="12965" y="19219"/>
                  </a:lnTo>
                  <a:lnTo>
                    <a:pt x="13739" y="18964"/>
                  </a:lnTo>
                  <a:lnTo>
                    <a:pt x="14377" y="18794"/>
                  </a:lnTo>
                  <a:lnTo>
                    <a:pt x="15061" y="18425"/>
                  </a:lnTo>
                  <a:lnTo>
                    <a:pt x="15608" y="18057"/>
                  </a:lnTo>
                  <a:lnTo>
                    <a:pt x="16200" y="17688"/>
                  </a:lnTo>
                  <a:lnTo>
                    <a:pt x="16724" y="17263"/>
                  </a:lnTo>
                  <a:lnTo>
                    <a:pt x="17134" y="16781"/>
                  </a:lnTo>
                  <a:lnTo>
                    <a:pt x="17613" y="16157"/>
                  </a:lnTo>
                  <a:lnTo>
                    <a:pt x="17863" y="15619"/>
                  </a:lnTo>
                  <a:lnTo>
                    <a:pt x="18159" y="14995"/>
                  </a:lnTo>
                  <a:lnTo>
                    <a:pt x="18342" y="14400"/>
                  </a:lnTo>
                  <a:lnTo>
                    <a:pt x="18456" y="13861"/>
                  </a:lnTo>
                  <a:lnTo>
                    <a:pt x="18547" y="13124"/>
                  </a:lnTo>
                  <a:lnTo>
                    <a:pt x="18456" y="12557"/>
                  </a:lnTo>
                  <a:lnTo>
                    <a:pt x="18342" y="12076"/>
                  </a:lnTo>
                  <a:lnTo>
                    <a:pt x="18251" y="11537"/>
                  </a:lnTo>
                  <a:lnTo>
                    <a:pt x="17954" y="10913"/>
                  </a:lnTo>
                  <a:lnTo>
                    <a:pt x="17704" y="10431"/>
                  </a:lnTo>
                  <a:lnTo>
                    <a:pt x="17430" y="10006"/>
                  </a:lnTo>
                  <a:lnTo>
                    <a:pt x="17020" y="9524"/>
                  </a:lnTo>
                  <a:lnTo>
                    <a:pt x="16633" y="9014"/>
                  </a:lnTo>
                  <a:lnTo>
                    <a:pt x="15699" y="8362"/>
                  </a:lnTo>
                  <a:lnTo>
                    <a:pt x="14582" y="7625"/>
                  </a:lnTo>
                  <a:lnTo>
                    <a:pt x="13352" y="7200"/>
                  </a:lnTo>
                  <a:lnTo>
                    <a:pt x="12030" y="6945"/>
                  </a:lnTo>
                  <a:moveTo>
                    <a:pt x="10800" y="12557"/>
                  </a:moveTo>
                  <a:lnTo>
                    <a:pt x="11096" y="12444"/>
                  </a:lnTo>
                  <a:lnTo>
                    <a:pt x="11301" y="12444"/>
                  </a:lnTo>
                  <a:lnTo>
                    <a:pt x="11438" y="12331"/>
                  </a:lnTo>
                  <a:lnTo>
                    <a:pt x="11643" y="12076"/>
                  </a:lnTo>
                  <a:lnTo>
                    <a:pt x="11825" y="11820"/>
                  </a:lnTo>
                  <a:lnTo>
                    <a:pt x="11939" y="11594"/>
                  </a:lnTo>
                  <a:lnTo>
                    <a:pt x="11939" y="11282"/>
                  </a:lnTo>
                  <a:lnTo>
                    <a:pt x="12030" y="11055"/>
                  </a:lnTo>
                  <a:lnTo>
                    <a:pt x="12030" y="3912"/>
                  </a:lnTo>
                  <a:lnTo>
                    <a:pt x="11939" y="3543"/>
                  </a:lnTo>
                  <a:lnTo>
                    <a:pt x="11939" y="3288"/>
                  </a:lnTo>
                  <a:lnTo>
                    <a:pt x="11825" y="3061"/>
                  </a:lnTo>
                  <a:lnTo>
                    <a:pt x="11643" y="2806"/>
                  </a:lnTo>
                  <a:lnTo>
                    <a:pt x="11438" y="2636"/>
                  </a:lnTo>
                  <a:lnTo>
                    <a:pt x="11301" y="2494"/>
                  </a:lnTo>
                  <a:lnTo>
                    <a:pt x="11096" y="2381"/>
                  </a:lnTo>
                  <a:lnTo>
                    <a:pt x="10800" y="2381"/>
                  </a:lnTo>
                  <a:lnTo>
                    <a:pt x="10595" y="2381"/>
                  </a:lnTo>
                  <a:lnTo>
                    <a:pt x="10299" y="2494"/>
                  </a:lnTo>
                  <a:lnTo>
                    <a:pt x="10162" y="2636"/>
                  </a:lnTo>
                  <a:lnTo>
                    <a:pt x="9957" y="2806"/>
                  </a:lnTo>
                  <a:lnTo>
                    <a:pt x="9775" y="3061"/>
                  </a:lnTo>
                  <a:lnTo>
                    <a:pt x="9661" y="3288"/>
                  </a:lnTo>
                  <a:lnTo>
                    <a:pt x="9661" y="3543"/>
                  </a:lnTo>
                  <a:lnTo>
                    <a:pt x="9570" y="3912"/>
                  </a:lnTo>
                  <a:lnTo>
                    <a:pt x="9570" y="11055"/>
                  </a:lnTo>
                  <a:lnTo>
                    <a:pt x="9661" y="11282"/>
                  </a:lnTo>
                  <a:lnTo>
                    <a:pt x="9661" y="11594"/>
                  </a:lnTo>
                  <a:lnTo>
                    <a:pt x="9775" y="11820"/>
                  </a:lnTo>
                  <a:lnTo>
                    <a:pt x="9957" y="12076"/>
                  </a:lnTo>
                  <a:lnTo>
                    <a:pt x="10162" y="12331"/>
                  </a:lnTo>
                  <a:lnTo>
                    <a:pt x="10299" y="12444"/>
                  </a:lnTo>
                  <a:lnTo>
                    <a:pt x="10595" y="12444"/>
                  </a:lnTo>
                  <a:lnTo>
                    <a:pt x="10800" y="12557"/>
                  </a:lnTo>
                  <a:moveTo>
                    <a:pt x="6289" y="6463"/>
                  </a:moveTo>
                  <a:lnTo>
                    <a:pt x="6539" y="6350"/>
                  </a:lnTo>
                  <a:lnTo>
                    <a:pt x="6722" y="6350"/>
                  </a:lnTo>
                  <a:lnTo>
                    <a:pt x="7018" y="6094"/>
                  </a:lnTo>
                  <a:lnTo>
                    <a:pt x="7223" y="5981"/>
                  </a:lnTo>
                  <a:lnTo>
                    <a:pt x="7405" y="5669"/>
                  </a:lnTo>
                  <a:lnTo>
                    <a:pt x="7519" y="5414"/>
                  </a:lnTo>
                  <a:lnTo>
                    <a:pt x="7610" y="5074"/>
                  </a:lnTo>
                  <a:lnTo>
                    <a:pt x="7610" y="4706"/>
                  </a:lnTo>
                  <a:lnTo>
                    <a:pt x="7610" y="4337"/>
                  </a:lnTo>
                  <a:lnTo>
                    <a:pt x="7519" y="4139"/>
                  </a:lnTo>
                  <a:lnTo>
                    <a:pt x="7405" y="3770"/>
                  </a:lnTo>
                  <a:lnTo>
                    <a:pt x="7223" y="3543"/>
                  </a:lnTo>
                  <a:lnTo>
                    <a:pt x="7018" y="3288"/>
                  </a:lnTo>
                  <a:lnTo>
                    <a:pt x="6722" y="3175"/>
                  </a:lnTo>
                  <a:lnTo>
                    <a:pt x="6539" y="3061"/>
                  </a:lnTo>
                  <a:lnTo>
                    <a:pt x="6289" y="3061"/>
                  </a:lnTo>
                  <a:lnTo>
                    <a:pt x="5992" y="3061"/>
                  </a:lnTo>
                  <a:lnTo>
                    <a:pt x="5696" y="3175"/>
                  </a:lnTo>
                  <a:lnTo>
                    <a:pt x="5514" y="3288"/>
                  </a:lnTo>
                  <a:lnTo>
                    <a:pt x="5309" y="3543"/>
                  </a:lnTo>
                  <a:lnTo>
                    <a:pt x="5104" y="3770"/>
                  </a:lnTo>
                  <a:lnTo>
                    <a:pt x="4967" y="4139"/>
                  </a:lnTo>
                  <a:lnTo>
                    <a:pt x="4967" y="4337"/>
                  </a:lnTo>
                  <a:lnTo>
                    <a:pt x="4876" y="4706"/>
                  </a:lnTo>
                  <a:lnTo>
                    <a:pt x="4967" y="5074"/>
                  </a:lnTo>
                  <a:lnTo>
                    <a:pt x="4967" y="5414"/>
                  </a:lnTo>
                  <a:lnTo>
                    <a:pt x="5104" y="5669"/>
                  </a:lnTo>
                  <a:lnTo>
                    <a:pt x="5309" y="5981"/>
                  </a:lnTo>
                  <a:lnTo>
                    <a:pt x="5514" y="6094"/>
                  </a:lnTo>
                  <a:lnTo>
                    <a:pt x="5696" y="6350"/>
                  </a:lnTo>
                  <a:lnTo>
                    <a:pt x="5992" y="6350"/>
                  </a:lnTo>
                  <a:lnTo>
                    <a:pt x="6289" y="6463"/>
                  </a:lnTo>
                  <a:moveTo>
                    <a:pt x="15311" y="6463"/>
                  </a:moveTo>
                  <a:lnTo>
                    <a:pt x="15061" y="6350"/>
                  </a:lnTo>
                  <a:lnTo>
                    <a:pt x="14878" y="6350"/>
                  </a:lnTo>
                  <a:lnTo>
                    <a:pt x="14582" y="6094"/>
                  </a:lnTo>
                  <a:lnTo>
                    <a:pt x="14377" y="5981"/>
                  </a:lnTo>
                  <a:lnTo>
                    <a:pt x="14195" y="5669"/>
                  </a:lnTo>
                  <a:lnTo>
                    <a:pt x="14081" y="5414"/>
                  </a:lnTo>
                  <a:lnTo>
                    <a:pt x="13990" y="5074"/>
                  </a:lnTo>
                  <a:lnTo>
                    <a:pt x="13990" y="4706"/>
                  </a:lnTo>
                  <a:lnTo>
                    <a:pt x="13990" y="4337"/>
                  </a:lnTo>
                  <a:lnTo>
                    <a:pt x="14081" y="4139"/>
                  </a:lnTo>
                  <a:lnTo>
                    <a:pt x="14195" y="3770"/>
                  </a:lnTo>
                  <a:lnTo>
                    <a:pt x="14377" y="3543"/>
                  </a:lnTo>
                  <a:lnTo>
                    <a:pt x="14582" y="3288"/>
                  </a:lnTo>
                  <a:lnTo>
                    <a:pt x="14878" y="3175"/>
                  </a:lnTo>
                  <a:lnTo>
                    <a:pt x="15061" y="3061"/>
                  </a:lnTo>
                  <a:lnTo>
                    <a:pt x="15311" y="3061"/>
                  </a:lnTo>
                  <a:lnTo>
                    <a:pt x="15608" y="3061"/>
                  </a:lnTo>
                  <a:lnTo>
                    <a:pt x="15904" y="3175"/>
                  </a:lnTo>
                  <a:lnTo>
                    <a:pt x="16086" y="3288"/>
                  </a:lnTo>
                  <a:lnTo>
                    <a:pt x="16382" y="3543"/>
                  </a:lnTo>
                  <a:lnTo>
                    <a:pt x="16496" y="3770"/>
                  </a:lnTo>
                  <a:lnTo>
                    <a:pt x="16633" y="4139"/>
                  </a:lnTo>
                  <a:lnTo>
                    <a:pt x="16633" y="4337"/>
                  </a:lnTo>
                  <a:lnTo>
                    <a:pt x="16724" y="4706"/>
                  </a:lnTo>
                  <a:lnTo>
                    <a:pt x="16633" y="5074"/>
                  </a:lnTo>
                  <a:lnTo>
                    <a:pt x="16633" y="5414"/>
                  </a:lnTo>
                  <a:lnTo>
                    <a:pt x="16496" y="5669"/>
                  </a:lnTo>
                  <a:lnTo>
                    <a:pt x="16382" y="5981"/>
                  </a:lnTo>
                  <a:lnTo>
                    <a:pt x="16086" y="6094"/>
                  </a:lnTo>
                  <a:lnTo>
                    <a:pt x="15904" y="6350"/>
                  </a:lnTo>
                  <a:lnTo>
                    <a:pt x="15608" y="6350"/>
                  </a:lnTo>
                  <a:lnTo>
                    <a:pt x="15311" y="6463"/>
                  </a:lnTo>
                </a:path>
              </a:pathLst>
            </a:custGeom>
            <a:solidFill>
              <a:srgbClr val="FFFFCC"/>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54" name="Rectangle 53">
              <a:extLst>
                <a:ext uri="{FF2B5EF4-FFF2-40B4-BE49-F238E27FC236}">
                  <a16:creationId xmlns:a16="http://schemas.microsoft.com/office/drawing/2014/main" id="{83BA1D52-A9CD-4C05-B17A-CF9866B17B0A}"/>
                </a:ext>
              </a:extLst>
            </p:cNvPr>
            <p:cNvSpPr>
              <a:spLocks noChangeArrowheads="1"/>
            </p:cNvSpPr>
            <p:nvPr/>
          </p:nvSpPr>
          <p:spPr bwMode="auto">
            <a:xfrm>
              <a:off x="2743277" y="57142"/>
              <a:ext cx="304808" cy="22857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cxnSp>
          <p:nvCxnSpPr>
            <p:cNvPr id="55" name="Line 175">
              <a:extLst>
                <a:ext uri="{FF2B5EF4-FFF2-40B4-BE49-F238E27FC236}">
                  <a16:creationId xmlns:a16="http://schemas.microsoft.com/office/drawing/2014/main" id="{7BEF29B6-6E9B-4904-ABB8-9C684291E286}"/>
                </a:ext>
              </a:extLst>
            </p:cNvPr>
            <p:cNvCxnSpPr/>
            <p:nvPr/>
          </p:nvCxnSpPr>
          <p:spPr bwMode="auto">
            <a:xfrm flipV="1">
              <a:off x="2714700" y="1555545"/>
              <a:ext cx="609617" cy="114285"/>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cxnSp>
          <p:nvCxnSpPr>
            <p:cNvPr id="56" name="Line 176">
              <a:extLst>
                <a:ext uri="{FF2B5EF4-FFF2-40B4-BE49-F238E27FC236}">
                  <a16:creationId xmlns:a16="http://schemas.microsoft.com/office/drawing/2014/main" id="{BD29507D-F838-4962-A0D7-1B5EF8AFBEE5}"/>
                </a:ext>
              </a:extLst>
            </p:cNvPr>
            <p:cNvCxnSpPr/>
            <p:nvPr/>
          </p:nvCxnSpPr>
          <p:spPr bwMode="auto">
            <a:xfrm flipV="1">
              <a:off x="2713113" y="38095"/>
              <a:ext cx="1588" cy="159998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7" name="Straight Connector 56">
              <a:extLst>
                <a:ext uri="{FF2B5EF4-FFF2-40B4-BE49-F238E27FC236}">
                  <a16:creationId xmlns:a16="http://schemas.microsoft.com/office/drawing/2014/main" id="{D915F3AF-14F7-4C12-B7A2-B314E994BDF4}"/>
                </a:ext>
              </a:extLst>
            </p:cNvPr>
            <p:cNvCxnSpPr>
              <a:endCxn id="14" idx="7"/>
            </p:cNvCxnSpPr>
            <p:nvPr/>
          </p:nvCxnSpPr>
          <p:spPr>
            <a:xfrm>
              <a:off x="0" y="2228556"/>
              <a:ext cx="2046727" cy="8985"/>
            </a:xfrm>
            <a:prstGeom prst="line">
              <a:avLst/>
            </a:prstGeom>
            <a:noFill/>
            <a:ln w="9525" cap="flat" cmpd="sng" algn="ctr">
              <a:solidFill>
                <a:sysClr val="windowText" lastClr="000000">
                  <a:shade val="95000"/>
                  <a:satMod val="105000"/>
                </a:sysClr>
              </a:solidFill>
              <a:prstDash val="solid"/>
            </a:ln>
            <a:effectLst/>
          </p:spPr>
        </p:cxnSp>
      </p:grpSp>
      <p:sp>
        <p:nvSpPr>
          <p:cNvPr id="58" name="Freeform: Shape 57">
            <a:extLst>
              <a:ext uri="{FF2B5EF4-FFF2-40B4-BE49-F238E27FC236}">
                <a16:creationId xmlns:a16="http://schemas.microsoft.com/office/drawing/2014/main" id="{1471FF6E-3F97-4E29-BE60-0BF2E0D67183}"/>
              </a:ext>
            </a:extLst>
          </p:cNvPr>
          <p:cNvSpPr>
            <a:spLocks noEditPoints="1" noChangeArrowheads="1"/>
          </p:cNvSpPr>
          <p:nvPr/>
        </p:nvSpPr>
        <p:spPr bwMode="auto">
          <a:xfrm rot="16200000">
            <a:off x="173464" y="2871344"/>
            <a:ext cx="1377315" cy="38989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20993 w 21600"/>
              <a:gd name="T7" fmla="*/ 10800 h 21600"/>
              <a:gd name="T8" fmla="*/ 5373 w 21600"/>
              <a:gd name="T9" fmla="*/ 21172 h 21600"/>
              <a:gd name="T10" fmla="*/ 17029 w 21600"/>
              <a:gd name="T11" fmla="*/ 21600 h 21600"/>
              <a:gd name="T12" fmla="*/ 11244 w 21600"/>
              <a:gd name="T13" fmla="*/ 21119 h 21600"/>
              <a:gd name="T14" fmla="*/ 607 w 21600"/>
              <a:gd name="T15" fmla="*/ 10800 h 21600"/>
              <a:gd name="T16" fmla="*/ 3062 w 21600"/>
              <a:gd name="T17" fmla="*/ 6469 h 21600"/>
              <a:gd name="T18" fmla="*/ 18553 w 21600"/>
              <a:gd name="T19" fmla="*/ 17831 h 21600"/>
            </a:gdLst>
            <a:ahLst/>
            <a:cxnLst>
              <a:cxn ang="0">
                <a:pos x="T4" y="T5"/>
              </a:cxn>
              <a:cxn ang="0">
                <a:pos x="T6" y="T7"/>
              </a:cxn>
              <a:cxn ang="0">
                <a:pos x="T8" y="T9"/>
              </a:cxn>
              <a:cxn ang="0">
                <a:pos x="T10" y="T11"/>
              </a:cxn>
              <a:cxn ang="0">
                <a:pos x="T12" y="T13"/>
              </a:cxn>
              <a:cxn ang="0">
                <a:pos x="T14" y="T15"/>
              </a:cxn>
            </a:cxnLst>
            <a:rect l="T16" t="T17" r="T18" b="T19"/>
            <a:pathLst>
              <a:path w="21600" h="21600" extrusionOk="0">
                <a:moveTo>
                  <a:pt x="19477" y="19515"/>
                </a:moveTo>
                <a:lnTo>
                  <a:pt x="19563" y="19889"/>
                </a:lnTo>
                <a:lnTo>
                  <a:pt x="19672" y="20263"/>
                </a:lnTo>
                <a:lnTo>
                  <a:pt x="19780" y="20531"/>
                </a:lnTo>
                <a:lnTo>
                  <a:pt x="19888" y="20691"/>
                </a:lnTo>
                <a:lnTo>
                  <a:pt x="20170" y="21119"/>
                </a:lnTo>
                <a:lnTo>
                  <a:pt x="20408" y="21172"/>
                </a:lnTo>
                <a:lnTo>
                  <a:pt x="20712" y="21172"/>
                </a:lnTo>
                <a:lnTo>
                  <a:pt x="20950" y="21119"/>
                </a:lnTo>
                <a:lnTo>
                  <a:pt x="21167" y="20691"/>
                </a:lnTo>
                <a:lnTo>
                  <a:pt x="21362" y="20370"/>
                </a:lnTo>
                <a:lnTo>
                  <a:pt x="21513" y="19889"/>
                </a:lnTo>
                <a:lnTo>
                  <a:pt x="21600" y="19408"/>
                </a:lnTo>
                <a:lnTo>
                  <a:pt x="21600" y="18873"/>
                </a:lnTo>
                <a:lnTo>
                  <a:pt x="21557" y="18285"/>
                </a:lnTo>
                <a:lnTo>
                  <a:pt x="21470" y="17857"/>
                </a:lnTo>
                <a:lnTo>
                  <a:pt x="21362" y="17376"/>
                </a:lnTo>
                <a:lnTo>
                  <a:pt x="21167" y="16895"/>
                </a:lnTo>
                <a:lnTo>
                  <a:pt x="20993" y="16574"/>
                </a:lnTo>
                <a:lnTo>
                  <a:pt x="20993" y="10533"/>
                </a:lnTo>
                <a:lnTo>
                  <a:pt x="20993" y="2887"/>
                </a:lnTo>
                <a:lnTo>
                  <a:pt x="20993" y="2513"/>
                </a:lnTo>
                <a:lnTo>
                  <a:pt x="20950" y="2192"/>
                </a:lnTo>
                <a:lnTo>
                  <a:pt x="20950" y="1925"/>
                </a:lnTo>
                <a:lnTo>
                  <a:pt x="20863" y="1604"/>
                </a:lnTo>
                <a:lnTo>
                  <a:pt x="20820" y="1390"/>
                </a:lnTo>
                <a:lnTo>
                  <a:pt x="20755" y="1176"/>
                </a:lnTo>
                <a:lnTo>
                  <a:pt x="20668" y="962"/>
                </a:lnTo>
                <a:lnTo>
                  <a:pt x="20582" y="802"/>
                </a:lnTo>
                <a:lnTo>
                  <a:pt x="20300" y="481"/>
                </a:lnTo>
                <a:lnTo>
                  <a:pt x="19997" y="321"/>
                </a:lnTo>
                <a:lnTo>
                  <a:pt x="19628" y="107"/>
                </a:lnTo>
                <a:lnTo>
                  <a:pt x="19195" y="0"/>
                </a:lnTo>
                <a:lnTo>
                  <a:pt x="18654" y="0"/>
                </a:lnTo>
                <a:lnTo>
                  <a:pt x="18047" y="0"/>
                </a:lnTo>
                <a:lnTo>
                  <a:pt x="17375" y="0"/>
                </a:lnTo>
                <a:lnTo>
                  <a:pt x="16617" y="0"/>
                </a:lnTo>
                <a:lnTo>
                  <a:pt x="10768" y="0"/>
                </a:lnTo>
                <a:lnTo>
                  <a:pt x="4983" y="0"/>
                </a:lnTo>
                <a:lnTo>
                  <a:pt x="4225" y="0"/>
                </a:lnTo>
                <a:lnTo>
                  <a:pt x="3553" y="0"/>
                </a:lnTo>
                <a:lnTo>
                  <a:pt x="2946" y="0"/>
                </a:lnTo>
                <a:lnTo>
                  <a:pt x="2405" y="0"/>
                </a:lnTo>
                <a:lnTo>
                  <a:pt x="1972" y="107"/>
                </a:lnTo>
                <a:lnTo>
                  <a:pt x="1582" y="321"/>
                </a:lnTo>
                <a:lnTo>
                  <a:pt x="1257" y="481"/>
                </a:lnTo>
                <a:lnTo>
                  <a:pt x="1018" y="802"/>
                </a:lnTo>
                <a:lnTo>
                  <a:pt x="932" y="962"/>
                </a:lnTo>
                <a:lnTo>
                  <a:pt x="845" y="1176"/>
                </a:lnTo>
                <a:lnTo>
                  <a:pt x="780" y="1390"/>
                </a:lnTo>
                <a:lnTo>
                  <a:pt x="737" y="1604"/>
                </a:lnTo>
                <a:lnTo>
                  <a:pt x="650" y="1925"/>
                </a:lnTo>
                <a:lnTo>
                  <a:pt x="650" y="2192"/>
                </a:lnTo>
                <a:lnTo>
                  <a:pt x="607" y="2513"/>
                </a:lnTo>
                <a:lnTo>
                  <a:pt x="607" y="2887"/>
                </a:lnTo>
                <a:lnTo>
                  <a:pt x="607" y="10800"/>
                </a:lnTo>
                <a:lnTo>
                  <a:pt x="607" y="16574"/>
                </a:lnTo>
                <a:lnTo>
                  <a:pt x="433" y="16895"/>
                </a:lnTo>
                <a:lnTo>
                  <a:pt x="238" y="17376"/>
                </a:lnTo>
                <a:lnTo>
                  <a:pt x="130" y="17857"/>
                </a:lnTo>
                <a:lnTo>
                  <a:pt x="43" y="18285"/>
                </a:lnTo>
                <a:lnTo>
                  <a:pt x="0" y="18873"/>
                </a:lnTo>
                <a:lnTo>
                  <a:pt x="0" y="19408"/>
                </a:lnTo>
                <a:lnTo>
                  <a:pt x="87" y="19889"/>
                </a:lnTo>
                <a:lnTo>
                  <a:pt x="238" y="20370"/>
                </a:lnTo>
                <a:lnTo>
                  <a:pt x="433" y="20691"/>
                </a:lnTo>
                <a:lnTo>
                  <a:pt x="650" y="21119"/>
                </a:lnTo>
                <a:lnTo>
                  <a:pt x="888" y="21172"/>
                </a:lnTo>
                <a:lnTo>
                  <a:pt x="1148" y="21172"/>
                </a:lnTo>
                <a:lnTo>
                  <a:pt x="1430" y="21119"/>
                </a:lnTo>
                <a:lnTo>
                  <a:pt x="1668" y="20691"/>
                </a:lnTo>
                <a:lnTo>
                  <a:pt x="1820" y="20531"/>
                </a:lnTo>
                <a:lnTo>
                  <a:pt x="1928" y="20263"/>
                </a:lnTo>
                <a:lnTo>
                  <a:pt x="2037" y="19889"/>
                </a:lnTo>
                <a:lnTo>
                  <a:pt x="2123" y="19515"/>
                </a:lnTo>
                <a:lnTo>
                  <a:pt x="2275" y="19889"/>
                </a:lnTo>
                <a:lnTo>
                  <a:pt x="2491" y="20210"/>
                </a:lnTo>
                <a:lnTo>
                  <a:pt x="2795" y="20370"/>
                </a:lnTo>
                <a:lnTo>
                  <a:pt x="3141" y="20638"/>
                </a:lnTo>
                <a:lnTo>
                  <a:pt x="3553" y="20798"/>
                </a:lnTo>
                <a:lnTo>
                  <a:pt x="3965" y="21012"/>
                </a:lnTo>
                <a:lnTo>
                  <a:pt x="4398" y="21119"/>
                </a:lnTo>
                <a:lnTo>
                  <a:pt x="4896" y="21172"/>
                </a:lnTo>
                <a:lnTo>
                  <a:pt x="5373" y="21172"/>
                </a:lnTo>
                <a:lnTo>
                  <a:pt x="5828" y="21172"/>
                </a:lnTo>
                <a:lnTo>
                  <a:pt x="6283" y="21119"/>
                </a:lnTo>
                <a:lnTo>
                  <a:pt x="6738" y="20905"/>
                </a:lnTo>
                <a:lnTo>
                  <a:pt x="7128" y="20691"/>
                </a:lnTo>
                <a:lnTo>
                  <a:pt x="7453" y="20531"/>
                </a:lnTo>
                <a:lnTo>
                  <a:pt x="7713" y="20210"/>
                </a:lnTo>
                <a:lnTo>
                  <a:pt x="7908" y="19782"/>
                </a:lnTo>
                <a:lnTo>
                  <a:pt x="8059" y="20103"/>
                </a:lnTo>
                <a:lnTo>
                  <a:pt x="8276" y="20263"/>
                </a:lnTo>
                <a:lnTo>
                  <a:pt x="8579" y="20424"/>
                </a:lnTo>
                <a:lnTo>
                  <a:pt x="8926" y="20638"/>
                </a:lnTo>
                <a:lnTo>
                  <a:pt x="9381" y="20798"/>
                </a:lnTo>
                <a:lnTo>
                  <a:pt x="9814" y="21012"/>
                </a:lnTo>
                <a:lnTo>
                  <a:pt x="10313" y="21119"/>
                </a:lnTo>
                <a:lnTo>
                  <a:pt x="10789" y="21119"/>
                </a:lnTo>
                <a:lnTo>
                  <a:pt x="11244" y="21119"/>
                </a:lnTo>
                <a:lnTo>
                  <a:pt x="11699" y="21119"/>
                </a:lnTo>
                <a:lnTo>
                  <a:pt x="12111" y="21012"/>
                </a:lnTo>
                <a:lnTo>
                  <a:pt x="12522" y="20905"/>
                </a:lnTo>
                <a:lnTo>
                  <a:pt x="12912" y="20798"/>
                </a:lnTo>
                <a:lnTo>
                  <a:pt x="13194" y="20531"/>
                </a:lnTo>
                <a:lnTo>
                  <a:pt x="13454" y="20370"/>
                </a:lnTo>
                <a:lnTo>
                  <a:pt x="13692" y="20103"/>
                </a:lnTo>
                <a:lnTo>
                  <a:pt x="13844" y="20424"/>
                </a:lnTo>
                <a:lnTo>
                  <a:pt x="14104" y="20691"/>
                </a:lnTo>
                <a:lnTo>
                  <a:pt x="14386" y="21012"/>
                </a:lnTo>
                <a:lnTo>
                  <a:pt x="14797" y="21279"/>
                </a:lnTo>
                <a:lnTo>
                  <a:pt x="15165" y="21493"/>
                </a:lnTo>
                <a:lnTo>
                  <a:pt x="15599" y="21600"/>
                </a:lnTo>
                <a:lnTo>
                  <a:pt x="16097" y="21600"/>
                </a:lnTo>
                <a:lnTo>
                  <a:pt x="16552" y="21600"/>
                </a:lnTo>
                <a:lnTo>
                  <a:pt x="17029" y="21600"/>
                </a:lnTo>
                <a:lnTo>
                  <a:pt x="17484" y="21386"/>
                </a:lnTo>
                <a:lnTo>
                  <a:pt x="17939" y="21279"/>
                </a:lnTo>
                <a:lnTo>
                  <a:pt x="18350" y="21012"/>
                </a:lnTo>
                <a:lnTo>
                  <a:pt x="18719" y="20691"/>
                </a:lnTo>
                <a:lnTo>
                  <a:pt x="19022" y="20370"/>
                </a:lnTo>
                <a:lnTo>
                  <a:pt x="19282" y="19996"/>
                </a:lnTo>
                <a:lnTo>
                  <a:pt x="19477" y="19515"/>
                </a:lnTo>
                <a:close/>
              </a:path>
              <a:path w="21600" h="21600" extrusionOk="0">
                <a:moveTo>
                  <a:pt x="19477" y="19515"/>
                </a:moveTo>
                <a:lnTo>
                  <a:pt x="19477" y="19515"/>
                </a:lnTo>
                <a:lnTo>
                  <a:pt x="19477" y="19087"/>
                </a:lnTo>
                <a:lnTo>
                  <a:pt x="19477" y="17697"/>
                </a:lnTo>
                <a:lnTo>
                  <a:pt x="19477" y="15719"/>
                </a:lnTo>
                <a:lnTo>
                  <a:pt x="19477" y="13473"/>
                </a:lnTo>
                <a:lnTo>
                  <a:pt x="19477" y="11174"/>
                </a:lnTo>
                <a:lnTo>
                  <a:pt x="19477" y="8929"/>
                </a:lnTo>
                <a:lnTo>
                  <a:pt x="19477" y="7218"/>
                </a:lnTo>
                <a:lnTo>
                  <a:pt x="19477" y="6042"/>
                </a:lnTo>
                <a:lnTo>
                  <a:pt x="19434" y="5988"/>
                </a:lnTo>
                <a:lnTo>
                  <a:pt x="19434" y="5828"/>
                </a:lnTo>
                <a:lnTo>
                  <a:pt x="19434" y="5721"/>
                </a:lnTo>
                <a:lnTo>
                  <a:pt x="19390" y="5614"/>
                </a:lnTo>
                <a:lnTo>
                  <a:pt x="19390" y="5507"/>
                </a:lnTo>
                <a:lnTo>
                  <a:pt x="19369" y="5400"/>
                </a:lnTo>
                <a:lnTo>
                  <a:pt x="19325" y="5347"/>
                </a:lnTo>
                <a:lnTo>
                  <a:pt x="19282" y="5240"/>
                </a:lnTo>
                <a:lnTo>
                  <a:pt x="19065" y="4865"/>
                </a:lnTo>
                <a:lnTo>
                  <a:pt x="18784" y="4705"/>
                </a:lnTo>
                <a:lnTo>
                  <a:pt x="18459" y="4491"/>
                </a:lnTo>
                <a:lnTo>
                  <a:pt x="18134" y="4384"/>
                </a:lnTo>
                <a:lnTo>
                  <a:pt x="17765" y="4331"/>
                </a:lnTo>
                <a:lnTo>
                  <a:pt x="17375" y="4224"/>
                </a:lnTo>
                <a:lnTo>
                  <a:pt x="16964" y="4224"/>
                </a:lnTo>
                <a:lnTo>
                  <a:pt x="16617" y="4224"/>
                </a:lnTo>
                <a:lnTo>
                  <a:pt x="4983" y="4224"/>
                </a:lnTo>
                <a:lnTo>
                  <a:pt x="4593" y="4224"/>
                </a:lnTo>
                <a:lnTo>
                  <a:pt x="4225" y="4224"/>
                </a:lnTo>
                <a:lnTo>
                  <a:pt x="3835" y="4331"/>
                </a:lnTo>
                <a:lnTo>
                  <a:pt x="3466" y="4384"/>
                </a:lnTo>
                <a:lnTo>
                  <a:pt x="3141" y="4491"/>
                </a:lnTo>
                <a:lnTo>
                  <a:pt x="2795" y="4705"/>
                </a:lnTo>
                <a:lnTo>
                  <a:pt x="2535" y="4865"/>
                </a:lnTo>
                <a:lnTo>
                  <a:pt x="2318" y="5240"/>
                </a:lnTo>
                <a:lnTo>
                  <a:pt x="2275" y="5347"/>
                </a:lnTo>
                <a:lnTo>
                  <a:pt x="2231" y="5400"/>
                </a:lnTo>
                <a:lnTo>
                  <a:pt x="2188" y="5507"/>
                </a:lnTo>
                <a:lnTo>
                  <a:pt x="2188" y="5614"/>
                </a:lnTo>
                <a:lnTo>
                  <a:pt x="2166" y="5721"/>
                </a:lnTo>
                <a:lnTo>
                  <a:pt x="2166" y="5828"/>
                </a:lnTo>
                <a:lnTo>
                  <a:pt x="2123" y="5988"/>
                </a:lnTo>
                <a:lnTo>
                  <a:pt x="2123" y="6042"/>
                </a:lnTo>
                <a:lnTo>
                  <a:pt x="2123" y="7218"/>
                </a:lnTo>
                <a:lnTo>
                  <a:pt x="2123" y="8929"/>
                </a:lnTo>
                <a:lnTo>
                  <a:pt x="2123" y="11174"/>
                </a:lnTo>
                <a:lnTo>
                  <a:pt x="2123" y="13473"/>
                </a:lnTo>
                <a:lnTo>
                  <a:pt x="2123" y="15719"/>
                </a:lnTo>
                <a:lnTo>
                  <a:pt x="2123" y="17697"/>
                </a:lnTo>
                <a:lnTo>
                  <a:pt x="2123" y="19087"/>
                </a:lnTo>
                <a:lnTo>
                  <a:pt x="2123" y="19515"/>
                </a:lnTo>
                <a:moveTo>
                  <a:pt x="2318" y="5240"/>
                </a:moveTo>
                <a:lnTo>
                  <a:pt x="2123" y="4865"/>
                </a:lnTo>
                <a:lnTo>
                  <a:pt x="1907" y="4331"/>
                </a:lnTo>
                <a:lnTo>
                  <a:pt x="1712" y="3743"/>
                </a:lnTo>
                <a:lnTo>
                  <a:pt x="1473" y="3101"/>
                </a:lnTo>
                <a:lnTo>
                  <a:pt x="1343" y="2406"/>
                </a:lnTo>
                <a:lnTo>
                  <a:pt x="1170" y="1818"/>
                </a:lnTo>
                <a:lnTo>
                  <a:pt x="1062" y="1230"/>
                </a:lnTo>
                <a:lnTo>
                  <a:pt x="1018" y="802"/>
                </a:lnTo>
                <a:moveTo>
                  <a:pt x="19282" y="5240"/>
                </a:moveTo>
                <a:lnTo>
                  <a:pt x="19477" y="4865"/>
                </a:lnTo>
                <a:lnTo>
                  <a:pt x="19693" y="4331"/>
                </a:lnTo>
                <a:lnTo>
                  <a:pt x="19888" y="3743"/>
                </a:lnTo>
                <a:lnTo>
                  <a:pt x="20127" y="3101"/>
                </a:lnTo>
                <a:lnTo>
                  <a:pt x="20257" y="2406"/>
                </a:lnTo>
                <a:lnTo>
                  <a:pt x="20408" y="1818"/>
                </a:lnTo>
                <a:lnTo>
                  <a:pt x="20538" y="1230"/>
                </a:lnTo>
                <a:lnTo>
                  <a:pt x="20582" y="802"/>
                </a:lnTo>
                <a:moveTo>
                  <a:pt x="7908" y="4224"/>
                </a:moveTo>
                <a:lnTo>
                  <a:pt x="7908" y="6790"/>
                </a:lnTo>
                <a:lnTo>
                  <a:pt x="7908" y="16574"/>
                </a:lnTo>
                <a:lnTo>
                  <a:pt x="7908" y="19782"/>
                </a:lnTo>
                <a:lnTo>
                  <a:pt x="7908" y="4224"/>
                </a:lnTo>
                <a:moveTo>
                  <a:pt x="13692" y="4224"/>
                </a:moveTo>
                <a:lnTo>
                  <a:pt x="13692" y="6844"/>
                </a:lnTo>
                <a:lnTo>
                  <a:pt x="13692" y="16788"/>
                </a:lnTo>
                <a:lnTo>
                  <a:pt x="13692" y="20103"/>
                </a:lnTo>
                <a:lnTo>
                  <a:pt x="13692" y="4224"/>
                </a:lnTo>
              </a:path>
            </a:pathLst>
          </a:custGeom>
          <a:solidFill>
            <a:srgbClr val="B9B9DD"/>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sp>
        <p:nvSpPr>
          <p:cNvPr id="59" name="Rectangle: Beveled 58">
            <a:extLst>
              <a:ext uri="{FF2B5EF4-FFF2-40B4-BE49-F238E27FC236}">
                <a16:creationId xmlns:a16="http://schemas.microsoft.com/office/drawing/2014/main" id="{5564EA94-D325-4AC5-ACB4-74BDF6D0487D}"/>
              </a:ext>
            </a:extLst>
          </p:cNvPr>
          <p:cNvSpPr>
            <a:spLocks noChangeArrowheads="1"/>
          </p:cNvSpPr>
          <p:nvPr/>
        </p:nvSpPr>
        <p:spPr bwMode="auto">
          <a:xfrm>
            <a:off x="2657542" y="4663713"/>
            <a:ext cx="381000" cy="114300"/>
          </a:xfrm>
          <a:prstGeom prst="bevel">
            <a:avLst>
              <a:gd name="adj" fmla="val 12500"/>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60" name="Freeform: Shape 59">
            <a:extLst>
              <a:ext uri="{FF2B5EF4-FFF2-40B4-BE49-F238E27FC236}">
                <a16:creationId xmlns:a16="http://schemas.microsoft.com/office/drawing/2014/main" id="{C9524E87-DF11-4012-8E8D-38559D0D9177}"/>
              </a:ext>
            </a:extLst>
          </p:cNvPr>
          <p:cNvSpPr>
            <a:spLocks noEditPoints="1" noChangeArrowheads="1"/>
          </p:cNvSpPr>
          <p:nvPr/>
        </p:nvSpPr>
        <p:spPr bwMode="auto">
          <a:xfrm rot="10800000">
            <a:off x="674305" y="5374357"/>
            <a:ext cx="1996440" cy="36957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800 w 21600"/>
              <a:gd name="T5" fmla="*/ 0 h 21600"/>
              <a:gd name="T6" fmla="*/ 0 w 21600"/>
              <a:gd name="T7" fmla="*/ 0 h 21600"/>
              <a:gd name="T8" fmla="*/ 0 w 21600"/>
              <a:gd name="T9" fmla="*/ 10800 h 21600"/>
              <a:gd name="T10" fmla="*/ 0 w 21600"/>
              <a:gd name="T11" fmla="*/ 20367 h 21600"/>
              <a:gd name="T12" fmla="*/ 10800 w 21600"/>
              <a:gd name="T13" fmla="*/ 21600 h 21600"/>
              <a:gd name="T14" fmla="*/ 21600 w 21600"/>
              <a:gd name="T15" fmla="*/ 20367 h 21600"/>
              <a:gd name="T16" fmla="*/ 21600 w 21600"/>
              <a:gd name="T17" fmla="*/ 10800 h 21600"/>
              <a:gd name="T18" fmla="*/ 21600 w 21600"/>
              <a:gd name="T19" fmla="*/ 0 h 21600"/>
              <a:gd name="T20" fmla="*/ 1004 w 21600"/>
              <a:gd name="T21" fmla="*/ 511 h 21600"/>
              <a:gd name="T22" fmla="*/ 20542 w 21600"/>
              <a:gd name="T23" fmla="*/ 18765 h 21600"/>
            </a:gdLst>
            <a:ahLst/>
            <a:cxnLst>
              <a:cxn ang="0">
                <a:pos x="T4" y="T5"/>
              </a:cxn>
              <a:cxn ang="0">
                <a:pos x="T6" y="T7"/>
              </a:cxn>
              <a:cxn ang="0">
                <a:pos x="T8" y="T9"/>
              </a:cxn>
              <a:cxn ang="0">
                <a:pos x="T10" y="T11"/>
              </a:cxn>
              <a:cxn ang="0">
                <a:pos x="T12" y="T13"/>
              </a:cxn>
              <a:cxn ang="0">
                <a:pos x="T14" y="T15"/>
              </a:cxn>
              <a:cxn ang="0">
                <a:pos x="T16" y="T17"/>
              </a:cxn>
              <a:cxn ang="0">
                <a:pos x="T18" y="T19"/>
              </a:cxn>
            </a:cxnLst>
            <a:rect l="T20" t="T21" r="T22" b="T23"/>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solidFill>
            <a:srgbClr val="969696"/>
          </a:solidFill>
          <a:ln w="9525">
            <a:solidFill>
              <a:srgbClr val="000000"/>
            </a:solidFill>
            <a:miter lim="800000"/>
            <a:headEnd/>
            <a:tailEnd/>
          </a:ln>
          <a:effectLst>
            <a:outerShdw dist="107763" dir="2700000" algn="ctr" rotWithShape="0">
              <a:srgbClr val="808080"/>
            </a:outerShdw>
          </a:effectLst>
        </p:spPr>
        <p:txBody>
          <a:bodyPr rot="0" vert="horz" wrap="square" lIns="91440" tIns="45720" rIns="91440" bIns="45720" anchor="t" anchorCtr="0" upright="1">
            <a:noAutofit/>
          </a:bodyPr>
          <a:lstStyle/>
          <a:p>
            <a:endParaRPr lang="en-US"/>
          </a:p>
        </p:txBody>
      </p:sp>
      <p:cxnSp>
        <p:nvCxnSpPr>
          <p:cNvPr id="61" name="Straight Connector 60">
            <a:extLst>
              <a:ext uri="{FF2B5EF4-FFF2-40B4-BE49-F238E27FC236}">
                <a16:creationId xmlns:a16="http://schemas.microsoft.com/office/drawing/2014/main" id="{7A2661C5-C3B1-4B78-92DC-48BDA270D5AB}"/>
              </a:ext>
            </a:extLst>
          </p:cNvPr>
          <p:cNvCxnSpPr>
            <a:cxnSpLocks noChangeShapeType="1"/>
          </p:cNvCxnSpPr>
          <p:nvPr/>
        </p:nvCxnSpPr>
        <p:spPr bwMode="auto">
          <a:xfrm flipH="1">
            <a:off x="248833" y="3814290"/>
            <a:ext cx="457200" cy="45720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cxnSp>
        <p:nvCxnSpPr>
          <p:cNvPr id="62" name="Straight Connector 61">
            <a:extLst>
              <a:ext uri="{FF2B5EF4-FFF2-40B4-BE49-F238E27FC236}">
                <a16:creationId xmlns:a16="http://schemas.microsoft.com/office/drawing/2014/main" id="{2498D6C5-E17A-4505-8028-E017A40531AE}"/>
              </a:ext>
            </a:extLst>
          </p:cNvPr>
          <p:cNvCxnSpPr>
            <a:cxnSpLocks noChangeShapeType="1"/>
          </p:cNvCxnSpPr>
          <p:nvPr/>
        </p:nvCxnSpPr>
        <p:spPr bwMode="auto">
          <a:xfrm flipH="1">
            <a:off x="6325364" y="4076773"/>
            <a:ext cx="304800" cy="45720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cxnSp>
      <p:sp>
        <p:nvSpPr>
          <p:cNvPr id="63" name="Rectangle 60">
            <a:extLst>
              <a:ext uri="{FF2B5EF4-FFF2-40B4-BE49-F238E27FC236}">
                <a16:creationId xmlns:a16="http://schemas.microsoft.com/office/drawing/2014/main" id="{E586A45E-6127-426A-AB96-38018DCCABFF}"/>
              </a:ext>
            </a:extLst>
          </p:cNvPr>
          <p:cNvSpPr>
            <a:spLocks noChangeArrowheads="1"/>
          </p:cNvSpPr>
          <p:nvPr/>
        </p:nvSpPr>
        <p:spPr bwMode="auto">
          <a:xfrm>
            <a:off x="686437" y="1595119"/>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4" name="Rectangle 61">
            <a:extLst>
              <a:ext uri="{FF2B5EF4-FFF2-40B4-BE49-F238E27FC236}">
                <a16:creationId xmlns:a16="http://schemas.microsoft.com/office/drawing/2014/main" id="{FAD63B11-381E-49D9-A931-FA0B79DCC967}"/>
              </a:ext>
            </a:extLst>
          </p:cNvPr>
          <p:cNvSpPr>
            <a:spLocks noChangeArrowheads="1"/>
          </p:cNvSpPr>
          <p:nvPr/>
        </p:nvSpPr>
        <p:spPr bwMode="auto">
          <a:xfrm>
            <a:off x="686437" y="205231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74638"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74638"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274638"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Rectangle 65">
            <a:extLst>
              <a:ext uri="{FF2B5EF4-FFF2-40B4-BE49-F238E27FC236}">
                <a16:creationId xmlns:a16="http://schemas.microsoft.com/office/drawing/2014/main" id="{B2826EDF-AF51-4003-8F62-E00CAC348416}"/>
              </a:ext>
            </a:extLst>
          </p:cNvPr>
          <p:cNvSpPr>
            <a:spLocks noChangeArrowheads="1"/>
          </p:cNvSpPr>
          <p:nvPr/>
        </p:nvSpPr>
        <p:spPr bwMode="auto">
          <a:xfrm>
            <a:off x="-676342" y="357017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74638"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74638"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a:ln>
                <a:noFill/>
              </a:ln>
              <a:solidFill>
                <a:schemeClr val="tx1"/>
              </a:solidFill>
              <a:effectLst/>
            </a:endParaRPr>
          </a:p>
          <a:p>
            <a:pPr marL="0" marR="0" lvl="0" indent="274638"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6" name="Rectangle 98320">
            <a:extLst>
              <a:ext uri="{FF2B5EF4-FFF2-40B4-BE49-F238E27FC236}">
                <a16:creationId xmlns:a16="http://schemas.microsoft.com/office/drawing/2014/main" id="{6D1776BD-D280-4B9D-AEAA-2DD6291515AC}"/>
              </a:ext>
            </a:extLst>
          </p:cNvPr>
          <p:cNvSpPr>
            <a:spLocks noChangeArrowheads="1"/>
          </p:cNvSpPr>
          <p:nvPr/>
        </p:nvSpPr>
        <p:spPr bwMode="auto">
          <a:xfrm>
            <a:off x="6702585" y="3614562"/>
            <a:ext cx="210024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lnSpc>
                <a:spcPts val="2200"/>
              </a:lnSpc>
              <a:spcBef>
                <a:spcPts val="900"/>
              </a:spcBef>
              <a:buClr>
                <a:srgbClr val="005BB9"/>
              </a:buClr>
              <a:buSzPct val="100000"/>
              <a:buFont typeface="Arial" panose="020B0604020202020204" pitchFamily="34" charset="0"/>
              <a:tabLst>
                <a:tab pos="228600" algn="l"/>
              </a:tabLst>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tabLst>
                <a:tab pos="228600" algn="l"/>
              </a:tabLst>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tabLst>
                <a:tab pos="228600" algn="l"/>
              </a:tabLst>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tabLst>
                <a:tab pos="228600" algn="l"/>
              </a:tabLst>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tabLst>
                <a:tab pos="228600" algn="l"/>
              </a:tabLst>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tabLst>
                <a:tab pos="228600" algn="l"/>
              </a:tabLst>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tabLst>
                <a:tab pos="228600" algn="l"/>
              </a:tabLst>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tabLst>
                <a:tab pos="228600" algn="l"/>
              </a:tabLst>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tabLst>
                <a:tab pos="228600" algn="l"/>
              </a:tabLst>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r>
              <a:rPr lang="en-US" altLang="en-US" b="1" dirty="0">
                <a:solidFill>
                  <a:srgbClr val="000000"/>
                </a:solidFill>
                <a:latin typeface="Arial" panose="020B0604020202020204" pitchFamily="34" charset="0"/>
                <a:cs typeface="Times New Roman" panose="02020603050405020304" pitchFamily="18" charset="0"/>
              </a:rPr>
              <a:t>Sensitivity </a:t>
            </a:r>
          </a:p>
          <a:p>
            <a:pPr>
              <a:lnSpc>
                <a:spcPct val="100000"/>
              </a:lnSpc>
              <a:spcBef>
                <a:spcPct val="0"/>
              </a:spcBef>
              <a:buClrTx/>
              <a:buSzTx/>
              <a:buFontTx/>
              <a:buNone/>
            </a:pPr>
            <a:r>
              <a:rPr lang="en-US" altLang="en-US" b="1" dirty="0">
                <a:solidFill>
                  <a:srgbClr val="000000"/>
                </a:solidFill>
                <a:latin typeface="Arial" panose="020B0604020202020204" pitchFamily="34" charset="0"/>
                <a:cs typeface="Times New Roman" panose="02020603050405020304" pitchFamily="18" charset="0"/>
              </a:rPr>
              <a:t>Classification </a:t>
            </a:r>
          </a:p>
          <a:p>
            <a:pPr>
              <a:lnSpc>
                <a:spcPct val="100000"/>
              </a:lnSpc>
              <a:spcBef>
                <a:spcPct val="0"/>
              </a:spcBef>
              <a:buClrTx/>
              <a:buSzTx/>
              <a:buFontTx/>
              <a:buNone/>
            </a:pPr>
            <a:r>
              <a:rPr lang="en-US" altLang="en-US" b="1" dirty="0">
                <a:solidFill>
                  <a:srgbClr val="000000"/>
                </a:solidFill>
                <a:latin typeface="Arial" panose="020B0604020202020204" pitchFamily="34" charset="0"/>
                <a:cs typeface="Times New Roman" panose="02020603050405020304" pitchFamily="18" charset="0"/>
              </a:rPr>
              <a:t>Color Key:</a:t>
            </a:r>
            <a:endParaRPr lang="en-US" altLang="en-US" sz="1100" dirty="0">
              <a:solidFill>
                <a:schemeClr val="tx1"/>
              </a:solidFill>
              <a:latin typeface="Arial" panose="020B0604020202020204" pitchFamily="34" charset="0"/>
              <a:cs typeface="Arial" panose="020B0604020202020204" pitchFamily="34" charset="0"/>
            </a:endParaRPr>
          </a:p>
          <a:p>
            <a:pPr>
              <a:lnSpc>
                <a:spcPct val="100000"/>
              </a:lnSpc>
              <a:spcBef>
                <a:spcPct val="0"/>
              </a:spcBef>
              <a:buClrTx/>
              <a:buSzTx/>
              <a:buFontTx/>
              <a:buChar char="•"/>
            </a:pPr>
            <a:r>
              <a:rPr lang="en-US" altLang="en-US" dirty="0">
                <a:solidFill>
                  <a:schemeClr val="tx1"/>
                </a:solidFill>
                <a:latin typeface="Arial" panose="020B0604020202020204" pitchFamily="34" charset="0"/>
                <a:cs typeface="Times New Roman" panose="02020603050405020304" pitchFamily="18" charset="0"/>
              </a:rPr>
              <a:t>Green: Public</a:t>
            </a:r>
            <a:endParaRPr lang="en-US" altLang="en-US" sz="1100" dirty="0">
              <a:solidFill>
                <a:schemeClr val="tx1"/>
              </a:solidFill>
              <a:latin typeface="Arial" panose="020B0604020202020204" pitchFamily="34" charset="0"/>
              <a:cs typeface="Arial" panose="020B0604020202020204" pitchFamily="34" charset="0"/>
            </a:endParaRPr>
          </a:p>
          <a:p>
            <a:pPr>
              <a:lnSpc>
                <a:spcPct val="100000"/>
              </a:lnSpc>
              <a:spcBef>
                <a:spcPct val="0"/>
              </a:spcBef>
              <a:buClrTx/>
              <a:buSzTx/>
              <a:buFontTx/>
              <a:buChar char="•"/>
            </a:pPr>
            <a:r>
              <a:rPr lang="en-US" altLang="en-US" dirty="0">
                <a:solidFill>
                  <a:schemeClr val="tx1"/>
                </a:solidFill>
                <a:latin typeface="Arial" panose="020B0604020202020204" pitchFamily="34" charset="0"/>
                <a:cs typeface="Times New Roman" panose="02020603050405020304" pitchFamily="18" charset="0"/>
              </a:rPr>
              <a:t>Yellow: Privileged</a:t>
            </a:r>
            <a:endParaRPr lang="en-US" altLang="en-US" sz="1100" dirty="0">
              <a:solidFill>
                <a:schemeClr val="tx1"/>
              </a:solidFill>
              <a:latin typeface="Arial" panose="020B0604020202020204" pitchFamily="34" charset="0"/>
              <a:cs typeface="Arial" panose="020B0604020202020204" pitchFamily="34" charset="0"/>
            </a:endParaRPr>
          </a:p>
          <a:p>
            <a:pPr>
              <a:lnSpc>
                <a:spcPct val="100000"/>
              </a:lnSpc>
              <a:spcBef>
                <a:spcPct val="0"/>
              </a:spcBef>
              <a:buClrTx/>
              <a:buSzTx/>
              <a:buFontTx/>
              <a:buChar char="•"/>
            </a:pPr>
            <a:r>
              <a:rPr lang="en-US" altLang="en-US" dirty="0">
                <a:solidFill>
                  <a:schemeClr val="tx1"/>
                </a:solidFill>
                <a:latin typeface="Arial" panose="020B0604020202020204" pitchFamily="34" charset="0"/>
                <a:cs typeface="Times New Roman" panose="02020603050405020304" pitchFamily="18" charset="0"/>
              </a:rPr>
              <a:t>Red: Confidential</a:t>
            </a:r>
            <a:r>
              <a:rPr lang="en-US" altLang="en-US" sz="1100" dirty="0">
                <a:solidFill>
                  <a:schemeClr val="tx1"/>
                </a:solidFill>
                <a:latin typeface="Arial" panose="020B0604020202020204" pitchFamily="34" charset="0"/>
                <a:cs typeface="Arial" panose="020B0604020202020204" pitchFamily="34" charset="0"/>
              </a:rPr>
              <a:t> </a:t>
            </a:r>
            <a:endParaRPr lang="en-US" alt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2002778"/>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82">
            <a:extLst>
              <a:ext uri="{FF2B5EF4-FFF2-40B4-BE49-F238E27FC236}">
                <a16:creationId xmlns:a16="http://schemas.microsoft.com/office/drawing/2014/main" id="{66265087-C3F5-484C-8418-0E98C3AF67FB}"/>
              </a:ext>
            </a:extLst>
          </p:cNvPr>
          <p:cNvSpPr>
            <a:spLocks noGrp="1" noChangeArrowheads="1"/>
          </p:cNvSpPr>
          <p:nvPr>
            <p:ph type="title"/>
          </p:nvPr>
        </p:nvSpPr>
        <p:spPr>
          <a:xfrm>
            <a:off x="457200" y="609600"/>
            <a:ext cx="8229600" cy="941796"/>
          </a:xfrm>
        </p:spPr>
        <p:txBody>
          <a:bodyPr/>
          <a:lstStyle/>
          <a:p>
            <a:pPr algn="ctr" eaLnBrk="1" hangingPunct="1"/>
            <a:r>
              <a:rPr lang="en-US" altLang="en-US" sz="3200" dirty="0">
                <a:ea typeface="Calibri" panose="020F0502020204030204" pitchFamily="34" charset="0"/>
                <a:cs typeface="Lucida Sans" panose="020B0602030504020204" pitchFamily="34" charset="0"/>
              </a:rPr>
              <a:t>Workbook: Physical Security</a:t>
            </a:r>
            <a:br>
              <a:rPr lang="en-US" altLang="en-US" dirty="0">
                <a:ea typeface="Calibri" panose="020F0502020204030204" pitchFamily="34" charset="0"/>
                <a:cs typeface="Lucida Sans" panose="020B0602030504020204" pitchFamily="34" charset="0"/>
              </a:rPr>
            </a:br>
            <a:r>
              <a:rPr lang="en-US" altLang="en-US" dirty="0">
                <a:ea typeface="Calibri" panose="020F0502020204030204" pitchFamily="34" charset="0"/>
                <a:cs typeface="Lucida Sans" panose="020B0602030504020204" pitchFamily="34" charset="0"/>
              </a:rPr>
              <a:t>Step 2: Sensitivity Class Handling</a:t>
            </a:r>
          </a:p>
        </p:txBody>
      </p:sp>
      <p:graphicFrame>
        <p:nvGraphicFramePr>
          <p:cNvPr id="177257" name="Group 105">
            <a:extLst>
              <a:ext uri="{FF2B5EF4-FFF2-40B4-BE49-F238E27FC236}">
                <a16:creationId xmlns:a16="http://schemas.microsoft.com/office/drawing/2014/main" id="{F62E846C-E3D6-4CEE-814E-37BB4F304D8E}"/>
              </a:ext>
            </a:extLst>
          </p:cNvPr>
          <p:cNvGraphicFramePr>
            <a:graphicFrameLocks noGrp="1"/>
          </p:cNvGraphicFramePr>
          <p:nvPr>
            <p:ph type="tbl" idx="1"/>
          </p:nvPr>
        </p:nvGraphicFramePr>
        <p:xfrm>
          <a:off x="228600" y="1981200"/>
          <a:ext cx="8686800" cy="5029685"/>
        </p:xfrm>
        <a:graphic>
          <a:graphicData uri="http://schemas.openxmlformats.org/drawingml/2006/table">
            <a:tbl>
              <a:tblPr/>
              <a:tblGrid>
                <a:gridCol w="19050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gridCol w="3657600">
                  <a:extLst>
                    <a:ext uri="{9D8B030D-6E8A-4147-A177-3AD203B41FA5}">
                      <a16:colId xmlns:a16="http://schemas.microsoft.com/office/drawing/2014/main" val="20002"/>
                    </a:ext>
                  </a:extLst>
                </a:gridCol>
              </a:tblGrid>
              <a:tr h="823072">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cs typeface="Times New Roman" pitchFamily="18" charset="0"/>
                        </a:rPr>
                        <a:t>Sensitivity</a:t>
                      </a:r>
                      <a:endParaRPr kumimoji="0" lang="en-US" sz="2400" b="0" i="0" u="none" strike="noStrike" cap="none" normalizeH="0" baseline="0" dirty="0">
                        <a:ln>
                          <a:noFill/>
                        </a:ln>
                        <a:solidFill>
                          <a:schemeClr val="tx1"/>
                        </a:solidFill>
                        <a:effectLst/>
                        <a:latin typeface="Arial"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cs typeface="Times New Roman" pitchFamily="18" charset="0"/>
                        </a:rPr>
                        <a:t>Class.</a:t>
                      </a:r>
                      <a:endParaRPr kumimoji="0" lang="en-US" sz="24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cs typeface="Times New Roman" pitchFamily="18" charset="0"/>
                        </a:rPr>
                        <a:t>Description</a:t>
                      </a:r>
                      <a:endParaRPr kumimoji="0" lang="en-US" sz="24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cs typeface="Times New Roman" pitchFamily="18" charset="0"/>
                        </a:rPr>
                        <a:t>Special Treatment</a:t>
                      </a:r>
                      <a:endParaRPr kumimoji="0" lang="en-US" sz="24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118888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cs typeface="Times New Roman" pitchFamily="18" charset="0"/>
                        </a:rPr>
                        <a:t>Confidential</a:t>
                      </a:r>
                      <a:endParaRPr kumimoji="0" lang="en-US" sz="2400" b="0" i="0" u="none" strike="noStrike" cap="none" normalizeH="0" baseline="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Room contains </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Confidential info.</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storage or server</a:t>
                      </a:r>
                      <a:endParaRPr kumimoji="0" lang="en-US" sz="2400" b="0" i="0" u="none" strike="noStrike" cap="none" normalizeH="0" baseline="0" dirty="0">
                        <a:ln>
                          <a:noFill/>
                        </a:ln>
                        <a:solidFill>
                          <a:schemeClr val="tx1"/>
                        </a:solidFill>
                        <a:effectLst/>
                        <a:latin typeface="Tempus Sans ITC" pitchFamily="82"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10000"/>
                        <a:lumOff val="90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rPr>
                        <a:t>Key card and password entry</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rPr>
                        <a:t>Badge must be visible.</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rPr>
                        <a:t>Visitors must be escorted</a:t>
                      </a: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10000"/>
                        <a:lumOff val="90000"/>
                      </a:schemeClr>
                    </a:solidFill>
                  </a:tcPr>
                </a:tc>
                <a:extLst>
                  <a:ext uri="{0D108BD9-81ED-4DB2-BD59-A6C34878D82A}">
                    <a16:rowId xmlns:a16="http://schemas.microsoft.com/office/drawing/2014/main" val="10001"/>
                  </a:ext>
                </a:extLst>
              </a:tr>
              <a:tr h="2652121">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cs typeface="Times New Roman" pitchFamily="18" charset="0"/>
                        </a:rPr>
                        <a:t>Privileged</a:t>
                      </a:r>
                      <a:endParaRPr kumimoji="0" lang="en-US" sz="24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Room contains computer equipment or controlled substances</a:t>
                      </a:r>
                      <a:endParaRPr kumimoji="0" lang="en-US" sz="2400" b="0" i="0" u="none" strike="noStrike" cap="none" normalizeH="0" baseline="0" dirty="0">
                        <a:ln>
                          <a:noFill/>
                        </a:ln>
                        <a:solidFill>
                          <a:schemeClr val="tx1"/>
                        </a:solidFill>
                        <a:effectLst/>
                        <a:latin typeface="Tempus Sans ITC" pitchFamily="82"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10000"/>
                        <a:lumOff val="90000"/>
                      </a:schemeClr>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Computers are physically secured using cable locking system</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empus Sans ITC" pitchFamily="82" charset="0"/>
                          <a:cs typeface="Times New Roman" pitchFamily="18" charset="0"/>
                        </a:rPr>
                        <a:t>Doors locked between 5 PM and 7 AM, and weekends unless class in session.  </a:t>
                      </a: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10000"/>
                        <a:lumOff val="9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8045017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40DF7E5A-FFF4-4EE1-B83B-25D88B9850A8}"/>
              </a:ext>
            </a:extLst>
          </p:cNvPr>
          <p:cNvGraphicFramePr>
            <a:graphicFrameLocks noGrp="1"/>
          </p:cNvGraphicFramePr>
          <p:nvPr>
            <p:ph idx="11"/>
            <p:extLst>
              <p:ext uri="{D42A27DB-BD31-4B8C-83A1-F6EECF244321}">
                <p14:modId xmlns:p14="http://schemas.microsoft.com/office/powerpoint/2010/main" val="676443118"/>
              </p:ext>
            </p:extLst>
          </p:nvPr>
        </p:nvGraphicFramePr>
        <p:xfrm>
          <a:off x="522288" y="1519238"/>
          <a:ext cx="8135937" cy="4879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5CBE91AA-460E-41B4-9424-662E3721806A}"/>
              </a:ext>
            </a:extLst>
          </p:cNvPr>
          <p:cNvSpPr>
            <a:spLocks noGrp="1"/>
          </p:cNvSpPr>
          <p:nvPr>
            <p:ph type="title"/>
          </p:nvPr>
        </p:nvSpPr>
        <p:spPr/>
        <p:txBody>
          <a:bodyPr/>
          <a:lstStyle/>
          <a:p>
            <a:r>
              <a:rPr lang="en-US" dirty="0"/>
              <a:t>Steps in Designing Physical Security</a:t>
            </a:r>
          </a:p>
        </p:txBody>
      </p:sp>
    </p:spTree>
    <p:extLst>
      <p:ext uri="{BB962C8B-B14F-4D97-AF65-F5344CB8AC3E}">
        <p14:creationId xmlns:p14="http://schemas.microsoft.com/office/powerpoint/2010/main" val="720036735"/>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0E114FDB-506B-4025-BA16-91B0401E5DA7}"/>
              </a:ext>
            </a:extLst>
          </p:cNvPr>
          <p:cNvSpPr>
            <a:spLocks noGrp="1"/>
          </p:cNvSpPr>
          <p:nvPr>
            <p:ph type="title"/>
          </p:nvPr>
        </p:nvSpPr>
        <p:spPr>
          <a:xfrm>
            <a:off x="520700" y="917575"/>
            <a:ext cx="8154988" cy="941796"/>
          </a:xfrm>
        </p:spPr>
        <p:txBody>
          <a:bodyPr/>
          <a:lstStyle/>
          <a:p>
            <a:pPr algn="ctr" eaLnBrk="1" hangingPunct="1"/>
            <a:r>
              <a:rPr lang="en-US" altLang="en-US" sz="3200" dirty="0">
                <a:ea typeface="Calibri" panose="020F0502020204030204" pitchFamily="34" charset="0"/>
                <a:cs typeface="Lucida Sans" panose="020B0602030504020204" pitchFamily="34" charset="0"/>
              </a:rPr>
              <a:t>Workbook: Physical Security</a:t>
            </a:r>
            <a:br>
              <a:rPr lang="en-US" altLang="en-US" dirty="0">
                <a:ea typeface="Calibri" panose="020F0502020204030204" pitchFamily="34" charset="0"/>
                <a:cs typeface="Lucida Sans" panose="020B0602030504020204" pitchFamily="34" charset="0"/>
              </a:rPr>
            </a:br>
            <a:r>
              <a:rPr lang="en-US" altLang="en-US" dirty="0">
                <a:ea typeface="Calibri" panose="020F0502020204030204" pitchFamily="34" charset="0"/>
                <a:cs typeface="Lucida Sans" panose="020B0602030504020204" pitchFamily="34" charset="0"/>
              </a:rPr>
              <a:t>Allocating Controls to Rooms</a:t>
            </a:r>
          </a:p>
        </p:txBody>
      </p:sp>
      <p:graphicFrame>
        <p:nvGraphicFramePr>
          <p:cNvPr id="4" name="Table 3">
            <a:extLst>
              <a:ext uri="{FF2B5EF4-FFF2-40B4-BE49-F238E27FC236}">
                <a16:creationId xmlns:a16="http://schemas.microsoft.com/office/drawing/2014/main" id="{6C8EF065-FC6E-4285-BD1A-9B085D794D97}"/>
              </a:ext>
            </a:extLst>
          </p:cNvPr>
          <p:cNvGraphicFramePr>
            <a:graphicFrameLocks noGrp="1"/>
          </p:cNvGraphicFramePr>
          <p:nvPr/>
        </p:nvGraphicFramePr>
        <p:xfrm>
          <a:off x="304800" y="2057400"/>
          <a:ext cx="8534401" cy="4281534"/>
        </p:xfrm>
        <a:graphic>
          <a:graphicData uri="http://schemas.openxmlformats.org/drawingml/2006/table">
            <a:tbl>
              <a:tblPr/>
              <a:tblGrid>
                <a:gridCol w="1101213">
                  <a:extLst>
                    <a:ext uri="{9D8B030D-6E8A-4147-A177-3AD203B41FA5}">
                      <a16:colId xmlns:a16="http://schemas.microsoft.com/office/drawing/2014/main" val="20000"/>
                    </a:ext>
                  </a:extLst>
                </a:gridCol>
                <a:gridCol w="1946787">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3276601">
                  <a:extLst>
                    <a:ext uri="{9D8B030D-6E8A-4147-A177-3AD203B41FA5}">
                      <a16:colId xmlns:a16="http://schemas.microsoft.com/office/drawing/2014/main" val="20003"/>
                    </a:ext>
                  </a:extLst>
                </a:gridCol>
              </a:tblGrid>
              <a:tr h="989694">
                <a:tc>
                  <a:txBody>
                    <a:bodyPr/>
                    <a:lstStyle/>
                    <a:p>
                      <a:pPr marL="0" marR="0" algn="ctr">
                        <a:spcBef>
                          <a:spcPts val="0"/>
                        </a:spcBef>
                        <a:spcAft>
                          <a:spcPts val="0"/>
                        </a:spcAft>
                      </a:pPr>
                      <a:r>
                        <a:rPr lang="en-US" sz="2400" b="1" dirty="0">
                          <a:latin typeface="Times New Roman"/>
                          <a:ea typeface="Times New Roman"/>
                        </a:rPr>
                        <a:t>Room</a:t>
                      </a:r>
                      <a:endParaRPr lang="en-US"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a:txBody>
                    <a:bodyPr/>
                    <a:lstStyle/>
                    <a:p>
                      <a:pPr marL="0" marR="0" algn="ctr">
                        <a:spcBef>
                          <a:spcPts val="0"/>
                        </a:spcBef>
                        <a:spcAft>
                          <a:spcPts val="0"/>
                        </a:spcAft>
                      </a:pPr>
                      <a:r>
                        <a:rPr lang="en-US" sz="2400" b="1" dirty="0">
                          <a:latin typeface="Times New Roman"/>
                          <a:ea typeface="Times New Roman"/>
                        </a:rPr>
                        <a:t>Sensitivity &amp; Crit. Class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a:txBody>
                    <a:bodyPr/>
                    <a:lstStyle/>
                    <a:p>
                      <a:pPr marL="0" marR="0" algn="ctr">
                        <a:spcBef>
                          <a:spcPts val="0"/>
                        </a:spcBef>
                        <a:spcAft>
                          <a:spcPts val="0"/>
                        </a:spcAft>
                      </a:pPr>
                      <a:r>
                        <a:rPr lang="en-US" sz="2400" b="1" dirty="0">
                          <a:latin typeface="Times New Roman"/>
                          <a:ea typeface="Times New Roman"/>
                        </a:rPr>
                        <a:t>Sensitive Assets or Info.</a:t>
                      </a:r>
                      <a:endParaRPr lang="en-US"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a:txBody>
                    <a:bodyPr/>
                    <a:lstStyle/>
                    <a:p>
                      <a:pPr marL="0" marR="0" algn="ctr">
                        <a:spcBef>
                          <a:spcPts val="0"/>
                        </a:spcBef>
                        <a:spcAft>
                          <a:spcPts val="0"/>
                        </a:spcAft>
                      </a:pPr>
                      <a:r>
                        <a:rPr lang="en-US" sz="2400" b="1" dirty="0">
                          <a:latin typeface="Times New Roman"/>
                          <a:ea typeface="Times New Roman"/>
                        </a:rPr>
                        <a:t>Room Controls</a:t>
                      </a:r>
                      <a:endParaRPr lang="en-US"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0"/>
                  </a:ext>
                </a:extLst>
              </a:tr>
              <a:tr h="1097265">
                <a:tc>
                  <a:txBody>
                    <a:bodyPr/>
                    <a:lstStyle/>
                    <a:p>
                      <a:pPr marL="0" marR="0" algn="ctr">
                        <a:spcBef>
                          <a:spcPts val="0"/>
                        </a:spcBef>
                        <a:spcAft>
                          <a:spcPts val="0"/>
                        </a:spcAft>
                      </a:pPr>
                      <a:r>
                        <a:rPr lang="en-US" sz="2400" dirty="0" err="1">
                          <a:solidFill>
                            <a:schemeClr val="tx1"/>
                          </a:solidFill>
                          <a:latin typeface="Tempus Sans ITC" pitchFamily="82" charset="0"/>
                          <a:ea typeface="Times New Roman"/>
                        </a:rPr>
                        <a:t>Rm</a:t>
                      </a:r>
                      <a:r>
                        <a:rPr lang="en-US" sz="2400" baseline="0" dirty="0">
                          <a:solidFill>
                            <a:schemeClr val="tx1"/>
                          </a:solidFill>
                          <a:latin typeface="Tempus Sans ITC" pitchFamily="82" charset="0"/>
                          <a:ea typeface="Times New Roman"/>
                        </a:rPr>
                        <a:t> 123</a:t>
                      </a:r>
                      <a:endParaRPr lang="en-US" sz="2400" dirty="0">
                        <a:solidFill>
                          <a:schemeClr val="tx1"/>
                        </a:solidFill>
                        <a:latin typeface="Tempus Sans ITC" pitchFamily="82" charset="0"/>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Privileged,</a:t>
                      </a:r>
                    </a:p>
                    <a:p>
                      <a:pPr marL="0" marR="0" algn="ctr">
                        <a:spcBef>
                          <a:spcPts val="0"/>
                        </a:spcBef>
                        <a:spcAft>
                          <a:spcPts val="0"/>
                        </a:spcAft>
                      </a:pPr>
                      <a:r>
                        <a:rPr lang="en-US" sz="2400" dirty="0">
                          <a:solidFill>
                            <a:schemeClr val="tx1"/>
                          </a:solidFill>
                          <a:latin typeface="Tempus Sans ITC" pitchFamily="82" charset="0"/>
                          <a:ea typeface="Times New Roman"/>
                        </a:rPr>
                        <a:t>Vital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Computer Lab: Computers, Printer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Cable locking system</a:t>
                      </a:r>
                    </a:p>
                    <a:p>
                      <a:pPr marL="0" marR="0" algn="ctr">
                        <a:spcBef>
                          <a:spcPts val="0"/>
                        </a:spcBef>
                        <a:spcAft>
                          <a:spcPts val="0"/>
                        </a:spcAft>
                      </a:pPr>
                      <a:r>
                        <a:rPr lang="en-US" sz="2400" dirty="0">
                          <a:solidFill>
                            <a:schemeClr val="tx1"/>
                          </a:solidFill>
                          <a:latin typeface="Tempus Sans ITC" pitchFamily="82" charset="0"/>
                          <a:ea typeface="Times New Roman"/>
                        </a:rPr>
                        <a:t>Doors locked</a:t>
                      </a:r>
                      <a:r>
                        <a:rPr lang="en-US" sz="2400" baseline="0" dirty="0">
                          <a:solidFill>
                            <a:schemeClr val="tx1"/>
                          </a:solidFill>
                          <a:latin typeface="Tempus Sans ITC" pitchFamily="82" charset="0"/>
                          <a:ea typeface="Times New Roman"/>
                        </a:rPr>
                        <a:t> 9PM-8AM by security</a:t>
                      </a:r>
                      <a:endParaRPr lang="en-US" sz="2400" dirty="0">
                        <a:solidFill>
                          <a:schemeClr val="tx1"/>
                        </a:solidFill>
                        <a:latin typeface="Tempus Sans ITC" pitchFamily="82" charset="0"/>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1"/>
                  </a:ext>
                </a:extLst>
              </a:tr>
              <a:tr h="1097265">
                <a:tc>
                  <a:txBody>
                    <a:bodyPr/>
                    <a:lstStyle/>
                    <a:p>
                      <a:pPr marL="0" marR="0" algn="ctr">
                        <a:spcBef>
                          <a:spcPts val="0"/>
                        </a:spcBef>
                        <a:spcAft>
                          <a:spcPts val="0"/>
                        </a:spcAft>
                      </a:pPr>
                      <a:r>
                        <a:rPr lang="en-US" sz="2400" dirty="0" err="1">
                          <a:solidFill>
                            <a:schemeClr val="tx1"/>
                          </a:solidFill>
                          <a:latin typeface="Tempus Sans ITC" pitchFamily="82" charset="0"/>
                          <a:ea typeface="Times New Roman"/>
                        </a:rPr>
                        <a:t>Rm</a:t>
                      </a:r>
                      <a:r>
                        <a:rPr lang="en-US" sz="2400" dirty="0">
                          <a:solidFill>
                            <a:schemeClr val="tx1"/>
                          </a:solidFill>
                          <a:latin typeface="Tempus Sans ITC" pitchFamily="82" charset="0"/>
                          <a:ea typeface="Times New Roman"/>
                        </a:rPr>
                        <a:t> 125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Privileged,</a:t>
                      </a:r>
                    </a:p>
                    <a:p>
                      <a:pPr marL="0" marR="0" algn="ctr">
                        <a:spcBef>
                          <a:spcPts val="0"/>
                        </a:spcBef>
                        <a:spcAft>
                          <a:spcPts val="0"/>
                        </a:spcAft>
                      </a:pPr>
                      <a:r>
                        <a:rPr lang="en-US" sz="2400" dirty="0">
                          <a:solidFill>
                            <a:schemeClr val="tx1"/>
                          </a:solidFill>
                          <a:latin typeface="Tempus Sans ITC" pitchFamily="82" charset="0"/>
                          <a:ea typeface="Times New Roman"/>
                        </a:rPr>
                        <a:t>Vital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Classroom: Computer &amp; projector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Cable locking system</a:t>
                      </a:r>
                    </a:p>
                    <a:p>
                      <a:pPr marL="0" marR="0" algn="ctr">
                        <a:spcBef>
                          <a:spcPts val="0"/>
                        </a:spcBef>
                        <a:spcAft>
                          <a:spcPts val="0"/>
                        </a:spcAft>
                      </a:pPr>
                      <a:r>
                        <a:rPr lang="en-US" sz="2400" dirty="0">
                          <a:solidFill>
                            <a:schemeClr val="tx1"/>
                          </a:solidFill>
                          <a:latin typeface="Tempus Sans ITC" pitchFamily="82" charset="0"/>
                          <a:ea typeface="Times New Roman"/>
                        </a:rPr>
                        <a:t>Teachers have keys</a:t>
                      </a:r>
                      <a:r>
                        <a:rPr lang="en-US" sz="2400" baseline="0" dirty="0">
                          <a:solidFill>
                            <a:schemeClr val="tx1"/>
                          </a:solidFill>
                          <a:latin typeface="Tempus Sans ITC" pitchFamily="82" charset="0"/>
                          <a:ea typeface="Times New Roman"/>
                        </a:rPr>
                        <a:t> to door.  </a:t>
                      </a:r>
                      <a:endParaRPr lang="en-US" sz="2400" dirty="0">
                        <a:solidFill>
                          <a:schemeClr val="tx1"/>
                        </a:solidFill>
                        <a:latin typeface="Tempus Sans ITC" pitchFamily="82" charset="0"/>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2"/>
                  </a:ext>
                </a:extLst>
              </a:tr>
              <a:tr h="1097265">
                <a:tc>
                  <a:txBody>
                    <a:bodyPr/>
                    <a:lstStyle/>
                    <a:p>
                      <a:pPr marL="0" marR="0" algn="ctr">
                        <a:spcBef>
                          <a:spcPts val="0"/>
                        </a:spcBef>
                        <a:spcAft>
                          <a:spcPts val="0"/>
                        </a:spcAft>
                      </a:pPr>
                      <a:r>
                        <a:rPr lang="en-US" sz="2400" dirty="0" err="1">
                          <a:solidFill>
                            <a:schemeClr val="tx1"/>
                          </a:solidFill>
                          <a:latin typeface="Tempus Sans ITC" pitchFamily="82" charset="0"/>
                          <a:ea typeface="Times New Roman"/>
                        </a:rPr>
                        <a:t>Rm</a:t>
                      </a:r>
                      <a:r>
                        <a:rPr lang="en-US" sz="2400" dirty="0">
                          <a:solidFill>
                            <a:schemeClr val="tx1"/>
                          </a:solidFill>
                          <a:latin typeface="Tempus Sans ITC" pitchFamily="82" charset="0"/>
                          <a:ea typeface="Times New Roman"/>
                        </a:rPr>
                        <a:t> 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Confidential,</a:t>
                      </a:r>
                    </a:p>
                    <a:p>
                      <a:pPr marL="0" marR="0" algn="ctr">
                        <a:spcBef>
                          <a:spcPts val="0"/>
                        </a:spcBef>
                        <a:spcAft>
                          <a:spcPts val="0"/>
                        </a:spcAft>
                      </a:pPr>
                      <a:r>
                        <a:rPr lang="en-US" sz="2400" dirty="0">
                          <a:solidFill>
                            <a:schemeClr val="tx1"/>
                          </a:solidFill>
                          <a:latin typeface="Tempus Sans ITC" pitchFamily="82" charset="0"/>
                          <a:ea typeface="Times New Roman"/>
                        </a:rPr>
                        <a:t>Critical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Servers and critical/sensitive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ctr">
                        <a:spcBef>
                          <a:spcPts val="0"/>
                        </a:spcBef>
                        <a:spcAft>
                          <a:spcPts val="0"/>
                        </a:spcAft>
                      </a:pPr>
                      <a:r>
                        <a:rPr lang="en-US" sz="2400" dirty="0">
                          <a:solidFill>
                            <a:schemeClr val="tx1"/>
                          </a:solidFill>
                          <a:latin typeface="Tempus Sans ITC" pitchFamily="82" charset="0"/>
                          <a:ea typeface="Times New Roman"/>
                        </a:rPr>
                        <a:t>Key-card + password entry logs personnel.  Badges required.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36104156"/>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DCC5AEA4-89AF-444B-BE6B-31B339DD0B51}"/>
              </a:ext>
            </a:extLst>
          </p:cNvPr>
          <p:cNvSpPr>
            <a:spLocks noGrp="1"/>
          </p:cNvSpPr>
          <p:nvPr>
            <p:ph type="title"/>
          </p:nvPr>
        </p:nvSpPr>
        <p:spPr>
          <a:xfrm>
            <a:off x="520700" y="917575"/>
            <a:ext cx="8154988" cy="997196"/>
          </a:xfrm>
        </p:spPr>
        <p:txBody>
          <a:bodyPr/>
          <a:lstStyle/>
          <a:p>
            <a:pPr eaLnBrk="1" hangingPunct="1"/>
            <a:r>
              <a:rPr lang="en-US" altLang="en-US" dirty="0">
                <a:ea typeface="Calibri" panose="020F0502020204030204" pitchFamily="34" charset="0"/>
                <a:cs typeface="Lucida Sans" panose="020B0602030504020204" pitchFamily="34" charset="0"/>
              </a:rPr>
              <a:t>Physical Workbook:</a:t>
            </a:r>
            <a:br>
              <a:rPr lang="en-US" altLang="en-US" dirty="0">
                <a:ea typeface="Calibri" panose="020F0502020204030204" pitchFamily="34" charset="0"/>
                <a:cs typeface="Lucida Sans" panose="020B0602030504020204" pitchFamily="34" charset="0"/>
              </a:rPr>
            </a:br>
            <a:r>
              <a:rPr lang="en-US" altLang="en-US" dirty="0">
                <a:ea typeface="Calibri" panose="020F0502020204030204" pitchFamily="34" charset="0"/>
                <a:cs typeface="Lucida Sans" panose="020B0602030504020204" pitchFamily="34" charset="0"/>
              </a:rPr>
              <a:t>Step 3: Criticality Class Handling Table</a:t>
            </a:r>
          </a:p>
        </p:txBody>
      </p:sp>
      <p:graphicFrame>
        <p:nvGraphicFramePr>
          <p:cNvPr id="4" name="Table 3">
            <a:extLst>
              <a:ext uri="{FF2B5EF4-FFF2-40B4-BE49-F238E27FC236}">
                <a16:creationId xmlns:a16="http://schemas.microsoft.com/office/drawing/2014/main" id="{780BD668-808A-4F99-8248-5E4F9D2BDFB2}"/>
              </a:ext>
            </a:extLst>
          </p:cNvPr>
          <p:cNvGraphicFramePr>
            <a:graphicFrameLocks noGrp="1"/>
          </p:cNvGraphicFramePr>
          <p:nvPr/>
        </p:nvGraphicFramePr>
        <p:xfrm>
          <a:off x="609600" y="2514600"/>
          <a:ext cx="7772400" cy="3352800"/>
        </p:xfrm>
        <a:graphic>
          <a:graphicData uri="http://schemas.openxmlformats.org/drawingml/2006/table">
            <a:tbl>
              <a:tblPr/>
              <a:tblGrid>
                <a:gridCol w="1305520">
                  <a:extLst>
                    <a:ext uri="{9D8B030D-6E8A-4147-A177-3AD203B41FA5}">
                      <a16:colId xmlns:a16="http://schemas.microsoft.com/office/drawing/2014/main" val="20000"/>
                    </a:ext>
                  </a:extLst>
                </a:gridCol>
                <a:gridCol w="2934891">
                  <a:extLst>
                    <a:ext uri="{9D8B030D-6E8A-4147-A177-3AD203B41FA5}">
                      <a16:colId xmlns:a16="http://schemas.microsoft.com/office/drawing/2014/main" val="20001"/>
                    </a:ext>
                  </a:extLst>
                </a:gridCol>
                <a:gridCol w="3531989">
                  <a:extLst>
                    <a:ext uri="{9D8B030D-6E8A-4147-A177-3AD203B41FA5}">
                      <a16:colId xmlns:a16="http://schemas.microsoft.com/office/drawing/2014/main" val="20002"/>
                    </a:ext>
                  </a:extLst>
                </a:gridCol>
              </a:tblGrid>
              <a:tr h="0">
                <a:tc>
                  <a:txBody>
                    <a:bodyPr/>
                    <a:lstStyle/>
                    <a:p>
                      <a:pPr marL="0" marR="0" algn="just">
                        <a:spcBef>
                          <a:spcPts val="0"/>
                        </a:spcBef>
                        <a:spcAft>
                          <a:spcPts val="0"/>
                        </a:spcAft>
                      </a:pPr>
                      <a:r>
                        <a:rPr lang="en-US" sz="2000" b="1" dirty="0">
                          <a:latin typeface="Times New Roman"/>
                          <a:ea typeface="Times New Roman"/>
                          <a:cs typeface="Times New Roman"/>
                        </a:rPr>
                        <a:t>Criticality</a:t>
                      </a:r>
                      <a:endParaRPr lang="en-US" sz="2000" dirty="0">
                        <a:latin typeface="Times New Roman"/>
                        <a:ea typeface="Times New Roman"/>
                        <a:cs typeface="Times New Roman"/>
                      </a:endParaRPr>
                    </a:p>
                    <a:p>
                      <a:pPr marL="0" marR="0" algn="ctr">
                        <a:spcBef>
                          <a:spcPts val="0"/>
                        </a:spcBef>
                        <a:spcAft>
                          <a:spcPts val="0"/>
                        </a:spcAft>
                      </a:pPr>
                      <a:r>
                        <a:rPr lang="en-US" sz="2000" b="1" dirty="0">
                          <a:latin typeface="Times New Roman"/>
                          <a:ea typeface="Times New Roman"/>
                          <a:cs typeface="Times New Roman"/>
                        </a:rPr>
                        <a:t>Class.</a:t>
                      </a:r>
                      <a:endParaRPr lang="en-US"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2000" b="1" dirty="0">
                          <a:latin typeface="Times New Roman"/>
                          <a:ea typeface="Times New Roman"/>
                          <a:cs typeface="Times New Roman"/>
                        </a:rPr>
                        <a:t>Description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2000" b="1" dirty="0">
                          <a:latin typeface="Times New Roman"/>
                          <a:ea typeface="Times New Roman"/>
                          <a:cs typeface="Times New Roman"/>
                        </a:rPr>
                        <a:t>Special Treatment</a:t>
                      </a:r>
                    </a:p>
                    <a:p>
                      <a:pPr marL="0" marR="0" algn="ctr">
                        <a:spcBef>
                          <a:spcPts val="0"/>
                        </a:spcBef>
                        <a:spcAft>
                          <a:spcPts val="0"/>
                        </a:spcAft>
                      </a:pPr>
                      <a:r>
                        <a:rPr lang="en-US" sz="2000" b="0" dirty="0">
                          <a:latin typeface="Times New Roman"/>
                          <a:ea typeface="Times New Roman"/>
                          <a:cs typeface="Times New Roman"/>
                        </a:rPr>
                        <a:t>(Controls related to Availability)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0">
                <a:tc>
                  <a:txBody>
                    <a:bodyPr/>
                    <a:lstStyle/>
                    <a:p>
                      <a:pPr marL="0" marR="0" algn="just">
                        <a:spcBef>
                          <a:spcPts val="0"/>
                        </a:spcBef>
                        <a:spcAft>
                          <a:spcPts val="0"/>
                        </a:spcAft>
                      </a:pPr>
                      <a:r>
                        <a:rPr lang="en-US" sz="2000">
                          <a:latin typeface="Times New Roman"/>
                          <a:ea typeface="Times New Roman"/>
                          <a:cs typeface="Times New Roman"/>
                        </a:rPr>
                        <a:t>Critical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gn="just">
                        <a:spcBef>
                          <a:spcPts val="0"/>
                        </a:spcBef>
                        <a:spcAft>
                          <a:spcPts val="0"/>
                        </a:spcAft>
                      </a:pPr>
                      <a:r>
                        <a:rPr lang="en-US" sz="2000" dirty="0">
                          <a:latin typeface="Times New Roman"/>
                          <a:ea typeface="Times New Roman"/>
                          <a:cs typeface="Times New Roman"/>
                        </a:rPr>
                        <a:t>Room contains Critical computing resources, which cannot be performed manually.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just">
                        <a:spcBef>
                          <a:spcPts val="0"/>
                        </a:spcBef>
                        <a:spcAft>
                          <a:spcPts val="0"/>
                        </a:spcAft>
                      </a:pPr>
                      <a:r>
                        <a:rPr lang="en-US" sz="2000" dirty="0">
                          <a:solidFill>
                            <a:schemeClr val="tx1"/>
                          </a:solidFill>
                          <a:latin typeface="Tempus Sans ITC" pitchFamily="82" charset="0"/>
                          <a:ea typeface="Times New Roman"/>
                          <a:cs typeface="Times New Roman"/>
                        </a:rPr>
                        <a:t>Availability controls include: </a:t>
                      </a:r>
                    </a:p>
                    <a:p>
                      <a:pPr marL="0" marR="0" algn="just">
                        <a:spcBef>
                          <a:spcPts val="0"/>
                        </a:spcBef>
                        <a:spcAft>
                          <a:spcPts val="0"/>
                        </a:spcAft>
                      </a:pPr>
                      <a:r>
                        <a:rPr lang="en-US" sz="2000" dirty="0">
                          <a:solidFill>
                            <a:schemeClr val="tx1"/>
                          </a:solidFill>
                          <a:latin typeface="Tempus Sans ITC" pitchFamily="82" charset="0"/>
                          <a:ea typeface="Times New Roman"/>
                          <a:cs typeface="Times New Roman"/>
                        </a:rPr>
                        <a:t>Temperature</a:t>
                      </a:r>
                      <a:r>
                        <a:rPr lang="en-US" sz="2000" baseline="0" dirty="0">
                          <a:solidFill>
                            <a:schemeClr val="tx1"/>
                          </a:solidFill>
                          <a:latin typeface="Tempus Sans ITC" pitchFamily="82" charset="0"/>
                          <a:ea typeface="Times New Roman"/>
                          <a:cs typeface="Times New Roman"/>
                        </a:rPr>
                        <a:t> control</a:t>
                      </a:r>
                      <a:r>
                        <a:rPr lang="en-US" sz="2000" dirty="0">
                          <a:solidFill>
                            <a:schemeClr val="tx1"/>
                          </a:solidFill>
                          <a:latin typeface="Tempus Sans ITC" pitchFamily="82" charset="0"/>
                          <a:ea typeface="Times New Roman"/>
                          <a:cs typeface="Times New Roman"/>
                        </a:rPr>
                        <a:t>, UPS, smoke &amp; water detector,</a:t>
                      </a:r>
                      <a:r>
                        <a:rPr lang="en-US" sz="2000" baseline="0" dirty="0">
                          <a:solidFill>
                            <a:schemeClr val="tx1"/>
                          </a:solidFill>
                          <a:latin typeface="Tempus Sans ITC" pitchFamily="82" charset="0"/>
                          <a:ea typeface="Times New Roman"/>
                          <a:cs typeface="Times New Roman"/>
                        </a:rPr>
                        <a:t> fire alarm, </a:t>
                      </a:r>
                      <a:r>
                        <a:rPr lang="en-US" sz="2000" dirty="0">
                          <a:solidFill>
                            <a:schemeClr val="tx1"/>
                          </a:solidFill>
                          <a:latin typeface="Tempus Sans ITC" pitchFamily="82" charset="0"/>
                          <a:ea typeface="Times New Roman"/>
                          <a:cs typeface="Times New Roman"/>
                        </a:rPr>
                        <a:t>fire suppressant,</a:t>
                      </a:r>
                      <a:r>
                        <a:rPr lang="en-US" sz="2000" baseline="0" dirty="0">
                          <a:solidFill>
                            <a:schemeClr val="tx1"/>
                          </a:solidFill>
                          <a:latin typeface="Tempus Sans ITC" pitchFamily="82" charset="0"/>
                          <a:ea typeface="Times New Roman"/>
                          <a:cs typeface="Times New Roman"/>
                        </a:rPr>
                        <a:t> emergency power off switch</a:t>
                      </a:r>
                      <a:endParaRPr lang="en-US" sz="2000" dirty="0">
                        <a:solidFill>
                          <a:schemeClr val="tx1"/>
                        </a:solidFill>
                        <a:latin typeface="Tempus Sans ITC" pitchFamily="82"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1"/>
                  </a:ext>
                </a:extLst>
              </a:tr>
              <a:tr h="0">
                <a:tc>
                  <a:txBody>
                    <a:bodyPr/>
                    <a:lstStyle/>
                    <a:p>
                      <a:pPr marL="0" marR="0" algn="just">
                        <a:spcBef>
                          <a:spcPts val="0"/>
                        </a:spcBef>
                        <a:spcAft>
                          <a:spcPts val="0"/>
                        </a:spcAft>
                      </a:pPr>
                      <a:r>
                        <a:rPr lang="en-US" sz="2000" dirty="0">
                          <a:latin typeface="Times New Roman"/>
                          <a:ea typeface="Times New Roman"/>
                          <a:cs typeface="Times New Roman"/>
                        </a:rPr>
                        <a:t>Vital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gn="just">
                        <a:spcBef>
                          <a:spcPts val="0"/>
                        </a:spcBef>
                        <a:spcAft>
                          <a:spcPts val="0"/>
                        </a:spcAft>
                      </a:pPr>
                      <a:r>
                        <a:rPr lang="en-US" sz="2000" dirty="0">
                          <a:latin typeface="Times New Roman"/>
                          <a:ea typeface="Times New Roman"/>
                          <a:cs typeface="Times New Roman"/>
                        </a:rPr>
                        <a:t>Room contains Vital computing resources, which can be performed manually for a short time.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tc>
                  <a:txBody>
                    <a:bodyPr/>
                    <a:lstStyle/>
                    <a:p>
                      <a:pPr marL="0" marR="0" algn="just">
                        <a:spcBef>
                          <a:spcPts val="0"/>
                        </a:spcBef>
                        <a:spcAft>
                          <a:spcPts val="0"/>
                        </a:spcAft>
                      </a:pPr>
                      <a:r>
                        <a:rPr lang="en-US" sz="2000" dirty="0">
                          <a:solidFill>
                            <a:schemeClr val="tx1"/>
                          </a:solidFill>
                          <a:latin typeface="Tempus Sans ITC" pitchFamily="82" charset="0"/>
                          <a:ea typeface="Times New Roman"/>
                          <a:cs typeface="Times New Roman"/>
                        </a:rPr>
                        <a:t>Availability controls</a:t>
                      </a:r>
                      <a:r>
                        <a:rPr lang="en-US" sz="2000" baseline="0" dirty="0">
                          <a:solidFill>
                            <a:schemeClr val="tx1"/>
                          </a:solidFill>
                          <a:latin typeface="Tempus Sans ITC" pitchFamily="82" charset="0"/>
                          <a:ea typeface="Times New Roman"/>
                          <a:cs typeface="Times New Roman"/>
                        </a:rPr>
                        <a:t> include:</a:t>
                      </a:r>
                    </a:p>
                    <a:p>
                      <a:pPr marL="0" marR="0" algn="just">
                        <a:spcBef>
                          <a:spcPts val="0"/>
                        </a:spcBef>
                        <a:spcAft>
                          <a:spcPts val="0"/>
                        </a:spcAft>
                      </a:pPr>
                      <a:r>
                        <a:rPr lang="en-US" sz="2000" baseline="0" dirty="0">
                          <a:solidFill>
                            <a:schemeClr val="tx1"/>
                          </a:solidFill>
                          <a:latin typeface="Tempus Sans ITC" pitchFamily="82" charset="0"/>
                          <a:ea typeface="Times New Roman"/>
                          <a:cs typeface="Times New Roman"/>
                        </a:rPr>
                        <a:t>surge protector, temperature control, fire extinguisher.</a:t>
                      </a:r>
                      <a:endParaRPr lang="en-US" sz="2000" dirty="0">
                        <a:solidFill>
                          <a:schemeClr val="tx1"/>
                        </a:solidFill>
                        <a:latin typeface="Tempus Sans ITC" pitchFamily="82"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21938546"/>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00E0FBA0-27C4-40D9-8695-0D0963668084}"/>
              </a:ext>
            </a:extLst>
          </p:cNvPr>
          <p:cNvSpPr>
            <a:spLocks noGrp="1" noChangeArrowheads="1"/>
          </p:cNvSpPr>
          <p:nvPr>
            <p:ph type="title"/>
          </p:nvPr>
        </p:nvSpPr>
        <p:spPr>
          <a:xfrm>
            <a:off x="457200" y="685800"/>
            <a:ext cx="8229600" cy="830997"/>
          </a:xfrm>
        </p:spPr>
        <p:txBody>
          <a:bodyPr/>
          <a:lstStyle/>
          <a:p>
            <a:pPr algn="ctr" eaLnBrk="1" hangingPunct="1"/>
            <a:r>
              <a:rPr lang="en-US" altLang="en-US" dirty="0">
                <a:ea typeface="Calibri" panose="020F0502020204030204" pitchFamily="34" charset="0"/>
                <a:cs typeface="Lucida Sans" panose="020B0602030504020204" pitchFamily="34" charset="0"/>
              </a:rPr>
              <a:t>Remember Sensitivity Classification</a:t>
            </a:r>
            <a:br>
              <a:rPr lang="en-US" altLang="en-US" dirty="0">
                <a:ea typeface="Calibri" panose="020F0502020204030204" pitchFamily="34" charset="0"/>
                <a:cs typeface="Lucida Sans" panose="020B0602030504020204" pitchFamily="34" charset="0"/>
              </a:rPr>
            </a:br>
            <a:endParaRPr lang="en-US" altLang="en-US" sz="2400" dirty="0">
              <a:ea typeface="Calibri" panose="020F0502020204030204" pitchFamily="34" charset="0"/>
              <a:cs typeface="Lucida Sans" panose="020B0602030504020204" pitchFamily="34" charset="0"/>
            </a:endParaRPr>
          </a:p>
        </p:txBody>
      </p:sp>
      <p:graphicFrame>
        <p:nvGraphicFramePr>
          <p:cNvPr id="2" name="Diagram 1">
            <a:extLst>
              <a:ext uri="{FF2B5EF4-FFF2-40B4-BE49-F238E27FC236}">
                <a16:creationId xmlns:a16="http://schemas.microsoft.com/office/drawing/2014/main" id="{ACA10F7D-9ACC-4293-B222-00C3A6C81162}"/>
              </a:ext>
            </a:extLst>
          </p:cNvPr>
          <p:cNvGraphicFramePr/>
          <p:nvPr>
            <p:extLst>
              <p:ext uri="{D42A27DB-BD31-4B8C-83A1-F6EECF244321}">
                <p14:modId xmlns:p14="http://schemas.microsoft.com/office/powerpoint/2010/main" val="3973103705"/>
              </p:ext>
            </p:extLst>
          </p:nvPr>
        </p:nvGraphicFramePr>
        <p:xfrm>
          <a:off x="807720" y="1585913"/>
          <a:ext cx="83058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508" name="Picture 9" descr="BD18204_">
            <a:extLst>
              <a:ext uri="{FF2B5EF4-FFF2-40B4-BE49-F238E27FC236}">
                <a16:creationId xmlns:a16="http://schemas.microsoft.com/office/drawing/2014/main" id="{C38F1739-F926-487D-AC51-A59F49F939CC}"/>
              </a:ext>
            </a:extLst>
          </p:cNvPr>
          <p:cNvPicPr>
            <a:picLocks noChangeAspect="1" noChangeArrowheads="1"/>
          </p:cNvPicPr>
          <p:nvPr/>
        </p:nvPicPr>
        <p:blipFill>
          <a:blip r:embed="rId8" cstate="hqprint">
            <a:extLst>
              <a:ext uri="{28A0092B-C50C-407E-A947-70E740481C1C}">
                <a14:useLocalDpi xmlns:a14="http://schemas.microsoft.com/office/drawing/2010/main" val="0"/>
              </a:ext>
            </a:extLst>
          </a:blip>
          <a:srcRect/>
          <a:stretch>
            <a:fillRect/>
          </a:stretch>
        </p:blipFill>
        <p:spPr bwMode="auto">
          <a:xfrm>
            <a:off x="6858000" y="4038600"/>
            <a:ext cx="1511300"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Text Box 10">
            <a:extLst>
              <a:ext uri="{FF2B5EF4-FFF2-40B4-BE49-F238E27FC236}">
                <a16:creationId xmlns:a16="http://schemas.microsoft.com/office/drawing/2014/main" id="{13C82633-4231-4668-86B2-A2FAADC0C383}"/>
              </a:ext>
            </a:extLst>
          </p:cNvPr>
          <p:cNvSpPr txBox="1">
            <a:spLocks noChangeArrowheads="1"/>
          </p:cNvSpPr>
          <p:nvPr/>
        </p:nvSpPr>
        <p:spPr bwMode="auto">
          <a:xfrm>
            <a:off x="6918325" y="4379913"/>
            <a:ext cx="946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Internal</a:t>
            </a:r>
          </a:p>
        </p:txBody>
      </p:sp>
      <p:pic>
        <p:nvPicPr>
          <p:cNvPr id="21510" name="Picture 11" descr="j0397050[1]">
            <a:extLst>
              <a:ext uri="{FF2B5EF4-FFF2-40B4-BE49-F238E27FC236}">
                <a16:creationId xmlns:a16="http://schemas.microsoft.com/office/drawing/2014/main" id="{75A795F6-7E7A-4165-A252-BC2B38A1714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1600" y="3048000"/>
            <a:ext cx="881063"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2" name="Picture 13" descr="j0371064[1]">
            <a:extLst>
              <a:ext uri="{FF2B5EF4-FFF2-40B4-BE49-F238E27FC236}">
                <a16:creationId xmlns:a16="http://schemas.microsoft.com/office/drawing/2014/main" id="{293DC982-053F-4836-960B-90D131DA7052}"/>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8488" y="5257800"/>
            <a:ext cx="12128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7B4918A0-3E52-4297-811F-2D60A2E9F400}"/>
              </a:ext>
            </a:extLst>
          </p:cNvPr>
          <p:cNvPicPr>
            <a:picLocks noChangeAspect="1"/>
          </p:cNvPicPr>
          <p:nvPr/>
        </p:nvPicPr>
        <p:blipFill>
          <a:blip r:embed="rId11"/>
          <a:stretch>
            <a:fillRect/>
          </a:stretch>
        </p:blipFill>
        <p:spPr>
          <a:xfrm>
            <a:off x="6650541" y="1686261"/>
            <a:ext cx="1499746" cy="1432684"/>
          </a:xfrm>
          <a:prstGeom prst="rect">
            <a:avLst/>
          </a:prstGeom>
        </p:spPr>
      </p:pic>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2C5033BB-6BC3-4493-96F4-781BFA696CD6}"/>
              </a:ext>
            </a:extLst>
          </p:cNvPr>
          <p:cNvSpPr>
            <a:spLocks noGrp="1" noChangeArrowheads="1"/>
          </p:cNvSpPr>
          <p:nvPr>
            <p:ph type="title"/>
          </p:nvPr>
        </p:nvSpPr>
        <p:spPr>
          <a:xfrm>
            <a:off x="520700" y="685800"/>
            <a:ext cx="8154988" cy="498598"/>
          </a:xfrm>
        </p:spPr>
        <p:txBody>
          <a:bodyPr/>
          <a:lstStyle/>
          <a:p>
            <a:pPr algn="ctr" eaLnBrk="1" hangingPunct="1"/>
            <a:r>
              <a:rPr lang="en-US" altLang="en-US" dirty="0">
                <a:ea typeface="Calibri" panose="020F0502020204030204" pitchFamily="34" charset="0"/>
                <a:cs typeface="Lucida Sans" panose="020B0602030504020204" pitchFamily="34" charset="0"/>
              </a:rPr>
              <a:t>… and Criticality Classification?</a:t>
            </a:r>
          </a:p>
        </p:txBody>
      </p:sp>
      <p:sp>
        <p:nvSpPr>
          <p:cNvPr id="20483" name="Rectangle 3">
            <a:extLst>
              <a:ext uri="{FF2B5EF4-FFF2-40B4-BE49-F238E27FC236}">
                <a16:creationId xmlns:a16="http://schemas.microsoft.com/office/drawing/2014/main" id="{457BB068-D5B0-43B8-A79A-21B2C6AC26C7}"/>
              </a:ext>
            </a:extLst>
          </p:cNvPr>
          <p:cNvSpPr>
            <a:spLocks noGrp="1" noChangeArrowheads="1"/>
          </p:cNvSpPr>
          <p:nvPr>
            <p:ph idx="1"/>
          </p:nvPr>
        </p:nvSpPr>
        <p:spPr/>
        <p:txBody>
          <a:bodyPr/>
          <a:lstStyle/>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Critical $$$$</a:t>
            </a:r>
            <a:r>
              <a:rPr lang="en-US" altLang="en-US" sz="2400">
                <a:latin typeface="Calibri" panose="020F0502020204030204" pitchFamily="34" charset="0"/>
                <a:ea typeface="ヒラギノ角ゴ Pro W3"/>
                <a:cs typeface="ヒラギノ角ゴ Pro W3"/>
              </a:rPr>
              <a:t>:  Cannot be performed manually.  Tolerance to interruption is very low</a:t>
            </a:r>
          </a:p>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Vital $$</a:t>
            </a:r>
            <a:r>
              <a:rPr lang="en-US" altLang="en-US" sz="2400">
                <a:latin typeface="Calibri" panose="020F0502020204030204" pitchFamily="34" charset="0"/>
                <a:ea typeface="ヒラギノ角ゴ Pro W3"/>
                <a:cs typeface="ヒラギノ角ゴ Pro W3"/>
              </a:rPr>
              <a:t>: Can be performed manually for very short time</a:t>
            </a:r>
          </a:p>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Sensitive $</a:t>
            </a:r>
            <a:r>
              <a:rPr lang="en-US" altLang="en-US" sz="2400">
                <a:latin typeface="Calibri" panose="020F0502020204030204" pitchFamily="34" charset="0"/>
                <a:ea typeface="ヒラギノ角ゴ Pro W3"/>
                <a:cs typeface="ヒラギノ角ゴ Pro W3"/>
              </a:rPr>
              <a:t>: Can be performed manually for a period of time, but may cost more in staff</a:t>
            </a:r>
          </a:p>
          <a:p>
            <a:pPr eaLnBrk="1" hangingPunct="1">
              <a:lnSpc>
                <a:spcPct val="100000"/>
              </a:lnSpc>
              <a:buFont typeface="Wingdings" panose="05000000000000000000" pitchFamily="2" charset="2"/>
              <a:buNone/>
            </a:pPr>
            <a:r>
              <a:rPr lang="en-US" altLang="en-US" sz="2400" b="1">
                <a:latin typeface="Calibri" panose="020F0502020204030204" pitchFamily="34" charset="0"/>
                <a:ea typeface="ヒラギノ角ゴ Pro W3"/>
                <a:cs typeface="ヒラギノ角ゴ Pro W3"/>
              </a:rPr>
              <a:t>Nonsensitive </a:t>
            </a:r>
            <a:r>
              <a:rPr lang="en-US" altLang="en-US" sz="2400" b="1">
                <a:latin typeface="Calibri" panose="020F0502020204030204" pitchFamily="34" charset="0"/>
                <a:ea typeface="ヒラギノ角ゴ Pro W3"/>
                <a:cs typeface="Arial" panose="020B0604020202020204" pitchFamily="34" charset="0"/>
              </a:rPr>
              <a:t>¢</a:t>
            </a:r>
            <a:r>
              <a:rPr lang="en-US" altLang="en-US" sz="2400">
                <a:latin typeface="Calibri" panose="020F0502020204030204" pitchFamily="34" charset="0"/>
                <a:ea typeface="ヒラギノ角ゴ Pro W3"/>
                <a:cs typeface="ヒラギノ角ゴ Pro W3"/>
              </a:rPr>
              <a:t>: Can be performed manually for an extended period of time with little additional cost and minimal recovery effort</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7ADD0AF9-9300-4626-A7CA-64D315F47A52}"/>
              </a:ext>
            </a:extLst>
          </p:cNvPr>
          <p:cNvGraphicFramePr>
            <a:graphicFrameLocks noGrp="1"/>
          </p:cNvGraphicFramePr>
          <p:nvPr>
            <p:ph idx="11"/>
            <p:extLst>
              <p:ext uri="{D42A27DB-BD31-4B8C-83A1-F6EECF244321}">
                <p14:modId xmlns:p14="http://schemas.microsoft.com/office/powerpoint/2010/main" val="2911803009"/>
              </p:ext>
            </p:extLst>
          </p:nvPr>
        </p:nvGraphicFramePr>
        <p:xfrm>
          <a:off x="494505" y="1981200"/>
          <a:ext cx="8154989" cy="4007234"/>
        </p:xfrm>
        <a:graphic>
          <a:graphicData uri="http://schemas.openxmlformats.org/drawingml/2006/table">
            <a:tbl>
              <a:tblPr firstRow="1" firstCol="1" lastRow="1" lastCol="1" bandRow="1" bandCol="1">
                <a:tableStyleId>{69012ECD-51FC-41F1-AA8D-1B2483CD663E}</a:tableStyleId>
              </a:tblPr>
              <a:tblGrid>
                <a:gridCol w="1043123">
                  <a:extLst>
                    <a:ext uri="{9D8B030D-6E8A-4147-A177-3AD203B41FA5}">
                      <a16:colId xmlns:a16="http://schemas.microsoft.com/office/drawing/2014/main" val="3112900300"/>
                    </a:ext>
                  </a:extLst>
                </a:gridCol>
                <a:gridCol w="1911782">
                  <a:extLst>
                    <a:ext uri="{9D8B030D-6E8A-4147-A177-3AD203B41FA5}">
                      <a16:colId xmlns:a16="http://schemas.microsoft.com/office/drawing/2014/main" val="1843457106"/>
                    </a:ext>
                  </a:extLst>
                </a:gridCol>
                <a:gridCol w="1911782">
                  <a:extLst>
                    <a:ext uri="{9D8B030D-6E8A-4147-A177-3AD203B41FA5}">
                      <a16:colId xmlns:a16="http://schemas.microsoft.com/office/drawing/2014/main" val="3583492494"/>
                    </a:ext>
                  </a:extLst>
                </a:gridCol>
                <a:gridCol w="3288302">
                  <a:extLst>
                    <a:ext uri="{9D8B030D-6E8A-4147-A177-3AD203B41FA5}">
                      <a16:colId xmlns:a16="http://schemas.microsoft.com/office/drawing/2014/main" val="4217059622"/>
                    </a:ext>
                  </a:extLst>
                </a:gridCol>
              </a:tblGrid>
              <a:tr h="0">
                <a:tc>
                  <a:txBody>
                    <a:bodyPr/>
                    <a:lstStyle/>
                    <a:p>
                      <a:pPr marL="0" marR="0" algn="ctr">
                        <a:lnSpc>
                          <a:spcPct val="107000"/>
                        </a:lnSpc>
                        <a:spcBef>
                          <a:spcPts val="0"/>
                        </a:spcBef>
                        <a:spcAft>
                          <a:spcPts val="600"/>
                        </a:spcAft>
                      </a:pPr>
                      <a:r>
                        <a:rPr lang="en-US" sz="1800">
                          <a:effectLst/>
                        </a:rPr>
                        <a:t>Room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600"/>
                        </a:spcAft>
                      </a:pPr>
                      <a:r>
                        <a:rPr lang="en-US" sz="1800">
                          <a:effectLst/>
                        </a:rPr>
                        <a:t>Purpose of Room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600"/>
                        </a:spcAft>
                      </a:pPr>
                      <a:r>
                        <a:rPr lang="en-US" sz="1800">
                          <a:effectLst/>
                        </a:rPr>
                        <a:t>Sensitivity &amp; Criticality Class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600"/>
                        </a:spcAft>
                      </a:pPr>
                      <a:r>
                        <a:rPr lang="en-US" sz="1800">
                          <a:effectLst/>
                        </a:rPr>
                        <a:t>Sensitive Assets or Information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5857663"/>
                  </a:ext>
                </a:extLst>
              </a:tr>
              <a:tr h="0">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124</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Public classroom </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Privileged, </a:t>
                      </a:r>
                    </a:p>
                    <a:p>
                      <a:pPr marL="0" marR="0" algn="just">
                        <a:lnSpc>
                          <a:spcPct val="107000"/>
                        </a:lnSpc>
                        <a:spcBef>
                          <a:spcPts val="0"/>
                        </a:spcBef>
                        <a:spcAft>
                          <a:spcPts val="600"/>
                        </a:spcAft>
                      </a:pPr>
                      <a:r>
                        <a:rPr lang="en-US" sz="1800" b="0" dirty="0">
                          <a:effectLst/>
                          <a:latin typeface="Tempus Sans ITC" panose="04020404030D07020202" pitchFamily="82" charset="0"/>
                        </a:rPr>
                        <a:t>Vital-sensitive</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Computer, projector, display</a:t>
                      </a:r>
                    </a:p>
                    <a:p>
                      <a:pPr marL="0" marR="0" algn="just">
                        <a:lnSpc>
                          <a:spcPct val="107000"/>
                        </a:lnSpc>
                        <a:spcBef>
                          <a:spcPts val="0"/>
                        </a:spcBef>
                        <a:spcAft>
                          <a:spcPts val="600"/>
                        </a:spcAft>
                      </a:pPr>
                      <a:r>
                        <a:rPr lang="en-US" sz="1800" b="0" dirty="0">
                          <a:effectLst/>
                          <a:latin typeface="Tempus Sans ITC" panose="04020404030D07020202" pitchFamily="82" charset="0"/>
                          <a:ea typeface="Calibri" panose="020F0502020204030204" pitchFamily="34" charset="0"/>
                          <a:cs typeface="Times New Roman" panose="02020603050405020304" pitchFamily="18" charset="0"/>
                        </a:rPr>
                        <a:t>Vital during school year- sensitive</a:t>
                      </a:r>
                      <a:r>
                        <a:rPr lang="en-US" sz="1800" b="0" baseline="0" dirty="0">
                          <a:effectLst/>
                          <a:latin typeface="Tempus Sans ITC" panose="04020404030D07020202" pitchFamily="82" charset="0"/>
                          <a:ea typeface="Calibri" panose="020F0502020204030204" pitchFamily="34" charset="0"/>
                          <a:cs typeface="Times New Roman" panose="02020603050405020304" pitchFamily="18" charset="0"/>
                        </a:rPr>
                        <a:t> otherwise</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654764740"/>
                  </a:ext>
                </a:extLst>
              </a:tr>
              <a:tr h="0">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128</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Public classroom</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Privileged,</a:t>
                      </a:r>
                    </a:p>
                    <a:p>
                      <a:pPr marL="0" marR="0" algn="just">
                        <a:lnSpc>
                          <a:spcPct val="107000"/>
                        </a:lnSpc>
                        <a:spcBef>
                          <a:spcPts val="0"/>
                        </a:spcBef>
                        <a:spcAft>
                          <a:spcPts val="600"/>
                        </a:spcAft>
                      </a:pPr>
                      <a:r>
                        <a:rPr lang="en-US" sz="1800" b="0" dirty="0">
                          <a:effectLst/>
                          <a:latin typeface="Tempus Sans ITC" panose="04020404030D07020202" pitchFamily="82" charset="0"/>
                          <a:ea typeface="Calibri" panose="020F0502020204030204" pitchFamily="34" charset="0"/>
                          <a:cs typeface="Times New Roman" panose="02020603050405020304" pitchFamily="18" charset="0"/>
                        </a:rPr>
                        <a:t>Vital-sensitive</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Lab equipment, computer, projector, display</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432014273"/>
                  </a:ext>
                </a:extLst>
              </a:tr>
              <a:tr h="0">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130</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Public classroom</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Public, </a:t>
                      </a:r>
                    </a:p>
                    <a:p>
                      <a:pPr marL="0" marR="0" algn="just">
                        <a:lnSpc>
                          <a:spcPct val="107000"/>
                        </a:lnSpc>
                        <a:spcBef>
                          <a:spcPts val="0"/>
                        </a:spcBef>
                        <a:spcAft>
                          <a:spcPts val="600"/>
                        </a:spcAft>
                      </a:pPr>
                      <a:r>
                        <a:rPr lang="en-US" sz="1800" b="0" dirty="0">
                          <a:effectLst/>
                          <a:latin typeface="Tempus Sans ITC" panose="04020404030D07020202" pitchFamily="82" charset="0"/>
                        </a:rPr>
                        <a:t>non-sensitive</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Tables, chairs</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386880719"/>
                  </a:ext>
                </a:extLst>
              </a:tr>
              <a:tr h="0">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132</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Server Room</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Confidential, critical</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Servers, network equipment, disk and tape drives.</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77427613"/>
                  </a:ext>
                </a:extLst>
              </a:tr>
              <a:tr h="0">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129</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a:effectLst/>
                          <a:latin typeface="Tempus Sans ITC" panose="04020404030D07020202" pitchFamily="82" charset="0"/>
                        </a:rPr>
                        <a:t>Office</a:t>
                      </a:r>
                      <a:endParaRPr lang="en-US" sz="1600" b="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Confidential, non-sensitive</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marL="0" marR="0" algn="just">
                        <a:lnSpc>
                          <a:spcPct val="107000"/>
                        </a:lnSpc>
                        <a:spcBef>
                          <a:spcPts val="0"/>
                        </a:spcBef>
                        <a:spcAft>
                          <a:spcPts val="600"/>
                        </a:spcAft>
                      </a:pPr>
                      <a:r>
                        <a:rPr lang="en-US" sz="1800" b="0" dirty="0">
                          <a:effectLst/>
                          <a:latin typeface="Tempus Sans ITC" panose="04020404030D07020202" pitchFamily="82" charset="0"/>
                        </a:rPr>
                        <a:t>Exam/homework papers, laptop, display</a:t>
                      </a:r>
                      <a:endParaRPr lang="en-US" sz="1600" b="0" dirty="0">
                        <a:effectLst/>
                        <a:latin typeface="Tempus Sans ITC" panose="04020404030D07020202" pitchFamily="82"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1016219864"/>
                  </a:ext>
                </a:extLst>
              </a:tr>
            </a:tbl>
          </a:graphicData>
        </a:graphic>
      </p:graphicFrame>
      <p:sp>
        <p:nvSpPr>
          <p:cNvPr id="3" name="Title 2">
            <a:extLst>
              <a:ext uri="{FF2B5EF4-FFF2-40B4-BE49-F238E27FC236}">
                <a16:creationId xmlns:a16="http://schemas.microsoft.com/office/drawing/2014/main" id="{1A6E25F9-2B92-4DA1-BB54-F004C643E9A7}"/>
              </a:ext>
            </a:extLst>
          </p:cNvPr>
          <p:cNvSpPr>
            <a:spLocks noGrp="1"/>
          </p:cNvSpPr>
          <p:nvPr>
            <p:ph type="title"/>
          </p:nvPr>
        </p:nvSpPr>
        <p:spPr/>
        <p:txBody>
          <a:bodyPr/>
          <a:lstStyle/>
          <a:p>
            <a:r>
              <a:rPr lang="en-US" dirty="0"/>
              <a:t>Step 1: Inventory &amp; Classify Room</a:t>
            </a:r>
          </a:p>
        </p:txBody>
      </p:sp>
    </p:spTree>
    <p:extLst>
      <p:ext uri="{BB962C8B-B14F-4D97-AF65-F5344CB8AC3E}">
        <p14:creationId xmlns:p14="http://schemas.microsoft.com/office/powerpoint/2010/main" val="3356969940"/>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a:extLst>
              <a:ext uri="{FF2B5EF4-FFF2-40B4-BE49-F238E27FC236}">
                <a16:creationId xmlns:a16="http://schemas.microsoft.com/office/drawing/2014/main" id="{BF621292-235A-47D1-9497-25F0CAEEE12A}"/>
              </a:ext>
            </a:extLst>
          </p:cNvPr>
          <p:cNvSpPr>
            <a:spLocks noGrp="1" noChangeArrowheads="1"/>
          </p:cNvSpPr>
          <p:nvPr>
            <p:ph type="title"/>
          </p:nvPr>
        </p:nvSpPr>
        <p:spPr/>
        <p:txBody>
          <a:bodyPr/>
          <a:lstStyle/>
          <a:p>
            <a:pPr algn="ctr" eaLnBrk="1" hangingPunct="1"/>
            <a:r>
              <a:rPr lang="en-US" altLang="en-US" sz="3200">
                <a:ea typeface="Calibri" panose="020F0502020204030204" pitchFamily="34" charset="0"/>
                <a:cs typeface="Lucida Sans" panose="020B0602030504020204" pitchFamily="34" charset="0"/>
              </a:rPr>
              <a:t>Workbook: Physical Security</a:t>
            </a:r>
            <a:br>
              <a:rPr lang="en-US" altLang="en-US">
                <a:ea typeface="Calibri" panose="020F0502020204030204" pitchFamily="34" charset="0"/>
                <a:cs typeface="Lucida Sans" panose="020B0602030504020204" pitchFamily="34" charset="0"/>
              </a:rPr>
            </a:br>
            <a:r>
              <a:rPr lang="en-US" altLang="en-US">
                <a:ea typeface="Calibri" panose="020F0502020204030204" pitchFamily="34" charset="0"/>
                <a:cs typeface="Lucida Sans" panose="020B0602030504020204" pitchFamily="34" charset="0"/>
              </a:rPr>
              <a:t>Physical Security map</a:t>
            </a:r>
          </a:p>
        </p:txBody>
      </p:sp>
      <p:sp>
        <p:nvSpPr>
          <p:cNvPr id="22531" name="Rectangle 5">
            <a:extLst>
              <a:ext uri="{FF2B5EF4-FFF2-40B4-BE49-F238E27FC236}">
                <a16:creationId xmlns:a16="http://schemas.microsoft.com/office/drawing/2014/main" id="{108829CF-B08E-41C4-A555-F311C71E2A30}"/>
              </a:ext>
            </a:extLst>
          </p:cNvPr>
          <p:cNvSpPr>
            <a:spLocks noChangeArrowheads="1"/>
          </p:cNvSpPr>
          <p:nvPr/>
        </p:nvSpPr>
        <p:spPr bwMode="auto">
          <a:xfrm>
            <a:off x="838200" y="1981200"/>
            <a:ext cx="7239000" cy="3124200"/>
          </a:xfrm>
          <a:prstGeom prst="rect">
            <a:avLst/>
          </a:prstGeom>
          <a:solidFill>
            <a:schemeClr val="bg1">
              <a:lumMod val="95000"/>
            </a:schemeClr>
          </a:solidFill>
          <a:ln w="9525">
            <a:solidFill>
              <a:schemeClr val="tx1"/>
            </a:solidFill>
            <a:miter lim="800000"/>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hangingPunct="0">
              <a:defRPr/>
            </a:pPr>
            <a:endParaRPr lang="en-US" altLang="en-US">
              <a:cs typeface="+mn-cs"/>
            </a:endParaRPr>
          </a:p>
        </p:txBody>
      </p:sp>
      <p:sp>
        <p:nvSpPr>
          <p:cNvPr id="22532" name="Rectangle 6">
            <a:extLst>
              <a:ext uri="{FF2B5EF4-FFF2-40B4-BE49-F238E27FC236}">
                <a16:creationId xmlns:a16="http://schemas.microsoft.com/office/drawing/2014/main" id="{A91E3748-F086-4BAC-A341-FA1F5D1189CC}"/>
              </a:ext>
            </a:extLst>
          </p:cNvPr>
          <p:cNvSpPr>
            <a:spLocks noChangeArrowheads="1"/>
          </p:cNvSpPr>
          <p:nvPr/>
        </p:nvSpPr>
        <p:spPr bwMode="auto">
          <a:xfrm>
            <a:off x="2895600" y="1981200"/>
            <a:ext cx="1371600" cy="1219200"/>
          </a:xfrm>
          <a:prstGeom prst="rect">
            <a:avLst/>
          </a:prstGeom>
          <a:solidFill>
            <a:schemeClr val="bg1">
              <a:lumMod val="75000"/>
            </a:schemeClr>
          </a:solidFill>
          <a:ln w="9525">
            <a:solidFill>
              <a:schemeClr val="tx1"/>
            </a:solidFill>
            <a:miter lim="800000"/>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hangingPunct="0">
              <a:defRPr/>
            </a:pPr>
            <a:r>
              <a:rPr lang="en-US" altLang="en-US">
                <a:cs typeface="+mn-cs"/>
              </a:rPr>
              <a:t>Rm.</a:t>
            </a:r>
          </a:p>
          <a:p>
            <a:pPr algn="ctr" eaLnBrk="0" hangingPunct="0">
              <a:defRPr/>
            </a:pPr>
            <a:r>
              <a:rPr lang="en-US" altLang="en-US">
                <a:cs typeface="+mn-cs"/>
              </a:rPr>
              <a:t>124</a:t>
            </a:r>
          </a:p>
        </p:txBody>
      </p:sp>
      <p:sp>
        <p:nvSpPr>
          <p:cNvPr id="22533" name="Rectangle 7">
            <a:extLst>
              <a:ext uri="{FF2B5EF4-FFF2-40B4-BE49-F238E27FC236}">
                <a16:creationId xmlns:a16="http://schemas.microsoft.com/office/drawing/2014/main" id="{CDCE9C83-2927-41A8-8559-6CBF8035D838}"/>
              </a:ext>
            </a:extLst>
          </p:cNvPr>
          <p:cNvSpPr>
            <a:spLocks noChangeArrowheads="1"/>
          </p:cNvSpPr>
          <p:nvPr/>
        </p:nvSpPr>
        <p:spPr bwMode="auto">
          <a:xfrm>
            <a:off x="2971800" y="3886200"/>
            <a:ext cx="1371600" cy="1219200"/>
          </a:xfrm>
          <a:prstGeom prst="rect">
            <a:avLst/>
          </a:prstGeom>
          <a:solidFill>
            <a:schemeClr val="bg1">
              <a:lumMod val="95000"/>
            </a:schemeClr>
          </a:solidFill>
          <a:ln w="9525">
            <a:solidFill>
              <a:schemeClr val="tx1"/>
            </a:solidFill>
            <a:miter lim="800000"/>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hangingPunct="0">
              <a:defRPr/>
            </a:pPr>
            <a:r>
              <a:rPr lang="en-US" altLang="en-US">
                <a:cs typeface="+mn-cs"/>
              </a:rPr>
              <a:t>Rm.</a:t>
            </a:r>
          </a:p>
          <a:p>
            <a:pPr algn="ctr" eaLnBrk="0" hangingPunct="0">
              <a:defRPr/>
            </a:pPr>
            <a:r>
              <a:rPr lang="en-US" altLang="en-US">
                <a:cs typeface="+mn-cs"/>
              </a:rPr>
              <a:t>123</a:t>
            </a:r>
          </a:p>
        </p:txBody>
      </p:sp>
      <p:sp>
        <p:nvSpPr>
          <p:cNvPr id="22534" name="Rectangle 8">
            <a:extLst>
              <a:ext uri="{FF2B5EF4-FFF2-40B4-BE49-F238E27FC236}">
                <a16:creationId xmlns:a16="http://schemas.microsoft.com/office/drawing/2014/main" id="{456D4177-53ED-488A-BFD3-78B2245AABB8}"/>
              </a:ext>
            </a:extLst>
          </p:cNvPr>
          <p:cNvSpPr>
            <a:spLocks noChangeArrowheads="1"/>
          </p:cNvSpPr>
          <p:nvPr/>
        </p:nvSpPr>
        <p:spPr bwMode="auto">
          <a:xfrm>
            <a:off x="4343400" y="3886200"/>
            <a:ext cx="1295400" cy="1219200"/>
          </a:xfrm>
          <a:prstGeom prst="rect">
            <a:avLst/>
          </a:prstGeom>
          <a:solidFill>
            <a:schemeClr val="bg1">
              <a:lumMod val="75000"/>
            </a:schemeClr>
          </a:solidFill>
          <a:ln w="9525">
            <a:solidFill>
              <a:schemeClr val="tx1"/>
            </a:solidFill>
            <a:miter lim="800000"/>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hangingPunct="0">
              <a:defRPr/>
            </a:pPr>
            <a:r>
              <a:rPr lang="en-US" altLang="en-US">
                <a:cs typeface="+mn-cs"/>
              </a:rPr>
              <a:t>Rm.</a:t>
            </a:r>
          </a:p>
          <a:p>
            <a:pPr algn="ctr" eaLnBrk="0" hangingPunct="0">
              <a:defRPr/>
            </a:pPr>
            <a:r>
              <a:rPr lang="en-US" altLang="en-US">
                <a:cs typeface="+mn-cs"/>
              </a:rPr>
              <a:t>125</a:t>
            </a:r>
          </a:p>
        </p:txBody>
      </p:sp>
      <p:sp>
        <p:nvSpPr>
          <p:cNvPr id="22535" name="Rectangle 9">
            <a:extLst>
              <a:ext uri="{FF2B5EF4-FFF2-40B4-BE49-F238E27FC236}">
                <a16:creationId xmlns:a16="http://schemas.microsoft.com/office/drawing/2014/main" id="{696BCA0F-E622-4AA6-A442-3A8D6FE3F12E}"/>
              </a:ext>
            </a:extLst>
          </p:cNvPr>
          <p:cNvSpPr>
            <a:spLocks noChangeArrowheads="1"/>
          </p:cNvSpPr>
          <p:nvPr/>
        </p:nvSpPr>
        <p:spPr bwMode="auto">
          <a:xfrm>
            <a:off x="4267200" y="1981200"/>
            <a:ext cx="1295400" cy="1219200"/>
          </a:xfrm>
          <a:prstGeom prst="rect">
            <a:avLst/>
          </a:prstGeom>
          <a:solidFill>
            <a:schemeClr val="bg1">
              <a:lumMod val="75000"/>
            </a:schemeClr>
          </a:solidFill>
          <a:ln w="9525">
            <a:solidFill>
              <a:schemeClr val="tx1"/>
            </a:solidFill>
            <a:miter lim="800000"/>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hangingPunct="0">
              <a:defRPr/>
            </a:pPr>
            <a:r>
              <a:rPr lang="en-US" altLang="en-US">
                <a:cs typeface="+mn-cs"/>
              </a:rPr>
              <a:t>Rm.</a:t>
            </a:r>
          </a:p>
          <a:p>
            <a:pPr algn="ctr" eaLnBrk="0" hangingPunct="0">
              <a:defRPr/>
            </a:pPr>
            <a:r>
              <a:rPr lang="en-US" altLang="en-US">
                <a:cs typeface="+mn-cs"/>
              </a:rPr>
              <a:t>128</a:t>
            </a:r>
          </a:p>
        </p:txBody>
      </p:sp>
      <p:sp>
        <p:nvSpPr>
          <p:cNvPr id="22536" name="Rectangle 10">
            <a:extLst>
              <a:ext uri="{FF2B5EF4-FFF2-40B4-BE49-F238E27FC236}">
                <a16:creationId xmlns:a16="http://schemas.microsoft.com/office/drawing/2014/main" id="{DFE9D642-7342-4513-BF85-0C2B24141B48}"/>
              </a:ext>
            </a:extLst>
          </p:cNvPr>
          <p:cNvSpPr>
            <a:spLocks noChangeArrowheads="1"/>
          </p:cNvSpPr>
          <p:nvPr/>
        </p:nvSpPr>
        <p:spPr bwMode="auto">
          <a:xfrm>
            <a:off x="6705600" y="1981200"/>
            <a:ext cx="1371600" cy="3124200"/>
          </a:xfrm>
          <a:prstGeom prst="rect">
            <a:avLst/>
          </a:prstGeom>
          <a:solidFill>
            <a:schemeClr val="tx1">
              <a:lumMod val="95000"/>
              <a:lumOff val="5000"/>
            </a:schemeClr>
          </a:solidFill>
          <a:ln w="9525">
            <a:solidFill>
              <a:schemeClr val="tx1"/>
            </a:solidFill>
            <a:miter lim="800000"/>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hangingPunct="0">
              <a:defRPr/>
            </a:pPr>
            <a:r>
              <a:rPr lang="en-US" altLang="en-US" dirty="0" err="1">
                <a:solidFill>
                  <a:schemeClr val="bg1"/>
                </a:solidFill>
                <a:cs typeface="+mn-cs"/>
              </a:rPr>
              <a:t>Rm</a:t>
            </a:r>
            <a:r>
              <a:rPr lang="en-US" altLang="en-US" dirty="0">
                <a:solidFill>
                  <a:schemeClr val="bg1"/>
                </a:solidFill>
                <a:cs typeface="+mn-cs"/>
              </a:rPr>
              <a:t> 132</a:t>
            </a:r>
          </a:p>
          <a:p>
            <a:pPr algn="ctr" eaLnBrk="0" hangingPunct="0">
              <a:defRPr/>
            </a:pPr>
            <a:r>
              <a:rPr lang="en-US" altLang="en-US" dirty="0">
                <a:solidFill>
                  <a:schemeClr val="bg1"/>
                </a:solidFill>
                <a:cs typeface="+mn-cs"/>
              </a:rPr>
              <a:t>Comp.</a:t>
            </a:r>
          </a:p>
          <a:p>
            <a:pPr algn="ctr" eaLnBrk="0" hangingPunct="0">
              <a:defRPr/>
            </a:pPr>
            <a:r>
              <a:rPr lang="en-US" altLang="en-US" dirty="0">
                <a:solidFill>
                  <a:schemeClr val="bg1"/>
                </a:solidFill>
                <a:cs typeface="+mn-cs"/>
              </a:rPr>
              <a:t>Facility</a:t>
            </a:r>
          </a:p>
        </p:txBody>
      </p:sp>
      <p:sp>
        <p:nvSpPr>
          <p:cNvPr id="44041" name="Text Box 11">
            <a:extLst>
              <a:ext uri="{FF2B5EF4-FFF2-40B4-BE49-F238E27FC236}">
                <a16:creationId xmlns:a16="http://schemas.microsoft.com/office/drawing/2014/main" id="{B89897BD-3BAA-4DF4-942B-E9611FBB57FD}"/>
              </a:ext>
            </a:extLst>
          </p:cNvPr>
          <p:cNvSpPr txBox="1">
            <a:spLocks noChangeArrowheads="1"/>
          </p:cNvSpPr>
          <p:nvPr/>
        </p:nvSpPr>
        <p:spPr bwMode="auto">
          <a:xfrm>
            <a:off x="4556125" y="5218113"/>
            <a:ext cx="427355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r>
              <a:rPr lang="en-US" altLang="en-US" b="1">
                <a:solidFill>
                  <a:schemeClr val="tx1"/>
                </a:solidFill>
                <a:latin typeface="Arial" panose="020B0604020202020204" pitchFamily="34" charset="0"/>
                <a:cs typeface="Arial" panose="020B0604020202020204" pitchFamily="34" charset="0"/>
              </a:rPr>
              <a:t>Criticality Classification: (Availability)</a:t>
            </a:r>
          </a:p>
          <a:p>
            <a:pPr>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Rm 132: Critical</a:t>
            </a:r>
          </a:p>
          <a:p>
            <a:pPr>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Rm 124, 125, 128, 129: Vital </a:t>
            </a:r>
          </a:p>
        </p:txBody>
      </p:sp>
      <p:sp>
        <p:nvSpPr>
          <p:cNvPr id="44042" name="Text Box 12">
            <a:extLst>
              <a:ext uri="{FF2B5EF4-FFF2-40B4-BE49-F238E27FC236}">
                <a16:creationId xmlns:a16="http://schemas.microsoft.com/office/drawing/2014/main" id="{898B5957-B080-4D91-BFBB-F5501F9E3974}"/>
              </a:ext>
            </a:extLst>
          </p:cNvPr>
          <p:cNvSpPr txBox="1">
            <a:spLocks noChangeArrowheads="1"/>
          </p:cNvSpPr>
          <p:nvPr/>
        </p:nvSpPr>
        <p:spPr bwMode="auto">
          <a:xfrm>
            <a:off x="898525" y="5218113"/>
            <a:ext cx="29527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a:lnSpc>
                <a:spcPct val="100000"/>
              </a:lnSpc>
              <a:spcBef>
                <a:spcPct val="0"/>
              </a:spcBef>
              <a:buClrTx/>
              <a:buSzTx/>
              <a:buFontTx/>
              <a:buNone/>
            </a:pPr>
            <a:r>
              <a:rPr lang="en-US" altLang="en-US" b="1">
                <a:solidFill>
                  <a:schemeClr val="tx1"/>
                </a:solidFill>
                <a:latin typeface="Arial" panose="020B0604020202020204" pitchFamily="34" charset="0"/>
                <a:cs typeface="Arial" panose="020B0604020202020204" pitchFamily="34" charset="0"/>
              </a:rPr>
              <a:t>Sensitivity Classification:</a:t>
            </a:r>
          </a:p>
          <a:p>
            <a:pPr>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Black: Confidential</a:t>
            </a:r>
          </a:p>
          <a:p>
            <a:pPr>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Gray: Privileged</a:t>
            </a:r>
          </a:p>
          <a:p>
            <a:pPr>
              <a:lnSpc>
                <a:spcPct val="100000"/>
              </a:lnSpc>
              <a:spcBef>
                <a:spcPct val="0"/>
              </a:spcBef>
              <a:buClrTx/>
              <a:buSzTx/>
              <a:buFontTx/>
              <a:buNone/>
            </a:pPr>
            <a:r>
              <a:rPr lang="en-US" altLang="en-US">
                <a:solidFill>
                  <a:schemeClr val="tx1"/>
                </a:solidFill>
                <a:latin typeface="Arial" panose="020B0604020202020204" pitchFamily="34" charset="0"/>
                <a:cs typeface="Arial" panose="020B0604020202020204" pitchFamily="34" charset="0"/>
              </a:rPr>
              <a:t>Light: Public</a:t>
            </a:r>
          </a:p>
        </p:txBody>
      </p:sp>
      <p:sp>
        <p:nvSpPr>
          <p:cNvPr id="22539" name="Rectangle 13">
            <a:extLst>
              <a:ext uri="{FF2B5EF4-FFF2-40B4-BE49-F238E27FC236}">
                <a16:creationId xmlns:a16="http://schemas.microsoft.com/office/drawing/2014/main" id="{8D14D7DC-490B-40A7-9024-3340CD004B5A}"/>
              </a:ext>
            </a:extLst>
          </p:cNvPr>
          <p:cNvSpPr>
            <a:spLocks noChangeArrowheads="1"/>
          </p:cNvSpPr>
          <p:nvPr/>
        </p:nvSpPr>
        <p:spPr bwMode="auto">
          <a:xfrm>
            <a:off x="5562600" y="1981200"/>
            <a:ext cx="1143000" cy="1219200"/>
          </a:xfrm>
          <a:prstGeom prst="rect">
            <a:avLst/>
          </a:prstGeom>
          <a:solidFill>
            <a:schemeClr val="bg1">
              <a:lumMod val="95000"/>
            </a:schemeClr>
          </a:solidFill>
          <a:ln w="9525">
            <a:solidFill>
              <a:schemeClr val="tx1"/>
            </a:solidFill>
            <a:miter lim="800000"/>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hangingPunct="0">
              <a:defRPr/>
            </a:pPr>
            <a:r>
              <a:rPr lang="en-US" altLang="en-US" dirty="0" err="1">
                <a:cs typeface="+mn-cs"/>
              </a:rPr>
              <a:t>Rm</a:t>
            </a:r>
            <a:endParaRPr lang="en-US" altLang="en-US" dirty="0">
              <a:cs typeface="+mn-cs"/>
            </a:endParaRPr>
          </a:p>
          <a:p>
            <a:pPr algn="ctr" eaLnBrk="0" hangingPunct="0">
              <a:defRPr/>
            </a:pPr>
            <a:r>
              <a:rPr lang="en-US" altLang="en-US" dirty="0">
                <a:cs typeface="+mn-cs"/>
              </a:rPr>
              <a:t>130</a:t>
            </a:r>
          </a:p>
        </p:txBody>
      </p:sp>
      <p:sp>
        <p:nvSpPr>
          <p:cNvPr id="22540" name="Rectangle 14">
            <a:extLst>
              <a:ext uri="{FF2B5EF4-FFF2-40B4-BE49-F238E27FC236}">
                <a16:creationId xmlns:a16="http://schemas.microsoft.com/office/drawing/2014/main" id="{94301F1B-0651-4981-8B8D-57BB1A123257}"/>
              </a:ext>
            </a:extLst>
          </p:cNvPr>
          <p:cNvSpPr>
            <a:spLocks noChangeArrowheads="1"/>
          </p:cNvSpPr>
          <p:nvPr/>
        </p:nvSpPr>
        <p:spPr bwMode="auto">
          <a:xfrm>
            <a:off x="5638800" y="3886200"/>
            <a:ext cx="1066800" cy="1219200"/>
          </a:xfrm>
          <a:prstGeom prst="rect">
            <a:avLst/>
          </a:prstGeom>
          <a:solidFill>
            <a:schemeClr val="bg1">
              <a:lumMod val="75000"/>
            </a:schemeClr>
          </a:solidFill>
          <a:ln w="9525">
            <a:solidFill>
              <a:schemeClr val="tx1"/>
            </a:solidFill>
            <a:miter lim="800000"/>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hangingPunct="0">
              <a:defRPr/>
            </a:pPr>
            <a:r>
              <a:rPr lang="en-US" altLang="en-US">
                <a:cs typeface="+mn-cs"/>
              </a:rPr>
              <a:t>Rm.</a:t>
            </a:r>
          </a:p>
          <a:p>
            <a:pPr algn="ctr" eaLnBrk="0" hangingPunct="0">
              <a:defRPr/>
            </a:pPr>
            <a:r>
              <a:rPr lang="en-US" altLang="en-US">
                <a:cs typeface="+mn-cs"/>
              </a:rPr>
              <a:t>129</a:t>
            </a:r>
          </a:p>
        </p:txBody>
      </p:sp>
      <p:sp>
        <p:nvSpPr>
          <p:cNvPr id="44045" name="Line 15">
            <a:extLst>
              <a:ext uri="{FF2B5EF4-FFF2-40B4-BE49-F238E27FC236}">
                <a16:creationId xmlns:a16="http://schemas.microsoft.com/office/drawing/2014/main" id="{B61F1B7F-F557-4DF5-96AB-9D485FC822AF}"/>
              </a:ext>
            </a:extLst>
          </p:cNvPr>
          <p:cNvSpPr>
            <a:spLocks noChangeShapeType="1"/>
          </p:cNvSpPr>
          <p:nvPr/>
        </p:nvSpPr>
        <p:spPr bwMode="auto">
          <a:xfrm flipH="1">
            <a:off x="6477000" y="4724400"/>
            <a:ext cx="22860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6" name="Line 16">
            <a:extLst>
              <a:ext uri="{FF2B5EF4-FFF2-40B4-BE49-F238E27FC236}">
                <a16:creationId xmlns:a16="http://schemas.microsoft.com/office/drawing/2014/main" id="{6614167C-1B52-45C3-8D5A-85BD8F9E56C1}"/>
              </a:ext>
            </a:extLst>
          </p:cNvPr>
          <p:cNvSpPr>
            <a:spLocks noChangeShapeType="1"/>
          </p:cNvSpPr>
          <p:nvPr/>
        </p:nvSpPr>
        <p:spPr bwMode="auto">
          <a:xfrm flipH="1">
            <a:off x="2971800" y="3810000"/>
            <a:ext cx="533400" cy="76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7" name="Line 17">
            <a:extLst>
              <a:ext uri="{FF2B5EF4-FFF2-40B4-BE49-F238E27FC236}">
                <a16:creationId xmlns:a16="http://schemas.microsoft.com/office/drawing/2014/main" id="{4B88368A-174D-4002-A930-E9312592C170}"/>
              </a:ext>
            </a:extLst>
          </p:cNvPr>
          <p:cNvSpPr>
            <a:spLocks noChangeShapeType="1"/>
          </p:cNvSpPr>
          <p:nvPr/>
        </p:nvSpPr>
        <p:spPr bwMode="auto">
          <a:xfrm flipH="1">
            <a:off x="4419600" y="3810000"/>
            <a:ext cx="533400" cy="76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8" name="Line 18">
            <a:extLst>
              <a:ext uri="{FF2B5EF4-FFF2-40B4-BE49-F238E27FC236}">
                <a16:creationId xmlns:a16="http://schemas.microsoft.com/office/drawing/2014/main" id="{3C34C08E-D43A-4B8C-B8B2-FC9AC3E58D25}"/>
              </a:ext>
            </a:extLst>
          </p:cNvPr>
          <p:cNvSpPr>
            <a:spLocks noChangeShapeType="1"/>
          </p:cNvSpPr>
          <p:nvPr/>
        </p:nvSpPr>
        <p:spPr bwMode="auto">
          <a:xfrm flipH="1">
            <a:off x="5638800" y="3810000"/>
            <a:ext cx="533400" cy="76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9" name="Line 19">
            <a:extLst>
              <a:ext uri="{FF2B5EF4-FFF2-40B4-BE49-F238E27FC236}">
                <a16:creationId xmlns:a16="http://schemas.microsoft.com/office/drawing/2014/main" id="{3449D021-A6A6-4EDF-B2F6-EAAF5392F761}"/>
              </a:ext>
            </a:extLst>
          </p:cNvPr>
          <p:cNvSpPr>
            <a:spLocks noChangeShapeType="1"/>
          </p:cNvSpPr>
          <p:nvPr/>
        </p:nvSpPr>
        <p:spPr bwMode="auto">
          <a:xfrm flipH="1" flipV="1">
            <a:off x="2971800" y="3200400"/>
            <a:ext cx="533400" cy="76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0" name="Line 20">
            <a:extLst>
              <a:ext uri="{FF2B5EF4-FFF2-40B4-BE49-F238E27FC236}">
                <a16:creationId xmlns:a16="http://schemas.microsoft.com/office/drawing/2014/main" id="{040DC2EA-7E03-4A50-BDD2-7149E4358A18}"/>
              </a:ext>
            </a:extLst>
          </p:cNvPr>
          <p:cNvSpPr>
            <a:spLocks noChangeShapeType="1"/>
          </p:cNvSpPr>
          <p:nvPr/>
        </p:nvSpPr>
        <p:spPr bwMode="auto">
          <a:xfrm flipH="1" flipV="1">
            <a:off x="4267200" y="3200400"/>
            <a:ext cx="533400" cy="76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1" name="Line 21">
            <a:extLst>
              <a:ext uri="{FF2B5EF4-FFF2-40B4-BE49-F238E27FC236}">
                <a16:creationId xmlns:a16="http://schemas.microsoft.com/office/drawing/2014/main" id="{B26F76F3-DE22-4EEE-937F-293147B8DF0E}"/>
              </a:ext>
            </a:extLst>
          </p:cNvPr>
          <p:cNvSpPr>
            <a:spLocks noChangeShapeType="1"/>
          </p:cNvSpPr>
          <p:nvPr/>
        </p:nvSpPr>
        <p:spPr bwMode="auto">
          <a:xfrm flipH="1" flipV="1">
            <a:off x="5562600" y="3200400"/>
            <a:ext cx="533400" cy="76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8" name="Text Box 23">
            <a:extLst>
              <a:ext uri="{FF2B5EF4-FFF2-40B4-BE49-F238E27FC236}">
                <a16:creationId xmlns:a16="http://schemas.microsoft.com/office/drawing/2014/main" id="{588EF9F0-3283-427A-B45B-03F721ADA5CF}"/>
              </a:ext>
            </a:extLst>
          </p:cNvPr>
          <p:cNvSpPr txBox="1">
            <a:spLocks noChangeArrowheads="1"/>
          </p:cNvSpPr>
          <p:nvPr/>
        </p:nvSpPr>
        <p:spPr bwMode="auto">
          <a:xfrm>
            <a:off x="1127125" y="3236913"/>
            <a:ext cx="806450" cy="366712"/>
          </a:xfrm>
          <a:prstGeom prst="rect">
            <a:avLst/>
          </a:prstGeom>
          <a:solidFill>
            <a:schemeClr val="bg1">
              <a:lumMod val="95000"/>
            </a:schemeClr>
          </a:solidFill>
          <a:ln>
            <a:noFill/>
          </a:ln>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hangingPunct="0">
              <a:defRPr/>
            </a:pPr>
            <a:r>
              <a:rPr lang="en-US" altLang="en-US" dirty="0">
                <a:cs typeface="+mn-cs"/>
              </a:rPr>
              <a:t>Lobby</a:t>
            </a:r>
          </a:p>
        </p:txBody>
      </p:sp>
      <p:sp>
        <p:nvSpPr>
          <p:cNvPr id="44053" name="Line 24">
            <a:extLst>
              <a:ext uri="{FF2B5EF4-FFF2-40B4-BE49-F238E27FC236}">
                <a16:creationId xmlns:a16="http://schemas.microsoft.com/office/drawing/2014/main" id="{CF1F436F-F68B-4EBA-B642-613FF5843C10}"/>
              </a:ext>
            </a:extLst>
          </p:cNvPr>
          <p:cNvSpPr>
            <a:spLocks noChangeShapeType="1"/>
          </p:cNvSpPr>
          <p:nvPr/>
        </p:nvSpPr>
        <p:spPr bwMode="auto">
          <a:xfrm flipH="1">
            <a:off x="609600" y="3276600"/>
            <a:ext cx="22860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4" name="Line 25">
            <a:extLst>
              <a:ext uri="{FF2B5EF4-FFF2-40B4-BE49-F238E27FC236}">
                <a16:creationId xmlns:a16="http://schemas.microsoft.com/office/drawing/2014/main" id="{1B18EDCA-AD5A-4BB5-9F41-F015DB5D6AD0}"/>
              </a:ext>
            </a:extLst>
          </p:cNvPr>
          <p:cNvSpPr>
            <a:spLocks noChangeShapeType="1"/>
          </p:cNvSpPr>
          <p:nvPr/>
        </p:nvSpPr>
        <p:spPr bwMode="auto">
          <a:xfrm flipH="1" flipV="1">
            <a:off x="685800" y="3733800"/>
            <a:ext cx="152400" cy="457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7">
            <a:extLst>
              <a:ext uri="{FF2B5EF4-FFF2-40B4-BE49-F238E27FC236}">
                <a16:creationId xmlns:a16="http://schemas.microsoft.com/office/drawing/2014/main" id="{571B7AD3-E3FB-4B85-B02D-C045B4E5591B}"/>
              </a:ext>
            </a:extLst>
          </p:cNvPr>
          <p:cNvGrpSpPr>
            <a:grpSpLocks noChangeAspect="1"/>
          </p:cNvGrpSpPr>
          <p:nvPr/>
        </p:nvGrpSpPr>
        <p:grpSpPr bwMode="auto">
          <a:xfrm>
            <a:off x="-838200" y="-10886"/>
            <a:ext cx="10134600" cy="7315200"/>
            <a:chOff x="288" y="192"/>
            <a:chExt cx="5184" cy="3648"/>
          </a:xfrm>
        </p:grpSpPr>
        <p:graphicFrame>
          <p:nvGraphicFramePr>
            <p:cNvPr id="4" name="Diagram 3">
              <a:extLst>
                <a:ext uri="{FF2B5EF4-FFF2-40B4-BE49-F238E27FC236}">
                  <a16:creationId xmlns:a16="http://schemas.microsoft.com/office/drawing/2014/main" id="{BDA79840-FAD9-4D79-A387-8F80C5313927}"/>
                </a:ext>
              </a:extLst>
            </p:cNvPr>
            <p:cNvGraphicFramePr/>
            <p:nvPr>
              <p:extLst>
                <p:ext uri="{D42A27DB-BD31-4B8C-83A1-F6EECF244321}">
                  <p14:modId xmlns:p14="http://schemas.microsoft.com/office/powerpoint/2010/main" val="704863000"/>
                </p:ext>
              </p:extLst>
            </p:nvPr>
          </p:nvGraphicFramePr>
          <p:xfrm>
            <a:off x="288" y="192"/>
            <a:ext cx="5184" cy="36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Picture 22" descr="MCBD06706_0000[1]">
              <a:extLst>
                <a:ext uri="{FF2B5EF4-FFF2-40B4-BE49-F238E27FC236}">
                  <a16:creationId xmlns:a16="http://schemas.microsoft.com/office/drawing/2014/main" id="{E825ED18-5951-4F79-9887-7BD3BE1B1D27}"/>
                </a:ext>
              </a:extLst>
            </p:cNvPr>
            <p:cNvSpPr>
              <a:spLocks noChangeAspect="1" noChangeArrowheads="1"/>
            </p:cNvSpPr>
            <p:nvPr/>
          </p:nvSpPr>
          <p:spPr bwMode="auto">
            <a:xfrm>
              <a:off x="951" y="382"/>
              <a:ext cx="774" cy="76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041" name="Text Box 21">
            <a:extLst>
              <a:ext uri="{FF2B5EF4-FFF2-40B4-BE49-F238E27FC236}">
                <a16:creationId xmlns:a16="http://schemas.microsoft.com/office/drawing/2014/main" id="{C920E22D-20C6-4390-9DB7-FF4A2ADE1BC8}"/>
              </a:ext>
            </a:extLst>
          </p:cNvPr>
          <p:cNvSpPr txBox="1">
            <a:spLocks noChangeArrowheads="1"/>
          </p:cNvSpPr>
          <p:nvPr/>
        </p:nvSpPr>
        <p:spPr bwMode="auto">
          <a:xfrm>
            <a:off x="6248400" y="4953000"/>
            <a:ext cx="249299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1pPr>
            <a:lvl2pPr marL="742950" indent="-28575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ヒラギノ角ゴ Pro W3"/>
                <a:cs typeface="ヒラギノ角ゴ Pro W3"/>
              </a:defRPr>
            </a:lvl2pPr>
            <a:lvl3pPr marL="11430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MS PGothic" panose="020B0600070205080204" pitchFamily="34" charset="-128"/>
                <a:cs typeface="Geneva"/>
              </a:defRPr>
            </a:lvl3pPr>
            <a:lvl4pPr marL="16002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4pPr>
            <a:lvl5pPr marL="2057400" indent="-228600" eaLnBrk="0" hangingPunct="0">
              <a:lnSpc>
                <a:spcPts val="2200"/>
              </a:lnSpc>
              <a:spcBef>
                <a:spcPts val="900"/>
              </a:spcBef>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5pPr>
            <a:lvl6pPr marL="25146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6pPr>
            <a:lvl7pPr marL="29718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7pPr>
            <a:lvl8pPr marL="34290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8pPr>
            <a:lvl9pPr marL="3886200" indent="-228600" eaLnBrk="0" fontAlgn="base" hangingPunct="0">
              <a:lnSpc>
                <a:spcPts val="2200"/>
              </a:lnSpc>
              <a:spcBef>
                <a:spcPts val="900"/>
              </a:spcBef>
              <a:spcAft>
                <a:spcPct val="0"/>
              </a:spcAft>
              <a:buClr>
                <a:srgbClr val="005BB9"/>
              </a:buClr>
              <a:buSzPct val="100000"/>
              <a:buFont typeface="Arial" panose="020B0604020202020204" pitchFamily="34" charset="0"/>
              <a:defRPr>
                <a:solidFill>
                  <a:schemeClr val="tx2"/>
                </a:solidFill>
                <a:latin typeface="Calibri" panose="020F0502020204030204" pitchFamily="34" charset="0"/>
                <a:ea typeface="Geneva"/>
                <a:cs typeface="Geneva"/>
              </a:defRPr>
            </a:lvl9pPr>
          </a:lstStyle>
          <a:p>
            <a:pPr eaLnBrk="1" hangingPunct="1">
              <a:lnSpc>
                <a:spcPct val="100000"/>
              </a:lnSpc>
              <a:spcBef>
                <a:spcPct val="0"/>
              </a:spcBef>
              <a:buClrTx/>
              <a:buSzTx/>
              <a:buFontTx/>
              <a:buNone/>
            </a:pPr>
            <a:r>
              <a:rPr lang="en-US" altLang="en-US" b="1" dirty="0">
                <a:solidFill>
                  <a:schemeClr val="tx1"/>
                </a:solidFill>
                <a:latin typeface="Arial" panose="020B0604020202020204" pitchFamily="34" charset="0"/>
                <a:cs typeface="Arial" panose="020B0604020202020204" pitchFamily="34" charset="0"/>
              </a:rPr>
              <a:t>Defense in Depth:</a:t>
            </a:r>
          </a:p>
          <a:p>
            <a:pPr eaLnBrk="1" hangingPunct="1">
              <a:lnSpc>
                <a:spcPct val="100000"/>
              </a:lnSpc>
              <a:spcBef>
                <a:spcPct val="0"/>
              </a:spcBef>
              <a:buClrTx/>
              <a:buSzTx/>
              <a:buFontTx/>
              <a:buNone/>
            </a:pPr>
            <a:r>
              <a:rPr lang="en-US" altLang="en-US" b="1" dirty="0">
                <a:solidFill>
                  <a:schemeClr val="tx1"/>
                </a:solidFill>
                <a:latin typeface="Arial" panose="020B0604020202020204" pitchFamily="34" charset="0"/>
                <a:cs typeface="Arial" panose="020B0604020202020204" pitchFamily="34" charset="0"/>
              </a:rPr>
              <a:t>Physical access </a:t>
            </a:r>
          </a:p>
          <a:p>
            <a:pPr eaLnBrk="1" hangingPunct="1">
              <a:lnSpc>
                <a:spcPct val="100000"/>
              </a:lnSpc>
              <a:spcBef>
                <a:spcPct val="0"/>
              </a:spcBef>
              <a:buClrTx/>
              <a:buSzTx/>
              <a:buFontTx/>
              <a:buNone/>
            </a:pPr>
            <a:r>
              <a:rPr lang="en-US" altLang="en-US" b="1" dirty="0">
                <a:solidFill>
                  <a:schemeClr val="tx1"/>
                </a:solidFill>
                <a:latin typeface="Arial" panose="020B0604020202020204" pitchFamily="34" charset="0"/>
                <a:cs typeface="Arial" panose="020B0604020202020204" pitchFamily="34" charset="0"/>
              </a:rPr>
              <a:t>controls with Guards</a:t>
            </a:r>
          </a:p>
          <a:p>
            <a:pPr eaLnBrk="1" hangingPunct="1">
              <a:lnSpc>
                <a:spcPct val="100000"/>
              </a:lnSpc>
              <a:spcBef>
                <a:spcPct val="0"/>
              </a:spcBef>
              <a:buClrTx/>
              <a:buSzTx/>
              <a:buFontTx/>
              <a:buNone/>
            </a:pPr>
            <a:r>
              <a:rPr lang="en-US" altLang="en-US" sz="1600" dirty="0">
                <a:solidFill>
                  <a:schemeClr val="tx1"/>
                </a:solidFill>
                <a:latin typeface="Arial" panose="020B0604020202020204" pitchFamily="34" charset="0"/>
                <a:cs typeface="Arial" panose="020B0604020202020204" pitchFamily="34" charset="0"/>
              </a:rPr>
              <a:t>Which controls are</a:t>
            </a:r>
          </a:p>
          <a:p>
            <a:pPr eaLnBrk="1" hangingPunct="1">
              <a:lnSpc>
                <a:spcPct val="100000"/>
              </a:lnSpc>
              <a:spcBef>
                <a:spcPct val="0"/>
              </a:spcBef>
              <a:buClrTx/>
              <a:buSzTx/>
              <a:buFontTx/>
              <a:buNone/>
            </a:pPr>
            <a:r>
              <a:rPr lang="en-US" altLang="en-US" sz="1600" dirty="0">
                <a:solidFill>
                  <a:schemeClr val="tx1"/>
                </a:solidFill>
                <a:latin typeface="Arial" panose="020B0604020202020204" pitchFamily="34" charset="0"/>
                <a:cs typeface="Arial" panose="020B0604020202020204" pitchFamily="34" charset="0"/>
              </a:rPr>
              <a:t>Preventive?</a:t>
            </a:r>
          </a:p>
          <a:p>
            <a:pPr eaLnBrk="1" hangingPunct="1">
              <a:lnSpc>
                <a:spcPct val="100000"/>
              </a:lnSpc>
              <a:spcBef>
                <a:spcPct val="0"/>
              </a:spcBef>
              <a:buClrTx/>
              <a:buSzTx/>
              <a:buFontTx/>
              <a:buNone/>
            </a:pPr>
            <a:r>
              <a:rPr lang="en-US" altLang="en-US" sz="1600" dirty="0">
                <a:solidFill>
                  <a:schemeClr val="tx1"/>
                </a:solidFill>
                <a:latin typeface="Arial" panose="020B0604020202020204" pitchFamily="34" charset="0"/>
                <a:cs typeface="Arial" panose="020B0604020202020204" pitchFamily="34" charset="0"/>
              </a:rPr>
              <a:t>Reactive?</a:t>
            </a:r>
          </a:p>
          <a:p>
            <a:pPr eaLnBrk="1" hangingPunct="1">
              <a:lnSpc>
                <a:spcPct val="100000"/>
              </a:lnSpc>
              <a:spcBef>
                <a:spcPct val="0"/>
              </a:spcBef>
              <a:buClrTx/>
              <a:buSzTx/>
              <a:buFontTx/>
              <a:buNone/>
            </a:pPr>
            <a:r>
              <a:rPr lang="en-US" altLang="en-US" sz="1600" dirty="0">
                <a:solidFill>
                  <a:schemeClr val="tx1"/>
                </a:solidFill>
                <a:latin typeface="Arial" panose="020B0604020202020204" pitchFamily="34" charset="0"/>
                <a:cs typeface="Arial" panose="020B0604020202020204" pitchFamily="34" charset="0"/>
              </a:rPr>
              <a:t>Corrective?</a:t>
            </a:r>
          </a:p>
          <a:p>
            <a:pPr eaLnBrk="1" hangingPunct="1">
              <a:lnSpc>
                <a:spcPct val="100000"/>
              </a:lnSpc>
              <a:spcBef>
                <a:spcPct val="0"/>
              </a:spcBef>
              <a:buClrTx/>
              <a:buSzTx/>
              <a:buFontTx/>
              <a:buNone/>
            </a:pPr>
            <a:endParaRPr lang="en-US" altLang="en-US" sz="2000"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lstStyle/>
          <a:p>
            <a:r>
              <a:rPr lang="en-US" dirty="0"/>
              <a:t>Defense in Depth</a:t>
            </a:r>
          </a:p>
        </p:txBody>
      </p:sp>
    </p:spTree>
  </p:cSld>
  <p:clrMapOvr>
    <a:masterClrMapping/>
  </p:clrMapOvr>
  <p:transition spd="slow"/>
</p:sld>
</file>

<file path=ppt/theme/theme1.xml><?xml version="1.0" encoding="utf-8"?>
<a:theme xmlns:a="http://schemas.openxmlformats.org/drawingml/2006/main" name="Springer_2012">
  <a:themeElements>
    <a:clrScheme name="Benutzerdefiniert 5">
      <a:dk1>
        <a:srgbClr val="002143"/>
      </a:dk1>
      <a:lt1>
        <a:srgbClr val="FFFFFF"/>
      </a:lt1>
      <a:dk2>
        <a:srgbClr val="5F5F5F"/>
      </a:dk2>
      <a:lt2>
        <a:srgbClr val="EDEDED"/>
      </a:lt2>
      <a:accent1>
        <a:srgbClr val="00468A"/>
      </a:accent1>
      <a:accent2>
        <a:srgbClr val="0176C3"/>
      </a:accent2>
      <a:accent3>
        <a:srgbClr val="B3DCF5"/>
      </a:accent3>
      <a:accent4>
        <a:srgbClr val="8C8C8C"/>
      </a:accent4>
      <a:accent5>
        <a:srgbClr val="CCCCCC"/>
      </a:accent5>
      <a:accent6>
        <a:srgbClr val="EE7D11"/>
      </a:accent6>
      <a:hlink>
        <a:srgbClr val="0176C3"/>
      </a:hlink>
      <a:folHlink>
        <a:srgbClr val="999999"/>
      </a:folHlink>
    </a:clrScheme>
    <a:fontScheme name="Springer_201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DDE9"/>
        </a:solidFill>
        <a:ln w="9525" cap="flat" cmpd="sng" algn="ctr">
          <a:solidFill>
            <a:schemeClr va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rgbClr val="D1DDE9"/>
        </a:solidFill>
        <a:ln w="9525" cap="flat" cmpd="sng" algn="ctr">
          <a:solidFill>
            <a:schemeClr va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tx2"/>
            </a:solidFill>
            <a:effectLst/>
            <a:latin typeface="Arial" charset="0"/>
          </a:defRPr>
        </a:defPPr>
      </a:lstStyle>
    </a:lnDef>
    <a:txDef>
      <a:spPr>
        <a:noFill/>
      </a:spPr>
      <a:bodyPr wrap="square" lIns="0" tIns="0" rIns="0" bIns="0" rtlCol="0">
        <a:noAutofit/>
      </a:bodyPr>
      <a:lstStyle>
        <a:defPPr algn="l">
          <a:lnSpc>
            <a:spcPts val="2200"/>
          </a:lnSpc>
          <a:spcBef>
            <a:spcPts val="900"/>
          </a:spcBef>
          <a:buClr>
            <a:schemeClr val="accent2"/>
          </a:buClr>
          <a:buSzPct val="100000"/>
          <a:defRPr sz="1800" dirty="0" err="1" smtClean="0">
            <a:latin typeface="+mn-lt"/>
          </a:defRPr>
        </a:defPPr>
      </a:lstStyle>
    </a:txDef>
  </a:objectDefaults>
  <a:extraClrSchemeLst>
    <a:extraClrScheme>
      <a:clrScheme name="SPRINGER_ssbm_E 1">
        <a:dk1>
          <a:srgbClr val="000000"/>
        </a:dk1>
        <a:lt1>
          <a:srgbClr val="FFFFFF"/>
        </a:lt1>
        <a:dk2>
          <a:srgbClr val="002143"/>
        </a:dk2>
        <a:lt2>
          <a:srgbClr val="CCCCD2"/>
        </a:lt2>
        <a:accent1>
          <a:srgbClr val="FF9A6E"/>
        </a:accent1>
        <a:accent2>
          <a:srgbClr val="F76013"/>
        </a:accent2>
        <a:accent3>
          <a:srgbClr val="FFFFFF"/>
        </a:accent3>
        <a:accent4>
          <a:srgbClr val="000000"/>
        </a:accent4>
        <a:accent5>
          <a:srgbClr val="FFCABA"/>
        </a:accent5>
        <a:accent6>
          <a:srgbClr val="E05610"/>
        </a:accent6>
        <a:hlink>
          <a:srgbClr val="FFCAB0"/>
        </a:hlink>
        <a:folHlink>
          <a:srgbClr val="A5A5A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springerPPT</Template>
  <TotalTime>19411</TotalTime>
  <Words>3404</Words>
  <Application>Microsoft Office PowerPoint</Application>
  <PresentationFormat>On-screen Show (4:3)</PresentationFormat>
  <Paragraphs>572</Paragraphs>
  <Slides>41</Slides>
  <Notes>21</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41</vt:i4>
      </vt:variant>
    </vt:vector>
  </HeadingPairs>
  <TitlesOfParts>
    <vt:vector size="54" baseType="lpstr">
      <vt:lpstr>MS PGothic</vt:lpstr>
      <vt:lpstr>Arial</vt:lpstr>
      <vt:lpstr>Calibri</vt:lpstr>
      <vt:lpstr>Cambria</vt:lpstr>
      <vt:lpstr>Geneva</vt:lpstr>
      <vt:lpstr>Lucida Sans</vt:lpstr>
      <vt:lpstr>Tempus Sans ITC</vt:lpstr>
      <vt:lpstr>Times</vt:lpstr>
      <vt:lpstr>Times New Roman</vt:lpstr>
      <vt:lpstr>Wingdings</vt:lpstr>
      <vt:lpstr>ヒラギノ角ゴ Pro W3</vt:lpstr>
      <vt:lpstr>Springer_2012</vt:lpstr>
      <vt:lpstr>Custom Design</vt:lpstr>
      <vt:lpstr>Designing Physical Security </vt:lpstr>
      <vt:lpstr>Objectives </vt:lpstr>
      <vt:lpstr>Physical Security Problems</vt:lpstr>
      <vt:lpstr>Steps in Designing Physical Security</vt:lpstr>
      <vt:lpstr>Remember Sensitivity Classification </vt:lpstr>
      <vt:lpstr>… and Criticality Classification?</vt:lpstr>
      <vt:lpstr>Step 1: Inventory &amp; Classify Room</vt:lpstr>
      <vt:lpstr>Workbook: Physical Security Physical Security map</vt:lpstr>
      <vt:lpstr>Defense in Depth</vt:lpstr>
      <vt:lpstr>Physical Controls For Confidentiality &amp; Integrity</vt:lpstr>
      <vt:lpstr>External Security</vt:lpstr>
      <vt:lpstr>Door Lock Systems</vt:lpstr>
      <vt:lpstr>Deadman Doors</vt:lpstr>
      <vt:lpstr>Computers in Public Places</vt:lpstr>
      <vt:lpstr>Commercial Copy Machines</vt:lpstr>
      <vt:lpstr>  Mobile Computing</vt:lpstr>
      <vt:lpstr>Device Security</vt:lpstr>
      <vt:lpstr>ATM &amp; Point-of-Sale: Skimmer Problems</vt:lpstr>
      <vt:lpstr>Protecting PoS &amp; ATMs</vt:lpstr>
      <vt:lpstr>Data Centers with Payment Card Info</vt:lpstr>
      <vt:lpstr>Workbook: Physical Security Step 2: Sensitivity Class Handling</vt:lpstr>
      <vt:lpstr>Workbook: Physical Security Allocating Controls to Rooms</vt:lpstr>
      <vt:lpstr>Physical Issues and Controls For Availability</vt:lpstr>
      <vt:lpstr>Power Protection Systems</vt:lpstr>
      <vt:lpstr>Computer Room Equipped with…</vt:lpstr>
      <vt:lpstr>Information Processing Facility (IPF) IPF Environment</vt:lpstr>
      <vt:lpstr>Fire Suppression Systems</vt:lpstr>
      <vt:lpstr>Physical Workbook: Step 3: Criticality Class Handling Table</vt:lpstr>
      <vt:lpstr>Summary of Physical Controls</vt:lpstr>
      <vt:lpstr>Question</vt:lpstr>
      <vt:lpstr>Question</vt:lpstr>
      <vt:lpstr>Question</vt:lpstr>
      <vt:lpstr>Question</vt:lpstr>
      <vt:lpstr>Summary</vt:lpstr>
      <vt:lpstr>Health First Case Study</vt:lpstr>
      <vt:lpstr>Steps in Designing Physical Security</vt:lpstr>
      <vt:lpstr>Step 1: Inventory &amp; Classify Room</vt:lpstr>
      <vt:lpstr>Physical Security Map drawn with MS Visio</vt:lpstr>
      <vt:lpstr>Workbook: Physical Security Step 2: Sensitivity Class Handling</vt:lpstr>
      <vt:lpstr>Workbook: Physical Security Allocating Controls to Rooms</vt:lpstr>
      <vt:lpstr>Physical Workbook: Step 3: Criticality Class Handling Table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Security</dc:title>
  <dc:creator>Susan J Lincke</dc:creator>
  <cp:lastModifiedBy>Lincke, Susan</cp:lastModifiedBy>
  <cp:revision>431</cp:revision>
  <dcterms:created xsi:type="dcterms:W3CDTF">2009-06-11T16:23:49Z</dcterms:created>
  <dcterms:modified xsi:type="dcterms:W3CDTF">2023-04-25T02:19:33Z</dcterms:modified>
</cp:coreProperties>
</file>