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2" r:id="rId1"/>
    <p:sldMasterId id="2147484494" r:id="rId2"/>
  </p:sldMasterIdLst>
  <p:notesMasterIdLst>
    <p:notesMasterId r:id="rId79"/>
  </p:notesMasterIdLst>
  <p:sldIdLst>
    <p:sldId id="256" r:id="rId3"/>
    <p:sldId id="445" r:id="rId4"/>
    <p:sldId id="389" r:id="rId5"/>
    <p:sldId id="452" r:id="rId6"/>
    <p:sldId id="364" r:id="rId7"/>
    <p:sldId id="498" r:id="rId8"/>
    <p:sldId id="366" r:id="rId9"/>
    <p:sldId id="397" r:id="rId10"/>
    <p:sldId id="303" r:id="rId11"/>
    <p:sldId id="370" r:id="rId12"/>
    <p:sldId id="399" r:id="rId13"/>
    <p:sldId id="372" r:id="rId14"/>
    <p:sldId id="322" r:id="rId15"/>
    <p:sldId id="491" r:id="rId16"/>
    <p:sldId id="438" r:id="rId17"/>
    <p:sldId id="439" r:id="rId18"/>
    <p:sldId id="270" r:id="rId19"/>
    <p:sldId id="368" r:id="rId20"/>
    <p:sldId id="402" r:id="rId21"/>
    <p:sldId id="314" r:id="rId22"/>
    <p:sldId id="391" r:id="rId23"/>
    <p:sldId id="437" r:id="rId24"/>
    <p:sldId id="492" r:id="rId25"/>
    <p:sldId id="453" r:id="rId26"/>
    <p:sldId id="456" r:id="rId27"/>
    <p:sldId id="493" r:id="rId28"/>
    <p:sldId id="457" r:id="rId29"/>
    <p:sldId id="490" r:id="rId30"/>
    <p:sldId id="465" r:id="rId31"/>
    <p:sldId id="467" r:id="rId32"/>
    <p:sldId id="458" r:id="rId33"/>
    <p:sldId id="497" r:id="rId34"/>
    <p:sldId id="346" r:id="rId35"/>
    <p:sldId id="343" r:id="rId36"/>
    <p:sldId id="347" r:id="rId37"/>
    <p:sldId id="427" r:id="rId38"/>
    <p:sldId id="468" r:id="rId39"/>
    <p:sldId id="407" r:id="rId40"/>
    <p:sldId id="499" r:id="rId41"/>
    <p:sldId id="404" r:id="rId42"/>
    <p:sldId id="405" r:id="rId43"/>
    <p:sldId id="495" r:id="rId44"/>
    <p:sldId id="464" r:id="rId45"/>
    <p:sldId id="406" r:id="rId46"/>
    <p:sldId id="481" r:id="rId47"/>
    <p:sldId id="459" r:id="rId48"/>
    <p:sldId id="502" r:id="rId49"/>
    <p:sldId id="500" r:id="rId50"/>
    <p:sldId id="473" r:id="rId51"/>
    <p:sldId id="475" r:id="rId52"/>
    <p:sldId id="501" r:id="rId53"/>
    <p:sldId id="476" r:id="rId54"/>
    <p:sldId id="477" r:id="rId55"/>
    <p:sldId id="478" r:id="rId56"/>
    <p:sldId id="494" r:id="rId57"/>
    <p:sldId id="480" r:id="rId58"/>
    <p:sldId id="479" r:id="rId59"/>
    <p:sldId id="496" r:id="rId60"/>
    <p:sldId id="436" r:id="rId61"/>
    <p:sldId id="409" r:id="rId62"/>
    <p:sldId id="410" r:id="rId63"/>
    <p:sldId id="413" r:id="rId64"/>
    <p:sldId id="414" r:id="rId65"/>
    <p:sldId id="415" r:id="rId66"/>
    <p:sldId id="482" r:id="rId67"/>
    <p:sldId id="446" r:id="rId68"/>
    <p:sldId id="448" r:id="rId69"/>
    <p:sldId id="483" r:id="rId70"/>
    <p:sldId id="484" r:id="rId71"/>
    <p:sldId id="447" r:id="rId72"/>
    <p:sldId id="485" r:id="rId73"/>
    <p:sldId id="487" r:id="rId74"/>
    <p:sldId id="488" r:id="rId75"/>
    <p:sldId id="489" r:id="rId76"/>
    <p:sldId id="449" r:id="rId77"/>
    <p:sldId id="455" r:id="rId78"/>
  </p:sldIdLst>
  <p:sldSz cx="9144000" cy="6858000" type="screen4x3"/>
  <p:notesSz cx="7315200" cy="9601200"/>
  <p:defaultTextStyle>
    <a:defPPr>
      <a:defRPr lang="en-US"/>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i="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i="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i="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i="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EA7A"/>
    <a:srgbClr val="FAEAB0"/>
    <a:srgbClr val="740000"/>
    <a:srgbClr val="538022"/>
    <a:srgbClr val="83E07C"/>
    <a:srgbClr val="CCCCFF"/>
    <a:srgbClr val="6666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26" autoAdjust="0"/>
    <p:restoredTop sz="92286" autoAdjust="0"/>
  </p:normalViewPr>
  <p:slideViewPr>
    <p:cSldViewPr>
      <p:cViewPr varScale="1">
        <p:scale>
          <a:sx n="77" d="100"/>
          <a:sy n="77" d="100"/>
        </p:scale>
        <p:origin x="22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3150A-6DEE-4B62-A918-A245F3C936D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487C3F9-2F9B-429B-9F51-7E760769B570}">
      <dgm:prSet phldrT="[Text]"/>
      <dgm:spPr/>
      <dgm:t>
        <a:bodyPr/>
        <a:lstStyle/>
        <a:p>
          <a:r>
            <a:rPr lang="en-US" dirty="0"/>
            <a:t>Target Identification</a:t>
          </a:r>
        </a:p>
      </dgm:t>
    </dgm:pt>
    <dgm:pt modelId="{0398CE81-F949-4CA1-BC29-A06267ED1157}" type="parTrans" cxnId="{6F6098A2-D5F2-439B-88DD-1CB683D6213A}">
      <dgm:prSet/>
      <dgm:spPr/>
      <dgm:t>
        <a:bodyPr/>
        <a:lstStyle/>
        <a:p>
          <a:endParaRPr lang="en-US"/>
        </a:p>
      </dgm:t>
    </dgm:pt>
    <dgm:pt modelId="{7EB65F56-89E7-470C-AFE7-1DB54736AF8C}" type="sibTrans" cxnId="{6F6098A2-D5F2-439B-88DD-1CB683D6213A}">
      <dgm:prSet/>
      <dgm:spPr/>
      <dgm:t>
        <a:bodyPr/>
        <a:lstStyle/>
        <a:p>
          <a:endParaRPr lang="en-US"/>
        </a:p>
      </dgm:t>
    </dgm:pt>
    <dgm:pt modelId="{FC97DF2C-34E4-4CE8-AED8-AF68914EAC7A}">
      <dgm:prSet phldrT="[Text]"/>
      <dgm:spPr/>
      <dgm:t>
        <a:bodyPr/>
        <a:lstStyle/>
        <a:p>
          <a:r>
            <a:rPr lang="en-US" dirty="0"/>
            <a:t>Reconnaissance</a:t>
          </a:r>
        </a:p>
      </dgm:t>
    </dgm:pt>
    <dgm:pt modelId="{7E79AECF-C57C-4027-BD15-C3BDE9A5BFF6}" type="parTrans" cxnId="{2562AB15-43CA-4FD4-BAD5-8EF78C140592}">
      <dgm:prSet/>
      <dgm:spPr/>
      <dgm:t>
        <a:bodyPr/>
        <a:lstStyle/>
        <a:p>
          <a:endParaRPr lang="en-US"/>
        </a:p>
      </dgm:t>
    </dgm:pt>
    <dgm:pt modelId="{3A3465F7-AB8E-42B5-AAD0-A29C7F50C976}" type="sibTrans" cxnId="{2562AB15-43CA-4FD4-BAD5-8EF78C140592}">
      <dgm:prSet/>
      <dgm:spPr/>
      <dgm:t>
        <a:bodyPr/>
        <a:lstStyle/>
        <a:p>
          <a:endParaRPr lang="en-US"/>
        </a:p>
      </dgm:t>
    </dgm:pt>
    <dgm:pt modelId="{93FA55DF-D039-4AE4-AB53-FCF4D81112E5}">
      <dgm:prSet phldrT="[Text]"/>
      <dgm:spPr/>
      <dgm:t>
        <a:bodyPr/>
        <a:lstStyle/>
        <a:p>
          <a:r>
            <a:rPr lang="en-US" dirty="0"/>
            <a:t>Gaining Access</a:t>
          </a:r>
        </a:p>
      </dgm:t>
    </dgm:pt>
    <dgm:pt modelId="{E748039C-A70A-4F5C-90DF-5B4E437B78B1}" type="parTrans" cxnId="{950D5739-69DF-4A3F-9A02-D2A13C446134}">
      <dgm:prSet/>
      <dgm:spPr/>
      <dgm:t>
        <a:bodyPr/>
        <a:lstStyle/>
        <a:p>
          <a:endParaRPr lang="en-US"/>
        </a:p>
      </dgm:t>
    </dgm:pt>
    <dgm:pt modelId="{FC0ADD59-6933-4FEE-84B0-4D62FC9E0125}" type="sibTrans" cxnId="{950D5739-69DF-4A3F-9A02-D2A13C446134}">
      <dgm:prSet/>
      <dgm:spPr/>
      <dgm:t>
        <a:bodyPr/>
        <a:lstStyle/>
        <a:p>
          <a:endParaRPr lang="en-US"/>
        </a:p>
      </dgm:t>
    </dgm:pt>
    <dgm:pt modelId="{56F6FECD-1AE8-4B14-85FF-607B9DE64844}">
      <dgm:prSet/>
      <dgm:spPr/>
      <dgm:t>
        <a:bodyPr/>
        <a:lstStyle/>
        <a:p>
          <a:r>
            <a:rPr lang="en-US" dirty="0"/>
            <a:t>Hiding Presence</a:t>
          </a:r>
        </a:p>
      </dgm:t>
    </dgm:pt>
    <dgm:pt modelId="{2DD271F9-88A9-4B49-B32C-520AFE60AEF0}" type="parTrans" cxnId="{DF31D4BC-8DC7-4C07-8BA1-A6D6D0CDAD6F}">
      <dgm:prSet/>
      <dgm:spPr/>
      <dgm:t>
        <a:bodyPr/>
        <a:lstStyle/>
        <a:p>
          <a:endParaRPr lang="en-US"/>
        </a:p>
      </dgm:t>
    </dgm:pt>
    <dgm:pt modelId="{455B8CCD-CA39-48AE-A61F-CF9FC4FFBA2A}" type="sibTrans" cxnId="{DF31D4BC-8DC7-4C07-8BA1-A6D6D0CDAD6F}">
      <dgm:prSet/>
      <dgm:spPr/>
      <dgm:t>
        <a:bodyPr/>
        <a:lstStyle/>
        <a:p>
          <a:endParaRPr lang="en-US"/>
        </a:p>
      </dgm:t>
    </dgm:pt>
    <dgm:pt modelId="{2277C7FE-0F2F-4A61-AE81-B838C50DA472}">
      <dgm:prSet/>
      <dgm:spPr/>
      <dgm:t>
        <a:bodyPr/>
        <a:lstStyle/>
        <a:p>
          <a:r>
            <a:rPr lang="en-US" dirty="0"/>
            <a:t>Establish Persistence</a:t>
          </a:r>
        </a:p>
      </dgm:t>
    </dgm:pt>
    <dgm:pt modelId="{58DA3BC1-6681-4150-B8D2-E57E30E4BED9}" type="parTrans" cxnId="{20CE9873-33B4-4E37-8F5E-522879E9EDCE}">
      <dgm:prSet/>
      <dgm:spPr/>
      <dgm:t>
        <a:bodyPr/>
        <a:lstStyle/>
        <a:p>
          <a:endParaRPr lang="en-US"/>
        </a:p>
      </dgm:t>
    </dgm:pt>
    <dgm:pt modelId="{AF70A77E-7715-489D-823F-FAB936506D09}" type="sibTrans" cxnId="{20CE9873-33B4-4E37-8F5E-522879E9EDCE}">
      <dgm:prSet/>
      <dgm:spPr/>
      <dgm:t>
        <a:bodyPr/>
        <a:lstStyle/>
        <a:p>
          <a:endParaRPr lang="en-US"/>
        </a:p>
      </dgm:t>
    </dgm:pt>
    <dgm:pt modelId="{7C51D867-6E0D-4A27-A69E-ACA515FE59C6}">
      <dgm:prSet/>
      <dgm:spPr/>
      <dgm:t>
        <a:bodyPr/>
        <a:lstStyle/>
        <a:p>
          <a:r>
            <a:rPr lang="en-US" dirty="0"/>
            <a:t>Execution</a:t>
          </a:r>
        </a:p>
      </dgm:t>
    </dgm:pt>
    <dgm:pt modelId="{DD788BC2-E9A6-49FF-9874-1061EEEDADBB}" type="parTrans" cxnId="{057C4E92-BC3A-449B-8EC9-0B7E0D880155}">
      <dgm:prSet/>
      <dgm:spPr/>
      <dgm:t>
        <a:bodyPr/>
        <a:lstStyle/>
        <a:p>
          <a:endParaRPr lang="en-US"/>
        </a:p>
      </dgm:t>
    </dgm:pt>
    <dgm:pt modelId="{CFA5BD72-7698-43EE-A282-FE9E08EF037B}" type="sibTrans" cxnId="{057C4E92-BC3A-449B-8EC9-0B7E0D880155}">
      <dgm:prSet/>
      <dgm:spPr/>
      <dgm:t>
        <a:bodyPr/>
        <a:lstStyle/>
        <a:p>
          <a:endParaRPr lang="en-US"/>
        </a:p>
      </dgm:t>
    </dgm:pt>
    <dgm:pt modelId="{D44552BC-4950-4513-B423-D14394A92D11}">
      <dgm:prSet/>
      <dgm:spPr/>
      <dgm:t>
        <a:bodyPr/>
        <a:lstStyle/>
        <a:p>
          <a:r>
            <a:rPr lang="en-US" dirty="0"/>
            <a:t>Assessment</a:t>
          </a:r>
        </a:p>
      </dgm:t>
    </dgm:pt>
    <dgm:pt modelId="{EA15F3EB-4C6E-4945-A1F4-4DC72028C065}" type="parTrans" cxnId="{ADA7F8F1-763E-4760-BA5F-C97512E38220}">
      <dgm:prSet/>
      <dgm:spPr/>
      <dgm:t>
        <a:bodyPr/>
        <a:lstStyle/>
        <a:p>
          <a:endParaRPr lang="en-US"/>
        </a:p>
      </dgm:t>
    </dgm:pt>
    <dgm:pt modelId="{BDC77DC6-8C44-472E-B924-BBCB22F219B7}" type="sibTrans" cxnId="{ADA7F8F1-763E-4760-BA5F-C97512E38220}">
      <dgm:prSet/>
      <dgm:spPr/>
      <dgm:t>
        <a:bodyPr/>
        <a:lstStyle/>
        <a:p>
          <a:endParaRPr lang="en-US"/>
        </a:p>
      </dgm:t>
    </dgm:pt>
    <dgm:pt modelId="{5BDB5906-0857-4589-BF19-84D077761D0B}" type="pres">
      <dgm:prSet presAssocID="{6063150A-6DEE-4B62-A918-A245F3C936D1}" presName="Name0" presStyleCnt="0">
        <dgm:presLayoutVars>
          <dgm:dir/>
          <dgm:animLvl val="lvl"/>
          <dgm:resizeHandles val="exact"/>
        </dgm:presLayoutVars>
      </dgm:prSet>
      <dgm:spPr/>
    </dgm:pt>
    <dgm:pt modelId="{31D99A9A-F29A-4FAA-875B-DE60F7B6A69D}" type="pres">
      <dgm:prSet presAssocID="{D44552BC-4950-4513-B423-D14394A92D11}" presName="boxAndChildren" presStyleCnt="0"/>
      <dgm:spPr/>
    </dgm:pt>
    <dgm:pt modelId="{1E9C0DA7-DA52-44F0-B42B-D3A75D231D90}" type="pres">
      <dgm:prSet presAssocID="{D44552BC-4950-4513-B423-D14394A92D11}" presName="parentTextBox" presStyleLbl="node1" presStyleIdx="0" presStyleCnt="7"/>
      <dgm:spPr/>
    </dgm:pt>
    <dgm:pt modelId="{1413907B-624D-48C6-A5EE-2CCC4AEA41EC}" type="pres">
      <dgm:prSet presAssocID="{CFA5BD72-7698-43EE-A282-FE9E08EF037B}" presName="sp" presStyleCnt="0"/>
      <dgm:spPr/>
    </dgm:pt>
    <dgm:pt modelId="{A06BE7B8-9EBD-4C84-9DFB-D36B3CABCCF0}" type="pres">
      <dgm:prSet presAssocID="{7C51D867-6E0D-4A27-A69E-ACA515FE59C6}" presName="arrowAndChildren" presStyleCnt="0"/>
      <dgm:spPr/>
    </dgm:pt>
    <dgm:pt modelId="{2D5075C8-FCEA-45A1-8D33-23C0B74A6886}" type="pres">
      <dgm:prSet presAssocID="{7C51D867-6E0D-4A27-A69E-ACA515FE59C6}" presName="parentTextArrow" presStyleLbl="node1" presStyleIdx="1" presStyleCnt="7"/>
      <dgm:spPr/>
    </dgm:pt>
    <dgm:pt modelId="{FE1842CC-ADF2-4CF5-ADCC-08060FFC76AB}" type="pres">
      <dgm:prSet presAssocID="{AF70A77E-7715-489D-823F-FAB936506D09}" presName="sp" presStyleCnt="0"/>
      <dgm:spPr/>
    </dgm:pt>
    <dgm:pt modelId="{B092B987-1537-4BD1-8EB5-85719710ED1C}" type="pres">
      <dgm:prSet presAssocID="{2277C7FE-0F2F-4A61-AE81-B838C50DA472}" presName="arrowAndChildren" presStyleCnt="0"/>
      <dgm:spPr/>
    </dgm:pt>
    <dgm:pt modelId="{3FDD6F22-1203-4305-BCEC-B8409A4DA95C}" type="pres">
      <dgm:prSet presAssocID="{2277C7FE-0F2F-4A61-AE81-B838C50DA472}" presName="parentTextArrow" presStyleLbl="node1" presStyleIdx="2" presStyleCnt="7"/>
      <dgm:spPr/>
    </dgm:pt>
    <dgm:pt modelId="{466D4F89-B8B5-4B54-A3F2-C11B2E768A56}" type="pres">
      <dgm:prSet presAssocID="{455B8CCD-CA39-48AE-A61F-CF9FC4FFBA2A}" presName="sp" presStyleCnt="0"/>
      <dgm:spPr/>
    </dgm:pt>
    <dgm:pt modelId="{C5BDCEF9-9E83-4D6E-A77A-562845C328B9}" type="pres">
      <dgm:prSet presAssocID="{56F6FECD-1AE8-4B14-85FF-607B9DE64844}" presName="arrowAndChildren" presStyleCnt="0"/>
      <dgm:spPr/>
    </dgm:pt>
    <dgm:pt modelId="{88B53C67-9894-46A3-ACBB-C888AE6C46E1}" type="pres">
      <dgm:prSet presAssocID="{56F6FECD-1AE8-4B14-85FF-607B9DE64844}" presName="parentTextArrow" presStyleLbl="node1" presStyleIdx="3" presStyleCnt="7"/>
      <dgm:spPr/>
    </dgm:pt>
    <dgm:pt modelId="{5B7B263E-CEF3-446A-A4F7-6C084D6AFB8F}" type="pres">
      <dgm:prSet presAssocID="{FC0ADD59-6933-4FEE-84B0-4D62FC9E0125}" presName="sp" presStyleCnt="0"/>
      <dgm:spPr/>
    </dgm:pt>
    <dgm:pt modelId="{00829758-06A9-4923-8D4C-31CE8E91FCBF}" type="pres">
      <dgm:prSet presAssocID="{93FA55DF-D039-4AE4-AB53-FCF4D81112E5}" presName="arrowAndChildren" presStyleCnt="0"/>
      <dgm:spPr/>
    </dgm:pt>
    <dgm:pt modelId="{339A0338-B890-4781-8BA3-851EE3EE4086}" type="pres">
      <dgm:prSet presAssocID="{93FA55DF-D039-4AE4-AB53-FCF4D81112E5}" presName="parentTextArrow" presStyleLbl="node1" presStyleIdx="4" presStyleCnt="7"/>
      <dgm:spPr/>
    </dgm:pt>
    <dgm:pt modelId="{68811C5A-EEB7-4B94-AF2F-E3AFA0234D91}" type="pres">
      <dgm:prSet presAssocID="{3A3465F7-AB8E-42B5-AAD0-A29C7F50C976}" presName="sp" presStyleCnt="0"/>
      <dgm:spPr/>
    </dgm:pt>
    <dgm:pt modelId="{D93C2DDE-6AB9-4D47-95BE-9414AFDB3029}" type="pres">
      <dgm:prSet presAssocID="{FC97DF2C-34E4-4CE8-AED8-AF68914EAC7A}" presName="arrowAndChildren" presStyleCnt="0"/>
      <dgm:spPr/>
    </dgm:pt>
    <dgm:pt modelId="{14600080-9D56-40B4-8DEE-B3445CD53977}" type="pres">
      <dgm:prSet presAssocID="{FC97DF2C-34E4-4CE8-AED8-AF68914EAC7A}" presName="parentTextArrow" presStyleLbl="node1" presStyleIdx="5" presStyleCnt="7"/>
      <dgm:spPr/>
    </dgm:pt>
    <dgm:pt modelId="{A3085F5B-47E8-4FCF-B1EB-714C91D36EFF}" type="pres">
      <dgm:prSet presAssocID="{7EB65F56-89E7-470C-AFE7-1DB54736AF8C}" presName="sp" presStyleCnt="0"/>
      <dgm:spPr/>
    </dgm:pt>
    <dgm:pt modelId="{B156CF51-C6D2-4C45-8CE7-7C7F30F2781B}" type="pres">
      <dgm:prSet presAssocID="{E487C3F9-2F9B-429B-9F51-7E760769B570}" presName="arrowAndChildren" presStyleCnt="0"/>
      <dgm:spPr/>
    </dgm:pt>
    <dgm:pt modelId="{F1B467BE-31D2-43D4-A74D-06A9659FF334}" type="pres">
      <dgm:prSet presAssocID="{E487C3F9-2F9B-429B-9F51-7E760769B570}" presName="parentTextArrow" presStyleLbl="node1" presStyleIdx="6" presStyleCnt="7"/>
      <dgm:spPr/>
    </dgm:pt>
  </dgm:ptLst>
  <dgm:cxnLst>
    <dgm:cxn modelId="{2562AB15-43CA-4FD4-BAD5-8EF78C140592}" srcId="{6063150A-6DEE-4B62-A918-A245F3C936D1}" destId="{FC97DF2C-34E4-4CE8-AED8-AF68914EAC7A}" srcOrd="1" destOrd="0" parTransId="{7E79AECF-C57C-4027-BD15-C3BDE9A5BFF6}" sibTransId="{3A3465F7-AB8E-42B5-AAD0-A29C7F50C976}"/>
    <dgm:cxn modelId="{A0CD4E22-E647-4082-9F9D-C1CBF95BDA35}" type="presOf" srcId="{E487C3F9-2F9B-429B-9F51-7E760769B570}" destId="{F1B467BE-31D2-43D4-A74D-06A9659FF334}" srcOrd="0" destOrd="0" presId="urn:microsoft.com/office/officeart/2005/8/layout/process4"/>
    <dgm:cxn modelId="{24D51329-9273-4212-852A-B313A1B803A4}" type="presOf" srcId="{6063150A-6DEE-4B62-A918-A245F3C936D1}" destId="{5BDB5906-0857-4589-BF19-84D077761D0B}" srcOrd="0" destOrd="0" presId="urn:microsoft.com/office/officeart/2005/8/layout/process4"/>
    <dgm:cxn modelId="{1248982B-A8E6-4F5E-B806-F2D36020EA88}" type="presOf" srcId="{FC97DF2C-34E4-4CE8-AED8-AF68914EAC7A}" destId="{14600080-9D56-40B4-8DEE-B3445CD53977}" srcOrd="0" destOrd="0" presId="urn:microsoft.com/office/officeart/2005/8/layout/process4"/>
    <dgm:cxn modelId="{E2663B30-37F1-4402-929D-35875BE27220}" type="presOf" srcId="{56F6FECD-1AE8-4B14-85FF-607B9DE64844}" destId="{88B53C67-9894-46A3-ACBB-C888AE6C46E1}" srcOrd="0" destOrd="0" presId="urn:microsoft.com/office/officeart/2005/8/layout/process4"/>
    <dgm:cxn modelId="{950D5739-69DF-4A3F-9A02-D2A13C446134}" srcId="{6063150A-6DEE-4B62-A918-A245F3C936D1}" destId="{93FA55DF-D039-4AE4-AB53-FCF4D81112E5}" srcOrd="2" destOrd="0" parTransId="{E748039C-A70A-4F5C-90DF-5B4E437B78B1}" sibTransId="{FC0ADD59-6933-4FEE-84B0-4D62FC9E0125}"/>
    <dgm:cxn modelId="{53EC4145-44B6-45D0-BA8E-7DC87EC824F5}" type="presOf" srcId="{93FA55DF-D039-4AE4-AB53-FCF4D81112E5}" destId="{339A0338-B890-4781-8BA3-851EE3EE4086}" srcOrd="0" destOrd="0" presId="urn:microsoft.com/office/officeart/2005/8/layout/process4"/>
    <dgm:cxn modelId="{20CE9873-33B4-4E37-8F5E-522879E9EDCE}" srcId="{6063150A-6DEE-4B62-A918-A245F3C936D1}" destId="{2277C7FE-0F2F-4A61-AE81-B838C50DA472}" srcOrd="4" destOrd="0" parTransId="{58DA3BC1-6681-4150-B8D2-E57E30E4BED9}" sibTransId="{AF70A77E-7715-489D-823F-FAB936506D09}"/>
    <dgm:cxn modelId="{057C4E92-BC3A-449B-8EC9-0B7E0D880155}" srcId="{6063150A-6DEE-4B62-A918-A245F3C936D1}" destId="{7C51D867-6E0D-4A27-A69E-ACA515FE59C6}" srcOrd="5" destOrd="0" parTransId="{DD788BC2-E9A6-49FF-9874-1061EEEDADBB}" sibTransId="{CFA5BD72-7698-43EE-A282-FE9E08EF037B}"/>
    <dgm:cxn modelId="{C9794596-2AB3-4EBE-A3DC-90788FD40174}" type="presOf" srcId="{D44552BC-4950-4513-B423-D14394A92D11}" destId="{1E9C0DA7-DA52-44F0-B42B-D3A75D231D90}" srcOrd="0" destOrd="0" presId="urn:microsoft.com/office/officeart/2005/8/layout/process4"/>
    <dgm:cxn modelId="{0AB7DB9B-3395-4F7D-8431-F2E4705DF01A}" type="presOf" srcId="{7C51D867-6E0D-4A27-A69E-ACA515FE59C6}" destId="{2D5075C8-FCEA-45A1-8D33-23C0B74A6886}" srcOrd="0" destOrd="0" presId="urn:microsoft.com/office/officeart/2005/8/layout/process4"/>
    <dgm:cxn modelId="{6F6098A2-D5F2-439B-88DD-1CB683D6213A}" srcId="{6063150A-6DEE-4B62-A918-A245F3C936D1}" destId="{E487C3F9-2F9B-429B-9F51-7E760769B570}" srcOrd="0" destOrd="0" parTransId="{0398CE81-F949-4CA1-BC29-A06267ED1157}" sibTransId="{7EB65F56-89E7-470C-AFE7-1DB54736AF8C}"/>
    <dgm:cxn modelId="{DF31D4BC-8DC7-4C07-8BA1-A6D6D0CDAD6F}" srcId="{6063150A-6DEE-4B62-A918-A245F3C936D1}" destId="{56F6FECD-1AE8-4B14-85FF-607B9DE64844}" srcOrd="3" destOrd="0" parTransId="{2DD271F9-88A9-4B49-B32C-520AFE60AEF0}" sibTransId="{455B8CCD-CA39-48AE-A61F-CF9FC4FFBA2A}"/>
    <dgm:cxn modelId="{D6485AD8-205F-4758-A3D3-51CF9EFD6C35}" type="presOf" srcId="{2277C7FE-0F2F-4A61-AE81-B838C50DA472}" destId="{3FDD6F22-1203-4305-BCEC-B8409A4DA95C}" srcOrd="0" destOrd="0" presId="urn:microsoft.com/office/officeart/2005/8/layout/process4"/>
    <dgm:cxn modelId="{ADA7F8F1-763E-4760-BA5F-C97512E38220}" srcId="{6063150A-6DEE-4B62-A918-A245F3C936D1}" destId="{D44552BC-4950-4513-B423-D14394A92D11}" srcOrd="6" destOrd="0" parTransId="{EA15F3EB-4C6E-4945-A1F4-4DC72028C065}" sibTransId="{BDC77DC6-8C44-472E-B924-BBCB22F219B7}"/>
    <dgm:cxn modelId="{AD76F7AF-0420-49B4-B63B-31E76CA0C0E8}" type="presParOf" srcId="{5BDB5906-0857-4589-BF19-84D077761D0B}" destId="{31D99A9A-F29A-4FAA-875B-DE60F7B6A69D}" srcOrd="0" destOrd="0" presId="urn:microsoft.com/office/officeart/2005/8/layout/process4"/>
    <dgm:cxn modelId="{6B42E217-843E-4563-928F-B50347E9CDE0}" type="presParOf" srcId="{31D99A9A-F29A-4FAA-875B-DE60F7B6A69D}" destId="{1E9C0DA7-DA52-44F0-B42B-D3A75D231D90}" srcOrd="0" destOrd="0" presId="urn:microsoft.com/office/officeart/2005/8/layout/process4"/>
    <dgm:cxn modelId="{E9295670-E951-4F11-92DE-768A8427FDBA}" type="presParOf" srcId="{5BDB5906-0857-4589-BF19-84D077761D0B}" destId="{1413907B-624D-48C6-A5EE-2CCC4AEA41EC}" srcOrd="1" destOrd="0" presId="urn:microsoft.com/office/officeart/2005/8/layout/process4"/>
    <dgm:cxn modelId="{1D6F5827-1F0E-429D-AB36-5919054A935E}" type="presParOf" srcId="{5BDB5906-0857-4589-BF19-84D077761D0B}" destId="{A06BE7B8-9EBD-4C84-9DFB-D36B3CABCCF0}" srcOrd="2" destOrd="0" presId="urn:microsoft.com/office/officeart/2005/8/layout/process4"/>
    <dgm:cxn modelId="{54C59C9E-53C0-480F-801B-B15B811050D7}" type="presParOf" srcId="{A06BE7B8-9EBD-4C84-9DFB-D36B3CABCCF0}" destId="{2D5075C8-FCEA-45A1-8D33-23C0B74A6886}" srcOrd="0" destOrd="0" presId="urn:microsoft.com/office/officeart/2005/8/layout/process4"/>
    <dgm:cxn modelId="{97086F0C-404B-42B4-9AE4-9D2CD93E6E5F}" type="presParOf" srcId="{5BDB5906-0857-4589-BF19-84D077761D0B}" destId="{FE1842CC-ADF2-4CF5-ADCC-08060FFC76AB}" srcOrd="3" destOrd="0" presId="urn:microsoft.com/office/officeart/2005/8/layout/process4"/>
    <dgm:cxn modelId="{631FE178-DE97-4F3D-B7AE-7179B908A7B9}" type="presParOf" srcId="{5BDB5906-0857-4589-BF19-84D077761D0B}" destId="{B092B987-1537-4BD1-8EB5-85719710ED1C}" srcOrd="4" destOrd="0" presId="urn:microsoft.com/office/officeart/2005/8/layout/process4"/>
    <dgm:cxn modelId="{7BF335B4-E4E9-4FDE-AB26-A1FDDE3412C2}" type="presParOf" srcId="{B092B987-1537-4BD1-8EB5-85719710ED1C}" destId="{3FDD6F22-1203-4305-BCEC-B8409A4DA95C}" srcOrd="0" destOrd="0" presId="urn:microsoft.com/office/officeart/2005/8/layout/process4"/>
    <dgm:cxn modelId="{F7F6EBF9-12BE-4419-90CD-9BFC20397B8B}" type="presParOf" srcId="{5BDB5906-0857-4589-BF19-84D077761D0B}" destId="{466D4F89-B8B5-4B54-A3F2-C11B2E768A56}" srcOrd="5" destOrd="0" presId="urn:microsoft.com/office/officeart/2005/8/layout/process4"/>
    <dgm:cxn modelId="{9DDF460C-497D-4543-AB10-BC778EEA7479}" type="presParOf" srcId="{5BDB5906-0857-4589-BF19-84D077761D0B}" destId="{C5BDCEF9-9E83-4D6E-A77A-562845C328B9}" srcOrd="6" destOrd="0" presId="urn:microsoft.com/office/officeart/2005/8/layout/process4"/>
    <dgm:cxn modelId="{80FA2129-CB0D-49C6-938A-4C83B6787EE5}" type="presParOf" srcId="{C5BDCEF9-9E83-4D6E-A77A-562845C328B9}" destId="{88B53C67-9894-46A3-ACBB-C888AE6C46E1}" srcOrd="0" destOrd="0" presId="urn:microsoft.com/office/officeart/2005/8/layout/process4"/>
    <dgm:cxn modelId="{483BB9C3-3F77-4286-B58D-E98F1CABA359}" type="presParOf" srcId="{5BDB5906-0857-4589-BF19-84D077761D0B}" destId="{5B7B263E-CEF3-446A-A4F7-6C084D6AFB8F}" srcOrd="7" destOrd="0" presId="urn:microsoft.com/office/officeart/2005/8/layout/process4"/>
    <dgm:cxn modelId="{7533D0CC-069F-42BA-87CD-375AE8BE2E27}" type="presParOf" srcId="{5BDB5906-0857-4589-BF19-84D077761D0B}" destId="{00829758-06A9-4923-8D4C-31CE8E91FCBF}" srcOrd="8" destOrd="0" presId="urn:microsoft.com/office/officeart/2005/8/layout/process4"/>
    <dgm:cxn modelId="{CB79AF30-AADE-4226-AA6D-F90520D50D7D}" type="presParOf" srcId="{00829758-06A9-4923-8D4C-31CE8E91FCBF}" destId="{339A0338-B890-4781-8BA3-851EE3EE4086}" srcOrd="0" destOrd="0" presId="urn:microsoft.com/office/officeart/2005/8/layout/process4"/>
    <dgm:cxn modelId="{BF4B4E18-E705-40AD-ADEA-43086F8238F2}" type="presParOf" srcId="{5BDB5906-0857-4589-BF19-84D077761D0B}" destId="{68811C5A-EEB7-4B94-AF2F-E3AFA0234D91}" srcOrd="9" destOrd="0" presId="urn:microsoft.com/office/officeart/2005/8/layout/process4"/>
    <dgm:cxn modelId="{2B8ABA9E-F4D7-444B-884C-FFF2B1E5CC89}" type="presParOf" srcId="{5BDB5906-0857-4589-BF19-84D077761D0B}" destId="{D93C2DDE-6AB9-4D47-95BE-9414AFDB3029}" srcOrd="10" destOrd="0" presId="urn:microsoft.com/office/officeart/2005/8/layout/process4"/>
    <dgm:cxn modelId="{1761F82B-32DC-4014-BD2A-640BAE43E3C0}" type="presParOf" srcId="{D93C2DDE-6AB9-4D47-95BE-9414AFDB3029}" destId="{14600080-9D56-40B4-8DEE-B3445CD53977}" srcOrd="0" destOrd="0" presId="urn:microsoft.com/office/officeart/2005/8/layout/process4"/>
    <dgm:cxn modelId="{EB99454F-87A6-4A41-8FF8-2169C11338A9}" type="presParOf" srcId="{5BDB5906-0857-4589-BF19-84D077761D0B}" destId="{A3085F5B-47E8-4FCF-B1EB-714C91D36EFF}" srcOrd="11" destOrd="0" presId="urn:microsoft.com/office/officeart/2005/8/layout/process4"/>
    <dgm:cxn modelId="{1DA2C5B1-993C-4354-A3F5-00700BEAA69F}" type="presParOf" srcId="{5BDB5906-0857-4589-BF19-84D077761D0B}" destId="{B156CF51-C6D2-4C45-8CE7-7C7F30F2781B}" srcOrd="12" destOrd="0" presId="urn:microsoft.com/office/officeart/2005/8/layout/process4"/>
    <dgm:cxn modelId="{01A8354E-F589-48E7-A060-62FF07E32A76}" type="presParOf" srcId="{B156CF51-C6D2-4C45-8CE7-7C7F30F2781B}" destId="{F1B467BE-31D2-43D4-A74D-06A9659FF33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5504C1-7E9E-42CE-9980-6F36388B150F}"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DC411F4E-0C7F-4635-AC00-ED759D740BB8}">
      <dgm:prSet phldrT="[Text]"/>
      <dgm:spPr/>
      <dgm:t>
        <a:bodyPr/>
        <a:lstStyle/>
        <a:p>
          <a:r>
            <a:rPr lang="en-US" dirty="0"/>
            <a:t>Step 3: Allocate Network Zones</a:t>
          </a:r>
        </a:p>
      </dgm:t>
    </dgm:pt>
    <dgm:pt modelId="{CE0F0A0E-36BB-49D5-9B75-827414C0AEA3}" type="parTrans" cxnId="{585BA282-3269-48A4-AAC4-01627A0288F0}">
      <dgm:prSet/>
      <dgm:spPr/>
      <dgm:t>
        <a:bodyPr/>
        <a:lstStyle/>
        <a:p>
          <a:endParaRPr lang="en-US"/>
        </a:p>
      </dgm:t>
    </dgm:pt>
    <dgm:pt modelId="{54D82F8A-9281-4242-8466-8D72D7D8222B}" type="sibTrans" cxnId="{585BA282-3269-48A4-AAC4-01627A0288F0}">
      <dgm:prSet/>
      <dgm:spPr/>
      <dgm:t>
        <a:bodyPr/>
        <a:lstStyle/>
        <a:p>
          <a:endParaRPr lang="en-US"/>
        </a:p>
      </dgm:t>
    </dgm:pt>
    <dgm:pt modelId="{331ECE9C-80A5-4891-AE90-C922D6EF8DCD}">
      <dgm:prSet/>
      <dgm:spPr/>
      <dgm:t>
        <a:bodyPr/>
        <a:lstStyle/>
        <a:p>
          <a:r>
            <a:rPr lang="en-US" dirty="0"/>
            <a:t>Step 1: Inventory Services and Devices: Who, What, Where?</a:t>
          </a:r>
        </a:p>
      </dgm:t>
    </dgm:pt>
    <dgm:pt modelId="{FD644E34-3BCF-45E1-AA82-E6656C1C5765}" type="parTrans" cxnId="{4902314C-907D-4EF7-962A-27FC7B7D2C64}">
      <dgm:prSet/>
      <dgm:spPr/>
      <dgm:t>
        <a:bodyPr/>
        <a:lstStyle/>
        <a:p>
          <a:endParaRPr lang="en-US"/>
        </a:p>
      </dgm:t>
    </dgm:pt>
    <dgm:pt modelId="{749C1E6A-6353-4369-8BBF-4A63F3F5218F}" type="sibTrans" cxnId="{4902314C-907D-4EF7-962A-27FC7B7D2C64}">
      <dgm:prSet/>
      <dgm:spPr/>
      <dgm:t>
        <a:bodyPr/>
        <a:lstStyle/>
        <a:p>
          <a:endParaRPr lang="en-US"/>
        </a:p>
      </dgm:t>
    </dgm:pt>
    <dgm:pt modelId="{DDD4F9D4-50C6-4F1D-9EF8-D1E9DA834549}">
      <dgm:prSet/>
      <dgm:spPr/>
      <dgm:t>
        <a:bodyPr/>
        <a:lstStyle/>
        <a:p>
          <a:r>
            <a:rPr lang="en-US" dirty="0"/>
            <a:t>Step 2: Determine Sensitivity of Services</a:t>
          </a:r>
        </a:p>
      </dgm:t>
    </dgm:pt>
    <dgm:pt modelId="{9A05067E-CE31-43AD-8A06-CCFFF826CF23}" type="parTrans" cxnId="{232488BF-8992-4386-B87F-DE2AB21802FA}">
      <dgm:prSet/>
      <dgm:spPr/>
      <dgm:t>
        <a:bodyPr/>
        <a:lstStyle/>
        <a:p>
          <a:endParaRPr lang="en-US"/>
        </a:p>
      </dgm:t>
    </dgm:pt>
    <dgm:pt modelId="{F0251265-1C67-4370-A8E0-04025A9A3F8D}" type="sibTrans" cxnId="{232488BF-8992-4386-B87F-DE2AB21802FA}">
      <dgm:prSet/>
      <dgm:spPr/>
      <dgm:t>
        <a:bodyPr/>
        <a:lstStyle/>
        <a:p>
          <a:endParaRPr lang="en-US"/>
        </a:p>
      </dgm:t>
    </dgm:pt>
    <dgm:pt modelId="{945D7F74-4B0C-4B4C-BCD8-A3997E2EEF96}">
      <dgm:prSet phldrT="[Text]"/>
      <dgm:spPr/>
      <dgm:t>
        <a:bodyPr/>
        <a:lstStyle/>
        <a:p>
          <a:pPr>
            <a:buFont typeface="+mj-lt"/>
            <a:buAutoNum type="arabicPeriod"/>
          </a:pPr>
          <a:r>
            <a:rPr lang="en-US" b="0" dirty="0"/>
            <a:t>Step 4: Define Controls</a:t>
          </a:r>
        </a:p>
      </dgm:t>
    </dgm:pt>
    <dgm:pt modelId="{92FA437A-3A4E-4189-ACFC-A30C89631344}" type="parTrans" cxnId="{DB5A7060-35C7-4409-9BF7-0D82A722222A}">
      <dgm:prSet/>
      <dgm:spPr/>
      <dgm:t>
        <a:bodyPr/>
        <a:lstStyle/>
        <a:p>
          <a:endParaRPr lang="en-US"/>
        </a:p>
      </dgm:t>
    </dgm:pt>
    <dgm:pt modelId="{65F54C9D-CBAA-474E-B390-D8E3EB96F271}" type="sibTrans" cxnId="{DB5A7060-35C7-4409-9BF7-0D82A722222A}">
      <dgm:prSet/>
      <dgm:spPr/>
      <dgm:t>
        <a:bodyPr/>
        <a:lstStyle/>
        <a:p>
          <a:endParaRPr lang="en-US"/>
        </a:p>
      </dgm:t>
    </dgm:pt>
    <dgm:pt modelId="{5F4D998A-7017-4440-AE45-D5CAAB72B395}">
      <dgm:prSet phldrT="[Text]"/>
      <dgm:spPr/>
      <dgm:t>
        <a:bodyPr/>
        <a:lstStyle/>
        <a:p>
          <a:pPr>
            <a:buFont typeface="+mj-lt"/>
            <a:buAutoNum type="arabicPeriod"/>
          </a:pPr>
          <a:r>
            <a:rPr lang="en-US" b="0" dirty="0"/>
            <a:t>Step 5: Draw Network Diagram</a:t>
          </a:r>
        </a:p>
      </dgm:t>
    </dgm:pt>
    <dgm:pt modelId="{20E9E34A-F60F-4C30-89AA-214F38341E90}" type="parTrans" cxnId="{E093E560-D9DB-41AA-BCB5-6733F293224B}">
      <dgm:prSet/>
      <dgm:spPr/>
      <dgm:t>
        <a:bodyPr/>
        <a:lstStyle/>
        <a:p>
          <a:endParaRPr lang="en-US"/>
        </a:p>
      </dgm:t>
    </dgm:pt>
    <dgm:pt modelId="{3A29147F-796A-451F-9D95-5362C331E224}" type="sibTrans" cxnId="{E093E560-D9DB-41AA-BCB5-6733F293224B}">
      <dgm:prSet/>
      <dgm:spPr/>
      <dgm:t>
        <a:bodyPr/>
        <a:lstStyle/>
        <a:p>
          <a:endParaRPr lang="en-US"/>
        </a:p>
      </dgm:t>
    </dgm:pt>
    <dgm:pt modelId="{C24D028C-6A2D-4AB7-85AF-4F44A9F3D239}" type="pres">
      <dgm:prSet presAssocID="{755504C1-7E9E-42CE-9980-6F36388B150F}" presName="linearFlow" presStyleCnt="0">
        <dgm:presLayoutVars>
          <dgm:resizeHandles val="exact"/>
        </dgm:presLayoutVars>
      </dgm:prSet>
      <dgm:spPr/>
    </dgm:pt>
    <dgm:pt modelId="{52337539-3072-4BFC-8124-D946ADA59BDD}" type="pres">
      <dgm:prSet presAssocID="{331ECE9C-80A5-4891-AE90-C922D6EF8DCD}" presName="node" presStyleLbl="node1" presStyleIdx="0" presStyleCnt="5">
        <dgm:presLayoutVars>
          <dgm:bulletEnabled val="1"/>
        </dgm:presLayoutVars>
      </dgm:prSet>
      <dgm:spPr/>
    </dgm:pt>
    <dgm:pt modelId="{FDAE9014-C6FD-4173-9762-4090693E30F6}" type="pres">
      <dgm:prSet presAssocID="{749C1E6A-6353-4369-8BBF-4A63F3F5218F}" presName="sibTrans" presStyleLbl="sibTrans2D1" presStyleIdx="0" presStyleCnt="4"/>
      <dgm:spPr/>
    </dgm:pt>
    <dgm:pt modelId="{3A52FC6C-C820-4982-9904-8FCA1F7631DB}" type="pres">
      <dgm:prSet presAssocID="{749C1E6A-6353-4369-8BBF-4A63F3F5218F}" presName="connectorText" presStyleLbl="sibTrans2D1" presStyleIdx="0" presStyleCnt="4"/>
      <dgm:spPr/>
    </dgm:pt>
    <dgm:pt modelId="{327E1A97-8A94-497E-A59C-3B1BE5948726}" type="pres">
      <dgm:prSet presAssocID="{DDD4F9D4-50C6-4F1D-9EF8-D1E9DA834549}" presName="node" presStyleLbl="node1" presStyleIdx="1" presStyleCnt="5">
        <dgm:presLayoutVars>
          <dgm:bulletEnabled val="1"/>
        </dgm:presLayoutVars>
      </dgm:prSet>
      <dgm:spPr/>
    </dgm:pt>
    <dgm:pt modelId="{EDBDA217-41F2-438F-9497-2AC2C61EE248}" type="pres">
      <dgm:prSet presAssocID="{F0251265-1C67-4370-A8E0-04025A9A3F8D}" presName="sibTrans" presStyleLbl="sibTrans2D1" presStyleIdx="1" presStyleCnt="4"/>
      <dgm:spPr/>
    </dgm:pt>
    <dgm:pt modelId="{1B954E0B-9139-4821-ADFC-58AB25D0E329}" type="pres">
      <dgm:prSet presAssocID="{F0251265-1C67-4370-A8E0-04025A9A3F8D}" presName="connectorText" presStyleLbl="sibTrans2D1" presStyleIdx="1" presStyleCnt="4"/>
      <dgm:spPr/>
    </dgm:pt>
    <dgm:pt modelId="{96BD5BE7-77D3-47E2-94B0-1481391A1F33}" type="pres">
      <dgm:prSet presAssocID="{DC411F4E-0C7F-4635-AC00-ED759D740BB8}" presName="node" presStyleLbl="node1" presStyleIdx="2" presStyleCnt="5">
        <dgm:presLayoutVars>
          <dgm:bulletEnabled val="1"/>
        </dgm:presLayoutVars>
      </dgm:prSet>
      <dgm:spPr/>
    </dgm:pt>
    <dgm:pt modelId="{802D1193-6709-4634-85B9-3733E7524575}" type="pres">
      <dgm:prSet presAssocID="{54D82F8A-9281-4242-8466-8D72D7D8222B}" presName="sibTrans" presStyleLbl="sibTrans2D1" presStyleIdx="2" presStyleCnt="4"/>
      <dgm:spPr/>
    </dgm:pt>
    <dgm:pt modelId="{ED44F374-7B7C-4862-BB30-5456658D15E5}" type="pres">
      <dgm:prSet presAssocID="{54D82F8A-9281-4242-8466-8D72D7D8222B}" presName="connectorText" presStyleLbl="sibTrans2D1" presStyleIdx="2" presStyleCnt="4"/>
      <dgm:spPr/>
    </dgm:pt>
    <dgm:pt modelId="{52C79F17-9AEF-4DFA-BF6F-795814988F43}" type="pres">
      <dgm:prSet presAssocID="{945D7F74-4B0C-4B4C-BCD8-A3997E2EEF96}" presName="node" presStyleLbl="node1" presStyleIdx="3" presStyleCnt="5">
        <dgm:presLayoutVars>
          <dgm:bulletEnabled val="1"/>
        </dgm:presLayoutVars>
      </dgm:prSet>
      <dgm:spPr/>
    </dgm:pt>
    <dgm:pt modelId="{5567A294-1F9C-4A93-A204-0F93FAC85C79}" type="pres">
      <dgm:prSet presAssocID="{65F54C9D-CBAA-474E-B390-D8E3EB96F271}" presName="sibTrans" presStyleLbl="sibTrans2D1" presStyleIdx="3" presStyleCnt="4"/>
      <dgm:spPr/>
    </dgm:pt>
    <dgm:pt modelId="{B96287B5-F099-4D89-AB89-5D080121C332}" type="pres">
      <dgm:prSet presAssocID="{65F54C9D-CBAA-474E-B390-D8E3EB96F271}" presName="connectorText" presStyleLbl="sibTrans2D1" presStyleIdx="3" presStyleCnt="4"/>
      <dgm:spPr/>
    </dgm:pt>
    <dgm:pt modelId="{276E9283-16C8-4A66-AD63-074B75843548}" type="pres">
      <dgm:prSet presAssocID="{5F4D998A-7017-4440-AE45-D5CAAB72B395}" presName="node" presStyleLbl="node1" presStyleIdx="4" presStyleCnt="5">
        <dgm:presLayoutVars>
          <dgm:bulletEnabled val="1"/>
        </dgm:presLayoutVars>
      </dgm:prSet>
      <dgm:spPr/>
    </dgm:pt>
  </dgm:ptLst>
  <dgm:cxnLst>
    <dgm:cxn modelId="{BD60B911-D738-45BA-AD66-199B64DFBF37}" type="presOf" srcId="{54D82F8A-9281-4242-8466-8D72D7D8222B}" destId="{802D1193-6709-4634-85B9-3733E7524575}" srcOrd="0" destOrd="0" presId="urn:microsoft.com/office/officeart/2005/8/layout/process2"/>
    <dgm:cxn modelId="{5629C316-DA2B-49F3-B2D7-266DEDE7DC5F}" type="presOf" srcId="{5F4D998A-7017-4440-AE45-D5CAAB72B395}" destId="{276E9283-16C8-4A66-AD63-074B75843548}" srcOrd="0" destOrd="0" presId="urn:microsoft.com/office/officeart/2005/8/layout/process2"/>
    <dgm:cxn modelId="{F293C42E-6079-4156-885A-8BB4D0A6330E}" type="presOf" srcId="{945D7F74-4B0C-4B4C-BCD8-A3997E2EEF96}" destId="{52C79F17-9AEF-4DFA-BF6F-795814988F43}" srcOrd="0" destOrd="0" presId="urn:microsoft.com/office/officeart/2005/8/layout/process2"/>
    <dgm:cxn modelId="{DB5A7060-35C7-4409-9BF7-0D82A722222A}" srcId="{755504C1-7E9E-42CE-9980-6F36388B150F}" destId="{945D7F74-4B0C-4B4C-BCD8-A3997E2EEF96}" srcOrd="3" destOrd="0" parTransId="{92FA437A-3A4E-4189-ACFC-A30C89631344}" sibTransId="{65F54C9D-CBAA-474E-B390-D8E3EB96F271}"/>
    <dgm:cxn modelId="{E093E560-D9DB-41AA-BCB5-6733F293224B}" srcId="{755504C1-7E9E-42CE-9980-6F36388B150F}" destId="{5F4D998A-7017-4440-AE45-D5CAAB72B395}" srcOrd="4" destOrd="0" parTransId="{20E9E34A-F60F-4C30-89AA-214F38341E90}" sibTransId="{3A29147F-796A-451F-9D95-5362C331E224}"/>
    <dgm:cxn modelId="{46D7C041-5315-4050-AF65-8F70E45BF0E4}" type="presOf" srcId="{331ECE9C-80A5-4891-AE90-C922D6EF8DCD}" destId="{52337539-3072-4BFC-8124-D946ADA59BDD}" srcOrd="0" destOrd="0" presId="urn:microsoft.com/office/officeart/2005/8/layout/process2"/>
    <dgm:cxn modelId="{7C143046-992F-4D6D-87B7-F357D7A593AE}" type="presOf" srcId="{749C1E6A-6353-4369-8BBF-4A63F3F5218F}" destId="{3A52FC6C-C820-4982-9904-8FCA1F7631DB}" srcOrd="1" destOrd="0" presId="urn:microsoft.com/office/officeart/2005/8/layout/process2"/>
    <dgm:cxn modelId="{4902314C-907D-4EF7-962A-27FC7B7D2C64}" srcId="{755504C1-7E9E-42CE-9980-6F36388B150F}" destId="{331ECE9C-80A5-4891-AE90-C922D6EF8DCD}" srcOrd="0" destOrd="0" parTransId="{FD644E34-3BCF-45E1-AA82-E6656C1C5765}" sibTransId="{749C1E6A-6353-4369-8BBF-4A63F3F5218F}"/>
    <dgm:cxn modelId="{0A4E676F-6BF5-4C0D-9900-71BA0873C873}" type="presOf" srcId="{65F54C9D-CBAA-474E-B390-D8E3EB96F271}" destId="{B96287B5-F099-4D89-AB89-5D080121C332}" srcOrd="1" destOrd="0" presId="urn:microsoft.com/office/officeart/2005/8/layout/process2"/>
    <dgm:cxn modelId="{93B96B7D-CBDF-4DC3-B1B0-1032B74A4085}" type="presOf" srcId="{F0251265-1C67-4370-A8E0-04025A9A3F8D}" destId="{EDBDA217-41F2-438F-9497-2AC2C61EE248}" srcOrd="0" destOrd="0" presId="urn:microsoft.com/office/officeart/2005/8/layout/process2"/>
    <dgm:cxn modelId="{81940580-065A-4F92-942A-328592F2E6B7}" type="presOf" srcId="{DC411F4E-0C7F-4635-AC00-ED759D740BB8}" destId="{96BD5BE7-77D3-47E2-94B0-1481391A1F33}" srcOrd="0" destOrd="0" presId="urn:microsoft.com/office/officeart/2005/8/layout/process2"/>
    <dgm:cxn modelId="{585BA282-3269-48A4-AAC4-01627A0288F0}" srcId="{755504C1-7E9E-42CE-9980-6F36388B150F}" destId="{DC411F4E-0C7F-4635-AC00-ED759D740BB8}" srcOrd="2" destOrd="0" parTransId="{CE0F0A0E-36BB-49D5-9B75-827414C0AEA3}" sibTransId="{54D82F8A-9281-4242-8466-8D72D7D8222B}"/>
    <dgm:cxn modelId="{25254E88-4D52-4568-8815-68B0421AB305}" type="presOf" srcId="{54D82F8A-9281-4242-8466-8D72D7D8222B}" destId="{ED44F374-7B7C-4862-BB30-5456658D15E5}" srcOrd="1" destOrd="0" presId="urn:microsoft.com/office/officeart/2005/8/layout/process2"/>
    <dgm:cxn modelId="{D43415AB-0F2F-4B82-AAAC-B1D657E43AAF}" type="presOf" srcId="{DDD4F9D4-50C6-4F1D-9EF8-D1E9DA834549}" destId="{327E1A97-8A94-497E-A59C-3B1BE5948726}" srcOrd="0" destOrd="0" presId="urn:microsoft.com/office/officeart/2005/8/layout/process2"/>
    <dgm:cxn modelId="{CD457CBA-0FE3-4843-888C-EA22D2615504}" type="presOf" srcId="{749C1E6A-6353-4369-8BBF-4A63F3F5218F}" destId="{FDAE9014-C6FD-4173-9762-4090693E30F6}" srcOrd="0" destOrd="0" presId="urn:microsoft.com/office/officeart/2005/8/layout/process2"/>
    <dgm:cxn modelId="{232488BF-8992-4386-B87F-DE2AB21802FA}" srcId="{755504C1-7E9E-42CE-9980-6F36388B150F}" destId="{DDD4F9D4-50C6-4F1D-9EF8-D1E9DA834549}" srcOrd="1" destOrd="0" parTransId="{9A05067E-CE31-43AD-8A06-CCFFF826CF23}" sibTransId="{F0251265-1C67-4370-A8E0-04025A9A3F8D}"/>
    <dgm:cxn modelId="{E955F5C2-3C5D-425D-BE09-9AAB8A7D2170}" type="presOf" srcId="{F0251265-1C67-4370-A8E0-04025A9A3F8D}" destId="{1B954E0B-9139-4821-ADFC-58AB25D0E329}" srcOrd="1" destOrd="0" presId="urn:microsoft.com/office/officeart/2005/8/layout/process2"/>
    <dgm:cxn modelId="{A18710DF-22BB-4D9E-84B8-0223F92924EC}" type="presOf" srcId="{755504C1-7E9E-42CE-9980-6F36388B150F}" destId="{C24D028C-6A2D-4AB7-85AF-4F44A9F3D239}" srcOrd="0" destOrd="0" presId="urn:microsoft.com/office/officeart/2005/8/layout/process2"/>
    <dgm:cxn modelId="{456AA2E4-B08C-4818-8456-A11E1C61ED66}" type="presOf" srcId="{65F54C9D-CBAA-474E-B390-D8E3EB96F271}" destId="{5567A294-1F9C-4A93-A204-0F93FAC85C79}" srcOrd="0" destOrd="0" presId="urn:microsoft.com/office/officeart/2005/8/layout/process2"/>
    <dgm:cxn modelId="{4EE96DE5-D256-4688-B6E8-0AA2B4754059}" type="presParOf" srcId="{C24D028C-6A2D-4AB7-85AF-4F44A9F3D239}" destId="{52337539-3072-4BFC-8124-D946ADA59BDD}" srcOrd="0" destOrd="0" presId="urn:microsoft.com/office/officeart/2005/8/layout/process2"/>
    <dgm:cxn modelId="{707D255D-3E89-4BE1-8586-14946334DAB0}" type="presParOf" srcId="{C24D028C-6A2D-4AB7-85AF-4F44A9F3D239}" destId="{FDAE9014-C6FD-4173-9762-4090693E30F6}" srcOrd="1" destOrd="0" presId="urn:microsoft.com/office/officeart/2005/8/layout/process2"/>
    <dgm:cxn modelId="{1FCE3D26-F218-4E7C-B59F-4E2EA7E38CCB}" type="presParOf" srcId="{FDAE9014-C6FD-4173-9762-4090693E30F6}" destId="{3A52FC6C-C820-4982-9904-8FCA1F7631DB}" srcOrd="0" destOrd="0" presId="urn:microsoft.com/office/officeart/2005/8/layout/process2"/>
    <dgm:cxn modelId="{E311D8AB-BB94-4DB1-BCFB-503EA07A5B14}" type="presParOf" srcId="{C24D028C-6A2D-4AB7-85AF-4F44A9F3D239}" destId="{327E1A97-8A94-497E-A59C-3B1BE5948726}" srcOrd="2" destOrd="0" presId="urn:microsoft.com/office/officeart/2005/8/layout/process2"/>
    <dgm:cxn modelId="{DBA35E40-8A31-40FD-A9D1-011628425BE7}" type="presParOf" srcId="{C24D028C-6A2D-4AB7-85AF-4F44A9F3D239}" destId="{EDBDA217-41F2-438F-9497-2AC2C61EE248}" srcOrd="3" destOrd="0" presId="urn:microsoft.com/office/officeart/2005/8/layout/process2"/>
    <dgm:cxn modelId="{3668361F-D543-4F91-B6F8-BDB9658F7DB2}" type="presParOf" srcId="{EDBDA217-41F2-438F-9497-2AC2C61EE248}" destId="{1B954E0B-9139-4821-ADFC-58AB25D0E329}" srcOrd="0" destOrd="0" presId="urn:microsoft.com/office/officeart/2005/8/layout/process2"/>
    <dgm:cxn modelId="{2031AFF9-51D3-4190-994A-5F164AA1A825}" type="presParOf" srcId="{C24D028C-6A2D-4AB7-85AF-4F44A9F3D239}" destId="{96BD5BE7-77D3-47E2-94B0-1481391A1F33}" srcOrd="4" destOrd="0" presId="urn:microsoft.com/office/officeart/2005/8/layout/process2"/>
    <dgm:cxn modelId="{4FF4EE10-078E-48D8-BF58-8790A6F3DABD}" type="presParOf" srcId="{C24D028C-6A2D-4AB7-85AF-4F44A9F3D239}" destId="{802D1193-6709-4634-85B9-3733E7524575}" srcOrd="5" destOrd="0" presId="urn:microsoft.com/office/officeart/2005/8/layout/process2"/>
    <dgm:cxn modelId="{8C215D7C-5723-4829-9E4D-641ADAC067DD}" type="presParOf" srcId="{802D1193-6709-4634-85B9-3733E7524575}" destId="{ED44F374-7B7C-4862-BB30-5456658D15E5}" srcOrd="0" destOrd="0" presId="urn:microsoft.com/office/officeart/2005/8/layout/process2"/>
    <dgm:cxn modelId="{F7D4BA2A-F40B-4F11-AB88-66F90ADA119D}" type="presParOf" srcId="{C24D028C-6A2D-4AB7-85AF-4F44A9F3D239}" destId="{52C79F17-9AEF-4DFA-BF6F-795814988F43}" srcOrd="6" destOrd="0" presId="urn:microsoft.com/office/officeart/2005/8/layout/process2"/>
    <dgm:cxn modelId="{52DA15C1-92F6-446B-9DBE-DC1B7643D1CB}" type="presParOf" srcId="{C24D028C-6A2D-4AB7-85AF-4F44A9F3D239}" destId="{5567A294-1F9C-4A93-A204-0F93FAC85C79}" srcOrd="7" destOrd="0" presId="urn:microsoft.com/office/officeart/2005/8/layout/process2"/>
    <dgm:cxn modelId="{D732CA1F-98CA-4F8A-9374-B5326B6A4796}" type="presParOf" srcId="{5567A294-1F9C-4A93-A204-0F93FAC85C79}" destId="{B96287B5-F099-4D89-AB89-5D080121C332}" srcOrd="0" destOrd="0" presId="urn:microsoft.com/office/officeart/2005/8/layout/process2"/>
    <dgm:cxn modelId="{FBF1CD16-F73A-4CA5-826B-0E389A0140D2}" type="presParOf" srcId="{C24D028C-6A2D-4AB7-85AF-4F44A9F3D239}" destId="{276E9283-16C8-4A66-AD63-074B75843548}"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1C71DF-6BA1-474F-AE6E-6933BC55999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AB3112D-1550-4EBB-804D-22D2ECEF4B89}">
      <dgm:prSet phldrT="[Text]"/>
      <dgm:spPr>
        <a:solidFill>
          <a:srgbClr val="C00000"/>
        </a:solidFill>
      </dgm:spPr>
      <dgm:t>
        <a:bodyPr/>
        <a:lstStyle/>
        <a:p>
          <a:r>
            <a:rPr lang="en-US" dirty="0"/>
            <a:t>Step 1: Inventory Services and Devices: who, what, where?</a:t>
          </a:r>
        </a:p>
      </dgm:t>
    </dgm:pt>
    <dgm:pt modelId="{3F095CEE-48CB-49CC-834E-DA039DB95FA4}" type="parTrans" cxnId="{977DC2C3-CEA8-434C-8CCB-B523962EE44D}">
      <dgm:prSet/>
      <dgm:spPr/>
      <dgm:t>
        <a:bodyPr/>
        <a:lstStyle/>
        <a:p>
          <a:endParaRPr lang="en-US"/>
        </a:p>
      </dgm:t>
    </dgm:pt>
    <dgm:pt modelId="{8988457F-4ADA-4B02-B8FD-B05F5D420961}" type="sibTrans" cxnId="{977DC2C3-CEA8-434C-8CCB-B523962EE44D}">
      <dgm:prSet/>
      <dgm:spPr/>
      <dgm:t>
        <a:bodyPr/>
        <a:lstStyle/>
        <a:p>
          <a:endParaRPr lang="en-US"/>
        </a:p>
      </dgm:t>
    </dgm:pt>
    <dgm:pt modelId="{1A2D769F-076C-4D42-82E9-8BA514A37117}">
      <dgm:prSet/>
      <dgm:spPr>
        <a:solidFill>
          <a:srgbClr val="C00000"/>
        </a:solidFill>
      </dgm:spPr>
      <dgm:t>
        <a:bodyPr/>
        <a:lstStyle/>
        <a:p>
          <a:r>
            <a:rPr lang="en-US" dirty="0"/>
            <a:t>Step 2: Determine Sensitivity of Services</a:t>
          </a:r>
        </a:p>
      </dgm:t>
    </dgm:pt>
    <dgm:pt modelId="{F44254D3-3771-4473-A808-FD7FA58C8A41}" type="parTrans" cxnId="{E7F01BD9-8E49-412D-AC59-026F29108ACA}">
      <dgm:prSet/>
      <dgm:spPr/>
      <dgm:t>
        <a:bodyPr/>
        <a:lstStyle/>
        <a:p>
          <a:endParaRPr lang="en-US"/>
        </a:p>
      </dgm:t>
    </dgm:pt>
    <dgm:pt modelId="{48D80866-D8B4-4BB9-B418-C4925CB16A2C}" type="sibTrans" cxnId="{E7F01BD9-8E49-412D-AC59-026F29108ACA}">
      <dgm:prSet/>
      <dgm:spPr/>
      <dgm:t>
        <a:bodyPr/>
        <a:lstStyle/>
        <a:p>
          <a:endParaRPr lang="en-US"/>
        </a:p>
      </dgm:t>
    </dgm:pt>
    <dgm:pt modelId="{62C9EE4F-A7D9-438D-BBC2-AD15C88CBB0F}">
      <dgm:prSet/>
      <dgm:spPr/>
      <dgm:t>
        <a:bodyPr/>
        <a:lstStyle/>
        <a:p>
          <a:r>
            <a:rPr lang="en-US" dirty="0"/>
            <a:t>Step 3: Allocate Network Zones</a:t>
          </a:r>
        </a:p>
      </dgm:t>
    </dgm:pt>
    <dgm:pt modelId="{9DC5F72F-E383-4843-9CF5-3954CBB5A165}" type="parTrans" cxnId="{1DE4B058-E36D-4748-AD57-5243E823D7E2}">
      <dgm:prSet/>
      <dgm:spPr/>
      <dgm:t>
        <a:bodyPr/>
        <a:lstStyle/>
        <a:p>
          <a:endParaRPr lang="en-US"/>
        </a:p>
      </dgm:t>
    </dgm:pt>
    <dgm:pt modelId="{45C74773-0545-4D5D-937C-5DE4AF25634A}" type="sibTrans" cxnId="{1DE4B058-E36D-4748-AD57-5243E823D7E2}">
      <dgm:prSet/>
      <dgm:spPr/>
      <dgm:t>
        <a:bodyPr/>
        <a:lstStyle/>
        <a:p>
          <a:endParaRPr lang="en-US"/>
        </a:p>
      </dgm:t>
    </dgm:pt>
    <dgm:pt modelId="{6F3DFD3A-6F0D-4162-826F-8A385EC70BBE}">
      <dgm:prSet/>
      <dgm:spPr/>
      <dgm:t>
        <a:bodyPr/>
        <a:lstStyle/>
        <a:p>
          <a:r>
            <a:rPr lang="en-US" dirty="0"/>
            <a:t>Step 4: Define Controls</a:t>
          </a:r>
        </a:p>
      </dgm:t>
    </dgm:pt>
    <dgm:pt modelId="{08F8F2AE-391B-4962-8E80-984AEF3DC545}" type="parTrans" cxnId="{679B2745-966F-4973-AA66-9E4632BADD79}">
      <dgm:prSet/>
      <dgm:spPr/>
      <dgm:t>
        <a:bodyPr/>
        <a:lstStyle/>
        <a:p>
          <a:endParaRPr lang="en-US"/>
        </a:p>
      </dgm:t>
    </dgm:pt>
    <dgm:pt modelId="{DD9D8E0A-79AB-47B6-BA57-AE0AEEAA9D8D}" type="sibTrans" cxnId="{679B2745-966F-4973-AA66-9E4632BADD79}">
      <dgm:prSet/>
      <dgm:spPr/>
      <dgm:t>
        <a:bodyPr/>
        <a:lstStyle/>
        <a:p>
          <a:endParaRPr lang="en-US"/>
        </a:p>
      </dgm:t>
    </dgm:pt>
    <dgm:pt modelId="{E1EA822A-D904-4ABD-8AAC-08651C7159E9}">
      <dgm:prSet/>
      <dgm:spPr/>
      <dgm:t>
        <a:bodyPr/>
        <a:lstStyle/>
        <a:p>
          <a:r>
            <a:rPr lang="en-US" dirty="0"/>
            <a:t>Step 5: Draw the Network Diagram</a:t>
          </a:r>
        </a:p>
      </dgm:t>
    </dgm:pt>
    <dgm:pt modelId="{9DA6D2A4-566D-4551-9DC8-9C19959DEA1F}" type="parTrans" cxnId="{82B6A42B-B62F-41AC-8322-6EFA6D50EF46}">
      <dgm:prSet/>
      <dgm:spPr/>
      <dgm:t>
        <a:bodyPr/>
        <a:lstStyle/>
        <a:p>
          <a:endParaRPr lang="en-US"/>
        </a:p>
      </dgm:t>
    </dgm:pt>
    <dgm:pt modelId="{A75444CF-256C-4AF9-9D9B-6DA807222511}" type="sibTrans" cxnId="{82B6A42B-B62F-41AC-8322-6EFA6D50EF46}">
      <dgm:prSet/>
      <dgm:spPr/>
      <dgm:t>
        <a:bodyPr/>
        <a:lstStyle/>
        <a:p>
          <a:endParaRPr lang="en-US"/>
        </a:p>
      </dgm:t>
    </dgm:pt>
    <dgm:pt modelId="{BA1D22D1-11CC-4331-8F68-04C1B5EF4812}" type="pres">
      <dgm:prSet presAssocID="{F41C71DF-6BA1-474F-AE6E-6933BC55999B}" presName="outerComposite" presStyleCnt="0">
        <dgm:presLayoutVars>
          <dgm:chMax val="5"/>
          <dgm:dir/>
          <dgm:resizeHandles val="exact"/>
        </dgm:presLayoutVars>
      </dgm:prSet>
      <dgm:spPr/>
    </dgm:pt>
    <dgm:pt modelId="{75CC08AE-7DBD-427F-9FD8-F07463FED1DD}" type="pres">
      <dgm:prSet presAssocID="{F41C71DF-6BA1-474F-AE6E-6933BC55999B}" presName="dummyMaxCanvas" presStyleCnt="0">
        <dgm:presLayoutVars/>
      </dgm:prSet>
      <dgm:spPr/>
    </dgm:pt>
    <dgm:pt modelId="{F4CE6CC7-788A-4AAC-9CB7-DF93F87118A5}" type="pres">
      <dgm:prSet presAssocID="{F41C71DF-6BA1-474F-AE6E-6933BC55999B}" presName="FiveNodes_1" presStyleLbl="node1" presStyleIdx="0" presStyleCnt="5">
        <dgm:presLayoutVars>
          <dgm:bulletEnabled val="1"/>
        </dgm:presLayoutVars>
      </dgm:prSet>
      <dgm:spPr/>
    </dgm:pt>
    <dgm:pt modelId="{B1012CEF-1F96-454A-B883-D55FF0AF1C1F}" type="pres">
      <dgm:prSet presAssocID="{F41C71DF-6BA1-474F-AE6E-6933BC55999B}" presName="FiveNodes_2" presStyleLbl="node1" presStyleIdx="1" presStyleCnt="5">
        <dgm:presLayoutVars>
          <dgm:bulletEnabled val="1"/>
        </dgm:presLayoutVars>
      </dgm:prSet>
      <dgm:spPr/>
    </dgm:pt>
    <dgm:pt modelId="{CB69D2A0-56E4-447A-9CAC-A088BEC47DAF}" type="pres">
      <dgm:prSet presAssocID="{F41C71DF-6BA1-474F-AE6E-6933BC55999B}" presName="FiveNodes_3" presStyleLbl="node1" presStyleIdx="2" presStyleCnt="5">
        <dgm:presLayoutVars>
          <dgm:bulletEnabled val="1"/>
        </dgm:presLayoutVars>
      </dgm:prSet>
      <dgm:spPr/>
    </dgm:pt>
    <dgm:pt modelId="{62839E51-AB34-470C-A268-E8D32E950D97}" type="pres">
      <dgm:prSet presAssocID="{F41C71DF-6BA1-474F-AE6E-6933BC55999B}" presName="FiveNodes_4" presStyleLbl="node1" presStyleIdx="3" presStyleCnt="5">
        <dgm:presLayoutVars>
          <dgm:bulletEnabled val="1"/>
        </dgm:presLayoutVars>
      </dgm:prSet>
      <dgm:spPr/>
    </dgm:pt>
    <dgm:pt modelId="{B9440937-E89F-4C19-9EAA-D5D4929F4F97}" type="pres">
      <dgm:prSet presAssocID="{F41C71DF-6BA1-474F-AE6E-6933BC55999B}" presName="FiveNodes_5" presStyleLbl="node1" presStyleIdx="4" presStyleCnt="5">
        <dgm:presLayoutVars>
          <dgm:bulletEnabled val="1"/>
        </dgm:presLayoutVars>
      </dgm:prSet>
      <dgm:spPr/>
    </dgm:pt>
    <dgm:pt modelId="{A7627D11-E651-4D1E-9159-FF23BF0651B9}" type="pres">
      <dgm:prSet presAssocID="{F41C71DF-6BA1-474F-AE6E-6933BC55999B}" presName="FiveConn_1-2" presStyleLbl="fgAccFollowNode1" presStyleIdx="0" presStyleCnt="4">
        <dgm:presLayoutVars>
          <dgm:bulletEnabled val="1"/>
        </dgm:presLayoutVars>
      </dgm:prSet>
      <dgm:spPr/>
    </dgm:pt>
    <dgm:pt modelId="{6A2BDB45-4CFA-4E47-97DC-A8D1BCCCA69D}" type="pres">
      <dgm:prSet presAssocID="{F41C71DF-6BA1-474F-AE6E-6933BC55999B}" presName="FiveConn_2-3" presStyleLbl="fgAccFollowNode1" presStyleIdx="1" presStyleCnt="4">
        <dgm:presLayoutVars>
          <dgm:bulletEnabled val="1"/>
        </dgm:presLayoutVars>
      </dgm:prSet>
      <dgm:spPr/>
    </dgm:pt>
    <dgm:pt modelId="{86A16A53-20F9-4000-9526-16396D629DE7}" type="pres">
      <dgm:prSet presAssocID="{F41C71DF-6BA1-474F-AE6E-6933BC55999B}" presName="FiveConn_3-4" presStyleLbl="fgAccFollowNode1" presStyleIdx="2" presStyleCnt="4">
        <dgm:presLayoutVars>
          <dgm:bulletEnabled val="1"/>
        </dgm:presLayoutVars>
      </dgm:prSet>
      <dgm:spPr/>
    </dgm:pt>
    <dgm:pt modelId="{E4BD0811-826C-414A-9CB9-34A81B26E3FA}" type="pres">
      <dgm:prSet presAssocID="{F41C71DF-6BA1-474F-AE6E-6933BC55999B}" presName="FiveConn_4-5" presStyleLbl="fgAccFollowNode1" presStyleIdx="3" presStyleCnt="4">
        <dgm:presLayoutVars>
          <dgm:bulletEnabled val="1"/>
        </dgm:presLayoutVars>
      </dgm:prSet>
      <dgm:spPr/>
    </dgm:pt>
    <dgm:pt modelId="{A2F956DB-FFD8-43CA-AABC-F76DF4C25AD0}" type="pres">
      <dgm:prSet presAssocID="{F41C71DF-6BA1-474F-AE6E-6933BC55999B}" presName="FiveNodes_1_text" presStyleLbl="node1" presStyleIdx="4" presStyleCnt="5">
        <dgm:presLayoutVars>
          <dgm:bulletEnabled val="1"/>
        </dgm:presLayoutVars>
      </dgm:prSet>
      <dgm:spPr/>
    </dgm:pt>
    <dgm:pt modelId="{3247296A-D603-42AE-A41E-EBDE3D73B99E}" type="pres">
      <dgm:prSet presAssocID="{F41C71DF-6BA1-474F-AE6E-6933BC55999B}" presName="FiveNodes_2_text" presStyleLbl="node1" presStyleIdx="4" presStyleCnt="5">
        <dgm:presLayoutVars>
          <dgm:bulletEnabled val="1"/>
        </dgm:presLayoutVars>
      </dgm:prSet>
      <dgm:spPr/>
    </dgm:pt>
    <dgm:pt modelId="{6896E803-FB38-47ED-8E7D-D536264F0B0E}" type="pres">
      <dgm:prSet presAssocID="{F41C71DF-6BA1-474F-AE6E-6933BC55999B}" presName="FiveNodes_3_text" presStyleLbl="node1" presStyleIdx="4" presStyleCnt="5">
        <dgm:presLayoutVars>
          <dgm:bulletEnabled val="1"/>
        </dgm:presLayoutVars>
      </dgm:prSet>
      <dgm:spPr/>
    </dgm:pt>
    <dgm:pt modelId="{42E8E840-167F-43DD-B3EB-248C64604CD6}" type="pres">
      <dgm:prSet presAssocID="{F41C71DF-6BA1-474F-AE6E-6933BC55999B}" presName="FiveNodes_4_text" presStyleLbl="node1" presStyleIdx="4" presStyleCnt="5">
        <dgm:presLayoutVars>
          <dgm:bulletEnabled val="1"/>
        </dgm:presLayoutVars>
      </dgm:prSet>
      <dgm:spPr/>
    </dgm:pt>
    <dgm:pt modelId="{49BF1B28-0557-4989-8F60-CFFA567D5A6E}" type="pres">
      <dgm:prSet presAssocID="{F41C71DF-6BA1-474F-AE6E-6933BC55999B}" presName="FiveNodes_5_text" presStyleLbl="node1" presStyleIdx="4" presStyleCnt="5">
        <dgm:presLayoutVars>
          <dgm:bulletEnabled val="1"/>
        </dgm:presLayoutVars>
      </dgm:prSet>
      <dgm:spPr/>
    </dgm:pt>
  </dgm:ptLst>
  <dgm:cxnLst>
    <dgm:cxn modelId="{9E037006-DC50-4E2C-9F03-F6A8CAC1BC88}" type="presOf" srcId="{DD9D8E0A-79AB-47B6-BA57-AE0AEEAA9D8D}" destId="{E4BD0811-826C-414A-9CB9-34A81B26E3FA}" srcOrd="0" destOrd="0" presId="urn:microsoft.com/office/officeart/2005/8/layout/vProcess5"/>
    <dgm:cxn modelId="{051C3524-3DE1-4EC5-BDD4-A08F50AD9A88}" type="presOf" srcId="{8988457F-4ADA-4B02-B8FD-B05F5D420961}" destId="{A7627D11-E651-4D1E-9159-FF23BF0651B9}" srcOrd="0" destOrd="0" presId="urn:microsoft.com/office/officeart/2005/8/layout/vProcess5"/>
    <dgm:cxn modelId="{82B6A42B-B62F-41AC-8322-6EFA6D50EF46}" srcId="{F41C71DF-6BA1-474F-AE6E-6933BC55999B}" destId="{E1EA822A-D904-4ABD-8AAC-08651C7159E9}" srcOrd="4" destOrd="0" parTransId="{9DA6D2A4-566D-4551-9DC8-9C19959DEA1F}" sibTransId="{A75444CF-256C-4AF9-9D9B-6DA807222511}"/>
    <dgm:cxn modelId="{679B2745-966F-4973-AA66-9E4632BADD79}" srcId="{F41C71DF-6BA1-474F-AE6E-6933BC55999B}" destId="{6F3DFD3A-6F0D-4162-826F-8A385EC70BBE}" srcOrd="3" destOrd="0" parTransId="{08F8F2AE-391B-4962-8E80-984AEF3DC545}" sibTransId="{DD9D8E0A-79AB-47B6-BA57-AE0AEEAA9D8D}"/>
    <dgm:cxn modelId="{EA8FAD46-0947-457E-9753-7F760EC38BB7}" type="presOf" srcId="{BAB3112D-1550-4EBB-804D-22D2ECEF4B89}" destId="{A2F956DB-FFD8-43CA-AABC-F76DF4C25AD0}" srcOrd="1" destOrd="0" presId="urn:microsoft.com/office/officeart/2005/8/layout/vProcess5"/>
    <dgm:cxn modelId="{71998B4D-1C04-4FB2-BDD6-7F8554A87360}" type="presOf" srcId="{1A2D769F-076C-4D42-82E9-8BA514A37117}" destId="{3247296A-D603-42AE-A41E-EBDE3D73B99E}" srcOrd="1" destOrd="0" presId="urn:microsoft.com/office/officeart/2005/8/layout/vProcess5"/>
    <dgm:cxn modelId="{1DE4B058-E36D-4748-AD57-5243E823D7E2}" srcId="{F41C71DF-6BA1-474F-AE6E-6933BC55999B}" destId="{62C9EE4F-A7D9-438D-BBC2-AD15C88CBB0F}" srcOrd="2" destOrd="0" parTransId="{9DC5F72F-E383-4843-9CF5-3954CBB5A165}" sibTransId="{45C74773-0545-4D5D-937C-5DE4AF25634A}"/>
    <dgm:cxn modelId="{D2F1037A-82AF-475F-9D7B-94765F8A0821}" type="presOf" srcId="{62C9EE4F-A7D9-438D-BBC2-AD15C88CBB0F}" destId="{6896E803-FB38-47ED-8E7D-D536264F0B0E}" srcOrd="1" destOrd="0" presId="urn:microsoft.com/office/officeart/2005/8/layout/vProcess5"/>
    <dgm:cxn modelId="{FB16DA7C-FC1B-4731-A94F-0D053C128B6A}" type="presOf" srcId="{1A2D769F-076C-4D42-82E9-8BA514A37117}" destId="{B1012CEF-1F96-454A-B883-D55FF0AF1C1F}" srcOrd="0" destOrd="0" presId="urn:microsoft.com/office/officeart/2005/8/layout/vProcess5"/>
    <dgm:cxn modelId="{0AB18D84-B063-4217-99E3-E6EC1A42E70A}" type="presOf" srcId="{F41C71DF-6BA1-474F-AE6E-6933BC55999B}" destId="{BA1D22D1-11CC-4331-8F68-04C1B5EF4812}" srcOrd="0" destOrd="0" presId="urn:microsoft.com/office/officeart/2005/8/layout/vProcess5"/>
    <dgm:cxn modelId="{3ABE4E92-0C62-438D-819F-7E07D94A3AC6}" type="presOf" srcId="{6F3DFD3A-6F0D-4162-826F-8A385EC70BBE}" destId="{62839E51-AB34-470C-A268-E8D32E950D97}" srcOrd="0" destOrd="0" presId="urn:microsoft.com/office/officeart/2005/8/layout/vProcess5"/>
    <dgm:cxn modelId="{3E09CE9B-4B5F-472D-B3C7-8456E1127B26}" type="presOf" srcId="{62C9EE4F-A7D9-438D-BBC2-AD15C88CBB0F}" destId="{CB69D2A0-56E4-447A-9CAC-A088BEC47DAF}" srcOrd="0" destOrd="0" presId="urn:microsoft.com/office/officeart/2005/8/layout/vProcess5"/>
    <dgm:cxn modelId="{BB198CA2-DA27-4B5B-9B86-66F66B14C1BA}" type="presOf" srcId="{E1EA822A-D904-4ABD-8AAC-08651C7159E9}" destId="{B9440937-E89F-4C19-9EAA-D5D4929F4F97}" srcOrd="0" destOrd="0" presId="urn:microsoft.com/office/officeart/2005/8/layout/vProcess5"/>
    <dgm:cxn modelId="{E5B7CCA3-DDD4-4EC4-8D79-7A69C015C181}" type="presOf" srcId="{E1EA822A-D904-4ABD-8AAC-08651C7159E9}" destId="{49BF1B28-0557-4989-8F60-CFFA567D5A6E}" srcOrd="1" destOrd="0" presId="urn:microsoft.com/office/officeart/2005/8/layout/vProcess5"/>
    <dgm:cxn modelId="{994E4EA5-2C50-4EB1-8088-8EB578B666E6}" type="presOf" srcId="{48D80866-D8B4-4BB9-B418-C4925CB16A2C}" destId="{6A2BDB45-4CFA-4E47-97DC-A8D1BCCCA69D}" srcOrd="0" destOrd="0" presId="urn:microsoft.com/office/officeart/2005/8/layout/vProcess5"/>
    <dgm:cxn modelId="{563798A5-927B-463E-8AB8-C6A42E1985B2}" type="presOf" srcId="{BAB3112D-1550-4EBB-804D-22D2ECEF4B89}" destId="{F4CE6CC7-788A-4AAC-9CB7-DF93F87118A5}" srcOrd="0" destOrd="0" presId="urn:microsoft.com/office/officeart/2005/8/layout/vProcess5"/>
    <dgm:cxn modelId="{977DC2C3-CEA8-434C-8CCB-B523962EE44D}" srcId="{F41C71DF-6BA1-474F-AE6E-6933BC55999B}" destId="{BAB3112D-1550-4EBB-804D-22D2ECEF4B89}" srcOrd="0" destOrd="0" parTransId="{3F095CEE-48CB-49CC-834E-DA039DB95FA4}" sibTransId="{8988457F-4ADA-4B02-B8FD-B05F5D420961}"/>
    <dgm:cxn modelId="{2C0EAAC5-A636-4949-A663-DD66B8CEDA05}" type="presOf" srcId="{6F3DFD3A-6F0D-4162-826F-8A385EC70BBE}" destId="{42E8E840-167F-43DD-B3EB-248C64604CD6}" srcOrd="1" destOrd="0" presId="urn:microsoft.com/office/officeart/2005/8/layout/vProcess5"/>
    <dgm:cxn modelId="{E7F01BD9-8E49-412D-AC59-026F29108ACA}" srcId="{F41C71DF-6BA1-474F-AE6E-6933BC55999B}" destId="{1A2D769F-076C-4D42-82E9-8BA514A37117}" srcOrd="1" destOrd="0" parTransId="{F44254D3-3771-4473-A808-FD7FA58C8A41}" sibTransId="{48D80866-D8B4-4BB9-B418-C4925CB16A2C}"/>
    <dgm:cxn modelId="{D348E7ED-9437-4876-B2DC-84BC7649BA37}" type="presOf" srcId="{45C74773-0545-4D5D-937C-5DE4AF25634A}" destId="{86A16A53-20F9-4000-9526-16396D629DE7}" srcOrd="0" destOrd="0" presId="urn:microsoft.com/office/officeart/2005/8/layout/vProcess5"/>
    <dgm:cxn modelId="{79FA5AAA-9EA2-4B27-BB59-D0B7E603C35A}" type="presParOf" srcId="{BA1D22D1-11CC-4331-8F68-04C1B5EF4812}" destId="{75CC08AE-7DBD-427F-9FD8-F07463FED1DD}" srcOrd="0" destOrd="0" presId="urn:microsoft.com/office/officeart/2005/8/layout/vProcess5"/>
    <dgm:cxn modelId="{6174B263-6867-4DCE-A6FF-920CD02BB3D8}" type="presParOf" srcId="{BA1D22D1-11CC-4331-8F68-04C1B5EF4812}" destId="{F4CE6CC7-788A-4AAC-9CB7-DF93F87118A5}" srcOrd="1" destOrd="0" presId="urn:microsoft.com/office/officeart/2005/8/layout/vProcess5"/>
    <dgm:cxn modelId="{61625FF9-27A3-4FA1-9603-A8879229B1DE}" type="presParOf" srcId="{BA1D22D1-11CC-4331-8F68-04C1B5EF4812}" destId="{B1012CEF-1F96-454A-B883-D55FF0AF1C1F}" srcOrd="2" destOrd="0" presId="urn:microsoft.com/office/officeart/2005/8/layout/vProcess5"/>
    <dgm:cxn modelId="{3A5CAC38-ADBE-47A3-A33B-D292167F6A0B}" type="presParOf" srcId="{BA1D22D1-11CC-4331-8F68-04C1B5EF4812}" destId="{CB69D2A0-56E4-447A-9CAC-A088BEC47DAF}" srcOrd="3" destOrd="0" presId="urn:microsoft.com/office/officeart/2005/8/layout/vProcess5"/>
    <dgm:cxn modelId="{BD892FA8-2570-4BD1-B83C-72884A8C5CB5}" type="presParOf" srcId="{BA1D22D1-11CC-4331-8F68-04C1B5EF4812}" destId="{62839E51-AB34-470C-A268-E8D32E950D97}" srcOrd="4" destOrd="0" presId="urn:microsoft.com/office/officeart/2005/8/layout/vProcess5"/>
    <dgm:cxn modelId="{6C0E1289-C192-4FB8-AD61-9260BF8146C0}" type="presParOf" srcId="{BA1D22D1-11CC-4331-8F68-04C1B5EF4812}" destId="{B9440937-E89F-4C19-9EAA-D5D4929F4F97}" srcOrd="5" destOrd="0" presId="urn:microsoft.com/office/officeart/2005/8/layout/vProcess5"/>
    <dgm:cxn modelId="{8117DB99-7D54-4C5C-B929-D0CEAF8CE0A3}" type="presParOf" srcId="{BA1D22D1-11CC-4331-8F68-04C1B5EF4812}" destId="{A7627D11-E651-4D1E-9159-FF23BF0651B9}" srcOrd="6" destOrd="0" presId="urn:microsoft.com/office/officeart/2005/8/layout/vProcess5"/>
    <dgm:cxn modelId="{1BFD4994-8A2F-49E0-86E1-EC8B77A6F3A5}" type="presParOf" srcId="{BA1D22D1-11CC-4331-8F68-04C1B5EF4812}" destId="{6A2BDB45-4CFA-4E47-97DC-A8D1BCCCA69D}" srcOrd="7" destOrd="0" presId="urn:microsoft.com/office/officeart/2005/8/layout/vProcess5"/>
    <dgm:cxn modelId="{99AF93D8-311A-4D11-9A69-C728641EC01D}" type="presParOf" srcId="{BA1D22D1-11CC-4331-8F68-04C1B5EF4812}" destId="{86A16A53-20F9-4000-9526-16396D629DE7}" srcOrd="8" destOrd="0" presId="urn:microsoft.com/office/officeart/2005/8/layout/vProcess5"/>
    <dgm:cxn modelId="{5C139586-3A48-4D3C-AB00-DA94A833C63E}" type="presParOf" srcId="{BA1D22D1-11CC-4331-8F68-04C1B5EF4812}" destId="{E4BD0811-826C-414A-9CB9-34A81B26E3FA}" srcOrd="9" destOrd="0" presId="urn:microsoft.com/office/officeart/2005/8/layout/vProcess5"/>
    <dgm:cxn modelId="{7CA61448-A129-4AD5-8F9C-841D82E04EFA}" type="presParOf" srcId="{BA1D22D1-11CC-4331-8F68-04C1B5EF4812}" destId="{A2F956DB-FFD8-43CA-AABC-F76DF4C25AD0}" srcOrd="10" destOrd="0" presId="urn:microsoft.com/office/officeart/2005/8/layout/vProcess5"/>
    <dgm:cxn modelId="{43884517-0153-47CB-8866-C4DB76B14ADB}" type="presParOf" srcId="{BA1D22D1-11CC-4331-8F68-04C1B5EF4812}" destId="{3247296A-D603-42AE-A41E-EBDE3D73B99E}" srcOrd="11" destOrd="0" presId="urn:microsoft.com/office/officeart/2005/8/layout/vProcess5"/>
    <dgm:cxn modelId="{5C8D0EFC-0BD8-4B3F-A50F-38FC1C8A841D}" type="presParOf" srcId="{BA1D22D1-11CC-4331-8F68-04C1B5EF4812}" destId="{6896E803-FB38-47ED-8E7D-D536264F0B0E}" srcOrd="12" destOrd="0" presId="urn:microsoft.com/office/officeart/2005/8/layout/vProcess5"/>
    <dgm:cxn modelId="{3B343361-3177-465A-B3B9-0E74B47405A4}" type="presParOf" srcId="{BA1D22D1-11CC-4331-8F68-04C1B5EF4812}" destId="{42E8E840-167F-43DD-B3EB-248C64604CD6}" srcOrd="13" destOrd="0" presId="urn:microsoft.com/office/officeart/2005/8/layout/vProcess5"/>
    <dgm:cxn modelId="{50FEEE00-3F27-4C23-8340-64270726C8A8}" type="presParOf" srcId="{BA1D22D1-11CC-4331-8F68-04C1B5EF4812}" destId="{49BF1B28-0557-4989-8F60-CFFA567D5A6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5504C1-7E9E-42CE-9980-6F36388B150F}"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DC411F4E-0C7F-4635-AC00-ED759D740BB8}">
      <dgm:prSet phldrT="[Text]"/>
      <dgm:spPr>
        <a:solidFill>
          <a:srgbClr val="C00000"/>
        </a:solidFill>
      </dgm:spPr>
      <dgm:t>
        <a:bodyPr/>
        <a:lstStyle/>
        <a:p>
          <a:r>
            <a:rPr lang="en-US" dirty="0"/>
            <a:t>Step 3: Allocate Network Zones</a:t>
          </a:r>
        </a:p>
      </dgm:t>
    </dgm:pt>
    <dgm:pt modelId="{CE0F0A0E-36BB-49D5-9B75-827414C0AEA3}" type="parTrans" cxnId="{585BA282-3269-48A4-AAC4-01627A0288F0}">
      <dgm:prSet/>
      <dgm:spPr/>
      <dgm:t>
        <a:bodyPr/>
        <a:lstStyle/>
        <a:p>
          <a:endParaRPr lang="en-US"/>
        </a:p>
      </dgm:t>
    </dgm:pt>
    <dgm:pt modelId="{54D82F8A-9281-4242-8466-8D72D7D8222B}" type="sibTrans" cxnId="{585BA282-3269-48A4-AAC4-01627A0288F0}">
      <dgm:prSet/>
      <dgm:spPr/>
      <dgm:t>
        <a:bodyPr/>
        <a:lstStyle/>
        <a:p>
          <a:endParaRPr lang="en-US"/>
        </a:p>
      </dgm:t>
    </dgm:pt>
    <dgm:pt modelId="{331ECE9C-80A5-4891-AE90-C922D6EF8DCD}">
      <dgm:prSet/>
      <dgm:spPr/>
      <dgm:t>
        <a:bodyPr/>
        <a:lstStyle/>
        <a:p>
          <a:r>
            <a:rPr lang="en-US" dirty="0"/>
            <a:t>Step 1: Inventory Services and Devices: Who, What, Where?</a:t>
          </a:r>
        </a:p>
      </dgm:t>
    </dgm:pt>
    <dgm:pt modelId="{FD644E34-3BCF-45E1-AA82-E6656C1C5765}" type="parTrans" cxnId="{4902314C-907D-4EF7-962A-27FC7B7D2C64}">
      <dgm:prSet/>
      <dgm:spPr/>
      <dgm:t>
        <a:bodyPr/>
        <a:lstStyle/>
        <a:p>
          <a:endParaRPr lang="en-US"/>
        </a:p>
      </dgm:t>
    </dgm:pt>
    <dgm:pt modelId="{749C1E6A-6353-4369-8BBF-4A63F3F5218F}" type="sibTrans" cxnId="{4902314C-907D-4EF7-962A-27FC7B7D2C64}">
      <dgm:prSet/>
      <dgm:spPr/>
      <dgm:t>
        <a:bodyPr/>
        <a:lstStyle/>
        <a:p>
          <a:endParaRPr lang="en-US"/>
        </a:p>
      </dgm:t>
    </dgm:pt>
    <dgm:pt modelId="{DDD4F9D4-50C6-4F1D-9EF8-D1E9DA834549}">
      <dgm:prSet/>
      <dgm:spPr/>
      <dgm:t>
        <a:bodyPr/>
        <a:lstStyle/>
        <a:p>
          <a:r>
            <a:rPr lang="en-US" dirty="0"/>
            <a:t>Step 2: Determine Sensitivity of Services</a:t>
          </a:r>
        </a:p>
      </dgm:t>
    </dgm:pt>
    <dgm:pt modelId="{9A05067E-CE31-43AD-8A06-CCFFF826CF23}" type="parTrans" cxnId="{232488BF-8992-4386-B87F-DE2AB21802FA}">
      <dgm:prSet/>
      <dgm:spPr/>
      <dgm:t>
        <a:bodyPr/>
        <a:lstStyle/>
        <a:p>
          <a:endParaRPr lang="en-US"/>
        </a:p>
      </dgm:t>
    </dgm:pt>
    <dgm:pt modelId="{F0251265-1C67-4370-A8E0-04025A9A3F8D}" type="sibTrans" cxnId="{232488BF-8992-4386-B87F-DE2AB21802FA}">
      <dgm:prSet/>
      <dgm:spPr/>
      <dgm:t>
        <a:bodyPr/>
        <a:lstStyle/>
        <a:p>
          <a:endParaRPr lang="en-US"/>
        </a:p>
      </dgm:t>
    </dgm:pt>
    <dgm:pt modelId="{945D7F74-4B0C-4B4C-BCD8-A3997E2EEF96}">
      <dgm:prSet phldrT="[Text]"/>
      <dgm:spPr/>
      <dgm:t>
        <a:bodyPr/>
        <a:lstStyle/>
        <a:p>
          <a:pPr>
            <a:buFont typeface="+mj-lt"/>
            <a:buAutoNum type="arabicPeriod"/>
          </a:pPr>
          <a:r>
            <a:rPr lang="en-US" b="0" dirty="0"/>
            <a:t>Step 4: Define Controls</a:t>
          </a:r>
        </a:p>
      </dgm:t>
    </dgm:pt>
    <dgm:pt modelId="{92FA437A-3A4E-4189-ACFC-A30C89631344}" type="parTrans" cxnId="{DB5A7060-35C7-4409-9BF7-0D82A722222A}">
      <dgm:prSet/>
      <dgm:spPr/>
      <dgm:t>
        <a:bodyPr/>
        <a:lstStyle/>
        <a:p>
          <a:endParaRPr lang="en-US"/>
        </a:p>
      </dgm:t>
    </dgm:pt>
    <dgm:pt modelId="{65F54C9D-CBAA-474E-B390-D8E3EB96F271}" type="sibTrans" cxnId="{DB5A7060-35C7-4409-9BF7-0D82A722222A}">
      <dgm:prSet/>
      <dgm:spPr/>
      <dgm:t>
        <a:bodyPr/>
        <a:lstStyle/>
        <a:p>
          <a:endParaRPr lang="en-US"/>
        </a:p>
      </dgm:t>
    </dgm:pt>
    <dgm:pt modelId="{5F4D998A-7017-4440-AE45-D5CAAB72B395}">
      <dgm:prSet phldrT="[Text]"/>
      <dgm:spPr/>
      <dgm:t>
        <a:bodyPr/>
        <a:lstStyle/>
        <a:p>
          <a:pPr>
            <a:buFont typeface="+mj-lt"/>
            <a:buAutoNum type="arabicPeriod"/>
          </a:pPr>
          <a:r>
            <a:rPr lang="en-US" b="0" dirty="0"/>
            <a:t>Step 5: Draw Network Diagram</a:t>
          </a:r>
        </a:p>
      </dgm:t>
    </dgm:pt>
    <dgm:pt modelId="{20E9E34A-F60F-4C30-89AA-214F38341E90}" type="parTrans" cxnId="{E093E560-D9DB-41AA-BCB5-6733F293224B}">
      <dgm:prSet/>
      <dgm:spPr/>
      <dgm:t>
        <a:bodyPr/>
        <a:lstStyle/>
        <a:p>
          <a:endParaRPr lang="en-US"/>
        </a:p>
      </dgm:t>
    </dgm:pt>
    <dgm:pt modelId="{3A29147F-796A-451F-9D95-5362C331E224}" type="sibTrans" cxnId="{E093E560-D9DB-41AA-BCB5-6733F293224B}">
      <dgm:prSet/>
      <dgm:spPr/>
      <dgm:t>
        <a:bodyPr/>
        <a:lstStyle/>
        <a:p>
          <a:endParaRPr lang="en-US"/>
        </a:p>
      </dgm:t>
    </dgm:pt>
    <dgm:pt modelId="{C24D028C-6A2D-4AB7-85AF-4F44A9F3D239}" type="pres">
      <dgm:prSet presAssocID="{755504C1-7E9E-42CE-9980-6F36388B150F}" presName="linearFlow" presStyleCnt="0">
        <dgm:presLayoutVars>
          <dgm:resizeHandles val="exact"/>
        </dgm:presLayoutVars>
      </dgm:prSet>
      <dgm:spPr/>
    </dgm:pt>
    <dgm:pt modelId="{52337539-3072-4BFC-8124-D946ADA59BDD}" type="pres">
      <dgm:prSet presAssocID="{331ECE9C-80A5-4891-AE90-C922D6EF8DCD}" presName="node" presStyleLbl="node1" presStyleIdx="0" presStyleCnt="5">
        <dgm:presLayoutVars>
          <dgm:bulletEnabled val="1"/>
        </dgm:presLayoutVars>
      </dgm:prSet>
      <dgm:spPr/>
    </dgm:pt>
    <dgm:pt modelId="{FDAE9014-C6FD-4173-9762-4090693E30F6}" type="pres">
      <dgm:prSet presAssocID="{749C1E6A-6353-4369-8BBF-4A63F3F5218F}" presName="sibTrans" presStyleLbl="sibTrans2D1" presStyleIdx="0" presStyleCnt="4"/>
      <dgm:spPr/>
    </dgm:pt>
    <dgm:pt modelId="{3A52FC6C-C820-4982-9904-8FCA1F7631DB}" type="pres">
      <dgm:prSet presAssocID="{749C1E6A-6353-4369-8BBF-4A63F3F5218F}" presName="connectorText" presStyleLbl="sibTrans2D1" presStyleIdx="0" presStyleCnt="4"/>
      <dgm:spPr/>
    </dgm:pt>
    <dgm:pt modelId="{327E1A97-8A94-497E-A59C-3B1BE5948726}" type="pres">
      <dgm:prSet presAssocID="{DDD4F9D4-50C6-4F1D-9EF8-D1E9DA834549}" presName="node" presStyleLbl="node1" presStyleIdx="1" presStyleCnt="5">
        <dgm:presLayoutVars>
          <dgm:bulletEnabled val="1"/>
        </dgm:presLayoutVars>
      </dgm:prSet>
      <dgm:spPr/>
    </dgm:pt>
    <dgm:pt modelId="{EDBDA217-41F2-438F-9497-2AC2C61EE248}" type="pres">
      <dgm:prSet presAssocID="{F0251265-1C67-4370-A8E0-04025A9A3F8D}" presName="sibTrans" presStyleLbl="sibTrans2D1" presStyleIdx="1" presStyleCnt="4"/>
      <dgm:spPr/>
    </dgm:pt>
    <dgm:pt modelId="{1B954E0B-9139-4821-ADFC-58AB25D0E329}" type="pres">
      <dgm:prSet presAssocID="{F0251265-1C67-4370-A8E0-04025A9A3F8D}" presName="connectorText" presStyleLbl="sibTrans2D1" presStyleIdx="1" presStyleCnt="4"/>
      <dgm:spPr/>
    </dgm:pt>
    <dgm:pt modelId="{96BD5BE7-77D3-47E2-94B0-1481391A1F33}" type="pres">
      <dgm:prSet presAssocID="{DC411F4E-0C7F-4635-AC00-ED759D740BB8}" presName="node" presStyleLbl="node1" presStyleIdx="2" presStyleCnt="5">
        <dgm:presLayoutVars>
          <dgm:bulletEnabled val="1"/>
        </dgm:presLayoutVars>
      </dgm:prSet>
      <dgm:spPr/>
    </dgm:pt>
    <dgm:pt modelId="{802D1193-6709-4634-85B9-3733E7524575}" type="pres">
      <dgm:prSet presAssocID="{54D82F8A-9281-4242-8466-8D72D7D8222B}" presName="sibTrans" presStyleLbl="sibTrans2D1" presStyleIdx="2" presStyleCnt="4"/>
      <dgm:spPr/>
    </dgm:pt>
    <dgm:pt modelId="{ED44F374-7B7C-4862-BB30-5456658D15E5}" type="pres">
      <dgm:prSet presAssocID="{54D82F8A-9281-4242-8466-8D72D7D8222B}" presName="connectorText" presStyleLbl="sibTrans2D1" presStyleIdx="2" presStyleCnt="4"/>
      <dgm:spPr/>
    </dgm:pt>
    <dgm:pt modelId="{52C79F17-9AEF-4DFA-BF6F-795814988F43}" type="pres">
      <dgm:prSet presAssocID="{945D7F74-4B0C-4B4C-BCD8-A3997E2EEF96}" presName="node" presStyleLbl="node1" presStyleIdx="3" presStyleCnt="5">
        <dgm:presLayoutVars>
          <dgm:bulletEnabled val="1"/>
        </dgm:presLayoutVars>
      </dgm:prSet>
      <dgm:spPr/>
    </dgm:pt>
    <dgm:pt modelId="{5567A294-1F9C-4A93-A204-0F93FAC85C79}" type="pres">
      <dgm:prSet presAssocID="{65F54C9D-CBAA-474E-B390-D8E3EB96F271}" presName="sibTrans" presStyleLbl="sibTrans2D1" presStyleIdx="3" presStyleCnt="4"/>
      <dgm:spPr/>
    </dgm:pt>
    <dgm:pt modelId="{B96287B5-F099-4D89-AB89-5D080121C332}" type="pres">
      <dgm:prSet presAssocID="{65F54C9D-CBAA-474E-B390-D8E3EB96F271}" presName="connectorText" presStyleLbl="sibTrans2D1" presStyleIdx="3" presStyleCnt="4"/>
      <dgm:spPr/>
    </dgm:pt>
    <dgm:pt modelId="{276E9283-16C8-4A66-AD63-074B75843548}" type="pres">
      <dgm:prSet presAssocID="{5F4D998A-7017-4440-AE45-D5CAAB72B395}" presName="node" presStyleLbl="node1" presStyleIdx="4" presStyleCnt="5">
        <dgm:presLayoutVars>
          <dgm:bulletEnabled val="1"/>
        </dgm:presLayoutVars>
      </dgm:prSet>
      <dgm:spPr/>
    </dgm:pt>
  </dgm:ptLst>
  <dgm:cxnLst>
    <dgm:cxn modelId="{BD60B911-D738-45BA-AD66-199B64DFBF37}" type="presOf" srcId="{54D82F8A-9281-4242-8466-8D72D7D8222B}" destId="{802D1193-6709-4634-85B9-3733E7524575}" srcOrd="0" destOrd="0" presId="urn:microsoft.com/office/officeart/2005/8/layout/process2"/>
    <dgm:cxn modelId="{5629C316-DA2B-49F3-B2D7-266DEDE7DC5F}" type="presOf" srcId="{5F4D998A-7017-4440-AE45-D5CAAB72B395}" destId="{276E9283-16C8-4A66-AD63-074B75843548}" srcOrd="0" destOrd="0" presId="urn:microsoft.com/office/officeart/2005/8/layout/process2"/>
    <dgm:cxn modelId="{F293C42E-6079-4156-885A-8BB4D0A6330E}" type="presOf" srcId="{945D7F74-4B0C-4B4C-BCD8-A3997E2EEF96}" destId="{52C79F17-9AEF-4DFA-BF6F-795814988F43}" srcOrd="0" destOrd="0" presId="urn:microsoft.com/office/officeart/2005/8/layout/process2"/>
    <dgm:cxn modelId="{DB5A7060-35C7-4409-9BF7-0D82A722222A}" srcId="{755504C1-7E9E-42CE-9980-6F36388B150F}" destId="{945D7F74-4B0C-4B4C-BCD8-A3997E2EEF96}" srcOrd="3" destOrd="0" parTransId="{92FA437A-3A4E-4189-ACFC-A30C89631344}" sibTransId="{65F54C9D-CBAA-474E-B390-D8E3EB96F271}"/>
    <dgm:cxn modelId="{E093E560-D9DB-41AA-BCB5-6733F293224B}" srcId="{755504C1-7E9E-42CE-9980-6F36388B150F}" destId="{5F4D998A-7017-4440-AE45-D5CAAB72B395}" srcOrd="4" destOrd="0" parTransId="{20E9E34A-F60F-4C30-89AA-214F38341E90}" sibTransId="{3A29147F-796A-451F-9D95-5362C331E224}"/>
    <dgm:cxn modelId="{46D7C041-5315-4050-AF65-8F70E45BF0E4}" type="presOf" srcId="{331ECE9C-80A5-4891-AE90-C922D6EF8DCD}" destId="{52337539-3072-4BFC-8124-D946ADA59BDD}" srcOrd="0" destOrd="0" presId="urn:microsoft.com/office/officeart/2005/8/layout/process2"/>
    <dgm:cxn modelId="{7C143046-992F-4D6D-87B7-F357D7A593AE}" type="presOf" srcId="{749C1E6A-6353-4369-8BBF-4A63F3F5218F}" destId="{3A52FC6C-C820-4982-9904-8FCA1F7631DB}" srcOrd="1" destOrd="0" presId="urn:microsoft.com/office/officeart/2005/8/layout/process2"/>
    <dgm:cxn modelId="{4902314C-907D-4EF7-962A-27FC7B7D2C64}" srcId="{755504C1-7E9E-42CE-9980-6F36388B150F}" destId="{331ECE9C-80A5-4891-AE90-C922D6EF8DCD}" srcOrd="0" destOrd="0" parTransId="{FD644E34-3BCF-45E1-AA82-E6656C1C5765}" sibTransId="{749C1E6A-6353-4369-8BBF-4A63F3F5218F}"/>
    <dgm:cxn modelId="{0A4E676F-6BF5-4C0D-9900-71BA0873C873}" type="presOf" srcId="{65F54C9D-CBAA-474E-B390-D8E3EB96F271}" destId="{B96287B5-F099-4D89-AB89-5D080121C332}" srcOrd="1" destOrd="0" presId="urn:microsoft.com/office/officeart/2005/8/layout/process2"/>
    <dgm:cxn modelId="{93B96B7D-CBDF-4DC3-B1B0-1032B74A4085}" type="presOf" srcId="{F0251265-1C67-4370-A8E0-04025A9A3F8D}" destId="{EDBDA217-41F2-438F-9497-2AC2C61EE248}" srcOrd="0" destOrd="0" presId="urn:microsoft.com/office/officeart/2005/8/layout/process2"/>
    <dgm:cxn modelId="{81940580-065A-4F92-942A-328592F2E6B7}" type="presOf" srcId="{DC411F4E-0C7F-4635-AC00-ED759D740BB8}" destId="{96BD5BE7-77D3-47E2-94B0-1481391A1F33}" srcOrd="0" destOrd="0" presId="urn:microsoft.com/office/officeart/2005/8/layout/process2"/>
    <dgm:cxn modelId="{585BA282-3269-48A4-AAC4-01627A0288F0}" srcId="{755504C1-7E9E-42CE-9980-6F36388B150F}" destId="{DC411F4E-0C7F-4635-AC00-ED759D740BB8}" srcOrd="2" destOrd="0" parTransId="{CE0F0A0E-36BB-49D5-9B75-827414C0AEA3}" sibTransId="{54D82F8A-9281-4242-8466-8D72D7D8222B}"/>
    <dgm:cxn modelId="{25254E88-4D52-4568-8815-68B0421AB305}" type="presOf" srcId="{54D82F8A-9281-4242-8466-8D72D7D8222B}" destId="{ED44F374-7B7C-4862-BB30-5456658D15E5}" srcOrd="1" destOrd="0" presId="urn:microsoft.com/office/officeart/2005/8/layout/process2"/>
    <dgm:cxn modelId="{D43415AB-0F2F-4B82-AAAC-B1D657E43AAF}" type="presOf" srcId="{DDD4F9D4-50C6-4F1D-9EF8-D1E9DA834549}" destId="{327E1A97-8A94-497E-A59C-3B1BE5948726}" srcOrd="0" destOrd="0" presId="urn:microsoft.com/office/officeart/2005/8/layout/process2"/>
    <dgm:cxn modelId="{CD457CBA-0FE3-4843-888C-EA22D2615504}" type="presOf" srcId="{749C1E6A-6353-4369-8BBF-4A63F3F5218F}" destId="{FDAE9014-C6FD-4173-9762-4090693E30F6}" srcOrd="0" destOrd="0" presId="urn:microsoft.com/office/officeart/2005/8/layout/process2"/>
    <dgm:cxn modelId="{232488BF-8992-4386-B87F-DE2AB21802FA}" srcId="{755504C1-7E9E-42CE-9980-6F36388B150F}" destId="{DDD4F9D4-50C6-4F1D-9EF8-D1E9DA834549}" srcOrd="1" destOrd="0" parTransId="{9A05067E-CE31-43AD-8A06-CCFFF826CF23}" sibTransId="{F0251265-1C67-4370-A8E0-04025A9A3F8D}"/>
    <dgm:cxn modelId="{E955F5C2-3C5D-425D-BE09-9AAB8A7D2170}" type="presOf" srcId="{F0251265-1C67-4370-A8E0-04025A9A3F8D}" destId="{1B954E0B-9139-4821-ADFC-58AB25D0E329}" srcOrd="1" destOrd="0" presId="urn:microsoft.com/office/officeart/2005/8/layout/process2"/>
    <dgm:cxn modelId="{A18710DF-22BB-4D9E-84B8-0223F92924EC}" type="presOf" srcId="{755504C1-7E9E-42CE-9980-6F36388B150F}" destId="{C24D028C-6A2D-4AB7-85AF-4F44A9F3D239}" srcOrd="0" destOrd="0" presId="urn:microsoft.com/office/officeart/2005/8/layout/process2"/>
    <dgm:cxn modelId="{456AA2E4-B08C-4818-8456-A11E1C61ED66}" type="presOf" srcId="{65F54C9D-CBAA-474E-B390-D8E3EB96F271}" destId="{5567A294-1F9C-4A93-A204-0F93FAC85C79}" srcOrd="0" destOrd="0" presId="urn:microsoft.com/office/officeart/2005/8/layout/process2"/>
    <dgm:cxn modelId="{4EE96DE5-D256-4688-B6E8-0AA2B4754059}" type="presParOf" srcId="{C24D028C-6A2D-4AB7-85AF-4F44A9F3D239}" destId="{52337539-3072-4BFC-8124-D946ADA59BDD}" srcOrd="0" destOrd="0" presId="urn:microsoft.com/office/officeart/2005/8/layout/process2"/>
    <dgm:cxn modelId="{707D255D-3E89-4BE1-8586-14946334DAB0}" type="presParOf" srcId="{C24D028C-6A2D-4AB7-85AF-4F44A9F3D239}" destId="{FDAE9014-C6FD-4173-9762-4090693E30F6}" srcOrd="1" destOrd="0" presId="urn:microsoft.com/office/officeart/2005/8/layout/process2"/>
    <dgm:cxn modelId="{1FCE3D26-F218-4E7C-B59F-4E2EA7E38CCB}" type="presParOf" srcId="{FDAE9014-C6FD-4173-9762-4090693E30F6}" destId="{3A52FC6C-C820-4982-9904-8FCA1F7631DB}" srcOrd="0" destOrd="0" presId="urn:microsoft.com/office/officeart/2005/8/layout/process2"/>
    <dgm:cxn modelId="{E311D8AB-BB94-4DB1-BCFB-503EA07A5B14}" type="presParOf" srcId="{C24D028C-6A2D-4AB7-85AF-4F44A9F3D239}" destId="{327E1A97-8A94-497E-A59C-3B1BE5948726}" srcOrd="2" destOrd="0" presId="urn:microsoft.com/office/officeart/2005/8/layout/process2"/>
    <dgm:cxn modelId="{DBA35E40-8A31-40FD-A9D1-011628425BE7}" type="presParOf" srcId="{C24D028C-6A2D-4AB7-85AF-4F44A9F3D239}" destId="{EDBDA217-41F2-438F-9497-2AC2C61EE248}" srcOrd="3" destOrd="0" presId="urn:microsoft.com/office/officeart/2005/8/layout/process2"/>
    <dgm:cxn modelId="{3668361F-D543-4F91-B6F8-BDB9658F7DB2}" type="presParOf" srcId="{EDBDA217-41F2-438F-9497-2AC2C61EE248}" destId="{1B954E0B-9139-4821-ADFC-58AB25D0E329}" srcOrd="0" destOrd="0" presId="urn:microsoft.com/office/officeart/2005/8/layout/process2"/>
    <dgm:cxn modelId="{2031AFF9-51D3-4190-994A-5F164AA1A825}" type="presParOf" srcId="{C24D028C-6A2D-4AB7-85AF-4F44A9F3D239}" destId="{96BD5BE7-77D3-47E2-94B0-1481391A1F33}" srcOrd="4" destOrd="0" presId="urn:microsoft.com/office/officeart/2005/8/layout/process2"/>
    <dgm:cxn modelId="{4FF4EE10-078E-48D8-BF58-8790A6F3DABD}" type="presParOf" srcId="{C24D028C-6A2D-4AB7-85AF-4F44A9F3D239}" destId="{802D1193-6709-4634-85B9-3733E7524575}" srcOrd="5" destOrd="0" presId="urn:microsoft.com/office/officeart/2005/8/layout/process2"/>
    <dgm:cxn modelId="{8C215D7C-5723-4829-9E4D-641ADAC067DD}" type="presParOf" srcId="{802D1193-6709-4634-85B9-3733E7524575}" destId="{ED44F374-7B7C-4862-BB30-5456658D15E5}" srcOrd="0" destOrd="0" presId="urn:microsoft.com/office/officeart/2005/8/layout/process2"/>
    <dgm:cxn modelId="{F7D4BA2A-F40B-4F11-AB88-66F90ADA119D}" type="presParOf" srcId="{C24D028C-6A2D-4AB7-85AF-4F44A9F3D239}" destId="{52C79F17-9AEF-4DFA-BF6F-795814988F43}" srcOrd="6" destOrd="0" presId="urn:microsoft.com/office/officeart/2005/8/layout/process2"/>
    <dgm:cxn modelId="{52DA15C1-92F6-446B-9DBE-DC1B7643D1CB}" type="presParOf" srcId="{C24D028C-6A2D-4AB7-85AF-4F44A9F3D239}" destId="{5567A294-1F9C-4A93-A204-0F93FAC85C79}" srcOrd="7" destOrd="0" presId="urn:microsoft.com/office/officeart/2005/8/layout/process2"/>
    <dgm:cxn modelId="{D732CA1F-98CA-4F8A-9374-B5326B6A4796}" type="presParOf" srcId="{5567A294-1F9C-4A93-A204-0F93FAC85C79}" destId="{B96287B5-F099-4D89-AB89-5D080121C332}" srcOrd="0" destOrd="0" presId="urn:microsoft.com/office/officeart/2005/8/layout/process2"/>
    <dgm:cxn modelId="{FBF1CD16-F73A-4CA5-826B-0E389A0140D2}" type="presParOf" srcId="{C24D028C-6A2D-4AB7-85AF-4F44A9F3D239}" destId="{276E9283-16C8-4A66-AD63-074B75843548}"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1C71DF-6BA1-474F-AE6E-6933BC55999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AB3112D-1550-4EBB-804D-22D2ECEF4B89}">
      <dgm:prSet phldrT="[Text]"/>
      <dgm:spPr>
        <a:solidFill>
          <a:schemeClr val="accent3">
            <a:lumMod val="25000"/>
          </a:schemeClr>
        </a:solidFill>
      </dgm:spPr>
      <dgm:t>
        <a:bodyPr/>
        <a:lstStyle/>
        <a:p>
          <a:r>
            <a:rPr lang="en-US" dirty="0"/>
            <a:t>Step 1: Inventory Services and Devices: who, what, where?</a:t>
          </a:r>
        </a:p>
      </dgm:t>
    </dgm:pt>
    <dgm:pt modelId="{3F095CEE-48CB-49CC-834E-DA039DB95FA4}" type="parTrans" cxnId="{977DC2C3-CEA8-434C-8CCB-B523962EE44D}">
      <dgm:prSet/>
      <dgm:spPr/>
      <dgm:t>
        <a:bodyPr/>
        <a:lstStyle/>
        <a:p>
          <a:endParaRPr lang="en-US"/>
        </a:p>
      </dgm:t>
    </dgm:pt>
    <dgm:pt modelId="{8988457F-4ADA-4B02-B8FD-B05F5D420961}" type="sibTrans" cxnId="{977DC2C3-CEA8-434C-8CCB-B523962EE44D}">
      <dgm:prSet/>
      <dgm:spPr/>
      <dgm:t>
        <a:bodyPr/>
        <a:lstStyle/>
        <a:p>
          <a:endParaRPr lang="en-US"/>
        </a:p>
      </dgm:t>
    </dgm:pt>
    <dgm:pt modelId="{1A2D769F-076C-4D42-82E9-8BA514A37117}">
      <dgm:prSet/>
      <dgm:spPr>
        <a:solidFill>
          <a:schemeClr val="accent3">
            <a:lumMod val="25000"/>
          </a:schemeClr>
        </a:solidFill>
      </dgm:spPr>
      <dgm:t>
        <a:bodyPr/>
        <a:lstStyle/>
        <a:p>
          <a:r>
            <a:rPr lang="en-US" dirty="0"/>
            <a:t>Step 2: Determine Sensitivity of Services</a:t>
          </a:r>
        </a:p>
      </dgm:t>
    </dgm:pt>
    <dgm:pt modelId="{F44254D3-3771-4473-A808-FD7FA58C8A41}" type="parTrans" cxnId="{E7F01BD9-8E49-412D-AC59-026F29108ACA}">
      <dgm:prSet/>
      <dgm:spPr/>
      <dgm:t>
        <a:bodyPr/>
        <a:lstStyle/>
        <a:p>
          <a:endParaRPr lang="en-US"/>
        </a:p>
      </dgm:t>
    </dgm:pt>
    <dgm:pt modelId="{48D80866-D8B4-4BB9-B418-C4925CB16A2C}" type="sibTrans" cxnId="{E7F01BD9-8E49-412D-AC59-026F29108ACA}">
      <dgm:prSet/>
      <dgm:spPr/>
      <dgm:t>
        <a:bodyPr/>
        <a:lstStyle/>
        <a:p>
          <a:endParaRPr lang="en-US"/>
        </a:p>
      </dgm:t>
    </dgm:pt>
    <dgm:pt modelId="{62C9EE4F-A7D9-438D-BBC2-AD15C88CBB0F}">
      <dgm:prSet/>
      <dgm:spPr>
        <a:solidFill>
          <a:schemeClr val="accent3">
            <a:lumMod val="25000"/>
          </a:schemeClr>
        </a:solidFill>
      </dgm:spPr>
      <dgm:t>
        <a:bodyPr/>
        <a:lstStyle/>
        <a:p>
          <a:r>
            <a:rPr lang="en-US" dirty="0"/>
            <a:t>Step 3: Allocate Network Zones</a:t>
          </a:r>
        </a:p>
      </dgm:t>
    </dgm:pt>
    <dgm:pt modelId="{9DC5F72F-E383-4843-9CF5-3954CBB5A165}" type="parTrans" cxnId="{1DE4B058-E36D-4748-AD57-5243E823D7E2}">
      <dgm:prSet/>
      <dgm:spPr/>
      <dgm:t>
        <a:bodyPr/>
        <a:lstStyle/>
        <a:p>
          <a:endParaRPr lang="en-US"/>
        </a:p>
      </dgm:t>
    </dgm:pt>
    <dgm:pt modelId="{45C74773-0545-4D5D-937C-5DE4AF25634A}" type="sibTrans" cxnId="{1DE4B058-E36D-4748-AD57-5243E823D7E2}">
      <dgm:prSet/>
      <dgm:spPr/>
      <dgm:t>
        <a:bodyPr/>
        <a:lstStyle/>
        <a:p>
          <a:endParaRPr lang="en-US"/>
        </a:p>
      </dgm:t>
    </dgm:pt>
    <dgm:pt modelId="{6F3DFD3A-6F0D-4162-826F-8A385EC70BBE}">
      <dgm:prSet/>
      <dgm:spPr>
        <a:solidFill>
          <a:srgbClr val="C00000"/>
        </a:solidFill>
      </dgm:spPr>
      <dgm:t>
        <a:bodyPr/>
        <a:lstStyle/>
        <a:p>
          <a:r>
            <a:rPr lang="en-US" dirty="0"/>
            <a:t>Step 4: Define Controls</a:t>
          </a:r>
        </a:p>
      </dgm:t>
    </dgm:pt>
    <dgm:pt modelId="{08F8F2AE-391B-4962-8E80-984AEF3DC545}" type="parTrans" cxnId="{679B2745-966F-4973-AA66-9E4632BADD79}">
      <dgm:prSet/>
      <dgm:spPr/>
      <dgm:t>
        <a:bodyPr/>
        <a:lstStyle/>
        <a:p>
          <a:endParaRPr lang="en-US"/>
        </a:p>
      </dgm:t>
    </dgm:pt>
    <dgm:pt modelId="{DD9D8E0A-79AB-47B6-BA57-AE0AEEAA9D8D}" type="sibTrans" cxnId="{679B2745-966F-4973-AA66-9E4632BADD79}">
      <dgm:prSet/>
      <dgm:spPr/>
      <dgm:t>
        <a:bodyPr/>
        <a:lstStyle/>
        <a:p>
          <a:endParaRPr lang="en-US"/>
        </a:p>
      </dgm:t>
    </dgm:pt>
    <dgm:pt modelId="{E1EA822A-D904-4ABD-8AAC-08651C7159E9}">
      <dgm:prSet/>
      <dgm:spPr>
        <a:solidFill>
          <a:schemeClr val="accent3">
            <a:lumMod val="25000"/>
          </a:schemeClr>
        </a:solidFill>
      </dgm:spPr>
      <dgm:t>
        <a:bodyPr/>
        <a:lstStyle/>
        <a:p>
          <a:r>
            <a:rPr lang="en-US" dirty="0"/>
            <a:t>Step 5: Draw the Network Diagram</a:t>
          </a:r>
        </a:p>
      </dgm:t>
    </dgm:pt>
    <dgm:pt modelId="{9DA6D2A4-566D-4551-9DC8-9C19959DEA1F}" type="parTrans" cxnId="{82B6A42B-B62F-41AC-8322-6EFA6D50EF46}">
      <dgm:prSet/>
      <dgm:spPr/>
      <dgm:t>
        <a:bodyPr/>
        <a:lstStyle/>
        <a:p>
          <a:endParaRPr lang="en-US"/>
        </a:p>
      </dgm:t>
    </dgm:pt>
    <dgm:pt modelId="{A75444CF-256C-4AF9-9D9B-6DA807222511}" type="sibTrans" cxnId="{82B6A42B-B62F-41AC-8322-6EFA6D50EF46}">
      <dgm:prSet/>
      <dgm:spPr/>
      <dgm:t>
        <a:bodyPr/>
        <a:lstStyle/>
        <a:p>
          <a:endParaRPr lang="en-US"/>
        </a:p>
      </dgm:t>
    </dgm:pt>
    <dgm:pt modelId="{BA1D22D1-11CC-4331-8F68-04C1B5EF4812}" type="pres">
      <dgm:prSet presAssocID="{F41C71DF-6BA1-474F-AE6E-6933BC55999B}" presName="outerComposite" presStyleCnt="0">
        <dgm:presLayoutVars>
          <dgm:chMax val="5"/>
          <dgm:dir/>
          <dgm:resizeHandles val="exact"/>
        </dgm:presLayoutVars>
      </dgm:prSet>
      <dgm:spPr/>
    </dgm:pt>
    <dgm:pt modelId="{75CC08AE-7DBD-427F-9FD8-F07463FED1DD}" type="pres">
      <dgm:prSet presAssocID="{F41C71DF-6BA1-474F-AE6E-6933BC55999B}" presName="dummyMaxCanvas" presStyleCnt="0">
        <dgm:presLayoutVars/>
      </dgm:prSet>
      <dgm:spPr/>
    </dgm:pt>
    <dgm:pt modelId="{F4CE6CC7-788A-4AAC-9CB7-DF93F87118A5}" type="pres">
      <dgm:prSet presAssocID="{F41C71DF-6BA1-474F-AE6E-6933BC55999B}" presName="FiveNodes_1" presStyleLbl="node1" presStyleIdx="0" presStyleCnt="5">
        <dgm:presLayoutVars>
          <dgm:bulletEnabled val="1"/>
        </dgm:presLayoutVars>
      </dgm:prSet>
      <dgm:spPr/>
    </dgm:pt>
    <dgm:pt modelId="{B1012CEF-1F96-454A-B883-D55FF0AF1C1F}" type="pres">
      <dgm:prSet presAssocID="{F41C71DF-6BA1-474F-AE6E-6933BC55999B}" presName="FiveNodes_2" presStyleLbl="node1" presStyleIdx="1" presStyleCnt="5">
        <dgm:presLayoutVars>
          <dgm:bulletEnabled val="1"/>
        </dgm:presLayoutVars>
      </dgm:prSet>
      <dgm:spPr/>
    </dgm:pt>
    <dgm:pt modelId="{CB69D2A0-56E4-447A-9CAC-A088BEC47DAF}" type="pres">
      <dgm:prSet presAssocID="{F41C71DF-6BA1-474F-AE6E-6933BC55999B}" presName="FiveNodes_3" presStyleLbl="node1" presStyleIdx="2" presStyleCnt="5">
        <dgm:presLayoutVars>
          <dgm:bulletEnabled val="1"/>
        </dgm:presLayoutVars>
      </dgm:prSet>
      <dgm:spPr/>
    </dgm:pt>
    <dgm:pt modelId="{62839E51-AB34-470C-A268-E8D32E950D97}" type="pres">
      <dgm:prSet presAssocID="{F41C71DF-6BA1-474F-AE6E-6933BC55999B}" presName="FiveNodes_4" presStyleLbl="node1" presStyleIdx="3" presStyleCnt="5">
        <dgm:presLayoutVars>
          <dgm:bulletEnabled val="1"/>
        </dgm:presLayoutVars>
      </dgm:prSet>
      <dgm:spPr/>
    </dgm:pt>
    <dgm:pt modelId="{B9440937-E89F-4C19-9EAA-D5D4929F4F97}" type="pres">
      <dgm:prSet presAssocID="{F41C71DF-6BA1-474F-AE6E-6933BC55999B}" presName="FiveNodes_5" presStyleLbl="node1" presStyleIdx="4" presStyleCnt="5">
        <dgm:presLayoutVars>
          <dgm:bulletEnabled val="1"/>
        </dgm:presLayoutVars>
      </dgm:prSet>
      <dgm:spPr/>
    </dgm:pt>
    <dgm:pt modelId="{A7627D11-E651-4D1E-9159-FF23BF0651B9}" type="pres">
      <dgm:prSet presAssocID="{F41C71DF-6BA1-474F-AE6E-6933BC55999B}" presName="FiveConn_1-2" presStyleLbl="fgAccFollowNode1" presStyleIdx="0" presStyleCnt="4">
        <dgm:presLayoutVars>
          <dgm:bulletEnabled val="1"/>
        </dgm:presLayoutVars>
      </dgm:prSet>
      <dgm:spPr/>
    </dgm:pt>
    <dgm:pt modelId="{6A2BDB45-4CFA-4E47-97DC-A8D1BCCCA69D}" type="pres">
      <dgm:prSet presAssocID="{F41C71DF-6BA1-474F-AE6E-6933BC55999B}" presName="FiveConn_2-3" presStyleLbl="fgAccFollowNode1" presStyleIdx="1" presStyleCnt="4">
        <dgm:presLayoutVars>
          <dgm:bulletEnabled val="1"/>
        </dgm:presLayoutVars>
      </dgm:prSet>
      <dgm:spPr/>
    </dgm:pt>
    <dgm:pt modelId="{86A16A53-20F9-4000-9526-16396D629DE7}" type="pres">
      <dgm:prSet presAssocID="{F41C71DF-6BA1-474F-AE6E-6933BC55999B}" presName="FiveConn_3-4" presStyleLbl="fgAccFollowNode1" presStyleIdx="2" presStyleCnt="4">
        <dgm:presLayoutVars>
          <dgm:bulletEnabled val="1"/>
        </dgm:presLayoutVars>
      </dgm:prSet>
      <dgm:spPr/>
    </dgm:pt>
    <dgm:pt modelId="{E4BD0811-826C-414A-9CB9-34A81B26E3FA}" type="pres">
      <dgm:prSet presAssocID="{F41C71DF-6BA1-474F-AE6E-6933BC55999B}" presName="FiveConn_4-5" presStyleLbl="fgAccFollowNode1" presStyleIdx="3" presStyleCnt="4">
        <dgm:presLayoutVars>
          <dgm:bulletEnabled val="1"/>
        </dgm:presLayoutVars>
      </dgm:prSet>
      <dgm:spPr/>
    </dgm:pt>
    <dgm:pt modelId="{A2F956DB-FFD8-43CA-AABC-F76DF4C25AD0}" type="pres">
      <dgm:prSet presAssocID="{F41C71DF-6BA1-474F-AE6E-6933BC55999B}" presName="FiveNodes_1_text" presStyleLbl="node1" presStyleIdx="4" presStyleCnt="5">
        <dgm:presLayoutVars>
          <dgm:bulletEnabled val="1"/>
        </dgm:presLayoutVars>
      </dgm:prSet>
      <dgm:spPr/>
    </dgm:pt>
    <dgm:pt modelId="{3247296A-D603-42AE-A41E-EBDE3D73B99E}" type="pres">
      <dgm:prSet presAssocID="{F41C71DF-6BA1-474F-AE6E-6933BC55999B}" presName="FiveNodes_2_text" presStyleLbl="node1" presStyleIdx="4" presStyleCnt="5">
        <dgm:presLayoutVars>
          <dgm:bulletEnabled val="1"/>
        </dgm:presLayoutVars>
      </dgm:prSet>
      <dgm:spPr/>
    </dgm:pt>
    <dgm:pt modelId="{6896E803-FB38-47ED-8E7D-D536264F0B0E}" type="pres">
      <dgm:prSet presAssocID="{F41C71DF-6BA1-474F-AE6E-6933BC55999B}" presName="FiveNodes_3_text" presStyleLbl="node1" presStyleIdx="4" presStyleCnt="5">
        <dgm:presLayoutVars>
          <dgm:bulletEnabled val="1"/>
        </dgm:presLayoutVars>
      </dgm:prSet>
      <dgm:spPr/>
    </dgm:pt>
    <dgm:pt modelId="{42E8E840-167F-43DD-B3EB-248C64604CD6}" type="pres">
      <dgm:prSet presAssocID="{F41C71DF-6BA1-474F-AE6E-6933BC55999B}" presName="FiveNodes_4_text" presStyleLbl="node1" presStyleIdx="4" presStyleCnt="5">
        <dgm:presLayoutVars>
          <dgm:bulletEnabled val="1"/>
        </dgm:presLayoutVars>
      </dgm:prSet>
      <dgm:spPr/>
    </dgm:pt>
    <dgm:pt modelId="{49BF1B28-0557-4989-8F60-CFFA567D5A6E}" type="pres">
      <dgm:prSet presAssocID="{F41C71DF-6BA1-474F-AE6E-6933BC55999B}" presName="FiveNodes_5_text" presStyleLbl="node1" presStyleIdx="4" presStyleCnt="5">
        <dgm:presLayoutVars>
          <dgm:bulletEnabled val="1"/>
        </dgm:presLayoutVars>
      </dgm:prSet>
      <dgm:spPr/>
    </dgm:pt>
  </dgm:ptLst>
  <dgm:cxnLst>
    <dgm:cxn modelId="{9E037006-DC50-4E2C-9F03-F6A8CAC1BC88}" type="presOf" srcId="{DD9D8E0A-79AB-47B6-BA57-AE0AEEAA9D8D}" destId="{E4BD0811-826C-414A-9CB9-34A81B26E3FA}" srcOrd="0" destOrd="0" presId="urn:microsoft.com/office/officeart/2005/8/layout/vProcess5"/>
    <dgm:cxn modelId="{051C3524-3DE1-4EC5-BDD4-A08F50AD9A88}" type="presOf" srcId="{8988457F-4ADA-4B02-B8FD-B05F5D420961}" destId="{A7627D11-E651-4D1E-9159-FF23BF0651B9}" srcOrd="0" destOrd="0" presId="urn:microsoft.com/office/officeart/2005/8/layout/vProcess5"/>
    <dgm:cxn modelId="{82B6A42B-B62F-41AC-8322-6EFA6D50EF46}" srcId="{F41C71DF-6BA1-474F-AE6E-6933BC55999B}" destId="{E1EA822A-D904-4ABD-8AAC-08651C7159E9}" srcOrd="4" destOrd="0" parTransId="{9DA6D2A4-566D-4551-9DC8-9C19959DEA1F}" sibTransId="{A75444CF-256C-4AF9-9D9B-6DA807222511}"/>
    <dgm:cxn modelId="{679B2745-966F-4973-AA66-9E4632BADD79}" srcId="{F41C71DF-6BA1-474F-AE6E-6933BC55999B}" destId="{6F3DFD3A-6F0D-4162-826F-8A385EC70BBE}" srcOrd="3" destOrd="0" parTransId="{08F8F2AE-391B-4962-8E80-984AEF3DC545}" sibTransId="{DD9D8E0A-79AB-47B6-BA57-AE0AEEAA9D8D}"/>
    <dgm:cxn modelId="{EA8FAD46-0947-457E-9753-7F760EC38BB7}" type="presOf" srcId="{BAB3112D-1550-4EBB-804D-22D2ECEF4B89}" destId="{A2F956DB-FFD8-43CA-AABC-F76DF4C25AD0}" srcOrd="1" destOrd="0" presId="urn:microsoft.com/office/officeart/2005/8/layout/vProcess5"/>
    <dgm:cxn modelId="{71998B4D-1C04-4FB2-BDD6-7F8554A87360}" type="presOf" srcId="{1A2D769F-076C-4D42-82E9-8BA514A37117}" destId="{3247296A-D603-42AE-A41E-EBDE3D73B99E}" srcOrd="1" destOrd="0" presId="urn:microsoft.com/office/officeart/2005/8/layout/vProcess5"/>
    <dgm:cxn modelId="{1DE4B058-E36D-4748-AD57-5243E823D7E2}" srcId="{F41C71DF-6BA1-474F-AE6E-6933BC55999B}" destId="{62C9EE4F-A7D9-438D-BBC2-AD15C88CBB0F}" srcOrd="2" destOrd="0" parTransId="{9DC5F72F-E383-4843-9CF5-3954CBB5A165}" sibTransId="{45C74773-0545-4D5D-937C-5DE4AF25634A}"/>
    <dgm:cxn modelId="{D2F1037A-82AF-475F-9D7B-94765F8A0821}" type="presOf" srcId="{62C9EE4F-A7D9-438D-BBC2-AD15C88CBB0F}" destId="{6896E803-FB38-47ED-8E7D-D536264F0B0E}" srcOrd="1" destOrd="0" presId="urn:microsoft.com/office/officeart/2005/8/layout/vProcess5"/>
    <dgm:cxn modelId="{FB16DA7C-FC1B-4731-A94F-0D053C128B6A}" type="presOf" srcId="{1A2D769F-076C-4D42-82E9-8BA514A37117}" destId="{B1012CEF-1F96-454A-B883-D55FF0AF1C1F}" srcOrd="0" destOrd="0" presId="urn:microsoft.com/office/officeart/2005/8/layout/vProcess5"/>
    <dgm:cxn modelId="{0AB18D84-B063-4217-99E3-E6EC1A42E70A}" type="presOf" srcId="{F41C71DF-6BA1-474F-AE6E-6933BC55999B}" destId="{BA1D22D1-11CC-4331-8F68-04C1B5EF4812}" srcOrd="0" destOrd="0" presId="urn:microsoft.com/office/officeart/2005/8/layout/vProcess5"/>
    <dgm:cxn modelId="{3ABE4E92-0C62-438D-819F-7E07D94A3AC6}" type="presOf" srcId="{6F3DFD3A-6F0D-4162-826F-8A385EC70BBE}" destId="{62839E51-AB34-470C-A268-E8D32E950D97}" srcOrd="0" destOrd="0" presId="urn:microsoft.com/office/officeart/2005/8/layout/vProcess5"/>
    <dgm:cxn modelId="{3E09CE9B-4B5F-472D-B3C7-8456E1127B26}" type="presOf" srcId="{62C9EE4F-A7D9-438D-BBC2-AD15C88CBB0F}" destId="{CB69D2A0-56E4-447A-9CAC-A088BEC47DAF}" srcOrd="0" destOrd="0" presId="urn:microsoft.com/office/officeart/2005/8/layout/vProcess5"/>
    <dgm:cxn modelId="{BB198CA2-DA27-4B5B-9B86-66F66B14C1BA}" type="presOf" srcId="{E1EA822A-D904-4ABD-8AAC-08651C7159E9}" destId="{B9440937-E89F-4C19-9EAA-D5D4929F4F97}" srcOrd="0" destOrd="0" presId="urn:microsoft.com/office/officeart/2005/8/layout/vProcess5"/>
    <dgm:cxn modelId="{E5B7CCA3-DDD4-4EC4-8D79-7A69C015C181}" type="presOf" srcId="{E1EA822A-D904-4ABD-8AAC-08651C7159E9}" destId="{49BF1B28-0557-4989-8F60-CFFA567D5A6E}" srcOrd="1" destOrd="0" presId="urn:microsoft.com/office/officeart/2005/8/layout/vProcess5"/>
    <dgm:cxn modelId="{994E4EA5-2C50-4EB1-8088-8EB578B666E6}" type="presOf" srcId="{48D80866-D8B4-4BB9-B418-C4925CB16A2C}" destId="{6A2BDB45-4CFA-4E47-97DC-A8D1BCCCA69D}" srcOrd="0" destOrd="0" presId="urn:microsoft.com/office/officeart/2005/8/layout/vProcess5"/>
    <dgm:cxn modelId="{563798A5-927B-463E-8AB8-C6A42E1985B2}" type="presOf" srcId="{BAB3112D-1550-4EBB-804D-22D2ECEF4B89}" destId="{F4CE6CC7-788A-4AAC-9CB7-DF93F87118A5}" srcOrd="0" destOrd="0" presId="urn:microsoft.com/office/officeart/2005/8/layout/vProcess5"/>
    <dgm:cxn modelId="{977DC2C3-CEA8-434C-8CCB-B523962EE44D}" srcId="{F41C71DF-6BA1-474F-AE6E-6933BC55999B}" destId="{BAB3112D-1550-4EBB-804D-22D2ECEF4B89}" srcOrd="0" destOrd="0" parTransId="{3F095CEE-48CB-49CC-834E-DA039DB95FA4}" sibTransId="{8988457F-4ADA-4B02-B8FD-B05F5D420961}"/>
    <dgm:cxn modelId="{2C0EAAC5-A636-4949-A663-DD66B8CEDA05}" type="presOf" srcId="{6F3DFD3A-6F0D-4162-826F-8A385EC70BBE}" destId="{42E8E840-167F-43DD-B3EB-248C64604CD6}" srcOrd="1" destOrd="0" presId="urn:microsoft.com/office/officeart/2005/8/layout/vProcess5"/>
    <dgm:cxn modelId="{E7F01BD9-8E49-412D-AC59-026F29108ACA}" srcId="{F41C71DF-6BA1-474F-AE6E-6933BC55999B}" destId="{1A2D769F-076C-4D42-82E9-8BA514A37117}" srcOrd="1" destOrd="0" parTransId="{F44254D3-3771-4473-A808-FD7FA58C8A41}" sibTransId="{48D80866-D8B4-4BB9-B418-C4925CB16A2C}"/>
    <dgm:cxn modelId="{D348E7ED-9437-4876-B2DC-84BC7649BA37}" type="presOf" srcId="{45C74773-0545-4D5D-937C-5DE4AF25634A}" destId="{86A16A53-20F9-4000-9526-16396D629DE7}" srcOrd="0" destOrd="0" presId="urn:microsoft.com/office/officeart/2005/8/layout/vProcess5"/>
    <dgm:cxn modelId="{79FA5AAA-9EA2-4B27-BB59-D0B7E603C35A}" type="presParOf" srcId="{BA1D22D1-11CC-4331-8F68-04C1B5EF4812}" destId="{75CC08AE-7DBD-427F-9FD8-F07463FED1DD}" srcOrd="0" destOrd="0" presId="urn:microsoft.com/office/officeart/2005/8/layout/vProcess5"/>
    <dgm:cxn modelId="{6174B263-6867-4DCE-A6FF-920CD02BB3D8}" type="presParOf" srcId="{BA1D22D1-11CC-4331-8F68-04C1B5EF4812}" destId="{F4CE6CC7-788A-4AAC-9CB7-DF93F87118A5}" srcOrd="1" destOrd="0" presId="urn:microsoft.com/office/officeart/2005/8/layout/vProcess5"/>
    <dgm:cxn modelId="{61625FF9-27A3-4FA1-9603-A8879229B1DE}" type="presParOf" srcId="{BA1D22D1-11CC-4331-8F68-04C1B5EF4812}" destId="{B1012CEF-1F96-454A-B883-D55FF0AF1C1F}" srcOrd="2" destOrd="0" presId="urn:microsoft.com/office/officeart/2005/8/layout/vProcess5"/>
    <dgm:cxn modelId="{3A5CAC38-ADBE-47A3-A33B-D292167F6A0B}" type="presParOf" srcId="{BA1D22D1-11CC-4331-8F68-04C1B5EF4812}" destId="{CB69D2A0-56E4-447A-9CAC-A088BEC47DAF}" srcOrd="3" destOrd="0" presId="urn:microsoft.com/office/officeart/2005/8/layout/vProcess5"/>
    <dgm:cxn modelId="{BD892FA8-2570-4BD1-B83C-72884A8C5CB5}" type="presParOf" srcId="{BA1D22D1-11CC-4331-8F68-04C1B5EF4812}" destId="{62839E51-AB34-470C-A268-E8D32E950D97}" srcOrd="4" destOrd="0" presId="urn:microsoft.com/office/officeart/2005/8/layout/vProcess5"/>
    <dgm:cxn modelId="{6C0E1289-C192-4FB8-AD61-9260BF8146C0}" type="presParOf" srcId="{BA1D22D1-11CC-4331-8F68-04C1B5EF4812}" destId="{B9440937-E89F-4C19-9EAA-D5D4929F4F97}" srcOrd="5" destOrd="0" presId="urn:microsoft.com/office/officeart/2005/8/layout/vProcess5"/>
    <dgm:cxn modelId="{8117DB99-7D54-4C5C-B929-D0CEAF8CE0A3}" type="presParOf" srcId="{BA1D22D1-11CC-4331-8F68-04C1B5EF4812}" destId="{A7627D11-E651-4D1E-9159-FF23BF0651B9}" srcOrd="6" destOrd="0" presId="urn:microsoft.com/office/officeart/2005/8/layout/vProcess5"/>
    <dgm:cxn modelId="{1BFD4994-8A2F-49E0-86E1-EC8B77A6F3A5}" type="presParOf" srcId="{BA1D22D1-11CC-4331-8F68-04C1B5EF4812}" destId="{6A2BDB45-4CFA-4E47-97DC-A8D1BCCCA69D}" srcOrd="7" destOrd="0" presId="urn:microsoft.com/office/officeart/2005/8/layout/vProcess5"/>
    <dgm:cxn modelId="{99AF93D8-311A-4D11-9A69-C728641EC01D}" type="presParOf" srcId="{BA1D22D1-11CC-4331-8F68-04C1B5EF4812}" destId="{86A16A53-20F9-4000-9526-16396D629DE7}" srcOrd="8" destOrd="0" presId="urn:microsoft.com/office/officeart/2005/8/layout/vProcess5"/>
    <dgm:cxn modelId="{5C139586-3A48-4D3C-AB00-DA94A833C63E}" type="presParOf" srcId="{BA1D22D1-11CC-4331-8F68-04C1B5EF4812}" destId="{E4BD0811-826C-414A-9CB9-34A81B26E3FA}" srcOrd="9" destOrd="0" presId="urn:microsoft.com/office/officeart/2005/8/layout/vProcess5"/>
    <dgm:cxn modelId="{7CA61448-A129-4AD5-8F9C-841D82E04EFA}" type="presParOf" srcId="{BA1D22D1-11CC-4331-8F68-04C1B5EF4812}" destId="{A2F956DB-FFD8-43CA-AABC-F76DF4C25AD0}" srcOrd="10" destOrd="0" presId="urn:microsoft.com/office/officeart/2005/8/layout/vProcess5"/>
    <dgm:cxn modelId="{43884517-0153-47CB-8866-C4DB76B14ADB}" type="presParOf" srcId="{BA1D22D1-11CC-4331-8F68-04C1B5EF4812}" destId="{3247296A-D603-42AE-A41E-EBDE3D73B99E}" srcOrd="11" destOrd="0" presId="urn:microsoft.com/office/officeart/2005/8/layout/vProcess5"/>
    <dgm:cxn modelId="{5C8D0EFC-0BD8-4B3F-A50F-38FC1C8A841D}" type="presParOf" srcId="{BA1D22D1-11CC-4331-8F68-04C1B5EF4812}" destId="{6896E803-FB38-47ED-8E7D-D536264F0B0E}" srcOrd="12" destOrd="0" presId="urn:microsoft.com/office/officeart/2005/8/layout/vProcess5"/>
    <dgm:cxn modelId="{3B343361-3177-465A-B3B9-0E74B47405A4}" type="presParOf" srcId="{BA1D22D1-11CC-4331-8F68-04C1B5EF4812}" destId="{42E8E840-167F-43DD-B3EB-248C64604CD6}" srcOrd="13" destOrd="0" presId="urn:microsoft.com/office/officeart/2005/8/layout/vProcess5"/>
    <dgm:cxn modelId="{50FEEE00-3F27-4C23-8340-64270726C8A8}" type="presParOf" srcId="{BA1D22D1-11CC-4331-8F68-04C1B5EF4812}" destId="{49BF1B28-0557-4989-8F60-CFFA567D5A6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19EEB9-55A8-4430-A387-A844027441C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3423FFA-9F4D-47F8-871A-154051F85518}">
      <dgm:prSet phldrT="[Text]"/>
      <dgm:spPr/>
      <dgm:t>
        <a:bodyPr/>
        <a:lstStyle/>
        <a:p>
          <a:r>
            <a:rPr lang="en-US" dirty="0"/>
            <a:t>WEP</a:t>
          </a:r>
        </a:p>
      </dgm:t>
    </dgm:pt>
    <dgm:pt modelId="{84C4AC1A-2D48-47FA-8A80-00A59974FB31}" type="parTrans" cxnId="{F84BB1C6-00E6-404F-A43A-1525632182D6}">
      <dgm:prSet/>
      <dgm:spPr/>
      <dgm:t>
        <a:bodyPr/>
        <a:lstStyle/>
        <a:p>
          <a:endParaRPr lang="en-US"/>
        </a:p>
      </dgm:t>
    </dgm:pt>
    <dgm:pt modelId="{E826F511-4E12-451C-B937-07086F05C90F}" type="sibTrans" cxnId="{F84BB1C6-00E6-404F-A43A-1525632182D6}">
      <dgm:prSet/>
      <dgm:spPr/>
      <dgm:t>
        <a:bodyPr/>
        <a:lstStyle/>
        <a:p>
          <a:endParaRPr lang="en-US"/>
        </a:p>
      </dgm:t>
    </dgm:pt>
    <dgm:pt modelId="{943DBC9D-5F0F-42EB-9C35-87F890469FE3}">
      <dgm:prSet phldrT="[Text]"/>
      <dgm:spPr/>
      <dgm:t>
        <a:bodyPr/>
        <a:lstStyle/>
        <a:p>
          <a:r>
            <a:rPr lang="en-US" dirty="0"/>
            <a:t>WPA</a:t>
          </a:r>
        </a:p>
      </dgm:t>
    </dgm:pt>
    <dgm:pt modelId="{3C5AB1A2-51CD-4C4C-A709-4412123644A4}" type="parTrans" cxnId="{5E37E196-E76D-4F1C-80F6-DCED7054CE80}">
      <dgm:prSet/>
      <dgm:spPr/>
      <dgm:t>
        <a:bodyPr/>
        <a:lstStyle/>
        <a:p>
          <a:endParaRPr lang="en-US"/>
        </a:p>
      </dgm:t>
    </dgm:pt>
    <dgm:pt modelId="{1BC46772-3C53-473A-A6ED-830DF175508F}" type="sibTrans" cxnId="{5E37E196-E76D-4F1C-80F6-DCED7054CE80}">
      <dgm:prSet/>
      <dgm:spPr/>
      <dgm:t>
        <a:bodyPr/>
        <a:lstStyle/>
        <a:p>
          <a:endParaRPr lang="en-US"/>
        </a:p>
      </dgm:t>
    </dgm:pt>
    <dgm:pt modelId="{FF3E1695-89A2-42DE-B1BD-37902E8BAD31}">
      <dgm:prSet phldrT="[Text]"/>
      <dgm:spPr/>
      <dgm:t>
        <a:bodyPr/>
        <a:lstStyle/>
        <a:p>
          <a:r>
            <a:rPr lang="en-US" dirty="0"/>
            <a:t>WPA2</a:t>
          </a:r>
        </a:p>
      </dgm:t>
    </dgm:pt>
    <dgm:pt modelId="{8545637D-6CAC-4A09-9F36-2A116D0CC8B4}" type="parTrans" cxnId="{DDA8F68A-E665-4F3D-A6EB-C8CEED65F847}">
      <dgm:prSet/>
      <dgm:spPr/>
      <dgm:t>
        <a:bodyPr/>
        <a:lstStyle/>
        <a:p>
          <a:endParaRPr lang="en-US"/>
        </a:p>
      </dgm:t>
    </dgm:pt>
    <dgm:pt modelId="{4A8DF338-D177-44CB-A5BC-B519954401BA}" type="sibTrans" cxnId="{DDA8F68A-E665-4F3D-A6EB-C8CEED65F847}">
      <dgm:prSet/>
      <dgm:spPr/>
      <dgm:t>
        <a:bodyPr/>
        <a:lstStyle/>
        <a:p>
          <a:endParaRPr lang="en-US"/>
        </a:p>
      </dgm:t>
    </dgm:pt>
    <dgm:pt modelId="{4FA6DE52-CC2E-4514-AA57-08C4D8AAA0FB}">
      <dgm:prSet phldrT="[Text]"/>
      <dgm:spPr/>
      <dgm:t>
        <a:bodyPr/>
        <a:lstStyle/>
        <a:p>
          <a:r>
            <a:rPr lang="en-US" dirty="0"/>
            <a:t>WPA3</a:t>
          </a:r>
        </a:p>
      </dgm:t>
    </dgm:pt>
    <dgm:pt modelId="{E485FE4E-12FF-46C2-AF96-2D783E6977C3}" type="parTrans" cxnId="{AEC0E359-452C-412E-B2EF-401150DEC0DE}">
      <dgm:prSet/>
      <dgm:spPr/>
      <dgm:t>
        <a:bodyPr/>
        <a:lstStyle/>
        <a:p>
          <a:endParaRPr lang="en-US"/>
        </a:p>
      </dgm:t>
    </dgm:pt>
    <dgm:pt modelId="{0904AB56-3055-4A85-8A16-4D6E86753C31}" type="sibTrans" cxnId="{AEC0E359-452C-412E-B2EF-401150DEC0DE}">
      <dgm:prSet/>
      <dgm:spPr/>
      <dgm:t>
        <a:bodyPr/>
        <a:lstStyle/>
        <a:p>
          <a:endParaRPr lang="en-US"/>
        </a:p>
      </dgm:t>
    </dgm:pt>
    <dgm:pt modelId="{73B11464-90F2-4472-9909-DCA2C8349779}" type="pres">
      <dgm:prSet presAssocID="{0619EEB9-55A8-4430-A387-A844027441C1}" presName="Name0" presStyleCnt="0">
        <dgm:presLayoutVars>
          <dgm:chPref val="3"/>
          <dgm:dir/>
          <dgm:animLvl val="lvl"/>
          <dgm:resizeHandles/>
        </dgm:presLayoutVars>
      </dgm:prSet>
      <dgm:spPr/>
    </dgm:pt>
    <dgm:pt modelId="{E8F109B7-6ABC-4707-A1FD-34DF5CC1C877}" type="pres">
      <dgm:prSet presAssocID="{C3423FFA-9F4D-47F8-871A-154051F85518}" presName="horFlow" presStyleCnt="0"/>
      <dgm:spPr/>
    </dgm:pt>
    <dgm:pt modelId="{26A098CB-15F6-4CC7-984F-0B826A17DE72}" type="pres">
      <dgm:prSet presAssocID="{C3423FFA-9F4D-47F8-871A-154051F85518}" presName="bigChev" presStyleLbl="node1" presStyleIdx="0" presStyleCnt="1"/>
      <dgm:spPr/>
    </dgm:pt>
    <dgm:pt modelId="{ED6467A8-0D54-47B6-BDB9-4DBB41CD6341}" type="pres">
      <dgm:prSet presAssocID="{3C5AB1A2-51CD-4C4C-A709-4412123644A4}" presName="parTrans" presStyleCnt="0"/>
      <dgm:spPr/>
    </dgm:pt>
    <dgm:pt modelId="{44F4649A-CD86-4156-B35E-9A7DCB3373E7}" type="pres">
      <dgm:prSet presAssocID="{943DBC9D-5F0F-42EB-9C35-87F890469FE3}" presName="node" presStyleLbl="alignAccFollowNode1" presStyleIdx="0" presStyleCnt="3">
        <dgm:presLayoutVars>
          <dgm:bulletEnabled val="1"/>
        </dgm:presLayoutVars>
      </dgm:prSet>
      <dgm:spPr/>
    </dgm:pt>
    <dgm:pt modelId="{F9150880-8DC2-4634-A561-5A9D3F1C406E}" type="pres">
      <dgm:prSet presAssocID="{1BC46772-3C53-473A-A6ED-830DF175508F}" presName="sibTrans" presStyleCnt="0"/>
      <dgm:spPr/>
    </dgm:pt>
    <dgm:pt modelId="{2FE73739-16CD-420A-94D7-697A39F3659C}" type="pres">
      <dgm:prSet presAssocID="{FF3E1695-89A2-42DE-B1BD-37902E8BAD31}" presName="node" presStyleLbl="alignAccFollowNode1" presStyleIdx="1" presStyleCnt="3">
        <dgm:presLayoutVars>
          <dgm:bulletEnabled val="1"/>
        </dgm:presLayoutVars>
      </dgm:prSet>
      <dgm:spPr/>
    </dgm:pt>
    <dgm:pt modelId="{8F52DB63-8FB4-465D-81A0-AFC39CC96098}" type="pres">
      <dgm:prSet presAssocID="{4A8DF338-D177-44CB-A5BC-B519954401BA}" presName="sibTrans" presStyleCnt="0"/>
      <dgm:spPr/>
    </dgm:pt>
    <dgm:pt modelId="{B776E35A-A774-4162-A0B0-0773B9DAEBB0}" type="pres">
      <dgm:prSet presAssocID="{4FA6DE52-CC2E-4514-AA57-08C4D8AAA0FB}" presName="node" presStyleLbl="alignAccFollowNode1" presStyleIdx="2" presStyleCnt="3">
        <dgm:presLayoutVars>
          <dgm:bulletEnabled val="1"/>
        </dgm:presLayoutVars>
      </dgm:prSet>
      <dgm:spPr/>
    </dgm:pt>
  </dgm:ptLst>
  <dgm:cxnLst>
    <dgm:cxn modelId="{321AA41F-97B7-4CE7-AAFD-0C9DFF5B3743}" type="presOf" srcId="{C3423FFA-9F4D-47F8-871A-154051F85518}" destId="{26A098CB-15F6-4CC7-984F-0B826A17DE72}" srcOrd="0" destOrd="0" presId="urn:microsoft.com/office/officeart/2005/8/layout/lProcess3"/>
    <dgm:cxn modelId="{00188920-1CE9-476C-A006-84A1E8D39619}" type="presOf" srcId="{FF3E1695-89A2-42DE-B1BD-37902E8BAD31}" destId="{2FE73739-16CD-420A-94D7-697A39F3659C}" srcOrd="0" destOrd="0" presId="urn:microsoft.com/office/officeart/2005/8/layout/lProcess3"/>
    <dgm:cxn modelId="{15B54A3F-5328-4EBF-AED0-B6EF271C8E1B}" type="presOf" srcId="{4FA6DE52-CC2E-4514-AA57-08C4D8AAA0FB}" destId="{B776E35A-A774-4162-A0B0-0773B9DAEBB0}" srcOrd="0" destOrd="0" presId="urn:microsoft.com/office/officeart/2005/8/layout/lProcess3"/>
    <dgm:cxn modelId="{6775BA4B-6BB6-4DE2-A7F3-22DE1BA1CB8A}" type="presOf" srcId="{0619EEB9-55A8-4430-A387-A844027441C1}" destId="{73B11464-90F2-4472-9909-DCA2C8349779}" srcOrd="0" destOrd="0" presId="urn:microsoft.com/office/officeart/2005/8/layout/lProcess3"/>
    <dgm:cxn modelId="{DC1E5857-B214-43E6-9DF8-75EF4EEABB95}" type="presOf" srcId="{943DBC9D-5F0F-42EB-9C35-87F890469FE3}" destId="{44F4649A-CD86-4156-B35E-9A7DCB3373E7}" srcOrd="0" destOrd="0" presId="urn:microsoft.com/office/officeart/2005/8/layout/lProcess3"/>
    <dgm:cxn modelId="{AEC0E359-452C-412E-B2EF-401150DEC0DE}" srcId="{C3423FFA-9F4D-47F8-871A-154051F85518}" destId="{4FA6DE52-CC2E-4514-AA57-08C4D8AAA0FB}" srcOrd="2" destOrd="0" parTransId="{E485FE4E-12FF-46C2-AF96-2D783E6977C3}" sibTransId="{0904AB56-3055-4A85-8A16-4D6E86753C31}"/>
    <dgm:cxn modelId="{DDA8F68A-E665-4F3D-A6EB-C8CEED65F847}" srcId="{C3423FFA-9F4D-47F8-871A-154051F85518}" destId="{FF3E1695-89A2-42DE-B1BD-37902E8BAD31}" srcOrd="1" destOrd="0" parTransId="{8545637D-6CAC-4A09-9F36-2A116D0CC8B4}" sibTransId="{4A8DF338-D177-44CB-A5BC-B519954401BA}"/>
    <dgm:cxn modelId="{5E37E196-E76D-4F1C-80F6-DCED7054CE80}" srcId="{C3423FFA-9F4D-47F8-871A-154051F85518}" destId="{943DBC9D-5F0F-42EB-9C35-87F890469FE3}" srcOrd="0" destOrd="0" parTransId="{3C5AB1A2-51CD-4C4C-A709-4412123644A4}" sibTransId="{1BC46772-3C53-473A-A6ED-830DF175508F}"/>
    <dgm:cxn modelId="{F84BB1C6-00E6-404F-A43A-1525632182D6}" srcId="{0619EEB9-55A8-4430-A387-A844027441C1}" destId="{C3423FFA-9F4D-47F8-871A-154051F85518}" srcOrd="0" destOrd="0" parTransId="{84C4AC1A-2D48-47FA-8A80-00A59974FB31}" sibTransId="{E826F511-4E12-451C-B937-07086F05C90F}"/>
    <dgm:cxn modelId="{A9FBF655-9988-4714-B752-591F4CDFB1E8}" type="presParOf" srcId="{73B11464-90F2-4472-9909-DCA2C8349779}" destId="{E8F109B7-6ABC-4707-A1FD-34DF5CC1C877}" srcOrd="0" destOrd="0" presId="urn:microsoft.com/office/officeart/2005/8/layout/lProcess3"/>
    <dgm:cxn modelId="{938801A4-5ED3-4D72-B460-495E25C7C306}" type="presParOf" srcId="{E8F109B7-6ABC-4707-A1FD-34DF5CC1C877}" destId="{26A098CB-15F6-4CC7-984F-0B826A17DE72}" srcOrd="0" destOrd="0" presId="urn:microsoft.com/office/officeart/2005/8/layout/lProcess3"/>
    <dgm:cxn modelId="{37EC50EC-F705-425C-8500-AB37EA07E53E}" type="presParOf" srcId="{E8F109B7-6ABC-4707-A1FD-34DF5CC1C877}" destId="{ED6467A8-0D54-47B6-BDB9-4DBB41CD6341}" srcOrd="1" destOrd="0" presId="urn:microsoft.com/office/officeart/2005/8/layout/lProcess3"/>
    <dgm:cxn modelId="{DA6EE3C2-137A-4514-8A22-F4865D5E0AEB}" type="presParOf" srcId="{E8F109B7-6ABC-4707-A1FD-34DF5CC1C877}" destId="{44F4649A-CD86-4156-B35E-9A7DCB3373E7}" srcOrd="2" destOrd="0" presId="urn:microsoft.com/office/officeart/2005/8/layout/lProcess3"/>
    <dgm:cxn modelId="{D972B780-9B3D-4FC8-957D-E7683587FD9B}" type="presParOf" srcId="{E8F109B7-6ABC-4707-A1FD-34DF5CC1C877}" destId="{F9150880-8DC2-4634-A561-5A9D3F1C406E}" srcOrd="3" destOrd="0" presId="urn:microsoft.com/office/officeart/2005/8/layout/lProcess3"/>
    <dgm:cxn modelId="{5A40735A-562A-4C6B-9B0D-A4F15E8D2DE0}" type="presParOf" srcId="{E8F109B7-6ABC-4707-A1FD-34DF5CC1C877}" destId="{2FE73739-16CD-420A-94D7-697A39F3659C}" srcOrd="4" destOrd="0" presId="urn:microsoft.com/office/officeart/2005/8/layout/lProcess3"/>
    <dgm:cxn modelId="{8B470BDB-162A-40EA-BDCD-709D3AD8CEAD}" type="presParOf" srcId="{E8F109B7-6ABC-4707-A1FD-34DF5CC1C877}" destId="{8F52DB63-8FB4-465D-81A0-AFC39CC96098}" srcOrd="5" destOrd="0" presId="urn:microsoft.com/office/officeart/2005/8/layout/lProcess3"/>
    <dgm:cxn modelId="{A9BF4089-DDF7-4484-B631-CE1626AA98D4}" type="presParOf" srcId="{E8F109B7-6ABC-4707-A1FD-34DF5CC1C877}" destId="{B776E35A-A774-4162-A0B0-0773B9DAEBB0}"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1C71DF-6BA1-474F-AE6E-6933BC55999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AB3112D-1550-4EBB-804D-22D2ECEF4B89}">
      <dgm:prSet phldrT="[Text]"/>
      <dgm:spPr>
        <a:solidFill>
          <a:schemeClr val="accent3">
            <a:lumMod val="25000"/>
          </a:schemeClr>
        </a:solidFill>
      </dgm:spPr>
      <dgm:t>
        <a:bodyPr/>
        <a:lstStyle/>
        <a:p>
          <a:r>
            <a:rPr lang="en-US" dirty="0"/>
            <a:t>Step 1: Inventory Services and Devices: who, what, where?</a:t>
          </a:r>
        </a:p>
      </dgm:t>
    </dgm:pt>
    <dgm:pt modelId="{3F095CEE-48CB-49CC-834E-DA039DB95FA4}" type="parTrans" cxnId="{977DC2C3-CEA8-434C-8CCB-B523962EE44D}">
      <dgm:prSet/>
      <dgm:spPr/>
      <dgm:t>
        <a:bodyPr/>
        <a:lstStyle/>
        <a:p>
          <a:endParaRPr lang="en-US"/>
        </a:p>
      </dgm:t>
    </dgm:pt>
    <dgm:pt modelId="{8988457F-4ADA-4B02-B8FD-B05F5D420961}" type="sibTrans" cxnId="{977DC2C3-CEA8-434C-8CCB-B523962EE44D}">
      <dgm:prSet/>
      <dgm:spPr/>
      <dgm:t>
        <a:bodyPr/>
        <a:lstStyle/>
        <a:p>
          <a:endParaRPr lang="en-US"/>
        </a:p>
      </dgm:t>
    </dgm:pt>
    <dgm:pt modelId="{1A2D769F-076C-4D42-82E9-8BA514A37117}">
      <dgm:prSet/>
      <dgm:spPr>
        <a:solidFill>
          <a:schemeClr val="accent3">
            <a:lumMod val="25000"/>
          </a:schemeClr>
        </a:solidFill>
      </dgm:spPr>
      <dgm:t>
        <a:bodyPr/>
        <a:lstStyle/>
        <a:p>
          <a:r>
            <a:rPr lang="en-US" dirty="0"/>
            <a:t>Step 2: Determine Sensitivity of Services</a:t>
          </a:r>
        </a:p>
      </dgm:t>
    </dgm:pt>
    <dgm:pt modelId="{F44254D3-3771-4473-A808-FD7FA58C8A41}" type="parTrans" cxnId="{E7F01BD9-8E49-412D-AC59-026F29108ACA}">
      <dgm:prSet/>
      <dgm:spPr/>
      <dgm:t>
        <a:bodyPr/>
        <a:lstStyle/>
        <a:p>
          <a:endParaRPr lang="en-US"/>
        </a:p>
      </dgm:t>
    </dgm:pt>
    <dgm:pt modelId="{48D80866-D8B4-4BB9-B418-C4925CB16A2C}" type="sibTrans" cxnId="{E7F01BD9-8E49-412D-AC59-026F29108ACA}">
      <dgm:prSet/>
      <dgm:spPr/>
      <dgm:t>
        <a:bodyPr/>
        <a:lstStyle/>
        <a:p>
          <a:endParaRPr lang="en-US"/>
        </a:p>
      </dgm:t>
    </dgm:pt>
    <dgm:pt modelId="{62C9EE4F-A7D9-438D-BBC2-AD15C88CBB0F}">
      <dgm:prSet/>
      <dgm:spPr>
        <a:solidFill>
          <a:schemeClr val="accent3">
            <a:lumMod val="25000"/>
          </a:schemeClr>
        </a:solidFill>
      </dgm:spPr>
      <dgm:t>
        <a:bodyPr/>
        <a:lstStyle/>
        <a:p>
          <a:r>
            <a:rPr lang="en-US" dirty="0"/>
            <a:t>Step 3: Allocate Network Zones</a:t>
          </a:r>
        </a:p>
      </dgm:t>
    </dgm:pt>
    <dgm:pt modelId="{9DC5F72F-E383-4843-9CF5-3954CBB5A165}" type="parTrans" cxnId="{1DE4B058-E36D-4748-AD57-5243E823D7E2}">
      <dgm:prSet/>
      <dgm:spPr/>
      <dgm:t>
        <a:bodyPr/>
        <a:lstStyle/>
        <a:p>
          <a:endParaRPr lang="en-US"/>
        </a:p>
      </dgm:t>
    </dgm:pt>
    <dgm:pt modelId="{45C74773-0545-4D5D-937C-5DE4AF25634A}" type="sibTrans" cxnId="{1DE4B058-E36D-4748-AD57-5243E823D7E2}">
      <dgm:prSet/>
      <dgm:spPr/>
      <dgm:t>
        <a:bodyPr/>
        <a:lstStyle/>
        <a:p>
          <a:endParaRPr lang="en-US"/>
        </a:p>
      </dgm:t>
    </dgm:pt>
    <dgm:pt modelId="{6F3DFD3A-6F0D-4162-826F-8A385EC70BBE}">
      <dgm:prSet/>
      <dgm:spPr>
        <a:solidFill>
          <a:schemeClr val="accent3">
            <a:lumMod val="25000"/>
          </a:schemeClr>
        </a:solidFill>
      </dgm:spPr>
      <dgm:t>
        <a:bodyPr/>
        <a:lstStyle/>
        <a:p>
          <a:r>
            <a:rPr lang="en-US" dirty="0"/>
            <a:t>Step 4: Define Controls</a:t>
          </a:r>
        </a:p>
      </dgm:t>
    </dgm:pt>
    <dgm:pt modelId="{08F8F2AE-391B-4962-8E80-984AEF3DC545}" type="parTrans" cxnId="{679B2745-966F-4973-AA66-9E4632BADD79}">
      <dgm:prSet/>
      <dgm:spPr/>
      <dgm:t>
        <a:bodyPr/>
        <a:lstStyle/>
        <a:p>
          <a:endParaRPr lang="en-US"/>
        </a:p>
      </dgm:t>
    </dgm:pt>
    <dgm:pt modelId="{DD9D8E0A-79AB-47B6-BA57-AE0AEEAA9D8D}" type="sibTrans" cxnId="{679B2745-966F-4973-AA66-9E4632BADD79}">
      <dgm:prSet/>
      <dgm:spPr/>
      <dgm:t>
        <a:bodyPr/>
        <a:lstStyle/>
        <a:p>
          <a:endParaRPr lang="en-US"/>
        </a:p>
      </dgm:t>
    </dgm:pt>
    <dgm:pt modelId="{E1EA822A-D904-4ABD-8AAC-08651C7159E9}">
      <dgm:prSet/>
      <dgm:spPr>
        <a:solidFill>
          <a:srgbClr val="C00000"/>
        </a:solidFill>
      </dgm:spPr>
      <dgm:t>
        <a:bodyPr/>
        <a:lstStyle/>
        <a:p>
          <a:r>
            <a:rPr lang="en-US" dirty="0"/>
            <a:t>Step 5: Draw the Network Diagram</a:t>
          </a:r>
        </a:p>
      </dgm:t>
    </dgm:pt>
    <dgm:pt modelId="{9DA6D2A4-566D-4551-9DC8-9C19959DEA1F}" type="parTrans" cxnId="{82B6A42B-B62F-41AC-8322-6EFA6D50EF46}">
      <dgm:prSet/>
      <dgm:spPr/>
      <dgm:t>
        <a:bodyPr/>
        <a:lstStyle/>
        <a:p>
          <a:endParaRPr lang="en-US"/>
        </a:p>
      </dgm:t>
    </dgm:pt>
    <dgm:pt modelId="{A75444CF-256C-4AF9-9D9B-6DA807222511}" type="sibTrans" cxnId="{82B6A42B-B62F-41AC-8322-6EFA6D50EF46}">
      <dgm:prSet/>
      <dgm:spPr/>
      <dgm:t>
        <a:bodyPr/>
        <a:lstStyle/>
        <a:p>
          <a:endParaRPr lang="en-US"/>
        </a:p>
      </dgm:t>
    </dgm:pt>
    <dgm:pt modelId="{BA1D22D1-11CC-4331-8F68-04C1B5EF4812}" type="pres">
      <dgm:prSet presAssocID="{F41C71DF-6BA1-474F-AE6E-6933BC55999B}" presName="outerComposite" presStyleCnt="0">
        <dgm:presLayoutVars>
          <dgm:chMax val="5"/>
          <dgm:dir/>
          <dgm:resizeHandles val="exact"/>
        </dgm:presLayoutVars>
      </dgm:prSet>
      <dgm:spPr/>
    </dgm:pt>
    <dgm:pt modelId="{75CC08AE-7DBD-427F-9FD8-F07463FED1DD}" type="pres">
      <dgm:prSet presAssocID="{F41C71DF-6BA1-474F-AE6E-6933BC55999B}" presName="dummyMaxCanvas" presStyleCnt="0">
        <dgm:presLayoutVars/>
      </dgm:prSet>
      <dgm:spPr/>
    </dgm:pt>
    <dgm:pt modelId="{F4CE6CC7-788A-4AAC-9CB7-DF93F87118A5}" type="pres">
      <dgm:prSet presAssocID="{F41C71DF-6BA1-474F-AE6E-6933BC55999B}" presName="FiveNodes_1" presStyleLbl="node1" presStyleIdx="0" presStyleCnt="5">
        <dgm:presLayoutVars>
          <dgm:bulletEnabled val="1"/>
        </dgm:presLayoutVars>
      </dgm:prSet>
      <dgm:spPr/>
    </dgm:pt>
    <dgm:pt modelId="{B1012CEF-1F96-454A-B883-D55FF0AF1C1F}" type="pres">
      <dgm:prSet presAssocID="{F41C71DF-6BA1-474F-AE6E-6933BC55999B}" presName="FiveNodes_2" presStyleLbl="node1" presStyleIdx="1" presStyleCnt="5">
        <dgm:presLayoutVars>
          <dgm:bulletEnabled val="1"/>
        </dgm:presLayoutVars>
      </dgm:prSet>
      <dgm:spPr/>
    </dgm:pt>
    <dgm:pt modelId="{CB69D2A0-56E4-447A-9CAC-A088BEC47DAF}" type="pres">
      <dgm:prSet presAssocID="{F41C71DF-6BA1-474F-AE6E-6933BC55999B}" presName="FiveNodes_3" presStyleLbl="node1" presStyleIdx="2" presStyleCnt="5">
        <dgm:presLayoutVars>
          <dgm:bulletEnabled val="1"/>
        </dgm:presLayoutVars>
      </dgm:prSet>
      <dgm:spPr/>
    </dgm:pt>
    <dgm:pt modelId="{62839E51-AB34-470C-A268-E8D32E950D97}" type="pres">
      <dgm:prSet presAssocID="{F41C71DF-6BA1-474F-AE6E-6933BC55999B}" presName="FiveNodes_4" presStyleLbl="node1" presStyleIdx="3" presStyleCnt="5">
        <dgm:presLayoutVars>
          <dgm:bulletEnabled val="1"/>
        </dgm:presLayoutVars>
      </dgm:prSet>
      <dgm:spPr/>
    </dgm:pt>
    <dgm:pt modelId="{B9440937-E89F-4C19-9EAA-D5D4929F4F97}" type="pres">
      <dgm:prSet presAssocID="{F41C71DF-6BA1-474F-AE6E-6933BC55999B}" presName="FiveNodes_5" presStyleLbl="node1" presStyleIdx="4" presStyleCnt="5">
        <dgm:presLayoutVars>
          <dgm:bulletEnabled val="1"/>
        </dgm:presLayoutVars>
      </dgm:prSet>
      <dgm:spPr/>
    </dgm:pt>
    <dgm:pt modelId="{A7627D11-E651-4D1E-9159-FF23BF0651B9}" type="pres">
      <dgm:prSet presAssocID="{F41C71DF-6BA1-474F-AE6E-6933BC55999B}" presName="FiveConn_1-2" presStyleLbl="fgAccFollowNode1" presStyleIdx="0" presStyleCnt="4">
        <dgm:presLayoutVars>
          <dgm:bulletEnabled val="1"/>
        </dgm:presLayoutVars>
      </dgm:prSet>
      <dgm:spPr/>
    </dgm:pt>
    <dgm:pt modelId="{6A2BDB45-4CFA-4E47-97DC-A8D1BCCCA69D}" type="pres">
      <dgm:prSet presAssocID="{F41C71DF-6BA1-474F-AE6E-6933BC55999B}" presName="FiveConn_2-3" presStyleLbl="fgAccFollowNode1" presStyleIdx="1" presStyleCnt="4">
        <dgm:presLayoutVars>
          <dgm:bulletEnabled val="1"/>
        </dgm:presLayoutVars>
      </dgm:prSet>
      <dgm:spPr/>
    </dgm:pt>
    <dgm:pt modelId="{86A16A53-20F9-4000-9526-16396D629DE7}" type="pres">
      <dgm:prSet presAssocID="{F41C71DF-6BA1-474F-AE6E-6933BC55999B}" presName="FiveConn_3-4" presStyleLbl="fgAccFollowNode1" presStyleIdx="2" presStyleCnt="4">
        <dgm:presLayoutVars>
          <dgm:bulletEnabled val="1"/>
        </dgm:presLayoutVars>
      </dgm:prSet>
      <dgm:spPr/>
    </dgm:pt>
    <dgm:pt modelId="{E4BD0811-826C-414A-9CB9-34A81B26E3FA}" type="pres">
      <dgm:prSet presAssocID="{F41C71DF-6BA1-474F-AE6E-6933BC55999B}" presName="FiveConn_4-5" presStyleLbl="fgAccFollowNode1" presStyleIdx="3" presStyleCnt="4">
        <dgm:presLayoutVars>
          <dgm:bulletEnabled val="1"/>
        </dgm:presLayoutVars>
      </dgm:prSet>
      <dgm:spPr/>
    </dgm:pt>
    <dgm:pt modelId="{A2F956DB-FFD8-43CA-AABC-F76DF4C25AD0}" type="pres">
      <dgm:prSet presAssocID="{F41C71DF-6BA1-474F-AE6E-6933BC55999B}" presName="FiveNodes_1_text" presStyleLbl="node1" presStyleIdx="4" presStyleCnt="5">
        <dgm:presLayoutVars>
          <dgm:bulletEnabled val="1"/>
        </dgm:presLayoutVars>
      </dgm:prSet>
      <dgm:spPr/>
    </dgm:pt>
    <dgm:pt modelId="{3247296A-D603-42AE-A41E-EBDE3D73B99E}" type="pres">
      <dgm:prSet presAssocID="{F41C71DF-6BA1-474F-AE6E-6933BC55999B}" presName="FiveNodes_2_text" presStyleLbl="node1" presStyleIdx="4" presStyleCnt="5">
        <dgm:presLayoutVars>
          <dgm:bulletEnabled val="1"/>
        </dgm:presLayoutVars>
      </dgm:prSet>
      <dgm:spPr/>
    </dgm:pt>
    <dgm:pt modelId="{6896E803-FB38-47ED-8E7D-D536264F0B0E}" type="pres">
      <dgm:prSet presAssocID="{F41C71DF-6BA1-474F-AE6E-6933BC55999B}" presName="FiveNodes_3_text" presStyleLbl="node1" presStyleIdx="4" presStyleCnt="5">
        <dgm:presLayoutVars>
          <dgm:bulletEnabled val="1"/>
        </dgm:presLayoutVars>
      </dgm:prSet>
      <dgm:spPr/>
    </dgm:pt>
    <dgm:pt modelId="{42E8E840-167F-43DD-B3EB-248C64604CD6}" type="pres">
      <dgm:prSet presAssocID="{F41C71DF-6BA1-474F-AE6E-6933BC55999B}" presName="FiveNodes_4_text" presStyleLbl="node1" presStyleIdx="4" presStyleCnt="5">
        <dgm:presLayoutVars>
          <dgm:bulletEnabled val="1"/>
        </dgm:presLayoutVars>
      </dgm:prSet>
      <dgm:spPr/>
    </dgm:pt>
    <dgm:pt modelId="{49BF1B28-0557-4989-8F60-CFFA567D5A6E}" type="pres">
      <dgm:prSet presAssocID="{F41C71DF-6BA1-474F-AE6E-6933BC55999B}" presName="FiveNodes_5_text" presStyleLbl="node1" presStyleIdx="4" presStyleCnt="5">
        <dgm:presLayoutVars>
          <dgm:bulletEnabled val="1"/>
        </dgm:presLayoutVars>
      </dgm:prSet>
      <dgm:spPr/>
    </dgm:pt>
  </dgm:ptLst>
  <dgm:cxnLst>
    <dgm:cxn modelId="{9E037006-DC50-4E2C-9F03-F6A8CAC1BC88}" type="presOf" srcId="{DD9D8E0A-79AB-47B6-BA57-AE0AEEAA9D8D}" destId="{E4BD0811-826C-414A-9CB9-34A81B26E3FA}" srcOrd="0" destOrd="0" presId="urn:microsoft.com/office/officeart/2005/8/layout/vProcess5"/>
    <dgm:cxn modelId="{051C3524-3DE1-4EC5-BDD4-A08F50AD9A88}" type="presOf" srcId="{8988457F-4ADA-4B02-B8FD-B05F5D420961}" destId="{A7627D11-E651-4D1E-9159-FF23BF0651B9}" srcOrd="0" destOrd="0" presId="urn:microsoft.com/office/officeart/2005/8/layout/vProcess5"/>
    <dgm:cxn modelId="{82B6A42B-B62F-41AC-8322-6EFA6D50EF46}" srcId="{F41C71DF-6BA1-474F-AE6E-6933BC55999B}" destId="{E1EA822A-D904-4ABD-8AAC-08651C7159E9}" srcOrd="4" destOrd="0" parTransId="{9DA6D2A4-566D-4551-9DC8-9C19959DEA1F}" sibTransId="{A75444CF-256C-4AF9-9D9B-6DA807222511}"/>
    <dgm:cxn modelId="{679B2745-966F-4973-AA66-9E4632BADD79}" srcId="{F41C71DF-6BA1-474F-AE6E-6933BC55999B}" destId="{6F3DFD3A-6F0D-4162-826F-8A385EC70BBE}" srcOrd="3" destOrd="0" parTransId="{08F8F2AE-391B-4962-8E80-984AEF3DC545}" sibTransId="{DD9D8E0A-79AB-47B6-BA57-AE0AEEAA9D8D}"/>
    <dgm:cxn modelId="{EA8FAD46-0947-457E-9753-7F760EC38BB7}" type="presOf" srcId="{BAB3112D-1550-4EBB-804D-22D2ECEF4B89}" destId="{A2F956DB-FFD8-43CA-AABC-F76DF4C25AD0}" srcOrd="1" destOrd="0" presId="urn:microsoft.com/office/officeart/2005/8/layout/vProcess5"/>
    <dgm:cxn modelId="{71998B4D-1C04-4FB2-BDD6-7F8554A87360}" type="presOf" srcId="{1A2D769F-076C-4D42-82E9-8BA514A37117}" destId="{3247296A-D603-42AE-A41E-EBDE3D73B99E}" srcOrd="1" destOrd="0" presId="urn:microsoft.com/office/officeart/2005/8/layout/vProcess5"/>
    <dgm:cxn modelId="{1DE4B058-E36D-4748-AD57-5243E823D7E2}" srcId="{F41C71DF-6BA1-474F-AE6E-6933BC55999B}" destId="{62C9EE4F-A7D9-438D-BBC2-AD15C88CBB0F}" srcOrd="2" destOrd="0" parTransId="{9DC5F72F-E383-4843-9CF5-3954CBB5A165}" sibTransId="{45C74773-0545-4D5D-937C-5DE4AF25634A}"/>
    <dgm:cxn modelId="{D2F1037A-82AF-475F-9D7B-94765F8A0821}" type="presOf" srcId="{62C9EE4F-A7D9-438D-BBC2-AD15C88CBB0F}" destId="{6896E803-FB38-47ED-8E7D-D536264F0B0E}" srcOrd="1" destOrd="0" presId="urn:microsoft.com/office/officeart/2005/8/layout/vProcess5"/>
    <dgm:cxn modelId="{FB16DA7C-FC1B-4731-A94F-0D053C128B6A}" type="presOf" srcId="{1A2D769F-076C-4D42-82E9-8BA514A37117}" destId="{B1012CEF-1F96-454A-B883-D55FF0AF1C1F}" srcOrd="0" destOrd="0" presId="urn:microsoft.com/office/officeart/2005/8/layout/vProcess5"/>
    <dgm:cxn modelId="{0AB18D84-B063-4217-99E3-E6EC1A42E70A}" type="presOf" srcId="{F41C71DF-6BA1-474F-AE6E-6933BC55999B}" destId="{BA1D22D1-11CC-4331-8F68-04C1B5EF4812}" srcOrd="0" destOrd="0" presId="urn:microsoft.com/office/officeart/2005/8/layout/vProcess5"/>
    <dgm:cxn modelId="{3ABE4E92-0C62-438D-819F-7E07D94A3AC6}" type="presOf" srcId="{6F3DFD3A-6F0D-4162-826F-8A385EC70BBE}" destId="{62839E51-AB34-470C-A268-E8D32E950D97}" srcOrd="0" destOrd="0" presId="urn:microsoft.com/office/officeart/2005/8/layout/vProcess5"/>
    <dgm:cxn modelId="{3E09CE9B-4B5F-472D-B3C7-8456E1127B26}" type="presOf" srcId="{62C9EE4F-A7D9-438D-BBC2-AD15C88CBB0F}" destId="{CB69D2A0-56E4-447A-9CAC-A088BEC47DAF}" srcOrd="0" destOrd="0" presId="urn:microsoft.com/office/officeart/2005/8/layout/vProcess5"/>
    <dgm:cxn modelId="{BB198CA2-DA27-4B5B-9B86-66F66B14C1BA}" type="presOf" srcId="{E1EA822A-D904-4ABD-8AAC-08651C7159E9}" destId="{B9440937-E89F-4C19-9EAA-D5D4929F4F97}" srcOrd="0" destOrd="0" presId="urn:microsoft.com/office/officeart/2005/8/layout/vProcess5"/>
    <dgm:cxn modelId="{E5B7CCA3-DDD4-4EC4-8D79-7A69C015C181}" type="presOf" srcId="{E1EA822A-D904-4ABD-8AAC-08651C7159E9}" destId="{49BF1B28-0557-4989-8F60-CFFA567D5A6E}" srcOrd="1" destOrd="0" presId="urn:microsoft.com/office/officeart/2005/8/layout/vProcess5"/>
    <dgm:cxn modelId="{994E4EA5-2C50-4EB1-8088-8EB578B666E6}" type="presOf" srcId="{48D80866-D8B4-4BB9-B418-C4925CB16A2C}" destId="{6A2BDB45-4CFA-4E47-97DC-A8D1BCCCA69D}" srcOrd="0" destOrd="0" presId="urn:microsoft.com/office/officeart/2005/8/layout/vProcess5"/>
    <dgm:cxn modelId="{563798A5-927B-463E-8AB8-C6A42E1985B2}" type="presOf" srcId="{BAB3112D-1550-4EBB-804D-22D2ECEF4B89}" destId="{F4CE6CC7-788A-4AAC-9CB7-DF93F87118A5}" srcOrd="0" destOrd="0" presId="urn:microsoft.com/office/officeart/2005/8/layout/vProcess5"/>
    <dgm:cxn modelId="{977DC2C3-CEA8-434C-8CCB-B523962EE44D}" srcId="{F41C71DF-6BA1-474F-AE6E-6933BC55999B}" destId="{BAB3112D-1550-4EBB-804D-22D2ECEF4B89}" srcOrd="0" destOrd="0" parTransId="{3F095CEE-48CB-49CC-834E-DA039DB95FA4}" sibTransId="{8988457F-4ADA-4B02-B8FD-B05F5D420961}"/>
    <dgm:cxn modelId="{2C0EAAC5-A636-4949-A663-DD66B8CEDA05}" type="presOf" srcId="{6F3DFD3A-6F0D-4162-826F-8A385EC70BBE}" destId="{42E8E840-167F-43DD-B3EB-248C64604CD6}" srcOrd="1" destOrd="0" presId="urn:microsoft.com/office/officeart/2005/8/layout/vProcess5"/>
    <dgm:cxn modelId="{E7F01BD9-8E49-412D-AC59-026F29108ACA}" srcId="{F41C71DF-6BA1-474F-AE6E-6933BC55999B}" destId="{1A2D769F-076C-4D42-82E9-8BA514A37117}" srcOrd="1" destOrd="0" parTransId="{F44254D3-3771-4473-A808-FD7FA58C8A41}" sibTransId="{48D80866-D8B4-4BB9-B418-C4925CB16A2C}"/>
    <dgm:cxn modelId="{D348E7ED-9437-4876-B2DC-84BC7649BA37}" type="presOf" srcId="{45C74773-0545-4D5D-937C-5DE4AF25634A}" destId="{86A16A53-20F9-4000-9526-16396D629DE7}" srcOrd="0" destOrd="0" presId="urn:microsoft.com/office/officeart/2005/8/layout/vProcess5"/>
    <dgm:cxn modelId="{79FA5AAA-9EA2-4B27-BB59-D0B7E603C35A}" type="presParOf" srcId="{BA1D22D1-11CC-4331-8F68-04C1B5EF4812}" destId="{75CC08AE-7DBD-427F-9FD8-F07463FED1DD}" srcOrd="0" destOrd="0" presId="urn:microsoft.com/office/officeart/2005/8/layout/vProcess5"/>
    <dgm:cxn modelId="{6174B263-6867-4DCE-A6FF-920CD02BB3D8}" type="presParOf" srcId="{BA1D22D1-11CC-4331-8F68-04C1B5EF4812}" destId="{F4CE6CC7-788A-4AAC-9CB7-DF93F87118A5}" srcOrd="1" destOrd="0" presId="urn:microsoft.com/office/officeart/2005/8/layout/vProcess5"/>
    <dgm:cxn modelId="{61625FF9-27A3-4FA1-9603-A8879229B1DE}" type="presParOf" srcId="{BA1D22D1-11CC-4331-8F68-04C1B5EF4812}" destId="{B1012CEF-1F96-454A-B883-D55FF0AF1C1F}" srcOrd="2" destOrd="0" presId="urn:microsoft.com/office/officeart/2005/8/layout/vProcess5"/>
    <dgm:cxn modelId="{3A5CAC38-ADBE-47A3-A33B-D292167F6A0B}" type="presParOf" srcId="{BA1D22D1-11CC-4331-8F68-04C1B5EF4812}" destId="{CB69D2A0-56E4-447A-9CAC-A088BEC47DAF}" srcOrd="3" destOrd="0" presId="urn:microsoft.com/office/officeart/2005/8/layout/vProcess5"/>
    <dgm:cxn modelId="{BD892FA8-2570-4BD1-B83C-72884A8C5CB5}" type="presParOf" srcId="{BA1D22D1-11CC-4331-8F68-04C1B5EF4812}" destId="{62839E51-AB34-470C-A268-E8D32E950D97}" srcOrd="4" destOrd="0" presId="urn:microsoft.com/office/officeart/2005/8/layout/vProcess5"/>
    <dgm:cxn modelId="{6C0E1289-C192-4FB8-AD61-9260BF8146C0}" type="presParOf" srcId="{BA1D22D1-11CC-4331-8F68-04C1B5EF4812}" destId="{B9440937-E89F-4C19-9EAA-D5D4929F4F97}" srcOrd="5" destOrd="0" presId="urn:microsoft.com/office/officeart/2005/8/layout/vProcess5"/>
    <dgm:cxn modelId="{8117DB99-7D54-4C5C-B929-D0CEAF8CE0A3}" type="presParOf" srcId="{BA1D22D1-11CC-4331-8F68-04C1B5EF4812}" destId="{A7627D11-E651-4D1E-9159-FF23BF0651B9}" srcOrd="6" destOrd="0" presId="urn:microsoft.com/office/officeart/2005/8/layout/vProcess5"/>
    <dgm:cxn modelId="{1BFD4994-8A2F-49E0-86E1-EC8B77A6F3A5}" type="presParOf" srcId="{BA1D22D1-11CC-4331-8F68-04C1B5EF4812}" destId="{6A2BDB45-4CFA-4E47-97DC-A8D1BCCCA69D}" srcOrd="7" destOrd="0" presId="urn:microsoft.com/office/officeart/2005/8/layout/vProcess5"/>
    <dgm:cxn modelId="{99AF93D8-311A-4D11-9A69-C728641EC01D}" type="presParOf" srcId="{BA1D22D1-11CC-4331-8F68-04C1B5EF4812}" destId="{86A16A53-20F9-4000-9526-16396D629DE7}" srcOrd="8" destOrd="0" presId="urn:microsoft.com/office/officeart/2005/8/layout/vProcess5"/>
    <dgm:cxn modelId="{5C139586-3A48-4D3C-AB00-DA94A833C63E}" type="presParOf" srcId="{BA1D22D1-11CC-4331-8F68-04C1B5EF4812}" destId="{E4BD0811-826C-414A-9CB9-34A81B26E3FA}" srcOrd="9" destOrd="0" presId="urn:microsoft.com/office/officeart/2005/8/layout/vProcess5"/>
    <dgm:cxn modelId="{7CA61448-A129-4AD5-8F9C-841D82E04EFA}" type="presParOf" srcId="{BA1D22D1-11CC-4331-8F68-04C1B5EF4812}" destId="{A2F956DB-FFD8-43CA-AABC-F76DF4C25AD0}" srcOrd="10" destOrd="0" presId="urn:microsoft.com/office/officeart/2005/8/layout/vProcess5"/>
    <dgm:cxn modelId="{43884517-0153-47CB-8866-C4DB76B14ADB}" type="presParOf" srcId="{BA1D22D1-11CC-4331-8F68-04C1B5EF4812}" destId="{3247296A-D603-42AE-A41E-EBDE3D73B99E}" srcOrd="11" destOrd="0" presId="urn:microsoft.com/office/officeart/2005/8/layout/vProcess5"/>
    <dgm:cxn modelId="{5C8D0EFC-0BD8-4B3F-A50F-38FC1C8A841D}" type="presParOf" srcId="{BA1D22D1-11CC-4331-8F68-04C1B5EF4812}" destId="{6896E803-FB38-47ED-8E7D-D536264F0B0E}" srcOrd="12" destOrd="0" presId="urn:microsoft.com/office/officeart/2005/8/layout/vProcess5"/>
    <dgm:cxn modelId="{3B343361-3177-465A-B3B9-0E74B47405A4}" type="presParOf" srcId="{BA1D22D1-11CC-4331-8F68-04C1B5EF4812}" destId="{42E8E840-167F-43DD-B3EB-248C64604CD6}" srcOrd="13" destOrd="0" presId="urn:microsoft.com/office/officeart/2005/8/layout/vProcess5"/>
    <dgm:cxn modelId="{50FEEE00-3F27-4C23-8340-64270726C8A8}" type="presParOf" srcId="{BA1D22D1-11CC-4331-8F68-04C1B5EF4812}" destId="{49BF1B28-0557-4989-8F60-CFFA567D5A6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C0DA7-DA52-44F0-B42B-D3A75D231D90}">
      <dsp:nvSpPr>
        <dsp:cNvPr id="0" name=""/>
        <dsp:cNvSpPr/>
      </dsp:nvSpPr>
      <dsp:spPr>
        <a:xfrm>
          <a:off x="0" y="5425867"/>
          <a:ext cx="3889375" cy="5937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Assessment</a:t>
          </a:r>
        </a:p>
      </dsp:txBody>
      <dsp:txXfrm>
        <a:off x="0" y="5425867"/>
        <a:ext cx="3889375" cy="593749"/>
      </dsp:txXfrm>
    </dsp:sp>
    <dsp:sp modelId="{2D5075C8-FCEA-45A1-8D33-23C0B74A6886}">
      <dsp:nvSpPr>
        <dsp:cNvPr id="0" name=""/>
        <dsp:cNvSpPr/>
      </dsp:nvSpPr>
      <dsp:spPr>
        <a:xfrm rot="10800000">
          <a:off x="0" y="4521587"/>
          <a:ext cx="3889375" cy="91318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Execution</a:t>
          </a:r>
        </a:p>
      </dsp:txBody>
      <dsp:txXfrm rot="10800000">
        <a:off x="0" y="4521587"/>
        <a:ext cx="3889375" cy="593362"/>
      </dsp:txXfrm>
    </dsp:sp>
    <dsp:sp modelId="{3FDD6F22-1203-4305-BCEC-B8409A4DA95C}">
      <dsp:nvSpPr>
        <dsp:cNvPr id="0" name=""/>
        <dsp:cNvSpPr/>
      </dsp:nvSpPr>
      <dsp:spPr>
        <a:xfrm rot="10800000">
          <a:off x="0" y="3617306"/>
          <a:ext cx="3889375" cy="91318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Establish Persistence</a:t>
          </a:r>
        </a:p>
      </dsp:txBody>
      <dsp:txXfrm rot="10800000">
        <a:off x="0" y="3617306"/>
        <a:ext cx="3889375" cy="593362"/>
      </dsp:txXfrm>
    </dsp:sp>
    <dsp:sp modelId="{88B53C67-9894-46A3-ACBB-C888AE6C46E1}">
      <dsp:nvSpPr>
        <dsp:cNvPr id="0" name=""/>
        <dsp:cNvSpPr/>
      </dsp:nvSpPr>
      <dsp:spPr>
        <a:xfrm rot="10800000">
          <a:off x="0" y="2713025"/>
          <a:ext cx="3889375" cy="91318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Hiding Presence</a:t>
          </a:r>
        </a:p>
      </dsp:txBody>
      <dsp:txXfrm rot="10800000">
        <a:off x="0" y="2713025"/>
        <a:ext cx="3889375" cy="593362"/>
      </dsp:txXfrm>
    </dsp:sp>
    <dsp:sp modelId="{339A0338-B890-4781-8BA3-851EE3EE4086}">
      <dsp:nvSpPr>
        <dsp:cNvPr id="0" name=""/>
        <dsp:cNvSpPr/>
      </dsp:nvSpPr>
      <dsp:spPr>
        <a:xfrm rot="10800000">
          <a:off x="0" y="1808744"/>
          <a:ext cx="3889375" cy="91318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Gaining Access</a:t>
          </a:r>
        </a:p>
      </dsp:txBody>
      <dsp:txXfrm rot="10800000">
        <a:off x="0" y="1808744"/>
        <a:ext cx="3889375" cy="593362"/>
      </dsp:txXfrm>
    </dsp:sp>
    <dsp:sp modelId="{14600080-9D56-40B4-8DEE-B3445CD53977}">
      <dsp:nvSpPr>
        <dsp:cNvPr id="0" name=""/>
        <dsp:cNvSpPr/>
      </dsp:nvSpPr>
      <dsp:spPr>
        <a:xfrm rot="10800000">
          <a:off x="0" y="904463"/>
          <a:ext cx="3889375" cy="91318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Reconnaissance</a:t>
          </a:r>
        </a:p>
      </dsp:txBody>
      <dsp:txXfrm rot="10800000">
        <a:off x="0" y="904463"/>
        <a:ext cx="3889375" cy="593362"/>
      </dsp:txXfrm>
    </dsp:sp>
    <dsp:sp modelId="{F1B467BE-31D2-43D4-A74D-06A9659FF334}">
      <dsp:nvSpPr>
        <dsp:cNvPr id="0" name=""/>
        <dsp:cNvSpPr/>
      </dsp:nvSpPr>
      <dsp:spPr>
        <a:xfrm rot="10800000">
          <a:off x="0" y="182"/>
          <a:ext cx="3889375" cy="91318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Target Identification</a:t>
          </a:r>
        </a:p>
      </dsp:txBody>
      <dsp:txXfrm rot="10800000">
        <a:off x="0" y="182"/>
        <a:ext cx="3889375" cy="593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37539-3072-4BFC-8124-D946ADA59BDD}">
      <dsp:nvSpPr>
        <dsp:cNvPr id="0" name=""/>
        <dsp:cNvSpPr/>
      </dsp:nvSpPr>
      <dsp:spPr>
        <a:xfrm>
          <a:off x="1707434" y="582"/>
          <a:ext cx="2681131" cy="68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Step 1: Inventory Services and Devices: Who, What, Where?</a:t>
          </a:r>
        </a:p>
      </dsp:txBody>
      <dsp:txXfrm>
        <a:off x="1727409" y="20557"/>
        <a:ext cx="2641181" cy="642054"/>
      </dsp:txXfrm>
    </dsp:sp>
    <dsp:sp modelId="{FDAE9014-C6FD-4173-9762-4090693E30F6}">
      <dsp:nvSpPr>
        <dsp:cNvPr id="0" name=""/>
        <dsp:cNvSpPr/>
      </dsp:nvSpPr>
      <dsp:spPr>
        <a:xfrm rot="5400000">
          <a:off x="2920124" y="699637"/>
          <a:ext cx="255751" cy="3069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55929" y="725213"/>
        <a:ext cx="184142" cy="179026"/>
      </dsp:txXfrm>
    </dsp:sp>
    <dsp:sp modelId="{327E1A97-8A94-497E-A59C-3B1BE5948726}">
      <dsp:nvSpPr>
        <dsp:cNvPr id="0" name=""/>
        <dsp:cNvSpPr/>
      </dsp:nvSpPr>
      <dsp:spPr>
        <a:xfrm>
          <a:off x="1707434" y="1023590"/>
          <a:ext cx="2681131" cy="68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Step 2: Determine Sensitivity of Services</a:t>
          </a:r>
        </a:p>
      </dsp:txBody>
      <dsp:txXfrm>
        <a:off x="1727409" y="1043565"/>
        <a:ext cx="2641181" cy="642054"/>
      </dsp:txXfrm>
    </dsp:sp>
    <dsp:sp modelId="{EDBDA217-41F2-438F-9497-2AC2C61EE248}">
      <dsp:nvSpPr>
        <dsp:cNvPr id="0" name=""/>
        <dsp:cNvSpPr/>
      </dsp:nvSpPr>
      <dsp:spPr>
        <a:xfrm rot="5400000">
          <a:off x="2920124" y="1722645"/>
          <a:ext cx="255751" cy="3069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55929" y="1748221"/>
        <a:ext cx="184142" cy="179026"/>
      </dsp:txXfrm>
    </dsp:sp>
    <dsp:sp modelId="{96BD5BE7-77D3-47E2-94B0-1481391A1F33}">
      <dsp:nvSpPr>
        <dsp:cNvPr id="0" name=""/>
        <dsp:cNvSpPr/>
      </dsp:nvSpPr>
      <dsp:spPr>
        <a:xfrm>
          <a:off x="1707434" y="2046597"/>
          <a:ext cx="2681131" cy="68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Step 3: Allocate Network Zones</a:t>
          </a:r>
        </a:p>
      </dsp:txBody>
      <dsp:txXfrm>
        <a:off x="1727409" y="2066572"/>
        <a:ext cx="2641181" cy="642054"/>
      </dsp:txXfrm>
    </dsp:sp>
    <dsp:sp modelId="{802D1193-6709-4634-85B9-3733E7524575}">
      <dsp:nvSpPr>
        <dsp:cNvPr id="0" name=""/>
        <dsp:cNvSpPr/>
      </dsp:nvSpPr>
      <dsp:spPr>
        <a:xfrm rot="5400000">
          <a:off x="2920124" y="2745652"/>
          <a:ext cx="255751" cy="3069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55929" y="2771228"/>
        <a:ext cx="184142" cy="179026"/>
      </dsp:txXfrm>
    </dsp:sp>
    <dsp:sp modelId="{52C79F17-9AEF-4DFA-BF6F-795814988F43}">
      <dsp:nvSpPr>
        <dsp:cNvPr id="0" name=""/>
        <dsp:cNvSpPr/>
      </dsp:nvSpPr>
      <dsp:spPr>
        <a:xfrm>
          <a:off x="1707434" y="3069604"/>
          <a:ext cx="2681131" cy="68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mj-lt"/>
            <a:buNone/>
          </a:pPr>
          <a:r>
            <a:rPr lang="en-US" sz="1600" b="0" kern="1200" dirty="0"/>
            <a:t>Step 4: Define Controls</a:t>
          </a:r>
        </a:p>
      </dsp:txBody>
      <dsp:txXfrm>
        <a:off x="1727409" y="3089579"/>
        <a:ext cx="2641181" cy="642054"/>
      </dsp:txXfrm>
    </dsp:sp>
    <dsp:sp modelId="{5567A294-1F9C-4A93-A204-0F93FAC85C79}">
      <dsp:nvSpPr>
        <dsp:cNvPr id="0" name=""/>
        <dsp:cNvSpPr/>
      </dsp:nvSpPr>
      <dsp:spPr>
        <a:xfrm rot="5400000">
          <a:off x="2920124" y="3768659"/>
          <a:ext cx="255751" cy="3069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55929" y="3794235"/>
        <a:ext cx="184142" cy="179026"/>
      </dsp:txXfrm>
    </dsp:sp>
    <dsp:sp modelId="{276E9283-16C8-4A66-AD63-074B75843548}">
      <dsp:nvSpPr>
        <dsp:cNvPr id="0" name=""/>
        <dsp:cNvSpPr/>
      </dsp:nvSpPr>
      <dsp:spPr>
        <a:xfrm>
          <a:off x="1707434" y="4092612"/>
          <a:ext cx="2681131" cy="68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mj-lt"/>
            <a:buNone/>
          </a:pPr>
          <a:r>
            <a:rPr lang="en-US" sz="1600" b="0" kern="1200" dirty="0"/>
            <a:t>Step 5: Draw Network Diagram</a:t>
          </a:r>
        </a:p>
      </dsp:txBody>
      <dsp:txXfrm>
        <a:off x="1727409" y="4112587"/>
        <a:ext cx="2641181" cy="6420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E6CC7-788A-4AAC-9CB7-DF93F87118A5}">
      <dsp:nvSpPr>
        <dsp:cNvPr id="0" name=""/>
        <dsp:cNvSpPr/>
      </dsp:nvSpPr>
      <dsp:spPr>
        <a:xfrm>
          <a:off x="0" y="0"/>
          <a:ext cx="6264671" cy="878395"/>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Step 1: Inventory Services and Devices: who, what, where?</a:t>
          </a:r>
        </a:p>
      </dsp:txBody>
      <dsp:txXfrm>
        <a:off x="25727" y="25727"/>
        <a:ext cx="5214042" cy="826941"/>
      </dsp:txXfrm>
    </dsp:sp>
    <dsp:sp modelId="{B1012CEF-1F96-454A-B883-D55FF0AF1C1F}">
      <dsp:nvSpPr>
        <dsp:cNvPr id="0" name=""/>
        <dsp:cNvSpPr/>
      </dsp:nvSpPr>
      <dsp:spPr>
        <a:xfrm>
          <a:off x="467816" y="1000394"/>
          <a:ext cx="6264671" cy="878395"/>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Step 2: Determine Sensitivity of Services</a:t>
          </a:r>
        </a:p>
      </dsp:txBody>
      <dsp:txXfrm>
        <a:off x="493543" y="1026121"/>
        <a:ext cx="5174444" cy="826941"/>
      </dsp:txXfrm>
    </dsp:sp>
    <dsp:sp modelId="{CB69D2A0-56E4-447A-9CAC-A088BEC47DAF}">
      <dsp:nvSpPr>
        <dsp:cNvPr id="0" name=""/>
        <dsp:cNvSpPr/>
      </dsp:nvSpPr>
      <dsp:spPr>
        <a:xfrm>
          <a:off x="935632" y="2000789"/>
          <a:ext cx="6264671" cy="878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Step 3: Allocate Network Zones</a:t>
          </a:r>
        </a:p>
      </dsp:txBody>
      <dsp:txXfrm>
        <a:off x="961359" y="2026516"/>
        <a:ext cx="5174444" cy="826941"/>
      </dsp:txXfrm>
    </dsp:sp>
    <dsp:sp modelId="{62839E51-AB34-470C-A268-E8D32E950D97}">
      <dsp:nvSpPr>
        <dsp:cNvPr id="0" name=""/>
        <dsp:cNvSpPr/>
      </dsp:nvSpPr>
      <dsp:spPr>
        <a:xfrm>
          <a:off x="1403449" y="3001184"/>
          <a:ext cx="6264671" cy="878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Step 4: Define Controls</a:t>
          </a:r>
        </a:p>
      </dsp:txBody>
      <dsp:txXfrm>
        <a:off x="1429176" y="3026911"/>
        <a:ext cx="5174444" cy="826941"/>
      </dsp:txXfrm>
    </dsp:sp>
    <dsp:sp modelId="{B9440937-E89F-4C19-9EAA-D5D4929F4F97}">
      <dsp:nvSpPr>
        <dsp:cNvPr id="0" name=""/>
        <dsp:cNvSpPr/>
      </dsp:nvSpPr>
      <dsp:spPr>
        <a:xfrm>
          <a:off x="1871265" y="4001579"/>
          <a:ext cx="6264671" cy="878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Step 5: Draw the Network Diagram</a:t>
          </a:r>
        </a:p>
      </dsp:txBody>
      <dsp:txXfrm>
        <a:off x="1896992" y="4027306"/>
        <a:ext cx="5174444" cy="826941"/>
      </dsp:txXfrm>
    </dsp:sp>
    <dsp:sp modelId="{A7627D11-E651-4D1E-9159-FF23BF0651B9}">
      <dsp:nvSpPr>
        <dsp:cNvPr id="0" name=""/>
        <dsp:cNvSpPr/>
      </dsp:nvSpPr>
      <dsp:spPr>
        <a:xfrm>
          <a:off x="5693714" y="641716"/>
          <a:ext cx="570957" cy="57095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822179" y="641716"/>
        <a:ext cx="314027" cy="429645"/>
      </dsp:txXfrm>
    </dsp:sp>
    <dsp:sp modelId="{6A2BDB45-4CFA-4E47-97DC-A8D1BCCCA69D}">
      <dsp:nvSpPr>
        <dsp:cNvPr id="0" name=""/>
        <dsp:cNvSpPr/>
      </dsp:nvSpPr>
      <dsp:spPr>
        <a:xfrm>
          <a:off x="6161530" y="1642111"/>
          <a:ext cx="570957" cy="57095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289995" y="1642111"/>
        <a:ext cx="314027" cy="429645"/>
      </dsp:txXfrm>
    </dsp:sp>
    <dsp:sp modelId="{86A16A53-20F9-4000-9526-16396D629DE7}">
      <dsp:nvSpPr>
        <dsp:cNvPr id="0" name=""/>
        <dsp:cNvSpPr/>
      </dsp:nvSpPr>
      <dsp:spPr>
        <a:xfrm>
          <a:off x="6629347" y="2627866"/>
          <a:ext cx="570957" cy="57095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757812" y="2627866"/>
        <a:ext cx="314027" cy="429645"/>
      </dsp:txXfrm>
    </dsp:sp>
    <dsp:sp modelId="{E4BD0811-826C-414A-9CB9-34A81B26E3FA}">
      <dsp:nvSpPr>
        <dsp:cNvPr id="0" name=""/>
        <dsp:cNvSpPr/>
      </dsp:nvSpPr>
      <dsp:spPr>
        <a:xfrm>
          <a:off x="7097163" y="3638021"/>
          <a:ext cx="570957" cy="57095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225628" y="3638021"/>
        <a:ext cx="314027" cy="4296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37539-3072-4BFC-8124-D946ADA59BDD}">
      <dsp:nvSpPr>
        <dsp:cNvPr id="0" name=""/>
        <dsp:cNvSpPr/>
      </dsp:nvSpPr>
      <dsp:spPr>
        <a:xfrm>
          <a:off x="1707434" y="582"/>
          <a:ext cx="2681131" cy="68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Step 1: Inventory Services and Devices: Who, What, Where?</a:t>
          </a:r>
        </a:p>
      </dsp:txBody>
      <dsp:txXfrm>
        <a:off x="1727409" y="20557"/>
        <a:ext cx="2641181" cy="642054"/>
      </dsp:txXfrm>
    </dsp:sp>
    <dsp:sp modelId="{FDAE9014-C6FD-4173-9762-4090693E30F6}">
      <dsp:nvSpPr>
        <dsp:cNvPr id="0" name=""/>
        <dsp:cNvSpPr/>
      </dsp:nvSpPr>
      <dsp:spPr>
        <a:xfrm rot="5400000">
          <a:off x="2920124" y="699637"/>
          <a:ext cx="255751" cy="3069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55929" y="725213"/>
        <a:ext cx="184142" cy="179026"/>
      </dsp:txXfrm>
    </dsp:sp>
    <dsp:sp modelId="{327E1A97-8A94-497E-A59C-3B1BE5948726}">
      <dsp:nvSpPr>
        <dsp:cNvPr id="0" name=""/>
        <dsp:cNvSpPr/>
      </dsp:nvSpPr>
      <dsp:spPr>
        <a:xfrm>
          <a:off x="1707434" y="1023590"/>
          <a:ext cx="2681131" cy="68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Step 2: Determine Sensitivity of Services</a:t>
          </a:r>
        </a:p>
      </dsp:txBody>
      <dsp:txXfrm>
        <a:off x="1727409" y="1043565"/>
        <a:ext cx="2641181" cy="642054"/>
      </dsp:txXfrm>
    </dsp:sp>
    <dsp:sp modelId="{EDBDA217-41F2-438F-9497-2AC2C61EE248}">
      <dsp:nvSpPr>
        <dsp:cNvPr id="0" name=""/>
        <dsp:cNvSpPr/>
      </dsp:nvSpPr>
      <dsp:spPr>
        <a:xfrm rot="5400000">
          <a:off x="2920124" y="1722645"/>
          <a:ext cx="255751" cy="3069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55929" y="1748221"/>
        <a:ext cx="184142" cy="179026"/>
      </dsp:txXfrm>
    </dsp:sp>
    <dsp:sp modelId="{96BD5BE7-77D3-47E2-94B0-1481391A1F33}">
      <dsp:nvSpPr>
        <dsp:cNvPr id="0" name=""/>
        <dsp:cNvSpPr/>
      </dsp:nvSpPr>
      <dsp:spPr>
        <a:xfrm>
          <a:off x="1707434" y="2046597"/>
          <a:ext cx="2681131" cy="682004"/>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Step 3: Allocate Network Zones</a:t>
          </a:r>
        </a:p>
      </dsp:txBody>
      <dsp:txXfrm>
        <a:off x="1727409" y="2066572"/>
        <a:ext cx="2641181" cy="642054"/>
      </dsp:txXfrm>
    </dsp:sp>
    <dsp:sp modelId="{802D1193-6709-4634-85B9-3733E7524575}">
      <dsp:nvSpPr>
        <dsp:cNvPr id="0" name=""/>
        <dsp:cNvSpPr/>
      </dsp:nvSpPr>
      <dsp:spPr>
        <a:xfrm rot="5400000">
          <a:off x="2920124" y="2745652"/>
          <a:ext cx="255751" cy="3069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55929" y="2771228"/>
        <a:ext cx="184142" cy="179026"/>
      </dsp:txXfrm>
    </dsp:sp>
    <dsp:sp modelId="{52C79F17-9AEF-4DFA-BF6F-795814988F43}">
      <dsp:nvSpPr>
        <dsp:cNvPr id="0" name=""/>
        <dsp:cNvSpPr/>
      </dsp:nvSpPr>
      <dsp:spPr>
        <a:xfrm>
          <a:off x="1707434" y="3069604"/>
          <a:ext cx="2681131" cy="68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mj-lt"/>
            <a:buNone/>
          </a:pPr>
          <a:r>
            <a:rPr lang="en-US" sz="1600" b="0" kern="1200" dirty="0"/>
            <a:t>Step 4: Define Controls</a:t>
          </a:r>
        </a:p>
      </dsp:txBody>
      <dsp:txXfrm>
        <a:off x="1727409" y="3089579"/>
        <a:ext cx="2641181" cy="642054"/>
      </dsp:txXfrm>
    </dsp:sp>
    <dsp:sp modelId="{5567A294-1F9C-4A93-A204-0F93FAC85C79}">
      <dsp:nvSpPr>
        <dsp:cNvPr id="0" name=""/>
        <dsp:cNvSpPr/>
      </dsp:nvSpPr>
      <dsp:spPr>
        <a:xfrm rot="5400000">
          <a:off x="2920124" y="3768659"/>
          <a:ext cx="255751" cy="3069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55929" y="3794235"/>
        <a:ext cx="184142" cy="179026"/>
      </dsp:txXfrm>
    </dsp:sp>
    <dsp:sp modelId="{276E9283-16C8-4A66-AD63-074B75843548}">
      <dsp:nvSpPr>
        <dsp:cNvPr id="0" name=""/>
        <dsp:cNvSpPr/>
      </dsp:nvSpPr>
      <dsp:spPr>
        <a:xfrm>
          <a:off x="1707434" y="4092612"/>
          <a:ext cx="2681131" cy="68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mj-lt"/>
            <a:buNone/>
          </a:pPr>
          <a:r>
            <a:rPr lang="en-US" sz="1600" b="0" kern="1200" dirty="0"/>
            <a:t>Step 5: Draw Network Diagram</a:t>
          </a:r>
        </a:p>
      </dsp:txBody>
      <dsp:txXfrm>
        <a:off x="1727409" y="4112587"/>
        <a:ext cx="2641181" cy="6420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E6CC7-788A-4AAC-9CB7-DF93F87118A5}">
      <dsp:nvSpPr>
        <dsp:cNvPr id="0" name=""/>
        <dsp:cNvSpPr/>
      </dsp:nvSpPr>
      <dsp:spPr>
        <a:xfrm>
          <a:off x="0" y="0"/>
          <a:ext cx="3967829" cy="644366"/>
        </a:xfrm>
        <a:prstGeom prst="roundRect">
          <a:avLst>
            <a:gd name="adj" fmla="val 10000"/>
          </a:avLst>
        </a:prstGeom>
        <a:solidFill>
          <a:schemeClr val="accent3">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Step 1: Inventory Services and Devices: who, what, where?</a:t>
          </a:r>
        </a:p>
      </dsp:txBody>
      <dsp:txXfrm>
        <a:off x="18873" y="18873"/>
        <a:ext cx="3197116" cy="606620"/>
      </dsp:txXfrm>
    </dsp:sp>
    <dsp:sp modelId="{B1012CEF-1F96-454A-B883-D55FF0AF1C1F}">
      <dsp:nvSpPr>
        <dsp:cNvPr id="0" name=""/>
        <dsp:cNvSpPr/>
      </dsp:nvSpPr>
      <dsp:spPr>
        <a:xfrm>
          <a:off x="296298" y="733861"/>
          <a:ext cx="3967829" cy="644366"/>
        </a:xfrm>
        <a:prstGeom prst="roundRect">
          <a:avLst>
            <a:gd name="adj" fmla="val 10000"/>
          </a:avLst>
        </a:prstGeom>
        <a:solidFill>
          <a:schemeClr val="accent3">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Step 2: Determine Sensitivity of Services</a:t>
          </a:r>
        </a:p>
      </dsp:txBody>
      <dsp:txXfrm>
        <a:off x="315171" y="752734"/>
        <a:ext cx="3214946" cy="606620"/>
      </dsp:txXfrm>
    </dsp:sp>
    <dsp:sp modelId="{CB69D2A0-56E4-447A-9CAC-A088BEC47DAF}">
      <dsp:nvSpPr>
        <dsp:cNvPr id="0" name=""/>
        <dsp:cNvSpPr/>
      </dsp:nvSpPr>
      <dsp:spPr>
        <a:xfrm>
          <a:off x="592597" y="1467723"/>
          <a:ext cx="3967829" cy="644366"/>
        </a:xfrm>
        <a:prstGeom prst="roundRect">
          <a:avLst>
            <a:gd name="adj" fmla="val 10000"/>
          </a:avLst>
        </a:prstGeom>
        <a:solidFill>
          <a:schemeClr val="accent3">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Step 3: Allocate Network Zones</a:t>
          </a:r>
        </a:p>
      </dsp:txBody>
      <dsp:txXfrm>
        <a:off x="611470" y="1486596"/>
        <a:ext cx="3214946" cy="606620"/>
      </dsp:txXfrm>
    </dsp:sp>
    <dsp:sp modelId="{62839E51-AB34-470C-A268-E8D32E950D97}">
      <dsp:nvSpPr>
        <dsp:cNvPr id="0" name=""/>
        <dsp:cNvSpPr/>
      </dsp:nvSpPr>
      <dsp:spPr>
        <a:xfrm>
          <a:off x="888896" y="2201584"/>
          <a:ext cx="3967829" cy="64436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Step 4: Define Controls</a:t>
          </a:r>
        </a:p>
      </dsp:txBody>
      <dsp:txXfrm>
        <a:off x="907769" y="2220457"/>
        <a:ext cx="3214946" cy="606620"/>
      </dsp:txXfrm>
    </dsp:sp>
    <dsp:sp modelId="{B9440937-E89F-4C19-9EAA-D5D4929F4F97}">
      <dsp:nvSpPr>
        <dsp:cNvPr id="0" name=""/>
        <dsp:cNvSpPr/>
      </dsp:nvSpPr>
      <dsp:spPr>
        <a:xfrm>
          <a:off x="1185195" y="2935446"/>
          <a:ext cx="3967829" cy="644366"/>
        </a:xfrm>
        <a:prstGeom prst="roundRect">
          <a:avLst>
            <a:gd name="adj" fmla="val 10000"/>
          </a:avLst>
        </a:prstGeom>
        <a:solidFill>
          <a:schemeClr val="accent3">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Step 5: Draw the Network Diagram</a:t>
          </a:r>
        </a:p>
      </dsp:txBody>
      <dsp:txXfrm>
        <a:off x="1204068" y="2954319"/>
        <a:ext cx="3214946" cy="606620"/>
      </dsp:txXfrm>
    </dsp:sp>
    <dsp:sp modelId="{A7627D11-E651-4D1E-9159-FF23BF0651B9}">
      <dsp:nvSpPr>
        <dsp:cNvPr id="0" name=""/>
        <dsp:cNvSpPr/>
      </dsp:nvSpPr>
      <dsp:spPr>
        <a:xfrm>
          <a:off x="3548991" y="470745"/>
          <a:ext cx="418838" cy="41883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643230" y="470745"/>
        <a:ext cx="230360" cy="315176"/>
      </dsp:txXfrm>
    </dsp:sp>
    <dsp:sp modelId="{6A2BDB45-4CFA-4E47-97DC-A8D1BCCCA69D}">
      <dsp:nvSpPr>
        <dsp:cNvPr id="0" name=""/>
        <dsp:cNvSpPr/>
      </dsp:nvSpPr>
      <dsp:spPr>
        <a:xfrm>
          <a:off x="3845290" y="1204607"/>
          <a:ext cx="418838" cy="41883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939529" y="1204607"/>
        <a:ext cx="230360" cy="315176"/>
      </dsp:txXfrm>
    </dsp:sp>
    <dsp:sp modelId="{86A16A53-20F9-4000-9526-16396D629DE7}">
      <dsp:nvSpPr>
        <dsp:cNvPr id="0" name=""/>
        <dsp:cNvSpPr/>
      </dsp:nvSpPr>
      <dsp:spPr>
        <a:xfrm>
          <a:off x="4141589" y="1927729"/>
          <a:ext cx="418838" cy="41883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235828" y="1927729"/>
        <a:ext cx="230360" cy="315176"/>
      </dsp:txXfrm>
    </dsp:sp>
    <dsp:sp modelId="{E4BD0811-826C-414A-9CB9-34A81B26E3FA}">
      <dsp:nvSpPr>
        <dsp:cNvPr id="0" name=""/>
        <dsp:cNvSpPr/>
      </dsp:nvSpPr>
      <dsp:spPr>
        <a:xfrm>
          <a:off x="4437887" y="2668750"/>
          <a:ext cx="418838" cy="41883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532126" y="2668750"/>
        <a:ext cx="230360" cy="3151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098CB-15F6-4CC7-984F-0B826A17DE72}">
      <dsp:nvSpPr>
        <dsp:cNvPr id="0" name=""/>
        <dsp:cNvSpPr/>
      </dsp:nvSpPr>
      <dsp:spPr>
        <a:xfrm>
          <a:off x="3794" y="1642665"/>
          <a:ext cx="1946671" cy="7786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29210" rIns="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WEP</a:t>
          </a:r>
        </a:p>
      </dsp:txBody>
      <dsp:txXfrm>
        <a:off x="393128" y="1642665"/>
        <a:ext cx="1168003" cy="778668"/>
      </dsp:txXfrm>
    </dsp:sp>
    <dsp:sp modelId="{44F4649A-CD86-4156-B35E-9A7DCB3373E7}">
      <dsp:nvSpPr>
        <dsp:cNvPr id="0" name=""/>
        <dsp:cNvSpPr/>
      </dsp:nvSpPr>
      <dsp:spPr>
        <a:xfrm>
          <a:off x="1697399" y="1708852"/>
          <a:ext cx="1615737" cy="6462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WPA</a:t>
          </a:r>
        </a:p>
      </dsp:txBody>
      <dsp:txXfrm>
        <a:off x="2020547" y="1708852"/>
        <a:ext cx="969442" cy="646295"/>
      </dsp:txXfrm>
    </dsp:sp>
    <dsp:sp modelId="{2FE73739-16CD-420A-94D7-697A39F3659C}">
      <dsp:nvSpPr>
        <dsp:cNvPr id="0" name=""/>
        <dsp:cNvSpPr/>
      </dsp:nvSpPr>
      <dsp:spPr>
        <a:xfrm>
          <a:off x="3086933" y="1708852"/>
          <a:ext cx="1615737" cy="6462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WPA2</a:t>
          </a:r>
        </a:p>
      </dsp:txBody>
      <dsp:txXfrm>
        <a:off x="3410081" y="1708852"/>
        <a:ext cx="969442" cy="646295"/>
      </dsp:txXfrm>
    </dsp:sp>
    <dsp:sp modelId="{B776E35A-A774-4162-A0B0-0773B9DAEBB0}">
      <dsp:nvSpPr>
        <dsp:cNvPr id="0" name=""/>
        <dsp:cNvSpPr/>
      </dsp:nvSpPr>
      <dsp:spPr>
        <a:xfrm>
          <a:off x="4476467" y="1708852"/>
          <a:ext cx="1615737" cy="6462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WPA3</a:t>
          </a:r>
        </a:p>
      </dsp:txBody>
      <dsp:txXfrm>
        <a:off x="4799615" y="1708852"/>
        <a:ext cx="969442" cy="6462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E6CC7-788A-4AAC-9CB7-DF93F87118A5}">
      <dsp:nvSpPr>
        <dsp:cNvPr id="0" name=""/>
        <dsp:cNvSpPr/>
      </dsp:nvSpPr>
      <dsp:spPr>
        <a:xfrm>
          <a:off x="0" y="0"/>
          <a:ext cx="6336792" cy="521208"/>
        </a:xfrm>
        <a:prstGeom prst="roundRect">
          <a:avLst>
            <a:gd name="adj" fmla="val 10000"/>
          </a:avLst>
        </a:prstGeom>
        <a:solidFill>
          <a:schemeClr val="accent3">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Step 1: Inventory Services and Devices: who, what, where?</a:t>
          </a:r>
        </a:p>
      </dsp:txBody>
      <dsp:txXfrm>
        <a:off x="15266" y="15266"/>
        <a:ext cx="5713385" cy="490676"/>
      </dsp:txXfrm>
    </dsp:sp>
    <dsp:sp modelId="{B1012CEF-1F96-454A-B883-D55FF0AF1C1F}">
      <dsp:nvSpPr>
        <dsp:cNvPr id="0" name=""/>
        <dsp:cNvSpPr/>
      </dsp:nvSpPr>
      <dsp:spPr>
        <a:xfrm>
          <a:off x="473202" y="593598"/>
          <a:ext cx="6336792" cy="521208"/>
        </a:xfrm>
        <a:prstGeom prst="roundRect">
          <a:avLst>
            <a:gd name="adj" fmla="val 10000"/>
          </a:avLst>
        </a:prstGeom>
        <a:solidFill>
          <a:schemeClr val="accent3">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Step 2: Determine Sensitivity of Services</a:t>
          </a:r>
        </a:p>
      </dsp:txBody>
      <dsp:txXfrm>
        <a:off x="488468" y="608864"/>
        <a:ext cx="5494272" cy="490676"/>
      </dsp:txXfrm>
    </dsp:sp>
    <dsp:sp modelId="{CB69D2A0-56E4-447A-9CAC-A088BEC47DAF}">
      <dsp:nvSpPr>
        <dsp:cNvPr id="0" name=""/>
        <dsp:cNvSpPr/>
      </dsp:nvSpPr>
      <dsp:spPr>
        <a:xfrm>
          <a:off x="946404" y="1187196"/>
          <a:ext cx="6336792" cy="521208"/>
        </a:xfrm>
        <a:prstGeom prst="roundRect">
          <a:avLst>
            <a:gd name="adj" fmla="val 10000"/>
          </a:avLst>
        </a:prstGeom>
        <a:solidFill>
          <a:schemeClr val="accent3">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Step 3: Allocate Network Zones</a:t>
          </a:r>
        </a:p>
      </dsp:txBody>
      <dsp:txXfrm>
        <a:off x="961670" y="1202462"/>
        <a:ext cx="5494272" cy="490676"/>
      </dsp:txXfrm>
    </dsp:sp>
    <dsp:sp modelId="{62839E51-AB34-470C-A268-E8D32E950D97}">
      <dsp:nvSpPr>
        <dsp:cNvPr id="0" name=""/>
        <dsp:cNvSpPr/>
      </dsp:nvSpPr>
      <dsp:spPr>
        <a:xfrm>
          <a:off x="1419605" y="1780794"/>
          <a:ext cx="6336792" cy="521208"/>
        </a:xfrm>
        <a:prstGeom prst="roundRect">
          <a:avLst>
            <a:gd name="adj" fmla="val 10000"/>
          </a:avLst>
        </a:prstGeom>
        <a:solidFill>
          <a:schemeClr val="accent3">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Step 4: Define Controls</a:t>
          </a:r>
        </a:p>
      </dsp:txBody>
      <dsp:txXfrm>
        <a:off x="1434871" y="1796060"/>
        <a:ext cx="5494272" cy="490675"/>
      </dsp:txXfrm>
    </dsp:sp>
    <dsp:sp modelId="{B9440937-E89F-4C19-9EAA-D5D4929F4F97}">
      <dsp:nvSpPr>
        <dsp:cNvPr id="0" name=""/>
        <dsp:cNvSpPr/>
      </dsp:nvSpPr>
      <dsp:spPr>
        <a:xfrm>
          <a:off x="1892808" y="2374392"/>
          <a:ext cx="6336792" cy="52120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Step 5: Draw the Network Diagram</a:t>
          </a:r>
        </a:p>
      </dsp:txBody>
      <dsp:txXfrm>
        <a:off x="1908074" y="2389658"/>
        <a:ext cx="5494272" cy="490676"/>
      </dsp:txXfrm>
    </dsp:sp>
    <dsp:sp modelId="{A7627D11-E651-4D1E-9159-FF23BF0651B9}">
      <dsp:nvSpPr>
        <dsp:cNvPr id="0" name=""/>
        <dsp:cNvSpPr/>
      </dsp:nvSpPr>
      <dsp:spPr>
        <a:xfrm>
          <a:off x="5998006" y="380771"/>
          <a:ext cx="338785" cy="3387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074233" y="380771"/>
        <a:ext cx="186331" cy="254936"/>
      </dsp:txXfrm>
    </dsp:sp>
    <dsp:sp modelId="{6A2BDB45-4CFA-4E47-97DC-A8D1BCCCA69D}">
      <dsp:nvSpPr>
        <dsp:cNvPr id="0" name=""/>
        <dsp:cNvSpPr/>
      </dsp:nvSpPr>
      <dsp:spPr>
        <a:xfrm>
          <a:off x="6471208" y="974369"/>
          <a:ext cx="338785" cy="3387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547435" y="974369"/>
        <a:ext cx="186331" cy="254936"/>
      </dsp:txXfrm>
    </dsp:sp>
    <dsp:sp modelId="{86A16A53-20F9-4000-9526-16396D629DE7}">
      <dsp:nvSpPr>
        <dsp:cNvPr id="0" name=""/>
        <dsp:cNvSpPr/>
      </dsp:nvSpPr>
      <dsp:spPr>
        <a:xfrm>
          <a:off x="6944410" y="1559280"/>
          <a:ext cx="338785" cy="3387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020637" y="1559280"/>
        <a:ext cx="186331" cy="254936"/>
      </dsp:txXfrm>
    </dsp:sp>
    <dsp:sp modelId="{E4BD0811-826C-414A-9CB9-34A81B26E3FA}">
      <dsp:nvSpPr>
        <dsp:cNvPr id="0" name=""/>
        <dsp:cNvSpPr/>
      </dsp:nvSpPr>
      <dsp:spPr>
        <a:xfrm>
          <a:off x="7417612" y="2158669"/>
          <a:ext cx="338785" cy="3387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493839" y="2158669"/>
        <a:ext cx="186331" cy="2549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0800A248-19E3-4924-A2B3-3FD3D7549898}"/>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cs typeface="+mn-cs"/>
              </a:defRPr>
            </a:lvl1pPr>
          </a:lstStyle>
          <a:p>
            <a:pPr>
              <a:defRPr/>
            </a:pPr>
            <a:endParaRPr lang="en-US"/>
          </a:p>
        </p:txBody>
      </p:sp>
      <p:sp>
        <p:nvSpPr>
          <p:cNvPr id="287747" name="Rectangle 3">
            <a:extLst>
              <a:ext uri="{FF2B5EF4-FFF2-40B4-BE49-F238E27FC236}">
                <a16:creationId xmlns:a16="http://schemas.microsoft.com/office/drawing/2014/main" id="{292CBD50-8CAE-49A7-AA44-E6B6CFCFE23C}"/>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cs typeface="+mn-cs"/>
              </a:defRPr>
            </a:lvl1pPr>
          </a:lstStyle>
          <a:p>
            <a:pPr>
              <a:defRPr/>
            </a:pPr>
            <a:endParaRPr lang="en-US"/>
          </a:p>
        </p:txBody>
      </p:sp>
      <p:sp>
        <p:nvSpPr>
          <p:cNvPr id="17412" name="Rectangle 4">
            <a:extLst>
              <a:ext uri="{FF2B5EF4-FFF2-40B4-BE49-F238E27FC236}">
                <a16:creationId xmlns:a16="http://schemas.microsoft.com/office/drawing/2014/main" id="{739541CB-A52D-4EBC-AEE8-03CD3B29916D}"/>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9" name="Rectangle 5">
            <a:extLst>
              <a:ext uri="{FF2B5EF4-FFF2-40B4-BE49-F238E27FC236}">
                <a16:creationId xmlns:a16="http://schemas.microsoft.com/office/drawing/2014/main" id="{5C9E10D3-5297-4B94-95E2-10CACBDFC78C}"/>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7750" name="Rectangle 6">
            <a:extLst>
              <a:ext uri="{FF2B5EF4-FFF2-40B4-BE49-F238E27FC236}">
                <a16:creationId xmlns:a16="http://schemas.microsoft.com/office/drawing/2014/main" id="{B6703DC8-DCBC-4F34-BAD2-2E3E9847137C}"/>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cs typeface="+mn-cs"/>
              </a:defRPr>
            </a:lvl1pPr>
          </a:lstStyle>
          <a:p>
            <a:pPr>
              <a:defRPr/>
            </a:pPr>
            <a:endParaRPr lang="en-US"/>
          </a:p>
        </p:txBody>
      </p:sp>
      <p:sp>
        <p:nvSpPr>
          <p:cNvPr id="287751" name="Rectangle 7">
            <a:extLst>
              <a:ext uri="{FF2B5EF4-FFF2-40B4-BE49-F238E27FC236}">
                <a16:creationId xmlns:a16="http://schemas.microsoft.com/office/drawing/2014/main" id="{F41C602B-07D8-4E10-90DC-984C8A712560}"/>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lvl1pPr>
          </a:lstStyle>
          <a:p>
            <a:pPr>
              <a:defRPr/>
            </a:pPr>
            <a:fld id="{8D48F21C-BF16-44AE-BEDD-83CEB6E66D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EDF30BB-AD26-4C84-8265-4ED4EB327A50}"/>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03C9489A-9F3E-426F-8508-F5159BFDB3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Text on the right is an example of a ‘whois’ query.  It is not a good idea to name the administrative contact.</a:t>
            </a:r>
          </a:p>
          <a:p>
            <a:endParaRPr lang="en-US" altLang="en-US"/>
          </a:p>
          <a:p>
            <a:r>
              <a:rPr lang="en-US" altLang="en-US"/>
              <a:t>News/web sites are useful for learning about different subsidiaries, staff names or positions, new merges (potentially with less security).  Dumpster diving can sometimes produce internal documentation – use a shredder.</a:t>
            </a:r>
          </a:p>
        </p:txBody>
      </p:sp>
      <p:sp>
        <p:nvSpPr>
          <p:cNvPr id="23556" name="Slide Number Placeholder 3">
            <a:extLst>
              <a:ext uri="{FF2B5EF4-FFF2-40B4-BE49-F238E27FC236}">
                <a16:creationId xmlns:a16="http://schemas.microsoft.com/office/drawing/2014/main" id="{EC236BD8-5421-42EA-B100-5914BFF43F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70053F-A595-4507-9163-3DE310C23936}" type="slidenum">
              <a:rPr lang="en-US" altLang="en-US" smtClean="0"/>
              <a:pPr>
                <a:spcBef>
                  <a:spcPct val="0"/>
                </a:spcBef>
              </a:pPr>
              <a:t>5</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2B91E43-05A4-4010-B9D0-2BCD6976AE22}"/>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86952A71-0739-42F1-A670-5561CE7B1C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2 = Distributed Denial of Service</a:t>
            </a:r>
          </a:p>
        </p:txBody>
      </p:sp>
      <p:sp>
        <p:nvSpPr>
          <p:cNvPr id="44036" name="Slide Number Placeholder 3">
            <a:extLst>
              <a:ext uri="{FF2B5EF4-FFF2-40B4-BE49-F238E27FC236}">
                <a16:creationId xmlns:a16="http://schemas.microsoft.com/office/drawing/2014/main" id="{182E7C84-384C-4AA9-9E4F-5BED3FE575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B87ECC-C4C1-4F76-983D-D41326D4831C}" type="slidenum">
              <a:rPr lang="en-US" altLang="en-US" smtClean="0"/>
              <a:pPr>
                <a:spcBef>
                  <a:spcPct val="0"/>
                </a:spcBef>
              </a:pPr>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8AD12F6-7B6C-406D-A87A-C6458B1DD42A}"/>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C609BF93-94C4-4292-A8A4-9FED1AB654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1</a:t>
            </a:r>
          </a:p>
        </p:txBody>
      </p:sp>
      <p:sp>
        <p:nvSpPr>
          <p:cNvPr id="46084" name="Slide Number Placeholder 3">
            <a:extLst>
              <a:ext uri="{FF2B5EF4-FFF2-40B4-BE49-F238E27FC236}">
                <a16:creationId xmlns:a16="http://schemas.microsoft.com/office/drawing/2014/main" id="{173361DA-ECE8-4970-BE31-195EBAABDF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BBBF18-0EE4-4F19-B1CB-EE52DFEC46CC}" type="slidenum">
              <a:rPr lang="en-US" altLang="en-US" smtClean="0"/>
              <a:pPr>
                <a:spcBef>
                  <a:spcPct val="0"/>
                </a:spcBef>
              </a:pPr>
              <a:t>16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8271458-98F6-4025-8808-842CB47AEA10}"/>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7FBD528C-F767-41C2-8431-18F220040C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Defense in depth is like layers of an onion – to get in you must go through multiple defenses.  Think of the effectiveness of multiple layers of defense years ago with the castle shown.  Then consider the defenses shown for a computer on the right.</a:t>
            </a:r>
          </a:p>
        </p:txBody>
      </p:sp>
      <p:sp>
        <p:nvSpPr>
          <p:cNvPr id="49156" name="Slide Number Placeholder 3">
            <a:extLst>
              <a:ext uri="{FF2B5EF4-FFF2-40B4-BE49-F238E27FC236}">
                <a16:creationId xmlns:a16="http://schemas.microsoft.com/office/drawing/2014/main" id="{9525C91B-D718-445B-ADAA-FA8C32ECDA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A864CF-7F60-4F73-ABC9-F836898DAEE1}" type="slidenum">
              <a:rPr lang="en-US" altLang="en-US" smtClean="0"/>
              <a:pPr>
                <a:spcBef>
                  <a:spcPct val="0"/>
                </a:spcBef>
              </a:pPr>
              <a:t>18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38DF53C3-8E06-48E5-8335-1E97C6B84C94}"/>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1EB9AD08-D5AC-4007-A571-8D77DBF16C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bastion host is just a computer, server or system that is locked down against intruders.  It is configured to have maximized security (strict firewall rules, well-patched) and minimized potential avenues of attack (minimal applications).</a:t>
            </a:r>
          </a:p>
        </p:txBody>
      </p:sp>
      <p:sp>
        <p:nvSpPr>
          <p:cNvPr id="51204" name="Slide Number Placeholder 3">
            <a:extLst>
              <a:ext uri="{FF2B5EF4-FFF2-40B4-BE49-F238E27FC236}">
                <a16:creationId xmlns:a16="http://schemas.microsoft.com/office/drawing/2014/main" id="{79EEA8B1-9B37-434A-93DF-75668C323F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F90FE2-4E22-474C-970E-B4CF69C7DF98}" type="slidenum">
              <a:rPr lang="en-US" altLang="en-US" smtClean="0"/>
              <a:pPr>
                <a:spcBef>
                  <a:spcPct val="0"/>
                </a:spcBef>
              </a:pPr>
              <a:t>19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BD62E5C-FC83-4185-968B-6331DDFDDD71}"/>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58837D6-D691-48C7-889D-6777991F54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is the easiest way to get into this network?  It may not be through the firewalls.  It may be through the dial-up access, CDs or DVD drives, or WLANs.</a:t>
            </a:r>
          </a:p>
          <a:p>
            <a:r>
              <a:rPr lang="en-US" altLang="en-US"/>
              <a:t>Also notice that a good network will be divided into sections.  The De-Militarized Zone here is for public access.  The Private Network is for internal access, and requires going through 2 firewalls, each with filtering.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4F8AA25-FBDF-4249-BA0B-D54BFAED17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AB485B-D0EA-4F57-BE5C-5B469F8D3675}" type="slidenum">
              <a:rPr lang="en-US" altLang="en-US" smtClean="0"/>
              <a:pPr>
                <a:spcBef>
                  <a:spcPct val="0"/>
                </a:spcBef>
              </a:pPr>
              <a:t>21</a:t>
            </a:fld>
            <a:endParaRPr lang="en-US" altLang="en-US"/>
          </a:p>
        </p:txBody>
      </p:sp>
      <p:sp>
        <p:nvSpPr>
          <p:cNvPr id="55299" name="Rectangle 2">
            <a:extLst>
              <a:ext uri="{FF2B5EF4-FFF2-40B4-BE49-F238E27FC236}">
                <a16:creationId xmlns:a16="http://schemas.microsoft.com/office/drawing/2014/main" id="{03BDD205-0931-4F12-9C16-4986443FF1C2}"/>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019E274-EC0E-4531-9CE2-8553EEE594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(From CISM)</a:t>
            </a:r>
          </a:p>
          <a:p>
            <a:pPr eaLnBrk="1" hangingPunct="1"/>
            <a:r>
              <a:rPr lang="en-US" altLang="en-US"/>
              <a:t>The Packet Filter may scan for source or destination IP addresses (computer IDs) and port addresses (service IDs).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0B3AE41-46E6-488D-9853-A0E1483E7372}"/>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DE743871-081F-4766-905D-E524A5D135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 Packet Filter firewall looks at the incoming packets.  Some of them may be requests for connections, or responses to our connections.  Normally PCs only initiate connections, such as web or email.  Therefore, web and email requests we would expect to travel in the other direction (from PC to Internet).  Most of these requests are illegal.  Most likely a cracker is attempting to break into a server, or a PC which is willing to act as one.  </a:t>
            </a:r>
          </a:p>
          <a:p>
            <a:r>
              <a:rPr lang="en-US" altLang="en-US"/>
              <a:t>     Other attacks include uses of invalid IP addresses, such as an IP address representing the internal network (pretending to originate from the inside of the network).</a:t>
            </a:r>
          </a:p>
          <a:p>
            <a:r>
              <a:rPr lang="en-US" altLang="en-US"/>
              <a:t>     In this case, the only packets that should make it through are replies to our web requests and email requests to a mail server.</a:t>
            </a:r>
          </a:p>
          <a:p>
            <a:endParaRPr lang="en-US" altLang="en-US"/>
          </a:p>
        </p:txBody>
      </p:sp>
      <p:sp>
        <p:nvSpPr>
          <p:cNvPr id="57348" name="Slide Number Placeholder 3">
            <a:extLst>
              <a:ext uri="{FF2B5EF4-FFF2-40B4-BE49-F238E27FC236}">
                <a16:creationId xmlns:a16="http://schemas.microsoft.com/office/drawing/2014/main" id="{F9B36D3F-E71D-418F-B8BB-53B6EEC8DB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8F6A50-8884-49BA-9CF1-B19B22CBCA85}" type="slidenum">
              <a:rPr lang="en-US" altLang="en-US" smtClean="0"/>
              <a:pPr>
                <a:spcBef>
                  <a:spcPct val="0"/>
                </a:spcBef>
              </a:pPr>
              <a:t>22</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A1B5E71-9D5A-4571-8CEF-7F741B5B985E}"/>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B65B2452-0826-4F2E-8059-3287BC4CA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56BBFEA3-0200-4EFE-978F-79B2DEB93D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3DF28B-FA0D-42CF-997C-B37A55DAB449}" type="slidenum">
              <a:rPr lang="en-US" altLang="en-US" smtClean="0"/>
              <a:pPr>
                <a:spcBef>
                  <a:spcPct val="0"/>
                </a:spcBef>
              </a:pPr>
              <a:t>24</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Log4Shell is a great example of why authentication-only security is far too weak, as even presenting a login screen to a malicious actor permits them to exploit it.</a:t>
            </a:r>
          </a:p>
          <a:p>
            <a:endParaRPr lang="en-US" dirty="0"/>
          </a:p>
          <a:p>
            <a:r>
              <a:rPr lang="en-US" dirty="0"/>
              <a:t>SC Magazine: Log4Shell and zero trust, Jan 19 2022, https://www.scmagazine.com/native/zero-trust/log4shell-and-zero-trust </a:t>
            </a:r>
          </a:p>
          <a:p>
            <a:r>
              <a:rPr lang="en-US" dirty="0"/>
              <a:t>By Jason </a:t>
            </a:r>
            <a:r>
              <a:rPr lang="en-US" dirty="0" err="1"/>
              <a:t>Garbis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D48F21C-BF16-44AE-BEDD-83CEB6E66DDF}" type="slidenum">
              <a:rPr lang="en-US" altLang="en-US" smtClean="0"/>
              <a:pPr>
                <a:defRPr/>
              </a:pPr>
              <a:t>28</a:t>
            </a:fld>
            <a:endParaRPr lang="en-US" altLang="en-US"/>
          </a:p>
        </p:txBody>
      </p:sp>
    </p:spTree>
    <p:extLst>
      <p:ext uri="{BB962C8B-B14F-4D97-AF65-F5344CB8AC3E}">
        <p14:creationId xmlns:p14="http://schemas.microsoft.com/office/powerpoint/2010/main" val="3443887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5B7C61E2-9882-4C59-B8B1-4E992CAEA26A}"/>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A37C8AB2-EFC6-45EE-97EB-9E3EAF03A1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screened host means a firewall with a border router that screens obvious attacks, such as network mapping.</a:t>
            </a:r>
          </a:p>
          <a:p>
            <a:r>
              <a:rPr lang="en-US" altLang="en-US"/>
              <a:t>Multi-homed means that it has multiple zones to filter for.  In this case there are 3 zones: Internet, DMZ and internal network.</a:t>
            </a:r>
          </a:p>
          <a:p>
            <a:r>
              <a:rPr lang="en-US" altLang="en-US"/>
              <a:t>Notice the color scheme:</a:t>
            </a:r>
          </a:p>
          <a:p>
            <a:r>
              <a:rPr lang="en-US" altLang="en-US"/>
              <a:t>Black/Brown: network security servers</a:t>
            </a:r>
          </a:p>
          <a:p>
            <a:r>
              <a:rPr lang="en-US" altLang="en-US"/>
              <a:t>Green:  Public services</a:t>
            </a:r>
          </a:p>
          <a:p>
            <a:r>
              <a:rPr lang="en-US" altLang="en-US"/>
              <a:t>Yellow/orange: More security</a:t>
            </a:r>
          </a:p>
          <a:p>
            <a:r>
              <a:rPr lang="en-US" altLang="en-US"/>
              <a:t>Red: Most secure – confidential information</a:t>
            </a:r>
          </a:p>
        </p:txBody>
      </p:sp>
      <p:sp>
        <p:nvSpPr>
          <p:cNvPr id="64516" name="Slide Number Placeholder 3">
            <a:extLst>
              <a:ext uri="{FF2B5EF4-FFF2-40B4-BE49-F238E27FC236}">
                <a16:creationId xmlns:a16="http://schemas.microsoft.com/office/drawing/2014/main" id="{6CD7EF85-BE59-4BA2-B0C0-BB86B806A5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56CFE1-AA1D-47E1-AB9D-FF58C08B39D5}" type="slidenum">
              <a:rPr lang="en-US" altLang="en-US" smtClean="0"/>
              <a:pPr>
                <a:spcBef>
                  <a:spcPct val="0"/>
                </a:spcBef>
              </a:pPr>
              <a:t>30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7BA8417-257A-40FE-AD4F-372DAEF45CC1}"/>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8F97C6BB-8E8C-4B49-9138-D288A704F5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After the cracker knows something about the company, often the second stage would be to learn the network and computer configurations.</a:t>
            </a:r>
          </a:p>
          <a:p>
            <a:r>
              <a:rPr lang="en-US" altLang="en-US"/>
              <a:t>War Driving:  Listening with a high-powered receiver for wireless LAN signals.  Tools indicate the power level, encryption type, and protocol details.</a:t>
            </a:r>
          </a:p>
          <a:p>
            <a:r>
              <a:rPr lang="en-US" altLang="en-US"/>
              <a:t>War Dialing:  Dials numbers within a range looking for a modem to answer.</a:t>
            </a:r>
          </a:p>
          <a:p>
            <a:r>
              <a:rPr lang="en-US" altLang="en-US"/>
              <a:t>Network Mapping:  Polls computers for which services they support</a:t>
            </a:r>
          </a:p>
          <a:p>
            <a:r>
              <a:rPr lang="en-US" altLang="en-US"/>
              <a:t>Vulnerability Scanning Tools:  Polls computers to learn services, service versions, configurations</a:t>
            </a:r>
          </a:p>
        </p:txBody>
      </p:sp>
      <p:sp>
        <p:nvSpPr>
          <p:cNvPr id="25604" name="Slide Number Placeholder 3">
            <a:extLst>
              <a:ext uri="{FF2B5EF4-FFF2-40B4-BE49-F238E27FC236}">
                <a16:creationId xmlns:a16="http://schemas.microsoft.com/office/drawing/2014/main" id="{2965E185-70DF-4CB9-9DF6-C80C26147E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2D6D37-6956-409F-8681-BBFC87AE402B}" type="slidenum">
              <a:rPr lang="en-US" altLang="en-US" smtClean="0"/>
              <a:pPr>
                <a:spcBef>
                  <a:spcPct val="0"/>
                </a:spcBef>
              </a:pPr>
              <a:t>6</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EE6C3B4-2110-45E1-B0CD-344F2EC2F666}"/>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61C507D6-36C6-45BD-AC96-317DE07E5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tools in parenthesis provide the features specified.</a:t>
            </a:r>
          </a:p>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EFDDA3A-B78D-4B85-A685-7BEEBF7D3F36}"/>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C64A0C6C-F267-4A07-A463-4A21A86EB4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Symmetric encryption: each participant uses the same (shared secret) key.</a:t>
            </a:r>
          </a:p>
          <a:p>
            <a:r>
              <a:rPr lang="en-US" altLang="en-US" dirty="0"/>
              <a:t>In the equation, P=Plaintext, E=Encryption, D=Decryption</a:t>
            </a:r>
          </a:p>
          <a:p>
            <a:r>
              <a:rPr lang="en-US" altLang="en-US" dirty="0"/>
              <a:t>NIST = National Institute for Standards and Technology, an American department of recommendations. NIST SP 800-175B REV. 1</a:t>
            </a:r>
          </a:p>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64A4B2B-25A1-4479-90B3-AD9960F2AC07}"/>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29A0452A-96A2-409F-9488-CA882620DD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Asymmetric encryption: each user has a public key and a private key.  They are not easily mathematically related; that is, having the public key will not enable someone to calculate the private key.  However a message encrypted with one can be decrypted with the other.  The private key can also be used as a digital signature (next slide).</a:t>
            </a:r>
          </a:p>
          <a:p>
            <a:r>
              <a:rPr lang="en-US" altLang="en-US" dirty="0"/>
              <a:t>This encryption technique can be used to send encrypted information or to authenticate a packet as originating from the sender, as shown above in the top and bottom examples, respectively.</a:t>
            </a:r>
          </a:p>
          <a:p>
            <a:r>
              <a:rPr lang="en-US" altLang="en-US" dirty="0"/>
              <a:t>Public key encryption is a wonderful technique.  However, it is processor-intensive, and not useful for </a:t>
            </a:r>
            <a:r>
              <a:rPr lang="en-US" altLang="en-US" dirty="0" err="1"/>
              <a:t>longterm</a:t>
            </a:r>
            <a:r>
              <a:rPr lang="en-US" altLang="en-US" dirty="0"/>
              <a:t> data communications sessions.  Therefore, it is often used to provide a Secret key between two endpoints, and then the Secret key is used thereafter.</a:t>
            </a:r>
          </a:p>
          <a:p>
            <a:r>
              <a:rPr lang="en-US" altLang="en-US" dirty="0"/>
              <a:t>NIST SP 800-175B REV. 1</a:t>
            </a:r>
          </a:p>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B2A2C11-AAE7-4C04-9467-984E4B2C2D0C}"/>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020CD40-EB53-4825-9D3B-40ECAD50BE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VPN creates an encrypted point-to-point path between two computers.  Here the line in red is encrypted.</a:t>
            </a:r>
          </a:p>
          <a:p>
            <a:r>
              <a:rPr lang="en-US" altLang="en-US"/>
              <a:t>Often it uses Public Key Encryption to communicate a Secret Key, then uses Secret Key encryption to encrypt the session data.</a:t>
            </a:r>
          </a:p>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12B3A5E5-BE39-44F5-963A-DE1489F1EAD2}"/>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33DD1BBA-8C32-4D2C-9B0E-0AF2BB7F84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Hashes implement Integrity.</a:t>
            </a:r>
          </a:p>
          <a:p>
            <a:r>
              <a:rPr lang="en-US" altLang="en-US"/>
              <a:t>A message is hashed and the hash (H) is sent along with the message.  When received, the message is hashed again and the two hashes are compared.  Small changes to a message will result in large changes to the hash, so if the message was altered this method will detect it, although it won’t identify what those changes were.</a:t>
            </a:r>
          </a:p>
          <a:p>
            <a:r>
              <a:rPr lang="en-US" altLang="en-US"/>
              <a:t>In the first case (MAC), the Hash is calculated using an associated secret key (K).  In the second case (One-way hash), a standard-calculated hash is encrypted (E) using a secret key (K)</a:t>
            </a:r>
          </a:p>
          <a:p>
            <a:r>
              <a:rPr lang="en-US" altLang="en-US"/>
              <a:t>Note that the message itself is not encrypted – it only gets a sophisticated checksum.</a:t>
            </a:r>
          </a:p>
          <a:p>
            <a:r>
              <a:rPr lang="en-US" altLang="en-US"/>
              <a:t>MD = Message Digest    SHA = Secure Hash Algorithm</a:t>
            </a:r>
          </a:p>
          <a:p>
            <a:endParaRPr lang="en-US" altLang="en-US"/>
          </a:p>
          <a:p>
            <a:endParaRPr lang="en-US" altLang="en-US"/>
          </a:p>
        </p:txBody>
      </p:sp>
      <p:sp>
        <p:nvSpPr>
          <p:cNvPr id="76804" name="Slide Number Placeholder 3">
            <a:extLst>
              <a:ext uri="{FF2B5EF4-FFF2-40B4-BE49-F238E27FC236}">
                <a16:creationId xmlns:a16="http://schemas.microsoft.com/office/drawing/2014/main" id="{EB9DAF33-EB78-495F-B85B-B35BB4A029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5095ED-ADA0-4762-849B-049C2BE25545}" type="slidenum">
              <a:rPr lang="en-US" altLang="en-US" smtClean="0"/>
              <a:pPr>
                <a:spcBef>
                  <a:spcPct val="0"/>
                </a:spcBef>
              </a:pPr>
              <a:t>37</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3EF85884-5E4C-4EB9-BC14-9D2DF742F6BD}"/>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AEA55D0D-5FF0-426E-B2B2-F10B937EC4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Digital Signature is used for authentication, integrity, and non-repudiation.</a:t>
            </a:r>
          </a:p>
          <a:p>
            <a:r>
              <a:rPr lang="en-US" altLang="en-US"/>
              <a:t>It serves the same purpose as signing a contract with ink – but digitally.</a:t>
            </a:r>
          </a:p>
          <a:p>
            <a:r>
              <a:rPr lang="en-US" altLang="en-US"/>
              <a:t>The private key is used in creating a hash of the message, which provides both integrity and nonrepudiation. </a:t>
            </a:r>
          </a:p>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A227EC9-B161-4617-857E-B91E5CA27FD0}"/>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9F11D8D8-273D-4D2E-80EA-58F845DCC9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3</a:t>
            </a:r>
            <a:r>
              <a:rPr lang="en-US" altLang="en-US" baseline="30000"/>
              <a:t>rd</a:t>
            </a:r>
            <a:r>
              <a:rPr lang="en-US" altLang="en-US"/>
              <a:t> party authentication is used for authentication and non-repudiation.</a:t>
            </a:r>
          </a:p>
          <a:p>
            <a:r>
              <a:rPr lang="en-US" altLang="en-US"/>
              <a:t>Steps 1-3 establish the Digital Certificate (DC).</a:t>
            </a:r>
          </a:p>
          <a:p>
            <a:r>
              <a:rPr lang="en-US" altLang="en-US"/>
              <a:t>Steps 4-7 send a message which is verified using the Digital Certificate</a:t>
            </a:r>
          </a:p>
          <a:p>
            <a:r>
              <a:rPr lang="en-US" altLang="en-US"/>
              <a:t>CA=Certificate Authority</a:t>
            </a:r>
          </a:p>
          <a:p>
            <a:r>
              <a:rPr lang="en-US" altLang="en-US"/>
              <a:t>RA=Registration Authority</a:t>
            </a:r>
          </a:p>
          <a:p>
            <a:endParaRPr lang="en-US" altLang="en-US"/>
          </a:p>
        </p:txBody>
      </p:sp>
      <p:sp>
        <p:nvSpPr>
          <p:cNvPr id="80900" name="Slide Number Placeholder 3">
            <a:extLst>
              <a:ext uri="{FF2B5EF4-FFF2-40B4-BE49-F238E27FC236}">
                <a16:creationId xmlns:a16="http://schemas.microsoft.com/office/drawing/2014/main" id="{0C40B689-2B1A-4D10-B6C2-0611AF952D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E5408D-7D75-40DC-84CF-9A7DDFCCE58A}" type="slidenum">
              <a:rPr lang="en-US" altLang="en-US" smtClean="0"/>
              <a:pPr>
                <a:spcBef>
                  <a:spcPct val="0"/>
                </a:spcBef>
              </a:pPr>
              <a:t>39</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16AA3AB1-5CDE-4229-9D58-A6279EE35D61}"/>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02D275C7-1783-4FFA-9366-6DC661B138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difference between and IDS and IPS is that the IDS reports on something but does not filter it.  The IPS filters and prevents attacks.  An IDS may react to an attack by sending disconnect packets for a connection.  While IPS definitely sounds better, the implementation may be difficult.  Not all things that look like attacks are attacks – therefore, optimizing an IDS/IPS is necessary to get rid of false positives and false negatives – or normal events looking like attacks and vice versa.</a:t>
            </a:r>
          </a:p>
          <a:p>
            <a:r>
              <a:rPr lang="en-US" altLang="en-US"/>
              <a:t>A HIDS is always on one computer, scanning that one computer.  The NIDS monitors traffic in a network.</a:t>
            </a:r>
          </a:p>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F6228C7-B425-497F-B29E-F06BCC7CEF3F}"/>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928F7E15-8EBD-40BA-B67C-174EAD4692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Anti-virus software is an example of Signature-based Software.</a:t>
            </a:r>
          </a:p>
          <a:p>
            <a:r>
              <a:rPr lang="en-US" altLang="en-US"/>
              <a:t>Above you can see that for the graph, on Wed, we had some unusual traffic that needs looking into.</a:t>
            </a:r>
          </a:p>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C5FA411-B762-445B-A5AA-B43E48938CCC}"/>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700055DF-B6FD-4011-B65E-8C86481EFA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Honeypot or Honeynet has no useful purpose other than to catch attackers.  It may be used as a form of an IDS.  While it sounds fun and interesting, they need to be maintained and monitored: if an attacker does gain entry, they now can attack from within the network.</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796AED5-9589-4833-94BA-D224C1B9A46B}"/>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3A0319CE-B44B-4F38-848C-E63CD86717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Once a cracker knows the configuration of the network, it is possible to launch an attack to get in.</a:t>
            </a:r>
          </a:p>
          <a:p>
            <a:r>
              <a:rPr lang="en-US" altLang="en-US"/>
              <a:t>The dog is ‘sniffing’ the login and password identification.</a:t>
            </a:r>
          </a:p>
          <a:p>
            <a:r>
              <a:rPr lang="en-US" altLang="en-US"/>
              <a:t>These attacks will be defined on further slides.  Note that they are of two varieties: attacks to the network, and attacks to the system.</a:t>
            </a:r>
          </a:p>
        </p:txBody>
      </p:sp>
      <p:sp>
        <p:nvSpPr>
          <p:cNvPr id="29700" name="Slide Number Placeholder 3">
            <a:extLst>
              <a:ext uri="{FF2B5EF4-FFF2-40B4-BE49-F238E27FC236}">
                <a16:creationId xmlns:a16="http://schemas.microsoft.com/office/drawing/2014/main" id="{8CAD989A-9F57-456C-BEF0-0668BC84DD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AF17A9-D838-4285-BA2E-1612448268A5}" type="slidenum">
              <a:rPr lang="en-US" altLang="en-US" smtClean="0"/>
              <a:pPr>
                <a:spcBef>
                  <a:spcPct val="0"/>
                </a:spcBef>
              </a:pPr>
              <a:t>7</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1C6C3199-F704-49FC-9CD5-EFE1A2965B22}"/>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9D6628D7-486F-4046-AC51-FC6F743B90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Penetration testing can test from outside the network to determine what vulnerabilities remain.</a:t>
            </a:r>
          </a:p>
          <a:p>
            <a:endParaRPr lang="en-US" altLang="en-US"/>
          </a:p>
          <a:p>
            <a:endParaRPr lang="en-US" altLang="en-US"/>
          </a:p>
          <a:p>
            <a:endParaRPr lang="en-US" altLang="en-US"/>
          </a:p>
        </p:txBody>
      </p:sp>
      <p:sp>
        <p:nvSpPr>
          <p:cNvPr id="90116" name="Slide Number Placeholder 3">
            <a:extLst>
              <a:ext uri="{FF2B5EF4-FFF2-40B4-BE49-F238E27FC236}">
                <a16:creationId xmlns:a16="http://schemas.microsoft.com/office/drawing/2014/main" id="{1F4CEA75-751C-43B9-9691-AFAEA8E6EC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F70911-67A8-4798-B77E-01E0E5490950}" type="slidenum">
              <a:rPr lang="en-US" altLang="en-US" smtClean="0"/>
              <a:pPr>
                <a:spcBef>
                  <a:spcPct val="0"/>
                </a:spcBef>
              </a:pPr>
              <a:t>45</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B20204C5-7410-41A0-8328-0F5C1E77BB63}"/>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300F2DFE-0490-4546-B295-C0DAB7390C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Notice the color coding and the zones.:</a:t>
            </a:r>
          </a:p>
          <a:p>
            <a:r>
              <a:rPr lang="en-US" altLang="en-US"/>
              <a:t>Green: Public</a:t>
            </a:r>
          </a:p>
          <a:p>
            <a:r>
              <a:rPr lang="en-US" altLang="en-US"/>
              <a:t>Yellow:  Some confidentiality concern.  Often located on a separate server from other colors and other functions.  Internal rating.</a:t>
            </a:r>
          </a:p>
          <a:p>
            <a:r>
              <a:rPr lang="en-US" altLang="en-US"/>
              <a:t>Orange:  More security required.  Private.</a:t>
            </a:r>
          </a:p>
          <a:p>
            <a:r>
              <a:rPr lang="en-US" altLang="en-US"/>
              <a:t>Red:  Most security required.  Confidential.</a:t>
            </a:r>
          </a:p>
          <a:p>
            <a:r>
              <a:rPr lang="en-US" altLang="en-US"/>
              <a:t>Sometimes two processes with different roles may have separate servers or VMwares, to minimize break-into both servers, if break-in into one occurs.</a:t>
            </a:r>
          </a:p>
        </p:txBody>
      </p:sp>
      <p:sp>
        <p:nvSpPr>
          <p:cNvPr id="92164" name="Slide Number Placeholder 3">
            <a:extLst>
              <a:ext uri="{FF2B5EF4-FFF2-40B4-BE49-F238E27FC236}">
                <a16:creationId xmlns:a16="http://schemas.microsoft.com/office/drawing/2014/main" id="{CC576B0C-AB43-4013-AB7F-383D621EE4BA}"/>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2D60317-8151-4CE0-A53B-A4F49A410B41}" type="slidenum">
              <a:rPr lang="en-US" altLang="en-US" i="0"/>
              <a:pPr algn="r" eaLnBrk="1" hangingPunct="1">
                <a:spcBef>
                  <a:spcPct val="0"/>
                </a:spcBef>
              </a:pPr>
              <a:t>48</a:t>
            </a:fld>
            <a:endParaRPr lang="en-US" altLang="en-US" i="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EEC0D410-ECB9-4B28-84E7-B9B2F35267A8}"/>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D1FF241A-EB15-48E0-8371-E710DAB111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Path of Logical Access shows where requests enter and are processed.</a:t>
            </a:r>
          </a:p>
          <a:p>
            <a:pPr eaLnBrk="1" hangingPunct="1"/>
            <a:r>
              <a:rPr lang="en-US" altLang="en-US"/>
              <a:t>Two paths of logical access are shown, via brown arrows through WLAN and to server, and red arrows through laptop and server.  </a:t>
            </a:r>
          </a:p>
          <a:p>
            <a:pPr eaLnBrk="1" hangingPunct="1"/>
            <a:r>
              <a:rPr lang="en-US" altLang="en-US"/>
              <a:t>Visitors from the internet must get through a firewall, then either the logical access controls (LAC) in the database servers in the demilitarized zone (DMZ), or through a second firewall and the LAC in the internal network’s servers.  Entering via the wireless LAN bypasses all that (except for the internal LAC), as does using a disk or flash drive.  The latter (wireless/portable media access) shows that this organization depends on physical controls and internal access control mechanisms (including employee trustworthiness) to prevent unauthorized use by those means.  This leaves the private network server and the printer vulnerable.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ED7C19DA-4A2E-4102-ABC1-D658D4E982DB}"/>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B67BBE42-FDC1-4A68-A10D-CD6F0F9486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the WLAN and dial-up interface must go through a firewall before accessing the private network – good idea!!!</a:t>
            </a:r>
          </a:p>
        </p:txBody>
      </p:sp>
      <p:sp>
        <p:nvSpPr>
          <p:cNvPr id="96260" name="Slide Number Placeholder 3">
            <a:extLst>
              <a:ext uri="{FF2B5EF4-FFF2-40B4-BE49-F238E27FC236}">
                <a16:creationId xmlns:a16="http://schemas.microsoft.com/office/drawing/2014/main" id="{48E53670-FEB4-4447-AAC4-EA7827DE95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B978A6-D7B7-41C3-A722-D3C5A88CEB59}" type="slidenum">
              <a:rPr lang="en-US" altLang="en-US" smtClean="0"/>
              <a:pPr>
                <a:spcBef>
                  <a:spcPct val="0"/>
                </a:spcBef>
              </a:pPr>
              <a:t>50</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45D7D889-40FD-464B-B88A-8B8A6B98C867}"/>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C1B7EB50-54FD-42C2-ABD3-609363D011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‘Rules’ means the settings on your defenses; what will the firewall allow past, what will cause the intrusion detection system (IDS) to react, etc.  Rules are going to depend on the capabilities of your equipment and the goals and/or risk appetite of the organization, as reflected in policy.</a:t>
            </a:r>
          </a:p>
        </p:txBody>
      </p:sp>
      <p:sp>
        <p:nvSpPr>
          <p:cNvPr id="99332" name="Slide Number Placeholder 3">
            <a:extLst>
              <a:ext uri="{FF2B5EF4-FFF2-40B4-BE49-F238E27FC236}">
                <a16:creationId xmlns:a16="http://schemas.microsoft.com/office/drawing/2014/main" id="{B65BED01-BE59-4534-A1DE-E8B1673918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A4ED97-08DC-4D27-B42A-E69E127C240F}" type="slidenum">
              <a:rPr lang="en-US" altLang="en-US" smtClean="0"/>
              <a:pPr>
                <a:spcBef>
                  <a:spcPct val="0"/>
                </a:spcBef>
              </a:pPr>
              <a:t>52</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90E96987-46D9-454F-93C9-06B74BA9A5C0}"/>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4E4026C3-C80E-4C01-AD10-BD307294AD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the red is the packet header being inspected, and the green is the part of the packet which is not inspected.</a:t>
            </a:r>
          </a:p>
          <a:p>
            <a:r>
              <a:rPr lang="en-US" altLang="en-US"/>
              <a:t>When an A is displayed in the firewall, this means that the firewall has state information about each connection and can detect more anomalies.  For example, connection-oriented protocols require you to connect before sending data.  If data is received before the connection is established, then obviously the data is bad.  In the Stateful Inspection, the state of Disconnected, Connected is maintained.  In some cases, many states are possible.</a:t>
            </a:r>
          </a:p>
          <a:p>
            <a:endParaRPr lang="en-US" altLang="en-US"/>
          </a:p>
        </p:txBody>
      </p:sp>
      <p:sp>
        <p:nvSpPr>
          <p:cNvPr id="101380" name="Slide Number Placeholder 3">
            <a:extLst>
              <a:ext uri="{FF2B5EF4-FFF2-40B4-BE49-F238E27FC236}">
                <a16:creationId xmlns:a16="http://schemas.microsoft.com/office/drawing/2014/main" id="{8EA8B34E-737C-4E3E-9F1C-66000C93C1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CD3F9-C821-454B-AD03-74CCD14D3E1F}" type="slidenum">
              <a:rPr lang="en-US" altLang="en-US" smtClean="0"/>
              <a:pPr>
                <a:spcBef>
                  <a:spcPct val="0"/>
                </a:spcBef>
              </a:pPr>
              <a:t>53</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747A08E-BFCA-4371-B617-3200B7522E5F}"/>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19AA881C-2959-46F0-854B-2760FCFAAD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the firewalls create separate connections with the two endpoints, thus maintaining extensive state information about each.  Notice that the amount of the packet inspected (red) is a larger portion of the packet than with previous firewalls.</a:t>
            </a:r>
          </a:p>
          <a:p>
            <a:r>
              <a:rPr lang="en-US" altLang="en-US"/>
              <a:t>Obviously, the best firewall would inspect all of the packet.  However, the more it inspects, the more processing power the filtering requires.  Thus, very good firewalls handle smaller packet volumes.</a:t>
            </a:r>
          </a:p>
          <a:p>
            <a:endParaRPr lang="en-US" altLang="en-US"/>
          </a:p>
        </p:txBody>
      </p:sp>
      <p:sp>
        <p:nvSpPr>
          <p:cNvPr id="103428" name="Slide Number Placeholder 3">
            <a:extLst>
              <a:ext uri="{FF2B5EF4-FFF2-40B4-BE49-F238E27FC236}">
                <a16:creationId xmlns:a16="http://schemas.microsoft.com/office/drawing/2014/main" id="{FC59D1B0-B5AD-4C15-B139-221708E3BD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0C8432-5742-4DAE-B629-342C30CA666F}" type="slidenum">
              <a:rPr lang="en-US" altLang="en-US" smtClean="0"/>
              <a:pPr>
                <a:spcBef>
                  <a:spcPct val="0"/>
                </a:spcBef>
              </a:pPr>
              <a:t>54</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16D49DD1-CA99-45B4-A044-0BB8464F2A7A}"/>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3EB5E18-A6C2-4155-BFB7-86297D329CFF}" type="slidenum">
              <a:rPr lang="en-US" altLang="en-US" sz="1300" i="0"/>
              <a:pPr algn="r" eaLnBrk="1" hangingPunct="1">
                <a:spcBef>
                  <a:spcPct val="0"/>
                </a:spcBef>
              </a:pPr>
              <a:t>59</a:t>
            </a:fld>
            <a:endParaRPr lang="en-US" altLang="en-US" sz="1300" i="0"/>
          </a:p>
        </p:txBody>
      </p:sp>
      <p:sp>
        <p:nvSpPr>
          <p:cNvPr id="107523" name="Rectangle 2">
            <a:extLst>
              <a:ext uri="{FF2B5EF4-FFF2-40B4-BE49-F238E27FC236}">
                <a16:creationId xmlns:a16="http://schemas.microsoft.com/office/drawing/2014/main" id="{2A3A05A1-9866-4E56-8995-DCC1AC585BA5}"/>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8ED12FA4-81BF-4B7C-88CA-EFCAB4899D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eaLnBrk="1" hangingPunct="1"/>
            <a:r>
              <a:rPr lang="en-US" altLang="en-US"/>
              <a:t>3 is correct.</a:t>
            </a:r>
          </a:p>
          <a:p>
            <a:pPr eaLnBrk="1" hangingPunct="1"/>
            <a:r>
              <a:rPr lang="en-US" altLang="en-US"/>
              <a:t>1: It is actually called the Path of Logical Access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4C8DE24A-0B07-4339-9B6E-E407F051E751}"/>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D18FAE2D-5D84-4085-8B85-6441235CC6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2 – Application-level firewall</a:t>
            </a:r>
          </a:p>
        </p:txBody>
      </p:sp>
      <p:sp>
        <p:nvSpPr>
          <p:cNvPr id="109572" name="Slide Number Placeholder 3">
            <a:extLst>
              <a:ext uri="{FF2B5EF4-FFF2-40B4-BE49-F238E27FC236}">
                <a16:creationId xmlns:a16="http://schemas.microsoft.com/office/drawing/2014/main" id="{515940D7-5DBF-4137-87CA-FE4C5E5BA4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F58958-6FCB-4456-AD71-511387EC3D4C}" type="slidenum">
              <a:rPr lang="en-US" altLang="en-US" smtClean="0"/>
              <a:pPr>
                <a:spcBef>
                  <a:spcPct val="0"/>
                </a:spcBef>
              </a:pPr>
              <a:t>60</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215579CB-2D77-4EC5-8EF7-AB44448F74BA}"/>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id="{F1A43578-5FB1-452D-AF1D-3FCB1970AF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3 – Digital Signature	</a:t>
            </a:r>
          </a:p>
        </p:txBody>
      </p:sp>
      <p:sp>
        <p:nvSpPr>
          <p:cNvPr id="111620" name="Slide Number Placeholder 3">
            <a:extLst>
              <a:ext uri="{FF2B5EF4-FFF2-40B4-BE49-F238E27FC236}">
                <a16:creationId xmlns:a16="http://schemas.microsoft.com/office/drawing/2014/main" id="{E8F65EB0-D9C6-4647-9E8B-405B036DF8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BDE7E1-F88B-49C8-B1FB-19D22952CC9D}" type="slidenum">
              <a:rPr lang="en-US" altLang="en-US" smtClean="0"/>
              <a:pPr>
                <a:spcBef>
                  <a:spcPct val="0"/>
                </a:spcBef>
              </a:pPr>
              <a:t>61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6DD33EC-C857-4854-88C1-AFC5C56F5BA9}"/>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2F462634-86FA-417C-A3CB-3470A74CF1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Denial of service (DOS): Prevent service.  E.g. flood a network with traffic so legitimate traffic can’t get through</a:t>
            </a:r>
          </a:p>
          <a:p>
            <a:r>
              <a:rPr lang="en-US" altLang="en-US"/>
              <a:t>Spoofing: cracker alters the ‘from’ address in the packet header to look like a trusted entity</a:t>
            </a:r>
          </a:p>
          <a:p>
            <a:r>
              <a:rPr lang="en-US" altLang="en-US"/>
              <a:t>Packet replay: common method of gaining unauthorized access – e.g. sniffer observes a remote logon, repeats it</a:t>
            </a:r>
          </a:p>
          <a:p>
            <a:r>
              <a:rPr lang="en-US" altLang="en-US"/>
              <a:t>Message Modification: Bill changes Joe’s original message, which was intended for Ann.</a:t>
            </a:r>
          </a:p>
          <a:p>
            <a:endParaRPr lang="en-US" altLang="en-US"/>
          </a:p>
        </p:txBody>
      </p:sp>
      <p:sp>
        <p:nvSpPr>
          <p:cNvPr id="31748" name="Slide Number Placeholder 3">
            <a:extLst>
              <a:ext uri="{FF2B5EF4-FFF2-40B4-BE49-F238E27FC236}">
                <a16:creationId xmlns:a16="http://schemas.microsoft.com/office/drawing/2014/main" id="{24CEA256-BAFF-4AF9-A931-5B1D70159C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AABA7B-0746-442E-BD0A-2546612E8DB0}" type="slidenum">
              <a:rPr lang="en-US" altLang="en-US" smtClean="0"/>
              <a:pPr>
                <a:spcBef>
                  <a:spcPct val="0"/>
                </a:spcBef>
              </a:pPr>
              <a:t>8</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9EFCD947-EBC9-498C-AF7E-20A927789AA9}"/>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id="{70279395-E5AD-4FD9-B215-2B347BF5D4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3 – Signature-based</a:t>
            </a:r>
          </a:p>
        </p:txBody>
      </p:sp>
      <p:sp>
        <p:nvSpPr>
          <p:cNvPr id="113668" name="Slide Number Placeholder 3">
            <a:extLst>
              <a:ext uri="{FF2B5EF4-FFF2-40B4-BE49-F238E27FC236}">
                <a16:creationId xmlns:a16="http://schemas.microsoft.com/office/drawing/2014/main" id="{3EBE2E7A-816F-45A2-9084-91D263483D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F41088-723A-4F7D-9916-A905E4D5120E}" type="slidenum">
              <a:rPr lang="en-US" altLang="en-US" smtClean="0"/>
              <a:pPr>
                <a:spcBef>
                  <a:spcPct val="0"/>
                </a:spcBef>
              </a:pPr>
              <a:t>62</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EFF0ED8B-8594-4F99-BC95-B676E43D19A8}"/>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FCA237AB-8F1F-4E6D-AEAF-0950C74DB4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3 - Messag </a:t>
            </a:r>
          </a:p>
        </p:txBody>
      </p:sp>
      <p:sp>
        <p:nvSpPr>
          <p:cNvPr id="115716" name="Slide Number Placeholder 3">
            <a:extLst>
              <a:ext uri="{FF2B5EF4-FFF2-40B4-BE49-F238E27FC236}">
                <a16:creationId xmlns:a16="http://schemas.microsoft.com/office/drawing/2014/main" id="{39F61553-A57B-4E08-A6C1-95D8B44A62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A9477A-7F40-4A25-9ED6-97CF3E1246F6}" type="slidenum">
              <a:rPr lang="en-US" altLang="en-US" smtClean="0"/>
              <a:pPr>
                <a:spcBef>
                  <a:spcPct val="0"/>
                </a:spcBef>
              </a:pPr>
              <a:t>63</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91FE6542-1068-4973-858D-C6333EF96B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2DCB2B-C4FD-4425-8E3C-2FBFA8D035AF}" type="slidenum">
              <a:rPr lang="en-US" altLang="en-US" smtClean="0"/>
              <a:pPr>
                <a:spcBef>
                  <a:spcPct val="0"/>
                </a:spcBef>
              </a:pPr>
              <a:t>64</a:t>
            </a:fld>
            <a:endParaRPr lang="en-US" altLang="en-US"/>
          </a:p>
        </p:txBody>
      </p:sp>
      <p:sp>
        <p:nvSpPr>
          <p:cNvPr id="117763" name="Rectangle 2">
            <a:extLst>
              <a:ext uri="{FF2B5EF4-FFF2-40B4-BE49-F238E27FC236}">
                <a16:creationId xmlns:a16="http://schemas.microsoft.com/office/drawing/2014/main" id="{D0F6BFA3-E35F-4A1D-BF95-CEC6D3EBBB63}"/>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7D88F23D-9D16-42DF-80F9-93C9F95E8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Bastion host would have other requirements: up-to-date patches, applications turned off.</a:t>
            </a:r>
          </a:p>
          <a:p>
            <a:pPr eaLnBrk="1" hangingPunct="1"/>
            <a:r>
              <a:rPr lang="en-US" altLang="en-US"/>
              <a:t>A dual-homed firewall requires access to two networks.</a:t>
            </a:r>
          </a:p>
          <a:p>
            <a:pPr eaLnBrk="1" hangingPunct="1"/>
            <a:r>
              <a:rPr lang="en-US" altLang="en-US"/>
              <a:t>A screened host refers to a firewall with an external router screening it.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2E96AE4B-0236-4D28-83A8-8E2B90423893}"/>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6CED7B2D-F13C-49A5-93C0-3D3160FDD6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0836" name="Slide Number Placeholder 3">
            <a:extLst>
              <a:ext uri="{FF2B5EF4-FFF2-40B4-BE49-F238E27FC236}">
                <a16:creationId xmlns:a16="http://schemas.microsoft.com/office/drawing/2014/main" id="{57DD83E9-FEB8-4DCF-91A1-74FD8F08D0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82FA2D-D660-4D1F-82DB-0D429018A473}" type="slidenum">
              <a:rPr lang="en-US" altLang="en-US" smtClean="0"/>
              <a:pPr>
                <a:spcBef>
                  <a:spcPct val="0"/>
                </a:spcBef>
              </a:pPr>
              <a:t>66</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BE3A6D0-C13D-45B0-942D-D70F0CC35CE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7D77A17F-7A9D-41A0-8F76-1BB557CF3E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Firewall will let certain locations and services enter and leave the network</a:t>
            </a:r>
          </a:p>
        </p:txBody>
      </p:sp>
      <p:sp>
        <p:nvSpPr>
          <p:cNvPr id="122884" name="Slide Number Placeholder 3">
            <a:extLst>
              <a:ext uri="{FF2B5EF4-FFF2-40B4-BE49-F238E27FC236}">
                <a16:creationId xmlns:a16="http://schemas.microsoft.com/office/drawing/2014/main" id="{81E280E5-F54F-4B6E-86D2-BB33B7E928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06DDCD-298D-4AB8-ACAF-7FD272F541D5}" type="slidenum">
              <a:rPr lang="en-US" altLang="en-US" smtClean="0"/>
              <a:pPr>
                <a:spcBef>
                  <a:spcPct val="0"/>
                </a:spcBef>
              </a:pPr>
              <a:t>67</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A1B5E71-9D5A-4571-8CEF-7F741B5B985E}"/>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B65B2452-0826-4F2E-8059-3287BC4CA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56BBFEA3-0200-4EFE-978F-79B2DEB93D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3DF28B-FA0D-42CF-997C-B37A55DAB449}" type="slidenum">
              <a:rPr lang="en-US" altLang="en-US" smtClean="0"/>
              <a:pPr>
                <a:spcBef>
                  <a:spcPct val="0"/>
                </a:spcBef>
              </a:pPr>
              <a:t>68</a:t>
            </a:fld>
            <a:endParaRPr lang="en-US" altLang="en-US"/>
          </a:p>
        </p:txBody>
      </p:sp>
    </p:spTree>
    <p:extLst>
      <p:ext uri="{BB962C8B-B14F-4D97-AF65-F5344CB8AC3E}">
        <p14:creationId xmlns:p14="http://schemas.microsoft.com/office/powerpoint/2010/main" val="724156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5B7C61E2-9882-4C59-B8B1-4E992CAEA26A}"/>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A37C8AB2-EFC6-45EE-97EB-9E3EAF03A1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screened host means a firewall with a border router that screens obvious attacks, such as network mapping.</a:t>
            </a:r>
          </a:p>
          <a:p>
            <a:r>
              <a:rPr lang="en-US" altLang="en-US"/>
              <a:t>Multi-homed means that it has multiple zones to filter for.  In this case there are 3 zones: Internet, DMZ and internal network.</a:t>
            </a:r>
          </a:p>
          <a:p>
            <a:r>
              <a:rPr lang="en-US" altLang="en-US"/>
              <a:t>Notice the color scheme:</a:t>
            </a:r>
          </a:p>
          <a:p>
            <a:r>
              <a:rPr lang="en-US" altLang="en-US"/>
              <a:t>Black/Brown: network security servers</a:t>
            </a:r>
          </a:p>
          <a:p>
            <a:r>
              <a:rPr lang="en-US" altLang="en-US"/>
              <a:t>Green:  Public services</a:t>
            </a:r>
          </a:p>
          <a:p>
            <a:r>
              <a:rPr lang="en-US" altLang="en-US"/>
              <a:t>Yellow/orange: More security</a:t>
            </a:r>
          </a:p>
          <a:p>
            <a:r>
              <a:rPr lang="en-US" altLang="en-US"/>
              <a:t>Red: Most secure – confidential information</a:t>
            </a:r>
          </a:p>
        </p:txBody>
      </p:sp>
      <p:sp>
        <p:nvSpPr>
          <p:cNvPr id="64516" name="Slide Number Placeholder 3">
            <a:extLst>
              <a:ext uri="{FF2B5EF4-FFF2-40B4-BE49-F238E27FC236}">
                <a16:creationId xmlns:a16="http://schemas.microsoft.com/office/drawing/2014/main" id="{6CD7EF85-BE59-4BA2-B0C0-BB86B806A5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56CFE1-AA1D-47E1-AB9D-FF58C08B39D5}" type="slidenum">
              <a:rPr lang="en-US" altLang="en-US" smtClean="0"/>
              <a:pPr>
                <a:spcBef>
                  <a:spcPct val="0"/>
                </a:spcBef>
              </a:pPr>
              <a:t>72</a:t>
            </a:fld>
            <a:endParaRPr lang="en-US" altLang="en-US"/>
          </a:p>
        </p:txBody>
      </p:sp>
    </p:spTree>
    <p:extLst>
      <p:ext uri="{BB962C8B-B14F-4D97-AF65-F5344CB8AC3E}">
        <p14:creationId xmlns:p14="http://schemas.microsoft.com/office/powerpoint/2010/main" val="4110868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512907BC-3CE6-42F5-9A15-C30CED4EBB88}"/>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827B704E-2841-4027-8F69-F9413F6939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Notice the color coding and the zones.:</a:t>
            </a:r>
          </a:p>
          <a:p>
            <a:r>
              <a:rPr lang="en-US" altLang="en-US"/>
              <a:t>Green: Public</a:t>
            </a:r>
          </a:p>
          <a:p>
            <a:r>
              <a:rPr lang="en-US" altLang="en-US"/>
              <a:t>Yellow:  Some confidentiality concern.  Often located on a separate server from other colors and other functions.  Internal rating.</a:t>
            </a:r>
          </a:p>
          <a:p>
            <a:r>
              <a:rPr lang="en-US" altLang="en-US"/>
              <a:t>Orange:  More security required.  Private.</a:t>
            </a:r>
          </a:p>
          <a:p>
            <a:r>
              <a:rPr lang="en-US" altLang="en-US"/>
              <a:t>Red:  Most security required.  Confidential.</a:t>
            </a:r>
          </a:p>
          <a:p>
            <a:r>
              <a:rPr lang="en-US" altLang="en-US"/>
              <a:t>Sometimes two processes with different roles may have separate servers or VMwares, to minimize break-into both servers, if break-in into one occurs.</a:t>
            </a:r>
          </a:p>
        </p:txBody>
      </p:sp>
      <p:sp>
        <p:nvSpPr>
          <p:cNvPr id="131076" name="Slide Number Placeholder 3">
            <a:extLst>
              <a:ext uri="{FF2B5EF4-FFF2-40B4-BE49-F238E27FC236}">
                <a16:creationId xmlns:a16="http://schemas.microsoft.com/office/drawing/2014/main" id="{8B2F1263-733C-4E99-947A-C2528B6EB35A}"/>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898AFF4-78CF-43A3-AF4E-FA2640032797}" type="slidenum">
              <a:rPr lang="en-US" altLang="en-US" i="0"/>
              <a:pPr algn="r" eaLnBrk="1" hangingPunct="1">
                <a:spcBef>
                  <a:spcPct val="0"/>
                </a:spcBef>
              </a:pPr>
              <a:t>75</a:t>
            </a:fld>
            <a:endParaRPr lang="en-US" altLang="en-US" i="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8D241EA-316F-429C-BB7C-EA8113769EBF}"/>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48B49B2F-9073-4AF3-BDAF-31A7E847AC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10.1.1.1 (2/3) are IP addresses</a:t>
            </a:r>
          </a:p>
          <a:p>
            <a:r>
              <a:rPr lang="en-US" altLang="en-US"/>
              <a:t>The red computer here is pretending to be 10.1.1.1, and forward confidential information to 10.1.1.1.</a:t>
            </a:r>
          </a:p>
          <a:p>
            <a:endParaRPr lang="en-US" altLang="en-US"/>
          </a:p>
        </p:txBody>
      </p:sp>
      <p:sp>
        <p:nvSpPr>
          <p:cNvPr id="33796" name="Slide Number Placeholder 3">
            <a:extLst>
              <a:ext uri="{FF2B5EF4-FFF2-40B4-BE49-F238E27FC236}">
                <a16:creationId xmlns:a16="http://schemas.microsoft.com/office/drawing/2014/main" id="{B515E37B-3409-47DB-987D-80DC6FB726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1F78D8-5D8A-4F0A-8520-83BB87446C71}" type="slidenum">
              <a:rPr lang="en-US" altLang="en-US" smtClean="0"/>
              <a:pPr>
                <a:spcBef>
                  <a:spcPct val="0"/>
                </a:spcBef>
              </a:pPr>
              <a:t>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EA6AB69-E17E-4BCD-A134-948A8642DDA6}"/>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E114AF41-B431-4257-9CD7-BEFD892EAA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example shows that people can fool your generated programmed SQL statement by inserting unexpected logins and passwords.  This may be done by adding conditions, additional SQL statements, or by accessing the OS command line.</a:t>
            </a:r>
          </a:p>
          <a:p>
            <a:r>
              <a:rPr lang="en-US" altLang="en-US"/>
              <a:t>Always sanitize your input.  </a:t>
            </a:r>
          </a:p>
        </p:txBody>
      </p:sp>
      <p:sp>
        <p:nvSpPr>
          <p:cNvPr id="35844" name="Slide Number Placeholder 3">
            <a:extLst>
              <a:ext uri="{FF2B5EF4-FFF2-40B4-BE49-F238E27FC236}">
                <a16:creationId xmlns:a16="http://schemas.microsoft.com/office/drawing/2014/main" id="{A481B175-B576-48BD-90AD-4A9123091B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17F656-F8FC-4194-88F7-BDB84AB1F32B}" type="slidenum">
              <a:rPr lang="en-US" altLang="en-US" smtClean="0"/>
              <a:pPr>
                <a:spcBef>
                  <a:spcPct val="0"/>
                </a:spcBef>
              </a:pPr>
              <a:t>10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DC39AFD-D5D2-4E31-9B3A-C7182BDF3EBD}"/>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371B941B-2325-45FB-8703-24CE3F186E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Calculation = &lt;number of possible characters&gt; to the &lt;password length&gt; power</a:t>
            </a:r>
          </a:p>
          <a:p>
            <a:r>
              <a:rPr lang="en-US" altLang="en-US"/>
              <a:t>Result is maximum number of guesses needed to find the right password.</a:t>
            </a:r>
          </a:p>
          <a:p>
            <a:r>
              <a:rPr lang="en-US" altLang="en-US"/>
              <a:t>This is taken from NIST, and assumes many computers are used in parallel to crack a password.  Think criminal effort potentially using bots.</a:t>
            </a:r>
          </a:p>
          <a:p>
            <a:endParaRPr lang="en-US" altLang="en-US"/>
          </a:p>
          <a:p>
            <a:endParaRPr lang="en-US" altLang="en-US"/>
          </a:p>
        </p:txBody>
      </p:sp>
      <p:sp>
        <p:nvSpPr>
          <p:cNvPr id="37892" name="Slide Number Placeholder 3">
            <a:extLst>
              <a:ext uri="{FF2B5EF4-FFF2-40B4-BE49-F238E27FC236}">
                <a16:creationId xmlns:a16="http://schemas.microsoft.com/office/drawing/2014/main" id="{CB55C0CD-4F2D-48CA-9F39-6607FF587F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C688C0-7529-441A-BF44-458B8938FB6F}" type="slidenum">
              <a:rPr lang="en-US" altLang="en-US" smtClean="0"/>
              <a:pPr>
                <a:spcBef>
                  <a:spcPct val="0"/>
                </a:spcBef>
              </a:pPr>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B88AF55-B246-4D52-88C4-884B29D90091}"/>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8F68D450-CC54-46BF-BF81-F42BBB6FB3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Once the cracker has entered, they can expand their access and hide their break-in.</a:t>
            </a:r>
          </a:p>
          <a:p>
            <a:r>
              <a:rPr lang="en-US" altLang="en-US"/>
              <a:t>A RootKit hides itself in the OS.  For example, when you list processes, the malware is not listed.  The RootKit may delete specific logs, or open a backdoor, to enable the attacker to enter easily.</a:t>
            </a:r>
          </a:p>
          <a:p>
            <a:r>
              <a:rPr lang="en-US" altLang="en-US"/>
              <a:t>A Trojan Horse is software that is useful, but hides its malware intentions.  For example, a game may be passed all around the internet, but may include spyware or adware (or other malware) within it.</a:t>
            </a:r>
          </a:p>
          <a:p>
            <a:r>
              <a:rPr lang="en-US" altLang="en-US"/>
              <a:t>Bots are computers that have been taken over, and are now being used by the attacker for whatever purpose they would like.</a:t>
            </a:r>
          </a:p>
        </p:txBody>
      </p:sp>
      <p:sp>
        <p:nvSpPr>
          <p:cNvPr id="39940" name="Slide Number Placeholder 3">
            <a:extLst>
              <a:ext uri="{FF2B5EF4-FFF2-40B4-BE49-F238E27FC236}">
                <a16:creationId xmlns:a16="http://schemas.microsoft.com/office/drawing/2014/main" id="{A31D18E2-8613-48DD-ABB1-95639935F5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9AF41B-A165-429B-9AED-41FAADD722AF}" type="slidenum">
              <a:rPr lang="en-US" altLang="en-US" smtClean="0"/>
              <a:pPr>
                <a:spcBef>
                  <a:spcPct val="0"/>
                </a:spcBef>
              </a:pPr>
              <a:t>12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46DE580-E3DA-4BE8-B6B2-87A087E2533E}"/>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6F2C4579-476A-4557-98B1-419B642ECF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terms ‘bot’ and ‘zombie’ are apparently interchangeable.  A ‘botnet’ is a large number of bots (or zombies) used for DDOS attacks.</a:t>
            </a:r>
          </a:p>
          <a:p>
            <a:endParaRPr lang="en-US" altLang="en-US"/>
          </a:p>
        </p:txBody>
      </p:sp>
      <p:sp>
        <p:nvSpPr>
          <p:cNvPr id="41988" name="Slide Number Placeholder 3">
            <a:extLst>
              <a:ext uri="{FF2B5EF4-FFF2-40B4-BE49-F238E27FC236}">
                <a16:creationId xmlns:a16="http://schemas.microsoft.com/office/drawing/2014/main" id="{60AE04CC-35F9-4DF4-BD93-FC0ED54C16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6F68FA-D5B9-4361-86DF-C241588909C2}" type="slidenum">
              <a:rPr lang="en-US" altLang="en-US" smtClean="0"/>
              <a:pPr>
                <a:spcBef>
                  <a:spcPct val="0"/>
                </a:spcBef>
              </a:pPr>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0_title slide default">
    <p:spTree>
      <p:nvGrpSpPr>
        <p:cNvPr id="1" name=""/>
        <p:cNvGrpSpPr/>
        <p:nvPr/>
      </p:nvGrpSpPr>
      <p:grpSpPr>
        <a:xfrm>
          <a:off x="0" y="0"/>
          <a:ext cx="0" cy="0"/>
          <a:chOff x="0" y="0"/>
          <a:chExt cx="0" cy="0"/>
        </a:xfrm>
      </p:grpSpPr>
      <p:sp>
        <p:nvSpPr>
          <p:cNvPr id="4" name="Rechteck 9">
            <a:extLst>
              <a:ext uri="{FF2B5EF4-FFF2-40B4-BE49-F238E27FC236}">
                <a16:creationId xmlns:a16="http://schemas.microsoft.com/office/drawing/2014/main" id="{6D60B9EE-CCEB-4C53-B8BD-1073066BFE69}"/>
              </a:ext>
            </a:extLst>
          </p:cNvPr>
          <p:cNvSpPr/>
          <p:nvPr/>
        </p:nvSpPr>
        <p:spPr bwMode="auto">
          <a:xfrm>
            <a:off x="0" y="0"/>
            <a:ext cx="9180513" cy="6911975"/>
          </a:xfrm>
          <a:prstGeom prst="rect">
            <a:avLst/>
          </a:prstGeom>
          <a:gradFill flip="none" rotWithShape="1">
            <a:gsLst>
              <a:gs pos="100000">
                <a:schemeClr val="accent1"/>
              </a:gs>
              <a:gs pos="0">
                <a:schemeClr val="tx1"/>
              </a:gs>
            </a:gsLst>
            <a:lin ang="189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eaLnBrk="1" hangingPunct="1">
              <a:defRPr/>
            </a:pPr>
            <a:endParaRPr lang="de-DE" dirty="0">
              <a:latin typeface="Calibri"/>
            </a:endParaRPr>
          </a:p>
        </p:txBody>
      </p:sp>
      <p:pic>
        <p:nvPicPr>
          <p:cNvPr id="5" name="Bild 10" descr="n_PPT CoverPict_Springer_6.8..png">
            <a:extLst>
              <a:ext uri="{FF2B5EF4-FFF2-40B4-BE49-F238E27FC236}">
                <a16:creationId xmlns:a16="http://schemas.microsoft.com/office/drawing/2014/main" id="{99640149-B152-4E21-9A34-98F53EB2C3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75" y="993775"/>
            <a:ext cx="402748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11" descr="verlauf.png">
            <a:extLst>
              <a:ext uri="{FF2B5EF4-FFF2-40B4-BE49-F238E27FC236}">
                <a16:creationId xmlns:a16="http://schemas.microsoft.com/office/drawing/2014/main" id="{103E005D-AFA1-490B-94F1-350AB886B8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889250"/>
            <a:ext cx="541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8" descr="Springer_pms.png">
            <a:extLst>
              <a:ext uri="{FF2B5EF4-FFF2-40B4-BE49-F238E27FC236}">
                <a16:creationId xmlns:a16="http://schemas.microsoft.com/office/drawing/2014/main" id="{77FC7464-1187-4DBC-AC02-0BE3B39F5C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3130550"/>
            <a:ext cx="1997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lstStyle>
            <a:lvl1pPr>
              <a:defRPr sz="3400" b="0" i="0" spc="30">
                <a:solidFill>
                  <a:schemeClr val="bg1"/>
                </a:solidFill>
                <a:latin typeface="+mj-lt"/>
                <a:cs typeface="Cambria"/>
              </a:defRPr>
            </a:lvl1pPr>
          </a:lstStyle>
          <a:p>
            <a:r>
              <a:rPr lang="en-US"/>
              <a:t>Click to edit Master title style</a:t>
            </a:r>
            <a:endParaRPr lang="de-DE" dirty="0"/>
          </a:p>
        </p:txBody>
      </p:sp>
    </p:spTree>
    <p:extLst>
      <p:ext uri="{BB962C8B-B14F-4D97-AF65-F5344CB8AC3E}">
        <p14:creationId xmlns:p14="http://schemas.microsoft.com/office/powerpoint/2010/main" val="67805707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44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044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4" name="Rectangle 16">
            <a:extLst>
              <a:ext uri="{FF2B5EF4-FFF2-40B4-BE49-F238E27FC236}">
                <a16:creationId xmlns:a16="http://schemas.microsoft.com/office/drawing/2014/main" id="{3CF07008-6BA7-4232-9EB6-99891C1B21FB}"/>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lvl1pPr>
          </a:lstStyle>
          <a:p>
            <a:pPr>
              <a:defRPr/>
            </a:pPr>
            <a:fld id="{7C948AB0-7114-43B8-B906-70E98AAB0DD4}" type="datetimeFigureOut">
              <a:rPr lang="en-US"/>
              <a:pPr>
                <a:defRPr/>
              </a:pPr>
              <a:t>1/19/2024</a:t>
            </a:fld>
            <a:endParaRPr lang="en-US"/>
          </a:p>
        </p:txBody>
      </p:sp>
      <p:sp>
        <p:nvSpPr>
          <p:cNvPr id="5" name="Rectangle 17">
            <a:extLst>
              <a:ext uri="{FF2B5EF4-FFF2-40B4-BE49-F238E27FC236}">
                <a16:creationId xmlns:a16="http://schemas.microsoft.com/office/drawing/2014/main" id="{804E8AF5-6F48-46F2-8BE6-63C844919BF9}"/>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6" name="Rectangle 18">
            <a:extLst>
              <a:ext uri="{FF2B5EF4-FFF2-40B4-BE49-F238E27FC236}">
                <a16:creationId xmlns:a16="http://schemas.microsoft.com/office/drawing/2014/main" id="{D2796B47-04FA-43D2-A72B-CB3C37E2AA08}"/>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5DB7745-7918-4390-AC21-6E6F1ADE6768}" type="slidenum">
              <a:rPr lang="en-US" altLang="en-US"/>
              <a:pPr>
                <a:defRPr/>
              </a:pPr>
              <a:t>‹#›</a:t>
            </a:fld>
            <a:endParaRPr lang="en-US" altLang="en-US"/>
          </a:p>
        </p:txBody>
      </p:sp>
    </p:spTree>
    <p:extLst>
      <p:ext uri="{BB962C8B-B14F-4D97-AF65-F5344CB8AC3E}">
        <p14:creationId xmlns:p14="http://schemas.microsoft.com/office/powerpoint/2010/main" val="219684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F818A5CB-52CF-4B26-A276-C4A6D76F29C5}"/>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5" name="Rectangle 3">
            <a:extLst>
              <a:ext uri="{FF2B5EF4-FFF2-40B4-BE49-F238E27FC236}">
                <a16:creationId xmlns:a16="http://schemas.microsoft.com/office/drawing/2014/main" id="{14A47E42-E0FD-4478-A9A6-730691F22B98}"/>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5EE0836-6470-453E-A848-268C854772C9}" type="slidenum">
              <a:rPr lang="en-US" altLang="en-US"/>
              <a:pPr>
                <a:defRPr/>
              </a:pPr>
              <a:t>‹#›</a:t>
            </a:fld>
            <a:endParaRPr lang="en-US" altLang="en-US"/>
          </a:p>
        </p:txBody>
      </p:sp>
      <p:sp>
        <p:nvSpPr>
          <p:cNvPr id="6" name="Rectangle 16">
            <a:extLst>
              <a:ext uri="{FF2B5EF4-FFF2-40B4-BE49-F238E27FC236}">
                <a16:creationId xmlns:a16="http://schemas.microsoft.com/office/drawing/2014/main" id="{31FCA0E2-969F-464E-A303-414453A8C035}"/>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6AB6AD78-F57F-4E22-80AD-D6E26AA41DA0}" type="datetimeFigureOut">
              <a:rPr lang="en-US"/>
              <a:pPr>
                <a:defRPr/>
              </a:pPr>
              <a:t>1/19/2024</a:t>
            </a:fld>
            <a:endParaRPr lang="en-US"/>
          </a:p>
        </p:txBody>
      </p:sp>
    </p:spTree>
    <p:extLst>
      <p:ext uri="{BB962C8B-B14F-4D97-AF65-F5344CB8AC3E}">
        <p14:creationId xmlns:p14="http://schemas.microsoft.com/office/powerpoint/2010/main" val="425416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1C8F93A0-89A7-45FF-B56C-644E4F7E7FAF}"/>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6" name="Rectangle 3">
            <a:extLst>
              <a:ext uri="{FF2B5EF4-FFF2-40B4-BE49-F238E27FC236}">
                <a16:creationId xmlns:a16="http://schemas.microsoft.com/office/drawing/2014/main" id="{134762F9-855F-4E7D-B42E-11FC2FA7AE40}"/>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D40547A-32A5-4F51-840E-6C346264DD2D}" type="slidenum">
              <a:rPr lang="en-US" altLang="en-US"/>
              <a:pPr>
                <a:defRPr/>
              </a:pPr>
              <a:t>‹#›</a:t>
            </a:fld>
            <a:endParaRPr lang="en-US" altLang="en-US"/>
          </a:p>
        </p:txBody>
      </p:sp>
      <p:sp>
        <p:nvSpPr>
          <p:cNvPr id="7" name="Rectangle 16">
            <a:extLst>
              <a:ext uri="{FF2B5EF4-FFF2-40B4-BE49-F238E27FC236}">
                <a16:creationId xmlns:a16="http://schemas.microsoft.com/office/drawing/2014/main" id="{B7B6FF23-18C6-4426-AB45-4344FE38888F}"/>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14B16E22-F1CC-4E5D-91C1-5AE7ADD54DEF}" type="datetimeFigureOut">
              <a:rPr lang="en-US"/>
              <a:pPr>
                <a:defRPr/>
              </a:pPr>
              <a:t>1/19/2024</a:t>
            </a:fld>
            <a:endParaRPr lang="en-US"/>
          </a:p>
        </p:txBody>
      </p:sp>
    </p:spTree>
    <p:extLst>
      <p:ext uri="{BB962C8B-B14F-4D97-AF65-F5344CB8AC3E}">
        <p14:creationId xmlns:p14="http://schemas.microsoft.com/office/powerpoint/2010/main" val="647203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01A385E6-E053-4388-860A-6B41D954CF65}"/>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8" name="Rectangle 3">
            <a:extLst>
              <a:ext uri="{FF2B5EF4-FFF2-40B4-BE49-F238E27FC236}">
                <a16:creationId xmlns:a16="http://schemas.microsoft.com/office/drawing/2014/main" id="{A0E7BD43-80BF-4610-86C1-87EA0BA82C62}"/>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80E0870-B6FC-44BF-838C-5DDFF3BF2AC7}" type="slidenum">
              <a:rPr lang="en-US" altLang="en-US"/>
              <a:pPr>
                <a:defRPr/>
              </a:pPr>
              <a:t>‹#›</a:t>
            </a:fld>
            <a:endParaRPr lang="en-US" altLang="en-US"/>
          </a:p>
        </p:txBody>
      </p:sp>
      <p:sp>
        <p:nvSpPr>
          <p:cNvPr id="9" name="Rectangle 16">
            <a:extLst>
              <a:ext uri="{FF2B5EF4-FFF2-40B4-BE49-F238E27FC236}">
                <a16:creationId xmlns:a16="http://schemas.microsoft.com/office/drawing/2014/main" id="{BAC9389B-1E8E-498B-B587-A436A163F1F1}"/>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C47AC9F3-4DF2-4F3D-8188-CCA461B8CB0B}" type="datetimeFigureOut">
              <a:rPr lang="en-US"/>
              <a:pPr>
                <a:defRPr/>
              </a:pPr>
              <a:t>1/19/2024</a:t>
            </a:fld>
            <a:endParaRPr lang="en-US"/>
          </a:p>
        </p:txBody>
      </p:sp>
    </p:spTree>
    <p:extLst>
      <p:ext uri="{BB962C8B-B14F-4D97-AF65-F5344CB8AC3E}">
        <p14:creationId xmlns:p14="http://schemas.microsoft.com/office/powerpoint/2010/main" val="3729818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C102E986-4085-4867-8029-92375F20A065}"/>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6" name="Rectangle 3">
            <a:extLst>
              <a:ext uri="{FF2B5EF4-FFF2-40B4-BE49-F238E27FC236}">
                <a16:creationId xmlns:a16="http://schemas.microsoft.com/office/drawing/2014/main" id="{A752D87D-4408-40FC-A66A-C8C2ED34EDEB}"/>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4B498F-FD66-4CB1-903C-4A9C1125D6B7}" type="slidenum">
              <a:rPr lang="en-US" altLang="en-US"/>
              <a:pPr>
                <a:defRPr/>
              </a:pPr>
              <a:t>‹#›</a:t>
            </a:fld>
            <a:endParaRPr lang="en-US" altLang="en-US"/>
          </a:p>
        </p:txBody>
      </p:sp>
      <p:sp>
        <p:nvSpPr>
          <p:cNvPr id="7" name="Rectangle 16">
            <a:extLst>
              <a:ext uri="{FF2B5EF4-FFF2-40B4-BE49-F238E27FC236}">
                <a16:creationId xmlns:a16="http://schemas.microsoft.com/office/drawing/2014/main" id="{3D740745-13A4-445E-A22E-9D5C6533213D}"/>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EE54754A-7D79-42E6-85CD-048EE94F77A6}" type="datetimeFigureOut">
              <a:rPr lang="en-US"/>
              <a:pPr>
                <a:defRPr/>
              </a:pPr>
              <a:t>1/19/2024</a:t>
            </a:fld>
            <a:endParaRPr lang="en-US"/>
          </a:p>
        </p:txBody>
      </p:sp>
    </p:spTree>
    <p:extLst>
      <p:ext uri="{BB962C8B-B14F-4D97-AF65-F5344CB8AC3E}">
        <p14:creationId xmlns:p14="http://schemas.microsoft.com/office/powerpoint/2010/main" val="593278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0E81D60-20B3-431A-B98E-1FD3794C6E2A}"/>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4" name="Slide Number Placeholder 3">
            <a:extLst>
              <a:ext uri="{FF2B5EF4-FFF2-40B4-BE49-F238E27FC236}">
                <a16:creationId xmlns:a16="http://schemas.microsoft.com/office/drawing/2014/main" id="{8F313058-D3A0-47F0-8AC0-8BD0702E90DC}"/>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CB1ADEE-3B62-461B-AAE4-71E7A61656B4}" type="slidenum">
              <a:rPr lang="en-US" altLang="en-US"/>
              <a:pPr>
                <a:defRPr/>
              </a:pPr>
              <a:t>‹#›</a:t>
            </a:fld>
            <a:endParaRPr lang="en-US" altLang="en-US"/>
          </a:p>
        </p:txBody>
      </p:sp>
      <p:sp>
        <p:nvSpPr>
          <p:cNvPr id="5" name="Rectangle 16">
            <a:extLst>
              <a:ext uri="{FF2B5EF4-FFF2-40B4-BE49-F238E27FC236}">
                <a16:creationId xmlns:a16="http://schemas.microsoft.com/office/drawing/2014/main" id="{535FCB5B-013B-4EEB-BE9E-1E25BC8E83C3}"/>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9D2D3B7F-3AEE-4A65-A42B-27B4025AD02A}" type="datetimeFigureOut">
              <a:rPr lang="en-US"/>
              <a:pPr>
                <a:defRPr/>
              </a:pPr>
              <a:t>1/19/2024</a:t>
            </a:fld>
            <a:endParaRPr lang="en-US"/>
          </a:p>
        </p:txBody>
      </p:sp>
    </p:spTree>
    <p:extLst>
      <p:ext uri="{BB962C8B-B14F-4D97-AF65-F5344CB8AC3E}">
        <p14:creationId xmlns:p14="http://schemas.microsoft.com/office/powerpoint/2010/main" val="2969744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3886200"/>
          </a:xfrm>
        </p:spPr>
        <p:txBody>
          <a:bodyPr>
            <a:noAutofit/>
          </a:bodyPr>
          <a:lstStyle/>
          <a:p>
            <a:pPr lvl="0"/>
            <a:endParaRPr lang="en-US" noProof="0"/>
          </a:p>
        </p:txBody>
      </p:sp>
      <p:sp>
        <p:nvSpPr>
          <p:cNvPr id="5" name="Rectangle 2">
            <a:extLst>
              <a:ext uri="{FF2B5EF4-FFF2-40B4-BE49-F238E27FC236}">
                <a16:creationId xmlns:a16="http://schemas.microsoft.com/office/drawing/2014/main" id="{DF3731B1-CD97-4740-BC7F-7AC05A972341}"/>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6" name="Rectangle 3">
            <a:extLst>
              <a:ext uri="{FF2B5EF4-FFF2-40B4-BE49-F238E27FC236}">
                <a16:creationId xmlns:a16="http://schemas.microsoft.com/office/drawing/2014/main" id="{D64E0328-0C31-43B5-A689-7C7F32D90F9E}"/>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6AA9813-65C2-4B94-AEE3-0D9FDFE5E8FF}" type="slidenum">
              <a:rPr lang="en-US" altLang="en-US"/>
              <a:pPr>
                <a:defRPr/>
              </a:pPr>
              <a:t>‹#›</a:t>
            </a:fld>
            <a:endParaRPr lang="en-US" altLang="en-US"/>
          </a:p>
        </p:txBody>
      </p:sp>
      <p:sp>
        <p:nvSpPr>
          <p:cNvPr id="7" name="Rectangle 16">
            <a:extLst>
              <a:ext uri="{FF2B5EF4-FFF2-40B4-BE49-F238E27FC236}">
                <a16:creationId xmlns:a16="http://schemas.microsoft.com/office/drawing/2014/main" id="{AB73E0A7-DBCC-44ED-BA0D-769A5B57EEAE}"/>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5AC1C100-8225-4D2F-AA23-94F78B62BACF}" type="datetimeFigureOut">
              <a:rPr lang="en-US"/>
              <a:pPr>
                <a:defRPr/>
              </a:pPr>
              <a:t>1/19/2024</a:t>
            </a:fld>
            <a:endParaRPr lang="en-US"/>
          </a:p>
        </p:txBody>
      </p:sp>
    </p:spTree>
    <p:extLst>
      <p:ext uri="{BB962C8B-B14F-4D97-AF65-F5344CB8AC3E}">
        <p14:creationId xmlns:p14="http://schemas.microsoft.com/office/powerpoint/2010/main" val="243835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noAutofit/>
          </a:bodyPr>
          <a:lstStyle/>
          <a:p>
            <a:pPr lvl="0"/>
            <a:endParaRPr lang="en-US" noProof="0"/>
          </a:p>
        </p:txBody>
      </p:sp>
      <p:sp>
        <p:nvSpPr>
          <p:cNvPr id="4" name="Rectangle 2">
            <a:extLst>
              <a:ext uri="{FF2B5EF4-FFF2-40B4-BE49-F238E27FC236}">
                <a16:creationId xmlns:a16="http://schemas.microsoft.com/office/drawing/2014/main" id="{4B0F5BF8-C3E4-4A04-BD92-7FDA0594A903}"/>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5" name="Rectangle 3">
            <a:extLst>
              <a:ext uri="{FF2B5EF4-FFF2-40B4-BE49-F238E27FC236}">
                <a16:creationId xmlns:a16="http://schemas.microsoft.com/office/drawing/2014/main" id="{F006D50C-AC37-4195-A45E-06BBA7A3FF4D}"/>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9712DDB-96A4-43E2-AC3B-792ED9F853CD}" type="slidenum">
              <a:rPr lang="en-US" altLang="en-US"/>
              <a:pPr>
                <a:defRPr/>
              </a:pPr>
              <a:t>‹#›</a:t>
            </a:fld>
            <a:endParaRPr lang="en-US" altLang="en-US"/>
          </a:p>
        </p:txBody>
      </p:sp>
      <p:sp>
        <p:nvSpPr>
          <p:cNvPr id="6" name="Rectangle 16">
            <a:extLst>
              <a:ext uri="{FF2B5EF4-FFF2-40B4-BE49-F238E27FC236}">
                <a16:creationId xmlns:a16="http://schemas.microsoft.com/office/drawing/2014/main" id="{C683F4BB-5039-49C5-AACE-44EF502EB459}"/>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ADFC82F1-0C5B-4CFC-9B48-583A71EE122C}" type="datetimeFigureOut">
              <a:rPr lang="en-US"/>
              <a:pPr>
                <a:defRPr/>
              </a:pPr>
              <a:t>1/19/2024</a:t>
            </a:fld>
            <a:endParaRPr lang="en-US"/>
          </a:p>
        </p:txBody>
      </p:sp>
    </p:spTree>
    <p:extLst>
      <p:ext uri="{BB962C8B-B14F-4D97-AF65-F5344CB8AC3E}">
        <p14:creationId xmlns:p14="http://schemas.microsoft.com/office/powerpoint/2010/main" val="262945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08C1EB1C-AE8F-4C29-AC18-982DE0D2FA53}"/>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6" name="Rectangle 3">
            <a:extLst>
              <a:ext uri="{FF2B5EF4-FFF2-40B4-BE49-F238E27FC236}">
                <a16:creationId xmlns:a16="http://schemas.microsoft.com/office/drawing/2014/main" id="{B49C7756-B2A1-4A29-995C-6F90CF7487F0}"/>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690E44F-571D-4765-A357-40FAC8395CAC}" type="slidenum">
              <a:rPr lang="en-US" altLang="en-US"/>
              <a:pPr>
                <a:defRPr/>
              </a:pPr>
              <a:t>‹#›</a:t>
            </a:fld>
            <a:endParaRPr lang="en-US" altLang="en-US"/>
          </a:p>
        </p:txBody>
      </p:sp>
      <p:sp>
        <p:nvSpPr>
          <p:cNvPr id="7" name="Rectangle 16">
            <a:extLst>
              <a:ext uri="{FF2B5EF4-FFF2-40B4-BE49-F238E27FC236}">
                <a16:creationId xmlns:a16="http://schemas.microsoft.com/office/drawing/2014/main" id="{D40B696D-3280-4D79-8A4E-685AA3AEE7EC}"/>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D5DB280F-C3D9-483E-9FB9-910D298EDE42}" type="datetimeFigureOut">
              <a:rPr lang="en-US"/>
              <a:pPr>
                <a:defRPr/>
              </a:pPr>
              <a:t>1/19/2024</a:t>
            </a:fld>
            <a:endParaRPr lang="en-US"/>
          </a:p>
        </p:txBody>
      </p:sp>
    </p:spTree>
    <p:extLst>
      <p:ext uri="{BB962C8B-B14F-4D97-AF65-F5344CB8AC3E}">
        <p14:creationId xmlns:p14="http://schemas.microsoft.com/office/powerpoint/2010/main" val="1918033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C56917D-1D90-4A58-8C78-18BC90E8AFF0}"/>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6" name="Rectangle 3">
            <a:extLst>
              <a:ext uri="{FF2B5EF4-FFF2-40B4-BE49-F238E27FC236}">
                <a16:creationId xmlns:a16="http://schemas.microsoft.com/office/drawing/2014/main" id="{AB187F1F-22DB-40C2-8222-ED6488A04562}"/>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6AF9FAD-E0CA-4F65-92B4-5EC16F93525A}" type="slidenum">
              <a:rPr lang="en-US" altLang="en-US"/>
              <a:pPr>
                <a:defRPr/>
              </a:pPr>
              <a:t>‹#›</a:t>
            </a:fld>
            <a:endParaRPr lang="en-US" altLang="en-US"/>
          </a:p>
        </p:txBody>
      </p:sp>
      <p:sp>
        <p:nvSpPr>
          <p:cNvPr id="7" name="Rectangle 16">
            <a:extLst>
              <a:ext uri="{FF2B5EF4-FFF2-40B4-BE49-F238E27FC236}">
                <a16:creationId xmlns:a16="http://schemas.microsoft.com/office/drawing/2014/main" id="{ABD50107-6BBC-4EB4-B56F-47826F05543A}"/>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EF9D8555-A9FD-4CC8-B15D-BE4CD9C4A2B0}" type="datetimeFigureOut">
              <a:rPr lang="en-US"/>
              <a:pPr>
                <a:defRPr/>
              </a:pPr>
              <a:t>1/19/2024</a:t>
            </a:fld>
            <a:endParaRPr lang="en-US"/>
          </a:p>
        </p:txBody>
      </p:sp>
    </p:spTree>
    <p:extLst>
      <p:ext uri="{BB962C8B-B14F-4D97-AF65-F5344CB8AC3E}">
        <p14:creationId xmlns:p14="http://schemas.microsoft.com/office/powerpoint/2010/main" val="218318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fault tex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522000" y="1519237"/>
            <a:ext cx="8136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a:solidFill>
                  <a:schemeClr val="tx2"/>
                </a:solidFill>
              </a:defRPr>
            </a:lvl1pPr>
            <a:lvl2pPr>
              <a:defRPr sz="1800"/>
            </a:lvl2pPr>
            <a:lvl3pPr>
              <a:defRPr sz="1800"/>
            </a:lvl3pPr>
            <a:lvl4pPr>
              <a:defRPr sz="1800"/>
            </a:lvl4pPr>
            <a:lvl5pPr>
              <a:defRPr sz="1800"/>
            </a:lvl5pPr>
          </a:lstStyle>
          <a:p>
            <a:pPr lvl="0"/>
            <a:r>
              <a:rPr lang="en-US"/>
              <a:t>Click to edit Master text styles</a:t>
            </a:r>
          </a:p>
          <a:p>
            <a:pPr lvl="1"/>
            <a:r>
              <a:rPr lang="en-US"/>
              <a:t>Second level</a:t>
            </a:r>
          </a:p>
        </p:txBody>
      </p:sp>
      <p:sp>
        <p:nvSpPr>
          <p:cNvPr id="4" name="Titel 3"/>
          <p:cNvSpPr>
            <a:spLocks noGrp="1"/>
          </p:cNvSpPr>
          <p:nvPr>
            <p:ph type="title"/>
          </p:nvPr>
        </p:nvSpPr>
        <p:spPr/>
        <p:txBody>
          <a:bodyPr/>
          <a:lstStyle>
            <a:lvl1pPr>
              <a:defRPr/>
            </a:lvl1pPr>
          </a:lstStyle>
          <a:p>
            <a:r>
              <a:rPr lang="en-US"/>
              <a:t>Click to edit Master title style</a:t>
            </a:r>
            <a:endParaRPr lang="de-DE" dirty="0"/>
          </a:p>
        </p:txBody>
      </p:sp>
    </p:spTree>
    <p:extLst>
      <p:ext uri="{BB962C8B-B14F-4D97-AF65-F5344CB8AC3E}">
        <p14:creationId xmlns:p14="http://schemas.microsoft.com/office/powerpoint/2010/main" val="549342113"/>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0BF599-FC37-48D8-9FE5-D7AB7C7D738F}"/>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3" name="Rectangle 3">
            <a:extLst>
              <a:ext uri="{FF2B5EF4-FFF2-40B4-BE49-F238E27FC236}">
                <a16:creationId xmlns:a16="http://schemas.microsoft.com/office/drawing/2014/main" id="{3084AEE5-CBD7-4C43-9AB9-2E685971847A}"/>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1180073-960B-456C-95CE-F1379E2B7732}" type="slidenum">
              <a:rPr lang="en-US" altLang="en-US"/>
              <a:pPr>
                <a:defRPr/>
              </a:pPr>
              <a:t>‹#›</a:t>
            </a:fld>
            <a:endParaRPr lang="en-US" altLang="en-US"/>
          </a:p>
        </p:txBody>
      </p:sp>
      <p:sp>
        <p:nvSpPr>
          <p:cNvPr id="4" name="Rectangle 16">
            <a:extLst>
              <a:ext uri="{FF2B5EF4-FFF2-40B4-BE49-F238E27FC236}">
                <a16:creationId xmlns:a16="http://schemas.microsoft.com/office/drawing/2014/main" id="{5F305864-C253-47BF-809D-587D714CDEF6}"/>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2AA65ED8-F41E-4931-979D-AC8C0668FE4D}" type="datetimeFigureOut">
              <a:rPr lang="en-US"/>
              <a:pPr>
                <a:defRPr/>
              </a:pPr>
              <a:t>1/19/2024</a:t>
            </a:fld>
            <a:endParaRPr lang="en-US"/>
          </a:p>
        </p:txBody>
      </p:sp>
    </p:spTree>
    <p:extLst>
      <p:ext uri="{BB962C8B-B14F-4D97-AF65-F5344CB8AC3E}">
        <p14:creationId xmlns:p14="http://schemas.microsoft.com/office/powerpoint/2010/main" val="409775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6FE7EE15-0847-45B8-81F6-2CD0883CB0C5}"/>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5" name="Rectangle 3">
            <a:extLst>
              <a:ext uri="{FF2B5EF4-FFF2-40B4-BE49-F238E27FC236}">
                <a16:creationId xmlns:a16="http://schemas.microsoft.com/office/drawing/2014/main" id="{0A1E3B77-541F-4014-AA2A-377FDAA5C66B}"/>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127FA1C-4E86-4D55-BF78-319E75256D47}" type="slidenum">
              <a:rPr lang="en-US" altLang="en-US"/>
              <a:pPr>
                <a:defRPr/>
              </a:pPr>
              <a:t>‹#›</a:t>
            </a:fld>
            <a:endParaRPr lang="en-US" altLang="en-US"/>
          </a:p>
        </p:txBody>
      </p:sp>
      <p:sp>
        <p:nvSpPr>
          <p:cNvPr id="6" name="Rectangle 16">
            <a:extLst>
              <a:ext uri="{FF2B5EF4-FFF2-40B4-BE49-F238E27FC236}">
                <a16:creationId xmlns:a16="http://schemas.microsoft.com/office/drawing/2014/main" id="{7BA2CEA3-E429-434B-AA1F-F892B53203B4}"/>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8DFA1B57-A471-43BD-B6D4-7CD0EB309C6C}" type="datetimeFigureOut">
              <a:rPr lang="en-US"/>
              <a:pPr>
                <a:defRPr/>
              </a:pPr>
              <a:t>1/19/2024</a:t>
            </a:fld>
            <a:endParaRPr lang="en-US"/>
          </a:p>
        </p:txBody>
      </p:sp>
    </p:spTree>
    <p:extLst>
      <p:ext uri="{BB962C8B-B14F-4D97-AF65-F5344CB8AC3E}">
        <p14:creationId xmlns:p14="http://schemas.microsoft.com/office/powerpoint/2010/main" val="135105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FBD050C-E204-4D59-8949-FFA1EF2339E6}"/>
              </a:ext>
            </a:extLst>
          </p:cNvPr>
          <p:cNvSpPr>
            <a:spLocks noGrp="1"/>
          </p:cNvSpPr>
          <p:nvPr>
            <p:ph type="dt" sz="half" idx="10"/>
          </p:nvPr>
        </p:nvSpPr>
        <p:spPr/>
        <p:txBody>
          <a:bodyPr/>
          <a:lstStyle>
            <a:lvl1pPr>
              <a:defRPr/>
            </a:lvl1pPr>
          </a:lstStyle>
          <a:p>
            <a:pPr>
              <a:defRPr/>
            </a:pPr>
            <a:fld id="{1FBC9D65-ADF5-4E44-89C9-8422551E74A6}" type="datetimeFigureOut">
              <a:rPr lang="en-US"/>
              <a:pPr>
                <a:defRPr/>
              </a:pPr>
              <a:t>1/19/2024</a:t>
            </a:fld>
            <a:endParaRPr lang="en-US"/>
          </a:p>
        </p:txBody>
      </p:sp>
      <p:sp>
        <p:nvSpPr>
          <p:cNvPr id="5" name="Footer Placeholder 4">
            <a:extLst>
              <a:ext uri="{FF2B5EF4-FFF2-40B4-BE49-F238E27FC236}">
                <a16:creationId xmlns:a16="http://schemas.microsoft.com/office/drawing/2014/main" id="{FEED4322-1081-4C82-A30B-7DE56FDF6D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7A501E-D9E2-456C-88C1-B28CA9B3009A}"/>
              </a:ext>
            </a:extLst>
          </p:cNvPr>
          <p:cNvSpPr>
            <a:spLocks noGrp="1"/>
          </p:cNvSpPr>
          <p:nvPr>
            <p:ph type="sldNum" sz="quarter" idx="12"/>
          </p:nvPr>
        </p:nvSpPr>
        <p:spPr/>
        <p:txBody>
          <a:bodyPr/>
          <a:lstStyle>
            <a:lvl1pPr>
              <a:defRPr/>
            </a:lvl1pPr>
          </a:lstStyle>
          <a:p>
            <a:pPr>
              <a:defRPr/>
            </a:pPr>
            <a:fld id="{BD958706-C223-4CE7-A106-8EBCB3C8F274}" type="slidenum">
              <a:rPr lang="en-US" altLang="en-US"/>
              <a:pPr>
                <a:defRPr/>
              </a:pPr>
              <a:t>‹#›</a:t>
            </a:fld>
            <a:endParaRPr lang="en-US" altLang="en-US"/>
          </a:p>
        </p:txBody>
      </p:sp>
    </p:spTree>
    <p:extLst>
      <p:ext uri="{BB962C8B-B14F-4D97-AF65-F5344CB8AC3E}">
        <p14:creationId xmlns:p14="http://schemas.microsoft.com/office/powerpoint/2010/main" val="1135337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C96AE-D02B-492C-9E5F-531A2AE404E9}"/>
              </a:ext>
            </a:extLst>
          </p:cNvPr>
          <p:cNvSpPr>
            <a:spLocks noGrp="1"/>
          </p:cNvSpPr>
          <p:nvPr>
            <p:ph type="dt" sz="half" idx="10"/>
          </p:nvPr>
        </p:nvSpPr>
        <p:spPr/>
        <p:txBody>
          <a:bodyPr/>
          <a:lstStyle>
            <a:lvl1pPr>
              <a:defRPr/>
            </a:lvl1pPr>
          </a:lstStyle>
          <a:p>
            <a:pPr>
              <a:defRPr/>
            </a:pPr>
            <a:fld id="{4A297C2A-F928-4FB3-A81B-DC8F1E18E233}" type="datetimeFigureOut">
              <a:rPr lang="en-US"/>
              <a:pPr>
                <a:defRPr/>
              </a:pPr>
              <a:t>1/19/2024</a:t>
            </a:fld>
            <a:endParaRPr lang="en-US"/>
          </a:p>
        </p:txBody>
      </p:sp>
      <p:sp>
        <p:nvSpPr>
          <p:cNvPr id="5" name="Footer Placeholder 4">
            <a:extLst>
              <a:ext uri="{FF2B5EF4-FFF2-40B4-BE49-F238E27FC236}">
                <a16:creationId xmlns:a16="http://schemas.microsoft.com/office/drawing/2014/main" id="{F5BC14D6-04C3-48EE-B732-6DFCF085B5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0D8593-7CEF-4BCF-BBD2-4BA9FB657449}"/>
              </a:ext>
            </a:extLst>
          </p:cNvPr>
          <p:cNvSpPr>
            <a:spLocks noGrp="1"/>
          </p:cNvSpPr>
          <p:nvPr>
            <p:ph type="sldNum" sz="quarter" idx="12"/>
          </p:nvPr>
        </p:nvSpPr>
        <p:spPr/>
        <p:txBody>
          <a:bodyPr/>
          <a:lstStyle>
            <a:lvl1pPr>
              <a:defRPr/>
            </a:lvl1pPr>
          </a:lstStyle>
          <a:p>
            <a:pPr>
              <a:defRPr/>
            </a:pPr>
            <a:fld id="{ED82F22B-F39A-4FC4-8B00-072B03A9E0E4}" type="slidenum">
              <a:rPr lang="en-US" altLang="en-US"/>
              <a:pPr>
                <a:defRPr/>
              </a:pPr>
              <a:t>‹#›</a:t>
            </a:fld>
            <a:endParaRPr lang="en-US" altLang="en-US"/>
          </a:p>
        </p:txBody>
      </p:sp>
    </p:spTree>
    <p:extLst>
      <p:ext uri="{BB962C8B-B14F-4D97-AF65-F5344CB8AC3E}">
        <p14:creationId xmlns:p14="http://schemas.microsoft.com/office/powerpoint/2010/main" val="2743702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424943-8020-4D46-89BA-F95BC84EF5FE}"/>
              </a:ext>
            </a:extLst>
          </p:cNvPr>
          <p:cNvSpPr>
            <a:spLocks noGrp="1"/>
          </p:cNvSpPr>
          <p:nvPr>
            <p:ph type="dt" sz="half" idx="10"/>
          </p:nvPr>
        </p:nvSpPr>
        <p:spPr/>
        <p:txBody>
          <a:bodyPr/>
          <a:lstStyle>
            <a:lvl1pPr>
              <a:defRPr/>
            </a:lvl1pPr>
          </a:lstStyle>
          <a:p>
            <a:pPr>
              <a:defRPr/>
            </a:pPr>
            <a:fld id="{DFA1E6D7-3D92-45FD-839D-6F0A164059C3}" type="datetimeFigureOut">
              <a:rPr lang="en-US"/>
              <a:pPr>
                <a:defRPr/>
              </a:pPr>
              <a:t>1/19/2024</a:t>
            </a:fld>
            <a:endParaRPr lang="en-US"/>
          </a:p>
        </p:txBody>
      </p:sp>
      <p:sp>
        <p:nvSpPr>
          <p:cNvPr id="5" name="Footer Placeholder 4">
            <a:extLst>
              <a:ext uri="{FF2B5EF4-FFF2-40B4-BE49-F238E27FC236}">
                <a16:creationId xmlns:a16="http://schemas.microsoft.com/office/drawing/2014/main" id="{34EF9EF9-0D73-4AE7-9B88-12BACE0FB0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5C39BF-1E7D-4FDB-A412-1AF86C0BFE9E}"/>
              </a:ext>
            </a:extLst>
          </p:cNvPr>
          <p:cNvSpPr>
            <a:spLocks noGrp="1"/>
          </p:cNvSpPr>
          <p:nvPr>
            <p:ph type="sldNum" sz="quarter" idx="12"/>
          </p:nvPr>
        </p:nvSpPr>
        <p:spPr/>
        <p:txBody>
          <a:bodyPr/>
          <a:lstStyle>
            <a:lvl1pPr>
              <a:defRPr/>
            </a:lvl1pPr>
          </a:lstStyle>
          <a:p>
            <a:pPr>
              <a:defRPr/>
            </a:pPr>
            <a:fld id="{24C92332-8742-4EAC-9B77-7C25CA4250B7}" type="slidenum">
              <a:rPr lang="en-US" altLang="en-US"/>
              <a:pPr>
                <a:defRPr/>
              </a:pPr>
              <a:t>‹#›</a:t>
            </a:fld>
            <a:endParaRPr lang="en-US" altLang="en-US"/>
          </a:p>
        </p:txBody>
      </p:sp>
    </p:spTree>
    <p:extLst>
      <p:ext uri="{BB962C8B-B14F-4D97-AF65-F5344CB8AC3E}">
        <p14:creationId xmlns:p14="http://schemas.microsoft.com/office/powerpoint/2010/main" val="2486650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E154427-A310-4465-9A40-18118619CF04}"/>
              </a:ext>
            </a:extLst>
          </p:cNvPr>
          <p:cNvSpPr>
            <a:spLocks noGrp="1"/>
          </p:cNvSpPr>
          <p:nvPr>
            <p:ph type="dt" sz="half" idx="10"/>
          </p:nvPr>
        </p:nvSpPr>
        <p:spPr/>
        <p:txBody>
          <a:bodyPr/>
          <a:lstStyle>
            <a:lvl1pPr>
              <a:defRPr/>
            </a:lvl1pPr>
          </a:lstStyle>
          <a:p>
            <a:pPr>
              <a:defRPr/>
            </a:pPr>
            <a:fld id="{45775269-707C-4EAB-BA1E-85259EED0C59}" type="datetimeFigureOut">
              <a:rPr lang="en-US"/>
              <a:pPr>
                <a:defRPr/>
              </a:pPr>
              <a:t>1/19/2024</a:t>
            </a:fld>
            <a:endParaRPr lang="en-US"/>
          </a:p>
        </p:txBody>
      </p:sp>
      <p:sp>
        <p:nvSpPr>
          <p:cNvPr id="6" name="Footer Placeholder 4">
            <a:extLst>
              <a:ext uri="{FF2B5EF4-FFF2-40B4-BE49-F238E27FC236}">
                <a16:creationId xmlns:a16="http://schemas.microsoft.com/office/drawing/2014/main" id="{59060DEA-3029-487A-B747-161FD101B9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100D02-E2E3-42F0-92AE-6E95185BC5AF}"/>
              </a:ext>
            </a:extLst>
          </p:cNvPr>
          <p:cNvSpPr>
            <a:spLocks noGrp="1"/>
          </p:cNvSpPr>
          <p:nvPr>
            <p:ph type="sldNum" sz="quarter" idx="12"/>
          </p:nvPr>
        </p:nvSpPr>
        <p:spPr/>
        <p:txBody>
          <a:bodyPr/>
          <a:lstStyle>
            <a:lvl1pPr>
              <a:defRPr/>
            </a:lvl1pPr>
          </a:lstStyle>
          <a:p>
            <a:pPr>
              <a:defRPr/>
            </a:pPr>
            <a:fld id="{2D880CBD-E792-4A81-8915-CF6D3C128AE8}" type="slidenum">
              <a:rPr lang="en-US" altLang="en-US"/>
              <a:pPr>
                <a:defRPr/>
              </a:pPr>
              <a:t>‹#›</a:t>
            </a:fld>
            <a:endParaRPr lang="en-US" altLang="en-US"/>
          </a:p>
        </p:txBody>
      </p:sp>
    </p:spTree>
    <p:extLst>
      <p:ext uri="{BB962C8B-B14F-4D97-AF65-F5344CB8AC3E}">
        <p14:creationId xmlns:p14="http://schemas.microsoft.com/office/powerpoint/2010/main" val="2027843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1715E24-0CA0-4985-B9D9-B3340C0256D2}"/>
              </a:ext>
            </a:extLst>
          </p:cNvPr>
          <p:cNvSpPr>
            <a:spLocks noGrp="1"/>
          </p:cNvSpPr>
          <p:nvPr>
            <p:ph type="dt" sz="half" idx="10"/>
          </p:nvPr>
        </p:nvSpPr>
        <p:spPr/>
        <p:txBody>
          <a:bodyPr/>
          <a:lstStyle>
            <a:lvl1pPr>
              <a:defRPr/>
            </a:lvl1pPr>
          </a:lstStyle>
          <a:p>
            <a:pPr>
              <a:defRPr/>
            </a:pPr>
            <a:fld id="{5D8FBD67-749B-41B0-A6C6-0106DD0BC3F3}" type="datetimeFigureOut">
              <a:rPr lang="en-US"/>
              <a:pPr>
                <a:defRPr/>
              </a:pPr>
              <a:t>1/19/2024</a:t>
            </a:fld>
            <a:endParaRPr lang="en-US"/>
          </a:p>
        </p:txBody>
      </p:sp>
      <p:sp>
        <p:nvSpPr>
          <p:cNvPr id="8" name="Footer Placeholder 4">
            <a:extLst>
              <a:ext uri="{FF2B5EF4-FFF2-40B4-BE49-F238E27FC236}">
                <a16:creationId xmlns:a16="http://schemas.microsoft.com/office/drawing/2014/main" id="{F2514E26-4B05-41B8-940A-23FECF1D407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BFF6399-9375-41C1-AF63-145F06277646}"/>
              </a:ext>
            </a:extLst>
          </p:cNvPr>
          <p:cNvSpPr>
            <a:spLocks noGrp="1"/>
          </p:cNvSpPr>
          <p:nvPr>
            <p:ph type="sldNum" sz="quarter" idx="12"/>
          </p:nvPr>
        </p:nvSpPr>
        <p:spPr/>
        <p:txBody>
          <a:bodyPr/>
          <a:lstStyle>
            <a:lvl1pPr>
              <a:defRPr/>
            </a:lvl1pPr>
          </a:lstStyle>
          <a:p>
            <a:pPr>
              <a:defRPr/>
            </a:pPr>
            <a:fld id="{D52081DF-D3BA-4025-ACBD-A6CA1B8BDD2D}" type="slidenum">
              <a:rPr lang="en-US" altLang="en-US"/>
              <a:pPr>
                <a:defRPr/>
              </a:pPr>
              <a:t>‹#›</a:t>
            </a:fld>
            <a:endParaRPr lang="en-US" altLang="en-US"/>
          </a:p>
        </p:txBody>
      </p:sp>
    </p:spTree>
    <p:extLst>
      <p:ext uri="{BB962C8B-B14F-4D97-AF65-F5344CB8AC3E}">
        <p14:creationId xmlns:p14="http://schemas.microsoft.com/office/powerpoint/2010/main" val="507778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91F410D-220E-4482-B1E9-C1C9EAB77328}"/>
              </a:ext>
            </a:extLst>
          </p:cNvPr>
          <p:cNvSpPr>
            <a:spLocks noGrp="1"/>
          </p:cNvSpPr>
          <p:nvPr>
            <p:ph type="dt" sz="half" idx="10"/>
          </p:nvPr>
        </p:nvSpPr>
        <p:spPr/>
        <p:txBody>
          <a:bodyPr/>
          <a:lstStyle>
            <a:lvl1pPr>
              <a:defRPr/>
            </a:lvl1pPr>
          </a:lstStyle>
          <a:p>
            <a:pPr>
              <a:defRPr/>
            </a:pPr>
            <a:fld id="{71FA6543-9FBF-4E50-BAC0-519DABECF82A}" type="datetimeFigureOut">
              <a:rPr lang="en-US"/>
              <a:pPr>
                <a:defRPr/>
              </a:pPr>
              <a:t>1/19/2024</a:t>
            </a:fld>
            <a:endParaRPr lang="en-US"/>
          </a:p>
        </p:txBody>
      </p:sp>
      <p:sp>
        <p:nvSpPr>
          <p:cNvPr id="4" name="Footer Placeholder 4">
            <a:extLst>
              <a:ext uri="{FF2B5EF4-FFF2-40B4-BE49-F238E27FC236}">
                <a16:creationId xmlns:a16="http://schemas.microsoft.com/office/drawing/2014/main" id="{5A0857BC-25FC-4B91-A52B-D13B5212A76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2E46ECC-6247-4591-A80C-DAE8E34E9EC3}"/>
              </a:ext>
            </a:extLst>
          </p:cNvPr>
          <p:cNvSpPr>
            <a:spLocks noGrp="1"/>
          </p:cNvSpPr>
          <p:nvPr>
            <p:ph type="sldNum" sz="quarter" idx="12"/>
          </p:nvPr>
        </p:nvSpPr>
        <p:spPr/>
        <p:txBody>
          <a:bodyPr/>
          <a:lstStyle>
            <a:lvl1pPr>
              <a:defRPr/>
            </a:lvl1pPr>
          </a:lstStyle>
          <a:p>
            <a:pPr>
              <a:defRPr/>
            </a:pPr>
            <a:fld id="{469EEB65-57BB-4691-9B6B-D964DF7467E6}" type="slidenum">
              <a:rPr lang="en-US" altLang="en-US"/>
              <a:pPr>
                <a:defRPr/>
              </a:pPr>
              <a:t>‹#›</a:t>
            </a:fld>
            <a:endParaRPr lang="en-US" altLang="en-US"/>
          </a:p>
        </p:txBody>
      </p:sp>
    </p:spTree>
    <p:extLst>
      <p:ext uri="{BB962C8B-B14F-4D97-AF65-F5344CB8AC3E}">
        <p14:creationId xmlns:p14="http://schemas.microsoft.com/office/powerpoint/2010/main" val="940407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18AC91-399E-43F2-9CFA-C93121BFCD0B}"/>
              </a:ext>
            </a:extLst>
          </p:cNvPr>
          <p:cNvSpPr>
            <a:spLocks noGrp="1"/>
          </p:cNvSpPr>
          <p:nvPr>
            <p:ph type="dt" sz="half" idx="10"/>
          </p:nvPr>
        </p:nvSpPr>
        <p:spPr/>
        <p:txBody>
          <a:bodyPr/>
          <a:lstStyle>
            <a:lvl1pPr>
              <a:defRPr/>
            </a:lvl1pPr>
          </a:lstStyle>
          <a:p>
            <a:pPr>
              <a:defRPr/>
            </a:pPr>
            <a:fld id="{7E0A18D3-5A25-4EB3-B363-D209D4A2F89F}" type="datetimeFigureOut">
              <a:rPr lang="en-US"/>
              <a:pPr>
                <a:defRPr/>
              </a:pPr>
              <a:t>1/19/2024</a:t>
            </a:fld>
            <a:endParaRPr lang="en-US"/>
          </a:p>
        </p:txBody>
      </p:sp>
      <p:sp>
        <p:nvSpPr>
          <p:cNvPr id="3" name="Footer Placeholder 4">
            <a:extLst>
              <a:ext uri="{FF2B5EF4-FFF2-40B4-BE49-F238E27FC236}">
                <a16:creationId xmlns:a16="http://schemas.microsoft.com/office/drawing/2014/main" id="{E043EFDB-E6D4-4157-B8BD-C080AB5AE64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E2EEFCE-2A73-4CD7-8978-C5F63E17BC79}"/>
              </a:ext>
            </a:extLst>
          </p:cNvPr>
          <p:cNvSpPr>
            <a:spLocks noGrp="1"/>
          </p:cNvSpPr>
          <p:nvPr>
            <p:ph type="sldNum" sz="quarter" idx="12"/>
          </p:nvPr>
        </p:nvSpPr>
        <p:spPr/>
        <p:txBody>
          <a:bodyPr/>
          <a:lstStyle>
            <a:lvl1pPr>
              <a:defRPr/>
            </a:lvl1pPr>
          </a:lstStyle>
          <a:p>
            <a:pPr>
              <a:defRPr/>
            </a:pPr>
            <a:fld id="{FC80FF45-E199-4391-BB5C-8F2EAC9CCDC5}" type="slidenum">
              <a:rPr lang="en-US" altLang="en-US"/>
              <a:pPr>
                <a:defRPr/>
              </a:pPr>
              <a:t>‹#›</a:t>
            </a:fld>
            <a:endParaRPr lang="en-US" altLang="en-US"/>
          </a:p>
        </p:txBody>
      </p:sp>
    </p:spTree>
    <p:extLst>
      <p:ext uri="{BB962C8B-B14F-4D97-AF65-F5344CB8AC3E}">
        <p14:creationId xmlns:p14="http://schemas.microsoft.com/office/powerpoint/2010/main" val="2724216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43BCEFC-08E0-497F-8883-1FCBFD37EF5F}"/>
              </a:ext>
            </a:extLst>
          </p:cNvPr>
          <p:cNvSpPr>
            <a:spLocks noGrp="1"/>
          </p:cNvSpPr>
          <p:nvPr>
            <p:ph type="dt" sz="half" idx="10"/>
          </p:nvPr>
        </p:nvSpPr>
        <p:spPr/>
        <p:txBody>
          <a:bodyPr/>
          <a:lstStyle>
            <a:lvl1pPr>
              <a:defRPr/>
            </a:lvl1pPr>
          </a:lstStyle>
          <a:p>
            <a:pPr>
              <a:defRPr/>
            </a:pPr>
            <a:fld id="{7B862A23-4FFB-42F0-BC21-EF074D35FF6A}" type="datetimeFigureOut">
              <a:rPr lang="en-US"/>
              <a:pPr>
                <a:defRPr/>
              </a:pPr>
              <a:t>1/19/2024</a:t>
            </a:fld>
            <a:endParaRPr lang="en-US"/>
          </a:p>
        </p:txBody>
      </p:sp>
      <p:sp>
        <p:nvSpPr>
          <p:cNvPr id="6" name="Footer Placeholder 4">
            <a:extLst>
              <a:ext uri="{FF2B5EF4-FFF2-40B4-BE49-F238E27FC236}">
                <a16:creationId xmlns:a16="http://schemas.microsoft.com/office/drawing/2014/main" id="{AFADB202-1B72-4F76-9C2F-100FAC5B322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5013AF-D944-4964-BA9D-BE324E1C9D56}"/>
              </a:ext>
            </a:extLst>
          </p:cNvPr>
          <p:cNvSpPr>
            <a:spLocks noGrp="1"/>
          </p:cNvSpPr>
          <p:nvPr>
            <p:ph type="sldNum" sz="quarter" idx="12"/>
          </p:nvPr>
        </p:nvSpPr>
        <p:spPr/>
        <p:txBody>
          <a:bodyPr/>
          <a:lstStyle>
            <a:lvl1pPr>
              <a:defRPr/>
            </a:lvl1pPr>
          </a:lstStyle>
          <a:p>
            <a:pPr>
              <a:defRPr/>
            </a:pPr>
            <a:fld id="{14733C37-55FE-4AF6-B6D5-3E9FC4711EDC}" type="slidenum">
              <a:rPr lang="en-US" altLang="en-US"/>
              <a:pPr>
                <a:defRPr/>
              </a:pPr>
              <a:t>‹#›</a:t>
            </a:fld>
            <a:endParaRPr lang="en-US" altLang="en-US"/>
          </a:p>
        </p:txBody>
      </p:sp>
    </p:spTree>
    <p:extLst>
      <p:ext uri="{BB962C8B-B14F-4D97-AF65-F5344CB8AC3E}">
        <p14:creationId xmlns:p14="http://schemas.microsoft.com/office/powerpoint/2010/main" val="340749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ulleted list">
    <p:spTree>
      <p:nvGrpSpPr>
        <p:cNvPr id="1" name=""/>
        <p:cNvGrpSpPr/>
        <p:nvPr/>
      </p:nvGrpSpPr>
      <p:grpSpPr>
        <a:xfrm>
          <a:off x="0" y="0"/>
          <a:ext cx="0" cy="0"/>
          <a:chOff x="0" y="0"/>
          <a:chExt cx="0" cy="0"/>
        </a:xfrm>
      </p:grpSpPr>
      <p:sp>
        <p:nvSpPr>
          <p:cNvPr id="3" name="Rectangle 6"/>
          <p:cNvSpPr>
            <a:spLocks noGrp="1" noChangeArrowheads="1"/>
          </p:cNvSpPr>
          <p:nvPr>
            <p:ph idx="11"/>
          </p:nvPr>
        </p:nvSpPr>
        <p:spPr bwMode="auto">
          <a:xfrm>
            <a:off x="522000" y="1512000"/>
            <a:ext cx="81360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1685477"/>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CDF9443-D492-46DE-A2D4-D04FB69A18E0}"/>
              </a:ext>
            </a:extLst>
          </p:cNvPr>
          <p:cNvSpPr>
            <a:spLocks noGrp="1"/>
          </p:cNvSpPr>
          <p:nvPr>
            <p:ph type="dt" sz="half" idx="10"/>
          </p:nvPr>
        </p:nvSpPr>
        <p:spPr/>
        <p:txBody>
          <a:bodyPr/>
          <a:lstStyle>
            <a:lvl1pPr>
              <a:defRPr/>
            </a:lvl1pPr>
          </a:lstStyle>
          <a:p>
            <a:pPr>
              <a:defRPr/>
            </a:pPr>
            <a:fld id="{41BCC96F-2746-475A-A020-65617F44D192}" type="datetimeFigureOut">
              <a:rPr lang="en-US"/>
              <a:pPr>
                <a:defRPr/>
              </a:pPr>
              <a:t>1/19/2024</a:t>
            </a:fld>
            <a:endParaRPr lang="en-US"/>
          </a:p>
        </p:txBody>
      </p:sp>
      <p:sp>
        <p:nvSpPr>
          <p:cNvPr id="6" name="Footer Placeholder 4">
            <a:extLst>
              <a:ext uri="{FF2B5EF4-FFF2-40B4-BE49-F238E27FC236}">
                <a16:creationId xmlns:a16="http://schemas.microsoft.com/office/drawing/2014/main" id="{5DEFDC9C-491F-4DAE-B086-F8B26DFACE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512B63-D179-4BF3-9581-B8D9A7FFCB51}"/>
              </a:ext>
            </a:extLst>
          </p:cNvPr>
          <p:cNvSpPr>
            <a:spLocks noGrp="1"/>
          </p:cNvSpPr>
          <p:nvPr>
            <p:ph type="sldNum" sz="quarter" idx="12"/>
          </p:nvPr>
        </p:nvSpPr>
        <p:spPr/>
        <p:txBody>
          <a:bodyPr/>
          <a:lstStyle>
            <a:lvl1pPr>
              <a:defRPr/>
            </a:lvl1pPr>
          </a:lstStyle>
          <a:p>
            <a:pPr>
              <a:defRPr/>
            </a:pPr>
            <a:fld id="{3ED98563-064C-430C-8EDC-515C0B4A4AD6}" type="slidenum">
              <a:rPr lang="en-US" altLang="en-US"/>
              <a:pPr>
                <a:defRPr/>
              </a:pPr>
              <a:t>‹#›</a:t>
            </a:fld>
            <a:endParaRPr lang="en-US" altLang="en-US"/>
          </a:p>
        </p:txBody>
      </p:sp>
    </p:spTree>
    <p:extLst>
      <p:ext uri="{BB962C8B-B14F-4D97-AF65-F5344CB8AC3E}">
        <p14:creationId xmlns:p14="http://schemas.microsoft.com/office/powerpoint/2010/main" val="1353872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12B98-10E7-4DA4-B214-4519318869CB}"/>
              </a:ext>
            </a:extLst>
          </p:cNvPr>
          <p:cNvSpPr>
            <a:spLocks noGrp="1"/>
          </p:cNvSpPr>
          <p:nvPr>
            <p:ph type="dt" sz="half" idx="10"/>
          </p:nvPr>
        </p:nvSpPr>
        <p:spPr/>
        <p:txBody>
          <a:bodyPr/>
          <a:lstStyle>
            <a:lvl1pPr>
              <a:defRPr/>
            </a:lvl1pPr>
          </a:lstStyle>
          <a:p>
            <a:pPr>
              <a:defRPr/>
            </a:pPr>
            <a:fld id="{67402896-12DD-4B9E-B60A-41B338D36348}" type="datetimeFigureOut">
              <a:rPr lang="en-US"/>
              <a:pPr>
                <a:defRPr/>
              </a:pPr>
              <a:t>1/19/2024</a:t>
            </a:fld>
            <a:endParaRPr lang="en-US"/>
          </a:p>
        </p:txBody>
      </p:sp>
      <p:sp>
        <p:nvSpPr>
          <p:cNvPr id="5" name="Footer Placeholder 4">
            <a:extLst>
              <a:ext uri="{FF2B5EF4-FFF2-40B4-BE49-F238E27FC236}">
                <a16:creationId xmlns:a16="http://schemas.microsoft.com/office/drawing/2014/main" id="{07487348-4E4F-4425-A37B-DA3C1A51A5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AEBEC2-0F7A-475A-84CD-8E6F037FDE8E}"/>
              </a:ext>
            </a:extLst>
          </p:cNvPr>
          <p:cNvSpPr>
            <a:spLocks noGrp="1"/>
          </p:cNvSpPr>
          <p:nvPr>
            <p:ph type="sldNum" sz="quarter" idx="12"/>
          </p:nvPr>
        </p:nvSpPr>
        <p:spPr/>
        <p:txBody>
          <a:bodyPr/>
          <a:lstStyle>
            <a:lvl1pPr>
              <a:defRPr/>
            </a:lvl1pPr>
          </a:lstStyle>
          <a:p>
            <a:pPr>
              <a:defRPr/>
            </a:pPr>
            <a:fld id="{0C15ABEE-16BB-4B26-B9E5-D0B4A2C7665C}" type="slidenum">
              <a:rPr lang="en-US" altLang="en-US"/>
              <a:pPr>
                <a:defRPr/>
              </a:pPr>
              <a:t>‹#›</a:t>
            </a:fld>
            <a:endParaRPr lang="en-US" altLang="en-US"/>
          </a:p>
        </p:txBody>
      </p:sp>
    </p:spTree>
    <p:extLst>
      <p:ext uri="{BB962C8B-B14F-4D97-AF65-F5344CB8AC3E}">
        <p14:creationId xmlns:p14="http://schemas.microsoft.com/office/powerpoint/2010/main" val="1479752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938B9-CB63-401B-A6DA-0BE90E9B6F5C}"/>
              </a:ext>
            </a:extLst>
          </p:cNvPr>
          <p:cNvSpPr>
            <a:spLocks noGrp="1"/>
          </p:cNvSpPr>
          <p:nvPr>
            <p:ph type="dt" sz="half" idx="10"/>
          </p:nvPr>
        </p:nvSpPr>
        <p:spPr/>
        <p:txBody>
          <a:bodyPr/>
          <a:lstStyle>
            <a:lvl1pPr>
              <a:defRPr/>
            </a:lvl1pPr>
          </a:lstStyle>
          <a:p>
            <a:pPr>
              <a:defRPr/>
            </a:pPr>
            <a:fld id="{E5223D11-1339-443C-8B34-811FCA1C8BA5}" type="datetimeFigureOut">
              <a:rPr lang="en-US"/>
              <a:pPr>
                <a:defRPr/>
              </a:pPr>
              <a:t>1/19/2024</a:t>
            </a:fld>
            <a:endParaRPr lang="en-US"/>
          </a:p>
        </p:txBody>
      </p:sp>
      <p:sp>
        <p:nvSpPr>
          <p:cNvPr id="5" name="Footer Placeholder 4">
            <a:extLst>
              <a:ext uri="{FF2B5EF4-FFF2-40B4-BE49-F238E27FC236}">
                <a16:creationId xmlns:a16="http://schemas.microsoft.com/office/drawing/2014/main" id="{AE51397F-458F-45E3-B929-E20C5903BB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B4DAB6-1B39-48B8-965A-DBF0A2E13084}"/>
              </a:ext>
            </a:extLst>
          </p:cNvPr>
          <p:cNvSpPr>
            <a:spLocks noGrp="1"/>
          </p:cNvSpPr>
          <p:nvPr>
            <p:ph type="sldNum" sz="quarter" idx="12"/>
          </p:nvPr>
        </p:nvSpPr>
        <p:spPr/>
        <p:txBody>
          <a:bodyPr/>
          <a:lstStyle>
            <a:lvl1pPr>
              <a:defRPr/>
            </a:lvl1pPr>
          </a:lstStyle>
          <a:p>
            <a:pPr>
              <a:defRPr/>
            </a:pPr>
            <a:fld id="{87D578D2-5902-408E-A06A-8D67899F5E58}" type="slidenum">
              <a:rPr lang="en-US" altLang="en-US"/>
              <a:pPr>
                <a:defRPr/>
              </a:pPr>
              <a:t>‹#›</a:t>
            </a:fld>
            <a:endParaRPr lang="en-US" altLang="en-US"/>
          </a:p>
        </p:txBody>
      </p:sp>
    </p:spTree>
    <p:extLst>
      <p:ext uri="{BB962C8B-B14F-4D97-AF65-F5344CB8AC3E}">
        <p14:creationId xmlns:p14="http://schemas.microsoft.com/office/powerpoint/2010/main" val="179403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wo columns">
    <p:spTree>
      <p:nvGrpSpPr>
        <p:cNvPr id="1" name=""/>
        <p:cNvGrpSpPr/>
        <p:nvPr/>
      </p:nvGrpSpPr>
      <p:grpSpPr>
        <a:xfrm>
          <a:off x="0" y="0"/>
          <a:ext cx="0" cy="0"/>
          <a:chOff x="0" y="0"/>
          <a:chExt cx="0" cy="0"/>
        </a:xfrm>
      </p:grpSpPr>
      <p:sp>
        <p:nvSpPr>
          <p:cNvPr id="3" name="Content Placeholder 6"/>
          <p:cNvSpPr>
            <a:spLocks noGrp="1" noChangeArrowheads="1"/>
          </p:cNvSpPr>
          <p:nvPr>
            <p:ph idx="11"/>
          </p:nvPr>
        </p:nvSpPr>
        <p:spPr bwMode="auto">
          <a:xfrm>
            <a:off x="522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Rectangle 6"/>
          <p:cNvSpPr>
            <a:spLocks noGrp="1" noChangeArrowheads="1"/>
          </p:cNvSpPr>
          <p:nvPr>
            <p:ph idx="12"/>
          </p:nvPr>
        </p:nvSpPr>
        <p:spPr bwMode="auto">
          <a:xfrm>
            <a:off x="4680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36650264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extplatzhalter 2"/>
          <p:cNvSpPr>
            <a:spLocks noGrp="1"/>
          </p:cNvSpPr>
          <p:nvPr>
            <p:ph type="body" idx="1"/>
          </p:nvPr>
        </p:nvSpPr>
        <p:spPr>
          <a:xfrm>
            <a:off x="522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522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platzhalter 4"/>
          <p:cNvSpPr>
            <a:spLocks noGrp="1"/>
          </p:cNvSpPr>
          <p:nvPr>
            <p:ph type="body" sz="quarter" idx="3"/>
          </p:nvPr>
        </p:nvSpPr>
        <p:spPr>
          <a:xfrm>
            <a:off x="4680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3"/>
          <p:cNvSpPr>
            <a:spLocks noGrp="1"/>
          </p:cNvSpPr>
          <p:nvPr>
            <p:ph sz="half" idx="10"/>
          </p:nvPr>
        </p:nvSpPr>
        <p:spPr>
          <a:xfrm>
            <a:off x="4680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55584514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Content Placeholder 5"/>
          <p:cNvSpPr>
            <a:spLocks noGrp="1"/>
          </p:cNvSpPr>
          <p:nvPr>
            <p:ph sz="quarter" idx="10"/>
          </p:nvPr>
        </p:nvSpPr>
        <p:spPr>
          <a:xfrm>
            <a:off x="520700" y="1519239"/>
            <a:ext cx="8154988" cy="4160062"/>
          </a:xfrm>
        </p:spPr>
        <p:txBody>
          <a:bodyPr/>
          <a:lstStyle/>
          <a:p>
            <a:pPr lvl="0"/>
            <a:r>
              <a:rPr lang="en-US"/>
              <a:t>Click to edit Master text styles</a:t>
            </a:r>
          </a:p>
        </p:txBody>
      </p:sp>
    </p:spTree>
    <p:extLst>
      <p:ext uri="{BB962C8B-B14F-4D97-AF65-F5344CB8AC3E}">
        <p14:creationId xmlns:p14="http://schemas.microsoft.com/office/powerpoint/2010/main" val="387682883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able Placeholder 3"/>
          <p:cNvSpPr>
            <a:spLocks noGrp="1"/>
          </p:cNvSpPr>
          <p:nvPr>
            <p:ph type="tbl" sz="quarter" idx="10"/>
          </p:nvPr>
        </p:nvSpPr>
        <p:spPr>
          <a:xfrm>
            <a:off x="520700" y="1519238"/>
            <a:ext cx="8154988" cy="4879975"/>
          </a:xfrm>
        </p:spPr>
        <p:txBody>
          <a:bodyPr>
            <a:noAutofit/>
          </a:bodyPr>
          <a:lstStyle/>
          <a:p>
            <a:pPr lvl="0"/>
            <a:r>
              <a:rPr lang="en-US" noProof="0"/>
              <a:t>Click icon to add table</a:t>
            </a:r>
            <a:endParaRPr lang="de-DE" noProof="0"/>
          </a:p>
        </p:txBody>
      </p:sp>
    </p:spTree>
    <p:extLst>
      <p:ext uri="{BB962C8B-B14F-4D97-AF65-F5344CB8AC3E}">
        <p14:creationId xmlns:p14="http://schemas.microsoft.com/office/powerpoint/2010/main" val="325481697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13434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basic grid">
    <p:spTree>
      <p:nvGrpSpPr>
        <p:cNvPr id="1" name=""/>
        <p:cNvGrpSpPr/>
        <p:nvPr/>
      </p:nvGrpSpPr>
      <p:grpSpPr>
        <a:xfrm>
          <a:off x="0" y="0"/>
          <a:ext cx="0" cy="0"/>
          <a:chOff x="0" y="0"/>
          <a:chExt cx="0" cy="0"/>
        </a:xfrm>
      </p:grpSpPr>
      <p:grpSp>
        <p:nvGrpSpPr>
          <p:cNvPr id="4" name="Gruppierung 26">
            <a:extLst>
              <a:ext uri="{FF2B5EF4-FFF2-40B4-BE49-F238E27FC236}">
                <a16:creationId xmlns:a16="http://schemas.microsoft.com/office/drawing/2014/main" id="{5D4C6303-C27A-4B53-AD21-7B4D5472C54B}"/>
              </a:ext>
            </a:extLst>
          </p:cNvPr>
          <p:cNvGrpSpPr>
            <a:grpSpLocks/>
          </p:cNvGrpSpPr>
          <p:nvPr/>
        </p:nvGrpSpPr>
        <p:grpSpPr bwMode="auto">
          <a:xfrm>
            <a:off x="503238" y="908050"/>
            <a:ext cx="8172450" cy="5975350"/>
            <a:chOff x="539552" y="908720"/>
            <a:chExt cx="8157581" cy="5974680"/>
          </a:xfrm>
        </p:grpSpPr>
        <p:cxnSp>
          <p:nvCxnSpPr>
            <p:cNvPr id="5" name="Gerade Verbindung 8">
              <a:extLst>
                <a:ext uri="{FF2B5EF4-FFF2-40B4-BE49-F238E27FC236}">
                  <a16:creationId xmlns:a16="http://schemas.microsoft.com/office/drawing/2014/main" id="{8ED8117F-2A8E-4F99-A3B6-744933A0D567}"/>
                </a:ext>
              </a:extLst>
            </p:cNvPr>
            <p:cNvCxnSpPr>
              <a:cxnSpLocks noChangeShapeType="1"/>
            </p:cNvCxnSpPr>
            <p:nvPr/>
          </p:nvCxnSpPr>
          <p:spPr bwMode="auto">
            <a:xfrm>
              <a:off x="547475" y="927768"/>
              <a:ext cx="0" cy="5949283"/>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6" name="Gerade Verbindung 9">
              <a:extLst>
                <a:ext uri="{FF2B5EF4-FFF2-40B4-BE49-F238E27FC236}">
                  <a16:creationId xmlns:a16="http://schemas.microsoft.com/office/drawing/2014/main" id="{98A81060-AD8B-4AD1-88D9-34218FB0E826}"/>
                </a:ext>
              </a:extLst>
            </p:cNvPr>
            <p:cNvCxnSpPr>
              <a:cxnSpLocks noChangeShapeType="1"/>
            </p:cNvCxnSpPr>
            <p:nvPr/>
          </p:nvCxnSpPr>
          <p:spPr bwMode="auto">
            <a:xfrm>
              <a:off x="8690795"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7" name="Gerade Verbindung 6">
              <a:extLst>
                <a:ext uri="{FF2B5EF4-FFF2-40B4-BE49-F238E27FC236}">
                  <a16:creationId xmlns:a16="http://schemas.microsoft.com/office/drawing/2014/main" id="{5A88F988-5FD0-4D2E-B1E5-B4E145803CE1}"/>
                </a:ext>
              </a:extLst>
            </p:cNvPr>
            <p:cNvCxnSpPr>
              <a:cxnSpLocks noChangeShapeType="1"/>
            </p:cNvCxnSpPr>
            <p:nvPr/>
          </p:nvCxnSpPr>
          <p:spPr bwMode="auto">
            <a:xfrm>
              <a:off x="553813" y="1162692"/>
              <a:ext cx="8141735"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8" name="Gerade Verbindung 7">
              <a:extLst>
                <a:ext uri="{FF2B5EF4-FFF2-40B4-BE49-F238E27FC236}">
                  <a16:creationId xmlns:a16="http://schemas.microsoft.com/office/drawing/2014/main" id="{9C4C8036-27DC-4EBA-BA47-1EFEC259DFB4}"/>
                </a:ext>
              </a:extLst>
            </p:cNvPr>
            <p:cNvCxnSpPr>
              <a:cxnSpLocks noChangeShapeType="1"/>
            </p:cNvCxnSpPr>
            <p:nvPr/>
          </p:nvCxnSpPr>
          <p:spPr bwMode="auto">
            <a:xfrm flipV="1">
              <a:off x="539552" y="913482"/>
              <a:ext cx="8157581" cy="1587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9" name="Gerade Verbindung 12">
              <a:extLst>
                <a:ext uri="{FF2B5EF4-FFF2-40B4-BE49-F238E27FC236}">
                  <a16:creationId xmlns:a16="http://schemas.microsoft.com/office/drawing/2014/main" id="{195FDD5E-A4BF-490E-91EF-6CA4D4A23C9D}"/>
                </a:ext>
              </a:extLst>
            </p:cNvPr>
            <p:cNvCxnSpPr>
              <a:cxnSpLocks noChangeShapeType="1"/>
            </p:cNvCxnSpPr>
            <p:nvPr userDrawn="1"/>
          </p:nvCxnSpPr>
          <p:spPr bwMode="auto">
            <a:xfrm>
              <a:off x="556982" y="6389743"/>
              <a:ext cx="813064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10" name="Gerade Verbindung 12">
              <a:extLst>
                <a:ext uri="{FF2B5EF4-FFF2-40B4-BE49-F238E27FC236}">
                  <a16:creationId xmlns:a16="http://schemas.microsoft.com/office/drawing/2014/main" id="{F9D810B9-E032-4862-9622-65BBF3FDD58A}"/>
                </a:ext>
              </a:extLst>
            </p:cNvPr>
            <p:cNvCxnSpPr>
              <a:cxnSpLocks noChangeShapeType="1"/>
            </p:cNvCxnSpPr>
            <p:nvPr userDrawn="1"/>
          </p:nvCxnSpPr>
          <p:spPr bwMode="auto">
            <a:xfrm>
              <a:off x="547475" y="1515077"/>
              <a:ext cx="814332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
        <p:nvSpPr>
          <p:cNvPr id="3" name="Titel 1"/>
          <p:cNvSpPr>
            <a:spLocks noGrp="1"/>
          </p:cNvSpPr>
          <p:nvPr>
            <p:ph type="title"/>
          </p:nvPr>
        </p:nvSpPr>
        <p:spPr>
          <a:xfrm>
            <a:off x="3635897" y="2996952"/>
            <a:ext cx="1800200" cy="504056"/>
          </a:xfrm>
        </p:spPr>
        <p:txBody>
          <a:bodyPr/>
          <a:lstStyle>
            <a:lvl1pPr>
              <a:defRPr sz="3000">
                <a:solidFill>
                  <a:srgbClr val="999999"/>
                </a:solidFill>
              </a:defRPr>
            </a:lvl1pPr>
          </a:lstStyle>
          <a:p>
            <a:r>
              <a:rPr lang="en-US"/>
              <a:t>Click to edit Master title style</a:t>
            </a:r>
            <a:endParaRPr lang="de-DE" dirty="0"/>
          </a:p>
        </p:txBody>
      </p:sp>
    </p:spTree>
    <p:extLst>
      <p:ext uri="{BB962C8B-B14F-4D97-AF65-F5344CB8AC3E}">
        <p14:creationId xmlns:p14="http://schemas.microsoft.com/office/powerpoint/2010/main" val="287688312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a:extLst>
              <a:ext uri="{FF2B5EF4-FFF2-40B4-BE49-F238E27FC236}">
                <a16:creationId xmlns:a16="http://schemas.microsoft.com/office/drawing/2014/main" id="{901ED1F6-D9A0-4E40-8D64-90A368E095F0}"/>
              </a:ext>
            </a:extLst>
          </p:cNvPr>
          <p:cNvSpPr>
            <a:spLocks noGrp="1" noChangeArrowheads="1"/>
          </p:cNvSpPr>
          <p:nvPr>
            <p:ph type="title"/>
          </p:nvPr>
        </p:nvSpPr>
        <p:spPr bwMode="auto">
          <a:xfrm>
            <a:off x="520700" y="917575"/>
            <a:ext cx="8154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en-US"/>
              <a:t>Click to edit Headline</a:t>
            </a:r>
          </a:p>
        </p:txBody>
      </p:sp>
      <p:sp>
        <p:nvSpPr>
          <p:cNvPr id="1027" name="Rectangle 6">
            <a:extLst>
              <a:ext uri="{FF2B5EF4-FFF2-40B4-BE49-F238E27FC236}">
                <a16:creationId xmlns:a16="http://schemas.microsoft.com/office/drawing/2014/main" id="{28ED3230-349E-4EC7-BA89-BC7C09D224F8}"/>
              </a:ext>
            </a:extLst>
          </p:cNvPr>
          <p:cNvSpPr>
            <a:spLocks noGrp="1" noChangeArrowheads="1"/>
          </p:cNvSpPr>
          <p:nvPr>
            <p:ph type="body" idx="1"/>
          </p:nvPr>
        </p:nvSpPr>
        <p:spPr bwMode="auto">
          <a:xfrm>
            <a:off x="520700" y="1808163"/>
            <a:ext cx="8154988"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Click to edit text </a:t>
            </a:r>
          </a:p>
          <a:p>
            <a:pPr lvl="0"/>
            <a:r>
              <a:rPr lang="de-DE" altLang="en-US"/>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pic>
        <p:nvPicPr>
          <p:cNvPr id="1028" name="Bild 1" descr="Kopfbalken.png">
            <a:extLst>
              <a:ext uri="{FF2B5EF4-FFF2-40B4-BE49-F238E27FC236}">
                <a16:creationId xmlns:a16="http://schemas.microsoft.com/office/drawing/2014/main" id="{BB33F6BE-972B-48F5-A446-73BBD52ACE45}"/>
              </a:ext>
            </a:extLst>
          </p:cNvPr>
          <p:cNvPicPr>
            <a:picLocks/>
          </p:cNvPicPr>
          <p:nvPr/>
        </p:nvPicPr>
        <p:blipFill>
          <a:blip r:embed="rId23">
            <a:extLst>
              <a:ext uri="{28A0092B-C50C-407E-A947-70E740481C1C}">
                <a14:useLocalDpi xmlns:a14="http://schemas.microsoft.com/office/drawing/2010/main" val="0"/>
              </a:ext>
            </a:extLst>
          </a:blip>
          <a:srcRect/>
          <a:stretch>
            <a:fillRect/>
          </a:stretch>
        </p:blipFill>
        <p:spPr bwMode="auto">
          <a:xfrm>
            <a:off x="203200" y="0"/>
            <a:ext cx="89408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a:extLst>
              <a:ext uri="{FF2B5EF4-FFF2-40B4-BE49-F238E27FC236}">
                <a16:creationId xmlns:a16="http://schemas.microsoft.com/office/drawing/2014/main" id="{9DDD43C8-650F-4094-B68F-DE047C1146F3}"/>
              </a:ext>
            </a:extLst>
          </p:cNvPr>
          <p:cNvSpPr>
            <a:spLocks noChangeArrowheads="1"/>
          </p:cNvSpPr>
          <p:nvPr/>
        </p:nvSpPr>
        <p:spPr bwMode="auto">
          <a:xfrm>
            <a:off x="522288" y="212725"/>
            <a:ext cx="259238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0" rIns="0" bIns="36000" anchor="ct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900">
                <a:solidFill>
                  <a:srgbClr val="8C8C8C"/>
                </a:solidFill>
                <a:latin typeface="Calibri" panose="020F0502020204030204" pitchFamily="34" charset="0"/>
              </a:rPr>
              <a:t>Security Planning: An Applied Approach | </a:t>
            </a:r>
            <a:fld id="{03EBD7BC-3C4E-4789-B8D1-7C78B1D23E19}" type="datetime1">
              <a:rPr lang="en-US" altLang="en-US" sz="900" smtClean="0">
                <a:solidFill>
                  <a:srgbClr val="8C8C8C"/>
                </a:solidFill>
                <a:latin typeface="Calibri" panose="020F0502020204030204" pitchFamily="34" charset="0"/>
              </a:rPr>
              <a:pPr eaLnBrk="1" hangingPunct="1">
                <a:defRPr/>
              </a:pPr>
              <a:t>1/19/2024</a:t>
            </a:fld>
            <a:r>
              <a:rPr lang="en-US" altLang="en-US" sz="900">
                <a:solidFill>
                  <a:srgbClr val="8C8C8C"/>
                </a:solidFill>
                <a:latin typeface="Calibri" panose="020F0502020204030204" pitchFamily="34" charset="0"/>
              </a:rPr>
              <a:t> | </a:t>
            </a:r>
            <a:fld id="{C15F4039-8BAA-4295-9B3E-9ACC1ABC7F98}" type="slidenum">
              <a:rPr lang="en-US" altLang="en-US" sz="900" smtClean="0">
                <a:solidFill>
                  <a:srgbClr val="8C8C8C"/>
                </a:solidFill>
                <a:latin typeface="Calibri" panose="020F0502020204030204" pitchFamily="34" charset="0"/>
              </a:rPr>
              <a:pPr eaLnBrk="1" hangingPunct="1">
                <a:defRPr/>
              </a:pPr>
              <a:t>‹#›</a:t>
            </a:fld>
            <a:endParaRPr lang="en-US" altLang="en-US" sz="900">
              <a:solidFill>
                <a:srgbClr val="8C8C8C"/>
              </a:solidFill>
              <a:latin typeface="Calibri" panose="020F0502020204030204" pitchFamily="34" charset="0"/>
            </a:endParaRPr>
          </a:p>
          <a:p>
            <a:pPr eaLnBrk="1" hangingPunct="1">
              <a:defRPr/>
            </a:pPr>
            <a:endParaRPr lang="de-DE" altLang="en-US" sz="900" b="1">
              <a:latin typeface="Calibri" panose="020F0502020204030204" pitchFamily="34" charset="0"/>
              <a:ea typeface="Geneva"/>
              <a:cs typeface="Geneva"/>
            </a:endParaRPr>
          </a:p>
        </p:txBody>
      </p:sp>
      <p:sp>
        <p:nvSpPr>
          <p:cNvPr id="13" name="Abgerundetes Rechteck 8">
            <a:extLst>
              <a:ext uri="{FF2B5EF4-FFF2-40B4-BE49-F238E27FC236}">
                <a16:creationId xmlns:a16="http://schemas.microsoft.com/office/drawing/2014/main" id="{FD822C05-2CF7-4457-9D0C-B4E6FEB0A308}"/>
              </a:ext>
            </a:extLst>
          </p:cNvPr>
          <p:cNvSpPr/>
          <p:nvPr/>
        </p:nvSpPr>
        <p:spPr bwMode="auto">
          <a:xfrm flipV="1">
            <a:off x="0" y="0"/>
            <a:ext cx="179388" cy="612775"/>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a:spAutoFit/>
          </a:bodyPr>
          <a:lstStyle/>
          <a:p>
            <a:pPr eaLnBrk="1" hangingPunct="1">
              <a:defRPr/>
            </a:pPr>
            <a:endParaRPr lang="de-DE" dirty="0">
              <a:latin typeface="Calibri"/>
              <a:ea typeface="Geneva" charset="0"/>
              <a:cs typeface="Geneva" charset="0"/>
            </a:endParaRPr>
          </a:p>
        </p:txBody>
      </p:sp>
      <p:cxnSp>
        <p:nvCxnSpPr>
          <p:cNvPr id="10" name="Gerade Verbindung 9">
            <a:extLst>
              <a:ext uri="{FF2B5EF4-FFF2-40B4-BE49-F238E27FC236}">
                <a16:creationId xmlns:a16="http://schemas.microsoft.com/office/drawing/2014/main" id="{E13EC666-5E4E-43F4-BFB7-652BF8A9704B}"/>
              </a:ext>
            </a:extLst>
          </p:cNvPr>
          <p:cNvCxnSpPr/>
          <p:nvPr/>
        </p:nvCxnSpPr>
        <p:spPr bwMode="auto">
          <a:xfrm>
            <a:off x="7350125"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pic>
        <p:nvPicPr>
          <p:cNvPr id="1032" name="Bild 10" descr="Springer_pms.png">
            <a:extLst>
              <a:ext uri="{FF2B5EF4-FFF2-40B4-BE49-F238E27FC236}">
                <a16:creationId xmlns:a16="http://schemas.microsoft.com/office/drawing/2014/main" id="{425F3C55-5D22-47C6-80D6-E01BD9A9CF31}"/>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599363" y="141288"/>
            <a:ext cx="1117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68" r:id="rId1"/>
    <p:sldLayoutId id="2147484750" r:id="rId2"/>
    <p:sldLayoutId id="2147484751" r:id="rId3"/>
    <p:sldLayoutId id="2147484752" r:id="rId4"/>
    <p:sldLayoutId id="2147484753" r:id="rId5"/>
    <p:sldLayoutId id="2147484754" r:id="rId6"/>
    <p:sldLayoutId id="2147484755" r:id="rId7"/>
    <p:sldLayoutId id="2147484756" r:id="rId8"/>
    <p:sldLayoutId id="2147484769" r:id="rId9"/>
    <p:sldLayoutId id="2147484770" r:id="rId10"/>
    <p:sldLayoutId id="2147484771" r:id="rId11"/>
    <p:sldLayoutId id="2147484772" r:id="rId12"/>
    <p:sldLayoutId id="2147484773" r:id="rId13"/>
    <p:sldLayoutId id="2147484774" r:id="rId14"/>
    <p:sldLayoutId id="2147484775" r:id="rId15"/>
    <p:sldLayoutId id="2147484776" r:id="rId16"/>
    <p:sldLayoutId id="2147484777" r:id="rId17"/>
    <p:sldLayoutId id="2147484778" r:id="rId18"/>
    <p:sldLayoutId id="2147484779" r:id="rId19"/>
    <p:sldLayoutId id="2147484780" r:id="rId20"/>
    <p:sldLayoutId id="2147484781" r:id="rId21"/>
  </p:sldLayoutIdLst>
  <p:transition spd="slow"/>
  <p:txStyles>
    <p:titleStyle>
      <a:lvl1pPr algn="l" rtl="0" eaLnBrk="0" fontAlgn="base" hangingPunct="0">
        <a:lnSpc>
          <a:spcPct val="90000"/>
        </a:lnSpc>
        <a:spcBef>
          <a:spcPct val="0"/>
        </a:spcBef>
        <a:spcAft>
          <a:spcPct val="0"/>
        </a:spcAft>
        <a:defRPr sz="3600" b="1">
          <a:solidFill>
            <a:srgbClr val="00468A"/>
          </a:solidFill>
          <a:latin typeface="+mj-lt"/>
          <a:ea typeface="Calibri"/>
          <a:cs typeface="Lucida Sans"/>
        </a:defRPr>
      </a:lvl1pPr>
      <a:lvl2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2pPr>
      <a:lvl3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3pPr>
      <a:lvl4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4pPr>
      <a:lvl5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a:solidFill>
            <a:schemeClr val="tx2"/>
          </a:solidFill>
          <a:latin typeface="Calibri"/>
          <a:ea typeface="ヒラギノ角ゴ Pro W3" pitchFamily="-65" charset="-128"/>
          <a:cs typeface="ヒラギノ角ゴ Pro W3" pitchFamily="-65" charset="-128"/>
        </a:defRPr>
      </a:lvl1pPr>
      <a:lvl2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ヒラギノ角ゴ Pro W3" charset="-128"/>
          <a:cs typeface="ヒラギノ角ゴ Pro W3" charset="0"/>
        </a:defRPr>
      </a:lvl2pPr>
      <a:lvl3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MS PGothic" pitchFamily="34" charset="-128"/>
          <a:cs typeface="Geneva" charset="-128"/>
        </a:defRPr>
      </a:lvl3pPr>
      <a:lvl4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Geneva" charset="-128"/>
          <a:cs typeface="Geneva" charset="0"/>
        </a:defRPr>
      </a:lvl4pPr>
      <a:lvl5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F03E23D-B1C4-40BB-A17C-B62FE72A293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22E5C1DF-1051-4A20-A292-D4B0E718033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D221994-4FA5-453E-8BBE-5F9B372CF77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9EE3853A-3B38-4354-B67D-A23C6A8C2966}" type="datetimeFigureOut">
              <a:rPr lang="en-US"/>
              <a:pPr>
                <a:defRPr/>
              </a:pPr>
              <a:t>1/19/2024</a:t>
            </a:fld>
            <a:endParaRPr lang="en-US"/>
          </a:p>
        </p:txBody>
      </p:sp>
      <p:sp>
        <p:nvSpPr>
          <p:cNvPr id="5" name="Footer Placeholder 4">
            <a:extLst>
              <a:ext uri="{FF2B5EF4-FFF2-40B4-BE49-F238E27FC236}">
                <a16:creationId xmlns:a16="http://schemas.microsoft.com/office/drawing/2014/main" id="{0748F95B-F7C7-4D62-A6A1-90436301A5A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2FDF0B3-BF8B-4F2D-92B8-913903A1D74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6CE6BE6-AC32-4B6E-96C1-7E237A098E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7.jpeg"/><Relationship Id="rId5" Type="http://schemas.openxmlformats.org/officeDocument/2006/relationships/image" Target="../media/image16.wmf"/><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27.jpeg"/><Relationship Id="rId3" Type="http://schemas.openxmlformats.org/officeDocument/2006/relationships/image" Target="../media/image19.wmf"/><Relationship Id="rId7" Type="http://schemas.openxmlformats.org/officeDocument/2006/relationships/image" Target="../media/image22.wmf"/><Relationship Id="rId12"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1.wmf"/><Relationship Id="rId11" Type="http://schemas.openxmlformats.org/officeDocument/2006/relationships/image" Target="../media/image25.png"/><Relationship Id="rId5" Type="http://schemas.openxmlformats.org/officeDocument/2006/relationships/image" Target="../media/image20.wmf"/><Relationship Id="rId10" Type="http://schemas.openxmlformats.org/officeDocument/2006/relationships/image" Target="../media/image24.wmf"/><Relationship Id="rId4" Type="http://schemas.openxmlformats.org/officeDocument/2006/relationships/image" Target="../media/image13.wmf"/><Relationship Id="rId9" Type="http://schemas.openxmlformats.org/officeDocument/2006/relationships/image" Target="../media/image23.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24.wmf"/><Relationship Id="rId5" Type="http://schemas.openxmlformats.org/officeDocument/2006/relationships/image" Target="../media/image20.wmf"/><Relationship Id="rId4" Type="http://schemas.openxmlformats.org/officeDocument/2006/relationships/image" Target="../media/image13.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slideLayout" Target="../slideLayouts/slideLayout15.xml"/><Relationship Id="rId7" Type="http://schemas.openxmlformats.org/officeDocument/2006/relationships/image" Target="../media/image3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notesSlide" Target="../notesSlides/notesSlide26.xml"/><Relationship Id="rId9" Type="http://schemas.openxmlformats.org/officeDocument/2006/relationships/image" Target="../media/image35.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36.e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3.png"/><Relationship Id="rId4" Type="http://schemas.openxmlformats.org/officeDocument/2006/relationships/notesSlide" Target="../notesSlides/notesSlide31.xml"/></Relationships>
</file>

<file path=ppt/slides/_rels/slide49.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27.jpeg"/><Relationship Id="rId3" Type="http://schemas.openxmlformats.org/officeDocument/2006/relationships/image" Target="../media/image19.wmf"/><Relationship Id="rId7" Type="http://schemas.openxmlformats.org/officeDocument/2006/relationships/image" Target="../media/image22.wmf"/><Relationship Id="rId12" Type="http://schemas.openxmlformats.org/officeDocument/2006/relationships/image" Target="../media/image24.wmf"/><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21.wmf"/><Relationship Id="rId11" Type="http://schemas.openxmlformats.org/officeDocument/2006/relationships/image" Target="../media/image37.png"/><Relationship Id="rId5" Type="http://schemas.openxmlformats.org/officeDocument/2006/relationships/image" Target="../media/image20.wmf"/><Relationship Id="rId10" Type="http://schemas.openxmlformats.org/officeDocument/2006/relationships/image" Target="../media/image28.png"/><Relationship Id="rId4" Type="http://schemas.openxmlformats.org/officeDocument/2006/relationships/image" Target="../media/image13.wmf"/><Relationship Id="rId9" Type="http://schemas.openxmlformats.org/officeDocument/2006/relationships/image" Target="../media/image23.wmf"/><Relationship Id="rId14" Type="http://schemas.openxmlformats.org/officeDocument/2006/relationships/image" Target="../media/image38.emf"/></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27.jpeg"/><Relationship Id="rId3" Type="http://schemas.openxmlformats.org/officeDocument/2006/relationships/image" Target="../media/image13.wmf"/><Relationship Id="rId7" Type="http://schemas.openxmlformats.org/officeDocument/2006/relationships/image" Target="../media/image14.wmf"/><Relationship Id="rId12"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22.wmf"/><Relationship Id="rId11" Type="http://schemas.openxmlformats.org/officeDocument/2006/relationships/image" Target="../media/image37.png"/><Relationship Id="rId5" Type="http://schemas.openxmlformats.org/officeDocument/2006/relationships/image" Target="../media/image21.wmf"/><Relationship Id="rId10" Type="http://schemas.openxmlformats.org/officeDocument/2006/relationships/image" Target="../media/image19.wmf"/><Relationship Id="rId4" Type="http://schemas.openxmlformats.org/officeDocument/2006/relationships/image" Target="../media/image20.wmf"/><Relationship Id="rId9" Type="http://schemas.openxmlformats.org/officeDocument/2006/relationships/image" Target="../media/image24.wmf"/><Relationship Id="rId14" Type="http://schemas.openxmlformats.org/officeDocument/2006/relationships/image" Target="../media/image39.emf"/></Relationships>
</file>

<file path=ppt/slides/_rels/slide5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image" Target="../media/image24.wmf"/><Relationship Id="rId4" Type="http://schemas.openxmlformats.org/officeDocument/2006/relationships/image" Target="../media/image20.wmf"/></Relationships>
</file>

<file path=ppt/slides/_rels/slide5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image" Target="../media/image24.wmf"/><Relationship Id="rId4" Type="http://schemas.openxmlformats.org/officeDocument/2006/relationships/image" Target="../media/image20.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wmf"/><Relationship Id="rId5" Type="http://schemas.openxmlformats.org/officeDocument/2006/relationships/image" Target="../media/image11.emf"/><Relationship Id="rId4" Type="http://schemas.openxmlformats.org/officeDocument/2006/relationships/image" Target="../media/image10.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3.png"/><Relationship Id="rId4" Type="http://schemas.openxmlformats.org/officeDocument/2006/relationships/image" Target="../media/image4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5.wmf"/><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54D93EB-063F-4D7C-9488-04AC95D21DAA}"/>
              </a:ext>
            </a:extLst>
          </p:cNvPr>
          <p:cNvSpPr>
            <a:spLocks noGrp="1" noChangeArrowheads="1"/>
          </p:cNvSpPr>
          <p:nvPr>
            <p:ph type="subTitle" idx="1"/>
          </p:nvPr>
        </p:nvSpPr>
        <p:spPr>
          <a:xfrm>
            <a:off x="3779838" y="5537200"/>
            <a:ext cx="4895850" cy="765175"/>
          </a:xfrm>
        </p:spPr>
        <p:txBody>
          <a:bodyPr>
            <a:noAutofit/>
          </a:bodyPr>
          <a:lstStyle/>
          <a:p>
            <a:pPr algn="r" eaLnBrk="1" hangingPunct="1">
              <a:lnSpc>
                <a:spcPct val="90000"/>
              </a:lnSpc>
              <a:defRPr/>
            </a:pPr>
            <a:r>
              <a:rPr lang="en-US" altLang="en-US" sz="2600" dirty="0"/>
              <a:t>Security Planning</a:t>
            </a:r>
          </a:p>
          <a:p>
            <a:pPr algn="r" eaLnBrk="1" hangingPunct="1">
              <a:lnSpc>
                <a:spcPct val="90000"/>
              </a:lnSpc>
              <a:defRPr/>
            </a:pPr>
            <a:r>
              <a:rPr lang="en-US" altLang="en-US" sz="2600" dirty="0"/>
              <a:t>Susan Lincke</a:t>
            </a:r>
          </a:p>
        </p:txBody>
      </p:sp>
      <p:sp>
        <p:nvSpPr>
          <p:cNvPr id="3074" name="Rectangle 2">
            <a:extLst>
              <a:ext uri="{FF2B5EF4-FFF2-40B4-BE49-F238E27FC236}">
                <a16:creationId xmlns:a16="http://schemas.microsoft.com/office/drawing/2014/main" id="{31F92387-1B95-4A9C-9E9D-B7E3C6048720}"/>
              </a:ext>
            </a:extLst>
          </p:cNvPr>
          <p:cNvSpPr>
            <a:spLocks noGrp="1" noChangeArrowheads="1"/>
          </p:cNvSpPr>
          <p:nvPr>
            <p:ph type="ctrTitle"/>
          </p:nvPr>
        </p:nvSpPr>
        <p:spPr>
          <a:xfrm>
            <a:off x="3771900" y="4165600"/>
            <a:ext cx="4903788" cy="1330325"/>
          </a:xfrm>
        </p:spPr>
        <p:txBody>
          <a:bodyPr/>
          <a:lstStyle/>
          <a:p>
            <a:pPr algn="ctr" eaLnBrk="1" hangingPunct="1">
              <a:defRPr/>
            </a:pPr>
            <a:r>
              <a:rPr lang="en-US" altLang="en-US" sz="4800" dirty="0"/>
              <a:t>Planning for Network Security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F90DEEE-902C-4D70-A76B-98326F5F0BA4}"/>
              </a:ext>
            </a:extLst>
          </p:cNvPr>
          <p:cNvSpPr>
            <a:spLocks noGrp="1" noChangeArrowheads="1"/>
          </p:cNvSpPr>
          <p:nvPr>
            <p:ph type="title"/>
          </p:nvPr>
        </p:nvSpPr>
        <p:spPr>
          <a:xfrm>
            <a:off x="457200" y="609600"/>
            <a:ext cx="8229600" cy="1219200"/>
          </a:xfrm>
        </p:spPr>
        <p:txBody>
          <a:bodyPr/>
          <a:lstStyle/>
          <a:p>
            <a:pPr eaLnBrk="1" hangingPunct="1"/>
            <a:r>
              <a:rPr lang="en-US" altLang="en-US">
                <a:ea typeface="Calibri" panose="020F0502020204030204" pitchFamily="34" charset="0"/>
                <a:cs typeface="Lucida Sans" panose="020B0602030504020204" pitchFamily="34" charset="0"/>
              </a:rPr>
              <a:t>SQL Injection</a:t>
            </a:r>
          </a:p>
        </p:txBody>
      </p:sp>
      <p:sp>
        <p:nvSpPr>
          <p:cNvPr id="34819" name="Rectangle 3">
            <a:extLst>
              <a:ext uri="{FF2B5EF4-FFF2-40B4-BE49-F238E27FC236}">
                <a16:creationId xmlns:a16="http://schemas.microsoft.com/office/drawing/2014/main" id="{9F2F9D86-40E1-4DB1-99C6-EBB15920CD71}"/>
              </a:ext>
            </a:extLst>
          </p:cNvPr>
          <p:cNvSpPr>
            <a:spLocks noGrp="1" noChangeArrowheads="1"/>
          </p:cNvSpPr>
          <p:nvPr>
            <p:ph type="body" sz="half" idx="1"/>
          </p:nvPr>
        </p:nvSpPr>
        <p:spPr>
          <a:xfrm>
            <a:off x="457200" y="1752600"/>
            <a:ext cx="5029200" cy="4572000"/>
          </a:xfrm>
        </p:spPr>
        <p:txBody>
          <a:bodyPr/>
          <a:lstStyle/>
          <a:p>
            <a:pPr eaLnBrk="1" hangingPunct="1">
              <a:lnSpc>
                <a:spcPct val="80000"/>
              </a:lnSpc>
            </a:pPr>
            <a:r>
              <a:rPr lang="en-US" altLang="en-US" b="1">
                <a:latin typeface="Calibri" panose="020F0502020204030204" pitchFamily="34" charset="0"/>
                <a:ea typeface="ヒラギノ角ゴ Pro W3"/>
                <a:cs typeface="ヒラギノ角ゴ Pro W3"/>
              </a:rPr>
              <a:t>Java Original</a:t>
            </a:r>
            <a:r>
              <a:rPr lang="en-US" altLang="en-US">
                <a:latin typeface="Calibri" panose="020F0502020204030204" pitchFamily="34" charset="0"/>
                <a:ea typeface="ヒラギノ角ゴ Pro W3"/>
                <a:cs typeface="ヒラギノ角ゴ Pro W3"/>
              </a:rPr>
              <a:t>:  “SELECT * FROM users_table WHERE username=” + “’” + username + “’” + “ AND password = “ + “’” + password + “’”;</a:t>
            </a:r>
          </a:p>
          <a:p>
            <a:pPr eaLnBrk="1" hangingPunct="1">
              <a:lnSpc>
                <a:spcPct val="80000"/>
              </a:lnSpc>
            </a:pPr>
            <a:r>
              <a:rPr lang="en-US" altLang="en-US" b="1">
                <a:latin typeface="Calibri" panose="020F0502020204030204" pitchFamily="34" charset="0"/>
                <a:ea typeface="ヒラギノ角ゴ Pro W3"/>
                <a:cs typeface="ヒラギノ角ゴ Pro W3"/>
              </a:rPr>
              <a:t>Inserted Password</a:t>
            </a:r>
            <a:r>
              <a:rPr lang="en-US" altLang="en-US">
                <a:latin typeface="Calibri" panose="020F0502020204030204" pitchFamily="34" charset="0"/>
                <a:ea typeface="ヒラギノ角ゴ Pro W3"/>
                <a:cs typeface="ヒラギノ角ゴ Pro W3"/>
              </a:rPr>
              <a:t>: Aa’ OR ‘’=’</a:t>
            </a:r>
          </a:p>
          <a:p>
            <a:pPr eaLnBrk="1" hangingPunct="1">
              <a:lnSpc>
                <a:spcPct val="80000"/>
              </a:lnSpc>
            </a:pPr>
            <a:r>
              <a:rPr lang="en-US" altLang="en-US" b="1">
                <a:latin typeface="Calibri" panose="020F0502020204030204" pitchFamily="34" charset="0"/>
                <a:ea typeface="ヒラギノ角ゴ Pro W3"/>
                <a:cs typeface="ヒラギノ角ゴ Pro W3"/>
              </a:rPr>
              <a:t>Java Result</a:t>
            </a:r>
            <a:r>
              <a:rPr lang="en-US" altLang="en-US">
                <a:latin typeface="Calibri" panose="020F0502020204030204" pitchFamily="34" charset="0"/>
                <a:ea typeface="ヒラギノ角ゴ Pro W3"/>
                <a:cs typeface="ヒラギノ角ゴ Pro W3"/>
              </a:rPr>
              <a:t>:  “SELECT * FROM users_table WHERE username=’anyname’ AND password = ‘Aa’ OR ‘ ‘ = ‘ ‘;</a:t>
            </a:r>
          </a:p>
          <a:p>
            <a:pPr eaLnBrk="1" hangingPunct="1">
              <a:lnSpc>
                <a:spcPct val="80000"/>
              </a:lnSpc>
            </a:pPr>
            <a:endParaRPr lang="en-US" altLang="en-US">
              <a:latin typeface="Calibri" panose="020F0502020204030204" pitchFamily="34" charset="0"/>
              <a:ea typeface="ヒラギノ角ゴ Pro W3"/>
              <a:cs typeface="ヒラギノ角ゴ Pro W3"/>
            </a:endParaRPr>
          </a:p>
          <a:p>
            <a:pPr eaLnBrk="1" hangingPunct="1">
              <a:lnSpc>
                <a:spcPct val="80000"/>
              </a:lnSpc>
            </a:pPr>
            <a:r>
              <a:rPr lang="en-US" altLang="en-US" b="1">
                <a:latin typeface="Calibri" panose="020F0502020204030204" pitchFamily="34" charset="0"/>
                <a:ea typeface="ヒラギノ角ゴ Pro W3"/>
                <a:cs typeface="ヒラギノ角ゴ Pro W3"/>
              </a:rPr>
              <a:t>Inserted Password</a:t>
            </a:r>
            <a:r>
              <a:rPr lang="en-US" altLang="en-US">
                <a:latin typeface="Calibri" panose="020F0502020204030204" pitchFamily="34" charset="0"/>
                <a:ea typeface="ヒラギノ角ゴ Pro W3"/>
                <a:cs typeface="ヒラギノ角ゴ Pro W3"/>
              </a:rPr>
              <a:t>: foo’;DELETE FROM users_table WHERE username LIKE ‘%</a:t>
            </a:r>
          </a:p>
          <a:p>
            <a:pPr eaLnBrk="1" hangingPunct="1">
              <a:lnSpc>
                <a:spcPct val="80000"/>
              </a:lnSpc>
            </a:pPr>
            <a:r>
              <a:rPr lang="en-US" altLang="en-US" b="1">
                <a:latin typeface="Calibri" panose="020F0502020204030204" pitchFamily="34" charset="0"/>
                <a:ea typeface="ヒラギノ角ゴ Pro W3"/>
                <a:cs typeface="ヒラギノ角ゴ Pro W3"/>
              </a:rPr>
              <a:t>Java Result</a:t>
            </a:r>
            <a:r>
              <a:rPr lang="en-US" altLang="en-US">
                <a:latin typeface="Calibri" panose="020F0502020204030204" pitchFamily="34" charset="0"/>
                <a:ea typeface="ヒラギノ角ゴ Pro W3"/>
                <a:cs typeface="ヒラギノ角ゴ Pro W3"/>
              </a:rPr>
              <a:t>:  “SELECT * FROM users_table WHERE username=’anyname’ AND password = ‘foo’; DELETE FROM users_table WHERE username LIKE ‘%’</a:t>
            </a:r>
          </a:p>
          <a:p>
            <a:pPr eaLnBrk="1" hangingPunct="1">
              <a:lnSpc>
                <a:spcPct val="80000"/>
              </a:lnSpc>
            </a:pPr>
            <a:endParaRPr lang="en-US" altLang="en-US">
              <a:latin typeface="Calibri" panose="020F0502020204030204" pitchFamily="34" charset="0"/>
              <a:ea typeface="ヒラギノ角ゴ Pro W3"/>
              <a:cs typeface="ヒラギノ角ゴ Pro W3"/>
            </a:endParaRPr>
          </a:p>
          <a:p>
            <a:pPr eaLnBrk="1" hangingPunct="1">
              <a:lnSpc>
                <a:spcPct val="80000"/>
              </a:lnSpc>
            </a:pPr>
            <a:r>
              <a:rPr lang="en-US" altLang="en-US" b="1">
                <a:latin typeface="Calibri" panose="020F0502020204030204" pitchFamily="34" charset="0"/>
                <a:ea typeface="ヒラギノ角ゴ Pro W3"/>
                <a:cs typeface="ヒラギノ角ゴ Pro W3"/>
              </a:rPr>
              <a:t>Inserted entry</a:t>
            </a:r>
            <a:r>
              <a:rPr lang="en-US" altLang="en-US">
                <a:latin typeface="Calibri" panose="020F0502020204030204" pitchFamily="34" charset="0"/>
                <a:ea typeface="ヒラギノ角ゴ Pro W3"/>
                <a:cs typeface="ヒラギノ角ゴ Pro W3"/>
              </a:rPr>
              <a:t>: ‘|shell(“cmd /c echo “ &amp; char(124) &amp; “format c:”)|’</a:t>
            </a:r>
          </a:p>
        </p:txBody>
      </p:sp>
      <p:sp>
        <p:nvSpPr>
          <p:cNvPr id="28676" name="Rectangle 5">
            <a:extLst>
              <a:ext uri="{FF2B5EF4-FFF2-40B4-BE49-F238E27FC236}">
                <a16:creationId xmlns:a16="http://schemas.microsoft.com/office/drawing/2014/main" id="{13EE870E-9E5B-4C29-8A97-79724A3D1A65}"/>
              </a:ext>
            </a:extLst>
          </p:cNvPr>
          <p:cNvSpPr>
            <a:spLocks noChangeArrowheads="1"/>
          </p:cNvSpPr>
          <p:nvPr/>
        </p:nvSpPr>
        <p:spPr bwMode="auto">
          <a:xfrm>
            <a:off x="5715000" y="2362200"/>
            <a:ext cx="2667000" cy="3276600"/>
          </a:xfrm>
          <a:prstGeom prst="rect">
            <a:avLst/>
          </a:prstGeom>
          <a:solidFill>
            <a:schemeClr val="tx1">
              <a:lumMod val="25000"/>
              <a:lumOff val="75000"/>
            </a:schemeClr>
          </a:solidFill>
          <a:ln w="9525">
            <a:solidFill>
              <a:schemeClr val="tx1"/>
            </a:solidFill>
            <a:miter lim="800000"/>
            <a:headEnd/>
            <a:tailEnd/>
          </a:ln>
        </p:spPr>
        <p:txBody>
          <a:bodyPr wrap="none" anchor="ct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a:defRPr/>
            </a:pPr>
            <a:r>
              <a:rPr lang="en-US" altLang="en-US" i="0"/>
              <a:t>Login:</a:t>
            </a:r>
          </a:p>
          <a:p>
            <a:pPr algn="ctr">
              <a:defRPr/>
            </a:pPr>
            <a:endParaRPr lang="en-US" altLang="en-US" i="0"/>
          </a:p>
          <a:p>
            <a:pPr algn="ctr">
              <a:defRPr/>
            </a:pPr>
            <a:endParaRPr lang="en-US" altLang="en-US" i="0"/>
          </a:p>
          <a:p>
            <a:pPr algn="ctr">
              <a:defRPr/>
            </a:pPr>
            <a:r>
              <a:rPr lang="en-US" altLang="en-US" i="0"/>
              <a:t>Password: </a:t>
            </a:r>
          </a:p>
        </p:txBody>
      </p:sp>
      <p:sp>
        <p:nvSpPr>
          <p:cNvPr id="34821" name="Rectangle 7">
            <a:extLst>
              <a:ext uri="{FF2B5EF4-FFF2-40B4-BE49-F238E27FC236}">
                <a16:creationId xmlns:a16="http://schemas.microsoft.com/office/drawing/2014/main" id="{CE507C67-1314-4587-959C-AAD39A2D14B8}"/>
              </a:ext>
            </a:extLst>
          </p:cNvPr>
          <p:cNvSpPr>
            <a:spLocks noChangeArrowheads="1"/>
          </p:cNvSpPr>
          <p:nvPr/>
        </p:nvSpPr>
        <p:spPr bwMode="auto">
          <a:xfrm>
            <a:off x="6477000" y="3810000"/>
            <a:ext cx="1295400" cy="304800"/>
          </a:xfrm>
          <a:prstGeom prst="rect">
            <a:avLst/>
          </a:prstGeom>
          <a:solidFill>
            <a:schemeClr val="bg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34822" name="Rectangle 8">
            <a:extLst>
              <a:ext uri="{FF2B5EF4-FFF2-40B4-BE49-F238E27FC236}">
                <a16:creationId xmlns:a16="http://schemas.microsoft.com/office/drawing/2014/main" id="{88820A3A-7483-48B5-B80B-8CCE258341B2}"/>
              </a:ext>
            </a:extLst>
          </p:cNvPr>
          <p:cNvSpPr>
            <a:spLocks noChangeArrowheads="1"/>
          </p:cNvSpPr>
          <p:nvPr/>
        </p:nvSpPr>
        <p:spPr bwMode="auto">
          <a:xfrm>
            <a:off x="6477000" y="4648200"/>
            <a:ext cx="1295400" cy="304800"/>
          </a:xfrm>
          <a:prstGeom prst="rect">
            <a:avLst/>
          </a:prstGeom>
          <a:solidFill>
            <a:schemeClr val="bg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34823" name="Text Box 9">
            <a:extLst>
              <a:ext uri="{FF2B5EF4-FFF2-40B4-BE49-F238E27FC236}">
                <a16:creationId xmlns:a16="http://schemas.microsoft.com/office/drawing/2014/main" id="{44E5D220-BAD5-4E9B-85DE-1A30AB66553F}"/>
              </a:ext>
            </a:extLst>
          </p:cNvPr>
          <p:cNvSpPr txBox="1">
            <a:spLocks noChangeArrowheads="1"/>
          </p:cNvSpPr>
          <p:nvPr/>
        </p:nvSpPr>
        <p:spPr bwMode="auto">
          <a:xfrm>
            <a:off x="5715000" y="2590800"/>
            <a:ext cx="272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chemeClr val="tx1"/>
                </a:solidFill>
                <a:latin typeface="Arial" panose="020B0604020202020204" pitchFamily="34" charset="0"/>
                <a:cs typeface="Arial" panose="020B0604020202020204" pitchFamily="34" charset="0"/>
              </a:rPr>
              <a:t>Welcome to My System</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F1758F5-1C9E-4BDB-870A-6795A5D5CA23}"/>
              </a:ext>
            </a:extLst>
          </p:cNvPr>
          <p:cNvSpPr>
            <a:spLocks noGrp="1" noChangeArrowheads="1"/>
          </p:cNvSpPr>
          <p:nvPr>
            <p:ph type="title"/>
          </p:nvPr>
        </p:nvSpPr>
        <p:spPr>
          <a:xfrm>
            <a:off x="457200" y="588492"/>
            <a:ext cx="8229600" cy="997196"/>
          </a:xfrm>
        </p:spPr>
        <p:txBody>
          <a:bodyPr/>
          <a:lstStyle/>
          <a:p>
            <a:pPr algn="ctr" eaLnBrk="1" hangingPunct="1"/>
            <a:r>
              <a:rPr lang="en-US" altLang="en-US" dirty="0">
                <a:ea typeface="Calibri" panose="020F0502020204030204" pitchFamily="34" charset="0"/>
                <a:cs typeface="Lucida Sans" panose="020B0602030504020204" pitchFamily="34" charset="0"/>
              </a:rPr>
              <a:t>Review:  Password Cracking:</a:t>
            </a:r>
            <a:br>
              <a:rPr lang="en-US" altLang="en-US" dirty="0">
                <a:ea typeface="Calibri" panose="020F0502020204030204" pitchFamily="34" charset="0"/>
                <a:cs typeface="Lucida Sans" panose="020B0602030504020204" pitchFamily="34" charset="0"/>
              </a:rPr>
            </a:br>
            <a:r>
              <a:rPr lang="en-US" altLang="en-US" dirty="0">
                <a:ea typeface="Calibri" panose="020F0502020204030204" pitchFamily="34" charset="0"/>
                <a:cs typeface="Lucida Sans" panose="020B0602030504020204" pitchFamily="34" charset="0"/>
              </a:rPr>
              <a:t>Dictionary Attack &amp; Brute Force</a:t>
            </a:r>
          </a:p>
        </p:txBody>
      </p:sp>
      <p:graphicFrame>
        <p:nvGraphicFramePr>
          <p:cNvPr id="17608" name="Group 200">
            <a:extLst>
              <a:ext uri="{FF2B5EF4-FFF2-40B4-BE49-F238E27FC236}">
                <a16:creationId xmlns:a16="http://schemas.microsoft.com/office/drawing/2014/main" id="{22BAECE5-0BC4-41AF-85BB-E9BFD5C22B46}"/>
              </a:ext>
            </a:extLst>
          </p:cNvPr>
          <p:cNvGraphicFramePr>
            <a:graphicFrameLocks noGrp="1"/>
          </p:cNvGraphicFramePr>
          <p:nvPr>
            <p:ph type="tbl" idx="1"/>
          </p:nvPr>
        </p:nvGraphicFramePr>
        <p:xfrm>
          <a:off x="457200" y="1600200"/>
          <a:ext cx="8229600" cy="5080002"/>
        </p:xfrm>
        <a:graphic>
          <a:graphicData uri="http://schemas.openxmlformats.org/drawingml/2006/table">
            <a:tbl>
              <a:tblPr/>
              <a:tblGrid>
                <a:gridCol w="3581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579110">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1" i="0" u="none" strike="noStrike" cap="none" normalizeH="0" baseline="0" dirty="0">
                          <a:ln>
                            <a:noFill/>
                          </a:ln>
                          <a:solidFill>
                            <a:schemeClr val="accent5">
                              <a:lumMod val="10000"/>
                            </a:schemeClr>
                          </a:solidFill>
                          <a:effectLst/>
                          <a:latin typeface="TimesNewRomanPS"/>
                          <a:cs typeface="Times New Roman" pitchFamily="18" charset="0"/>
                        </a:rPr>
                        <a:t>Pattern</a:t>
                      </a:r>
                      <a:endParaRPr kumimoji="0" lang="en-US" sz="1600" b="1" i="0" u="none" strike="noStrike" cap="none" normalizeH="0" baseline="0" dirty="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1" i="0" u="none" strike="noStrike" cap="none" normalizeH="0" baseline="0">
                          <a:ln>
                            <a:noFill/>
                          </a:ln>
                          <a:solidFill>
                            <a:schemeClr val="accent5">
                              <a:lumMod val="10000"/>
                            </a:schemeClr>
                          </a:solidFill>
                          <a:effectLst/>
                          <a:latin typeface="TimesNewRomanPS"/>
                          <a:cs typeface="Times New Roman" pitchFamily="18" charset="0"/>
                        </a:rPr>
                        <a:t>Calculation</a:t>
                      </a:r>
                      <a:endParaRPr kumimoji="0" lang="en-US" sz="1600" b="1"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1" i="0" u="none" strike="noStrike" cap="none" normalizeH="0" baseline="0">
                          <a:ln>
                            <a:noFill/>
                          </a:ln>
                          <a:solidFill>
                            <a:schemeClr val="accent5">
                              <a:lumMod val="10000"/>
                            </a:schemeClr>
                          </a:solidFill>
                          <a:effectLst/>
                          <a:latin typeface="TimesNewRomanPS"/>
                          <a:cs typeface="Times New Roman" pitchFamily="18" charset="0"/>
                        </a:rPr>
                        <a:t>Result</a:t>
                      </a:r>
                      <a:endParaRPr kumimoji="0" lang="en-US" sz="1600" b="1"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1" i="0" u="none" strike="noStrike" cap="none" normalizeH="0" baseline="0">
                          <a:ln>
                            <a:noFill/>
                          </a:ln>
                          <a:solidFill>
                            <a:schemeClr val="accent5">
                              <a:lumMod val="10000"/>
                            </a:schemeClr>
                          </a:solidFill>
                          <a:effectLst/>
                          <a:latin typeface="TimesNewRomanPS"/>
                          <a:cs typeface="Times New Roman" pitchFamily="18" charset="0"/>
                        </a:rPr>
                        <a:t>Time to Guess</a:t>
                      </a:r>
                    </a:p>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(2.6x10</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18</a:t>
                      </a:r>
                      <a:r>
                        <a:rPr kumimoji="0" lang="en-US" sz="1600" b="0" i="0" u="none" strike="noStrike" cap="none" normalizeH="0" baseline="0">
                          <a:ln>
                            <a:noFill/>
                          </a:ln>
                          <a:solidFill>
                            <a:schemeClr val="accent5">
                              <a:lumMod val="10000"/>
                            </a:schemeClr>
                          </a:solidFill>
                          <a:effectLst/>
                          <a:latin typeface="Arial" pitchFamily="34" charset="0"/>
                        </a:rPr>
                        <a:t>/month)</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0"/>
                  </a:ext>
                </a:extLst>
              </a:tr>
              <a:tr h="33527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Personal Info: interests, relatives</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20</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Manual 5 minutes</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7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Social Engineering</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1</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Manual 2 minutes </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7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American Dictionary</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80,000</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&lt; 1 second</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7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4 chars: lower case alpha</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26</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4</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5x10</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5</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27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8 chars: lower case alpha</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26</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8</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2x10</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11</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7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8 chars:</a:t>
                      </a:r>
                      <a:r>
                        <a:rPr kumimoji="0" lang="en-US" sz="1600" b="0" i="0" u="none" strike="noStrike" cap="none" normalizeH="0" baseline="0">
                          <a:ln>
                            <a:noFill/>
                          </a:ln>
                          <a:solidFill>
                            <a:schemeClr val="accent5">
                              <a:lumMod val="10000"/>
                            </a:schemeClr>
                          </a:solidFill>
                          <a:effectLst/>
                          <a:latin typeface="Times New Roman" pitchFamily="18" charset="0"/>
                          <a:cs typeface="Times New Roman" pitchFamily="18" charset="0"/>
                        </a:rPr>
                        <a:t> </a:t>
                      </a: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alpha</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52</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8</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5x10</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13</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7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8 chars:</a:t>
                      </a:r>
                      <a:r>
                        <a:rPr kumimoji="0" lang="en-US" sz="1600" b="0" i="0" u="none" strike="noStrike" cap="none" normalizeH="0" baseline="0">
                          <a:ln>
                            <a:noFill/>
                          </a:ln>
                          <a:solidFill>
                            <a:schemeClr val="accent5">
                              <a:lumMod val="10000"/>
                            </a:schemeClr>
                          </a:solidFill>
                          <a:effectLst/>
                          <a:latin typeface="Times New Roman" pitchFamily="18" charset="0"/>
                          <a:cs typeface="Times New Roman" pitchFamily="18" charset="0"/>
                        </a:rPr>
                        <a:t> </a:t>
                      </a: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alphanumeric</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62</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8</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2x10</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14</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3.4 min.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7149">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8 chars alphanumeric +10</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72</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8</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7x10</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14</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12 min.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3974">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8 chars:</a:t>
                      </a:r>
                      <a:r>
                        <a:rPr kumimoji="0" lang="en-US" sz="1600" b="0" i="0" u="none" strike="noStrike" cap="none" normalizeH="0" baseline="0">
                          <a:ln>
                            <a:noFill/>
                          </a:ln>
                          <a:solidFill>
                            <a:schemeClr val="accent5">
                              <a:lumMod val="10000"/>
                            </a:schemeClr>
                          </a:solidFill>
                          <a:effectLst/>
                          <a:latin typeface="Times New Roman" pitchFamily="18" charset="0"/>
                          <a:cs typeface="Times New Roman" pitchFamily="18" charset="0"/>
                        </a:rPr>
                        <a:t> </a:t>
                      </a: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all keyboard</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95</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8</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7x10</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15</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2 hours</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0799">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12 chars:</a:t>
                      </a:r>
                      <a:r>
                        <a:rPr kumimoji="0" lang="en-US" sz="1600" b="0" i="0" u="none" strike="noStrike" cap="none" normalizeH="0" baseline="0">
                          <a:ln>
                            <a:noFill/>
                          </a:ln>
                          <a:solidFill>
                            <a:schemeClr val="accent5">
                              <a:lumMod val="10000"/>
                            </a:schemeClr>
                          </a:solidFill>
                          <a:effectLst/>
                          <a:latin typeface="Times New Roman" pitchFamily="18" charset="0"/>
                          <a:cs typeface="Times New Roman" pitchFamily="18" charset="0"/>
                        </a:rPr>
                        <a:t> </a:t>
                      </a: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alphanumeric</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62</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12</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3x10</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21</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96 years</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2545">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12 chars:</a:t>
                      </a:r>
                      <a:r>
                        <a:rPr kumimoji="0" lang="en-US" sz="1600" b="0" i="0" u="none" strike="noStrike" cap="none" normalizeH="0" baseline="0">
                          <a:ln>
                            <a:noFill/>
                          </a:ln>
                          <a:solidFill>
                            <a:schemeClr val="accent5">
                              <a:lumMod val="10000"/>
                            </a:schemeClr>
                          </a:solidFill>
                          <a:effectLst/>
                          <a:latin typeface="Times New Roman" pitchFamily="18" charset="0"/>
                          <a:cs typeface="Times New Roman" pitchFamily="18" charset="0"/>
                        </a:rPr>
                        <a:t> </a:t>
                      </a: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alphanumeric + 10</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72</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12</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2x10</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22</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500 years</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5561">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dirty="0">
                          <a:ln>
                            <a:noFill/>
                          </a:ln>
                          <a:solidFill>
                            <a:schemeClr val="accent5">
                              <a:lumMod val="10000"/>
                            </a:schemeClr>
                          </a:solidFill>
                          <a:effectLst/>
                          <a:latin typeface="TimesNewRomanPS"/>
                          <a:cs typeface="Times New Roman" pitchFamily="18" charset="0"/>
                        </a:rPr>
                        <a:t>12 chars:</a:t>
                      </a:r>
                      <a:r>
                        <a:rPr kumimoji="0" lang="en-US" sz="1600" b="0" i="0" u="none" strike="noStrike" cap="none" normalizeH="0" baseline="0" dirty="0">
                          <a:ln>
                            <a:noFill/>
                          </a:ln>
                          <a:solidFill>
                            <a:schemeClr val="accent5">
                              <a:lumMod val="10000"/>
                            </a:schemeClr>
                          </a:solidFill>
                          <a:effectLst/>
                          <a:latin typeface="Times New Roman" pitchFamily="18" charset="0"/>
                          <a:cs typeface="Times New Roman" pitchFamily="18" charset="0"/>
                        </a:rPr>
                        <a:t> </a:t>
                      </a:r>
                      <a:r>
                        <a:rPr kumimoji="0" lang="en-US" sz="1600" b="0" i="0" u="none" strike="noStrike" cap="none" normalizeH="0" baseline="0" dirty="0">
                          <a:ln>
                            <a:noFill/>
                          </a:ln>
                          <a:solidFill>
                            <a:schemeClr val="accent5">
                              <a:lumMod val="10000"/>
                            </a:schemeClr>
                          </a:solidFill>
                          <a:effectLst/>
                          <a:latin typeface="TimesNewRomanPS"/>
                          <a:cs typeface="Times New Roman" pitchFamily="18" charset="0"/>
                        </a:rPr>
                        <a:t>all keyboard</a:t>
                      </a:r>
                      <a:endParaRPr kumimoji="0" lang="en-US" sz="1600" b="0" i="0" u="none" strike="noStrike" cap="none" normalizeH="0" baseline="0" dirty="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95</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12</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5x10</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23</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53974">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16 chars:</a:t>
                      </a:r>
                      <a:r>
                        <a:rPr kumimoji="0" lang="en-US" sz="1600" b="0" i="0" u="none" strike="noStrike" cap="none" normalizeH="0" baseline="0">
                          <a:ln>
                            <a:noFill/>
                          </a:ln>
                          <a:solidFill>
                            <a:schemeClr val="accent5">
                              <a:lumMod val="10000"/>
                            </a:schemeClr>
                          </a:solidFill>
                          <a:effectLst/>
                          <a:latin typeface="Times New Roman" pitchFamily="18" charset="0"/>
                          <a:cs typeface="Times New Roman" pitchFamily="18" charset="0"/>
                        </a:rPr>
                        <a:t> </a:t>
                      </a: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alphanumeric</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TimesNewRomanPS"/>
                          <a:cs typeface="Times New Roman" pitchFamily="18" charset="0"/>
                        </a:rPr>
                        <a:t>62</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16</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accent5">
                              <a:lumMod val="10000"/>
                            </a:schemeClr>
                          </a:solidFill>
                          <a:effectLst/>
                          <a:latin typeface="Arial" pitchFamily="34" charset="0"/>
                        </a:rPr>
                        <a:t>5x10</a:t>
                      </a:r>
                      <a:r>
                        <a:rPr kumimoji="0" lang="en-US" sz="1600" b="0" i="0" u="none" strike="noStrike" cap="none" normalizeH="0" baseline="30000">
                          <a:ln>
                            <a:noFill/>
                          </a:ln>
                          <a:solidFill>
                            <a:schemeClr val="accent5">
                              <a:lumMod val="10000"/>
                            </a:schemeClr>
                          </a:solidFill>
                          <a:effectLst/>
                          <a:latin typeface="TimesNewRomanPS"/>
                          <a:cs typeface="Times New Roman" pitchFamily="18" charset="0"/>
                        </a:rPr>
                        <a:t>28</a:t>
                      </a:r>
                      <a:endParaRPr kumimoji="0" lang="en-US" sz="1600" b="0" i="0" u="none" strike="noStrike" cap="none" normalizeH="0" baseline="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600" b="0" i="0" u="none" strike="noStrike" cap="none" normalizeH="0" baseline="0" dirty="0">
                        <a:ln>
                          <a:noFill/>
                        </a:ln>
                        <a:solidFill>
                          <a:schemeClr val="accent5">
                            <a:lumMod val="10000"/>
                          </a:schemeClr>
                        </a:solidFill>
                        <a:effectLst/>
                        <a:latin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36944" name="Rectangle 2">
            <a:extLst>
              <a:ext uri="{FF2B5EF4-FFF2-40B4-BE49-F238E27FC236}">
                <a16:creationId xmlns:a16="http://schemas.microsoft.com/office/drawing/2014/main" id="{477A7E89-54C3-4F1E-B442-EC84F33093E1}"/>
              </a:ext>
            </a:extLst>
          </p:cNvPr>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1200">
                <a:solidFill>
                  <a:schemeClr val="tx1"/>
                </a:solidFill>
                <a:latin typeface="Arial" panose="020B0604020202020204" pitchFamily="34" charset="0"/>
                <a:cs typeface="Arial" panose="020B0604020202020204" pitchFamily="34" charset="0"/>
              </a:rPr>
              <a:t>NIST SP 800-118 Draft</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FA5670C5-E6FA-488B-A3F4-1A4FF492C990}"/>
              </a:ext>
            </a:extLst>
          </p:cNvPr>
          <p:cNvSpPr>
            <a:spLocks noGrp="1" noChangeArrowheads="1"/>
          </p:cNvSpPr>
          <p:nvPr>
            <p:ph type="title"/>
          </p:nvPr>
        </p:nvSpPr>
        <p:spPr>
          <a:xfrm>
            <a:off x="520700" y="917575"/>
            <a:ext cx="8154988" cy="997196"/>
          </a:xfrm>
        </p:spPr>
        <p:txBody>
          <a:bodyPr/>
          <a:lstStyle/>
          <a:p>
            <a:pPr eaLnBrk="1" hangingPunct="1"/>
            <a:r>
              <a:rPr lang="en-US" altLang="en-US" sz="4000" dirty="0">
                <a:ea typeface="Calibri" panose="020F0502020204030204" pitchFamily="34" charset="0"/>
                <a:cs typeface="Lucida Sans" panose="020B0602030504020204" pitchFamily="34" charset="0"/>
              </a:rPr>
              <a:t>Hacking Networks Stages:</a:t>
            </a:r>
            <a:br>
              <a:rPr lang="en-US" altLang="en-US" sz="4000" dirty="0">
                <a:ea typeface="Calibri" panose="020F0502020204030204" pitchFamily="34" charset="0"/>
                <a:cs typeface="Lucida Sans" panose="020B0602030504020204" pitchFamily="34" charset="0"/>
              </a:rPr>
            </a:br>
            <a:r>
              <a:rPr lang="en-US" altLang="en-US" sz="3200" dirty="0">
                <a:ea typeface="Calibri" panose="020F0502020204030204" pitchFamily="34" charset="0"/>
                <a:cs typeface="Lucida Sans" panose="020B0602030504020204" pitchFamily="34" charset="0"/>
              </a:rPr>
              <a:t>Hiding Presence; Establishing Persistence</a:t>
            </a:r>
          </a:p>
        </p:txBody>
      </p:sp>
      <p:sp>
        <p:nvSpPr>
          <p:cNvPr id="30723" name="Text Box 5">
            <a:extLst>
              <a:ext uri="{FF2B5EF4-FFF2-40B4-BE49-F238E27FC236}">
                <a16:creationId xmlns:a16="http://schemas.microsoft.com/office/drawing/2014/main" id="{BBFA5DC0-3D14-470A-9633-FF1729F6CD4B}"/>
              </a:ext>
            </a:extLst>
          </p:cNvPr>
          <p:cNvSpPr txBox="1">
            <a:spLocks noChangeArrowheads="1"/>
          </p:cNvSpPr>
          <p:nvPr/>
        </p:nvSpPr>
        <p:spPr bwMode="auto">
          <a:xfrm>
            <a:off x="3260725" y="2170113"/>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defRPr/>
            </a:pPr>
            <a:r>
              <a:rPr lang="en-US" altLang="en-US" b="1" i="0" dirty="0">
                <a:solidFill>
                  <a:schemeClr val="accent5">
                    <a:lumMod val="10000"/>
                  </a:schemeClr>
                </a:solidFill>
              </a:rPr>
              <a:t>Backdoor</a:t>
            </a:r>
          </a:p>
        </p:txBody>
      </p:sp>
      <p:sp>
        <p:nvSpPr>
          <p:cNvPr id="30724" name="Text Box 6">
            <a:extLst>
              <a:ext uri="{FF2B5EF4-FFF2-40B4-BE49-F238E27FC236}">
                <a16:creationId xmlns:a16="http://schemas.microsoft.com/office/drawing/2014/main" id="{81F51092-4916-46EE-8A97-06F438E351F5}"/>
              </a:ext>
            </a:extLst>
          </p:cNvPr>
          <p:cNvSpPr txBox="1">
            <a:spLocks noChangeArrowheads="1"/>
          </p:cNvSpPr>
          <p:nvPr/>
        </p:nvSpPr>
        <p:spPr bwMode="auto">
          <a:xfrm>
            <a:off x="4724400" y="3200400"/>
            <a:ext cx="159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defRPr/>
            </a:pPr>
            <a:r>
              <a:rPr lang="en-US" altLang="en-US" b="1" i="0" dirty="0">
                <a:solidFill>
                  <a:schemeClr val="accent5">
                    <a:lumMod val="10000"/>
                  </a:schemeClr>
                </a:solidFill>
              </a:rPr>
              <a:t>Trojan Horse</a:t>
            </a:r>
          </a:p>
        </p:txBody>
      </p:sp>
      <p:sp>
        <p:nvSpPr>
          <p:cNvPr id="30725" name="Text Box 7">
            <a:extLst>
              <a:ext uri="{FF2B5EF4-FFF2-40B4-BE49-F238E27FC236}">
                <a16:creationId xmlns:a16="http://schemas.microsoft.com/office/drawing/2014/main" id="{2230E1C7-55C0-45F5-A437-F5CF5F059DE4}"/>
              </a:ext>
            </a:extLst>
          </p:cNvPr>
          <p:cNvSpPr txBox="1">
            <a:spLocks noChangeArrowheads="1"/>
          </p:cNvSpPr>
          <p:nvPr/>
        </p:nvSpPr>
        <p:spPr bwMode="auto">
          <a:xfrm>
            <a:off x="2330450" y="50927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defRPr/>
            </a:pPr>
            <a:r>
              <a:rPr lang="en-US" altLang="en-US" b="1" i="0" dirty="0">
                <a:solidFill>
                  <a:schemeClr val="accent5">
                    <a:lumMod val="10000"/>
                  </a:schemeClr>
                </a:solidFill>
              </a:rPr>
              <a:t>Spyware/Adware</a:t>
            </a:r>
          </a:p>
        </p:txBody>
      </p:sp>
      <p:sp>
        <p:nvSpPr>
          <p:cNvPr id="38918" name="Text Box 8">
            <a:extLst>
              <a:ext uri="{FF2B5EF4-FFF2-40B4-BE49-F238E27FC236}">
                <a16:creationId xmlns:a16="http://schemas.microsoft.com/office/drawing/2014/main" id="{2E70EB7C-36D2-489C-A674-56EEDCE520A9}"/>
              </a:ext>
            </a:extLst>
          </p:cNvPr>
          <p:cNvSpPr txBox="1">
            <a:spLocks noChangeArrowheads="1"/>
          </p:cNvSpPr>
          <p:nvPr/>
        </p:nvSpPr>
        <p:spPr bwMode="auto">
          <a:xfrm>
            <a:off x="365125" y="3465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i="0">
              <a:solidFill>
                <a:schemeClr val="tx1"/>
              </a:solidFill>
              <a:latin typeface="Arial" panose="020B0604020202020204" pitchFamily="34" charset="0"/>
              <a:cs typeface="Arial" panose="020B0604020202020204" pitchFamily="34" charset="0"/>
            </a:endParaRPr>
          </a:p>
        </p:txBody>
      </p:sp>
      <p:sp>
        <p:nvSpPr>
          <p:cNvPr id="30727" name="Text Box 9">
            <a:extLst>
              <a:ext uri="{FF2B5EF4-FFF2-40B4-BE49-F238E27FC236}">
                <a16:creationId xmlns:a16="http://schemas.microsoft.com/office/drawing/2014/main" id="{F93AF250-88FA-4848-9B03-0F46B6A8F722}"/>
              </a:ext>
            </a:extLst>
          </p:cNvPr>
          <p:cNvSpPr txBox="1">
            <a:spLocks noChangeArrowheads="1"/>
          </p:cNvSpPr>
          <p:nvPr/>
        </p:nvSpPr>
        <p:spPr bwMode="auto">
          <a:xfrm>
            <a:off x="115888" y="4337050"/>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defRPr/>
            </a:pPr>
            <a:r>
              <a:rPr lang="en-US" altLang="en-US" b="1" i="0" dirty="0">
                <a:solidFill>
                  <a:schemeClr val="accent5">
                    <a:lumMod val="10000"/>
                  </a:schemeClr>
                </a:solidFill>
              </a:rPr>
              <a:t>Command &amp; Control</a:t>
            </a:r>
          </a:p>
        </p:txBody>
      </p:sp>
      <p:sp>
        <p:nvSpPr>
          <p:cNvPr id="30728" name="Text Box 10">
            <a:extLst>
              <a:ext uri="{FF2B5EF4-FFF2-40B4-BE49-F238E27FC236}">
                <a16:creationId xmlns:a16="http://schemas.microsoft.com/office/drawing/2014/main" id="{B27D4017-2186-4E4A-8FA7-95FF55EBCD95}"/>
              </a:ext>
            </a:extLst>
          </p:cNvPr>
          <p:cNvSpPr txBox="1">
            <a:spLocks noChangeArrowheads="1"/>
          </p:cNvSpPr>
          <p:nvPr/>
        </p:nvSpPr>
        <p:spPr bwMode="auto">
          <a:xfrm>
            <a:off x="4572000" y="4114800"/>
            <a:ext cx="220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defRPr/>
            </a:pPr>
            <a:r>
              <a:rPr lang="en-US" altLang="en-US" b="1" i="0" dirty="0">
                <a:solidFill>
                  <a:schemeClr val="accent5">
                    <a:lumMod val="10000"/>
                  </a:schemeClr>
                </a:solidFill>
              </a:rPr>
              <a:t>User-Level Rootkit</a:t>
            </a:r>
          </a:p>
        </p:txBody>
      </p:sp>
      <p:sp>
        <p:nvSpPr>
          <p:cNvPr id="30729" name="Text Box 11">
            <a:extLst>
              <a:ext uri="{FF2B5EF4-FFF2-40B4-BE49-F238E27FC236}">
                <a16:creationId xmlns:a16="http://schemas.microsoft.com/office/drawing/2014/main" id="{C25FADB9-8F8F-4F1F-BB2D-C5A15401852C}"/>
              </a:ext>
            </a:extLst>
          </p:cNvPr>
          <p:cNvSpPr txBox="1">
            <a:spLocks noChangeArrowheads="1"/>
          </p:cNvSpPr>
          <p:nvPr/>
        </p:nvSpPr>
        <p:spPr bwMode="auto">
          <a:xfrm>
            <a:off x="5126038" y="5183188"/>
            <a:ext cx="1635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a:defRPr/>
            </a:pPr>
            <a:r>
              <a:rPr lang="en-US" altLang="en-US" b="1" i="0" dirty="0">
                <a:solidFill>
                  <a:schemeClr val="accent5">
                    <a:lumMod val="10000"/>
                  </a:schemeClr>
                </a:solidFill>
              </a:rPr>
              <a:t>Kernel-Level </a:t>
            </a:r>
          </a:p>
          <a:p>
            <a:pPr algn="ctr">
              <a:defRPr/>
            </a:pPr>
            <a:r>
              <a:rPr lang="en-US" altLang="en-US" b="1" i="0" dirty="0">
                <a:solidFill>
                  <a:schemeClr val="accent5">
                    <a:lumMod val="10000"/>
                  </a:schemeClr>
                </a:solidFill>
              </a:rPr>
              <a:t>Rootkit</a:t>
            </a:r>
          </a:p>
        </p:txBody>
      </p:sp>
      <p:sp>
        <p:nvSpPr>
          <p:cNvPr id="38922" name="Line 12">
            <a:extLst>
              <a:ext uri="{FF2B5EF4-FFF2-40B4-BE49-F238E27FC236}">
                <a16:creationId xmlns:a16="http://schemas.microsoft.com/office/drawing/2014/main" id="{81149F86-FADA-4EC7-A0BD-38162B8DAE83}"/>
              </a:ext>
            </a:extLst>
          </p:cNvPr>
          <p:cNvSpPr>
            <a:spLocks noChangeShapeType="1"/>
          </p:cNvSpPr>
          <p:nvPr/>
        </p:nvSpPr>
        <p:spPr bwMode="auto">
          <a:xfrm flipH="1">
            <a:off x="1524000" y="2438400"/>
            <a:ext cx="2262188" cy="1858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3" name="Line 13">
            <a:extLst>
              <a:ext uri="{FF2B5EF4-FFF2-40B4-BE49-F238E27FC236}">
                <a16:creationId xmlns:a16="http://schemas.microsoft.com/office/drawing/2014/main" id="{0751D150-DB96-46A3-AF00-488A87C37FCB}"/>
              </a:ext>
            </a:extLst>
          </p:cNvPr>
          <p:cNvSpPr>
            <a:spLocks noChangeShapeType="1"/>
          </p:cNvSpPr>
          <p:nvPr/>
        </p:nvSpPr>
        <p:spPr bwMode="auto">
          <a:xfrm flipH="1">
            <a:off x="3260725" y="2438400"/>
            <a:ext cx="625475" cy="2530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4" name="Line 14">
            <a:extLst>
              <a:ext uri="{FF2B5EF4-FFF2-40B4-BE49-F238E27FC236}">
                <a16:creationId xmlns:a16="http://schemas.microsoft.com/office/drawing/2014/main" id="{019E3C7A-7300-4D40-A781-DBDB87EC55DB}"/>
              </a:ext>
            </a:extLst>
          </p:cNvPr>
          <p:cNvSpPr>
            <a:spLocks noChangeShapeType="1"/>
          </p:cNvSpPr>
          <p:nvPr/>
        </p:nvSpPr>
        <p:spPr bwMode="auto">
          <a:xfrm>
            <a:off x="3886200" y="2438400"/>
            <a:ext cx="1905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5" name="Line 15">
            <a:extLst>
              <a:ext uri="{FF2B5EF4-FFF2-40B4-BE49-F238E27FC236}">
                <a16:creationId xmlns:a16="http://schemas.microsoft.com/office/drawing/2014/main" id="{A0D28A25-0B6E-4F33-8D12-AEABBFE358B0}"/>
              </a:ext>
            </a:extLst>
          </p:cNvPr>
          <p:cNvSpPr>
            <a:spLocks noChangeShapeType="1"/>
          </p:cNvSpPr>
          <p:nvPr/>
        </p:nvSpPr>
        <p:spPr bwMode="auto">
          <a:xfrm>
            <a:off x="5791200" y="3505200"/>
            <a:ext cx="76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6" name="Line 16">
            <a:extLst>
              <a:ext uri="{FF2B5EF4-FFF2-40B4-BE49-F238E27FC236}">
                <a16:creationId xmlns:a16="http://schemas.microsoft.com/office/drawing/2014/main" id="{C3BE7AED-0E15-4BBF-A331-75B24AD0A504}"/>
              </a:ext>
            </a:extLst>
          </p:cNvPr>
          <p:cNvSpPr>
            <a:spLocks noChangeShapeType="1"/>
          </p:cNvSpPr>
          <p:nvPr/>
        </p:nvSpPr>
        <p:spPr bwMode="auto">
          <a:xfrm>
            <a:off x="5867400" y="4419600"/>
            <a:ext cx="76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7" name="Text Box 18">
            <a:extLst>
              <a:ext uri="{FF2B5EF4-FFF2-40B4-BE49-F238E27FC236}">
                <a16:creationId xmlns:a16="http://schemas.microsoft.com/office/drawing/2014/main" id="{E81A846D-B65F-438E-B3ED-808A45F8B831}"/>
              </a:ext>
            </a:extLst>
          </p:cNvPr>
          <p:cNvSpPr txBox="1">
            <a:spLocks noChangeArrowheads="1"/>
          </p:cNvSpPr>
          <p:nvPr/>
        </p:nvSpPr>
        <p:spPr bwMode="auto">
          <a:xfrm>
            <a:off x="6689725" y="3846513"/>
            <a:ext cx="1974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Replaces system</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executables: e.g. </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Login, ls, du</a:t>
            </a:r>
          </a:p>
        </p:txBody>
      </p:sp>
      <p:sp>
        <p:nvSpPr>
          <p:cNvPr id="38928" name="Text Box 19">
            <a:extLst>
              <a:ext uri="{FF2B5EF4-FFF2-40B4-BE49-F238E27FC236}">
                <a16:creationId xmlns:a16="http://schemas.microsoft.com/office/drawing/2014/main" id="{3778C02A-D69B-44A1-A432-FF06EA4ECEE2}"/>
              </a:ext>
            </a:extLst>
          </p:cNvPr>
          <p:cNvSpPr txBox="1">
            <a:spLocks noChangeArrowheads="1"/>
          </p:cNvSpPr>
          <p:nvPr/>
        </p:nvSpPr>
        <p:spPr bwMode="auto">
          <a:xfrm>
            <a:off x="6689725" y="4913313"/>
            <a:ext cx="22796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Replaces OS kernel:</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e.g. process or file</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control to hide</a:t>
            </a:r>
          </a:p>
        </p:txBody>
      </p:sp>
      <p:sp>
        <p:nvSpPr>
          <p:cNvPr id="38929" name="Text Box 20">
            <a:extLst>
              <a:ext uri="{FF2B5EF4-FFF2-40B4-BE49-F238E27FC236}">
                <a16:creationId xmlns:a16="http://schemas.microsoft.com/office/drawing/2014/main" id="{C9765B9F-322A-4366-A1AF-16BADCC041C1}"/>
              </a:ext>
            </a:extLst>
          </p:cNvPr>
          <p:cNvSpPr txBox="1">
            <a:spLocks noChangeArrowheads="1"/>
          </p:cNvSpPr>
          <p:nvPr/>
        </p:nvSpPr>
        <p:spPr bwMode="auto">
          <a:xfrm>
            <a:off x="6613525" y="1941513"/>
            <a:ext cx="23050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Control system:</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system commands,</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log keystrokes, pswd</a:t>
            </a:r>
          </a:p>
          <a:p>
            <a:pPr>
              <a:lnSpc>
                <a:spcPct val="100000"/>
              </a:lnSpc>
              <a:spcBef>
                <a:spcPct val="0"/>
              </a:spcBef>
              <a:buClrTx/>
              <a:buSzTx/>
              <a:buFontTx/>
              <a:buNone/>
            </a:pPr>
            <a:endParaRPr lang="en-US" altLang="en-US" i="0">
              <a:solidFill>
                <a:schemeClr val="tx1"/>
              </a:solidFill>
              <a:latin typeface="Arial" panose="020B0604020202020204" pitchFamily="34" charset="0"/>
              <a:cs typeface="Arial" panose="020B0604020202020204" pitchFamily="34" charset="0"/>
            </a:endParaRP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Useful utility actually</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creates a backdoor.</a:t>
            </a:r>
          </a:p>
        </p:txBody>
      </p:sp>
      <p:sp>
        <p:nvSpPr>
          <p:cNvPr id="38930" name="Text Box 21">
            <a:extLst>
              <a:ext uri="{FF2B5EF4-FFF2-40B4-BE49-F238E27FC236}">
                <a16:creationId xmlns:a16="http://schemas.microsoft.com/office/drawing/2014/main" id="{4A75A86C-D0A0-479A-9756-E9979A59099B}"/>
              </a:ext>
            </a:extLst>
          </p:cNvPr>
          <p:cNvSpPr txBox="1">
            <a:spLocks noChangeArrowheads="1"/>
          </p:cNvSpPr>
          <p:nvPr/>
        </p:nvSpPr>
        <p:spPr bwMode="auto">
          <a:xfrm>
            <a:off x="44450" y="4645025"/>
            <a:ext cx="268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Slave forwards/performs</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commands; </a:t>
            </a:r>
          </a:p>
        </p:txBody>
      </p:sp>
      <p:sp>
        <p:nvSpPr>
          <p:cNvPr id="38931" name="Text Box 22">
            <a:extLst>
              <a:ext uri="{FF2B5EF4-FFF2-40B4-BE49-F238E27FC236}">
                <a16:creationId xmlns:a16="http://schemas.microsoft.com/office/drawing/2014/main" id="{E6C68C4D-FFAF-4378-8543-46A40B07AED2}"/>
              </a:ext>
            </a:extLst>
          </p:cNvPr>
          <p:cNvSpPr txBox="1">
            <a:spLocks noChangeArrowheads="1"/>
          </p:cNvSpPr>
          <p:nvPr/>
        </p:nvSpPr>
        <p:spPr bwMode="auto">
          <a:xfrm>
            <a:off x="2054225" y="5380038"/>
            <a:ext cx="34655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Spyware: Keystroke logger collects info: passwords,</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collect credit card #s,</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AdWare: insert ads,</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filter search results</a:t>
            </a:r>
          </a:p>
        </p:txBody>
      </p:sp>
      <p:sp>
        <p:nvSpPr>
          <p:cNvPr id="38933" name="TextBox 1">
            <a:extLst>
              <a:ext uri="{FF2B5EF4-FFF2-40B4-BE49-F238E27FC236}">
                <a16:creationId xmlns:a16="http://schemas.microsoft.com/office/drawing/2014/main" id="{BF5ADED2-064B-4578-AAFB-662F4CB33B5C}"/>
              </a:ext>
            </a:extLst>
          </p:cNvPr>
          <p:cNvSpPr txBox="1">
            <a:spLocks noChangeArrowheads="1"/>
          </p:cNvSpPr>
          <p:nvPr/>
        </p:nvSpPr>
        <p:spPr bwMode="auto">
          <a:xfrm>
            <a:off x="115888" y="5829300"/>
            <a:ext cx="1851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Spread &amp; infect,</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list email addrs, </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DDOS attacks</a:t>
            </a:r>
          </a:p>
        </p:txBody>
      </p:sp>
      <p:sp>
        <p:nvSpPr>
          <p:cNvPr id="30742" name="Text Box 9">
            <a:extLst>
              <a:ext uri="{FF2B5EF4-FFF2-40B4-BE49-F238E27FC236}">
                <a16:creationId xmlns:a16="http://schemas.microsoft.com/office/drawing/2014/main" id="{1C210611-F631-43B1-BEA9-CB461BC1F9B2}"/>
              </a:ext>
            </a:extLst>
          </p:cNvPr>
          <p:cNvSpPr txBox="1">
            <a:spLocks noChangeArrowheads="1"/>
          </p:cNvSpPr>
          <p:nvPr/>
        </p:nvSpPr>
        <p:spPr bwMode="auto">
          <a:xfrm>
            <a:off x="665163" y="5472113"/>
            <a:ext cx="56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defRPr/>
            </a:pPr>
            <a:r>
              <a:rPr lang="en-US" altLang="en-US" b="1" i="0" dirty="0">
                <a:solidFill>
                  <a:schemeClr val="accent5">
                    <a:lumMod val="10000"/>
                  </a:schemeClr>
                </a:solidFill>
              </a:rPr>
              <a:t>Bot</a:t>
            </a:r>
          </a:p>
        </p:txBody>
      </p:sp>
      <p:cxnSp>
        <p:nvCxnSpPr>
          <p:cNvPr id="38935" name="Straight Arrow Connector 3">
            <a:extLst>
              <a:ext uri="{FF2B5EF4-FFF2-40B4-BE49-F238E27FC236}">
                <a16:creationId xmlns:a16="http://schemas.microsoft.com/office/drawing/2014/main" id="{63F078D2-ACF7-418D-B557-92BD22FBB150}"/>
              </a:ext>
            </a:extLst>
          </p:cNvPr>
          <p:cNvCxnSpPr>
            <a:cxnSpLocks noChangeShapeType="1"/>
            <a:endCxn id="30742" idx="0"/>
          </p:cNvCxnSpPr>
          <p:nvPr/>
        </p:nvCxnSpPr>
        <p:spPr bwMode="auto">
          <a:xfrm>
            <a:off x="949325" y="5181600"/>
            <a:ext cx="0" cy="2905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6E680D8-B1F3-4EC4-A159-2255277312E4}"/>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Bots &amp; Distributed Denial of Service</a:t>
            </a:r>
          </a:p>
        </p:txBody>
      </p:sp>
      <p:sp>
        <p:nvSpPr>
          <p:cNvPr id="40963" name="AutoShape 3">
            <a:extLst>
              <a:ext uri="{FF2B5EF4-FFF2-40B4-BE49-F238E27FC236}">
                <a16:creationId xmlns:a16="http://schemas.microsoft.com/office/drawing/2014/main" id="{84455FCF-E7B9-468E-952C-B885772DCD38}"/>
              </a:ext>
            </a:extLst>
          </p:cNvPr>
          <p:cNvSpPr>
            <a:spLocks noChangeArrowheads="1"/>
          </p:cNvSpPr>
          <p:nvPr/>
        </p:nvSpPr>
        <p:spPr bwMode="auto">
          <a:xfrm>
            <a:off x="5486400" y="28194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0964" name="AutoShape 4">
            <a:extLst>
              <a:ext uri="{FF2B5EF4-FFF2-40B4-BE49-F238E27FC236}">
                <a16:creationId xmlns:a16="http://schemas.microsoft.com/office/drawing/2014/main" id="{D837918C-F606-4E0A-A886-5F353A1D037E}"/>
              </a:ext>
            </a:extLst>
          </p:cNvPr>
          <p:cNvSpPr>
            <a:spLocks noChangeArrowheads="1"/>
          </p:cNvSpPr>
          <p:nvPr/>
        </p:nvSpPr>
        <p:spPr bwMode="auto">
          <a:xfrm>
            <a:off x="5486400" y="34290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0965" name="AutoShape 5">
            <a:extLst>
              <a:ext uri="{FF2B5EF4-FFF2-40B4-BE49-F238E27FC236}">
                <a16:creationId xmlns:a16="http://schemas.microsoft.com/office/drawing/2014/main" id="{AFF4DE58-954B-4843-95FF-D3E83DFBA2C5}"/>
              </a:ext>
            </a:extLst>
          </p:cNvPr>
          <p:cNvSpPr>
            <a:spLocks noChangeArrowheads="1"/>
          </p:cNvSpPr>
          <p:nvPr/>
        </p:nvSpPr>
        <p:spPr bwMode="auto">
          <a:xfrm>
            <a:off x="5486400" y="41148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0966" name="AutoShape 6">
            <a:extLst>
              <a:ext uri="{FF2B5EF4-FFF2-40B4-BE49-F238E27FC236}">
                <a16:creationId xmlns:a16="http://schemas.microsoft.com/office/drawing/2014/main" id="{AADD2B86-F75D-42BB-B533-1F9F40921207}"/>
              </a:ext>
            </a:extLst>
          </p:cNvPr>
          <p:cNvSpPr>
            <a:spLocks noChangeArrowheads="1"/>
          </p:cNvSpPr>
          <p:nvPr/>
        </p:nvSpPr>
        <p:spPr bwMode="auto">
          <a:xfrm>
            <a:off x="5486400" y="48006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0967" name="AutoShape 7">
            <a:extLst>
              <a:ext uri="{FF2B5EF4-FFF2-40B4-BE49-F238E27FC236}">
                <a16:creationId xmlns:a16="http://schemas.microsoft.com/office/drawing/2014/main" id="{201011E7-4FCD-4644-BF81-377FF56DED4D}"/>
              </a:ext>
            </a:extLst>
          </p:cNvPr>
          <p:cNvSpPr>
            <a:spLocks noChangeArrowheads="1"/>
          </p:cNvSpPr>
          <p:nvPr/>
        </p:nvSpPr>
        <p:spPr bwMode="auto">
          <a:xfrm>
            <a:off x="5486400" y="54102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0968" name="AutoShape 8">
            <a:extLst>
              <a:ext uri="{FF2B5EF4-FFF2-40B4-BE49-F238E27FC236}">
                <a16:creationId xmlns:a16="http://schemas.microsoft.com/office/drawing/2014/main" id="{FFDCCBDE-0BB6-4DBF-A414-C837AB5C1C3A}"/>
              </a:ext>
            </a:extLst>
          </p:cNvPr>
          <p:cNvSpPr>
            <a:spLocks noChangeArrowheads="1"/>
          </p:cNvSpPr>
          <p:nvPr/>
        </p:nvSpPr>
        <p:spPr bwMode="auto">
          <a:xfrm>
            <a:off x="5486400" y="22098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pic>
        <p:nvPicPr>
          <p:cNvPr id="40969" name="Picture 9" descr="BD18246_">
            <a:extLst>
              <a:ext uri="{FF2B5EF4-FFF2-40B4-BE49-F238E27FC236}">
                <a16:creationId xmlns:a16="http://schemas.microsoft.com/office/drawing/2014/main" id="{5C58E82D-E580-4EAE-BEC8-B352E8D67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895600"/>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0" descr="BD18215_">
            <a:extLst>
              <a:ext uri="{FF2B5EF4-FFF2-40B4-BE49-F238E27FC236}">
                <a16:creationId xmlns:a16="http://schemas.microsoft.com/office/drawing/2014/main" id="{93155BA6-246D-482F-BCBF-3367B2AB3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1800"/>
            <a:ext cx="14478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computr1">
            <a:extLst>
              <a:ext uri="{FF2B5EF4-FFF2-40B4-BE49-F238E27FC236}">
                <a16:creationId xmlns:a16="http://schemas.microsoft.com/office/drawing/2014/main" id="{9E21FE6C-8800-4D5F-9740-C1F72BB4E0C8}"/>
              </a:ext>
            </a:extLst>
          </p:cNvPr>
          <p:cNvSpPr>
            <a:spLocks noEditPoints="1" noChangeArrowheads="1"/>
          </p:cNvSpPr>
          <p:nvPr/>
        </p:nvSpPr>
        <p:spPr bwMode="auto">
          <a:xfrm>
            <a:off x="2819400" y="2743200"/>
            <a:ext cx="1219200" cy="1447800"/>
          </a:xfrm>
          <a:custGeom>
            <a:avLst/>
            <a:gdLst>
              <a:gd name="T0" fmla="*/ 2147483646 w 21600"/>
              <a:gd name="T1" fmla="*/ 0 h 21600"/>
              <a:gd name="T2" fmla="*/ 2147483646 w 21600"/>
              <a:gd name="T3" fmla="*/ 0 h 21600"/>
              <a:gd name="T4" fmla="*/ 2147483646 w 21600"/>
              <a:gd name="T5" fmla="*/ 0 h 21600"/>
              <a:gd name="T6" fmla="*/ 0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0 w 21600"/>
              <a:gd name="T25" fmla="*/ 2147483646 h 21600"/>
              <a:gd name="T26" fmla="*/ 2147483646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6FB464"/>
          </a:solidFill>
          <a:ln w="9525">
            <a:solidFill>
              <a:srgbClr val="000000"/>
            </a:solidFill>
            <a:miter lim="800000"/>
            <a:headEnd/>
            <a:tailEnd/>
          </a:ln>
        </p:spPr>
        <p:txBody>
          <a:bodyPr/>
          <a:lstStyle/>
          <a:p>
            <a:endParaRPr lang="en-US"/>
          </a:p>
        </p:txBody>
      </p:sp>
      <p:sp>
        <p:nvSpPr>
          <p:cNvPr id="40972" name="Line 13">
            <a:extLst>
              <a:ext uri="{FF2B5EF4-FFF2-40B4-BE49-F238E27FC236}">
                <a16:creationId xmlns:a16="http://schemas.microsoft.com/office/drawing/2014/main" id="{58EA5E42-3723-464C-8F78-43379D731898}"/>
              </a:ext>
            </a:extLst>
          </p:cNvPr>
          <p:cNvSpPr>
            <a:spLocks noChangeShapeType="1"/>
          </p:cNvSpPr>
          <p:nvPr/>
        </p:nvSpPr>
        <p:spPr bwMode="auto">
          <a:xfrm>
            <a:off x="1752600" y="32766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3" name="Line 14">
            <a:extLst>
              <a:ext uri="{FF2B5EF4-FFF2-40B4-BE49-F238E27FC236}">
                <a16:creationId xmlns:a16="http://schemas.microsoft.com/office/drawing/2014/main" id="{A9A57B92-9C57-4494-AF65-CAD000C85601}"/>
              </a:ext>
            </a:extLst>
          </p:cNvPr>
          <p:cNvSpPr>
            <a:spLocks noChangeShapeType="1"/>
          </p:cNvSpPr>
          <p:nvPr/>
        </p:nvSpPr>
        <p:spPr bwMode="auto">
          <a:xfrm flipV="1">
            <a:off x="3962400" y="2514600"/>
            <a:ext cx="1447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4" name="Line 15">
            <a:extLst>
              <a:ext uri="{FF2B5EF4-FFF2-40B4-BE49-F238E27FC236}">
                <a16:creationId xmlns:a16="http://schemas.microsoft.com/office/drawing/2014/main" id="{745AB69B-A41D-4B26-9448-12AF77A325B5}"/>
              </a:ext>
            </a:extLst>
          </p:cNvPr>
          <p:cNvSpPr>
            <a:spLocks noChangeShapeType="1"/>
          </p:cNvSpPr>
          <p:nvPr/>
        </p:nvSpPr>
        <p:spPr bwMode="auto">
          <a:xfrm flipV="1">
            <a:off x="3962400" y="3124200"/>
            <a:ext cx="1524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5" name="Line 16">
            <a:extLst>
              <a:ext uri="{FF2B5EF4-FFF2-40B4-BE49-F238E27FC236}">
                <a16:creationId xmlns:a16="http://schemas.microsoft.com/office/drawing/2014/main" id="{39B9D960-A8EC-4904-AAF0-12079A093E44}"/>
              </a:ext>
            </a:extLst>
          </p:cNvPr>
          <p:cNvSpPr>
            <a:spLocks noChangeShapeType="1"/>
          </p:cNvSpPr>
          <p:nvPr/>
        </p:nvSpPr>
        <p:spPr bwMode="auto">
          <a:xfrm>
            <a:off x="3962400" y="3352800"/>
            <a:ext cx="1447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6" name="Line 17">
            <a:extLst>
              <a:ext uri="{FF2B5EF4-FFF2-40B4-BE49-F238E27FC236}">
                <a16:creationId xmlns:a16="http://schemas.microsoft.com/office/drawing/2014/main" id="{8D692942-BE6F-407B-9B44-E02E6FBCFE18}"/>
              </a:ext>
            </a:extLst>
          </p:cNvPr>
          <p:cNvSpPr>
            <a:spLocks noChangeShapeType="1"/>
          </p:cNvSpPr>
          <p:nvPr/>
        </p:nvSpPr>
        <p:spPr bwMode="auto">
          <a:xfrm>
            <a:off x="3962400" y="3429000"/>
            <a:ext cx="1447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7" name="Line 18">
            <a:extLst>
              <a:ext uri="{FF2B5EF4-FFF2-40B4-BE49-F238E27FC236}">
                <a16:creationId xmlns:a16="http://schemas.microsoft.com/office/drawing/2014/main" id="{6CB1E0FE-B699-426B-A703-8D9AC1D664F4}"/>
              </a:ext>
            </a:extLst>
          </p:cNvPr>
          <p:cNvSpPr>
            <a:spLocks noChangeShapeType="1"/>
          </p:cNvSpPr>
          <p:nvPr/>
        </p:nvSpPr>
        <p:spPr bwMode="auto">
          <a:xfrm>
            <a:off x="3962400" y="3505200"/>
            <a:ext cx="14478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8" name="Line 19">
            <a:extLst>
              <a:ext uri="{FF2B5EF4-FFF2-40B4-BE49-F238E27FC236}">
                <a16:creationId xmlns:a16="http://schemas.microsoft.com/office/drawing/2014/main" id="{CC35DDDD-0442-411B-B99D-9CB87EF2AF71}"/>
              </a:ext>
            </a:extLst>
          </p:cNvPr>
          <p:cNvSpPr>
            <a:spLocks noChangeShapeType="1"/>
          </p:cNvSpPr>
          <p:nvPr/>
        </p:nvSpPr>
        <p:spPr bwMode="auto">
          <a:xfrm>
            <a:off x="3962400" y="3505200"/>
            <a:ext cx="1447800" cy="205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9" name="Line 20">
            <a:extLst>
              <a:ext uri="{FF2B5EF4-FFF2-40B4-BE49-F238E27FC236}">
                <a16:creationId xmlns:a16="http://schemas.microsoft.com/office/drawing/2014/main" id="{8C0524CB-8B57-4877-B046-26DF6F53C95D}"/>
              </a:ext>
            </a:extLst>
          </p:cNvPr>
          <p:cNvSpPr>
            <a:spLocks noChangeShapeType="1"/>
          </p:cNvSpPr>
          <p:nvPr/>
        </p:nvSpPr>
        <p:spPr bwMode="auto">
          <a:xfrm>
            <a:off x="6019800" y="2362200"/>
            <a:ext cx="1143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0" name="Line 21">
            <a:extLst>
              <a:ext uri="{FF2B5EF4-FFF2-40B4-BE49-F238E27FC236}">
                <a16:creationId xmlns:a16="http://schemas.microsoft.com/office/drawing/2014/main" id="{A1D5D3E9-6127-4066-AD57-1DC0ED4AB99B}"/>
              </a:ext>
            </a:extLst>
          </p:cNvPr>
          <p:cNvSpPr>
            <a:spLocks noChangeShapeType="1"/>
          </p:cNvSpPr>
          <p:nvPr/>
        </p:nvSpPr>
        <p:spPr bwMode="auto">
          <a:xfrm>
            <a:off x="6019800" y="3048000"/>
            <a:ext cx="1143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1" name="Line 22">
            <a:extLst>
              <a:ext uri="{FF2B5EF4-FFF2-40B4-BE49-F238E27FC236}">
                <a16:creationId xmlns:a16="http://schemas.microsoft.com/office/drawing/2014/main" id="{C994609B-BB83-4A33-8A95-289CF1CC1206}"/>
              </a:ext>
            </a:extLst>
          </p:cNvPr>
          <p:cNvSpPr>
            <a:spLocks noChangeShapeType="1"/>
          </p:cNvSpPr>
          <p:nvPr/>
        </p:nvSpPr>
        <p:spPr bwMode="auto">
          <a:xfrm flipV="1">
            <a:off x="6019800" y="3276600"/>
            <a:ext cx="1143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2" name="Line 23">
            <a:extLst>
              <a:ext uri="{FF2B5EF4-FFF2-40B4-BE49-F238E27FC236}">
                <a16:creationId xmlns:a16="http://schemas.microsoft.com/office/drawing/2014/main" id="{05D5353A-A36F-4A57-9668-B9CCA8407B45}"/>
              </a:ext>
            </a:extLst>
          </p:cNvPr>
          <p:cNvSpPr>
            <a:spLocks noChangeShapeType="1"/>
          </p:cNvSpPr>
          <p:nvPr/>
        </p:nvSpPr>
        <p:spPr bwMode="auto">
          <a:xfrm flipV="1">
            <a:off x="6019800" y="3276600"/>
            <a:ext cx="1143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3" name="Line 24">
            <a:extLst>
              <a:ext uri="{FF2B5EF4-FFF2-40B4-BE49-F238E27FC236}">
                <a16:creationId xmlns:a16="http://schemas.microsoft.com/office/drawing/2014/main" id="{E5D8EADF-324F-45F9-9752-38276B122E95}"/>
              </a:ext>
            </a:extLst>
          </p:cNvPr>
          <p:cNvSpPr>
            <a:spLocks noChangeShapeType="1"/>
          </p:cNvSpPr>
          <p:nvPr/>
        </p:nvSpPr>
        <p:spPr bwMode="auto">
          <a:xfrm flipV="1">
            <a:off x="6019800" y="3352800"/>
            <a:ext cx="11430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4" name="Line 25">
            <a:extLst>
              <a:ext uri="{FF2B5EF4-FFF2-40B4-BE49-F238E27FC236}">
                <a16:creationId xmlns:a16="http://schemas.microsoft.com/office/drawing/2014/main" id="{C33CF775-19CA-4E57-BD9A-5EFD00554944}"/>
              </a:ext>
            </a:extLst>
          </p:cNvPr>
          <p:cNvSpPr>
            <a:spLocks noChangeShapeType="1"/>
          </p:cNvSpPr>
          <p:nvPr/>
        </p:nvSpPr>
        <p:spPr bwMode="auto">
          <a:xfrm flipV="1">
            <a:off x="6019800" y="3352800"/>
            <a:ext cx="11430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5" name="Text Box 26">
            <a:extLst>
              <a:ext uri="{FF2B5EF4-FFF2-40B4-BE49-F238E27FC236}">
                <a16:creationId xmlns:a16="http://schemas.microsoft.com/office/drawing/2014/main" id="{60906974-CDCE-4EBA-84A2-315972303793}"/>
              </a:ext>
            </a:extLst>
          </p:cNvPr>
          <p:cNvSpPr txBox="1">
            <a:spLocks noChangeArrowheads="1"/>
          </p:cNvSpPr>
          <p:nvPr/>
        </p:nvSpPr>
        <p:spPr bwMode="auto">
          <a:xfrm>
            <a:off x="4953000" y="1752600"/>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    Zombies</a:t>
            </a:r>
          </a:p>
        </p:txBody>
      </p:sp>
      <p:sp>
        <p:nvSpPr>
          <p:cNvPr id="40986" name="Text Box 27">
            <a:extLst>
              <a:ext uri="{FF2B5EF4-FFF2-40B4-BE49-F238E27FC236}">
                <a16:creationId xmlns:a16="http://schemas.microsoft.com/office/drawing/2014/main" id="{45FFAB44-899F-4D6C-B767-3DE7E672F40A}"/>
              </a:ext>
            </a:extLst>
          </p:cNvPr>
          <p:cNvSpPr txBox="1">
            <a:spLocks noChangeArrowheads="1"/>
          </p:cNvSpPr>
          <p:nvPr/>
        </p:nvSpPr>
        <p:spPr bwMode="auto">
          <a:xfrm>
            <a:off x="7315200" y="2438400"/>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Victim</a:t>
            </a:r>
          </a:p>
        </p:txBody>
      </p:sp>
      <p:sp>
        <p:nvSpPr>
          <p:cNvPr id="40987" name="Text Box 28">
            <a:extLst>
              <a:ext uri="{FF2B5EF4-FFF2-40B4-BE49-F238E27FC236}">
                <a16:creationId xmlns:a16="http://schemas.microsoft.com/office/drawing/2014/main" id="{D1AA4FA3-ED78-47CC-98FA-30475B9E138E}"/>
              </a:ext>
            </a:extLst>
          </p:cNvPr>
          <p:cNvSpPr txBox="1">
            <a:spLocks noChangeArrowheads="1"/>
          </p:cNvSpPr>
          <p:nvPr/>
        </p:nvSpPr>
        <p:spPr bwMode="auto">
          <a:xfrm>
            <a:off x="669925" y="2551113"/>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Attacker</a:t>
            </a:r>
          </a:p>
        </p:txBody>
      </p:sp>
      <p:sp>
        <p:nvSpPr>
          <p:cNvPr id="40988" name="Text Box 29">
            <a:extLst>
              <a:ext uri="{FF2B5EF4-FFF2-40B4-BE49-F238E27FC236}">
                <a16:creationId xmlns:a16="http://schemas.microsoft.com/office/drawing/2014/main" id="{B61A02D9-DAF1-4A9C-85A3-F24DA388A2CB}"/>
              </a:ext>
            </a:extLst>
          </p:cNvPr>
          <p:cNvSpPr txBox="1">
            <a:spLocks noChangeArrowheads="1"/>
          </p:cNvSpPr>
          <p:nvPr/>
        </p:nvSpPr>
        <p:spPr bwMode="auto">
          <a:xfrm>
            <a:off x="2971800" y="2438400"/>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Handler</a:t>
            </a:r>
          </a:p>
        </p:txBody>
      </p:sp>
      <p:sp>
        <p:nvSpPr>
          <p:cNvPr id="40989" name="Text Box 30">
            <a:extLst>
              <a:ext uri="{FF2B5EF4-FFF2-40B4-BE49-F238E27FC236}">
                <a16:creationId xmlns:a16="http://schemas.microsoft.com/office/drawing/2014/main" id="{259DD900-CA32-4B2E-AEDD-6B12141DD1AF}"/>
              </a:ext>
            </a:extLst>
          </p:cNvPr>
          <p:cNvSpPr txBox="1">
            <a:spLocks noChangeArrowheads="1"/>
          </p:cNvSpPr>
          <p:nvPr/>
        </p:nvSpPr>
        <p:spPr bwMode="auto">
          <a:xfrm>
            <a:off x="990600" y="5257800"/>
            <a:ext cx="2940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Can barrage a victim</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server with requests,</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causing the network</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to fail to respond to anyone</a:t>
            </a:r>
          </a:p>
        </p:txBody>
      </p:sp>
      <p:sp>
        <p:nvSpPr>
          <p:cNvPr id="40990" name="Text Box 31">
            <a:extLst>
              <a:ext uri="{FF2B5EF4-FFF2-40B4-BE49-F238E27FC236}">
                <a16:creationId xmlns:a16="http://schemas.microsoft.com/office/drawing/2014/main" id="{724F42B3-7BE1-4DE1-BFFF-64CB05D17AEA}"/>
              </a:ext>
            </a:extLst>
          </p:cNvPr>
          <p:cNvSpPr txBox="1">
            <a:spLocks noChangeArrowheads="1"/>
          </p:cNvSpPr>
          <p:nvPr/>
        </p:nvSpPr>
        <p:spPr bwMode="auto">
          <a:xfrm>
            <a:off x="669925" y="40751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Russia</a:t>
            </a:r>
          </a:p>
        </p:txBody>
      </p:sp>
      <p:sp>
        <p:nvSpPr>
          <p:cNvPr id="40991" name="Text Box 32">
            <a:extLst>
              <a:ext uri="{FF2B5EF4-FFF2-40B4-BE49-F238E27FC236}">
                <a16:creationId xmlns:a16="http://schemas.microsoft.com/office/drawing/2014/main" id="{CFAB9904-E0C1-4CC1-861D-0B07D1204762}"/>
              </a:ext>
            </a:extLst>
          </p:cNvPr>
          <p:cNvSpPr txBox="1">
            <a:spLocks noChangeArrowheads="1"/>
          </p:cNvSpPr>
          <p:nvPr/>
        </p:nvSpPr>
        <p:spPr bwMode="auto">
          <a:xfrm>
            <a:off x="3032125" y="4151313"/>
            <a:ext cx="1030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Bulgaria</a:t>
            </a:r>
          </a:p>
        </p:txBody>
      </p:sp>
      <p:sp>
        <p:nvSpPr>
          <p:cNvPr id="40992" name="Text Box 33">
            <a:extLst>
              <a:ext uri="{FF2B5EF4-FFF2-40B4-BE49-F238E27FC236}">
                <a16:creationId xmlns:a16="http://schemas.microsoft.com/office/drawing/2014/main" id="{47569F7E-A98B-4F4C-8D18-3B32A699FCE3}"/>
              </a:ext>
            </a:extLst>
          </p:cNvPr>
          <p:cNvSpPr txBox="1">
            <a:spLocks noChangeArrowheads="1"/>
          </p:cNvSpPr>
          <p:nvPr/>
        </p:nvSpPr>
        <p:spPr bwMode="auto">
          <a:xfrm>
            <a:off x="7375525" y="4151313"/>
            <a:ext cx="12920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Your home</a:t>
            </a:r>
          </a:p>
          <a:p>
            <a:pP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country</a:t>
            </a:r>
          </a:p>
        </p:txBody>
      </p:sp>
      <p:sp>
        <p:nvSpPr>
          <p:cNvPr id="40993" name="AutoShape 3">
            <a:extLst>
              <a:ext uri="{FF2B5EF4-FFF2-40B4-BE49-F238E27FC236}">
                <a16:creationId xmlns:a16="http://schemas.microsoft.com/office/drawing/2014/main" id="{B19ECD1F-9959-474E-8C06-5111174353F3}"/>
              </a:ext>
            </a:extLst>
          </p:cNvPr>
          <p:cNvSpPr>
            <a:spLocks noChangeArrowheads="1"/>
          </p:cNvSpPr>
          <p:nvPr/>
        </p:nvSpPr>
        <p:spPr bwMode="auto">
          <a:xfrm>
            <a:off x="5486400" y="27432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0994" name="AutoShape 4">
            <a:extLst>
              <a:ext uri="{FF2B5EF4-FFF2-40B4-BE49-F238E27FC236}">
                <a16:creationId xmlns:a16="http://schemas.microsoft.com/office/drawing/2014/main" id="{237FFE70-2563-478B-9D46-9A13B8F37443}"/>
              </a:ext>
            </a:extLst>
          </p:cNvPr>
          <p:cNvSpPr>
            <a:spLocks noChangeArrowheads="1"/>
          </p:cNvSpPr>
          <p:nvPr/>
        </p:nvSpPr>
        <p:spPr bwMode="auto">
          <a:xfrm>
            <a:off x="5486400" y="33528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0995" name="AutoShape 5">
            <a:extLst>
              <a:ext uri="{FF2B5EF4-FFF2-40B4-BE49-F238E27FC236}">
                <a16:creationId xmlns:a16="http://schemas.microsoft.com/office/drawing/2014/main" id="{A0653E04-65B8-42ED-BEC6-E1B2E2639FB9}"/>
              </a:ext>
            </a:extLst>
          </p:cNvPr>
          <p:cNvSpPr>
            <a:spLocks noChangeArrowheads="1"/>
          </p:cNvSpPr>
          <p:nvPr/>
        </p:nvSpPr>
        <p:spPr bwMode="auto">
          <a:xfrm>
            <a:off x="5486400" y="4038600"/>
            <a:ext cx="6096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0996" name="AutoShape 6">
            <a:extLst>
              <a:ext uri="{FF2B5EF4-FFF2-40B4-BE49-F238E27FC236}">
                <a16:creationId xmlns:a16="http://schemas.microsoft.com/office/drawing/2014/main" id="{55D59869-FA1C-407B-B87C-60A14E58B8DB}"/>
              </a:ext>
            </a:extLst>
          </p:cNvPr>
          <p:cNvSpPr>
            <a:spLocks noChangeArrowheads="1"/>
          </p:cNvSpPr>
          <p:nvPr/>
        </p:nvSpPr>
        <p:spPr bwMode="auto">
          <a:xfrm>
            <a:off x="5486400" y="47244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0997" name="AutoShape 7">
            <a:extLst>
              <a:ext uri="{FF2B5EF4-FFF2-40B4-BE49-F238E27FC236}">
                <a16:creationId xmlns:a16="http://schemas.microsoft.com/office/drawing/2014/main" id="{35F4C01B-47BD-4741-B937-F8957CEA5387}"/>
              </a:ext>
            </a:extLst>
          </p:cNvPr>
          <p:cNvSpPr>
            <a:spLocks noChangeArrowheads="1"/>
          </p:cNvSpPr>
          <p:nvPr/>
        </p:nvSpPr>
        <p:spPr bwMode="auto">
          <a:xfrm>
            <a:off x="5486400" y="53340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0998" name="AutoShape 8">
            <a:extLst>
              <a:ext uri="{FF2B5EF4-FFF2-40B4-BE49-F238E27FC236}">
                <a16:creationId xmlns:a16="http://schemas.microsoft.com/office/drawing/2014/main" id="{6D4532BE-78A4-4226-ABE6-D362FC2F6944}"/>
              </a:ext>
            </a:extLst>
          </p:cNvPr>
          <p:cNvSpPr>
            <a:spLocks noChangeArrowheads="1"/>
          </p:cNvSpPr>
          <p:nvPr/>
        </p:nvSpPr>
        <p:spPr bwMode="auto">
          <a:xfrm>
            <a:off x="5486400" y="21336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0999" name="Text Box 35">
            <a:extLst>
              <a:ext uri="{FF2B5EF4-FFF2-40B4-BE49-F238E27FC236}">
                <a16:creationId xmlns:a16="http://schemas.microsoft.com/office/drawing/2014/main" id="{E5AD11C0-1A71-406D-83DA-EA0C595C863D}"/>
              </a:ext>
            </a:extLst>
          </p:cNvPr>
          <p:cNvSpPr txBox="1">
            <a:spLocks noChangeArrowheads="1"/>
          </p:cNvSpPr>
          <p:nvPr/>
        </p:nvSpPr>
        <p:spPr bwMode="auto">
          <a:xfrm>
            <a:off x="5241925" y="5903913"/>
            <a:ext cx="14116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Bots</a:t>
            </a:r>
          </a:p>
          <a:p>
            <a:pPr algn="ct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(Worldwide)</a:t>
            </a:r>
          </a:p>
        </p:txBody>
      </p:sp>
      <p:pic>
        <p:nvPicPr>
          <p:cNvPr id="41000" name="Picture 41" descr="MCj04359290000[1]">
            <a:extLst>
              <a:ext uri="{FF2B5EF4-FFF2-40B4-BE49-F238E27FC236}">
                <a16:creationId xmlns:a16="http://schemas.microsoft.com/office/drawing/2014/main" id="{B511B674-1B26-42DF-8FFD-29E30D266B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86000"/>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1" name="Picture 42" descr="MCj04359290000[1]">
            <a:extLst>
              <a:ext uri="{FF2B5EF4-FFF2-40B4-BE49-F238E27FC236}">
                <a16:creationId xmlns:a16="http://schemas.microsoft.com/office/drawing/2014/main" id="{A07B703F-BEC2-4449-BD9A-8E02C261FD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895600"/>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2" name="Picture 43" descr="MCj04359290000[1]">
            <a:extLst>
              <a:ext uri="{FF2B5EF4-FFF2-40B4-BE49-F238E27FC236}">
                <a16:creationId xmlns:a16="http://schemas.microsoft.com/office/drawing/2014/main" id="{91E7A657-F608-45D0-AFB4-AA5DBE948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482975"/>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3" name="Picture 44" descr="MCj04359290000[1]">
            <a:extLst>
              <a:ext uri="{FF2B5EF4-FFF2-40B4-BE49-F238E27FC236}">
                <a16:creationId xmlns:a16="http://schemas.microsoft.com/office/drawing/2014/main" id="{F446BE31-7189-4159-822E-B6195133D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168775"/>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4" name="Picture 45" descr="MCj04359290000[1]">
            <a:extLst>
              <a:ext uri="{FF2B5EF4-FFF2-40B4-BE49-F238E27FC236}">
                <a16:creationId xmlns:a16="http://schemas.microsoft.com/office/drawing/2014/main" id="{B3F012F5-6FEF-468D-B0C3-67FFD7C085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854575"/>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5" name="Picture 46" descr="MCj04359290000[1]">
            <a:extLst>
              <a:ext uri="{FF2B5EF4-FFF2-40B4-BE49-F238E27FC236}">
                <a16:creationId xmlns:a16="http://schemas.microsoft.com/office/drawing/2014/main" id="{FE5A70B4-F665-451E-B5FC-779DC00A9C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5486400"/>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6" name="Picture 47" descr="MPj04392390000[1]">
            <a:extLst>
              <a:ext uri="{FF2B5EF4-FFF2-40B4-BE49-F238E27FC236}">
                <a16:creationId xmlns:a16="http://schemas.microsoft.com/office/drawing/2014/main" id="{973135BC-DC3F-4DF4-9FF6-EFF736CF2D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2895600"/>
            <a:ext cx="533400" cy="5334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B4D4D-2526-483A-9ECD-D4FD380B90B8}"/>
              </a:ext>
            </a:extLst>
          </p:cNvPr>
          <p:cNvSpPr>
            <a:spLocks noGrp="1"/>
          </p:cNvSpPr>
          <p:nvPr>
            <p:ph type="title"/>
          </p:nvPr>
        </p:nvSpPr>
        <p:spPr/>
        <p:txBody>
          <a:bodyPr/>
          <a:lstStyle/>
          <a:p>
            <a:r>
              <a:rPr lang="en-US" dirty="0"/>
              <a:t>Execution Stage</a:t>
            </a:r>
          </a:p>
        </p:txBody>
      </p:sp>
      <p:sp>
        <p:nvSpPr>
          <p:cNvPr id="4" name="Text Placeholder 3">
            <a:extLst>
              <a:ext uri="{FF2B5EF4-FFF2-40B4-BE49-F238E27FC236}">
                <a16:creationId xmlns:a16="http://schemas.microsoft.com/office/drawing/2014/main" id="{C360954C-0698-4456-9FD9-3FDD9164A02F}"/>
              </a:ext>
            </a:extLst>
          </p:cNvPr>
          <p:cNvSpPr>
            <a:spLocks noGrp="1"/>
          </p:cNvSpPr>
          <p:nvPr>
            <p:ph type="body" idx="1"/>
          </p:nvPr>
        </p:nvSpPr>
        <p:spPr/>
        <p:txBody>
          <a:bodyPr/>
          <a:lstStyle/>
          <a:p>
            <a:r>
              <a:rPr lang="en-US" sz="1800" dirty="0"/>
              <a:t>Goals of Execution</a:t>
            </a:r>
          </a:p>
        </p:txBody>
      </p:sp>
      <p:sp>
        <p:nvSpPr>
          <p:cNvPr id="5" name="Content Placeholder 4">
            <a:extLst>
              <a:ext uri="{FF2B5EF4-FFF2-40B4-BE49-F238E27FC236}">
                <a16:creationId xmlns:a16="http://schemas.microsoft.com/office/drawing/2014/main" id="{C8E80F02-2C66-4588-802B-1E21B1770D85}"/>
              </a:ext>
            </a:extLst>
          </p:cNvPr>
          <p:cNvSpPr>
            <a:spLocks noGrp="1"/>
          </p:cNvSpPr>
          <p:nvPr>
            <p:ph sz="half" idx="2"/>
          </p:nvPr>
        </p:nvSpPr>
        <p:spPr/>
        <p:txBody>
          <a:bodyPr/>
          <a:lstStyle/>
          <a:p>
            <a:pPr marL="0" indent="0">
              <a:buNone/>
            </a:pPr>
            <a:r>
              <a:rPr lang="en-US" sz="1800" dirty="0"/>
              <a:t>Breaches</a:t>
            </a:r>
          </a:p>
          <a:p>
            <a:r>
              <a:rPr lang="en-US" sz="1800" dirty="0"/>
              <a:t>financial information, trade secrets, personally identifiable information</a:t>
            </a:r>
          </a:p>
          <a:p>
            <a:pPr marL="0" indent="0">
              <a:buNone/>
            </a:pPr>
            <a:r>
              <a:rPr lang="en-US" sz="1800" dirty="0"/>
              <a:t>Ransomware</a:t>
            </a:r>
          </a:p>
          <a:p>
            <a:pPr marL="0" indent="0">
              <a:buNone/>
            </a:pPr>
            <a:r>
              <a:rPr lang="en-US" sz="1800" dirty="0"/>
              <a:t>Damage and Vandalism</a:t>
            </a:r>
          </a:p>
        </p:txBody>
      </p:sp>
      <p:sp>
        <p:nvSpPr>
          <p:cNvPr id="6" name="Text Placeholder 5">
            <a:extLst>
              <a:ext uri="{FF2B5EF4-FFF2-40B4-BE49-F238E27FC236}">
                <a16:creationId xmlns:a16="http://schemas.microsoft.com/office/drawing/2014/main" id="{31F36278-9E89-4B78-88BD-1A5F962901DD}"/>
              </a:ext>
            </a:extLst>
          </p:cNvPr>
          <p:cNvSpPr>
            <a:spLocks noGrp="1"/>
          </p:cNvSpPr>
          <p:nvPr>
            <p:ph type="body" sz="quarter" idx="3"/>
          </p:nvPr>
        </p:nvSpPr>
        <p:spPr/>
        <p:txBody>
          <a:bodyPr/>
          <a:lstStyle/>
          <a:p>
            <a:r>
              <a:rPr lang="en-US" sz="1800" dirty="0"/>
              <a:t>Methods of Exfiltration</a:t>
            </a:r>
          </a:p>
        </p:txBody>
      </p:sp>
      <p:sp>
        <p:nvSpPr>
          <p:cNvPr id="7" name="Content Placeholder 6">
            <a:extLst>
              <a:ext uri="{FF2B5EF4-FFF2-40B4-BE49-F238E27FC236}">
                <a16:creationId xmlns:a16="http://schemas.microsoft.com/office/drawing/2014/main" id="{00AD1172-9F22-4290-9878-017757BAE210}"/>
              </a:ext>
            </a:extLst>
          </p:cNvPr>
          <p:cNvSpPr>
            <a:spLocks noGrp="1"/>
          </p:cNvSpPr>
          <p:nvPr>
            <p:ph sz="half" idx="10"/>
          </p:nvPr>
        </p:nvSpPr>
        <p:spPr/>
        <p:txBody>
          <a:bodyPr/>
          <a:lstStyle/>
          <a:p>
            <a:pPr marL="0" indent="0">
              <a:buNone/>
            </a:pPr>
            <a:r>
              <a:rPr lang="en-US" sz="1800" b="1" dirty="0"/>
              <a:t>Covert Channel: </a:t>
            </a:r>
            <a:r>
              <a:rPr lang="en-US" sz="1800" dirty="0"/>
              <a:t>Hiding data to look like normal data</a:t>
            </a:r>
          </a:p>
          <a:p>
            <a:r>
              <a:rPr lang="en-US" sz="1800" dirty="0"/>
              <a:t>Reuse of other ports open in firewall</a:t>
            </a:r>
          </a:p>
          <a:p>
            <a:r>
              <a:rPr lang="en-US" sz="1800" b="1" dirty="0"/>
              <a:t>Steganography</a:t>
            </a:r>
            <a:r>
              <a:rPr lang="en-US" sz="1800" dirty="0"/>
              <a:t>: Data hidden in graphics files </a:t>
            </a:r>
          </a:p>
          <a:p>
            <a:pPr lvl="1"/>
            <a:r>
              <a:rPr lang="en-US" sz="1800" dirty="0"/>
              <a:t>low order bits in graphics, video files</a:t>
            </a:r>
          </a:p>
        </p:txBody>
      </p:sp>
    </p:spTree>
    <p:extLst>
      <p:ext uri="{BB962C8B-B14F-4D97-AF65-F5344CB8AC3E}">
        <p14:creationId xmlns:p14="http://schemas.microsoft.com/office/powerpoint/2010/main" val="79201868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F83733F-2D20-4A09-AF23-C3FE76EA8F15}"/>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Question</a:t>
            </a:r>
          </a:p>
        </p:txBody>
      </p:sp>
      <p:sp>
        <p:nvSpPr>
          <p:cNvPr id="43011" name="Rectangle 3">
            <a:extLst>
              <a:ext uri="{FF2B5EF4-FFF2-40B4-BE49-F238E27FC236}">
                <a16:creationId xmlns:a16="http://schemas.microsoft.com/office/drawing/2014/main" id="{02C067BC-11D5-432B-91DB-41106691A329}"/>
              </a:ext>
            </a:extLst>
          </p:cNvPr>
          <p:cNvSpPr>
            <a:spLocks noGrp="1" noChangeArrowheads="1"/>
          </p:cNvSpPr>
          <p:nvPr>
            <p:ph idx="1"/>
          </p:nvPr>
        </p:nvSpPr>
        <p:spPr/>
        <p:txBody>
          <a:bodyPr/>
          <a:lstStyle/>
          <a:p>
            <a:pPr marL="609600" indent="-609600" eaLnBrk="1" hangingPunct="1">
              <a:buFont typeface="Wingdings" panose="05000000000000000000" pitchFamily="2" charset="2"/>
              <a:buNone/>
            </a:pPr>
            <a:r>
              <a:rPr lang="en-US" altLang="en-US" sz="2400">
                <a:latin typeface="Calibri" panose="020F0502020204030204" pitchFamily="34" charset="0"/>
                <a:ea typeface="ヒラギノ角ゴ Pro W3"/>
                <a:cs typeface="ヒラギノ角ゴ Pro W3"/>
              </a:rPr>
              <a:t>      An attack where multiple computers send connection packets to a server simultaneously to slow the firewall is known as:</a:t>
            </a:r>
          </a:p>
          <a:p>
            <a:pPr marL="609600" indent="-609600" eaLnBrk="1" hangingPunct="1">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Spoofing</a:t>
            </a:r>
          </a:p>
          <a:p>
            <a:pPr marL="609600" indent="-609600" eaLnBrk="1" hangingPunct="1">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DDOS</a:t>
            </a:r>
          </a:p>
          <a:p>
            <a:pPr marL="609600" indent="-609600" eaLnBrk="1" hangingPunct="1">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Worm</a:t>
            </a:r>
          </a:p>
          <a:p>
            <a:pPr marL="609600" indent="-609600" eaLnBrk="1" hangingPunct="1">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Rootkit</a:t>
            </a:r>
          </a:p>
          <a:p>
            <a:pPr marL="609600" indent="-609600" eaLnBrk="1" hangingPunct="1"/>
            <a:endParaRPr lang="en-US" altLang="en-US" sz="2800">
              <a:latin typeface="Calibri" panose="020F0502020204030204" pitchFamily="34" charset="0"/>
              <a:ea typeface="ヒラギノ角ゴ Pro W3"/>
              <a:cs typeface="ヒラギノ角ゴ Pro W3"/>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BD3B6AA-6DFA-4FC8-A3A0-3AEF49E9C167}"/>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Question</a:t>
            </a:r>
          </a:p>
        </p:txBody>
      </p:sp>
      <p:sp>
        <p:nvSpPr>
          <p:cNvPr id="45059" name="Rectangle 3">
            <a:extLst>
              <a:ext uri="{FF2B5EF4-FFF2-40B4-BE49-F238E27FC236}">
                <a16:creationId xmlns:a16="http://schemas.microsoft.com/office/drawing/2014/main" id="{40E492FC-1CCE-4DDC-BE53-1FB1DB700B5E}"/>
              </a:ext>
            </a:extLst>
          </p:cNvPr>
          <p:cNvSpPr>
            <a:spLocks noGrp="1" noChangeArrowheads="1"/>
          </p:cNvSpPr>
          <p:nvPr>
            <p:ph idx="1"/>
          </p:nvPr>
        </p:nvSpPr>
        <p:spPr/>
        <p:txBody>
          <a:bodyPr/>
          <a:lstStyle/>
          <a:p>
            <a:pPr marL="609600" indent="-609600" eaLnBrk="1" hangingPunct="1">
              <a:lnSpc>
                <a:spcPct val="90000"/>
              </a:lnSpc>
              <a:buFont typeface="Wingdings" panose="05000000000000000000" pitchFamily="2" charset="2"/>
              <a:buNone/>
            </a:pPr>
            <a:r>
              <a:rPr lang="en-US" altLang="en-US" sz="2400">
                <a:latin typeface="Calibri" panose="020F0502020204030204" pitchFamily="34" charset="0"/>
                <a:ea typeface="ヒラギノ角ゴ Pro W3"/>
                <a:cs typeface="ヒラギノ角ゴ Pro W3"/>
              </a:rPr>
              <a:t>     A man in the middle attack is implementing which additional type of attack:</a:t>
            </a:r>
          </a:p>
          <a:p>
            <a:pPr marL="609600" indent="-609600" eaLnBrk="1" hangingPunct="1">
              <a:lnSpc>
                <a:spcPct val="90000"/>
              </a:lnSpc>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Spoofing</a:t>
            </a:r>
          </a:p>
          <a:p>
            <a:pPr marL="609600" indent="-609600" eaLnBrk="1" hangingPunct="1">
              <a:lnSpc>
                <a:spcPct val="90000"/>
              </a:lnSpc>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DoS</a:t>
            </a:r>
          </a:p>
          <a:p>
            <a:pPr marL="609600" indent="-609600" eaLnBrk="1" hangingPunct="1">
              <a:lnSpc>
                <a:spcPct val="90000"/>
              </a:lnSpc>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Phishing</a:t>
            </a:r>
          </a:p>
          <a:p>
            <a:pPr marL="609600" indent="-609600" eaLnBrk="1" hangingPunct="1">
              <a:lnSpc>
                <a:spcPct val="90000"/>
              </a:lnSpc>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Pharming</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65D945FE-0077-46CF-B341-740F7016C013}"/>
              </a:ext>
            </a:extLst>
          </p:cNvPr>
          <p:cNvSpPr>
            <a:spLocks noGrp="1" noChangeArrowheads="1"/>
          </p:cNvSpPr>
          <p:nvPr>
            <p:ph type="title"/>
          </p:nvPr>
        </p:nvSpPr>
        <p:spPr>
          <a:xfrm>
            <a:off x="722313" y="4406900"/>
            <a:ext cx="7772400" cy="1107996"/>
          </a:xfrm>
        </p:spPr>
        <p:txBody>
          <a:bodyPr/>
          <a:lstStyle/>
          <a:p>
            <a:pPr eaLnBrk="1" hangingPunct="1">
              <a:defRPr/>
            </a:pPr>
            <a:r>
              <a:rPr lang="en-US" altLang="en-US" dirty="0"/>
              <a:t>Planning </a:t>
            </a:r>
            <a:br>
              <a:rPr lang="en-US" altLang="en-US" dirty="0"/>
            </a:br>
            <a:r>
              <a:rPr lang="en-US" altLang="en-US" dirty="0"/>
              <a:t>Network Security</a:t>
            </a:r>
          </a:p>
        </p:txBody>
      </p:sp>
      <p:sp>
        <p:nvSpPr>
          <p:cNvPr id="47107" name="Rectangle 5">
            <a:extLst>
              <a:ext uri="{FF2B5EF4-FFF2-40B4-BE49-F238E27FC236}">
                <a16:creationId xmlns:a16="http://schemas.microsoft.com/office/drawing/2014/main" id="{C0FB5379-A706-42F4-994A-CAFB298E72D4}"/>
              </a:ext>
            </a:extLst>
          </p:cNvPr>
          <p:cNvSpPr>
            <a:spLocks noGrp="1" noChangeArrowheads="1"/>
          </p:cNvSpPr>
          <p:nvPr>
            <p:ph type="body" idx="1"/>
          </p:nvPr>
        </p:nvSpPr>
        <p:spPr/>
        <p:txBody>
          <a:bodyPr/>
          <a:lstStyle/>
          <a:p>
            <a:pPr lvl="1" eaLnBrk="1" hangingPunct="1">
              <a:buFont typeface="Wingdings" panose="05000000000000000000" pitchFamily="2" charset="2"/>
              <a:buNone/>
            </a:pPr>
            <a:r>
              <a:rPr lang="en-US" altLang="en-US">
                <a:latin typeface="Calibri" panose="020F0502020204030204" pitchFamily="34" charset="0"/>
                <a:ea typeface="ヒラギノ角ゴ Pro W3"/>
                <a:cs typeface="ヒラギノ角ゴ Pro W3"/>
              </a:rPr>
              <a:t>Network Defense</a:t>
            </a:r>
          </a:p>
          <a:p>
            <a:pPr lvl="1" eaLnBrk="1" hangingPunct="1">
              <a:buFont typeface="Wingdings" panose="05000000000000000000" pitchFamily="2" charset="2"/>
              <a:buNone/>
            </a:pPr>
            <a:r>
              <a:rPr lang="en-US" altLang="en-US">
                <a:latin typeface="Calibri" panose="020F0502020204030204" pitchFamily="34" charset="0"/>
                <a:ea typeface="ヒラギノ角ゴ Pro W3"/>
                <a:cs typeface="ヒラギノ角ゴ Pro W3"/>
              </a:rPr>
              <a:t>Encryption</a:t>
            </a:r>
          </a:p>
        </p:txBody>
      </p:sp>
      <p:graphicFrame>
        <p:nvGraphicFramePr>
          <p:cNvPr id="2" name="Diagram 1">
            <a:extLst>
              <a:ext uri="{FF2B5EF4-FFF2-40B4-BE49-F238E27FC236}">
                <a16:creationId xmlns:a16="http://schemas.microsoft.com/office/drawing/2014/main" id="{1A63B944-6DCF-42C5-8F72-9853FF1471F9}"/>
              </a:ext>
            </a:extLst>
          </p:cNvPr>
          <p:cNvGraphicFramePr/>
          <p:nvPr>
            <p:extLst>
              <p:ext uri="{D42A27DB-BD31-4B8C-83A1-F6EECF244321}">
                <p14:modId xmlns:p14="http://schemas.microsoft.com/office/powerpoint/2010/main" val="1694387762"/>
              </p:ext>
            </p:extLst>
          </p:nvPr>
        </p:nvGraphicFramePr>
        <p:xfrm>
          <a:off x="3962400" y="1041400"/>
          <a:ext cx="60960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191FCC2-AC44-4722-9732-5CB1D9BDC6F2}"/>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Security: Defense in Depth</a:t>
            </a:r>
          </a:p>
        </p:txBody>
      </p:sp>
      <p:sp>
        <p:nvSpPr>
          <p:cNvPr id="48131" name="Oval 3">
            <a:extLst>
              <a:ext uri="{FF2B5EF4-FFF2-40B4-BE49-F238E27FC236}">
                <a16:creationId xmlns:a16="http://schemas.microsoft.com/office/drawing/2014/main" id="{81F22CD4-8216-48C0-AC19-2A4057A44380}"/>
              </a:ext>
            </a:extLst>
          </p:cNvPr>
          <p:cNvSpPr>
            <a:spLocks noChangeArrowheads="1"/>
          </p:cNvSpPr>
          <p:nvPr/>
        </p:nvSpPr>
        <p:spPr bwMode="auto">
          <a:xfrm>
            <a:off x="4953000" y="1447800"/>
            <a:ext cx="3886200" cy="2895600"/>
          </a:xfrm>
          <a:prstGeom prst="ellipse">
            <a:avLst/>
          </a:prstGeom>
          <a:solidFill>
            <a:srgbClr val="333399"/>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8132" name="Oval 4">
            <a:extLst>
              <a:ext uri="{FF2B5EF4-FFF2-40B4-BE49-F238E27FC236}">
                <a16:creationId xmlns:a16="http://schemas.microsoft.com/office/drawing/2014/main" id="{F1383A0D-CFF9-4B5D-989F-A436C4034AAE}"/>
              </a:ext>
            </a:extLst>
          </p:cNvPr>
          <p:cNvSpPr>
            <a:spLocks noChangeArrowheads="1"/>
          </p:cNvSpPr>
          <p:nvPr/>
        </p:nvSpPr>
        <p:spPr bwMode="auto">
          <a:xfrm>
            <a:off x="5334000" y="1752600"/>
            <a:ext cx="3124200" cy="2286000"/>
          </a:xfrm>
          <a:prstGeom prst="ellipse">
            <a:avLst/>
          </a:prstGeom>
          <a:solidFill>
            <a:srgbClr val="3333CC"/>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8133" name="Oval 5">
            <a:extLst>
              <a:ext uri="{FF2B5EF4-FFF2-40B4-BE49-F238E27FC236}">
                <a16:creationId xmlns:a16="http://schemas.microsoft.com/office/drawing/2014/main" id="{BFBFC254-8649-425F-A943-76BFA5AD9211}"/>
              </a:ext>
            </a:extLst>
          </p:cNvPr>
          <p:cNvSpPr>
            <a:spLocks noChangeArrowheads="1"/>
          </p:cNvSpPr>
          <p:nvPr/>
        </p:nvSpPr>
        <p:spPr bwMode="auto">
          <a:xfrm>
            <a:off x="5638800" y="2057400"/>
            <a:ext cx="2514600" cy="1752600"/>
          </a:xfrm>
          <a:prstGeom prst="ellipse">
            <a:avLst/>
          </a:prstGeom>
          <a:solidFill>
            <a:srgbClr val="6666FF"/>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8134" name="Oval 6">
            <a:extLst>
              <a:ext uri="{FF2B5EF4-FFF2-40B4-BE49-F238E27FC236}">
                <a16:creationId xmlns:a16="http://schemas.microsoft.com/office/drawing/2014/main" id="{802AE1C3-E79D-49B8-89A0-E23050D5E54B}"/>
              </a:ext>
            </a:extLst>
          </p:cNvPr>
          <p:cNvSpPr>
            <a:spLocks noChangeArrowheads="1"/>
          </p:cNvSpPr>
          <p:nvPr/>
        </p:nvSpPr>
        <p:spPr bwMode="auto">
          <a:xfrm>
            <a:off x="5867400" y="2286000"/>
            <a:ext cx="2057400" cy="1295400"/>
          </a:xfrm>
          <a:prstGeom prst="ellipse">
            <a:avLst/>
          </a:prstGeom>
          <a:solidFill>
            <a:srgbClr val="9999FF"/>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8135" name="Oval 7">
            <a:extLst>
              <a:ext uri="{FF2B5EF4-FFF2-40B4-BE49-F238E27FC236}">
                <a16:creationId xmlns:a16="http://schemas.microsoft.com/office/drawing/2014/main" id="{585D6114-57E7-461B-B8DB-0178E3D6ACA1}"/>
              </a:ext>
            </a:extLst>
          </p:cNvPr>
          <p:cNvSpPr>
            <a:spLocks noChangeArrowheads="1"/>
          </p:cNvSpPr>
          <p:nvPr/>
        </p:nvSpPr>
        <p:spPr bwMode="auto">
          <a:xfrm>
            <a:off x="6096000" y="2438400"/>
            <a:ext cx="1600200" cy="990600"/>
          </a:xfrm>
          <a:prstGeom prst="ellipse">
            <a:avLst/>
          </a:prstGeom>
          <a:solidFill>
            <a:srgbClr val="BDBDFF"/>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8136" name="Oval 8">
            <a:extLst>
              <a:ext uri="{FF2B5EF4-FFF2-40B4-BE49-F238E27FC236}">
                <a16:creationId xmlns:a16="http://schemas.microsoft.com/office/drawing/2014/main" id="{BEDD9C83-D8D9-4A3A-86AD-F5EDD5649F6A}"/>
              </a:ext>
            </a:extLst>
          </p:cNvPr>
          <p:cNvSpPr>
            <a:spLocks noChangeArrowheads="1"/>
          </p:cNvSpPr>
          <p:nvPr/>
        </p:nvSpPr>
        <p:spPr bwMode="auto">
          <a:xfrm>
            <a:off x="6324600" y="2590800"/>
            <a:ext cx="1219200" cy="685800"/>
          </a:xfrm>
          <a:prstGeom prst="ellipse">
            <a:avLst/>
          </a:prstGeom>
          <a:solidFill>
            <a:srgbClr val="CCCCFF"/>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8137" name="Oval 9">
            <a:extLst>
              <a:ext uri="{FF2B5EF4-FFF2-40B4-BE49-F238E27FC236}">
                <a16:creationId xmlns:a16="http://schemas.microsoft.com/office/drawing/2014/main" id="{D7D38F7F-EE33-418D-8239-C3169D70410D}"/>
              </a:ext>
            </a:extLst>
          </p:cNvPr>
          <p:cNvSpPr>
            <a:spLocks noChangeArrowheads="1"/>
          </p:cNvSpPr>
          <p:nvPr/>
        </p:nvSpPr>
        <p:spPr bwMode="auto">
          <a:xfrm>
            <a:off x="6553200" y="2743200"/>
            <a:ext cx="762000" cy="381000"/>
          </a:xfrm>
          <a:prstGeom prst="ellipse">
            <a:avLst/>
          </a:prstGeom>
          <a:solidFill>
            <a:srgbClr val="CCECFF"/>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8138" name="Oval 10">
            <a:extLst>
              <a:ext uri="{FF2B5EF4-FFF2-40B4-BE49-F238E27FC236}">
                <a16:creationId xmlns:a16="http://schemas.microsoft.com/office/drawing/2014/main" id="{05A6E342-30E1-4AFB-9378-7E1194B899A7}"/>
              </a:ext>
            </a:extLst>
          </p:cNvPr>
          <p:cNvSpPr>
            <a:spLocks noChangeArrowheads="1"/>
          </p:cNvSpPr>
          <p:nvPr/>
        </p:nvSpPr>
        <p:spPr bwMode="auto">
          <a:xfrm>
            <a:off x="6705600" y="2819400"/>
            <a:ext cx="457200" cy="228600"/>
          </a:xfrm>
          <a:prstGeom prst="ellipse">
            <a:avLst/>
          </a:prstGeom>
          <a:solidFill>
            <a:srgbClr val="EBF7FF"/>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48139" name="Text Box 11">
            <a:extLst>
              <a:ext uri="{FF2B5EF4-FFF2-40B4-BE49-F238E27FC236}">
                <a16:creationId xmlns:a16="http://schemas.microsoft.com/office/drawing/2014/main" id="{A5FCF463-F5A9-4359-A549-F81DD1EBB75F}"/>
              </a:ext>
            </a:extLst>
          </p:cNvPr>
          <p:cNvSpPr txBox="1">
            <a:spLocks noChangeArrowheads="1"/>
          </p:cNvSpPr>
          <p:nvPr/>
        </p:nvSpPr>
        <p:spPr bwMode="auto">
          <a:xfrm>
            <a:off x="5013325" y="4608513"/>
            <a:ext cx="33337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Border Router</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Perimeter firewall</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Internal firewall</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Intrusion Detection System</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Policies &amp; Procedures &amp; Audits</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Authentication</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Access Controls</a:t>
            </a:r>
          </a:p>
        </p:txBody>
      </p:sp>
      <p:pic>
        <p:nvPicPr>
          <p:cNvPr id="48140" name="Picture 12" descr="MCj04063320000[1]">
            <a:extLst>
              <a:ext uri="{FF2B5EF4-FFF2-40B4-BE49-F238E27FC236}">
                <a16:creationId xmlns:a16="http://schemas.microsoft.com/office/drawing/2014/main" id="{CC2B2A10-1EDF-4642-AF01-C8B46C5C1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38401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BD71120-C326-46FE-A36B-56B62E81424B}"/>
              </a:ext>
            </a:extLst>
          </p:cNvPr>
          <p:cNvSpPr>
            <a:spLocks noGrp="1" noChangeArrowheads="1"/>
          </p:cNvSpPr>
          <p:nvPr>
            <p:ph type="title"/>
          </p:nvPr>
        </p:nvSpPr>
        <p:spPr>
          <a:xfrm>
            <a:off x="457200" y="609600"/>
            <a:ext cx="8229600" cy="1219200"/>
          </a:xfrm>
        </p:spPr>
        <p:txBody>
          <a:bodyPr/>
          <a:lstStyle/>
          <a:p>
            <a:pPr eaLnBrk="1" hangingPunct="1"/>
            <a:r>
              <a:rPr lang="en-US" altLang="en-US">
                <a:ea typeface="Calibri" panose="020F0502020204030204" pitchFamily="34" charset="0"/>
                <a:cs typeface="Lucida Sans" panose="020B0602030504020204" pitchFamily="34" charset="0"/>
              </a:rPr>
              <a:t>Bastion Host</a:t>
            </a:r>
          </a:p>
        </p:txBody>
      </p:sp>
      <p:sp>
        <p:nvSpPr>
          <p:cNvPr id="50179" name="Rectangle 4">
            <a:extLst>
              <a:ext uri="{FF2B5EF4-FFF2-40B4-BE49-F238E27FC236}">
                <a16:creationId xmlns:a16="http://schemas.microsoft.com/office/drawing/2014/main" id="{14D29C30-B474-451D-BC97-7EE26C7F7A1C}"/>
              </a:ext>
            </a:extLst>
          </p:cNvPr>
          <p:cNvSpPr>
            <a:spLocks noGrp="1" noChangeArrowheads="1"/>
          </p:cNvSpPr>
          <p:nvPr>
            <p:ph type="body" sz="half" idx="1"/>
          </p:nvPr>
        </p:nvSpPr>
        <p:spPr/>
        <p:txBody>
          <a:bodyPr/>
          <a:lstStyle/>
          <a:p>
            <a:pPr eaLnBrk="1" hangingPunct="1">
              <a:lnSpc>
                <a:spcPct val="100000"/>
              </a:lnSpc>
              <a:buFont typeface="Wingdings" panose="05000000000000000000" pitchFamily="2" charset="2"/>
              <a:buNone/>
            </a:pPr>
            <a:r>
              <a:rPr lang="en-US" altLang="en-US" sz="2800">
                <a:latin typeface="Calibri" panose="020F0502020204030204" pitchFamily="34" charset="0"/>
                <a:ea typeface="ヒラギノ角ゴ Pro W3"/>
                <a:cs typeface="ヒラギノ角ゴ Pro W3"/>
              </a:rPr>
              <a:t>Computer fortified against attackers</a:t>
            </a:r>
          </a:p>
          <a:p>
            <a:pPr eaLnBrk="1" hangingPunct="1">
              <a:lnSpc>
                <a:spcPct val="100000"/>
              </a:lnSpc>
            </a:pPr>
            <a:r>
              <a:rPr lang="en-US" altLang="en-US" sz="2800">
                <a:latin typeface="Calibri" panose="020F0502020204030204" pitchFamily="34" charset="0"/>
                <a:ea typeface="ヒラギノ角ゴ Pro W3"/>
                <a:cs typeface="ヒラギノ角ゴ Pro W3"/>
              </a:rPr>
              <a:t>Applications turned off</a:t>
            </a:r>
          </a:p>
          <a:p>
            <a:pPr eaLnBrk="1" hangingPunct="1">
              <a:lnSpc>
                <a:spcPct val="100000"/>
              </a:lnSpc>
            </a:pPr>
            <a:r>
              <a:rPr lang="en-US" altLang="en-US" sz="2800">
                <a:latin typeface="Calibri" panose="020F0502020204030204" pitchFamily="34" charset="0"/>
                <a:ea typeface="ヒラギノ角ゴ Pro W3"/>
                <a:cs typeface="ヒラギノ角ゴ Pro W3"/>
              </a:rPr>
              <a:t>Operating system patched</a:t>
            </a:r>
          </a:p>
          <a:p>
            <a:pPr eaLnBrk="1" hangingPunct="1">
              <a:lnSpc>
                <a:spcPct val="100000"/>
              </a:lnSpc>
            </a:pPr>
            <a:r>
              <a:rPr lang="en-US" altLang="en-US" sz="2800">
                <a:latin typeface="Calibri" panose="020F0502020204030204" pitchFamily="34" charset="0"/>
                <a:ea typeface="ヒラギノ角ゴ Pro W3"/>
                <a:cs typeface="ヒラギノ角ゴ Pro W3"/>
              </a:rPr>
              <a:t>Security configuration tightened</a:t>
            </a:r>
          </a:p>
        </p:txBody>
      </p:sp>
      <p:pic>
        <p:nvPicPr>
          <p:cNvPr id="50180" name="Picture 6" descr="MCj04063320000[1]">
            <a:extLst>
              <a:ext uri="{FF2B5EF4-FFF2-40B4-BE49-F238E27FC236}">
                <a16:creationId xmlns:a16="http://schemas.microsoft.com/office/drawing/2014/main" id="{8AEDA490-937B-4D70-A7E3-63A2CF11E589}"/>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00600" y="1371600"/>
            <a:ext cx="3854450" cy="3455988"/>
          </a:xfr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7A06FA1-5BBC-4E77-9CD1-0553B3B5AF13}"/>
              </a:ext>
            </a:extLst>
          </p:cNvPr>
          <p:cNvSpPr>
            <a:spLocks noGrp="1" noChangeArrowheads="1"/>
          </p:cNvSpPr>
          <p:nvPr>
            <p:ph type="title"/>
          </p:nvPr>
        </p:nvSpPr>
        <p:spPr>
          <a:xfrm>
            <a:off x="457200" y="609600"/>
            <a:ext cx="8229600" cy="685800"/>
          </a:xfrm>
        </p:spPr>
        <p:txBody>
          <a:bodyPr/>
          <a:lstStyle/>
          <a:p>
            <a:pPr eaLnBrk="1" hangingPunct="1"/>
            <a:r>
              <a:rPr lang="en-US" altLang="en-US">
                <a:ea typeface="Calibri" panose="020F0502020204030204" pitchFamily="34" charset="0"/>
                <a:cs typeface="Lucida Sans" panose="020B0602030504020204" pitchFamily="34" charset="0"/>
              </a:rPr>
              <a:t>Objectives</a:t>
            </a:r>
          </a:p>
        </p:txBody>
      </p:sp>
      <p:sp>
        <p:nvSpPr>
          <p:cNvPr id="19459" name="Content Placeholder 2">
            <a:extLst>
              <a:ext uri="{FF2B5EF4-FFF2-40B4-BE49-F238E27FC236}">
                <a16:creationId xmlns:a16="http://schemas.microsoft.com/office/drawing/2014/main" id="{14C08C64-6D1A-49DB-BAD8-4289548DCB77}"/>
              </a:ext>
            </a:extLst>
          </p:cNvPr>
          <p:cNvSpPr>
            <a:spLocks noGrp="1" noChangeArrowheads="1"/>
          </p:cNvSpPr>
          <p:nvPr>
            <p:ph idx="1"/>
          </p:nvPr>
        </p:nvSpPr>
        <p:spPr>
          <a:xfrm>
            <a:off x="457200" y="1066800"/>
            <a:ext cx="8382000" cy="5410200"/>
          </a:xfrm>
        </p:spPr>
        <p:txBody>
          <a:bodyPr/>
          <a:lstStyle/>
          <a:p>
            <a:pPr eaLnBrk="1" hangingPunct="1">
              <a:buFont typeface="Wingdings" panose="05000000000000000000" pitchFamily="2" charset="2"/>
              <a:buNone/>
            </a:pPr>
            <a:r>
              <a:rPr lang="en-US" altLang="en-US">
                <a:latin typeface="Calibri" panose="020F0502020204030204" pitchFamily="34" charset="0"/>
                <a:ea typeface="ヒラギノ角ゴ Pro W3"/>
                <a:cs typeface="ヒラギノ角ゴ Pro W3"/>
              </a:rPr>
              <a:t>The student should be able to:</a:t>
            </a:r>
          </a:p>
          <a:p>
            <a:pPr eaLnBrk="1" hangingPunct="1"/>
            <a:r>
              <a:rPr lang="en-US" altLang="en-US">
                <a:latin typeface="Calibri" panose="020F0502020204030204" pitchFamily="34" charset="0"/>
                <a:ea typeface="ヒラギノ角ゴ Pro W3"/>
                <a:cs typeface="ヒラギノ角ゴ Pro W3"/>
              </a:rPr>
              <a:t>Define attacks: script kiddy, social engineering, logic bomb, Trojan horse, phishing, pharming,  war driving, war dialing, man-in-the-middle attack, SQL injection, virus, worm, root kit, dictionary attack, brute force attack, DOS, DDOS, botnet, spoofing, packet reply.</a:t>
            </a:r>
          </a:p>
          <a:p>
            <a:pPr eaLnBrk="1" hangingPunct="1"/>
            <a:r>
              <a:rPr lang="en-US" altLang="en-US">
                <a:latin typeface="Calibri" panose="020F0502020204030204" pitchFamily="34" charset="0"/>
                <a:ea typeface="ヒラギノ角ゴ Pro W3"/>
                <a:cs typeface="ヒラギノ角ゴ Pro W3"/>
              </a:rPr>
              <a:t>Describe defenses: defense in depth, bastion host, content filter, packet filter, stateful inspection, circuit-level firewall, application-level firewall, de-militarized zone, multi-homed firewall, IDS, IPS, NIDS, HIDS, signature-based IDS, statistical-based IDS, neural network, VPN, network access server (RADIUS/TACACS), honeypot, honeynet, hash, secret key encryption, public key encryption, digital signature, PKI, vulnerability assessment</a:t>
            </a:r>
          </a:p>
          <a:p>
            <a:pPr eaLnBrk="1" hangingPunct="1"/>
            <a:r>
              <a:rPr lang="en-US" altLang="en-US">
                <a:latin typeface="Calibri" panose="020F0502020204030204" pitchFamily="34" charset="0"/>
                <a:ea typeface="ヒラギノ角ゴ Pro W3"/>
                <a:cs typeface="ヒラギノ角ゴ Pro W3"/>
              </a:rPr>
              <a:t>Identify techniques (what they do): SHA1/SHA2, MD2/MD4/MD5, DES, AES, RSA, ECC.</a:t>
            </a:r>
          </a:p>
          <a:p>
            <a:pPr eaLnBrk="1" hangingPunct="1"/>
            <a:r>
              <a:rPr lang="en-US" altLang="en-US">
                <a:latin typeface="Calibri" panose="020F0502020204030204" pitchFamily="34" charset="0"/>
                <a:ea typeface="ヒラギノ角ゴ Pro W3"/>
                <a:cs typeface="ヒラギノ角ゴ Pro W3"/>
              </a:rPr>
              <a:t>Describe and define security goals: confidentiality, authenticity, integrity, non-repudiation</a:t>
            </a:r>
          </a:p>
          <a:p>
            <a:pPr eaLnBrk="1" hangingPunct="1"/>
            <a:r>
              <a:rPr lang="en-US" altLang="en-US">
                <a:latin typeface="Calibri" panose="020F0502020204030204" pitchFamily="34" charset="0"/>
                <a:ea typeface="ヒラギノ角ゴ Pro W3"/>
                <a:cs typeface="ヒラギノ角ゴ Pro W3"/>
              </a:rPr>
              <a:t>Define service’s &amp; server’s data in the correct sensitivity class and roles with access</a:t>
            </a:r>
          </a:p>
          <a:p>
            <a:pPr eaLnBrk="1" hangingPunct="1"/>
            <a:r>
              <a:rPr lang="en-US" altLang="en-US">
                <a:latin typeface="Calibri" panose="020F0502020204030204" pitchFamily="34" charset="0"/>
                <a:ea typeface="ヒラギノ角ゴ Pro W3"/>
                <a:cs typeface="ヒラギノ角ゴ Pro W3"/>
              </a:rPr>
              <a:t>Define services that can enter and leave a network</a:t>
            </a:r>
          </a:p>
          <a:p>
            <a:pPr eaLnBrk="1" hangingPunct="1"/>
            <a:r>
              <a:rPr lang="en-US" altLang="en-US">
                <a:latin typeface="Calibri" panose="020F0502020204030204" pitchFamily="34" charset="0"/>
                <a:ea typeface="ヒラギノ角ゴ Pro W3"/>
                <a:cs typeface="ヒラギノ角ゴ Pro W3"/>
              </a:rPr>
              <a:t>Draw network Diagram with proper zones and security equipment</a:t>
            </a:r>
          </a:p>
          <a:p>
            <a:pPr eaLnBrk="1" hangingPunct="1"/>
            <a:endParaRPr lang="en-US" altLang="en-US">
              <a:latin typeface="Calibri" panose="020F0502020204030204" pitchFamily="34" charset="0"/>
              <a:ea typeface="ヒラギノ角ゴ Pro W3"/>
              <a:cs typeface="ヒラギノ角ゴ Pro W3"/>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1" descr="BD18185_">
            <a:extLst>
              <a:ext uri="{FF2B5EF4-FFF2-40B4-BE49-F238E27FC236}">
                <a16:creationId xmlns:a16="http://schemas.microsoft.com/office/drawing/2014/main" id="{AC1EE7A7-826B-42F6-9D4E-5010ED446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36576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a:extLst>
              <a:ext uri="{FF2B5EF4-FFF2-40B4-BE49-F238E27FC236}">
                <a16:creationId xmlns:a16="http://schemas.microsoft.com/office/drawing/2014/main" id="{9A02A793-1504-4D33-A951-1B1251CCB3B1}"/>
              </a:ext>
            </a:extLst>
          </p:cNvPr>
          <p:cNvSpPr>
            <a:spLocks noGrp="1" noChangeArrowheads="1"/>
          </p:cNvSpPr>
          <p:nvPr>
            <p:ph type="title"/>
          </p:nvPr>
        </p:nvSpPr>
        <p:spPr>
          <a:xfrm>
            <a:off x="520700" y="609600"/>
            <a:ext cx="8154988" cy="806450"/>
          </a:xfrm>
        </p:spPr>
        <p:txBody>
          <a:bodyPr/>
          <a:lstStyle/>
          <a:p>
            <a:pPr algn="ctr" eaLnBrk="1" hangingPunct="1"/>
            <a:r>
              <a:rPr lang="en-US" altLang="en-US">
                <a:ea typeface="Calibri" panose="020F0502020204030204" pitchFamily="34" charset="0"/>
                <a:cs typeface="Lucida Sans" panose="020B0602030504020204" pitchFamily="34" charset="0"/>
              </a:rPr>
              <a:t>Attacking the Network</a:t>
            </a:r>
            <a:br>
              <a:rPr lang="en-US" altLang="en-US">
                <a:ea typeface="Calibri" panose="020F0502020204030204" pitchFamily="34" charset="0"/>
                <a:cs typeface="Lucida Sans" panose="020B0602030504020204" pitchFamily="34" charset="0"/>
              </a:rPr>
            </a:br>
            <a:r>
              <a:rPr lang="en-US" altLang="en-US" sz="2400">
                <a:ea typeface="Calibri" panose="020F0502020204030204" pitchFamily="34" charset="0"/>
                <a:cs typeface="Lucida Sans" panose="020B0602030504020204" pitchFamily="34" charset="0"/>
              </a:rPr>
              <a:t>What ways do you see of getting in?</a:t>
            </a:r>
          </a:p>
        </p:txBody>
      </p:sp>
      <p:sp>
        <p:nvSpPr>
          <p:cNvPr id="23556" name="cddrive">
            <a:extLst>
              <a:ext uri="{FF2B5EF4-FFF2-40B4-BE49-F238E27FC236}">
                <a16:creationId xmlns:a16="http://schemas.microsoft.com/office/drawing/2014/main" id="{F2FAD795-84DA-44A7-9A4F-0349C69547C7}"/>
              </a:ext>
            </a:extLst>
          </p:cNvPr>
          <p:cNvSpPr>
            <a:spLocks noEditPoints="1" noChangeArrowheads="1"/>
          </p:cNvSpPr>
          <p:nvPr/>
        </p:nvSpPr>
        <p:spPr bwMode="auto">
          <a:xfrm>
            <a:off x="7924800" y="5791200"/>
            <a:ext cx="819150" cy="5238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686 w 21600"/>
              <a:gd name="T13" fmla="*/ 23059 h 21600"/>
              <a:gd name="T14" fmla="*/ 21005 w 21600"/>
              <a:gd name="T15" fmla="*/ 30503 h 21600"/>
            </a:gdLst>
            <a:ahLst/>
            <a:cxnLst>
              <a:cxn ang="T8">
                <a:pos x="T0" y="T1"/>
              </a:cxn>
              <a:cxn ang="T9">
                <a:pos x="T2" y="T3"/>
              </a:cxn>
              <a:cxn ang="T10">
                <a:pos x="T4" y="T5"/>
              </a:cxn>
              <a:cxn ang="T11">
                <a:pos x="T6" y="T7"/>
              </a:cxn>
            </a:cxnLst>
            <a:rect l="T12" t="T13" r="T14" b="T15"/>
            <a:pathLst>
              <a:path w="21600" h="21600" extrusionOk="0">
                <a:moveTo>
                  <a:pt x="2563" y="12259"/>
                </a:moveTo>
                <a:lnTo>
                  <a:pt x="2563" y="12843"/>
                </a:lnTo>
                <a:lnTo>
                  <a:pt x="2746" y="13427"/>
                </a:lnTo>
                <a:lnTo>
                  <a:pt x="2929" y="14303"/>
                </a:lnTo>
                <a:lnTo>
                  <a:pt x="3112" y="14886"/>
                </a:lnTo>
                <a:lnTo>
                  <a:pt x="3478" y="15470"/>
                </a:lnTo>
                <a:lnTo>
                  <a:pt x="3844" y="16054"/>
                </a:lnTo>
                <a:lnTo>
                  <a:pt x="4393" y="16638"/>
                </a:lnTo>
                <a:lnTo>
                  <a:pt x="4942" y="17222"/>
                </a:lnTo>
                <a:lnTo>
                  <a:pt x="5492" y="17514"/>
                </a:lnTo>
                <a:lnTo>
                  <a:pt x="6224" y="18097"/>
                </a:lnTo>
                <a:lnTo>
                  <a:pt x="6773" y="18389"/>
                </a:lnTo>
                <a:lnTo>
                  <a:pt x="7505" y="18681"/>
                </a:lnTo>
                <a:lnTo>
                  <a:pt x="8237" y="18973"/>
                </a:lnTo>
                <a:lnTo>
                  <a:pt x="9153" y="18973"/>
                </a:lnTo>
                <a:lnTo>
                  <a:pt x="9885" y="19265"/>
                </a:lnTo>
                <a:lnTo>
                  <a:pt x="10800" y="19265"/>
                </a:lnTo>
                <a:lnTo>
                  <a:pt x="11532" y="19265"/>
                </a:lnTo>
                <a:lnTo>
                  <a:pt x="12447" y="18973"/>
                </a:lnTo>
                <a:lnTo>
                  <a:pt x="13180" y="18973"/>
                </a:lnTo>
                <a:lnTo>
                  <a:pt x="13912" y="18681"/>
                </a:lnTo>
                <a:lnTo>
                  <a:pt x="14644" y="18389"/>
                </a:lnTo>
                <a:lnTo>
                  <a:pt x="15376" y="18097"/>
                </a:lnTo>
                <a:lnTo>
                  <a:pt x="16108" y="17514"/>
                </a:lnTo>
                <a:lnTo>
                  <a:pt x="16658" y="17222"/>
                </a:lnTo>
                <a:lnTo>
                  <a:pt x="17207" y="16638"/>
                </a:lnTo>
                <a:lnTo>
                  <a:pt x="17573" y="16054"/>
                </a:lnTo>
                <a:lnTo>
                  <a:pt x="18122" y="15470"/>
                </a:lnTo>
                <a:lnTo>
                  <a:pt x="18305" y="14886"/>
                </a:lnTo>
                <a:lnTo>
                  <a:pt x="18671" y="14303"/>
                </a:lnTo>
                <a:lnTo>
                  <a:pt x="18854" y="13427"/>
                </a:lnTo>
                <a:lnTo>
                  <a:pt x="19037" y="12843"/>
                </a:lnTo>
                <a:lnTo>
                  <a:pt x="19037" y="12259"/>
                </a:lnTo>
                <a:lnTo>
                  <a:pt x="2563" y="12259"/>
                </a:lnTo>
                <a:close/>
              </a:path>
              <a:path w="21600" h="21600" extrusionOk="0">
                <a:moveTo>
                  <a:pt x="2563" y="12259"/>
                </a:moveTo>
                <a:lnTo>
                  <a:pt x="9153" y="12259"/>
                </a:lnTo>
                <a:lnTo>
                  <a:pt x="9153" y="12551"/>
                </a:lnTo>
                <a:lnTo>
                  <a:pt x="9336" y="12843"/>
                </a:lnTo>
                <a:lnTo>
                  <a:pt x="9519" y="13135"/>
                </a:lnTo>
                <a:lnTo>
                  <a:pt x="9702" y="13135"/>
                </a:lnTo>
                <a:lnTo>
                  <a:pt x="9885" y="13427"/>
                </a:lnTo>
                <a:lnTo>
                  <a:pt x="10068" y="13719"/>
                </a:lnTo>
                <a:lnTo>
                  <a:pt x="10434" y="13719"/>
                </a:lnTo>
                <a:lnTo>
                  <a:pt x="10800" y="13719"/>
                </a:lnTo>
                <a:lnTo>
                  <a:pt x="10983" y="13719"/>
                </a:lnTo>
                <a:lnTo>
                  <a:pt x="11349" y="13719"/>
                </a:lnTo>
                <a:lnTo>
                  <a:pt x="11715" y="13427"/>
                </a:lnTo>
                <a:lnTo>
                  <a:pt x="11898" y="13135"/>
                </a:lnTo>
                <a:lnTo>
                  <a:pt x="12081" y="13135"/>
                </a:lnTo>
                <a:lnTo>
                  <a:pt x="12264" y="12843"/>
                </a:lnTo>
                <a:lnTo>
                  <a:pt x="12264" y="12551"/>
                </a:lnTo>
                <a:lnTo>
                  <a:pt x="12264" y="12259"/>
                </a:lnTo>
                <a:lnTo>
                  <a:pt x="9153" y="12259"/>
                </a:lnTo>
                <a:lnTo>
                  <a:pt x="2563" y="12259"/>
                </a:lnTo>
                <a:close/>
              </a:path>
              <a:path w="21600" h="21600" extrusionOk="0">
                <a:moveTo>
                  <a:pt x="21600" y="7589"/>
                </a:moveTo>
                <a:lnTo>
                  <a:pt x="17756" y="0"/>
                </a:lnTo>
                <a:lnTo>
                  <a:pt x="10800" y="0"/>
                </a:lnTo>
                <a:lnTo>
                  <a:pt x="3844" y="0"/>
                </a:lnTo>
                <a:lnTo>
                  <a:pt x="0" y="7589"/>
                </a:lnTo>
                <a:lnTo>
                  <a:pt x="0" y="10800"/>
                </a:lnTo>
                <a:lnTo>
                  <a:pt x="0" y="18097"/>
                </a:lnTo>
                <a:lnTo>
                  <a:pt x="1464" y="18097"/>
                </a:lnTo>
                <a:lnTo>
                  <a:pt x="1464" y="21600"/>
                </a:lnTo>
                <a:lnTo>
                  <a:pt x="10800" y="21600"/>
                </a:lnTo>
                <a:lnTo>
                  <a:pt x="19953" y="21600"/>
                </a:lnTo>
                <a:lnTo>
                  <a:pt x="19953" y="18097"/>
                </a:lnTo>
                <a:lnTo>
                  <a:pt x="21600" y="18097"/>
                </a:lnTo>
                <a:lnTo>
                  <a:pt x="21600" y="11092"/>
                </a:lnTo>
                <a:lnTo>
                  <a:pt x="21600" y="7589"/>
                </a:lnTo>
              </a:path>
              <a:path w="21600" h="21600" extrusionOk="0">
                <a:moveTo>
                  <a:pt x="1647" y="18097"/>
                </a:moveTo>
                <a:lnTo>
                  <a:pt x="6407" y="18097"/>
                </a:lnTo>
                <a:moveTo>
                  <a:pt x="19953" y="18097"/>
                </a:moveTo>
                <a:lnTo>
                  <a:pt x="15010" y="18097"/>
                </a:lnTo>
                <a:moveTo>
                  <a:pt x="0" y="7589"/>
                </a:moveTo>
                <a:lnTo>
                  <a:pt x="21417" y="7589"/>
                </a:lnTo>
                <a:lnTo>
                  <a:pt x="21600" y="7589"/>
                </a:lnTo>
              </a:path>
            </a:pathLst>
          </a:custGeom>
          <a:solidFill>
            <a:schemeClr val="bg1">
              <a:lumMod val="85000"/>
            </a:schemeClr>
          </a:solidFill>
          <a:ln w="9525">
            <a:solidFill>
              <a:srgbClr val="000000"/>
            </a:solidFill>
            <a:miter lim="800000"/>
            <a:headEnd/>
            <a:tailEnd/>
          </a:ln>
        </p:spPr>
        <p:txBody>
          <a:bodyPr/>
          <a:lstStyle/>
          <a:p>
            <a:pPr>
              <a:defRPr/>
            </a:pPr>
            <a:endParaRPr lang="en-US">
              <a:cs typeface="+mn-cs"/>
            </a:endParaRPr>
          </a:p>
        </p:txBody>
      </p:sp>
      <p:sp>
        <p:nvSpPr>
          <p:cNvPr id="23557" name="computr2">
            <a:extLst>
              <a:ext uri="{FF2B5EF4-FFF2-40B4-BE49-F238E27FC236}">
                <a16:creationId xmlns:a16="http://schemas.microsoft.com/office/drawing/2014/main" id="{AF2749C4-8088-4287-9E8B-8F6E00B8A0C8}"/>
              </a:ext>
            </a:extLst>
          </p:cNvPr>
          <p:cNvSpPr>
            <a:spLocks noEditPoints="1" noChangeArrowheads="1"/>
          </p:cNvSpPr>
          <p:nvPr/>
        </p:nvSpPr>
        <p:spPr bwMode="auto">
          <a:xfrm>
            <a:off x="6400800" y="5181600"/>
            <a:ext cx="1352550" cy="1371600"/>
          </a:xfrm>
          <a:custGeom>
            <a:avLst/>
            <a:gdLst>
              <a:gd name="T0" fmla="*/ 2147483647 w 21600"/>
              <a:gd name="T1" fmla="*/ 0 h 21600"/>
              <a:gd name="T2" fmla="*/ 2147483647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chemeClr val="bg1">
              <a:lumMod val="95000"/>
            </a:schemeClr>
          </a:solidFill>
          <a:ln w="9525">
            <a:solidFill>
              <a:srgbClr val="000000"/>
            </a:solidFill>
            <a:miter lim="800000"/>
            <a:headEnd/>
            <a:tailEnd/>
          </a:ln>
        </p:spPr>
        <p:txBody>
          <a:bodyPr/>
          <a:lstStyle/>
          <a:p>
            <a:pPr>
              <a:defRPr/>
            </a:pPr>
            <a:endParaRPr lang="en-US">
              <a:cs typeface="+mn-cs"/>
            </a:endParaRPr>
          </a:p>
        </p:txBody>
      </p:sp>
      <p:pic>
        <p:nvPicPr>
          <p:cNvPr id="52230" name="Picture 5" descr="BD18215_">
            <a:extLst>
              <a:ext uri="{FF2B5EF4-FFF2-40B4-BE49-F238E27FC236}">
                <a16:creationId xmlns:a16="http://schemas.microsoft.com/office/drawing/2014/main" id="{D93513A8-CD71-45C5-B8EE-90C306BDA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334000"/>
            <a:ext cx="120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7" descr="BD18219_">
            <a:extLst>
              <a:ext uri="{FF2B5EF4-FFF2-40B4-BE49-F238E27FC236}">
                <a16:creationId xmlns:a16="http://schemas.microsoft.com/office/drawing/2014/main" id="{19BE04F0-1888-4AC3-9317-45D4985451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5257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descr="BD18225_">
            <a:extLst>
              <a:ext uri="{FF2B5EF4-FFF2-40B4-BE49-F238E27FC236}">
                <a16:creationId xmlns:a16="http://schemas.microsoft.com/office/drawing/2014/main" id="{4509AB5B-896C-4E9F-A27D-9E1AB2825E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791200"/>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9" descr="BD18228_">
            <a:extLst>
              <a:ext uri="{FF2B5EF4-FFF2-40B4-BE49-F238E27FC236}">
                <a16:creationId xmlns:a16="http://schemas.microsoft.com/office/drawing/2014/main" id="{CDF86E98-2222-4F75-8F78-3283ED521B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5029200"/>
            <a:ext cx="1295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10" descr="BD18246_">
            <a:extLst>
              <a:ext uri="{FF2B5EF4-FFF2-40B4-BE49-F238E27FC236}">
                <a16:creationId xmlns:a16="http://schemas.microsoft.com/office/drawing/2014/main" id="{70F883F6-F38D-4621-948D-E0F779D290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2819400"/>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11" descr="BD18190_">
            <a:extLst>
              <a:ext uri="{FF2B5EF4-FFF2-40B4-BE49-F238E27FC236}">
                <a16:creationId xmlns:a16="http://schemas.microsoft.com/office/drawing/2014/main" id="{0910CC77-BF6F-44B0-BA67-3A4255E40F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5351463"/>
            <a:ext cx="15240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AutoShape 12">
            <a:extLst>
              <a:ext uri="{FF2B5EF4-FFF2-40B4-BE49-F238E27FC236}">
                <a16:creationId xmlns:a16="http://schemas.microsoft.com/office/drawing/2014/main" id="{86CB6355-18BE-4067-9CD2-C302D733453D}"/>
              </a:ext>
            </a:extLst>
          </p:cNvPr>
          <p:cNvSpPr>
            <a:spLocks noChangeArrowheads="1"/>
          </p:cNvSpPr>
          <p:nvPr/>
        </p:nvSpPr>
        <p:spPr bwMode="auto">
          <a:xfrm>
            <a:off x="8610600" y="2819400"/>
            <a:ext cx="381000" cy="457200"/>
          </a:xfrm>
          <a:prstGeom prst="can">
            <a:avLst>
              <a:gd name="adj" fmla="val 30000"/>
            </a:avLst>
          </a:prstGeom>
          <a:solidFill>
            <a:schemeClr val="bg1">
              <a:lumMod val="65000"/>
            </a:schemeClr>
          </a:solidFill>
          <a:ln w="9525">
            <a:solidFill>
              <a:schemeClr val="tx1"/>
            </a:solidFill>
            <a:round/>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sp>
        <p:nvSpPr>
          <p:cNvPr id="23566" name="AutoShape 13">
            <a:extLst>
              <a:ext uri="{FF2B5EF4-FFF2-40B4-BE49-F238E27FC236}">
                <a16:creationId xmlns:a16="http://schemas.microsoft.com/office/drawing/2014/main" id="{31A12A06-F08E-4360-9688-27FA545BC073}"/>
              </a:ext>
            </a:extLst>
          </p:cNvPr>
          <p:cNvSpPr>
            <a:spLocks noChangeArrowheads="1"/>
          </p:cNvSpPr>
          <p:nvPr/>
        </p:nvSpPr>
        <p:spPr bwMode="auto">
          <a:xfrm>
            <a:off x="8610600" y="3352800"/>
            <a:ext cx="381000" cy="457200"/>
          </a:xfrm>
          <a:prstGeom prst="can">
            <a:avLst>
              <a:gd name="adj" fmla="val 30000"/>
            </a:avLst>
          </a:prstGeom>
          <a:solidFill>
            <a:schemeClr val="bg1">
              <a:lumMod val="65000"/>
            </a:schemeClr>
          </a:solidFill>
          <a:ln w="9525">
            <a:solidFill>
              <a:schemeClr val="tx1"/>
            </a:solidFill>
            <a:round/>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sp>
        <p:nvSpPr>
          <p:cNvPr id="52238" name="Line 14">
            <a:extLst>
              <a:ext uri="{FF2B5EF4-FFF2-40B4-BE49-F238E27FC236}">
                <a16:creationId xmlns:a16="http://schemas.microsoft.com/office/drawing/2014/main" id="{6901F20A-4210-4721-AFD8-2B1256B8C01A}"/>
              </a:ext>
            </a:extLst>
          </p:cNvPr>
          <p:cNvSpPr>
            <a:spLocks noChangeShapeType="1"/>
          </p:cNvSpPr>
          <p:nvPr/>
        </p:nvSpPr>
        <p:spPr bwMode="auto">
          <a:xfrm>
            <a:off x="1905000" y="4953000"/>
            <a:ext cx="5867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9" name="Line 15">
            <a:extLst>
              <a:ext uri="{FF2B5EF4-FFF2-40B4-BE49-F238E27FC236}">
                <a16:creationId xmlns:a16="http://schemas.microsoft.com/office/drawing/2014/main" id="{301ED20A-9966-4391-80D4-7301462C3BEB}"/>
              </a:ext>
            </a:extLst>
          </p:cNvPr>
          <p:cNvSpPr>
            <a:spLocks noChangeShapeType="1"/>
          </p:cNvSpPr>
          <p:nvPr/>
        </p:nvSpPr>
        <p:spPr bwMode="auto">
          <a:xfrm>
            <a:off x="2438400" y="4953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0" name="Line 16">
            <a:extLst>
              <a:ext uri="{FF2B5EF4-FFF2-40B4-BE49-F238E27FC236}">
                <a16:creationId xmlns:a16="http://schemas.microsoft.com/office/drawing/2014/main" id="{106A74D3-619B-4C17-ABCB-07BFE2E237E9}"/>
              </a:ext>
            </a:extLst>
          </p:cNvPr>
          <p:cNvSpPr>
            <a:spLocks noChangeShapeType="1"/>
          </p:cNvSpPr>
          <p:nvPr/>
        </p:nvSpPr>
        <p:spPr bwMode="auto">
          <a:xfrm>
            <a:off x="3886200" y="4953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1" name="Line 17">
            <a:extLst>
              <a:ext uri="{FF2B5EF4-FFF2-40B4-BE49-F238E27FC236}">
                <a16:creationId xmlns:a16="http://schemas.microsoft.com/office/drawing/2014/main" id="{BAD46E4C-9F68-4E22-8402-2EB69FCE94D9}"/>
              </a:ext>
            </a:extLst>
          </p:cNvPr>
          <p:cNvSpPr>
            <a:spLocks noChangeShapeType="1"/>
          </p:cNvSpPr>
          <p:nvPr/>
        </p:nvSpPr>
        <p:spPr bwMode="auto">
          <a:xfrm>
            <a:off x="6934200" y="4953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2" name="Line 18">
            <a:extLst>
              <a:ext uri="{FF2B5EF4-FFF2-40B4-BE49-F238E27FC236}">
                <a16:creationId xmlns:a16="http://schemas.microsoft.com/office/drawing/2014/main" id="{11FE66D0-2133-47D5-9DCC-75D2BDC0B989}"/>
              </a:ext>
            </a:extLst>
          </p:cNvPr>
          <p:cNvSpPr>
            <a:spLocks noChangeShapeType="1"/>
          </p:cNvSpPr>
          <p:nvPr/>
        </p:nvSpPr>
        <p:spPr bwMode="auto">
          <a:xfrm>
            <a:off x="1219200" y="60960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3" name="Line 19">
            <a:extLst>
              <a:ext uri="{FF2B5EF4-FFF2-40B4-BE49-F238E27FC236}">
                <a16:creationId xmlns:a16="http://schemas.microsoft.com/office/drawing/2014/main" id="{651D20A8-5492-4F73-A773-3CBD9565F702}"/>
              </a:ext>
            </a:extLst>
          </p:cNvPr>
          <p:cNvSpPr>
            <a:spLocks noChangeShapeType="1"/>
          </p:cNvSpPr>
          <p:nvPr/>
        </p:nvSpPr>
        <p:spPr bwMode="auto">
          <a:xfrm>
            <a:off x="7620000" y="6019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4" name="Line 20">
            <a:extLst>
              <a:ext uri="{FF2B5EF4-FFF2-40B4-BE49-F238E27FC236}">
                <a16:creationId xmlns:a16="http://schemas.microsoft.com/office/drawing/2014/main" id="{575D747A-F635-42D2-98DD-08CE51A023E5}"/>
              </a:ext>
            </a:extLst>
          </p:cNvPr>
          <p:cNvSpPr>
            <a:spLocks noChangeShapeType="1"/>
          </p:cNvSpPr>
          <p:nvPr/>
        </p:nvSpPr>
        <p:spPr bwMode="auto">
          <a:xfrm>
            <a:off x="7620000" y="4953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2245" name="Picture 21" descr="BD18221_">
            <a:extLst>
              <a:ext uri="{FF2B5EF4-FFF2-40B4-BE49-F238E27FC236}">
                <a16:creationId xmlns:a16="http://schemas.microsoft.com/office/drawing/2014/main" id="{D0907A30-8252-4103-9920-9F94088150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2057400"/>
            <a:ext cx="762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6" name="Line 22">
            <a:extLst>
              <a:ext uri="{FF2B5EF4-FFF2-40B4-BE49-F238E27FC236}">
                <a16:creationId xmlns:a16="http://schemas.microsoft.com/office/drawing/2014/main" id="{B26A2EDD-A999-446B-862F-D667979639FF}"/>
              </a:ext>
            </a:extLst>
          </p:cNvPr>
          <p:cNvSpPr>
            <a:spLocks noChangeShapeType="1"/>
          </p:cNvSpPr>
          <p:nvPr/>
        </p:nvSpPr>
        <p:spPr bwMode="auto">
          <a:xfrm>
            <a:off x="3886200" y="2667000"/>
            <a:ext cx="4038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7" name="Line 23">
            <a:extLst>
              <a:ext uri="{FF2B5EF4-FFF2-40B4-BE49-F238E27FC236}">
                <a16:creationId xmlns:a16="http://schemas.microsoft.com/office/drawing/2014/main" id="{CDA7C076-DEF5-4156-9305-90D48C3E8742}"/>
              </a:ext>
            </a:extLst>
          </p:cNvPr>
          <p:cNvSpPr>
            <a:spLocks noChangeShapeType="1"/>
          </p:cNvSpPr>
          <p:nvPr/>
        </p:nvSpPr>
        <p:spPr bwMode="auto">
          <a:xfrm>
            <a:off x="4114800" y="2438400"/>
            <a:ext cx="0" cy="182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8" name="Line 24">
            <a:extLst>
              <a:ext uri="{FF2B5EF4-FFF2-40B4-BE49-F238E27FC236}">
                <a16:creationId xmlns:a16="http://schemas.microsoft.com/office/drawing/2014/main" id="{E369356B-DCC1-4380-AE08-F879E72DF0A9}"/>
              </a:ext>
            </a:extLst>
          </p:cNvPr>
          <p:cNvSpPr>
            <a:spLocks noChangeShapeType="1"/>
          </p:cNvSpPr>
          <p:nvPr/>
        </p:nvSpPr>
        <p:spPr bwMode="auto">
          <a:xfrm>
            <a:off x="4114800" y="4648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9" name="Line 25">
            <a:extLst>
              <a:ext uri="{FF2B5EF4-FFF2-40B4-BE49-F238E27FC236}">
                <a16:creationId xmlns:a16="http://schemas.microsoft.com/office/drawing/2014/main" id="{9CC82A83-8691-403E-9CB6-57C9475C96C0}"/>
              </a:ext>
            </a:extLst>
          </p:cNvPr>
          <p:cNvSpPr>
            <a:spLocks noChangeShapeType="1"/>
          </p:cNvSpPr>
          <p:nvPr/>
        </p:nvSpPr>
        <p:spPr bwMode="auto">
          <a:xfrm>
            <a:off x="5334000" y="4953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2250" name="Picture 26" descr="BD18246_">
            <a:extLst>
              <a:ext uri="{FF2B5EF4-FFF2-40B4-BE49-F238E27FC236}">
                <a16:creationId xmlns:a16="http://schemas.microsoft.com/office/drawing/2014/main" id="{C7C9BCFC-46FB-4043-9AF9-59C0B650AF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2819400"/>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0" name="AutoShape 27">
            <a:extLst>
              <a:ext uri="{FF2B5EF4-FFF2-40B4-BE49-F238E27FC236}">
                <a16:creationId xmlns:a16="http://schemas.microsoft.com/office/drawing/2014/main" id="{02F12E3D-8544-463D-B851-ECB2611FA268}"/>
              </a:ext>
            </a:extLst>
          </p:cNvPr>
          <p:cNvSpPr>
            <a:spLocks noChangeArrowheads="1"/>
          </p:cNvSpPr>
          <p:nvPr/>
        </p:nvSpPr>
        <p:spPr bwMode="auto">
          <a:xfrm>
            <a:off x="6858000" y="2819400"/>
            <a:ext cx="381000" cy="457200"/>
          </a:xfrm>
          <a:prstGeom prst="can">
            <a:avLst>
              <a:gd name="adj" fmla="val 30000"/>
            </a:avLst>
          </a:prstGeom>
          <a:solidFill>
            <a:schemeClr val="bg1">
              <a:lumMod val="65000"/>
            </a:schemeClr>
          </a:solidFill>
          <a:ln w="9525">
            <a:solidFill>
              <a:schemeClr val="tx1"/>
            </a:solidFill>
            <a:round/>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sp>
        <p:nvSpPr>
          <p:cNvPr id="23581" name="AutoShape 28">
            <a:extLst>
              <a:ext uri="{FF2B5EF4-FFF2-40B4-BE49-F238E27FC236}">
                <a16:creationId xmlns:a16="http://schemas.microsoft.com/office/drawing/2014/main" id="{8C69A76B-E1D7-4A02-AA9B-59C9127B7B2E}"/>
              </a:ext>
            </a:extLst>
          </p:cNvPr>
          <p:cNvSpPr>
            <a:spLocks noChangeArrowheads="1"/>
          </p:cNvSpPr>
          <p:nvPr/>
        </p:nvSpPr>
        <p:spPr bwMode="auto">
          <a:xfrm>
            <a:off x="6858000" y="3352800"/>
            <a:ext cx="381000" cy="457200"/>
          </a:xfrm>
          <a:prstGeom prst="can">
            <a:avLst>
              <a:gd name="adj" fmla="val 30000"/>
            </a:avLst>
          </a:prstGeom>
          <a:solidFill>
            <a:schemeClr val="bg1">
              <a:lumMod val="65000"/>
            </a:schemeClr>
          </a:solidFill>
          <a:ln w="9525">
            <a:solidFill>
              <a:schemeClr val="tx1"/>
            </a:solidFill>
            <a:round/>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sp>
        <p:nvSpPr>
          <p:cNvPr id="52253" name="Line 29">
            <a:extLst>
              <a:ext uri="{FF2B5EF4-FFF2-40B4-BE49-F238E27FC236}">
                <a16:creationId xmlns:a16="http://schemas.microsoft.com/office/drawing/2014/main" id="{5AB0EB30-CCBF-441E-8ECC-5AD72C7117EF}"/>
              </a:ext>
            </a:extLst>
          </p:cNvPr>
          <p:cNvSpPr>
            <a:spLocks noChangeShapeType="1"/>
          </p:cNvSpPr>
          <p:nvPr/>
        </p:nvSpPr>
        <p:spPr bwMode="auto">
          <a:xfrm>
            <a:off x="6248400" y="2667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4" name="Line 30">
            <a:extLst>
              <a:ext uri="{FF2B5EF4-FFF2-40B4-BE49-F238E27FC236}">
                <a16:creationId xmlns:a16="http://schemas.microsoft.com/office/drawing/2014/main" id="{1084B303-C25B-48F1-B7C2-3711D43679AA}"/>
              </a:ext>
            </a:extLst>
          </p:cNvPr>
          <p:cNvSpPr>
            <a:spLocks noChangeShapeType="1"/>
          </p:cNvSpPr>
          <p:nvPr/>
        </p:nvSpPr>
        <p:spPr bwMode="auto">
          <a:xfrm>
            <a:off x="7848600" y="2667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5" name="Line 32">
            <a:extLst>
              <a:ext uri="{FF2B5EF4-FFF2-40B4-BE49-F238E27FC236}">
                <a16:creationId xmlns:a16="http://schemas.microsoft.com/office/drawing/2014/main" id="{F7154663-6CF5-4D79-A293-B832FC85E12A}"/>
              </a:ext>
            </a:extLst>
          </p:cNvPr>
          <p:cNvSpPr>
            <a:spLocks noChangeShapeType="1"/>
          </p:cNvSpPr>
          <p:nvPr/>
        </p:nvSpPr>
        <p:spPr bwMode="auto">
          <a:xfrm>
            <a:off x="3200400" y="2286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6" name="Text Box 33">
            <a:extLst>
              <a:ext uri="{FF2B5EF4-FFF2-40B4-BE49-F238E27FC236}">
                <a16:creationId xmlns:a16="http://schemas.microsoft.com/office/drawing/2014/main" id="{F4EDA54D-0520-4258-8CA8-5424D2CC037B}"/>
              </a:ext>
            </a:extLst>
          </p:cNvPr>
          <p:cNvSpPr txBox="1">
            <a:spLocks noChangeArrowheads="1"/>
          </p:cNvSpPr>
          <p:nvPr/>
        </p:nvSpPr>
        <p:spPr bwMode="auto">
          <a:xfrm>
            <a:off x="974725" y="2398713"/>
            <a:ext cx="141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The Internet</a:t>
            </a:r>
          </a:p>
        </p:txBody>
      </p:sp>
      <p:sp>
        <p:nvSpPr>
          <p:cNvPr id="52257" name="Text Box 34">
            <a:extLst>
              <a:ext uri="{FF2B5EF4-FFF2-40B4-BE49-F238E27FC236}">
                <a16:creationId xmlns:a16="http://schemas.microsoft.com/office/drawing/2014/main" id="{055B2A97-693F-467F-A5E6-97BA1DE9FE05}"/>
              </a:ext>
            </a:extLst>
          </p:cNvPr>
          <p:cNvSpPr txBox="1">
            <a:spLocks noChangeArrowheads="1"/>
          </p:cNvSpPr>
          <p:nvPr/>
        </p:nvSpPr>
        <p:spPr bwMode="auto">
          <a:xfrm>
            <a:off x="4175125" y="3008313"/>
            <a:ext cx="158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De-Militarized</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Zone</a:t>
            </a:r>
          </a:p>
        </p:txBody>
      </p:sp>
      <p:sp>
        <p:nvSpPr>
          <p:cNvPr id="52258" name="Text Box 35">
            <a:extLst>
              <a:ext uri="{FF2B5EF4-FFF2-40B4-BE49-F238E27FC236}">
                <a16:creationId xmlns:a16="http://schemas.microsoft.com/office/drawing/2014/main" id="{BC4C6DF9-91F5-4C59-9F7C-CBFA27910585}"/>
              </a:ext>
            </a:extLst>
          </p:cNvPr>
          <p:cNvSpPr txBox="1">
            <a:spLocks noChangeArrowheads="1"/>
          </p:cNvSpPr>
          <p:nvPr/>
        </p:nvSpPr>
        <p:spPr bwMode="auto">
          <a:xfrm>
            <a:off x="4343400" y="4668838"/>
            <a:ext cx="179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Private Network</a:t>
            </a:r>
          </a:p>
        </p:txBody>
      </p:sp>
      <p:sp>
        <p:nvSpPr>
          <p:cNvPr id="52259" name="Text Box 36">
            <a:extLst>
              <a:ext uri="{FF2B5EF4-FFF2-40B4-BE49-F238E27FC236}">
                <a16:creationId xmlns:a16="http://schemas.microsoft.com/office/drawing/2014/main" id="{E19324FB-A78A-4890-8FD1-3FA03A78AA16}"/>
              </a:ext>
            </a:extLst>
          </p:cNvPr>
          <p:cNvSpPr txBox="1">
            <a:spLocks noChangeArrowheads="1"/>
          </p:cNvSpPr>
          <p:nvPr/>
        </p:nvSpPr>
        <p:spPr bwMode="auto">
          <a:xfrm>
            <a:off x="4556125" y="2093913"/>
            <a:ext cx="247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Border Router/Firewall</a:t>
            </a:r>
          </a:p>
        </p:txBody>
      </p:sp>
      <p:sp>
        <p:nvSpPr>
          <p:cNvPr id="52260" name="Line 37">
            <a:extLst>
              <a:ext uri="{FF2B5EF4-FFF2-40B4-BE49-F238E27FC236}">
                <a16:creationId xmlns:a16="http://schemas.microsoft.com/office/drawing/2014/main" id="{E9BA21B7-784A-4308-B186-AA61F0A22806}"/>
              </a:ext>
            </a:extLst>
          </p:cNvPr>
          <p:cNvSpPr>
            <a:spLocks noChangeShapeType="1"/>
          </p:cNvSpPr>
          <p:nvPr/>
        </p:nvSpPr>
        <p:spPr bwMode="auto">
          <a:xfrm>
            <a:off x="6705600" y="3505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1" name="Line 38">
            <a:extLst>
              <a:ext uri="{FF2B5EF4-FFF2-40B4-BE49-F238E27FC236}">
                <a16:creationId xmlns:a16="http://schemas.microsoft.com/office/drawing/2014/main" id="{DFBAAA14-FE7D-4507-B3DB-C2A1A400E480}"/>
              </a:ext>
            </a:extLst>
          </p:cNvPr>
          <p:cNvSpPr>
            <a:spLocks noChangeShapeType="1"/>
          </p:cNvSpPr>
          <p:nvPr/>
        </p:nvSpPr>
        <p:spPr bwMode="auto">
          <a:xfrm>
            <a:off x="6781800" y="30480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2" name="Line 39">
            <a:extLst>
              <a:ext uri="{FF2B5EF4-FFF2-40B4-BE49-F238E27FC236}">
                <a16:creationId xmlns:a16="http://schemas.microsoft.com/office/drawing/2014/main" id="{3436A5A0-C311-4EC9-8612-66E61544A37B}"/>
              </a:ext>
            </a:extLst>
          </p:cNvPr>
          <p:cNvSpPr>
            <a:spLocks noChangeShapeType="1"/>
          </p:cNvSpPr>
          <p:nvPr/>
        </p:nvSpPr>
        <p:spPr bwMode="auto">
          <a:xfrm>
            <a:off x="8458200" y="2971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3" name="Line 40">
            <a:extLst>
              <a:ext uri="{FF2B5EF4-FFF2-40B4-BE49-F238E27FC236}">
                <a16:creationId xmlns:a16="http://schemas.microsoft.com/office/drawing/2014/main" id="{34DC3E22-79DE-4C73-B404-7559D1B13D6D}"/>
              </a:ext>
            </a:extLst>
          </p:cNvPr>
          <p:cNvSpPr>
            <a:spLocks noChangeShapeType="1"/>
          </p:cNvSpPr>
          <p:nvPr/>
        </p:nvSpPr>
        <p:spPr bwMode="auto">
          <a:xfrm>
            <a:off x="8382000" y="35052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5" name="Text Box 44">
            <a:extLst>
              <a:ext uri="{FF2B5EF4-FFF2-40B4-BE49-F238E27FC236}">
                <a16:creationId xmlns:a16="http://schemas.microsoft.com/office/drawing/2014/main" id="{6CDE5406-E0BA-4D28-B8DB-36216DECF677}"/>
              </a:ext>
            </a:extLst>
          </p:cNvPr>
          <p:cNvSpPr txBox="1">
            <a:spLocks noChangeArrowheads="1"/>
          </p:cNvSpPr>
          <p:nvPr/>
        </p:nvSpPr>
        <p:spPr bwMode="auto">
          <a:xfrm>
            <a:off x="5622925" y="3846513"/>
            <a:ext cx="230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Commercial Network</a:t>
            </a:r>
          </a:p>
        </p:txBody>
      </p:sp>
      <p:sp>
        <p:nvSpPr>
          <p:cNvPr id="52266" name="Text Box 45">
            <a:extLst>
              <a:ext uri="{FF2B5EF4-FFF2-40B4-BE49-F238E27FC236}">
                <a16:creationId xmlns:a16="http://schemas.microsoft.com/office/drawing/2014/main" id="{807D8A25-6E0F-4D13-8D5F-7CF1092CD832}"/>
              </a:ext>
            </a:extLst>
          </p:cNvPr>
          <p:cNvSpPr txBox="1">
            <a:spLocks noChangeArrowheads="1"/>
          </p:cNvSpPr>
          <p:nvPr/>
        </p:nvSpPr>
        <p:spPr bwMode="auto">
          <a:xfrm>
            <a:off x="4808538" y="4286250"/>
            <a:ext cx="181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Internal Firewall</a:t>
            </a:r>
          </a:p>
        </p:txBody>
      </p:sp>
      <p:sp>
        <p:nvSpPr>
          <p:cNvPr id="52267" name="Line 46">
            <a:extLst>
              <a:ext uri="{FF2B5EF4-FFF2-40B4-BE49-F238E27FC236}">
                <a16:creationId xmlns:a16="http://schemas.microsoft.com/office/drawing/2014/main" id="{C077699E-44B8-4E84-A8DC-118E19BBC0B7}"/>
              </a:ext>
            </a:extLst>
          </p:cNvPr>
          <p:cNvSpPr>
            <a:spLocks noChangeShapeType="1"/>
          </p:cNvSpPr>
          <p:nvPr/>
        </p:nvSpPr>
        <p:spPr bwMode="auto">
          <a:xfrm>
            <a:off x="609600" y="42672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8" name="Line 47">
            <a:extLst>
              <a:ext uri="{FF2B5EF4-FFF2-40B4-BE49-F238E27FC236}">
                <a16:creationId xmlns:a16="http://schemas.microsoft.com/office/drawing/2014/main" id="{EF904B9C-72FF-4CEE-8618-51DDEA1838DE}"/>
              </a:ext>
            </a:extLst>
          </p:cNvPr>
          <p:cNvSpPr>
            <a:spLocks noChangeShapeType="1"/>
          </p:cNvSpPr>
          <p:nvPr/>
        </p:nvSpPr>
        <p:spPr bwMode="auto">
          <a:xfrm flipH="1" flipV="1">
            <a:off x="1066800" y="44196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9" name="Line 48">
            <a:extLst>
              <a:ext uri="{FF2B5EF4-FFF2-40B4-BE49-F238E27FC236}">
                <a16:creationId xmlns:a16="http://schemas.microsoft.com/office/drawing/2014/main" id="{511749BE-E106-4F60-87AA-FB3BD17A3828}"/>
              </a:ext>
            </a:extLst>
          </p:cNvPr>
          <p:cNvSpPr>
            <a:spLocks noChangeShapeType="1"/>
          </p:cNvSpPr>
          <p:nvPr/>
        </p:nvSpPr>
        <p:spPr bwMode="auto">
          <a:xfrm>
            <a:off x="1066800" y="4419600"/>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0" name="Text Box 50">
            <a:extLst>
              <a:ext uri="{FF2B5EF4-FFF2-40B4-BE49-F238E27FC236}">
                <a16:creationId xmlns:a16="http://schemas.microsoft.com/office/drawing/2014/main" id="{306161C0-0EA6-4F2A-AFA9-F9CACA68B590}"/>
              </a:ext>
            </a:extLst>
          </p:cNvPr>
          <p:cNvSpPr txBox="1">
            <a:spLocks noChangeArrowheads="1"/>
          </p:cNvSpPr>
          <p:nvPr/>
        </p:nvSpPr>
        <p:spPr bwMode="auto">
          <a:xfrm>
            <a:off x="2498725" y="4379913"/>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WLAN</a:t>
            </a:r>
          </a:p>
        </p:txBody>
      </p:sp>
      <p:sp>
        <p:nvSpPr>
          <p:cNvPr id="52271" name="Line 51">
            <a:extLst>
              <a:ext uri="{FF2B5EF4-FFF2-40B4-BE49-F238E27FC236}">
                <a16:creationId xmlns:a16="http://schemas.microsoft.com/office/drawing/2014/main" id="{659C617E-951D-4F1D-A427-E07ADCDFF5D2}"/>
              </a:ext>
            </a:extLst>
          </p:cNvPr>
          <p:cNvSpPr>
            <a:spLocks noChangeShapeType="1"/>
          </p:cNvSpPr>
          <p:nvPr/>
        </p:nvSpPr>
        <p:spPr bwMode="auto">
          <a:xfrm>
            <a:off x="2133600" y="4724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2272" name="Picture 52" descr="C:\Users\lincke\AppData\Local\Microsoft\Windows\Temporary Internet Files\Content.IE5\DIVI30EH\MC900432567[1].png">
            <a:extLst>
              <a:ext uri="{FF2B5EF4-FFF2-40B4-BE49-F238E27FC236}">
                <a16:creationId xmlns:a16="http://schemas.microsoft.com/office/drawing/2014/main" id="{6E8CE799-1D60-4FE1-B6D0-BC4F19A28F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7963" y="3984625"/>
            <a:ext cx="11557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3" name="Picture 53">
            <a:extLst>
              <a:ext uri="{FF2B5EF4-FFF2-40B4-BE49-F238E27FC236}">
                <a16:creationId xmlns:a16="http://schemas.microsoft.com/office/drawing/2014/main" id="{A33BBF9E-9123-420B-9F9B-78AAEA06FF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30638" y="3938588"/>
            <a:ext cx="688975"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74" name="Picture 50">
            <a:extLst>
              <a:ext uri="{FF2B5EF4-FFF2-40B4-BE49-F238E27FC236}">
                <a16:creationId xmlns:a16="http://schemas.microsoft.com/office/drawing/2014/main" id="{5345457E-69B6-4BCA-BC91-265D3E3C574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167188" y="6269038"/>
            <a:ext cx="6842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a:extLst>
              <a:ext uri="{FF2B5EF4-FFF2-40B4-BE49-F238E27FC236}">
                <a16:creationId xmlns:a16="http://schemas.microsoft.com/office/drawing/2014/main" id="{2BC56D77-837D-4EBE-927A-67465BD21F74}"/>
              </a:ext>
            </a:extLst>
          </p:cNvPr>
          <p:cNvSpPr>
            <a:spLocks noGrp="1" noChangeArrowheads="1"/>
          </p:cNvSpPr>
          <p:nvPr>
            <p:ph type="title"/>
          </p:nvPr>
        </p:nvSpPr>
        <p:spPr>
          <a:xfrm>
            <a:off x="457200" y="609600"/>
            <a:ext cx="8229600" cy="1219200"/>
          </a:xfrm>
        </p:spPr>
        <p:txBody>
          <a:bodyPr/>
          <a:lstStyle/>
          <a:p>
            <a:pPr eaLnBrk="1" hangingPunct="1"/>
            <a:r>
              <a:rPr lang="en-US" altLang="en-US">
                <a:ea typeface="Calibri" panose="020F0502020204030204" pitchFamily="34" charset="0"/>
                <a:cs typeface="Lucida Sans" panose="020B0602030504020204" pitchFamily="34" charset="0"/>
              </a:rPr>
              <a:t>Filters: Firewalls &amp; Routers</a:t>
            </a:r>
          </a:p>
        </p:txBody>
      </p:sp>
      <p:sp>
        <p:nvSpPr>
          <p:cNvPr id="54275" name="Rectangle 3">
            <a:extLst>
              <a:ext uri="{FF2B5EF4-FFF2-40B4-BE49-F238E27FC236}">
                <a16:creationId xmlns:a16="http://schemas.microsoft.com/office/drawing/2014/main" id="{983035C9-F0EE-4FC5-A981-73525342D657}"/>
              </a:ext>
            </a:extLst>
          </p:cNvPr>
          <p:cNvSpPr>
            <a:spLocks noGrp="1" noChangeArrowheads="1"/>
          </p:cNvSpPr>
          <p:nvPr>
            <p:ph type="body" sz="half" idx="2"/>
          </p:nvPr>
        </p:nvSpPr>
        <p:spPr>
          <a:xfrm>
            <a:off x="457200" y="4000500"/>
            <a:ext cx="8229600" cy="2324100"/>
          </a:xfrm>
        </p:spPr>
        <p:txBody>
          <a:bodyPr/>
          <a:lstStyle/>
          <a:p>
            <a:pPr eaLnBrk="1" hangingPunct="1">
              <a:lnSpc>
                <a:spcPct val="80000"/>
              </a:lnSpc>
              <a:buFont typeface="Wingdings" panose="05000000000000000000" pitchFamily="2" charset="2"/>
              <a:buNone/>
            </a:pPr>
            <a:r>
              <a:rPr lang="en-US" altLang="en-US" sz="2400" b="1" dirty="0">
                <a:latin typeface="Calibri" panose="020F0502020204030204" pitchFamily="34" charset="0"/>
                <a:ea typeface="ヒラギノ角ゴ Pro W3"/>
                <a:cs typeface="ヒラギノ角ゴ Pro W3"/>
              </a:rPr>
              <a:t>Route Filter</a:t>
            </a:r>
            <a:r>
              <a:rPr lang="en-US" altLang="en-US" sz="2400" dirty="0">
                <a:latin typeface="Calibri" panose="020F0502020204030204" pitchFamily="34" charset="0"/>
                <a:ea typeface="ヒラギノ角ゴ Pro W3"/>
                <a:cs typeface="ヒラギノ角ゴ Pro W3"/>
              </a:rPr>
              <a:t>:  Verifies source/destination IP addresses</a:t>
            </a:r>
          </a:p>
          <a:p>
            <a:pPr eaLnBrk="1" hangingPunct="1">
              <a:lnSpc>
                <a:spcPct val="80000"/>
              </a:lnSpc>
              <a:buFont typeface="Wingdings" panose="05000000000000000000" pitchFamily="2" charset="2"/>
              <a:buNone/>
            </a:pPr>
            <a:r>
              <a:rPr lang="en-US" altLang="en-US" sz="2400" b="1" dirty="0">
                <a:latin typeface="Calibri" panose="020F0502020204030204" pitchFamily="34" charset="0"/>
                <a:ea typeface="ヒラギノ角ゴ Pro W3"/>
                <a:cs typeface="ヒラギノ角ゴ Pro W3"/>
              </a:rPr>
              <a:t>Packet Filter</a:t>
            </a:r>
            <a:r>
              <a:rPr lang="en-US" altLang="en-US" sz="2400" dirty="0">
                <a:latin typeface="Calibri" panose="020F0502020204030204" pitchFamily="34" charset="0"/>
                <a:ea typeface="ヒラギノ角ゴ Pro W3"/>
                <a:cs typeface="ヒラギノ角ゴ Pro W3"/>
              </a:rPr>
              <a:t>: Scans headers of packets </a:t>
            </a:r>
          </a:p>
          <a:p>
            <a:pPr eaLnBrk="1" hangingPunct="1">
              <a:lnSpc>
                <a:spcPct val="80000"/>
              </a:lnSpc>
              <a:buFont typeface="Wingdings" panose="05000000000000000000" pitchFamily="2" charset="2"/>
              <a:buNone/>
            </a:pPr>
            <a:r>
              <a:rPr lang="en-US" altLang="en-US" sz="2400" b="1" dirty="0">
                <a:latin typeface="Calibri" panose="020F0502020204030204" pitchFamily="34" charset="0"/>
                <a:ea typeface="ヒラギノ角ゴ Pro W3"/>
                <a:cs typeface="ヒラギノ角ゴ Pro W3"/>
              </a:rPr>
              <a:t>Content Filter</a:t>
            </a:r>
            <a:r>
              <a:rPr lang="en-US" altLang="en-US" sz="2400" dirty="0">
                <a:latin typeface="Calibri" panose="020F0502020204030204" pitchFamily="34" charset="0"/>
                <a:ea typeface="ヒラギノ角ゴ Pro W3"/>
                <a:cs typeface="ヒラギノ角ゴ Pro W3"/>
              </a:rPr>
              <a:t>: Scans contents of packet (e.g., IPS)</a:t>
            </a:r>
          </a:p>
          <a:p>
            <a:pPr eaLnBrk="1" hangingPunct="1">
              <a:lnSpc>
                <a:spcPct val="80000"/>
              </a:lnSpc>
              <a:buFont typeface="Wingdings" panose="05000000000000000000" pitchFamily="2" charset="2"/>
              <a:buNone/>
            </a:pPr>
            <a:endParaRPr lang="en-US" altLang="en-US" sz="900" dirty="0">
              <a:latin typeface="Calibri" panose="020F0502020204030204" pitchFamily="34" charset="0"/>
              <a:ea typeface="ヒラギノ角ゴ Pro W3"/>
              <a:cs typeface="ヒラギノ角ゴ Pro W3"/>
            </a:endParaRPr>
          </a:p>
          <a:p>
            <a:pPr eaLnBrk="1" hangingPunct="1">
              <a:lnSpc>
                <a:spcPct val="80000"/>
              </a:lnSpc>
              <a:buFont typeface="Wingdings" panose="05000000000000000000" pitchFamily="2" charset="2"/>
              <a:buNone/>
            </a:pPr>
            <a:r>
              <a:rPr lang="en-US" altLang="en-US" sz="2400" b="1" dirty="0">
                <a:latin typeface="Calibri" panose="020F0502020204030204" pitchFamily="34" charset="0"/>
                <a:ea typeface="ヒラギノ角ゴ Pro W3"/>
                <a:cs typeface="ヒラギノ角ゴ Pro W3"/>
              </a:rPr>
              <a:t>Default Deny</a:t>
            </a:r>
            <a:r>
              <a:rPr lang="en-US" altLang="en-US" sz="2400" dirty="0">
                <a:latin typeface="Calibri" panose="020F0502020204030204" pitchFamily="34" charset="0"/>
                <a:ea typeface="ヒラギノ角ゴ Pro W3"/>
                <a:cs typeface="ヒラギノ角ゴ Pro W3"/>
              </a:rPr>
              <a:t>: Any packet not explicitly permitted is rejected</a:t>
            </a:r>
          </a:p>
          <a:p>
            <a:pPr eaLnBrk="1" hangingPunct="1">
              <a:lnSpc>
                <a:spcPct val="80000"/>
              </a:lnSpc>
              <a:buFont typeface="Wingdings" panose="05000000000000000000" pitchFamily="2" charset="2"/>
              <a:buNone/>
            </a:pPr>
            <a:r>
              <a:rPr lang="en-US" altLang="en-US" sz="2400" b="1" dirty="0">
                <a:latin typeface="Calibri" panose="020F0502020204030204" pitchFamily="34" charset="0"/>
                <a:ea typeface="ヒラギノ角ゴ Pro W3"/>
                <a:cs typeface="ヒラギノ角ゴ Pro W3"/>
              </a:rPr>
              <a:t>Fail Closed or Fail Secure</a:t>
            </a:r>
            <a:r>
              <a:rPr lang="en-US" altLang="en-US" sz="2400" dirty="0">
                <a:latin typeface="Calibri" panose="020F0502020204030204" pitchFamily="34" charset="0"/>
                <a:ea typeface="ヒラギノ角ゴ Pro W3"/>
                <a:cs typeface="ヒラギノ角ゴ Pro W3"/>
              </a:rPr>
              <a:t>: If router fails, it fails shut</a:t>
            </a:r>
          </a:p>
        </p:txBody>
      </p:sp>
      <p:sp>
        <p:nvSpPr>
          <p:cNvPr id="54276" name="AutoShape 6">
            <a:extLst>
              <a:ext uri="{FF2B5EF4-FFF2-40B4-BE49-F238E27FC236}">
                <a16:creationId xmlns:a16="http://schemas.microsoft.com/office/drawing/2014/main" id="{3C0C0F9F-95C1-4134-BCC3-59B2030C4D47}"/>
              </a:ext>
            </a:extLst>
          </p:cNvPr>
          <p:cNvSpPr>
            <a:spLocks noChangeArrowheads="1"/>
          </p:cNvSpPr>
          <p:nvPr/>
        </p:nvSpPr>
        <p:spPr bwMode="auto">
          <a:xfrm>
            <a:off x="1371600" y="1828800"/>
            <a:ext cx="2590800" cy="1524000"/>
          </a:xfrm>
          <a:prstGeom prst="rightArrow">
            <a:avLst>
              <a:gd name="adj1" fmla="val 50000"/>
              <a:gd name="adj2" fmla="val 42500"/>
            </a:avLst>
          </a:prstGeom>
          <a:solidFill>
            <a:srgbClr val="663300"/>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bg1"/>
                </a:solidFill>
                <a:latin typeface="Arial" panose="020B0604020202020204" pitchFamily="34" charset="0"/>
                <a:cs typeface="Arial" panose="020B0604020202020204" pitchFamily="34" charset="0"/>
              </a:rPr>
              <a:t>The good, the bad &amp;</a:t>
            </a:r>
          </a:p>
          <a:p>
            <a:pPr algn="ctr">
              <a:lnSpc>
                <a:spcPct val="100000"/>
              </a:lnSpc>
              <a:spcBef>
                <a:spcPct val="0"/>
              </a:spcBef>
              <a:buClrTx/>
              <a:buSzTx/>
              <a:buFontTx/>
              <a:buNone/>
            </a:pPr>
            <a:r>
              <a:rPr lang="en-US" altLang="en-US" i="0">
                <a:solidFill>
                  <a:schemeClr val="bg1"/>
                </a:solidFill>
                <a:latin typeface="Arial" panose="020B0604020202020204" pitchFamily="34" charset="0"/>
                <a:cs typeface="Arial" panose="020B0604020202020204" pitchFamily="34" charset="0"/>
              </a:rPr>
              <a:t>the ugly…</a:t>
            </a:r>
          </a:p>
        </p:txBody>
      </p:sp>
      <p:sp>
        <p:nvSpPr>
          <p:cNvPr id="54277" name="AutoShape 7">
            <a:extLst>
              <a:ext uri="{FF2B5EF4-FFF2-40B4-BE49-F238E27FC236}">
                <a16:creationId xmlns:a16="http://schemas.microsoft.com/office/drawing/2014/main" id="{620C0381-558F-4AFE-9985-3EA26126BE8C}"/>
              </a:ext>
            </a:extLst>
          </p:cNvPr>
          <p:cNvSpPr>
            <a:spLocks noChangeArrowheads="1"/>
          </p:cNvSpPr>
          <p:nvPr/>
        </p:nvSpPr>
        <p:spPr bwMode="auto">
          <a:xfrm>
            <a:off x="4114800" y="2133600"/>
            <a:ext cx="914400" cy="609600"/>
          </a:xfrm>
          <a:prstGeom prst="cube">
            <a:avLst>
              <a:gd name="adj" fmla="val 25000"/>
            </a:avLst>
          </a:prstGeom>
          <a:solidFill>
            <a:schemeClr val="accent1"/>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Filter</a:t>
            </a:r>
          </a:p>
        </p:txBody>
      </p:sp>
      <p:sp>
        <p:nvSpPr>
          <p:cNvPr id="54278" name="AutoShape 8">
            <a:extLst>
              <a:ext uri="{FF2B5EF4-FFF2-40B4-BE49-F238E27FC236}">
                <a16:creationId xmlns:a16="http://schemas.microsoft.com/office/drawing/2014/main" id="{8E0DA4CD-76BD-482A-99A0-AE006F367781}"/>
              </a:ext>
            </a:extLst>
          </p:cNvPr>
          <p:cNvSpPr>
            <a:spLocks noChangeArrowheads="1"/>
          </p:cNvSpPr>
          <p:nvPr/>
        </p:nvSpPr>
        <p:spPr bwMode="auto">
          <a:xfrm>
            <a:off x="3886200" y="2895600"/>
            <a:ext cx="1295400" cy="762000"/>
          </a:xfrm>
          <a:prstGeom prst="can">
            <a:avLst>
              <a:gd name="adj" fmla="val 25000"/>
            </a:avLst>
          </a:prstGeom>
          <a:solidFill>
            <a:schemeClr val="tx1"/>
          </a:solidFill>
          <a:ln w="9525">
            <a:solidFill>
              <a:schemeClr val="bg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bg1"/>
                </a:solidFill>
                <a:latin typeface="Arial" panose="020B0604020202020204" pitchFamily="34" charset="0"/>
                <a:cs typeface="Arial" panose="020B0604020202020204" pitchFamily="34" charset="0"/>
              </a:rPr>
              <a:t>The bad &amp;</a:t>
            </a:r>
          </a:p>
          <a:p>
            <a:pPr algn="ctr">
              <a:lnSpc>
                <a:spcPct val="100000"/>
              </a:lnSpc>
              <a:spcBef>
                <a:spcPct val="0"/>
              </a:spcBef>
              <a:buClrTx/>
              <a:buSzTx/>
              <a:buFontTx/>
              <a:buNone/>
            </a:pPr>
            <a:r>
              <a:rPr lang="en-US" altLang="en-US" i="0">
                <a:solidFill>
                  <a:schemeClr val="bg1"/>
                </a:solidFill>
                <a:latin typeface="Arial" panose="020B0604020202020204" pitchFamily="34" charset="0"/>
                <a:cs typeface="Arial" panose="020B0604020202020204" pitchFamily="34" charset="0"/>
              </a:rPr>
              <a:t>the ugly</a:t>
            </a:r>
          </a:p>
        </p:txBody>
      </p:sp>
      <p:sp>
        <p:nvSpPr>
          <p:cNvPr id="54279" name="Line 9">
            <a:extLst>
              <a:ext uri="{FF2B5EF4-FFF2-40B4-BE49-F238E27FC236}">
                <a16:creationId xmlns:a16="http://schemas.microsoft.com/office/drawing/2014/main" id="{4E529C70-E87C-4C24-A296-5A5D891437E3}"/>
              </a:ext>
            </a:extLst>
          </p:cNvPr>
          <p:cNvSpPr>
            <a:spLocks noChangeShapeType="1"/>
          </p:cNvSpPr>
          <p:nvPr/>
        </p:nvSpPr>
        <p:spPr bwMode="auto">
          <a:xfrm>
            <a:off x="4419600" y="2743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0" name="AutoShape 10">
            <a:extLst>
              <a:ext uri="{FF2B5EF4-FFF2-40B4-BE49-F238E27FC236}">
                <a16:creationId xmlns:a16="http://schemas.microsoft.com/office/drawing/2014/main" id="{DB093F56-C4FB-4873-BC47-3DEEDCA6369B}"/>
              </a:ext>
            </a:extLst>
          </p:cNvPr>
          <p:cNvSpPr>
            <a:spLocks noChangeArrowheads="1"/>
          </p:cNvSpPr>
          <p:nvPr/>
        </p:nvSpPr>
        <p:spPr bwMode="auto">
          <a:xfrm>
            <a:off x="5181600" y="2209800"/>
            <a:ext cx="2514600" cy="533400"/>
          </a:xfrm>
          <a:prstGeom prst="rightArrow">
            <a:avLst>
              <a:gd name="adj1" fmla="val 50000"/>
              <a:gd name="adj2" fmla="val 117857"/>
            </a:avLst>
          </a:prstGeom>
          <a:solidFill>
            <a:srgbClr val="66FF66"/>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The Good</a:t>
            </a:r>
          </a:p>
        </p:txBody>
      </p:sp>
      <p:sp>
        <p:nvSpPr>
          <p:cNvPr id="54281" name="Line 11">
            <a:extLst>
              <a:ext uri="{FF2B5EF4-FFF2-40B4-BE49-F238E27FC236}">
                <a16:creationId xmlns:a16="http://schemas.microsoft.com/office/drawing/2014/main" id="{C9F15CF1-4EFA-42AB-9F51-DC500CB2B770}"/>
              </a:ext>
            </a:extLst>
          </p:cNvPr>
          <p:cNvSpPr>
            <a:spLocks noChangeShapeType="1"/>
          </p:cNvSpPr>
          <p:nvPr/>
        </p:nvSpPr>
        <p:spPr bwMode="auto">
          <a:xfrm>
            <a:off x="4648200" y="2743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DB27668-F086-4491-AF24-9EF503D915DC}"/>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Packet Filter Firewall</a:t>
            </a:r>
          </a:p>
        </p:txBody>
      </p:sp>
      <p:sp>
        <p:nvSpPr>
          <p:cNvPr id="56323" name="TextBox 3">
            <a:extLst>
              <a:ext uri="{FF2B5EF4-FFF2-40B4-BE49-F238E27FC236}">
                <a16:creationId xmlns:a16="http://schemas.microsoft.com/office/drawing/2014/main" id="{44C8BC03-6E4B-474A-B8A9-455809AA859E}"/>
              </a:ext>
            </a:extLst>
          </p:cNvPr>
          <p:cNvSpPr txBox="1">
            <a:spLocks noChangeArrowheads="1"/>
          </p:cNvSpPr>
          <p:nvPr/>
        </p:nvSpPr>
        <p:spPr bwMode="auto">
          <a:xfrm>
            <a:off x="990600" y="2514600"/>
            <a:ext cx="1577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rgbClr val="C00000"/>
                </a:solidFill>
                <a:latin typeface="Arial" panose="020B0604020202020204" pitchFamily="34" charset="0"/>
                <a:cs typeface="Arial" panose="020B0604020202020204" pitchFamily="34" charset="0"/>
              </a:rPr>
              <a:t>Web Request</a:t>
            </a:r>
          </a:p>
        </p:txBody>
      </p:sp>
      <p:sp>
        <p:nvSpPr>
          <p:cNvPr id="56324" name="TextBox 4">
            <a:extLst>
              <a:ext uri="{FF2B5EF4-FFF2-40B4-BE49-F238E27FC236}">
                <a16:creationId xmlns:a16="http://schemas.microsoft.com/office/drawing/2014/main" id="{55185D4A-E2AD-41C6-9D28-181746611465}"/>
              </a:ext>
            </a:extLst>
          </p:cNvPr>
          <p:cNvSpPr txBox="1">
            <a:spLocks noChangeArrowheads="1"/>
          </p:cNvSpPr>
          <p:nvPr/>
        </p:nvSpPr>
        <p:spPr bwMode="auto">
          <a:xfrm>
            <a:off x="533400" y="396240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rgbClr val="FFC000"/>
                </a:solidFill>
                <a:latin typeface="Arial" panose="020B0604020202020204" pitchFamily="34" charset="0"/>
                <a:cs typeface="Arial" panose="020B0604020202020204" pitchFamily="34" charset="0"/>
              </a:rPr>
              <a:t>Ping Request</a:t>
            </a:r>
          </a:p>
        </p:txBody>
      </p:sp>
      <p:sp>
        <p:nvSpPr>
          <p:cNvPr id="56325" name="TextBox 5">
            <a:extLst>
              <a:ext uri="{FF2B5EF4-FFF2-40B4-BE49-F238E27FC236}">
                <a16:creationId xmlns:a16="http://schemas.microsoft.com/office/drawing/2014/main" id="{83EC6928-3358-4A8D-BE55-9076F3F07CB3}"/>
              </a:ext>
            </a:extLst>
          </p:cNvPr>
          <p:cNvSpPr txBox="1">
            <a:spLocks noChangeArrowheads="1"/>
          </p:cNvSpPr>
          <p:nvPr/>
        </p:nvSpPr>
        <p:spPr bwMode="auto">
          <a:xfrm>
            <a:off x="1295400" y="5334000"/>
            <a:ext cx="1446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rgbClr val="C00000"/>
                </a:solidFill>
                <a:latin typeface="Arial" panose="020B0604020202020204" pitchFamily="34" charset="0"/>
                <a:cs typeface="Arial" panose="020B0604020202020204" pitchFamily="34" charset="0"/>
              </a:rPr>
              <a:t>FTP request</a:t>
            </a:r>
          </a:p>
        </p:txBody>
      </p:sp>
      <p:sp>
        <p:nvSpPr>
          <p:cNvPr id="56326" name="TextBox 6">
            <a:extLst>
              <a:ext uri="{FF2B5EF4-FFF2-40B4-BE49-F238E27FC236}">
                <a16:creationId xmlns:a16="http://schemas.microsoft.com/office/drawing/2014/main" id="{591ACA29-D825-4FCF-B67C-2C5A927F2B25}"/>
              </a:ext>
            </a:extLst>
          </p:cNvPr>
          <p:cNvSpPr txBox="1">
            <a:spLocks noChangeArrowheads="1"/>
          </p:cNvSpPr>
          <p:nvPr/>
        </p:nvSpPr>
        <p:spPr bwMode="auto">
          <a:xfrm>
            <a:off x="1295400" y="5943600"/>
            <a:ext cx="260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rgbClr val="C00000"/>
                </a:solidFill>
                <a:latin typeface="Arial" panose="020B0604020202020204" pitchFamily="34" charset="0"/>
                <a:cs typeface="Arial" panose="020B0604020202020204" pitchFamily="34" charset="0"/>
              </a:rPr>
              <a:t>Email Connect Request</a:t>
            </a:r>
          </a:p>
        </p:txBody>
      </p:sp>
      <p:sp>
        <p:nvSpPr>
          <p:cNvPr id="56327" name="TextBox 7">
            <a:extLst>
              <a:ext uri="{FF2B5EF4-FFF2-40B4-BE49-F238E27FC236}">
                <a16:creationId xmlns:a16="http://schemas.microsoft.com/office/drawing/2014/main" id="{88214453-00E4-438D-B0F9-AD602FA5EA3D}"/>
              </a:ext>
            </a:extLst>
          </p:cNvPr>
          <p:cNvSpPr txBox="1">
            <a:spLocks noChangeArrowheads="1"/>
          </p:cNvSpPr>
          <p:nvPr/>
        </p:nvSpPr>
        <p:spPr bwMode="auto">
          <a:xfrm>
            <a:off x="2057400" y="1828800"/>
            <a:ext cx="1757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rgbClr val="538022"/>
                </a:solidFill>
                <a:latin typeface="Arial" panose="020B0604020202020204" pitchFamily="34" charset="0"/>
                <a:cs typeface="Arial" panose="020B0604020202020204" pitchFamily="34" charset="0"/>
              </a:rPr>
              <a:t>Web Response</a:t>
            </a:r>
          </a:p>
        </p:txBody>
      </p:sp>
      <p:sp>
        <p:nvSpPr>
          <p:cNvPr id="56328" name="TextBox 8">
            <a:extLst>
              <a:ext uri="{FF2B5EF4-FFF2-40B4-BE49-F238E27FC236}">
                <a16:creationId xmlns:a16="http://schemas.microsoft.com/office/drawing/2014/main" id="{5A98CBCF-2F32-41BC-A983-A9D8DFF77D1C}"/>
              </a:ext>
            </a:extLst>
          </p:cNvPr>
          <p:cNvSpPr txBox="1">
            <a:spLocks noChangeArrowheads="1"/>
          </p:cNvSpPr>
          <p:nvPr/>
        </p:nvSpPr>
        <p:spPr bwMode="auto">
          <a:xfrm>
            <a:off x="2133600" y="6400800"/>
            <a:ext cx="172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rgbClr val="C00000"/>
                </a:solidFill>
                <a:latin typeface="Arial" panose="020B0604020202020204" pitchFamily="34" charset="0"/>
                <a:cs typeface="Arial" panose="020B0604020202020204" pitchFamily="34" charset="0"/>
              </a:rPr>
              <a:t>Telnet Request</a:t>
            </a:r>
          </a:p>
        </p:txBody>
      </p:sp>
      <p:pic>
        <p:nvPicPr>
          <p:cNvPr id="56329" name="Picture 2">
            <a:extLst>
              <a:ext uri="{FF2B5EF4-FFF2-40B4-BE49-F238E27FC236}">
                <a16:creationId xmlns:a16="http://schemas.microsoft.com/office/drawing/2014/main" id="{53EE677B-77AD-4872-ACB3-C8680838D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48000"/>
            <a:ext cx="12001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3">
            <a:extLst>
              <a:ext uri="{FF2B5EF4-FFF2-40B4-BE49-F238E27FC236}">
                <a16:creationId xmlns:a16="http://schemas.microsoft.com/office/drawing/2014/main" id="{BE29B5F6-E1BE-404D-B89C-C4108BE02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743200"/>
            <a:ext cx="2400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TextBox 13">
            <a:extLst>
              <a:ext uri="{FF2B5EF4-FFF2-40B4-BE49-F238E27FC236}">
                <a16:creationId xmlns:a16="http://schemas.microsoft.com/office/drawing/2014/main" id="{4AEEDAAF-B893-499B-9CA5-3F16956929C3}"/>
              </a:ext>
            </a:extLst>
          </p:cNvPr>
          <p:cNvSpPr txBox="1">
            <a:spLocks noChangeArrowheads="1"/>
          </p:cNvSpPr>
          <p:nvPr/>
        </p:nvSpPr>
        <p:spPr bwMode="auto">
          <a:xfrm>
            <a:off x="838200" y="4876800"/>
            <a:ext cx="186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rgbClr val="538022"/>
                </a:solidFill>
                <a:latin typeface="Arial" panose="020B0604020202020204" pitchFamily="34" charset="0"/>
                <a:cs typeface="Arial" panose="020B0604020202020204" pitchFamily="34" charset="0"/>
              </a:rPr>
              <a:t>Email Response</a:t>
            </a:r>
          </a:p>
        </p:txBody>
      </p:sp>
      <p:sp>
        <p:nvSpPr>
          <p:cNvPr id="56332" name="TextBox 14">
            <a:extLst>
              <a:ext uri="{FF2B5EF4-FFF2-40B4-BE49-F238E27FC236}">
                <a16:creationId xmlns:a16="http://schemas.microsoft.com/office/drawing/2014/main" id="{98C92E80-05E6-44BA-B6E9-072057F51946}"/>
              </a:ext>
            </a:extLst>
          </p:cNvPr>
          <p:cNvSpPr txBox="1">
            <a:spLocks noChangeArrowheads="1"/>
          </p:cNvSpPr>
          <p:nvPr/>
        </p:nvSpPr>
        <p:spPr bwMode="auto">
          <a:xfrm>
            <a:off x="533400" y="304800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rgbClr val="C00000"/>
                </a:solidFill>
                <a:latin typeface="Arial" panose="020B0604020202020204" pitchFamily="34" charset="0"/>
                <a:cs typeface="Arial" panose="020B0604020202020204" pitchFamily="34" charset="0"/>
              </a:rPr>
              <a:t>SSH Connect Request</a:t>
            </a:r>
          </a:p>
        </p:txBody>
      </p:sp>
      <p:sp>
        <p:nvSpPr>
          <p:cNvPr id="56333" name="TextBox 15">
            <a:extLst>
              <a:ext uri="{FF2B5EF4-FFF2-40B4-BE49-F238E27FC236}">
                <a16:creationId xmlns:a16="http://schemas.microsoft.com/office/drawing/2014/main" id="{DF7A3121-3D86-4438-B9B4-A9B7EAC4E741}"/>
              </a:ext>
            </a:extLst>
          </p:cNvPr>
          <p:cNvSpPr txBox="1">
            <a:spLocks noChangeArrowheads="1"/>
          </p:cNvSpPr>
          <p:nvPr/>
        </p:nvSpPr>
        <p:spPr bwMode="auto">
          <a:xfrm>
            <a:off x="1447800" y="3429000"/>
            <a:ext cx="159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rgbClr val="C00000"/>
                </a:solidFill>
                <a:latin typeface="Arial" panose="020B0604020202020204" pitchFamily="34" charset="0"/>
                <a:cs typeface="Arial" panose="020B0604020202020204" pitchFamily="34" charset="0"/>
              </a:rPr>
              <a:t>DNS Request</a:t>
            </a:r>
          </a:p>
        </p:txBody>
      </p:sp>
      <p:cxnSp>
        <p:nvCxnSpPr>
          <p:cNvPr id="56334" name="Straight Arrow Connector 17">
            <a:extLst>
              <a:ext uri="{FF2B5EF4-FFF2-40B4-BE49-F238E27FC236}">
                <a16:creationId xmlns:a16="http://schemas.microsoft.com/office/drawing/2014/main" id="{834B3EA8-4A71-4020-8BED-71C053DB7274}"/>
              </a:ext>
            </a:extLst>
          </p:cNvPr>
          <p:cNvCxnSpPr>
            <a:cxnSpLocks noChangeShapeType="1"/>
            <a:stCxn id="56327" idx="2"/>
          </p:cNvCxnSpPr>
          <p:nvPr/>
        </p:nvCxnSpPr>
        <p:spPr bwMode="auto">
          <a:xfrm rot="16200000" flipH="1">
            <a:off x="2948782" y="2186781"/>
            <a:ext cx="1382712" cy="14065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35" name="Straight Arrow Connector 23">
            <a:extLst>
              <a:ext uri="{FF2B5EF4-FFF2-40B4-BE49-F238E27FC236}">
                <a16:creationId xmlns:a16="http://schemas.microsoft.com/office/drawing/2014/main" id="{075B8DE3-D272-4AA2-89E3-A796ED0C01EC}"/>
              </a:ext>
            </a:extLst>
          </p:cNvPr>
          <p:cNvCxnSpPr>
            <a:cxnSpLocks noChangeShapeType="1"/>
            <a:stCxn id="56323" idx="3"/>
          </p:cNvCxnSpPr>
          <p:nvPr/>
        </p:nvCxnSpPr>
        <p:spPr bwMode="auto">
          <a:xfrm>
            <a:off x="2568575" y="2698750"/>
            <a:ext cx="1774825" cy="10350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36" name="Straight Arrow Connector 25">
            <a:extLst>
              <a:ext uri="{FF2B5EF4-FFF2-40B4-BE49-F238E27FC236}">
                <a16:creationId xmlns:a16="http://schemas.microsoft.com/office/drawing/2014/main" id="{F48A212C-C8A2-49E6-ACAD-7964070C8B8C}"/>
              </a:ext>
            </a:extLst>
          </p:cNvPr>
          <p:cNvCxnSpPr>
            <a:cxnSpLocks noChangeShapeType="1"/>
            <a:stCxn id="56332" idx="3"/>
          </p:cNvCxnSpPr>
          <p:nvPr/>
        </p:nvCxnSpPr>
        <p:spPr bwMode="auto">
          <a:xfrm>
            <a:off x="3038475" y="3232150"/>
            <a:ext cx="1152525" cy="6540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37" name="Straight Arrow Connector 27">
            <a:extLst>
              <a:ext uri="{FF2B5EF4-FFF2-40B4-BE49-F238E27FC236}">
                <a16:creationId xmlns:a16="http://schemas.microsoft.com/office/drawing/2014/main" id="{F3E6F93E-6FB0-43AA-8156-AA7E8BF99B17}"/>
              </a:ext>
            </a:extLst>
          </p:cNvPr>
          <p:cNvCxnSpPr>
            <a:cxnSpLocks noChangeShapeType="1"/>
            <a:stCxn id="56333" idx="3"/>
          </p:cNvCxnSpPr>
          <p:nvPr/>
        </p:nvCxnSpPr>
        <p:spPr bwMode="auto">
          <a:xfrm>
            <a:off x="3043238" y="3613150"/>
            <a:ext cx="1223962" cy="3492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38" name="Straight Arrow Connector 29">
            <a:extLst>
              <a:ext uri="{FF2B5EF4-FFF2-40B4-BE49-F238E27FC236}">
                <a16:creationId xmlns:a16="http://schemas.microsoft.com/office/drawing/2014/main" id="{BF7057D9-9852-44AF-AE31-7D4441BABDD4}"/>
              </a:ext>
            </a:extLst>
          </p:cNvPr>
          <p:cNvCxnSpPr>
            <a:cxnSpLocks noChangeShapeType="1"/>
            <a:stCxn id="56324" idx="3"/>
          </p:cNvCxnSpPr>
          <p:nvPr/>
        </p:nvCxnSpPr>
        <p:spPr bwMode="auto">
          <a:xfrm flipV="1">
            <a:off x="2103438" y="4114800"/>
            <a:ext cx="2163762" cy="317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39" name="Straight Arrow Connector 31">
            <a:extLst>
              <a:ext uri="{FF2B5EF4-FFF2-40B4-BE49-F238E27FC236}">
                <a16:creationId xmlns:a16="http://schemas.microsoft.com/office/drawing/2014/main" id="{A568A7FF-9A04-4077-858A-566195F325DC}"/>
              </a:ext>
            </a:extLst>
          </p:cNvPr>
          <p:cNvCxnSpPr>
            <a:cxnSpLocks noChangeShapeType="1"/>
            <a:stCxn id="56331" idx="3"/>
          </p:cNvCxnSpPr>
          <p:nvPr/>
        </p:nvCxnSpPr>
        <p:spPr bwMode="auto">
          <a:xfrm flipV="1">
            <a:off x="2703513" y="4572000"/>
            <a:ext cx="1639887" cy="4889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40" name="Straight Arrow Connector 33">
            <a:extLst>
              <a:ext uri="{FF2B5EF4-FFF2-40B4-BE49-F238E27FC236}">
                <a16:creationId xmlns:a16="http://schemas.microsoft.com/office/drawing/2014/main" id="{08321E6A-C020-4EC7-AD1A-A142F7BD684A}"/>
              </a:ext>
            </a:extLst>
          </p:cNvPr>
          <p:cNvCxnSpPr>
            <a:cxnSpLocks noChangeShapeType="1"/>
            <a:stCxn id="56325" idx="3"/>
          </p:cNvCxnSpPr>
          <p:nvPr/>
        </p:nvCxnSpPr>
        <p:spPr bwMode="auto">
          <a:xfrm flipV="1">
            <a:off x="2741613" y="4648200"/>
            <a:ext cx="1754187" cy="8699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41" name="Straight Arrow Connector 35">
            <a:extLst>
              <a:ext uri="{FF2B5EF4-FFF2-40B4-BE49-F238E27FC236}">
                <a16:creationId xmlns:a16="http://schemas.microsoft.com/office/drawing/2014/main" id="{EA9AC8ED-1798-49CE-BBDF-FCE57B94F84B}"/>
              </a:ext>
            </a:extLst>
          </p:cNvPr>
          <p:cNvCxnSpPr>
            <a:cxnSpLocks noChangeShapeType="1"/>
            <a:stCxn id="56326" idx="3"/>
          </p:cNvCxnSpPr>
          <p:nvPr/>
        </p:nvCxnSpPr>
        <p:spPr bwMode="auto">
          <a:xfrm flipV="1">
            <a:off x="3903663" y="4724400"/>
            <a:ext cx="820737" cy="14033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42" name="Straight Arrow Connector 37">
            <a:extLst>
              <a:ext uri="{FF2B5EF4-FFF2-40B4-BE49-F238E27FC236}">
                <a16:creationId xmlns:a16="http://schemas.microsoft.com/office/drawing/2014/main" id="{8BDB9D22-93E2-4ED5-957F-697E5A6BA95A}"/>
              </a:ext>
            </a:extLst>
          </p:cNvPr>
          <p:cNvCxnSpPr>
            <a:cxnSpLocks noChangeShapeType="1"/>
            <a:stCxn id="56328" idx="3"/>
          </p:cNvCxnSpPr>
          <p:nvPr/>
        </p:nvCxnSpPr>
        <p:spPr bwMode="auto">
          <a:xfrm flipV="1">
            <a:off x="3862388" y="4964113"/>
            <a:ext cx="1081087" cy="16208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43" name="Straight Arrow Connector 40">
            <a:extLst>
              <a:ext uri="{FF2B5EF4-FFF2-40B4-BE49-F238E27FC236}">
                <a16:creationId xmlns:a16="http://schemas.microsoft.com/office/drawing/2014/main" id="{1A88337E-2C5D-4012-90DD-A91DBEA84AE1}"/>
              </a:ext>
            </a:extLst>
          </p:cNvPr>
          <p:cNvCxnSpPr>
            <a:cxnSpLocks noChangeShapeType="1"/>
          </p:cNvCxnSpPr>
          <p:nvPr/>
        </p:nvCxnSpPr>
        <p:spPr bwMode="auto">
          <a:xfrm>
            <a:off x="5638800" y="3810000"/>
            <a:ext cx="9906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44" name="Straight Arrow Connector 42">
            <a:extLst>
              <a:ext uri="{FF2B5EF4-FFF2-40B4-BE49-F238E27FC236}">
                <a16:creationId xmlns:a16="http://schemas.microsoft.com/office/drawing/2014/main" id="{EAAB5A82-64BA-4383-8216-41F3D8D0FA79}"/>
              </a:ext>
            </a:extLst>
          </p:cNvPr>
          <p:cNvCxnSpPr>
            <a:cxnSpLocks noChangeShapeType="1"/>
          </p:cNvCxnSpPr>
          <p:nvPr/>
        </p:nvCxnSpPr>
        <p:spPr bwMode="auto">
          <a:xfrm>
            <a:off x="5334000" y="3276600"/>
            <a:ext cx="1524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45" name="TextBox 43">
            <a:extLst>
              <a:ext uri="{FF2B5EF4-FFF2-40B4-BE49-F238E27FC236}">
                <a16:creationId xmlns:a16="http://schemas.microsoft.com/office/drawing/2014/main" id="{005626D4-94A1-4655-8EEE-04DF2FC1A9F7}"/>
              </a:ext>
            </a:extLst>
          </p:cNvPr>
          <p:cNvSpPr txBox="1">
            <a:spLocks noChangeArrowheads="1"/>
          </p:cNvSpPr>
          <p:nvPr/>
        </p:nvSpPr>
        <p:spPr bwMode="auto">
          <a:xfrm>
            <a:off x="5105400" y="2743200"/>
            <a:ext cx="186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rgbClr val="538022"/>
                </a:solidFill>
                <a:latin typeface="Arial" panose="020B0604020202020204" pitchFamily="34" charset="0"/>
                <a:cs typeface="Arial" panose="020B0604020202020204" pitchFamily="34" charset="0"/>
              </a:rPr>
              <a:t>Email Response</a:t>
            </a:r>
          </a:p>
        </p:txBody>
      </p:sp>
      <p:sp>
        <p:nvSpPr>
          <p:cNvPr id="56346" name="TextBox 44">
            <a:extLst>
              <a:ext uri="{FF2B5EF4-FFF2-40B4-BE49-F238E27FC236}">
                <a16:creationId xmlns:a16="http://schemas.microsoft.com/office/drawing/2014/main" id="{94E5E239-C679-4300-B6E8-FA5741A24FD8}"/>
              </a:ext>
            </a:extLst>
          </p:cNvPr>
          <p:cNvSpPr txBox="1">
            <a:spLocks noChangeArrowheads="1"/>
          </p:cNvSpPr>
          <p:nvPr/>
        </p:nvSpPr>
        <p:spPr bwMode="auto">
          <a:xfrm>
            <a:off x="5638800" y="3505200"/>
            <a:ext cx="1223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rgbClr val="538022"/>
                </a:solidFill>
                <a:latin typeface="Arial" panose="020B0604020202020204" pitchFamily="34" charset="0"/>
                <a:cs typeface="Arial" panose="020B0604020202020204" pitchFamily="34" charset="0"/>
              </a:rPr>
              <a:t>Web</a:t>
            </a:r>
          </a:p>
          <a:p>
            <a:pPr>
              <a:lnSpc>
                <a:spcPct val="100000"/>
              </a:lnSpc>
              <a:spcBef>
                <a:spcPct val="0"/>
              </a:spcBef>
              <a:buClrTx/>
              <a:buSzTx/>
              <a:buFontTx/>
              <a:buNone/>
            </a:pPr>
            <a:r>
              <a:rPr lang="en-US" altLang="en-US">
                <a:solidFill>
                  <a:srgbClr val="538022"/>
                </a:solidFill>
                <a:latin typeface="Arial" panose="020B0604020202020204" pitchFamily="34" charset="0"/>
                <a:cs typeface="Arial" panose="020B0604020202020204" pitchFamily="34" charset="0"/>
              </a:rPr>
              <a:t>Response</a:t>
            </a:r>
          </a:p>
        </p:txBody>
      </p:sp>
      <p:sp>
        <p:nvSpPr>
          <p:cNvPr id="56347" name="TextBox 45">
            <a:extLst>
              <a:ext uri="{FF2B5EF4-FFF2-40B4-BE49-F238E27FC236}">
                <a16:creationId xmlns:a16="http://schemas.microsoft.com/office/drawing/2014/main" id="{87C5E744-8709-432E-A3B2-1BA5E14C7EE0}"/>
              </a:ext>
            </a:extLst>
          </p:cNvPr>
          <p:cNvSpPr txBox="1">
            <a:spLocks noChangeArrowheads="1"/>
          </p:cNvSpPr>
          <p:nvPr/>
        </p:nvSpPr>
        <p:spPr bwMode="auto">
          <a:xfrm>
            <a:off x="457200" y="4419600"/>
            <a:ext cx="2757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rgbClr val="740000"/>
                </a:solidFill>
                <a:latin typeface="Arial" panose="020B0604020202020204" pitchFamily="34" charset="0"/>
                <a:cs typeface="Arial" panose="020B0604020202020204" pitchFamily="34" charset="0"/>
              </a:rPr>
              <a:t>Illegal Source IP Address</a:t>
            </a:r>
          </a:p>
        </p:txBody>
      </p:sp>
      <p:cxnSp>
        <p:nvCxnSpPr>
          <p:cNvPr id="56348" name="Straight Arrow Connector 47">
            <a:extLst>
              <a:ext uri="{FF2B5EF4-FFF2-40B4-BE49-F238E27FC236}">
                <a16:creationId xmlns:a16="http://schemas.microsoft.com/office/drawing/2014/main" id="{0767BDC7-0FA6-4812-A5E2-0DC89AC39D22}"/>
              </a:ext>
            </a:extLst>
          </p:cNvPr>
          <p:cNvCxnSpPr>
            <a:cxnSpLocks noChangeShapeType="1"/>
            <a:stCxn id="56347" idx="3"/>
          </p:cNvCxnSpPr>
          <p:nvPr/>
        </p:nvCxnSpPr>
        <p:spPr bwMode="auto">
          <a:xfrm flipV="1">
            <a:off x="3214688" y="4343400"/>
            <a:ext cx="823912" cy="2603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49" name="TextBox 48">
            <a:extLst>
              <a:ext uri="{FF2B5EF4-FFF2-40B4-BE49-F238E27FC236}">
                <a16:creationId xmlns:a16="http://schemas.microsoft.com/office/drawing/2014/main" id="{638D4CAE-A9E8-4C5A-B879-B12D3BA94F64}"/>
              </a:ext>
            </a:extLst>
          </p:cNvPr>
          <p:cNvSpPr txBox="1">
            <a:spLocks noChangeArrowheads="1"/>
          </p:cNvSpPr>
          <p:nvPr/>
        </p:nvSpPr>
        <p:spPr bwMode="auto">
          <a:xfrm>
            <a:off x="228600" y="2133600"/>
            <a:ext cx="250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rgbClr val="740000"/>
                </a:solidFill>
                <a:latin typeface="Arial" panose="020B0604020202020204" pitchFamily="34" charset="0"/>
                <a:cs typeface="Arial" panose="020B0604020202020204" pitchFamily="34" charset="0"/>
              </a:rPr>
              <a:t>Illegal Dest IP Address</a:t>
            </a:r>
          </a:p>
        </p:txBody>
      </p:sp>
      <p:cxnSp>
        <p:nvCxnSpPr>
          <p:cNvPr id="56350" name="Straight Arrow Connector 50">
            <a:extLst>
              <a:ext uri="{FF2B5EF4-FFF2-40B4-BE49-F238E27FC236}">
                <a16:creationId xmlns:a16="http://schemas.microsoft.com/office/drawing/2014/main" id="{9C0FAA09-94BE-4806-B831-BBC7D2247CE8}"/>
              </a:ext>
            </a:extLst>
          </p:cNvPr>
          <p:cNvCxnSpPr>
            <a:cxnSpLocks noChangeShapeType="1"/>
            <a:stCxn id="56349" idx="3"/>
          </p:cNvCxnSpPr>
          <p:nvPr/>
        </p:nvCxnSpPr>
        <p:spPr bwMode="auto">
          <a:xfrm>
            <a:off x="2730500" y="2317750"/>
            <a:ext cx="1536700" cy="12636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51" name="TextBox 51">
            <a:extLst>
              <a:ext uri="{FF2B5EF4-FFF2-40B4-BE49-F238E27FC236}">
                <a16:creationId xmlns:a16="http://schemas.microsoft.com/office/drawing/2014/main" id="{F6938353-9EAE-481B-ABEF-6CA6439BEE4D}"/>
              </a:ext>
            </a:extLst>
          </p:cNvPr>
          <p:cNvSpPr txBox="1">
            <a:spLocks noChangeArrowheads="1"/>
          </p:cNvSpPr>
          <p:nvPr/>
        </p:nvSpPr>
        <p:spPr bwMode="auto">
          <a:xfrm>
            <a:off x="152400" y="5638800"/>
            <a:ext cx="367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rgbClr val="C00000"/>
                </a:solidFill>
                <a:latin typeface="Arial" panose="020B0604020202020204" pitchFamily="34" charset="0"/>
                <a:cs typeface="Arial" panose="020B0604020202020204" pitchFamily="34" charset="0"/>
              </a:rPr>
              <a:t>Microsoft  NetBIOS Name Service</a:t>
            </a:r>
          </a:p>
        </p:txBody>
      </p:sp>
      <p:cxnSp>
        <p:nvCxnSpPr>
          <p:cNvPr id="56352" name="Straight Arrow Connector 53">
            <a:extLst>
              <a:ext uri="{FF2B5EF4-FFF2-40B4-BE49-F238E27FC236}">
                <a16:creationId xmlns:a16="http://schemas.microsoft.com/office/drawing/2014/main" id="{1402D0BB-A639-47BE-8551-F1438934FB67}"/>
              </a:ext>
            </a:extLst>
          </p:cNvPr>
          <p:cNvCxnSpPr>
            <a:cxnSpLocks noChangeShapeType="1"/>
          </p:cNvCxnSpPr>
          <p:nvPr/>
        </p:nvCxnSpPr>
        <p:spPr bwMode="auto">
          <a:xfrm rot="5400000" flipH="1" flipV="1">
            <a:off x="3733800" y="4800600"/>
            <a:ext cx="914400" cy="762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2FAAFE0-3A33-4A16-AEF6-645F5B821C7F}"/>
              </a:ext>
            </a:extLst>
          </p:cNvPr>
          <p:cNvGraphicFramePr>
            <a:graphicFrameLocks noGrp="1"/>
          </p:cNvGraphicFramePr>
          <p:nvPr>
            <p:ph idx="11"/>
            <p:extLst>
              <p:ext uri="{D42A27DB-BD31-4B8C-83A1-F6EECF244321}">
                <p14:modId xmlns:p14="http://schemas.microsoft.com/office/powerpoint/2010/main" val="636159860"/>
              </p:ext>
            </p:extLst>
          </p:nvPr>
        </p:nvGraphicFramePr>
        <p:xfrm>
          <a:off x="522288" y="1519238"/>
          <a:ext cx="8135937" cy="487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040C550-0E02-49CA-AC9D-07A1EB012AC9}"/>
              </a:ext>
            </a:extLst>
          </p:cNvPr>
          <p:cNvSpPr>
            <a:spLocks noGrp="1"/>
          </p:cNvSpPr>
          <p:nvPr>
            <p:ph type="title"/>
          </p:nvPr>
        </p:nvSpPr>
        <p:spPr/>
        <p:txBody>
          <a:bodyPr/>
          <a:lstStyle/>
          <a:p>
            <a:r>
              <a:rPr lang="en-US" dirty="0"/>
              <a:t>Planning for Network Security</a:t>
            </a:r>
          </a:p>
        </p:txBody>
      </p:sp>
    </p:spTree>
    <p:extLst>
      <p:ext uri="{BB962C8B-B14F-4D97-AF65-F5344CB8AC3E}">
        <p14:creationId xmlns:p14="http://schemas.microsoft.com/office/powerpoint/2010/main" val="394854812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97DAF56-A32F-4048-8236-1050627AE3A9}"/>
              </a:ext>
            </a:extLst>
          </p:cNvPr>
          <p:cNvSpPr/>
          <p:nvPr/>
        </p:nvSpPr>
        <p:spPr bwMode="auto">
          <a:xfrm>
            <a:off x="3271838" y="1662113"/>
            <a:ext cx="5567362" cy="475138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defRPr/>
            </a:pPr>
            <a:r>
              <a:rPr lang="en-US" dirty="0">
                <a:cs typeface="+mn-cs"/>
              </a:rPr>
              <a:t>		 </a:t>
            </a:r>
            <a:r>
              <a:rPr lang="en-US" sz="2400" b="1" dirty="0">
                <a:cs typeface="+mn-cs"/>
              </a:rPr>
              <a:t>Campus</a:t>
            </a:r>
          </a:p>
        </p:txBody>
      </p:sp>
      <p:sp>
        <p:nvSpPr>
          <p:cNvPr id="58371" name="Smiley Face 1">
            <a:extLst>
              <a:ext uri="{FF2B5EF4-FFF2-40B4-BE49-F238E27FC236}">
                <a16:creationId xmlns:a16="http://schemas.microsoft.com/office/drawing/2014/main" id="{47FAA2CB-7E17-4114-8C1D-488E06DB7040}"/>
              </a:ext>
            </a:extLst>
          </p:cNvPr>
          <p:cNvSpPr>
            <a:spLocks noChangeArrowheads="1"/>
          </p:cNvSpPr>
          <p:nvPr/>
        </p:nvSpPr>
        <p:spPr bwMode="auto">
          <a:xfrm>
            <a:off x="1828800" y="1858963"/>
            <a:ext cx="457200" cy="381000"/>
          </a:xfrm>
          <a:prstGeom prst="smileyFace">
            <a:avLst>
              <a:gd name="adj" fmla="val 4653"/>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26628" name="Can 7">
            <a:extLst>
              <a:ext uri="{FF2B5EF4-FFF2-40B4-BE49-F238E27FC236}">
                <a16:creationId xmlns:a16="http://schemas.microsoft.com/office/drawing/2014/main" id="{FAF60D3D-1E56-4DC8-B983-8D7AF3562118}"/>
              </a:ext>
            </a:extLst>
          </p:cNvPr>
          <p:cNvSpPr>
            <a:spLocks noChangeArrowheads="1"/>
          </p:cNvSpPr>
          <p:nvPr/>
        </p:nvSpPr>
        <p:spPr bwMode="auto">
          <a:xfrm>
            <a:off x="4949825" y="1943100"/>
            <a:ext cx="1082675" cy="723900"/>
          </a:xfrm>
          <a:prstGeom prst="can">
            <a:avLst>
              <a:gd name="adj" fmla="val 25000"/>
            </a:avLst>
          </a:prstGeom>
          <a:solidFill>
            <a:schemeClr val="bg1">
              <a:lumMod val="75000"/>
            </a:schemeClr>
          </a:solidFill>
          <a:ln w="9525" algn="ctr">
            <a:solidFill>
              <a:schemeClr val="tx1"/>
            </a:solidFill>
            <a:round/>
            <a:headEnd/>
            <a:tailEnd/>
          </a:ln>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defRPr/>
            </a:pPr>
            <a:r>
              <a:rPr lang="en-US" altLang="en-US" dirty="0"/>
              <a:t>Student Learning</a:t>
            </a:r>
          </a:p>
        </p:txBody>
      </p:sp>
      <p:sp>
        <p:nvSpPr>
          <p:cNvPr id="26629" name="Bevel 8">
            <a:extLst>
              <a:ext uri="{FF2B5EF4-FFF2-40B4-BE49-F238E27FC236}">
                <a16:creationId xmlns:a16="http://schemas.microsoft.com/office/drawing/2014/main" id="{89F6FE6E-0842-4CC2-A89F-64198738BD0E}"/>
              </a:ext>
            </a:extLst>
          </p:cNvPr>
          <p:cNvSpPr>
            <a:spLocks noChangeArrowheads="1"/>
          </p:cNvSpPr>
          <p:nvPr/>
        </p:nvSpPr>
        <p:spPr bwMode="auto">
          <a:xfrm>
            <a:off x="7620000" y="3478213"/>
            <a:ext cx="762000" cy="673100"/>
          </a:xfrm>
          <a:prstGeom prst="bevel">
            <a:avLst>
              <a:gd name="adj" fmla="val 12500"/>
            </a:avLst>
          </a:prstGeom>
          <a:solidFill>
            <a:schemeClr val="bg1">
              <a:lumMod val="75000"/>
            </a:schemeClr>
          </a:solidFill>
          <a:ln w="9525" algn="ctr">
            <a:solidFill>
              <a:schemeClr val="tx1"/>
            </a:solidFill>
            <a:round/>
            <a:headEnd/>
            <a:tailEnd/>
          </a:ln>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defRPr/>
            </a:pPr>
            <a:r>
              <a:rPr lang="en-US" altLang="en-US"/>
              <a:t>Lab</a:t>
            </a:r>
          </a:p>
        </p:txBody>
      </p:sp>
      <p:sp>
        <p:nvSpPr>
          <p:cNvPr id="58374" name="Can 9">
            <a:extLst>
              <a:ext uri="{FF2B5EF4-FFF2-40B4-BE49-F238E27FC236}">
                <a16:creationId xmlns:a16="http://schemas.microsoft.com/office/drawing/2014/main" id="{29CB3629-AD76-495E-A9A6-31D405CCE5DD}"/>
              </a:ext>
            </a:extLst>
          </p:cNvPr>
          <p:cNvSpPr>
            <a:spLocks noChangeArrowheads="1"/>
          </p:cNvSpPr>
          <p:nvPr/>
        </p:nvSpPr>
        <p:spPr bwMode="auto">
          <a:xfrm>
            <a:off x="6450013" y="5373688"/>
            <a:ext cx="1066800" cy="762000"/>
          </a:xfrm>
          <a:prstGeom prst="can">
            <a:avLst>
              <a:gd name="adj" fmla="val 25000"/>
            </a:avLst>
          </a:prstGeom>
          <a:solidFill>
            <a:schemeClr val="tx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bg1"/>
                </a:solidFill>
                <a:latin typeface="Arial" panose="020B0604020202020204" pitchFamily="34" charset="0"/>
                <a:cs typeface="Arial" panose="020B0604020202020204" pitchFamily="34" charset="0"/>
              </a:rPr>
              <a:t>Health</a:t>
            </a:r>
          </a:p>
          <a:p>
            <a:pPr>
              <a:lnSpc>
                <a:spcPct val="100000"/>
              </a:lnSpc>
              <a:spcBef>
                <a:spcPct val="0"/>
              </a:spcBef>
              <a:buClrTx/>
              <a:buSzTx/>
              <a:buFontTx/>
              <a:buNone/>
            </a:pPr>
            <a:r>
              <a:rPr lang="en-US" altLang="en-US">
                <a:solidFill>
                  <a:schemeClr val="bg1"/>
                </a:solidFill>
                <a:latin typeface="Arial" panose="020B0604020202020204" pitchFamily="34" charset="0"/>
                <a:cs typeface="Arial" panose="020B0604020202020204" pitchFamily="34" charset="0"/>
              </a:rPr>
              <a:t>Services</a:t>
            </a:r>
          </a:p>
        </p:txBody>
      </p:sp>
      <p:sp>
        <p:nvSpPr>
          <p:cNvPr id="58375" name="Can 10">
            <a:extLst>
              <a:ext uri="{FF2B5EF4-FFF2-40B4-BE49-F238E27FC236}">
                <a16:creationId xmlns:a16="http://schemas.microsoft.com/office/drawing/2014/main" id="{50998818-2B08-4CBF-8F9D-4AE3BACB59C5}"/>
              </a:ext>
            </a:extLst>
          </p:cNvPr>
          <p:cNvSpPr>
            <a:spLocks noChangeArrowheads="1"/>
          </p:cNvSpPr>
          <p:nvPr/>
        </p:nvSpPr>
        <p:spPr bwMode="auto">
          <a:xfrm>
            <a:off x="4508500" y="2851150"/>
            <a:ext cx="1066800" cy="698500"/>
          </a:xfrm>
          <a:prstGeom prst="can">
            <a:avLst>
              <a:gd name="adj" fmla="val 25000"/>
            </a:avLst>
          </a:prstGeom>
          <a:solidFill>
            <a:schemeClr val="tx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bg1"/>
                </a:solidFill>
                <a:latin typeface="Arial" panose="020B0604020202020204" pitchFamily="34" charset="0"/>
                <a:cs typeface="Arial" panose="020B0604020202020204" pitchFamily="34" charset="0"/>
              </a:rPr>
              <a:t>Register</a:t>
            </a:r>
          </a:p>
        </p:txBody>
      </p:sp>
      <p:cxnSp>
        <p:nvCxnSpPr>
          <p:cNvPr id="13" name="Straight Arrow Connector 12">
            <a:extLst>
              <a:ext uri="{FF2B5EF4-FFF2-40B4-BE49-F238E27FC236}">
                <a16:creationId xmlns:a16="http://schemas.microsoft.com/office/drawing/2014/main" id="{226B7FDA-2117-402B-8C8D-03A4253EA063}"/>
              </a:ext>
            </a:extLst>
          </p:cNvPr>
          <p:cNvCxnSpPr>
            <a:cxnSpLocks/>
            <a:stCxn id="58371" idx="6"/>
            <a:endCxn id="26628" idx="2"/>
          </p:cNvCxnSpPr>
          <p:nvPr/>
        </p:nvCxnSpPr>
        <p:spPr bwMode="auto">
          <a:xfrm>
            <a:off x="2286000" y="2049463"/>
            <a:ext cx="2663825" cy="255587"/>
          </a:xfrm>
          <a:prstGeom prst="straightConnector1">
            <a:avLst/>
          </a:prstGeom>
          <a:ln>
            <a:headEnd type="none" w="med" len="med"/>
            <a:tailEnd type="stealth" w="lg" len="lg"/>
          </a:ln>
        </p:spPr>
        <p:style>
          <a:lnRef idx="1">
            <a:schemeClr val="accent4"/>
          </a:lnRef>
          <a:fillRef idx="0">
            <a:schemeClr val="accent4"/>
          </a:fillRef>
          <a:effectRef idx="0">
            <a:schemeClr val="accent4"/>
          </a:effectRef>
          <a:fontRef idx="minor">
            <a:schemeClr val="tx1"/>
          </a:fontRef>
        </p:style>
      </p:cxnSp>
      <p:cxnSp>
        <p:nvCxnSpPr>
          <p:cNvPr id="15" name="Straight Arrow Connector 14">
            <a:extLst>
              <a:ext uri="{FF2B5EF4-FFF2-40B4-BE49-F238E27FC236}">
                <a16:creationId xmlns:a16="http://schemas.microsoft.com/office/drawing/2014/main" id="{0DDA9C01-50F4-42FE-8881-EDDB65F09D17}"/>
              </a:ext>
            </a:extLst>
          </p:cNvPr>
          <p:cNvCxnSpPr>
            <a:stCxn id="58371" idx="5"/>
            <a:endCxn id="58375" idx="2"/>
          </p:cNvCxnSpPr>
          <p:nvPr/>
        </p:nvCxnSpPr>
        <p:spPr bwMode="auto">
          <a:xfrm>
            <a:off x="2219325" y="2184400"/>
            <a:ext cx="2289175" cy="1016000"/>
          </a:xfrm>
          <a:prstGeom prst="straightConnector1">
            <a:avLst/>
          </a:prstGeom>
          <a:ln>
            <a:headEnd type="none" w="med" len="med"/>
            <a:tailEnd type="stealth" w="lg" len="lg"/>
          </a:ln>
        </p:spPr>
        <p:style>
          <a:lnRef idx="1">
            <a:schemeClr val="accent4"/>
          </a:lnRef>
          <a:fillRef idx="0">
            <a:schemeClr val="accent4"/>
          </a:fillRef>
          <a:effectRef idx="0">
            <a:schemeClr val="accent4"/>
          </a:effectRef>
          <a:fontRef idx="minor">
            <a:schemeClr val="tx1"/>
          </a:fontRef>
        </p:style>
      </p:cxnSp>
      <p:sp>
        <p:nvSpPr>
          <p:cNvPr id="26634" name="Can 19">
            <a:extLst>
              <a:ext uri="{FF2B5EF4-FFF2-40B4-BE49-F238E27FC236}">
                <a16:creationId xmlns:a16="http://schemas.microsoft.com/office/drawing/2014/main" id="{4F474D04-35E0-4EBB-8B3C-6F062F324ADF}"/>
              </a:ext>
            </a:extLst>
          </p:cNvPr>
          <p:cNvSpPr>
            <a:spLocks noChangeArrowheads="1"/>
          </p:cNvSpPr>
          <p:nvPr/>
        </p:nvSpPr>
        <p:spPr bwMode="auto">
          <a:xfrm>
            <a:off x="7302068" y="2459832"/>
            <a:ext cx="914400" cy="482600"/>
          </a:xfrm>
          <a:prstGeom prst="can">
            <a:avLst>
              <a:gd name="adj" fmla="val 25000"/>
            </a:avLst>
          </a:prstGeom>
          <a:solidFill>
            <a:schemeClr val="bg1">
              <a:lumMod val="75000"/>
            </a:schemeClr>
          </a:solidFill>
          <a:ln w="9525" algn="ctr">
            <a:solidFill>
              <a:schemeClr val="tx1"/>
            </a:solidFill>
            <a:round/>
            <a:headEnd/>
            <a:tailEnd/>
          </a:ln>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defRPr/>
            </a:pPr>
            <a:r>
              <a:rPr lang="en-US" altLang="en-US" dirty="0"/>
              <a:t>Library</a:t>
            </a:r>
          </a:p>
        </p:txBody>
      </p:sp>
      <p:sp>
        <p:nvSpPr>
          <p:cNvPr id="58379" name="TextBox 20">
            <a:extLst>
              <a:ext uri="{FF2B5EF4-FFF2-40B4-BE49-F238E27FC236}">
                <a16:creationId xmlns:a16="http://schemas.microsoft.com/office/drawing/2014/main" id="{F35012D2-4359-45C4-8ADE-74A1981E37CE}"/>
              </a:ext>
            </a:extLst>
          </p:cNvPr>
          <p:cNvSpPr txBox="1">
            <a:spLocks noChangeArrowheads="1"/>
          </p:cNvSpPr>
          <p:nvPr/>
        </p:nvSpPr>
        <p:spPr bwMode="auto">
          <a:xfrm>
            <a:off x="465138" y="1846263"/>
            <a:ext cx="1312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Students &amp;</a:t>
            </a:r>
            <a:br>
              <a:rPr lang="en-US" altLang="en-US">
                <a:solidFill>
                  <a:schemeClr val="tx1"/>
                </a:solidFill>
                <a:latin typeface="Arial" panose="020B0604020202020204" pitchFamily="34" charset="0"/>
                <a:cs typeface="Arial" panose="020B0604020202020204" pitchFamily="34" charset="0"/>
              </a:rPr>
            </a:br>
            <a:r>
              <a:rPr lang="en-US" altLang="en-US">
                <a:solidFill>
                  <a:schemeClr val="tx1"/>
                </a:solidFill>
                <a:latin typeface="Arial" panose="020B0604020202020204" pitchFamily="34" charset="0"/>
                <a:cs typeface="Arial" panose="020B0604020202020204" pitchFamily="34" charset="0"/>
              </a:rPr>
              <a:t>Instructors</a:t>
            </a:r>
          </a:p>
        </p:txBody>
      </p:sp>
      <p:sp>
        <p:nvSpPr>
          <p:cNvPr id="58380" name="Smiley Face 21">
            <a:extLst>
              <a:ext uri="{FF2B5EF4-FFF2-40B4-BE49-F238E27FC236}">
                <a16:creationId xmlns:a16="http://schemas.microsoft.com/office/drawing/2014/main" id="{74A17331-F1CF-4828-919D-C1602B044683}"/>
              </a:ext>
            </a:extLst>
          </p:cNvPr>
          <p:cNvSpPr>
            <a:spLocks noChangeArrowheads="1"/>
          </p:cNvSpPr>
          <p:nvPr/>
        </p:nvSpPr>
        <p:spPr bwMode="auto">
          <a:xfrm>
            <a:off x="6184900" y="3517900"/>
            <a:ext cx="457200" cy="381000"/>
          </a:xfrm>
          <a:prstGeom prst="smileyFace">
            <a:avLst>
              <a:gd name="adj" fmla="val 4653"/>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58381" name="TextBox 22">
            <a:extLst>
              <a:ext uri="{FF2B5EF4-FFF2-40B4-BE49-F238E27FC236}">
                <a16:creationId xmlns:a16="http://schemas.microsoft.com/office/drawing/2014/main" id="{8FF16C4F-6AB6-4A3A-A8B6-88E59D8DC862}"/>
              </a:ext>
            </a:extLst>
          </p:cNvPr>
          <p:cNvSpPr txBox="1">
            <a:spLocks noChangeArrowheads="1"/>
          </p:cNvSpPr>
          <p:nvPr/>
        </p:nvSpPr>
        <p:spPr bwMode="auto">
          <a:xfrm>
            <a:off x="5975350" y="3898900"/>
            <a:ext cx="1312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Students &amp;</a:t>
            </a:r>
            <a:br>
              <a:rPr lang="en-US" altLang="en-US">
                <a:solidFill>
                  <a:schemeClr val="tx1"/>
                </a:solidFill>
                <a:latin typeface="Arial" panose="020B0604020202020204" pitchFamily="34" charset="0"/>
                <a:cs typeface="Arial" panose="020B0604020202020204" pitchFamily="34" charset="0"/>
              </a:rPr>
            </a:br>
            <a:r>
              <a:rPr lang="en-US" altLang="en-US">
                <a:solidFill>
                  <a:schemeClr val="tx1"/>
                </a:solidFill>
                <a:latin typeface="Arial" panose="020B0604020202020204" pitchFamily="34" charset="0"/>
                <a:cs typeface="Arial" panose="020B0604020202020204" pitchFamily="34" charset="0"/>
              </a:rPr>
              <a:t>Instructors</a:t>
            </a:r>
          </a:p>
        </p:txBody>
      </p:sp>
      <p:sp>
        <p:nvSpPr>
          <p:cNvPr id="58382" name="Smiley Face 23">
            <a:extLst>
              <a:ext uri="{FF2B5EF4-FFF2-40B4-BE49-F238E27FC236}">
                <a16:creationId xmlns:a16="http://schemas.microsoft.com/office/drawing/2014/main" id="{B3640683-A06B-4262-BE6F-4DE22D665820}"/>
              </a:ext>
            </a:extLst>
          </p:cNvPr>
          <p:cNvSpPr>
            <a:spLocks noChangeArrowheads="1"/>
          </p:cNvSpPr>
          <p:nvPr/>
        </p:nvSpPr>
        <p:spPr bwMode="auto">
          <a:xfrm>
            <a:off x="7059613" y="4886325"/>
            <a:ext cx="457200" cy="381000"/>
          </a:xfrm>
          <a:prstGeom prst="smileyFace">
            <a:avLst>
              <a:gd name="adj" fmla="val 4653"/>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58383" name="TextBox 24">
            <a:extLst>
              <a:ext uri="{FF2B5EF4-FFF2-40B4-BE49-F238E27FC236}">
                <a16:creationId xmlns:a16="http://schemas.microsoft.com/office/drawing/2014/main" id="{042F4BDB-309B-430B-B08B-DFDD1E927685}"/>
              </a:ext>
            </a:extLst>
          </p:cNvPr>
          <p:cNvSpPr txBox="1">
            <a:spLocks noChangeArrowheads="1"/>
          </p:cNvSpPr>
          <p:nvPr/>
        </p:nvSpPr>
        <p:spPr bwMode="auto">
          <a:xfrm>
            <a:off x="7542213" y="4897438"/>
            <a:ext cx="917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Nurses</a:t>
            </a:r>
          </a:p>
        </p:txBody>
      </p:sp>
      <p:sp>
        <p:nvSpPr>
          <p:cNvPr id="58384" name="Can 28">
            <a:extLst>
              <a:ext uri="{FF2B5EF4-FFF2-40B4-BE49-F238E27FC236}">
                <a16:creationId xmlns:a16="http://schemas.microsoft.com/office/drawing/2014/main" id="{4BE5D015-4EB1-476E-A01B-533255C0BE4B}"/>
              </a:ext>
            </a:extLst>
          </p:cNvPr>
          <p:cNvSpPr>
            <a:spLocks noChangeArrowheads="1"/>
          </p:cNvSpPr>
          <p:nvPr/>
        </p:nvSpPr>
        <p:spPr bwMode="auto">
          <a:xfrm>
            <a:off x="3656013" y="4291013"/>
            <a:ext cx="1028700" cy="890587"/>
          </a:xfrm>
          <a:prstGeom prst="can">
            <a:avLst>
              <a:gd name="adj" fmla="val 25000"/>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Public Web</a:t>
            </a:r>
          </a:p>
        </p:txBody>
      </p:sp>
      <p:cxnSp>
        <p:nvCxnSpPr>
          <p:cNvPr id="58385" name="Straight Arrow Connector 30">
            <a:extLst>
              <a:ext uri="{FF2B5EF4-FFF2-40B4-BE49-F238E27FC236}">
                <a16:creationId xmlns:a16="http://schemas.microsoft.com/office/drawing/2014/main" id="{10E4EEE6-5FB8-42A7-8A4E-F1E021760F09}"/>
              </a:ext>
            </a:extLst>
          </p:cNvPr>
          <p:cNvCxnSpPr>
            <a:cxnSpLocks noChangeShapeType="1"/>
            <a:stCxn id="58380" idx="6"/>
            <a:endCxn id="26629" idx="5"/>
          </p:cNvCxnSpPr>
          <p:nvPr/>
        </p:nvCxnSpPr>
        <p:spPr bwMode="auto">
          <a:xfrm>
            <a:off x="6642100" y="3708400"/>
            <a:ext cx="1062038" cy="1063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86" name="Straight Arrow Connector 32">
            <a:extLst>
              <a:ext uri="{FF2B5EF4-FFF2-40B4-BE49-F238E27FC236}">
                <a16:creationId xmlns:a16="http://schemas.microsoft.com/office/drawing/2014/main" id="{235518E8-6F04-4491-B2D7-8867F4379AFE}"/>
              </a:ext>
            </a:extLst>
          </p:cNvPr>
          <p:cNvCxnSpPr>
            <a:cxnSpLocks noChangeShapeType="1"/>
            <a:stCxn id="58380" idx="1"/>
          </p:cNvCxnSpPr>
          <p:nvPr/>
        </p:nvCxnSpPr>
        <p:spPr bwMode="auto">
          <a:xfrm flipH="1" flipV="1">
            <a:off x="5575300" y="3200400"/>
            <a:ext cx="676275" cy="3730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87" name="Straight Arrow Connector 34">
            <a:extLst>
              <a:ext uri="{FF2B5EF4-FFF2-40B4-BE49-F238E27FC236}">
                <a16:creationId xmlns:a16="http://schemas.microsoft.com/office/drawing/2014/main" id="{20F5F6A1-7D7A-41F1-8D04-178914F84E17}"/>
              </a:ext>
            </a:extLst>
          </p:cNvPr>
          <p:cNvCxnSpPr>
            <a:cxnSpLocks noChangeShapeType="1"/>
            <a:stCxn id="58380" idx="0"/>
            <a:endCxn id="26628" idx="3"/>
          </p:cNvCxnSpPr>
          <p:nvPr/>
        </p:nvCxnSpPr>
        <p:spPr bwMode="auto">
          <a:xfrm flipH="1" flipV="1">
            <a:off x="5491163" y="2667000"/>
            <a:ext cx="922337" cy="850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88" name="Straight Arrow Connector 36">
            <a:extLst>
              <a:ext uri="{FF2B5EF4-FFF2-40B4-BE49-F238E27FC236}">
                <a16:creationId xmlns:a16="http://schemas.microsoft.com/office/drawing/2014/main" id="{38B5FB2E-B908-4D1E-9996-DB8C028BBAB3}"/>
              </a:ext>
            </a:extLst>
          </p:cNvPr>
          <p:cNvCxnSpPr>
            <a:cxnSpLocks noChangeShapeType="1"/>
            <a:stCxn id="58380" idx="7"/>
          </p:cNvCxnSpPr>
          <p:nvPr/>
        </p:nvCxnSpPr>
        <p:spPr bwMode="auto">
          <a:xfrm flipV="1">
            <a:off x="6575425" y="2908300"/>
            <a:ext cx="1146175" cy="6651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8389" name="Smiley Face 37">
            <a:extLst>
              <a:ext uri="{FF2B5EF4-FFF2-40B4-BE49-F238E27FC236}">
                <a16:creationId xmlns:a16="http://schemas.microsoft.com/office/drawing/2014/main" id="{0AC34005-D65D-45C1-AB11-618146295CDF}"/>
              </a:ext>
            </a:extLst>
          </p:cNvPr>
          <p:cNvSpPr>
            <a:spLocks noChangeArrowheads="1"/>
          </p:cNvSpPr>
          <p:nvPr/>
        </p:nvSpPr>
        <p:spPr bwMode="auto">
          <a:xfrm>
            <a:off x="1828800" y="4164013"/>
            <a:ext cx="457200" cy="381000"/>
          </a:xfrm>
          <a:prstGeom prst="smileyFace">
            <a:avLst>
              <a:gd name="adj" fmla="val 4653"/>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58390" name="TextBox 38">
            <a:extLst>
              <a:ext uri="{FF2B5EF4-FFF2-40B4-BE49-F238E27FC236}">
                <a16:creationId xmlns:a16="http://schemas.microsoft.com/office/drawing/2014/main" id="{95CAF260-47B7-4AB0-ABB1-D8636421775F}"/>
              </a:ext>
            </a:extLst>
          </p:cNvPr>
          <p:cNvSpPr txBox="1">
            <a:spLocks noChangeArrowheads="1"/>
          </p:cNvSpPr>
          <p:nvPr/>
        </p:nvSpPr>
        <p:spPr bwMode="auto">
          <a:xfrm>
            <a:off x="962025" y="3316288"/>
            <a:ext cx="2057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Public: </a:t>
            </a:r>
          </a:p>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Potential Students</a:t>
            </a:r>
          </a:p>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Graduates</a:t>
            </a:r>
          </a:p>
        </p:txBody>
      </p:sp>
      <p:cxnSp>
        <p:nvCxnSpPr>
          <p:cNvPr id="58391" name="Straight Arrow Connector 40">
            <a:extLst>
              <a:ext uri="{FF2B5EF4-FFF2-40B4-BE49-F238E27FC236}">
                <a16:creationId xmlns:a16="http://schemas.microsoft.com/office/drawing/2014/main" id="{F16A05FD-77CC-442A-897A-4EC30FD5E055}"/>
              </a:ext>
            </a:extLst>
          </p:cNvPr>
          <p:cNvCxnSpPr>
            <a:cxnSpLocks noChangeShapeType="1"/>
            <a:stCxn id="58389" idx="6"/>
            <a:endCxn id="58384" idx="2"/>
          </p:cNvCxnSpPr>
          <p:nvPr/>
        </p:nvCxnSpPr>
        <p:spPr bwMode="auto">
          <a:xfrm>
            <a:off x="2286000" y="4354513"/>
            <a:ext cx="1370013"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92" name="Straight Arrow Connector 42">
            <a:extLst>
              <a:ext uri="{FF2B5EF4-FFF2-40B4-BE49-F238E27FC236}">
                <a16:creationId xmlns:a16="http://schemas.microsoft.com/office/drawing/2014/main" id="{3ED017CC-8E91-45CE-94F3-E8ACEA3B19A2}"/>
              </a:ext>
            </a:extLst>
          </p:cNvPr>
          <p:cNvCxnSpPr>
            <a:cxnSpLocks noChangeShapeType="1"/>
            <a:stCxn id="58371" idx="4"/>
            <a:endCxn id="58384" idx="2"/>
          </p:cNvCxnSpPr>
          <p:nvPr/>
        </p:nvCxnSpPr>
        <p:spPr bwMode="auto">
          <a:xfrm>
            <a:off x="2057400" y="2239963"/>
            <a:ext cx="1598613" cy="24955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93" name="Straight Arrow Connector 59">
            <a:extLst>
              <a:ext uri="{FF2B5EF4-FFF2-40B4-BE49-F238E27FC236}">
                <a16:creationId xmlns:a16="http://schemas.microsoft.com/office/drawing/2014/main" id="{B040565A-769D-45F8-8CA7-AD3C32F40EDC}"/>
              </a:ext>
            </a:extLst>
          </p:cNvPr>
          <p:cNvCxnSpPr>
            <a:cxnSpLocks noChangeShapeType="1"/>
            <a:stCxn id="58382" idx="4"/>
            <a:endCxn id="58374" idx="1"/>
          </p:cNvCxnSpPr>
          <p:nvPr/>
        </p:nvCxnSpPr>
        <p:spPr bwMode="auto">
          <a:xfrm flipH="1">
            <a:off x="6983413" y="5267325"/>
            <a:ext cx="304800" cy="1063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94" name="Elbow Connector 67">
            <a:extLst>
              <a:ext uri="{FF2B5EF4-FFF2-40B4-BE49-F238E27FC236}">
                <a16:creationId xmlns:a16="http://schemas.microsoft.com/office/drawing/2014/main" id="{C9C826ED-A0C7-4D14-9A88-2AB207E444BB}"/>
              </a:ext>
            </a:extLst>
          </p:cNvPr>
          <p:cNvCxnSpPr>
            <a:cxnSpLocks noChangeShapeType="1"/>
            <a:stCxn id="58371" idx="7"/>
            <a:endCxn id="26634" idx="1"/>
          </p:cNvCxnSpPr>
          <p:nvPr/>
        </p:nvCxnSpPr>
        <p:spPr bwMode="auto">
          <a:xfrm rot="16200000" flipH="1">
            <a:off x="4716619" y="-582816"/>
            <a:ext cx="545073" cy="5540223"/>
          </a:xfrm>
          <a:prstGeom prst="bentConnector3">
            <a:avLst>
              <a:gd name="adj1" fmla="val -52176"/>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8395" name="TextBox 68">
            <a:extLst>
              <a:ext uri="{FF2B5EF4-FFF2-40B4-BE49-F238E27FC236}">
                <a16:creationId xmlns:a16="http://schemas.microsoft.com/office/drawing/2014/main" id="{FCBF45AB-D157-4D5F-8202-B872518D95F4}"/>
              </a:ext>
            </a:extLst>
          </p:cNvPr>
          <p:cNvSpPr txBox="1">
            <a:spLocks noChangeArrowheads="1"/>
          </p:cNvSpPr>
          <p:nvPr/>
        </p:nvSpPr>
        <p:spPr bwMode="auto">
          <a:xfrm>
            <a:off x="3511550" y="1662113"/>
            <a:ext cx="749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Login</a:t>
            </a:r>
          </a:p>
        </p:txBody>
      </p:sp>
      <p:sp>
        <p:nvSpPr>
          <p:cNvPr id="58396" name="Can 69">
            <a:extLst>
              <a:ext uri="{FF2B5EF4-FFF2-40B4-BE49-F238E27FC236}">
                <a16:creationId xmlns:a16="http://schemas.microsoft.com/office/drawing/2014/main" id="{03653B55-0721-458E-9713-78E6AD5678EE}"/>
              </a:ext>
            </a:extLst>
          </p:cNvPr>
          <p:cNvSpPr>
            <a:spLocks noChangeArrowheads="1"/>
          </p:cNvSpPr>
          <p:nvPr/>
        </p:nvSpPr>
        <p:spPr bwMode="auto">
          <a:xfrm>
            <a:off x="762000" y="6081713"/>
            <a:ext cx="1524000" cy="452437"/>
          </a:xfrm>
          <a:prstGeom prst="can">
            <a:avLst>
              <a:gd name="adj" fmla="val 25000"/>
            </a:avLst>
          </a:prstGeom>
          <a:solidFill>
            <a:schemeClr val="tx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bg1"/>
                </a:solidFill>
                <a:latin typeface="Arial" panose="020B0604020202020204" pitchFamily="34" charset="0"/>
                <a:cs typeface="Arial" panose="020B0604020202020204" pitchFamily="34" charset="0"/>
              </a:rPr>
              <a:t>Confidential</a:t>
            </a:r>
          </a:p>
        </p:txBody>
      </p:sp>
      <p:sp>
        <p:nvSpPr>
          <p:cNvPr id="26653" name="Can 70">
            <a:extLst>
              <a:ext uri="{FF2B5EF4-FFF2-40B4-BE49-F238E27FC236}">
                <a16:creationId xmlns:a16="http://schemas.microsoft.com/office/drawing/2014/main" id="{205F431D-DA8E-4D35-8C4D-5D78445A6442}"/>
              </a:ext>
            </a:extLst>
          </p:cNvPr>
          <p:cNvSpPr>
            <a:spLocks noChangeArrowheads="1"/>
          </p:cNvSpPr>
          <p:nvPr/>
        </p:nvSpPr>
        <p:spPr bwMode="auto">
          <a:xfrm>
            <a:off x="761999" y="5613399"/>
            <a:ext cx="1187451" cy="452437"/>
          </a:xfrm>
          <a:prstGeom prst="can">
            <a:avLst>
              <a:gd name="adj" fmla="val 25000"/>
            </a:avLst>
          </a:prstGeom>
          <a:solidFill>
            <a:schemeClr val="bg1">
              <a:lumMod val="75000"/>
            </a:schemeClr>
          </a:solidFill>
          <a:ln w="9525" algn="ctr">
            <a:solidFill>
              <a:schemeClr val="tx1"/>
            </a:solidFill>
            <a:round/>
            <a:headEnd/>
            <a:tailEnd/>
          </a:ln>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defRPr/>
            </a:pPr>
            <a:r>
              <a:rPr lang="en-US" altLang="en-US" dirty="0"/>
              <a:t>Privileged</a:t>
            </a:r>
          </a:p>
        </p:txBody>
      </p:sp>
      <p:sp>
        <p:nvSpPr>
          <p:cNvPr id="58398" name="Can 71">
            <a:extLst>
              <a:ext uri="{FF2B5EF4-FFF2-40B4-BE49-F238E27FC236}">
                <a16:creationId xmlns:a16="http://schemas.microsoft.com/office/drawing/2014/main" id="{C8652186-07E9-4909-993F-7034EA66F932}"/>
              </a:ext>
            </a:extLst>
          </p:cNvPr>
          <p:cNvSpPr>
            <a:spLocks noChangeArrowheads="1"/>
          </p:cNvSpPr>
          <p:nvPr/>
        </p:nvSpPr>
        <p:spPr bwMode="auto">
          <a:xfrm>
            <a:off x="762000" y="5092700"/>
            <a:ext cx="990600" cy="381000"/>
          </a:xfrm>
          <a:prstGeom prst="can">
            <a:avLst>
              <a:gd name="adj" fmla="val 25000"/>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Public</a:t>
            </a:r>
          </a:p>
        </p:txBody>
      </p:sp>
      <p:sp>
        <p:nvSpPr>
          <p:cNvPr id="58399" name="TextBox 72">
            <a:extLst>
              <a:ext uri="{FF2B5EF4-FFF2-40B4-BE49-F238E27FC236}">
                <a16:creationId xmlns:a16="http://schemas.microsoft.com/office/drawing/2014/main" id="{3A2CD654-B260-4A18-A6E9-032A8A29961D}"/>
              </a:ext>
            </a:extLst>
          </p:cNvPr>
          <p:cNvSpPr txBox="1">
            <a:spLocks noChangeArrowheads="1"/>
          </p:cNvSpPr>
          <p:nvPr/>
        </p:nvSpPr>
        <p:spPr bwMode="auto">
          <a:xfrm>
            <a:off x="661988" y="4735513"/>
            <a:ext cx="954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Legend</a:t>
            </a:r>
          </a:p>
        </p:txBody>
      </p:sp>
      <p:sp>
        <p:nvSpPr>
          <p:cNvPr id="58400" name="Smiley Face 75">
            <a:extLst>
              <a:ext uri="{FF2B5EF4-FFF2-40B4-BE49-F238E27FC236}">
                <a16:creationId xmlns:a16="http://schemas.microsoft.com/office/drawing/2014/main" id="{3395E0DE-D311-4CC3-82FF-96B92769B45D}"/>
              </a:ext>
            </a:extLst>
          </p:cNvPr>
          <p:cNvSpPr>
            <a:spLocks noChangeArrowheads="1"/>
          </p:cNvSpPr>
          <p:nvPr/>
        </p:nvSpPr>
        <p:spPr bwMode="auto">
          <a:xfrm>
            <a:off x="3773488" y="3641725"/>
            <a:ext cx="457200" cy="381000"/>
          </a:xfrm>
          <a:prstGeom prst="smileyFace">
            <a:avLst>
              <a:gd name="adj" fmla="val 4653"/>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58401" name="TextBox 76">
            <a:extLst>
              <a:ext uri="{FF2B5EF4-FFF2-40B4-BE49-F238E27FC236}">
                <a16:creationId xmlns:a16="http://schemas.microsoft.com/office/drawing/2014/main" id="{3B3CD45D-F1C4-4734-9E2A-195032A9E999}"/>
              </a:ext>
            </a:extLst>
          </p:cNvPr>
          <p:cNvSpPr txBox="1">
            <a:spLocks noChangeArrowheads="1"/>
          </p:cNvSpPr>
          <p:nvPr/>
        </p:nvSpPr>
        <p:spPr bwMode="auto">
          <a:xfrm>
            <a:off x="4143375" y="3629025"/>
            <a:ext cx="1287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Advisors &amp;</a:t>
            </a:r>
          </a:p>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Registrars</a:t>
            </a:r>
          </a:p>
        </p:txBody>
      </p:sp>
      <p:cxnSp>
        <p:nvCxnSpPr>
          <p:cNvPr id="58402" name="Straight Arrow Connector 80">
            <a:extLst>
              <a:ext uri="{FF2B5EF4-FFF2-40B4-BE49-F238E27FC236}">
                <a16:creationId xmlns:a16="http://schemas.microsoft.com/office/drawing/2014/main" id="{EC2FCDA9-5E30-482A-9DE7-63F4FF7F1221}"/>
              </a:ext>
            </a:extLst>
          </p:cNvPr>
          <p:cNvCxnSpPr>
            <a:cxnSpLocks noChangeShapeType="1"/>
            <a:stCxn id="58400" idx="0"/>
            <a:endCxn id="58375" idx="2"/>
          </p:cNvCxnSpPr>
          <p:nvPr/>
        </p:nvCxnSpPr>
        <p:spPr bwMode="auto">
          <a:xfrm flipV="1">
            <a:off x="4002088" y="3200400"/>
            <a:ext cx="506412" cy="4413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403" name="Straight Arrow Connector 83">
            <a:extLst>
              <a:ext uri="{FF2B5EF4-FFF2-40B4-BE49-F238E27FC236}">
                <a16:creationId xmlns:a16="http://schemas.microsoft.com/office/drawing/2014/main" id="{0310CC20-2984-4099-B402-244FA5EC4FDF}"/>
              </a:ext>
            </a:extLst>
          </p:cNvPr>
          <p:cNvCxnSpPr>
            <a:cxnSpLocks noChangeShapeType="1"/>
            <a:stCxn id="58380" idx="3"/>
            <a:endCxn id="58384" idx="4"/>
          </p:cNvCxnSpPr>
          <p:nvPr/>
        </p:nvCxnSpPr>
        <p:spPr bwMode="auto">
          <a:xfrm flipH="1">
            <a:off x="4684713" y="3843338"/>
            <a:ext cx="1566862" cy="892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404" name="Straight Arrow Connector 91">
            <a:extLst>
              <a:ext uri="{FF2B5EF4-FFF2-40B4-BE49-F238E27FC236}">
                <a16:creationId xmlns:a16="http://schemas.microsoft.com/office/drawing/2014/main" id="{F715C75E-C9EC-41B1-8720-A454D19BC053}"/>
              </a:ext>
            </a:extLst>
          </p:cNvPr>
          <p:cNvCxnSpPr>
            <a:cxnSpLocks noChangeShapeType="1"/>
            <a:stCxn id="58400" idx="4"/>
            <a:endCxn id="58384" idx="1"/>
          </p:cNvCxnSpPr>
          <p:nvPr/>
        </p:nvCxnSpPr>
        <p:spPr bwMode="auto">
          <a:xfrm>
            <a:off x="4002088" y="4022725"/>
            <a:ext cx="168275" cy="2682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8405" name="Title 99">
            <a:extLst>
              <a:ext uri="{FF2B5EF4-FFF2-40B4-BE49-F238E27FC236}">
                <a16:creationId xmlns:a16="http://schemas.microsoft.com/office/drawing/2014/main" id="{7339DAAA-7D29-4DC4-BA33-31D7D913B276}"/>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Informal Path of Logical Access</a:t>
            </a:r>
          </a:p>
        </p:txBody>
      </p:sp>
      <p:sp>
        <p:nvSpPr>
          <p:cNvPr id="58406" name="Smiley Face 23">
            <a:extLst>
              <a:ext uri="{FF2B5EF4-FFF2-40B4-BE49-F238E27FC236}">
                <a16:creationId xmlns:a16="http://schemas.microsoft.com/office/drawing/2014/main" id="{2D9C77BC-1301-428D-A84C-BDE91DD86C7D}"/>
              </a:ext>
            </a:extLst>
          </p:cNvPr>
          <p:cNvSpPr>
            <a:spLocks noChangeArrowheads="1"/>
          </p:cNvSpPr>
          <p:nvPr/>
        </p:nvSpPr>
        <p:spPr bwMode="auto">
          <a:xfrm>
            <a:off x="5518150" y="4941888"/>
            <a:ext cx="457200" cy="381000"/>
          </a:xfrm>
          <a:prstGeom prst="smileyFace">
            <a:avLst>
              <a:gd name="adj" fmla="val 4653"/>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39" name="Cube 38">
            <a:extLst>
              <a:ext uri="{FF2B5EF4-FFF2-40B4-BE49-F238E27FC236}">
                <a16:creationId xmlns:a16="http://schemas.microsoft.com/office/drawing/2014/main" id="{558BCCF9-89BA-4E3A-8BDD-C3B555B79355}"/>
              </a:ext>
            </a:extLst>
          </p:cNvPr>
          <p:cNvSpPr/>
          <p:nvPr/>
        </p:nvSpPr>
        <p:spPr>
          <a:xfrm>
            <a:off x="5067300" y="5516563"/>
            <a:ext cx="809625" cy="584200"/>
          </a:xfrm>
          <a:prstGeom prst="cube">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dirty="0" err="1"/>
              <a:t>PoS</a:t>
            </a:r>
            <a:endParaRPr lang="en-US" dirty="0"/>
          </a:p>
        </p:txBody>
      </p:sp>
      <p:sp>
        <p:nvSpPr>
          <p:cNvPr id="58408" name="TextBox 24">
            <a:extLst>
              <a:ext uri="{FF2B5EF4-FFF2-40B4-BE49-F238E27FC236}">
                <a16:creationId xmlns:a16="http://schemas.microsoft.com/office/drawing/2014/main" id="{9DE79077-CE25-46DD-B52B-41A2D2CF35B5}"/>
              </a:ext>
            </a:extLst>
          </p:cNvPr>
          <p:cNvSpPr txBox="1">
            <a:spLocks noChangeArrowheads="1"/>
          </p:cNvSpPr>
          <p:nvPr/>
        </p:nvSpPr>
        <p:spPr bwMode="auto">
          <a:xfrm>
            <a:off x="5927725" y="4840288"/>
            <a:ext cx="658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Staff</a:t>
            </a:r>
          </a:p>
        </p:txBody>
      </p:sp>
      <p:cxnSp>
        <p:nvCxnSpPr>
          <p:cNvPr id="58409" name="Straight Arrow Connector 5">
            <a:extLst>
              <a:ext uri="{FF2B5EF4-FFF2-40B4-BE49-F238E27FC236}">
                <a16:creationId xmlns:a16="http://schemas.microsoft.com/office/drawing/2014/main" id="{F8FEA846-3C08-417F-AE9A-836150FD7D03}"/>
              </a:ext>
            </a:extLst>
          </p:cNvPr>
          <p:cNvCxnSpPr>
            <a:cxnSpLocks noChangeShapeType="1"/>
            <a:stCxn id="58406" idx="4"/>
            <a:endCxn id="39" idx="0"/>
          </p:cNvCxnSpPr>
          <p:nvPr/>
        </p:nvCxnSpPr>
        <p:spPr bwMode="auto">
          <a:xfrm flipH="1">
            <a:off x="5545138" y="5322888"/>
            <a:ext cx="201612" cy="1936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881FF604-6951-4C3C-B3D8-89E5F1D6D76B}"/>
              </a:ext>
            </a:extLst>
          </p:cNvPr>
          <p:cNvSpPr>
            <a:spLocks noGrp="1" noChangeArrowheads="1"/>
          </p:cNvSpPr>
          <p:nvPr>
            <p:ph type="title"/>
          </p:nvPr>
        </p:nvSpPr>
        <p:spPr>
          <a:xfrm>
            <a:off x="520700" y="917575"/>
            <a:ext cx="8154988" cy="1551194"/>
          </a:xfrm>
        </p:spPr>
        <p:txBody>
          <a:bodyPr/>
          <a:lstStyle/>
          <a:p>
            <a:pPr algn="ctr" eaLnBrk="1" hangingPunct="1"/>
            <a:r>
              <a:rPr lang="en-US" altLang="en-US" sz="4000" dirty="0">
                <a:solidFill>
                  <a:srgbClr val="000000"/>
                </a:solidFill>
                <a:ea typeface="Calibri" panose="020F0502020204030204" pitchFamily="34" charset="0"/>
                <a:cs typeface="Lucida Sans" panose="020B0602030504020204" pitchFamily="34" charset="0"/>
              </a:rPr>
              <a:t>Step 1: Inventory Services: </a:t>
            </a:r>
            <a:br>
              <a:rPr lang="en-US" altLang="en-US" sz="4000" dirty="0">
                <a:solidFill>
                  <a:srgbClr val="000000"/>
                </a:solidFill>
                <a:ea typeface="Calibri" panose="020F0502020204030204" pitchFamily="34" charset="0"/>
                <a:cs typeface="Lucida Sans" panose="020B0602030504020204" pitchFamily="34" charset="0"/>
              </a:rPr>
            </a:br>
            <a:r>
              <a:rPr lang="en-US" altLang="en-US" sz="4000" dirty="0">
                <a:solidFill>
                  <a:srgbClr val="000000"/>
                </a:solidFill>
                <a:ea typeface="Calibri" panose="020F0502020204030204" pitchFamily="34" charset="0"/>
                <a:cs typeface="Lucida Sans" panose="020B0602030504020204" pitchFamily="34" charset="0"/>
              </a:rPr>
              <a:t>Who, What, Where?</a:t>
            </a:r>
            <a:br>
              <a:rPr lang="en-US" altLang="en-US" dirty="0">
                <a:solidFill>
                  <a:srgbClr val="000000"/>
                </a:solidFill>
                <a:ea typeface="Calibri" panose="020F0502020204030204" pitchFamily="34" charset="0"/>
                <a:cs typeface="Lucida Sans" panose="020B0602030504020204" pitchFamily="34" charset="0"/>
              </a:rPr>
            </a:br>
            <a:r>
              <a:rPr lang="en-US" altLang="en-US" sz="3200" dirty="0">
                <a:solidFill>
                  <a:srgbClr val="000000"/>
                </a:solidFill>
                <a:ea typeface="Calibri" panose="020F0502020204030204" pitchFamily="34" charset="0"/>
                <a:cs typeface="Lucida Sans" panose="020B0602030504020204" pitchFamily="34" charset="0"/>
              </a:rPr>
              <a:t>Workbook</a:t>
            </a:r>
            <a:endParaRPr lang="en-US" altLang="en-US" dirty="0">
              <a:ea typeface="Calibri" panose="020F0502020204030204" pitchFamily="34" charset="0"/>
              <a:cs typeface="Lucida Sans" panose="020B0602030504020204" pitchFamily="34" charset="0"/>
            </a:endParaRPr>
          </a:p>
        </p:txBody>
      </p:sp>
      <p:graphicFrame>
        <p:nvGraphicFramePr>
          <p:cNvPr id="4" name="Content Placeholder 3">
            <a:extLst>
              <a:ext uri="{FF2B5EF4-FFF2-40B4-BE49-F238E27FC236}">
                <a16:creationId xmlns:a16="http://schemas.microsoft.com/office/drawing/2014/main" id="{3190BB7E-91B5-499F-98D0-CE27F1E12431}"/>
              </a:ext>
            </a:extLst>
          </p:cNvPr>
          <p:cNvGraphicFramePr>
            <a:graphicFrameLocks noGrp="1"/>
          </p:cNvGraphicFramePr>
          <p:nvPr>
            <p:ph idx="1"/>
            <p:extLst>
              <p:ext uri="{D42A27DB-BD31-4B8C-83A1-F6EECF244321}">
                <p14:modId xmlns:p14="http://schemas.microsoft.com/office/powerpoint/2010/main" val="821128948"/>
              </p:ext>
            </p:extLst>
          </p:nvPr>
        </p:nvGraphicFramePr>
        <p:xfrm>
          <a:off x="457200" y="1944688"/>
          <a:ext cx="8229600" cy="4736553"/>
        </p:xfrm>
        <a:graphic>
          <a:graphicData uri="http://schemas.openxmlformats.org/drawingml/2006/table">
            <a:tbl>
              <a:tblPr firstRow="1" firstCol="1" lastRow="1" lastCol="1" bandRow="1" bandCol="1">
                <a:tableStyleId>{72833802-FEF1-4C79-8D5D-14CF1EAF98D9}</a:tableStyleId>
              </a:tblPr>
              <a:tblGrid>
                <a:gridCol w="2209800">
                  <a:extLst>
                    <a:ext uri="{9D8B030D-6E8A-4147-A177-3AD203B41FA5}">
                      <a16:colId xmlns:a16="http://schemas.microsoft.com/office/drawing/2014/main" val="20000"/>
                    </a:ext>
                  </a:extLst>
                </a:gridCol>
                <a:gridCol w="3417554">
                  <a:extLst>
                    <a:ext uri="{9D8B030D-6E8A-4147-A177-3AD203B41FA5}">
                      <a16:colId xmlns:a16="http://schemas.microsoft.com/office/drawing/2014/main" val="20001"/>
                    </a:ext>
                  </a:extLst>
                </a:gridCol>
                <a:gridCol w="2602246">
                  <a:extLst>
                    <a:ext uri="{9D8B030D-6E8A-4147-A177-3AD203B41FA5}">
                      <a16:colId xmlns:a16="http://schemas.microsoft.com/office/drawing/2014/main" val="20002"/>
                    </a:ext>
                  </a:extLst>
                </a:gridCol>
              </a:tblGrid>
              <a:tr h="1184682">
                <a:tc>
                  <a:txBody>
                    <a:bodyPr/>
                    <a:lstStyle/>
                    <a:p>
                      <a:pPr marL="0" marR="0" algn="ctr">
                        <a:lnSpc>
                          <a:spcPct val="115000"/>
                        </a:lnSpc>
                        <a:spcBef>
                          <a:spcPts val="0"/>
                        </a:spcBef>
                        <a:spcAft>
                          <a:spcPts val="0"/>
                        </a:spcAft>
                      </a:pPr>
                      <a:r>
                        <a:rPr lang="en-US" sz="1800" dirty="0">
                          <a:solidFill>
                            <a:schemeClr val="tx1"/>
                          </a:solidFill>
                          <a:effectLst/>
                        </a:rPr>
                        <a:t>Service</a:t>
                      </a:r>
                    </a:p>
                    <a:p>
                      <a:pPr marL="0" marR="0" algn="ctr">
                        <a:lnSpc>
                          <a:spcPct val="115000"/>
                        </a:lnSpc>
                        <a:spcBef>
                          <a:spcPts val="0"/>
                        </a:spcBef>
                        <a:spcAft>
                          <a:spcPts val="0"/>
                        </a:spcAft>
                      </a:pPr>
                      <a:r>
                        <a:rPr lang="en-US" sz="1800" dirty="0">
                          <a:solidFill>
                            <a:schemeClr val="tx1"/>
                          </a:solidFill>
                          <a:effectLst/>
                        </a:rPr>
                        <a:t>(e.g., web, sales database)</a:t>
                      </a:r>
                      <a:endParaRPr lang="en-US" sz="1800" dirty="0">
                        <a:solidFill>
                          <a:schemeClr val="tx1"/>
                        </a:solidFill>
                        <a:effectLst/>
                        <a:latin typeface="Calibri"/>
                        <a:ea typeface="Calibri"/>
                        <a:cs typeface="Times New Roman"/>
                      </a:endParaRPr>
                    </a:p>
                  </a:txBody>
                  <a:tcPr marL="68580" marR="68580" marT="0" marB="0">
                    <a:solidFill>
                      <a:schemeClr val="tx1">
                        <a:lumMod val="25000"/>
                        <a:lumOff val="75000"/>
                      </a:schemeClr>
                    </a:solidFill>
                  </a:tcPr>
                </a:tc>
                <a:tc>
                  <a:txBody>
                    <a:bodyPr/>
                    <a:lstStyle/>
                    <a:p>
                      <a:pPr marL="0" marR="0" algn="ctr">
                        <a:lnSpc>
                          <a:spcPct val="115000"/>
                        </a:lnSpc>
                        <a:spcBef>
                          <a:spcPts val="0"/>
                        </a:spcBef>
                        <a:spcAft>
                          <a:spcPts val="0"/>
                        </a:spcAft>
                      </a:pPr>
                      <a:r>
                        <a:rPr lang="en-US" sz="1800" dirty="0">
                          <a:solidFill>
                            <a:schemeClr val="tx1"/>
                          </a:solidFill>
                          <a:effectLst/>
                        </a:rPr>
                        <a:t>Source</a:t>
                      </a:r>
                    </a:p>
                    <a:p>
                      <a:pPr marL="0" marR="0" algn="ctr">
                        <a:lnSpc>
                          <a:spcPct val="115000"/>
                        </a:lnSpc>
                        <a:spcBef>
                          <a:spcPts val="0"/>
                        </a:spcBef>
                        <a:spcAft>
                          <a:spcPts val="0"/>
                        </a:spcAft>
                      </a:pPr>
                      <a:r>
                        <a:rPr lang="en-US" sz="1800" dirty="0">
                          <a:solidFill>
                            <a:schemeClr val="tx1"/>
                          </a:solidFill>
                          <a:effectLst/>
                        </a:rPr>
                        <a:t>(e.g., home, world, local computer)</a:t>
                      </a:r>
                      <a:endParaRPr lang="en-US" sz="1800" dirty="0">
                        <a:solidFill>
                          <a:schemeClr val="tx1"/>
                        </a:solidFill>
                        <a:effectLst/>
                        <a:latin typeface="Calibri"/>
                        <a:ea typeface="Calibri"/>
                        <a:cs typeface="Times New Roman"/>
                      </a:endParaRPr>
                    </a:p>
                  </a:txBody>
                  <a:tcPr marL="68580" marR="68580" marT="0" marB="0">
                    <a:solidFill>
                      <a:schemeClr val="tx1">
                        <a:lumMod val="25000"/>
                        <a:lumOff val="75000"/>
                      </a:schemeClr>
                    </a:solidFill>
                  </a:tcPr>
                </a:tc>
                <a:tc>
                  <a:txBody>
                    <a:bodyPr/>
                    <a:lstStyle/>
                    <a:p>
                      <a:pPr marL="0" marR="0" algn="ctr">
                        <a:lnSpc>
                          <a:spcPct val="115000"/>
                        </a:lnSpc>
                        <a:spcBef>
                          <a:spcPts val="0"/>
                        </a:spcBef>
                        <a:spcAft>
                          <a:spcPts val="0"/>
                        </a:spcAft>
                      </a:pPr>
                      <a:r>
                        <a:rPr lang="en-US" sz="1800" dirty="0">
                          <a:solidFill>
                            <a:schemeClr val="tx1"/>
                          </a:solidFill>
                          <a:effectLst/>
                        </a:rPr>
                        <a:t>Destination</a:t>
                      </a:r>
                    </a:p>
                    <a:p>
                      <a:pPr marL="0" marR="0" algn="ctr">
                        <a:lnSpc>
                          <a:spcPct val="115000"/>
                        </a:lnSpc>
                        <a:spcBef>
                          <a:spcPts val="0"/>
                        </a:spcBef>
                        <a:spcAft>
                          <a:spcPts val="0"/>
                        </a:spcAft>
                      </a:pPr>
                      <a:r>
                        <a:rPr lang="en-US" sz="1800" dirty="0">
                          <a:solidFill>
                            <a:schemeClr val="tx1"/>
                          </a:solidFill>
                          <a:effectLst/>
                        </a:rPr>
                        <a:t>(local server, home, world, etc.)</a:t>
                      </a:r>
                      <a:endParaRPr lang="en-US" sz="1800" dirty="0">
                        <a:solidFill>
                          <a:schemeClr val="tx1"/>
                        </a:solidFill>
                        <a:effectLst/>
                        <a:latin typeface="Calibri"/>
                        <a:ea typeface="Calibri"/>
                        <a:cs typeface="Times New Roman"/>
                      </a:endParaRPr>
                    </a:p>
                  </a:txBody>
                  <a:tcPr marL="68580" marR="68580" marT="0" marB="0">
                    <a:solidFill>
                      <a:schemeClr val="tx1">
                        <a:lumMod val="25000"/>
                        <a:lumOff val="75000"/>
                      </a:schemeClr>
                    </a:solidFill>
                  </a:tcPr>
                </a:tc>
                <a:extLst>
                  <a:ext uri="{0D108BD9-81ED-4DB2-BD59-A6C34878D82A}">
                    <a16:rowId xmlns:a16="http://schemas.microsoft.com/office/drawing/2014/main" val="10000"/>
                  </a:ext>
                </a:extLst>
              </a:tr>
              <a:tr h="789787">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Registration, Learning </a:t>
                      </a:r>
                      <a:r>
                        <a:rPr lang="en-US" sz="1800" b="1" dirty="0" err="1">
                          <a:solidFill>
                            <a:srgbClr val="C00000"/>
                          </a:solidFill>
                          <a:effectLst/>
                          <a:latin typeface="Bradley Hand ITC" panose="03070402050302030203" pitchFamily="66" charset="0"/>
                        </a:rPr>
                        <a:t>Mgmt</a:t>
                      </a:r>
                      <a:r>
                        <a:rPr lang="en-US" sz="1800" b="1" dirty="0">
                          <a:solidFill>
                            <a:srgbClr val="C00000"/>
                          </a:solidFill>
                          <a:effectLst/>
                          <a:latin typeface="Bradley Hand ITC" panose="03070402050302030203" pitchFamily="66" charset="0"/>
                        </a:rPr>
                        <a:t> System</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Students and Instructors:</a:t>
                      </a:r>
                    </a:p>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Anywhere in the World</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a:solidFill>
                            <a:srgbClr val="C00000"/>
                          </a:solidFill>
                          <a:effectLst/>
                          <a:latin typeface="Bradley Hand ITC" panose="03070402050302030203" pitchFamily="66" charset="0"/>
                        </a:rPr>
                        <a:t>Computer Service Servers</a:t>
                      </a:r>
                      <a:endParaRPr lang="en-US" sz="1800" b="1">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extLst>
                  <a:ext uri="{0D108BD9-81ED-4DB2-BD59-A6C34878D82A}">
                    <a16:rowId xmlns:a16="http://schemas.microsoft.com/office/drawing/2014/main" val="10001"/>
                  </a:ext>
                </a:extLst>
              </a:tr>
              <a:tr h="630999">
                <a:tc>
                  <a:txBody>
                    <a:bodyPr/>
                    <a:lstStyle/>
                    <a:p>
                      <a:pPr marL="0" marR="0">
                        <a:lnSpc>
                          <a:spcPct val="115000"/>
                        </a:lnSpc>
                        <a:spcBef>
                          <a:spcPts val="0"/>
                        </a:spcBef>
                        <a:spcAft>
                          <a:spcPts val="0"/>
                        </a:spcAft>
                      </a:pPr>
                      <a:r>
                        <a:rPr lang="en-US" sz="1800" b="1">
                          <a:solidFill>
                            <a:srgbClr val="C00000"/>
                          </a:solidFill>
                          <a:effectLst/>
                          <a:latin typeface="Bradley Hand ITC" panose="03070402050302030203" pitchFamily="66" charset="0"/>
                        </a:rPr>
                        <a:t>Registration</a:t>
                      </a:r>
                      <a:endParaRPr lang="en-US" sz="1800" b="1">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Registrars and Advisers: On campus</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a:solidFill>
                            <a:srgbClr val="C00000"/>
                          </a:solidFill>
                          <a:effectLst/>
                          <a:latin typeface="Bradley Hand ITC" panose="03070402050302030203" pitchFamily="66" charset="0"/>
                        </a:rPr>
                        <a:t>Computer Service Servers</a:t>
                      </a:r>
                      <a:endParaRPr lang="en-US" sz="1800" b="1">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extLst>
                  <a:ext uri="{0D108BD9-81ED-4DB2-BD59-A6C34878D82A}">
                    <a16:rowId xmlns:a16="http://schemas.microsoft.com/office/drawing/2014/main" val="10002"/>
                  </a:ext>
                </a:extLst>
              </a:tr>
              <a:tr h="789787">
                <a:tc>
                  <a:txBody>
                    <a:bodyPr/>
                    <a:lstStyle/>
                    <a:p>
                      <a:pPr marL="0" marR="0">
                        <a:lnSpc>
                          <a:spcPct val="115000"/>
                        </a:lnSpc>
                        <a:spcBef>
                          <a:spcPts val="0"/>
                        </a:spcBef>
                        <a:spcAft>
                          <a:spcPts val="0"/>
                        </a:spcAft>
                      </a:pPr>
                      <a:r>
                        <a:rPr lang="en-US" sz="1800" b="1">
                          <a:solidFill>
                            <a:srgbClr val="C00000"/>
                          </a:solidFill>
                          <a:effectLst/>
                          <a:latin typeface="Bradley Hand ITC" panose="03070402050302030203" pitchFamily="66" charset="0"/>
                        </a:rPr>
                        <a:t>Library databases</a:t>
                      </a:r>
                      <a:endParaRPr lang="en-US" sz="1800" b="1">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On campus students and staff.</a:t>
                      </a:r>
                    </a:p>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Off-campus requires login</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Specific off-site library facilities</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extLst>
                  <a:ext uri="{0D108BD9-81ED-4DB2-BD59-A6C34878D82A}">
                    <a16:rowId xmlns:a16="http://schemas.microsoft.com/office/drawing/2014/main" val="10003"/>
                  </a:ext>
                </a:extLst>
              </a:tr>
              <a:tr h="394894">
                <a:tc>
                  <a:txBody>
                    <a:bodyPr/>
                    <a:lstStyle/>
                    <a:p>
                      <a:pPr marL="0" marR="0">
                        <a:lnSpc>
                          <a:spcPct val="115000"/>
                        </a:lnSpc>
                        <a:spcBef>
                          <a:spcPts val="0"/>
                        </a:spcBef>
                        <a:spcAft>
                          <a:spcPts val="0"/>
                        </a:spcAft>
                      </a:pPr>
                      <a:r>
                        <a:rPr lang="en-US" sz="1800" b="1">
                          <a:solidFill>
                            <a:srgbClr val="C00000"/>
                          </a:solidFill>
                          <a:effectLst/>
                          <a:latin typeface="Bradley Hand ITC" panose="03070402050302030203" pitchFamily="66" charset="0"/>
                        </a:rPr>
                        <a:t>Health Services</a:t>
                      </a:r>
                      <a:endParaRPr lang="en-US" sz="1800" b="1">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On campus: nurses office</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Computer Service Servers</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extLst>
                  <a:ext uri="{0D108BD9-81ED-4DB2-BD59-A6C34878D82A}">
                    <a16:rowId xmlns:a16="http://schemas.microsoft.com/office/drawing/2014/main" val="10004"/>
                  </a:ext>
                </a:extLst>
              </a:tr>
              <a:tr h="789787">
                <a:tc>
                  <a:txBody>
                    <a:bodyPr/>
                    <a:lstStyle/>
                    <a:p>
                      <a:pPr marL="0" marR="0">
                        <a:lnSpc>
                          <a:spcPct val="115000"/>
                        </a:lnSpc>
                        <a:spcBef>
                          <a:spcPts val="0"/>
                        </a:spcBef>
                        <a:spcAft>
                          <a:spcPts val="0"/>
                        </a:spcAft>
                      </a:pPr>
                      <a:r>
                        <a:rPr lang="en-US" sz="1800" b="1">
                          <a:solidFill>
                            <a:srgbClr val="C00000"/>
                          </a:solidFill>
                          <a:effectLst/>
                          <a:latin typeface="Bradley Hand ITC" panose="03070402050302030203" pitchFamily="66" charset="0"/>
                        </a:rPr>
                        <a:t>External (Internet) web services</a:t>
                      </a:r>
                      <a:endParaRPr lang="en-US" sz="1800" b="1">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a:solidFill>
                            <a:srgbClr val="C00000"/>
                          </a:solidFill>
                          <a:effectLst/>
                          <a:latin typeface="Bradley Hand ITC" panose="03070402050302030203" pitchFamily="66" charset="0"/>
                        </a:rPr>
                        <a:t>On campus:  Campus labs, dorms, faculty offices</a:t>
                      </a:r>
                      <a:endParaRPr lang="en-US" sz="1800" b="1">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Anywhere in the world</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extLst>
                  <a:ext uri="{0D108BD9-81ED-4DB2-BD59-A6C34878D82A}">
                    <a16:rowId xmlns:a16="http://schemas.microsoft.com/office/drawing/2014/main" val="10005"/>
                  </a:ext>
                </a:extLst>
              </a:tr>
            </a:tbl>
          </a:graphicData>
        </a:graphic>
      </p:graphicFrame>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FD4638-9F92-4A5B-AF75-8B102B77C6B6}"/>
              </a:ext>
            </a:extLst>
          </p:cNvPr>
          <p:cNvSpPr>
            <a:spLocks noGrp="1"/>
          </p:cNvSpPr>
          <p:nvPr>
            <p:ph idx="11"/>
          </p:nvPr>
        </p:nvSpPr>
        <p:spPr/>
        <p:txBody>
          <a:bodyPr/>
          <a:lstStyle/>
          <a:p>
            <a:r>
              <a:rPr lang="en-US" sz="2400" dirty="0"/>
              <a:t>What devices are permitted in the network?</a:t>
            </a:r>
          </a:p>
          <a:p>
            <a:pPr marL="285750" indent="-285750">
              <a:buFont typeface="Arial" panose="020B0604020202020204" pitchFamily="34" charset="0"/>
              <a:buChar char="•"/>
            </a:pPr>
            <a:r>
              <a:rPr lang="en-US" sz="2400" dirty="0"/>
              <a:t>Rogue wireless access points?</a:t>
            </a:r>
          </a:p>
          <a:p>
            <a:pPr marL="285750" indent="-285750">
              <a:buFont typeface="Arial" panose="020B0604020202020204" pitchFamily="34" charset="0"/>
              <a:buChar char="•"/>
            </a:pPr>
            <a:r>
              <a:rPr lang="en-US" sz="2400" dirty="0"/>
              <a:t>New terminals, servers?</a:t>
            </a:r>
          </a:p>
          <a:p>
            <a:pPr marL="285750" indent="-285750">
              <a:buFont typeface="Arial" panose="020B0604020202020204" pitchFamily="34" charset="0"/>
              <a:buChar char="•"/>
            </a:pPr>
            <a:r>
              <a:rPr lang="en-US" sz="2400" dirty="0"/>
              <a:t>Bring Your Own Device?</a:t>
            </a:r>
          </a:p>
          <a:p>
            <a:pPr marL="285750" indent="-285750">
              <a:buFont typeface="Arial" panose="020B0604020202020204" pitchFamily="34" charset="0"/>
              <a:buChar char="•"/>
            </a:pPr>
            <a:r>
              <a:rPr lang="en-US" sz="2400" dirty="0"/>
              <a:t>In what zones are external devices permitted?</a:t>
            </a:r>
          </a:p>
          <a:p>
            <a:pPr marL="285750" indent="-285750">
              <a:buFont typeface="Arial" panose="020B0604020202020204" pitchFamily="34" charset="0"/>
              <a:buChar char="•"/>
            </a:pPr>
            <a:r>
              <a:rPr lang="en-US" sz="2400" dirty="0"/>
              <a:t>What is required configuration for permitted devices? Software, websites?</a:t>
            </a:r>
          </a:p>
          <a:p>
            <a:r>
              <a:rPr lang="en-US" sz="2400" dirty="0"/>
              <a:t>Decisions are often restricted by industry</a:t>
            </a:r>
          </a:p>
          <a:p>
            <a:pPr marL="342900" indent="-342900">
              <a:buFont typeface="Arial" panose="020B0604020202020204" pitchFamily="34" charset="0"/>
              <a:buChar char="•"/>
            </a:pPr>
            <a:r>
              <a:rPr lang="en-US" sz="2400" dirty="0"/>
              <a:t>University vs. Bank, defense, medical</a:t>
            </a:r>
          </a:p>
          <a:p>
            <a:endParaRPr lang="en-US" dirty="0"/>
          </a:p>
        </p:txBody>
      </p:sp>
      <p:sp>
        <p:nvSpPr>
          <p:cNvPr id="3" name="Title 2">
            <a:extLst>
              <a:ext uri="{FF2B5EF4-FFF2-40B4-BE49-F238E27FC236}">
                <a16:creationId xmlns:a16="http://schemas.microsoft.com/office/drawing/2014/main" id="{B6F66F06-1662-4D4F-822C-265D4151D4F0}"/>
              </a:ext>
            </a:extLst>
          </p:cNvPr>
          <p:cNvSpPr>
            <a:spLocks noGrp="1"/>
          </p:cNvSpPr>
          <p:nvPr>
            <p:ph type="title"/>
          </p:nvPr>
        </p:nvSpPr>
        <p:spPr/>
        <p:txBody>
          <a:bodyPr/>
          <a:lstStyle/>
          <a:p>
            <a:r>
              <a:rPr lang="en-US" dirty="0"/>
              <a:t>Step 1: Inventory Devices</a:t>
            </a:r>
          </a:p>
        </p:txBody>
      </p:sp>
    </p:spTree>
    <p:extLst>
      <p:ext uri="{BB962C8B-B14F-4D97-AF65-F5344CB8AC3E}">
        <p14:creationId xmlns:p14="http://schemas.microsoft.com/office/powerpoint/2010/main" val="425165010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CF04B04D-9A81-4858-A937-3B0C8E45D209}"/>
              </a:ext>
            </a:extLst>
          </p:cNvPr>
          <p:cNvSpPr>
            <a:spLocks noGrp="1" noChangeArrowheads="1"/>
          </p:cNvSpPr>
          <p:nvPr>
            <p:ph type="title"/>
          </p:nvPr>
        </p:nvSpPr>
        <p:spPr>
          <a:xfrm>
            <a:off x="520700" y="917575"/>
            <a:ext cx="8154988" cy="941796"/>
          </a:xfrm>
        </p:spPr>
        <p:txBody>
          <a:bodyPr/>
          <a:lstStyle/>
          <a:p>
            <a:pPr algn="ctr" eaLnBrk="1" hangingPunct="1"/>
            <a:r>
              <a:rPr lang="en-US" altLang="en-US" dirty="0">
                <a:ea typeface="Calibri" panose="020F0502020204030204" pitchFamily="34" charset="0"/>
                <a:cs typeface="Lucida Sans" panose="020B0602030504020204" pitchFamily="34" charset="0"/>
              </a:rPr>
              <a:t>Step 2: Determine Sensitivity of Services</a:t>
            </a:r>
            <a:br>
              <a:rPr lang="en-US" altLang="en-US" dirty="0">
                <a:ea typeface="Calibri" panose="020F0502020204030204" pitchFamily="34" charset="0"/>
                <a:cs typeface="Lucida Sans" panose="020B0602030504020204" pitchFamily="34" charset="0"/>
              </a:rPr>
            </a:br>
            <a:r>
              <a:rPr lang="en-US" altLang="en-US" sz="3200" dirty="0">
                <a:ea typeface="Calibri" panose="020F0502020204030204" pitchFamily="34" charset="0"/>
                <a:cs typeface="Lucida Sans" panose="020B0602030504020204" pitchFamily="34" charset="0"/>
              </a:rPr>
              <a:t>Workbook</a:t>
            </a:r>
            <a:endParaRPr lang="en-US" altLang="en-US" dirty="0">
              <a:ea typeface="Calibri" panose="020F0502020204030204" pitchFamily="34" charset="0"/>
              <a:cs typeface="Lucida Sans" panose="020B0602030504020204" pitchFamily="34" charset="0"/>
            </a:endParaRPr>
          </a:p>
        </p:txBody>
      </p:sp>
      <p:graphicFrame>
        <p:nvGraphicFramePr>
          <p:cNvPr id="4" name="Content Placeholder 3">
            <a:extLst>
              <a:ext uri="{FF2B5EF4-FFF2-40B4-BE49-F238E27FC236}">
                <a16:creationId xmlns:a16="http://schemas.microsoft.com/office/drawing/2014/main" id="{E610DA28-D824-44C0-ADE6-9863884CD864}"/>
              </a:ext>
            </a:extLst>
          </p:cNvPr>
          <p:cNvGraphicFramePr>
            <a:graphicFrameLocks noGrp="1"/>
          </p:cNvGraphicFramePr>
          <p:nvPr>
            <p:ph idx="1"/>
            <p:extLst>
              <p:ext uri="{D42A27DB-BD31-4B8C-83A1-F6EECF244321}">
                <p14:modId xmlns:p14="http://schemas.microsoft.com/office/powerpoint/2010/main" val="996704560"/>
              </p:ext>
            </p:extLst>
          </p:nvPr>
        </p:nvGraphicFramePr>
        <p:xfrm>
          <a:off x="304800" y="2057400"/>
          <a:ext cx="8382000" cy="4636318"/>
        </p:xfrm>
        <a:graphic>
          <a:graphicData uri="http://schemas.openxmlformats.org/drawingml/2006/table">
            <a:tbl>
              <a:tblPr/>
              <a:tblGrid>
                <a:gridCol w="1591320">
                  <a:extLst>
                    <a:ext uri="{9D8B030D-6E8A-4147-A177-3AD203B41FA5}">
                      <a16:colId xmlns:a16="http://schemas.microsoft.com/office/drawing/2014/main" val="20000"/>
                    </a:ext>
                  </a:extLst>
                </a:gridCol>
                <a:gridCol w="1654342">
                  <a:extLst>
                    <a:ext uri="{9D8B030D-6E8A-4147-A177-3AD203B41FA5}">
                      <a16:colId xmlns:a16="http://schemas.microsoft.com/office/drawing/2014/main" val="20001"/>
                    </a:ext>
                  </a:extLst>
                </a:gridCol>
                <a:gridCol w="3432103">
                  <a:extLst>
                    <a:ext uri="{9D8B030D-6E8A-4147-A177-3AD203B41FA5}">
                      <a16:colId xmlns:a16="http://schemas.microsoft.com/office/drawing/2014/main" val="20002"/>
                    </a:ext>
                  </a:extLst>
                </a:gridCol>
                <a:gridCol w="1704235">
                  <a:extLst>
                    <a:ext uri="{9D8B030D-6E8A-4147-A177-3AD203B41FA5}">
                      <a16:colId xmlns:a16="http://schemas.microsoft.com/office/drawing/2014/main" val="20003"/>
                    </a:ext>
                  </a:extLst>
                </a:gridCol>
              </a:tblGrid>
              <a:tr h="902078">
                <a:tc>
                  <a:txBody>
                    <a:bodyPr/>
                    <a:lstStyle/>
                    <a:p>
                      <a:pPr marL="0" marR="0" algn="ctr">
                        <a:lnSpc>
                          <a:spcPct val="115000"/>
                        </a:lnSpc>
                        <a:spcBef>
                          <a:spcPts val="0"/>
                        </a:spcBef>
                        <a:spcAft>
                          <a:spcPts val="0"/>
                        </a:spcAft>
                      </a:pPr>
                      <a:r>
                        <a:rPr lang="en-US" sz="1800" dirty="0">
                          <a:effectLst/>
                          <a:latin typeface="Calibri"/>
                          <a:ea typeface="Calibri"/>
                          <a:cs typeface="Times New Roman"/>
                        </a:rPr>
                        <a:t>Service Name</a:t>
                      </a:r>
                    </a:p>
                    <a:p>
                      <a:pPr marL="0" marR="0" algn="ctr">
                        <a:lnSpc>
                          <a:spcPct val="115000"/>
                        </a:lnSpc>
                        <a:spcBef>
                          <a:spcPts val="0"/>
                        </a:spcBef>
                        <a:spcAft>
                          <a:spcPts val="0"/>
                        </a:spcAft>
                      </a:pPr>
                      <a:r>
                        <a:rPr lang="en-US" sz="1800" dirty="0">
                          <a:effectLst/>
                          <a:latin typeface="Calibri"/>
                          <a:ea typeface="Calibri"/>
                          <a:cs typeface="Times New Roman"/>
                        </a:rPr>
                        <a:t>(E.g., web, email)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Sensitivity Class</a:t>
                      </a:r>
                    </a:p>
                    <a:p>
                      <a:pPr marL="0" marR="0" algn="ctr">
                        <a:lnSpc>
                          <a:spcPct val="115000"/>
                        </a:lnSpc>
                        <a:spcBef>
                          <a:spcPts val="0"/>
                        </a:spcBef>
                        <a:spcAft>
                          <a:spcPts val="0"/>
                        </a:spcAft>
                      </a:pPr>
                      <a:r>
                        <a:rPr lang="en-US" sz="1800">
                          <a:effectLst/>
                          <a:latin typeface="Calibri"/>
                          <a:ea typeface="Calibri"/>
                          <a:cs typeface="Times New Roman"/>
                        </a:rPr>
                        <a:t>(E.g., Confidential)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Roles</a:t>
                      </a:r>
                    </a:p>
                    <a:p>
                      <a:pPr marL="0" marR="0" algn="ctr">
                        <a:lnSpc>
                          <a:spcPct val="115000"/>
                        </a:lnSpc>
                        <a:spcBef>
                          <a:spcPts val="0"/>
                        </a:spcBef>
                        <a:spcAft>
                          <a:spcPts val="0"/>
                        </a:spcAft>
                      </a:pPr>
                      <a:r>
                        <a:rPr lang="en-US" sz="1800">
                          <a:effectLst/>
                          <a:latin typeface="Calibri"/>
                          <a:ea typeface="Calibri"/>
                          <a:cs typeface="Times New Roman"/>
                        </a:rPr>
                        <a:t>(E.g., sales, engineering)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Server</a:t>
                      </a:r>
                    </a:p>
                    <a:p>
                      <a:pPr marL="0" marR="0" algn="ctr">
                        <a:lnSpc>
                          <a:spcPct val="115000"/>
                        </a:lnSpc>
                        <a:spcBef>
                          <a:spcPts val="0"/>
                        </a:spcBef>
                        <a:spcAft>
                          <a:spcPts val="0"/>
                        </a:spcAft>
                      </a:pPr>
                      <a:r>
                        <a:rPr lang="en-US" sz="1800" dirty="0">
                          <a:effectLst/>
                          <a:latin typeface="Calibri"/>
                          <a:ea typeface="Calibri"/>
                          <a:cs typeface="Times New Roman"/>
                        </a:rPr>
                        <a:t>(*=Virtual)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0000"/>
                  </a:ext>
                </a:extLst>
              </a:tr>
              <a:tr h="784426">
                <a:tc>
                  <a:txBody>
                    <a:bodyPr/>
                    <a:lstStyle/>
                    <a:p>
                      <a:pPr marL="0" marR="0" eaLnBrk="0" fontAlgn="base" hangingPunct="0">
                        <a:lnSpc>
                          <a:spcPct val="100000"/>
                        </a:lnSpc>
                        <a:spcBef>
                          <a:spcPts val="480"/>
                        </a:spcBef>
                        <a:spcAft>
                          <a:spcPts val="0"/>
                        </a:spcAft>
                      </a:pPr>
                      <a:r>
                        <a:rPr lang="en-US" sz="1800" b="1" kern="1200" dirty="0">
                          <a:solidFill>
                            <a:srgbClr val="C00000"/>
                          </a:solidFill>
                          <a:effectLst/>
                          <a:latin typeface="Bradley Hand ITC"/>
                          <a:ea typeface="Calibri"/>
                          <a:cs typeface="Arial"/>
                        </a:rPr>
                        <a:t>Student Learning </a:t>
                      </a:r>
                      <a:r>
                        <a:rPr lang="en-US" sz="1800" b="1" kern="1200" dirty="0" err="1">
                          <a:solidFill>
                            <a:srgbClr val="C00000"/>
                          </a:solidFill>
                          <a:effectLst/>
                          <a:latin typeface="Bradley Hand ITC"/>
                          <a:ea typeface="Calibri"/>
                          <a:cs typeface="Arial"/>
                        </a:rPr>
                        <a:t>Mgmt</a:t>
                      </a:r>
                      <a:r>
                        <a:rPr lang="en-US" sz="1800" b="1" kern="1200" dirty="0">
                          <a:solidFill>
                            <a:srgbClr val="C00000"/>
                          </a:solidFill>
                          <a:effectLst/>
                          <a:latin typeface="Bradley Hand ITC"/>
                          <a:ea typeface="Calibri"/>
                          <a:cs typeface="Arial"/>
                        </a:rPr>
                        <a:t> System</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00000"/>
                        </a:lnSpc>
                        <a:spcBef>
                          <a:spcPts val="480"/>
                        </a:spcBef>
                        <a:spcAft>
                          <a:spcPts val="0"/>
                        </a:spcAft>
                      </a:pPr>
                      <a:r>
                        <a:rPr lang="en-US" sz="1800" b="1" kern="1200" dirty="0">
                          <a:solidFill>
                            <a:srgbClr val="C00000"/>
                          </a:solidFill>
                          <a:effectLst/>
                          <a:latin typeface="Bradley Hand ITC"/>
                          <a:ea typeface="Times New Roman"/>
                          <a:cs typeface="Arial"/>
                        </a:rPr>
                        <a:t>Privileged</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00000"/>
                        </a:lnSpc>
                        <a:spcBef>
                          <a:spcPts val="480"/>
                        </a:spcBef>
                        <a:spcAft>
                          <a:spcPts val="0"/>
                        </a:spcAft>
                      </a:pPr>
                      <a:r>
                        <a:rPr lang="en-US" sz="1800" b="1" kern="1200" dirty="0">
                          <a:solidFill>
                            <a:srgbClr val="C00000"/>
                          </a:solidFill>
                          <a:effectLst/>
                          <a:latin typeface="Bradley Hand ITC"/>
                          <a:ea typeface="Times New Roman"/>
                          <a:cs typeface="Arial"/>
                        </a:rPr>
                        <a:t>Current Students, Instructors</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00000"/>
                        </a:lnSpc>
                        <a:spcBef>
                          <a:spcPts val="480"/>
                        </a:spcBef>
                        <a:spcAft>
                          <a:spcPts val="0"/>
                        </a:spcAft>
                      </a:pPr>
                      <a:r>
                        <a:rPr lang="en-US" sz="1800" b="1" kern="1200" dirty="0">
                          <a:solidFill>
                            <a:srgbClr val="C00000"/>
                          </a:solidFill>
                          <a:effectLst/>
                          <a:latin typeface="Bradley Hand ITC"/>
                          <a:ea typeface="Times New Roman"/>
                          <a:cs typeface="Arial"/>
                        </a:rPr>
                        <a:t>Student_</a:t>
                      </a:r>
                    </a:p>
                    <a:p>
                      <a:pPr marL="0" marR="0" eaLnBrk="0" fontAlgn="base" hangingPunct="0">
                        <a:lnSpc>
                          <a:spcPct val="100000"/>
                        </a:lnSpc>
                        <a:spcBef>
                          <a:spcPts val="480"/>
                        </a:spcBef>
                        <a:spcAft>
                          <a:spcPts val="0"/>
                        </a:spcAft>
                      </a:pPr>
                      <a:r>
                        <a:rPr lang="en-US" sz="1800" b="1" kern="1200" dirty="0">
                          <a:solidFill>
                            <a:srgbClr val="C00000"/>
                          </a:solidFill>
                          <a:effectLst/>
                          <a:latin typeface="Bradley Hand ITC"/>
                          <a:ea typeface="Times New Roman"/>
                          <a:cs typeface="Arial"/>
                        </a:rPr>
                        <a:t>Scholastic</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1"/>
                  </a:ext>
                </a:extLst>
              </a:tr>
              <a:tr h="902088">
                <a:tc>
                  <a:txBody>
                    <a:bodyPr/>
                    <a:lstStyle/>
                    <a:p>
                      <a:pPr marL="0" marR="0" eaLnBrk="0" fontAlgn="base" hangingPunct="0">
                        <a:lnSpc>
                          <a:spcPct val="100000"/>
                        </a:lnSpc>
                        <a:spcBef>
                          <a:spcPts val="480"/>
                        </a:spcBef>
                        <a:spcAft>
                          <a:spcPts val="0"/>
                        </a:spcAft>
                      </a:pPr>
                      <a:r>
                        <a:rPr lang="en-US" sz="1800" b="1" kern="1200">
                          <a:solidFill>
                            <a:srgbClr val="C00000"/>
                          </a:solidFill>
                          <a:effectLst/>
                          <a:latin typeface="Bradley Hand ITC"/>
                          <a:ea typeface="Times New Roman"/>
                          <a:cs typeface="Arial"/>
                        </a:rPr>
                        <a:t>Registration</a:t>
                      </a:r>
                      <a:endParaRPr lang="en-US" sz="18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00000"/>
                        </a:lnSpc>
                        <a:spcBef>
                          <a:spcPts val="480"/>
                        </a:spcBef>
                        <a:spcAft>
                          <a:spcPts val="0"/>
                        </a:spcAft>
                      </a:pPr>
                      <a:r>
                        <a:rPr lang="en-US" sz="1800" b="1" kern="1200" dirty="0">
                          <a:solidFill>
                            <a:srgbClr val="C00000"/>
                          </a:solidFill>
                          <a:effectLst/>
                          <a:latin typeface="Bradley Hand ITC"/>
                          <a:ea typeface="Times New Roman"/>
                          <a:cs typeface="Arial"/>
                        </a:rPr>
                        <a:t>Confidential</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00000"/>
                        </a:lnSpc>
                        <a:spcBef>
                          <a:spcPts val="480"/>
                        </a:spcBef>
                        <a:spcAft>
                          <a:spcPts val="0"/>
                        </a:spcAft>
                      </a:pPr>
                      <a:r>
                        <a:rPr lang="en-US" sz="1800" b="1" kern="1200" dirty="0">
                          <a:solidFill>
                            <a:srgbClr val="C00000"/>
                          </a:solidFill>
                          <a:effectLst/>
                          <a:latin typeface="Bradley Hand ITC"/>
                          <a:ea typeface="Times New Roman"/>
                          <a:cs typeface="Arial"/>
                        </a:rPr>
                        <a:t>Current Students,</a:t>
                      </a:r>
                      <a:r>
                        <a:rPr lang="en-US" sz="1800" b="1" dirty="0">
                          <a:solidFill>
                            <a:srgbClr val="C00000"/>
                          </a:solidFill>
                          <a:effectLst/>
                          <a:latin typeface="Arial"/>
                          <a:ea typeface="Times New Roman"/>
                          <a:cs typeface="Times New Roman"/>
                        </a:rPr>
                        <a:t> </a:t>
                      </a:r>
                      <a:r>
                        <a:rPr lang="en-US" sz="1800" b="1" kern="1200" dirty="0">
                          <a:solidFill>
                            <a:srgbClr val="C00000"/>
                          </a:solidFill>
                          <a:effectLst/>
                          <a:latin typeface="Bradley Hand ITC"/>
                          <a:ea typeface="Times New Roman"/>
                          <a:cs typeface="Arial"/>
                        </a:rPr>
                        <a:t>Registration, Accounting, Advising, Instructors</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00000"/>
                        </a:lnSpc>
                        <a:spcBef>
                          <a:spcPts val="480"/>
                        </a:spcBef>
                        <a:spcAft>
                          <a:spcPts val="0"/>
                        </a:spcAft>
                      </a:pPr>
                      <a:r>
                        <a:rPr lang="en-US" sz="1800" b="1" kern="1200" dirty="0">
                          <a:solidFill>
                            <a:srgbClr val="C00000"/>
                          </a:solidFill>
                          <a:effectLst/>
                          <a:latin typeface="Bradley Hand ITC"/>
                          <a:ea typeface="Times New Roman"/>
                          <a:cs typeface="Arial"/>
                        </a:rPr>
                        <a:t>Student_</a:t>
                      </a:r>
                    </a:p>
                    <a:p>
                      <a:pPr marL="0" marR="0" eaLnBrk="0" fontAlgn="base" hangingPunct="0">
                        <a:lnSpc>
                          <a:spcPct val="100000"/>
                        </a:lnSpc>
                        <a:spcBef>
                          <a:spcPts val="480"/>
                        </a:spcBef>
                        <a:spcAft>
                          <a:spcPts val="0"/>
                        </a:spcAft>
                      </a:pPr>
                      <a:r>
                        <a:rPr lang="en-US" sz="1800" b="1" kern="1200" dirty="0">
                          <a:solidFill>
                            <a:srgbClr val="C00000"/>
                          </a:solidFill>
                          <a:effectLst/>
                          <a:latin typeface="Bradley Hand ITC"/>
                          <a:ea typeface="Times New Roman"/>
                          <a:cs typeface="Arial"/>
                        </a:rPr>
                        <a:t>Register</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2"/>
                  </a:ext>
                </a:extLst>
              </a:tr>
              <a:tr h="479928">
                <a:tc>
                  <a:txBody>
                    <a:bodyPr/>
                    <a:lstStyle/>
                    <a:p>
                      <a:pPr marL="0" marR="0" eaLnBrk="0" fontAlgn="base" hangingPunct="0">
                        <a:lnSpc>
                          <a:spcPct val="100000"/>
                        </a:lnSpc>
                        <a:spcBef>
                          <a:spcPts val="480"/>
                        </a:spcBef>
                        <a:spcAft>
                          <a:spcPts val="0"/>
                        </a:spcAft>
                      </a:pPr>
                      <a:r>
                        <a:rPr lang="en-US" sz="1800" b="1" kern="1200">
                          <a:solidFill>
                            <a:srgbClr val="C00000"/>
                          </a:solidFill>
                          <a:effectLst/>
                          <a:latin typeface="Bradley Hand ITC"/>
                          <a:ea typeface="Times New Roman"/>
                          <a:cs typeface="Arial"/>
                        </a:rPr>
                        <a:t>Health Service</a:t>
                      </a:r>
                      <a:endParaRPr lang="en-US" sz="18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00000"/>
                        </a:lnSpc>
                        <a:spcBef>
                          <a:spcPts val="480"/>
                        </a:spcBef>
                        <a:spcAft>
                          <a:spcPts val="0"/>
                        </a:spcAft>
                      </a:pPr>
                      <a:r>
                        <a:rPr lang="en-US" sz="1800" b="1" kern="1200">
                          <a:solidFill>
                            <a:srgbClr val="C00000"/>
                          </a:solidFill>
                          <a:effectLst/>
                          <a:latin typeface="Bradley Hand ITC"/>
                          <a:ea typeface="Times New Roman"/>
                          <a:cs typeface="Arial"/>
                        </a:rPr>
                        <a:t>Confidential</a:t>
                      </a:r>
                      <a:endParaRPr lang="en-US" sz="18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00000"/>
                        </a:lnSpc>
                        <a:spcBef>
                          <a:spcPts val="480"/>
                        </a:spcBef>
                        <a:spcAft>
                          <a:spcPts val="0"/>
                        </a:spcAft>
                      </a:pPr>
                      <a:r>
                        <a:rPr lang="en-US" sz="1800" b="1" kern="1200" dirty="0">
                          <a:solidFill>
                            <a:srgbClr val="C00000"/>
                          </a:solidFill>
                          <a:effectLst/>
                          <a:latin typeface="Bradley Hand ITC"/>
                          <a:ea typeface="Times New Roman"/>
                          <a:cs typeface="Arial"/>
                        </a:rPr>
                        <a:t>Nurses</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00000"/>
                        </a:lnSpc>
                        <a:spcBef>
                          <a:spcPts val="480"/>
                        </a:spcBef>
                        <a:spcAft>
                          <a:spcPts val="0"/>
                        </a:spcAft>
                      </a:pPr>
                      <a:r>
                        <a:rPr lang="en-US" sz="1800" b="1" kern="1200" dirty="0" err="1">
                          <a:solidFill>
                            <a:srgbClr val="C00000"/>
                          </a:solidFill>
                          <a:effectLst/>
                          <a:latin typeface="Bradley Hand ITC"/>
                          <a:ea typeface="Times New Roman"/>
                          <a:cs typeface="Arial"/>
                        </a:rPr>
                        <a:t>Health_Services</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3"/>
                  </a:ext>
                </a:extLst>
              </a:tr>
              <a:tr h="1503480">
                <a:tc>
                  <a:txBody>
                    <a:bodyPr/>
                    <a:lstStyle/>
                    <a:p>
                      <a:pPr marL="0" marR="0" eaLnBrk="0" fontAlgn="base" hangingPunct="0">
                        <a:lnSpc>
                          <a:spcPct val="100000"/>
                        </a:lnSpc>
                        <a:spcBef>
                          <a:spcPts val="480"/>
                        </a:spcBef>
                        <a:spcAft>
                          <a:spcPts val="0"/>
                        </a:spcAft>
                      </a:pPr>
                      <a:r>
                        <a:rPr lang="en-US" sz="1800" b="1" kern="1200" dirty="0">
                          <a:solidFill>
                            <a:srgbClr val="C00000"/>
                          </a:solidFill>
                          <a:effectLst/>
                          <a:latin typeface="Bradley Hand ITC"/>
                          <a:ea typeface="Times New Roman"/>
                          <a:cs typeface="Arial"/>
                        </a:rPr>
                        <a:t>Web Pages: activities, news, departments, …</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00000"/>
                        </a:lnSpc>
                        <a:spcBef>
                          <a:spcPts val="480"/>
                        </a:spcBef>
                        <a:spcAft>
                          <a:spcPts val="0"/>
                        </a:spcAft>
                      </a:pPr>
                      <a:r>
                        <a:rPr lang="en-US" sz="1800" b="1" kern="1200" dirty="0">
                          <a:solidFill>
                            <a:srgbClr val="C00000"/>
                          </a:solidFill>
                          <a:effectLst/>
                          <a:latin typeface="Bradley Hand ITC"/>
                          <a:ea typeface="Times New Roman"/>
                          <a:cs typeface="Arial"/>
                        </a:rPr>
                        <a:t>Public</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00000"/>
                        </a:lnSpc>
                        <a:spcBef>
                          <a:spcPts val="480"/>
                        </a:spcBef>
                        <a:spcAft>
                          <a:spcPts val="0"/>
                        </a:spcAft>
                      </a:pPr>
                      <a:r>
                        <a:rPr lang="en-US" sz="1800" b="1" kern="1200" dirty="0">
                          <a:solidFill>
                            <a:srgbClr val="C00000"/>
                          </a:solidFill>
                          <a:effectLst/>
                          <a:latin typeface="Bradley Hand ITC"/>
                          <a:ea typeface="Times New Roman"/>
                          <a:cs typeface="Arial"/>
                        </a:rPr>
                        <a:t>Students, Employees, Public</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00000"/>
                        </a:lnSpc>
                        <a:spcBef>
                          <a:spcPts val="480"/>
                        </a:spcBef>
                        <a:spcAft>
                          <a:spcPts val="0"/>
                        </a:spcAft>
                      </a:pPr>
                      <a:r>
                        <a:rPr lang="en-US" sz="1800" b="1" kern="1200" dirty="0" err="1">
                          <a:solidFill>
                            <a:srgbClr val="C00000"/>
                          </a:solidFill>
                          <a:effectLst/>
                          <a:latin typeface="Bradley Hand ITC"/>
                          <a:ea typeface="Times New Roman"/>
                          <a:cs typeface="Arial"/>
                        </a:rPr>
                        <a:t>Web_Services</a:t>
                      </a:r>
                      <a:r>
                        <a:rPr lang="en-US" sz="1800" b="1" kern="1200" dirty="0">
                          <a:solidFill>
                            <a:srgbClr val="C00000"/>
                          </a:solidFill>
                          <a:effectLst/>
                          <a:latin typeface="Bradley Hand ITC"/>
                          <a:ea typeface="Times New Roman"/>
                          <a:cs typeface="Arial"/>
                        </a:rPr>
                        <a:t>*</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F32DC-ACE4-421E-81FC-EFA0714B29F4}"/>
              </a:ext>
            </a:extLst>
          </p:cNvPr>
          <p:cNvSpPr>
            <a:spLocks noGrp="1"/>
          </p:cNvSpPr>
          <p:nvPr>
            <p:ph idx="11"/>
          </p:nvPr>
        </p:nvSpPr>
        <p:spPr/>
        <p:txBody>
          <a:bodyPr/>
          <a:lstStyle/>
          <a:p>
            <a:r>
              <a:rPr lang="en-US" dirty="0"/>
              <a:t>Assume Breach Principle</a:t>
            </a:r>
          </a:p>
          <a:p>
            <a:pPr marL="285750" indent="-285750">
              <a:buFont typeface="Arial" panose="020B0604020202020204" pitchFamily="34" charset="0"/>
              <a:buChar char="•"/>
            </a:pPr>
            <a:r>
              <a:rPr lang="en-US" dirty="0"/>
              <a:t>restrict inbound and outbound access</a:t>
            </a:r>
          </a:p>
          <a:p>
            <a:pPr marL="285750" indent="-285750">
              <a:buFont typeface="Arial" panose="020B0604020202020204" pitchFamily="34" charset="0"/>
              <a:buChar char="•"/>
            </a:pPr>
            <a:r>
              <a:rPr lang="en-US" dirty="0"/>
              <a:t>ensure all access is explicitly controlled by policy</a:t>
            </a:r>
          </a:p>
          <a:p>
            <a:pPr marL="285750" indent="-285750">
              <a:buFont typeface="Arial" panose="020B0604020202020204" pitchFamily="34" charset="0"/>
              <a:buChar char="•"/>
            </a:pPr>
            <a:r>
              <a:rPr lang="en-US" dirty="0"/>
              <a:t>log and monitor transmissions. </a:t>
            </a:r>
          </a:p>
          <a:p>
            <a:r>
              <a:rPr lang="en-US" dirty="0"/>
              <a:t>Implementation:</a:t>
            </a:r>
          </a:p>
          <a:p>
            <a:pPr marL="285750" indent="-285750">
              <a:buFont typeface="Arial" panose="020B0604020202020204" pitchFamily="34" charset="0"/>
              <a:buChar char="•"/>
            </a:pPr>
            <a:r>
              <a:rPr lang="en-US" dirty="0"/>
              <a:t>Most servers have no need to initiate connections to arbitrary internet sites, so limit such connections to approved sites.</a:t>
            </a:r>
          </a:p>
          <a:p>
            <a:pPr marL="285750" indent="-285750">
              <a:buFont typeface="Arial" panose="020B0604020202020204" pitchFamily="34" charset="0"/>
              <a:buChar char="•"/>
            </a:pPr>
            <a:r>
              <a:rPr lang="en-US" dirty="0"/>
              <a:t>If possible, make customer-specific web applications only accessible to actual customers. </a:t>
            </a:r>
          </a:p>
          <a:p>
            <a:pPr marL="285750" indent="-285750">
              <a:buFont typeface="Arial" panose="020B0604020202020204" pitchFamily="34" charset="0"/>
              <a:buChar char="•"/>
            </a:pPr>
            <a:r>
              <a:rPr lang="en-US" dirty="0"/>
              <a:t>Do not provide login screens except to potentially authorized users.  Example threat: Log4Shell</a:t>
            </a:r>
          </a:p>
          <a:p>
            <a:pPr marL="285750" indent="-285750">
              <a:buFont typeface="Arial" panose="020B0604020202020204" pitchFamily="34" charset="0"/>
              <a:buChar char="•"/>
            </a:pPr>
            <a:r>
              <a:rPr lang="en-US" dirty="0"/>
              <a:t>DevOps approach: never upgrade or maintain a server but rather update the master image and deploy a new server image.</a:t>
            </a:r>
          </a:p>
          <a:p>
            <a:r>
              <a:rPr lang="en-US" dirty="0"/>
              <a:t>Zero Trust Network Access (ZTNA) tools can help enforce policy</a:t>
            </a:r>
          </a:p>
        </p:txBody>
      </p:sp>
      <p:sp>
        <p:nvSpPr>
          <p:cNvPr id="3" name="Title 2">
            <a:extLst>
              <a:ext uri="{FF2B5EF4-FFF2-40B4-BE49-F238E27FC236}">
                <a16:creationId xmlns:a16="http://schemas.microsoft.com/office/drawing/2014/main" id="{6BE59997-198A-4F2C-B9AD-78ECAAAB81D9}"/>
              </a:ext>
            </a:extLst>
          </p:cNvPr>
          <p:cNvSpPr>
            <a:spLocks noGrp="1"/>
          </p:cNvSpPr>
          <p:nvPr>
            <p:ph type="title"/>
          </p:nvPr>
        </p:nvSpPr>
        <p:spPr/>
        <p:txBody>
          <a:bodyPr/>
          <a:lstStyle/>
          <a:p>
            <a:r>
              <a:rPr lang="en-US" dirty="0"/>
              <a:t>Zero Trust Implementation Ideas</a:t>
            </a:r>
          </a:p>
        </p:txBody>
      </p:sp>
    </p:spTree>
    <p:extLst>
      <p:ext uri="{BB962C8B-B14F-4D97-AF65-F5344CB8AC3E}">
        <p14:creationId xmlns:p14="http://schemas.microsoft.com/office/powerpoint/2010/main" val="263000511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a:extLst>
              <a:ext uri="{FF2B5EF4-FFF2-40B4-BE49-F238E27FC236}">
                <a16:creationId xmlns:a16="http://schemas.microsoft.com/office/drawing/2014/main" id="{517A590B-2110-4B18-BA55-92C1092EB571}"/>
              </a:ext>
            </a:extLst>
          </p:cNvPr>
          <p:cNvSpPr>
            <a:spLocks noGrp="1" noChangeArrowheads="1"/>
          </p:cNvSpPr>
          <p:nvPr>
            <p:ph type="title"/>
          </p:nvPr>
        </p:nvSpPr>
        <p:spPr>
          <a:xfrm>
            <a:off x="381000" y="762000"/>
            <a:ext cx="8229600" cy="997196"/>
          </a:xfrm>
        </p:spPr>
        <p:txBody>
          <a:bodyPr/>
          <a:lstStyle/>
          <a:p>
            <a:pPr algn="ctr" eaLnBrk="1" hangingPunct="1"/>
            <a:r>
              <a:rPr lang="en-US" altLang="en-US" dirty="0">
                <a:ea typeface="Calibri" panose="020F0502020204030204" pitchFamily="34" charset="0"/>
                <a:cs typeface="Lucida Sans" panose="020B0602030504020204" pitchFamily="34" charset="0"/>
              </a:rPr>
              <a:t>Step 3: Allocate Network Zones</a:t>
            </a:r>
            <a:br>
              <a:rPr lang="en-US" altLang="en-US" dirty="0">
                <a:ea typeface="Calibri" panose="020F0502020204030204" pitchFamily="34" charset="0"/>
                <a:cs typeface="Lucida Sans" panose="020B0602030504020204" pitchFamily="34" charset="0"/>
              </a:rPr>
            </a:br>
            <a:r>
              <a:rPr lang="en-US" altLang="en-US" dirty="0">
                <a:ea typeface="Calibri" panose="020F0502020204030204" pitchFamily="34" charset="0"/>
                <a:cs typeface="Lucida Sans" panose="020B0602030504020204" pitchFamily="34" charset="0"/>
              </a:rPr>
              <a:t>Isolation &amp; Compartmentalization</a:t>
            </a:r>
          </a:p>
        </p:txBody>
      </p:sp>
      <p:sp>
        <p:nvSpPr>
          <p:cNvPr id="62467" name="Text Placeholder 5">
            <a:extLst>
              <a:ext uri="{FF2B5EF4-FFF2-40B4-BE49-F238E27FC236}">
                <a16:creationId xmlns:a16="http://schemas.microsoft.com/office/drawing/2014/main" id="{7DDFB1C8-F4B5-44F6-A68F-BBE11624BA1E}"/>
              </a:ext>
            </a:extLst>
          </p:cNvPr>
          <p:cNvSpPr>
            <a:spLocks noGrp="1" noChangeArrowheads="1"/>
          </p:cNvSpPr>
          <p:nvPr>
            <p:ph type="body" sz="half" idx="1"/>
          </p:nvPr>
        </p:nvSpPr>
        <p:spPr>
          <a:xfrm>
            <a:off x="457200" y="1981200"/>
            <a:ext cx="5638800" cy="4419600"/>
          </a:xfrm>
        </p:spPr>
        <p:txBody>
          <a:bodyPr/>
          <a:lstStyle/>
          <a:p>
            <a:pPr eaLnBrk="1" hangingPunct="1"/>
            <a:r>
              <a:rPr lang="en-US" altLang="en-US" sz="2800" dirty="0">
                <a:latin typeface="Calibri" panose="020F0502020204030204" pitchFamily="34" charset="0"/>
                <a:ea typeface="ヒラギノ角ゴ Pro W3"/>
                <a:cs typeface="ヒラギノ角ゴ Pro W3"/>
              </a:rPr>
              <a:t>Compartmentalize network</a:t>
            </a:r>
          </a:p>
          <a:p>
            <a:pPr marL="342900" lvl="1" indent="-342900" eaLnBrk="1" hangingPunct="1">
              <a:buFont typeface="Arial" panose="020B0604020202020204" pitchFamily="34" charset="0"/>
              <a:buChar char="•"/>
            </a:pPr>
            <a:r>
              <a:rPr lang="en-US" altLang="en-US" sz="2400" dirty="0">
                <a:latin typeface="Calibri" panose="020F0502020204030204" pitchFamily="34" charset="0"/>
                <a:ea typeface="ヒラギノ角ゴ Pro W3"/>
                <a:cs typeface="ヒラギノ角ゴ Pro W3"/>
              </a:rPr>
              <a:t>by Sensitivity Class &amp; Role</a:t>
            </a:r>
          </a:p>
          <a:p>
            <a:pPr eaLnBrk="1" hangingPunct="1"/>
            <a:r>
              <a:rPr lang="en-US" altLang="en-US" sz="2800" dirty="0">
                <a:latin typeface="Calibri" panose="020F0502020204030204" pitchFamily="34" charset="0"/>
                <a:ea typeface="ヒラギノ角ゴ Pro W3"/>
                <a:cs typeface="ヒラギノ角ゴ Pro W3"/>
              </a:rPr>
              <a:t>Segment Network into Regions = Zones </a:t>
            </a:r>
          </a:p>
          <a:p>
            <a:pPr marL="342900" lvl="1" indent="-342900" eaLnBrk="1" hangingPunct="1">
              <a:buFont typeface="Arial" panose="020B0604020202020204" pitchFamily="34" charset="0"/>
              <a:buChar char="•"/>
            </a:pPr>
            <a:r>
              <a:rPr lang="en-US" altLang="en-US" sz="2400" dirty="0">
                <a:latin typeface="Calibri" panose="020F0502020204030204" pitchFamily="34" charset="0"/>
                <a:ea typeface="ヒラギノ角ゴ Pro W3"/>
                <a:cs typeface="ヒラギノ角ゴ Pro W3"/>
              </a:rPr>
              <a:t>E.g., DMZ, wireless, Payment Card</a:t>
            </a:r>
          </a:p>
          <a:p>
            <a:pPr eaLnBrk="1" hangingPunct="1"/>
            <a:r>
              <a:rPr lang="en-US" altLang="en-US" sz="2800" dirty="0">
                <a:latin typeface="Calibri" panose="020F0502020204030204" pitchFamily="34" charset="0"/>
                <a:ea typeface="ヒラギノ角ゴ Pro W3"/>
                <a:cs typeface="ヒラギノ角ゴ Pro W3"/>
              </a:rPr>
              <a:t>Isolate Apps on Servers: </a:t>
            </a:r>
          </a:p>
          <a:p>
            <a:pPr marL="342900" lvl="1" indent="-342900" eaLnBrk="1" hangingPunct="1">
              <a:buFont typeface="Arial" panose="020B0604020202020204" pitchFamily="34" charset="0"/>
              <a:buChar char="•"/>
            </a:pPr>
            <a:r>
              <a:rPr lang="en-US" altLang="en-US" sz="2400" dirty="0">
                <a:latin typeface="Calibri" panose="020F0502020204030204" pitchFamily="34" charset="0"/>
                <a:ea typeface="ヒラギノ角ゴ Pro W3"/>
                <a:cs typeface="ヒラギノ角ゴ Pro W3"/>
              </a:rPr>
              <a:t>physical vs. virtual (e.g. VMware)</a:t>
            </a:r>
          </a:p>
          <a:p>
            <a:pPr marL="342900" lvl="1" indent="-342900" eaLnBrk="1" hangingPunct="1">
              <a:buFont typeface="Arial" panose="020B0604020202020204" pitchFamily="34" charset="0"/>
              <a:buChar char="•"/>
            </a:pPr>
            <a:r>
              <a:rPr lang="en-US" altLang="en-US" sz="2400" b="1" i="1" dirty="0">
                <a:latin typeface="Calibri" panose="020F0502020204030204" pitchFamily="34" charset="0"/>
                <a:ea typeface="ヒラギノ角ゴ Pro W3"/>
                <a:cs typeface="ヒラギノ角ゴ Pro W3"/>
              </a:rPr>
              <a:t>Virtual </a:t>
            </a:r>
            <a:r>
              <a:rPr lang="en-US" altLang="en-US" sz="2400" b="1" dirty="0">
                <a:latin typeface="Calibri" panose="020F0502020204030204" pitchFamily="34" charset="0"/>
                <a:ea typeface="ヒラギノ角ゴ Pro W3"/>
                <a:cs typeface="ヒラギノ角ゴ Pro W3"/>
              </a:rPr>
              <a:t>Servers</a:t>
            </a:r>
            <a:r>
              <a:rPr lang="en-US" altLang="en-US" sz="2400" dirty="0">
                <a:latin typeface="Calibri" panose="020F0502020204030204" pitchFamily="34" charset="0"/>
                <a:ea typeface="ヒラギノ角ゴ Pro W3"/>
                <a:cs typeface="ヒラギノ角ゴ Pro W3"/>
              </a:rPr>
              <a:t> combine onto one </a:t>
            </a:r>
            <a:r>
              <a:rPr lang="en-US" altLang="en-US" sz="2400" i="1" dirty="0">
                <a:latin typeface="Calibri" panose="020F0502020204030204" pitchFamily="34" charset="0"/>
                <a:ea typeface="ヒラギノ角ゴ Pro W3"/>
                <a:cs typeface="ヒラギノ角ゴ Pro W3"/>
              </a:rPr>
              <a:t>Physical </a:t>
            </a:r>
            <a:r>
              <a:rPr lang="en-US" altLang="en-US" sz="2400" dirty="0">
                <a:latin typeface="Calibri" panose="020F0502020204030204" pitchFamily="34" charset="0"/>
                <a:ea typeface="ヒラギノ角ゴ Pro W3"/>
                <a:cs typeface="ヒラギノ角ゴ Pro W3"/>
              </a:rPr>
              <a:t>server. </a:t>
            </a:r>
          </a:p>
          <a:p>
            <a:pPr lvl="4" algn="ctr" eaLnBrk="1" hangingPunct="1"/>
            <a:r>
              <a:rPr lang="en-US" altLang="en-US" sz="2000" dirty="0">
                <a:latin typeface="Calibri" panose="020F0502020204030204" pitchFamily="34" charset="0"/>
                <a:ea typeface="Geneva"/>
                <a:cs typeface="Geneva"/>
              </a:rPr>
              <a:t>has own OS and limited section of disk. </a:t>
            </a:r>
          </a:p>
          <a:p>
            <a:pPr lvl="2" algn="ctr" eaLnBrk="1" hangingPunct="1"/>
            <a:r>
              <a:rPr lang="en-US" altLang="en-US" sz="2000" b="1" dirty="0">
                <a:latin typeface="Calibri" panose="020F0502020204030204" pitchFamily="34" charset="0"/>
                <a:cs typeface="Geneva"/>
              </a:rPr>
              <a:t>Hypervisor software</a:t>
            </a:r>
            <a:r>
              <a:rPr lang="en-US" altLang="en-US" sz="2000" dirty="0">
                <a:latin typeface="Calibri" panose="020F0502020204030204" pitchFamily="34" charset="0"/>
                <a:cs typeface="Geneva"/>
              </a:rPr>
              <a:t> is interface between virtual system’s OS and real computer’s OS.</a:t>
            </a:r>
          </a:p>
        </p:txBody>
      </p:sp>
      <p:graphicFrame>
        <p:nvGraphicFramePr>
          <p:cNvPr id="4" name="Diagram 3">
            <a:extLst>
              <a:ext uri="{FF2B5EF4-FFF2-40B4-BE49-F238E27FC236}">
                <a16:creationId xmlns:a16="http://schemas.microsoft.com/office/drawing/2014/main" id="{645EEE58-921D-4918-B717-5AEEC9ECB066}"/>
              </a:ext>
            </a:extLst>
          </p:cNvPr>
          <p:cNvGraphicFramePr/>
          <p:nvPr>
            <p:extLst>
              <p:ext uri="{D42A27DB-BD31-4B8C-83A1-F6EECF244321}">
                <p14:modId xmlns:p14="http://schemas.microsoft.com/office/powerpoint/2010/main" val="1299107759"/>
              </p:ext>
            </p:extLst>
          </p:nvPr>
        </p:nvGraphicFramePr>
        <p:xfrm>
          <a:off x="4561114" y="1759196"/>
          <a:ext cx="60960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0016AB-AE7C-4D36-831C-A89387145111}"/>
              </a:ext>
            </a:extLst>
          </p:cNvPr>
          <p:cNvSpPr>
            <a:spLocks noGrp="1" noChangeArrowheads="1"/>
          </p:cNvSpPr>
          <p:nvPr>
            <p:ph type="title"/>
          </p:nvPr>
        </p:nvSpPr>
        <p:spPr>
          <a:xfrm>
            <a:off x="457200" y="609600"/>
            <a:ext cx="8229600" cy="1219200"/>
          </a:xfrm>
        </p:spPr>
        <p:txBody>
          <a:bodyPr/>
          <a:lstStyle/>
          <a:p>
            <a:pPr eaLnBrk="1" hangingPunct="1"/>
            <a:r>
              <a:rPr lang="en-US" altLang="en-US" sz="4000">
                <a:ea typeface="Calibri" panose="020F0502020204030204" pitchFamily="34" charset="0"/>
                <a:cs typeface="Lucida Sans" panose="020B0602030504020204" pitchFamily="34" charset="0"/>
              </a:rPr>
              <a:t>The Problem of Network Security</a:t>
            </a:r>
          </a:p>
        </p:txBody>
      </p:sp>
      <p:sp>
        <p:nvSpPr>
          <p:cNvPr id="20483" name="Rectangle 3">
            <a:extLst>
              <a:ext uri="{FF2B5EF4-FFF2-40B4-BE49-F238E27FC236}">
                <a16:creationId xmlns:a16="http://schemas.microsoft.com/office/drawing/2014/main" id="{F9610871-CB1F-4954-8EC0-345798F57853}"/>
              </a:ext>
            </a:extLst>
          </p:cNvPr>
          <p:cNvSpPr>
            <a:spLocks noGrp="1" noChangeArrowheads="1"/>
          </p:cNvSpPr>
          <p:nvPr>
            <p:ph type="body" sz="half" idx="1"/>
          </p:nvPr>
        </p:nvSpPr>
        <p:spPr>
          <a:xfrm>
            <a:off x="457200" y="1981200"/>
            <a:ext cx="4038600" cy="4343400"/>
          </a:xfrm>
        </p:spPr>
        <p:txBody>
          <a:bodyPr/>
          <a:lstStyle/>
          <a:p>
            <a:pPr eaLnBrk="1" hangingPunct="1">
              <a:lnSpc>
                <a:spcPct val="100000"/>
              </a:lnSpc>
              <a:buFont typeface="Wingdings" panose="05000000000000000000" pitchFamily="2" charset="2"/>
              <a:buNone/>
            </a:pPr>
            <a:r>
              <a:rPr lang="en-US" altLang="en-US" sz="2400">
                <a:latin typeface="Calibri" panose="020F0502020204030204" pitchFamily="34" charset="0"/>
                <a:ea typeface="ヒラギノ角ゴ Pro W3"/>
                <a:cs typeface="ヒラギノ角ゴ Pro W3"/>
              </a:rPr>
              <a:t>The Internet allows an attacker to attack from anywhere in the world from their home desk.</a:t>
            </a:r>
          </a:p>
          <a:p>
            <a:pPr eaLnBrk="1" hangingPunct="1">
              <a:lnSpc>
                <a:spcPct val="100000"/>
              </a:lnSpc>
              <a:buFont typeface="Wingdings" panose="05000000000000000000" pitchFamily="2" charset="2"/>
              <a:buNone/>
            </a:pPr>
            <a:endParaRPr lang="en-US" altLang="en-US" sz="2400">
              <a:latin typeface="Calibri" panose="020F0502020204030204" pitchFamily="34" charset="0"/>
              <a:ea typeface="ヒラギノ角ゴ Pro W3"/>
              <a:cs typeface="ヒラギノ角ゴ Pro W3"/>
            </a:endParaRPr>
          </a:p>
          <a:p>
            <a:pPr eaLnBrk="1" hangingPunct="1">
              <a:lnSpc>
                <a:spcPct val="100000"/>
              </a:lnSpc>
              <a:buFont typeface="Wingdings" panose="05000000000000000000" pitchFamily="2" charset="2"/>
              <a:buNone/>
            </a:pPr>
            <a:r>
              <a:rPr lang="en-US" altLang="en-US" sz="2400">
                <a:latin typeface="Calibri" panose="020F0502020204030204" pitchFamily="34" charset="0"/>
                <a:ea typeface="ヒラギノ角ゴ Pro W3"/>
                <a:cs typeface="ヒラギノ角ゴ Pro W3"/>
              </a:rPr>
              <a:t>They just need to find one vulnerability:  a security analyst need to close every vulnerability.</a:t>
            </a:r>
          </a:p>
          <a:p>
            <a:pPr eaLnBrk="1" hangingPunct="1">
              <a:lnSpc>
                <a:spcPct val="100000"/>
              </a:lnSpc>
              <a:buFont typeface="Wingdings" panose="05000000000000000000" pitchFamily="2" charset="2"/>
              <a:buNone/>
            </a:pPr>
            <a:r>
              <a:rPr lang="en-US" altLang="en-US" sz="2400">
                <a:latin typeface="Calibri" panose="020F0502020204030204" pitchFamily="34" charset="0"/>
                <a:ea typeface="ヒラギノ角ゴ Pro W3"/>
                <a:cs typeface="ヒラギノ角ゴ Pro W3"/>
              </a:rPr>
              <a:t>Solution: Layered defense</a:t>
            </a:r>
          </a:p>
        </p:txBody>
      </p:sp>
      <p:pic>
        <p:nvPicPr>
          <p:cNvPr id="20484" name="Picture 4" descr="BD18257_">
            <a:extLst>
              <a:ext uri="{FF2B5EF4-FFF2-40B4-BE49-F238E27FC236}">
                <a16:creationId xmlns:a16="http://schemas.microsoft.com/office/drawing/2014/main" id="{AAFB4F30-205C-42B6-ADCF-01459CE6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1905000"/>
            <a:ext cx="39004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Line 5">
            <a:extLst>
              <a:ext uri="{FF2B5EF4-FFF2-40B4-BE49-F238E27FC236}">
                <a16:creationId xmlns:a16="http://schemas.microsoft.com/office/drawing/2014/main" id="{9E147A7F-F462-40F5-857F-C4A7B9E2F31C}"/>
              </a:ext>
            </a:extLst>
          </p:cNvPr>
          <p:cNvSpPr>
            <a:spLocks noChangeShapeType="1"/>
          </p:cNvSpPr>
          <p:nvPr/>
        </p:nvSpPr>
        <p:spPr bwMode="auto">
          <a:xfrm>
            <a:off x="5562600" y="2895600"/>
            <a:ext cx="1219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6" name="Line 6">
            <a:extLst>
              <a:ext uri="{FF2B5EF4-FFF2-40B4-BE49-F238E27FC236}">
                <a16:creationId xmlns:a16="http://schemas.microsoft.com/office/drawing/2014/main" id="{86EDF940-E45C-4D6C-8002-0F96FAADCA2C}"/>
              </a:ext>
            </a:extLst>
          </p:cNvPr>
          <p:cNvSpPr>
            <a:spLocks noChangeShapeType="1"/>
          </p:cNvSpPr>
          <p:nvPr/>
        </p:nvSpPr>
        <p:spPr bwMode="auto">
          <a:xfrm flipH="1" flipV="1">
            <a:off x="6858000" y="2895600"/>
            <a:ext cx="1066800" cy="7620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a:extLst>
              <a:ext uri="{FF2B5EF4-FFF2-40B4-BE49-F238E27FC236}">
                <a16:creationId xmlns:a16="http://schemas.microsoft.com/office/drawing/2014/main" id="{E5BBE42C-7253-4232-B75B-A1F118A0D0B0}"/>
              </a:ext>
            </a:extLst>
          </p:cNvPr>
          <p:cNvSpPr txBox="1">
            <a:spLocks noChangeArrowheads="1"/>
          </p:cNvSpPr>
          <p:nvPr/>
        </p:nvSpPr>
        <p:spPr bwMode="auto">
          <a:xfrm>
            <a:off x="4614863" y="3962400"/>
            <a:ext cx="1104900" cy="609600"/>
          </a:xfrm>
          <a:prstGeom prst="rect">
            <a:avLst/>
          </a:prstGeom>
          <a:solidFill>
            <a:schemeClr val="bg1">
              <a:lumMod val="85000"/>
            </a:schemeClr>
          </a:solidFill>
          <a:ln w="9525">
            <a:solidFill>
              <a:srgbClr val="000000"/>
            </a:solidFill>
            <a:miter lim="800000"/>
            <a:headEnd/>
            <a:tailEnd/>
          </a:ln>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defRPr/>
            </a:pPr>
            <a:r>
              <a:rPr lang="en-US" altLang="en-US" sz="1600" i="0" dirty="0">
                <a:cs typeface="Times New Roman" pitchFamily="18" charset="0"/>
              </a:rPr>
              <a:t>External DNS</a:t>
            </a:r>
            <a:endParaRPr lang="en-US" altLang="en-US" sz="1600" i="0" dirty="0"/>
          </a:p>
        </p:txBody>
      </p:sp>
      <p:sp>
        <p:nvSpPr>
          <p:cNvPr id="63491" name="Text Box 5">
            <a:extLst>
              <a:ext uri="{FF2B5EF4-FFF2-40B4-BE49-F238E27FC236}">
                <a16:creationId xmlns:a16="http://schemas.microsoft.com/office/drawing/2014/main" id="{EAE4321D-2FDA-4CB0-8FC5-3A701D44D85A}"/>
              </a:ext>
            </a:extLst>
          </p:cNvPr>
          <p:cNvSpPr txBox="1">
            <a:spLocks noChangeArrowheads="1"/>
          </p:cNvSpPr>
          <p:nvPr/>
        </p:nvSpPr>
        <p:spPr bwMode="auto">
          <a:xfrm>
            <a:off x="5849938" y="3970338"/>
            <a:ext cx="933450" cy="601662"/>
          </a:xfrm>
          <a:prstGeom prst="rect">
            <a:avLst/>
          </a:prstGeom>
          <a:solidFill>
            <a:schemeClr val="bg1"/>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Web Server</a:t>
            </a:r>
            <a:endParaRPr lang="en-US" altLang="en-US" sz="1600" i="0">
              <a:solidFill>
                <a:schemeClr val="tx1"/>
              </a:solidFill>
              <a:latin typeface="Arial" panose="020B0604020202020204" pitchFamily="34" charset="0"/>
              <a:cs typeface="Arial" panose="020B0604020202020204" pitchFamily="34" charset="0"/>
            </a:endParaRPr>
          </a:p>
        </p:txBody>
      </p:sp>
      <p:sp>
        <p:nvSpPr>
          <p:cNvPr id="63492" name="Text Box 6">
            <a:extLst>
              <a:ext uri="{FF2B5EF4-FFF2-40B4-BE49-F238E27FC236}">
                <a16:creationId xmlns:a16="http://schemas.microsoft.com/office/drawing/2014/main" id="{B3869FD4-17D0-4148-949B-2FE5948FE485}"/>
              </a:ext>
            </a:extLst>
          </p:cNvPr>
          <p:cNvSpPr txBox="1">
            <a:spLocks noChangeArrowheads="1"/>
          </p:cNvSpPr>
          <p:nvPr/>
        </p:nvSpPr>
        <p:spPr bwMode="auto">
          <a:xfrm>
            <a:off x="1166813" y="3957638"/>
            <a:ext cx="1379537" cy="601662"/>
          </a:xfrm>
          <a:prstGeom prst="rect">
            <a:avLst/>
          </a:prstGeom>
          <a:solidFill>
            <a:schemeClr val="tx1"/>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sz="1600" i="0">
                <a:solidFill>
                  <a:schemeClr val="bg1"/>
                </a:solidFill>
                <a:latin typeface="Arial" panose="020B0604020202020204" pitchFamily="34" charset="0"/>
                <a:cs typeface="Times New Roman" panose="02020603050405020304" pitchFamily="18" charset="0"/>
              </a:rPr>
              <a:t>E-Commerce</a:t>
            </a:r>
            <a:endParaRPr lang="en-US" altLang="en-US" sz="1600" i="0">
              <a:solidFill>
                <a:schemeClr val="bg1"/>
              </a:solidFill>
              <a:latin typeface="Arial" panose="020B0604020202020204" pitchFamily="34" charset="0"/>
              <a:cs typeface="Arial" panose="020B0604020202020204" pitchFamily="34" charset="0"/>
            </a:endParaRPr>
          </a:p>
        </p:txBody>
      </p:sp>
      <p:sp>
        <p:nvSpPr>
          <p:cNvPr id="29703" name="Text Box 7">
            <a:extLst>
              <a:ext uri="{FF2B5EF4-FFF2-40B4-BE49-F238E27FC236}">
                <a16:creationId xmlns:a16="http://schemas.microsoft.com/office/drawing/2014/main" id="{BF410FCB-C14E-40DD-AE1F-B579D44C4A23}"/>
              </a:ext>
            </a:extLst>
          </p:cNvPr>
          <p:cNvSpPr txBox="1">
            <a:spLocks noChangeArrowheads="1"/>
          </p:cNvSpPr>
          <p:nvPr/>
        </p:nvSpPr>
        <p:spPr bwMode="auto">
          <a:xfrm>
            <a:off x="7021513" y="3962400"/>
            <a:ext cx="990600" cy="609600"/>
          </a:xfrm>
          <a:prstGeom prst="rect">
            <a:avLst/>
          </a:prstGeom>
          <a:solidFill>
            <a:schemeClr val="bg1">
              <a:lumMod val="85000"/>
            </a:schemeClr>
          </a:solidFill>
          <a:ln w="9525">
            <a:solidFill>
              <a:srgbClr val="000000"/>
            </a:solidFill>
            <a:miter lim="800000"/>
            <a:headEnd/>
            <a:tailEnd/>
          </a:ln>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defRPr/>
            </a:pPr>
            <a:r>
              <a:rPr lang="en-US" altLang="en-US" sz="1600" i="0" dirty="0">
                <a:cs typeface="Times New Roman" pitchFamily="18" charset="0"/>
              </a:rPr>
              <a:t>Email</a:t>
            </a:r>
            <a:endParaRPr lang="en-US" altLang="en-US" sz="1600" i="0" dirty="0"/>
          </a:p>
          <a:p>
            <a:pPr algn="ctr">
              <a:spcBef>
                <a:spcPct val="0"/>
              </a:spcBef>
              <a:buClrTx/>
              <a:buSzTx/>
              <a:buFontTx/>
              <a:buNone/>
              <a:defRPr/>
            </a:pPr>
            <a:r>
              <a:rPr lang="en-US" altLang="en-US" sz="1600" i="0" dirty="0">
                <a:cs typeface="Times New Roman" pitchFamily="18" charset="0"/>
              </a:rPr>
              <a:t>Server</a:t>
            </a:r>
            <a:endParaRPr lang="en-US" altLang="en-US" sz="1600" i="0" dirty="0"/>
          </a:p>
        </p:txBody>
      </p:sp>
      <p:sp>
        <p:nvSpPr>
          <p:cNvPr id="29705" name="Oval 10">
            <a:extLst>
              <a:ext uri="{FF2B5EF4-FFF2-40B4-BE49-F238E27FC236}">
                <a16:creationId xmlns:a16="http://schemas.microsoft.com/office/drawing/2014/main" id="{60DDA153-7772-4286-9249-A84A37CEB782}"/>
              </a:ext>
            </a:extLst>
          </p:cNvPr>
          <p:cNvSpPr>
            <a:spLocks noChangeArrowheads="1"/>
          </p:cNvSpPr>
          <p:nvPr/>
        </p:nvSpPr>
        <p:spPr bwMode="auto">
          <a:xfrm>
            <a:off x="2543175" y="4559300"/>
            <a:ext cx="1905000" cy="1333500"/>
          </a:xfrm>
          <a:prstGeom prst="ellipse">
            <a:avLst/>
          </a:prstGeom>
          <a:solidFill>
            <a:schemeClr val="bg1">
              <a:lumMod val="85000"/>
            </a:schemeClr>
          </a:solidFill>
          <a:ln w="9525">
            <a:solidFill>
              <a:schemeClr val="tx1"/>
            </a:solidFill>
            <a:round/>
            <a:headEnd/>
            <a:tailEnd/>
          </a:ln>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p>
        </p:txBody>
      </p:sp>
      <p:sp>
        <p:nvSpPr>
          <p:cNvPr id="29706" name="Text Box 11">
            <a:extLst>
              <a:ext uri="{FF2B5EF4-FFF2-40B4-BE49-F238E27FC236}">
                <a16:creationId xmlns:a16="http://schemas.microsoft.com/office/drawing/2014/main" id="{46A79558-DCA1-4A35-AFB1-4972AB6BFB6F}"/>
              </a:ext>
            </a:extLst>
          </p:cNvPr>
          <p:cNvSpPr txBox="1">
            <a:spLocks noChangeArrowheads="1"/>
          </p:cNvSpPr>
          <p:nvPr/>
        </p:nvSpPr>
        <p:spPr bwMode="auto">
          <a:xfrm>
            <a:off x="2757488" y="4826000"/>
            <a:ext cx="1295400" cy="685800"/>
          </a:xfrm>
          <a:prstGeom prst="rect">
            <a:avLst/>
          </a:prstGeom>
          <a:solidFill>
            <a:schemeClr val="bg1">
              <a:lumMod val="85000"/>
            </a:schemeClr>
          </a:solidFill>
          <a:ln>
            <a:noFill/>
          </a:ln>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defRPr/>
            </a:pPr>
            <a:r>
              <a:rPr lang="en-US" altLang="en-US" sz="1600" i="0" dirty="0">
                <a:cs typeface="Times New Roman" pitchFamily="18" charset="0"/>
              </a:rPr>
              <a:t>Privileged Internal Network</a:t>
            </a:r>
          </a:p>
          <a:p>
            <a:pPr algn="ctr" eaLnBrk="1" hangingPunct="1">
              <a:spcBef>
                <a:spcPct val="0"/>
              </a:spcBef>
              <a:buClrTx/>
              <a:buSzTx/>
              <a:buFontTx/>
              <a:buNone/>
              <a:defRPr/>
            </a:pPr>
            <a:r>
              <a:rPr lang="en-US" altLang="en-US" sz="1600" i="0" dirty="0">
                <a:cs typeface="Times New Roman" pitchFamily="18" charset="0"/>
              </a:rPr>
              <a:t>Zone</a:t>
            </a:r>
            <a:endParaRPr lang="en-US" altLang="en-US" sz="1600" i="0" dirty="0"/>
          </a:p>
        </p:txBody>
      </p:sp>
      <p:sp>
        <p:nvSpPr>
          <p:cNvPr id="63496" name="AutoShape 13">
            <a:extLst>
              <a:ext uri="{FF2B5EF4-FFF2-40B4-BE49-F238E27FC236}">
                <a16:creationId xmlns:a16="http://schemas.microsoft.com/office/drawing/2014/main" id="{2322B35C-C9A0-45C0-95E8-ABEB37623FF0}"/>
              </a:ext>
            </a:extLst>
          </p:cNvPr>
          <p:cNvSpPr>
            <a:spLocks noChangeArrowheads="1"/>
          </p:cNvSpPr>
          <p:nvPr/>
        </p:nvSpPr>
        <p:spPr bwMode="auto">
          <a:xfrm>
            <a:off x="3217863" y="6246813"/>
            <a:ext cx="571500" cy="457200"/>
          </a:xfrm>
          <a:prstGeom prst="can">
            <a:avLst>
              <a:gd name="adj" fmla="val 25000"/>
            </a:avLst>
          </a:prstGeom>
          <a:solidFill>
            <a:schemeClr val="tx1"/>
          </a:solidFill>
          <a:ln w="9525">
            <a:solidFill>
              <a:srgbClr val="000000"/>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63497" name="Text Box 14">
            <a:extLst>
              <a:ext uri="{FF2B5EF4-FFF2-40B4-BE49-F238E27FC236}">
                <a16:creationId xmlns:a16="http://schemas.microsoft.com/office/drawing/2014/main" id="{D14FBAF7-868E-4844-9DBC-6EE0B85F9AF6}"/>
              </a:ext>
            </a:extLst>
          </p:cNvPr>
          <p:cNvSpPr txBox="1">
            <a:spLocks noChangeArrowheads="1"/>
          </p:cNvSpPr>
          <p:nvPr/>
        </p:nvSpPr>
        <p:spPr bwMode="auto">
          <a:xfrm>
            <a:off x="4224338" y="6132513"/>
            <a:ext cx="15240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Database/File Servers</a:t>
            </a:r>
            <a:endParaRPr lang="en-US" altLang="en-US" sz="1600" i="0">
              <a:solidFill>
                <a:schemeClr val="tx1"/>
              </a:solidFill>
              <a:latin typeface="Arial" panose="020B0604020202020204" pitchFamily="34" charset="0"/>
              <a:cs typeface="Arial" panose="020B0604020202020204" pitchFamily="34" charset="0"/>
            </a:endParaRPr>
          </a:p>
        </p:txBody>
      </p:sp>
      <p:sp>
        <p:nvSpPr>
          <p:cNvPr id="63498" name="Line 15">
            <a:extLst>
              <a:ext uri="{FF2B5EF4-FFF2-40B4-BE49-F238E27FC236}">
                <a16:creationId xmlns:a16="http://schemas.microsoft.com/office/drawing/2014/main" id="{E33EA504-2CDF-41E3-849E-BA3FD4AB45B5}"/>
              </a:ext>
            </a:extLst>
          </p:cNvPr>
          <p:cNvSpPr>
            <a:spLocks noChangeShapeType="1"/>
          </p:cNvSpPr>
          <p:nvPr/>
        </p:nvSpPr>
        <p:spPr bwMode="auto">
          <a:xfrm>
            <a:off x="3811588" y="2695575"/>
            <a:ext cx="0" cy="3524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9" name="Line 16">
            <a:extLst>
              <a:ext uri="{FF2B5EF4-FFF2-40B4-BE49-F238E27FC236}">
                <a16:creationId xmlns:a16="http://schemas.microsoft.com/office/drawing/2014/main" id="{3AF66803-1160-4CF5-AA02-A1BD198BD077}"/>
              </a:ext>
            </a:extLst>
          </p:cNvPr>
          <p:cNvSpPr>
            <a:spLocks noChangeShapeType="1"/>
          </p:cNvSpPr>
          <p:nvPr/>
        </p:nvSpPr>
        <p:spPr bwMode="auto">
          <a:xfrm flipH="1">
            <a:off x="3468688" y="3435350"/>
            <a:ext cx="295275" cy="11239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0" name="Line 17">
            <a:extLst>
              <a:ext uri="{FF2B5EF4-FFF2-40B4-BE49-F238E27FC236}">
                <a16:creationId xmlns:a16="http://schemas.microsoft.com/office/drawing/2014/main" id="{4CCF3A0E-1A68-4528-ABD9-50B329D2A830}"/>
              </a:ext>
            </a:extLst>
          </p:cNvPr>
          <p:cNvSpPr>
            <a:spLocks noChangeShapeType="1"/>
          </p:cNvSpPr>
          <p:nvPr/>
        </p:nvSpPr>
        <p:spPr bwMode="auto">
          <a:xfrm>
            <a:off x="3963988" y="3733800"/>
            <a:ext cx="3505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1" name="Line 19">
            <a:extLst>
              <a:ext uri="{FF2B5EF4-FFF2-40B4-BE49-F238E27FC236}">
                <a16:creationId xmlns:a16="http://schemas.microsoft.com/office/drawing/2014/main" id="{724BB24C-D112-47AE-B01A-E7794F99E642}"/>
              </a:ext>
            </a:extLst>
          </p:cNvPr>
          <p:cNvSpPr>
            <a:spLocks noChangeShapeType="1"/>
          </p:cNvSpPr>
          <p:nvPr/>
        </p:nvSpPr>
        <p:spPr bwMode="auto">
          <a:xfrm>
            <a:off x="5156200" y="374173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2" name="Line 21">
            <a:extLst>
              <a:ext uri="{FF2B5EF4-FFF2-40B4-BE49-F238E27FC236}">
                <a16:creationId xmlns:a16="http://schemas.microsoft.com/office/drawing/2014/main" id="{7EAF1596-872A-48B8-91AB-F8D64EE3228F}"/>
              </a:ext>
            </a:extLst>
          </p:cNvPr>
          <p:cNvSpPr>
            <a:spLocks noChangeShapeType="1"/>
          </p:cNvSpPr>
          <p:nvPr/>
        </p:nvSpPr>
        <p:spPr bwMode="auto">
          <a:xfrm>
            <a:off x="6326188" y="374173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3" name="Line 22">
            <a:extLst>
              <a:ext uri="{FF2B5EF4-FFF2-40B4-BE49-F238E27FC236}">
                <a16:creationId xmlns:a16="http://schemas.microsoft.com/office/drawing/2014/main" id="{6BD8BB8D-09C3-4D5F-9890-60E81F5A90C5}"/>
              </a:ext>
            </a:extLst>
          </p:cNvPr>
          <p:cNvSpPr>
            <a:spLocks noChangeShapeType="1"/>
          </p:cNvSpPr>
          <p:nvPr/>
        </p:nvSpPr>
        <p:spPr bwMode="auto">
          <a:xfrm>
            <a:off x="7469188" y="374173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4" name="Line 23">
            <a:extLst>
              <a:ext uri="{FF2B5EF4-FFF2-40B4-BE49-F238E27FC236}">
                <a16:creationId xmlns:a16="http://schemas.microsoft.com/office/drawing/2014/main" id="{4FB4D045-1E22-4B95-94AE-E8D06D0C0BC7}"/>
              </a:ext>
            </a:extLst>
          </p:cNvPr>
          <p:cNvSpPr>
            <a:spLocks noChangeShapeType="1"/>
          </p:cNvSpPr>
          <p:nvPr/>
        </p:nvSpPr>
        <p:spPr bwMode="auto">
          <a:xfrm flipV="1">
            <a:off x="2640013" y="5808663"/>
            <a:ext cx="488950" cy="438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5" name="Line 24">
            <a:extLst>
              <a:ext uri="{FF2B5EF4-FFF2-40B4-BE49-F238E27FC236}">
                <a16:creationId xmlns:a16="http://schemas.microsoft.com/office/drawing/2014/main" id="{7B739E85-6FDE-48E5-B08E-2AE06A4CDCB6}"/>
              </a:ext>
            </a:extLst>
          </p:cNvPr>
          <p:cNvSpPr>
            <a:spLocks noChangeShapeType="1"/>
          </p:cNvSpPr>
          <p:nvPr/>
        </p:nvSpPr>
        <p:spPr bwMode="auto">
          <a:xfrm flipH="1">
            <a:off x="3582988" y="5913438"/>
            <a:ext cx="7620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6" name="Oval 26">
            <a:extLst>
              <a:ext uri="{FF2B5EF4-FFF2-40B4-BE49-F238E27FC236}">
                <a16:creationId xmlns:a16="http://schemas.microsoft.com/office/drawing/2014/main" id="{0FEBC892-2BD6-477C-981A-16CA42B1607F}"/>
              </a:ext>
            </a:extLst>
          </p:cNvPr>
          <p:cNvSpPr>
            <a:spLocks noChangeArrowheads="1"/>
          </p:cNvSpPr>
          <p:nvPr/>
        </p:nvSpPr>
        <p:spPr bwMode="auto">
          <a:xfrm>
            <a:off x="3240088" y="1633538"/>
            <a:ext cx="1143000" cy="571500"/>
          </a:xfrm>
          <a:prstGeom prst="ellipse">
            <a:avLst/>
          </a:prstGeom>
          <a:solidFill>
            <a:schemeClr val="bg1"/>
          </a:solidFill>
          <a:ln w="9525">
            <a:solidFill>
              <a:srgbClr val="000000"/>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63507" name="Text Box 27">
            <a:extLst>
              <a:ext uri="{FF2B5EF4-FFF2-40B4-BE49-F238E27FC236}">
                <a16:creationId xmlns:a16="http://schemas.microsoft.com/office/drawing/2014/main" id="{1380B123-7353-47AD-AFE2-779F4D770F1C}"/>
              </a:ext>
            </a:extLst>
          </p:cNvPr>
          <p:cNvSpPr txBox="1">
            <a:spLocks noChangeArrowheads="1"/>
          </p:cNvSpPr>
          <p:nvPr/>
        </p:nvSpPr>
        <p:spPr bwMode="auto">
          <a:xfrm>
            <a:off x="3332163" y="1747838"/>
            <a:ext cx="914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Internet</a:t>
            </a:r>
            <a:endParaRPr lang="en-US" altLang="en-US" sz="1600" i="0">
              <a:solidFill>
                <a:schemeClr val="tx1"/>
              </a:solidFill>
              <a:latin typeface="Arial" panose="020B0604020202020204" pitchFamily="34" charset="0"/>
              <a:cs typeface="Arial" panose="020B0604020202020204" pitchFamily="34" charset="0"/>
            </a:endParaRPr>
          </a:p>
        </p:txBody>
      </p:sp>
      <p:sp>
        <p:nvSpPr>
          <p:cNvPr id="63508" name="Line 28">
            <a:extLst>
              <a:ext uri="{FF2B5EF4-FFF2-40B4-BE49-F238E27FC236}">
                <a16:creationId xmlns:a16="http://schemas.microsoft.com/office/drawing/2014/main" id="{1D1496FF-5D1C-4B9E-8D81-DAC32DEE9C80}"/>
              </a:ext>
            </a:extLst>
          </p:cNvPr>
          <p:cNvSpPr>
            <a:spLocks noChangeShapeType="1"/>
          </p:cNvSpPr>
          <p:nvPr/>
        </p:nvSpPr>
        <p:spPr bwMode="auto">
          <a:xfrm>
            <a:off x="3811588" y="2220913"/>
            <a:ext cx="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9" name="Rectangle 29">
            <a:extLst>
              <a:ext uri="{FF2B5EF4-FFF2-40B4-BE49-F238E27FC236}">
                <a16:creationId xmlns:a16="http://schemas.microsoft.com/office/drawing/2014/main" id="{14AE7E07-75C1-4371-875C-9300A987354C}"/>
              </a:ext>
            </a:extLst>
          </p:cNvPr>
          <p:cNvSpPr>
            <a:spLocks noChangeArrowheads="1"/>
          </p:cNvSpPr>
          <p:nvPr/>
        </p:nvSpPr>
        <p:spPr bwMode="auto">
          <a:xfrm>
            <a:off x="0" y="1033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63510" name="Rectangle 30">
            <a:extLst>
              <a:ext uri="{FF2B5EF4-FFF2-40B4-BE49-F238E27FC236}">
                <a16:creationId xmlns:a16="http://schemas.microsoft.com/office/drawing/2014/main" id="{53C4FACD-EA34-4DB5-B821-EB71FF68CBAF}"/>
              </a:ext>
            </a:extLst>
          </p:cNvPr>
          <p:cNvSpPr>
            <a:spLocks noChangeArrowheads="1"/>
          </p:cNvSpPr>
          <p:nvPr/>
        </p:nvSpPr>
        <p:spPr bwMode="auto">
          <a:xfrm>
            <a:off x="0" y="1033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endParaRPr lang="en-US" altLang="en-US" i="0">
              <a:solidFill>
                <a:schemeClr val="tx1"/>
              </a:solidFill>
              <a:latin typeface="Arial" panose="020B0604020202020204" pitchFamily="34" charset="0"/>
              <a:cs typeface="Arial" panose="020B0604020202020204" pitchFamily="34" charset="0"/>
            </a:endParaRPr>
          </a:p>
        </p:txBody>
      </p:sp>
      <p:sp>
        <p:nvSpPr>
          <p:cNvPr id="63511" name="Rectangle 31">
            <a:extLst>
              <a:ext uri="{FF2B5EF4-FFF2-40B4-BE49-F238E27FC236}">
                <a16:creationId xmlns:a16="http://schemas.microsoft.com/office/drawing/2014/main" id="{8ED8BAC7-F54F-4299-AC74-296816B701CC}"/>
              </a:ext>
            </a:extLst>
          </p:cNvPr>
          <p:cNvSpPr>
            <a:spLocks noGrp="1" noChangeArrowheads="1"/>
          </p:cNvSpPr>
          <p:nvPr>
            <p:ph type="title"/>
          </p:nvPr>
        </p:nvSpPr>
        <p:spPr>
          <a:xfrm>
            <a:off x="520700" y="677863"/>
            <a:ext cx="8154988" cy="738187"/>
          </a:xfrm>
        </p:spPr>
        <p:txBody>
          <a:bodyPr/>
          <a:lstStyle/>
          <a:p>
            <a:pPr eaLnBrk="1" hangingPunct="1"/>
            <a:r>
              <a:rPr lang="en-US" altLang="en-US" sz="4000">
                <a:ea typeface="Calibri" panose="020F0502020204030204" pitchFamily="34" charset="0"/>
                <a:cs typeface="Lucida Sans" panose="020B0602030504020204" pitchFamily="34" charset="0"/>
              </a:rPr>
              <a:t>Multi-Homed Firewall:</a:t>
            </a:r>
            <a:br>
              <a:rPr lang="en-US" altLang="en-US" sz="4000">
                <a:ea typeface="Calibri" panose="020F0502020204030204" pitchFamily="34" charset="0"/>
                <a:cs typeface="Lucida Sans" panose="020B0602030504020204" pitchFamily="34" charset="0"/>
              </a:rPr>
            </a:br>
            <a:r>
              <a:rPr lang="en-US" altLang="en-US" sz="4000">
                <a:ea typeface="Calibri" panose="020F0502020204030204" pitchFamily="34" charset="0"/>
                <a:cs typeface="Lucida Sans" panose="020B0602030504020204" pitchFamily="34" charset="0"/>
              </a:rPr>
              <a:t>Separate Zones</a:t>
            </a:r>
          </a:p>
        </p:txBody>
      </p:sp>
      <p:sp>
        <p:nvSpPr>
          <p:cNvPr id="63513" name="Line 33">
            <a:extLst>
              <a:ext uri="{FF2B5EF4-FFF2-40B4-BE49-F238E27FC236}">
                <a16:creationId xmlns:a16="http://schemas.microsoft.com/office/drawing/2014/main" id="{DB9F6632-A6D7-46C4-989A-57ADA7FB17BB}"/>
              </a:ext>
            </a:extLst>
          </p:cNvPr>
          <p:cNvSpPr>
            <a:spLocks noChangeShapeType="1"/>
          </p:cNvSpPr>
          <p:nvPr/>
        </p:nvSpPr>
        <p:spPr bwMode="auto">
          <a:xfrm>
            <a:off x="3913188" y="3379788"/>
            <a:ext cx="50800" cy="3540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4" name="Text Box 34">
            <a:extLst>
              <a:ext uri="{FF2B5EF4-FFF2-40B4-BE49-F238E27FC236}">
                <a16:creationId xmlns:a16="http://schemas.microsoft.com/office/drawing/2014/main" id="{F96C6F1A-C716-4F7A-AFD6-BB1F6E463BAF}"/>
              </a:ext>
            </a:extLst>
          </p:cNvPr>
          <p:cNvSpPr txBox="1">
            <a:spLocks noChangeArrowheads="1"/>
          </p:cNvSpPr>
          <p:nvPr/>
        </p:nvSpPr>
        <p:spPr bwMode="auto">
          <a:xfrm>
            <a:off x="5167313" y="3313113"/>
            <a:ext cx="208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Demilitarized Zone</a:t>
            </a:r>
          </a:p>
        </p:txBody>
      </p:sp>
      <p:sp>
        <p:nvSpPr>
          <p:cNvPr id="63515" name="Text Box 37">
            <a:extLst>
              <a:ext uri="{FF2B5EF4-FFF2-40B4-BE49-F238E27FC236}">
                <a16:creationId xmlns:a16="http://schemas.microsoft.com/office/drawing/2014/main" id="{E225D620-4630-4275-8D88-27DD65D815E5}"/>
              </a:ext>
            </a:extLst>
          </p:cNvPr>
          <p:cNvSpPr txBox="1">
            <a:spLocks noChangeArrowheads="1"/>
          </p:cNvSpPr>
          <p:nvPr/>
        </p:nvSpPr>
        <p:spPr bwMode="auto">
          <a:xfrm>
            <a:off x="2058988" y="2971800"/>
            <a:ext cx="116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Screened</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Host</a:t>
            </a:r>
          </a:p>
        </p:txBody>
      </p:sp>
      <p:sp>
        <p:nvSpPr>
          <p:cNvPr id="63516" name="Text Box 38">
            <a:extLst>
              <a:ext uri="{FF2B5EF4-FFF2-40B4-BE49-F238E27FC236}">
                <a16:creationId xmlns:a16="http://schemas.microsoft.com/office/drawing/2014/main" id="{7A6EB283-28D9-45A6-B42D-8317CC48D2B2}"/>
              </a:ext>
            </a:extLst>
          </p:cNvPr>
          <p:cNvSpPr txBox="1">
            <a:spLocks noChangeArrowheads="1"/>
          </p:cNvSpPr>
          <p:nvPr/>
        </p:nvSpPr>
        <p:spPr bwMode="auto">
          <a:xfrm>
            <a:off x="5030788" y="2274888"/>
            <a:ext cx="3956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The router serves as a screen for the</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Firewall, preventing Denial of Service</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attacks to the Firewall.</a:t>
            </a:r>
          </a:p>
        </p:txBody>
      </p:sp>
      <p:sp>
        <p:nvSpPr>
          <p:cNvPr id="63517" name="Text Box 39">
            <a:extLst>
              <a:ext uri="{FF2B5EF4-FFF2-40B4-BE49-F238E27FC236}">
                <a16:creationId xmlns:a16="http://schemas.microsoft.com/office/drawing/2014/main" id="{33494542-52B5-46F1-8554-8410E22D2F02}"/>
              </a:ext>
            </a:extLst>
          </p:cNvPr>
          <p:cNvSpPr txBox="1">
            <a:spLocks noChangeArrowheads="1"/>
          </p:cNvSpPr>
          <p:nvPr/>
        </p:nvSpPr>
        <p:spPr bwMode="auto">
          <a:xfrm>
            <a:off x="2168525" y="2046288"/>
            <a:ext cx="1223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Screening</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Device:</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Router</a:t>
            </a:r>
          </a:p>
        </p:txBody>
      </p:sp>
      <p:cxnSp>
        <p:nvCxnSpPr>
          <p:cNvPr id="63518" name="Elbow Connector 6">
            <a:extLst>
              <a:ext uri="{FF2B5EF4-FFF2-40B4-BE49-F238E27FC236}">
                <a16:creationId xmlns:a16="http://schemas.microsoft.com/office/drawing/2014/main" id="{9CC73024-F1F6-453A-95BA-B342C0DA0DC3}"/>
              </a:ext>
            </a:extLst>
          </p:cNvPr>
          <p:cNvCxnSpPr>
            <a:cxnSpLocks noChangeShapeType="1"/>
            <a:stCxn id="63492" idx="0"/>
            <a:endCxn id="63521" idx="1"/>
          </p:cNvCxnSpPr>
          <p:nvPr/>
        </p:nvCxnSpPr>
        <p:spPr bwMode="auto">
          <a:xfrm rot="5400000" flipH="1" flipV="1">
            <a:off x="2295525" y="3178175"/>
            <a:ext cx="341313" cy="121761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3519" name="Text Box 37">
            <a:extLst>
              <a:ext uri="{FF2B5EF4-FFF2-40B4-BE49-F238E27FC236}">
                <a16:creationId xmlns:a16="http://schemas.microsoft.com/office/drawing/2014/main" id="{B64344C7-C0EC-4AC6-B5ED-1FAC08861142}"/>
              </a:ext>
            </a:extLst>
          </p:cNvPr>
          <p:cNvSpPr txBox="1">
            <a:spLocks noChangeArrowheads="1"/>
          </p:cNvSpPr>
          <p:nvPr/>
        </p:nvSpPr>
        <p:spPr bwMode="auto">
          <a:xfrm>
            <a:off x="131763" y="2971800"/>
            <a:ext cx="1660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Confidential</a:t>
            </a:r>
          </a:p>
          <a:p>
            <a:pPr algn="ct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Payment Card</a:t>
            </a:r>
          </a:p>
          <a:p>
            <a:pPr algn="ct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Zone</a:t>
            </a:r>
          </a:p>
        </p:txBody>
      </p:sp>
      <p:pic>
        <p:nvPicPr>
          <p:cNvPr id="63520" name="Picture 21" descr="BD18221_">
            <a:extLst>
              <a:ext uri="{FF2B5EF4-FFF2-40B4-BE49-F238E27FC236}">
                <a16:creationId xmlns:a16="http://schemas.microsoft.com/office/drawing/2014/main" id="{A9AC660B-C458-489E-AC98-408C28620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963" y="2336800"/>
            <a:ext cx="762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21" name="TextBox 6">
            <a:extLst>
              <a:ext uri="{FF2B5EF4-FFF2-40B4-BE49-F238E27FC236}">
                <a16:creationId xmlns:a16="http://schemas.microsoft.com/office/drawing/2014/main" id="{FC55B100-8F68-4429-ADCF-D6D74B982B9D}"/>
              </a:ext>
            </a:extLst>
          </p:cNvPr>
          <p:cNvSpPr txBox="1">
            <a:spLocks noChangeArrowheads="1"/>
          </p:cNvSpPr>
          <p:nvPr/>
        </p:nvSpPr>
        <p:spPr bwMode="auto">
          <a:xfrm>
            <a:off x="3074988" y="3446463"/>
            <a:ext cx="514350" cy="339725"/>
          </a:xfrm>
          <a:prstGeom prst="rect">
            <a:avLst/>
          </a:prstGeom>
          <a:solidFill>
            <a:srgbClr val="E86E5A"/>
          </a:solidFill>
          <a:ln w="9525">
            <a:solidFill>
              <a:schemeClr val="tx1"/>
            </a:solidFill>
            <a:miter lim="800000"/>
            <a:headEnd/>
            <a:tailEnd/>
          </a:ln>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Arial" panose="020B0604020202020204" pitchFamily="34" charset="0"/>
              </a:rPr>
              <a:t>IPS</a:t>
            </a:r>
          </a:p>
        </p:txBody>
      </p:sp>
      <p:pic>
        <p:nvPicPr>
          <p:cNvPr id="63522" name="Picture 47" descr="C:\Users\lincke\AppData\Local\Microsoft\Windows\Temporary Internet Files\Content.IE5\2RYO8FS0\banear-ips-firewall[1].png">
            <a:extLst>
              <a:ext uri="{FF2B5EF4-FFF2-40B4-BE49-F238E27FC236}">
                <a16:creationId xmlns:a16="http://schemas.microsoft.com/office/drawing/2014/main" id="{97A47C26-2E21-4890-9DC1-C02C1B65C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9613" y="3070225"/>
            <a:ext cx="11985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23" name="TextBox 43">
            <a:extLst>
              <a:ext uri="{FF2B5EF4-FFF2-40B4-BE49-F238E27FC236}">
                <a16:creationId xmlns:a16="http://schemas.microsoft.com/office/drawing/2014/main" id="{BCD5AFC9-9A9D-4AAF-9FE1-4F51609B9FD4}"/>
              </a:ext>
            </a:extLst>
          </p:cNvPr>
          <p:cNvSpPr txBox="1">
            <a:spLocks noChangeArrowheads="1"/>
          </p:cNvSpPr>
          <p:nvPr/>
        </p:nvSpPr>
        <p:spPr bwMode="auto">
          <a:xfrm>
            <a:off x="2244725" y="6246813"/>
            <a:ext cx="525463" cy="338137"/>
          </a:xfrm>
          <a:prstGeom prst="rect">
            <a:avLst/>
          </a:prstGeom>
          <a:solidFill>
            <a:srgbClr val="E86E5A"/>
          </a:solidFill>
          <a:ln w="9525">
            <a:solidFill>
              <a:schemeClr val="tx1"/>
            </a:solidFill>
            <a:miter lim="800000"/>
            <a:headEnd/>
            <a:tailEnd/>
          </a:ln>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Arial" panose="020B0604020202020204" pitchFamily="34" charset="0"/>
              </a:rPr>
              <a:t>IDS</a:t>
            </a:r>
          </a:p>
        </p:txBody>
      </p:sp>
      <p:cxnSp>
        <p:nvCxnSpPr>
          <p:cNvPr id="63524" name="Straight Connector 10">
            <a:extLst>
              <a:ext uri="{FF2B5EF4-FFF2-40B4-BE49-F238E27FC236}">
                <a16:creationId xmlns:a16="http://schemas.microsoft.com/office/drawing/2014/main" id="{E2383C41-9DEC-4EC3-9303-53F5B23AB624}"/>
              </a:ext>
            </a:extLst>
          </p:cNvPr>
          <p:cNvCxnSpPr>
            <a:cxnSpLocks noChangeShapeType="1"/>
          </p:cNvCxnSpPr>
          <p:nvPr/>
        </p:nvCxnSpPr>
        <p:spPr bwMode="auto">
          <a:xfrm flipV="1">
            <a:off x="3382963" y="3363913"/>
            <a:ext cx="238125" cy="714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B3E253DE-82FC-4237-B62C-47B19FD9D815}"/>
              </a:ext>
            </a:extLst>
          </p:cNvPr>
          <p:cNvSpPr>
            <a:spLocks noGrp="1" noChangeArrowheads="1"/>
          </p:cNvSpPr>
          <p:nvPr>
            <p:ph type="title"/>
          </p:nvPr>
        </p:nvSpPr>
        <p:spPr>
          <a:xfrm>
            <a:off x="520700" y="762000"/>
            <a:ext cx="8154988" cy="654050"/>
          </a:xfrm>
        </p:spPr>
        <p:txBody>
          <a:bodyPr/>
          <a:lstStyle/>
          <a:p>
            <a:pPr algn="ctr" eaLnBrk="1" hangingPunct="1"/>
            <a:r>
              <a:rPr lang="en-US" altLang="en-US">
                <a:ea typeface="Calibri" panose="020F0502020204030204" pitchFamily="34" charset="0"/>
                <a:cs typeface="Lucida Sans" panose="020B0602030504020204" pitchFamily="34" charset="0"/>
              </a:rPr>
              <a:t>Step 3: Allocate Network Zones</a:t>
            </a:r>
            <a:br>
              <a:rPr lang="en-US" altLang="en-US">
                <a:ea typeface="Calibri" panose="020F0502020204030204" pitchFamily="34" charset="0"/>
                <a:cs typeface="Lucida Sans" panose="020B0602030504020204" pitchFamily="34" charset="0"/>
              </a:rPr>
            </a:br>
            <a:r>
              <a:rPr lang="en-US" altLang="en-US" sz="3200">
                <a:ea typeface="Calibri" panose="020F0502020204030204" pitchFamily="34" charset="0"/>
                <a:cs typeface="Lucida Sans" panose="020B0602030504020204" pitchFamily="34" charset="0"/>
              </a:rPr>
              <a:t>Workbook</a:t>
            </a:r>
          </a:p>
        </p:txBody>
      </p:sp>
      <p:graphicFrame>
        <p:nvGraphicFramePr>
          <p:cNvPr id="4" name="Content Placeholder 3">
            <a:extLst>
              <a:ext uri="{FF2B5EF4-FFF2-40B4-BE49-F238E27FC236}">
                <a16:creationId xmlns:a16="http://schemas.microsoft.com/office/drawing/2014/main" id="{6457D908-52F9-4D69-8CCD-61E1EC4478D7}"/>
              </a:ext>
            </a:extLst>
          </p:cNvPr>
          <p:cNvGraphicFramePr>
            <a:graphicFrameLocks noGrp="1"/>
          </p:cNvGraphicFramePr>
          <p:nvPr>
            <p:ph idx="1"/>
            <p:extLst>
              <p:ext uri="{D42A27DB-BD31-4B8C-83A1-F6EECF244321}">
                <p14:modId xmlns:p14="http://schemas.microsoft.com/office/powerpoint/2010/main" val="46806418"/>
              </p:ext>
            </p:extLst>
          </p:nvPr>
        </p:nvGraphicFramePr>
        <p:xfrm>
          <a:off x="520700" y="1808163"/>
          <a:ext cx="8154988" cy="4705348"/>
        </p:xfrm>
        <a:graphic>
          <a:graphicData uri="http://schemas.openxmlformats.org/drawingml/2006/table">
            <a:tbl>
              <a:tblPr firstRow="1" firstCol="1" lastRow="1" lastCol="1" bandRow="1" bandCol="1"/>
              <a:tblGrid>
                <a:gridCol w="1224859">
                  <a:extLst>
                    <a:ext uri="{9D8B030D-6E8A-4147-A177-3AD203B41FA5}">
                      <a16:colId xmlns:a16="http://schemas.microsoft.com/office/drawing/2014/main" val="20000"/>
                    </a:ext>
                  </a:extLst>
                </a:gridCol>
                <a:gridCol w="1289326">
                  <a:extLst>
                    <a:ext uri="{9D8B030D-6E8A-4147-A177-3AD203B41FA5}">
                      <a16:colId xmlns:a16="http://schemas.microsoft.com/office/drawing/2014/main" val="20001"/>
                    </a:ext>
                  </a:extLst>
                </a:gridCol>
                <a:gridCol w="5640803">
                  <a:extLst>
                    <a:ext uri="{9D8B030D-6E8A-4147-A177-3AD203B41FA5}">
                      <a16:colId xmlns:a16="http://schemas.microsoft.com/office/drawing/2014/main" val="20002"/>
                    </a:ext>
                  </a:extLst>
                </a:gridCol>
              </a:tblGrid>
              <a:tr h="560840">
                <a:tc>
                  <a:txBody>
                    <a:bodyPr/>
                    <a:lstStyle/>
                    <a:p>
                      <a:pPr marL="0" marR="0" algn="ctr">
                        <a:lnSpc>
                          <a:spcPct val="115000"/>
                        </a:lnSpc>
                        <a:spcBef>
                          <a:spcPts val="0"/>
                        </a:spcBef>
                        <a:spcAft>
                          <a:spcPts val="0"/>
                        </a:spcAft>
                      </a:pPr>
                      <a:r>
                        <a:rPr lang="en-US" sz="1600" b="1" dirty="0">
                          <a:effectLst/>
                          <a:latin typeface="Calibri"/>
                          <a:ea typeface="Calibri"/>
                          <a:cs typeface="Times New Roman"/>
                        </a:rPr>
                        <a:t>Zone</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Services</a:t>
                      </a:r>
                    </a:p>
                    <a:p>
                      <a:pPr marL="0" marR="0" algn="ctr">
                        <a:lnSpc>
                          <a:spcPct val="115000"/>
                        </a:lnSpc>
                        <a:spcBef>
                          <a:spcPts val="0"/>
                        </a:spcBef>
                        <a:spcAft>
                          <a:spcPts val="0"/>
                        </a:spcAft>
                      </a:pPr>
                      <a:r>
                        <a:rPr lang="en-US" sz="1600" b="1">
                          <a:effectLst/>
                          <a:latin typeface="Calibri"/>
                          <a:ea typeface="Calibri"/>
                          <a:cs typeface="Times New Roman"/>
                        </a:rPr>
                        <a:t> </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Zone Description</a:t>
                      </a:r>
                    </a:p>
                    <a:p>
                      <a:pPr marL="0" marR="0" algn="ctr">
                        <a:lnSpc>
                          <a:spcPct val="115000"/>
                        </a:lnSpc>
                        <a:spcBef>
                          <a:spcPts val="0"/>
                        </a:spcBef>
                        <a:spcAft>
                          <a:spcPts val="0"/>
                        </a:spcAft>
                      </a:pPr>
                      <a:r>
                        <a:rPr lang="en-US" sz="1600" b="1" dirty="0">
                          <a:effectLst/>
                          <a:latin typeface="Calibri"/>
                          <a:ea typeface="Calibri"/>
                          <a:cs typeface="Times New Roman"/>
                        </a:rPr>
                        <a:t>(You may delete or add rows as necessary)</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53296">
                <a:tc>
                  <a:txBody>
                    <a:bodyPr/>
                    <a:lstStyle/>
                    <a:p>
                      <a:pPr marL="0" marR="0">
                        <a:lnSpc>
                          <a:spcPct val="115000"/>
                        </a:lnSpc>
                        <a:spcBef>
                          <a:spcPts val="0"/>
                        </a:spcBef>
                        <a:spcAft>
                          <a:spcPts val="0"/>
                        </a:spcAft>
                      </a:pPr>
                      <a:r>
                        <a:rPr lang="en-US" sz="1600" dirty="0">
                          <a:effectLst/>
                          <a:latin typeface="Calibri"/>
                          <a:ea typeface="Calibri"/>
                          <a:cs typeface="Times New Roman"/>
                        </a:rPr>
                        <a:t>Internet</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 </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This zone is external to the organization. </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1"/>
                  </a:ext>
                </a:extLst>
              </a:tr>
              <a:tr h="560840">
                <a:tc>
                  <a:txBody>
                    <a:bodyPr/>
                    <a:lstStyle/>
                    <a:p>
                      <a:pPr marL="0" marR="0">
                        <a:lnSpc>
                          <a:spcPct val="115000"/>
                        </a:lnSpc>
                        <a:spcBef>
                          <a:spcPts val="0"/>
                        </a:spcBef>
                        <a:spcAft>
                          <a:spcPts val="0"/>
                        </a:spcAft>
                      </a:pPr>
                      <a:r>
                        <a:rPr lang="en-US" sz="1600" dirty="0">
                          <a:effectLst/>
                          <a:latin typeface="Calibri"/>
                          <a:ea typeface="Calibri"/>
                          <a:cs typeface="Times New Roman"/>
                        </a:rPr>
                        <a:t>De-</a:t>
                      </a:r>
                      <a:r>
                        <a:rPr lang="en-US" sz="1600" dirty="0" err="1">
                          <a:effectLst/>
                          <a:latin typeface="Calibri"/>
                          <a:ea typeface="Calibri"/>
                          <a:cs typeface="Times New Roman"/>
                        </a:rPr>
                        <a:t>Militar</a:t>
                      </a:r>
                      <a:r>
                        <a:rPr lang="en-US" sz="1600" dirty="0">
                          <a:effectLst/>
                          <a:latin typeface="Calibri"/>
                          <a:ea typeface="Calibri"/>
                          <a:cs typeface="Times New Roman"/>
                        </a:rPr>
                        <a:t>-</a:t>
                      </a:r>
                      <a:r>
                        <a:rPr lang="en-US" sz="1600" dirty="0" err="1">
                          <a:effectLst/>
                          <a:latin typeface="Calibri"/>
                          <a:ea typeface="Calibri"/>
                          <a:cs typeface="Times New Roman"/>
                        </a:rPr>
                        <a:t>ized</a:t>
                      </a:r>
                      <a:r>
                        <a:rPr lang="en-US" sz="1600" dirty="0">
                          <a:effectLst/>
                          <a:latin typeface="Calibri"/>
                          <a:ea typeface="Calibri"/>
                          <a:cs typeface="Times New Roman"/>
                        </a:rPr>
                        <a:t> Zone</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Web, </a:t>
                      </a:r>
                    </a:p>
                    <a:p>
                      <a:pPr marL="0" marR="0">
                        <a:lnSpc>
                          <a:spcPct val="115000"/>
                        </a:lnSpc>
                        <a:spcBef>
                          <a:spcPts val="0"/>
                        </a:spcBef>
                        <a:spcAft>
                          <a:spcPts val="0"/>
                        </a:spcAft>
                      </a:pPr>
                      <a:r>
                        <a:rPr lang="en-US" sz="1600" dirty="0">
                          <a:effectLst/>
                          <a:latin typeface="Calibri"/>
                          <a:ea typeface="Calibri"/>
                          <a:cs typeface="Times New Roman"/>
                        </a:rPr>
                        <a:t>Email, DNS</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This zone houses services the public are allowed to access in our network.</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2"/>
                  </a:ext>
                </a:extLst>
              </a:tr>
              <a:tr h="706592">
                <a:tc>
                  <a:txBody>
                    <a:bodyPr/>
                    <a:lstStyle/>
                    <a:p>
                      <a:pPr marL="0" marR="0">
                        <a:lnSpc>
                          <a:spcPct val="115000"/>
                        </a:lnSpc>
                        <a:spcBef>
                          <a:spcPts val="0"/>
                        </a:spcBef>
                        <a:spcAft>
                          <a:spcPts val="0"/>
                        </a:spcAft>
                      </a:pPr>
                      <a:r>
                        <a:rPr lang="en-US" sz="1600">
                          <a:effectLst/>
                          <a:latin typeface="Calibri"/>
                          <a:ea typeface="Calibri"/>
                          <a:cs typeface="Times New Roman"/>
                        </a:rPr>
                        <a:t>Wireless Network</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Wireless local employees</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This zone connects wireless/laptop employees</a:t>
                      </a:r>
                      <a:r>
                        <a:rPr lang="en-US" sz="1600" dirty="0">
                          <a:effectLst/>
                          <a:latin typeface="Tempus Sans ITC"/>
                          <a:ea typeface="Calibri"/>
                          <a:cs typeface="Times New Roman"/>
                        </a:rPr>
                        <a:t>/</a:t>
                      </a:r>
                      <a:r>
                        <a:rPr lang="en-US" sz="1600" dirty="0">
                          <a:solidFill>
                            <a:srgbClr val="C00000"/>
                          </a:solidFill>
                          <a:effectLst/>
                          <a:latin typeface="Tempus Sans ITC"/>
                          <a:ea typeface="Calibri"/>
                          <a:cs typeface="Times New Roman"/>
                        </a:rPr>
                        <a:t>students</a:t>
                      </a:r>
                      <a:r>
                        <a:rPr lang="en-US" sz="1600" dirty="0">
                          <a:solidFill>
                            <a:srgbClr val="C00000"/>
                          </a:solidFill>
                          <a:effectLst/>
                          <a:latin typeface="Calibri"/>
                          <a:ea typeface="Calibri"/>
                          <a:cs typeface="Times New Roman"/>
                        </a:rPr>
                        <a:t> </a:t>
                      </a:r>
                      <a:r>
                        <a:rPr lang="en-US" sz="1600" dirty="0">
                          <a:effectLst/>
                          <a:latin typeface="Calibri"/>
                          <a:ea typeface="Calibri"/>
                          <a:cs typeface="Times New Roman"/>
                        </a:rPr>
                        <a:t>(and crackers) to our internal network. They have</a:t>
                      </a:r>
                      <a:r>
                        <a:rPr lang="en-US" sz="1600" baseline="0" dirty="0">
                          <a:effectLst/>
                          <a:latin typeface="Calibri"/>
                          <a:ea typeface="Calibri"/>
                          <a:cs typeface="Times New Roman"/>
                        </a:rPr>
                        <a:t> wide access.</a:t>
                      </a:r>
                      <a:endParaRPr lang="en-US" sz="1600" dirty="0">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3"/>
                  </a:ext>
                </a:extLst>
              </a:tr>
              <a:tr h="560840">
                <a:tc>
                  <a:txBody>
                    <a:bodyPr/>
                    <a:lstStyle/>
                    <a:p>
                      <a:pPr marL="0" marR="0">
                        <a:lnSpc>
                          <a:spcPct val="115000"/>
                        </a:lnSpc>
                        <a:spcBef>
                          <a:spcPts val="0"/>
                        </a:spcBef>
                        <a:spcAft>
                          <a:spcPts val="0"/>
                        </a:spcAft>
                      </a:pPr>
                      <a:r>
                        <a:rPr lang="en-US" sz="1600" dirty="0">
                          <a:effectLst/>
                          <a:latin typeface="Calibri"/>
                          <a:ea typeface="Calibri"/>
                          <a:cs typeface="Times New Roman"/>
                        </a:rPr>
                        <a:t>Privileged Server Zone</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Databases</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solidFill>
                            <a:srgbClr val="C00000"/>
                          </a:solidFill>
                          <a:effectLst/>
                          <a:latin typeface="Tempus Sans ITC"/>
                          <a:ea typeface="Calibri"/>
                          <a:cs typeface="Times New Roman"/>
                        </a:rPr>
                        <a:t>This zone hosts our student learning databases, faculty servers, and student servers.</a:t>
                      </a:r>
                      <a:endParaRPr lang="en-US" sz="1600" dirty="0">
                        <a:solidFill>
                          <a:srgbClr val="C00000"/>
                        </a:solidFill>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4"/>
                  </a:ext>
                </a:extLst>
              </a:tr>
              <a:tr h="841260">
                <a:tc>
                  <a:txBody>
                    <a:bodyPr/>
                    <a:lstStyle/>
                    <a:p>
                      <a:pPr marL="0" marR="0">
                        <a:lnSpc>
                          <a:spcPct val="115000"/>
                        </a:lnSpc>
                        <a:spcBef>
                          <a:spcPts val="0"/>
                        </a:spcBef>
                        <a:spcAft>
                          <a:spcPts val="0"/>
                        </a:spcAft>
                      </a:pPr>
                      <a:r>
                        <a:rPr lang="en-US" sz="1600">
                          <a:solidFill>
                            <a:srgbClr val="C00000"/>
                          </a:solidFill>
                          <a:effectLst/>
                          <a:latin typeface="Tempus Sans ITC"/>
                          <a:ea typeface="Calibri"/>
                          <a:cs typeface="Times New Roman"/>
                        </a:rPr>
                        <a:t>Confidential Zone</a:t>
                      </a:r>
                      <a:endParaRPr lang="en-US" sz="1600">
                        <a:solidFill>
                          <a:srgbClr val="C00000"/>
                        </a:solidFill>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a:solidFill>
                            <a:srgbClr val="C00000"/>
                          </a:solidFill>
                          <a:effectLst/>
                          <a:latin typeface="Tempus Sans ITC"/>
                          <a:ea typeface="Calibri"/>
                          <a:cs typeface="Times New Roman"/>
                        </a:rPr>
                        <a:t>Payment card, health, grades info</a:t>
                      </a:r>
                      <a:endParaRPr lang="en-US" sz="1600">
                        <a:solidFill>
                          <a:srgbClr val="C00000"/>
                        </a:solidFill>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solidFill>
                            <a:srgbClr val="C00000"/>
                          </a:solidFill>
                          <a:effectLst/>
                          <a:latin typeface="Tempus Sans ITC"/>
                          <a:ea typeface="Calibri"/>
                          <a:cs typeface="Times New Roman"/>
                        </a:rPr>
                        <a:t>This highly-secure zone hosts databases with payment and other confidential (protected by law) information.</a:t>
                      </a:r>
                      <a:endParaRPr lang="en-US" sz="1600" dirty="0">
                        <a:solidFill>
                          <a:srgbClr val="C00000"/>
                        </a:solidFill>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5"/>
                  </a:ext>
                </a:extLst>
              </a:tr>
              <a:tr h="560840">
                <a:tc>
                  <a:txBody>
                    <a:bodyPr/>
                    <a:lstStyle/>
                    <a:p>
                      <a:pPr marL="0" marR="0">
                        <a:lnSpc>
                          <a:spcPct val="115000"/>
                        </a:lnSpc>
                        <a:spcBef>
                          <a:spcPts val="0"/>
                        </a:spcBef>
                        <a:spcAft>
                          <a:spcPts val="0"/>
                        </a:spcAft>
                      </a:pPr>
                      <a:r>
                        <a:rPr lang="en-US" sz="1600" dirty="0">
                          <a:effectLst/>
                          <a:latin typeface="Calibri"/>
                          <a:ea typeface="Calibri"/>
                          <a:cs typeface="Times New Roman"/>
                        </a:rPr>
                        <a:t>Privileged </a:t>
                      </a:r>
                      <a:r>
                        <a:rPr lang="en-US" sz="1600" dirty="0">
                          <a:effectLst/>
                          <a:latin typeface="Tempus Sans ITC"/>
                          <a:ea typeface="Calibri"/>
                          <a:cs typeface="Times New Roman"/>
                        </a:rPr>
                        <a:t>user </a:t>
                      </a:r>
                      <a:r>
                        <a:rPr lang="en-US" sz="1600" dirty="0">
                          <a:effectLst/>
                          <a:latin typeface="Calibri"/>
                          <a:ea typeface="Calibri"/>
                          <a:cs typeface="Times New Roman"/>
                        </a:rPr>
                        <a:t>Zone</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Wired staff/</a:t>
                      </a:r>
                      <a:r>
                        <a:rPr lang="en-US" sz="1600" baseline="0" dirty="0">
                          <a:effectLst/>
                          <a:latin typeface="Calibri"/>
                          <a:ea typeface="Calibri"/>
                          <a:cs typeface="Times New Roman"/>
                        </a:rPr>
                        <a:t> </a:t>
                      </a:r>
                      <a:r>
                        <a:rPr lang="en-US" sz="1600" dirty="0">
                          <a:effectLst/>
                          <a:latin typeface="Calibri"/>
                          <a:ea typeface="Calibri"/>
                          <a:cs typeface="Times New Roman"/>
                        </a:rPr>
                        <a:t>students</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This zone hosts our wired/fixed employee</a:t>
                      </a:r>
                      <a:r>
                        <a:rPr lang="en-US" sz="1600" dirty="0">
                          <a:effectLst/>
                          <a:latin typeface="Tempus Sans ITC"/>
                          <a:ea typeface="Calibri"/>
                          <a:cs typeface="Times New Roman"/>
                        </a:rPr>
                        <a:t>/</a:t>
                      </a:r>
                      <a:r>
                        <a:rPr lang="en-US" sz="1600" dirty="0">
                          <a:solidFill>
                            <a:srgbClr val="C00000"/>
                          </a:solidFill>
                          <a:effectLst/>
                          <a:latin typeface="Tempus Sans ITC"/>
                          <a:ea typeface="Calibri"/>
                          <a:cs typeface="Times New Roman"/>
                        </a:rPr>
                        <a:t>classroom </a:t>
                      </a:r>
                      <a:r>
                        <a:rPr lang="en-US" sz="1600" dirty="0">
                          <a:effectLst/>
                          <a:latin typeface="Calibri"/>
                          <a:ea typeface="Calibri"/>
                          <a:cs typeface="Times New Roman"/>
                        </a:rPr>
                        <a:t>computer terminals.  They have</a:t>
                      </a:r>
                      <a:r>
                        <a:rPr lang="en-US" sz="1600" baseline="0" dirty="0">
                          <a:effectLst/>
                          <a:latin typeface="Calibri"/>
                          <a:ea typeface="Calibri"/>
                          <a:cs typeface="Times New Roman"/>
                        </a:rPr>
                        <a:t> wide </a:t>
                      </a:r>
                      <a:r>
                        <a:rPr lang="en-US" sz="1600" baseline="0" dirty="0" err="1">
                          <a:effectLst/>
                          <a:latin typeface="Calibri"/>
                          <a:ea typeface="Calibri"/>
                          <a:cs typeface="Times New Roman"/>
                        </a:rPr>
                        <a:t>univ.</a:t>
                      </a:r>
                      <a:r>
                        <a:rPr lang="en-US" sz="1600" baseline="0" dirty="0">
                          <a:effectLst/>
                          <a:latin typeface="Calibri"/>
                          <a:ea typeface="Calibri"/>
                          <a:cs typeface="Times New Roman"/>
                        </a:rPr>
                        <a:t> &amp; external access.</a:t>
                      </a:r>
                      <a:endParaRPr lang="en-US" sz="1600" dirty="0">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6"/>
                  </a:ext>
                </a:extLst>
              </a:tr>
              <a:tr h="560840">
                <a:tc>
                  <a:txBody>
                    <a:bodyPr/>
                    <a:lstStyle/>
                    <a:p>
                      <a:pPr marL="0" marR="0">
                        <a:lnSpc>
                          <a:spcPct val="115000"/>
                        </a:lnSpc>
                        <a:spcBef>
                          <a:spcPts val="0"/>
                        </a:spcBef>
                        <a:spcAft>
                          <a:spcPts val="0"/>
                        </a:spcAft>
                      </a:pPr>
                      <a:r>
                        <a:rPr lang="en-US" sz="1600">
                          <a:solidFill>
                            <a:srgbClr val="C00000"/>
                          </a:solidFill>
                          <a:effectLst/>
                          <a:latin typeface="Tempus Sans ITC"/>
                          <a:ea typeface="Calibri"/>
                          <a:cs typeface="Times New Roman"/>
                        </a:rPr>
                        <a:t>Student Lab Zone</a:t>
                      </a:r>
                      <a:endParaRPr lang="en-US" sz="1600">
                        <a:solidFill>
                          <a:srgbClr val="C00000"/>
                        </a:solidFill>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solidFill>
                            <a:srgbClr val="C00000"/>
                          </a:solidFill>
                          <a:effectLst/>
                          <a:latin typeface="Tempus Sans ITC"/>
                          <a:ea typeface="Calibri"/>
                          <a:cs typeface="Times New Roman"/>
                        </a:rPr>
                        <a:t>Student labs</a:t>
                      </a:r>
                      <a:endParaRPr lang="en-US" sz="1600" dirty="0">
                        <a:solidFill>
                          <a:srgbClr val="C00000"/>
                        </a:solidFill>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solidFill>
                            <a:srgbClr val="C00000"/>
                          </a:solidFill>
                          <a:effectLst/>
                          <a:latin typeface="Tempus Sans ITC"/>
                          <a:ea typeface="Calibri"/>
                          <a:cs typeface="Times New Roman"/>
                        </a:rPr>
                        <a:t>This zone hosts our student lab computers, which are highly vulnerable to malware.  They</a:t>
                      </a:r>
                      <a:r>
                        <a:rPr lang="en-US" sz="1600" baseline="0" dirty="0">
                          <a:solidFill>
                            <a:srgbClr val="C00000"/>
                          </a:solidFill>
                          <a:effectLst/>
                          <a:latin typeface="Tempus Sans ITC"/>
                          <a:ea typeface="Calibri"/>
                          <a:cs typeface="Times New Roman"/>
                        </a:rPr>
                        <a:t> have wide access</a:t>
                      </a:r>
                      <a:endParaRPr lang="en-US" sz="1600" dirty="0">
                        <a:solidFill>
                          <a:srgbClr val="C00000"/>
                        </a:solidFill>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7"/>
                  </a:ext>
                </a:extLst>
              </a:tr>
            </a:tbl>
          </a:graphicData>
        </a:graphic>
      </p:graphicFrame>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AD31-E085-46C6-9913-FDFE113474C1}"/>
              </a:ext>
            </a:extLst>
          </p:cNvPr>
          <p:cNvSpPr>
            <a:spLocks noGrp="1"/>
          </p:cNvSpPr>
          <p:nvPr>
            <p:ph type="title"/>
          </p:nvPr>
        </p:nvSpPr>
        <p:spPr/>
        <p:txBody>
          <a:bodyPr/>
          <a:lstStyle/>
          <a:p>
            <a:r>
              <a:rPr lang="en-US" dirty="0"/>
              <a:t>Step 4: Define Controls</a:t>
            </a:r>
          </a:p>
        </p:txBody>
      </p:sp>
      <p:graphicFrame>
        <p:nvGraphicFramePr>
          <p:cNvPr id="4" name="Content Placeholder 3">
            <a:extLst>
              <a:ext uri="{FF2B5EF4-FFF2-40B4-BE49-F238E27FC236}">
                <a16:creationId xmlns:a16="http://schemas.microsoft.com/office/drawing/2014/main" id="{2C6E6DDA-43DA-44D7-BD6E-98BD3740E651}"/>
              </a:ext>
            </a:extLst>
          </p:cNvPr>
          <p:cNvGraphicFramePr>
            <a:graphicFrameLocks/>
          </p:cNvGraphicFramePr>
          <p:nvPr>
            <p:extLst>
              <p:ext uri="{D42A27DB-BD31-4B8C-83A1-F6EECF244321}">
                <p14:modId xmlns:p14="http://schemas.microsoft.com/office/powerpoint/2010/main" val="3565346648"/>
              </p:ext>
            </p:extLst>
          </p:nvPr>
        </p:nvGraphicFramePr>
        <p:xfrm>
          <a:off x="3657600" y="661193"/>
          <a:ext cx="5153025" cy="3579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579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D863CDD-0EC1-4547-BD86-42CA8F0C9B41}"/>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Data Privacy</a:t>
            </a:r>
          </a:p>
        </p:txBody>
      </p:sp>
      <p:sp>
        <p:nvSpPr>
          <p:cNvPr id="67587" name="Rectangle 3">
            <a:extLst>
              <a:ext uri="{FF2B5EF4-FFF2-40B4-BE49-F238E27FC236}">
                <a16:creationId xmlns:a16="http://schemas.microsoft.com/office/drawing/2014/main" id="{70F88C69-E274-4712-AEEE-1C0439D67032}"/>
              </a:ext>
            </a:extLst>
          </p:cNvPr>
          <p:cNvSpPr>
            <a:spLocks noGrp="1" noChangeArrowheads="1"/>
          </p:cNvSpPr>
          <p:nvPr>
            <p:ph sz="half" idx="1"/>
          </p:nvPr>
        </p:nvSpPr>
        <p:spPr/>
        <p:txBody>
          <a:bodyPr/>
          <a:lstStyle/>
          <a:p>
            <a:pPr eaLnBrk="1" hangingPunct="1">
              <a:lnSpc>
                <a:spcPct val="80000"/>
              </a:lnSpc>
            </a:pPr>
            <a:r>
              <a:rPr lang="en-US" altLang="en-US" sz="2400" b="1">
                <a:latin typeface="Calibri" panose="020F0502020204030204" pitchFamily="34" charset="0"/>
                <a:ea typeface="ヒラギノ角ゴ Pro W3"/>
                <a:cs typeface="ヒラギノ角ゴ Pro W3"/>
              </a:rPr>
              <a:t>Confidentiality</a:t>
            </a:r>
            <a:r>
              <a:rPr lang="en-US" altLang="en-US" sz="2400">
                <a:latin typeface="Calibri" panose="020F0502020204030204" pitchFamily="34" charset="0"/>
                <a:ea typeface="ヒラギノ角ゴ Pro W3"/>
                <a:cs typeface="ヒラギノ角ゴ Pro W3"/>
              </a:rPr>
              <a:t>:  Unauthorized parties cannot access information </a:t>
            </a:r>
          </a:p>
          <a:p>
            <a:pPr lvl="1" eaLnBrk="1" hangingPunct="1">
              <a:lnSpc>
                <a:spcPct val="80000"/>
              </a:lnSpc>
            </a:pPr>
            <a:r>
              <a:rPr lang="en-US" altLang="en-US" sz="2000">
                <a:latin typeface="Calibri" panose="020F0502020204030204" pitchFamily="34" charset="0"/>
                <a:ea typeface="ヒラギノ角ゴ Pro W3"/>
                <a:cs typeface="ヒラギノ角ゴ Pro W3"/>
              </a:rPr>
              <a:t>(-&gt;Secret Key Encryption)</a:t>
            </a:r>
            <a:endParaRPr lang="en-US" altLang="en-US" sz="2000" b="1">
              <a:latin typeface="Calibri" panose="020F0502020204030204" pitchFamily="34" charset="0"/>
              <a:ea typeface="ヒラギノ角ゴ Pro W3"/>
              <a:cs typeface="ヒラギノ角ゴ Pro W3"/>
            </a:endParaRPr>
          </a:p>
          <a:p>
            <a:pPr eaLnBrk="1" hangingPunct="1">
              <a:lnSpc>
                <a:spcPct val="80000"/>
              </a:lnSpc>
            </a:pPr>
            <a:r>
              <a:rPr lang="en-US" altLang="en-US" sz="2400" b="1">
                <a:latin typeface="Calibri" panose="020F0502020204030204" pitchFamily="34" charset="0"/>
                <a:ea typeface="ヒラギノ角ゴ Pro W3"/>
                <a:cs typeface="ヒラギノ角ゴ Pro W3"/>
              </a:rPr>
              <a:t>Authenticity</a:t>
            </a:r>
            <a:r>
              <a:rPr lang="en-US" altLang="en-US" sz="2400">
                <a:latin typeface="Calibri" panose="020F0502020204030204" pitchFamily="34" charset="0"/>
                <a:ea typeface="ヒラギノ角ゴ Pro W3"/>
                <a:cs typeface="ヒラギノ角ゴ Pro W3"/>
              </a:rPr>
              <a:t>: Ensures claimed sender = actual sender. </a:t>
            </a:r>
          </a:p>
          <a:p>
            <a:pPr lvl="1" eaLnBrk="1" hangingPunct="1">
              <a:lnSpc>
                <a:spcPct val="80000"/>
              </a:lnSpc>
            </a:pPr>
            <a:r>
              <a:rPr lang="en-US" altLang="en-US" sz="2000">
                <a:latin typeface="Calibri" panose="020F0502020204030204" pitchFamily="34" charset="0"/>
                <a:ea typeface="ヒラギノ角ゴ Pro W3"/>
                <a:cs typeface="ヒラギノ角ゴ Pro W3"/>
              </a:rPr>
              <a:t>(-&gt;Public Key Encryption)</a:t>
            </a:r>
            <a:endParaRPr lang="en-US" altLang="en-US" sz="2000" b="1">
              <a:latin typeface="Calibri" panose="020F0502020204030204" pitchFamily="34" charset="0"/>
              <a:ea typeface="ヒラギノ角ゴ Pro W3"/>
              <a:cs typeface="ヒラギノ角ゴ Pro W3"/>
            </a:endParaRPr>
          </a:p>
          <a:p>
            <a:pPr eaLnBrk="1" hangingPunct="1">
              <a:lnSpc>
                <a:spcPct val="80000"/>
              </a:lnSpc>
            </a:pPr>
            <a:r>
              <a:rPr lang="en-US" altLang="en-US" sz="2400" b="1">
                <a:latin typeface="Calibri" panose="020F0502020204030204" pitchFamily="34" charset="0"/>
                <a:ea typeface="ヒラギノ角ゴ Pro W3"/>
                <a:cs typeface="ヒラギノ角ゴ Pro W3"/>
              </a:rPr>
              <a:t>Integrity</a:t>
            </a:r>
            <a:r>
              <a:rPr lang="en-US" altLang="en-US" sz="2400">
                <a:latin typeface="Calibri" panose="020F0502020204030204" pitchFamily="34" charset="0"/>
                <a:ea typeface="ヒラギノ角ゴ Pro W3"/>
                <a:cs typeface="ヒラギノ角ゴ Pro W3"/>
              </a:rPr>
              <a:t>: Ensures the message is not modified in transmission. </a:t>
            </a:r>
          </a:p>
          <a:p>
            <a:pPr lvl="1" eaLnBrk="1" hangingPunct="1">
              <a:lnSpc>
                <a:spcPct val="80000"/>
              </a:lnSpc>
            </a:pPr>
            <a:r>
              <a:rPr lang="en-US" altLang="en-US" sz="2000">
                <a:latin typeface="Calibri" panose="020F0502020204030204" pitchFamily="34" charset="0"/>
                <a:ea typeface="ヒラギノ角ゴ Pro W3"/>
                <a:cs typeface="ヒラギノ角ゴ Pro W3"/>
              </a:rPr>
              <a:t>(-&gt;Hashing)</a:t>
            </a:r>
            <a:endParaRPr lang="en-US" altLang="en-US" sz="2000" b="1">
              <a:latin typeface="Calibri" panose="020F0502020204030204" pitchFamily="34" charset="0"/>
              <a:ea typeface="ヒラギノ角ゴ Pro W3"/>
              <a:cs typeface="ヒラギノ角ゴ Pro W3"/>
            </a:endParaRPr>
          </a:p>
          <a:p>
            <a:pPr eaLnBrk="1" hangingPunct="1">
              <a:lnSpc>
                <a:spcPct val="80000"/>
              </a:lnSpc>
            </a:pPr>
            <a:r>
              <a:rPr lang="en-US" altLang="en-US" sz="2400" b="1">
                <a:latin typeface="Calibri" panose="020F0502020204030204" pitchFamily="34" charset="0"/>
                <a:ea typeface="ヒラギノ角ゴ Pro W3"/>
                <a:cs typeface="ヒラギノ角ゴ Pro W3"/>
              </a:rPr>
              <a:t>Nonrepudiation</a:t>
            </a:r>
            <a:r>
              <a:rPr lang="en-US" altLang="en-US" sz="2400">
                <a:latin typeface="Calibri" panose="020F0502020204030204" pitchFamily="34" charset="0"/>
                <a:ea typeface="ヒラギノ角ゴ Pro W3"/>
                <a:cs typeface="ヒラギノ角ゴ Pro W3"/>
              </a:rPr>
              <a:t>: Ensures sender cannot later deny sending message. </a:t>
            </a:r>
          </a:p>
          <a:p>
            <a:pPr lvl="1" eaLnBrk="1" hangingPunct="1">
              <a:lnSpc>
                <a:spcPct val="80000"/>
              </a:lnSpc>
            </a:pPr>
            <a:r>
              <a:rPr lang="en-US" altLang="en-US" sz="2000">
                <a:latin typeface="Calibri" panose="020F0502020204030204" pitchFamily="34" charset="0"/>
                <a:ea typeface="ヒラギノ角ゴ Pro W3"/>
                <a:cs typeface="ヒラギノ角ゴ Pro W3"/>
              </a:rPr>
              <a:t>(-&gt;Digital Signature)</a:t>
            </a:r>
          </a:p>
        </p:txBody>
      </p:sp>
      <p:sp>
        <p:nvSpPr>
          <p:cNvPr id="67588" name="Line 4">
            <a:extLst>
              <a:ext uri="{FF2B5EF4-FFF2-40B4-BE49-F238E27FC236}">
                <a16:creationId xmlns:a16="http://schemas.microsoft.com/office/drawing/2014/main" id="{DFD524C1-6CDB-4EBD-A3FA-F214589154AC}"/>
              </a:ext>
            </a:extLst>
          </p:cNvPr>
          <p:cNvSpPr>
            <a:spLocks noChangeShapeType="1"/>
          </p:cNvSpPr>
          <p:nvPr/>
        </p:nvSpPr>
        <p:spPr bwMode="auto">
          <a:xfrm>
            <a:off x="5334000" y="2590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89" name="Text Box 5">
            <a:extLst>
              <a:ext uri="{FF2B5EF4-FFF2-40B4-BE49-F238E27FC236}">
                <a16:creationId xmlns:a16="http://schemas.microsoft.com/office/drawing/2014/main" id="{C37569E9-B305-4CD8-81B9-96AA67FF1F93}"/>
              </a:ext>
            </a:extLst>
          </p:cNvPr>
          <p:cNvSpPr txBox="1">
            <a:spLocks noChangeArrowheads="1"/>
          </p:cNvSpPr>
          <p:nvPr/>
        </p:nvSpPr>
        <p:spPr bwMode="auto">
          <a:xfrm>
            <a:off x="4860925" y="1941513"/>
            <a:ext cx="177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rgbClr val="FF0066"/>
                </a:solidFill>
                <a:latin typeface="Arial" panose="020B0604020202020204" pitchFamily="34" charset="0"/>
                <a:cs typeface="Arial" panose="020B0604020202020204" pitchFamily="34" charset="0"/>
              </a:rPr>
              <a:t>Confidentiality</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   Joe</a:t>
            </a:r>
          </a:p>
        </p:txBody>
      </p:sp>
      <p:sp>
        <p:nvSpPr>
          <p:cNvPr id="67590" name="Line 6">
            <a:extLst>
              <a:ext uri="{FF2B5EF4-FFF2-40B4-BE49-F238E27FC236}">
                <a16:creationId xmlns:a16="http://schemas.microsoft.com/office/drawing/2014/main" id="{223FDAE3-1453-46B2-8F6E-E1D2C111727C}"/>
              </a:ext>
            </a:extLst>
          </p:cNvPr>
          <p:cNvSpPr>
            <a:spLocks noChangeShapeType="1"/>
          </p:cNvSpPr>
          <p:nvPr/>
        </p:nvSpPr>
        <p:spPr bwMode="auto">
          <a:xfrm>
            <a:off x="5334000" y="2743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1" name="Text Box 7">
            <a:extLst>
              <a:ext uri="{FF2B5EF4-FFF2-40B4-BE49-F238E27FC236}">
                <a16:creationId xmlns:a16="http://schemas.microsoft.com/office/drawing/2014/main" id="{2DADAB91-FAD4-401C-A9DA-9F35AE30B65B}"/>
              </a:ext>
            </a:extLst>
          </p:cNvPr>
          <p:cNvSpPr txBox="1">
            <a:spLocks noChangeArrowheads="1"/>
          </p:cNvSpPr>
          <p:nvPr/>
        </p:nvSpPr>
        <p:spPr bwMode="auto">
          <a:xfrm>
            <a:off x="4953000" y="32766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  Ann</a:t>
            </a:r>
          </a:p>
        </p:txBody>
      </p:sp>
      <p:sp>
        <p:nvSpPr>
          <p:cNvPr id="67592" name="Text Box 8">
            <a:extLst>
              <a:ext uri="{FF2B5EF4-FFF2-40B4-BE49-F238E27FC236}">
                <a16:creationId xmlns:a16="http://schemas.microsoft.com/office/drawing/2014/main" id="{1DC9844D-CE26-433A-8E28-DA64006D673B}"/>
              </a:ext>
            </a:extLst>
          </p:cNvPr>
          <p:cNvSpPr txBox="1">
            <a:spLocks noChangeArrowheads="1"/>
          </p:cNvSpPr>
          <p:nvPr/>
        </p:nvSpPr>
        <p:spPr bwMode="auto">
          <a:xfrm>
            <a:off x="5775325" y="255111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Bill</a:t>
            </a:r>
          </a:p>
        </p:txBody>
      </p:sp>
      <p:sp>
        <p:nvSpPr>
          <p:cNvPr id="67593" name="Text Box 9">
            <a:extLst>
              <a:ext uri="{FF2B5EF4-FFF2-40B4-BE49-F238E27FC236}">
                <a16:creationId xmlns:a16="http://schemas.microsoft.com/office/drawing/2014/main" id="{B1A94673-3E56-4297-BC79-D8B9E4F42F36}"/>
              </a:ext>
            </a:extLst>
          </p:cNvPr>
          <p:cNvSpPr txBox="1">
            <a:spLocks noChangeArrowheads="1"/>
          </p:cNvSpPr>
          <p:nvPr/>
        </p:nvSpPr>
        <p:spPr bwMode="auto">
          <a:xfrm>
            <a:off x="6664325" y="1944688"/>
            <a:ext cx="150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rgbClr val="FF0066"/>
                </a:solidFill>
                <a:latin typeface="Arial" panose="020B0604020202020204" pitchFamily="34" charset="0"/>
                <a:cs typeface="Arial" panose="020B0604020202020204" pitchFamily="34" charset="0"/>
              </a:rPr>
              <a:t>Authenticity</a:t>
            </a:r>
          </a:p>
        </p:txBody>
      </p:sp>
      <p:sp>
        <p:nvSpPr>
          <p:cNvPr id="67594" name="Line 10">
            <a:extLst>
              <a:ext uri="{FF2B5EF4-FFF2-40B4-BE49-F238E27FC236}">
                <a16:creationId xmlns:a16="http://schemas.microsoft.com/office/drawing/2014/main" id="{3522894F-06FD-4FA9-A45B-CF536A50E005}"/>
              </a:ext>
            </a:extLst>
          </p:cNvPr>
          <p:cNvSpPr>
            <a:spLocks noChangeShapeType="1"/>
          </p:cNvSpPr>
          <p:nvPr/>
        </p:nvSpPr>
        <p:spPr bwMode="auto">
          <a:xfrm>
            <a:off x="7061200" y="273208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5" name="Text Box 11">
            <a:extLst>
              <a:ext uri="{FF2B5EF4-FFF2-40B4-BE49-F238E27FC236}">
                <a16:creationId xmlns:a16="http://schemas.microsoft.com/office/drawing/2014/main" id="{74403E72-9868-46EC-845C-40BE98E1D719}"/>
              </a:ext>
            </a:extLst>
          </p:cNvPr>
          <p:cNvSpPr txBox="1">
            <a:spLocks noChangeArrowheads="1"/>
          </p:cNvSpPr>
          <p:nvPr/>
        </p:nvSpPr>
        <p:spPr bwMode="auto">
          <a:xfrm>
            <a:off x="6664325" y="2311400"/>
            <a:ext cx="193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Joe (Actually Bill)</a:t>
            </a:r>
          </a:p>
        </p:txBody>
      </p:sp>
      <p:sp>
        <p:nvSpPr>
          <p:cNvPr id="67596" name="Text Box 12">
            <a:extLst>
              <a:ext uri="{FF2B5EF4-FFF2-40B4-BE49-F238E27FC236}">
                <a16:creationId xmlns:a16="http://schemas.microsoft.com/office/drawing/2014/main" id="{705EAC95-D222-4065-BB54-D489A9A5CCCF}"/>
              </a:ext>
            </a:extLst>
          </p:cNvPr>
          <p:cNvSpPr txBox="1">
            <a:spLocks noChangeArrowheads="1"/>
          </p:cNvSpPr>
          <p:nvPr/>
        </p:nvSpPr>
        <p:spPr bwMode="auto">
          <a:xfrm>
            <a:off x="6756400" y="3189288"/>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Ann</a:t>
            </a:r>
          </a:p>
        </p:txBody>
      </p:sp>
      <p:sp>
        <p:nvSpPr>
          <p:cNvPr id="67597" name="Line 13">
            <a:extLst>
              <a:ext uri="{FF2B5EF4-FFF2-40B4-BE49-F238E27FC236}">
                <a16:creationId xmlns:a16="http://schemas.microsoft.com/office/drawing/2014/main" id="{95B44250-2973-49AA-A53E-39B3CA422B35}"/>
              </a:ext>
            </a:extLst>
          </p:cNvPr>
          <p:cNvSpPr>
            <a:spLocks noChangeShapeType="1"/>
          </p:cNvSpPr>
          <p:nvPr/>
        </p:nvSpPr>
        <p:spPr bwMode="auto">
          <a:xfrm flipH="1">
            <a:off x="5334000" y="4535488"/>
            <a:ext cx="15875" cy="341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8" name="Text Box 14">
            <a:extLst>
              <a:ext uri="{FF2B5EF4-FFF2-40B4-BE49-F238E27FC236}">
                <a16:creationId xmlns:a16="http://schemas.microsoft.com/office/drawing/2014/main" id="{75A42428-887D-4743-80CB-0E087DE1A269}"/>
              </a:ext>
            </a:extLst>
          </p:cNvPr>
          <p:cNvSpPr txBox="1">
            <a:spLocks noChangeArrowheads="1"/>
          </p:cNvSpPr>
          <p:nvPr/>
        </p:nvSpPr>
        <p:spPr bwMode="auto">
          <a:xfrm>
            <a:off x="5181600" y="48006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    Bill</a:t>
            </a:r>
          </a:p>
        </p:txBody>
      </p:sp>
      <p:sp>
        <p:nvSpPr>
          <p:cNvPr id="67599" name="Text Box 15">
            <a:extLst>
              <a:ext uri="{FF2B5EF4-FFF2-40B4-BE49-F238E27FC236}">
                <a16:creationId xmlns:a16="http://schemas.microsoft.com/office/drawing/2014/main" id="{CE80CF95-0ECC-4891-A48C-4B648C0BFEFA}"/>
              </a:ext>
            </a:extLst>
          </p:cNvPr>
          <p:cNvSpPr txBox="1">
            <a:spLocks noChangeArrowheads="1"/>
          </p:cNvSpPr>
          <p:nvPr/>
        </p:nvSpPr>
        <p:spPr bwMode="auto">
          <a:xfrm>
            <a:off x="4953000" y="3962400"/>
            <a:ext cx="1085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rgbClr val="FF0066"/>
                </a:solidFill>
                <a:latin typeface="Arial" panose="020B0604020202020204" pitchFamily="34" charset="0"/>
                <a:cs typeface="Arial" panose="020B0604020202020204" pitchFamily="34" charset="0"/>
              </a:rPr>
              <a:t>Integrity</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  Joe</a:t>
            </a:r>
          </a:p>
        </p:txBody>
      </p:sp>
      <p:sp>
        <p:nvSpPr>
          <p:cNvPr id="67600" name="Text Box 16">
            <a:extLst>
              <a:ext uri="{FF2B5EF4-FFF2-40B4-BE49-F238E27FC236}">
                <a16:creationId xmlns:a16="http://schemas.microsoft.com/office/drawing/2014/main" id="{A86BADA4-7A66-4BF9-ACC3-4DC12F9B77A8}"/>
              </a:ext>
            </a:extLst>
          </p:cNvPr>
          <p:cNvSpPr txBox="1">
            <a:spLocks noChangeArrowheads="1"/>
          </p:cNvSpPr>
          <p:nvPr/>
        </p:nvSpPr>
        <p:spPr bwMode="auto">
          <a:xfrm>
            <a:off x="5029200" y="53340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Ann</a:t>
            </a:r>
          </a:p>
        </p:txBody>
      </p:sp>
      <p:sp>
        <p:nvSpPr>
          <p:cNvPr id="67601" name="Text Box 17">
            <a:extLst>
              <a:ext uri="{FF2B5EF4-FFF2-40B4-BE49-F238E27FC236}">
                <a16:creationId xmlns:a16="http://schemas.microsoft.com/office/drawing/2014/main" id="{604DD98F-182E-432B-9AFA-4C7D0B5D09E5}"/>
              </a:ext>
            </a:extLst>
          </p:cNvPr>
          <p:cNvSpPr txBox="1">
            <a:spLocks noChangeArrowheads="1"/>
          </p:cNvSpPr>
          <p:nvPr/>
        </p:nvSpPr>
        <p:spPr bwMode="auto">
          <a:xfrm>
            <a:off x="6664325" y="3962400"/>
            <a:ext cx="2025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rgbClr val="FF0066"/>
                </a:solidFill>
                <a:latin typeface="Arial" panose="020B0604020202020204" pitchFamily="34" charset="0"/>
                <a:cs typeface="Arial" panose="020B0604020202020204" pitchFamily="34" charset="0"/>
              </a:rPr>
              <a:t>Non-Repudiation</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   Joe</a:t>
            </a:r>
          </a:p>
        </p:txBody>
      </p:sp>
      <p:sp>
        <p:nvSpPr>
          <p:cNvPr id="67602" name="Line 18">
            <a:extLst>
              <a:ext uri="{FF2B5EF4-FFF2-40B4-BE49-F238E27FC236}">
                <a16:creationId xmlns:a16="http://schemas.microsoft.com/office/drawing/2014/main" id="{828FD2D2-91C2-4F08-98D2-064F6CFBA66A}"/>
              </a:ext>
            </a:extLst>
          </p:cNvPr>
          <p:cNvSpPr>
            <a:spLocks noChangeShapeType="1"/>
          </p:cNvSpPr>
          <p:nvPr/>
        </p:nvSpPr>
        <p:spPr bwMode="auto">
          <a:xfrm flipV="1">
            <a:off x="7137400" y="4535488"/>
            <a:ext cx="0" cy="8636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03" name="Text Box 19">
            <a:extLst>
              <a:ext uri="{FF2B5EF4-FFF2-40B4-BE49-F238E27FC236}">
                <a16:creationId xmlns:a16="http://schemas.microsoft.com/office/drawing/2014/main" id="{D83B634A-2689-4A05-AB9B-B12B2B4A2AF6}"/>
              </a:ext>
            </a:extLst>
          </p:cNvPr>
          <p:cNvSpPr txBox="1">
            <a:spLocks noChangeArrowheads="1"/>
          </p:cNvSpPr>
          <p:nvPr/>
        </p:nvSpPr>
        <p:spPr bwMode="auto">
          <a:xfrm>
            <a:off x="6816725" y="52832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Ann</a:t>
            </a:r>
          </a:p>
        </p:txBody>
      </p:sp>
      <p:sp>
        <p:nvSpPr>
          <p:cNvPr id="67604" name="Line 20">
            <a:extLst>
              <a:ext uri="{FF2B5EF4-FFF2-40B4-BE49-F238E27FC236}">
                <a16:creationId xmlns:a16="http://schemas.microsoft.com/office/drawing/2014/main" id="{4B74D3D3-92BC-4747-9D7E-83CEBDA7BEE8}"/>
              </a:ext>
            </a:extLst>
          </p:cNvPr>
          <p:cNvSpPr>
            <a:spLocks noChangeShapeType="1"/>
          </p:cNvSpPr>
          <p:nvPr/>
        </p:nvSpPr>
        <p:spPr bwMode="auto">
          <a:xfrm>
            <a:off x="5334000" y="5029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05" name="Line 21">
            <a:extLst>
              <a:ext uri="{FF2B5EF4-FFF2-40B4-BE49-F238E27FC236}">
                <a16:creationId xmlns:a16="http://schemas.microsoft.com/office/drawing/2014/main" id="{0B803E3D-697C-45F3-BCE5-1BEB96312651}"/>
              </a:ext>
            </a:extLst>
          </p:cNvPr>
          <p:cNvSpPr>
            <a:spLocks noChangeShapeType="1"/>
          </p:cNvSpPr>
          <p:nvPr/>
        </p:nvSpPr>
        <p:spPr bwMode="auto">
          <a:xfrm>
            <a:off x="5334000" y="48768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06" name="Line 22">
            <a:extLst>
              <a:ext uri="{FF2B5EF4-FFF2-40B4-BE49-F238E27FC236}">
                <a16:creationId xmlns:a16="http://schemas.microsoft.com/office/drawing/2014/main" id="{6395481E-47DF-46C4-9B89-10DF6E9CC677}"/>
              </a:ext>
            </a:extLst>
          </p:cNvPr>
          <p:cNvSpPr>
            <a:spLocks noChangeShapeType="1"/>
          </p:cNvSpPr>
          <p:nvPr/>
        </p:nvSpPr>
        <p:spPr bwMode="auto">
          <a:xfrm flipH="1">
            <a:off x="5334000" y="5029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07" name="Text Box 23">
            <a:extLst>
              <a:ext uri="{FF2B5EF4-FFF2-40B4-BE49-F238E27FC236}">
                <a16:creationId xmlns:a16="http://schemas.microsoft.com/office/drawing/2014/main" id="{676CC839-528B-493B-82C9-F0ED8314C5B0}"/>
              </a:ext>
            </a:extLst>
          </p:cNvPr>
          <p:cNvSpPr txBox="1">
            <a:spLocks noChangeArrowheads="1"/>
          </p:cNvSpPr>
          <p:nvPr/>
        </p:nvSpPr>
        <p:spPr bwMode="auto">
          <a:xfrm>
            <a:off x="7467600" y="47148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Bill</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97792B7-EC4C-462E-A8A8-478CC5EE3CAA}"/>
              </a:ext>
            </a:extLst>
          </p:cNvPr>
          <p:cNvSpPr>
            <a:spLocks noGrp="1" noChangeArrowheads="1"/>
          </p:cNvSpPr>
          <p:nvPr>
            <p:ph type="title"/>
          </p:nvPr>
        </p:nvSpPr>
        <p:spPr>
          <a:xfrm>
            <a:off x="457200" y="609600"/>
            <a:ext cx="8229600" cy="1274195"/>
          </a:xfrm>
        </p:spPr>
        <p:txBody>
          <a:bodyPr/>
          <a:lstStyle/>
          <a:p>
            <a:pPr algn="ctr" eaLnBrk="1" hangingPunct="1"/>
            <a:r>
              <a:rPr lang="en-US" altLang="en-US" sz="2800" dirty="0">
                <a:ea typeface="Calibri" panose="020F0502020204030204" pitchFamily="34" charset="0"/>
                <a:cs typeface="Lucida Sans" panose="020B0602030504020204" pitchFamily="34" charset="0"/>
              </a:rPr>
              <a:t>Confidentiality:</a:t>
            </a:r>
            <a:br>
              <a:rPr lang="en-US" altLang="en-US" sz="2800" dirty="0">
                <a:ea typeface="Calibri" panose="020F0502020204030204" pitchFamily="34" charset="0"/>
                <a:cs typeface="Lucida Sans" panose="020B0602030504020204" pitchFamily="34" charset="0"/>
              </a:rPr>
            </a:br>
            <a:r>
              <a:rPr lang="en-US" altLang="en-US" dirty="0">
                <a:ea typeface="Calibri" panose="020F0502020204030204" pitchFamily="34" charset="0"/>
                <a:cs typeface="Lucida Sans" panose="020B0602030504020204" pitchFamily="34" charset="0"/>
              </a:rPr>
              <a:t>Encryption – Secret Key</a:t>
            </a:r>
            <a:br>
              <a:rPr lang="en-US" altLang="en-US" dirty="0">
                <a:ea typeface="Calibri" panose="020F0502020204030204" pitchFamily="34" charset="0"/>
                <a:cs typeface="Lucida Sans" panose="020B0602030504020204" pitchFamily="34" charset="0"/>
              </a:rPr>
            </a:br>
            <a:r>
              <a:rPr lang="en-US" altLang="en-US" sz="2800" dirty="0">
                <a:ea typeface="Calibri" panose="020F0502020204030204" pitchFamily="34" charset="0"/>
                <a:cs typeface="Lucida Sans" panose="020B0602030504020204" pitchFamily="34" charset="0"/>
              </a:rPr>
              <a:t>Examples: 3DES, AES</a:t>
            </a:r>
          </a:p>
        </p:txBody>
      </p:sp>
      <p:sp>
        <p:nvSpPr>
          <p:cNvPr id="69635" name="Rectangle 3">
            <a:extLst>
              <a:ext uri="{FF2B5EF4-FFF2-40B4-BE49-F238E27FC236}">
                <a16:creationId xmlns:a16="http://schemas.microsoft.com/office/drawing/2014/main" id="{739C2764-1076-40A7-806F-13BC44D4340B}"/>
              </a:ext>
            </a:extLst>
          </p:cNvPr>
          <p:cNvSpPr>
            <a:spLocks noChangeArrowheads="1"/>
          </p:cNvSpPr>
          <p:nvPr/>
        </p:nvSpPr>
        <p:spPr bwMode="auto">
          <a:xfrm>
            <a:off x="2489262" y="2797685"/>
            <a:ext cx="1295400" cy="685800"/>
          </a:xfrm>
          <a:prstGeom prst="rect">
            <a:avLst/>
          </a:prstGeom>
          <a:solidFill>
            <a:srgbClr val="FFFF66"/>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Encrypt</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K</a:t>
            </a:r>
            <a:r>
              <a:rPr lang="en-US" altLang="en-US" i="0" baseline="-25000">
                <a:solidFill>
                  <a:schemeClr val="tx1"/>
                </a:solidFill>
                <a:latin typeface="Arial" panose="020B0604020202020204" pitchFamily="34" charset="0"/>
                <a:cs typeface="Arial" panose="020B0604020202020204" pitchFamily="34" charset="0"/>
              </a:rPr>
              <a:t>secret</a:t>
            </a:r>
          </a:p>
        </p:txBody>
      </p:sp>
      <p:sp>
        <p:nvSpPr>
          <p:cNvPr id="69636" name="Rectangle 4">
            <a:extLst>
              <a:ext uri="{FF2B5EF4-FFF2-40B4-BE49-F238E27FC236}">
                <a16:creationId xmlns:a16="http://schemas.microsoft.com/office/drawing/2014/main" id="{9D195A21-51B5-4179-95D4-01D9464718FF}"/>
              </a:ext>
            </a:extLst>
          </p:cNvPr>
          <p:cNvSpPr>
            <a:spLocks noChangeArrowheads="1"/>
          </p:cNvSpPr>
          <p:nvPr/>
        </p:nvSpPr>
        <p:spPr bwMode="auto">
          <a:xfrm>
            <a:off x="5461062" y="2797685"/>
            <a:ext cx="1295400" cy="685800"/>
          </a:xfrm>
          <a:prstGeom prst="rect">
            <a:avLst/>
          </a:prstGeom>
          <a:solidFill>
            <a:srgbClr val="CCCCFF"/>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Decrypt</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K</a:t>
            </a:r>
            <a:r>
              <a:rPr lang="en-US" altLang="en-US" i="0" baseline="-25000">
                <a:solidFill>
                  <a:schemeClr val="tx1"/>
                </a:solidFill>
                <a:latin typeface="Arial" panose="020B0604020202020204" pitchFamily="34" charset="0"/>
                <a:cs typeface="Arial" panose="020B0604020202020204" pitchFamily="34" charset="0"/>
              </a:rPr>
              <a:t>secret</a:t>
            </a:r>
          </a:p>
        </p:txBody>
      </p:sp>
      <p:sp>
        <p:nvSpPr>
          <p:cNvPr id="69637" name="Line 5">
            <a:extLst>
              <a:ext uri="{FF2B5EF4-FFF2-40B4-BE49-F238E27FC236}">
                <a16:creationId xmlns:a16="http://schemas.microsoft.com/office/drawing/2014/main" id="{ACEEE0B2-C6F9-455A-A6B1-3FE2379EB17E}"/>
              </a:ext>
            </a:extLst>
          </p:cNvPr>
          <p:cNvSpPr>
            <a:spLocks noChangeShapeType="1"/>
          </p:cNvSpPr>
          <p:nvPr/>
        </p:nvSpPr>
        <p:spPr bwMode="auto">
          <a:xfrm>
            <a:off x="1803462" y="3178685"/>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8" name="Line 6">
            <a:extLst>
              <a:ext uri="{FF2B5EF4-FFF2-40B4-BE49-F238E27FC236}">
                <a16:creationId xmlns:a16="http://schemas.microsoft.com/office/drawing/2014/main" id="{22045D5D-DAF3-41D6-8F1F-3C9C4FAE43C1}"/>
              </a:ext>
            </a:extLst>
          </p:cNvPr>
          <p:cNvSpPr>
            <a:spLocks noChangeShapeType="1"/>
          </p:cNvSpPr>
          <p:nvPr/>
        </p:nvSpPr>
        <p:spPr bwMode="auto">
          <a:xfrm>
            <a:off x="3784662" y="3178685"/>
            <a:ext cx="1676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9" name="Line 7">
            <a:extLst>
              <a:ext uri="{FF2B5EF4-FFF2-40B4-BE49-F238E27FC236}">
                <a16:creationId xmlns:a16="http://schemas.microsoft.com/office/drawing/2014/main" id="{7F6409B2-1A13-479B-B4C4-D015D55A7435}"/>
              </a:ext>
            </a:extLst>
          </p:cNvPr>
          <p:cNvSpPr>
            <a:spLocks noChangeShapeType="1"/>
          </p:cNvSpPr>
          <p:nvPr/>
        </p:nvSpPr>
        <p:spPr bwMode="auto">
          <a:xfrm>
            <a:off x="6756462" y="317868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0" name="Text Box 8">
            <a:extLst>
              <a:ext uri="{FF2B5EF4-FFF2-40B4-BE49-F238E27FC236}">
                <a16:creationId xmlns:a16="http://schemas.microsoft.com/office/drawing/2014/main" id="{05799711-07C4-41D8-BA77-AE8050884A43}"/>
              </a:ext>
            </a:extLst>
          </p:cNvPr>
          <p:cNvSpPr txBox="1">
            <a:spLocks noChangeArrowheads="1"/>
          </p:cNvSpPr>
          <p:nvPr/>
        </p:nvSpPr>
        <p:spPr bwMode="auto">
          <a:xfrm>
            <a:off x="965262" y="2950085"/>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plaintext</a:t>
            </a:r>
          </a:p>
        </p:txBody>
      </p:sp>
      <p:sp>
        <p:nvSpPr>
          <p:cNvPr id="69641" name="Text Box 9">
            <a:extLst>
              <a:ext uri="{FF2B5EF4-FFF2-40B4-BE49-F238E27FC236}">
                <a16:creationId xmlns:a16="http://schemas.microsoft.com/office/drawing/2014/main" id="{EFDE77A0-0C15-4BE1-B75B-8DDDBDE97AD4}"/>
              </a:ext>
            </a:extLst>
          </p:cNvPr>
          <p:cNvSpPr txBox="1">
            <a:spLocks noChangeArrowheads="1"/>
          </p:cNvSpPr>
          <p:nvPr/>
        </p:nvSpPr>
        <p:spPr bwMode="auto">
          <a:xfrm>
            <a:off x="3921187" y="3215198"/>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ciphertext</a:t>
            </a:r>
          </a:p>
        </p:txBody>
      </p:sp>
      <p:sp>
        <p:nvSpPr>
          <p:cNvPr id="69642" name="Text Box 10">
            <a:extLst>
              <a:ext uri="{FF2B5EF4-FFF2-40B4-BE49-F238E27FC236}">
                <a16:creationId xmlns:a16="http://schemas.microsoft.com/office/drawing/2014/main" id="{D380C228-6C29-4CE7-A534-4F1E1769D27B}"/>
              </a:ext>
            </a:extLst>
          </p:cNvPr>
          <p:cNvSpPr txBox="1">
            <a:spLocks noChangeArrowheads="1"/>
          </p:cNvSpPr>
          <p:nvPr/>
        </p:nvSpPr>
        <p:spPr bwMode="auto">
          <a:xfrm>
            <a:off x="7350187" y="2910398"/>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plaintext</a:t>
            </a:r>
          </a:p>
        </p:txBody>
      </p:sp>
      <p:sp>
        <p:nvSpPr>
          <p:cNvPr id="69643" name="Rectangle 11">
            <a:extLst>
              <a:ext uri="{FF2B5EF4-FFF2-40B4-BE49-F238E27FC236}">
                <a16:creationId xmlns:a16="http://schemas.microsoft.com/office/drawing/2014/main" id="{5FABA690-A40A-4180-B22D-96B506FFB0F1}"/>
              </a:ext>
            </a:extLst>
          </p:cNvPr>
          <p:cNvSpPr>
            <a:spLocks noChangeArrowheads="1"/>
          </p:cNvSpPr>
          <p:nvPr/>
        </p:nvSpPr>
        <p:spPr bwMode="auto">
          <a:xfrm>
            <a:off x="1973160" y="4132262"/>
            <a:ext cx="5438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 typeface="Wingdings" panose="05000000000000000000" pitchFamily="2" charset="2"/>
              <a:buNone/>
            </a:pPr>
            <a:r>
              <a:rPr lang="en-US" altLang="en-US" i="0" dirty="0">
                <a:solidFill>
                  <a:schemeClr val="tx1"/>
                </a:solidFill>
                <a:latin typeface="Arial" panose="020B0604020202020204" pitchFamily="34" charset="0"/>
                <a:cs typeface="Arial" panose="020B0604020202020204" pitchFamily="34" charset="0"/>
              </a:rPr>
              <a:t>Sender, Receiver have IDENTICAL keys</a:t>
            </a:r>
          </a:p>
          <a:p>
            <a:pPr algn="ct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Plaintext = Decrypt(</a:t>
            </a:r>
            <a:r>
              <a:rPr lang="en-US" altLang="en-US" i="0" dirty="0" err="1">
                <a:solidFill>
                  <a:schemeClr val="tx1"/>
                </a:solidFill>
                <a:latin typeface="Arial" panose="020B0604020202020204" pitchFamily="34" charset="0"/>
                <a:cs typeface="Arial" panose="020B0604020202020204" pitchFamily="34" charset="0"/>
              </a:rPr>
              <a:t>K</a:t>
            </a:r>
            <a:r>
              <a:rPr lang="en-US" altLang="en-US" i="0" baseline="-25000" dirty="0" err="1">
                <a:solidFill>
                  <a:schemeClr val="tx1"/>
                </a:solidFill>
                <a:latin typeface="Arial" panose="020B0604020202020204" pitchFamily="34" charset="0"/>
                <a:cs typeface="Arial" panose="020B0604020202020204" pitchFamily="34" charset="0"/>
              </a:rPr>
              <a:t>secret</a:t>
            </a:r>
            <a:r>
              <a:rPr lang="en-US" altLang="en-US" i="0" dirty="0">
                <a:solidFill>
                  <a:schemeClr val="tx1"/>
                </a:solidFill>
                <a:latin typeface="Arial" panose="020B0604020202020204" pitchFamily="34" charset="0"/>
                <a:cs typeface="Arial" panose="020B0604020202020204" pitchFamily="34" charset="0"/>
              </a:rPr>
              <a:t>, Encrypt(</a:t>
            </a:r>
            <a:r>
              <a:rPr lang="en-US" altLang="en-US" i="0" dirty="0" err="1">
                <a:solidFill>
                  <a:schemeClr val="tx1"/>
                </a:solidFill>
                <a:latin typeface="Arial" panose="020B0604020202020204" pitchFamily="34" charset="0"/>
                <a:cs typeface="Arial" panose="020B0604020202020204" pitchFamily="34" charset="0"/>
              </a:rPr>
              <a:t>K</a:t>
            </a:r>
            <a:r>
              <a:rPr lang="en-US" altLang="en-US" i="0" baseline="-25000" dirty="0" err="1">
                <a:solidFill>
                  <a:schemeClr val="tx1"/>
                </a:solidFill>
                <a:latin typeface="Arial" panose="020B0604020202020204" pitchFamily="34" charset="0"/>
                <a:cs typeface="Arial" panose="020B0604020202020204" pitchFamily="34" charset="0"/>
              </a:rPr>
              <a:t>secret</a:t>
            </a:r>
            <a:r>
              <a:rPr lang="en-US" altLang="en-US" i="0" dirty="0" err="1">
                <a:solidFill>
                  <a:schemeClr val="tx1"/>
                </a:solidFill>
                <a:latin typeface="Arial" panose="020B0604020202020204" pitchFamily="34" charset="0"/>
                <a:cs typeface="Arial" panose="020B0604020202020204" pitchFamily="34" charset="0"/>
              </a:rPr>
              <a:t>,Plaintext</a:t>
            </a:r>
            <a:r>
              <a:rPr lang="en-US" altLang="en-US" i="0" dirty="0">
                <a:solidFill>
                  <a:schemeClr val="tx1"/>
                </a:solidFill>
                <a:latin typeface="Arial" panose="020B0604020202020204" pitchFamily="34" charset="0"/>
                <a:cs typeface="Arial" panose="020B0604020202020204" pitchFamily="34" charset="0"/>
              </a:rPr>
              <a:t>))</a:t>
            </a:r>
          </a:p>
        </p:txBody>
      </p:sp>
      <p:sp>
        <p:nvSpPr>
          <p:cNvPr id="69644" name="Text Box 13">
            <a:extLst>
              <a:ext uri="{FF2B5EF4-FFF2-40B4-BE49-F238E27FC236}">
                <a16:creationId xmlns:a16="http://schemas.microsoft.com/office/drawing/2014/main" id="{6D2B6B3B-33FF-49A9-A7E1-EAD7112B15D2}"/>
              </a:ext>
            </a:extLst>
          </p:cNvPr>
          <p:cNvSpPr txBox="1">
            <a:spLocks noChangeArrowheads="1"/>
          </p:cNvSpPr>
          <p:nvPr/>
        </p:nvSpPr>
        <p:spPr bwMode="auto">
          <a:xfrm>
            <a:off x="987033" y="5141913"/>
            <a:ext cx="67377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NIST Recommended: </a:t>
            </a:r>
          </a:p>
          <a:p>
            <a:pP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TDES: 3DES w. CBC: 64 bit blocks with 16 functions</a:t>
            </a:r>
          </a:p>
          <a:p>
            <a:pP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	       </a:t>
            </a:r>
          </a:p>
          <a:p>
            <a:pP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AES 128 Bit block, key: 128, 192, 256</a:t>
            </a:r>
          </a:p>
          <a:p>
            <a:pP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Algorithms encrypt blocks of data: 128 bit or variable size blocks</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04A14A44-27AA-46C6-A084-617EB077BD90}"/>
              </a:ext>
            </a:extLst>
          </p:cNvPr>
          <p:cNvSpPr>
            <a:spLocks noGrp="1" noChangeArrowheads="1"/>
          </p:cNvSpPr>
          <p:nvPr>
            <p:ph type="title"/>
          </p:nvPr>
        </p:nvSpPr>
        <p:spPr>
          <a:xfrm>
            <a:off x="520700" y="609600"/>
            <a:ext cx="8154988" cy="806450"/>
          </a:xfrm>
        </p:spPr>
        <p:txBody>
          <a:bodyPr/>
          <a:lstStyle/>
          <a:p>
            <a:pPr algn="ctr" eaLnBrk="1" hangingPunct="1"/>
            <a:r>
              <a:rPr lang="en-US" altLang="en-US" sz="2800">
                <a:ea typeface="Calibri" panose="020F0502020204030204" pitchFamily="34" charset="0"/>
                <a:cs typeface="Lucida Sans" panose="020B0602030504020204" pitchFamily="34" charset="0"/>
              </a:rPr>
              <a:t>Confidentiality, Authentication, Non-Repudiation</a:t>
            </a:r>
            <a:br>
              <a:rPr lang="en-US" altLang="en-US">
                <a:ea typeface="Calibri" panose="020F0502020204030204" pitchFamily="34" charset="0"/>
                <a:cs typeface="Lucida Sans" panose="020B0602030504020204" pitchFamily="34" charset="0"/>
              </a:rPr>
            </a:br>
            <a:r>
              <a:rPr lang="en-US" altLang="en-US">
                <a:ea typeface="Calibri" panose="020F0502020204030204" pitchFamily="34" charset="0"/>
                <a:cs typeface="Lucida Sans" panose="020B0602030504020204" pitchFamily="34" charset="0"/>
              </a:rPr>
              <a:t>Public Key Encryption</a:t>
            </a:r>
            <a:br>
              <a:rPr lang="en-US" altLang="en-US">
                <a:ea typeface="Calibri" panose="020F0502020204030204" pitchFamily="34" charset="0"/>
                <a:cs typeface="Lucida Sans" panose="020B0602030504020204" pitchFamily="34" charset="0"/>
              </a:rPr>
            </a:br>
            <a:r>
              <a:rPr lang="en-US" altLang="en-US" sz="2800">
                <a:ea typeface="Calibri" panose="020F0502020204030204" pitchFamily="34" charset="0"/>
                <a:cs typeface="Lucida Sans" panose="020B0602030504020204" pitchFamily="34" charset="0"/>
              </a:rPr>
              <a:t>Examples: RSA, ECC, Quantum</a:t>
            </a:r>
          </a:p>
        </p:txBody>
      </p:sp>
      <p:grpSp>
        <p:nvGrpSpPr>
          <p:cNvPr id="71683" name="Group 3">
            <a:extLst>
              <a:ext uri="{FF2B5EF4-FFF2-40B4-BE49-F238E27FC236}">
                <a16:creationId xmlns:a16="http://schemas.microsoft.com/office/drawing/2014/main" id="{34181389-B301-44E2-9FF4-C09F36478925}"/>
              </a:ext>
            </a:extLst>
          </p:cNvPr>
          <p:cNvGrpSpPr>
            <a:grpSpLocks noChangeAspect="1"/>
          </p:cNvGrpSpPr>
          <p:nvPr/>
        </p:nvGrpSpPr>
        <p:grpSpPr bwMode="auto">
          <a:xfrm>
            <a:off x="627063" y="2368550"/>
            <a:ext cx="7239000" cy="3860800"/>
            <a:chOff x="2460" y="6759"/>
            <a:chExt cx="6750" cy="3702"/>
          </a:xfrm>
        </p:grpSpPr>
        <p:sp>
          <p:nvSpPr>
            <p:cNvPr id="71687" name="AutoShape 4">
              <a:extLst>
                <a:ext uri="{FF2B5EF4-FFF2-40B4-BE49-F238E27FC236}">
                  <a16:creationId xmlns:a16="http://schemas.microsoft.com/office/drawing/2014/main" id="{0B4F40BB-1F58-4A9B-8A03-4E01AAE4CC62}"/>
                </a:ext>
              </a:extLst>
            </p:cNvPr>
            <p:cNvSpPr>
              <a:spLocks noChangeAspect="1" noChangeArrowheads="1"/>
            </p:cNvSpPr>
            <p:nvPr/>
          </p:nvSpPr>
          <p:spPr bwMode="auto">
            <a:xfrm>
              <a:off x="2460" y="6759"/>
              <a:ext cx="6750" cy="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71688" name="Text Box 5">
              <a:extLst>
                <a:ext uri="{FF2B5EF4-FFF2-40B4-BE49-F238E27FC236}">
                  <a16:creationId xmlns:a16="http://schemas.microsoft.com/office/drawing/2014/main" id="{0770AE8F-0058-4050-A91C-7A87D354011E}"/>
                </a:ext>
              </a:extLst>
            </p:cNvPr>
            <p:cNvSpPr txBox="1">
              <a:spLocks noChangeArrowheads="1"/>
            </p:cNvSpPr>
            <p:nvPr/>
          </p:nvSpPr>
          <p:spPr bwMode="auto">
            <a:xfrm>
              <a:off x="3810" y="7221"/>
              <a:ext cx="1050" cy="618"/>
            </a:xfrm>
            <a:prstGeom prst="rect">
              <a:avLst/>
            </a:prstGeom>
            <a:solidFill>
              <a:srgbClr val="FFFF00"/>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Times New Roman" panose="02020603050405020304" pitchFamily="18" charset="0"/>
                  <a:cs typeface="Arial" panose="020B0604020202020204" pitchFamily="34" charset="0"/>
                </a:rPr>
                <a:t>Encrypt</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K</a:t>
              </a:r>
              <a:r>
                <a:rPr lang="en-US" altLang="en-US" i="0" baseline="-25000">
                  <a:solidFill>
                    <a:schemeClr val="tx1"/>
                  </a:solidFill>
                  <a:latin typeface="Arial" panose="020B0604020202020204" pitchFamily="34" charset="0"/>
                  <a:cs typeface="Arial" panose="020B0604020202020204" pitchFamily="34" charset="0"/>
                </a:rPr>
                <a:t>public</a:t>
              </a:r>
            </a:p>
            <a:p>
              <a:pPr algn="ctr">
                <a:lnSpc>
                  <a:spcPct val="100000"/>
                </a:lnSpc>
                <a:spcBef>
                  <a:spcPct val="0"/>
                </a:spcBef>
                <a:buClrTx/>
                <a:buSzTx/>
                <a:buFontTx/>
                <a:buNone/>
              </a:pPr>
              <a:endParaRPr lang="en-US" altLang="en-US" sz="1600" i="0">
                <a:solidFill>
                  <a:schemeClr val="tx1"/>
                </a:solidFill>
                <a:latin typeface="Times New Roman" panose="02020603050405020304" pitchFamily="18" charset="0"/>
                <a:cs typeface="Arial" panose="020B0604020202020204" pitchFamily="34" charset="0"/>
              </a:endParaRPr>
            </a:p>
            <a:p>
              <a:pPr algn="ctr">
                <a:lnSpc>
                  <a:spcPct val="100000"/>
                </a:lnSpc>
                <a:spcBef>
                  <a:spcPct val="0"/>
                </a:spcBef>
                <a:buClrTx/>
                <a:buSzTx/>
                <a:buFontTx/>
                <a:buNone/>
              </a:pPr>
              <a:endParaRPr lang="en-US" altLang="en-US" sz="1600" i="0">
                <a:solidFill>
                  <a:schemeClr val="tx1"/>
                </a:solidFill>
                <a:latin typeface="Arial" panose="020B0604020202020204" pitchFamily="34" charset="0"/>
                <a:cs typeface="Arial" panose="020B0604020202020204" pitchFamily="34" charset="0"/>
              </a:endParaRPr>
            </a:p>
          </p:txBody>
        </p:sp>
        <p:sp>
          <p:nvSpPr>
            <p:cNvPr id="71689" name="Text Box 6">
              <a:extLst>
                <a:ext uri="{FF2B5EF4-FFF2-40B4-BE49-F238E27FC236}">
                  <a16:creationId xmlns:a16="http://schemas.microsoft.com/office/drawing/2014/main" id="{62905B49-2377-4604-A330-AEA22B24372B}"/>
                </a:ext>
              </a:extLst>
            </p:cNvPr>
            <p:cNvSpPr txBox="1">
              <a:spLocks noChangeArrowheads="1"/>
            </p:cNvSpPr>
            <p:nvPr/>
          </p:nvSpPr>
          <p:spPr bwMode="auto">
            <a:xfrm>
              <a:off x="6510" y="7221"/>
              <a:ext cx="1050" cy="618"/>
            </a:xfrm>
            <a:prstGeom prst="rect">
              <a:avLst/>
            </a:prstGeom>
            <a:solidFill>
              <a:srgbClr val="CCCCFF"/>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Times New Roman" panose="02020603050405020304" pitchFamily="18" charset="0"/>
                  <a:cs typeface="Arial" panose="020B0604020202020204" pitchFamily="34" charset="0"/>
                </a:rPr>
                <a:t>Decrypt</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K</a:t>
              </a:r>
              <a:r>
                <a:rPr lang="en-US" altLang="en-US" i="0" baseline="-25000">
                  <a:solidFill>
                    <a:schemeClr val="tx1"/>
                  </a:solidFill>
                  <a:latin typeface="Arial" panose="020B0604020202020204" pitchFamily="34" charset="0"/>
                  <a:cs typeface="Arial" panose="020B0604020202020204" pitchFamily="34" charset="0"/>
                </a:rPr>
                <a:t>private</a:t>
              </a:r>
            </a:p>
            <a:p>
              <a:pPr algn="ctr">
                <a:lnSpc>
                  <a:spcPct val="100000"/>
                </a:lnSpc>
                <a:spcBef>
                  <a:spcPct val="0"/>
                </a:spcBef>
                <a:buClrTx/>
                <a:buSzTx/>
                <a:buFontTx/>
                <a:buNone/>
              </a:pPr>
              <a:endParaRPr lang="en-US" altLang="en-US" sz="1600" i="0">
                <a:solidFill>
                  <a:schemeClr val="tx1"/>
                </a:solidFill>
                <a:latin typeface="Arial" panose="020B0604020202020204" pitchFamily="34" charset="0"/>
                <a:cs typeface="Arial" panose="020B0604020202020204" pitchFamily="34" charset="0"/>
              </a:endParaRPr>
            </a:p>
          </p:txBody>
        </p:sp>
        <p:sp>
          <p:nvSpPr>
            <p:cNvPr id="71690" name="Line 7">
              <a:extLst>
                <a:ext uri="{FF2B5EF4-FFF2-40B4-BE49-F238E27FC236}">
                  <a16:creationId xmlns:a16="http://schemas.microsoft.com/office/drawing/2014/main" id="{5053000B-DF24-438E-8585-E107B618264D}"/>
                </a:ext>
              </a:extLst>
            </p:cNvPr>
            <p:cNvSpPr>
              <a:spLocks noChangeShapeType="1"/>
            </p:cNvSpPr>
            <p:nvPr/>
          </p:nvSpPr>
          <p:spPr bwMode="auto">
            <a:xfrm>
              <a:off x="7560" y="7530"/>
              <a:ext cx="4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1" name="Line 8">
              <a:extLst>
                <a:ext uri="{FF2B5EF4-FFF2-40B4-BE49-F238E27FC236}">
                  <a16:creationId xmlns:a16="http://schemas.microsoft.com/office/drawing/2014/main" id="{87B88F15-84AB-45A0-BFE0-16A61591DCA1}"/>
                </a:ext>
              </a:extLst>
            </p:cNvPr>
            <p:cNvSpPr>
              <a:spLocks noChangeShapeType="1"/>
            </p:cNvSpPr>
            <p:nvPr/>
          </p:nvSpPr>
          <p:spPr bwMode="auto">
            <a:xfrm>
              <a:off x="4860" y="7530"/>
              <a:ext cx="165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2" name="Line 9">
              <a:extLst>
                <a:ext uri="{FF2B5EF4-FFF2-40B4-BE49-F238E27FC236}">
                  <a16:creationId xmlns:a16="http://schemas.microsoft.com/office/drawing/2014/main" id="{4ED80445-A785-4C80-BA28-4EC3417E2A35}"/>
                </a:ext>
              </a:extLst>
            </p:cNvPr>
            <p:cNvSpPr>
              <a:spLocks noChangeShapeType="1"/>
            </p:cNvSpPr>
            <p:nvPr/>
          </p:nvSpPr>
          <p:spPr bwMode="auto">
            <a:xfrm>
              <a:off x="3210" y="7530"/>
              <a:ext cx="6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3" name="Text Box 10">
              <a:extLst>
                <a:ext uri="{FF2B5EF4-FFF2-40B4-BE49-F238E27FC236}">
                  <a16:creationId xmlns:a16="http://schemas.microsoft.com/office/drawing/2014/main" id="{F8F42E3C-E669-4F54-A670-093A047572F4}"/>
                </a:ext>
              </a:extLst>
            </p:cNvPr>
            <p:cNvSpPr txBox="1">
              <a:spLocks noChangeArrowheads="1"/>
            </p:cNvSpPr>
            <p:nvPr/>
          </p:nvSpPr>
          <p:spPr bwMode="auto">
            <a:xfrm>
              <a:off x="8010" y="7221"/>
              <a:ext cx="1200" cy="618"/>
            </a:xfrm>
            <a:prstGeom prst="rect">
              <a:avLst/>
            </a:prstGeom>
            <a:solidFill>
              <a:srgbClr val="FFFFFF"/>
            </a:solidFill>
            <a:ln w="9525">
              <a:solidFill>
                <a:srgbClr val="FFFFFF"/>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1600" i="0">
                  <a:solidFill>
                    <a:schemeClr val="tx1"/>
                  </a:solidFill>
                  <a:latin typeface="Times New Roman" panose="02020603050405020304" pitchFamily="18" charset="0"/>
                  <a:cs typeface="Arial" panose="020B0604020202020204" pitchFamily="34" charset="0"/>
                </a:rPr>
                <a:t>Key owner</a:t>
              </a:r>
              <a:endParaRPr lang="en-US" altLang="en-US" sz="1600" i="0">
                <a:solidFill>
                  <a:schemeClr val="tx1"/>
                </a:solidFill>
                <a:latin typeface="Arial" panose="020B0604020202020204" pitchFamily="34" charset="0"/>
                <a:cs typeface="Arial" panose="020B0604020202020204" pitchFamily="34" charset="0"/>
              </a:endParaRPr>
            </a:p>
          </p:txBody>
        </p:sp>
        <p:sp>
          <p:nvSpPr>
            <p:cNvPr id="71694" name="Text Box 11">
              <a:extLst>
                <a:ext uri="{FF2B5EF4-FFF2-40B4-BE49-F238E27FC236}">
                  <a16:creationId xmlns:a16="http://schemas.microsoft.com/office/drawing/2014/main" id="{523711B7-D4C5-401C-986A-FE59C64DFF27}"/>
                </a:ext>
              </a:extLst>
            </p:cNvPr>
            <p:cNvSpPr txBox="1">
              <a:spLocks noChangeArrowheads="1"/>
            </p:cNvSpPr>
            <p:nvPr/>
          </p:nvSpPr>
          <p:spPr bwMode="auto">
            <a:xfrm>
              <a:off x="2460" y="7221"/>
              <a:ext cx="900" cy="618"/>
            </a:xfrm>
            <a:prstGeom prst="rect">
              <a:avLst/>
            </a:prstGeom>
            <a:solidFill>
              <a:srgbClr val="FFFFFF"/>
            </a:solidFill>
            <a:ln w="9525">
              <a:solidFill>
                <a:srgbClr val="FFFFFF"/>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r">
                <a:lnSpc>
                  <a:spcPct val="100000"/>
                </a:lnSpc>
                <a:spcBef>
                  <a:spcPct val="0"/>
                </a:spcBef>
                <a:buClrTx/>
                <a:buSzTx/>
                <a:buFontTx/>
                <a:buNone/>
              </a:pPr>
              <a:r>
                <a:rPr lang="en-US" altLang="en-US" sz="1600" i="0">
                  <a:solidFill>
                    <a:schemeClr val="tx1"/>
                  </a:solidFill>
                  <a:latin typeface="Times New Roman" panose="02020603050405020304" pitchFamily="18" charset="0"/>
                  <a:cs typeface="Arial" panose="020B0604020202020204" pitchFamily="34" charset="0"/>
                </a:rPr>
                <a:t>Joe</a:t>
              </a:r>
              <a:endParaRPr lang="en-US" altLang="en-US" sz="1600" i="0">
                <a:solidFill>
                  <a:schemeClr val="tx1"/>
                </a:solidFill>
                <a:latin typeface="Arial" panose="020B0604020202020204" pitchFamily="34" charset="0"/>
                <a:cs typeface="Arial" panose="020B0604020202020204" pitchFamily="34" charset="0"/>
              </a:endParaRPr>
            </a:p>
          </p:txBody>
        </p:sp>
        <p:sp>
          <p:nvSpPr>
            <p:cNvPr id="71695" name="Text Box 12">
              <a:extLst>
                <a:ext uri="{FF2B5EF4-FFF2-40B4-BE49-F238E27FC236}">
                  <a16:creationId xmlns:a16="http://schemas.microsoft.com/office/drawing/2014/main" id="{D7F49BAC-2C91-4CA6-ACBA-71E6DDAEBB35}"/>
                </a:ext>
              </a:extLst>
            </p:cNvPr>
            <p:cNvSpPr txBox="1">
              <a:spLocks noChangeArrowheads="1"/>
            </p:cNvSpPr>
            <p:nvPr/>
          </p:nvSpPr>
          <p:spPr bwMode="auto">
            <a:xfrm>
              <a:off x="5010" y="6913"/>
              <a:ext cx="1200" cy="463"/>
            </a:xfrm>
            <a:prstGeom prst="rect">
              <a:avLst/>
            </a:prstGeom>
            <a:solidFill>
              <a:srgbClr val="FFFFFF"/>
            </a:solidFill>
            <a:ln w="9525">
              <a:solidFill>
                <a:srgbClr val="FFFFFF"/>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1600" i="0">
                  <a:solidFill>
                    <a:schemeClr val="tx1"/>
                  </a:solidFill>
                  <a:latin typeface="Times New Roman" panose="02020603050405020304" pitchFamily="18" charset="0"/>
                  <a:cs typeface="Arial" panose="020B0604020202020204" pitchFamily="34" charset="0"/>
                </a:rPr>
                <a:t>Encryption</a:t>
              </a:r>
            </a:p>
            <a:p>
              <a:pPr>
                <a:lnSpc>
                  <a:spcPct val="100000"/>
                </a:lnSpc>
                <a:spcBef>
                  <a:spcPct val="0"/>
                </a:spcBef>
                <a:buClrTx/>
                <a:buSzTx/>
                <a:buFontTx/>
                <a:buNone/>
              </a:pPr>
              <a:r>
                <a:rPr lang="en-US" altLang="en-US" sz="1600" i="0">
                  <a:solidFill>
                    <a:schemeClr val="tx1"/>
                  </a:solidFill>
                  <a:latin typeface="Times New Roman" panose="02020603050405020304" pitchFamily="18" charset="0"/>
                  <a:cs typeface="Arial" panose="020B0604020202020204" pitchFamily="34" charset="0"/>
                </a:rPr>
                <a:t>(e.g., RCS)</a:t>
              </a:r>
              <a:endParaRPr lang="en-US" altLang="en-US" sz="1600" i="0">
                <a:solidFill>
                  <a:schemeClr val="tx1"/>
                </a:solidFill>
                <a:latin typeface="Arial" panose="020B0604020202020204" pitchFamily="34" charset="0"/>
                <a:cs typeface="Arial" panose="020B0604020202020204" pitchFamily="34" charset="0"/>
              </a:endParaRPr>
            </a:p>
          </p:txBody>
        </p:sp>
        <p:sp>
          <p:nvSpPr>
            <p:cNvPr id="71696" name="Text Box 13">
              <a:extLst>
                <a:ext uri="{FF2B5EF4-FFF2-40B4-BE49-F238E27FC236}">
                  <a16:creationId xmlns:a16="http://schemas.microsoft.com/office/drawing/2014/main" id="{E265AF40-D681-4C86-A57F-1B461615F9D1}"/>
                </a:ext>
              </a:extLst>
            </p:cNvPr>
            <p:cNvSpPr txBox="1">
              <a:spLocks noChangeArrowheads="1"/>
            </p:cNvSpPr>
            <p:nvPr/>
          </p:nvSpPr>
          <p:spPr bwMode="auto">
            <a:xfrm>
              <a:off x="3660" y="9227"/>
              <a:ext cx="1200" cy="674"/>
            </a:xfrm>
            <a:prstGeom prst="rect">
              <a:avLst/>
            </a:prstGeom>
            <a:solidFill>
              <a:srgbClr val="CCCCFF"/>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Times New Roman" panose="02020603050405020304" pitchFamily="18" charset="0"/>
                  <a:cs typeface="Arial" panose="020B0604020202020204" pitchFamily="34" charset="0"/>
                </a:rPr>
                <a:t>Decrypt</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K</a:t>
              </a:r>
              <a:r>
                <a:rPr lang="en-US" altLang="en-US" i="0" baseline="-25000">
                  <a:solidFill>
                    <a:schemeClr val="tx1"/>
                  </a:solidFill>
                  <a:latin typeface="Arial" panose="020B0604020202020204" pitchFamily="34" charset="0"/>
                  <a:cs typeface="Arial" panose="020B0604020202020204" pitchFamily="34" charset="0"/>
                </a:rPr>
                <a:t>public</a:t>
              </a:r>
              <a:endParaRPr lang="en-US" altLang="en-US" sz="1600" i="0" baseline="-25000">
                <a:solidFill>
                  <a:schemeClr val="tx1"/>
                </a:solidFill>
                <a:latin typeface="Arial" panose="020B0604020202020204" pitchFamily="34" charset="0"/>
                <a:cs typeface="Arial" panose="020B0604020202020204" pitchFamily="34" charset="0"/>
              </a:endParaRPr>
            </a:p>
            <a:p>
              <a:pPr algn="ctr">
                <a:lnSpc>
                  <a:spcPct val="100000"/>
                </a:lnSpc>
                <a:spcBef>
                  <a:spcPct val="0"/>
                </a:spcBef>
                <a:buClrTx/>
                <a:buSzTx/>
                <a:buFontTx/>
                <a:buNone/>
              </a:pPr>
              <a:endParaRPr lang="en-US" altLang="en-US" sz="1600" i="0">
                <a:solidFill>
                  <a:schemeClr val="tx1"/>
                </a:solidFill>
                <a:latin typeface="Arial" panose="020B0604020202020204" pitchFamily="34" charset="0"/>
                <a:cs typeface="Arial" panose="020B0604020202020204" pitchFamily="34" charset="0"/>
              </a:endParaRPr>
            </a:p>
          </p:txBody>
        </p:sp>
        <p:sp>
          <p:nvSpPr>
            <p:cNvPr id="71697" name="Text Box 14">
              <a:extLst>
                <a:ext uri="{FF2B5EF4-FFF2-40B4-BE49-F238E27FC236}">
                  <a16:creationId xmlns:a16="http://schemas.microsoft.com/office/drawing/2014/main" id="{6B4815C3-040D-4CF0-B698-61328370A8D6}"/>
                </a:ext>
              </a:extLst>
            </p:cNvPr>
            <p:cNvSpPr txBox="1">
              <a:spLocks noChangeArrowheads="1"/>
            </p:cNvSpPr>
            <p:nvPr/>
          </p:nvSpPr>
          <p:spPr bwMode="auto">
            <a:xfrm>
              <a:off x="6660" y="9227"/>
              <a:ext cx="1058" cy="674"/>
            </a:xfrm>
            <a:prstGeom prst="rect">
              <a:avLst/>
            </a:prstGeom>
            <a:solidFill>
              <a:srgbClr val="FFFF00"/>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dirty="0">
                  <a:solidFill>
                    <a:schemeClr val="tx1"/>
                  </a:solidFill>
                  <a:latin typeface="Times New Roman" panose="02020603050405020304" pitchFamily="18" charset="0"/>
                  <a:cs typeface="Arial" panose="020B0604020202020204" pitchFamily="34" charset="0"/>
                </a:rPr>
                <a:t>Encrypt</a:t>
              </a:r>
            </a:p>
            <a:p>
              <a:pPr algn="ctr">
                <a:lnSpc>
                  <a:spcPct val="100000"/>
                </a:lnSpc>
                <a:spcBef>
                  <a:spcPct val="0"/>
                </a:spcBef>
                <a:buClrTx/>
                <a:buSzTx/>
                <a:buFontTx/>
                <a:buNone/>
              </a:pPr>
              <a:r>
                <a:rPr lang="en-US" altLang="en-US" i="0" dirty="0" err="1">
                  <a:solidFill>
                    <a:schemeClr val="tx1"/>
                  </a:solidFill>
                  <a:latin typeface="Arial" panose="020B0604020202020204" pitchFamily="34" charset="0"/>
                  <a:cs typeface="Arial" panose="020B0604020202020204" pitchFamily="34" charset="0"/>
                </a:rPr>
                <a:t>K</a:t>
              </a:r>
              <a:r>
                <a:rPr lang="en-US" altLang="en-US" i="0" baseline="-25000" dirty="0" err="1">
                  <a:solidFill>
                    <a:schemeClr val="tx1"/>
                  </a:solidFill>
                  <a:latin typeface="Arial" panose="020B0604020202020204" pitchFamily="34" charset="0"/>
                  <a:cs typeface="Arial" panose="020B0604020202020204" pitchFamily="34" charset="0"/>
                </a:rPr>
                <a:t>private</a:t>
              </a:r>
              <a:endParaRPr lang="en-US" altLang="en-US" i="0" dirty="0">
                <a:solidFill>
                  <a:schemeClr val="tx1"/>
                </a:solidFill>
                <a:latin typeface="Arial" panose="020B0604020202020204" pitchFamily="34" charset="0"/>
                <a:cs typeface="Arial" panose="020B0604020202020204" pitchFamily="34" charset="0"/>
              </a:endParaRPr>
            </a:p>
          </p:txBody>
        </p:sp>
        <p:sp>
          <p:nvSpPr>
            <p:cNvPr id="71698" name="Text Box 15">
              <a:extLst>
                <a:ext uri="{FF2B5EF4-FFF2-40B4-BE49-F238E27FC236}">
                  <a16:creationId xmlns:a16="http://schemas.microsoft.com/office/drawing/2014/main" id="{65008BDF-EF39-41AA-993F-EAE26502679B}"/>
                </a:ext>
              </a:extLst>
            </p:cNvPr>
            <p:cNvSpPr txBox="1">
              <a:spLocks noChangeArrowheads="1"/>
            </p:cNvSpPr>
            <p:nvPr/>
          </p:nvSpPr>
          <p:spPr bwMode="auto">
            <a:xfrm>
              <a:off x="5018" y="7563"/>
              <a:ext cx="1350" cy="772"/>
            </a:xfrm>
            <a:prstGeom prst="rect">
              <a:avLst/>
            </a:prstGeom>
            <a:solidFill>
              <a:srgbClr val="FFFFFF"/>
            </a:solidFill>
            <a:ln w="9525">
              <a:solidFill>
                <a:srgbClr val="FFFFFF"/>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1600" i="0" dirty="0">
                  <a:solidFill>
                    <a:schemeClr val="tx1"/>
                  </a:solidFill>
                  <a:latin typeface="Times New Roman" panose="02020603050405020304" pitchFamily="18" charset="0"/>
                  <a:cs typeface="Arial" panose="020B0604020202020204" pitchFamily="34" charset="0"/>
                </a:rPr>
                <a:t>Message, secret key</a:t>
              </a:r>
              <a:endParaRPr lang="en-US" altLang="en-US" sz="1600" i="0" dirty="0">
                <a:solidFill>
                  <a:schemeClr val="tx1"/>
                </a:solidFill>
                <a:latin typeface="Arial" panose="020B0604020202020204" pitchFamily="34" charset="0"/>
                <a:cs typeface="Arial" panose="020B0604020202020204" pitchFamily="34" charset="0"/>
              </a:endParaRPr>
            </a:p>
          </p:txBody>
        </p:sp>
        <p:sp>
          <p:nvSpPr>
            <p:cNvPr id="71699" name="Line 16">
              <a:extLst>
                <a:ext uri="{FF2B5EF4-FFF2-40B4-BE49-F238E27FC236}">
                  <a16:creationId xmlns:a16="http://schemas.microsoft.com/office/drawing/2014/main" id="{A0F1A50C-792D-47F7-9676-D1AFE3A86992}"/>
                </a:ext>
              </a:extLst>
            </p:cNvPr>
            <p:cNvSpPr>
              <a:spLocks noChangeShapeType="1"/>
            </p:cNvSpPr>
            <p:nvPr/>
          </p:nvSpPr>
          <p:spPr bwMode="auto">
            <a:xfrm flipH="1">
              <a:off x="4860" y="9536"/>
              <a:ext cx="18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00" name="Text Box 17">
              <a:extLst>
                <a:ext uri="{FF2B5EF4-FFF2-40B4-BE49-F238E27FC236}">
                  <a16:creationId xmlns:a16="http://schemas.microsoft.com/office/drawing/2014/main" id="{E2426838-51B7-44E9-AB27-6534FA81DF1C}"/>
                </a:ext>
              </a:extLst>
            </p:cNvPr>
            <p:cNvSpPr txBox="1">
              <a:spLocks noChangeArrowheads="1"/>
            </p:cNvSpPr>
            <p:nvPr/>
          </p:nvSpPr>
          <p:spPr bwMode="auto">
            <a:xfrm>
              <a:off x="5160" y="9592"/>
              <a:ext cx="1200" cy="617"/>
            </a:xfrm>
            <a:prstGeom prst="rect">
              <a:avLst/>
            </a:prstGeom>
            <a:solidFill>
              <a:srgbClr val="FFFFFF"/>
            </a:solidFill>
            <a:ln w="9525">
              <a:solidFill>
                <a:srgbClr val="FFFFFF"/>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1600" i="0">
                  <a:solidFill>
                    <a:schemeClr val="tx1"/>
                  </a:solidFill>
                  <a:latin typeface="Times New Roman" panose="02020603050405020304" pitchFamily="18" charset="0"/>
                  <a:cs typeface="Arial" panose="020B0604020202020204" pitchFamily="34" charset="0"/>
                </a:rPr>
                <a:t>Digital Signature</a:t>
              </a:r>
              <a:endParaRPr lang="en-US" altLang="en-US" sz="1600" i="0">
                <a:solidFill>
                  <a:schemeClr val="tx1"/>
                </a:solidFill>
                <a:latin typeface="Arial" panose="020B0604020202020204" pitchFamily="34" charset="0"/>
                <a:cs typeface="Arial" panose="020B0604020202020204" pitchFamily="34" charset="0"/>
              </a:endParaRPr>
            </a:p>
          </p:txBody>
        </p:sp>
        <p:sp>
          <p:nvSpPr>
            <p:cNvPr id="71701" name="Line 18">
              <a:extLst>
                <a:ext uri="{FF2B5EF4-FFF2-40B4-BE49-F238E27FC236}">
                  <a16:creationId xmlns:a16="http://schemas.microsoft.com/office/drawing/2014/main" id="{E0325299-59BF-487E-82CE-E0319AB59C0C}"/>
                </a:ext>
              </a:extLst>
            </p:cNvPr>
            <p:cNvSpPr>
              <a:spLocks noChangeShapeType="1"/>
            </p:cNvSpPr>
            <p:nvPr/>
          </p:nvSpPr>
          <p:spPr bwMode="auto">
            <a:xfrm flipH="1">
              <a:off x="7710" y="9536"/>
              <a:ext cx="3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02" name="Text Box 19">
              <a:extLst>
                <a:ext uri="{FF2B5EF4-FFF2-40B4-BE49-F238E27FC236}">
                  <a16:creationId xmlns:a16="http://schemas.microsoft.com/office/drawing/2014/main" id="{BC1B3B7C-4C51-455B-822F-4A95DEDEA9C2}"/>
                </a:ext>
              </a:extLst>
            </p:cNvPr>
            <p:cNvSpPr txBox="1">
              <a:spLocks noChangeArrowheads="1"/>
            </p:cNvSpPr>
            <p:nvPr/>
          </p:nvSpPr>
          <p:spPr bwMode="auto">
            <a:xfrm>
              <a:off x="8010" y="9227"/>
              <a:ext cx="1200" cy="617"/>
            </a:xfrm>
            <a:prstGeom prst="rect">
              <a:avLst/>
            </a:prstGeom>
            <a:solidFill>
              <a:srgbClr val="FFFFFF"/>
            </a:solidFill>
            <a:ln w="9525">
              <a:solidFill>
                <a:srgbClr val="FFFFFF"/>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1600" i="0">
                  <a:solidFill>
                    <a:schemeClr val="tx1"/>
                  </a:solidFill>
                  <a:latin typeface="Times New Roman" panose="02020603050405020304" pitchFamily="18" charset="0"/>
                  <a:cs typeface="Arial" panose="020B0604020202020204" pitchFamily="34" charset="0"/>
                </a:rPr>
                <a:t>Key </a:t>
              </a:r>
            </a:p>
            <a:p>
              <a:pPr>
                <a:lnSpc>
                  <a:spcPct val="100000"/>
                </a:lnSpc>
                <a:spcBef>
                  <a:spcPct val="0"/>
                </a:spcBef>
                <a:buClrTx/>
                <a:buSzTx/>
                <a:buFontTx/>
                <a:buNone/>
              </a:pPr>
              <a:r>
                <a:rPr lang="en-US" altLang="en-US" sz="1600" i="0">
                  <a:solidFill>
                    <a:schemeClr val="tx1"/>
                  </a:solidFill>
                  <a:latin typeface="Times New Roman" panose="02020603050405020304" pitchFamily="18" charset="0"/>
                  <a:cs typeface="Arial" panose="020B0604020202020204" pitchFamily="34" charset="0"/>
                </a:rPr>
                <a:t>owner</a:t>
              </a:r>
              <a:endParaRPr lang="en-US" altLang="en-US" sz="1600" i="0">
                <a:solidFill>
                  <a:schemeClr val="tx1"/>
                </a:solidFill>
                <a:latin typeface="Arial" panose="020B0604020202020204" pitchFamily="34" charset="0"/>
                <a:cs typeface="Arial" panose="020B0604020202020204" pitchFamily="34" charset="0"/>
              </a:endParaRPr>
            </a:p>
          </p:txBody>
        </p:sp>
        <p:sp>
          <p:nvSpPr>
            <p:cNvPr id="71703" name="Text Box 20">
              <a:extLst>
                <a:ext uri="{FF2B5EF4-FFF2-40B4-BE49-F238E27FC236}">
                  <a16:creationId xmlns:a16="http://schemas.microsoft.com/office/drawing/2014/main" id="{654CFAB1-3148-45BE-ACA9-7442622221A8}"/>
                </a:ext>
              </a:extLst>
            </p:cNvPr>
            <p:cNvSpPr txBox="1">
              <a:spLocks noChangeArrowheads="1"/>
            </p:cNvSpPr>
            <p:nvPr/>
          </p:nvSpPr>
          <p:spPr bwMode="auto">
            <a:xfrm>
              <a:off x="5018" y="8689"/>
              <a:ext cx="1500" cy="925"/>
            </a:xfrm>
            <a:prstGeom prst="rect">
              <a:avLst/>
            </a:prstGeom>
            <a:solidFill>
              <a:srgbClr val="FFFFFF">
                <a:alpha val="0"/>
              </a:srgbClr>
            </a:solidFill>
            <a:ln w="9525">
              <a:solidFill>
                <a:srgbClr val="FFFFFF"/>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sz="1600" i="0">
                <a:solidFill>
                  <a:schemeClr val="tx1"/>
                </a:solidFill>
                <a:latin typeface="Times New Roman" panose="02020603050405020304" pitchFamily="18" charset="0"/>
                <a:cs typeface="Arial" panose="020B0604020202020204" pitchFamily="34" charset="0"/>
              </a:endParaRPr>
            </a:p>
            <a:p>
              <a:pPr>
                <a:lnSpc>
                  <a:spcPct val="100000"/>
                </a:lnSpc>
                <a:spcBef>
                  <a:spcPct val="0"/>
                </a:spcBef>
                <a:buClrTx/>
                <a:buSzTx/>
                <a:buFontTx/>
                <a:buNone/>
              </a:pPr>
              <a:r>
                <a:rPr lang="en-US" altLang="en-US" sz="1600" i="0">
                  <a:solidFill>
                    <a:schemeClr val="tx1"/>
                  </a:solidFill>
                  <a:latin typeface="Times New Roman" panose="02020603050405020304" pitchFamily="18" charset="0"/>
                  <a:cs typeface="Arial" panose="020B0604020202020204" pitchFamily="34" charset="0"/>
                </a:rPr>
                <a:t>Authentication,</a:t>
              </a:r>
            </a:p>
            <a:p>
              <a:pPr>
                <a:lnSpc>
                  <a:spcPct val="100000"/>
                </a:lnSpc>
                <a:spcBef>
                  <a:spcPct val="0"/>
                </a:spcBef>
                <a:buClrTx/>
                <a:buSzTx/>
                <a:buFontTx/>
                <a:buNone/>
              </a:pPr>
              <a:r>
                <a:rPr lang="en-US" altLang="en-US" sz="1600" i="0">
                  <a:solidFill>
                    <a:schemeClr val="tx1"/>
                  </a:solidFill>
                  <a:latin typeface="Times New Roman" panose="02020603050405020304" pitchFamily="18" charset="0"/>
                  <a:cs typeface="Arial" panose="020B0604020202020204" pitchFamily="34" charset="0"/>
                </a:rPr>
                <a:t>Non-repudiation</a:t>
              </a:r>
              <a:endParaRPr lang="en-US" altLang="en-US" sz="1600" i="0">
                <a:solidFill>
                  <a:schemeClr val="tx1"/>
                </a:solidFill>
                <a:latin typeface="Arial" panose="020B0604020202020204" pitchFamily="34" charset="0"/>
                <a:cs typeface="Arial" panose="020B0604020202020204" pitchFamily="34" charset="0"/>
              </a:endParaRPr>
            </a:p>
          </p:txBody>
        </p:sp>
        <p:sp>
          <p:nvSpPr>
            <p:cNvPr id="71704" name="Text Box 21">
              <a:extLst>
                <a:ext uri="{FF2B5EF4-FFF2-40B4-BE49-F238E27FC236}">
                  <a16:creationId xmlns:a16="http://schemas.microsoft.com/office/drawing/2014/main" id="{5D1797C4-2385-4871-843B-6854BDC1454B}"/>
                </a:ext>
              </a:extLst>
            </p:cNvPr>
            <p:cNvSpPr txBox="1">
              <a:spLocks noChangeArrowheads="1"/>
            </p:cNvSpPr>
            <p:nvPr/>
          </p:nvSpPr>
          <p:spPr bwMode="auto">
            <a:xfrm>
              <a:off x="2460" y="9227"/>
              <a:ext cx="900" cy="617"/>
            </a:xfrm>
            <a:prstGeom prst="rect">
              <a:avLst/>
            </a:prstGeom>
            <a:solidFill>
              <a:srgbClr val="FFFFFF"/>
            </a:solidFill>
            <a:ln w="9525">
              <a:solidFill>
                <a:srgbClr val="FFFFFF"/>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r">
                <a:lnSpc>
                  <a:spcPct val="100000"/>
                </a:lnSpc>
                <a:spcBef>
                  <a:spcPct val="0"/>
                </a:spcBef>
                <a:buClrTx/>
                <a:buSzTx/>
                <a:buFontTx/>
                <a:buNone/>
              </a:pPr>
              <a:r>
                <a:rPr lang="en-US" altLang="en-US" sz="1600" i="0">
                  <a:solidFill>
                    <a:schemeClr val="tx1"/>
                  </a:solidFill>
                  <a:latin typeface="Times New Roman" panose="02020603050405020304" pitchFamily="18" charset="0"/>
                  <a:cs typeface="Arial" panose="020B0604020202020204" pitchFamily="34" charset="0"/>
                </a:rPr>
                <a:t>Joe</a:t>
              </a:r>
              <a:endParaRPr lang="en-US" altLang="en-US" sz="1600" i="0">
                <a:solidFill>
                  <a:schemeClr val="tx1"/>
                </a:solidFill>
                <a:latin typeface="Arial" panose="020B0604020202020204" pitchFamily="34" charset="0"/>
                <a:cs typeface="Arial" panose="020B0604020202020204" pitchFamily="34" charset="0"/>
              </a:endParaRPr>
            </a:p>
          </p:txBody>
        </p:sp>
        <p:sp>
          <p:nvSpPr>
            <p:cNvPr id="71705" name="Line 22">
              <a:extLst>
                <a:ext uri="{FF2B5EF4-FFF2-40B4-BE49-F238E27FC236}">
                  <a16:creationId xmlns:a16="http://schemas.microsoft.com/office/drawing/2014/main" id="{C480E18C-7FD1-46BF-BA2E-D7A9CDBC69D9}"/>
                </a:ext>
              </a:extLst>
            </p:cNvPr>
            <p:cNvSpPr>
              <a:spLocks noChangeShapeType="1"/>
            </p:cNvSpPr>
            <p:nvPr/>
          </p:nvSpPr>
          <p:spPr bwMode="auto">
            <a:xfrm flipH="1">
              <a:off x="3210" y="9536"/>
              <a:ext cx="4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684" name="Rectangle 23">
            <a:extLst>
              <a:ext uri="{FF2B5EF4-FFF2-40B4-BE49-F238E27FC236}">
                <a16:creationId xmlns:a16="http://schemas.microsoft.com/office/drawing/2014/main" id="{47A6A177-36AF-42D0-B02E-4431A34B769B}"/>
              </a:ext>
            </a:extLst>
          </p:cNvPr>
          <p:cNvSpPr>
            <a:spLocks noChangeArrowheads="1"/>
          </p:cNvSpPr>
          <p:nvPr/>
        </p:nvSpPr>
        <p:spPr bwMode="auto">
          <a:xfrm>
            <a:off x="1393825" y="1611313"/>
            <a:ext cx="51863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ts val="2200"/>
              </a:lnSpc>
              <a:spcBef>
                <a:spcPts val="900"/>
              </a:spcBef>
              <a:buClr>
                <a:srgbClr val="005BB9"/>
              </a:buClr>
              <a:buSzPct val="100000"/>
              <a:buFont typeface="Arial" panose="020B0604020202020204" pitchFamily="34" charset="0"/>
              <a:tabLst>
                <a:tab pos="228600" algn="l"/>
              </a:tabLst>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tabLst>
                <a:tab pos="228600" algn="l"/>
              </a:tabLst>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tabLst>
                <a:tab pos="228600" algn="l"/>
              </a:tabLst>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tabLst>
                <a:tab pos="228600" algn="l"/>
              </a:tabLst>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tabLst>
                <a:tab pos="228600" algn="l"/>
              </a:tabLst>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228600" algn="l"/>
              </a:tabLst>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228600" algn="l"/>
              </a:tabLst>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228600" algn="l"/>
              </a:tabLst>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228600" algn="l"/>
              </a:tabLst>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endParaRPr lang="en-US" altLang="en-US" i="0">
              <a:solidFill>
                <a:schemeClr val="tx1"/>
              </a:solidFill>
              <a:latin typeface="Arial" panose="020B0604020202020204" pitchFamily="34" charset="0"/>
              <a:cs typeface="Arial" panose="020B0604020202020204" pitchFamily="34" charset="0"/>
            </a:endParaRP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Sender, Receiver have Complimentary Keys</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Plaintext = Decrypt(k</a:t>
            </a:r>
            <a:r>
              <a:rPr lang="en-US" altLang="en-US" i="0" baseline="-25000">
                <a:solidFill>
                  <a:schemeClr val="tx1"/>
                </a:solidFill>
                <a:latin typeface="Arial" panose="020B0604020202020204" pitchFamily="34" charset="0"/>
                <a:cs typeface="Arial" panose="020B0604020202020204" pitchFamily="34" charset="0"/>
              </a:rPr>
              <a:t>PRIV</a:t>
            </a:r>
            <a:r>
              <a:rPr lang="en-US" altLang="en-US" i="0">
                <a:solidFill>
                  <a:schemeClr val="tx1"/>
                </a:solidFill>
                <a:latin typeface="Arial" panose="020B0604020202020204" pitchFamily="34" charset="0"/>
                <a:cs typeface="Arial" panose="020B0604020202020204" pitchFamily="34" charset="0"/>
              </a:rPr>
              <a:t>, Encrypt(k</a:t>
            </a:r>
            <a:r>
              <a:rPr lang="en-US" altLang="en-US" i="0" baseline="-25000">
                <a:solidFill>
                  <a:schemeClr val="tx1"/>
                </a:solidFill>
                <a:latin typeface="Arial" panose="020B0604020202020204" pitchFamily="34" charset="0"/>
                <a:cs typeface="Arial" panose="020B0604020202020204" pitchFamily="34" charset="0"/>
              </a:rPr>
              <a:t>PUB</a:t>
            </a:r>
            <a:r>
              <a:rPr lang="en-US" altLang="en-US" i="0">
                <a:solidFill>
                  <a:schemeClr val="tx1"/>
                </a:solidFill>
                <a:latin typeface="Arial" panose="020B0604020202020204" pitchFamily="34" charset="0"/>
                <a:cs typeface="Arial" panose="020B0604020202020204" pitchFamily="34" charset="0"/>
              </a:rPr>
              <a:t>,Plaintext))</a:t>
            </a:r>
          </a:p>
        </p:txBody>
      </p:sp>
      <p:sp>
        <p:nvSpPr>
          <p:cNvPr id="71685" name="Text Box 24">
            <a:extLst>
              <a:ext uri="{FF2B5EF4-FFF2-40B4-BE49-F238E27FC236}">
                <a16:creationId xmlns:a16="http://schemas.microsoft.com/office/drawing/2014/main" id="{873B80A0-A4BB-4A19-9FE1-75BA3DF1B89F}"/>
              </a:ext>
            </a:extLst>
          </p:cNvPr>
          <p:cNvSpPr txBox="1">
            <a:spLocks noChangeArrowheads="1"/>
          </p:cNvSpPr>
          <p:nvPr/>
        </p:nvSpPr>
        <p:spPr bwMode="auto">
          <a:xfrm>
            <a:off x="1581527" y="4241229"/>
            <a:ext cx="518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Plaintext = Decrypt(k</a:t>
            </a:r>
            <a:r>
              <a:rPr lang="en-US" altLang="en-US" i="0" baseline="-25000">
                <a:solidFill>
                  <a:schemeClr val="tx1"/>
                </a:solidFill>
                <a:latin typeface="Arial" panose="020B0604020202020204" pitchFamily="34" charset="0"/>
                <a:cs typeface="Arial" panose="020B0604020202020204" pitchFamily="34" charset="0"/>
              </a:rPr>
              <a:t>PUB</a:t>
            </a:r>
            <a:r>
              <a:rPr lang="en-US" altLang="en-US" i="0">
                <a:solidFill>
                  <a:schemeClr val="tx1"/>
                </a:solidFill>
                <a:latin typeface="Arial" panose="020B0604020202020204" pitchFamily="34" charset="0"/>
                <a:cs typeface="Arial" panose="020B0604020202020204" pitchFamily="34" charset="0"/>
              </a:rPr>
              <a:t>, Encrypt(k</a:t>
            </a:r>
            <a:r>
              <a:rPr lang="en-US" altLang="en-US" i="0" baseline="-25000">
                <a:solidFill>
                  <a:schemeClr val="tx1"/>
                </a:solidFill>
                <a:latin typeface="Arial" panose="020B0604020202020204" pitchFamily="34" charset="0"/>
                <a:cs typeface="Arial" panose="020B0604020202020204" pitchFamily="34" charset="0"/>
              </a:rPr>
              <a:t>PRIV</a:t>
            </a:r>
            <a:r>
              <a:rPr lang="en-US" altLang="en-US" i="0">
                <a:solidFill>
                  <a:schemeClr val="tx1"/>
                </a:solidFill>
                <a:latin typeface="Arial" panose="020B0604020202020204" pitchFamily="34" charset="0"/>
                <a:cs typeface="Arial" panose="020B0604020202020204" pitchFamily="34" charset="0"/>
              </a:rPr>
              <a:t>,Plaintext))</a:t>
            </a:r>
          </a:p>
        </p:txBody>
      </p:sp>
      <p:sp>
        <p:nvSpPr>
          <p:cNvPr id="71686" name="Text Box 26">
            <a:extLst>
              <a:ext uri="{FF2B5EF4-FFF2-40B4-BE49-F238E27FC236}">
                <a16:creationId xmlns:a16="http://schemas.microsoft.com/office/drawing/2014/main" id="{B2F26E25-4908-4786-81F4-98309765ADF0}"/>
              </a:ext>
            </a:extLst>
          </p:cNvPr>
          <p:cNvSpPr txBox="1">
            <a:spLocks noChangeArrowheads="1"/>
          </p:cNvSpPr>
          <p:nvPr/>
        </p:nvSpPr>
        <p:spPr bwMode="auto">
          <a:xfrm>
            <a:off x="573239" y="6088543"/>
            <a:ext cx="82605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dirty="0">
                <a:solidFill>
                  <a:schemeClr val="tx1"/>
                </a:solidFill>
                <a:latin typeface="Arial" panose="020B0604020202020204" pitchFamily="34" charset="0"/>
                <a:cs typeface="Arial" panose="020B0604020202020204" pitchFamily="34" charset="0"/>
              </a:rPr>
              <a:t>NIST Recommended: RSA, Elliptic Curve (</a:t>
            </a:r>
            <a:r>
              <a:rPr lang="fr-FR" altLang="en-US" dirty="0" err="1">
                <a:solidFill>
                  <a:schemeClr val="tx1"/>
                </a:solidFill>
                <a:latin typeface="Arial" panose="020B0604020202020204" pitchFamily="34" charset="0"/>
                <a:cs typeface="Arial" panose="020B0604020202020204" pitchFamily="34" charset="0"/>
              </a:rPr>
              <a:t>Elliptic</a:t>
            </a:r>
            <a:r>
              <a:rPr lang="fr-FR" altLang="en-US" dirty="0">
                <a:solidFill>
                  <a:schemeClr val="tx1"/>
                </a:solidFill>
                <a:latin typeface="Arial" panose="020B0604020202020204" pitchFamily="34" charset="0"/>
                <a:cs typeface="Arial" panose="020B0604020202020204" pitchFamily="34" charset="0"/>
              </a:rPr>
              <a:t> </a:t>
            </a:r>
            <a:r>
              <a:rPr lang="fr-FR" altLang="en-US" dirty="0" err="1">
                <a:solidFill>
                  <a:schemeClr val="tx1"/>
                </a:solidFill>
                <a:latin typeface="Arial" panose="020B0604020202020204" pitchFamily="34" charset="0"/>
                <a:cs typeface="Arial" panose="020B0604020202020204" pitchFamily="34" charset="0"/>
              </a:rPr>
              <a:t>Curve</a:t>
            </a:r>
            <a:r>
              <a:rPr lang="fr-FR" altLang="en-US" dirty="0">
                <a:solidFill>
                  <a:schemeClr val="tx1"/>
                </a:solidFill>
                <a:latin typeface="Arial" panose="020B0604020202020204" pitchFamily="34" charset="0"/>
                <a:cs typeface="Arial" panose="020B0604020202020204" pitchFamily="34" charset="0"/>
              </a:rPr>
              <a:t> Digital Signature </a:t>
            </a:r>
            <a:r>
              <a:rPr lang="fr-FR" altLang="en-US" dirty="0" err="1">
                <a:solidFill>
                  <a:schemeClr val="tx1"/>
                </a:solidFill>
                <a:latin typeface="Arial" panose="020B0604020202020204" pitchFamily="34" charset="0"/>
                <a:cs typeface="Arial" panose="020B0604020202020204" pitchFamily="34" charset="0"/>
              </a:rPr>
              <a:t>Algorithm</a:t>
            </a:r>
            <a:r>
              <a:rPr lang="fr-FR" altLang="en-US" dirty="0">
                <a:solidFill>
                  <a:schemeClr val="tx1"/>
                </a:solidFill>
                <a:latin typeface="Arial" panose="020B0604020202020204" pitchFamily="34" charset="0"/>
                <a:cs typeface="Arial" panose="020B0604020202020204" pitchFamily="34" charset="0"/>
              </a:rPr>
              <a:t> (ECDSA), Edwards-</a:t>
            </a:r>
            <a:r>
              <a:rPr lang="fr-FR" altLang="en-US" dirty="0" err="1">
                <a:solidFill>
                  <a:schemeClr val="tx1"/>
                </a:solidFill>
                <a:latin typeface="Arial" panose="020B0604020202020204" pitchFamily="34" charset="0"/>
                <a:cs typeface="Arial" panose="020B0604020202020204" pitchFamily="34" charset="0"/>
              </a:rPr>
              <a:t>Curve</a:t>
            </a:r>
            <a:r>
              <a:rPr lang="fr-FR" altLang="en-US" dirty="0">
                <a:solidFill>
                  <a:schemeClr val="tx1"/>
                </a:solidFill>
                <a:latin typeface="Arial" panose="020B0604020202020204" pitchFamily="34" charset="0"/>
                <a:cs typeface="Arial" panose="020B0604020202020204" pitchFamily="34" charset="0"/>
              </a:rPr>
              <a:t> Digital Signature </a:t>
            </a:r>
            <a:r>
              <a:rPr lang="fr-FR" altLang="en-US" dirty="0" err="1">
                <a:solidFill>
                  <a:schemeClr val="tx1"/>
                </a:solidFill>
                <a:latin typeface="Arial" panose="020B0604020202020204" pitchFamily="34" charset="0"/>
                <a:cs typeface="Arial" panose="020B0604020202020204" pitchFamily="34" charset="0"/>
              </a:rPr>
              <a:t>Algorithm</a:t>
            </a:r>
            <a:r>
              <a:rPr lang="fr-FR" altLang="en-US" dirty="0">
                <a:solidFill>
                  <a:schemeClr val="tx1"/>
                </a:solidFill>
                <a:latin typeface="Arial" panose="020B0604020202020204" pitchFamily="34" charset="0"/>
                <a:cs typeface="Arial" panose="020B0604020202020204" pitchFamily="34" charset="0"/>
              </a:rPr>
              <a:t> (</a:t>
            </a:r>
            <a:r>
              <a:rPr lang="fr-FR" altLang="en-US" dirty="0" err="1">
                <a:solidFill>
                  <a:schemeClr val="tx1"/>
                </a:solidFill>
                <a:latin typeface="Arial" panose="020B0604020202020204" pitchFamily="34" charset="0"/>
                <a:cs typeface="Arial" panose="020B0604020202020204" pitchFamily="34" charset="0"/>
              </a:rPr>
              <a:t>EdDSA</a:t>
            </a:r>
            <a:r>
              <a:rPr lang="fr-FR" altLang="en-US" dirty="0">
                <a:solidFill>
                  <a:schemeClr val="tx1"/>
                </a:solidFill>
                <a:latin typeface="Arial" panose="020B0604020202020204" pitchFamily="34" charset="0"/>
                <a:cs typeface="Arial" panose="020B0604020202020204" pitchFamily="34" charset="0"/>
              </a:rPr>
              <a:t>)</a:t>
            </a:r>
            <a:endParaRPr lang="en-US" altLang="en-US"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BD18185_">
            <a:extLst>
              <a:ext uri="{FF2B5EF4-FFF2-40B4-BE49-F238E27FC236}">
                <a16:creationId xmlns:a16="http://schemas.microsoft.com/office/drawing/2014/main" id="{9C53719F-343B-4D4B-9F93-55C218513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68463"/>
            <a:ext cx="1295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a:extLst>
              <a:ext uri="{FF2B5EF4-FFF2-40B4-BE49-F238E27FC236}">
                <a16:creationId xmlns:a16="http://schemas.microsoft.com/office/drawing/2014/main" id="{ED5A1189-86F5-4092-91DF-CD4F7013E451}"/>
              </a:ext>
            </a:extLst>
          </p:cNvPr>
          <p:cNvSpPr>
            <a:spLocks noGrp="1" noChangeArrowheads="1"/>
          </p:cNvSpPr>
          <p:nvPr>
            <p:ph type="title"/>
          </p:nvPr>
        </p:nvSpPr>
        <p:spPr>
          <a:xfrm>
            <a:off x="457200" y="609600"/>
            <a:ext cx="8229600" cy="1219200"/>
          </a:xfrm>
        </p:spPr>
        <p:txBody>
          <a:bodyPr/>
          <a:lstStyle/>
          <a:p>
            <a:pPr algn="ctr" eaLnBrk="1" hangingPunct="1"/>
            <a:r>
              <a:rPr lang="en-US" altLang="en-US" sz="2800">
                <a:ea typeface="Calibri" panose="020F0502020204030204" pitchFamily="34" charset="0"/>
                <a:cs typeface="Lucida Sans" panose="020B0602030504020204" pitchFamily="34" charset="0"/>
              </a:rPr>
              <a:t>Confidentiality:</a:t>
            </a:r>
            <a:br>
              <a:rPr lang="en-US" altLang="en-US">
                <a:ea typeface="Calibri" panose="020F0502020204030204" pitchFamily="34" charset="0"/>
                <a:cs typeface="Lucida Sans" panose="020B0602030504020204" pitchFamily="34" charset="0"/>
              </a:rPr>
            </a:br>
            <a:r>
              <a:rPr lang="en-US" altLang="en-US">
                <a:ea typeface="Calibri" panose="020F0502020204030204" pitchFamily="34" charset="0"/>
                <a:cs typeface="Lucida Sans" panose="020B0602030504020204" pitchFamily="34" charset="0"/>
              </a:rPr>
              <a:t>Remote Access Security</a:t>
            </a:r>
          </a:p>
        </p:txBody>
      </p:sp>
      <p:sp>
        <p:nvSpPr>
          <p:cNvPr id="73732" name="Rectangle 4">
            <a:extLst>
              <a:ext uri="{FF2B5EF4-FFF2-40B4-BE49-F238E27FC236}">
                <a16:creationId xmlns:a16="http://schemas.microsoft.com/office/drawing/2014/main" id="{600901B8-528D-4C65-A9D9-60A9E21C4509}"/>
              </a:ext>
            </a:extLst>
          </p:cNvPr>
          <p:cNvSpPr>
            <a:spLocks noGrp="1" noChangeArrowheads="1"/>
          </p:cNvSpPr>
          <p:nvPr>
            <p:ph type="body" sz="half" idx="2"/>
          </p:nvPr>
        </p:nvSpPr>
        <p:spPr>
          <a:xfrm>
            <a:off x="457200" y="3421063"/>
            <a:ext cx="8229600" cy="2827337"/>
          </a:xfrm>
        </p:spPr>
        <p:txBody>
          <a:bodyPr/>
          <a:lstStyle/>
          <a:p>
            <a:pPr eaLnBrk="1" hangingPunct="1">
              <a:lnSpc>
                <a:spcPct val="90000"/>
              </a:lnSpc>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Virtual Private Network (VPN)</a:t>
            </a:r>
            <a:r>
              <a:rPr lang="en-US" altLang="en-US" sz="2400">
                <a:latin typeface="Calibri" panose="020F0502020204030204" pitchFamily="34" charset="0"/>
                <a:ea typeface="ヒラギノ角ゴ Pro W3"/>
                <a:cs typeface="ヒラギノ角ゴ Pro W3"/>
              </a:rPr>
              <a:t> often implemented with </a:t>
            </a:r>
            <a:r>
              <a:rPr lang="en-US" altLang="en-US" sz="2400" b="1">
                <a:latin typeface="Calibri" panose="020F0502020204030204" pitchFamily="34" charset="0"/>
                <a:ea typeface="ヒラギノ角ゴ Pro W3"/>
                <a:cs typeface="ヒラギノ角ゴ Pro W3"/>
              </a:rPr>
              <a:t>IPSec</a:t>
            </a:r>
          </a:p>
          <a:p>
            <a:pPr eaLnBrk="1" hangingPunct="1">
              <a:lnSpc>
                <a:spcPct val="90000"/>
              </a:lnSpc>
            </a:pPr>
            <a:r>
              <a:rPr lang="en-US" altLang="en-US" sz="2200">
                <a:latin typeface="Calibri" panose="020F0502020204030204" pitchFamily="34" charset="0"/>
                <a:ea typeface="ヒラギノ角ゴ Pro W3"/>
                <a:cs typeface="ヒラギノ角ゴ Pro W3"/>
              </a:rPr>
              <a:t>Can authenticate and encrypt data through Internet (red line)</a:t>
            </a:r>
          </a:p>
          <a:p>
            <a:pPr eaLnBrk="1" hangingPunct="1">
              <a:lnSpc>
                <a:spcPct val="90000"/>
              </a:lnSpc>
            </a:pPr>
            <a:r>
              <a:rPr lang="en-US" altLang="en-US" sz="2200">
                <a:latin typeface="Calibri" panose="020F0502020204030204" pitchFamily="34" charset="0"/>
                <a:ea typeface="ヒラギノ角ゴ Pro W3"/>
                <a:cs typeface="ヒラギノ角ゴ Pro W3"/>
              </a:rPr>
              <a:t>Easy to use and inexpensive </a:t>
            </a:r>
          </a:p>
          <a:p>
            <a:pPr eaLnBrk="1" hangingPunct="1">
              <a:lnSpc>
                <a:spcPct val="90000"/>
              </a:lnSpc>
            </a:pPr>
            <a:r>
              <a:rPr lang="en-US" altLang="en-US" sz="2200">
                <a:latin typeface="Calibri" panose="020F0502020204030204" pitchFamily="34" charset="0"/>
                <a:ea typeface="ヒラギノ角ゴ Pro W3"/>
                <a:cs typeface="ヒラギノ角ゴ Pro W3"/>
              </a:rPr>
              <a:t>Difficult to troubleshoot</a:t>
            </a:r>
          </a:p>
          <a:p>
            <a:pPr eaLnBrk="1" hangingPunct="1">
              <a:lnSpc>
                <a:spcPct val="90000"/>
              </a:lnSpc>
            </a:pPr>
            <a:r>
              <a:rPr lang="en-US" altLang="en-US" sz="2200">
                <a:latin typeface="Calibri" panose="020F0502020204030204" pitchFamily="34" charset="0"/>
                <a:ea typeface="ヒラギノ角ゴ Pro W3"/>
                <a:cs typeface="ヒラギノ角ゴ Pro W3"/>
              </a:rPr>
              <a:t>Susceptible to malicious software and unauthorized actions</a:t>
            </a:r>
          </a:p>
          <a:p>
            <a:pPr eaLnBrk="1" hangingPunct="1">
              <a:lnSpc>
                <a:spcPct val="90000"/>
              </a:lnSpc>
            </a:pPr>
            <a:r>
              <a:rPr lang="en-US" altLang="en-US" sz="2200">
                <a:latin typeface="Calibri" panose="020F0502020204030204" pitchFamily="34" charset="0"/>
                <a:ea typeface="ヒラギノ角ゴ Pro W3"/>
                <a:cs typeface="ヒラギノ角ゴ Pro W3"/>
              </a:rPr>
              <a:t>Often router or firewall is the VPN endpoint</a:t>
            </a:r>
          </a:p>
          <a:p>
            <a:pPr eaLnBrk="1" hangingPunct="1">
              <a:lnSpc>
                <a:spcPct val="90000"/>
              </a:lnSpc>
            </a:pPr>
            <a:endParaRPr lang="en-US" altLang="en-US" sz="2400">
              <a:latin typeface="Calibri" panose="020F0502020204030204" pitchFamily="34" charset="0"/>
              <a:ea typeface="ヒラギノ角ゴ Pro W3"/>
              <a:cs typeface="ヒラギノ角ゴ Pro W3"/>
            </a:endParaRPr>
          </a:p>
        </p:txBody>
      </p:sp>
      <p:pic>
        <p:nvPicPr>
          <p:cNvPr id="73733" name="Picture 5" descr="BD18215_">
            <a:extLst>
              <a:ext uri="{FF2B5EF4-FFF2-40B4-BE49-F238E27FC236}">
                <a16:creationId xmlns:a16="http://schemas.microsoft.com/office/drawing/2014/main" id="{82E76967-0FC4-4F4D-B67D-7F63642BB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120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BD18219_">
            <a:extLst>
              <a:ext uri="{FF2B5EF4-FFF2-40B4-BE49-F238E27FC236}">
                <a16:creationId xmlns:a16="http://schemas.microsoft.com/office/drawing/2014/main" id="{7F270096-325E-4308-9C72-BBDEB7A9D8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05000"/>
            <a:ext cx="1066800" cy="1066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735" name="Line 7">
            <a:extLst>
              <a:ext uri="{FF2B5EF4-FFF2-40B4-BE49-F238E27FC236}">
                <a16:creationId xmlns:a16="http://schemas.microsoft.com/office/drawing/2014/main" id="{C577967C-AAC0-462A-84B9-F05B14BF4E56}"/>
              </a:ext>
            </a:extLst>
          </p:cNvPr>
          <p:cNvSpPr>
            <a:spLocks noChangeShapeType="1"/>
          </p:cNvSpPr>
          <p:nvPr/>
        </p:nvSpPr>
        <p:spPr bwMode="auto">
          <a:xfrm flipV="1">
            <a:off x="4495800" y="22860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6" name="Line 8">
            <a:extLst>
              <a:ext uri="{FF2B5EF4-FFF2-40B4-BE49-F238E27FC236}">
                <a16:creationId xmlns:a16="http://schemas.microsoft.com/office/drawing/2014/main" id="{68FADAF2-A49E-4CB5-B2A1-F35123F8ADE7}"/>
              </a:ext>
            </a:extLst>
          </p:cNvPr>
          <p:cNvSpPr>
            <a:spLocks noChangeShapeType="1"/>
          </p:cNvSpPr>
          <p:nvPr/>
        </p:nvSpPr>
        <p:spPr bwMode="auto">
          <a:xfrm>
            <a:off x="1447800" y="22860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7" name="Text Box 9">
            <a:extLst>
              <a:ext uri="{FF2B5EF4-FFF2-40B4-BE49-F238E27FC236}">
                <a16:creationId xmlns:a16="http://schemas.microsoft.com/office/drawing/2014/main" id="{77C65EDC-6541-432A-8AC8-11AD58E05B63}"/>
              </a:ext>
            </a:extLst>
          </p:cNvPr>
          <p:cNvSpPr txBox="1">
            <a:spLocks noChangeArrowheads="1"/>
          </p:cNvSpPr>
          <p:nvPr/>
        </p:nvSpPr>
        <p:spPr bwMode="auto">
          <a:xfrm>
            <a:off x="1905000" y="2590800"/>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The Internet</a:t>
            </a:r>
          </a:p>
        </p:txBody>
      </p:sp>
      <p:sp>
        <p:nvSpPr>
          <p:cNvPr id="73738" name="Text Box 10">
            <a:extLst>
              <a:ext uri="{FF2B5EF4-FFF2-40B4-BE49-F238E27FC236}">
                <a16:creationId xmlns:a16="http://schemas.microsoft.com/office/drawing/2014/main" id="{670F3CFD-270B-45B2-AD2A-F09994BC1593}"/>
              </a:ext>
            </a:extLst>
          </p:cNvPr>
          <p:cNvSpPr txBox="1">
            <a:spLocks noChangeArrowheads="1"/>
          </p:cNvSpPr>
          <p:nvPr/>
        </p:nvSpPr>
        <p:spPr bwMode="auto">
          <a:xfrm>
            <a:off x="3505200" y="16002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  Firewall</a:t>
            </a:r>
          </a:p>
        </p:txBody>
      </p:sp>
      <p:pic>
        <p:nvPicPr>
          <p:cNvPr id="73739" name="Picture 11" descr="BD18221_">
            <a:extLst>
              <a:ext uri="{FF2B5EF4-FFF2-40B4-BE49-F238E27FC236}">
                <a16:creationId xmlns:a16="http://schemas.microsoft.com/office/drawing/2014/main" id="{ABDB3E64-EF18-4920-90DF-97499D4832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057400"/>
            <a:ext cx="762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0" name="Text Box 12">
            <a:extLst>
              <a:ext uri="{FF2B5EF4-FFF2-40B4-BE49-F238E27FC236}">
                <a16:creationId xmlns:a16="http://schemas.microsoft.com/office/drawing/2014/main" id="{884C83B9-7D61-45E1-A0D5-3AF51D528067}"/>
              </a:ext>
            </a:extLst>
          </p:cNvPr>
          <p:cNvSpPr txBox="1">
            <a:spLocks noChangeArrowheads="1"/>
          </p:cNvSpPr>
          <p:nvPr/>
        </p:nvSpPr>
        <p:spPr bwMode="auto">
          <a:xfrm>
            <a:off x="4495800" y="2514600"/>
            <a:ext cx="1504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VPN </a:t>
            </a:r>
          </a:p>
          <a:p>
            <a:pPr algn="ctr" eaLnBrk="1" hangingPunct="1">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Concentrator</a:t>
            </a:r>
          </a:p>
        </p:txBody>
      </p:sp>
      <p:sp>
        <p:nvSpPr>
          <p:cNvPr id="73741" name="Line 13">
            <a:extLst>
              <a:ext uri="{FF2B5EF4-FFF2-40B4-BE49-F238E27FC236}">
                <a16:creationId xmlns:a16="http://schemas.microsoft.com/office/drawing/2014/main" id="{673800F7-08EA-4A97-A3AC-7DED4684BF78}"/>
              </a:ext>
            </a:extLst>
          </p:cNvPr>
          <p:cNvSpPr>
            <a:spLocks noChangeShapeType="1"/>
          </p:cNvSpPr>
          <p:nvPr/>
        </p:nvSpPr>
        <p:spPr bwMode="auto">
          <a:xfrm>
            <a:off x="1295400" y="2286000"/>
            <a:ext cx="36576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3742" name="Picture 15">
            <a:extLst>
              <a:ext uri="{FF2B5EF4-FFF2-40B4-BE49-F238E27FC236}">
                <a16:creationId xmlns:a16="http://schemas.microsoft.com/office/drawing/2014/main" id="{F44CBA6D-AB6B-4EBF-BEE5-C2EA8DD640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905000"/>
            <a:ext cx="590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a:extLst>
              <a:ext uri="{FF2B5EF4-FFF2-40B4-BE49-F238E27FC236}">
                <a16:creationId xmlns:a16="http://schemas.microsoft.com/office/drawing/2014/main" id="{C4FDC4AA-2171-41F9-8EE4-4A80D26AAA81}"/>
              </a:ext>
            </a:extLst>
          </p:cNvPr>
          <p:cNvSpPr>
            <a:spLocks noGrp="1" noChangeArrowheads="1"/>
          </p:cNvSpPr>
          <p:nvPr>
            <p:ph type="title"/>
          </p:nvPr>
        </p:nvSpPr>
        <p:spPr>
          <a:xfrm>
            <a:off x="520700" y="609600"/>
            <a:ext cx="8154988" cy="1274195"/>
          </a:xfrm>
        </p:spPr>
        <p:txBody>
          <a:bodyPr/>
          <a:lstStyle/>
          <a:p>
            <a:pPr algn="ctr" eaLnBrk="1" hangingPunct="1"/>
            <a:r>
              <a:rPr lang="en-US" altLang="en-US" sz="2800" dirty="0">
                <a:ea typeface="Calibri" panose="020F0502020204030204" pitchFamily="34" charset="0"/>
                <a:cs typeface="Lucida Sans" panose="020B0602030504020204" pitchFamily="34" charset="0"/>
              </a:rPr>
              <a:t>Integrity:  </a:t>
            </a:r>
            <a:br>
              <a:rPr lang="en-US" altLang="en-US" dirty="0">
                <a:ea typeface="Calibri" panose="020F0502020204030204" pitchFamily="34" charset="0"/>
                <a:cs typeface="Lucida Sans" panose="020B0602030504020204" pitchFamily="34" charset="0"/>
              </a:rPr>
            </a:br>
            <a:r>
              <a:rPr lang="en-US" altLang="en-US" dirty="0">
                <a:ea typeface="Calibri" panose="020F0502020204030204" pitchFamily="34" charset="0"/>
                <a:cs typeface="Lucida Sans" panose="020B0602030504020204" pitchFamily="34" charset="0"/>
              </a:rPr>
              <a:t>Secure Hash Functions</a:t>
            </a:r>
            <a:br>
              <a:rPr lang="en-US" altLang="en-US" dirty="0">
                <a:ea typeface="Calibri" panose="020F0502020204030204" pitchFamily="34" charset="0"/>
                <a:cs typeface="Lucida Sans" panose="020B0602030504020204" pitchFamily="34" charset="0"/>
              </a:rPr>
            </a:br>
            <a:r>
              <a:rPr lang="en-US" altLang="en-US" sz="2800" dirty="0">
                <a:ea typeface="Calibri" panose="020F0502020204030204" pitchFamily="34" charset="0"/>
                <a:cs typeface="Lucida Sans" panose="020B0602030504020204" pitchFamily="34" charset="0"/>
              </a:rPr>
              <a:t>Examples: HMAC, SHA-3</a:t>
            </a:r>
          </a:p>
        </p:txBody>
      </p:sp>
      <p:sp>
        <p:nvSpPr>
          <p:cNvPr id="52227" name="Rectangle 14">
            <a:extLst>
              <a:ext uri="{FF2B5EF4-FFF2-40B4-BE49-F238E27FC236}">
                <a16:creationId xmlns:a16="http://schemas.microsoft.com/office/drawing/2014/main" id="{4E19EE7D-0058-460E-83DD-A94872E17B37}"/>
              </a:ext>
            </a:extLst>
          </p:cNvPr>
          <p:cNvSpPr>
            <a:spLocks noChangeArrowheads="1"/>
          </p:cNvSpPr>
          <p:nvPr/>
        </p:nvSpPr>
        <p:spPr bwMode="auto">
          <a:xfrm>
            <a:off x="914400" y="4411663"/>
            <a:ext cx="1219200" cy="396875"/>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a:defRPr/>
            </a:pPr>
            <a:r>
              <a:rPr lang="en-US" altLang="en-US" i="0"/>
              <a:t>Message</a:t>
            </a:r>
          </a:p>
        </p:txBody>
      </p:sp>
      <p:sp>
        <p:nvSpPr>
          <p:cNvPr id="75780" name="Oval 15">
            <a:extLst>
              <a:ext uri="{FF2B5EF4-FFF2-40B4-BE49-F238E27FC236}">
                <a16:creationId xmlns:a16="http://schemas.microsoft.com/office/drawing/2014/main" id="{5B57D630-8B5D-4108-820D-48580C3E4BB7}"/>
              </a:ext>
            </a:extLst>
          </p:cNvPr>
          <p:cNvSpPr>
            <a:spLocks noChangeArrowheads="1"/>
          </p:cNvSpPr>
          <p:nvPr/>
        </p:nvSpPr>
        <p:spPr bwMode="auto">
          <a:xfrm>
            <a:off x="1066800" y="5105400"/>
            <a:ext cx="381000" cy="381000"/>
          </a:xfrm>
          <a:prstGeom prst="ellipse">
            <a:avLst/>
          </a:prstGeom>
          <a:solidFill>
            <a:schemeClr val="tx1"/>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bg1"/>
                </a:solidFill>
                <a:latin typeface="Arial" panose="020B0604020202020204" pitchFamily="34" charset="0"/>
                <a:cs typeface="Arial" panose="020B0604020202020204" pitchFamily="34" charset="0"/>
              </a:rPr>
              <a:t>H</a:t>
            </a:r>
          </a:p>
        </p:txBody>
      </p:sp>
      <p:sp>
        <p:nvSpPr>
          <p:cNvPr id="75781" name="Rectangle 16">
            <a:extLst>
              <a:ext uri="{FF2B5EF4-FFF2-40B4-BE49-F238E27FC236}">
                <a16:creationId xmlns:a16="http://schemas.microsoft.com/office/drawing/2014/main" id="{5301C930-E394-493A-BB1C-8DA47A55AC2D}"/>
              </a:ext>
            </a:extLst>
          </p:cNvPr>
          <p:cNvSpPr>
            <a:spLocks noChangeArrowheads="1"/>
          </p:cNvSpPr>
          <p:nvPr/>
        </p:nvSpPr>
        <p:spPr bwMode="auto">
          <a:xfrm>
            <a:off x="609600" y="4411663"/>
            <a:ext cx="304800" cy="396875"/>
          </a:xfrm>
          <a:prstGeom prst="rect">
            <a:avLst/>
          </a:prstGeom>
          <a:solidFill>
            <a:srgbClr val="FFFF00"/>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K</a:t>
            </a:r>
          </a:p>
        </p:txBody>
      </p:sp>
      <p:sp>
        <p:nvSpPr>
          <p:cNvPr id="52230" name="Rectangle 18">
            <a:extLst>
              <a:ext uri="{FF2B5EF4-FFF2-40B4-BE49-F238E27FC236}">
                <a16:creationId xmlns:a16="http://schemas.microsoft.com/office/drawing/2014/main" id="{0A37C45B-050D-439D-B0DE-31E0EB30A67C}"/>
              </a:ext>
            </a:extLst>
          </p:cNvPr>
          <p:cNvSpPr>
            <a:spLocks noChangeArrowheads="1"/>
          </p:cNvSpPr>
          <p:nvPr/>
        </p:nvSpPr>
        <p:spPr bwMode="auto">
          <a:xfrm>
            <a:off x="2324100" y="4419600"/>
            <a:ext cx="990600" cy="381000"/>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a:defRPr/>
            </a:pPr>
            <a:r>
              <a:rPr lang="en-US" altLang="en-US" i="0" dirty="0"/>
              <a:t>Message</a:t>
            </a:r>
          </a:p>
        </p:txBody>
      </p:sp>
      <p:sp>
        <p:nvSpPr>
          <p:cNvPr id="75783" name="Rectangle 19">
            <a:extLst>
              <a:ext uri="{FF2B5EF4-FFF2-40B4-BE49-F238E27FC236}">
                <a16:creationId xmlns:a16="http://schemas.microsoft.com/office/drawing/2014/main" id="{23B58A07-671C-46B4-A8E0-1956DE76E071}"/>
              </a:ext>
            </a:extLst>
          </p:cNvPr>
          <p:cNvSpPr>
            <a:spLocks noChangeArrowheads="1"/>
          </p:cNvSpPr>
          <p:nvPr/>
        </p:nvSpPr>
        <p:spPr bwMode="auto">
          <a:xfrm>
            <a:off x="3300413" y="4427538"/>
            <a:ext cx="228600" cy="381000"/>
          </a:xfrm>
          <a:prstGeom prst="rect">
            <a:avLst/>
          </a:prstGeom>
          <a:solidFill>
            <a:srgbClr val="66FF66"/>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H</a:t>
            </a:r>
          </a:p>
        </p:txBody>
      </p:sp>
      <p:sp>
        <p:nvSpPr>
          <p:cNvPr id="52232" name="Rectangle 20">
            <a:extLst>
              <a:ext uri="{FF2B5EF4-FFF2-40B4-BE49-F238E27FC236}">
                <a16:creationId xmlns:a16="http://schemas.microsoft.com/office/drawing/2014/main" id="{217B7546-6E20-4DF9-8FBB-FDE953D41FCF}"/>
              </a:ext>
            </a:extLst>
          </p:cNvPr>
          <p:cNvSpPr>
            <a:spLocks noChangeArrowheads="1"/>
          </p:cNvSpPr>
          <p:nvPr/>
        </p:nvSpPr>
        <p:spPr bwMode="auto">
          <a:xfrm>
            <a:off x="5441950" y="4572000"/>
            <a:ext cx="990600" cy="381000"/>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a:defRPr/>
            </a:pPr>
            <a:r>
              <a:rPr lang="en-US" altLang="en-US" i="0" dirty="0"/>
              <a:t>Message</a:t>
            </a:r>
          </a:p>
        </p:txBody>
      </p:sp>
      <p:sp>
        <p:nvSpPr>
          <p:cNvPr id="75785" name="Rectangle 21">
            <a:extLst>
              <a:ext uri="{FF2B5EF4-FFF2-40B4-BE49-F238E27FC236}">
                <a16:creationId xmlns:a16="http://schemas.microsoft.com/office/drawing/2014/main" id="{33C0A7D8-1AA1-457A-8225-DBF02811996A}"/>
              </a:ext>
            </a:extLst>
          </p:cNvPr>
          <p:cNvSpPr>
            <a:spLocks noChangeArrowheads="1"/>
          </p:cNvSpPr>
          <p:nvPr/>
        </p:nvSpPr>
        <p:spPr bwMode="auto">
          <a:xfrm>
            <a:off x="5213350" y="4572000"/>
            <a:ext cx="228600" cy="381000"/>
          </a:xfrm>
          <a:prstGeom prst="rect">
            <a:avLst/>
          </a:prstGeom>
          <a:solidFill>
            <a:srgbClr val="FFFF00"/>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K</a:t>
            </a:r>
          </a:p>
        </p:txBody>
      </p:sp>
      <p:sp>
        <p:nvSpPr>
          <p:cNvPr id="75786" name="Oval 23">
            <a:extLst>
              <a:ext uri="{FF2B5EF4-FFF2-40B4-BE49-F238E27FC236}">
                <a16:creationId xmlns:a16="http://schemas.microsoft.com/office/drawing/2014/main" id="{EC39A972-EEA3-4BEA-A7D5-5DDD002875CF}"/>
              </a:ext>
            </a:extLst>
          </p:cNvPr>
          <p:cNvSpPr>
            <a:spLocks noChangeArrowheads="1"/>
          </p:cNvSpPr>
          <p:nvPr/>
        </p:nvSpPr>
        <p:spPr bwMode="auto">
          <a:xfrm>
            <a:off x="7132638" y="4533900"/>
            <a:ext cx="381000" cy="457200"/>
          </a:xfrm>
          <a:prstGeom prst="ellipse">
            <a:avLst/>
          </a:prstGeom>
          <a:solidFill>
            <a:schemeClr val="tx1"/>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bg1"/>
                </a:solidFill>
                <a:latin typeface="Arial" panose="020B0604020202020204" pitchFamily="34" charset="0"/>
                <a:cs typeface="Arial" panose="020B0604020202020204" pitchFamily="34" charset="0"/>
              </a:rPr>
              <a:t>H</a:t>
            </a:r>
          </a:p>
        </p:txBody>
      </p:sp>
      <p:sp>
        <p:nvSpPr>
          <p:cNvPr id="75787" name="Rectangle 24">
            <a:extLst>
              <a:ext uri="{FF2B5EF4-FFF2-40B4-BE49-F238E27FC236}">
                <a16:creationId xmlns:a16="http://schemas.microsoft.com/office/drawing/2014/main" id="{66D2AFCD-DA81-4FCE-ADDE-21C60D8F28C0}"/>
              </a:ext>
            </a:extLst>
          </p:cNvPr>
          <p:cNvSpPr>
            <a:spLocks noChangeArrowheads="1"/>
          </p:cNvSpPr>
          <p:nvPr/>
        </p:nvSpPr>
        <p:spPr bwMode="auto">
          <a:xfrm>
            <a:off x="8191500" y="4510088"/>
            <a:ext cx="228600" cy="381000"/>
          </a:xfrm>
          <a:prstGeom prst="rect">
            <a:avLst/>
          </a:prstGeom>
          <a:solidFill>
            <a:srgbClr val="83E07C"/>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H</a:t>
            </a:r>
          </a:p>
        </p:txBody>
      </p:sp>
      <p:sp>
        <p:nvSpPr>
          <p:cNvPr id="75788" name="Text Box 26">
            <a:extLst>
              <a:ext uri="{FF2B5EF4-FFF2-40B4-BE49-F238E27FC236}">
                <a16:creationId xmlns:a16="http://schemas.microsoft.com/office/drawing/2014/main" id="{65318EDC-C762-43EE-9FFE-112B416260EE}"/>
              </a:ext>
            </a:extLst>
          </p:cNvPr>
          <p:cNvSpPr txBox="1">
            <a:spLocks noChangeArrowheads="1"/>
          </p:cNvSpPr>
          <p:nvPr/>
        </p:nvSpPr>
        <p:spPr bwMode="auto">
          <a:xfrm>
            <a:off x="7680325" y="4891088"/>
            <a:ext cx="1123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Compare</a:t>
            </a:r>
          </a:p>
        </p:txBody>
      </p:sp>
      <p:sp>
        <p:nvSpPr>
          <p:cNvPr id="75789" name="Line 32">
            <a:extLst>
              <a:ext uri="{FF2B5EF4-FFF2-40B4-BE49-F238E27FC236}">
                <a16:creationId xmlns:a16="http://schemas.microsoft.com/office/drawing/2014/main" id="{5FFB6097-A366-4205-A82B-36196F5A8D93}"/>
              </a:ext>
            </a:extLst>
          </p:cNvPr>
          <p:cNvSpPr>
            <a:spLocks noChangeShapeType="1"/>
          </p:cNvSpPr>
          <p:nvPr/>
        </p:nvSpPr>
        <p:spPr bwMode="auto">
          <a:xfrm>
            <a:off x="1143000" y="48006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90" name="Line 38">
            <a:extLst>
              <a:ext uri="{FF2B5EF4-FFF2-40B4-BE49-F238E27FC236}">
                <a16:creationId xmlns:a16="http://schemas.microsoft.com/office/drawing/2014/main" id="{59AD1724-C5EB-438B-9886-ED0D4298D614}"/>
              </a:ext>
            </a:extLst>
          </p:cNvPr>
          <p:cNvSpPr>
            <a:spLocks noChangeShapeType="1"/>
          </p:cNvSpPr>
          <p:nvPr/>
        </p:nvSpPr>
        <p:spPr bwMode="auto">
          <a:xfrm>
            <a:off x="3581400" y="4572000"/>
            <a:ext cx="1524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75791" name="AutoShape 40">
            <a:extLst>
              <a:ext uri="{FF2B5EF4-FFF2-40B4-BE49-F238E27FC236}">
                <a16:creationId xmlns:a16="http://schemas.microsoft.com/office/drawing/2014/main" id="{1C81A1D3-9A56-4194-ACA0-37591F2C4FB1}"/>
              </a:ext>
            </a:extLst>
          </p:cNvPr>
          <p:cNvCxnSpPr>
            <a:cxnSpLocks noChangeShapeType="1"/>
            <a:stCxn id="52232" idx="3"/>
            <a:endCxn id="75786" idx="2"/>
          </p:cNvCxnSpPr>
          <p:nvPr/>
        </p:nvCxnSpPr>
        <p:spPr bwMode="auto">
          <a:xfrm>
            <a:off x="6432550" y="4762500"/>
            <a:ext cx="700088" cy="127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75792" name="Line 41">
            <a:extLst>
              <a:ext uri="{FF2B5EF4-FFF2-40B4-BE49-F238E27FC236}">
                <a16:creationId xmlns:a16="http://schemas.microsoft.com/office/drawing/2014/main" id="{4F941155-15C5-4D57-B0FF-814105B10320}"/>
              </a:ext>
            </a:extLst>
          </p:cNvPr>
          <p:cNvSpPr>
            <a:spLocks noChangeShapeType="1"/>
          </p:cNvSpPr>
          <p:nvPr/>
        </p:nvSpPr>
        <p:spPr bwMode="auto">
          <a:xfrm>
            <a:off x="7505700" y="4757738"/>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93" name="Text Box 53">
            <a:extLst>
              <a:ext uri="{FF2B5EF4-FFF2-40B4-BE49-F238E27FC236}">
                <a16:creationId xmlns:a16="http://schemas.microsoft.com/office/drawing/2014/main" id="{B37842C6-CAC4-401A-965B-985CFC7C6CE7}"/>
              </a:ext>
            </a:extLst>
          </p:cNvPr>
          <p:cNvSpPr txBox="1">
            <a:spLocks noChangeArrowheads="1"/>
          </p:cNvSpPr>
          <p:nvPr/>
        </p:nvSpPr>
        <p:spPr bwMode="auto">
          <a:xfrm>
            <a:off x="3709988" y="3148013"/>
            <a:ext cx="158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rgbClr val="FF0066"/>
                </a:solidFill>
                <a:latin typeface="Arial" panose="020B0604020202020204" pitchFamily="34" charset="0"/>
                <a:cs typeface="Arial" panose="020B0604020202020204" pitchFamily="34" charset="0"/>
              </a:rPr>
              <a:t>Secure Hash</a:t>
            </a:r>
          </a:p>
        </p:txBody>
      </p:sp>
      <p:sp>
        <p:nvSpPr>
          <p:cNvPr id="52242" name="Rectangle 76">
            <a:extLst>
              <a:ext uri="{FF2B5EF4-FFF2-40B4-BE49-F238E27FC236}">
                <a16:creationId xmlns:a16="http://schemas.microsoft.com/office/drawing/2014/main" id="{B9A87CD3-5276-4DEA-A7C6-3204A89679E1}"/>
              </a:ext>
            </a:extLst>
          </p:cNvPr>
          <p:cNvSpPr>
            <a:spLocks noChangeArrowheads="1"/>
          </p:cNvSpPr>
          <p:nvPr/>
        </p:nvSpPr>
        <p:spPr bwMode="auto">
          <a:xfrm>
            <a:off x="609600" y="2438400"/>
            <a:ext cx="1219200" cy="457200"/>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a:defRPr/>
            </a:pPr>
            <a:r>
              <a:rPr lang="en-US" altLang="en-US" i="0" dirty="0"/>
              <a:t>Message</a:t>
            </a:r>
          </a:p>
        </p:txBody>
      </p:sp>
      <p:sp>
        <p:nvSpPr>
          <p:cNvPr id="75795" name="Oval 77">
            <a:extLst>
              <a:ext uri="{FF2B5EF4-FFF2-40B4-BE49-F238E27FC236}">
                <a16:creationId xmlns:a16="http://schemas.microsoft.com/office/drawing/2014/main" id="{9E3249A6-A09B-42B0-B2F2-FF0F339969A4}"/>
              </a:ext>
            </a:extLst>
          </p:cNvPr>
          <p:cNvSpPr>
            <a:spLocks noChangeArrowheads="1"/>
          </p:cNvSpPr>
          <p:nvPr/>
        </p:nvSpPr>
        <p:spPr bwMode="auto">
          <a:xfrm>
            <a:off x="1143000" y="3276600"/>
            <a:ext cx="457200" cy="381000"/>
          </a:xfrm>
          <a:prstGeom prst="ellipse">
            <a:avLst/>
          </a:prstGeom>
          <a:solidFill>
            <a:schemeClr val="tx1"/>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bg1"/>
                </a:solidFill>
                <a:latin typeface="Arial" panose="020B0604020202020204" pitchFamily="34" charset="0"/>
                <a:cs typeface="Arial" panose="020B0604020202020204" pitchFamily="34" charset="0"/>
              </a:rPr>
              <a:t>H</a:t>
            </a:r>
          </a:p>
        </p:txBody>
      </p:sp>
      <p:sp>
        <p:nvSpPr>
          <p:cNvPr id="52244" name="Rectangle 78">
            <a:extLst>
              <a:ext uri="{FF2B5EF4-FFF2-40B4-BE49-F238E27FC236}">
                <a16:creationId xmlns:a16="http://schemas.microsoft.com/office/drawing/2014/main" id="{CCE051F3-51D9-4D71-BABD-37856C42589D}"/>
              </a:ext>
            </a:extLst>
          </p:cNvPr>
          <p:cNvSpPr>
            <a:spLocks noChangeArrowheads="1"/>
          </p:cNvSpPr>
          <p:nvPr/>
        </p:nvSpPr>
        <p:spPr bwMode="auto">
          <a:xfrm>
            <a:off x="2133600" y="2438400"/>
            <a:ext cx="1143000" cy="457200"/>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a:defRPr/>
            </a:pPr>
            <a:r>
              <a:rPr lang="en-US" altLang="en-US" i="0"/>
              <a:t>Message</a:t>
            </a:r>
          </a:p>
        </p:txBody>
      </p:sp>
      <p:sp>
        <p:nvSpPr>
          <p:cNvPr id="52245" name="Rectangle 79">
            <a:extLst>
              <a:ext uri="{FF2B5EF4-FFF2-40B4-BE49-F238E27FC236}">
                <a16:creationId xmlns:a16="http://schemas.microsoft.com/office/drawing/2014/main" id="{FD96DAB0-1D28-4DED-B75E-819C1E2BF25A}"/>
              </a:ext>
            </a:extLst>
          </p:cNvPr>
          <p:cNvSpPr>
            <a:spLocks noChangeArrowheads="1"/>
          </p:cNvSpPr>
          <p:nvPr/>
        </p:nvSpPr>
        <p:spPr bwMode="auto">
          <a:xfrm flipH="1">
            <a:off x="5943600" y="2438400"/>
            <a:ext cx="1219200" cy="457200"/>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a:defRPr/>
            </a:pPr>
            <a:r>
              <a:rPr lang="en-US" altLang="en-US" i="0" dirty="0"/>
              <a:t>Message</a:t>
            </a:r>
          </a:p>
        </p:txBody>
      </p:sp>
      <p:sp>
        <p:nvSpPr>
          <p:cNvPr id="75798" name="Oval 80">
            <a:extLst>
              <a:ext uri="{FF2B5EF4-FFF2-40B4-BE49-F238E27FC236}">
                <a16:creationId xmlns:a16="http://schemas.microsoft.com/office/drawing/2014/main" id="{3A4E6A4B-0CEE-4C59-9FD4-B824B2FC32B4}"/>
              </a:ext>
            </a:extLst>
          </p:cNvPr>
          <p:cNvSpPr>
            <a:spLocks noChangeArrowheads="1"/>
          </p:cNvSpPr>
          <p:nvPr/>
        </p:nvSpPr>
        <p:spPr bwMode="auto">
          <a:xfrm>
            <a:off x="6553200" y="3276600"/>
            <a:ext cx="457200" cy="381000"/>
          </a:xfrm>
          <a:prstGeom prst="ellipse">
            <a:avLst/>
          </a:prstGeom>
          <a:solidFill>
            <a:schemeClr val="tx1"/>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bg1"/>
                </a:solidFill>
                <a:latin typeface="Arial" panose="020B0604020202020204" pitchFamily="34" charset="0"/>
                <a:cs typeface="Arial" panose="020B0604020202020204" pitchFamily="34" charset="0"/>
              </a:rPr>
              <a:t>H</a:t>
            </a:r>
          </a:p>
        </p:txBody>
      </p:sp>
      <p:sp>
        <p:nvSpPr>
          <p:cNvPr id="75799" name="Rectangle 82">
            <a:extLst>
              <a:ext uri="{FF2B5EF4-FFF2-40B4-BE49-F238E27FC236}">
                <a16:creationId xmlns:a16="http://schemas.microsoft.com/office/drawing/2014/main" id="{9A1E8E60-CE5C-47D9-9CFB-55FFC8E93EC9}"/>
              </a:ext>
            </a:extLst>
          </p:cNvPr>
          <p:cNvSpPr>
            <a:spLocks noChangeArrowheads="1"/>
          </p:cNvSpPr>
          <p:nvPr/>
        </p:nvSpPr>
        <p:spPr bwMode="auto">
          <a:xfrm>
            <a:off x="3276600" y="2438400"/>
            <a:ext cx="228600" cy="457200"/>
          </a:xfrm>
          <a:prstGeom prst="rect">
            <a:avLst/>
          </a:prstGeom>
          <a:solidFill>
            <a:srgbClr val="83E07C"/>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H</a:t>
            </a:r>
          </a:p>
        </p:txBody>
      </p:sp>
      <p:sp>
        <p:nvSpPr>
          <p:cNvPr id="75800" name="Rectangle 84">
            <a:extLst>
              <a:ext uri="{FF2B5EF4-FFF2-40B4-BE49-F238E27FC236}">
                <a16:creationId xmlns:a16="http://schemas.microsoft.com/office/drawing/2014/main" id="{D97BEE91-FACF-4043-AEDF-E2F90CB91F90}"/>
              </a:ext>
            </a:extLst>
          </p:cNvPr>
          <p:cNvSpPr>
            <a:spLocks noChangeArrowheads="1"/>
          </p:cNvSpPr>
          <p:nvPr/>
        </p:nvSpPr>
        <p:spPr bwMode="auto">
          <a:xfrm>
            <a:off x="7162800" y="2438400"/>
            <a:ext cx="228600" cy="457200"/>
          </a:xfrm>
          <a:prstGeom prst="rect">
            <a:avLst/>
          </a:prstGeom>
          <a:solidFill>
            <a:srgbClr val="83E07C"/>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H</a:t>
            </a:r>
          </a:p>
        </p:txBody>
      </p:sp>
      <p:sp>
        <p:nvSpPr>
          <p:cNvPr id="75801" name="Rectangle 85">
            <a:extLst>
              <a:ext uri="{FF2B5EF4-FFF2-40B4-BE49-F238E27FC236}">
                <a16:creationId xmlns:a16="http://schemas.microsoft.com/office/drawing/2014/main" id="{68D20258-012C-452C-AED6-293D93A390B3}"/>
              </a:ext>
            </a:extLst>
          </p:cNvPr>
          <p:cNvSpPr>
            <a:spLocks noChangeArrowheads="1"/>
          </p:cNvSpPr>
          <p:nvPr/>
        </p:nvSpPr>
        <p:spPr bwMode="auto">
          <a:xfrm>
            <a:off x="8016875" y="2554288"/>
            <a:ext cx="228600" cy="381000"/>
          </a:xfrm>
          <a:prstGeom prst="rect">
            <a:avLst/>
          </a:prstGeom>
          <a:solidFill>
            <a:srgbClr val="83E07C"/>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H</a:t>
            </a:r>
          </a:p>
        </p:txBody>
      </p:sp>
      <p:sp>
        <p:nvSpPr>
          <p:cNvPr id="75802" name="Rectangle 86">
            <a:extLst>
              <a:ext uri="{FF2B5EF4-FFF2-40B4-BE49-F238E27FC236}">
                <a16:creationId xmlns:a16="http://schemas.microsoft.com/office/drawing/2014/main" id="{AC4E7A87-74E3-43CB-BDB7-CA7B4E26037D}"/>
              </a:ext>
            </a:extLst>
          </p:cNvPr>
          <p:cNvSpPr>
            <a:spLocks noChangeArrowheads="1"/>
          </p:cNvSpPr>
          <p:nvPr/>
        </p:nvSpPr>
        <p:spPr bwMode="auto">
          <a:xfrm>
            <a:off x="8077200" y="3352800"/>
            <a:ext cx="228600" cy="381000"/>
          </a:xfrm>
          <a:prstGeom prst="rect">
            <a:avLst/>
          </a:prstGeom>
          <a:solidFill>
            <a:srgbClr val="83E07C"/>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H</a:t>
            </a:r>
          </a:p>
        </p:txBody>
      </p:sp>
      <p:sp>
        <p:nvSpPr>
          <p:cNvPr id="75803" name="Text Box 87">
            <a:extLst>
              <a:ext uri="{FF2B5EF4-FFF2-40B4-BE49-F238E27FC236}">
                <a16:creationId xmlns:a16="http://schemas.microsoft.com/office/drawing/2014/main" id="{D7BA0B9C-0951-473C-B088-1BD6CE0C27C4}"/>
              </a:ext>
            </a:extLst>
          </p:cNvPr>
          <p:cNvSpPr txBox="1">
            <a:spLocks noChangeArrowheads="1"/>
          </p:cNvSpPr>
          <p:nvPr/>
        </p:nvSpPr>
        <p:spPr bwMode="auto">
          <a:xfrm>
            <a:off x="7696200" y="2971800"/>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Compare</a:t>
            </a:r>
          </a:p>
        </p:txBody>
      </p:sp>
      <p:sp>
        <p:nvSpPr>
          <p:cNvPr id="75804" name="Line 88">
            <a:extLst>
              <a:ext uri="{FF2B5EF4-FFF2-40B4-BE49-F238E27FC236}">
                <a16:creationId xmlns:a16="http://schemas.microsoft.com/office/drawing/2014/main" id="{58BEC086-4087-45C6-B982-6D7ECC30F02A}"/>
              </a:ext>
            </a:extLst>
          </p:cNvPr>
          <p:cNvSpPr>
            <a:spLocks noChangeShapeType="1"/>
          </p:cNvSpPr>
          <p:nvPr/>
        </p:nvSpPr>
        <p:spPr bwMode="auto">
          <a:xfrm>
            <a:off x="914400" y="28956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75805" name="AutoShape 89">
            <a:extLst>
              <a:ext uri="{FF2B5EF4-FFF2-40B4-BE49-F238E27FC236}">
                <a16:creationId xmlns:a16="http://schemas.microsoft.com/office/drawing/2014/main" id="{33AFAC26-FA4A-4809-9B56-0B9641B72539}"/>
              </a:ext>
            </a:extLst>
          </p:cNvPr>
          <p:cNvCxnSpPr>
            <a:cxnSpLocks noChangeShapeType="1"/>
            <a:stCxn id="75795" idx="6"/>
            <a:endCxn id="75799" idx="2"/>
          </p:cNvCxnSpPr>
          <p:nvPr/>
        </p:nvCxnSpPr>
        <p:spPr bwMode="auto">
          <a:xfrm flipV="1">
            <a:off x="1600200" y="2895600"/>
            <a:ext cx="1790700" cy="5715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75806" name="Line 90">
            <a:extLst>
              <a:ext uri="{FF2B5EF4-FFF2-40B4-BE49-F238E27FC236}">
                <a16:creationId xmlns:a16="http://schemas.microsoft.com/office/drawing/2014/main" id="{3186EDC3-D7C3-40C2-80AC-D238FDAF9F6D}"/>
              </a:ext>
            </a:extLst>
          </p:cNvPr>
          <p:cNvSpPr>
            <a:spLocks noChangeShapeType="1"/>
          </p:cNvSpPr>
          <p:nvPr/>
        </p:nvSpPr>
        <p:spPr bwMode="auto">
          <a:xfrm>
            <a:off x="6172200" y="2895600"/>
            <a:ext cx="457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807" name="Line 91">
            <a:extLst>
              <a:ext uri="{FF2B5EF4-FFF2-40B4-BE49-F238E27FC236}">
                <a16:creationId xmlns:a16="http://schemas.microsoft.com/office/drawing/2014/main" id="{E23CC82B-3B8B-4EBA-965C-BE0AAE5518DC}"/>
              </a:ext>
            </a:extLst>
          </p:cNvPr>
          <p:cNvSpPr>
            <a:spLocks noChangeShapeType="1"/>
          </p:cNvSpPr>
          <p:nvPr/>
        </p:nvSpPr>
        <p:spPr bwMode="auto">
          <a:xfrm>
            <a:off x="7391400" y="2667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808" name="Line 92">
            <a:extLst>
              <a:ext uri="{FF2B5EF4-FFF2-40B4-BE49-F238E27FC236}">
                <a16:creationId xmlns:a16="http://schemas.microsoft.com/office/drawing/2014/main" id="{CFC4C63D-FC49-42CF-84EF-D70AC919AEC5}"/>
              </a:ext>
            </a:extLst>
          </p:cNvPr>
          <p:cNvSpPr>
            <a:spLocks noChangeShapeType="1"/>
          </p:cNvSpPr>
          <p:nvPr/>
        </p:nvSpPr>
        <p:spPr bwMode="auto">
          <a:xfrm>
            <a:off x="7010400" y="3429000"/>
            <a:ext cx="1066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809" name="Line 93">
            <a:extLst>
              <a:ext uri="{FF2B5EF4-FFF2-40B4-BE49-F238E27FC236}">
                <a16:creationId xmlns:a16="http://schemas.microsoft.com/office/drawing/2014/main" id="{A1A9A142-F4B2-4AE3-8DF2-C4B37DA66053}"/>
              </a:ext>
            </a:extLst>
          </p:cNvPr>
          <p:cNvSpPr>
            <a:spLocks noChangeShapeType="1"/>
          </p:cNvSpPr>
          <p:nvPr/>
        </p:nvSpPr>
        <p:spPr bwMode="auto">
          <a:xfrm>
            <a:off x="3581400" y="2743200"/>
            <a:ext cx="2209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810" name="Text Box 94">
            <a:extLst>
              <a:ext uri="{FF2B5EF4-FFF2-40B4-BE49-F238E27FC236}">
                <a16:creationId xmlns:a16="http://schemas.microsoft.com/office/drawing/2014/main" id="{8EF9AF17-CBAA-4C6F-BF6E-C555AD1A534E}"/>
              </a:ext>
            </a:extLst>
          </p:cNvPr>
          <p:cNvSpPr txBox="1">
            <a:spLocks noChangeArrowheads="1"/>
          </p:cNvSpPr>
          <p:nvPr/>
        </p:nvSpPr>
        <p:spPr bwMode="auto">
          <a:xfrm>
            <a:off x="3654425" y="4968875"/>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rgbClr val="FF0066"/>
                </a:solidFill>
                <a:latin typeface="Arial" panose="020B0604020202020204" pitchFamily="34" charset="0"/>
                <a:cs typeface="Arial" panose="020B0604020202020204" pitchFamily="34" charset="0"/>
              </a:rPr>
              <a:t> HMAC</a:t>
            </a:r>
          </a:p>
        </p:txBody>
      </p:sp>
      <p:sp>
        <p:nvSpPr>
          <p:cNvPr id="75811" name="Text Box 95">
            <a:extLst>
              <a:ext uri="{FF2B5EF4-FFF2-40B4-BE49-F238E27FC236}">
                <a16:creationId xmlns:a16="http://schemas.microsoft.com/office/drawing/2014/main" id="{E3F62A92-3950-45D8-9578-35BD9B078ED4}"/>
              </a:ext>
            </a:extLst>
          </p:cNvPr>
          <p:cNvSpPr txBox="1">
            <a:spLocks noChangeArrowheads="1"/>
          </p:cNvSpPr>
          <p:nvPr/>
        </p:nvSpPr>
        <p:spPr bwMode="auto">
          <a:xfrm>
            <a:off x="914400" y="35052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K</a:t>
            </a:r>
          </a:p>
        </p:txBody>
      </p:sp>
      <p:sp>
        <p:nvSpPr>
          <p:cNvPr id="75812" name="Text Box 97">
            <a:extLst>
              <a:ext uri="{FF2B5EF4-FFF2-40B4-BE49-F238E27FC236}">
                <a16:creationId xmlns:a16="http://schemas.microsoft.com/office/drawing/2014/main" id="{8D48AB72-1394-46A1-9B27-82D7FB709186}"/>
              </a:ext>
            </a:extLst>
          </p:cNvPr>
          <p:cNvSpPr txBox="1">
            <a:spLocks noChangeArrowheads="1"/>
          </p:cNvSpPr>
          <p:nvPr/>
        </p:nvSpPr>
        <p:spPr bwMode="auto">
          <a:xfrm>
            <a:off x="6400800" y="3581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K</a:t>
            </a:r>
          </a:p>
        </p:txBody>
      </p:sp>
      <p:sp>
        <p:nvSpPr>
          <p:cNvPr id="75813" name="Text Box 104">
            <a:extLst>
              <a:ext uri="{FF2B5EF4-FFF2-40B4-BE49-F238E27FC236}">
                <a16:creationId xmlns:a16="http://schemas.microsoft.com/office/drawing/2014/main" id="{6199CF7B-9905-41E3-812D-95961CACC58D}"/>
              </a:ext>
            </a:extLst>
          </p:cNvPr>
          <p:cNvSpPr txBox="1">
            <a:spLocks noChangeArrowheads="1"/>
          </p:cNvSpPr>
          <p:nvPr/>
        </p:nvSpPr>
        <p:spPr bwMode="auto">
          <a:xfrm>
            <a:off x="1219200" y="1828800"/>
            <a:ext cx="621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Ensures the message was not modified during transmission</a:t>
            </a:r>
          </a:p>
        </p:txBody>
      </p:sp>
      <p:sp>
        <p:nvSpPr>
          <p:cNvPr id="75814" name="Text Box 49">
            <a:extLst>
              <a:ext uri="{FF2B5EF4-FFF2-40B4-BE49-F238E27FC236}">
                <a16:creationId xmlns:a16="http://schemas.microsoft.com/office/drawing/2014/main" id="{DD12BCF7-0037-4F40-8A02-046AD9741C3D}"/>
              </a:ext>
            </a:extLst>
          </p:cNvPr>
          <p:cNvSpPr txBox="1">
            <a:spLocks noChangeArrowheads="1"/>
          </p:cNvSpPr>
          <p:nvPr/>
        </p:nvSpPr>
        <p:spPr bwMode="auto">
          <a:xfrm>
            <a:off x="3982326" y="5796557"/>
            <a:ext cx="48492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dirty="0">
                <a:solidFill>
                  <a:schemeClr val="tx1"/>
                </a:solidFill>
                <a:latin typeface="Arial" panose="020B0604020202020204" pitchFamily="34" charset="0"/>
                <a:cs typeface="Arial" panose="020B0604020202020204" pitchFamily="34" charset="0"/>
              </a:rPr>
              <a:t>NIST Recommended: SHA-3: SHA3-224, SHA3-256, SHA3-384, and SHA3-512, where  number reflects hash size</a:t>
            </a:r>
          </a:p>
        </p:txBody>
      </p:sp>
      <p:cxnSp>
        <p:nvCxnSpPr>
          <p:cNvPr id="75815" name="AutoShape 89">
            <a:extLst>
              <a:ext uri="{FF2B5EF4-FFF2-40B4-BE49-F238E27FC236}">
                <a16:creationId xmlns:a16="http://schemas.microsoft.com/office/drawing/2014/main" id="{F2E92B86-50B9-4935-A01A-505A9A790130}"/>
              </a:ext>
            </a:extLst>
          </p:cNvPr>
          <p:cNvCxnSpPr>
            <a:cxnSpLocks noChangeShapeType="1"/>
            <a:endCxn id="75783" idx="2"/>
          </p:cNvCxnSpPr>
          <p:nvPr/>
        </p:nvCxnSpPr>
        <p:spPr bwMode="auto">
          <a:xfrm flipV="1">
            <a:off x="1243013" y="4808538"/>
            <a:ext cx="2171700" cy="530225"/>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5816" name="Elbow Connector 12">
            <a:extLst>
              <a:ext uri="{FF2B5EF4-FFF2-40B4-BE49-F238E27FC236}">
                <a16:creationId xmlns:a16="http://schemas.microsoft.com/office/drawing/2014/main" id="{B62D6C3D-3F7B-4EAB-8CCB-350A69DC0A4E}"/>
              </a:ext>
            </a:extLst>
          </p:cNvPr>
          <p:cNvCxnSpPr>
            <a:cxnSpLocks noChangeShapeType="1"/>
          </p:cNvCxnSpPr>
          <p:nvPr/>
        </p:nvCxnSpPr>
        <p:spPr bwMode="auto">
          <a:xfrm>
            <a:off x="4860925" y="4618038"/>
            <a:ext cx="3330575" cy="828675"/>
          </a:xfrm>
          <a:prstGeom prst="bentConnector3">
            <a:avLst>
              <a:gd name="adj1" fmla="val -843"/>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5817" name="Rectangle 24">
            <a:extLst>
              <a:ext uri="{FF2B5EF4-FFF2-40B4-BE49-F238E27FC236}">
                <a16:creationId xmlns:a16="http://schemas.microsoft.com/office/drawing/2014/main" id="{1F8BABB2-4BC7-43CD-90EC-EFE5A561E351}"/>
              </a:ext>
            </a:extLst>
          </p:cNvPr>
          <p:cNvSpPr>
            <a:spLocks noChangeArrowheads="1"/>
          </p:cNvSpPr>
          <p:nvPr/>
        </p:nvSpPr>
        <p:spPr bwMode="auto">
          <a:xfrm>
            <a:off x="8191500" y="5295900"/>
            <a:ext cx="228600" cy="381000"/>
          </a:xfrm>
          <a:prstGeom prst="rect">
            <a:avLst/>
          </a:prstGeom>
          <a:solidFill>
            <a:srgbClr val="83E07C"/>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H</a:t>
            </a:r>
          </a:p>
        </p:txBody>
      </p:sp>
      <p:sp>
        <p:nvSpPr>
          <p:cNvPr id="75818" name="TextBox 14">
            <a:extLst>
              <a:ext uri="{FF2B5EF4-FFF2-40B4-BE49-F238E27FC236}">
                <a16:creationId xmlns:a16="http://schemas.microsoft.com/office/drawing/2014/main" id="{F1851AE0-2868-4BFB-A42C-9FB4E89F2D6A}"/>
              </a:ext>
            </a:extLst>
          </p:cNvPr>
          <p:cNvSpPr txBox="1">
            <a:spLocks noChangeArrowheads="1"/>
          </p:cNvSpPr>
          <p:nvPr/>
        </p:nvSpPr>
        <p:spPr bwMode="auto">
          <a:xfrm>
            <a:off x="5213350" y="5072063"/>
            <a:ext cx="1989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Transmitted Hash</a:t>
            </a:r>
          </a:p>
        </p:txBody>
      </p:sp>
      <p:sp>
        <p:nvSpPr>
          <p:cNvPr id="75819" name="Oval 77">
            <a:extLst>
              <a:ext uri="{FF2B5EF4-FFF2-40B4-BE49-F238E27FC236}">
                <a16:creationId xmlns:a16="http://schemas.microsoft.com/office/drawing/2014/main" id="{9B0C3598-BC82-42B3-AC5C-3EF2930FD73D}"/>
              </a:ext>
            </a:extLst>
          </p:cNvPr>
          <p:cNvSpPr>
            <a:spLocks noChangeArrowheads="1"/>
          </p:cNvSpPr>
          <p:nvPr/>
        </p:nvSpPr>
        <p:spPr bwMode="auto">
          <a:xfrm>
            <a:off x="625475" y="5867401"/>
            <a:ext cx="457200" cy="381000"/>
          </a:xfrm>
          <a:prstGeom prst="ellipse">
            <a:avLst/>
          </a:prstGeom>
          <a:solidFill>
            <a:schemeClr val="tx1"/>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dirty="0">
                <a:solidFill>
                  <a:schemeClr val="bg1"/>
                </a:solidFill>
                <a:latin typeface="Arial" panose="020B0604020202020204" pitchFamily="34" charset="0"/>
                <a:cs typeface="Arial" panose="020B0604020202020204" pitchFamily="34" charset="0"/>
              </a:rPr>
              <a:t>H</a:t>
            </a:r>
          </a:p>
        </p:txBody>
      </p:sp>
      <p:sp>
        <p:nvSpPr>
          <p:cNvPr id="2" name="TextBox 1">
            <a:extLst>
              <a:ext uri="{FF2B5EF4-FFF2-40B4-BE49-F238E27FC236}">
                <a16:creationId xmlns:a16="http://schemas.microsoft.com/office/drawing/2014/main" id="{C205C9B9-C66F-4159-87B6-FA0B537ADD7F}"/>
              </a:ext>
            </a:extLst>
          </p:cNvPr>
          <p:cNvSpPr txBox="1"/>
          <p:nvPr/>
        </p:nvSpPr>
        <p:spPr>
          <a:xfrm>
            <a:off x="1235281" y="5805487"/>
            <a:ext cx="1905000" cy="914400"/>
          </a:xfrm>
          <a:prstGeom prst="rect">
            <a:avLst/>
          </a:prstGeom>
          <a:noFill/>
        </p:spPr>
        <p:txBody>
          <a:bodyPr wrap="none" lIns="0" tIns="0" rIns="0" bIns="0"/>
          <a:lstStyle/>
          <a:p>
            <a:pPr eaLnBrk="1" hangingPunct="1">
              <a:spcBef>
                <a:spcPts val="0"/>
              </a:spcBef>
              <a:buClr>
                <a:schemeClr val="accent2"/>
              </a:buClr>
              <a:buSzPct val="100000"/>
              <a:defRPr/>
            </a:pPr>
            <a:r>
              <a:rPr lang="en-US" dirty="0">
                <a:latin typeface="+mn-lt"/>
              </a:rPr>
              <a:t>= Hash Algorithm</a:t>
            </a:r>
          </a:p>
          <a:p>
            <a:pPr eaLnBrk="1" hangingPunct="1">
              <a:spcBef>
                <a:spcPts val="0"/>
              </a:spcBef>
              <a:buClr>
                <a:schemeClr val="accent2"/>
              </a:buClr>
              <a:buSzPct val="100000"/>
              <a:defRPr/>
            </a:pPr>
            <a:r>
              <a:rPr lang="en-US" dirty="0">
                <a:latin typeface="+mn-lt"/>
              </a:rPr>
              <a:t>K=Encryption Key    </a:t>
            </a:r>
          </a:p>
          <a:p>
            <a:pPr eaLnBrk="1" hangingPunct="1">
              <a:spcBef>
                <a:spcPts val="0"/>
              </a:spcBef>
              <a:buClr>
                <a:schemeClr val="accent2"/>
              </a:buClr>
              <a:buSzPct val="100000"/>
              <a:defRPr/>
            </a:pPr>
            <a:r>
              <a:rPr lang="en-US" dirty="0">
                <a:latin typeface="+mn-lt"/>
              </a:rPr>
              <a:t>H=Hashed Value</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a:extLst>
              <a:ext uri="{FF2B5EF4-FFF2-40B4-BE49-F238E27FC236}">
                <a16:creationId xmlns:a16="http://schemas.microsoft.com/office/drawing/2014/main" id="{4D2A429B-03FE-4D36-820A-3C58097268E3}"/>
              </a:ext>
            </a:extLst>
          </p:cNvPr>
          <p:cNvSpPr>
            <a:spLocks noChangeArrowheads="1"/>
          </p:cNvSpPr>
          <p:nvPr/>
        </p:nvSpPr>
        <p:spPr bwMode="auto">
          <a:xfrm>
            <a:off x="5334000" y="3886200"/>
            <a:ext cx="2209800" cy="1066800"/>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a:defRPr/>
            </a:pPr>
            <a:r>
              <a:rPr lang="en-US" altLang="en-US" dirty="0"/>
              <a:t>Encrypted </a:t>
            </a:r>
          </a:p>
          <a:p>
            <a:pPr algn="ctr">
              <a:defRPr/>
            </a:pPr>
            <a:r>
              <a:rPr lang="en-US" altLang="en-US" dirty="0"/>
              <a:t>K(Sender’s Private)</a:t>
            </a:r>
          </a:p>
          <a:p>
            <a:pPr algn="ctr">
              <a:defRPr/>
            </a:pPr>
            <a:endParaRPr lang="en-US" altLang="en-US" sz="2400" dirty="0"/>
          </a:p>
        </p:txBody>
      </p:sp>
      <p:sp>
        <p:nvSpPr>
          <p:cNvPr id="77827" name="Rectangle 2">
            <a:extLst>
              <a:ext uri="{FF2B5EF4-FFF2-40B4-BE49-F238E27FC236}">
                <a16:creationId xmlns:a16="http://schemas.microsoft.com/office/drawing/2014/main" id="{606D2765-46F5-4534-85D4-F1B3436CA05D}"/>
              </a:ext>
            </a:extLst>
          </p:cNvPr>
          <p:cNvSpPr>
            <a:spLocks noGrp="1" noChangeArrowheads="1"/>
          </p:cNvSpPr>
          <p:nvPr>
            <p:ph type="title"/>
          </p:nvPr>
        </p:nvSpPr>
        <p:spPr>
          <a:xfrm>
            <a:off x="457200" y="609600"/>
            <a:ext cx="8229600" cy="1219200"/>
          </a:xfrm>
        </p:spPr>
        <p:txBody>
          <a:bodyPr/>
          <a:lstStyle/>
          <a:p>
            <a:pPr algn="ctr" eaLnBrk="1" hangingPunct="1"/>
            <a:r>
              <a:rPr lang="en-US" altLang="en-US" sz="2800">
                <a:ea typeface="Calibri" panose="020F0502020204030204" pitchFamily="34" charset="0"/>
                <a:cs typeface="Lucida Sans" panose="020B0602030504020204" pitchFamily="34" charset="0"/>
              </a:rPr>
              <a:t>Non-Repudiation:</a:t>
            </a:r>
            <a:br>
              <a:rPr lang="en-US" altLang="en-US">
                <a:ea typeface="Calibri" panose="020F0502020204030204" pitchFamily="34" charset="0"/>
                <a:cs typeface="Lucida Sans" panose="020B0602030504020204" pitchFamily="34" charset="0"/>
              </a:rPr>
            </a:br>
            <a:r>
              <a:rPr lang="en-US" altLang="en-US">
                <a:ea typeface="Calibri" panose="020F0502020204030204" pitchFamily="34" charset="0"/>
                <a:cs typeface="Lucida Sans" panose="020B0602030504020204" pitchFamily="34" charset="0"/>
              </a:rPr>
              <a:t>Digital Signature</a:t>
            </a:r>
          </a:p>
        </p:txBody>
      </p:sp>
      <p:sp>
        <p:nvSpPr>
          <p:cNvPr id="77828" name="Rectangle 4">
            <a:extLst>
              <a:ext uri="{FF2B5EF4-FFF2-40B4-BE49-F238E27FC236}">
                <a16:creationId xmlns:a16="http://schemas.microsoft.com/office/drawing/2014/main" id="{73177857-E6E2-4875-A12F-198C0683F02E}"/>
              </a:ext>
            </a:extLst>
          </p:cNvPr>
          <p:cNvSpPr>
            <a:spLocks noGrp="1" noChangeArrowheads="1"/>
          </p:cNvSpPr>
          <p:nvPr>
            <p:ph type="body" sz="half" idx="1"/>
          </p:nvPr>
        </p:nvSpPr>
        <p:spPr/>
        <p:txBody>
          <a:bodyPr/>
          <a:lstStyle/>
          <a:p>
            <a:pPr eaLnBrk="1" hangingPunct="1">
              <a:lnSpc>
                <a:spcPct val="100000"/>
              </a:lnSpc>
            </a:pPr>
            <a:r>
              <a:rPr lang="en-US" altLang="en-US" sz="2800">
                <a:latin typeface="Calibri" panose="020F0502020204030204" pitchFamily="34" charset="0"/>
                <a:ea typeface="ヒラギノ角ゴ Pro W3"/>
                <a:cs typeface="ヒラギノ角ゴ Pro W3"/>
              </a:rPr>
              <a:t>Electronic Signature</a:t>
            </a:r>
          </a:p>
          <a:p>
            <a:pPr eaLnBrk="1" hangingPunct="1">
              <a:lnSpc>
                <a:spcPct val="100000"/>
              </a:lnSpc>
            </a:pPr>
            <a:r>
              <a:rPr lang="en-US" altLang="en-US" sz="2800">
                <a:latin typeface="Calibri" panose="020F0502020204030204" pitchFamily="34" charset="0"/>
                <a:ea typeface="ヒラギノ角ゴ Pro W3"/>
                <a:cs typeface="ヒラギノ角ゴ Pro W3"/>
              </a:rPr>
              <a:t>Uses public key algorithm</a:t>
            </a:r>
          </a:p>
          <a:p>
            <a:pPr eaLnBrk="1" hangingPunct="1">
              <a:lnSpc>
                <a:spcPct val="100000"/>
              </a:lnSpc>
            </a:pPr>
            <a:r>
              <a:rPr lang="en-US" altLang="en-US" sz="2800">
                <a:latin typeface="Calibri" panose="020F0502020204030204" pitchFamily="34" charset="0"/>
                <a:ea typeface="ヒラギノ角ゴ Pro W3"/>
                <a:cs typeface="ヒラギノ角ゴ Pro W3"/>
              </a:rPr>
              <a:t>Verifies integrity of data</a:t>
            </a:r>
          </a:p>
          <a:p>
            <a:pPr eaLnBrk="1" hangingPunct="1">
              <a:lnSpc>
                <a:spcPct val="100000"/>
              </a:lnSpc>
            </a:pPr>
            <a:r>
              <a:rPr lang="en-US" altLang="en-US" sz="2800">
                <a:latin typeface="Calibri" panose="020F0502020204030204" pitchFamily="34" charset="0"/>
                <a:ea typeface="ヒラギノ角ゴ Pro W3"/>
                <a:cs typeface="ヒラギノ角ゴ Pro W3"/>
              </a:rPr>
              <a:t>Verifies identity of sender: non-repudiation</a:t>
            </a:r>
          </a:p>
        </p:txBody>
      </p:sp>
      <p:sp>
        <p:nvSpPr>
          <p:cNvPr id="53253" name="Rectangle 6">
            <a:extLst>
              <a:ext uri="{FF2B5EF4-FFF2-40B4-BE49-F238E27FC236}">
                <a16:creationId xmlns:a16="http://schemas.microsoft.com/office/drawing/2014/main" id="{281316F1-915B-456E-990F-A0D8FAF486B8}"/>
              </a:ext>
            </a:extLst>
          </p:cNvPr>
          <p:cNvSpPr>
            <a:spLocks noChangeArrowheads="1"/>
          </p:cNvSpPr>
          <p:nvPr/>
        </p:nvSpPr>
        <p:spPr bwMode="auto">
          <a:xfrm>
            <a:off x="5334000" y="2819400"/>
            <a:ext cx="2209800" cy="1066800"/>
          </a:xfrm>
          <a:prstGeom prst="rect">
            <a:avLst/>
          </a:prstGeom>
          <a:solidFill>
            <a:schemeClr val="tx1">
              <a:lumMod val="10000"/>
              <a:lumOff val="90000"/>
            </a:schemeClr>
          </a:solidFill>
          <a:ln w="9525">
            <a:solidFill>
              <a:schemeClr val="tx1"/>
            </a:solidFill>
            <a:miter lim="800000"/>
            <a:headEnd/>
            <a:tailEnd/>
          </a:ln>
        </p:spPr>
        <p:txBody>
          <a:bodyPr wrap="none" anchor="ct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a:defRPr/>
            </a:pPr>
            <a:r>
              <a:rPr lang="en-US" altLang="en-US" dirty="0"/>
              <a:t>Message</a:t>
            </a:r>
          </a:p>
        </p:txBody>
      </p:sp>
      <p:sp>
        <p:nvSpPr>
          <p:cNvPr id="77830" name="Rectangle 7">
            <a:extLst>
              <a:ext uri="{FF2B5EF4-FFF2-40B4-BE49-F238E27FC236}">
                <a16:creationId xmlns:a16="http://schemas.microsoft.com/office/drawing/2014/main" id="{21DE9D59-CEB2-437E-B70A-39C30B7C662E}"/>
              </a:ext>
            </a:extLst>
          </p:cNvPr>
          <p:cNvSpPr>
            <a:spLocks noChangeArrowheads="1"/>
          </p:cNvSpPr>
          <p:nvPr/>
        </p:nvSpPr>
        <p:spPr bwMode="auto">
          <a:xfrm>
            <a:off x="5562600" y="4495800"/>
            <a:ext cx="1752600" cy="457200"/>
          </a:xfrm>
          <a:prstGeom prst="rect">
            <a:avLst/>
          </a:prstGeom>
          <a:gradFill rotWithShape="1">
            <a:gsLst>
              <a:gs pos="0">
                <a:srgbClr val="5E765E"/>
              </a:gs>
              <a:gs pos="50000">
                <a:srgbClr val="CCFFCC"/>
              </a:gs>
              <a:gs pos="100000">
                <a:srgbClr val="5E765E"/>
              </a:gs>
            </a:gsLst>
            <a:lin ang="5400000" scaled="1"/>
          </a:gra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Msg Digest</a:t>
            </a:r>
          </a:p>
        </p:txBody>
      </p:sp>
      <p:sp>
        <p:nvSpPr>
          <p:cNvPr id="2" name="Rectangle 1">
            <a:extLst>
              <a:ext uri="{FF2B5EF4-FFF2-40B4-BE49-F238E27FC236}">
                <a16:creationId xmlns:a16="http://schemas.microsoft.com/office/drawing/2014/main" id="{C5795533-AD3B-4462-A0EA-B4F612B105C1}"/>
              </a:ext>
            </a:extLst>
          </p:cNvPr>
          <p:cNvSpPr/>
          <p:nvPr/>
        </p:nvSpPr>
        <p:spPr>
          <a:xfrm>
            <a:off x="609600" y="5456043"/>
            <a:ext cx="8077200" cy="1200329"/>
          </a:xfrm>
          <a:prstGeom prst="rect">
            <a:avLst/>
          </a:prstGeom>
        </p:spPr>
        <p:txBody>
          <a:bodyPr wrap="square">
            <a:spAutoFit/>
          </a:bodyPr>
          <a:lstStyle/>
          <a:p>
            <a:r>
              <a:rPr lang="en-US" dirty="0"/>
              <a:t>NIST-approved digital signature algorithms: DSA (Digital Signature Algorithm), and public key encryption algorithms: RSA and ECDSA</a:t>
            </a:r>
          </a:p>
          <a:p>
            <a:endParaRPr lang="en-US" dirty="0"/>
          </a:p>
          <a:p>
            <a:r>
              <a:rPr lang="en-US" dirty="0"/>
              <a:t> NIST quantum-safe algorithms: CRYSTALS-</a:t>
            </a:r>
            <a:r>
              <a:rPr lang="en-US" dirty="0" err="1"/>
              <a:t>Dilithium</a:t>
            </a:r>
            <a:r>
              <a:rPr lang="en-US" dirty="0"/>
              <a:t>, FALCON, SPHINCS+</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A51F311-3AB1-4EBD-8D97-25AFCB4132F4}"/>
              </a:ext>
            </a:extLst>
          </p:cNvPr>
          <p:cNvSpPr>
            <a:spLocks noGrp="1" noChangeArrowheads="1"/>
          </p:cNvSpPr>
          <p:nvPr>
            <p:ph type="title"/>
          </p:nvPr>
        </p:nvSpPr>
        <p:spPr>
          <a:xfrm>
            <a:off x="542131" y="730250"/>
            <a:ext cx="8154988" cy="498475"/>
          </a:xfrm>
        </p:spPr>
        <p:txBody>
          <a:bodyPr/>
          <a:lstStyle/>
          <a:p>
            <a:pPr algn="ctr" eaLnBrk="1" hangingPunct="1"/>
            <a:r>
              <a:rPr lang="en-US" altLang="en-US" sz="2800" dirty="0">
                <a:ea typeface="Calibri" panose="020F0502020204030204" pitchFamily="34" charset="0"/>
                <a:cs typeface="Lucida Sans" panose="020B0602030504020204" pitchFamily="34" charset="0"/>
              </a:rPr>
              <a:t>Authentication:</a:t>
            </a:r>
            <a:br>
              <a:rPr lang="en-US" altLang="en-US" dirty="0">
                <a:ea typeface="Calibri" panose="020F0502020204030204" pitchFamily="34" charset="0"/>
                <a:cs typeface="Lucida Sans" panose="020B0602030504020204" pitchFamily="34" charset="0"/>
              </a:rPr>
            </a:br>
            <a:r>
              <a:rPr lang="en-US" altLang="en-US" dirty="0">
                <a:ea typeface="Calibri" panose="020F0502020204030204" pitchFamily="34" charset="0"/>
                <a:cs typeface="Lucida Sans" panose="020B0602030504020204" pitchFamily="34" charset="0"/>
              </a:rPr>
              <a:t>Public Key Infrastructure (PKI)</a:t>
            </a:r>
          </a:p>
        </p:txBody>
      </p:sp>
      <p:sp>
        <p:nvSpPr>
          <p:cNvPr id="79876" name="AutoShape 5">
            <a:extLst>
              <a:ext uri="{FF2B5EF4-FFF2-40B4-BE49-F238E27FC236}">
                <a16:creationId xmlns:a16="http://schemas.microsoft.com/office/drawing/2014/main" id="{30D7A39E-DF8D-447B-9573-D1006A9A185B}"/>
              </a:ext>
            </a:extLst>
          </p:cNvPr>
          <p:cNvSpPr>
            <a:spLocks noChangeArrowheads="1"/>
          </p:cNvSpPr>
          <p:nvPr/>
        </p:nvSpPr>
        <p:spPr bwMode="auto">
          <a:xfrm>
            <a:off x="3810000" y="3200400"/>
            <a:ext cx="1371600" cy="1676400"/>
          </a:xfrm>
          <a:prstGeom prst="foldedCorner">
            <a:avLst>
              <a:gd name="adj" fmla="val 12500"/>
            </a:avLst>
          </a:prstGeom>
          <a:solidFill>
            <a:srgbClr val="EFEF85"/>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b="1" i="0">
                <a:solidFill>
                  <a:schemeClr val="tx1"/>
                </a:solidFill>
                <a:latin typeface="Arial" panose="020B0604020202020204" pitchFamily="34" charset="0"/>
                <a:cs typeface="Arial" panose="020B0604020202020204" pitchFamily="34" charset="0"/>
              </a:rPr>
              <a:t>Digital</a:t>
            </a:r>
          </a:p>
          <a:p>
            <a:pPr algn="ctr">
              <a:lnSpc>
                <a:spcPct val="100000"/>
              </a:lnSpc>
              <a:spcBef>
                <a:spcPct val="0"/>
              </a:spcBef>
              <a:buClrTx/>
              <a:buSzTx/>
              <a:buFontTx/>
              <a:buNone/>
            </a:pPr>
            <a:r>
              <a:rPr lang="en-US" altLang="en-US" b="1" i="0">
                <a:solidFill>
                  <a:schemeClr val="tx1"/>
                </a:solidFill>
                <a:latin typeface="Arial" panose="020B0604020202020204" pitchFamily="34" charset="0"/>
                <a:cs typeface="Arial" panose="020B0604020202020204" pitchFamily="34" charset="0"/>
              </a:rPr>
              <a:t>Certificate</a:t>
            </a:r>
            <a:r>
              <a:rPr lang="en-US" altLang="en-US" i="0">
                <a:solidFill>
                  <a:schemeClr val="tx1"/>
                </a:solidFill>
                <a:latin typeface="Arial" panose="020B0604020202020204" pitchFamily="34" charset="0"/>
                <a:cs typeface="Arial" panose="020B0604020202020204" pitchFamily="34" charset="0"/>
              </a:rPr>
              <a:t> </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User: Sue</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Public Key:</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2456</a:t>
            </a:r>
          </a:p>
        </p:txBody>
      </p:sp>
      <p:sp>
        <p:nvSpPr>
          <p:cNvPr id="79877" name="Text Box 6">
            <a:extLst>
              <a:ext uri="{FF2B5EF4-FFF2-40B4-BE49-F238E27FC236}">
                <a16:creationId xmlns:a16="http://schemas.microsoft.com/office/drawing/2014/main" id="{B7EAC801-DB49-48D0-8E06-FDEBD7DD010F}"/>
              </a:ext>
            </a:extLst>
          </p:cNvPr>
          <p:cNvSpPr txBox="1">
            <a:spLocks noChangeArrowheads="1"/>
          </p:cNvSpPr>
          <p:nvPr/>
        </p:nvSpPr>
        <p:spPr bwMode="auto">
          <a:xfrm>
            <a:off x="3657600" y="5410200"/>
            <a:ext cx="2254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1. Sue registers with</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CA through RA</a:t>
            </a:r>
          </a:p>
        </p:txBody>
      </p:sp>
      <p:sp>
        <p:nvSpPr>
          <p:cNvPr id="79878" name="Text Box 7">
            <a:extLst>
              <a:ext uri="{FF2B5EF4-FFF2-40B4-BE49-F238E27FC236}">
                <a16:creationId xmlns:a16="http://schemas.microsoft.com/office/drawing/2014/main" id="{82591A21-AD2F-493B-BC7E-320538B55D9D}"/>
              </a:ext>
            </a:extLst>
          </p:cNvPr>
          <p:cNvSpPr txBox="1">
            <a:spLocks noChangeArrowheads="1"/>
          </p:cNvSpPr>
          <p:nvPr/>
        </p:nvSpPr>
        <p:spPr bwMode="auto">
          <a:xfrm>
            <a:off x="5911850" y="3440991"/>
            <a:ext cx="2381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b="1" i="0" dirty="0">
                <a:solidFill>
                  <a:schemeClr val="tx1"/>
                </a:solidFill>
                <a:latin typeface="Arial" panose="020B0604020202020204" pitchFamily="34" charset="0"/>
                <a:cs typeface="Arial" panose="020B0604020202020204" pitchFamily="34" charset="0"/>
              </a:rPr>
              <a:t>Certificate Authority</a:t>
            </a:r>
          </a:p>
          <a:p>
            <a:pPr algn="ctr">
              <a:lnSpc>
                <a:spcPct val="100000"/>
              </a:lnSpc>
              <a:spcBef>
                <a:spcPct val="0"/>
              </a:spcBef>
              <a:buClrTx/>
              <a:buSzTx/>
              <a:buFontTx/>
              <a:buNone/>
            </a:pPr>
            <a:r>
              <a:rPr lang="en-US" altLang="en-US" b="1" i="0" dirty="0">
                <a:solidFill>
                  <a:schemeClr val="tx1"/>
                </a:solidFill>
                <a:latin typeface="Arial" panose="020B0604020202020204" pitchFamily="34" charset="0"/>
                <a:cs typeface="Arial" panose="020B0604020202020204" pitchFamily="34" charset="0"/>
              </a:rPr>
              <a:t>(CA)</a:t>
            </a:r>
          </a:p>
        </p:txBody>
      </p:sp>
      <p:sp>
        <p:nvSpPr>
          <p:cNvPr id="79879" name="Line 8">
            <a:extLst>
              <a:ext uri="{FF2B5EF4-FFF2-40B4-BE49-F238E27FC236}">
                <a16:creationId xmlns:a16="http://schemas.microsoft.com/office/drawing/2014/main" id="{50305CAE-2213-4198-94B1-625A07651FA0}"/>
              </a:ext>
            </a:extLst>
          </p:cNvPr>
          <p:cNvSpPr>
            <a:spLocks noChangeShapeType="1"/>
          </p:cNvSpPr>
          <p:nvPr/>
        </p:nvSpPr>
        <p:spPr bwMode="auto">
          <a:xfrm>
            <a:off x="1676400" y="6096000"/>
            <a:ext cx="472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80" name="Text Box 9">
            <a:extLst>
              <a:ext uri="{FF2B5EF4-FFF2-40B4-BE49-F238E27FC236}">
                <a16:creationId xmlns:a16="http://schemas.microsoft.com/office/drawing/2014/main" id="{9382A548-D845-4259-B2A5-93BDF68584FE}"/>
              </a:ext>
            </a:extLst>
          </p:cNvPr>
          <p:cNvSpPr txBox="1">
            <a:spLocks noChangeArrowheads="1"/>
          </p:cNvSpPr>
          <p:nvPr/>
        </p:nvSpPr>
        <p:spPr bwMode="auto">
          <a:xfrm>
            <a:off x="2971800" y="6172200"/>
            <a:ext cx="329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Register(Owner, Public Key)</a:t>
            </a:r>
          </a:p>
        </p:txBody>
      </p:sp>
      <p:sp>
        <p:nvSpPr>
          <p:cNvPr id="79881" name="Text Box 10">
            <a:extLst>
              <a:ext uri="{FF2B5EF4-FFF2-40B4-BE49-F238E27FC236}">
                <a16:creationId xmlns:a16="http://schemas.microsoft.com/office/drawing/2014/main" id="{B39B10FF-AC5D-42B6-A994-FD5AD6D118CD}"/>
              </a:ext>
            </a:extLst>
          </p:cNvPr>
          <p:cNvSpPr txBox="1">
            <a:spLocks noChangeArrowheads="1"/>
          </p:cNvSpPr>
          <p:nvPr/>
        </p:nvSpPr>
        <p:spPr bwMode="auto">
          <a:xfrm>
            <a:off x="6210300" y="6211888"/>
            <a:ext cx="2933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2.  </a:t>
            </a:r>
            <a:r>
              <a:rPr lang="en-US" altLang="en-US" b="1" i="0">
                <a:solidFill>
                  <a:schemeClr val="tx1"/>
                </a:solidFill>
                <a:latin typeface="Arial" panose="020B0604020202020204" pitchFamily="34" charset="0"/>
                <a:cs typeface="Arial" panose="020B0604020202020204" pitchFamily="34" charset="0"/>
              </a:rPr>
              <a:t>Registration Authority</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(RA) verifies owners</a:t>
            </a:r>
          </a:p>
        </p:txBody>
      </p:sp>
      <p:sp>
        <p:nvSpPr>
          <p:cNvPr id="79882" name="Line 11">
            <a:extLst>
              <a:ext uri="{FF2B5EF4-FFF2-40B4-BE49-F238E27FC236}">
                <a16:creationId xmlns:a16="http://schemas.microsoft.com/office/drawing/2014/main" id="{2E850E35-3F06-47B1-A43A-55C60D6F8004}"/>
              </a:ext>
            </a:extLst>
          </p:cNvPr>
          <p:cNvSpPr>
            <a:spLocks noChangeShapeType="1"/>
          </p:cNvSpPr>
          <p:nvPr/>
        </p:nvSpPr>
        <p:spPr bwMode="auto">
          <a:xfrm flipH="1" flipV="1">
            <a:off x="6781800" y="41910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83" name="Text Box 12">
            <a:extLst>
              <a:ext uri="{FF2B5EF4-FFF2-40B4-BE49-F238E27FC236}">
                <a16:creationId xmlns:a16="http://schemas.microsoft.com/office/drawing/2014/main" id="{C45881AC-469C-42F6-B6D9-05538A5448FD}"/>
              </a:ext>
            </a:extLst>
          </p:cNvPr>
          <p:cNvSpPr txBox="1">
            <a:spLocks noChangeArrowheads="1"/>
          </p:cNvSpPr>
          <p:nvPr/>
        </p:nvSpPr>
        <p:spPr bwMode="auto">
          <a:xfrm>
            <a:off x="6842125" y="4379913"/>
            <a:ext cx="2025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3. Send approved</a:t>
            </a:r>
          </a:p>
          <a:p>
            <a:pP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Digital Certificates</a:t>
            </a:r>
          </a:p>
        </p:txBody>
      </p:sp>
      <p:sp>
        <p:nvSpPr>
          <p:cNvPr id="79884" name="Line 13">
            <a:extLst>
              <a:ext uri="{FF2B5EF4-FFF2-40B4-BE49-F238E27FC236}">
                <a16:creationId xmlns:a16="http://schemas.microsoft.com/office/drawing/2014/main" id="{96230006-8F85-485D-81E8-DD6410D6C82B}"/>
              </a:ext>
            </a:extLst>
          </p:cNvPr>
          <p:cNvSpPr>
            <a:spLocks noChangeShapeType="1"/>
          </p:cNvSpPr>
          <p:nvPr/>
        </p:nvSpPr>
        <p:spPr bwMode="auto">
          <a:xfrm flipH="1">
            <a:off x="2286000" y="2057400"/>
            <a:ext cx="3581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85" name="Text Box 14">
            <a:extLst>
              <a:ext uri="{FF2B5EF4-FFF2-40B4-BE49-F238E27FC236}">
                <a16:creationId xmlns:a16="http://schemas.microsoft.com/office/drawing/2014/main" id="{42B91D59-0A17-4DFA-8620-37665CFC725E}"/>
              </a:ext>
            </a:extLst>
          </p:cNvPr>
          <p:cNvSpPr txBox="1">
            <a:spLocks noChangeArrowheads="1"/>
          </p:cNvSpPr>
          <p:nvPr/>
        </p:nvSpPr>
        <p:spPr bwMode="auto">
          <a:xfrm>
            <a:off x="2286000" y="2133600"/>
            <a:ext cx="3444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5. Tom requests Sue’s DC </a:t>
            </a:r>
            <a:r>
              <a:rPr lang="en-US" altLang="en-US" i="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altLang="en-US" i="0">
              <a:solidFill>
                <a:schemeClr val="tx1"/>
              </a:solidFill>
              <a:latin typeface="Arial" panose="020B0604020202020204" pitchFamily="34" charset="0"/>
              <a:cs typeface="Arial" panose="020B0604020202020204" pitchFamily="34" charset="0"/>
            </a:endParaRP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6. CA sends Sue’s DC </a:t>
            </a:r>
            <a:r>
              <a:rPr lang="en-US" altLang="en-US" i="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altLang="en-US" i="0">
              <a:solidFill>
                <a:schemeClr val="tx1"/>
              </a:solidFill>
              <a:latin typeface="Arial" panose="020B0604020202020204" pitchFamily="34" charset="0"/>
              <a:cs typeface="Arial" panose="020B0604020202020204" pitchFamily="34" charset="0"/>
            </a:endParaRPr>
          </a:p>
        </p:txBody>
      </p:sp>
      <p:sp>
        <p:nvSpPr>
          <p:cNvPr id="79886" name="Text Box 16">
            <a:extLst>
              <a:ext uri="{FF2B5EF4-FFF2-40B4-BE49-F238E27FC236}">
                <a16:creationId xmlns:a16="http://schemas.microsoft.com/office/drawing/2014/main" id="{3FF9A47B-DF17-43AE-838C-C018BA106508}"/>
              </a:ext>
            </a:extLst>
          </p:cNvPr>
          <p:cNvSpPr txBox="1">
            <a:spLocks noChangeArrowheads="1"/>
          </p:cNvSpPr>
          <p:nvPr/>
        </p:nvSpPr>
        <p:spPr bwMode="auto">
          <a:xfrm>
            <a:off x="746125" y="6132513"/>
            <a:ext cx="60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chemeClr val="tx1"/>
                </a:solidFill>
                <a:latin typeface="Arial" panose="020B0604020202020204" pitchFamily="34" charset="0"/>
                <a:cs typeface="Arial" panose="020B0604020202020204" pitchFamily="34" charset="0"/>
              </a:rPr>
              <a:t>Sue</a:t>
            </a:r>
          </a:p>
        </p:txBody>
      </p:sp>
      <p:sp>
        <p:nvSpPr>
          <p:cNvPr id="79887" name="Text Box 17">
            <a:extLst>
              <a:ext uri="{FF2B5EF4-FFF2-40B4-BE49-F238E27FC236}">
                <a16:creationId xmlns:a16="http://schemas.microsoft.com/office/drawing/2014/main" id="{EC3545FC-3B44-4130-8AE7-FCFE5A888BB7}"/>
              </a:ext>
            </a:extLst>
          </p:cNvPr>
          <p:cNvSpPr txBox="1">
            <a:spLocks noChangeArrowheads="1"/>
          </p:cNvSpPr>
          <p:nvPr/>
        </p:nvSpPr>
        <p:spPr bwMode="auto">
          <a:xfrm>
            <a:off x="822325" y="30845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chemeClr val="tx1"/>
                </a:solidFill>
                <a:latin typeface="Arial" panose="020B0604020202020204" pitchFamily="34" charset="0"/>
                <a:cs typeface="Arial" panose="020B0604020202020204" pitchFamily="34" charset="0"/>
              </a:rPr>
              <a:t>Tom</a:t>
            </a:r>
          </a:p>
        </p:txBody>
      </p:sp>
      <p:sp>
        <p:nvSpPr>
          <p:cNvPr id="79888" name="Line 18">
            <a:extLst>
              <a:ext uri="{FF2B5EF4-FFF2-40B4-BE49-F238E27FC236}">
                <a16:creationId xmlns:a16="http://schemas.microsoft.com/office/drawing/2014/main" id="{AE9D8DE0-B7E5-42FB-BF23-5F99860B0A3F}"/>
              </a:ext>
            </a:extLst>
          </p:cNvPr>
          <p:cNvSpPr>
            <a:spLocks noChangeShapeType="1"/>
          </p:cNvSpPr>
          <p:nvPr/>
        </p:nvSpPr>
        <p:spPr bwMode="auto">
          <a:xfrm flipV="1">
            <a:off x="1752600" y="2971800"/>
            <a:ext cx="0" cy="2819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89" name="Text Box 19">
            <a:extLst>
              <a:ext uri="{FF2B5EF4-FFF2-40B4-BE49-F238E27FC236}">
                <a16:creationId xmlns:a16="http://schemas.microsoft.com/office/drawing/2014/main" id="{69D57F9B-565D-45D0-8836-E191CB34FCF2}"/>
              </a:ext>
            </a:extLst>
          </p:cNvPr>
          <p:cNvSpPr txBox="1">
            <a:spLocks noChangeArrowheads="1"/>
          </p:cNvSpPr>
          <p:nvPr/>
        </p:nvSpPr>
        <p:spPr bwMode="auto">
          <a:xfrm>
            <a:off x="1752600" y="3657600"/>
            <a:ext cx="1860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4. Sue sends</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Tom message</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signed with</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Digital Signature</a:t>
            </a:r>
          </a:p>
        </p:txBody>
      </p:sp>
      <p:sp>
        <p:nvSpPr>
          <p:cNvPr id="79890" name="Text Box 20">
            <a:extLst>
              <a:ext uri="{FF2B5EF4-FFF2-40B4-BE49-F238E27FC236}">
                <a16:creationId xmlns:a16="http://schemas.microsoft.com/office/drawing/2014/main" id="{B536F765-5460-4307-B5CB-FF4082F003BD}"/>
              </a:ext>
            </a:extLst>
          </p:cNvPr>
          <p:cNvSpPr txBox="1">
            <a:spLocks noChangeArrowheads="1"/>
          </p:cNvSpPr>
          <p:nvPr/>
        </p:nvSpPr>
        <p:spPr bwMode="auto">
          <a:xfrm>
            <a:off x="288925" y="1560513"/>
            <a:ext cx="1822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7. Tom confirms</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Sue’s DS</a:t>
            </a:r>
          </a:p>
        </p:txBody>
      </p:sp>
      <p:pic>
        <p:nvPicPr>
          <p:cNvPr id="79891" name="Picture 22" descr="C:\Documents and Settings\lincke\Local Settings\Temporary Internet Files\Content.IE5\6NT64UI6\MCj04404860000[1].wmf">
            <a:extLst>
              <a:ext uri="{FF2B5EF4-FFF2-40B4-BE49-F238E27FC236}">
                <a16:creationId xmlns:a16="http://schemas.microsoft.com/office/drawing/2014/main" id="{60C4F9D0-FB29-45A2-B8AB-9804D7590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133600"/>
            <a:ext cx="784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2" name="Picture 23" descr="C:\Documents and Settings\lincke\Local Settings\Temporary Internet Files\Content.IE5\3GNAH16Y\MCj04405000000[1].wmf">
            <a:extLst>
              <a:ext uri="{FF2B5EF4-FFF2-40B4-BE49-F238E27FC236}">
                <a16:creationId xmlns:a16="http://schemas.microsoft.com/office/drawing/2014/main" id="{3D6A279F-8D3E-49E8-8402-2DCB61D5FF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029200"/>
            <a:ext cx="784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ADC8E97B-AD3B-4BEC-95F3-413B537ED6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67736" y="5780087"/>
            <a:ext cx="347663" cy="347663"/>
          </a:xfrm>
          <a:prstGeom prst="rect">
            <a:avLst/>
          </a:prstGeom>
        </p:spPr>
      </p:pic>
      <p:pic>
        <p:nvPicPr>
          <p:cNvPr id="4" name="Picture 3">
            <a:extLst>
              <a:ext uri="{FF2B5EF4-FFF2-40B4-BE49-F238E27FC236}">
                <a16:creationId xmlns:a16="http://schemas.microsoft.com/office/drawing/2014/main" id="{29030D89-F9AF-4CD4-9898-95DC10AD859F}"/>
              </a:ext>
            </a:extLst>
          </p:cNvPr>
          <p:cNvPicPr>
            <a:picLocks noChangeAspect="1"/>
          </p:cNvPicPr>
          <p:nvPr/>
        </p:nvPicPr>
        <p:blipFill>
          <a:blip r:embed="rId8"/>
          <a:stretch>
            <a:fillRect/>
          </a:stretch>
        </p:blipFill>
        <p:spPr>
          <a:xfrm>
            <a:off x="6410433" y="5264471"/>
            <a:ext cx="1106606" cy="991867"/>
          </a:xfrm>
          <a:prstGeom prst="rect">
            <a:avLst/>
          </a:prstGeom>
        </p:spPr>
      </p:pic>
      <p:pic>
        <p:nvPicPr>
          <p:cNvPr id="5" name="Picture 4">
            <a:extLst>
              <a:ext uri="{FF2B5EF4-FFF2-40B4-BE49-F238E27FC236}">
                <a16:creationId xmlns:a16="http://schemas.microsoft.com/office/drawing/2014/main" id="{BDC03450-3B52-42EA-B10F-4EB8C00BA4DD}"/>
              </a:ext>
            </a:extLst>
          </p:cNvPr>
          <p:cNvPicPr>
            <a:picLocks noChangeAspect="1"/>
          </p:cNvPicPr>
          <p:nvPr/>
        </p:nvPicPr>
        <p:blipFill>
          <a:blip r:embed="rId9"/>
          <a:stretch>
            <a:fillRect/>
          </a:stretch>
        </p:blipFill>
        <p:spPr>
          <a:xfrm>
            <a:off x="6078443" y="1897109"/>
            <a:ext cx="1709811" cy="1644453"/>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1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441FE73-BFCD-4BBD-AA8E-A2238B54A59E}"/>
              </a:ext>
            </a:extLst>
          </p:cNvPr>
          <p:cNvSpPr>
            <a:spLocks noGrp="1" noChangeArrowheads="1"/>
          </p:cNvSpPr>
          <p:nvPr>
            <p:ph type="title"/>
          </p:nvPr>
        </p:nvSpPr>
        <p:spPr>
          <a:xfrm>
            <a:off x="457200" y="609600"/>
            <a:ext cx="8229600" cy="914400"/>
          </a:xfrm>
        </p:spPr>
        <p:txBody>
          <a:bodyPr/>
          <a:lstStyle/>
          <a:p>
            <a:pPr eaLnBrk="1" hangingPunct="1"/>
            <a:r>
              <a:rPr lang="en-US" altLang="en-US">
                <a:ea typeface="Calibri" panose="020F0502020204030204" pitchFamily="34" charset="0"/>
                <a:cs typeface="Lucida Sans" panose="020B0602030504020204" pitchFamily="34" charset="0"/>
              </a:rPr>
              <a:t>Stages of a </a:t>
            </a:r>
            <a:br>
              <a:rPr lang="en-US" altLang="en-US">
                <a:ea typeface="Calibri" panose="020F0502020204030204" pitchFamily="34" charset="0"/>
                <a:cs typeface="Lucida Sans" panose="020B0602030504020204" pitchFamily="34" charset="0"/>
              </a:rPr>
            </a:br>
            <a:r>
              <a:rPr lang="en-US" altLang="en-US">
                <a:ea typeface="Calibri" panose="020F0502020204030204" pitchFamily="34" charset="0"/>
                <a:cs typeface="Lucida Sans" panose="020B0602030504020204" pitchFamily="34" charset="0"/>
              </a:rPr>
              <a:t>Cyber-Operation</a:t>
            </a:r>
          </a:p>
        </p:txBody>
      </p:sp>
      <p:sp>
        <p:nvSpPr>
          <p:cNvPr id="21507" name="Text Placeholder 2">
            <a:extLst>
              <a:ext uri="{FF2B5EF4-FFF2-40B4-BE49-F238E27FC236}">
                <a16:creationId xmlns:a16="http://schemas.microsoft.com/office/drawing/2014/main" id="{B982B8D3-B6E4-448A-A4D9-48957267CBF9}"/>
              </a:ext>
            </a:extLst>
          </p:cNvPr>
          <p:cNvSpPr>
            <a:spLocks noGrp="1" noChangeArrowheads="1"/>
          </p:cNvSpPr>
          <p:nvPr>
            <p:ph type="body" idx="1"/>
          </p:nvPr>
        </p:nvSpPr>
        <p:spPr/>
        <p:txBody>
          <a:bodyPr/>
          <a:lstStyle/>
          <a:p>
            <a:pPr eaLnBrk="1" hangingPunct="1"/>
            <a:r>
              <a:rPr lang="en-US" altLang="en-US">
                <a:latin typeface="Calibri" panose="020F0502020204030204" pitchFamily="34" charset="0"/>
                <a:ea typeface="ヒラギノ角ゴ Pro W3"/>
                <a:cs typeface="ヒラギノ角ゴ Pro W3"/>
              </a:rPr>
              <a:t>Target Identification</a:t>
            </a:r>
          </a:p>
        </p:txBody>
      </p:sp>
      <p:sp>
        <p:nvSpPr>
          <p:cNvPr id="21508" name="Content Placeholder 3">
            <a:extLst>
              <a:ext uri="{FF2B5EF4-FFF2-40B4-BE49-F238E27FC236}">
                <a16:creationId xmlns:a16="http://schemas.microsoft.com/office/drawing/2014/main" id="{D08F3B8B-5AAD-4981-AADD-ED4A82DB814B}"/>
              </a:ext>
            </a:extLst>
          </p:cNvPr>
          <p:cNvSpPr>
            <a:spLocks noGrp="1" noChangeArrowheads="1"/>
          </p:cNvSpPr>
          <p:nvPr>
            <p:ph sz="half" idx="2"/>
          </p:nvPr>
        </p:nvSpPr>
        <p:spPr/>
        <p:txBody>
          <a:bodyPr/>
          <a:lstStyle/>
          <a:p>
            <a:pPr eaLnBrk="1" hangingPunct="1">
              <a:lnSpc>
                <a:spcPct val="100000"/>
              </a:lnSpc>
            </a:pPr>
            <a:r>
              <a:rPr lang="en-US" altLang="en-US" b="1">
                <a:latin typeface="Calibri" panose="020F0502020204030204" pitchFamily="34" charset="0"/>
                <a:ea typeface="ヒラギノ角ゴ Pro W3"/>
                <a:cs typeface="ヒラギノ角ゴ Pro W3"/>
              </a:rPr>
              <a:t>Opportunistic Attack</a:t>
            </a:r>
            <a:r>
              <a:rPr lang="en-US" altLang="en-US">
                <a:latin typeface="Calibri" panose="020F0502020204030204" pitchFamily="34" charset="0"/>
                <a:ea typeface="ヒラギノ角ゴ Pro W3"/>
                <a:cs typeface="ヒラギノ角ゴ Pro W3"/>
              </a:rPr>
              <a:t>: focuses on any easy-to-break-into site </a:t>
            </a:r>
          </a:p>
          <a:p>
            <a:pPr eaLnBrk="1" hangingPunct="1">
              <a:lnSpc>
                <a:spcPct val="100000"/>
              </a:lnSpc>
            </a:pPr>
            <a:r>
              <a:rPr lang="en-US" altLang="en-US" b="1">
                <a:latin typeface="Calibri" panose="020F0502020204030204" pitchFamily="34" charset="0"/>
                <a:ea typeface="ヒラギノ角ゴ Pro W3"/>
                <a:cs typeface="ヒラギノ角ゴ Pro W3"/>
              </a:rPr>
              <a:t>Targeted Attack</a:t>
            </a:r>
            <a:r>
              <a:rPr lang="en-US" altLang="en-US">
                <a:latin typeface="Calibri" panose="020F0502020204030204" pitchFamily="34" charset="0"/>
                <a:ea typeface="ヒラギノ角ゴ Pro W3"/>
                <a:cs typeface="ヒラギノ角ゴ Pro W3"/>
              </a:rPr>
              <a:t>: specific victim in mind</a:t>
            </a:r>
          </a:p>
          <a:p>
            <a:pPr marL="342900" lvl="1" indent="-342900" eaLnBrk="1" hangingPunct="1">
              <a:lnSpc>
                <a:spcPct val="100000"/>
              </a:lnSpc>
              <a:buFont typeface="Arial" panose="020B0604020202020204" pitchFamily="34" charset="0"/>
              <a:buChar char="•"/>
            </a:pPr>
            <a:r>
              <a:rPr lang="en-US" altLang="en-US">
                <a:latin typeface="Calibri" panose="020F0502020204030204" pitchFamily="34" charset="0"/>
                <a:ea typeface="ヒラギノ角ゴ Pro W3"/>
                <a:cs typeface="ヒラギノ角ゴ Pro W3"/>
              </a:rPr>
              <a:t>Searches for a vulnerability that will work.</a:t>
            </a:r>
          </a:p>
        </p:txBody>
      </p:sp>
      <p:graphicFrame>
        <p:nvGraphicFramePr>
          <p:cNvPr id="2" name="Content Placeholder 1">
            <a:extLst>
              <a:ext uri="{FF2B5EF4-FFF2-40B4-BE49-F238E27FC236}">
                <a16:creationId xmlns:a16="http://schemas.microsoft.com/office/drawing/2014/main" id="{E75FF6C0-052C-4FA0-8A21-8B7942ED3A33}"/>
              </a:ext>
            </a:extLst>
          </p:cNvPr>
          <p:cNvGraphicFramePr>
            <a:graphicFrameLocks noGrp="1"/>
          </p:cNvGraphicFramePr>
          <p:nvPr>
            <p:ph sz="quarter" idx="4"/>
          </p:nvPr>
        </p:nvGraphicFramePr>
        <p:xfrm>
          <a:off x="4645025" y="533400"/>
          <a:ext cx="3889375"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4A6F201-2A5F-4A67-BEFA-ABB3B6C2B221}"/>
              </a:ext>
            </a:extLst>
          </p:cNvPr>
          <p:cNvSpPr>
            <a:spLocks noGrp="1" noChangeArrowheads="1"/>
          </p:cNvSpPr>
          <p:nvPr>
            <p:ph type="title"/>
          </p:nvPr>
        </p:nvSpPr>
        <p:spPr>
          <a:xfrm>
            <a:off x="520700" y="609600"/>
            <a:ext cx="8154988" cy="806450"/>
          </a:xfrm>
        </p:spPr>
        <p:txBody>
          <a:bodyPr/>
          <a:lstStyle/>
          <a:p>
            <a:pPr algn="ctr" eaLnBrk="1" hangingPunct="1"/>
            <a:r>
              <a:rPr lang="en-US" altLang="en-US" sz="2800">
                <a:ea typeface="Calibri" panose="020F0502020204030204" pitchFamily="34" charset="0"/>
                <a:cs typeface="Lucida Sans" panose="020B0602030504020204" pitchFamily="34" charset="0"/>
              </a:rPr>
              <a:t>Hacking Defense:</a:t>
            </a:r>
            <a:br>
              <a:rPr lang="en-US" altLang="en-US" sz="4000">
                <a:ea typeface="Calibri" panose="020F0502020204030204" pitchFamily="34" charset="0"/>
                <a:cs typeface="Lucida Sans" panose="020B0602030504020204" pitchFamily="34" charset="0"/>
              </a:rPr>
            </a:br>
            <a:r>
              <a:rPr lang="en-US" altLang="en-US" sz="4000">
                <a:ea typeface="Calibri" panose="020F0502020204030204" pitchFamily="34" charset="0"/>
                <a:cs typeface="Lucida Sans" panose="020B0602030504020204" pitchFamily="34" charset="0"/>
              </a:rPr>
              <a:t>Intrusion Detection/Prevention Systems (IDS or IPS)</a:t>
            </a:r>
          </a:p>
        </p:txBody>
      </p:sp>
      <p:sp>
        <p:nvSpPr>
          <p:cNvPr id="81923" name="Rectangle 12">
            <a:extLst>
              <a:ext uri="{FF2B5EF4-FFF2-40B4-BE49-F238E27FC236}">
                <a16:creationId xmlns:a16="http://schemas.microsoft.com/office/drawing/2014/main" id="{2FAB55BE-A7F3-4AE9-9E0E-C7437900C54B}"/>
              </a:ext>
            </a:extLst>
          </p:cNvPr>
          <p:cNvSpPr>
            <a:spLocks noGrp="1" noChangeArrowheads="1"/>
          </p:cNvSpPr>
          <p:nvPr>
            <p:ph sz="half" idx="1"/>
          </p:nvPr>
        </p:nvSpPr>
        <p:spPr>
          <a:xfrm>
            <a:off x="457200" y="3657600"/>
            <a:ext cx="4038600" cy="2667000"/>
          </a:xfrm>
        </p:spPr>
        <p:txBody>
          <a:bodyPr/>
          <a:lstStyle/>
          <a:p>
            <a:pPr eaLnBrk="1" hangingPunct="1">
              <a:lnSpc>
                <a:spcPct val="90000"/>
              </a:lnSpc>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Network IDS=NIDS</a:t>
            </a:r>
          </a:p>
          <a:p>
            <a:pPr eaLnBrk="1" hangingPunct="1">
              <a:lnSpc>
                <a:spcPct val="90000"/>
              </a:lnSpc>
            </a:pPr>
            <a:r>
              <a:rPr lang="en-US" altLang="en-US" sz="2400">
                <a:latin typeface="Calibri" panose="020F0502020204030204" pitchFamily="34" charset="0"/>
                <a:ea typeface="ヒラギノ角ゴ Pro W3"/>
                <a:cs typeface="ヒラギノ角ゴ Pro W3"/>
              </a:rPr>
              <a:t>Examines packets for attacks</a:t>
            </a:r>
          </a:p>
          <a:p>
            <a:pPr eaLnBrk="1" hangingPunct="1">
              <a:lnSpc>
                <a:spcPct val="90000"/>
              </a:lnSpc>
            </a:pPr>
            <a:r>
              <a:rPr lang="en-US" altLang="en-US" sz="2400">
                <a:latin typeface="Calibri" panose="020F0502020204030204" pitchFamily="34" charset="0"/>
                <a:ea typeface="ヒラギノ角ゴ Pro W3"/>
                <a:cs typeface="ヒラギノ角ゴ Pro W3"/>
              </a:rPr>
              <a:t>Can find worms, viruses, or defined attacks</a:t>
            </a:r>
          </a:p>
          <a:p>
            <a:pPr eaLnBrk="1" hangingPunct="1">
              <a:lnSpc>
                <a:spcPct val="90000"/>
              </a:lnSpc>
            </a:pPr>
            <a:r>
              <a:rPr lang="en-US" altLang="en-US" sz="2400">
                <a:latin typeface="Calibri" panose="020F0502020204030204" pitchFamily="34" charset="0"/>
                <a:ea typeface="ヒラギノ角ゴ Pro W3"/>
                <a:cs typeface="ヒラギノ角ゴ Pro W3"/>
              </a:rPr>
              <a:t>Warns administrator of attack</a:t>
            </a:r>
          </a:p>
          <a:p>
            <a:pPr eaLnBrk="1" hangingPunct="1">
              <a:lnSpc>
                <a:spcPct val="90000"/>
              </a:lnSpc>
            </a:pPr>
            <a:r>
              <a:rPr lang="en-US" altLang="en-US" sz="2400">
                <a:latin typeface="Calibri" panose="020F0502020204030204" pitchFamily="34" charset="0"/>
                <a:ea typeface="ヒラギノ角ゴ Pro W3"/>
                <a:cs typeface="ヒラギノ角ゴ Pro W3"/>
              </a:rPr>
              <a:t>IPS=Packets are routed through IPS</a:t>
            </a:r>
          </a:p>
        </p:txBody>
      </p:sp>
      <p:sp>
        <p:nvSpPr>
          <p:cNvPr id="81924" name="Rectangle 13">
            <a:extLst>
              <a:ext uri="{FF2B5EF4-FFF2-40B4-BE49-F238E27FC236}">
                <a16:creationId xmlns:a16="http://schemas.microsoft.com/office/drawing/2014/main" id="{576308CF-7EAD-41D2-8EAE-7B58C69FDEAE}"/>
              </a:ext>
            </a:extLst>
          </p:cNvPr>
          <p:cNvSpPr>
            <a:spLocks noGrp="1" noChangeArrowheads="1"/>
          </p:cNvSpPr>
          <p:nvPr>
            <p:ph sz="half" idx="2"/>
          </p:nvPr>
        </p:nvSpPr>
        <p:spPr>
          <a:xfrm>
            <a:off x="4648200" y="3657600"/>
            <a:ext cx="4038600" cy="2667000"/>
          </a:xfrm>
        </p:spPr>
        <p:txBody>
          <a:bodyPr/>
          <a:lstStyle/>
          <a:p>
            <a:pPr eaLnBrk="1" hangingPunct="1">
              <a:lnSpc>
                <a:spcPct val="90000"/>
              </a:lnSpc>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Host IDS=HIDS</a:t>
            </a:r>
          </a:p>
          <a:p>
            <a:pPr eaLnBrk="1" hangingPunct="1">
              <a:lnSpc>
                <a:spcPct val="90000"/>
              </a:lnSpc>
            </a:pPr>
            <a:r>
              <a:rPr lang="en-US" altLang="en-US" sz="2400">
                <a:latin typeface="Calibri" panose="020F0502020204030204" pitchFamily="34" charset="0"/>
                <a:ea typeface="ヒラギノ角ゴ Pro W3"/>
                <a:cs typeface="ヒラギノ角ゴ Pro W3"/>
              </a:rPr>
              <a:t>Examines actions or resources for attacks</a:t>
            </a:r>
          </a:p>
          <a:p>
            <a:pPr eaLnBrk="1" hangingPunct="1">
              <a:lnSpc>
                <a:spcPct val="90000"/>
              </a:lnSpc>
            </a:pPr>
            <a:r>
              <a:rPr lang="en-US" altLang="en-US" sz="2400">
                <a:latin typeface="Calibri" panose="020F0502020204030204" pitchFamily="34" charset="0"/>
                <a:ea typeface="ヒラギノ角ゴ Pro W3"/>
                <a:cs typeface="ヒラギノ角ゴ Pro W3"/>
              </a:rPr>
              <a:t>Recognize unusual or inappropriate behavior</a:t>
            </a:r>
          </a:p>
          <a:p>
            <a:pPr eaLnBrk="1" hangingPunct="1">
              <a:lnSpc>
                <a:spcPct val="90000"/>
              </a:lnSpc>
            </a:pPr>
            <a:r>
              <a:rPr lang="en-US" altLang="en-US" sz="2400">
                <a:latin typeface="Calibri" panose="020F0502020204030204" pitchFamily="34" charset="0"/>
                <a:ea typeface="ヒラギノ角ゴ Pro W3"/>
                <a:cs typeface="ヒラギノ角ゴ Pro W3"/>
              </a:rPr>
              <a:t>E.g., Detect modification or deletion of special files</a:t>
            </a:r>
          </a:p>
          <a:p>
            <a:pPr eaLnBrk="1" hangingPunct="1">
              <a:lnSpc>
                <a:spcPct val="90000"/>
              </a:lnSpc>
            </a:pPr>
            <a:endParaRPr lang="en-US" altLang="en-US" sz="2000">
              <a:latin typeface="Calibri" panose="020F0502020204030204" pitchFamily="34" charset="0"/>
              <a:ea typeface="ヒラギノ角ゴ Pro W3"/>
              <a:cs typeface="ヒラギノ角ゴ Pro W3"/>
            </a:endParaRPr>
          </a:p>
        </p:txBody>
      </p:sp>
      <p:pic>
        <p:nvPicPr>
          <p:cNvPr id="81925" name="Picture 4" descr="BD18219_">
            <a:extLst>
              <a:ext uri="{FF2B5EF4-FFF2-40B4-BE49-F238E27FC236}">
                <a16:creationId xmlns:a16="http://schemas.microsoft.com/office/drawing/2014/main" id="{9485D24D-8D29-4B03-996D-2168E2BBF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57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 Box 5">
            <a:extLst>
              <a:ext uri="{FF2B5EF4-FFF2-40B4-BE49-F238E27FC236}">
                <a16:creationId xmlns:a16="http://schemas.microsoft.com/office/drawing/2014/main" id="{B8645281-36E9-488A-8F6E-0AEC1B6A4490}"/>
              </a:ext>
            </a:extLst>
          </p:cNvPr>
          <p:cNvSpPr txBox="1">
            <a:spLocks noChangeArrowheads="1"/>
          </p:cNvSpPr>
          <p:nvPr/>
        </p:nvSpPr>
        <p:spPr bwMode="auto">
          <a:xfrm>
            <a:off x="1390650" y="2198688"/>
            <a:ext cx="876300" cy="354012"/>
          </a:xfrm>
          <a:prstGeom prst="rect">
            <a:avLst/>
          </a:prstGeom>
          <a:solidFill>
            <a:srgbClr val="FF00FF"/>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Router</a:t>
            </a:r>
            <a:endParaRPr lang="en-US" altLang="en-US" sz="1600" i="0">
              <a:solidFill>
                <a:schemeClr val="tx1"/>
              </a:solidFill>
              <a:latin typeface="Arial" panose="020B0604020202020204" pitchFamily="34" charset="0"/>
              <a:cs typeface="Arial" panose="020B0604020202020204" pitchFamily="34" charset="0"/>
            </a:endParaRPr>
          </a:p>
        </p:txBody>
      </p:sp>
      <p:sp>
        <p:nvSpPr>
          <p:cNvPr id="81927" name="Text Box 6">
            <a:extLst>
              <a:ext uri="{FF2B5EF4-FFF2-40B4-BE49-F238E27FC236}">
                <a16:creationId xmlns:a16="http://schemas.microsoft.com/office/drawing/2014/main" id="{204092D3-17C2-4DC1-9E59-EAED817A43FC}"/>
              </a:ext>
            </a:extLst>
          </p:cNvPr>
          <p:cNvSpPr txBox="1">
            <a:spLocks noChangeArrowheads="1"/>
          </p:cNvSpPr>
          <p:nvPr/>
        </p:nvSpPr>
        <p:spPr bwMode="auto">
          <a:xfrm>
            <a:off x="1295400" y="2905125"/>
            <a:ext cx="914400" cy="457200"/>
          </a:xfrm>
          <a:prstGeom prst="rect">
            <a:avLst/>
          </a:prstGeom>
          <a:solidFill>
            <a:srgbClr val="FF9900"/>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Firewall</a:t>
            </a:r>
            <a:endParaRPr lang="en-US" altLang="en-US" sz="2400" i="0">
              <a:solidFill>
                <a:schemeClr val="tx1"/>
              </a:solidFill>
              <a:latin typeface="Arial" panose="020B0604020202020204" pitchFamily="34" charset="0"/>
              <a:cs typeface="Arial" panose="020B0604020202020204" pitchFamily="34" charset="0"/>
            </a:endParaRPr>
          </a:p>
        </p:txBody>
      </p:sp>
      <p:sp>
        <p:nvSpPr>
          <p:cNvPr id="81928" name="Text Box 7">
            <a:extLst>
              <a:ext uri="{FF2B5EF4-FFF2-40B4-BE49-F238E27FC236}">
                <a16:creationId xmlns:a16="http://schemas.microsoft.com/office/drawing/2014/main" id="{21C17CDE-018E-475E-9675-21AFE892692D}"/>
              </a:ext>
            </a:extLst>
          </p:cNvPr>
          <p:cNvSpPr txBox="1">
            <a:spLocks noChangeArrowheads="1"/>
          </p:cNvSpPr>
          <p:nvPr/>
        </p:nvSpPr>
        <p:spPr bwMode="auto">
          <a:xfrm>
            <a:off x="3314700" y="2563813"/>
            <a:ext cx="571500" cy="342900"/>
          </a:xfrm>
          <a:prstGeom prst="rect">
            <a:avLst/>
          </a:prstGeom>
          <a:solidFill>
            <a:srgbClr val="FF0000"/>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rgbClr val="FFFFFF"/>
                </a:solidFill>
                <a:latin typeface="Arial" panose="020B0604020202020204" pitchFamily="34" charset="0"/>
                <a:cs typeface="Times New Roman" panose="02020603050405020304" pitchFamily="18" charset="0"/>
              </a:rPr>
              <a:t>IDS</a:t>
            </a:r>
            <a:endParaRPr lang="en-US" altLang="en-US" sz="2000" i="0">
              <a:solidFill>
                <a:schemeClr val="tx1"/>
              </a:solidFill>
              <a:latin typeface="Arial" panose="020B0604020202020204" pitchFamily="34" charset="0"/>
              <a:cs typeface="Arial" panose="020B0604020202020204" pitchFamily="34" charset="0"/>
            </a:endParaRPr>
          </a:p>
        </p:txBody>
      </p:sp>
      <p:sp>
        <p:nvSpPr>
          <p:cNvPr id="81929" name="Line 8">
            <a:extLst>
              <a:ext uri="{FF2B5EF4-FFF2-40B4-BE49-F238E27FC236}">
                <a16:creationId xmlns:a16="http://schemas.microsoft.com/office/drawing/2014/main" id="{63D91A3D-3C00-47CE-8668-A2BE3FED4FDE}"/>
              </a:ext>
            </a:extLst>
          </p:cNvPr>
          <p:cNvSpPr>
            <a:spLocks noChangeShapeType="1"/>
          </p:cNvSpPr>
          <p:nvPr/>
        </p:nvSpPr>
        <p:spPr bwMode="auto">
          <a:xfrm>
            <a:off x="1828800" y="2552700"/>
            <a:ext cx="0" cy="3524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0" name="Line 9">
            <a:extLst>
              <a:ext uri="{FF2B5EF4-FFF2-40B4-BE49-F238E27FC236}">
                <a16:creationId xmlns:a16="http://schemas.microsoft.com/office/drawing/2014/main" id="{7A9939B2-AD08-47F1-AB20-37ABE13E905F}"/>
              </a:ext>
            </a:extLst>
          </p:cNvPr>
          <p:cNvSpPr>
            <a:spLocks noChangeShapeType="1"/>
          </p:cNvSpPr>
          <p:nvPr/>
        </p:nvSpPr>
        <p:spPr bwMode="auto">
          <a:xfrm flipV="1">
            <a:off x="1828800" y="2667000"/>
            <a:ext cx="1485900" cy="9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1" name="Line 10">
            <a:extLst>
              <a:ext uri="{FF2B5EF4-FFF2-40B4-BE49-F238E27FC236}">
                <a16:creationId xmlns:a16="http://schemas.microsoft.com/office/drawing/2014/main" id="{F411A44B-0377-468D-A374-CAA49BEB2840}"/>
              </a:ext>
            </a:extLst>
          </p:cNvPr>
          <p:cNvSpPr>
            <a:spLocks noChangeShapeType="1"/>
          </p:cNvSpPr>
          <p:nvPr/>
        </p:nvSpPr>
        <p:spPr bwMode="auto">
          <a:xfrm>
            <a:off x="1828800" y="1981200"/>
            <a:ext cx="0" cy="2111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2" name="Line 11">
            <a:extLst>
              <a:ext uri="{FF2B5EF4-FFF2-40B4-BE49-F238E27FC236}">
                <a16:creationId xmlns:a16="http://schemas.microsoft.com/office/drawing/2014/main" id="{B8B0620A-A827-469F-AC58-30E12CD17A5B}"/>
              </a:ext>
            </a:extLst>
          </p:cNvPr>
          <p:cNvSpPr>
            <a:spLocks noChangeShapeType="1"/>
          </p:cNvSpPr>
          <p:nvPr/>
        </p:nvSpPr>
        <p:spPr bwMode="auto">
          <a:xfrm>
            <a:off x="1828800" y="3352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a:extLst>
              <a:ext uri="{FF2B5EF4-FFF2-40B4-BE49-F238E27FC236}">
                <a16:creationId xmlns:a16="http://schemas.microsoft.com/office/drawing/2014/main" id="{808E0941-3638-422D-B470-1FDF008D1E07}"/>
              </a:ext>
            </a:extLst>
          </p:cNvPr>
          <p:cNvSpPr>
            <a:spLocks noGrp="1" noChangeArrowheads="1"/>
          </p:cNvSpPr>
          <p:nvPr>
            <p:ph type="title"/>
          </p:nvPr>
        </p:nvSpPr>
        <p:spPr>
          <a:xfrm>
            <a:off x="520700" y="762000"/>
            <a:ext cx="8154988" cy="498475"/>
          </a:xfrm>
        </p:spPr>
        <p:txBody>
          <a:bodyPr/>
          <a:lstStyle/>
          <a:p>
            <a:pPr algn="ctr" eaLnBrk="1" hangingPunct="1"/>
            <a:r>
              <a:rPr lang="en-US" altLang="en-US">
                <a:ea typeface="Calibri" panose="020F0502020204030204" pitchFamily="34" charset="0"/>
                <a:cs typeface="Lucida Sans" panose="020B0602030504020204" pitchFamily="34" charset="0"/>
              </a:rPr>
              <a:t>IDS/IPS Intelligence Systems</a:t>
            </a:r>
          </a:p>
        </p:txBody>
      </p:sp>
      <p:sp>
        <p:nvSpPr>
          <p:cNvPr id="83971" name="Rectangle 5">
            <a:extLst>
              <a:ext uri="{FF2B5EF4-FFF2-40B4-BE49-F238E27FC236}">
                <a16:creationId xmlns:a16="http://schemas.microsoft.com/office/drawing/2014/main" id="{86CEDB2E-71C8-45CF-8335-759D91C13D7A}"/>
              </a:ext>
            </a:extLst>
          </p:cNvPr>
          <p:cNvSpPr>
            <a:spLocks noGrp="1" noChangeArrowheads="1"/>
          </p:cNvSpPr>
          <p:nvPr>
            <p:ph sz="half" idx="1"/>
          </p:nvPr>
        </p:nvSpPr>
        <p:spPr>
          <a:xfrm>
            <a:off x="533400" y="5181600"/>
            <a:ext cx="4038600" cy="1066800"/>
          </a:xfrm>
        </p:spPr>
        <p:txBody>
          <a:bodyPr/>
          <a:lstStyle/>
          <a:p>
            <a:pPr eaLnBrk="1" hangingPunct="1">
              <a:lnSpc>
                <a:spcPct val="80000"/>
              </a:lnSpc>
              <a:buFont typeface="Wingdings" panose="05000000000000000000" pitchFamily="2" charset="2"/>
              <a:buNone/>
            </a:pPr>
            <a:r>
              <a:rPr lang="en-US" altLang="en-US" sz="2000" b="1">
                <a:latin typeface="Calibri" panose="020F0502020204030204" pitchFamily="34" charset="0"/>
                <a:ea typeface="ヒラギノ角ゴ Pro W3"/>
                <a:cs typeface="ヒラギノ角ゴ Pro W3"/>
              </a:rPr>
              <a:t>Signature-Based:</a:t>
            </a:r>
          </a:p>
          <a:p>
            <a:pPr eaLnBrk="1" hangingPunct="1">
              <a:lnSpc>
                <a:spcPct val="80000"/>
              </a:lnSpc>
            </a:pPr>
            <a:r>
              <a:rPr lang="en-US" altLang="en-US" sz="2000">
                <a:latin typeface="Calibri" panose="020F0502020204030204" pitchFamily="34" charset="0"/>
                <a:ea typeface="ヒラギノ角ゴ Pro W3"/>
                <a:cs typeface="ヒラギノ角ゴ Pro W3"/>
              </a:rPr>
              <a:t>Specific patterns are recognized as attacks</a:t>
            </a:r>
          </a:p>
        </p:txBody>
      </p:sp>
      <p:sp>
        <p:nvSpPr>
          <p:cNvPr id="83972" name="Rectangle 6">
            <a:extLst>
              <a:ext uri="{FF2B5EF4-FFF2-40B4-BE49-F238E27FC236}">
                <a16:creationId xmlns:a16="http://schemas.microsoft.com/office/drawing/2014/main" id="{2CEA34A4-4BF5-409A-B41A-EF3AF691B9DC}"/>
              </a:ext>
            </a:extLst>
          </p:cNvPr>
          <p:cNvSpPr>
            <a:spLocks noGrp="1" noChangeArrowheads="1"/>
          </p:cNvSpPr>
          <p:nvPr>
            <p:ph sz="half" idx="2"/>
          </p:nvPr>
        </p:nvSpPr>
        <p:spPr>
          <a:xfrm>
            <a:off x="4727575" y="4030663"/>
            <a:ext cx="4038600" cy="2438400"/>
          </a:xfrm>
        </p:spPr>
        <p:txBody>
          <a:bodyPr/>
          <a:lstStyle/>
          <a:p>
            <a:pPr eaLnBrk="1" hangingPunct="1">
              <a:lnSpc>
                <a:spcPct val="80000"/>
              </a:lnSpc>
              <a:buFont typeface="Wingdings" panose="05000000000000000000" pitchFamily="2" charset="2"/>
              <a:buNone/>
            </a:pPr>
            <a:r>
              <a:rPr lang="en-US" altLang="en-US" sz="2000" b="1" dirty="0">
                <a:latin typeface="Calibri" panose="020F0502020204030204" pitchFamily="34" charset="0"/>
                <a:ea typeface="ヒラギノ角ゴ Pro W3"/>
                <a:cs typeface="ヒラギノ角ゴ Pro W3"/>
              </a:rPr>
              <a:t>Statistical-Based</a:t>
            </a:r>
            <a:r>
              <a:rPr lang="en-US" altLang="en-US" sz="2000" dirty="0">
                <a:latin typeface="Calibri" panose="020F0502020204030204" pitchFamily="34" charset="0"/>
                <a:ea typeface="ヒラギノ角ゴ Pro W3"/>
                <a:cs typeface="ヒラギノ角ゴ Pro W3"/>
              </a:rPr>
              <a:t>:</a:t>
            </a:r>
          </a:p>
          <a:p>
            <a:pPr eaLnBrk="1" hangingPunct="1">
              <a:lnSpc>
                <a:spcPct val="80000"/>
              </a:lnSpc>
            </a:pPr>
            <a:r>
              <a:rPr lang="en-US" altLang="en-US" sz="2000" dirty="0">
                <a:latin typeface="Calibri" panose="020F0502020204030204" pitchFamily="34" charset="0"/>
                <a:ea typeface="ヒラギノ角ゴ Pro W3"/>
                <a:cs typeface="ヒラギノ角ゴ Pro W3"/>
              </a:rPr>
              <a:t>The expected behavior of the system is understood</a:t>
            </a:r>
          </a:p>
          <a:p>
            <a:pPr eaLnBrk="1" hangingPunct="1">
              <a:lnSpc>
                <a:spcPct val="80000"/>
              </a:lnSpc>
            </a:pPr>
            <a:r>
              <a:rPr lang="en-US" altLang="en-US" sz="2000" dirty="0">
                <a:latin typeface="Calibri" panose="020F0502020204030204" pitchFamily="34" charset="0"/>
                <a:ea typeface="ヒラギノ角ゴ Pro W3"/>
                <a:cs typeface="ヒラギノ角ゴ Pro W3"/>
              </a:rPr>
              <a:t>If variations occur, they may be attacks (or maybe not)</a:t>
            </a:r>
          </a:p>
          <a:p>
            <a:pPr eaLnBrk="1" hangingPunct="1">
              <a:lnSpc>
                <a:spcPct val="80000"/>
              </a:lnSpc>
              <a:buFont typeface="Wingdings" panose="05000000000000000000" pitchFamily="2" charset="2"/>
              <a:buNone/>
            </a:pPr>
            <a:r>
              <a:rPr lang="en-US" altLang="en-US" sz="2000" b="1" dirty="0">
                <a:latin typeface="Calibri" panose="020F0502020204030204" pitchFamily="34" charset="0"/>
                <a:ea typeface="ヒラギノ角ゴ Pro W3"/>
                <a:cs typeface="ヒラギノ角ゴ Pro W3"/>
              </a:rPr>
              <a:t>Neural Networks</a:t>
            </a:r>
            <a:r>
              <a:rPr lang="en-US" altLang="en-US" sz="2000" dirty="0">
                <a:latin typeface="Calibri" panose="020F0502020204030204" pitchFamily="34" charset="0"/>
                <a:ea typeface="ヒラギノ角ゴ Pro W3"/>
                <a:cs typeface="ヒラギノ角ゴ Pro W3"/>
              </a:rPr>
              <a:t>: </a:t>
            </a:r>
          </a:p>
          <a:p>
            <a:pPr eaLnBrk="1" hangingPunct="1">
              <a:lnSpc>
                <a:spcPct val="80000"/>
              </a:lnSpc>
            </a:pPr>
            <a:r>
              <a:rPr lang="en-US" altLang="en-US" sz="2000" dirty="0">
                <a:latin typeface="Calibri" panose="020F0502020204030204" pitchFamily="34" charset="0"/>
                <a:ea typeface="ヒラギノ角ゴ Pro W3"/>
                <a:cs typeface="ヒラギノ角ゴ Pro W3"/>
              </a:rPr>
              <a:t>Statistical-Based with self-learning (or artificial intelligence)</a:t>
            </a:r>
          </a:p>
          <a:p>
            <a:pPr eaLnBrk="1" hangingPunct="1">
              <a:lnSpc>
                <a:spcPct val="80000"/>
              </a:lnSpc>
            </a:pPr>
            <a:r>
              <a:rPr lang="en-US" altLang="en-US" sz="2000" dirty="0">
                <a:latin typeface="Calibri" panose="020F0502020204030204" pitchFamily="34" charset="0"/>
                <a:ea typeface="ヒラギノ角ゴ Pro W3"/>
                <a:cs typeface="ヒラギノ角ゴ Pro W3"/>
              </a:rPr>
              <a:t>Recognizes patterns</a:t>
            </a:r>
          </a:p>
        </p:txBody>
      </p:sp>
      <p:pic>
        <p:nvPicPr>
          <p:cNvPr id="83973" name="Picture 7" descr="BD18221_">
            <a:extLst>
              <a:ext uri="{FF2B5EF4-FFF2-40B4-BE49-F238E27FC236}">
                <a16:creationId xmlns:a16="http://schemas.microsoft.com/office/drawing/2014/main" id="{CE542526-8471-4C07-A7A2-E341FEB50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57400"/>
            <a:ext cx="762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AutoShape 8">
            <a:extLst>
              <a:ext uri="{FF2B5EF4-FFF2-40B4-BE49-F238E27FC236}">
                <a16:creationId xmlns:a16="http://schemas.microsoft.com/office/drawing/2014/main" id="{776A8634-9D01-43EC-B5E8-A6A7EE7458A5}"/>
              </a:ext>
            </a:extLst>
          </p:cNvPr>
          <p:cNvSpPr>
            <a:spLocks noChangeArrowheads="1"/>
          </p:cNvSpPr>
          <p:nvPr/>
        </p:nvSpPr>
        <p:spPr bwMode="auto">
          <a:xfrm>
            <a:off x="2438400" y="2743200"/>
            <a:ext cx="1371600" cy="1219200"/>
          </a:xfrm>
          <a:prstGeom prst="can">
            <a:avLst>
              <a:gd name="adj" fmla="val 25000"/>
            </a:avLst>
          </a:prstGeom>
          <a:solidFill>
            <a:schemeClr val="folHlink"/>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Attacks:</a:t>
            </a:r>
            <a:endParaRPr lang="en-US" altLang="en-US" sz="900" i="0">
              <a:solidFill>
                <a:schemeClr val="tx1"/>
              </a:solidFill>
              <a:latin typeface="Arial" panose="020B0604020202020204" pitchFamily="34" charset="0"/>
              <a:cs typeface="Arial" panose="020B0604020202020204" pitchFamily="34" charset="0"/>
            </a:endParaRPr>
          </a:p>
          <a:p>
            <a:pPr algn="ctr">
              <a:lnSpc>
                <a:spcPct val="100000"/>
              </a:lnSpc>
              <a:spcBef>
                <a:spcPct val="0"/>
              </a:spcBef>
              <a:buClrTx/>
              <a:buSzTx/>
              <a:buFontTx/>
              <a:buNone/>
            </a:pPr>
            <a:r>
              <a:rPr lang="en-US" altLang="en-US" sz="2400" i="0">
                <a:solidFill>
                  <a:schemeClr val="tx1"/>
                </a:solidFill>
                <a:latin typeface="Blackadder ITC" panose="04020505051007020D02" pitchFamily="82" charset="0"/>
                <a:cs typeface="Arial" panose="020B0604020202020204" pitchFamily="34" charset="0"/>
              </a:rPr>
              <a:t>NastyVirus</a:t>
            </a:r>
          </a:p>
          <a:p>
            <a:pPr algn="ctr">
              <a:lnSpc>
                <a:spcPct val="100000"/>
              </a:lnSpc>
              <a:spcBef>
                <a:spcPct val="0"/>
              </a:spcBef>
              <a:buClrTx/>
              <a:buSzTx/>
              <a:buFontTx/>
              <a:buNone/>
            </a:pPr>
            <a:r>
              <a:rPr lang="en-US" altLang="en-US" sz="2000" b="1" i="0">
                <a:latin typeface="Bradley Hand ITC" panose="03070402050302030203" pitchFamily="66" charset="0"/>
                <a:cs typeface="Arial" panose="020B0604020202020204" pitchFamily="34" charset="0"/>
              </a:rPr>
              <a:t>BlastWorm</a:t>
            </a:r>
          </a:p>
        </p:txBody>
      </p:sp>
      <p:sp>
        <p:nvSpPr>
          <p:cNvPr id="83975" name="Line 9">
            <a:extLst>
              <a:ext uri="{FF2B5EF4-FFF2-40B4-BE49-F238E27FC236}">
                <a16:creationId xmlns:a16="http://schemas.microsoft.com/office/drawing/2014/main" id="{36F4E232-013D-4DD2-99A7-3A85056953EB}"/>
              </a:ext>
            </a:extLst>
          </p:cNvPr>
          <p:cNvSpPr>
            <a:spLocks noChangeShapeType="1"/>
          </p:cNvSpPr>
          <p:nvPr/>
        </p:nvSpPr>
        <p:spPr bwMode="auto">
          <a:xfrm>
            <a:off x="1905000" y="1905000"/>
            <a:ext cx="0" cy="3200400"/>
          </a:xfrm>
          <a:prstGeom prst="line">
            <a:avLst/>
          </a:prstGeom>
          <a:noFill/>
          <a:ln w="9525">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83976" name="Rectangle 10">
            <a:extLst>
              <a:ext uri="{FF2B5EF4-FFF2-40B4-BE49-F238E27FC236}">
                <a16:creationId xmlns:a16="http://schemas.microsoft.com/office/drawing/2014/main" id="{40EBAE12-1875-4344-A698-8D63017E933F}"/>
              </a:ext>
            </a:extLst>
          </p:cNvPr>
          <p:cNvSpPr>
            <a:spLocks noChangeArrowheads="1"/>
          </p:cNvSpPr>
          <p:nvPr/>
        </p:nvSpPr>
        <p:spPr bwMode="auto">
          <a:xfrm rot="-5400000">
            <a:off x="952500" y="2628900"/>
            <a:ext cx="1524000" cy="381000"/>
          </a:xfrm>
          <a:prstGeom prst="rect">
            <a:avLst/>
          </a:prstGeom>
          <a:solidFill>
            <a:srgbClr val="EFEF85"/>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sz="2400">
                <a:solidFill>
                  <a:schemeClr val="tx1"/>
                </a:solidFill>
                <a:latin typeface="Blackadder ITC" panose="04020505051007020D02" pitchFamily="82" charset="0"/>
                <a:cs typeface="Arial" panose="020B0604020202020204" pitchFamily="34" charset="0"/>
              </a:rPr>
              <a:t>NastyVirus</a:t>
            </a:r>
          </a:p>
        </p:txBody>
      </p:sp>
      <p:sp>
        <p:nvSpPr>
          <p:cNvPr id="83977" name="Line 11">
            <a:extLst>
              <a:ext uri="{FF2B5EF4-FFF2-40B4-BE49-F238E27FC236}">
                <a16:creationId xmlns:a16="http://schemas.microsoft.com/office/drawing/2014/main" id="{173AABC2-28D3-4344-91EE-F3801921A5AC}"/>
              </a:ext>
            </a:extLst>
          </p:cNvPr>
          <p:cNvSpPr>
            <a:spLocks noChangeShapeType="1"/>
          </p:cNvSpPr>
          <p:nvPr/>
        </p:nvSpPr>
        <p:spPr bwMode="auto">
          <a:xfrm>
            <a:off x="1905000" y="21336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8" name="Line 12">
            <a:extLst>
              <a:ext uri="{FF2B5EF4-FFF2-40B4-BE49-F238E27FC236}">
                <a16:creationId xmlns:a16="http://schemas.microsoft.com/office/drawing/2014/main" id="{F91B0180-7063-44BB-84E7-CF3FA186A845}"/>
              </a:ext>
            </a:extLst>
          </p:cNvPr>
          <p:cNvSpPr>
            <a:spLocks noChangeShapeType="1"/>
          </p:cNvSpPr>
          <p:nvPr/>
        </p:nvSpPr>
        <p:spPr bwMode="auto">
          <a:xfrm>
            <a:off x="3048000" y="2438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9" name="Text Box 13">
            <a:extLst>
              <a:ext uri="{FF2B5EF4-FFF2-40B4-BE49-F238E27FC236}">
                <a16:creationId xmlns:a16="http://schemas.microsoft.com/office/drawing/2014/main" id="{DBE24186-0F60-49DE-BB49-E10E5C9F179E}"/>
              </a:ext>
            </a:extLst>
          </p:cNvPr>
          <p:cNvSpPr txBox="1">
            <a:spLocks noChangeArrowheads="1"/>
          </p:cNvSpPr>
          <p:nvPr/>
        </p:nvSpPr>
        <p:spPr bwMode="auto">
          <a:xfrm>
            <a:off x="3489325" y="2017713"/>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NIDS:</a:t>
            </a:r>
            <a:br>
              <a:rPr lang="en-US" altLang="en-US" i="0">
                <a:solidFill>
                  <a:schemeClr val="tx1"/>
                </a:solidFill>
                <a:latin typeface="Arial" panose="020B0604020202020204" pitchFamily="34" charset="0"/>
                <a:cs typeface="Arial" panose="020B0604020202020204" pitchFamily="34" charset="0"/>
              </a:rPr>
            </a:br>
            <a:r>
              <a:rPr lang="en-US" altLang="en-US" b="1" i="0">
                <a:solidFill>
                  <a:srgbClr val="FF0066"/>
                </a:solidFill>
                <a:latin typeface="Arial" panose="020B0604020202020204" pitchFamily="34" charset="0"/>
                <a:cs typeface="Arial" panose="020B0604020202020204" pitchFamily="34" charset="0"/>
              </a:rPr>
              <a:t>ALARM!!!</a:t>
            </a:r>
          </a:p>
        </p:txBody>
      </p:sp>
      <p:graphicFrame>
        <p:nvGraphicFramePr>
          <p:cNvPr id="83980" name="Object 14">
            <a:extLst>
              <a:ext uri="{FF2B5EF4-FFF2-40B4-BE49-F238E27FC236}">
                <a16:creationId xmlns:a16="http://schemas.microsoft.com/office/drawing/2014/main" id="{7B24C777-4A91-4F80-8813-83ADFA014DEB}"/>
              </a:ext>
            </a:extLst>
          </p:cNvPr>
          <p:cNvGraphicFramePr>
            <a:graphicFrameLocks noChangeAspect="1"/>
          </p:cNvGraphicFramePr>
          <p:nvPr/>
        </p:nvGraphicFramePr>
        <p:xfrm>
          <a:off x="4710113" y="1522413"/>
          <a:ext cx="3886200" cy="2592387"/>
        </p:xfrm>
        <a:graphic>
          <a:graphicData uri="http://schemas.openxmlformats.org/presentationml/2006/ole">
            <mc:AlternateContent xmlns:mc="http://schemas.openxmlformats.org/markup-compatibility/2006">
              <mc:Choice xmlns:v="urn:schemas-microsoft-com:vml" Requires="v">
                <p:oleObj name="Chart" r:id="rId4" imgW="6095913" imgH="4069087" progId="MSGraph.Chart.8">
                  <p:embed followColorScheme="full"/>
                </p:oleObj>
              </mc:Choice>
              <mc:Fallback>
                <p:oleObj name="Chart" r:id="rId4" imgW="6095913" imgH="4069087" progId="MSGraph.Chart.8">
                  <p:embed followColorScheme="full"/>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0113" y="1522413"/>
                        <a:ext cx="3886200" cy="259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981" name="Rectangle 15">
            <a:extLst>
              <a:ext uri="{FF2B5EF4-FFF2-40B4-BE49-F238E27FC236}">
                <a16:creationId xmlns:a16="http://schemas.microsoft.com/office/drawing/2014/main" id="{933578D3-2404-494A-8873-31047FB47980}"/>
              </a:ext>
            </a:extLst>
          </p:cNvPr>
          <p:cNvSpPr>
            <a:spLocks noChangeArrowheads="1"/>
          </p:cNvSpPr>
          <p:nvPr/>
        </p:nvSpPr>
        <p:spPr bwMode="auto">
          <a:xfrm rot="-5400000">
            <a:off x="1104900" y="4076700"/>
            <a:ext cx="1219200" cy="381000"/>
          </a:xfrm>
          <a:prstGeom prst="rect">
            <a:avLst/>
          </a:prstGeom>
          <a:solidFill>
            <a:srgbClr val="EFEF85"/>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Normal </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771E92-5D61-4945-B174-417B9CDCA9B3}"/>
              </a:ext>
            </a:extLst>
          </p:cNvPr>
          <p:cNvSpPr>
            <a:spLocks noGrp="1"/>
          </p:cNvSpPr>
          <p:nvPr>
            <p:ph idx="11"/>
          </p:nvPr>
        </p:nvSpPr>
        <p:spPr>
          <a:xfrm>
            <a:off x="522000" y="1519237"/>
            <a:ext cx="8136000" cy="4879975"/>
          </a:xfrm>
        </p:spPr>
        <p:txBody>
          <a:bodyPr/>
          <a:lstStyle/>
          <a:p>
            <a:r>
              <a:rPr lang="en-US" dirty="0"/>
              <a:t>WPA3 is the newest, most secure option, includes:</a:t>
            </a:r>
          </a:p>
          <a:p>
            <a:r>
              <a:rPr lang="en-US" b="1" dirty="0"/>
              <a:t>Personal mode:</a:t>
            </a:r>
          </a:p>
          <a:p>
            <a:r>
              <a:rPr lang="en-US" dirty="0"/>
              <a:t>improves encryption (even when users select poorer passwords)</a:t>
            </a:r>
          </a:p>
          <a:p>
            <a:r>
              <a:rPr lang="en-US" dirty="0"/>
              <a:t>provides Simultaneous Authentication of Equals (SAE): </a:t>
            </a:r>
          </a:p>
          <a:p>
            <a:pPr marL="285750" indent="-285750">
              <a:buFont typeface="Arial" panose="020B0604020202020204" pitchFamily="34" charset="0"/>
              <a:buChar char="•"/>
            </a:pPr>
            <a:r>
              <a:rPr lang="en-US" dirty="0"/>
              <a:t>protects against password guessing</a:t>
            </a:r>
          </a:p>
          <a:p>
            <a:pPr marL="285750" indent="-285750">
              <a:buFont typeface="Arial" panose="020B0604020202020204" pitchFamily="34" charset="0"/>
              <a:buChar char="•"/>
            </a:pPr>
            <a:r>
              <a:rPr lang="en-US" dirty="0"/>
              <a:t>authenticates both sides.  </a:t>
            </a:r>
          </a:p>
          <a:p>
            <a:r>
              <a:rPr lang="en-US" b="1" dirty="0"/>
              <a:t>Enterprise mode:</a:t>
            </a:r>
          </a:p>
          <a:p>
            <a:pPr marL="285750" indent="-285750">
              <a:buFont typeface="Arial" panose="020B0604020202020204" pitchFamily="34" charset="0"/>
              <a:buChar char="•"/>
            </a:pPr>
            <a:r>
              <a:rPr lang="en-US" dirty="0"/>
              <a:t>Provides an optional mode that supports a 192-bit encryption key length.  </a:t>
            </a:r>
          </a:p>
          <a:p>
            <a:r>
              <a:rPr lang="en-US" dirty="0"/>
              <a:t>WPA3 is backward compatible with WPA2 when so configured (but rejects WPA)</a:t>
            </a:r>
          </a:p>
          <a:p>
            <a:pPr marL="285750" indent="-285750">
              <a:buFont typeface="Arial" panose="020B0604020202020204" pitchFamily="34" charset="0"/>
              <a:buChar char="•"/>
            </a:pPr>
            <a:r>
              <a:rPr lang="en-US" dirty="0"/>
              <a:t>WPA3 APs can interoperate with WPA2 devices, but with reduced security.</a:t>
            </a:r>
          </a:p>
        </p:txBody>
      </p:sp>
      <p:sp>
        <p:nvSpPr>
          <p:cNvPr id="3" name="Title 2">
            <a:extLst>
              <a:ext uri="{FF2B5EF4-FFF2-40B4-BE49-F238E27FC236}">
                <a16:creationId xmlns:a16="http://schemas.microsoft.com/office/drawing/2014/main" id="{3751E992-B995-49B3-ABDB-42E691E6837E}"/>
              </a:ext>
            </a:extLst>
          </p:cNvPr>
          <p:cNvSpPr>
            <a:spLocks noGrp="1"/>
          </p:cNvSpPr>
          <p:nvPr>
            <p:ph type="title"/>
          </p:nvPr>
        </p:nvSpPr>
        <p:spPr/>
        <p:txBody>
          <a:bodyPr/>
          <a:lstStyle/>
          <a:p>
            <a:r>
              <a:rPr lang="en-US" dirty="0"/>
              <a:t>WPA3 (Wi-Fi Protected Access 3)</a:t>
            </a:r>
          </a:p>
        </p:txBody>
      </p:sp>
      <p:graphicFrame>
        <p:nvGraphicFramePr>
          <p:cNvPr id="4" name="Diagram 3">
            <a:extLst>
              <a:ext uri="{FF2B5EF4-FFF2-40B4-BE49-F238E27FC236}">
                <a16:creationId xmlns:a16="http://schemas.microsoft.com/office/drawing/2014/main" id="{2CC599C6-FCE2-4276-9C79-28562303F49C}"/>
              </a:ext>
            </a:extLst>
          </p:cNvPr>
          <p:cNvGraphicFramePr/>
          <p:nvPr>
            <p:extLst>
              <p:ext uri="{D42A27DB-BD31-4B8C-83A1-F6EECF244321}">
                <p14:modId xmlns:p14="http://schemas.microsoft.com/office/powerpoint/2010/main" val="2953392262"/>
              </p:ext>
            </p:extLst>
          </p:nvPr>
        </p:nvGraphicFramePr>
        <p:xfrm>
          <a:off x="1066800" y="39592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61653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FB17871B-A1F7-4422-8090-8EDD327576C7}"/>
              </a:ext>
            </a:extLst>
          </p:cNvPr>
          <p:cNvSpPr>
            <a:spLocks noGrp="1" noChangeArrowheads="1"/>
          </p:cNvSpPr>
          <p:nvPr>
            <p:ph type="title"/>
          </p:nvPr>
        </p:nvSpPr>
        <p:spPr>
          <a:xfrm>
            <a:off x="494506" y="762000"/>
            <a:ext cx="8154988" cy="498475"/>
          </a:xfrm>
        </p:spPr>
        <p:txBody>
          <a:bodyPr/>
          <a:lstStyle/>
          <a:p>
            <a:pPr algn="ctr" eaLnBrk="1" hangingPunct="1"/>
            <a:r>
              <a:rPr lang="en-US" altLang="en-US" sz="2800" dirty="0">
                <a:solidFill>
                  <a:srgbClr val="000000"/>
                </a:solidFill>
                <a:ea typeface="Calibri" panose="020F0502020204030204" pitchFamily="34" charset="0"/>
                <a:cs typeface="Lucida Sans" panose="020B0602030504020204" pitchFamily="34" charset="0"/>
              </a:rPr>
              <a:t>Hacking Defense:</a:t>
            </a:r>
            <a:br>
              <a:rPr lang="en-US" altLang="en-US" dirty="0">
                <a:solidFill>
                  <a:srgbClr val="000000"/>
                </a:solidFill>
                <a:ea typeface="Calibri" panose="020F0502020204030204" pitchFamily="34" charset="0"/>
                <a:cs typeface="Lucida Sans" panose="020B0602030504020204" pitchFamily="34" charset="0"/>
              </a:rPr>
            </a:br>
            <a:r>
              <a:rPr lang="en-US" altLang="en-US" dirty="0">
                <a:ea typeface="Calibri" panose="020F0502020204030204" pitchFamily="34" charset="0"/>
                <a:cs typeface="Lucida Sans" panose="020B0602030504020204" pitchFamily="34" charset="0"/>
              </a:rPr>
              <a:t>Evaluating Applications</a:t>
            </a:r>
          </a:p>
        </p:txBody>
      </p:sp>
      <p:sp>
        <p:nvSpPr>
          <p:cNvPr id="86019" name="Content Placeholder 2">
            <a:extLst>
              <a:ext uri="{FF2B5EF4-FFF2-40B4-BE49-F238E27FC236}">
                <a16:creationId xmlns:a16="http://schemas.microsoft.com/office/drawing/2014/main" id="{1B11D497-A7AA-45EF-8CAF-B65C8841D881}"/>
              </a:ext>
            </a:extLst>
          </p:cNvPr>
          <p:cNvSpPr>
            <a:spLocks noGrp="1" noChangeArrowheads="1"/>
          </p:cNvSpPr>
          <p:nvPr>
            <p:ph idx="1"/>
          </p:nvPr>
        </p:nvSpPr>
        <p:spPr/>
        <p:txBody>
          <a:bodyPr/>
          <a:lstStyle/>
          <a:p>
            <a:pPr eaLnBrk="1" hangingPunct="1">
              <a:lnSpc>
                <a:spcPct val="100000"/>
              </a:lnSpc>
            </a:pPr>
            <a:r>
              <a:rPr lang="en-US" altLang="en-US" sz="2400" b="1" dirty="0">
                <a:latin typeface="Calibri" panose="020F0502020204030204" pitchFamily="34" charset="0"/>
                <a:ea typeface="ヒラギノ角ゴ Pro W3"/>
                <a:cs typeface="ヒラギノ角ゴ Pro W3"/>
              </a:rPr>
              <a:t>Unified Threat Management </a:t>
            </a:r>
            <a:r>
              <a:rPr lang="en-US" altLang="en-US" sz="2400" dirty="0">
                <a:latin typeface="Calibri" panose="020F0502020204030204" pitchFamily="34" charset="0"/>
                <a:ea typeface="ヒラギノ角ゴ Pro W3"/>
                <a:cs typeface="ヒラギノ角ゴ Pro W3"/>
              </a:rPr>
              <a:t>= </a:t>
            </a:r>
            <a:r>
              <a:rPr lang="en-US" altLang="en-US" sz="2400" dirty="0" err="1">
                <a:latin typeface="Calibri" panose="020F0502020204030204" pitchFamily="34" charset="0"/>
                <a:ea typeface="ヒラギノ角ゴ Pro W3"/>
                <a:cs typeface="ヒラギノ角ゴ Pro W3"/>
              </a:rPr>
              <a:t>SuperFirewall</a:t>
            </a:r>
            <a:r>
              <a:rPr lang="en-US" altLang="en-US" sz="2400" dirty="0">
                <a:latin typeface="Calibri" panose="020F0502020204030204" pitchFamily="34" charset="0"/>
                <a:ea typeface="ヒラギノ角ゴ Pro W3"/>
                <a:cs typeface="ヒラギノ角ゴ Pro W3"/>
              </a:rPr>
              <a:t> = firewall + IPS + anti-virus + VPN capabilities</a:t>
            </a:r>
          </a:p>
          <a:p>
            <a:pPr marL="342900" lvl="1" indent="-342900" eaLnBrk="1" hangingPunct="1">
              <a:lnSpc>
                <a:spcPct val="100000"/>
              </a:lnSpc>
              <a:buFont typeface="Arial" panose="020B0604020202020204" pitchFamily="34" charset="0"/>
              <a:buChar char="•"/>
            </a:pPr>
            <a:r>
              <a:rPr lang="en-US" altLang="en-US" sz="2400" dirty="0">
                <a:latin typeface="Calibri" panose="020F0502020204030204" pitchFamily="34" charset="0"/>
                <a:ea typeface="ヒラギノ角ゴ Pro W3"/>
                <a:cs typeface="ヒラギノ角ゴ Pro W3"/>
              </a:rPr>
              <a:t>Concerns are redundancy and bandwidth.  </a:t>
            </a:r>
          </a:p>
          <a:p>
            <a:pPr eaLnBrk="1" hangingPunct="1">
              <a:lnSpc>
                <a:spcPct val="100000"/>
              </a:lnSpc>
            </a:pPr>
            <a:r>
              <a:rPr lang="en-US" altLang="en-US" sz="2400" b="1" dirty="0">
                <a:latin typeface="Calibri" panose="020F0502020204030204" pitchFamily="34" charset="0"/>
                <a:ea typeface="ヒラギノ角ゴ Pro W3"/>
                <a:cs typeface="ヒラギノ角ゴ Pro W3"/>
              </a:rPr>
              <a:t>Blocklist</a:t>
            </a:r>
            <a:r>
              <a:rPr lang="en-US" altLang="en-US" sz="2400" dirty="0">
                <a:latin typeface="Calibri" panose="020F0502020204030204" pitchFamily="34" charset="0"/>
                <a:ea typeface="ヒラギノ角ゴ Pro W3"/>
                <a:cs typeface="ヒラギノ角ゴ Pro W3"/>
              </a:rPr>
              <a:t>= Specifically not allowed = restrict access to particular web sites, e.g., social, email sites</a:t>
            </a:r>
          </a:p>
          <a:p>
            <a:pPr eaLnBrk="1" hangingPunct="1">
              <a:lnSpc>
                <a:spcPct val="100000"/>
              </a:lnSpc>
            </a:pPr>
            <a:r>
              <a:rPr lang="en-US" altLang="en-US" sz="2400" b="1" dirty="0" err="1">
                <a:latin typeface="Calibri" panose="020F0502020204030204" pitchFamily="34" charset="0"/>
                <a:ea typeface="ヒラギノ角ゴ Pro W3"/>
                <a:cs typeface="ヒラギノ角ゴ Pro W3"/>
              </a:rPr>
              <a:t>Allowlist</a:t>
            </a:r>
            <a:r>
              <a:rPr lang="en-US" altLang="en-US" sz="2400" dirty="0">
                <a:latin typeface="Calibri" panose="020F0502020204030204" pitchFamily="34" charset="0"/>
                <a:ea typeface="ヒラギノ角ゴ Pro W3"/>
                <a:cs typeface="ヒラギノ角ゴ Pro W3"/>
              </a:rPr>
              <a:t>= Explicitly allowed= permit access to only a limited set of web sites.  </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2ACD81EC-DF4F-4957-BCF3-FB4B1A49DD8E}"/>
              </a:ext>
            </a:extLst>
          </p:cNvPr>
          <p:cNvSpPr>
            <a:spLocks noGrp="1" noChangeArrowheads="1"/>
          </p:cNvSpPr>
          <p:nvPr>
            <p:ph type="title"/>
          </p:nvPr>
        </p:nvSpPr>
        <p:spPr>
          <a:xfrm>
            <a:off x="457200" y="609600"/>
            <a:ext cx="8229600" cy="1219200"/>
          </a:xfrm>
        </p:spPr>
        <p:txBody>
          <a:bodyPr/>
          <a:lstStyle/>
          <a:p>
            <a:pPr algn="ctr" eaLnBrk="1" hangingPunct="1"/>
            <a:r>
              <a:rPr lang="en-US" altLang="en-US" sz="2800">
                <a:ea typeface="Calibri" panose="020F0502020204030204" pitchFamily="34" charset="0"/>
                <a:cs typeface="Lucida Sans" panose="020B0602030504020204" pitchFamily="34" charset="0"/>
              </a:rPr>
              <a:t>Hacking Defense:</a:t>
            </a:r>
            <a:br>
              <a:rPr lang="en-US" altLang="en-US">
                <a:ea typeface="Calibri" panose="020F0502020204030204" pitchFamily="34" charset="0"/>
                <a:cs typeface="Lucida Sans" panose="020B0602030504020204" pitchFamily="34" charset="0"/>
              </a:rPr>
            </a:br>
            <a:r>
              <a:rPr lang="en-US" altLang="en-US">
                <a:ea typeface="Calibri" panose="020F0502020204030204" pitchFamily="34" charset="0"/>
                <a:cs typeface="Lucida Sans" panose="020B0602030504020204" pitchFamily="34" charset="0"/>
              </a:rPr>
              <a:t>Honeypot &amp; Honeynet</a:t>
            </a:r>
          </a:p>
        </p:txBody>
      </p:sp>
      <p:sp>
        <p:nvSpPr>
          <p:cNvPr id="87043" name="Rectangle 6">
            <a:extLst>
              <a:ext uri="{FF2B5EF4-FFF2-40B4-BE49-F238E27FC236}">
                <a16:creationId xmlns:a16="http://schemas.microsoft.com/office/drawing/2014/main" id="{9CF65D7E-B4C0-4DA0-8680-7C494447F491}"/>
              </a:ext>
            </a:extLst>
          </p:cNvPr>
          <p:cNvSpPr>
            <a:spLocks noGrp="1" noChangeArrowheads="1"/>
          </p:cNvSpPr>
          <p:nvPr>
            <p:ph type="body" sz="half" idx="1"/>
          </p:nvPr>
        </p:nvSpPr>
        <p:spPr>
          <a:xfrm>
            <a:off x="457200" y="1676400"/>
            <a:ext cx="8229600" cy="2590800"/>
          </a:xfrm>
        </p:spPr>
        <p:txBody>
          <a:bodyPr/>
          <a:lstStyle/>
          <a:p>
            <a:pPr eaLnBrk="1" hangingPunct="1">
              <a:lnSpc>
                <a:spcPct val="80000"/>
              </a:lnSpc>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Honeypot</a:t>
            </a:r>
            <a:r>
              <a:rPr lang="en-US" altLang="en-US" sz="2400">
                <a:latin typeface="Calibri" panose="020F0502020204030204" pitchFamily="34" charset="0"/>
                <a:ea typeface="ヒラギノ角ゴ Pro W3"/>
                <a:cs typeface="ヒラギノ角ゴ Pro W3"/>
              </a:rPr>
              <a:t>: A system with a special software application which appears easy to break into</a:t>
            </a:r>
          </a:p>
          <a:p>
            <a:pPr eaLnBrk="1" hangingPunct="1">
              <a:lnSpc>
                <a:spcPct val="80000"/>
              </a:lnSpc>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Honeynet</a:t>
            </a:r>
            <a:r>
              <a:rPr lang="en-US" altLang="en-US" sz="2400">
                <a:latin typeface="Calibri" panose="020F0502020204030204" pitchFamily="34" charset="0"/>
                <a:ea typeface="ヒラギノ角ゴ Pro W3"/>
                <a:cs typeface="ヒラギノ角ゴ Pro W3"/>
              </a:rPr>
              <a:t>: A network which appears easy to break into</a:t>
            </a:r>
          </a:p>
          <a:p>
            <a:pPr eaLnBrk="1" hangingPunct="1">
              <a:lnSpc>
                <a:spcPct val="80000"/>
              </a:lnSpc>
            </a:pPr>
            <a:r>
              <a:rPr lang="en-US" altLang="en-US" sz="2400">
                <a:latin typeface="Calibri" panose="020F0502020204030204" pitchFamily="34" charset="0"/>
                <a:ea typeface="ヒラギノ角ゴ Pro W3"/>
                <a:cs typeface="ヒラギノ角ゴ Pro W3"/>
              </a:rPr>
              <a:t>Purpose: Catch attackers</a:t>
            </a:r>
          </a:p>
          <a:p>
            <a:pPr eaLnBrk="1" hangingPunct="1">
              <a:lnSpc>
                <a:spcPct val="80000"/>
              </a:lnSpc>
            </a:pPr>
            <a:r>
              <a:rPr lang="en-US" altLang="en-US" sz="2400">
                <a:latin typeface="Calibri" panose="020F0502020204030204" pitchFamily="34" charset="0"/>
                <a:ea typeface="ヒラギノ角ゴ Pro W3"/>
                <a:cs typeface="ヒラギノ角ゴ Pro W3"/>
              </a:rPr>
              <a:t>All traffic going to honeypot/net is suspicious</a:t>
            </a:r>
          </a:p>
          <a:p>
            <a:pPr eaLnBrk="1" hangingPunct="1">
              <a:lnSpc>
                <a:spcPct val="80000"/>
              </a:lnSpc>
            </a:pPr>
            <a:r>
              <a:rPr lang="en-US" altLang="en-US" sz="2400">
                <a:latin typeface="Calibri" panose="020F0502020204030204" pitchFamily="34" charset="0"/>
                <a:ea typeface="ヒラギノ角ゴ Pro W3"/>
                <a:cs typeface="ヒラギノ角ゴ Pro W3"/>
              </a:rPr>
              <a:t>If successfully penetrated, can launch further attacks</a:t>
            </a:r>
          </a:p>
          <a:p>
            <a:pPr eaLnBrk="1" hangingPunct="1">
              <a:lnSpc>
                <a:spcPct val="80000"/>
              </a:lnSpc>
            </a:pPr>
            <a:r>
              <a:rPr lang="en-US" altLang="en-US" sz="2400">
                <a:latin typeface="Calibri" panose="020F0502020204030204" pitchFamily="34" charset="0"/>
                <a:ea typeface="ヒラギノ角ゴ Pro W3"/>
                <a:cs typeface="ヒラギノ角ゴ Pro W3"/>
              </a:rPr>
              <a:t>Must be carefully monitored</a:t>
            </a:r>
          </a:p>
        </p:txBody>
      </p:sp>
      <p:sp>
        <p:nvSpPr>
          <p:cNvPr id="87044" name="Text Box 8">
            <a:extLst>
              <a:ext uri="{FF2B5EF4-FFF2-40B4-BE49-F238E27FC236}">
                <a16:creationId xmlns:a16="http://schemas.microsoft.com/office/drawing/2014/main" id="{951E3267-32E7-4056-A096-5CDA33B473EC}"/>
              </a:ext>
            </a:extLst>
          </p:cNvPr>
          <p:cNvSpPr txBox="1">
            <a:spLocks noChangeArrowheads="1"/>
          </p:cNvSpPr>
          <p:nvPr/>
        </p:nvSpPr>
        <p:spPr bwMode="auto">
          <a:xfrm>
            <a:off x="2362200" y="5715000"/>
            <a:ext cx="800100" cy="457200"/>
          </a:xfrm>
          <a:prstGeom prst="rect">
            <a:avLst/>
          </a:prstGeom>
          <a:solidFill>
            <a:srgbClr val="FFC000"/>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200" i="0">
                <a:solidFill>
                  <a:schemeClr val="tx1"/>
                </a:solidFill>
                <a:latin typeface="Arial" panose="020B0604020202020204" pitchFamily="34" charset="0"/>
                <a:cs typeface="Times New Roman" panose="02020603050405020304" pitchFamily="18" charset="0"/>
              </a:rPr>
              <a:t>External DNS</a:t>
            </a:r>
            <a:endParaRPr lang="en-US" altLang="en-US" i="0">
              <a:solidFill>
                <a:schemeClr val="tx1"/>
              </a:solidFill>
              <a:latin typeface="Arial" panose="020B0604020202020204" pitchFamily="34" charset="0"/>
              <a:cs typeface="Arial" panose="020B0604020202020204" pitchFamily="34" charset="0"/>
            </a:endParaRPr>
          </a:p>
        </p:txBody>
      </p:sp>
      <p:sp>
        <p:nvSpPr>
          <p:cNvPr id="87045" name="Text Box 9">
            <a:extLst>
              <a:ext uri="{FF2B5EF4-FFF2-40B4-BE49-F238E27FC236}">
                <a16:creationId xmlns:a16="http://schemas.microsoft.com/office/drawing/2014/main" id="{9AF146FB-10EE-4B24-969B-3E89A4AE5279}"/>
              </a:ext>
            </a:extLst>
          </p:cNvPr>
          <p:cNvSpPr txBox="1">
            <a:spLocks noChangeArrowheads="1"/>
          </p:cNvSpPr>
          <p:nvPr/>
        </p:nvSpPr>
        <p:spPr bwMode="auto">
          <a:xfrm>
            <a:off x="3390900" y="5722938"/>
            <a:ext cx="571500" cy="342900"/>
          </a:xfrm>
          <a:prstGeom prst="rect">
            <a:avLst/>
          </a:prstGeom>
          <a:solidFill>
            <a:srgbClr val="FF0000"/>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400" i="0">
                <a:solidFill>
                  <a:srgbClr val="FFFFFF"/>
                </a:solidFill>
                <a:latin typeface="Arial" panose="020B0604020202020204" pitchFamily="34" charset="0"/>
                <a:cs typeface="Times New Roman" panose="02020603050405020304" pitchFamily="18" charset="0"/>
              </a:rPr>
              <a:t>IDS</a:t>
            </a:r>
            <a:endParaRPr lang="en-US" altLang="en-US" i="0">
              <a:solidFill>
                <a:schemeClr val="tx1"/>
              </a:solidFill>
              <a:latin typeface="Arial" panose="020B0604020202020204" pitchFamily="34" charset="0"/>
              <a:cs typeface="Arial" panose="020B0604020202020204" pitchFamily="34" charset="0"/>
            </a:endParaRPr>
          </a:p>
        </p:txBody>
      </p:sp>
      <p:sp>
        <p:nvSpPr>
          <p:cNvPr id="87046" name="Text Box 10">
            <a:extLst>
              <a:ext uri="{FF2B5EF4-FFF2-40B4-BE49-F238E27FC236}">
                <a16:creationId xmlns:a16="http://schemas.microsoft.com/office/drawing/2014/main" id="{0E2BA600-C6D1-43AA-BBC6-688835B5688D}"/>
              </a:ext>
            </a:extLst>
          </p:cNvPr>
          <p:cNvSpPr txBox="1">
            <a:spLocks noChangeArrowheads="1"/>
          </p:cNvSpPr>
          <p:nvPr/>
        </p:nvSpPr>
        <p:spPr bwMode="auto">
          <a:xfrm>
            <a:off x="4191000" y="5722938"/>
            <a:ext cx="685800" cy="457200"/>
          </a:xfrm>
          <a:prstGeom prst="rect">
            <a:avLst/>
          </a:prstGeom>
          <a:solidFill>
            <a:srgbClr val="00FF00"/>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200" i="0">
                <a:solidFill>
                  <a:schemeClr val="tx1"/>
                </a:solidFill>
                <a:latin typeface="Arial" panose="020B0604020202020204" pitchFamily="34" charset="0"/>
                <a:cs typeface="Times New Roman" panose="02020603050405020304" pitchFamily="18" charset="0"/>
              </a:rPr>
              <a:t>Web Server</a:t>
            </a:r>
            <a:endParaRPr lang="en-US" altLang="en-US" i="0">
              <a:solidFill>
                <a:schemeClr val="tx1"/>
              </a:solidFill>
              <a:latin typeface="Arial" panose="020B0604020202020204" pitchFamily="34" charset="0"/>
              <a:cs typeface="Arial" panose="020B0604020202020204" pitchFamily="34" charset="0"/>
            </a:endParaRPr>
          </a:p>
        </p:txBody>
      </p:sp>
      <p:sp>
        <p:nvSpPr>
          <p:cNvPr id="87047" name="Text Box 11">
            <a:extLst>
              <a:ext uri="{FF2B5EF4-FFF2-40B4-BE49-F238E27FC236}">
                <a16:creationId xmlns:a16="http://schemas.microsoft.com/office/drawing/2014/main" id="{BB8105CF-C978-48BC-B020-51F5F3F8AFB4}"/>
              </a:ext>
            </a:extLst>
          </p:cNvPr>
          <p:cNvSpPr txBox="1">
            <a:spLocks noChangeArrowheads="1"/>
          </p:cNvSpPr>
          <p:nvPr/>
        </p:nvSpPr>
        <p:spPr bwMode="auto">
          <a:xfrm>
            <a:off x="5105400" y="5722938"/>
            <a:ext cx="1143000" cy="342900"/>
          </a:xfrm>
          <a:prstGeom prst="rect">
            <a:avLst/>
          </a:prstGeom>
          <a:solidFill>
            <a:srgbClr val="00FF00"/>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200" i="0">
                <a:solidFill>
                  <a:schemeClr val="tx1"/>
                </a:solidFill>
                <a:latin typeface="Arial" panose="020B0604020202020204" pitchFamily="34" charset="0"/>
                <a:cs typeface="Times New Roman" panose="02020603050405020304" pitchFamily="18" charset="0"/>
              </a:rPr>
              <a:t>E-Commerce</a:t>
            </a:r>
            <a:endParaRPr lang="en-US" altLang="en-US" i="0">
              <a:solidFill>
                <a:schemeClr val="tx1"/>
              </a:solidFill>
              <a:latin typeface="Arial" panose="020B0604020202020204" pitchFamily="34" charset="0"/>
              <a:cs typeface="Arial" panose="020B0604020202020204" pitchFamily="34" charset="0"/>
            </a:endParaRPr>
          </a:p>
        </p:txBody>
      </p:sp>
      <p:sp>
        <p:nvSpPr>
          <p:cNvPr id="87048" name="Text Box 12">
            <a:extLst>
              <a:ext uri="{FF2B5EF4-FFF2-40B4-BE49-F238E27FC236}">
                <a16:creationId xmlns:a16="http://schemas.microsoft.com/office/drawing/2014/main" id="{288B68A6-FF59-4536-B2C4-2B707F6243A2}"/>
              </a:ext>
            </a:extLst>
          </p:cNvPr>
          <p:cNvSpPr txBox="1">
            <a:spLocks noChangeArrowheads="1"/>
          </p:cNvSpPr>
          <p:nvPr/>
        </p:nvSpPr>
        <p:spPr bwMode="auto">
          <a:xfrm>
            <a:off x="6477000" y="5715000"/>
            <a:ext cx="685800" cy="457200"/>
          </a:xfrm>
          <a:prstGeom prst="rect">
            <a:avLst/>
          </a:prstGeom>
          <a:solidFill>
            <a:srgbClr val="FF0000"/>
          </a:solidFill>
          <a:ln w="9525">
            <a:solidFill>
              <a:schemeClr val="tx1"/>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200" i="0">
                <a:solidFill>
                  <a:schemeClr val="bg1"/>
                </a:solidFill>
                <a:latin typeface="Arial" panose="020B0604020202020204" pitchFamily="34" charset="0"/>
                <a:cs typeface="Times New Roman" panose="02020603050405020304" pitchFamily="18" charset="0"/>
              </a:rPr>
              <a:t>VPN</a:t>
            </a:r>
            <a:endParaRPr lang="en-US" altLang="en-US" sz="900" i="0">
              <a:solidFill>
                <a:schemeClr val="bg1"/>
              </a:solidFill>
              <a:latin typeface="Arial" panose="020B0604020202020204" pitchFamily="34" charset="0"/>
              <a:cs typeface="Arial" panose="020B0604020202020204" pitchFamily="34" charset="0"/>
            </a:endParaRPr>
          </a:p>
          <a:p>
            <a:pPr>
              <a:lnSpc>
                <a:spcPct val="100000"/>
              </a:lnSpc>
              <a:spcBef>
                <a:spcPct val="0"/>
              </a:spcBef>
              <a:buClrTx/>
              <a:buSzTx/>
              <a:buFontTx/>
              <a:buNone/>
            </a:pPr>
            <a:r>
              <a:rPr lang="en-US" altLang="en-US" sz="1200" i="0">
                <a:solidFill>
                  <a:schemeClr val="bg1"/>
                </a:solidFill>
                <a:latin typeface="Arial" panose="020B0604020202020204" pitchFamily="34" charset="0"/>
                <a:cs typeface="Times New Roman" panose="02020603050405020304" pitchFamily="18" charset="0"/>
              </a:rPr>
              <a:t>Server</a:t>
            </a:r>
            <a:endParaRPr lang="en-US" altLang="en-US" i="0">
              <a:solidFill>
                <a:schemeClr val="bg1"/>
              </a:solidFill>
              <a:latin typeface="Arial" panose="020B0604020202020204" pitchFamily="34" charset="0"/>
              <a:cs typeface="Arial" panose="020B0604020202020204" pitchFamily="34" charset="0"/>
            </a:endParaRPr>
          </a:p>
        </p:txBody>
      </p:sp>
      <p:sp>
        <p:nvSpPr>
          <p:cNvPr id="87049" name="Line 13">
            <a:extLst>
              <a:ext uri="{FF2B5EF4-FFF2-40B4-BE49-F238E27FC236}">
                <a16:creationId xmlns:a16="http://schemas.microsoft.com/office/drawing/2014/main" id="{037554CD-B30D-4DAC-9EF9-2130958880A2}"/>
              </a:ext>
            </a:extLst>
          </p:cNvPr>
          <p:cNvSpPr>
            <a:spLocks noChangeShapeType="1"/>
          </p:cNvSpPr>
          <p:nvPr/>
        </p:nvSpPr>
        <p:spPr bwMode="auto">
          <a:xfrm>
            <a:off x="6705600" y="5486400"/>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0" name="Line 14">
            <a:extLst>
              <a:ext uri="{FF2B5EF4-FFF2-40B4-BE49-F238E27FC236}">
                <a16:creationId xmlns:a16="http://schemas.microsoft.com/office/drawing/2014/main" id="{D895DAA7-1BA1-4B25-BAEB-CD167C69C3AF}"/>
              </a:ext>
            </a:extLst>
          </p:cNvPr>
          <p:cNvSpPr>
            <a:spLocks noChangeShapeType="1"/>
          </p:cNvSpPr>
          <p:nvPr/>
        </p:nvSpPr>
        <p:spPr bwMode="auto">
          <a:xfrm>
            <a:off x="2819400" y="549433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1" name="Line 15">
            <a:extLst>
              <a:ext uri="{FF2B5EF4-FFF2-40B4-BE49-F238E27FC236}">
                <a16:creationId xmlns:a16="http://schemas.microsoft.com/office/drawing/2014/main" id="{5BD1DA57-1715-405D-ACE6-DC208119C0AF}"/>
              </a:ext>
            </a:extLst>
          </p:cNvPr>
          <p:cNvSpPr>
            <a:spLocks noChangeShapeType="1"/>
          </p:cNvSpPr>
          <p:nvPr/>
        </p:nvSpPr>
        <p:spPr bwMode="auto">
          <a:xfrm>
            <a:off x="3619500" y="549433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2" name="Line 16">
            <a:extLst>
              <a:ext uri="{FF2B5EF4-FFF2-40B4-BE49-F238E27FC236}">
                <a16:creationId xmlns:a16="http://schemas.microsoft.com/office/drawing/2014/main" id="{6345E0EB-5FB1-4D3A-AE58-38193E07BA75}"/>
              </a:ext>
            </a:extLst>
          </p:cNvPr>
          <p:cNvSpPr>
            <a:spLocks noChangeShapeType="1"/>
          </p:cNvSpPr>
          <p:nvPr/>
        </p:nvSpPr>
        <p:spPr bwMode="auto">
          <a:xfrm>
            <a:off x="4419600" y="549433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3" name="Line 17">
            <a:extLst>
              <a:ext uri="{FF2B5EF4-FFF2-40B4-BE49-F238E27FC236}">
                <a16:creationId xmlns:a16="http://schemas.microsoft.com/office/drawing/2014/main" id="{F205F931-8A33-440A-915C-8034C89811DD}"/>
              </a:ext>
            </a:extLst>
          </p:cNvPr>
          <p:cNvSpPr>
            <a:spLocks noChangeShapeType="1"/>
          </p:cNvSpPr>
          <p:nvPr/>
        </p:nvSpPr>
        <p:spPr bwMode="auto">
          <a:xfrm>
            <a:off x="5562600" y="549433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4" name="Line 18">
            <a:extLst>
              <a:ext uri="{FF2B5EF4-FFF2-40B4-BE49-F238E27FC236}">
                <a16:creationId xmlns:a16="http://schemas.microsoft.com/office/drawing/2014/main" id="{E9967D67-0AE4-4E77-A9B9-F33F464B79E3}"/>
              </a:ext>
            </a:extLst>
          </p:cNvPr>
          <p:cNvSpPr>
            <a:spLocks noChangeShapeType="1"/>
          </p:cNvSpPr>
          <p:nvPr/>
        </p:nvSpPr>
        <p:spPr bwMode="auto">
          <a:xfrm>
            <a:off x="876300" y="5494338"/>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5" name="Line 21">
            <a:extLst>
              <a:ext uri="{FF2B5EF4-FFF2-40B4-BE49-F238E27FC236}">
                <a16:creationId xmlns:a16="http://schemas.microsoft.com/office/drawing/2014/main" id="{3FBF6331-62B4-4547-9EC3-4776D64DB12B}"/>
              </a:ext>
            </a:extLst>
          </p:cNvPr>
          <p:cNvSpPr>
            <a:spLocks noChangeShapeType="1"/>
          </p:cNvSpPr>
          <p:nvPr/>
        </p:nvSpPr>
        <p:spPr bwMode="auto">
          <a:xfrm>
            <a:off x="876300" y="4351338"/>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6" name="Text Box 22">
            <a:extLst>
              <a:ext uri="{FF2B5EF4-FFF2-40B4-BE49-F238E27FC236}">
                <a16:creationId xmlns:a16="http://schemas.microsoft.com/office/drawing/2014/main" id="{472F93F4-79C8-438B-B777-42D1F2438920}"/>
              </a:ext>
            </a:extLst>
          </p:cNvPr>
          <p:cNvSpPr txBox="1">
            <a:spLocks noChangeArrowheads="1"/>
          </p:cNvSpPr>
          <p:nvPr/>
        </p:nvSpPr>
        <p:spPr bwMode="auto">
          <a:xfrm>
            <a:off x="1317625" y="484505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Firewall</a:t>
            </a:r>
          </a:p>
        </p:txBody>
      </p:sp>
      <p:sp>
        <p:nvSpPr>
          <p:cNvPr id="19" name="Rectangle 18">
            <a:extLst>
              <a:ext uri="{FF2B5EF4-FFF2-40B4-BE49-F238E27FC236}">
                <a16:creationId xmlns:a16="http://schemas.microsoft.com/office/drawing/2014/main" id="{C1A036EF-3044-4A41-AFD3-7AAD94935E10}"/>
              </a:ext>
            </a:extLst>
          </p:cNvPr>
          <p:cNvSpPr/>
          <p:nvPr/>
        </p:nvSpPr>
        <p:spPr bwMode="auto">
          <a:xfrm>
            <a:off x="1219200" y="5715000"/>
            <a:ext cx="914400" cy="685800"/>
          </a:xfrm>
          <a:prstGeom prst="rect">
            <a:avLst/>
          </a:prstGeom>
          <a:solidFill>
            <a:srgbClr val="7FEA7A"/>
          </a:solidFill>
          <a:ln w="9525" cap="flat" cmpd="sng" algn="ctr">
            <a:solidFill>
              <a:schemeClr val="tx1"/>
            </a:solidFill>
            <a:prstDash val="solid"/>
            <a:round/>
            <a:headEnd type="none" w="med" len="med"/>
            <a:tailEnd type="none" w="med" len="med"/>
          </a:ln>
          <a:effectLst/>
        </p:spPr>
        <p:txBody>
          <a:bodyPr/>
          <a:lstStyle/>
          <a:p>
            <a:pPr>
              <a:defRPr/>
            </a:pPr>
            <a:r>
              <a:rPr lang="en-US" dirty="0">
                <a:latin typeface="+mj-lt"/>
                <a:cs typeface="+mn-cs"/>
              </a:rPr>
              <a:t>Honey</a:t>
            </a:r>
          </a:p>
          <a:p>
            <a:pPr algn="ctr">
              <a:defRPr/>
            </a:pPr>
            <a:r>
              <a:rPr lang="en-US" dirty="0">
                <a:latin typeface="+mj-lt"/>
                <a:cs typeface="+mn-cs"/>
              </a:rPr>
              <a:t>Pot</a:t>
            </a:r>
          </a:p>
        </p:txBody>
      </p:sp>
      <p:cxnSp>
        <p:nvCxnSpPr>
          <p:cNvPr id="87058" name="Straight Connector 20">
            <a:extLst>
              <a:ext uri="{FF2B5EF4-FFF2-40B4-BE49-F238E27FC236}">
                <a16:creationId xmlns:a16="http://schemas.microsoft.com/office/drawing/2014/main" id="{8E663067-E5CB-4022-96EA-8F2F1D110217}"/>
              </a:ext>
            </a:extLst>
          </p:cNvPr>
          <p:cNvCxnSpPr>
            <a:cxnSpLocks noChangeShapeType="1"/>
            <a:stCxn id="19" idx="0"/>
          </p:cNvCxnSpPr>
          <p:nvPr/>
        </p:nvCxnSpPr>
        <p:spPr bwMode="auto">
          <a:xfrm rot="5400000" flipH="1" flipV="1">
            <a:off x="1562100" y="5600700"/>
            <a:ext cx="228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87059" name="Picture 20">
            <a:extLst>
              <a:ext uri="{FF2B5EF4-FFF2-40B4-BE49-F238E27FC236}">
                <a16:creationId xmlns:a16="http://schemas.microsoft.com/office/drawing/2014/main" id="{4708A39F-5C0A-4556-BB9E-89BC791C5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67200"/>
            <a:ext cx="5905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61D0AB0-605E-4215-B690-13E7C659E9A0}"/>
              </a:ext>
            </a:extLst>
          </p:cNvPr>
          <p:cNvSpPr>
            <a:spLocks noGrp="1" noChangeArrowheads="1"/>
          </p:cNvSpPr>
          <p:nvPr>
            <p:ph type="title"/>
          </p:nvPr>
        </p:nvSpPr>
        <p:spPr>
          <a:xfrm>
            <a:off x="494506" y="762000"/>
            <a:ext cx="8154988" cy="498475"/>
          </a:xfrm>
        </p:spPr>
        <p:txBody>
          <a:bodyPr/>
          <a:lstStyle/>
          <a:p>
            <a:pPr algn="ctr" eaLnBrk="1" hangingPunct="1"/>
            <a:r>
              <a:rPr lang="en-US" altLang="en-US" sz="2800" dirty="0">
                <a:solidFill>
                  <a:srgbClr val="000000"/>
                </a:solidFill>
                <a:ea typeface="Calibri" panose="020F0502020204030204" pitchFamily="34" charset="0"/>
                <a:cs typeface="Lucida Sans" panose="020B0602030504020204" pitchFamily="34" charset="0"/>
              </a:rPr>
              <a:t>Hacking Defense:</a:t>
            </a:r>
            <a:br>
              <a:rPr lang="en-US" altLang="en-US" dirty="0">
                <a:solidFill>
                  <a:srgbClr val="000000"/>
                </a:solidFill>
                <a:ea typeface="Calibri" panose="020F0502020204030204" pitchFamily="34" charset="0"/>
                <a:cs typeface="Lucida Sans" panose="020B0602030504020204" pitchFamily="34" charset="0"/>
              </a:rPr>
            </a:br>
            <a:r>
              <a:rPr lang="en-US" altLang="en-US" dirty="0">
                <a:ea typeface="Calibri" panose="020F0502020204030204" pitchFamily="34" charset="0"/>
                <a:cs typeface="Lucida Sans" panose="020B0602030504020204" pitchFamily="34" charset="0"/>
              </a:rPr>
              <a:t>Vulnerability Assessment</a:t>
            </a:r>
          </a:p>
        </p:txBody>
      </p:sp>
      <p:sp>
        <p:nvSpPr>
          <p:cNvPr id="89091" name="Rectangle 3">
            <a:extLst>
              <a:ext uri="{FF2B5EF4-FFF2-40B4-BE49-F238E27FC236}">
                <a16:creationId xmlns:a16="http://schemas.microsoft.com/office/drawing/2014/main" id="{BD810EE1-2358-4CE9-A957-36071DFD36AF}"/>
              </a:ext>
            </a:extLst>
          </p:cNvPr>
          <p:cNvSpPr>
            <a:spLocks noGrp="1" noChangeArrowheads="1"/>
          </p:cNvSpPr>
          <p:nvPr>
            <p:ph idx="1"/>
          </p:nvPr>
        </p:nvSpPr>
        <p:spPr>
          <a:xfrm>
            <a:off x="520700" y="2209800"/>
            <a:ext cx="8154988" cy="4162425"/>
          </a:xfrm>
        </p:spPr>
        <p:txBody>
          <a:bodyPr/>
          <a:lstStyle/>
          <a:p>
            <a:pPr eaLnBrk="1" hangingPunct="1"/>
            <a:r>
              <a:rPr lang="en-US" altLang="en-US" sz="2400">
                <a:latin typeface="Calibri" panose="020F0502020204030204" pitchFamily="34" charset="0"/>
                <a:ea typeface="ヒラギノ角ゴ Pro W3"/>
                <a:cs typeface="ヒラギノ角ゴ Pro W3"/>
              </a:rPr>
              <a:t>Scan servers, work stations, and control devices for vulnerabilities</a:t>
            </a:r>
          </a:p>
          <a:p>
            <a:pPr lvl="1" eaLnBrk="1" hangingPunct="1"/>
            <a:r>
              <a:rPr lang="en-US" altLang="en-US" sz="2400">
                <a:latin typeface="Calibri" panose="020F0502020204030204" pitchFamily="34" charset="0"/>
                <a:ea typeface="ヒラギノ角ゴ Pro W3"/>
                <a:cs typeface="ヒラギノ角ゴ Pro W3"/>
              </a:rPr>
              <a:t>Open services, patching, configuration weaknesses</a:t>
            </a:r>
          </a:p>
          <a:p>
            <a:pPr eaLnBrk="1" hangingPunct="1"/>
            <a:r>
              <a:rPr lang="en-US" altLang="en-US" sz="2400">
                <a:latin typeface="Calibri" panose="020F0502020204030204" pitchFamily="34" charset="0"/>
                <a:ea typeface="ヒラギノ角ゴ Pro W3"/>
                <a:cs typeface="ヒラギノ角ゴ Pro W3"/>
              </a:rPr>
              <a:t>Testing controls for effectiveness</a:t>
            </a:r>
          </a:p>
          <a:p>
            <a:pPr lvl="1" eaLnBrk="1" hangingPunct="1"/>
            <a:r>
              <a:rPr lang="en-US" altLang="en-US" sz="2400">
                <a:latin typeface="Calibri" panose="020F0502020204030204" pitchFamily="34" charset="0"/>
                <a:ea typeface="ヒラギノ角ゴ Pro W3"/>
                <a:cs typeface="ヒラギノ角ゴ Pro W3"/>
              </a:rPr>
              <a:t>Adherence to policy &amp; standards</a:t>
            </a:r>
          </a:p>
          <a:p>
            <a:pPr eaLnBrk="1" hangingPunct="1"/>
            <a:r>
              <a:rPr lang="en-US" altLang="en-US" sz="2400">
                <a:latin typeface="Calibri" panose="020F0502020204030204" pitchFamily="34" charset="0"/>
                <a:ea typeface="ヒラギノ角ゴ Pro W3"/>
                <a:cs typeface="ヒラギノ角ゴ Pro W3"/>
              </a:rPr>
              <a:t>Penetration testing</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35779BF-BF6D-4934-B7F8-ECB881A8CB35}"/>
              </a:ext>
            </a:extLst>
          </p:cNvPr>
          <p:cNvSpPr>
            <a:spLocks noGrp="1" noChangeArrowheads="1"/>
          </p:cNvSpPr>
          <p:nvPr>
            <p:ph type="title"/>
          </p:nvPr>
        </p:nvSpPr>
        <p:spPr>
          <a:xfrm>
            <a:off x="498930" y="762000"/>
            <a:ext cx="8154988" cy="498475"/>
          </a:xfrm>
        </p:spPr>
        <p:txBody>
          <a:bodyPr/>
          <a:lstStyle/>
          <a:p>
            <a:pPr algn="ctr" eaLnBrk="1" hangingPunct="1"/>
            <a:r>
              <a:rPr lang="en-US" altLang="en-US" dirty="0">
                <a:ea typeface="Calibri" panose="020F0502020204030204" pitchFamily="34" charset="0"/>
                <a:cs typeface="Lucida Sans" panose="020B0602030504020204" pitchFamily="34" charset="0"/>
              </a:rPr>
              <a:t>Step 4: Define Controls</a:t>
            </a:r>
            <a:br>
              <a:rPr lang="en-US" altLang="en-US" dirty="0">
                <a:ea typeface="Calibri" panose="020F0502020204030204" pitchFamily="34" charset="0"/>
                <a:cs typeface="Lucida Sans" panose="020B0602030504020204" pitchFamily="34" charset="0"/>
              </a:rPr>
            </a:br>
            <a:r>
              <a:rPr lang="en-US" altLang="en-US" sz="3200" dirty="0">
                <a:ea typeface="Calibri" panose="020F0502020204030204" pitchFamily="34" charset="0"/>
                <a:cs typeface="Lucida Sans" panose="020B0602030504020204" pitchFamily="34" charset="0"/>
              </a:rPr>
              <a:t>Workbook</a:t>
            </a:r>
          </a:p>
        </p:txBody>
      </p:sp>
      <p:graphicFrame>
        <p:nvGraphicFramePr>
          <p:cNvPr id="4" name="Content Placeholder 3">
            <a:extLst>
              <a:ext uri="{FF2B5EF4-FFF2-40B4-BE49-F238E27FC236}">
                <a16:creationId xmlns:a16="http://schemas.microsoft.com/office/drawing/2014/main" id="{45556B54-ED35-480A-BA10-52DE1BB8E70B}"/>
              </a:ext>
            </a:extLst>
          </p:cNvPr>
          <p:cNvGraphicFramePr>
            <a:graphicFrameLocks noGrp="1"/>
          </p:cNvGraphicFramePr>
          <p:nvPr>
            <p:ph idx="1"/>
            <p:extLst>
              <p:ext uri="{D42A27DB-BD31-4B8C-83A1-F6EECF244321}">
                <p14:modId xmlns:p14="http://schemas.microsoft.com/office/powerpoint/2010/main" val="2683904805"/>
              </p:ext>
            </p:extLst>
          </p:nvPr>
        </p:nvGraphicFramePr>
        <p:xfrm>
          <a:off x="442119" y="1905001"/>
          <a:ext cx="8233570" cy="4713986"/>
        </p:xfrm>
        <a:graphic>
          <a:graphicData uri="http://schemas.openxmlformats.org/drawingml/2006/table">
            <a:tbl>
              <a:tblPr firstRow="1" firstCol="1" lastRow="1" lastCol="1" bandRow="1" bandCol="1"/>
              <a:tblGrid>
                <a:gridCol w="1063417">
                  <a:extLst>
                    <a:ext uri="{9D8B030D-6E8A-4147-A177-3AD203B41FA5}">
                      <a16:colId xmlns:a16="http://schemas.microsoft.com/office/drawing/2014/main" val="20000"/>
                    </a:ext>
                  </a:extLst>
                </a:gridCol>
                <a:gridCol w="1291292">
                  <a:extLst>
                    <a:ext uri="{9D8B030D-6E8A-4147-A177-3AD203B41FA5}">
                      <a16:colId xmlns:a16="http://schemas.microsoft.com/office/drawing/2014/main" val="20001"/>
                    </a:ext>
                  </a:extLst>
                </a:gridCol>
                <a:gridCol w="1520858">
                  <a:extLst>
                    <a:ext uri="{9D8B030D-6E8A-4147-A177-3AD203B41FA5}">
                      <a16:colId xmlns:a16="http://schemas.microsoft.com/office/drawing/2014/main" val="20002"/>
                    </a:ext>
                  </a:extLst>
                </a:gridCol>
                <a:gridCol w="4358003">
                  <a:extLst>
                    <a:ext uri="{9D8B030D-6E8A-4147-A177-3AD203B41FA5}">
                      <a16:colId xmlns:a16="http://schemas.microsoft.com/office/drawing/2014/main" val="20003"/>
                    </a:ext>
                  </a:extLst>
                </a:gridCol>
              </a:tblGrid>
              <a:tr h="796592">
                <a:tc>
                  <a:txBody>
                    <a:bodyPr/>
                    <a:lstStyle/>
                    <a:p>
                      <a:pPr marL="0" marR="0" algn="ctr">
                        <a:lnSpc>
                          <a:spcPct val="115000"/>
                        </a:lnSpc>
                        <a:spcBef>
                          <a:spcPts val="0"/>
                        </a:spcBef>
                        <a:spcAft>
                          <a:spcPts val="0"/>
                        </a:spcAft>
                      </a:pPr>
                      <a:r>
                        <a:rPr lang="en-US" sz="1600">
                          <a:effectLst/>
                          <a:latin typeface="Calibri"/>
                          <a:ea typeface="Calibri"/>
                          <a:cs typeface="Times New Roman"/>
                        </a:rPr>
                        <a:t>Zone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marL="0" marR="0" algn="ctr">
                        <a:lnSpc>
                          <a:spcPct val="115000"/>
                        </a:lnSpc>
                        <a:spcBef>
                          <a:spcPts val="0"/>
                        </a:spcBef>
                        <a:spcAft>
                          <a:spcPts val="0"/>
                        </a:spcAft>
                      </a:pPr>
                      <a:r>
                        <a:rPr lang="en-US" sz="1600">
                          <a:effectLst/>
                          <a:latin typeface="Calibri"/>
                          <a:ea typeface="Calibri"/>
                          <a:cs typeface="Times New Roman"/>
                        </a:rPr>
                        <a:t>Server</a:t>
                      </a:r>
                    </a:p>
                    <a:p>
                      <a:pPr marL="0" marR="0" algn="ctr">
                        <a:lnSpc>
                          <a:spcPct val="115000"/>
                        </a:lnSpc>
                        <a:spcBef>
                          <a:spcPts val="0"/>
                        </a:spcBef>
                        <a:spcAft>
                          <a:spcPts val="0"/>
                        </a:spcAft>
                      </a:pPr>
                      <a:r>
                        <a:rPr lang="en-US" sz="1600">
                          <a:effectLst/>
                          <a:latin typeface="Calibri"/>
                          <a:ea typeface="Calibri"/>
                          <a:cs typeface="Times New Roman"/>
                        </a:rPr>
                        <a:t>(*=Virtual)</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marL="0" marR="0" algn="ctr">
                        <a:lnSpc>
                          <a:spcPct val="115000"/>
                        </a:lnSpc>
                        <a:spcBef>
                          <a:spcPts val="0"/>
                        </a:spcBef>
                        <a:spcAft>
                          <a:spcPts val="0"/>
                        </a:spcAft>
                      </a:pPr>
                      <a:r>
                        <a:rPr lang="en-US" sz="1600">
                          <a:effectLst/>
                          <a:latin typeface="Calibri"/>
                          <a:ea typeface="Calibri"/>
                          <a:cs typeface="Times New Roman"/>
                        </a:rPr>
                        <a:t>Service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Required Controls</a:t>
                      </a:r>
                    </a:p>
                    <a:p>
                      <a:pPr marL="0" marR="0" algn="ctr">
                        <a:lnSpc>
                          <a:spcPct val="115000"/>
                        </a:lnSpc>
                        <a:spcBef>
                          <a:spcPts val="0"/>
                        </a:spcBef>
                        <a:spcAft>
                          <a:spcPts val="0"/>
                        </a:spcAft>
                      </a:pPr>
                      <a:r>
                        <a:rPr lang="en-US" sz="1600" dirty="0">
                          <a:effectLst/>
                          <a:latin typeface="Calibri"/>
                          <a:ea typeface="Calibri"/>
                          <a:cs typeface="Times New Roman"/>
                        </a:rPr>
                        <a:t>(Conf., Integrity, Auth., </a:t>
                      </a:r>
                      <a:r>
                        <a:rPr lang="en-US" sz="1600" dirty="0" err="1">
                          <a:effectLst/>
                          <a:latin typeface="Calibri"/>
                          <a:ea typeface="Calibri"/>
                          <a:cs typeface="Times New Roman"/>
                        </a:rPr>
                        <a:t>Nonrepud</a:t>
                      </a:r>
                      <a:r>
                        <a:rPr lang="en-US" sz="1600" dirty="0">
                          <a:effectLst/>
                          <a:latin typeface="Calibri"/>
                          <a:ea typeface="Calibri"/>
                          <a:cs typeface="Times New Roman"/>
                        </a:rPr>
                        <a:t>., with tools: e.g., Encryption/VPN, hashing, IPS)</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0000"/>
                  </a:ext>
                </a:extLst>
              </a:tr>
              <a:tr h="822596">
                <a:tc>
                  <a:txBody>
                    <a:bodyPr/>
                    <a:lstStyle/>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De-Militarized Zone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Web, Email, DNS Servers</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Web, </a:t>
                      </a:r>
                    </a:p>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Email, </a:t>
                      </a:r>
                    </a:p>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DNS</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a:solidFill>
                            <a:srgbClr val="C00000"/>
                          </a:solidFill>
                          <a:effectLst/>
                          <a:latin typeface="Tempus Sans ITC"/>
                          <a:ea typeface="Calibri"/>
                          <a:cs typeface="Times New Roman"/>
                        </a:rPr>
                        <a:t>Hacking: Intrusion Prevention System, Monitor alarm logs, Anti-virus software within Email package.</a:t>
                      </a:r>
                      <a:endParaRPr lang="en-US" sz="1600" b="1">
                        <a:solidFill>
                          <a:srgbClr val="C00000"/>
                        </a:solidFill>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1"/>
                  </a:ext>
                </a:extLst>
              </a:tr>
              <a:tr h="532860">
                <a:tc>
                  <a:txBody>
                    <a:bodyPr/>
                    <a:lstStyle/>
                    <a:p>
                      <a:pPr marL="0" marR="0">
                        <a:lnSpc>
                          <a:spcPct val="115000"/>
                        </a:lnSpc>
                        <a:spcBef>
                          <a:spcPts val="0"/>
                        </a:spcBef>
                        <a:spcAft>
                          <a:spcPts val="0"/>
                        </a:spcAft>
                      </a:pPr>
                      <a:r>
                        <a:rPr lang="en-US" sz="1600" b="1">
                          <a:solidFill>
                            <a:srgbClr val="C00000"/>
                          </a:solidFill>
                          <a:effectLst/>
                          <a:latin typeface="Calibri"/>
                          <a:ea typeface="Calibri"/>
                          <a:cs typeface="Times New Roman"/>
                        </a:rPr>
                        <a:t>Wireless Network</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Wireless local </a:t>
                      </a:r>
                      <a:r>
                        <a:rPr lang="en-US" sz="1600" b="1" dirty="0">
                          <a:solidFill>
                            <a:srgbClr val="C00000"/>
                          </a:solidFill>
                          <a:effectLst/>
                          <a:latin typeface="Tempus Sans ITC"/>
                          <a:ea typeface="Calibri"/>
                          <a:cs typeface="Times New Roman"/>
                        </a:rPr>
                        <a:t>users</a:t>
                      </a:r>
                      <a:endParaRPr lang="en-US" sz="1600" b="1" dirty="0">
                        <a:solidFill>
                          <a:srgbClr val="C00000"/>
                        </a:solidFill>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Tempus Sans ITC"/>
                          <a:ea typeface="Calibri"/>
                          <a:cs typeface="Times New Roman"/>
                        </a:rPr>
                        <a:t>Confidentiality: WPA3 Encryption</a:t>
                      </a:r>
                      <a:endParaRPr lang="en-US" sz="1600" b="1"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600" b="1" dirty="0">
                          <a:solidFill>
                            <a:srgbClr val="C00000"/>
                          </a:solidFill>
                          <a:effectLst/>
                          <a:latin typeface="Tempus Sans ITC"/>
                          <a:ea typeface="Calibri"/>
                          <a:cs typeface="Times New Roman"/>
                        </a:rPr>
                        <a:t>Authentication: WPA3 Authentication</a:t>
                      </a:r>
                      <a:endParaRPr lang="en-US" sz="1600" b="1" dirty="0">
                        <a:solidFill>
                          <a:srgbClr val="C00000"/>
                        </a:solidFill>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2"/>
                  </a:ext>
                </a:extLst>
              </a:tr>
              <a:tr h="1074553">
                <a:tc>
                  <a:txBody>
                    <a:bodyPr/>
                    <a:lstStyle/>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Privileged Server Zone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err="1">
                          <a:solidFill>
                            <a:srgbClr val="C00000"/>
                          </a:solidFill>
                          <a:effectLst/>
                          <a:latin typeface="Tempus Sans ITC"/>
                          <a:ea typeface="Calibri"/>
                          <a:cs typeface="Times New Roman"/>
                        </a:rPr>
                        <a:t>Learming</a:t>
                      </a:r>
                      <a:r>
                        <a:rPr lang="en-US" sz="1600" b="1" dirty="0">
                          <a:solidFill>
                            <a:srgbClr val="C00000"/>
                          </a:solidFill>
                          <a:effectLst/>
                          <a:latin typeface="Tempus Sans ITC"/>
                          <a:ea typeface="Calibri"/>
                          <a:cs typeface="Times New Roman"/>
                        </a:rPr>
                        <a:t> </a:t>
                      </a:r>
                      <a:r>
                        <a:rPr lang="en-US" sz="1600" b="1" dirty="0" err="1">
                          <a:solidFill>
                            <a:srgbClr val="C00000"/>
                          </a:solidFill>
                          <a:effectLst/>
                          <a:latin typeface="Tempus Sans ITC"/>
                          <a:ea typeface="Calibri"/>
                          <a:cs typeface="Times New Roman"/>
                        </a:rPr>
                        <a:t>Mgmt</a:t>
                      </a:r>
                      <a:r>
                        <a:rPr lang="en-US" sz="1600" b="1" dirty="0">
                          <a:solidFill>
                            <a:srgbClr val="C00000"/>
                          </a:solidFill>
                          <a:effectLst/>
                          <a:latin typeface="Tempus Sans ITC"/>
                          <a:ea typeface="Calibri"/>
                          <a:cs typeface="Times New Roman"/>
                        </a:rPr>
                        <a:t> System</a:t>
                      </a:r>
                      <a:endParaRPr lang="en-US" sz="1600" b="1"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600" b="1" dirty="0">
                          <a:solidFill>
                            <a:srgbClr val="C00000"/>
                          </a:solidFill>
                          <a:effectLst/>
                          <a:latin typeface="Tempus Sans ITC"/>
                          <a:ea typeface="Calibri"/>
                          <a:cs typeface="Times New Roman"/>
                        </a:rPr>
                        <a:t>Faculty Files</a:t>
                      </a:r>
                      <a:endParaRPr lang="en-US" sz="1600" b="1" dirty="0">
                        <a:solidFill>
                          <a:srgbClr val="C00000"/>
                        </a:solidFill>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Tempus Sans ITC"/>
                          <a:ea typeface="Calibri"/>
                          <a:cs typeface="Times New Roman"/>
                        </a:rPr>
                        <a:t>Classroom software,</a:t>
                      </a:r>
                      <a:endParaRPr lang="en-US" sz="1600" b="1"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600" b="1" dirty="0">
                          <a:solidFill>
                            <a:srgbClr val="C00000"/>
                          </a:solidFill>
                          <a:effectLst/>
                          <a:latin typeface="Tempus Sans ITC"/>
                          <a:ea typeface="Calibri"/>
                          <a:cs typeface="Times New Roman"/>
                        </a:rPr>
                        <a:t>Faculty &amp; student storage</a:t>
                      </a:r>
                      <a:r>
                        <a:rPr lang="en-US" sz="1600" b="1" dirty="0">
                          <a:solidFill>
                            <a:srgbClr val="C00000"/>
                          </a:solidFill>
                          <a:effectLst/>
                          <a:latin typeface="Calibri"/>
                          <a:ea typeface="Calibri"/>
                          <a:cs typeface="Times New Roman"/>
                        </a:rPr>
                        <a:t>.</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Tempus Sans ITC"/>
                          <a:ea typeface="Calibri"/>
                          <a:cs typeface="Times New Roman"/>
                        </a:rPr>
                        <a:t>Confidentiality: Secure Web (HTTPS), Secure Protocols (SSH, SFTP).</a:t>
                      </a:r>
                      <a:endParaRPr lang="en-US" sz="1600" b="1"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600" b="1" dirty="0">
                          <a:solidFill>
                            <a:srgbClr val="C00000"/>
                          </a:solidFill>
                          <a:effectLst/>
                          <a:latin typeface="Tempus Sans ITC"/>
                          <a:ea typeface="Calibri"/>
                          <a:cs typeface="Times New Roman"/>
                        </a:rPr>
                        <a:t>Authentication: Single Sign-on through TACACS</a:t>
                      </a:r>
                      <a:endParaRPr lang="en-US" sz="1600" b="1"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600" b="1" dirty="0">
                          <a:solidFill>
                            <a:srgbClr val="C00000"/>
                          </a:solidFill>
                          <a:effectLst/>
                          <a:latin typeface="Tempus Sans ITC"/>
                          <a:ea typeface="Calibri"/>
                          <a:cs typeface="Times New Roman"/>
                        </a:rPr>
                        <a:t>Hacking: Monitor logs</a:t>
                      </a:r>
                      <a:endParaRPr lang="en-US" sz="1600" b="1" dirty="0">
                        <a:solidFill>
                          <a:srgbClr val="C00000"/>
                        </a:solidFill>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3"/>
                  </a:ext>
                </a:extLst>
              </a:tr>
              <a:tr h="1345399">
                <a:tc>
                  <a:txBody>
                    <a:bodyPr/>
                    <a:lstStyle/>
                    <a:p>
                      <a:pPr marL="0" marR="0">
                        <a:lnSpc>
                          <a:spcPct val="115000"/>
                        </a:lnSpc>
                        <a:spcBef>
                          <a:spcPts val="0"/>
                        </a:spcBef>
                        <a:spcAft>
                          <a:spcPts val="0"/>
                        </a:spcAft>
                      </a:pPr>
                      <a:r>
                        <a:rPr lang="en-US" sz="1600" b="1" dirty="0" err="1">
                          <a:solidFill>
                            <a:srgbClr val="C00000"/>
                          </a:solidFill>
                          <a:effectLst/>
                          <a:latin typeface="Tempus Sans ITC" panose="04020404030D07020202" pitchFamily="82" charset="0"/>
                          <a:ea typeface="Calibri" panose="020F0502020204030204" pitchFamily="34" charset="0"/>
                          <a:cs typeface="Times New Roman" panose="02020603050405020304" pitchFamily="18" charset="0"/>
                        </a:rPr>
                        <a:t>Confiden-tial</a:t>
                      </a:r>
                      <a:r>
                        <a:rPr lang="en-US" sz="1600" b="1" dirty="0">
                          <a:solidFill>
                            <a:srgbClr val="C00000"/>
                          </a:solidFill>
                          <a:effectLst/>
                          <a:latin typeface="Tempus Sans ITC" panose="04020404030D07020202" pitchFamily="82" charset="0"/>
                          <a:ea typeface="Calibri" panose="020F0502020204030204" pitchFamily="34" charset="0"/>
                          <a:cs typeface="Times New Roman" panose="02020603050405020304" pitchFamily="18" charset="0"/>
                        </a:rPr>
                        <a:t>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Tempus Sans ITC" panose="04020404030D07020202" pitchFamily="82" charset="0"/>
                          <a:ea typeface="Calibri" panose="020F0502020204030204" pitchFamily="34" charset="0"/>
                          <a:cs typeface="Times New Roman" panose="02020603050405020304" pitchFamily="18" charset="0"/>
                        </a:rPr>
                        <a:t>Student Register</a:t>
                      </a:r>
                    </a:p>
                    <a:p>
                      <a:pPr marL="0" marR="0">
                        <a:lnSpc>
                          <a:spcPct val="115000"/>
                        </a:lnSpc>
                        <a:spcBef>
                          <a:spcPts val="0"/>
                        </a:spcBef>
                        <a:spcAft>
                          <a:spcPts val="0"/>
                        </a:spcAft>
                      </a:pPr>
                      <a:r>
                        <a:rPr lang="en-US" sz="1600" b="1" dirty="0">
                          <a:solidFill>
                            <a:srgbClr val="C00000"/>
                          </a:solidFill>
                          <a:effectLst/>
                          <a:latin typeface="Tempus Sans ITC" panose="04020404030D07020202" pitchFamily="82" charset="0"/>
                          <a:ea typeface="Calibri" panose="020F0502020204030204" pitchFamily="34" charset="0"/>
                          <a:cs typeface="Times New Roman" panose="02020603050405020304" pitchFamily="18" charset="0"/>
                        </a:rPr>
                        <a:t>Health Service</a:t>
                      </a:r>
                    </a:p>
                    <a:p>
                      <a:pPr marL="0" marR="0">
                        <a:lnSpc>
                          <a:spcPct val="115000"/>
                        </a:lnSpc>
                        <a:spcBef>
                          <a:spcPts val="0"/>
                        </a:spcBef>
                        <a:spcAft>
                          <a:spcPts val="0"/>
                        </a:spcAft>
                      </a:pPr>
                      <a:r>
                        <a:rPr lang="en-US" sz="1600" b="1" dirty="0">
                          <a:solidFill>
                            <a:srgbClr val="C00000"/>
                          </a:solidFill>
                          <a:effectLst/>
                          <a:latin typeface="Tempus Sans ITC" panose="04020404030D07020202" pitchFamily="82"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Tempus Sans ITC" panose="04020404030D07020202" pitchFamily="82" charset="0"/>
                          <a:ea typeface="Calibri" panose="020F0502020204030204" pitchFamily="34" charset="0"/>
                          <a:cs typeface="Times New Roman" panose="02020603050405020304" pitchFamily="18" charset="0"/>
                        </a:rPr>
                        <a:t>Payment card, grade, health info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r>
                        <a:rPr lang="en-US" sz="1600" b="1" kern="1200" dirty="0">
                          <a:solidFill>
                            <a:srgbClr val="C00000"/>
                          </a:solidFill>
                          <a:effectLst/>
                          <a:latin typeface="Tempus Sans ITC" panose="04020404030D07020202" pitchFamily="82" charset="0"/>
                          <a:ea typeface="+mn-ea"/>
                          <a:cs typeface="+mn-cs"/>
                        </a:rPr>
                        <a:t>Confidentiality: Encrypted disks, Secure Web (HTTPS), VPN for health services.</a:t>
                      </a:r>
                    </a:p>
                    <a:p>
                      <a:r>
                        <a:rPr lang="en-US" sz="1600" b="1" kern="1200" dirty="0">
                          <a:solidFill>
                            <a:srgbClr val="C00000"/>
                          </a:solidFill>
                          <a:effectLst/>
                          <a:latin typeface="Tempus Sans ITC" panose="04020404030D07020202" pitchFamily="82" charset="0"/>
                          <a:ea typeface="+mn-ea"/>
                          <a:cs typeface="+mn-cs"/>
                        </a:rPr>
                        <a:t>Authentication: Public Key Infrastructure.</a:t>
                      </a:r>
                    </a:p>
                    <a:p>
                      <a:r>
                        <a:rPr lang="en-US" sz="1600" b="1" kern="1200" dirty="0">
                          <a:solidFill>
                            <a:srgbClr val="C00000"/>
                          </a:solidFill>
                          <a:effectLst/>
                          <a:latin typeface="Tempus Sans ITC" panose="04020404030D07020202" pitchFamily="82" charset="0"/>
                          <a:ea typeface="+mn-ea"/>
                          <a:cs typeface="+mn-cs"/>
                        </a:rPr>
                        <a:t>Integrity:  SHA</a:t>
                      </a:r>
                      <a:r>
                        <a:rPr lang="en-US" sz="1600" b="1" u="none" kern="1200" dirty="0">
                          <a:solidFill>
                            <a:srgbClr val="C00000"/>
                          </a:solidFill>
                          <a:effectLst/>
                          <a:latin typeface="Tempus Sans ITC" panose="04020404030D07020202" pitchFamily="82" charset="0"/>
                          <a:ea typeface="+mn-ea"/>
                          <a:cs typeface="+mn-cs"/>
                        </a:rPr>
                        <a:t>-3</a:t>
                      </a:r>
                      <a:r>
                        <a:rPr lang="en-US" sz="1600" b="1" kern="1200" dirty="0">
                          <a:solidFill>
                            <a:srgbClr val="C00000"/>
                          </a:solidFill>
                          <a:effectLst/>
                          <a:latin typeface="Tempus Sans ITC" panose="04020404030D07020202" pitchFamily="82" charset="0"/>
                          <a:ea typeface="+mn-ea"/>
                          <a:cs typeface="+mn-cs"/>
                        </a:rPr>
                        <a:t> checksums on all info.</a:t>
                      </a:r>
                    </a:p>
                    <a:p>
                      <a:r>
                        <a:rPr lang="en-US" sz="1600" b="1" kern="1200" dirty="0">
                          <a:solidFill>
                            <a:srgbClr val="C00000"/>
                          </a:solidFill>
                          <a:effectLst/>
                          <a:latin typeface="Tempus Sans ITC" panose="04020404030D07020202" pitchFamily="82" charset="0"/>
                          <a:ea typeface="+mn-ea"/>
                          <a:cs typeface="+mn-cs"/>
                        </a:rPr>
                        <a:t>Hacking: IPS, Monitor logs</a:t>
                      </a:r>
                      <a:endParaRPr lang="en-US" sz="1600" b="1" dirty="0">
                        <a:solidFill>
                          <a:srgbClr val="C00000"/>
                        </a:solidFill>
                        <a:effectLst/>
                        <a:latin typeface="Tempus Sans ITC" panose="04020404030D07020202" pitchFamily="82" charset="0"/>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22656267"/>
                  </a:ext>
                </a:extLst>
              </a:tr>
            </a:tbl>
          </a:graphicData>
        </a:graphic>
      </p:graphicFrame>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A530-001E-41A4-82DF-36F2B7AFDF2D}"/>
              </a:ext>
            </a:extLst>
          </p:cNvPr>
          <p:cNvSpPr>
            <a:spLocks noGrp="1"/>
          </p:cNvSpPr>
          <p:nvPr>
            <p:ph type="title"/>
          </p:nvPr>
        </p:nvSpPr>
        <p:spPr>
          <a:xfrm>
            <a:off x="457200" y="609600"/>
            <a:ext cx="8229600" cy="498598"/>
          </a:xfrm>
        </p:spPr>
        <p:txBody>
          <a:bodyPr/>
          <a:lstStyle/>
          <a:p>
            <a:r>
              <a:rPr lang="en-US" dirty="0"/>
              <a:t>Step 5: Draw the Network Diagram</a:t>
            </a:r>
          </a:p>
        </p:txBody>
      </p:sp>
      <p:graphicFrame>
        <p:nvGraphicFramePr>
          <p:cNvPr id="6" name="Content Placeholder 3">
            <a:extLst>
              <a:ext uri="{FF2B5EF4-FFF2-40B4-BE49-F238E27FC236}">
                <a16:creationId xmlns:a16="http://schemas.microsoft.com/office/drawing/2014/main" id="{BE943884-8D2F-4EEB-816B-F95C1058073A}"/>
              </a:ext>
            </a:extLst>
          </p:cNvPr>
          <p:cNvGraphicFramePr>
            <a:graphicFrameLocks noGrp="1"/>
          </p:cNvGraphicFramePr>
          <p:nvPr>
            <p:ph sz="half" idx="1"/>
            <p:extLst>
              <p:ext uri="{D42A27DB-BD31-4B8C-83A1-F6EECF244321}">
                <p14:modId xmlns:p14="http://schemas.microsoft.com/office/powerpoint/2010/main" val="2322712467"/>
              </p:ext>
            </p:extLst>
          </p:nvPr>
        </p:nvGraphicFramePr>
        <p:xfrm>
          <a:off x="457200" y="1981200"/>
          <a:ext cx="82296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0441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a:extLst>
              <a:ext uri="{FF2B5EF4-FFF2-40B4-BE49-F238E27FC236}">
                <a16:creationId xmlns:a16="http://schemas.microsoft.com/office/drawing/2014/main" id="{1D1BDEEF-9FD0-47D9-AA03-CDA14BB36F01}"/>
              </a:ext>
            </a:extLst>
          </p:cNvPr>
          <p:cNvSpPr txBox="1">
            <a:spLocks noChangeArrowheads="1"/>
          </p:cNvSpPr>
          <p:nvPr/>
        </p:nvSpPr>
        <p:spPr bwMode="auto">
          <a:xfrm>
            <a:off x="2362200" y="2341563"/>
            <a:ext cx="1028700" cy="401637"/>
          </a:xfrm>
          <a:prstGeom prst="rect">
            <a:avLst/>
          </a:prstGeom>
          <a:solidFill>
            <a:schemeClr val="tx1"/>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bg1"/>
                </a:solidFill>
                <a:latin typeface="Arial" panose="020B0604020202020204" pitchFamily="34" charset="0"/>
                <a:cs typeface="Times New Roman" panose="02020603050405020304" pitchFamily="18" charset="0"/>
              </a:rPr>
              <a:t>Router</a:t>
            </a:r>
            <a:endParaRPr lang="en-US" altLang="en-US" sz="1600" i="0">
              <a:solidFill>
                <a:schemeClr val="bg1"/>
              </a:solidFill>
              <a:latin typeface="Arial" panose="020B0604020202020204" pitchFamily="34" charset="0"/>
              <a:cs typeface="Arial" panose="020B0604020202020204" pitchFamily="34" charset="0"/>
            </a:endParaRPr>
          </a:p>
        </p:txBody>
      </p:sp>
      <p:sp>
        <p:nvSpPr>
          <p:cNvPr id="91139" name="Text Box 3">
            <a:extLst>
              <a:ext uri="{FF2B5EF4-FFF2-40B4-BE49-F238E27FC236}">
                <a16:creationId xmlns:a16="http://schemas.microsoft.com/office/drawing/2014/main" id="{274DAC61-9072-482C-89CB-541A50D4727F}"/>
              </a:ext>
            </a:extLst>
          </p:cNvPr>
          <p:cNvSpPr txBox="1">
            <a:spLocks noChangeArrowheads="1"/>
          </p:cNvSpPr>
          <p:nvPr/>
        </p:nvSpPr>
        <p:spPr bwMode="auto">
          <a:xfrm>
            <a:off x="3200400" y="3421063"/>
            <a:ext cx="952500" cy="465137"/>
          </a:xfrm>
          <a:prstGeom prst="rect">
            <a:avLst/>
          </a:prstGeom>
          <a:solidFill>
            <a:srgbClr val="FF9900"/>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External DNS</a:t>
            </a:r>
            <a:endParaRPr lang="en-US" altLang="en-US" sz="1600" i="0">
              <a:solidFill>
                <a:schemeClr val="tx1"/>
              </a:solidFill>
              <a:latin typeface="Arial" panose="020B0604020202020204" pitchFamily="34" charset="0"/>
              <a:cs typeface="Arial" panose="020B0604020202020204" pitchFamily="34" charset="0"/>
            </a:endParaRPr>
          </a:p>
        </p:txBody>
      </p:sp>
      <p:sp>
        <p:nvSpPr>
          <p:cNvPr id="91140" name="Text Box 4">
            <a:extLst>
              <a:ext uri="{FF2B5EF4-FFF2-40B4-BE49-F238E27FC236}">
                <a16:creationId xmlns:a16="http://schemas.microsoft.com/office/drawing/2014/main" id="{6EB86A0C-E7B0-4AE1-8F02-4434BBA0E8E6}"/>
              </a:ext>
            </a:extLst>
          </p:cNvPr>
          <p:cNvSpPr txBox="1">
            <a:spLocks noChangeArrowheads="1"/>
          </p:cNvSpPr>
          <p:nvPr/>
        </p:nvSpPr>
        <p:spPr bwMode="auto">
          <a:xfrm>
            <a:off x="4267200" y="3505200"/>
            <a:ext cx="762000" cy="266700"/>
          </a:xfrm>
          <a:prstGeom prst="rect">
            <a:avLst/>
          </a:prstGeom>
          <a:solidFill>
            <a:srgbClr val="EFEF85"/>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Email</a:t>
            </a:r>
            <a:endParaRPr lang="en-US" altLang="en-US" sz="1600" i="0">
              <a:solidFill>
                <a:schemeClr val="tx1"/>
              </a:solidFill>
              <a:latin typeface="Arial" panose="020B0604020202020204" pitchFamily="34" charset="0"/>
              <a:cs typeface="Arial" panose="020B0604020202020204" pitchFamily="34" charset="0"/>
            </a:endParaRPr>
          </a:p>
        </p:txBody>
      </p:sp>
      <p:sp>
        <p:nvSpPr>
          <p:cNvPr id="91141" name="Text Box 5">
            <a:extLst>
              <a:ext uri="{FF2B5EF4-FFF2-40B4-BE49-F238E27FC236}">
                <a16:creationId xmlns:a16="http://schemas.microsoft.com/office/drawing/2014/main" id="{BE777310-1C72-40C3-A8E4-9277B84A9FA8}"/>
              </a:ext>
            </a:extLst>
          </p:cNvPr>
          <p:cNvSpPr txBox="1">
            <a:spLocks noChangeArrowheads="1"/>
          </p:cNvSpPr>
          <p:nvPr/>
        </p:nvSpPr>
        <p:spPr bwMode="auto">
          <a:xfrm>
            <a:off x="5181600" y="3429000"/>
            <a:ext cx="914400" cy="762000"/>
          </a:xfrm>
          <a:prstGeom prst="rect">
            <a:avLst/>
          </a:prstGeom>
          <a:solidFill>
            <a:srgbClr val="00FF00"/>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Public</a:t>
            </a:r>
          </a:p>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Web Server</a:t>
            </a:r>
            <a:endParaRPr lang="en-US" altLang="en-US" sz="1600" i="0">
              <a:solidFill>
                <a:schemeClr val="tx1"/>
              </a:solidFill>
              <a:latin typeface="Arial" panose="020B0604020202020204" pitchFamily="34" charset="0"/>
              <a:cs typeface="Arial" panose="020B0604020202020204" pitchFamily="34" charset="0"/>
            </a:endParaRPr>
          </a:p>
        </p:txBody>
      </p:sp>
      <p:sp>
        <p:nvSpPr>
          <p:cNvPr id="91142" name="Text Box 6">
            <a:extLst>
              <a:ext uri="{FF2B5EF4-FFF2-40B4-BE49-F238E27FC236}">
                <a16:creationId xmlns:a16="http://schemas.microsoft.com/office/drawing/2014/main" id="{B265384A-993B-4933-9689-32ADA26593DE}"/>
              </a:ext>
            </a:extLst>
          </p:cNvPr>
          <p:cNvSpPr txBox="1">
            <a:spLocks noChangeArrowheads="1"/>
          </p:cNvSpPr>
          <p:nvPr/>
        </p:nvSpPr>
        <p:spPr bwMode="auto">
          <a:xfrm>
            <a:off x="1066801" y="3401616"/>
            <a:ext cx="1447800" cy="381000"/>
          </a:xfrm>
          <a:prstGeom prst="rect">
            <a:avLst/>
          </a:prstGeom>
          <a:solidFill>
            <a:srgbClr val="FF9900"/>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dirty="0">
                <a:solidFill>
                  <a:schemeClr val="tx1"/>
                </a:solidFill>
                <a:latin typeface="Arial" panose="020B0604020202020204" pitchFamily="34" charset="0"/>
                <a:cs typeface="Times New Roman" panose="02020603050405020304" pitchFamily="18" charset="0"/>
              </a:rPr>
              <a:t>E-Commerce</a:t>
            </a:r>
            <a:endParaRPr lang="en-US" altLang="en-US" sz="1600" i="0" dirty="0">
              <a:solidFill>
                <a:schemeClr val="tx1"/>
              </a:solidFill>
              <a:latin typeface="Arial" panose="020B0604020202020204" pitchFamily="34" charset="0"/>
              <a:cs typeface="Arial" panose="020B0604020202020204" pitchFamily="34" charset="0"/>
            </a:endParaRPr>
          </a:p>
        </p:txBody>
      </p:sp>
      <p:sp>
        <p:nvSpPr>
          <p:cNvPr id="91143" name="Text Box 8">
            <a:extLst>
              <a:ext uri="{FF2B5EF4-FFF2-40B4-BE49-F238E27FC236}">
                <a16:creationId xmlns:a16="http://schemas.microsoft.com/office/drawing/2014/main" id="{FD46E60E-67BB-4C78-925C-240190595BF7}"/>
              </a:ext>
            </a:extLst>
          </p:cNvPr>
          <p:cNvSpPr txBox="1">
            <a:spLocks noChangeArrowheads="1"/>
          </p:cNvSpPr>
          <p:nvPr/>
        </p:nvSpPr>
        <p:spPr bwMode="auto">
          <a:xfrm>
            <a:off x="2438400" y="3962400"/>
            <a:ext cx="914400" cy="457200"/>
          </a:xfrm>
          <a:prstGeom prst="rect">
            <a:avLst/>
          </a:prstGeom>
          <a:solidFill>
            <a:schemeClr val="tx1"/>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bg1"/>
                </a:solidFill>
                <a:latin typeface="Arial" panose="020B0604020202020204" pitchFamily="34" charset="0"/>
                <a:cs typeface="Times New Roman" panose="02020603050405020304" pitchFamily="18" charset="0"/>
              </a:rPr>
              <a:t>Firewall</a:t>
            </a:r>
            <a:endParaRPr lang="en-US" altLang="en-US" sz="1600" i="0">
              <a:solidFill>
                <a:schemeClr val="bg1"/>
              </a:solidFill>
              <a:latin typeface="Arial" panose="020B0604020202020204" pitchFamily="34" charset="0"/>
              <a:cs typeface="Arial" panose="020B0604020202020204" pitchFamily="34" charset="0"/>
            </a:endParaRPr>
          </a:p>
        </p:txBody>
      </p:sp>
      <p:sp>
        <p:nvSpPr>
          <p:cNvPr id="91144" name="Text Box 11">
            <a:extLst>
              <a:ext uri="{FF2B5EF4-FFF2-40B4-BE49-F238E27FC236}">
                <a16:creationId xmlns:a16="http://schemas.microsoft.com/office/drawing/2014/main" id="{3F107D76-67E9-4903-B2E7-FB1AF4093875}"/>
              </a:ext>
            </a:extLst>
          </p:cNvPr>
          <p:cNvSpPr txBox="1">
            <a:spLocks noChangeArrowheads="1"/>
          </p:cNvSpPr>
          <p:nvPr/>
        </p:nvSpPr>
        <p:spPr bwMode="auto">
          <a:xfrm>
            <a:off x="990600" y="5410200"/>
            <a:ext cx="9144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Arial" panose="020B0604020202020204" pitchFamily="34" charset="0"/>
              </a:rPr>
              <a:t>Zone 1:</a:t>
            </a:r>
          </a:p>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Arial" panose="020B0604020202020204" pitchFamily="34" charset="0"/>
              </a:rPr>
              <a:t>Student Labs &amp; Files</a:t>
            </a:r>
          </a:p>
        </p:txBody>
      </p:sp>
      <p:sp>
        <p:nvSpPr>
          <p:cNvPr id="91145" name="AutoShape 13">
            <a:extLst>
              <a:ext uri="{FF2B5EF4-FFF2-40B4-BE49-F238E27FC236}">
                <a16:creationId xmlns:a16="http://schemas.microsoft.com/office/drawing/2014/main" id="{13DE6BCA-4613-4968-8607-54F9E411DD9C}"/>
              </a:ext>
            </a:extLst>
          </p:cNvPr>
          <p:cNvSpPr>
            <a:spLocks noChangeArrowheads="1"/>
          </p:cNvSpPr>
          <p:nvPr/>
        </p:nvSpPr>
        <p:spPr bwMode="auto">
          <a:xfrm>
            <a:off x="1524000" y="4876800"/>
            <a:ext cx="571500" cy="457200"/>
          </a:xfrm>
          <a:prstGeom prst="can">
            <a:avLst>
              <a:gd name="adj" fmla="val 25000"/>
            </a:avLst>
          </a:prstGeom>
          <a:solidFill>
            <a:srgbClr val="EFEF85"/>
          </a:solidFill>
          <a:ln w="9525">
            <a:solidFill>
              <a:srgbClr val="000000"/>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91146" name="Line 15">
            <a:extLst>
              <a:ext uri="{FF2B5EF4-FFF2-40B4-BE49-F238E27FC236}">
                <a16:creationId xmlns:a16="http://schemas.microsoft.com/office/drawing/2014/main" id="{1DA59CDF-C92A-4D5B-AC0C-0A4206103F34}"/>
              </a:ext>
            </a:extLst>
          </p:cNvPr>
          <p:cNvSpPr>
            <a:spLocks noChangeShapeType="1"/>
          </p:cNvSpPr>
          <p:nvPr/>
        </p:nvSpPr>
        <p:spPr bwMode="auto">
          <a:xfrm>
            <a:off x="3048000" y="2695575"/>
            <a:ext cx="0" cy="1266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7" name="Line 16">
            <a:extLst>
              <a:ext uri="{FF2B5EF4-FFF2-40B4-BE49-F238E27FC236}">
                <a16:creationId xmlns:a16="http://schemas.microsoft.com/office/drawing/2014/main" id="{F0250877-6AEF-4843-BF2F-14D0BBA6209F}"/>
              </a:ext>
            </a:extLst>
          </p:cNvPr>
          <p:cNvSpPr>
            <a:spLocks noChangeShapeType="1"/>
          </p:cNvSpPr>
          <p:nvPr/>
        </p:nvSpPr>
        <p:spPr bwMode="auto">
          <a:xfrm flipH="1">
            <a:off x="1828800" y="4419600"/>
            <a:ext cx="7620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8" name="Line 17">
            <a:extLst>
              <a:ext uri="{FF2B5EF4-FFF2-40B4-BE49-F238E27FC236}">
                <a16:creationId xmlns:a16="http://schemas.microsoft.com/office/drawing/2014/main" id="{E0FABD2D-1A74-4D2E-8B88-75B3E10A924F}"/>
              </a:ext>
            </a:extLst>
          </p:cNvPr>
          <p:cNvSpPr>
            <a:spLocks noChangeShapeType="1"/>
          </p:cNvSpPr>
          <p:nvPr/>
        </p:nvSpPr>
        <p:spPr bwMode="auto">
          <a:xfrm>
            <a:off x="3048000" y="3192464"/>
            <a:ext cx="236219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9" name="Line 19">
            <a:extLst>
              <a:ext uri="{FF2B5EF4-FFF2-40B4-BE49-F238E27FC236}">
                <a16:creationId xmlns:a16="http://schemas.microsoft.com/office/drawing/2014/main" id="{5BB87CD4-0D56-4FB1-B3EE-A41A4689ACED}"/>
              </a:ext>
            </a:extLst>
          </p:cNvPr>
          <p:cNvSpPr>
            <a:spLocks noChangeShapeType="1"/>
          </p:cNvSpPr>
          <p:nvPr/>
        </p:nvSpPr>
        <p:spPr bwMode="auto">
          <a:xfrm>
            <a:off x="3810000" y="3200400"/>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0" name="Line 20">
            <a:extLst>
              <a:ext uri="{FF2B5EF4-FFF2-40B4-BE49-F238E27FC236}">
                <a16:creationId xmlns:a16="http://schemas.microsoft.com/office/drawing/2014/main" id="{7EEB31C2-8CAD-45DF-9D56-374D8D4A1566}"/>
              </a:ext>
            </a:extLst>
          </p:cNvPr>
          <p:cNvSpPr>
            <a:spLocks noChangeShapeType="1"/>
          </p:cNvSpPr>
          <p:nvPr/>
        </p:nvSpPr>
        <p:spPr bwMode="auto">
          <a:xfrm>
            <a:off x="4610100" y="3200400"/>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1" name="Line 21">
            <a:extLst>
              <a:ext uri="{FF2B5EF4-FFF2-40B4-BE49-F238E27FC236}">
                <a16:creationId xmlns:a16="http://schemas.microsoft.com/office/drawing/2014/main" id="{ECA2B0A8-8FE1-4EFF-9549-CFE053875D27}"/>
              </a:ext>
            </a:extLst>
          </p:cNvPr>
          <p:cNvSpPr>
            <a:spLocks noChangeShapeType="1"/>
          </p:cNvSpPr>
          <p:nvPr/>
        </p:nvSpPr>
        <p:spPr bwMode="auto">
          <a:xfrm>
            <a:off x="5410200" y="3200400"/>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2" name="Line 22">
            <a:extLst>
              <a:ext uri="{FF2B5EF4-FFF2-40B4-BE49-F238E27FC236}">
                <a16:creationId xmlns:a16="http://schemas.microsoft.com/office/drawing/2014/main" id="{FB89584F-C50C-4458-A963-87148EA7EFFC}"/>
              </a:ext>
            </a:extLst>
          </p:cNvPr>
          <p:cNvSpPr>
            <a:spLocks noChangeShapeType="1"/>
          </p:cNvSpPr>
          <p:nvPr/>
        </p:nvSpPr>
        <p:spPr bwMode="auto">
          <a:xfrm>
            <a:off x="1905000" y="3173016"/>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3" name="Line 24">
            <a:extLst>
              <a:ext uri="{FF2B5EF4-FFF2-40B4-BE49-F238E27FC236}">
                <a16:creationId xmlns:a16="http://schemas.microsoft.com/office/drawing/2014/main" id="{43389D29-611C-44E5-AAD0-8E4DB3BBA77A}"/>
              </a:ext>
            </a:extLst>
          </p:cNvPr>
          <p:cNvSpPr>
            <a:spLocks noChangeShapeType="1"/>
          </p:cNvSpPr>
          <p:nvPr/>
        </p:nvSpPr>
        <p:spPr bwMode="auto">
          <a:xfrm flipH="1">
            <a:off x="2743200" y="4419600"/>
            <a:ext cx="152400" cy="533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4" name="Oval 26">
            <a:extLst>
              <a:ext uri="{FF2B5EF4-FFF2-40B4-BE49-F238E27FC236}">
                <a16:creationId xmlns:a16="http://schemas.microsoft.com/office/drawing/2014/main" id="{D408520A-6C28-4873-B6A3-217073305C7A}"/>
              </a:ext>
            </a:extLst>
          </p:cNvPr>
          <p:cNvSpPr>
            <a:spLocks noChangeArrowheads="1"/>
          </p:cNvSpPr>
          <p:nvPr/>
        </p:nvSpPr>
        <p:spPr bwMode="auto">
          <a:xfrm>
            <a:off x="914400" y="1524000"/>
            <a:ext cx="2705100" cy="681038"/>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91155" name="Text Box 27">
            <a:extLst>
              <a:ext uri="{FF2B5EF4-FFF2-40B4-BE49-F238E27FC236}">
                <a16:creationId xmlns:a16="http://schemas.microsoft.com/office/drawing/2014/main" id="{49E27D21-3EFE-43C1-AC7E-B4F9886F2CA4}"/>
              </a:ext>
            </a:extLst>
          </p:cNvPr>
          <p:cNvSpPr txBox="1">
            <a:spLocks noChangeArrowheads="1"/>
          </p:cNvSpPr>
          <p:nvPr/>
        </p:nvSpPr>
        <p:spPr bwMode="auto">
          <a:xfrm>
            <a:off x="1752600" y="1828800"/>
            <a:ext cx="1123950" cy="2286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i="0">
                <a:solidFill>
                  <a:schemeClr val="tx1"/>
                </a:solidFill>
                <a:latin typeface="Arial" panose="020B0604020202020204" pitchFamily="34" charset="0"/>
                <a:cs typeface="Times New Roman" panose="02020603050405020304" pitchFamily="18" charset="0"/>
              </a:rPr>
              <a:t>Internet</a:t>
            </a:r>
            <a:endParaRPr lang="en-US" altLang="en-US" i="0">
              <a:solidFill>
                <a:schemeClr val="tx1"/>
              </a:solidFill>
              <a:latin typeface="Arial" panose="020B0604020202020204" pitchFamily="34" charset="0"/>
              <a:cs typeface="Arial" panose="020B0604020202020204" pitchFamily="34" charset="0"/>
            </a:endParaRPr>
          </a:p>
        </p:txBody>
      </p:sp>
      <p:sp>
        <p:nvSpPr>
          <p:cNvPr id="91156" name="Line 28">
            <a:extLst>
              <a:ext uri="{FF2B5EF4-FFF2-40B4-BE49-F238E27FC236}">
                <a16:creationId xmlns:a16="http://schemas.microsoft.com/office/drawing/2014/main" id="{9C99D8FA-B33C-49E2-B5AD-FE2E594309DE}"/>
              </a:ext>
            </a:extLst>
          </p:cNvPr>
          <p:cNvSpPr>
            <a:spLocks noChangeShapeType="1"/>
          </p:cNvSpPr>
          <p:nvPr/>
        </p:nvSpPr>
        <p:spPr bwMode="auto">
          <a:xfrm>
            <a:off x="2895600" y="2133600"/>
            <a:ext cx="152400" cy="2016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7" name="Rectangle 29">
            <a:extLst>
              <a:ext uri="{FF2B5EF4-FFF2-40B4-BE49-F238E27FC236}">
                <a16:creationId xmlns:a16="http://schemas.microsoft.com/office/drawing/2014/main" id="{7365FCCD-B9BE-42C6-8B5D-24384539431A}"/>
              </a:ext>
            </a:extLst>
          </p:cNvPr>
          <p:cNvSpPr>
            <a:spLocks noChangeArrowheads="1"/>
          </p:cNvSpPr>
          <p:nvPr/>
        </p:nvSpPr>
        <p:spPr bwMode="auto">
          <a:xfrm>
            <a:off x="0" y="1033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91158" name="Rectangle 30">
            <a:extLst>
              <a:ext uri="{FF2B5EF4-FFF2-40B4-BE49-F238E27FC236}">
                <a16:creationId xmlns:a16="http://schemas.microsoft.com/office/drawing/2014/main" id="{2118D8FE-D882-4766-8980-ACC7E13F07FE}"/>
              </a:ext>
            </a:extLst>
          </p:cNvPr>
          <p:cNvSpPr>
            <a:spLocks noChangeArrowheads="1"/>
          </p:cNvSpPr>
          <p:nvPr/>
        </p:nvSpPr>
        <p:spPr bwMode="auto">
          <a:xfrm>
            <a:off x="0" y="1033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endParaRPr lang="en-US" altLang="en-US" i="0">
              <a:solidFill>
                <a:schemeClr val="tx1"/>
              </a:solidFill>
              <a:latin typeface="Arial" panose="020B0604020202020204" pitchFamily="34" charset="0"/>
              <a:cs typeface="Arial" panose="020B0604020202020204" pitchFamily="34" charset="0"/>
            </a:endParaRPr>
          </a:p>
        </p:txBody>
      </p:sp>
      <p:sp>
        <p:nvSpPr>
          <p:cNvPr id="91159" name="Rectangle 31">
            <a:extLst>
              <a:ext uri="{FF2B5EF4-FFF2-40B4-BE49-F238E27FC236}">
                <a16:creationId xmlns:a16="http://schemas.microsoft.com/office/drawing/2014/main" id="{E3697C35-3FEE-4BAE-9853-210914ADAA0F}"/>
              </a:ext>
            </a:extLst>
          </p:cNvPr>
          <p:cNvSpPr>
            <a:spLocks noGrp="1" noChangeArrowheads="1"/>
          </p:cNvSpPr>
          <p:nvPr>
            <p:ph type="title" idx="4294967295"/>
          </p:nvPr>
        </p:nvSpPr>
        <p:spPr>
          <a:xfrm>
            <a:off x="0" y="609600"/>
            <a:ext cx="8229600" cy="1219200"/>
          </a:xfrm>
        </p:spPr>
        <p:txBody>
          <a:bodyPr/>
          <a:lstStyle/>
          <a:p>
            <a:pPr algn="ctr" eaLnBrk="1" hangingPunct="1"/>
            <a:r>
              <a:rPr lang="en-US" altLang="en-US">
                <a:ea typeface="Calibri" panose="020F0502020204030204" pitchFamily="34" charset="0"/>
                <a:cs typeface="Lucida Sans" panose="020B0602030504020204" pitchFamily="34" charset="0"/>
              </a:rPr>
              <a:t>Step 5: Draw Network Diagram</a:t>
            </a:r>
            <a:br>
              <a:rPr lang="en-US" altLang="en-US">
                <a:ea typeface="Calibri" panose="020F0502020204030204" pitchFamily="34" charset="0"/>
                <a:cs typeface="Lucida Sans" panose="020B0602030504020204" pitchFamily="34" charset="0"/>
              </a:rPr>
            </a:br>
            <a:r>
              <a:rPr lang="en-US" altLang="en-US" sz="3200">
                <a:ea typeface="Calibri" panose="020F0502020204030204" pitchFamily="34" charset="0"/>
                <a:cs typeface="Lucida Sans" panose="020B0602030504020204" pitchFamily="34" charset="0"/>
              </a:rPr>
              <a:t>Workbook</a:t>
            </a:r>
          </a:p>
        </p:txBody>
      </p:sp>
      <p:sp>
        <p:nvSpPr>
          <p:cNvPr id="91160" name="Line 33">
            <a:extLst>
              <a:ext uri="{FF2B5EF4-FFF2-40B4-BE49-F238E27FC236}">
                <a16:creationId xmlns:a16="http://schemas.microsoft.com/office/drawing/2014/main" id="{05981E0F-95CF-4F68-88FC-33F75B53BE0D}"/>
              </a:ext>
            </a:extLst>
          </p:cNvPr>
          <p:cNvSpPr>
            <a:spLocks noChangeShapeType="1"/>
          </p:cNvSpPr>
          <p:nvPr/>
        </p:nvSpPr>
        <p:spPr bwMode="auto">
          <a:xfrm>
            <a:off x="3048000" y="2963863"/>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1" name="Text Box 34">
            <a:extLst>
              <a:ext uri="{FF2B5EF4-FFF2-40B4-BE49-F238E27FC236}">
                <a16:creationId xmlns:a16="http://schemas.microsoft.com/office/drawing/2014/main" id="{FAAB0049-75A0-4DBF-A23C-2B0E95A40DE3}"/>
              </a:ext>
            </a:extLst>
          </p:cNvPr>
          <p:cNvSpPr txBox="1">
            <a:spLocks noChangeArrowheads="1"/>
          </p:cNvSpPr>
          <p:nvPr/>
        </p:nvSpPr>
        <p:spPr bwMode="auto">
          <a:xfrm>
            <a:off x="3832225" y="2723357"/>
            <a:ext cx="208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Demilitarized Zone</a:t>
            </a:r>
          </a:p>
        </p:txBody>
      </p:sp>
      <p:sp>
        <p:nvSpPr>
          <p:cNvPr id="91162" name="Text Box 11">
            <a:extLst>
              <a:ext uri="{FF2B5EF4-FFF2-40B4-BE49-F238E27FC236}">
                <a16:creationId xmlns:a16="http://schemas.microsoft.com/office/drawing/2014/main" id="{CAFDB1D4-AE61-4134-9BDD-2D24B37211C4}"/>
              </a:ext>
            </a:extLst>
          </p:cNvPr>
          <p:cNvSpPr txBox="1">
            <a:spLocks noChangeArrowheads="1"/>
          </p:cNvSpPr>
          <p:nvPr/>
        </p:nvSpPr>
        <p:spPr bwMode="auto">
          <a:xfrm>
            <a:off x="2133600" y="5562600"/>
            <a:ext cx="9144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Arial" panose="020B0604020202020204" pitchFamily="34" charset="0"/>
              </a:rPr>
              <a:t>Zone 2:</a:t>
            </a:r>
          </a:p>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Arial" panose="020B0604020202020204" pitchFamily="34" charset="0"/>
              </a:rPr>
              <a:t>Faculty Labs &amp; Files</a:t>
            </a:r>
          </a:p>
        </p:txBody>
      </p:sp>
      <p:sp>
        <p:nvSpPr>
          <p:cNvPr id="91163" name="AutoShape 13">
            <a:extLst>
              <a:ext uri="{FF2B5EF4-FFF2-40B4-BE49-F238E27FC236}">
                <a16:creationId xmlns:a16="http://schemas.microsoft.com/office/drawing/2014/main" id="{E0D0206C-1AFF-4C94-858A-EF62E32E8364}"/>
              </a:ext>
            </a:extLst>
          </p:cNvPr>
          <p:cNvSpPr>
            <a:spLocks noChangeArrowheads="1"/>
          </p:cNvSpPr>
          <p:nvPr/>
        </p:nvSpPr>
        <p:spPr bwMode="auto">
          <a:xfrm>
            <a:off x="2438400" y="4953000"/>
            <a:ext cx="571500" cy="457200"/>
          </a:xfrm>
          <a:prstGeom prst="can">
            <a:avLst>
              <a:gd name="adj" fmla="val 25000"/>
            </a:avLst>
          </a:prstGeom>
          <a:solidFill>
            <a:srgbClr val="FF9900"/>
          </a:solidFill>
          <a:ln w="9525">
            <a:solidFill>
              <a:srgbClr val="000000"/>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91164" name="AutoShape 13">
            <a:extLst>
              <a:ext uri="{FF2B5EF4-FFF2-40B4-BE49-F238E27FC236}">
                <a16:creationId xmlns:a16="http://schemas.microsoft.com/office/drawing/2014/main" id="{A96B5CE4-4751-4D81-B78E-8BDDC6213D5E}"/>
              </a:ext>
            </a:extLst>
          </p:cNvPr>
          <p:cNvSpPr>
            <a:spLocks noChangeArrowheads="1"/>
          </p:cNvSpPr>
          <p:nvPr/>
        </p:nvSpPr>
        <p:spPr bwMode="auto">
          <a:xfrm>
            <a:off x="3733800" y="5867400"/>
            <a:ext cx="990600" cy="685800"/>
          </a:xfrm>
          <a:prstGeom prst="can">
            <a:avLst>
              <a:gd name="adj" fmla="val 25000"/>
            </a:avLst>
          </a:prstGeom>
          <a:solidFill>
            <a:srgbClr val="FF0066"/>
          </a:solidFill>
          <a:ln w="9525">
            <a:solidFill>
              <a:srgbClr val="000000"/>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1600">
                <a:solidFill>
                  <a:schemeClr val="bg1"/>
                </a:solidFill>
                <a:latin typeface="Arial" panose="020B0604020202020204" pitchFamily="34" charset="0"/>
                <a:cs typeface="Arial" panose="020B0604020202020204" pitchFamily="34" charset="0"/>
              </a:rPr>
              <a:t>Student Records</a:t>
            </a:r>
          </a:p>
        </p:txBody>
      </p:sp>
      <p:sp>
        <p:nvSpPr>
          <p:cNvPr id="91165" name="AutoShape 13">
            <a:extLst>
              <a:ext uri="{FF2B5EF4-FFF2-40B4-BE49-F238E27FC236}">
                <a16:creationId xmlns:a16="http://schemas.microsoft.com/office/drawing/2014/main" id="{4934480C-26E2-4547-82EF-C2AFD00E7D11}"/>
              </a:ext>
            </a:extLst>
          </p:cNvPr>
          <p:cNvSpPr>
            <a:spLocks noChangeArrowheads="1"/>
          </p:cNvSpPr>
          <p:nvPr/>
        </p:nvSpPr>
        <p:spPr bwMode="auto">
          <a:xfrm>
            <a:off x="5105400" y="5867400"/>
            <a:ext cx="914400" cy="685800"/>
          </a:xfrm>
          <a:prstGeom prst="can">
            <a:avLst>
              <a:gd name="adj" fmla="val 25000"/>
            </a:avLst>
          </a:prstGeom>
          <a:solidFill>
            <a:srgbClr val="FF0066"/>
          </a:solidFill>
          <a:ln w="9525">
            <a:solidFill>
              <a:srgbClr val="000000"/>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1600">
                <a:solidFill>
                  <a:schemeClr val="bg1"/>
                </a:solidFill>
                <a:latin typeface="Arial" panose="020B0604020202020204" pitchFamily="34" charset="0"/>
                <a:cs typeface="Arial" panose="020B0604020202020204" pitchFamily="34" charset="0"/>
              </a:rPr>
              <a:t>Student Billing</a:t>
            </a:r>
          </a:p>
        </p:txBody>
      </p:sp>
      <p:sp>
        <p:nvSpPr>
          <p:cNvPr id="91166" name="AutoShape 13">
            <a:extLst>
              <a:ext uri="{FF2B5EF4-FFF2-40B4-BE49-F238E27FC236}">
                <a16:creationId xmlns:a16="http://schemas.microsoft.com/office/drawing/2014/main" id="{0E2AFB76-0EDC-4F91-B983-83C04EE19ABD}"/>
              </a:ext>
            </a:extLst>
          </p:cNvPr>
          <p:cNvSpPr>
            <a:spLocks noChangeArrowheads="1"/>
          </p:cNvSpPr>
          <p:nvPr/>
        </p:nvSpPr>
        <p:spPr bwMode="auto">
          <a:xfrm>
            <a:off x="6705600" y="5867400"/>
            <a:ext cx="1219200" cy="457200"/>
          </a:xfrm>
          <a:prstGeom prst="can">
            <a:avLst>
              <a:gd name="adj" fmla="val 25000"/>
            </a:avLst>
          </a:prstGeom>
          <a:solidFill>
            <a:srgbClr val="FF0066"/>
          </a:solidFill>
          <a:ln w="9525">
            <a:solidFill>
              <a:srgbClr val="000000"/>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1600">
                <a:solidFill>
                  <a:schemeClr val="bg1"/>
                </a:solidFill>
                <a:latin typeface="Arial" panose="020B0604020202020204" pitchFamily="34" charset="0"/>
                <a:cs typeface="Arial" panose="020B0604020202020204" pitchFamily="34" charset="0"/>
              </a:rPr>
              <a:t>Transcripts</a:t>
            </a:r>
          </a:p>
        </p:txBody>
      </p:sp>
      <p:sp>
        <p:nvSpPr>
          <p:cNvPr id="91167" name="Line 44">
            <a:extLst>
              <a:ext uri="{FF2B5EF4-FFF2-40B4-BE49-F238E27FC236}">
                <a16:creationId xmlns:a16="http://schemas.microsoft.com/office/drawing/2014/main" id="{DA8E1F0A-AF47-4808-8F92-BA2580925DE7}"/>
              </a:ext>
            </a:extLst>
          </p:cNvPr>
          <p:cNvSpPr>
            <a:spLocks noChangeShapeType="1"/>
          </p:cNvSpPr>
          <p:nvPr/>
        </p:nvSpPr>
        <p:spPr bwMode="auto">
          <a:xfrm>
            <a:off x="3657600" y="4876800"/>
            <a:ext cx="327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8" name="Text Box 3">
            <a:extLst>
              <a:ext uri="{FF2B5EF4-FFF2-40B4-BE49-F238E27FC236}">
                <a16:creationId xmlns:a16="http://schemas.microsoft.com/office/drawing/2014/main" id="{42EB3B39-C941-4A92-AC42-8BB97B997927}"/>
              </a:ext>
            </a:extLst>
          </p:cNvPr>
          <p:cNvSpPr txBox="1">
            <a:spLocks noChangeArrowheads="1"/>
          </p:cNvSpPr>
          <p:nvPr/>
        </p:nvSpPr>
        <p:spPr bwMode="auto">
          <a:xfrm>
            <a:off x="3962400" y="5105400"/>
            <a:ext cx="914400" cy="457200"/>
          </a:xfrm>
          <a:prstGeom prst="rect">
            <a:avLst/>
          </a:prstGeom>
          <a:solidFill>
            <a:srgbClr val="FF0066"/>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200" i="0">
                <a:solidFill>
                  <a:schemeClr val="bg1"/>
                </a:solidFill>
                <a:latin typeface="Arial" panose="020B0604020202020204" pitchFamily="34" charset="0"/>
                <a:cs typeface="Times New Roman" panose="02020603050405020304" pitchFamily="18" charset="0"/>
              </a:rPr>
              <a:t>Student</a:t>
            </a:r>
          </a:p>
          <a:p>
            <a:pPr eaLnBrk="1" hangingPunct="1">
              <a:lnSpc>
                <a:spcPct val="100000"/>
              </a:lnSpc>
              <a:spcBef>
                <a:spcPct val="0"/>
              </a:spcBef>
              <a:buClrTx/>
              <a:buSzTx/>
              <a:buFontTx/>
              <a:buNone/>
            </a:pPr>
            <a:r>
              <a:rPr lang="en-US" altLang="en-US" sz="1200" i="0">
                <a:solidFill>
                  <a:schemeClr val="bg1"/>
                </a:solidFill>
                <a:latin typeface="Arial" panose="020B0604020202020204" pitchFamily="34" charset="0"/>
                <a:cs typeface="Times New Roman" panose="02020603050405020304" pitchFamily="18" charset="0"/>
              </a:rPr>
              <a:t>Scholastic</a:t>
            </a:r>
            <a:endParaRPr lang="en-US" altLang="en-US" i="0">
              <a:solidFill>
                <a:schemeClr val="bg1"/>
              </a:solidFill>
              <a:latin typeface="Arial" panose="020B0604020202020204" pitchFamily="34" charset="0"/>
              <a:cs typeface="Arial" panose="020B0604020202020204" pitchFamily="34" charset="0"/>
            </a:endParaRPr>
          </a:p>
        </p:txBody>
      </p:sp>
      <p:sp>
        <p:nvSpPr>
          <p:cNvPr id="91169" name="Text Box 3">
            <a:extLst>
              <a:ext uri="{FF2B5EF4-FFF2-40B4-BE49-F238E27FC236}">
                <a16:creationId xmlns:a16="http://schemas.microsoft.com/office/drawing/2014/main" id="{1F317B8E-2211-4F2D-A334-0FC26694EA44}"/>
              </a:ext>
            </a:extLst>
          </p:cNvPr>
          <p:cNvSpPr txBox="1">
            <a:spLocks noChangeArrowheads="1"/>
          </p:cNvSpPr>
          <p:nvPr/>
        </p:nvSpPr>
        <p:spPr bwMode="auto">
          <a:xfrm>
            <a:off x="6629400" y="5105400"/>
            <a:ext cx="914400" cy="457200"/>
          </a:xfrm>
          <a:prstGeom prst="rect">
            <a:avLst/>
          </a:prstGeom>
          <a:solidFill>
            <a:srgbClr val="FF0066"/>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200" i="0">
                <a:solidFill>
                  <a:schemeClr val="bg1"/>
                </a:solidFill>
                <a:latin typeface="Arial" panose="020B0604020202020204" pitchFamily="34" charset="0"/>
                <a:cs typeface="Times New Roman" panose="02020603050405020304" pitchFamily="18" charset="0"/>
              </a:rPr>
              <a:t>Student</a:t>
            </a:r>
          </a:p>
          <a:p>
            <a:pPr eaLnBrk="1" hangingPunct="1">
              <a:lnSpc>
                <a:spcPct val="100000"/>
              </a:lnSpc>
              <a:spcBef>
                <a:spcPct val="0"/>
              </a:spcBef>
              <a:buClrTx/>
              <a:buSzTx/>
              <a:buFontTx/>
              <a:buNone/>
            </a:pPr>
            <a:r>
              <a:rPr lang="en-US" altLang="en-US" sz="1200" i="0">
                <a:solidFill>
                  <a:schemeClr val="bg1"/>
                </a:solidFill>
                <a:latin typeface="Arial" panose="020B0604020202020204" pitchFamily="34" charset="0"/>
                <a:cs typeface="Times New Roman" panose="02020603050405020304" pitchFamily="18" charset="0"/>
              </a:rPr>
              <a:t>History</a:t>
            </a:r>
            <a:endParaRPr lang="en-US" altLang="en-US" i="0">
              <a:solidFill>
                <a:schemeClr val="bg1"/>
              </a:solidFill>
              <a:latin typeface="Arial" panose="020B0604020202020204" pitchFamily="34" charset="0"/>
              <a:cs typeface="Arial" panose="020B0604020202020204" pitchFamily="34" charset="0"/>
            </a:endParaRPr>
          </a:p>
        </p:txBody>
      </p:sp>
      <p:sp>
        <p:nvSpPr>
          <p:cNvPr id="91170" name="Line 48">
            <a:extLst>
              <a:ext uri="{FF2B5EF4-FFF2-40B4-BE49-F238E27FC236}">
                <a16:creationId xmlns:a16="http://schemas.microsoft.com/office/drawing/2014/main" id="{170CFA83-75C4-464D-BC8B-1553C16258F5}"/>
              </a:ext>
            </a:extLst>
          </p:cNvPr>
          <p:cNvSpPr>
            <a:spLocks noChangeShapeType="1"/>
          </p:cNvSpPr>
          <p:nvPr/>
        </p:nvSpPr>
        <p:spPr bwMode="auto">
          <a:xfrm flipH="1" flipV="1">
            <a:off x="3276600" y="4419600"/>
            <a:ext cx="381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71" name="Line 49">
            <a:extLst>
              <a:ext uri="{FF2B5EF4-FFF2-40B4-BE49-F238E27FC236}">
                <a16:creationId xmlns:a16="http://schemas.microsoft.com/office/drawing/2014/main" id="{606FF7A6-8C9D-48C6-B0C3-7999D76333E5}"/>
              </a:ext>
            </a:extLst>
          </p:cNvPr>
          <p:cNvSpPr>
            <a:spLocks noChangeShapeType="1"/>
          </p:cNvSpPr>
          <p:nvPr/>
        </p:nvSpPr>
        <p:spPr bwMode="auto">
          <a:xfrm>
            <a:off x="4343400" y="556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72" name="Line 50">
            <a:extLst>
              <a:ext uri="{FF2B5EF4-FFF2-40B4-BE49-F238E27FC236}">
                <a16:creationId xmlns:a16="http://schemas.microsoft.com/office/drawing/2014/main" id="{BC1CC3F7-104A-44D2-9753-ADAC46DCC37B}"/>
              </a:ext>
            </a:extLst>
          </p:cNvPr>
          <p:cNvSpPr>
            <a:spLocks noChangeShapeType="1"/>
          </p:cNvSpPr>
          <p:nvPr/>
        </p:nvSpPr>
        <p:spPr bwMode="auto">
          <a:xfrm>
            <a:off x="5334000" y="5562600"/>
            <a:ext cx="76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73" name="Line 51">
            <a:extLst>
              <a:ext uri="{FF2B5EF4-FFF2-40B4-BE49-F238E27FC236}">
                <a16:creationId xmlns:a16="http://schemas.microsoft.com/office/drawing/2014/main" id="{561F6ABF-80E0-4EFE-BBA4-C4A39CFC8BFD}"/>
              </a:ext>
            </a:extLst>
          </p:cNvPr>
          <p:cNvSpPr>
            <a:spLocks noChangeShapeType="1"/>
          </p:cNvSpPr>
          <p:nvPr/>
        </p:nvSpPr>
        <p:spPr bwMode="auto">
          <a:xfrm flipV="1">
            <a:off x="7010400" y="556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74" name="Line 52">
            <a:extLst>
              <a:ext uri="{FF2B5EF4-FFF2-40B4-BE49-F238E27FC236}">
                <a16:creationId xmlns:a16="http://schemas.microsoft.com/office/drawing/2014/main" id="{7A23CA34-1C5C-4AB7-8E30-980AC461A9A0}"/>
              </a:ext>
            </a:extLst>
          </p:cNvPr>
          <p:cNvSpPr>
            <a:spLocks noChangeShapeType="1"/>
          </p:cNvSpPr>
          <p:nvPr/>
        </p:nvSpPr>
        <p:spPr bwMode="auto">
          <a:xfrm flipV="1">
            <a:off x="6934200" y="4876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75" name="Line 54">
            <a:extLst>
              <a:ext uri="{FF2B5EF4-FFF2-40B4-BE49-F238E27FC236}">
                <a16:creationId xmlns:a16="http://schemas.microsoft.com/office/drawing/2014/main" id="{80081FFE-ADB9-4171-8092-0BC9EC0E03E3}"/>
              </a:ext>
            </a:extLst>
          </p:cNvPr>
          <p:cNvSpPr>
            <a:spLocks noChangeShapeType="1"/>
          </p:cNvSpPr>
          <p:nvPr/>
        </p:nvSpPr>
        <p:spPr bwMode="auto">
          <a:xfrm flipV="1">
            <a:off x="4343400" y="4876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76" name="Text Box 11">
            <a:extLst>
              <a:ext uri="{FF2B5EF4-FFF2-40B4-BE49-F238E27FC236}">
                <a16:creationId xmlns:a16="http://schemas.microsoft.com/office/drawing/2014/main" id="{BD9077DF-F7A9-4B6E-9540-D8CA8E08F64A}"/>
              </a:ext>
            </a:extLst>
          </p:cNvPr>
          <p:cNvSpPr txBox="1">
            <a:spLocks noChangeArrowheads="1"/>
          </p:cNvSpPr>
          <p:nvPr/>
        </p:nvSpPr>
        <p:spPr bwMode="auto">
          <a:xfrm>
            <a:off x="4191000" y="4495800"/>
            <a:ext cx="2667000" cy="4572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Arial" panose="020B0604020202020204" pitchFamily="34" charset="0"/>
              </a:rPr>
              <a:t>Zone 3:Confidential Data</a:t>
            </a:r>
          </a:p>
        </p:txBody>
      </p:sp>
      <p:sp>
        <p:nvSpPr>
          <p:cNvPr id="91177" name="Text Box 3">
            <a:extLst>
              <a:ext uri="{FF2B5EF4-FFF2-40B4-BE49-F238E27FC236}">
                <a16:creationId xmlns:a16="http://schemas.microsoft.com/office/drawing/2014/main" id="{B4F9835E-0AAD-4376-B4D8-73BA4080284E}"/>
              </a:ext>
            </a:extLst>
          </p:cNvPr>
          <p:cNvSpPr txBox="1">
            <a:spLocks noChangeArrowheads="1"/>
          </p:cNvSpPr>
          <p:nvPr/>
        </p:nvSpPr>
        <p:spPr bwMode="auto">
          <a:xfrm>
            <a:off x="4953000" y="5105400"/>
            <a:ext cx="914400" cy="457200"/>
          </a:xfrm>
          <a:prstGeom prst="rect">
            <a:avLst/>
          </a:prstGeom>
          <a:solidFill>
            <a:srgbClr val="FF0066"/>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200" i="0">
                <a:solidFill>
                  <a:schemeClr val="bg1"/>
                </a:solidFill>
                <a:latin typeface="Arial" panose="020B0604020202020204" pitchFamily="34" charset="0"/>
                <a:cs typeface="Times New Roman" panose="02020603050405020304" pitchFamily="18" charset="0"/>
              </a:rPr>
              <a:t>Student</a:t>
            </a:r>
          </a:p>
          <a:p>
            <a:pPr eaLnBrk="1" hangingPunct="1">
              <a:lnSpc>
                <a:spcPct val="100000"/>
              </a:lnSpc>
              <a:spcBef>
                <a:spcPct val="0"/>
              </a:spcBef>
              <a:buClrTx/>
              <a:buSzTx/>
              <a:buFontTx/>
              <a:buNone/>
            </a:pPr>
            <a:r>
              <a:rPr lang="en-US" altLang="en-US" sz="1200" i="0">
                <a:solidFill>
                  <a:schemeClr val="bg1"/>
                </a:solidFill>
                <a:latin typeface="Arial" panose="020B0604020202020204" pitchFamily="34" charset="0"/>
                <a:cs typeface="Times New Roman" panose="02020603050405020304" pitchFamily="18" charset="0"/>
              </a:rPr>
              <a:t>Billing</a:t>
            </a:r>
            <a:endParaRPr lang="en-US" altLang="en-US" i="0">
              <a:solidFill>
                <a:schemeClr val="bg1"/>
              </a:solidFill>
              <a:latin typeface="Arial" panose="020B0604020202020204" pitchFamily="34" charset="0"/>
              <a:cs typeface="Arial" panose="020B0604020202020204" pitchFamily="34" charset="0"/>
            </a:endParaRPr>
          </a:p>
        </p:txBody>
      </p:sp>
      <p:pic>
        <p:nvPicPr>
          <p:cNvPr id="2" name="Recorded Sound">
            <a:hlinkClick r:id="" action="ppaction://media"/>
            <a:extLst>
              <a:ext uri="{FF2B5EF4-FFF2-40B4-BE49-F238E27FC236}">
                <a16:creationId xmlns:a16="http://schemas.microsoft.com/office/drawing/2014/main" id="{789D393B-83FC-47C7-965D-F70DD7A9864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4832" y="6150768"/>
            <a:ext cx="347663" cy="347663"/>
          </a:xfrm>
          <a:prstGeom prst="rect">
            <a:avLst/>
          </a:prstGeom>
        </p:spPr>
      </p:pic>
      <p:cxnSp>
        <p:nvCxnSpPr>
          <p:cNvPr id="4" name="Straight Connector 3">
            <a:extLst>
              <a:ext uri="{FF2B5EF4-FFF2-40B4-BE49-F238E27FC236}">
                <a16:creationId xmlns:a16="http://schemas.microsoft.com/office/drawing/2014/main" id="{F9DF32D1-7C02-457C-81B9-56945D2A8CA7}"/>
              </a:ext>
            </a:extLst>
          </p:cNvPr>
          <p:cNvCxnSpPr>
            <a:cxnSpLocks/>
            <a:stCxn id="91152" idx="0"/>
            <a:endCxn id="91160" idx="1"/>
          </p:cNvCxnSpPr>
          <p:nvPr/>
        </p:nvCxnSpPr>
        <p:spPr bwMode="auto">
          <a:xfrm>
            <a:off x="1905000" y="3173016"/>
            <a:ext cx="1143001" cy="19447"/>
          </a:xfrm>
          <a:prstGeom prst="line">
            <a:avLst/>
          </a:prstGeom>
          <a:solidFill>
            <a:srgbClr val="D1DDE9"/>
          </a:solidFill>
          <a:ln w="9525" cap="flat" cmpd="sng" algn="ctr">
            <a:solidFill>
              <a:schemeClr val="hlink"/>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4C7E6000-2574-45F6-946B-DB08701979D2}"/>
              </a:ext>
            </a:extLst>
          </p:cNvPr>
          <p:cNvSpPr txBox="1"/>
          <p:nvPr/>
        </p:nvSpPr>
        <p:spPr>
          <a:xfrm>
            <a:off x="206603" y="2764632"/>
            <a:ext cx="914400" cy="914400"/>
          </a:xfrm>
          <a:prstGeom prst="rect">
            <a:avLst/>
          </a:prstGeom>
          <a:noFill/>
        </p:spPr>
        <p:txBody>
          <a:bodyPr wrap="none" lIns="0" tIns="0" rIns="0" bIns="0" rtlCol="0">
            <a:noAutofit/>
          </a:bodyPr>
          <a:lstStyle/>
          <a:p>
            <a:pPr algn="l">
              <a:lnSpc>
                <a:spcPts val="2200"/>
              </a:lnSpc>
              <a:spcBef>
                <a:spcPts val="900"/>
              </a:spcBef>
              <a:buClr>
                <a:schemeClr val="accent2"/>
              </a:buClr>
              <a:buSzPct val="100000"/>
            </a:pPr>
            <a:r>
              <a:rPr lang="en-US" sz="1800" i="0" dirty="0">
                <a:latin typeface="+mn-lt"/>
              </a:rPr>
              <a:t>Confidential Payment</a:t>
            </a:r>
          </a:p>
          <a:p>
            <a:pPr algn="l">
              <a:lnSpc>
                <a:spcPts val="2200"/>
              </a:lnSpc>
              <a:spcBef>
                <a:spcPts val="900"/>
              </a:spcBef>
              <a:buClr>
                <a:schemeClr val="accent2"/>
              </a:buClr>
              <a:buSzPct val="100000"/>
            </a:pPr>
            <a:r>
              <a:rPr lang="en-US" sz="1800" i="0" dirty="0">
                <a:latin typeface="+mn-lt"/>
              </a:rPr>
              <a:t> Card Zone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BD18185_">
            <a:extLst>
              <a:ext uri="{FF2B5EF4-FFF2-40B4-BE49-F238E27FC236}">
                <a16:creationId xmlns:a16="http://schemas.microsoft.com/office/drawing/2014/main" id="{7BDCBD4E-9937-4578-B709-6B0B4ECFF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36576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3">
            <a:extLst>
              <a:ext uri="{FF2B5EF4-FFF2-40B4-BE49-F238E27FC236}">
                <a16:creationId xmlns:a16="http://schemas.microsoft.com/office/drawing/2014/main" id="{6169617D-42F7-418F-89D4-8C58D28ADADD}"/>
              </a:ext>
            </a:extLst>
          </p:cNvPr>
          <p:cNvSpPr>
            <a:spLocks noGrp="1" noChangeArrowheads="1"/>
          </p:cNvSpPr>
          <p:nvPr>
            <p:ph type="title"/>
          </p:nvPr>
        </p:nvSpPr>
        <p:spPr>
          <a:xfrm>
            <a:off x="457200" y="609600"/>
            <a:ext cx="8229600" cy="1066800"/>
          </a:xfrm>
        </p:spPr>
        <p:txBody>
          <a:bodyPr/>
          <a:lstStyle/>
          <a:p>
            <a:pPr algn="ctr" eaLnBrk="1" hangingPunct="1"/>
            <a:r>
              <a:rPr lang="en-US" altLang="en-US">
                <a:ea typeface="Calibri" panose="020F0502020204030204" pitchFamily="34" charset="0"/>
                <a:cs typeface="Lucida Sans" panose="020B0602030504020204" pitchFamily="34" charset="0"/>
              </a:rPr>
              <a:t>Path of Logical Access</a:t>
            </a:r>
            <a:br>
              <a:rPr lang="en-US" altLang="en-US">
                <a:ea typeface="Calibri" panose="020F0502020204030204" pitchFamily="34" charset="0"/>
                <a:cs typeface="Lucida Sans" panose="020B0602030504020204" pitchFamily="34" charset="0"/>
              </a:rPr>
            </a:br>
            <a:r>
              <a:rPr lang="en-US" altLang="en-US" sz="2400">
                <a:ea typeface="Calibri" panose="020F0502020204030204" pitchFamily="34" charset="0"/>
                <a:cs typeface="Lucida Sans" panose="020B0602030504020204" pitchFamily="34" charset="0"/>
              </a:rPr>
              <a:t>How would access control be improved?</a:t>
            </a:r>
          </a:p>
        </p:txBody>
      </p:sp>
      <p:sp>
        <p:nvSpPr>
          <p:cNvPr id="93188" name="cddrive">
            <a:extLst>
              <a:ext uri="{FF2B5EF4-FFF2-40B4-BE49-F238E27FC236}">
                <a16:creationId xmlns:a16="http://schemas.microsoft.com/office/drawing/2014/main" id="{BBF269DE-91B5-43AC-AA09-EC16AC2ED05B}"/>
              </a:ext>
            </a:extLst>
          </p:cNvPr>
          <p:cNvSpPr>
            <a:spLocks noEditPoints="1" noChangeArrowheads="1"/>
          </p:cNvSpPr>
          <p:nvPr/>
        </p:nvSpPr>
        <p:spPr bwMode="auto">
          <a:xfrm>
            <a:off x="7924800" y="5791200"/>
            <a:ext cx="819150" cy="523875"/>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686 w 21600"/>
              <a:gd name="T13" fmla="*/ 23059 h 21600"/>
              <a:gd name="T14" fmla="*/ 21005 w 21600"/>
              <a:gd name="T15" fmla="*/ 30503 h 21600"/>
            </a:gdLst>
            <a:ahLst/>
            <a:cxnLst>
              <a:cxn ang="T8">
                <a:pos x="T0" y="T1"/>
              </a:cxn>
              <a:cxn ang="T9">
                <a:pos x="T2" y="T3"/>
              </a:cxn>
              <a:cxn ang="T10">
                <a:pos x="T4" y="T5"/>
              </a:cxn>
              <a:cxn ang="T11">
                <a:pos x="T6" y="T7"/>
              </a:cxn>
            </a:cxnLst>
            <a:rect l="T12" t="T13" r="T14" b="T15"/>
            <a:pathLst>
              <a:path w="21600" h="21600" extrusionOk="0">
                <a:moveTo>
                  <a:pt x="2563" y="12259"/>
                </a:moveTo>
                <a:lnTo>
                  <a:pt x="2563" y="12843"/>
                </a:lnTo>
                <a:lnTo>
                  <a:pt x="2746" y="13427"/>
                </a:lnTo>
                <a:lnTo>
                  <a:pt x="2929" y="14303"/>
                </a:lnTo>
                <a:lnTo>
                  <a:pt x="3112" y="14886"/>
                </a:lnTo>
                <a:lnTo>
                  <a:pt x="3478" y="15470"/>
                </a:lnTo>
                <a:lnTo>
                  <a:pt x="3844" y="16054"/>
                </a:lnTo>
                <a:lnTo>
                  <a:pt x="4393" y="16638"/>
                </a:lnTo>
                <a:lnTo>
                  <a:pt x="4942" y="17222"/>
                </a:lnTo>
                <a:lnTo>
                  <a:pt x="5492" y="17514"/>
                </a:lnTo>
                <a:lnTo>
                  <a:pt x="6224" y="18097"/>
                </a:lnTo>
                <a:lnTo>
                  <a:pt x="6773" y="18389"/>
                </a:lnTo>
                <a:lnTo>
                  <a:pt x="7505" y="18681"/>
                </a:lnTo>
                <a:lnTo>
                  <a:pt x="8237" y="18973"/>
                </a:lnTo>
                <a:lnTo>
                  <a:pt x="9153" y="18973"/>
                </a:lnTo>
                <a:lnTo>
                  <a:pt x="9885" y="19265"/>
                </a:lnTo>
                <a:lnTo>
                  <a:pt x="10800" y="19265"/>
                </a:lnTo>
                <a:lnTo>
                  <a:pt x="11532" y="19265"/>
                </a:lnTo>
                <a:lnTo>
                  <a:pt x="12447" y="18973"/>
                </a:lnTo>
                <a:lnTo>
                  <a:pt x="13180" y="18973"/>
                </a:lnTo>
                <a:lnTo>
                  <a:pt x="13912" y="18681"/>
                </a:lnTo>
                <a:lnTo>
                  <a:pt x="14644" y="18389"/>
                </a:lnTo>
                <a:lnTo>
                  <a:pt x="15376" y="18097"/>
                </a:lnTo>
                <a:lnTo>
                  <a:pt x="16108" y="17514"/>
                </a:lnTo>
                <a:lnTo>
                  <a:pt x="16658" y="17222"/>
                </a:lnTo>
                <a:lnTo>
                  <a:pt x="17207" y="16638"/>
                </a:lnTo>
                <a:lnTo>
                  <a:pt x="17573" y="16054"/>
                </a:lnTo>
                <a:lnTo>
                  <a:pt x="18122" y="15470"/>
                </a:lnTo>
                <a:lnTo>
                  <a:pt x="18305" y="14886"/>
                </a:lnTo>
                <a:lnTo>
                  <a:pt x="18671" y="14303"/>
                </a:lnTo>
                <a:lnTo>
                  <a:pt x="18854" y="13427"/>
                </a:lnTo>
                <a:lnTo>
                  <a:pt x="19037" y="12843"/>
                </a:lnTo>
                <a:lnTo>
                  <a:pt x="19037" y="12259"/>
                </a:lnTo>
                <a:lnTo>
                  <a:pt x="2563" y="12259"/>
                </a:lnTo>
                <a:close/>
              </a:path>
              <a:path w="21600" h="21600" extrusionOk="0">
                <a:moveTo>
                  <a:pt x="2563" y="12259"/>
                </a:moveTo>
                <a:lnTo>
                  <a:pt x="9153" y="12259"/>
                </a:lnTo>
                <a:lnTo>
                  <a:pt x="9153" y="12551"/>
                </a:lnTo>
                <a:lnTo>
                  <a:pt x="9336" y="12843"/>
                </a:lnTo>
                <a:lnTo>
                  <a:pt x="9519" y="13135"/>
                </a:lnTo>
                <a:lnTo>
                  <a:pt x="9702" y="13135"/>
                </a:lnTo>
                <a:lnTo>
                  <a:pt x="9885" y="13427"/>
                </a:lnTo>
                <a:lnTo>
                  <a:pt x="10068" y="13719"/>
                </a:lnTo>
                <a:lnTo>
                  <a:pt x="10434" y="13719"/>
                </a:lnTo>
                <a:lnTo>
                  <a:pt x="10800" y="13719"/>
                </a:lnTo>
                <a:lnTo>
                  <a:pt x="10983" y="13719"/>
                </a:lnTo>
                <a:lnTo>
                  <a:pt x="11349" y="13719"/>
                </a:lnTo>
                <a:lnTo>
                  <a:pt x="11715" y="13427"/>
                </a:lnTo>
                <a:lnTo>
                  <a:pt x="11898" y="13135"/>
                </a:lnTo>
                <a:lnTo>
                  <a:pt x="12081" y="13135"/>
                </a:lnTo>
                <a:lnTo>
                  <a:pt x="12264" y="12843"/>
                </a:lnTo>
                <a:lnTo>
                  <a:pt x="12264" y="12551"/>
                </a:lnTo>
                <a:lnTo>
                  <a:pt x="12264" y="12259"/>
                </a:lnTo>
                <a:lnTo>
                  <a:pt x="9153" y="12259"/>
                </a:lnTo>
                <a:lnTo>
                  <a:pt x="2563" y="12259"/>
                </a:lnTo>
                <a:close/>
              </a:path>
              <a:path w="21600" h="21600" extrusionOk="0">
                <a:moveTo>
                  <a:pt x="21600" y="7589"/>
                </a:moveTo>
                <a:lnTo>
                  <a:pt x="17756" y="0"/>
                </a:lnTo>
                <a:lnTo>
                  <a:pt x="10800" y="0"/>
                </a:lnTo>
                <a:lnTo>
                  <a:pt x="3844" y="0"/>
                </a:lnTo>
                <a:lnTo>
                  <a:pt x="0" y="7589"/>
                </a:lnTo>
                <a:lnTo>
                  <a:pt x="0" y="10800"/>
                </a:lnTo>
                <a:lnTo>
                  <a:pt x="0" y="18097"/>
                </a:lnTo>
                <a:lnTo>
                  <a:pt x="1464" y="18097"/>
                </a:lnTo>
                <a:lnTo>
                  <a:pt x="1464" y="21600"/>
                </a:lnTo>
                <a:lnTo>
                  <a:pt x="10800" y="21600"/>
                </a:lnTo>
                <a:lnTo>
                  <a:pt x="19953" y="21600"/>
                </a:lnTo>
                <a:lnTo>
                  <a:pt x="19953" y="18097"/>
                </a:lnTo>
                <a:lnTo>
                  <a:pt x="21600" y="18097"/>
                </a:lnTo>
                <a:lnTo>
                  <a:pt x="21600" y="11092"/>
                </a:lnTo>
                <a:lnTo>
                  <a:pt x="21600" y="7589"/>
                </a:lnTo>
              </a:path>
              <a:path w="21600" h="21600" extrusionOk="0">
                <a:moveTo>
                  <a:pt x="1647" y="18097"/>
                </a:moveTo>
                <a:lnTo>
                  <a:pt x="6407" y="18097"/>
                </a:lnTo>
                <a:moveTo>
                  <a:pt x="19953" y="18097"/>
                </a:moveTo>
                <a:lnTo>
                  <a:pt x="15010" y="18097"/>
                </a:lnTo>
                <a:moveTo>
                  <a:pt x="0" y="7589"/>
                </a:moveTo>
                <a:lnTo>
                  <a:pt x="21417" y="7589"/>
                </a:lnTo>
                <a:lnTo>
                  <a:pt x="21600" y="7589"/>
                </a:lnTo>
              </a:path>
            </a:pathLst>
          </a:custGeom>
          <a:solidFill>
            <a:srgbClr val="FFFFCC"/>
          </a:solidFill>
          <a:ln w="9525">
            <a:solidFill>
              <a:srgbClr val="000000"/>
            </a:solidFill>
            <a:miter lim="800000"/>
            <a:headEnd/>
            <a:tailEnd/>
          </a:ln>
        </p:spPr>
        <p:txBody>
          <a:bodyPr/>
          <a:lstStyle/>
          <a:p>
            <a:endParaRPr lang="en-US"/>
          </a:p>
        </p:txBody>
      </p:sp>
      <p:sp>
        <p:nvSpPr>
          <p:cNvPr id="93189" name="computr2">
            <a:extLst>
              <a:ext uri="{FF2B5EF4-FFF2-40B4-BE49-F238E27FC236}">
                <a16:creationId xmlns:a16="http://schemas.microsoft.com/office/drawing/2014/main" id="{918A3617-376B-4566-B980-51F9BE0B65B7}"/>
              </a:ext>
            </a:extLst>
          </p:cNvPr>
          <p:cNvSpPr>
            <a:spLocks noEditPoints="1" noChangeArrowheads="1"/>
          </p:cNvSpPr>
          <p:nvPr/>
        </p:nvSpPr>
        <p:spPr bwMode="auto">
          <a:xfrm>
            <a:off x="6400800" y="5181600"/>
            <a:ext cx="135255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B3"/>
          </a:solidFill>
          <a:ln w="9525">
            <a:solidFill>
              <a:srgbClr val="000000"/>
            </a:solidFill>
            <a:miter lim="800000"/>
            <a:headEnd/>
            <a:tailEnd/>
          </a:ln>
        </p:spPr>
        <p:txBody>
          <a:bodyPr/>
          <a:lstStyle/>
          <a:p>
            <a:endParaRPr lang="en-US"/>
          </a:p>
        </p:txBody>
      </p:sp>
      <p:pic>
        <p:nvPicPr>
          <p:cNvPr id="93190" name="Picture 6" descr="BD18215_">
            <a:extLst>
              <a:ext uri="{FF2B5EF4-FFF2-40B4-BE49-F238E27FC236}">
                <a16:creationId xmlns:a16="http://schemas.microsoft.com/office/drawing/2014/main" id="{C201F89A-A08D-46EA-A2DF-23862764A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334000"/>
            <a:ext cx="120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8" descr="BD18219_">
            <a:extLst>
              <a:ext uri="{FF2B5EF4-FFF2-40B4-BE49-F238E27FC236}">
                <a16:creationId xmlns:a16="http://schemas.microsoft.com/office/drawing/2014/main" id="{67ABC65C-C5A6-4DAA-BB3D-046C28DEE2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5257800"/>
            <a:ext cx="1066800" cy="1066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93192" name="Picture 9" descr="BD18225_">
            <a:extLst>
              <a:ext uri="{FF2B5EF4-FFF2-40B4-BE49-F238E27FC236}">
                <a16:creationId xmlns:a16="http://schemas.microsoft.com/office/drawing/2014/main" id="{46F7BC5A-C230-4F98-931F-B5CCE9F51A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791200"/>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10" descr="BD18228_">
            <a:extLst>
              <a:ext uri="{FF2B5EF4-FFF2-40B4-BE49-F238E27FC236}">
                <a16:creationId xmlns:a16="http://schemas.microsoft.com/office/drawing/2014/main" id="{F160D673-F2F2-44C2-8181-9BF994036F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5029200"/>
            <a:ext cx="1295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4" name="Picture 11" descr="BD18246_">
            <a:extLst>
              <a:ext uri="{FF2B5EF4-FFF2-40B4-BE49-F238E27FC236}">
                <a16:creationId xmlns:a16="http://schemas.microsoft.com/office/drawing/2014/main" id="{2E40AEEA-1A43-4218-892F-0B8A5AD30C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2819400"/>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5" name="Picture 12" descr="BD18190_">
            <a:extLst>
              <a:ext uri="{FF2B5EF4-FFF2-40B4-BE49-F238E27FC236}">
                <a16:creationId xmlns:a16="http://schemas.microsoft.com/office/drawing/2014/main" id="{93354833-0380-42C7-87F9-22456330FE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5351463"/>
            <a:ext cx="15240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6" name="AutoShape 13">
            <a:extLst>
              <a:ext uri="{FF2B5EF4-FFF2-40B4-BE49-F238E27FC236}">
                <a16:creationId xmlns:a16="http://schemas.microsoft.com/office/drawing/2014/main" id="{9CAE1761-FF32-41C6-AEEC-449A8FBB85E3}"/>
              </a:ext>
            </a:extLst>
          </p:cNvPr>
          <p:cNvSpPr>
            <a:spLocks noChangeArrowheads="1"/>
          </p:cNvSpPr>
          <p:nvPr/>
        </p:nvSpPr>
        <p:spPr bwMode="auto">
          <a:xfrm>
            <a:off x="8610600" y="2819400"/>
            <a:ext cx="381000" cy="457200"/>
          </a:xfrm>
          <a:prstGeom prst="can">
            <a:avLst>
              <a:gd name="adj" fmla="val 30000"/>
            </a:avLst>
          </a:prstGeom>
          <a:solidFill>
            <a:srgbClr val="B0750C"/>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93197" name="AutoShape 14">
            <a:extLst>
              <a:ext uri="{FF2B5EF4-FFF2-40B4-BE49-F238E27FC236}">
                <a16:creationId xmlns:a16="http://schemas.microsoft.com/office/drawing/2014/main" id="{6D8F8DC2-E0E7-498A-B1F1-A34A1E113956}"/>
              </a:ext>
            </a:extLst>
          </p:cNvPr>
          <p:cNvSpPr>
            <a:spLocks noChangeArrowheads="1"/>
          </p:cNvSpPr>
          <p:nvPr/>
        </p:nvSpPr>
        <p:spPr bwMode="auto">
          <a:xfrm>
            <a:off x="8610600" y="3352800"/>
            <a:ext cx="381000" cy="457200"/>
          </a:xfrm>
          <a:prstGeom prst="can">
            <a:avLst>
              <a:gd name="adj" fmla="val 30000"/>
            </a:avLst>
          </a:prstGeom>
          <a:solidFill>
            <a:srgbClr val="B0750C"/>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93198" name="Line 15">
            <a:extLst>
              <a:ext uri="{FF2B5EF4-FFF2-40B4-BE49-F238E27FC236}">
                <a16:creationId xmlns:a16="http://schemas.microsoft.com/office/drawing/2014/main" id="{8B178976-3F29-4F13-A61B-2252033563AD}"/>
              </a:ext>
            </a:extLst>
          </p:cNvPr>
          <p:cNvSpPr>
            <a:spLocks noChangeShapeType="1"/>
          </p:cNvSpPr>
          <p:nvPr/>
        </p:nvSpPr>
        <p:spPr bwMode="auto">
          <a:xfrm>
            <a:off x="1905000" y="4953000"/>
            <a:ext cx="5867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99" name="Line 16">
            <a:extLst>
              <a:ext uri="{FF2B5EF4-FFF2-40B4-BE49-F238E27FC236}">
                <a16:creationId xmlns:a16="http://schemas.microsoft.com/office/drawing/2014/main" id="{3FE2DF08-D3D6-40FE-B8D1-0640B6E1B56A}"/>
              </a:ext>
            </a:extLst>
          </p:cNvPr>
          <p:cNvSpPr>
            <a:spLocks noChangeShapeType="1"/>
          </p:cNvSpPr>
          <p:nvPr/>
        </p:nvSpPr>
        <p:spPr bwMode="auto">
          <a:xfrm>
            <a:off x="2438400" y="4953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0" name="Line 17">
            <a:extLst>
              <a:ext uri="{FF2B5EF4-FFF2-40B4-BE49-F238E27FC236}">
                <a16:creationId xmlns:a16="http://schemas.microsoft.com/office/drawing/2014/main" id="{5D372539-DCFB-43E2-94BF-B7FC422785A5}"/>
              </a:ext>
            </a:extLst>
          </p:cNvPr>
          <p:cNvSpPr>
            <a:spLocks noChangeShapeType="1"/>
          </p:cNvSpPr>
          <p:nvPr/>
        </p:nvSpPr>
        <p:spPr bwMode="auto">
          <a:xfrm>
            <a:off x="3886200" y="4953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1" name="Line 18">
            <a:extLst>
              <a:ext uri="{FF2B5EF4-FFF2-40B4-BE49-F238E27FC236}">
                <a16:creationId xmlns:a16="http://schemas.microsoft.com/office/drawing/2014/main" id="{BC270448-1C3D-44FB-95A9-6DF054E1E820}"/>
              </a:ext>
            </a:extLst>
          </p:cNvPr>
          <p:cNvSpPr>
            <a:spLocks noChangeShapeType="1"/>
          </p:cNvSpPr>
          <p:nvPr/>
        </p:nvSpPr>
        <p:spPr bwMode="auto">
          <a:xfrm>
            <a:off x="6934200" y="4953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2" name="Line 19">
            <a:extLst>
              <a:ext uri="{FF2B5EF4-FFF2-40B4-BE49-F238E27FC236}">
                <a16:creationId xmlns:a16="http://schemas.microsoft.com/office/drawing/2014/main" id="{F80CCD62-32C4-47CC-B542-8A4FDED141FC}"/>
              </a:ext>
            </a:extLst>
          </p:cNvPr>
          <p:cNvSpPr>
            <a:spLocks noChangeShapeType="1"/>
          </p:cNvSpPr>
          <p:nvPr/>
        </p:nvSpPr>
        <p:spPr bwMode="auto">
          <a:xfrm>
            <a:off x="1219200" y="60960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3" name="Line 20">
            <a:extLst>
              <a:ext uri="{FF2B5EF4-FFF2-40B4-BE49-F238E27FC236}">
                <a16:creationId xmlns:a16="http://schemas.microsoft.com/office/drawing/2014/main" id="{AA8C8FAE-B693-479B-BD70-B9AFDEA016C9}"/>
              </a:ext>
            </a:extLst>
          </p:cNvPr>
          <p:cNvSpPr>
            <a:spLocks noChangeShapeType="1"/>
          </p:cNvSpPr>
          <p:nvPr/>
        </p:nvSpPr>
        <p:spPr bwMode="auto">
          <a:xfrm>
            <a:off x="7620000" y="6019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4" name="Line 21">
            <a:extLst>
              <a:ext uri="{FF2B5EF4-FFF2-40B4-BE49-F238E27FC236}">
                <a16:creationId xmlns:a16="http://schemas.microsoft.com/office/drawing/2014/main" id="{4860FD31-878A-483F-88FD-DE2AFE3EFFA3}"/>
              </a:ext>
            </a:extLst>
          </p:cNvPr>
          <p:cNvSpPr>
            <a:spLocks noChangeShapeType="1"/>
          </p:cNvSpPr>
          <p:nvPr/>
        </p:nvSpPr>
        <p:spPr bwMode="auto">
          <a:xfrm>
            <a:off x="7620000" y="4953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5" name="Line 23">
            <a:extLst>
              <a:ext uri="{FF2B5EF4-FFF2-40B4-BE49-F238E27FC236}">
                <a16:creationId xmlns:a16="http://schemas.microsoft.com/office/drawing/2014/main" id="{EEE90AF1-DDD1-4C9E-AC37-B879FE1E4C8F}"/>
              </a:ext>
            </a:extLst>
          </p:cNvPr>
          <p:cNvSpPr>
            <a:spLocks noChangeShapeType="1"/>
          </p:cNvSpPr>
          <p:nvPr/>
        </p:nvSpPr>
        <p:spPr bwMode="auto">
          <a:xfrm>
            <a:off x="3886200" y="2667000"/>
            <a:ext cx="4038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6" name="Line 24">
            <a:extLst>
              <a:ext uri="{FF2B5EF4-FFF2-40B4-BE49-F238E27FC236}">
                <a16:creationId xmlns:a16="http://schemas.microsoft.com/office/drawing/2014/main" id="{965C1936-2595-4169-903C-2EE1DC82E645}"/>
              </a:ext>
            </a:extLst>
          </p:cNvPr>
          <p:cNvSpPr>
            <a:spLocks noChangeShapeType="1"/>
          </p:cNvSpPr>
          <p:nvPr/>
        </p:nvSpPr>
        <p:spPr bwMode="auto">
          <a:xfrm>
            <a:off x="4114800" y="2438400"/>
            <a:ext cx="0" cy="182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7" name="Line 25">
            <a:extLst>
              <a:ext uri="{FF2B5EF4-FFF2-40B4-BE49-F238E27FC236}">
                <a16:creationId xmlns:a16="http://schemas.microsoft.com/office/drawing/2014/main" id="{6C2BCAAB-273B-4F02-8828-86CCBE194BC4}"/>
              </a:ext>
            </a:extLst>
          </p:cNvPr>
          <p:cNvSpPr>
            <a:spLocks noChangeShapeType="1"/>
          </p:cNvSpPr>
          <p:nvPr/>
        </p:nvSpPr>
        <p:spPr bwMode="auto">
          <a:xfrm>
            <a:off x="4114800" y="4648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8" name="Line 26">
            <a:extLst>
              <a:ext uri="{FF2B5EF4-FFF2-40B4-BE49-F238E27FC236}">
                <a16:creationId xmlns:a16="http://schemas.microsoft.com/office/drawing/2014/main" id="{E5874DBF-13DE-4BC7-883C-CE16B606F0F3}"/>
              </a:ext>
            </a:extLst>
          </p:cNvPr>
          <p:cNvSpPr>
            <a:spLocks noChangeShapeType="1"/>
          </p:cNvSpPr>
          <p:nvPr/>
        </p:nvSpPr>
        <p:spPr bwMode="auto">
          <a:xfrm>
            <a:off x="5334000" y="4953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3209" name="Picture 27" descr="BD18246_">
            <a:extLst>
              <a:ext uri="{FF2B5EF4-FFF2-40B4-BE49-F238E27FC236}">
                <a16:creationId xmlns:a16="http://schemas.microsoft.com/office/drawing/2014/main" id="{BBD333EF-41ED-4A9E-9CB9-9881A3C519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2819400"/>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10" name="AutoShape 28">
            <a:extLst>
              <a:ext uri="{FF2B5EF4-FFF2-40B4-BE49-F238E27FC236}">
                <a16:creationId xmlns:a16="http://schemas.microsoft.com/office/drawing/2014/main" id="{0F5958EE-DF95-4607-AA2D-7BC04B9923ED}"/>
              </a:ext>
            </a:extLst>
          </p:cNvPr>
          <p:cNvSpPr>
            <a:spLocks noChangeArrowheads="1"/>
          </p:cNvSpPr>
          <p:nvPr/>
        </p:nvSpPr>
        <p:spPr bwMode="auto">
          <a:xfrm>
            <a:off x="6858000" y="2819400"/>
            <a:ext cx="381000" cy="457200"/>
          </a:xfrm>
          <a:prstGeom prst="can">
            <a:avLst>
              <a:gd name="adj" fmla="val 30000"/>
            </a:avLst>
          </a:prstGeom>
          <a:solidFill>
            <a:srgbClr val="B0750C"/>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93211" name="AutoShape 29">
            <a:extLst>
              <a:ext uri="{FF2B5EF4-FFF2-40B4-BE49-F238E27FC236}">
                <a16:creationId xmlns:a16="http://schemas.microsoft.com/office/drawing/2014/main" id="{46F58EF9-C584-4EC2-8160-3A5A5E8BEC99}"/>
              </a:ext>
            </a:extLst>
          </p:cNvPr>
          <p:cNvSpPr>
            <a:spLocks noChangeArrowheads="1"/>
          </p:cNvSpPr>
          <p:nvPr/>
        </p:nvSpPr>
        <p:spPr bwMode="auto">
          <a:xfrm>
            <a:off x="6858000" y="3352800"/>
            <a:ext cx="381000" cy="457200"/>
          </a:xfrm>
          <a:prstGeom prst="can">
            <a:avLst>
              <a:gd name="adj" fmla="val 30000"/>
            </a:avLst>
          </a:prstGeom>
          <a:solidFill>
            <a:srgbClr val="B0750C"/>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93212" name="Line 30">
            <a:extLst>
              <a:ext uri="{FF2B5EF4-FFF2-40B4-BE49-F238E27FC236}">
                <a16:creationId xmlns:a16="http://schemas.microsoft.com/office/drawing/2014/main" id="{FF093B1A-8DE3-4E0A-AC7B-14A466982187}"/>
              </a:ext>
            </a:extLst>
          </p:cNvPr>
          <p:cNvSpPr>
            <a:spLocks noChangeShapeType="1"/>
          </p:cNvSpPr>
          <p:nvPr/>
        </p:nvSpPr>
        <p:spPr bwMode="auto">
          <a:xfrm>
            <a:off x="6248400" y="2667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13" name="Line 31">
            <a:extLst>
              <a:ext uri="{FF2B5EF4-FFF2-40B4-BE49-F238E27FC236}">
                <a16:creationId xmlns:a16="http://schemas.microsoft.com/office/drawing/2014/main" id="{601B8411-63E6-4CE5-90D3-D099D23F3A48}"/>
              </a:ext>
            </a:extLst>
          </p:cNvPr>
          <p:cNvSpPr>
            <a:spLocks noChangeShapeType="1"/>
          </p:cNvSpPr>
          <p:nvPr/>
        </p:nvSpPr>
        <p:spPr bwMode="auto">
          <a:xfrm>
            <a:off x="7848600" y="2667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14" name="Text Box 33">
            <a:extLst>
              <a:ext uri="{FF2B5EF4-FFF2-40B4-BE49-F238E27FC236}">
                <a16:creationId xmlns:a16="http://schemas.microsoft.com/office/drawing/2014/main" id="{D2770647-EB06-47C7-9428-06072803BBB9}"/>
              </a:ext>
            </a:extLst>
          </p:cNvPr>
          <p:cNvSpPr txBox="1">
            <a:spLocks noChangeArrowheads="1"/>
          </p:cNvSpPr>
          <p:nvPr/>
        </p:nvSpPr>
        <p:spPr bwMode="auto">
          <a:xfrm>
            <a:off x="974725" y="2398713"/>
            <a:ext cx="141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The Internet</a:t>
            </a:r>
          </a:p>
        </p:txBody>
      </p:sp>
      <p:sp>
        <p:nvSpPr>
          <p:cNvPr id="93215" name="Text Box 34">
            <a:extLst>
              <a:ext uri="{FF2B5EF4-FFF2-40B4-BE49-F238E27FC236}">
                <a16:creationId xmlns:a16="http://schemas.microsoft.com/office/drawing/2014/main" id="{41357EAB-3B36-4F1D-A6A8-8A9A04CAEE2B}"/>
              </a:ext>
            </a:extLst>
          </p:cNvPr>
          <p:cNvSpPr txBox="1">
            <a:spLocks noChangeArrowheads="1"/>
          </p:cNvSpPr>
          <p:nvPr/>
        </p:nvSpPr>
        <p:spPr bwMode="auto">
          <a:xfrm>
            <a:off x="4175125" y="3008313"/>
            <a:ext cx="158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De-Militarized</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Zone</a:t>
            </a:r>
          </a:p>
        </p:txBody>
      </p:sp>
      <p:sp>
        <p:nvSpPr>
          <p:cNvPr id="93216" name="Text Box 35">
            <a:extLst>
              <a:ext uri="{FF2B5EF4-FFF2-40B4-BE49-F238E27FC236}">
                <a16:creationId xmlns:a16="http://schemas.microsoft.com/office/drawing/2014/main" id="{5D10156A-FF90-43C9-B9C9-6071E451CE7C}"/>
              </a:ext>
            </a:extLst>
          </p:cNvPr>
          <p:cNvSpPr txBox="1">
            <a:spLocks noChangeArrowheads="1"/>
          </p:cNvSpPr>
          <p:nvPr/>
        </p:nvSpPr>
        <p:spPr bwMode="auto">
          <a:xfrm>
            <a:off x="228600" y="4953000"/>
            <a:ext cx="2108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Privileged Network</a:t>
            </a:r>
          </a:p>
        </p:txBody>
      </p:sp>
      <p:sp>
        <p:nvSpPr>
          <p:cNvPr id="93217" name="Text Box 36">
            <a:extLst>
              <a:ext uri="{FF2B5EF4-FFF2-40B4-BE49-F238E27FC236}">
                <a16:creationId xmlns:a16="http://schemas.microsoft.com/office/drawing/2014/main" id="{FAE38D3E-5403-46F1-BBA3-2C22765328B2}"/>
              </a:ext>
            </a:extLst>
          </p:cNvPr>
          <p:cNvSpPr txBox="1">
            <a:spLocks noChangeArrowheads="1"/>
          </p:cNvSpPr>
          <p:nvPr/>
        </p:nvSpPr>
        <p:spPr bwMode="auto">
          <a:xfrm>
            <a:off x="4572000" y="1981200"/>
            <a:ext cx="1698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Border Router/</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Firewall</a:t>
            </a:r>
          </a:p>
        </p:txBody>
      </p:sp>
      <p:sp>
        <p:nvSpPr>
          <p:cNvPr id="93218" name="Line 37">
            <a:extLst>
              <a:ext uri="{FF2B5EF4-FFF2-40B4-BE49-F238E27FC236}">
                <a16:creationId xmlns:a16="http://schemas.microsoft.com/office/drawing/2014/main" id="{77E8CB23-BCBF-4E9F-A857-4BDD4DFD6F88}"/>
              </a:ext>
            </a:extLst>
          </p:cNvPr>
          <p:cNvSpPr>
            <a:spLocks noChangeShapeType="1"/>
          </p:cNvSpPr>
          <p:nvPr/>
        </p:nvSpPr>
        <p:spPr bwMode="auto">
          <a:xfrm>
            <a:off x="6705600" y="3505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19" name="Line 38">
            <a:extLst>
              <a:ext uri="{FF2B5EF4-FFF2-40B4-BE49-F238E27FC236}">
                <a16:creationId xmlns:a16="http://schemas.microsoft.com/office/drawing/2014/main" id="{1C602345-0DE5-4986-BF26-4E812E0E53C0}"/>
              </a:ext>
            </a:extLst>
          </p:cNvPr>
          <p:cNvSpPr>
            <a:spLocks noChangeShapeType="1"/>
          </p:cNvSpPr>
          <p:nvPr/>
        </p:nvSpPr>
        <p:spPr bwMode="auto">
          <a:xfrm>
            <a:off x="6781800" y="30480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20" name="Line 39">
            <a:extLst>
              <a:ext uri="{FF2B5EF4-FFF2-40B4-BE49-F238E27FC236}">
                <a16:creationId xmlns:a16="http://schemas.microsoft.com/office/drawing/2014/main" id="{3F9700C6-AD0D-40B6-9980-F469C71827D8}"/>
              </a:ext>
            </a:extLst>
          </p:cNvPr>
          <p:cNvSpPr>
            <a:spLocks noChangeShapeType="1"/>
          </p:cNvSpPr>
          <p:nvPr/>
        </p:nvSpPr>
        <p:spPr bwMode="auto">
          <a:xfrm>
            <a:off x="8458200" y="2971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21" name="Line 40">
            <a:extLst>
              <a:ext uri="{FF2B5EF4-FFF2-40B4-BE49-F238E27FC236}">
                <a16:creationId xmlns:a16="http://schemas.microsoft.com/office/drawing/2014/main" id="{9B88BEE9-7DCB-42B4-9D2A-D1474910DFCC}"/>
              </a:ext>
            </a:extLst>
          </p:cNvPr>
          <p:cNvSpPr>
            <a:spLocks noChangeShapeType="1"/>
          </p:cNvSpPr>
          <p:nvPr/>
        </p:nvSpPr>
        <p:spPr bwMode="auto">
          <a:xfrm>
            <a:off x="8382000" y="35052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22" name="Text Box 42">
            <a:extLst>
              <a:ext uri="{FF2B5EF4-FFF2-40B4-BE49-F238E27FC236}">
                <a16:creationId xmlns:a16="http://schemas.microsoft.com/office/drawing/2014/main" id="{0418A9EC-A3AE-4D86-AF27-476435C960CC}"/>
              </a:ext>
            </a:extLst>
          </p:cNvPr>
          <p:cNvSpPr txBox="1">
            <a:spLocks noChangeArrowheads="1"/>
          </p:cNvSpPr>
          <p:nvPr/>
        </p:nvSpPr>
        <p:spPr bwMode="auto">
          <a:xfrm>
            <a:off x="4556125" y="4227513"/>
            <a:ext cx="172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Router/Firewall</a:t>
            </a:r>
          </a:p>
        </p:txBody>
      </p:sp>
      <p:sp>
        <p:nvSpPr>
          <p:cNvPr id="93223" name="Line 43">
            <a:extLst>
              <a:ext uri="{FF2B5EF4-FFF2-40B4-BE49-F238E27FC236}">
                <a16:creationId xmlns:a16="http://schemas.microsoft.com/office/drawing/2014/main" id="{40597454-FE24-4F8D-A441-A3C5D321D57E}"/>
              </a:ext>
            </a:extLst>
          </p:cNvPr>
          <p:cNvSpPr>
            <a:spLocks noChangeShapeType="1"/>
          </p:cNvSpPr>
          <p:nvPr/>
        </p:nvSpPr>
        <p:spPr bwMode="auto">
          <a:xfrm>
            <a:off x="4114800" y="5105400"/>
            <a:ext cx="1066800" cy="0"/>
          </a:xfrm>
          <a:prstGeom prst="line">
            <a:avLst/>
          </a:prstGeom>
          <a:noFill/>
          <a:ln w="25400">
            <a:solidFill>
              <a:srgbClr val="CC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224" name="Line 44">
            <a:extLst>
              <a:ext uri="{FF2B5EF4-FFF2-40B4-BE49-F238E27FC236}">
                <a16:creationId xmlns:a16="http://schemas.microsoft.com/office/drawing/2014/main" id="{7B87EC17-141F-4BD6-9C3C-F73F02123DD6}"/>
              </a:ext>
            </a:extLst>
          </p:cNvPr>
          <p:cNvSpPr>
            <a:spLocks noChangeShapeType="1"/>
          </p:cNvSpPr>
          <p:nvPr/>
        </p:nvSpPr>
        <p:spPr bwMode="auto">
          <a:xfrm flipV="1">
            <a:off x="4038600" y="6324600"/>
            <a:ext cx="0" cy="304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225" name="Line 46">
            <a:extLst>
              <a:ext uri="{FF2B5EF4-FFF2-40B4-BE49-F238E27FC236}">
                <a16:creationId xmlns:a16="http://schemas.microsoft.com/office/drawing/2014/main" id="{B8D12E01-BA59-43E2-9DAD-F73155F202BE}"/>
              </a:ext>
            </a:extLst>
          </p:cNvPr>
          <p:cNvSpPr>
            <a:spLocks noChangeShapeType="1"/>
          </p:cNvSpPr>
          <p:nvPr/>
        </p:nvSpPr>
        <p:spPr bwMode="auto">
          <a:xfrm>
            <a:off x="609600" y="40386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26" name="Line 47">
            <a:extLst>
              <a:ext uri="{FF2B5EF4-FFF2-40B4-BE49-F238E27FC236}">
                <a16:creationId xmlns:a16="http://schemas.microsoft.com/office/drawing/2014/main" id="{D08A6143-11BA-40E2-83C0-23CAA2450D6F}"/>
              </a:ext>
            </a:extLst>
          </p:cNvPr>
          <p:cNvSpPr>
            <a:spLocks noChangeShapeType="1"/>
          </p:cNvSpPr>
          <p:nvPr/>
        </p:nvSpPr>
        <p:spPr bwMode="auto">
          <a:xfrm flipH="1" flipV="1">
            <a:off x="1066800" y="41910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27" name="Line 48">
            <a:extLst>
              <a:ext uri="{FF2B5EF4-FFF2-40B4-BE49-F238E27FC236}">
                <a16:creationId xmlns:a16="http://schemas.microsoft.com/office/drawing/2014/main" id="{63E71F36-0A93-454D-8A8E-B91D4D84FCE1}"/>
              </a:ext>
            </a:extLst>
          </p:cNvPr>
          <p:cNvSpPr>
            <a:spLocks noChangeShapeType="1"/>
          </p:cNvSpPr>
          <p:nvPr/>
        </p:nvSpPr>
        <p:spPr bwMode="auto">
          <a:xfrm>
            <a:off x="1066800" y="4191000"/>
            <a:ext cx="838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28" name="Line 49">
            <a:extLst>
              <a:ext uri="{FF2B5EF4-FFF2-40B4-BE49-F238E27FC236}">
                <a16:creationId xmlns:a16="http://schemas.microsoft.com/office/drawing/2014/main" id="{BAFD490D-88CA-4924-AC47-4F14A872B0ED}"/>
              </a:ext>
            </a:extLst>
          </p:cNvPr>
          <p:cNvSpPr>
            <a:spLocks noChangeShapeType="1"/>
          </p:cNvSpPr>
          <p:nvPr/>
        </p:nvSpPr>
        <p:spPr bwMode="auto">
          <a:xfrm>
            <a:off x="2133600" y="4724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29" name="Text Box 50">
            <a:extLst>
              <a:ext uri="{FF2B5EF4-FFF2-40B4-BE49-F238E27FC236}">
                <a16:creationId xmlns:a16="http://schemas.microsoft.com/office/drawing/2014/main" id="{AA2D5847-5089-4E7C-AE93-548946382A96}"/>
              </a:ext>
            </a:extLst>
          </p:cNvPr>
          <p:cNvSpPr txBox="1">
            <a:spLocks noChangeArrowheads="1"/>
          </p:cNvSpPr>
          <p:nvPr/>
        </p:nvSpPr>
        <p:spPr bwMode="auto">
          <a:xfrm>
            <a:off x="2498725" y="4379913"/>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WLAN</a:t>
            </a:r>
          </a:p>
        </p:txBody>
      </p:sp>
      <p:sp>
        <p:nvSpPr>
          <p:cNvPr id="93230" name="Line 51">
            <a:extLst>
              <a:ext uri="{FF2B5EF4-FFF2-40B4-BE49-F238E27FC236}">
                <a16:creationId xmlns:a16="http://schemas.microsoft.com/office/drawing/2014/main" id="{39945B8A-A5C0-449D-8E27-D4D03761EB12}"/>
              </a:ext>
            </a:extLst>
          </p:cNvPr>
          <p:cNvSpPr>
            <a:spLocks noChangeShapeType="1"/>
          </p:cNvSpPr>
          <p:nvPr/>
        </p:nvSpPr>
        <p:spPr bwMode="auto">
          <a:xfrm>
            <a:off x="2209800" y="4800600"/>
            <a:ext cx="1600200" cy="0"/>
          </a:xfrm>
          <a:prstGeom prst="line">
            <a:avLst/>
          </a:prstGeom>
          <a:noFill/>
          <a:ln w="25400">
            <a:solidFill>
              <a:srgbClr val="CC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231" name="Line 52">
            <a:extLst>
              <a:ext uri="{FF2B5EF4-FFF2-40B4-BE49-F238E27FC236}">
                <a16:creationId xmlns:a16="http://schemas.microsoft.com/office/drawing/2014/main" id="{C43E048B-FFA3-4AD0-9E75-C60F14BA9CBA}"/>
              </a:ext>
            </a:extLst>
          </p:cNvPr>
          <p:cNvSpPr>
            <a:spLocks noChangeShapeType="1"/>
          </p:cNvSpPr>
          <p:nvPr/>
        </p:nvSpPr>
        <p:spPr bwMode="auto">
          <a:xfrm>
            <a:off x="4114800" y="5181600"/>
            <a:ext cx="10668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3232" name="Picture 54">
            <a:extLst>
              <a:ext uri="{FF2B5EF4-FFF2-40B4-BE49-F238E27FC236}">
                <a16:creationId xmlns:a16="http://schemas.microsoft.com/office/drawing/2014/main" id="{13146413-958B-4935-A325-384C7D39A0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038600"/>
            <a:ext cx="685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33" name="Picture 55">
            <a:extLst>
              <a:ext uri="{FF2B5EF4-FFF2-40B4-BE49-F238E27FC236}">
                <a16:creationId xmlns:a16="http://schemas.microsoft.com/office/drawing/2014/main" id="{263E0BC1-D390-4C61-A1B3-6A6A911511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4191000"/>
            <a:ext cx="2381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34" name="Picture 21" descr="BD18221_">
            <a:extLst>
              <a:ext uri="{FF2B5EF4-FFF2-40B4-BE49-F238E27FC236}">
                <a16:creationId xmlns:a16="http://schemas.microsoft.com/office/drawing/2014/main" id="{EF6D9DBE-9FDA-437D-A00E-23A605ED22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1752600"/>
            <a:ext cx="762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35" name="Line 32">
            <a:extLst>
              <a:ext uri="{FF2B5EF4-FFF2-40B4-BE49-F238E27FC236}">
                <a16:creationId xmlns:a16="http://schemas.microsoft.com/office/drawing/2014/main" id="{42C3B882-E72B-4247-99DB-B03385D7F2DD}"/>
              </a:ext>
            </a:extLst>
          </p:cNvPr>
          <p:cNvSpPr>
            <a:spLocks noChangeShapeType="1"/>
          </p:cNvSpPr>
          <p:nvPr/>
        </p:nvSpPr>
        <p:spPr bwMode="auto">
          <a:xfrm>
            <a:off x="3276600" y="19812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3236" name="Picture 57">
            <a:extLst>
              <a:ext uri="{FF2B5EF4-FFF2-40B4-BE49-F238E27FC236}">
                <a16:creationId xmlns:a16="http://schemas.microsoft.com/office/drawing/2014/main" id="{2E3B89D5-49AA-41B3-96E1-ADBF1CE3B1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2133600"/>
            <a:ext cx="381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37" name="Picture 53">
            <a:extLst>
              <a:ext uri="{FF2B5EF4-FFF2-40B4-BE49-F238E27FC236}">
                <a16:creationId xmlns:a16="http://schemas.microsoft.com/office/drawing/2014/main" id="{053FB044-53AB-42EB-BF13-4BD5878CD13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221163" y="6257925"/>
            <a:ext cx="6842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F88BA70-1BF2-4371-9871-46D2BFA53680}"/>
              </a:ext>
            </a:extLst>
          </p:cNvPr>
          <p:cNvPicPr>
            <a:picLocks noChangeAspect="1"/>
          </p:cNvPicPr>
          <p:nvPr/>
        </p:nvPicPr>
        <p:blipFill>
          <a:blip r:embed="rId14"/>
          <a:stretch>
            <a:fillRect/>
          </a:stretch>
        </p:blipFill>
        <p:spPr>
          <a:xfrm>
            <a:off x="8124178" y="999586"/>
            <a:ext cx="515644" cy="991867"/>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18A8958-9B9A-47EA-B0F1-36128E99260D}"/>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Hacking Networks</a:t>
            </a:r>
            <a:br>
              <a:rPr lang="en-US" altLang="en-US">
                <a:ea typeface="Calibri" panose="020F0502020204030204" pitchFamily="34" charset="0"/>
                <a:cs typeface="Lucida Sans" panose="020B0602030504020204" pitchFamily="34" charset="0"/>
              </a:rPr>
            </a:br>
            <a:r>
              <a:rPr lang="en-US" altLang="en-US">
                <a:ea typeface="Calibri" panose="020F0502020204030204" pitchFamily="34" charset="0"/>
                <a:cs typeface="Lucida Sans" panose="020B0602030504020204" pitchFamily="34" charset="0"/>
              </a:rPr>
              <a:t>Reconnaissance Stage</a:t>
            </a:r>
          </a:p>
        </p:txBody>
      </p:sp>
      <p:sp>
        <p:nvSpPr>
          <p:cNvPr id="22531" name="Rectangle 3">
            <a:extLst>
              <a:ext uri="{FF2B5EF4-FFF2-40B4-BE49-F238E27FC236}">
                <a16:creationId xmlns:a16="http://schemas.microsoft.com/office/drawing/2014/main" id="{8686DC89-84AE-4591-BAC1-8AC43507DD14}"/>
              </a:ext>
            </a:extLst>
          </p:cNvPr>
          <p:cNvSpPr>
            <a:spLocks noGrp="1" noChangeArrowheads="1"/>
          </p:cNvSpPr>
          <p:nvPr>
            <p:ph sz="half" idx="1"/>
          </p:nvPr>
        </p:nvSpPr>
        <p:spPr/>
        <p:txBody>
          <a:bodyPr/>
          <a:lstStyle/>
          <a:p>
            <a:pPr eaLnBrk="1" hangingPunct="1">
              <a:lnSpc>
                <a:spcPct val="80000"/>
              </a:lnSpc>
            </a:pPr>
            <a:r>
              <a:rPr lang="en-US" altLang="en-US" sz="2400" dirty="0">
                <a:latin typeface="Calibri" panose="020F0502020204030204" pitchFamily="34" charset="0"/>
                <a:ea typeface="ヒラギノ角ゴ Pro W3"/>
                <a:cs typeface="ヒラギノ角ゴ Pro W3"/>
              </a:rPr>
              <a:t>Dumpster Diving</a:t>
            </a:r>
          </a:p>
          <a:p>
            <a:pPr eaLnBrk="1" hangingPunct="1">
              <a:lnSpc>
                <a:spcPct val="80000"/>
              </a:lnSpc>
            </a:pPr>
            <a:r>
              <a:rPr lang="en-US" altLang="en-US" sz="2400" dirty="0">
                <a:latin typeface="Calibri" panose="020F0502020204030204" pitchFamily="34" charset="0"/>
                <a:ea typeface="ヒラギノ角ゴ Pro W3"/>
                <a:cs typeface="ヒラギノ角ゴ Pro W3"/>
              </a:rPr>
              <a:t>Google, Newsgroups, Web sites</a:t>
            </a:r>
          </a:p>
          <a:p>
            <a:pPr eaLnBrk="1" hangingPunct="1">
              <a:lnSpc>
                <a:spcPct val="80000"/>
              </a:lnSpc>
            </a:pPr>
            <a:r>
              <a:rPr lang="en-US" altLang="en-US" sz="2400" dirty="0">
                <a:latin typeface="Calibri" panose="020F0502020204030204" pitchFamily="34" charset="0"/>
                <a:ea typeface="ヒラギノ角ゴ Pro W3"/>
                <a:cs typeface="ヒラギノ角ゴ Pro W3"/>
              </a:rPr>
              <a:t>Social Engineering</a:t>
            </a:r>
          </a:p>
          <a:p>
            <a:pPr marL="342900" lvl="1" indent="-342900" eaLnBrk="1" hangingPunct="1">
              <a:lnSpc>
                <a:spcPct val="80000"/>
              </a:lnSpc>
              <a:buFont typeface="Arial" panose="020B0604020202020204" pitchFamily="34" charset="0"/>
              <a:buChar char="•"/>
            </a:pPr>
            <a:r>
              <a:rPr lang="en-US" altLang="en-US" sz="2000" dirty="0">
                <a:latin typeface="Calibri" panose="020F0502020204030204" pitchFamily="34" charset="0"/>
                <a:ea typeface="ヒラギノ角ゴ Pro W3"/>
                <a:cs typeface="ヒラギノ角ゴ Pro W3"/>
              </a:rPr>
              <a:t>Phishing: fake email</a:t>
            </a:r>
          </a:p>
          <a:p>
            <a:pPr marL="342900" lvl="1" indent="-342900" eaLnBrk="1" hangingPunct="1">
              <a:lnSpc>
                <a:spcPct val="80000"/>
              </a:lnSpc>
              <a:buFont typeface="Arial" panose="020B0604020202020204" pitchFamily="34" charset="0"/>
              <a:buChar char="•"/>
            </a:pPr>
            <a:r>
              <a:rPr lang="en-US" altLang="en-US" sz="2000" dirty="0">
                <a:latin typeface="Calibri" panose="020F0502020204030204" pitchFamily="34" charset="0"/>
                <a:ea typeface="ヒラギノ角ゴ Pro W3"/>
                <a:cs typeface="ヒラギノ角ゴ Pro W3"/>
              </a:rPr>
              <a:t>Pharming: fake web pages</a:t>
            </a:r>
          </a:p>
          <a:p>
            <a:pPr eaLnBrk="1" hangingPunct="1">
              <a:lnSpc>
                <a:spcPct val="80000"/>
              </a:lnSpc>
            </a:pPr>
            <a:r>
              <a:rPr lang="en-US" altLang="en-US" sz="2400" dirty="0" err="1">
                <a:latin typeface="Calibri" panose="020F0502020204030204" pitchFamily="34" charset="0"/>
                <a:ea typeface="ヒラギノ角ゴ Pro W3"/>
                <a:cs typeface="ヒラギノ角ゴ Pro W3"/>
              </a:rPr>
              <a:t>WhoIs</a:t>
            </a:r>
            <a:r>
              <a:rPr lang="en-US" altLang="en-US" sz="2400" dirty="0">
                <a:latin typeface="Calibri" panose="020F0502020204030204" pitchFamily="34" charset="0"/>
                <a:ea typeface="ヒラギノ角ゴ Pro W3"/>
                <a:cs typeface="ヒラギノ角ゴ Pro W3"/>
              </a:rPr>
              <a:t> Database &amp; arin.net</a:t>
            </a:r>
          </a:p>
          <a:p>
            <a:pPr eaLnBrk="1" hangingPunct="1">
              <a:lnSpc>
                <a:spcPct val="80000"/>
              </a:lnSpc>
            </a:pPr>
            <a:r>
              <a:rPr lang="en-US" altLang="en-US" sz="2400" dirty="0">
                <a:latin typeface="Calibri" panose="020F0502020204030204" pitchFamily="34" charset="0"/>
                <a:ea typeface="ヒラギノ角ゴ Pro W3"/>
                <a:cs typeface="ヒラギノ角ゴ Pro W3"/>
              </a:rPr>
              <a:t>Domain Name Server Interrogations</a:t>
            </a:r>
          </a:p>
          <a:p>
            <a:pPr eaLnBrk="1" hangingPunct="1">
              <a:lnSpc>
                <a:spcPct val="80000"/>
              </a:lnSpc>
            </a:pPr>
            <a:endParaRPr lang="en-US" altLang="en-US" sz="2400" dirty="0">
              <a:latin typeface="Calibri" panose="020F0502020204030204" pitchFamily="34" charset="0"/>
              <a:ea typeface="ヒラギノ角ゴ Pro W3"/>
              <a:cs typeface="ヒラギノ角ゴ Pro W3"/>
            </a:endParaRPr>
          </a:p>
        </p:txBody>
      </p:sp>
      <p:sp>
        <p:nvSpPr>
          <p:cNvPr id="22532" name="Rectangle 8">
            <a:extLst>
              <a:ext uri="{FF2B5EF4-FFF2-40B4-BE49-F238E27FC236}">
                <a16:creationId xmlns:a16="http://schemas.microsoft.com/office/drawing/2014/main" id="{219A78CC-43A0-4253-B15C-95A5884272F9}"/>
              </a:ext>
            </a:extLst>
          </p:cNvPr>
          <p:cNvSpPr>
            <a:spLocks noGrp="1" noChangeArrowheads="1"/>
          </p:cNvSpPr>
          <p:nvPr>
            <p:ph sz="half" idx="2"/>
          </p:nvPr>
        </p:nvSpPr>
        <p:spPr>
          <a:xfrm>
            <a:off x="5943600" y="457200"/>
            <a:ext cx="3657600" cy="6400800"/>
          </a:xfrm>
        </p:spPr>
        <p:txBody>
          <a:bodyPr/>
          <a:lstStyle/>
          <a:p>
            <a:pPr eaLnBrk="1" hangingPunct="1">
              <a:lnSpc>
                <a:spcPct val="80000"/>
              </a:lnSpc>
              <a:buFont typeface="Wingdings" panose="05000000000000000000" pitchFamily="2" charset="2"/>
              <a:buNone/>
            </a:pPr>
            <a:r>
              <a:rPr lang="en-US" altLang="en-US" sz="1200">
                <a:latin typeface="Calibri" panose="020F0502020204030204" pitchFamily="34" charset="0"/>
                <a:ea typeface="ヒラギノ角ゴ Pro W3"/>
                <a:cs typeface="ヒラギノ角ゴ Pro W3"/>
              </a:rPr>
              <a:t>Registrant:</a:t>
            </a:r>
          </a:p>
          <a:p>
            <a:pPr eaLnBrk="1" hangingPunct="1">
              <a:lnSpc>
                <a:spcPct val="80000"/>
              </a:lnSpc>
              <a:buFont typeface="Wingdings" panose="05000000000000000000" pitchFamily="2" charset="2"/>
              <a:buNone/>
            </a:pPr>
            <a:r>
              <a:rPr lang="en-US" altLang="en-US" sz="1200">
                <a:latin typeface="Calibri" panose="020F0502020204030204" pitchFamily="34" charset="0"/>
                <a:ea typeface="ヒラギノ角ゴ Pro W3"/>
                <a:cs typeface="ヒラギノ角ゴ Pro W3"/>
              </a:rPr>
              <a:t> Microsoft Corporation</a:t>
            </a:r>
          </a:p>
          <a:p>
            <a:pPr eaLnBrk="1" hangingPunct="1">
              <a:lnSpc>
                <a:spcPct val="80000"/>
              </a:lnSpc>
              <a:buFont typeface="Wingdings" panose="05000000000000000000" pitchFamily="2" charset="2"/>
              <a:buNone/>
            </a:pPr>
            <a:r>
              <a:rPr lang="en-US" altLang="en-US" sz="1200">
                <a:latin typeface="Calibri" panose="020F0502020204030204" pitchFamily="34" charset="0"/>
                <a:ea typeface="ヒラギノ角ゴ Pro W3"/>
                <a:cs typeface="ヒラギノ角ゴ Pro W3"/>
              </a:rPr>
              <a:t> One Microsoft Way</a:t>
            </a:r>
          </a:p>
          <a:p>
            <a:pPr eaLnBrk="1" hangingPunct="1">
              <a:lnSpc>
                <a:spcPct val="80000"/>
              </a:lnSpc>
              <a:buFont typeface="Wingdings" panose="05000000000000000000" pitchFamily="2" charset="2"/>
              <a:buNone/>
            </a:pPr>
            <a:r>
              <a:rPr lang="en-US" altLang="en-US" sz="1200">
                <a:latin typeface="Calibri" panose="020F0502020204030204" pitchFamily="34" charset="0"/>
                <a:ea typeface="ヒラギノ角ゴ Pro W3"/>
                <a:cs typeface="ヒラギノ角ゴ Pro W3"/>
              </a:rPr>
              <a:t> Redmond, WA 98052</a:t>
            </a:r>
          </a:p>
          <a:p>
            <a:pPr eaLnBrk="1" hangingPunct="1">
              <a:lnSpc>
                <a:spcPct val="80000"/>
              </a:lnSpc>
              <a:buFont typeface="Wingdings" panose="05000000000000000000" pitchFamily="2" charset="2"/>
              <a:buNone/>
            </a:pPr>
            <a:r>
              <a:rPr lang="en-US" altLang="en-US" sz="1200">
                <a:latin typeface="Calibri" panose="020F0502020204030204" pitchFamily="34" charset="0"/>
                <a:ea typeface="ヒラギノ角ゴ Pro W3"/>
                <a:cs typeface="ヒラギノ角ゴ Pro W3"/>
              </a:rPr>
              <a:t> US</a:t>
            </a:r>
          </a:p>
          <a:p>
            <a:pPr eaLnBrk="1" hangingPunct="1">
              <a:lnSpc>
                <a:spcPct val="80000"/>
              </a:lnSpc>
              <a:buFont typeface="Wingdings" panose="05000000000000000000" pitchFamily="2" charset="2"/>
              <a:buNone/>
            </a:pPr>
            <a:endParaRPr lang="en-US" altLang="en-US" sz="1200">
              <a:latin typeface="Calibri" panose="020F0502020204030204" pitchFamily="34" charset="0"/>
              <a:ea typeface="ヒラギノ角ゴ Pro W3"/>
              <a:cs typeface="ヒラギノ角ゴ Pro W3"/>
            </a:endParaRP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Domain name: MICROSOFT.COM</a:t>
            </a:r>
          </a:p>
          <a:p>
            <a:pPr eaLnBrk="1" hangingPunct="1">
              <a:lnSpc>
                <a:spcPct val="80000"/>
              </a:lnSpc>
              <a:buFont typeface="Wingdings" panose="05000000000000000000" pitchFamily="2" charset="2"/>
              <a:buNone/>
            </a:pPr>
            <a:endParaRPr lang="en-US" altLang="en-US" sz="1000">
              <a:latin typeface="Calibri" panose="020F0502020204030204" pitchFamily="34" charset="0"/>
              <a:ea typeface="ヒラギノ角ゴ Pro W3"/>
              <a:cs typeface="ヒラギノ角ゴ Pro W3"/>
            </a:endParaRP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Administrative Contact:</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Administrator, Domain  domains@microsoft.com</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One Microsoft Way</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Redmond, WA 98052</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US</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+1.4258828080</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Technical Contact:</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Hostmaster, MSN  msnhst@microsoft.com</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One Microsoft Way</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Redmond, WA 98052 US</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+1.4258828080</a:t>
            </a:r>
          </a:p>
          <a:p>
            <a:pPr eaLnBrk="1" hangingPunct="1">
              <a:lnSpc>
                <a:spcPct val="80000"/>
              </a:lnSpc>
              <a:buFont typeface="Wingdings" panose="05000000000000000000" pitchFamily="2" charset="2"/>
              <a:buNone/>
            </a:pPr>
            <a:endParaRPr lang="en-US" altLang="en-US" sz="1000">
              <a:latin typeface="Calibri" panose="020F0502020204030204" pitchFamily="34" charset="0"/>
              <a:ea typeface="ヒラギノ角ゴ Pro W3"/>
              <a:cs typeface="ヒラギノ角ゴ Pro W3"/>
            </a:endParaRP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Registration Service Provider:</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DBMS VeriSign, dbms-support@verisign.com</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800-579-2848 x4</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Please contact DBMS VeriSign for domain updates, DNS/Nameserver</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changes, and general domain support questions.</a:t>
            </a:r>
          </a:p>
          <a:p>
            <a:pPr eaLnBrk="1" hangingPunct="1">
              <a:lnSpc>
                <a:spcPct val="80000"/>
              </a:lnSpc>
              <a:buFont typeface="Wingdings" panose="05000000000000000000" pitchFamily="2" charset="2"/>
              <a:buNone/>
            </a:pPr>
            <a:endParaRPr lang="en-US" altLang="en-US" sz="1000">
              <a:latin typeface="Calibri" panose="020F0502020204030204" pitchFamily="34" charset="0"/>
              <a:ea typeface="ヒラギノ角ゴ Pro W3"/>
              <a:cs typeface="ヒラギノ角ゴ Pro W3"/>
            </a:endParaRP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Registrar of Record: TUCOWS, INC.</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Record last updated on 27-Aug-2006.</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Record expires on 03-May-2014.</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Record created on 02-May-1991.</a:t>
            </a:r>
          </a:p>
          <a:p>
            <a:pPr eaLnBrk="1" hangingPunct="1">
              <a:lnSpc>
                <a:spcPct val="80000"/>
              </a:lnSpc>
              <a:buFont typeface="Wingdings" panose="05000000000000000000" pitchFamily="2" charset="2"/>
              <a:buNone/>
            </a:pPr>
            <a:endParaRPr lang="en-US" altLang="en-US" sz="1000">
              <a:latin typeface="Calibri" panose="020F0502020204030204" pitchFamily="34" charset="0"/>
              <a:ea typeface="ヒラギノ角ゴ Pro W3"/>
              <a:cs typeface="ヒラギノ角ゴ Pro W3"/>
            </a:endParaRP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Domain servers in listed order:</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NS3.MSFT.NET   213.199.144.151</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NS1.MSFT.NET   207.68.160.190</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NS4.MSFT.NET   207.46.66.126</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NS2.MSFT.NET   65.54.240.126</a:t>
            </a:r>
          </a:p>
          <a:p>
            <a:pPr eaLnBrk="1" hangingPunct="1">
              <a:lnSpc>
                <a:spcPct val="80000"/>
              </a:lnSpc>
              <a:buFont typeface="Wingdings" panose="05000000000000000000" pitchFamily="2" charset="2"/>
              <a:buNone/>
            </a:pPr>
            <a:r>
              <a:rPr lang="en-US" altLang="en-US" sz="1000">
                <a:latin typeface="Calibri" panose="020F0502020204030204" pitchFamily="34" charset="0"/>
                <a:ea typeface="ヒラギノ角ゴ Pro W3"/>
                <a:cs typeface="ヒラギノ角ゴ Pro W3"/>
              </a:rPr>
              <a:t>    NS5.MSFT.NET   65.55.238.126</a:t>
            </a:r>
          </a:p>
        </p:txBody>
      </p:sp>
      <p:pic>
        <p:nvPicPr>
          <p:cNvPr id="22533" name="Picture 7" descr="j0297987[1]">
            <a:extLst>
              <a:ext uri="{FF2B5EF4-FFF2-40B4-BE49-F238E27FC236}">
                <a16:creationId xmlns:a16="http://schemas.microsoft.com/office/drawing/2014/main" id="{04F44187-EC63-4180-AEDA-32FEAB594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876800"/>
            <a:ext cx="1754188"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 descr="Advertisement">
            <a:extLst>
              <a:ext uri="{FF2B5EF4-FFF2-40B4-BE49-F238E27FC236}">
                <a16:creationId xmlns:a16="http://schemas.microsoft.com/office/drawing/2014/main" id="{F81B362D-199D-4DA5-A1D6-7EA03B64B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6038"/>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2" descr="Advertisement">
            <a:extLst>
              <a:ext uri="{FF2B5EF4-FFF2-40B4-BE49-F238E27FC236}">
                <a16:creationId xmlns:a16="http://schemas.microsoft.com/office/drawing/2014/main" id="{C454BD83-5001-45C3-ACDB-7FD260807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6038"/>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397635F2-82F8-41E5-9956-2ADE968B3D59}"/>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Protecting the Network</a:t>
            </a:r>
          </a:p>
        </p:txBody>
      </p:sp>
      <p:sp>
        <p:nvSpPr>
          <p:cNvPr id="95235" name="cddrive">
            <a:extLst>
              <a:ext uri="{FF2B5EF4-FFF2-40B4-BE49-F238E27FC236}">
                <a16:creationId xmlns:a16="http://schemas.microsoft.com/office/drawing/2014/main" id="{4CFE0170-476E-41F7-96F9-8BFDE5557725}"/>
              </a:ext>
            </a:extLst>
          </p:cNvPr>
          <p:cNvSpPr>
            <a:spLocks noEditPoints="1" noChangeArrowheads="1"/>
          </p:cNvSpPr>
          <p:nvPr/>
        </p:nvSpPr>
        <p:spPr bwMode="auto">
          <a:xfrm>
            <a:off x="7924800" y="5791200"/>
            <a:ext cx="819150" cy="523875"/>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686 w 21600"/>
              <a:gd name="T13" fmla="*/ 23059 h 21600"/>
              <a:gd name="T14" fmla="*/ 21005 w 21600"/>
              <a:gd name="T15" fmla="*/ 30503 h 21600"/>
            </a:gdLst>
            <a:ahLst/>
            <a:cxnLst>
              <a:cxn ang="T8">
                <a:pos x="T0" y="T1"/>
              </a:cxn>
              <a:cxn ang="T9">
                <a:pos x="T2" y="T3"/>
              </a:cxn>
              <a:cxn ang="T10">
                <a:pos x="T4" y="T5"/>
              </a:cxn>
              <a:cxn ang="T11">
                <a:pos x="T6" y="T7"/>
              </a:cxn>
            </a:cxnLst>
            <a:rect l="T12" t="T13" r="T14" b="T15"/>
            <a:pathLst>
              <a:path w="21600" h="21600" extrusionOk="0">
                <a:moveTo>
                  <a:pt x="2563" y="12259"/>
                </a:moveTo>
                <a:lnTo>
                  <a:pt x="2563" y="12843"/>
                </a:lnTo>
                <a:lnTo>
                  <a:pt x="2746" y="13427"/>
                </a:lnTo>
                <a:lnTo>
                  <a:pt x="2929" y="14303"/>
                </a:lnTo>
                <a:lnTo>
                  <a:pt x="3112" y="14886"/>
                </a:lnTo>
                <a:lnTo>
                  <a:pt x="3478" y="15470"/>
                </a:lnTo>
                <a:lnTo>
                  <a:pt x="3844" y="16054"/>
                </a:lnTo>
                <a:lnTo>
                  <a:pt x="4393" y="16638"/>
                </a:lnTo>
                <a:lnTo>
                  <a:pt x="4942" y="17222"/>
                </a:lnTo>
                <a:lnTo>
                  <a:pt x="5492" y="17514"/>
                </a:lnTo>
                <a:lnTo>
                  <a:pt x="6224" y="18097"/>
                </a:lnTo>
                <a:lnTo>
                  <a:pt x="6773" y="18389"/>
                </a:lnTo>
                <a:lnTo>
                  <a:pt x="7505" y="18681"/>
                </a:lnTo>
                <a:lnTo>
                  <a:pt x="8237" y="18973"/>
                </a:lnTo>
                <a:lnTo>
                  <a:pt x="9153" y="18973"/>
                </a:lnTo>
                <a:lnTo>
                  <a:pt x="9885" y="19265"/>
                </a:lnTo>
                <a:lnTo>
                  <a:pt x="10800" y="19265"/>
                </a:lnTo>
                <a:lnTo>
                  <a:pt x="11532" y="19265"/>
                </a:lnTo>
                <a:lnTo>
                  <a:pt x="12447" y="18973"/>
                </a:lnTo>
                <a:lnTo>
                  <a:pt x="13180" y="18973"/>
                </a:lnTo>
                <a:lnTo>
                  <a:pt x="13912" y="18681"/>
                </a:lnTo>
                <a:lnTo>
                  <a:pt x="14644" y="18389"/>
                </a:lnTo>
                <a:lnTo>
                  <a:pt x="15376" y="18097"/>
                </a:lnTo>
                <a:lnTo>
                  <a:pt x="16108" y="17514"/>
                </a:lnTo>
                <a:lnTo>
                  <a:pt x="16658" y="17222"/>
                </a:lnTo>
                <a:lnTo>
                  <a:pt x="17207" y="16638"/>
                </a:lnTo>
                <a:lnTo>
                  <a:pt x="17573" y="16054"/>
                </a:lnTo>
                <a:lnTo>
                  <a:pt x="18122" y="15470"/>
                </a:lnTo>
                <a:lnTo>
                  <a:pt x="18305" y="14886"/>
                </a:lnTo>
                <a:lnTo>
                  <a:pt x="18671" y="14303"/>
                </a:lnTo>
                <a:lnTo>
                  <a:pt x="18854" y="13427"/>
                </a:lnTo>
                <a:lnTo>
                  <a:pt x="19037" y="12843"/>
                </a:lnTo>
                <a:lnTo>
                  <a:pt x="19037" y="12259"/>
                </a:lnTo>
                <a:lnTo>
                  <a:pt x="2563" y="12259"/>
                </a:lnTo>
                <a:close/>
              </a:path>
              <a:path w="21600" h="21600" extrusionOk="0">
                <a:moveTo>
                  <a:pt x="2563" y="12259"/>
                </a:moveTo>
                <a:lnTo>
                  <a:pt x="9153" y="12259"/>
                </a:lnTo>
                <a:lnTo>
                  <a:pt x="9153" y="12551"/>
                </a:lnTo>
                <a:lnTo>
                  <a:pt x="9336" y="12843"/>
                </a:lnTo>
                <a:lnTo>
                  <a:pt x="9519" y="13135"/>
                </a:lnTo>
                <a:lnTo>
                  <a:pt x="9702" y="13135"/>
                </a:lnTo>
                <a:lnTo>
                  <a:pt x="9885" y="13427"/>
                </a:lnTo>
                <a:lnTo>
                  <a:pt x="10068" y="13719"/>
                </a:lnTo>
                <a:lnTo>
                  <a:pt x="10434" y="13719"/>
                </a:lnTo>
                <a:lnTo>
                  <a:pt x="10800" y="13719"/>
                </a:lnTo>
                <a:lnTo>
                  <a:pt x="10983" y="13719"/>
                </a:lnTo>
                <a:lnTo>
                  <a:pt x="11349" y="13719"/>
                </a:lnTo>
                <a:lnTo>
                  <a:pt x="11715" y="13427"/>
                </a:lnTo>
                <a:lnTo>
                  <a:pt x="11898" y="13135"/>
                </a:lnTo>
                <a:lnTo>
                  <a:pt x="12081" y="13135"/>
                </a:lnTo>
                <a:lnTo>
                  <a:pt x="12264" y="12843"/>
                </a:lnTo>
                <a:lnTo>
                  <a:pt x="12264" y="12551"/>
                </a:lnTo>
                <a:lnTo>
                  <a:pt x="12264" y="12259"/>
                </a:lnTo>
                <a:lnTo>
                  <a:pt x="9153" y="12259"/>
                </a:lnTo>
                <a:lnTo>
                  <a:pt x="2563" y="12259"/>
                </a:lnTo>
                <a:close/>
              </a:path>
              <a:path w="21600" h="21600" extrusionOk="0">
                <a:moveTo>
                  <a:pt x="21600" y="7589"/>
                </a:moveTo>
                <a:lnTo>
                  <a:pt x="17756" y="0"/>
                </a:lnTo>
                <a:lnTo>
                  <a:pt x="10800" y="0"/>
                </a:lnTo>
                <a:lnTo>
                  <a:pt x="3844" y="0"/>
                </a:lnTo>
                <a:lnTo>
                  <a:pt x="0" y="7589"/>
                </a:lnTo>
                <a:lnTo>
                  <a:pt x="0" y="10800"/>
                </a:lnTo>
                <a:lnTo>
                  <a:pt x="0" y="18097"/>
                </a:lnTo>
                <a:lnTo>
                  <a:pt x="1464" y="18097"/>
                </a:lnTo>
                <a:lnTo>
                  <a:pt x="1464" y="21600"/>
                </a:lnTo>
                <a:lnTo>
                  <a:pt x="10800" y="21600"/>
                </a:lnTo>
                <a:lnTo>
                  <a:pt x="19953" y="21600"/>
                </a:lnTo>
                <a:lnTo>
                  <a:pt x="19953" y="18097"/>
                </a:lnTo>
                <a:lnTo>
                  <a:pt x="21600" y="18097"/>
                </a:lnTo>
                <a:lnTo>
                  <a:pt x="21600" y="11092"/>
                </a:lnTo>
                <a:lnTo>
                  <a:pt x="21600" y="7589"/>
                </a:lnTo>
              </a:path>
              <a:path w="21600" h="21600" extrusionOk="0">
                <a:moveTo>
                  <a:pt x="1647" y="18097"/>
                </a:moveTo>
                <a:lnTo>
                  <a:pt x="6407" y="18097"/>
                </a:lnTo>
                <a:moveTo>
                  <a:pt x="19953" y="18097"/>
                </a:moveTo>
                <a:lnTo>
                  <a:pt x="15010" y="18097"/>
                </a:lnTo>
                <a:moveTo>
                  <a:pt x="0" y="7589"/>
                </a:moveTo>
                <a:lnTo>
                  <a:pt x="21417" y="7589"/>
                </a:lnTo>
                <a:lnTo>
                  <a:pt x="21600" y="7589"/>
                </a:lnTo>
              </a:path>
            </a:pathLst>
          </a:custGeom>
          <a:solidFill>
            <a:srgbClr val="FFFFCC"/>
          </a:solidFill>
          <a:ln w="9525">
            <a:solidFill>
              <a:srgbClr val="000000"/>
            </a:solidFill>
            <a:miter lim="800000"/>
            <a:headEnd/>
            <a:tailEnd/>
          </a:ln>
        </p:spPr>
        <p:txBody>
          <a:bodyPr/>
          <a:lstStyle/>
          <a:p>
            <a:endParaRPr lang="en-US"/>
          </a:p>
        </p:txBody>
      </p:sp>
      <p:sp>
        <p:nvSpPr>
          <p:cNvPr id="95236" name="computr2">
            <a:extLst>
              <a:ext uri="{FF2B5EF4-FFF2-40B4-BE49-F238E27FC236}">
                <a16:creationId xmlns:a16="http://schemas.microsoft.com/office/drawing/2014/main" id="{5EE122AA-2524-4776-AE45-696AC264EBD3}"/>
              </a:ext>
            </a:extLst>
          </p:cNvPr>
          <p:cNvSpPr>
            <a:spLocks noEditPoints="1" noChangeArrowheads="1"/>
          </p:cNvSpPr>
          <p:nvPr/>
        </p:nvSpPr>
        <p:spPr bwMode="auto">
          <a:xfrm>
            <a:off x="6400800" y="5181600"/>
            <a:ext cx="135255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B3"/>
          </a:solidFill>
          <a:ln w="9525">
            <a:solidFill>
              <a:srgbClr val="000000"/>
            </a:solidFill>
            <a:miter lim="800000"/>
            <a:headEnd/>
            <a:tailEnd/>
          </a:ln>
        </p:spPr>
        <p:txBody>
          <a:bodyPr/>
          <a:lstStyle/>
          <a:p>
            <a:endParaRPr lang="en-US"/>
          </a:p>
        </p:txBody>
      </p:sp>
      <p:pic>
        <p:nvPicPr>
          <p:cNvPr id="95237" name="Picture 5" descr="BD18215_">
            <a:extLst>
              <a:ext uri="{FF2B5EF4-FFF2-40B4-BE49-F238E27FC236}">
                <a16:creationId xmlns:a16="http://schemas.microsoft.com/office/drawing/2014/main" id="{00133AB8-EC6A-4AB8-B347-620BA6B5D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334000"/>
            <a:ext cx="120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7" descr="BD18219_">
            <a:extLst>
              <a:ext uri="{FF2B5EF4-FFF2-40B4-BE49-F238E27FC236}">
                <a16:creationId xmlns:a16="http://schemas.microsoft.com/office/drawing/2014/main" id="{C37F20CA-2B09-48BE-BCCD-5AF8F038E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257800"/>
            <a:ext cx="1066800" cy="1066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95239" name="Picture 8" descr="BD18225_">
            <a:extLst>
              <a:ext uri="{FF2B5EF4-FFF2-40B4-BE49-F238E27FC236}">
                <a16:creationId xmlns:a16="http://schemas.microsoft.com/office/drawing/2014/main" id="{C5F6CD92-3513-4E09-BE45-89B95CAEA6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429000"/>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9" descr="BD18228_">
            <a:extLst>
              <a:ext uri="{FF2B5EF4-FFF2-40B4-BE49-F238E27FC236}">
                <a16:creationId xmlns:a16="http://schemas.microsoft.com/office/drawing/2014/main" id="{739CA3F4-3C84-4489-95FE-74F444773A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029200"/>
            <a:ext cx="1295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1" name="Picture 10" descr="BD18246_">
            <a:extLst>
              <a:ext uri="{FF2B5EF4-FFF2-40B4-BE49-F238E27FC236}">
                <a16:creationId xmlns:a16="http://schemas.microsoft.com/office/drawing/2014/main" id="{CC76DEA4-CC01-4341-A676-E8A17289C1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2819400"/>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2" name="Picture 11" descr="BD18190_">
            <a:extLst>
              <a:ext uri="{FF2B5EF4-FFF2-40B4-BE49-F238E27FC236}">
                <a16:creationId xmlns:a16="http://schemas.microsoft.com/office/drawing/2014/main" id="{613031B1-7F89-4158-830B-3B204EF38F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351463"/>
            <a:ext cx="15240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3" name="AutoShape 12">
            <a:extLst>
              <a:ext uri="{FF2B5EF4-FFF2-40B4-BE49-F238E27FC236}">
                <a16:creationId xmlns:a16="http://schemas.microsoft.com/office/drawing/2014/main" id="{63198129-B0F0-4DB6-BC8D-23575C189D1F}"/>
              </a:ext>
            </a:extLst>
          </p:cNvPr>
          <p:cNvSpPr>
            <a:spLocks noChangeArrowheads="1"/>
          </p:cNvSpPr>
          <p:nvPr/>
        </p:nvSpPr>
        <p:spPr bwMode="auto">
          <a:xfrm>
            <a:off x="8610600" y="2819400"/>
            <a:ext cx="381000" cy="457200"/>
          </a:xfrm>
          <a:prstGeom prst="can">
            <a:avLst>
              <a:gd name="adj" fmla="val 30000"/>
            </a:avLst>
          </a:prstGeom>
          <a:solidFill>
            <a:srgbClr val="B0750C"/>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95244" name="AutoShape 13">
            <a:extLst>
              <a:ext uri="{FF2B5EF4-FFF2-40B4-BE49-F238E27FC236}">
                <a16:creationId xmlns:a16="http://schemas.microsoft.com/office/drawing/2014/main" id="{13EC6975-6B2C-419C-A013-E26A186E0566}"/>
              </a:ext>
            </a:extLst>
          </p:cNvPr>
          <p:cNvSpPr>
            <a:spLocks noChangeArrowheads="1"/>
          </p:cNvSpPr>
          <p:nvPr/>
        </p:nvSpPr>
        <p:spPr bwMode="auto">
          <a:xfrm>
            <a:off x="8610600" y="3352800"/>
            <a:ext cx="381000" cy="457200"/>
          </a:xfrm>
          <a:prstGeom prst="can">
            <a:avLst>
              <a:gd name="adj" fmla="val 30000"/>
            </a:avLst>
          </a:prstGeom>
          <a:solidFill>
            <a:srgbClr val="B0750C"/>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95245" name="Line 14">
            <a:extLst>
              <a:ext uri="{FF2B5EF4-FFF2-40B4-BE49-F238E27FC236}">
                <a16:creationId xmlns:a16="http://schemas.microsoft.com/office/drawing/2014/main" id="{68C87C14-ED54-44F0-914B-BA065E737D40}"/>
              </a:ext>
            </a:extLst>
          </p:cNvPr>
          <p:cNvSpPr>
            <a:spLocks noChangeShapeType="1"/>
          </p:cNvSpPr>
          <p:nvPr/>
        </p:nvSpPr>
        <p:spPr bwMode="auto">
          <a:xfrm>
            <a:off x="1905000" y="4953000"/>
            <a:ext cx="5867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46" name="Line 15">
            <a:extLst>
              <a:ext uri="{FF2B5EF4-FFF2-40B4-BE49-F238E27FC236}">
                <a16:creationId xmlns:a16="http://schemas.microsoft.com/office/drawing/2014/main" id="{C3CE566F-905C-4CCD-BA7A-72A098D84078}"/>
              </a:ext>
            </a:extLst>
          </p:cNvPr>
          <p:cNvSpPr>
            <a:spLocks noChangeShapeType="1"/>
          </p:cNvSpPr>
          <p:nvPr/>
        </p:nvSpPr>
        <p:spPr bwMode="auto">
          <a:xfrm>
            <a:off x="2438400" y="4953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47" name="Line 16">
            <a:extLst>
              <a:ext uri="{FF2B5EF4-FFF2-40B4-BE49-F238E27FC236}">
                <a16:creationId xmlns:a16="http://schemas.microsoft.com/office/drawing/2014/main" id="{D5949CA9-E68F-4CDF-BC90-392CF80C9784}"/>
              </a:ext>
            </a:extLst>
          </p:cNvPr>
          <p:cNvSpPr>
            <a:spLocks noChangeShapeType="1"/>
          </p:cNvSpPr>
          <p:nvPr/>
        </p:nvSpPr>
        <p:spPr bwMode="auto">
          <a:xfrm>
            <a:off x="3886200" y="4953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48" name="Line 17">
            <a:extLst>
              <a:ext uri="{FF2B5EF4-FFF2-40B4-BE49-F238E27FC236}">
                <a16:creationId xmlns:a16="http://schemas.microsoft.com/office/drawing/2014/main" id="{1686B96B-4945-4BBE-AD16-19DBBBFFBE6D}"/>
              </a:ext>
            </a:extLst>
          </p:cNvPr>
          <p:cNvSpPr>
            <a:spLocks noChangeShapeType="1"/>
          </p:cNvSpPr>
          <p:nvPr/>
        </p:nvSpPr>
        <p:spPr bwMode="auto">
          <a:xfrm>
            <a:off x="6934200" y="4953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49" name="Line 19">
            <a:extLst>
              <a:ext uri="{FF2B5EF4-FFF2-40B4-BE49-F238E27FC236}">
                <a16:creationId xmlns:a16="http://schemas.microsoft.com/office/drawing/2014/main" id="{7613D339-F44E-45AD-912B-02CECE65B1CB}"/>
              </a:ext>
            </a:extLst>
          </p:cNvPr>
          <p:cNvSpPr>
            <a:spLocks noChangeShapeType="1"/>
          </p:cNvSpPr>
          <p:nvPr/>
        </p:nvSpPr>
        <p:spPr bwMode="auto">
          <a:xfrm>
            <a:off x="7620000" y="6019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0" name="Line 20">
            <a:extLst>
              <a:ext uri="{FF2B5EF4-FFF2-40B4-BE49-F238E27FC236}">
                <a16:creationId xmlns:a16="http://schemas.microsoft.com/office/drawing/2014/main" id="{2D39B6BE-8E1A-4ADE-BE2F-D465178FD2AA}"/>
              </a:ext>
            </a:extLst>
          </p:cNvPr>
          <p:cNvSpPr>
            <a:spLocks noChangeShapeType="1"/>
          </p:cNvSpPr>
          <p:nvPr/>
        </p:nvSpPr>
        <p:spPr bwMode="auto">
          <a:xfrm>
            <a:off x="7620000" y="4953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5251" name="Picture 21" descr="BD18221_">
            <a:extLst>
              <a:ext uri="{FF2B5EF4-FFF2-40B4-BE49-F238E27FC236}">
                <a16:creationId xmlns:a16="http://schemas.microsoft.com/office/drawing/2014/main" id="{F77B85A1-6A19-4D8C-9D16-98A4E9DA9D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1752600"/>
            <a:ext cx="762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2" name="Line 22">
            <a:extLst>
              <a:ext uri="{FF2B5EF4-FFF2-40B4-BE49-F238E27FC236}">
                <a16:creationId xmlns:a16="http://schemas.microsoft.com/office/drawing/2014/main" id="{C73A438C-6CE1-4006-BEE6-96EC7937E94C}"/>
              </a:ext>
            </a:extLst>
          </p:cNvPr>
          <p:cNvSpPr>
            <a:spLocks noChangeShapeType="1"/>
          </p:cNvSpPr>
          <p:nvPr/>
        </p:nvSpPr>
        <p:spPr bwMode="auto">
          <a:xfrm>
            <a:off x="3886200" y="2667000"/>
            <a:ext cx="4038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3" name="Line 23">
            <a:extLst>
              <a:ext uri="{FF2B5EF4-FFF2-40B4-BE49-F238E27FC236}">
                <a16:creationId xmlns:a16="http://schemas.microsoft.com/office/drawing/2014/main" id="{9EB9CD3C-BF90-4DBF-B09B-76097AF16BCD}"/>
              </a:ext>
            </a:extLst>
          </p:cNvPr>
          <p:cNvSpPr>
            <a:spLocks noChangeShapeType="1"/>
          </p:cNvSpPr>
          <p:nvPr/>
        </p:nvSpPr>
        <p:spPr bwMode="auto">
          <a:xfrm>
            <a:off x="4114800" y="2438400"/>
            <a:ext cx="0" cy="182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4" name="Line 24">
            <a:extLst>
              <a:ext uri="{FF2B5EF4-FFF2-40B4-BE49-F238E27FC236}">
                <a16:creationId xmlns:a16="http://schemas.microsoft.com/office/drawing/2014/main" id="{D7D8BF3D-1F0C-4C1C-8DC3-53AA8BDC09EB}"/>
              </a:ext>
            </a:extLst>
          </p:cNvPr>
          <p:cNvSpPr>
            <a:spLocks noChangeShapeType="1"/>
          </p:cNvSpPr>
          <p:nvPr/>
        </p:nvSpPr>
        <p:spPr bwMode="auto">
          <a:xfrm>
            <a:off x="4114800" y="4648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5" name="Line 25">
            <a:extLst>
              <a:ext uri="{FF2B5EF4-FFF2-40B4-BE49-F238E27FC236}">
                <a16:creationId xmlns:a16="http://schemas.microsoft.com/office/drawing/2014/main" id="{5451C85E-481E-47D5-9BF9-C66566718DF3}"/>
              </a:ext>
            </a:extLst>
          </p:cNvPr>
          <p:cNvSpPr>
            <a:spLocks noChangeShapeType="1"/>
          </p:cNvSpPr>
          <p:nvPr/>
        </p:nvSpPr>
        <p:spPr bwMode="auto">
          <a:xfrm>
            <a:off x="5334000" y="4953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5256" name="Picture 26" descr="BD18246_">
            <a:extLst>
              <a:ext uri="{FF2B5EF4-FFF2-40B4-BE49-F238E27FC236}">
                <a16:creationId xmlns:a16="http://schemas.microsoft.com/office/drawing/2014/main" id="{D4ED6C30-8248-43E6-81F1-5BDEFD46F1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2819400"/>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7" name="AutoShape 27">
            <a:extLst>
              <a:ext uri="{FF2B5EF4-FFF2-40B4-BE49-F238E27FC236}">
                <a16:creationId xmlns:a16="http://schemas.microsoft.com/office/drawing/2014/main" id="{2CEBA614-088D-4294-8DD5-696563574F4C}"/>
              </a:ext>
            </a:extLst>
          </p:cNvPr>
          <p:cNvSpPr>
            <a:spLocks noChangeArrowheads="1"/>
          </p:cNvSpPr>
          <p:nvPr/>
        </p:nvSpPr>
        <p:spPr bwMode="auto">
          <a:xfrm>
            <a:off x="6858000" y="2819400"/>
            <a:ext cx="381000" cy="457200"/>
          </a:xfrm>
          <a:prstGeom prst="can">
            <a:avLst>
              <a:gd name="adj" fmla="val 30000"/>
            </a:avLst>
          </a:prstGeom>
          <a:solidFill>
            <a:srgbClr val="B0750C"/>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95258" name="AutoShape 28">
            <a:extLst>
              <a:ext uri="{FF2B5EF4-FFF2-40B4-BE49-F238E27FC236}">
                <a16:creationId xmlns:a16="http://schemas.microsoft.com/office/drawing/2014/main" id="{3FFECAD0-F992-4A61-8B7E-6EE4EB52C654}"/>
              </a:ext>
            </a:extLst>
          </p:cNvPr>
          <p:cNvSpPr>
            <a:spLocks noChangeArrowheads="1"/>
          </p:cNvSpPr>
          <p:nvPr/>
        </p:nvSpPr>
        <p:spPr bwMode="auto">
          <a:xfrm>
            <a:off x="6858000" y="3352800"/>
            <a:ext cx="381000" cy="457200"/>
          </a:xfrm>
          <a:prstGeom prst="can">
            <a:avLst>
              <a:gd name="adj" fmla="val 30000"/>
            </a:avLst>
          </a:prstGeom>
          <a:solidFill>
            <a:srgbClr val="B0750C"/>
          </a:solidFill>
          <a:ln w="9525">
            <a:solidFill>
              <a:schemeClr val="tx1"/>
            </a:solidFill>
            <a:round/>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95259" name="Line 29">
            <a:extLst>
              <a:ext uri="{FF2B5EF4-FFF2-40B4-BE49-F238E27FC236}">
                <a16:creationId xmlns:a16="http://schemas.microsoft.com/office/drawing/2014/main" id="{0668CC81-987A-4944-AF05-EB94F4201D29}"/>
              </a:ext>
            </a:extLst>
          </p:cNvPr>
          <p:cNvSpPr>
            <a:spLocks noChangeShapeType="1"/>
          </p:cNvSpPr>
          <p:nvPr/>
        </p:nvSpPr>
        <p:spPr bwMode="auto">
          <a:xfrm>
            <a:off x="6248400" y="2667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0" name="Line 30">
            <a:extLst>
              <a:ext uri="{FF2B5EF4-FFF2-40B4-BE49-F238E27FC236}">
                <a16:creationId xmlns:a16="http://schemas.microsoft.com/office/drawing/2014/main" id="{AA5A893D-4660-4900-B8CB-1807D01C8AE3}"/>
              </a:ext>
            </a:extLst>
          </p:cNvPr>
          <p:cNvSpPr>
            <a:spLocks noChangeShapeType="1"/>
          </p:cNvSpPr>
          <p:nvPr/>
        </p:nvSpPr>
        <p:spPr bwMode="auto">
          <a:xfrm>
            <a:off x="7848600" y="2667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5261" name="Picture 31" descr="BD18185_">
            <a:extLst>
              <a:ext uri="{FF2B5EF4-FFF2-40B4-BE49-F238E27FC236}">
                <a16:creationId xmlns:a16="http://schemas.microsoft.com/office/drawing/2014/main" id="{039CA6B2-620A-4853-B9C6-43859995BD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371600"/>
            <a:ext cx="36576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62" name="Line 32">
            <a:extLst>
              <a:ext uri="{FF2B5EF4-FFF2-40B4-BE49-F238E27FC236}">
                <a16:creationId xmlns:a16="http://schemas.microsoft.com/office/drawing/2014/main" id="{C067AE2B-CC11-4256-810B-519B7E55AD42}"/>
              </a:ext>
            </a:extLst>
          </p:cNvPr>
          <p:cNvSpPr>
            <a:spLocks noChangeShapeType="1"/>
          </p:cNvSpPr>
          <p:nvPr/>
        </p:nvSpPr>
        <p:spPr bwMode="auto">
          <a:xfrm>
            <a:off x="3276600" y="19812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3" name="Text Box 33">
            <a:extLst>
              <a:ext uri="{FF2B5EF4-FFF2-40B4-BE49-F238E27FC236}">
                <a16:creationId xmlns:a16="http://schemas.microsoft.com/office/drawing/2014/main" id="{E423DDCE-6CBE-4B01-95EA-ED437DB13509}"/>
              </a:ext>
            </a:extLst>
          </p:cNvPr>
          <p:cNvSpPr txBox="1">
            <a:spLocks noChangeArrowheads="1"/>
          </p:cNvSpPr>
          <p:nvPr/>
        </p:nvSpPr>
        <p:spPr bwMode="auto">
          <a:xfrm>
            <a:off x="974725" y="2398713"/>
            <a:ext cx="141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The Internet</a:t>
            </a:r>
          </a:p>
        </p:txBody>
      </p:sp>
      <p:sp>
        <p:nvSpPr>
          <p:cNvPr id="95264" name="Text Box 34">
            <a:extLst>
              <a:ext uri="{FF2B5EF4-FFF2-40B4-BE49-F238E27FC236}">
                <a16:creationId xmlns:a16="http://schemas.microsoft.com/office/drawing/2014/main" id="{0E5A907A-1169-45AF-9929-6582BB4F8067}"/>
              </a:ext>
            </a:extLst>
          </p:cNvPr>
          <p:cNvSpPr txBox="1">
            <a:spLocks noChangeArrowheads="1"/>
          </p:cNvSpPr>
          <p:nvPr/>
        </p:nvSpPr>
        <p:spPr bwMode="auto">
          <a:xfrm>
            <a:off x="4175125" y="3008313"/>
            <a:ext cx="158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De-Militarized</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Zone</a:t>
            </a:r>
          </a:p>
        </p:txBody>
      </p:sp>
      <p:sp>
        <p:nvSpPr>
          <p:cNvPr id="95265" name="Text Box 35">
            <a:extLst>
              <a:ext uri="{FF2B5EF4-FFF2-40B4-BE49-F238E27FC236}">
                <a16:creationId xmlns:a16="http://schemas.microsoft.com/office/drawing/2014/main" id="{61FC62B4-C3C1-4E18-BE3F-E61DC8E5FB5B}"/>
              </a:ext>
            </a:extLst>
          </p:cNvPr>
          <p:cNvSpPr txBox="1">
            <a:spLocks noChangeArrowheads="1"/>
          </p:cNvSpPr>
          <p:nvPr/>
        </p:nvSpPr>
        <p:spPr bwMode="auto">
          <a:xfrm>
            <a:off x="212725" y="4989513"/>
            <a:ext cx="2108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Privileged Network</a:t>
            </a:r>
          </a:p>
        </p:txBody>
      </p:sp>
      <p:sp>
        <p:nvSpPr>
          <p:cNvPr id="95266" name="Text Box 36">
            <a:extLst>
              <a:ext uri="{FF2B5EF4-FFF2-40B4-BE49-F238E27FC236}">
                <a16:creationId xmlns:a16="http://schemas.microsoft.com/office/drawing/2014/main" id="{879F807A-EF28-4CF8-B092-638BCFDB1BB2}"/>
              </a:ext>
            </a:extLst>
          </p:cNvPr>
          <p:cNvSpPr txBox="1">
            <a:spLocks noChangeArrowheads="1"/>
          </p:cNvSpPr>
          <p:nvPr/>
        </p:nvSpPr>
        <p:spPr bwMode="auto">
          <a:xfrm>
            <a:off x="4572000" y="1752600"/>
            <a:ext cx="301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Border Router: Packet Filter</a:t>
            </a:r>
          </a:p>
        </p:txBody>
      </p:sp>
      <p:sp>
        <p:nvSpPr>
          <p:cNvPr id="95267" name="Line 37">
            <a:extLst>
              <a:ext uri="{FF2B5EF4-FFF2-40B4-BE49-F238E27FC236}">
                <a16:creationId xmlns:a16="http://schemas.microsoft.com/office/drawing/2014/main" id="{2C31158E-F013-4334-B9A7-B51FCCE8B7E0}"/>
              </a:ext>
            </a:extLst>
          </p:cNvPr>
          <p:cNvSpPr>
            <a:spLocks noChangeShapeType="1"/>
          </p:cNvSpPr>
          <p:nvPr/>
        </p:nvSpPr>
        <p:spPr bwMode="auto">
          <a:xfrm>
            <a:off x="6705600" y="3505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8" name="Line 38">
            <a:extLst>
              <a:ext uri="{FF2B5EF4-FFF2-40B4-BE49-F238E27FC236}">
                <a16:creationId xmlns:a16="http://schemas.microsoft.com/office/drawing/2014/main" id="{460EE38B-57EF-4E35-8177-58E4EE5A35EC}"/>
              </a:ext>
            </a:extLst>
          </p:cNvPr>
          <p:cNvSpPr>
            <a:spLocks noChangeShapeType="1"/>
          </p:cNvSpPr>
          <p:nvPr/>
        </p:nvSpPr>
        <p:spPr bwMode="auto">
          <a:xfrm>
            <a:off x="6781800" y="30480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9" name="Line 39">
            <a:extLst>
              <a:ext uri="{FF2B5EF4-FFF2-40B4-BE49-F238E27FC236}">
                <a16:creationId xmlns:a16="http://schemas.microsoft.com/office/drawing/2014/main" id="{D239ADED-A153-4214-A59A-87C1BAC8D283}"/>
              </a:ext>
            </a:extLst>
          </p:cNvPr>
          <p:cNvSpPr>
            <a:spLocks noChangeShapeType="1"/>
          </p:cNvSpPr>
          <p:nvPr/>
        </p:nvSpPr>
        <p:spPr bwMode="auto">
          <a:xfrm>
            <a:off x="8458200" y="2971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70" name="Line 40">
            <a:extLst>
              <a:ext uri="{FF2B5EF4-FFF2-40B4-BE49-F238E27FC236}">
                <a16:creationId xmlns:a16="http://schemas.microsoft.com/office/drawing/2014/main" id="{DD1E69AC-3909-4F96-9CF9-F4708060B6F9}"/>
              </a:ext>
            </a:extLst>
          </p:cNvPr>
          <p:cNvSpPr>
            <a:spLocks noChangeShapeType="1"/>
          </p:cNvSpPr>
          <p:nvPr/>
        </p:nvSpPr>
        <p:spPr bwMode="auto">
          <a:xfrm>
            <a:off x="8382000" y="35052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73" name="Text Box 43">
            <a:extLst>
              <a:ext uri="{FF2B5EF4-FFF2-40B4-BE49-F238E27FC236}">
                <a16:creationId xmlns:a16="http://schemas.microsoft.com/office/drawing/2014/main" id="{DF743E3C-95B0-4189-A69A-07C5482D98BD}"/>
              </a:ext>
            </a:extLst>
          </p:cNvPr>
          <p:cNvSpPr txBox="1">
            <a:spLocks noChangeArrowheads="1"/>
          </p:cNvSpPr>
          <p:nvPr/>
        </p:nvSpPr>
        <p:spPr bwMode="auto">
          <a:xfrm>
            <a:off x="6477000" y="3886200"/>
            <a:ext cx="159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Bastion Hosts</a:t>
            </a:r>
          </a:p>
        </p:txBody>
      </p:sp>
      <p:sp>
        <p:nvSpPr>
          <p:cNvPr id="95274" name="Text Box 45">
            <a:extLst>
              <a:ext uri="{FF2B5EF4-FFF2-40B4-BE49-F238E27FC236}">
                <a16:creationId xmlns:a16="http://schemas.microsoft.com/office/drawing/2014/main" id="{6D3C493F-E4A2-4369-BF3C-7CCAD2AE2177}"/>
              </a:ext>
            </a:extLst>
          </p:cNvPr>
          <p:cNvSpPr txBox="1">
            <a:spLocks noChangeArrowheads="1"/>
          </p:cNvSpPr>
          <p:nvPr/>
        </p:nvSpPr>
        <p:spPr bwMode="auto">
          <a:xfrm>
            <a:off x="4556125" y="4379913"/>
            <a:ext cx="224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Proxy server firewall</a:t>
            </a:r>
          </a:p>
        </p:txBody>
      </p:sp>
      <p:sp>
        <p:nvSpPr>
          <p:cNvPr id="95275" name="Text Box 46">
            <a:extLst>
              <a:ext uri="{FF2B5EF4-FFF2-40B4-BE49-F238E27FC236}">
                <a16:creationId xmlns:a16="http://schemas.microsoft.com/office/drawing/2014/main" id="{8522F1AD-E786-49B6-A5FA-9481E9482FC5}"/>
              </a:ext>
            </a:extLst>
          </p:cNvPr>
          <p:cNvSpPr txBox="1">
            <a:spLocks noChangeArrowheads="1"/>
          </p:cNvSpPr>
          <p:nvPr/>
        </p:nvSpPr>
        <p:spPr bwMode="auto">
          <a:xfrm>
            <a:off x="5699125" y="422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95276" name="Line 48">
            <a:extLst>
              <a:ext uri="{FF2B5EF4-FFF2-40B4-BE49-F238E27FC236}">
                <a16:creationId xmlns:a16="http://schemas.microsoft.com/office/drawing/2014/main" id="{1FF08B7D-5A89-4497-9413-D81159CD1191}"/>
              </a:ext>
            </a:extLst>
          </p:cNvPr>
          <p:cNvSpPr>
            <a:spLocks noChangeShapeType="1"/>
          </p:cNvSpPr>
          <p:nvPr/>
        </p:nvSpPr>
        <p:spPr bwMode="auto">
          <a:xfrm>
            <a:off x="1676400" y="4191000"/>
            <a:ext cx="549275" cy="268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77" name="Line 49">
            <a:extLst>
              <a:ext uri="{FF2B5EF4-FFF2-40B4-BE49-F238E27FC236}">
                <a16:creationId xmlns:a16="http://schemas.microsoft.com/office/drawing/2014/main" id="{AF65CB05-4C82-4BA9-982F-55226F3B9B23}"/>
              </a:ext>
            </a:extLst>
          </p:cNvPr>
          <p:cNvSpPr>
            <a:spLocks noChangeShapeType="1"/>
          </p:cNvSpPr>
          <p:nvPr/>
        </p:nvSpPr>
        <p:spPr bwMode="auto">
          <a:xfrm flipH="1" flipV="1">
            <a:off x="2149475" y="4230688"/>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78" name="Line 50">
            <a:extLst>
              <a:ext uri="{FF2B5EF4-FFF2-40B4-BE49-F238E27FC236}">
                <a16:creationId xmlns:a16="http://schemas.microsoft.com/office/drawing/2014/main" id="{4544EB0E-3AA9-4A4D-8A61-01F1CABAE268}"/>
              </a:ext>
            </a:extLst>
          </p:cNvPr>
          <p:cNvSpPr>
            <a:spLocks noChangeShapeType="1"/>
          </p:cNvSpPr>
          <p:nvPr/>
        </p:nvSpPr>
        <p:spPr bwMode="auto">
          <a:xfrm>
            <a:off x="2149475" y="4230688"/>
            <a:ext cx="1050925" cy="1127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79" name="Text Box 51">
            <a:extLst>
              <a:ext uri="{FF2B5EF4-FFF2-40B4-BE49-F238E27FC236}">
                <a16:creationId xmlns:a16="http://schemas.microsoft.com/office/drawing/2014/main" id="{C3A714C4-F8F2-4354-8C60-A5883AA56C6C}"/>
              </a:ext>
            </a:extLst>
          </p:cNvPr>
          <p:cNvSpPr txBox="1">
            <a:spLocks noChangeArrowheads="1"/>
          </p:cNvSpPr>
          <p:nvPr/>
        </p:nvSpPr>
        <p:spPr bwMode="auto">
          <a:xfrm>
            <a:off x="2667000" y="4572000"/>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WLAN</a:t>
            </a:r>
          </a:p>
        </p:txBody>
      </p:sp>
      <p:sp>
        <p:nvSpPr>
          <p:cNvPr id="95280" name="Line 52">
            <a:extLst>
              <a:ext uri="{FF2B5EF4-FFF2-40B4-BE49-F238E27FC236}">
                <a16:creationId xmlns:a16="http://schemas.microsoft.com/office/drawing/2014/main" id="{76F058F2-AF62-46F9-9A0E-01F2304665B5}"/>
              </a:ext>
            </a:extLst>
          </p:cNvPr>
          <p:cNvSpPr>
            <a:spLocks noChangeShapeType="1"/>
          </p:cNvSpPr>
          <p:nvPr/>
        </p:nvSpPr>
        <p:spPr bwMode="auto">
          <a:xfrm>
            <a:off x="3276600" y="4343400"/>
            <a:ext cx="609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81" name="Line 53">
            <a:extLst>
              <a:ext uri="{FF2B5EF4-FFF2-40B4-BE49-F238E27FC236}">
                <a16:creationId xmlns:a16="http://schemas.microsoft.com/office/drawing/2014/main" id="{CE254B4B-995E-45A0-9E22-A20AD4B8A9F9}"/>
              </a:ext>
            </a:extLst>
          </p:cNvPr>
          <p:cNvSpPr>
            <a:spLocks noChangeShapeType="1"/>
          </p:cNvSpPr>
          <p:nvPr/>
        </p:nvSpPr>
        <p:spPr bwMode="auto">
          <a:xfrm>
            <a:off x="3657600" y="3962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5282" name="Picture 55">
            <a:extLst>
              <a:ext uri="{FF2B5EF4-FFF2-40B4-BE49-F238E27FC236}">
                <a16:creationId xmlns:a16="http://schemas.microsoft.com/office/drawing/2014/main" id="{FC55E14C-9926-4EBF-AB94-EA6889F47B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4200" y="3962400"/>
            <a:ext cx="2381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83" name="Picture 54">
            <a:extLst>
              <a:ext uri="{FF2B5EF4-FFF2-40B4-BE49-F238E27FC236}">
                <a16:creationId xmlns:a16="http://schemas.microsoft.com/office/drawing/2014/main" id="{7069E17F-11EC-47DB-B4FB-747B27843D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4038600"/>
            <a:ext cx="685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84" name="Picture 54">
            <a:extLst>
              <a:ext uri="{FF2B5EF4-FFF2-40B4-BE49-F238E27FC236}">
                <a16:creationId xmlns:a16="http://schemas.microsoft.com/office/drawing/2014/main" id="{FE0F2BB7-9E1F-446A-BA1E-9747A29601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00" y="2133600"/>
            <a:ext cx="381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3">
            <a:extLst>
              <a:ext uri="{FF2B5EF4-FFF2-40B4-BE49-F238E27FC236}">
                <a16:creationId xmlns:a16="http://schemas.microsoft.com/office/drawing/2014/main" id="{1AC47041-614D-492C-A399-52DD73ACD8D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221163" y="6257925"/>
            <a:ext cx="6842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FAB655F-3543-4D07-9BF2-61CD39982584}"/>
              </a:ext>
            </a:extLst>
          </p:cNvPr>
          <p:cNvPicPr>
            <a:picLocks noChangeAspect="1"/>
          </p:cNvPicPr>
          <p:nvPr/>
        </p:nvPicPr>
        <p:blipFill>
          <a:blip r:embed="rId14"/>
          <a:stretch>
            <a:fillRect/>
          </a:stretch>
        </p:blipFill>
        <p:spPr>
          <a:xfrm>
            <a:off x="8070850" y="1043129"/>
            <a:ext cx="515644" cy="991867"/>
          </a:xfrm>
          <a:prstGeom prst="rect">
            <a:avLst/>
          </a:prstGeo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C476C7C7-7DBD-4BD6-9B0D-0616E30FBD83}"/>
              </a:ext>
            </a:extLst>
          </p:cNvPr>
          <p:cNvSpPr>
            <a:spLocks noGrp="1" noChangeArrowheads="1"/>
          </p:cNvSpPr>
          <p:nvPr>
            <p:ph type="title"/>
          </p:nvPr>
        </p:nvSpPr>
        <p:spPr>
          <a:xfrm>
            <a:off x="520700" y="609600"/>
            <a:ext cx="8154988" cy="775597"/>
          </a:xfrm>
        </p:spPr>
        <p:txBody>
          <a:bodyPr/>
          <a:lstStyle/>
          <a:p>
            <a:pPr algn="ctr" eaLnBrk="1" hangingPunct="1"/>
            <a:r>
              <a:rPr lang="en-US" altLang="en-US" sz="2800" dirty="0">
                <a:ea typeface="Calibri" panose="020F0502020204030204" pitchFamily="34" charset="0"/>
                <a:cs typeface="Lucida Sans" panose="020B0602030504020204" pitchFamily="34" charset="0"/>
              </a:rPr>
              <a:t>Step 5: Draw the Network Diagram</a:t>
            </a:r>
            <a:br>
              <a:rPr lang="en-US" altLang="en-US" sz="2800" dirty="0">
                <a:ea typeface="Calibri" panose="020F0502020204030204" pitchFamily="34" charset="0"/>
                <a:cs typeface="Lucida Sans" panose="020B0602030504020204" pitchFamily="34" charset="0"/>
              </a:rPr>
            </a:br>
            <a:r>
              <a:rPr lang="en-US" altLang="en-US" sz="2800" dirty="0">
                <a:ea typeface="Calibri" panose="020F0502020204030204" pitchFamily="34" charset="0"/>
                <a:cs typeface="Lucida Sans" panose="020B0602030504020204" pitchFamily="34" charset="0"/>
              </a:rPr>
              <a:t>University Scenario:  Dual in-line Firewalls</a:t>
            </a:r>
            <a:endParaRPr lang="en-US" altLang="en-US" dirty="0">
              <a:ea typeface="Calibri" panose="020F0502020204030204" pitchFamily="34" charset="0"/>
              <a:cs typeface="Lucida Sans" panose="020B0602030504020204" pitchFamily="34" charset="0"/>
            </a:endParaRPr>
          </a:p>
        </p:txBody>
      </p:sp>
      <p:pic>
        <p:nvPicPr>
          <p:cNvPr id="2" name="Picture 1">
            <a:extLst>
              <a:ext uri="{FF2B5EF4-FFF2-40B4-BE49-F238E27FC236}">
                <a16:creationId xmlns:a16="http://schemas.microsoft.com/office/drawing/2014/main" id="{74938F3D-95C0-4F0C-8030-C358A682DE30}"/>
              </a:ext>
            </a:extLst>
          </p:cNvPr>
          <p:cNvPicPr>
            <a:picLocks noChangeAspect="1"/>
          </p:cNvPicPr>
          <p:nvPr/>
        </p:nvPicPr>
        <p:blipFill>
          <a:blip r:embed="rId2"/>
          <a:stretch>
            <a:fillRect/>
          </a:stretch>
        </p:blipFill>
        <p:spPr>
          <a:xfrm>
            <a:off x="1289050" y="836748"/>
            <a:ext cx="6565900" cy="6032138"/>
          </a:xfrm>
          <a:prstGeom prst="rect">
            <a:avLst/>
          </a:prstGeom>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5233AD49-01AB-4FB9-AF33-98B36BE1CF6A}"/>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Writing Rules</a:t>
            </a:r>
          </a:p>
        </p:txBody>
      </p:sp>
      <p:sp>
        <p:nvSpPr>
          <p:cNvPr id="98307" name="Text Box 4">
            <a:extLst>
              <a:ext uri="{FF2B5EF4-FFF2-40B4-BE49-F238E27FC236}">
                <a16:creationId xmlns:a16="http://schemas.microsoft.com/office/drawing/2014/main" id="{AFF58D69-F761-4DAD-A384-9895341BB558}"/>
              </a:ext>
            </a:extLst>
          </p:cNvPr>
          <p:cNvSpPr txBox="1">
            <a:spLocks noChangeArrowheads="1"/>
          </p:cNvSpPr>
          <p:nvPr/>
        </p:nvSpPr>
        <p:spPr bwMode="auto">
          <a:xfrm>
            <a:off x="1508125" y="1944688"/>
            <a:ext cx="12366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2400" i="0">
                <a:solidFill>
                  <a:schemeClr val="bg2"/>
                </a:solidFill>
                <a:latin typeface="Arial" panose="020B0604020202020204" pitchFamily="34" charset="0"/>
                <a:cs typeface="Arial" panose="020B0604020202020204" pitchFamily="34" charset="0"/>
              </a:rPr>
              <a:t>Policies</a:t>
            </a:r>
          </a:p>
        </p:txBody>
      </p:sp>
      <p:sp>
        <p:nvSpPr>
          <p:cNvPr id="98308" name="Text Box 5">
            <a:extLst>
              <a:ext uri="{FF2B5EF4-FFF2-40B4-BE49-F238E27FC236}">
                <a16:creationId xmlns:a16="http://schemas.microsoft.com/office/drawing/2014/main" id="{2545E5E7-B813-44B0-912B-FD77C01C2196}"/>
              </a:ext>
            </a:extLst>
          </p:cNvPr>
          <p:cNvSpPr txBox="1">
            <a:spLocks noChangeArrowheads="1"/>
          </p:cNvSpPr>
          <p:nvPr/>
        </p:nvSpPr>
        <p:spPr bwMode="auto">
          <a:xfrm>
            <a:off x="3962400" y="1984375"/>
            <a:ext cx="381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2400" i="0">
                <a:solidFill>
                  <a:schemeClr val="bg2"/>
                </a:solidFill>
                <a:latin typeface="Arial" panose="020B0604020202020204" pitchFamily="34" charset="0"/>
                <a:cs typeface="Arial" panose="020B0604020202020204" pitchFamily="34" charset="0"/>
              </a:rPr>
              <a:t>Network Filter Capabilities</a:t>
            </a:r>
            <a:r>
              <a:rPr lang="en-US" altLang="en-US" sz="2400" i="0">
                <a:solidFill>
                  <a:schemeClr val="tx1"/>
                </a:solidFill>
                <a:latin typeface="Arial" panose="020B0604020202020204" pitchFamily="34" charset="0"/>
                <a:cs typeface="Arial" panose="020B0604020202020204" pitchFamily="34" charset="0"/>
              </a:rPr>
              <a:t> </a:t>
            </a:r>
          </a:p>
        </p:txBody>
      </p:sp>
      <p:sp>
        <p:nvSpPr>
          <p:cNvPr id="98309" name="Text Box 6">
            <a:extLst>
              <a:ext uri="{FF2B5EF4-FFF2-40B4-BE49-F238E27FC236}">
                <a16:creationId xmlns:a16="http://schemas.microsoft.com/office/drawing/2014/main" id="{568652AC-65C2-42B8-8149-692E3511DD50}"/>
              </a:ext>
            </a:extLst>
          </p:cNvPr>
          <p:cNvSpPr txBox="1">
            <a:spLocks noChangeArrowheads="1"/>
          </p:cNvSpPr>
          <p:nvPr/>
        </p:nvSpPr>
        <p:spPr bwMode="auto">
          <a:xfrm>
            <a:off x="2574925" y="3240088"/>
            <a:ext cx="176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2400" i="0">
                <a:solidFill>
                  <a:schemeClr val="tx1"/>
                </a:solidFill>
                <a:latin typeface="Arial" panose="020B0604020202020204" pitchFamily="34" charset="0"/>
                <a:cs typeface="Arial" panose="020B0604020202020204" pitchFamily="34" charset="0"/>
              </a:rPr>
              <a:t>Write Rules</a:t>
            </a:r>
          </a:p>
        </p:txBody>
      </p:sp>
      <p:sp>
        <p:nvSpPr>
          <p:cNvPr id="98310" name="Text Box 7">
            <a:extLst>
              <a:ext uri="{FF2B5EF4-FFF2-40B4-BE49-F238E27FC236}">
                <a16:creationId xmlns:a16="http://schemas.microsoft.com/office/drawing/2014/main" id="{4FCC05B8-BE47-4E10-A5FF-742AA11CBA02}"/>
              </a:ext>
            </a:extLst>
          </p:cNvPr>
          <p:cNvSpPr txBox="1">
            <a:spLocks noChangeArrowheads="1"/>
          </p:cNvSpPr>
          <p:nvPr/>
        </p:nvSpPr>
        <p:spPr bwMode="auto">
          <a:xfrm>
            <a:off x="2209800" y="4572000"/>
            <a:ext cx="269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2400" i="0">
                <a:solidFill>
                  <a:schemeClr val="tx1"/>
                </a:solidFill>
                <a:latin typeface="Arial" panose="020B0604020202020204" pitchFamily="34" charset="0"/>
                <a:cs typeface="Arial" panose="020B0604020202020204" pitchFamily="34" charset="0"/>
              </a:rPr>
              <a:t>Protected Network</a:t>
            </a:r>
          </a:p>
        </p:txBody>
      </p:sp>
      <p:sp>
        <p:nvSpPr>
          <p:cNvPr id="98311" name="Line 8">
            <a:extLst>
              <a:ext uri="{FF2B5EF4-FFF2-40B4-BE49-F238E27FC236}">
                <a16:creationId xmlns:a16="http://schemas.microsoft.com/office/drawing/2014/main" id="{1DAC5C0B-D022-482E-A1B8-164EE2ECF68E}"/>
              </a:ext>
            </a:extLst>
          </p:cNvPr>
          <p:cNvSpPr>
            <a:spLocks noChangeShapeType="1"/>
          </p:cNvSpPr>
          <p:nvPr/>
        </p:nvSpPr>
        <p:spPr bwMode="auto">
          <a:xfrm>
            <a:off x="2057400" y="2362200"/>
            <a:ext cx="990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12" name="Line 9">
            <a:extLst>
              <a:ext uri="{FF2B5EF4-FFF2-40B4-BE49-F238E27FC236}">
                <a16:creationId xmlns:a16="http://schemas.microsoft.com/office/drawing/2014/main" id="{89D99594-CD16-45CC-8B7E-8CD1183F2524}"/>
              </a:ext>
            </a:extLst>
          </p:cNvPr>
          <p:cNvSpPr>
            <a:spLocks noChangeShapeType="1"/>
          </p:cNvSpPr>
          <p:nvPr/>
        </p:nvSpPr>
        <p:spPr bwMode="auto">
          <a:xfrm flipH="1">
            <a:off x="3581400" y="2438400"/>
            <a:ext cx="1066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13" name="Line 10">
            <a:extLst>
              <a:ext uri="{FF2B5EF4-FFF2-40B4-BE49-F238E27FC236}">
                <a16:creationId xmlns:a16="http://schemas.microsoft.com/office/drawing/2014/main" id="{0DA7E377-B70F-4551-9CAB-FE75EDD438A5}"/>
              </a:ext>
            </a:extLst>
          </p:cNvPr>
          <p:cNvSpPr>
            <a:spLocks noChangeShapeType="1"/>
          </p:cNvSpPr>
          <p:nvPr/>
        </p:nvSpPr>
        <p:spPr bwMode="auto">
          <a:xfrm>
            <a:off x="3200400" y="38100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98314" name="AutoShape 11">
            <a:extLst>
              <a:ext uri="{FF2B5EF4-FFF2-40B4-BE49-F238E27FC236}">
                <a16:creationId xmlns:a16="http://schemas.microsoft.com/office/drawing/2014/main" id="{1469309A-DE61-4E9B-A02E-2A083CC2247B}"/>
              </a:ext>
            </a:extLst>
          </p:cNvPr>
          <p:cNvCxnSpPr>
            <a:cxnSpLocks noChangeShapeType="1"/>
            <a:stCxn id="98310" idx="3"/>
            <a:endCxn id="98309" idx="3"/>
          </p:cNvCxnSpPr>
          <p:nvPr/>
        </p:nvCxnSpPr>
        <p:spPr bwMode="auto">
          <a:xfrm flipH="1" flipV="1">
            <a:off x="4335463" y="3468688"/>
            <a:ext cx="566737" cy="1331912"/>
          </a:xfrm>
          <a:prstGeom prst="curvedConnector3">
            <a:avLst>
              <a:gd name="adj1" fmla="val -4033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8315" name="Text Box 12">
            <a:extLst>
              <a:ext uri="{FF2B5EF4-FFF2-40B4-BE49-F238E27FC236}">
                <a16:creationId xmlns:a16="http://schemas.microsoft.com/office/drawing/2014/main" id="{0F9D7D65-5F3B-4909-AA0C-70C4DBC9C25D}"/>
              </a:ext>
            </a:extLst>
          </p:cNvPr>
          <p:cNvSpPr txBox="1">
            <a:spLocks noChangeArrowheads="1"/>
          </p:cNvSpPr>
          <p:nvPr/>
        </p:nvSpPr>
        <p:spPr bwMode="auto">
          <a:xfrm>
            <a:off x="5181600" y="3733800"/>
            <a:ext cx="1738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2000" i="0">
                <a:solidFill>
                  <a:schemeClr val="hlink"/>
                </a:solidFill>
                <a:latin typeface="Arial" panose="020B0604020202020204" pitchFamily="34" charset="0"/>
                <a:cs typeface="Arial" panose="020B0604020202020204" pitchFamily="34" charset="0"/>
              </a:rPr>
              <a:t>Audit Failures</a:t>
            </a:r>
          </a:p>
        </p:txBody>
      </p:sp>
      <p:sp>
        <p:nvSpPr>
          <p:cNvPr id="98316" name="Text Box 13">
            <a:extLst>
              <a:ext uri="{FF2B5EF4-FFF2-40B4-BE49-F238E27FC236}">
                <a16:creationId xmlns:a16="http://schemas.microsoft.com/office/drawing/2014/main" id="{034B7F3F-5FDD-42C2-B529-E880D96192D4}"/>
              </a:ext>
            </a:extLst>
          </p:cNvPr>
          <p:cNvSpPr txBox="1">
            <a:spLocks noChangeArrowheads="1"/>
          </p:cNvSpPr>
          <p:nvPr/>
        </p:nvSpPr>
        <p:spPr bwMode="auto">
          <a:xfrm>
            <a:off x="381000" y="3276600"/>
            <a:ext cx="148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2000" i="0">
                <a:solidFill>
                  <a:schemeClr val="hlink"/>
                </a:solidFill>
                <a:latin typeface="Arial" panose="020B0604020202020204" pitchFamily="34" charset="0"/>
                <a:cs typeface="Arial" panose="020B0604020202020204" pitchFamily="34" charset="0"/>
              </a:rPr>
              <a:t>Corrections</a:t>
            </a:r>
          </a:p>
        </p:txBody>
      </p:sp>
      <p:cxnSp>
        <p:nvCxnSpPr>
          <p:cNvPr id="98317" name="AutoShape 14">
            <a:extLst>
              <a:ext uri="{FF2B5EF4-FFF2-40B4-BE49-F238E27FC236}">
                <a16:creationId xmlns:a16="http://schemas.microsoft.com/office/drawing/2014/main" id="{268B6D0C-48C9-4604-9195-625AFEFB6797}"/>
              </a:ext>
            </a:extLst>
          </p:cNvPr>
          <p:cNvCxnSpPr>
            <a:cxnSpLocks noChangeShapeType="1"/>
          </p:cNvCxnSpPr>
          <p:nvPr/>
        </p:nvCxnSpPr>
        <p:spPr bwMode="auto">
          <a:xfrm rot="5400000" flipH="1">
            <a:off x="762000" y="3429000"/>
            <a:ext cx="2286000" cy="4572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8318" name="Lock">
            <a:extLst>
              <a:ext uri="{FF2B5EF4-FFF2-40B4-BE49-F238E27FC236}">
                <a16:creationId xmlns:a16="http://schemas.microsoft.com/office/drawing/2014/main" id="{853D8308-4CD6-40F8-9003-B1764A8A46BC}"/>
              </a:ext>
            </a:extLst>
          </p:cNvPr>
          <p:cNvSpPr>
            <a:spLocks noEditPoints="1" noChangeArrowheads="1"/>
          </p:cNvSpPr>
          <p:nvPr/>
        </p:nvSpPr>
        <p:spPr bwMode="auto">
          <a:xfrm>
            <a:off x="5867400" y="4572000"/>
            <a:ext cx="1790700" cy="16002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US"/>
          </a:p>
        </p:txBody>
      </p:sp>
      <p:sp>
        <p:nvSpPr>
          <p:cNvPr id="64527" name="TextBox 1">
            <a:extLst>
              <a:ext uri="{FF2B5EF4-FFF2-40B4-BE49-F238E27FC236}">
                <a16:creationId xmlns:a16="http://schemas.microsoft.com/office/drawing/2014/main" id="{47839A4F-CC47-468B-914D-C6A361995FD6}"/>
              </a:ext>
            </a:extLst>
          </p:cNvPr>
          <p:cNvSpPr txBox="1">
            <a:spLocks noChangeArrowheads="1"/>
          </p:cNvSpPr>
          <p:nvPr/>
        </p:nvSpPr>
        <p:spPr bwMode="auto">
          <a:xfrm>
            <a:off x="381000" y="5562600"/>
            <a:ext cx="50276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defRPr/>
            </a:pPr>
            <a:r>
              <a:rPr lang="en-US" altLang="en-US" sz="2000" b="1" i="0" dirty="0">
                <a:latin typeface="+mj-lt"/>
              </a:rPr>
              <a:t>Fail-Closed:  </a:t>
            </a:r>
            <a:r>
              <a:rPr lang="en-US" altLang="en-US" sz="2000" i="0" dirty="0">
                <a:latin typeface="+mj-lt"/>
              </a:rPr>
              <a:t>If the filter fails, it fails closed</a:t>
            </a:r>
          </a:p>
          <a:p>
            <a:pPr eaLnBrk="1" hangingPunct="1">
              <a:defRPr/>
            </a:pPr>
            <a:r>
              <a:rPr lang="en-US" altLang="en-US" sz="2000" b="1" i="0" dirty="0">
                <a:latin typeface="+mj-lt"/>
              </a:rPr>
              <a:t>Default Deny</a:t>
            </a:r>
            <a:r>
              <a:rPr lang="en-US" altLang="en-US" sz="2000" i="0" dirty="0">
                <a:latin typeface="+mj-lt"/>
              </a:rPr>
              <a:t>:  If a specific rule does not apply,</a:t>
            </a:r>
          </a:p>
          <a:p>
            <a:pPr eaLnBrk="1" hangingPunct="1">
              <a:defRPr/>
            </a:pPr>
            <a:r>
              <a:rPr lang="en-US" altLang="en-US" sz="2000" i="0" dirty="0">
                <a:latin typeface="+mj-lt"/>
              </a:rPr>
              <a:t>	The packet is dropped.</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377876D0-B3B9-46C5-B8A0-182604B5CC3A}"/>
              </a:ext>
            </a:extLst>
          </p:cNvPr>
          <p:cNvSpPr>
            <a:spLocks noGrp="1" noChangeArrowheads="1"/>
          </p:cNvSpPr>
          <p:nvPr>
            <p:ph type="title"/>
          </p:nvPr>
        </p:nvSpPr>
        <p:spPr/>
        <p:txBody>
          <a:bodyPr/>
          <a:lstStyle/>
          <a:p>
            <a:pPr eaLnBrk="1" hangingPunct="1"/>
            <a:r>
              <a:rPr lang="en-US" altLang="en-US" sz="4000">
                <a:ea typeface="Calibri" panose="020F0502020204030204" pitchFamily="34" charset="0"/>
                <a:cs typeface="Lucida Sans" panose="020B0602030504020204" pitchFamily="34" charset="0"/>
              </a:rPr>
              <a:t>Firewall</a:t>
            </a:r>
            <a:br>
              <a:rPr lang="en-US" altLang="en-US" sz="4000">
                <a:ea typeface="Calibri" panose="020F0502020204030204" pitchFamily="34" charset="0"/>
                <a:cs typeface="Lucida Sans" panose="020B0602030504020204" pitchFamily="34" charset="0"/>
              </a:rPr>
            </a:br>
            <a:r>
              <a:rPr lang="en-US" altLang="en-US" sz="4000">
                <a:ea typeface="Calibri" panose="020F0502020204030204" pitchFamily="34" charset="0"/>
                <a:cs typeface="Lucida Sans" panose="020B0602030504020204" pitchFamily="34" charset="0"/>
              </a:rPr>
              <a:t>Configurations</a:t>
            </a:r>
          </a:p>
        </p:txBody>
      </p:sp>
      <p:pic>
        <p:nvPicPr>
          <p:cNvPr id="100355" name="Picture 5" descr="BD18215_">
            <a:extLst>
              <a:ext uri="{FF2B5EF4-FFF2-40B4-BE49-F238E27FC236}">
                <a16:creationId xmlns:a16="http://schemas.microsoft.com/office/drawing/2014/main" id="{75DCB0F8-B4CF-4A7B-8CBA-9D693C772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914400"/>
            <a:ext cx="7620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7" descr="BD18219_">
            <a:extLst>
              <a:ext uri="{FF2B5EF4-FFF2-40B4-BE49-F238E27FC236}">
                <a16:creationId xmlns:a16="http://schemas.microsoft.com/office/drawing/2014/main" id="{F8A0C072-F017-4B9A-9ECE-869CDEAD6A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33400"/>
            <a:ext cx="1066800" cy="1066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0357" name="Line 11">
            <a:extLst>
              <a:ext uri="{FF2B5EF4-FFF2-40B4-BE49-F238E27FC236}">
                <a16:creationId xmlns:a16="http://schemas.microsoft.com/office/drawing/2014/main" id="{3DCB1EC3-0DA9-4072-B412-ECE3E3D60564}"/>
              </a:ext>
            </a:extLst>
          </p:cNvPr>
          <p:cNvSpPr>
            <a:spLocks noChangeShapeType="1"/>
          </p:cNvSpPr>
          <p:nvPr/>
        </p:nvSpPr>
        <p:spPr bwMode="auto">
          <a:xfrm>
            <a:off x="4648200" y="12954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0358" name="Picture 6" descr="BD18221_">
            <a:extLst>
              <a:ext uri="{FF2B5EF4-FFF2-40B4-BE49-F238E27FC236}">
                <a16:creationId xmlns:a16="http://schemas.microsoft.com/office/drawing/2014/main" id="{4F74B1BB-5EB6-44F3-8E08-315FE697D9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066800"/>
            <a:ext cx="762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12">
            <a:extLst>
              <a:ext uri="{FF2B5EF4-FFF2-40B4-BE49-F238E27FC236}">
                <a16:creationId xmlns:a16="http://schemas.microsoft.com/office/drawing/2014/main" id="{DFEBCC63-3C9C-4DCD-AD43-7BBF23F7980B}"/>
              </a:ext>
            </a:extLst>
          </p:cNvPr>
          <p:cNvSpPr>
            <a:spLocks noChangeArrowheads="1"/>
          </p:cNvSpPr>
          <p:nvPr/>
        </p:nvSpPr>
        <p:spPr bwMode="auto">
          <a:xfrm>
            <a:off x="685800" y="2286000"/>
            <a:ext cx="838200" cy="838200"/>
          </a:xfrm>
          <a:prstGeom prst="rect">
            <a:avLst/>
          </a:prstGeom>
          <a:solidFill>
            <a:schemeClr val="bg1">
              <a:lumMod val="8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sp>
        <p:nvSpPr>
          <p:cNvPr id="26632" name="Rectangle 13">
            <a:extLst>
              <a:ext uri="{FF2B5EF4-FFF2-40B4-BE49-F238E27FC236}">
                <a16:creationId xmlns:a16="http://schemas.microsoft.com/office/drawing/2014/main" id="{D6B81E53-CD5E-4900-B608-8FDDE3826D8B}"/>
              </a:ext>
            </a:extLst>
          </p:cNvPr>
          <p:cNvSpPr>
            <a:spLocks noChangeArrowheads="1"/>
          </p:cNvSpPr>
          <p:nvPr/>
        </p:nvSpPr>
        <p:spPr bwMode="auto">
          <a:xfrm>
            <a:off x="2133600" y="2667000"/>
            <a:ext cx="838200" cy="838200"/>
          </a:xfrm>
          <a:prstGeom prst="rect">
            <a:avLst/>
          </a:prstGeom>
          <a:solidFill>
            <a:schemeClr val="bg1">
              <a:lumMod val="7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sp>
        <p:nvSpPr>
          <p:cNvPr id="26633" name="Rectangle 14">
            <a:extLst>
              <a:ext uri="{FF2B5EF4-FFF2-40B4-BE49-F238E27FC236}">
                <a16:creationId xmlns:a16="http://schemas.microsoft.com/office/drawing/2014/main" id="{E112B342-4B69-4605-8C1F-60200220171D}"/>
              </a:ext>
            </a:extLst>
          </p:cNvPr>
          <p:cNvSpPr>
            <a:spLocks noChangeArrowheads="1"/>
          </p:cNvSpPr>
          <p:nvPr/>
        </p:nvSpPr>
        <p:spPr bwMode="auto">
          <a:xfrm>
            <a:off x="3657600" y="2286000"/>
            <a:ext cx="838200" cy="838200"/>
          </a:xfrm>
          <a:prstGeom prst="rect">
            <a:avLst/>
          </a:prstGeom>
          <a:solidFill>
            <a:schemeClr val="bg1">
              <a:lumMod val="8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cxnSp>
        <p:nvCxnSpPr>
          <p:cNvPr id="100362" name="AutoShape 15">
            <a:extLst>
              <a:ext uri="{FF2B5EF4-FFF2-40B4-BE49-F238E27FC236}">
                <a16:creationId xmlns:a16="http://schemas.microsoft.com/office/drawing/2014/main" id="{3EC69868-5841-471D-BC56-D5217DDF1E0C}"/>
              </a:ext>
            </a:extLst>
          </p:cNvPr>
          <p:cNvCxnSpPr>
            <a:cxnSpLocks noChangeShapeType="1"/>
            <a:stCxn id="26631" idx="2"/>
            <a:endCxn id="26633" idx="2"/>
          </p:cNvCxnSpPr>
          <p:nvPr/>
        </p:nvCxnSpPr>
        <p:spPr bwMode="auto">
          <a:xfrm rot="16200000" flipH="1">
            <a:off x="2590006" y="1639094"/>
            <a:ext cx="1588" cy="2971800"/>
          </a:xfrm>
          <a:prstGeom prst="bentConnector3">
            <a:avLst>
              <a:gd name="adj1" fmla="val 19800009"/>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6635" name="Rectangle 16">
            <a:extLst>
              <a:ext uri="{FF2B5EF4-FFF2-40B4-BE49-F238E27FC236}">
                <a16:creationId xmlns:a16="http://schemas.microsoft.com/office/drawing/2014/main" id="{BDCD7411-B292-46AD-B6DB-7BC92FD8A727}"/>
              </a:ext>
            </a:extLst>
          </p:cNvPr>
          <p:cNvSpPr>
            <a:spLocks noChangeArrowheads="1"/>
          </p:cNvSpPr>
          <p:nvPr/>
        </p:nvSpPr>
        <p:spPr bwMode="auto">
          <a:xfrm>
            <a:off x="838200" y="2743200"/>
            <a:ext cx="533400" cy="2286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n-US" altLang="en-US" sz="1800">
                <a:cs typeface="+mn-cs"/>
              </a:rPr>
              <a:t>A</a:t>
            </a:r>
          </a:p>
        </p:txBody>
      </p:sp>
      <p:sp>
        <p:nvSpPr>
          <p:cNvPr id="26636" name="Rectangle 17">
            <a:extLst>
              <a:ext uri="{FF2B5EF4-FFF2-40B4-BE49-F238E27FC236}">
                <a16:creationId xmlns:a16="http://schemas.microsoft.com/office/drawing/2014/main" id="{C2519AE7-14FD-4372-876B-A581B1E61804}"/>
              </a:ext>
            </a:extLst>
          </p:cNvPr>
          <p:cNvSpPr>
            <a:spLocks noChangeArrowheads="1"/>
          </p:cNvSpPr>
          <p:nvPr/>
        </p:nvSpPr>
        <p:spPr bwMode="auto">
          <a:xfrm>
            <a:off x="3733800" y="2743200"/>
            <a:ext cx="609600" cy="2286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n-US" altLang="en-US" sz="1800">
                <a:cs typeface="+mn-cs"/>
              </a:rPr>
              <a:t>A</a:t>
            </a:r>
          </a:p>
        </p:txBody>
      </p:sp>
      <p:sp>
        <p:nvSpPr>
          <p:cNvPr id="100365" name="Rectangle 18">
            <a:extLst>
              <a:ext uri="{FF2B5EF4-FFF2-40B4-BE49-F238E27FC236}">
                <a16:creationId xmlns:a16="http://schemas.microsoft.com/office/drawing/2014/main" id="{134EB75C-5AC8-4419-A59B-1E3544310137}"/>
              </a:ext>
            </a:extLst>
          </p:cNvPr>
          <p:cNvSpPr>
            <a:spLocks noChangeArrowheads="1"/>
          </p:cNvSpPr>
          <p:nvPr/>
        </p:nvSpPr>
        <p:spPr bwMode="auto">
          <a:xfrm>
            <a:off x="2133600" y="3657600"/>
            <a:ext cx="1143000" cy="228600"/>
          </a:xfrm>
          <a:prstGeom prst="rect">
            <a:avLst/>
          </a:prstGeom>
          <a:solidFill>
            <a:srgbClr val="7FEA7A"/>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100366" name="Rectangle 19">
            <a:extLst>
              <a:ext uri="{FF2B5EF4-FFF2-40B4-BE49-F238E27FC236}">
                <a16:creationId xmlns:a16="http://schemas.microsoft.com/office/drawing/2014/main" id="{CFD0498C-6C8B-48F7-900F-A42F4EAE4006}"/>
              </a:ext>
            </a:extLst>
          </p:cNvPr>
          <p:cNvSpPr>
            <a:spLocks noChangeArrowheads="1"/>
          </p:cNvSpPr>
          <p:nvPr/>
        </p:nvSpPr>
        <p:spPr bwMode="auto">
          <a:xfrm>
            <a:off x="3048000" y="3657600"/>
            <a:ext cx="228600" cy="228600"/>
          </a:xfrm>
          <a:prstGeom prst="rect">
            <a:avLst/>
          </a:prstGeom>
          <a:solidFill>
            <a:srgbClr val="FF0000"/>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100367" name="Text Box 20">
            <a:extLst>
              <a:ext uri="{FF2B5EF4-FFF2-40B4-BE49-F238E27FC236}">
                <a16:creationId xmlns:a16="http://schemas.microsoft.com/office/drawing/2014/main" id="{754870B7-BB68-48FC-A97F-07E6C7DFCBBB}"/>
              </a:ext>
            </a:extLst>
          </p:cNvPr>
          <p:cNvSpPr txBox="1">
            <a:spLocks noChangeArrowheads="1"/>
          </p:cNvSpPr>
          <p:nvPr/>
        </p:nvSpPr>
        <p:spPr bwMode="auto">
          <a:xfrm>
            <a:off x="669925" y="1941513"/>
            <a:ext cx="99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terminal</a:t>
            </a:r>
          </a:p>
        </p:txBody>
      </p:sp>
      <p:sp>
        <p:nvSpPr>
          <p:cNvPr id="100368" name="Text Box 21">
            <a:extLst>
              <a:ext uri="{FF2B5EF4-FFF2-40B4-BE49-F238E27FC236}">
                <a16:creationId xmlns:a16="http://schemas.microsoft.com/office/drawing/2014/main" id="{D9E65810-908F-461C-B56F-62A8BEC7D876}"/>
              </a:ext>
            </a:extLst>
          </p:cNvPr>
          <p:cNvSpPr txBox="1">
            <a:spLocks noChangeArrowheads="1"/>
          </p:cNvSpPr>
          <p:nvPr/>
        </p:nvSpPr>
        <p:spPr bwMode="auto">
          <a:xfrm>
            <a:off x="2041525" y="2322513"/>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firewall</a:t>
            </a:r>
          </a:p>
        </p:txBody>
      </p:sp>
      <p:sp>
        <p:nvSpPr>
          <p:cNvPr id="100369" name="Text Box 22">
            <a:extLst>
              <a:ext uri="{FF2B5EF4-FFF2-40B4-BE49-F238E27FC236}">
                <a16:creationId xmlns:a16="http://schemas.microsoft.com/office/drawing/2014/main" id="{633D2A87-A763-4DBC-B81A-0EB940E56A84}"/>
              </a:ext>
            </a:extLst>
          </p:cNvPr>
          <p:cNvSpPr txBox="1">
            <a:spLocks noChangeArrowheads="1"/>
          </p:cNvSpPr>
          <p:nvPr/>
        </p:nvSpPr>
        <p:spPr bwMode="auto">
          <a:xfrm>
            <a:off x="3717925" y="194151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host</a:t>
            </a:r>
          </a:p>
        </p:txBody>
      </p:sp>
      <p:sp>
        <p:nvSpPr>
          <p:cNvPr id="100370" name="Text Box 23">
            <a:extLst>
              <a:ext uri="{FF2B5EF4-FFF2-40B4-BE49-F238E27FC236}">
                <a16:creationId xmlns:a16="http://schemas.microsoft.com/office/drawing/2014/main" id="{44A0AFB8-18D8-4681-9992-2042D31A75B4}"/>
              </a:ext>
            </a:extLst>
          </p:cNvPr>
          <p:cNvSpPr txBox="1">
            <a:spLocks noChangeArrowheads="1"/>
          </p:cNvSpPr>
          <p:nvPr/>
        </p:nvSpPr>
        <p:spPr bwMode="auto">
          <a:xfrm>
            <a:off x="4648200" y="2209800"/>
            <a:ext cx="43116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chemeClr val="tx1"/>
                </a:solidFill>
                <a:latin typeface="Arial" panose="020B0604020202020204" pitchFamily="34" charset="0"/>
                <a:cs typeface="Arial" panose="020B0604020202020204" pitchFamily="34" charset="0"/>
              </a:rPr>
              <a:t>Router Packet Filtering</a:t>
            </a:r>
            <a:r>
              <a:rPr lang="en-US" altLang="en-US" i="0">
                <a:solidFill>
                  <a:schemeClr val="tx1"/>
                </a:solidFill>
                <a:latin typeface="Arial" panose="020B0604020202020204" pitchFamily="34" charset="0"/>
                <a:cs typeface="Arial" panose="020B0604020202020204" pitchFamily="34" charset="0"/>
              </a:rPr>
              <a:t>:</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Packet header is inspected</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Single packet attacks caught</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Very little overhead in firewall: very quick</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High volume filter</a:t>
            </a:r>
          </a:p>
        </p:txBody>
      </p:sp>
      <p:sp>
        <p:nvSpPr>
          <p:cNvPr id="26643" name="Rectangle 24">
            <a:extLst>
              <a:ext uri="{FF2B5EF4-FFF2-40B4-BE49-F238E27FC236}">
                <a16:creationId xmlns:a16="http://schemas.microsoft.com/office/drawing/2014/main" id="{E4190083-83EC-4E8B-860B-0B1C7D3D5702}"/>
              </a:ext>
            </a:extLst>
          </p:cNvPr>
          <p:cNvSpPr>
            <a:spLocks noChangeArrowheads="1"/>
          </p:cNvSpPr>
          <p:nvPr/>
        </p:nvSpPr>
        <p:spPr bwMode="auto">
          <a:xfrm>
            <a:off x="685800" y="4572000"/>
            <a:ext cx="838200" cy="838200"/>
          </a:xfrm>
          <a:prstGeom prst="rect">
            <a:avLst/>
          </a:prstGeom>
          <a:solidFill>
            <a:schemeClr val="bg1">
              <a:lumMod val="8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sp>
        <p:nvSpPr>
          <p:cNvPr id="26644" name="Rectangle 25">
            <a:extLst>
              <a:ext uri="{FF2B5EF4-FFF2-40B4-BE49-F238E27FC236}">
                <a16:creationId xmlns:a16="http://schemas.microsoft.com/office/drawing/2014/main" id="{B705F11E-5BFF-4FA8-82EB-862FB4ED844B}"/>
              </a:ext>
            </a:extLst>
          </p:cNvPr>
          <p:cNvSpPr>
            <a:spLocks noChangeArrowheads="1"/>
          </p:cNvSpPr>
          <p:nvPr/>
        </p:nvSpPr>
        <p:spPr bwMode="auto">
          <a:xfrm>
            <a:off x="2133600" y="4953000"/>
            <a:ext cx="838200" cy="838200"/>
          </a:xfrm>
          <a:prstGeom prst="rect">
            <a:avLst/>
          </a:prstGeom>
          <a:solidFill>
            <a:schemeClr val="bg1">
              <a:lumMod val="7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sp>
        <p:nvSpPr>
          <p:cNvPr id="26645" name="Rectangle 26">
            <a:extLst>
              <a:ext uri="{FF2B5EF4-FFF2-40B4-BE49-F238E27FC236}">
                <a16:creationId xmlns:a16="http://schemas.microsoft.com/office/drawing/2014/main" id="{7A087BC3-5747-41F6-BA41-7BF9EBD9F490}"/>
              </a:ext>
            </a:extLst>
          </p:cNvPr>
          <p:cNvSpPr>
            <a:spLocks noChangeArrowheads="1"/>
          </p:cNvSpPr>
          <p:nvPr/>
        </p:nvSpPr>
        <p:spPr bwMode="auto">
          <a:xfrm>
            <a:off x="3657600" y="4572000"/>
            <a:ext cx="838200" cy="838200"/>
          </a:xfrm>
          <a:prstGeom prst="rect">
            <a:avLst/>
          </a:prstGeom>
          <a:solidFill>
            <a:schemeClr val="bg1">
              <a:lumMod val="8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cxnSp>
        <p:nvCxnSpPr>
          <p:cNvPr id="100374" name="AutoShape 27">
            <a:extLst>
              <a:ext uri="{FF2B5EF4-FFF2-40B4-BE49-F238E27FC236}">
                <a16:creationId xmlns:a16="http://schemas.microsoft.com/office/drawing/2014/main" id="{951C940B-225D-40E0-AE1A-F90FC840656E}"/>
              </a:ext>
            </a:extLst>
          </p:cNvPr>
          <p:cNvCxnSpPr>
            <a:cxnSpLocks noChangeShapeType="1"/>
            <a:stCxn id="26643" idx="2"/>
            <a:endCxn id="26645" idx="2"/>
          </p:cNvCxnSpPr>
          <p:nvPr/>
        </p:nvCxnSpPr>
        <p:spPr bwMode="auto">
          <a:xfrm rot="16200000" flipH="1">
            <a:off x="2590006" y="3925094"/>
            <a:ext cx="1588" cy="2971800"/>
          </a:xfrm>
          <a:prstGeom prst="bentConnector3">
            <a:avLst>
              <a:gd name="adj1" fmla="val 19800009"/>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6647" name="Rectangle 28">
            <a:extLst>
              <a:ext uri="{FF2B5EF4-FFF2-40B4-BE49-F238E27FC236}">
                <a16:creationId xmlns:a16="http://schemas.microsoft.com/office/drawing/2014/main" id="{866506AF-7172-479F-91FD-7343597914A7}"/>
              </a:ext>
            </a:extLst>
          </p:cNvPr>
          <p:cNvSpPr>
            <a:spLocks noChangeArrowheads="1"/>
          </p:cNvSpPr>
          <p:nvPr/>
        </p:nvSpPr>
        <p:spPr bwMode="auto">
          <a:xfrm>
            <a:off x="838200" y="5029200"/>
            <a:ext cx="533400" cy="2286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n-US" altLang="en-US" sz="1800">
                <a:cs typeface="+mn-cs"/>
              </a:rPr>
              <a:t>A</a:t>
            </a:r>
          </a:p>
        </p:txBody>
      </p:sp>
      <p:sp>
        <p:nvSpPr>
          <p:cNvPr id="26648" name="Rectangle 29">
            <a:extLst>
              <a:ext uri="{FF2B5EF4-FFF2-40B4-BE49-F238E27FC236}">
                <a16:creationId xmlns:a16="http://schemas.microsoft.com/office/drawing/2014/main" id="{876C3E27-2A3F-4746-BBE4-666FFF5445AF}"/>
              </a:ext>
            </a:extLst>
          </p:cNvPr>
          <p:cNvSpPr>
            <a:spLocks noChangeArrowheads="1"/>
          </p:cNvSpPr>
          <p:nvPr/>
        </p:nvSpPr>
        <p:spPr bwMode="auto">
          <a:xfrm>
            <a:off x="3733800" y="5029200"/>
            <a:ext cx="609600" cy="2286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n-US" altLang="en-US" sz="1800" dirty="0">
                <a:cs typeface="+mn-cs"/>
              </a:rPr>
              <a:t>A</a:t>
            </a:r>
          </a:p>
        </p:txBody>
      </p:sp>
      <p:sp>
        <p:nvSpPr>
          <p:cNvPr id="100377" name="Rectangle 30">
            <a:extLst>
              <a:ext uri="{FF2B5EF4-FFF2-40B4-BE49-F238E27FC236}">
                <a16:creationId xmlns:a16="http://schemas.microsoft.com/office/drawing/2014/main" id="{1D1DBB15-6E5D-4496-8979-1790424624D7}"/>
              </a:ext>
            </a:extLst>
          </p:cNvPr>
          <p:cNvSpPr>
            <a:spLocks noChangeArrowheads="1"/>
          </p:cNvSpPr>
          <p:nvPr/>
        </p:nvSpPr>
        <p:spPr bwMode="auto">
          <a:xfrm>
            <a:off x="2133600" y="5943600"/>
            <a:ext cx="1143000" cy="228600"/>
          </a:xfrm>
          <a:prstGeom prst="rect">
            <a:avLst/>
          </a:prstGeom>
          <a:solidFill>
            <a:srgbClr val="7FEA7A"/>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100378" name="Rectangle 31">
            <a:extLst>
              <a:ext uri="{FF2B5EF4-FFF2-40B4-BE49-F238E27FC236}">
                <a16:creationId xmlns:a16="http://schemas.microsoft.com/office/drawing/2014/main" id="{ADA13606-6E88-46BC-BD2E-265E796D0850}"/>
              </a:ext>
            </a:extLst>
          </p:cNvPr>
          <p:cNvSpPr>
            <a:spLocks noChangeArrowheads="1"/>
          </p:cNvSpPr>
          <p:nvPr/>
        </p:nvSpPr>
        <p:spPr bwMode="auto">
          <a:xfrm>
            <a:off x="2895600" y="5943600"/>
            <a:ext cx="381000" cy="228600"/>
          </a:xfrm>
          <a:prstGeom prst="rect">
            <a:avLst/>
          </a:prstGeom>
          <a:solidFill>
            <a:srgbClr val="FF0000"/>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100379" name="Text Box 32">
            <a:extLst>
              <a:ext uri="{FF2B5EF4-FFF2-40B4-BE49-F238E27FC236}">
                <a16:creationId xmlns:a16="http://schemas.microsoft.com/office/drawing/2014/main" id="{5D0AD5E3-40D1-4D6D-B0F1-407ECC3ECB36}"/>
              </a:ext>
            </a:extLst>
          </p:cNvPr>
          <p:cNvSpPr txBox="1">
            <a:spLocks noChangeArrowheads="1"/>
          </p:cNvSpPr>
          <p:nvPr/>
        </p:nvSpPr>
        <p:spPr bwMode="auto">
          <a:xfrm>
            <a:off x="669925" y="4227513"/>
            <a:ext cx="99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terminal</a:t>
            </a:r>
          </a:p>
        </p:txBody>
      </p:sp>
      <p:sp>
        <p:nvSpPr>
          <p:cNvPr id="100380" name="Text Box 33">
            <a:extLst>
              <a:ext uri="{FF2B5EF4-FFF2-40B4-BE49-F238E27FC236}">
                <a16:creationId xmlns:a16="http://schemas.microsoft.com/office/drawing/2014/main" id="{5A44E2FC-CD96-4BCF-81B2-6118BD121BBD}"/>
              </a:ext>
            </a:extLst>
          </p:cNvPr>
          <p:cNvSpPr txBox="1">
            <a:spLocks noChangeArrowheads="1"/>
          </p:cNvSpPr>
          <p:nvPr/>
        </p:nvSpPr>
        <p:spPr bwMode="auto">
          <a:xfrm>
            <a:off x="2041525" y="4608513"/>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firewall</a:t>
            </a:r>
          </a:p>
        </p:txBody>
      </p:sp>
      <p:sp>
        <p:nvSpPr>
          <p:cNvPr id="100381" name="Text Box 34">
            <a:extLst>
              <a:ext uri="{FF2B5EF4-FFF2-40B4-BE49-F238E27FC236}">
                <a16:creationId xmlns:a16="http://schemas.microsoft.com/office/drawing/2014/main" id="{1507E6E6-894B-49D1-8B7C-4E8D2592FC30}"/>
              </a:ext>
            </a:extLst>
          </p:cNvPr>
          <p:cNvSpPr txBox="1">
            <a:spLocks noChangeArrowheads="1"/>
          </p:cNvSpPr>
          <p:nvPr/>
        </p:nvSpPr>
        <p:spPr bwMode="auto">
          <a:xfrm>
            <a:off x="3717925" y="422751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host</a:t>
            </a:r>
          </a:p>
        </p:txBody>
      </p:sp>
      <p:sp>
        <p:nvSpPr>
          <p:cNvPr id="26654" name="Rectangle 35">
            <a:extLst>
              <a:ext uri="{FF2B5EF4-FFF2-40B4-BE49-F238E27FC236}">
                <a16:creationId xmlns:a16="http://schemas.microsoft.com/office/drawing/2014/main" id="{F244F513-1AFF-4F41-869A-53C50443A651}"/>
              </a:ext>
            </a:extLst>
          </p:cNvPr>
          <p:cNvSpPr>
            <a:spLocks noChangeArrowheads="1"/>
          </p:cNvSpPr>
          <p:nvPr/>
        </p:nvSpPr>
        <p:spPr bwMode="auto">
          <a:xfrm>
            <a:off x="2286000" y="5334000"/>
            <a:ext cx="533400" cy="2286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n-US" altLang="en-US" sz="1800" dirty="0">
                <a:cs typeface="+mn-cs"/>
              </a:rPr>
              <a:t>A</a:t>
            </a:r>
          </a:p>
        </p:txBody>
      </p:sp>
      <p:sp>
        <p:nvSpPr>
          <p:cNvPr id="100383" name="Text Box 36">
            <a:extLst>
              <a:ext uri="{FF2B5EF4-FFF2-40B4-BE49-F238E27FC236}">
                <a16:creationId xmlns:a16="http://schemas.microsoft.com/office/drawing/2014/main" id="{63E7BB78-1A1E-4AFA-994F-AB37E09824C5}"/>
              </a:ext>
            </a:extLst>
          </p:cNvPr>
          <p:cNvSpPr txBox="1">
            <a:spLocks noChangeArrowheads="1"/>
          </p:cNvSpPr>
          <p:nvPr/>
        </p:nvSpPr>
        <p:spPr bwMode="auto">
          <a:xfrm>
            <a:off x="4800600" y="4419600"/>
            <a:ext cx="40957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chemeClr val="tx1"/>
                </a:solidFill>
                <a:latin typeface="Arial" panose="020B0604020202020204" pitchFamily="34" charset="0"/>
                <a:cs typeface="Arial" panose="020B0604020202020204" pitchFamily="34" charset="0"/>
              </a:rPr>
              <a:t>Stateful Inspection</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State retained in firewall memory</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Most multi-packet attacks caught</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More fields in packet header inspected</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Little overhead in firewall: quick</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1B4ACA27-489D-4FF0-8614-7BF4BDA55177}"/>
              </a:ext>
            </a:extLst>
          </p:cNvPr>
          <p:cNvSpPr>
            <a:spLocks noGrp="1" noChangeArrowheads="1"/>
          </p:cNvSpPr>
          <p:nvPr>
            <p:ph type="title"/>
          </p:nvPr>
        </p:nvSpPr>
        <p:spPr/>
        <p:txBody>
          <a:bodyPr/>
          <a:lstStyle/>
          <a:p>
            <a:pPr eaLnBrk="1" hangingPunct="1"/>
            <a:r>
              <a:rPr lang="en-US" altLang="en-US" sz="4000">
                <a:ea typeface="Calibri" panose="020F0502020204030204" pitchFamily="34" charset="0"/>
                <a:cs typeface="Lucida Sans" panose="020B0602030504020204" pitchFamily="34" charset="0"/>
              </a:rPr>
              <a:t>Firewall</a:t>
            </a:r>
            <a:br>
              <a:rPr lang="en-US" altLang="en-US" sz="4000">
                <a:ea typeface="Calibri" panose="020F0502020204030204" pitchFamily="34" charset="0"/>
                <a:cs typeface="Lucida Sans" panose="020B0602030504020204" pitchFamily="34" charset="0"/>
              </a:rPr>
            </a:br>
            <a:r>
              <a:rPr lang="en-US" altLang="en-US" sz="4000">
                <a:ea typeface="Calibri" panose="020F0502020204030204" pitchFamily="34" charset="0"/>
                <a:cs typeface="Lucida Sans" panose="020B0602030504020204" pitchFamily="34" charset="0"/>
              </a:rPr>
              <a:t>Configurations</a:t>
            </a:r>
          </a:p>
        </p:txBody>
      </p:sp>
      <p:pic>
        <p:nvPicPr>
          <p:cNvPr id="102403" name="Picture 3" descr="BD18215_">
            <a:extLst>
              <a:ext uri="{FF2B5EF4-FFF2-40B4-BE49-F238E27FC236}">
                <a16:creationId xmlns:a16="http://schemas.microsoft.com/office/drawing/2014/main" id="{E7E5385C-9E68-44D2-97AE-A72CD9F02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914400"/>
            <a:ext cx="7620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4" descr="BD18219_">
            <a:extLst>
              <a:ext uri="{FF2B5EF4-FFF2-40B4-BE49-F238E27FC236}">
                <a16:creationId xmlns:a16="http://schemas.microsoft.com/office/drawing/2014/main" id="{7F2AA59E-9AF4-4C2D-84E0-65A91DBEB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33400"/>
            <a:ext cx="1066800" cy="1066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2405" name="Line 5">
            <a:extLst>
              <a:ext uri="{FF2B5EF4-FFF2-40B4-BE49-F238E27FC236}">
                <a16:creationId xmlns:a16="http://schemas.microsoft.com/office/drawing/2014/main" id="{20D4248B-0B4C-4F02-AF8F-FCB03237D7BD}"/>
              </a:ext>
            </a:extLst>
          </p:cNvPr>
          <p:cNvSpPr>
            <a:spLocks noChangeShapeType="1"/>
          </p:cNvSpPr>
          <p:nvPr/>
        </p:nvSpPr>
        <p:spPr bwMode="auto">
          <a:xfrm>
            <a:off x="4648200" y="12954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406" name="Picture 6" descr="BD18221_">
            <a:extLst>
              <a:ext uri="{FF2B5EF4-FFF2-40B4-BE49-F238E27FC236}">
                <a16:creationId xmlns:a16="http://schemas.microsoft.com/office/drawing/2014/main" id="{0B455EDC-A70A-490F-8EB6-ADF6560111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066800"/>
            <a:ext cx="762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7">
            <a:extLst>
              <a:ext uri="{FF2B5EF4-FFF2-40B4-BE49-F238E27FC236}">
                <a16:creationId xmlns:a16="http://schemas.microsoft.com/office/drawing/2014/main" id="{7118A5BA-21EB-4963-9655-3922F75E0A99}"/>
              </a:ext>
            </a:extLst>
          </p:cNvPr>
          <p:cNvSpPr>
            <a:spLocks noChangeArrowheads="1"/>
          </p:cNvSpPr>
          <p:nvPr/>
        </p:nvSpPr>
        <p:spPr bwMode="auto">
          <a:xfrm>
            <a:off x="685800" y="2286000"/>
            <a:ext cx="838200" cy="838200"/>
          </a:xfrm>
          <a:prstGeom prst="rect">
            <a:avLst/>
          </a:prstGeom>
          <a:solidFill>
            <a:schemeClr val="bg1">
              <a:lumMod val="8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sp>
        <p:nvSpPr>
          <p:cNvPr id="27656" name="Rectangle 8">
            <a:extLst>
              <a:ext uri="{FF2B5EF4-FFF2-40B4-BE49-F238E27FC236}">
                <a16:creationId xmlns:a16="http://schemas.microsoft.com/office/drawing/2014/main" id="{20F74DFD-859D-4A4D-AD21-E34D9A512CEC}"/>
              </a:ext>
            </a:extLst>
          </p:cNvPr>
          <p:cNvSpPr>
            <a:spLocks noChangeArrowheads="1"/>
          </p:cNvSpPr>
          <p:nvPr/>
        </p:nvSpPr>
        <p:spPr bwMode="auto">
          <a:xfrm>
            <a:off x="2133600" y="2667000"/>
            <a:ext cx="838200" cy="838200"/>
          </a:xfrm>
          <a:prstGeom prst="rect">
            <a:avLst/>
          </a:prstGeom>
          <a:solidFill>
            <a:schemeClr val="bg1">
              <a:lumMod val="7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sp>
        <p:nvSpPr>
          <p:cNvPr id="27657" name="Rectangle 9">
            <a:extLst>
              <a:ext uri="{FF2B5EF4-FFF2-40B4-BE49-F238E27FC236}">
                <a16:creationId xmlns:a16="http://schemas.microsoft.com/office/drawing/2014/main" id="{61169DB6-14C9-4F9F-80EA-94D7D23C092E}"/>
              </a:ext>
            </a:extLst>
          </p:cNvPr>
          <p:cNvSpPr>
            <a:spLocks noChangeArrowheads="1"/>
          </p:cNvSpPr>
          <p:nvPr/>
        </p:nvSpPr>
        <p:spPr bwMode="auto">
          <a:xfrm>
            <a:off x="3657600" y="2286000"/>
            <a:ext cx="838200" cy="838200"/>
          </a:xfrm>
          <a:prstGeom prst="rect">
            <a:avLst/>
          </a:prstGeom>
          <a:solidFill>
            <a:schemeClr val="bg1">
              <a:lumMod val="8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cxnSp>
        <p:nvCxnSpPr>
          <p:cNvPr id="102410" name="AutoShape 10">
            <a:extLst>
              <a:ext uri="{FF2B5EF4-FFF2-40B4-BE49-F238E27FC236}">
                <a16:creationId xmlns:a16="http://schemas.microsoft.com/office/drawing/2014/main" id="{E6997EBF-E917-4D66-8D61-8212886DAB25}"/>
              </a:ext>
            </a:extLst>
          </p:cNvPr>
          <p:cNvCxnSpPr>
            <a:cxnSpLocks noChangeShapeType="1"/>
            <a:stCxn id="27655" idx="2"/>
            <a:endCxn id="27680" idx="2"/>
          </p:cNvCxnSpPr>
          <p:nvPr/>
        </p:nvCxnSpPr>
        <p:spPr bwMode="auto">
          <a:xfrm rot="16200000" flipH="1">
            <a:off x="1619250" y="2609850"/>
            <a:ext cx="228600" cy="1257300"/>
          </a:xfrm>
          <a:prstGeom prst="bentConnector3">
            <a:avLst>
              <a:gd name="adj1" fmla="val 20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7659" name="Rectangle 11">
            <a:extLst>
              <a:ext uri="{FF2B5EF4-FFF2-40B4-BE49-F238E27FC236}">
                <a16:creationId xmlns:a16="http://schemas.microsoft.com/office/drawing/2014/main" id="{2FE83FB8-B86D-42BD-8632-1054AD28A1F7}"/>
              </a:ext>
            </a:extLst>
          </p:cNvPr>
          <p:cNvSpPr>
            <a:spLocks noChangeArrowheads="1"/>
          </p:cNvSpPr>
          <p:nvPr/>
        </p:nvSpPr>
        <p:spPr bwMode="auto">
          <a:xfrm>
            <a:off x="838200" y="2743200"/>
            <a:ext cx="533400" cy="2286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n-US" altLang="en-US" sz="1800">
                <a:cs typeface="+mn-cs"/>
              </a:rPr>
              <a:t>A</a:t>
            </a:r>
          </a:p>
        </p:txBody>
      </p:sp>
      <p:sp>
        <p:nvSpPr>
          <p:cNvPr id="27660" name="Rectangle 12">
            <a:extLst>
              <a:ext uri="{FF2B5EF4-FFF2-40B4-BE49-F238E27FC236}">
                <a16:creationId xmlns:a16="http://schemas.microsoft.com/office/drawing/2014/main" id="{E279F627-4B33-4003-A9F1-DED1335D2C38}"/>
              </a:ext>
            </a:extLst>
          </p:cNvPr>
          <p:cNvSpPr>
            <a:spLocks noChangeArrowheads="1"/>
          </p:cNvSpPr>
          <p:nvPr/>
        </p:nvSpPr>
        <p:spPr bwMode="auto">
          <a:xfrm>
            <a:off x="3733800" y="2743200"/>
            <a:ext cx="609600" cy="2286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n-US" altLang="en-US" sz="1800">
                <a:cs typeface="+mn-cs"/>
              </a:rPr>
              <a:t>B</a:t>
            </a:r>
          </a:p>
        </p:txBody>
      </p:sp>
      <p:sp>
        <p:nvSpPr>
          <p:cNvPr id="102413" name="Rectangle 13">
            <a:extLst>
              <a:ext uri="{FF2B5EF4-FFF2-40B4-BE49-F238E27FC236}">
                <a16:creationId xmlns:a16="http://schemas.microsoft.com/office/drawing/2014/main" id="{6FD17FE4-BF97-485B-99FB-AE635E25CC52}"/>
              </a:ext>
            </a:extLst>
          </p:cNvPr>
          <p:cNvSpPr>
            <a:spLocks noChangeArrowheads="1"/>
          </p:cNvSpPr>
          <p:nvPr/>
        </p:nvSpPr>
        <p:spPr bwMode="auto">
          <a:xfrm>
            <a:off x="2133600" y="3657600"/>
            <a:ext cx="1143000" cy="228600"/>
          </a:xfrm>
          <a:prstGeom prst="rect">
            <a:avLst/>
          </a:prstGeom>
          <a:solidFill>
            <a:srgbClr val="7FEA7A"/>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102414" name="Rectangle 14">
            <a:extLst>
              <a:ext uri="{FF2B5EF4-FFF2-40B4-BE49-F238E27FC236}">
                <a16:creationId xmlns:a16="http://schemas.microsoft.com/office/drawing/2014/main" id="{8A40CFBC-C938-4635-8FA6-0AD8252DD6DB}"/>
              </a:ext>
            </a:extLst>
          </p:cNvPr>
          <p:cNvSpPr>
            <a:spLocks noChangeArrowheads="1"/>
          </p:cNvSpPr>
          <p:nvPr/>
        </p:nvSpPr>
        <p:spPr bwMode="auto">
          <a:xfrm>
            <a:off x="2895600" y="3657600"/>
            <a:ext cx="381000" cy="228600"/>
          </a:xfrm>
          <a:prstGeom prst="rect">
            <a:avLst/>
          </a:prstGeom>
          <a:solidFill>
            <a:srgbClr val="FF0000"/>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102415" name="Text Box 15">
            <a:extLst>
              <a:ext uri="{FF2B5EF4-FFF2-40B4-BE49-F238E27FC236}">
                <a16:creationId xmlns:a16="http://schemas.microsoft.com/office/drawing/2014/main" id="{09CA0580-F62C-4DC5-ADDA-A26B7901308E}"/>
              </a:ext>
            </a:extLst>
          </p:cNvPr>
          <p:cNvSpPr txBox="1">
            <a:spLocks noChangeArrowheads="1"/>
          </p:cNvSpPr>
          <p:nvPr/>
        </p:nvSpPr>
        <p:spPr bwMode="auto">
          <a:xfrm>
            <a:off x="669925" y="1941513"/>
            <a:ext cx="99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terminal</a:t>
            </a:r>
          </a:p>
        </p:txBody>
      </p:sp>
      <p:sp>
        <p:nvSpPr>
          <p:cNvPr id="102416" name="Text Box 16">
            <a:extLst>
              <a:ext uri="{FF2B5EF4-FFF2-40B4-BE49-F238E27FC236}">
                <a16:creationId xmlns:a16="http://schemas.microsoft.com/office/drawing/2014/main" id="{91EEC7F1-F474-4C4F-BB24-47AB697B5B7E}"/>
              </a:ext>
            </a:extLst>
          </p:cNvPr>
          <p:cNvSpPr txBox="1">
            <a:spLocks noChangeArrowheads="1"/>
          </p:cNvSpPr>
          <p:nvPr/>
        </p:nvSpPr>
        <p:spPr bwMode="auto">
          <a:xfrm>
            <a:off x="2041525" y="2322513"/>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firewall</a:t>
            </a:r>
          </a:p>
        </p:txBody>
      </p:sp>
      <p:sp>
        <p:nvSpPr>
          <p:cNvPr id="102417" name="Text Box 17">
            <a:extLst>
              <a:ext uri="{FF2B5EF4-FFF2-40B4-BE49-F238E27FC236}">
                <a16:creationId xmlns:a16="http://schemas.microsoft.com/office/drawing/2014/main" id="{EA4715A6-9BD9-42F7-8F24-7F524B9E454E}"/>
              </a:ext>
            </a:extLst>
          </p:cNvPr>
          <p:cNvSpPr txBox="1">
            <a:spLocks noChangeArrowheads="1"/>
          </p:cNvSpPr>
          <p:nvPr/>
        </p:nvSpPr>
        <p:spPr bwMode="auto">
          <a:xfrm>
            <a:off x="3717925" y="194151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host</a:t>
            </a:r>
          </a:p>
        </p:txBody>
      </p:sp>
      <p:sp>
        <p:nvSpPr>
          <p:cNvPr id="102418" name="Text Box 18">
            <a:extLst>
              <a:ext uri="{FF2B5EF4-FFF2-40B4-BE49-F238E27FC236}">
                <a16:creationId xmlns:a16="http://schemas.microsoft.com/office/drawing/2014/main" id="{182EA346-D9B4-4CA7-BFF5-4D2A455F8520}"/>
              </a:ext>
            </a:extLst>
          </p:cNvPr>
          <p:cNvSpPr txBox="1">
            <a:spLocks noChangeArrowheads="1"/>
          </p:cNvSpPr>
          <p:nvPr/>
        </p:nvSpPr>
        <p:spPr bwMode="auto">
          <a:xfrm>
            <a:off x="4648200" y="2209800"/>
            <a:ext cx="43370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chemeClr val="tx1"/>
                </a:solidFill>
                <a:latin typeface="Arial" panose="020B0604020202020204" pitchFamily="34" charset="0"/>
                <a:cs typeface="Arial" panose="020B0604020202020204" pitchFamily="34" charset="0"/>
              </a:rPr>
              <a:t>Circuit-Level Firewall</a:t>
            </a:r>
            <a:r>
              <a:rPr lang="en-US" altLang="en-US" i="0">
                <a:solidFill>
                  <a:schemeClr val="tx1"/>
                </a:solidFill>
                <a:latin typeface="Arial" panose="020B0604020202020204" pitchFamily="34" charset="0"/>
                <a:cs typeface="Arial" panose="020B0604020202020204" pitchFamily="34" charset="0"/>
              </a:rPr>
              <a:t>:</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Packet session terminated and recreated</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   via a Proxy Server</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All multi-packet attacks caught</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Packet header completely inspected</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High overhead in firewall: slow</a:t>
            </a:r>
          </a:p>
        </p:txBody>
      </p:sp>
      <p:sp>
        <p:nvSpPr>
          <p:cNvPr id="27667" name="Rectangle 19">
            <a:extLst>
              <a:ext uri="{FF2B5EF4-FFF2-40B4-BE49-F238E27FC236}">
                <a16:creationId xmlns:a16="http://schemas.microsoft.com/office/drawing/2014/main" id="{79A19CAF-A230-4EB6-9886-605BEB5F6185}"/>
              </a:ext>
            </a:extLst>
          </p:cNvPr>
          <p:cNvSpPr>
            <a:spLocks noChangeArrowheads="1"/>
          </p:cNvSpPr>
          <p:nvPr/>
        </p:nvSpPr>
        <p:spPr bwMode="auto">
          <a:xfrm>
            <a:off x="685800" y="4572000"/>
            <a:ext cx="838200" cy="838200"/>
          </a:xfrm>
          <a:prstGeom prst="rect">
            <a:avLst/>
          </a:prstGeom>
          <a:solidFill>
            <a:schemeClr val="bg1">
              <a:lumMod val="8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sp>
        <p:nvSpPr>
          <p:cNvPr id="27668" name="Rectangle 20">
            <a:extLst>
              <a:ext uri="{FF2B5EF4-FFF2-40B4-BE49-F238E27FC236}">
                <a16:creationId xmlns:a16="http://schemas.microsoft.com/office/drawing/2014/main" id="{F858DB2A-6B27-4D96-B149-F5FA69E5B651}"/>
              </a:ext>
            </a:extLst>
          </p:cNvPr>
          <p:cNvSpPr>
            <a:spLocks noChangeArrowheads="1"/>
          </p:cNvSpPr>
          <p:nvPr/>
        </p:nvSpPr>
        <p:spPr bwMode="auto">
          <a:xfrm>
            <a:off x="2133600" y="4953000"/>
            <a:ext cx="838200" cy="838200"/>
          </a:xfrm>
          <a:prstGeom prst="rect">
            <a:avLst/>
          </a:prstGeom>
          <a:solidFill>
            <a:schemeClr val="bg1">
              <a:lumMod val="7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sp>
        <p:nvSpPr>
          <p:cNvPr id="27669" name="Rectangle 21">
            <a:extLst>
              <a:ext uri="{FF2B5EF4-FFF2-40B4-BE49-F238E27FC236}">
                <a16:creationId xmlns:a16="http://schemas.microsoft.com/office/drawing/2014/main" id="{EDA13ADE-26C3-4685-810B-199748C7E952}"/>
              </a:ext>
            </a:extLst>
          </p:cNvPr>
          <p:cNvSpPr>
            <a:spLocks noChangeArrowheads="1"/>
          </p:cNvSpPr>
          <p:nvPr/>
        </p:nvSpPr>
        <p:spPr bwMode="auto">
          <a:xfrm>
            <a:off x="3657600" y="4572000"/>
            <a:ext cx="838200" cy="838200"/>
          </a:xfrm>
          <a:prstGeom prst="rect">
            <a:avLst/>
          </a:prstGeom>
          <a:solidFill>
            <a:schemeClr val="bg1">
              <a:lumMod val="8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cs typeface="+mn-cs"/>
            </a:endParaRPr>
          </a:p>
        </p:txBody>
      </p:sp>
      <p:cxnSp>
        <p:nvCxnSpPr>
          <p:cNvPr id="102422" name="AutoShape 22">
            <a:extLst>
              <a:ext uri="{FF2B5EF4-FFF2-40B4-BE49-F238E27FC236}">
                <a16:creationId xmlns:a16="http://schemas.microsoft.com/office/drawing/2014/main" id="{2B865B50-3766-4902-9D91-39EA8A191145}"/>
              </a:ext>
            </a:extLst>
          </p:cNvPr>
          <p:cNvCxnSpPr>
            <a:cxnSpLocks noChangeShapeType="1"/>
            <a:stCxn id="27667" idx="2"/>
            <a:endCxn id="27678" idx="2"/>
          </p:cNvCxnSpPr>
          <p:nvPr/>
        </p:nvCxnSpPr>
        <p:spPr bwMode="auto">
          <a:xfrm rot="16200000" flipH="1">
            <a:off x="1619250" y="4895850"/>
            <a:ext cx="228600" cy="1257300"/>
          </a:xfrm>
          <a:prstGeom prst="bentConnector3">
            <a:avLst>
              <a:gd name="adj1" fmla="val 20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7671" name="Rectangle 23">
            <a:extLst>
              <a:ext uri="{FF2B5EF4-FFF2-40B4-BE49-F238E27FC236}">
                <a16:creationId xmlns:a16="http://schemas.microsoft.com/office/drawing/2014/main" id="{6042614D-EC52-4B6E-813B-BDBEEA6D3E00}"/>
              </a:ext>
            </a:extLst>
          </p:cNvPr>
          <p:cNvSpPr>
            <a:spLocks noChangeArrowheads="1"/>
          </p:cNvSpPr>
          <p:nvPr/>
        </p:nvSpPr>
        <p:spPr bwMode="auto">
          <a:xfrm>
            <a:off x="838200" y="5029200"/>
            <a:ext cx="533400" cy="2286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n-US" altLang="en-US" sz="1800">
                <a:cs typeface="+mn-cs"/>
              </a:rPr>
              <a:t>A</a:t>
            </a:r>
          </a:p>
        </p:txBody>
      </p:sp>
      <p:sp>
        <p:nvSpPr>
          <p:cNvPr id="27672" name="Rectangle 24">
            <a:extLst>
              <a:ext uri="{FF2B5EF4-FFF2-40B4-BE49-F238E27FC236}">
                <a16:creationId xmlns:a16="http://schemas.microsoft.com/office/drawing/2014/main" id="{B77820E8-3FBF-40C2-ACB9-63C241A7FEEE}"/>
              </a:ext>
            </a:extLst>
          </p:cNvPr>
          <p:cNvSpPr>
            <a:spLocks noChangeArrowheads="1"/>
          </p:cNvSpPr>
          <p:nvPr/>
        </p:nvSpPr>
        <p:spPr bwMode="auto">
          <a:xfrm>
            <a:off x="3733800" y="5029200"/>
            <a:ext cx="609600" cy="2286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n-US" altLang="en-US" sz="1800">
                <a:cs typeface="+mn-cs"/>
              </a:rPr>
              <a:t>B</a:t>
            </a:r>
          </a:p>
        </p:txBody>
      </p:sp>
      <p:sp>
        <p:nvSpPr>
          <p:cNvPr id="102425" name="Rectangle 25">
            <a:extLst>
              <a:ext uri="{FF2B5EF4-FFF2-40B4-BE49-F238E27FC236}">
                <a16:creationId xmlns:a16="http://schemas.microsoft.com/office/drawing/2014/main" id="{E51231E4-6E78-44E8-B1E9-FC698E05566B}"/>
              </a:ext>
            </a:extLst>
          </p:cNvPr>
          <p:cNvSpPr>
            <a:spLocks noChangeArrowheads="1"/>
          </p:cNvSpPr>
          <p:nvPr/>
        </p:nvSpPr>
        <p:spPr bwMode="auto">
          <a:xfrm>
            <a:off x="2133600" y="5943600"/>
            <a:ext cx="1143000" cy="228600"/>
          </a:xfrm>
          <a:prstGeom prst="rect">
            <a:avLst/>
          </a:prstGeom>
          <a:solidFill>
            <a:srgbClr val="7FEA7A"/>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102426" name="Rectangle 26">
            <a:extLst>
              <a:ext uri="{FF2B5EF4-FFF2-40B4-BE49-F238E27FC236}">
                <a16:creationId xmlns:a16="http://schemas.microsoft.com/office/drawing/2014/main" id="{1A09E5CB-368C-425D-844D-A25960A569BA}"/>
              </a:ext>
            </a:extLst>
          </p:cNvPr>
          <p:cNvSpPr>
            <a:spLocks noChangeArrowheads="1"/>
          </p:cNvSpPr>
          <p:nvPr/>
        </p:nvSpPr>
        <p:spPr bwMode="auto">
          <a:xfrm>
            <a:off x="2362200" y="5943600"/>
            <a:ext cx="914400" cy="228600"/>
          </a:xfrm>
          <a:prstGeom prst="rect">
            <a:avLst/>
          </a:prstGeom>
          <a:solidFill>
            <a:srgbClr val="FF0000"/>
          </a:solidFill>
          <a:ln w="9525">
            <a:solidFill>
              <a:schemeClr val="tx1"/>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102427" name="Text Box 27">
            <a:extLst>
              <a:ext uri="{FF2B5EF4-FFF2-40B4-BE49-F238E27FC236}">
                <a16:creationId xmlns:a16="http://schemas.microsoft.com/office/drawing/2014/main" id="{1B138B13-20C6-44A0-AF72-479DEEA4513E}"/>
              </a:ext>
            </a:extLst>
          </p:cNvPr>
          <p:cNvSpPr txBox="1">
            <a:spLocks noChangeArrowheads="1"/>
          </p:cNvSpPr>
          <p:nvPr/>
        </p:nvSpPr>
        <p:spPr bwMode="auto">
          <a:xfrm>
            <a:off x="669925" y="4227513"/>
            <a:ext cx="99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terminal</a:t>
            </a:r>
          </a:p>
        </p:txBody>
      </p:sp>
      <p:sp>
        <p:nvSpPr>
          <p:cNvPr id="102428" name="Text Box 28">
            <a:extLst>
              <a:ext uri="{FF2B5EF4-FFF2-40B4-BE49-F238E27FC236}">
                <a16:creationId xmlns:a16="http://schemas.microsoft.com/office/drawing/2014/main" id="{2147B442-1611-442F-A2E4-28BD4E6883F8}"/>
              </a:ext>
            </a:extLst>
          </p:cNvPr>
          <p:cNvSpPr txBox="1">
            <a:spLocks noChangeArrowheads="1"/>
          </p:cNvSpPr>
          <p:nvPr/>
        </p:nvSpPr>
        <p:spPr bwMode="auto">
          <a:xfrm>
            <a:off x="2041525" y="4608513"/>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firewall</a:t>
            </a:r>
          </a:p>
        </p:txBody>
      </p:sp>
      <p:sp>
        <p:nvSpPr>
          <p:cNvPr id="102429" name="Text Box 29">
            <a:extLst>
              <a:ext uri="{FF2B5EF4-FFF2-40B4-BE49-F238E27FC236}">
                <a16:creationId xmlns:a16="http://schemas.microsoft.com/office/drawing/2014/main" id="{702446B9-9E07-43BE-95C3-D373ECA2E647}"/>
              </a:ext>
            </a:extLst>
          </p:cNvPr>
          <p:cNvSpPr txBox="1">
            <a:spLocks noChangeArrowheads="1"/>
          </p:cNvSpPr>
          <p:nvPr/>
        </p:nvSpPr>
        <p:spPr bwMode="auto">
          <a:xfrm>
            <a:off x="3717925" y="422751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host</a:t>
            </a:r>
          </a:p>
        </p:txBody>
      </p:sp>
      <p:sp>
        <p:nvSpPr>
          <p:cNvPr id="27678" name="Rectangle 30">
            <a:extLst>
              <a:ext uri="{FF2B5EF4-FFF2-40B4-BE49-F238E27FC236}">
                <a16:creationId xmlns:a16="http://schemas.microsoft.com/office/drawing/2014/main" id="{4A9A30F1-2516-4CBB-9413-967AA2D24C58}"/>
              </a:ext>
            </a:extLst>
          </p:cNvPr>
          <p:cNvSpPr>
            <a:spLocks noChangeArrowheads="1"/>
          </p:cNvSpPr>
          <p:nvPr/>
        </p:nvSpPr>
        <p:spPr bwMode="auto">
          <a:xfrm>
            <a:off x="2209800" y="5410200"/>
            <a:ext cx="304800" cy="2286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n-US" altLang="en-US" sz="1800">
                <a:cs typeface="+mn-cs"/>
              </a:rPr>
              <a:t>A</a:t>
            </a:r>
          </a:p>
        </p:txBody>
      </p:sp>
      <p:sp>
        <p:nvSpPr>
          <p:cNvPr id="102431" name="Text Box 31">
            <a:extLst>
              <a:ext uri="{FF2B5EF4-FFF2-40B4-BE49-F238E27FC236}">
                <a16:creationId xmlns:a16="http://schemas.microsoft.com/office/drawing/2014/main" id="{18CB665B-E82E-417B-A28F-C89F9E682E36}"/>
              </a:ext>
            </a:extLst>
          </p:cNvPr>
          <p:cNvSpPr txBox="1">
            <a:spLocks noChangeArrowheads="1"/>
          </p:cNvSpPr>
          <p:nvPr/>
        </p:nvSpPr>
        <p:spPr bwMode="auto">
          <a:xfrm>
            <a:off x="4800600" y="4419600"/>
            <a:ext cx="43370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chemeClr val="tx1"/>
                </a:solidFill>
                <a:latin typeface="Arial" panose="020B0604020202020204" pitchFamily="34" charset="0"/>
                <a:cs typeface="Arial" panose="020B0604020202020204" pitchFamily="34" charset="0"/>
              </a:rPr>
              <a:t>Application-Level Firewall</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Packet session terminated and recreated</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   via a Proxy Server</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Packet header completely inspected</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Most or all of application inspected</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Highest overhead: slow &amp; low volume</a:t>
            </a:r>
          </a:p>
        </p:txBody>
      </p:sp>
      <p:sp>
        <p:nvSpPr>
          <p:cNvPr id="27680" name="Rectangle 32">
            <a:extLst>
              <a:ext uri="{FF2B5EF4-FFF2-40B4-BE49-F238E27FC236}">
                <a16:creationId xmlns:a16="http://schemas.microsoft.com/office/drawing/2014/main" id="{D20A2FC7-B1D9-4AF3-8811-D599BBD5DC70}"/>
              </a:ext>
            </a:extLst>
          </p:cNvPr>
          <p:cNvSpPr>
            <a:spLocks noChangeArrowheads="1"/>
          </p:cNvSpPr>
          <p:nvPr/>
        </p:nvSpPr>
        <p:spPr bwMode="auto">
          <a:xfrm>
            <a:off x="2209800" y="3124200"/>
            <a:ext cx="304800" cy="2286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n-US" altLang="en-US" sz="1800">
                <a:cs typeface="+mn-cs"/>
              </a:rPr>
              <a:t>A</a:t>
            </a:r>
          </a:p>
        </p:txBody>
      </p:sp>
      <p:sp>
        <p:nvSpPr>
          <p:cNvPr id="27681" name="Rectangle 33">
            <a:extLst>
              <a:ext uri="{FF2B5EF4-FFF2-40B4-BE49-F238E27FC236}">
                <a16:creationId xmlns:a16="http://schemas.microsoft.com/office/drawing/2014/main" id="{7855FD3F-CE96-44B3-86D9-229D224C0935}"/>
              </a:ext>
            </a:extLst>
          </p:cNvPr>
          <p:cNvSpPr>
            <a:spLocks noChangeArrowheads="1"/>
          </p:cNvSpPr>
          <p:nvPr/>
        </p:nvSpPr>
        <p:spPr bwMode="auto">
          <a:xfrm>
            <a:off x="2590800" y="3124200"/>
            <a:ext cx="304800" cy="2286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n-US" altLang="en-US" sz="1800">
                <a:cs typeface="+mn-cs"/>
              </a:rPr>
              <a:t>B</a:t>
            </a:r>
          </a:p>
        </p:txBody>
      </p:sp>
      <p:sp>
        <p:nvSpPr>
          <p:cNvPr id="27682" name="Rectangle 34">
            <a:extLst>
              <a:ext uri="{FF2B5EF4-FFF2-40B4-BE49-F238E27FC236}">
                <a16:creationId xmlns:a16="http://schemas.microsoft.com/office/drawing/2014/main" id="{C5182478-E080-4EAB-A672-1E6117A88201}"/>
              </a:ext>
            </a:extLst>
          </p:cNvPr>
          <p:cNvSpPr>
            <a:spLocks noChangeArrowheads="1"/>
          </p:cNvSpPr>
          <p:nvPr/>
        </p:nvSpPr>
        <p:spPr bwMode="auto">
          <a:xfrm>
            <a:off x="2590800" y="5410200"/>
            <a:ext cx="304800" cy="2286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n-US" altLang="en-US" sz="1800">
                <a:cs typeface="+mn-cs"/>
              </a:rPr>
              <a:t>B</a:t>
            </a:r>
          </a:p>
        </p:txBody>
      </p:sp>
      <p:cxnSp>
        <p:nvCxnSpPr>
          <p:cNvPr id="102435" name="AutoShape 35">
            <a:extLst>
              <a:ext uri="{FF2B5EF4-FFF2-40B4-BE49-F238E27FC236}">
                <a16:creationId xmlns:a16="http://schemas.microsoft.com/office/drawing/2014/main" id="{B7E49321-9CEC-4D1A-B282-31DBB94FF07F}"/>
              </a:ext>
            </a:extLst>
          </p:cNvPr>
          <p:cNvCxnSpPr>
            <a:cxnSpLocks noChangeShapeType="1"/>
            <a:stCxn id="27681" idx="2"/>
            <a:endCxn id="27657" idx="2"/>
          </p:cNvCxnSpPr>
          <p:nvPr/>
        </p:nvCxnSpPr>
        <p:spPr bwMode="auto">
          <a:xfrm rot="5400000" flipH="1" flipV="1">
            <a:off x="3295650" y="2571750"/>
            <a:ext cx="228600" cy="1333500"/>
          </a:xfrm>
          <a:prstGeom prst="bentConnector3">
            <a:avLst>
              <a:gd name="adj1" fmla="val -10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02436" name="Line 36">
            <a:extLst>
              <a:ext uri="{FF2B5EF4-FFF2-40B4-BE49-F238E27FC236}">
                <a16:creationId xmlns:a16="http://schemas.microsoft.com/office/drawing/2014/main" id="{F0383990-3E9E-4314-B10A-E2EE29C1ED30}"/>
              </a:ext>
            </a:extLst>
          </p:cNvPr>
          <p:cNvSpPr>
            <a:spLocks noChangeShapeType="1"/>
          </p:cNvSpPr>
          <p:nvPr/>
        </p:nvSpPr>
        <p:spPr bwMode="auto">
          <a:xfrm>
            <a:off x="2514600" y="3200400"/>
            <a:ext cx="7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02437" name="AutoShape 37">
            <a:extLst>
              <a:ext uri="{FF2B5EF4-FFF2-40B4-BE49-F238E27FC236}">
                <a16:creationId xmlns:a16="http://schemas.microsoft.com/office/drawing/2014/main" id="{282D3FDF-D09F-40C7-AE80-8AF08F6EC1DE}"/>
              </a:ext>
            </a:extLst>
          </p:cNvPr>
          <p:cNvCxnSpPr>
            <a:cxnSpLocks noChangeShapeType="1"/>
            <a:stCxn id="27682" idx="2"/>
            <a:endCxn id="27669" idx="2"/>
          </p:cNvCxnSpPr>
          <p:nvPr/>
        </p:nvCxnSpPr>
        <p:spPr bwMode="auto">
          <a:xfrm rot="5400000" flipH="1" flipV="1">
            <a:off x="3295650" y="4857750"/>
            <a:ext cx="228600" cy="1333500"/>
          </a:xfrm>
          <a:prstGeom prst="bentConnector3">
            <a:avLst>
              <a:gd name="adj1" fmla="val -10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02438" name="Line 38">
            <a:extLst>
              <a:ext uri="{FF2B5EF4-FFF2-40B4-BE49-F238E27FC236}">
                <a16:creationId xmlns:a16="http://schemas.microsoft.com/office/drawing/2014/main" id="{FCEFBE5A-662A-425B-9F25-1164A91925A4}"/>
              </a:ext>
            </a:extLst>
          </p:cNvPr>
          <p:cNvSpPr>
            <a:spLocks noChangeShapeType="1"/>
          </p:cNvSpPr>
          <p:nvPr/>
        </p:nvSpPr>
        <p:spPr bwMode="auto">
          <a:xfrm>
            <a:off x="2514600" y="5562600"/>
            <a:ext cx="7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36FEAC-5A3D-4A6A-ACE8-35E43A122767}"/>
              </a:ext>
            </a:extLst>
          </p:cNvPr>
          <p:cNvSpPr>
            <a:spLocks noGrp="1"/>
          </p:cNvSpPr>
          <p:nvPr>
            <p:ph idx="11"/>
          </p:nvPr>
        </p:nvSpPr>
        <p:spPr/>
        <p:txBody>
          <a:bodyPr/>
          <a:lstStyle/>
          <a:p>
            <a:r>
              <a:rPr lang="en-US" dirty="0"/>
              <a:t>Quantum computers: next generation super-computing power</a:t>
            </a:r>
          </a:p>
          <a:p>
            <a:pPr marL="285750" indent="-285750">
              <a:buFont typeface="Arial" panose="020B0604020202020204" pitchFamily="34" charset="0"/>
              <a:buChar char="•"/>
            </a:pPr>
            <a:r>
              <a:rPr lang="en-US" dirty="0"/>
              <a:t>technique is still evolving </a:t>
            </a:r>
          </a:p>
          <a:p>
            <a:pPr marL="285750" indent="-285750">
              <a:buFont typeface="Arial" panose="020B0604020202020204" pitchFamily="34" charset="0"/>
              <a:buChar char="•"/>
            </a:pPr>
            <a:r>
              <a:rPr lang="en-US" dirty="0"/>
              <a:t>U.S. NIST is evaluating a set of quantum-safe encryption algorithms </a:t>
            </a:r>
          </a:p>
          <a:p>
            <a:endParaRPr lang="en-US" dirty="0"/>
          </a:p>
          <a:p>
            <a:r>
              <a:rPr lang="en-US" dirty="0"/>
              <a:t>CRYSTALS-</a:t>
            </a:r>
            <a:r>
              <a:rPr lang="en-US" dirty="0" err="1"/>
              <a:t>Kyber</a:t>
            </a:r>
            <a:r>
              <a:rPr lang="en-US" dirty="0"/>
              <a:t> algorithm: </a:t>
            </a:r>
          </a:p>
          <a:p>
            <a:pPr marL="285750" indent="-285750">
              <a:buFont typeface="Arial" panose="020B0604020202020204" pitchFamily="34" charset="0"/>
              <a:buChar char="•"/>
            </a:pPr>
            <a:r>
              <a:rPr lang="en-US" dirty="0"/>
              <a:t>Has a reasonable speed of operation </a:t>
            </a:r>
          </a:p>
          <a:p>
            <a:pPr marL="285750" indent="-285750">
              <a:buFont typeface="Arial" panose="020B0604020202020204" pitchFamily="34" charset="0"/>
              <a:buChar char="•"/>
            </a:pPr>
            <a:r>
              <a:rPr lang="en-US" dirty="0"/>
              <a:t>uses a Learning-With-Errors technique</a:t>
            </a:r>
          </a:p>
          <a:p>
            <a:pPr marL="285750" indent="-285750">
              <a:buFont typeface="Arial" panose="020B0604020202020204" pitchFamily="34" charset="0"/>
              <a:buChar char="•"/>
            </a:pPr>
            <a:r>
              <a:rPr lang="en-US" dirty="0"/>
              <a:t>key sizes are four times the length of AES key sizes</a:t>
            </a:r>
          </a:p>
          <a:p>
            <a:pPr marL="285750" indent="-285750">
              <a:buFont typeface="Arial" panose="020B0604020202020204" pitchFamily="34" charset="0"/>
              <a:buChar char="•"/>
            </a:pPr>
            <a:r>
              <a:rPr lang="en-US" dirty="0" err="1"/>
              <a:t>acheives</a:t>
            </a:r>
            <a:r>
              <a:rPr lang="en-US" dirty="0"/>
              <a:t> roughly equivalent security, quantum vs. today’s computers </a:t>
            </a:r>
          </a:p>
          <a:p>
            <a:pPr marL="285750" lvl="2" indent="-285750">
              <a:buFont typeface="Arial" panose="020B0604020202020204" pitchFamily="34" charset="0"/>
              <a:buChar char="•"/>
            </a:pPr>
            <a:r>
              <a:rPr lang="en-US" dirty="0"/>
              <a:t>e.g., Kyber-768 approximates AES-192 security</a:t>
            </a:r>
          </a:p>
        </p:txBody>
      </p:sp>
      <p:sp>
        <p:nvSpPr>
          <p:cNvPr id="3" name="Title 2">
            <a:extLst>
              <a:ext uri="{FF2B5EF4-FFF2-40B4-BE49-F238E27FC236}">
                <a16:creationId xmlns:a16="http://schemas.microsoft.com/office/drawing/2014/main" id="{F76B8625-A1F0-4E02-AAA9-6749F1849BCD}"/>
              </a:ext>
            </a:extLst>
          </p:cNvPr>
          <p:cNvSpPr>
            <a:spLocks noGrp="1"/>
          </p:cNvSpPr>
          <p:nvPr>
            <p:ph type="title"/>
          </p:nvPr>
        </p:nvSpPr>
        <p:spPr/>
        <p:txBody>
          <a:bodyPr/>
          <a:lstStyle/>
          <a:p>
            <a:r>
              <a:rPr lang="en-US" dirty="0"/>
              <a:t>Quantum-Resistant Encryption</a:t>
            </a:r>
          </a:p>
        </p:txBody>
      </p:sp>
    </p:spTree>
    <p:extLst>
      <p:ext uri="{BB962C8B-B14F-4D97-AF65-F5344CB8AC3E}">
        <p14:creationId xmlns:p14="http://schemas.microsoft.com/office/powerpoint/2010/main" val="3776930485"/>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E8942EB6-0789-42DB-965B-9D4F32FDBE14}"/>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Summary of Controls</a:t>
            </a:r>
          </a:p>
        </p:txBody>
      </p:sp>
      <p:graphicFrame>
        <p:nvGraphicFramePr>
          <p:cNvPr id="4" name="Content Placeholder 3">
            <a:extLst>
              <a:ext uri="{FF2B5EF4-FFF2-40B4-BE49-F238E27FC236}">
                <a16:creationId xmlns:a16="http://schemas.microsoft.com/office/drawing/2014/main" id="{E1010CED-FB71-4A69-9CA0-910CFF0052E0}"/>
              </a:ext>
            </a:extLst>
          </p:cNvPr>
          <p:cNvGraphicFramePr>
            <a:graphicFrameLocks noGrp="1"/>
          </p:cNvGraphicFramePr>
          <p:nvPr>
            <p:ph idx="1"/>
            <p:extLst>
              <p:ext uri="{D42A27DB-BD31-4B8C-83A1-F6EECF244321}">
                <p14:modId xmlns:p14="http://schemas.microsoft.com/office/powerpoint/2010/main" val="2745455404"/>
              </p:ext>
            </p:extLst>
          </p:nvPr>
        </p:nvGraphicFramePr>
        <p:xfrm>
          <a:off x="520700" y="1808163"/>
          <a:ext cx="8154988" cy="4572415"/>
        </p:xfrm>
        <a:graphic>
          <a:graphicData uri="http://schemas.openxmlformats.org/drawingml/2006/table">
            <a:tbl>
              <a:tblPr firstRow="1" bandRow="1">
                <a:tableStyleId>{5C22544A-7EE6-4342-B048-85BDC9FD1C3A}</a:tableStyleId>
              </a:tblPr>
              <a:tblGrid>
                <a:gridCol w="4606058">
                  <a:extLst>
                    <a:ext uri="{9D8B030D-6E8A-4147-A177-3AD203B41FA5}">
                      <a16:colId xmlns:a16="http://schemas.microsoft.com/office/drawing/2014/main" val="20000"/>
                    </a:ext>
                  </a:extLst>
                </a:gridCol>
                <a:gridCol w="906110">
                  <a:extLst>
                    <a:ext uri="{9D8B030D-6E8A-4147-A177-3AD203B41FA5}">
                      <a16:colId xmlns:a16="http://schemas.microsoft.com/office/drawing/2014/main" val="20001"/>
                    </a:ext>
                  </a:extLst>
                </a:gridCol>
                <a:gridCol w="830601">
                  <a:extLst>
                    <a:ext uri="{9D8B030D-6E8A-4147-A177-3AD203B41FA5}">
                      <a16:colId xmlns:a16="http://schemas.microsoft.com/office/drawing/2014/main" val="20002"/>
                    </a:ext>
                  </a:extLst>
                </a:gridCol>
                <a:gridCol w="1057128">
                  <a:extLst>
                    <a:ext uri="{9D8B030D-6E8A-4147-A177-3AD203B41FA5}">
                      <a16:colId xmlns:a16="http://schemas.microsoft.com/office/drawing/2014/main" val="20003"/>
                    </a:ext>
                  </a:extLst>
                </a:gridCol>
                <a:gridCol w="755091">
                  <a:extLst>
                    <a:ext uri="{9D8B030D-6E8A-4147-A177-3AD203B41FA5}">
                      <a16:colId xmlns:a16="http://schemas.microsoft.com/office/drawing/2014/main" val="20004"/>
                    </a:ext>
                  </a:extLst>
                </a:gridCol>
              </a:tblGrid>
              <a:tr h="914521">
                <a:tc>
                  <a:txBody>
                    <a:bodyPr/>
                    <a:lstStyle/>
                    <a:p>
                      <a:endParaRPr lang="en-US" sz="1800" dirty="0"/>
                    </a:p>
                  </a:txBody>
                  <a:tcPr marL="90611" marR="90611" marT="45726" marB="45726"/>
                </a:tc>
                <a:tc>
                  <a:txBody>
                    <a:bodyPr/>
                    <a:lstStyle/>
                    <a:p>
                      <a:r>
                        <a:rPr lang="en-US" sz="1800" dirty="0" err="1"/>
                        <a:t>Conf-ident</a:t>
                      </a:r>
                      <a:r>
                        <a:rPr lang="en-US" sz="1800" dirty="0"/>
                        <a:t>.</a:t>
                      </a:r>
                    </a:p>
                  </a:txBody>
                  <a:tcPr marL="90611" marR="90611" marT="45726" marB="45726"/>
                </a:tc>
                <a:tc>
                  <a:txBody>
                    <a:bodyPr/>
                    <a:lstStyle/>
                    <a:p>
                      <a:r>
                        <a:rPr lang="en-US" sz="1800" dirty="0" err="1"/>
                        <a:t>Integ-rity</a:t>
                      </a:r>
                      <a:endParaRPr lang="en-US" sz="1800" dirty="0"/>
                    </a:p>
                  </a:txBody>
                  <a:tcPr marL="90611" marR="90611" marT="45726" marB="45726"/>
                </a:tc>
                <a:tc>
                  <a:txBody>
                    <a:bodyPr/>
                    <a:lstStyle/>
                    <a:p>
                      <a:r>
                        <a:rPr lang="en-US" sz="1800" dirty="0" err="1"/>
                        <a:t>Authen</a:t>
                      </a:r>
                      <a:r>
                        <a:rPr lang="en-US" sz="1800" dirty="0"/>
                        <a:t>. Non-</a:t>
                      </a:r>
                      <a:r>
                        <a:rPr lang="en-US" sz="1800" dirty="0" err="1"/>
                        <a:t>repud</a:t>
                      </a:r>
                      <a:r>
                        <a:rPr lang="en-US" sz="1800" dirty="0"/>
                        <a:t>.</a:t>
                      </a:r>
                    </a:p>
                  </a:txBody>
                  <a:tcPr marL="90611" marR="90611" marT="45726" marB="45726"/>
                </a:tc>
                <a:tc>
                  <a:txBody>
                    <a:bodyPr/>
                    <a:lstStyle/>
                    <a:p>
                      <a:r>
                        <a:rPr lang="en-US" sz="1800" dirty="0"/>
                        <a:t>Anti-</a:t>
                      </a:r>
                    </a:p>
                    <a:p>
                      <a:r>
                        <a:rPr lang="en-US" sz="1800" dirty="0"/>
                        <a:t>Hack</a:t>
                      </a:r>
                    </a:p>
                  </a:txBody>
                  <a:tcPr marL="90611" marR="90611" marT="45726" marB="45726"/>
                </a:tc>
                <a:extLst>
                  <a:ext uri="{0D108BD9-81ED-4DB2-BD59-A6C34878D82A}">
                    <a16:rowId xmlns:a16="http://schemas.microsoft.com/office/drawing/2014/main" val="10000"/>
                  </a:ext>
                </a:extLst>
              </a:tr>
              <a:tr h="640165">
                <a:tc>
                  <a:txBody>
                    <a:bodyPr/>
                    <a:lstStyle/>
                    <a:p>
                      <a:r>
                        <a:rPr lang="en-US" sz="1800" dirty="0"/>
                        <a:t>Encryption Protocols: S-HTTP, HTTPS, SSL, SSH2, PGP, S/MIME</a:t>
                      </a:r>
                    </a:p>
                  </a:txBody>
                  <a:tcPr marL="90611" marR="90611" marT="45726" marB="45726"/>
                </a:tc>
                <a:tc>
                  <a:txBody>
                    <a:bodyPr/>
                    <a:lstStyle/>
                    <a:p>
                      <a:r>
                        <a:rPr lang="en-US" sz="1800" dirty="0"/>
                        <a:t>x</a:t>
                      </a:r>
                    </a:p>
                  </a:txBody>
                  <a:tcPr marL="90611" marR="90611" marT="45726" marB="45726"/>
                </a:tc>
                <a:tc>
                  <a:txBody>
                    <a:bodyPr/>
                    <a:lstStyle/>
                    <a:p>
                      <a:r>
                        <a:rPr lang="en-US" sz="1800" dirty="0"/>
                        <a:t>?</a:t>
                      </a:r>
                    </a:p>
                  </a:txBody>
                  <a:tcPr marL="90611" marR="90611" marT="45726" marB="45726"/>
                </a:tc>
                <a:tc>
                  <a:txBody>
                    <a:bodyPr/>
                    <a:lstStyle/>
                    <a:p>
                      <a:r>
                        <a:rPr lang="en-US" sz="1800" dirty="0"/>
                        <a:t>?</a:t>
                      </a:r>
                    </a:p>
                  </a:txBody>
                  <a:tcPr marL="90611" marR="90611" marT="45726" marB="45726"/>
                </a:tc>
                <a:tc>
                  <a:txBody>
                    <a:bodyPr/>
                    <a:lstStyle/>
                    <a:p>
                      <a:endParaRPr lang="en-US" sz="1800" dirty="0"/>
                    </a:p>
                  </a:txBody>
                  <a:tcPr marL="90611" marR="90611" marT="45726" marB="45726"/>
                </a:tc>
                <a:extLst>
                  <a:ext uri="{0D108BD9-81ED-4DB2-BD59-A6C34878D82A}">
                    <a16:rowId xmlns:a16="http://schemas.microsoft.com/office/drawing/2014/main" val="10001"/>
                  </a:ext>
                </a:extLst>
              </a:tr>
              <a:tr h="370889">
                <a:tc>
                  <a:txBody>
                    <a:bodyPr/>
                    <a:lstStyle/>
                    <a:p>
                      <a:r>
                        <a:rPr lang="en-US" sz="1800" dirty="0"/>
                        <a:t>Virtual Private Network (VPN): IPsec</a:t>
                      </a:r>
                    </a:p>
                  </a:txBody>
                  <a:tcPr marL="90611" marR="90611" marT="45726" marB="45726"/>
                </a:tc>
                <a:tc>
                  <a:txBody>
                    <a:bodyPr/>
                    <a:lstStyle/>
                    <a:p>
                      <a:r>
                        <a:rPr lang="en-US" sz="1800" dirty="0"/>
                        <a:t>x</a:t>
                      </a:r>
                    </a:p>
                  </a:txBody>
                  <a:tcPr marL="90611" marR="90611" marT="45726" marB="45726"/>
                </a:tc>
                <a:tc>
                  <a:txBody>
                    <a:bodyPr/>
                    <a:lstStyle/>
                    <a:p>
                      <a:r>
                        <a:rPr lang="en-US" sz="1800" dirty="0"/>
                        <a:t>x</a:t>
                      </a:r>
                    </a:p>
                  </a:txBody>
                  <a:tcPr marL="90611" marR="90611" marT="45726" marB="45726"/>
                </a:tc>
                <a:tc>
                  <a:txBody>
                    <a:bodyPr/>
                    <a:lstStyle/>
                    <a:p>
                      <a:r>
                        <a:rPr lang="en-US" sz="1800" dirty="0"/>
                        <a:t>x</a:t>
                      </a:r>
                    </a:p>
                  </a:txBody>
                  <a:tcPr marL="90611" marR="90611" marT="45726" marB="45726"/>
                </a:tc>
                <a:tc>
                  <a:txBody>
                    <a:bodyPr/>
                    <a:lstStyle/>
                    <a:p>
                      <a:endParaRPr lang="en-US" sz="1800" dirty="0"/>
                    </a:p>
                  </a:txBody>
                  <a:tcPr marL="90611" marR="90611" marT="45726" marB="45726"/>
                </a:tc>
                <a:extLst>
                  <a:ext uri="{0D108BD9-81ED-4DB2-BD59-A6C34878D82A}">
                    <a16:rowId xmlns:a16="http://schemas.microsoft.com/office/drawing/2014/main" val="10002"/>
                  </a:ext>
                </a:extLst>
              </a:tr>
              <a:tr h="370889">
                <a:tc>
                  <a:txBody>
                    <a:bodyPr/>
                    <a:lstStyle/>
                    <a:p>
                      <a:r>
                        <a:rPr lang="en-US" sz="1800" dirty="0"/>
                        <a:t>Wireless: WPA3</a:t>
                      </a:r>
                    </a:p>
                  </a:txBody>
                  <a:tcPr marL="90611" marR="90611" marT="45726" marB="45726"/>
                </a:tc>
                <a:tc>
                  <a:txBody>
                    <a:bodyPr/>
                    <a:lstStyle/>
                    <a:p>
                      <a:r>
                        <a:rPr lang="en-US" sz="1800" dirty="0"/>
                        <a:t>x</a:t>
                      </a:r>
                    </a:p>
                  </a:txBody>
                  <a:tcPr marL="90611" marR="90611" marT="45726" marB="45726"/>
                </a:tc>
                <a:tc>
                  <a:txBody>
                    <a:bodyPr/>
                    <a:lstStyle/>
                    <a:p>
                      <a:r>
                        <a:rPr lang="en-US" sz="1800" dirty="0"/>
                        <a:t>x</a:t>
                      </a:r>
                    </a:p>
                  </a:txBody>
                  <a:tcPr marL="90611" marR="90611" marT="45726" marB="45726"/>
                </a:tc>
                <a:tc>
                  <a:txBody>
                    <a:bodyPr/>
                    <a:lstStyle/>
                    <a:p>
                      <a:r>
                        <a:rPr lang="en-US" sz="1800" dirty="0"/>
                        <a:t>x</a:t>
                      </a:r>
                    </a:p>
                  </a:txBody>
                  <a:tcPr marL="90611" marR="90611" marT="45726" marB="45726"/>
                </a:tc>
                <a:tc>
                  <a:txBody>
                    <a:bodyPr/>
                    <a:lstStyle/>
                    <a:p>
                      <a:endParaRPr lang="en-US" sz="1800" dirty="0"/>
                    </a:p>
                  </a:txBody>
                  <a:tcPr marL="90611" marR="90611" marT="45726" marB="45726"/>
                </a:tc>
                <a:extLst>
                  <a:ext uri="{0D108BD9-81ED-4DB2-BD59-A6C34878D82A}">
                    <a16:rowId xmlns:a16="http://schemas.microsoft.com/office/drawing/2014/main" val="10003"/>
                  </a:ext>
                </a:extLst>
              </a:tr>
              <a:tr h="370889">
                <a:tc>
                  <a:txBody>
                    <a:bodyPr/>
                    <a:lstStyle/>
                    <a:p>
                      <a:r>
                        <a:rPr lang="en-US" sz="1800" dirty="0"/>
                        <a:t>Hashing:</a:t>
                      </a:r>
                      <a:r>
                        <a:rPr lang="en-US" sz="1800" baseline="0" dirty="0"/>
                        <a:t> HMAC, SHA-3</a:t>
                      </a:r>
                      <a:endParaRPr lang="en-US" sz="1800" dirty="0"/>
                    </a:p>
                  </a:txBody>
                  <a:tcPr marL="90611" marR="90611" marT="45726" marB="45726"/>
                </a:tc>
                <a:tc>
                  <a:txBody>
                    <a:bodyPr/>
                    <a:lstStyle/>
                    <a:p>
                      <a:endParaRPr lang="en-US" sz="1800" dirty="0"/>
                    </a:p>
                  </a:txBody>
                  <a:tcPr marL="90611" marR="90611" marT="45726" marB="45726"/>
                </a:tc>
                <a:tc>
                  <a:txBody>
                    <a:bodyPr/>
                    <a:lstStyle/>
                    <a:p>
                      <a:r>
                        <a:rPr lang="en-US" sz="1800" dirty="0"/>
                        <a:t>x</a:t>
                      </a:r>
                    </a:p>
                  </a:txBody>
                  <a:tcPr marL="90611" marR="90611" marT="45726" marB="45726"/>
                </a:tc>
                <a:tc>
                  <a:txBody>
                    <a:bodyPr/>
                    <a:lstStyle/>
                    <a:p>
                      <a:endParaRPr lang="en-US" sz="1800" dirty="0"/>
                    </a:p>
                  </a:txBody>
                  <a:tcPr marL="90611" marR="90611" marT="45726" marB="45726"/>
                </a:tc>
                <a:tc>
                  <a:txBody>
                    <a:bodyPr/>
                    <a:lstStyle/>
                    <a:p>
                      <a:endParaRPr lang="en-US" sz="1800" dirty="0"/>
                    </a:p>
                  </a:txBody>
                  <a:tcPr marL="90611" marR="90611" marT="45726" marB="45726"/>
                </a:tc>
                <a:extLst>
                  <a:ext uri="{0D108BD9-81ED-4DB2-BD59-A6C34878D82A}">
                    <a16:rowId xmlns:a16="http://schemas.microsoft.com/office/drawing/2014/main" val="10004"/>
                  </a:ext>
                </a:extLst>
              </a:tr>
              <a:tr h="370889">
                <a:tc>
                  <a:txBody>
                    <a:bodyPr/>
                    <a:lstStyle/>
                    <a:p>
                      <a:r>
                        <a:rPr lang="en-US" sz="1800" dirty="0"/>
                        <a:t>Digital Signature</a:t>
                      </a:r>
                    </a:p>
                  </a:txBody>
                  <a:tcPr marL="90611" marR="90611" marT="45726" marB="45726"/>
                </a:tc>
                <a:tc>
                  <a:txBody>
                    <a:bodyPr/>
                    <a:lstStyle/>
                    <a:p>
                      <a:endParaRPr lang="en-US" sz="1800"/>
                    </a:p>
                  </a:txBody>
                  <a:tcPr marL="90611" marR="90611" marT="45726" marB="45726"/>
                </a:tc>
                <a:tc>
                  <a:txBody>
                    <a:bodyPr/>
                    <a:lstStyle/>
                    <a:p>
                      <a:r>
                        <a:rPr lang="en-US" sz="1800" dirty="0"/>
                        <a:t>x</a:t>
                      </a:r>
                    </a:p>
                  </a:txBody>
                  <a:tcPr marL="90611" marR="90611" marT="45726" marB="45726"/>
                </a:tc>
                <a:tc>
                  <a:txBody>
                    <a:bodyPr/>
                    <a:lstStyle/>
                    <a:p>
                      <a:r>
                        <a:rPr lang="en-US" sz="1800" dirty="0"/>
                        <a:t>x</a:t>
                      </a:r>
                    </a:p>
                  </a:txBody>
                  <a:tcPr marL="90611" marR="90611" marT="45726" marB="45726"/>
                </a:tc>
                <a:tc>
                  <a:txBody>
                    <a:bodyPr/>
                    <a:lstStyle/>
                    <a:p>
                      <a:endParaRPr lang="en-US" sz="1800"/>
                    </a:p>
                  </a:txBody>
                  <a:tcPr marL="90611" marR="90611" marT="45726" marB="45726"/>
                </a:tc>
                <a:extLst>
                  <a:ext uri="{0D108BD9-81ED-4DB2-BD59-A6C34878D82A}">
                    <a16:rowId xmlns:a16="http://schemas.microsoft.com/office/drawing/2014/main" val="10005"/>
                  </a:ext>
                </a:extLst>
              </a:tr>
              <a:tr h="370889">
                <a:tc>
                  <a:txBody>
                    <a:bodyPr/>
                    <a:lstStyle/>
                    <a:p>
                      <a:r>
                        <a:rPr lang="en-US" sz="1800" dirty="0"/>
                        <a:t>Public Key Infrastructure</a:t>
                      </a:r>
                    </a:p>
                  </a:txBody>
                  <a:tcPr marL="90611" marR="90611" marT="45726" marB="45726"/>
                </a:tc>
                <a:tc>
                  <a:txBody>
                    <a:bodyPr/>
                    <a:lstStyle/>
                    <a:p>
                      <a:r>
                        <a:rPr lang="en-US" sz="1800" dirty="0"/>
                        <a:t>x</a:t>
                      </a:r>
                    </a:p>
                  </a:txBody>
                  <a:tcPr marL="90611" marR="90611" marT="45726" marB="45726"/>
                </a:tc>
                <a:tc>
                  <a:txBody>
                    <a:bodyPr/>
                    <a:lstStyle/>
                    <a:p>
                      <a:r>
                        <a:rPr lang="en-US" sz="1800" dirty="0"/>
                        <a:t>x</a:t>
                      </a:r>
                    </a:p>
                  </a:txBody>
                  <a:tcPr marL="90611" marR="90611" marT="45726" marB="45726"/>
                </a:tc>
                <a:tc>
                  <a:txBody>
                    <a:bodyPr/>
                    <a:lstStyle/>
                    <a:p>
                      <a:r>
                        <a:rPr lang="en-US" sz="1800" dirty="0"/>
                        <a:t>x</a:t>
                      </a:r>
                    </a:p>
                  </a:txBody>
                  <a:tcPr marL="90611" marR="90611" marT="45726" marB="45726"/>
                </a:tc>
                <a:tc>
                  <a:txBody>
                    <a:bodyPr/>
                    <a:lstStyle/>
                    <a:p>
                      <a:endParaRPr lang="en-US" sz="1800"/>
                    </a:p>
                  </a:txBody>
                  <a:tcPr marL="90611" marR="90611" marT="45726" marB="45726"/>
                </a:tc>
                <a:extLst>
                  <a:ext uri="{0D108BD9-81ED-4DB2-BD59-A6C34878D82A}">
                    <a16:rowId xmlns:a16="http://schemas.microsoft.com/office/drawing/2014/main" val="10006"/>
                  </a:ext>
                </a:extLst>
              </a:tr>
              <a:tr h="421506">
                <a:tc>
                  <a:txBody>
                    <a:bodyPr/>
                    <a:lstStyle/>
                    <a:p>
                      <a:r>
                        <a:rPr lang="en-US" sz="1800" dirty="0"/>
                        <a:t>Centralized</a:t>
                      </a:r>
                      <a:r>
                        <a:rPr lang="en-US" sz="1800" baseline="0" dirty="0"/>
                        <a:t> Access Control: RADIUS, TACACS</a:t>
                      </a:r>
                      <a:endParaRPr lang="en-US" sz="1800" dirty="0"/>
                    </a:p>
                  </a:txBody>
                  <a:tcPr marL="90611" marR="90611" marT="45726" marB="45726"/>
                </a:tc>
                <a:tc>
                  <a:txBody>
                    <a:bodyPr/>
                    <a:lstStyle/>
                    <a:p>
                      <a:endParaRPr lang="en-US" sz="1800"/>
                    </a:p>
                  </a:txBody>
                  <a:tcPr marL="90611" marR="90611" marT="45726" marB="45726"/>
                </a:tc>
                <a:tc>
                  <a:txBody>
                    <a:bodyPr/>
                    <a:lstStyle/>
                    <a:p>
                      <a:endParaRPr lang="en-US" sz="1800"/>
                    </a:p>
                  </a:txBody>
                  <a:tcPr marL="90611" marR="90611" marT="45726" marB="45726"/>
                </a:tc>
                <a:tc>
                  <a:txBody>
                    <a:bodyPr/>
                    <a:lstStyle/>
                    <a:p>
                      <a:r>
                        <a:rPr lang="en-US" sz="1800" dirty="0"/>
                        <a:t>x</a:t>
                      </a:r>
                    </a:p>
                  </a:txBody>
                  <a:tcPr marL="90611" marR="90611" marT="45726" marB="45726"/>
                </a:tc>
                <a:tc>
                  <a:txBody>
                    <a:bodyPr/>
                    <a:lstStyle/>
                    <a:p>
                      <a:endParaRPr lang="en-US" sz="1800"/>
                    </a:p>
                  </a:txBody>
                  <a:tcPr marL="90611" marR="90611" marT="45726" marB="45726"/>
                </a:tc>
                <a:extLst>
                  <a:ext uri="{0D108BD9-81ED-4DB2-BD59-A6C34878D82A}">
                    <a16:rowId xmlns:a16="http://schemas.microsoft.com/office/drawing/2014/main" val="10007"/>
                  </a:ext>
                </a:extLst>
              </a:tr>
              <a:tr h="370889">
                <a:tc>
                  <a:txBody>
                    <a:bodyPr/>
                    <a:lstStyle/>
                    <a:p>
                      <a:r>
                        <a:rPr lang="en-US" sz="1800" dirty="0"/>
                        <a:t>Kerberos</a:t>
                      </a:r>
                    </a:p>
                  </a:txBody>
                  <a:tcPr marL="90611" marR="90611" marT="45726" marB="45726"/>
                </a:tc>
                <a:tc>
                  <a:txBody>
                    <a:bodyPr/>
                    <a:lstStyle/>
                    <a:p>
                      <a:r>
                        <a:rPr lang="en-US" sz="1800" dirty="0"/>
                        <a:t>x</a:t>
                      </a:r>
                    </a:p>
                  </a:txBody>
                  <a:tcPr marL="90611" marR="90611" marT="45726" marB="45726"/>
                </a:tc>
                <a:tc>
                  <a:txBody>
                    <a:bodyPr/>
                    <a:lstStyle/>
                    <a:p>
                      <a:endParaRPr lang="en-US" sz="1800" dirty="0"/>
                    </a:p>
                  </a:txBody>
                  <a:tcPr marL="90611" marR="90611" marT="45726" marB="45726"/>
                </a:tc>
                <a:tc>
                  <a:txBody>
                    <a:bodyPr/>
                    <a:lstStyle/>
                    <a:p>
                      <a:r>
                        <a:rPr lang="en-US" sz="1800" dirty="0"/>
                        <a:t>x</a:t>
                      </a:r>
                    </a:p>
                  </a:txBody>
                  <a:tcPr marL="90611" marR="90611" marT="45726" marB="45726"/>
                </a:tc>
                <a:tc>
                  <a:txBody>
                    <a:bodyPr/>
                    <a:lstStyle/>
                    <a:p>
                      <a:endParaRPr lang="en-US" sz="1800"/>
                    </a:p>
                  </a:txBody>
                  <a:tcPr marL="90611" marR="90611" marT="45726" marB="45726"/>
                </a:tc>
                <a:extLst>
                  <a:ext uri="{0D108BD9-81ED-4DB2-BD59-A6C34878D82A}">
                    <a16:rowId xmlns:a16="http://schemas.microsoft.com/office/drawing/2014/main" val="10008"/>
                  </a:ext>
                </a:extLst>
              </a:tr>
              <a:tr h="370889">
                <a:tc>
                  <a:txBody>
                    <a:bodyPr/>
                    <a:lstStyle/>
                    <a:p>
                      <a:r>
                        <a:rPr lang="en-US" sz="1800" dirty="0"/>
                        <a:t>Authentication:</a:t>
                      </a:r>
                      <a:r>
                        <a:rPr lang="en-US" sz="1800" baseline="0" dirty="0"/>
                        <a:t> biometric, flash drive, token</a:t>
                      </a:r>
                      <a:endParaRPr lang="en-US" sz="1800" dirty="0"/>
                    </a:p>
                  </a:txBody>
                  <a:tcPr marL="90611" marR="90611" marT="45726" marB="45726"/>
                </a:tc>
                <a:tc>
                  <a:txBody>
                    <a:bodyPr/>
                    <a:lstStyle/>
                    <a:p>
                      <a:endParaRPr lang="en-US" sz="1800"/>
                    </a:p>
                  </a:txBody>
                  <a:tcPr marL="90611" marR="90611" marT="45726" marB="45726"/>
                </a:tc>
                <a:tc>
                  <a:txBody>
                    <a:bodyPr/>
                    <a:lstStyle/>
                    <a:p>
                      <a:endParaRPr lang="en-US" sz="1800"/>
                    </a:p>
                  </a:txBody>
                  <a:tcPr marL="90611" marR="90611" marT="45726" marB="45726"/>
                </a:tc>
                <a:tc>
                  <a:txBody>
                    <a:bodyPr/>
                    <a:lstStyle/>
                    <a:p>
                      <a:r>
                        <a:rPr lang="en-US" sz="1800" dirty="0"/>
                        <a:t>x</a:t>
                      </a:r>
                    </a:p>
                  </a:txBody>
                  <a:tcPr marL="90611" marR="90611" marT="45726" marB="45726"/>
                </a:tc>
                <a:tc>
                  <a:txBody>
                    <a:bodyPr/>
                    <a:lstStyle/>
                    <a:p>
                      <a:endParaRPr lang="en-US" sz="1800" dirty="0"/>
                    </a:p>
                  </a:txBody>
                  <a:tcPr marL="90611" marR="90611" marT="45726" marB="45726"/>
                </a:tc>
                <a:extLst>
                  <a:ext uri="{0D108BD9-81ED-4DB2-BD59-A6C34878D82A}">
                    <a16:rowId xmlns:a16="http://schemas.microsoft.com/office/drawing/2014/main" val="10009"/>
                  </a:ext>
                </a:extLst>
              </a:tr>
            </a:tbl>
          </a:graphicData>
        </a:graphic>
      </p:graphicFrame>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C2ED8A5-B45F-429A-AAD3-80108FC16C30}"/>
              </a:ext>
            </a:extLst>
          </p:cNvPr>
          <p:cNvGraphicFramePr>
            <a:graphicFrameLocks noGrp="1"/>
          </p:cNvGraphicFramePr>
          <p:nvPr>
            <p:ph idx="4294967295"/>
            <p:extLst>
              <p:ext uri="{D42A27DB-BD31-4B8C-83A1-F6EECF244321}">
                <p14:modId xmlns:p14="http://schemas.microsoft.com/office/powerpoint/2010/main" val="3989995926"/>
              </p:ext>
            </p:extLst>
          </p:nvPr>
        </p:nvGraphicFramePr>
        <p:xfrm>
          <a:off x="533400" y="1143000"/>
          <a:ext cx="8229600" cy="4994273"/>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914516">
                <a:tc>
                  <a:txBody>
                    <a:bodyPr/>
                    <a:lstStyle/>
                    <a:p>
                      <a:endParaRPr lang="en-US" sz="1800" dirty="0"/>
                    </a:p>
                  </a:txBody>
                  <a:tcPr marT="45726" marB="45726"/>
                </a:tc>
                <a:tc>
                  <a:txBody>
                    <a:bodyPr/>
                    <a:lstStyle/>
                    <a:p>
                      <a:r>
                        <a:rPr lang="en-US" sz="1800" dirty="0" err="1"/>
                        <a:t>Conf-ident</a:t>
                      </a:r>
                      <a:r>
                        <a:rPr lang="en-US" sz="1800" dirty="0"/>
                        <a:t>.</a:t>
                      </a:r>
                    </a:p>
                  </a:txBody>
                  <a:tcPr marT="45726" marB="45726"/>
                </a:tc>
                <a:tc>
                  <a:txBody>
                    <a:bodyPr/>
                    <a:lstStyle/>
                    <a:p>
                      <a:r>
                        <a:rPr lang="en-US" sz="1800" dirty="0" err="1"/>
                        <a:t>Integ-rity</a:t>
                      </a:r>
                      <a:endParaRPr lang="en-US" sz="1800" dirty="0"/>
                    </a:p>
                  </a:txBody>
                  <a:tcPr marT="45726" marB="45726"/>
                </a:tc>
                <a:tc>
                  <a:txBody>
                    <a:bodyPr/>
                    <a:lstStyle/>
                    <a:p>
                      <a:r>
                        <a:rPr lang="en-US" sz="1800" dirty="0" err="1"/>
                        <a:t>Authen</a:t>
                      </a:r>
                      <a:r>
                        <a:rPr lang="en-US" sz="1800" dirty="0"/>
                        <a:t>. Non-</a:t>
                      </a:r>
                      <a:r>
                        <a:rPr lang="en-US" sz="1800" dirty="0" err="1"/>
                        <a:t>repud</a:t>
                      </a:r>
                      <a:r>
                        <a:rPr lang="en-US" sz="1800" dirty="0"/>
                        <a:t>.</a:t>
                      </a:r>
                    </a:p>
                  </a:txBody>
                  <a:tcPr marT="45726" marB="45726"/>
                </a:tc>
                <a:tc>
                  <a:txBody>
                    <a:bodyPr/>
                    <a:lstStyle/>
                    <a:p>
                      <a:r>
                        <a:rPr lang="en-US" sz="1800" dirty="0"/>
                        <a:t>Anti-</a:t>
                      </a:r>
                    </a:p>
                    <a:p>
                      <a:r>
                        <a:rPr lang="en-US" sz="1800" dirty="0"/>
                        <a:t>Hack</a:t>
                      </a:r>
                    </a:p>
                  </a:txBody>
                  <a:tcPr marT="45726" marB="45726"/>
                </a:tc>
                <a:extLst>
                  <a:ext uri="{0D108BD9-81ED-4DB2-BD59-A6C34878D82A}">
                    <a16:rowId xmlns:a16="http://schemas.microsoft.com/office/drawing/2014/main" val="10000"/>
                  </a:ext>
                </a:extLst>
              </a:tr>
              <a:tr h="370887">
                <a:tc>
                  <a:txBody>
                    <a:bodyPr/>
                    <a:lstStyle/>
                    <a:p>
                      <a:r>
                        <a:rPr lang="en-US" sz="1800" dirty="0"/>
                        <a:t>Firewall, App.</a:t>
                      </a:r>
                      <a:r>
                        <a:rPr lang="en-US" sz="1800" baseline="0" dirty="0"/>
                        <a:t> or web </a:t>
                      </a:r>
                      <a:r>
                        <a:rPr lang="en-US" sz="1800" dirty="0"/>
                        <a:t>firewall</a:t>
                      </a:r>
                    </a:p>
                  </a:txBody>
                  <a:tcPr marT="45726" marB="45726"/>
                </a:tc>
                <a:tc>
                  <a:txBody>
                    <a:bodyPr/>
                    <a:lstStyle/>
                    <a:p>
                      <a:endParaRPr lang="en-US" sz="1800"/>
                    </a:p>
                  </a:txBody>
                  <a:tcPr marT="45726" marB="45726"/>
                </a:tc>
                <a:tc>
                  <a:txBody>
                    <a:bodyPr/>
                    <a:lstStyle/>
                    <a:p>
                      <a:endParaRPr lang="en-US" sz="1800" dirty="0"/>
                    </a:p>
                  </a:txBody>
                  <a:tcPr marT="45726" marB="45726"/>
                </a:tc>
                <a:tc>
                  <a:txBody>
                    <a:bodyPr/>
                    <a:lstStyle/>
                    <a:p>
                      <a:endParaRPr lang="en-US" sz="1800"/>
                    </a:p>
                  </a:txBody>
                  <a:tcPr marT="45726" marB="45726"/>
                </a:tc>
                <a:tc>
                  <a:txBody>
                    <a:bodyPr/>
                    <a:lstStyle/>
                    <a:p>
                      <a:r>
                        <a:rPr lang="en-US" sz="1800" dirty="0"/>
                        <a:t>x</a:t>
                      </a:r>
                    </a:p>
                  </a:txBody>
                  <a:tcPr marT="45726" marB="45726"/>
                </a:tc>
                <a:extLst>
                  <a:ext uri="{0D108BD9-81ED-4DB2-BD59-A6C34878D82A}">
                    <a16:rowId xmlns:a16="http://schemas.microsoft.com/office/drawing/2014/main" val="10001"/>
                  </a:ext>
                </a:extLst>
              </a:tr>
              <a:tr h="370887">
                <a:tc>
                  <a:txBody>
                    <a:bodyPr/>
                    <a:lstStyle/>
                    <a:p>
                      <a:r>
                        <a:rPr lang="en-US" sz="1800" dirty="0"/>
                        <a:t>Mobile device mgmt.; restricted devices</a:t>
                      </a:r>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r>
                        <a:rPr lang="en-US" sz="1800" dirty="0"/>
                        <a:t>x</a:t>
                      </a:r>
                    </a:p>
                  </a:txBody>
                  <a:tcPr marT="45726" marB="45726"/>
                </a:tc>
                <a:extLst>
                  <a:ext uri="{0D108BD9-81ED-4DB2-BD59-A6C34878D82A}">
                    <a16:rowId xmlns:a16="http://schemas.microsoft.com/office/drawing/2014/main" val="10002"/>
                  </a:ext>
                </a:extLst>
              </a:tr>
              <a:tr h="370887">
                <a:tc>
                  <a:txBody>
                    <a:bodyPr/>
                    <a:lstStyle/>
                    <a:p>
                      <a:r>
                        <a:rPr lang="en-US" sz="1800" dirty="0"/>
                        <a:t>Antivirus,</a:t>
                      </a:r>
                      <a:r>
                        <a:rPr lang="en-US" sz="1800" baseline="0" dirty="0"/>
                        <a:t> Endpoint Security</a:t>
                      </a:r>
                      <a:endParaRPr lang="en-US" sz="1800" dirty="0"/>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r>
                        <a:rPr lang="en-US" sz="1800" dirty="0"/>
                        <a:t>x</a:t>
                      </a:r>
                    </a:p>
                  </a:txBody>
                  <a:tcPr marT="45726" marB="45726"/>
                </a:tc>
                <a:extLst>
                  <a:ext uri="{0D108BD9-81ED-4DB2-BD59-A6C34878D82A}">
                    <a16:rowId xmlns:a16="http://schemas.microsoft.com/office/drawing/2014/main" val="10003"/>
                  </a:ext>
                </a:extLst>
              </a:tr>
              <a:tr h="370887">
                <a:tc>
                  <a:txBody>
                    <a:bodyPr/>
                    <a:lstStyle/>
                    <a:p>
                      <a:r>
                        <a:rPr lang="en-US" sz="1800" dirty="0"/>
                        <a:t>Event Logs/SIEM</a:t>
                      </a:r>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r>
                        <a:rPr lang="en-US" sz="1800" dirty="0"/>
                        <a:t>x</a:t>
                      </a:r>
                    </a:p>
                  </a:txBody>
                  <a:tcPr marT="45726" marB="45726"/>
                </a:tc>
                <a:extLst>
                  <a:ext uri="{0D108BD9-81ED-4DB2-BD59-A6C34878D82A}">
                    <a16:rowId xmlns:a16="http://schemas.microsoft.com/office/drawing/2014/main" val="10004"/>
                  </a:ext>
                </a:extLst>
              </a:tr>
              <a:tr h="370887">
                <a:tc>
                  <a:txBody>
                    <a:bodyPr/>
                    <a:lstStyle/>
                    <a:p>
                      <a:r>
                        <a:rPr lang="en-US" sz="1800" dirty="0"/>
                        <a:t>Intrusion</a:t>
                      </a:r>
                      <a:r>
                        <a:rPr lang="en-US" sz="1800" baseline="0" dirty="0"/>
                        <a:t> Detection/Prevention Systems</a:t>
                      </a:r>
                      <a:endParaRPr lang="en-US" sz="1800" dirty="0"/>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r>
                        <a:rPr lang="en-US" sz="1800" dirty="0"/>
                        <a:t>x</a:t>
                      </a:r>
                    </a:p>
                  </a:txBody>
                  <a:tcPr marT="45726" marB="45726"/>
                </a:tc>
                <a:extLst>
                  <a:ext uri="{0D108BD9-81ED-4DB2-BD59-A6C34878D82A}">
                    <a16:rowId xmlns:a16="http://schemas.microsoft.com/office/drawing/2014/main" val="10005"/>
                  </a:ext>
                </a:extLst>
              </a:tr>
              <a:tr h="370887">
                <a:tc>
                  <a:txBody>
                    <a:bodyPr/>
                    <a:lstStyle/>
                    <a:p>
                      <a:r>
                        <a:rPr lang="en-US" sz="1800" dirty="0"/>
                        <a:t>Unified Threat </a:t>
                      </a:r>
                      <a:r>
                        <a:rPr lang="en-US" sz="1800" dirty="0" err="1"/>
                        <a:t>Mgmt</a:t>
                      </a:r>
                      <a:endParaRPr lang="en-US" sz="1800" dirty="0"/>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r>
                        <a:rPr lang="en-US" sz="1800" dirty="0"/>
                        <a:t>x</a:t>
                      </a:r>
                    </a:p>
                  </a:txBody>
                  <a:tcPr marT="45726" marB="45726"/>
                </a:tc>
                <a:extLst>
                  <a:ext uri="{0D108BD9-81ED-4DB2-BD59-A6C34878D82A}">
                    <a16:rowId xmlns:a16="http://schemas.microsoft.com/office/drawing/2014/main" val="10006"/>
                  </a:ext>
                </a:extLst>
              </a:tr>
              <a:tr h="370887">
                <a:tc>
                  <a:txBody>
                    <a:bodyPr/>
                    <a:lstStyle/>
                    <a:p>
                      <a:r>
                        <a:rPr lang="en-US" sz="1800" dirty="0"/>
                        <a:t>Vulnerability Assessment, Management</a:t>
                      </a:r>
                    </a:p>
                  </a:txBody>
                  <a:tcPr marT="45726" marB="45726"/>
                </a:tc>
                <a:tc>
                  <a:txBody>
                    <a:bodyPr/>
                    <a:lstStyle/>
                    <a:p>
                      <a:endParaRPr lang="en-US" sz="1800" dirty="0"/>
                    </a:p>
                  </a:txBody>
                  <a:tcPr marT="45726" marB="45726"/>
                </a:tc>
                <a:tc>
                  <a:txBody>
                    <a:bodyPr/>
                    <a:lstStyle/>
                    <a:p>
                      <a:endParaRPr lang="en-US" sz="1800" dirty="0"/>
                    </a:p>
                  </a:txBody>
                  <a:tcPr marT="45726" marB="45726"/>
                </a:tc>
                <a:tc>
                  <a:txBody>
                    <a:bodyPr/>
                    <a:lstStyle/>
                    <a:p>
                      <a:endParaRPr lang="en-US" sz="1800" dirty="0"/>
                    </a:p>
                  </a:txBody>
                  <a:tcPr marT="45726" marB="45726"/>
                </a:tc>
                <a:tc>
                  <a:txBody>
                    <a:bodyPr/>
                    <a:lstStyle/>
                    <a:p>
                      <a:r>
                        <a:rPr lang="en-US" sz="1800" dirty="0"/>
                        <a:t>x</a:t>
                      </a:r>
                    </a:p>
                  </a:txBody>
                  <a:tcPr marT="45726" marB="45726"/>
                </a:tc>
                <a:extLst>
                  <a:ext uri="{0D108BD9-81ED-4DB2-BD59-A6C34878D82A}">
                    <a16:rowId xmlns:a16="http://schemas.microsoft.com/office/drawing/2014/main" val="10007"/>
                  </a:ext>
                </a:extLst>
              </a:tr>
              <a:tr h="370887">
                <a:tc>
                  <a:txBody>
                    <a:bodyPr/>
                    <a:lstStyle/>
                    <a:p>
                      <a:r>
                        <a:rPr lang="en-US" sz="1800" dirty="0"/>
                        <a:t>Risk,</a:t>
                      </a:r>
                      <a:r>
                        <a:rPr lang="en-US" sz="1800" baseline="0" dirty="0"/>
                        <a:t> Policy </a:t>
                      </a:r>
                      <a:r>
                        <a:rPr lang="en-US" sz="1800" baseline="0" dirty="0" err="1"/>
                        <a:t>Mgmt</a:t>
                      </a:r>
                      <a:endParaRPr lang="en-US" sz="1800" dirty="0"/>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r>
                        <a:rPr lang="en-US" sz="1800" dirty="0"/>
                        <a:t>x</a:t>
                      </a:r>
                    </a:p>
                  </a:txBody>
                  <a:tcPr marT="45726" marB="45726"/>
                </a:tc>
                <a:extLst>
                  <a:ext uri="{0D108BD9-81ED-4DB2-BD59-A6C34878D82A}">
                    <a16:rowId xmlns:a16="http://schemas.microsoft.com/office/drawing/2014/main" val="10008"/>
                  </a:ext>
                </a:extLst>
              </a:tr>
              <a:tr h="370887">
                <a:tc>
                  <a:txBody>
                    <a:bodyPr/>
                    <a:lstStyle/>
                    <a:p>
                      <a:r>
                        <a:rPr lang="en-US" sz="1800" dirty="0"/>
                        <a:t>Honeypot/</a:t>
                      </a:r>
                      <a:r>
                        <a:rPr lang="en-US" sz="1800" dirty="0" err="1"/>
                        <a:t>Honeynet</a:t>
                      </a:r>
                      <a:endParaRPr lang="en-US" sz="1800" dirty="0"/>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r>
                        <a:rPr lang="en-US" sz="1800" dirty="0"/>
                        <a:t>x</a:t>
                      </a:r>
                    </a:p>
                  </a:txBody>
                  <a:tcPr marT="45726" marB="45726"/>
                </a:tc>
                <a:extLst>
                  <a:ext uri="{0D108BD9-81ED-4DB2-BD59-A6C34878D82A}">
                    <a16:rowId xmlns:a16="http://schemas.microsoft.com/office/drawing/2014/main" val="10009"/>
                  </a:ext>
                </a:extLst>
              </a:tr>
              <a:tr h="370887">
                <a:tc>
                  <a:txBody>
                    <a:bodyPr/>
                    <a:lstStyle/>
                    <a:p>
                      <a:r>
                        <a:rPr lang="en-US" sz="1800" dirty="0"/>
                        <a:t>Email security </a:t>
                      </a:r>
                      <a:r>
                        <a:rPr lang="en-US" sz="1800" dirty="0" err="1"/>
                        <a:t>mgmt</a:t>
                      </a:r>
                      <a:endParaRPr lang="en-US" sz="1800" dirty="0"/>
                    </a:p>
                  </a:txBody>
                  <a:tcPr marT="45726" marB="45726"/>
                </a:tc>
                <a:tc>
                  <a:txBody>
                    <a:bodyPr/>
                    <a:lstStyle/>
                    <a:p>
                      <a:r>
                        <a:rPr lang="en-US" sz="1800" dirty="0"/>
                        <a:t>x</a:t>
                      </a:r>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r>
                        <a:rPr lang="en-US" sz="1800" dirty="0"/>
                        <a:t>x</a:t>
                      </a:r>
                    </a:p>
                  </a:txBody>
                  <a:tcPr marT="45726" marB="45726"/>
                </a:tc>
                <a:extLst>
                  <a:ext uri="{0D108BD9-81ED-4DB2-BD59-A6C34878D82A}">
                    <a16:rowId xmlns:a16="http://schemas.microsoft.com/office/drawing/2014/main" val="10010"/>
                  </a:ext>
                </a:extLst>
              </a:tr>
              <a:tr h="370887">
                <a:tc>
                  <a:txBody>
                    <a:bodyPr/>
                    <a:lstStyle/>
                    <a:p>
                      <a:r>
                        <a:rPr lang="en-US" sz="1800" dirty="0"/>
                        <a:t>Bastion host</a:t>
                      </a:r>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r>
                        <a:rPr lang="en-US" sz="1800" dirty="0"/>
                        <a:t>x</a:t>
                      </a:r>
                    </a:p>
                  </a:txBody>
                  <a:tcPr marT="45726" marB="45726"/>
                </a:tc>
                <a:extLst>
                  <a:ext uri="{0D108BD9-81ED-4DB2-BD59-A6C34878D82A}">
                    <a16:rowId xmlns:a16="http://schemas.microsoft.com/office/drawing/2014/main" val="10011"/>
                  </a:ext>
                </a:extLst>
              </a:tr>
            </a:tbl>
          </a:graphicData>
        </a:graphic>
      </p:graphicFrame>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F148CF4-0B36-4532-8A10-3BE7CCF56C2B}"/>
              </a:ext>
            </a:extLst>
          </p:cNvPr>
          <p:cNvGraphicFramePr>
            <a:graphicFrameLocks noGrp="1"/>
          </p:cNvGraphicFramePr>
          <p:nvPr>
            <p:ph idx="11"/>
            <p:extLst>
              <p:ext uri="{D42A27DB-BD31-4B8C-83A1-F6EECF244321}">
                <p14:modId xmlns:p14="http://schemas.microsoft.com/office/powerpoint/2010/main" val="978743583"/>
              </p:ext>
            </p:extLst>
          </p:nvPr>
        </p:nvGraphicFramePr>
        <p:xfrm>
          <a:off x="494506" y="1752600"/>
          <a:ext cx="8154988" cy="4865878"/>
        </p:xfrm>
        <a:graphic>
          <a:graphicData uri="http://schemas.openxmlformats.org/drawingml/2006/table">
            <a:tbl>
              <a:tblPr firstRow="1" firstCol="1" bandRow="1">
                <a:tableStyleId>{5C22544A-7EE6-4342-B048-85BDC9FD1C3A}</a:tableStyleId>
              </a:tblPr>
              <a:tblGrid>
                <a:gridCol w="5162786">
                  <a:extLst>
                    <a:ext uri="{9D8B030D-6E8A-4147-A177-3AD203B41FA5}">
                      <a16:colId xmlns:a16="http://schemas.microsoft.com/office/drawing/2014/main" val="1732169004"/>
                    </a:ext>
                  </a:extLst>
                </a:gridCol>
                <a:gridCol w="2992202">
                  <a:extLst>
                    <a:ext uri="{9D8B030D-6E8A-4147-A177-3AD203B41FA5}">
                      <a16:colId xmlns:a16="http://schemas.microsoft.com/office/drawing/2014/main" val="284498154"/>
                    </a:ext>
                  </a:extLst>
                </a:gridCol>
              </a:tblGrid>
              <a:tr h="0">
                <a:tc>
                  <a:txBody>
                    <a:bodyPr/>
                    <a:lstStyle/>
                    <a:p>
                      <a:pPr marL="0" marR="0" algn="ctr">
                        <a:lnSpc>
                          <a:spcPct val="115000"/>
                        </a:lnSpc>
                        <a:spcBef>
                          <a:spcPts val="0"/>
                        </a:spcBef>
                        <a:spcAft>
                          <a:spcPts val="0"/>
                        </a:spcAft>
                      </a:pPr>
                      <a:r>
                        <a:rPr lang="en-US" sz="1600">
                          <a:effectLst/>
                        </a:rPr>
                        <a:t>Product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Price Range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1099245"/>
                  </a:ext>
                </a:extLst>
              </a:tr>
              <a:tr h="0">
                <a:tc>
                  <a:txBody>
                    <a:bodyPr/>
                    <a:lstStyle/>
                    <a:p>
                      <a:pPr marL="0" marR="0">
                        <a:lnSpc>
                          <a:spcPct val="115000"/>
                        </a:lnSpc>
                        <a:spcBef>
                          <a:spcPts val="0"/>
                        </a:spcBef>
                        <a:spcAft>
                          <a:spcPts val="0"/>
                        </a:spcAft>
                      </a:pPr>
                      <a:r>
                        <a:rPr lang="en-US" sz="1600">
                          <a:effectLst/>
                        </a:rPr>
                        <a:t>Application Firewalls</a:t>
                      </a:r>
                    </a:p>
                    <a:p>
                      <a:pPr marL="0" marR="0">
                        <a:lnSpc>
                          <a:spcPct val="115000"/>
                        </a:lnSpc>
                        <a:spcBef>
                          <a:spcPts val="0"/>
                        </a:spcBef>
                        <a:spcAft>
                          <a:spcPts val="0"/>
                        </a:spcAft>
                      </a:pPr>
                      <a:r>
                        <a:rPr lang="en-US" sz="1600">
                          <a:effectLst/>
                        </a:rPr>
                        <a:t>Types:  Database firewall, web firewall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$7,000-41,000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9096610"/>
                  </a:ext>
                </a:extLst>
              </a:tr>
              <a:tr h="0">
                <a:tc>
                  <a:txBody>
                    <a:bodyPr/>
                    <a:lstStyle/>
                    <a:p>
                      <a:pPr marL="0" marR="0">
                        <a:lnSpc>
                          <a:spcPct val="115000"/>
                        </a:lnSpc>
                        <a:spcBef>
                          <a:spcPts val="0"/>
                        </a:spcBef>
                        <a:spcAft>
                          <a:spcPts val="0"/>
                        </a:spcAft>
                      </a:pPr>
                      <a:r>
                        <a:rPr lang="en-US" sz="1600">
                          <a:effectLst/>
                        </a:rPr>
                        <a:t>Authentication </a:t>
                      </a:r>
                    </a:p>
                    <a:p>
                      <a:pPr marL="0" marR="0">
                        <a:lnSpc>
                          <a:spcPct val="115000"/>
                        </a:lnSpc>
                        <a:spcBef>
                          <a:spcPts val="0"/>
                        </a:spcBef>
                        <a:spcAft>
                          <a:spcPts val="0"/>
                        </a:spcAft>
                      </a:pPr>
                      <a:r>
                        <a:rPr lang="en-US" sz="1600">
                          <a:effectLst/>
                        </a:rPr>
                        <a:t>Types: Flash drive token, RSA token, fingerprint, voice/facial recognition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$1.30-46 per user OR</a:t>
                      </a:r>
                    </a:p>
                    <a:p>
                      <a:pPr marL="0" marR="0">
                        <a:lnSpc>
                          <a:spcPct val="115000"/>
                        </a:lnSpc>
                        <a:spcBef>
                          <a:spcPts val="0"/>
                        </a:spcBef>
                        <a:spcAft>
                          <a:spcPts val="0"/>
                        </a:spcAft>
                      </a:pPr>
                      <a:r>
                        <a:rPr lang="en-US" sz="1600">
                          <a:effectLst/>
                        </a:rPr>
                        <a:t>$650-11,000 per site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5370370"/>
                  </a:ext>
                </a:extLst>
              </a:tr>
              <a:tr h="0">
                <a:tc>
                  <a:txBody>
                    <a:bodyPr/>
                    <a:lstStyle/>
                    <a:p>
                      <a:pPr marL="0" marR="0">
                        <a:lnSpc>
                          <a:spcPct val="115000"/>
                        </a:lnSpc>
                        <a:spcBef>
                          <a:spcPts val="0"/>
                        </a:spcBef>
                        <a:spcAft>
                          <a:spcPts val="0"/>
                        </a:spcAft>
                      </a:pPr>
                      <a:r>
                        <a:rPr lang="en-US" sz="1600">
                          <a:effectLst/>
                        </a:rPr>
                        <a:t>Email Security Mgmt.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$15 per user to </a:t>
                      </a:r>
                    </a:p>
                    <a:p>
                      <a:pPr marL="0" marR="0">
                        <a:lnSpc>
                          <a:spcPct val="115000"/>
                        </a:lnSpc>
                        <a:spcBef>
                          <a:spcPts val="0"/>
                        </a:spcBef>
                        <a:spcAft>
                          <a:spcPts val="0"/>
                        </a:spcAft>
                      </a:pPr>
                      <a:r>
                        <a:rPr lang="en-US" sz="1600">
                          <a:effectLst/>
                        </a:rPr>
                        <a:t>$17,000 per site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2036205"/>
                  </a:ext>
                </a:extLst>
              </a:tr>
              <a:tr h="0">
                <a:tc>
                  <a:txBody>
                    <a:bodyPr/>
                    <a:lstStyle/>
                    <a:p>
                      <a:pPr marL="0" marR="0">
                        <a:lnSpc>
                          <a:spcPct val="115000"/>
                        </a:lnSpc>
                        <a:spcBef>
                          <a:spcPts val="0"/>
                        </a:spcBef>
                        <a:spcAft>
                          <a:spcPts val="0"/>
                        </a:spcAft>
                      </a:pPr>
                      <a:r>
                        <a:rPr lang="en-US" sz="1600">
                          <a:effectLst/>
                        </a:rPr>
                        <a:t>Endpoint Security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$20-93 per user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4360073"/>
                  </a:ext>
                </a:extLst>
              </a:tr>
              <a:tr h="0">
                <a:tc>
                  <a:txBody>
                    <a:bodyPr/>
                    <a:lstStyle/>
                    <a:p>
                      <a:pPr marL="0" marR="0">
                        <a:lnSpc>
                          <a:spcPct val="115000"/>
                        </a:lnSpc>
                        <a:spcBef>
                          <a:spcPts val="0"/>
                        </a:spcBef>
                        <a:spcAft>
                          <a:spcPts val="0"/>
                        </a:spcAft>
                      </a:pPr>
                      <a:r>
                        <a:rPr lang="en-US" sz="1600">
                          <a:effectLst/>
                        </a:rPr>
                        <a:t>Mobile Device Security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$25-60 per user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3287643"/>
                  </a:ext>
                </a:extLst>
              </a:tr>
              <a:tr h="0">
                <a:tc>
                  <a:txBody>
                    <a:bodyPr/>
                    <a:lstStyle/>
                    <a:p>
                      <a:pPr marL="0" marR="0">
                        <a:lnSpc>
                          <a:spcPct val="115000"/>
                        </a:lnSpc>
                        <a:spcBef>
                          <a:spcPts val="0"/>
                        </a:spcBef>
                        <a:spcAft>
                          <a:spcPts val="0"/>
                        </a:spcAft>
                      </a:pPr>
                      <a:r>
                        <a:rPr lang="en-US" sz="1600">
                          <a:effectLst/>
                        </a:rPr>
                        <a:t>Risk &amp; Policy Mgmt.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$485-45,000 per site OR</a:t>
                      </a:r>
                    </a:p>
                    <a:p>
                      <a:pPr marL="0" marR="0">
                        <a:lnSpc>
                          <a:spcPct val="115000"/>
                        </a:lnSpc>
                        <a:spcBef>
                          <a:spcPts val="0"/>
                        </a:spcBef>
                        <a:spcAft>
                          <a:spcPts val="0"/>
                        </a:spcAft>
                      </a:pPr>
                      <a:r>
                        <a:rPr lang="en-US" sz="1600">
                          <a:effectLst/>
                        </a:rPr>
                        <a:t>$10-50 per endpoint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4896556"/>
                  </a:ext>
                </a:extLst>
              </a:tr>
              <a:tr h="0">
                <a:tc>
                  <a:txBody>
                    <a:bodyPr/>
                    <a:lstStyle/>
                    <a:p>
                      <a:pPr marL="0" marR="0">
                        <a:lnSpc>
                          <a:spcPct val="115000"/>
                        </a:lnSpc>
                        <a:spcBef>
                          <a:spcPts val="0"/>
                        </a:spcBef>
                        <a:spcAft>
                          <a:spcPts val="0"/>
                        </a:spcAft>
                      </a:pPr>
                      <a:r>
                        <a:rPr lang="en-US" sz="1600">
                          <a:effectLst/>
                        </a:rPr>
                        <a:t>Security Information and Event Mgmt. (SIEM)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$2000-$42,000 per site or per year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4112262"/>
                  </a:ext>
                </a:extLst>
              </a:tr>
              <a:tr h="0">
                <a:tc>
                  <a:txBody>
                    <a:bodyPr/>
                    <a:lstStyle/>
                    <a:p>
                      <a:pPr marL="0" marR="0">
                        <a:lnSpc>
                          <a:spcPct val="115000"/>
                        </a:lnSpc>
                        <a:spcBef>
                          <a:spcPts val="0"/>
                        </a:spcBef>
                        <a:spcAft>
                          <a:spcPts val="0"/>
                        </a:spcAft>
                      </a:pPr>
                      <a:r>
                        <a:rPr lang="en-US" sz="1600">
                          <a:effectLst/>
                        </a:rPr>
                        <a:t>Unified Threat Mgmt. (UTM)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$300-31,000 per unit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9290135"/>
                  </a:ext>
                </a:extLst>
              </a:tr>
              <a:tr h="0">
                <a:tc>
                  <a:txBody>
                    <a:bodyPr/>
                    <a:lstStyle/>
                    <a:p>
                      <a:pPr marL="0" marR="0">
                        <a:lnSpc>
                          <a:spcPct val="115000"/>
                        </a:lnSpc>
                        <a:spcBef>
                          <a:spcPts val="0"/>
                        </a:spcBef>
                        <a:spcAft>
                          <a:spcPts val="0"/>
                        </a:spcAft>
                      </a:pPr>
                      <a:r>
                        <a:rPr lang="en-US" sz="1600">
                          <a:effectLst/>
                        </a:rPr>
                        <a:t>Virtual Security Solutions</a:t>
                      </a:r>
                    </a:p>
                    <a:p>
                      <a:pPr marL="0" marR="0">
                        <a:lnSpc>
                          <a:spcPct val="115000"/>
                        </a:lnSpc>
                        <a:spcBef>
                          <a:spcPts val="0"/>
                        </a:spcBef>
                        <a:spcAft>
                          <a:spcPts val="0"/>
                        </a:spcAft>
                      </a:pPr>
                      <a:r>
                        <a:rPr lang="en-US" sz="1600">
                          <a:effectLst/>
                        </a:rPr>
                        <a:t>Types: Cloud support, compliance, encrypted memory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$50 per virtual server to $64,000 per site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7240718"/>
                  </a:ext>
                </a:extLst>
              </a:tr>
              <a:tr h="0">
                <a:tc>
                  <a:txBody>
                    <a:bodyPr/>
                    <a:lstStyle/>
                    <a:p>
                      <a:pPr marL="0" marR="0">
                        <a:lnSpc>
                          <a:spcPct val="115000"/>
                        </a:lnSpc>
                        <a:spcBef>
                          <a:spcPts val="0"/>
                        </a:spcBef>
                        <a:spcAft>
                          <a:spcPts val="0"/>
                        </a:spcAft>
                      </a:pPr>
                      <a:r>
                        <a:rPr lang="en-US" sz="1600">
                          <a:effectLst/>
                        </a:rPr>
                        <a:t>Vulnerability Assessment Tools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$2,500-40,000 per site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9516835"/>
                  </a:ext>
                </a:extLst>
              </a:tr>
            </a:tbl>
          </a:graphicData>
        </a:graphic>
      </p:graphicFrame>
      <p:sp>
        <p:nvSpPr>
          <p:cNvPr id="3" name="Title 2">
            <a:extLst>
              <a:ext uri="{FF2B5EF4-FFF2-40B4-BE49-F238E27FC236}">
                <a16:creationId xmlns:a16="http://schemas.microsoft.com/office/drawing/2014/main" id="{21C2E6F9-BECB-4EFE-8029-22BB9E487771}"/>
              </a:ext>
            </a:extLst>
          </p:cNvPr>
          <p:cNvSpPr>
            <a:spLocks noGrp="1"/>
          </p:cNvSpPr>
          <p:nvPr>
            <p:ph type="title"/>
          </p:nvPr>
        </p:nvSpPr>
        <p:spPr/>
        <p:txBody>
          <a:bodyPr/>
          <a:lstStyle/>
          <a:p>
            <a:r>
              <a:rPr lang="en-US" dirty="0"/>
              <a:t>Security Costs</a:t>
            </a:r>
          </a:p>
        </p:txBody>
      </p:sp>
    </p:spTree>
    <p:extLst>
      <p:ext uri="{BB962C8B-B14F-4D97-AF65-F5344CB8AC3E}">
        <p14:creationId xmlns:p14="http://schemas.microsoft.com/office/powerpoint/2010/main" val="1165110714"/>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AABCB97A-7543-43C5-AE43-2D9552B8FB4F}"/>
              </a:ext>
            </a:extLst>
          </p:cNvPr>
          <p:cNvSpPr>
            <a:spLocks noGrp="1" noChangeArrowheads="1"/>
          </p:cNvSpPr>
          <p:nvPr>
            <p:ph type="title" idx="4294967295"/>
          </p:nvPr>
        </p:nvSpPr>
        <p:spPr>
          <a:xfrm>
            <a:off x="0" y="838200"/>
            <a:ext cx="8229600" cy="1066800"/>
          </a:xfrm>
        </p:spPr>
        <p:txBody>
          <a:bodyPr/>
          <a:lstStyle/>
          <a:p>
            <a:pPr algn="ctr" eaLnBrk="1" hangingPunct="1"/>
            <a:r>
              <a:rPr lang="en-US" altLang="en-US" dirty="0">
                <a:ea typeface="Calibri" panose="020F0502020204030204" pitchFamily="34" charset="0"/>
                <a:cs typeface="Lucida Sans" panose="020B0602030504020204" pitchFamily="34" charset="0"/>
              </a:rPr>
              <a:t>Question</a:t>
            </a:r>
          </a:p>
        </p:txBody>
      </p:sp>
      <p:sp>
        <p:nvSpPr>
          <p:cNvPr id="134147" name="Rectangle 3">
            <a:extLst>
              <a:ext uri="{FF2B5EF4-FFF2-40B4-BE49-F238E27FC236}">
                <a16:creationId xmlns:a16="http://schemas.microsoft.com/office/drawing/2014/main" id="{A7C789D4-DB24-43FB-851A-D7FCF9D6588D}"/>
              </a:ext>
            </a:extLst>
          </p:cNvPr>
          <p:cNvSpPr>
            <a:spLocks noGrp="1" noChangeArrowheads="1"/>
          </p:cNvSpPr>
          <p:nvPr>
            <p:ph type="body" idx="4294967295"/>
          </p:nvPr>
        </p:nvSpPr>
        <p:spPr>
          <a:xfrm>
            <a:off x="609600" y="1981200"/>
            <a:ext cx="7620000" cy="3886200"/>
          </a:xfrm>
        </p:spPr>
        <p:txBody>
          <a:bodyPr/>
          <a:lstStyle/>
          <a:p>
            <a:pPr marL="609600" indent="-609600" eaLnBrk="1" hangingPunct="1">
              <a:buFont typeface="Wingdings" panose="05000000000000000000" pitchFamily="2" charset="2"/>
              <a:buNone/>
            </a:pPr>
            <a:r>
              <a:rPr lang="en-US" altLang="en-US" sz="2400">
                <a:latin typeface="Calibri" panose="020F0502020204030204" pitchFamily="34" charset="0"/>
                <a:ea typeface="ヒラギノ角ゴ Pro W3"/>
                <a:cs typeface="ヒラギノ角ゴ Pro W3"/>
              </a:rPr>
              <a:t>   A map of the network that shows where service requests enter and are processed</a:t>
            </a:r>
          </a:p>
          <a:p>
            <a:pPr marL="609600" indent="-609600" eaLnBrk="1" hangingPunct="1">
              <a:buFontTx/>
              <a:buAutoNum type="arabicPeriod"/>
            </a:pPr>
            <a:r>
              <a:rPr lang="en-US" altLang="en-US" sz="2400">
                <a:latin typeface="Calibri" panose="020F0502020204030204" pitchFamily="34" charset="0"/>
                <a:ea typeface="ヒラギノ角ゴ Pro W3"/>
                <a:cs typeface="ヒラギノ角ゴ Pro W3"/>
              </a:rPr>
              <a:t>Is called the Path of  Physical Access</a:t>
            </a:r>
          </a:p>
          <a:p>
            <a:pPr marL="609600" indent="-609600" eaLnBrk="1" hangingPunct="1">
              <a:buFontTx/>
              <a:buAutoNum type="arabicPeriod"/>
            </a:pPr>
            <a:r>
              <a:rPr lang="en-US" altLang="en-US" sz="2400">
                <a:latin typeface="Calibri" panose="020F0502020204030204" pitchFamily="34" charset="0"/>
                <a:ea typeface="ヒラギノ角ゴ Pro W3"/>
                <a:cs typeface="ヒラギノ角ゴ Pro W3"/>
              </a:rPr>
              <a:t>Is primarily used in developing security policies</a:t>
            </a:r>
          </a:p>
          <a:p>
            <a:pPr marL="609600" indent="-609600" eaLnBrk="1" hangingPunct="1">
              <a:buFontTx/>
              <a:buAutoNum type="arabicPeriod"/>
            </a:pPr>
            <a:r>
              <a:rPr lang="en-US" altLang="en-US" sz="2400">
                <a:latin typeface="Calibri" panose="020F0502020204030204" pitchFamily="34" charset="0"/>
                <a:ea typeface="ヒラギノ角ゴ Pro W3"/>
                <a:cs typeface="ヒラギノ角ゴ Pro W3"/>
              </a:rPr>
              <a:t>Can be used to determine whether sufficient Defense in Depth is implemented</a:t>
            </a:r>
          </a:p>
          <a:p>
            <a:pPr marL="609600" indent="-609600" eaLnBrk="1" hangingPunct="1">
              <a:buFontTx/>
              <a:buAutoNum type="arabicPeriod"/>
            </a:pPr>
            <a:r>
              <a:rPr lang="en-US" altLang="en-US" sz="2400">
                <a:latin typeface="Calibri" panose="020F0502020204030204" pitchFamily="34" charset="0"/>
                <a:ea typeface="ヒラギノ角ゴ Pro W3"/>
                <a:cs typeface="ヒラギノ角ゴ Pro W3"/>
              </a:rPr>
              <a:t>Helps to determine where antivirus software should be installed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34147">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C512E65-B497-4791-BB42-FEF108018E22}"/>
              </a:ext>
            </a:extLst>
          </p:cNvPr>
          <p:cNvSpPr>
            <a:spLocks noGrp="1" noChangeArrowheads="1"/>
          </p:cNvSpPr>
          <p:nvPr>
            <p:ph type="title"/>
          </p:nvPr>
        </p:nvSpPr>
        <p:spPr>
          <a:xfrm>
            <a:off x="520700" y="685800"/>
            <a:ext cx="8154988" cy="996950"/>
          </a:xfrm>
        </p:spPr>
        <p:txBody>
          <a:bodyPr/>
          <a:lstStyle/>
          <a:p>
            <a:pPr eaLnBrk="1" hangingPunct="1"/>
            <a:r>
              <a:rPr lang="en-US" altLang="en-US">
                <a:ea typeface="Calibri" panose="020F0502020204030204" pitchFamily="34" charset="0"/>
                <a:cs typeface="Lucida Sans" panose="020B0602030504020204" pitchFamily="34" charset="0"/>
              </a:rPr>
              <a:t>Hacking Networks</a:t>
            </a:r>
            <a:br>
              <a:rPr lang="en-US" altLang="en-US">
                <a:ea typeface="Calibri" panose="020F0502020204030204" pitchFamily="34" charset="0"/>
                <a:cs typeface="Lucida Sans" panose="020B0602030504020204" pitchFamily="34" charset="0"/>
              </a:rPr>
            </a:br>
            <a:r>
              <a:rPr lang="en-US" altLang="en-US">
                <a:ea typeface="Calibri" panose="020F0502020204030204" pitchFamily="34" charset="0"/>
                <a:cs typeface="Lucida Sans" panose="020B0602030504020204" pitchFamily="34" charset="0"/>
              </a:rPr>
              <a:t>Reconnaissance Stage</a:t>
            </a:r>
          </a:p>
        </p:txBody>
      </p:sp>
      <p:sp>
        <p:nvSpPr>
          <p:cNvPr id="24579" name="Rectangle 3">
            <a:extLst>
              <a:ext uri="{FF2B5EF4-FFF2-40B4-BE49-F238E27FC236}">
                <a16:creationId xmlns:a16="http://schemas.microsoft.com/office/drawing/2014/main" id="{6E6EB590-6E9F-49E8-939B-D9ED1277D938}"/>
              </a:ext>
            </a:extLst>
          </p:cNvPr>
          <p:cNvSpPr>
            <a:spLocks noGrp="1" noChangeArrowheads="1"/>
          </p:cNvSpPr>
          <p:nvPr>
            <p:ph idx="1"/>
          </p:nvPr>
        </p:nvSpPr>
        <p:spPr>
          <a:xfrm>
            <a:off x="446540" y="1766887"/>
            <a:ext cx="8154988" cy="3324225"/>
          </a:xfrm>
        </p:spPr>
        <p:txBody>
          <a:bodyPr/>
          <a:lstStyle/>
          <a:p>
            <a:pPr eaLnBrk="1" hangingPunct="1">
              <a:buFont typeface="Wingdings" panose="05000000000000000000" pitchFamily="2" charset="2"/>
              <a:buNone/>
            </a:pPr>
            <a:r>
              <a:rPr lang="en-US" altLang="en-US" sz="2400" b="1" dirty="0">
                <a:latin typeface="Calibri" panose="020F0502020204030204" pitchFamily="34" charset="0"/>
                <a:ea typeface="ヒラギノ角ゴ Pro W3"/>
                <a:cs typeface="ヒラギノ角ゴ Pro W3"/>
              </a:rPr>
              <a:t>War Driving</a:t>
            </a:r>
            <a:r>
              <a:rPr lang="en-US" altLang="en-US" sz="2400" dirty="0">
                <a:latin typeface="Calibri" panose="020F0502020204030204" pitchFamily="34" charset="0"/>
                <a:ea typeface="ヒラギノ角ゴ Pro W3"/>
                <a:cs typeface="ヒラギノ角ゴ Pro W3"/>
              </a:rPr>
              <a:t>: Can I find a wireless network?</a:t>
            </a:r>
          </a:p>
          <a:p>
            <a:pPr eaLnBrk="1" hangingPunct="1">
              <a:buFont typeface="Wingdings" panose="05000000000000000000" pitchFamily="2" charset="2"/>
              <a:buNone/>
            </a:pPr>
            <a:r>
              <a:rPr lang="en-US" altLang="en-US" sz="2400" b="1" dirty="0">
                <a:latin typeface="Calibri" panose="020F0502020204030204" pitchFamily="34" charset="0"/>
                <a:ea typeface="ヒラギノ角ゴ Pro W3"/>
                <a:cs typeface="ヒラギノ角ゴ Pro W3"/>
              </a:rPr>
              <a:t>War Dialing</a:t>
            </a:r>
            <a:r>
              <a:rPr lang="en-US" altLang="en-US" sz="2400" dirty="0">
                <a:latin typeface="Calibri" panose="020F0502020204030204" pitchFamily="34" charset="0"/>
                <a:ea typeface="ヒラギノ角ゴ Pro W3"/>
                <a:cs typeface="ヒラギノ角ゴ Pro W3"/>
              </a:rPr>
              <a:t>: Can I find a modem to connect to?</a:t>
            </a:r>
          </a:p>
          <a:p>
            <a:pPr eaLnBrk="1" hangingPunct="1">
              <a:buFont typeface="Wingdings" panose="05000000000000000000" pitchFamily="2" charset="2"/>
              <a:buNone/>
            </a:pPr>
            <a:endParaRPr lang="en-US" altLang="en-US" sz="2400" b="1" dirty="0">
              <a:latin typeface="Calibri" panose="020F0502020204030204" pitchFamily="34" charset="0"/>
              <a:ea typeface="ヒラギノ角ゴ Pro W3"/>
              <a:cs typeface="ヒラギノ角ゴ Pro W3"/>
            </a:endParaRPr>
          </a:p>
          <a:p>
            <a:pPr eaLnBrk="1" hangingPunct="1">
              <a:buFont typeface="Wingdings" panose="05000000000000000000" pitchFamily="2" charset="2"/>
              <a:buNone/>
            </a:pPr>
            <a:r>
              <a:rPr lang="en-US" altLang="en-US" sz="2400" b="1" dirty="0">
                <a:latin typeface="Calibri" panose="020F0502020204030204" pitchFamily="34" charset="0"/>
                <a:ea typeface="ヒラギノ角ゴ Pro W3"/>
                <a:cs typeface="ヒラギノ角ゴ Pro W3"/>
              </a:rPr>
              <a:t>Network Scanning or Network Mapping</a:t>
            </a:r>
            <a:r>
              <a:rPr lang="en-US" altLang="en-US" sz="2400" dirty="0">
                <a:latin typeface="Calibri" panose="020F0502020204030204" pitchFamily="34" charset="0"/>
                <a:ea typeface="ヒラギノ角ゴ Pro W3"/>
                <a:cs typeface="ヒラギノ角ゴ Pro W3"/>
              </a:rPr>
              <a:t>: What IP addresses, open ports, applications exist? </a:t>
            </a:r>
          </a:p>
          <a:p>
            <a:pPr marL="342900" indent="-342900" eaLnBrk="1" hangingPunct="1">
              <a:buFont typeface="Arial" panose="020B0604020202020204" pitchFamily="34" charset="0"/>
              <a:buChar char="•"/>
            </a:pPr>
            <a:r>
              <a:rPr lang="en-US" altLang="en-US" sz="2400" b="1" dirty="0" err="1">
                <a:latin typeface="Calibri" panose="020F0502020204030204" pitchFamily="34" charset="0"/>
                <a:ea typeface="ヒラギノ角ゴ Pro W3"/>
                <a:cs typeface="ヒラギノ角ゴ Pro W3"/>
              </a:rPr>
              <a:t>Footprinting</a:t>
            </a:r>
            <a:r>
              <a:rPr lang="en-US" altLang="en-US" sz="2400" dirty="0">
                <a:latin typeface="Calibri" panose="020F0502020204030204" pitchFamily="34" charset="0"/>
                <a:ea typeface="ヒラギノ角ゴ Pro W3"/>
                <a:cs typeface="ヒラギノ角ゴ Pro W3"/>
              </a:rPr>
              <a:t>: Test to determine software installed on system </a:t>
            </a:r>
          </a:p>
          <a:p>
            <a:pPr eaLnBrk="1" hangingPunct="1">
              <a:buFont typeface="Wingdings" panose="05000000000000000000" pitchFamily="2" charset="2"/>
              <a:buNone/>
            </a:pPr>
            <a:endParaRPr lang="en-US" altLang="en-US" sz="2400" b="1" dirty="0">
              <a:latin typeface="Calibri" panose="020F0502020204030204" pitchFamily="34" charset="0"/>
              <a:ea typeface="ヒラギノ角ゴ Pro W3"/>
              <a:cs typeface="ヒラギノ角ゴ Pro W3"/>
            </a:endParaRPr>
          </a:p>
          <a:p>
            <a:pPr eaLnBrk="1" hangingPunct="1">
              <a:buFont typeface="Wingdings" panose="05000000000000000000" pitchFamily="2" charset="2"/>
              <a:buNone/>
            </a:pPr>
            <a:r>
              <a:rPr lang="en-US" altLang="en-US" sz="2400" b="1" dirty="0">
                <a:latin typeface="Calibri" panose="020F0502020204030204" pitchFamily="34" charset="0"/>
                <a:ea typeface="ヒラギノ角ゴ Pro W3"/>
                <a:cs typeface="ヒラギノ角ゴ Pro W3"/>
              </a:rPr>
              <a:t>Protocol Sniffing</a:t>
            </a:r>
            <a:r>
              <a:rPr lang="en-US" altLang="en-US" sz="2400" dirty="0">
                <a:latin typeface="Calibri" panose="020F0502020204030204" pitchFamily="34" charset="0"/>
                <a:ea typeface="ヒラギノ角ゴ Pro W3"/>
                <a:cs typeface="ヒラギノ角ゴ Pro W3"/>
              </a:rPr>
              <a:t>:  What is being sent over communications lines?</a:t>
            </a:r>
          </a:p>
          <a:p>
            <a:pPr marL="342900" indent="-342900" eaLnBrk="1" hangingPunct="1">
              <a:buFont typeface="Arial" panose="020B0604020202020204" pitchFamily="34" charset="0"/>
              <a:buChar char="•"/>
            </a:pPr>
            <a:r>
              <a:rPr lang="en-US" altLang="en-US" sz="2400" b="1" dirty="0">
                <a:latin typeface="Calibri" panose="020F0502020204030204" pitchFamily="34" charset="0"/>
                <a:ea typeface="ヒラギノ角ゴ Pro W3"/>
                <a:cs typeface="ヒラギノ角ゴ Pro W3"/>
              </a:rPr>
              <a:t>Eavesdropping</a:t>
            </a:r>
            <a:r>
              <a:rPr lang="en-US" altLang="en-US" sz="2400" dirty="0">
                <a:latin typeface="Calibri" panose="020F0502020204030204" pitchFamily="34" charset="0"/>
                <a:ea typeface="ヒラギノ角ゴ Pro W3"/>
                <a:cs typeface="ヒラギノ角ゴ Pro W3"/>
              </a:rPr>
              <a:t>: Listen to packets from other parties</a:t>
            </a:r>
          </a:p>
          <a:p>
            <a:pPr eaLnBrk="1" hangingPunct="1"/>
            <a:endParaRPr lang="en-US" altLang="en-US" sz="2400" b="1" dirty="0">
              <a:latin typeface="Calibri" panose="020F0502020204030204" pitchFamily="34" charset="0"/>
              <a:ea typeface="ヒラギノ角ゴ Pro W3"/>
              <a:cs typeface="ヒラギノ角ゴ Pro W3"/>
            </a:endParaRPr>
          </a:p>
          <a:p>
            <a:pPr eaLnBrk="1" hangingPunct="1"/>
            <a:r>
              <a:rPr lang="en-US" altLang="en-US" sz="2400" b="1" dirty="0">
                <a:latin typeface="Calibri" panose="020F0502020204030204" pitchFamily="34" charset="0"/>
                <a:ea typeface="ヒラギノ角ゴ Pro W3"/>
                <a:cs typeface="ヒラギノ角ゴ Pro W3"/>
              </a:rPr>
              <a:t>Traffic Analysis</a:t>
            </a:r>
            <a:r>
              <a:rPr lang="en-US" altLang="en-US" sz="2400" dirty="0">
                <a:latin typeface="Calibri" panose="020F0502020204030204" pitchFamily="34" charset="0"/>
                <a:ea typeface="ヒラギノ角ゴ Pro W3"/>
                <a:cs typeface="ヒラギノ角ゴ Pro W3"/>
              </a:rPr>
              <a:t>: Learn about network from observing traffic patterns</a:t>
            </a:r>
          </a:p>
          <a:p>
            <a:pPr eaLnBrk="1" hangingPunct="1"/>
            <a:endParaRPr lang="en-US" altLang="en-US" sz="2400" dirty="0">
              <a:latin typeface="Calibri" panose="020F0502020204030204" pitchFamily="34" charset="0"/>
              <a:ea typeface="ヒラギノ角ゴ Pro W3"/>
              <a:cs typeface="ヒラギノ角ゴ Pro W3"/>
            </a:endParaRPr>
          </a:p>
          <a:p>
            <a:pPr eaLnBrk="1" hangingPunct="1">
              <a:buFont typeface="Wingdings" panose="05000000000000000000" pitchFamily="2" charset="2"/>
              <a:buNone/>
            </a:pPr>
            <a:endParaRPr lang="en-US" altLang="en-US" sz="2400" dirty="0">
              <a:latin typeface="Calibri" panose="020F0502020204030204" pitchFamily="34" charset="0"/>
              <a:ea typeface="ヒラギノ角ゴ Pro W3"/>
              <a:cs typeface="ヒラギノ角ゴ Pro W3"/>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F14DE52B-FAA5-46C9-B467-41AC88B88D21}"/>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Question</a:t>
            </a:r>
          </a:p>
        </p:txBody>
      </p:sp>
      <p:sp>
        <p:nvSpPr>
          <p:cNvPr id="108547" name="Rectangle 3">
            <a:extLst>
              <a:ext uri="{FF2B5EF4-FFF2-40B4-BE49-F238E27FC236}">
                <a16:creationId xmlns:a16="http://schemas.microsoft.com/office/drawing/2014/main" id="{9EBAC074-4D22-4DA4-B141-3DCC11C70C51}"/>
              </a:ext>
            </a:extLst>
          </p:cNvPr>
          <p:cNvSpPr>
            <a:spLocks noGrp="1" noChangeArrowheads="1"/>
          </p:cNvSpPr>
          <p:nvPr>
            <p:ph idx="1"/>
          </p:nvPr>
        </p:nvSpPr>
        <p:spPr/>
        <p:txBody>
          <a:bodyPr/>
          <a:lstStyle/>
          <a:p>
            <a:pPr marL="609600" indent="-609600" eaLnBrk="1" hangingPunct="1">
              <a:buFont typeface="Wingdings" panose="05000000000000000000" pitchFamily="2" charset="2"/>
              <a:buNone/>
            </a:pPr>
            <a:r>
              <a:rPr lang="en-US" altLang="en-US" sz="2400">
                <a:latin typeface="Calibri" panose="020F0502020204030204" pitchFamily="34" charset="0"/>
                <a:ea typeface="ヒラギノ角ゴ Pro W3"/>
                <a:cs typeface="ヒラギノ角ゴ Pro W3"/>
              </a:rPr>
              <a:t>     The filter with the most extensive filtering capability is the</a:t>
            </a:r>
          </a:p>
          <a:p>
            <a:pPr marL="609600" indent="-609600" eaLnBrk="1" hangingPunct="1">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Packet filter</a:t>
            </a:r>
          </a:p>
          <a:p>
            <a:pPr marL="609600" indent="-609600" eaLnBrk="1" hangingPunct="1">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Application-level firewall</a:t>
            </a:r>
          </a:p>
          <a:p>
            <a:pPr marL="609600" indent="-609600" eaLnBrk="1" hangingPunct="1">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Circuit-level firewall</a:t>
            </a:r>
          </a:p>
          <a:p>
            <a:pPr marL="609600" indent="-609600" eaLnBrk="1" hangingPunct="1">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State Inspection</a:t>
            </a:r>
          </a:p>
          <a:p>
            <a:pPr marL="609600" indent="-609600" eaLnBrk="1" hangingPunct="1"/>
            <a:endParaRPr lang="en-US" altLang="en-US">
              <a:latin typeface="Calibri" panose="020F0502020204030204" pitchFamily="34" charset="0"/>
              <a:ea typeface="ヒラギノ角ゴ Pro W3"/>
              <a:cs typeface="ヒラギノ角ゴ Pro W3"/>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E9A802F5-F2AB-415D-AF92-322D3AFF3FC7}"/>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Question</a:t>
            </a:r>
          </a:p>
        </p:txBody>
      </p:sp>
      <p:sp>
        <p:nvSpPr>
          <p:cNvPr id="110595" name="Rectangle 3">
            <a:extLst>
              <a:ext uri="{FF2B5EF4-FFF2-40B4-BE49-F238E27FC236}">
                <a16:creationId xmlns:a16="http://schemas.microsoft.com/office/drawing/2014/main" id="{6CEBE6E6-DCBF-48C8-B656-1C63652A6D16}"/>
              </a:ext>
            </a:extLst>
          </p:cNvPr>
          <p:cNvSpPr>
            <a:spLocks noGrp="1" noChangeArrowheads="1"/>
          </p:cNvSpPr>
          <p:nvPr>
            <p:ph idx="1"/>
          </p:nvPr>
        </p:nvSpPr>
        <p:spPr/>
        <p:txBody>
          <a:bodyPr/>
          <a:lstStyle/>
          <a:p>
            <a:pPr marL="609600" indent="-609600" eaLnBrk="1" hangingPunct="1">
              <a:buFont typeface="Wingdings" panose="05000000000000000000" pitchFamily="2" charset="2"/>
              <a:buNone/>
            </a:pPr>
            <a:r>
              <a:rPr lang="en-US" altLang="en-US" sz="2400" dirty="0">
                <a:latin typeface="Calibri" panose="020F0502020204030204" pitchFamily="34" charset="0"/>
                <a:ea typeface="ヒラギノ角ゴ Pro W3"/>
                <a:cs typeface="ヒラギノ角ゴ Pro W3"/>
              </a:rPr>
              <a:t>     The technique which implements non-repudiation is:</a:t>
            </a:r>
          </a:p>
          <a:p>
            <a:pPr marL="609600" indent="-609600" eaLnBrk="1" hangingPunct="1">
              <a:buFont typeface="Wingdings" panose="05000000000000000000" pitchFamily="2" charset="2"/>
              <a:buAutoNum type="arabicPeriod"/>
            </a:pPr>
            <a:r>
              <a:rPr lang="en-US" altLang="en-US" sz="2400" dirty="0">
                <a:latin typeface="Calibri" panose="020F0502020204030204" pitchFamily="34" charset="0"/>
                <a:ea typeface="ヒラギノ角ゴ Pro W3"/>
                <a:cs typeface="ヒラギノ角ゴ Pro W3"/>
              </a:rPr>
              <a:t>Hash</a:t>
            </a:r>
          </a:p>
          <a:p>
            <a:pPr marL="609600" indent="-609600" eaLnBrk="1" hangingPunct="1">
              <a:buFont typeface="Wingdings" panose="05000000000000000000" pitchFamily="2" charset="2"/>
              <a:buAutoNum type="arabicPeriod"/>
            </a:pPr>
            <a:r>
              <a:rPr lang="en-US" altLang="en-US" sz="2400" dirty="0">
                <a:latin typeface="Calibri" panose="020F0502020204030204" pitchFamily="34" charset="0"/>
                <a:ea typeface="ヒラギノ角ゴ Pro W3"/>
                <a:cs typeface="ヒラギノ角ゴ Pro W3"/>
              </a:rPr>
              <a:t>Secret Key Encryption</a:t>
            </a:r>
          </a:p>
          <a:p>
            <a:pPr marL="609600" indent="-609600" eaLnBrk="1" hangingPunct="1">
              <a:buFont typeface="Wingdings" panose="05000000000000000000" pitchFamily="2" charset="2"/>
              <a:buAutoNum type="arabicPeriod"/>
            </a:pPr>
            <a:r>
              <a:rPr lang="en-US" altLang="en-US" sz="2400" dirty="0">
                <a:latin typeface="Calibri" panose="020F0502020204030204" pitchFamily="34" charset="0"/>
                <a:ea typeface="ヒラギノ角ゴ Pro W3"/>
                <a:cs typeface="ヒラギノ角ゴ Pro W3"/>
              </a:rPr>
              <a:t>Digital Signature</a:t>
            </a:r>
          </a:p>
          <a:p>
            <a:pPr marL="609600" indent="-609600" eaLnBrk="1" hangingPunct="1">
              <a:buFont typeface="Wingdings" panose="05000000000000000000" pitchFamily="2" charset="2"/>
              <a:buAutoNum type="arabicPeriod"/>
            </a:pPr>
            <a:r>
              <a:rPr lang="en-US" altLang="en-US" sz="2400" dirty="0">
                <a:latin typeface="Calibri" panose="020F0502020204030204" pitchFamily="34" charset="0"/>
                <a:ea typeface="ヒラギノ角ゴ Pro W3"/>
                <a:cs typeface="ヒラギノ角ゴ Pro W3"/>
              </a:rPr>
              <a:t>IDS</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82C8954E-0EB5-4E65-B091-BB1C1394CDAC}"/>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Question</a:t>
            </a:r>
          </a:p>
        </p:txBody>
      </p:sp>
      <p:sp>
        <p:nvSpPr>
          <p:cNvPr id="112643" name="Rectangle 3">
            <a:extLst>
              <a:ext uri="{FF2B5EF4-FFF2-40B4-BE49-F238E27FC236}">
                <a16:creationId xmlns:a16="http://schemas.microsoft.com/office/drawing/2014/main" id="{60C820AA-2906-4E5E-AEBF-F251BB309699}"/>
              </a:ext>
            </a:extLst>
          </p:cNvPr>
          <p:cNvSpPr>
            <a:spLocks noGrp="1" noChangeArrowheads="1"/>
          </p:cNvSpPr>
          <p:nvPr>
            <p:ph idx="1"/>
          </p:nvPr>
        </p:nvSpPr>
        <p:spPr/>
        <p:txBody>
          <a:bodyPr/>
          <a:lstStyle/>
          <a:p>
            <a:pPr marL="609600" indent="-609600" eaLnBrk="1" hangingPunct="1">
              <a:buFont typeface="Wingdings" panose="05000000000000000000" pitchFamily="2" charset="2"/>
              <a:buNone/>
            </a:pPr>
            <a:r>
              <a:rPr lang="en-US" altLang="en-US" sz="2400">
                <a:latin typeface="Calibri" panose="020F0502020204030204" pitchFamily="34" charset="0"/>
                <a:ea typeface="ヒラギノ角ゴ Pro W3"/>
                <a:cs typeface="ヒラギノ角ゴ Pro W3"/>
              </a:rPr>
              <a:t>     Anti-virus software typically implements which type of defensive software:</a:t>
            </a:r>
          </a:p>
          <a:p>
            <a:pPr marL="609600" indent="-609600" eaLnBrk="1" hangingPunct="1">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Neural Network</a:t>
            </a:r>
          </a:p>
          <a:p>
            <a:pPr marL="609600" indent="-609600" eaLnBrk="1" hangingPunct="1">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Statistical-based</a:t>
            </a:r>
          </a:p>
          <a:p>
            <a:pPr marL="609600" indent="-609600" eaLnBrk="1" hangingPunct="1">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Signature-based</a:t>
            </a:r>
          </a:p>
          <a:p>
            <a:pPr marL="609600" indent="-609600" eaLnBrk="1" hangingPunct="1">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Packet filter</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76A6BCFB-8D3A-4EE0-AE4B-2969FE81A6EE}"/>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Question</a:t>
            </a:r>
          </a:p>
        </p:txBody>
      </p:sp>
      <p:sp>
        <p:nvSpPr>
          <p:cNvPr id="114691" name="Rectangle 3">
            <a:extLst>
              <a:ext uri="{FF2B5EF4-FFF2-40B4-BE49-F238E27FC236}">
                <a16:creationId xmlns:a16="http://schemas.microsoft.com/office/drawing/2014/main" id="{CBD4371D-6540-4E5D-801F-7B637078346F}"/>
              </a:ext>
            </a:extLst>
          </p:cNvPr>
          <p:cNvSpPr>
            <a:spLocks noGrp="1" noChangeArrowheads="1"/>
          </p:cNvSpPr>
          <p:nvPr>
            <p:ph idx="1"/>
          </p:nvPr>
        </p:nvSpPr>
        <p:spPr/>
        <p:txBody>
          <a:bodyPr/>
          <a:lstStyle/>
          <a:p>
            <a:pPr marL="609600" indent="-609600" eaLnBrk="1" hangingPunct="1">
              <a:buFont typeface="Wingdings" panose="05000000000000000000" pitchFamily="2" charset="2"/>
              <a:buNone/>
            </a:pPr>
            <a:r>
              <a:rPr lang="en-US" altLang="en-US" sz="2400" dirty="0">
                <a:latin typeface="Calibri" panose="020F0502020204030204" pitchFamily="34" charset="0"/>
                <a:ea typeface="ヒラギノ角ゴ Pro W3"/>
                <a:cs typeface="ヒラギノ角ゴ Pro W3"/>
              </a:rPr>
              <a:t>     SHA-3 is an example of what type of software:</a:t>
            </a:r>
          </a:p>
          <a:p>
            <a:pPr marL="609600" indent="-609600" eaLnBrk="1" hangingPunct="1">
              <a:buFont typeface="Wingdings" panose="05000000000000000000" pitchFamily="2" charset="2"/>
              <a:buAutoNum type="arabicPeriod"/>
            </a:pPr>
            <a:r>
              <a:rPr lang="en-US" altLang="en-US" sz="2400" dirty="0">
                <a:latin typeface="Calibri" panose="020F0502020204030204" pitchFamily="34" charset="0"/>
                <a:ea typeface="ヒラギノ角ゴ Pro W3"/>
                <a:cs typeface="ヒラギノ角ゴ Pro W3"/>
              </a:rPr>
              <a:t>Public Key Encryption</a:t>
            </a:r>
          </a:p>
          <a:p>
            <a:pPr marL="609600" indent="-609600" eaLnBrk="1" hangingPunct="1">
              <a:buFont typeface="Wingdings" panose="05000000000000000000" pitchFamily="2" charset="2"/>
              <a:buAutoNum type="arabicPeriod"/>
            </a:pPr>
            <a:r>
              <a:rPr lang="en-US" altLang="en-US" sz="2400" dirty="0">
                <a:latin typeface="Calibri" panose="020F0502020204030204" pitchFamily="34" charset="0"/>
                <a:ea typeface="ヒラギノ角ゴ Pro W3"/>
                <a:cs typeface="ヒラギノ角ゴ Pro W3"/>
              </a:rPr>
              <a:t>Secret Key Encryption</a:t>
            </a:r>
          </a:p>
          <a:p>
            <a:pPr marL="609600" indent="-609600" eaLnBrk="1" hangingPunct="1">
              <a:buFont typeface="Wingdings" panose="05000000000000000000" pitchFamily="2" charset="2"/>
              <a:buAutoNum type="arabicPeriod"/>
            </a:pPr>
            <a:r>
              <a:rPr lang="en-US" altLang="en-US" sz="2400" dirty="0">
                <a:latin typeface="Calibri" panose="020F0502020204030204" pitchFamily="34" charset="0"/>
                <a:ea typeface="ヒラギノ角ゴ Pro W3"/>
                <a:cs typeface="ヒラギノ角ゴ Pro W3"/>
              </a:rPr>
              <a:t>Integrity Hash or Message Digest</a:t>
            </a:r>
          </a:p>
          <a:p>
            <a:pPr marL="609600" indent="-609600" eaLnBrk="1" hangingPunct="1">
              <a:buFont typeface="Wingdings" panose="05000000000000000000" pitchFamily="2" charset="2"/>
              <a:buAutoNum type="arabicPeriod"/>
            </a:pPr>
            <a:r>
              <a:rPr lang="en-US" altLang="en-US" sz="2400" dirty="0">
                <a:latin typeface="Calibri" panose="020F0502020204030204" pitchFamily="34" charset="0"/>
                <a:ea typeface="ヒラギノ角ゴ Pro W3"/>
                <a:cs typeface="ヒラギノ角ゴ Pro W3"/>
              </a:rPr>
              <a:t>PKI</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E7559A6B-7552-4B62-87FA-037246F9ECBE}"/>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Question</a:t>
            </a:r>
          </a:p>
        </p:txBody>
      </p:sp>
      <p:sp>
        <p:nvSpPr>
          <p:cNvPr id="329731" name="Rectangle 3">
            <a:extLst>
              <a:ext uri="{FF2B5EF4-FFF2-40B4-BE49-F238E27FC236}">
                <a16:creationId xmlns:a16="http://schemas.microsoft.com/office/drawing/2014/main" id="{5846AC76-5477-40B4-B4BB-2ED3FE0ED57D}"/>
              </a:ext>
            </a:extLst>
          </p:cNvPr>
          <p:cNvSpPr>
            <a:spLocks noGrp="1" noChangeArrowheads="1"/>
          </p:cNvSpPr>
          <p:nvPr>
            <p:ph idx="1"/>
          </p:nvPr>
        </p:nvSpPr>
        <p:spPr/>
        <p:txBody>
          <a:bodyPr/>
          <a:lstStyle/>
          <a:p>
            <a:pPr marL="609600" indent="-609600" eaLnBrk="1" hangingPunct="1">
              <a:lnSpc>
                <a:spcPct val="90000"/>
              </a:lnSpc>
              <a:buFont typeface="Wingdings" panose="05000000000000000000" pitchFamily="2" charset="2"/>
              <a:buNone/>
            </a:pPr>
            <a:r>
              <a:rPr lang="en-US" altLang="en-US" sz="2400">
                <a:latin typeface="Calibri" panose="020F0502020204030204" pitchFamily="34" charset="0"/>
                <a:ea typeface="ヒラギノ角ゴ Pro W3"/>
                <a:cs typeface="ヒラギノ角ゴ Pro W3"/>
              </a:rPr>
              <a:t>     A personal firewall implemented as part of the OS or antivirus software qualifies as a:</a:t>
            </a:r>
          </a:p>
          <a:p>
            <a:pPr marL="609600" indent="-609600" eaLnBrk="1" hangingPunct="1">
              <a:lnSpc>
                <a:spcPct val="90000"/>
              </a:lnSpc>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Dual-homed firewall</a:t>
            </a:r>
          </a:p>
          <a:p>
            <a:pPr marL="609600" indent="-609600" eaLnBrk="1" hangingPunct="1">
              <a:lnSpc>
                <a:spcPct val="90000"/>
              </a:lnSpc>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Packet filter</a:t>
            </a:r>
          </a:p>
          <a:p>
            <a:pPr marL="609600" indent="-609600" eaLnBrk="1" hangingPunct="1">
              <a:lnSpc>
                <a:spcPct val="90000"/>
              </a:lnSpc>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Screened host</a:t>
            </a:r>
          </a:p>
          <a:p>
            <a:pPr marL="609600" indent="-609600" eaLnBrk="1" hangingPunct="1">
              <a:lnSpc>
                <a:spcPct val="90000"/>
              </a:lnSpc>
              <a:buFont typeface="Wingdings" panose="05000000000000000000" pitchFamily="2" charset="2"/>
              <a:buAutoNum type="arabicPeriod"/>
            </a:pPr>
            <a:r>
              <a:rPr lang="en-US" altLang="en-US" sz="2400">
                <a:latin typeface="Calibri" panose="020F0502020204030204" pitchFamily="34" charset="0"/>
                <a:ea typeface="ヒラギノ角ゴ Pro W3"/>
                <a:cs typeface="ヒラギノ角ゴ Pro W3"/>
              </a:rPr>
              <a:t>Bastion host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329731">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0F6434-826A-4AB6-A8BF-850A7DA99D93}"/>
              </a:ext>
            </a:extLst>
          </p:cNvPr>
          <p:cNvSpPr>
            <a:spLocks noGrp="1"/>
          </p:cNvSpPr>
          <p:nvPr>
            <p:ph idx="11"/>
          </p:nvPr>
        </p:nvSpPr>
        <p:spPr>
          <a:xfrm>
            <a:off x="522288" y="1519238"/>
            <a:ext cx="8135937" cy="4879975"/>
          </a:xfrm>
        </p:spPr>
        <p:txBody>
          <a:bodyPr/>
          <a:lstStyle/>
          <a:p>
            <a:pPr>
              <a:defRPr/>
            </a:pPr>
            <a:r>
              <a:rPr lang="en-US" dirty="0"/>
              <a:t>Step 1: Determine Services and Devices: What, Who, Where?</a:t>
            </a:r>
          </a:p>
          <a:p>
            <a:pPr marL="285750" indent="-285750">
              <a:buFont typeface="Arial" panose="020B0604020202020204" pitchFamily="34" charset="0"/>
              <a:buChar char="•"/>
              <a:defRPr/>
            </a:pPr>
            <a:r>
              <a:rPr lang="en-US" dirty="0"/>
              <a:t>Who accesses which services from where?</a:t>
            </a:r>
          </a:p>
          <a:p>
            <a:pPr>
              <a:defRPr/>
            </a:pPr>
            <a:r>
              <a:rPr lang="en-US" dirty="0"/>
              <a:t>Step 2: Determine Sensitivity of Services</a:t>
            </a:r>
          </a:p>
          <a:p>
            <a:pPr marL="285750" indent="-285750">
              <a:buFont typeface="Arial" panose="020B0604020202020204" pitchFamily="34" charset="0"/>
              <a:buChar char="•"/>
              <a:defRPr/>
            </a:pPr>
            <a:r>
              <a:rPr lang="en-US" i="1" dirty="0"/>
              <a:t>Compartmentalization</a:t>
            </a:r>
            <a:r>
              <a:rPr lang="en-US" b="1" dirty="0"/>
              <a:t> </a:t>
            </a:r>
            <a:r>
              <a:rPr lang="en-US" dirty="0"/>
              <a:t>or </a:t>
            </a:r>
            <a:r>
              <a:rPr lang="en-US" i="1" dirty="0"/>
              <a:t>Separation</a:t>
            </a:r>
            <a:r>
              <a:rPr lang="en-US" b="1" dirty="0"/>
              <a:t> </a:t>
            </a:r>
            <a:r>
              <a:rPr lang="en-US" dirty="0"/>
              <a:t>partitions  services across physical or virtual servers to provide protection between them</a:t>
            </a:r>
          </a:p>
          <a:p>
            <a:pPr>
              <a:defRPr/>
            </a:pPr>
            <a:r>
              <a:rPr lang="en-US" dirty="0"/>
              <a:t>Step 3: Allocate Network Zones</a:t>
            </a:r>
          </a:p>
          <a:p>
            <a:pPr marL="285750" indent="-285750">
              <a:buFont typeface="Arial" panose="020B0604020202020204" pitchFamily="34" charset="0"/>
              <a:buChar char="•"/>
              <a:defRPr/>
            </a:pPr>
            <a:r>
              <a:rPr lang="en-US" i="1" dirty="0"/>
              <a:t>Compartmentalization</a:t>
            </a:r>
            <a:r>
              <a:rPr lang="en-US" b="1" dirty="0"/>
              <a:t> </a:t>
            </a:r>
            <a:r>
              <a:rPr lang="en-US" dirty="0"/>
              <a:t>partitions a network to provide protection </a:t>
            </a:r>
          </a:p>
          <a:p>
            <a:pPr>
              <a:defRPr/>
            </a:pPr>
            <a:r>
              <a:rPr lang="en-US" dirty="0"/>
              <a:t>Step 4: Define Controls</a:t>
            </a:r>
          </a:p>
          <a:p>
            <a:pPr marL="285750" indent="-285750">
              <a:buFont typeface="Arial" panose="020B0604020202020204" pitchFamily="34" charset="0"/>
              <a:buChar char="•"/>
              <a:defRPr/>
            </a:pPr>
            <a:r>
              <a:rPr lang="en-US" dirty="0"/>
              <a:t>Confidentiality, authenticity, integrity, non-repudiation controls</a:t>
            </a:r>
          </a:p>
          <a:p>
            <a:pPr marL="285750" indent="-285750">
              <a:buFont typeface="Arial" panose="020B0604020202020204" pitchFamily="34" charset="0"/>
              <a:buChar char="•"/>
              <a:defRPr/>
            </a:pPr>
            <a:r>
              <a:rPr lang="en-US" dirty="0"/>
              <a:t>Anti-hacker controls</a:t>
            </a:r>
          </a:p>
          <a:p>
            <a:pPr>
              <a:defRPr/>
            </a:pPr>
            <a:r>
              <a:rPr lang="en-US" dirty="0"/>
              <a:t>Step 5: Draw the Network Diagram</a:t>
            </a:r>
          </a:p>
        </p:txBody>
      </p:sp>
      <p:sp>
        <p:nvSpPr>
          <p:cNvPr id="118787" name="Title 2">
            <a:extLst>
              <a:ext uri="{FF2B5EF4-FFF2-40B4-BE49-F238E27FC236}">
                <a16:creationId xmlns:a16="http://schemas.microsoft.com/office/drawing/2014/main" id="{C9B56378-F353-4091-8E17-ACA63FC33A0C}"/>
              </a:ext>
            </a:extLst>
          </p:cNvPr>
          <p:cNvSpPr>
            <a:spLocks noGrp="1" noChangeArrowheads="1"/>
          </p:cNvSpPr>
          <p:nvPr>
            <p:ph type="title"/>
          </p:nvPr>
        </p:nvSpPr>
        <p:spPr/>
        <p:txBody>
          <a:bodyPr/>
          <a:lstStyle/>
          <a:p>
            <a:r>
              <a:rPr lang="en-US" altLang="en-US">
                <a:ea typeface="Calibri" panose="020F0502020204030204" pitchFamily="34" charset="0"/>
                <a:cs typeface="Lucida Sans" panose="020B0602030504020204" pitchFamily="34" charset="0"/>
              </a:rPr>
              <a:t>Summary</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E16A-FFF5-4870-961E-329E149B83FE}"/>
              </a:ext>
            </a:extLst>
          </p:cNvPr>
          <p:cNvSpPr>
            <a:spLocks noGrp="1"/>
          </p:cNvSpPr>
          <p:nvPr>
            <p:ph type="title"/>
          </p:nvPr>
        </p:nvSpPr>
        <p:spPr/>
        <p:txBody>
          <a:bodyPr/>
          <a:lstStyle/>
          <a:p>
            <a:pPr eaLnBrk="1" hangingPunct="1">
              <a:defRPr/>
            </a:pPr>
            <a:r>
              <a:rPr lang="en-US" dirty="0"/>
              <a:t>Health First Case Study</a:t>
            </a:r>
          </a:p>
        </p:txBody>
      </p:sp>
      <p:sp>
        <p:nvSpPr>
          <p:cNvPr id="119811" name="Text Placeholder 2">
            <a:extLst>
              <a:ext uri="{FF2B5EF4-FFF2-40B4-BE49-F238E27FC236}">
                <a16:creationId xmlns:a16="http://schemas.microsoft.com/office/drawing/2014/main" id="{6E87F3F9-B5C2-425D-A6D2-3554C4F83116}"/>
              </a:ext>
            </a:extLst>
          </p:cNvPr>
          <p:cNvSpPr>
            <a:spLocks noGrp="1" noChangeArrowheads="1"/>
          </p:cNvSpPr>
          <p:nvPr>
            <p:ph type="body" idx="1"/>
          </p:nvPr>
        </p:nvSpPr>
        <p:spPr>
          <a:xfrm>
            <a:off x="457200" y="5105400"/>
            <a:ext cx="7772400" cy="685800"/>
          </a:xfrm>
        </p:spPr>
        <p:txBody>
          <a:bodyPr/>
          <a:lstStyle/>
          <a:p>
            <a:pPr algn="ctr" eaLnBrk="1" hangingPunct="1"/>
            <a:r>
              <a:rPr lang="en-US" altLang="en-US">
                <a:latin typeface="Calibri" panose="020F0502020204030204" pitchFamily="34" charset="0"/>
                <a:ea typeface="ヒラギノ角ゴ Pro W3"/>
                <a:cs typeface="ヒラギノ角ゴ Pro W3"/>
              </a:rPr>
              <a:t>Designing Network Security</a:t>
            </a:r>
          </a:p>
        </p:txBody>
      </p:sp>
      <p:sp>
        <p:nvSpPr>
          <p:cNvPr id="119816" name="TextBox 19">
            <a:extLst>
              <a:ext uri="{FF2B5EF4-FFF2-40B4-BE49-F238E27FC236}">
                <a16:creationId xmlns:a16="http://schemas.microsoft.com/office/drawing/2014/main" id="{0F6D9796-FB81-4C1E-AE34-1E7926AB9A99}"/>
              </a:ext>
            </a:extLst>
          </p:cNvPr>
          <p:cNvSpPr txBox="1">
            <a:spLocks noChangeArrowheads="1"/>
          </p:cNvSpPr>
          <p:nvPr/>
        </p:nvSpPr>
        <p:spPr bwMode="auto">
          <a:xfrm>
            <a:off x="152400" y="1295400"/>
            <a:ext cx="203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dirty="0">
                <a:solidFill>
                  <a:srgbClr val="000000"/>
                </a:solidFill>
                <a:latin typeface="Arial" panose="020B0604020202020204" pitchFamily="34" charset="0"/>
                <a:cs typeface="Arial" panose="020B0604020202020204" pitchFamily="34" charset="0"/>
              </a:rPr>
              <a:t>Jamie Ramon MD</a:t>
            </a:r>
          </a:p>
          <a:p>
            <a:pPr algn="ctr" eaLnBrk="1" hangingPunct="1">
              <a:lnSpc>
                <a:spcPct val="100000"/>
              </a:lnSpc>
              <a:spcBef>
                <a:spcPct val="0"/>
              </a:spcBef>
              <a:buClrTx/>
              <a:buSzTx/>
              <a:buFontTx/>
              <a:buNone/>
            </a:pPr>
            <a:r>
              <a:rPr lang="en-US" altLang="en-US" dirty="0">
                <a:solidFill>
                  <a:srgbClr val="000000"/>
                </a:solidFill>
                <a:latin typeface="Arial" panose="020B0604020202020204" pitchFamily="34" charset="0"/>
                <a:cs typeface="Arial" panose="020B0604020202020204" pitchFamily="34" charset="0"/>
              </a:rPr>
              <a:t>Doctor</a:t>
            </a:r>
          </a:p>
        </p:txBody>
      </p:sp>
      <p:sp>
        <p:nvSpPr>
          <p:cNvPr id="119817" name="TextBox 20">
            <a:extLst>
              <a:ext uri="{FF2B5EF4-FFF2-40B4-BE49-F238E27FC236}">
                <a16:creationId xmlns:a16="http://schemas.microsoft.com/office/drawing/2014/main" id="{0435D6A8-2E41-4D89-98D4-B97B3BE7948B}"/>
              </a:ext>
            </a:extLst>
          </p:cNvPr>
          <p:cNvSpPr txBox="1">
            <a:spLocks noChangeArrowheads="1"/>
          </p:cNvSpPr>
          <p:nvPr/>
        </p:nvSpPr>
        <p:spPr bwMode="auto">
          <a:xfrm>
            <a:off x="2057400" y="1993900"/>
            <a:ext cx="1928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dirty="0">
                <a:solidFill>
                  <a:srgbClr val="000000"/>
                </a:solidFill>
                <a:latin typeface="Arial" panose="020B0604020202020204" pitchFamily="34" charset="0"/>
                <a:cs typeface="Arial" panose="020B0604020202020204" pitchFamily="34" charset="0"/>
              </a:rPr>
              <a:t>Chris Ramon RD</a:t>
            </a:r>
          </a:p>
          <a:p>
            <a:pPr algn="ctr" eaLnBrk="1" hangingPunct="1">
              <a:lnSpc>
                <a:spcPct val="100000"/>
              </a:lnSpc>
              <a:spcBef>
                <a:spcPct val="0"/>
              </a:spcBef>
              <a:buClrTx/>
              <a:buSzTx/>
              <a:buFontTx/>
              <a:buNone/>
            </a:pPr>
            <a:r>
              <a:rPr lang="en-US" altLang="en-US" dirty="0">
                <a:solidFill>
                  <a:srgbClr val="000000"/>
                </a:solidFill>
                <a:latin typeface="Arial" panose="020B0604020202020204" pitchFamily="34" charset="0"/>
                <a:cs typeface="Arial" panose="020B0604020202020204" pitchFamily="34" charset="0"/>
              </a:rPr>
              <a:t>Dietician</a:t>
            </a:r>
          </a:p>
        </p:txBody>
      </p:sp>
      <p:sp>
        <p:nvSpPr>
          <p:cNvPr id="119818" name="TextBox 21">
            <a:extLst>
              <a:ext uri="{FF2B5EF4-FFF2-40B4-BE49-F238E27FC236}">
                <a16:creationId xmlns:a16="http://schemas.microsoft.com/office/drawing/2014/main" id="{D668441A-F22B-4346-92CD-CEDFA1DCECDB}"/>
              </a:ext>
            </a:extLst>
          </p:cNvPr>
          <p:cNvSpPr txBox="1">
            <a:spLocks noChangeArrowheads="1"/>
          </p:cNvSpPr>
          <p:nvPr/>
        </p:nvSpPr>
        <p:spPr bwMode="auto">
          <a:xfrm>
            <a:off x="4312085" y="2671763"/>
            <a:ext cx="1878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dirty="0">
                <a:solidFill>
                  <a:srgbClr val="000000"/>
                </a:solidFill>
                <a:latin typeface="Arial" panose="020B0604020202020204" pitchFamily="34" charset="0"/>
                <a:cs typeface="Arial" panose="020B0604020202020204" pitchFamily="34" charset="0"/>
              </a:rPr>
              <a:t>Terry</a:t>
            </a:r>
          </a:p>
          <a:p>
            <a:pPr eaLnBrk="1" hangingPunct="1">
              <a:lnSpc>
                <a:spcPct val="100000"/>
              </a:lnSpc>
              <a:spcBef>
                <a:spcPct val="0"/>
              </a:spcBef>
              <a:buClrTx/>
              <a:buSzTx/>
              <a:buFontTx/>
              <a:buNone/>
            </a:pPr>
            <a:r>
              <a:rPr lang="en-US" altLang="en-US" dirty="0">
                <a:solidFill>
                  <a:srgbClr val="000000"/>
                </a:solidFill>
                <a:latin typeface="Arial" panose="020B0604020202020204" pitchFamily="34" charset="0"/>
                <a:cs typeface="Arial" panose="020B0604020202020204" pitchFamily="34" charset="0"/>
              </a:rPr>
              <a:t>Licensed </a:t>
            </a:r>
          </a:p>
          <a:p>
            <a:pPr eaLnBrk="1" hangingPunct="1">
              <a:lnSpc>
                <a:spcPct val="100000"/>
              </a:lnSpc>
              <a:spcBef>
                <a:spcPct val="0"/>
              </a:spcBef>
              <a:buClrTx/>
              <a:buSzTx/>
              <a:buFontTx/>
              <a:buNone/>
            </a:pPr>
            <a:r>
              <a:rPr lang="en-US" altLang="en-US" dirty="0">
                <a:solidFill>
                  <a:srgbClr val="000000"/>
                </a:solidFill>
                <a:latin typeface="Arial" panose="020B0604020202020204" pitchFamily="34" charset="0"/>
                <a:cs typeface="Arial" panose="020B0604020202020204" pitchFamily="34" charset="0"/>
              </a:rPr>
              <a:t>Practicing Nurse</a:t>
            </a:r>
          </a:p>
        </p:txBody>
      </p:sp>
      <p:sp>
        <p:nvSpPr>
          <p:cNvPr id="119819" name="TextBox 22">
            <a:extLst>
              <a:ext uri="{FF2B5EF4-FFF2-40B4-BE49-F238E27FC236}">
                <a16:creationId xmlns:a16="http://schemas.microsoft.com/office/drawing/2014/main" id="{C34BB5AE-2555-4BB9-A9BD-66F40A48A273}"/>
              </a:ext>
            </a:extLst>
          </p:cNvPr>
          <p:cNvSpPr txBox="1">
            <a:spLocks noChangeArrowheads="1"/>
          </p:cNvSpPr>
          <p:nvPr/>
        </p:nvSpPr>
        <p:spPr bwMode="auto">
          <a:xfrm>
            <a:off x="6400800" y="3449877"/>
            <a:ext cx="2262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a:solidFill>
                  <a:srgbClr val="000000"/>
                </a:solidFill>
                <a:latin typeface="Arial" panose="020B0604020202020204" pitchFamily="34" charset="0"/>
                <a:cs typeface="Arial" panose="020B0604020202020204" pitchFamily="34" charset="0"/>
              </a:rPr>
              <a:t>Pat</a:t>
            </a:r>
          </a:p>
          <a:p>
            <a:pPr algn="ctr" eaLnBrk="1" hangingPunct="1">
              <a:lnSpc>
                <a:spcPct val="100000"/>
              </a:lnSpc>
              <a:spcBef>
                <a:spcPct val="0"/>
              </a:spcBef>
              <a:buClrTx/>
              <a:buSzTx/>
              <a:buFontTx/>
              <a:buNone/>
            </a:pPr>
            <a:r>
              <a:rPr lang="en-US" altLang="en-US">
                <a:solidFill>
                  <a:srgbClr val="000000"/>
                </a:solidFill>
                <a:latin typeface="Arial" panose="020B0604020202020204" pitchFamily="34" charset="0"/>
                <a:cs typeface="Arial" panose="020B0604020202020204" pitchFamily="34" charset="0"/>
              </a:rPr>
              <a:t>Software Consultant</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6C08B676-C318-4ECD-98F7-8E9DE225EDDE}"/>
              </a:ext>
            </a:extLst>
          </p:cNvPr>
          <p:cNvSpPr>
            <a:spLocks noGrp="1" noChangeArrowheads="1"/>
          </p:cNvSpPr>
          <p:nvPr>
            <p:ph type="title"/>
          </p:nvPr>
        </p:nvSpPr>
        <p:spPr>
          <a:xfrm>
            <a:off x="520700" y="917575"/>
            <a:ext cx="8154988" cy="997196"/>
          </a:xfrm>
        </p:spPr>
        <p:txBody>
          <a:bodyPr/>
          <a:lstStyle/>
          <a:p>
            <a:pPr eaLnBrk="1" hangingPunct="1"/>
            <a:r>
              <a:rPr lang="en-US" altLang="en-US" dirty="0">
                <a:ea typeface="Calibri" panose="020F0502020204030204" pitchFamily="34" charset="0"/>
                <a:cs typeface="Lucida Sans" panose="020B0602030504020204" pitchFamily="34" charset="0"/>
              </a:rPr>
              <a:t>Defining Services and Devices which can Enter and Leave the Network</a:t>
            </a:r>
          </a:p>
        </p:txBody>
      </p:sp>
      <p:graphicFrame>
        <p:nvGraphicFramePr>
          <p:cNvPr id="4" name="Table 3">
            <a:extLst>
              <a:ext uri="{FF2B5EF4-FFF2-40B4-BE49-F238E27FC236}">
                <a16:creationId xmlns:a16="http://schemas.microsoft.com/office/drawing/2014/main" id="{1CE700BE-9F03-46E6-B56F-0C93EFB294E9}"/>
              </a:ext>
            </a:extLst>
          </p:cNvPr>
          <p:cNvGraphicFramePr>
            <a:graphicFrameLocks noGrp="1"/>
          </p:cNvGraphicFramePr>
          <p:nvPr/>
        </p:nvGraphicFramePr>
        <p:xfrm>
          <a:off x="3476625" y="4111625"/>
          <a:ext cx="4406900" cy="1858963"/>
        </p:xfrm>
        <a:graphic>
          <a:graphicData uri="http://schemas.openxmlformats.org/drawingml/2006/table">
            <a:tbl>
              <a:tblPr firstRow="1" firstCol="1" lastRow="1" lastCol="1" bandRow="1" bandCol="1">
                <a:tableStyleId>{5C22544A-7EE6-4342-B048-85BDC9FD1C3A}</a:tableStyleId>
              </a:tblPr>
              <a:tblGrid>
                <a:gridCol w="1139258">
                  <a:extLst>
                    <a:ext uri="{9D8B030D-6E8A-4147-A177-3AD203B41FA5}">
                      <a16:colId xmlns:a16="http://schemas.microsoft.com/office/drawing/2014/main" val="20000"/>
                    </a:ext>
                  </a:extLst>
                </a:gridCol>
                <a:gridCol w="1501349">
                  <a:extLst>
                    <a:ext uri="{9D8B030D-6E8A-4147-A177-3AD203B41FA5}">
                      <a16:colId xmlns:a16="http://schemas.microsoft.com/office/drawing/2014/main" val="20001"/>
                    </a:ext>
                  </a:extLst>
                </a:gridCol>
                <a:gridCol w="1766293">
                  <a:extLst>
                    <a:ext uri="{9D8B030D-6E8A-4147-A177-3AD203B41FA5}">
                      <a16:colId xmlns:a16="http://schemas.microsoft.com/office/drawing/2014/main" val="20002"/>
                    </a:ext>
                  </a:extLst>
                </a:gridCol>
              </a:tblGrid>
              <a:tr h="1371283">
                <a:tc>
                  <a:txBody>
                    <a:bodyPr/>
                    <a:lstStyle/>
                    <a:p>
                      <a:pPr marL="0" marR="0" algn="ctr">
                        <a:spcBef>
                          <a:spcPts val="0"/>
                        </a:spcBef>
                        <a:spcAft>
                          <a:spcPts val="600"/>
                        </a:spcAft>
                      </a:pPr>
                      <a:r>
                        <a:rPr lang="en-US" sz="1600" dirty="0">
                          <a:effectLst/>
                          <a:latin typeface="+mj-lt"/>
                          <a:ea typeface="Times New Roman"/>
                        </a:rPr>
                        <a:t>Service</a:t>
                      </a:r>
                    </a:p>
                  </a:txBody>
                  <a:tcPr marL="68588" marR="68588" marT="0" marB="0"/>
                </a:tc>
                <a:tc>
                  <a:txBody>
                    <a:bodyPr/>
                    <a:lstStyle/>
                    <a:p>
                      <a:pPr marL="0" marR="0" algn="ctr">
                        <a:spcBef>
                          <a:spcPts val="0"/>
                        </a:spcBef>
                        <a:spcAft>
                          <a:spcPts val="600"/>
                        </a:spcAft>
                      </a:pPr>
                      <a:r>
                        <a:rPr lang="en-US" sz="1600" dirty="0">
                          <a:effectLst/>
                          <a:latin typeface="+mj-lt"/>
                          <a:ea typeface="Times New Roman"/>
                        </a:rPr>
                        <a:t>Source</a:t>
                      </a:r>
                    </a:p>
                    <a:p>
                      <a:pPr marL="0" marR="0" algn="ctr">
                        <a:spcBef>
                          <a:spcPts val="0"/>
                        </a:spcBef>
                        <a:spcAft>
                          <a:spcPts val="600"/>
                        </a:spcAft>
                      </a:pPr>
                      <a:r>
                        <a:rPr lang="en-US" sz="1600" dirty="0">
                          <a:effectLst/>
                          <a:latin typeface="+mj-lt"/>
                          <a:ea typeface="Times New Roman"/>
                        </a:rPr>
                        <a:t>(e.g., home, world, local computer)</a:t>
                      </a:r>
                    </a:p>
                  </a:txBody>
                  <a:tcPr marL="68588" marR="68588" marT="0" marB="0"/>
                </a:tc>
                <a:tc>
                  <a:txBody>
                    <a:bodyPr/>
                    <a:lstStyle/>
                    <a:p>
                      <a:pPr marL="0" marR="0" algn="ctr">
                        <a:spcBef>
                          <a:spcPts val="0"/>
                        </a:spcBef>
                        <a:spcAft>
                          <a:spcPts val="600"/>
                        </a:spcAft>
                      </a:pPr>
                      <a:r>
                        <a:rPr lang="en-US" sz="1600" dirty="0">
                          <a:effectLst/>
                          <a:latin typeface="+mj-lt"/>
                          <a:ea typeface="Times New Roman"/>
                        </a:rPr>
                        <a:t>Destination</a:t>
                      </a:r>
                    </a:p>
                    <a:p>
                      <a:pPr marL="0" marR="0" algn="ctr">
                        <a:spcBef>
                          <a:spcPts val="0"/>
                        </a:spcBef>
                        <a:spcAft>
                          <a:spcPts val="600"/>
                        </a:spcAft>
                      </a:pPr>
                      <a:r>
                        <a:rPr lang="en-US" sz="1600" dirty="0">
                          <a:effectLst/>
                          <a:latin typeface="+mj-lt"/>
                          <a:ea typeface="Times New Roman"/>
                        </a:rPr>
                        <a:t>(local server, home, world, etc.)</a:t>
                      </a:r>
                    </a:p>
                  </a:txBody>
                  <a:tcPr marL="68588" marR="68588" marT="0" marB="0"/>
                </a:tc>
                <a:extLst>
                  <a:ext uri="{0D108BD9-81ED-4DB2-BD59-A6C34878D82A}">
                    <a16:rowId xmlns:a16="http://schemas.microsoft.com/office/drawing/2014/main" val="10000"/>
                  </a:ext>
                </a:extLst>
              </a:tr>
              <a:tr h="243840">
                <a:tc>
                  <a:txBody>
                    <a:bodyPr/>
                    <a:lstStyle/>
                    <a:p>
                      <a:pPr marL="0" marR="0" algn="just">
                        <a:spcBef>
                          <a:spcPts val="0"/>
                        </a:spcBef>
                        <a:spcAft>
                          <a:spcPts val="600"/>
                        </a:spcAft>
                      </a:pPr>
                      <a:r>
                        <a:rPr lang="en-US" sz="1600" dirty="0">
                          <a:effectLst/>
                        </a:rPr>
                        <a:t> </a:t>
                      </a:r>
                      <a:endParaRPr lang="en-US" sz="1600" dirty="0">
                        <a:effectLst/>
                        <a:latin typeface="Times New Roman"/>
                        <a:ea typeface="Times New Roman"/>
                      </a:endParaRPr>
                    </a:p>
                  </a:txBody>
                  <a:tcPr marL="68588" marR="68588" marT="0" marB="0">
                    <a:solidFill>
                      <a:schemeClr val="accent5"/>
                    </a:solidFill>
                  </a:tcPr>
                </a:tc>
                <a:tc>
                  <a:txBody>
                    <a:bodyPr/>
                    <a:lstStyle/>
                    <a:p>
                      <a:pPr marL="0" marR="0" algn="just">
                        <a:spcBef>
                          <a:spcPts val="0"/>
                        </a:spcBef>
                        <a:spcAft>
                          <a:spcPts val="600"/>
                        </a:spcAft>
                      </a:pPr>
                      <a:r>
                        <a:rPr lang="en-US" sz="1600">
                          <a:effectLst/>
                        </a:rPr>
                        <a:t> </a:t>
                      </a:r>
                      <a:endParaRPr lang="en-US" sz="1600">
                        <a:effectLst/>
                        <a:latin typeface="Times New Roman"/>
                        <a:ea typeface="Times New Roman"/>
                      </a:endParaRPr>
                    </a:p>
                  </a:txBody>
                  <a:tcPr marL="68588" marR="68588" marT="0" marB="0">
                    <a:solidFill>
                      <a:schemeClr val="accent5"/>
                    </a:solidFill>
                  </a:tcPr>
                </a:tc>
                <a:tc>
                  <a:txBody>
                    <a:bodyPr/>
                    <a:lstStyle/>
                    <a:p>
                      <a:pPr marL="0" marR="0" algn="just">
                        <a:spcBef>
                          <a:spcPts val="0"/>
                        </a:spcBef>
                        <a:spcAft>
                          <a:spcPts val="600"/>
                        </a:spcAft>
                      </a:pPr>
                      <a:r>
                        <a:rPr lang="en-US" sz="1600" dirty="0">
                          <a:effectLst/>
                        </a:rPr>
                        <a:t> </a:t>
                      </a:r>
                      <a:endParaRPr lang="en-US" sz="1600" dirty="0">
                        <a:effectLst/>
                        <a:latin typeface="Times New Roman"/>
                        <a:ea typeface="Times New Roman"/>
                      </a:endParaRPr>
                    </a:p>
                  </a:txBody>
                  <a:tcPr marL="68588" marR="68588" marT="0" marB="0">
                    <a:solidFill>
                      <a:schemeClr val="accent5"/>
                    </a:solidFill>
                  </a:tcPr>
                </a:tc>
                <a:extLst>
                  <a:ext uri="{0D108BD9-81ED-4DB2-BD59-A6C34878D82A}">
                    <a16:rowId xmlns:a16="http://schemas.microsoft.com/office/drawing/2014/main" val="10001"/>
                  </a:ext>
                </a:extLst>
              </a:tr>
              <a:tr h="243840">
                <a:tc>
                  <a:txBody>
                    <a:bodyPr/>
                    <a:lstStyle/>
                    <a:p>
                      <a:pPr marL="0" marR="0" algn="just">
                        <a:spcBef>
                          <a:spcPts val="0"/>
                        </a:spcBef>
                        <a:spcAft>
                          <a:spcPts val="600"/>
                        </a:spcAft>
                      </a:pPr>
                      <a:r>
                        <a:rPr lang="en-US" sz="1600" dirty="0">
                          <a:effectLst/>
                        </a:rPr>
                        <a:t> </a:t>
                      </a:r>
                      <a:endParaRPr lang="en-US" sz="1600" dirty="0">
                        <a:effectLst/>
                        <a:latin typeface="Times New Roman"/>
                        <a:ea typeface="Times New Roman"/>
                      </a:endParaRPr>
                    </a:p>
                  </a:txBody>
                  <a:tcPr marL="68588" marR="68588" marT="0" marB="0">
                    <a:solidFill>
                      <a:schemeClr val="accent5"/>
                    </a:solidFill>
                  </a:tcPr>
                </a:tc>
                <a:tc>
                  <a:txBody>
                    <a:bodyPr/>
                    <a:lstStyle/>
                    <a:p>
                      <a:pPr marL="0" marR="0" algn="just">
                        <a:spcBef>
                          <a:spcPts val="0"/>
                        </a:spcBef>
                        <a:spcAft>
                          <a:spcPts val="600"/>
                        </a:spcAft>
                      </a:pPr>
                      <a:r>
                        <a:rPr lang="en-US" sz="1600" dirty="0">
                          <a:effectLst/>
                        </a:rPr>
                        <a:t> </a:t>
                      </a:r>
                      <a:endParaRPr lang="en-US" sz="1600" dirty="0">
                        <a:effectLst/>
                        <a:latin typeface="Times New Roman"/>
                        <a:ea typeface="Times New Roman"/>
                      </a:endParaRPr>
                    </a:p>
                  </a:txBody>
                  <a:tcPr marL="68588" marR="68588" marT="0" marB="0">
                    <a:solidFill>
                      <a:schemeClr val="accent5"/>
                    </a:solidFill>
                  </a:tcPr>
                </a:tc>
                <a:tc>
                  <a:txBody>
                    <a:bodyPr/>
                    <a:lstStyle/>
                    <a:p>
                      <a:pPr marL="0" marR="0" algn="just">
                        <a:spcBef>
                          <a:spcPts val="0"/>
                        </a:spcBef>
                        <a:spcAft>
                          <a:spcPts val="600"/>
                        </a:spcAft>
                      </a:pPr>
                      <a:r>
                        <a:rPr lang="en-US" sz="1600" dirty="0">
                          <a:effectLst/>
                        </a:rPr>
                        <a:t> </a:t>
                      </a:r>
                      <a:endParaRPr lang="en-US" sz="1600" dirty="0">
                        <a:effectLst/>
                        <a:latin typeface="Times New Roman"/>
                        <a:ea typeface="Times New Roman"/>
                      </a:endParaRPr>
                    </a:p>
                  </a:txBody>
                  <a:tcPr marL="68588" marR="68588" marT="0" marB="0">
                    <a:solidFill>
                      <a:schemeClr val="accent5"/>
                    </a:solidFill>
                  </a:tcPr>
                </a:tc>
                <a:extLst>
                  <a:ext uri="{0D108BD9-81ED-4DB2-BD59-A6C34878D82A}">
                    <a16:rowId xmlns:a16="http://schemas.microsoft.com/office/drawing/2014/main" val="10002"/>
                  </a:ext>
                </a:extLst>
              </a:tr>
            </a:tbl>
          </a:graphicData>
        </a:graphic>
      </p:graphicFrame>
      <p:sp>
        <p:nvSpPr>
          <p:cNvPr id="121878" name="Firewall">
            <a:extLst>
              <a:ext uri="{FF2B5EF4-FFF2-40B4-BE49-F238E27FC236}">
                <a16:creationId xmlns:a16="http://schemas.microsoft.com/office/drawing/2014/main" id="{786B8FC3-DC40-4798-B31B-B94D4E94A624}"/>
              </a:ext>
            </a:extLst>
          </p:cNvPr>
          <p:cNvSpPr>
            <a:spLocks noEditPoints="1" noChangeArrowheads="1"/>
          </p:cNvSpPr>
          <p:nvPr/>
        </p:nvSpPr>
        <p:spPr bwMode="auto">
          <a:xfrm>
            <a:off x="4775200" y="2544763"/>
            <a:ext cx="1809750" cy="904875"/>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cxnSp>
        <p:nvCxnSpPr>
          <p:cNvPr id="121881" name="Curved Connector 6">
            <a:extLst>
              <a:ext uri="{FF2B5EF4-FFF2-40B4-BE49-F238E27FC236}">
                <a16:creationId xmlns:a16="http://schemas.microsoft.com/office/drawing/2014/main" id="{A8C0A47C-B843-46A7-9149-F861AF949927}"/>
              </a:ext>
            </a:extLst>
          </p:cNvPr>
          <p:cNvCxnSpPr>
            <a:cxnSpLocks noChangeShapeType="1"/>
          </p:cNvCxnSpPr>
          <p:nvPr/>
        </p:nvCxnSpPr>
        <p:spPr bwMode="auto">
          <a:xfrm>
            <a:off x="2674938" y="2505075"/>
            <a:ext cx="2100262" cy="542925"/>
          </a:xfrm>
          <a:prstGeom prst="curved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1882" name="Curved Connector 8">
            <a:extLst>
              <a:ext uri="{FF2B5EF4-FFF2-40B4-BE49-F238E27FC236}">
                <a16:creationId xmlns:a16="http://schemas.microsoft.com/office/drawing/2014/main" id="{C9C398A5-0E83-47D7-B9D7-F9F8267AFF30}"/>
              </a:ext>
            </a:extLst>
          </p:cNvPr>
          <p:cNvCxnSpPr>
            <a:cxnSpLocks noChangeShapeType="1"/>
          </p:cNvCxnSpPr>
          <p:nvPr/>
        </p:nvCxnSpPr>
        <p:spPr bwMode="auto">
          <a:xfrm rot="10800000">
            <a:off x="1936750" y="3200400"/>
            <a:ext cx="2838450" cy="76200"/>
          </a:xfrm>
          <a:prstGeom prst="curved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 name="Picture 1">
            <a:extLst>
              <a:ext uri="{FF2B5EF4-FFF2-40B4-BE49-F238E27FC236}">
                <a16:creationId xmlns:a16="http://schemas.microsoft.com/office/drawing/2014/main" id="{268454CB-6E29-4801-82C2-A4CA3D5EA074}"/>
              </a:ext>
            </a:extLst>
          </p:cNvPr>
          <p:cNvPicPr>
            <a:picLocks noChangeAspect="1"/>
          </p:cNvPicPr>
          <p:nvPr/>
        </p:nvPicPr>
        <p:blipFill>
          <a:blip r:embed="rId3"/>
          <a:stretch>
            <a:fillRect/>
          </a:stretch>
        </p:blipFill>
        <p:spPr>
          <a:xfrm>
            <a:off x="130175" y="1777268"/>
            <a:ext cx="2943225" cy="1499333"/>
          </a:xfrm>
          <a:prstGeom prst="rect">
            <a:avLst/>
          </a:prstGeom>
        </p:spPr>
      </p:pic>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97DAF56-A32F-4048-8236-1050627AE3A9}"/>
              </a:ext>
            </a:extLst>
          </p:cNvPr>
          <p:cNvSpPr/>
          <p:nvPr/>
        </p:nvSpPr>
        <p:spPr bwMode="auto">
          <a:xfrm>
            <a:off x="3271838" y="1662113"/>
            <a:ext cx="5567362" cy="475138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defRPr/>
            </a:pPr>
            <a:r>
              <a:rPr lang="en-US" dirty="0">
                <a:cs typeface="+mn-cs"/>
              </a:rPr>
              <a:t>		 </a:t>
            </a:r>
            <a:r>
              <a:rPr lang="en-US" sz="2400" b="1" dirty="0">
                <a:cs typeface="+mn-cs"/>
              </a:rPr>
              <a:t>Campus</a:t>
            </a:r>
          </a:p>
        </p:txBody>
      </p:sp>
      <p:sp>
        <p:nvSpPr>
          <p:cNvPr id="58371" name="Smiley Face 1">
            <a:extLst>
              <a:ext uri="{FF2B5EF4-FFF2-40B4-BE49-F238E27FC236}">
                <a16:creationId xmlns:a16="http://schemas.microsoft.com/office/drawing/2014/main" id="{47FAA2CB-7E17-4114-8C1D-488E06DB7040}"/>
              </a:ext>
            </a:extLst>
          </p:cNvPr>
          <p:cNvSpPr>
            <a:spLocks noChangeArrowheads="1"/>
          </p:cNvSpPr>
          <p:nvPr/>
        </p:nvSpPr>
        <p:spPr bwMode="auto">
          <a:xfrm>
            <a:off x="1828800" y="1858963"/>
            <a:ext cx="457200" cy="381000"/>
          </a:xfrm>
          <a:prstGeom prst="smileyFace">
            <a:avLst>
              <a:gd name="adj" fmla="val 4653"/>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26628" name="Can 7">
            <a:extLst>
              <a:ext uri="{FF2B5EF4-FFF2-40B4-BE49-F238E27FC236}">
                <a16:creationId xmlns:a16="http://schemas.microsoft.com/office/drawing/2014/main" id="{FAF60D3D-1E56-4DC8-B983-8D7AF3562118}"/>
              </a:ext>
            </a:extLst>
          </p:cNvPr>
          <p:cNvSpPr>
            <a:spLocks noChangeArrowheads="1"/>
          </p:cNvSpPr>
          <p:nvPr/>
        </p:nvSpPr>
        <p:spPr bwMode="auto">
          <a:xfrm>
            <a:off x="4949825" y="1943100"/>
            <a:ext cx="1082675" cy="723900"/>
          </a:xfrm>
          <a:prstGeom prst="can">
            <a:avLst>
              <a:gd name="adj" fmla="val 25000"/>
            </a:avLst>
          </a:prstGeom>
          <a:solidFill>
            <a:schemeClr val="bg1">
              <a:lumMod val="75000"/>
            </a:schemeClr>
          </a:solidFill>
          <a:ln w="9525" algn="ctr">
            <a:solidFill>
              <a:schemeClr val="tx1"/>
            </a:solidFill>
            <a:round/>
            <a:headEnd/>
            <a:tailEnd/>
          </a:ln>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defRPr/>
            </a:pPr>
            <a:r>
              <a:rPr lang="en-US" altLang="en-US" dirty="0"/>
              <a:t>Student Learning</a:t>
            </a:r>
          </a:p>
        </p:txBody>
      </p:sp>
      <p:sp>
        <p:nvSpPr>
          <p:cNvPr id="26629" name="Bevel 8">
            <a:extLst>
              <a:ext uri="{FF2B5EF4-FFF2-40B4-BE49-F238E27FC236}">
                <a16:creationId xmlns:a16="http://schemas.microsoft.com/office/drawing/2014/main" id="{89F6FE6E-0842-4CC2-A89F-64198738BD0E}"/>
              </a:ext>
            </a:extLst>
          </p:cNvPr>
          <p:cNvSpPr>
            <a:spLocks noChangeArrowheads="1"/>
          </p:cNvSpPr>
          <p:nvPr/>
        </p:nvSpPr>
        <p:spPr bwMode="auto">
          <a:xfrm>
            <a:off x="7620000" y="3478213"/>
            <a:ext cx="762000" cy="673100"/>
          </a:xfrm>
          <a:prstGeom prst="bevel">
            <a:avLst>
              <a:gd name="adj" fmla="val 12500"/>
            </a:avLst>
          </a:prstGeom>
          <a:solidFill>
            <a:schemeClr val="bg1">
              <a:lumMod val="75000"/>
            </a:schemeClr>
          </a:solidFill>
          <a:ln w="9525" algn="ctr">
            <a:solidFill>
              <a:schemeClr val="tx1"/>
            </a:solidFill>
            <a:round/>
            <a:headEnd/>
            <a:tailEnd/>
          </a:ln>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defRPr/>
            </a:pPr>
            <a:r>
              <a:rPr lang="en-US" altLang="en-US"/>
              <a:t>Lab</a:t>
            </a:r>
          </a:p>
        </p:txBody>
      </p:sp>
      <p:sp>
        <p:nvSpPr>
          <p:cNvPr id="58374" name="Can 9">
            <a:extLst>
              <a:ext uri="{FF2B5EF4-FFF2-40B4-BE49-F238E27FC236}">
                <a16:creationId xmlns:a16="http://schemas.microsoft.com/office/drawing/2014/main" id="{29CB3629-AD76-495E-A9A6-31D405CCE5DD}"/>
              </a:ext>
            </a:extLst>
          </p:cNvPr>
          <p:cNvSpPr>
            <a:spLocks noChangeArrowheads="1"/>
          </p:cNvSpPr>
          <p:nvPr/>
        </p:nvSpPr>
        <p:spPr bwMode="auto">
          <a:xfrm>
            <a:off x="6450013" y="5373688"/>
            <a:ext cx="1066800" cy="762000"/>
          </a:xfrm>
          <a:prstGeom prst="can">
            <a:avLst>
              <a:gd name="adj" fmla="val 25000"/>
            </a:avLst>
          </a:prstGeom>
          <a:solidFill>
            <a:schemeClr val="tx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bg1"/>
                </a:solidFill>
                <a:latin typeface="Arial" panose="020B0604020202020204" pitchFamily="34" charset="0"/>
                <a:cs typeface="Arial" panose="020B0604020202020204" pitchFamily="34" charset="0"/>
              </a:rPr>
              <a:t>Health</a:t>
            </a:r>
          </a:p>
          <a:p>
            <a:pPr>
              <a:lnSpc>
                <a:spcPct val="100000"/>
              </a:lnSpc>
              <a:spcBef>
                <a:spcPct val="0"/>
              </a:spcBef>
              <a:buClrTx/>
              <a:buSzTx/>
              <a:buFontTx/>
              <a:buNone/>
            </a:pPr>
            <a:r>
              <a:rPr lang="en-US" altLang="en-US">
                <a:solidFill>
                  <a:schemeClr val="bg1"/>
                </a:solidFill>
                <a:latin typeface="Arial" panose="020B0604020202020204" pitchFamily="34" charset="0"/>
                <a:cs typeface="Arial" panose="020B0604020202020204" pitchFamily="34" charset="0"/>
              </a:rPr>
              <a:t>Services</a:t>
            </a:r>
          </a:p>
        </p:txBody>
      </p:sp>
      <p:sp>
        <p:nvSpPr>
          <p:cNvPr id="58375" name="Can 10">
            <a:extLst>
              <a:ext uri="{FF2B5EF4-FFF2-40B4-BE49-F238E27FC236}">
                <a16:creationId xmlns:a16="http://schemas.microsoft.com/office/drawing/2014/main" id="{50998818-2B08-4CBF-8F9D-4AE3BACB59C5}"/>
              </a:ext>
            </a:extLst>
          </p:cNvPr>
          <p:cNvSpPr>
            <a:spLocks noChangeArrowheads="1"/>
          </p:cNvSpPr>
          <p:nvPr/>
        </p:nvSpPr>
        <p:spPr bwMode="auto">
          <a:xfrm>
            <a:off x="4508500" y="2851150"/>
            <a:ext cx="1066800" cy="698500"/>
          </a:xfrm>
          <a:prstGeom prst="can">
            <a:avLst>
              <a:gd name="adj" fmla="val 25000"/>
            </a:avLst>
          </a:prstGeom>
          <a:solidFill>
            <a:schemeClr val="tx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bg1"/>
                </a:solidFill>
                <a:latin typeface="Arial" panose="020B0604020202020204" pitchFamily="34" charset="0"/>
                <a:cs typeface="Arial" panose="020B0604020202020204" pitchFamily="34" charset="0"/>
              </a:rPr>
              <a:t>Register</a:t>
            </a:r>
          </a:p>
        </p:txBody>
      </p:sp>
      <p:cxnSp>
        <p:nvCxnSpPr>
          <p:cNvPr id="13" name="Straight Arrow Connector 12">
            <a:extLst>
              <a:ext uri="{FF2B5EF4-FFF2-40B4-BE49-F238E27FC236}">
                <a16:creationId xmlns:a16="http://schemas.microsoft.com/office/drawing/2014/main" id="{226B7FDA-2117-402B-8C8D-03A4253EA063}"/>
              </a:ext>
            </a:extLst>
          </p:cNvPr>
          <p:cNvCxnSpPr>
            <a:cxnSpLocks/>
            <a:stCxn id="58371" idx="6"/>
            <a:endCxn id="26628" idx="2"/>
          </p:cNvCxnSpPr>
          <p:nvPr/>
        </p:nvCxnSpPr>
        <p:spPr bwMode="auto">
          <a:xfrm>
            <a:off x="2286000" y="2049463"/>
            <a:ext cx="2663825" cy="255587"/>
          </a:xfrm>
          <a:prstGeom prst="straightConnector1">
            <a:avLst/>
          </a:prstGeom>
          <a:ln>
            <a:headEnd type="none" w="med" len="med"/>
            <a:tailEnd type="stealth" w="lg" len="lg"/>
          </a:ln>
        </p:spPr>
        <p:style>
          <a:lnRef idx="1">
            <a:schemeClr val="accent4"/>
          </a:lnRef>
          <a:fillRef idx="0">
            <a:schemeClr val="accent4"/>
          </a:fillRef>
          <a:effectRef idx="0">
            <a:schemeClr val="accent4"/>
          </a:effectRef>
          <a:fontRef idx="minor">
            <a:schemeClr val="tx1"/>
          </a:fontRef>
        </p:style>
      </p:cxnSp>
      <p:cxnSp>
        <p:nvCxnSpPr>
          <p:cNvPr id="15" name="Straight Arrow Connector 14">
            <a:extLst>
              <a:ext uri="{FF2B5EF4-FFF2-40B4-BE49-F238E27FC236}">
                <a16:creationId xmlns:a16="http://schemas.microsoft.com/office/drawing/2014/main" id="{0DDA9C01-50F4-42FE-8881-EDDB65F09D17}"/>
              </a:ext>
            </a:extLst>
          </p:cNvPr>
          <p:cNvCxnSpPr>
            <a:stCxn id="58371" idx="5"/>
            <a:endCxn id="58375" idx="2"/>
          </p:cNvCxnSpPr>
          <p:nvPr/>
        </p:nvCxnSpPr>
        <p:spPr bwMode="auto">
          <a:xfrm>
            <a:off x="2219325" y="2184400"/>
            <a:ext cx="2289175" cy="1016000"/>
          </a:xfrm>
          <a:prstGeom prst="straightConnector1">
            <a:avLst/>
          </a:prstGeom>
          <a:ln>
            <a:headEnd type="none" w="med" len="med"/>
            <a:tailEnd type="stealth" w="lg" len="lg"/>
          </a:ln>
        </p:spPr>
        <p:style>
          <a:lnRef idx="1">
            <a:schemeClr val="accent4"/>
          </a:lnRef>
          <a:fillRef idx="0">
            <a:schemeClr val="accent4"/>
          </a:fillRef>
          <a:effectRef idx="0">
            <a:schemeClr val="accent4"/>
          </a:effectRef>
          <a:fontRef idx="minor">
            <a:schemeClr val="tx1"/>
          </a:fontRef>
        </p:style>
      </p:cxnSp>
      <p:sp>
        <p:nvSpPr>
          <p:cNvPr id="26634" name="Can 19">
            <a:extLst>
              <a:ext uri="{FF2B5EF4-FFF2-40B4-BE49-F238E27FC236}">
                <a16:creationId xmlns:a16="http://schemas.microsoft.com/office/drawing/2014/main" id="{4F474D04-35E0-4EBB-8B3C-6F062F324ADF}"/>
              </a:ext>
            </a:extLst>
          </p:cNvPr>
          <p:cNvSpPr>
            <a:spLocks noChangeArrowheads="1"/>
          </p:cNvSpPr>
          <p:nvPr/>
        </p:nvSpPr>
        <p:spPr bwMode="auto">
          <a:xfrm>
            <a:off x="7264400" y="2425700"/>
            <a:ext cx="914400" cy="482600"/>
          </a:xfrm>
          <a:prstGeom prst="can">
            <a:avLst>
              <a:gd name="adj" fmla="val 25000"/>
            </a:avLst>
          </a:prstGeom>
          <a:solidFill>
            <a:schemeClr val="bg1">
              <a:lumMod val="75000"/>
            </a:schemeClr>
          </a:solidFill>
          <a:ln w="9525" algn="ctr">
            <a:solidFill>
              <a:schemeClr val="tx1"/>
            </a:solidFill>
            <a:round/>
            <a:headEnd/>
            <a:tailEnd/>
          </a:ln>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defRPr/>
            </a:pPr>
            <a:r>
              <a:rPr lang="en-US" altLang="en-US" dirty="0"/>
              <a:t>Library</a:t>
            </a:r>
          </a:p>
        </p:txBody>
      </p:sp>
      <p:sp>
        <p:nvSpPr>
          <p:cNvPr id="58379" name="TextBox 20">
            <a:extLst>
              <a:ext uri="{FF2B5EF4-FFF2-40B4-BE49-F238E27FC236}">
                <a16:creationId xmlns:a16="http://schemas.microsoft.com/office/drawing/2014/main" id="{F35012D2-4359-45C4-8ADE-74A1981E37CE}"/>
              </a:ext>
            </a:extLst>
          </p:cNvPr>
          <p:cNvSpPr txBox="1">
            <a:spLocks noChangeArrowheads="1"/>
          </p:cNvSpPr>
          <p:nvPr/>
        </p:nvSpPr>
        <p:spPr bwMode="auto">
          <a:xfrm>
            <a:off x="465138" y="1846263"/>
            <a:ext cx="1312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Students &amp;</a:t>
            </a:r>
            <a:br>
              <a:rPr lang="en-US" altLang="en-US">
                <a:solidFill>
                  <a:schemeClr val="tx1"/>
                </a:solidFill>
                <a:latin typeface="Arial" panose="020B0604020202020204" pitchFamily="34" charset="0"/>
                <a:cs typeface="Arial" panose="020B0604020202020204" pitchFamily="34" charset="0"/>
              </a:rPr>
            </a:br>
            <a:r>
              <a:rPr lang="en-US" altLang="en-US">
                <a:solidFill>
                  <a:schemeClr val="tx1"/>
                </a:solidFill>
                <a:latin typeface="Arial" panose="020B0604020202020204" pitchFamily="34" charset="0"/>
                <a:cs typeface="Arial" panose="020B0604020202020204" pitchFamily="34" charset="0"/>
              </a:rPr>
              <a:t>Instructors</a:t>
            </a:r>
          </a:p>
        </p:txBody>
      </p:sp>
      <p:sp>
        <p:nvSpPr>
          <p:cNvPr id="58380" name="Smiley Face 21">
            <a:extLst>
              <a:ext uri="{FF2B5EF4-FFF2-40B4-BE49-F238E27FC236}">
                <a16:creationId xmlns:a16="http://schemas.microsoft.com/office/drawing/2014/main" id="{74A17331-F1CF-4828-919D-C1602B044683}"/>
              </a:ext>
            </a:extLst>
          </p:cNvPr>
          <p:cNvSpPr>
            <a:spLocks noChangeArrowheads="1"/>
          </p:cNvSpPr>
          <p:nvPr/>
        </p:nvSpPr>
        <p:spPr bwMode="auto">
          <a:xfrm>
            <a:off x="6184900" y="3517900"/>
            <a:ext cx="457200" cy="381000"/>
          </a:xfrm>
          <a:prstGeom prst="smileyFace">
            <a:avLst>
              <a:gd name="adj" fmla="val 4653"/>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58381" name="TextBox 22">
            <a:extLst>
              <a:ext uri="{FF2B5EF4-FFF2-40B4-BE49-F238E27FC236}">
                <a16:creationId xmlns:a16="http://schemas.microsoft.com/office/drawing/2014/main" id="{8FF16C4F-6AB6-4A3A-A8B6-88E59D8DC862}"/>
              </a:ext>
            </a:extLst>
          </p:cNvPr>
          <p:cNvSpPr txBox="1">
            <a:spLocks noChangeArrowheads="1"/>
          </p:cNvSpPr>
          <p:nvPr/>
        </p:nvSpPr>
        <p:spPr bwMode="auto">
          <a:xfrm>
            <a:off x="5975350" y="3898900"/>
            <a:ext cx="1312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Students &amp;</a:t>
            </a:r>
            <a:br>
              <a:rPr lang="en-US" altLang="en-US">
                <a:solidFill>
                  <a:schemeClr val="tx1"/>
                </a:solidFill>
                <a:latin typeface="Arial" panose="020B0604020202020204" pitchFamily="34" charset="0"/>
                <a:cs typeface="Arial" panose="020B0604020202020204" pitchFamily="34" charset="0"/>
              </a:rPr>
            </a:br>
            <a:r>
              <a:rPr lang="en-US" altLang="en-US">
                <a:solidFill>
                  <a:schemeClr val="tx1"/>
                </a:solidFill>
                <a:latin typeface="Arial" panose="020B0604020202020204" pitchFamily="34" charset="0"/>
                <a:cs typeface="Arial" panose="020B0604020202020204" pitchFamily="34" charset="0"/>
              </a:rPr>
              <a:t>Instructors</a:t>
            </a:r>
          </a:p>
        </p:txBody>
      </p:sp>
      <p:sp>
        <p:nvSpPr>
          <p:cNvPr id="58382" name="Smiley Face 23">
            <a:extLst>
              <a:ext uri="{FF2B5EF4-FFF2-40B4-BE49-F238E27FC236}">
                <a16:creationId xmlns:a16="http://schemas.microsoft.com/office/drawing/2014/main" id="{B3640683-A06B-4262-BE6F-4DE22D665820}"/>
              </a:ext>
            </a:extLst>
          </p:cNvPr>
          <p:cNvSpPr>
            <a:spLocks noChangeArrowheads="1"/>
          </p:cNvSpPr>
          <p:nvPr/>
        </p:nvSpPr>
        <p:spPr bwMode="auto">
          <a:xfrm>
            <a:off x="7059613" y="4886325"/>
            <a:ext cx="457200" cy="381000"/>
          </a:xfrm>
          <a:prstGeom prst="smileyFace">
            <a:avLst>
              <a:gd name="adj" fmla="val 4653"/>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58383" name="TextBox 24">
            <a:extLst>
              <a:ext uri="{FF2B5EF4-FFF2-40B4-BE49-F238E27FC236}">
                <a16:creationId xmlns:a16="http://schemas.microsoft.com/office/drawing/2014/main" id="{042F4BDB-309B-430B-B08B-DFDD1E927685}"/>
              </a:ext>
            </a:extLst>
          </p:cNvPr>
          <p:cNvSpPr txBox="1">
            <a:spLocks noChangeArrowheads="1"/>
          </p:cNvSpPr>
          <p:nvPr/>
        </p:nvSpPr>
        <p:spPr bwMode="auto">
          <a:xfrm>
            <a:off x="7542213" y="4897438"/>
            <a:ext cx="917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Nurses</a:t>
            </a:r>
          </a:p>
        </p:txBody>
      </p:sp>
      <p:sp>
        <p:nvSpPr>
          <p:cNvPr id="58384" name="Can 28">
            <a:extLst>
              <a:ext uri="{FF2B5EF4-FFF2-40B4-BE49-F238E27FC236}">
                <a16:creationId xmlns:a16="http://schemas.microsoft.com/office/drawing/2014/main" id="{4BE5D015-4EB1-476E-A01B-533255C0BE4B}"/>
              </a:ext>
            </a:extLst>
          </p:cNvPr>
          <p:cNvSpPr>
            <a:spLocks noChangeArrowheads="1"/>
          </p:cNvSpPr>
          <p:nvPr/>
        </p:nvSpPr>
        <p:spPr bwMode="auto">
          <a:xfrm>
            <a:off x="3656013" y="4291013"/>
            <a:ext cx="1028700" cy="890587"/>
          </a:xfrm>
          <a:prstGeom prst="can">
            <a:avLst>
              <a:gd name="adj" fmla="val 25000"/>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Public Web</a:t>
            </a:r>
          </a:p>
        </p:txBody>
      </p:sp>
      <p:cxnSp>
        <p:nvCxnSpPr>
          <p:cNvPr id="58385" name="Straight Arrow Connector 30">
            <a:extLst>
              <a:ext uri="{FF2B5EF4-FFF2-40B4-BE49-F238E27FC236}">
                <a16:creationId xmlns:a16="http://schemas.microsoft.com/office/drawing/2014/main" id="{10E4EEE6-5FB8-42A7-8A4E-F1E021760F09}"/>
              </a:ext>
            </a:extLst>
          </p:cNvPr>
          <p:cNvCxnSpPr>
            <a:cxnSpLocks noChangeShapeType="1"/>
            <a:stCxn id="58380" idx="6"/>
            <a:endCxn id="26629" idx="5"/>
          </p:cNvCxnSpPr>
          <p:nvPr/>
        </p:nvCxnSpPr>
        <p:spPr bwMode="auto">
          <a:xfrm>
            <a:off x="6642100" y="3708400"/>
            <a:ext cx="1062038" cy="1063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86" name="Straight Arrow Connector 32">
            <a:extLst>
              <a:ext uri="{FF2B5EF4-FFF2-40B4-BE49-F238E27FC236}">
                <a16:creationId xmlns:a16="http://schemas.microsoft.com/office/drawing/2014/main" id="{235518E8-6F04-4491-B2D7-8867F4379AFE}"/>
              </a:ext>
            </a:extLst>
          </p:cNvPr>
          <p:cNvCxnSpPr>
            <a:cxnSpLocks noChangeShapeType="1"/>
            <a:stCxn id="58380" idx="1"/>
          </p:cNvCxnSpPr>
          <p:nvPr/>
        </p:nvCxnSpPr>
        <p:spPr bwMode="auto">
          <a:xfrm flipH="1" flipV="1">
            <a:off x="5575300" y="3200400"/>
            <a:ext cx="676275" cy="3730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87" name="Straight Arrow Connector 34">
            <a:extLst>
              <a:ext uri="{FF2B5EF4-FFF2-40B4-BE49-F238E27FC236}">
                <a16:creationId xmlns:a16="http://schemas.microsoft.com/office/drawing/2014/main" id="{20F5F6A1-7D7A-41F1-8D04-178914F84E17}"/>
              </a:ext>
            </a:extLst>
          </p:cNvPr>
          <p:cNvCxnSpPr>
            <a:cxnSpLocks noChangeShapeType="1"/>
            <a:stCxn id="58380" idx="0"/>
            <a:endCxn id="26628" idx="3"/>
          </p:cNvCxnSpPr>
          <p:nvPr/>
        </p:nvCxnSpPr>
        <p:spPr bwMode="auto">
          <a:xfrm flipH="1" flipV="1">
            <a:off x="5491163" y="2667000"/>
            <a:ext cx="922337" cy="850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88" name="Straight Arrow Connector 36">
            <a:extLst>
              <a:ext uri="{FF2B5EF4-FFF2-40B4-BE49-F238E27FC236}">
                <a16:creationId xmlns:a16="http://schemas.microsoft.com/office/drawing/2014/main" id="{38B5FB2E-B908-4D1E-9996-DB8C028BBAB3}"/>
              </a:ext>
            </a:extLst>
          </p:cNvPr>
          <p:cNvCxnSpPr>
            <a:cxnSpLocks noChangeShapeType="1"/>
            <a:stCxn id="58380" idx="7"/>
          </p:cNvCxnSpPr>
          <p:nvPr/>
        </p:nvCxnSpPr>
        <p:spPr bwMode="auto">
          <a:xfrm flipV="1">
            <a:off x="6575425" y="2908300"/>
            <a:ext cx="1146175" cy="6651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8389" name="Smiley Face 37">
            <a:extLst>
              <a:ext uri="{FF2B5EF4-FFF2-40B4-BE49-F238E27FC236}">
                <a16:creationId xmlns:a16="http://schemas.microsoft.com/office/drawing/2014/main" id="{0AC34005-D65D-45C1-AB11-618146295CDF}"/>
              </a:ext>
            </a:extLst>
          </p:cNvPr>
          <p:cNvSpPr>
            <a:spLocks noChangeArrowheads="1"/>
          </p:cNvSpPr>
          <p:nvPr/>
        </p:nvSpPr>
        <p:spPr bwMode="auto">
          <a:xfrm>
            <a:off x="1828800" y="4164013"/>
            <a:ext cx="457200" cy="381000"/>
          </a:xfrm>
          <a:prstGeom prst="smileyFace">
            <a:avLst>
              <a:gd name="adj" fmla="val 4653"/>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58390" name="TextBox 38">
            <a:extLst>
              <a:ext uri="{FF2B5EF4-FFF2-40B4-BE49-F238E27FC236}">
                <a16:creationId xmlns:a16="http://schemas.microsoft.com/office/drawing/2014/main" id="{95CAF260-47B7-4AB0-ABB1-D8636421775F}"/>
              </a:ext>
            </a:extLst>
          </p:cNvPr>
          <p:cNvSpPr txBox="1">
            <a:spLocks noChangeArrowheads="1"/>
          </p:cNvSpPr>
          <p:nvPr/>
        </p:nvSpPr>
        <p:spPr bwMode="auto">
          <a:xfrm>
            <a:off x="962025" y="3316288"/>
            <a:ext cx="2057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Public: </a:t>
            </a:r>
          </a:p>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Potential Students</a:t>
            </a:r>
          </a:p>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Graduates</a:t>
            </a:r>
          </a:p>
        </p:txBody>
      </p:sp>
      <p:cxnSp>
        <p:nvCxnSpPr>
          <p:cNvPr id="58391" name="Straight Arrow Connector 40">
            <a:extLst>
              <a:ext uri="{FF2B5EF4-FFF2-40B4-BE49-F238E27FC236}">
                <a16:creationId xmlns:a16="http://schemas.microsoft.com/office/drawing/2014/main" id="{F16A05FD-77CC-442A-897A-4EC30FD5E055}"/>
              </a:ext>
            </a:extLst>
          </p:cNvPr>
          <p:cNvCxnSpPr>
            <a:cxnSpLocks noChangeShapeType="1"/>
            <a:stCxn id="58389" idx="6"/>
            <a:endCxn id="58384" idx="2"/>
          </p:cNvCxnSpPr>
          <p:nvPr/>
        </p:nvCxnSpPr>
        <p:spPr bwMode="auto">
          <a:xfrm>
            <a:off x="2286000" y="4354513"/>
            <a:ext cx="1370013"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92" name="Straight Arrow Connector 42">
            <a:extLst>
              <a:ext uri="{FF2B5EF4-FFF2-40B4-BE49-F238E27FC236}">
                <a16:creationId xmlns:a16="http://schemas.microsoft.com/office/drawing/2014/main" id="{3ED017CC-8E91-45CE-94F3-E8ACEA3B19A2}"/>
              </a:ext>
            </a:extLst>
          </p:cNvPr>
          <p:cNvCxnSpPr>
            <a:cxnSpLocks noChangeShapeType="1"/>
            <a:stCxn id="58371" idx="4"/>
            <a:endCxn id="58384" idx="2"/>
          </p:cNvCxnSpPr>
          <p:nvPr/>
        </p:nvCxnSpPr>
        <p:spPr bwMode="auto">
          <a:xfrm>
            <a:off x="2057400" y="2239963"/>
            <a:ext cx="1598613" cy="24955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93" name="Straight Arrow Connector 59">
            <a:extLst>
              <a:ext uri="{FF2B5EF4-FFF2-40B4-BE49-F238E27FC236}">
                <a16:creationId xmlns:a16="http://schemas.microsoft.com/office/drawing/2014/main" id="{B040565A-769D-45F8-8CA7-AD3C32F40EDC}"/>
              </a:ext>
            </a:extLst>
          </p:cNvPr>
          <p:cNvCxnSpPr>
            <a:cxnSpLocks noChangeShapeType="1"/>
            <a:stCxn id="58382" idx="4"/>
            <a:endCxn id="58374" idx="1"/>
          </p:cNvCxnSpPr>
          <p:nvPr/>
        </p:nvCxnSpPr>
        <p:spPr bwMode="auto">
          <a:xfrm flipH="1">
            <a:off x="6983413" y="5267325"/>
            <a:ext cx="304800" cy="1063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94" name="Elbow Connector 67">
            <a:extLst>
              <a:ext uri="{FF2B5EF4-FFF2-40B4-BE49-F238E27FC236}">
                <a16:creationId xmlns:a16="http://schemas.microsoft.com/office/drawing/2014/main" id="{C9C826ED-A0C7-4D14-9A88-2AB207E444BB}"/>
              </a:ext>
            </a:extLst>
          </p:cNvPr>
          <p:cNvCxnSpPr>
            <a:cxnSpLocks noChangeShapeType="1"/>
            <a:stCxn id="58371" idx="7"/>
            <a:endCxn id="26634" idx="1"/>
          </p:cNvCxnSpPr>
          <p:nvPr/>
        </p:nvCxnSpPr>
        <p:spPr bwMode="auto">
          <a:xfrm rot="16200000" flipH="1">
            <a:off x="4714875" y="-581025"/>
            <a:ext cx="511175" cy="5502275"/>
          </a:xfrm>
          <a:prstGeom prst="bentConnector3">
            <a:avLst>
              <a:gd name="adj1" fmla="val -55718"/>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8395" name="TextBox 68">
            <a:extLst>
              <a:ext uri="{FF2B5EF4-FFF2-40B4-BE49-F238E27FC236}">
                <a16:creationId xmlns:a16="http://schemas.microsoft.com/office/drawing/2014/main" id="{FCBF45AB-D157-4D5F-8202-B872518D95F4}"/>
              </a:ext>
            </a:extLst>
          </p:cNvPr>
          <p:cNvSpPr txBox="1">
            <a:spLocks noChangeArrowheads="1"/>
          </p:cNvSpPr>
          <p:nvPr/>
        </p:nvSpPr>
        <p:spPr bwMode="auto">
          <a:xfrm>
            <a:off x="3511550" y="1662113"/>
            <a:ext cx="749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Login</a:t>
            </a:r>
          </a:p>
        </p:txBody>
      </p:sp>
      <p:sp>
        <p:nvSpPr>
          <p:cNvPr id="58396" name="Can 69">
            <a:extLst>
              <a:ext uri="{FF2B5EF4-FFF2-40B4-BE49-F238E27FC236}">
                <a16:creationId xmlns:a16="http://schemas.microsoft.com/office/drawing/2014/main" id="{03653B55-0721-458E-9713-78E6AD5678EE}"/>
              </a:ext>
            </a:extLst>
          </p:cNvPr>
          <p:cNvSpPr>
            <a:spLocks noChangeArrowheads="1"/>
          </p:cNvSpPr>
          <p:nvPr/>
        </p:nvSpPr>
        <p:spPr bwMode="auto">
          <a:xfrm>
            <a:off x="762000" y="6081713"/>
            <a:ext cx="1524000" cy="452437"/>
          </a:xfrm>
          <a:prstGeom prst="can">
            <a:avLst>
              <a:gd name="adj" fmla="val 25000"/>
            </a:avLst>
          </a:prstGeom>
          <a:solidFill>
            <a:schemeClr val="tx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bg1"/>
                </a:solidFill>
                <a:latin typeface="Arial" panose="020B0604020202020204" pitchFamily="34" charset="0"/>
                <a:cs typeface="Arial" panose="020B0604020202020204" pitchFamily="34" charset="0"/>
              </a:rPr>
              <a:t>Confidential</a:t>
            </a:r>
          </a:p>
        </p:txBody>
      </p:sp>
      <p:sp>
        <p:nvSpPr>
          <p:cNvPr id="26653" name="Can 70">
            <a:extLst>
              <a:ext uri="{FF2B5EF4-FFF2-40B4-BE49-F238E27FC236}">
                <a16:creationId xmlns:a16="http://schemas.microsoft.com/office/drawing/2014/main" id="{205F431D-DA8E-4D35-8C4D-5D78445A6442}"/>
              </a:ext>
            </a:extLst>
          </p:cNvPr>
          <p:cNvSpPr>
            <a:spLocks noChangeArrowheads="1"/>
          </p:cNvSpPr>
          <p:nvPr/>
        </p:nvSpPr>
        <p:spPr bwMode="auto">
          <a:xfrm>
            <a:off x="761999" y="5613400"/>
            <a:ext cx="1187451" cy="381000"/>
          </a:xfrm>
          <a:prstGeom prst="can">
            <a:avLst>
              <a:gd name="adj" fmla="val 25000"/>
            </a:avLst>
          </a:prstGeom>
          <a:solidFill>
            <a:schemeClr val="bg1">
              <a:lumMod val="75000"/>
            </a:schemeClr>
          </a:solidFill>
          <a:ln w="9525" algn="ctr">
            <a:solidFill>
              <a:schemeClr val="tx1"/>
            </a:solidFill>
            <a:round/>
            <a:headEnd/>
            <a:tailEnd/>
          </a:ln>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defRPr/>
            </a:pPr>
            <a:r>
              <a:rPr lang="en-US" altLang="en-US" dirty="0"/>
              <a:t>Privileged</a:t>
            </a:r>
          </a:p>
        </p:txBody>
      </p:sp>
      <p:sp>
        <p:nvSpPr>
          <p:cNvPr id="58398" name="Can 71">
            <a:extLst>
              <a:ext uri="{FF2B5EF4-FFF2-40B4-BE49-F238E27FC236}">
                <a16:creationId xmlns:a16="http://schemas.microsoft.com/office/drawing/2014/main" id="{C8652186-07E9-4909-993F-7034EA66F932}"/>
              </a:ext>
            </a:extLst>
          </p:cNvPr>
          <p:cNvSpPr>
            <a:spLocks noChangeArrowheads="1"/>
          </p:cNvSpPr>
          <p:nvPr/>
        </p:nvSpPr>
        <p:spPr bwMode="auto">
          <a:xfrm>
            <a:off x="762000" y="5092700"/>
            <a:ext cx="990600" cy="381000"/>
          </a:xfrm>
          <a:prstGeom prst="can">
            <a:avLst>
              <a:gd name="adj" fmla="val 25000"/>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Public</a:t>
            </a:r>
          </a:p>
        </p:txBody>
      </p:sp>
      <p:sp>
        <p:nvSpPr>
          <p:cNvPr id="58399" name="TextBox 72">
            <a:extLst>
              <a:ext uri="{FF2B5EF4-FFF2-40B4-BE49-F238E27FC236}">
                <a16:creationId xmlns:a16="http://schemas.microsoft.com/office/drawing/2014/main" id="{3A2CD654-B260-4A18-A6E9-032A8A29961D}"/>
              </a:ext>
            </a:extLst>
          </p:cNvPr>
          <p:cNvSpPr txBox="1">
            <a:spLocks noChangeArrowheads="1"/>
          </p:cNvSpPr>
          <p:nvPr/>
        </p:nvSpPr>
        <p:spPr bwMode="auto">
          <a:xfrm>
            <a:off x="661988" y="4735513"/>
            <a:ext cx="954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Legend</a:t>
            </a:r>
          </a:p>
        </p:txBody>
      </p:sp>
      <p:sp>
        <p:nvSpPr>
          <p:cNvPr id="58400" name="Smiley Face 75">
            <a:extLst>
              <a:ext uri="{FF2B5EF4-FFF2-40B4-BE49-F238E27FC236}">
                <a16:creationId xmlns:a16="http://schemas.microsoft.com/office/drawing/2014/main" id="{3395E0DE-D311-4CC3-82FF-96B92769B45D}"/>
              </a:ext>
            </a:extLst>
          </p:cNvPr>
          <p:cNvSpPr>
            <a:spLocks noChangeArrowheads="1"/>
          </p:cNvSpPr>
          <p:nvPr/>
        </p:nvSpPr>
        <p:spPr bwMode="auto">
          <a:xfrm>
            <a:off x="3773488" y="3641725"/>
            <a:ext cx="457200" cy="381000"/>
          </a:xfrm>
          <a:prstGeom prst="smileyFace">
            <a:avLst>
              <a:gd name="adj" fmla="val 4653"/>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58401" name="TextBox 76">
            <a:extLst>
              <a:ext uri="{FF2B5EF4-FFF2-40B4-BE49-F238E27FC236}">
                <a16:creationId xmlns:a16="http://schemas.microsoft.com/office/drawing/2014/main" id="{3B3CD45D-F1C4-4734-9E2A-195032A9E999}"/>
              </a:ext>
            </a:extLst>
          </p:cNvPr>
          <p:cNvSpPr txBox="1">
            <a:spLocks noChangeArrowheads="1"/>
          </p:cNvSpPr>
          <p:nvPr/>
        </p:nvSpPr>
        <p:spPr bwMode="auto">
          <a:xfrm>
            <a:off x="4143375" y="3629025"/>
            <a:ext cx="1287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Advisors &amp;</a:t>
            </a:r>
          </a:p>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Registrars</a:t>
            </a:r>
          </a:p>
        </p:txBody>
      </p:sp>
      <p:cxnSp>
        <p:nvCxnSpPr>
          <p:cNvPr id="58402" name="Straight Arrow Connector 80">
            <a:extLst>
              <a:ext uri="{FF2B5EF4-FFF2-40B4-BE49-F238E27FC236}">
                <a16:creationId xmlns:a16="http://schemas.microsoft.com/office/drawing/2014/main" id="{EC2FCDA9-5E30-482A-9DE7-63F4FF7F1221}"/>
              </a:ext>
            </a:extLst>
          </p:cNvPr>
          <p:cNvCxnSpPr>
            <a:cxnSpLocks noChangeShapeType="1"/>
            <a:stCxn id="58400" idx="0"/>
            <a:endCxn id="58375" idx="2"/>
          </p:cNvCxnSpPr>
          <p:nvPr/>
        </p:nvCxnSpPr>
        <p:spPr bwMode="auto">
          <a:xfrm flipV="1">
            <a:off x="4002088" y="3200400"/>
            <a:ext cx="506412" cy="4413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403" name="Straight Arrow Connector 83">
            <a:extLst>
              <a:ext uri="{FF2B5EF4-FFF2-40B4-BE49-F238E27FC236}">
                <a16:creationId xmlns:a16="http://schemas.microsoft.com/office/drawing/2014/main" id="{0310CC20-2984-4099-B402-244FA5EC4FDF}"/>
              </a:ext>
            </a:extLst>
          </p:cNvPr>
          <p:cNvCxnSpPr>
            <a:cxnSpLocks noChangeShapeType="1"/>
            <a:stCxn id="58380" idx="3"/>
            <a:endCxn id="58384" idx="4"/>
          </p:cNvCxnSpPr>
          <p:nvPr/>
        </p:nvCxnSpPr>
        <p:spPr bwMode="auto">
          <a:xfrm flipH="1">
            <a:off x="4684713" y="3843338"/>
            <a:ext cx="1566862" cy="892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404" name="Straight Arrow Connector 91">
            <a:extLst>
              <a:ext uri="{FF2B5EF4-FFF2-40B4-BE49-F238E27FC236}">
                <a16:creationId xmlns:a16="http://schemas.microsoft.com/office/drawing/2014/main" id="{F715C75E-C9EC-41B1-8720-A454D19BC053}"/>
              </a:ext>
            </a:extLst>
          </p:cNvPr>
          <p:cNvCxnSpPr>
            <a:cxnSpLocks noChangeShapeType="1"/>
            <a:stCxn id="58400" idx="4"/>
            <a:endCxn id="58384" idx="1"/>
          </p:cNvCxnSpPr>
          <p:nvPr/>
        </p:nvCxnSpPr>
        <p:spPr bwMode="auto">
          <a:xfrm>
            <a:off x="4002088" y="4022725"/>
            <a:ext cx="168275" cy="2682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8405" name="Title 99">
            <a:extLst>
              <a:ext uri="{FF2B5EF4-FFF2-40B4-BE49-F238E27FC236}">
                <a16:creationId xmlns:a16="http://schemas.microsoft.com/office/drawing/2014/main" id="{7339DAAA-7D29-4DC4-BA33-31D7D913B276}"/>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Informal Path of Logical Access</a:t>
            </a:r>
          </a:p>
        </p:txBody>
      </p:sp>
      <p:sp>
        <p:nvSpPr>
          <p:cNvPr id="58406" name="Smiley Face 23">
            <a:extLst>
              <a:ext uri="{FF2B5EF4-FFF2-40B4-BE49-F238E27FC236}">
                <a16:creationId xmlns:a16="http://schemas.microsoft.com/office/drawing/2014/main" id="{2D9C77BC-1301-428D-A84C-BDE91DD86C7D}"/>
              </a:ext>
            </a:extLst>
          </p:cNvPr>
          <p:cNvSpPr>
            <a:spLocks noChangeArrowheads="1"/>
          </p:cNvSpPr>
          <p:nvPr/>
        </p:nvSpPr>
        <p:spPr bwMode="auto">
          <a:xfrm>
            <a:off x="5518150" y="4941888"/>
            <a:ext cx="457200" cy="381000"/>
          </a:xfrm>
          <a:prstGeom prst="smileyFace">
            <a:avLst>
              <a:gd name="adj" fmla="val 4653"/>
            </a:avLst>
          </a:prstGeom>
          <a:solidFill>
            <a:schemeClr val="bg1"/>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39" name="Cube 38">
            <a:extLst>
              <a:ext uri="{FF2B5EF4-FFF2-40B4-BE49-F238E27FC236}">
                <a16:creationId xmlns:a16="http://schemas.microsoft.com/office/drawing/2014/main" id="{558BCCF9-89BA-4E3A-8BDD-C3B555B79355}"/>
              </a:ext>
            </a:extLst>
          </p:cNvPr>
          <p:cNvSpPr/>
          <p:nvPr/>
        </p:nvSpPr>
        <p:spPr>
          <a:xfrm>
            <a:off x="5067300" y="5516563"/>
            <a:ext cx="809625" cy="584200"/>
          </a:xfrm>
          <a:prstGeom prst="cube">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dirty="0" err="1"/>
              <a:t>PoS</a:t>
            </a:r>
            <a:endParaRPr lang="en-US" dirty="0"/>
          </a:p>
        </p:txBody>
      </p:sp>
      <p:sp>
        <p:nvSpPr>
          <p:cNvPr id="58408" name="TextBox 24">
            <a:extLst>
              <a:ext uri="{FF2B5EF4-FFF2-40B4-BE49-F238E27FC236}">
                <a16:creationId xmlns:a16="http://schemas.microsoft.com/office/drawing/2014/main" id="{9DE79077-CE25-46DD-B52B-41A2D2CF35B5}"/>
              </a:ext>
            </a:extLst>
          </p:cNvPr>
          <p:cNvSpPr txBox="1">
            <a:spLocks noChangeArrowheads="1"/>
          </p:cNvSpPr>
          <p:nvPr/>
        </p:nvSpPr>
        <p:spPr bwMode="auto">
          <a:xfrm>
            <a:off x="5927725" y="4840288"/>
            <a:ext cx="658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Staff</a:t>
            </a:r>
          </a:p>
        </p:txBody>
      </p:sp>
      <p:cxnSp>
        <p:nvCxnSpPr>
          <p:cNvPr id="58409" name="Straight Arrow Connector 5">
            <a:extLst>
              <a:ext uri="{FF2B5EF4-FFF2-40B4-BE49-F238E27FC236}">
                <a16:creationId xmlns:a16="http://schemas.microsoft.com/office/drawing/2014/main" id="{F8FEA846-3C08-417F-AE9A-836150FD7D03}"/>
              </a:ext>
            </a:extLst>
          </p:cNvPr>
          <p:cNvCxnSpPr>
            <a:cxnSpLocks noChangeShapeType="1"/>
            <a:stCxn id="58406" idx="4"/>
            <a:endCxn id="39" idx="0"/>
          </p:cNvCxnSpPr>
          <p:nvPr/>
        </p:nvCxnSpPr>
        <p:spPr bwMode="auto">
          <a:xfrm flipH="1">
            <a:off x="5545138" y="5322888"/>
            <a:ext cx="201612" cy="1936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07916139"/>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881FF604-6951-4C3C-B3D8-89E5F1D6D76B}"/>
              </a:ext>
            </a:extLst>
          </p:cNvPr>
          <p:cNvSpPr>
            <a:spLocks noGrp="1" noChangeArrowheads="1"/>
          </p:cNvSpPr>
          <p:nvPr>
            <p:ph type="title"/>
          </p:nvPr>
        </p:nvSpPr>
        <p:spPr/>
        <p:txBody>
          <a:bodyPr/>
          <a:lstStyle/>
          <a:p>
            <a:pPr algn="ctr" eaLnBrk="1" hangingPunct="1"/>
            <a:r>
              <a:rPr lang="en-US" altLang="en-US" sz="4000">
                <a:solidFill>
                  <a:srgbClr val="000000"/>
                </a:solidFill>
                <a:ea typeface="Calibri" panose="020F0502020204030204" pitchFamily="34" charset="0"/>
                <a:cs typeface="Lucida Sans" panose="020B0602030504020204" pitchFamily="34" charset="0"/>
              </a:rPr>
              <a:t>Step 1: Determine Services: </a:t>
            </a:r>
            <a:br>
              <a:rPr lang="en-US" altLang="en-US" sz="4000">
                <a:solidFill>
                  <a:srgbClr val="000000"/>
                </a:solidFill>
                <a:ea typeface="Calibri" panose="020F0502020204030204" pitchFamily="34" charset="0"/>
                <a:cs typeface="Lucida Sans" panose="020B0602030504020204" pitchFamily="34" charset="0"/>
              </a:rPr>
            </a:br>
            <a:r>
              <a:rPr lang="en-US" altLang="en-US" sz="4000">
                <a:solidFill>
                  <a:srgbClr val="000000"/>
                </a:solidFill>
                <a:ea typeface="Calibri" panose="020F0502020204030204" pitchFamily="34" charset="0"/>
                <a:cs typeface="Lucida Sans" panose="020B0602030504020204" pitchFamily="34" charset="0"/>
              </a:rPr>
              <a:t>Who, What, Where?</a:t>
            </a:r>
            <a:br>
              <a:rPr lang="en-US" altLang="en-US">
                <a:solidFill>
                  <a:srgbClr val="000000"/>
                </a:solidFill>
                <a:ea typeface="Calibri" panose="020F0502020204030204" pitchFamily="34" charset="0"/>
                <a:cs typeface="Lucida Sans" panose="020B0602030504020204" pitchFamily="34" charset="0"/>
              </a:rPr>
            </a:br>
            <a:r>
              <a:rPr lang="en-US" altLang="en-US" sz="3200">
                <a:solidFill>
                  <a:srgbClr val="000000"/>
                </a:solidFill>
                <a:ea typeface="Calibri" panose="020F0502020204030204" pitchFamily="34" charset="0"/>
                <a:cs typeface="Lucida Sans" panose="020B0602030504020204" pitchFamily="34" charset="0"/>
              </a:rPr>
              <a:t>Workbook</a:t>
            </a:r>
            <a:endParaRPr lang="en-US" altLang="en-US">
              <a:ea typeface="Calibri" panose="020F0502020204030204" pitchFamily="34" charset="0"/>
              <a:cs typeface="Lucida Sans" panose="020B0602030504020204" pitchFamily="34" charset="0"/>
            </a:endParaRPr>
          </a:p>
        </p:txBody>
      </p:sp>
      <p:graphicFrame>
        <p:nvGraphicFramePr>
          <p:cNvPr id="4" name="Content Placeholder 3">
            <a:extLst>
              <a:ext uri="{FF2B5EF4-FFF2-40B4-BE49-F238E27FC236}">
                <a16:creationId xmlns:a16="http://schemas.microsoft.com/office/drawing/2014/main" id="{3190BB7E-91B5-499F-98D0-CE27F1E12431}"/>
              </a:ext>
            </a:extLst>
          </p:cNvPr>
          <p:cNvGraphicFramePr>
            <a:graphicFrameLocks noGrp="1"/>
          </p:cNvGraphicFramePr>
          <p:nvPr>
            <p:ph idx="1"/>
            <p:extLst>
              <p:ext uri="{D42A27DB-BD31-4B8C-83A1-F6EECF244321}">
                <p14:modId xmlns:p14="http://schemas.microsoft.com/office/powerpoint/2010/main" val="1936110424"/>
              </p:ext>
            </p:extLst>
          </p:nvPr>
        </p:nvGraphicFramePr>
        <p:xfrm>
          <a:off x="457200" y="1944688"/>
          <a:ext cx="8229600" cy="4736553"/>
        </p:xfrm>
        <a:graphic>
          <a:graphicData uri="http://schemas.openxmlformats.org/drawingml/2006/table">
            <a:tbl>
              <a:tblPr firstRow="1" firstCol="1" lastRow="1" lastCol="1" bandRow="1" bandCol="1">
                <a:tableStyleId>{72833802-FEF1-4C79-8D5D-14CF1EAF98D9}</a:tableStyleId>
              </a:tblPr>
              <a:tblGrid>
                <a:gridCol w="2209800">
                  <a:extLst>
                    <a:ext uri="{9D8B030D-6E8A-4147-A177-3AD203B41FA5}">
                      <a16:colId xmlns:a16="http://schemas.microsoft.com/office/drawing/2014/main" val="20000"/>
                    </a:ext>
                  </a:extLst>
                </a:gridCol>
                <a:gridCol w="3417554">
                  <a:extLst>
                    <a:ext uri="{9D8B030D-6E8A-4147-A177-3AD203B41FA5}">
                      <a16:colId xmlns:a16="http://schemas.microsoft.com/office/drawing/2014/main" val="20001"/>
                    </a:ext>
                  </a:extLst>
                </a:gridCol>
                <a:gridCol w="2602246">
                  <a:extLst>
                    <a:ext uri="{9D8B030D-6E8A-4147-A177-3AD203B41FA5}">
                      <a16:colId xmlns:a16="http://schemas.microsoft.com/office/drawing/2014/main" val="20002"/>
                    </a:ext>
                  </a:extLst>
                </a:gridCol>
              </a:tblGrid>
              <a:tr h="1184682">
                <a:tc>
                  <a:txBody>
                    <a:bodyPr/>
                    <a:lstStyle/>
                    <a:p>
                      <a:pPr marL="0" marR="0" algn="ctr">
                        <a:lnSpc>
                          <a:spcPct val="115000"/>
                        </a:lnSpc>
                        <a:spcBef>
                          <a:spcPts val="0"/>
                        </a:spcBef>
                        <a:spcAft>
                          <a:spcPts val="0"/>
                        </a:spcAft>
                      </a:pPr>
                      <a:r>
                        <a:rPr lang="en-US" sz="1800" dirty="0">
                          <a:solidFill>
                            <a:schemeClr val="tx1"/>
                          </a:solidFill>
                          <a:effectLst/>
                        </a:rPr>
                        <a:t>Service</a:t>
                      </a:r>
                    </a:p>
                    <a:p>
                      <a:pPr marL="0" marR="0" algn="ctr">
                        <a:lnSpc>
                          <a:spcPct val="115000"/>
                        </a:lnSpc>
                        <a:spcBef>
                          <a:spcPts val="0"/>
                        </a:spcBef>
                        <a:spcAft>
                          <a:spcPts val="0"/>
                        </a:spcAft>
                      </a:pPr>
                      <a:r>
                        <a:rPr lang="en-US" sz="1800" dirty="0">
                          <a:solidFill>
                            <a:schemeClr val="tx1"/>
                          </a:solidFill>
                          <a:effectLst/>
                        </a:rPr>
                        <a:t>(e.g., web, sales database)</a:t>
                      </a:r>
                      <a:endParaRPr lang="en-US" sz="1800" dirty="0">
                        <a:solidFill>
                          <a:schemeClr val="tx1"/>
                        </a:solidFill>
                        <a:effectLst/>
                        <a:latin typeface="Calibri"/>
                        <a:ea typeface="Calibri"/>
                        <a:cs typeface="Times New Roman"/>
                      </a:endParaRPr>
                    </a:p>
                  </a:txBody>
                  <a:tcPr marL="68580" marR="68580" marT="0" marB="0">
                    <a:solidFill>
                      <a:schemeClr val="tx1">
                        <a:lumMod val="25000"/>
                        <a:lumOff val="75000"/>
                      </a:schemeClr>
                    </a:solidFill>
                  </a:tcPr>
                </a:tc>
                <a:tc>
                  <a:txBody>
                    <a:bodyPr/>
                    <a:lstStyle/>
                    <a:p>
                      <a:pPr marL="0" marR="0" algn="ctr">
                        <a:lnSpc>
                          <a:spcPct val="115000"/>
                        </a:lnSpc>
                        <a:spcBef>
                          <a:spcPts val="0"/>
                        </a:spcBef>
                        <a:spcAft>
                          <a:spcPts val="0"/>
                        </a:spcAft>
                      </a:pPr>
                      <a:r>
                        <a:rPr lang="en-US" sz="1800" dirty="0">
                          <a:solidFill>
                            <a:schemeClr val="tx1"/>
                          </a:solidFill>
                          <a:effectLst/>
                        </a:rPr>
                        <a:t>Source</a:t>
                      </a:r>
                    </a:p>
                    <a:p>
                      <a:pPr marL="0" marR="0" algn="ctr">
                        <a:lnSpc>
                          <a:spcPct val="115000"/>
                        </a:lnSpc>
                        <a:spcBef>
                          <a:spcPts val="0"/>
                        </a:spcBef>
                        <a:spcAft>
                          <a:spcPts val="0"/>
                        </a:spcAft>
                      </a:pPr>
                      <a:r>
                        <a:rPr lang="en-US" sz="1800" dirty="0">
                          <a:solidFill>
                            <a:schemeClr val="tx1"/>
                          </a:solidFill>
                          <a:effectLst/>
                        </a:rPr>
                        <a:t>(e.g., home, world, local computer)</a:t>
                      </a:r>
                      <a:endParaRPr lang="en-US" sz="1800" dirty="0">
                        <a:solidFill>
                          <a:schemeClr val="tx1"/>
                        </a:solidFill>
                        <a:effectLst/>
                        <a:latin typeface="Calibri"/>
                        <a:ea typeface="Calibri"/>
                        <a:cs typeface="Times New Roman"/>
                      </a:endParaRPr>
                    </a:p>
                  </a:txBody>
                  <a:tcPr marL="68580" marR="68580" marT="0" marB="0">
                    <a:solidFill>
                      <a:schemeClr val="tx1">
                        <a:lumMod val="25000"/>
                        <a:lumOff val="75000"/>
                      </a:schemeClr>
                    </a:solidFill>
                  </a:tcPr>
                </a:tc>
                <a:tc>
                  <a:txBody>
                    <a:bodyPr/>
                    <a:lstStyle/>
                    <a:p>
                      <a:pPr marL="0" marR="0" algn="ctr">
                        <a:lnSpc>
                          <a:spcPct val="115000"/>
                        </a:lnSpc>
                        <a:spcBef>
                          <a:spcPts val="0"/>
                        </a:spcBef>
                        <a:spcAft>
                          <a:spcPts val="0"/>
                        </a:spcAft>
                      </a:pPr>
                      <a:r>
                        <a:rPr lang="en-US" sz="1800" dirty="0">
                          <a:solidFill>
                            <a:schemeClr val="tx1"/>
                          </a:solidFill>
                          <a:effectLst/>
                        </a:rPr>
                        <a:t>Destination</a:t>
                      </a:r>
                    </a:p>
                    <a:p>
                      <a:pPr marL="0" marR="0" algn="ctr">
                        <a:lnSpc>
                          <a:spcPct val="115000"/>
                        </a:lnSpc>
                        <a:spcBef>
                          <a:spcPts val="0"/>
                        </a:spcBef>
                        <a:spcAft>
                          <a:spcPts val="0"/>
                        </a:spcAft>
                      </a:pPr>
                      <a:r>
                        <a:rPr lang="en-US" sz="1800" dirty="0">
                          <a:solidFill>
                            <a:schemeClr val="tx1"/>
                          </a:solidFill>
                          <a:effectLst/>
                        </a:rPr>
                        <a:t>(local server, home, world, etc.)</a:t>
                      </a:r>
                      <a:endParaRPr lang="en-US" sz="1800" dirty="0">
                        <a:solidFill>
                          <a:schemeClr val="tx1"/>
                        </a:solidFill>
                        <a:effectLst/>
                        <a:latin typeface="Calibri"/>
                        <a:ea typeface="Calibri"/>
                        <a:cs typeface="Times New Roman"/>
                      </a:endParaRPr>
                    </a:p>
                  </a:txBody>
                  <a:tcPr marL="68580" marR="68580" marT="0" marB="0">
                    <a:solidFill>
                      <a:schemeClr val="tx1">
                        <a:lumMod val="25000"/>
                        <a:lumOff val="75000"/>
                      </a:schemeClr>
                    </a:solidFill>
                  </a:tcPr>
                </a:tc>
                <a:extLst>
                  <a:ext uri="{0D108BD9-81ED-4DB2-BD59-A6C34878D82A}">
                    <a16:rowId xmlns:a16="http://schemas.microsoft.com/office/drawing/2014/main" val="10000"/>
                  </a:ext>
                </a:extLst>
              </a:tr>
              <a:tr h="789787">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Registration, Learning </a:t>
                      </a:r>
                      <a:r>
                        <a:rPr lang="en-US" sz="1800" b="1" dirty="0" err="1">
                          <a:solidFill>
                            <a:srgbClr val="C00000"/>
                          </a:solidFill>
                          <a:effectLst/>
                          <a:latin typeface="Bradley Hand ITC" panose="03070402050302030203" pitchFamily="66" charset="0"/>
                        </a:rPr>
                        <a:t>Mgmt</a:t>
                      </a:r>
                      <a:r>
                        <a:rPr lang="en-US" sz="1800" b="1" dirty="0">
                          <a:solidFill>
                            <a:srgbClr val="C00000"/>
                          </a:solidFill>
                          <a:effectLst/>
                          <a:latin typeface="Bradley Hand ITC" panose="03070402050302030203" pitchFamily="66" charset="0"/>
                        </a:rPr>
                        <a:t> System</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Students and Instructors:</a:t>
                      </a:r>
                    </a:p>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Anywhere in the World</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a:solidFill>
                            <a:srgbClr val="C00000"/>
                          </a:solidFill>
                          <a:effectLst/>
                          <a:latin typeface="Bradley Hand ITC" panose="03070402050302030203" pitchFamily="66" charset="0"/>
                        </a:rPr>
                        <a:t>Computer Service Servers</a:t>
                      </a:r>
                      <a:endParaRPr lang="en-US" sz="1800" b="1">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extLst>
                  <a:ext uri="{0D108BD9-81ED-4DB2-BD59-A6C34878D82A}">
                    <a16:rowId xmlns:a16="http://schemas.microsoft.com/office/drawing/2014/main" val="10001"/>
                  </a:ext>
                </a:extLst>
              </a:tr>
              <a:tr h="630999">
                <a:tc>
                  <a:txBody>
                    <a:bodyPr/>
                    <a:lstStyle/>
                    <a:p>
                      <a:pPr marL="0" marR="0">
                        <a:lnSpc>
                          <a:spcPct val="115000"/>
                        </a:lnSpc>
                        <a:spcBef>
                          <a:spcPts val="0"/>
                        </a:spcBef>
                        <a:spcAft>
                          <a:spcPts val="0"/>
                        </a:spcAft>
                      </a:pPr>
                      <a:r>
                        <a:rPr lang="en-US" sz="1800" b="1">
                          <a:solidFill>
                            <a:srgbClr val="C00000"/>
                          </a:solidFill>
                          <a:effectLst/>
                          <a:latin typeface="Bradley Hand ITC" panose="03070402050302030203" pitchFamily="66" charset="0"/>
                        </a:rPr>
                        <a:t>Registration</a:t>
                      </a:r>
                      <a:endParaRPr lang="en-US" sz="1800" b="1">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Registrars and Advisers: On campus</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a:solidFill>
                            <a:srgbClr val="C00000"/>
                          </a:solidFill>
                          <a:effectLst/>
                          <a:latin typeface="Bradley Hand ITC" panose="03070402050302030203" pitchFamily="66" charset="0"/>
                        </a:rPr>
                        <a:t>Computer Service Servers</a:t>
                      </a:r>
                      <a:endParaRPr lang="en-US" sz="1800" b="1">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extLst>
                  <a:ext uri="{0D108BD9-81ED-4DB2-BD59-A6C34878D82A}">
                    <a16:rowId xmlns:a16="http://schemas.microsoft.com/office/drawing/2014/main" val="10002"/>
                  </a:ext>
                </a:extLst>
              </a:tr>
              <a:tr h="789787">
                <a:tc>
                  <a:txBody>
                    <a:bodyPr/>
                    <a:lstStyle/>
                    <a:p>
                      <a:pPr marL="0" marR="0">
                        <a:lnSpc>
                          <a:spcPct val="115000"/>
                        </a:lnSpc>
                        <a:spcBef>
                          <a:spcPts val="0"/>
                        </a:spcBef>
                        <a:spcAft>
                          <a:spcPts val="0"/>
                        </a:spcAft>
                      </a:pPr>
                      <a:r>
                        <a:rPr lang="en-US" sz="1800" b="1">
                          <a:solidFill>
                            <a:srgbClr val="C00000"/>
                          </a:solidFill>
                          <a:effectLst/>
                          <a:latin typeface="Bradley Hand ITC" panose="03070402050302030203" pitchFamily="66" charset="0"/>
                        </a:rPr>
                        <a:t>Library databases</a:t>
                      </a:r>
                      <a:endParaRPr lang="en-US" sz="1800" b="1">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On campus students and staff.</a:t>
                      </a:r>
                    </a:p>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Off-campus requires login</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Specific off-site library facilities</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extLst>
                  <a:ext uri="{0D108BD9-81ED-4DB2-BD59-A6C34878D82A}">
                    <a16:rowId xmlns:a16="http://schemas.microsoft.com/office/drawing/2014/main" val="10003"/>
                  </a:ext>
                </a:extLst>
              </a:tr>
              <a:tr h="394894">
                <a:tc>
                  <a:txBody>
                    <a:bodyPr/>
                    <a:lstStyle/>
                    <a:p>
                      <a:pPr marL="0" marR="0">
                        <a:lnSpc>
                          <a:spcPct val="115000"/>
                        </a:lnSpc>
                        <a:spcBef>
                          <a:spcPts val="0"/>
                        </a:spcBef>
                        <a:spcAft>
                          <a:spcPts val="0"/>
                        </a:spcAft>
                      </a:pPr>
                      <a:r>
                        <a:rPr lang="en-US" sz="1800" b="1">
                          <a:solidFill>
                            <a:srgbClr val="C00000"/>
                          </a:solidFill>
                          <a:effectLst/>
                          <a:latin typeface="Bradley Hand ITC" panose="03070402050302030203" pitchFamily="66" charset="0"/>
                        </a:rPr>
                        <a:t>Health Services</a:t>
                      </a:r>
                      <a:endParaRPr lang="en-US" sz="1800" b="1">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On campus: nurses office</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Computer Service Servers</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extLst>
                  <a:ext uri="{0D108BD9-81ED-4DB2-BD59-A6C34878D82A}">
                    <a16:rowId xmlns:a16="http://schemas.microsoft.com/office/drawing/2014/main" val="10004"/>
                  </a:ext>
                </a:extLst>
              </a:tr>
              <a:tr h="789787">
                <a:tc>
                  <a:txBody>
                    <a:bodyPr/>
                    <a:lstStyle/>
                    <a:p>
                      <a:pPr marL="0" marR="0">
                        <a:lnSpc>
                          <a:spcPct val="115000"/>
                        </a:lnSpc>
                        <a:spcBef>
                          <a:spcPts val="0"/>
                        </a:spcBef>
                        <a:spcAft>
                          <a:spcPts val="0"/>
                        </a:spcAft>
                      </a:pPr>
                      <a:r>
                        <a:rPr lang="en-US" sz="1800" b="1">
                          <a:solidFill>
                            <a:srgbClr val="C00000"/>
                          </a:solidFill>
                          <a:effectLst/>
                          <a:latin typeface="Bradley Hand ITC" panose="03070402050302030203" pitchFamily="66" charset="0"/>
                        </a:rPr>
                        <a:t>External (Internet) web services</a:t>
                      </a:r>
                      <a:endParaRPr lang="en-US" sz="1800" b="1">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a:solidFill>
                            <a:srgbClr val="C00000"/>
                          </a:solidFill>
                          <a:effectLst/>
                          <a:latin typeface="Bradley Hand ITC" panose="03070402050302030203" pitchFamily="66" charset="0"/>
                        </a:rPr>
                        <a:t>On campus:  Campus labs, dorms, faculty offices</a:t>
                      </a:r>
                      <a:endParaRPr lang="en-US" sz="1800" b="1">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tc>
                  <a:txBody>
                    <a:bodyPr/>
                    <a:lstStyle/>
                    <a:p>
                      <a:pPr marL="0" marR="0">
                        <a:lnSpc>
                          <a:spcPct val="115000"/>
                        </a:lnSpc>
                        <a:spcBef>
                          <a:spcPts val="0"/>
                        </a:spcBef>
                        <a:spcAft>
                          <a:spcPts val="0"/>
                        </a:spcAft>
                      </a:pPr>
                      <a:r>
                        <a:rPr lang="en-US" sz="1800" b="1" dirty="0">
                          <a:solidFill>
                            <a:srgbClr val="C00000"/>
                          </a:solidFill>
                          <a:effectLst/>
                          <a:latin typeface="Bradley Hand ITC" panose="03070402050302030203" pitchFamily="66" charset="0"/>
                        </a:rPr>
                        <a:t>Anywhere in the world</a:t>
                      </a:r>
                      <a:endParaRPr lang="en-US" sz="1800" b="1" dirty="0">
                        <a:solidFill>
                          <a:srgbClr val="C00000"/>
                        </a:solidFill>
                        <a:effectLst/>
                        <a:latin typeface="Bradley Hand ITC" panose="03070402050302030203" pitchFamily="66" charset="0"/>
                        <a:ea typeface="Calibri"/>
                        <a:cs typeface="Times New Roman"/>
                      </a:endParaRPr>
                    </a:p>
                  </a:txBody>
                  <a:tcPr marL="68580" marR="68580" marT="0" marB="0">
                    <a:solidFill>
                      <a:schemeClr val="tx1">
                        <a:lumMod val="10000"/>
                        <a:lumOff val="9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0434707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84589AC-B47D-47DD-BF4B-7EE552C68947}"/>
              </a:ext>
            </a:extLst>
          </p:cNvPr>
          <p:cNvSpPr>
            <a:spLocks noGrp="1" noChangeArrowheads="1"/>
          </p:cNvSpPr>
          <p:nvPr>
            <p:ph type="title"/>
          </p:nvPr>
        </p:nvSpPr>
        <p:spPr>
          <a:xfrm>
            <a:off x="520700" y="917575"/>
            <a:ext cx="8154988" cy="996950"/>
          </a:xfrm>
        </p:spPr>
        <p:txBody>
          <a:bodyPr/>
          <a:lstStyle/>
          <a:p>
            <a:pPr eaLnBrk="1" hangingPunct="1"/>
            <a:r>
              <a:rPr lang="en-US" altLang="en-US">
                <a:ea typeface="Calibri" panose="020F0502020204030204" pitchFamily="34" charset="0"/>
                <a:cs typeface="Lucida Sans" panose="020B0602030504020204" pitchFamily="34" charset="0"/>
              </a:rPr>
              <a:t>Hacking Networks:</a:t>
            </a:r>
            <a:br>
              <a:rPr lang="en-US" altLang="en-US">
                <a:ea typeface="Calibri" panose="020F0502020204030204" pitchFamily="34" charset="0"/>
                <a:cs typeface="Lucida Sans" panose="020B0602030504020204" pitchFamily="34" charset="0"/>
              </a:rPr>
            </a:br>
            <a:r>
              <a:rPr lang="en-US" altLang="en-US">
                <a:ea typeface="Calibri" panose="020F0502020204030204" pitchFamily="34" charset="0"/>
                <a:cs typeface="Lucida Sans" panose="020B0602030504020204" pitchFamily="34" charset="0"/>
              </a:rPr>
              <a:t>Gaining Access Stage</a:t>
            </a:r>
          </a:p>
        </p:txBody>
      </p:sp>
      <p:sp>
        <p:nvSpPr>
          <p:cNvPr id="28675" name="Rectangle 3">
            <a:extLst>
              <a:ext uri="{FF2B5EF4-FFF2-40B4-BE49-F238E27FC236}">
                <a16:creationId xmlns:a16="http://schemas.microsoft.com/office/drawing/2014/main" id="{35B2FABA-93DC-4122-B250-0166572BCF46}"/>
              </a:ext>
            </a:extLst>
          </p:cNvPr>
          <p:cNvSpPr>
            <a:spLocks noGrp="1" noChangeArrowheads="1"/>
          </p:cNvSpPr>
          <p:nvPr>
            <p:ph sz="half" idx="1"/>
          </p:nvPr>
        </p:nvSpPr>
        <p:spPr/>
        <p:txBody>
          <a:bodyPr/>
          <a:lstStyle/>
          <a:p>
            <a:pPr algn="ctr" eaLnBrk="1" hangingPunct="1">
              <a:buFont typeface="Wingdings" panose="05000000000000000000" pitchFamily="2" charset="2"/>
              <a:buNone/>
            </a:pPr>
            <a:r>
              <a:rPr lang="en-US" altLang="en-US" b="1">
                <a:solidFill>
                  <a:srgbClr val="FF0066"/>
                </a:solidFill>
                <a:latin typeface="Calibri" panose="020F0502020204030204" pitchFamily="34" charset="0"/>
                <a:ea typeface="ヒラギノ角ゴ Pro W3"/>
                <a:cs typeface="ヒラギノ角ゴ Pro W3"/>
              </a:rPr>
              <a:t>Network Attacks:</a:t>
            </a:r>
          </a:p>
          <a:p>
            <a:pPr eaLnBrk="1" hangingPunct="1"/>
            <a:r>
              <a:rPr lang="en-US" altLang="en-US">
                <a:latin typeface="Calibri" panose="020F0502020204030204" pitchFamily="34" charset="0"/>
                <a:ea typeface="ヒラギノ角ゴ Pro W3"/>
                <a:cs typeface="ヒラギノ角ゴ Pro W3"/>
              </a:rPr>
              <a:t>IP Address Spoofing</a:t>
            </a:r>
          </a:p>
          <a:p>
            <a:pPr eaLnBrk="1" hangingPunct="1"/>
            <a:r>
              <a:rPr lang="en-US" altLang="en-US">
                <a:latin typeface="Calibri" panose="020F0502020204030204" pitchFamily="34" charset="0"/>
                <a:ea typeface="ヒラギノ角ゴ Pro W3"/>
                <a:cs typeface="ヒラギノ角ゴ Pro W3"/>
              </a:rPr>
              <a:t>Man-in-the-Middle</a:t>
            </a:r>
          </a:p>
          <a:p>
            <a:pPr eaLnBrk="1" hangingPunct="1"/>
            <a:endParaRPr lang="en-US" altLang="en-US">
              <a:latin typeface="Calibri" panose="020F0502020204030204" pitchFamily="34" charset="0"/>
              <a:ea typeface="ヒラギノ角ゴ Pro W3"/>
              <a:cs typeface="ヒラギノ角ゴ Pro W3"/>
            </a:endParaRPr>
          </a:p>
        </p:txBody>
      </p:sp>
      <p:sp>
        <p:nvSpPr>
          <p:cNvPr id="28676" name="Rectangle 4">
            <a:extLst>
              <a:ext uri="{FF2B5EF4-FFF2-40B4-BE49-F238E27FC236}">
                <a16:creationId xmlns:a16="http://schemas.microsoft.com/office/drawing/2014/main" id="{6404FE99-5C0A-4DD3-9965-288FB606CC4B}"/>
              </a:ext>
            </a:extLst>
          </p:cNvPr>
          <p:cNvSpPr>
            <a:spLocks noGrp="1" noChangeArrowheads="1"/>
          </p:cNvSpPr>
          <p:nvPr>
            <p:ph sz="half" idx="2"/>
          </p:nvPr>
        </p:nvSpPr>
        <p:spPr/>
        <p:txBody>
          <a:bodyPr/>
          <a:lstStyle/>
          <a:p>
            <a:pPr algn="ctr" eaLnBrk="1" hangingPunct="1">
              <a:buFont typeface="Wingdings" panose="05000000000000000000" pitchFamily="2" charset="2"/>
              <a:buNone/>
            </a:pPr>
            <a:r>
              <a:rPr lang="en-US" altLang="en-US" b="1" dirty="0">
                <a:solidFill>
                  <a:srgbClr val="FF0066"/>
                </a:solidFill>
                <a:latin typeface="Calibri" panose="020F0502020204030204" pitchFamily="34" charset="0"/>
                <a:ea typeface="ヒラギノ角ゴ Pro W3"/>
                <a:cs typeface="ヒラギノ角ゴ Pro W3"/>
              </a:rPr>
              <a:t>System Attacks:</a:t>
            </a:r>
          </a:p>
          <a:p>
            <a:pPr eaLnBrk="1" hangingPunct="1"/>
            <a:r>
              <a:rPr lang="en-US" altLang="en-US" dirty="0">
                <a:latin typeface="Calibri" panose="020F0502020204030204" pitchFamily="34" charset="0"/>
                <a:ea typeface="ヒラギノ角ゴ Pro W3"/>
                <a:cs typeface="ヒラギノ角ゴ Pro W3"/>
              </a:rPr>
              <a:t>Vulnerability Testing (CVE)</a:t>
            </a:r>
          </a:p>
          <a:p>
            <a:pPr eaLnBrk="1" hangingPunct="1"/>
            <a:r>
              <a:rPr lang="en-US" altLang="en-US" dirty="0">
                <a:latin typeface="Calibri" panose="020F0502020204030204" pitchFamily="34" charset="0"/>
                <a:ea typeface="ヒラギノ角ゴ Pro W3"/>
                <a:cs typeface="ヒラギノ角ゴ Pro W3"/>
              </a:rPr>
              <a:t>Remote Desktop/Code Execution</a:t>
            </a:r>
          </a:p>
          <a:p>
            <a:pPr eaLnBrk="1" hangingPunct="1"/>
            <a:r>
              <a:rPr lang="en-US" altLang="en-US" dirty="0">
                <a:latin typeface="Calibri" panose="020F0502020204030204" pitchFamily="34" charset="0"/>
                <a:ea typeface="ヒラギノ角ゴ Pro W3"/>
                <a:cs typeface="ヒラギノ角ゴ Pro W3"/>
              </a:rPr>
              <a:t>Buffer Overflow</a:t>
            </a:r>
          </a:p>
          <a:p>
            <a:pPr eaLnBrk="1" hangingPunct="1"/>
            <a:r>
              <a:rPr lang="en-US" altLang="en-US" dirty="0">
                <a:latin typeface="Calibri" panose="020F0502020204030204" pitchFamily="34" charset="0"/>
                <a:ea typeface="ヒラギノ角ゴ Pro W3"/>
                <a:cs typeface="ヒラギノ角ゴ Pro W3"/>
              </a:rPr>
              <a:t>Password Cracking</a:t>
            </a:r>
          </a:p>
          <a:p>
            <a:pPr eaLnBrk="1" hangingPunct="1"/>
            <a:r>
              <a:rPr lang="en-US" altLang="en-US" dirty="0">
                <a:latin typeface="Calibri" panose="020F0502020204030204" pitchFamily="34" charset="0"/>
                <a:ea typeface="ヒラギノ角ゴ Pro W3"/>
                <a:cs typeface="ヒラギノ角ゴ Pro W3"/>
              </a:rPr>
              <a:t>SQL Injection</a:t>
            </a:r>
          </a:p>
          <a:p>
            <a:pPr eaLnBrk="1" hangingPunct="1"/>
            <a:r>
              <a:rPr lang="en-US" altLang="en-US" dirty="0">
                <a:latin typeface="Calibri" panose="020F0502020204030204" pitchFamily="34" charset="0"/>
                <a:ea typeface="ヒラギノ角ゴ Pro W3"/>
                <a:cs typeface="ヒラギノ角ゴ Pro W3"/>
              </a:rPr>
              <a:t>Web Protocol Abuse</a:t>
            </a:r>
          </a:p>
          <a:p>
            <a:pPr eaLnBrk="1" hangingPunct="1"/>
            <a:r>
              <a:rPr lang="en-US" altLang="en-US" dirty="0">
                <a:latin typeface="Calibri" panose="020F0502020204030204" pitchFamily="34" charset="0"/>
                <a:ea typeface="ヒラギノ角ゴ Pro W3"/>
                <a:cs typeface="ヒラギノ角ゴ Pro W3"/>
              </a:rPr>
              <a:t>Watering Hole Attack</a:t>
            </a:r>
          </a:p>
          <a:p>
            <a:pPr eaLnBrk="1" hangingPunct="1"/>
            <a:r>
              <a:rPr lang="en-US" altLang="en-US" dirty="0">
                <a:latin typeface="Calibri" panose="020F0502020204030204" pitchFamily="34" charset="0"/>
                <a:ea typeface="ヒラギノ角ゴ Pro W3"/>
                <a:cs typeface="ヒラギノ角ゴ Pro W3"/>
              </a:rPr>
              <a:t>Trap Door</a:t>
            </a:r>
          </a:p>
          <a:p>
            <a:pPr eaLnBrk="1" hangingPunct="1"/>
            <a:r>
              <a:rPr lang="en-US" altLang="en-US" dirty="0">
                <a:latin typeface="Calibri" panose="020F0502020204030204" pitchFamily="34" charset="0"/>
                <a:ea typeface="ヒラギノ角ゴ Pro W3"/>
                <a:cs typeface="ヒラギノ角ゴ Pro W3"/>
              </a:rPr>
              <a:t>Virus, Worm, Trojan horse</a:t>
            </a:r>
          </a:p>
        </p:txBody>
      </p:sp>
      <p:pic>
        <p:nvPicPr>
          <p:cNvPr id="28677" name="Picture 7" descr="C:\Users\lincke\AppData\Local\Microsoft\Windows\Temporary Internet Files\Content.IE5\FJNV3EHY\MM900336585[1].gif">
            <a:extLst>
              <a:ext uri="{FF2B5EF4-FFF2-40B4-BE49-F238E27FC236}">
                <a16:creationId xmlns:a16="http://schemas.microsoft.com/office/drawing/2014/main" id="{F0ED71BC-4436-465C-BAA4-AB94FC6F145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1524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C:\Users\lincke\AppData\Local\Microsoft\Windows\Temporary Internet Files\Content.IE5\HFB29CJG\MC900057341[1].wmf">
            <a:extLst>
              <a:ext uri="{FF2B5EF4-FFF2-40B4-BE49-F238E27FC236}">
                <a16:creationId xmlns:a16="http://schemas.microsoft.com/office/drawing/2014/main" id="{11ECE9A3-93F5-4243-B6D1-18B2137AE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188" y="5181600"/>
            <a:ext cx="18002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1">
            <a:extLst>
              <a:ext uri="{FF2B5EF4-FFF2-40B4-BE49-F238E27FC236}">
                <a16:creationId xmlns:a16="http://schemas.microsoft.com/office/drawing/2014/main" id="{811176F1-917D-4B55-A6AE-FAB4CF7D9DDF}"/>
              </a:ext>
            </a:extLst>
          </p:cNvPr>
          <p:cNvSpPr txBox="1">
            <a:spLocks noChangeArrowheads="1"/>
          </p:cNvSpPr>
          <p:nvPr/>
        </p:nvSpPr>
        <p:spPr bwMode="auto">
          <a:xfrm>
            <a:off x="1900238" y="3429000"/>
            <a:ext cx="5683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a</a:t>
            </a:r>
          </a:p>
          <a:p>
            <a:pPr eaLnBrk="1" hangingPunct="1">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aa</a:t>
            </a:r>
          </a:p>
          <a:p>
            <a:pPr eaLnBrk="1" hangingPunct="1">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ab</a:t>
            </a:r>
          </a:p>
          <a:p>
            <a:pPr eaLnBrk="1" hangingPunct="1">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ac</a:t>
            </a:r>
          </a:p>
          <a:p>
            <a:pPr eaLnBrk="1" hangingPunct="1">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a:t>
            </a:r>
          </a:p>
          <a:p>
            <a:pPr eaLnBrk="1" hangingPunct="1">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ba</a:t>
            </a:r>
          </a:p>
          <a:p>
            <a:pPr eaLnBrk="1" hangingPunct="1">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bb</a:t>
            </a:r>
          </a:p>
          <a:p>
            <a:pPr eaLnBrk="1" hangingPunct="1">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a:t>
            </a:r>
          </a:p>
          <a:p>
            <a:pPr eaLnBrk="1" hangingPunct="1">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aaa</a:t>
            </a:r>
          </a:p>
          <a:p>
            <a:pPr eaLnBrk="1" hangingPunct="1">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aab</a:t>
            </a:r>
          </a:p>
          <a:p>
            <a:pPr eaLnBrk="1" hangingPunct="1">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aac</a:t>
            </a:r>
          </a:p>
          <a:p>
            <a:pPr eaLnBrk="1" hangingPunct="1">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a:t>
            </a:r>
          </a:p>
          <a:p>
            <a:pPr eaLnBrk="1" hangingPunct="1">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a:p>
            <a:pPr eaLnBrk="1" hangingPunct="1">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a:p>
            <a:pPr eaLnBrk="1" hangingPunct="1">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a:p>
            <a:pPr eaLnBrk="1" hangingPunct="1">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pic>
        <p:nvPicPr>
          <p:cNvPr id="28680" name="Picture 9">
            <a:extLst>
              <a:ext uri="{FF2B5EF4-FFF2-40B4-BE49-F238E27FC236}">
                <a16:creationId xmlns:a16="http://schemas.microsoft.com/office/drawing/2014/main" id="{5A2A9AB5-6B45-405F-9FBD-B64B7AC9D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900" y="3886200"/>
            <a:ext cx="13208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1" name="Picture 10" descr="C:\Users\lincke\AppData\Local\Microsoft\Windows\Temporary Internet Files\Content.IE5\25VM4GUI\MC900299165[1].wmf">
            <a:extLst>
              <a:ext uri="{FF2B5EF4-FFF2-40B4-BE49-F238E27FC236}">
                <a16:creationId xmlns:a16="http://schemas.microsoft.com/office/drawing/2014/main" id="{1735321F-7A35-4330-9246-D5ED996097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50" y="5410200"/>
            <a:ext cx="1166813"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5D1F503F-3D34-45D0-9E91-04DA2209B453}"/>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Define Services &amp; Servers</a:t>
            </a:r>
          </a:p>
        </p:txBody>
      </p:sp>
      <p:sp>
        <p:nvSpPr>
          <p:cNvPr id="124931" name="Content Placeholder 3">
            <a:extLst>
              <a:ext uri="{FF2B5EF4-FFF2-40B4-BE49-F238E27FC236}">
                <a16:creationId xmlns:a16="http://schemas.microsoft.com/office/drawing/2014/main" id="{CEF7F551-0778-4D2B-963E-A96E4E1F4143}"/>
              </a:ext>
            </a:extLst>
          </p:cNvPr>
          <p:cNvSpPr>
            <a:spLocks noGrp="1" noChangeArrowheads="1"/>
          </p:cNvSpPr>
          <p:nvPr>
            <p:ph idx="1"/>
          </p:nvPr>
        </p:nvSpPr>
        <p:spPr/>
        <p:txBody>
          <a:bodyPr/>
          <a:lstStyle/>
          <a:p>
            <a:pPr algn="ctr" eaLnBrk="1" hangingPunct="1"/>
            <a:r>
              <a:rPr lang="en-US" altLang="en-US" sz="2400">
                <a:latin typeface="Calibri" panose="020F0502020204030204" pitchFamily="34" charset="0"/>
                <a:ea typeface="ヒラギノ角ゴ Pro W3"/>
                <a:cs typeface="ヒラギノ角ゴ Pro W3"/>
              </a:rPr>
              <a:t>Which data can be grouped together by role and sensitivity/criticality?</a:t>
            </a:r>
          </a:p>
        </p:txBody>
      </p:sp>
      <p:graphicFrame>
        <p:nvGraphicFramePr>
          <p:cNvPr id="3" name="Table 2">
            <a:extLst>
              <a:ext uri="{FF2B5EF4-FFF2-40B4-BE49-F238E27FC236}">
                <a16:creationId xmlns:a16="http://schemas.microsoft.com/office/drawing/2014/main" id="{05363AB8-E867-408D-B10C-CCD1C90D9439}"/>
              </a:ext>
            </a:extLst>
          </p:cNvPr>
          <p:cNvGraphicFramePr>
            <a:graphicFrameLocks noGrp="1"/>
          </p:cNvGraphicFramePr>
          <p:nvPr/>
        </p:nvGraphicFramePr>
        <p:xfrm>
          <a:off x="1676400" y="4953000"/>
          <a:ext cx="5851524" cy="975360"/>
        </p:xfrm>
        <a:graphic>
          <a:graphicData uri="http://schemas.openxmlformats.org/drawingml/2006/table">
            <a:tbl>
              <a:tblPr firstRow="1" firstCol="1" bandRow="1">
                <a:tableStyleId>{5C22544A-7EE6-4342-B048-85BDC9FD1C3A}</a:tableStyleId>
              </a:tblPr>
              <a:tblGrid>
                <a:gridCol w="1462881">
                  <a:extLst>
                    <a:ext uri="{9D8B030D-6E8A-4147-A177-3AD203B41FA5}">
                      <a16:colId xmlns:a16="http://schemas.microsoft.com/office/drawing/2014/main" val="20000"/>
                    </a:ext>
                  </a:extLst>
                </a:gridCol>
                <a:gridCol w="1462881">
                  <a:extLst>
                    <a:ext uri="{9D8B030D-6E8A-4147-A177-3AD203B41FA5}">
                      <a16:colId xmlns:a16="http://schemas.microsoft.com/office/drawing/2014/main" val="20001"/>
                    </a:ext>
                  </a:extLst>
                </a:gridCol>
                <a:gridCol w="1462881">
                  <a:extLst>
                    <a:ext uri="{9D8B030D-6E8A-4147-A177-3AD203B41FA5}">
                      <a16:colId xmlns:a16="http://schemas.microsoft.com/office/drawing/2014/main" val="20002"/>
                    </a:ext>
                  </a:extLst>
                </a:gridCol>
                <a:gridCol w="1462881">
                  <a:extLst>
                    <a:ext uri="{9D8B030D-6E8A-4147-A177-3AD203B41FA5}">
                      <a16:colId xmlns:a16="http://schemas.microsoft.com/office/drawing/2014/main" val="20003"/>
                    </a:ext>
                  </a:extLst>
                </a:gridCol>
              </a:tblGrid>
              <a:tr h="487363">
                <a:tc>
                  <a:txBody>
                    <a:bodyPr/>
                    <a:lstStyle/>
                    <a:p>
                      <a:pPr marL="0" marR="0" algn="just">
                        <a:spcBef>
                          <a:spcPts val="0"/>
                        </a:spcBef>
                        <a:spcAft>
                          <a:spcPts val="600"/>
                        </a:spcAft>
                      </a:pPr>
                      <a:r>
                        <a:rPr lang="en-US" sz="1600" dirty="0">
                          <a:effectLst/>
                        </a:rPr>
                        <a:t>Service Name</a:t>
                      </a:r>
                      <a:endParaRPr lang="en-US" sz="1600" dirty="0">
                        <a:effectLst/>
                        <a:latin typeface="Times New Roman"/>
                        <a:ea typeface="Times New Roman"/>
                      </a:endParaRPr>
                    </a:p>
                  </a:txBody>
                  <a:tcPr marL="68573" marR="68573" marT="0" marB="0"/>
                </a:tc>
                <a:tc>
                  <a:txBody>
                    <a:bodyPr/>
                    <a:lstStyle/>
                    <a:p>
                      <a:pPr marL="0" marR="0" algn="just">
                        <a:spcBef>
                          <a:spcPts val="0"/>
                        </a:spcBef>
                        <a:spcAft>
                          <a:spcPts val="600"/>
                        </a:spcAft>
                      </a:pPr>
                      <a:r>
                        <a:rPr lang="en-US" sz="1600">
                          <a:effectLst/>
                        </a:rPr>
                        <a:t>Sensitivity Class.</a:t>
                      </a:r>
                      <a:endParaRPr lang="en-US" sz="1600">
                        <a:effectLst/>
                        <a:latin typeface="Times New Roman"/>
                        <a:ea typeface="Times New Roman"/>
                      </a:endParaRPr>
                    </a:p>
                  </a:txBody>
                  <a:tcPr marL="68573" marR="68573" marT="0" marB="0"/>
                </a:tc>
                <a:tc>
                  <a:txBody>
                    <a:bodyPr/>
                    <a:lstStyle/>
                    <a:p>
                      <a:pPr marL="0" marR="0" algn="just">
                        <a:spcBef>
                          <a:spcPts val="0"/>
                        </a:spcBef>
                        <a:spcAft>
                          <a:spcPts val="600"/>
                        </a:spcAft>
                      </a:pPr>
                      <a:r>
                        <a:rPr lang="en-US" sz="1600">
                          <a:effectLst/>
                        </a:rPr>
                        <a:t>Roles with Access</a:t>
                      </a:r>
                      <a:endParaRPr lang="en-US" sz="1600">
                        <a:effectLst/>
                        <a:latin typeface="Times New Roman"/>
                        <a:ea typeface="Times New Roman"/>
                      </a:endParaRPr>
                    </a:p>
                  </a:txBody>
                  <a:tcPr marL="68573" marR="68573" marT="0" marB="0"/>
                </a:tc>
                <a:tc>
                  <a:txBody>
                    <a:bodyPr/>
                    <a:lstStyle/>
                    <a:p>
                      <a:pPr marL="0" marR="0" algn="just">
                        <a:spcBef>
                          <a:spcPts val="0"/>
                        </a:spcBef>
                        <a:spcAft>
                          <a:spcPts val="600"/>
                        </a:spcAft>
                      </a:pPr>
                      <a:r>
                        <a:rPr lang="en-US" sz="1600" dirty="0">
                          <a:effectLst/>
                        </a:rPr>
                        <a:t>Server Name</a:t>
                      </a:r>
                      <a:endParaRPr lang="en-US" sz="1600" dirty="0">
                        <a:effectLst/>
                        <a:latin typeface="Times New Roman"/>
                        <a:ea typeface="Times New Roman"/>
                      </a:endParaRPr>
                    </a:p>
                  </a:txBody>
                  <a:tcPr marL="68573" marR="68573" marT="0" marB="0"/>
                </a:tc>
                <a:extLst>
                  <a:ext uri="{0D108BD9-81ED-4DB2-BD59-A6C34878D82A}">
                    <a16:rowId xmlns:a16="http://schemas.microsoft.com/office/drawing/2014/main" val="10000"/>
                  </a:ext>
                </a:extLst>
              </a:tr>
              <a:tr h="243681">
                <a:tc>
                  <a:txBody>
                    <a:bodyPr/>
                    <a:lstStyle/>
                    <a:p>
                      <a:pPr marL="0" marR="0" algn="just">
                        <a:spcBef>
                          <a:spcPts val="0"/>
                        </a:spcBef>
                        <a:spcAft>
                          <a:spcPts val="600"/>
                        </a:spcAft>
                      </a:pPr>
                      <a:r>
                        <a:rPr lang="en-US" sz="1600">
                          <a:effectLst/>
                        </a:rPr>
                        <a:t> </a:t>
                      </a:r>
                      <a:endParaRPr lang="en-US" sz="1600">
                        <a:effectLst/>
                        <a:latin typeface="Times New Roman"/>
                        <a:ea typeface="Times New Roman"/>
                      </a:endParaRPr>
                    </a:p>
                  </a:txBody>
                  <a:tcPr marL="68573" marR="68573" marT="0" marB="0">
                    <a:solidFill>
                      <a:schemeClr val="accent6">
                        <a:lumMod val="20000"/>
                        <a:lumOff val="80000"/>
                      </a:schemeClr>
                    </a:solidFill>
                  </a:tcPr>
                </a:tc>
                <a:tc>
                  <a:txBody>
                    <a:bodyPr/>
                    <a:lstStyle/>
                    <a:p>
                      <a:pPr marL="0" marR="0" algn="just">
                        <a:spcBef>
                          <a:spcPts val="0"/>
                        </a:spcBef>
                        <a:spcAft>
                          <a:spcPts val="600"/>
                        </a:spcAft>
                      </a:pPr>
                      <a:r>
                        <a:rPr lang="en-US" sz="1600">
                          <a:effectLst/>
                        </a:rPr>
                        <a:t> </a:t>
                      </a:r>
                      <a:endParaRPr lang="en-US" sz="1600">
                        <a:effectLst/>
                        <a:latin typeface="Times New Roman"/>
                        <a:ea typeface="Times New Roman"/>
                      </a:endParaRPr>
                    </a:p>
                  </a:txBody>
                  <a:tcPr marL="68573" marR="68573" marT="0" marB="0">
                    <a:solidFill>
                      <a:schemeClr val="accent6">
                        <a:lumMod val="20000"/>
                        <a:lumOff val="80000"/>
                      </a:schemeClr>
                    </a:solidFill>
                  </a:tcPr>
                </a:tc>
                <a:tc>
                  <a:txBody>
                    <a:bodyPr/>
                    <a:lstStyle/>
                    <a:p>
                      <a:pPr marL="0" marR="0" algn="just">
                        <a:spcBef>
                          <a:spcPts val="0"/>
                        </a:spcBef>
                        <a:spcAft>
                          <a:spcPts val="600"/>
                        </a:spcAft>
                      </a:pPr>
                      <a:r>
                        <a:rPr lang="en-US" sz="1600" dirty="0">
                          <a:effectLst/>
                        </a:rPr>
                        <a:t> </a:t>
                      </a:r>
                      <a:endParaRPr lang="en-US" sz="1600" dirty="0">
                        <a:effectLst/>
                        <a:latin typeface="Times New Roman"/>
                        <a:ea typeface="Times New Roman"/>
                      </a:endParaRPr>
                    </a:p>
                  </a:txBody>
                  <a:tcPr marL="68573" marR="68573" marT="0" marB="0">
                    <a:solidFill>
                      <a:schemeClr val="accent6">
                        <a:lumMod val="20000"/>
                        <a:lumOff val="80000"/>
                      </a:schemeClr>
                    </a:solidFill>
                  </a:tcPr>
                </a:tc>
                <a:tc>
                  <a:txBody>
                    <a:bodyPr/>
                    <a:lstStyle/>
                    <a:p>
                      <a:pPr marL="0" marR="0" algn="just">
                        <a:spcBef>
                          <a:spcPts val="0"/>
                        </a:spcBef>
                        <a:spcAft>
                          <a:spcPts val="600"/>
                        </a:spcAft>
                      </a:pPr>
                      <a:r>
                        <a:rPr lang="en-US" sz="1600" dirty="0">
                          <a:effectLst/>
                        </a:rPr>
                        <a:t> </a:t>
                      </a:r>
                      <a:endParaRPr lang="en-US" sz="1600" dirty="0">
                        <a:effectLst/>
                        <a:latin typeface="Times New Roman"/>
                        <a:ea typeface="Times New Roman"/>
                      </a:endParaRPr>
                    </a:p>
                  </a:txBody>
                  <a:tcPr marL="68573" marR="68573" marT="0" marB="0">
                    <a:solidFill>
                      <a:schemeClr val="accent6">
                        <a:lumMod val="20000"/>
                        <a:lumOff val="80000"/>
                      </a:schemeClr>
                    </a:solidFill>
                  </a:tcPr>
                </a:tc>
                <a:extLst>
                  <a:ext uri="{0D108BD9-81ED-4DB2-BD59-A6C34878D82A}">
                    <a16:rowId xmlns:a16="http://schemas.microsoft.com/office/drawing/2014/main" val="10001"/>
                  </a:ext>
                </a:extLst>
              </a:tr>
              <a:tr h="243681">
                <a:tc>
                  <a:txBody>
                    <a:bodyPr/>
                    <a:lstStyle/>
                    <a:p>
                      <a:pPr marL="0" marR="0" algn="just">
                        <a:spcBef>
                          <a:spcPts val="0"/>
                        </a:spcBef>
                        <a:spcAft>
                          <a:spcPts val="600"/>
                        </a:spcAft>
                      </a:pPr>
                      <a:r>
                        <a:rPr lang="en-US" sz="1600">
                          <a:effectLst/>
                        </a:rPr>
                        <a:t> </a:t>
                      </a:r>
                      <a:endParaRPr lang="en-US" sz="1600">
                        <a:effectLst/>
                        <a:latin typeface="Times New Roman"/>
                        <a:ea typeface="Times New Roman"/>
                      </a:endParaRPr>
                    </a:p>
                  </a:txBody>
                  <a:tcPr marL="68573" marR="68573" marT="0" marB="0">
                    <a:solidFill>
                      <a:schemeClr val="accent6">
                        <a:lumMod val="20000"/>
                        <a:lumOff val="80000"/>
                      </a:schemeClr>
                    </a:solidFill>
                  </a:tcPr>
                </a:tc>
                <a:tc>
                  <a:txBody>
                    <a:bodyPr/>
                    <a:lstStyle/>
                    <a:p>
                      <a:pPr marL="0" marR="0" algn="just">
                        <a:spcBef>
                          <a:spcPts val="0"/>
                        </a:spcBef>
                        <a:spcAft>
                          <a:spcPts val="600"/>
                        </a:spcAft>
                      </a:pPr>
                      <a:r>
                        <a:rPr lang="en-US" sz="1600">
                          <a:effectLst/>
                        </a:rPr>
                        <a:t> </a:t>
                      </a:r>
                      <a:endParaRPr lang="en-US" sz="1600">
                        <a:effectLst/>
                        <a:latin typeface="Times New Roman"/>
                        <a:ea typeface="Times New Roman"/>
                      </a:endParaRPr>
                    </a:p>
                  </a:txBody>
                  <a:tcPr marL="68573" marR="68573" marT="0" marB="0">
                    <a:solidFill>
                      <a:schemeClr val="accent6">
                        <a:lumMod val="20000"/>
                        <a:lumOff val="80000"/>
                      </a:schemeClr>
                    </a:solidFill>
                  </a:tcPr>
                </a:tc>
                <a:tc>
                  <a:txBody>
                    <a:bodyPr/>
                    <a:lstStyle/>
                    <a:p>
                      <a:pPr marL="0" marR="0" algn="just">
                        <a:spcBef>
                          <a:spcPts val="0"/>
                        </a:spcBef>
                        <a:spcAft>
                          <a:spcPts val="600"/>
                        </a:spcAft>
                      </a:pPr>
                      <a:r>
                        <a:rPr lang="en-US" sz="1600" dirty="0">
                          <a:effectLst/>
                        </a:rPr>
                        <a:t> </a:t>
                      </a:r>
                      <a:endParaRPr lang="en-US" sz="1600" dirty="0">
                        <a:effectLst/>
                        <a:latin typeface="Times New Roman"/>
                        <a:ea typeface="Times New Roman"/>
                      </a:endParaRPr>
                    </a:p>
                  </a:txBody>
                  <a:tcPr marL="68573" marR="68573" marT="0" marB="0">
                    <a:solidFill>
                      <a:schemeClr val="accent6">
                        <a:lumMod val="20000"/>
                        <a:lumOff val="80000"/>
                      </a:schemeClr>
                    </a:solidFill>
                  </a:tcPr>
                </a:tc>
                <a:tc>
                  <a:txBody>
                    <a:bodyPr/>
                    <a:lstStyle/>
                    <a:p>
                      <a:pPr marL="0" marR="0" algn="just">
                        <a:spcBef>
                          <a:spcPts val="0"/>
                        </a:spcBef>
                        <a:spcAft>
                          <a:spcPts val="600"/>
                        </a:spcAft>
                      </a:pPr>
                      <a:r>
                        <a:rPr lang="en-US" sz="1600" dirty="0">
                          <a:effectLst/>
                        </a:rPr>
                        <a:t> </a:t>
                      </a:r>
                      <a:endParaRPr lang="en-US" sz="1600" dirty="0">
                        <a:effectLst/>
                        <a:latin typeface="Times New Roman"/>
                        <a:ea typeface="Times New Roman"/>
                      </a:endParaRPr>
                    </a:p>
                  </a:txBody>
                  <a:tcPr marL="68573" marR="68573" marT="0" marB="0">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124954" name="Can 4">
            <a:extLst>
              <a:ext uri="{FF2B5EF4-FFF2-40B4-BE49-F238E27FC236}">
                <a16:creationId xmlns:a16="http://schemas.microsoft.com/office/drawing/2014/main" id="{FE18F3DA-5E37-441C-80E1-49EE195DCB17}"/>
              </a:ext>
            </a:extLst>
          </p:cNvPr>
          <p:cNvSpPr>
            <a:spLocks noChangeArrowheads="1"/>
          </p:cNvSpPr>
          <p:nvPr/>
        </p:nvSpPr>
        <p:spPr bwMode="auto">
          <a:xfrm>
            <a:off x="1066800" y="3505200"/>
            <a:ext cx="1676400" cy="762000"/>
          </a:xfrm>
          <a:prstGeom prst="can">
            <a:avLst>
              <a:gd name="adj" fmla="val 25000"/>
            </a:avLst>
          </a:prstGeom>
          <a:solidFill>
            <a:srgbClr val="FF0000"/>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Confidential –</a:t>
            </a:r>
          </a:p>
          <a:p>
            <a:pP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Management</a:t>
            </a:r>
          </a:p>
        </p:txBody>
      </p:sp>
      <p:sp>
        <p:nvSpPr>
          <p:cNvPr id="124955" name="Can 5">
            <a:extLst>
              <a:ext uri="{FF2B5EF4-FFF2-40B4-BE49-F238E27FC236}">
                <a16:creationId xmlns:a16="http://schemas.microsoft.com/office/drawing/2014/main" id="{024DFDE3-CA1F-4AC3-A3F5-04FEACC9B5D0}"/>
              </a:ext>
            </a:extLst>
          </p:cNvPr>
          <p:cNvSpPr>
            <a:spLocks noChangeArrowheads="1"/>
          </p:cNvSpPr>
          <p:nvPr/>
        </p:nvSpPr>
        <p:spPr bwMode="auto">
          <a:xfrm>
            <a:off x="6400800" y="3505200"/>
            <a:ext cx="1828800" cy="762000"/>
          </a:xfrm>
          <a:prstGeom prst="can">
            <a:avLst>
              <a:gd name="adj" fmla="val 25000"/>
            </a:avLst>
          </a:prstGeom>
          <a:solidFill>
            <a:srgbClr val="7FEA7A"/>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Public – </a:t>
            </a:r>
          </a:p>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Web Pages</a:t>
            </a:r>
          </a:p>
        </p:txBody>
      </p:sp>
      <p:sp>
        <p:nvSpPr>
          <p:cNvPr id="124956" name="Can 6">
            <a:extLst>
              <a:ext uri="{FF2B5EF4-FFF2-40B4-BE49-F238E27FC236}">
                <a16:creationId xmlns:a16="http://schemas.microsoft.com/office/drawing/2014/main" id="{93152D98-69E1-41D7-8777-BFC3FE6FFAF4}"/>
              </a:ext>
            </a:extLst>
          </p:cNvPr>
          <p:cNvSpPr>
            <a:spLocks noChangeArrowheads="1"/>
          </p:cNvSpPr>
          <p:nvPr/>
        </p:nvSpPr>
        <p:spPr bwMode="auto">
          <a:xfrm>
            <a:off x="3733800" y="3505200"/>
            <a:ext cx="1981200" cy="762000"/>
          </a:xfrm>
          <a:prstGeom prst="can">
            <a:avLst>
              <a:gd name="adj" fmla="val 25000"/>
            </a:avLst>
          </a:prstGeom>
          <a:solidFill>
            <a:srgbClr val="FFFF00"/>
          </a:solidFill>
          <a:ln w="9525" algn="ctr">
            <a:solidFill>
              <a:schemeClr val="tx1"/>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Privileged –</a:t>
            </a:r>
          </a:p>
          <a:p>
            <a:pPr algn="ctr">
              <a:lnSpc>
                <a:spcPct val="100000"/>
              </a:lnSpc>
              <a:spcBef>
                <a:spcPct val="0"/>
              </a:spcBef>
              <a:buClrTx/>
              <a:buSzTx/>
              <a:buFontTx/>
              <a:buNone/>
            </a:pPr>
            <a:r>
              <a:rPr lang="en-US" altLang="en-US">
                <a:solidFill>
                  <a:schemeClr val="tx1"/>
                </a:solidFill>
                <a:latin typeface="Arial" panose="020B0604020202020204" pitchFamily="34" charset="0"/>
                <a:cs typeface="Arial" panose="020B0604020202020204" pitchFamily="34" charset="0"/>
              </a:rPr>
              <a:t>Contracts</a:t>
            </a: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CF04B04D-9A81-4858-A937-3B0C8E45D209}"/>
              </a:ext>
            </a:extLst>
          </p:cNvPr>
          <p:cNvSpPr>
            <a:spLocks noGrp="1" noChangeArrowheads="1"/>
          </p:cNvSpPr>
          <p:nvPr>
            <p:ph type="title"/>
          </p:nvPr>
        </p:nvSpPr>
        <p:spPr/>
        <p:txBody>
          <a:bodyPr/>
          <a:lstStyle/>
          <a:p>
            <a:pPr algn="ctr" eaLnBrk="1" hangingPunct="1"/>
            <a:r>
              <a:rPr lang="en-US" altLang="en-US" sz="4000">
                <a:ea typeface="Calibri" panose="020F0502020204030204" pitchFamily="34" charset="0"/>
                <a:cs typeface="Lucida Sans" panose="020B0602030504020204" pitchFamily="34" charset="0"/>
              </a:rPr>
              <a:t>Step 2: Determine </a:t>
            </a:r>
            <a:br>
              <a:rPr lang="en-US" altLang="en-US" sz="4000">
                <a:ea typeface="Calibri" panose="020F0502020204030204" pitchFamily="34" charset="0"/>
                <a:cs typeface="Lucida Sans" panose="020B0602030504020204" pitchFamily="34" charset="0"/>
              </a:rPr>
            </a:br>
            <a:r>
              <a:rPr lang="en-US" altLang="en-US" sz="4000">
                <a:ea typeface="Calibri" panose="020F0502020204030204" pitchFamily="34" charset="0"/>
                <a:cs typeface="Lucida Sans" panose="020B0602030504020204" pitchFamily="34" charset="0"/>
              </a:rPr>
              <a:t>Sensitivity of Services</a:t>
            </a:r>
            <a:br>
              <a:rPr lang="en-US" altLang="en-US">
                <a:ea typeface="Calibri" panose="020F0502020204030204" pitchFamily="34" charset="0"/>
                <a:cs typeface="Lucida Sans" panose="020B0602030504020204" pitchFamily="34" charset="0"/>
              </a:rPr>
            </a:br>
            <a:r>
              <a:rPr lang="en-US" altLang="en-US" sz="3200">
                <a:ea typeface="Calibri" panose="020F0502020204030204" pitchFamily="34" charset="0"/>
                <a:cs typeface="Lucida Sans" panose="020B0602030504020204" pitchFamily="34" charset="0"/>
              </a:rPr>
              <a:t>Workbook</a:t>
            </a:r>
            <a:endParaRPr lang="en-US" altLang="en-US">
              <a:ea typeface="Calibri" panose="020F0502020204030204" pitchFamily="34" charset="0"/>
              <a:cs typeface="Lucida Sans" panose="020B0602030504020204" pitchFamily="34" charset="0"/>
            </a:endParaRPr>
          </a:p>
        </p:txBody>
      </p:sp>
      <p:graphicFrame>
        <p:nvGraphicFramePr>
          <p:cNvPr id="4" name="Content Placeholder 3">
            <a:extLst>
              <a:ext uri="{FF2B5EF4-FFF2-40B4-BE49-F238E27FC236}">
                <a16:creationId xmlns:a16="http://schemas.microsoft.com/office/drawing/2014/main" id="{E610DA28-D824-44C0-ADE6-9863884CD864}"/>
              </a:ext>
            </a:extLst>
          </p:cNvPr>
          <p:cNvGraphicFramePr>
            <a:graphicFrameLocks noGrp="1"/>
          </p:cNvGraphicFramePr>
          <p:nvPr>
            <p:ph idx="1"/>
            <p:extLst>
              <p:ext uri="{D42A27DB-BD31-4B8C-83A1-F6EECF244321}">
                <p14:modId xmlns:p14="http://schemas.microsoft.com/office/powerpoint/2010/main" val="500002054"/>
              </p:ext>
            </p:extLst>
          </p:nvPr>
        </p:nvGraphicFramePr>
        <p:xfrm>
          <a:off x="304800" y="2057400"/>
          <a:ext cx="8382000" cy="4765680"/>
        </p:xfrm>
        <a:graphic>
          <a:graphicData uri="http://schemas.openxmlformats.org/drawingml/2006/table">
            <a:tbl>
              <a:tblPr/>
              <a:tblGrid>
                <a:gridCol w="1591320">
                  <a:extLst>
                    <a:ext uri="{9D8B030D-6E8A-4147-A177-3AD203B41FA5}">
                      <a16:colId xmlns:a16="http://schemas.microsoft.com/office/drawing/2014/main" val="20000"/>
                    </a:ext>
                  </a:extLst>
                </a:gridCol>
                <a:gridCol w="1654342">
                  <a:extLst>
                    <a:ext uri="{9D8B030D-6E8A-4147-A177-3AD203B41FA5}">
                      <a16:colId xmlns:a16="http://schemas.microsoft.com/office/drawing/2014/main" val="20001"/>
                    </a:ext>
                  </a:extLst>
                </a:gridCol>
                <a:gridCol w="3432103">
                  <a:extLst>
                    <a:ext uri="{9D8B030D-6E8A-4147-A177-3AD203B41FA5}">
                      <a16:colId xmlns:a16="http://schemas.microsoft.com/office/drawing/2014/main" val="20002"/>
                    </a:ext>
                  </a:extLst>
                </a:gridCol>
                <a:gridCol w="1704235">
                  <a:extLst>
                    <a:ext uri="{9D8B030D-6E8A-4147-A177-3AD203B41FA5}">
                      <a16:colId xmlns:a16="http://schemas.microsoft.com/office/drawing/2014/main" val="20003"/>
                    </a:ext>
                  </a:extLst>
                </a:gridCol>
              </a:tblGrid>
              <a:tr h="946391">
                <a:tc>
                  <a:txBody>
                    <a:bodyPr/>
                    <a:lstStyle/>
                    <a:p>
                      <a:pPr marL="0" marR="0" algn="ctr">
                        <a:lnSpc>
                          <a:spcPct val="115000"/>
                        </a:lnSpc>
                        <a:spcBef>
                          <a:spcPts val="0"/>
                        </a:spcBef>
                        <a:spcAft>
                          <a:spcPts val="0"/>
                        </a:spcAft>
                      </a:pPr>
                      <a:r>
                        <a:rPr lang="en-US" sz="1800" dirty="0">
                          <a:effectLst/>
                          <a:latin typeface="Calibri"/>
                          <a:ea typeface="Calibri"/>
                          <a:cs typeface="Times New Roman"/>
                        </a:rPr>
                        <a:t>Service Name</a:t>
                      </a:r>
                    </a:p>
                    <a:p>
                      <a:pPr marL="0" marR="0" algn="ctr">
                        <a:lnSpc>
                          <a:spcPct val="115000"/>
                        </a:lnSpc>
                        <a:spcBef>
                          <a:spcPts val="0"/>
                        </a:spcBef>
                        <a:spcAft>
                          <a:spcPts val="0"/>
                        </a:spcAft>
                      </a:pPr>
                      <a:r>
                        <a:rPr lang="en-US" sz="1800" dirty="0">
                          <a:effectLst/>
                          <a:latin typeface="Calibri"/>
                          <a:ea typeface="Calibri"/>
                          <a:cs typeface="Times New Roman"/>
                        </a:rPr>
                        <a:t>(E.g., web, email)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Sensitivity Class</a:t>
                      </a:r>
                    </a:p>
                    <a:p>
                      <a:pPr marL="0" marR="0" algn="ctr">
                        <a:lnSpc>
                          <a:spcPct val="115000"/>
                        </a:lnSpc>
                        <a:spcBef>
                          <a:spcPts val="0"/>
                        </a:spcBef>
                        <a:spcAft>
                          <a:spcPts val="0"/>
                        </a:spcAft>
                      </a:pPr>
                      <a:r>
                        <a:rPr lang="en-US" sz="1800">
                          <a:effectLst/>
                          <a:latin typeface="Calibri"/>
                          <a:ea typeface="Calibri"/>
                          <a:cs typeface="Times New Roman"/>
                        </a:rPr>
                        <a:t>(E.g., Confidential)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Roles</a:t>
                      </a:r>
                    </a:p>
                    <a:p>
                      <a:pPr marL="0" marR="0" algn="ctr">
                        <a:lnSpc>
                          <a:spcPct val="115000"/>
                        </a:lnSpc>
                        <a:spcBef>
                          <a:spcPts val="0"/>
                        </a:spcBef>
                        <a:spcAft>
                          <a:spcPts val="0"/>
                        </a:spcAft>
                      </a:pPr>
                      <a:r>
                        <a:rPr lang="en-US" sz="1800">
                          <a:effectLst/>
                          <a:latin typeface="Calibri"/>
                          <a:ea typeface="Calibri"/>
                          <a:cs typeface="Times New Roman"/>
                        </a:rPr>
                        <a:t>(E.g., sales, engineering)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Server</a:t>
                      </a:r>
                    </a:p>
                    <a:p>
                      <a:pPr marL="0" marR="0" algn="ctr">
                        <a:lnSpc>
                          <a:spcPct val="115000"/>
                        </a:lnSpc>
                        <a:spcBef>
                          <a:spcPts val="0"/>
                        </a:spcBef>
                        <a:spcAft>
                          <a:spcPts val="0"/>
                        </a:spcAft>
                      </a:pPr>
                      <a:r>
                        <a:rPr lang="en-US" sz="1800" dirty="0">
                          <a:effectLst/>
                          <a:latin typeface="Calibri"/>
                          <a:ea typeface="Calibri"/>
                          <a:cs typeface="Times New Roman"/>
                        </a:rPr>
                        <a:t>(*=Virtual)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0000"/>
                  </a:ext>
                </a:extLst>
              </a:tr>
              <a:tr h="792041">
                <a:tc>
                  <a:txBody>
                    <a:bodyPr/>
                    <a:lstStyle/>
                    <a:p>
                      <a:pPr marL="0" marR="0" eaLnBrk="0" fontAlgn="base" hangingPunct="0">
                        <a:lnSpc>
                          <a:spcPct val="115000"/>
                        </a:lnSpc>
                        <a:spcBef>
                          <a:spcPts val="480"/>
                        </a:spcBef>
                        <a:spcAft>
                          <a:spcPts val="0"/>
                        </a:spcAft>
                      </a:pPr>
                      <a:r>
                        <a:rPr lang="en-US" sz="1800" b="1" kern="1200" dirty="0">
                          <a:solidFill>
                            <a:srgbClr val="C00000"/>
                          </a:solidFill>
                          <a:effectLst/>
                          <a:latin typeface="Bradley Hand ITC"/>
                          <a:ea typeface="Calibri"/>
                          <a:cs typeface="Arial"/>
                        </a:rPr>
                        <a:t>Student Learning DB</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15000"/>
                        </a:lnSpc>
                        <a:spcBef>
                          <a:spcPts val="480"/>
                        </a:spcBef>
                        <a:spcAft>
                          <a:spcPts val="0"/>
                        </a:spcAft>
                      </a:pPr>
                      <a:r>
                        <a:rPr lang="en-US" sz="1800" b="1" kern="1200" dirty="0">
                          <a:solidFill>
                            <a:srgbClr val="C00000"/>
                          </a:solidFill>
                          <a:effectLst/>
                          <a:latin typeface="Bradley Hand ITC"/>
                          <a:ea typeface="Times New Roman"/>
                          <a:cs typeface="Arial"/>
                        </a:rPr>
                        <a:t>Privileged</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15000"/>
                        </a:lnSpc>
                        <a:spcBef>
                          <a:spcPts val="480"/>
                        </a:spcBef>
                        <a:spcAft>
                          <a:spcPts val="0"/>
                        </a:spcAft>
                      </a:pPr>
                      <a:r>
                        <a:rPr lang="en-US" sz="1800" b="1" kern="1200" dirty="0">
                          <a:solidFill>
                            <a:srgbClr val="C00000"/>
                          </a:solidFill>
                          <a:effectLst/>
                          <a:latin typeface="Bradley Hand ITC"/>
                          <a:ea typeface="Times New Roman"/>
                          <a:cs typeface="Arial"/>
                        </a:rPr>
                        <a:t>Current Students, Instructors</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15000"/>
                        </a:lnSpc>
                        <a:spcBef>
                          <a:spcPts val="480"/>
                        </a:spcBef>
                        <a:spcAft>
                          <a:spcPts val="0"/>
                        </a:spcAft>
                      </a:pPr>
                      <a:r>
                        <a:rPr lang="en-US" sz="1800" b="1" kern="1200" dirty="0">
                          <a:solidFill>
                            <a:srgbClr val="C00000"/>
                          </a:solidFill>
                          <a:effectLst/>
                          <a:latin typeface="Bradley Hand ITC"/>
                          <a:ea typeface="Times New Roman"/>
                          <a:cs typeface="Arial"/>
                        </a:rPr>
                        <a:t>Student_</a:t>
                      </a:r>
                    </a:p>
                    <a:p>
                      <a:pPr marL="0" marR="0" eaLnBrk="0" fontAlgn="base" hangingPunct="0">
                        <a:lnSpc>
                          <a:spcPct val="115000"/>
                        </a:lnSpc>
                        <a:spcBef>
                          <a:spcPts val="480"/>
                        </a:spcBef>
                        <a:spcAft>
                          <a:spcPts val="0"/>
                        </a:spcAft>
                      </a:pPr>
                      <a:r>
                        <a:rPr lang="en-US" sz="1800" b="1" kern="1200" dirty="0">
                          <a:solidFill>
                            <a:srgbClr val="C00000"/>
                          </a:solidFill>
                          <a:effectLst/>
                          <a:latin typeface="Bradley Hand ITC"/>
                          <a:ea typeface="Times New Roman"/>
                          <a:cs typeface="Arial"/>
                        </a:rPr>
                        <a:t>Scholastic</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1"/>
                  </a:ext>
                </a:extLst>
              </a:tr>
              <a:tr h="946402">
                <a:tc>
                  <a:txBody>
                    <a:bodyPr/>
                    <a:lstStyle/>
                    <a:p>
                      <a:pPr marL="0" marR="0" eaLnBrk="0" fontAlgn="base" hangingPunct="0">
                        <a:lnSpc>
                          <a:spcPct val="115000"/>
                        </a:lnSpc>
                        <a:spcBef>
                          <a:spcPts val="480"/>
                        </a:spcBef>
                        <a:spcAft>
                          <a:spcPts val="0"/>
                        </a:spcAft>
                      </a:pPr>
                      <a:r>
                        <a:rPr lang="en-US" sz="1800" b="1" kern="1200">
                          <a:solidFill>
                            <a:srgbClr val="C00000"/>
                          </a:solidFill>
                          <a:effectLst/>
                          <a:latin typeface="Bradley Hand ITC"/>
                          <a:ea typeface="Times New Roman"/>
                          <a:cs typeface="Arial"/>
                        </a:rPr>
                        <a:t>Registration</a:t>
                      </a:r>
                      <a:endParaRPr lang="en-US" sz="18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15000"/>
                        </a:lnSpc>
                        <a:spcBef>
                          <a:spcPts val="480"/>
                        </a:spcBef>
                        <a:spcAft>
                          <a:spcPts val="0"/>
                        </a:spcAft>
                      </a:pPr>
                      <a:r>
                        <a:rPr lang="en-US" sz="1800" b="1" kern="1200" dirty="0">
                          <a:solidFill>
                            <a:srgbClr val="C00000"/>
                          </a:solidFill>
                          <a:effectLst/>
                          <a:latin typeface="Bradley Hand ITC"/>
                          <a:ea typeface="Times New Roman"/>
                          <a:cs typeface="Arial"/>
                        </a:rPr>
                        <a:t>Confidential</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15000"/>
                        </a:lnSpc>
                        <a:spcBef>
                          <a:spcPts val="480"/>
                        </a:spcBef>
                        <a:spcAft>
                          <a:spcPts val="0"/>
                        </a:spcAft>
                      </a:pPr>
                      <a:r>
                        <a:rPr lang="en-US" sz="1800" b="1" kern="1200" dirty="0">
                          <a:solidFill>
                            <a:srgbClr val="C00000"/>
                          </a:solidFill>
                          <a:effectLst/>
                          <a:latin typeface="Bradley Hand ITC"/>
                          <a:ea typeface="Times New Roman"/>
                          <a:cs typeface="Arial"/>
                        </a:rPr>
                        <a:t>Current Students,</a:t>
                      </a:r>
                      <a:r>
                        <a:rPr lang="en-US" sz="1800" b="1" dirty="0">
                          <a:solidFill>
                            <a:srgbClr val="C00000"/>
                          </a:solidFill>
                          <a:effectLst/>
                          <a:latin typeface="Arial"/>
                          <a:ea typeface="Times New Roman"/>
                          <a:cs typeface="Times New Roman"/>
                        </a:rPr>
                        <a:t> </a:t>
                      </a:r>
                      <a:r>
                        <a:rPr lang="en-US" sz="1800" b="1" kern="1200" dirty="0">
                          <a:solidFill>
                            <a:srgbClr val="C00000"/>
                          </a:solidFill>
                          <a:effectLst/>
                          <a:latin typeface="Bradley Hand ITC"/>
                          <a:ea typeface="Times New Roman"/>
                          <a:cs typeface="Arial"/>
                        </a:rPr>
                        <a:t>Registration, Accounting, Advising, Instructors</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15000"/>
                        </a:lnSpc>
                        <a:spcBef>
                          <a:spcPts val="480"/>
                        </a:spcBef>
                        <a:spcAft>
                          <a:spcPts val="0"/>
                        </a:spcAft>
                      </a:pPr>
                      <a:r>
                        <a:rPr lang="en-US" sz="1800" b="1" kern="1200" dirty="0">
                          <a:solidFill>
                            <a:srgbClr val="C00000"/>
                          </a:solidFill>
                          <a:effectLst/>
                          <a:latin typeface="Bradley Hand ITC"/>
                          <a:ea typeface="Times New Roman"/>
                          <a:cs typeface="Arial"/>
                        </a:rPr>
                        <a:t>Student_</a:t>
                      </a:r>
                    </a:p>
                    <a:p>
                      <a:pPr marL="0" marR="0" eaLnBrk="0" fontAlgn="base" hangingPunct="0">
                        <a:lnSpc>
                          <a:spcPct val="115000"/>
                        </a:lnSpc>
                        <a:spcBef>
                          <a:spcPts val="480"/>
                        </a:spcBef>
                        <a:spcAft>
                          <a:spcPts val="0"/>
                        </a:spcAft>
                      </a:pPr>
                      <a:r>
                        <a:rPr lang="en-US" sz="1800" b="1" kern="1200" dirty="0">
                          <a:solidFill>
                            <a:srgbClr val="C00000"/>
                          </a:solidFill>
                          <a:effectLst/>
                          <a:latin typeface="Bradley Hand ITC"/>
                          <a:ea typeface="Times New Roman"/>
                          <a:cs typeface="Arial"/>
                        </a:rPr>
                        <a:t>Register</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2"/>
                  </a:ext>
                </a:extLst>
              </a:tr>
              <a:tr h="503504">
                <a:tc>
                  <a:txBody>
                    <a:bodyPr/>
                    <a:lstStyle/>
                    <a:p>
                      <a:pPr marL="0" marR="0" eaLnBrk="0" fontAlgn="base" hangingPunct="0">
                        <a:lnSpc>
                          <a:spcPct val="115000"/>
                        </a:lnSpc>
                        <a:spcBef>
                          <a:spcPts val="480"/>
                        </a:spcBef>
                        <a:spcAft>
                          <a:spcPts val="0"/>
                        </a:spcAft>
                      </a:pPr>
                      <a:r>
                        <a:rPr lang="en-US" sz="1800" b="1" kern="1200">
                          <a:solidFill>
                            <a:srgbClr val="C00000"/>
                          </a:solidFill>
                          <a:effectLst/>
                          <a:latin typeface="Bradley Hand ITC"/>
                          <a:ea typeface="Times New Roman"/>
                          <a:cs typeface="Arial"/>
                        </a:rPr>
                        <a:t>Health Service</a:t>
                      </a:r>
                      <a:endParaRPr lang="en-US" sz="18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15000"/>
                        </a:lnSpc>
                        <a:spcBef>
                          <a:spcPts val="480"/>
                        </a:spcBef>
                        <a:spcAft>
                          <a:spcPts val="0"/>
                        </a:spcAft>
                      </a:pPr>
                      <a:r>
                        <a:rPr lang="en-US" sz="1800" b="1" kern="1200">
                          <a:solidFill>
                            <a:srgbClr val="C00000"/>
                          </a:solidFill>
                          <a:effectLst/>
                          <a:latin typeface="Bradley Hand ITC"/>
                          <a:ea typeface="Times New Roman"/>
                          <a:cs typeface="Arial"/>
                        </a:rPr>
                        <a:t>Confidential</a:t>
                      </a:r>
                      <a:endParaRPr lang="en-US" sz="18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15000"/>
                        </a:lnSpc>
                        <a:spcBef>
                          <a:spcPts val="480"/>
                        </a:spcBef>
                        <a:spcAft>
                          <a:spcPts val="0"/>
                        </a:spcAft>
                      </a:pPr>
                      <a:r>
                        <a:rPr lang="en-US" sz="1800" b="1" kern="1200" dirty="0">
                          <a:solidFill>
                            <a:srgbClr val="C00000"/>
                          </a:solidFill>
                          <a:effectLst/>
                          <a:latin typeface="Bradley Hand ITC"/>
                          <a:ea typeface="Times New Roman"/>
                          <a:cs typeface="Arial"/>
                        </a:rPr>
                        <a:t>Nurses</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15000"/>
                        </a:lnSpc>
                        <a:spcBef>
                          <a:spcPts val="480"/>
                        </a:spcBef>
                        <a:spcAft>
                          <a:spcPts val="0"/>
                        </a:spcAft>
                      </a:pPr>
                      <a:r>
                        <a:rPr lang="en-US" sz="1800" b="1" kern="1200" dirty="0" err="1">
                          <a:solidFill>
                            <a:srgbClr val="C00000"/>
                          </a:solidFill>
                          <a:effectLst/>
                          <a:latin typeface="Bradley Hand ITC"/>
                          <a:ea typeface="Times New Roman"/>
                          <a:cs typeface="Arial"/>
                        </a:rPr>
                        <a:t>Health_Services</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3"/>
                  </a:ext>
                </a:extLst>
              </a:tr>
              <a:tr h="1577337">
                <a:tc>
                  <a:txBody>
                    <a:bodyPr/>
                    <a:lstStyle/>
                    <a:p>
                      <a:pPr marL="0" marR="0" eaLnBrk="0" fontAlgn="base" hangingPunct="0">
                        <a:lnSpc>
                          <a:spcPct val="115000"/>
                        </a:lnSpc>
                        <a:spcBef>
                          <a:spcPts val="480"/>
                        </a:spcBef>
                        <a:spcAft>
                          <a:spcPts val="0"/>
                        </a:spcAft>
                      </a:pPr>
                      <a:r>
                        <a:rPr lang="en-US" sz="1800" b="1" kern="1200">
                          <a:solidFill>
                            <a:srgbClr val="C00000"/>
                          </a:solidFill>
                          <a:effectLst/>
                          <a:latin typeface="Bradley Hand ITC"/>
                          <a:ea typeface="Times New Roman"/>
                          <a:cs typeface="Arial"/>
                        </a:rPr>
                        <a:t>Web Pages: activities, news, departments, …</a:t>
                      </a:r>
                      <a:endParaRPr lang="en-US" sz="18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15000"/>
                        </a:lnSpc>
                        <a:spcBef>
                          <a:spcPts val="480"/>
                        </a:spcBef>
                        <a:spcAft>
                          <a:spcPts val="0"/>
                        </a:spcAft>
                      </a:pPr>
                      <a:r>
                        <a:rPr lang="en-US" sz="1800" b="1" kern="1200">
                          <a:solidFill>
                            <a:srgbClr val="C00000"/>
                          </a:solidFill>
                          <a:effectLst/>
                          <a:latin typeface="Bradley Hand ITC"/>
                          <a:ea typeface="Times New Roman"/>
                          <a:cs typeface="Arial"/>
                        </a:rPr>
                        <a:t>Public</a:t>
                      </a:r>
                      <a:endParaRPr lang="en-US" sz="18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15000"/>
                        </a:lnSpc>
                        <a:spcBef>
                          <a:spcPts val="480"/>
                        </a:spcBef>
                        <a:spcAft>
                          <a:spcPts val="0"/>
                        </a:spcAft>
                      </a:pPr>
                      <a:r>
                        <a:rPr lang="en-US" sz="1800" b="1" kern="1200" dirty="0">
                          <a:solidFill>
                            <a:srgbClr val="C00000"/>
                          </a:solidFill>
                          <a:effectLst/>
                          <a:latin typeface="Bradley Hand ITC"/>
                          <a:ea typeface="Times New Roman"/>
                          <a:cs typeface="Arial"/>
                        </a:rPr>
                        <a:t>Students, Employees, Public</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eaLnBrk="0" fontAlgn="base" hangingPunct="0">
                        <a:lnSpc>
                          <a:spcPct val="115000"/>
                        </a:lnSpc>
                        <a:spcBef>
                          <a:spcPts val="480"/>
                        </a:spcBef>
                        <a:spcAft>
                          <a:spcPts val="0"/>
                        </a:spcAft>
                      </a:pPr>
                      <a:r>
                        <a:rPr lang="en-US" sz="1800" b="1" kern="1200" dirty="0" err="1">
                          <a:solidFill>
                            <a:srgbClr val="C00000"/>
                          </a:solidFill>
                          <a:effectLst/>
                          <a:latin typeface="Bradley Hand ITC"/>
                          <a:ea typeface="Times New Roman"/>
                          <a:cs typeface="Arial"/>
                        </a:rPr>
                        <a:t>Web_Services</a:t>
                      </a:r>
                      <a:r>
                        <a:rPr lang="en-US" sz="1800" b="1" kern="1200" dirty="0">
                          <a:solidFill>
                            <a:srgbClr val="C00000"/>
                          </a:solidFill>
                          <a:effectLst/>
                          <a:latin typeface="Bradley Hand ITC"/>
                          <a:ea typeface="Times New Roman"/>
                          <a:cs typeface="Arial"/>
                        </a:rPr>
                        <a:t>*</a:t>
                      </a:r>
                      <a:endParaRPr lang="en-US"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21611780"/>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a:extLst>
              <a:ext uri="{FF2B5EF4-FFF2-40B4-BE49-F238E27FC236}">
                <a16:creationId xmlns:a16="http://schemas.microsoft.com/office/drawing/2014/main" id="{E5BBE42C-7253-4232-B75B-A1F118A0D0B0}"/>
              </a:ext>
            </a:extLst>
          </p:cNvPr>
          <p:cNvSpPr txBox="1">
            <a:spLocks noChangeArrowheads="1"/>
          </p:cNvSpPr>
          <p:nvPr/>
        </p:nvSpPr>
        <p:spPr bwMode="auto">
          <a:xfrm>
            <a:off x="4614863" y="3962400"/>
            <a:ext cx="1104900" cy="609600"/>
          </a:xfrm>
          <a:prstGeom prst="rect">
            <a:avLst/>
          </a:prstGeom>
          <a:solidFill>
            <a:schemeClr val="bg1">
              <a:lumMod val="85000"/>
            </a:schemeClr>
          </a:solidFill>
          <a:ln w="9525">
            <a:solidFill>
              <a:srgbClr val="000000"/>
            </a:solidFill>
            <a:miter lim="800000"/>
            <a:headEnd/>
            <a:tailEnd/>
          </a:ln>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defRPr/>
            </a:pPr>
            <a:r>
              <a:rPr lang="en-US" altLang="en-US" sz="1600" i="0" dirty="0">
                <a:cs typeface="Times New Roman" pitchFamily="18" charset="0"/>
              </a:rPr>
              <a:t>External DNS</a:t>
            </a:r>
            <a:endParaRPr lang="en-US" altLang="en-US" sz="1600" i="0" dirty="0"/>
          </a:p>
        </p:txBody>
      </p:sp>
      <p:sp>
        <p:nvSpPr>
          <p:cNvPr id="63491" name="Text Box 5">
            <a:extLst>
              <a:ext uri="{FF2B5EF4-FFF2-40B4-BE49-F238E27FC236}">
                <a16:creationId xmlns:a16="http://schemas.microsoft.com/office/drawing/2014/main" id="{EAE4321D-2FDA-4CB0-8FC5-3A701D44D85A}"/>
              </a:ext>
            </a:extLst>
          </p:cNvPr>
          <p:cNvSpPr txBox="1">
            <a:spLocks noChangeArrowheads="1"/>
          </p:cNvSpPr>
          <p:nvPr/>
        </p:nvSpPr>
        <p:spPr bwMode="auto">
          <a:xfrm>
            <a:off x="5849938" y="3970338"/>
            <a:ext cx="933450" cy="601662"/>
          </a:xfrm>
          <a:prstGeom prst="rect">
            <a:avLst/>
          </a:prstGeom>
          <a:solidFill>
            <a:schemeClr val="bg1"/>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Web Server</a:t>
            </a:r>
            <a:endParaRPr lang="en-US" altLang="en-US" sz="1600" i="0">
              <a:solidFill>
                <a:schemeClr val="tx1"/>
              </a:solidFill>
              <a:latin typeface="Arial" panose="020B0604020202020204" pitchFamily="34" charset="0"/>
              <a:cs typeface="Arial" panose="020B0604020202020204" pitchFamily="34" charset="0"/>
            </a:endParaRPr>
          </a:p>
        </p:txBody>
      </p:sp>
      <p:sp>
        <p:nvSpPr>
          <p:cNvPr id="63492" name="Text Box 6">
            <a:extLst>
              <a:ext uri="{FF2B5EF4-FFF2-40B4-BE49-F238E27FC236}">
                <a16:creationId xmlns:a16="http://schemas.microsoft.com/office/drawing/2014/main" id="{B3869FD4-17D0-4148-949B-2FE5948FE485}"/>
              </a:ext>
            </a:extLst>
          </p:cNvPr>
          <p:cNvSpPr txBox="1">
            <a:spLocks noChangeArrowheads="1"/>
          </p:cNvSpPr>
          <p:nvPr/>
        </p:nvSpPr>
        <p:spPr bwMode="auto">
          <a:xfrm>
            <a:off x="1166813" y="3957638"/>
            <a:ext cx="1379537" cy="601662"/>
          </a:xfrm>
          <a:prstGeom prst="rect">
            <a:avLst/>
          </a:prstGeom>
          <a:solidFill>
            <a:schemeClr val="tx1"/>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sz="1600" i="0">
                <a:solidFill>
                  <a:schemeClr val="bg1"/>
                </a:solidFill>
                <a:latin typeface="Arial" panose="020B0604020202020204" pitchFamily="34" charset="0"/>
                <a:cs typeface="Times New Roman" panose="02020603050405020304" pitchFamily="18" charset="0"/>
              </a:rPr>
              <a:t>E-Commerce</a:t>
            </a:r>
            <a:endParaRPr lang="en-US" altLang="en-US" sz="1600" i="0">
              <a:solidFill>
                <a:schemeClr val="bg1"/>
              </a:solidFill>
              <a:latin typeface="Arial" panose="020B0604020202020204" pitchFamily="34" charset="0"/>
              <a:cs typeface="Arial" panose="020B0604020202020204" pitchFamily="34" charset="0"/>
            </a:endParaRPr>
          </a:p>
        </p:txBody>
      </p:sp>
      <p:sp>
        <p:nvSpPr>
          <p:cNvPr id="29703" name="Text Box 7">
            <a:extLst>
              <a:ext uri="{FF2B5EF4-FFF2-40B4-BE49-F238E27FC236}">
                <a16:creationId xmlns:a16="http://schemas.microsoft.com/office/drawing/2014/main" id="{BF410FCB-C14E-40DD-AE1F-B579D44C4A23}"/>
              </a:ext>
            </a:extLst>
          </p:cNvPr>
          <p:cNvSpPr txBox="1">
            <a:spLocks noChangeArrowheads="1"/>
          </p:cNvSpPr>
          <p:nvPr/>
        </p:nvSpPr>
        <p:spPr bwMode="auto">
          <a:xfrm>
            <a:off x="7021513" y="3962400"/>
            <a:ext cx="990600" cy="609600"/>
          </a:xfrm>
          <a:prstGeom prst="rect">
            <a:avLst/>
          </a:prstGeom>
          <a:solidFill>
            <a:schemeClr val="bg1">
              <a:lumMod val="85000"/>
            </a:schemeClr>
          </a:solidFill>
          <a:ln w="9525">
            <a:solidFill>
              <a:srgbClr val="000000"/>
            </a:solidFill>
            <a:miter lim="800000"/>
            <a:headEnd/>
            <a:tailEnd/>
          </a:ln>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defRPr/>
            </a:pPr>
            <a:r>
              <a:rPr lang="en-US" altLang="en-US" sz="1600" i="0" dirty="0">
                <a:cs typeface="Times New Roman" pitchFamily="18" charset="0"/>
              </a:rPr>
              <a:t>Email</a:t>
            </a:r>
            <a:endParaRPr lang="en-US" altLang="en-US" sz="1600" i="0" dirty="0"/>
          </a:p>
          <a:p>
            <a:pPr algn="ctr">
              <a:spcBef>
                <a:spcPct val="0"/>
              </a:spcBef>
              <a:buClrTx/>
              <a:buSzTx/>
              <a:buFontTx/>
              <a:buNone/>
              <a:defRPr/>
            </a:pPr>
            <a:r>
              <a:rPr lang="en-US" altLang="en-US" sz="1600" i="0" dirty="0">
                <a:cs typeface="Times New Roman" pitchFamily="18" charset="0"/>
              </a:rPr>
              <a:t>Server</a:t>
            </a:r>
            <a:endParaRPr lang="en-US" altLang="en-US" sz="1600" i="0" dirty="0"/>
          </a:p>
        </p:txBody>
      </p:sp>
      <p:sp>
        <p:nvSpPr>
          <p:cNvPr id="29705" name="Oval 10">
            <a:extLst>
              <a:ext uri="{FF2B5EF4-FFF2-40B4-BE49-F238E27FC236}">
                <a16:creationId xmlns:a16="http://schemas.microsoft.com/office/drawing/2014/main" id="{60DDA153-7772-4286-9249-A84A37CEB782}"/>
              </a:ext>
            </a:extLst>
          </p:cNvPr>
          <p:cNvSpPr>
            <a:spLocks noChangeArrowheads="1"/>
          </p:cNvSpPr>
          <p:nvPr/>
        </p:nvSpPr>
        <p:spPr bwMode="auto">
          <a:xfrm>
            <a:off x="2543175" y="4559300"/>
            <a:ext cx="1905000" cy="1333500"/>
          </a:xfrm>
          <a:prstGeom prst="ellipse">
            <a:avLst/>
          </a:prstGeom>
          <a:solidFill>
            <a:schemeClr val="bg1">
              <a:lumMod val="85000"/>
            </a:schemeClr>
          </a:solidFill>
          <a:ln w="9525">
            <a:solidFill>
              <a:schemeClr val="tx1"/>
            </a:solidFill>
            <a:round/>
            <a:headEnd/>
            <a:tailEnd/>
          </a:ln>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defRPr/>
            </a:pPr>
            <a:endParaRPr lang="en-US" altLang="en-US" sz="1800"/>
          </a:p>
        </p:txBody>
      </p:sp>
      <p:sp>
        <p:nvSpPr>
          <p:cNvPr id="29706" name="Text Box 11">
            <a:extLst>
              <a:ext uri="{FF2B5EF4-FFF2-40B4-BE49-F238E27FC236}">
                <a16:creationId xmlns:a16="http://schemas.microsoft.com/office/drawing/2014/main" id="{46A79558-DCA1-4A35-AFB1-4972AB6BFB6F}"/>
              </a:ext>
            </a:extLst>
          </p:cNvPr>
          <p:cNvSpPr txBox="1">
            <a:spLocks noChangeArrowheads="1"/>
          </p:cNvSpPr>
          <p:nvPr/>
        </p:nvSpPr>
        <p:spPr bwMode="auto">
          <a:xfrm>
            <a:off x="2757488" y="4826000"/>
            <a:ext cx="1295400" cy="685800"/>
          </a:xfrm>
          <a:prstGeom prst="rect">
            <a:avLst/>
          </a:prstGeom>
          <a:solidFill>
            <a:schemeClr val="bg1">
              <a:lumMod val="85000"/>
            </a:schemeClr>
          </a:solidFill>
          <a:ln>
            <a:noFill/>
          </a:ln>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defRPr/>
            </a:pPr>
            <a:r>
              <a:rPr lang="en-US" altLang="en-US" sz="1600" i="0" dirty="0">
                <a:cs typeface="Times New Roman" pitchFamily="18" charset="0"/>
              </a:rPr>
              <a:t>Privileged Internal Network</a:t>
            </a:r>
          </a:p>
          <a:p>
            <a:pPr algn="ctr" eaLnBrk="1" hangingPunct="1">
              <a:spcBef>
                <a:spcPct val="0"/>
              </a:spcBef>
              <a:buClrTx/>
              <a:buSzTx/>
              <a:buFontTx/>
              <a:buNone/>
              <a:defRPr/>
            </a:pPr>
            <a:r>
              <a:rPr lang="en-US" altLang="en-US" sz="1600" i="0" dirty="0">
                <a:cs typeface="Times New Roman" pitchFamily="18" charset="0"/>
              </a:rPr>
              <a:t>Zone</a:t>
            </a:r>
            <a:endParaRPr lang="en-US" altLang="en-US" sz="1600" i="0" dirty="0"/>
          </a:p>
        </p:txBody>
      </p:sp>
      <p:sp>
        <p:nvSpPr>
          <p:cNvPr id="63496" name="AutoShape 13">
            <a:extLst>
              <a:ext uri="{FF2B5EF4-FFF2-40B4-BE49-F238E27FC236}">
                <a16:creationId xmlns:a16="http://schemas.microsoft.com/office/drawing/2014/main" id="{2322B35C-C9A0-45C0-95E8-ABEB37623FF0}"/>
              </a:ext>
            </a:extLst>
          </p:cNvPr>
          <p:cNvSpPr>
            <a:spLocks noChangeArrowheads="1"/>
          </p:cNvSpPr>
          <p:nvPr/>
        </p:nvSpPr>
        <p:spPr bwMode="auto">
          <a:xfrm>
            <a:off x="3217863" y="6246813"/>
            <a:ext cx="571500" cy="457200"/>
          </a:xfrm>
          <a:prstGeom prst="can">
            <a:avLst>
              <a:gd name="adj" fmla="val 25000"/>
            </a:avLst>
          </a:prstGeom>
          <a:solidFill>
            <a:schemeClr val="tx1"/>
          </a:solidFill>
          <a:ln w="9525">
            <a:solidFill>
              <a:srgbClr val="000000"/>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63497" name="Text Box 14">
            <a:extLst>
              <a:ext uri="{FF2B5EF4-FFF2-40B4-BE49-F238E27FC236}">
                <a16:creationId xmlns:a16="http://schemas.microsoft.com/office/drawing/2014/main" id="{D14FBAF7-868E-4844-9DBC-6EE0B85F9AF6}"/>
              </a:ext>
            </a:extLst>
          </p:cNvPr>
          <p:cNvSpPr txBox="1">
            <a:spLocks noChangeArrowheads="1"/>
          </p:cNvSpPr>
          <p:nvPr/>
        </p:nvSpPr>
        <p:spPr bwMode="auto">
          <a:xfrm>
            <a:off x="4224338" y="6132513"/>
            <a:ext cx="15240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Database/File Servers</a:t>
            </a:r>
            <a:endParaRPr lang="en-US" altLang="en-US" sz="1600" i="0">
              <a:solidFill>
                <a:schemeClr val="tx1"/>
              </a:solidFill>
              <a:latin typeface="Arial" panose="020B0604020202020204" pitchFamily="34" charset="0"/>
              <a:cs typeface="Arial" panose="020B0604020202020204" pitchFamily="34" charset="0"/>
            </a:endParaRPr>
          </a:p>
        </p:txBody>
      </p:sp>
      <p:sp>
        <p:nvSpPr>
          <p:cNvPr id="63498" name="Line 15">
            <a:extLst>
              <a:ext uri="{FF2B5EF4-FFF2-40B4-BE49-F238E27FC236}">
                <a16:creationId xmlns:a16="http://schemas.microsoft.com/office/drawing/2014/main" id="{E33EA504-2CDF-41E3-849E-BA3FD4AB45B5}"/>
              </a:ext>
            </a:extLst>
          </p:cNvPr>
          <p:cNvSpPr>
            <a:spLocks noChangeShapeType="1"/>
          </p:cNvSpPr>
          <p:nvPr/>
        </p:nvSpPr>
        <p:spPr bwMode="auto">
          <a:xfrm>
            <a:off x="3811588" y="2695575"/>
            <a:ext cx="0" cy="3524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9" name="Line 16">
            <a:extLst>
              <a:ext uri="{FF2B5EF4-FFF2-40B4-BE49-F238E27FC236}">
                <a16:creationId xmlns:a16="http://schemas.microsoft.com/office/drawing/2014/main" id="{3AF66803-1160-4CF5-AA02-A1BD198BD077}"/>
              </a:ext>
            </a:extLst>
          </p:cNvPr>
          <p:cNvSpPr>
            <a:spLocks noChangeShapeType="1"/>
          </p:cNvSpPr>
          <p:nvPr/>
        </p:nvSpPr>
        <p:spPr bwMode="auto">
          <a:xfrm flipH="1">
            <a:off x="3468688" y="3435350"/>
            <a:ext cx="295275" cy="11239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0" name="Line 17">
            <a:extLst>
              <a:ext uri="{FF2B5EF4-FFF2-40B4-BE49-F238E27FC236}">
                <a16:creationId xmlns:a16="http://schemas.microsoft.com/office/drawing/2014/main" id="{4CCF3A0E-1A68-4528-ABD9-50B329D2A830}"/>
              </a:ext>
            </a:extLst>
          </p:cNvPr>
          <p:cNvSpPr>
            <a:spLocks noChangeShapeType="1"/>
          </p:cNvSpPr>
          <p:nvPr/>
        </p:nvSpPr>
        <p:spPr bwMode="auto">
          <a:xfrm>
            <a:off x="3963988" y="3733800"/>
            <a:ext cx="3505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1" name="Line 19">
            <a:extLst>
              <a:ext uri="{FF2B5EF4-FFF2-40B4-BE49-F238E27FC236}">
                <a16:creationId xmlns:a16="http://schemas.microsoft.com/office/drawing/2014/main" id="{724BB24C-D112-47AE-B01A-E7794F99E642}"/>
              </a:ext>
            </a:extLst>
          </p:cNvPr>
          <p:cNvSpPr>
            <a:spLocks noChangeShapeType="1"/>
          </p:cNvSpPr>
          <p:nvPr/>
        </p:nvSpPr>
        <p:spPr bwMode="auto">
          <a:xfrm>
            <a:off x="5156200" y="374173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2" name="Line 21">
            <a:extLst>
              <a:ext uri="{FF2B5EF4-FFF2-40B4-BE49-F238E27FC236}">
                <a16:creationId xmlns:a16="http://schemas.microsoft.com/office/drawing/2014/main" id="{7EAF1596-872A-48B8-91AB-F8D64EE3228F}"/>
              </a:ext>
            </a:extLst>
          </p:cNvPr>
          <p:cNvSpPr>
            <a:spLocks noChangeShapeType="1"/>
          </p:cNvSpPr>
          <p:nvPr/>
        </p:nvSpPr>
        <p:spPr bwMode="auto">
          <a:xfrm>
            <a:off x="6326188" y="374173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3" name="Line 22">
            <a:extLst>
              <a:ext uri="{FF2B5EF4-FFF2-40B4-BE49-F238E27FC236}">
                <a16:creationId xmlns:a16="http://schemas.microsoft.com/office/drawing/2014/main" id="{6BD8BB8D-09C3-4D5F-9890-60E81F5A90C5}"/>
              </a:ext>
            </a:extLst>
          </p:cNvPr>
          <p:cNvSpPr>
            <a:spLocks noChangeShapeType="1"/>
          </p:cNvSpPr>
          <p:nvPr/>
        </p:nvSpPr>
        <p:spPr bwMode="auto">
          <a:xfrm>
            <a:off x="7469188" y="3741738"/>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4" name="Line 23">
            <a:extLst>
              <a:ext uri="{FF2B5EF4-FFF2-40B4-BE49-F238E27FC236}">
                <a16:creationId xmlns:a16="http://schemas.microsoft.com/office/drawing/2014/main" id="{4FB4D045-1E22-4B95-94AE-E8D06D0C0BC7}"/>
              </a:ext>
            </a:extLst>
          </p:cNvPr>
          <p:cNvSpPr>
            <a:spLocks noChangeShapeType="1"/>
          </p:cNvSpPr>
          <p:nvPr/>
        </p:nvSpPr>
        <p:spPr bwMode="auto">
          <a:xfrm flipV="1">
            <a:off x="2640013" y="5808663"/>
            <a:ext cx="488950" cy="438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5" name="Line 24">
            <a:extLst>
              <a:ext uri="{FF2B5EF4-FFF2-40B4-BE49-F238E27FC236}">
                <a16:creationId xmlns:a16="http://schemas.microsoft.com/office/drawing/2014/main" id="{7B739E85-6FDE-48E5-B08E-2AE06A4CDCB6}"/>
              </a:ext>
            </a:extLst>
          </p:cNvPr>
          <p:cNvSpPr>
            <a:spLocks noChangeShapeType="1"/>
          </p:cNvSpPr>
          <p:nvPr/>
        </p:nvSpPr>
        <p:spPr bwMode="auto">
          <a:xfrm flipH="1">
            <a:off x="3582988" y="5913438"/>
            <a:ext cx="7620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6" name="Oval 26">
            <a:extLst>
              <a:ext uri="{FF2B5EF4-FFF2-40B4-BE49-F238E27FC236}">
                <a16:creationId xmlns:a16="http://schemas.microsoft.com/office/drawing/2014/main" id="{0FEBC892-2BD6-477C-981A-16CA42B1607F}"/>
              </a:ext>
            </a:extLst>
          </p:cNvPr>
          <p:cNvSpPr>
            <a:spLocks noChangeArrowheads="1"/>
          </p:cNvSpPr>
          <p:nvPr/>
        </p:nvSpPr>
        <p:spPr bwMode="auto">
          <a:xfrm>
            <a:off x="3240088" y="1633538"/>
            <a:ext cx="1143000" cy="571500"/>
          </a:xfrm>
          <a:prstGeom prst="ellipse">
            <a:avLst/>
          </a:prstGeom>
          <a:solidFill>
            <a:schemeClr val="bg1"/>
          </a:solidFill>
          <a:ln w="9525">
            <a:solidFill>
              <a:srgbClr val="000000"/>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63507" name="Text Box 27">
            <a:extLst>
              <a:ext uri="{FF2B5EF4-FFF2-40B4-BE49-F238E27FC236}">
                <a16:creationId xmlns:a16="http://schemas.microsoft.com/office/drawing/2014/main" id="{1380B123-7353-47AD-AFE2-779F4D770F1C}"/>
              </a:ext>
            </a:extLst>
          </p:cNvPr>
          <p:cNvSpPr txBox="1">
            <a:spLocks noChangeArrowheads="1"/>
          </p:cNvSpPr>
          <p:nvPr/>
        </p:nvSpPr>
        <p:spPr bwMode="auto">
          <a:xfrm>
            <a:off x="3332163" y="1747838"/>
            <a:ext cx="914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Internet</a:t>
            </a:r>
            <a:endParaRPr lang="en-US" altLang="en-US" sz="1600" i="0">
              <a:solidFill>
                <a:schemeClr val="tx1"/>
              </a:solidFill>
              <a:latin typeface="Arial" panose="020B0604020202020204" pitchFamily="34" charset="0"/>
              <a:cs typeface="Arial" panose="020B0604020202020204" pitchFamily="34" charset="0"/>
            </a:endParaRPr>
          </a:p>
        </p:txBody>
      </p:sp>
      <p:sp>
        <p:nvSpPr>
          <p:cNvPr id="63508" name="Line 28">
            <a:extLst>
              <a:ext uri="{FF2B5EF4-FFF2-40B4-BE49-F238E27FC236}">
                <a16:creationId xmlns:a16="http://schemas.microsoft.com/office/drawing/2014/main" id="{1D1496FF-5D1C-4B9E-8D81-DAC32DEE9C80}"/>
              </a:ext>
            </a:extLst>
          </p:cNvPr>
          <p:cNvSpPr>
            <a:spLocks noChangeShapeType="1"/>
          </p:cNvSpPr>
          <p:nvPr/>
        </p:nvSpPr>
        <p:spPr bwMode="auto">
          <a:xfrm>
            <a:off x="3811588" y="2220913"/>
            <a:ext cx="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9" name="Rectangle 29">
            <a:extLst>
              <a:ext uri="{FF2B5EF4-FFF2-40B4-BE49-F238E27FC236}">
                <a16:creationId xmlns:a16="http://schemas.microsoft.com/office/drawing/2014/main" id="{14AE7E07-75C1-4371-875C-9300A987354C}"/>
              </a:ext>
            </a:extLst>
          </p:cNvPr>
          <p:cNvSpPr>
            <a:spLocks noChangeArrowheads="1"/>
          </p:cNvSpPr>
          <p:nvPr/>
        </p:nvSpPr>
        <p:spPr bwMode="auto">
          <a:xfrm>
            <a:off x="0" y="1033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63510" name="Rectangle 30">
            <a:extLst>
              <a:ext uri="{FF2B5EF4-FFF2-40B4-BE49-F238E27FC236}">
                <a16:creationId xmlns:a16="http://schemas.microsoft.com/office/drawing/2014/main" id="{53C4FACD-EA34-4DB5-B821-EB71FF68CBAF}"/>
              </a:ext>
            </a:extLst>
          </p:cNvPr>
          <p:cNvSpPr>
            <a:spLocks noChangeArrowheads="1"/>
          </p:cNvSpPr>
          <p:nvPr/>
        </p:nvSpPr>
        <p:spPr bwMode="auto">
          <a:xfrm>
            <a:off x="0" y="1033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endParaRPr lang="en-US" altLang="en-US" i="0">
              <a:solidFill>
                <a:schemeClr val="tx1"/>
              </a:solidFill>
              <a:latin typeface="Arial" panose="020B0604020202020204" pitchFamily="34" charset="0"/>
              <a:cs typeface="Arial" panose="020B0604020202020204" pitchFamily="34" charset="0"/>
            </a:endParaRPr>
          </a:p>
        </p:txBody>
      </p:sp>
      <p:sp>
        <p:nvSpPr>
          <p:cNvPr id="63511" name="Rectangle 31">
            <a:extLst>
              <a:ext uri="{FF2B5EF4-FFF2-40B4-BE49-F238E27FC236}">
                <a16:creationId xmlns:a16="http://schemas.microsoft.com/office/drawing/2014/main" id="{8ED8BAC7-F54F-4299-AC74-296816B701CC}"/>
              </a:ext>
            </a:extLst>
          </p:cNvPr>
          <p:cNvSpPr>
            <a:spLocks noGrp="1" noChangeArrowheads="1"/>
          </p:cNvSpPr>
          <p:nvPr>
            <p:ph type="title"/>
          </p:nvPr>
        </p:nvSpPr>
        <p:spPr>
          <a:xfrm>
            <a:off x="520700" y="677863"/>
            <a:ext cx="8154988" cy="738187"/>
          </a:xfrm>
        </p:spPr>
        <p:txBody>
          <a:bodyPr/>
          <a:lstStyle/>
          <a:p>
            <a:pPr eaLnBrk="1" hangingPunct="1"/>
            <a:r>
              <a:rPr lang="en-US" altLang="en-US" sz="4000" dirty="0">
                <a:ea typeface="Calibri" panose="020F0502020204030204" pitchFamily="34" charset="0"/>
                <a:cs typeface="Lucida Sans" panose="020B0602030504020204" pitchFamily="34" charset="0"/>
              </a:rPr>
              <a:t>Multi-Homed Firewall:</a:t>
            </a:r>
            <a:br>
              <a:rPr lang="en-US" altLang="en-US" sz="4000" dirty="0">
                <a:ea typeface="Calibri" panose="020F0502020204030204" pitchFamily="34" charset="0"/>
                <a:cs typeface="Lucida Sans" panose="020B0602030504020204" pitchFamily="34" charset="0"/>
              </a:rPr>
            </a:br>
            <a:r>
              <a:rPr lang="en-US" altLang="en-US" sz="4000" dirty="0">
                <a:ea typeface="Calibri" panose="020F0502020204030204" pitchFamily="34" charset="0"/>
                <a:cs typeface="Lucida Sans" panose="020B0602030504020204" pitchFamily="34" charset="0"/>
              </a:rPr>
              <a:t>Separate Zones</a:t>
            </a:r>
          </a:p>
        </p:txBody>
      </p:sp>
      <p:sp>
        <p:nvSpPr>
          <p:cNvPr id="63513" name="Line 33">
            <a:extLst>
              <a:ext uri="{FF2B5EF4-FFF2-40B4-BE49-F238E27FC236}">
                <a16:creationId xmlns:a16="http://schemas.microsoft.com/office/drawing/2014/main" id="{DB9F6632-A6D7-46C4-989A-57ADA7FB17BB}"/>
              </a:ext>
            </a:extLst>
          </p:cNvPr>
          <p:cNvSpPr>
            <a:spLocks noChangeShapeType="1"/>
          </p:cNvSpPr>
          <p:nvPr/>
        </p:nvSpPr>
        <p:spPr bwMode="auto">
          <a:xfrm>
            <a:off x="3913188" y="3379788"/>
            <a:ext cx="50800" cy="3540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4" name="Text Box 34">
            <a:extLst>
              <a:ext uri="{FF2B5EF4-FFF2-40B4-BE49-F238E27FC236}">
                <a16:creationId xmlns:a16="http://schemas.microsoft.com/office/drawing/2014/main" id="{F96C6F1A-C716-4F7A-AFD6-BB1F6E463BAF}"/>
              </a:ext>
            </a:extLst>
          </p:cNvPr>
          <p:cNvSpPr txBox="1">
            <a:spLocks noChangeArrowheads="1"/>
          </p:cNvSpPr>
          <p:nvPr/>
        </p:nvSpPr>
        <p:spPr bwMode="auto">
          <a:xfrm>
            <a:off x="5167313" y="3313113"/>
            <a:ext cx="208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Demilitarized Zone</a:t>
            </a:r>
          </a:p>
        </p:txBody>
      </p:sp>
      <p:sp>
        <p:nvSpPr>
          <p:cNvPr id="63515" name="Text Box 37">
            <a:extLst>
              <a:ext uri="{FF2B5EF4-FFF2-40B4-BE49-F238E27FC236}">
                <a16:creationId xmlns:a16="http://schemas.microsoft.com/office/drawing/2014/main" id="{E225D620-4630-4275-8D88-27DD65D815E5}"/>
              </a:ext>
            </a:extLst>
          </p:cNvPr>
          <p:cNvSpPr txBox="1">
            <a:spLocks noChangeArrowheads="1"/>
          </p:cNvSpPr>
          <p:nvPr/>
        </p:nvSpPr>
        <p:spPr bwMode="auto">
          <a:xfrm>
            <a:off x="2058988" y="2971800"/>
            <a:ext cx="116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Screened</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Host</a:t>
            </a:r>
          </a:p>
        </p:txBody>
      </p:sp>
      <p:sp>
        <p:nvSpPr>
          <p:cNvPr id="63516" name="Text Box 38">
            <a:extLst>
              <a:ext uri="{FF2B5EF4-FFF2-40B4-BE49-F238E27FC236}">
                <a16:creationId xmlns:a16="http://schemas.microsoft.com/office/drawing/2014/main" id="{7A6EB283-28D9-45A6-B42D-8317CC48D2B2}"/>
              </a:ext>
            </a:extLst>
          </p:cNvPr>
          <p:cNvSpPr txBox="1">
            <a:spLocks noChangeArrowheads="1"/>
          </p:cNvSpPr>
          <p:nvPr/>
        </p:nvSpPr>
        <p:spPr bwMode="auto">
          <a:xfrm>
            <a:off x="5030788" y="2274888"/>
            <a:ext cx="3956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The router serves as a screen for the</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Firewall, preventing Denial of Service</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attacks to the Firewall.</a:t>
            </a:r>
          </a:p>
        </p:txBody>
      </p:sp>
      <p:sp>
        <p:nvSpPr>
          <p:cNvPr id="63517" name="Text Box 39">
            <a:extLst>
              <a:ext uri="{FF2B5EF4-FFF2-40B4-BE49-F238E27FC236}">
                <a16:creationId xmlns:a16="http://schemas.microsoft.com/office/drawing/2014/main" id="{33494542-52B5-46F1-8554-8410E22D2F02}"/>
              </a:ext>
            </a:extLst>
          </p:cNvPr>
          <p:cNvSpPr txBox="1">
            <a:spLocks noChangeArrowheads="1"/>
          </p:cNvSpPr>
          <p:nvPr/>
        </p:nvSpPr>
        <p:spPr bwMode="auto">
          <a:xfrm>
            <a:off x="2168525" y="2046288"/>
            <a:ext cx="1223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Screening</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Device:</a:t>
            </a:r>
          </a:p>
          <a:p>
            <a:pPr algn="ct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Router</a:t>
            </a:r>
          </a:p>
        </p:txBody>
      </p:sp>
      <p:cxnSp>
        <p:nvCxnSpPr>
          <p:cNvPr id="63518" name="Elbow Connector 6">
            <a:extLst>
              <a:ext uri="{FF2B5EF4-FFF2-40B4-BE49-F238E27FC236}">
                <a16:creationId xmlns:a16="http://schemas.microsoft.com/office/drawing/2014/main" id="{9CC73024-F1F6-453A-95BA-B342C0DA0DC3}"/>
              </a:ext>
            </a:extLst>
          </p:cNvPr>
          <p:cNvCxnSpPr>
            <a:cxnSpLocks noChangeShapeType="1"/>
            <a:stCxn id="63492" idx="0"/>
            <a:endCxn id="63521" idx="1"/>
          </p:cNvCxnSpPr>
          <p:nvPr/>
        </p:nvCxnSpPr>
        <p:spPr bwMode="auto">
          <a:xfrm rot="5400000" flipH="1" flipV="1">
            <a:off x="2295525" y="3178175"/>
            <a:ext cx="341313" cy="121761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3519" name="Text Box 37">
            <a:extLst>
              <a:ext uri="{FF2B5EF4-FFF2-40B4-BE49-F238E27FC236}">
                <a16:creationId xmlns:a16="http://schemas.microsoft.com/office/drawing/2014/main" id="{B64344C7-C0EC-4AC6-B5ED-1FAC08861142}"/>
              </a:ext>
            </a:extLst>
          </p:cNvPr>
          <p:cNvSpPr txBox="1">
            <a:spLocks noChangeArrowheads="1"/>
          </p:cNvSpPr>
          <p:nvPr/>
        </p:nvSpPr>
        <p:spPr bwMode="auto">
          <a:xfrm>
            <a:off x="131763" y="2971800"/>
            <a:ext cx="1660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Confidential</a:t>
            </a:r>
          </a:p>
          <a:p>
            <a:pPr algn="ct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Payment Card</a:t>
            </a:r>
          </a:p>
          <a:p>
            <a:pPr algn="ctr">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Zone</a:t>
            </a:r>
          </a:p>
        </p:txBody>
      </p:sp>
      <p:pic>
        <p:nvPicPr>
          <p:cNvPr id="63520" name="Picture 21" descr="BD18221_">
            <a:extLst>
              <a:ext uri="{FF2B5EF4-FFF2-40B4-BE49-F238E27FC236}">
                <a16:creationId xmlns:a16="http://schemas.microsoft.com/office/drawing/2014/main" id="{A9AC660B-C458-489E-AC98-408C28620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963" y="2336800"/>
            <a:ext cx="762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21" name="TextBox 6">
            <a:extLst>
              <a:ext uri="{FF2B5EF4-FFF2-40B4-BE49-F238E27FC236}">
                <a16:creationId xmlns:a16="http://schemas.microsoft.com/office/drawing/2014/main" id="{FC55B100-8F68-4429-ADCF-D6D74B982B9D}"/>
              </a:ext>
            </a:extLst>
          </p:cNvPr>
          <p:cNvSpPr txBox="1">
            <a:spLocks noChangeArrowheads="1"/>
          </p:cNvSpPr>
          <p:nvPr/>
        </p:nvSpPr>
        <p:spPr bwMode="auto">
          <a:xfrm>
            <a:off x="3074988" y="3446463"/>
            <a:ext cx="514350" cy="339725"/>
          </a:xfrm>
          <a:prstGeom prst="rect">
            <a:avLst/>
          </a:prstGeom>
          <a:solidFill>
            <a:srgbClr val="E86E5A"/>
          </a:solidFill>
          <a:ln w="9525">
            <a:solidFill>
              <a:schemeClr val="tx1"/>
            </a:solidFill>
            <a:miter lim="800000"/>
            <a:headEnd/>
            <a:tailEnd/>
          </a:ln>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Arial" panose="020B0604020202020204" pitchFamily="34" charset="0"/>
              </a:rPr>
              <a:t>IPS</a:t>
            </a:r>
          </a:p>
        </p:txBody>
      </p:sp>
      <p:pic>
        <p:nvPicPr>
          <p:cNvPr id="63522" name="Picture 47" descr="C:\Users\lincke\AppData\Local\Microsoft\Windows\Temporary Internet Files\Content.IE5\2RYO8FS0\banear-ips-firewall[1].png">
            <a:extLst>
              <a:ext uri="{FF2B5EF4-FFF2-40B4-BE49-F238E27FC236}">
                <a16:creationId xmlns:a16="http://schemas.microsoft.com/office/drawing/2014/main" id="{97A47C26-2E21-4890-9DC1-C02C1B65C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9613" y="3070225"/>
            <a:ext cx="11985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23" name="TextBox 43">
            <a:extLst>
              <a:ext uri="{FF2B5EF4-FFF2-40B4-BE49-F238E27FC236}">
                <a16:creationId xmlns:a16="http://schemas.microsoft.com/office/drawing/2014/main" id="{BCD5AFC9-9A9D-4AAF-9FE1-4F51609B9FD4}"/>
              </a:ext>
            </a:extLst>
          </p:cNvPr>
          <p:cNvSpPr txBox="1">
            <a:spLocks noChangeArrowheads="1"/>
          </p:cNvSpPr>
          <p:nvPr/>
        </p:nvSpPr>
        <p:spPr bwMode="auto">
          <a:xfrm>
            <a:off x="2244725" y="6246813"/>
            <a:ext cx="525463" cy="338137"/>
          </a:xfrm>
          <a:prstGeom prst="rect">
            <a:avLst/>
          </a:prstGeom>
          <a:solidFill>
            <a:srgbClr val="E86E5A"/>
          </a:solidFill>
          <a:ln w="9525">
            <a:solidFill>
              <a:schemeClr val="tx1"/>
            </a:solidFill>
            <a:miter lim="800000"/>
            <a:headEnd/>
            <a:tailEnd/>
          </a:ln>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Arial" panose="020B0604020202020204" pitchFamily="34" charset="0"/>
              </a:rPr>
              <a:t>IDS</a:t>
            </a:r>
          </a:p>
        </p:txBody>
      </p:sp>
      <p:cxnSp>
        <p:nvCxnSpPr>
          <p:cNvPr id="63524" name="Straight Connector 10">
            <a:extLst>
              <a:ext uri="{FF2B5EF4-FFF2-40B4-BE49-F238E27FC236}">
                <a16:creationId xmlns:a16="http://schemas.microsoft.com/office/drawing/2014/main" id="{E2383C41-9DEC-4EC3-9303-53F5B23AB624}"/>
              </a:ext>
            </a:extLst>
          </p:cNvPr>
          <p:cNvCxnSpPr>
            <a:cxnSpLocks noChangeShapeType="1"/>
          </p:cNvCxnSpPr>
          <p:nvPr/>
        </p:nvCxnSpPr>
        <p:spPr bwMode="auto">
          <a:xfrm flipV="1">
            <a:off x="3382963" y="3363913"/>
            <a:ext cx="238125" cy="714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07994998"/>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B3E253DE-82FC-4237-B62C-47B19FD9D815}"/>
              </a:ext>
            </a:extLst>
          </p:cNvPr>
          <p:cNvSpPr>
            <a:spLocks noGrp="1" noChangeArrowheads="1"/>
          </p:cNvSpPr>
          <p:nvPr>
            <p:ph type="title"/>
          </p:nvPr>
        </p:nvSpPr>
        <p:spPr>
          <a:xfrm>
            <a:off x="520700" y="762000"/>
            <a:ext cx="8154988" cy="654050"/>
          </a:xfrm>
        </p:spPr>
        <p:txBody>
          <a:bodyPr/>
          <a:lstStyle/>
          <a:p>
            <a:pPr algn="ctr" eaLnBrk="1" hangingPunct="1"/>
            <a:r>
              <a:rPr lang="en-US" altLang="en-US">
                <a:ea typeface="Calibri" panose="020F0502020204030204" pitchFamily="34" charset="0"/>
                <a:cs typeface="Lucida Sans" panose="020B0602030504020204" pitchFamily="34" charset="0"/>
              </a:rPr>
              <a:t>Step 3: Allocate Network Zones</a:t>
            </a:r>
            <a:br>
              <a:rPr lang="en-US" altLang="en-US">
                <a:ea typeface="Calibri" panose="020F0502020204030204" pitchFamily="34" charset="0"/>
                <a:cs typeface="Lucida Sans" panose="020B0602030504020204" pitchFamily="34" charset="0"/>
              </a:rPr>
            </a:br>
            <a:r>
              <a:rPr lang="en-US" altLang="en-US" sz="3200">
                <a:ea typeface="Calibri" panose="020F0502020204030204" pitchFamily="34" charset="0"/>
                <a:cs typeface="Lucida Sans" panose="020B0602030504020204" pitchFamily="34" charset="0"/>
              </a:rPr>
              <a:t>Workbook</a:t>
            </a:r>
          </a:p>
        </p:txBody>
      </p:sp>
      <p:graphicFrame>
        <p:nvGraphicFramePr>
          <p:cNvPr id="4" name="Content Placeholder 3">
            <a:extLst>
              <a:ext uri="{FF2B5EF4-FFF2-40B4-BE49-F238E27FC236}">
                <a16:creationId xmlns:a16="http://schemas.microsoft.com/office/drawing/2014/main" id="{6457D908-52F9-4D69-8CCD-61E1EC4478D7}"/>
              </a:ext>
            </a:extLst>
          </p:cNvPr>
          <p:cNvGraphicFramePr>
            <a:graphicFrameLocks noGrp="1"/>
          </p:cNvGraphicFramePr>
          <p:nvPr>
            <p:ph idx="1"/>
            <p:extLst>
              <p:ext uri="{D42A27DB-BD31-4B8C-83A1-F6EECF244321}">
                <p14:modId xmlns:p14="http://schemas.microsoft.com/office/powerpoint/2010/main" val="4133814040"/>
              </p:ext>
            </p:extLst>
          </p:nvPr>
        </p:nvGraphicFramePr>
        <p:xfrm>
          <a:off x="520700" y="1808163"/>
          <a:ext cx="8154988" cy="4705348"/>
        </p:xfrm>
        <a:graphic>
          <a:graphicData uri="http://schemas.openxmlformats.org/drawingml/2006/table">
            <a:tbl>
              <a:tblPr firstRow="1" firstCol="1" lastRow="1" lastCol="1" bandRow="1" bandCol="1"/>
              <a:tblGrid>
                <a:gridCol w="1224859">
                  <a:extLst>
                    <a:ext uri="{9D8B030D-6E8A-4147-A177-3AD203B41FA5}">
                      <a16:colId xmlns:a16="http://schemas.microsoft.com/office/drawing/2014/main" val="20000"/>
                    </a:ext>
                  </a:extLst>
                </a:gridCol>
                <a:gridCol w="1289326">
                  <a:extLst>
                    <a:ext uri="{9D8B030D-6E8A-4147-A177-3AD203B41FA5}">
                      <a16:colId xmlns:a16="http://schemas.microsoft.com/office/drawing/2014/main" val="20001"/>
                    </a:ext>
                  </a:extLst>
                </a:gridCol>
                <a:gridCol w="5640803">
                  <a:extLst>
                    <a:ext uri="{9D8B030D-6E8A-4147-A177-3AD203B41FA5}">
                      <a16:colId xmlns:a16="http://schemas.microsoft.com/office/drawing/2014/main" val="20002"/>
                    </a:ext>
                  </a:extLst>
                </a:gridCol>
              </a:tblGrid>
              <a:tr h="560840">
                <a:tc>
                  <a:txBody>
                    <a:bodyPr/>
                    <a:lstStyle/>
                    <a:p>
                      <a:pPr marL="0" marR="0" algn="ctr">
                        <a:lnSpc>
                          <a:spcPct val="115000"/>
                        </a:lnSpc>
                        <a:spcBef>
                          <a:spcPts val="0"/>
                        </a:spcBef>
                        <a:spcAft>
                          <a:spcPts val="0"/>
                        </a:spcAft>
                      </a:pPr>
                      <a:r>
                        <a:rPr lang="en-US" sz="1600" b="1" dirty="0">
                          <a:effectLst/>
                          <a:latin typeface="Calibri"/>
                          <a:ea typeface="Calibri"/>
                          <a:cs typeface="Times New Roman"/>
                        </a:rPr>
                        <a:t>Zone</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Services</a:t>
                      </a:r>
                    </a:p>
                    <a:p>
                      <a:pPr marL="0" marR="0" algn="ctr">
                        <a:lnSpc>
                          <a:spcPct val="115000"/>
                        </a:lnSpc>
                        <a:spcBef>
                          <a:spcPts val="0"/>
                        </a:spcBef>
                        <a:spcAft>
                          <a:spcPts val="0"/>
                        </a:spcAft>
                      </a:pPr>
                      <a:r>
                        <a:rPr lang="en-US" sz="1600" b="1">
                          <a:effectLst/>
                          <a:latin typeface="Calibri"/>
                          <a:ea typeface="Calibri"/>
                          <a:cs typeface="Times New Roman"/>
                        </a:rPr>
                        <a:t> </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Zone Description</a:t>
                      </a:r>
                    </a:p>
                    <a:p>
                      <a:pPr marL="0" marR="0" algn="ctr">
                        <a:lnSpc>
                          <a:spcPct val="115000"/>
                        </a:lnSpc>
                        <a:spcBef>
                          <a:spcPts val="0"/>
                        </a:spcBef>
                        <a:spcAft>
                          <a:spcPts val="0"/>
                        </a:spcAft>
                      </a:pPr>
                      <a:r>
                        <a:rPr lang="en-US" sz="1600" b="1" dirty="0">
                          <a:effectLst/>
                          <a:latin typeface="Calibri"/>
                          <a:ea typeface="Calibri"/>
                          <a:cs typeface="Times New Roman"/>
                        </a:rPr>
                        <a:t>(You may delete or add rows as necessary)</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53296">
                <a:tc>
                  <a:txBody>
                    <a:bodyPr/>
                    <a:lstStyle/>
                    <a:p>
                      <a:pPr marL="0" marR="0">
                        <a:lnSpc>
                          <a:spcPct val="115000"/>
                        </a:lnSpc>
                        <a:spcBef>
                          <a:spcPts val="0"/>
                        </a:spcBef>
                        <a:spcAft>
                          <a:spcPts val="0"/>
                        </a:spcAft>
                      </a:pPr>
                      <a:r>
                        <a:rPr lang="en-US" sz="1600" dirty="0">
                          <a:effectLst/>
                          <a:latin typeface="Calibri"/>
                          <a:ea typeface="Calibri"/>
                          <a:cs typeface="Times New Roman"/>
                        </a:rPr>
                        <a:t>Internet</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 </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This zone is external to the organization. </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1"/>
                  </a:ext>
                </a:extLst>
              </a:tr>
              <a:tr h="560840">
                <a:tc>
                  <a:txBody>
                    <a:bodyPr/>
                    <a:lstStyle/>
                    <a:p>
                      <a:pPr marL="0" marR="0">
                        <a:lnSpc>
                          <a:spcPct val="115000"/>
                        </a:lnSpc>
                        <a:spcBef>
                          <a:spcPts val="0"/>
                        </a:spcBef>
                        <a:spcAft>
                          <a:spcPts val="0"/>
                        </a:spcAft>
                      </a:pPr>
                      <a:r>
                        <a:rPr lang="en-US" sz="1600" dirty="0">
                          <a:effectLst/>
                          <a:latin typeface="Calibri"/>
                          <a:ea typeface="Calibri"/>
                          <a:cs typeface="Times New Roman"/>
                        </a:rPr>
                        <a:t>De-</a:t>
                      </a:r>
                      <a:r>
                        <a:rPr lang="en-US" sz="1600" dirty="0" err="1">
                          <a:effectLst/>
                          <a:latin typeface="Calibri"/>
                          <a:ea typeface="Calibri"/>
                          <a:cs typeface="Times New Roman"/>
                        </a:rPr>
                        <a:t>Militar</a:t>
                      </a:r>
                      <a:r>
                        <a:rPr lang="en-US" sz="1600" dirty="0">
                          <a:effectLst/>
                          <a:latin typeface="Calibri"/>
                          <a:ea typeface="Calibri"/>
                          <a:cs typeface="Times New Roman"/>
                        </a:rPr>
                        <a:t>-</a:t>
                      </a:r>
                      <a:r>
                        <a:rPr lang="en-US" sz="1600" dirty="0" err="1">
                          <a:effectLst/>
                          <a:latin typeface="Calibri"/>
                          <a:ea typeface="Calibri"/>
                          <a:cs typeface="Times New Roman"/>
                        </a:rPr>
                        <a:t>ized</a:t>
                      </a:r>
                      <a:r>
                        <a:rPr lang="en-US" sz="1600" dirty="0">
                          <a:effectLst/>
                          <a:latin typeface="Calibri"/>
                          <a:ea typeface="Calibri"/>
                          <a:cs typeface="Times New Roman"/>
                        </a:rPr>
                        <a:t> Zone</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Web, </a:t>
                      </a:r>
                    </a:p>
                    <a:p>
                      <a:pPr marL="0" marR="0">
                        <a:lnSpc>
                          <a:spcPct val="115000"/>
                        </a:lnSpc>
                        <a:spcBef>
                          <a:spcPts val="0"/>
                        </a:spcBef>
                        <a:spcAft>
                          <a:spcPts val="0"/>
                        </a:spcAft>
                      </a:pPr>
                      <a:r>
                        <a:rPr lang="en-US" sz="1600" dirty="0">
                          <a:effectLst/>
                          <a:latin typeface="Calibri"/>
                          <a:ea typeface="Calibri"/>
                          <a:cs typeface="Times New Roman"/>
                        </a:rPr>
                        <a:t>Email, DNS</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This zone houses services the public are allowed to access in our network.</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2"/>
                  </a:ext>
                </a:extLst>
              </a:tr>
              <a:tr h="706592">
                <a:tc>
                  <a:txBody>
                    <a:bodyPr/>
                    <a:lstStyle/>
                    <a:p>
                      <a:pPr marL="0" marR="0">
                        <a:lnSpc>
                          <a:spcPct val="115000"/>
                        </a:lnSpc>
                        <a:spcBef>
                          <a:spcPts val="0"/>
                        </a:spcBef>
                        <a:spcAft>
                          <a:spcPts val="0"/>
                        </a:spcAft>
                      </a:pPr>
                      <a:r>
                        <a:rPr lang="en-US" sz="1600">
                          <a:effectLst/>
                          <a:latin typeface="Calibri"/>
                          <a:ea typeface="Calibri"/>
                          <a:cs typeface="Times New Roman"/>
                        </a:rPr>
                        <a:t>Wireless Network</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Wireless local employees</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This zone connects wireless/laptop employees</a:t>
                      </a:r>
                      <a:r>
                        <a:rPr lang="en-US" sz="1600" dirty="0">
                          <a:effectLst/>
                          <a:latin typeface="Tempus Sans ITC"/>
                          <a:ea typeface="Calibri"/>
                          <a:cs typeface="Times New Roman"/>
                        </a:rPr>
                        <a:t>/</a:t>
                      </a:r>
                      <a:r>
                        <a:rPr lang="en-US" sz="1600" dirty="0">
                          <a:solidFill>
                            <a:srgbClr val="C00000"/>
                          </a:solidFill>
                          <a:effectLst/>
                          <a:latin typeface="Tempus Sans ITC"/>
                          <a:ea typeface="Calibri"/>
                          <a:cs typeface="Times New Roman"/>
                        </a:rPr>
                        <a:t>students</a:t>
                      </a:r>
                      <a:r>
                        <a:rPr lang="en-US" sz="1600" dirty="0">
                          <a:solidFill>
                            <a:srgbClr val="C00000"/>
                          </a:solidFill>
                          <a:effectLst/>
                          <a:latin typeface="Calibri"/>
                          <a:ea typeface="Calibri"/>
                          <a:cs typeface="Times New Roman"/>
                        </a:rPr>
                        <a:t> </a:t>
                      </a:r>
                      <a:r>
                        <a:rPr lang="en-US" sz="1600" dirty="0">
                          <a:effectLst/>
                          <a:latin typeface="Calibri"/>
                          <a:ea typeface="Calibri"/>
                          <a:cs typeface="Times New Roman"/>
                        </a:rPr>
                        <a:t>(and crackers) to our internal network. They have</a:t>
                      </a:r>
                      <a:r>
                        <a:rPr lang="en-US" sz="1600" baseline="0" dirty="0">
                          <a:effectLst/>
                          <a:latin typeface="Calibri"/>
                          <a:ea typeface="Calibri"/>
                          <a:cs typeface="Times New Roman"/>
                        </a:rPr>
                        <a:t> wide access.</a:t>
                      </a:r>
                      <a:endParaRPr lang="en-US" sz="1600" dirty="0">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3"/>
                  </a:ext>
                </a:extLst>
              </a:tr>
              <a:tr h="560840">
                <a:tc>
                  <a:txBody>
                    <a:bodyPr/>
                    <a:lstStyle/>
                    <a:p>
                      <a:pPr marL="0" marR="0">
                        <a:lnSpc>
                          <a:spcPct val="115000"/>
                        </a:lnSpc>
                        <a:spcBef>
                          <a:spcPts val="0"/>
                        </a:spcBef>
                        <a:spcAft>
                          <a:spcPts val="0"/>
                        </a:spcAft>
                      </a:pPr>
                      <a:r>
                        <a:rPr lang="en-US" sz="1600" dirty="0">
                          <a:effectLst/>
                          <a:latin typeface="Calibri"/>
                          <a:ea typeface="Calibri"/>
                          <a:cs typeface="Times New Roman"/>
                        </a:rPr>
                        <a:t>Privileged Server Zone</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Databases</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solidFill>
                            <a:srgbClr val="C00000"/>
                          </a:solidFill>
                          <a:effectLst/>
                          <a:latin typeface="Tempus Sans ITC"/>
                          <a:ea typeface="Calibri"/>
                          <a:cs typeface="Times New Roman"/>
                        </a:rPr>
                        <a:t>This zone hosts our student learning databases, faculty servers, and student servers.</a:t>
                      </a:r>
                      <a:endParaRPr lang="en-US" sz="1600" dirty="0">
                        <a:solidFill>
                          <a:srgbClr val="C00000"/>
                        </a:solidFill>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4"/>
                  </a:ext>
                </a:extLst>
              </a:tr>
              <a:tr h="841260">
                <a:tc>
                  <a:txBody>
                    <a:bodyPr/>
                    <a:lstStyle/>
                    <a:p>
                      <a:pPr marL="0" marR="0">
                        <a:lnSpc>
                          <a:spcPct val="115000"/>
                        </a:lnSpc>
                        <a:spcBef>
                          <a:spcPts val="0"/>
                        </a:spcBef>
                        <a:spcAft>
                          <a:spcPts val="0"/>
                        </a:spcAft>
                      </a:pPr>
                      <a:r>
                        <a:rPr lang="en-US" sz="1600">
                          <a:solidFill>
                            <a:srgbClr val="C00000"/>
                          </a:solidFill>
                          <a:effectLst/>
                          <a:latin typeface="Tempus Sans ITC"/>
                          <a:ea typeface="Calibri"/>
                          <a:cs typeface="Times New Roman"/>
                        </a:rPr>
                        <a:t>Confidential Zone</a:t>
                      </a:r>
                      <a:endParaRPr lang="en-US" sz="1600">
                        <a:solidFill>
                          <a:srgbClr val="C00000"/>
                        </a:solidFill>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a:solidFill>
                            <a:srgbClr val="C00000"/>
                          </a:solidFill>
                          <a:effectLst/>
                          <a:latin typeface="Tempus Sans ITC"/>
                          <a:ea typeface="Calibri"/>
                          <a:cs typeface="Times New Roman"/>
                        </a:rPr>
                        <a:t>Payment card, health, grades info</a:t>
                      </a:r>
                      <a:endParaRPr lang="en-US" sz="1600">
                        <a:solidFill>
                          <a:srgbClr val="C00000"/>
                        </a:solidFill>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solidFill>
                            <a:srgbClr val="C00000"/>
                          </a:solidFill>
                          <a:effectLst/>
                          <a:latin typeface="Tempus Sans ITC"/>
                          <a:ea typeface="Calibri"/>
                          <a:cs typeface="Times New Roman"/>
                        </a:rPr>
                        <a:t>This highly-secure zone hosts databases with payment and other confidential (protected by law) information.</a:t>
                      </a:r>
                      <a:endParaRPr lang="en-US" sz="1600" dirty="0">
                        <a:solidFill>
                          <a:srgbClr val="C00000"/>
                        </a:solidFill>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5"/>
                  </a:ext>
                </a:extLst>
              </a:tr>
              <a:tr h="560840">
                <a:tc>
                  <a:txBody>
                    <a:bodyPr/>
                    <a:lstStyle/>
                    <a:p>
                      <a:pPr marL="0" marR="0">
                        <a:lnSpc>
                          <a:spcPct val="115000"/>
                        </a:lnSpc>
                        <a:spcBef>
                          <a:spcPts val="0"/>
                        </a:spcBef>
                        <a:spcAft>
                          <a:spcPts val="0"/>
                        </a:spcAft>
                      </a:pPr>
                      <a:r>
                        <a:rPr lang="en-US" sz="1600" dirty="0">
                          <a:effectLst/>
                          <a:latin typeface="Calibri"/>
                          <a:ea typeface="Calibri"/>
                          <a:cs typeface="Times New Roman"/>
                        </a:rPr>
                        <a:t>Privileged </a:t>
                      </a:r>
                      <a:r>
                        <a:rPr lang="en-US" sz="1600" dirty="0">
                          <a:effectLst/>
                          <a:latin typeface="Tempus Sans ITC"/>
                          <a:ea typeface="Calibri"/>
                          <a:cs typeface="Times New Roman"/>
                        </a:rPr>
                        <a:t>user </a:t>
                      </a:r>
                      <a:r>
                        <a:rPr lang="en-US" sz="1600" dirty="0">
                          <a:effectLst/>
                          <a:latin typeface="Calibri"/>
                          <a:ea typeface="Calibri"/>
                          <a:cs typeface="Times New Roman"/>
                        </a:rPr>
                        <a:t>Zone</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Wired staff/</a:t>
                      </a:r>
                      <a:r>
                        <a:rPr lang="en-US" sz="1600" baseline="0" dirty="0">
                          <a:effectLst/>
                          <a:latin typeface="Calibri"/>
                          <a:ea typeface="Calibri"/>
                          <a:cs typeface="Times New Roman"/>
                        </a:rPr>
                        <a:t> </a:t>
                      </a:r>
                      <a:r>
                        <a:rPr lang="en-US" sz="1600" dirty="0">
                          <a:effectLst/>
                          <a:latin typeface="Calibri"/>
                          <a:ea typeface="Calibri"/>
                          <a:cs typeface="Times New Roman"/>
                        </a:rPr>
                        <a:t>students</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This zone hosts our wired/fixed employee</a:t>
                      </a:r>
                      <a:r>
                        <a:rPr lang="en-US" sz="1600" dirty="0">
                          <a:effectLst/>
                          <a:latin typeface="Tempus Sans ITC"/>
                          <a:ea typeface="Calibri"/>
                          <a:cs typeface="Times New Roman"/>
                        </a:rPr>
                        <a:t>/</a:t>
                      </a:r>
                      <a:r>
                        <a:rPr lang="en-US" sz="1600" dirty="0">
                          <a:solidFill>
                            <a:srgbClr val="C00000"/>
                          </a:solidFill>
                          <a:effectLst/>
                          <a:latin typeface="Tempus Sans ITC"/>
                          <a:ea typeface="Calibri"/>
                          <a:cs typeface="Times New Roman"/>
                        </a:rPr>
                        <a:t>classroom </a:t>
                      </a:r>
                      <a:r>
                        <a:rPr lang="en-US" sz="1600" dirty="0">
                          <a:effectLst/>
                          <a:latin typeface="Calibri"/>
                          <a:ea typeface="Calibri"/>
                          <a:cs typeface="Times New Roman"/>
                        </a:rPr>
                        <a:t>computer terminals.  They have</a:t>
                      </a:r>
                      <a:r>
                        <a:rPr lang="en-US" sz="1600" baseline="0" dirty="0">
                          <a:effectLst/>
                          <a:latin typeface="Calibri"/>
                          <a:ea typeface="Calibri"/>
                          <a:cs typeface="Times New Roman"/>
                        </a:rPr>
                        <a:t> wide </a:t>
                      </a:r>
                      <a:r>
                        <a:rPr lang="en-US" sz="1600" baseline="0" dirty="0" err="1">
                          <a:effectLst/>
                          <a:latin typeface="Calibri"/>
                          <a:ea typeface="Calibri"/>
                          <a:cs typeface="Times New Roman"/>
                        </a:rPr>
                        <a:t>univ.</a:t>
                      </a:r>
                      <a:r>
                        <a:rPr lang="en-US" sz="1600" baseline="0" dirty="0">
                          <a:effectLst/>
                          <a:latin typeface="Calibri"/>
                          <a:ea typeface="Calibri"/>
                          <a:cs typeface="Times New Roman"/>
                        </a:rPr>
                        <a:t> &amp; external access.</a:t>
                      </a:r>
                      <a:endParaRPr lang="en-US" sz="1600" dirty="0">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6"/>
                  </a:ext>
                </a:extLst>
              </a:tr>
              <a:tr h="560840">
                <a:tc>
                  <a:txBody>
                    <a:bodyPr/>
                    <a:lstStyle/>
                    <a:p>
                      <a:pPr marL="0" marR="0">
                        <a:lnSpc>
                          <a:spcPct val="115000"/>
                        </a:lnSpc>
                        <a:spcBef>
                          <a:spcPts val="0"/>
                        </a:spcBef>
                        <a:spcAft>
                          <a:spcPts val="0"/>
                        </a:spcAft>
                      </a:pPr>
                      <a:r>
                        <a:rPr lang="en-US" sz="1600">
                          <a:solidFill>
                            <a:srgbClr val="C00000"/>
                          </a:solidFill>
                          <a:effectLst/>
                          <a:latin typeface="Tempus Sans ITC"/>
                          <a:ea typeface="Calibri"/>
                          <a:cs typeface="Times New Roman"/>
                        </a:rPr>
                        <a:t>Student Lab Zone</a:t>
                      </a:r>
                      <a:endParaRPr lang="en-US" sz="1600">
                        <a:solidFill>
                          <a:srgbClr val="C00000"/>
                        </a:solidFill>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solidFill>
                            <a:srgbClr val="C00000"/>
                          </a:solidFill>
                          <a:effectLst/>
                          <a:latin typeface="Tempus Sans ITC"/>
                          <a:ea typeface="Calibri"/>
                          <a:cs typeface="Times New Roman"/>
                        </a:rPr>
                        <a:t>Student labs</a:t>
                      </a:r>
                      <a:endParaRPr lang="en-US" sz="1600" dirty="0">
                        <a:solidFill>
                          <a:srgbClr val="C00000"/>
                        </a:solidFill>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dirty="0">
                          <a:solidFill>
                            <a:srgbClr val="C00000"/>
                          </a:solidFill>
                          <a:effectLst/>
                          <a:latin typeface="Tempus Sans ITC"/>
                          <a:ea typeface="Calibri"/>
                          <a:cs typeface="Times New Roman"/>
                        </a:rPr>
                        <a:t>This zone hosts our student lab computers, which are highly vulnerable to malware.  They</a:t>
                      </a:r>
                      <a:r>
                        <a:rPr lang="en-US" sz="1600" baseline="0" dirty="0">
                          <a:solidFill>
                            <a:srgbClr val="C00000"/>
                          </a:solidFill>
                          <a:effectLst/>
                          <a:latin typeface="Tempus Sans ITC"/>
                          <a:ea typeface="Calibri"/>
                          <a:cs typeface="Times New Roman"/>
                        </a:rPr>
                        <a:t> have wide access</a:t>
                      </a:r>
                      <a:endParaRPr lang="en-US" sz="1600" dirty="0">
                        <a:solidFill>
                          <a:srgbClr val="C00000"/>
                        </a:solidFill>
                        <a:effectLst/>
                        <a:latin typeface="Calibri"/>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61061468"/>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35779BF-BF6D-4934-B7F8-ECB881A8CB35}"/>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Step 4: Define Controls</a:t>
            </a:r>
            <a:br>
              <a:rPr lang="en-US" altLang="en-US">
                <a:ea typeface="Calibri" panose="020F0502020204030204" pitchFamily="34" charset="0"/>
                <a:cs typeface="Lucida Sans" panose="020B0602030504020204" pitchFamily="34" charset="0"/>
              </a:rPr>
            </a:br>
            <a:r>
              <a:rPr lang="en-US" altLang="en-US" sz="3200">
                <a:ea typeface="Calibri" panose="020F0502020204030204" pitchFamily="34" charset="0"/>
                <a:cs typeface="Lucida Sans" panose="020B0602030504020204" pitchFamily="34" charset="0"/>
              </a:rPr>
              <a:t>Workbook</a:t>
            </a:r>
          </a:p>
        </p:txBody>
      </p:sp>
      <p:graphicFrame>
        <p:nvGraphicFramePr>
          <p:cNvPr id="4" name="Content Placeholder 3">
            <a:extLst>
              <a:ext uri="{FF2B5EF4-FFF2-40B4-BE49-F238E27FC236}">
                <a16:creationId xmlns:a16="http://schemas.microsoft.com/office/drawing/2014/main" id="{45556B54-ED35-480A-BA10-52DE1BB8E70B}"/>
              </a:ext>
            </a:extLst>
          </p:cNvPr>
          <p:cNvGraphicFramePr>
            <a:graphicFrameLocks noGrp="1"/>
          </p:cNvGraphicFramePr>
          <p:nvPr>
            <p:ph idx="1"/>
            <p:extLst>
              <p:ext uri="{D42A27DB-BD31-4B8C-83A1-F6EECF244321}">
                <p14:modId xmlns:p14="http://schemas.microsoft.com/office/powerpoint/2010/main" val="335727009"/>
              </p:ext>
            </p:extLst>
          </p:nvPr>
        </p:nvGraphicFramePr>
        <p:xfrm>
          <a:off x="457200" y="2057400"/>
          <a:ext cx="8259763" cy="3925888"/>
        </p:xfrm>
        <a:graphic>
          <a:graphicData uri="http://schemas.openxmlformats.org/drawingml/2006/table">
            <a:tbl>
              <a:tblPr firstRow="1" firstCol="1" lastRow="1" lastCol="1" bandRow="1" bandCol="1"/>
              <a:tblGrid>
                <a:gridCol w="1226059">
                  <a:extLst>
                    <a:ext uri="{9D8B030D-6E8A-4147-A177-3AD203B41FA5}">
                      <a16:colId xmlns:a16="http://schemas.microsoft.com/office/drawing/2014/main" val="20000"/>
                    </a:ext>
                  </a:extLst>
                </a:gridCol>
                <a:gridCol w="1290588">
                  <a:extLst>
                    <a:ext uri="{9D8B030D-6E8A-4147-A177-3AD203B41FA5}">
                      <a16:colId xmlns:a16="http://schemas.microsoft.com/office/drawing/2014/main" val="20001"/>
                    </a:ext>
                  </a:extLst>
                </a:gridCol>
                <a:gridCol w="1371249">
                  <a:extLst>
                    <a:ext uri="{9D8B030D-6E8A-4147-A177-3AD203B41FA5}">
                      <a16:colId xmlns:a16="http://schemas.microsoft.com/office/drawing/2014/main" val="20002"/>
                    </a:ext>
                  </a:extLst>
                </a:gridCol>
                <a:gridCol w="4371867">
                  <a:extLst>
                    <a:ext uri="{9D8B030D-6E8A-4147-A177-3AD203B41FA5}">
                      <a16:colId xmlns:a16="http://schemas.microsoft.com/office/drawing/2014/main" val="20003"/>
                    </a:ext>
                  </a:extLst>
                </a:gridCol>
              </a:tblGrid>
              <a:tr h="841262">
                <a:tc>
                  <a:txBody>
                    <a:bodyPr/>
                    <a:lstStyle/>
                    <a:p>
                      <a:pPr marL="0" marR="0" algn="ctr">
                        <a:lnSpc>
                          <a:spcPct val="115000"/>
                        </a:lnSpc>
                        <a:spcBef>
                          <a:spcPts val="0"/>
                        </a:spcBef>
                        <a:spcAft>
                          <a:spcPts val="0"/>
                        </a:spcAft>
                      </a:pPr>
                      <a:r>
                        <a:rPr lang="en-US" sz="1600">
                          <a:effectLst/>
                          <a:latin typeface="Calibri"/>
                          <a:ea typeface="Calibri"/>
                          <a:cs typeface="Times New Roman"/>
                        </a:rPr>
                        <a:t>Zone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marL="0" marR="0" algn="ctr">
                        <a:lnSpc>
                          <a:spcPct val="115000"/>
                        </a:lnSpc>
                        <a:spcBef>
                          <a:spcPts val="0"/>
                        </a:spcBef>
                        <a:spcAft>
                          <a:spcPts val="0"/>
                        </a:spcAft>
                      </a:pPr>
                      <a:r>
                        <a:rPr lang="en-US" sz="1600">
                          <a:effectLst/>
                          <a:latin typeface="Calibri"/>
                          <a:ea typeface="Calibri"/>
                          <a:cs typeface="Times New Roman"/>
                        </a:rPr>
                        <a:t>Server</a:t>
                      </a:r>
                    </a:p>
                    <a:p>
                      <a:pPr marL="0" marR="0" algn="ctr">
                        <a:lnSpc>
                          <a:spcPct val="115000"/>
                        </a:lnSpc>
                        <a:spcBef>
                          <a:spcPts val="0"/>
                        </a:spcBef>
                        <a:spcAft>
                          <a:spcPts val="0"/>
                        </a:spcAft>
                      </a:pPr>
                      <a:r>
                        <a:rPr lang="en-US" sz="1600">
                          <a:effectLst/>
                          <a:latin typeface="Calibri"/>
                          <a:ea typeface="Calibri"/>
                          <a:cs typeface="Times New Roman"/>
                        </a:rPr>
                        <a:t>(*=Virtual)</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marL="0" marR="0" algn="ctr">
                        <a:lnSpc>
                          <a:spcPct val="115000"/>
                        </a:lnSpc>
                        <a:spcBef>
                          <a:spcPts val="0"/>
                        </a:spcBef>
                        <a:spcAft>
                          <a:spcPts val="0"/>
                        </a:spcAft>
                      </a:pPr>
                      <a:r>
                        <a:rPr lang="en-US" sz="1600">
                          <a:effectLst/>
                          <a:latin typeface="Calibri"/>
                          <a:ea typeface="Calibri"/>
                          <a:cs typeface="Times New Roman"/>
                        </a:rPr>
                        <a:t>Service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Required Controls</a:t>
                      </a:r>
                    </a:p>
                    <a:p>
                      <a:pPr marL="0" marR="0" algn="ctr">
                        <a:lnSpc>
                          <a:spcPct val="115000"/>
                        </a:lnSpc>
                        <a:spcBef>
                          <a:spcPts val="0"/>
                        </a:spcBef>
                        <a:spcAft>
                          <a:spcPts val="0"/>
                        </a:spcAft>
                      </a:pPr>
                      <a:r>
                        <a:rPr lang="en-US" sz="1600" dirty="0">
                          <a:effectLst/>
                          <a:latin typeface="Calibri"/>
                          <a:ea typeface="Calibri"/>
                          <a:cs typeface="Times New Roman"/>
                        </a:rPr>
                        <a:t>(Conf., Integrity, Auth., </a:t>
                      </a:r>
                      <a:r>
                        <a:rPr lang="en-US" sz="1600" dirty="0" err="1">
                          <a:effectLst/>
                          <a:latin typeface="Calibri"/>
                          <a:ea typeface="Calibri"/>
                          <a:cs typeface="Times New Roman"/>
                        </a:rPr>
                        <a:t>Nonrepud</a:t>
                      </a:r>
                      <a:r>
                        <a:rPr lang="en-US" sz="1600" dirty="0">
                          <a:effectLst/>
                          <a:latin typeface="Calibri"/>
                          <a:ea typeface="Calibri"/>
                          <a:cs typeface="Times New Roman"/>
                        </a:rPr>
                        <a:t>., with tools: e.g., Encryption/VPN, hashing, IPS)</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0000"/>
                  </a:ext>
                </a:extLst>
              </a:tr>
              <a:tr h="1121682">
                <a:tc>
                  <a:txBody>
                    <a:bodyPr/>
                    <a:lstStyle/>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De-Militarized Zone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Web_</a:t>
                      </a:r>
                    </a:p>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Services*,</a:t>
                      </a:r>
                    </a:p>
                    <a:p>
                      <a:pPr marL="0" marR="0">
                        <a:lnSpc>
                          <a:spcPct val="115000"/>
                        </a:lnSpc>
                        <a:spcBef>
                          <a:spcPts val="0"/>
                        </a:spcBef>
                        <a:spcAft>
                          <a:spcPts val="0"/>
                        </a:spcAft>
                      </a:pPr>
                      <a:r>
                        <a:rPr lang="en-US" sz="1600" b="1" dirty="0" err="1">
                          <a:solidFill>
                            <a:srgbClr val="C00000"/>
                          </a:solidFill>
                          <a:effectLst/>
                          <a:latin typeface="Calibri"/>
                          <a:ea typeface="Calibri"/>
                          <a:cs typeface="Times New Roman"/>
                        </a:rPr>
                        <a:t>Email_Server</a:t>
                      </a:r>
                      <a:endParaRPr lang="en-US" sz="1600" b="1"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600" b="1" dirty="0" err="1">
                          <a:solidFill>
                            <a:srgbClr val="C00000"/>
                          </a:solidFill>
                          <a:effectLst/>
                          <a:latin typeface="Calibri"/>
                          <a:ea typeface="Calibri"/>
                          <a:cs typeface="Times New Roman"/>
                        </a:rPr>
                        <a:t>DNS_Server</a:t>
                      </a:r>
                      <a:endParaRPr lang="en-US" sz="1600" b="1" dirty="0">
                        <a:solidFill>
                          <a:srgbClr val="C00000"/>
                        </a:solidFill>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Web, </a:t>
                      </a:r>
                    </a:p>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Email, </a:t>
                      </a:r>
                    </a:p>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DNS</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a:solidFill>
                            <a:srgbClr val="C00000"/>
                          </a:solidFill>
                          <a:effectLst/>
                          <a:latin typeface="Tempus Sans ITC"/>
                          <a:ea typeface="Calibri"/>
                          <a:cs typeface="Times New Roman"/>
                        </a:rPr>
                        <a:t>Hacking: Intrusion Prevention System, Monitor alarm logs, Anti-virus software within Email package.</a:t>
                      </a:r>
                      <a:endParaRPr lang="en-US" sz="1600" b="1">
                        <a:solidFill>
                          <a:srgbClr val="C00000"/>
                        </a:solidFill>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1"/>
                  </a:ext>
                </a:extLst>
              </a:tr>
              <a:tr h="560841">
                <a:tc>
                  <a:txBody>
                    <a:bodyPr/>
                    <a:lstStyle/>
                    <a:p>
                      <a:pPr marL="0" marR="0">
                        <a:lnSpc>
                          <a:spcPct val="115000"/>
                        </a:lnSpc>
                        <a:spcBef>
                          <a:spcPts val="0"/>
                        </a:spcBef>
                        <a:spcAft>
                          <a:spcPts val="0"/>
                        </a:spcAft>
                      </a:pPr>
                      <a:r>
                        <a:rPr lang="en-US" sz="1600" b="1">
                          <a:solidFill>
                            <a:srgbClr val="C00000"/>
                          </a:solidFill>
                          <a:effectLst/>
                          <a:latin typeface="Calibri"/>
                          <a:ea typeface="Calibri"/>
                          <a:cs typeface="Times New Roman"/>
                        </a:rPr>
                        <a:t>Wireless Network</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Wireless local </a:t>
                      </a:r>
                      <a:r>
                        <a:rPr lang="en-US" sz="1600" b="1" dirty="0">
                          <a:solidFill>
                            <a:srgbClr val="C00000"/>
                          </a:solidFill>
                          <a:effectLst/>
                          <a:latin typeface="Tempus Sans ITC"/>
                          <a:ea typeface="Calibri"/>
                          <a:cs typeface="Times New Roman"/>
                        </a:rPr>
                        <a:t>users</a:t>
                      </a:r>
                      <a:endParaRPr lang="en-US" sz="1600" b="1" dirty="0">
                        <a:solidFill>
                          <a:srgbClr val="C00000"/>
                        </a:solidFill>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Tempus Sans ITC"/>
                          <a:ea typeface="Calibri"/>
                          <a:cs typeface="Times New Roman"/>
                        </a:rPr>
                        <a:t>Confidentiality: WPA3 Encryption</a:t>
                      </a:r>
                      <a:endParaRPr lang="en-US" sz="1600" b="1"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600" b="1" dirty="0">
                          <a:solidFill>
                            <a:srgbClr val="C00000"/>
                          </a:solidFill>
                          <a:effectLst/>
                          <a:latin typeface="Tempus Sans ITC"/>
                          <a:ea typeface="Calibri"/>
                          <a:cs typeface="Times New Roman"/>
                        </a:rPr>
                        <a:t>Authentication: WPA3 Authentication</a:t>
                      </a:r>
                      <a:endParaRPr lang="en-US" sz="1600" b="1" dirty="0">
                        <a:solidFill>
                          <a:srgbClr val="C00000"/>
                        </a:solidFill>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2"/>
                  </a:ext>
                </a:extLst>
              </a:tr>
              <a:tr h="1402103">
                <a:tc>
                  <a:txBody>
                    <a:bodyPr/>
                    <a:lstStyle/>
                    <a:p>
                      <a:pPr marL="0" marR="0">
                        <a:lnSpc>
                          <a:spcPct val="115000"/>
                        </a:lnSpc>
                        <a:spcBef>
                          <a:spcPts val="0"/>
                        </a:spcBef>
                        <a:spcAft>
                          <a:spcPts val="0"/>
                        </a:spcAft>
                      </a:pPr>
                      <a:r>
                        <a:rPr lang="en-US" sz="1600" b="1" dirty="0">
                          <a:solidFill>
                            <a:srgbClr val="C00000"/>
                          </a:solidFill>
                          <a:effectLst/>
                          <a:latin typeface="Calibri"/>
                          <a:ea typeface="Calibri"/>
                          <a:cs typeface="Times New Roman"/>
                        </a:rPr>
                        <a:t>Privileged Server Zone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a:solidFill>
                            <a:srgbClr val="C00000"/>
                          </a:solidFill>
                          <a:effectLst/>
                          <a:latin typeface="Tempus Sans ITC"/>
                          <a:ea typeface="Calibri"/>
                          <a:cs typeface="Times New Roman"/>
                        </a:rPr>
                        <a:t>StudentScholastic</a:t>
                      </a:r>
                      <a:endParaRPr lang="en-US" sz="1600" b="1">
                        <a:solidFill>
                          <a:srgbClr val="C00000"/>
                        </a:solidFill>
                        <a:effectLst/>
                        <a:latin typeface="Calibri"/>
                        <a:ea typeface="Calibri"/>
                        <a:cs typeface="Times New Roman"/>
                      </a:endParaRPr>
                    </a:p>
                    <a:p>
                      <a:pPr marL="0" marR="0">
                        <a:lnSpc>
                          <a:spcPct val="115000"/>
                        </a:lnSpc>
                        <a:spcBef>
                          <a:spcPts val="0"/>
                        </a:spcBef>
                        <a:spcAft>
                          <a:spcPts val="0"/>
                        </a:spcAft>
                      </a:pPr>
                      <a:r>
                        <a:rPr lang="en-US" sz="1600" b="1">
                          <a:solidFill>
                            <a:srgbClr val="C00000"/>
                          </a:solidFill>
                          <a:effectLst/>
                          <a:latin typeface="Tempus Sans ITC"/>
                          <a:ea typeface="Calibri"/>
                          <a:cs typeface="Times New Roman"/>
                        </a:rPr>
                        <a:t>Student_Files</a:t>
                      </a:r>
                      <a:endParaRPr lang="en-US" sz="1600" b="1">
                        <a:solidFill>
                          <a:srgbClr val="C00000"/>
                        </a:solidFill>
                        <a:effectLst/>
                        <a:latin typeface="Calibri"/>
                        <a:ea typeface="Calibri"/>
                        <a:cs typeface="Times New Roman"/>
                      </a:endParaRPr>
                    </a:p>
                    <a:p>
                      <a:pPr marL="0" marR="0">
                        <a:lnSpc>
                          <a:spcPct val="115000"/>
                        </a:lnSpc>
                        <a:spcBef>
                          <a:spcPts val="0"/>
                        </a:spcBef>
                        <a:spcAft>
                          <a:spcPts val="0"/>
                        </a:spcAft>
                      </a:pPr>
                      <a:r>
                        <a:rPr lang="en-US" sz="1600" b="1">
                          <a:solidFill>
                            <a:srgbClr val="C00000"/>
                          </a:solidFill>
                          <a:effectLst/>
                          <a:latin typeface="Tempus Sans ITC"/>
                          <a:ea typeface="Calibri"/>
                          <a:cs typeface="Times New Roman"/>
                        </a:rPr>
                        <a:t>Faculty_Files</a:t>
                      </a:r>
                      <a:endParaRPr lang="en-US" sz="1600" b="1">
                        <a:solidFill>
                          <a:srgbClr val="C00000"/>
                        </a:solidFill>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a:solidFill>
                            <a:srgbClr val="C00000"/>
                          </a:solidFill>
                          <a:effectLst/>
                          <a:latin typeface="Tempus Sans ITC"/>
                          <a:ea typeface="Calibri"/>
                          <a:cs typeface="Times New Roman"/>
                        </a:rPr>
                        <a:t>Classroom software,</a:t>
                      </a:r>
                      <a:endParaRPr lang="en-US" sz="1600" b="1">
                        <a:solidFill>
                          <a:srgbClr val="C00000"/>
                        </a:solidFill>
                        <a:effectLst/>
                        <a:latin typeface="Calibri"/>
                        <a:ea typeface="Calibri"/>
                        <a:cs typeface="Times New Roman"/>
                      </a:endParaRPr>
                    </a:p>
                    <a:p>
                      <a:pPr marL="0" marR="0">
                        <a:lnSpc>
                          <a:spcPct val="115000"/>
                        </a:lnSpc>
                        <a:spcBef>
                          <a:spcPts val="0"/>
                        </a:spcBef>
                        <a:spcAft>
                          <a:spcPts val="0"/>
                        </a:spcAft>
                      </a:pPr>
                      <a:r>
                        <a:rPr lang="en-US" sz="1600" b="1">
                          <a:solidFill>
                            <a:srgbClr val="C00000"/>
                          </a:solidFill>
                          <a:effectLst/>
                          <a:latin typeface="Tempus Sans ITC"/>
                          <a:ea typeface="Calibri"/>
                          <a:cs typeface="Times New Roman"/>
                        </a:rPr>
                        <a:t>Faculty &amp; student storage</a:t>
                      </a:r>
                      <a:r>
                        <a:rPr lang="en-US" sz="1600" b="1">
                          <a:solidFill>
                            <a:srgbClr val="C00000"/>
                          </a:solidFill>
                          <a:effectLst/>
                          <a:latin typeface="Calibri"/>
                          <a:ea typeface="Calibri"/>
                          <a:cs typeface="Times New Roman"/>
                        </a:rPr>
                        <a:t>.</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a:lnSpc>
                          <a:spcPct val="115000"/>
                        </a:lnSpc>
                        <a:spcBef>
                          <a:spcPts val="0"/>
                        </a:spcBef>
                        <a:spcAft>
                          <a:spcPts val="0"/>
                        </a:spcAft>
                      </a:pPr>
                      <a:r>
                        <a:rPr lang="en-US" sz="1600" b="1" dirty="0">
                          <a:solidFill>
                            <a:srgbClr val="C00000"/>
                          </a:solidFill>
                          <a:effectLst/>
                          <a:latin typeface="Tempus Sans ITC"/>
                          <a:ea typeface="Calibri"/>
                          <a:cs typeface="Times New Roman"/>
                        </a:rPr>
                        <a:t>Confidentiality: Secure Web (HTTPS), Secure Protocols (SSH, SFTP).</a:t>
                      </a:r>
                      <a:endParaRPr lang="en-US" sz="1600" b="1"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600" b="1" dirty="0">
                          <a:solidFill>
                            <a:srgbClr val="C00000"/>
                          </a:solidFill>
                          <a:effectLst/>
                          <a:latin typeface="Tempus Sans ITC"/>
                          <a:ea typeface="Calibri"/>
                          <a:cs typeface="Times New Roman"/>
                        </a:rPr>
                        <a:t>Authentication: Single Sign-on through TACACS</a:t>
                      </a:r>
                      <a:endParaRPr lang="en-US" sz="1600" b="1"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600" b="1" dirty="0">
                          <a:solidFill>
                            <a:srgbClr val="C00000"/>
                          </a:solidFill>
                          <a:effectLst/>
                          <a:latin typeface="Tempus Sans ITC"/>
                          <a:ea typeface="Calibri"/>
                          <a:cs typeface="Times New Roman"/>
                        </a:rPr>
                        <a:t>Hacking: Monitor logs</a:t>
                      </a:r>
                    </a:p>
                    <a:p>
                      <a:pPr marL="0" marR="0">
                        <a:lnSpc>
                          <a:spcPct val="115000"/>
                        </a:lnSpc>
                        <a:spcBef>
                          <a:spcPts val="0"/>
                        </a:spcBef>
                        <a:spcAft>
                          <a:spcPts val="0"/>
                        </a:spcAft>
                      </a:pPr>
                      <a:r>
                        <a:rPr lang="en-US" sz="1600" b="1" dirty="0">
                          <a:solidFill>
                            <a:srgbClr val="C00000"/>
                          </a:solidFill>
                          <a:effectLst/>
                          <a:latin typeface="Tempus Sans ITC"/>
                          <a:ea typeface="Calibri"/>
                          <a:cs typeface="Times New Roman"/>
                        </a:rPr>
                        <a:t>Integrity: SHA-3</a:t>
                      </a:r>
                      <a:endParaRPr lang="en-US" sz="1600" b="1" dirty="0">
                        <a:solidFill>
                          <a:srgbClr val="C00000"/>
                        </a:solidFill>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2737031"/>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a:extLst>
              <a:ext uri="{FF2B5EF4-FFF2-40B4-BE49-F238E27FC236}">
                <a16:creationId xmlns:a16="http://schemas.microsoft.com/office/drawing/2014/main" id="{ABB6AA58-A0E5-4460-99E3-31EEFC03C1F5}"/>
              </a:ext>
            </a:extLst>
          </p:cNvPr>
          <p:cNvSpPr txBox="1">
            <a:spLocks noChangeArrowheads="1"/>
          </p:cNvSpPr>
          <p:nvPr/>
        </p:nvSpPr>
        <p:spPr bwMode="auto">
          <a:xfrm>
            <a:off x="2362200" y="2341563"/>
            <a:ext cx="1028700" cy="401637"/>
          </a:xfrm>
          <a:prstGeom prst="rect">
            <a:avLst/>
          </a:prstGeom>
          <a:solidFill>
            <a:schemeClr val="tx1"/>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bg1"/>
                </a:solidFill>
                <a:latin typeface="Arial" panose="020B0604020202020204" pitchFamily="34" charset="0"/>
                <a:cs typeface="Times New Roman" panose="02020603050405020304" pitchFamily="18" charset="0"/>
              </a:rPr>
              <a:t>Router</a:t>
            </a:r>
            <a:endParaRPr lang="en-US" altLang="en-US" sz="1600" i="0">
              <a:solidFill>
                <a:schemeClr val="bg1"/>
              </a:solidFill>
              <a:latin typeface="Arial" panose="020B0604020202020204" pitchFamily="34" charset="0"/>
              <a:cs typeface="Arial" panose="020B0604020202020204" pitchFamily="34" charset="0"/>
            </a:endParaRPr>
          </a:p>
        </p:txBody>
      </p:sp>
      <p:sp>
        <p:nvSpPr>
          <p:cNvPr id="130051" name="Text Box 3">
            <a:extLst>
              <a:ext uri="{FF2B5EF4-FFF2-40B4-BE49-F238E27FC236}">
                <a16:creationId xmlns:a16="http://schemas.microsoft.com/office/drawing/2014/main" id="{FE947ACB-F190-4A71-9863-DFC5AB834491}"/>
              </a:ext>
            </a:extLst>
          </p:cNvPr>
          <p:cNvSpPr txBox="1">
            <a:spLocks noChangeArrowheads="1"/>
          </p:cNvSpPr>
          <p:nvPr/>
        </p:nvSpPr>
        <p:spPr bwMode="auto">
          <a:xfrm>
            <a:off x="3200400" y="3421063"/>
            <a:ext cx="952500" cy="465137"/>
          </a:xfrm>
          <a:prstGeom prst="rect">
            <a:avLst/>
          </a:prstGeom>
          <a:solidFill>
            <a:srgbClr val="FF9900"/>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External DNS</a:t>
            </a:r>
            <a:endParaRPr lang="en-US" altLang="en-US" sz="1600" i="0">
              <a:solidFill>
                <a:schemeClr val="tx1"/>
              </a:solidFill>
              <a:latin typeface="Arial" panose="020B0604020202020204" pitchFamily="34" charset="0"/>
              <a:cs typeface="Arial" panose="020B0604020202020204" pitchFamily="34" charset="0"/>
            </a:endParaRPr>
          </a:p>
        </p:txBody>
      </p:sp>
      <p:sp>
        <p:nvSpPr>
          <p:cNvPr id="130052" name="Text Box 4">
            <a:extLst>
              <a:ext uri="{FF2B5EF4-FFF2-40B4-BE49-F238E27FC236}">
                <a16:creationId xmlns:a16="http://schemas.microsoft.com/office/drawing/2014/main" id="{3FBA6340-AD20-4C74-B1A8-213EB4582007}"/>
              </a:ext>
            </a:extLst>
          </p:cNvPr>
          <p:cNvSpPr txBox="1">
            <a:spLocks noChangeArrowheads="1"/>
          </p:cNvSpPr>
          <p:nvPr/>
        </p:nvSpPr>
        <p:spPr bwMode="auto">
          <a:xfrm>
            <a:off x="4267200" y="3505200"/>
            <a:ext cx="762000" cy="266700"/>
          </a:xfrm>
          <a:prstGeom prst="rect">
            <a:avLst/>
          </a:prstGeom>
          <a:solidFill>
            <a:srgbClr val="EFEF85"/>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Email</a:t>
            </a:r>
            <a:endParaRPr lang="en-US" altLang="en-US" sz="1600" i="0">
              <a:solidFill>
                <a:schemeClr val="tx1"/>
              </a:solidFill>
              <a:latin typeface="Arial" panose="020B0604020202020204" pitchFamily="34" charset="0"/>
              <a:cs typeface="Arial" panose="020B0604020202020204" pitchFamily="34" charset="0"/>
            </a:endParaRPr>
          </a:p>
        </p:txBody>
      </p:sp>
      <p:sp>
        <p:nvSpPr>
          <p:cNvPr id="130053" name="Text Box 5">
            <a:extLst>
              <a:ext uri="{FF2B5EF4-FFF2-40B4-BE49-F238E27FC236}">
                <a16:creationId xmlns:a16="http://schemas.microsoft.com/office/drawing/2014/main" id="{BE40340D-11FA-494B-A4F4-CE912C67CDEE}"/>
              </a:ext>
            </a:extLst>
          </p:cNvPr>
          <p:cNvSpPr txBox="1">
            <a:spLocks noChangeArrowheads="1"/>
          </p:cNvSpPr>
          <p:nvPr/>
        </p:nvSpPr>
        <p:spPr bwMode="auto">
          <a:xfrm>
            <a:off x="5181600" y="3429000"/>
            <a:ext cx="914400" cy="762000"/>
          </a:xfrm>
          <a:prstGeom prst="rect">
            <a:avLst/>
          </a:prstGeom>
          <a:solidFill>
            <a:srgbClr val="00FF00"/>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Public</a:t>
            </a:r>
          </a:p>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Web Server</a:t>
            </a:r>
            <a:endParaRPr lang="en-US" altLang="en-US" sz="1600" i="0">
              <a:solidFill>
                <a:schemeClr val="tx1"/>
              </a:solidFill>
              <a:latin typeface="Arial" panose="020B0604020202020204" pitchFamily="34" charset="0"/>
              <a:cs typeface="Arial" panose="020B0604020202020204" pitchFamily="34" charset="0"/>
            </a:endParaRPr>
          </a:p>
        </p:txBody>
      </p:sp>
      <p:sp>
        <p:nvSpPr>
          <p:cNvPr id="130054" name="Text Box 6">
            <a:extLst>
              <a:ext uri="{FF2B5EF4-FFF2-40B4-BE49-F238E27FC236}">
                <a16:creationId xmlns:a16="http://schemas.microsoft.com/office/drawing/2014/main" id="{02C77619-2E0F-4D80-A957-714080645BB1}"/>
              </a:ext>
            </a:extLst>
          </p:cNvPr>
          <p:cNvSpPr txBox="1">
            <a:spLocks noChangeArrowheads="1"/>
          </p:cNvSpPr>
          <p:nvPr/>
        </p:nvSpPr>
        <p:spPr bwMode="auto">
          <a:xfrm>
            <a:off x="6400800" y="3429000"/>
            <a:ext cx="1447800" cy="381000"/>
          </a:xfrm>
          <a:prstGeom prst="rect">
            <a:avLst/>
          </a:prstGeom>
          <a:solidFill>
            <a:srgbClr val="FF9900"/>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Times New Roman" panose="02020603050405020304" pitchFamily="18" charset="0"/>
              </a:rPr>
              <a:t>E-Commerce</a:t>
            </a:r>
            <a:endParaRPr lang="en-US" altLang="en-US" sz="1600" i="0">
              <a:solidFill>
                <a:schemeClr val="tx1"/>
              </a:solidFill>
              <a:latin typeface="Arial" panose="020B0604020202020204" pitchFamily="34" charset="0"/>
              <a:cs typeface="Arial" panose="020B0604020202020204" pitchFamily="34" charset="0"/>
            </a:endParaRPr>
          </a:p>
        </p:txBody>
      </p:sp>
      <p:sp>
        <p:nvSpPr>
          <p:cNvPr id="130055" name="Text Box 8">
            <a:extLst>
              <a:ext uri="{FF2B5EF4-FFF2-40B4-BE49-F238E27FC236}">
                <a16:creationId xmlns:a16="http://schemas.microsoft.com/office/drawing/2014/main" id="{F0EB99A6-DB0C-43F2-841E-1F59FEF74ACB}"/>
              </a:ext>
            </a:extLst>
          </p:cNvPr>
          <p:cNvSpPr txBox="1">
            <a:spLocks noChangeArrowheads="1"/>
          </p:cNvSpPr>
          <p:nvPr/>
        </p:nvSpPr>
        <p:spPr bwMode="auto">
          <a:xfrm>
            <a:off x="2438400" y="3962400"/>
            <a:ext cx="914400" cy="457200"/>
          </a:xfrm>
          <a:prstGeom prst="rect">
            <a:avLst/>
          </a:prstGeom>
          <a:solidFill>
            <a:schemeClr val="tx1"/>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bg1"/>
                </a:solidFill>
                <a:latin typeface="Arial" panose="020B0604020202020204" pitchFamily="34" charset="0"/>
                <a:cs typeface="Times New Roman" panose="02020603050405020304" pitchFamily="18" charset="0"/>
              </a:rPr>
              <a:t>Firewall</a:t>
            </a:r>
            <a:endParaRPr lang="en-US" altLang="en-US" sz="1600" i="0">
              <a:solidFill>
                <a:schemeClr val="bg1"/>
              </a:solidFill>
              <a:latin typeface="Arial" panose="020B0604020202020204" pitchFamily="34" charset="0"/>
              <a:cs typeface="Arial" panose="020B0604020202020204" pitchFamily="34" charset="0"/>
            </a:endParaRPr>
          </a:p>
        </p:txBody>
      </p:sp>
      <p:sp>
        <p:nvSpPr>
          <p:cNvPr id="130056" name="Text Box 11">
            <a:extLst>
              <a:ext uri="{FF2B5EF4-FFF2-40B4-BE49-F238E27FC236}">
                <a16:creationId xmlns:a16="http://schemas.microsoft.com/office/drawing/2014/main" id="{25C73B1C-C3D2-4E06-B39C-E25FC1C86D63}"/>
              </a:ext>
            </a:extLst>
          </p:cNvPr>
          <p:cNvSpPr txBox="1">
            <a:spLocks noChangeArrowheads="1"/>
          </p:cNvSpPr>
          <p:nvPr/>
        </p:nvSpPr>
        <p:spPr bwMode="auto">
          <a:xfrm>
            <a:off x="990600" y="5410200"/>
            <a:ext cx="9144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Arial" panose="020B0604020202020204" pitchFamily="34" charset="0"/>
              </a:rPr>
              <a:t>Zone 1:</a:t>
            </a:r>
          </a:p>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Arial" panose="020B0604020202020204" pitchFamily="34" charset="0"/>
              </a:rPr>
              <a:t>Student Labs &amp; Files</a:t>
            </a:r>
          </a:p>
        </p:txBody>
      </p:sp>
      <p:sp>
        <p:nvSpPr>
          <p:cNvPr id="130057" name="AutoShape 13">
            <a:extLst>
              <a:ext uri="{FF2B5EF4-FFF2-40B4-BE49-F238E27FC236}">
                <a16:creationId xmlns:a16="http://schemas.microsoft.com/office/drawing/2014/main" id="{2F405783-3514-417A-9444-0FE8B6A7AFA3}"/>
              </a:ext>
            </a:extLst>
          </p:cNvPr>
          <p:cNvSpPr>
            <a:spLocks noChangeArrowheads="1"/>
          </p:cNvSpPr>
          <p:nvPr/>
        </p:nvSpPr>
        <p:spPr bwMode="auto">
          <a:xfrm>
            <a:off x="1524000" y="4876800"/>
            <a:ext cx="571500" cy="457200"/>
          </a:xfrm>
          <a:prstGeom prst="can">
            <a:avLst>
              <a:gd name="adj" fmla="val 25000"/>
            </a:avLst>
          </a:prstGeom>
          <a:solidFill>
            <a:srgbClr val="EFEF85"/>
          </a:solidFill>
          <a:ln w="9525">
            <a:solidFill>
              <a:srgbClr val="000000"/>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130058" name="Line 15">
            <a:extLst>
              <a:ext uri="{FF2B5EF4-FFF2-40B4-BE49-F238E27FC236}">
                <a16:creationId xmlns:a16="http://schemas.microsoft.com/office/drawing/2014/main" id="{AB95AA32-B026-45A1-9B80-8AFB6A738F1C}"/>
              </a:ext>
            </a:extLst>
          </p:cNvPr>
          <p:cNvSpPr>
            <a:spLocks noChangeShapeType="1"/>
          </p:cNvSpPr>
          <p:nvPr/>
        </p:nvSpPr>
        <p:spPr bwMode="auto">
          <a:xfrm>
            <a:off x="3048000" y="2695575"/>
            <a:ext cx="0" cy="1266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59" name="Line 16">
            <a:extLst>
              <a:ext uri="{FF2B5EF4-FFF2-40B4-BE49-F238E27FC236}">
                <a16:creationId xmlns:a16="http://schemas.microsoft.com/office/drawing/2014/main" id="{64C81E3E-3866-4365-9853-DBF69A3E7D22}"/>
              </a:ext>
            </a:extLst>
          </p:cNvPr>
          <p:cNvSpPr>
            <a:spLocks noChangeShapeType="1"/>
          </p:cNvSpPr>
          <p:nvPr/>
        </p:nvSpPr>
        <p:spPr bwMode="auto">
          <a:xfrm flipH="1">
            <a:off x="1828800" y="4419600"/>
            <a:ext cx="7620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60" name="Line 17">
            <a:extLst>
              <a:ext uri="{FF2B5EF4-FFF2-40B4-BE49-F238E27FC236}">
                <a16:creationId xmlns:a16="http://schemas.microsoft.com/office/drawing/2014/main" id="{9054A5DA-B4DF-42BA-A596-09BCF22CF205}"/>
              </a:ext>
            </a:extLst>
          </p:cNvPr>
          <p:cNvSpPr>
            <a:spLocks noChangeShapeType="1"/>
          </p:cNvSpPr>
          <p:nvPr/>
        </p:nvSpPr>
        <p:spPr bwMode="auto">
          <a:xfrm>
            <a:off x="3048000" y="3192463"/>
            <a:ext cx="3505200" cy="79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61" name="Line 19">
            <a:extLst>
              <a:ext uri="{FF2B5EF4-FFF2-40B4-BE49-F238E27FC236}">
                <a16:creationId xmlns:a16="http://schemas.microsoft.com/office/drawing/2014/main" id="{AF1E15EF-C6CE-4CBD-884C-848D34ACB551}"/>
              </a:ext>
            </a:extLst>
          </p:cNvPr>
          <p:cNvSpPr>
            <a:spLocks noChangeShapeType="1"/>
          </p:cNvSpPr>
          <p:nvPr/>
        </p:nvSpPr>
        <p:spPr bwMode="auto">
          <a:xfrm>
            <a:off x="3810000" y="3200400"/>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62" name="Line 20">
            <a:extLst>
              <a:ext uri="{FF2B5EF4-FFF2-40B4-BE49-F238E27FC236}">
                <a16:creationId xmlns:a16="http://schemas.microsoft.com/office/drawing/2014/main" id="{31A7CA39-11F3-41F2-9F1B-9995126FFB27}"/>
              </a:ext>
            </a:extLst>
          </p:cNvPr>
          <p:cNvSpPr>
            <a:spLocks noChangeShapeType="1"/>
          </p:cNvSpPr>
          <p:nvPr/>
        </p:nvSpPr>
        <p:spPr bwMode="auto">
          <a:xfrm>
            <a:off x="4610100" y="3200400"/>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63" name="Line 21">
            <a:extLst>
              <a:ext uri="{FF2B5EF4-FFF2-40B4-BE49-F238E27FC236}">
                <a16:creationId xmlns:a16="http://schemas.microsoft.com/office/drawing/2014/main" id="{ACD573B5-7CB7-4339-B4F4-9B51D2D0745C}"/>
              </a:ext>
            </a:extLst>
          </p:cNvPr>
          <p:cNvSpPr>
            <a:spLocks noChangeShapeType="1"/>
          </p:cNvSpPr>
          <p:nvPr/>
        </p:nvSpPr>
        <p:spPr bwMode="auto">
          <a:xfrm>
            <a:off x="5410200" y="3200400"/>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64" name="Line 22">
            <a:extLst>
              <a:ext uri="{FF2B5EF4-FFF2-40B4-BE49-F238E27FC236}">
                <a16:creationId xmlns:a16="http://schemas.microsoft.com/office/drawing/2014/main" id="{81AF7E15-A168-47E0-86A7-DCFF60EB1ABE}"/>
              </a:ext>
            </a:extLst>
          </p:cNvPr>
          <p:cNvSpPr>
            <a:spLocks noChangeShapeType="1"/>
          </p:cNvSpPr>
          <p:nvPr/>
        </p:nvSpPr>
        <p:spPr bwMode="auto">
          <a:xfrm>
            <a:off x="6553200" y="3200400"/>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65" name="Line 24">
            <a:extLst>
              <a:ext uri="{FF2B5EF4-FFF2-40B4-BE49-F238E27FC236}">
                <a16:creationId xmlns:a16="http://schemas.microsoft.com/office/drawing/2014/main" id="{93EE92FC-CCA9-4D94-8502-386F13FCD0E6}"/>
              </a:ext>
            </a:extLst>
          </p:cNvPr>
          <p:cNvSpPr>
            <a:spLocks noChangeShapeType="1"/>
          </p:cNvSpPr>
          <p:nvPr/>
        </p:nvSpPr>
        <p:spPr bwMode="auto">
          <a:xfrm flipH="1">
            <a:off x="2743200" y="4419600"/>
            <a:ext cx="152400" cy="533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66" name="Oval 26">
            <a:extLst>
              <a:ext uri="{FF2B5EF4-FFF2-40B4-BE49-F238E27FC236}">
                <a16:creationId xmlns:a16="http://schemas.microsoft.com/office/drawing/2014/main" id="{17E30AC0-FD2C-4ECE-9E8B-04A6C5BBC02C}"/>
              </a:ext>
            </a:extLst>
          </p:cNvPr>
          <p:cNvSpPr>
            <a:spLocks noChangeArrowheads="1"/>
          </p:cNvSpPr>
          <p:nvPr/>
        </p:nvSpPr>
        <p:spPr bwMode="auto">
          <a:xfrm>
            <a:off x="914400" y="1524000"/>
            <a:ext cx="2705100" cy="681038"/>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130067" name="Text Box 27">
            <a:extLst>
              <a:ext uri="{FF2B5EF4-FFF2-40B4-BE49-F238E27FC236}">
                <a16:creationId xmlns:a16="http://schemas.microsoft.com/office/drawing/2014/main" id="{57A8AF6F-9D7A-47CD-90E6-395BDF9C859B}"/>
              </a:ext>
            </a:extLst>
          </p:cNvPr>
          <p:cNvSpPr txBox="1">
            <a:spLocks noChangeArrowheads="1"/>
          </p:cNvSpPr>
          <p:nvPr/>
        </p:nvSpPr>
        <p:spPr bwMode="auto">
          <a:xfrm>
            <a:off x="1752600" y="1828800"/>
            <a:ext cx="914400" cy="2286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200" i="0">
                <a:solidFill>
                  <a:schemeClr val="tx1"/>
                </a:solidFill>
                <a:latin typeface="Arial" panose="020B0604020202020204" pitchFamily="34" charset="0"/>
                <a:cs typeface="Times New Roman" panose="02020603050405020304" pitchFamily="18" charset="0"/>
              </a:rPr>
              <a:t>Internet</a:t>
            </a:r>
            <a:endParaRPr lang="en-US" altLang="en-US" i="0">
              <a:solidFill>
                <a:schemeClr val="tx1"/>
              </a:solidFill>
              <a:latin typeface="Arial" panose="020B0604020202020204" pitchFamily="34" charset="0"/>
              <a:cs typeface="Arial" panose="020B0604020202020204" pitchFamily="34" charset="0"/>
            </a:endParaRPr>
          </a:p>
        </p:txBody>
      </p:sp>
      <p:sp>
        <p:nvSpPr>
          <p:cNvPr id="130068" name="Line 28">
            <a:extLst>
              <a:ext uri="{FF2B5EF4-FFF2-40B4-BE49-F238E27FC236}">
                <a16:creationId xmlns:a16="http://schemas.microsoft.com/office/drawing/2014/main" id="{F2E33A85-E999-4E8E-B1EB-A7626F6A49AA}"/>
              </a:ext>
            </a:extLst>
          </p:cNvPr>
          <p:cNvSpPr>
            <a:spLocks noChangeShapeType="1"/>
          </p:cNvSpPr>
          <p:nvPr/>
        </p:nvSpPr>
        <p:spPr bwMode="auto">
          <a:xfrm>
            <a:off x="2895600" y="2133600"/>
            <a:ext cx="152400" cy="2016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69" name="Rectangle 29">
            <a:extLst>
              <a:ext uri="{FF2B5EF4-FFF2-40B4-BE49-F238E27FC236}">
                <a16:creationId xmlns:a16="http://schemas.microsoft.com/office/drawing/2014/main" id="{C3A04832-FE35-4F9C-B1EB-5A5F1B106A01}"/>
              </a:ext>
            </a:extLst>
          </p:cNvPr>
          <p:cNvSpPr>
            <a:spLocks noChangeArrowheads="1"/>
          </p:cNvSpPr>
          <p:nvPr/>
        </p:nvSpPr>
        <p:spPr bwMode="auto">
          <a:xfrm>
            <a:off x="0" y="1033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130070" name="Rectangle 30">
            <a:extLst>
              <a:ext uri="{FF2B5EF4-FFF2-40B4-BE49-F238E27FC236}">
                <a16:creationId xmlns:a16="http://schemas.microsoft.com/office/drawing/2014/main" id="{31ADEDAA-BB41-46C8-8C67-62B374EB4AB9}"/>
              </a:ext>
            </a:extLst>
          </p:cNvPr>
          <p:cNvSpPr>
            <a:spLocks noChangeArrowheads="1"/>
          </p:cNvSpPr>
          <p:nvPr/>
        </p:nvSpPr>
        <p:spPr bwMode="auto">
          <a:xfrm>
            <a:off x="437943" y="786884"/>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457200" algn="r"/>
                <a:tab pos="2743200" algn="ctr"/>
                <a:tab pos="5486400" algn="r"/>
              </a:tabLst>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i="0" dirty="0">
                <a:solidFill>
                  <a:schemeClr val="tx1"/>
                </a:solidFill>
                <a:latin typeface="Arial" panose="020B0604020202020204" pitchFamily="34" charset="0"/>
                <a:cs typeface="Arial" panose="020B0604020202020204" pitchFamily="34" charset="0"/>
              </a:rPr>
              <a:t>Hospital</a:t>
            </a:r>
          </a:p>
        </p:txBody>
      </p:sp>
      <p:sp>
        <p:nvSpPr>
          <p:cNvPr id="130071" name="Rectangle 31">
            <a:extLst>
              <a:ext uri="{FF2B5EF4-FFF2-40B4-BE49-F238E27FC236}">
                <a16:creationId xmlns:a16="http://schemas.microsoft.com/office/drawing/2014/main" id="{5EBC1390-7DE3-482F-9104-11FADB236AA0}"/>
              </a:ext>
            </a:extLst>
          </p:cNvPr>
          <p:cNvSpPr>
            <a:spLocks noGrp="1" noChangeArrowheads="1"/>
          </p:cNvSpPr>
          <p:nvPr>
            <p:ph type="title" idx="4294967295"/>
          </p:nvPr>
        </p:nvSpPr>
        <p:spPr>
          <a:xfrm>
            <a:off x="1828799" y="609599"/>
            <a:ext cx="6781791" cy="1111249"/>
          </a:xfrm>
        </p:spPr>
        <p:txBody>
          <a:bodyPr/>
          <a:lstStyle/>
          <a:p>
            <a:pPr algn="ctr" eaLnBrk="1" hangingPunct="1"/>
            <a:r>
              <a:rPr lang="en-US" altLang="en-US" sz="4000" dirty="0">
                <a:ea typeface="Calibri" panose="020F0502020204030204" pitchFamily="34" charset="0"/>
                <a:cs typeface="Lucida Sans" panose="020B0602030504020204" pitchFamily="34" charset="0"/>
              </a:rPr>
              <a:t>Step 5: </a:t>
            </a:r>
            <a:br>
              <a:rPr lang="en-US" altLang="en-US" sz="4000" dirty="0">
                <a:ea typeface="Calibri" panose="020F0502020204030204" pitchFamily="34" charset="0"/>
                <a:cs typeface="Lucida Sans" panose="020B0602030504020204" pitchFamily="34" charset="0"/>
              </a:rPr>
            </a:br>
            <a:r>
              <a:rPr lang="en-US" altLang="en-US" sz="4000" dirty="0">
                <a:ea typeface="Calibri" panose="020F0502020204030204" pitchFamily="34" charset="0"/>
                <a:cs typeface="Lucida Sans" panose="020B0602030504020204" pitchFamily="34" charset="0"/>
              </a:rPr>
              <a:t>Draw the Network Diagram</a:t>
            </a:r>
          </a:p>
        </p:txBody>
      </p:sp>
      <p:sp>
        <p:nvSpPr>
          <p:cNvPr id="130072" name="Line 33">
            <a:extLst>
              <a:ext uri="{FF2B5EF4-FFF2-40B4-BE49-F238E27FC236}">
                <a16:creationId xmlns:a16="http://schemas.microsoft.com/office/drawing/2014/main" id="{342823F9-F417-454F-B569-3E309D3C3BEA}"/>
              </a:ext>
            </a:extLst>
          </p:cNvPr>
          <p:cNvSpPr>
            <a:spLocks noChangeShapeType="1"/>
          </p:cNvSpPr>
          <p:nvPr/>
        </p:nvSpPr>
        <p:spPr bwMode="auto">
          <a:xfrm>
            <a:off x="3048000" y="2963863"/>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73" name="Text Box 34">
            <a:extLst>
              <a:ext uri="{FF2B5EF4-FFF2-40B4-BE49-F238E27FC236}">
                <a16:creationId xmlns:a16="http://schemas.microsoft.com/office/drawing/2014/main" id="{D0AF212B-04F2-42D2-8FE6-E8C00A1BFAA5}"/>
              </a:ext>
            </a:extLst>
          </p:cNvPr>
          <p:cNvSpPr txBox="1">
            <a:spLocks noChangeArrowheads="1"/>
          </p:cNvSpPr>
          <p:nvPr/>
        </p:nvSpPr>
        <p:spPr bwMode="auto">
          <a:xfrm>
            <a:off x="4038600" y="2667000"/>
            <a:ext cx="208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Demilitarized Zone</a:t>
            </a:r>
          </a:p>
        </p:txBody>
      </p:sp>
      <p:sp>
        <p:nvSpPr>
          <p:cNvPr id="130074" name="Text Box 11">
            <a:extLst>
              <a:ext uri="{FF2B5EF4-FFF2-40B4-BE49-F238E27FC236}">
                <a16:creationId xmlns:a16="http://schemas.microsoft.com/office/drawing/2014/main" id="{C176BEE9-1FFD-45CF-9798-71B19CB9F79C}"/>
              </a:ext>
            </a:extLst>
          </p:cNvPr>
          <p:cNvSpPr txBox="1">
            <a:spLocks noChangeArrowheads="1"/>
          </p:cNvSpPr>
          <p:nvPr/>
        </p:nvSpPr>
        <p:spPr bwMode="auto">
          <a:xfrm>
            <a:off x="2133600" y="5562600"/>
            <a:ext cx="9144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Arial" panose="020B0604020202020204" pitchFamily="34" charset="0"/>
              </a:rPr>
              <a:t>Zone 2:</a:t>
            </a:r>
          </a:p>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Arial" panose="020B0604020202020204" pitchFamily="34" charset="0"/>
              </a:rPr>
              <a:t>Faculty Labs &amp; Files</a:t>
            </a:r>
          </a:p>
        </p:txBody>
      </p:sp>
      <p:sp>
        <p:nvSpPr>
          <p:cNvPr id="130075" name="AutoShape 13">
            <a:extLst>
              <a:ext uri="{FF2B5EF4-FFF2-40B4-BE49-F238E27FC236}">
                <a16:creationId xmlns:a16="http://schemas.microsoft.com/office/drawing/2014/main" id="{0EB93023-7175-4C15-A4A6-162B3B094F2E}"/>
              </a:ext>
            </a:extLst>
          </p:cNvPr>
          <p:cNvSpPr>
            <a:spLocks noChangeArrowheads="1"/>
          </p:cNvSpPr>
          <p:nvPr/>
        </p:nvSpPr>
        <p:spPr bwMode="auto">
          <a:xfrm>
            <a:off x="2438400" y="4953000"/>
            <a:ext cx="571500" cy="457200"/>
          </a:xfrm>
          <a:prstGeom prst="can">
            <a:avLst>
              <a:gd name="adj" fmla="val 25000"/>
            </a:avLst>
          </a:prstGeom>
          <a:solidFill>
            <a:srgbClr val="FF9900"/>
          </a:solidFill>
          <a:ln w="9525">
            <a:solidFill>
              <a:srgbClr val="000000"/>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130076" name="AutoShape 13">
            <a:extLst>
              <a:ext uri="{FF2B5EF4-FFF2-40B4-BE49-F238E27FC236}">
                <a16:creationId xmlns:a16="http://schemas.microsoft.com/office/drawing/2014/main" id="{B2E8E7A3-8890-485F-AE35-8BFC32F7BB30}"/>
              </a:ext>
            </a:extLst>
          </p:cNvPr>
          <p:cNvSpPr>
            <a:spLocks noChangeArrowheads="1"/>
          </p:cNvSpPr>
          <p:nvPr/>
        </p:nvSpPr>
        <p:spPr bwMode="auto">
          <a:xfrm>
            <a:off x="3733800" y="5867400"/>
            <a:ext cx="990600" cy="685800"/>
          </a:xfrm>
          <a:prstGeom prst="can">
            <a:avLst>
              <a:gd name="adj" fmla="val 25000"/>
            </a:avLst>
          </a:prstGeom>
          <a:solidFill>
            <a:srgbClr val="FF0066"/>
          </a:solidFill>
          <a:ln w="9525">
            <a:solidFill>
              <a:srgbClr val="000000"/>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1600">
                <a:solidFill>
                  <a:schemeClr val="bg1"/>
                </a:solidFill>
                <a:latin typeface="Arial" panose="020B0604020202020204" pitchFamily="34" charset="0"/>
                <a:cs typeface="Arial" panose="020B0604020202020204" pitchFamily="34" charset="0"/>
              </a:rPr>
              <a:t>Student Records</a:t>
            </a:r>
          </a:p>
        </p:txBody>
      </p:sp>
      <p:sp>
        <p:nvSpPr>
          <p:cNvPr id="130077" name="AutoShape 13">
            <a:extLst>
              <a:ext uri="{FF2B5EF4-FFF2-40B4-BE49-F238E27FC236}">
                <a16:creationId xmlns:a16="http://schemas.microsoft.com/office/drawing/2014/main" id="{C256CDFC-2654-4F3F-AE73-9383F2D78DDA}"/>
              </a:ext>
            </a:extLst>
          </p:cNvPr>
          <p:cNvSpPr>
            <a:spLocks noChangeArrowheads="1"/>
          </p:cNvSpPr>
          <p:nvPr/>
        </p:nvSpPr>
        <p:spPr bwMode="auto">
          <a:xfrm>
            <a:off x="5105400" y="5867400"/>
            <a:ext cx="914400" cy="685800"/>
          </a:xfrm>
          <a:prstGeom prst="can">
            <a:avLst>
              <a:gd name="adj" fmla="val 25000"/>
            </a:avLst>
          </a:prstGeom>
          <a:solidFill>
            <a:srgbClr val="FF0066"/>
          </a:solidFill>
          <a:ln w="9525">
            <a:solidFill>
              <a:srgbClr val="000000"/>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1600">
                <a:solidFill>
                  <a:schemeClr val="bg1"/>
                </a:solidFill>
                <a:latin typeface="Arial" panose="020B0604020202020204" pitchFamily="34" charset="0"/>
                <a:cs typeface="Arial" panose="020B0604020202020204" pitchFamily="34" charset="0"/>
              </a:rPr>
              <a:t>Student Billing</a:t>
            </a:r>
          </a:p>
        </p:txBody>
      </p:sp>
      <p:sp>
        <p:nvSpPr>
          <p:cNvPr id="130078" name="AutoShape 13">
            <a:extLst>
              <a:ext uri="{FF2B5EF4-FFF2-40B4-BE49-F238E27FC236}">
                <a16:creationId xmlns:a16="http://schemas.microsoft.com/office/drawing/2014/main" id="{47AE5570-B5E5-401D-A369-1B712B723028}"/>
              </a:ext>
            </a:extLst>
          </p:cNvPr>
          <p:cNvSpPr>
            <a:spLocks noChangeArrowheads="1"/>
          </p:cNvSpPr>
          <p:nvPr/>
        </p:nvSpPr>
        <p:spPr bwMode="auto">
          <a:xfrm>
            <a:off x="6705600" y="5867400"/>
            <a:ext cx="1219200" cy="457200"/>
          </a:xfrm>
          <a:prstGeom prst="can">
            <a:avLst>
              <a:gd name="adj" fmla="val 25000"/>
            </a:avLst>
          </a:prstGeom>
          <a:solidFill>
            <a:srgbClr val="FF0066"/>
          </a:solidFill>
          <a:ln w="9525">
            <a:solidFill>
              <a:srgbClr val="000000"/>
            </a:solidFill>
            <a:round/>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sz="1600">
                <a:solidFill>
                  <a:schemeClr val="bg1"/>
                </a:solidFill>
                <a:latin typeface="Arial" panose="020B0604020202020204" pitchFamily="34" charset="0"/>
                <a:cs typeface="Arial" panose="020B0604020202020204" pitchFamily="34" charset="0"/>
              </a:rPr>
              <a:t>Transcripts</a:t>
            </a:r>
          </a:p>
        </p:txBody>
      </p:sp>
      <p:sp>
        <p:nvSpPr>
          <p:cNvPr id="130079" name="Line 44">
            <a:extLst>
              <a:ext uri="{FF2B5EF4-FFF2-40B4-BE49-F238E27FC236}">
                <a16:creationId xmlns:a16="http://schemas.microsoft.com/office/drawing/2014/main" id="{739C5A4F-A524-4D8A-9026-DF023B82C21B}"/>
              </a:ext>
            </a:extLst>
          </p:cNvPr>
          <p:cNvSpPr>
            <a:spLocks noChangeShapeType="1"/>
          </p:cNvSpPr>
          <p:nvPr/>
        </p:nvSpPr>
        <p:spPr bwMode="auto">
          <a:xfrm>
            <a:off x="3657600" y="4876800"/>
            <a:ext cx="327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80" name="Text Box 3">
            <a:extLst>
              <a:ext uri="{FF2B5EF4-FFF2-40B4-BE49-F238E27FC236}">
                <a16:creationId xmlns:a16="http://schemas.microsoft.com/office/drawing/2014/main" id="{9F3A14EB-8BA9-4D82-A227-859AC50BCE25}"/>
              </a:ext>
            </a:extLst>
          </p:cNvPr>
          <p:cNvSpPr txBox="1">
            <a:spLocks noChangeArrowheads="1"/>
          </p:cNvSpPr>
          <p:nvPr/>
        </p:nvSpPr>
        <p:spPr bwMode="auto">
          <a:xfrm>
            <a:off x="3962400" y="5105400"/>
            <a:ext cx="914400" cy="457200"/>
          </a:xfrm>
          <a:prstGeom prst="rect">
            <a:avLst/>
          </a:prstGeom>
          <a:solidFill>
            <a:srgbClr val="FF0066"/>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200" i="0">
                <a:solidFill>
                  <a:schemeClr val="bg1"/>
                </a:solidFill>
                <a:latin typeface="Arial" panose="020B0604020202020204" pitchFamily="34" charset="0"/>
                <a:cs typeface="Times New Roman" panose="02020603050405020304" pitchFamily="18" charset="0"/>
              </a:rPr>
              <a:t>Student</a:t>
            </a:r>
          </a:p>
          <a:p>
            <a:pPr eaLnBrk="1" hangingPunct="1">
              <a:lnSpc>
                <a:spcPct val="100000"/>
              </a:lnSpc>
              <a:spcBef>
                <a:spcPct val="0"/>
              </a:spcBef>
              <a:buClrTx/>
              <a:buSzTx/>
              <a:buFontTx/>
              <a:buNone/>
            </a:pPr>
            <a:r>
              <a:rPr lang="en-US" altLang="en-US" sz="1200" i="0">
                <a:solidFill>
                  <a:schemeClr val="bg1"/>
                </a:solidFill>
                <a:latin typeface="Arial" panose="020B0604020202020204" pitchFamily="34" charset="0"/>
                <a:cs typeface="Times New Roman" panose="02020603050405020304" pitchFamily="18" charset="0"/>
              </a:rPr>
              <a:t>Scholastic</a:t>
            </a:r>
            <a:endParaRPr lang="en-US" altLang="en-US" i="0">
              <a:solidFill>
                <a:schemeClr val="bg1"/>
              </a:solidFill>
              <a:latin typeface="Arial" panose="020B0604020202020204" pitchFamily="34" charset="0"/>
              <a:cs typeface="Arial" panose="020B0604020202020204" pitchFamily="34" charset="0"/>
            </a:endParaRPr>
          </a:p>
        </p:txBody>
      </p:sp>
      <p:sp>
        <p:nvSpPr>
          <p:cNvPr id="130081" name="Text Box 3">
            <a:extLst>
              <a:ext uri="{FF2B5EF4-FFF2-40B4-BE49-F238E27FC236}">
                <a16:creationId xmlns:a16="http://schemas.microsoft.com/office/drawing/2014/main" id="{107B419C-886C-4FCE-B407-5C2C5D84070C}"/>
              </a:ext>
            </a:extLst>
          </p:cNvPr>
          <p:cNvSpPr txBox="1">
            <a:spLocks noChangeArrowheads="1"/>
          </p:cNvSpPr>
          <p:nvPr/>
        </p:nvSpPr>
        <p:spPr bwMode="auto">
          <a:xfrm>
            <a:off x="6629400" y="5105400"/>
            <a:ext cx="914400" cy="457200"/>
          </a:xfrm>
          <a:prstGeom prst="rect">
            <a:avLst/>
          </a:prstGeom>
          <a:solidFill>
            <a:srgbClr val="FF0066"/>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200" i="0">
                <a:solidFill>
                  <a:schemeClr val="bg1"/>
                </a:solidFill>
                <a:latin typeface="Arial" panose="020B0604020202020204" pitchFamily="34" charset="0"/>
                <a:cs typeface="Times New Roman" panose="02020603050405020304" pitchFamily="18" charset="0"/>
              </a:rPr>
              <a:t>Student</a:t>
            </a:r>
          </a:p>
          <a:p>
            <a:pPr eaLnBrk="1" hangingPunct="1">
              <a:lnSpc>
                <a:spcPct val="100000"/>
              </a:lnSpc>
              <a:spcBef>
                <a:spcPct val="0"/>
              </a:spcBef>
              <a:buClrTx/>
              <a:buSzTx/>
              <a:buFontTx/>
              <a:buNone/>
            </a:pPr>
            <a:r>
              <a:rPr lang="en-US" altLang="en-US" sz="1200" i="0">
                <a:solidFill>
                  <a:schemeClr val="bg1"/>
                </a:solidFill>
                <a:latin typeface="Arial" panose="020B0604020202020204" pitchFamily="34" charset="0"/>
                <a:cs typeface="Times New Roman" panose="02020603050405020304" pitchFamily="18" charset="0"/>
              </a:rPr>
              <a:t>History</a:t>
            </a:r>
            <a:endParaRPr lang="en-US" altLang="en-US" i="0">
              <a:solidFill>
                <a:schemeClr val="bg1"/>
              </a:solidFill>
              <a:latin typeface="Arial" panose="020B0604020202020204" pitchFamily="34" charset="0"/>
              <a:cs typeface="Arial" panose="020B0604020202020204" pitchFamily="34" charset="0"/>
            </a:endParaRPr>
          </a:p>
        </p:txBody>
      </p:sp>
      <p:sp>
        <p:nvSpPr>
          <p:cNvPr id="130082" name="Line 48">
            <a:extLst>
              <a:ext uri="{FF2B5EF4-FFF2-40B4-BE49-F238E27FC236}">
                <a16:creationId xmlns:a16="http://schemas.microsoft.com/office/drawing/2014/main" id="{340041C0-FF33-48A8-83CC-3917C2BFCB39}"/>
              </a:ext>
            </a:extLst>
          </p:cNvPr>
          <p:cNvSpPr>
            <a:spLocks noChangeShapeType="1"/>
          </p:cNvSpPr>
          <p:nvPr/>
        </p:nvSpPr>
        <p:spPr bwMode="auto">
          <a:xfrm flipH="1" flipV="1">
            <a:off x="3276600" y="4419600"/>
            <a:ext cx="381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83" name="Line 49">
            <a:extLst>
              <a:ext uri="{FF2B5EF4-FFF2-40B4-BE49-F238E27FC236}">
                <a16:creationId xmlns:a16="http://schemas.microsoft.com/office/drawing/2014/main" id="{193D2A47-AFBB-49E1-AA07-F4BE5200FBDE}"/>
              </a:ext>
            </a:extLst>
          </p:cNvPr>
          <p:cNvSpPr>
            <a:spLocks noChangeShapeType="1"/>
          </p:cNvSpPr>
          <p:nvPr/>
        </p:nvSpPr>
        <p:spPr bwMode="auto">
          <a:xfrm>
            <a:off x="4343400" y="556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84" name="Line 50">
            <a:extLst>
              <a:ext uri="{FF2B5EF4-FFF2-40B4-BE49-F238E27FC236}">
                <a16:creationId xmlns:a16="http://schemas.microsoft.com/office/drawing/2014/main" id="{F6495A7A-2628-41FA-AD74-7C9B4B2EDEA9}"/>
              </a:ext>
            </a:extLst>
          </p:cNvPr>
          <p:cNvSpPr>
            <a:spLocks noChangeShapeType="1"/>
          </p:cNvSpPr>
          <p:nvPr/>
        </p:nvSpPr>
        <p:spPr bwMode="auto">
          <a:xfrm>
            <a:off x="5334000" y="5562600"/>
            <a:ext cx="76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85" name="Line 51">
            <a:extLst>
              <a:ext uri="{FF2B5EF4-FFF2-40B4-BE49-F238E27FC236}">
                <a16:creationId xmlns:a16="http://schemas.microsoft.com/office/drawing/2014/main" id="{636A237F-EA23-406A-B5B6-CD54DD09F4B4}"/>
              </a:ext>
            </a:extLst>
          </p:cNvPr>
          <p:cNvSpPr>
            <a:spLocks noChangeShapeType="1"/>
          </p:cNvSpPr>
          <p:nvPr/>
        </p:nvSpPr>
        <p:spPr bwMode="auto">
          <a:xfrm flipV="1">
            <a:off x="7010400" y="556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86" name="Line 52">
            <a:extLst>
              <a:ext uri="{FF2B5EF4-FFF2-40B4-BE49-F238E27FC236}">
                <a16:creationId xmlns:a16="http://schemas.microsoft.com/office/drawing/2014/main" id="{5BB316F6-9202-4F42-91D5-59FB50278928}"/>
              </a:ext>
            </a:extLst>
          </p:cNvPr>
          <p:cNvSpPr>
            <a:spLocks noChangeShapeType="1"/>
          </p:cNvSpPr>
          <p:nvPr/>
        </p:nvSpPr>
        <p:spPr bwMode="auto">
          <a:xfrm flipV="1">
            <a:off x="6934200" y="4876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87" name="Line 54">
            <a:extLst>
              <a:ext uri="{FF2B5EF4-FFF2-40B4-BE49-F238E27FC236}">
                <a16:creationId xmlns:a16="http://schemas.microsoft.com/office/drawing/2014/main" id="{ADF144A1-A003-41D0-8A79-C1F30B86AA52}"/>
              </a:ext>
            </a:extLst>
          </p:cNvPr>
          <p:cNvSpPr>
            <a:spLocks noChangeShapeType="1"/>
          </p:cNvSpPr>
          <p:nvPr/>
        </p:nvSpPr>
        <p:spPr bwMode="auto">
          <a:xfrm flipV="1">
            <a:off x="4343400" y="4876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88" name="Text Box 11">
            <a:extLst>
              <a:ext uri="{FF2B5EF4-FFF2-40B4-BE49-F238E27FC236}">
                <a16:creationId xmlns:a16="http://schemas.microsoft.com/office/drawing/2014/main" id="{BCF4BDC7-9591-4A31-9490-B3258762DE7B}"/>
              </a:ext>
            </a:extLst>
          </p:cNvPr>
          <p:cNvSpPr txBox="1">
            <a:spLocks noChangeArrowheads="1"/>
          </p:cNvSpPr>
          <p:nvPr/>
        </p:nvSpPr>
        <p:spPr bwMode="auto">
          <a:xfrm>
            <a:off x="4191000" y="4495800"/>
            <a:ext cx="2667000" cy="4572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i="0">
                <a:solidFill>
                  <a:schemeClr val="tx1"/>
                </a:solidFill>
                <a:latin typeface="Arial" panose="020B0604020202020204" pitchFamily="34" charset="0"/>
                <a:cs typeface="Arial" panose="020B0604020202020204" pitchFamily="34" charset="0"/>
              </a:rPr>
              <a:t>Zone 3:Student Data</a:t>
            </a:r>
          </a:p>
        </p:txBody>
      </p:sp>
      <p:sp>
        <p:nvSpPr>
          <p:cNvPr id="130089" name="Text Box 3">
            <a:extLst>
              <a:ext uri="{FF2B5EF4-FFF2-40B4-BE49-F238E27FC236}">
                <a16:creationId xmlns:a16="http://schemas.microsoft.com/office/drawing/2014/main" id="{AB5F7142-F558-45D1-A9E0-8CF9854E76BE}"/>
              </a:ext>
            </a:extLst>
          </p:cNvPr>
          <p:cNvSpPr txBox="1">
            <a:spLocks noChangeArrowheads="1"/>
          </p:cNvSpPr>
          <p:nvPr/>
        </p:nvSpPr>
        <p:spPr bwMode="auto">
          <a:xfrm>
            <a:off x="4953000" y="5105400"/>
            <a:ext cx="914400" cy="457200"/>
          </a:xfrm>
          <a:prstGeom prst="rect">
            <a:avLst/>
          </a:prstGeom>
          <a:solidFill>
            <a:srgbClr val="FF0066"/>
          </a:solidFill>
          <a:ln w="9525">
            <a:solidFill>
              <a:srgbClr val="000000"/>
            </a:solidFill>
            <a:miter lim="800000"/>
            <a:headEnd/>
            <a:tailEnd/>
          </a:ln>
        </p:spPr>
        <p:txBody>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200" i="0">
                <a:solidFill>
                  <a:schemeClr val="bg1"/>
                </a:solidFill>
                <a:latin typeface="Arial" panose="020B0604020202020204" pitchFamily="34" charset="0"/>
                <a:cs typeface="Times New Roman" panose="02020603050405020304" pitchFamily="18" charset="0"/>
              </a:rPr>
              <a:t>Student</a:t>
            </a:r>
          </a:p>
          <a:p>
            <a:pPr eaLnBrk="1" hangingPunct="1">
              <a:lnSpc>
                <a:spcPct val="100000"/>
              </a:lnSpc>
              <a:spcBef>
                <a:spcPct val="0"/>
              </a:spcBef>
              <a:buClrTx/>
              <a:buSzTx/>
              <a:buFontTx/>
              <a:buNone/>
            </a:pPr>
            <a:r>
              <a:rPr lang="en-US" altLang="en-US" sz="1200" i="0">
                <a:solidFill>
                  <a:schemeClr val="bg1"/>
                </a:solidFill>
                <a:latin typeface="Arial" panose="020B0604020202020204" pitchFamily="34" charset="0"/>
                <a:cs typeface="Times New Roman" panose="02020603050405020304" pitchFamily="18" charset="0"/>
              </a:rPr>
              <a:t>Billing</a:t>
            </a:r>
            <a:endParaRPr lang="en-US" altLang="en-US" i="0">
              <a:solidFill>
                <a:schemeClr val="bg1"/>
              </a:solidFill>
              <a:latin typeface="Arial" panose="020B0604020202020204" pitchFamily="34" charset="0"/>
              <a:cs typeface="Arial" panose="020B0604020202020204" pitchFamily="34" charset="0"/>
            </a:endParaRPr>
          </a:p>
        </p:txBody>
      </p:sp>
      <p:cxnSp>
        <p:nvCxnSpPr>
          <p:cNvPr id="130092" name="Straight Connector 2">
            <a:extLst>
              <a:ext uri="{FF2B5EF4-FFF2-40B4-BE49-F238E27FC236}">
                <a16:creationId xmlns:a16="http://schemas.microsoft.com/office/drawing/2014/main" id="{13C77A9C-3FDB-4D7D-BE2A-395C80D23487}"/>
              </a:ext>
            </a:extLst>
          </p:cNvPr>
          <p:cNvCxnSpPr>
            <a:cxnSpLocks noChangeShapeType="1"/>
          </p:cNvCxnSpPr>
          <p:nvPr/>
        </p:nvCxnSpPr>
        <p:spPr bwMode="auto">
          <a:xfrm flipV="1">
            <a:off x="990600" y="1943100"/>
            <a:ext cx="96838" cy="1905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0093" name="Straight Connector 4">
            <a:extLst>
              <a:ext uri="{FF2B5EF4-FFF2-40B4-BE49-F238E27FC236}">
                <a16:creationId xmlns:a16="http://schemas.microsoft.com/office/drawing/2014/main" id="{395838E6-461A-4B28-8AD3-0EF2BA0605C3}"/>
              </a:ext>
            </a:extLst>
          </p:cNvPr>
          <p:cNvCxnSpPr>
            <a:cxnSpLocks noChangeShapeType="1"/>
          </p:cNvCxnSpPr>
          <p:nvPr/>
        </p:nvCxnSpPr>
        <p:spPr bwMode="auto">
          <a:xfrm>
            <a:off x="1358900" y="1042988"/>
            <a:ext cx="469900" cy="4810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C44206E5-9E32-4813-BE71-167E7CB7F4AE}"/>
              </a:ext>
            </a:extLst>
          </p:cNvPr>
          <p:cNvSpPr txBox="1"/>
          <p:nvPr/>
        </p:nvSpPr>
        <p:spPr>
          <a:xfrm>
            <a:off x="548596" y="2119313"/>
            <a:ext cx="914400" cy="914400"/>
          </a:xfrm>
          <a:prstGeom prst="rect">
            <a:avLst/>
          </a:prstGeom>
          <a:noFill/>
        </p:spPr>
        <p:txBody>
          <a:bodyPr wrap="none" lIns="0" tIns="0" rIns="0" bIns="0" rtlCol="0">
            <a:noAutofit/>
          </a:bodyPr>
          <a:lstStyle/>
          <a:p>
            <a:pPr algn="l">
              <a:lnSpc>
                <a:spcPts val="2200"/>
              </a:lnSpc>
              <a:spcBef>
                <a:spcPts val="900"/>
              </a:spcBef>
              <a:buClr>
                <a:schemeClr val="accent2"/>
              </a:buClr>
              <a:buSzPct val="100000"/>
            </a:pPr>
            <a:r>
              <a:rPr lang="en-US" sz="1800" dirty="0">
                <a:latin typeface="+mn-lt"/>
              </a:rPr>
              <a:t>Home</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C476C7C7-7DBD-4BD6-9B0D-0616E30FBD83}"/>
              </a:ext>
            </a:extLst>
          </p:cNvPr>
          <p:cNvSpPr>
            <a:spLocks noGrp="1" noChangeArrowheads="1"/>
          </p:cNvSpPr>
          <p:nvPr>
            <p:ph type="title"/>
          </p:nvPr>
        </p:nvSpPr>
        <p:spPr>
          <a:xfrm>
            <a:off x="520700" y="609600"/>
            <a:ext cx="8154988" cy="775597"/>
          </a:xfrm>
        </p:spPr>
        <p:txBody>
          <a:bodyPr/>
          <a:lstStyle/>
          <a:p>
            <a:pPr algn="ctr" eaLnBrk="1" hangingPunct="1"/>
            <a:r>
              <a:rPr lang="en-US" altLang="en-US" sz="2800" dirty="0">
                <a:ea typeface="Calibri" panose="020F0502020204030204" pitchFamily="34" charset="0"/>
                <a:cs typeface="Lucida Sans" panose="020B0602030504020204" pitchFamily="34" charset="0"/>
              </a:rPr>
              <a:t>Step 5: Draw the Network Diagram</a:t>
            </a:r>
            <a:br>
              <a:rPr lang="en-US" altLang="en-US" sz="2800" dirty="0">
                <a:ea typeface="Calibri" panose="020F0502020204030204" pitchFamily="34" charset="0"/>
                <a:cs typeface="Lucida Sans" panose="020B0602030504020204" pitchFamily="34" charset="0"/>
              </a:rPr>
            </a:br>
            <a:r>
              <a:rPr lang="en-US" altLang="en-US" sz="2800" dirty="0">
                <a:ea typeface="Calibri" panose="020F0502020204030204" pitchFamily="34" charset="0"/>
                <a:cs typeface="Lucida Sans" panose="020B0602030504020204" pitchFamily="34" charset="0"/>
              </a:rPr>
              <a:t>University Scenario:  Dual in-line Firewalls</a:t>
            </a:r>
            <a:endParaRPr lang="en-US" altLang="en-US" dirty="0">
              <a:ea typeface="Calibri" panose="020F0502020204030204" pitchFamily="34" charset="0"/>
              <a:cs typeface="Lucida Sans" panose="020B0602030504020204" pitchFamily="34" charset="0"/>
            </a:endParaRPr>
          </a:p>
        </p:txBody>
      </p:sp>
      <p:pic>
        <p:nvPicPr>
          <p:cNvPr id="2" name="Picture 1">
            <a:extLst>
              <a:ext uri="{FF2B5EF4-FFF2-40B4-BE49-F238E27FC236}">
                <a16:creationId xmlns:a16="http://schemas.microsoft.com/office/drawing/2014/main" id="{74938F3D-95C0-4F0C-8030-C358A682DE30}"/>
              </a:ext>
            </a:extLst>
          </p:cNvPr>
          <p:cNvPicPr>
            <a:picLocks noChangeAspect="1"/>
          </p:cNvPicPr>
          <p:nvPr/>
        </p:nvPicPr>
        <p:blipFill>
          <a:blip r:embed="rId4"/>
          <a:stretch>
            <a:fillRect/>
          </a:stretch>
        </p:blipFill>
        <p:spPr>
          <a:xfrm>
            <a:off x="1289050" y="836748"/>
            <a:ext cx="6565900" cy="6032138"/>
          </a:xfrm>
          <a:prstGeom prst="rect">
            <a:avLst/>
          </a:prstGeom>
        </p:spPr>
      </p:pic>
      <p:pic>
        <p:nvPicPr>
          <p:cNvPr id="4" name="Recorded Sound">
            <a:hlinkClick r:id="" action="ppaction://media"/>
            <a:extLst>
              <a:ext uri="{FF2B5EF4-FFF2-40B4-BE49-F238E27FC236}">
                <a16:creationId xmlns:a16="http://schemas.microsoft.com/office/drawing/2014/main" id="{98C062C6-70C8-48AE-8FED-833371922A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1856" y="6248400"/>
            <a:ext cx="347663" cy="347663"/>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0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FB4945E-BB37-4FFB-9BC3-3B1C7828067E}"/>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Some Active Attacks</a:t>
            </a:r>
          </a:p>
        </p:txBody>
      </p:sp>
      <p:sp>
        <p:nvSpPr>
          <p:cNvPr id="30723" name="Rectangle 3">
            <a:extLst>
              <a:ext uri="{FF2B5EF4-FFF2-40B4-BE49-F238E27FC236}">
                <a16:creationId xmlns:a16="http://schemas.microsoft.com/office/drawing/2014/main" id="{F1D9A7A8-DAB3-4114-A7E6-2C31E81957C9}"/>
              </a:ext>
            </a:extLst>
          </p:cNvPr>
          <p:cNvSpPr>
            <a:spLocks noGrp="1" noChangeArrowheads="1"/>
          </p:cNvSpPr>
          <p:nvPr>
            <p:ph sz="half" idx="1"/>
          </p:nvPr>
        </p:nvSpPr>
        <p:spPr>
          <a:xfrm>
            <a:off x="457200" y="1981200"/>
            <a:ext cx="4267200" cy="4419600"/>
          </a:xfrm>
        </p:spPr>
        <p:txBody>
          <a:bodyPr/>
          <a:lstStyle/>
          <a:p>
            <a:pPr eaLnBrk="1" hangingPunct="1">
              <a:lnSpc>
                <a:spcPct val="80000"/>
              </a:lnSpc>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Denial of Service: </a:t>
            </a:r>
            <a:r>
              <a:rPr lang="en-US" altLang="en-US" sz="2400">
                <a:latin typeface="Calibri" panose="020F0502020204030204" pitchFamily="34" charset="0"/>
                <a:ea typeface="ヒラギノ角ゴ Pro W3"/>
                <a:cs typeface="ヒラギノ角ゴ Pro W3"/>
              </a:rPr>
              <a:t>Message did not make it; or service could not run</a:t>
            </a:r>
          </a:p>
          <a:p>
            <a:pPr eaLnBrk="1" hangingPunct="1">
              <a:lnSpc>
                <a:spcPct val="80000"/>
              </a:lnSpc>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Masquerading or Spoofing</a:t>
            </a:r>
            <a:r>
              <a:rPr lang="en-US" altLang="en-US" sz="2400">
                <a:latin typeface="Calibri" panose="020F0502020204030204" pitchFamily="34" charset="0"/>
                <a:ea typeface="ヒラギノ角ゴ Pro W3"/>
                <a:cs typeface="ヒラギノ角ゴ Pro W3"/>
              </a:rPr>
              <a:t>: The actual sender is not the claimed sender</a:t>
            </a:r>
          </a:p>
          <a:p>
            <a:pPr eaLnBrk="1" hangingPunct="1">
              <a:lnSpc>
                <a:spcPct val="80000"/>
              </a:lnSpc>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Message Modification</a:t>
            </a:r>
            <a:r>
              <a:rPr lang="en-US" altLang="en-US" sz="2400">
                <a:latin typeface="Calibri" panose="020F0502020204030204" pitchFamily="34" charset="0"/>
                <a:ea typeface="ヒラギノ角ゴ Pro W3"/>
                <a:cs typeface="ヒラギノ角ゴ Pro W3"/>
              </a:rPr>
              <a:t>: The message was modified in transmission</a:t>
            </a:r>
            <a:endParaRPr lang="en-US" altLang="en-US" sz="2400" b="1">
              <a:latin typeface="Calibri" panose="020F0502020204030204" pitchFamily="34" charset="0"/>
              <a:ea typeface="ヒラギノ角ゴ Pro W3"/>
              <a:cs typeface="ヒラギノ角ゴ Pro W3"/>
            </a:endParaRPr>
          </a:p>
          <a:p>
            <a:pPr eaLnBrk="1" hangingPunct="1">
              <a:lnSpc>
                <a:spcPct val="80000"/>
              </a:lnSpc>
              <a:buFont typeface="Wingdings" panose="05000000000000000000" pitchFamily="2" charset="2"/>
              <a:buNone/>
            </a:pPr>
            <a:r>
              <a:rPr lang="en-US" altLang="en-US" sz="2400" b="1">
                <a:latin typeface="Calibri" panose="020F0502020204030204" pitchFamily="34" charset="0"/>
                <a:ea typeface="ヒラギノ角ゴ Pro W3"/>
                <a:cs typeface="ヒラギノ角ゴ Pro W3"/>
              </a:rPr>
              <a:t>Packet Replay</a:t>
            </a:r>
            <a:r>
              <a:rPr lang="en-US" altLang="en-US" sz="2400">
                <a:latin typeface="Calibri" panose="020F0502020204030204" pitchFamily="34" charset="0"/>
                <a:ea typeface="ヒラギノ角ゴ Pro W3"/>
                <a:cs typeface="ヒラギノ角ゴ Pro W3"/>
              </a:rPr>
              <a:t>: A past packet is transmitted again in order to gain access or otherwise cause damage</a:t>
            </a:r>
          </a:p>
        </p:txBody>
      </p:sp>
      <p:sp>
        <p:nvSpPr>
          <p:cNvPr id="30724" name="Line 4">
            <a:extLst>
              <a:ext uri="{FF2B5EF4-FFF2-40B4-BE49-F238E27FC236}">
                <a16:creationId xmlns:a16="http://schemas.microsoft.com/office/drawing/2014/main" id="{DAE0FC61-6DDE-424D-B502-96BB2158DF73}"/>
              </a:ext>
            </a:extLst>
          </p:cNvPr>
          <p:cNvSpPr>
            <a:spLocks noChangeShapeType="1"/>
          </p:cNvSpPr>
          <p:nvPr/>
        </p:nvSpPr>
        <p:spPr bwMode="auto">
          <a:xfrm>
            <a:off x="5334000" y="2590800"/>
            <a:ext cx="0" cy="228600"/>
          </a:xfrm>
          <a:prstGeom prst="line">
            <a:avLst/>
          </a:prstGeom>
          <a:noFill/>
          <a:ln w="9525">
            <a:solidFill>
              <a:schemeClr val="tx1"/>
            </a:solidFill>
            <a:round/>
            <a:headEnd/>
            <a:tailEnd type="diamond" w="med" len="med"/>
          </a:ln>
          <a:extLst>
            <a:ext uri="{909E8E84-426E-40DD-AFC4-6F175D3DCCD1}">
              <a14:hiddenFill xmlns:a14="http://schemas.microsoft.com/office/drawing/2010/main">
                <a:noFill/>
              </a14:hiddenFill>
            </a:ext>
          </a:extLst>
        </p:spPr>
        <p:txBody>
          <a:bodyPr/>
          <a:lstStyle/>
          <a:p>
            <a:endParaRPr lang="en-US"/>
          </a:p>
        </p:txBody>
      </p:sp>
      <p:sp>
        <p:nvSpPr>
          <p:cNvPr id="30725" name="Text Box 5">
            <a:extLst>
              <a:ext uri="{FF2B5EF4-FFF2-40B4-BE49-F238E27FC236}">
                <a16:creationId xmlns:a16="http://schemas.microsoft.com/office/drawing/2014/main" id="{3FBBEFC7-249E-4553-BCA2-C0B518C254F2}"/>
              </a:ext>
            </a:extLst>
          </p:cNvPr>
          <p:cNvSpPr txBox="1">
            <a:spLocks noChangeArrowheads="1"/>
          </p:cNvSpPr>
          <p:nvPr/>
        </p:nvSpPr>
        <p:spPr bwMode="auto">
          <a:xfrm>
            <a:off x="4860925" y="1941513"/>
            <a:ext cx="2025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rgbClr val="FF0066"/>
                </a:solidFill>
                <a:latin typeface="Arial" panose="020B0604020202020204" pitchFamily="34" charset="0"/>
                <a:cs typeface="Arial" panose="020B0604020202020204" pitchFamily="34" charset="0"/>
              </a:rPr>
              <a:t>Denial of Service</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   Joe</a:t>
            </a:r>
          </a:p>
        </p:txBody>
      </p:sp>
      <p:sp>
        <p:nvSpPr>
          <p:cNvPr id="30726" name="Text Box 7">
            <a:extLst>
              <a:ext uri="{FF2B5EF4-FFF2-40B4-BE49-F238E27FC236}">
                <a16:creationId xmlns:a16="http://schemas.microsoft.com/office/drawing/2014/main" id="{8B827B9D-FA96-4B92-BE8E-66A7554A217B}"/>
              </a:ext>
            </a:extLst>
          </p:cNvPr>
          <p:cNvSpPr txBox="1">
            <a:spLocks noChangeArrowheads="1"/>
          </p:cNvSpPr>
          <p:nvPr/>
        </p:nvSpPr>
        <p:spPr bwMode="auto">
          <a:xfrm>
            <a:off x="4953000" y="32766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  Ann</a:t>
            </a:r>
          </a:p>
        </p:txBody>
      </p:sp>
      <p:sp>
        <p:nvSpPr>
          <p:cNvPr id="30727" name="Text Box 8">
            <a:extLst>
              <a:ext uri="{FF2B5EF4-FFF2-40B4-BE49-F238E27FC236}">
                <a16:creationId xmlns:a16="http://schemas.microsoft.com/office/drawing/2014/main" id="{435618A4-8A3E-4D95-8A4A-345DAFE88F8A}"/>
              </a:ext>
            </a:extLst>
          </p:cNvPr>
          <p:cNvSpPr txBox="1">
            <a:spLocks noChangeArrowheads="1"/>
          </p:cNvSpPr>
          <p:nvPr/>
        </p:nvSpPr>
        <p:spPr bwMode="auto">
          <a:xfrm>
            <a:off x="5562600" y="26670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Bill</a:t>
            </a:r>
          </a:p>
        </p:txBody>
      </p:sp>
      <p:sp>
        <p:nvSpPr>
          <p:cNvPr id="30728" name="Text Box 9">
            <a:extLst>
              <a:ext uri="{FF2B5EF4-FFF2-40B4-BE49-F238E27FC236}">
                <a16:creationId xmlns:a16="http://schemas.microsoft.com/office/drawing/2014/main" id="{45AFD14F-A67B-4E55-B872-29BC63112B89}"/>
              </a:ext>
            </a:extLst>
          </p:cNvPr>
          <p:cNvSpPr txBox="1">
            <a:spLocks noChangeArrowheads="1"/>
          </p:cNvSpPr>
          <p:nvPr/>
        </p:nvSpPr>
        <p:spPr bwMode="auto">
          <a:xfrm>
            <a:off x="6924675" y="2300288"/>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rgbClr val="FF0066"/>
                </a:solidFill>
                <a:latin typeface="Arial" panose="020B0604020202020204" pitchFamily="34" charset="0"/>
                <a:cs typeface="Arial" panose="020B0604020202020204" pitchFamily="34" charset="0"/>
              </a:rPr>
              <a:t>Spoofing</a:t>
            </a:r>
          </a:p>
        </p:txBody>
      </p:sp>
      <p:sp>
        <p:nvSpPr>
          <p:cNvPr id="30729" name="Line 10">
            <a:extLst>
              <a:ext uri="{FF2B5EF4-FFF2-40B4-BE49-F238E27FC236}">
                <a16:creationId xmlns:a16="http://schemas.microsoft.com/office/drawing/2014/main" id="{90FF3BF0-DEB7-4348-BBC7-4E7BECE3E1C9}"/>
              </a:ext>
            </a:extLst>
          </p:cNvPr>
          <p:cNvSpPr>
            <a:spLocks noChangeShapeType="1"/>
          </p:cNvSpPr>
          <p:nvPr/>
        </p:nvSpPr>
        <p:spPr bwMode="auto">
          <a:xfrm>
            <a:off x="7397750" y="2949575"/>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0" name="Text Box 11">
            <a:extLst>
              <a:ext uri="{FF2B5EF4-FFF2-40B4-BE49-F238E27FC236}">
                <a16:creationId xmlns:a16="http://schemas.microsoft.com/office/drawing/2014/main" id="{5755FBDD-2A71-4CF4-B125-7BD8FE4EC3F2}"/>
              </a:ext>
            </a:extLst>
          </p:cNvPr>
          <p:cNvSpPr txBox="1">
            <a:spLocks noChangeArrowheads="1"/>
          </p:cNvSpPr>
          <p:nvPr/>
        </p:nvSpPr>
        <p:spPr bwMode="auto">
          <a:xfrm>
            <a:off x="7000875" y="2528888"/>
            <a:ext cx="193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Joe (Actually Bill)</a:t>
            </a:r>
          </a:p>
        </p:txBody>
      </p:sp>
      <p:sp>
        <p:nvSpPr>
          <p:cNvPr id="30731" name="Text Box 12">
            <a:extLst>
              <a:ext uri="{FF2B5EF4-FFF2-40B4-BE49-F238E27FC236}">
                <a16:creationId xmlns:a16="http://schemas.microsoft.com/office/drawing/2014/main" id="{C83FC840-E77C-4924-8017-9D0B97F00836}"/>
              </a:ext>
            </a:extLst>
          </p:cNvPr>
          <p:cNvSpPr txBox="1">
            <a:spLocks noChangeArrowheads="1"/>
          </p:cNvSpPr>
          <p:nvPr/>
        </p:nvSpPr>
        <p:spPr bwMode="auto">
          <a:xfrm>
            <a:off x="7092950" y="3406775"/>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Ann</a:t>
            </a:r>
          </a:p>
        </p:txBody>
      </p:sp>
      <p:sp>
        <p:nvSpPr>
          <p:cNvPr id="30732" name="Line 13">
            <a:extLst>
              <a:ext uri="{FF2B5EF4-FFF2-40B4-BE49-F238E27FC236}">
                <a16:creationId xmlns:a16="http://schemas.microsoft.com/office/drawing/2014/main" id="{AC398B18-6F1B-43B4-AC28-FA2C774C4BF1}"/>
              </a:ext>
            </a:extLst>
          </p:cNvPr>
          <p:cNvSpPr>
            <a:spLocks noChangeShapeType="1"/>
          </p:cNvSpPr>
          <p:nvPr/>
        </p:nvSpPr>
        <p:spPr bwMode="auto">
          <a:xfrm flipH="1">
            <a:off x="5334000" y="4535488"/>
            <a:ext cx="15875" cy="341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3" name="Text Box 14">
            <a:extLst>
              <a:ext uri="{FF2B5EF4-FFF2-40B4-BE49-F238E27FC236}">
                <a16:creationId xmlns:a16="http://schemas.microsoft.com/office/drawing/2014/main" id="{5D8E46AC-18EF-418A-BC49-0B4895A6B53A}"/>
              </a:ext>
            </a:extLst>
          </p:cNvPr>
          <p:cNvSpPr txBox="1">
            <a:spLocks noChangeArrowheads="1"/>
          </p:cNvSpPr>
          <p:nvPr/>
        </p:nvSpPr>
        <p:spPr bwMode="auto">
          <a:xfrm>
            <a:off x="5181600" y="48006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    Bill</a:t>
            </a:r>
          </a:p>
        </p:txBody>
      </p:sp>
      <p:sp>
        <p:nvSpPr>
          <p:cNvPr id="30734" name="Text Box 15">
            <a:extLst>
              <a:ext uri="{FF2B5EF4-FFF2-40B4-BE49-F238E27FC236}">
                <a16:creationId xmlns:a16="http://schemas.microsoft.com/office/drawing/2014/main" id="{11C964E8-FC33-4D44-8DAF-11C400F2EAC4}"/>
              </a:ext>
            </a:extLst>
          </p:cNvPr>
          <p:cNvSpPr txBox="1">
            <a:spLocks noChangeArrowheads="1"/>
          </p:cNvSpPr>
          <p:nvPr/>
        </p:nvSpPr>
        <p:spPr bwMode="auto">
          <a:xfrm>
            <a:off x="4876800" y="3733800"/>
            <a:ext cx="1530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rgbClr val="FF0066"/>
                </a:solidFill>
                <a:latin typeface="Arial" panose="020B0604020202020204" pitchFamily="34" charset="0"/>
                <a:cs typeface="Arial" panose="020B0604020202020204" pitchFamily="34" charset="0"/>
              </a:rPr>
              <a:t>Message</a:t>
            </a:r>
          </a:p>
          <a:p>
            <a:pPr>
              <a:lnSpc>
                <a:spcPct val="100000"/>
              </a:lnSpc>
              <a:spcBef>
                <a:spcPct val="0"/>
              </a:spcBef>
              <a:buClrTx/>
              <a:buSzTx/>
              <a:buFontTx/>
              <a:buNone/>
            </a:pPr>
            <a:r>
              <a:rPr lang="en-US" altLang="en-US" b="1" i="0">
                <a:solidFill>
                  <a:srgbClr val="FF0066"/>
                </a:solidFill>
                <a:latin typeface="Arial" panose="020B0604020202020204" pitchFamily="34" charset="0"/>
                <a:cs typeface="Arial" panose="020B0604020202020204" pitchFamily="34" charset="0"/>
              </a:rPr>
              <a:t>Modification</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  Joe</a:t>
            </a:r>
          </a:p>
        </p:txBody>
      </p:sp>
      <p:sp>
        <p:nvSpPr>
          <p:cNvPr id="30735" name="Text Box 16">
            <a:extLst>
              <a:ext uri="{FF2B5EF4-FFF2-40B4-BE49-F238E27FC236}">
                <a16:creationId xmlns:a16="http://schemas.microsoft.com/office/drawing/2014/main" id="{9C2F07D4-D3F7-46E8-A9EC-8499F132105C}"/>
              </a:ext>
            </a:extLst>
          </p:cNvPr>
          <p:cNvSpPr txBox="1">
            <a:spLocks noChangeArrowheads="1"/>
          </p:cNvSpPr>
          <p:nvPr/>
        </p:nvSpPr>
        <p:spPr bwMode="auto">
          <a:xfrm>
            <a:off x="5029200" y="53340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Ann</a:t>
            </a:r>
          </a:p>
        </p:txBody>
      </p:sp>
      <p:sp>
        <p:nvSpPr>
          <p:cNvPr id="30736" name="Text Box 17">
            <a:extLst>
              <a:ext uri="{FF2B5EF4-FFF2-40B4-BE49-F238E27FC236}">
                <a16:creationId xmlns:a16="http://schemas.microsoft.com/office/drawing/2014/main" id="{A0E5CE60-AC7B-43AC-91D7-B4437F7FD677}"/>
              </a:ext>
            </a:extLst>
          </p:cNvPr>
          <p:cNvSpPr txBox="1">
            <a:spLocks noChangeArrowheads="1"/>
          </p:cNvSpPr>
          <p:nvPr/>
        </p:nvSpPr>
        <p:spPr bwMode="auto">
          <a:xfrm>
            <a:off x="6826250" y="3897313"/>
            <a:ext cx="173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b="1" i="0">
                <a:solidFill>
                  <a:srgbClr val="FF0066"/>
                </a:solidFill>
                <a:latin typeface="Arial" panose="020B0604020202020204" pitchFamily="34" charset="0"/>
                <a:cs typeface="Arial" panose="020B0604020202020204" pitchFamily="34" charset="0"/>
              </a:rPr>
              <a:t>Packet Replay</a:t>
            </a:r>
          </a:p>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   Joe</a:t>
            </a:r>
          </a:p>
        </p:txBody>
      </p:sp>
      <p:sp>
        <p:nvSpPr>
          <p:cNvPr id="30737" name="Text Box 19">
            <a:extLst>
              <a:ext uri="{FF2B5EF4-FFF2-40B4-BE49-F238E27FC236}">
                <a16:creationId xmlns:a16="http://schemas.microsoft.com/office/drawing/2014/main" id="{3891D080-F3A9-4F4A-9A53-ECF9AF20E939}"/>
              </a:ext>
            </a:extLst>
          </p:cNvPr>
          <p:cNvSpPr txBox="1">
            <a:spLocks noChangeArrowheads="1"/>
          </p:cNvSpPr>
          <p:nvPr/>
        </p:nvSpPr>
        <p:spPr bwMode="auto">
          <a:xfrm>
            <a:off x="6978650" y="5421313"/>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Ann</a:t>
            </a:r>
          </a:p>
        </p:txBody>
      </p:sp>
      <p:sp>
        <p:nvSpPr>
          <p:cNvPr id="30738" name="Line 20">
            <a:extLst>
              <a:ext uri="{FF2B5EF4-FFF2-40B4-BE49-F238E27FC236}">
                <a16:creationId xmlns:a16="http://schemas.microsoft.com/office/drawing/2014/main" id="{680C89B7-65C8-4A72-BC36-A3F01C582BDE}"/>
              </a:ext>
            </a:extLst>
          </p:cNvPr>
          <p:cNvSpPr>
            <a:spLocks noChangeShapeType="1"/>
          </p:cNvSpPr>
          <p:nvPr/>
        </p:nvSpPr>
        <p:spPr bwMode="auto">
          <a:xfrm>
            <a:off x="5334000" y="5029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9" name="Line 21">
            <a:extLst>
              <a:ext uri="{FF2B5EF4-FFF2-40B4-BE49-F238E27FC236}">
                <a16:creationId xmlns:a16="http://schemas.microsoft.com/office/drawing/2014/main" id="{79005DB2-932D-404C-9AA9-CCC1309BE8D3}"/>
              </a:ext>
            </a:extLst>
          </p:cNvPr>
          <p:cNvSpPr>
            <a:spLocks noChangeShapeType="1"/>
          </p:cNvSpPr>
          <p:nvPr/>
        </p:nvSpPr>
        <p:spPr bwMode="auto">
          <a:xfrm>
            <a:off x="5334000" y="48768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0" name="Line 22">
            <a:extLst>
              <a:ext uri="{FF2B5EF4-FFF2-40B4-BE49-F238E27FC236}">
                <a16:creationId xmlns:a16="http://schemas.microsoft.com/office/drawing/2014/main" id="{1E465202-D68D-48A3-8A17-06E5CA123FC8}"/>
              </a:ext>
            </a:extLst>
          </p:cNvPr>
          <p:cNvSpPr>
            <a:spLocks noChangeShapeType="1"/>
          </p:cNvSpPr>
          <p:nvPr/>
        </p:nvSpPr>
        <p:spPr bwMode="auto">
          <a:xfrm flipH="1">
            <a:off x="5334000" y="5029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3" name="Text Box 25">
            <a:extLst>
              <a:ext uri="{FF2B5EF4-FFF2-40B4-BE49-F238E27FC236}">
                <a16:creationId xmlns:a16="http://schemas.microsoft.com/office/drawing/2014/main" id="{03AB18A4-0BF5-412B-BF3B-6142CEC2CC32}"/>
              </a:ext>
            </a:extLst>
          </p:cNvPr>
          <p:cNvSpPr txBox="1">
            <a:spLocks noChangeArrowheads="1"/>
          </p:cNvSpPr>
          <p:nvPr/>
        </p:nvSpPr>
        <p:spPr bwMode="auto">
          <a:xfrm>
            <a:off x="7512050" y="481171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Bill</a:t>
            </a:r>
          </a:p>
        </p:txBody>
      </p:sp>
      <p:cxnSp>
        <p:nvCxnSpPr>
          <p:cNvPr id="30744" name="AutoShape 26">
            <a:extLst>
              <a:ext uri="{FF2B5EF4-FFF2-40B4-BE49-F238E27FC236}">
                <a16:creationId xmlns:a16="http://schemas.microsoft.com/office/drawing/2014/main" id="{474DC408-0FFD-46F7-8077-D2BA98323ADA}"/>
              </a:ext>
            </a:extLst>
          </p:cNvPr>
          <p:cNvCxnSpPr>
            <a:cxnSpLocks noChangeShapeType="1"/>
            <a:stCxn id="30743" idx="1"/>
            <a:endCxn id="30737" idx="0"/>
          </p:cNvCxnSpPr>
          <p:nvPr/>
        </p:nvCxnSpPr>
        <p:spPr bwMode="auto">
          <a:xfrm rot="10800000" flipV="1">
            <a:off x="7273925" y="4995863"/>
            <a:ext cx="238125" cy="42545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0745" name="Line 27">
            <a:extLst>
              <a:ext uri="{FF2B5EF4-FFF2-40B4-BE49-F238E27FC236}">
                <a16:creationId xmlns:a16="http://schemas.microsoft.com/office/drawing/2014/main" id="{EB4578D4-1CB5-4B07-A471-6486701177F7}"/>
              </a:ext>
            </a:extLst>
          </p:cNvPr>
          <p:cNvSpPr>
            <a:spLocks noChangeShapeType="1"/>
          </p:cNvSpPr>
          <p:nvPr/>
        </p:nvSpPr>
        <p:spPr bwMode="auto">
          <a:xfrm>
            <a:off x="7146925" y="447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67F3A776-C969-44EB-A912-3951877FE076}"/>
              </a:ext>
            </a:extLst>
          </p:cNvPr>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Man-in-the-Middle Attack</a:t>
            </a:r>
          </a:p>
        </p:txBody>
      </p:sp>
      <p:sp>
        <p:nvSpPr>
          <p:cNvPr id="32771" name="Line 9">
            <a:extLst>
              <a:ext uri="{FF2B5EF4-FFF2-40B4-BE49-F238E27FC236}">
                <a16:creationId xmlns:a16="http://schemas.microsoft.com/office/drawing/2014/main" id="{BE4E1C8E-28B0-4E6D-AF78-0524557EE0ED}"/>
              </a:ext>
            </a:extLst>
          </p:cNvPr>
          <p:cNvSpPr>
            <a:spLocks noChangeShapeType="1"/>
          </p:cNvSpPr>
          <p:nvPr/>
        </p:nvSpPr>
        <p:spPr bwMode="auto">
          <a:xfrm>
            <a:off x="1905000" y="3505200"/>
            <a:ext cx="12954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2" name="Text Box 11">
            <a:extLst>
              <a:ext uri="{FF2B5EF4-FFF2-40B4-BE49-F238E27FC236}">
                <a16:creationId xmlns:a16="http://schemas.microsoft.com/office/drawing/2014/main" id="{409A56FA-5F6C-4708-AF0A-65C8E2BF5841}"/>
              </a:ext>
            </a:extLst>
          </p:cNvPr>
          <p:cNvSpPr txBox="1">
            <a:spLocks noChangeArrowheads="1"/>
          </p:cNvSpPr>
          <p:nvPr/>
        </p:nvSpPr>
        <p:spPr bwMode="auto">
          <a:xfrm>
            <a:off x="4953000" y="2209800"/>
            <a:ext cx="101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10.1.1.1</a:t>
            </a:r>
          </a:p>
        </p:txBody>
      </p:sp>
      <p:sp>
        <p:nvSpPr>
          <p:cNvPr id="32773" name="Text Box 12">
            <a:extLst>
              <a:ext uri="{FF2B5EF4-FFF2-40B4-BE49-F238E27FC236}">
                <a16:creationId xmlns:a16="http://schemas.microsoft.com/office/drawing/2014/main" id="{078ED61E-8E02-4C6A-90AC-B709F206AAD1}"/>
              </a:ext>
            </a:extLst>
          </p:cNvPr>
          <p:cNvSpPr txBox="1">
            <a:spLocks noChangeArrowheads="1"/>
          </p:cNvSpPr>
          <p:nvPr/>
        </p:nvSpPr>
        <p:spPr bwMode="auto">
          <a:xfrm>
            <a:off x="2895600" y="5562600"/>
            <a:ext cx="101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10.1.1.2</a:t>
            </a:r>
          </a:p>
        </p:txBody>
      </p:sp>
      <p:sp>
        <p:nvSpPr>
          <p:cNvPr id="32774" name="Text Box 13">
            <a:extLst>
              <a:ext uri="{FF2B5EF4-FFF2-40B4-BE49-F238E27FC236}">
                <a16:creationId xmlns:a16="http://schemas.microsoft.com/office/drawing/2014/main" id="{371A49BF-4D40-4CD4-89EF-BE21E8DD33EB}"/>
              </a:ext>
            </a:extLst>
          </p:cNvPr>
          <p:cNvSpPr txBox="1">
            <a:spLocks noChangeArrowheads="1"/>
          </p:cNvSpPr>
          <p:nvPr/>
        </p:nvSpPr>
        <p:spPr bwMode="auto">
          <a:xfrm>
            <a:off x="746125" y="3541713"/>
            <a:ext cx="1017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10.1.1.3</a:t>
            </a:r>
          </a:p>
        </p:txBody>
      </p:sp>
      <p:sp>
        <p:nvSpPr>
          <p:cNvPr id="32775" name="Text Box 14">
            <a:extLst>
              <a:ext uri="{FF2B5EF4-FFF2-40B4-BE49-F238E27FC236}">
                <a16:creationId xmlns:a16="http://schemas.microsoft.com/office/drawing/2014/main" id="{7F61B85E-7B1C-44BD-9719-4D9EEDF8E9CD}"/>
              </a:ext>
            </a:extLst>
          </p:cNvPr>
          <p:cNvSpPr txBox="1">
            <a:spLocks noChangeArrowheads="1"/>
          </p:cNvSpPr>
          <p:nvPr/>
        </p:nvSpPr>
        <p:spPr bwMode="auto">
          <a:xfrm>
            <a:off x="2498725" y="3846513"/>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(1) Login</a:t>
            </a:r>
          </a:p>
        </p:txBody>
      </p:sp>
      <p:sp>
        <p:nvSpPr>
          <p:cNvPr id="32776" name="Text Box 16">
            <a:extLst>
              <a:ext uri="{FF2B5EF4-FFF2-40B4-BE49-F238E27FC236}">
                <a16:creationId xmlns:a16="http://schemas.microsoft.com/office/drawing/2014/main" id="{FC0A33B5-AC7C-4CA8-BD1A-27E2EDD771EE}"/>
              </a:ext>
            </a:extLst>
          </p:cNvPr>
          <p:cNvSpPr txBox="1">
            <a:spLocks noChangeArrowheads="1"/>
          </p:cNvSpPr>
          <p:nvPr/>
        </p:nvSpPr>
        <p:spPr bwMode="auto">
          <a:xfrm>
            <a:off x="762000" y="4495800"/>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(3) Password</a:t>
            </a:r>
          </a:p>
        </p:txBody>
      </p:sp>
      <p:sp>
        <p:nvSpPr>
          <p:cNvPr id="32777" name="Line 19">
            <a:extLst>
              <a:ext uri="{FF2B5EF4-FFF2-40B4-BE49-F238E27FC236}">
                <a16:creationId xmlns:a16="http://schemas.microsoft.com/office/drawing/2014/main" id="{159C30A3-1E35-4891-AA36-158B8843A807}"/>
              </a:ext>
            </a:extLst>
          </p:cNvPr>
          <p:cNvSpPr>
            <a:spLocks noChangeShapeType="1"/>
          </p:cNvSpPr>
          <p:nvPr/>
        </p:nvSpPr>
        <p:spPr bwMode="auto">
          <a:xfrm>
            <a:off x="1676400" y="3505200"/>
            <a:ext cx="13716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8" name="Line 20">
            <a:extLst>
              <a:ext uri="{FF2B5EF4-FFF2-40B4-BE49-F238E27FC236}">
                <a16:creationId xmlns:a16="http://schemas.microsoft.com/office/drawing/2014/main" id="{88B71FFC-02A1-47CA-AE76-C3D6F40F89D9}"/>
              </a:ext>
            </a:extLst>
          </p:cNvPr>
          <p:cNvSpPr>
            <a:spLocks noChangeShapeType="1"/>
          </p:cNvSpPr>
          <p:nvPr/>
        </p:nvSpPr>
        <p:spPr bwMode="auto">
          <a:xfrm flipV="1">
            <a:off x="3810000" y="3505200"/>
            <a:ext cx="10668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9" name="Line 21">
            <a:extLst>
              <a:ext uri="{FF2B5EF4-FFF2-40B4-BE49-F238E27FC236}">
                <a16:creationId xmlns:a16="http://schemas.microsoft.com/office/drawing/2014/main" id="{80158CBF-F463-44C4-B0B4-EE7ADD753342}"/>
              </a:ext>
            </a:extLst>
          </p:cNvPr>
          <p:cNvSpPr>
            <a:spLocks noChangeShapeType="1"/>
          </p:cNvSpPr>
          <p:nvPr/>
        </p:nvSpPr>
        <p:spPr bwMode="auto">
          <a:xfrm flipV="1">
            <a:off x="3962400" y="3505200"/>
            <a:ext cx="10668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0" name="Text Box 22">
            <a:extLst>
              <a:ext uri="{FF2B5EF4-FFF2-40B4-BE49-F238E27FC236}">
                <a16:creationId xmlns:a16="http://schemas.microsoft.com/office/drawing/2014/main" id="{56200F83-AEF1-4B2E-A1C2-631AB86DD10F}"/>
              </a:ext>
            </a:extLst>
          </p:cNvPr>
          <p:cNvSpPr txBox="1">
            <a:spLocks noChangeArrowheads="1"/>
          </p:cNvSpPr>
          <p:nvPr/>
        </p:nvSpPr>
        <p:spPr bwMode="auto">
          <a:xfrm>
            <a:off x="3581400" y="358140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(2) Login</a:t>
            </a:r>
          </a:p>
        </p:txBody>
      </p:sp>
      <p:sp>
        <p:nvSpPr>
          <p:cNvPr id="32781" name="Text Box 23">
            <a:extLst>
              <a:ext uri="{FF2B5EF4-FFF2-40B4-BE49-F238E27FC236}">
                <a16:creationId xmlns:a16="http://schemas.microsoft.com/office/drawing/2014/main" id="{ED552639-29D2-41B8-866B-393BA6E68A91}"/>
              </a:ext>
            </a:extLst>
          </p:cNvPr>
          <p:cNvSpPr txBox="1">
            <a:spLocks noChangeArrowheads="1"/>
          </p:cNvSpPr>
          <p:nvPr/>
        </p:nvSpPr>
        <p:spPr bwMode="auto">
          <a:xfrm>
            <a:off x="4175125" y="4456113"/>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nSpc>
                <a:spcPct val="100000"/>
              </a:lnSpc>
              <a:spcBef>
                <a:spcPct val="0"/>
              </a:spcBef>
              <a:buClrTx/>
              <a:buSzTx/>
              <a:buFontTx/>
              <a:buNone/>
            </a:pPr>
            <a:r>
              <a:rPr lang="en-US" altLang="en-US" i="0">
                <a:solidFill>
                  <a:schemeClr val="tx1"/>
                </a:solidFill>
                <a:latin typeface="Arial" panose="020B0604020202020204" pitchFamily="34" charset="0"/>
                <a:cs typeface="Arial" panose="020B0604020202020204" pitchFamily="34" charset="0"/>
              </a:rPr>
              <a:t>(4) Password</a:t>
            </a:r>
          </a:p>
        </p:txBody>
      </p:sp>
      <p:pic>
        <p:nvPicPr>
          <p:cNvPr id="32782" name="Picture 25" descr="BD18215_">
            <a:extLst>
              <a:ext uri="{FF2B5EF4-FFF2-40B4-BE49-F238E27FC236}">
                <a16:creationId xmlns:a16="http://schemas.microsoft.com/office/drawing/2014/main" id="{9DC359C5-2377-4E46-A3FD-3626DA0E4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90800"/>
            <a:ext cx="11430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3" name="computr3">
            <a:extLst>
              <a:ext uri="{FF2B5EF4-FFF2-40B4-BE49-F238E27FC236}">
                <a16:creationId xmlns:a16="http://schemas.microsoft.com/office/drawing/2014/main" id="{3BEFCAD7-D6AC-4195-B832-3CBF79E852EF}"/>
              </a:ext>
            </a:extLst>
          </p:cNvPr>
          <p:cNvSpPr>
            <a:spLocks noEditPoints="1" noChangeArrowheads="1"/>
          </p:cNvSpPr>
          <p:nvPr/>
        </p:nvSpPr>
        <p:spPr bwMode="auto">
          <a:xfrm>
            <a:off x="3048000" y="4876800"/>
            <a:ext cx="1143000" cy="6858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lnTo>
                  <a:pt x="16402" y="2314"/>
                </a:lnTo>
                <a:close/>
              </a:path>
              <a:path w="21600" h="21600" extrusionOk="0">
                <a:moveTo>
                  <a:pt x="578" y="4011"/>
                </a:moveTo>
                <a:moveTo>
                  <a:pt x="4043" y="4011"/>
                </a:moveTo>
                <a:lnTo>
                  <a:pt x="4043" y="4320"/>
                </a:lnTo>
                <a:lnTo>
                  <a:pt x="578" y="4320"/>
                </a:lnTo>
                <a:lnTo>
                  <a:pt x="578" y="4011"/>
                </a:lnTo>
                <a:lnTo>
                  <a:pt x="4043" y="4011"/>
                </a:lnTo>
                <a:close/>
                <a:moveTo>
                  <a:pt x="7624" y="14194"/>
                </a:moveTo>
                <a:lnTo>
                  <a:pt x="16402" y="14194"/>
                </a:lnTo>
                <a:lnTo>
                  <a:pt x="16402" y="16200"/>
                </a:lnTo>
                <a:lnTo>
                  <a:pt x="7624" y="16200"/>
                </a:lnTo>
              </a:path>
            </a:pathLst>
          </a:custGeom>
          <a:solidFill>
            <a:srgbClr val="CC0000"/>
          </a:solidFill>
          <a:ln w="9525">
            <a:solidFill>
              <a:srgbClr val="000000"/>
            </a:solidFill>
            <a:miter lim="800000"/>
            <a:headEnd/>
            <a:tailEnd/>
          </a:ln>
        </p:spPr>
        <p:txBody>
          <a:bodyPr/>
          <a:lstStyle/>
          <a:p>
            <a:endParaRPr lang="en-US"/>
          </a:p>
        </p:txBody>
      </p:sp>
      <p:pic>
        <p:nvPicPr>
          <p:cNvPr id="32784" name="Picture 27" descr="BD18246_">
            <a:extLst>
              <a:ext uri="{FF2B5EF4-FFF2-40B4-BE49-F238E27FC236}">
                <a16:creationId xmlns:a16="http://schemas.microsoft.com/office/drawing/2014/main" id="{ACE2E18D-B3AE-4B1B-BAD4-9D820180C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90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28" descr="MCj00843820000[1]">
            <a:extLst>
              <a:ext uri="{FF2B5EF4-FFF2-40B4-BE49-F238E27FC236}">
                <a16:creationId xmlns:a16="http://schemas.microsoft.com/office/drawing/2014/main" id="{5D226D4A-8C17-4716-9D44-25FABDCB42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410200"/>
            <a:ext cx="9906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Springer_2012">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algn="l">
          <a:lnSpc>
            <a:spcPts val="2200"/>
          </a:lnSpc>
          <a:spcBef>
            <a:spcPts val="900"/>
          </a:spcBef>
          <a:buClr>
            <a:schemeClr val="accent2"/>
          </a:buClr>
          <a:buSzPct val="100000"/>
          <a:defRPr sz="1800"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springerPPT</Template>
  <TotalTime>20179</TotalTime>
  <Words>7701</Words>
  <Application>Microsoft Office PowerPoint</Application>
  <PresentationFormat>On-screen Show (4:3)</PresentationFormat>
  <Paragraphs>1400</Paragraphs>
  <Slides>76</Slides>
  <Notes>47</Notes>
  <HiddenSlides>0</HiddenSlides>
  <MMClips>3</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76</vt:i4>
      </vt:variant>
    </vt:vector>
  </HeadingPairs>
  <TitlesOfParts>
    <vt:vector size="88" baseType="lpstr">
      <vt:lpstr>Arial</vt:lpstr>
      <vt:lpstr>Blackadder ITC</vt:lpstr>
      <vt:lpstr>Bradley Hand ITC</vt:lpstr>
      <vt:lpstr>Calibri</vt:lpstr>
      <vt:lpstr>Tempus Sans ITC</vt:lpstr>
      <vt:lpstr>Times</vt:lpstr>
      <vt:lpstr>Times New Roman</vt:lpstr>
      <vt:lpstr>TimesNewRomanPS</vt:lpstr>
      <vt:lpstr>Wingdings</vt:lpstr>
      <vt:lpstr>Springer_2012</vt:lpstr>
      <vt:lpstr>Custom Design</vt:lpstr>
      <vt:lpstr>Chart</vt:lpstr>
      <vt:lpstr>Planning for Network Security</vt:lpstr>
      <vt:lpstr>Objectives</vt:lpstr>
      <vt:lpstr>The Problem of Network Security</vt:lpstr>
      <vt:lpstr>Stages of a  Cyber-Operation</vt:lpstr>
      <vt:lpstr>Hacking Networks Reconnaissance Stage</vt:lpstr>
      <vt:lpstr>Hacking Networks Reconnaissance Stage</vt:lpstr>
      <vt:lpstr>Hacking Networks: Gaining Access Stage</vt:lpstr>
      <vt:lpstr>Some Active Attacks</vt:lpstr>
      <vt:lpstr>Man-in-the-Middle Attack</vt:lpstr>
      <vt:lpstr>SQL Injection</vt:lpstr>
      <vt:lpstr>Review:  Password Cracking: Dictionary Attack &amp; Brute Force</vt:lpstr>
      <vt:lpstr>Hacking Networks Stages: Hiding Presence; Establishing Persistence</vt:lpstr>
      <vt:lpstr>Bots &amp; Distributed Denial of Service</vt:lpstr>
      <vt:lpstr>Execution Stage</vt:lpstr>
      <vt:lpstr>Question</vt:lpstr>
      <vt:lpstr>Question</vt:lpstr>
      <vt:lpstr>Planning  Network Security</vt:lpstr>
      <vt:lpstr>Security: Defense in Depth</vt:lpstr>
      <vt:lpstr>Bastion Host</vt:lpstr>
      <vt:lpstr>Attacking the Network What ways do you see of getting in?</vt:lpstr>
      <vt:lpstr>Filters: Firewalls &amp; Routers</vt:lpstr>
      <vt:lpstr>Packet Filter Firewall</vt:lpstr>
      <vt:lpstr>Planning for Network Security</vt:lpstr>
      <vt:lpstr>Informal Path of Logical Access</vt:lpstr>
      <vt:lpstr>Step 1: Inventory Services:  Who, What, Where? Workbook</vt:lpstr>
      <vt:lpstr>Step 1: Inventory Devices</vt:lpstr>
      <vt:lpstr>Step 2: Determine Sensitivity of Services Workbook</vt:lpstr>
      <vt:lpstr>Zero Trust Implementation Ideas</vt:lpstr>
      <vt:lpstr>Step 3: Allocate Network Zones Isolation &amp; Compartmentalization</vt:lpstr>
      <vt:lpstr>Multi-Homed Firewall: Separate Zones</vt:lpstr>
      <vt:lpstr>Step 3: Allocate Network Zones Workbook</vt:lpstr>
      <vt:lpstr>Step 4: Define Controls</vt:lpstr>
      <vt:lpstr>Data Privacy</vt:lpstr>
      <vt:lpstr>Confidentiality: Encryption – Secret Key Examples: 3DES, AES</vt:lpstr>
      <vt:lpstr>Confidentiality, Authentication, Non-Repudiation Public Key Encryption Examples: RSA, ECC, Quantum</vt:lpstr>
      <vt:lpstr>Confidentiality: Remote Access Security</vt:lpstr>
      <vt:lpstr>Integrity:   Secure Hash Functions Examples: HMAC, SHA-3</vt:lpstr>
      <vt:lpstr>Non-Repudiation: Digital Signature</vt:lpstr>
      <vt:lpstr>Authentication: Public Key Infrastructure (PKI)</vt:lpstr>
      <vt:lpstr>Hacking Defense: Intrusion Detection/Prevention Systems (IDS or IPS)</vt:lpstr>
      <vt:lpstr>IDS/IPS Intelligence Systems</vt:lpstr>
      <vt:lpstr>WPA3 (Wi-Fi Protected Access 3)</vt:lpstr>
      <vt:lpstr>Hacking Defense: Evaluating Applications</vt:lpstr>
      <vt:lpstr>Hacking Defense: Honeypot &amp; Honeynet</vt:lpstr>
      <vt:lpstr>Hacking Defense: Vulnerability Assessment</vt:lpstr>
      <vt:lpstr>Step 4: Define Controls Workbook</vt:lpstr>
      <vt:lpstr>Step 5: Draw the Network Diagram</vt:lpstr>
      <vt:lpstr>Step 5: Draw Network Diagram Workbook</vt:lpstr>
      <vt:lpstr>Path of Logical Access How would access control be improved?</vt:lpstr>
      <vt:lpstr>Protecting the Network</vt:lpstr>
      <vt:lpstr>Step 5: Draw the Network Diagram University Scenario:  Dual in-line Firewalls</vt:lpstr>
      <vt:lpstr>Writing Rules</vt:lpstr>
      <vt:lpstr>Firewall Configurations</vt:lpstr>
      <vt:lpstr>Firewall Configurations</vt:lpstr>
      <vt:lpstr>Quantum-Resistant Encryption</vt:lpstr>
      <vt:lpstr>Summary of Controls</vt:lpstr>
      <vt:lpstr>PowerPoint Presentation</vt:lpstr>
      <vt:lpstr>Security Costs</vt:lpstr>
      <vt:lpstr>Question</vt:lpstr>
      <vt:lpstr>Question</vt:lpstr>
      <vt:lpstr>Question</vt:lpstr>
      <vt:lpstr>Question</vt:lpstr>
      <vt:lpstr>Question</vt:lpstr>
      <vt:lpstr>Question</vt:lpstr>
      <vt:lpstr>Summary</vt:lpstr>
      <vt:lpstr>Health First Case Study</vt:lpstr>
      <vt:lpstr>Defining Services and Devices which can Enter and Leave the Network</vt:lpstr>
      <vt:lpstr>Informal Path of Logical Access</vt:lpstr>
      <vt:lpstr>Step 1: Determine Services:  Who, What, Where? Workbook</vt:lpstr>
      <vt:lpstr>Define Services &amp; Servers</vt:lpstr>
      <vt:lpstr>Step 2: Determine  Sensitivity of Services Workbook</vt:lpstr>
      <vt:lpstr>Multi-Homed Firewall: Separate Zones</vt:lpstr>
      <vt:lpstr>Step 3: Allocate Network Zones Workbook</vt:lpstr>
      <vt:lpstr>Step 4: Define Controls Workbook</vt:lpstr>
      <vt:lpstr>Step 5:  Draw the Network Diagram</vt:lpstr>
      <vt:lpstr>Step 5: Draw the Network Diagram University Scenario:  Dual in-line Firewalls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Susan Lincke</cp:lastModifiedBy>
  <cp:revision>375</cp:revision>
  <cp:lastPrinted>1601-01-01T00:00:00Z</cp:lastPrinted>
  <dcterms:created xsi:type="dcterms:W3CDTF">1601-01-01T00:00:00Z</dcterms:created>
  <dcterms:modified xsi:type="dcterms:W3CDTF">2024-01-19T23:31:29Z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