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80" r:id="rId1"/>
    <p:sldMasterId id="2147484400" r:id="rId2"/>
  </p:sldMasterIdLst>
  <p:notesMasterIdLst>
    <p:notesMasterId r:id="rId67"/>
  </p:notesMasterIdLst>
  <p:sldIdLst>
    <p:sldId id="256" r:id="rId3"/>
    <p:sldId id="369" r:id="rId4"/>
    <p:sldId id="257" r:id="rId5"/>
    <p:sldId id="266" r:id="rId6"/>
    <p:sldId id="331" r:id="rId7"/>
    <p:sldId id="259" r:id="rId8"/>
    <p:sldId id="267" r:id="rId9"/>
    <p:sldId id="296" r:id="rId10"/>
    <p:sldId id="380" r:id="rId11"/>
    <p:sldId id="265" r:id="rId12"/>
    <p:sldId id="394" r:id="rId13"/>
    <p:sldId id="262" r:id="rId14"/>
    <p:sldId id="261" r:id="rId15"/>
    <p:sldId id="335" r:id="rId16"/>
    <p:sldId id="383" r:id="rId17"/>
    <p:sldId id="395" r:id="rId18"/>
    <p:sldId id="328" r:id="rId19"/>
    <p:sldId id="344" r:id="rId20"/>
    <p:sldId id="362" r:id="rId21"/>
    <p:sldId id="264" r:id="rId22"/>
    <p:sldId id="279" r:id="rId23"/>
    <p:sldId id="272" r:id="rId24"/>
    <p:sldId id="281" r:id="rId25"/>
    <p:sldId id="385" r:id="rId26"/>
    <p:sldId id="282" r:id="rId27"/>
    <p:sldId id="283" r:id="rId28"/>
    <p:sldId id="284" r:id="rId29"/>
    <p:sldId id="384" r:id="rId30"/>
    <p:sldId id="280" r:id="rId31"/>
    <p:sldId id="338" r:id="rId32"/>
    <p:sldId id="339" r:id="rId33"/>
    <p:sldId id="399" r:id="rId34"/>
    <p:sldId id="396" r:id="rId35"/>
    <p:sldId id="285" r:id="rId36"/>
    <p:sldId id="334" r:id="rId37"/>
    <p:sldId id="386" r:id="rId38"/>
    <p:sldId id="397" r:id="rId39"/>
    <p:sldId id="276" r:id="rId40"/>
    <p:sldId id="277" r:id="rId41"/>
    <p:sldId id="373" r:id="rId42"/>
    <p:sldId id="377" r:id="rId43"/>
    <p:sldId id="374" r:id="rId44"/>
    <p:sldId id="378" r:id="rId45"/>
    <p:sldId id="342" r:id="rId46"/>
    <p:sldId id="340" r:id="rId47"/>
    <p:sldId id="336" r:id="rId48"/>
    <p:sldId id="379" r:id="rId49"/>
    <p:sldId id="297" r:id="rId50"/>
    <p:sldId id="323" r:id="rId51"/>
    <p:sldId id="322" r:id="rId52"/>
    <p:sldId id="299" r:id="rId53"/>
    <p:sldId id="320" r:id="rId54"/>
    <p:sldId id="321" r:id="rId55"/>
    <p:sldId id="345" r:id="rId56"/>
    <p:sldId id="346" r:id="rId57"/>
    <p:sldId id="364" r:id="rId58"/>
    <p:sldId id="398" r:id="rId59"/>
    <p:sldId id="365" r:id="rId60"/>
    <p:sldId id="391" r:id="rId61"/>
    <p:sldId id="389" r:id="rId62"/>
    <p:sldId id="387" r:id="rId63"/>
    <p:sldId id="367" r:id="rId64"/>
    <p:sldId id="392" r:id="rId65"/>
    <p:sldId id="393" r:id="rId6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E0F8"/>
    <a:srgbClr val="E1AE69"/>
    <a:srgbClr val="48231C"/>
    <a:srgbClr val="FDC3F6"/>
    <a:srgbClr val="F6FCA2"/>
    <a:srgbClr val="D0EAEC"/>
    <a:srgbClr val="E1F2F3"/>
    <a:srgbClr val="83ED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3557" autoAdjust="0"/>
  </p:normalViewPr>
  <p:slideViewPr>
    <p:cSldViewPr>
      <p:cViewPr varScale="1">
        <p:scale>
          <a:sx n="50" d="100"/>
          <a:sy n="50" d="100"/>
        </p:scale>
        <p:origin x="1282" y="27"/>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15213"/>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79A1A6-2120-48F8-915E-F11CDF9659A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6F7E1D09-77BD-4389-8938-794D51FA7D78}">
      <dgm:prSet phldrT="[Text]"/>
      <dgm:spPr>
        <a:solidFill>
          <a:srgbClr val="C00000"/>
        </a:solidFill>
      </dgm:spPr>
      <dgm:t>
        <a:bodyPr/>
        <a:lstStyle/>
        <a:p>
          <a:r>
            <a:rPr lang="en-US" dirty="0"/>
            <a:t>Step 1: Classify Data for CIA</a:t>
          </a:r>
        </a:p>
      </dgm:t>
    </dgm:pt>
    <dgm:pt modelId="{9141A90B-D617-4DC5-AFFF-28DE0AAA90BC}" type="parTrans" cxnId="{12836491-F988-4199-B0A5-F5E3D3658103}">
      <dgm:prSet/>
      <dgm:spPr/>
      <dgm:t>
        <a:bodyPr/>
        <a:lstStyle/>
        <a:p>
          <a:endParaRPr lang="en-US"/>
        </a:p>
      </dgm:t>
    </dgm:pt>
    <dgm:pt modelId="{35EB509A-7329-4A1F-8F2C-D013BCAAE4F4}" type="sibTrans" cxnId="{12836491-F988-4199-B0A5-F5E3D3658103}">
      <dgm:prSet/>
      <dgm:spPr/>
      <dgm:t>
        <a:bodyPr/>
        <a:lstStyle/>
        <a:p>
          <a:endParaRPr lang="en-US"/>
        </a:p>
      </dgm:t>
    </dgm:pt>
    <dgm:pt modelId="{1642F88A-6FED-4609-B5B0-A3D7326E141F}">
      <dgm:prSet phldrT="[Text]"/>
      <dgm:spPr/>
      <dgm:t>
        <a:bodyPr/>
        <a:lstStyle/>
        <a:p>
          <a:r>
            <a:rPr lang="en-US" dirty="0"/>
            <a:t>Step 2: Allocate Controls</a:t>
          </a:r>
        </a:p>
      </dgm:t>
    </dgm:pt>
    <dgm:pt modelId="{21E57468-301A-4F67-80D3-B7AA2BEAC692}" type="parTrans" cxnId="{ACA77FAA-EDCD-424E-9FF0-8F9E3999492B}">
      <dgm:prSet/>
      <dgm:spPr/>
      <dgm:t>
        <a:bodyPr/>
        <a:lstStyle/>
        <a:p>
          <a:endParaRPr lang="en-US"/>
        </a:p>
      </dgm:t>
    </dgm:pt>
    <dgm:pt modelId="{9BE35AEB-D078-4D43-AFB7-5C52C6EDFDEE}" type="sibTrans" cxnId="{ACA77FAA-EDCD-424E-9FF0-8F9E3999492B}">
      <dgm:prSet/>
      <dgm:spPr/>
      <dgm:t>
        <a:bodyPr/>
        <a:lstStyle/>
        <a:p>
          <a:endParaRPr lang="en-US"/>
        </a:p>
      </dgm:t>
    </dgm:pt>
    <dgm:pt modelId="{EE128928-94BE-4B66-997B-9668E349CD7A}">
      <dgm:prSet phldrT="[Text]"/>
      <dgm:spPr/>
      <dgm:t>
        <a:bodyPr/>
        <a:lstStyle/>
        <a:p>
          <a:r>
            <a:rPr lang="en-US" dirty="0"/>
            <a:t>Step 3: Allocate Roles &amp; Permissions</a:t>
          </a:r>
        </a:p>
      </dgm:t>
    </dgm:pt>
    <dgm:pt modelId="{C7A67324-E497-4345-B171-9C4E9D0B1BE4}" type="parTrans" cxnId="{B8E20E19-91C1-4CFD-945D-D93D515CCA67}">
      <dgm:prSet/>
      <dgm:spPr/>
      <dgm:t>
        <a:bodyPr/>
        <a:lstStyle/>
        <a:p>
          <a:endParaRPr lang="en-US"/>
        </a:p>
      </dgm:t>
    </dgm:pt>
    <dgm:pt modelId="{82E701F2-3663-4E66-9BE2-F2384E4E7E14}" type="sibTrans" cxnId="{B8E20E19-91C1-4CFD-945D-D93D515CCA67}">
      <dgm:prSet/>
      <dgm:spPr/>
      <dgm:t>
        <a:bodyPr/>
        <a:lstStyle/>
        <a:p>
          <a:endParaRPr lang="en-US"/>
        </a:p>
      </dgm:t>
    </dgm:pt>
    <dgm:pt modelId="{DAD3C1BD-71FB-4219-A2D9-62AA0C156A6D}" type="pres">
      <dgm:prSet presAssocID="{D479A1A6-2120-48F8-915E-F11CDF9659A3}" presName="outerComposite" presStyleCnt="0">
        <dgm:presLayoutVars>
          <dgm:chMax val="5"/>
          <dgm:dir/>
          <dgm:resizeHandles val="exact"/>
        </dgm:presLayoutVars>
      </dgm:prSet>
      <dgm:spPr/>
    </dgm:pt>
    <dgm:pt modelId="{3DC0DA46-6465-4549-ADA5-1D3708DCAD84}" type="pres">
      <dgm:prSet presAssocID="{D479A1A6-2120-48F8-915E-F11CDF9659A3}" presName="dummyMaxCanvas" presStyleCnt="0">
        <dgm:presLayoutVars/>
      </dgm:prSet>
      <dgm:spPr/>
    </dgm:pt>
    <dgm:pt modelId="{B58BC191-AB79-470B-95E1-BDB145734500}" type="pres">
      <dgm:prSet presAssocID="{D479A1A6-2120-48F8-915E-F11CDF9659A3}" presName="ThreeNodes_1" presStyleLbl="node1" presStyleIdx="0" presStyleCnt="3">
        <dgm:presLayoutVars>
          <dgm:bulletEnabled val="1"/>
        </dgm:presLayoutVars>
      </dgm:prSet>
      <dgm:spPr/>
    </dgm:pt>
    <dgm:pt modelId="{3E35A413-973C-47B0-8514-2B24E0BC1DA7}" type="pres">
      <dgm:prSet presAssocID="{D479A1A6-2120-48F8-915E-F11CDF9659A3}" presName="ThreeNodes_2" presStyleLbl="node1" presStyleIdx="1" presStyleCnt="3">
        <dgm:presLayoutVars>
          <dgm:bulletEnabled val="1"/>
        </dgm:presLayoutVars>
      </dgm:prSet>
      <dgm:spPr/>
    </dgm:pt>
    <dgm:pt modelId="{A3D7D51C-BE41-4F35-B6CE-CF607BC0075D}" type="pres">
      <dgm:prSet presAssocID="{D479A1A6-2120-48F8-915E-F11CDF9659A3}" presName="ThreeNodes_3" presStyleLbl="node1" presStyleIdx="2" presStyleCnt="3">
        <dgm:presLayoutVars>
          <dgm:bulletEnabled val="1"/>
        </dgm:presLayoutVars>
      </dgm:prSet>
      <dgm:spPr/>
    </dgm:pt>
    <dgm:pt modelId="{FCA9ABE9-497A-4104-81CD-5407CE06D145}" type="pres">
      <dgm:prSet presAssocID="{D479A1A6-2120-48F8-915E-F11CDF9659A3}" presName="ThreeConn_1-2" presStyleLbl="fgAccFollowNode1" presStyleIdx="0" presStyleCnt="2">
        <dgm:presLayoutVars>
          <dgm:bulletEnabled val="1"/>
        </dgm:presLayoutVars>
      </dgm:prSet>
      <dgm:spPr/>
    </dgm:pt>
    <dgm:pt modelId="{6DAC1C9C-7F7E-4680-A190-C7F8241DB97D}" type="pres">
      <dgm:prSet presAssocID="{D479A1A6-2120-48F8-915E-F11CDF9659A3}" presName="ThreeConn_2-3" presStyleLbl="fgAccFollowNode1" presStyleIdx="1" presStyleCnt="2">
        <dgm:presLayoutVars>
          <dgm:bulletEnabled val="1"/>
        </dgm:presLayoutVars>
      </dgm:prSet>
      <dgm:spPr/>
    </dgm:pt>
    <dgm:pt modelId="{908A956F-9A38-4CBE-98FD-B25F6FD046A5}" type="pres">
      <dgm:prSet presAssocID="{D479A1A6-2120-48F8-915E-F11CDF9659A3}" presName="ThreeNodes_1_text" presStyleLbl="node1" presStyleIdx="2" presStyleCnt="3">
        <dgm:presLayoutVars>
          <dgm:bulletEnabled val="1"/>
        </dgm:presLayoutVars>
      </dgm:prSet>
      <dgm:spPr/>
    </dgm:pt>
    <dgm:pt modelId="{E749997E-F519-4328-BD27-86A5A03ABBA3}" type="pres">
      <dgm:prSet presAssocID="{D479A1A6-2120-48F8-915E-F11CDF9659A3}" presName="ThreeNodes_2_text" presStyleLbl="node1" presStyleIdx="2" presStyleCnt="3">
        <dgm:presLayoutVars>
          <dgm:bulletEnabled val="1"/>
        </dgm:presLayoutVars>
      </dgm:prSet>
      <dgm:spPr/>
    </dgm:pt>
    <dgm:pt modelId="{3A8C2FB3-B397-4DD1-A206-8C2235AA5667}" type="pres">
      <dgm:prSet presAssocID="{D479A1A6-2120-48F8-915E-F11CDF9659A3}" presName="ThreeNodes_3_text" presStyleLbl="node1" presStyleIdx="2" presStyleCnt="3">
        <dgm:presLayoutVars>
          <dgm:bulletEnabled val="1"/>
        </dgm:presLayoutVars>
      </dgm:prSet>
      <dgm:spPr/>
    </dgm:pt>
  </dgm:ptLst>
  <dgm:cxnLst>
    <dgm:cxn modelId="{B8E20E19-91C1-4CFD-945D-D93D515CCA67}" srcId="{D479A1A6-2120-48F8-915E-F11CDF9659A3}" destId="{EE128928-94BE-4B66-997B-9668E349CD7A}" srcOrd="2" destOrd="0" parTransId="{C7A67324-E497-4345-B171-9C4E9D0B1BE4}" sibTransId="{82E701F2-3663-4E66-9BE2-F2384E4E7E14}"/>
    <dgm:cxn modelId="{10576A1F-442C-43B8-B75D-8860B8AAA3BA}" type="presOf" srcId="{1642F88A-6FED-4609-B5B0-A3D7326E141F}" destId="{E749997E-F519-4328-BD27-86A5A03ABBA3}" srcOrd="1" destOrd="0" presId="urn:microsoft.com/office/officeart/2005/8/layout/vProcess5"/>
    <dgm:cxn modelId="{1A3B3F2E-325F-4A8E-A559-B07C86533844}" type="presOf" srcId="{D479A1A6-2120-48F8-915E-F11CDF9659A3}" destId="{DAD3C1BD-71FB-4219-A2D9-62AA0C156A6D}" srcOrd="0" destOrd="0" presId="urn:microsoft.com/office/officeart/2005/8/layout/vProcess5"/>
    <dgm:cxn modelId="{093DAD5E-8CE2-4A88-B302-347418E3B63E}" type="presOf" srcId="{EE128928-94BE-4B66-997B-9668E349CD7A}" destId="{A3D7D51C-BE41-4F35-B6CE-CF607BC0075D}" srcOrd="0" destOrd="0" presId="urn:microsoft.com/office/officeart/2005/8/layout/vProcess5"/>
    <dgm:cxn modelId="{BF5E206E-33E0-4570-9F71-582323105631}" type="presOf" srcId="{1642F88A-6FED-4609-B5B0-A3D7326E141F}" destId="{3E35A413-973C-47B0-8514-2B24E0BC1DA7}" srcOrd="0" destOrd="0" presId="urn:microsoft.com/office/officeart/2005/8/layout/vProcess5"/>
    <dgm:cxn modelId="{28ADAF75-28AF-4F05-8CAA-8DE122E30E1A}" type="presOf" srcId="{6F7E1D09-77BD-4389-8938-794D51FA7D78}" destId="{B58BC191-AB79-470B-95E1-BDB145734500}" srcOrd="0" destOrd="0" presId="urn:microsoft.com/office/officeart/2005/8/layout/vProcess5"/>
    <dgm:cxn modelId="{AFE8DD82-85E3-44A3-B930-CAF0767AF086}" type="presOf" srcId="{6F7E1D09-77BD-4389-8938-794D51FA7D78}" destId="{908A956F-9A38-4CBE-98FD-B25F6FD046A5}" srcOrd="1" destOrd="0" presId="urn:microsoft.com/office/officeart/2005/8/layout/vProcess5"/>
    <dgm:cxn modelId="{12836491-F988-4199-B0A5-F5E3D3658103}" srcId="{D479A1A6-2120-48F8-915E-F11CDF9659A3}" destId="{6F7E1D09-77BD-4389-8938-794D51FA7D78}" srcOrd="0" destOrd="0" parTransId="{9141A90B-D617-4DC5-AFFF-28DE0AAA90BC}" sibTransId="{35EB509A-7329-4A1F-8F2C-D013BCAAE4F4}"/>
    <dgm:cxn modelId="{0F6852A6-4105-4124-99B6-236BAF520932}" type="presOf" srcId="{35EB509A-7329-4A1F-8F2C-D013BCAAE4F4}" destId="{FCA9ABE9-497A-4104-81CD-5407CE06D145}" srcOrd="0" destOrd="0" presId="urn:microsoft.com/office/officeart/2005/8/layout/vProcess5"/>
    <dgm:cxn modelId="{ACA77FAA-EDCD-424E-9FF0-8F9E3999492B}" srcId="{D479A1A6-2120-48F8-915E-F11CDF9659A3}" destId="{1642F88A-6FED-4609-B5B0-A3D7326E141F}" srcOrd="1" destOrd="0" parTransId="{21E57468-301A-4F67-80D3-B7AA2BEAC692}" sibTransId="{9BE35AEB-D078-4D43-AFB7-5C52C6EDFDEE}"/>
    <dgm:cxn modelId="{C6FEA9B9-62A7-46B9-A3DF-1D339E526F3B}" type="presOf" srcId="{9BE35AEB-D078-4D43-AFB7-5C52C6EDFDEE}" destId="{6DAC1C9C-7F7E-4680-A190-C7F8241DB97D}" srcOrd="0" destOrd="0" presId="urn:microsoft.com/office/officeart/2005/8/layout/vProcess5"/>
    <dgm:cxn modelId="{C6DC16C6-3EDD-4408-A765-F8A9B14F515B}" type="presOf" srcId="{EE128928-94BE-4B66-997B-9668E349CD7A}" destId="{3A8C2FB3-B397-4DD1-A206-8C2235AA5667}" srcOrd="1" destOrd="0" presId="urn:microsoft.com/office/officeart/2005/8/layout/vProcess5"/>
    <dgm:cxn modelId="{B10F2D10-A7C1-42DB-B1FA-D99DC9AE34F4}" type="presParOf" srcId="{DAD3C1BD-71FB-4219-A2D9-62AA0C156A6D}" destId="{3DC0DA46-6465-4549-ADA5-1D3708DCAD84}" srcOrd="0" destOrd="0" presId="urn:microsoft.com/office/officeart/2005/8/layout/vProcess5"/>
    <dgm:cxn modelId="{50CBC3E8-8A6A-4F96-A7A0-BBF0BFC479E8}" type="presParOf" srcId="{DAD3C1BD-71FB-4219-A2D9-62AA0C156A6D}" destId="{B58BC191-AB79-470B-95E1-BDB145734500}" srcOrd="1" destOrd="0" presId="urn:microsoft.com/office/officeart/2005/8/layout/vProcess5"/>
    <dgm:cxn modelId="{5C47419C-11E9-4BF7-AB2F-229B9BE24A7E}" type="presParOf" srcId="{DAD3C1BD-71FB-4219-A2D9-62AA0C156A6D}" destId="{3E35A413-973C-47B0-8514-2B24E0BC1DA7}" srcOrd="2" destOrd="0" presId="urn:microsoft.com/office/officeart/2005/8/layout/vProcess5"/>
    <dgm:cxn modelId="{953A7541-98E1-4B45-B2E8-31C89227C3BC}" type="presParOf" srcId="{DAD3C1BD-71FB-4219-A2D9-62AA0C156A6D}" destId="{A3D7D51C-BE41-4F35-B6CE-CF607BC0075D}" srcOrd="3" destOrd="0" presId="urn:microsoft.com/office/officeart/2005/8/layout/vProcess5"/>
    <dgm:cxn modelId="{6BEA7A25-6040-4BD2-9D89-DE9DC25AC4EE}" type="presParOf" srcId="{DAD3C1BD-71FB-4219-A2D9-62AA0C156A6D}" destId="{FCA9ABE9-497A-4104-81CD-5407CE06D145}" srcOrd="4" destOrd="0" presId="urn:microsoft.com/office/officeart/2005/8/layout/vProcess5"/>
    <dgm:cxn modelId="{E67877BE-5048-472D-927E-2B42E0F18C16}" type="presParOf" srcId="{DAD3C1BD-71FB-4219-A2D9-62AA0C156A6D}" destId="{6DAC1C9C-7F7E-4680-A190-C7F8241DB97D}" srcOrd="5" destOrd="0" presId="urn:microsoft.com/office/officeart/2005/8/layout/vProcess5"/>
    <dgm:cxn modelId="{0C51516C-DFD1-44AB-AF2A-F49F519EB189}" type="presParOf" srcId="{DAD3C1BD-71FB-4219-A2D9-62AA0C156A6D}" destId="{908A956F-9A38-4CBE-98FD-B25F6FD046A5}" srcOrd="6" destOrd="0" presId="urn:microsoft.com/office/officeart/2005/8/layout/vProcess5"/>
    <dgm:cxn modelId="{12519207-51B8-4C75-B117-6E055C6831F5}" type="presParOf" srcId="{DAD3C1BD-71FB-4219-A2D9-62AA0C156A6D}" destId="{E749997E-F519-4328-BD27-86A5A03ABBA3}" srcOrd="7" destOrd="0" presId="urn:microsoft.com/office/officeart/2005/8/layout/vProcess5"/>
    <dgm:cxn modelId="{D521B3A7-EEA2-4449-9D0B-4878A58486D8}" type="presParOf" srcId="{DAD3C1BD-71FB-4219-A2D9-62AA0C156A6D}" destId="{3A8C2FB3-B397-4DD1-A206-8C2235AA5667}"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79A1A6-2120-48F8-915E-F11CDF9659A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6F7E1D09-77BD-4389-8938-794D51FA7D78}">
      <dgm:prSet phldrT="[Text]"/>
      <dgm:spPr/>
      <dgm:t>
        <a:bodyPr/>
        <a:lstStyle/>
        <a:p>
          <a:r>
            <a:rPr lang="en-US" dirty="0"/>
            <a:t>Step 1: Classify Data for CIA</a:t>
          </a:r>
        </a:p>
      </dgm:t>
    </dgm:pt>
    <dgm:pt modelId="{9141A90B-D617-4DC5-AFFF-28DE0AAA90BC}" type="parTrans" cxnId="{12836491-F988-4199-B0A5-F5E3D3658103}">
      <dgm:prSet/>
      <dgm:spPr/>
      <dgm:t>
        <a:bodyPr/>
        <a:lstStyle/>
        <a:p>
          <a:endParaRPr lang="en-US"/>
        </a:p>
      </dgm:t>
    </dgm:pt>
    <dgm:pt modelId="{35EB509A-7329-4A1F-8F2C-D013BCAAE4F4}" type="sibTrans" cxnId="{12836491-F988-4199-B0A5-F5E3D3658103}">
      <dgm:prSet/>
      <dgm:spPr/>
      <dgm:t>
        <a:bodyPr/>
        <a:lstStyle/>
        <a:p>
          <a:endParaRPr lang="en-US"/>
        </a:p>
      </dgm:t>
    </dgm:pt>
    <dgm:pt modelId="{1642F88A-6FED-4609-B5B0-A3D7326E141F}">
      <dgm:prSet phldrT="[Text]"/>
      <dgm:spPr>
        <a:solidFill>
          <a:srgbClr val="C00000"/>
        </a:solidFill>
      </dgm:spPr>
      <dgm:t>
        <a:bodyPr/>
        <a:lstStyle/>
        <a:p>
          <a:r>
            <a:rPr lang="en-US" dirty="0"/>
            <a:t>Step 2: Allocate Controls</a:t>
          </a:r>
        </a:p>
      </dgm:t>
    </dgm:pt>
    <dgm:pt modelId="{21E57468-301A-4F67-80D3-B7AA2BEAC692}" type="parTrans" cxnId="{ACA77FAA-EDCD-424E-9FF0-8F9E3999492B}">
      <dgm:prSet/>
      <dgm:spPr/>
      <dgm:t>
        <a:bodyPr/>
        <a:lstStyle/>
        <a:p>
          <a:endParaRPr lang="en-US"/>
        </a:p>
      </dgm:t>
    </dgm:pt>
    <dgm:pt modelId="{9BE35AEB-D078-4D43-AFB7-5C52C6EDFDEE}" type="sibTrans" cxnId="{ACA77FAA-EDCD-424E-9FF0-8F9E3999492B}">
      <dgm:prSet/>
      <dgm:spPr/>
      <dgm:t>
        <a:bodyPr/>
        <a:lstStyle/>
        <a:p>
          <a:endParaRPr lang="en-US"/>
        </a:p>
      </dgm:t>
    </dgm:pt>
    <dgm:pt modelId="{EE128928-94BE-4B66-997B-9668E349CD7A}">
      <dgm:prSet phldrT="[Text]"/>
      <dgm:spPr/>
      <dgm:t>
        <a:bodyPr/>
        <a:lstStyle/>
        <a:p>
          <a:r>
            <a:rPr lang="en-US" dirty="0"/>
            <a:t>Step 3: Allocate Roles &amp; Permissions</a:t>
          </a:r>
        </a:p>
      </dgm:t>
    </dgm:pt>
    <dgm:pt modelId="{C7A67324-E497-4345-B171-9C4E9D0B1BE4}" type="parTrans" cxnId="{B8E20E19-91C1-4CFD-945D-D93D515CCA67}">
      <dgm:prSet/>
      <dgm:spPr/>
      <dgm:t>
        <a:bodyPr/>
        <a:lstStyle/>
        <a:p>
          <a:endParaRPr lang="en-US"/>
        </a:p>
      </dgm:t>
    </dgm:pt>
    <dgm:pt modelId="{82E701F2-3663-4E66-9BE2-F2384E4E7E14}" type="sibTrans" cxnId="{B8E20E19-91C1-4CFD-945D-D93D515CCA67}">
      <dgm:prSet/>
      <dgm:spPr/>
      <dgm:t>
        <a:bodyPr/>
        <a:lstStyle/>
        <a:p>
          <a:endParaRPr lang="en-US"/>
        </a:p>
      </dgm:t>
    </dgm:pt>
    <dgm:pt modelId="{DAD3C1BD-71FB-4219-A2D9-62AA0C156A6D}" type="pres">
      <dgm:prSet presAssocID="{D479A1A6-2120-48F8-915E-F11CDF9659A3}" presName="outerComposite" presStyleCnt="0">
        <dgm:presLayoutVars>
          <dgm:chMax val="5"/>
          <dgm:dir/>
          <dgm:resizeHandles val="exact"/>
        </dgm:presLayoutVars>
      </dgm:prSet>
      <dgm:spPr/>
    </dgm:pt>
    <dgm:pt modelId="{3DC0DA46-6465-4549-ADA5-1D3708DCAD84}" type="pres">
      <dgm:prSet presAssocID="{D479A1A6-2120-48F8-915E-F11CDF9659A3}" presName="dummyMaxCanvas" presStyleCnt="0">
        <dgm:presLayoutVars/>
      </dgm:prSet>
      <dgm:spPr/>
    </dgm:pt>
    <dgm:pt modelId="{B58BC191-AB79-470B-95E1-BDB145734500}" type="pres">
      <dgm:prSet presAssocID="{D479A1A6-2120-48F8-915E-F11CDF9659A3}" presName="ThreeNodes_1" presStyleLbl="node1" presStyleIdx="0" presStyleCnt="3">
        <dgm:presLayoutVars>
          <dgm:bulletEnabled val="1"/>
        </dgm:presLayoutVars>
      </dgm:prSet>
      <dgm:spPr/>
    </dgm:pt>
    <dgm:pt modelId="{3E35A413-973C-47B0-8514-2B24E0BC1DA7}" type="pres">
      <dgm:prSet presAssocID="{D479A1A6-2120-48F8-915E-F11CDF9659A3}" presName="ThreeNodes_2" presStyleLbl="node1" presStyleIdx="1" presStyleCnt="3">
        <dgm:presLayoutVars>
          <dgm:bulletEnabled val="1"/>
        </dgm:presLayoutVars>
      </dgm:prSet>
      <dgm:spPr/>
    </dgm:pt>
    <dgm:pt modelId="{A3D7D51C-BE41-4F35-B6CE-CF607BC0075D}" type="pres">
      <dgm:prSet presAssocID="{D479A1A6-2120-48F8-915E-F11CDF9659A3}" presName="ThreeNodes_3" presStyleLbl="node1" presStyleIdx="2" presStyleCnt="3">
        <dgm:presLayoutVars>
          <dgm:bulletEnabled val="1"/>
        </dgm:presLayoutVars>
      </dgm:prSet>
      <dgm:spPr/>
    </dgm:pt>
    <dgm:pt modelId="{FCA9ABE9-497A-4104-81CD-5407CE06D145}" type="pres">
      <dgm:prSet presAssocID="{D479A1A6-2120-48F8-915E-F11CDF9659A3}" presName="ThreeConn_1-2" presStyleLbl="fgAccFollowNode1" presStyleIdx="0" presStyleCnt="2">
        <dgm:presLayoutVars>
          <dgm:bulletEnabled val="1"/>
        </dgm:presLayoutVars>
      </dgm:prSet>
      <dgm:spPr/>
    </dgm:pt>
    <dgm:pt modelId="{6DAC1C9C-7F7E-4680-A190-C7F8241DB97D}" type="pres">
      <dgm:prSet presAssocID="{D479A1A6-2120-48F8-915E-F11CDF9659A3}" presName="ThreeConn_2-3" presStyleLbl="fgAccFollowNode1" presStyleIdx="1" presStyleCnt="2">
        <dgm:presLayoutVars>
          <dgm:bulletEnabled val="1"/>
        </dgm:presLayoutVars>
      </dgm:prSet>
      <dgm:spPr/>
    </dgm:pt>
    <dgm:pt modelId="{908A956F-9A38-4CBE-98FD-B25F6FD046A5}" type="pres">
      <dgm:prSet presAssocID="{D479A1A6-2120-48F8-915E-F11CDF9659A3}" presName="ThreeNodes_1_text" presStyleLbl="node1" presStyleIdx="2" presStyleCnt="3">
        <dgm:presLayoutVars>
          <dgm:bulletEnabled val="1"/>
        </dgm:presLayoutVars>
      </dgm:prSet>
      <dgm:spPr/>
    </dgm:pt>
    <dgm:pt modelId="{E749997E-F519-4328-BD27-86A5A03ABBA3}" type="pres">
      <dgm:prSet presAssocID="{D479A1A6-2120-48F8-915E-F11CDF9659A3}" presName="ThreeNodes_2_text" presStyleLbl="node1" presStyleIdx="2" presStyleCnt="3">
        <dgm:presLayoutVars>
          <dgm:bulletEnabled val="1"/>
        </dgm:presLayoutVars>
      </dgm:prSet>
      <dgm:spPr/>
    </dgm:pt>
    <dgm:pt modelId="{3A8C2FB3-B397-4DD1-A206-8C2235AA5667}" type="pres">
      <dgm:prSet presAssocID="{D479A1A6-2120-48F8-915E-F11CDF9659A3}" presName="ThreeNodes_3_text" presStyleLbl="node1" presStyleIdx="2" presStyleCnt="3">
        <dgm:presLayoutVars>
          <dgm:bulletEnabled val="1"/>
        </dgm:presLayoutVars>
      </dgm:prSet>
      <dgm:spPr/>
    </dgm:pt>
  </dgm:ptLst>
  <dgm:cxnLst>
    <dgm:cxn modelId="{B8E20E19-91C1-4CFD-945D-D93D515CCA67}" srcId="{D479A1A6-2120-48F8-915E-F11CDF9659A3}" destId="{EE128928-94BE-4B66-997B-9668E349CD7A}" srcOrd="2" destOrd="0" parTransId="{C7A67324-E497-4345-B171-9C4E9D0B1BE4}" sibTransId="{82E701F2-3663-4E66-9BE2-F2384E4E7E14}"/>
    <dgm:cxn modelId="{10576A1F-442C-43B8-B75D-8860B8AAA3BA}" type="presOf" srcId="{1642F88A-6FED-4609-B5B0-A3D7326E141F}" destId="{E749997E-F519-4328-BD27-86A5A03ABBA3}" srcOrd="1" destOrd="0" presId="urn:microsoft.com/office/officeart/2005/8/layout/vProcess5"/>
    <dgm:cxn modelId="{1A3B3F2E-325F-4A8E-A559-B07C86533844}" type="presOf" srcId="{D479A1A6-2120-48F8-915E-F11CDF9659A3}" destId="{DAD3C1BD-71FB-4219-A2D9-62AA0C156A6D}" srcOrd="0" destOrd="0" presId="urn:microsoft.com/office/officeart/2005/8/layout/vProcess5"/>
    <dgm:cxn modelId="{093DAD5E-8CE2-4A88-B302-347418E3B63E}" type="presOf" srcId="{EE128928-94BE-4B66-997B-9668E349CD7A}" destId="{A3D7D51C-BE41-4F35-B6CE-CF607BC0075D}" srcOrd="0" destOrd="0" presId="urn:microsoft.com/office/officeart/2005/8/layout/vProcess5"/>
    <dgm:cxn modelId="{BF5E206E-33E0-4570-9F71-582323105631}" type="presOf" srcId="{1642F88A-6FED-4609-B5B0-A3D7326E141F}" destId="{3E35A413-973C-47B0-8514-2B24E0BC1DA7}" srcOrd="0" destOrd="0" presId="urn:microsoft.com/office/officeart/2005/8/layout/vProcess5"/>
    <dgm:cxn modelId="{28ADAF75-28AF-4F05-8CAA-8DE122E30E1A}" type="presOf" srcId="{6F7E1D09-77BD-4389-8938-794D51FA7D78}" destId="{B58BC191-AB79-470B-95E1-BDB145734500}" srcOrd="0" destOrd="0" presId="urn:microsoft.com/office/officeart/2005/8/layout/vProcess5"/>
    <dgm:cxn modelId="{AFE8DD82-85E3-44A3-B930-CAF0767AF086}" type="presOf" srcId="{6F7E1D09-77BD-4389-8938-794D51FA7D78}" destId="{908A956F-9A38-4CBE-98FD-B25F6FD046A5}" srcOrd="1" destOrd="0" presId="urn:microsoft.com/office/officeart/2005/8/layout/vProcess5"/>
    <dgm:cxn modelId="{12836491-F988-4199-B0A5-F5E3D3658103}" srcId="{D479A1A6-2120-48F8-915E-F11CDF9659A3}" destId="{6F7E1D09-77BD-4389-8938-794D51FA7D78}" srcOrd="0" destOrd="0" parTransId="{9141A90B-D617-4DC5-AFFF-28DE0AAA90BC}" sibTransId="{35EB509A-7329-4A1F-8F2C-D013BCAAE4F4}"/>
    <dgm:cxn modelId="{0F6852A6-4105-4124-99B6-236BAF520932}" type="presOf" srcId="{35EB509A-7329-4A1F-8F2C-D013BCAAE4F4}" destId="{FCA9ABE9-497A-4104-81CD-5407CE06D145}" srcOrd="0" destOrd="0" presId="urn:microsoft.com/office/officeart/2005/8/layout/vProcess5"/>
    <dgm:cxn modelId="{ACA77FAA-EDCD-424E-9FF0-8F9E3999492B}" srcId="{D479A1A6-2120-48F8-915E-F11CDF9659A3}" destId="{1642F88A-6FED-4609-B5B0-A3D7326E141F}" srcOrd="1" destOrd="0" parTransId="{21E57468-301A-4F67-80D3-B7AA2BEAC692}" sibTransId="{9BE35AEB-D078-4D43-AFB7-5C52C6EDFDEE}"/>
    <dgm:cxn modelId="{C6FEA9B9-62A7-46B9-A3DF-1D339E526F3B}" type="presOf" srcId="{9BE35AEB-D078-4D43-AFB7-5C52C6EDFDEE}" destId="{6DAC1C9C-7F7E-4680-A190-C7F8241DB97D}" srcOrd="0" destOrd="0" presId="urn:microsoft.com/office/officeart/2005/8/layout/vProcess5"/>
    <dgm:cxn modelId="{C6DC16C6-3EDD-4408-A765-F8A9B14F515B}" type="presOf" srcId="{EE128928-94BE-4B66-997B-9668E349CD7A}" destId="{3A8C2FB3-B397-4DD1-A206-8C2235AA5667}" srcOrd="1" destOrd="0" presId="urn:microsoft.com/office/officeart/2005/8/layout/vProcess5"/>
    <dgm:cxn modelId="{B10F2D10-A7C1-42DB-B1FA-D99DC9AE34F4}" type="presParOf" srcId="{DAD3C1BD-71FB-4219-A2D9-62AA0C156A6D}" destId="{3DC0DA46-6465-4549-ADA5-1D3708DCAD84}" srcOrd="0" destOrd="0" presId="urn:microsoft.com/office/officeart/2005/8/layout/vProcess5"/>
    <dgm:cxn modelId="{50CBC3E8-8A6A-4F96-A7A0-BBF0BFC479E8}" type="presParOf" srcId="{DAD3C1BD-71FB-4219-A2D9-62AA0C156A6D}" destId="{B58BC191-AB79-470B-95E1-BDB145734500}" srcOrd="1" destOrd="0" presId="urn:microsoft.com/office/officeart/2005/8/layout/vProcess5"/>
    <dgm:cxn modelId="{5C47419C-11E9-4BF7-AB2F-229B9BE24A7E}" type="presParOf" srcId="{DAD3C1BD-71FB-4219-A2D9-62AA0C156A6D}" destId="{3E35A413-973C-47B0-8514-2B24E0BC1DA7}" srcOrd="2" destOrd="0" presId="urn:microsoft.com/office/officeart/2005/8/layout/vProcess5"/>
    <dgm:cxn modelId="{953A7541-98E1-4B45-B2E8-31C89227C3BC}" type="presParOf" srcId="{DAD3C1BD-71FB-4219-A2D9-62AA0C156A6D}" destId="{A3D7D51C-BE41-4F35-B6CE-CF607BC0075D}" srcOrd="3" destOrd="0" presId="urn:microsoft.com/office/officeart/2005/8/layout/vProcess5"/>
    <dgm:cxn modelId="{6BEA7A25-6040-4BD2-9D89-DE9DC25AC4EE}" type="presParOf" srcId="{DAD3C1BD-71FB-4219-A2D9-62AA0C156A6D}" destId="{FCA9ABE9-497A-4104-81CD-5407CE06D145}" srcOrd="4" destOrd="0" presId="urn:microsoft.com/office/officeart/2005/8/layout/vProcess5"/>
    <dgm:cxn modelId="{E67877BE-5048-472D-927E-2B42E0F18C16}" type="presParOf" srcId="{DAD3C1BD-71FB-4219-A2D9-62AA0C156A6D}" destId="{6DAC1C9C-7F7E-4680-A190-C7F8241DB97D}" srcOrd="5" destOrd="0" presId="urn:microsoft.com/office/officeart/2005/8/layout/vProcess5"/>
    <dgm:cxn modelId="{0C51516C-DFD1-44AB-AF2A-F49F519EB189}" type="presParOf" srcId="{DAD3C1BD-71FB-4219-A2D9-62AA0C156A6D}" destId="{908A956F-9A38-4CBE-98FD-B25F6FD046A5}" srcOrd="6" destOrd="0" presId="urn:microsoft.com/office/officeart/2005/8/layout/vProcess5"/>
    <dgm:cxn modelId="{12519207-51B8-4C75-B117-6E055C6831F5}" type="presParOf" srcId="{DAD3C1BD-71FB-4219-A2D9-62AA0C156A6D}" destId="{E749997E-F519-4328-BD27-86A5A03ABBA3}" srcOrd="7" destOrd="0" presId="urn:microsoft.com/office/officeart/2005/8/layout/vProcess5"/>
    <dgm:cxn modelId="{D521B3A7-EEA2-4449-9D0B-4878A58486D8}" type="presParOf" srcId="{DAD3C1BD-71FB-4219-A2D9-62AA0C156A6D}" destId="{3A8C2FB3-B397-4DD1-A206-8C2235AA5667}"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479A1A6-2120-48F8-915E-F11CDF9659A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6F7E1D09-77BD-4389-8938-794D51FA7D78}">
      <dgm:prSet phldrT="[Text]"/>
      <dgm:spPr/>
      <dgm:t>
        <a:bodyPr/>
        <a:lstStyle/>
        <a:p>
          <a:r>
            <a:rPr lang="en-US" dirty="0"/>
            <a:t>Step 1: Classify Data for CIA</a:t>
          </a:r>
        </a:p>
      </dgm:t>
    </dgm:pt>
    <dgm:pt modelId="{9141A90B-D617-4DC5-AFFF-28DE0AAA90BC}" type="parTrans" cxnId="{12836491-F988-4199-B0A5-F5E3D3658103}">
      <dgm:prSet/>
      <dgm:spPr/>
      <dgm:t>
        <a:bodyPr/>
        <a:lstStyle/>
        <a:p>
          <a:endParaRPr lang="en-US"/>
        </a:p>
      </dgm:t>
    </dgm:pt>
    <dgm:pt modelId="{35EB509A-7329-4A1F-8F2C-D013BCAAE4F4}" type="sibTrans" cxnId="{12836491-F988-4199-B0A5-F5E3D3658103}">
      <dgm:prSet/>
      <dgm:spPr/>
      <dgm:t>
        <a:bodyPr/>
        <a:lstStyle/>
        <a:p>
          <a:endParaRPr lang="en-US"/>
        </a:p>
      </dgm:t>
    </dgm:pt>
    <dgm:pt modelId="{1642F88A-6FED-4609-B5B0-A3D7326E141F}">
      <dgm:prSet phldrT="[Text]"/>
      <dgm:spPr>
        <a:solidFill>
          <a:schemeClr val="accent2">
            <a:lumMod val="75000"/>
          </a:schemeClr>
        </a:solidFill>
      </dgm:spPr>
      <dgm:t>
        <a:bodyPr/>
        <a:lstStyle/>
        <a:p>
          <a:r>
            <a:rPr lang="en-US" dirty="0"/>
            <a:t>Step 2: Allocate Controls</a:t>
          </a:r>
        </a:p>
      </dgm:t>
    </dgm:pt>
    <dgm:pt modelId="{21E57468-301A-4F67-80D3-B7AA2BEAC692}" type="parTrans" cxnId="{ACA77FAA-EDCD-424E-9FF0-8F9E3999492B}">
      <dgm:prSet/>
      <dgm:spPr/>
      <dgm:t>
        <a:bodyPr/>
        <a:lstStyle/>
        <a:p>
          <a:endParaRPr lang="en-US"/>
        </a:p>
      </dgm:t>
    </dgm:pt>
    <dgm:pt modelId="{9BE35AEB-D078-4D43-AFB7-5C52C6EDFDEE}" type="sibTrans" cxnId="{ACA77FAA-EDCD-424E-9FF0-8F9E3999492B}">
      <dgm:prSet/>
      <dgm:spPr/>
      <dgm:t>
        <a:bodyPr/>
        <a:lstStyle/>
        <a:p>
          <a:endParaRPr lang="en-US"/>
        </a:p>
      </dgm:t>
    </dgm:pt>
    <dgm:pt modelId="{EE128928-94BE-4B66-997B-9668E349CD7A}">
      <dgm:prSet phldrT="[Text]"/>
      <dgm:spPr>
        <a:solidFill>
          <a:srgbClr val="C00000"/>
        </a:solidFill>
      </dgm:spPr>
      <dgm:t>
        <a:bodyPr/>
        <a:lstStyle/>
        <a:p>
          <a:r>
            <a:rPr lang="en-US" dirty="0"/>
            <a:t>Step 3: Allocate Roles &amp; Permissions</a:t>
          </a:r>
        </a:p>
      </dgm:t>
    </dgm:pt>
    <dgm:pt modelId="{C7A67324-E497-4345-B171-9C4E9D0B1BE4}" type="parTrans" cxnId="{B8E20E19-91C1-4CFD-945D-D93D515CCA67}">
      <dgm:prSet/>
      <dgm:spPr/>
      <dgm:t>
        <a:bodyPr/>
        <a:lstStyle/>
        <a:p>
          <a:endParaRPr lang="en-US"/>
        </a:p>
      </dgm:t>
    </dgm:pt>
    <dgm:pt modelId="{82E701F2-3663-4E66-9BE2-F2384E4E7E14}" type="sibTrans" cxnId="{B8E20E19-91C1-4CFD-945D-D93D515CCA67}">
      <dgm:prSet/>
      <dgm:spPr/>
      <dgm:t>
        <a:bodyPr/>
        <a:lstStyle/>
        <a:p>
          <a:endParaRPr lang="en-US"/>
        </a:p>
      </dgm:t>
    </dgm:pt>
    <dgm:pt modelId="{DAD3C1BD-71FB-4219-A2D9-62AA0C156A6D}" type="pres">
      <dgm:prSet presAssocID="{D479A1A6-2120-48F8-915E-F11CDF9659A3}" presName="outerComposite" presStyleCnt="0">
        <dgm:presLayoutVars>
          <dgm:chMax val="5"/>
          <dgm:dir/>
          <dgm:resizeHandles val="exact"/>
        </dgm:presLayoutVars>
      </dgm:prSet>
      <dgm:spPr/>
    </dgm:pt>
    <dgm:pt modelId="{3DC0DA46-6465-4549-ADA5-1D3708DCAD84}" type="pres">
      <dgm:prSet presAssocID="{D479A1A6-2120-48F8-915E-F11CDF9659A3}" presName="dummyMaxCanvas" presStyleCnt="0">
        <dgm:presLayoutVars/>
      </dgm:prSet>
      <dgm:spPr/>
    </dgm:pt>
    <dgm:pt modelId="{B58BC191-AB79-470B-95E1-BDB145734500}" type="pres">
      <dgm:prSet presAssocID="{D479A1A6-2120-48F8-915E-F11CDF9659A3}" presName="ThreeNodes_1" presStyleLbl="node1" presStyleIdx="0" presStyleCnt="3">
        <dgm:presLayoutVars>
          <dgm:bulletEnabled val="1"/>
        </dgm:presLayoutVars>
      </dgm:prSet>
      <dgm:spPr/>
    </dgm:pt>
    <dgm:pt modelId="{3E35A413-973C-47B0-8514-2B24E0BC1DA7}" type="pres">
      <dgm:prSet presAssocID="{D479A1A6-2120-48F8-915E-F11CDF9659A3}" presName="ThreeNodes_2" presStyleLbl="node1" presStyleIdx="1" presStyleCnt="3">
        <dgm:presLayoutVars>
          <dgm:bulletEnabled val="1"/>
        </dgm:presLayoutVars>
      </dgm:prSet>
      <dgm:spPr/>
    </dgm:pt>
    <dgm:pt modelId="{A3D7D51C-BE41-4F35-B6CE-CF607BC0075D}" type="pres">
      <dgm:prSet presAssocID="{D479A1A6-2120-48F8-915E-F11CDF9659A3}" presName="ThreeNodes_3" presStyleLbl="node1" presStyleIdx="2" presStyleCnt="3">
        <dgm:presLayoutVars>
          <dgm:bulletEnabled val="1"/>
        </dgm:presLayoutVars>
      </dgm:prSet>
      <dgm:spPr/>
    </dgm:pt>
    <dgm:pt modelId="{FCA9ABE9-497A-4104-81CD-5407CE06D145}" type="pres">
      <dgm:prSet presAssocID="{D479A1A6-2120-48F8-915E-F11CDF9659A3}" presName="ThreeConn_1-2" presStyleLbl="fgAccFollowNode1" presStyleIdx="0" presStyleCnt="2">
        <dgm:presLayoutVars>
          <dgm:bulletEnabled val="1"/>
        </dgm:presLayoutVars>
      </dgm:prSet>
      <dgm:spPr/>
    </dgm:pt>
    <dgm:pt modelId="{6DAC1C9C-7F7E-4680-A190-C7F8241DB97D}" type="pres">
      <dgm:prSet presAssocID="{D479A1A6-2120-48F8-915E-F11CDF9659A3}" presName="ThreeConn_2-3" presStyleLbl="fgAccFollowNode1" presStyleIdx="1" presStyleCnt="2">
        <dgm:presLayoutVars>
          <dgm:bulletEnabled val="1"/>
        </dgm:presLayoutVars>
      </dgm:prSet>
      <dgm:spPr/>
    </dgm:pt>
    <dgm:pt modelId="{908A956F-9A38-4CBE-98FD-B25F6FD046A5}" type="pres">
      <dgm:prSet presAssocID="{D479A1A6-2120-48F8-915E-F11CDF9659A3}" presName="ThreeNodes_1_text" presStyleLbl="node1" presStyleIdx="2" presStyleCnt="3">
        <dgm:presLayoutVars>
          <dgm:bulletEnabled val="1"/>
        </dgm:presLayoutVars>
      </dgm:prSet>
      <dgm:spPr/>
    </dgm:pt>
    <dgm:pt modelId="{E749997E-F519-4328-BD27-86A5A03ABBA3}" type="pres">
      <dgm:prSet presAssocID="{D479A1A6-2120-48F8-915E-F11CDF9659A3}" presName="ThreeNodes_2_text" presStyleLbl="node1" presStyleIdx="2" presStyleCnt="3">
        <dgm:presLayoutVars>
          <dgm:bulletEnabled val="1"/>
        </dgm:presLayoutVars>
      </dgm:prSet>
      <dgm:spPr/>
    </dgm:pt>
    <dgm:pt modelId="{3A8C2FB3-B397-4DD1-A206-8C2235AA5667}" type="pres">
      <dgm:prSet presAssocID="{D479A1A6-2120-48F8-915E-F11CDF9659A3}" presName="ThreeNodes_3_text" presStyleLbl="node1" presStyleIdx="2" presStyleCnt="3">
        <dgm:presLayoutVars>
          <dgm:bulletEnabled val="1"/>
        </dgm:presLayoutVars>
      </dgm:prSet>
      <dgm:spPr/>
    </dgm:pt>
  </dgm:ptLst>
  <dgm:cxnLst>
    <dgm:cxn modelId="{B8E20E19-91C1-4CFD-945D-D93D515CCA67}" srcId="{D479A1A6-2120-48F8-915E-F11CDF9659A3}" destId="{EE128928-94BE-4B66-997B-9668E349CD7A}" srcOrd="2" destOrd="0" parTransId="{C7A67324-E497-4345-B171-9C4E9D0B1BE4}" sibTransId="{82E701F2-3663-4E66-9BE2-F2384E4E7E14}"/>
    <dgm:cxn modelId="{10576A1F-442C-43B8-B75D-8860B8AAA3BA}" type="presOf" srcId="{1642F88A-6FED-4609-B5B0-A3D7326E141F}" destId="{E749997E-F519-4328-BD27-86A5A03ABBA3}" srcOrd="1" destOrd="0" presId="urn:microsoft.com/office/officeart/2005/8/layout/vProcess5"/>
    <dgm:cxn modelId="{1A3B3F2E-325F-4A8E-A559-B07C86533844}" type="presOf" srcId="{D479A1A6-2120-48F8-915E-F11CDF9659A3}" destId="{DAD3C1BD-71FB-4219-A2D9-62AA0C156A6D}" srcOrd="0" destOrd="0" presId="urn:microsoft.com/office/officeart/2005/8/layout/vProcess5"/>
    <dgm:cxn modelId="{093DAD5E-8CE2-4A88-B302-347418E3B63E}" type="presOf" srcId="{EE128928-94BE-4B66-997B-9668E349CD7A}" destId="{A3D7D51C-BE41-4F35-B6CE-CF607BC0075D}" srcOrd="0" destOrd="0" presId="urn:microsoft.com/office/officeart/2005/8/layout/vProcess5"/>
    <dgm:cxn modelId="{BF5E206E-33E0-4570-9F71-582323105631}" type="presOf" srcId="{1642F88A-6FED-4609-B5B0-A3D7326E141F}" destId="{3E35A413-973C-47B0-8514-2B24E0BC1DA7}" srcOrd="0" destOrd="0" presId="urn:microsoft.com/office/officeart/2005/8/layout/vProcess5"/>
    <dgm:cxn modelId="{28ADAF75-28AF-4F05-8CAA-8DE122E30E1A}" type="presOf" srcId="{6F7E1D09-77BD-4389-8938-794D51FA7D78}" destId="{B58BC191-AB79-470B-95E1-BDB145734500}" srcOrd="0" destOrd="0" presId="urn:microsoft.com/office/officeart/2005/8/layout/vProcess5"/>
    <dgm:cxn modelId="{AFE8DD82-85E3-44A3-B930-CAF0767AF086}" type="presOf" srcId="{6F7E1D09-77BD-4389-8938-794D51FA7D78}" destId="{908A956F-9A38-4CBE-98FD-B25F6FD046A5}" srcOrd="1" destOrd="0" presId="urn:microsoft.com/office/officeart/2005/8/layout/vProcess5"/>
    <dgm:cxn modelId="{12836491-F988-4199-B0A5-F5E3D3658103}" srcId="{D479A1A6-2120-48F8-915E-F11CDF9659A3}" destId="{6F7E1D09-77BD-4389-8938-794D51FA7D78}" srcOrd="0" destOrd="0" parTransId="{9141A90B-D617-4DC5-AFFF-28DE0AAA90BC}" sibTransId="{35EB509A-7329-4A1F-8F2C-D013BCAAE4F4}"/>
    <dgm:cxn modelId="{0F6852A6-4105-4124-99B6-236BAF520932}" type="presOf" srcId="{35EB509A-7329-4A1F-8F2C-D013BCAAE4F4}" destId="{FCA9ABE9-497A-4104-81CD-5407CE06D145}" srcOrd="0" destOrd="0" presId="urn:microsoft.com/office/officeart/2005/8/layout/vProcess5"/>
    <dgm:cxn modelId="{ACA77FAA-EDCD-424E-9FF0-8F9E3999492B}" srcId="{D479A1A6-2120-48F8-915E-F11CDF9659A3}" destId="{1642F88A-6FED-4609-B5B0-A3D7326E141F}" srcOrd="1" destOrd="0" parTransId="{21E57468-301A-4F67-80D3-B7AA2BEAC692}" sibTransId="{9BE35AEB-D078-4D43-AFB7-5C52C6EDFDEE}"/>
    <dgm:cxn modelId="{C6FEA9B9-62A7-46B9-A3DF-1D339E526F3B}" type="presOf" srcId="{9BE35AEB-D078-4D43-AFB7-5C52C6EDFDEE}" destId="{6DAC1C9C-7F7E-4680-A190-C7F8241DB97D}" srcOrd="0" destOrd="0" presId="urn:microsoft.com/office/officeart/2005/8/layout/vProcess5"/>
    <dgm:cxn modelId="{C6DC16C6-3EDD-4408-A765-F8A9B14F515B}" type="presOf" srcId="{EE128928-94BE-4B66-997B-9668E349CD7A}" destId="{3A8C2FB3-B397-4DD1-A206-8C2235AA5667}" srcOrd="1" destOrd="0" presId="urn:microsoft.com/office/officeart/2005/8/layout/vProcess5"/>
    <dgm:cxn modelId="{B10F2D10-A7C1-42DB-B1FA-D99DC9AE34F4}" type="presParOf" srcId="{DAD3C1BD-71FB-4219-A2D9-62AA0C156A6D}" destId="{3DC0DA46-6465-4549-ADA5-1D3708DCAD84}" srcOrd="0" destOrd="0" presId="urn:microsoft.com/office/officeart/2005/8/layout/vProcess5"/>
    <dgm:cxn modelId="{50CBC3E8-8A6A-4F96-A7A0-BBF0BFC479E8}" type="presParOf" srcId="{DAD3C1BD-71FB-4219-A2D9-62AA0C156A6D}" destId="{B58BC191-AB79-470B-95E1-BDB145734500}" srcOrd="1" destOrd="0" presId="urn:microsoft.com/office/officeart/2005/8/layout/vProcess5"/>
    <dgm:cxn modelId="{5C47419C-11E9-4BF7-AB2F-229B9BE24A7E}" type="presParOf" srcId="{DAD3C1BD-71FB-4219-A2D9-62AA0C156A6D}" destId="{3E35A413-973C-47B0-8514-2B24E0BC1DA7}" srcOrd="2" destOrd="0" presId="urn:microsoft.com/office/officeart/2005/8/layout/vProcess5"/>
    <dgm:cxn modelId="{953A7541-98E1-4B45-B2E8-31C89227C3BC}" type="presParOf" srcId="{DAD3C1BD-71FB-4219-A2D9-62AA0C156A6D}" destId="{A3D7D51C-BE41-4F35-B6CE-CF607BC0075D}" srcOrd="3" destOrd="0" presId="urn:microsoft.com/office/officeart/2005/8/layout/vProcess5"/>
    <dgm:cxn modelId="{6BEA7A25-6040-4BD2-9D89-DE9DC25AC4EE}" type="presParOf" srcId="{DAD3C1BD-71FB-4219-A2D9-62AA0C156A6D}" destId="{FCA9ABE9-497A-4104-81CD-5407CE06D145}" srcOrd="4" destOrd="0" presId="urn:microsoft.com/office/officeart/2005/8/layout/vProcess5"/>
    <dgm:cxn modelId="{E67877BE-5048-472D-927E-2B42E0F18C16}" type="presParOf" srcId="{DAD3C1BD-71FB-4219-A2D9-62AA0C156A6D}" destId="{6DAC1C9C-7F7E-4680-A190-C7F8241DB97D}" srcOrd="5" destOrd="0" presId="urn:microsoft.com/office/officeart/2005/8/layout/vProcess5"/>
    <dgm:cxn modelId="{0C51516C-DFD1-44AB-AF2A-F49F519EB189}" type="presParOf" srcId="{DAD3C1BD-71FB-4219-A2D9-62AA0C156A6D}" destId="{908A956F-9A38-4CBE-98FD-B25F6FD046A5}" srcOrd="6" destOrd="0" presId="urn:microsoft.com/office/officeart/2005/8/layout/vProcess5"/>
    <dgm:cxn modelId="{12519207-51B8-4C75-B117-6E055C6831F5}" type="presParOf" srcId="{DAD3C1BD-71FB-4219-A2D9-62AA0C156A6D}" destId="{E749997E-F519-4328-BD27-86A5A03ABBA3}" srcOrd="7" destOrd="0" presId="urn:microsoft.com/office/officeart/2005/8/layout/vProcess5"/>
    <dgm:cxn modelId="{D521B3A7-EEA2-4449-9D0B-4878A58486D8}" type="presParOf" srcId="{DAD3C1BD-71FB-4219-A2D9-62AA0C156A6D}" destId="{3A8C2FB3-B397-4DD1-A206-8C2235AA5667}"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F7F30CA-2011-4AF3-B8D5-1673FE0077D8}"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AF9C53F5-953A-4A49-960D-8E3E5AD97BEA}">
      <dgm:prSet phldrT="[Text]"/>
      <dgm:spPr/>
      <dgm:t>
        <a:bodyPr/>
        <a:lstStyle/>
        <a:p>
          <a:r>
            <a:rPr lang="en-US" dirty="0"/>
            <a:t>Jamie Ramon Doctor</a:t>
          </a:r>
        </a:p>
      </dgm:t>
    </dgm:pt>
    <dgm:pt modelId="{C3C7E468-FEF2-4BA3-899C-9825C4290BFF}" type="parTrans" cxnId="{545F3CF0-9CE4-42C4-AAD8-A112C7262C32}">
      <dgm:prSet/>
      <dgm:spPr/>
      <dgm:t>
        <a:bodyPr/>
        <a:lstStyle/>
        <a:p>
          <a:endParaRPr lang="en-US"/>
        </a:p>
      </dgm:t>
    </dgm:pt>
    <dgm:pt modelId="{5D39D9BD-3A90-4714-BD2B-54163AF348FA}" type="sibTrans" cxnId="{545F3CF0-9CE4-42C4-AAD8-A112C7262C32}">
      <dgm:prSet/>
      <dgm:spPr/>
      <dgm:t>
        <a:bodyPr/>
        <a:lstStyle/>
        <a:p>
          <a:endParaRPr lang="en-US"/>
        </a:p>
      </dgm:t>
    </dgm:pt>
    <dgm:pt modelId="{E13398BA-E17F-45A9-B0A3-71C899EE5AF3}" type="asst">
      <dgm:prSet phldrT="[Text]"/>
      <dgm:spPr/>
      <dgm:t>
        <a:bodyPr/>
        <a:lstStyle/>
        <a:p>
          <a:r>
            <a:rPr lang="en-US" dirty="0"/>
            <a:t>Chris Ramon Nutrition</a:t>
          </a:r>
        </a:p>
      </dgm:t>
    </dgm:pt>
    <dgm:pt modelId="{DEF34FDB-E664-4B85-A0A8-F7ABE99855B6}" type="parTrans" cxnId="{0C0A38D4-B66D-436D-AFC4-5F25679947E1}">
      <dgm:prSet/>
      <dgm:spPr/>
      <dgm:t>
        <a:bodyPr/>
        <a:lstStyle/>
        <a:p>
          <a:endParaRPr lang="en-US"/>
        </a:p>
      </dgm:t>
    </dgm:pt>
    <dgm:pt modelId="{7A623A9E-5D5E-4E90-AD50-DA15B67E6025}" type="sibTrans" cxnId="{0C0A38D4-B66D-436D-AFC4-5F25679947E1}">
      <dgm:prSet/>
      <dgm:spPr/>
      <dgm:t>
        <a:bodyPr/>
        <a:lstStyle/>
        <a:p>
          <a:endParaRPr lang="en-US"/>
        </a:p>
      </dgm:t>
    </dgm:pt>
    <dgm:pt modelId="{2D9EA95B-0E30-4571-A40D-9F085F2285EE}">
      <dgm:prSet phldrT="[Text]"/>
      <dgm:spPr/>
      <dgm:t>
        <a:bodyPr/>
        <a:lstStyle/>
        <a:p>
          <a:r>
            <a:rPr lang="en-US" dirty="0"/>
            <a:t>Terry LPN (Nurse)</a:t>
          </a:r>
        </a:p>
      </dgm:t>
    </dgm:pt>
    <dgm:pt modelId="{18C33C15-D9A4-41B5-8A3B-60BB83F7E5C1}" type="parTrans" cxnId="{D0A27919-C3D1-42E3-8674-B1D5618DF04B}">
      <dgm:prSet/>
      <dgm:spPr/>
      <dgm:t>
        <a:bodyPr/>
        <a:lstStyle/>
        <a:p>
          <a:endParaRPr lang="en-US"/>
        </a:p>
      </dgm:t>
    </dgm:pt>
    <dgm:pt modelId="{C2AC82EE-E118-43EA-8B63-D29A21CA93B3}" type="sibTrans" cxnId="{D0A27919-C3D1-42E3-8674-B1D5618DF04B}">
      <dgm:prSet/>
      <dgm:spPr/>
      <dgm:t>
        <a:bodyPr/>
        <a:lstStyle/>
        <a:p>
          <a:endParaRPr lang="en-US"/>
        </a:p>
      </dgm:t>
    </dgm:pt>
    <dgm:pt modelId="{DB835172-541E-4D39-AADB-5546ECD67699}">
      <dgm:prSet phldrT="[Text]"/>
      <dgm:spPr/>
      <dgm:t>
        <a:bodyPr/>
        <a:lstStyle/>
        <a:p>
          <a:r>
            <a:rPr lang="en-US" dirty="0"/>
            <a:t>Pat</a:t>
          </a:r>
        </a:p>
        <a:p>
          <a:r>
            <a:rPr lang="en-US" dirty="0"/>
            <a:t>Software Consultant</a:t>
          </a:r>
        </a:p>
      </dgm:t>
    </dgm:pt>
    <dgm:pt modelId="{B3868349-DE7D-4448-B559-8A2FCADD1EEE}" type="parTrans" cxnId="{88A40884-DCF9-488A-9161-EA0EE2EAC6E5}">
      <dgm:prSet/>
      <dgm:spPr/>
      <dgm:t>
        <a:bodyPr/>
        <a:lstStyle/>
        <a:p>
          <a:endParaRPr lang="en-US"/>
        </a:p>
      </dgm:t>
    </dgm:pt>
    <dgm:pt modelId="{25FC0BC8-8FD7-46D6-9ADB-1EFC93A4DC3D}" type="sibTrans" cxnId="{88A40884-DCF9-488A-9161-EA0EE2EAC6E5}">
      <dgm:prSet/>
      <dgm:spPr/>
      <dgm:t>
        <a:bodyPr/>
        <a:lstStyle/>
        <a:p>
          <a:endParaRPr lang="en-US"/>
        </a:p>
      </dgm:t>
    </dgm:pt>
    <dgm:pt modelId="{2549CACF-823A-42A9-88CE-6B8002F3DFE8}" type="pres">
      <dgm:prSet presAssocID="{5F7F30CA-2011-4AF3-B8D5-1673FE0077D8}" presName="hierChild1" presStyleCnt="0">
        <dgm:presLayoutVars>
          <dgm:orgChart val="1"/>
          <dgm:chPref val="1"/>
          <dgm:dir/>
          <dgm:animOne val="branch"/>
          <dgm:animLvl val="lvl"/>
          <dgm:resizeHandles/>
        </dgm:presLayoutVars>
      </dgm:prSet>
      <dgm:spPr/>
    </dgm:pt>
    <dgm:pt modelId="{23B03A91-4C6A-4247-807C-E4722EE8149C}" type="pres">
      <dgm:prSet presAssocID="{AF9C53F5-953A-4A49-960D-8E3E5AD97BEA}" presName="hierRoot1" presStyleCnt="0">
        <dgm:presLayoutVars>
          <dgm:hierBranch val="init"/>
        </dgm:presLayoutVars>
      </dgm:prSet>
      <dgm:spPr/>
    </dgm:pt>
    <dgm:pt modelId="{D16264B9-FBA1-4E74-897F-FAB08E771CDF}" type="pres">
      <dgm:prSet presAssocID="{AF9C53F5-953A-4A49-960D-8E3E5AD97BEA}" presName="rootComposite1" presStyleCnt="0"/>
      <dgm:spPr/>
    </dgm:pt>
    <dgm:pt modelId="{7F59C086-D601-483B-8B5D-6D4C28D8B74F}" type="pres">
      <dgm:prSet presAssocID="{AF9C53F5-953A-4A49-960D-8E3E5AD97BEA}" presName="rootText1" presStyleLbl="node0" presStyleIdx="0" presStyleCnt="1">
        <dgm:presLayoutVars>
          <dgm:chPref val="3"/>
        </dgm:presLayoutVars>
      </dgm:prSet>
      <dgm:spPr/>
    </dgm:pt>
    <dgm:pt modelId="{C33B5F42-33B9-4746-8F23-6D29570A964C}" type="pres">
      <dgm:prSet presAssocID="{AF9C53F5-953A-4A49-960D-8E3E5AD97BEA}" presName="rootConnector1" presStyleLbl="node1" presStyleIdx="0" presStyleCnt="0"/>
      <dgm:spPr/>
    </dgm:pt>
    <dgm:pt modelId="{EC21A3C7-D392-4C31-A6C2-6F716CF48D38}" type="pres">
      <dgm:prSet presAssocID="{AF9C53F5-953A-4A49-960D-8E3E5AD97BEA}" presName="hierChild2" presStyleCnt="0"/>
      <dgm:spPr/>
    </dgm:pt>
    <dgm:pt modelId="{5222F3B9-CCD8-4668-A8C3-6FB15F61D626}" type="pres">
      <dgm:prSet presAssocID="{18C33C15-D9A4-41B5-8A3B-60BB83F7E5C1}" presName="Name37" presStyleLbl="parChTrans1D2" presStyleIdx="0" presStyleCnt="3"/>
      <dgm:spPr/>
    </dgm:pt>
    <dgm:pt modelId="{EB21033F-0268-43C4-8F79-F38D4A99BFF7}" type="pres">
      <dgm:prSet presAssocID="{2D9EA95B-0E30-4571-A40D-9F085F2285EE}" presName="hierRoot2" presStyleCnt="0">
        <dgm:presLayoutVars>
          <dgm:hierBranch val="init"/>
        </dgm:presLayoutVars>
      </dgm:prSet>
      <dgm:spPr/>
    </dgm:pt>
    <dgm:pt modelId="{198995ED-531F-4076-80B3-475B71B5C54A}" type="pres">
      <dgm:prSet presAssocID="{2D9EA95B-0E30-4571-A40D-9F085F2285EE}" presName="rootComposite" presStyleCnt="0"/>
      <dgm:spPr/>
    </dgm:pt>
    <dgm:pt modelId="{9E6B3AD8-1E0C-459C-8367-3976A915487B}" type="pres">
      <dgm:prSet presAssocID="{2D9EA95B-0E30-4571-A40D-9F085F2285EE}" presName="rootText" presStyleLbl="node2" presStyleIdx="0" presStyleCnt="2">
        <dgm:presLayoutVars>
          <dgm:chPref val="3"/>
        </dgm:presLayoutVars>
      </dgm:prSet>
      <dgm:spPr/>
    </dgm:pt>
    <dgm:pt modelId="{902D3B7D-39E5-4A12-AADE-FF3FECFF254C}" type="pres">
      <dgm:prSet presAssocID="{2D9EA95B-0E30-4571-A40D-9F085F2285EE}" presName="rootConnector" presStyleLbl="node2" presStyleIdx="0" presStyleCnt="2"/>
      <dgm:spPr/>
    </dgm:pt>
    <dgm:pt modelId="{5A10B813-BD63-4C14-8DEB-BB9F8066A155}" type="pres">
      <dgm:prSet presAssocID="{2D9EA95B-0E30-4571-A40D-9F085F2285EE}" presName="hierChild4" presStyleCnt="0"/>
      <dgm:spPr/>
    </dgm:pt>
    <dgm:pt modelId="{674FAC85-130F-44DB-A27B-F3AD653E7790}" type="pres">
      <dgm:prSet presAssocID="{2D9EA95B-0E30-4571-A40D-9F085F2285EE}" presName="hierChild5" presStyleCnt="0"/>
      <dgm:spPr/>
    </dgm:pt>
    <dgm:pt modelId="{FB5F84A7-48BE-4C84-8204-DF1B0C02FE85}" type="pres">
      <dgm:prSet presAssocID="{B3868349-DE7D-4448-B559-8A2FCADD1EEE}" presName="Name37" presStyleLbl="parChTrans1D2" presStyleIdx="1" presStyleCnt="3"/>
      <dgm:spPr/>
    </dgm:pt>
    <dgm:pt modelId="{42FD78DF-8E59-4570-BB8E-E7B89A84C0AF}" type="pres">
      <dgm:prSet presAssocID="{DB835172-541E-4D39-AADB-5546ECD67699}" presName="hierRoot2" presStyleCnt="0">
        <dgm:presLayoutVars>
          <dgm:hierBranch val="init"/>
        </dgm:presLayoutVars>
      </dgm:prSet>
      <dgm:spPr/>
    </dgm:pt>
    <dgm:pt modelId="{953514C7-1AAE-4CD9-BF06-05B4C0E3ACA8}" type="pres">
      <dgm:prSet presAssocID="{DB835172-541E-4D39-AADB-5546ECD67699}" presName="rootComposite" presStyleCnt="0"/>
      <dgm:spPr/>
    </dgm:pt>
    <dgm:pt modelId="{59BA8BF4-B150-4DB8-8D30-9A82E9F16D31}" type="pres">
      <dgm:prSet presAssocID="{DB835172-541E-4D39-AADB-5546ECD67699}" presName="rootText" presStyleLbl="node2" presStyleIdx="1" presStyleCnt="2" custLinFactNeighborX="-243" custLinFactNeighborY="2534">
        <dgm:presLayoutVars>
          <dgm:chPref val="3"/>
        </dgm:presLayoutVars>
      </dgm:prSet>
      <dgm:spPr/>
    </dgm:pt>
    <dgm:pt modelId="{9B804AE2-00A1-4F52-A26E-B1A0679AE02D}" type="pres">
      <dgm:prSet presAssocID="{DB835172-541E-4D39-AADB-5546ECD67699}" presName="rootConnector" presStyleLbl="node2" presStyleIdx="1" presStyleCnt="2"/>
      <dgm:spPr/>
    </dgm:pt>
    <dgm:pt modelId="{14FEA21F-E231-44EA-B524-2EB2F423701A}" type="pres">
      <dgm:prSet presAssocID="{DB835172-541E-4D39-AADB-5546ECD67699}" presName="hierChild4" presStyleCnt="0"/>
      <dgm:spPr/>
    </dgm:pt>
    <dgm:pt modelId="{345A09B5-9F9E-4150-80AC-8D48CAB5001D}" type="pres">
      <dgm:prSet presAssocID="{DB835172-541E-4D39-AADB-5546ECD67699}" presName="hierChild5" presStyleCnt="0"/>
      <dgm:spPr/>
    </dgm:pt>
    <dgm:pt modelId="{B5AF4B63-45DC-419D-AA04-EA9DC035EC9F}" type="pres">
      <dgm:prSet presAssocID="{AF9C53F5-953A-4A49-960D-8E3E5AD97BEA}" presName="hierChild3" presStyleCnt="0"/>
      <dgm:spPr/>
    </dgm:pt>
    <dgm:pt modelId="{430C8A73-916E-45BA-98A5-B75D05EFAA05}" type="pres">
      <dgm:prSet presAssocID="{DEF34FDB-E664-4B85-A0A8-F7ABE99855B6}" presName="Name111" presStyleLbl="parChTrans1D2" presStyleIdx="2" presStyleCnt="3"/>
      <dgm:spPr/>
    </dgm:pt>
    <dgm:pt modelId="{992695E4-A465-465C-88C4-81E9EA4B059F}" type="pres">
      <dgm:prSet presAssocID="{E13398BA-E17F-45A9-B0A3-71C899EE5AF3}" presName="hierRoot3" presStyleCnt="0">
        <dgm:presLayoutVars>
          <dgm:hierBranch val="init"/>
        </dgm:presLayoutVars>
      </dgm:prSet>
      <dgm:spPr/>
    </dgm:pt>
    <dgm:pt modelId="{3A3BA1C2-19C4-4DA0-94E8-EAEB7A4A3188}" type="pres">
      <dgm:prSet presAssocID="{E13398BA-E17F-45A9-B0A3-71C899EE5AF3}" presName="rootComposite3" presStyleCnt="0"/>
      <dgm:spPr/>
    </dgm:pt>
    <dgm:pt modelId="{06882591-7D2A-4F7F-A26A-E4823BE5AC07}" type="pres">
      <dgm:prSet presAssocID="{E13398BA-E17F-45A9-B0A3-71C899EE5AF3}" presName="rootText3" presStyleLbl="asst1" presStyleIdx="0" presStyleCnt="1">
        <dgm:presLayoutVars>
          <dgm:chPref val="3"/>
        </dgm:presLayoutVars>
      </dgm:prSet>
      <dgm:spPr/>
    </dgm:pt>
    <dgm:pt modelId="{8FDB042F-0994-4398-A519-6C99507D1FD4}" type="pres">
      <dgm:prSet presAssocID="{E13398BA-E17F-45A9-B0A3-71C899EE5AF3}" presName="rootConnector3" presStyleLbl="asst1" presStyleIdx="0" presStyleCnt="1"/>
      <dgm:spPr/>
    </dgm:pt>
    <dgm:pt modelId="{04909210-8428-449A-A0EC-FA2FF0B2999E}" type="pres">
      <dgm:prSet presAssocID="{E13398BA-E17F-45A9-B0A3-71C899EE5AF3}" presName="hierChild6" presStyleCnt="0"/>
      <dgm:spPr/>
    </dgm:pt>
    <dgm:pt modelId="{D3A1F6CB-A2B8-409F-AE01-7AA2C915D449}" type="pres">
      <dgm:prSet presAssocID="{E13398BA-E17F-45A9-B0A3-71C899EE5AF3}" presName="hierChild7" presStyleCnt="0"/>
      <dgm:spPr/>
    </dgm:pt>
  </dgm:ptLst>
  <dgm:cxnLst>
    <dgm:cxn modelId="{4FED1C05-3B5E-4F23-8FDB-A83FF3F8DE79}" type="presOf" srcId="{E13398BA-E17F-45A9-B0A3-71C899EE5AF3}" destId="{06882591-7D2A-4F7F-A26A-E4823BE5AC07}" srcOrd="0" destOrd="0" presId="urn:microsoft.com/office/officeart/2005/8/layout/orgChart1"/>
    <dgm:cxn modelId="{DBC8C111-D355-4DE7-BF51-A782C850F6E3}" type="presOf" srcId="{2D9EA95B-0E30-4571-A40D-9F085F2285EE}" destId="{9E6B3AD8-1E0C-459C-8367-3976A915487B}" srcOrd="0" destOrd="0" presId="urn:microsoft.com/office/officeart/2005/8/layout/orgChart1"/>
    <dgm:cxn modelId="{D0A27919-C3D1-42E3-8674-B1D5618DF04B}" srcId="{AF9C53F5-953A-4A49-960D-8E3E5AD97BEA}" destId="{2D9EA95B-0E30-4571-A40D-9F085F2285EE}" srcOrd="1" destOrd="0" parTransId="{18C33C15-D9A4-41B5-8A3B-60BB83F7E5C1}" sibTransId="{C2AC82EE-E118-43EA-8B63-D29A21CA93B3}"/>
    <dgm:cxn modelId="{F624361B-2EE7-4286-838B-39E0F2CD5B62}" type="presOf" srcId="{2D9EA95B-0E30-4571-A40D-9F085F2285EE}" destId="{902D3B7D-39E5-4A12-AADE-FF3FECFF254C}" srcOrd="1" destOrd="0" presId="urn:microsoft.com/office/officeart/2005/8/layout/orgChart1"/>
    <dgm:cxn modelId="{7523C837-AABC-4D57-BEAD-C7219E8C7E26}" type="presOf" srcId="{E13398BA-E17F-45A9-B0A3-71C899EE5AF3}" destId="{8FDB042F-0994-4398-A519-6C99507D1FD4}" srcOrd="1" destOrd="0" presId="urn:microsoft.com/office/officeart/2005/8/layout/orgChart1"/>
    <dgm:cxn modelId="{050C0A39-D1E1-4BA7-9CBC-B876184C96BB}" type="presOf" srcId="{AF9C53F5-953A-4A49-960D-8E3E5AD97BEA}" destId="{C33B5F42-33B9-4746-8F23-6D29570A964C}" srcOrd="1" destOrd="0" presId="urn:microsoft.com/office/officeart/2005/8/layout/orgChart1"/>
    <dgm:cxn modelId="{4688AF62-4A36-4986-B663-5CABAE5EF0A9}" type="presOf" srcId="{5F7F30CA-2011-4AF3-B8D5-1673FE0077D8}" destId="{2549CACF-823A-42A9-88CE-6B8002F3DFE8}" srcOrd="0" destOrd="0" presId="urn:microsoft.com/office/officeart/2005/8/layout/orgChart1"/>
    <dgm:cxn modelId="{B7052553-5090-4D4C-8A58-D948900725BC}" type="presOf" srcId="{DB835172-541E-4D39-AADB-5546ECD67699}" destId="{59BA8BF4-B150-4DB8-8D30-9A82E9F16D31}" srcOrd="0" destOrd="0" presId="urn:microsoft.com/office/officeart/2005/8/layout/orgChart1"/>
    <dgm:cxn modelId="{88A40884-DCF9-488A-9161-EA0EE2EAC6E5}" srcId="{AF9C53F5-953A-4A49-960D-8E3E5AD97BEA}" destId="{DB835172-541E-4D39-AADB-5546ECD67699}" srcOrd="2" destOrd="0" parTransId="{B3868349-DE7D-4448-B559-8A2FCADD1EEE}" sibTransId="{25FC0BC8-8FD7-46D6-9ADB-1EFC93A4DC3D}"/>
    <dgm:cxn modelId="{060AC68F-0078-491A-BB7C-0453FAC8269B}" type="presOf" srcId="{AF9C53F5-953A-4A49-960D-8E3E5AD97BEA}" destId="{7F59C086-D601-483B-8B5D-6D4C28D8B74F}" srcOrd="0" destOrd="0" presId="urn:microsoft.com/office/officeart/2005/8/layout/orgChart1"/>
    <dgm:cxn modelId="{95C2E8B5-E6B0-4CD7-882A-D9C754486305}" type="presOf" srcId="{B3868349-DE7D-4448-B559-8A2FCADD1EEE}" destId="{FB5F84A7-48BE-4C84-8204-DF1B0C02FE85}" srcOrd="0" destOrd="0" presId="urn:microsoft.com/office/officeart/2005/8/layout/orgChart1"/>
    <dgm:cxn modelId="{A9D293D2-9598-4B0C-897A-73E8294CB3C7}" type="presOf" srcId="{18C33C15-D9A4-41B5-8A3B-60BB83F7E5C1}" destId="{5222F3B9-CCD8-4668-A8C3-6FB15F61D626}" srcOrd="0" destOrd="0" presId="urn:microsoft.com/office/officeart/2005/8/layout/orgChart1"/>
    <dgm:cxn modelId="{0C0A38D4-B66D-436D-AFC4-5F25679947E1}" srcId="{AF9C53F5-953A-4A49-960D-8E3E5AD97BEA}" destId="{E13398BA-E17F-45A9-B0A3-71C899EE5AF3}" srcOrd="0" destOrd="0" parTransId="{DEF34FDB-E664-4B85-A0A8-F7ABE99855B6}" sibTransId="{7A623A9E-5D5E-4E90-AD50-DA15B67E6025}"/>
    <dgm:cxn modelId="{7A4D63EE-EB7A-48F5-B3F0-ECE6E36D1AE0}" type="presOf" srcId="{DEF34FDB-E664-4B85-A0A8-F7ABE99855B6}" destId="{430C8A73-916E-45BA-98A5-B75D05EFAA05}" srcOrd="0" destOrd="0" presId="urn:microsoft.com/office/officeart/2005/8/layout/orgChart1"/>
    <dgm:cxn modelId="{545F3CF0-9CE4-42C4-AAD8-A112C7262C32}" srcId="{5F7F30CA-2011-4AF3-B8D5-1673FE0077D8}" destId="{AF9C53F5-953A-4A49-960D-8E3E5AD97BEA}" srcOrd="0" destOrd="0" parTransId="{C3C7E468-FEF2-4BA3-899C-9825C4290BFF}" sibTransId="{5D39D9BD-3A90-4714-BD2B-54163AF348FA}"/>
    <dgm:cxn modelId="{DB442CF6-2D73-4718-9E38-62A5CC361965}" type="presOf" srcId="{DB835172-541E-4D39-AADB-5546ECD67699}" destId="{9B804AE2-00A1-4F52-A26E-B1A0679AE02D}" srcOrd="1" destOrd="0" presId="urn:microsoft.com/office/officeart/2005/8/layout/orgChart1"/>
    <dgm:cxn modelId="{8F0B56E0-CD64-42A8-A784-DAB15449C048}" type="presParOf" srcId="{2549CACF-823A-42A9-88CE-6B8002F3DFE8}" destId="{23B03A91-4C6A-4247-807C-E4722EE8149C}" srcOrd="0" destOrd="0" presId="urn:microsoft.com/office/officeart/2005/8/layout/orgChart1"/>
    <dgm:cxn modelId="{C5059C9B-041D-47EC-8B46-273B98609093}" type="presParOf" srcId="{23B03A91-4C6A-4247-807C-E4722EE8149C}" destId="{D16264B9-FBA1-4E74-897F-FAB08E771CDF}" srcOrd="0" destOrd="0" presId="urn:microsoft.com/office/officeart/2005/8/layout/orgChart1"/>
    <dgm:cxn modelId="{E7A11D52-FF50-473E-A059-1CC0567EB787}" type="presParOf" srcId="{D16264B9-FBA1-4E74-897F-FAB08E771CDF}" destId="{7F59C086-D601-483B-8B5D-6D4C28D8B74F}" srcOrd="0" destOrd="0" presId="urn:microsoft.com/office/officeart/2005/8/layout/orgChart1"/>
    <dgm:cxn modelId="{E8832051-1FC1-4F7A-9B15-63A81F8B6DFE}" type="presParOf" srcId="{D16264B9-FBA1-4E74-897F-FAB08E771CDF}" destId="{C33B5F42-33B9-4746-8F23-6D29570A964C}" srcOrd="1" destOrd="0" presId="urn:microsoft.com/office/officeart/2005/8/layout/orgChart1"/>
    <dgm:cxn modelId="{BCDD72E3-7DCA-4F48-90B9-C22A02771191}" type="presParOf" srcId="{23B03A91-4C6A-4247-807C-E4722EE8149C}" destId="{EC21A3C7-D392-4C31-A6C2-6F716CF48D38}" srcOrd="1" destOrd="0" presId="urn:microsoft.com/office/officeart/2005/8/layout/orgChart1"/>
    <dgm:cxn modelId="{1A90B7F9-24A7-4682-81BD-9643A2B38136}" type="presParOf" srcId="{EC21A3C7-D392-4C31-A6C2-6F716CF48D38}" destId="{5222F3B9-CCD8-4668-A8C3-6FB15F61D626}" srcOrd="0" destOrd="0" presId="urn:microsoft.com/office/officeart/2005/8/layout/orgChart1"/>
    <dgm:cxn modelId="{250E2996-027F-4D83-80EB-BA759A518555}" type="presParOf" srcId="{EC21A3C7-D392-4C31-A6C2-6F716CF48D38}" destId="{EB21033F-0268-43C4-8F79-F38D4A99BFF7}" srcOrd="1" destOrd="0" presId="urn:microsoft.com/office/officeart/2005/8/layout/orgChart1"/>
    <dgm:cxn modelId="{CD0E399C-3170-447A-B8AA-A7C2BBB3390A}" type="presParOf" srcId="{EB21033F-0268-43C4-8F79-F38D4A99BFF7}" destId="{198995ED-531F-4076-80B3-475B71B5C54A}" srcOrd="0" destOrd="0" presId="urn:microsoft.com/office/officeart/2005/8/layout/orgChart1"/>
    <dgm:cxn modelId="{2B5851C5-704B-4CFA-B699-9460D9DFCA9F}" type="presParOf" srcId="{198995ED-531F-4076-80B3-475B71B5C54A}" destId="{9E6B3AD8-1E0C-459C-8367-3976A915487B}" srcOrd="0" destOrd="0" presId="urn:microsoft.com/office/officeart/2005/8/layout/orgChart1"/>
    <dgm:cxn modelId="{44E9CD8D-C0C2-41D9-A9CD-2791B5B2AD59}" type="presParOf" srcId="{198995ED-531F-4076-80B3-475B71B5C54A}" destId="{902D3B7D-39E5-4A12-AADE-FF3FECFF254C}" srcOrd="1" destOrd="0" presId="urn:microsoft.com/office/officeart/2005/8/layout/orgChart1"/>
    <dgm:cxn modelId="{DC933E87-A72E-4618-9386-BEEBFF865DC6}" type="presParOf" srcId="{EB21033F-0268-43C4-8F79-F38D4A99BFF7}" destId="{5A10B813-BD63-4C14-8DEB-BB9F8066A155}" srcOrd="1" destOrd="0" presId="urn:microsoft.com/office/officeart/2005/8/layout/orgChart1"/>
    <dgm:cxn modelId="{61143E67-B5C5-412E-B6CB-6E7111054FE0}" type="presParOf" srcId="{EB21033F-0268-43C4-8F79-F38D4A99BFF7}" destId="{674FAC85-130F-44DB-A27B-F3AD653E7790}" srcOrd="2" destOrd="0" presId="urn:microsoft.com/office/officeart/2005/8/layout/orgChart1"/>
    <dgm:cxn modelId="{45C786C1-BAE3-4156-978E-6370302DE9AB}" type="presParOf" srcId="{EC21A3C7-D392-4C31-A6C2-6F716CF48D38}" destId="{FB5F84A7-48BE-4C84-8204-DF1B0C02FE85}" srcOrd="2" destOrd="0" presId="urn:microsoft.com/office/officeart/2005/8/layout/orgChart1"/>
    <dgm:cxn modelId="{CB744E4F-0174-47B4-9284-31E343E7C864}" type="presParOf" srcId="{EC21A3C7-D392-4C31-A6C2-6F716CF48D38}" destId="{42FD78DF-8E59-4570-BB8E-E7B89A84C0AF}" srcOrd="3" destOrd="0" presId="urn:microsoft.com/office/officeart/2005/8/layout/orgChart1"/>
    <dgm:cxn modelId="{9E919952-7214-42B9-99B3-13AC3EF5A75D}" type="presParOf" srcId="{42FD78DF-8E59-4570-BB8E-E7B89A84C0AF}" destId="{953514C7-1AAE-4CD9-BF06-05B4C0E3ACA8}" srcOrd="0" destOrd="0" presId="urn:microsoft.com/office/officeart/2005/8/layout/orgChart1"/>
    <dgm:cxn modelId="{EEC8BDD4-0283-4BB7-9521-188DFBDB7609}" type="presParOf" srcId="{953514C7-1AAE-4CD9-BF06-05B4C0E3ACA8}" destId="{59BA8BF4-B150-4DB8-8D30-9A82E9F16D31}" srcOrd="0" destOrd="0" presId="urn:microsoft.com/office/officeart/2005/8/layout/orgChart1"/>
    <dgm:cxn modelId="{3EE18195-2D9C-4F6F-9FF8-02102CE4A027}" type="presParOf" srcId="{953514C7-1AAE-4CD9-BF06-05B4C0E3ACA8}" destId="{9B804AE2-00A1-4F52-A26E-B1A0679AE02D}" srcOrd="1" destOrd="0" presId="urn:microsoft.com/office/officeart/2005/8/layout/orgChart1"/>
    <dgm:cxn modelId="{8B7AF002-9117-49B9-87AA-6EB727FE9784}" type="presParOf" srcId="{42FD78DF-8E59-4570-BB8E-E7B89A84C0AF}" destId="{14FEA21F-E231-44EA-B524-2EB2F423701A}" srcOrd="1" destOrd="0" presId="urn:microsoft.com/office/officeart/2005/8/layout/orgChart1"/>
    <dgm:cxn modelId="{88823FFB-5E47-4223-A371-81D1C68928B9}" type="presParOf" srcId="{42FD78DF-8E59-4570-BB8E-E7B89A84C0AF}" destId="{345A09B5-9F9E-4150-80AC-8D48CAB5001D}" srcOrd="2" destOrd="0" presId="urn:microsoft.com/office/officeart/2005/8/layout/orgChart1"/>
    <dgm:cxn modelId="{E78C16F5-7CA0-4343-9F13-40C6B4A2F33D}" type="presParOf" srcId="{23B03A91-4C6A-4247-807C-E4722EE8149C}" destId="{B5AF4B63-45DC-419D-AA04-EA9DC035EC9F}" srcOrd="2" destOrd="0" presId="urn:microsoft.com/office/officeart/2005/8/layout/orgChart1"/>
    <dgm:cxn modelId="{D7B09968-2B8A-49A7-8EF3-E9E90653715A}" type="presParOf" srcId="{B5AF4B63-45DC-419D-AA04-EA9DC035EC9F}" destId="{430C8A73-916E-45BA-98A5-B75D05EFAA05}" srcOrd="0" destOrd="0" presId="urn:microsoft.com/office/officeart/2005/8/layout/orgChart1"/>
    <dgm:cxn modelId="{D1A56195-6E10-4968-9CDB-7532597E0B04}" type="presParOf" srcId="{B5AF4B63-45DC-419D-AA04-EA9DC035EC9F}" destId="{992695E4-A465-465C-88C4-81E9EA4B059F}" srcOrd="1" destOrd="0" presId="urn:microsoft.com/office/officeart/2005/8/layout/orgChart1"/>
    <dgm:cxn modelId="{1D8DF0FA-21FF-4668-BF1A-664273DA59A5}" type="presParOf" srcId="{992695E4-A465-465C-88C4-81E9EA4B059F}" destId="{3A3BA1C2-19C4-4DA0-94E8-EAEB7A4A3188}" srcOrd="0" destOrd="0" presId="urn:microsoft.com/office/officeart/2005/8/layout/orgChart1"/>
    <dgm:cxn modelId="{009417D7-2EE5-4F6E-9C92-63D7CB0A1049}" type="presParOf" srcId="{3A3BA1C2-19C4-4DA0-94E8-EAEB7A4A3188}" destId="{06882591-7D2A-4F7F-A26A-E4823BE5AC07}" srcOrd="0" destOrd="0" presId="urn:microsoft.com/office/officeart/2005/8/layout/orgChart1"/>
    <dgm:cxn modelId="{63D87BF3-9106-4AF6-BD9C-8BF991650EF7}" type="presParOf" srcId="{3A3BA1C2-19C4-4DA0-94E8-EAEB7A4A3188}" destId="{8FDB042F-0994-4398-A519-6C99507D1FD4}" srcOrd="1" destOrd="0" presId="urn:microsoft.com/office/officeart/2005/8/layout/orgChart1"/>
    <dgm:cxn modelId="{6AB68BEA-5E25-4B17-A1F7-8FC7187CA2A9}" type="presParOf" srcId="{992695E4-A465-465C-88C4-81E9EA4B059F}" destId="{04909210-8428-449A-A0EC-FA2FF0B2999E}" srcOrd="1" destOrd="0" presId="urn:microsoft.com/office/officeart/2005/8/layout/orgChart1"/>
    <dgm:cxn modelId="{8F9B82BB-79DD-46C1-AC68-6E6A9C5CCF14}" type="presParOf" srcId="{992695E4-A465-465C-88C4-81E9EA4B059F}" destId="{D3A1F6CB-A2B8-409F-AE01-7AA2C915D449}"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479A1A6-2120-48F8-915E-F11CDF9659A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6F7E1D09-77BD-4389-8938-794D51FA7D78}">
      <dgm:prSet phldrT="[Text]"/>
      <dgm:spPr>
        <a:solidFill>
          <a:srgbClr val="C00000"/>
        </a:solidFill>
      </dgm:spPr>
      <dgm:t>
        <a:bodyPr/>
        <a:lstStyle/>
        <a:p>
          <a:r>
            <a:rPr lang="en-US" dirty="0"/>
            <a:t>Step 1: Classify Data for CIA</a:t>
          </a:r>
        </a:p>
      </dgm:t>
    </dgm:pt>
    <dgm:pt modelId="{9141A90B-D617-4DC5-AFFF-28DE0AAA90BC}" type="parTrans" cxnId="{12836491-F988-4199-B0A5-F5E3D3658103}">
      <dgm:prSet/>
      <dgm:spPr/>
      <dgm:t>
        <a:bodyPr/>
        <a:lstStyle/>
        <a:p>
          <a:endParaRPr lang="en-US"/>
        </a:p>
      </dgm:t>
    </dgm:pt>
    <dgm:pt modelId="{35EB509A-7329-4A1F-8F2C-D013BCAAE4F4}" type="sibTrans" cxnId="{12836491-F988-4199-B0A5-F5E3D3658103}">
      <dgm:prSet/>
      <dgm:spPr/>
      <dgm:t>
        <a:bodyPr/>
        <a:lstStyle/>
        <a:p>
          <a:endParaRPr lang="en-US"/>
        </a:p>
      </dgm:t>
    </dgm:pt>
    <dgm:pt modelId="{1642F88A-6FED-4609-B5B0-A3D7326E141F}">
      <dgm:prSet phldrT="[Text]"/>
      <dgm:spPr/>
      <dgm:t>
        <a:bodyPr/>
        <a:lstStyle/>
        <a:p>
          <a:r>
            <a:rPr lang="en-US" dirty="0"/>
            <a:t>Step 2: Allocate Controls</a:t>
          </a:r>
        </a:p>
      </dgm:t>
    </dgm:pt>
    <dgm:pt modelId="{21E57468-301A-4F67-80D3-B7AA2BEAC692}" type="parTrans" cxnId="{ACA77FAA-EDCD-424E-9FF0-8F9E3999492B}">
      <dgm:prSet/>
      <dgm:spPr/>
      <dgm:t>
        <a:bodyPr/>
        <a:lstStyle/>
        <a:p>
          <a:endParaRPr lang="en-US"/>
        </a:p>
      </dgm:t>
    </dgm:pt>
    <dgm:pt modelId="{9BE35AEB-D078-4D43-AFB7-5C52C6EDFDEE}" type="sibTrans" cxnId="{ACA77FAA-EDCD-424E-9FF0-8F9E3999492B}">
      <dgm:prSet/>
      <dgm:spPr/>
      <dgm:t>
        <a:bodyPr/>
        <a:lstStyle/>
        <a:p>
          <a:endParaRPr lang="en-US"/>
        </a:p>
      </dgm:t>
    </dgm:pt>
    <dgm:pt modelId="{EE128928-94BE-4B66-997B-9668E349CD7A}">
      <dgm:prSet phldrT="[Text]"/>
      <dgm:spPr/>
      <dgm:t>
        <a:bodyPr/>
        <a:lstStyle/>
        <a:p>
          <a:r>
            <a:rPr lang="en-US" dirty="0"/>
            <a:t>Step 3: Allocate Roles &amp; Permissions</a:t>
          </a:r>
        </a:p>
      </dgm:t>
    </dgm:pt>
    <dgm:pt modelId="{C7A67324-E497-4345-B171-9C4E9D0B1BE4}" type="parTrans" cxnId="{B8E20E19-91C1-4CFD-945D-D93D515CCA67}">
      <dgm:prSet/>
      <dgm:spPr/>
      <dgm:t>
        <a:bodyPr/>
        <a:lstStyle/>
        <a:p>
          <a:endParaRPr lang="en-US"/>
        </a:p>
      </dgm:t>
    </dgm:pt>
    <dgm:pt modelId="{82E701F2-3663-4E66-9BE2-F2384E4E7E14}" type="sibTrans" cxnId="{B8E20E19-91C1-4CFD-945D-D93D515CCA67}">
      <dgm:prSet/>
      <dgm:spPr/>
      <dgm:t>
        <a:bodyPr/>
        <a:lstStyle/>
        <a:p>
          <a:endParaRPr lang="en-US"/>
        </a:p>
      </dgm:t>
    </dgm:pt>
    <dgm:pt modelId="{DAD3C1BD-71FB-4219-A2D9-62AA0C156A6D}" type="pres">
      <dgm:prSet presAssocID="{D479A1A6-2120-48F8-915E-F11CDF9659A3}" presName="outerComposite" presStyleCnt="0">
        <dgm:presLayoutVars>
          <dgm:chMax val="5"/>
          <dgm:dir/>
          <dgm:resizeHandles val="exact"/>
        </dgm:presLayoutVars>
      </dgm:prSet>
      <dgm:spPr/>
    </dgm:pt>
    <dgm:pt modelId="{3DC0DA46-6465-4549-ADA5-1D3708DCAD84}" type="pres">
      <dgm:prSet presAssocID="{D479A1A6-2120-48F8-915E-F11CDF9659A3}" presName="dummyMaxCanvas" presStyleCnt="0">
        <dgm:presLayoutVars/>
      </dgm:prSet>
      <dgm:spPr/>
    </dgm:pt>
    <dgm:pt modelId="{B58BC191-AB79-470B-95E1-BDB145734500}" type="pres">
      <dgm:prSet presAssocID="{D479A1A6-2120-48F8-915E-F11CDF9659A3}" presName="ThreeNodes_1" presStyleLbl="node1" presStyleIdx="0" presStyleCnt="3">
        <dgm:presLayoutVars>
          <dgm:bulletEnabled val="1"/>
        </dgm:presLayoutVars>
      </dgm:prSet>
      <dgm:spPr/>
    </dgm:pt>
    <dgm:pt modelId="{3E35A413-973C-47B0-8514-2B24E0BC1DA7}" type="pres">
      <dgm:prSet presAssocID="{D479A1A6-2120-48F8-915E-F11CDF9659A3}" presName="ThreeNodes_2" presStyleLbl="node1" presStyleIdx="1" presStyleCnt="3">
        <dgm:presLayoutVars>
          <dgm:bulletEnabled val="1"/>
        </dgm:presLayoutVars>
      </dgm:prSet>
      <dgm:spPr/>
    </dgm:pt>
    <dgm:pt modelId="{A3D7D51C-BE41-4F35-B6CE-CF607BC0075D}" type="pres">
      <dgm:prSet presAssocID="{D479A1A6-2120-48F8-915E-F11CDF9659A3}" presName="ThreeNodes_3" presStyleLbl="node1" presStyleIdx="2" presStyleCnt="3">
        <dgm:presLayoutVars>
          <dgm:bulletEnabled val="1"/>
        </dgm:presLayoutVars>
      </dgm:prSet>
      <dgm:spPr/>
    </dgm:pt>
    <dgm:pt modelId="{FCA9ABE9-497A-4104-81CD-5407CE06D145}" type="pres">
      <dgm:prSet presAssocID="{D479A1A6-2120-48F8-915E-F11CDF9659A3}" presName="ThreeConn_1-2" presStyleLbl="fgAccFollowNode1" presStyleIdx="0" presStyleCnt="2">
        <dgm:presLayoutVars>
          <dgm:bulletEnabled val="1"/>
        </dgm:presLayoutVars>
      </dgm:prSet>
      <dgm:spPr/>
    </dgm:pt>
    <dgm:pt modelId="{6DAC1C9C-7F7E-4680-A190-C7F8241DB97D}" type="pres">
      <dgm:prSet presAssocID="{D479A1A6-2120-48F8-915E-F11CDF9659A3}" presName="ThreeConn_2-3" presStyleLbl="fgAccFollowNode1" presStyleIdx="1" presStyleCnt="2">
        <dgm:presLayoutVars>
          <dgm:bulletEnabled val="1"/>
        </dgm:presLayoutVars>
      </dgm:prSet>
      <dgm:spPr/>
    </dgm:pt>
    <dgm:pt modelId="{908A956F-9A38-4CBE-98FD-B25F6FD046A5}" type="pres">
      <dgm:prSet presAssocID="{D479A1A6-2120-48F8-915E-F11CDF9659A3}" presName="ThreeNodes_1_text" presStyleLbl="node1" presStyleIdx="2" presStyleCnt="3">
        <dgm:presLayoutVars>
          <dgm:bulletEnabled val="1"/>
        </dgm:presLayoutVars>
      </dgm:prSet>
      <dgm:spPr/>
    </dgm:pt>
    <dgm:pt modelId="{E749997E-F519-4328-BD27-86A5A03ABBA3}" type="pres">
      <dgm:prSet presAssocID="{D479A1A6-2120-48F8-915E-F11CDF9659A3}" presName="ThreeNodes_2_text" presStyleLbl="node1" presStyleIdx="2" presStyleCnt="3">
        <dgm:presLayoutVars>
          <dgm:bulletEnabled val="1"/>
        </dgm:presLayoutVars>
      </dgm:prSet>
      <dgm:spPr/>
    </dgm:pt>
    <dgm:pt modelId="{3A8C2FB3-B397-4DD1-A206-8C2235AA5667}" type="pres">
      <dgm:prSet presAssocID="{D479A1A6-2120-48F8-915E-F11CDF9659A3}" presName="ThreeNodes_3_text" presStyleLbl="node1" presStyleIdx="2" presStyleCnt="3">
        <dgm:presLayoutVars>
          <dgm:bulletEnabled val="1"/>
        </dgm:presLayoutVars>
      </dgm:prSet>
      <dgm:spPr/>
    </dgm:pt>
  </dgm:ptLst>
  <dgm:cxnLst>
    <dgm:cxn modelId="{B8E20E19-91C1-4CFD-945D-D93D515CCA67}" srcId="{D479A1A6-2120-48F8-915E-F11CDF9659A3}" destId="{EE128928-94BE-4B66-997B-9668E349CD7A}" srcOrd="2" destOrd="0" parTransId="{C7A67324-E497-4345-B171-9C4E9D0B1BE4}" sibTransId="{82E701F2-3663-4E66-9BE2-F2384E4E7E14}"/>
    <dgm:cxn modelId="{10576A1F-442C-43B8-B75D-8860B8AAA3BA}" type="presOf" srcId="{1642F88A-6FED-4609-B5B0-A3D7326E141F}" destId="{E749997E-F519-4328-BD27-86A5A03ABBA3}" srcOrd="1" destOrd="0" presId="urn:microsoft.com/office/officeart/2005/8/layout/vProcess5"/>
    <dgm:cxn modelId="{1A3B3F2E-325F-4A8E-A559-B07C86533844}" type="presOf" srcId="{D479A1A6-2120-48F8-915E-F11CDF9659A3}" destId="{DAD3C1BD-71FB-4219-A2D9-62AA0C156A6D}" srcOrd="0" destOrd="0" presId="urn:microsoft.com/office/officeart/2005/8/layout/vProcess5"/>
    <dgm:cxn modelId="{093DAD5E-8CE2-4A88-B302-347418E3B63E}" type="presOf" srcId="{EE128928-94BE-4B66-997B-9668E349CD7A}" destId="{A3D7D51C-BE41-4F35-B6CE-CF607BC0075D}" srcOrd="0" destOrd="0" presId="urn:microsoft.com/office/officeart/2005/8/layout/vProcess5"/>
    <dgm:cxn modelId="{BF5E206E-33E0-4570-9F71-582323105631}" type="presOf" srcId="{1642F88A-6FED-4609-B5B0-A3D7326E141F}" destId="{3E35A413-973C-47B0-8514-2B24E0BC1DA7}" srcOrd="0" destOrd="0" presId="urn:microsoft.com/office/officeart/2005/8/layout/vProcess5"/>
    <dgm:cxn modelId="{28ADAF75-28AF-4F05-8CAA-8DE122E30E1A}" type="presOf" srcId="{6F7E1D09-77BD-4389-8938-794D51FA7D78}" destId="{B58BC191-AB79-470B-95E1-BDB145734500}" srcOrd="0" destOrd="0" presId="urn:microsoft.com/office/officeart/2005/8/layout/vProcess5"/>
    <dgm:cxn modelId="{AFE8DD82-85E3-44A3-B930-CAF0767AF086}" type="presOf" srcId="{6F7E1D09-77BD-4389-8938-794D51FA7D78}" destId="{908A956F-9A38-4CBE-98FD-B25F6FD046A5}" srcOrd="1" destOrd="0" presId="urn:microsoft.com/office/officeart/2005/8/layout/vProcess5"/>
    <dgm:cxn modelId="{12836491-F988-4199-B0A5-F5E3D3658103}" srcId="{D479A1A6-2120-48F8-915E-F11CDF9659A3}" destId="{6F7E1D09-77BD-4389-8938-794D51FA7D78}" srcOrd="0" destOrd="0" parTransId="{9141A90B-D617-4DC5-AFFF-28DE0AAA90BC}" sibTransId="{35EB509A-7329-4A1F-8F2C-D013BCAAE4F4}"/>
    <dgm:cxn modelId="{0F6852A6-4105-4124-99B6-236BAF520932}" type="presOf" srcId="{35EB509A-7329-4A1F-8F2C-D013BCAAE4F4}" destId="{FCA9ABE9-497A-4104-81CD-5407CE06D145}" srcOrd="0" destOrd="0" presId="urn:microsoft.com/office/officeart/2005/8/layout/vProcess5"/>
    <dgm:cxn modelId="{ACA77FAA-EDCD-424E-9FF0-8F9E3999492B}" srcId="{D479A1A6-2120-48F8-915E-F11CDF9659A3}" destId="{1642F88A-6FED-4609-B5B0-A3D7326E141F}" srcOrd="1" destOrd="0" parTransId="{21E57468-301A-4F67-80D3-B7AA2BEAC692}" sibTransId="{9BE35AEB-D078-4D43-AFB7-5C52C6EDFDEE}"/>
    <dgm:cxn modelId="{C6FEA9B9-62A7-46B9-A3DF-1D339E526F3B}" type="presOf" srcId="{9BE35AEB-D078-4D43-AFB7-5C52C6EDFDEE}" destId="{6DAC1C9C-7F7E-4680-A190-C7F8241DB97D}" srcOrd="0" destOrd="0" presId="urn:microsoft.com/office/officeart/2005/8/layout/vProcess5"/>
    <dgm:cxn modelId="{C6DC16C6-3EDD-4408-A765-F8A9B14F515B}" type="presOf" srcId="{EE128928-94BE-4B66-997B-9668E349CD7A}" destId="{3A8C2FB3-B397-4DD1-A206-8C2235AA5667}" srcOrd="1" destOrd="0" presId="urn:microsoft.com/office/officeart/2005/8/layout/vProcess5"/>
    <dgm:cxn modelId="{B10F2D10-A7C1-42DB-B1FA-D99DC9AE34F4}" type="presParOf" srcId="{DAD3C1BD-71FB-4219-A2D9-62AA0C156A6D}" destId="{3DC0DA46-6465-4549-ADA5-1D3708DCAD84}" srcOrd="0" destOrd="0" presId="urn:microsoft.com/office/officeart/2005/8/layout/vProcess5"/>
    <dgm:cxn modelId="{50CBC3E8-8A6A-4F96-A7A0-BBF0BFC479E8}" type="presParOf" srcId="{DAD3C1BD-71FB-4219-A2D9-62AA0C156A6D}" destId="{B58BC191-AB79-470B-95E1-BDB145734500}" srcOrd="1" destOrd="0" presId="urn:microsoft.com/office/officeart/2005/8/layout/vProcess5"/>
    <dgm:cxn modelId="{5C47419C-11E9-4BF7-AB2F-229B9BE24A7E}" type="presParOf" srcId="{DAD3C1BD-71FB-4219-A2D9-62AA0C156A6D}" destId="{3E35A413-973C-47B0-8514-2B24E0BC1DA7}" srcOrd="2" destOrd="0" presId="urn:microsoft.com/office/officeart/2005/8/layout/vProcess5"/>
    <dgm:cxn modelId="{953A7541-98E1-4B45-B2E8-31C89227C3BC}" type="presParOf" srcId="{DAD3C1BD-71FB-4219-A2D9-62AA0C156A6D}" destId="{A3D7D51C-BE41-4F35-B6CE-CF607BC0075D}" srcOrd="3" destOrd="0" presId="urn:microsoft.com/office/officeart/2005/8/layout/vProcess5"/>
    <dgm:cxn modelId="{6BEA7A25-6040-4BD2-9D89-DE9DC25AC4EE}" type="presParOf" srcId="{DAD3C1BD-71FB-4219-A2D9-62AA0C156A6D}" destId="{FCA9ABE9-497A-4104-81CD-5407CE06D145}" srcOrd="4" destOrd="0" presId="urn:microsoft.com/office/officeart/2005/8/layout/vProcess5"/>
    <dgm:cxn modelId="{E67877BE-5048-472D-927E-2B42E0F18C16}" type="presParOf" srcId="{DAD3C1BD-71FB-4219-A2D9-62AA0C156A6D}" destId="{6DAC1C9C-7F7E-4680-A190-C7F8241DB97D}" srcOrd="5" destOrd="0" presId="urn:microsoft.com/office/officeart/2005/8/layout/vProcess5"/>
    <dgm:cxn modelId="{0C51516C-DFD1-44AB-AF2A-F49F519EB189}" type="presParOf" srcId="{DAD3C1BD-71FB-4219-A2D9-62AA0C156A6D}" destId="{908A956F-9A38-4CBE-98FD-B25F6FD046A5}" srcOrd="6" destOrd="0" presId="urn:microsoft.com/office/officeart/2005/8/layout/vProcess5"/>
    <dgm:cxn modelId="{12519207-51B8-4C75-B117-6E055C6831F5}" type="presParOf" srcId="{DAD3C1BD-71FB-4219-A2D9-62AA0C156A6D}" destId="{E749997E-F519-4328-BD27-86A5A03ABBA3}" srcOrd="7" destOrd="0" presId="urn:microsoft.com/office/officeart/2005/8/layout/vProcess5"/>
    <dgm:cxn modelId="{D521B3A7-EEA2-4449-9D0B-4878A58486D8}" type="presParOf" srcId="{DAD3C1BD-71FB-4219-A2D9-62AA0C156A6D}" destId="{3A8C2FB3-B397-4DD1-A206-8C2235AA5667}"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08B2FE4-1A7F-4721-A3F3-C6E48A4B6118}" type="doc">
      <dgm:prSet loTypeId="urn:microsoft.com/office/officeart/2005/8/layout/pyramid1" loCatId="pyramid" qsTypeId="urn:microsoft.com/office/officeart/2005/8/quickstyle/simple1" qsCatId="simple" csTypeId="urn:microsoft.com/office/officeart/2005/8/colors/accent1_2" csCatId="accent1" phldr="1"/>
      <dgm:spPr/>
    </dgm:pt>
    <dgm:pt modelId="{46E183F1-1C78-42AC-A8D0-89697BE6A2E5}">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FF0066"/>
              </a:solidFill>
              <a:effectLst/>
              <a:latin typeface="Arial" pitchFamily="34" charset="0"/>
            </a:rPr>
            <a:t>Proprietary:</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FF0066"/>
              </a:solidFill>
              <a:effectLst/>
              <a:latin typeface="Arial" pitchFamily="34" charset="0"/>
            </a:rPr>
            <a:t>Strategic Plan</a:t>
          </a:r>
        </a:p>
      </dgm:t>
    </dgm:pt>
    <dgm:pt modelId="{2DA755B1-45D4-48F5-8F40-4251274A7D27}" type="parTrans" cxnId="{7CEB7F22-DD7E-45BA-9A9A-ACF4EF863538}">
      <dgm:prSet/>
      <dgm:spPr/>
      <dgm:t>
        <a:bodyPr/>
        <a:lstStyle/>
        <a:p>
          <a:endParaRPr lang="en-US"/>
        </a:p>
      </dgm:t>
    </dgm:pt>
    <dgm:pt modelId="{8DE3E215-D2E0-4802-8857-2C5FC91641AB}" type="sibTrans" cxnId="{7CEB7F22-DD7E-45BA-9A9A-ACF4EF863538}">
      <dgm:prSet/>
      <dgm:spPr/>
      <dgm:t>
        <a:bodyPr/>
        <a:lstStyle/>
        <a:p>
          <a:endParaRPr lang="en-US"/>
        </a:p>
      </dgm:t>
    </dgm:pt>
    <dgm:pt modelId="{D39C07EA-92A8-46F3-9174-BFED6B63A332}">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FFCCFF"/>
              </a:solidFill>
              <a:effectLst/>
              <a:latin typeface="Arial" pitchFamily="34" charset="0"/>
            </a:rPr>
            <a:t>Confidential:</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FFCCFF"/>
              </a:solidFill>
              <a:effectLst/>
              <a:latin typeface="Arial" pitchFamily="34" charset="0"/>
            </a:rPr>
            <a:t>Salary &amp;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FFCCFF"/>
              </a:solidFill>
              <a:effectLst/>
              <a:latin typeface="Arial" pitchFamily="34" charset="0"/>
            </a:rPr>
            <a:t>Health Info</a:t>
          </a:r>
        </a:p>
      </dgm:t>
    </dgm:pt>
    <dgm:pt modelId="{AB6D3DA1-05B5-4259-85FC-CBC145C25EF3}" type="parTrans" cxnId="{C79FF39A-723E-4F02-AED5-8678CEE0E5BC}">
      <dgm:prSet/>
      <dgm:spPr/>
      <dgm:t>
        <a:bodyPr/>
        <a:lstStyle/>
        <a:p>
          <a:endParaRPr lang="en-US"/>
        </a:p>
      </dgm:t>
    </dgm:pt>
    <dgm:pt modelId="{0B30659C-8C6D-4DBB-B46C-6A2B29AA3185}" type="sibTrans" cxnId="{C79FF39A-723E-4F02-AED5-8678CEE0E5BC}">
      <dgm:prSet/>
      <dgm:spPr/>
      <dgm:t>
        <a:bodyPr/>
        <a:lstStyle/>
        <a:p>
          <a:endParaRPr lang="en-US"/>
        </a:p>
      </dgm:t>
    </dgm:pt>
    <dgm:pt modelId="{2BC7CAEC-6231-4914-ABAB-DC1F81E9F46A}">
      <dgm:prSet/>
      <dgm:spPr>
        <a:solidFill>
          <a:schemeClr val="accent5">
            <a:lumMod val="50000"/>
          </a:schemeClr>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chemeClr val="bg1"/>
              </a:solidFill>
              <a:effectLst/>
              <a:latin typeface="Arial" pitchFamily="34" charset="0"/>
            </a:rPr>
            <a:t>Privileged:</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chemeClr val="bg1"/>
              </a:solidFill>
              <a:effectLst/>
              <a:latin typeface="Arial" pitchFamily="34" charset="0"/>
            </a:rPr>
            <a:t>Product Plans</a:t>
          </a:r>
        </a:p>
      </dgm:t>
    </dgm:pt>
    <dgm:pt modelId="{5D5DF592-8B20-45A3-9260-899F7BF2DF8E}" type="parTrans" cxnId="{717F6CD7-04AF-46C2-8CE7-393BD1A85AE1}">
      <dgm:prSet/>
      <dgm:spPr/>
      <dgm:t>
        <a:bodyPr/>
        <a:lstStyle/>
        <a:p>
          <a:endParaRPr lang="en-US"/>
        </a:p>
      </dgm:t>
    </dgm:pt>
    <dgm:pt modelId="{658501D8-AC05-4144-961E-30AF1B7F49D8}" type="sibTrans" cxnId="{717F6CD7-04AF-46C2-8CE7-393BD1A85AE1}">
      <dgm:prSet/>
      <dgm:spPr/>
      <dgm:t>
        <a:bodyPr/>
        <a:lstStyle/>
        <a:p>
          <a:endParaRPr lang="en-US"/>
        </a:p>
      </dgm:t>
    </dgm:pt>
    <dgm:pt modelId="{AB8301AE-18B1-4861-BFBB-A0BE13722F74}">
      <dgm:prSet/>
      <dgm:spPr>
        <a:solidFill>
          <a:schemeClr val="bg2">
            <a:lumMod val="50000"/>
          </a:schemeClr>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chemeClr val="bg1"/>
              </a:solidFill>
              <a:effectLst/>
              <a:latin typeface="Arial" pitchFamily="34" charset="0"/>
            </a:rPr>
            <a:t>Public:</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chemeClr val="bg1"/>
              </a:solidFill>
              <a:effectLst/>
              <a:latin typeface="Arial" pitchFamily="34" charset="0"/>
            </a:rPr>
            <a:t>Product Users Manual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chemeClr val="bg1"/>
              </a:solidFill>
              <a:effectLst/>
              <a:latin typeface="Arial" pitchFamily="34" charset="0"/>
            </a:rPr>
            <a:t>near Release</a:t>
          </a:r>
        </a:p>
      </dgm:t>
    </dgm:pt>
    <dgm:pt modelId="{32221383-200C-49AA-9B03-69744C71459F}" type="parTrans" cxnId="{4E36D3BB-47C4-4FC1-942D-FA48969DE1E0}">
      <dgm:prSet/>
      <dgm:spPr/>
      <dgm:t>
        <a:bodyPr/>
        <a:lstStyle/>
        <a:p>
          <a:endParaRPr lang="en-US"/>
        </a:p>
      </dgm:t>
    </dgm:pt>
    <dgm:pt modelId="{1B7A1E9C-B191-48E7-BF5C-96AFAFA0761D}" type="sibTrans" cxnId="{4E36D3BB-47C4-4FC1-942D-FA48969DE1E0}">
      <dgm:prSet/>
      <dgm:spPr/>
      <dgm:t>
        <a:bodyPr/>
        <a:lstStyle/>
        <a:p>
          <a:endParaRPr lang="en-US"/>
        </a:p>
      </dgm:t>
    </dgm:pt>
    <dgm:pt modelId="{01B85967-510D-4891-8F7F-C179E06614C1}" type="pres">
      <dgm:prSet presAssocID="{508B2FE4-1A7F-4721-A3F3-C6E48A4B6118}" presName="Name0" presStyleCnt="0">
        <dgm:presLayoutVars>
          <dgm:dir/>
          <dgm:animLvl val="lvl"/>
          <dgm:resizeHandles val="exact"/>
        </dgm:presLayoutVars>
      </dgm:prSet>
      <dgm:spPr/>
    </dgm:pt>
    <dgm:pt modelId="{9052FA98-BCD2-4A45-8FDE-8C575172B376}" type="pres">
      <dgm:prSet presAssocID="{46E183F1-1C78-42AC-A8D0-89697BE6A2E5}" presName="Name8" presStyleCnt="0"/>
      <dgm:spPr/>
    </dgm:pt>
    <dgm:pt modelId="{8E464E53-A383-40B7-AB5B-CB3C36A0681F}" type="pres">
      <dgm:prSet presAssocID="{46E183F1-1C78-42AC-A8D0-89697BE6A2E5}" presName="level" presStyleLbl="node1" presStyleIdx="0" presStyleCnt="4">
        <dgm:presLayoutVars>
          <dgm:chMax val="1"/>
          <dgm:bulletEnabled val="1"/>
        </dgm:presLayoutVars>
      </dgm:prSet>
      <dgm:spPr/>
    </dgm:pt>
    <dgm:pt modelId="{EA186073-04A3-4D15-A040-6BE10327E91B}" type="pres">
      <dgm:prSet presAssocID="{46E183F1-1C78-42AC-A8D0-89697BE6A2E5}" presName="levelTx" presStyleLbl="revTx" presStyleIdx="0" presStyleCnt="0">
        <dgm:presLayoutVars>
          <dgm:chMax val="1"/>
          <dgm:bulletEnabled val="1"/>
        </dgm:presLayoutVars>
      </dgm:prSet>
      <dgm:spPr/>
    </dgm:pt>
    <dgm:pt modelId="{F0D0DB6A-59CE-4E4A-BDAA-32B0215F2BE3}" type="pres">
      <dgm:prSet presAssocID="{D39C07EA-92A8-46F3-9174-BFED6B63A332}" presName="Name8" presStyleCnt="0"/>
      <dgm:spPr/>
    </dgm:pt>
    <dgm:pt modelId="{88A546A5-C22A-4A01-A33E-1B33B3CFB1E2}" type="pres">
      <dgm:prSet presAssocID="{D39C07EA-92A8-46F3-9174-BFED6B63A332}" presName="level" presStyleLbl="node1" presStyleIdx="1" presStyleCnt="4">
        <dgm:presLayoutVars>
          <dgm:chMax val="1"/>
          <dgm:bulletEnabled val="1"/>
        </dgm:presLayoutVars>
      </dgm:prSet>
      <dgm:spPr/>
    </dgm:pt>
    <dgm:pt modelId="{B22B625E-D0ED-43DF-9D3D-A2433D30B375}" type="pres">
      <dgm:prSet presAssocID="{D39C07EA-92A8-46F3-9174-BFED6B63A332}" presName="levelTx" presStyleLbl="revTx" presStyleIdx="0" presStyleCnt="0">
        <dgm:presLayoutVars>
          <dgm:chMax val="1"/>
          <dgm:bulletEnabled val="1"/>
        </dgm:presLayoutVars>
      </dgm:prSet>
      <dgm:spPr/>
    </dgm:pt>
    <dgm:pt modelId="{723573F0-5BAE-4684-A020-C799FD16A119}" type="pres">
      <dgm:prSet presAssocID="{2BC7CAEC-6231-4914-ABAB-DC1F81E9F46A}" presName="Name8" presStyleCnt="0"/>
      <dgm:spPr/>
    </dgm:pt>
    <dgm:pt modelId="{7C1F1C8B-CEA9-4C73-A8A4-80327BAB6407}" type="pres">
      <dgm:prSet presAssocID="{2BC7CAEC-6231-4914-ABAB-DC1F81E9F46A}" presName="level" presStyleLbl="node1" presStyleIdx="2" presStyleCnt="4">
        <dgm:presLayoutVars>
          <dgm:chMax val="1"/>
          <dgm:bulletEnabled val="1"/>
        </dgm:presLayoutVars>
      </dgm:prSet>
      <dgm:spPr/>
    </dgm:pt>
    <dgm:pt modelId="{0E1CE027-E716-4E54-BB95-0486488D3C60}" type="pres">
      <dgm:prSet presAssocID="{2BC7CAEC-6231-4914-ABAB-DC1F81E9F46A}" presName="levelTx" presStyleLbl="revTx" presStyleIdx="0" presStyleCnt="0">
        <dgm:presLayoutVars>
          <dgm:chMax val="1"/>
          <dgm:bulletEnabled val="1"/>
        </dgm:presLayoutVars>
      </dgm:prSet>
      <dgm:spPr/>
    </dgm:pt>
    <dgm:pt modelId="{B5732681-53CB-4296-9DCB-F01E83F22641}" type="pres">
      <dgm:prSet presAssocID="{AB8301AE-18B1-4861-BFBB-A0BE13722F74}" presName="Name8" presStyleCnt="0"/>
      <dgm:spPr/>
    </dgm:pt>
    <dgm:pt modelId="{965DA83C-B533-45C8-BEAB-026F2AFDBE4B}" type="pres">
      <dgm:prSet presAssocID="{AB8301AE-18B1-4861-BFBB-A0BE13722F74}" presName="level" presStyleLbl="node1" presStyleIdx="3" presStyleCnt="4">
        <dgm:presLayoutVars>
          <dgm:chMax val="1"/>
          <dgm:bulletEnabled val="1"/>
        </dgm:presLayoutVars>
      </dgm:prSet>
      <dgm:spPr/>
    </dgm:pt>
    <dgm:pt modelId="{174454B5-A6DE-45C8-8FA0-89C4201017EE}" type="pres">
      <dgm:prSet presAssocID="{AB8301AE-18B1-4861-BFBB-A0BE13722F74}" presName="levelTx" presStyleLbl="revTx" presStyleIdx="0" presStyleCnt="0">
        <dgm:presLayoutVars>
          <dgm:chMax val="1"/>
          <dgm:bulletEnabled val="1"/>
        </dgm:presLayoutVars>
      </dgm:prSet>
      <dgm:spPr/>
    </dgm:pt>
  </dgm:ptLst>
  <dgm:cxnLst>
    <dgm:cxn modelId="{7A216C10-ECF9-4578-BA5D-D2AC1D4A3651}" type="presOf" srcId="{2BC7CAEC-6231-4914-ABAB-DC1F81E9F46A}" destId="{7C1F1C8B-CEA9-4C73-A8A4-80327BAB6407}" srcOrd="0" destOrd="0" presId="urn:microsoft.com/office/officeart/2005/8/layout/pyramid1"/>
    <dgm:cxn modelId="{7CEB7F22-DD7E-45BA-9A9A-ACF4EF863538}" srcId="{508B2FE4-1A7F-4721-A3F3-C6E48A4B6118}" destId="{46E183F1-1C78-42AC-A8D0-89697BE6A2E5}" srcOrd="0" destOrd="0" parTransId="{2DA755B1-45D4-48F5-8F40-4251274A7D27}" sibTransId="{8DE3E215-D2E0-4802-8857-2C5FC91641AB}"/>
    <dgm:cxn modelId="{6CF7B264-9BBD-46C9-B1F7-317489D337D3}" type="presOf" srcId="{AB8301AE-18B1-4861-BFBB-A0BE13722F74}" destId="{965DA83C-B533-45C8-BEAB-026F2AFDBE4B}" srcOrd="0" destOrd="0" presId="urn:microsoft.com/office/officeart/2005/8/layout/pyramid1"/>
    <dgm:cxn modelId="{2EB92E69-22FC-4802-B8FC-EA7772ABD4C4}" type="presOf" srcId="{46E183F1-1C78-42AC-A8D0-89697BE6A2E5}" destId="{8E464E53-A383-40B7-AB5B-CB3C36A0681F}" srcOrd="0" destOrd="0" presId="urn:microsoft.com/office/officeart/2005/8/layout/pyramid1"/>
    <dgm:cxn modelId="{AF259575-048C-40F2-A389-773DCC4A117E}" type="presOf" srcId="{508B2FE4-1A7F-4721-A3F3-C6E48A4B6118}" destId="{01B85967-510D-4891-8F7F-C179E06614C1}" srcOrd="0" destOrd="0" presId="urn:microsoft.com/office/officeart/2005/8/layout/pyramid1"/>
    <dgm:cxn modelId="{C7F45E79-1C7D-4532-A55E-F1D4477ECB6E}" type="presOf" srcId="{2BC7CAEC-6231-4914-ABAB-DC1F81E9F46A}" destId="{0E1CE027-E716-4E54-BB95-0486488D3C60}" srcOrd="1" destOrd="0" presId="urn:microsoft.com/office/officeart/2005/8/layout/pyramid1"/>
    <dgm:cxn modelId="{0E19BE8D-742B-4E19-B84C-2F3D2CB83092}" type="presOf" srcId="{D39C07EA-92A8-46F3-9174-BFED6B63A332}" destId="{88A546A5-C22A-4A01-A33E-1B33B3CFB1E2}" srcOrd="0" destOrd="0" presId="urn:microsoft.com/office/officeart/2005/8/layout/pyramid1"/>
    <dgm:cxn modelId="{C79FF39A-723E-4F02-AED5-8678CEE0E5BC}" srcId="{508B2FE4-1A7F-4721-A3F3-C6E48A4B6118}" destId="{D39C07EA-92A8-46F3-9174-BFED6B63A332}" srcOrd="1" destOrd="0" parTransId="{AB6D3DA1-05B5-4259-85FC-CBC145C25EF3}" sibTransId="{0B30659C-8C6D-4DBB-B46C-6A2B29AA3185}"/>
    <dgm:cxn modelId="{4E36D3BB-47C4-4FC1-942D-FA48969DE1E0}" srcId="{508B2FE4-1A7F-4721-A3F3-C6E48A4B6118}" destId="{AB8301AE-18B1-4861-BFBB-A0BE13722F74}" srcOrd="3" destOrd="0" parTransId="{32221383-200C-49AA-9B03-69744C71459F}" sibTransId="{1B7A1E9C-B191-48E7-BF5C-96AFAFA0761D}"/>
    <dgm:cxn modelId="{717F6CD7-04AF-46C2-8CE7-393BD1A85AE1}" srcId="{508B2FE4-1A7F-4721-A3F3-C6E48A4B6118}" destId="{2BC7CAEC-6231-4914-ABAB-DC1F81E9F46A}" srcOrd="2" destOrd="0" parTransId="{5D5DF592-8B20-45A3-9260-899F7BF2DF8E}" sibTransId="{658501D8-AC05-4144-961E-30AF1B7F49D8}"/>
    <dgm:cxn modelId="{50F107D8-C24F-46F0-91E3-2A8BFB844ADD}" type="presOf" srcId="{AB8301AE-18B1-4861-BFBB-A0BE13722F74}" destId="{174454B5-A6DE-45C8-8FA0-89C4201017EE}" srcOrd="1" destOrd="0" presId="urn:microsoft.com/office/officeart/2005/8/layout/pyramid1"/>
    <dgm:cxn modelId="{717E28EE-7740-4BF0-9D2D-3A3A93A9200E}" type="presOf" srcId="{D39C07EA-92A8-46F3-9174-BFED6B63A332}" destId="{B22B625E-D0ED-43DF-9D3D-A2433D30B375}" srcOrd="1" destOrd="0" presId="urn:microsoft.com/office/officeart/2005/8/layout/pyramid1"/>
    <dgm:cxn modelId="{05E457F8-9B45-4D54-B7F1-79D470F83884}" type="presOf" srcId="{46E183F1-1C78-42AC-A8D0-89697BE6A2E5}" destId="{EA186073-04A3-4D15-A040-6BE10327E91B}" srcOrd="1" destOrd="0" presId="urn:microsoft.com/office/officeart/2005/8/layout/pyramid1"/>
    <dgm:cxn modelId="{8D7A371B-7A2B-4108-A2AF-9B83620A8ADE}" type="presParOf" srcId="{01B85967-510D-4891-8F7F-C179E06614C1}" destId="{9052FA98-BCD2-4A45-8FDE-8C575172B376}" srcOrd="0" destOrd="0" presId="urn:microsoft.com/office/officeart/2005/8/layout/pyramid1"/>
    <dgm:cxn modelId="{7BB91EB4-4C35-4F48-92CA-C2CD991BA6E0}" type="presParOf" srcId="{9052FA98-BCD2-4A45-8FDE-8C575172B376}" destId="{8E464E53-A383-40B7-AB5B-CB3C36A0681F}" srcOrd="0" destOrd="0" presId="urn:microsoft.com/office/officeart/2005/8/layout/pyramid1"/>
    <dgm:cxn modelId="{41B4D761-F967-4BB1-B613-C6AFBE89266B}" type="presParOf" srcId="{9052FA98-BCD2-4A45-8FDE-8C575172B376}" destId="{EA186073-04A3-4D15-A040-6BE10327E91B}" srcOrd="1" destOrd="0" presId="urn:microsoft.com/office/officeart/2005/8/layout/pyramid1"/>
    <dgm:cxn modelId="{B5943762-021A-43D4-BB18-1B3D0D32B096}" type="presParOf" srcId="{01B85967-510D-4891-8F7F-C179E06614C1}" destId="{F0D0DB6A-59CE-4E4A-BDAA-32B0215F2BE3}" srcOrd="1" destOrd="0" presId="urn:microsoft.com/office/officeart/2005/8/layout/pyramid1"/>
    <dgm:cxn modelId="{35C287E5-26F7-45FA-8DCC-9583AE9856D7}" type="presParOf" srcId="{F0D0DB6A-59CE-4E4A-BDAA-32B0215F2BE3}" destId="{88A546A5-C22A-4A01-A33E-1B33B3CFB1E2}" srcOrd="0" destOrd="0" presId="urn:microsoft.com/office/officeart/2005/8/layout/pyramid1"/>
    <dgm:cxn modelId="{D7EF2E8E-79BC-4668-BFA3-2C3ACF4370D6}" type="presParOf" srcId="{F0D0DB6A-59CE-4E4A-BDAA-32B0215F2BE3}" destId="{B22B625E-D0ED-43DF-9D3D-A2433D30B375}" srcOrd="1" destOrd="0" presId="urn:microsoft.com/office/officeart/2005/8/layout/pyramid1"/>
    <dgm:cxn modelId="{5BD14728-B4CA-42BA-B9DF-CDB2544D5FFC}" type="presParOf" srcId="{01B85967-510D-4891-8F7F-C179E06614C1}" destId="{723573F0-5BAE-4684-A020-C799FD16A119}" srcOrd="2" destOrd="0" presId="urn:microsoft.com/office/officeart/2005/8/layout/pyramid1"/>
    <dgm:cxn modelId="{7D1AA4CA-D67B-48FF-877D-CABD5AA1FF97}" type="presParOf" srcId="{723573F0-5BAE-4684-A020-C799FD16A119}" destId="{7C1F1C8B-CEA9-4C73-A8A4-80327BAB6407}" srcOrd="0" destOrd="0" presId="urn:microsoft.com/office/officeart/2005/8/layout/pyramid1"/>
    <dgm:cxn modelId="{711E5878-7428-428F-BFDE-C18E88C6C842}" type="presParOf" srcId="{723573F0-5BAE-4684-A020-C799FD16A119}" destId="{0E1CE027-E716-4E54-BB95-0486488D3C60}" srcOrd="1" destOrd="0" presId="urn:microsoft.com/office/officeart/2005/8/layout/pyramid1"/>
    <dgm:cxn modelId="{8EFC80EF-DB5B-4353-BF33-A1F3FC5018E5}" type="presParOf" srcId="{01B85967-510D-4891-8F7F-C179E06614C1}" destId="{B5732681-53CB-4296-9DCB-F01E83F22641}" srcOrd="3" destOrd="0" presId="urn:microsoft.com/office/officeart/2005/8/layout/pyramid1"/>
    <dgm:cxn modelId="{1ED2096C-2770-4850-86FA-A5F734DB589C}" type="presParOf" srcId="{B5732681-53CB-4296-9DCB-F01E83F22641}" destId="{965DA83C-B533-45C8-BEAB-026F2AFDBE4B}" srcOrd="0" destOrd="0" presId="urn:microsoft.com/office/officeart/2005/8/layout/pyramid1"/>
    <dgm:cxn modelId="{48955F56-652C-443F-8113-F6D9220B6818}" type="presParOf" srcId="{B5732681-53CB-4296-9DCB-F01E83F22641}" destId="{174454B5-A6DE-45C8-8FA0-89C4201017EE}"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8BC191-AB79-470B-95E1-BDB145734500}">
      <dsp:nvSpPr>
        <dsp:cNvPr id="0" name=""/>
        <dsp:cNvSpPr/>
      </dsp:nvSpPr>
      <dsp:spPr>
        <a:xfrm>
          <a:off x="0" y="0"/>
          <a:ext cx="6915546" cy="1463992"/>
        </a:xfrm>
        <a:prstGeom prst="roundRect">
          <a:avLst>
            <a:gd name="adj" fmla="val 10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Step 1: Classify Data for CIA</a:t>
          </a:r>
        </a:p>
      </dsp:txBody>
      <dsp:txXfrm>
        <a:off x="42879" y="42879"/>
        <a:ext cx="5335784" cy="1378234"/>
      </dsp:txXfrm>
    </dsp:sp>
    <dsp:sp modelId="{3E35A413-973C-47B0-8514-2B24E0BC1DA7}">
      <dsp:nvSpPr>
        <dsp:cNvPr id="0" name=""/>
        <dsp:cNvSpPr/>
      </dsp:nvSpPr>
      <dsp:spPr>
        <a:xfrm>
          <a:off x="610195" y="1707991"/>
          <a:ext cx="6915546" cy="1463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Step 2: Allocate Controls</a:t>
          </a:r>
        </a:p>
      </dsp:txBody>
      <dsp:txXfrm>
        <a:off x="653074" y="1750870"/>
        <a:ext cx="5267998" cy="1378234"/>
      </dsp:txXfrm>
    </dsp:sp>
    <dsp:sp modelId="{A3D7D51C-BE41-4F35-B6CE-CF607BC0075D}">
      <dsp:nvSpPr>
        <dsp:cNvPr id="0" name=""/>
        <dsp:cNvSpPr/>
      </dsp:nvSpPr>
      <dsp:spPr>
        <a:xfrm>
          <a:off x="1220390" y="3415982"/>
          <a:ext cx="6915546" cy="1463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Step 3: Allocate Roles &amp; Permissions</a:t>
          </a:r>
        </a:p>
      </dsp:txBody>
      <dsp:txXfrm>
        <a:off x="1263269" y="3458861"/>
        <a:ext cx="5267998" cy="1378234"/>
      </dsp:txXfrm>
    </dsp:sp>
    <dsp:sp modelId="{FCA9ABE9-497A-4104-81CD-5407CE06D145}">
      <dsp:nvSpPr>
        <dsp:cNvPr id="0" name=""/>
        <dsp:cNvSpPr/>
      </dsp:nvSpPr>
      <dsp:spPr>
        <a:xfrm>
          <a:off x="5963951" y="1110194"/>
          <a:ext cx="951595" cy="95159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178060" y="1110194"/>
        <a:ext cx="523377" cy="716075"/>
      </dsp:txXfrm>
    </dsp:sp>
    <dsp:sp modelId="{6DAC1C9C-7F7E-4680-A190-C7F8241DB97D}">
      <dsp:nvSpPr>
        <dsp:cNvPr id="0" name=""/>
        <dsp:cNvSpPr/>
      </dsp:nvSpPr>
      <dsp:spPr>
        <a:xfrm>
          <a:off x="6574146" y="2808425"/>
          <a:ext cx="951595" cy="95159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788255" y="2808425"/>
        <a:ext cx="523377" cy="7160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8BC191-AB79-470B-95E1-BDB145734500}">
      <dsp:nvSpPr>
        <dsp:cNvPr id="0" name=""/>
        <dsp:cNvSpPr/>
      </dsp:nvSpPr>
      <dsp:spPr>
        <a:xfrm>
          <a:off x="0" y="0"/>
          <a:ext cx="6995160" cy="5600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Step 1: Classify Data for CIA</a:t>
          </a:r>
        </a:p>
      </dsp:txBody>
      <dsp:txXfrm>
        <a:off x="16404" y="16404"/>
        <a:ext cx="6390800" cy="527262"/>
      </dsp:txXfrm>
    </dsp:sp>
    <dsp:sp modelId="{3E35A413-973C-47B0-8514-2B24E0BC1DA7}">
      <dsp:nvSpPr>
        <dsp:cNvPr id="0" name=""/>
        <dsp:cNvSpPr/>
      </dsp:nvSpPr>
      <dsp:spPr>
        <a:xfrm>
          <a:off x="617219" y="653414"/>
          <a:ext cx="6995160" cy="560070"/>
        </a:xfrm>
        <a:prstGeom prst="roundRect">
          <a:avLst>
            <a:gd name="adj" fmla="val 10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Step 2: Allocate Controls</a:t>
          </a:r>
        </a:p>
      </dsp:txBody>
      <dsp:txXfrm>
        <a:off x="633623" y="669818"/>
        <a:ext cx="5981086" cy="527262"/>
      </dsp:txXfrm>
    </dsp:sp>
    <dsp:sp modelId="{A3D7D51C-BE41-4F35-B6CE-CF607BC0075D}">
      <dsp:nvSpPr>
        <dsp:cNvPr id="0" name=""/>
        <dsp:cNvSpPr/>
      </dsp:nvSpPr>
      <dsp:spPr>
        <a:xfrm>
          <a:off x="1234439" y="1306829"/>
          <a:ext cx="6995160" cy="5600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Step 3: Allocate Roles &amp; Permissions</a:t>
          </a:r>
        </a:p>
      </dsp:txBody>
      <dsp:txXfrm>
        <a:off x="1250843" y="1323233"/>
        <a:ext cx="5981086" cy="527262"/>
      </dsp:txXfrm>
    </dsp:sp>
    <dsp:sp modelId="{FCA9ABE9-497A-4104-81CD-5407CE06D145}">
      <dsp:nvSpPr>
        <dsp:cNvPr id="0" name=""/>
        <dsp:cNvSpPr/>
      </dsp:nvSpPr>
      <dsp:spPr>
        <a:xfrm>
          <a:off x="6631114" y="424719"/>
          <a:ext cx="364045" cy="36404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6713024" y="424719"/>
        <a:ext cx="200225" cy="273944"/>
      </dsp:txXfrm>
    </dsp:sp>
    <dsp:sp modelId="{6DAC1C9C-7F7E-4680-A190-C7F8241DB97D}">
      <dsp:nvSpPr>
        <dsp:cNvPr id="0" name=""/>
        <dsp:cNvSpPr/>
      </dsp:nvSpPr>
      <dsp:spPr>
        <a:xfrm>
          <a:off x="7248334" y="1074400"/>
          <a:ext cx="364045" cy="36404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7330244" y="1074400"/>
        <a:ext cx="200225" cy="2739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8BC191-AB79-470B-95E1-BDB145734500}">
      <dsp:nvSpPr>
        <dsp:cNvPr id="0" name=""/>
        <dsp:cNvSpPr/>
      </dsp:nvSpPr>
      <dsp:spPr>
        <a:xfrm>
          <a:off x="0" y="0"/>
          <a:ext cx="6995160" cy="5600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Step 1: Classify Data for CIA</a:t>
          </a:r>
        </a:p>
      </dsp:txBody>
      <dsp:txXfrm>
        <a:off x="16404" y="16404"/>
        <a:ext cx="6390800" cy="527262"/>
      </dsp:txXfrm>
    </dsp:sp>
    <dsp:sp modelId="{3E35A413-973C-47B0-8514-2B24E0BC1DA7}">
      <dsp:nvSpPr>
        <dsp:cNvPr id="0" name=""/>
        <dsp:cNvSpPr/>
      </dsp:nvSpPr>
      <dsp:spPr>
        <a:xfrm>
          <a:off x="617219" y="653414"/>
          <a:ext cx="6995160" cy="560070"/>
        </a:xfrm>
        <a:prstGeom prst="roundRect">
          <a:avLst>
            <a:gd name="adj" fmla="val 10000"/>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Step 2: Allocate Controls</a:t>
          </a:r>
        </a:p>
      </dsp:txBody>
      <dsp:txXfrm>
        <a:off x="633623" y="669818"/>
        <a:ext cx="5981086" cy="527262"/>
      </dsp:txXfrm>
    </dsp:sp>
    <dsp:sp modelId="{A3D7D51C-BE41-4F35-B6CE-CF607BC0075D}">
      <dsp:nvSpPr>
        <dsp:cNvPr id="0" name=""/>
        <dsp:cNvSpPr/>
      </dsp:nvSpPr>
      <dsp:spPr>
        <a:xfrm>
          <a:off x="1234439" y="1306829"/>
          <a:ext cx="6995160" cy="560070"/>
        </a:xfrm>
        <a:prstGeom prst="roundRect">
          <a:avLst>
            <a:gd name="adj" fmla="val 10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Step 3: Allocate Roles &amp; Permissions</a:t>
          </a:r>
        </a:p>
      </dsp:txBody>
      <dsp:txXfrm>
        <a:off x="1250843" y="1323233"/>
        <a:ext cx="5981086" cy="527262"/>
      </dsp:txXfrm>
    </dsp:sp>
    <dsp:sp modelId="{FCA9ABE9-497A-4104-81CD-5407CE06D145}">
      <dsp:nvSpPr>
        <dsp:cNvPr id="0" name=""/>
        <dsp:cNvSpPr/>
      </dsp:nvSpPr>
      <dsp:spPr>
        <a:xfrm>
          <a:off x="6631114" y="424719"/>
          <a:ext cx="364045" cy="36404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6713024" y="424719"/>
        <a:ext cx="200225" cy="273944"/>
      </dsp:txXfrm>
    </dsp:sp>
    <dsp:sp modelId="{6DAC1C9C-7F7E-4680-A190-C7F8241DB97D}">
      <dsp:nvSpPr>
        <dsp:cNvPr id="0" name=""/>
        <dsp:cNvSpPr/>
      </dsp:nvSpPr>
      <dsp:spPr>
        <a:xfrm>
          <a:off x="7248334" y="1074400"/>
          <a:ext cx="364045" cy="36404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7330244" y="1074400"/>
        <a:ext cx="200225" cy="2739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0C8A73-916E-45BA-98A5-B75D05EFAA05}">
      <dsp:nvSpPr>
        <dsp:cNvPr id="0" name=""/>
        <dsp:cNvSpPr/>
      </dsp:nvSpPr>
      <dsp:spPr>
        <a:xfrm>
          <a:off x="2814882" y="929989"/>
          <a:ext cx="195017" cy="854360"/>
        </a:xfrm>
        <a:custGeom>
          <a:avLst/>
          <a:gdLst/>
          <a:ahLst/>
          <a:cxnLst/>
          <a:rect l="0" t="0" r="0" b="0"/>
          <a:pathLst>
            <a:path>
              <a:moveTo>
                <a:pt x="195017" y="0"/>
              </a:moveTo>
              <a:lnTo>
                <a:pt x="195017" y="854360"/>
              </a:lnTo>
              <a:lnTo>
                <a:pt x="0" y="8543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5F84A7-48BE-4C84-8204-DF1B0C02FE85}">
      <dsp:nvSpPr>
        <dsp:cNvPr id="0" name=""/>
        <dsp:cNvSpPr/>
      </dsp:nvSpPr>
      <dsp:spPr>
        <a:xfrm>
          <a:off x="3009900" y="929989"/>
          <a:ext cx="1119156" cy="1710057"/>
        </a:xfrm>
        <a:custGeom>
          <a:avLst/>
          <a:gdLst/>
          <a:ahLst/>
          <a:cxnLst/>
          <a:rect l="0" t="0" r="0" b="0"/>
          <a:pathLst>
            <a:path>
              <a:moveTo>
                <a:pt x="0" y="0"/>
              </a:moveTo>
              <a:lnTo>
                <a:pt x="0" y="1515040"/>
              </a:lnTo>
              <a:lnTo>
                <a:pt x="1119156" y="1515040"/>
              </a:lnTo>
              <a:lnTo>
                <a:pt x="1119156" y="17100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22F3B9-CCD8-4668-A8C3-6FB15F61D626}">
      <dsp:nvSpPr>
        <dsp:cNvPr id="0" name=""/>
        <dsp:cNvSpPr/>
      </dsp:nvSpPr>
      <dsp:spPr>
        <a:xfrm>
          <a:off x="1886230" y="929989"/>
          <a:ext cx="1123669" cy="1708720"/>
        </a:xfrm>
        <a:custGeom>
          <a:avLst/>
          <a:gdLst/>
          <a:ahLst/>
          <a:cxnLst/>
          <a:rect l="0" t="0" r="0" b="0"/>
          <a:pathLst>
            <a:path>
              <a:moveTo>
                <a:pt x="1123669" y="0"/>
              </a:moveTo>
              <a:lnTo>
                <a:pt x="1123669" y="1513703"/>
              </a:lnTo>
              <a:lnTo>
                <a:pt x="0" y="1513703"/>
              </a:lnTo>
              <a:lnTo>
                <a:pt x="0" y="1708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59C086-D601-483B-8B5D-6D4C28D8B74F}">
      <dsp:nvSpPr>
        <dsp:cNvPr id="0" name=""/>
        <dsp:cNvSpPr/>
      </dsp:nvSpPr>
      <dsp:spPr>
        <a:xfrm>
          <a:off x="2081247" y="1336"/>
          <a:ext cx="1857305" cy="9286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Jamie Ramon Doctor</a:t>
          </a:r>
        </a:p>
      </dsp:txBody>
      <dsp:txXfrm>
        <a:off x="2081247" y="1336"/>
        <a:ext cx="1857305" cy="928652"/>
      </dsp:txXfrm>
    </dsp:sp>
    <dsp:sp modelId="{9E6B3AD8-1E0C-459C-8367-3976A915487B}">
      <dsp:nvSpPr>
        <dsp:cNvPr id="0" name=""/>
        <dsp:cNvSpPr/>
      </dsp:nvSpPr>
      <dsp:spPr>
        <a:xfrm>
          <a:off x="957577" y="2638710"/>
          <a:ext cx="1857305" cy="9286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Terry LPN (Nurse)</a:t>
          </a:r>
        </a:p>
      </dsp:txBody>
      <dsp:txXfrm>
        <a:off x="957577" y="2638710"/>
        <a:ext cx="1857305" cy="928652"/>
      </dsp:txXfrm>
    </dsp:sp>
    <dsp:sp modelId="{59BA8BF4-B150-4DB8-8D30-9A82E9F16D31}">
      <dsp:nvSpPr>
        <dsp:cNvPr id="0" name=""/>
        <dsp:cNvSpPr/>
      </dsp:nvSpPr>
      <dsp:spPr>
        <a:xfrm>
          <a:off x="3200403" y="2640047"/>
          <a:ext cx="1857305" cy="9286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Pat</a:t>
          </a:r>
        </a:p>
        <a:p>
          <a:pPr marL="0" lvl="0" indent="0" algn="ctr" defTabSz="844550">
            <a:lnSpc>
              <a:spcPct val="90000"/>
            </a:lnSpc>
            <a:spcBef>
              <a:spcPct val="0"/>
            </a:spcBef>
            <a:spcAft>
              <a:spcPct val="35000"/>
            </a:spcAft>
            <a:buNone/>
          </a:pPr>
          <a:r>
            <a:rPr lang="en-US" sz="1900" kern="1200" dirty="0"/>
            <a:t>Software Consultant</a:t>
          </a:r>
        </a:p>
      </dsp:txBody>
      <dsp:txXfrm>
        <a:off x="3200403" y="2640047"/>
        <a:ext cx="1857305" cy="928652"/>
      </dsp:txXfrm>
    </dsp:sp>
    <dsp:sp modelId="{06882591-7D2A-4F7F-A26A-E4823BE5AC07}">
      <dsp:nvSpPr>
        <dsp:cNvPr id="0" name=""/>
        <dsp:cNvSpPr/>
      </dsp:nvSpPr>
      <dsp:spPr>
        <a:xfrm>
          <a:off x="957577" y="1320023"/>
          <a:ext cx="1857305" cy="9286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Chris Ramon Nutrition</a:t>
          </a:r>
        </a:p>
      </dsp:txBody>
      <dsp:txXfrm>
        <a:off x="957577" y="1320023"/>
        <a:ext cx="1857305" cy="9286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8BC191-AB79-470B-95E1-BDB145734500}">
      <dsp:nvSpPr>
        <dsp:cNvPr id="0" name=""/>
        <dsp:cNvSpPr/>
      </dsp:nvSpPr>
      <dsp:spPr>
        <a:xfrm>
          <a:off x="0" y="0"/>
          <a:ext cx="6915546" cy="1463992"/>
        </a:xfrm>
        <a:prstGeom prst="roundRect">
          <a:avLst>
            <a:gd name="adj" fmla="val 10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Step 1: Classify Data for CIA</a:t>
          </a:r>
        </a:p>
      </dsp:txBody>
      <dsp:txXfrm>
        <a:off x="42879" y="42879"/>
        <a:ext cx="5335784" cy="1378234"/>
      </dsp:txXfrm>
    </dsp:sp>
    <dsp:sp modelId="{3E35A413-973C-47B0-8514-2B24E0BC1DA7}">
      <dsp:nvSpPr>
        <dsp:cNvPr id="0" name=""/>
        <dsp:cNvSpPr/>
      </dsp:nvSpPr>
      <dsp:spPr>
        <a:xfrm>
          <a:off x="610195" y="1707991"/>
          <a:ext cx="6915546" cy="1463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Step 2: Allocate Controls</a:t>
          </a:r>
        </a:p>
      </dsp:txBody>
      <dsp:txXfrm>
        <a:off x="653074" y="1750870"/>
        <a:ext cx="5267998" cy="1378234"/>
      </dsp:txXfrm>
    </dsp:sp>
    <dsp:sp modelId="{A3D7D51C-BE41-4F35-B6CE-CF607BC0075D}">
      <dsp:nvSpPr>
        <dsp:cNvPr id="0" name=""/>
        <dsp:cNvSpPr/>
      </dsp:nvSpPr>
      <dsp:spPr>
        <a:xfrm>
          <a:off x="1220390" y="3415982"/>
          <a:ext cx="6915546" cy="1463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Step 3: Allocate Roles &amp; Permissions</a:t>
          </a:r>
        </a:p>
      </dsp:txBody>
      <dsp:txXfrm>
        <a:off x="1263269" y="3458861"/>
        <a:ext cx="5267998" cy="1378234"/>
      </dsp:txXfrm>
    </dsp:sp>
    <dsp:sp modelId="{FCA9ABE9-497A-4104-81CD-5407CE06D145}">
      <dsp:nvSpPr>
        <dsp:cNvPr id="0" name=""/>
        <dsp:cNvSpPr/>
      </dsp:nvSpPr>
      <dsp:spPr>
        <a:xfrm>
          <a:off x="5963951" y="1110194"/>
          <a:ext cx="951595" cy="95159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178060" y="1110194"/>
        <a:ext cx="523377" cy="716075"/>
      </dsp:txXfrm>
    </dsp:sp>
    <dsp:sp modelId="{6DAC1C9C-7F7E-4680-A190-C7F8241DB97D}">
      <dsp:nvSpPr>
        <dsp:cNvPr id="0" name=""/>
        <dsp:cNvSpPr/>
      </dsp:nvSpPr>
      <dsp:spPr>
        <a:xfrm>
          <a:off x="6574146" y="2808425"/>
          <a:ext cx="951595" cy="95159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788255" y="2808425"/>
        <a:ext cx="523377" cy="7160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464E53-A383-40B7-AB5B-CB3C36A0681F}">
      <dsp:nvSpPr>
        <dsp:cNvPr id="0" name=""/>
        <dsp:cNvSpPr/>
      </dsp:nvSpPr>
      <dsp:spPr>
        <a:xfrm>
          <a:off x="2257425" y="0"/>
          <a:ext cx="1504950" cy="1181099"/>
        </a:xfrm>
        <a:prstGeom prst="trapezoid">
          <a:avLst>
            <a:gd name="adj" fmla="val 6371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rgbClr val="FF0066"/>
              </a:solidFill>
              <a:effectLst/>
              <a:latin typeface="Arial" pitchFamily="34" charset="0"/>
            </a:rPr>
            <a:t>Proprietary:</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rgbClr val="FF0066"/>
              </a:solidFill>
              <a:effectLst/>
              <a:latin typeface="Arial" pitchFamily="34" charset="0"/>
            </a:rPr>
            <a:t>Strategic Plan</a:t>
          </a:r>
        </a:p>
      </dsp:txBody>
      <dsp:txXfrm>
        <a:off x="2257425" y="0"/>
        <a:ext cx="1504950" cy="1181099"/>
      </dsp:txXfrm>
    </dsp:sp>
    <dsp:sp modelId="{88A546A5-C22A-4A01-A33E-1B33B3CFB1E2}">
      <dsp:nvSpPr>
        <dsp:cNvPr id="0" name=""/>
        <dsp:cNvSpPr/>
      </dsp:nvSpPr>
      <dsp:spPr>
        <a:xfrm>
          <a:off x="1504950" y="1181099"/>
          <a:ext cx="3009900" cy="1181099"/>
        </a:xfrm>
        <a:prstGeom prst="trapezoid">
          <a:avLst>
            <a:gd name="adj" fmla="val 6371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rgbClr val="FFCCFF"/>
              </a:solidFill>
              <a:effectLst/>
              <a:latin typeface="Arial" pitchFamily="34" charset="0"/>
            </a:rPr>
            <a:t>Confidential:</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rgbClr val="FFCCFF"/>
              </a:solidFill>
              <a:effectLst/>
              <a:latin typeface="Arial" pitchFamily="34" charset="0"/>
            </a:rPr>
            <a:t>Salary &amp;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rgbClr val="FFCCFF"/>
              </a:solidFill>
              <a:effectLst/>
              <a:latin typeface="Arial" pitchFamily="34" charset="0"/>
            </a:rPr>
            <a:t>Health Info</a:t>
          </a:r>
        </a:p>
      </dsp:txBody>
      <dsp:txXfrm>
        <a:off x="2031682" y="1181099"/>
        <a:ext cx="1956435" cy="1181099"/>
      </dsp:txXfrm>
    </dsp:sp>
    <dsp:sp modelId="{7C1F1C8B-CEA9-4C73-A8A4-80327BAB6407}">
      <dsp:nvSpPr>
        <dsp:cNvPr id="0" name=""/>
        <dsp:cNvSpPr/>
      </dsp:nvSpPr>
      <dsp:spPr>
        <a:xfrm>
          <a:off x="752475" y="2362199"/>
          <a:ext cx="4514850" cy="1181099"/>
        </a:xfrm>
        <a:prstGeom prst="trapezoid">
          <a:avLst>
            <a:gd name="adj" fmla="val 63710"/>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bg1"/>
              </a:solidFill>
              <a:effectLst/>
              <a:latin typeface="Arial" pitchFamily="34" charset="0"/>
            </a:rPr>
            <a:t>Privileged:</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bg1"/>
              </a:solidFill>
              <a:effectLst/>
              <a:latin typeface="Arial" pitchFamily="34" charset="0"/>
            </a:rPr>
            <a:t>Product Plans</a:t>
          </a:r>
        </a:p>
      </dsp:txBody>
      <dsp:txXfrm>
        <a:off x="1542573" y="2362199"/>
        <a:ext cx="2934652" cy="1181099"/>
      </dsp:txXfrm>
    </dsp:sp>
    <dsp:sp modelId="{965DA83C-B533-45C8-BEAB-026F2AFDBE4B}">
      <dsp:nvSpPr>
        <dsp:cNvPr id="0" name=""/>
        <dsp:cNvSpPr/>
      </dsp:nvSpPr>
      <dsp:spPr>
        <a:xfrm>
          <a:off x="0" y="3543299"/>
          <a:ext cx="6019800" cy="1181099"/>
        </a:xfrm>
        <a:prstGeom prst="trapezoid">
          <a:avLst>
            <a:gd name="adj" fmla="val 63710"/>
          </a:avLst>
        </a:prstGeom>
        <a:solidFill>
          <a:schemeClr val="bg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bg1"/>
              </a:solidFill>
              <a:effectLst/>
              <a:latin typeface="Arial" pitchFamily="34" charset="0"/>
            </a:rPr>
            <a:t>Public:</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bg1"/>
              </a:solidFill>
              <a:effectLst/>
              <a:latin typeface="Arial" pitchFamily="34" charset="0"/>
            </a:rPr>
            <a:t>Product Users Manual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bg1"/>
              </a:solidFill>
              <a:effectLst/>
              <a:latin typeface="Arial" pitchFamily="34" charset="0"/>
            </a:rPr>
            <a:t>near Release</a:t>
          </a:r>
        </a:p>
      </dsp:txBody>
      <dsp:txXfrm>
        <a:off x="1053464" y="3543299"/>
        <a:ext cx="3912870" cy="1181099"/>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2657C38-84A2-4728-B28E-3685DB71629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a:extLst>
              <a:ext uri="{FF2B5EF4-FFF2-40B4-BE49-F238E27FC236}">
                <a16:creationId xmlns:a16="http://schemas.microsoft.com/office/drawing/2014/main" id="{F86A989F-08B4-4EC7-A2C3-5E13C85F6E4E}"/>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5364" name="Rectangle 4">
            <a:extLst>
              <a:ext uri="{FF2B5EF4-FFF2-40B4-BE49-F238E27FC236}">
                <a16:creationId xmlns:a16="http://schemas.microsoft.com/office/drawing/2014/main" id="{F692DC38-4855-4587-A578-EDD6BF97F215}"/>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8C1B4556-5E07-4F50-BD6F-322103F4AA2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A7FE7C88-25AC-4082-B417-3406267BBB0F}"/>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7" name="Rectangle 7">
            <a:extLst>
              <a:ext uri="{FF2B5EF4-FFF2-40B4-BE49-F238E27FC236}">
                <a16:creationId xmlns:a16="http://schemas.microsoft.com/office/drawing/2014/main" id="{C7D98BC5-DC67-4EA9-8527-C794DFEED68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B2423C9-A62F-4DDD-A9DE-E398C444AE4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5A7C7738-8918-4926-BB8A-84316E51DEC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9B1A6E4-9424-49E6-8361-BBA22A10DE37}" type="slidenum">
              <a:rPr lang="en-US" altLang="en-US" smtClean="0"/>
              <a:pPr/>
              <a:t>1</a:t>
            </a:fld>
            <a:endParaRPr lang="en-US" altLang="en-US"/>
          </a:p>
        </p:txBody>
      </p:sp>
      <p:sp>
        <p:nvSpPr>
          <p:cNvPr id="17411" name="Rectangle 2">
            <a:extLst>
              <a:ext uri="{FF2B5EF4-FFF2-40B4-BE49-F238E27FC236}">
                <a16:creationId xmlns:a16="http://schemas.microsoft.com/office/drawing/2014/main" id="{4FB3EBBD-3DB3-4AC1-B259-8DF86E951A78}"/>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2CF2E590-54C9-4DB0-B5E1-AFF2BF79FF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This material is taken mainly from CISA Review Manual 2009, Chapter 6: Protection of Information Assets.  Chapters included are 6 up to 5.4.</a:t>
            </a:r>
          </a:p>
          <a:p>
            <a:pPr eaLnBrk="1" hangingPunct="1"/>
            <a:r>
              <a:rPr lang="en-US" altLang="en-US">
                <a:latin typeface="Arial" panose="020B0604020202020204" pitchFamily="34" charset="0"/>
              </a:rPr>
              <a:t>The castle symbolizes Defense in Depth.</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F94C0578-13D6-423E-BF5B-539132A9CF05}"/>
              </a:ext>
            </a:extLst>
          </p:cNvPr>
          <p:cNvSpPr>
            <a:spLocks noGrp="1" noRot="1" noChangeAspect="1" noChangeArrowheads="1" noTextEdit="1"/>
          </p:cNvSpPr>
          <p:nvPr>
            <p:ph type="sldImg"/>
          </p:nvPr>
        </p:nvSpPr>
        <p:spPr>
          <a:ln/>
        </p:spPr>
      </p:sp>
      <p:sp>
        <p:nvSpPr>
          <p:cNvPr id="116739" name="Notes Placeholder 2">
            <a:extLst>
              <a:ext uri="{FF2B5EF4-FFF2-40B4-BE49-F238E27FC236}">
                <a16:creationId xmlns:a16="http://schemas.microsoft.com/office/drawing/2014/main" id="{79FA38F1-E00E-4A02-B0A2-17983AD375A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This is an example information asset inventory record.  You will be doing this as part of the case study, and if you work with community partners, you will want to do this with them as well.  Recognize that there are two data classification states, for confidentiality and criticality.  </a:t>
            </a:r>
          </a:p>
          <a:p>
            <a:pPr eaLnBrk="1" hangingPunct="1"/>
            <a:r>
              <a:rPr lang="en-US" altLang="en-US">
                <a:latin typeface="Arial" panose="020B0604020202020204" pitchFamily="34" charset="0"/>
              </a:rPr>
              <a:t>Asset Group=Which server.</a:t>
            </a:r>
          </a:p>
          <a:p>
            <a:pPr eaLnBrk="1" hangingPunct="1"/>
            <a:r>
              <a:rPr lang="en-US" altLang="en-US">
                <a:latin typeface="Arial" panose="020B0604020202020204" pitchFamily="34" charset="0"/>
              </a:rPr>
              <a:t>The Granted Permissions may take some time to figure out.</a:t>
            </a:r>
          </a:p>
        </p:txBody>
      </p:sp>
      <p:sp>
        <p:nvSpPr>
          <p:cNvPr id="116740" name="Slide Number Placeholder 3">
            <a:extLst>
              <a:ext uri="{FF2B5EF4-FFF2-40B4-BE49-F238E27FC236}">
                <a16:creationId xmlns:a16="http://schemas.microsoft.com/office/drawing/2014/main" id="{C660A566-E5A5-478E-A594-0276C08562C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7BE193B-FF2D-48A5-8482-1E70772A6698}" type="slidenum">
              <a:rPr lang="en-US" altLang="en-US" smtClean="0"/>
              <a:pPr/>
              <a:t>15</a:t>
            </a:fld>
            <a:endParaRPr lang="en-US" altLang="en-US"/>
          </a:p>
        </p:txBody>
      </p:sp>
    </p:spTree>
    <p:extLst>
      <p:ext uri="{BB962C8B-B14F-4D97-AF65-F5344CB8AC3E}">
        <p14:creationId xmlns:p14="http://schemas.microsoft.com/office/powerpoint/2010/main" val="385984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B314DDC8-0A72-4FDB-A691-126B71E6C28D}"/>
              </a:ext>
            </a:extLst>
          </p:cNvPr>
          <p:cNvSpPr>
            <a:spLocks noGrp="1" noRot="1" noChangeAspect="1" noChangeArrowheads="1" noTextEdit="1"/>
          </p:cNvSpPr>
          <p:nvPr>
            <p:ph type="sldImg"/>
          </p:nvPr>
        </p:nvSpPr>
        <p:spPr>
          <a:ln/>
        </p:spPr>
      </p:sp>
      <p:sp>
        <p:nvSpPr>
          <p:cNvPr id="37891" name="Notes Placeholder 2">
            <a:extLst>
              <a:ext uri="{FF2B5EF4-FFF2-40B4-BE49-F238E27FC236}">
                <a16:creationId xmlns:a16="http://schemas.microsoft.com/office/drawing/2014/main" id="{44472AB5-B875-4BB1-A1D0-0F75BE370BB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These are important questions to consider in establishing policy.</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From </a:t>
            </a:r>
            <a:r>
              <a:rPr lang="en-US" altLang="en-US" i="1">
                <a:latin typeface="Arial" panose="020B0604020202020204" pitchFamily="34" charset="0"/>
              </a:rPr>
              <a:t>CISM® Review Manual 2009</a:t>
            </a:r>
            <a:r>
              <a:rPr lang="en-US" altLang="en-US">
                <a:latin typeface="Arial" panose="020B0604020202020204" pitchFamily="34" charset="0"/>
              </a:rPr>
              <a:t>, ©2008, ISACA. All rights reserved. Used by permission.</a:t>
            </a:r>
          </a:p>
        </p:txBody>
      </p:sp>
      <p:sp>
        <p:nvSpPr>
          <p:cNvPr id="37892" name="Slide Number Placeholder 3">
            <a:extLst>
              <a:ext uri="{FF2B5EF4-FFF2-40B4-BE49-F238E27FC236}">
                <a16:creationId xmlns:a16="http://schemas.microsoft.com/office/drawing/2014/main" id="{138EBF17-4290-4D45-8ECF-A632A75F5F6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25F399B-BC19-4C6F-A443-F3D7D53B6AA4}" type="slidenum">
              <a:rPr lang="en-US" altLang="en-US" smtClean="0"/>
              <a:pPr/>
              <a:t>17</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CC573179-4CCA-4354-8824-18291EB0F899}"/>
              </a:ext>
            </a:extLst>
          </p:cNvPr>
          <p:cNvSpPr>
            <a:spLocks noGrp="1" noRot="1" noChangeAspect="1" noChangeArrowheads="1" noTextEdit="1"/>
          </p:cNvSpPr>
          <p:nvPr>
            <p:ph type="sldImg"/>
          </p:nvPr>
        </p:nvSpPr>
        <p:spPr>
          <a:ln/>
        </p:spPr>
      </p:sp>
      <p:sp>
        <p:nvSpPr>
          <p:cNvPr id="40963" name="Notes Placeholder 2">
            <a:extLst>
              <a:ext uri="{FF2B5EF4-FFF2-40B4-BE49-F238E27FC236}">
                <a16:creationId xmlns:a16="http://schemas.microsoft.com/office/drawing/2014/main" id="{F33D35F8-BF5D-4905-A6BD-B4F1646D0B7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0964" name="Slide Number Placeholder 3">
            <a:extLst>
              <a:ext uri="{FF2B5EF4-FFF2-40B4-BE49-F238E27FC236}">
                <a16:creationId xmlns:a16="http://schemas.microsoft.com/office/drawing/2014/main" id="{7D3B07E1-6C73-437E-97AD-5E71F97092C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256B76-5366-4F16-A4C8-4771AAB2B26D}" type="slidenum">
              <a:rPr lang="en-US" altLang="en-US" smtClean="0"/>
              <a:pPr/>
              <a:t>19</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D8CF8DF2-D293-43E5-BFE4-4F160248CB7F}"/>
              </a:ext>
            </a:extLst>
          </p:cNvPr>
          <p:cNvSpPr>
            <a:spLocks noGrp="1" noRot="1" noChangeAspect="1" noChangeArrowheads="1" noTextEdit="1"/>
          </p:cNvSpPr>
          <p:nvPr>
            <p:ph type="sldImg"/>
          </p:nvPr>
        </p:nvSpPr>
        <p:spPr>
          <a:ln/>
        </p:spPr>
      </p:sp>
      <p:sp>
        <p:nvSpPr>
          <p:cNvPr id="57347" name="Rectangle 3">
            <a:extLst>
              <a:ext uri="{FF2B5EF4-FFF2-40B4-BE49-F238E27FC236}">
                <a16:creationId xmlns:a16="http://schemas.microsoft.com/office/drawing/2014/main" id="{FAFF02C0-5E81-480D-B27D-6AF72D55885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r>
              <a:rPr lang="en-US" altLang="en-US">
                <a:latin typeface="Arial" panose="020B0604020202020204" pitchFamily="34" charset="0"/>
              </a:rPr>
              <a:t>Logical security is security in software, as opposed to physical security.</a:t>
            </a:r>
          </a:p>
          <a:p>
            <a:pPr marL="228600" indent="-228600"/>
            <a:r>
              <a:rPr lang="en-US" altLang="en-US">
                <a:latin typeface="Arial" panose="020B0604020202020204" pitchFamily="34" charset="0"/>
              </a:rPr>
              <a:t>The 4 layers of logical security are:</a:t>
            </a:r>
          </a:p>
          <a:p>
            <a:pPr marL="228600" indent="-228600">
              <a:buFontTx/>
              <a:buAutoNum type="arabicParenR"/>
            </a:pPr>
            <a:r>
              <a:rPr lang="en-US" altLang="en-US">
                <a:latin typeface="Arial" panose="020B0604020202020204" pitchFamily="34" charset="0"/>
              </a:rPr>
              <a:t>  Network access (e.g., Virtual Private Network)</a:t>
            </a:r>
          </a:p>
          <a:p>
            <a:pPr marL="228600" indent="-228600">
              <a:buFontTx/>
              <a:buAutoNum type="arabicParenR"/>
            </a:pPr>
            <a:r>
              <a:rPr lang="en-US" altLang="en-US">
                <a:latin typeface="Arial" panose="020B0604020202020204" pitchFamily="34" charset="0"/>
              </a:rPr>
              <a:t> Computer access (login/password)</a:t>
            </a:r>
          </a:p>
          <a:p>
            <a:pPr marL="228600" indent="-228600">
              <a:buFontTx/>
              <a:buAutoNum type="arabicParenR"/>
            </a:pPr>
            <a:r>
              <a:rPr lang="en-US" altLang="en-US">
                <a:latin typeface="Arial" panose="020B0604020202020204" pitchFamily="34" charset="0"/>
              </a:rPr>
              <a:t> Database access (permissions)</a:t>
            </a:r>
          </a:p>
          <a:p>
            <a:pPr marL="228600" indent="-228600">
              <a:buFontTx/>
              <a:buAutoNum type="arabicParenR"/>
            </a:pPr>
            <a:r>
              <a:rPr lang="en-US" altLang="en-US">
                <a:latin typeface="Arial" panose="020B0604020202020204" pitchFamily="34" charset="0"/>
              </a:rPr>
              <a:t> Application access (permissions)</a:t>
            </a:r>
          </a:p>
          <a:p>
            <a:pPr marL="228600" indent="-228600"/>
            <a:r>
              <a:rPr lang="en-US" altLang="en-US">
                <a:latin typeface="Arial" panose="020B0604020202020204" pitchFamily="34" charset="0"/>
              </a:rPr>
              <a:t>Mandatory Access Control is Operating System level security, whereas Discretionary Access Control can be changed within for example, the database.  For DAC a Data Owner can be specific as to who can access and who can’t.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1E66F749-F8F6-4050-A372-ACFD3FFAA3A1}"/>
              </a:ext>
            </a:extLst>
          </p:cNvPr>
          <p:cNvSpPr>
            <a:spLocks noGrp="1" noRot="1" noChangeAspect="1" noChangeArrowheads="1" noTextEdit="1"/>
          </p:cNvSpPr>
          <p:nvPr>
            <p:ph type="sldImg"/>
          </p:nvPr>
        </p:nvSpPr>
        <p:spPr>
          <a:ln/>
        </p:spPr>
      </p:sp>
      <p:sp>
        <p:nvSpPr>
          <p:cNvPr id="59395" name="Notes Placeholder 2">
            <a:extLst>
              <a:ext uri="{FF2B5EF4-FFF2-40B4-BE49-F238E27FC236}">
                <a16:creationId xmlns:a16="http://schemas.microsoft.com/office/drawing/2014/main" id="{9B4670A3-0267-48C9-84E5-7BEB7AD40F5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9396" name="Slide Number Placeholder 3">
            <a:extLst>
              <a:ext uri="{FF2B5EF4-FFF2-40B4-BE49-F238E27FC236}">
                <a16:creationId xmlns:a16="http://schemas.microsoft.com/office/drawing/2014/main" id="{038D9544-7406-4DBB-94FA-5AF456791A8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8208D50-64D7-47FF-9AB8-2A6A8E62A1A2}" type="slidenum">
              <a:rPr lang="en-US" altLang="en-US" smtClean="0"/>
              <a:pPr/>
              <a:t>21</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F3A69A80-61E8-4589-9820-7656F51E759E}"/>
              </a:ext>
            </a:extLst>
          </p:cNvPr>
          <p:cNvSpPr>
            <a:spLocks noGrp="1" noRot="1" noChangeAspect="1" noChangeArrowheads="1" noTextEdit="1"/>
          </p:cNvSpPr>
          <p:nvPr>
            <p:ph type="sldImg"/>
          </p:nvPr>
        </p:nvSpPr>
        <p:spPr>
          <a:ln/>
        </p:spPr>
      </p:sp>
      <p:sp>
        <p:nvSpPr>
          <p:cNvPr id="62467" name="Rectangle 3">
            <a:extLst>
              <a:ext uri="{FF2B5EF4-FFF2-40B4-BE49-F238E27FC236}">
                <a16:creationId xmlns:a16="http://schemas.microsoft.com/office/drawing/2014/main" id="{BDB40A19-C4C3-4E15-AAFB-33F29330AF2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As FAR increases, so does FRR.  A nice balance must be made here.</a:t>
            </a:r>
          </a:p>
          <a:p>
            <a:r>
              <a:rPr lang="en-US" altLang="en-US" b="1">
                <a:latin typeface="Arial" panose="020B0604020202020204" pitchFamily="34" charset="0"/>
              </a:rPr>
              <a:t>EER (Equal Error Rate): </a:t>
            </a:r>
            <a:r>
              <a:rPr lang="en-US" altLang="en-US">
                <a:latin typeface="Arial" panose="020B0604020202020204" pitchFamily="34" charset="0"/>
              </a:rPr>
              <a:t>An overall metric related to the two error types are equal to EER. The percent showing false rejection and acceptance. The lower the EER, the more effective biometric is has.</a:t>
            </a:r>
          </a:p>
          <a:p>
            <a:endParaRPr lang="en-US" altLang="en-US">
              <a:latin typeface="Arial" panose="020B0604020202020204" pitchFamily="34" charset="0"/>
            </a:endParaRPr>
          </a:p>
          <a:p>
            <a:r>
              <a:rPr lang="en-US" altLang="en-US">
                <a:latin typeface="Arial" panose="020B0604020202020204" pitchFamily="34" charset="0"/>
              </a:rPr>
              <a:t>Source:  </a:t>
            </a:r>
            <a:r>
              <a:rPr lang="en-US" altLang="en-US" i="1">
                <a:latin typeface="Arial" panose="020B0604020202020204" pitchFamily="34" charset="0"/>
              </a:rPr>
              <a:t>CISA® Review Manual 2011</a:t>
            </a:r>
            <a:r>
              <a:rPr lang="en-US" altLang="en-US">
                <a:latin typeface="Arial" panose="020B0604020202020204" pitchFamily="34" charset="0"/>
              </a:rPr>
              <a:t>, © 2010, ISACA. All rights reserved. Used by permission.</a:t>
            </a:r>
          </a:p>
          <a:p>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F9251A9C-EF5A-47F4-AF86-AE9ED7B92E1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DC05432-AA31-4FAA-9B25-EC197F24F68D}" type="slidenum">
              <a:rPr lang="en-US" altLang="en-US" smtClean="0"/>
              <a:pPr/>
              <a:t>25</a:t>
            </a:fld>
            <a:endParaRPr lang="en-US" altLang="en-US"/>
          </a:p>
        </p:txBody>
      </p:sp>
      <p:sp>
        <p:nvSpPr>
          <p:cNvPr id="64515" name="Rectangle 2">
            <a:extLst>
              <a:ext uri="{FF2B5EF4-FFF2-40B4-BE49-F238E27FC236}">
                <a16:creationId xmlns:a16="http://schemas.microsoft.com/office/drawing/2014/main" id="{37973CA9-363A-47A7-9C3D-E36BB6E982F1}"/>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B5948ED3-2C2C-4500-AFF9-19FE4079DF7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Top of list is best: bottom worst.  </a:t>
            </a:r>
          </a:p>
          <a:p>
            <a:pPr eaLnBrk="1" hangingPunct="1"/>
            <a:r>
              <a:rPr lang="en-US" altLang="en-US">
                <a:latin typeface="Arial" panose="020B0604020202020204" pitchFamily="34" charset="0"/>
              </a:rPr>
              <a:t>Invasive means users tend to feel uncomfortable with it.</a:t>
            </a:r>
          </a:p>
          <a:p>
            <a:pPr eaLnBrk="1" hangingPunct="1"/>
            <a:r>
              <a:rPr lang="en-US" altLang="en-US">
                <a:latin typeface="Arial" panose="020B0604020202020204" pitchFamily="34" charset="0"/>
              </a:rPr>
              <a:t>Retina is the best from an accuracy perspective, but it is invasive.</a:t>
            </a:r>
          </a:p>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C815DAEF-BF94-4FD2-941A-95EB31468977}"/>
              </a:ext>
            </a:extLst>
          </p:cNvPr>
          <p:cNvSpPr>
            <a:spLocks noGrp="1" noRot="1" noChangeAspect="1" noChangeArrowheads="1" noTextEdit="1"/>
          </p:cNvSpPr>
          <p:nvPr>
            <p:ph type="sldImg"/>
          </p:nvPr>
        </p:nvSpPr>
        <p:spPr>
          <a:ln/>
        </p:spPr>
      </p:sp>
      <p:sp>
        <p:nvSpPr>
          <p:cNvPr id="66563" name="Notes Placeholder 2">
            <a:extLst>
              <a:ext uri="{FF2B5EF4-FFF2-40B4-BE49-F238E27FC236}">
                <a16:creationId xmlns:a16="http://schemas.microsoft.com/office/drawing/2014/main" id="{AFEDF8E6-2739-4188-B8A3-2A82091BB31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6564" name="Slide Number Placeholder 3">
            <a:extLst>
              <a:ext uri="{FF2B5EF4-FFF2-40B4-BE49-F238E27FC236}">
                <a16:creationId xmlns:a16="http://schemas.microsoft.com/office/drawing/2014/main" id="{EB3C1A70-F44D-4D89-A5AC-E829AD5716B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7180AAD-D17C-4D03-8B93-6890DF223263}" type="slidenum">
              <a:rPr lang="en-US" altLang="en-US" smtClean="0"/>
              <a:pPr/>
              <a:t>26</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DCCF74D0-87CC-4036-BD6E-722002DCDFC8}"/>
              </a:ext>
            </a:extLst>
          </p:cNvPr>
          <p:cNvSpPr>
            <a:spLocks noGrp="1" noRot="1" noChangeAspect="1" noChangeArrowheads="1" noTextEdit="1"/>
          </p:cNvSpPr>
          <p:nvPr>
            <p:ph type="sldImg"/>
          </p:nvPr>
        </p:nvSpPr>
        <p:spPr>
          <a:ln/>
        </p:spPr>
      </p:sp>
      <p:sp>
        <p:nvSpPr>
          <p:cNvPr id="68611" name="Rectangle 3">
            <a:extLst>
              <a:ext uri="{FF2B5EF4-FFF2-40B4-BE49-F238E27FC236}">
                <a16:creationId xmlns:a16="http://schemas.microsoft.com/office/drawing/2014/main" id="{B3CB47C9-982C-4B96-8564-4028E982CE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Single Sign On is the mechanism where you don’t need to keep entering a password for each application you enter: email, database, etc.  Without SSO you are continually entering passwords.  With SSO you enter the password once (at Primary or System Domain) and can get anywhere (to Secondary Domains)</a:t>
            </a:r>
          </a:p>
          <a:p>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EE463761-998C-4626-8A09-452528E0830E}"/>
              </a:ext>
            </a:extLst>
          </p:cNvPr>
          <p:cNvSpPr>
            <a:spLocks noGrp="1" noRot="1" noChangeAspect="1" noChangeArrowheads="1" noTextEdit="1"/>
          </p:cNvSpPr>
          <p:nvPr>
            <p:ph type="sldImg"/>
          </p:nvPr>
        </p:nvSpPr>
        <p:spPr>
          <a:ln/>
        </p:spPr>
      </p:sp>
      <p:sp>
        <p:nvSpPr>
          <p:cNvPr id="72707" name="Rectangle 3">
            <a:extLst>
              <a:ext uri="{FF2B5EF4-FFF2-40B4-BE49-F238E27FC236}">
                <a16:creationId xmlns:a16="http://schemas.microsoft.com/office/drawing/2014/main" id="{3892EB53-7B19-48BC-82EA-68489843EE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Admin accounts are never locked out because otherwise no one could recover the system when needed.  They can be locked out from remote access, but not local access.</a:t>
            </a:r>
          </a:p>
          <a:p>
            <a:r>
              <a:rPr lang="en-US" altLang="en-US">
                <a:latin typeface="Arial" panose="020B0604020202020204" pitchFamily="34" charset="0"/>
              </a:rPr>
              <a:t>If the Admin is not present, then the password should be accessible via manager key.</a:t>
            </a:r>
          </a:p>
          <a:p>
            <a:r>
              <a:rPr lang="en-US" altLang="en-US">
                <a:latin typeface="Arial" panose="020B0604020202020204" pitchFamily="34" charset="0"/>
              </a:rPr>
              <a:t>Rename Admin login.  First it is easy to guess the login name.  Second, crackers know that is the account to break into.</a:t>
            </a:r>
          </a:p>
          <a:p>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C1509D46-2ECD-4BAC-A07D-86171C4AAC95}"/>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566D132A-A66A-4D42-BAE6-2287E9DD317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Here are the three goals of security:  Confidentiality, Integrity and Availability.  </a:t>
            </a:r>
          </a:p>
          <a:p>
            <a:r>
              <a:rPr lang="en-US" altLang="en-US">
                <a:latin typeface="Arial" panose="020B0604020202020204" pitchFamily="34" charset="0"/>
              </a:rPr>
              <a:t>Confidentiality= The data/resources are accessible only to the persons who are supposed to access the data.</a:t>
            </a:r>
          </a:p>
          <a:p>
            <a:r>
              <a:rPr lang="en-US" altLang="en-US">
                <a:latin typeface="Arial" panose="020B0604020202020204" pitchFamily="34" charset="0"/>
              </a:rPr>
              <a:t>Integrity= The data is accurate</a:t>
            </a:r>
          </a:p>
          <a:p>
            <a:r>
              <a:rPr lang="en-US" altLang="en-US">
                <a:latin typeface="Arial" panose="020B0604020202020204" pitchFamily="34" charset="0"/>
              </a:rPr>
              <a:t>Availability= The data/resources are available.</a:t>
            </a:r>
          </a:p>
          <a:p>
            <a:r>
              <a:rPr lang="en-US" altLang="en-US">
                <a:latin typeface="Arial" panose="020B0604020202020204" pitchFamily="34" charset="0"/>
              </a:rPr>
              <a:t>Now, also there is legislation which must be adhered to.</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0821C024-FC18-4943-9265-B5582114158F}"/>
              </a:ext>
            </a:extLst>
          </p:cNvPr>
          <p:cNvSpPr>
            <a:spLocks noGrp="1" noRot="1" noChangeAspect="1" noChangeArrowheads="1" noTextEdit="1"/>
          </p:cNvSpPr>
          <p:nvPr>
            <p:ph type="sldImg"/>
          </p:nvPr>
        </p:nvSpPr>
        <p:spPr>
          <a:ln/>
        </p:spPr>
      </p:sp>
      <p:sp>
        <p:nvSpPr>
          <p:cNvPr id="74755" name="Notes Placeholder 2">
            <a:extLst>
              <a:ext uri="{FF2B5EF4-FFF2-40B4-BE49-F238E27FC236}">
                <a16:creationId xmlns:a16="http://schemas.microsoft.com/office/drawing/2014/main" id="{394168AB-FEDC-4A44-9AC6-973335077BA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In Discretionary Access Control (DAC), John can delegate permissions for A-F to anyone he wants.  He delegates to June and May, who in turn may delegate to those that they need to delegate to.</a:t>
            </a:r>
          </a:p>
          <a:p>
            <a:r>
              <a:rPr lang="en-US" altLang="en-US">
                <a:latin typeface="Arial" panose="020B0604020202020204" pitchFamily="34" charset="0"/>
              </a:rPr>
              <a:t>With RBAC, all permissions are based upon  roles.</a:t>
            </a:r>
          </a:p>
          <a:p>
            <a:r>
              <a:rPr lang="en-US" altLang="en-US">
                <a:latin typeface="Arial" panose="020B0604020202020204" pitchFamily="34" charset="0"/>
              </a:rPr>
              <a:t>With MAC permissions are operating system based.  UNIX/LINUX controls are shown with User and Group permissions.</a:t>
            </a:r>
          </a:p>
        </p:txBody>
      </p:sp>
      <p:sp>
        <p:nvSpPr>
          <p:cNvPr id="74756" name="Slide Number Placeholder 3">
            <a:extLst>
              <a:ext uri="{FF2B5EF4-FFF2-40B4-BE49-F238E27FC236}">
                <a16:creationId xmlns:a16="http://schemas.microsoft.com/office/drawing/2014/main" id="{9ECE4970-D88C-4F28-B756-D64FA70F9B5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1976698-EF7A-4237-9417-CB91C9495C06}" type="slidenum">
              <a:rPr lang="en-US" altLang="en-US" smtClean="0"/>
              <a:pPr/>
              <a:t>30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1B235523-E00D-4E29-9471-F5795063A461}"/>
              </a:ext>
            </a:extLst>
          </p:cNvPr>
          <p:cNvSpPr>
            <a:spLocks noGrp="1" noRot="1" noChangeAspect="1" noChangeArrowheads="1" noTextEdit="1"/>
          </p:cNvSpPr>
          <p:nvPr>
            <p:ph type="sldImg"/>
          </p:nvPr>
        </p:nvSpPr>
        <p:spPr>
          <a:ln/>
        </p:spPr>
      </p:sp>
      <p:sp>
        <p:nvSpPr>
          <p:cNvPr id="76803" name="Notes Placeholder 2">
            <a:extLst>
              <a:ext uri="{FF2B5EF4-FFF2-40B4-BE49-F238E27FC236}">
                <a16:creationId xmlns:a16="http://schemas.microsoft.com/office/drawing/2014/main" id="{613DDAC4-2BB5-44B3-AF57-4F8042D69B4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76804" name="Slide Number Placeholder 3">
            <a:extLst>
              <a:ext uri="{FF2B5EF4-FFF2-40B4-BE49-F238E27FC236}">
                <a16:creationId xmlns:a16="http://schemas.microsoft.com/office/drawing/2014/main" id="{B6B4E9DC-2AB8-4553-8983-27659CB8F55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A59F291-538D-485C-B6C5-F045C92EC9D8}" type="slidenum">
              <a:rPr lang="en-US" altLang="en-US" smtClean="0"/>
              <a:pPr/>
              <a:t>31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A03E1ED7-9D41-4CDE-AA2E-D57159412059}"/>
              </a:ext>
            </a:extLst>
          </p:cNvPr>
          <p:cNvSpPr>
            <a:spLocks noGrp="1" noRot="1" noChangeAspect="1" noChangeArrowheads="1" noTextEdit="1"/>
          </p:cNvSpPr>
          <p:nvPr>
            <p:ph type="sldImg"/>
          </p:nvPr>
        </p:nvSpPr>
        <p:spPr>
          <a:ln/>
        </p:spPr>
      </p:sp>
      <p:sp>
        <p:nvSpPr>
          <p:cNvPr id="43011" name="Rectangle 3">
            <a:extLst>
              <a:ext uri="{FF2B5EF4-FFF2-40B4-BE49-F238E27FC236}">
                <a16:creationId xmlns:a16="http://schemas.microsoft.com/office/drawing/2014/main" id="{FAF2FEDA-6028-49F7-B5A7-084E9A66D74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Just saying someone has access is not enough.  What kind of access do they have, and to which information?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639AD4C3-9763-4A8D-B0D8-01A1EA65A85C}"/>
              </a:ext>
            </a:extLst>
          </p:cNvPr>
          <p:cNvSpPr>
            <a:spLocks noGrp="1" noRot="1" noChangeAspect="1" noChangeArrowheads="1" noTextEdit="1"/>
          </p:cNvSpPr>
          <p:nvPr>
            <p:ph type="sldImg"/>
          </p:nvPr>
        </p:nvSpPr>
        <p:spPr>
          <a:ln/>
        </p:spPr>
      </p:sp>
      <p:sp>
        <p:nvSpPr>
          <p:cNvPr id="78851" name="Rectangle 3">
            <a:extLst>
              <a:ext uri="{FF2B5EF4-FFF2-40B4-BE49-F238E27FC236}">
                <a16:creationId xmlns:a16="http://schemas.microsoft.com/office/drawing/2014/main" id="{A6518599-9A85-45F5-B490-F4F9E31CB89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As part of the Case Study, you will want to go through the forms and decide which roles should have access – and what type of access – to the different forms and information.</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639AD4C3-9763-4A8D-B0D8-01A1EA65A85C}"/>
              </a:ext>
            </a:extLst>
          </p:cNvPr>
          <p:cNvSpPr>
            <a:spLocks noGrp="1" noRot="1" noChangeAspect="1" noChangeArrowheads="1" noTextEdit="1"/>
          </p:cNvSpPr>
          <p:nvPr>
            <p:ph type="sldImg"/>
          </p:nvPr>
        </p:nvSpPr>
        <p:spPr>
          <a:ln/>
        </p:spPr>
      </p:sp>
      <p:sp>
        <p:nvSpPr>
          <p:cNvPr id="78851" name="Rectangle 3">
            <a:extLst>
              <a:ext uri="{FF2B5EF4-FFF2-40B4-BE49-F238E27FC236}">
                <a16:creationId xmlns:a16="http://schemas.microsoft.com/office/drawing/2014/main" id="{A6518599-9A85-45F5-B490-F4F9E31CB89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As part of the Case Study, you will want to go through the forms and decide which roles should have access – and what type of access – to the different forms and information.</a:t>
            </a:r>
          </a:p>
        </p:txBody>
      </p:sp>
    </p:spTree>
    <p:extLst>
      <p:ext uri="{BB962C8B-B14F-4D97-AF65-F5344CB8AC3E}">
        <p14:creationId xmlns:p14="http://schemas.microsoft.com/office/powerpoint/2010/main" val="37804795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05D0F3F5-E84F-4EB2-A178-C5E2CF002172}"/>
              </a:ext>
            </a:extLst>
          </p:cNvPr>
          <p:cNvSpPr>
            <a:spLocks noGrp="1" noRot="1" noChangeAspect="1" noChangeArrowheads="1" noTextEdit="1"/>
          </p:cNvSpPr>
          <p:nvPr>
            <p:ph type="sldImg"/>
          </p:nvPr>
        </p:nvSpPr>
        <p:spPr>
          <a:ln/>
        </p:spPr>
      </p:sp>
      <p:sp>
        <p:nvSpPr>
          <p:cNvPr id="80899" name="Rectangle 3">
            <a:extLst>
              <a:ext uri="{FF2B5EF4-FFF2-40B4-BE49-F238E27FC236}">
                <a16:creationId xmlns:a16="http://schemas.microsoft.com/office/drawing/2014/main" id="{9B593991-DCC9-4CB8-A732-39E4741F0B6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Here are some general rules for access control.  Of note:</a:t>
            </a:r>
          </a:p>
          <a:p>
            <a:r>
              <a:rPr lang="en-US" altLang="en-US">
                <a:latin typeface="Arial" panose="020B0604020202020204" pitchFamily="34" charset="0"/>
              </a:rPr>
              <a:t>Users should not share login IDs – they must be unique.  People should also be responsible and accountable for their actions, which is non-repudiation.</a:t>
            </a:r>
          </a:p>
          <a:p>
            <a:r>
              <a:rPr lang="en-US" altLang="en-US">
                <a:latin typeface="Arial" panose="020B0604020202020204" pitchFamily="34" charset="0"/>
              </a:rPr>
              <a:t>Therefore, as transactions are performed in secure environments, it is logged who performed them.  This is particularly true when operating system configurations are changed.  Also, these logs cannot be changed by the people who re-configure them.  (Remember segregation of duties?)</a:t>
            </a:r>
          </a:p>
          <a:p>
            <a:endParaRPr lang="en-US"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25178D68-CC79-41BE-894B-97C7179EB238}"/>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74FC5456-C4AD-41F6-B1B6-F42EFD5E12D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In some cases, access should be restricted down to the data field level.  Not only which forms do certain roles have access to, but also which fields on that form?</a:t>
            </a:r>
          </a:p>
          <a:p>
            <a:r>
              <a:rPr lang="en-US" altLang="en-US">
                <a:latin typeface="Arial" panose="020B0604020202020204" pitchFamily="34" charset="0"/>
              </a:rPr>
              <a:t>It would be very smart to log access violations and report that.  That helps with Verification within Segregation of Duties.</a:t>
            </a:r>
          </a:p>
          <a:p>
            <a:endParaRPr lang="en-US"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7C794411-0C52-44B9-957D-CDB4DFA39100}"/>
              </a:ext>
            </a:extLst>
          </p:cNvPr>
          <p:cNvSpPr>
            <a:spLocks noGrp="1" noRot="1" noChangeAspect="1" noChangeArrowheads="1" noTextEdit="1"/>
          </p:cNvSpPr>
          <p:nvPr>
            <p:ph type="sldImg"/>
          </p:nvPr>
        </p:nvSpPr>
        <p:spPr>
          <a:ln/>
        </p:spPr>
      </p:sp>
      <p:sp>
        <p:nvSpPr>
          <p:cNvPr id="90115" name="Notes Placeholder 2">
            <a:extLst>
              <a:ext uri="{FF2B5EF4-FFF2-40B4-BE49-F238E27FC236}">
                <a16:creationId xmlns:a16="http://schemas.microsoft.com/office/drawing/2014/main" id="{19E5D4B1-EB5D-445C-B9AC-2B72CC6F6D3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A person with an Authorization Level of Secret can also read lower security classes – Confidential, Non-classified – in their domain – Engineering.</a:t>
            </a:r>
          </a:p>
        </p:txBody>
      </p:sp>
      <p:sp>
        <p:nvSpPr>
          <p:cNvPr id="90116" name="Slide Number Placeholder 3">
            <a:extLst>
              <a:ext uri="{FF2B5EF4-FFF2-40B4-BE49-F238E27FC236}">
                <a16:creationId xmlns:a16="http://schemas.microsoft.com/office/drawing/2014/main" id="{B0C32F39-87DA-4703-8814-9A195FCE238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70627CA-288D-4689-B372-182148B5B9E2}" type="slidenum">
              <a:rPr lang="en-US" altLang="en-US" smtClean="0"/>
              <a:pPr/>
              <a:t>45</a:t>
            </a:fld>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08323FF0-D744-4808-8558-3B9A644E02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CF51EA9-7EF1-4990-9D2D-9630A6D35E9B}" type="slidenum">
              <a:rPr lang="en-US" altLang="en-US" smtClean="0"/>
              <a:pPr/>
              <a:t>48</a:t>
            </a:fld>
            <a:endParaRPr lang="en-US" altLang="en-US"/>
          </a:p>
        </p:txBody>
      </p:sp>
      <p:sp>
        <p:nvSpPr>
          <p:cNvPr id="47107" name="Rectangle 2">
            <a:extLst>
              <a:ext uri="{FF2B5EF4-FFF2-40B4-BE49-F238E27FC236}">
                <a16:creationId xmlns:a16="http://schemas.microsoft.com/office/drawing/2014/main" id="{0B62B668-1B8F-4913-9891-8A5AE33C692E}"/>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393E6F00-C71D-4F0D-8B1D-D5741E7CB2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2. Data owner: Key word here is “Deciding”</a:t>
            </a:r>
          </a:p>
        </p:txBody>
      </p:sp>
    </p:spTree>
    <p:extLst>
      <p:ext uri="{BB962C8B-B14F-4D97-AF65-F5344CB8AC3E}">
        <p14:creationId xmlns:p14="http://schemas.microsoft.com/office/powerpoint/2010/main" val="24433249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9BE90D7B-EBAB-4F6A-9547-73F197ED2E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B019368-9783-447B-9F96-821B613CAE80}" type="slidenum">
              <a:rPr lang="en-US" altLang="en-US" smtClean="0"/>
              <a:pPr/>
              <a:t>50</a:t>
            </a:fld>
            <a:endParaRPr lang="en-US" altLang="en-US"/>
          </a:p>
        </p:txBody>
      </p:sp>
      <p:sp>
        <p:nvSpPr>
          <p:cNvPr id="50179" name="Rectangle 2">
            <a:extLst>
              <a:ext uri="{FF2B5EF4-FFF2-40B4-BE49-F238E27FC236}">
                <a16:creationId xmlns:a16="http://schemas.microsoft.com/office/drawing/2014/main" id="{8C3996B7-1D0A-48DF-8C1C-532F39AE2C44}"/>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9FCA108A-BAC7-4DFF-A967-BA45FC2CF15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1 is true</a:t>
            </a:r>
          </a:p>
          <a:p>
            <a:pPr eaLnBrk="1" hangingPunct="1"/>
            <a:r>
              <a:rPr lang="en-US" altLang="en-US">
                <a:latin typeface="Arial" panose="020B0604020202020204" pitchFamily="34" charset="0"/>
              </a:rPr>
              <a:t>2: Safer, but not safe, depending on access control and hacking</a:t>
            </a:r>
          </a:p>
          <a:p>
            <a:pPr eaLnBrk="1" hangingPunct="1"/>
            <a:r>
              <a:rPr lang="en-US" altLang="en-US">
                <a:latin typeface="Arial" panose="020B0604020202020204" pitchFamily="34" charset="0"/>
              </a:rPr>
              <a:t>3. Off-site is necessary for backup purposes, but then it should be encrypted</a:t>
            </a:r>
          </a:p>
          <a:p>
            <a:pPr eaLnBrk="1" hangingPunct="1"/>
            <a:r>
              <a:rPr lang="en-US" altLang="en-US">
                <a:latin typeface="Arial" panose="020B0604020202020204" pitchFamily="34" charset="0"/>
              </a:rPr>
              <a:t>4. Personal data is labeled as classified, sensitive or private, not critical or vital, which relates to other classifications.</a:t>
            </a:r>
          </a:p>
        </p:txBody>
      </p:sp>
    </p:spTree>
    <p:extLst>
      <p:ext uri="{BB962C8B-B14F-4D97-AF65-F5344CB8AC3E}">
        <p14:creationId xmlns:p14="http://schemas.microsoft.com/office/powerpoint/2010/main" val="3665858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2515D475-7745-4B78-BBA6-C088BB0FB5D6}"/>
              </a:ext>
            </a:extLst>
          </p:cNvPr>
          <p:cNvSpPr>
            <a:spLocks noGrp="1" noRot="1" noChangeAspect="1" noChangeArrowheads="1" noTextEdit="1"/>
          </p:cNvSpPr>
          <p:nvPr>
            <p:ph type="sldImg"/>
          </p:nvPr>
        </p:nvSpPr>
        <p:spPr>
          <a:ln/>
        </p:spPr>
      </p:sp>
      <p:sp>
        <p:nvSpPr>
          <p:cNvPr id="22531" name="Notes Placeholder 2">
            <a:extLst>
              <a:ext uri="{FF2B5EF4-FFF2-40B4-BE49-F238E27FC236}">
                <a16:creationId xmlns:a16="http://schemas.microsoft.com/office/drawing/2014/main" id="{7F8EFF3B-B432-48A7-BAD9-AB7ABF8C49A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Arial" panose="020B0604020202020204" pitchFamily="34" charset="0"/>
              </a:rPr>
              <a:t>Least Privilege</a:t>
            </a:r>
            <a:r>
              <a:rPr lang="en-US" altLang="en-US">
                <a:latin typeface="Arial" panose="020B0604020202020204" pitchFamily="34" charset="0"/>
              </a:rPr>
              <a:t> is similar to Need-to-know, but consider that you might have read privileges, instead of read/write/execute privileges.</a:t>
            </a:r>
          </a:p>
          <a:p>
            <a:pPr eaLnBrk="1" hangingPunct="1"/>
            <a:r>
              <a:rPr lang="en-US" altLang="en-US" b="1">
                <a:latin typeface="Arial" panose="020B0604020202020204" pitchFamily="34" charset="0"/>
              </a:rPr>
              <a:t>Segregation of Duties</a:t>
            </a:r>
            <a:r>
              <a:rPr lang="en-US" altLang="en-US">
                <a:latin typeface="Arial" panose="020B0604020202020204" pitchFamily="34" charset="0"/>
              </a:rPr>
              <a:t> Example:  At a theater someone sells you the ticket (originator) while someone else collects your ticket and lets you in (Distribution).  For a large ticket sales you may need to get approval from your manager (Authorization).  If someone pays by credit card, you need to double-check with the credit card company (verification/authorization).  Verification is often double checking that a form is filled in appropriately.</a:t>
            </a:r>
          </a:p>
          <a:p>
            <a:pPr eaLnBrk="1" hangingPunct="1"/>
            <a:r>
              <a:rPr lang="en-US" altLang="en-US" b="1">
                <a:latin typeface="Arial" panose="020B0604020202020204" pitchFamily="34" charset="0"/>
              </a:rPr>
              <a:t>Privacy</a:t>
            </a:r>
            <a:r>
              <a:rPr lang="en-US" altLang="en-US">
                <a:latin typeface="Arial" panose="020B0604020202020204" pitchFamily="34" charset="0"/>
              </a:rPr>
              <a:t>:  Keeping data that you don’t absolutely need means that if you lose it you are liable for it.  Therefore, consider retaining records for as short a period as legally possible.</a:t>
            </a:r>
          </a:p>
          <a:p>
            <a:pPr eaLnBrk="1" hangingPunct="1"/>
            <a:endParaRPr lang="en-US" altLang="en-US">
              <a:latin typeface="Arial" panose="020B0604020202020204" pitchFamily="34" charset="0"/>
            </a:endParaRPr>
          </a:p>
        </p:txBody>
      </p:sp>
      <p:sp>
        <p:nvSpPr>
          <p:cNvPr id="22532" name="Slide Number Placeholder 3">
            <a:extLst>
              <a:ext uri="{FF2B5EF4-FFF2-40B4-BE49-F238E27FC236}">
                <a16:creationId xmlns:a16="http://schemas.microsoft.com/office/drawing/2014/main" id="{D9004485-BC55-4CBB-B56A-31EE686C129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50E1B6D-CBB2-41B6-98FE-59C375DCC59A}" type="slidenum">
              <a:rPr lang="en-US" altLang="en-US" smtClean="0"/>
              <a:pPr/>
              <a:t>4</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89AC2E1D-FB74-4F4A-9EF7-7FA25055C1D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4C45E6B-C3D3-4BF2-9A07-6771DF8DC0FE}" type="slidenum">
              <a:rPr lang="en-US" altLang="en-US" smtClean="0"/>
              <a:pPr/>
              <a:t>51</a:t>
            </a:fld>
            <a:endParaRPr lang="en-US" altLang="en-US"/>
          </a:p>
        </p:txBody>
      </p:sp>
      <p:sp>
        <p:nvSpPr>
          <p:cNvPr id="52227" name="Rectangle 2">
            <a:extLst>
              <a:ext uri="{FF2B5EF4-FFF2-40B4-BE49-F238E27FC236}">
                <a16:creationId xmlns:a16="http://schemas.microsoft.com/office/drawing/2014/main" id="{49D81D9D-DFB0-4266-8B20-ABAB07AE675C}"/>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7DE5039B-95D1-4877-BD34-26384D4B2E9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3 – Security Administrator.</a:t>
            </a:r>
          </a:p>
        </p:txBody>
      </p:sp>
    </p:spTree>
    <p:extLst>
      <p:ext uri="{BB962C8B-B14F-4D97-AF65-F5344CB8AC3E}">
        <p14:creationId xmlns:p14="http://schemas.microsoft.com/office/powerpoint/2010/main" val="24201719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1848ACC1-476B-4635-909E-18855113E8D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3C2EECF-F471-41F3-950B-AD46E18ED596}" type="slidenum">
              <a:rPr lang="en-US" altLang="en-US" smtClean="0"/>
              <a:pPr/>
              <a:t>52</a:t>
            </a:fld>
            <a:endParaRPr lang="en-US" altLang="en-US"/>
          </a:p>
        </p:txBody>
      </p:sp>
      <p:sp>
        <p:nvSpPr>
          <p:cNvPr id="94211" name="Rectangle 2">
            <a:extLst>
              <a:ext uri="{FF2B5EF4-FFF2-40B4-BE49-F238E27FC236}">
                <a16:creationId xmlns:a16="http://schemas.microsoft.com/office/drawing/2014/main" id="{1B84A00C-97B5-46C1-B600-427DD57F7CFA}"/>
              </a:ext>
            </a:extLst>
          </p:cNvPr>
          <p:cNvSpPr>
            <a:spLocks noGrp="1" noRot="1" noChangeAspect="1" noChangeArrowheads="1" noTextEdit="1"/>
          </p:cNvSpPr>
          <p:nvPr>
            <p:ph type="sldImg"/>
          </p:nvPr>
        </p:nvSpPr>
        <p:spPr>
          <a:ln/>
        </p:spPr>
      </p:sp>
      <p:sp>
        <p:nvSpPr>
          <p:cNvPr id="94212" name="Rectangle 3">
            <a:extLst>
              <a:ext uri="{FF2B5EF4-FFF2-40B4-BE49-F238E27FC236}">
                <a16:creationId xmlns:a16="http://schemas.microsoft.com/office/drawing/2014/main" id="{580EABD7-AA14-49EB-BD60-0CFF46B074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1 – Retina – which must be placed 1-2 cm away from reader.  3D hand is somewhat invasive, but not as bad.  Iris can be taken from 3 feet away.</a:t>
            </a:r>
          </a:p>
        </p:txBody>
      </p:sp>
    </p:spTree>
    <p:extLst>
      <p:ext uri="{BB962C8B-B14F-4D97-AF65-F5344CB8AC3E}">
        <p14:creationId xmlns:p14="http://schemas.microsoft.com/office/powerpoint/2010/main" val="5010953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EE8E10E9-C91B-4B53-8778-B5370604A9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3A8D80-4CFD-4741-80A7-02D152776D3E}" type="slidenum">
              <a:rPr lang="en-US" altLang="en-US" smtClean="0"/>
              <a:pPr/>
              <a:t>53</a:t>
            </a:fld>
            <a:endParaRPr lang="en-US" altLang="en-US"/>
          </a:p>
        </p:txBody>
      </p:sp>
      <p:sp>
        <p:nvSpPr>
          <p:cNvPr id="96259" name="Rectangle 2">
            <a:extLst>
              <a:ext uri="{FF2B5EF4-FFF2-40B4-BE49-F238E27FC236}">
                <a16:creationId xmlns:a16="http://schemas.microsoft.com/office/drawing/2014/main" id="{D53B892E-6FD5-4BAE-A64F-1ADF4497DD55}"/>
              </a:ext>
            </a:extLst>
          </p:cNvPr>
          <p:cNvSpPr>
            <a:spLocks noGrp="1" noRot="1" noChangeAspect="1" noChangeArrowheads="1" noTextEdit="1"/>
          </p:cNvSpPr>
          <p:nvPr>
            <p:ph type="sldImg"/>
          </p:nvPr>
        </p:nvSpPr>
        <p:spPr>
          <a:ln/>
        </p:spPr>
      </p:sp>
      <p:sp>
        <p:nvSpPr>
          <p:cNvPr id="96260" name="Rectangle 3">
            <a:extLst>
              <a:ext uri="{FF2B5EF4-FFF2-40B4-BE49-F238E27FC236}">
                <a16:creationId xmlns:a16="http://schemas.microsoft.com/office/drawing/2014/main" id="{940824F4-8EF0-4006-B55A-F20755D061E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1 – Retina.  Others change form when person may be sick or hurt, or may accumulate grime.  In the case of signature, it is hard to write on a tablet.</a:t>
            </a:r>
          </a:p>
        </p:txBody>
      </p:sp>
    </p:spTree>
    <p:extLst>
      <p:ext uri="{BB962C8B-B14F-4D97-AF65-F5344CB8AC3E}">
        <p14:creationId xmlns:p14="http://schemas.microsoft.com/office/powerpoint/2010/main" val="42365194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6D74DA6C-2C05-4907-A4B4-BCEF4A033032}"/>
              </a:ext>
            </a:extLst>
          </p:cNvPr>
          <p:cNvSpPr>
            <a:spLocks noGrp="1" noRot="1" noChangeAspect="1" noChangeArrowheads="1" noTextEdit="1"/>
          </p:cNvSpPr>
          <p:nvPr>
            <p:ph type="sldImg"/>
          </p:nvPr>
        </p:nvSpPr>
        <p:spPr>
          <a:ln/>
        </p:spPr>
      </p:sp>
      <p:sp>
        <p:nvSpPr>
          <p:cNvPr id="107523" name="Notes Placeholder 2">
            <a:extLst>
              <a:ext uri="{FF2B5EF4-FFF2-40B4-BE49-F238E27FC236}">
                <a16:creationId xmlns:a16="http://schemas.microsoft.com/office/drawing/2014/main" id="{3583B366-0D9E-4E2F-9483-71F18740617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07524" name="Slide Number Placeholder 3">
            <a:extLst>
              <a:ext uri="{FF2B5EF4-FFF2-40B4-BE49-F238E27FC236}">
                <a16:creationId xmlns:a16="http://schemas.microsoft.com/office/drawing/2014/main" id="{F9489BF6-FB94-48D6-8D59-2CD946AB473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1BC749B-CEDC-426D-8518-20D99069FC2C}" type="slidenum">
              <a:rPr lang="en-US" altLang="en-US" smtClean="0"/>
              <a:pPr/>
              <a:t>56</a:t>
            </a:fld>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a:extLst>
              <a:ext uri="{FF2B5EF4-FFF2-40B4-BE49-F238E27FC236}">
                <a16:creationId xmlns:a16="http://schemas.microsoft.com/office/drawing/2014/main" id="{7B494B57-5BED-460B-865B-225268A0C6E9}"/>
              </a:ext>
            </a:extLst>
          </p:cNvPr>
          <p:cNvSpPr>
            <a:spLocks noGrp="1" noRot="1" noChangeAspect="1" noChangeArrowheads="1" noTextEdit="1"/>
          </p:cNvSpPr>
          <p:nvPr>
            <p:ph type="sldImg"/>
          </p:nvPr>
        </p:nvSpPr>
        <p:spPr>
          <a:ln/>
        </p:spPr>
      </p:sp>
      <p:sp>
        <p:nvSpPr>
          <p:cNvPr id="110595" name="Notes Placeholder 2">
            <a:extLst>
              <a:ext uri="{FF2B5EF4-FFF2-40B4-BE49-F238E27FC236}">
                <a16:creationId xmlns:a16="http://schemas.microsoft.com/office/drawing/2014/main" id="{432C137C-493C-4ED7-BED2-31F4AB16C1E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What classifications should the doctor’s office fall under?  Next you will decide how each classification should be handled (not shown)</a:t>
            </a:r>
          </a:p>
        </p:txBody>
      </p:sp>
      <p:sp>
        <p:nvSpPr>
          <p:cNvPr id="110596" name="Slide Number Placeholder 3">
            <a:extLst>
              <a:ext uri="{FF2B5EF4-FFF2-40B4-BE49-F238E27FC236}">
                <a16:creationId xmlns:a16="http://schemas.microsoft.com/office/drawing/2014/main" id="{D7D19B58-212D-48AC-A7E7-12ACC5DC7D4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6BFEA0-D4B5-4DE7-AD6E-2B745EFBD73A}" type="slidenum">
              <a:rPr lang="en-US" altLang="en-US" smtClean="0"/>
              <a:pPr/>
              <a:t>58</a:t>
            </a:fld>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F94C0578-13D6-423E-BF5B-539132A9CF05}"/>
              </a:ext>
            </a:extLst>
          </p:cNvPr>
          <p:cNvSpPr>
            <a:spLocks noGrp="1" noRot="1" noChangeAspect="1" noChangeArrowheads="1" noTextEdit="1"/>
          </p:cNvSpPr>
          <p:nvPr>
            <p:ph type="sldImg"/>
          </p:nvPr>
        </p:nvSpPr>
        <p:spPr>
          <a:ln/>
        </p:spPr>
      </p:sp>
      <p:sp>
        <p:nvSpPr>
          <p:cNvPr id="116739" name="Notes Placeholder 2">
            <a:extLst>
              <a:ext uri="{FF2B5EF4-FFF2-40B4-BE49-F238E27FC236}">
                <a16:creationId xmlns:a16="http://schemas.microsoft.com/office/drawing/2014/main" id="{79FA38F1-E00E-4A02-B0A2-17983AD375A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This is an example information asset inventory record.  You will be doing this as part of the case study, and if you work with community partners, you will want to do this with them as well.  Recognize that there are two data classification states, for confidentiality and criticality.  </a:t>
            </a:r>
          </a:p>
          <a:p>
            <a:pPr eaLnBrk="1" hangingPunct="1"/>
            <a:r>
              <a:rPr lang="en-US" altLang="en-US">
                <a:latin typeface="Arial" panose="020B0604020202020204" pitchFamily="34" charset="0"/>
              </a:rPr>
              <a:t>Asset Group=Which server.</a:t>
            </a:r>
          </a:p>
          <a:p>
            <a:pPr eaLnBrk="1" hangingPunct="1"/>
            <a:r>
              <a:rPr lang="en-US" altLang="en-US">
                <a:latin typeface="Arial" panose="020B0604020202020204" pitchFamily="34" charset="0"/>
              </a:rPr>
              <a:t>The Granted Permissions may take some time to figure out.</a:t>
            </a:r>
          </a:p>
        </p:txBody>
      </p:sp>
      <p:sp>
        <p:nvSpPr>
          <p:cNvPr id="116740" name="Slide Number Placeholder 3">
            <a:extLst>
              <a:ext uri="{FF2B5EF4-FFF2-40B4-BE49-F238E27FC236}">
                <a16:creationId xmlns:a16="http://schemas.microsoft.com/office/drawing/2014/main" id="{C660A566-E5A5-478E-A594-0276C08562C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7BE193B-FF2D-48A5-8482-1E70772A6698}" type="slidenum">
              <a:rPr lang="en-US" altLang="en-US" smtClean="0"/>
              <a:pPr/>
              <a:t>60</a:t>
            </a:fld>
            <a:endParaRPr lang="en-US" altLang="en-US"/>
          </a:p>
        </p:txBody>
      </p:sp>
    </p:spTree>
    <p:extLst>
      <p:ext uri="{BB962C8B-B14F-4D97-AF65-F5344CB8AC3E}">
        <p14:creationId xmlns:p14="http://schemas.microsoft.com/office/powerpoint/2010/main" val="6411227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a:extLst>
              <a:ext uri="{FF2B5EF4-FFF2-40B4-BE49-F238E27FC236}">
                <a16:creationId xmlns:a16="http://schemas.microsoft.com/office/drawing/2014/main" id="{97FCF5D8-B84A-485A-B420-56912919BC50}"/>
              </a:ext>
            </a:extLst>
          </p:cNvPr>
          <p:cNvSpPr>
            <a:spLocks noGrp="1" noRot="1" noChangeAspect="1" noChangeArrowheads="1" noTextEdit="1"/>
          </p:cNvSpPr>
          <p:nvPr>
            <p:ph type="sldImg"/>
          </p:nvPr>
        </p:nvSpPr>
        <p:spPr>
          <a:ln/>
        </p:spPr>
      </p:sp>
      <p:sp>
        <p:nvSpPr>
          <p:cNvPr id="114691" name="Notes Placeholder 2">
            <a:extLst>
              <a:ext uri="{FF2B5EF4-FFF2-40B4-BE49-F238E27FC236}">
                <a16:creationId xmlns:a16="http://schemas.microsoft.com/office/drawing/2014/main" id="{8BE543E3-7F36-48B6-82DC-9E18BF27E16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Here is a form from the Requirements Document.  What roles are there, and who should have access to this form?  Consider read, write, and execute permissions.</a:t>
            </a:r>
          </a:p>
        </p:txBody>
      </p:sp>
      <p:sp>
        <p:nvSpPr>
          <p:cNvPr id="114692" name="Slide Number Placeholder 3">
            <a:extLst>
              <a:ext uri="{FF2B5EF4-FFF2-40B4-BE49-F238E27FC236}">
                <a16:creationId xmlns:a16="http://schemas.microsoft.com/office/drawing/2014/main" id="{9EBA9E36-12E6-4FC2-B01E-3E9645BB3D2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8C16A14-5FC7-452B-82E5-8300E353D8C4}" type="slidenum">
              <a:rPr lang="en-US" altLang="en-US" smtClean="0"/>
              <a:pPr/>
              <a:t>62</a:t>
            </a:fld>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639AD4C3-9763-4A8D-B0D8-01A1EA65A85C}"/>
              </a:ext>
            </a:extLst>
          </p:cNvPr>
          <p:cNvSpPr>
            <a:spLocks noGrp="1" noRot="1" noChangeAspect="1" noChangeArrowheads="1" noTextEdit="1"/>
          </p:cNvSpPr>
          <p:nvPr>
            <p:ph type="sldImg"/>
          </p:nvPr>
        </p:nvSpPr>
        <p:spPr>
          <a:ln/>
        </p:spPr>
      </p:sp>
      <p:sp>
        <p:nvSpPr>
          <p:cNvPr id="78851" name="Rectangle 3">
            <a:extLst>
              <a:ext uri="{FF2B5EF4-FFF2-40B4-BE49-F238E27FC236}">
                <a16:creationId xmlns:a16="http://schemas.microsoft.com/office/drawing/2014/main" id="{A6518599-9A85-45F5-B490-F4F9E31CB89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As part of the Case Study, you will want to go through the forms and decide which roles should have access – and what type of access – to the different forms and information.</a:t>
            </a:r>
          </a:p>
        </p:txBody>
      </p:sp>
    </p:spTree>
    <p:extLst>
      <p:ext uri="{BB962C8B-B14F-4D97-AF65-F5344CB8AC3E}">
        <p14:creationId xmlns:p14="http://schemas.microsoft.com/office/powerpoint/2010/main" val="22309944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639AD4C3-9763-4A8D-B0D8-01A1EA65A85C}"/>
              </a:ext>
            </a:extLst>
          </p:cNvPr>
          <p:cNvSpPr>
            <a:spLocks noGrp="1" noRot="1" noChangeAspect="1" noChangeArrowheads="1" noTextEdit="1"/>
          </p:cNvSpPr>
          <p:nvPr>
            <p:ph type="sldImg"/>
          </p:nvPr>
        </p:nvSpPr>
        <p:spPr>
          <a:ln/>
        </p:spPr>
      </p:sp>
      <p:sp>
        <p:nvSpPr>
          <p:cNvPr id="78851" name="Rectangle 3">
            <a:extLst>
              <a:ext uri="{FF2B5EF4-FFF2-40B4-BE49-F238E27FC236}">
                <a16:creationId xmlns:a16="http://schemas.microsoft.com/office/drawing/2014/main" id="{A6518599-9A85-45F5-B490-F4F9E31CB89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As part of the Case Study, you will want to go through the forms and decide which roles should have access – and what type of access – to the different forms and information.</a:t>
            </a:r>
          </a:p>
        </p:txBody>
      </p:sp>
    </p:spTree>
    <p:extLst>
      <p:ext uri="{BB962C8B-B14F-4D97-AF65-F5344CB8AC3E}">
        <p14:creationId xmlns:p14="http://schemas.microsoft.com/office/powerpoint/2010/main" val="3867308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404939D1-3810-4CAF-A0A7-78B68442A1A3}"/>
              </a:ext>
            </a:extLst>
          </p:cNvPr>
          <p:cNvSpPr>
            <a:spLocks noGrp="1" noRot="1" noChangeAspect="1" noChangeArrowheads="1" noTextEdit="1"/>
          </p:cNvSpPr>
          <p:nvPr>
            <p:ph type="sldImg"/>
          </p:nvPr>
        </p:nvSpPr>
        <p:spPr>
          <a:ln/>
        </p:spPr>
      </p:sp>
      <p:sp>
        <p:nvSpPr>
          <p:cNvPr id="24579" name="Notes Placeholder 2">
            <a:extLst>
              <a:ext uri="{FF2B5EF4-FFF2-40B4-BE49-F238E27FC236}">
                <a16:creationId xmlns:a16="http://schemas.microsoft.com/office/drawing/2014/main" id="{39A51B45-5554-41A5-BA04-66DEEB9D7A4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This is what the Wisconsin Data Breach Notification Law covers.  NIST recommends also covering criminal records, student grades, passport numbers, mortgage numbers, civil court numbers, date/place of birth, and more.</a:t>
            </a:r>
          </a:p>
          <a:p>
            <a:pPr eaLnBrk="1" hangingPunct="1"/>
            <a:r>
              <a:rPr lang="en-US" altLang="en-US">
                <a:latin typeface="Arial" panose="020B0604020202020204" pitchFamily="34" charset="0"/>
              </a:rPr>
              <a:t>For this law, if information is hacked into or data is stolen (laptop or backup disk is lost or stolen) then you must notify everyone whose data was potentially compromised.  You may have received one of these already or know of someone who has.  One way out of this is that if data hardware is stolen – disk or laptop – but it was encrypted using a state-of-the-art encryption technique, then no letter needs to go to the affected people.</a:t>
            </a:r>
          </a:p>
        </p:txBody>
      </p:sp>
      <p:sp>
        <p:nvSpPr>
          <p:cNvPr id="24580" name="Slide Number Placeholder 3">
            <a:extLst>
              <a:ext uri="{FF2B5EF4-FFF2-40B4-BE49-F238E27FC236}">
                <a16:creationId xmlns:a16="http://schemas.microsoft.com/office/drawing/2014/main" id="{D04A7EE9-5B00-420A-B4B7-6DAA4124EB6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45CD19A-01A6-427B-B387-126660A4D13D}" type="slidenum">
              <a:rPr lang="en-US" altLang="en-US" smtClean="0"/>
              <a:pPr/>
              <a:t>5</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603EA2A9-71D8-4214-8173-83B35C1285CE}"/>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52D8D882-7B39-4819-B81E-2C8DEB99339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This org chart shows common titles, and below, their responsibilities.  In small business cases, one person (or title) may hold more than one responsibility.</a:t>
            </a:r>
          </a:p>
          <a:p>
            <a:pPr eaLnBrk="1" hangingPunct="1"/>
            <a:r>
              <a:rPr lang="en-US" altLang="en-US">
                <a:latin typeface="Arial" panose="020B0604020202020204" pitchFamily="34" charset="0"/>
              </a:rPr>
              <a:t>The org chart also shows that the Data Owner, Process Owner, and IS Auditor often are under Business executives (i.e., not in IT/IS organization).</a:t>
            </a:r>
          </a:p>
          <a:p>
            <a:pPr eaLnBrk="1" hangingPunct="1"/>
            <a:r>
              <a:rPr lang="en-US" altLang="en-US">
                <a:latin typeface="Arial" panose="020B0604020202020204" pitchFamily="34" charset="0"/>
              </a:rPr>
              <a:t>These are security responsibilities, but in actuality, they may be managers of some business unit.</a:t>
            </a:r>
          </a:p>
          <a:p>
            <a:pPr eaLnBrk="1" hangingPunct="1"/>
            <a:r>
              <a:rPr lang="en-US" altLang="en-US">
                <a:latin typeface="Arial" panose="020B0604020202020204" pitchFamily="34" charset="0"/>
              </a:rPr>
              <a:t>It is possible that Chief Privacy Officer and Chief Security Officer (if they exist) are the same person.  What this Organization Chart (or Org Chart) shows is that they should report directly to the President.  Any other placement is a conflict of interest (not good segregation of duties).</a:t>
            </a:r>
          </a:p>
          <a:p>
            <a:pPr eaLnBrk="1" hangingPunct="1"/>
            <a:r>
              <a:rPr lang="en-US" altLang="en-US">
                <a:latin typeface="Arial" panose="020B0604020202020204" pitchFamily="34" charset="0"/>
              </a:rPr>
              <a:t>The Chief Security Officer is often in charge of guards, lock doors, etc., and not a part of IT.</a:t>
            </a:r>
          </a:p>
          <a:p>
            <a:pPr eaLnBrk="1" hangingPunct="1"/>
            <a:r>
              <a:rPr lang="en-US" altLang="en-US">
                <a:latin typeface="Arial" panose="020B0604020202020204" pitchFamily="34" charset="0"/>
              </a:rPr>
              <a:t>The Security Specialist works at a higher level than the Security Administrator.  The SA may be more of a System Administrator in charge of security functions.</a:t>
            </a:r>
          </a:p>
        </p:txBody>
      </p:sp>
      <p:sp>
        <p:nvSpPr>
          <p:cNvPr id="26628" name="Slide Number Placeholder 3">
            <a:extLst>
              <a:ext uri="{FF2B5EF4-FFF2-40B4-BE49-F238E27FC236}">
                <a16:creationId xmlns:a16="http://schemas.microsoft.com/office/drawing/2014/main" id="{AAAE9F35-EC29-474D-9936-00F7672E784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CB4E6BA-ACA1-45F6-8B15-5509359BEA03}" type="slidenum">
              <a:rPr lang="en-US" altLang="en-US" smtClean="0"/>
              <a:pPr/>
              <a:t>6</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68A2E836-E27F-4579-9719-8E3B6BCC54B5}"/>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1D1BBA50-B20E-46BA-967C-F433043B247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The security administrator may provide employees access to databases, according to the capabilities that each employee requires.  They don’t make decisions – the Data Owner does that.</a:t>
            </a:r>
          </a:p>
          <a:p>
            <a:pPr eaLnBrk="1" hangingPunct="1"/>
            <a:r>
              <a:rPr lang="en-US" altLang="en-US">
                <a:latin typeface="Arial" panose="020B0604020202020204" pitchFamily="34" charset="0"/>
              </a:rPr>
              <a:t>The Data Custodian ensures that backup procedures, encryption, access, authentication, all occur as expected</a:t>
            </a:r>
          </a:p>
        </p:txBody>
      </p:sp>
      <p:sp>
        <p:nvSpPr>
          <p:cNvPr id="29700" name="Slide Number Placeholder 3">
            <a:extLst>
              <a:ext uri="{FF2B5EF4-FFF2-40B4-BE49-F238E27FC236}">
                <a16:creationId xmlns:a16="http://schemas.microsoft.com/office/drawing/2014/main" id="{B1016927-8A27-4AE0-BA7E-1E27F3E89A5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14D88E3-32B9-4EBF-B0EE-2F252E9AE988}" type="slidenum">
              <a:rPr lang="en-US" altLang="en-US" smtClean="0"/>
              <a:pPr/>
              <a:t>8</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5440A2EC-1DF2-4233-8C48-D7799C10812F}"/>
              </a:ext>
            </a:extLst>
          </p:cNvPr>
          <p:cNvSpPr>
            <a:spLocks noGrp="1" noRot="1" noChangeAspect="1" noChangeArrowheads="1" noTextEdit="1"/>
          </p:cNvSpPr>
          <p:nvPr>
            <p:ph type="sldImg"/>
          </p:nvPr>
        </p:nvSpPr>
        <p:spPr>
          <a:ln/>
        </p:spPr>
      </p:sp>
      <p:sp>
        <p:nvSpPr>
          <p:cNvPr id="55299" name="Notes Placeholder 2">
            <a:extLst>
              <a:ext uri="{FF2B5EF4-FFF2-40B4-BE49-F238E27FC236}">
                <a16:creationId xmlns:a16="http://schemas.microsoft.com/office/drawing/2014/main" id="{854B85D9-5F46-4056-976B-2D8EBBCF666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How did a castle protect from attacks?  Notice that they had multiple layers of controls.  We use the same concept of multiple layers for computer security.  Here is an example list of controls that are implemented as part of layering, also known as “Defense in Depth”.  The circle on the right is like an onion – to get to the center you have to go through many security layers.</a:t>
            </a:r>
          </a:p>
        </p:txBody>
      </p:sp>
      <p:sp>
        <p:nvSpPr>
          <p:cNvPr id="55300" name="Slide Number Placeholder 3">
            <a:extLst>
              <a:ext uri="{FF2B5EF4-FFF2-40B4-BE49-F238E27FC236}">
                <a16:creationId xmlns:a16="http://schemas.microsoft.com/office/drawing/2014/main" id="{9F5C80C6-C933-429D-86C8-2B762C11657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0ADF008-8B61-49AF-B445-C8FC561BCD9E}" type="slidenum">
              <a:rPr lang="en-US" altLang="en-US" smtClean="0"/>
              <a:pPr/>
              <a:t>10</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05E44B28-8F38-432D-A1B8-A607173E9CF0}"/>
              </a:ext>
            </a:extLst>
          </p:cNvPr>
          <p:cNvSpPr>
            <a:spLocks noGrp="1" noRot="1" noChangeAspect="1" noChangeArrowheads="1" noTextEdit="1"/>
          </p:cNvSpPr>
          <p:nvPr>
            <p:ph type="sldImg"/>
          </p:nvPr>
        </p:nvSpPr>
        <p:spPr>
          <a:ln/>
        </p:spPr>
      </p:sp>
      <p:sp>
        <p:nvSpPr>
          <p:cNvPr id="32771" name="Notes Placeholder 2">
            <a:extLst>
              <a:ext uri="{FF2B5EF4-FFF2-40B4-BE49-F238E27FC236}">
                <a16:creationId xmlns:a16="http://schemas.microsoft.com/office/drawing/2014/main" id="{43B6F525-91A2-4F14-BDEF-6C88B3BB0B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The criticality classification is concerned with whether the company can survive without automated (computerized) access to the data.  These class names are common in industry.</a:t>
            </a:r>
          </a:p>
          <a:p>
            <a:pPr eaLnBrk="1" hangingPunct="1"/>
            <a:endParaRPr lang="en-US" altLang="en-US">
              <a:latin typeface="Arial" panose="020B0604020202020204" pitchFamily="34" charset="0"/>
            </a:endParaRPr>
          </a:p>
        </p:txBody>
      </p:sp>
      <p:sp>
        <p:nvSpPr>
          <p:cNvPr id="32772" name="Slide Number Placeholder 3">
            <a:extLst>
              <a:ext uri="{FF2B5EF4-FFF2-40B4-BE49-F238E27FC236}">
                <a16:creationId xmlns:a16="http://schemas.microsoft.com/office/drawing/2014/main" id="{7E02A31A-BAF2-4D82-BE17-9136319FAEC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9D94718-86E4-449A-BB0F-BC7717151FB1}" type="slidenum">
              <a:rPr lang="en-US" altLang="en-US" smtClean="0"/>
              <a:pPr/>
              <a:t>12</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A8FB9A9D-A454-40ED-8355-B5048EC92DD4}"/>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0A216AB8-5A0C-419D-9F0A-40CEA38A148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The Sensitivity Classification is concerned with how much the organization wants to protect the info from release both within the organization and outside.  The data classification shown above is an example, not an absolute.  In other words, different companies will categorize their data differently.</a:t>
            </a:r>
          </a:p>
        </p:txBody>
      </p:sp>
      <p:sp>
        <p:nvSpPr>
          <p:cNvPr id="34820" name="Slide Number Placeholder 3">
            <a:extLst>
              <a:ext uri="{FF2B5EF4-FFF2-40B4-BE49-F238E27FC236}">
                <a16:creationId xmlns:a16="http://schemas.microsoft.com/office/drawing/2014/main" id="{44649CAC-546C-4A74-AF5D-1CF2ED18992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4D2A6D1-5E58-43D9-A730-8711C49AFFAC}" type="slidenum">
              <a:rPr lang="en-US" altLang="en-US" smtClean="0"/>
              <a:pPr/>
              <a:t>13</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0_title slide default">
    <p:spTree>
      <p:nvGrpSpPr>
        <p:cNvPr id="1" name=""/>
        <p:cNvGrpSpPr/>
        <p:nvPr/>
      </p:nvGrpSpPr>
      <p:grpSpPr>
        <a:xfrm>
          <a:off x="0" y="0"/>
          <a:ext cx="0" cy="0"/>
          <a:chOff x="0" y="0"/>
          <a:chExt cx="0" cy="0"/>
        </a:xfrm>
      </p:grpSpPr>
      <p:sp>
        <p:nvSpPr>
          <p:cNvPr id="4" name="Rechteck 9">
            <a:extLst>
              <a:ext uri="{FF2B5EF4-FFF2-40B4-BE49-F238E27FC236}">
                <a16:creationId xmlns:a16="http://schemas.microsoft.com/office/drawing/2014/main" id="{F753D34D-4B59-48E6-9571-86EFA5965C34}"/>
              </a:ext>
            </a:extLst>
          </p:cNvPr>
          <p:cNvSpPr/>
          <p:nvPr/>
        </p:nvSpPr>
        <p:spPr bwMode="auto">
          <a:xfrm>
            <a:off x="0" y="0"/>
            <a:ext cx="9180513" cy="6911975"/>
          </a:xfrm>
          <a:prstGeom prst="rect">
            <a:avLst/>
          </a:prstGeom>
          <a:gradFill flip="none" rotWithShape="1">
            <a:gsLst>
              <a:gs pos="100000">
                <a:schemeClr val="accent1"/>
              </a:gs>
              <a:gs pos="0">
                <a:schemeClr val="tx1"/>
              </a:gs>
            </a:gsLst>
            <a:lin ang="18900000" scaled="0"/>
            <a:tileRect/>
          </a:gradFill>
          <a:ln w="9525" cap="flat" cmpd="sng" algn="ctr">
            <a:noFill/>
            <a:prstDash val="solid"/>
            <a:round/>
            <a:headEnd type="none" w="med" len="med"/>
            <a:tailEnd type="none" w="med" len="med"/>
          </a:ln>
          <a:effectLst/>
        </p:spPr>
        <p:txBody>
          <a:bodyPr wrap="none"/>
          <a:lstStyle>
            <a:lvl1pPr>
              <a:defRPr sz="1600">
                <a:solidFill>
                  <a:schemeClr val="tx2"/>
                </a:solidFill>
                <a:latin typeface="Arial" charset="0"/>
                <a:ea typeface="Geneva" charset="0"/>
                <a:cs typeface="Geneva" charset="0"/>
              </a:defRPr>
            </a:lvl1pPr>
            <a:lvl2pPr marL="37931725" indent="-37474525">
              <a:defRPr sz="1600">
                <a:solidFill>
                  <a:schemeClr val="tx2"/>
                </a:solidFill>
                <a:latin typeface="Arial" charset="0"/>
                <a:ea typeface="Geneva" charset="0"/>
              </a:defRPr>
            </a:lvl2pPr>
            <a:lvl3pPr>
              <a:defRPr sz="1600">
                <a:solidFill>
                  <a:schemeClr val="tx2"/>
                </a:solidFill>
                <a:latin typeface="Arial" charset="0"/>
                <a:ea typeface="Geneva" charset="0"/>
              </a:defRPr>
            </a:lvl3pPr>
            <a:lvl4pPr>
              <a:defRPr sz="1600">
                <a:solidFill>
                  <a:schemeClr val="tx2"/>
                </a:solidFill>
                <a:latin typeface="Arial" charset="0"/>
                <a:ea typeface="Geneva" charset="0"/>
              </a:defRPr>
            </a:lvl4pPr>
            <a:lvl5pPr>
              <a:defRPr sz="1600">
                <a:solidFill>
                  <a:schemeClr val="tx2"/>
                </a:solidFill>
                <a:latin typeface="Arial" charset="0"/>
                <a:ea typeface="Geneva" charset="0"/>
              </a:defRPr>
            </a:lvl5pPr>
            <a:lvl6pPr marL="457200" eaLnBrk="0" fontAlgn="base" hangingPunct="0">
              <a:spcBef>
                <a:spcPct val="50000"/>
              </a:spcBef>
              <a:spcAft>
                <a:spcPct val="0"/>
              </a:spcAft>
              <a:defRPr sz="1600">
                <a:solidFill>
                  <a:schemeClr val="tx2"/>
                </a:solidFill>
                <a:latin typeface="Arial" charset="0"/>
                <a:ea typeface="Geneva" charset="0"/>
              </a:defRPr>
            </a:lvl6pPr>
            <a:lvl7pPr marL="914400" eaLnBrk="0" fontAlgn="base" hangingPunct="0">
              <a:spcBef>
                <a:spcPct val="50000"/>
              </a:spcBef>
              <a:spcAft>
                <a:spcPct val="0"/>
              </a:spcAft>
              <a:defRPr sz="1600">
                <a:solidFill>
                  <a:schemeClr val="tx2"/>
                </a:solidFill>
                <a:latin typeface="Arial" charset="0"/>
                <a:ea typeface="Geneva" charset="0"/>
              </a:defRPr>
            </a:lvl7pPr>
            <a:lvl8pPr marL="1371600" eaLnBrk="0" fontAlgn="base" hangingPunct="0">
              <a:spcBef>
                <a:spcPct val="50000"/>
              </a:spcBef>
              <a:spcAft>
                <a:spcPct val="0"/>
              </a:spcAft>
              <a:defRPr sz="1600">
                <a:solidFill>
                  <a:schemeClr val="tx2"/>
                </a:solidFill>
                <a:latin typeface="Arial" charset="0"/>
                <a:ea typeface="Geneva" charset="0"/>
              </a:defRPr>
            </a:lvl8pPr>
            <a:lvl9pPr marL="1828800" eaLnBrk="0" fontAlgn="base" hangingPunct="0">
              <a:spcBef>
                <a:spcPct val="50000"/>
              </a:spcBef>
              <a:spcAft>
                <a:spcPct val="0"/>
              </a:spcAft>
              <a:defRPr sz="1600">
                <a:solidFill>
                  <a:schemeClr val="tx2"/>
                </a:solidFill>
                <a:latin typeface="Arial" charset="0"/>
                <a:ea typeface="Geneva" charset="0"/>
              </a:defRPr>
            </a:lvl9pPr>
          </a:lstStyle>
          <a:p>
            <a:pPr>
              <a:defRPr/>
            </a:pPr>
            <a:endParaRPr lang="de-DE" dirty="0">
              <a:latin typeface="Calibri"/>
            </a:endParaRPr>
          </a:p>
        </p:txBody>
      </p:sp>
      <p:pic>
        <p:nvPicPr>
          <p:cNvPr id="5" name="Bild 10" descr="n_PPT CoverPict_Springer_6.8..png">
            <a:extLst>
              <a:ext uri="{FF2B5EF4-FFF2-40B4-BE49-F238E27FC236}">
                <a16:creationId xmlns:a16="http://schemas.microsoft.com/office/drawing/2014/main" id="{FCBED385-4281-4E21-A666-1D6B19241B1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4875" y="993775"/>
            <a:ext cx="4027488" cy="495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Bild 11" descr="verlauf.png">
            <a:extLst>
              <a:ext uri="{FF2B5EF4-FFF2-40B4-BE49-F238E27FC236}">
                <a16:creationId xmlns:a16="http://schemas.microsoft.com/office/drawing/2014/main" id="{1D00A41E-7D0F-43F0-BB1A-419FE549F46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79838" y="2889250"/>
            <a:ext cx="54102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Bild 8" descr="Springer_pms.png">
            <a:extLst>
              <a:ext uri="{FF2B5EF4-FFF2-40B4-BE49-F238E27FC236}">
                <a16:creationId xmlns:a16="http://schemas.microsoft.com/office/drawing/2014/main" id="{46FB1F9D-0332-482A-A0F5-F161116F51F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043363" y="3130550"/>
            <a:ext cx="1997075"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5"/>
          <p:cNvSpPr>
            <a:spLocks noGrp="1" noChangeArrowheads="1"/>
          </p:cNvSpPr>
          <p:nvPr>
            <p:ph type="subTitle" idx="1"/>
          </p:nvPr>
        </p:nvSpPr>
        <p:spPr>
          <a:xfrm>
            <a:off x="3779667" y="5537200"/>
            <a:ext cx="4896021" cy="765373"/>
          </a:xfrm>
          <a:ln>
            <a:noFill/>
          </a:ln>
        </p:spPr>
        <p:txBody>
          <a:bodyPr/>
          <a:lstStyle>
            <a:lvl1pPr marL="0" indent="0">
              <a:buFont typeface="Times" charset="0"/>
              <a:buNone/>
              <a:defRPr>
                <a:solidFill>
                  <a:schemeClr val="bg2">
                    <a:lumMod val="90000"/>
                  </a:schemeClr>
                </a:solidFill>
                <a:latin typeface="Calibri"/>
                <a:cs typeface="Calibri"/>
              </a:defRPr>
            </a:lvl1pPr>
          </a:lstStyle>
          <a:p>
            <a:r>
              <a:rPr lang="en-US"/>
              <a:t>Click to edit Master subtitle style</a:t>
            </a:r>
            <a:endParaRPr lang="de-DE" dirty="0"/>
          </a:p>
        </p:txBody>
      </p:sp>
      <p:sp>
        <p:nvSpPr>
          <p:cNvPr id="20" name="Rectangle 4"/>
          <p:cNvSpPr>
            <a:spLocks noGrp="1" noChangeArrowheads="1"/>
          </p:cNvSpPr>
          <p:nvPr>
            <p:ph type="ctrTitle"/>
          </p:nvPr>
        </p:nvSpPr>
        <p:spPr>
          <a:xfrm>
            <a:off x="3772652" y="4165600"/>
            <a:ext cx="4903036" cy="1209040"/>
          </a:xfrm>
        </p:spPr>
        <p:txBody>
          <a:bodyPr/>
          <a:lstStyle>
            <a:lvl1pPr>
              <a:defRPr sz="3400" b="0" i="0" spc="30">
                <a:solidFill>
                  <a:schemeClr val="bg1"/>
                </a:solidFill>
                <a:latin typeface="+mj-lt"/>
                <a:cs typeface="Cambria"/>
              </a:defRPr>
            </a:lvl1pPr>
          </a:lstStyle>
          <a:p>
            <a:r>
              <a:rPr lang="en-US"/>
              <a:t>Click to edit Master title style</a:t>
            </a:r>
            <a:endParaRPr lang="de-DE" dirty="0"/>
          </a:p>
        </p:txBody>
      </p:sp>
    </p:spTree>
    <p:extLst>
      <p:ext uri="{BB962C8B-B14F-4D97-AF65-F5344CB8AC3E}">
        <p14:creationId xmlns:p14="http://schemas.microsoft.com/office/powerpoint/2010/main" val="3099063186"/>
      </p:ext>
    </p:extLst>
  </p:cSld>
  <p:clrMapOvr>
    <a:masterClrMapping/>
  </p:clrMapOvr>
  <p:transition spd="slow"/>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4337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14338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4" name="Rectangle 16">
            <a:extLst>
              <a:ext uri="{FF2B5EF4-FFF2-40B4-BE49-F238E27FC236}">
                <a16:creationId xmlns:a16="http://schemas.microsoft.com/office/drawing/2014/main" id="{DE3E40F2-36ED-41A3-BF9F-1F8E7E75BCFF}"/>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p>
        </p:txBody>
      </p:sp>
      <p:sp>
        <p:nvSpPr>
          <p:cNvPr id="5" name="Rectangle 17">
            <a:extLst>
              <a:ext uri="{FF2B5EF4-FFF2-40B4-BE49-F238E27FC236}">
                <a16:creationId xmlns:a16="http://schemas.microsoft.com/office/drawing/2014/main" id="{B8EB5733-4D52-4C60-8A65-AB1798D875B6}"/>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6" name="Rectangle 18">
            <a:extLst>
              <a:ext uri="{FF2B5EF4-FFF2-40B4-BE49-F238E27FC236}">
                <a16:creationId xmlns:a16="http://schemas.microsoft.com/office/drawing/2014/main" id="{382F8454-EA43-4810-AB34-50D1ABAAE13D}"/>
              </a:ext>
            </a:extLst>
          </p:cNvPr>
          <p:cNvSpPr>
            <a:spLocks noGrp="1" noChangeArrowheads="1"/>
          </p:cNvSpPr>
          <p:nvPr>
            <p:ph type="sldNum" sz="quarter" idx="12"/>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3D00D83-F271-4EB2-B359-C422699386DE}" type="slidenum">
              <a:rPr lang="en-US" altLang="en-US"/>
              <a:pPr>
                <a:defRPr/>
              </a:pPr>
              <a:t>‹#›</a:t>
            </a:fld>
            <a:endParaRPr lang="en-US" altLang="en-US"/>
          </a:p>
        </p:txBody>
      </p:sp>
    </p:spTree>
    <p:extLst>
      <p:ext uri="{BB962C8B-B14F-4D97-AF65-F5344CB8AC3E}">
        <p14:creationId xmlns:p14="http://schemas.microsoft.com/office/powerpoint/2010/main" val="398143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9861F3A6-E8DC-4038-AEC1-73B843433C04}"/>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5" name="Rectangle 3">
            <a:extLst>
              <a:ext uri="{FF2B5EF4-FFF2-40B4-BE49-F238E27FC236}">
                <a16:creationId xmlns:a16="http://schemas.microsoft.com/office/drawing/2014/main" id="{D0F11FF6-E2FD-4A7C-9FFA-D19825ACB035}"/>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696AB3FA-1C29-48FC-8919-47AB4B4DF65F}" type="slidenum">
              <a:rPr lang="en-US" altLang="en-US"/>
              <a:pPr>
                <a:defRPr/>
              </a:pPr>
              <a:t>‹#›</a:t>
            </a:fld>
            <a:endParaRPr lang="en-US" altLang="en-US"/>
          </a:p>
        </p:txBody>
      </p:sp>
      <p:sp>
        <p:nvSpPr>
          <p:cNvPr id="6" name="Rectangle 16">
            <a:extLst>
              <a:ext uri="{FF2B5EF4-FFF2-40B4-BE49-F238E27FC236}">
                <a16:creationId xmlns:a16="http://schemas.microsoft.com/office/drawing/2014/main" id="{45DFF034-971E-4C42-A486-0B71B3A23FBA}"/>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21369087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9692E9DC-A6AA-4006-A9FC-0A268F1BF050}"/>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4" name="Slide Number Placeholder 3">
            <a:extLst>
              <a:ext uri="{FF2B5EF4-FFF2-40B4-BE49-F238E27FC236}">
                <a16:creationId xmlns:a16="http://schemas.microsoft.com/office/drawing/2014/main" id="{08AC82D1-3EB4-4991-BC91-4D9D5AC201D8}"/>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C474DC9-73FE-4A60-A351-0ED2438516C5}" type="slidenum">
              <a:rPr lang="en-US" altLang="en-US"/>
              <a:pPr>
                <a:defRPr/>
              </a:pPr>
              <a:t>‹#›</a:t>
            </a:fld>
            <a:endParaRPr lang="en-US" altLang="en-US"/>
          </a:p>
        </p:txBody>
      </p:sp>
      <p:sp>
        <p:nvSpPr>
          <p:cNvPr id="5" name="Rectangle 16">
            <a:extLst>
              <a:ext uri="{FF2B5EF4-FFF2-40B4-BE49-F238E27FC236}">
                <a16:creationId xmlns:a16="http://schemas.microsoft.com/office/drawing/2014/main" id="{E1DF1C37-7567-44C7-95DC-8BFD43642029}"/>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187016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8C95F82E-A655-4DE6-803C-4DB7614C3BA1}"/>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3" name="Rectangle 3">
            <a:extLst>
              <a:ext uri="{FF2B5EF4-FFF2-40B4-BE49-F238E27FC236}">
                <a16:creationId xmlns:a16="http://schemas.microsoft.com/office/drawing/2014/main" id="{6EB9DCEE-C40C-4524-909E-75597787E773}"/>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B7513E9-A813-40E2-ABC0-C7E5666BD037}" type="slidenum">
              <a:rPr lang="en-US" altLang="en-US"/>
              <a:pPr>
                <a:defRPr/>
              </a:pPr>
              <a:t>‹#›</a:t>
            </a:fld>
            <a:endParaRPr lang="en-US" altLang="en-US"/>
          </a:p>
        </p:txBody>
      </p:sp>
      <p:sp>
        <p:nvSpPr>
          <p:cNvPr id="4" name="Rectangle 16">
            <a:extLst>
              <a:ext uri="{FF2B5EF4-FFF2-40B4-BE49-F238E27FC236}">
                <a16:creationId xmlns:a16="http://schemas.microsoft.com/office/drawing/2014/main" id="{771AEDDC-D082-43BC-93BD-E714BB871AE0}"/>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2582456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4268FCF7-44AA-41A2-BF4E-D0CAB901F01D}"/>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6" name="Rectangle 3">
            <a:extLst>
              <a:ext uri="{FF2B5EF4-FFF2-40B4-BE49-F238E27FC236}">
                <a16:creationId xmlns:a16="http://schemas.microsoft.com/office/drawing/2014/main" id="{5D1A675F-8637-472C-8F81-F281A433CE79}"/>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61522F7C-950B-46B7-9B87-DCC002895DC9}" type="slidenum">
              <a:rPr lang="en-US" altLang="en-US"/>
              <a:pPr>
                <a:defRPr/>
              </a:pPr>
              <a:t>‹#›</a:t>
            </a:fld>
            <a:endParaRPr lang="en-US" altLang="en-US"/>
          </a:p>
        </p:txBody>
      </p:sp>
      <p:sp>
        <p:nvSpPr>
          <p:cNvPr id="7" name="Rectangle 16">
            <a:extLst>
              <a:ext uri="{FF2B5EF4-FFF2-40B4-BE49-F238E27FC236}">
                <a16:creationId xmlns:a16="http://schemas.microsoft.com/office/drawing/2014/main" id="{31DB7056-1EB2-4AA9-ADB9-A7A748505305}"/>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30079278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SmartArt Placeholder 2"/>
          <p:cNvSpPr>
            <a:spLocks noGrp="1"/>
          </p:cNvSpPr>
          <p:nvPr>
            <p:ph type="dgm" idx="1"/>
          </p:nvPr>
        </p:nvSpPr>
        <p:spPr>
          <a:xfrm>
            <a:off x="457200" y="1981200"/>
            <a:ext cx="8229600" cy="3886200"/>
          </a:xfrm>
        </p:spPr>
        <p:txBody>
          <a:bodyPr>
            <a:noAutofit/>
          </a:bodyPr>
          <a:lstStyle/>
          <a:p>
            <a:pPr lvl="0"/>
            <a:endParaRPr lang="en-US" noProof="0"/>
          </a:p>
        </p:txBody>
      </p:sp>
      <p:sp>
        <p:nvSpPr>
          <p:cNvPr id="4" name="Rectangle 2">
            <a:extLst>
              <a:ext uri="{FF2B5EF4-FFF2-40B4-BE49-F238E27FC236}">
                <a16:creationId xmlns:a16="http://schemas.microsoft.com/office/drawing/2014/main" id="{3FE61AC8-A0C2-45B1-80C2-AE62C493C07B}"/>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5" name="Rectangle 3">
            <a:extLst>
              <a:ext uri="{FF2B5EF4-FFF2-40B4-BE49-F238E27FC236}">
                <a16:creationId xmlns:a16="http://schemas.microsoft.com/office/drawing/2014/main" id="{A6024C76-778B-4147-939E-22D62835D224}"/>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5CEE81-10B8-4126-B42C-739F8FFF5A80}" type="slidenum">
              <a:rPr lang="en-US" altLang="en-US"/>
              <a:pPr>
                <a:defRPr/>
              </a:pPr>
              <a:t>‹#›</a:t>
            </a:fld>
            <a:endParaRPr lang="en-US" altLang="en-US"/>
          </a:p>
        </p:txBody>
      </p:sp>
      <p:sp>
        <p:nvSpPr>
          <p:cNvPr id="6" name="Rectangle 16">
            <a:extLst>
              <a:ext uri="{FF2B5EF4-FFF2-40B4-BE49-F238E27FC236}">
                <a16:creationId xmlns:a16="http://schemas.microsoft.com/office/drawing/2014/main" id="{BA5878E4-D18A-4F3D-A2A0-172B23EFF5E4}"/>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13375921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Table Placeholder 2"/>
          <p:cNvSpPr>
            <a:spLocks noGrp="1"/>
          </p:cNvSpPr>
          <p:nvPr>
            <p:ph type="tbl" idx="1"/>
          </p:nvPr>
        </p:nvSpPr>
        <p:spPr>
          <a:xfrm>
            <a:off x="457200" y="1981200"/>
            <a:ext cx="8229600" cy="3886200"/>
          </a:xfrm>
        </p:spPr>
        <p:txBody>
          <a:bodyPr>
            <a:noAutofit/>
          </a:bodyPr>
          <a:lstStyle/>
          <a:p>
            <a:pPr lvl="0"/>
            <a:endParaRPr lang="en-US" noProof="0"/>
          </a:p>
        </p:txBody>
      </p:sp>
      <p:sp>
        <p:nvSpPr>
          <p:cNvPr id="4" name="Rectangle 2">
            <a:extLst>
              <a:ext uri="{FF2B5EF4-FFF2-40B4-BE49-F238E27FC236}">
                <a16:creationId xmlns:a16="http://schemas.microsoft.com/office/drawing/2014/main" id="{6B33B02E-DD74-490E-BD17-A495BBA25CFD}"/>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5" name="Rectangle 3">
            <a:extLst>
              <a:ext uri="{FF2B5EF4-FFF2-40B4-BE49-F238E27FC236}">
                <a16:creationId xmlns:a16="http://schemas.microsoft.com/office/drawing/2014/main" id="{355670DE-6CE7-4E26-AD5B-FD260E992DE6}"/>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077F1CE-CD5B-4026-AD20-EDF3F61B6BC9}" type="slidenum">
              <a:rPr lang="en-US" altLang="en-US"/>
              <a:pPr>
                <a:defRPr/>
              </a:pPr>
              <a:t>‹#›</a:t>
            </a:fld>
            <a:endParaRPr lang="en-US" altLang="en-US"/>
          </a:p>
        </p:txBody>
      </p:sp>
      <p:sp>
        <p:nvSpPr>
          <p:cNvPr id="6" name="Rectangle 16">
            <a:extLst>
              <a:ext uri="{FF2B5EF4-FFF2-40B4-BE49-F238E27FC236}">
                <a16:creationId xmlns:a16="http://schemas.microsoft.com/office/drawing/2014/main" id="{948FB186-F9CE-4011-8DB2-2AC17CAEBEB0}"/>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3889436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Content Placeholder 2"/>
          <p:cNvSpPr>
            <a:spLocks noGrp="1"/>
          </p:cNvSpPr>
          <p:nvPr>
            <p:ph sz="quarter" idx="1"/>
          </p:nvPr>
        </p:nvSpPr>
        <p:spPr>
          <a:xfrm>
            <a:off x="457200" y="1981200"/>
            <a:ext cx="40386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40386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457200" y="4000500"/>
            <a:ext cx="82296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
            <a:extLst>
              <a:ext uri="{FF2B5EF4-FFF2-40B4-BE49-F238E27FC236}">
                <a16:creationId xmlns:a16="http://schemas.microsoft.com/office/drawing/2014/main" id="{604940FB-2E80-4674-999F-44780B0A01D3}"/>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7" name="Rectangle 3">
            <a:extLst>
              <a:ext uri="{FF2B5EF4-FFF2-40B4-BE49-F238E27FC236}">
                <a16:creationId xmlns:a16="http://schemas.microsoft.com/office/drawing/2014/main" id="{2916FA98-6A69-408F-84C5-1BB71CF3D0D8}"/>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B02BD91-8D0D-42CD-B60A-868377686F9B}" type="slidenum">
              <a:rPr lang="en-US" altLang="en-US"/>
              <a:pPr>
                <a:defRPr/>
              </a:pPr>
              <a:t>‹#›</a:t>
            </a:fld>
            <a:endParaRPr lang="en-US" altLang="en-US"/>
          </a:p>
        </p:txBody>
      </p:sp>
      <p:sp>
        <p:nvSpPr>
          <p:cNvPr id="8" name="Rectangle 16">
            <a:extLst>
              <a:ext uri="{FF2B5EF4-FFF2-40B4-BE49-F238E27FC236}">
                <a16:creationId xmlns:a16="http://schemas.microsoft.com/office/drawing/2014/main" id="{41EBE80B-EF6E-4DA0-AD6E-5032BBB99E31}"/>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12351304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Content Placeholder 2"/>
          <p:cNvSpPr>
            <a:spLocks noGrp="1"/>
          </p:cNvSpPr>
          <p:nvPr>
            <p:ph sz="half" idx="1"/>
          </p:nvPr>
        </p:nvSpPr>
        <p:spPr>
          <a:xfrm>
            <a:off x="457200" y="1981200"/>
            <a:ext cx="82296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4000500"/>
            <a:ext cx="82296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8CDDC5AC-5C48-452D-BF08-E3AD76DAB3BB}"/>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6" name="Rectangle 3">
            <a:extLst>
              <a:ext uri="{FF2B5EF4-FFF2-40B4-BE49-F238E27FC236}">
                <a16:creationId xmlns:a16="http://schemas.microsoft.com/office/drawing/2014/main" id="{AEF306FC-8D36-404A-A81F-A010DB81D10F}"/>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DC38803-4CC0-4586-8648-8B0A665E12E0}" type="slidenum">
              <a:rPr lang="en-US" altLang="en-US"/>
              <a:pPr>
                <a:defRPr/>
              </a:pPr>
              <a:t>‹#›</a:t>
            </a:fld>
            <a:endParaRPr lang="en-US" altLang="en-US"/>
          </a:p>
        </p:txBody>
      </p:sp>
      <p:sp>
        <p:nvSpPr>
          <p:cNvPr id="7" name="Rectangle 16">
            <a:extLst>
              <a:ext uri="{FF2B5EF4-FFF2-40B4-BE49-F238E27FC236}">
                <a16:creationId xmlns:a16="http://schemas.microsoft.com/office/drawing/2014/main" id="{633BF182-32F5-4BD2-B2AB-B3D0D082E1FC}"/>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5630414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1B5B5D37-B7CD-4069-BFDB-3C420144CE42}"/>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r>
              <a:rPr lang="en-US"/>
              <a:t>CISA Review Manual 2009</a:t>
            </a:r>
          </a:p>
        </p:txBody>
      </p:sp>
      <p:sp>
        <p:nvSpPr>
          <p:cNvPr id="5" name="Rectangle 3">
            <a:extLst>
              <a:ext uri="{FF2B5EF4-FFF2-40B4-BE49-F238E27FC236}">
                <a16:creationId xmlns:a16="http://schemas.microsoft.com/office/drawing/2014/main" id="{5ACC03B8-4282-4F8E-B08C-06F53DB8AF8A}"/>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D00AA7E-B88E-4CFD-B375-3A9369FE9974}" type="slidenum">
              <a:rPr lang="en-US" altLang="en-US"/>
              <a:pPr>
                <a:defRPr/>
              </a:pPr>
              <a:t>‹#›</a:t>
            </a:fld>
            <a:endParaRPr lang="en-US" altLang="en-US"/>
          </a:p>
        </p:txBody>
      </p:sp>
      <p:sp>
        <p:nvSpPr>
          <p:cNvPr id="6" name="Rectangle 16">
            <a:extLst>
              <a:ext uri="{FF2B5EF4-FFF2-40B4-BE49-F238E27FC236}">
                <a16:creationId xmlns:a16="http://schemas.microsoft.com/office/drawing/2014/main" id="{EC4773A9-1E44-4B48-96E8-F83A22ED9C31}"/>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2495655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fault text">
    <p:spTree>
      <p:nvGrpSpPr>
        <p:cNvPr id="1" name=""/>
        <p:cNvGrpSpPr/>
        <p:nvPr/>
      </p:nvGrpSpPr>
      <p:grpSpPr>
        <a:xfrm>
          <a:off x="0" y="0"/>
          <a:ext cx="0" cy="0"/>
          <a:chOff x="0" y="0"/>
          <a:chExt cx="0" cy="0"/>
        </a:xfrm>
      </p:grpSpPr>
      <p:sp>
        <p:nvSpPr>
          <p:cNvPr id="9" name="Rectangle 6"/>
          <p:cNvSpPr>
            <a:spLocks noGrp="1" noChangeArrowheads="1"/>
          </p:cNvSpPr>
          <p:nvPr>
            <p:ph idx="11"/>
          </p:nvPr>
        </p:nvSpPr>
        <p:spPr bwMode="auto">
          <a:xfrm>
            <a:off x="522000" y="1519237"/>
            <a:ext cx="8136000" cy="487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1pPr marL="0" marR="0" indent="0" algn="l" defTabSz="914400" rtl="0" eaLnBrk="1" fontAlgn="base" latinLnBrk="0" hangingPunct="1">
              <a:lnSpc>
                <a:spcPts val="2200"/>
              </a:lnSpc>
              <a:spcBef>
                <a:spcPts val="900"/>
              </a:spcBef>
              <a:spcAft>
                <a:spcPct val="0"/>
              </a:spcAft>
              <a:buClr>
                <a:srgbClr val="005BB9"/>
              </a:buClr>
              <a:buSzPct val="100000"/>
              <a:buFont typeface="Arial" charset="0"/>
              <a:buNone/>
              <a:tabLst/>
              <a:defRPr sz="1800">
                <a:solidFill>
                  <a:schemeClr val="tx2"/>
                </a:solidFill>
              </a:defRPr>
            </a:lvl1pPr>
            <a:lvl2pPr>
              <a:defRPr sz="1800"/>
            </a:lvl2pPr>
            <a:lvl3pPr>
              <a:defRPr sz="1800"/>
            </a:lvl3pPr>
            <a:lvl4pPr>
              <a:defRPr sz="1800"/>
            </a:lvl4pPr>
            <a:lvl5pPr>
              <a:defRPr sz="1800"/>
            </a:lvl5pPr>
          </a:lstStyle>
          <a:p>
            <a:pPr lvl="0"/>
            <a:r>
              <a:rPr lang="en-US"/>
              <a:t>Click to edit Master text styles</a:t>
            </a:r>
          </a:p>
          <a:p>
            <a:pPr lvl="1"/>
            <a:r>
              <a:rPr lang="en-US"/>
              <a:t>Second level</a:t>
            </a:r>
          </a:p>
        </p:txBody>
      </p:sp>
      <p:sp>
        <p:nvSpPr>
          <p:cNvPr id="4" name="Titel 3"/>
          <p:cNvSpPr>
            <a:spLocks noGrp="1"/>
          </p:cNvSpPr>
          <p:nvPr>
            <p:ph type="title"/>
          </p:nvPr>
        </p:nvSpPr>
        <p:spPr/>
        <p:txBody>
          <a:bodyPr/>
          <a:lstStyle>
            <a:lvl1pPr>
              <a:defRPr/>
            </a:lvl1pPr>
          </a:lstStyle>
          <a:p>
            <a:r>
              <a:rPr lang="en-US"/>
              <a:t>Click to edit Master title style</a:t>
            </a:r>
            <a:endParaRPr lang="de-DE" dirty="0"/>
          </a:p>
        </p:txBody>
      </p:sp>
    </p:spTree>
    <p:extLst>
      <p:ext uri="{BB962C8B-B14F-4D97-AF65-F5344CB8AC3E}">
        <p14:creationId xmlns:p14="http://schemas.microsoft.com/office/powerpoint/2010/main" val="4041596086"/>
      </p:ext>
    </p:extLst>
  </p:cSld>
  <p:clrMapOvr>
    <a:masterClrMapping/>
  </p:clrMapOvr>
  <p:transition spd="slow"/>
  <p:hf sldNum="0"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EDCA4B0-1439-401D-8C6B-BA329A7BC040}"/>
              </a:ext>
            </a:extLst>
          </p:cNvPr>
          <p:cNvSpPr>
            <a:spLocks noGrp="1"/>
          </p:cNvSpPr>
          <p:nvPr>
            <p:ph type="dt" sz="half" idx="10"/>
          </p:nvPr>
        </p:nvSpPr>
        <p:spPr/>
        <p:txBody>
          <a:bodyPr/>
          <a:lstStyle>
            <a:lvl1pPr>
              <a:defRPr/>
            </a:lvl1pPr>
          </a:lstStyle>
          <a:p>
            <a:pPr>
              <a:defRPr/>
            </a:pPr>
            <a:fld id="{A43671A2-074E-410C-9F58-F0B12A8FF088}" type="datetimeFigureOut">
              <a:rPr lang="en-US"/>
              <a:pPr>
                <a:defRPr/>
              </a:pPr>
              <a:t>4/13/2023</a:t>
            </a:fld>
            <a:endParaRPr lang="en-US"/>
          </a:p>
        </p:txBody>
      </p:sp>
      <p:sp>
        <p:nvSpPr>
          <p:cNvPr id="5" name="Footer Placeholder 4">
            <a:extLst>
              <a:ext uri="{FF2B5EF4-FFF2-40B4-BE49-F238E27FC236}">
                <a16:creationId xmlns:a16="http://schemas.microsoft.com/office/drawing/2014/main" id="{A9495901-DC2B-4BC7-B620-DDA3AD9403F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FDCF1F5-09D4-475B-92B7-A13D1C75F55B}"/>
              </a:ext>
            </a:extLst>
          </p:cNvPr>
          <p:cNvSpPr>
            <a:spLocks noGrp="1"/>
          </p:cNvSpPr>
          <p:nvPr>
            <p:ph type="sldNum" sz="quarter" idx="12"/>
          </p:nvPr>
        </p:nvSpPr>
        <p:spPr/>
        <p:txBody>
          <a:bodyPr/>
          <a:lstStyle>
            <a:lvl1pPr>
              <a:defRPr/>
            </a:lvl1pPr>
          </a:lstStyle>
          <a:p>
            <a:pPr>
              <a:defRPr/>
            </a:pPr>
            <a:fld id="{C94DCD59-5ACD-4007-AF00-19D519B48204}" type="slidenum">
              <a:rPr lang="en-US" altLang="en-US"/>
              <a:pPr>
                <a:defRPr/>
              </a:pPr>
              <a:t>‹#›</a:t>
            </a:fld>
            <a:endParaRPr lang="en-US" altLang="en-US"/>
          </a:p>
        </p:txBody>
      </p:sp>
    </p:spTree>
    <p:extLst>
      <p:ext uri="{BB962C8B-B14F-4D97-AF65-F5344CB8AC3E}">
        <p14:creationId xmlns:p14="http://schemas.microsoft.com/office/powerpoint/2010/main" val="31953898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63288B-19B1-4F55-9389-9F9ABB7818C9}"/>
              </a:ext>
            </a:extLst>
          </p:cNvPr>
          <p:cNvSpPr>
            <a:spLocks noGrp="1"/>
          </p:cNvSpPr>
          <p:nvPr>
            <p:ph type="dt" sz="half" idx="10"/>
          </p:nvPr>
        </p:nvSpPr>
        <p:spPr/>
        <p:txBody>
          <a:bodyPr/>
          <a:lstStyle>
            <a:lvl1pPr>
              <a:defRPr/>
            </a:lvl1pPr>
          </a:lstStyle>
          <a:p>
            <a:pPr>
              <a:defRPr/>
            </a:pPr>
            <a:fld id="{4C099515-45EB-47E3-BB01-DCFD7EB40EE8}" type="datetimeFigureOut">
              <a:rPr lang="en-US"/>
              <a:pPr>
                <a:defRPr/>
              </a:pPr>
              <a:t>4/13/2023</a:t>
            </a:fld>
            <a:endParaRPr lang="en-US"/>
          </a:p>
        </p:txBody>
      </p:sp>
      <p:sp>
        <p:nvSpPr>
          <p:cNvPr id="5" name="Footer Placeholder 4">
            <a:extLst>
              <a:ext uri="{FF2B5EF4-FFF2-40B4-BE49-F238E27FC236}">
                <a16:creationId xmlns:a16="http://schemas.microsoft.com/office/drawing/2014/main" id="{0FDCFD4B-D6BF-4758-8A41-D32DD46458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35C2503-FB3C-4B7D-841F-E8B18B94CE75}"/>
              </a:ext>
            </a:extLst>
          </p:cNvPr>
          <p:cNvSpPr>
            <a:spLocks noGrp="1"/>
          </p:cNvSpPr>
          <p:nvPr>
            <p:ph type="sldNum" sz="quarter" idx="12"/>
          </p:nvPr>
        </p:nvSpPr>
        <p:spPr/>
        <p:txBody>
          <a:bodyPr/>
          <a:lstStyle>
            <a:lvl1pPr>
              <a:defRPr/>
            </a:lvl1pPr>
          </a:lstStyle>
          <a:p>
            <a:pPr>
              <a:defRPr/>
            </a:pPr>
            <a:fld id="{C0E7704B-AABD-4C70-8868-B22FACA93460}" type="slidenum">
              <a:rPr lang="en-US" altLang="en-US"/>
              <a:pPr>
                <a:defRPr/>
              </a:pPr>
              <a:t>‹#›</a:t>
            </a:fld>
            <a:endParaRPr lang="en-US" altLang="en-US"/>
          </a:p>
        </p:txBody>
      </p:sp>
    </p:spTree>
    <p:extLst>
      <p:ext uri="{BB962C8B-B14F-4D97-AF65-F5344CB8AC3E}">
        <p14:creationId xmlns:p14="http://schemas.microsoft.com/office/powerpoint/2010/main" val="15153464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A0332E-2A92-4B42-AA0A-EB7B60D38878}"/>
              </a:ext>
            </a:extLst>
          </p:cNvPr>
          <p:cNvSpPr>
            <a:spLocks noGrp="1"/>
          </p:cNvSpPr>
          <p:nvPr>
            <p:ph type="dt" sz="half" idx="10"/>
          </p:nvPr>
        </p:nvSpPr>
        <p:spPr/>
        <p:txBody>
          <a:bodyPr/>
          <a:lstStyle>
            <a:lvl1pPr>
              <a:defRPr/>
            </a:lvl1pPr>
          </a:lstStyle>
          <a:p>
            <a:pPr>
              <a:defRPr/>
            </a:pPr>
            <a:fld id="{4A13C772-D7A3-4EAD-B59E-E6333905B3DD}" type="datetimeFigureOut">
              <a:rPr lang="en-US"/>
              <a:pPr>
                <a:defRPr/>
              </a:pPr>
              <a:t>4/13/2023</a:t>
            </a:fld>
            <a:endParaRPr lang="en-US"/>
          </a:p>
        </p:txBody>
      </p:sp>
      <p:sp>
        <p:nvSpPr>
          <p:cNvPr id="5" name="Footer Placeholder 4">
            <a:extLst>
              <a:ext uri="{FF2B5EF4-FFF2-40B4-BE49-F238E27FC236}">
                <a16:creationId xmlns:a16="http://schemas.microsoft.com/office/drawing/2014/main" id="{713A4274-1913-439F-93C3-7CAC6235967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B1F7E9F-5B53-45A9-B425-1FA5F01B8AEA}"/>
              </a:ext>
            </a:extLst>
          </p:cNvPr>
          <p:cNvSpPr>
            <a:spLocks noGrp="1"/>
          </p:cNvSpPr>
          <p:nvPr>
            <p:ph type="sldNum" sz="quarter" idx="12"/>
          </p:nvPr>
        </p:nvSpPr>
        <p:spPr/>
        <p:txBody>
          <a:bodyPr/>
          <a:lstStyle>
            <a:lvl1pPr>
              <a:defRPr/>
            </a:lvl1pPr>
          </a:lstStyle>
          <a:p>
            <a:pPr>
              <a:defRPr/>
            </a:pPr>
            <a:fld id="{9C30A3EE-28C1-4F16-A136-2161EB9F2849}" type="slidenum">
              <a:rPr lang="en-US" altLang="en-US"/>
              <a:pPr>
                <a:defRPr/>
              </a:pPr>
              <a:t>‹#›</a:t>
            </a:fld>
            <a:endParaRPr lang="en-US" altLang="en-US"/>
          </a:p>
        </p:txBody>
      </p:sp>
    </p:spTree>
    <p:extLst>
      <p:ext uri="{BB962C8B-B14F-4D97-AF65-F5344CB8AC3E}">
        <p14:creationId xmlns:p14="http://schemas.microsoft.com/office/powerpoint/2010/main" val="20230505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A9716BC-1CA7-40C1-ACC4-3234E3072E8F}"/>
              </a:ext>
            </a:extLst>
          </p:cNvPr>
          <p:cNvSpPr>
            <a:spLocks noGrp="1"/>
          </p:cNvSpPr>
          <p:nvPr>
            <p:ph type="dt" sz="half" idx="10"/>
          </p:nvPr>
        </p:nvSpPr>
        <p:spPr/>
        <p:txBody>
          <a:bodyPr/>
          <a:lstStyle>
            <a:lvl1pPr>
              <a:defRPr/>
            </a:lvl1pPr>
          </a:lstStyle>
          <a:p>
            <a:pPr>
              <a:defRPr/>
            </a:pPr>
            <a:fld id="{8506469F-73F4-441B-B01C-7CDB4F6E5E21}" type="datetimeFigureOut">
              <a:rPr lang="en-US"/>
              <a:pPr>
                <a:defRPr/>
              </a:pPr>
              <a:t>4/13/2023</a:t>
            </a:fld>
            <a:endParaRPr lang="en-US"/>
          </a:p>
        </p:txBody>
      </p:sp>
      <p:sp>
        <p:nvSpPr>
          <p:cNvPr id="6" name="Footer Placeholder 4">
            <a:extLst>
              <a:ext uri="{FF2B5EF4-FFF2-40B4-BE49-F238E27FC236}">
                <a16:creationId xmlns:a16="http://schemas.microsoft.com/office/drawing/2014/main" id="{A8386769-125F-429A-B6E6-E5978DE4A3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54E5B5C-1B71-4946-B8F2-F3D619501F4F}"/>
              </a:ext>
            </a:extLst>
          </p:cNvPr>
          <p:cNvSpPr>
            <a:spLocks noGrp="1"/>
          </p:cNvSpPr>
          <p:nvPr>
            <p:ph type="sldNum" sz="quarter" idx="12"/>
          </p:nvPr>
        </p:nvSpPr>
        <p:spPr/>
        <p:txBody>
          <a:bodyPr/>
          <a:lstStyle>
            <a:lvl1pPr>
              <a:defRPr/>
            </a:lvl1pPr>
          </a:lstStyle>
          <a:p>
            <a:pPr>
              <a:defRPr/>
            </a:pPr>
            <a:fld id="{E37ABF00-456D-4FEA-AC57-17D2BCFEC4C7}" type="slidenum">
              <a:rPr lang="en-US" altLang="en-US"/>
              <a:pPr>
                <a:defRPr/>
              </a:pPr>
              <a:t>‹#›</a:t>
            </a:fld>
            <a:endParaRPr lang="en-US" altLang="en-US"/>
          </a:p>
        </p:txBody>
      </p:sp>
    </p:spTree>
    <p:extLst>
      <p:ext uri="{BB962C8B-B14F-4D97-AF65-F5344CB8AC3E}">
        <p14:creationId xmlns:p14="http://schemas.microsoft.com/office/powerpoint/2010/main" val="22117579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595D0240-C666-42AB-90F2-46FDAF07B495}"/>
              </a:ext>
            </a:extLst>
          </p:cNvPr>
          <p:cNvSpPr>
            <a:spLocks noGrp="1"/>
          </p:cNvSpPr>
          <p:nvPr>
            <p:ph type="dt" sz="half" idx="10"/>
          </p:nvPr>
        </p:nvSpPr>
        <p:spPr/>
        <p:txBody>
          <a:bodyPr/>
          <a:lstStyle>
            <a:lvl1pPr>
              <a:defRPr/>
            </a:lvl1pPr>
          </a:lstStyle>
          <a:p>
            <a:pPr>
              <a:defRPr/>
            </a:pPr>
            <a:fld id="{C4E58CD0-8B51-49B5-9C95-83D3FE2FB20B}" type="datetimeFigureOut">
              <a:rPr lang="en-US"/>
              <a:pPr>
                <a:defRPr/>
              </a:pPr>
              <a:t>4/13/2023</a:t>
            </a:fld>
            <a:endParaRPr lang="en-US"/>
          </a:p>
        </p:txBody>
      </p:sp>
      <p:sp>
        <p:nvSpPr>
          <p:cNvPr id="8" name="Footer Placeholder 4">
            <a:extLst>
              <a:ext uri="{FF2B5EF4-FFF2-40B4-BE49-F238E27FC236}">
                <a16:creationId xmlns:a16="http://schemas.microsoft.com/office/drawing/2014/main" id="{F74166F9-1B9A-44E4-87D6-493F0A886DA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37A19FF-9281-4907-A439-4A5BBA863427}"/>
              </a:ext>
            </a:extLst>
          </p:cNvPr>
          <p:cNvSpPr>
            <a:spLocks noGrp="1"/>
          </p:cNvSpPr>
          <p:nvPr>
            <p:ph type="sldNum" sz="quarter" idx="12"/>
          </p:nvPr>
        </p:nvSpPr>
        <p:spPr/>
        <p:txBody>
          <a:bodyPr/>
          <a:lstStyle>
            <a:lvl1pPr>
              <a:defRPr/>
            </a:lvl1pPr>
          </a:lstStyle>
          <a:p>
            <a:pPr>
              <a:defRPr/>
            </a:pPr>
            <a:fld id="{6980E8BD-D339-47B5-8DF2-809932E79CE1}" type="slidenum">
              <a:rPr lang="en-US" altLang="en-US"/>
              <a:pPr>
                <a:defRPr/>
              </a:pPr>
              <a:t>‹#›</a:t>
            </a:fld>
            <a:endParaRPr lang="en-US" altLang="en-US"/>
          </a:p>
        </p:txBody>
      </p:sp>
    </p:spTree>
    <p:extLst>
      <p:ext uri="{BB962C8B-B14F-4D97-AF65-F5344CB8AC3E}">
        <p14:creationId xmlns:p14="http://schemas.microsoft.com/office/powerpoint/2010/main" val="5488530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3CC8DA9-819F-4335-84A2-0A97C813F0F9}"/>
              </a:ext>
            </a:extLst>
          </p:cNvPr>
          <p:cNvSpPr>
            <a:spLocks noGrp="1"/>
          </p:cNvSpPr>
          <p:nvPr>
            <p:ph type="dt" sz="half" idx="10"/>
          </p:nvPr>
        </p:nvSpPr>
        <p:spPr/>
        <p:txBody>
          <a:bodyPr/>
          <a:lstStyle>
            <a:lvl1pPr>
              <a:defRPr/>
            </a:lvl1pPr>
          </a:lstStyle>
          <a:p>
            <a:pPr>
              <a:defRPr/>
            </a:pPr>
            <a:fld id="{74946330-41CD-48ED-AA69-129C2ECB8E56}" type="datetimeFigureOut">
              <a:rPr lang="en-US"/>
              <a:pPr>
                <a:defRPr/>
              </a:pPr>
              <a:t>4/13/2023</a:t>
            </a:fld>
            <a:endParaRPr lang="en-US"/>
          </a:p>
        </p:txBody>
      </p:sp>
      <p:sp>
        <p:nvSpPr>
          <p:cNvPr id="4" name="Footer Placeholder 4">
            <a:extLst>
              <a:ext uri="{FF2B5EF4-FFF2-40B4-BE49-F238E27FC236}">
                <a16:creationId xmlns:a16="http://schemas.microsoft.com/office/drawing/2014/main" id="{3734627F-537E-4A55-A6B3-9A6FB5D55A4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1680E41-4B29-4928-A1EA-3D8119CBEB90}"/>
              </a:ext>
            </a:extLst>
          </p:cNvPr>
          <p:cNvSpPr>
            <a:spLocks noGrp="1"/>
          </p:cNvSpPr>
          <p:nvPr>
            <p:ph type="sldNum" sz="quarter" idx="12"/>
          </p:nvPr>
        </p:nvSpPr>
        <p:spPr/>
        <p:txBody>
          <a:bodyPr/>
          <a:lstStyle>
            <a:lvl1pPr>
              <a:defRPr/>
            </a:lvl1pPr>
          </a:lstStyle>
          <a:p>
            <a:pPr>
              <a:defRPr/>
            </a:pPr>
            <a:fld id="{1F5C28A0-87AB-432D-B425-C4F319992877}" type="slidenum">
              <a:rPr lang="en-US" altLang="en-US"/>
              <a:pPr>
                <a:defRPr/>
              </a:pPr>
              <a:t>‹#›</a:t>
            </a:fld>
            <a:endParaRPr lang="en-US" altLang="en-US"/>
          </a:p>
        </p:txBody>
      </p:sp>
    </p:spTree>
    <p:extLst>
      <p:ext uri="{BB962C8B-B14F-4D97-AF65-F5344CB8AC3E}">
        <p14:creationId xmlns:p14="http://schemas.microsoft.com/office/powerpoint/2010/main" val="34796485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07660F8-2F54-4809-9347-1CD011578352}"/>
              </a:ext>
            </a:extLst>
          </p:cNvPr>
          <p:cNvSpPr>
            <a:spLocks noGrp="1"/>
          </p:cNvSpPr>
          <p:nvPr>
            <p:ph type="dt" sz="half" idx="10"/>
          </p:nvPr>
        </p:nvSpPr>
        <p:spPr/>
        <p:txBody>
          <a:bodyPr/>
          <a:lstStyle>
            <a:lvl1pPr>
              <a:defRPr/>
            </a:lvl1pPr>
          </a:lstStyle>
          <a:p>
            <a:pPr>
              <a:defRPr/>
            </a:pPr>
            <a:fld id="{61A4DEBC-2123-4305-8F8D-852DF3193215}" type="datetimeFigureOut">
              <a:rPr lang="en-US"/>
              <a:pPr>
                <a:defRPr/>
              </a:pPr>
              <a:t>4/13/2023</a:t>
            </a:fld>
            <a:endParaRPr lang="en-US"/>
          </a:p>
        </p:txBody>
      </p:sp>
      <p:sp>
        <p:nvSpPr>
          <p:cNvPr id="3" name="Footer Placeholder 4">
            <a:extLst>
              <a:ext uri="{FF2B5EF4-FFF2-40B4-BE49-F238E27FC236}">
                <a16:creationId xmlns:a16="http://schemas.microsoft.com/office/drawing/2014/main" id="{FAF87308-7B29-462C-84DD-B9B410E8BD32}"/>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8D56FD-BDBE-4DC3-B13B-0924A5F7D513}"/>
              </a:ext>
            </a:extLst>
          </p:cNvPr>
          <p:cNvSpPr>
            <a:spLocks noGrp="1"/>
          </p:cNvSpPr>
          <p:nvPr>
            <p:ph type="sldNum" sz="quarter" idx="12"/>
          </p:nvPr>
        </p:nvSpPr>
        <p:spPr/>
        <p:txBody>
          <a:bodyPr/>
          <a:lstStyle>
            <a:lvl1pPr>
              <a:defRPr/>
            </a:lvl1pPr>
          </a:lstStyle>
          <a:p>
            <a:pPr>
              <a:defRPr/>
            </a:pPr>
            <a:fld id="{81AA8EE2-90B8-4B2A-85D8-6E38B33CE8E5}" type="slidenum">
              <a:rPr lang="en-US" altLang="en-US"/>
              <a:pPr>
                <a:defRPr/>
              </a:pPr>
              <a:t>‹#›</a:t>
            </a:fld>
            <a:endParaRPr lang="en-US" altLang="en-US"/>
          </a:p>
        </p:txBody>
      </p:sp>
    </p:spTree>
    <p:extLst>
      <p:ext uri="{BB962C8B-B14F-4D97-AF65-F5344CB8AC3E}">
        <p14:creationId xmlns:p14="http://schemas.microsoft.com/office/powerpoint/2010/main" val="35884477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8C157AA-1DC4-4CEB-AF17-67E0080BD453}"/>
              </a:ext>
            </a:extLst>
          </p:cNvPr>
          <p:cNvSpPr>
            <a:spLocks noGrp="1"/>
          </p:cNvSpPr>
          <p:nvPr>
            <p:ph type="dt" sz="half" idx="10"/>
          </p:nvPr>
        </p:nvSpPr>
        <p:spPr/>
        <p:txBody>
          <a:bodyPr/>
          <a:lstStyle>
            <a:lvl1pPr>
              <a:defRPr/>
            </a:lvl1pPr>
          </a:lstStyle>
          <a:p>
            <a:pPr>
              <a:defRPr/>
            </a:pPr>
            <a:fld id="{CE68466A-DE96-45F8-90AA-AC4C0E445116}" type="datetimeFigureOut">
              <a:rPr lang="en-US"/>
              <a:pPr>
                <a:defRPr/>
              </a:pPr>
              <a:t>4/13/2023</a:t>
            </a:fld>
            <a:endParaRPr lang="en-US"/>
          </a:p>
        </p:txBody>
      </p:sp>
      <p:sp>
        <p:nvSpPr>
          <p:cNvPr id="6" name="Footer Placeholder 4">
            <a:extLst>
              <a:ext uri="{FF2B5EF4-FFF2-40B4-BE49-F238E27FC236}">
                <a16:creationId xmlns:a16="http://schemas.microsoft.com/office/drawing/2014/main" id="{C9BA718C-CBB9-4DC0-A0AC-4B8CAC5704C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33D4CDF-30F9-4F55-8E66-94C9E33291F6}"/>
              </a:ext>
            </a:extLst>
          </p:cNvPr>
          <p:cNvSpPr>
            <a:spLocks noGrp="1"/>
          </p:cNvSpPr>
          <p:nvPr>
            <p:ph type="sldNum" sz="quarter" idx="12"/>
          </p:nvPr>
        </p:nvSpPr>
        <p:spPr/>
        <p:txBody>
          <a:bodyPr/>
          <a:lstStyle>
            <a:lvl1pPr>
              <a:defRPr/>
            </a:lvl1pPr>
          </a:lstStyle>
          <a:p>
            <a:pPr>
              <a:defRPr/>
            </a:pPr>
            <a:fld id="{4881B3DA-0FC2-417C-814E-805E3593A614}" type="slidenum">
              <a:rPr lang="en-US" altLang="en-US"/>
              <a:pPr>
                <a:defRPr/>
              </a:pPr>
              <a:t>‹#›</a:t>
            </a:fld>
            <a:endParaRPr lang="en-US" altLang="en-US"/>
          </a:p>
        </p:txBody>
      </p:sp>
    </p:spTree>
    <p:extLst>
      <p:ext uri="{BB962C8B-B14F-4D97-AF65-F5344CB8AC3E}">
        <p14:creationId xmlns:p14="http://schemas.microsoft.com/office/powerpoint/2010/main" val="25219765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8C598B5-6135-4F06-B3A9-3E0E813F7A61}"/>
              </a:ext>
            </a:extLst>
          </p:cNvPr>
          <p:cNvSpPr>
            <a:spLocks noGrp="1"/>
          </p:cNvSpPr>
          <p:nvPr>
            <p:ph type="dt" sz="half" idx="10"/>
          </p:nvPr>
        </p:nvSpPr>
        <p:spPr/>
        <p:txBody>
          <a:bodyPr/>
          <a:lstStyle>
            <a:lvl1pPr>
              <a:defRPr/>
            </a:lvl1pPr>
          </a:lstStyle>
          <a:p>
            <a:pPr>
              <a:defRPr/>
            </a:pPr>
            <a:fld id="{AC02B431-D659-4550-901D-2CFE1D83E012}" type="datetimeFigureOut">
              <a:rPr lang="en-US"/>
              <a:pPr>
                <a:defRPr/>
              </a:pPr>
              <a:t>4/13/2023</a:t>
            </a:fld>
            <a:endParaRPr lang="en-US"/>
          </a:p>
        </p:txBody>
      </p:sp>
      <p:sp>
        <p:nvSpPr>
          <p:cNvPr id="6" name="Footer Placeholder 4">
            <a:extLst>
              <a:ext uri="{FF2B5EF4-FFF2-40B4-BE49-F238E27FC236}">
                <a16:creationId xmlns:a16="http://schemas.microsoft.com/office/drawing/2014/main" id="{DDF81D2E-0080-49EE-90F1-7725657E7A6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2EDA94F-B9C9-407F-933B-1A224C1FE259}"/>
              </a:ext>
            </a:extLst>
          </p:cNvPr>
          <p:cNvSpPr>
            <a:spLocks noGrp="1"/>
          </p:cNvSpPr>
          <p:nvPr>
            <p:ph type="sldNum" sz="quarter" idx="12"/>
          </p:nvPr>
        </p:nvSpPr>
        <p:spPr/>
        <p:txBody>
          <a:bodyPr/>
          <a:lstStyle>
            <a:lvl1pPr>
              <a:defRPr/>
            </a:lvl1pPr>
          </a:lstStyle>
          <a:p>
            <a:pPr>
              <a:defRPr/>
            </a:pPr>
            <a:fld id="{C1A2CA24-F0D3-4622-9893-3ED9B2E41A1D}" type="slidenum">
              <a:rPr lang="en-US" altLang="en-US"/>
              <a:pPr>
                <a:defRPr/>
              </a:pPr>
              <a:t>‹#›</a:t>
            </a:fld>
            <a:endParaRPr lang="en-US" altLang="en-US"/>
          </a:p>
        </p:txBody>
      </p:sp>
    </p:spTree>
    <p:extLst>
      <p:ext uri="{BB962C8B-B14F-4D97-AF65-F5344CB8AC3E}">
        <p14:creationId xmlns:p14="http://schemas.microsoft.com/office/powerpoint/2010/main" val="30211622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47023F-9D2B-4749-A7D5-355210C5E368}"/>
              </a:ext>
            </a:extLst>
          </p:cNvPr>
          <p:cNvSpPr>
            <a:spLocks noGrp="1"/>
          </p:cNvSpPr>
          <p:nvPr>
            <p:ph type="dt" sz="half" idx="10"/>
          </p:nvPr>
        </p:nvSpPr>
        <p:spPr/>
        <p:txBody>
          <a:bodyPr/>
          <a:lstStyle>
            <a:lvl1pPr>
              <a:defRPr/>
            </a:lvl1pPr>
          </a:lstStyle>
          <a:p>
            <a:pPr>
              <a:defRPr/>
            </a:pPr>
            <a:fld id="{2B8BFD89-1160-454D-B320-1F6BDFC48629}" type="datetimeFigureOut">
              <a:rPr lang="en-US"/>
              <a:pPr>
                <a:defRPr/>
              </a:pPr>
              <a:t>4/13/2023</a:t>
            </a:fld>
            <a:endParaRPr lang="en-US"/>
          </a:p>
        </p:txBody>
      </p:sp>
      <p:sp>
        <p:nvSpPr>
          <p:cNvPr id="5" name="Footer Placeholder 4">
            <a:extLst>
              <a:ext uri="{FF2B5EF4-FFF2-40B4-BE49-F238E27FC236}">
                <a16:creationId xmlns:a16="http://schemas.microsoft.com/office/drawing/2014/main" id="{D4CD17D3-3995-431F-8A2B-CD3072BD994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04B1CEF-563F-4508-A017-8581741D04BA}"/>
              </a:ext>
            </a:extLst>
          </p:cNvPr>
          <p:cNvSpPr>
            <a:spLocks noGrp="1"/>
          </p:cNvSpPr>
          <p:nvPr>
            <p:ph type="sldNum" sz="quarter" idx="12"/>
          </p:nvPr>
        </p:nvSpPr>
        <p:spPr/>
        <p:txBody>
          <a:bodyPr/>
          <a:lstStyle>
            <a:lvl1pPr>
              <a:defRPr/>
            </a:lvl1pPr>
          </a:lstStyle>
          <a:p>
            <a:pPr>
              <a:defRPr/>
            </a:pPr>
            <a:fld id="{FC52DB29-FF20-4053-8D1F-D21AA7DFB12F}" type="slidenum">
              <a:rPr lang="en-US" altLang="en-US"/>
              <a:pPr>
                <a:defRPr/>
              </a:pPr>
              <a:t>‹#›</a:t>
            </a:fld>
            <a:endParaRPr lang="en-US" altLang="en-US"/>
          </a:p>
        </p:txBody>
      </p:sp>
    </p:spTree>
    <p:extLst>
      <p:ext uri="{BB962C8B-B14F-4D97-AF65-F5344CB8AC3E}">
        <p14:creationId xmlns:p14="http://schemas.microsoft.com/office/powerpoint/2010/main" val="3806524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bulleted list">
    <p:spTree>
      <p:nvGrpSpPr>
        <p:cNvPr id="1" name=""/>
        <p:cNvGrpSpPr/>
        <p:nvPr/>
      </p:nvGrpSpPr>
      <p:grpSpPr>
        <a:xfrm>
          <a:off x="0" y="0"/>
          <a:ext cx="0" cy="0"/>
          <a:chOff x="0" y="0"/>
          <a:chExt cx="0" cy="0"/>
        </a:xfrm>
      </p:grpSpPr>
      <p:sp>
        <p:nvSpPr>
          <p:cNvPr id="3" name="Rectangle 6"/>
          <p:cNvSpPr>
            <a:spLocks noGrp="1" noChangeArrowheads="1"/>
          </p:cNvSpPr>
          <p:nvPr>
            <p:ph idx="11"/>
          </p:nvPr>
        </p:nvSpPr>
        <p:spPr bwMode="auto">
          <a:xfrm>
            <a:off x="522000" y="1512000"/>
            <a:ext cx="8136000" cy="48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1pPr marL="174625" indent="-174625">
              <a:buFont typeface="Arial" pitchFamily="34" charset="0"/>
              <a:buChar char="•"/>
              <a:defRPr sz="1800">
                <a:solidFill>
                  <a:schemeClr val="tx2"/>
                </a:solidFill>
              </a:defRPr>
            </a:lvl1pPr>
            <a:lvl2pPr marL="363538" indent="-174625">
              <a:buFont typeface="Arial" pitchFamily="34" charset="0"/>
              <a:buChar char="•"/>
              <a:defRPr sz="1800">
                <a:solidFill>
                  <a:schemeClr val="tx2"/>
                </a:solidFill>
              </a:defRPr>
            </a:lvl2pPr>
            <a:lvl3pPr marL="538163" indent="-174625">
              <a:buFont typeface="Arial" pitchFamily="34" charset="0"/>
              <a:buChar char="•"/>
              <a:defRPr sz="1800" baseline="0">
                <a:solidFill>
                  <a:schemeClr val="tx2"/>
                </a:solidFill>
              </a:defRPr>
            </a:lvl3pPr>
            <a:lvl4pPr marL="712788" indent="-174625">
              <a:buFont typeface="Arial" pitchFamily="34" charset="0"/>
              <a:buChar char="•"/>
              <a:defRPr sz="1800" baseline="0">
                <a:solidFill>
                  <a:schemeClr val="tx2"/>
                </a:solidFill>
              </a:defRPr>
            </a:lvl4pPr>
            <a:lvl5pPr marL="901700" indent="-174625">
              <a:buFont typeface="Arial" pitchFamily="34" charset="0"/>
              <a:buChar char="•"/>
              <a:defRPr sz="18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2081838"/>
      </p:ext>
    </p:extLst>
  </p:cSld>
  <p:clrMapOvr>
    <a:masterClrMapping/>
  </p:clrMapOvr>
  <p:transition spd="slow"/>
  <p:hf sldNum="0"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F79F4-4E2A-4E7B-8231-FAD6406E70AF}"/>
              </a:ext>
            </a:extLst>
          </p:cNvPr>
          <p:cNvSpPr>
            <a:spLocks noGrp="1"/>
          </p:cNvSpPr>
          <p:nvPr>
            <p:ph type="dt" sz="half" idx="10"/>
          </p:nvPr>
        </p:nvSpPr>
        <p:spPr/>
        <p:txBody>
          <a:bodyPr/>
          <a:lstStyle>
            <a:lvl1pPr>
              <a:defRPr/>
            </a:lvl1pPr>
          </a:lstStyle>
          <a:p>
            <a:pPr>
              <a:defRPr/>
            </a:pPr>
            <a:fld id="{561AA100-7C85-4FA9-9114-C909D280092E}" type="datetimeFigureOut">
              <a:rPr lang="en-US"/>
              <a:pPr>
                <a:defRPr/>
              </a:pPr>
              <a:t>4/13/2023</a:t>
            </a:fld>
            <a:endParaRPr lang="en-US"/>
          </a:p>
        </p:txBody>
      </p:sp>
      <p:sp>
        <p:nvSpPr>
          <p:cNvPr id="5" name="Footer Placeholder 4">
            <a:extLst>
              <a:ext uri="{FF2B5EF4-FFF2-40B4-BE49-F238E27FC236}">
                <a16:creationId xmlns:a16="http://schemas.microsoft.com/office/drawing/2014/main" id="{1B3B81D7-E501-478E-8648-67EC96678E8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99F3BA0-35F7-482B-94B9-1843F57D2978}"/>
              </a:ext>
            </a:extLst>
          </p:cNvPr>
          <p:cNvSpPr>
            <a:spLocks noGrp="1"/>
          </p:cNvSpPr>
          <p:nvPr>
            <p:ph type="sldNum" sz="quarter" idx="12"/>
          </p:nvPr>
        </p:nvSpPr>
        <p:spPr/>
        <p:txBody>
          <a:bodyPr/>
          <a:lstStyle>
            <a:lvl1pPr>
              <a:defRPr/>
            </a:lvl1pPr>
          </a:lstStyle>
          <a:p>
            <a:pPr>
              <a:defRPr/>
            </a:pPr>
            <a:fld id="{9D740312-5681-4B73-8A98-0FDABDC43B0C}" type="slidenum">
              <a:rPr lang="en-US" altLang="en-US"/>
              <a:pPr>
                <a:defRPr/>
              </a:pPr>
              <a:t>‹#›</a:t>
            </a:fld>
            <a:endParaRPr lang="en-US" altLang="en-US"/>
          </a:p>
        </p:txBody>
      </p:sp>
    </p:spTree>
    <p:extLst>
      <p:ext uri="{BB962C8B-B14F-4D97-AF65-F5344CB8AC3E}">
        <p14:creationId xmlns:p14="http://schemas.microsoft.com/office/powerpoint/2010/main" val="608043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two columns">
    <p:spTree>
      <p:nvGrpSpPr>
        <p:cNvPr id="1" name=""/>
        <p:cNvGrpSpPr/>
        <p:nvPr/>
      </p:nvGrpSpPr>
      <p:grpSpPr>
        <a:xfrm>
          <a:off x="0" y="0"/>
          <a:ext cx="0" cy="0"/>
          <a:chOff x="0" y="0"/>
          <a:chExt cx="0" cy="0"/>
        </a:xfrm>
      </p:grpSpPr>
      <p:sp>
        <p:nvSpPr>
          <p:cNvPr id="3" name="Content Placeholder 6"/>
          <p:cNvSpPr>
            <a:spLocks noGrp="1" noChangeArrowheads="1"/>
          </p:cNvSpPr>
          <p:nvPr>
            <p:ph idx="11"/>
          </p:nvPr>
        </p:nvSpPr>
        <p:spPr bwMode="auto">
          <a:xfrm>
            <a:off x="522000" y="1512000"/>
            <a:ext cx="3960000" cy="21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p:txBody>
      </p:sp>
      <p:sp>
        <p:nvSpPr>
          <p:cNvPr id="4" name="Rectangle 6"/>
          <p:cNvSpPr>
            <a:spLocks noGrp="1" noChangeArrowheads="1"/>
          </p:cNvSpPr>
          <p:nvPr>
            <p:ph idx="12"/>
          </p:nvPr>
        </p:nvSpPr>
        <p:spPr bwMode="auto">
          <a:xfrm>
            <a:off x="4680000" y="1512000"/>
            <a:ext cx="3960000" cy="21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p:txBody>
      </p:sp>
    </p:spTree>
    <p:extLst>
      <p:ext uri="{BB962C8B-B14F-4D97-AF65-F5344CB8AC3E}">
        <p14:creationId xmlns:p14="http://schemas.microsoft.com/office/powerpoint/2010/main" val="78709383"/>
      </p:ext>
    </p:extLst>
  </p:cSld>
  <p:clrMapOvr>
    <a:masterClrMapping/>
  </p:clrMapOvr>
  <p:transition spd="slow"/>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4_compariso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de-DE"/>
          </a:p>
        </p:txBody>
      </p:sp>
      <p:sp>
        <p:nvSpPr>
          <p:cNvPr id="3" name="Textplatzhalter 2"/>
          <p:cNvSpPr>
            <a:spLocks noGrp="1"/>
          </p:cNvSpPr>
          <p:nvPr>
            <p:ph type="body" idx="1"/>
          </p:nvPr>
        </p:nvSpPr>
        <p:spPr>
          <a:xfrm>
            <a:off x="522000" y="1512000"/>
            <a:ext cx="3960000" cy="287258"/>
          </a:xfrm>
        </p:spPr>
        <p:txBody>
          <a:bodyPr/>
          <a:lstStyle>
            <a:lvl1pPr marL="0" indent="0">
              <a:buNone/>
              <a:defRPr sz="1600" b="1">
                <a:latin typeface="Calibri"/>
                <a:cs typeface="Calibri"/>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Inhaltsplatzhalter 3"/>
          <p:cNvSpPr>
            <a:spLocks noGrp="1"/>
          </p:cNvSpPr>
          <p:nvPr>
            <p:ph sz="half" idx="2"/>
          </p:nvPr>
        </p:nvSpPr>
        <p:spPr>
          <a:xfrm>
            <a:off x="522000" y="1944000"/>
            <a:ext cx="3960000" cy="2160000"/>
          </a:xfrm>
        </p:spPr>
        <p:txBody>
          <a:bodyPr/>
          <a:lstStyle>
            <a:lvl1pPr marL="177800" indent="-177800">
              <a:lnSpc>
                <a:spcPct val="100000"/>
              </a:lnSpc>
              <a:buClr>
                <a:schemeClr val="tx2">
                  <a:lumMod val="75000"/>
                  <a:lumOff val="25000"/>
                </a:schemeClr>
              </a:buClr>
              <a:buFont typeface="Arial"/>
              <a:buChar char="•"/>
              <a:defRPr sz="1600">
                <a:solidFill>
                  <a:schemeClr val="tx2"/>
                </a:solidFill>
              </a:defRPr>
            </a:lvl1pPr>
            <a:lvl2pPr marL="371475" indent="-179388">
              <a:lnSpc>
                <a:spcPct val="100000"/>
              </a:lnSpc>
              <a:buClr>
                <a:schemeClr val="tx2">
                  <a:lumMod val="75000"/>
                  <a:lumOff val="25000"/>
                </a:schemeClr>
              </a:buClr>
              <a:buFont typeface="Arial" pitchFamily="34" charset="0"/>
              <a:buChar char="•"/>
              <a:defRPr sz="1600">
                <a:solidFill>
                  <a:schemeClr val="tx2"/>
                </a:solidFill>
              </a:defRPr>
            </a:lvl2pPr>
            <a:lvl3pPr marL="563563" indent="-190500">
              <a:lnSpc>
                <a:spcPct val="100000"/>
              </a:lnSpc>
              <a:buClr>
                <a:schemeClr val="tx2">
                  <a:lumMod val="75000"/>
                  <a:lumOff val="25000"/>
                </a:schemeClr>
              </a:buClr>
              <a:buFont typeface="Arial"/>
              <a:buChar char="•"/>
              <a:defRPr sz="1600">
                <a:solidFill>
                  <a:schemeClr val="tx2"/>
                </a:solidFill>
              </a:defRPr>
            </a:lvl3pPr>
            <a:lvl4pPr marL="760413" indent="-195263">
              <a:lnSpc>
                <a:spcPct val="100000"/>
              </a:lnSpc>
              <a:buClr>
                <a:schemeClr val="tx2">
                  <a:lumMod val="75000"/>
                  <a:lumOff val="25000"/>
                </a:schemeClr>
              </a:buClr>
              <a:buFont typeface="Arial" pitchFamily="34" charset="0"/>
              <a:buChar char="•"/>
              <a:defRPr sz="1600">
                <a:solidFill>
                  <a:schemeClr val="tx2"/>
                </a:solidFill>
              </a:defRPr>
            </a:lvl4pPr>
            <a:lvl5pPr marL="941388" indent="-174625">
              <a:lnSpc>
                <a:spcPct val="100000"/>
              </a:lnSpc>
              <a:buClr>
                <a:schemeClr val="tx2">
                  <a:lumMod val="75000"/>
                  <a:lumOff val="25000"/>
                </a:schemeClr>
              </a:buClr>
              <a:buFont typeface="Arial"/>
              <a:buChar char="•"/>
              <a:defRPr sz="1600">
                <a:solidFill>
                  <a:schemeClr val="tx2"/>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5" name="Textplatzhalter 4"/>
          <p:cNvSpPr>
            <a:spLocks noGrp="1"/>
          </p:cNvSpPr>
          <p:nvPr>
            <p:ph type="body" sz="quarter" idx="3"/>
          </p:nvPr>
        </p:nvSpPr>
        <p:spPr>
          <a:xfrm>
            <a:off x="4680000" y="1512000"/>
            <a:ext cx="3960000" cy="287258"/>
          </a:xfrm>
        </p:spPr>
        <p:txBody>
          <a:bodyPr/>
          <a:lstStyle>
            <a:lvl1pPr marL="0" indent="0">
              <a:buNone/>
              <a:defRPr sz="1600" b="1">
                <a:latin typeface="Calibri"/>
                <a:cs typeface="Calibri"/>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Inhaltsplatzhalter 3"/>
          <p:cNvSpPr>
            <a:spLocks noGrp="1"/>
          </p:cNvSpPr>
          <p:nvPr>
            <p:ph sz="half" idx="10"/>
          </p:nvPr>
        </p:nvSpPr>
        <p:spPr>
          <a:xfrm>
            <a:off x="4680000" y="1944000"/>
            <a:ext cx="3960000" cy="2160000"/>
          </a:xfrm>
        </p:spPr>
        <p:txBody>
          <a:bodyPr/>
          <a:lstStyle>
            <a:lvl1pPr marL="177800" indent="-177800">
              <a:lnSpc>
                <a:spcPct val="100000"/>
              </a:lnSpc>
              <a:buClr>
                <a:schemeClr val="tx2">
                  <a:lumMod val="75000"/>
                  <a:lumOff val="25000"/>
                </a:schemeClr>
              </a:buClr>
              <a:buFont typeface="Arial"/>
              <a:buChar char="•"/>
              <a:defRPr sz="1600">
                <a:solidFill>
                  <a:schemeClr val="tx2"/>
                </a:solidFill>
              </a:defRPr>
            </a:lvl1pPr>
            <a:lvl2pPr marL="371475" indent="-179388">
              <a:lnSpc>
                <a:spcPct val="100000"/>
              </a:lnSpc>
              <a:buClr>
                <a:schemeClr val="tx2">
                  <a:lumMod val="75000"/>
                  <a:lumOff val="25000"/>
                </a:schemeClr>
              </a:buClr>
              <a:buFont typeface="Arial" pitchFamily="34" charset="0"/>
              <a:buChar char="•"/>
              <a:defRPr sz="1600">
                <a:solidFill>
                  <a:schemeClr val="tx2"/>
                </a:solidFill>
              </a:defRPr>
            </a:lvl2pPr>
            <a:lvl3pPr marL="563563" indent="-190500">
              <a:lnSpc>
                <a:spcPct val="100000"/>
              </a:lnSpc>
              <a:buClr>
                <a:schemeClr val="tx2">
                  <a:lumMod val="75000"/>
                  <a:lumOff val="25000"/>
                </a:schemeClr>
              </a:buClr>
              <a:buFont typeface="Arial"/>
              <a:buChar char="•"/>
              <a:defRPr sz="1600">
                <a:solidFill>
                  <a:schemeClr val="tx2"/>
                </a:solidFill>
              </a:defRPr>
            </a:lvl3pPr>
            <a:lvl4pPr marL="760413" indent="-195263">
              <a:lnSpc>
                <a:spcPct val="100000"/>
              </a:lnSpc>
              <a:buClr>
                <a:schemeClr val="tx2">
                  <a:lumMod val="75000"/>
                  <a:lumOff val="25000"/>
                </a:schemeClr>
              </a:buClr>
              <a:buFont typeface="Arial" pitchFamily="34" charset="0"/>
              <a:buChar char="•"/>
              <a:defRPr sz="1600">
                <a:solidFill>
                  <a:schemeClr val="tx2"/>
                </a:solidFill>
              </a:defRPr>
            </a:lvl4pPr>
            <a:lvl5pPr marL="941388" indent="-174625">
              <a:lnSpc>
                <a:spcPct val="100000"/>
              </a:lnSpc>
              <a:buClr>
                <a:schemeClr val="tx2">
                  <a:lumMod val="75000"/>
                  <a:lumOff val="25000"/>
                </a:schemeClr>
              </a:buClr>
              <a:buFont typeface="Arial"/>
              <a:buChar char="•"/>
              <a:defRPr sz="1600">
                <a:solidFill>
                  <a:schemeClr val="tx2"/>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Tree>
    <p:extLst>
      <p:ext uri="{BB962C8B-B14F-4D97-AF65-F5344CB8AC3E}">
        <p14:creationId xmlns:p14="http://schemas.microsoft.com/office/powerpoint/2010/main" val="528569777"/>
      </p:ext>
    </p:extLst>
  </p:cSld>
  <p:clrMapOvr>
    <a:masterClrMapping/>
  </p:clrMapOvr>
  <p:transition spd="slow"/>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5_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de-DE"/>
          </a:p>
        </p:txBody>
      </p:sp>
      <p:sp>
        <p:nvSpPr>
          <p:cNvPr id="3" name="Content Placeholder 5"/>
          <p:cNvSpPr>
            <a:spLocks noGrp="1"/>
          </p:cNvSpPr>
          <p:nvPr>
            <p:ph sz="quarter" idx="10"/>
          </p:nvPr>
        </p:nvSpPr>
        <p:spPr>
          <a:xfrm>
            <a:off x="520700" y="1519239"/>
            <a:ext cx="8154988" cy="4160062"/>
          </a:xfrm>
        </p:spPr>
        <p:txBody>
          <a:bodyPr/>
          <a:lstStyle/>
          <a:p>
            <a:pPr lvl="0"/>
            <a:r>
              <a:rPr lang="en-US"/>
              <a:t>Click to edit Master text styles</a:t>
            </a:r>
          </a:p>
        </p:txBody>
      </p:sp>
    </p:spTree>
    <p:extLst>
      <p:ext uri="{BB962C8B-B14F-4D97-AF65-F5344CB8AC3E}">
        <p14:creationId xmlns:p14="http://schemas.microsoft.com/office/powerpoint/2010/main" val="4190027238"/>
      </p:ext>
    </p:extLst>
  </p:cSld>
  <p:clrMapOvr>
    <a:masterClrMapping/>
  </p:clrMapOvr>
  <p:transition spd="slow"/>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6_tabl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de-DE"/>
          </a:p>
        </p:txBody>
      </p:sp>
      <p:sp>
        <p:nvSpPr>
          <p:cNvPr id="3" name="Table Placeholder 3"/>
          <p:cNvSpPr>
            <a:spLocks noGrp="1"/>
          </p:cNvSpPr>
          <p:nvPr>
            <p:ph type="tbl" sz="quarter" idx="10"/>
          </p:nvPr>
        </p:nvSpPr>
        <p:spPr>
          <a:xfrm>
            <a:off x="520700" y="1519238"/>
            <a:ext cx="8154988" cy="4879975"/>
          </a:xfrm>
        </p:spPr>
        <p:txBody>
          <a:bodyPr>
            <a:noAutofit/>
          </a:bodyPr>
          <a:lstStyle/>
          <a:p>
            <a:pPr lvl="0"/>
            <a:r>
              <a:rPr lang="en-US" noProof="0"/>
              <a:t>Click icon to add table</a:t>
            </a:r>
            <a:endParaRPr lang="de-DE" noProof="0"/>
          </a:p>
        </p:txBody>
      </p:sp>
    </p:spTree>
    <p:extLst>
      <p:ext uri="{BB962C8B-B14F-4D97-AF65-F5344CB8AC3E}">
        <p14:creationId xmlns:p14="http://schemas.microsoft.com/office/powerpoint/2010/main" val="3533951453"/>
      </p:ext>
    </p:extLst>
  </p:cSld>
  <p:clrMapOvr>
    <a:masterClrMapping/>
  </p:clrMapOvr>
  <p:transition spd="slow"/>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7_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7046301"/>
      </p:ext>
    </p:extLst>
  </p:cSld>
  <p:clrMapOvr>
    <a:masterClrMapping/>
  </p:clrMapOvr>
  <p:transition spd="slow"/>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8_basic grid">
    <p:spTree>
      <p:nvGrpSpPr>
        <p:cNvPr id="1" name=""/>
        <p:cNvGrpSpPr/>
        <p:nvPr/>
      </p:nvGrpSpPr>
      <p:grpSpPr>
        <a:xfrm>
          <a:off x="0" y="0"/>
          <a:ext cx="0" cy="0"/>
          <a:chOff x="0" y="0"/>
          <a:chExt cx="0" cy="0"/>
        </a:xfrm>
      </p:grpSpPr>
      <p:grpSp>
        <p:nvGrpSpPr>
          <p:cNvPr id="4" name="Gruppierung 26">
            <a:extLst>
              <a:ext uri="{FF2B5EF4-FFF2-40B4-BE49-F238E27FC236}">
                <a16:creationId xmlns:a16="http://schemas.microsoft.com/office/drawing/2014/main" id="{0357946C-D492-43E8-927C-F5B3B5B83393}"/>
              </a:ext>
            </a:extLst>
          </p:cNvPr>
          <p:cNvGrpSpPr>
            <a:grpSpLocks/>
          </p:cNvGrpSpPr>
          <p:nvPr/>
        </p:nvGrpSpPr>
        <p:grpSpPr bwMode="auto">
          <a:xfrm>
            <a:off x="503238" y="908050"/>
            <a:ext cx="8172450" cy="5975350"/>
            <a:chOff x="539552" y="908720"/>
            <a:chExt cx="8157581" cy="5974680"/>
          </a:xfrm>
        </p:grpSpPr>
        <p:cxnSp>
          <p:nvCxnSpPr>
            <p:cNvPr id="5" name="Gerade Verbindung 8">
              <a:extLst>
                <a:ext uri="{FF2B5EF4-FFF2-40B4-BE49-F238E27FC236}">
                  <a16:creationId xmlns:a16="http://schemas.microsoft.com/office/drawing/2014/main" id="{98692A98-B849-4300-8C9C-E74C76CBDF91}"/>
                </a:ext>
              </a:extLst>
            </p:cNvPr>
            <p:cNvCxnSpPr>
              <a:cxnSpLocks noChangeShapeType="1"/>
            </p:cNvCxnSpPr>
            <p:nvPr/>
          </p:nvCxnSpPr>
          <p:spPr bwMode="auto">
            <a:xfrm>
              <a:off x="547475" y="927768"/>
              <a:ext cx="0" cy="5949283"/>
            </a:xfrm>
            <a:prstGeom prst="line">
              <a:avLst/>
            </a:prstGeom>
            <a:noFill/>
            <a:ln w="9525">
              <a:solidFill>
                <a:schemeClr val="accent4"/>
              </a:solidFill>
              <a:round/>
              <a:headEnd/>
              <a:tailEnd/>
            </a:ln>
            <a:extLst>
              <a:ext uri="{909E8E84-426E-40DD-AFC4-6F175D3DCCD1}">
                <a14:hiddenFill xmlns:a14="http://schemas.microsoft.com/office/drawing/2010/main">
                  <a:noFill/>
                </a14:hiddenFill>
              </a:ext>
            </a:extLst>
          </p:spPr>
        </p:cxnSp>
        <p:cxnSp>
          <p:nvCxnSpPr>
            <p:cNvPr id="6" name="Gerade Verbindung 9">
              <a:extLst>
                <a:ext uri="{FF2B5EF4-FFF2-40B4-BE49-F238E27FC236}">
                  <a16:creationId xmlns:a16="http://schemas.microsoft.com/office/drawing/2014/main" id="{F772BE02-5B5A-4017-B3BF-E96A296F1847}"/>
                </a:ext>
              </a:extLst>
            </p:cNvPr>
            <p:cNvCxnSpPr>
              <a:cxnSpLocks noChangeShapeType="1"/>
            </p:cNvCxnSpPr>
            <p:nvPr/>
          </p:nvCxnSpPr>
          <p:spPr bwMode="auto">
            <a:xfrm>
              <a:off x="8690795" y="908720"/>
              <a:ext cx="0" cy="5974680"/>
            </a:xfrm>
            <a:prstGeom prst="line">
              <a:avLst/>
            </a:prstGeom>
            <a:noFill/>
            <a:ln w="9525">
              <a:solidFill>
                <a:schemeClr val="accent4"/>
              </a:solidFill>
              <a:round/>
              <a:headEnd/>
              <a:tailEnd/>
            </a:ln>
            <a:extLst>
              <a:ext uri="{909E8E84-426E-40DD-AFC4-6F175D3DCCD1}">
                <a14:hiddenFill xmlns:a14="http://schemas.microsoft.com/office/drawing/2010/main">
                  <a:noFill/>
                </a14:hiddenFill>
              </a:ext>
            </a:extLst>
          </p:spPr>
        </p:cxnSp>
        <p:cxnSp>
          <p:nvCxnSpPr>
            <p:cNvPr id="7" name="Gerade Verbindung 6">
              <a:extLst>
                <a:ext uri="{FF2B5EF4-FFF2-40B4-BE49-F238E27FC236}">
                  <a16:creationId xmlns:a16="http://schemas.microsoft.com/office/drawing/2014/main" id="{E780EC51-F2B2-4D6E-966D-ED613D89464F}"/>
                </a:ext>
              </a:extLst>
            </p:cNvPr>
            <p:cNvCxnSpPr>
              <a:cxnSpLocks noChangeShapeType="1"/>
            </p:cNvCxnSpPr>
            <p:nvPr/>
          </p:nvCxnSpPr>
          <p:spPr bwMode="auto">
            <a:xfrm>
              <a:off x="553813" y="1162692"/>
              <a:ext cx="8141735" cy="0"/>
            </a:xfrm>
            <a:prstGeom prst="line">
              <a:avLst/>
            </a:prstGeom>
            <a:noFill/>
            <a:ln w="9525">
              <a:solidFill>
                <a:schemeClr val="accent4"/>
              </a:solidFill>
              <a:prstDash val="dash"/>
              <a:round/>
              <a:headEnd/>
              <a:tailEnd/>
            </a:ln>
            <a:extLst>
              <a:ext uri="{909E8E84-426E-40DD-AFC4-6F175D3DCCD1}">
                <a14:hiddenFill xmlns:a14="http://schemas.microsoft.com/office/drawing/2010/main">
                  <a:noFill/>
                </a14:hiddenFill>
              </a:ext>
            </a:extLst>
          </p:spPr>
        </p:cxnSp>
        <p:cxnSp>
          <p:nvCxnSpPr>
            <p:cNvPr id="8" name="Gerade Verbindung 7">
              <a:extLst>
                <a:ext uri="{FF2B5EF4-FFF2-40B4-BE49-F238E27FC236}">
                  <a16:creationId xmlns:a16="http://schemas.microsoft.com/office/drawing/2014/main" id="{12AAF1EC-F177-4007-AB59-D53EDA043391}"/>
                </a:ext>
              </a:extLst>
            </p:cNvPr>
            <p:cNvCxnSpPr>
              <a:cxnSpLocks noChangeShapeType="1"/>
            </p:cNvCxnSpPr>
            <p:nvPr/>
          </p:nvCxnSpPr>
          <p:spPr bwMode="auto">
            <a:xfrm flipV="1">
              <a:off x="539552" y="913482"/>
              <a:ext cx="8157581" cy="15873"/>
            </a:xfrm>
            <a:prstGeom prst="line">
              <a:avLst/>
            </a:prstGeom>
            <a:noFill/>
            <a:ln w="9525">
              <a:solidFill>
                <a:schemeClr val="accent4"/>
              </a:solidFill>
              <a:prstDash val="solid"/>
              <a:round/>
              <a:headEnd/>
              <a:tailEnd/>
            </a:ln>
            <a:extLst>
              <a:ext uri="{909E8E84-426E-40DD-AFC4-6F175D3DCCD1}">
                <a14:hiddenFill xmlns:a14="http://schemas.microsoft.com/office/drawing/2010/main">
                  <a:noFill/>
                </a14:hiddenFill>
              </a:ext>
            </a:extLst>
          </p:spPr>
        </p:cxnSp>
        <p:cxnSp>
          <p:nvCxnSpPr>
            <p:cNvPr id="9" name="Gerade Verbindung 12">
              <a:extLst>
                <a:ext uri="{FF2B5EF4-FFF2-40B4-BE49-F238E27FC236}">
                  <a16:creationId xmlns:a16="http://schemas.microsoft.com/office/drawing/2014/main" id="{E4687E74-40DD-47B8-94CC-D3C72D478EE1}"/>
                </a:ext>
              </a:extLst>
            </p:cNvPr>
            <p:cNvCxnSpPr>
              <a:cxnSpLocks noChangeShapeType="1"/>
            </p:cNvCxnSpPr>
            <p:nvPr userDrawn="1"/>
          </p:nvCxnSpPr>
          <p:spPr bwMode="auto">
            <a:xfrm>
              <a:off x="556982" y="6389743"/>
              <a:ext cx="8130643" cy="0"/>
            </a:xfrm>
            <a:prstGeom prst="line">
              <a:avLst/>
            </a:prstGeom>
            <a:noFill/>
            <a:ln w="9525">
              <a:solidFill>
                <a:schemeClr val="accent4"/>
              </a:solidFill>
              <a:prstDash val="solid"/>
              <a:round/>
              <a:headEnd/>
              <a:tailEnd/>
            </a:ln>
            <a:extLst>
              <a:ext uri="{909E8E84-426E-40DD-AFC4-6F175D3DCCD1}">
                <a14:hiddenFill xmlns:a14="http://schemas.microsoft.com/office/drawing/2010/main">
                  <a:noFill/>
                </a14:hiddenFill>
              </a:ext>
            </a:extLst>
          </p:spPr>
        </p:cxnSp>
        <p:cxnSp>
          <p:nvCxnSpPr>
            <p:cNvPr id="10" name="Gerade Verbindung 12">
              <a:extLst>
                <a:ext uri="{FF2B5EF4-FFF2-40B4-BE49-F238E27FC236}">
                  <a16:creationId xmlns:a16="http://schemas.microsoft.com/office/drawing/2014/main" id="{A3436024-FD3E-463A-90C9-A81CA6A8C8A2}"/>
                </a:ext>
              </a:extLst>
            </p:cNvPr>
            <p:cNvCxnSpPr>
              <a:cxnSpLocks noChangeShapeType="1"/>
            </p:cNvCxnSpPr>
            <p:nvPr userDrawn="1"/>
          </p:nvCxnSpPr>
          <p:spPr bwMode="auto">
            <a:xfrm>
              <a:off x="547475" y="1515077"/>
              <a:ext cx="8143320" cy="0"/>
            </a:xfrm>
            <a:prstGeom prst="line">
              <a:avLst/>
            </a:prstGeom>
            <a:noFill/>
            <a:ln w="9525">
              <a:solidFill>
                <a:schemeClr val="accent4"/>
              </a:solidFill>
              <a:prstDash val="solid"/>
              <a:round/>
              <a:headEnd/>
              <a:tailEnd/>
            </a:ln>
            <a:extLst>
              <a:ext uri="{909E8E84-426E-40DD-AFC4-6F175D3DCCD1}">
                <a14:hiddenFill xmlns:a14="http://schemas.microsoft.com/office/drawing/2010/main">
                  <a:noFill/>
                </a14:hiddenFill>
              </a:ext>
            </a:extLst>
          </p:spPr>
        </p:cxnSp>
      </p:grpSp>
      <p:sp>
        <p:nvSpPr>
          <p:cNvPr id="3" name="Titel 1"/>
          <p:cNvSpPr>
            <a:spLocks noGrp="1"/>
          </p:cNvSpPr>
          <p:nvPr>
            <p:ph type="title"/>
          </p:nvPr>
        </p:nvSpPr>
        <p:spPr>
          <a:xfrm>
            <a:off x="3635897" y="2996952"/>
            <a:ext cx="1800200" cy="504056"/>
          </a:xfrm>
        </p:spPr>
        <p:txBody>
          <a:bodyPr/>
          <a:lstStyle>
            <a:lvl1pPr>
              <a:defRPr sz="3000">
                <a:solidFill>
                  <a:srgbClr val="999999"/>
                </a:solidFill>
              </a:defRPr>
            </a:lvl1pPr>
          </a:lstStyle>
          <a:p>
            <a:r>
              <a:rPr lang="en-US"/>
              <a:t>Click to edit Master title style</a:t>
            </a:r>
            <a:endParaRPr lang="de-DE" dirty="0"/>
          </a:p>
        </p:txBody>
      </p:sp>
    </p:spTree>
    <p:extLst>
      <p:ext uri="{BB962C8B-B14F-4D97-AF65-F5344CB8AC3E}">
        <p14:creationId xmlns:p14="http://schemas.microsoft.com/office/powerpoint/2010/main" val="4171887270"/>
      </p:ext>
    </p:extLst>
  </p:cSld>
  <p:clrMapOvr>
    <a:masterClrMapping/>
  </p:clrMapOvr>
  <p:transition spd="slow"/>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5">
            <a:extLst>
              <a:ext uri="{FF2B5EF4-FFF2-40B4-BE49-F238E27FC236}">
                <a16:creationId xmlns:a16="http://schemas.microsoft.com/office/drawing/2014/main" id="{D262AF85-7E6A-4C1C-BFC6-9F467D05A95E}"/>
              </a:ext>
            </a:extLst>
          </p:cNvPr>
          <p:cNvSpPr>
            <a:spLocks noGrp="1" noChangeArrowheads="1"/>
          </p:cNvSpPr>
          <p:nvPr>
            <p:ph type="title"/>
          </p:nvPr>
        </p:nvSpPr>
        <p:spPr bwMode="auto">
          <a:xfrm>
            <a:off x="520700" y="917575"/>
            <a:ext cx="8154988"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de-DE" altLang="en-US"/>
              <a:t>Click to edit Headline</a:t>
            </a:r>
          </a:p>
        </p:txBody>
      </p:sp>
      <p:sp>
        <p:nvSpPr>
          <p:cNvPr id="1027" name="Rectangle 6">
            <a:extLst>
              <a:ext uri="{FF2B5EF4-FFF2-40B4-BE49-F238E27FC236}">
                <a16:creationId xmlns:a16="http://schemas.microsoft.com/office/drawing/2014/main" id="{4E24E270-7C71-46D7-93C9-881D47D87415}"/>
              </a:ext>
            </a:extLst>
          </p:cNvPr>
          <p:cNvSpPr>
            <a:spLocks noGrp="1" noChangeArrowheads="1"/>
          </p:cNvSpPr>
          <p:nvPr>
            <p:ph type="body" idx="1"/>
          </p:nvPr>
        </p:nvSpPr>
        <p:spPr bwMode="auto">
          <a:xfrm>
            <a:off x="520700" y="1808163"/>
            <a:ext cx="8154988" cy="456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en-US"/>
              <a:t>Click to edit text </a:t>
            </a:r>
          </a:p>
          <a:p>
            <a:pPr lvl="0"/>
            <a:r>
              <a:rPr lang="de-DE" altLang="en-US"/>
              <a:t>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a:t>
            </a:r>
          </a:p>
        </p:txBody>
      </p:sp>
      <p:pic>
        <p:nvPicPr>
          <p:cNvPr id="1028" name="Bild 1" descr="Kopfbalken.png">
            <a:extLst>
              <a:ext uri="{FF2B5EF4-FFF2-40B4-BE49-F238E27FC236}">
                <a16:creationId xmlns:a16="http://schemas.microsoft.com/office/drawing/2014/main" id="{438D6B2B-0248-4201-AE56-03849654CA13}"/>
              </a:ext>
            </a:extLst>
          </p:cNvPr>
          <p:cNvPicPr>
            <a:picLocks/>
          </p:cNvPicPr>
          <p:nvPr/>
        </p:nvPicPr>
        <p:blipFill>
          <a:blip r:embed="rId21">
            <a:extLst>
              <a:ext uri="{28A0092B-C50C-407E-A947-70E740481C1C}">
                <a14:useLocalDpi xmlns:a14="http://schemas.microsoft.com/office/drawing/2010/main" val="0"/>
              </a:ext>
            </a:extLst>
          </a:blip>
          <a:srcRect/>
          <a:stretch>
            <a:fillRect/>
          </a:stretch>
        </p:blipFill>
        <p:spPr bwMode="auto">
          <a:xfrm>
            <a:off x="203200" y="0"/>
            <a:ext cx="89408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Rectangle 8">
            <a:extLst>
              <a:ext uri="{FF2B5EF4-FFF2-40B4-BE49-F238E27FC236}">
                <a16:creationId xmlns:a16="http://schemas.microsoft.com/office/drawing/2014/main" id="{DFBA73C1-01B5-4038-96E0-DF1DFE685DAE}"/>
              </a:ext>
            </a:extLst>
          </p:cNvPr>
          <p:cNvSpPr>
            <a:spLocks noChangeArrowheads="1"/>
          </p:cNvSpPr>
          <p:nvPr/>
        </p:nvSpPr>
        <p:spPr bwMode="auto">
          <a:xfrm>
            <a:off x="522288" y="212725"/>
            <a:ext cx="2592387"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180000" rIns="0" bIns="36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900">
                <a:solidFill>
                  <a:srgbClr val="8C8C8C"/>
                </a:solidFill>
                <a:latin typeface="Calibri" panose="020F0502020204030204" pitchFamily="34" charset="0"/>
                <a:ea typeface="Calibri" panose="020F0502020204030204" pitchFamily="34" charset="0"/>
                <a:cs typeface="Calibri" panose="020F0502020204030204" pitchFamily="34" charset="0"/>
              </a:rPr>
              <a:t>Security Planning: An Applied Approach | </a:t>
            </a:r>
            <a:fld id="{C496BA9F-D416-4D60-B83A-31A282D00EFB}" type="datetime1">
              <a:rPr lang="en-US" altLang="en-US" sz="900" smtClean="0">
                <a:solidFill>
                  <a:srgbClr val="8C8C8C"/>
                </a:solidFill>
                <a:latin typeface="Calibri" panose="020F0502020204030204" pitchFamily="34" charset="0"/>
                <a:ea typeface="Calibri" panose="020F0502020204030204" pitchFamily="34" charset="0"/>
                <a:cs typeface="Calibri" panose="020F0502020204030204" pitchFamily="34" charset="0"/>
              </a:rPr>
              <a:pPr>
                <a:defRPr/>
              </a:pPr>
              <a:t>4/13/2023</a:t>
            </a:fld>
            <a:r>
              <a:rPr lang="en-US" altLang="en-US" sz="900">
                <a:solidFill>
                  <a:srgbClr val="8C8C8C"/>
                </a:solidFill>
                <a:latin typeface="Calibri" panose="020F0502020204030204" pitchFamily="34" charset="0"/>
                <a:ea typeface="Calibri" panose="020F0502020204030204" pitchFamily="34" charset="0"/>
                <a:cs typeface="Calibri" panose="020F0502020204030204" pitchFamily="34" charset="0"/>
              </a:rPr>
              <a:t> | </a:t>
            </a:r>
            <a:fld id="{0829B1C3-0F5A-4741-BB5A-87133B54D877}" type="slidenum">
              <a:rPr lang="en-US" altLang="en-US" sz="900" smtClean="0">
                <a:solidFill>
                  <a:srgbClr val="8C8C8C"/>
                </a:solidFill>
                <a:latin typeface="Calibri" panose="020F0502020204030204" pitchFamily="34" charset="0"/>
                <a:ea typeface="Calibri" panose="020F0502020204030204" pitchFamily="34" charset="0"/>
                <a:cs typeface="Calibri" panose="020F0502020204030204" pitchFamily="34" charset="0"/>
              </a:rPr>
              <a:pPr>
                <a:defRPr/>
              </a:pPr>
              <a:t>‹#›</a:t>
            </a:fld>
            <a:endParaRPr lang="en-US" altLang="en-US" sz="900">
              <a:solidFill>
                <a:srgbClr val="8C8C8C"/>
              </a:solidFill>
              <a:latin typeface="Calibri" panose="020F0502020204030204" pitchFamily="34" charset="0"/>
              <a:ea typeface="Calibri" panose="020F0502020204030204" pitchFamily="34" charset="0"/>
              <a:cs typeface="Calibri" panose="020F0502020204030204" pitchFamily="34" charset="0"/>
            </a:endParaRPr>
          </a:p>
          <a:p>
            <a:pPr>
              <a:defRPr/>
            </a:pPr>
            <a:endParaRPr lang="de-DE" altLang="en-US" sz="900" b="1">
              <a:latin typeface="Calibri" panose="020F0502020204030204" pitchFamily="34" charset="0"/>
              <a:ea typeface="Geneva"/>
              <a:cs typeface="Geneva"/>
            </a:endParaRPr>
          </a:p>
        </p:txBody>
      </p:sp>
      <p:sp>
        <p:nvSpPr>
          <p:cNvPr id="13" name="Abgerundetes Rechteck 8">
            <a:extLst>
              <a:ext uri="{FF2B5EF4-FFF2-40B4-BE49-F238E27FC236}">
                <a16:creationId xmlns:a16="http://schemas.microsoft.com/office/drawing/2014/main" id="{B8A947B0-F99A-49AA-999D-267339FD8C0C}"/>
              </a:ext>
            </a:extLst>
          </p:cNvPr>
          <p:cNvSpPr/>
          <p:nvPr/>
        </p:nvSpPr>
        <p:spPr bwMode="auto">
          <a:xfrm flipV="1">
            <a:off x="0" y="0"/>
            <a:ext cx="179388" cy="612775"/>
          </a:xfrm>
          <a:prstGeom prst="roundRect">
            <a:avLst>
              <a:gd name="adj" fmla="val 0"/>
            </a:avLst>
          </a:prstGeom>
          <a:gradFill flip="none" rotWithShape="1">
            <a:gsLst>
              <a:gs pos="10000">
                <a:schemeClr val="accent2"/>
              </a:gs>
              <a:gs pos="100000">
                <a:schemeClr val="accent1"/>
              </a:gs>
            </a:gsLst>
            <a:lin ang="16200000" scaled="0"/>
            <a:tileRect/>
          </a:gradFill>
          <a:ln w="9525" cap="flat" cmpd="sng" algn="ctr">
            <a:noFill/>
            <a:prstDash val="solid"/>
            <a:round/>
            <a:headEnd type="none" w="med" len="med"/>
            <a:tailEnd type="none" w="med" len="med"/>
          </a:ln>
          <a:effectLst/>
        </p:spPr>
        <p:txBody>
          <a:bodyPr>
            <a:spAutoFit/>
          </a:bodyPr>
          <a:lstStyle/>
          <a:p>
            <a:pPr>
              <a:defRPr/>
            </a:pPr>
            <a:endParaRPr lang="de-DE" dirty="0">
              <a:latin typeface="Calibri"/>
              <a:ea typeface="Geneva" charset="0"/>
              <a:cs typeface="Geneva" charset="0"/>
            </a:endParaRPr>
          </a:p>
        </p:txBody>
      </p:sp>
      <p:cxnSp>
        <p:nvCxnSpPr>
          <p:cNvPr id="10" name="Gerade Verbindung 9">
            <a:extLst>
              <a:ext uri="{FF2B5EF4-FFF2-40B4-BE49-F238E27FC236}">
                <a16:creationId xmlns:a16="http://schemas.microsoft.com/office/drawing/2014/main" id="{989B5A39-F819-4F85-B06E-545F837E128E}"/>
              </a:ext>
            </a:extLst>
          </p:cNvPr>
          <p:cNvCxnSpPr/>
          <p:nvPr/>
        </p:nvCxnSpPr>
        <p:spPr bwMode="auto">
          <a:xfrm>
            <a:off x="7350125" y="115888"/>
            <a:ext cx="0" cy="360362"/>
          </a:xfrm>
          <a:prstGeom prst="line">
            <a:avLst/>
          </a:prstGeom>
          <a:solidFill>
            <a:srgbClr val="D1DDE9"/>
          </a:solidFill>
          <a:ln w="9525" cap="flat" cmpd="sng" algn="ctr">
            <a:solidFill>
              <a:schemeClr val="bg1">
                <a:lumMod val="75000"/>
              </a:schemeClr>
            </a:solidFill>
            <a:prstDash val="solid"/>
            <a:round/>
            <a:headEnd type="none" w="med" len="med"/>
            <a:tailEnd type="none" w="med" len="med"/>
          </a:ln>
          <a:effectLst/>
        </p:spPr>
      </p:cxnSp>
      <p:pic>
        <p:nvPicPr>
          <p:cNvPr id="1032" name="Bild 10" descr="Springer_pms.png">
            <a:extLst>
              <a:ext uri="{FF2B5EF4-FFF2-40B4-BE49-F238E27FC236}">
                <a16:creationId xmlns:a16="http://schemas.microsoft.com/office/drawing/2014/main" id="{3F481DEB-CCB5-4B0B-9C69-AC57F23ABA3B}"/>
              </a:ext>
            </a:extLst>
          </p:cNvPr>
          <p:cNvPicPr>
            <a:picLocks noChangeAspect="1"/>
          </p:cNvPicPr>
          <p:nvPr/>
        </p:nvPicPr>
        <p:blipFill>
          <a:blip r:embed="rId22">
            <a:extLst>
              <a:ext uri="{28A0092B-C50C-407E-A947-70E740481C1C}">
                <a14:useLocalDpi xmlns:a14="http://schemas.microsoft.com/office/drawing/2010/main" val="0"/>
              </a:ext>
            </a:extLst>
          </a:blip>
          <a:srcRect/>
          <a:stretch>
            <a:fillRect/>
          </a:stretch>
        </p:blipFill>
        <p:spPr bwMode="auto">
          <a:xfrm>
            <a:off x="7599363" y="141288"/>
            <a:ext cx="1117600"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652" r:id="rId1"/>
    <p:sldLayoutId id="2147484634" r:id="rId2"/>
    <p:sldLayoutId id="2147484635" r:id="rId3"/>
    <p:sldLayoutId id="2147484636" r:id="rId4"/>
    <p:sldLayoutId id="2147484637" r:id="rId5"/>
    <p:sldLayoutId id="2147484638" r:id="rId6"/>
    <p:sldLayoutId id="2147484639" r:id="rId7"/>
    <p:sldLayoutId id="2147484640" r:id="rId8"/>
    <p:sldLayoutId id="2147484653" r:id="rId9"/>
    <p:sldLayoutId id="2147484654" r:id="rId10"/>
    <p:sldLayoutId id="2147484655" r:id="rId11"/>
    <p:sldLayoutId id="2147484656" r:id="rId12"/>
    <p:sldLayoutId id="2147484657" r:id="rId13"/>
    <p:sldLayoutId id="2147484658" r:id="rId14"/>
    <p:sldLayoutId id="2147484659" r:id="rId15"/>
    <p:sldLayoutId id="2147484660" r:id="rId16"/>
    <p:sldLayoutId id="2147484661" r:id="rId17"/>
    <p:sldLayoutId id="2147484662" r:id="rId18"/>
    <p:sldLayoutId id="2147484663" r:id="rId19"/>
  </p:sldLayoutIdLst>
  <p:transition spd="slow"/>
  <p:hf sldNum="0" hdr="0" dt="0"/>
  <p:txStyles>
    <p:titleStyle>
      <a:lvl1pPr algn="l" rtl="0" eaLnBrk="0" fontAlgn="base" hangingPunct="0">
        <a:lnSpc>
          <a:spcPct val="90000"/>
        </a:lnSpc>
        <a:spcBef>
          <a:spcPct val="0"/>
        </a:spcBef>
        <a:spcAft>
          <a:spcPct val="0"/>
        </a:spcAft>
        <a:defRPr sz="3600" b="1">
          <a:solidFill>
            <a:srgbClr val="00468A"/>
          </a:solidFill>
          <a:latin typeface="+mj-lt"/>
          <a:ea typeface="Calibri"/>
          <a:cs typeface="Lucida Sans"/>
        </a:defRPr>
      </a:lvl1pPr>
      <a:lvl2pPr algn="l" rtl="0" eaLnBrk="0" fontAlgn="base" hangingPunct="0">
        <a:lnSpc>
          <a:spcPct val="90000"/>
        </a:lnSpc>
        <a:spcBef>
          <a:spcPct val="0"/>
        </a:spcBef>
        <a:spcAft>
          <a:spcPct val="0"/>
        </a:spcAft>
        <a:defRPr sz="3600" b="1">
          <a:solidFill>
            <a:srgbClr val="00468A"/>
          </a:solidFill>
          <a:latin typeface="Calibri" charset="0"/>
          <a:ea typeface="Calibri" charset="0"/>
          <a:cs typeface="Lucida Sans" pitchFamily="34" charset="0"/>
        </a:defRPr>
      </a:lvl2pPr>
      <a:lvl3pPr algn="l" rtl="0" eaLnBrk="0" fontAlgn="base" hangingPunct="0">
        <a:lnSpc>
          <a:spcPct val="90000"/>
        </a:lnSpc>
        <a:spcBef>
          <a:spcPct val="0"/>
        </a:spcBef>
        <a:spcAft>
          <a:spcPct val="0"/>
        </a:spcAft>
        <a:defRPr sz="3600" b="1">
          <a:solidFill>
            <a:srgbClr val="00468A"/>
          </a:solidFill>
          <a:latin typeface="Calibri" charset="0"/>
          <a:ea typeface="Calibri" charset="0"/>
          <a:cs typeface="Lucida Sans" pitchFamily="34" charset="0"/>
        </a:defRPr>
      </a:lvl3pPr>
      <a:lvl4pPr algn="l" rtl="0" eaLnBrk="0" fontAlgn="base" hangingPunct="0">
        <a:lnSpc>
          <a:spcPct val="90000"/>
        </a:lnSpc>
        <a:spcBef>
          <a:spcPct val="0"/>
        </a:spcBef>
        <a:spcAft>
          <a:spcPct val="0"/>
        </a:spcAft>
        <a:defRPr sz="3600" b="1">
          <a:solidFill>
            <a:srgbClr val="00468A"/>
          </a:solidFill>
          <a:latin typeface="Calibri" charset="0"/>
          <a:ea typeface="Calibri" charset="0"/>
          <a:cs typeface="Lucida Sans" pitchFamily="34" charset="0"/>
        </a:defRPr>
      </a:lvl4pPr>
      <a:lvl5pPr algn="l" rtl="0" eaLnBrk="0" fontAlgn="base" hangingPunct="0">
        <a:lnSpc>
          <a:spcPct val="90000"/>
        </a:lnSpc>
        <a:spcBef>
          <a:spcPct val="0"/>
        </a:spcBef>
        <a:spcAft>
          <a:spcPct val="0"/>
        </a:spcAft>
        <a:defRPr sz="3600" b="1">
          <a:solidFill>
            <a:srgbClr val="00468A"/>
          </a:solidFill>
          <a:latin typeface="Calibri" charset="0"/>
          <a:ea typeface="Calibri" charset="0"/>
          <a:cs typeface="Lucida Sans" pitchFamily="34" charset="0"/>
        </a:defRPr>
      </a:lvl5pPr>
      <a:lvl6pPr marL="457200" algn="l" rtl="0" eaLnBrk="1" fontAlgn="base" hangingPunct="1">
        <a:lnSpc>
          <a:spcPct val="90000"/>
        </a:lnSpc>
        <a:spcBef>
          <a:spcPct val="0"/>
        </a:spcBef>
        <a:spcAft>
          <a:spcPct val="0"/>
        </a:spcAft>
        <a:defRPr sz="2100" b="1">
          <a:solidFill>
            <a:schemeClr val="tx2"/>
          </a:solidFill>
          <a:latin typeface="Arial" charset="0"/>
        </a:defRPr>
      </a:lvl6pPr>
      <a:lvl7pPr marL="914400" algn="l" rtl="0" eaLnBrk="1" fontAlgn="base" hangingPunct="1">
        <a:lnSpc>
          <a:spcPct val="90000"/>
        </a:lnSpc>
        <a:spcBef>
          <a:spcPct val="0"/>
        </a:spcBef>
        <a:spcAft>
          <a:spcPct val="0"/>
        </a:spcAft>
        <a:defRPr sz="2100" b="1">
          <a:solidFill>
            <a:schemeClr val="tx2"/>
          </a:solidFill>
          <a:latin typeface="Arial" charset="0"/>
        </a:defRPr>
      </a:lvl7pPr>
      <a:lvl8pPr marL="1371600" algn="l" rtl="0" eaLnBrk="1" fontAlgn="base" hangingPunct="1">
        <a:lnSpc>
          <a:spcPct val="90000"/>
        </a:lnSpc>
        <a:spcBef>
          <a:spcPct val="0"/>
        </a:spcBef>
        <a:spcAft>
          <a:spcPct val="0"/>
        </a:spcAft>
        <a:defRPr sz="2100" b="1">
          <a:solidFill>
            <a:schemeClr val="tx2"/>
          </a:solidFill>
          <a:latin typeface="Arial" charset="0"/>
        </a:defRPr>
      </a:lvl8pPr>
      <a:lvl9pPr marL="1828800" algn="l" rtl="0" eaLnBrk="1" fontAlgn="base" hangingPunct="1">
        <a:lnSpc>
          <a:spcPct val="90000"/>
        </a:lnSpc>
        <a:spcBef>
          <a:spcPct val="0"/>
        </a:spcBef>
        <a:spcAft>
          <a:spcPct val="0"/>
        </a:spcAft>
        <a:defRPr sz="2100" b="1">
          <a:solidFill>
            <a:schemeClr val="tx2"/>
          </a:solidFill>
          <a:latin typeface="Arial" charset="0"/>
        </a:defRPr>
      </a:lvl9pPr>
    </p:titleStyle>
    <p:bodyStyle>
      <a:lvl1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a:solidFill>
            <a:schemeClr val="tx2"/>
          </a:solidFill>
          <a:latin typeface="Calibri"/>
          <a:ea typeface="ヒラギノ角ゴ Pro W3" pitchFamily="-65" charset="-128"/>
          <a:cs typeface="ヒラギノ角ゴ Pro W3" pitchFamily="-65" charset="-128"/>
        </a:defRPr>
      </a:lvl1pPr>
      <a:lvl2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dirty="0">
          <a:solidFill>
            <a:schemeClr val="tx2"/>
          </a:solidFill>
          <a:latin typeface="Calibri"/>
          <a:ea typeface="ヒラギノ角ゴ Pro W3" charset="-128"/>
          <a:cs typeface="ヒラギノ角ゴ Pro W3" charset="0"/>
        </a:defRPr>
      </a:lvl2pPr>
      <a:lvl3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dirty="0">
          <a:solidFill>
            <a:schemeClr val="tx2"/>
          </a:solidFill>
          <a:latin typeface="Calibri"/>
          <a:ea typeface="MS PGothic" pitchFamily="34" charset="-128"/>
          <a:cs typeface="Geneva" charset="-128"/>
        </a:defRPr>
      </a:lvl3pPr>
      <a:lvl4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dirty="0">
          <a:solidFill>
            <a:schemeClr val="tx2"/>
          </a:solidFill>
          <a:latin typeface="Calibri"/>
          <a:ea typeface="Geneva" charset="-128"/>
          <a:cs typeface="Geneva" charset="0"/>
        </a:defRPr>
      </a:lvl4pPr>
      <a:lvl5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dirty="0">
          <a:solidFill>
            <a:schemeClr val="tx2"/>
          </a:solidFill>
          <a:latin typeface="Calibri"/>
          <a:ea typeface="Geneva" charset="-128"/>
          <a:cs typeface="Geneva" charset="0"/>
        </a:defRPr>
      </a:lvl5pPr>
      <a:lvl6pPr marL="1398588" indent="-174625" algn="l" rtl="0" eaLnBrk="1" fontAlgn="base" hangingPunct="1">
        <a:lnSpc>
          <a:spcPct val="120000"/>
        </a:lnSpc>
        <a:spcBef>
          <a:spcPct val="40000"/>
        </a:spcBef>
        <a:spcAft>
          <a:spcPct val="0"/>
        </a:spcAft>
        <a:buClr>
          <a:schemeClr val="accent2"/>
        </a:buClr>
        <a:buSzPct val="120000"/>
        <a:buFont typeface="Times" charset="0"/>
        <a:buChar char="•"/>
        <a:defRPr sz="1600">
          <a:solidFill>
            <a:schemeClr val="tx2"/>
          </a:solidFill>
          <a:latin typeface="+mn-lt"/>
          <a:ea typeface="ヒラギノ角ゴ Pro W3" charset="-128"/>
        </a:defRPr>
      </a:lvl6pPr>
      <a:lvl7pPr marL="1855788" indent="-174625" algn="l" rtl="0" eaLnBrk="1" fontAlgn="base" hangingPunct="1">
        <a:lnSpc>
          <a:spcPct val="120000"/>
        </a:lnSpc>
        <a:spcBef>
          <a:spcPct val="40000"/>
        </a:spcBef>
        <a:spcAft>
          <a:spcPct val="0"/>
        </a:spcAft>
        <a:buClr>
          <a:schemeClr val="accent2"/>
        </a:buClr>
        <a:buSzPct val="120000"/>
        <a:buFont typeface="Times" charset="0"/>
        <a:buChar char="•"/>
        <a:defRPr sz="1600">
          <a:solidFill>
            <a:schemeClr val="tx2"/>
          </a:solidFill>
          <a:latin typeface="+mn-lt"/>
          <a:ea typeface="ヒラギノ角ゴ Pro W3" charset="-128"/>
        </a:defRPr>
      </a:lvl7pPr>
      <a:lvl8pPr marL="2312988" indent="-174625" algn="l" rtl="0" eaLnBrk="1" fontAlgn="base" hangingPunct="1">
        <a:lnSpc>
          <a:spcPct val="120000"/>
        </a:lnSpc>
        <a:spcBef>
          <a:spcPct val="40000"/>
        </a:spcBef>
        <a:spcAft>
          <a:spcPct val="0"/>
        </a:spcAft>
        <a:buClr>
          <a:schemeClr val="accent2"/>
        </a:buClr>
        <a:buSzPct val="120000"/>
        <a:buFont typeface="Times" charset="0"/>
        <a:buChar char="•"/>
        <a:defRPr sz="1600">
          <a:solidFill>
            <a:schemeClr val="tx2"/>
          </a:solidFill>
          <a:latin typeface="+mn-lt"/>
          <a:ea typeface="ヒラギノ角ゴ Pro W3" charset="-128"/>
        </a:defRPr>
      </a:lvl8pPr>
      <a:lvl9pPr marL="2770188" indent="-174625" algn="l" rtl="0" eaLnBrk="1" fontAlgn="base" hangingPunct="1">
        <a:lnSpc>
          <a:spcPct val="120000"/>
        </a:lnSpc>
        <a:spcBef>
          <a:spcPct val="40000"/>
        </a:spcBef>
        <a:spcAft>
          <a:spcPct val="0"/>
        </a:spcAft>
        <a:buClr>
          <a:schemeClr val="accent2"/>
        </a:buClr>
        <a:buSzPct val="120000"/>
        <a:buFont typeface="Times" charset="0"/>
        <a:buChar char="•"/>
        <a:defRPr sz="1600">
          <a:solidFill>
            <a:schemeClr val="tx2"/>
          </a:solidFill>
          <a:latin typeface="+mn-lt"/>
          <a:ea typeface="ヒラギノ角ゴ Pro W3" charset="-128"/>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E22B94BC-9B7F-4765-A57E-205F766359B9}"/>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86430206-2858-4323-A645-08444EBA779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F3BAB99-56FD-4FAC-9755-F475FBEAC4B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312DF32-DF9B-4FFE-9DEF-1444D69B1F8D}" type="datetimeFigureOut">
              <a:rPr lang="en-US"/>
              <a:pPr>
                <a:defRPr/>
              </a:pPr>
              <a:t>4/13/2023</a:t>
            </a:fld>
            <a:endParaRPr lang="en-US"/>
          </a:p>
        </p:txBody>
      </p:sp>
      <p:sp>
        <p:nvSpPr>
          <p:cNvPr id="5" name="Footer Placeholder 4">
            <a:extLst>
              <a:ext uri="{FF2B5EF4-FFF2-40B4-BE49-F238E27FC236}">
                <a16:creationId xmlns:a16="http://schemas.microsoft.com/office/drawing/2014/main" id="{CB253C49-1D41-4924-A769-A19795B13E8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02E19CCF-4384-46CE-9208-A66A5CAE6BF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8F43C9AD-1FF9-45AD-B478-7FB6508FE33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641" r:id="rId1"/>
    <p:sldLayoutId id="2147484642" r:id="rId2"/>
    <p:sldLayoutId id="2147484643" r:id="rId3"/>
    <p:sldLayoutId id="2147484644" r:id="rId4"/>
    <p:sldLayoutId id="2147484645" r:id="rId5"/>
    <p:sldLayoutId id="2147484646" r:id="rId6"/>
    <p:sldLayoutId id="2147484647" r:id="rId7"/>
    <p:sldLayoutId id="2147484648" r:id="rId8"/>
    <p:sldLayoutId id="2147484649" r:id="rId9"/>
    <p:sldLayoutId id="2147484650" r:id="rId10"/>
    <p:sldLayoutId id="214748465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15.xml"/><Relationship Id="rId6" Type="http://schemas.openxmlformats.org/officeDocument/2006/relationships/image" Target="../media/image10.emf"/><Relationship Id="rId5" Type="http://schemas.openxmlformats.org/officeDocument/2006/relationships/image" Target="../media/image9.wmf"/><Relationship Id="rId4" Type="http://schemas.openxmlformats.org/officeDocument/2006/relationships/image" Target="../media/image8.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emf"/><Relationship Id="rId1" Type="http://schemas.openxmlformats.org/officeDocument/2006/relationships/slideLayout" Target="../slideLayouts/slideLayout11.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7.png"/><Relationship Id="rId1" Type="http://schemas.openxmlformats.org/officeDocument/2006/relationships/slideLayout" Target="../slideLayouts/slideLayout11.xml"/><Relationship Id="rId5" Type="http://schemas.openxmlformats.org/officeDocument/2006/relationships/image" Target="../media/image19.wmf"/><Relationship Id="rId4" Type="http://schemas.openxmlformats.org/officeDocument/2006/relationships/image" Target="../media/image18.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3.xml"/><Relationship Id="rId1" Type="http://schemas.openxmlformats.org/officeDocument/2006/relationships/slideLayout" Target="../slideLayouts/slideLayout19.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4.xml"/><Relationship Id="rId1" Type="http://schemas.openxmlformats.org/officeDocument/2006/relationships/slideLayout" Target="../slideLayouts/slideLayout15.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3">
            <a:extLst>
              <a:ext uri="{FF2B5EF4-FFF2-40B4-BE49-F238E27FC236}">
                <a16:creationId xmlns:a16="http://schemas.microsoft.com/office/drawing/2014/main" id="{D0F3A4AA-7EB4-4506-9BCE-E8879C463929}"/>
              </a:ext>
            </a:extLst>
          </p:cNvPr>
          <p:cNvSpPr>
            <a:spLocks noGrp="1" noChangeArrowheads="1"/>
          </p:cNvSpPr>
          <p:nvPr>
            <p:ph type="subTitle" idx="1"/>
          </p:nvPr>
        </p:nvSpPr>
        <p:spPr>
          <a:xfrm>
            <a:off x="3779838" y="5537200"/>
            <a:ext cx="4895850" cy="765175"/>
          </a:xfrm>
        </p:spPr>
        <p:txBody>
          <a:bodyPr>
            <a:noAutofit/>
          </a:bodyPr>
          <a:lstStyle/>
          <a:p>
            <a:pPr algn="r" eaLnBrk="1" hangingPunct="1">
              <a:lnSpc>
                <a:spcPct val="80000"/>
              </a:lnSpc>
              <a:defRPr/>
            </a:pPr>
            <a:r>
              <a:rPr lang="en-US" altLang="en-US" sz="2100" dirty="0"/>
              <a:t>Security Planning</a:t>
            </a:r>
          </a:p>
          <a:p>
            <a:pPr algn="r" eaLnBrk="1" hangingPunct="1">
              <a:lnSpc>
                <a:spcPct val="80000"/>
              </a:lnSpc>
              <a:defRPr/>
            </a:pPr>
            <a:r>
              <a:rPr lang="en-US" altLang="en-US" sz="2100" dirty="0"/>
              <a:t>Susan Lincke</a:t>
            </a:r>
          </a:p>
        </p:txBody>
      </p:sp>
      <p:sp>
        <p:nvSpPr>
          <p:cNvPr id="3075" name="Rectangle 2">
            <a:extLst>
              <a:ext uri="{FF2B5EF4-FFF2-40B4-BE49-F238E27FC236}">
                <a16:creationId xmlns:a16="http://schemas.microsoft.com/office/drawing/2014/main" id="{139E17CB-5344-4587-8B5A-10F8A12C261A}"/>
              </a:ext>
            </a:extLst>
          </p:cNvPr>
          <p:cNvSpPr>
            <a:spLocks noGrp="1" noChangeArrowheads="1"/>
          </p:cNvSpPr>
          <p:nvPr>
            <p:ph type="ctrTitle"/>
          </p:nvPr>
        </p:nvSpPr>
        <p:spPr>
          <a:xfrm>
            <a:off x="3771900" y="4165600"/>
            <a:ext cx="4903788" cy="1209675"/>
          </a:xfrm>
        </p:spPr>
        <p:txBody>
          <a:bodyPr/>
          <a:lstStyle/>
          <a:p>
            <a:pPr eaLnBrk="1" hangingPunct="1">
              <a:defRPr/>
            </a:pPr>
            <a:r>
              <a:rPr lang="en-US" altLang="en-US" dirty="0"/>
              <a:t>Designing Information </a:t>
            </a:r>
            <a:br>
              <a:rPr lang="en-US" altLang="en-US" dirty="0"/>
            </a:br>
            <a:r>
              <a:rPr lang="en-US" altLang="en-US" dirty="0"/>
              <a:t>Security</a:t>
            </a:r>
          </a:p>
        </p:txBody>
      </p:sp>
      <p:sp>
        <p:nvSpPr>
          <p:cNvPr id="16388" name="Rectangle 17">
            <a:extLst>
              <a:ext uri="{FF2B5EF4-FFF2-40B4-BE49-F238E27FC236}">
                <a16:creationId xmlns:a16="http://schemas.microsoft.com/office/drawing/2014/main" id="{7BE5456A-2E5E-4BBD-9C14-E2DB72049837}"/>
              </a:ext>
            </a:extLst>
          </p:cNvPr>
          <p:cNvSpPr>
            <a:spLocks noGrp="1" noChangeArrowheads="1"/>
          </p:cNvSpPr>
          <p:nvPr>
            <p:ph type="ftr" sz="quarter" idx="4294967295"/>
          </p:nvPr>
        </p:nvSpPr>
        <p:spPr bwMode="auto">
          <a:xfrm>
            <a:off x="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200"/>
              <a:t> </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78CCFA0E-0D0C-4FEF-887E-CB990500E710}"/>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Security: Defense in Depth</a:t>
            </a:r>
          </a:p>
        </p:txBody>
      </p:sp>
      <p:sp>
        <p:nvSpPr>
          <p:cNvPr id="54275" name="Oval 3">
            <a:extLst>
              <a:ext uri="{FF2B5EF4-FFF2-40B4-BE49-F238E27FC236}">
                <a16:creationId xmlns:a16="http://schemas.microsoft.com/office/drawing/2014/main" id="{CD9BB622-B3CD-4F67-BD8D-B0953849EE97}"/>
              </a:ext>
            </a:extLst>
          </p:cNvPr>
          <p:cNvSpPr>
            <a:spLocks noChangeArrowheads="1"/>
          </p:cNvSpPr>
          <p:nvPr/>
        </p:nvSpPr>
        <p:spPr bwMode="auto">
          <a:xfrm>
            <a:off x="4953000" y="1447800"/>
            <a:ext cx="3886200" cy="2895600"/>
          </a:xfrm>
          <a:prstGeom prst="ellipse">
            <a:avLst/>
          </a:prstGeom>
          <a:solidFill>
            <a:srgbClr val="333399"/>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4276" name="Oval 4">
            <a:extLst>
              <a:ext uri="{FF2B5EF4-FFF2-40B4-BE49-F238E27FC236}">
                <a16:creationId xmlns:a16="http://schemas.microsoft.com/office/drawing/2014/main" id="{B62CF4BA-F4CA-4E5F-92FE-A85B51151ADC}"/>
              </a:ext>
            </a:extLst>
          </p:cNvPr>
          <p:cNvSpPr>
            <a:spLocks noChangeArrowheads="1"/>
          </p:cNvSpPr>
          <p:nvPr/>
        </p:nvSpPr>
        <p:spPr bwMode="auto">
          <a:xfrm>
            <a:off x="5334000" y="1752600"/>
            <a:ext cx="3124200" cy="2286000"/>
          </a:xfrm>
          <a:prstGeom prst="ellipse">
            <a:avLst/>
          </a:prstGeom>
          <a:solidFill>
            <a:srgbClr val="3333CC"/>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4277" name="Oval 5">
            <a:extLst>
              <a:ext uri="{FF2B5EF4-FFF2-40B4-BE49-F238E27FC236}">
                <a16:creationId xmlns:a16="http://schemas.microsoft.com/office/drawing/2014/main" id="{9D7AC40B-462C-457C-85BD-ED9F4BBFF997}"/>
              </a:ext>
            </a:extLst>
          </p:cNvPr>
          <p:cNvSpPr>
            <a:spLocks noChangeArrowheads="1"/>
          </p:cNvSpPr>
          <p:nvPr/>
        </p:nvSpPr>
        <p:spPr bwMode="auto">
          <a:xfrm>
            <a:off x="5638800" y="2057400"/>
            <a:ext cx="2514600" cy="1752600"/>
          </a:xfrm>
          <a:prstGeom prst="ellipse">
            <a:avLst/>
          </a:prstGeom>
          <a:solidFill>
            <a:srgbClr val="6666FF"/>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4278" name="Oval 6">
            <a:extLst>
              <a:ext uri="{FF2B5EF4-FFF2-40B4-BE49-F238E27FC236}">
                <a16:creationId xmlns:a16="http://schemas.microsoft.com/office/drawing/2014/main" id="{5960FFDA-1099-48DC-9E49-463D8AC5EE55}"/>
              </a:ext>
            </a:extLst>
          </p:cNvPr>
          <p:cNvSpPr>
            <a:spLocks noChangeArrowheads="1"/>
          </p:cNvSpPr>
          <p:nvPr/>
        </p:nvSpPr>
        <p:spPr bwMode="auto">
          <a:xfrm>
            <a:off x="5867400" y="2286000"/>
            <a:ext cx="2057400" cy="1295400"/>
          </a:xfrm>
          <a:prstGeom prst="ellipse">
            <a:avLst/>
          </a:prstGeom>
          <a:solidFill>
            <a:srgbClr val="9999FF"/>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4279" name="Oval 7">
            <a:extLst>
              <a:ext uri="{FF2B5EF4-FFF2-40B4-BE49-F238E27FC236}">
                <a16:creationId xmlns:a16="http://schemas.microsoft.com/office/drawing/2014/main" id="{B8E9811E-D953-4956-82C4-A580BC5B332F}"/>
              </a:ext>
            </a:extLst>
          </p:cNvPr>
          <p:cNvSpPr>
            <a:spLocks noChangeArrowheads="1"/>
          </p:cNvSpPr>
          <p:nvPr/>
        </p:nvSpPr>
        <p:spPr bwMode="auto">
          <a:xfrm>
            <a:off x="6096000" y="2438400"/>
            <a:ext cx="1600200" cy="990600"/>
          </a:xfrm>
          <a:prstGeom prst="ellipse">
            <a:avLst/>
          </a:prstGeom>
          <a:solidFill>
            <a:srgbClr val="BDBDFF"/>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4280" name="Oval 8">
            <a:extLst>
              <a:ext uri="{FF2B5EF4-FFF2-40B4-BE49-F238E27FC236}">
                <a16:creationId xmlns:a16="http://schemas.microsoft.com/office/drawing/2014/main" id="{40974FCA-9739-4660-8879-B48507FE70F9}"/>
              </a:ext>
            </a:extLst>
          </p:cNvPr>
          <p:cNvSpPr>
            <a:spLocks noChangeArrowheads="1"/>
          </p:cNvSpPr>
          <p:nvPr/>
        </p:nvSpPr>
        <p:spPr bwMode="auto">
          <a:xfrm>
            <a:off x="6324600" y="2590800"/>
            <a:ext cx="1219200" cy="685800"/>
          </a:xfrm>
          <a:prstGeom prst="ellipse">
            <a:avLst/>
          </a:prstGeom>
          <a:solidFill>
            <a:srgbClr val="CCCCFF"/>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4281" name="Oval 9">
            <a:extLst>
              <a:ext uri="{FF2B5EF4-FFF2-40B4-BE49-F238E27FC236}">
                <a16:creationId xmlns:a16="http://schemas.microsoft.com/office/drawing/2014/main" id="{767C2350-FDF4-4CC8-A764-96A8E74435CD}"/>
              </a:ext>
            </a:extLst>
          </p:cNvPr>
          <p:cNvSpPr>
            <a:spLocks noChangeArrowheads="1"/>
          </p:cNvSpPr>
          <p:nvPr/>
        </p:nvSpPr>
        <p:spPr bwMode="auto">
          <a:xfrm>
            <a:off x="6553200" y="2743200"/>
            <a:ext cx="762000" cy="381000"/>
          </a:xfrm>
          <a:prstGeom prst="ellipse">
            <a:avLst/>
          </a:prstGeom>
          <a:solidFill>
            <a:srgbClr val="CCECFF"/>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4282" name="Oval 10">
            <a:extLst>
              <a:ext uri="{FF2B5EF4-FFF2-40B4-BE49-F238E27FC236}">
                <a16:creationId xmlns:a16="http://schemas.microsoft.com/office/drawing/2014/main" id="{5E0772E3-AF52-48AE-86D7-A593F91BD371}"/>
              </a:ext>
            </a:extLst>
          </p:cNvPr>
          <p:cNvSpPr>
            <a:spLocks noChangeArrowheads="1"/>
          </p:cNvSpPr>
          <p:nvPr/>
        </p:nvSpPr>
        <p:spPr bwMode="auto">
          <a:xfrm>
            <a:off x="6705600" y="2819400"/>
            <a:ext cx="457200" cy="228600"/>
          </a:xfrm>
          <a:prstGeom prst="ellipse">
            <a:avLst/>
          </a:prstGeom>
          <a:solidFill>
            <a:srgbClr val="EBF7FF"/>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4283" name="Text Box 11">
            <a:extLst>
              <a:ext uri="{FF2B5EF4-FFF2-40B4-BE49-F238E27FC236}">
                <a16:creationId xmlns:a16="http://schemas.microsoft.com/office/drawing/2014/main" id="{CDA49BA1-F087-4BCC-B6CD-AC70516F4221}"/>
              </a:ext>
            </a:extLst>
          </p:cNvPr>
          <p:cNvSpPr txBox="1">
            <a:spLocks noChangeArrowheads="1"/>
          </p:cNvSpPr>
          <p:nvPr/>
        </p:nvSpPr>
        <p:spPr bwMode="auto">
          <a:xfrm>
            <a:off x="5105400" y="4419600"/>
            <a:ext cx="3333750"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Border Router</a:t>
            </a:r>
          </a:p>
          <a:p>
            <a:r>
              <a:rPr lang="en-US" altLang="en-US"/>
              <a:t>Perimeter firewall</a:t>
            </a:r>
          </a:p>
          <a:p>
            <a:r>
              <a:rPr lang="en-US" altLang="en-US"/>
              <a:t>Internal firewall</a:t>
            </a:r>
          </a:p>
          <a:p>
            <a:r>
              <a:rPr lang="en-US" altLang="en-US"/>
              <a:t>Intrusion Detection System</a:t>
            </a:r>
          </a:p>
          <a:p>
            <a:r>
              <a:rPr lang="en-US" altLang="en-US"/>
              <a:t>Policies &amp; Procedures &amp; Audits</a:t>
            </a:r>
          </a:p>
          <a:p>
            <a:r>
              <a:rPr lang="en-US" altLang="en-US"/>
              <a:t>Authentication</a:t>
            </a:r>
          </a:p>
          <a:p>
            <a:r>
              <a:rPr lang="en-US" altLang="en-US"/>
              <a:t>Access Controls</a:t>
            </a:r>
          </a:p>
        </p:txBody>
      </p:sp>
      <p:pic>
        <p:nvPicPr>
          <p:cNvPr id="54284" name="Picture 12" descr="MCj04063320000[1]">
            <a:extLst>
              <a:ext uri="{FF2B5EF4-FFF2-40B4-BE49-F238E27FC236}">
                <a16:creationId xmlns:a16="http://schemas.microsoft.com/office/drawing/2014/main" id="{CBA11106-1E64-4C18-B798-DEE6530D07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905000"/>
            <a:ext cx="3840163"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55A1047-7737-4C42-A214-B4F93D0A3181}"/>
              </a:ext>
            </a:extLst>
          </p:cNvPr>
          <p:cNvGraphicFramePr>
            <a:graphicFrameLocks noGrp="1"/>
          </p:cNvGraphicFramePr>
          <p:nvPr>
            <p:ph idx="11"/>
            <p:extLst>
              <p:ext uri="{D42A27DB-BD31-4B8C-83A1-F6EECF244321}">
                <p14:modId xmlns:p14="http://schemas.microsoft.com/office/powerpoint/2010/main" val="3670319285"/>
              </p:ext>
            </p:extLst>
          </p:nvPr>
        </p:nvGraphicFramePr>
        <p:xfrm>
          <a:off x="522288" y="1519238"/>
          <a:ext cx="8135937" cy="4879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3A13BC64-C0B3-4C03-9F1E-BBC324BBFB4B}"/>
              </a:ext>
            </a:extLst>
          </p:cNvPr>
          <p:cNvSpPr>
            <a:spLocks noGrp="1"/>
          </p:cNvSpPr>
          <p:nvPr>
            <p:ph type="title"/>
          </p:nvPr>
        </p:nvSpPr>
        <p:spPr/>
        <p:txBody>
          <a:bodyPr/>
          <a:lstStyle/>
          <a:p>
            <a:r>
              <a:rPr lang="en-US" dirty="0"/>
              <a:t>Planning for Information Security</a:t>
            </a:r>
          </a:p>
        </p:txBody>
      </p:sp>
    </p:spTree>
    <p:extLst>
      <p:ext uri="{BB962C8B-B14F-4D97-AF65-F5344CB8AC3E}">
        <p14:creationId xmlns:p14="http://schemas.microsoft.com/office/powerpoint/2010/main" val="3247930560"/>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06C68127-3497-4520-A26D-B20B61181210}"/>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Criticality Classification</a:t>
            </a:r>
          </a:p>
        </p:txBody>
      </p:sp>
      <p:sp>
        <p:nvSpPr>
          <p:cNvPr id="31747" name="Rectangle 3">
            <a:extLst>
              <a:ext uri="{FF2B5EF4-FFF2-40B4-BE49-F238E27FC236}">
                <a16:creationId xmlns:a16="http://schemas.microsoft.com/office/drawing/2014/main" id="{A56940FF-3050-407F-B811-5AD5ECF9DB93}"/>
              </a:ext>
            </a:extLst>
          </p:cNvPr>
          <p:cNvSpPr>
            <a:spLocks noGrp="1" noChangeArrowheads="1"/>
          </p:cNvSpPr>
          <p:nvPr>
            <p:ph idx="1"/>
          </p:nvPr>
        </p:nvSpPr>
        <p:spPr/>
        <p:txBody>
          <a:bodyPr/>
          <a:lstStyle/>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Critical $$$$</a:t>
            </a:r>
            <a:r>
              <a:rPr lang="en-US" altLang="en-US" sz="2400">
                <a:latin typeface="Calibri" panose="020F0502020204030204" pitchFamily="34" charset="0"/>
                <a:ea typeface="ヒラギノ角ゴ Pro W3"/>
                <a:cs typeface="ヒラギノ角ゴ Pro W3"/>
              </a:rPr>
              <a:t>:  Cannot be performed manually.  Tolerance to interruption is very low</a:t>
            </a:r>
          </a:p>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Vital $$</a:t>
            </a:r>
            <a:r>
              <a:rPr lang="en-US" altLang="en-US" sz="2400">
                <a:latin typeface="Calibri" panose="020F0502020204030204" pitchFamily="34" charset="0"/>
                <a:ea typeface="ヒラギノ角ゴ Pro W3"/>
                <a:cs typeface="ヒラギノ角ゴ Pro W3"/>
              </a:rPr>
              <a:t>: Can be performed manually for very short time</a:t>
            </a:r>
          </a:p>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Sensitive $</a:t>
            </a:r>
            <a:r>
              <a:rPr lang="en-US" altLang="en-US" sz="2400">
                <a:latin typeface="Calibri" panose="020F0502020204030204" pitchFamily="34" charset="0"/>
                <a:ea typeface="ヒラギノ角ゴ Pro W3"/>
                <a:cs typeface="ヒラギノ角ゴ Pro W3"/>
              </a:rPr>
              <a:t>: Can be performed manually for a period of time, but may cost more in staff</a:t>
            </a:r>
          </a:p>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Nonsensitive </a:t>
            </a:r>
            <a:r>
              <a:rPr lang="en-US" altLang="en-US" sz="2400" b="1">
                <a:latin typeface="Calibri" panose="020F0502020204030204" pitchFamily="34" charset="0"/>
                <a:ea typeface="ヒラギノ角ゴ Pro W3"/>
                <a:cs typeface="Arial" panose="020B0604020202020204" pitchFamily="34" charset="0"/>
              </a:rPr>
              <a:t>¢</a:t>
            </a:r>
            <a:r>
              <a:rPr lang="en-US" altLang="en-US" sz="2400">
                <a:latin typeface="Calibri" panose="020F0502020204030204" pitchFamily="34" charset="0"/>
                <a:ea typeface="ヒラギノ角ゴ Pro W3"/>
                <a:cs typeface="ヒラギノ角ゴ Pro W3"/>
              </a:rPr>
              <a:t>: Can be performed manually for an extended period of time with little additional cost and minimal recovery effort</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947912D2-B2A0-4A19-8108-61C1E1120FC2}"/>
              </a:ext>
            </a:extLst>
          </p:cNvPr>
          <p:cNvSpPr>
            <a:spLocks noGrp="1" noChangeArrowheads="1"/>
          </p:cNvSpPr>
          <p:nvPr>
            <p:ph type="title"/>
          </p:nvPr>
        </p:nvSpPr>
        <p:spPr>
          <a:xfrm>
            <a:off x="457200" y="609600"/>
            <a:ext cx="8229600" cy="1219200"/>
          </a:xfrm>
        </p:spPr>
        <p:txBody>
          <a:bodyPr/>
          <a:lstStyle/>
          <a:p>
            <a:pPr eaLnBrk="1" hangingPunct="1"/>
            <a:r>
              <a:rPr lang="en-US" altLang="en-US">
                <a:ea typeface="Calibri" panose="020F0502020204030204" pitchFamily="34" charset="0"/>
                <a:cs typeface="Lucida Sans" panose="020B0602030504020204" pitchFamily="34" charset="0"/>
              </a:rPr>
              <a:t>Sensitivity Classification</a:t>
            </a:r>
            <a:br>
              <a:rPr lang="en-US" altLang="en-US">
                <a:ea typeface="Calibri" panose="020F0502020204030204" pitchFamily="34" charset="0"/>
                <a:cs typeface="Lucida Sans" panose="020B0602030504020204" pitchFamily="34" charset="0"/>
              </a:rPr>
            </a:br>
            <a:r>
              <a:rPr lang="en-US" altLang="en-US" sz="2400">
                <a:ea typeface="Calibri" panose="020F0502020204030204" pitchFamily="34" charset="0"/>
                <a:cs typeface="Lucida Sans" panose="020B0602030504020204" pitchFamily="34" charset="0"/>
              </a:rPr>
              <a:t>(Example)</a:t>
            </a:r>
          </a:p>
        </p:txBody>
      </p:sp>
      <p:grpSp>
        <p:nvGrpSpPr>
          <p:cNvPr id="33795" name="Diagram 3">
            <a:extLst>
              <a:ext uri="{FF2B5EF4-FFF2-40B4-BE49-F238E27FC236}">
                <a16:creationId xmlns:a16="http://schemas.microsoft.com/office/drawing/2014/main" id="{D8D916EA-0CA1-48CF-8EB6-B71A298B71A8}"/>
              </a:ext>
            </a:extLst>
          </p:cNvPr>
          <p:cNvGrpSpPr>
            <a:grpSpLocks/>
          </p:cNvGrpSpPr>
          <p:nvPr/>
        </p:nvGrpSpPr>
        <p:grpSpPr bwMode="auto">
          <a:xfrm>
            <a:off x="457200" y="1676400"/>
            <a:ext cx="8305800" cy="4724400"/>
            <a:chOff x="288" y="936"/>
            <a:chExt cx="5184" cy="2448"/>
          </a:xfrm>
        </p:grpSpPr>
        <p:sp>
          <p:nvSpPr>
            <p:cNvPr id="33801" name="_s1028">
              <a:extLst>
                <a:ext uri="{FF2B5EF4-FFF2-40B4-BE49-F238E27FC236}">
                  <a16:creationId xmlns:a16="http://schemas.microsoft.com/office/drawing/2014/main" id="{D7FFCEB8-F9F6-4D0E-BE77-C89B26FAB930}"/>
                </a:ext>
              </a:extLst>
            </p:cNvPr>
            <p:cNvSpPr>
              <a:spLocks noChangeArrowheads="1"/>
            </p:cNvSpPr>
            <p:nvPr/>
          </p:nvSpPr>
          <p:spPr bwMode="auto">
            <a:xfrm flipV="1">
              <a:off x="2574" y="1100"/>
              <a:ext cx="612" cy="53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7200 w 21600"/>
                <a:gd name="T13" fmla="*/ 7214 h 21600"/>
                <a:gd name="T14" fmla="*/ 14400 w 21600"/>
                <a:gd name="T15" fmla="*/ 14386 h 21600"/>
              </a:gdLst>
              <a:ahLst/>
              <a:cxnLst>
                <a:cxn ang="T8">
                  <a:pos x="T0" y="T1"/>
                </a:cxn>
                <a:cxn ang="T9">
                  <a:pos x="T2" y="T3"/>
                </a:cxn>
                <a:cxn ang="T10">
                  <a:pos x="T4" y="T5"/>
                </a:cxn>
                <a:cxn ang="T11">
                  <a:pos x="T6" y="T7"/>
                </a:cxn>
              </a:cxnLst>
              <a:rect l="T12" t="T13" r="T14" b="T15"/>
              <a:pathLst>
                <a:path w="21600" h="21600">
                  <a:moveTo>
                    <a:pt x="0" y="0"/>
                  </a:moveTo>
                  <a:lnTo>
                    <a:pt x="10800" y="21600"/>
                  </a:lnTo>
                  <a:lnTo>
                    <a:pt x="21600" y="0"/>
                  </a:lnTo>
                  <a:lnTo>
                    <a:pt x="0" y="0"/>
                  </a:lnTo>
                  <a:close/>
                </a:path>
              </a:pathLst>
            </a:custGeom>
            <a:solidFill>
              <a:schemeClr val="accent2"/>
            </a:solidFill>
            <a:ln w="4670" algn="in">
              <a:solidFill>
                <a:schemeClr val="tx1"/>
              </a:solidFill>
              <a:miter lim="800000"/>
              <a:headEnd/>
              <a:tailEnd/>
            </a:ln>
          </p:spPr>
          <p:txBody>
            <a:bodyPr rot="10800000" wrap="none" lIns="0" tIns="0" rIns="0" bIns="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b="1">
                  <a:solidFill>
                    <a:srgbClr val="FF0066"/>
                  </a:solidFill>
                </a:rPr>
                <a:t>Proprietary:</a:t>
              </a:r>
            </a:p>
            <a:p>
              <a:pPr algn="ctr"/>
              <a:r>
                <a:rPr lang="en-US" altLang="en-US" b="1">
                  <a:solidFill>
                    <a:srgbClr val="FF0066"/>
                  </a:solidFill>
                </a:rPr>
                <a:t>Strategic Plan</a:t>
              </a:r>
            </a:p>
          </p:txBody>
        </p:sp>
        <p:sp>
          <p:nvSpPr>
            <p:cNvPr id="33802" name="_s1029">
              <a:extLst>
                <a:ext uri="{FF2B5EF4-FFF2-40B4-BE49-F238E27FC236}">
                  <a16:creationId xmlns:a16="http://schemas.microsoft.com/office/drawing/2014/main" id="{BE14B9AE-75B6-46D1-AE4C-7542415C2C2D}"/>
                </a:ext>
              </a:extLst>
            </p:cNvPr>
            <p:cNvSpPr>
              <a:spLocks noChangeArrowheads="1"/>
            </p:cNvSpPr>
            <p:nvPr/>
          </p:nvSpPr>
          <p:spPr bwMode="auto">
            <a:xfrm flipV="1">
              <a:off x="2268" y="1630"/>
              <a:ext cx="1224" cy="53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483 h 21600"/>
                <a:gd name="T14" fmla="*/ 17100 w 21600"/>
                <a:gd name="T15" fmla="*/ 17117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3333CC"/>
            </a:solidFill>
            <a:ln w="4670" algn="in">
              <a:solidFill>
                <a:schemeClr val="tx1"/>
              </a:solidFill>
              <a:miter lim="800000"/>
              <a:headEnd/>
              <a:tailEnd/>
            </a:ln>
          </p:spPr>
          <p:txBody>
            <a:bodyPr rot="10800000" wrap="none" lIns="0" tIns="0" rIns="0" bIns="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b="1">
                  <a:solidFill>
                    <a:srgbClr val="FFCCFF"/>
                  </a:solidFill>
                </a:rPr>
                <a:t>Confidential:</a:t>
              </a:r>
            </a:p>
            <a:p>
              <a:pPr algn="ctr"/>
              <a:r>
                <a:rPr lang="en-US" altLang="en-US" b="1">
                  <a:solidFill>
                    <a:srgbClr val="FFCCFF"/>
                  </a:solidFill>
                </a:rPr>
                <a:t>Salary &amp; </a:t>
              </a:r>
            </a:p>
            <a:p>
              <a:pPr algn="ctr"/>
              <a:r>
                <a:rPr lang="en-US" altLang="en-US" b="1">
                  <a:solidFill>
                    <a:srgbClr val="FFCCFF"/>
                  </a:solidFill>
                </a:rPr>
                <a:t>Health Info</a:t>
              </a:r>
            </a:p>
          </p:txBody>
        </p:sp>
        <p:sp>
          <p:nvSpPr>
            <p:cNvPr id="33803" name="_s1030">
              <a:extLst>
                <a:ext uri="{FF2B5EF4-FFF2-40B4-BE49-F238E27FC236}">
                  <a16:creationId xmlns:a16="http://schemas.microsoft.com/office/drawing/2014/main" id="{2E2CAE45-B601-474E-9374-5D231F9DACE8}"/>
                </a:ext>
              </a:extLst>
            </p:cNvPr>
            <p:cNvSpPr>
              <a:spLocks noChangeArrowheads="1"/>
            </p:cNvSpPr>
            <p:nvPr/>
          </p:nvSpPr>
          <p:spPr bwMode="auto">
            <a:xfrm flipV="1">
              <a:off x="1962" y="2160"/>
              <a:ext cx="1836" cy="53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600 w 21600"/>
                <a:gd name="T13" fmla="*/ 3586 h 21600"/>
                <a:gd name="T14" fmla="*/ 18000 w 21600"/>
                <a:gd name="T15" fmla="*/ 18014 h 21600"/>
              </a:gdLst>
              <a:ahLst/>
              <a:cxnLst>
                <a:cxn ang="T8">
                  <a:pos x="T0" y="T1"/>
                </a:cxn>
                <a:cxn ang="T9">
                  <a:pos x="T2" y="T3"/>
                </a:cxn>
                <a:cxn ang="T10">
                  <a:pos x="T4" y="T5"/>
                </a:cxn>
                <a:cxn ang="T11">
                  <a:pos x="T6" y="T7"/>
                </a:cxn>
              </a:cxnLst>
              <a:rect l="T12" t="T13" r="T14" b="T15"/>
              <a:pathLst>
                <a:path w="21600" h="21600">
                  <a:moveTo>
                    <a:pt x="0" y="0"/>
                  </a:moveTo>
                  <a:lnTo>
                    <a:pt x="3600" y="21600"/>
                  </a:lnTo>
                  <a:lnTo>
                    <a:pt x="18000" y="21600"/>
                  </a:lnTo>
                  <a:lnTo>
                    <a:pt x="21600" y="0"/>
                  </a:lnTo>
                  <a:lnTo>
                    <a:pt x="0" y="0"/>
                  </a:lnTo>
                  <a:close/>
                </a:path>
              </a:pathLst>
            </a:custGeom>
            <a:solidFill>
              <a:srgbClr val="CCECFF"/>
            </a:solidFill>
            <a:ln w="4670" algn="in">
              <a:solidFill>
                <a:schemeClr val="tx1"/>
              </a:solidFill>
              <a:miter lim="800000"/>
              <a:headEnd/>
              <a:tailEnd/>
            </a:ln>
          </p:spPr>
          <p:txBody>
            <a:bodyPr rot="10800000" wrap="none" lIns="0" tIns="0" rIns="0" bIns="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b="1">
                  <a:solidFill>
                    <a:schemeClr val="accent2"/>
                  </a:solidFill>
                </a:rPr>
                <a:t>Privileged</a:t>
              </a:r>
              <a:r>
                <a:rPr lang="en-US" altLang="en-US" b="1" dirty="0">
                  <a:solidFill>
                    <a:schemeClr val="accent2"/>
                  </a:solidFill>
                </a:rPr>
                <a:t>:</a:t>
              </a:r>
            </a:p>
            <a:p>
              <a:pPr algn="ctr"/>
              <a:r>
                <a:rPr lang="en-US" altLang="en-US" b="1" dirty="0">
                  <a:solidFill>
                    <a:schemeClr val="accent2"/>
                  </a:solidFill>
                </a:rPr>
                <a:t>Product Plans</a:t>
              </a:r>
            </a:p>
          </p:txBody>
        </p:sp>
        <p:sp>
          <p:nvSpPr>
            <p:cNvPr id="33804" name="_s1031">
              <a:extLst>
                <a:ext uri="{FF2B5EF4-FFF2-40B4-BE49-F238E27FC236}">
                  <a16:creationId xmlns:a16="http://schemas.microsoft.com/office/drawing/2014/main" id="{9111ED9A-169F-4A35-8607-850564ED361E}"/>
                </a:ext>
              </a:extLst>
            </p:cNvPr>
            <p:cNvSpPr>
              <a:spLocks noChangeArrowheads="1"/>
            </p:cNvSpPr>
            <p:nvPr/>
          </p:nvSpPr>
          <p:spPr bwMode="auto">
            <a:xfrm flipV="1">
              <a:off x="1656" y="2690"/>
              <a:ext cx="2448" cy="53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150 w 21600"/>
                <a:gd name="T13" fmla="*/ 3138 h 21600"/>
                <a:gd name="T14" fmla="*/ 18450 w 21600"/>
                <a:gd name="T15" fmla="*/ 18462 h 21600"/>
              </a:gdLst>
              <a:ahLst/>
              <a:cxnLst>
                <a:cxn ang="T8">
                  <a:pos x="T0" y="T1"/>
                </a:cxn>
                <a:cxn ang="T9">
                  <a:pos x="T2" y="T3"/>
                </a:cxn>
                <a:cxn ang="T10">
                  <a:pos x="T4" y="T5"/>
                </a:cxn>
                <a:cxn ang="T11">
                  <a:pos x="T6" y="T7"/>
                </a:cxn>
              </a:cxnLst>
              <a:rect l="T12" t="T13" r="T14" b="T15"/>
              <a:pathLst>
                <a:path w="21600" h="21600">
                  <a:moveTo>
                    <a:pt x="0" y="0"/>
                  </a:moveTo>
                  <a:lnTo>
                    <a:pt x="2700" y="21600"/>
                  </a:lnTo>
                  <a:lnTo>
                    <a:pt x="18900" y="21600"/>
                  </a:lnTo>
                  <a:lnTo>
                    <a:pt x="21600" y="0"/>
                  </a:lnTo>
                  <a:lnTo>
                    <a:pt x="0" y="0"/>
                  </a:lnTo>
                  <a:close/>
                </a:path>
              </a:pathLst>
            </a:custGeom>
            <a:solidFill>
              <a:srgbClr val="EBF7FF"/>
            </a:solidFill>
            <a:ln w="4670" algn="in">
              <a:solidFill>
                <a:schemeClr val="tx1"/>
              </a:solidFill>
              <a:miter lim="800000"/>
              <a:headEnd/>
              <a:tailEnd/>
            </a:ln>
          </p:spPr>
          <p:txBody>
            <a:bodyPr rot="10800000" wrap="none" lIns="0" tIns="0" rIns="0" bIns="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b="1"/>
                <a:t>Public</a:t>
              </a:r>
            </a:p>
            <a:p>
              <a:pPr algn="ctr"/>
              <a:r>
                <a:rPr lang="en-US" altLang="en-US" b="1"/>
                <a:t>Product Users Manual </a:t>
              </a:r>
            </a:p>
            <a:p>
              <a:pPr algn="ctr"/>
              <a:r>
                <a:rPr lang="en-US" altLang="en-US" b="1"/>
                <a:t>near Release</a:t>
              </a:r>
            </a:p>
          </p:txBody>
        </p:sp>
      </p:grpSp>
      <p:pic>
        <p:nvPicPr>
          <p:cNvPr id="33796" name="Picture 9" descr="BD18204_">
            <a:extLst>
              <a:ext uri="{FF2B5EF4-FFF2-40B4-BE49-F238E27FC236}">
                <a16:creationId xmlns:a16="http://schemas.microsoft.com/office/drawing/2014/main" id="{17E0510C-DD8C-44F1-B4D7-8EE6E17415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4038600"/>
            <a:ext cx="1511300"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Text Box 10">
            <a:extLst>
              <a:ext uri="{FF2B5EF4-FFF2-40B4-BE49-F238E27FC236}">
                <a16:creationId xmlns:a16="http://schemas.microsoft.com/office/drawing/2014/main" id="{2C2A7FA2-ECA4-4CCB-B093-C854ADDF9EC3}"/>
              </a:ext>
            </a:extLst>
          </p:cNvPr>
          <p:cNvSpPr txBox="1">
            <a:spLocks noChangeArrowheads="1"/>
          </p:cNvSpPr>
          <p:nvPr/>
        </p:nvSpPr>
        <p:spPr bwMode="auto">
          <a:xfrm>
            <a:off x="6918325" y="4379913"/>
            <a:ext cx="946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Internal</a:t>
            </a:r>
          </a:p>
        </p:txBody>
      </p:sp>
      <p:pic>
        <p:nvPicPr>
          <p:cNvPr id="33798" name="Picture 11" descr="j0397050[1]">
            <a:extLst>
              <a:ext uri="{FF2B5EF4-FFF2-40B4-BE49-F238E27FC236}">
                <a16:creationId xmlns:a16="http://schemas.microsoft.com/office/drawing/2014/main" id="{4CF3C7DB-F4F6-4B9C-BBC4-7C22ED7ABD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048000"/>
            <a:ext cx="881063"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13" descr="j0371064[1]">
            <a:extLst>
              <a:ext uri="{FF2B5EF4-FFF2-40B4-BE49-F238E27FC236}">
                <a16:creationId xmlns:a16="http://schemas.microsoft.com/office/drawing/2014/main" id="{49BD7E6B-6EDD-4031-B938-05D8FEB61A3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5010150"/>
            <a:ext cx="12128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562E60FE-F27C-4EFE-AA64-686D2CB53EDA}"/>
              </a:ext>
            </a:extLst>
          </p:cNvPr>
          <p:cNvPicPr>
            <a:picLocks noChangeAspect="1"/>
          </p:cNvPicPr>
          <p:nvPr/>
        </p:nvPicPr>
        <p:blipFill>
          <a:blip r:embed="rId6"/>
          <a:stretch>
            <a:fillRect/>
          </a:stretch>
        </p:blipFill>
        <p:spPr>
          <a:xfrm>
            <a:off x="6844203" y="2114710"/>
            <a:ext cx="1481859" cy="1409380"/>
          </a:xfrm>
          <a:prstGeom prst="rect">
            <a:avLst/>
          </a:prstGeom>
        </p:spPr>
      </p:pic>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20">
            <a:extLst>
              <a:ext uri="{FF2B5EF4-FFF2-40B4-BE49-F238E27FC236}">
                <a16:creationId xmlns:a16="http://schemas.microsoft.com/office/drawing/2014/main" id="{6AAB97AC-0E6F-42DC-9757-AD40D57E9B16}"/>
              </a:ext>
            </a:extLst>
          </p:cNvPr>
          <p:cNvSpPr>
            <a:spLocks noGrp="1" noChangeArrowheads="1"/>
          </p:cNvSpPr>
          <p:nvPr>
            <p:ph type="title"/>
          </p:nvPr>
        </p:nvSpPr>
        <p:spPr>
          <a:xfrm>
            <a:off x="457200" y="609600"/>
            <a:ext cx="8229600" cy="1219200"/>
          </a:xfrm>
        </p:spPr>
        <p:txBody>
          <a:bodyPr/>
          <a:lstStyle/>
          <a:p>
            <a:pPr algn="ctr" eaLnBrk="1" hangingPunct="1"/>
            <a:r>
              <a:rPr lang="en-US" altLang="en-US">
                <a:ea typeface="Calibri" panose="020F0502020204030204" pitchFamily="34" charset="0"/>
                <a:cs typeface="Lucida Sans" panose="020B0602030504020204" pitchFamily="34" charset="0"/>
              </a:rPr>
              <a:t>Sensitivity Classification</a:t>
            </a:r>
            <a:br>
              <a:rPr lang="en-US" altLang="en-US">
                <a:ea typeface="Calibri" panose="020F0502020204030204" pitchFamily="34" charset="0"/>
                <a:cs typeface="Lucida Sans" panose="020B0602030504020204" pitchFamily="34" charset="0"/>
              </a:rPr>
            </a:br>
            <a:r>
              <a:rPr lang="en-US" altLang="en-US" sz="2800">
                <a:ea typeface="Calibri" panose="020F0502020204030204" pitchFamily="34" charset="0"/>
                <a:cs typeface="Lucida Sans" panose="020B0602030504020204" pitchFamily="34" charset="0"/>
              </a:rPr>
              <a:t>Workbook</a:t>
            </a:r>
          </a:p>
        </p:txBody>
      </p:sp>
      <p:graphicFrame>
        <p:nvGraphicFramePr>
          <p:cNvPr id="143488" name="Group 128">
            <a:extLst>
              <a:ext uri="{FF2B5EF4-FFF2-40B4-BE49-F238E27FC236}">
                <a16:creationId xmlns:a16="http://schemas.microsoft.com/office/drawing/2014/main" id="{0E9C6128-90B8-46FD-851A-AD4F4932EE0A}"/>
              </a:ext>
            </a:extLst>
          </p:cNvPr>
          <p:cNvGraphicFramePr>
            <a:graphicFrameLocks noGrp="1"/>
          </p:cNvGraphicFramePr>
          <p:nvPr>
            <p:ph type="tbl" idx="1"/>
            <p:extLst>
              <p:ext uri="{D42A27DB-BD31-4B8C-83A1-F6EECF244321}">
                <p14:modId xmlns:p14="http://schemas.microsoft.com/office/powerpoint/2010/main" val="731705342"/>
              </p:ext>
            </p:extLst>
          </p:nvPr>
        </p:nvGraphicFramePr>
        <p:xfrm>
          <a:off x="457200" y="1731963"/>
          <a:ext cx="8229600" cy="4846637"/>
        </p:xfrm>
        <a:graphic>
          <a:graphicData uri="http://schemas.openxmlformats.org/drawingml/2006/table">
            <a:tbl>
              <a:tblPr/>
              <a:tblGrid>
                <a:gridCol w="1382713">
                  <a:extLst>
                    <a:ext uri="{9D8B030D-6E8A-4147-A177-3AD203B41FA5}">
                      <a16:colId xmlns:a16="http://schemas.microsoft.com/office/drawing/2014/main" val="20000"/>
                    </a:ext>
                  </a:extLst>
                </a:gridCol>
                <a:gridCol w="3951287">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579137">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Sensitivity</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Classification</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Description</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Information Covered</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extLst>
                  <a:ext uri="{0D108BD9-81ED-4DB2-BD59-A6C34878D82A}">
                    <a16:rowId xmlns:a16="http://schemas.microsoft.com/office/drawing/2014/main" val="10000"/>
                  </a:ext>
                </a:extLst>
              </a:tr>
              <a:tr h="1066877">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chemeClr val="bg1"/>
                          </a:solidFill>
                          <a:effectLst/>
                          <a:latin typeface="Arial" charset="0"/>
                          <a:cs typeface="Times New Roman" pitchFamily="18" charset="0"/>
                        </a:rPr>
                        <a:t>Proprietary</a:t>
                      </a:r>
                      <a:endParaRPr kumimoji="0" lang="en-US" sz="1600" b="0" i="0" u="none" strike="noStrike" cap="none" normalizeH="0" baseline="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Times New Roman" pitchFamily="18" charset="0"/>
                        </a:rPr>
                        <a:t>Protects competitive edge.  Material is of critical strategic importance to the company.  Dissemination could result in serious financial impact. </a:t>
                      </a:r>
                      <a:endParaRPr kumimoji="0" lang="en-US" sz="1600" b="0" i="0" u="none" strike="noStrike" cap="none" normalizeH="0" baseline="0" dirty="0">
                        <a:ln>
                          <a:noFill/>
                        </a:ln>
                        <a:solidFill>
                          <a:schemeClr val="tx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Tempus Sans ITC" pitchFamily="82"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extLst>
                  <a:ext uri="{0D108BD9-81ED-4DB2-BD59-A6C34878D82A}">
                    <a16:rowId xmlns:a16="http://schemas.microsoft.com/office/drawing/2014/main" val="10001"/>
                  </a:ext>
                </a:extLst>
              </a:tr>
              <a:tr h="1310747">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chemeClr val="bg1"/>
                          </a:solidFill>
                          <a:effectLst/>
                          <a:latin typeface="Arial" charset="0"/>
                          <a:cs typeface="Times New Roman" pitchFamily="18" charset="0"/>
                        </a:rPr>
                        <a:t>Confidential</a:t>
                      </a:r>
                      <a:endParaRPr kumimoji="0" lang="en-US" sz="1600" b="0" i="0" u="none" strike="noStrike" cap="none" normalizeH="0" baseline="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spc="0" normalizeH="0" baseline="0" dirty="0">
                          <a:ln>
                            <a:noFill/>
                          </a:ln>
                          <a:solidFill>
                            <a:schemeClr val="tx1"/>
                          </a:solidFill>
                          <a:effectLst/>
                          <a:latin typeface="Arial" charset="0"/>
                          <a:cs typeface="Times New Roman" pitchFamily="18" charset="0"/>
                        </a:rPr>
                        <a:t>Information</a:t>
                      </a:r>
                      <a:r>
                        <a:rPr kumimoji="0" lang="en-US" sz="1600" b="0" i="0" u="none" strike="noStrike" cap="none" normalizeH="0" baseline="0" dirty="0">
                          <a:ln>
                            <a:noFill/>
                          </a:ln>
                          <a:solidFill>
                            <a:schemeClr val="tx1"/>
                          </a:solidFill>
                          <a:effectLst/>
                          <a:latin typeface="Arial" charset="0"/>
                          <a:cs typeface="Times New Roman" pitchFamily="18" charset="0"/>
                        </a:rPr>
                        <a:t> protected by </a:t>
                      </a: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FERPA, PCI-DSS and breach notification </a:t>
                      </a:r>
                      <a:r>
                        <a:rPr kumimoji="0" lang="en-US" sz="1600" b="0" i="0" u="none" strike="noStrike" cap="none" normalizeH="0" baseline="0" dirty="0">
                          <a:ln>
                            <a:noFill/>
                          </a:ln>
                          <a:solidFill>
                            <a:schemeClr val="tx1"/>
                          </a:solidFill>
                          <a:effectLst/>
                          <a:latin typeface="Arial" charset="0"/>
                          <a:cs typeface="Times New Roman" pitchFamily="18" charset="0"/>
                        </a:rPr>
                        <a:t>law. Shall be available on a need-to-know basis only.  Dissemination could result in financial liability or reputation loss.  </a:t>
                      </a:r>
                      <a:endParaRPr kumimoji="0" lang="en-US" sz="1600" b="0" i="0" u="none" strike="noStrike" cap="none" normalizeH="0" baseline="0" dirty="0">
                        <a:ln>
                          <a:noFill/>
                        </a:ln>
                        <a:solidFill>
                          <a:schemeClr val="tx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Student information &amp; grades,</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Payment card information,</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Employee information</a:t>
                      </a:r>
                      <a:endParaRPr kumimoji="0" lang="en-US" sz="1600" b="0" i="0" u="none" strike="noStrike" cap="none" normalizeH="0" baseline="0" dirty="0">
                        <a:ln>
                          <a:noFill/>
                        </a:ln>
                        <a:solidFill>
                          <a:srgbClr val="FF0000"/>
                        </a:solidFill>
                        <a:effectLst/>
                        <a:latin typeface="Tempus Sans ITC" pitchFamily="82"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extLst>
                  <a:ext uri="{0D108BD9-81ED-4DB2-BD59-A6C34878D82A}">
                    <a16:rowId xmlns:a16="http://schemas.microsoft.com/office/drawing/2014/main" val="10002"/>
                  </a:ext>
                </a:extLst>
              </a:tr>
              <a:tr h="1066877">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Privileged</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rPr>
                        <a:t>Should be accessible to management or for use with specific parties.  Could cause internal strife or divulge trade secrets if released.</a:t>
                      </a: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Professor research, </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Student homework, </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Budgets</a:t>
                      </a:r>
                      <a:endParaRPr kumimoji="0" lang="en-US" sz="1600" b="0" i="0" u="none" strike="noStrike" cap="none" normalizeH="0" baseline="0" dirty="0">
                        <a:ln>
                          <a:noFill/>
                        </a:ln>
                        <a:solidFill>
                          <a:srgbClr val="FF0000"/>
                        </a:solidFill>
                        <a:effectLst/>
                        <a:latin typeface="Tempus Sans ITC" pitchFamily="82"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extLst>
                  <a:ext uri="{0D108BD9-81ED-4DB2-BD59-A6C34878D82A}">
                    <a16:rowId xmlns:a16="http://schemas.microsoft.com/office/drawing/2014/main" val="10003"/>
                  </a:ext>
                </a:extLst>
              </a:tr>
              <a:tr h="822999">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Public</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cs typeface="Times New Roman" pitchFamily="18" charset="0"/>
                        </a:rPr>
                        <a:t>Disclosure is not welcome, but would not adversely impact the organization</a:t>
                      </a:r>
                      <a:endParaRPr kumimoji="0" lang="en-US" sz="1600" b="0" i="0" u="none" strike="noStrike" cap="none" normalizeH="0" baseline="0">
                        <a:ln>
                          <a:noFill/>
                        </a:ln>
                        <a:solidFill>
                          <a:schemeClr val="tx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rPr>
                        <a:t>Teaching lectures</a:t>
                      </a: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extLst>
                  <a:ext uri="{0D108BD9-81ED-4DB2-BD59-A6C34878D82A}">
                    <a16:rowId xmlns:a16="http://schemas.microsoft.com/office/drawing/2014/main" val="10004"/>
                  </a:ext>
                </a:extLst>
              </a:tr>
            </a:tbl>
          </a:graphicData>
        </a:graphic>
      </p:graphicFrame>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92">
            <a:extLst>
              <a:ext uri="{FF2B5EF4-FFF2-40B4-BE49-F238E27FC236}">
                <a16:creationId xmlns:a16="http://schemas.microsoft.com/office/drawing/2014/main" id="{EBDDC12A-C5FC-40CA-817A-E39A1A1465D8}"/>
              </a:ext>
            </a:extLst>
          </p:cNvPr>
          <p:cNvSpPr>
            <a:spLocks noGrp="1" noChangeArrowheads="1"/>
          </p:cNvSpPr>
          <p:nvPr>
            <p:ph type="title"/>
          </p:nvPr>
        </p:nvSpPr>
        <p:spPr>
          <a:xfrm>
            <a:off x="228600" y="609600"/>
            <a:ext cx="8229600" cy="914400"/>
          </a:xfrm>
        </p:spPr>
        <p:txBody>
          <a:bodyPr/>
          <a:lstStyle/>
          <a:p>
            <a:pPr eaLnBrk="1" hangingPunct="1"/>
            <a:r>
              <a:rPr lang="en-US" altLang="en-US">
                <a:ea typeface="Calibri" panose="020F0502020204030204" pitchFamily="34" charset="0"/>
                <a:cs typeface="Lucida Sans" panose="020B0602030504020204" pitchFamily="34" charset="0"/>
              </a:rPr>
              <a:t>Information Asset Inventory  </a:t>
            </a:r>
          </a:p>
        </p:txBody>
      </p:sp>
      <p:graphicFrame>
        <p:nvGraphicFramePr>
          <p:cNvPr id="18468" name="Group 36">
            <a:extLst>
              <a:ext uri="{FF2B5EF4-FFF2-40B4-BE49-F238E27FC236}">
                <a16:creationId xmlns:a16="http://schemas.microsoft.com/office/drawing/2014/main" id="{ACE7BA80-F1B3-485C-997E-2A10145CECAE}"/>
              </a:ext>
            </a:extLst>
          </p:cNvPr>
          <p:cNvGraphicFramePr>
            <a:graphicFrameLocks noGrp="1"/>
          </p:cNvGraphicFramePr>
          <p:nvPr>
            <p:ph type="tbl" idx="1"/>
            <p:extLst>
              <p:ext uri="{D42A27DB-BD31-4B8C-83A1-F6EECF244321}">
                <p14:modId xmlns:p14="http://schemas.microsoft.com/office/powerpoint/2010/main" val="1505029012"/>
              </p:ext>
            </p:extLst>
          </p:nvPr>
        </p:nvGraphicFramePr>
        <p:xfrm>
          <a:off x="685800" y="1306513"/>
          <a:ext cx="8153400" cy="5237163"/>
        </p:xfrm>
        <a:graphic>
          <a:graphicData uri="http://schemas.openxmlformats.org/drawingml/2006/table">
            <a:tbl>
              <a:tblPr>
                <a:tableStyleId>{8A107856-5554-42FB-B03E-39F5DBC370BA}</a:tableStyleId>
              </a:tblPr>
              <a:tblGrid>
                <a:gridCol w="2819400">
                  <a:extLst>
                    <a:ext uri="{9D8B030D-6E8A-4147-A177-3AD203B41FA5}">
                      <a16:colId xmlns:a16="http://schemas.microsoft.com/office/drawing/2014/main" val="20000"/>
                    </a:ext>
                  </a:extLst>
                </a:gridCol>
                <a:gridCol w="5334000">
                  <a:extLst>
                    <a:ext uri="{9D8B030D-6E8A-4147-A177-3AD203B41FA5}">
                      <a16:colId xmlns:a16="http://schemas.microsoft.com/office/drawing/2014/main" val="20001"/>
                    </a:ext>
                  </a:extLst>
                </a:gridCol>
              </a:tblGrid>
              <a:tr h="469900">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dirty="0">
                          <a:ln>
                            <a:noFill/>
                          </a:ln>
                          <a:solidFill>
                            <a:schemeClr val="bg1"/>
                          </a:solidFill>
                          <a:effectLst/>
                        </a:rPr>
                        <a:t>Asset Name</a:t>
                      </a:r>
                      <a:endParaRPr kumimoji="0" lang="en-US" sz="2200" b="1" i="0" u="none" strike="noStrike" cap="none" normalizeH="0" baseline="0" dirty="0">
                        <a:ln>
                          <a:noFill/>
                        </a:ln>
                        <a:solidFill>
                          <a:schemeClr val="bg1"/>
                        </a:solidFill>
                        <a:effectLst/>
                        <a:latin typeface="Arial Narrow" pitchFamily="34" charset="0"/>
                        <a:cs typeface="Times New Roman" pitchFamily="18" charset="0"/>
                      </a:endParaRPr>
                    </a:p>
                  </a:txBody>
                  <a:tcPr horzOverflow="overflow">
                    <a:solidFill>
                      <a:schemeClr val="tx1">
                        <a:lumMod val="75000"/>
                        <a:lumOff val="25000"/>
                      </a:schemeClr>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dirty="0">
                          <a:ln>
                            <a:noFill/>
                          </a:ln>
                          <a:solidFill>
                            <a:schemeClr val="bg1"/>
                          </a:solidFill>
                          <a:effectLst/>
                        </a:rPr>
                        <a:t>Course Registration</a:t>
                      </a:r>
                      <a:endParaRPr kumimoji="0" lang="en-US" sz="2200" b="1" i="0" u="none" strike="noStrike" cap="none" normalizeH="0" baseline="0" dirty="0">
                        <a:ln>
                          <a:noFill/>
                        </a:ln>
                        <a:solidFill>
                          <a:schemeClr val="bg1"/>
                        </a:solidFill>
                        <a:effectLst/>
                        <a:latin typeface="Arial Narrow" pitchFamily="34" charset="0"/>
                      </a:endParaRPr>
                    </a:p>
                  </a:txBody>
                  <a:tcPr horzOverflow="overflow">
                    <a:solidFill>
                      <a:schemeClr val="tx1">
                        <a:lumMod val="75000"/>
                        <a:lumOff val="25000"/>
                      </a:schemeClr>
                    </a:solidFill>
                  </a:tcPr>
                </a:tc>
                <a:extLst>
                  <a:ext uri="{0D108BD9-81ED-4DB2-BD59-A6C34878D82A}">
                    <a16:rowId xmlns:a16="http://schemas.microsoft.com/office/drawing/2014/main" val="10000"/>
                  </a:ext>
                </a:extLst>
              </a:tr>
              <a:tr h="762000">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Value to Organization</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Records which students are taking which classes</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30213">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Location</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IS Main Center</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777875">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Security Risk Classification</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Sensitive, Vital</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531812">
                <a:tc>
                  <a:txBody>
                    <a:bodyPr/>
                    <a:lstStyle/>
                    <a:p>
                      <a:pPr marL="342900" marR="0" lvl="0" indent="-342900" algn="ctr" defTabSz="914400" rtl="0" eaLnBrk="0" fontAlgn="base" latinLnBrk="0" hangingPunct="0">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dirty="0">
                          <a:ln>
                            <a:noFill/>
                          </a:ln>
                          <a:solidFill>
                            <a:schemeClr val="bg1"/>
                          </a:solidFill>
                          <a:effectLst/>
                        </a:rPr>
                        <a:t>IS Server</a:t>
                      </a:r>
                      <a:endParaRPr kumimoji="0" lang="en-US" sz="2200" b="0" i="0" u="none" strike="noStrike" cap="none" normalizeH="0" baseline="0" dirty="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a:solidFill>
                            <a:srgbClr val="C00000"/>
                          </a:solidFill>
                          <a:effectLst/>
                          <a:latin typeface="Tempus Sans ITC" panose="04020404030D07020202" pitchFamily="82" charset="0"/>
                          <a:ea typeface="Times New Roman" panose="02020603050405020304" pitchFamily="18" charset="0"/>
                          <a:cs typeface="Arial" panose="020B0604020202020204" pitchFamily="34" charset="0"/>
                        </a:rPr>
                        <a:t>Regisoft</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468313">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Data Owner</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Registrar: Monica Jones</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762000">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Designated Custodian</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dirty="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IS Operations: John Johnson</a:t>
                      </a:r>
                      <a:endParaRPr lang="en-US"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1035050">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dirty="0">
                          <a:ln>
                            <a:noFill/>
                          </a:ln>
                          <a:solidFill>
                            <a:schemeClr val="bg1"/>
                          </a:solidFill>
                          <a:effectLst/>
                        </a:rPr>
                        <a:t>Granted Permissions</a:t>
                      </a:r>
                      <a:endParaRPr kumimoji="0" lang="en-US" sz="2200" b="0" i="0" u="none" strike="noStrike" cap="none" normalizeH="0" baseline="0" dirty="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dirty="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Login/Password Authentication: </a:t>
                      </a:r>
                      <a:endParaRPr lang="en-US"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347345" marR="0" indent="-347345" algn="ctr" fontAlgn="base">
                        <a:lnSpc>
                          <a:spcPct val="115000"/>
                        </a:lnSpc>
                        <a:spcBef>
                          <a:spcPts val="0"/>
                        </a:spcBef>
                        <a:spcAft>
                          <a:spcPts val="0"/>
                        </a:spcAft>
                      </a:pPr>
                      <a:r>
                        <a:rPr lang="en-US" sz="1800" kern="1200" dirty="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Complex passwords, changed annually.</a:t>
                      </a:r>
                      <a:endParaRPr lang="en-US"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347345" marR="0" indent="-347345" algn="ctr" fontAlgn="base">
                        <a:lnSpc>
                          <a:spcPct val="115000"/>
                        </a:lnSpc>
                        <a:spcBef>
                          <a:spcPts val="0"/>
                        </a:spcBef>
                        <a:spcAft>
                          <a:spcPts val="0"/>
                        </a:spcAft>
                      </a:pPr>
                      <a:r>
                        <a:rPr lang="en-US" sz="1800" kern="1200" dirty="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Logs: Staff access to student records</a:t>
                      </a:r>
                      <a:endParaRPr lang="en-US"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sp>
        <p:nvSpPr>
          <p:cNvPr id="115744" name="Text Box 34">
            <a:extLst>
              <a:ext uri="{FF2B5EF4-FFF2-40B4-BE49-F238E27FC236}">
                <a16:creationId xmlns:a16="http://schemas.microsoft.com/office/drawing/2014/main" id="{CF528B3B-5954-46A8-A371-F4F4DF78C165}"/>
              </a:ext>
            </a:extLst>
          </p:cNvPr>
          <p:cNvSpPr txBox="1">
            <a:spLocks noChangeArrowheads="1"/>
          </p:cNvSpPr>
          <p:nvPr/>
        </p:nvSpPr>
        <p:spPr bwMode="auto">
          <a:xfrm>
            <a:off x="7239000" y="457200"/>
            <a:ext cx="946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a:t>Work</a:t>
            </a:r>
          </a:p>
          <a:p>
            <a:r>
              <a:rPr lang="en-US" altLang="en-US" sz="2400" b="1"/>
              <a:t>book</a:t>
            </a:r>
          </a:p>
        </p:txBody>
      </p:sp>
    </p:spTree>
    <p:extLst>
      <p:ext uri="{BB962C8B-B14F-4D97-AF65-F5344CB8AC3E}">
        <p14:creationId xmlns:p14="http://schemas.microsoft.com/office/powerpoint/2010/main" val="1884773359"/>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6EB3A77-9273-4F1D-8653-4D09994688BE}"/>
              </a:ext>
            </a:extLst>
          </p:cNvPr>
          <p:cNvSpPr>
            <a:spLocks noGrp="1"/>
          </p:cNvSpPr>
          <p:nvPr>
            <p:ph type="title"/>
          </p:nvPr>
        </p:nvSpPr>
        <p:spPr>
          <a:xfrm>
            <a:off x="457200" y="609600"/>
            <a:ext cx="8229600" cy="498598"/>
          </a:xfrm>
        </p:spPr>
        <p:txBody>
          <a:bodyPr/>
          <a:lstStyle/>
          <a:p>
            <a:r>
              <a:rPr lang="en-US" dirty="0"/>
              <a:t>Allocate Controls</a:t>
            </a:r>
          </a:p>
        </p:txBody>
      </p:sp>
      <p:sp>
        <p:nvSpPr>
          <p:cNvPr id="7" name="Text Placeholder 6">
            <a:extLst>
              <a:ext uri="{FF2B5EF4-FFF2-40B4-BE49-F238E27FC236}">
                <a16:creationId xmlns:a16="http://schemas.microsoft.com/office/drawing/2014/main" id="{7C6D1A15-4900-44A0-B606-6A57EC799C83}"/>
              </a:ext>
            </a:extLst>
          </p:cNvPr>
          <p:cNvSpPr>
            <a:spLocks noGrp="1"/>
          </p:cNvSpPr>
          <p:nvPr>
            <p:ph type="body" sz="half" idx="2"/>
          </p:nvPr>
        </p:nvSpPr>
        <p:spPr/>
        <p:txBody>
          <a:bodyPr/>
          <a:lstStyle/>
          <a:p>
            <a:endParaRPr lang="en-US" dirty="0"/>
          </a:p>
        </p:txBody>
      </p:sp>
      <p:graphicFrame>
        <p:nvGraphicFramePr>
          <p:cNvPr id="8" name="Content Placeholder 3">
            <a:extLst>
              <a:ext uri="{FF2B5EF4-FFF2-40B4-BE49-F238E27FC236}">
                <a16:creationId xmlns:a16="http://schemas.microsoft.com/office/drawing/2014/main" id="{CD930161-C8FD-45FA-B74D-7DA10545FFE7}"/>
              </a:ext>
            </a:extLst>
          </p:cNvPr>
          <p:cNvGraphicFramePr>
            <a:graphicFrameLocks noGrp="1"/>
          </p:cNvGraphicFramePr>
          <p:nvPr>
            <p:ph sz="half" idx="1"/>
            <p:extLst>
              <p:ext uri="{D42A27DB-BD31-4B8C-83A1-F6EECF244321}">
                <p14:modId xmlns:p14="http://schemas.microsoft.com/office/powerpoint/2010/main" val="3017671137"/>
              </p:ext>
            </p:extLst>
          </p:nvPr>
        </p:nvGraphicFramePr>
        <p:xfrm>
          <a:off x="457200" y="1981200"/>
          <a:ext cx="8229600" cy="1866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Table 9">
            <a:extLst>
              <a:ext uri="{FF2B5EF4-FFF2-40B4-BE49-F238E27FC236}">
                <a16:creationId xmlns:a16="http://schemas.microsoft.com/office/drawing/2014/main" id="{7ABA0FB1-9A5A-44A7-9E51-5CB6A232ADFD}"/>
              </a:ext>
            </a:extLst>
          </p:cNvPr>
          <p:cNvGraphicFramePr>
            <a:graphicFrameLocks noGrp="1"/>
          </p:cNvGraphicFramePr>
          <p:nvPr>
            <p:extLst>
              <p:ext uri="{D42A27DB-BD31-4B8C-83A1-F6EECF244321}">
                <p14:modId xmlns:p14="http://schemas.microsoft.com/office/powerpoint/2010/main" val="1783503340"/>
              </p:ext>
            </p:extLst>
          </p:nvPr>
        </p:nvGraphicFramePr>
        <p:xfrm>
          <a:off x="489856" y="3989582"/>
          <a:ext cx="8196943" cy="1950720"/>
        </p:xfrm>
        <a:graphic>
          <a:graphicData uri="http://schemas.openxmlformats.org/drawingml/2006/table">
            <a:tbl>
              <a:tblPr firstRow="1" firstCol="1" bandRow="1">
                <a:tableStyleId>{5C22544A-7EE6-4342-B048-85BDC9FD1C3A}</a:tableStyleId>
              </a:tblPr>
              <a:tblGrid>
                <a:gridCol w="1937168">
                  <a:extLst>
                    <a:ext uri="{9D8B030D-6E8A-4147-A177-3AD203B41FA5}">
                      <a16:colId xmlns:a16="http://schemas.microsoft.com/office/drawing/2014/main" val="3048872864"/>
                    </a:ext>
                  </a:extLst>
                </a:gridCol>
                <a:gridCol w="6259775">
                  <a:extLst>
                    <a:ext uri="{9D8B030D-6E8A-4147-A177-3AD203B41FA5}">
                      <a16:colId xmlns:a16="http://schemas.microsoft.com/office/drawing/2014/main" val="1100635117"/>
                    </a:ext>
                  </a:extLst>
                </a:gridCol>
              </a:tblGrid>
              <a:tr h="0">
                <a:tc>
                  <a:txBody>
                    <a:bodyPr/>
                    <a:lstStyle/>
                    <a:p>
                      <a:pPr marL="0" marR="0" algn="ctr">
                        <a:spcBef>
                          <a:spcPts val="0"/>
                        </a:spcBef>
                        <a:spcAft>
                          <a:spcPts val="600"/>
                        </a:spcAft>
                      </a:pPr>
                      <a:r>
                        <a:rPr lang="en-US" sz="1600">
                          <a:effectLst/>
                        </a:rPr>
                        <a:t>Control</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600"/>
                        </a:spcAft>
                      </a:pPr>
                      <a:r>
                        <a:rPr lang="en-US" sz="1600">
                          <a:effectLst/>
                        </a:rPr>
                        <a:t>Systems</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854548436"/>
                  </a:ext>
                </a:extLst>
              </a:tr>
              <a:tr h="0">
                <a:tc>
                  <a:txBody>
                    <a:bodyPr/>
                    <a:lstStyle/>
                    <a:p>
                      <a:pPr marL="0" marR="0" algn="just">
                        <a:spcBef>
                          <a:spcPts val="0"/>
                        </a:spcBef>
                        <a:spcAft>
                          <a:spcPts val="600"/>
                        </a:spcAft>
                      </a:pPr>
                      <a:r>
                        <a:rPr lang="en-US" sz="1600">
                          <a:effectLst/>
                        </a:rPr>
                        <a:t>Authentication</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0"/>
                        </a:spcBef>
                        <a:spcAft>
                          <a:spcPts val="600"/>
                        </a:spcAft>
                      </a:pPr>
                      <a:r>
                        <a:rPr lang="en-US" sz="1600">
                          <a:effectLst/>
                        </a:rPr>
                        <a:t>Complex passwords, multifactor authentication, biometric systems.</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78736938"/>
                  </a:ext>
                </a:extLst>
              </a:tr>
              <a:tr h="0">
                <a:tc>
                  <a:txBody>
                    <a:bodyPr/>
                    <a:lstStyle/>
                    <a:p>
                      <a:pPr marL="0" marR="0" algn="just">
                        <a:spcBef>
                          <a:spcPts val="0"/>
                        </a:spcBef>
                        <a:spcAft>
                          <a:spcPts val="600"/>
                        </a:spcAft>
                      </a:pPr>
                      <a:r>
                        <a:rPr lang="en-US" sz="1600">
                          <a:effectLst/>
                        </a:rPr>
                        <a:t>Access Controls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0"/>
                        </a:spcBef>
                        <a:spcAft>
                          <a:spcPts val="600"/>
                        </a:spcAft>
                      </a:pPr>
                      <a:r>
                        <a:rPr lang="en-US" sz="1600">
                          <a:effectLst/>
                        </a:rPr>
                        <a:t>Mandatory, role based, attribute based, physical and/or discretionary access control</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57722549"/>
                  </a:ext>
                </a:extLst>
              </a:tr>
              <a:tr h="0">
                <a:tc>
                  <a:txBody>
                    <a:bodyPr/>
                    <a:lstStyle/>
                    <a:p>
                      <a:pPr marL="0" marR="0" algn="just">
                        <a:spcBef>
                          <a:spcPts val="0"/>
                        </a:spcBef>
                        <a:spcAft>
                          <a:spcPts val="600"/>
                        </a:spcAft>
                      </a:pPr>
                      <a:r>
                        <a:rPr lang="en-US" sz="1600">
                          <a:effectLst/>
                        </a:rPr>
                        <a:t>Accountability</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0"/>
                        </a:spcBef>
                        <a:spcAft>
                          <a:spcPts val="600"/>
                        </a:spcAft>
                      </a:pPr>
                      <a:r>
                        <a:rPr lang="en-US" sz="1600" dirty="0">
                          <a:effectLst/>
                        </a:rPr>
                        <a:t>Logs, transaction audit trails, attack signature detection, trend variance detection</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281782217"/>
                  </a:ext>
                </a:extLst>
              </a:tr>
              <a:tr h="0">
                <a:tc>
                  <a:txBody>
                    <a:bodyPr/>
                    <a:lstStyle/>
                    <a:p>
                      <a:pPr marL="0" marR="0" algn="just">
                        <a:spcBef>
                          <a:spcPts val="0"/>
                        </a:spcBef>
                        <a:spcAft>
                          <a:spcPts val="600"/>
                        </a:spcAft>
                      </a:pPr>
                      <a:r>
                        <a:rPr lang="en-US" sz="1600">
                          <a:effectLst/>
                        </a:rPr>
                        <a:t>Audit</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0"/>
                        </a:spcBef>
                        <a:spcAft>
                          <a:spcPts val="600"/>
                        </a:spcAft>
                      </a:pPr>
                      <a:r>
                        <a:rPr lang="en-US" sz="1600" dirty="0">
                          <a:effectLst/>
                        </a:rPr>
                        <a:t>Checking policies, processes, staff awareness and security training via official audits; management reports monitor accountability</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3504216"/>
                  </a:ext>
                </a:extLst>
              </a:tr>
            </a:tbl>
          </a:graphicData>
        </a:graphic>
      </p:graphicFrame>
    </p:spTree>
    <p:extLst>
      <p:ext uri="{BB962C8B-B14F-4D97-AF65-F5344CB8AC3E}">
        <p14:creationId xmlns:p14="http://schemas.microsoft.com/office/powerpoint/2010/main" val="1667183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454D722-4B23-479C-9F68-B832F44F08F0}"/>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Data Classification</a:t>
            </a:r>
          </a:p>
        </p:txBody>
      </p:sp>
      <p:sp>
        <p:nvSpPr>
          <p:cNvPr id="36867" name="Rectangle 3">
            <a:extLst>
              <a:ext uri="{FF2B5EF4-FFF2-40B4-BE49-F238E27FC236}">
                <a16:creationId xmlns:a16="http://schemas.microsoft.com/office/drawing/2014/main" id="{D788AC17-4876-42C2-A069-E39A3579685E}"/>
              </a:ext>
            </a:extLst>
          </p:cNvPr>
          <p:cNvSpPr>
            <a:spLocks noGrp="1" noChangeArrowheads="1"/>
          </p:cNvSpPr>
          <p:nvPr>
            <p:ph idx="1"/>
          </p:nvPr>
        </p:nvSpPr>
        <p:spPr/>
        <p:txBody>
          <a:bodyPr/>
          <a:lstStyle/>
          <a:p>
            <a:pPr eaLnBrk="1" hangingPunct="1">
              <a:lnSpc>
                <a:spcPct val="80000"/>
              </a:lnSpc>
            </a:pPr>
            <a:r>
              <a:rPr lang="en-US" altLang="en-US" sz="2800">
                <a:latin typeface="Calibri" panose="020F0502020204030204" pitchFamily="34" charset="0"/>
                <a:ea typeface="ヒラギノ角ゴ Pro W3"/>
                <a:cs typeface="ヒラギノ角ゴ Pro W3"/>
              </a:rPr>
              <a:t>How do we mark classified information?</a:t>
            </a:r>
          </a:p>
          <a:p>
            <a:pPr eaLnBrk="1" hangingPunct="1">
              <a:lnSpc>
                <a:spcPct val="80000"/>
              </a:lnSpc>
            </a:pPr>
            <a:r>
              <a:rPr lang="en-US" altLang="en-US" sz="2800">
                <a:latin typeface="Calibri" panose="020F0502020204030204" pitchFamily="34" charset="0"/>
                <a:ea typeface="ヒラギノ角ゴ Pro W3"/>
                <a:cs typeface="ヒラギノ角ゴ Pro W3"/>
              </a:rPr>
              <a:t>How do we determine which data should be classified to which class?</a:t>
            </a:r>
          </a:p>
          <a:p>
            <a:pPr eaLnBrk="1" hangingPunct="1">
              <a:lnSpc>
                <a:spcPct val="80000"/>
              </a:lnSpc>
            </a:pPr>
            <a:r>
              <a:rPr lang="en-US" altLang="en-US" sz="2800">
                <a:latin typeface="Calibri" panose="020F0502020204030204" pitchFamily="34" charset="0"/>
                <a:ea typeface="ヒラギノ角ゴ Pro W3"/>
                <a:cs typeface="ヒラギノ角ゴ Pro W3"/>
              </a:rPr>
              <a:t>How do we store, transport, handle, archive classified information?</a:t>
            </a:r>
          </a:p>
          <a:p>
            <a:pPr eaLnBrk="1" hangingPunct="1">
              <a:lnSpc>
                <a:spcPct val="80000"/>
              </a:lnSpc>
            </a:pPr>
            <a:r>
              <a:rPr lang="en-US" altLang="en-US" sz="2800">
                <a:latin typeface="Calibri" panose="020F0502020204030204" pitchFamily="34" charset="0"/>
                <a:ea typeface="ヒラギノ角ゴ Pro W3"/>
                <a:cs typeface="ヒラギノ角ゴ Pro W3"/>
              </a:rPr>
              <a:t>How do we dispose of classified data?</a:t>
            </a:r>
          </a:p>
          <a:p>
            <a:pPr eaLnBrk="1" hangingPunct="1">
              <a:lnSpc>
                <a:spcPct val="80000"/>
              </a:lnSpc>
            </a:pPr>
            <a:r>
              <a:rPr lang="en-US" altLang="en-US" sz="2800">
                <a:latin typeface="Calibri" panose="020F0502020204030204" pitchFamily="34" charset="0"/>
                <a:ea typeface="ヒラギノ角ゴ Pro W3"/>
                <a:cs typeface="ヒラギノ角ゴ Pro W3"/>
              </a:rPr>
              <a:t>What does the law say about handling this information?</a:t>
            </a:r>
          </a:p>
          <a:p>
            <a:pPr eaLnBrk="1" hangingPunct="1">
              <a:lnSpc>
                <a:spcPct val="80000"/>
              </a:lnSpc>
            </a:pPr>
            <a:r>
              <a:rPr lang="en-US" altLang="en-US" sz="2800">
                <a:latin typeface="Calibri" panose="020F0502020204030204" pitchFamily="34" charset="0"/>
                <a:ea typeface="ヒラギノ角ゴ Pro W3"/>
                <a:cs typeface="ヒラギノ角ゴ Pro W3"/>
              </a:rPr>
              <a:t>Who has authority to determine who gets access, and what approvals are needed for access?</a:t>
            </a:r>
          </a:p>
          <a:p>
            <a:pPr eaLnBrk="1" hangingPunct="1">
              <a:lnSpc>
                <a:spcPct val="80000"/>
              </a:lnSpc>
            </a:pPr>
            <a:endParaRPr lang="en-US" altLang="en-US" sz="2800">
              <a:latin typeface="Calibri" panose="020F0502020204030204" pitchFamily="34" charset="0"/>
              <a:ea typeface="ヒラギノ角ゴ Pro W3"/>
              <a:cs typeface="ヒラギノ角ゴ Pro W3"/>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DBE58170-DB10-4C66-88F5-26825D4A629C}"/>
              </a:ext>
            </a:extLst>
          </p:cNvPr>
          <p:cNvSpPr>
            <a:spLocks noGrp="1" noChangeArrowheads="1"/>
          </p:cNvSpPr>
          <p:nvPr>
            <p:ph type="title"/>
          </p:nvPr>
        </p:nvSpPr>
        <p:spPr>
          <a:xfrm>
            <a:off x="494506" y="457200"/>
            <a:ext cx="8154988" cy="498598"/>
          </a:xfrm>
        </p:spPr>
        <p:txBody>
          <a:bodyPr/>
          <a:lstStyle/>
          <a:p>
            <a:pPr algn="ctr" eaLnBrk="1" hangingPunct="1"/>
            <a:r>
              <a:rPr lang="en-US" altLang="en-US" dirty="0">
                <a:ea typeface="Calibri" panose="020F0502020204030204" pitchFamily="34" charset="0"/>
                <a:cs typeface="Lucida Sans" panose="020B0602030504020204" pitchFamily="34" charset="0"/>
              </a:rPr>
              <a:t>Handling of Sensitive Data         </a:t>
            </a:r>
            <a:r>
              <a:rPr lang="en-US" altLang="en-US" sz="2800" dirty="0">
                <a:ea typeface="Calibri" panose="020F0502020204030204" pitchFamily="34" charset="0"/>
                <a:cs typeface="Lucida Sans" panose="020B0602030504020204" pitchFamily="34" charset="0"/>
              </a:rPr>
              <a:t>Workbook</a:t>
            </a:r>
            <a:endParaRPr lang="en-US" altLang="en-US" dirty="0">
              <a:ea typeface="Calibri" panose="020F0502020204030204" pitchFamily="34" charset="0"/>
              <a:cs typeface="Lucida Sans" panose="020B0602030504020204" pitchFamily="34" charset="0"/>
            </a:endParaRPr>
          </a:p>
        </p:txBody>
      </p:sp>
      <p:graphicFrame>
        <p:nvGraphicFramePr>
          <p:cNvPr id="2" name="Table 1">
            <a:extLst>
              <a:ext uri="{FF2B5EF4-FFF2-40B4-BE49-F238E27FC236}">
                <a16:creationId xmlns:a16="http://schemas.microsoft.com/office/drawing/2014/main" id="{1265F8EF-2ACF-4397-B955-0F5EB475CA2E}"/>
              </a:ext>
            </a:extLst>
          </p:cNvPr>
          <p:cNvGraphicFramePr>
            <a:graphicFrameLocks noGrp="1"/>
          </p:cNvGraphicFramePr>
          <p:nvPr>
            <p:extLst>
              <p:ext uri="{D42A27DB-BD31-4B8C-83A1-F6EECF244321}">
                <p14:modId xmlns:p14="http://schemas.microsoft.com/office/powerpoint/2010/main" val="2280843239"/>
              </p:ext>
            </p:extLst>
          </p:nvPr>
        </p:nvGraphicFramePr>
        <p:xfrm>
          <a:off x="152400" y="846800"/>
          <a:ext cx="8686800" cy="6022086"/>
        </p:xfrm>
        <a:graphic>
          <a:graphicData uri="http://schemas.openxmlformats.org/drawingml/2006/table">
            <a:tbl>
              <a:tblPr>
                <a:tableStyleId>{69CF1AB2-1976-4502-BF36-3FF5EA218861}</a:tableStyleId>
              </a:tblPr>
              <a:tblGrid>
                <a:gridCol w="1393405">
                  <a:extLst>
                    <a:ext uri="{9D8B030D-6E8A-4147-A177-3AD203B41FA5}">
                      <a16:colId xmlns:a16="http://schemas.microsoft.com/office/drawing/2014/main" val="1429039146"/>
                    </a:ext>
                  </a:extLst>
                </a:gridCol>
                <a:gridCol w="4702595">
                  <a:extLst>
                    <a:ext uri="{9D8B030D-6E8A-4147-A177-3AD203B41FA5}">
                      <a16:colId xmlns:a16="http://schemas.microsoft.com/office/drawing/2014/main" val="3505874036"/>
                    </a:ext>
                  </a:extLst>
                </a:gridCol>
                <a:gridCol w="1547436">
                  <a:extLst>
                    <a:ext uri="{9D8B030D-6E8A-4147-A177-3AD203B41FA5}">
                      <a16:colId xmlns:a16="http://schemas.microsoft.com/office/drawing/2014/main" val="2140246200"/>
                    </a:ext>
                  </a:extLst>
                </a:gridCol>
                <a:gridCol w="1043364">
                  <a:extLst>
                    <a:ext uri="{9D8B030D-6E8A-4147-A177-3AD203B41FA5}">
                      <a16:colId xmlns:a16="http://schemas.microsoft.com/office/drawing/2014/main" val="2168945098"/>
                    </a:ext>
                  </a:extLst>
                </a:gridCol>
              </a:tblGrid>
              <a:tr h="131286">
                <a:tc>
                  <a:txBody>
                    <a:bodyPr/>
                    <a:lstStyle/>
                    <a:p>
                      <a:endParaRPr lang="en-US" sz="1600" dirty="0">
                        <a:solidFill>
                          <a:schemeClr val="bg1"/>
                        </a:solidFill>
                        <a:effectLst/>
                        <a:latin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lgn="ctr">
                        <a:spcBef>
                          <a:spcPts val="0"/>
                        </a:spcBef>
                        <a:spcAft>
                          <a:spcPts val="0"/>
                        </a:spcAft>
                      </a:pPr>
                      <a:r>
                        <a:rPr lang="en-US" sz="1600">
                          <a:solidFill>
                            <a:schemeClr val="bg1"/>
                          </a:solidFill>
                          <a:effectLst/>
                        </a:rPr>
                        <a:t>Confidential</a:t>
                      </a:r>
                      <a:endParaRPr lang="en-US" sz="16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lgn="ctr">
                        <a:spcBef>
                          <a:spcPts val="0"/>
                        </a:spcBef>
                        <a:spcAft>
                          <a:spcPts val="0"/>
                        </a:spcAft>
                      </a:pPr>
                      <a:r>
                        <a:rPr lang="en-US" sz="1600">
                          <a:solidFill>
                            <a:schemeClr val="bg1"/>
                          </a:solidFill>
                          <a:effectLst/>
                        </a:rPr>
                        <a:t>Privileged</a:t>
                      </a:r>
                      <a:endParaRPr lang="en-US" sz="16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lgn="ctr">
                        <a:spcBef>
                          <a:spcPts val="0"/>
                        </a:spcBef>
                        <a:spcAft>
                          <a:spcPts val="0"/>
                        </a:spcAft>
                      </a:pPr>
                      <a:r>
                        <a:rPr lang="en-US" sz="1600" dirty="0">
                          <a:solidFill>
                            <a:schemeClr val="bg1"/>
                          </a:solidFill>
                          <a:effectLst/>
                        </a:rPr>
                        <a:t>Public</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extLst>
                  <a:ext uri="{0D108BD9-81ED-4DB2-BD59-A6C34878D82A}">
                    <a16:rowId xmlns:a16="http://schemas.microsoft.com/office/drawing/2014/main" val="452158334"/>
                  </a:ext>
                </a:extLst>
              </a:tr>
              <a:tr h="363100">
                <a:tc>
                  <a:txBody>
                    <a:bodyPr/>
                    <a:lstStyle/>
                    <a:p>
                      <a:pPr marL="0" marR="0">
                        <a:lnSpc>
                          <a:spcPct val="115000"/>
                        </a:lnSpc>
                        <a:spcBef>
                          <a:spcPts val="0"/>
                        </a:spcBef>
                        <a:spcAft>
                          <a:spcPts val="0"/>
                        </a:spcAft>
                      </a:pPr>
                      <a:r>
                        <a:rPr lang="en-US" sz="1600" dirty="0">
                          <a:solidFill>
                            <a:schemeClr val="bg1"/>
                          </a:solidFill>
                          <a:effectLst/>
                        </a:rPr>
                        <a:t>Access</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Need to know, Least privilege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Need to know, least privilege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Need to know</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54843637"/>
                  </a:ext>
                </a:extLst>
              </a:tr>
              <a:tr h="530740">
                <a:tc>
                  <a:txBody>
                    <a:bodyPr/>
                    <a:lstStyle/>
                    <a:p>
                      <a:pPr marL="0" marR="0">
                        <a:lnSpc>
                          <a:spcPct val="115000"/>
                        </a:lnSpc>
                        <a:spcBef>
                          <a:spcPts val="0"/>
                        </a:spcBef>
                        <a:spcAft>
                          <a:spcPts val="0"/>
                        </a:spcAft>
                      </a:pPr>
                      <a:r>
                        <a:rPr lang="en-US" sz="1600" dirty="0">
                          <a:solidFill>
                            <a:schemeClr val="bg1"/>
                          </a:solidFill>
                          <a:effectLst/>
                        </a:rPr>
                        <a:t>Paper Storage</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Locked cabinet,</a:t>
                      </a:r>
                    </a:p>
                    <a:p>
                      <a:pPr marL="0" marR="0">
                        <a:spcBef>
                          <a:spcPts val="0"/>
                        </a:spcBef>
                        <a:spcAft>
                          <a:spcPts val="0"/>
                        </a:spcAft>
                      </a:pPr>
                      <a:r>
                        <a:rPr lang="en-US" sz="1600" dirty="0">
                          <a:effectLst/>
                        </a:rPr>
                        <a:t>Locked room if unattended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Locked cabinet,</a:t>
                      </a:r>
                    </a:p>
                    <a:p>
                      <a:pPr marL="0" marR="0">
                        <a:spcBef>
                          <a:spcPts val="0"/>
                        </a:spcBef>
                        <a:spcAft>
                          <a:spcPts val="0"/>
                        </a:spcAft>
                      </a:pPr>
                      <a:r>
                        <a:rPr lang="en-US" sz="1600">
                          <a:effectLst/>
                        </a:rPr>
                        <a:t>Locked room if unattended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Locked room if unattended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870197836"/>
                  </a:ext>
                </a:extLst>
              </a:tr>
              <a:tr h="363100">
                <a:tc>
                  <a:txBody>
                    <a:bodyPr/>
                    <a:lstStyle/>
                    <a:p>
                      <a:pPr marL="0" marR="0">
                        <a:lnSpc>
                          <a:spcPct val="115000"/>
                        </a:lnSpc>
                        <a:spcBef>
                          <a:spcPts val="0"/>
                        </a:spcBef>
                        <a:spcAft>
                          <a:spcPts val="0"/>
                        </a:spcAft>
                      </a:pPr>
                      <a:r>
                        <a:rPr lang="en-US" sz="1600" dirty="0">
                          <a:solidFill>
                            <a:schemeClr val="bg1"/>
                          </a:solidFill>
                          <a:effectLst/>
                        </a:rPr>
                        <a:t>Disk Storage</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Password-protected,</a:t>
                      </a:r>
                    </a:p>
                    <a:p>
                      <a:pPr marL="0" marR="0">
                        <a:spcBef>
                          <a:spcPts val="0"/>
                        </a:spcBef>
                        <a:spcAft>
                          <a:spcPts val="0"/>
                        </a:spcAft>
                      </a:pPr>
                      <a:r>
                        <a:rPr lang="en-US" sz="1600" dirty="0">
                          <a:effectLst/>
                        </a:rPr>
                        <a:t>Encrypted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Password-protected,</a:t>
                      </a:r>
                    </a:p>
                    <a:p>
                      <a:pPr marL="0" marR="0">
                        <a:spcBef>
                          <a:spcPts val="0"/>
                        </a:spcBef>
                        <a:spcAft>
                          <a:spcPts val="0"/>
                        </a:spcAft>
                      </a:pPr>
                      <a:r>
                        <a:rPr lang="en-US" sz="1600">
                          <a:effectLst/>
                        </a:rPr>
                        <a:t>Encrypted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Password-Protected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505519654"/>
                  </a:ext>
                </a:extLst>
              </a:tr>
              <a:tr h="450772">
                <a:tc>
                  <a:txBody>
                    <a:bodyPr/>
                    <a:lstStyle/>
                    <a:p>
                      <a:pPr marL="0" marR="0">
                        <a:lnSpc>
                          <a:spcPct val="115000"/>
                        </a:lnSpc>
                        <a:spcBef>
                          <a:spcPts val="0"/>
                        </a:spcBef>
                        <a:spcAft>
                          <a:spcPts val="0"/>
                        </a:spcAft>
                      </a:pPr>
                      <a:r>
                        <a:rPr lang="en-US" sz="1600" dirty="0">
                          <a:solidFill>
                            <a:schemeClr val="bg1"/>
                          </a:solidFill>
                          <a:effectLst/>
                        </a:rPr>
                        <a:t>Labeling &amp; Handling</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Label ‘Confidential’, Clean desk, low voice,</a:t>
                      </a:r>
                    </a:p>
                    <a:p>
                      <a:pPr marL="0" marR="0" algn="just">
                        <a:lnSpc>
                          <a:spcPct val="115000"/>
                        </a:lnSpc>
                        <a:spcBef>
                          <a:spcPts val="0"/>
                        </a:spcBef>
                        <a:spcAft>
                          <a:spcPts val="600"/>
                        </a:spcAft>
                      </a:pPr>
                      <a:r>
                        <a:rPr lang="en-US" sz="1600" kern="1200" dirty="0">
                          <a:solidFill>
                            <a:srgbClr val="C00000"/>
                          </a:solidFill>
                          <a:effectLst/>
                          <a:latin typeface="Tempus Sans ITC" panose="04020404030D07020202" pitchFamily="82" charset="0"/>
                        </a:rPr>
                        <a:t>No SSNs, ID required</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Clean desk,</a:t>
                      </a:r>
                    </a:p>
                    <a:p>
                      <a:pPr marL="0" marR="0">
                        <a:spcBef>
                          <a:spcPts val="0"/>
                        </a:spcBef>
                        <a:spcAft>
                          <a:spcPts val="0"/>
                        </a:spcAft>
                      </a:pPr>
                      <a:r>
                        <a:rPr lang="en-US" sz="1600">
                          <a:effectLst/>
                        </a:rPr>
                        <a:t>low voice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None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1171683012"/>
                  </a:ext>
                </a:extLst>
              </a:tr>
              <a:tr h="225386">
                <a:tc>
                  <a:txBody>
                    <a:bodyPr/>
                    <a:lstStyle/>
                    <a:p>
                      <a:pPr marL="0" marR="0">
                        <a:lnSpc>
                          <a:spcPct val="115000"/>
                        </a:lnSpc>
                        <a:spcBef>
                          <a:spcPts val="0"/>
                        </a:spcBef>
                        <a:spcAft>
                          <a:spcPts val="0"/>
                        </a:spcAft>
                      </a:pPr>
                      <a:r>
                        <a:rPr lang="en-US" sz="1600" dirty="0">
                          <a:solidFill>
                            <a:schemeClr val="bg1"/>
                          </a:solidFill>
                          <a:effectLst/>
                        </a:rPr>
                        <a:t>Transmission/</a:t>
                      </a:r>
                    </a:p>
                    <a:p>
                      <a:pPr marL="0" marR="0">
                        <a:lnSpc>
                          <a:spcPct val="115000"/>
                        </a:lnSpc>
                        <a:spcBef>
                          <a:spcPts val="0"/>
                        </a:spcBef>
                        <a:spcAft>
                          <a:spcPts val="0"/>
                        </a:spcAft>
                      </a:pPr>
                      <a:r>
                        <a:rPr lang="en-US" sz="1600" dirty="0">
                          <a:solidFill>
                            <a:schemeClr val="bg1"/>
                          </a:solidFill>
                          <a:effectLst/>
                        </a:rPr>
                        <a:t>Migration</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Encrypted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Encrypted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Encrypted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265296188"/>
                  </a:ext>
                </a:extLst>
              </a:tr>
              <a:tr h="169039">
                <a:tc>
                  <a:txBody>
                    <a:bodyPr/>
                    <a:lstStyle/>
                    <a:p>
                      <a:pPr marL="0" marR="0">
                        <a:lnSpc>
                          <a:spcPct val="115000"/>
                        </a:lnSpc>
                        <a:spcBef>
                          <a:spcPts val="0"/>
                        </a:spcBef>
                        <a:spcAft>
                          <a:spcPts val="0"/>
                        </a:spcAft>
                      </a:pPr>
                      <a:r>
                        <a:rPr lang="en-US" sz="1600" dirty="0">
                          <a:solidFill>
                            <a:schemeClr val="bg1"/>
                          </a:solidFill>
                          <a:effectLst/>
                        </a:rPr>
                        <a:t>Data Warehousing</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De-identification occurs through summary reports based on course summaries or major summaries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3049842528"/>
                  </a:ext>
                </a:extLst>
              </a:tr>
              <a:tr h="450772">
                <a:tc>
                  <a:txBody>
                    <a:bodyPr/>
                    <a:lstStyle/>
                    <a:p>
                      <a:pPr marL="0" marR="0">
                        <a:spcBef>
                          <a:spcPts val="0"/>
                        </a:spcBef>
                        <a:spcAft>
                          <a:spcPts val="0"/>
                        </a:spcAft>
                      </a:pPr>
                      <a:r>
                        <a:rPr lang="en-US" sz="1600" dirty="0">
                          <a:solidFill>
                            <a:schemeClr val="bg1"/>
                          </a:solidFill>
                          <a:effectLst/>
                        </a:rPr>
                        <a:t>Archive &amp; Retention</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Encrypted backups</a:t>
                      </a:r>
                    </a:p>
                    <a:p>
                      <a:pPr marL="0" marR="0">
                        <a:spcBef>
                          <a:spcPts val="0"/>
                        </a:spcBef>
                        <a:spcAft>
                          <a:spcPts val="0"/>
                        </a:spcAft>
                      </a:pPr>
                      <a:r>
                        <a:rPr lang="en-US" sz="1600" dirty="0">
                          <a:solidFill>
                            <a:srgbClr val="C00000"/>
                          </a:solidFill>
                          <a:effectLst/>
                          <a:latin typeface="Tempus Sans ITC" panose="04020404030D07020202" pitchFamily="82" charset="0"/>
                        </a:rPr>
                        <a:t>Grades retained online 2 years after graduation; afterwards maintained offline.</a:t>
                      </a:r>
                    </a:p>
                    <a:p>
                      <a:pPr marL="0" marR="0">
                        <a:spcBef>
                          <a:spcPts val="0"/>
                        </a:spcBef>
                        <a:spcAft>
                          <a:spcPts val="0"/>
                        </a:spcAft>
                      </a:pPr>
                      <a:r>
                        <a:rPr lang="en-US" sz="1600" dirty="0">
                          <a:solidFill>
                            <a:srgbClr val="C00000"/>
                          </a:solidFill>
                          <a:effectLst/>
                          <a:latin typeface="Tempus Sans ITC" panose="04020404030D07020202" pitchFamily="82" charset="0"/>
                        </a:rPr>
                        <a:t>Other information retained only for 6 months after graduation; 1 year after absence.</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Encrypted backups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None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3097278435"/>
                  </a:ext>
                </a:extLst>
              </a:tr>
              <a:tr h="412122">
                <a:tc>
                  <a:txBody>
                    <a:bodyPr/>
                    <a:lstStyle/>
                    <a:p>
                      <a:pPr marL="0" marR="0">
                        <a:spcBef>
                          <a:spcPts val="0"/>
                        </a:spcBef>
                        <a:spcAft>
                          <a:spcPts val="0"/>
                        </a:spcAft>
                      </a:pPr>
                      <a:r>
                        <a:rPr lang="en-US" sz="1600" dirty="0">
                          <a:solidFill>
                            <a:schemeClr val="bg1"/>
                          </a:solidFill>
                          <a:effectLst/>
                        </a:rPr>
                        <a:t>Disposal &amp; Destruction</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Degauss and damage disks - Shred paper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Secure wipe</a:t>
                      </a:r>
                    </a:p>
                    <a:p>
                      <a:pPr marL="0" marR="0">
                        <a:spcBef>
                          <a:spcPts val="0"/>
                        </a:spcBef>
                        <a:spcAft>
                          <a:spcPts val="0"/>
                        </a:spcAft>
                      </a:pPr>
                      <a:r>
                        <a:rPr lang="en-US" sz="1600" dirty="0">
                          <a:effectLst/>
                        </a:rPr>
                        <a:t>Shred paper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Reformat disks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698101215"/>
                  </a:ext>
                </a:extLst>
              </a:tr>
              <a:tr h="169039">
                <a:tc>
                  <a:txBody>
                    <a:bodyPr/>
                    <a:lstStyle/>
                    <a:p>
                      <a:pPr marL="0" marR="0">
                        <a:spcBef>
                          <a:spcPts val="0"/>
                        </a:spcBef>
                        <a:spcAft>
                          <a:spcPts val="0"/>
                        </a:spcAft>
                      </a:pPr>
                      <a:r>
                        <a:rPr lang="en-US" sz="1600" dirty="0">
                          <a:solidFill>
                            <a:schemeClr val="bg1"/>
                          </a:solidFill>
                          <a:effectLst/>
                        </a:rPr>
                        <a:t>Special Notes</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solidFill>
                            <a:srgbClr val="C00000"/>
                          </a:solidFill>
                          <a:effectLst/>
                          <a:latin typeface="Tempus Sans ITC" panose="04020404030D07020202" pitchFamily="82" charset="0"/>
                        </a:rPr>
                        <a:t>When a student asks, email of grades for one student is permitted with email security notice appended.</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1802658592"/>
                  </a:ext>
                </a:extLst>
              </a:tr>
            </a:tbl>
          </a:graphicData>
        </a:graphic>
      </p:graphicFrame>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a:extLst>
              <a:ext uri="{FF2B5EF4-FFF2-40B4-BE49-F238E27FC236}">
                <a16:creationId xmlns:a16="http://schemas.microsoft.com/office/drawing/2014/main" id="{5D101307-313B-436B-B69F-24281299F3F1}"/>
              </a:ext>
            </a:extLst>
          </p:cNvPr>
          <p:cNvSpPr>
            <a:spLocks noGrp="1" noChangeArrowheads="1"/>
          </p:cNvSpPr>
          <p:nvPr>
            <p:ph type="title"/>
          </p:nvPr>
        </p:nvSpPr>
        <p:spPr>
          <a:xfrm>
            <a:off x="520700" y="609600"/>
            <a:ext cx="8154988" cy="996950"/>
          </a:xfrm>
        </p:spPr>
        <p:txBody>
          <a:bodyPr/>
          <a:lstStyle/>
          <a:p>
            <a:pPr eaLnBrk="1" hangingPunct="1"/>
            <a:r>
              <a:rPr lang="en-US" altLang="en-US">
                <a:ea typeface="Calibri" panose="020F0502020204030204" pitchFamily="34" charset="0"/>
                <a:cs typeface="Lucida Sans" panose="020B0602030504020204" pitchFamily="34" charset="0"/>
              </a:rPr>
              <a:t>Storage &amp; Destruction of Confidential Information</a:t>
            </a:r>
          </a:p>
        </p:txBody>
      </p:sp>
      <p:sp>
        <p:nvSpPr>
          <p:cNvPr id="39939" name="Text Box 5">
            <a:extLst>
              <a:ext uri="{FF2B5EF4-FFF2-40B4-BE49-F238E27FC236}">
                <a16:creationId xmlns:a16="http://schemas.microsoft.com/office/drawing/2014/main" id="{3816F99E-BE5C-4B86-9EBC-EAC628B5AEB7}"/>
              </a:ext>
            </a:extLst>
          </p:cNvPr>
          <p:cNvSpPr txBox="1">
            <a:spLocks noChangeArrowheads="1"/>
          </p:cNvSpPr>
          <p:nvPr/>
        </p:nvSpPr>
        <p:spPr bwMode="auto">
          <a:xfrm>
            <a:off x="4724400" y="3276600"/>
            <a:ext cx="4235450"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dirty="0"/>
              <a:t>Storage</a:t>
            </a:r>
          </a:p>
          <a:p>
            <a:pPr eaLnBrk="1" hangingPunct="1"/>
            <a:r>
              <a:rPr lang="en-US" altLang="en-US" dirty="0"/>
              <a:t>Encrypt sensitive data</a:t>
            </a:r>
          </a:p>
          <a:p>
            <a:pPr eaLnBrk="1" hangingPunct="1"/>
            <a:r>
              <a:rPr lang="en-US" altLang="en-US" dirty="0"/>
              <a:t>Avoid touching media surface</a:t>
            </a:r>
          </a:p>
          <a:p>
            <a:pPr eaLnBrk="1" hangingPunct="1"/>
            <a:r>
              <a:rPr lang="en-US" altLang="en-US" dirty="0"/>
              <a:t>Keep out of direct sunlight</a:t>
            </a:r>
          </a:p>
          <a:p>
            <a:pPr eaLnBrk="1" hangingPunct="1"/>
            <a:r>
              <a:rPr lang="en-US" altLang="en-US" dirty="0"/>
              <a:t>Keep free of dust &amp; liquids –</a:t>
            </a:r>
          </a:p>
          <a:p>
            <a:pPr eaLnBrk="1" hangingPunct="1"/>
            <a:r>
              <a:rPr lang="en-US" altLang="en-US" dirty="0"/>
              <a:t>    in firm container best</a:t>
            </a:r>
          </a:p>
          <a:p>
            <a:pPr eaLnBrk="1" hangingPunct="1"/>
            <a:r>
              <a:rPr lang="en-US" altLang="en-US" dirty="0"/>
              <a:t>Avoid magnetic, radio, or vibrating fields</a:t>
            </a:r>
          </a:p>
          <a:p>
            <a:pPr eaLnBrk="1" hangingPunct="1"/>
            <a:r>
              <a:rPr lang="en-US" altLang="en-US" dirty="0"/>
              <a:t>Use anti-static bags for disks</a:t>
            </a:r>
          </a:p>
          <a:p>
            <a:pPr eaLnBrk="1" hangingPunct="1"/>
            <a:r>
              <a:rPr lang="en-US" altLang="en-US" dirty="0"/>
              <a:t>Avoid spikes in temperature for disks;</a:t>
            </a:r>
          </a:p>
          <a:p>
            <a:pPr eaLnBrk="1" hangingPunct="1"/>
            <a:r>
              <a:rPr lang="en-US" altLang="en-US" dirty="0"/>
              <a:t>   bring to room temperature before use</a:t>
            </a:r>
          </a:p>
          <a:p>
            <a:pPr eaLnBrk="1" hangingPunct="1"/>
            <a:r>
              <a:rPr lang="en-US" altLang="en-US" dirty="0"/>
              <a:t>Write </a:t>
            </a:r>
            <a:r>
              <a:rPr lang="en-US" altLang="en-US"/>
              <a:t>protect magnetic </a:t>
            </a:r>
            <a:r>
              <a:rPr lang="en-US" altLang="en-US" dirty="0"/>
              <a:t>media</a:t>
            </a:r>
          </a:p>
          <a:p>
            <a:pPr eaLnBrk="1" hangingPunct="1"/>
            <a:r>
              <a:rPr lang="en-US" altLang="en-US" dirty="0"/>
              <a:t>Store tapes vertically</a:t>
            </a:r>
          </a:p>
        </p:txBody>
      </p:sp>
      <p:sp>
        <p:nvSpPr>
          <p:cNvPr id="39940" name="Text Box 6">
            <a:extLst>
              <a:ext uri="{FF2B5EF4-FFF2-40B4-BE49-F238E27FC236}">
                <a16:creationId xmlns:a16="http://schemas.microsoft.com/office/drawing/2014/main" id="{35E90D64-536F-40A3-8163-A7CE1C892C67}"/>
              </a:ext>
            </a:extLst>
          </p:cNvPr>
          <p:cNvSpPr txBox="1">
            <a:spLocks noChangeArrowheads="1"/>
          </p:cNvSpPr>
          <p:nvPr/>
        </p:nvSpPr>
        <p:spPr bwMode="auto">
          <a:xfrm>
            <a:off x="762000" y="2743200"/>
            <a:ext cx="3460750"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Disposing of Media</a:t>
            </a:r>
          </a:p>
          <a:p>
            <a:pPr eaLnBrk="1" hangingPunct="1"/>
            <a:r>
              <a:rPr lang="en-US" altLang="en-US"/>
              <a:t>Meet record-retention schedules</a:t>
            </a:r>
          </a:p>
          <a:p>
            <a:pPr eaLnBrk="1" hangingPunct="1"/>
            <a:r>
              <a:rPr lang="en-US" altLang="en-US"/>
              <a:t>Reformat disk</a:t>
            </a:r>
          </a:p>
          <a:p>
            <a:pPr eaLnBrk="1" hangingPunct="1"/>
            <a:r>
              <a:rPr lang="en-US" altLang="en-US"/>
              <a:t>Use “Secure wipe” tool</a:t>
            </a:r>
          </a:p>
          <a:p>
            <a:pPr eaLnBrk="1" hangingPunct="1"/>
            <a:r>
              <a:rPr lang="en-US" altLang="en-US"/>
              <a:t>****If highly secure*****</a:t>
            </a:r>
          </a:p>
          <a:p>
            <a:pPr eaLnBrk="1" hangingPunct="1"/>
            <a:r>
              <a:rPr lang="en-US" altLang="en-US"/>
              <a:t>Degauss = demagnetize </a:t>
            </a:r>
          </a:p>
          <a:p>
            <a:pPr eaLnBrk="1" hangingPunct="1"/>
            <a:r>
              <a:rPr lang="en-US" altLang="en-US"/>
              <a:t>Physical destruction</a:t>
            </a:r>
          </a:p>
        </p:txBody>
      </p:sp>
      <p:sp>
        <p:nvSpPr>
          <p:cNvPr id="39941" name="Text Box 7">
            <a:extLst>
              <a:ext uri="{FF2B5EF4-FFF2-40B4-BE49-F238E27FC236}">
                <a16:creationId xmlns:a16="http://schemas.microsoft.com/office/drawing/2014/main" id="{49C1F6A2-75DC-49CB-B74B-A25746D5ED89}"/>
              </a:ext>
            </a:extLst>
          </p:cNvPr>
          <p:cNvSpPr txBox="1">
            <a:spLocks noChangeArrowheads="1"/>
          </p:cNvSpPr>
          <p:nvPr/>
        </p:nvSpPr>
        <p:spPr bwMode="auto">
          <a:xfrm>
            <a:off x="4724400" y="1676400"/>
            <a:ext cx="26987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Repair</a:t>
            </a:r>
          </a:p>
          <a:p>
            <a:pPr eaLnBrk="1" hangingPunct="1"/>
            <a:r>
              <a:rPr lang="en-US" altLang="en-US"/>
              <a:t>Remove memory before </a:t>
            </a:r>
          </a:p>
          <a:p>
            <a:pPr eaLnBrk="1" hangingPunct="1"/>
            <a:r>
              <a:rPr lang="en-US" altLang="en-US"/>
              <a:t>   sending out for repair</a:t>
            </a:r>
          </a:p>
        </p:txBody>
      </p:sp>
      <p:sp>
        <p:nvSpPr>
          <p:cNvPr id="39942" name="cddrive">
            <a:extLst>
              <a:ext uri="{FF2B5EF4-FFF2-40B4-BE49-F238E27FC236}">
                <a16:creationId xmlns:a16="http://schemas.microsoft.com/office/drawing/2014/main" id="{38F60307-E2C6-45D2-B233-32DB893D1B4C}"/>
              </a:ext>
            </a:extLst>
          </p:cNvPr>
          <p:cNvSpPr>
            <a:spLocks noEditPoints="1" noChangeArrowheads="1"/>
          </p:cNvSpPr>
          <p:nvPr/>
        </p:nvSpPr>
        <p:spPr bwMode="auto">
          <a:xfrm>
            <a:off x="1371600" y="1752600"/>
            <a:ext cx="1809750" cy="904875"/>
          </a:xfrm>
          <a:custGeom>
            <a:avLst/>
            <a:gdLst>
              <a:gd name="T0" fmla="*/ 2147483646 w 21600"/>
              <a:gd name="T1" fmla="*/ 0 h 21600"/>
              <a:gd name="T2" fmla="*/ 2147483646 w 21600"/>
              <a:gd name="T3" fmla="*/ 2147483646 h 21600"/>
              <a:gd name="T4" fmla="*/ 2147483646 w 21600"/>
              <a:gd name="T5" fmla="*/ 2147483646 h 21600"/>
              <a:gd name="T6" fmla="*/ 0 w 21600"/>
              <a:gd name="T7" fmla="*/ 2147483646 h 21600"/>
              <a:gd name="T8" fmla="*/ 0 60000 65536"/>
              <a:gd name="T9" fmla="*/ 0 60000 65536"/>
              <a:gd name="T10" fmla="*/ 0 60000 65536"/>
              <a:gd name="T11" fmla="*/ 0 60000 65536"/>
              <a:gd name="T12" fmla="*/ 686 w 21600"/>
              <a:gd name="T13" fmla="*/ 23059 h 21600"/>
              <a:gd name="T14" fmla="*/ 21005 w 21600"/>
              <a:gd name="T15" fmla="*/ 30503 h 21600"/>
            </a:gdLst>
            <a:ahLst/>
            <a:cxnLst>
              <a:cxn ang="T8">
                <a:pos x="T0" y="T1"/>
              </a:cxn>
              <a:cxn ang="T9">
                <a:pos x="T2" y="T3"/>
              </a:cxn>
              <a:cxn ang="T10">
                <a:pos x="T4" y="T5"/>
              </a:cxn>
              <a:cxn ang="T11">
                <a:pos x="T6" y="T7"/>
              </a:cxn>
            </a:cxnLst>
            <a:rect l="T12" t="T13" r="T14" b="T15"/>
            <a:pathLst>
              <a:path w="21600" h="21600" extrusionOk="0">
                <a:moveTo>
                  <a:pt x="2563" y="12259"/>
                </a:moveTo>
                <a:lnTo>
                  <a:pt x="2563" y="12843"/>
                </a:lnTo>
                <a:lnTo>
                  <a:pt x="2746" y="13427"/>
                </a:lnTo>
                <a:lnTo>
                  <a:pt x="2929" y="14303"/>
                </a:lnTo>
                <a:lnTo>
                  <a:pt x="3112" y="14886"/>
                </a:lnTo>
                <a:lnTo>
                  <a:pt x="3478" y="15470"/>
                </a:lnTo>
                <a:lnTo>
                  <a:pt x="3844" y="16054"/>
                </a:lnTo>
                <a:lnTo>
                  <a:pt x="4393" y="16638"/>
                </a:lnTo>
                <a:lnTo>
                  <a:pt x="4942" y="17222"/>
                </a:lnTo>
                <a:lnTo>
                  <a:pt x="5492" y="17514"/>
                </a:lnTo>
                <a:lnTo>
                  <a:pt x="6224" y="18097"/>
                </a:lnTo>
                <a:lnTo>
                  <a:pt x="6773" y="18389"/>
                </a:lnTo>
                <a:lnTo>
                  <a:pt x="7505" y="18681"/>
                </a:lnTo>
                <a:lnTo>
                  <a:pt x="8237" y="18973"/>
                </a:lnTo>
                <a:lnTo>
                  <a:pt x="9153" y="18973"/>
                </a:lnTo>
                <a:lnTo>
                  <a:pt x="9885" y="19265"/>
                </a:lnTo>
                <a:lnTo>
                  <a:pt x="10800" y="19265"/>
                </a:lnTo>
                <a:lnTo>
                  <a:pt x="11532" y="19265"/>
                </a:lnTo>
                <a:lnTo>
                  <a:pt x="12447" y="18973"/>
                </a:lnTo>
                <a:lnTo>
                  <a:pt x="13180" y="18973"/>
                </a:lnTo>
                <a:lnTo>
                  <a:pt x="13912" y="18681"/>
                </a:lnTo>
                <a:lnTo>
                  <a:pt x="14644" y="18389"/>
                </a:lnTo>
                <a:lnTo>
                  <a:pt x="15376" y="18097"/>
                </a:lnTo>
                <a:lnTo>
                  <a:pt x="16108" y="17514"/>
                </a:lnTo>
                <a:lnTo>
                  <a:pt x="16658" y="17222"/>
                </a:lnTo>
                <a:lnTo>
                  <a:pt x="17207" y="16638"/>
                </a:lnTo>
                <a:lnTo>
                  <a:pt x="17573" y="16054"/>
                </a:lnTo>
                <a:lnTo>
                  <a:pt x="18122" y="15470"/>
                </a:lnTo>
                <a:lnTo>
                  <a:pt x="18305" y="14886"/>
                </a:lnTo>
                <a:lnTo>
                  <a:pt x="18671" y="14303"/>
                </a:lnTo>
                <a:lnTo>
                  <a:pt x="18854" y="13427"/>
                </a:lnTo>
                <a:lnTo>
                  <a:pt x="19037" y="12843"/>
                </a:lnTo>
                <a:lnTo>
                  <a:pt x="19037" y="12259"/>
                </a:lnTo>
                <a:lnTo>
                  <a:pt x="2563" y="12259"/>
                </a:lnTo>
                <a:close/>
              </a:path>
              <a:path w="21600" h="21600" extrusionOk="0">
                <a:moveTo>
                  <a:pt x="2563" y="12259"/>
                </a:moveTo>
                <a:lnTo>
                  <a:pt x="9153" y="12259"/>
                </a:lnTo>
                <a:lnTo>
                  <a:pt x="9153" y="12551"/>
                </a:lnTo>
                <a:lnTo>
                  <a:pt x="9336" y="12843"/>
                </a:lnTo>
                <a:lnTo>
                  <a:pt x="9519" y="13135"/>
                </a:lnTo>
                <a:lnTo>
                  <a:pt x="9702" y="13135"/>
                </a:lnTo>
                <a:lnTo>
                  <a:pt x="9885" y="13427"/>
                </a:lnTo>
                <a:lnTo>
                  <a:pt x="10068" y="13719"/>
                </a:lnTo>
                <a:lnTo>
                  <a:pt x="10434" y="13719"/>
                </a:lnTo>
                <a:lnTo>
                  <a:pt x="10800" y="13719"/>
                </a:lnTo>
                <a:lnTo>
                  <a:pt x="10983" y="13719"/>
                </a:lnTo>
                <a:lnTo>
                  <a:pt x="11349" y="13719"/>
                </a:lnTo>
                <a:lnTo>
                  <a:pt x="11715" y="13427"/>
                </a:lnTo>
                <a:lnTo>
                  <a:pt x="11898" y="13135"/>
                </a:lnTo>
                <a:lnTo>
                  <a:pt x="12081" y="13135"/>
                </a:lnTo>
                <a:lnTo>
                  <a:pt x="12264" y="12843"/>
                </a:lnTo>
                <a:lnTo>
                  <a:pt x="12264" y="12551"/>
                </a:lnTo>
                <a:lnTo>
                  <a:pt x="12264" y="12259"/>
                </a:lnTo>
                <a:lnTo>
                  <a:pt x="9153" y="12259"/>
                </a:lnTo>
                <a:lnTo>
                  <a:pt x="2563" y="12259"/>
                </a:lnTo>
                <a:close/>
              </a:path>
              <a:path w="21600" h="21600" extrusionOk="0">
                <a:moveTo>
                  <a:pt x="21600" y="7589"/>
                </a:moveTo>
                <a:lnTo>
                  <a:pt x="17756" y="0"/>
                </a:lnTo>
                <a:lnTo>
                  <a:pt x="10800" y="0"/>
                </a:lnTo>
                <a:lnTo>
                  <a:pt x="3844" y="0"/>
                </a:lnTo>
                <a:lnTo>
                  <a:pt x="0" y="7589"/>
                </a:lnTo>
                <a:lnTo>
                  <a:pt x="0" y="10800"/>
                </a:lnTo>
                <a:lnTo>
                  <a:pt x="0" y="18097"/>
                </a:lnTo>
                <a:lnTo>
                  <a:pt x="1464" y="18097"/>
                </a:lnTo>
                <a:lnTo>
                  <a:pt x="1464" y="21600"/>
                </a:lnTo>
                <a:lnTo>
                  <a:pt x="10800" y="21600"/>
                </a:lnTo>
                <a:lnTo>
                  <a:pt x="19953" y="21600"/>
                </a:lnTo>
                <a:lnTo>
                  <a:pt x="19953" y="18097"/>
                </a:lnTo>
                <a:lnTo>
                  <a:pt x="21600" y="18097"/>
                </a:lnTo>
                <a:lnTo>
                  <a:pt x="21600" y="11092"/>
                </a:lnTo>
                <a:lnTo>
                  <a:pt x="21600" y="7589"/>
                </a:lnTo>
              </a:path>
              <a:path w="21600" h="21600" extrusionOk="0">
                <a:moveTo>
                  <a:pt x="1647" y="18097"/>
                </a:moveTo>
                <a:lnTo>
                  <a:pt x="6407" y="18097"/>
                </a:lnTo>
                <a:moveTo>
                  <a:pt x="19953" y="18097"/>
                </a:moveTo>
                <a:lnTo>
                  <a:pt x="15010" y="18097"/>
                </a:lnTo>
                <a:moveTo>
                  <a:pt x="0" y="7589"/>
                </a:moveTo>
                <a:lnTo>
                  <a:pt x="21417" y="7589"/>
                </a:lnTo>
                <a:lnTo>
                  <a:pt x="21600" y="7589"/>
                </a:lnTo>
              </a:path>
            </a:pathLst>
          </a:custGeom>
          <a:solidFill>
            <a:srgbClr val="FFFFCC"/>
          </a:solidFill>
          <a:ln w="9525">
            <a:solidFill>
              <a:srgbClr val="000000"/>
            </a:solidFill>
            <a:miter lim="800000"/>
            <a:headEnd/>
            <a:tailEnd/>
          </a:ln>
        </p:spPr>
        <p:txBody>
          <a:bodyPr/>
          <a:lstStyle/>
          <a:p>
            <a:endParaRPr lang="en-US"/>
          </a:p>
        </p:txBody>
      </p:sp>
      <p:sp>
        <p:nvSpPr>
          <p:cNvPr id="39943" name="AutoShape 10">
            <a:extLst>
              <a:ext uri="{FF2B5EF4-FFF2-40B4-BE49-F238E27FC236}">
                <a16:creationId xmlns:a16="http://schemas.microsoft.com/office/drawing/2014/main" id="{68BE8BEA-DAF7-4073-AA18-384EDE8343D4}"/>
              </a:ext>
            </a:extLst>
          </p:cNvPr>
          <p:cNvSpPr>
            <a:spLocks noChangeArrowheads="1"/>
          </p:cNvSpPr>
          <p:nvPr/>
        </p:nvSpPr>
        <p:spPr bwMode="auto">
          <a:xfrm>
            <a:off x="838200" y="4876800"/>
            <a:ext cx="1295400" cy="1295400"/>
          </a:xfrm>
          <a:prstGeom prst="flowChartMagneticTape">
            <a:avLst/>
          </a:prstGeom>
          <a:solidFill>
            <a:schemeClr val="hlink"/>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p>
        </p:txBody>
      </p:sp>
      <p:sp>
        <p:nvSpPr>
          <p:cNvPr id="39944" name="AutoShape 11">
            <a:extLst>
              <a:ext uri="{FF2B5EF4-FFF2-40B4-BE49-F238E27FC236}">
                <a16:creationId xmlns:a16="http://schemas.microsoft.com/office/drawing/2014/main" id="{5E638B5C-C767-4301-B727-8541A9B148FF}"/>
              </a:ext>
            </a:extLst>
          </p:cNvPr>
          <p:cNvSpPr>
            <a:spLocks noChangeArrowheads="1"/>
          </p:cNvSpPr>
          <p:nvPr/>
        </p:nvSpPr>
        <p:spPr bwMode="auto">
          <a:xfrm>
            <a:off x="1143000" y="4876800"/>
            <a:ext cx="1295400" cy="1295400"/>
          </a:xfrm>
          <a:prstGeom prst="flowChartMagneticTape">
            <a:avLst/>
          </a:prstGeom>
          <a:solidFill>
            <a:srgbClr val="F6FCA2"/>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p>
        </p:txBody>
      </p:sp>
      <p:sp>
        <p:nvSpPr>
          <p:cNvPr id="39945" name="AutoShape 12">
            <a:extLst>
              <a:ext uri="{FF2B5EF4-FFF2-40B4-BE49-F238E27FC236}">
                <a16:creationId xmlns:a16="http://schemas.microsoft.com/office/drawing/2014/main" id="{199FDED7-DE0C-4674-A8B9-03B9901ED961}"/>
              </a:ext>
            </a:extLst>
          </p:cNvPr>
          <p:cNvSpPr>
            <a:spLocks noChangeArrowheads="1"/>
          </p:cNvSpPr>
          <p:nvPr/>
        </p:nvSpPr>
        <p:spPr bwMode="auto">
          <a:xfrm>
            <a:off x="1447800" y="4876800"/>
            <a:ext cx="1295400" cy="1295400"/>
          </a:xfrm>
          <a:prstGeom prst="flowChartMagneticTape">
            <a:avLst/>
          </a:prstGeom>
          <a:solidFill>
            <a:srgbClr val="FDC3F6"/>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p>
        </p:txBody>
      </p:sp>
      <p:sp>
        <p:nvSpPr>
          <p:cNvPr id="39946" name="AutoShape 13">
            <a:extLst>
              <a:ext uri="{FF2B5EF4-FFF2-40B4-BE49-F238E27FC236}">
                <a16:creationId xmlns:a16="http://schemas.microsoft.com/office/drawing/2014/main" id="{69EF89E8-0C61-4CB4-9281-A0C1AB4D8ABD}"/>
              </a:ext>
            </a:extLst>
          </p:cNvPr>
          <p:cNvSpPr>
            <a:spLocks noChangeArrowheads="1"/>
          </p:cNvSpPr>
          <p:nvPr/>
        </p:nvSpPr>
        <p:spPr bwMode="auto">
          <a:xfrm>
            <a:off x="1828800" y="4876800"/>
            <a:ext cx="1295400" cy="1295400"/>
          </a:xfrm>
          <a:prstGeom prst="flowChartMagneticTape">
            <a:avLst/>
          </a:prstGeom>
          <a:solidFill>
            <a:schemeClr val="accent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p>
        </p:txBody>
      </p:sp>
      <p:sp>
        <p:nvSpPr>
          <p:cNvPr id="39947" name="AutoShape 14">
            <a:extLst>
              <a:ext uri="{FF2B5EF4-FFF2-40B4-BE49-F238E27FC236}">
                <a16:creationId xmlns:a16="http://schemas.microsoft.com/office/drawing/2014/main" id="{E74C47FB-9F62-4D68-8477-2A5E968C2EFF}"/>
              </a:ext>
            </a:extLst>
          </p:cNvPr>
          <p:cNvSpPr>
            <a:spLocks noChangeArrowheads="1"/>
          </p:cNvSpPr>
          <p:nvPr/>
        </p:nvSpPr>
        <p:spPr bwMode="auto">
          <a:xfrm>
            <a:off x="2286000" y="4876800"/>
            <a:ext cx="1295400" cy="1295400"/>
          </a:xfrm>
          <a:prstGeom prst="flowChartMagneticTape">
            <a:avLst/>
          </a:prstGeom>
          <a:solidFill>
            <a:srgbClr val="B3F6A8"/>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B9A0E3A3-5382-444E-9360-FC1790C273DF}"/>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Objectives</a:t>
            </a:r>
          </a:p>
        </p:txBody>
      </p:sp>
      <p:sp>
        <p:nvSpPr>
          <p:cNvPr id="18435" name="Content Placeholder 2">
            <a:extLst>
              <a:ext uri="{FF2B5EF4-FFF2-40B4-BE49-F238E27FC236}">
                <a16:creationId xmlns:a16="http://schemas.microsoft.com/office/drawing/2014/main" id="{2AAD29E0-7265-4812-AD1C-4953181A4047}"/>
              </a:ext>
            </a:extLst>
          </p:cNvPr>
          <p:cNvSpPr>
            <a:spLocks noGrp="1" noChangeArrowheads="1"/>
          </p:cNvSpPr>
          <p:nvPr>
            <p:ph idx="1"/>
          </p:nvPr>
        </p:nvSpPr>
        <p:spPr>
          <a:xfrm>
            <a:off x="381000" y="1524000"/>
            <a:ext cx="8229600" cy="4572000"/>
          </a:xfrm>
        </p:spPr>
        <p:txBody>
          <a:bodyPr/>
          <a:lstStyle/>
          <a:p>
            <a:pPr eaLnBrk="1" hangingPunct="1">
              <a:buFont typeface="Wingdings" panose="05000000000000000000" pitchFamily="2" charset="2"/>
              <a:buNone/>
            </a:pPr>
            <a:r>
              <a:rPr lang="en-US" altLang="en-US" dirty="0">
                <a:latin typeface="Calibri" panose="020F0502020204030204" pitchFamily="34" charset="0"/>
                <a:ea typeface="ヒラギノ角ゴ Pro W3"/>
                <a:cs typeface="ヒラギノ角ゴ Pro W3"/>
              </a:rPr>
              <a:t>Student should know:</a:t>
            </a:r>
          </a:p>
          <a:p>
            <a:pPr eaLnBrk="1" hangingPunct="1"/>
            <a:r>
              <a:rPr lang="en-US" altLang="en-US" dirty="0">
                <a:latin typeface="Calibri" panose="020F0502020204030204" pitchFamily="34" charset="0"/>
                <a:ea typeface="ヒラギノ角ゴ Pro W3"/>
                <a:cs typeface="ヒラギノ角ゴ Pro W3"/>
              </a:rPr>
              <a:t>Define information security principles: need-to-know, least privilege, segregation of duties, privacy, zero trust</a:t>
            </a:r>
          </a:p>
          <a:p>
            <a:pPr eaLnBrk="1" hangingPunct="1"/>
            <a:r>
              <a:rPr lang="en-US" altLang="en-US" dirty="0">
                <a:latin typeface="Calibri" panose="020F0502020204030204" pitchFamily="34" charset="0"/>
                <a:ea typeface="ヒラギノ角ゴ Pro W3"/>
                <a:cs typeface="ヒラギノ角ゴ Pro W3"/>
              </a:rPr>
              <a:t>Define information security management positions: data owner, data custodians, security administrator</a:t>
            </a:r>
          </a:p>
          <a:p>
            <a:pPr eaLnBrk="1" hangingPunct="1"/>
            <a:r>
              <a:rPr lang="en-US" altLang="en-US" dirty="0">
                <a:latin typeface="Calibri" panose="020F0502020204030204" pitchFamily="34" charset="0"/>
                <a:ea typeface="ヒラギノ角ゴ Pro W3"/>
                <a:cs typeface="ヒラギノ角ゴ Pro W3"/>
              </a:rPr>
              <a:t>Define access control techniques: mandatory, discretionary, role-based, physical, single sign-on</a:t>
            </a:r>
          </a:p>
          <a:p>
            <a:pPr eaLnBrk="1" hangingPunct="1"/>
            <a:r>
              <a:rPr lang="en-US" altLang="en-US" dirty="0">
                <a:latin typeface="Calibri" panose="020F0502020204030204" pitchFamily="34" charset="0"/>
                <a:ea typeface="ヒラギノ角ゴ Pro W3"/>
                <a:cs typeface="ヒラギノ角ゴ Pro W3"/>
              </a:rPr>
              <a:t>Define authentication combination: single factor, two factor, three factor multifactor</a:t>
            </a:r>
          </a:p>
          <a:p>
            <a:pPr eaLnBrk="1" hangingPunct="1"/>
            <a:r>
              <a:rPr lang="en-US" altLang="en-US" dirty="0">
                <a:latin typeface="Calibri" panose="020F0502020204030204" pitchFamily="34" charset="0"/>
                <a:ea typeface="ヒラギノ角ゴ Pro W3"/>
                <a:cs typeface="ヒラギノ角ゴ Pro W3"/>
              </a:rPr>
              <a:t>Define Biometric: FRR, FAR, FER, EER</a:t>
            </a:r>
          </a:p>
          <a:p>
            <a:pPr eaLnBrk="1" hangingPunct="1"/>
            <a:r>
              <a:rPr lang="en-US" altLang="en-US" dirty="0">
                <a:latin typeface="Calibri" panose="020F0502020204030204" pitchFamily="34" charset="0"/>
                <a:ea typeface="ヒラギノ角ゴ Pro W3"/>
                <a:cs typeface="ヒラギノ角ゴ Pro W3"/>
              </a:rPr>
              <a:t>Define elements of BLP: read down, write up, tranquility principle, declassification</a:t>
            </a:r>
          </a:p>
          <a:p>
            <a:pPr eaLnBrk="1" hangingPunct="1"/>
            <a:r>
              <a:rPr lang="en-US" altLang="en-US" dirty="0">
                <a:latin typeface="Calibri" panose="020F0502020204030204" pitchFamily="34" charset="0"/>
                <a:ea typeface="ヒラギノ角ゴ Pro W3"/>
                <a:cs typeface="ヒラギノ角ゴ Pro W3"/>
              </a:rPr>
              <a:t>Define military security policy: level of trust, confidentiality principle</a:t>
            </a:r>
          </a:p>
          <a:p>
            <a:pPr eaLnBrk="1" hangingPunct="1"/>
            <a:r>
              <a:rPr lang="en-US" altLang="en-US" dirty="0">
                <a:latin typeface="Calibri" panose="020F0502020204030204" pitchFamily="34" charset="0"/>
                <a:ea typeface="ヒラギノ角ゴ Pro W3"/>
                <a:cs typeface="ヒラギノ角ゴ Pro W3"/>
              </a:rPr>
              <a:t>Define backup rotation, incremental backup, differential backup, degauss, audit trail, audit reduction, criticality classification, sensitivity classification</a:t>
            </a:r>
          </a:p>
          <a:p>
            <a:pPr eaLnBrk="1" hangingPunct="1"/>
            <a:r>
              <a:rPr lang="en-US" altLang="en-US" dirty="0">
                <a:latin typeface="Calibri" panose="020F0502020204030204" pitchFamily="34" charset="0"/>
                <a:ea typeface="ヒラギノ角ゴ Pro W3"/>
                <a:cs typeface="ヒラギノ角ゴ Pro W3"/>
              </a:rPr>
              <a:t>Develop an information security classification scheme that addresses confidentiality and availability</a:t>
            </a:r>
          </a:p>
          <a:p>
            <a:pPr eaLnBrk="1" hangingPunct="1"/>
            <a:endParaRPr lang="en-US" altLang="en-US" dirty="0">
              <a:latin typeface="Calibri" panose="020F0502020204030204" pitchFamily="34" charset="0"/>
              <a:ea typeface="ヒラギノ角ゴ Pro W3"/>
              <a:cs typeface="ヒラギノ角ゴ Pro W3"/>
            </a:endParaRPr>
          </a:p>
          <a:p>
            <a:pPr eaLnBrk="1" hangingPunct="1"/>
            <a:endParaRPr lang="en-US" altLang="en-US" dirty="0">
              <a:latin typeface="Calibri" panose="020F0502020204030204" pitchFamily="34" charset="0"/>
              <a:ea typeface="ヒラギノ角ゴ Pro W3"/>
              <a:cs typeface="ヒラギノ角ゴ Pro W3"/>
            </a:endParaRPr>
          </a:p>
          <a:p>
            <a:pPr eaLnBrk="1" hangingPunct="1"/>
            <a:endParaRPr lang="en-US" altLang="en-US" dirty="0">
              <a:latin typeface="Calibri" panose="020F0502020204030204" pitchFamily="34" charset="0"/>
              <a:ea typeface="ヒラギノ角ゴ Pro W3"/>
              <a:cs typeface="ヒラギノ角ゴ Pro W3"/>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4">
            <a:extLst>
              <a:ext uri="{FF2B5EF4-FFF2-40B4-BE49-F238E27FC236}">
                <a16:creationId xmlns:a16="http://schemas.microsoft.com/office/drawing/2014/main" id="{6F0C525B-A486-4601-868E-0C4BB7AA7386}"/>
              </a:ext>
            </a:extLst>
          </p:cNvPr>
          <p:cNvSpPr>
            <a:spLocks noGrp="1" noChangeArrowheads="1"/>
          </p:cNvSpPr>
          <p:nvPr>
            <p:ph type="title"/>
          </p:nvPr>
        </p:nvSpPr>
        <p:spPr>
          <a:xfrm>
            <a:off x="381000" y="609600"/>
            <a:ext cx="8229600" cy="1066800"/>
          </a:xfrm>
        </p:spPr>
        <p:txBody>
          <a:bodyPr/>
          <a:lstStyle/>
          <a:p>
            <a:pPr eaLnBrk="1" hangingPunct="1"/>
            <a:r>
              <a:rPr lang="en-US" altLang="en-US">
                <a:ea typeface="Calibri" panose="020F0502020204030204" pitchFamily="34" charset="0"/>
                <a:cs typeface="Lucida Sans" panose="020B0602030504020204" pitchFamily="34" charset="0"/>
              </a:rPr>
              <a:t>Four Layers of Logical Security</a:t>
            </a:r>
          </a:p>
        </p:txBody>
      </p:sp>
      <p:sp>
        <p:nvSpPr>
          <p:cNvPr id="38915" name="Rectangle 5">
            <a:extLst>
              <a:ext uri="{FF2B5EF4-FFF2-40B4-BE49-F238E27FC236}">
                <a16:creationId xmlns:a16="http://schemas.microsoft.com/office/drawing/2014/main" id="{6DBC5A45-95BD-4D8D-AEE2-A1E20C1C049F}"/>
              </a:ext>
            </a:extLst>
          </p:cNvPr>
          <p:cNvSpPr>
            <a:spLocks noChangeArrowheads="1"/>
          </p:cNvSpPr>
          <p:nvPr/>
        </p:nvSpPr>
        <p:spPr bwMode="auto">
          <a:xfrm>
            <a:off x="2971800" y="1371600"/>
            <a:ext cx="2057400" cy="2362200"/>
          </a:xfrm>
          <a:prstGeom prst="rect">
            <a:avLst/>
          </a:prstGeom>
          <a:solidFill>
            <a:schemeClr val="tx1">
              <a:lumMod val="50000"/>
              <a:lumOff val="50000"/>
            </a:schemeClr>
          </a:solidFill>
          <a:ln w="9525">
            <a:solidFill>
              <a:schemeClr val="tx1"/>
            </a:solidFill>
            <a:miter lim="800000"/>
            <a:headEnd/>
            <a:tailEnd/>
          </a:ln>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a:p>
        </p:txBody>
      </p:sp>
      <p:sp>
        <p:nvSpPr>
          <p:cNvPr id="38916" name="Rectangle 6">
            <a:extLst>
              <a:ext uri="{FF2B5EF4-FFF2-40B4-BE49-F238E27FC236}">
                <a16:creationId xmlns:a16="http://schemas.microsoft.com/office/drawing/2014/main" id="{E6E8C58F-D9D5-4513-A2E2-441E521FE783}"/>
              </a:ext>
            </a:extLst>
          </p:cNvPr>
          <p:cNvSpPr>
            <a:spLocks noChangeArrowheads="1"/>
          </p:cNvSpPr>
          <p:nvPr/>
        </p:nvSpPr>
        <p:spPr bwMode="auto">
          <a:xfrm>
            <a:off x="5715000" y="1371600"/>
            <a:ext cx="1905000" cy="2362200"/>
          </a:xfrm>
          <a:prstGeom prst="rect">
            <a:avLst/>
          </a:prstGeom>
          <a:solidFill>
            <a:schemeClr val="tx1">
              <a:lumMod val="50000"/>
              <a:lumOff val="50000"/>
            </a:schemeClr>
          </a:solidFill>
          <a:ln w="9525">
            <a:solidFill>
              <a:schemeClr val="tx1"/>
            </a:solidFill>
            <a:miter lim="800000"/>
            <a:headEnd/>
            <a:tailEnd/>
          </a:ln>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a:p>
        </p:txBody>
      </p:sp>
      <p:sp>
        <p:nvSpPr>
          <p:cNvPr id="38917" name="AutoShape 7">
            <a:extLst>
              <a:ext uri="{FF2B5EF4-FFF2-40B4-BE49-F238E27FC236}">
                <a16:creationId xmlns:a16="http://schemas.microsoft.com/office/drawing/2014/main" id="{7223051A-10EB-4B6F-A277-8061818126A2}"/>
              </a:ext>
            </a:extLst>
          </p:cNvPr>
          <p:cNvSpPr>
            <a:spLocks noChangeArrowheads="1"/>
          </p:cNvSpPr>
          <p:nvPr/>
        </p:nvSpPr>
        <p:spPr bwMode="auto">
          <a:xfrm>
            <a:off x="3429000" y="1752600"/>
            <a:ext cx="1219200" cy="1447800"/>
          </a:xfrm>
          <a:prstGeom prst="flowChartMagneticDisk">
            <a:avLst/>
          </a:prstGeom>
          <a:solidFill>
            <a:schemeClr val="tx1">
              <a:lumMod val="25000"/>
              <a:lumOff val="75000"/>
            </a:schemeClr>
          </a:solidFill>
          <a:ln w="9525">
            <a:solidFill>
              <a:schemeClr val="tx1"/>
            </a:solidFill>
            <a:round/>
            <a:headEnd/>
            <a:tailEnd/>
          </a:ln>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r>
              <a:rPr lang="en-US" altLang="en-US"/>
              <a:t>Database</a:t>
            </a:r>
          </a:p>
        </p:txBody>
      </p:sp>
      <p:sp>
        <p:nvSpPr>
          <p:cNvPr id="38918" name="AutoShape 8">
            <a:extLst>
              <a:ext uri="{FF2B5EF4-FFF2-40B4-BE49-F238E27FC236}">
                <a16:creationId xmlns:a16="http://schemas.microsoft.com/office/drawing/2014/main" id="{92AB73D9-DFB4-4F7B-8A3A-27C4289BEABE}"/>
              </a:ext>
            </a:extLst>
          </p:cNvPr>
          <p:cNvSpPr>
            <a:spLocks noChangeArrowheads="1"/>
          </p:cNvSpPr>
          <p:nvPr/>
        </p:nvSpPr>
        <p:spPr bwMode="auto">
          <a:xfrm>
            <a:off x="6477000" y="1981200"/>
            <a:ext cx="990600" cy="685800"/>
          </a:xfrm>
          <a:prstGeom prst="flowChartPredefinedProcess">
            <a:avLst/>
          </a:prstGeom>
          <a:solidFill>
            <a:schemeClr val="tx1">
              <a:lumMod val="25000"/>
              <a:lumOff val="75000"/>
            </a:schemeClr>
          </a:solidFill>
          <a:ln w="9525">
            <a:solidFill>
              <a:schemeClr val="tx1"/>
            </a:solidFill>
            <a:miter lim="800000"/>
            <a:headEnd/>
            <a:tailEnd/>
          </a:ln>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r>
              <a:rPr lang="en-US" altLang="en-US" dirty="0"/>
              <a:t>App1</a:t>
            </a:r>
          </a:p>
        </p:txBody>
      </p:sp>
      <p:sp>
        <p:nvSpPr>
          <p:cNvPr id="38919" name="AutoShape 9">
            <a:extLst>
              <a:ext uri="{FF2B5EF4-FFF2-40B4-BE49-F238E27FC236}">
                <a16:creationId xmlns:a16="http://schemas.microsoft.com/office/drawing/2014/main" id="{448113C4-EC32-41AE-A276-C94CF86573CC}"/>
              </a:ext>
            </a:extLst>
          </p:cNvPr>
          <p:cNvSpPr>
            <a:spLocks noChangeArrowheads="1"/>
          </p:cNvSpPr>
          <p:nvPr/>
        </p:nvSpPr>
        <p:spPr bwMode="auto">
          <a:xfrm>
            <a:off x="6477000" y="2895600"/>
            <a:ext cx="990600" cy="685800"/>
          </a:xfrm>
          <a:prstGeom prst="flowChartPredefinedProcess">
            <a:avLst/>
          </a:prstGeom>
          <a:solidFill>
            <a:schemeClr val="tx1">
              <a:lumMod val="25000"/>
              <a:lumOff val="75000"/>
            </a:schemeClr>
          </a:solidFill>
          <a:ln w="9525">
            <a:solidFill>
              <a:schemeClr val="tx1"/>
            </a:solidFill>
            <a:miter lim="800000"/>
            <a:headEnd/>
            <a:tailEnd/>
          </a:ln>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r>
              <a:rPr lang="en-US" altLang="en-US"/>
              <a:t>App2</a:t>
            </a:r>
          </a:p>
        </p:txBody>
      </p:sp>
      <p:sp>
        <p:nvSpPr>
          <p:cNvPr id="56328" name="Line 10">
            <a:extLst>
              <a:ext uri="{FF2B5EF4-FFF2-40B4-BE49-F238E27FC236}">
                <a16:creationId xmlns:a16="http://schemas.microsoft.com/office/drawing/2014/main" id="{13453144-A4E8-4115-AB35-7FB77654973D}"/>
              </a:ext>
            </a:extLst>
          </p:cNvPr>
          <p:cNvSpPr>
            <a:spLocks noChangeShapeType="1"/>
          </p:cNvSpPr>
          <p:nvPr/>
        </p:nvSpPr>
        <p:spPr bwMode="auto">
          <a:xfrm>
            <a:off x="457200" y="4267200"/>
            <a:ext cx="6248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29" name="Line 11">
            <a:extLst>
              <a:ext uri="{FF2B5EF4-FFF2-40B4-BE49-F238E27FC236}">
                <a16:creationId xmlns:a16="http://schemas.microsoft.com/office/drawing/2014/main" id="{3C932C9C-54F4-45BB-B05B-72495FA21BDF}"/>
              </a:ext>
            </a:extLst>
          </p:cNvPr>
          <p:cNvSpPr>
            <a:spLocks noChangeShapeType="1"/>
          </p:cNvSpPr>
          <p:nvPr/>
        </p:nvSpPr>
        <p:spPr bwMode="auto">
          <a:xfrm>
            <a:off x="3276600" y="3733800"/>
            <a:ext cx="0" cy="5334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30" name="Line 12">
            <a:extLst>
              <a:ext uri="{FF2B5EF4-FFF2-40B4-BE49-F238E27FC236}">
                <a16:creationId xmlns:a16="http://schemas.microsoft.com/office/drawing/2014/main" id="{06FB4B99-B35A-4C96-B43A-AE6F139A6183}"/>
              </a:ext>
            </a:extLst>
          </p:cNvPr>
          <p:cNvSpPr>
            <a:spLocks noChangeShapeType="1"/>
          </p:cNvSpPr>
          <p:nvPr/>
        </p:nvSpPr>
        <p:spPr bwMode="auto">
          <a:xfrm>
            <a:off x="6019800" y="3733800"/>
            <a:ext cx="0" cy="5334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31" name="Text Box 13">
            <a:extLst>
              <a:ext uri="{FF2B5EF4-FFF2-40B4-BE49-F238E27FC236}">
                <a16:creationId xmlns:a16="http://schemas.microsoft.com/office/drawing/2014/main" id="{2524ED0F-7EC7-47FD-97EE-B161DD241C09}"/>
              </a:ext>
            </a:extLst>
          </p:cNvPr>
          <p:cNvSpPr txBox="1">
            <a:spLocks noChangeArrowheads="1"/>
          </p:cNvSpPr>
          <p:nvPr/>
        </p:nvSpPr>
        <p:spPr bwMode="auto">
          <a:xfrm>
            <a:off x="3108325" y="1331913"/>
            <a:ext cx="1136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System 1</a:t>
            </a:r>
          </a:p>
        </p:txBody>
      </p:sp>
      <p:sp>
        <p:nvSpPr>
          <p:cNvPr id="56332" name="Text Box 15">
            <a:extLst>
              <a:ext uri="{FF2B5EF4-FFF2-40B4-BE49-F238E27FC236}">
                <a16:creationId xmlns:a16="http://schemas.microsoft.com/office/drawing/2014/main" id="{0546C3BE-2DD6-499E-9018-ECCAD10985F7}"/>
              </a:ext>
            </a:extLst>
          </p:cNvPr>
          <p:cNvSpPr txBox="1">
            <a:spLocks noChangeArrowheads="1"/>
          </p:cNvSpPr>
          <p:nvPr/>
        </p:nvSpPr>
        <p:spPr bwMode="auto">
          <a:xfrm>
            <a:off x="5791200" y="1371600"/>
            <a:ext cx="1136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System 2</a:t>
            </a:r>
          </a:p>
        </p:txBody>
      </p:sp>
      <p:sp>
        <p:nvSpPr>
          <p:cNvPr id="56333" name="Lock">
            <a:extLst>
              <a:ext uri="{FF2B5EF4-FFF2-40B4-BE49-F238E27FC236}">
                <a16:creationId xmlns:a16="http://schemas.microsoft.com/office/drawing/2014/main" id="{0D2AD65F-C57E-4B30-98C0-25FCF21958C9}"/>
              </a:ext>
            </a:extLst>
          </p:cNvPr>
          <p:cNvSpPr>
            <a:spLocks noEditPoints="1" noChangeArrowheads="1"/>
          </p:cNvSpPr>
          <p:nvPr/>
        </p:nvSpPr>
        <p:spPr bwMode="auto">
          <a:xfrm>
            <a:off x="1219200" y="3810000"/>
            <a:ext cx="609600" cy="762000"/>
          </a:xfrm>
          <a:custGeom>
            <a:avLst/>
            <a:gdLst>
              <a:gd name="T0" fmla="*/ 2147483646 w 21600"/>
              <a:gd name="T1" fmla="*/ 0 h 21600"/>
              <a:gd name="T2" fmla="*/ 2147483646 w 21600"/>
              <a:gd name="T3" fmla="*/ 2147483646 h 21600"/>
              <a:gd name="T4" fmla="*/ 2147483646 w 21600"/>
              <a:gd name="T5" fmla="*/ 2147483646 h 21600"/>
              <a:gd name="T6" fmla="*/ 0 w 21600"/>
              <a:gd name="T7" fmla="*/ 2147483646 h 21600"/>
              <a:gd name="T8" fmla="*/ 0 60000 65536"/>
              <a:gd name="T9" fmla="*/ 0 60000 65536"/>
              <a:gd name="T10" fmla="*/ 0 60000 65536"/>
              <a:gd name="T11" fmla="*/ 0 60000 65536"/>
              <a:gd name="T12" fmla="*/ 744 w 21600"/>
              <a:gd name="T13" fmla="*/ 9904 h 21600"/>
              <a:gd name="T14" fmla="*/ 21134 w 21600"/>
              <a:gd name="T15" fmla="*/ 15335 h 21600"/>
            </a:gdLst>
            <a:ahLst/>
            <a:cxnLst>
              <a:cxn ang="T8">
                <a:pos x="T0" y="T1"/>
              </a:cxn>
              <a:cxn ang="T9">
                <a:pos x="T2" y="T3"/>
              </a:cxn>
              <a:cxn ang="T10">
                <a:pos x="T4" y="T5"/>
              </a:cxn>
              <a:cxn ang="T11">
                <a:pos x="T6" y="T7"/>
              </a:cxn>
            </a:cxnLst>
            <a:rect l="T12" t="T13" r="T14" b="T15"/>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lnTo>
                  <a:pt x="93"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solidFill>
              <a:srgbClr val="000000"/>
            </a:solidFill>
            <a:miter lim="800000"/>
            <a:headEnd/>
            <a:tailEnd/>
          </a:ln>
        </p:spPr>
        <p:txBody>
          <a:bodyPr/>
          <a:lstStyle/>
          <a:p>
            <a:endParaRPr lang="en-US"/>
          </a:p>
        </p:txBody>
      </p:sp>
      <p:sp>
        <p:nvSpPr>
          <p:cNvPr id="56334" name="Lock">
            <a:extLst>
              <a:ext uri="{FF2B5EF4-FFF2-40B4-BE49-F238E27FC236}">
                <a16:creationId xmlns:a16="http://schemas.microsoft.com/office/drawing/2014/main" id="{FB8D280A-4CE2-420A-8B9E-4A36FF22ECAB}"/>
              </a:ext>
            </a:extLst>
          </p:cNvPr>
          <p:cNvSpPr>
            <a:spLocks noEditPoints="1" noChangeArrowheads="1"/>
          </p:cNvSpPr>
          <p:nvPr/>
        </p:nvSpPr>
        <p:spPr bwMode="auto">
          <a:xfrm>
            <a:off x="2819400" y="3200400"/>
            <a:ext cx="609600" cy="762000"/>
          </a:xfrm>
          <a:custGeom>
            <a:avLst/>
            <a:gdLst>
              <a:gd name="T0" fmla="*/ 2147483646 w 21600"/>
              <a:gd name="T1" fmla="*/ 0 h 21600"/>
              <a:gd name="T2" fmla="*/ 2147483646 w 21600"/>
              <a:gd name="T3" fmla="*/ 2147483646 h 21600"/>
              <a:gd name="T4" fmla="*/ 2147483646 w 21600"/>
              <a:gd name="T5" fmla="*/ 2147483646 h 21600"/>
              <a:gd name="T6" fmla="*/ 0 w 21600"/>
              <a:gd name="T7" fmla="*/ 2147483646 h 21600"/>
              <a:gd name="T8" fmla="*/ 0 60000 65536"/>
              <a:gd name="T9" fmla="*/ 0 60000 65536"/>
              <a:gd name="T10" fmla="*/ 0 60000 65536"/>
              <a:gd name="T11" fmla="*/ 0 60000 65536"/>
              <a:gd name="T12" fmla="*/ 744 w 21600"/>
              <a:gd name="T13" fmla="*/ 9904 h 21600"/>
              <a:gd name="T14" fmla="*/ 21134 w 21600"/>
              <a:gd name="T15" fmla="*/ 15335 h 21600"/>
            </a:gdLst>
            <a:ahLst/>
            <a:cxnLst>
              <a:cxn ang="T8">
                <a:pos x="T0" y="T1"/>
              </a:cxn>
              <a:cxn ang="T9">
                <a:pos x="T2" y="T3"/>
              </a:cxn>
              <a:cxn ang="T10">
                <a:pos x="T4" y="T5"/>
              </a:cxn>
              <a:cxn ang="T11">
                <a:pos x="T6" y="T7"/>
              </a:cxn>
            </a:cxnLst>
            <a:rect l="T12" t="T13" r="T14" b="T15"/>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lnTo>
                  <a:pt x="93"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solidFill>
              <a:srgbClr val="000000"/>
            </a:solidFill>
            <a:miter lim="800000"/>
            <a:headEnd/>
            <a:tailEnd/>
          </a:ln>
        </p:spPr>
        <p:txBody>
          <a:bodyPr/>
          <a:lstStyle/>
          <a:p>
            <a:endParaRPr lang="en-US"/>
          </a:p>
        </p:txBody>
      </p:sp>
      <p:sp>
        <p:nvSpPr>
          <p:cNvPr id="56335" name="Lock">
            <a:extLst>
              <a:ext uri="{FF2B5EF4-FFF2-40B4-BE49-F238E27FC236}">
                <a16:creationId xmlns:a16="http://schemas.microsoft.com/office/drawing/2014/main" id="{17D4EE20-85D7-44AD-B992-FFE175E82805}"/>
              </a:ext>
            </a:extLst>
          </p:cNvPr>
          <p:cNvSpPr>
            <a:spLocks noEditPoints="1" noChangeArrowheads="1"/>
          </p:cNvSpPr>
          <p:nvPr/>
        </p:nvSpPr>
        <p:spPr bwMode="auto">
          <a:xfrm>
            <a:off x="5486400" y="3200400"/>
            <a:ext cx="609600" cy="762000"/>
          </a:xfrm>
          <a:custGeom>
            <a:avLst/>
            <a:gdLst>
              <a:gd name="T0" fmla="*/ 2147483646 w 21600"/>
              <a:gd name="T1" fmla="*/ 0 h 21600"/>
              <a:gd name="T2" fmla="*/ 2147483646 w 21600"/>
              <a:gd name="T3" fmla="*/ 2147483646 h 21600"/>
              <a:gd name="T4" fmla="*/ 2147483646 w 21600"/>
              <a:gd name="T5" fmla="*/ 2147483646 h 21600"/>
              <a:gd name="T6" fmla="*/ 0 w 21600"/>
              <a:gd name="T7" fmla="*/ 2147483646 h 21600"/>
              <a:gd name="T8" fmla="*/ 0 60000 65536"/>
              <a:gd name="T9" fmla="*/ 0 60000 65536"/>
              <a:gd name="T10" fmla="*/ 0 60000 65536"/>
              <a:gd name="T11" fmla="*/ 0 60000 65536"/>
              <a:gd name="T12" fmla="*/ 744 w 21600"/>
              <a:gd name="T13" fmla="*/ 9904 h 21600"/>
              <a:gd name="T14" fmla="*/ 21134 w 21600"/>
              <a:gd name="T15" fmla="*/ 15335 h 21600"/>
            </a:gdLst>
            <a:ahLst/>
            <a:cxnLst>
              <a:cxn ang="T8">
                <a:pos x="T0" y="T1"/>
              </a:cxn>
              <a:cxn ang="T9">
                <a:pos x="T2" y="T3"/>
              </a:cxn>
              <a:cxn ang="T10">
                <a:pos x="T4" y="T5"/>
              </a:cxn>
              <a:cxn ang="T11">
                <a:pos x="T6" y="T7"/>
              </a:cxn>
            </a:cxnLst>
            <a:rect l="T12" t="T13" r="T14" b="T15"/>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lnTo>
                  <a:pt x="93"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solidFill>
              <a:srgbClr val="000000"/>
            </a:solidFill>
            <a:miter lim="800000"/>
            <a:headEnd/>
            <a:tailEnd/>
          </a:ln>
        </p:spPr>
        <p:txBody>
          <a:bodyPr/>
          <a:lstStyle/>
          <a:p>
            <a:endParaRPr lang="en-US"/>
          </a:p>
        </p:txBody>
      </p:sp>
      <p:sp>
        <p:nvSpPr>
          <p:cNvPr id="56336" name="Lock">
            <a:extLst>
              <a:ext uri="{FF2B5EF4-FFF2-40B4-BE49-F238E27FC236}">
                <a16:creationId xmlns:a16="http://schemas.microsoft.com/office/drawing/2014/main" id="{4C568589-2FBE-465C-9386-9E681E1F7A40}"/>
              </a:ext>
            </a:extLst>
          </p:cNvPr>
          <p:cNvSpPr>
            <a:spLocks noEditPoints="1" noChangeArrowheads="1"/>
          </p:cNvSpPr>
          <p:nvPr/>
        </p:nvSpPr>
        <p:spPr bwMode="auto">
          <a:xfrm>
            <a:off x="3886200" y="2819400"/>
            <a:ext cx="381000" cy="381000"/>
          </a:xfrm>
          <a:custGeom>
            <a:avLst/>
            <a:gdLst>
              <a:gd name="T0" fmla="*/ 2147483646 w 21600"/>
              <a:gd name="T1" fmla="*/ 0 h 21600"/>
              <a:gd name="T2" fmla="*/ 2147483646 w 21600"/>
              <a:gd name="T3" fmla="*/ 2147483646 h 21600"/>
              <a:gd name="T4" fmla="*/ 2147483646 w 21600"/>
              <a:gd name="T5" fmla="*/ 2147483646 h 21600"/>
              <a:gd name="T6" fmla="*/ 0 w 21600"/>
              <a:gd name="T7" fmla="*/ 2147483646 h 21600"/>
              <a:gd name="T8" fmla="*/ 0 60000 65536"/>
              <a:gd name="T9" fmla="*/ 0 60000 65536"/>
              <a:gd name="T10" fmla="*/ 0 60000 65536"/>
              <a:gd name="T11" fmla="*/ 0 60000 65536"/>
              <a:gd name="T12" fmla="*/ 744 w 21600"/>
              <a:gd name="T13" fmla="*/ 9904 h 21600"/>
              <a:gd name="T14" fmla="*/ 21134 w 21600"/>
              <a:gd name="T15" fmla="*/ 15335 h 21600"/>
            </a:gdLst>
            <a:ahLst/>
            <a:cxnLst>
              <a:cxn ang="T8">
                <a:pos x="T0" y="T1"/>
              </a:cxn>
              <a:cxn ang="T9">
                <a:pos x="T2" y="T3"/>
              </a:cxn>
              <a:cxn ang="T10">
                <a:pos x="T4" y="T5"/>
              </a:cxn>
              <a:cxn ang="T11">
                <a:pos x="T6" y="T7"/>
              </a:cxn>
            </a:cxnLst>
            <a:rect l="T12" t="T13" r="T14" b="T15"/>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lnTo>
                  <a:pt x="93"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solidFill>
              <a:srgbClr val="000000"/>
            </a:solidFill>
            <a:miter lim="800000"/>
            <a:headEnd/>
            <a:tailEnd/>
          </a:ln>
        </p:spPr>
        <p:txBody>
          <a:bodyPr/>
          <a:lstStyle/>
          <a:p>
            <a:endParaRPr lang="en-US"/>
          </a:p>
        </p:txBody>
      </p:sp>
      <p:sp>
        <p:nvSpPr>
          <p:cNvPr id="56337" name="Lock">
            <a:extLst>
              <a:ext uri="{FF2B5EF4-FFF2-40B4-BE49-F238E27FC236}">
                <a16:creationId xmlns:a16="http://schemas.microsoft.com/office/drawing/2014/main" id="{90CF407F-A626-45E4-8584-8BCAB93A50BD}"/>
              </a:ext>
            </a:extLst>
          </p:cNvPr>
          <p:cNvSpPr>
            <a:spLocks noEditPoints="1" noChangeArrowheads="1"/>
          </p:cNvSpPr>
          <p:nvPr/>
        </p:nvSpPr>
        <p:spPr bwMode="auto">
          <a:xfrm>
            <a:off x="7239000" y="3352800"/>
            <a:ext cx="304800" cy="381000"/>
          </a:xfrm>
          <a:custGeom>
            <a:avLst/>
            <a:gdLst>
              <a:gd name="T0" fmla="*/ 2147483646 w 21600"/>
              <a:gd name="T1" fmla="*/ 0 h 21600"/>
              <a:gd name="T2" fmla="*/ 2147483646 w 21600"/>
              <a:gd name="T3" fmla="*/ 2147483646 h 21600"/>
              <a:gd name="T4" fmla="*/ 2147483646 w 21600"/>
              <a:gd name="T5" fmla="*/ 2147483646 h 21600"/>
              <a:gd name="T6" fmla="*/ 0 w 21600"/>
              <a:gd name="T7" fmla="*/ 2147483646 h 21600"/>
              <a:gd name="T8" fmla="*/ 0 60000 65536"/>
              <a:gd name="T9" fmla="*/ 0 60000 65536"/>
              <a:gd name="T10" fmla="*/ 0 60000 65536"/>
              <a:gd name="T11" fmla="*/ 0 60000 65536"/>
              <a:gd name="T12" fmla="*/ 744 w 21600"/>
              <a:gd name="T13" fmla="*/ 9904 h 21600"/>
              <a:gd name="T14" fmla="*/ 21134 w 21600"/>
              <a:gd name="T15" fmla="*/ 15335 h 21600"/>
            </a:gdLst>
            <a:ahLst/>
            <a:cxnLst>
              <a:cxn ang="T8">
                <a:pos x="T0" y="T1"/>
              </a:cxn>
              <a:cxn ang="T9">
                <a:pos x="T2" y="T3"/>
              </a:cxn>
              <a:cxn ang="T10">
                <a:pos x="T4" y="T5"/>
              </a:cxn>
              <a:cxn ang="T11">
                <a:pos x="T6" y="T7"/>
              </a:cxn>
            </a:cxnLst>
            <a:rect l="T12" t="T13" r="T14" b="T15"/>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lnTo>
                  <a:pt x="93"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solidFill>
              <a:srgbClr val="000000"/>
            </a:solidFill>
            <a:miter lim="800000"/>
            <a:headEnd/>
            <a:tailEnd/>
          </a:ln>
        </p:spPr>
        <p:txBody>
          <a:bodyPr/>
          <a:lstStyle/>
          <a:p>
            <a:endParaRPr lang="en-US"/>
          </a:p>
        </p:txBody>
      </p:sp>
      <p:sp>
        <p:nvSpPr>
          <p:cNvPr id="56338" name="Lock">
            <a:extLst>
              <a:ext uri="{FF2B5EF4-FFF2-40B4-BE49-F238E27FC236}">
                <a16:creationId xmlns:a16="http://schemas.microsoft.com/office/drawing/2014/main" id="{29A2237E-7FD0-43FF-A579-87547C932DD0}"/>
              </a:ext>
            </a:extLst>
          </p:cNvPr>
          <p:cNvSpPr>
            <a:spLocks noEditPoints="1" noChangeArrowheads="1"/>
          </p:cNvSpPr>
          <p:nvPr/>
        </p:nvSpPr>
        <p:spPr bwMode="auto">
          <a:xfrm>
            <a:off x="7239000" y="2438400"/>
            <a:ext cx="304800" cy="381000"/>
          </a:xfrm>
          <a:custGeom>
            <a:avLst/>
            <a:gdLst>
              <a:gd name="T0" fmla="*/ 2147483646 w 21600"/>
              <a:gd name="T1" fmla="*/ 0 h 21600"/>
              <a:gd name="T2" fmla="*/ 2147483646 w 21600"/>
              <a:gd name="T3" fmla="*/ 2147483646 h 21600"/>
              <a:gd name="T4" fmla="*/ 2147483646 w 21600"/>
              <a:gd name="T5" fmla="*/ 2147483646 h 21600"/>
              <a:gd name="T6" fmla="*/ 0 w 21600"/>
              <a:gd name="T7" fmla="*/ 2147483646 h 21600"/>
              <a:gd name="T8" fmla="*/ 0 60000 65536"/>
              <a:gd name="T9" fmla="*/ 0 60000 65536"/>
              <a:gd name="T10" fmla="*/ 0 60000 65536"/>
              <a:gd name="T11" fmla="*/ 0 60000 65536"/>
              <a:gd name="T12" fmla="*/ 744 w 21600"/>
              <a:gd name="T13" fmla="*/ 9904 h 21600"/>
              <a:gd name="T14" fmla="*/ 21134 w 21600"/>
              <a:gd name="T15" fmla="*/ 15335 h 21600"/>
            </a:gdLst>
            <a:ahLst/>
            <a:cxnLst>
              <a:cxn ang="T8">
                <a:pos x="T0" y="T1"/>
              </a:cxn>
              <a:cxn ang="T9">
                <a:pos x="T2" y="T3"/>
              </a:cxn>
              <a:cxn ang="T10">
                <a:pos x="T4" y="T5"/>
              </a:cxn>
              <a:cxn ang="T11">
                <a:pos x="T6" y="T7"/>
              </a:cxn>
            </a:cxnLst>
            <a:rect l="T12" t="T13" r="T14" b="T15"/>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lnTo>
                  <a:pt x="93"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solidFill>
              <a:srgbClr val="000000"/>
            </a:solidFill>
            <a:miter lim="800000"/>
            <a:headEnd/>
            <a:tailEnd/>
          </a:ln>
        </p:spPr>
        <p:txBody>
          <a:bodyPr/>
          <a:lstStyle/>
          <a:p>
            <a:endParaRPr lang="en-US"/>
          </a:p>
        </p:txBody>
      </p:sp>
      <p:sp>
        <p:nvSpPr>
          <p:cNvPr id="56339" name="Text Box 22">
            <a:extLst>
              <a:ext uri="{FF2B5EF4-FFF2-40B4-BE49-F238E27FC236}">
                <a16:creationId xmlns:a16="http://schemas.microsoft.com/office/drawing/2014/main" id="{F63183B7-F220-4527-AE3D-AF5259791EE9}"/>
              </a:ext>
            </a:extLst>
          </p:cNvPr>
          <p:cNvSpPr txBox="1">
            <a:spLocks noChangeArrowheads="1"/>
          </p:cNvSpPr>
          <p:nvPr/>
        </p:nvSpPr>
        <p:spPr bwMode="auto">
          <a:xfrm>
            <a:off x="381000" y="4953000"/>
            <a:ext cx="76073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a:t>Two layers of general access to Networks and Systems</a:t>
            </a:r>
          </a:p>
          <a:p>
            <a:pPr eaLnBrk="1" hangingPunct="1"/>
            <a:r>
              <a:rPr lang="en-US" altLang="en-US" sz="2000"/>
              <a:t>Two layers of granularity of control to Applications and Databases</a:t>
            </a:r>
          </a:p>
          <a:p>
            <a:pPr eaLnBrk="1" hangingPunct="1"/>
            <a:endParaRPr lang="en-US" altLang="en-US" sz="2000"/>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0B1CA88A-EAD5-4ACD-872E-FF888144E2A5}"/>
              </a:ext>
            </a:extLst>
          </p:cNvPr>
          <p:cNvSpPr>
            <a:spLocks noGrp="1" noChangeArrowheads="1"/>
          </p:cNvSpPr>
          <p:nvPr>
            <p:ph type="title"/>
          </p:nvPr>
        </p:nvSpPr>
        <p:spPr/>
        <p:txBody>
          <a:bodyPr/>
          <a:lstStyle/>
          <a:p>
            <a:pPr eaLnBrk="1" hangingPunct="1"/>
            <a:r>
              <a:rPr lang="en-US" altLang="en-US" dirty="0">
                <a:ea typeface="Calibri" panose="020F0502020204030204" pitchFamily="34" charset="0"/>
                <a:cs typeface="Lucida Sans" panose="020B0602030504020204" pitchFamily="34" charset="0"/>
              </a:rPr>
              <a:t>Authentication: Password Rules</a:t>
            </a:r>
          </a:p>
        </p:txBody>
      </p:sp>
      <p:sp>
        <p:nvSpPr>
          <p:cNvPr id="58371" name="Rectangle 3">
            <a:extLst>
              <a:ext uri="{FF2B5EF4-FFF2-40B4-BE49-F238E27FC236}">
                <a16:creationId xmlns:a16="http://schemas.microsoft.com/office/drawing/2014/main" id="{39A6DC7D-5330-40B5-8CE3-F38543EA3DE8}"/>
              </a:ext>
            </a:extLst>
          </p:cNvPr>
          <p:cNvSpPr>
            <a:spLocks noGrp="1" noChangeArrowheads="1"/>
          </p:cNvSpPr>
          <p:nvPr>
            <p:ph idx="1"/>
          </p:nvPr>
        </p:nvSpPr>
        <p:spPr/>
        <p:txBody>
          <a:bodyPr/>
          <a:lstStyle/>
          <a:p>
            <a:pPr eaLnBrk="1" hangingPunct="1">
              <a:lnSpc>
                <a:spcPct val="90000"/>
              </a:lnSpc>
            </a:pPr>
            <a:r>
              <a:rPr lang="en-US" altLang="en-US" sz="2400">
                <a:latin typeface="Calibri" panose="020F0502020204030204" pitchFamily="34" charset="0"/>
                <a:ea typeface="ヒラギノ角ゴ Pro W3"/>
                <a:cs typeface="ヒラギノ角ゴ Pro W3"/>
              </a:rPr>
              <a:t>One-way encrypted using a strong algorithm</a:t>
            </a:r>
          </a:p>
          <a:p>
            <a:pPr eaLnBrk="1" hangingPunct="1">
              <a:lnSpc>
                <a:spcPct val="90000"/>
              </a:lnSpc>
            </a:pPr>
            <a:r>
              <a:rPr lang="en-US" altLang="en-US" sz="2400">
                <a:latin typeface="Calibri" panose="020F0502020204030204" pitchFamily="34" charset="0"/>
                <a:ea typeface="ヒラギノ角ゴ Pro W3"/>
                <a:cs typeface="ヒラギノ角ゴ Pro W3"/>
              </a:rPr>
              <a:t>Never displayed (except ***)</a:t>
            </a:r>
          </a:p>
          <a:p>
            <a:pPr eaLnBrk="1" hangingPunct="1">
              <a:lnSpc>
                <a:spcPct val="90000"/>
              </a:lnSpc>
            </a:pPr>
            <a:r>
              <a:rPr lang="en-US" altLang="en-US" sz="2400">
                <a:latin typeface="Calibri" panose="020F0502020204030204" pitchFamily="34" charset="0"/>
                <a:ea typeface="ヒラギノ角ゴ Pro W3"/>
                <a:cs typeface="ヒラギノ角ゴ Pro W3"/>
              </a:rPr>
              <a:t>Never written down and retained near terminal or in desk</a:t>
            </a:r>
          </a:p>
          <a:p>
            <a:pPr eaLnBrk="1" hangingPunct="1">
              <a:lnSpc>
                <a:spcPct val="90000"/>
              </a:lnSpc>
            </a:pPr>
            <a:r>
              <a:rPr lang="en-US" altLang="en-US" sz="2400">
                <a:latin typeface="Calibri" panose="020F0502020204030204" pitchFamily="34" charset="0"/>
                <a:ea typeface="ヒラギノ角ゴ Pro W3"/>
                <a:cs typeface="ヒラギノ角ゴ Pro W3"/>
              </a:rPr>
              <a:t>Passwords should be changed every 30 days, by notifying user in advance</a:t>
            </a:r>
          </a:p>
          <a:p>
            <a:pPr eaLnBrk="1" hangingPunct="1">
              <a:lnSpc>
                <a:spcPct val="90000"/>
              </a:lnSpc>
            </a:pPr>
            <a:r>
              <a:rPr lang="en-US" altLang="en-US" sz="2400">
                <a:latin typeface="Calibri" panose="020F0502020204030204" pitchFamily="34" charset="0"/>
                <a:ea typeface="ヒラギノ角ゴ Pro W3"/>
                <a:cs typeface="ヒラギノ角ゴ Pro W3"/>
              </a:rPr>
              <a:t>A history of passwords should prevent user from using same password in 1 year</a:t>
            </a:r>
          </a:p>
          <a:p>
            <a:pPr eaLnBrk="1" hangingPunct="1">
              <a:lnSpc>
                <a:spcPct val="90000"/>
              </a:lnSpc>
            </a:pPr>
            <a:r>
              <a:rPr lang="en-US" altLang="en-US" sz="2400">
                <a:latin typeface="Calibri" panose="020F0502020204030204" pitchFamily="34" charset="0"/>
                <a:ea typeface="ヒラギノ角ゴ Pro W3"/>
                <a:cs typeface="ヒラギノ角ゴ Pro W3"/>
              </a:rPr>
              <a:t>Passwords should be &gt;= 8 (better 12) characters, including 3 of: alpha, numeric, upper/lower case, and special characters</a:t>
            </a:r>
          </a:p>
          <a:p>
            <a:pPr eaLnBrk="1" hangingPunct="1">
              <a:lnSpc>
                <a:spcPct val="90000"/>
              </a:lnSpc>
            </a:pPr>
            <a:r>
              <a:rPr lang="en-US" altLang="en-US" sz="2400">
                <a:latin typeface="Calibri" panose="020F0502020204030204" pitchFamily="34" charset="0"/>
                <a:ea typeface="ヒラギノ角ゴ Pro W3"/>
                <a:cs typeface="ヒラギノ角ゴ Pro W3"/>
              </a:rPr>
              <a:t>Passwords should not be identifiable with user, e.g., family member or pet name</a:t>
            </a: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9841828F-DDD9-4F05-ADDE-0A902C36BAA9}"/>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Authentication Combinations</a:t>
            </a:r>
          </a:p>
        </p:txBody>
      </p:sp>
      <p:sp>
        <p:nvSpPr>
          <p:cNvPr id="40963" name="Rectangle 3">
            <a:extLst>
              <a:ext uri="{FF2B5EF4-FFF2-40B4-BE49-F238E27FC236}">
                <a16:creationId xmlns:a16="http://schemas.microsoft.com/office/drawing/2014/main" id="{739C4385-6898-496F-88DF-3C49BA0AF7C6}"/>
              </a:ext>
            </a:extLst>
          </p:cNvPr>
          <p:cNvSpPr>
            <a:spLocks noGrp="1" noChangeArrowheads="1"/>
          </p:cNvSpPr>
          <p:nvPr>
            <p:ph idx="1"/>
          </p:nvPr>
        </p:nvSpPr>
        <p:spPr/>
        <p:txBody>
          <a:bodyPr/>
          <a:lstStyle/>
          <a:p>
            <a:pPr eaLnBrk="1" hangingPunct="1">
              <a:defRPr/>
            </a:pPr>
            <a:r>
              <a:rPr lang="en-US" altLang="en-US" sz="2400" b="1" dirty="0">
                <a:latin typeface="Calibri" pitchFamily="34" charset="0"/>
                <a:ea typeface="ヒラギノ角ゴ Pro W3"/>
                <a:cs typeface="ヒラギノ角ゴ Pro W3"/>
              </a:rPr>
              <a:t>Authentication</a:t>
            </a:r>
            <a:r>
              <a:rPr lang="en-US" altLang="en-US" sz="2400" dirty="0">
                <a:latin typeface="Calibri" pitchFamily="34" charset="0"/>
                <a:ea typeface="ヒラギノ角ゴ Pro W3"/>
                <a:cs typeface="ヒラギノ角ゴ Pro W3"/>
              </a:rPr>
              <a:t>: ensures that systems accurately identify a user on the system.</a:t>
            </a:r>
          </a:p>
          <a:p>
            <a:pPr eaLnBrk="1" hangingPunct="1">
              <a:defRPr/>
            </a:pPr>
            <a:r>
              <a:rPr lang="en-US" altLang="en-US" sz="2400" b="1" dirty="0">
                <a:latin typeface="Calibri" pitchFamily="34" charset="0"/>
                <a:ea typeface="ヒラギノ角ゴ Pro W3"/>
                <a:cs typeface="ヒラギノ角ゴ Pro W3"/>
              </a:rPr>
              <a:t>Authorization</a:t>
            </a:r>
            <a:r>
              <a:rPr lang="en-US" altLang="en-US" sz="2400" dirty="0">
                <a:latin typeface="Calibri" pitchFamily="34" charset="0"/>
                <a:ea typeface="ヒラギノ角ゴ Pro W3"/>
                <a:cs typeface="ヒラギノ角ゴ Pro W3"/>
              </a:rPr>
              <a:t>: determines permissions: what known user can do</a:t>
            </a:r>
          </a:p>
          <a:p>
            <a:pPr eaLnBrk="1" hangingPunct="1">
              <a:defRPr/>
            </a:pPr>
            <a:endParaRPr lang="en-US" altLang="en-US" sz="2400" dirty="0">
              <a:latin typeface="Calibri" pitchFamily="34" charset="0"/>
              <a:ea typeface="ヒラギノ角ゴ Pro W3"/>
              <a:cs typeface="ヒラギノ角ゴ Pro W3"/>
            </a:endParaRPr>
          </a:p>
          <a:p>
            <a:pPr eaLnBrk="1" hangingPunct="1">
              <a:defRPr/>
            </a:pPr>
            <a:r>
              <a:rPr lang="en-US" altLang="en-US" sz="2400" b="1" dirty="0">
                <a:latin typeface="Calibri" pitchFamily="34" charset="0"/>
                <a:ea typeface="ヒラギノ角ゴ Pro W3"/>
                <a:cs typeface="ヒラギノ角ゴ Pro W3"/>
              </a:rPr>
              <a:t>Single Factor</a:t>
            </a:r>
            <a:r>
              <a:rPr lang="en-US" altLang="en-US" sz="2400" dirty="0">
                <a:latin typeface="Calibri" pitchFamily="34" charset="0"/>
                <a:ea typeface="ヒラギノ角ゴ Pro W3"/>
                <a:cs typeface="ヒラギノ角ゴ Pro W3"/>
              </a:rPr>
              <a:t>: Something you know</a:t>
            </a:r>
          </a:p>
          <a:p>
            <a:pPr marL="285750" lvl="1" indent="-285750" eaLnBrk="1" hangingPunct="1">
              <a:buFont typeface="Arial" panose="020B0604020202020204" pitchFamily="34" charset="0"/>
              <a:buChar char="•"/>
              <a:defRPr/>
            </a:pPr>
            <a:r>
              <a:rPr lang="en-US" altLang="en-US" sz="2400" dirty="0">
                <a:latin typeface="Calibri" pitchFamily="34" charset="0"/>
                <a:ea typeface="ヒラギノ角ゴ Pro W3"/>
                <a:cs typeface="ヒラギノ角ゴ Pro W3"/>
              </a:rPr>
              <a:t>Login &amp; Password</a:t>
            </a:r>
          </a:p>
          <a:p>
            <a:pPr eaLnBrk="1" hangingPunct="1">
              <a:defRPr/>
            </a:pPr>
            <a:r>
              <a:rPr lang="en-US" altLang="en-US" sz="2400" b="1" dirty="0">
                <a:latin typeface="Calibri" pitchFamily="34" charset="0"/>
                <a:ea typeface="ヒラギノ角ゴ Pro W3"/>
                <a:cs typeface="ヒラギノ角ゴ Pro W3"/>
              </a:rPr>
              <a:t>Multifactor Authentication</a:t>
            </a:r>
            <a:r>
              <a:rPr lang="en-US" altLang="en-US" sz="2400" dirty="0">
                <a:latin typeface="Calibri" pitchFamily="34" charset="0"/>
                <a:ea typeface="ヒラギノ角ゴ Pro W3"/>
                <a:cs typeface="ヒラギノ角ゴ Pro W3"/>
              </a:rPr>
              <a:t>: Using two or more authentication methods.  </a:t>
            </a:r>
          </a:p>
          <a:p>
            <a:pPr lvl="1" eaLnBrk="1" hangingPunct="1">
              <a:defRPr/>
            </a:pPr>
            <a:r>
              <a:rPr lang="en-US" altLang="en-US" sz="2400" dirty="0">
                <a:latin typeface="Calibri" pitchFamily="34" charset="0"/>
                <a:ea typeface="ヒラギノ角ゴ Pro W3"/>
                <a:cs typeface="ヒラギノ角ゴ Pro W3"/>
              </a:rPr>
              <a:t>Two Factor: Add one of:</a:t>
            </a:r>
          </a:p>
          <a:p>
            <a:pPr marL="285750" lvl="2" indent="-285750" eaLnBrk="1" hangingPunct="1">
              <a:buFont typeface="Arial" panose="020B0604020202020204" pitchFamily="34" charset="0"/>
              <a:buChar char="•"/>
              <a:defRPr/>
            </a:pPr>
            <a:r>
              <a:rPr lang="en-US" altLang="en-US" sz="2400" dirty="0">
                <a:latin typeface="Calibri" pitchFamily="34" charset="0"/>
                <a:cs typeface="Geneva"/>
              </a:rPr>
              <a:t>Something you have: Card or ID</a:t>
            </a:r>
          </a:p>
          <a:p>
            <a:pPr marL="285750" lvl="2" indent="-285750" eaLnBrk="1" hangingPunct="1">
              <a:buFont typeface="Arial" panose="020B0604020202020204" pitchFamily="34" charset="0"/>
              <a:buChar char="•"/>
              <a:defRPr/>
            </a:pPr>
            <a:r>
              <a:rPr lang="en-US" altLang="en-US" sz="2400" dirty="0">
                <a:latin typeface="Calibri" pitchFamily="34" charset="0"/>
                <a:cs typeface="Geneva"/>
              </a:rPr>
              <a:t>Something you are or do: Biometric</a:t>
            </a:r>
          </a:p>
          <a:p>
            <a:pPr lvl="1" eaLnBrk="1" hangingPunct="1">
              <a:defRPr/>
            </a:pPr>
            <a:r>
              <a:rPr lang="en-US" altLang="en-US" sz="2400" dirty="0">
                <a:latin typeface="Calibri" pitchFamily="34" charset="0"/>
                <a:ea typeface="ヒラギノ角ゴ Pro W3"/>
                <a:cs typeface="ヒラギノ角ゴ Pro W3"/>
              </a:rPr>
              <a:t>Three Factor: Uses all three: e.g., badge, thumb, pass code</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3E4146DA-DB0D-4959-919A-217DD3E38404}"/>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Biometrics</a:t>
            </a:r>
          </a:p>
        </p:txBody>
      </p:sp>
      <p:sp>
        <p:nvSpPr>
          <p:cNvPr id="61443" name="Rectangle 3">
            <a:extLst>
              <a:ext uri="{FF2B5EF4-FFF2-40B4-BE49-F238E27FC236}">
                <a16:creationId xmlns:a16="http://schemas.microsoft.com/office/drawing/2014/main" id="{319944E7-3072-48AF-90EE-C52F08ABDB53}"/>
              </a:ext>
            </a:extLst>
          </p:cNvPr>
          <p:cNvSpPr>
            <a:spLocks noGrp="1" noChangeArrowheads="1"/>
          </p:cNvSpPr>
          <p:nvPr>
            <p:ph idx="1"/>
          </p:nvPr>
        </p:nvSpPr>
        <p:spPr/>
        <p:txBody>
          <a:bodyPr/>
          <a:lstStyle/>
          <a:p>
            <a:pPr eaLnBrk="1" hangingPunct="1">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Biometrics</a:t>
            </a:r>
            <a:r>
              <a:rPr lang="en-US" altLang="en-US" sz="2400">
                <a:latin typeface="Calibri" panose="020F0502020204030204" pitchFamily="34" charset="0"/>
                <a:ea typeface="ヒラギノ角ゴ Pro W3"/>
                <a:cs typeface="ヒラギノ角ゴ Pro W3"/>
              </a:rPr>
              <a:t>: Who you are or what you do</a:t>
            </a:r>
          </a:p>
          <a:p>
            <a:pPr lvl="1" eaLnBrk="1" hangingPunct="1"/>
            <a:r>
              <a:rPr lang="en-US" altLang="en-US" sz="2400">
                <a:latin typeface="Calibri" panose="020F0502020204030204" pitchFamily="34" charset="0"/>
                <a:ea typeface="ヒラギノ角ゴ Pro W3"/>
                <a:cs typeface="ヒラギノ角ゴ Pro W3"/>
              </a:rPr>
              <a:t>Susceptible to error</a:t>
            </a:r>
          </a:p>
          <a:p>
            <a:pPr eaLnBrk="1" hangingPunct="1">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False Rejection Rate (FRR):</a:t>
            </a:r>
            <a:r>
              <a:rPr lang="en-US" altLang="en-US" sz="2400">
                <a:latin typeface="Calibri" panose="020F0502020204030204" pitchFamily="34" charset="0"/>
                <a:ea typeface="ヒラギノ角ゴ Pro W3"/>
                <a:cs typeface="ヒラギノ角ゴ Pro W3"/>
              </a:rPr>
              <a:t> Rate of users rejected in error</a:t>
            </a:r>
          </a:p>
          <a:p>
            <a:pPr eaLnBrk="1" hangingPunct="1">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False Acceptance Rate (FAR):</a:t>
            </a:r>
            <a:r>
              <a:rPr lang="en-US" altLang="en-US" sz="2400">
                <a:latin typeface="Calibri" panose="020F0502020204030204" pitchFamily="34" charset="0"/>
                <a:ea typeface="ヒラギノ角ゴ Pro W3"/>
                <a:cs typeface="ヒラギノ角ゴ Pro W3"/>
              </a:rPr>
              <a:t> Rate of users accepted in error</a:t>
            </a:r>
          </a:p>
          <a:p>
            <a:pPr eaLnBrk="1" hangingPunct="1">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Failure to Enroll Rate (FER):</a:t>
            </a:r>
            <a:r>
              <a:rPr lang="en-US" altLang="en-US" sz="2400">
                <a:latin typeface="Calibri" panose="020F0502020204030204" pitchFamily="34" charset="0"/>
                <a:ea typeface="ヒラギノ角ゴ Pro W3"/>
                <a:cs typeface="ヒラギノ角ゴ Pro W3"/>
              </a:rPr>
              <a:t> Rate of users who failed to successfully register</a:t>
            </a:r>
          </a:p>
        </p:txBody>
      </p:sp>
      <p:sp>
        <p:nvSpPr>
          <p:cNvPr id="61444" name="Line 4">
            <a:extLst>
              <a:ext uri="{FF2B5EF4-FFF2-40B4-BE49-F238E27FC236}">
                <a16:creationId xmlns:a16="http://schemas.microsoft.com/office/drawing/2014/main" id="{55072BDD-D2C2-403A-84F1-3EE3F1C19D0D}"/>
              </a:ext>
            </a:extLst>
          </p:cNvPr>
          <p:cNvSpPr>
            <a:spLocks noChangeShapeType="1"/>
          </p:cNvSpPr>
          <p:nvPr/>
        </p:nvSpPr>
        <p:spPr bwMode="auto">
          <a:xfrm>
            <a:off x="838200" y="5791200"/>
            <a:ext cx="7391400" cy="0"/>
          </a:xfrm>
          <a:prstGeom prst="line">
            <a:avLst/>
          </a:prstGeom>
          <a:noFill/>
          <a:ln w="9525">
            <a:solidFill>
              <a:schemeClr val="tx1"/>
            </a:solidFill>
            <a:round/>
            <a:headEnd type="triangle" w="lg" len="lg"/>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61445" name="Text Box 5">
            <a:extLst>
              <a:ext uri="{FF2B5EF4-FFF2-40B4-BE49-F238E27FC236}">
                <a16:creationId xmlns:a16="http://schemas.microsoft.com/office/drawing/2014/main" id="{5E08ADE5-CB95-4176-9D11-84E137A75D34}"/>
              </a:ext>
            </a:extLst>
          </p:cNvPr>
          <p:cNvSpPr txBox="1">
            <a:spLocks noChangeArrowheads="1"/>
          </p:cNvSpPr>
          <p:nvPr/>
        </p:nvSpPr>
        <p:spPr bwMode="auto">
          <a:xfrm>
            <a:off x="3276600" y="5105400"/>
            <a:ext cx="2074863"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a:t>Equal Error Rate</a:t>
            </a:r>
          </a:p>
          <a:p>
            <a:pPr eaLnBrk="1" hangingPunct="1"/>
            <a:r>
              <a:rPr lang="en-US" altLang="en-US" sz="2000"/>
              <a:t>         EER:</a:t>
            </a:r>
          </a:p>
          <a:p>
            <a:pPr eaLnBrk="1" hangingPunct="1"/>
            <a:endParaRPr lang="en-US" altLang="en-US" sz="2000"/>
          </a:p>
          <a:p>
            <a:pPr eaLnBrk="1" hangingPunct="1"/>
            <a:r>
              <a:rPr lang="en-US" altLang="en-US" sz="2000"/>
              <a:t>   FRR = FAR</a:t>
            </a:r>
          </a:p>
        </p:txBody>
      </p:sp>
      <p:sp>
        <p:nvSpPr>
          <p:cNvPr id="61446" name="Text Box 6">
            <a:extLst>
              <a:ext uri="{FF2B5EF4-FFF2-40B4-BE49-F238E27FC236}">
                <a16:creationId xmlns:a16="http://schemas.microsoft.com/office/drawing/2014/main" id="{6FC3C2BA-D056-4F57-B1CC-46AA301957E0}"/>
              </a:ext>
            </a:extLst>
          </p:cNvPr>
          <p:cNvSpPr txBox="1">
            <a:spLocks noChangeArrowheads="1"/>
          </p:cNvSpPr>
          <p:nvPr/>
        </p:nvSpPr>
        <p:spPr bwMode="auto">
          <a:xfrm>
            <a:off x="5105400" y="5848350"/>
            <a:ext cx="21002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a:t>FAR increases</a:t>
            </a:r>
            <a:r>
              <a:rPr lang="en-US" altLang="en-US" sz="2000">
                <a:sym typeface="Wingdings" panose="05000000000000000000" pitchFamily="2" charset="2"/>
              </a:rPr>
              <a:t></a:t>
            </a:r>
            <a:endParaRPr lang="en-US" altLang="en-US" sz="2000"/>
          </a:p>
        </p:txBody>
      </p:sp>
      <p:sp>
        <p:nvSpPr>
          <p:cNvPr id="61447" name="Text Box 7">
            <a:extLst>
              <a:ext uri="{FF2B5EF4-FFF2-40B4-BE49-F238E27FC236}">
                <a16:creationId xmlns:a16="http://schemas.microsoft.com/office/drawing/2014/main" id="{88B74CD2-5C65-4B4F-8059-326333C7441A}"/>
              </a:ext>
            </a:extLst>
          </p:cNvPr>
          <p:cNvSpPr txBox="1">
            <a:spLocks noChangeArrowheads="1"/>
          </p:cNvSpPr>
          <p:nvPr/>
        </p:nvSpPr>
        <p:spPr bwMode="auto">
          <a:xfrm>
            <a:off x="1295400" y="5867400"/>
            <a:ext cx="2114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a:sym typeface="Wingdings" panose="05000000000000000000" pitchFamily="2" charset="2"/>
              </a:rPr>
              <a:t></a:t>
            </a:r>
            <a:r>
              <a:rPr lang="en-US" altLang="en-US" sz="2000"/>
              <a:t>FRR increases</a:t>
            </a:r>
          </a:p>
        </p:txBody>
      </p:sp>
      <p:sp>
        <p:nvSpPr>
          <p:cNvPr id="61448" name="Line 8">
            <a:extLst>
              <a:ext uri="{FF2B5EF4-FFF2-40B4-BE49-F238E27FC236}">
                <a16:creationId xmlns:a16="http://schemas.microsoft.com/office/drawing/2014/main" id="{3BBB3A22-B0E2-48BF-A0F2-C489F044E113}"/>
              </a:ext>
            </a:extLst>
          </p:cNvPr>
          <p:cNvSpPr>
            <a:spLocks noChangeShapeType="1"/>
          </p:cNvSpPr>
          <p:nvPr/>
        </p:nvSpPr>
        <p:spPr bwMode="auto">
          <a:xfrm>
            <a:off x="4267200" y="5715000"/>
            <a:ext cx="1588" cy="18097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61449" name="Picture 9" descr="MCj02150190000[1]">
            <a:extLst>
              <a:ext uri="{FF2B5EF4-FFF2-40B4-BE49-F238E27FC236}">
                <a16:creationId xmlns:a16="http://schemas.microsoft.com/office/drawing/2014/main" id="{EEC7CD97-99F0-4DB6-9818-2B23DC19F8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533400"/>
            <a:ext cx="2035175" cy="160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FB7CAAE-45DB-456E-B735-4C54A4B54C8A}"/>
              </a:ext>
            </a:extLst>
          </p:cNvPr>
          <p:cNvSpPr>
            <a:spLocks noGrp="1"/>
          </p:cNvSpPr>
          <p:nvPr>
            <p:ph idx="11"/>
          </p:nvPr>
        </p:nvSpPr>
        <p:spPr/>
        <p:txBody>
          <a:bodyPr/>
          <a:lstStyle/>
          <a:p>
            <a:r>
              <a:rPr lang="en-US" sz="2000" dirty="0"/>
              <a:t>Considerations for different types of biometrics include: </a:t>
            </a:r>
          </a:p>
          <a:p>
            <a:pPr marL="285750" indent="-285750">
              <a:buFont typeface="Arial" panose="020B0604020202020204" pitchFamily="34" charset="0"/>
              <a:buChar char="•"/>
            </a:pPr>
            <a:r>
              <a:rPr lang="en-US" sz="2000" dirty="0"/>
              <a:t>Accuracy: Palm, hand, iris, retina have low EER rates.</a:t>
            </a:r>
          </a:p>
          <a:p>
            <a:pPr marL="285750" indent="-285750">
              <a:buFont typeface="Arial" panose="020B0604020202020204" pitchFamily="34" charset="0"/>
              <a:buChar char="•"/>
            </a:pPr>
            <a:r>
              <a:rPr lang="en-US" sz="2000" dirty="0"/>
              <a:t>Acceptability: Some techniques are deemed invasive, such as retina scanning, where the eye needs to be less than an inch from the reader.  Also, physical contact at public readers may be less acceptable.</a:t>
            </a:r>
          </a:p>
          <a:p>
            <a:pPr marL="285750" indent="-285750">
              <a:buFont typeface="Arial" panose="020B0604020202020204" pitchFamily="34" charset="0"/>
              <a:buChar char="•"/>
            </a:pPr>
            <a:r>
              <a:rPr lang="en-US" sz="2000" dirty="0"/>
              <a:t>Cost, storage: Complexity and storage requirements per user identity vary by biometric type.</a:t>
            </a:r>
          </a:p>
          <a:p>
            <a:pPr marL="285750" indent="-285750">
              <a:buFont typeface="Arial" panose="020B0604020202020204" pitchFamily="34" charset="0"/>
              <a:buChar char="•"/>
            </a:pPr>
            <a:r>
              <a:rPr lang="en-US" sz="2000" dirty="0"/>
              <a:t>Reliability: Injuries may affect fingerprint recognition; a cold may hamper voice recognition.  Replay may be possible (e.g., voice recognition).</a:t>
            </a:r>
          </a:p>
          <a:p>
            <a:pPr marL="285750" indent="-285750">
              <a:buFont typeface="Arial" panose="020B0604020202020204" pitchFamily="34" charset="0"/>
              <a:buChar char="•"/>
            </a:pPr>
            <a:r>
              <a:rPr lang="en-US" sz="2000" dirty="0"/>
              <a:t>Variability: Biometrics does not change for people and if biometrics are stolen, identity is stolen.  While voice and signature recognition may change to use different pass phrases, deep fakes may even hamper those technologies.</a:t>
            </a:r>
          </a:p>
          <a:p>
            <a:endParaRPr lang="en-US" dirty="0"/>
          </a:p>
        </p:txBody>
      </p:sp>
      <p:sp>
        <p:nvSpPr>
          <p:cNvPr id="3" name="Title 2">
            <a:extLst>
              <a:ext uri="{FF2B5EF4-FFF2-40B4-BE49-F238E27FC236}">
                <a16:creationId xmlns:a16="http://schemas.microsoft.com/office/drawing/2014/main" id="{113E26BF-917E-43F8-9CC3-95ABE98AB75E}"/>
              </a:ext>
            </a:extLst>
          </p:cNvPr>
          <p:cNvSpPr>
            <a:spLocks noGrp="1"/>
          </p:cNvSpPr>
          <p:nvPr>
            <p:ph type="title"/>
          </p:nvPr>
        </p:nvSpPr>
        <p:spPr/>
        <p:txBody>
          <a:bodyPr/>
          <a:lstStyle/>
          <a:p>
            <a:r>
              <a:rPr lang="en-US" dirty="0"/>
              <a:t>Biometrics: Considerations</a:t>
            </a:r>
          </a:p>
        </p:txBody>
      </p:sp>
    </p:spTree>
    <p:extLst>
      <p:ext uri="{BB962C8B-B14F-4D97-AF65-F5344CB8AC3E}">
        <p14:creationId xmlns:p14="http://schemas.microsoft.com/office/powerpoint/2010/main" val="3000047688"/>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4">
            <a:extLst>
              <a:ext uri="{FF2B5EF4-FFF2-40B4-BE49-F238E27FC236}">
                <a16:creationId xmlns:a16="http://schemas.microsoft.com/office/drawing/2014/main" id="{EE95E774-2CD1-466A-BB78-9C1E2FC8A773}"/>
              </a:ext>
            </a:extLst>
          </p:cNvPr>
          <p:cNvSpPr>
            <a:spLocks noGrp="1" noChangeArrowheads="1"/>
          </p:cNvSpPr>
          <p:nvPr>
            <p:ph type="title"/>
          </p:nvPr>
        </p:nvSpPr>
        <p:spPr>
          <a:xfrm>
            <a:off x="457200" y="609600"/>
            <a:ext cx="8229600" cy="1066800"/>
          </a:xfrm>
        </p:spPr>
        <p:txBody>
          <a:bodyPr/>
          <a:lstStyle/>
          <a:p>
            <a:pPr algn="ctr" eaLnBrk="1" hangingPunct="1"/>
            <a:r>
              <a:rPr lang="en-US" altLang="en-US">
                <a:ea typeface="Calibri" panose="020F0502020204030204" pitchFamily="34" charset="0"/>
                <a:cs typeface="Lucida Sans" panose="020B0602030504020204" pitchFamily="34" charset="0"/>
              </a:rPr>
              <a:t>Biometrics with Best Response &amp; Lowest EER</a:t>
            </a:r>
          </a:p>
        </p:txBody>
      </p:sp>
      <p:graphicFrame>
        <p:nvGraphicFramePr>
          <p:cNvPr id="34871" name="Group 55">
            <a:extLst>
              <a:ext uri="{FF2B5EF4-FFF2-40B4-BE49-F238E27FC236}">
                <a16:creationId xmlns:a16="http://schemas.microsoft.com/office/drawing/2014/main" id="{69DB7E1E-9E46-49B4-81A5-D282027EB85C}"/>
              </a:ext>
            </a:extLst>
          </p:cNvPr>
          <p:cNvGraphicFramePr>
            <a:graphicFrameLocks noGrp="1"/>
          </p:cNvGraphicFramePr>
          <p:nvPr>
            <p:ph type="tbl" idx="1"/>
          </p:nvPr>
        </p:nvGraphicFramePr>
        <p:xfrm>
          <a:off x="457200" y="1600200"/>
          <a:ext cx="8382000" cy="5149853"/>
        </p:xfrm>
        <a:graphic>
          <a:graphicData uri="http://schemas.openxmlformats.org/drawingml/2006/table">
            <a:tbl>
              <a:tblPr>
                <a:tableStyleId>{BDBED569-4797-4DF1-A0F4-6AAB3CD982D8}</a:tableStyleId>
              </a:tblPr>
              <a:tblGrid>
                <a:gridCol w="18288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80911">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Type </a:t>
                      </a:r>
                      <a:r>
                        <a:rPr kumimoji="0" lang="en-US" sz="1600" u="none" strike="noStrike" cap="none" normalizeH="0" baseline="0" dirty="0">
                          <a:ln>
                            <a:noFill/>
                          </a:ln>
                          <a:effectLst/>
                        </a:rPr>
                        <a:t>(Top Best)</a:t>
                      </a:r>
                      <a:endParaRPr kumimoji="0" lang="en-US" sz="1600" b="1" i="0" u="none" strike="noStrike" cap="none" normalizeH="0" baseline="0" dirty="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Advantages</a:t>
                      </a:r>
                      <a:endParaRPr kumimoji="0" lang="en-US" sz="1800" b="1" i="0" u="none" strike="noStrike" cap="none" normalizeH="0" baseline="0" dirty="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Disadvantages</a:t>
                      </a:r>
                      <a:endParaRPr kumimoji="0" lang="en-US" sz="1800" b="1" i="0" u="none" strike="noStrike" cap="none" normalizeH="0" baseline="0" dirty="0">
                        <a:ln>
                          <a:noFill/>
                        </a:ln>
                        <a:solidFill>
                          <a:schemeClr val="tx1"/>
                        </a:solidFill>
                        <a:effectLst/>
                        <a:latin typeface="Arial" charset="0"/>
                      </a:endParaRPr>
                    </a:p>
                  </a:txBody>
                  <a:tcPr marT="45712" marB="45712" horzOverflow="overflow">
                    <a:solidFill>
                      <a:schemeClr val="accent2">
                        <a:lumMod val="20000"/>
                        <a:lumOff val="80000"/>
                      </a:schemeClr>
                    </a:solidFill>
                  </a:tcPr>
                </a:tc>
                <a:extLst>
                  <a:ext uri="{0D108BD9-81ED-4DB2-BD59-A6C34878D82A}">
                    <a16:rowId xmlns:a16="http://schemas.microsoft.com/office/drawing/2014/main" val="10000"/>
                  </a:ext>
                </a:extLst>
              </a:tr>
              <a:tr h="457184">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u="none" strike="noStrike" cap="none" normalizeH="0" baseline="0" dirty="0">
                          <a:ln>
                            <a:noFill/>
                          </a:ln>
                          <a:effectLst/>
                        </a:rPr>
                        <a:t>Palm</a:t>
                      </a:r>
                      <a:endParaRPr kumimoji="0" lang="en-US" sz="1800" b="0" i="0" u="none" strike="noStrike" cap="none" normalizeH="0" baseline="0" dirty="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Social acceptance</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a:ln>
                            <a:noFill/>
                          </a:ln>
                          <a:effectLst/>
                        </a:rPr>
                        <a:t>Physical contact</a:t>
                      </a:r>
                      <a:endParaRPr kumimoji="0" lang="en-US" sz="1800" b="0" i="0" u="none" strike="noStrike" cap="none" normalizeH="0" baseline="0">
                        <a:ln>
                          <a:noFill/>
                        </a:ln>
                        <a:solidFill>
                          <a:schemeClr val="tx1"/>
                        </a:solidFill>
                        <a:effectLst/>
                        <a:latin typeface="Arial" charset="0"/>
                      </a:endParaRPr>
                    </a:p>
                  </a:txBody>
                  <a:tcPr marT="45712" marB="45712" horzOverflow="overflow"/>
                </a:tc>
                <a:extLst>
                  <a:ext uri="{0D108BD9-81ED-4DB2-BD59-A6C34878D82A}">
                    <a16:rowId xmlns:a16="http://schemas.microsoft.com/office/drawing/2014/main" val="10001"/>
                  </a:ext>
                </a:extLst>
              </a:tr>
              <a:tr h="64006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u="none" strike="noStrike" cap="none" normalizeH="0" baseline="0">
                          <a:ln>
                            <a:noFill/>
                          </a:ln>
                          <a:effectLst/>
                        </a:rPr>
                        <a:t>Hand (3D)</a:t>
                      </a:r>
                      <a:endParaRPr kumimoji="0" lang="en-US" sz="1800" b="0" i="0" u="none" strike="noStrike" cap="none" normalizeH="0" baseline="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Social acceptance, low storage</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Not unique, injury affects</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extLst>
                  <a:ext uri="{0D108BD9-81ED-4DB2-BD59-A6C34878D82A}">
                    <a16:rowId xmlns:a16="http://schemas.microsoft.com/office/drawing/2014/main" val="10002"/>
                  </a:ext>
                </a:extLst>
              </a:tr>
              <a:tr h="471376">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u="none" strike="noStrike" cap="none" normalizeH="0" baseline="0">
                          <a:ln>
                            <a:noFill/>
                          </a:ln>
                          <a:effectLst/>
                        </a:rPr>
                        <a:t>Iris</a:t>
                      </a:r>
                      <a:endParaRPr kumimoji="0" lang="en-US" sz="2400" b="0" i="0" u="none" strike="noStrike" cap="none" normalizeH="0" baseline="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No direct contact</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a:ln>
                            <a:noFill/>
                          </a:ln>
                          <a:effectLst/>
                        </a:rPr>
                        <a:t>High cost, high storage</a:t>
                      </a:r>
                      <a:endParaRPr kumimoji="0" lang="en-US" sz="1800" b="0" i="0" u="none" strike="noStrike" cap="none" normalizeH="0" baseline="0">
                        <a:ln>
                          <a:noFill/>
                        </a:ln>
                        <a:solidFill>
                          <a:schemeClr val="tx1"/>
                        </a:solidFill>
                        <a:effectLst/>
                        <a:latin typeface="Arial" charset="0"/>
                      </a:endParaRPr>
                    </a:p>
                  </a:txBody>
                  <a:tcPr marT="45712" marB="45712" horzOverflow="overflow"/>
                </a:tc>
                <a:extLst>
                  <a:ext uri="{0D108BD9-81ED-4DB2-BD59-A6C34878D82A}">
                    <a16:rowId xmlns:a16="http://schemas.microsoft.com/office/drawing/2014/main" val="10003"/>
                  </a:ext>
                </a:extLst>
              </a:tr>
              <a:tr h="64006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u="none" strike="noStrike" cap="none" normalizeH="0" baseline="0">
                          <a:ln>
                            <a:noFill/>
                          </a:ln>
                          <a:effectLst/>
                        </a:rPr>
                        <a:t>Retina</a:t>
                      </a:r>
                      <a:endParaRPr kumimoji="0" lang="en-US" sz="2400" b="0" i="0" u="none" strike="noStrike" cap="none" normalizeH="0" baseline="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Low FAR</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High cost, 1-2 cm away: invasive</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extLst>
                  <a:ext uri="{0D108BD9-81ED-4DB2-BD59-A6C34878D82A}">
                    <a16:rowId xmlns:a16="http://schemas.microsoft.com/office/drawing/2014/main" val="10004"/>
                  </a:ext>
                </a:extLst>
              </a:tr>
              <a:tr h="640064">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u="none" strike="noStrike" cap="none" normalizeH="0" baseline="0">
                          <a:ln>
                            <a:noFill/>
                          </a:ln>
                          <a:effectLst/>
                        </a:rPr>
                        <a:t>Fingerprint</a:t>
                      </a:r>
                      <a:endParaRPr kumimoji="0" lang="en-US" sz="2400" b="0" i="0" u="none" strike="noStrike" cap="none" normalizeH="0" baseline="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a:ln>
                            <a:noFill/>
                          </a:ln>
                          <a:effectLst/>
                        </a:rPr>
                        <a:t>Low cost, More storage=Lower EER</a:t>
                      </a:r>
                      <a:endParaRPr kumimoji="0" lang="en-US" sz="1800" b="0" i="0" u="none" strike="noStrike" cap="none" normalizeH="0" baseline="0">
                        <a:ln>
                          <a:noFill/>
                        </a:ln>
                        <a:solidFill>
                          <a:schemeClr val="tx1"/>
                        </a:solidFill>
                        <a:effectLst/>
                        <a:latin typeface="Arial" charset="0"/>
                      </a:endParaRPr>
                    </a:p>
                  </a:txBody>
                  <a:tcPr marT="45712" marB="45712"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Physical contact-&gt; grime -&gt;poor quality image</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extLst>
                  <a:ext uri="{0D108BD9-81ED-4DB2-BD59-A6C34878D82A}">
                    <a16:rowId xmlns:a16="http://schemas.microsoft.com/office/drawing/2014/main" val="10005"/>
                  </a:ext>
                </a:extLst>
              </a:tr>
              <a:tr h="640064">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u="none" strike="noStrike" cap="none" normalizeH="0" baseline="0">
                          <a:ln>
                            <a:noFill/>
                          </a:ln>
                          <a:effectLst/>
                        </a:rPr>
                        <a:t>Voice</a:t>
                      </a:r>
                      <a:endParaRPr kumimoji="0" lang="en-US" sz="2400" b="0" i="0" u="none" strike="noStrike" cap="none" normalizeH="0" baseline="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Phone use, social acceptance</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High storage, playback, voice change, background noise</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extLst>
                  <a:ext uri="{0D108BD9-81ED-4DB2-BD59-A6C34878D82A}">
                    <a16:rowId xmlns:a16="http://schemas.microsoft.com/office/drawing/2014/main" val="10006"/>
                  </a:ext>
                </a:extLst>
              </a:tr>
              <a:tr h="640064">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u="none" strike="noStrike" cap="none" normalizeH="0" baseline="0">
                          <a:ln>
                            <a:noFill/>
                          </a:ln>
                          <a:effectLst/>
                        </a:rPr>
                        <a:t>Signature</a:t>
                      </a:r>
                      <a:endParaRPr kumimoji="0" lang="en-US" sz="2400" b="0" i="0" u="none" strike="noStrike" cap="none" normalizeH="0" baseline="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a:ln>
                            <a:noFill/>
                          </a:ln>
                          <a:effectLst/>
                        </a:rPr>
                        <a:t>Easy to use, low cost</a:t>
                      </a:r>
                      <a:endParaRPr kumimoji="0" lang="en-US" sz="1800" b="0" i="0" u="none" strike="noStrike" cap="none" normalizeH="0" baseline="0">
                        <a:ln>
                          <a:noFill/>
                        </a:ln>
                        <a:solidFill>
                          <a:schemeClr val="tx1"/>
                        </a:solidFill>
                        <a:effectLst/>
                        <a:latin typeface="Arial" charset="0"/>
                      </a:endParaRPr>
                    </a:p>
                  </a:txBody>
                  <a:tcPr marT="45712" marB="45712"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Uniqueness, writing onto tablet differs from paper</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extLst>
                  <a:ext uri="{0D108BD9-81ED-4DB2-BD59-A6C34878D82A}">
                    <a16:rowId xmlns:a16="http://schemas.microsoft.com/office/drawing/2014/main" val="10007"/>
                  </a:ext>
                </a:extLst>
              </a:tr>
              <a:tr h="640064">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u="none" strike="noStrike" cap="none" normalizeH="0" baseline="0" dirty="0">
                          <a:ln>
                            <a:noFill/>
                          </a:ln>
                          <a:effectLst/>
                        </a:rPr>
                        <a:t>Face</a:t>
                      </a:r>
                      <a:endParaRPr kumimoji="0" lang="en-US" sz="2400" b="0" i="0" u="none" strike="noStrike" cap="none" normalizeH="0" baseline="0" dirty="0">
                        <a:ln>
                          <a:noFill/>
                        </a:ln>
                        <a:solidFill>
                          <a:schemeClr val="tx1"/>
                        </a:solidFill>
                        <a:effectLst/>
                        <a:latin typeface="Arial" charset="0"/>
                      </a:endParaRPr>
                    </a:p>
                  </a:txBody>
                  <a:tcPr marT="45712" marB="45712" horzOverflow="overflow">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a:ln>
                            <a:noFill/>
                          </a:ln>
                          <a:effectLst/>
                        </a:rPr>
                        <a:t>Social acceptance</a:t>
                      </a:r>
                      <a:endParaRPr kumimoji="0" lang="en-US" sz="1800" b="0" i="0" u="none" strike="noStrike" cap="none" normalizeH="0" baseline="0">
                        <a:ln>
                          <a:noFill/>
                        </a:ln>
                        <a:solidFill>
                          <a:schemeClr val="tx1"/>
                        </a:solidFill>
                        <a:effectLst/>
                        <a:latin typeface="Arial" charset="0"/>
                      </a:endParaRPr>
                    </a:p>
                  </a:txBody>
                  <a:tcPr marT="45712" marB="45712"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rPr>
                        <a:t>Not unique, overcome with high storage</a:t>
                      </a:r>
                      <a:endParaRPr kumimoji="0" lang="en-US" sz="1800" b="0" i="0" u="none" strike="noStrike" cap="none" normalizeH="0" baseline="0" dirty="0">
                        <a:ln>
                          <a:noFill/>
                        </a:ln>
                        <a:solidFill>
                          <a:schemeClr val="tx1"/>
                        </a:solidFill>
                        <a:effectLst/>
                        <a:latin typeface="Arial" charset="0"/>
                      </a:endParaRPr>
                    </a:p>
                  </a:txBody>
                  <a:tcPr marT="45712" marB="45712" horzOverflow="overflow"/>
                </a:tc>
                <a:extLst>
                  <a:ext uri="{0D108BD9-81ED-4DB2-BD59-A6C34878D82A}">
                    <a16:rowId xmlns:a16="http://schemas.microsoft.com/office/drawing/2014/main" val="10008"/>
                  </a:ext>
                </a:extLst>
              </a:tr>
            </a:tbl>
          </a:graphicData>
        </a:graphic>
      </p:graphicFrame>
      <p:sp>
        <p:nvSpPr>
          <p:cNvPr id="63533" name="Footer Placeholder 3">
            <a:extLst>
              <a:ext uri="{FF2B5EF4-FFF2-40B4-BE49-F238E27FC236}">
                <a16:creationId xmlns:a16="http://schemas.microsoft.com/office/drawing/2014/main" id="{57133704-4981-4DAC-A8BD-BF9F9B89B60F}"/>
              </a:ext>
            </a:extLst>
          </p:cNvPr>
          <p:cNvSpPr>
            <a:spLocks noGrp="1"/>
          </p:cNvSpPr>
          <p:nvPr>
            <p:ph type="ftr" sz="quarter" idx="10"/>
          </p:nvPr>
        </p:nvSpPr>
        <p:spPr bwMode="auto">
          <a:xfrm>
            <a:off x="3124200" y="6392863"/>
            <a:ext cx="2895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200"/>
              <a:t>CISA Review Manual 2009</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E604F79F-396A-4085-B597-8478787F9B49}"/>
              </a:ext>
            </a:extLst>
          </p:cNvPr>
          <p:cNvSpPr>
            <a:spLocks noGrp="1" noChangeArrowheads="1"/>
          </p:cNvSpPr>
          <p:nvPr>
            <p:ph type="title"/>
          </p:nvPr>
        </p:nvSpPr>
        <p:spPr>
          <a:xfrm>
            <a:off x="520700" y="685800"/>
            <a:ext cx="8154988" cy="554038"/>
          </a:xfrm>
        </p:spPr>
        <p:txBody>
          <a:bodyPr/>
          <a:lstStyle/>
          <a:p>
            <a:pPr eaLnBrk="1" hangingPunct="1"/>
            <a:r>
              <a:rPr lang="en-US" altLang="en-US" sz="4000">
                <a:ea typeface="Calibri" panose="020F0502020204030204" pitchFamily="34" charset="0"/>
                <a:cs typeface="Lucida Sans" panose="020B0602030504020204" pitchFamily="34" charset="0"/>
              </a:rPr>
              <a:t>Biometric Info Mgmt &amp; Security Policy</a:t>
            </a:r>
          </a:p>
        </p:txBody>
      </p:sp>
      <p:sp>
        <p:nvSpPr>
          <p:cNvPr id="65539" name="Rectangle 3">
            <a:extLst>
              <a:ext uri="{FF2B5EF4-FFF2-40B4-BE49-F238E27FC236}">
                <a16:creationId xmlns:a16="http://schemas.microsoft.com/office/drawing/2014/main" id="{3AA975C5-D713-4BB0-9138-018872EA0A0F}"/>
              </a:ext>
            </a:extLst>
          </p:cNvPr>
          <p:cNvSpPr>
            <a:spLocks noGrp="1" noChangeArrowheads="1"/>
          </p:cNvSpPr>
          <p:nvPr>
            <p:ph idx="1"/>
          </p:nvPr>
        </p:nvSpPr>
        <p:spPr>
          <a:xfrm>
            <a:off x="520700" y="2133600"/>
            <a:ext cx="8154988" cy="4238625"/>
          </a:xfrm>
        </p:spPr>
        <p:txBody>
          <a:bodyPr/>
          <a:lstStyle/>
          <a:p>
            <a:pPr eaLnBrk="1" hangingPunct="1"/>
            <a:r>
              <a:rPr lang="en-US" altLang="en-US" sz="2400">
                <a:latin typeface="Calibri" panose="020F0502020204030204" pitchFamily="34" charset="0"/>
                <a:ea typeface="ヒラギノ角ゴ Pro W3"/>
                <a:cs typeface="ヒラギノ角ゴ Pro W3"/>
              </a:rPr>
              <a:t>Identification &amp; authentication procedures</a:t>
            </a:r>
          </a:p>
          <a:p>
            <a:pPr eaLnBrk="1" hangingPunct="1"/>
            <a:r>
              <a:rPr lang="en-US" altLang="en-US" sz="2400">
                <a:latin typeface="Calibri" panose="020F0502020204030204" pitchFamily="34" charset="0"/>
                <a:ea typeface="ヒラギノ角ゴ Pro W3"/>
                <a:cs typeface="ヒラギノ角ゴ Pro W3"/>
              </a:rPr>
              <a:t>Backup authentication</a:t>
            </a:r>
          </a:p>
          <a:p>
            <a:pPr eaLnBrk="1" hangingPunct="1"/>
            <a:r>
              <a:rPr lang="en-US" altLang="en-US" sz="2400">
                <a:latin typeface="Calibri" panose="020F0502020204030204" pitchFamily="34" charset="0"/>
                <a:ea typeface="ヒラギノ角ゴ Pro W3"/>
                <a:cs typeface="ヒラギノ角ゴ Pro W3"/>
              </a:rPr>
              <a:t>Safe transmission/storage of biometric data</a:t>
            </a:r>
          </a:p>
          <a:p>
            <a:pPr eaLnBrk="1" hangingPunct="1"/>
            <a:r>
              <a:rPr lang="en-US" altLang="en-US" sz="2400">
                <a:latin typeface="Calibri" panose="020F0502020204030204" pitchFamily="34" charset="0"/>
                <a:ea typeface="ヒラギノ角ゴ Pro W3"/>
                <a:cs typeface="ヒラギノ角ゴ Pro W3"/>
              </a:rPr>
              <a:t>Security of physical hardware</a:t>
            </a:r>
          </a:p>
          <a:p>
            <a:pPr eaLnBrk="1" hangingPunct="1"/>
            <a:r>
              <a:rPr lang="en-US" altLang="en-US" sz="2400">
                <a:latin typeface="Calibri" panose="020F0502020204030204" pitchFamily="34" charset="0"/>
                <a:ea typeface="ヒラギノ角ゴ Pro W3"/>
                <a:cs typeface="ヒラギノ角ゴ Pro W3"/>
              </a:rPr>
              <a:t>Validation testing</a:t>
            </a:r>
          </a:p>
          <a:p>
            <a:pPr eaLnBrk="1" hangingPunct="1">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Auditors should ensure documentation &amp; use is professional</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CF1002EF-E124-4263-A73F-4FF5B5FCFC06}"/>
              </a:ext>
            </a:extLst>
          </p:cNvPr>
          <p:cNvSpPr>
            <a:spLocks noGrp="1" noChangeArrowheads="1"/>
          </p:cNvSpPr>
          <p:nvPr>
            <p:ph type="title"/>
          </p:nvPr>
        </p:nvSpPr>
        <p:spPr>
          <a:xfrm>
            <a:off x="533400" y="685800"/>
            <a:ext cx="8154988" cy="498475"/>
          </a:xfrm>
        </p:spPr>
        <p:txBody>
          <a:bodyPr/>
          <a:lstStyle/>
          <a:p>
            <a:pPr eaLnBrk="1" hangingPunct="1"/>
            <a:r>
              <a:rPr lang="en-US" altLang="en-US">
                <a:ea typeface="Calibri" panose="020F0502020204030204" pitchFamily="34" charset="0"/>
                <a:cs typeface="Lucida Sans" panose="020B0602030504020204" pitchFamily="34" charset="0"/>
              </a:rPr>
              <a:t>Single Sign On</a:t>
            </a:r>
          </a:p>
        </p:txBody>
      </p:sp>
      <p:sp>
        <p:nvSpPr>
          <p:cNvPr id="67587" name="Rectangle 4">
            <a:extLst>
              <a:ext uri="{FF2B5EF4-FFF2-40B4-BE49-F238E27FC236}">
                <a16:creationId xmlns:a16="http://schemas.microsoft.com/office/drawing/2014/main" id="{DE0A3C44-BC37-4728-A0A6-215F6E6E8FB0}"/>
              </a:ext>
            </a:extLst>
          </p:cNvPr>
          <p:cNvSpPr>
            <a:spLocks noGrp="1" noChangeArrowheads="1"/>
          </p:cNvSpPr>
          <p:nvPr>
            <p:ph sz="half" idx="1"/>
          </p:nvPr>
        </p:nvSpPr>
        <p:spPr>
          <a:xfrm>
            <a:off x="304800" y="1447800"/>
            <a:ext cx="3733800" cy="3886200"/>
          </a:xfrm>
        </p:spPr>
        <p:txBody>
          <a:bodyPr/>
          <a:lstStyle/>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Advantages</a:t>
            </a:r>
          </a:p>
          <a:p>
            <a:pPr eaLnBrk="1" hangingPunct="1">
              <a:lnSpc>
                <a:spcPct val="100000"/>
              </a:lnSpc>
            </a:pPr>
            <a:r>
              <a:rPr lang="en-US" altLang="en-US" sz="2400">
                <a:latin typeface="Calibri" panose="020F0502020204030204" pitchFamily="34" charset="0"/>
                <a:ea typeface="ヒラギノ角ゴ Pro W3"/>
                <a:cs typeface="ヒラギノ角ゴ Pro W3"/>
              </a:rPr>
              <a:t>One good password replaces lots of passwords</a:t>
            </a:r>
          </a:p>
          <a:p>
            <a:pPr eaLnBrk="1" hangingPunct="1">
              <a:lnSpc>
                <a:spcPct val="100000"/>
              </a:lnSpc>
            </a:pPr>
            <a:r>
              <a:rPr lang="en-US" altLang="en-US" sz="2400">
                <a:latin typeface="Calibri" panose="020F0502020204030204" pitchFamily="34" charset="0"/>
                <a:ea typeface="ヒラギノ角ゴ Pro W3"/>
                <a:cs typeface="ヒラギノ角ゴ Pro W3"/>
              </a:rPr>
              <a:t>IDs consistent throughout system(s)</a:t>
            </a:r>
          </a:p>
          <a:p>
            <a:pPr eaLnBrk="1" hangingPunct="1">
              <a:lnSpc>
                <a:spcPct val="100000"/>
              </a:lnSpc>
            </a:pPr>
            <a:r>
              <a:rPr lang="en-US" altLang="en-US" sz="2400">
                <a:latin typeface="Calibri" panose="020F0502020204030204" pitchFamily="34" charset="0"/>
                <a:ea typeface="ヒラギノ角ゴ Pro W3"/>
                <a:cs typeface="ヒラギノ角ゴ Pro W3"/>
              </a:rPr>
              <a:t>Reduced admin work in setup &amp; forgotten passwords</a:t>
            </a:r>
          </a:p>
          <a:p>
            <a:pPr eaLnBrk="1" hangingPunct="1">
              <a:lnSpc>
                <a:spcPct val="100000"/>
              </a:lnSpc>
            </a:pPr>
            <a:r>
              <a:rPr lang="en-US" altLang="en-US" sz="2400">
                <a:latin typeface="Calibri" panose="020F0502020204030204" pitchFamily="34" charset="0"/>
                <a:ea typeface="ヒラギノ角ゴ Pro W3"/>
                <a:cs typeface="ヒラギノ角ゴ Pro W3"/>
              </a:rPr>
              <a:t>Quick access to systems</a:t>
            </a:r>
          </a:p>
        </p:txBody>
      </p:sp>
      <p:sp>
        <p:nvSpPr>
          <p:cNvPr id="67588" name="Rectangle 5">
            <a:extLst>
              <a:ext uri="{FF2B5EF4-FFF2-40B4-BE49-F238E27FC236}">
                <a16:creationId xmlns:a16="http://schemas.microsoft.com/office/drawing/2014/main" id="{065DC348-2FA4-49B2-BA31-219755C68F04}"/>
              </a:ext>
            </a:extLst>
          </p:cNvPr>
          <p:cNvSpPr>
            <a:spLocks noGrp="1" noChangeArrowheads="1"/>
          </p:cNvSpPr>
          <p:nvPr>
            <p:ph sz="half" idx="2"/>
          </p:nvPr>
        </p:nvSpPr>
        <p:spPr>
          <a:xfrm>
            <a:off x="4114800" y="1447800"/>
            <a:ext cx="4419600" cy="3886200"/>
          </a:xfrm>
        </p:spPr>
        <p:txBody>
          <a:bodyPr/>
          <a:lstStyle/>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Disadvantages</a:t>
            </a:r>
          </a:p>
          <a:p>
            <a:pPr eaLnBrk="1" hangingPunct="1">
              <a:lnSpc>
                <a:spcPct val="100000"/>
              </a:lnSpc>
            </a:pPr>
            <a:r>
              <a:rPr lang="en-US" altLang="en-US" sz="2400">
                <a:latin typeface="Calibri" panose="020F0502020204030204" pitchFamily="34" charset="0"/>
                <a:ea typeface="ヒラギノ角ゴ Pro W3"/>
                <a:cs typeface="ヒラギノ角ゴ Pro W3"/>
              </a:rPr>
              <a:t>Single point of failure -&gt; total compromise</a:t>
            </a:r>
          </a:p>
          <a:p>
            <a:pPr eaLnBrk="1" hangingPunct="1">
              <a:lnSpc>
                <a:spcPct val="100000"/>
              </a:lnSpc>
            </a:pPr>
            <a:r>
              <a:rPr lang="en-US" altLang="en-US" sz="2400">
                <a:latin typeface="Calibri" panose="020F0502020204030204" pitchFamily="34" charset="0"/>
                <a:ea typeface="ヒラギノ角ゴ Pro W3"/>
                <a:cs typeface="ヒラギノ角ゴ Pro W3"/>
              </a:rPr>
              <a:t>Complex software development due to diverse OS</a:t>
            </a:r>
          </a:p>
          <a:p>
            <a:pPr eaLnBrk="1" hangingPunct="1">
              <a:lnSpc>
                <a:spcPct val="100000"/>
              </a:lnSpc>
            </a:pPr>
            <a:r>
              <a:rPr lang="en-US" altLang="en-US" sz="2400">
                <a:latin typeface="Calibri" panose="020F0502020204030204" pitchFamily="34" charset="0"/>
                <a:ea typeface="ヒラギノ角ゴ Pro W3"/>
                <a:cs typeface="ヒラギノ角ゴ Pro W3"/>
              </a:rPr>
              <a:t>Expensive implementation</a:t>
            </a:r>
          </a:p>
          <a:p>
            <a:pPr eaLnBrk="1" hangingPunct="1"/>
            <a:endParaRPr lang="en-US" altLang="en-US" sz="2400">
              <a:latin typeface="Calibri" panose="020F0502020204030204" pitchFamily="34" charset="0"/>
              <a:ea typeface="ヒラギノ角ゴ Pro W3"/>
              <a:cs typeface="ヒラギノ角ゴ Pro W3"/>
            </a:endParaRPr>
          </a:p>
        </p:txBody>
      </p:sp>
      <p:sp>
        <p:nvSpPr>
          <p:cNvPr id="67589" name="Rectangle 6">
            <a:extLst>
              <a:ext uri="{FF2B5EF4-FFF2-40B4-BE49-F238E27FC236}">
                <a16:creationId xmlns:a16="http://schemas.microsoft.com/office/drawing/2014/main" id="{FD3FE492-76AD-4D40-B35C-A817F35CADFE}"/>
              </a:ext>
            </a:extLst>
          </p:cNvPr>
          <p:cNvSpPr>
            <a:spLocks noChangeArrowheads="1"/>
          </p:cNvSpPr>
          <p:nvPr/>
        </p:nvSpPr>
        <p:spPr bwMode="auto">
          <a:xfrm>
            <a:off x="4724400" y="4724400"/>
            <a:ext cx="3200400" cy="1752600"/>
          </a:xfrm>
          <a:prstGeom prst="rect">
            <a:avLst/>
          </a:prstGeom>
          <a:solidFill>
            <a:srgbClr val="E1AE69"/>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Secondary Domains</a:t>
            </a:r>
          </a:p>
        </p:txBody>
      </p:sp>
      <p:sp>
        <p:nvSpPr>
          <p:cNvPr id="67590" name="Rectangle 7">
            <a:extLst>
              <a:ext uri="{FF2B5EF4-FFF2-40B4-BE49-F238E27FC236}">
                <a16:creationId xmlns:a16="http://schemas.microsoft.com/office/drawing/2014/main" id="{EA4F1416-B231-4950-9493-88474A2D38A0}"/>
              </a:ext>
            </a:extLst>
          </p:cNvPr>
          <p:cNvSpPr>
            <a:spLocks noChangeArrowheads="1"/>
          </p:cNvSpPr>
          <p:nvPr/>
        </p:nvSpPr>
        <p:spPr bwMode="auto">
          <a:xfrm>
            <a:off x="4953000" y="4876800"/>
            <a:ext cx="914400" cy="533400"/>
          </a:xfrm>
          <a:prstGeom prst="rect">
            <a:avLst/>
          </a:prstGeom>
          <a:solidFill>
            <a:srgbClr val="F6FCA2"/>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App1</a:t>
            </a:r>
          </a:p>
        </p:txBody>
      </p:sp>
      <p:sp>
        <p:nvSpPr>
          <p:cNvPr id="67591" name="Rectangle 8">
            <a:extLst>
              <a:ext uri="{FF2B5EF4-FFF2-40B4-BE49-F238E27FC236}">
                <a16:creationId xmlns:a16="http://schemas.microsoft.com/office/drawing/2014/main" id="{92AEAC1E-BC84-4E18-A7E8-37CFFA65E6E5}"/>
              </a:ext>
            </a:extLst>
          </p:cNvPr>
          <p:cNvSpPr>
            <a:spLocks noChangeArrowheads="1"/>
          </p:cNvSpPr>
          <p:nvPr/>
        </p:nvSpPr>
        <p:spPr bwMode="auto">
          <a:xfrm>
            <a:off x="5943600" y="4876800"/>
            <a:ext cx="838200" cy="533400"/>
          </a:xfrm>
          <a:prstGeom prst="rect">
            <a:avLst/>
          </a:prstGeom>
          <a:solidFill>
            <a:srgbClr val="F6FCA2"/>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DB2</a:t>
            </a:r>
          </a:p>
        </p:txBody>
      </p:sp>
      <p:sp>
        <p:nvSpPr>
          <p:cNvPr id="67592" name="Rectangle 9">
            <a:extLst>
              <a:ext uri="{FF2B5EF4-FFF2-40B4-BE49-F238E27FC236}">
                <a16:creationId xmlns:a16="http://schemas.microsoft.com/office/drawing/2014/main" id="{D26975D4-EC09-49C2-BD57-2E7C4C0980C9}"/>
              </a:ext>
            </a:extLst>
          </p:cNvPr>
          <p:cNvSpPr>
            <a:spLocks noChangeArrowheads="1"/>
          </p:cNvSpPr>
          <p:nvPr/>
        </p:nvSpPr>
        <p:spPr bwMode="auto">
          <a:xfrm>
            <a:off x="6858000" y="4876800"/>
            <a:ext cx="838200" cy="533400"/>
          </a:xfrm>
          <a:prstGeom prst="rect">
            <a:avLst/>
          </a:prstGeom>
          <a:solidFill>
            <a:srgbClr val="F6FCA2"/>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App3</a:t>
            </a:r>
          </a:p>
        </p:txBody>
      </p:sp>
      <p:sp>
        <p:nvSpPr>
          <p:cNvPr id="67593" name="Text Box 12">
            <a:extLst>
              <a:ext uri="{FF2B5EF4-FFF2-40B4-BE49-F238E27FC236}">
                <a16:creationId xmlns:a16="http://schemas.microsoft.com/office/drawing/2014/main" id="{91D51763-DFCE-4635-9D42-1E36A2A050C4}"/>
              </a:ext>
            </a:extLst>
          </p:cNvPr>
          <p:cNvSpPr txBox="1">
            <a:spLocks noChangeArrowheads="1"/>
          </p:cNvSpPr>
          <p:nvPr/>
        </p:nvSpPr>
        <p:spPr bwMode="auto">
          <a:xfrm>
            <a:off x="5165725" y="6056313"/>
            <a:ext cx="280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Primary Domain (System)</a:t>
            </a:r>
          </a:p>
        </p:txBody>
      </p:sp>
      <p:sp>
        <p:nvSpPr>
          <p:cNvPr id="67594" name="Rectangle 14">
            <a:extLst>
              <a:ext uri="{FF2B5EF4-FFF2-40B4-BE49-F238E27FC236}">
                <a16:creationId xmlns:a16="http://schemas.microsoft.com/office/drawing/2014/main" id="{205DCBB9-94B0-4151-A2C0-915559F879AE}"/>
              </a:ext>
            </a:extLst>
          </p:cNvPr>
          <p:cNvSpPr>
            <a:spLocks noChangeArrowheads="1"/>
          </p:cNvSpPr>
          <p:nvPr/>
        </p:nvSpPr>
        <p:spPr bwMode="auto">
          <a:xfrm>
            <a:off x="4724400" y="5867400"/>
            <a:ext cx="381000" cy="609600"/>
          </a:xfrm>
          <a:prstGeom prst="rect">
            <a:avLst/>
          </a:prstGeom>
          <a:solidFill>
            <a:srgbClr val="48231C"/>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67595" name="AutoShape 13">
            <a:extLst>
              <a:ext uri="{FF2B5EF4-FFF2-40B4-BE49-F238E27FC236}">
                <a16:creationId xmlns:a16="http://schemas.microsoft.com/office/drawing/2014/main" id="{FEE8EF2B-9FB0-44C0-A9B8-0DBA8B06C479}"/>
              </a:ext>
            </a:extLst>
          </p:cNvPr>
          <p:cNvSpPr>
            <a:spLocks noChangeArrowheads="1"/>
          </p:cNvSpPr>
          <p:nvPr/>
        </p:nvSpPr>
        <p:spPr bwMode="auto">
          <a:xfrm rot="-5400000">
            <a:off x="4528344" y="6063456"/>
            <a:ext cx="762000" cy="369888"/>
          </a:xfrm>
          <a:prstGeom prst="flowChartInputOutput">
            <a:avLst/>
          </a:prstGeom>
          <a:solidFill>
            <a:srgbClr val="CC6600"/>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67596" name="Oval 15">
            <a:extLst>
              <a:ext uri="{FF2B5EF4-FFF2-40B4-BE49-F238E27FC236}">
                <a16:creationId xmlns:a16="http://schemas.microsoft.com/office/drawing/2014/main" id="{501F0893-26B7-4C9F-B23A-36E8AF2F2525}"/>
              </a:ext>
            </a:extLst>
          </p:cNvPr>
          <p:cNvSpPr>
            <a:spLocks noChangeArrowheads="1"/>
          </p:cNvSpPr>
          <p:nvPr/>
        </p:nvSpPr>
        <p:spPr bwMode="auto">
          <a:xfrm>
            <a:off x="4953000" y="6248400"/>
            <a:ext cx="76200" cy="76200"/>
          </a:xfrm>
          <a:prstGeom prst="ellipse">
            <a:avLst/>
          </a:prstGeom>
          <a:solidFill>
            <a:srgbClr val="48231C"/>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67597" name="AutoShape 18">
            <a:extLst>
              <a:ext uri="{FF2B5EF4-FFF2-40B4-BE49-F238E27FC236}">
                <a16:creationId xmlns:a16="http://schemas.microsoft.com/office/drawing/2014/main" id="{041F176E-87B8-438D-A2BB-B4EDE3011D25}"/>
              </a:ext>
            </a:extLst>
          </p:cNvPr>
          <p:cNvSpPr>
            <a:spLocks/>
          </p:cNvSpPr>
          <p:nvPr/>
        </p:nvSpPr>
        <p:spPr bwMode="auto">
          <a:xfrm>
            <a:off x="3124200" y="5562600"/>
            <a:ext cx="1371600" cy="609600"/>
          </a:xfrm>
          <a:prstGeom prst="borderCallout3">
            <a:avLst>
              <a:gd name="adj1" fmla="val 18750"/>
              <a:gd name="adj2" fmla="val 105556"/>
              <a:gd name="adj3" fmla="val 18750"/>
              <a:gd name="adj4" fmla="val 133912"/>
              <a:gd name="adj5" fmla="val 31250"/>
              <a:gd name="adj6" fmla="val 133912"/>
              <a:gd name="adj7" fmla="val 43750"/>
              <a:gd name="adj8" fmla="val 127778"/>
            </a:avLst>
          </a:prstGeom>
          <a:solidFill>
            <a:srgbClr val="F6FCA2"/>
          </a:solidFill>
          <a:ln w="9525">
            <a:solidFill>
              <a:schemeClr val="tx1"/>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Enter Password</a:t>
            </a:r>
          </a:p>
        </p:txBody>
      </p:sp>
      <p:sp>
        <p:nvSpPr>
          <p:cNvPr id="67598" name="AutoShape 20">
            <a:extLst>
              <a:ext uri="{FF2B5EF4-FFF2-40B4-BE49-F238E27FC236}">
                <a16:creationId xmlns:a16="http://schemas.microsoft.com/office/drawing/2014/main" id="{2C2C8B03-A868-4DF8-8AF6-F13036B2EFFD}"/>
              </a:ext>
            </a:extLst>
          </p:cNvPr>
          <p:cNvSpPr>
            <a:spLocks noChangeArrowheads="1"/>
          </p:cNvSpPr>
          <p:nvPr/>
        </p:nvSpPr>
        <p:spPr bwMode="auto">
          <a:xfrm rot="10800000">
            <a:off x="4419600" y="4495800"/>
            <a:ext cx="3733800" cy="228600"/>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C6600"/>
          </a:solidFill>
          <a:ln w="9525">
            <a:solidFill>
              <a:schemeClr val="tx1"/>
            </a:solidFill>
            <a:miter lim="800000"/>
            <a:headEnd/>
            <a:tailEnd/>
          </a:ln>
        </p:spPr>
        <p:txBody>
          <a:bodyPr wrap="none" anchor="ctr"/>
          <a:lstStyle/>
          <a:p>
            <a:endParaRPr lang="en-US"/>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39">
            <a:extLst>
              <a:ext uri="{FF2B5EF4-FFF2-40B4-BE49-F238E27FC236}">
                <a16:creationId xmlns:a16="http://schemas.microsoft.com/office/drawing/2014/main" id="{D34786AE-35A4-4103-821C-250EB8EB536A}"/>
              </a:ext>
            </a:extLst>
          </p:cNvPr>
          <p:cNvSpPr>
            <a:spLocks noGrp="1"/>
          </p:cNvSpPr>
          <p:nvPr>
            <p:ph type="title"/>
          </p:nvPr>
        </p:nvSpPr>
        <p:spPr/>
        <p:txBody>
          <a:bodyPr/>
          <a:lstStyle/>
          <a:p>
            <a:r>
              <a:rPr lang="en-US" dirty="0"/>
              <a:t>Recommended Password Allocation</a:t>
            </a:r>
          </a:p>
        </p:txBody>
      </p:sp>
      <p:sp>
        <p:nvSpPr>
          <p:cNvPr id="4" name="AutoShape 5">
            <a:extLst>
              <a:ext uri="{FF2B5EF4-FFF2-40B4-BE49-F238E27FC236}">
                <a16:creationId xmlns:a16="http://schemas.microsoft.com/office/drawing/2014/main" id="{1783595D-A5F9-48A8-91CA-C0A3B7F15DF5}"/>
              </a:ext>
            </a:extLst>
          </p:cNvPr>
          <p:cNvSpPr>
            <a:spLocks noChangeArrowheads="1"/>
          </p:cNvSpPr>
          <p:nvPr/>
        </p:nvSpPr>
        <p:spPr bwMode="auto">
          <a:xfrm>
            <a:off x="255775" y="2209860"/>
            <a:ext cx="304800" cy="304800"/>
          </a:xfrm>
          <a:prstGeom prst="flowChartConnector">
            <a:avLst/>
          </a:prstGeom>
          <a:solidFill>
            <a:srgbClr val="2E2E2E"/>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 name="AutoShape 6">
            <a:extLst>
              <a:ext uri="{FF2B5EF4-FFF2-40B4-BE49-F238E27FC236}">
                <a16:creationId xmlns:a16="http://schemas.microsoft.com/office/drawing/2014/main" id="{B2785130-A574-4EDB-8725-3DB9E236EA1E}"/>
              </a:ext>
            </a:extLst>
          </p:cNvPr>
          <p:cNvSpPr>
            <a:spLocks noChangeArrowheads="1"/>
          </p:cNvSpPr>
          <p:nvPr/>
        </p:nvSpPr>
        <p:spPr bwMode="auto">
          <a:xfrm>
            <a:off x="896717" y="1970769"/>
            <a:ext cx="2178802" cy="762000"/>
          </a:xfrm>
          <a:prstGeom prst="flowChartAlternateProcess">
            <a:avLst/>
          </a:prstGeom>
          <a:solidFill>
            <a:srgbClr val="D0EAEC"/>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dirty="0"/>
              <a:t>User allocated</a:t>
            </a:r>
          </a:p>
          <a:p>
            <a:pPr algn="ctr" eaLnBrk="1" hangingPunct="1"/>
            <a:r>
              <a:rPr lang="en-US" altLang="en-US" dirty="0"/>
              <a:t>random password</a:t>
            </a:r>
          </a:p>
          <a:p>
            <a:pPr algn="ctr" eaLnBrk="1" hangingPunct="1"/>
            <a:r>
              <a:rPr lang="en-US" altLang="en-US" dirty="0"/>
              <a:t> or sent email w. link</a:t>
            </a:r>
          </a:p>
        </p:txBody>
      </p:sp>
      <p:sp>
        <p:nvSpPr>
          <p:cNvPr id="6" name="AutoShape 8">
            <a:extLst>
              <a:ext uri="{FF2B5EF4-FFF2-40B4-BE49-F238E27FC236}">
                <a16:creationId xmlns:a16="http://schemas.microsoft.com/office/drawing/2014/main" id="{A9BCA384-4DFF-4E50-9483-E9708F55D4AE}"/>
              </a:ext>
            </a:extLst>
          </p:cNvPr>
          <p:cNvSpPr>
            <a:spLocks noChangeArrowheads="1"/>
          </p:cNvSpPr>
          <p:nvPr/>
        </p:nvSpPr>
        <p:spPr bwMode="auto">
          <a:xfrm>
            <a:off x="3847311" y="2480708"/>
            <a:ext cx="1968859" cy="811331"/>
          </a:xfrm>
          <a:prstGeom prst="flowChartAlternateProcess">
            <a:avLst/>
          </a:prstGeom>
          <a:solidFill>
            <a:srgbClr val="F6FCA2"/>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dirty="0"/>
              <a:t>New pass login:</a:t>
            </a:r>
          </a:p>
          <a:p>
            <a:pPr algn="ctr" eaLnBrk="1" hangingPunct="1"/>
            <a:r>
              <a:rPr lang="en-US" altLang="en-US" dirty="0"/>
              <a:t>set password</a:t>
            </a:r>
          </a:p>
        </p:txBody>
      </p:sp>
      <p:sp>
        <p:nvSpPr>
          <p:cNvPr id="7" name="Line 9">
            <a:extLst>
              <a:ext uri="{FF2B5EF4-FFF2-40B4-BE49-F238E27FC236}">
                <a16:creationId xmlns:a16="http://schemas.microsoft.com/office/drawing/2014/main" id="{4EE51002-B7FC-4E87-85A1-02574A1528FC}"/>
              </a:ext>
            </a:extLst>
          </p:cNvPr>
          <p:cNvSpPr>
            <a:spLocks noChangeShapeType="1"/>
          </p:cNvSpPr>
          <p:nvPr/>
        </p:nvSpPr>
        <p:spPr bwMode="auto">
          <a:xfrm>
            <a:off x="3581400" y="1447800"/>
            <a:ext cx="0" cy="54102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Text Box 10">
            <a:extLst>
              <a:ext uri="{FF2B5EF4-FFF2-40B4-BE49-F238E27FC236}">
                <a16:creationId xmlns:a16="http://schemas.microsoft.com/office/drawing/2014/main" id="{8F10D52E-21A1-427D-A85E-B2AFBD7D4E35}"/>
              </a:ext>
            </a:extLst>
          </p:cNvPr>
          <p:cNvSpPr txBox="1">
            <a:spLocks noChangeArrowheads="1"/>
          </p:cNvSpPr>
          <p:nvPr/>
        </p:nvSpPr>
        <p:spPr bwMode="auto">
          <a:xfrm>
            <a:off x="4427382" y="1568450"/>
            <a:ext cx="749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dirty="0"/>
              <a:t>User</a:t>
            </a:r>
          </a:p>
        </p:txBody>
      </p:sp>
      <p:sp>
        <p:nvSpPr>
          <p:cNvPr id="9" name="Text Box 11">
            <a:extLst>
              <a:ext uri="{FF2B5EF4-FFF2-40B4-BE49-F238E27FC236}">
                <a16:creationId xmlns:a16="http://schemas.microsoft.com/office/drawing/2014/main" id="{254DDA1C-B379-4B4C-8D4F-C917ECDB7FB3}"/>
              </a:ext>
            </a:extLst>
          </p:cNvPr>
          <p:cNvSpPr txBox="1">
            <a:spLocks noChangeArrowheads="1"/>
          </p:cNvSpPr>
          <p:nvPr/>
        </p:nvSpPr>
        <p:spPr bwMode="auto">
          <a:xfrm>
            <a:off x="762000" y="1498600"/>
            <a:ext cx="217880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dirty="0"/>
              <a:t>Security System</a:t>
            </a:r>
          </a:p>
        </p:txBody>
      </p:sp>
      <p:sp>
        <p:nvSpPr>
          <p:cNvPr id="10" name="AutoShape 12">
            <a:extLst>
              <a:ext uri="{FF2B5EF4-FFF2-40B4-BE49-F238E27FC236}">
                <a16:creationId xmlns:a16="http://schemas.microsoft.com/office/drawing/2014/main" id="{03E88FE3-A68B-48D7-9972-A607203E1586}"/>
              </a:ext>
            </a:extLst>
          </p:cNvPr>
          <p:cNvSpPr>
            <a:spLocks noChangeArrowheads="1"/>
          </p:cNvSpPr>
          <p:nvPr/>
        </p:nvSpPr>
        <p:spPr bwMode="auto">
          <a:xfrm>
            <a:off x="5410200" y="3886200"/>
            <a:ext cx="381000" cy="304800"/>
          </a:xfrm>
          <a:prstGeom prst="flowChartDecision">
            <a:avLst/>
          </a:prstGeom>
          <a:solidFill>
            <a:srgbClr val="2E2E2E"/>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cxnSp>
        <p:nvCxnSpPr>
          <p:cNvPr id="11" name="AutoShape 13">
            <a:extLst>
              <a:ext uri="{FF2B5EF4-FFF2-40B4-BE49-F238E27FC236}">
                <a16:creationId xmlns:a16="http://schemas.microsoft.com/office/drawing/2014/main" id="{2B2B6318-26E8-4E92-BDBC-BCB4265C04AB}"/>
              </a:ext>
            </a:extLst>
          </p:cNvPr>
          <p:cNvCxnSpPr>
            <a:cxnSpLocks noChangeShapeType="1"/>
            <a:stCxn id="10" idx="1"/>
            <a:endCxn id="35" idx="0"/>
          </p:cNvCxnSpPr>
          <p:nvPr/>
        </p:nvCxnSpPr>
        <p:spPr bwMode="auto">
          <a:xfrm rot="10800000" flipV="1">
            <a:off x="4686300" y="4038600"/>
            <a:ext cx="723900" cy="76200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12" name="AutoShape 16">
            <a:extLst>
              <a:ext uri="{FF2B5EF4-FFF2-40B4-BE49-F238E27FC236}">
                <a16:creationId xmlns:a16="http://schemas.microsoft.com/office/drawing/2014/main" id="{810EB427-4D15-493F-9672-A6A4087F8462}"/>
              </a:ext>
            </a:extLst>
          </p:cNvPr>
          <p:cNvSpPr>
            <a:spLocks noChangeArrowheads="1"/>
          </p:cNvSpPr>
          <p:nvPr/>
        </p:nvSpPr>
        <p:spPr bwMode="auto">
          <a:xfrm>
            <a:off x="4054475" y="5391150"/>
            <a:ext cx="1676400" cy="762000"/>
          </a:xfrm>
          <a:prstGeom prst="homePlate">
            <a:avLst>
              <a:gd name="adj" fmla="val 55000"/>
            </a:avLst>
          </a:prstGeom>
          <a:solidFill>
            <a:srgbClr val="F6FCA2"/>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dirty="0"/>
              <a:t>Request new </a:t>
            </a:r>
          </a:p>
          <a:p>
            <a:pPr algn="ctr" eaLnBrk="1" hangingPunct="1"/>
            <a:r>
              <a:rPr lang="en-US" altLang="en-US" dirty="0"/>
              <a:t>password</a:t>
            </a:r>
          </a:p>
        </p:txBody>
      </p:sp>
      <p:cxnSp>
        <p:nvCxnSpPr>
          <p:cNvPr id="13" name="AutoShape 18">
            <a:extLst>
              <a:ext uri="{FF2B5EF4-FFF2-40B4-BE49-F238E27FC236}">
                <a16:creationId xmlns:a16="http://schemas.microsoft.com/office/drawing/2014/main" id="{9693DC01-4ECF-4D0E-8425-C11C65521A44}"/>
              </a:ext>
            </a:extLst>
          </p:cNvPr>
          <p:cNvCxnSpPr>
            <a:cxnSpLocks noChangeShapeType="1"/>
            <a:stCxn id="4" idx="6"/>
            <a:endCxn id="5" idx="1"/>
          </p:cNvCxnSpPr>
          <p:nvPr/>
        </p:nvCxnSpPr>
        <p:spPr bwMode="auto">
          <a:xfrm flipV="1">
            <a:off x="560575" y="2351769"/>
            <a:ext cx="336142" cy="10491"/>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14" name="AutoShape 20">
            <a:extLst>
              <a:ext uri="{FF2B5EF4-FFF2-40B4-BE49-F238E27FC236}">
                <a16:creationId xmlns:a16="http://schemas.microsoft.com/office/drawing/2014/main" id="{50D55606-76C9-4663-8233-B600A9608A25}"/>
              </a:ext>
            </a:extLst>
          </p:cNvPr>
          <p:cNvCxnSpPr>
            <a:cxnSpLocks noChangeShapeType="1"/>
            <a:stCxn id="39" idx="0"/>
            <a:endCxn id="6" idx="1"/>
          </p:cNvCxnSpPr>
          <p:nvPr/>
        </p:nvCxnSpPr>
        <p:spPr bwMode="auto">
          <a:xfrm rot="5400000" flipH="1" flipV="1">
            <a:off x="1870624" y="3404485"/>
            <a:ext cx="2494797" cy="145857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15" name="AutoShape 22">
            <a:extLst>
              <a:ext uri="{FF2B5EF4-FFF2-40B4-BE49-F238E27FC236}">
                <a16:creationId xmlns:a16="http://schemas.microsoft.com/office/drawing/2014/main" id="{ABEE82AB-5B27-499D-93E9-A9A2A0FA65DB}"/>
              </a:ext>
            </a:extLst>
          </p:cNvPr>
          <p:cNvCxnSpPr>
            <a:cxnSpLocks noChangeShapeType="1"/>
            <a:stCxn id="12" idx="1"/>
            <a:endCxn id="39" idx="3"/>
          </p:cNvCxnSpPr>
          <p:nvPr/>
        </p:nvCxnSpPr>
        <p:spPr bwMode="auto">
          <a:xfrm rot="10800000">
            <a:off x="3436485" y="5762172"/>
            <a:ext cx="617991" cy="9979"/>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16" name="Text Box 23">
            <a:extLst>
              <a:ext uri="{FF2B5EF4-FFF2-40B4-BE49-F238E27FC236}">
                <a16:creationId xmlns:a16="http://schemas.microsoft.com/office/drawing/2014/main" id="{905EE3E9-E2F6-4832-83C5-CEF722E7E644}"/>
              </a:ext>
            </a:extLst>
          </p:cNvPr>
          <p:cNvSpPr txBox="1">
            <a:spLocks noChangeArrowheads="1"/>
          </p:cNvSpPr>
          <p:nvPr/>
        </p:nvSpPr>
        <p:spPr bwMode="auto">
          <a:xfrm>
            <a:off x="4191000" y="3429000"/>
            <a:ext cx="1314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[Forgot</a:t>
            </a:r>
          </a:p>
          <a:p>
            <a:pPr eaLnBrk="1" hangingPunct="1"/>
            <a:r>
              <a:rPr lang="en-US" altLang="en-US"/>
              <a:t> Password]</a:t>
            </a:r>
          </a:p>
        </p:txBody>
      </p:sp>
      <p:sp>
        <p:nvSpPr>
          <p:cNvPr id="17" name="AutoShape 25">
            <a:extLst>
              <a:ext uri="{FF2B5EF4-FFF2-40B4-BE49-F238E27FC236}">
                <a16:creationId xmlns:a16="http://schemas.microsoft.com/office/drawing/2014/main" id="{1C8659D0-1789-499D-A69D-A21FAB991DDA}"/>
              </a:ext>
            </a:extLst>
          </p:cNvPr>
          <p:cNvSpPr>
            <a:spLocks noChangeArrowheads="1"/>
          </p:cNvSpPr>
          <p:nvPr/>
        </p:nvSpPr>
        <p:spPr bwMode="auto">
          <a:xfrm>
            <a:off x="6096000" y="4267200"/>
            <a:ext cx="1524000" cy="762000"/>
          </a:xfrm>
          <a:prstGeom prst="flowChartAlternateProcess">
            <a:avLst/>
          </a:prstGeom>
          <a:solidFill>
            <a:srgbClr val="F6FCA2"/>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dirty="0"/>
              <a:t>Enter 5 invalid</a:t>
            </a:r>
          </a:p>
          <a:p>
            <a:pPr algn="ctr" eaLnBrk="1" hangingPunct="1"/>
            <a:r>
              <a:rPr lang="en-US" altLang="en-US" dirty="0"/>
              <a:t>passwords</a:t>
            </a:r>
          </a:p>
        </p:txBody>
      </p:sp>
      <p:sp>
        <p:nvSpPr>
          <p:cNvPr id="18" name="AutoShape 26">
            <a:extLst>
              <a:ext uri="{FF2B5EF4-FFF2-40B4-BE49-F238E27FC236}">
                <a16:creationId xmlns:a16="http://schemas.microsoft.com/office/drawing/2014/main" id="{4DD7C055-4A58-4398-8FA0-49BD3C43C56E}"/>
              </a:ext>
            </a:extLst>
          </p:cNvPr>
          <p:cNvSpPr>
            <a:spLocks noChangeArrowheads="1"/>
          </p:cNvSpPr>
          <p:nvPr/>
        </p:nvSpPr>
        <p:spPr bwMode="auto">
          <a:xfrm>
            <a:off x="7696200" y="3742192"/>
            <a:ext cx="1295400" cy="685800"/>
          </a:xfrm>
          <a:prstGeom prst="flowChartProcess">
            <a:avLst/>
          </a:prstGeom>
          <a:solidFill>
            <a:srgbClr val="FDC3F6"/>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Account</a:t>
            </a:r>
          </a:p>
          <a:p>
            <a:pPr algn="ctr" eaLnBrk="1" hangingPunct="1"/>
            <a:r>
              <a:rPr lang="en-US" altLang="en-US"/>
              <a:t>[locked]</a:t>
            </a:r>
          </a:p>
        </p:txBody>
      </p:sp>
      <p:cxnSp>
        <p:nvCxnSpPr>
          <p:cNvPr id="19" name="AutoShape 27">
            <a:extLst>
              <a:ext uri="{FF2B5EF4-FFF2-40B4-BE49-F238E27FC236}">
                <a16:creationId xmlns:a16="http://schemas.microsoft.com/office/drawing/2014/main" id="{1B15AAF6-5174-4DED-B32B-B68BD64D171D}"/>
              </a:ext>
            </a:extLst>
          </p:cNvPr>
          <p:cNvCxnSpPr>
            <a:cxnSpLocks noChangeShapeType="1"/>
            <a:stCxn id="37" idx="2"/>
            <a:endCxn id="10" idx="0"/>
          </p:cNvCxnSpPr>
          <p:nvPr/>
        </p:nvCxnSpPr>
        <p:spPr bwMode="auto">
          <a:xfrm rot="5400000">
            <a:off x="5844381" y="2929732"/>
            <a:ext cx="712787" cy="1200150"/>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0" name="AutoShape 30">
            <a:extLst>
              <a:ext uri="{FF2B5EF4-FFF2-40B4-BE49-F238E27FC236}">
                <a16:creationId xmlns:a16="http://schemas.microsoft.com/office/drawing/2014/main" id="{E224D58C-95F5-4688-BA06-5D695FC3ED56}"/>
              </a:ext>
            </a:extLst>
          </p:cNvPr>
          <p:cNvCxnSpPr>
            <a:cxnSpLocks noChangeShapeType="1"/>
            <a:stCxn id="10" idx="3"/>
            <a:endCxn id="17" idx="0"/>
          </p:cNvCxnSpPr>
          <p:nvPr/>
        </p:nvCxnSpPr>
        <p:spPr bwMode="auto">
          <a:xfrm>
            <a:off x="5791200" y="4038600"/>
            <a:ext cx="1066800" cy="22860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1" name="Text Box 31">
            <a:extLst>
              <a:ext uri="{FF2B5EF4-FFF2-40B4-BE49-F238E27FC236}">
                <a16:creationId xmlns:a16="http://schemas.microsoft.com/office/drawing/2014/main" id="{1B653BC3-32C5-43B7-AFE4-FE7A8A64AA97}"/>
              </a:ext>
            </a:extLst>
          </p:cNvPr>
          <p:cNvSpPr txBox="1">
            <a:spLocks noChangeArrowheads="1"/>
          </p:cNvSpPr>
          <p:nvPr/>
        </p:nvSpPr>
        <p:spPr bwMode="auto">
          <a:xfrm>
            <a:off x="5638800" y="3429000"/>
            <a:ext cx="1949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[Invalid password</a:t>
            </a:r>
          </a:p>
          <a:p>
            <a:pPr eaLnBrk="1" hangingPunct="1"/>
            <a:r>
              <a:rPr lang="en-US" altLang="en-US"/>
              <a:t>Attempts]</a:t>
            </a:r>
          </a:p>
        </p:txBody>
      </p:sp>
      <p:cxnSp>
        <p:nvCxnSpPr>
          <p:cNvPr id="22" name="AutoShape 32">
            <a:extLst>
              <a:ext uri="{FF2B5EF4-FFF2-40B4-BE49-F238E27FC236}">
                <a16:creationId xmlns:a16="http://schemas.microsoft.com/office/drawing/2014/main" id="{3092FDE7-045F-48BE-8E06-3EB853E68129}"/>
              </a:ext>
            </a:extLst>
          </p:cNvPr>
          <p:cNvCxnSpPr>
            <a:cxnSpLocks noChangeShapeType="1"/>
            <a:stCxn id="17" idx="1"/>
            <a:endCxn id="35" idx="3"/>
          </p:cNvCxnSpPr>
          <p:nvPr/>
        </p:nvCxnSpPr>
        <p:spPr bwMode="auto">
          <a:xfrm rot="10800000" flipV="1">
            <a:off x="4876800" y="4648200"/>
            <a:ext cx="1219200" cy="304800"/>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3" name="AutoShape 33">
            <a:extLst>
              <a:ext uri="{FF2B5EF4-FFF2-40B4-BE49-F238E27FC236}">
                <a16:creationId xmlns:a16="http://schemas.microsoft.com/office/drawing/2014/main" id="{65F1004A-9065-42CC-8DA8-454E82758C92}"/>
              </a:ext>
            </a:extLst>
          </p:cNvPr>
          <p:cNvCxnSpPr>
            <a:cxnSpLocks noChangeShapeType="1"/>
            <a:stCxn id="35" idx="2"/>
            <a:endCxn id="12" idx="0"/>
          </p:cNvCxnSpPr>
          <p:nvPr/>
        </p:nvCxnSpPr>
        <p:spPr bwMode="auto">
          <a:xfrm rot="5400000">
            <a:off x="4541838" y="5246687"/>
            <a:ext cx="285750" cy="3175"/>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4" name="AutoShape 34">
            <a:extLst>
              <a:ext uri="{FF2B5EF4-FFF2-40B4-BE49-F238E27FC236}">
                <a16:creationId xmlns:a16="http://schemas.microsoft.com/office/drawing/2014/main" id="{F6458CD0-214B-4C45-96EB-6E99360DF7B6}"/>
              </a:ext>
            </a:extLst>
          </p:cNvPr>
          <p:cNvCxnSpPr>
            <a:cxnSpLocks noChangeShapeType="1"/>
            <a:stCxn id="17" idx="3"/>
            <a:endCxn id="18" idx="2"/>
          </p:cNvCxnSpPr>
          <p:nvPr/>
        </p:nvCxnSpPr>
        <p:spPr bwMode="auto">
          <a:xfrm flipV="1">
            <a:off x="7620000" y="4427992"/>
            <a:ext cx="723900" cy="22020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5" name="AutoShape 35">
            <a:extLst>
              <a:ext uri="{FF2B5EF4-FFF2-40B4-BE49-F238E27FC236}">
                <a16:creationId xmlns:a16="http://schemas.microsoft.com/office/drawing/2014/main" id="{E7F2C2BA-3BF5-4DCF-A13C-DD2464C9051C}"/>
              </a:ext>
            </a:extLst>
          </p:cNvPr>
          <p:cNvSpPr>
            <a:spLocks noChangeArrowheads="1"/>
          </p:cNvSpPr>
          <p:nvPr/>
        </p:nvSpPr>
        <p:spPr bwMode="auto">
          <a:xfrm>
            <a:off x="6089650" y="5791200"/>
            <a:ext cx="1524000" cy="838200"/>
          </a:xfrm>
          <a:prstGeom prst="flowChartAlternateProcess">
            <a:avLst/>
          </a:prstGeom>
          <a:solidFill>
            <a:srgbClr val="F6FCA2"/>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dirty="0"/>
              <a:t>System </a:t>
            </a:r>
          </a:p>
          <a:p>
            <a:pPr algn="ctr" eaLnBrk="1" hangingPunct="1"/>
            <a:r>
              <a:rPr lang="en-US" altLang="en-US" dirty="0"/>
              <a:t>automatically</a:t>
            </a:r>
          </a:p>
          <a:p>
            <a:pPr algn="ctr" eaLnBrk="1" hangingPunct="1"/>
            <a:r>
              <a:rPr lang="en-US" altLang="en-US" dirty="0"/>
              <a:t>unlocks</a:t>
            </a:r>
          </a:p>
        </p:txBody>
      </p:sp>
      <p:sp>
        <p:nvSpPr>
          <p:cNvPr id="26" name="AutoShape 36">
            <a:extLst>
              <a:ext uri="{FF2B5EF4-FFF2-40B4-BE49-F238E27FC236}">
                <a16:creationId xmlns:a16="http://schemas.microsoft.com/office/drawing/2014/main" id="{77D9689E-4BBE-4539-88EF-22BC07DBA257}"/>
              </a:ext>
            </a:extLst>
          </p:cNvPr>
          <p:cNvSpPr>
            <a:spLocks noChangeArrowheads="1"/>
          </p:cNvSpPr>
          <p:nvPr/>
        </p:nvSpPr>
        <p:spPr bwMode="auto">
          <a:xfrm>
            <a:off x="6705600" y="5257800"/>
            <a:ext cx="304800" cy="304800"/>
          </a:xfrm>
          <a:prstGeom prst="flowChartCollate">
            <a:avLst/>
          </a:prstGeom>
          <a:solidFill>
            <a:srgbClr val="2E2E2E"/>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27" name="Text Box 37">
            <a:extLst>
              <a:ext uri="{FF2B5EF4-FFF2-40B4-BE49-F238E27FC236}">
                <a16:creationId xmlns:a16="http://schemas.microsoft.com/office/drawing/2014/main" id="{909F028A-665D-44AC-AB1B-7A14F9F9C645}"/>
              </a:ext>
            </a:extLst>
          </p:cNvPr>
          <p:cNvSpPr txBox="1">
            <a:spLocks noChangeArrowheads="1"/>
          </p:cNvSpPr>
          <p:nvPr/>
        </p:nvSpPr>
        <p:spPr bwMode="auto">
          <a:xfrm>
            <a:off x="7010400" y="5092586"/>
            <a:ext cx="10731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dirty="0"/>
              <a:t>[Auto </a:t>
            </a:r>
          </a:p>
          <a:p>
            <a:pPr algn="ctr" eaLnBrk="1" hangingPunct="1"/>
            <a:r>
              <a:rPr lang="en-US" altLang="en-US" dirty="0"/>
              <a:t>Timeout]</a:t>
            </a:r>
          </a:p>
        </p:txBody>
      </p:sp>
      <p:sp>
        <p:nvSpPr>
          <p:cNvPr id="28" name="AutoShape 38">
            <a:extLst>
              <a:ext uri="{FF2B5EF4-FFF2-40B4-BE49-F238E27FC236}">
                <a16:creationId xmlns:a16="http://schemas.microsoft.com/office/drawing/2014/main" id="{07842171-A013-4EE4-85BF-791D8AEC48DF}"/>
              </a:ext>
            </a:extLst>
          </p:cNvPr>
          <p:cNvSpPr>
            <a:spLocks noChangeArrowheads="1"/>
          </p:cNvSpPr>
          <p:nvPr/>
        </p:nvSpPr>
        <p:spPr bwMode="auto">
          <a:xfrm>
            <a:off x="7772400" y="5870575"/>
            <a:ext cx="1219200" cy="685800"/>
          </a:xfrm>
          <a:prstGeom prst="flowChartProcess">
            <a:avLst/>
          </a:prstGeom>
          <a:solidFill>
            <a:srgbClr val="FDC3F6"/>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Account</a:t>
            </a:r>
          </a:p>
          <a:p>
            <a:pPr algn="ctr" eaLnBrk="1" hangingPunct="1"/>
            <a:r>
              <a:rPr lang="en-US" altLang="en-US"/>
              <a:t>[unlocked]</a:t>
            </a:r>
          </a:p>
        </p:txBody>
      </p:sp>
      <p:sp>
        <p:nvSpPr>
          <p:cNvPr id="29" name="AutoShape 39">
            <a:extLst>
              <a:ext uri="{FF2B5EF4-FFF2-40B4-BE49-F238E27FC236}">
                <a16:creationId xmlns:a16="http://schemas.microsoft.com/office/drawing/2014/main" id="{88D4D37D-B392-4AD3-B4D6-8500F2229C56}"/>
              </a:ext>
            </a:extLst>
          </p:cNvPr>
          <p:cNvSpPr>
            <a:spLocks noChangeArrowheads="1"/>
          </p:cNvSpPr>
          <p:nvPr/>
        </p:nvSpPr>
        <p:spPr bwMode="auto">
          <a:xfrm>
            <a:off x="1004593" y="3200400"/>
            <a:ext cx="1295400" cy="685800"/>
          </a:xfrm>
          <a:prstGeom prst="flowChartProcess">
            <a:avLst/>
          </a:prstGeom>
          <a:solidFill>
            <a:srgbClr val="FDC3F6"/>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dirty="0"/>
              <a:t>Account</a:t>
            </a:r>
          </a:p>
          <a:p>
            <a:pPr algn="ctr" eaLnBrk="1" hangingPunct="1"/>
            <a:r>
              <a:rPr lang="en-US" altLang="en-US" dirty="0"/>
              <a:t>[unlocked]</a:t>
            </a:r>
          </a:p>
        </p:txBody>
      </p:sp>
      <p:cxnSp>
        <p:nvCxnSpPr>
          <p:cNvPr id="30" name="AutoShape 40">
            <a:extLst>
              <a:ext uri="{FF2B5EF4-FFF2-40B4-BE49-F238E27FC236}">
                <a16:creationId xmlns:a16="http://schemas.microsoft.com/office/drawing/2014/main" id="{C9060FA4-A44F-446C-9B53-101C8A1DDEAD}"/>
              </a:ext>
            </a:extLst>
          </p:cNvPr>
          <p:cNvCxnSpPr>
            <a:cxnSpLocks noChangeShapeType="1"/>
            <a:stCxn id="17" idx="2"/>
            <a:endCxn id="26" idx="0"/>
          </p:cNvCxnSpPr>
          <p:nvPr/>
        </p:nvCxnSpPr>
        <p:spPr bwMode="auto">
          <a:xfrm>
            <a:off x="6858000" y="5029200"/>
            <a:ext cx="0" cy="228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1" name="AutoShape 42">
            <a:extLst>
              <a:ext uri="{FF2B5EF4-FFF2-40B4-BE49-F238E27FC236}">
                <a16:creationId xmlns:a16="http://schemas.microsoft.com/office/drawing/2014/main" id="{AFA46FF1-6DB6-4312-A562-96FC9B9D9B0D}"/>
              </a:ext>
            </a:extLst>
          </p:cNvPr>
          <p:cNvCxnSpPr>
            <a:cxnSpLocks noChangeShapeType="1"/>
            <a:stCxn id="26" idx="2"/>
            <a:endCxn id="25" idx="0"/>
          </p:cNvCxnSpPr>
          <p:nvPr/>
        </p:nvCxnSpPr>
        <p:spPr bwMode="auto">
          <a:xfrm rot="5400000">
            <a:off x="6740525" y="5673725"/>
            <a:ext cx="228600" cy="6350"/>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32" name="AutoShape 43">
            <a:extLst>
              <a:ext uri="{FF2B5EF4-FFF2-40B4-BE49-F238E27FC236}">
                <a16:creationId xmlns:a16="http://schemas.microsoft.com/office/drawing/2014/main" id="{E61C39CB-175D-49F4-9986-2CDB828855BF}"/>
              </a:ext>
            </a:extLst>
          </p:cNvPr>
          <p:cNvCxnSpPr>
            <a:cxnSpLocks noChangeShapeType="1"/>
            <a:stCxn id="25" idx="3"/>
            <a:endCxn id="28" idx="1"/>
          </p:cNvCxnSpPr>
          <p:nvPr/>
        </p:nvCxnSpPr>
        <p:spPr bwMode="auto">
          <a:xfrm>
            <a:off x="7613650" y="6210300"/>
            <a:ext cx="158750" cy="3175"/>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33" name="AutoShape 44">
            <a:extLst>
              <a:ext uri="{FF2B5EF4-FFF2-40B4-BE49-F238E27FC236}">
                <a16:creationId xmlns:a16="http://schemas.microsoft.com/office/drawing/2014/main" id="{EB1D0586-99A7-4B0B-A7A4-99EA077D96B4}"/>
              </a:ext>
            </a:extLst>
          </p:cNvPr>
          <p:cNvCxnSpPr>
            <a:cxnSpLocks noChangeShapeType="1"/>
            <a:stCxn id="5" idx="2"/>
            <a:endCxn id="29" idx="0"/>
          </p:cNvCxnSpPr>
          <p:nvPr/>
        </p:nvCxnSpPr>
        <p:spPr bwMode="auto">
          <a:xfrm rot="5400000">
            <a:off x="1585391" y="2799672"/>
            <a:ext cx="467631" cy="333825"/>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34" name="Text Box 45">
            <a:extLst>
              <a:ext uri="{FF2B5EF4-FFF2-40B4-BE49-F238E27FC236}">
                <a16:creationId xmlns:a16="http://schemas.microsoft.com/office/drawing/2014/main" id="{1F586219-15F6-4265-A137-EF56A4362114}"/>
              </a:ext>
            </a:extLst>
          </p:cNvPr>
          <p:cNvSpPr txBox="1">
            <a:spLocks noChangeArrowheads="1"/>
          </p:cNvSpPr>
          <p:nvPr/>
        </p:nvSpPr>
        <p:spPr bwMode="auto">
          <a:xfrm>
            <a:off x="5029200" y="4343400"/>
            <a:ext cx="1060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[Manual]</a:t>
            </a:r>
          </a:p>
        </p:txBody>
      </p:sp>
      <p:sp>
        <p:nvSpPr>
          <p:cNvPr id="35" name="AutoShape 46">
            <a:extLst>
              <a:ext uri="{FF2B5EF4-FFF2-40B4-BE49-F238E27FC236}">
                <a16:creationId xmlns:a16="http://schemas.microsoft.com/office/drawing/2014/main" id="{A69C651D-E4BC-481A-8B01-96DDAD52728F}"/>
              </a:ext>
            </a:extLst>
          </p:cNvPr>
          <p:cNvSpPr>
            <a:spLocks noChangeArrowheads="1"/>
          </p:cNvSpPr>
          <p:nvPr/>
        </p:nvSpPr>
        <p:spPr bwMode="auto">
          <a:xfrm>
            <a:off x="4495800" y="4800600"/>
            <a:ext cx="381000" cy="304800"/>
          </a:xfrm>
          <a:prstGeom prst="flowChartDecision">
            <a:avLst/>
          </a:prstGeom>
          <a:solidFill>
            <a:srgbClr val="2E2E2E"/>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6" name="AutoShape 5">
            <a:extLst>
              <a:ext uri="{FF2B5EF4-FFF2-40B4-BE49-F238E27FC236}">
                <a16:creationId xmlns:a16="http://schemas.microsoft.com/office/drawing/2014/main" id="{04D08109-44FF-42B7-802B-7B640EE8736E}"/>
              </a:ext>
            </a:extLst>
          </p:cNvPr>
          <p:cNvSpPr>
            <a:spLocks noChangeArrowheads="1"/>
          </p:cNvSpPr>
          <p:nvPr/>
        </p:nvSpPr>
        <p:spPr bwMode="auto">
          <a:xfrm>
            <a:off x="6629400" y="1639888"/>
            <a:ext cx="304800" cy="304800"/>
          </a:xfrm>
          <a:prstGeom prst="flowChartConnector">
            <a:avLst/>
          </a:prstGeom>
          <a:solidFill>
            <a:srgbClr val="2E2E2E"/>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7" name="AutoShape 8">
            <a:extLst>
              <a:ext uri="{FF2B5EF4-FFF2-40B4-BE49-F238E27FC236}">
                <a16:creationId xmlns:a16="http://schemas.microsoft.com/office/drawing/2014/main" id="{760D7AE5-22C8-4B7F-BBD3-B80127F6C2DD}"/>
              </a:ext>
            </a:extLst>
          </p:cNvPr>
          <p:cNvSpPr>
            <a:spLocks noChangeArrowheads="1"/>
          </p:cNvSpPr>
          <p:nvPr/>
        </p:nvSpPr>
        <p:spPr bwMode="auto">
          <a:xfrm>
            <a:off x="6019800" y="2335213"/>
            <a:ext cx="1562100" cy="838200"/>
          </a:xfrm>
          <a:prstGeom prst="flowChartAlternateProcess">
            <a:avLst/>
          </a:prstGeom>
          <a:solidFill>
            <a:srgbClr val="F6FCA2"/>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Subsequent</a:t>
            </a:r>
          </a:p>
          <a:p>
            <a:pPr algn="ctr" eaLnBrk="1" hangingPunct="1"/>
            <a:r>
              <a:rPr lang="en-US" altLang="en-US"/>
              <a:t>Logins</a:t>
            </a:r>
          </a:p>
        </p:txBody>
      </p:sp>
      <p:cxnSp>
        <p:nvCxnSpPr>
          <p:cNvPr id="38" name="Straight Arrow Connector 5">
            <a:extLst>
              <a:ext uri="{FF2B5EF4-FFF2-40B4-BE49-F238E27FC236}">
                <a16:creationId xmlns:a16="http://schemas.microsoft.com/office/drawing/2014/main" id="{CAB3285F-4AF9-47A4-96AC-707B14C7A0A4}"/>
              </a:ext>
            </a:extLst>
          </p:cNvPr>
          <p:cNvCxnSpPr>
            <a:cxnSpLocks noChangeShapeType="1"/>
            <a:stCxn id="36" idx="4"/>
            <a:endCxn id="37" idx="0"/>
          </p:cNvCxnSpPr>
          <p:nvPr/>
        </p:nvCxnSpPr>
        <p:spPr bwMode="auto">
          <a:xfrm>
            <a:off x="6781800" y="1944688"/>
            <a:ext cx="19050" cy="390525"/>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39" name="AutoShape 17">
            <a:extLst>
              <a:ext uri="{FF2B5EF4-FFF2-40B4-BE49-F238E27FC236}">
                <a16:creationId xmlns:a16="http://schemas.microsoft.com/office/drawing/2014/main" id="{8F232B46-EABB-4A77-90EE-3CF1D1C9576C}"/>
              </a:ext>
            </a:extLst>
          </p:cNvPr>
          <p:cNvSpPr>
            <a:spLocks noChangeArrowheads="1"/>
          </p:cNvSpPr>
          <p:nvPr/>
        </p:nvSpPr>
        <p:spPr bwMode="auto">
          <a:xfrm>
            <a:off x="1760084" y="5381171"/>
            <a:ext cx="1676400" cy="762000"/>
          </a:xfrm>
          <a:prstGeom prst="homePlate">
            <a:avLst>
              <a:gd name="adj" fmla="val 55000"/>
            </a:avLst>
          </a:prstGeom>
          <a:solidFill>
            <a:srgbClr val="D0EAEC"/>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dirty="0"/>
              <a:t>Send new</a:t>
            </a:r>
          </a:p>
          <a:p>
            <a:pPr algn="ctr" eaLnBrk="1" hangingPunct="1"/>
            <a:r>
              <a:rPr lang="en-US" altLang="en-US" dirty="0"/>
              <a:t>password</a:t>
            </a:r>
          </a:p>
          <a:p>
            <a:pPr algn="ctr" eaLnBrk="1" hangingPunct="1"/>
            <a:r>
              <a:rPr lang="en-US" altLang="en-US" dirty="0"/>
              <a:t>email</a:t>
            </a:r>
          </a:p>
        </p:txBody>
      </p:sp>
    </p:spTree>
    <p:extLst>
      <p:ext uri="{BB962C8B-B14F-4D97-AF65-F5344CB8AC3E}">
        <p14:creationId xmlns:p14="http://schemas.microsoft.com/office/powerpoint/2010/main" val="596486218"/>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9D0373CE-2026-45D9-8B74-7B38B96BAA63}"/>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Admin &amp; Login ID Rules</a:t>
            </a:r>
          </a:p>
        </p:txBody>
      </p:sp>
      <p:sp>
        <p:nvSpPr>
          <p:cNvPr id="71683" name="Rectangle 3">
            <a:extLst>
              <a:ext uri="{FF2B5EF4-FFF2-40B4-BE49-F238E27FC236}">
                <a16:creationId xmlns:a16="http://schemas.microsoft.com/office/drawing/2014/main" id="{8EA7A21C-8E0A-4394-AA15-27808C2BF861}"/>
              </a:ext>
            </a:extLst>
          </p:cNvPr>
          <p:cNvSpPr>
            <a:spLocks noGrp="1" noChangeArrowheads="1"/>
          </p:cNvSpPr>
          <p:nvPr>
            <p:ph idx="1"/>
          </p:nvPr>
        </p:nvSpPr>
        <p:spPr/>
        <p:txBody>
          <a:bodyPr/>
          <a:lstStyle/>
          <a:p>
            <a:pPr eaLnBrk="1" hangingPunct="1">
              <a:lnSpc>
                <a:spcPct val="90000"/>
              </a:lnSpc>
            </a:pPr>
            <a:r>
              <a:rPr lang="en-US" altLang="en-US" sz="2400">
                <a:latin typeface="Calibri" panose="020F0502020204030204" pitchFamily="34" charset="0"/>
                <a:ea typeface="ヒラギノ角ゴ Pro W3"/>
                <a:cs typeface="ヒラギノ角ゴ Pro W3"/>
              </a:rPr>
              <a:t>Restrict number of admin accounts</a:t>
            </a:r>
          </a:p>
          <a:p>
            <a:pPr eaLnBrk="1" hangingPunct="1">
              <a:lnSpc>
                <a:spcPct val="90000"/>
              </a:lnSpc>
            </a:pPr>
            <a:r>
              <a:rPr lang="en-US" altLang="en-US" sz="2400">
                <a:latin typeface="Calibri" panose="020F0502020204030204" pitchFamily="34" charset="0"/>
                <a:ea typeface="ヒラギノ角ゴ Pro W3"/>
                <a:cs typeface="ヒラギノ角ゴ Pro W3"/>
              </a:rPr>
              <a:t>Admin password should only be known by one user</a:t>
            </a:r>
          </a:p>
          <a:p>
            <a:pPr eaLnBrk="1" hangingPunct="1">
              <a:lnSpc>
                <a:spcPct val="90000"/>
              </a:lnSpc>
            </a:pPr>
            <a:r>
              <a:rPr lang="en-US" altLang="en-US" sz="2400">
                <a:latin typeface="Calibri" panose="020F0502020204030204" pitchFamily="34" charset="0"/>
                <a:ea typeface="ヒラギノ角ゴ Pro W3"/>
                <a:cs typeface="ヒラギノ角ゴ Pro W3"/>
              </a:rPr>
              <a:t>Admin accounts should never be locked out, whereas others are</a:t>
            </a:r>
          </a:p>
          <a:p>
            <a:pPr eaLnBrk="1" hangingPunct="1">
              <a:lnSpc>
                <a:spcPct val="90000"/>
              </a:lnSpc>
            </a:pPr>
            <a:r>
              <a:rPr lang="en-US" altLang="en-US" sz="2400">
                <a:latin typeface="Calibri" panose="020F0502020204030204" pitchFamily="34" charset="0"/>
                <a:ea typeface="ヒラギノ角ゴ Pro W3"/>
                <a:cs typeface="ヒラギノ角ゴ Pro W3"/>
              </a:rPr>
              <a:t>Admin password can be kept in locked cabinet in sealed envelope, where top manager has key</a:t>
            </a:r>
          </a:p>
          <a:p>
            <a:pPr eaLnBrk="1" hangingPunct="1">
              <a:lnSpc>
                <a:spcPct val="90000"/>
              </a:lnSpc>
            </a:pPr>
            <a:r>
              <a:rPr lang="en-US" altLang="en-US" sz="2400">
                <a:latin typeface="Calibri" panose="020F0502020204030204" pitchFamily="34" charset="0"/>
                <a:ea typeface="ヒラギノ角ゴ Pro W3"/>
                <a:cs typeface="ヒラギノ角ゴ Pro W3"/>
              </a:rPr>
              <a:t>Login IDs should follow a confidential internal naming rule</a:t>
            </a:r>
          </a:p>
          <a:p>
            <a:pPr eaLnBrk="1" hangingPunct="1">
              <a:lnSpc>
                <a:spcPct val="90000"/>
              </a:lnSpc>
            </a:pPr>
            <a:r>
              <a:rPr lang="en-US" altLang="en-US" sz="2400">
                <a:latin typeface="Calibri" panose="020F0502020204030204" pitchFamily="34" charset="0"/>
                <a:ea typeface="ヒラギノ角ゴ Pro W3"/>
                <a:cs typeface="ヒラギノ角ゴ Pro W3"/>
              </a:rPr>
              <a:t>Common accounts: Guest, Administrator, Admin should be renamed</a:t>
            </a:r>
          </a:p>
          <a:p>
            <a:pPr eaLnBrk="1" hangingPunct="1">
              <a:lnSpc>
                <a:spcPct val="90000"/>
              </a:lnSpc>
            </a:pPr>
            <a:r>
              <a:rPr lang="en-US" altLang="en-US" sz="2400">
                <a:latin typeface="Calibri" panose="020F0502020204030204" pitchFamily="34" charset="0"/>
                <a:ea typeface="ヒラギノ角ゴ Pro W3"/>
                <a:cs typeface="ヒラギノ角ゴ Pro W3"/>
              </a:rPr>
              <a:t>Session time out should require password re-entry</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D4076146-9A04-439A-A19E-C7DDFE22D886}"/>
              </a:ext>
            </a:extLst>
          </p:cNvPr>
          <p:cNvSpPr>
            <a:spLocks noGrp="1" noChangeArrowheads="1"/>
          </p:cNvSpPr>
          <p:nvPr>
            <p:ph type="title"/>
          </p:nvPr>
        </p:nvSpPr>
        <p:spPr/>
        <p:txBody>
          <a:bodyPr/>
          <a:lstStyle/>
          <a:p>
            <a:pPr eaLnBrk="1" hangingPunct="1"/>
            <a:r>
              <a:rPr lang="en-US" altLang="en-US" dirty="0">
                <a:ea typeface="Calibri" panose="020F0502020204030204" pitchFamily="34" charset="0"/>
                <a:cs typeface="Lucida Sans" panose="020B0602030504020204" pitchFamily="34" charset="0"/>
              </a:rPr>
              <a:t>Information Security Goals: CIA</a:t>
            </a:r>
          </a:p>
        </p:txBody>
      </p:sp>
      <p:sp>
        <p:nvSpPr>
          <p:cNvPr id="18435" name="AutoShape 5">
            <a:extLst>
              <a:ext uri="{FF2B5EF4-FFF2-40B4-BE49-F238E27FC236}">
                <a16:creationId xmlns:a16="http://schemas.microsoft.com/office/drawing/2014/main" id="{C87EA712-17E0-4E2F-A099-3D46CB7CB148}"/>
              </a:ext>
            </a:extLst>
          </p:cNvPr>
          <p:cNvSpPr>
            <a:spLocks noChangeArrowheads="1"/>
          </p:cNvSpPr>
          <p:nvPr/>
        </p:nvSpPr>
        <p:spPr bwMode="auto">
          <a:xfrm>
            <a:off x="2819400" y="2209800"/>
            <a:ext cx="3124200" cy="2286000"/>
          </a:xfrm>
          <a:prstGeom prst="triangle">
            <a:avLst>
              <a:gd name="adj" fmla="val 50000"/>
            </a:avLst>
          </a:prstGeom>
          <a:solidFill>
            <a:schemeClr val="tx1">
              <a:lumMod val="50000"/>
              <a:lumOff val="50000"/>
            </a:schemeClr>
          </a:solidFill>
          <a:ln w="9525">
            <a:solidFill>
              <a:schemeClr val="tx1"/>
            </a:solidFill>
            <a:miter lim="800000"/>
            <a:headEnd/>
            <a:tailEnd/>
          </a:ln>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r>
              <a:rPr lang="en-US" altLang="en-US" sz="2400"/>
              <a:t>CIA Triad</a:t>
            </a:r>
          </a:p>
        </p:txBody>
      </p:sp>
      <p:sp>
        <p:nvSpPr>
          <p:cNvPr id="19460" name="Text Box 6">
            <a:extLst>
              <a:ext uri="{FF2B5EF4-FFF2-40B4-BE49-F238E27FC236}">
                <a16:creationId xmlns:a16="http://schemas.microsoft.com/office/drawing/2014/main" id="{23A2B538-3C74-4C6A-ABFC-EFD7B233444D}"/>
              </a:ext>
            </a:extLst>
          </p:cNvPr>
          <p:cNvSpPr txBox="1">
            <a:spLocks noChangeArrowheads="1"/>
          </p:cNvSpPr>
          <p:nvPr/>
        </p:nvSpPr>
        <p:spPr bwMode="auto">
          <a:xfrm>
            <a:off x="3276600" y="1600200"/>
            <a:ext cx="24225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a:t>Confidentiality</a:t>
            </a:r>
          </a:p>
        </p:txBody>
      </p:sp>
      <p:sp>
        <p:nvSpPr>
          <p:cNvPr id="19461" name="Text Box 7">
            <a:extLst>
              <a:ext uri="{FF2B5EF4-FFF2-40B4-BE49-F238E27FC236}">
                <a16:creationId xmlns:a16="http://schemas.microsoft.com/office/drawing/2014/main" id="{156E40CD-A674-4EF4-8533-A5578237CFBC}"/>
              </a:ext>
            </a:extLst>
          </p:cNvPr>
          <p:cNvSpPr txBox="1">
            <a:spLocks noChangeArrowheads="1"/>
          </p:cNvSpPr>
          <p:nvPr/>
        </p:nvSpPr>
        <p:spPr bwMode="auto">
          <a:xfrm>
            <a:off x="1905000" y="4495800"/>
            <a:ext cx="1450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a:t>Integrity</a:t>
            </a:r>
          </a:p>
        </p:txBody>
      </p:sp>
      <p:sp>
        <p:nvSpPr>
          <p:cNvPr id="19462" name="Text Box 8">
            <a:extLst>
              <a:ext uri="{FF2B5EF4-FFF2-40B4-BE49-F238E27FC236}">
                <a16:creationId xmlns:a16="http://schemas.microsoft.com/office/drawing/2014/main" id="{77098515-5931-464D-932E-EEA65015B98B}"/>
              </a:ext>
            </a:extLst>
          </p:cNvPr>
          <p:cNvSpPr txBox="1">
            <a:spLocks noChangeArrowheads="1"/>
          </p:cNvSpPr>
          <p:nvPr/>
        </p:nvSpPr>
        <p:spPr bwMode="auto">
          <a:xfrm>
            <a:off x="5486400" y="4495800"/>
            <a:ext cx="18669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a:t>Availability</a:t>
            </a:r>
          </a:p>
        </p:txBody>
      </p:sp>
      <p:sp>
        <p:nvSpPr>
          <p:cNvPr id="19463" name="Text Box 10">
            <a:extLst>
              <a:ext uri="{FF2B5EF4-FFF2-40B4-BE49-F238E27FC236}">
                <a16:creationId xmlns:a16="http://schemas.microsoft.com/office/drawing/2014/main" id="{039C8B70-E158-45BF-8A1A-F527881CA35A}"/>
              </a:ext>
            </a:extLst>
          </p:cNvPr>
          <p:cNvSpPr txBox="1">
            <a:spLocks noChangeArrowheads="1"/>
          </p:cNvSpPr>
          <p:nvPr/>
        </p:nvSpPr>
        <p:spPr bwMode="auto">
          <a:xfrm>
            <a:off x="2514600" y="5257800"/>
            <a:ext cx="400367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a:t>Conformity to Law</a:t>
            </a:r>
          </a:p>
          <a:p>
            <a:pPr algn="ctr" eaLnBrk="1" hangingPunct="1"/>
            <a:r>
              <a:rPr lang="en-US" altLang="en-US" sz="2800"/>
              <a:t>&amp; Privacy Requirements</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a:extLst>
              <a:ext uri="{FF2B5EF4-FFF2-40B4-BE49-F238E27FC236}">
                <a16:creationId xmlns:a16="http://schemas.microsoft.com/office/drawing/2014/main" id="{E402D666-F6EE-4ACD-920D-3972A25822CE}"/>
              </a:ext>
            </a:extLst>
          </p:cNvPr>
          <p:cNvSpPr>
            <a:spLocks noGrp="1" noChangeArrowheads="1"/>
          </p:cNvSpPr>
          <p:nvPr>
            <p:ph type="title"/>
          </p:nvPr>
        </p:nvSpPr>
        <p:spPr/>
        <p:txBody>
          <a:bodyPr/>
          <a:lstStyle/>
          <a:p>
            <a:pPr eaLnBrk="1" hangingPunct="1"/>
            <a:r>
              <a:rPr lang="en-US" altLang="en-US" dirty="0">
                <a:ea typeface="Calibri" panose="020F0502020204030204" pitchFamily="34" charset="0"/>
                <a:cs typeface="Lucida Sans" panose="020B0602030504020204" pitchFamily="34" charset="0"/>
              </a:rPr>
              <a:t>Authorization: Access Control Techniques</a:t>
            </a:r>
          </a:p>
        </p:txBody>
      </p:sp>
      <p:sp>
        <p:nvSpPr>
          <p:cNvPr id="73731" name="TextBox 3">
            <a:extLst>
              <a:ext uri="{FF2B5EF4-FFF2-40B4-BE49-F238E27FC236}">
                <a16:creationId xmlns:a16="http://schemas.microsoft.com/office/drawing/2014/main" id="{A84E1830-1817-486A-AD94-3D4B6CF99B6F}"/>
              </a:ext>
            </a:extLst>
          </p:cNvPr>
          <p:cNvSpPr txBox="1">
            <a:spLocks noChangeArrowheads="1"/>
          </p:cNvSpPr>
          <p:nvPr/>
        </p:nvSpPr>
        <p:spPr bwMode="auto">
          <a:xfrm>
            <a:off x="533400" y="2209800"/>
            <a:ext cx="7100888" cy="215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t>Mandatory Access Control	Discretionary Access Control</a:t>
            </a:r>
          </a:p>
          <a:p>
            <a:endParaRPr lang="en-US" altLang="en-US" sz="800"/>
          </a:p>
          <a:p>
            <a:r>
              <a:rPr lang="en-US" altLang="en-US" u="sng"/>
              <a:t>File	User	Group    Permi…</a:t>
            </a:r>
          </a:p>
          <a:p>
            <a:r>
              <a:rPr lang="en-US" altLang="en-US"/>
              <a:t>A	John	Mgmt	rwx, r x</a:t>
            </a:r>
          </a:p>
          <a:p>
            <a:r>
              <a:rPr lang="en-US" altLang="en-US"/>
              <a:t>B	June	Billing	     , r   </a:t>
            </a:r>
          </a:p>
          <a:p>
            <a:r>
              <a:rPr lang="en-US" altLang="en-US"/>
              <a:t>C	May	Factory	r  x, r  x</a:t>
            </a:r>
          </a:p>
          <a:p>
            <a:r>
              <a:rPr lang="en-US" altLang="en-US"/>
              <a:t>D	Al	Billing	</a:t>
            </a:r>
          </a:p>
          <a:p>
            <a:r>
              <a:rPr lang="en-US" altLang="en-US"/>
              <a:t>E	Don	Billing</a:t>
            </a:r>
          </a:p>
        </p:txBody>
      </p:sp>
      <p:sp>
        <p:nvSpPr>
          <p:cNvPr id="73732" name="TextBox 4">
            <a:extLst>
              <a:ext uri="{FF2B5EF4-FFF2-40B4-BE49-F238E27FC236}">
                <a16:creationId xmlns:a16="http://schemas.microsoft.com/office/drawing/2014/main" id="{308340F8-DA76-4382-8F59-4E786267B111}"/>
              </a:ext>
            </a:extLst>
          </p:cNvPr>
          <p:cNvSpPr txBox="1">
            <a:spLocks noChangeArrowheads="1"/>
          </p:cNvSpPr>
          <p:nvPr/>
        </p:nvSpPr>
        <p:spPr bwMode="auto">
          <a:xfrm>
            <a:off x="533400" y="4648200"/>
            <a:ext cx="33528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t>Role-Based Access Control</a:t>
            </a:r>
          </a:p>
          <a:p>
            <a:endParaRPr lang="en-US" altLang="en-US" sz="800"/>
          </a:p>
          <a:p>
            <a:r>
              <a:rPr lang="en-US" altLang="en-US" u="sng"/>
              <a:t>Login	Role	Permission</a:t>
            </a:r>
          </a:p>
          <a:p>
            <a:r>
              <a:rPr lang="en-US" altLang="en-US"/>
              <a:t>John	Mgr	A, B,C,D,E,F</a:t>
            </a:r>
          </a:p>
          <a:p>
            <a:r>
              <a:rPr lang="en-US" altLang="en-US"/>
              <a:t>June	Acct.	A,B,C</a:t>
            </a:r>
          </a:p>
          <a:p>
            <a:r>
              <a:rPr lang="en-US" altLang="en-US"/>
              <a:t>Al	Acct.	A,B,C</a:t>
            </a:r>
          </a:p>
          <a:p>
            <a:r>
              <a:rPr lang="en-US" altLang="en-US"/>
              <a:t>May	Factory	D,E,F</a:t>
            </a:r>
          </a:p>
          <a:p>
            <a:r>
              <a:rPr lang="en-US" altLang="en-US"/>
              <a:t>Pat	Factory 	D,E,F</a:t>
            </a:r>
          </a:p>
          <a:p>
            <a:endParaRPr lang="en-US" altLang="en-US"/>
          </a:p>
        </p:txBody>
      </p:sp>
      <p:sp>
        <p:nvSpPr>
          <p:cNvPr id="73733" name="TextBox 5">
            <a:extLst>
              <a:ext uri="{FF2B5EF4-FFF2-40B4-BE49-F238E27FC236}">
                <a16:creationId xmlns:a16="http://schemas.microsoft.com/office/drawing/2014/main" id="{C6C00E3D-B396-4F7A-8FEC-04B599DB2BB4}"/>
              </a:ext>
            </a:extLst>
          </p:cNvPr>
          <p:cNvSpPr txBox="1">
            <a:spLocks noChangeArrowheads="1"/>
          </p:cNvSpPr>
          <p:nvPr/>
        </p:nvSpPr>
        <p:spPr bwMode="auto">
          <a:xfrm>
            <a:off x="5105400" y="2667000"/>
            <a:ext cx="17621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John</a:t>
            </a:r>
          </a:p>
          <a:p>
            <a:r>
              <a:rPr lang="en-US" altLang="en-US"/>
              <a:t>A, B, C, D, E, F</a:t>
            </a:r>
          </a:p>
        </p:txBody>
      </p:sp>
      <p:sp>
        <p:nvSpPr>
          <p:cNvPr id="73734" name="TextBox 6">
            <a:extLst>
              <a:ext uri="{FF2B5EF4-FFF2-40B4-BE49-F238E27FC236}">
                <a16:creationId xmlns:a16="http://schemas.microsoft.com/office/drawing/2014/main" id="{5D1CDBD3-62C4-4C35-A9EC-646C9C757B45}"/>
              </a:ext>
            </a:extLst>
          </p:cNvPr>
          <p:cNvSpPr txBox="1">
            <a:spLocks noChangeArrowheads="1"/>
          </p:cNvSpPr>
          <p:nvPr/>
        </p:nvSpPr>
        <p:spPr bwMode="auto">
          <a:xfrm>
            <a:off x="4495800" y="3733800"/>
            <a:ext cx="9159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June</a:t>
            </a:r>
          </a:p>
          <a:p>
            <a:r>
              <a:rPr lang="en-US" altLang="en-US"/>
              <a:t>A, B, C</a:t>
            </a:r>
          </a:p>
        </p:txBody>
      </p:sp>
      <p:sp>
        <p:nvSpPr>
          <p:cNvPr id="73735" name="TextBox 7">
            <a:extLst>
              <a:ext uri="{FF2B5EF4-FFF2-40B4-BE49-F238E27FC236}">
                <a16:creationId xmlns:a16="http://schemas.microsoft.com/office/drawing/2014/main" id="{02DA7951-9F9E-4624-A5B3-E9FDAD72F6BC}"/>
              </a:ext>
            </a:extLst>
          </p:cNvPr>
          <p:cNvSpPr txBox="1">
            <a:spLocks noChangeArrowheads="1"/>
          </p:cNvSpPr>
          <p:nvPr/>
        </p:nvSpPr>
        <p:spPr bwMode="auto">
          <a:xfrm>
            <a:off x="6858000" y="3810000"/>
            <a:ext cx="9032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May</a:t>
            </a:r>
          </a:p>
          <a:p>
            <a:r>
              <a:rPr lang="en-US" altLang="en-US"/>
              <a:t>D, E, F</a:t>
            </a:r>
          </a:p>
        </p:txBody>
      </p:sp>
      <p:sp>
        <p:nvSpPr>
          <p:cNvPr id="73736" name="TextBox 8">
            <a:extLst>
              <a:ext uri="{FF2B5EF4-FFF2-40B4-BE49-F238E27FC236}">
                <a16:creationId xmlns:a16="http://schemas.microsoft.com/office/drawing/2014/main" id="{FC49FA2C-27B4-4E63-8E89-9EE0C78FF9C2}"/>
              </a:ext>
            </a:extLst>
          </p:cNvPr>
          <p:cNvSpPr txBox="1">
            <a:spLocks noChangeArrowheads="1"/>
          </p:cNvSpPr>
          <p:nvPr/>
        </p:nvSpPr>
        <p:spPr bwMode="auto">
          <a:xfrm>
            <a:off x="4343400" y="4953000"/>
            <a:ext cx="6207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a:t>Al</a:t>
            </a:r>
          </a:p>
          <a:p>
            <a:pPr algn="ctr"/>
            <a:r>
              <a:rPr lang="en-US" altLang="en-US"/>
              <a:t>A, B</a:t>
            </a:r>
          </a:p>
        </p:txBody>
      </p:sp>
      <p:sp>
        <p:nvSpPr>
          <p:cNvPr id="73737" name="TextBox 9">
            <a:extLst>
              <a:ext uri="{FF2B5EF4-FFF2-40B4-BE49-F238E27FC236}">
                <a16:creationId xmlns:a16="http://schemas.microsoft.com/office/drawing/2014/main" id="{5D7006B7-BA81-4132-9C06-B105E80FD6EF}"/>
              </a:ext>
            </a:extLst>
          </p:cNvPr>
          <p:cNvSpPr txBox="1">
            <a:spLocks noChangeArrowheads="1"/>
          </p:cNvSpPr>
          <p:nvPr/>
        </p:nvSpPr>
        <p:spPr bwMode="auto">
          <a:xfrm>
            <a:off x="5410200" y="4953000"/>
            <a:ext cx="6334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Don</a:t>
            </a:r>
          </a:p>
          <a:p>
            <a:r>
              <a:rPr lang="en-US" altLang="en-US"/>
              <a:t>B, C</a:t>
            </a:r>
          </a:p>
        </p:txBody>
      </p:sp>
      <p:sp>
        <p:nvSpPr>
          <p:cNvPr id="73738" name="TextBox 10">
            <a:extLst>
              <a:ext uri="{FF2B5EF4-FFF2-40B4-BE49-F238E27FC236}">
                <a16:creationId xmlns:a16="http://schemas.microsoft.com/office/drawing/2014/main" id="{7E1F57AC-FFA3-4499-9CF5-90F2C497A2C0}"/>
              </a:ext>
            </a:extLst>
          </p:cNvPr>
          <p:cNvSpPr txBox="1">
            <a:spLocks noChangeArrowheads="1"/>
          </p:cNvSpPr>
          <p:nvPr/>
        </p:nvSpPr>
        <p:spPr bwMode="auto">
          <a:xfrm>
            <a:off x="6629400" y="4953000"/>
            <a:ext cx="6207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Pat</a:t>
            </a:r>
          </a:p>
          <a:p>
            <a:r>
              <a:rPr lang="en-US" altLang="en-US"/>
              <a:t>D, F</a:t>
            </a:r>
          </a:p>
        </p:txBody>
      </p:sp>
      <p:sp>
        <p:nvSpPr>
          <p:cNvPr id="73739" name="TextBox 11">
            <a:extLst>
              <a:ext uri="{FF2B5EF4-FFF2-40B4-BE49-F238E27FC236}">
                <a16:creationId xmlns:a16="http://schemas.microsoft.com/office/drawing/2014/main" id="{9433EA19-DCF1-4662-8B39-F9034656CDDF}"/>
              </a:ext>
            </a:extLst>
          </p:cNvPr>
          <p:cNvSpPr txBox="1">
            <a:spLocks noChangeArrowheads="1"/>
          </p:cNvSpPr>
          <p:nvPr/>
        </p:nvSpPr>
        <p:spPr bwMode="auto">
          <a:xfrm>
            <a:off x="7924800" y="5029200"/>
            <a:ext cx="6207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Tom</a:t>
            </a:r>
          </a:p>
          <a:p>
            <a:r>
              <a:rPr lang="en-US" altLang="en-US"/>
              <a:t>E, F</a:t>
            </a:r>
          </a:p>
        </p:txBody>
      </p:sp>
      <p:sp>
        <p:nvSpPr>
          <p:cNvPr id="73740" name="TextBox 12">
            <a:extLst>
              <a:ext uri="{FF2B5EF4-FFF2-40B4-BE49-F238E27FC236}">
                <a16:creationId xmlns:a16="http://schemas.microsoft.com/office/drawing/2014/main" id="{3A4BE4B9-57DA-4363-8231-9A0AB74C66CB}"/>
              </a:ext>
            </a:extLst>
          </p:cNvPr>
          <p:cNvSpPr txBox="1">
            <a:spLocks noChangeArrowheads="1"/>
          </p:cNvSpPr>
          <p:nvPr/>
        </p:nvSpPr>
        <p:spPr bwMode="auto">
          <a:xfrm>
            <a:off x="8077200" y="6019800"/>
            <a:ext cx="5603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a:t>Tim</a:t>
            </a:r>
          </a:p>
          <a:p>
            <a:pPr algn="ctr"/>
            <a:r>
              <a:rPr lang="en-US" altLang="en-US"/>
              <a:t>E</a:t>
            </a:r>
          </a:p>
        </p:txBody>
      </p:sp>
      <p:cxnSp>
        <p:nvCxnSpPr>
          <p:cNvPr id="73741" name="Straight Arrow Connector 14">
            <a:extLst>
              <a:ext uri="{FF2B5EF4-FFF2-40B4-BE49-F238E27FC236}">
                <a16:creationId xmlns:a16="http://schemas.microsoft.com/office/drawing/2014/main" id="{26975F6C-4875-40D0-90E0-0EC65B86BE09}"/>
              </a:ext>
            </a:extLst>
          </p:cNvPr>
          <p:cNvCxnSpPr>
            <a:cxnSpLocks noChangeShapeType="1"/>
            <a:stCxn id="73733" idx="2"/>
            <a:endCxn id="73734" idx="0"/>
          </p:cNvCxnSpPr>
          <p:nvPr/>
        </p:nvCxnSpPr>
        <p:spPr bwMode="auto">
          <a:xfrm rot="5400000">
            <a:off x="5259388" y="3006725"/>
            <a:ext cx="420687" cy="1033463"/>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73742" name="Straight Arrow Connector 16">
            <a:extLst>
              <a:ext uri="{FF2B5EF4-FFF2-40B4-BE49-F238E27FC236}">
                <a16:creationId xmlns:a16="http://schemas.microsoft.com/office/drawing/2014/main" id="{978B4276-C2F6-4AF0-9FF9-ACFAD332A02D}"/>
              </a:ext>
            </a:extLst>
          </p:cNvPr>
          <p:cNvCxnSpPr>
            <a:cxnSpLocks noChangeShapeType="1"/>
            <a:stCxn id="73733" idx="2"/>
            <a:endCxn id="73735" idx="0"/>
          </p:cNvCxnSpPr>
          <p:nvPr/>
        </p:nvCxnSpPr>
        <p:spPr bwMode="auto">
          <a:xfrm rot="16200000" flipH="1">
            <a:off x="6399213" y="2900363"/>
            <a:ext cx="496887" cy="1322387"/>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73743" name="Straight Arrow Connector 18">
            <a:extLst>
              <a:ext uri="{FF2B5EF4-FFF2-40B4-BE49-F238E27FC236}">
                <a16:creationId xmlns:a16="http://schemas.microsoft.com/office/drawing/2014/main" id="{5FCEC9DC-E833-4AAB-8D7D-4E3883C071FB}"/>
              </a:ext>
            </a:extLst>
          </p:cNvPr>
          <p:cNvCxnSpPr>
            <a:cxnSpLocks noChangeShapeType="1"/>
            <a:stCxn id="73734" idx="2"/>
            <a:endCxn id="73736" idx="0"/>
          </p:cNvCxnSpPr>
          <p:nvPr/>
        </p:nvCxnSpPr>
        <p:spPr bwMode="auto">
          <a:xfrm rot="5400000">
            <a:off x="4516438" y="4516438"/>
            <a:ext cx="573087" cy="300037"/>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73744" name="Straight Arrow Connector 20">
            <a:extLst>
              <a:ext uri="{FF2B5EF4-FFF2-40B4-BE49-F238E27FC236}">
                <a16:creationId xmlns:a16="http://schemas.microsoft.com/office/drawing/2014/main" id="{71069746-626F-4163-AD82-044A98E593A8}"/>
              </a:ext>
            </a:extLst>
          </p:cNvPr>
          <p:cNvCxnSpPr>
            <a:cxnSpLocks noChangeShapeType="1"/>
            <a:stCxn id="73734" idx="2"/>
            <a:endCxn id="73737" idx="0"/>
          </p:cNvCxnSpPr>
          <p:nvPr/>
        </p:nvCxnSpPr>
        <p:spPr bwMode="auto">
          <a:xfrm rot="16200000" flipH="1">
            <a:off x="5053806" y="4279107"/>
            <a:ext cx="573087" cy="7747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73745" name="Straight Arrow Connector 22">
            <a:extLst>
              <a:ext uri="{FF2B5EF4-FFF2-40B4-BE49-F238E27FC236}">
                <a16:creationId xmlns:a16="http://schemas.microsoft.com/office/drawing/2014/main" id="{818995B4-9B9A-4530-8686-6B68268686FC}"/>
              </a:ext>
            </a:extLst>
          </p:cNvPr>
          <p:cNvCxnSpPr>
            <a:cxnSpLocks noChangeShapeType="1"/>
            <a:stCxn id="73735" idx="2"/>
            <a:endCxn id="73738" idx="0"/>
          </p:cNvCxnSpPr>
          <p:nvPr/>
        </p:nvCxnSpPr>
        <p:spPr bwMode="auto">
          <a:xfrm rot="5400000">
            <a:off x="6875463" y="4519613"/>
            <a:ext cx="496887" cy="369887"/>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73746" name="Straight Arrow Connector 24">
            <a:extLst>
              <a:ext uri="{FF2B5EF4-FFF2-40B4-BE49-F238E27FC236}">
                <a16:creationId xmlns:a16="http://schemas.microsoft.com/office/drawing/2014/main" id="{2D444ABA-DE22-4EB0-AEFA-152AA95365F8}"/>
              </a:ext>
            </a:extLst>
          </p:cNvPr>
          <p:cNvCxnSpPr>
            <a:cxnSpLocks noChangeShapeType="1"/>
            <a:stCxn id="73735" idx="2"/>
            <a:endCxn id="73739" idx="0"/>
          </p:cNvCxnSpPr>
          <p:nvPr/>
        </p:nvCxnSpPr>
        <p:spPr bwMode="auto">
          <a:xfrm rot="16200000" flipH="1">
            <a:off x="7485856" y="4279107"/>
            <a:ext cx="573087" cy="9271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73747" name="Straight Arrow Connector 26">
            <a:extLst>
              <a:ext uri="{FF2B5EF4-FFF2-40B4-BE49-F238E27FC236}">
                <a16:creationId xmlns:a16="http://schemas.microsoft.com/office/drawing/2014/main" id="{BC4845CF-CA39-4638-9AC4-FBD82C4BD762}"/>
              </a:ext>
            </a:extLst>
          </p:cNvPr>
          <p:cNvCxnSpPr>
            <a:cxnSpLocks noChangeShapeType="1"/>
            <a:stCxn id="73739" idx="2"/>
            <a:endCxn id="73740" idx="0"/>
          </p:cNvCxnSpPr>
          <p:nvPr/>
        </p:nvCxnSpPr>
        <p:spPr bwMode="auto">
          <a:xfrm rot="16200000" flipH="1">
            <a:off x="8124825" y="5786438"/>
            <a:ext cx="344487" cy="12223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4">
            <a:extLst>
              <a:ext uri="{FF2B5EF4-FFF2-40B4-BE49-F238E27FC236}">
                <a16:creationId xmlns:a16="http://schemas.microsoft.com/office/drawing/2014/main" id="{CC7BC03A-8E09-4C57-93A9-3B1D7AF30BA5}"/>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Access Control Techniques</a:t>
            </a:r>
          </a:p>
        </p:txBody>
      </p:sp>
      <p:sp>
        <p:nvSpPr>
          <p:cNvPr id="75779" name="Content Placeholder 5">
            <a:extLst>
              <a:ext uri="{FF2B5EF4-FFF2-40B4-BE49-F238E27FC236}">
                <a16:creationId xmlns:a16="http://schemas.microsoft.com/office/drawing/2014/main" id="{C5152626-A41F-41D8-9835-0DFAE9A48F79}"/>
              </a:ext>
            </a:extLst>
          </p:cNvPr>
          <p:cNvSpPr>
            <a:spLocks noGrp="1" noChangeArrowheads="1"/>
          </p:cNvSpPr>
          <p:nvPr>
            <p:ph idx="1"/>
          </p:nvPr>
        </p:nvSpPr>
        <p:spPr/>
        <p:txBody>
          <a:bodyPr/>
          <a:lstStyle/>
          <a:p>
            <a:pPr eaLnBrk="1" hangingPunct="1">
              <a:lnSpc>
                <a:spcPct val="100000"/>
              </a:lnSpc>
            </a:pPr>
            <a:r>
              <a:rPr lang="en-US" altLang="en-US" sz="2400" b="1" dirty="0">
                <a:latin typeface="Calibri" panose="020F0502020204030204" pitchFamily="34" charset="0"/>
                <a:ea typeface="ヒラギノ角ゴ Pro W3"/>
                <a:cs typeface="ヒラギノ角ゴ Pro W3"/>
              </a:rPr>
              <a:t>Mandatory Access Control</a:t>
            </a:r>
            <a:r>
              <a:rPr lang="en-US" altLang="en-US" sz="2400" dirty="0">
                <a:latin typeface="Calibri" panose="020F0502020204030204" pitchFamily="34" charset="0"/>
                <a:ea typeface="ヒラギノ角ゴ Pro W3"/>
                <a:cs typeface="ヒラギノ角ゴ Pro W3"/>
              </a:rPr>
              <a:t>: General (system-determined) access control</a:t>
            </a:r>
          </a:p>
          <a:p>
            <a:pPr eaLnBrk="1" hangingPunct="1">
              <a:lnSpc>
                <a:spcPct val="100000"/>
              </a:lnSpc>
            </a:pPr>
            <a:r>
              <a:rPr lang="en-US" altLang="en-US" sz="2400" b="1" dirty="0">
                <a:latin typeface="Calibri" panose="020F0502020204030204" pitchFamily="34" charset="0"/>
                <a:ea typeface="ヒラギノ角ゴ Pro W3"/>
                <a:cs typeface="ヒラギノ角ゴ Pro W3"/>
              </a:rPr>
              <a:t>Discretionary Access Control</a:t>
            </a:r>
            <a:r>
              <a:rPr lang="en-US" altLang="en-US" sz="2400" dirty="0">
                <a:latin typeface="Calibri" panose="020F0502020204030204" pitchFamily="34" charset="0"/>
                <a:ea typeface="ヒラギノ角ゴ Pro W3"/>
                <a:cs typeface="ヒラギノ角ゴ Pro W3"/>
              </a:rPr>
              <a:t>: Person with permissions controls access</a:t>
            </a:r>
          </a:p>
          <a:p>
            <a:pPr eaLnBrk="1" hangingPunct="1">
              <a:lnSpc>
                <a:spcPct val="100000"/>
              </a:lnSpc>
            </a:pPr>
            <a:r>
              <a:rPr lang="en-US" altLang="en-US" sz="2400" b="1" dirty="0">
                <a:latin typeface="Calibri" panose="020F0502020204030204" pitchFamily="34" charset="0"/>
                <a:ea typeface="ヒラギノ角ゴ Pro W3"/>
                <a:cs typeface="ヒラギノ角ゴ Pro W3"/>
              </a:rPr>
              <a:t>Role-Based Access Control</a:t>
            </a:r>
            <a:r>
              <a:rPr lang="en-US" altLang="en-US" sz="2400" dirty="0">
                <a:latin typeface="Calibri" panose="020F0502020204030204" pitchFamily="34" charset="0"/>
                <a:ea typeface="ヒラギノ角ゴ Pro W3"/>
                <a:cs typeface="ヒラギノ角ゴ Pro W3"/>
              </a:rPr>
              <a:t>:  Access control determined by role in organization</a:t>
            </a:r>
          </a:p>
          <a:p>
            <a:pPr eaLnBrk="1" hangingPunct="1">
              <a:lnSpc>
                <a:spcPct val="100000"/>
              </a:lnSpc>
            </a:pPr>
            <a:r>
              <a:rPr lang="en-US" altLang="en-US" sz="2400" dirty="0">
                <a:latin typeface="Calibri" panose="020F0502020204030204" pitchFamily="34" charset="0"/>
                <a:ea typeface="ヒラギノ角ゴ Pro W3"/>
                <a:cs typeface="ヒラギノ角ゴ Pro W3"/>
              </a:rPr>
              <a:t>RBAC’s advantage is simplicity:</a:t>
            </a:r>
          </a:p>
          <a:p>
            <a:pPr marL="342900" lvl="1" indent="-342900" eaLnBrk="1" hangingPunct="1">
              <a:lnSpc>
                <a:spcPct val="100000"/>
              </a:lnSpc>
              <a:buFont typeface="Arial" panose="020B0604020202020204" pitchFamily="34" charset="0"/>
              <a:buChar char="•"/>
            </a:pPr>
            <a:r>
              <a:rPr lang="en-US" altLang="en-US" sz="2400" dirty="0">
                <a:latin typeface="Calibri" panose="020F0502020204030204" pitchFamily="34" charset="0"/>
                <a:ea typeface="ヒラギノ角ゴ Pro W3"/>
                <a:cs typeface="ヒラギノ角ゴ Pro W3"/>
              </a:rPr>
              <a:t>all members with a given role have identical permissions and </a:t>
            </a:r>
          </a:p>
          <a:p>
            <a:pPr marL="342900" lvl="1" indent="-342900" eaLnBrk="1" hangingPunct="1">
              <a:lnSpc>
                <a:spcPct val="100000"/>
              </a:lnSpc>
              <a:buFont typeface="Arial" panose="020B0604020202020204" pitchFamily="34" charset="0"/>
              <a:buChar char="•"/>
            </a:pPr>
            <a:r>
              <a:rPr lang="en-US" altLang="en-US" sz="2400" dirty="0">
                <a:latin typeface="Calibri" panose="020F0502020204030204" pitchFamily="34" charset="0"/>
                <a:ea typeface="ヒラギノ角ゴ Pro W3"/>
                <a:cs typeface="ヒラギノ角ゴ Pro W3"/>
              </a:rPr>
              <a:t>quick implementation, since multiple users assigned as a group</a:t>
            </a:r>
          </a:p>
          <a:p>
            <a:pPr eaLnBrk="1" hangingPunct="1">
              <a:lnSpc>
                <a:spcPct val="100000"/>
              </a:lnSpc>
            </a:pPr>
            <a:r>
              <a:rPr lang="en-US" altLang="en-US" sz="2400" b="1" dirty="0">
                <a:latin typeface="Calibri" panose="020F0502020204030204" pitchFamily="34" charset="0"/>
                <a:ea typeface="ヒラギノ角ゴ Pro W3"/>
                <a:cs typeface="ヒラギノ角ゴ Pro W3"/>
              </a:rPr>
              <a:t>Physical Access Control</a:t>
            </a:r>
            <a:r>
              <a:rPr lang="en-US" altLang="en-US" sz="2400" dirty="0">
                <a:latin typeface="Calibri" panose="020F0502020204030204" pitchFamily="34" charset="0"/>
                <a:ea typeface="ヒラギノ角ゴ Pro W3"/>
                <a:cs typeface="ヒラギノ角ゴ Pro W3"/>
              </a:rPr>
              <a:t>:  Locks, fences, biometrics, badges, keys</a:t>
            </a:r>
          </a:p>
          <a:p>
            <a:pPr eaLnBrk="1" hangingPunct="1"/>
            <a:endParaRPr lang="en-US" altLang="en-US" dirty="0">
              <a:latin typeface="Calibri" panose="020F0502020204030204" pitchFamily="34" charset="0"/>
              <a:ea typeface="ヒラギノ角ゴ Pro W3"/>
              <a:cs typeface="ヒラギノ角ゴ Pro W3"/>
            </a:endParaRPr>
          </a:p>
        </p:txBody>
      </p:sp>
      <p:sp>
        <p:nvSpPr>
          <p:cNvPr id="75780" name="Footer Placeholder 2">
            <a:extLst>
              <a:ext uri="{FF2B5EF4-FFF2-40B4-BE49-F238E27FC236}">
                <a16:creationId xmlns:a16="http://schemas.microsoft.com/office/drawing/2014/main" id="{DB31AFC7-F9F5-407A-9198-1B04DA0D0C9F}"/>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200"/>
              <a:t> </a:t>
            </a:r>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482D4F9-625B-4934-BECC-FAA440803698}"/>
              </a:ext>
            </a:extLst>
          </p:cNvPr>
          <p:cNvSpPr>
            <a:spLocks noGrp="1"/>
          </p:cNvSpPr>
          <p:nvPr>
            <p:ph type="title"/>
          </p:nvPr>
        </p:nvSpPr>
        <p:spPr/>
        <p:txBody>
          <a:bodyPr/>
          <a:lstStyle/>
          <a:p>
            <a:r>
              <a:rPr lang="en-US" dirty="0"/>
              <a:t>Attribute-Based Access Control</a:t>
            </a:r>
          </a:p>
        </p:txBody>
      </p:sp>
      <p:sp>
        <p:nvSpPr>
          <p:cNvPr id="4" name="TextBox 3">
            <a:extLst>
              <a:ext uri="{FF2B5EF4-FFF2-40B4-BE49-F238E27FC236}">
                <a16:creationId xmlns:a16="http://schemas.microsoft.com/office/drawing/2014/main" id="{458CDBB2-C285-4D4F-914C-CC8B74880829}"/>
              </a:ext>
            </a:extLst>
          </p:cNvPr>
          <p:cNvSpPr txBox="1"/>
          <p:nvPr/>
        </p:nvSpPr>
        <p:spPr>
          <a:xfrm>
            <a:off x="5867400" y="5330825"/>
            <a:ext cx="2133600" cy="914400"/>
          </a:xfrm>
          <a:prstGeom prst="rect">
            <a:avLst/>
          </a:prstGeom>
          <a:solidFill>
            <a:schemeClr val="tx1">
              <a:lumMod val="10000"/>
              <a:lumOff val="90000"/>
            </a:schemeClr>
          </a:solidFill>
        </p:spPr>
        <p:txBody>
          <a:bodyPr wrap="none" lIns="0" tIns="0" rIns="0" bIns="0" rtlCol="0">
            <a:noAutofit/>
          </a:bodyPr>
          <a:lstStyle/>
          <a:p>
            <a:pPr algn="l">
              <a:lnSpc>
                <a:spcPts val="2200"/>
              </a:lnSpc>
              <a:spcBef>
                <a:spcPts val="900"/>
              </a:spcBef>
              <a:buClr>
                <a:schemeClr val="accent2"/>
              </a:buClr>
              <a:buSzPct val="100000"/>
            </a:pPr>
            <a:r>
              <a:rPr lang="en-US" sz="1800" dirty="0">
                <a:latin typeface="+mn-lt"/>
              </a:rPr>
              <a:t>Enter Prescriptions</a:t>
            </a:r>
          </a:p>
        </p:txBody>
      </p:sp>
      <p:sp>
        <p:nvSpPr>
          <p:cNvPr id="5" name="TextBox 4">
            <a:extLst>
              <a:ext uri="{FF2B5EF4-FFF2-40B4-BE49-F238E27FC236}">
                <a16:creationId xmlns:a16="http://schemas.microsoft.com/office/drawing/2014/main" id="{9A3A39FC-687E-4B39-B995-A7634D51A3D4}"/>
              </a:ext>
            </a:extLst>
          </p:cNvPr>
          <p:cNvSpPr txBox="1"/>
          <p:nvPr/>
        </p:nvSpPr>
        <p:spPr>
          <a:xfrm>
            <a:off x="3352800" y="4267200"/>
            <a:ext cx="2133600" cy="914400"/>
          </a:xfrm>
          <a:prstGeom prst="rect">
            <a:avLst/>
          </a:prstGeom>
          <a:solidFill>
            <a:schemeClr val="tx1">
              <a:lumMod val="10000"/>
              <a:lumOff val="90000"/>
            </a:schemeClr>
          </a:solidFill>
        </p:spPr>
        <p:txBody>
          <a:bodyPr wrap="none" lIns="0" tIns="0" rIns="0" bIns="0" rtlCol="0">
            <a:noAutofit/>
          </a:bodyPr>
          <a:lstStyle/>
          <a:p>
            <a:pPr algn="l">
              <a:lnSpc>
                <a:spcPts val="2200"/>
              </a:lnSpc>
              <a:spcBef>
                <a:spcPts val="900"/>
              </a:spcBef>
              <a:buClr>
                <a:schemeClr val="accent2"/>
              </a:buClr>
              <a:buSzPct val="100000"/>
            </a:pPr>
            <a:r>
              <a:rPr lang="en-US" sz="1800" dirty="0">
                <a:latin typeface="+mn-lt"/>
              </a:rPr>
              <a:t>Enter Treatment</a:t>
            </a:r>
          </a:p>
        </p:txBody>
      </p:sp>
      <p:sp>
        <p:nvSpPr>
          <p:cNvPr id="6" name="TextBox 5">
            <a:extLst>
              <a:ext uri="{FF2B5EF4-FFF2-40B4-BE49-F238E27FC236}">
                <a16:creationId xmlns:a16="http://schemas.microsoft.com/office/drawing/2014/main" id="{629B97D1-94AB-404C-99B2-A9642B06FAC3}"/>
              </a:ext>
            </a:extLst>
          </p:cNvPr>
          <p:cNvSpPr txBox="1"/>
          <p:nvPr/>
        </p:nvSpPr>
        <p:spPr>
          <a:xfrm>
            <a:off x="5867400" y="4267200"/>
            <a:ext cx="2133600" cy="914400"/>
          </a:xfrm>
          <a:prstGeom prst="rect">
            <a:avLst/>
          </a:prstGeom>
          <a:solidFill>
            <a:schemeClr val="tx1">
              <a:lumMod val="10000"/>
              <a:lumOff val="90000"/>
            </a:schemeClr>
          </a:solidFill>
        </p:spPr>
        <p:txBody>
          <a:bodyPr wrap="none" lIns="0" tIns="0" rIns="0" bIns="0" rtlCol="0">
            <a:noAutofit/>
          </a:bodyPr>
          <a:lstStyle/>
          <a:p>
            <a:pPr algn="l">
              <a:lnSpc>
                <a:spcPts val="2200"/>
              </a:lnSpc>
              <a:spcBef>
                <a:spcPts val="900"/>
              </a:spcBef>
              <a:buClr>
                <a:schemeClr val="accent2"/>
              </a:buClr>
              <a:buSzPct val="100000"/>
            </a:pPr>
            <a:r>
              <a:rPr lang="en-US" sz="1800" dirty="0">
                <a:latin typeface="+mn-lt"/>
              </a:rPr>
              <a:t>Enter Doctor Referral</a:t>
            </a:r>
          </a:p>
        </p:txBody>
      </p:sp>
      <p:sp>
        <p:nvSpPr>
          <p:cNvPr id="7" name="TextBox 6">
            <a:extLst>
              <a:ext uri="{FF2B5EF4-FFF2-40B4-BE49-F238E27FC236}">
                <a16:creationId xmlns:a16="http://schemas.microsoft.com/office/drawing/2014/main" id="{ED2CB7C5-C779-4938-BCC1-195CCD4033A0}"/>
              </a:ext>
            </a:extLst>
          </p:cNvPr>
          <p:cNvSpPr txBox="1"/>
          <p:nvPr/>
        </p:nvSpPr>
        <p:spPr>
          <a:xfrm>
            <a:off x="838199" y="5330825"/>
            <a:ext cx="2133600" cy="1219200"/>
          </a:xfrm>
          <a:prstGeom prst="rect">
            <a:avLst/>
          </a:prstGeom>
          <a:solidFill>
            <a:schemeClr val="tx1">
              <a:lumMod val="10000"/>
              <a:lumOff val="90000"/>
            </a:schemeClr>
          </a:solidFill>
        </p:spPr>
        <p:txBody>
          <a:bodyPr wrap="none" lIns="0" tIns="0" rIns="0" bIns="0" rtlCol="0">
            <a:noAutofit/>
          </a:bodyPr>
          <a:lstStyle/>
          <a:p>
            <a:pPr algn="l">
              <a:lnSpc>
                <a:spcPts val="2200"/>
              </a:lnSpc>
              <a:spcBef>
                <a:spcPts val="900"/>
              </a:spcBef>
              <a:buClr>
                <a:schemeClr val="accent2"/>
              </a:buClr>
              <a:buSzPct val="100000"/>
            </a:pPr>
            <a:r>
              <a:rPr lang="en-US" sz="1800" dirty="0">
                <a:latin typeface="+mn-lt"/>
              </a:rPr>
              <a:t>Enter Current Traits</a:t>
            </a:r>
          </a:p>
          <a:p>
            <a:pPr algn="l">
              <a:lnSpc>
                <a:spcPts val="2200"/>
              </a:lnSpc>
              <a:spcBef>
                <a:spcPts val="900"/>
              </a:spcBef>
              <a:buClr>
                <a:schemeClr val="accent2"/>
              </a:buClr>
              <a:buSzPct val="100000"/>
            </a:pPr>
            <a:r>
              <a:rPr lang="en-US" dirty="0">
                <a:latin typeface="+mn-lt"/>
              </a:rPr>
              <a:t>Height:   Weight:</a:t>
            </a:r>
          </a:p>
          <a:p>
            <a:pPr algn="l">
              <a:lnSpc>
                <a:spcPts val="2200"/>
              </a:lnSpc>
              <a:spcBef>
                <a:spcPts val="900"/>
              </a:spcBef>
              <a:buClr>
                <a:schemeClr val="accent2"/>
              </a:buClr>
              <a:buSzPct val="100000"/>
            </a:pPr>
            <a:r>
              <a:rPr lang="en-US" sz="1800" dirty="0">
                <a:latin typeface="+mn-lt"/>
              </a:rPr>
              <a:t>Appearance:</a:t>
            </a:r>
          </a:p>
        </p:txBody>
      </p:sp>
      <p:sp>
        <p:nvSpPr>
          <p:cNvPr id="8" name="TextBox 7">
            <a:extLst>
              <a:ext uri="{FF2B5EF4-FFF2-40B4-BE49-F238E27FC236}">
                <a16:creationId xmlns:a16="http://schemas.microsoft.com/office/drawing/2014/main" id="{E0C76C5A-E038-48FF-80FD-41033E52D6D5}"/>
              </a:ext>
            </a:extLst>
          </p:cNvPr>
          <p:cNvSpPr txBox="1"/>
          <p:nvPr/>
        </p:nvSpPr>
        <p:spPr>
          <a:xfrm>
            <a:off x="881741" y="4267200"/>
            <a:ext cx="2133600" cy="914400"/>
          </a:xfrm>
          <a:prstGeom prst="rect">
            <a:avLst/>
          </a:prstGeom>
          <a:solidFill>
            <a:schemeClr val="tx1">
              <a:lumMod val="10000"/>
              <a:lumOff val="90000"/>
            </a:schemeClr>
          </a:solidFill>
        </p:spPr>
        <p:txBody>
          <a:bodyPr wrap="none" lIns="0" tIns="0" rIns="0" bIns="0" rtlCol="0">
            <a:noAutofit/>
          </a:bodyPr>
          <a:lstStyle/>
          <a:p>
            <a:pPr algn="l">
              <a:lnSpc>
                <a:spcPts val="2200"/>
              </a:lnSpc>
              <a:spcBef>
                <a:spcPts val="900"/>
              </a:spcBef>
              <a:buClr>
                <a:schemeClr val="accent2"/>
              </a:buClr>
              <a:buSzPct val="100000"/>
            </a:pPr>
            <a:r>
              <a:rPr lang="en-US" sz="1800" dirty="0">
                <a:latin typeface="+mn-lt"/>
              </a:rPr>
              <a:t>Enter Appointment</a:t>
            </a:r>
          </a:p>
        </p:txBody>
      </p:sp>
      <p:sp>
        <p:nvSpPr>
          <p:cNvPr id="9" name="Left Brace 8">
            <a:extLst>
              <a:ext uri="{FF2B5EF4-FFF2-40B4-BE49-F238E27FC236}">
                <a16:creationId xmlns:a16="http://schemas.microsoft.com/office/drawing/2014/main" id="{E0069409-A735-4364-BAB9-AFA5D185BAC3}"/>
              </a:ext>
            </a:extLst>
          </p:cNvPr>
          <p:cNvSpPr/>
          <p:nvPr/>
        </p:nvSpPr>
        <p:spPr bwMode="auto">
          <a:xfrm rot="5400000">
            <a:off x="1701118" y="2663598"/>
            <a:ext cx="473075" cy="2111829"/>
          </a:xfrm>
          <a:prstGeom prst="leftBrace">
            <a:avLst/>
          </a:prstGeom>
          <a:solidFill>
            <a:schemeClr val="tx1">
              <a:lumMod val="25000"/>
              <a:lumOff val="75000"/>
            </a:schemeClr>
          </a:solidFill>
          <a:ln w="9525" cap="flat" cmpd="sng" algn="ctr">
            <a:solidFill>
              <a:schemeClr val="hlink"/>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600" b="0" i="0" u="none" strike="noStrike" cap="none" normalizeH="0" baseline="0" dirty="0">
              <a:ln>
                <a:noFill/>
              </a:ln>
              <a:solidFill>
                <a:schemeClr val="tx2"/>
              </a:solidFill>
              <a:effectLst/>
              <a:latin typeface="Arial" charset="0"/>
            </a:endParaRPr>
          </a:p>
        </p:txBody>
      </p:sp>
      <p:sp>
        <p:nvSpPr>
          <p:cNvPr id="10" name="Left Brace 9">
            <a:extLst>
              <a:ext uri="{FF2B5EF4-FFF2-40B4-BE49-F238E27FC236}">
                <a16:creationId xmlns:a16="http://schemas.microsoft.com/office/drawing/2014/main" id="{FA9E86B5-1367-45E8-8D81-1FA390EF074A}"/>
              </a:ext>
            </a:extLst>
          </p:cNvPr>
          <p:cNvSpPr/>
          <p:nvPr/>
        </p:nvSpPr>
        <p:spPr bwMode="auto">
          <a:xfrm rot="5400000">
            <a:off x="2869519" y="565603"/>
            <a:ext cx="498475" cy="4561115"/>
          </a:xfrm>
          <a:prstGeom prst="leftBrace">
            <a:avLst/>
          </a:prstGeom>
          <a:solidFill>
            <a:schemeClr val="tx1">
              <a:lumMod val="25000"/>
              <a:lumOff val="75000"/>
            </a:schemeClr>
          </a:solidFill>
          <a:ln w="9525" cap="flat" cmpd="sng" algn="ctr">
            <a:solidFill>
              <a:schemeClr val="hlink"/>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600" b="0" i="0" u="none" strike="noStrike" cap="none" normalizeH="0" baseline="0" dirty="0">
              <a:ln>
                <a:noFill/>
              </a:ln>
              <a:solidFill>
                <a:schemeClr val="tx2"/>
              </a:solidFill>
              <a:effectLst/>
              <a:latin typeface="Arial" charset="0"/>
            </a:endParaRPr>
          </a:p>
        </p:txBody>
      </p:sp>
      <p:sp>
        <p:nvSpPr>
          <p:cNvPr id="11" name="TextBox 10">
            <a:extLst>
              <a:ext uri="{FF2B5EF4-FFF2-40B4-BE49-F238E27FC236}">
                <a16:creationId xmlns:a16="http://schemas.microsoft.com/office/drawing/2014/main" id="{BA21FB4F-2B35-4F84-B032-AD09614A16AA}"/>
              </a:ext>
            </a:extLst>
          </p:cNvPr>
          <p:cNvSpPr txBox="1"/>
          <p:nvPr/>
        </p:nvSpPr>
        <p:spPr>
          <a:xfrm>
            <a:off x="1219200" y="3197225"/>
            <a:ext cx="914400" cy="914400"/>
          </a:xfrm>
          <a:prstGeom prst="rect">
            <a:avLst/>
          </a:prstGeom>
          <a:noFill/>
        </p:spPr>
        <p:txBody>
          <a:bodyPr wrap="none" lIns="0" tIns="0" rIns="0" bIns="0" rtlCol="0">
            <a:noAutofit/>
          </a:bodyPr>
          <a:lstStyle/>
          <a:p>
            <a:pPr algn="l">
              <a:lnSpc>
                <a:spcPts val="2200"/>
              </a:lnSpc>
              <a:spcBef>
                <a:spcPts val="900"/>
              </a:spcBef>
              <a:buClr>
                <a:schemeClr val="accent2"/>
              </a:buClr>
              <a:buSzPct val="100000"/>
            </a:pPr>
            <a:r>
              <a:rPr lang="en-US" sz="1800" dirty="0">
                <a:latin typeface="+mn-lt"/>
              </a:rPr>
              <a:t>Medical Admin</a:t>
            </a:r>
          </a:p>
        </p:txBody>
      </p:sp>
      <p:sp>
        <p:nvSpPr>
          <p:cNvPr id="12" name="TextBox 11">
            <a:extLst>
              <a:ext uri="{FF2B5EF4-FFF2-40B4-BE49-F238E27FC236}">
                <a16:creationId xmlns:a16="http://schemas.microsoft.com/office/drawing/2014/main" id="{21EE5830-119C-485B-B775-0383F4080333}"/>
              </a:ext>
            </a:extLst>
          </p:cNvPr>
          <p:cNvSpPr txBox="1"/>
          <p:nvPr/>
        </p:nvSpPr>
        <p:spPr>
          <a:xfrm>
            <a:off x="2819400" y="2259693"/>
            <a:ext cx="914400" cy="914400"/>
          </a:xfrm>
          <a:prstGeom prst="rect">
            <a:avLst/>
          </a:prstGeom>
          <a:noFill/>
        </p:spPr>
        <p:txBody>
          <a:bodyPr wrap="none" lIns="0" tIns="0" rIns="0" bIns="0" rtlCol="0">
            <a:noAutofit/>
          </a:bodyPr>
          <a:lstStyle/>
          <a:p>
            <a:pPr algn="l">
              <a:lnSpc>
                <a:spcPts val="2200"/>
              </a:lnSpc>
              <a:spcBef>
                <a:spcPts val="900"/>
              </a:spcBef>
              <a:buClr>
                <a:schemeClr val="accent2"/>
              </a:buClr>
              <a:buSzPct val="100000"/>
            </a:pPr>
            <a:r>
              <a:rPr lang="en-US" sz="1800" dirty="0">
                <a:latin typeface="+mn-lt"/>
              </a:rPr>
              <a:t>Nurse</a:t>
            </a:r>
          </a:p>
        </p:txBody>
      </p:sp>
      <p:sp>
        <p:nvSpPr>
          <p:cNvPr id="13" name="Left Brace 12">
            <a:extLst>
              <a:ext uri="{FF2B5EF4-FFF2-40B4-BE49-F238E27FC236}">
                <a16:creationId xmlns:a16="http://schemas.microsoft.com/office/drawing/2014/main" id="{B515E2AB-39B4-4D46-9AA6-8129143DF2CB}"/>
              </a:ext>
            </a:extLst>
          </p:cNvPr>
          <p:cNvSpPr/>
          <p:nvPr/>
        </p:nvSpPr>
        <p:spPr bwMode="auto">
          <a:xfrm rot="5400000">
            <a:off x="4011270" y="-1551556"/>
            <a:ext cx="560841" cy="7113817"/>
          </a:xfrm>
          <a:prstGeom prst="leftBrace">
            <a:avLst>
              <a:gd name="adj1" fmla="val 0"/>
              <a:gd name="adj2" fmla="val 50000"/>
            </a:avLst>
          </a:prstGeom>
          <a:solidFill>
            <a:schemeClr val="tx1">
              <a:lumMod val="25000"/>
              <a:lumOff val="75000"/>
            </a:schemeClr>
          </a:solidFill>
          <a:ln w="9525" cap="flat" cmpd="sng" algn="ctr">
            <a:solidFill>
              <a:schemeClr val="hlink"/>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600" b="0" i="0" u="none" strike="noStrike" cap="none" normalizeH="0" baseline="0" dirty="0">
              <a:ln>
                <a:noFill/>
              </a:ln>
              <a:solidFill>
                <a:schemeClr val="tx2"/>
              </a:solidFill>
              <a:effectLst/>
              <a:latin typeface="Arial" charset="0"/>
            </a:endParaRPr>
          </a:p>
        </p:txBody>
      </p:sp>
      <p:sp>
        <p:nvSpPr>
          <p:cNvPr id="14" name="TextBox 13">
            <a:extLst>
              <a:ext uri="{FF2B5EF4-FFF2-40B4-BE49-F238E27FC236}">
                <a16:creationId xmlns:a16="http://schemas.microsoft.com/office/drawing/2014/main" id="{5DFD1CA3-E5B6-452D-A567-F4C7432C67ED}"/>
              </a:ext>
            </a:extLst>
          </p:cNvPr>
          <p:cNvSpPr txBox="1"/>
          <p:nvPr/>
        </p:nvSpPr>
        <p:spPr>
          <a:xfrm>
            <a:off x="3962400" y="1428070"/>
            <a:ext cx="914400" cy="914400"/>
          </a:xfrm>
          <a:prstGeom prst="rect">
            <a:avLst/>
          </a:prstGeom>
          <a:noFill/>
        </p:spPr>
        <p:txBody>
          <a:bodyPr wrap="none" lIns="0" tIns="0" rIns="0" bIns="0" rtlCol="0">
            <a:noAutofit/>
          </a:bodyPr>
          <a:lstStyle/>
          <a:p>
            <a:pPr algn="l">
              <a:lnSpc>
                <a:spcPts val="2200"/>
              </a:lnSpc>
              <a:spcBef>
                <a:spcPts val="900"/>
              </a:spcBef>
              <a:buClr>
                <a:schemeClr val="accent2"/>
              </a:buClr>
              <a:buSzPct val="100000"/>
            </a:pPr>
            <a:r>
              <a:rPr lang="en-US" sz="1800" dirty="0">
                <a:latin typeface="+mn-lt"/>
              </a:rPr>
              <a:t>Doctor</a:t>
            </a:r>
          </a:p>
        </p:txBody>
      </p:sp>
    </p:spTree>
    <p:extLst>
      <p:ext uri="{BB962C8B-B14F-4D97-AF65-F5344CB8AC3E}">
        <p14:creationId xmlns:p14="http://schemas.microsoft.com/office/powerpoint/2010/main" val="2551709870"/>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6EB3A77-9273-4F1D-8653-4D09994688BE}"/>
              </a:ext>
            </a:extLst>
          </p:cNvPr>
          <p:cNvSpPr>
            <a:spLocks noGrp="1"/>
          </p:cNvSpPr>
          <p:nvPr>
            <p:ph type="title"/>
          </p:nvPr>
        </p:nvSpPr>
        <p:spPr>
          <a:xfrm>
            <a:off x="457200" y="609600"/>
            <a:ext cx="8229600" cy="498598"/>
          </a:xfrm>
        </p:spPr>
        <p:txBody>
          <a:bodyPr/>
          <a:lstStyle/>
          <a:p>
            <a:r>
              <a:rPr lang="en-US" dirty="0"/>
              <a:t>Step 3: Allocate Roles &amp; Permissions</a:t>
            </a:r>
          </a:p>
        </p:txBody>
      </p:sp>
      <p:sp>
        <p:nvSpPr>
          <p:cNvPr id="7" name="Text Placeholder 6">
            <a:extLst>
              <a:ext uri="{FF2B5EF4-FFF2-40B4-BE49-F238E27FC236}">
                <a16:creationId xmlns:a16="http://schemas.microsoft.com/office/drawing/2014/main" id="{7C6D1A15-4900-44A0-B606-6A57EC799C83}"/>
              </a:ext>
            </a:extLst>
          </p:cNvPr>
          <p:cNvSpPr>
            <a:spLocks noGrp="1"/>
          </p:cNvSpPr>
          <p:nvPr>
            <p:ph type="body" sz="half" idx="2"/>
          </p:nvPr>
        </p:nvSpPr>
        <p:spPr/>
        <p:txBody>
          <a:bodyPr/>
          <a:lstStyle/>
          <a:p>
            <a:endParaRPr lang="en-US" dirty="0"/>
          </a:p>
        </p:txBody>
      </p:sp>
      <p:graphicFrame>
        <p:nvGraphicFramePr>
          <p:cNvPr id="8" name="Content Placeholder 3">
            <a:extLst>
              <a:ext uri="{FF2B5EF4-FFF2-40B4-BE49-F238E27FC236}">
                <a16:creationId xmlns:a16="http://schemas.microsoft.com/office/drawing/2014/main" id="{CD930161-C8FD-45FA-B74D-7DA10545FFE7}"/>
              </a:ext>
            </a:extLst>
          </p:cNvPr>
          <p:cNvGraphicFramePr>
            <a:graphicFrameLocks noGrp="1"/>
          </p:cNvGraphicFramePr>
          <p:nvPr>
            <p:ph sz="half" idx="1"/>
            <p:extLst>
              <p:ext uri="{D42A27DB-BD31-4B8C-83A1-F6EECF244321}">
                <p14:modId xmlns:p14="http://schemas.microsoft.com/office/powerpoint/2010/main" val="2618726958"/>
              </p:ext>
            </p:extLst>
          </p:nvPr>
        </p:nvGraphicFramePr>
        <p:xfrm>
          <a:off x="457200" y="1981200"/>
          <a:ext cx="8229600" cy="1866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58494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477F837D-78A4-41B7-BAA9-7C136C2C027E}"/>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Permission types</a:t>
            </a:r>
          </a:p>
        </p:txBody>
      </p:sp>
      <p:sp>
        <p:nvSpPr>
          <p:cNvPr id="16388" name="Rectangle 3">
            <a:extLst>
              <a:ext uri="{FF2B5EF4-FFF2-40B4-BE49-F238E27FC236}">
                <a16:creationId xmlns:a16="http://schemas.microsoft.com/office/drawing/2014/main" id="{01553455-99EE-4A49-8A89-8FBE7752F775}"/>
              </a:ext>
            </a:extLst>
          </p:cNvPr>
          <p:cNvSpPr>
            <a:spLocks noGrp="1" noChangeArrowheads="1"/>
          </p:cNvSpPr>
          <p:nvPr>
            <p:ph idx="1"/>
          </p:nvPr>
        </p:nvSpPr>
        <p:spPr>
          <a:xfrm>
            <a:off x="457200" y="1905000"/>
            <a:ext cx="8229600" cy="2438400"/>
          </a:xfrm>
        </p:spPr>
        <p:txBody>
          <a:bodyPr>
            <a:noAutofit/>
          </a:bodyPr>
          <a:lstStyle/>
          <a:p>
            <a:pPr eaLnBrk="1" hangingPunct="1">
              <a:buFont typeface="Arial" charset="0"/>
              <a:buNone/>
              <a:defRPr/>
            </a:pPr>
            <a:r>
              <a:rPr lang="en-US" sz="2400" dirty="0"/>
              <a:t>Read, inquiry, copy</a:t>
            </a:r>
          </a:p>
          <a:p>
            <a:pPr eaLnBrk="1" hangingPunct="1">
              <a:buFont typeface="Arial" charset="0"/>
              <a:buNone/>
              <a:defRPr/>
            </a:pPr>
            <a:r>
              <a:rPr lang="en-US" sz="2400" dirty="0"/>
              <a:t>Create, write, update, append, delete</a:t>
            </a:r>
          </a:p>
          <a:p>
            <a:pPr eaLnBrk="1" hangingPunct="1">
              <a:buFont typeface="Arial" charset="0"/>
              <a:buNone/>
              <a:defRPr/>
            </a:pPr>
            <a:r>
              <a:rPr lang="en-US" sz="2400" dirty="0"/>
              <a:t>Execute, check</a:t>
            </a:r>
          </a:p>
          <a:p>
            <a:pPr eaLnBrk="1" hangingPunct="1">
              <a:buFont typeface="Arial" charset="0"/>
              <a:buNone/>
              <a:defRPr/>
            </a:pPr>
            <a:endParaRPr lang="en-US" dirty="0"/>
          </a:p>
          <a:p>
            <a:pPr algn="ctr" eaLnBrk="1" hangingPunct="1">
              <a:buFont typeface="Wingdings" pitchFamily="2" charset="2"/>
              <a:buNone/>
              <a:defRPr/>
            </a:pPr>
            <a:r>
              <a:rPr lang="en-US" dirty="0">
                <a:solidFill>
                  <a:schemeClr val="accent2">
                    <a:lumMod val="75000"/>
                  </a:schemeClr>
                </a:solidFill>
              </a:rPr>
              <a:t>Access Matrix Model (HRU)</a:t>
            </a:r>
          </a:p>
        </p:txBody>
      </p:sp>
      <p:sp>
        <p:nvSpPr>
          <p:cNvPr id="41988" name="Footer Placeholder 3">
            <a:extLst>
              <a:ext uri="{FF2B5EF4-FFF2-40B4-BE49-F238E27FC236}">
                <a16:creationId xmlns:a16="http://schemas.microsoft.com/office/drawing/2014/main" id="{19248B91-22FC-4B28-AD83-49260EA704C0}"/>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200"/>
              <a:t> </a:t>
            </a:r>
          </a:p>
        </p:txBody>
      </p:sp>
      <p:graphicFrame>
        <p:nvGraphicFramePr>
          <p:cNvPr id="5" name="Table 4">
            <a:extLst>
              <a:ext uri="{FF2B5EF4-FFF2-40B4-BE49-F238E27FC236}">
                <a16:creationId xmlns:a16="http://schemas.microsoft.com/office/drawing/2014/main" id="{B8AB02D2-42B2-41E6-8B5D-742E3B728E53}"/>
              </a:ext>
            </a:extLst>
          </p:cNvPr>
          <p:cNvGraphicFramePr>
            <a:graphicFrameLocks noGrp="1"/>
          </p:cNvGraphicFramePr>
          <p:nvPr/>
        </p:nvGraphicFramePr>
        <p:xfrm>
          <a:off x="838200" y="3886200"/>
          <a:ext cx="6477000" cy="1482724"/>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gridCol w="1295400">
                  <a:extLst>
                    <a:ext uri="{9D8B030D-6E8A-4147-A177-3AD203B41FA5}">
                      <a16:colId xmlns:a16="http://schemas.microsoft.com/office/drawing/2014/main" val="20004"/>
                    </a:ext>
                  </a:extLst>
                </a:gridCol>
              </a:tblGrid>
              <a:tr h="370681">
                <a:tc>
                  <a:txBody>
                    <a:bodyPr/>
                    <a:lstStyle/>
                    <a:p>
                      <a:endParaRPr lang="en-US" sz="1800" dirty="0"/>
                    </a:p>
                  </a:txBody>
                  <a:tcPr marT="45700" marB="45700"/>
                </a:tc>
                <a:tc>
                  <a:txBody>
                    <a:bodyPr/>
                    <a:lstStyle/>
                    <a:p>
                      <a:r>
                        <a:rPr lang="en-US" sz="1800" dirty="0"/>
                        <a:t>File A</a:t>
                      </a:r>
                    </a:p>
                  </a:txBody>
                  <a:tcPr marT="45700" marB="45700"/>
                </a:tc>
                <a:tc>
                  <a:txBody>
                    <a:bodyPr/>
                    <a:lstStyle/>
                    <a:p>
                      <a:r>
                        <a:rPr lang="en-US" sz="1800" dirty="0"/>
                        <a:t>File B</a:t>
                      </a:r>
                    </a:p>
                  </a:txBody>
                  <a:tcPr marT="45700" marB="45700"/>
                </a:tc>
                <a:tc>
                  <a:txBody>
                    <a:bodyPr/>
                    <a:lstStyle/>
                    <a:p>
                      <a:r>
                        <a:rPr lang="en-US" sz="1800" dirty="0"/>
                        <a:t>File</a:t>
                      </a:r>
                      <a:r>
                        <a:rPr lang="en-US" sz="1800" baseline="0" dirty="0"/>
                        <a:t> C</a:t>
                      </a:r>
                      <a:endParaRPr lang="en-US" sz="1800" dirty="0"/>
                    </a:p>
                  </a:txBody>
                  <a:tcPr marT="45700" marB="45700"/>
                </a:tc>
                <a:tc>
                  <a:txBody>
                    <a:bodyPr/>
                    <a:lstStyle/>
                    <a:p>
                      <a:r>
                        <a:rPr lang="en-US" sz="1800" dirty="0"/>
                        <a:t>Terry</a:t>
                      </a:r>
                    </a:p>
                  </a:txBody>
                  <a:tcPr marT="45700" marB="45700"/>
                </a:tc>
                <a:extLst>
                  <a:ext uri="{0D108BD9-81ED-4DB2-BD59-A6C34878D82A}">
                    <a16:rowId xmlns:a16="http://schemas.microsoft.com/office/drawing/2014/main" val="10000"/>
                  </a:ext>
                </a:extLst>
              </a:tr>
              <a:tr h="370681">
                <a:tc>
                  <a:txBody>
                    <a:bodyPr/>
                    <a:lstStyle/>
                    <a:p>
                      <a:r>
                        <a:rPr lang="en-US" sz="1800" dirty="0"/>
                        <a:t>Jill</a:t>
                      </a:r>
                    </a:p>
                  </a:txBody>
                  <a:tcPr marT="45700" marB="45700"/>
                </a:tc>
                <a:tc>
                  <a:txBody>
                    <a:bodyPr/>
                    <a:lstStyle/>
                    <a:p>
                      <a:r>
                        <a:rPr lang="en-US" sz="1800" dirty="0" err="1"/>
                        <a:t>rwx</a:t>
                      </a:r>
                      <a:endParaRPr lang="en-US" sz="1800" dirty="0"/>
                    </a:p>
                  </a:txBody>
                  <a:tcPr marT="45700" marB="45700"/>
                </a:tc>
                <a:tc>
                  <a:txBody>
                    <a:bodyPr/>
                    <a:lstStyle/>
                    <a:p>
                      <a:r>
                        <a:rPr lang="en-US" sz="1800" dirty="0" err="1"/>
                        <a:t>rx</a:t>
                      </a:r>
                      <a:endParaRPr lang="en-US" sz="1800" dirty="0"/>
                    </a:p>
                  </a:txBody>
                  <a:tcPr marT="45700" marB="45700"/>
                </a:tc>
                <a:tc>
                  <a:txBody>
                    <a:bodyPr/>
                    <a:lstStyle/>
                    <a:p>
                      <a:endParaRPr lang="en-US" sz="1800" dirty="0"/>
                    </a:p>
                  </a:txBody>
                  <a:tcPr marT="45700" marB="45700"/>
                </a:tc>
                <a:tc>
                  <a:txBody>
                    <a:bodyPr/>
                    <a:lstStyle/>
                    <a:p>
                      <a:r>
                        <a:rPr lang="en-US" sz="1800" dirty="0"/>
                        <a:t>-</a:t>
                      </a:r>
                    </a:p>
                  </a:txBody>
                  <a:tcPr marT="45700" marB="45700"/>
                </a:tc>
                <a:extLst>
                  <a:ext uri="{0D108BD9-81ED-4DB2-BD59-A6C34878D82A}">
                    <a16:rowId xmlns:a16="http://schemas.microsoft.com/office/drawing/2014/main" val="10001"/>
                  </a:ext>
                </a:extLst>
              </a:tr>
              <a:tr h="370681">
                <a:tc>
                  <a:txBody>
                    <a:bodyPr/>
                    <a:lstStyle/>
                    <a:p>
                      <a:r>
                        <a:rPr lang="en-US" sz="1800" dirty="0"/>
                        <a:t>Jack</a:t>
                      </a:r>
                    </a:p>
                  </a:txBody>
                  <a:tcPr marT="45700" marB="45700"/>
                </a:tc>
                <a:tc>
                  <a:txBody>
                    <a:bodyPr/>
                    <a:lstStyle/>
                    <a:p>
                      <a:endParaRPr lang="en-US" sz="1800" dirty="0"/>
                    </a:p>
                  </a:txBody>
                  <a:tcPr marT="45700" marB="45700"/>
                </a:tc>
                <a:tc>
                  <a:txBody>
                    <a:bodyPr/>
                    <a:lstStyle/>
                    <a:p>
                      <a:r>
                        <a:rPr lang="en-US" sz="1800" dirty="0" err="1"/>
                        <a:t>rwx</a:t>
                      </a:r>
                      <a:endParaRPr lang="en-US" sz="1800" dirty="0"/>
                    </a:p>
                  </a:txBody>
                  <a:tcPr marT="45700" marB="45700"/>
                </a:tc>
                <a:tc>
                  <a:txBody>
                    <a:bodyPr/>
                    <a:lstStyle/>
                    <a:p>
                      <a:r>
                        <a:rPr lang="en-US" sz="1800" dirty="0"/>
                        <a:t>r</a:t>
                      </a:r>
                    </a:p>
                  </a:txBody>
                  <a:tcPr marT="45700" marB="45700"/>
                </a:tc>
                <a:tc>
                  <a:txBody>
                    <a:bodyPr/>
                    <a:lstStyle/>
                    <a:p>
                      <a:r>
                        <a:rPr lang="en-US" sz="1800" dirty="0"/>
                        <a:t>d</a:t>
                      </a:r>
                    </a:p>
                  </a:txBody>
                  <a:tcPr marT="45700" marB="45700"/>
                </a:tc>
                <a:extLst>
                  <a:ext uri="{0D108BD9-81ED-4DB2-BD59-A6C34878D82A}">
                    <a16:rowId xmlns:a16="http://schemas.microsoft.com/office/drawing/2014/main" val="10002"/>
                  </a:ext>
                </a:extLst>
              </a:tr>
              <a:tr h="370681">
                <a:tc>
                  <a:txBody>
                    <a:bodyPr/>
                    <a:lstStyle/>
                    <a:p>
                      <a:r>
                        <a:rPr lang="en-US" sz="1800" dirty="0"/>
                        <a:t>Terry</a:t>
                      </a:r>
                    </a:p>
                  </a:txBody>
                  <a:tcPr marT="45700" marB="45700"/>
                </a:tc>
                <a:tc>
                  <a:txBody>
                    <a:bodyPr/>
                    <a:lstStyle/>
                    <a:p>
                      <a:r>
                        <a:rPr lang="en-US" sz="1800" dirty="0"/>
                        <a:t>r</a:t>
                      </a:r>
                    </a:p>
                  </a:txBody>
                  <a:tcPr marT="45700" marB="45700"/>
                </a:tc>
                <a:tc>
                  <a:txBody>
                    <a:bodyPr/>
                    <a:lstStyle/>
                    <a:p>
                      <a:r>
                        <a:rPr lang="en-US" sz="1800" dirty="0" err="1"/>
                        <a:t>rx</a:t>
                      </a:r>
                      <a:endParaRPr lang="en-US" sz="1800" dirty="0"/>
                    </a:p>
                  </a:txBody>
                  <a:tcPr marT="45700" marB="45700"/>
                </a:tc>
                <a:tc>
                  <a:txBody>
                    <a:bodyPr/>
                    <a:lstStyle/>
                    <a:p>
                      <a:r>
                        <a:rPr lang="en-US" sz="1800" dirty="0" err="1"/>
                        <a:t>rwx</a:t>
                      </a:r>
                      <a:endParaRPr lang="en-US" sz="1800" dirty="0"/>
                    </a:p>
                  </a:txBody>
                  <a:tcPr marT="45700" marB="45700"/>
                </a:tc>
                <a:tc>
                  <a:txBody>
                    <a:bodyPr/>
                    <a:lstStyle/>
                    <a:p>
                      <a:r>
                        <a:rPr lang="en-US" sz="1800" dirty="0"/>
                        <a:t>-</a:t>
                      </a:r>
                    </a:p>
                  </a:txBody>
                  <a:tcPr marT="45700" marB="45700"/>
                </a:tc>
                <a:extLst>
                  <a:ext uri="{0D108BD9-81ED-4DB2-BD59-A6C34878D82A}">
                    <a16:rowId xmlns:a16="http://schemas.microsoft.com/office/drawing/2014/main" val="10003"/>
                  </a:ext>
                </a:extLst>
              </a:tr>
            </a:tbl>
          </a:graphicData>
        </a:graphic>
      </p:graphicFrame>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4">
            <a:extLst>
              <a:ext uri="{FF2B5EF4-FFF2-40B4-BE49-F238E27FC236}">
                <a16:creationId xmlns:a16="http://schemas.microsoft.com/office/drawing/2014/main" id="{14830028-4D6B-4536-8E9F-649E8ABC5403}"/>
              </a:ext>
            </a:extLst>
          </p:cNvPr>
          <p:cNvSpPr>
            <a:spLocks noGrp="1" noChangeArrowheads="1"/>
          </p:cNvSpPr>
          <p:nvPr>
            <p:ph type="title"/>
          </p:nvPr>
        </p:nvSpPr>
        <p:spPr>
          <a:xfrm>
            <a:off x="520700" y="917575"/>
            <a:ext cx="8154988" cy="886397"/>
          </a:xfrm>
        </p:spPr>
        <p:txBody>
          <a:bodyPr/>
          <a:lstStyle/>
          <a:p>
            <a:pPr algn="ctr" eaLnBrk="1" hangingPunct="1"/>
            <a:r>
              <a:rPr lang="en-US" altLang="en-US" sz="2800" dirty="0">
                <a:ea typeface="Calibri" panose="020F0502020204030204" pitchFamily="34" charset="0"/>
                <a:cs typeface="Lucida Sans" panose="020B0602030504020204" pitchFamily="34" charset="0"/>
              </a:rPr>
              <a:t>Role-Based Access Control                          Workbook</a:t>
            </a:r>
            <a:br>
              <a:rPr lang="en-US" altLang="en-US" dirty="0">
                <a:ea typeface="Calibri" panose="020F0502020204030204" pitchFamily="34" charset="0"/>
                <a:cs typeface="Lucida Sans" panose="020B0602030504020204" pitchFamily="34" charset="0"/>
              </a:rPr>
            </a:br>
            <a:r>
              <a:rPr lang="en-US" altLang="en-US" dirty="0">
                <a:ea typeface="Calibri" panose="020F0502020204030204" pitchFamily="34" charset="0"/>
                <a:cs typeface="Lucida Sans" panose="020B0602030504020204" pitchFamily="34" charset="0"/>
              </a:rPr>
              <a:t>(Partial) Table of Roles</a:t>
            </a:r>
          </a:p>
        </p:txBody>
      </p:sp>
      <p:graphicFrame>
        <p:nvGraphicFramePr>
          <p:cNvPr id="2" name="Table 1">
            <a:extLst>
              <a:ext uri="{FF2B5EF4-FFF2-40B4-BE49-F238E27FC236}">
                <a16:creationId xmlns:a16="http://schemas.microsoft.com/office/drawing/2014/main" id="{1A1CFE74-CEF4-47DB-A675-414A761ED73E}"/>
              </a:ext>
            </a:extLst>
          </p:cNvPr>
          <p:cNvGraphicFramePr>
            <a:graphicFrameLocks noGrp="1"/>
          </p:cNvGraphicFramePr>
          <p:nvPr>
            <p:extLst>
              <p:ext uri="{D42A27DB-BD31-4B8C-83A1-F6EECF244321}">
                <p14:modId xmlns:p14="http://schemas.microsoft.com/office/powerpoint/2010/main" val="2881543872"/>
              </p:ext>
            </p:extLst>
          </p:nvPr>
        </p:nvGraphicFramePr>
        <p:xfrm>
          <a:off x="647700" y="1893062"/>
          <a:ext cx="8154988" cy="4994402"/>
        </p:xfrm>
        <a:graphic>
          <a:graphicData uri="http://schemas.openxmlformats.org/drawingml/2006/table">
            <a:tbl>
              <a:tblPr firstRow="1" firstCol="1" lastRow="1" lastCol="1" bandRow="1" bandCol="1">
                <a:tableStyleId>{69012ECD-51FC-41F1-AA8D-1B2483CD663E}</a:tableStyleId>
              </a:tblPr>
              <a:tblGrid>
                <a:gridCol w="1290145">
                  <a:extLst>
                    <a:ext uri="{9D8B030D-6E8A-4147-A177-3AD203B41FA5}">
                      <a16:colId xmlns:a16="http://schemas.microsoft.com/office/drawing/2014/main" val="1620763414"/>
                    </a:ext>
                  </a:extLst>
                </a:gridCol>
                <a:gridCol w="4619036">
                  <a:extLst>
                    <a:ext uri="{9D8B030D-6E8A-4147-A177-3AD203B41FA5}">
                      <a16:colId xmlns:a16="http://schemas.microsoft.com/office/drawing/2014/main" val="2004581280"/>
                    </a:ext>
                  </a:extLst>
                </a:gridCol>
                <a:gridCol w="2245807">
                  <a:extLst>
                    <a:ext uri="{9D8B030D-6E8A-4147-A177-3AD203B41FA5}">
                      <a16:colId xmlns:a16="http://schemas.microsoft.com/office/drawing/2014/main" val="2064949747"/>
                    </a:ext>
                  </a:extLst>
                </a:gridCol>
              </a:tblGrid>
              <a:tr h="0">
                <a:tc>
                  <a:txBody>
                    <a:bodyPr/>
                    <a:lstStyle/>
                    <a:p>
                      <a:pPr marL="0" marR="0" algn="ctr">
                        <a:lnSpc>
                          <a:spcPct val="115000"/>
                        </a:lnSpc>
                        <a:spcBef>
                          <a:spcPts val="0"/>
                        </a:spcBef>
                        <a:spcAft>
                          <a:spcPts val="0"/>
                        </a:spcAft>
                      </a:pPr>
                      <a:r>
                        <a:rPr lang="en-US" sz="1600">
                          <a:effectLst/>
                        </a:rPr>
                        <a:t>Role Name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Role Description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Current Staff  </a:t>
                      </a:r>
                    </a:p>
                    <a:p>
                      <a:pPr marL="0" marR="0" algn="ctr">
                        <a:lnSpc>
                          <a:spcPct val="115000"/>
                        </a:lnSpc>
                        <a:spcBef>
                          <a:spcPts val="0"/>
                        </a:spcBef>
                        <a:spcAft>
                          <a:spcPts val="0"/>
                        </a:spcAft>
                      </a:pPr>
                      <a:r>
                        <a:rPr lang="en-US" sz="1600">
                          <a:effectLst/>
                        </a:rPr>
                        <a:t>(Example roles)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0600645"/>
                  </a:ext>
                </a:extLst>
              </a:tr>
              <a:tr h="0">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Student</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Registers for courses, work-study, and scholarships. Pay bills.  Examines personal grades and grade history.  Accesses university resources: library, courses or learning management system (LMS). </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a:solidFill>
                            <a:srgbClr val="C00000"/>
                          </a:solidFill>
                          <a:effectLst/>
                          <a:latin typeface="Tempus Sans ITC" panose="04020404030D07020202" pitchFamily="82" charset="0"/>
                        </a:rPr>
                        <a:t>Includes undergraduate and graduate students, full and part-time.</a:t>
                      </a:r>
                      <a:endParaRPr lang="en-US" sz="1600" b="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914892697"/>
                  </a:ext>
                </a:extLst>
              </a:tr>
              <a:tr h="0">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Instructor</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Observes registration and creates grades for personally-taught classes in registration system.  Submits files (notes, homework), quizzes, and grades to LMS, reads student homework and quiz submissions.</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a:solidFill>
                            <a:srgbClr val="C00000"/>
                          </a:solidFill>
                          <a:effectLst/>
                          <a:latin typeface="Tempus Sans ITC" panose="04020404030D07020202" pitchFamily="82" charset="0"/>
                        </a:rPr>
                        <a:t>Includes adjuncts, instructors, and professors.</a:t>
                      </a:r>
                      <a:endParaRPr lang="en-US" sz="1600" b="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925491859"/>
                  </a:ext>
                </a:extLst>
              </a:tr>
              <a:tr h="0">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Registrar</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Organizes courses, school calendar. Distribute transcripts upon purchase.  Audit graduation.</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dirty="0">
                          <a:solidFill>
                            <a:srgbClr val="C00000"/>
                          </a:solidFill>
                          <a:effectLst/>
                          <a:latin typeface="Tempus Sans ITC" panose="04020404030D07020202" pitchFamily="82" charset="0"/>
                        </a:rPr>
                        <a:t>Registrar, Asst. Registrars.</a:t>
                      </a:r>
                      <a:endParaRPr lang="en-US" sz="1600" b="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3315783914"/>
                  </a:ext>
                </a:extLst>
              </a:tr>
              <a:tr h="0">
                <a:tc>
                  <a:txBody>
                    <a:bodyPr/>
                    <a:lstStyle/>
                    <a:p>
                      <a:pPr marL="0" marR="0" algn="just">
                        <a:lnSpc>
                          <a:spcPct val="115000"/>
                        </a:lnSpc>
                        <a:spcBef>
                          <a:spcPts val="0"/>
                        </a:spcBef>
                        <a:spcAft>
                          <a:spcPts val="600"/>
                        </a:spcAft>
                      </a:pPr>
                      <a:r>
                        <a:rPr lang="en-US" sz="1600" b="1" dirty="0">
                          <a:solidFill>
                            <a:srgbClr val="C00000"/>
                          </a:solidFill>
                          <a:effectLst/>
                          <a:latin typeface="Tempus Sans ITC" panose="04020404030D07020202" pitchFamily="82" charset="0"/>
                        </a:rPr>
                        <a:t>Advisor</a:t>
                      </a:r>
                      <a:endParaRPr lang="en-US" sz="1600" b="1"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dirty="0">
                          <a:solidFill>
                            <a:srgbClr val="C00000"/>
                          </a:solidFill>
                          <a:effectLst/>
                          <a:latin typeface="Tempus Sans ITC" panose="04020404030D07020202" pitchFamily="82" charset="0"/>
                        </a:rPr>
                        <a:t>Reads student transcripts and grade reports for personally-designated advisees and students in own major.  Write advising notes for same students.</a:t>
                      </a:r>
                      <a:endParaRPr lang="en-US" sz="1600" b="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dirty="0">
                          <a:solidFill>
                            <a:srgbClr val="C00000"/>
                          </a:solidFill>
                          <a:effectLst/>
                          <a:latin typeface="Tempus Sans ITC" panose="04020404030D07020202" pitchFamily="82" charset="0"/>
                        </a:rPr>
                        <a:t>Includes Advising department, Advising staff outside Advising department, Faculty who advise.</a:t>
                      </a:r>
                      <a:endParaRPr lang="en-US" sz="1600" b="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3438172806"/>
                  </a:ext>
                </a:extLst>
              </a:tr>
            </a:tbl>
          </a:graphicData>
        </a:graphic>
      </p:graphicFrame>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4">
            <a:extLst>
              <a:ext uri="{FF2B5EF4-FFF2-40B4-BE49-F238E27FC236}">
                <a16:creationId xmlns:a16="http://schemas.microsoft.com/office/drawing/2014/main" id="{14830028-4D6B-4536-8E9F-649E8ABC5403}"/>
              </a:ext>
            </a:extLst>
          </p:cNvPr>
          <p:cNvSpPr>
            <a:spLocks noGrp="1" noChangeArrowheads="1"/>
          </p:cNvSpPr>
          <p:nvPr>
            <p:ph type="title"/>
          </p:nvPr>
        </p:nvSpPr>
        <p:spPr/>
        <p:txBody>
          <a:bodyPr/>
          <a:lstStyle/>
          <a:p>
            <a:pPr algn="ctr" eaLnBrk="1" hangingPunct="1"/>
            <a:r>
              <a:rPr lang="en-US" altLang="en-US" sz="3200">
                <a:ea typeface="Calibri" panose="020F0502020204030204" pitchFamily="34" charset="0"/>
                <a:cs typeface="Lucida Sans" panose="020B0602030504020204" pitchFamily="34" charset="0"/>
              </a:rPr>
              <a:t>Workbook:</a:t>
            </a:r>
            <a:br>
              <a:rPr lang="en-US" altLang="en-US" sz="3200">
                <a:ea typeface="Calibri" panose="020F0502020204030204" pitchFamily="34" charset="0"/>
                <a:cs typeface="Lucida Sans" panose="020B0602030504020204" pitchFamily="34" charset="0"/>
              </a:rPr>
            </a:br>
            <a:r>
              <a:rPr lang="en-US" altLang="en-US">
                <a:ea typeface="Calibri" panose="020F0502020204030204" pitchFamily="34" charset="0"/>
                <a:cs typeface="Lucida Sans" panose="020B0602030504020204" pitchFamily="34" charset="0"/>
              </a:rPr>
              <a:t>Role-Based Access Control</a:t>
            </a:r>
          </a:p>
        </p:txBody>
      </p:sp>
      <p:graphicFrame>
        <p:nvGraphicFramePr>
          <p:cNvPr id="3" name="Table 2">
            <a:extLst>
              <a:ext uri="{FF2B5EF4-FFF2-40B4-BE49-F238E27FC236}">
                <a16:creationId xmlns:a16="http://schemas.microsoft.com/office/drawing/2014/main" id="{ED5AD7FB-01BE-4C8A-9E94-1B39680211A0}"/>
              </a:ext>
            </a:extLst>
          </p:cNvPr>
          <p:cNvGraphicFramePr>
            <a:graphicFrameLocks noGrp="1"/>
          </p:cNvGraphicFramePr>
          <p:nvPr>
            <p:extLst>
              <p:ext uri="{D42A27DB-BD31-4B8C-83A1-F6EECF244321}">
                <p14:modId xmlns:p14="http://schemas.microsoft.com/office/powerpoint/2010/main" val="1563411479"/>
              </p:ext>
            </p:extLst>
          </p:nvPr>
        </p:nvGraphicFramePr>
        <p:xfrm>
          <a:off x="520700" y="2452528"/>
          <a:ext cx="8154988" cy="4116578"/>
        </p:xfrm>
        <a:graphic>
          <a:graphicData uri="http://schemas.openxmlformats.org/drawingml/2006/table">
            <a:tbl>
              <a:tblPr firstRow="1" firstCol="1" lastRow="1" lastCol="1" bandRow="1" bandCol="1">
                <a:tableStyleId>{5C22544A-7EE6-4342-B048-85BDC9FD1C3A}</a:tableStyleId>
              </a:tblPr>
              <a:tblGrid>
                <a:gridCol w="1195521">
                  <a:extLst>
                    <a:ext uri="{9D8B030D-6E8A-4147-A177-3AD203B41FA5}">
                      <a16:colId xmlns:a16="http://schemas.microsoft.com/office/drawing/2014/main" val="1325479396"/>
                    </a:ext>
                  </a:extLst>
                </a:gridCol>
                <a:gridCol w="6959467">
                  <a:extLst>
                    <a:ext uri="{9D8B030D-6E8A-4147-A177-3AD203B41FA5}">
                      <a16:colId xmlns:a16="http://schemas.microsoft.com/office/drawing/2014/main" val="1803150692"/>
                    </a:ext>
                  </a:extLst>
                </a:gridCol>
              </a:tblGrid>
              <a:tr h="365125">
                <a:tc>
                  <a:txBody>
                    <a:bodyPr/>
                    <a:lstStyle/>
                    <a:p>
                      <a:pPr marL="0" marR="0" fontAlgn="base">
                        <a:lnSpc>
                          <a:spcPct val="115000"/>
                        </a:lnSpc>
                        <a:spcBef>
                          <a:spcPts val="575"/>
                        </a:spcBef>
                        <a:spcAft>
                          <a:spcPts val="0"/>
                        </a:spcAft>
                      </a:pPr>
                      <a:r>
                        <a:rPr lang="en-US" sz="1600" kern="1200">
                          <a:effectLst/>
                        </a:rPr>
                        <a:t>Role Name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eaLnBrk="0" fontAlgn="base" hangingPunct="0">
                        <a:lnSpc>
                          <a:spcPct val="115000"/>
                        </a:lnSpc>
                        <a:spcBef>
                          <a:spcPts val="0"/>
                        </a:spcBef>
                        <a:spcAft>
                          <a:spcPts val="0"/>
                        </a:spcAft>
                      </a:pPr>
                      <a:r>
                        <a:rPr lang="en-US" sz="1600" kern="1200">
                          <a:effectLst/>
                        </a:rPr>
                        <a:t>Information Access </a:t>
                      </a:r>
                      <a:endParaRPr lang="en-US" sz="1600">
                        <a:effectLst/>
                      </a:endParaRPr>
                    </a:p>
                    <a:p>
                      <a:pPr marL="0" marR="0" algn="ctr" eaLnBrk="0" fontAlgn="base" hangingPunct="0">
                        <a:lnSpc>
                          <a:spcPct val="115000"/>
                        </a:lnSpc>
                        <a:spcBef>
                          <a:spcPts val="0"/>
                        </a:spcBef>
                        <a:spcAft>
                          <a:spcPts val="0"/>
                        </a:spcAft>
                      </a:pPr>
                      <a:r>
                        <a:rPr lang="en-US" sz="1600" kern="1200">
                          <a:effectLst/>
                        </a:rPr>
                        <a:t>(e.g., Record or Form) and</a:t>
                      </a:r>
                      <a:endParaRPr lang="en-US" sz="1600">
                        <a:effectLst/>
                      </a:endParaRPr>
                    </a:p>
                    <a:p>
                      <a:pPr marL="0" marR="0" algn="ctr" eaLnBrk="0" fontAlgn="base" hangingPunct="0">
                        <a:lnSpc>
                          <a:spcPct val="115000"/>
                        </a:lnSpc>
                        <a:spcBef>
                          <a:spcPts val="0"/>
                        </a:spcBef>
                        <a:spcAft>
                          <a:spcPts val="0"/>
                        </a:spcAft>
                      </a:pPr>
                      <a:r>
                        <a:rPr lang="en-US" sz="1600" kern="1200">
                          <a:effectLst/>
                        </a:rPr>
                        <a:t>Permissions (e.g., RWX)</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3616464"/>
                  </a:ext>
                </a:extLst>
              </a:tr>
              <a:tr h="542290">
                <a:tc>
                  <a:txBody>
                    <a:bodyPr/>
                    <a:lstStyle/>
                    <a:p>
                      <a:pPr marL="0" marR="0" fontAlgn="base">
                        <a:lnSpc>
                          <a:spcPct val="115000"/>
                        </a:lnSpc>
                        <a:spcBef>
                          <a:spcPts val="575"/>
                        </a:spcBef>
                        <a:spcAft>
                          <a:spcPts val="0"/>
                        </a:spcAft>
                      </a:pPr>
                      <a:r>
                        <a:rPr lang="en-US" sz="1600" kern="1200">
                          <a:effectLst/>
                          <a:latin typeface="Tempus Sans ITC" panose="04020404030D07020202" pitchFamily="82" charset="0"/>
                        </a:rPr>
                        <a:t>Instructor</a:t>
                      </a:r>
                      <a:endParaRPr lang="en-US" sz="160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Student Records: Grading Form (for own courses) RW </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Student Transcript (current students)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Transfer credit form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Learning </a:t>
                      </a:r>
                      <a:r>
                        <a:rPr lang="en-US" sz="1600" kern="1200" dirty="0" err="1">
                          <a:solidFill>
                            <a:srgbClr val="C00000"/>
                          </a:solidFill>
                          <a:effectLst/>
                          <a:latin typeface="Tempus Sans ITC" panose="04020404030D07020202" pitchFamily="82" charset="0"/>
                        </a:rPr>
                        <a:t>Mgmt</a:t>
                      </a:r>
                      <a:r>
                        <a:rPr lang="en-US" sz="1600" kern="1200" dirty="0">
                          <a:solidFill>
                            <a:srgbClr val="C00000"/>
                          </a:solidFill>
                          <a:effectLst/>
                          <a:latin typeface="Tempus Sans ITC" panose="04020404030D07020202" pitchFamily="82" charset="0"/>
                        </a:rPr>
                        <a:t> System: All parts (RW) except students work submissions (R)</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3966274171"/>
                  </a:ext>
                </a:extLst>
              </a:tr>
              <a:tr h="508000">
                <a:tc>
                  <a:txBody>
                    <a:bodyPr/>
                    <a:lstStyle/>
                    <a:p>
                      <a:pPr marL="0" marR="0" fontAlgn="base">
                        <a:lnSpc>
                          <a:spcPct val="115000"/>
                        </a:lnSpc>
                        <a:spcBef>
                          <a:spcPts val="575"/>
                        </a:spcBef>
                        <a:spcAft>
                          <a:spcPts val="0"/>
                        </a:spcAft>
                      </a:pPr>
                      <a:r>
                        <a:rPr lang="en-US" sz="1600" kern="1200">
                          <a:effectLst/>
                          <a:latin typeface="Tempus Sans ITC" panose="04020404030D07020202" pitchFamily="82" charset="0"/>
                        </a:rPr>
                        <a:t>Advising</a:t>
                      </a:r>
                      <a:endParaRPr lang="en-US" sz="160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Student Records:  Student Transcript (current students in major area)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Fee Payment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Transfer credit form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dirty="0">
                          <a:solidFill>
                            <a:srgbClr val="C00000"/>
                          </a:solidFill>
                          <a:effectLst/>
                          <a:latin typeface="Tempus Sans ITC" panose="04020404030D07020202" pitchFamily="82" charset="0"/>
                        </a:rPr>
                        <a:t>    Advising notes: RW, Create</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24730511"/>
                  </a:ext>
                </a:extLst>
              </a:tr>
              <a:tr h="307975">
                <a:tc>
                  <a:txBody>
                    <a:bodyPr/>
                    <a:lstStyle/>
                    <a:p>
                      <a:pPr marL="0" marR="0" fontAlgn="base">
                        <a:lnSpc>
                          <a:spcPct val="115000"/>
                        </a:lnSpc>
                        <a:spcBef>
                          <a:spcPts val="575"/>
                        </a:spcBef>
                        <a:spcAft>
                          <a:spcPts val="0"/>
                        </a:spcAft>
                      </a:pPr>
                      <a:r>
                        <a:rPr lang="en-US" sz="1600" kern="1200">
                          <a:effectLst/>
                          <a:latin typeface="Tempus Sans ITC" panose="04020404030D07020202" pitchFamily="82" charset="0"/>
                        </a:rPr>
                        <a:t>Registration</a:t>
                      </a:r>
                      <a:endParaRPr lang="en-US" sz="160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Student Records: Fee Payment RW</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Transfer credit form RW</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dirty="0">
                          <a:solidFill>
                            <a:srgbClr val="C00000"/>
                          </a:solidFill>
                          <a:effectLst/>
                          <a:latin typeface="Tempus Sans ITC" panose="04020404030D07020202" pitchFamily="82" charset="0"/>
                        </a:rPr>
                        <a:t>   Specialized advising and course registration forms RW</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76801911"/>
                  </a:ext>
                </a:extLst>
              </a:tr>
            </a:tbl>
          </a:graphicData>
        </a:graphic>
      </p:graphicFrame>
    </p:spTree>
    <p:extLst>
      <p:ext uri="{BB962C8B-B14F-4D97-AF65-F5344CB8AC3E}">
        <p14:creationId xmlns:p14="http://schemas.microsoft.com/office/powerpoint/2010/main" val="3528387165"/>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BEE29B-5590-4BF4-891E-3515C2068770}"/>
              </a:ext>
            </a:extLst>
          </p:cNvPr>
          <p:cNvSpPr>
            <a:spLocks noGrp="1"/>
          </p:cNvSpPr>
          <p:nvPr>
            <p:ph type="ctrTitle"/>
          </p:nvPr>
        </p:nvSpPr>
        <p:spPr>
          <a:xfrm>
            <a:off x="2971800" y="1828800"/>
            <a:ext cx="6019800" cy="692497"/>
          </a:xfrm>
        </p:spPr>
        <p:txBody>
          <a:bodyPr/>
          <a:lstStyle/>
          <a:p>
            <a:r>
              <a:rPr lang="en-US" dirty="0">
                <a:solidFill>
                  <a:schemeClr val="tx1">
                    <a:lumMod val="90000"/>
                    <a:lumOff val="10000"/>
                  </a:schemeClr>
                </a:solidFill>
              </a:rPr>
              <a:t>Advanced:</a:t>
            </a:r>
            <a:endParaRPr lang="en-US" dirty="0"/>
          </a:p>
        </p:txBody>
      </p:sp>
      <p:sp>
        <p:nvSpPr>
          <p:cNvPr id="6" name="Text Placeholder 5">
            <a:extLst>
              <a:ext uri="{FF2B5EF4-FFF2-40B4-BE49-F238E27FC236}">
                <a16:creationId xmlns:a16="http://schemas.microsoft.com/office/drawing/2014/main" id="{11CAE10F-7732-4239-98FC-F88697588849}"/>
              </a:ext>
            </a:extLst>
          </p:cNvPr>
          <p:cNvSpPr>
            <a:spLocks noGrp="1"/>
          </p:cNvSpPr>
          <p:nvPr>
            <p:ph type="subTitle" idx="1"/>
          </p:nvPr>
        </p:nvSpPr>
        <p:spPr>
          <a:xfrm>
            <a:off x="2971800" y="3429000"/>
            <a:ext cx="6019800" cy="2590800"/>
          </a:xfrm>
        </p:spPr>
        <p:txBody>
          <a:bodyPr/>
          <a:lstStyle/>
          <a:p>
            <a:pPr>
              <a:lnSpc>
                <a:spcPct val="100000"/>
              </a:lnSpc>
            </a:pPr>
            <a:r>
              <a:rPr lang="en-US" dirty="0"/>
              <a:t>Administration of Information Security</a:t>
            </a:r>
          </a:p>
          <a:p>
            <a:pPr>
              <a:lnSpc>
                <a:spcPct val="100000"/>
              </a:lnSpc>
            </a:pPr>
            <a:r>
              <a:rPr lang="en-US" dirty="0"/>
              <a:t>Highly Secure Environments</a:t>
            </a:r>
          </a:p>
        </p:txBody>
      </p:sp>
    </p:spTree>
    <p:extLst>
      <p:ext uri="{BB962C8B-B14F-4D97-AF65-F5344CB8AC3E}">
        <p14:creationId xmlns:p14="http://schemas.microsoft.com/office/powerpoint/2010/main" val="16328345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7124A9CE-66F0-4EA4-829F-3767C20D993A}"/>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System Access Control</a:t>
            </a:r>
          </a:p>
        </p:txBody>
      </p:sp>
      <p:sp>
        <p:nvSpPr>
          <p:cNvPr id="79875" name="Rectangle 3">
            <a:extLst>
              <a:ext uri="{FF2B5EF4-FFF2-40B4-BE49-F238E27FC236}">
                <a16:creationId xmlns:a16="http://schemas.microsoft.com/office/drawing/2014/main" id="{2A6066FC-B890-4E81-96DF-7BBE35C49250}"/>
              </a:ext>
            </a:extLst>
          </p:cNvPr>
          <p:cNvSpPr>
            <a:spLocks noGrp="1" noChangeArrowheads="1"/>
          </p:cNvSpPr>
          <p:nvPr>
            <p:ph idx="1"/>
          </p:nvPr>
        </p:nvSpPr>
        <p:spPr/>
        <p:txBody>
          <a:bodyPr/>
          <a:lstStyle/>
          <a:p>
            <a:pPr eaLnBrk="1" hangingPunct="1">
              <a:lnSpc>
                <a:spcPct val="80000"/>
              </a:lnSpc>
            </a:pPr>
            <a:r>
              <a:rPr lang="en-US" altLang="en-US" sz="2800">
                <a:latin typeface="Calibri" panose="020F0502020204030204" pitchFamily="34" charset="0"/>
                <a:ea typeface="ヒラギノ角ゴ Pro W3"/>
                <a:cs typeface="ヒラギノ角ゴ Pro W3"/>
              </a:rPr>
              <a:t>Establish rules for access to information resources</a:t>
            </a:r>
          </a:p>
          <a:p>
            <a:pPr eaLnBrk="1" hangingPunct="1">
              <a:lnSpc>
                <a:spcPct val="80000"/>
              </a:lnSpc>
            </a:pPr>
            <a:r>
              <a:rPr lang="en-US" altLang="en-US" sz="2800">
                <a:latin typeface="Calibri" panose="020F0502020204030204" pitchFamily="34" charset="0"/>
                <a:ea typeface="ヒラギノ角ゴ Pro W3"/>
                <a:cs typeface="ヒラギノ角ゴ Pro W3"/>
              </a:rPr>
              <a:t>Create/maintain user profiles</a:t>
            </a:r>
          </a:p>
          <a:p>
            <a:pPr eaLnBrk="1" hangingPunct="1">
              <a:lnSpc>
                <a:spcPct val="80000"/>
              </a:lnSpc>
            </a:pPr>
            <a:r>
              <a:rPr lang="en-US" altLang="en-US" sz="2800">
                <a:latin typeface="Calibri" panose="020F0502020204030204" pitchFamily="34" charset="0"/>
                <a:ea typeface="ヒラギノ角ゴ Pro W3"/>
                <a:cs typeface="ヒラギノ角ゴ Pro W3"/>
              </a:rPr>
              <a:t>Allocate user IDs requiring authentication (per person, not group)</a:t>
            </a:r>
          </a:p>
          <a:p>
            <a:pPr eaLnBrk="1" hangingPunct="1">
              <a:lnSpc>
                <a:spcPct val="80000"/>
              </a:lnSpc>
            </a:pPr>
            <a:r>
              <a:rPr lang="en-US" altLang="en-US" sz="2800">
                <a:latin typeface="Calibri" panose="020F0502020204030204" pitchFamily="34" charset="0"/>
                <a:ea typeface="ヒラギノ角ゴ Pro W3"/>
                <a:cs typeface="ヒラギノ角ゴ Pro W3"/>
              </a:rPr>
              <a:t>Notify users of valid use and access before and upon login</a:t>
            </a:r>
          </a:p>
          <a:p>
            <a:pPr eaLnBrk="1" hangingPunct="1">
              <a:lnSpc>
                <a:spcPct val="80000"/>
              </a:lnSpc>
            </a:pPr>
            <a:r>
              <a:rPr lang="en-US" altLang="en-US" sz="2800">
                <a:latin typeface="Calibri" panose="020F0502020204030204" pitchFamily="34" charset="0"/>
                <a:ea typeface="ヒラギノ角ゴ Pro W3"/>
                <a:cs typeface="ヒラギノ角ゴ Pro W3"/>
              </a:rPr>
              <a:t>Ensure accountability and auditability by logging user activities</a:t>
            </a:r>
          </a:p>
          <a:p>
            <a:pPr eaLnBrk="1" hangingPunct="1">
              <a:lnSpc>
                <a:spcPct val="80000"/>
              </a:lnSpc>
            </a:pPr>
            <a:r>
              <a:rPr lang="en-US" altLang="en-US" sz="2800">
                <a:latin typeface="Calibri" panose="020F0502020204030204" pitchFamily="34" charset="0"/>
                <a:ea typeface="ヒラギノ角ゴ Pro W3"/>
                <a:cs typeface="ヒラギノ角ゴ Pro W3"/>
              </a:rPr>
              <a:t>Log events</a:t>
            </a:r>
          </a:p>
          <a:p>
            <a:pPr eaLnBrk="1" hangingPunct="1">
              <a:lnSpc>
                <a:spcPct val="80000"/>
              </a:lnSpc>
            </a:pPr>
            <a:r>
              <a:rPr lang="en-US" altLang="en-US" sz="2800">
                <a:latin typeface="Calibri" panose="020F0502020204030204" pitchFamily="34" charset="0"/>
                <a:ea typeface="ヒラギノ角ゴ Pro W3"/>
                <a:cs typeface="ヒラギノ角ゴ Pro W3"/>
              </a:rPr>
              <a:t>Report access control configuration &amp; logs</a:t>
            </a:r>
          </a:p>
        </p:txBody>
      </p:sp>
    </p:spTree>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BCEE0F7A-4AB6-46FB-BBE0-CF9299E07146}"/>
              </a:ext>
            </a:extLst>
          </p:cNvPr>
          <p:cNvSpPr>
            <a:spLocks noGrp="1" noChangeArrowheads="1"/>
          </p:cNvSpPr>
          <p:nvPr>
            <p:ph type="title"/>
          </p:nvPr>
        </p:nvSpPr>
        <p:spPr/>
        <p:txBody>
          <a:bodyPr/>
          <a:lstStyle/>
          <a:p>
            <a:pPr eaLnBrk="1" hangingPunct="1"/>
            <a:r>
              <a:rPr lang="en-US" altLang="en-US" sz="4000">
                <a:ea typeface="Calibri" panose="020F0502020204030204" pitchFamily="34" charset="0"/>
                <a:cs typeface="Lucida Sans" panose="020B0602030504020204" pitchFamily="34" charset="0"/>
              </a:rPr>
              <a:t>Application-Level Access Control</a:t>
            </a:r>
          </a:p>
        </p:txBody>
      </p:sp>
      <p:sp>
        <p:nvSpPr>
          <p:cNvPr id="81923" name="Rectangle 3">
            <a:extLst>
              <a:ext uri="{FF2B5EF4-FFF2-40B4-BE49-F238E27FC236}">
                <a16:creationId xmlns:a16="http://schemas.microsoft.com/office/drawing/2014/main" id="{19EC017A-84A8-4FE8-A63A-A497246B57E1}"/>
              </a:ext>
            </a:extLst>
          </p:cNvPr>
          <p:cNvSpPr>
            <a:spLocks noGrp="1" noChangeArrowheads="1"/>
          </p:cNvSpPr>
          <p:nvPr>
            <p:ph idx="1"/>
          </p:nvPr>
        </p:nvSpPr>
        <p:spPr/>
        <p:txBody>
          <a:bodyPr/>
          <a:lstStyle/>
          <a:p>
            <a:pPr eaLnBrk="1" hangingPunct="1"/>
            <a:r>
              <a:rPr lang="en-US" altLang="en-US" sz="2400">
                <a:latin typeface="Calibri" panose="020F0502020204030204" pitchFamily="34" charset="0"/>
                <a:ea typeface="ヒラギノ角ゴ Pro W3"/>
                <a:cs typeface="ヒラギノ角ゴ Pro W3"/>
              </a:rPr>
              <a:t>Create/change file or database structure</a:t>
            </a:r>
          </a:p>
          <a:p>
            <a:pPr eaLnBrk="1" hangingPunct="1"/>
            <a:r>
              <a:rPr lang="en-US" altLang="en-US" sz="2400">
                <a:latin typeface="Calibri" panose="020F0502020204030204" pitchFamily="34" charset="0"/>
                <a:ea typeface="ヒラギノ角ゴ Pro W3"/>
                <a:cs typeface="ヒラギノ角ゴ Pro W3"/>
              </a:rPr>
              <a:t>Authorize actions at the:</a:t>
            </a:r>
          </a:p>
          <a:p>
            <a:pPr marL="342900" lvl="1" indent="-342900" eaLnBrk="1" hangingPunct="1">
              <a:buFont typeface="Arial" panose="020B0604020202020204" pitchFamily="34" charset="0"/>
              <a:buChar char="•"/>
            </a:pPr>
            <a:r>
              <a:rPr lang="en-US" altLang="en-US" sz="2400">
                <a:latin typeface="Calibri" panose="020F0502020204030204" pitchFamily="34" charset="0"/>
                <a:ea typeface="ヒラギノ角ゴ Pro W3"/>
                <a:cs typeface="ヒラギノ角ゴ Pro W3"/>
              </a:rPr>
              <a:t>Application level</a:t>
            </a:r>
          </a:p>
          <a:p>
            <a:pPr marL="342900" lvl="1" indent="-342900" eaLnBrk="1" hangingPunct="1">
              <a:buFont typeface="Arial" panose="020B0604020202020204" pitchFamily="34" charset="0"/>
              <a:buChar char="•"/>
            </a:pPr>
            <a:r>
              <a:rPr lang="en-US" altLang="en-US" sz="2400">
                <a:latin typeface="Calibri" panose="020F0502020204030204" pitchFamily="34" charset="0"/>
                <a:ea typeface="ヒラギノ角ゴ Pro W3"/>
                <a:cs typeface="ヒラギノ角ゴ Pro W3"/>
              </a:rPr>
              <a:t>File level</a:t>
            </a:r>
          </a:p>
          <a:p>
            <a:pPr marL="342900" lvl="1" indent="-342900" eaLnBrk="1" hangingPunct="1">
              <a:buFont typeface="Arial" panose="020B0604020202020204" pitchFamily="34" charset="0"/>
              <a:buChar char="•"/>
            </a:pPr>
            <a:r>
              <a:rPr lang="en-US" altLang="en-US" sz="2400">
                <a:latin typeface="Calibri" panose="020F0502020204030204" pitchFamily="34" charset="0"/>
                <a:ea typeface="ヒラギノ角ゴ Pro W3"/>
                <a:cs typeface="ヒラギノ角ゴ Pro W3"/>
              </a:rPr>
              <a:t>Transaction level</a:t>
            </a:r>
          </a:p>
          <a:p>
            <a:pPr marL="342900" lvl="1" indent="-342900" eaLnBrk="1" hangingPunct="1">
              <a:buFont typeface="Arial" panose="020B0604020202020204" pitchFamily="34" charset="0"/>
              <a:buChar char="•"/>
            </a:pPr>
            <a:r>
              <a:rPr lang="en-US" altLang="en-US" sz="2400">
                <a:latin typeface="Calibri" panose="020F0502020204030204" pitchFamily="34" charset="0"/>
                <a:ea typeface="ヒラギノ角ゴ Pro W3"/>
                <a:cs typeface="ヒラギノ角ゴ Pro W3"/>
              </a:rPr>
              <a:t>Field level</a:t>
            </a:r>
          </a:p>
          <a:p>
            <a:pPr eaLnBrk="1" hangingPunct="1"/>
            <a:r>
              <a:rPr lang="en-US" altLang="en-US" sz="2400">
                <a:latin typeface="Calibri" panose="020F0502020204030204" pitchFamily="34" charset="0"/>
                <a:ea typeface="ヒラギノ角ゴ Pro W3"/>
                <a:cs typeface="ヒラギノ角ゴ Pro W3"/>
              </a:rPr>
              <a:t>Log network &amp; data access activities to monitor access violations</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0089DEE7-F6E2-4AD7-ACEB-5611BCD627E2}"/>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Information Security Principles</a:t>
            </a:r>
          </a:p>
        </p:txBody>
      </p:sp>
      <p:sp>
        <p:nvSpPr>
          <p:cNvPr id="21507" name="Rectangle 3">
            <a:extLst>
              <a:ext uri="{FF2B5EF4-FFF2-40B4-BE49-F238E27FC236}">
                <a16:creationId xmlns:a16="http://schemas.microsoft.com/office/drawing/2014/main" id="{92E36800-0155-433F-B9CD-FF1527DFA4B5}"/>
              </a:ext>
            </a:extLst>
          </p:cNvPr>
          <p:cNvSpPr>
            <a:spLocks noGrp="1" noChangeArrowheads="1"/>
          </p:cNvSpPr>
          <p:nvPr>
            <p:ph idx="1"/>
          </p:nvPr>
        </p:nvSpPr>
        <p:spPr/>
        <p:txBody>
          <a:bodyPr/>
          <a:lstStyle/>
          <a:p>
            <a:pPr eaLnBrk="1" hangingPunct="1">
              <a:lnSpc>
                <a:spcPct val="9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Need-to-know</a:t>
            </a:r>
            <a:r>
              <a:rPr lang="en-US" altLang="en-US" sz="2400">
                <a:latin typeface="Calibri" panose="020F0502020204030204" pitchFamily="34" charset="0"/>
                <a:ea typeface="ヒラギノ角ゴ Pro W3"/>
                <a:cs typeface="ヒラギノ角ゴ Pro W3"/>
              </a:rPr>
              <a:t>: Persons should have ability to access data sufficient to perform primary job and no more</a:t>
            </a:r>
          </a:p>
          <a:p>
            <a:pPr eaLnBrk="1" hangingPunct="1">
              <a:lnSpc>
                <a:spcPct val="9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Least Privilege</a:t>
            </a:r>
            <a:r>
              <a:rPr lang="en-US" altLang="en-US" sz="2400">
                <a:latin typeface="Calibri" panose="020F0502020204030204" pitchFamily="34" charset="0"/>
                <a:ea typeface="ヒラギノ角ゴ Pro W3"/>
                <a:cs typeface="ヒラギノ角ゴ Pro W3"/>
              </a:rPr>
              <a:t>:  Persons should have ability to do tasks sufficient to perform primary job and no more</a:t>
            </a:r>
          </a:p>
          <a:p>
            <a:pPr eaLnBrk="1" hangingPunct="1">
              <a:lnSpc>
                <a:spcPct val="9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Segregation of Duties</a:t>
            </a:r>
            <a:r>
              <a:rPr lang="en-US" altLang="en-US" sz="2400">
                <a:latin typeface="Calibri" panose="020F0502020204030204" pitchFamily="34" charset="0"/>
                <a:ea typeface="ヒラギノ角ゴ Pro W3"/>
                <a:cs typeface="ヒラギノ角ゴ Pro W3"/>
              </a:rPr>
              <a:t>: Ensure that no person can assume two roles: Origination, Authorization, Distribution, Verification</a:t>
            </a:r>
          </a:p>
          <a:p>
            <a:pPr eaLnBrk="1" hangingPunct="1">
              <a:lnSpc>
                <a:spcPct val="9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Privacy</a:t>
            </a:r>
            <a:r>
              <a:rPr lang="en-US" altLang="en-US" sz="2400">
                <a:latin typeface="Calibri" panose="020F0502020204030204" pitchFamily="34" charset="0"/>
                <a:ea typeface="ヒラギノ角ゴ Pro W3"/>
                <a:cs typeface="ヒラギノ角ゴ Pro W3"/>
              </a:rPr>
              <a:t>:  Personal/private info is retained only when a true business need exists: Privacy is a liability</a:t>
            </a:r>
          </a:p>
          <a:p>
            <a:pPr lvl="1" eaLnBrk="1" hangingPunct="1">
              <a:lnSpc>
                <a:spcPct val="90000"/>
              </a:lnSpc>
            </a:pPr>
            <a:r>
              <a:rPr lang="en-US" altLang="en-US" sz="2400">
                <a:latin typeface="Calibri" panose="020F0502020204030204" pitchFamily="34" charset="0"/>
                <a:ea typeface="ヒラギノ角ゴ Pro W3"/>
                <a:cs typeface="ヒラギノ角ゴ Pro W3"/>
              </a:rPr>
              <a:t>Retain records for short time</a:t>
            </a:r>
          </a:p>
          <a:p>
            <a:pPr eaLnBrk="1" hangingPunct="1">
              <a:lnSpc>
                <a:spcPct val="90000"/>
              </a:lnSpc>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Personnel office should change permissions as jobs change</a:t>
            </a:r>
          </a:p>
        </p:txBody>
      </p:sp>
    </p:spTree>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a:extLst>
              <a:ext uri="{FF2B5EF4-FFF2-40B4-BE49-F238E27FC236}">
                <a16:creationId xmlns:a16="http://schemas.microsoft.com/office/drawing/2014/main" id="{86AD3E44-8A56-42B9-AF11-BE5676E0B24E}"/>
              </a:ext>
            </a:extLst>
          </p:cNvPr>
          <p:cNvSpPr>
            <a:spLocks noGrp="1" noChangeArrowheads="1"/>
          </p:cNvSpPr>
          <p:nvPr>
            <p:ph type="title"/>
          </p:nvPr>
        </p:nvSpPr>
        <p:spPr>
          <a:xfrm>
            <a:off x="457200" y="609600"/>
            <a:ext cx="8229600" cy="1828800"/>
          </a:xfrm>
        </p:spPr>
        <p:txBody>
          <a:bodyPr/>
          <a:lstStyle/>
          <a:p>
            <a:pPr eaLnBrk="1" hangingPunct="1"/>
            <a:r>
              <a:rPr lang="en-US" altLang="en-US" sz="4200">
                <a:ea typeface="Calibri" panose="020F0502020204030204" pitchFamily="34" charset="0"/>
                <a:cs typeface="Lucida Sans" panose="020B0602030504020204" pitchFamily="34" charset="0"/>
              </a:rPr>
              <a:t>Which Computer Do You Trust?</a:t>
            </a:r>
            <a:br>
              <a:rPr lang="en-US" altLang="en-US" sz="4200">
                <a:ea typeface="Calibri" panose="020F0502020204030204" pitchFamily="34" charset="0"/>
                <a:cs typeface="Lucida Sans" panose="020B0602030504020204" pitchFamily="34" charset="0"/>
              </a:rPr>
            </a:br>
            <a:br>
              <a:rPr lang="en-US" altLang="en-US" sz="4200">
                <a:ea typeface="Calibri" panose="020F0502020204030204" pitchFamily="34" charset="0"/>
                <a:cs typeface="Lucida Sans" panose="020B0602030504020204" pitchFamily="34" charset="0"/>
              </a:rPr>
            </a:br>
            <a:r>
              <a:rPr lang="en-US" altLang="en-US" sz="2400">
                <a:ea typeface="Calibri" panose="020F0502020204030204" pitchFamily="34" charset="0"/>
                <a:cs typeface="Lucida Sans" panose="020B0602030504020204" pitchFamily="34" charset="0"/>
              </a:rPr>
              <a:t>You plan to make a purchase on-line…</a:t>
            </a:r>
          </a:p>
        </p:txBody>
      </p:sp>
      <p:sp>
        <p:nvSpPr>
          <p:cNvPr id="83974" name="TextBox 4">
            <a:extLst>
              <a:ext uri="{FF2B5EF4-FFF2-40B4-BE49-F238E27FC236}">
                <a16:creationId xmlns:a16="http://schemas.microsoft.com/office/drawing/2014/main" id="{14815345-6ACF-4285-BE63-A73FBFC0F8FE}"/>
              </a:ext>
            </a:extLst>
          </p:cNvPr>
          <p:cNvSpPr txBox="1">
            <a:spLocks noChangeArrowheads="1"/>
          </p:cNvSpPr>
          <p:nvPr/>
        </p:nvSpPr>
        <p:spPr bwMode="auto">
          <a:xfrm>
            <a:off x="609600" y="3198167"/>
            <a:ext cx="31628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dirty="0"/>
              <a:t>Your office computer?</a:t>
            </a:r>
          </a:p>
        </p:txBody>
      </p:sp>
      <p:sp>
        <p:nvSpPr>
          <p:cNvPr id="83975" name="TextBox 8">
            <a:extLst>
              <a:ext uri="{FF2B5EF4-FFF2-40B4-BE49-F238E27FC236}">
                <a16:creationId xmlns:a16="http://schemas.microsoft.com/office/drawing/2014/main" id="{FAA69DDD-D9EE-43F3-98B0-E946BC6DBE4B}"/>
              </a:ext>
            </a:extLst>
          </p:cNvPr>
          <p:cNvSpPr txBox="1">
            <a:spLocks noChangeArrowheads="1"/>
          </p:cNvSpPr>
          <p:nvPr/>
        </p:nvSpPr>
        <p:spPr bwMode="auto">
          <a:xfrm>
            <a:off x="4466205" y="4234657"/>
            <a:ext cx="42601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a:t>A library or college computer?</a:t>
            </a:r>
          </a:p>
        </p:txBody>
      </p:sp>
      <p:sp>
        <p:nvSpPr>
          <p:cNvPr id="83976" name="TextBox 9">
            <a:extLst>
              <a:ext uri="{FF2B5EF4-FFF2-40B4-BE49-F238E27FC236}">
                <a16:creationId xmlns:a16="http://schemas.microsoft.com/office/drawing/2014/main" id="{E7DBACC2-5116-4BEF-8254-74905648738B}"/>
              </a:ext>
            </a:extLst>
          </p:cNvPr>
          <p:cNvSpPr txBox="1">
            <a:spLocks noChangeArrowheads="1"/>
          </p:cNvSpPr>
          <p:nvPr/>
        </p:nvSpPr>
        <p:spPr bwMode="auto">
          <a:xfrm>
            <a:off x="2514600" y="5833202"/>
            <a:ext cx="373031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dirty="0"/>
              <a:t>Your children’s computer?</a:t>
            </a:r>
          </a:p>
        </p:txBody>
      </p:sp>
      <p:pic>
        <p:nvPicPr>
          <p:cNvPr id="2" name="Picture 1">
            <a:extLst>
              <a:ext uri="{FF2B5EF4-FFF2-40B4-BE49-F238E27FC236}">
                <a16:creationId xmlns:a16="http://schemas.microsoft.com/office/drawing/2014/main" id="{338E75E9-5982-45AF-9BF6-C51D565C4343}"/>
              </a:ext>
            </a:extLst>
          </p:cNvPr>
          <p:cNvPicPr>
            <a:picLocks noChangeAspect="1"/>
          </p:cNvPicPr>
          <p:nvPr/>
        </p:nvPicPr>
        <p:blipFill>
          <a:blip r:embed="rId2"/>
          <a:stretch>
            <a:fillRect/>
          </a:stretch>
        </p:blipFill>
        <p:spPr>
          <a:xfrm>
            <a:off x="1770980" y="2344121"/>
            <a:ext cx="840094" cy="991867"/>
          </a:xfrm>
          <a:prstGeom prst="rect">
            <a:avLst/>
          </a:prstGeom>
        </p:spPr>
      </p:pic>
      <p:pic>
        <p:nvPicPr>
          <p:cNvPr id="7" name="Picture 2" descr="C:\Users\lincke\AppData\Local\Microsoft\Windows\Temporary Internet Files\Content.IE5\PVHVDAVV\MP900402149[1].jpg">
            <a:extLst>
              <a:ext uri="{FF2B5EF4-FFF2-40B4-BE49-F238E27FC236}">
                <a16:creationId xmlns:a16="http://schemas.microsoft.com/office/drawing/2014/main" id="{D9EA1397-FB39-46A3-9937-AD25D66487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2196300"/>
            <a:ext cx="2353773" cy="2116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9A674AC1-DD98-4161-9C3A-A4CCE17D3742}"/>
              </a:ext>
            </a:extLst>
          </p:cNvPr>
          <p:cNvPicPr>
            <a:picLocks noChangeAspect="1"/>
          </p:cNvPicPr>
          <p:nvPr/>
        </p:nvPicPr>
        <p:blipFill>
          <a:blip r:embed="rId4"/>
          <a:stretch>
            <a:fillRect/>
          </a:stretch>
        </p:blipFill>
        <p:spPr>
          <a:xfrm>
            <a:off x="1198032" y="4200222"/>
            <a:ext cx="533025" cy="530533"/>
          </a:xfrm>
          <a:prstGeom prst="rect">
            <a:avLst/>
          </a:prstGeom>
        </p:spPr>
      </p:pic>
      <p:sp>
        <p:nvSpPr>
          <p:cNvPr id="9" name="TextBox 9">
            <a:extLst>
              <a:ext uri="{FF2B5EF4-FFF2-40B4-BE49-F238E27FC236}">
                <a16:creationId xmlns:a16="http://schemas.microsoft.com/office/drawing/2014/main" id="{ACCA18A2-C69B-41BF-B67B-E27540C47793}"/>
              </a:ext>
            </a:extLst>
          </p:cNvPr>
          <p:cNvSpPr txBox="1">
            <a:spLocks noChangeArrowheads="1"/>
          </p:cNvSpPr>
          <p:nvPr/>
        </p:nvSpPr>
        <p:spPr bwMode="auto">
          <a:xfrm>
            <a:off x="152400" y="4779286"/>
            <a:ext cx="246952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dirty="0"/>
              <a:t>Your cellphone?</a:t>
            </a:r>
          </a:p>
        </p:txBody>
      </p:sp>
      <p:pic>
        <p:nvPicPr>
          <p:cNvPr id="4" name="Picture 3">
            <a:extLst>
              <a:ext uri="{FF2B5EF4-FFF2-40B4-BE49-F238E27FC236}">
                <a16:creationId xmlns:a16="http://schemas.microsoft.com/office/drawing/2014/main" id="{ED94A74E-8733-4B84-8028-5903684DCA0B}"/>
              </a:ext>
            </a:extLst>
          </p:cNvPr>
          <p:cNvPicPr>
            <a:picLocks noChangeAspect="1"/>
          </p:cNvPicPr>
          <p:nvPr/>
        </p:nvPicPr>
        <p:blipFill>
          <a:blip r:embed="rId5"/>
          <a:stretch>
            <a:fillRect/>
          </a:stretch>
        </p:blipFill>
        <p:spPr>
          <a:xfrm>
            <a:off x="726453" y="4012319"/>
            <a:ext cx="417150" cy="766967"/>
          </a:xfrm>
          <a:prstGeom prst="rect">
            <a:avLst/>
          </a:prstGeom>
        </p:spPr>
      </p:pic>
      <p:pic>
        <p:nvPicPr>
          <p:cNvPr id="5" name="Picture 4">
            <a:extLst>
              <a:ext uri="{FF2B5EF4-FFF2-40B4-BE49-F238E27FC236}">
                <a16:creationId xmlns:a16="http://schemas.microsoft.com/office/drawing/2014/main" id="{1DC2CEA9-9EDE-4D06-84B8-6CCA24185AA5}"/>
              </a:ext>
            </a:extLst>
          </p:cNvPr>
          <p:cNvPicPr>
            <a:picLocks noChangeAspect="1"/>
          </p:cNvPicPr>
          <p:nvPr/>
        </p:nvPicPr>
        <p:blipFill>
          <a:blip r:embed="rId6"/>
          <a:stretch>
            <a:fillRect/>
          </a:stretch>
        </p:blipFill>
        <p:spPr>
          <a:xfrm>
            <a:off x="3657600" y="5003811"/>
            <a:ext cx="1229687" cy="1036490"/>
          </a:xfrm>
          <a:prstGeom prst="rect">
            <a:avLst/>
          </a:prstGeom>
        </p:spPr>
      </p:pic>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a:extLst>
              <a:ext uri="{FF2B5EF4-FFF2-40B4-BE49-F238E27FC236}">
                <a16:creationId xmlns:a16="http://schemas.microsoft.com/office/drawing/2014/main" id="{D40BF08A-E68A-4797-919B-D95539D5C013}"/>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Trusted Computing Base (TCB)</a:t>
            </a:r>
          </a:p>
        </p:txBody>
      </p:sp>
      <p:sp>
        <p:nvSpPr>
          <p:cNvPr id="84995" name="Rectangle 4">
            <a:extLst>
              <a:ext uri="{FF2B5EF4-FFF2-40B4-BE49-F238E27FC236}">
                <a16:creationId xmlns:a16="http://schemas.microsoft.com/office/drawing/2014/main" id="{84741C2D-0829-4EC9-91D2-76494E79D674}"/>
              </a:ext>
            </a:extLst>
          </p:cNvPr>
          <p:cNvSpPr>
            <a:spLocks noChangeArrowheads="1"/>
          </p:cNvSpPr>
          <p:nvPr/>
        </p:nvSpPr>
        <p:spPr bwMode="auto">
          <a:xfrm>
            <a:off x="533400" y="5029200"/>
            <a:ext cx="2895600" cy="838200"/>
          </a:xfrm>
          <a:prstGeom prst="rect">
            <a:avLst/>
          </a:prstGeom>
          <a:solidFill>
            <a:schemeClr val="accent1"/>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a:t>Trusted Hardware </a:t>
            </a:r>
          </a:p>
        </p:txBody>
      </p:sp>
      <p:sp>
        <p:nvSpPr>
          <p:cNvPr id="6" name="Rectangle 5">
            <a:extLst>
              <a:ext uri="{FF2B5EF4-FFF2-40B4-BE49-F238E27FC236}">
                <a16:creationId xmlns:a16="http://schemas.microsoft.com/office/drawing/2014/main" id="{F6074582-7247-4524-A3D4-E85B1474C73B}"/>
              </a:ext>
            </a:extLst>
          </p:cNvPr>
          <p:cNvSpPr/>
          <p:nvPr/>
        </p:nvSpPr>
        <p:spPr bwMode="auto">
          <a:xfrm>
            <a:off x="533400" y="4267200"/>
            <a:ext cx="2895600" cy="7620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 Operating System</a:t>
            </a:r>
          </a:p>
        </p:txBody>
      </p:sp>
      <p:sp>
        <p:nvSpPr>
          <p:cNvPr id="7" name="Rectangle 6">
            <a:extLst>
              <a:ext uri="{FF2B5EF4-FFF2-40B4-BE49-F238E27FC236}">
                <a16:creationId xmlns:a16="http://schemas.microsoft.com/office/drawing/2014/main" id="{C2C1981C-628D-41EF-B32A-238EB667A034}"/>
              </a:ext>
            </a:extLst>
          </p:cNvPr>
          <p:cNvSpPr/>
          <p:nvPr/>
        </p:nvSpPr>
        <p:spPr bwMode="auto">
          <a:xfrm>
            <a:off x="533400" y="3429000"/>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a:t>
            </a:r>
          </a:p>
          <a:p>
            <a:pPr algn="ctr">
              <a:defRPr/>
            </a:pPr>
            <a:r>
              <a:rPr lang="en-US" dirty="0">
                <a:latin typeface="Arial" charset="0"/>
              </a:rPr>
              <a:t>App 1</a:t>
            </a:r>
          </a:p>
        </p:txBody>
      </p:sp>
      <p:sp>
        <p:nvSpPr>
          <p:cNvPr id="9" name="Rectangle 8">
            <a:extLst>
              <a:ext uri="{FF2B5EF4-FFF2-40B4-BE49-F238E27FC236}">
                <a16:creationId xmlns:a16="http://schemas.microsoft.com/office/drawing/2014/main" id="{667F007B-18E7-4EFA-8FA5-3ABB3B37567C}"/>
              </a:ext>
            </a:extLst>
          </p:cNvPr>
          <p:cNvSpPr/>
          <p:nvPr/>
        </p:nvSpPr>
        <p:spPr bwMode="auto">
          <a:xfrm>
            <a:off x="1485900" y="3429000"/>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a:t>
            </a:r>
          </a:p>
          <a:p>
            <a:pPr algn="ctr">
              <a:defRPr/>
            </a:pPr>
            <a:r>
              <a:rPr lang="en-US" dirty="0">
                <a:latin typeface="Arial" charset="0"/>
              </a:rPr>
              <a:t>App 2</a:t>
            </a:r>
          </a:p>
        </p:txBody>
      </p:sp>
      <p:sp>
        <p:nvSpPr>
          <p:cNvPr id="10" name="Rectangle 9">
            <a:extLst>
              <a:ext uri="{FF2B5EF4-FFF2-40B4-BE49-F238E27FC236}">
                <a16:creationId xmlns:a16="http://schemas.microsoft.com/office/drawing/2014/main" id="{B4C0B4E9-FBAB-4EFD-873B-556A72B6E404}"/>
              </a:ext>
            </a:extLst>
          </p:cNvPr>
          <p:cNvSpPr/>
          <p:nvPr/>
        </p:nvSpPr>
        <p:spPr bwMode="auto">
          <a:xfrm>
            <a:off x="2476500" y="3429000"/>
            <a:ext cx="9525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lgn="ctr">
              <a:defRPr/>
            </a:pPr>
            <a:r>
              <a:rPr lang="en-US" dirty="0">
                <a:latin typeface="Arial" charset="0"/>
              </a:rPr>
              <a:t>Trusted</a:t>
            </a:r>
          </a:p>
          <a:p>
            <a:pPr algn="ctr">
              <a:defRPr/>
            </a:pPr>
            <a:r>
              <a:rPr lang="en-US" dirty="0">
                <a:latin typeface="Arial" charset="0"/>
              </a:rPr>
              <a:t>App 3</a:t>
            </a:r>
          </a:p>
        </p:txBody>
      </p:sp>
      <p:sp>
        <p:nvSpPr>
          <p:cNvPr id="85000" name="Rectangle 10">
            <a:extLst>
              <a:ext uri="{FF2B5EF4-FFF2-40B4-BE49-F238E27FC236}">
                <a16:creationId xmlns:a16="http://schemas.microsoft.com/office/drawing/2014/main" id="{AA22FCAE-4F0D-4DB4-9A1E-1D83DD270A06}"/>
              </a:ext>
            </a:extLst>
          </p:cNvPr>
          <p:cNvSpPr>
            <a:spLocks noChangeArrowheads="1"/>
          </p:cNvSpPr>
          <p:nvPr/>
        </p:nvSpPr>
        <p:spPr bwMode="auto">
          <a:xfrm>
            <a:off x="5943600" y="5070475"/>
            <a:ext cx="2895600" cy="838200"/>
          </a:xfrm>
          <a:prstGeom prst="rect">
            <a:avLst/>
          </a:prstGeom>
          <a:solidFill>
            <a:schemeClr val="accent1"/>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a:t>Trusted Hardware </a:t>
            </a:r>
          </a:p>
        </p:txBody>
      </p:sp>
      <p:sp>
        <p:nvSpPr>
          <p:cNvPr id="12" name="Rectangle 11">
            <a:extLst>
              <a:ext uri="{FF2B5EF4-FFF2-40B4-BE49-F238E27FC236}">
                <a16:creationId xmlns:a16="http://schemas.microsoft.com/office/drawing/2014/main" id="{9038A1AE-9AEB-404D-8AFB-1196FADDA7BB}"/>
              </a:ext>
            </a:extLst>
          </p:cNvPr>
          <p:cNvSpPr/>
          <p:nvPr/>
        </p:nvSpPr>
        <p:spPr bwMode="auto">
          <a:xfrm>
            <a:off x="5943600" y="4308475"/>
            <a:ext cx="2895600" cy="7620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 Operating System</a:t>
            </a:r>
          </a:p>
        </p:txBody>
      </p:sp>
      <p:sp>
        <p:nvSpPr>
          <p:cNvPr id="13" name="Rectangle 12">
            <a:extLst>
              <a:ext uri="{FF2B5EF4-FFF2-40B4-BE49-F238E27FC236}">
                <a16:creationId xmlns:a16="http://schemas.microsoft.com/office/drawing/2014/main" id="{30E2ED7D-609A-42A0-9C08-AD786C769341}"/>
              </a:ext>
            </a:extLst>
          </p:cNvPr>
          <p:cNvSpPr/>
          <p:nvPr/>
        </p:nvSpPr>
        <p:spPr bwMode="auto">
          <a:xfrm>
            <a:off x="5943600" y="3470275"/>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a:t>
            </a:r>
          </a:p>
          <a:p>
            <a:pPr algn="ctr">
              <a:defRPr/>
            </a:pPr>
            <a:r>
              <a:rPr lang="en-US" dirty="0">
                <a:latin typeface="Arial" charset="0"/>
              </a:rPr>
              <a:t>Service 1</a:t>
            </a:r>
          </a:p>
        </p:txBody>
      </p:sp>
      <p:sp>
        <p:nvSpPr>
          <p:cNvPr id="14" name="Rectangle 13">
            <a:extLst>
              <a:ext uri="{FF2B5EF4-FFF2-40B4-BE49-F238E27FC236}">
                <a16:creationId xmlns:a16="http://schemas.microsoft.com/office/drawing/2014/main" id="{459AF612-91FA-4EBC-8E5B-BB1A49FBC7A9}"/>
              </a:ext>
            </a:extLst>
          </p:cNvPr>
          <p:cNvSpPr/>
          <p:nvPr/>
        </p:nvSpPr>
        <p:spPr bwMode="auto">
          <a:xfrm>
            <a:off x="6896100" y="3470275"/>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a:t>
            </a:r>
          </a:p>
          <a:p>
            <a:pPr algn="ctr">
              <a:defRPr/>
            </a:pPr>
            <a:r>
              <a:rPr lang="en-US" dirty="0">
                <a:latin typeface="Arial" charset="0"/>
              </a:rPr>
              <a:t>Service 2</a:t>
            </a:r>
          </a:p>
        </p:txBody>
      </p:sp>
      <p:sp>
        <p:nvSpPr>
          <p:cNvPr id="15" name="Rectangle 14">
            <a:extLst>
              <a:ext uri="{FF2B5EF4-FFF2-40B4-BE49-F238E27FC236}">
                <a16:creationId xmlns:a16="http://schemas.microsoft.com/office/drawing/2014/main" id="{FFE7B653-A7E3-44A6-860C-74C8D51A256B}"/>
              </a:ext>
            </a:extLst>
          </p:cNvPr>
          <p:cNvSpPr/>
          <p:nvPr/>
        </p:nvSpPr>
        <p:spPr bwMode="auto">
          <a:xfrm>
            <a:off x="7886700" y="3470275"/>
            <a:ext cx="9525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lgn="ctr">
              <a:defRPr/>
            </a:pPr>
            <a:r>
              <a:rPr lang="en-US" dirty="0">
                <a:latin typeface="Arial" charset="0"/>
              </a:rPr>
              <a:t>Trusted</a:t>
            </a:r>
          </a:p>
          <a:p>
            <a:pPr algn="ctr">
              <a:defRPr/>
            </a:pPr>
            <a:r>
              <a:rPr lang="en-US" dirty="0">
                <a:latin typeface="Arial" charset="0"/>
              </a:rPr>
              <a:t>Service 3</a:t>
            </a:r>
          </a:p>
        </p:txBody>
      </p:sp>
      <p:cxnSp>
        <p:nvCxnSpPr>
          <p:cNvPr id="85005" name="Straight Connector 16">
            <a:extLst>
              <a:ext uri="{FF2B5EF4-FFF2-40B4-BE49-F238E27FC236}">
                <a16:creationId xmlns:a16="http://schemas.microsoft.com/office/drawing/2014/main" id="{ACBAA351-8487-48A7-AFDF-25630A7F2B4B}"/>
              </a:ext>
            </a:extLst>
          </p:cNvPr>
          <p:cNvCxnSpPr>
            <a:cxnSpLocks noChangeShapeType="1"/>
          </p:cNvCxnSpPr>
          <p:nvPr/>
        </p:nvCxnSpPr>
        <p:spPr bwMode="auto">
          <a:xfrm>
            <a:off x="3429000" y="5715000"/>
            <a:ext cx="2514600" cy="0"/>
          </a:xfrm>
          <a:prstGeom prst="line">
            <a:avLst/>
          </a:prstGeom>
          <a:noFill/>
          <a:ln w="50800" algn="ctr">
            <a:solidFill>
              <a:schemeClr val="tx1"/>
            </a:solidFill>
            <a:round/>
            <a:headEnd/>
            <a:tailEnd/>
          </a:ln>
          <a:extLst>
            <a:ext uri="{909E8E84-426E-40DD-AFC4-6F175D3DCCD1}">
              <a14:hiddenFill xmlns:a14="http://schemas.microsoft.com/office/drawing/2010/main">
                <a:noFill/>
              </a14:hiddenFill>
            </a:ext>
          </a:extLst>
        </p:spPr>
      </p:cxnSp>
      <p:sp>
        <p:nvSpPr>
          <p:cNvPr id="85006" name="TextBox 17">
            <a:extLst>
              <a:ext uri="{FF2B5EF4-FFF2-40B4-BE49-F238E27FC236}">
                <a16:creationId xmlns:a16="http://schemas.microsoft.com/office/drawing/2014/main" id="{F6FB8BA2-29F3-4941-A874-F06F21C9F287}"/>
              </a:ext>
            </a:extLst>
          </p:cNvPr>
          <p:cNvSpPr txBox="1">
            <a:spLocks noChangeArrowheads="1"/>
          </p:cNvSpPr>
          <p:nvPr/>
        </p:nvSpPr>
        <p:spPr bwMode="auto">
          <a:xfrm>
            <a:off x="3810000" y="5305425"/>
            <a:ext cx="18303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Trusted network</a:t>
            </a:r>
          </a:p>
        </p:txBody>
      </p:sp>
      <p:sp>
        <p:nvSpPr>
          <p:cNvPr id="85007" name="TextBox 18">
            <a:extLst>
              <a:ext uri="{FF2B5EF4-FFF2-40B4-BE49-F238E27FC236}">
                <a16:creationId xmlns:a16="http://schemas.microsoft.com/office/drawing/2014/main" id="{739B13BA-F1AD-4849-8C03-C23D0F239231}"/>
              </a:ext>
            </a:extLst>
          </p:cNvPr>
          <p:cNvSpPr txBox="1">
            <a:spLocks noChangeArrowheads="1"/>
          </p:cNvSpPr>
          <p:nvPr/>
        </p:nvSpPr>
        <p:spPr bwMode="auto">
          <a:xfrm>
            <a:off x="914400" y="1828800"/>
            <a:ext cx="82121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Trusted app has</a:t>
            </a:r>
          </a:p>
          <a:p>
            <a:r>
              <a:rPr lang="en-US" altLang="en-US" b="1"/>
              <a:t>Horizontal dependencies</a:t>
            </a:r>
            <a:r>
              <a:rPr lang="en-US" altLang="en-US"/>
              <a:t>: operating system, hardware</a:t>
            </a:r>
          </a:p>
          <a:p>
            <a:r>
              <a:rPr lang="en-US" altLang="en-US" b="1"/>
              <a:t>Vertical dependencies</a:t>
            </a:r>
            <a:r>
              <a:rPr lang="en-US" altLang="en-US"/>
              <a:t>: server applications, network, authentication server, …</a:t>
            </a: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Freeform 4">
            <a:extLst>
              <a:ext uri="{FF2B5EF4-FFF2-40B4-BE49-F238E27FC236}">
                <a16:creationId xmlns:a16="http://schemas.microsoft.com/office/drawing/2014/main" id="{11D4167F-E4A3-4914-B554-2F5F8AF5C049}"/>
              </a:ext>
            </a:extLst>
          </p:cNvPr>
          <p:cNvSpPr>
            <a:spLocks/>
          </p:cNvSpPr>
          <p:nvPr/>
        </p:nvSpPr>
        <p:spPr bwMode="auto">
          <a:xfrm>
            <a:off x="1301750" y="3251200"/>
            <a:ext cx="6345238" cy="830263"/>
          </a:xfrm>
          <a:custGeom>
            <a:avLst/>
            <a:gdLst>
              <a:gd name="T0" fmla="*/ 0 w 6346132"/>
              <a:gd name="T1" fmla="*/ 645225 h 829014"/>
              <a:gd name="T2" fmla="*/ 1773546 w 6346132"/>
              <a:gd name="T3" fmla="*/ 2578 h 829014"/>
              <a:gd name="T4" fmla="*/ 5320637 w 6346132"/>
              <a:gd name="T5" fmla="*/ 431008 h 829014"/>
              <a:gd name="T6" fmla="*/ 6268870 w 6346132"/>
              <a:gd name="T7" fmla="*/ 716630 h 829014"/>
              <a:gd name="T8" fmla="*/ 6268870 w 6346132"/>
              <a:gd name="T9" fmla="*/ 698779 h 829014"/>
              <a:gd name="T10" fmla="*/ 6321548 w 6346132"/>
              <a:gd name="T11" fmla="*/ 841589 h 829014"/>
              <a:gd name="T12" fmla="*/ 6321548 w 6346132"/>
              <a:gd name="T13" fmla="*/ 841589 h 8290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46132" h="829014">
                <a:moveTo>
                  <a:pt x="0" y="635584"/>
                </a:moveTo>
                <a:cubicBezTo>
                  <a:pt x="444011" y="336645"/>
                  <a:pt x="888023" y="37707"/>
                  <a:pt x="1776046" y="2538"/>
                </a:cubicBezTo>
                <a:cubicBezTo>
                  <a:pt x="2664069" y="-32631"/>
                  <a:pt x="4577861" y="307337"/>
                  <a:pt x="5328138" y="424568"/>
                </a:cubicBezTo>
                <a:cubicBezTo>
                  <a:pt x="6078415" y="541799"/>
                  <a:pt x="6119446" y="661960"/>
                  <a:pt x="6277707" y="705922"/>
                </a:cubicBezTo>
                <a:cubicBezTo>
                  <a:pt x="6435969" y="749884"/>
                  <a:pt x="6268915" y="667823"/>
                  <a:pt x="6277707" y="688338"/>
                </a:cubicBezTo>
                <a:cubicBezTo>
                  <a:pt x="6286499" y="708853"/>
                  <a:pt x="6330461" y="829014"/>
                  <a:pt x="6330461" y="829014"/>
                </a:cubicBezTo>
              </a:path>
            </a:pathLst>
          </a:cu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6019" name="Title 1">
            <a:extLst>
              <a:ext uri="{FF2B5EF4-FFF2-40B4-BE49-F238E27FC236}">
                <a16:creationId xmlns:a16="http://schemas.microsoft.com/office/drawing/2014/main" id="{C4346F11-40DA-4495-ABCC-7068313CC287}"/>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Processing requires Dependencies</a:t>
            </a:r>
          </a:p>
        </p:txBody>
      </p:sp>
      <p:pic>
        <p:nvPicPr>
          <p:cNvPr id="86020" name="Picture 7">
            <a:extLst>
              <a:ext uri="{FF2B5EF4-FFF2-40B4-BE49-F238E27FC236}">
                <a16:creationId xmlns:a16="http://schemas.microsoft.com/office/drawing/2014/main" id="{94ECD309-F91E-4BD3-B5C3-AA8C8EBDAF0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975475" y="2751138"/>
            <a:ext cx="1712913" cy="171291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6021" name="Picture 2" descr="C:\Users\lincke\AppData\Local\Microsoft\Windows\Temporary Internet Files\Content.IE5\PVHVDAVV\MP900402149[1].jpg">
            <a:extLst>
              <a:ext uri="{FF2B5EF4-FFF2-40B4-BE49-F238E27FC236}">
                <a16:creationId xmlns:a16="http://schemas.microsoft.com/office/drawing/2014/main" id="{7583C94A-BC83-41D8-A991-466831900B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8613" y="1495425"/>
            <a:ext cx="3027362" cy="272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022" name="Picture 5" descr="C:\Users\lincke\AppData\Local\Microsoft\Windows\Temporary Internet Files\Content.IE5\AIKWYY8L\MC900434845[1].png">
            <a:extLst>
              <a:ext uri="{FF2B5EF4-FFF2-40B4-BE49-F238E27FC236}">
                <a16:creationId xmlns:a16="http://schemas.microsoft.com/office/drawing/2014/main" id="{B08F446C-3F34-4DF0-89E5-D9CC52B58D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5713" y="2519363"/>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023" name="Picture 6" descr="C:\Users\lincke\AppData\Local\Microsoft\Windows\Temporary Internet Files\Content.IE5\6D2NCIPQ\MC900349993[1].wmf">
            <a:extLst>
              <a:ext uri="{FF2B5EF4-FFF2-40B4-BE49-F238E27FC236}">
                <a16:creationId xmlns:a16="http://schemas.microsoft.com/office/drawing/2014/main" id="{B2012280-7A09-478D-8AF6-9791F005A1D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6075" y="2519363"/>
            <a:ext cx="1066800" cy="179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024" name="Picture 8">
            <a:extLst>
              <a:ext uri="{FF2B5EF4-FFF2-40B4-BE49-F238E27FC236}">
                <a16:creationId xmlns:a16="http://schemas.microsoft.com/office/drawing/2014/main" id="{5C69C94A-C36E-44F6-B219-4FB3C9DC29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1275" y="3019425"/>
            <a:ext cx="1712913" cy="171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6025" name="TextBox 5">
            <a:extLst>
              <a:ext uri="{FF2B5EF4-FFF2-40B4-BE49-F238E27FC236}">
                <a16:creationId xmlns:a16="http://schemas.microsoft.com/office/drawing/2014/main" id="{7C2BF649-B4F6-455D-8B2A-49490869ECF5}"/>
              </a:ext>
            </a:extLst>
          </p:cNvPr>
          <p:cNvSpPr txBox="1">
            <a:spLocks noChangeArrowheads="1"/>
          </p:cNvSpPr>
          <p:nvPr/>
        </p:nvSpPr>
        <p:spPr bwMode="auto">
          <a:xfrm>
            <a:off x="3048000" y="4732338"/>
            <a:ext cx="269875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t>Vertical Dependencies</a:t>
            </a:r>
            <a:r>
              <a:rPr lang="en-US" altLang="en-US"/>
              <a:t>:</a:t>
            </a:r>
          </a:p>
          <a:p>
            <a:r>
              <a:rPr lang="en-US" altLang="en-US"/>
              <a:t>Secret App requires</a:t>
            </a:r>
          </a:p>
          <a:p>
            <a:r>
              <a:rPr lang="en-US" altLang="en-US"/>
              <a:t>Secret-level database</a:t>
            </a:r>
          </a:p>
          <a:p>
            <a:r>
              <a:rPr lang="en-US" altLang="en-US"/>
              <a:t>Secret-level OS</a:t>
            </a:r>
          </a:p>
          <a:p>
            <a:r>
              <a:rPr lang="en-US" altLang="en-US"/>
              <a:t>Secret-level hardware</a:t>
            </a:r>
          </a:p>
        </p:txBody>
      </p:sp>
      <p:sp>
        <p:nvSpPr>
          <p:cNvPr id="86026" name="TextBox 6">
            <a:extLst>
              <a:ext uri="{FF2B5EF4-FFF2-40B4-BE49-F238E27FC236}">
                <a16:creationId xmlns:a16="http://schemas.microsoft.com/office/drawing/2014/main" id="{09ACA3AA-B830-4096-83A6-746B2914AD19}"/>
              </a:ext>
            </a:extLst>
          </p:cNvPr>
          <p:cNvSpPr txBox="1">
            <a:spLocks noChangeArrowheads="1"/>
          </p:cNvSpPr>
          <p:nvPr/>
        </p:nvSpPr>
        <p:spPr bwMode="auto">
          <a:xfrm>
            <a:off x="6080125" y="5029200"/>
            <a:ext cx="3133725"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t>Horizontal Dependencies:</a:t>
            </a:r>
          </a:p>
          <a:p>
            <a:r>
              <a:rPr lang="en-US" altLang="en-US"/>
              <a:t>Secret App requires:</a:t>
            </a:r>
          </a:p>
          <a:p>
            <a:r>
              <a:rPr lang="en-US" altLang="en-US"/>
              <a:t>Secret-level servers</a:t>
            </a:r>
          </a:p>
          <a:p>
            <a:r>
              <a:rPr lang="en-US" altLang="en-US"/>
              <a:t>Secret-level communications</a:t>
            </a:r>
          </a:p>
          <a:p>
            <a:r>
              <a:rPr lang="en-US" altLang="en-US"/>
              <a:t>Secret-level authentication</a:t>
            </a:r>
          </a:p>
        </p:txBody>
      </p:sp>
    </p:spTree>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a:extLst>
              <a:ext uri="{FF2B5EF4-FFF2-40B4-BE49-F238E27FC236}">
                <a16:creationId xmlns:a16="http://schemas.microsoft.com/office/drawing/2014/main" id="{BD10DAAB-DAD9-4D7A-B6D1-A28DCE59A2CC}"/>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Trusted Computing Base (TCB)</a:t>
            </a:r>
          </a:p>
        </p:txBody>
      </p:sp>
      <p:sp>
        <p:nvSpPr>
          <p:cNvPr id="87043" name="Rectangle 4">
            <a:extLst>
              <a:ext uri="{FF2B5EF4-FFF2-40B4-BE49-F238E27FC236}">
                <a16:creationId xmlns:a16="http://schemas.microsoft.com/office/drawing/2014/main" id="{1B031B23-7EF7-4DB7-94A7-840EF4D2879D}"/>
              </a:ext>
            </a:extLst>
          </p:cNvPr>
          <p:cNvSpPr>
            <a:spLocks noChangeArrowheads="1"/>
          </p:cNvSpPr>
          <p:nvPr/>
        </p:nvSpPr>
        <p:spPr bwMode="auto">
          <a:xfrm>
            <a:off x="533400" y="5029200"/>
            <a:ext cx="2895600" cy="838200"/>
          </a:xfrm>
          <a:prstGeom prst="rect">
            <a:avLst/>
          </a:prstGeom>
          <a:solidFill>
            <a:schemeClr val="accent1"/>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a:t>Trusted Hardware </a:t>
            </a:r>
          </a:p>
        </p:txBody>
      </p:sp>
      <p:sp>
        <p:nvSpPr>
          <p:cNvPr id="6" name="Rectangle 5">
            <a:extLst>
              <a:ext uri="{FF2B5EF4-FFF2-40B4-BE49-F238E27FC236}">
                <a16:creationId xmlns:a16="http://schemas.microsoft.com/office/drawing/2014/main" id="{28D12334-5C5B-4E24-BD6E-3DB8C878966A}"/>
              </a:ext>
            </a:extLst>
          </p:cNvPr>
          <p:cNvSpPr/>
          <p:nvPr/>
        </p:nvSpPr>
        <p:spPr bwMode="auto">
          <a:xfrm>
            <a:off x="533400" y="4267200"/>
            <a:ext cx="2895600" cy="7620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 </a:t>
            </a:r>
          </a:p>
          <a:p>
            <a:pPr>
              <a:defRPr/>
            </a:pPr>
            <a:r>
              <a:rPr lang="en-US" dirty="0">
                <a:latin typeface="Arial" charset="0"/>
              </a:rPr>
              <a:t>OS</a:t>
            </a:r>
          </a:p>
        </p:txBody>
      </p:sp>
      <p:sp>
        <p:nvSpPr>
          <p:cNvPr id="7" name="Rectangle 6">
            <a:extLst>
              <a:ext uri="{FF2B5EF4-FFF2-40B4-BE49-F238E27FC236}">
                <a16:creationId xmlns:a16="http://schemas.microsoft.com/office/drawing/2014/main" id="{DB6A97C3-56C2-444E-952A-CA7EC86A29C9}"/>
              </a:ext>
            </a:extLst>
          </p:cNvPr>
          <p:cNvSpPr/>
          <p:nvPr/>
        </p:nvSpPr>
        <p:spPr bwMode="auto">
          <a:xfrm>
            <a:off x="533400" y="3429000"/>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a:t>
            </a:r>
          </a:p>
          <a:p>
            <a:pPr algn="ctr">
              <a:defRPr/>
            </a:pPr>
            <a:r>
              <a:rPr lang="en-US" dirty="0">
                <a:latin typeface="Arial" charset="0"/>
              </a:rPr>
              <a:t>App 1</a:t>
            </a:r>
          </a:p>
        </p:txBody>
      </p:sp>
      <p:sp>
        <p:nvSpPr>
          <p:cNvPr id="9" name="Rectangle 8">
            <a:extLst>
              <a:ext uri="{FF2B5EF4-FFF2-40B4-BE49-F238E27FC236}">
                <a16:creationId xmlns:a16="http://schemas.microsoft.com/office/drawing/2014/main" id="{C347B193-4125-4A1E-9548-49DF7B0FF521}"/>
              </a:ext>
            </a:extLst>
          </p:cNvPr>
          <p:cNvSpPr/>
          <p:nvPr/>
        </p:nvSpPr>
        <p:spPr bwMode="auto">
          <a:xfrm>
            <a:off x="1485900" y="3429000"/>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a:t>
            </a:r>
          </a:p>
          <a:p>
            <a:pPr algn="ctr">
              <a:defRPr/>
            </a:pPr>
            <a:r>
              <a:rPr lang="en-US" dirty="0">
                <a:latin typeface="Arial" charset="0"/>
              </a:rPr>
              <a:t>App 2</a:t>
            </a:r>
          </a:p>
        </p:txBody>
      </p:sp>
      <p:sp>
        <p:nvSpPr>
          <p:cNvPr id="10" name="Rectangle 9">
            <a:extLst>
              <a:ext uri="{FF2B5EF4-FFF2-40B4-BE49-F238E27FC236}">
                <a16:creationId xmlns:a16="http://schemas.microsoft.com/office/drawing/2014/main" id="{0053C4CE-54E5-4978-A27F-314CE854BFF2}"/>
              </a:ext>
            </a:extLst>
          </p:cNvPr>
          <p:cNvSpPr/>
          <p:nvPr/>
        </p:nvSpPr>
        <p:spPr bwMode="auto">
          <a:xfrm>
            <a:off x="2476500" y="3429000"/>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lgn="ctr">
              <a:defRPr/>
            </a:pPr>
            <a:r>
              <a:rPr lang="en-US" dirty="0">
                <a:latin typeface="Arial" charset="0"/>
              </a:rPr>
              <a:t>Trusted</a:t>
            </a:r>
          </a:p>
          <a:p>
            <a:pPr algn="ctr">
              <a:defRPr/>
            </a:pPr>
            <a:r>
              <a:rPr lang="en-US" dirty="0">
                <a:latin typeface="Arial" charset="0"/>
              </a:rPr>
              <a:t>App 3</a:t>
            </a:r>
          </a:p>
        </p:txBody>
      </p:sp>
      <p:sp>
        <p:nvSpPr>
          <p:cNvPr id="87048" name="Rectangle 10">
            <a:extLst>
              <a:ext uri="{FF2B5EF4-FFF2-40B4-BE49-F238E27FC236}">
                <a16:creationId xmlns:a16="http://schemas.microsoft.com/office/drawing/2014/main" id="{1060E409-C233-4D02-B938-94032AD963DE}"/>
              </a:ext>
            </a:extLst>
          </p:cNvPr>
          <p:cNvSpPr>
            <a:spLocks noChangeArrowheads="1"/>
          </p:cNvSpPr>
          <p:nvPr/>
        </p:nvSpPr>
        <p:spPr bwMode="auto">
          <a:xfrm>
            <a:off x="5943600" y="5070475"/>
            <a:ext cx="2895600" cy="838200"/>
          </a:xfrm>
          <a:prstGeom prst="rect">
            <a:avLst/>
          </a:prstGeom>
          <a:solidFill>
            <a:schemeClr val="accent1"/>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a:t>Trusted Hardware </a:t>
            </a:r>
          </a:p>
        </p:txBody>
      </p:sp>
      <p:sp>
        <p:nvSpPr>
          <p:cNvPr id="12" name="Rectangle 11">
            <a:extLst>
              <a:ext uri="{FF2B5EF4-FFF2-40B4-BE49-F238E27FC236}">
                <a16:creationId xmlns:a16="http://schemas.microsoft.com/office/drawing/2014/main" id="{6FAC54C9-9658-4150-B135-D3B34BE21AF7}"/>
              </a:ext>
            </a:extLst>
          </p:cNvPr>
          <p:cNvSpPr/>
          <p:nvPr/>
        </p:nvSpPr>
        <p:spPr bwMode="auto">
          <a:xfrm>
            <a:off x="5943600" y="4287838"/>
            <a:ext cx="2895600" cy="7620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a:lstStyle/>
          <a:p>
            <a:pPr algn="r">
              <a:defRPr/>
            </a:pPr>
            <a:r>
              <a:rPr lang="en-US" dirty="0">
                <a:latin typeface="Arial" charset="0"/>
              </a:rPr>
              <a:t>Trusted</a:t>
            </a:r>
          </a:p>
          <a:p>
            <a:pPr algn="r">
              <a:defRPr/>
            </a:pPr>
            <a:r>
              <a:rPr lang="en-US" dirty="0">
                <a:latin typeface="Arial" charset="0"/>
              </a:rPr>
              <a:t>OS</a:t>
            </a:r>
          </a:p>
        </p:txBody>
      </p:sp>
      <p:sp>
        <p:nvSpPr>
          <p:cNvPr id="13" name="Rectangle 12">
            <a:extLst>
              <a:ext uri="{FF2B5EF4-FFF2-40B4-BE49-F238E27FC236}">
                <a16:creationId xmlns:a16="http://schemas.microsoft.com/office/drawing/2014/main" id="{59A8FA42-E1C0-49D8-B432-22EC6F6195CF}"/>
              </a:ext>
            </a:extLst>
          </p:cNvPr>
          <p:cNvSpPr/>
          <p:nvPr/>
        </p:nvSpPr>
        <p:spPr bwMode="auto">
          <a:xfrm>
            <a:off x="5943600" y="3470275"/>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a:t>
            </a:r>
          </a:p>
          <a:p>
            <a:pPr algn="ctr">
              <a:defRPr/>
            </a:pPr>
            <a:r>
              <a:rPr lang="en-US" dirty="0">
                <a:latin typeface="Arial" charset="0"/>
              </a:rPr>
              <a:t>Service 1</a:t>
            </a:r>
          </a:p>
        </p:txBody>
      </p:sp>
      <p:sp>
        <p:nvSpPr>
          <p:cNvPr id="14" name="Rectangle 13">
            <a:extLst>
              <a:ext uri="{FF2B5EF4-FFF2-40B4-BE49-F238E27FC236}">
                <a16:creationId xmlns:a16="http://schemas.microsoft.com/office/drawing/2014/main" id="{C5BD600E-FC47-4A0F-A430-91C3D955BC80}"/>
              </a:ext>
            </a:extLst>
          </p:cNvPr>
          <p:cNvSpPr/>
          <p:nvPr/>
        </p:nvSpPr>
        <p:spPr bwMode="auto">
          <a:xfrm>
            <a:off x="6896100" y="3470275"/>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r>
              <a:rPr lang="en-US" dirty="0">
                <a:latin typeface="Arial" charset="0"/>
              </a:rPr>
              <a:t>Trusted</a:t>
            </a:r>
          </a:p>
          <a:p>
            <a:pPr algn="ctr">
              <a:defRPr/>
            </a:pPr>
            <a:r>
              <a:rPr lang="en-US" dirty="0">
                <a:latin typeface="Arial" charset="0"/>
              </a:rPr>
              <a:t>Service 2</a:t>
            </a:r>
          </a:p>
        </p:txBody>
      </p:sp>
      <p:sp>
        <p:nvSpPr>
          <p:cNvPr id="15" name="Rectangle 14">
            <a:extLst>
              <a:ext uri="{FF2B5EF4-FFF2-40B4-BE49-F238E27FC236}">
                <a16:creationId xmlns:a16="http://schemas.microsoft.com/office/drawing/2014/main" id="{EA0B9274-FE8D-4712-8AAD-113AB72F01BE}"/>
              </a:ext>
            </a:extLst>
          </p:cNvPr>
          <p:cNvSpPr/>
          <p:nvPr/>
        </p:nvSpPr>
        <p:spPr bwMode="auto">
          <a:xfrm>
            <a:off x="7886700" y="3470275"/>
            <a:ext cx="990600" cy="838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algn="ctr">
              <a:defRPr/>
            </a:pPr>
            <a:r>
              <a:rPr lang="en-US" dirty="0">
                <a:latin typeface="Arial" charset="0"/>
              </a:rPr>
              <a:t>Trusted</a:t>
            </a:r>
          </a:p>
          <a:p>
            <a:pPr algn="ctr">
              <a:defRPr/>
            </a:pPr>
            <a:r>
              <a:rPr lang="en-US" dirty="0">
                <a:latin typeface="Arial" charset="0"/>
              </a:rPr>
              <a:t>Service 3</a:t>
            </a:r>
          </a:p>
        </p:txBody>
      </p:sp>
      <p:cxnSp>
        <p:nvCxnSpPr>
          <p:cNvPr id="87053" name="Straight Connector 16">
            <a:extLst>
              <a:ext uri="{FF2B5EF4-FFF2-40B4-BE49-F238E27FC236}">
                <a16:creationId xmlns:a16="http://schemas.microsoft.com/office/drawing/2014/main" id="{8CE01052-A620-4681-BD0F-B50E80D35A83}"/>
              </a:ext>
            </a:extLst>
          </p:cNvPr>
          <p:cNvCxnSpPr>
            <a:cxnSpLocks noChangeShapeType="1"/>
          </p:cNvCxnSpPr>
          <p:nvPr/>
        </p:nvCxnSpPr>
        <p:spPr bwMode="auto">
          <a:xfrm>
            <a:off x="3429000" y="5715000"/>
            <a:ext cx="2514600" cy="0"/>
          </a:xfrm>
          <a:prstGeom prst="line">
            <a:avLst/>
          </a:prstGeom>
          <a:noFill/>
          <a:ln w="50800" algn="ctr">
            <a:solidFill>
              <a:schemeClr val="tx1"/>
            </a:solidFill>
            <a:round/>
            <a:headEnd/>
            <a:tailEnd/>
          </a:ln>
          <a:extLst>
            <a:ext uri="{909E8E84-426E-40DD-AFC4-6F175D3DCCD1}">
              <a14:hiddenFill xmlns:a14="http://schemas.microsoft.com/office/drawing/2010/main">
                <a:noFill/>
              </a14:hiddenFill>
            </a:ext>
          </a:extLst>
        </p:spPr>
      </p:cxnSp>
      <p:sp>
        <p:nvSpPr>
          <p:cNvPr id="87054" name="TextBox 17">
            <a:extLst>
              <a:ext uri="{FF2B5EF4-FFF2-40B4-BE49-F238E27FC236}">
                <a16:creationId xmlns:a16="http://schemas.microsoft.com/office/drawing/2014/main" id="{019B8803-A0D7-4BD0-AB58-35709BA99103}"/>
              </a:ext>
            </a:extLst>
          </p:cNvPr>
          <p:cNvSpPr txBox="1">
            <a:spLocks noChangeArrowheads="1"/>
          </p:cNvSpPr>
          <p:nvPr/>
        </p:nvSpPr>
        <p:spPr bwMode="auto">
          <a:xfrm>
            <a:off x="3810000" y="5305425"/>
            <a:ext cx="18303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Trusted network</a:t>
            </a:r>
          </a:p>
        </p:txBody>
      </p:sp>
      <p:sp>
        <p:nvSpPr>
          <p:cNvPr id="87055" name="Oval 2">
            <a:extLst>
              <a:ext uri="{FF2B5EF4-FFF2-40B4-BE49-F238E27FC236}">
                <a16:creationId xmlns:a16="http://schemas.microsoft.com/office/drawing/2014/main" id="{9D38C892-0924-42B7-A813-D6B98BCC6431}"/>
              </a:ext>
            </a:extLst>
          </p:cNvPr>
          <p:cNvSpPr>
            <a:spLocks noChangeArrowheads="1"/>
          </p:cNvSpPr>
          <p:nvPr/>
        </p:nvSpPr>
        <p:spPr bwMode="auto">
          <a:xfrm>
            <a:off x="3886200" y="2628900"/>
            <a:ext cx="1677988" cy="1219200"/>
          </a:xfrm>
          <a:prstGeom prst="ellipse">
            <a:avLst/>
          </a:prstGeom>
          <a:solidFill>
            <a:srgbClr val="C00000"/>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chemeClr val="bg1"/>
                </a:solidFill>
              </a:rPr>
              <a:t>Security Policy</a:t>
            </a:r>
          </a:p>
        </p:txBody>
      </p:sp>
      <p:sp>
        <p:nvSpPr>
          <p:cNvPr id="87056" name="Rectangle 3">
            <a:extLst>
              <a:ext uri="{FF2B5EF4-FFF2-40B4-BE49-F238E27FC236}">
                <a16:creationId xmlns:a16="http://schemas.microsoft.com/office/drawing/2014/main" id="{A6AC74FC-EED0-4A7B-9993-53A1AA0B4218}"/>
              </a:ext>
            </a:extLst>
          </p:cNvPr>
          <p:cNvSpPr>
            <a:spLocks noChangeArrowheads="1"/>
          </p:cNvSpPr>
          <p:nvPr/>
        </p:nvSpPr>
        <p:spPr bwMode="auto">
          <a:xfrm>
            <a:off x="1485900" y="4267200"/>
            <a:ext cx="1943100" cy="762000"/>
          </a:xfrm>
          <a:prstGeom prst="rect">
            <a:avLst/>
          </a:prstGeom>
          <a:solidFill>
            <a:srgbClr val="C00000"/>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a:solidFill>
                  <a:schemeClr val="bg1"/>
                </a:solidFill>
              </a:rPr>
              <a:t>Encapsulated security impl</a:t>
            </a:r>
            <a:r>
              <a:rPr lang="en-US" altLang="en-US"/>
              <a:t>.</a:t>
            </a:r>
          </a:p>
        </p:txBody>
      </p:sp>
      <p:sp>
        <p:nvSpPr>
          <p:cNvPr id="87057" name="Rectangle 19">
            <a:extLst>
              <a:ext uri="{FF2B5EF4-FFF2-40B4-BE49-F238E27FC236}">
                <a16:creationId xmlns:a16="http://schemas.microsoft.com/office/drawing/2014/main" id="{0EBB15CC-082B-4C5C-BB91-4C682C3AC5ED}"/>
              </a:ext>
            </a:extLst>
          </p:cNvPr>
          <p:cNvSpPr>
            <a:spLocks noChangeArrowheads="1"/>
          </p:cNvSpPr>
          <p:nvPr/>
        </p:nvSpPr>
        <p:spPr bwMode="auto">
          <a:xfrm>
            <a:off x="5967413" y="4308475"/>
            <a:ext cx="1943100" cy="762000"/>
          </a:xfrm>
          <a:prstGeom prst="rect">
            <a:avLst/>
          </a:prstGeom>
          <a:solidFill>
            <a:srgbClr val="C00000"/>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a:solidFill>
                  <a:schemeClr val="bg1"/>
                </a:solidFill>
              </a:rPr>
              <a:t>Encapsulated security impl</a:t>
            </a:r>
            <a:r>
              <a:rPr lang="en-US" altLang="en-US"/>
              <a:t>.</a:t>
            </a:r>
          </a:p>
        </p:txBody>
      </p:sp>
      <p:cxnSp>
        <p:nvCxnSpPr>
          <p:cNvPr id="87058" name="Straight Arrow Connector 15">
            <a:extLst>
              <a:ext uri="{FF2B5EF4-FFF2-40B4-BE49-F238E27FC236}">
                <a16:creationId xmlns:a16="http://schemas.microsoft.com/office/drawing/2014/main" id="{25CB4F2E-E520-4699-9828-3B4201612777}"/>
              </a:ext>
            </a:extLst>
          </p:cNvPr>
          <p:cNvCxnSpPr>
            <a:cxnSpLocks noChangeShapeType="1"/>
            <a:stCxn id="87055" idx="3"/>
            <a:endCxn id="6" idx="3"/>
          </p:cNvCxnSpPr>
          <p:nvPr/>
        </p:nvCxnSpPr>
        <p:spPr bwMode="auto">
          <a:xfrm flipH="1">
            <a:off x="3429000" y="3670300"/>
            <a:ext cx="703263" cy="9779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7059" name="Straight Arrow Connector 21">
            <a:extLst>
              <a:ext uri="{FF2B5EF4-FFF2-40B4-BE49-F238E27FC236}">
                <a16:creationId xmlns:a16="http://schemas.microsoft.com/office/drawing/2014/main" id="{48F342CE-C442-48FA-91EC-DA82F400E5B4}"/>
              </a:ext>
            </a:extLst>
          </p:cNvPr>
          <p:cNvCxnSpPr>
            <a:cxnSpLocks noChangeShapeType="1"/>
            <a:stCxn id="87055" idx="5"/>
            <a:endCxn id="12" idx="1"/>
          </p:cNvCxnSpPr>
          <p:nvPr/>
        </p:nvCxnSpPr>
        <p:spPr bwMode="auto">
          <a:xfrm>
            <a:off x="5318125" y="3670300"/>
            <a:ext cx="625475" cy="99853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7060" name="Straight Arrow Connector 28">
            <a:extLst>
              <a:ext uri="{FF2B5EF4-FFF2-40B4-BE49-F238E27FC236}">
                <a16:creationId xmlns:a16="http://schemas.microsoft.com/office/drawing/2014/main" id="{4A982684-239C-456B-8751-3078B686573F}"/>
              </a:ext>
            </a:extLst>
          </p:cNvPr>
          <p:cNvCxnSpPr>
            <a:cxnSpLocks noChangeShapeType="1"/>
          </p:cNvCxnSpPr>
          <p:nvPr/>
        </p:nvCxnSpPr>
        <p:spPr bwMode="auto">
          <a:xfrm>
            <a:off x="1219200" y="4159250"/>
            <a:ext cx="381000" cy="260350"/>
          </a:xfrm>
          <a:prstGeom prst="straightConnector1">
            <a:avLst/>
          </a:prstGeom>
          <a:noFill/>
          <a:ln w="9525" algn="ctr">
            <a:solidFill>
              <a:schemeClr val="tx1"/>
            </a:solidFill>
            <a:round/>
            <a:headEnd type="arrow" w="med" len="med"/>
            <a:tailEnd type="arrow" w="med" len="med"/>
          </a:ln>
          <a:extLst>
            <a:ext uri="{909E8E84-426E-40DD-AFC4-6F175D3DCCD1}">
              <a14:hiddenFill xmlns:a14="http://schemas.microsoft.com/office/drawing/2010/main">
                <a:noFill/>
              </a14:hiddenFill>
            </a:ext>
          </a:extLst>
        </p:spPr>
      </p:cxnSp>
      <p:cxnSp>
        <p:nvCxnSpPr>
          <p:cNvPr id="87061" name="Straight Arrow Connector 30">
            <a:extLst>
              <a:ext uri="{FF2B5EF4-FFF2-40B4-BE49-F238E27FC236}">
                <a16:creationId xmlns:a16="http://schemas.microsoft.com/office/drawing/2014/main" id="{3DD12465-DDA4-44E2-B63D-20BB94BF0B6C}"/>
              </a:ext>
            </a:extLst>
          </p:cNvPr>
          <p:cNvCxnSpPr>
            <a:cxnSpLocks noChangeShapeType="1"/>
          </p:cNvCxnSpPr>
          <p:nvPr/>
        </p:nvCxnSpPr>
        <p:spPr bwMode="auto">
          <a:xfrm>
            <a:off x="1219200" y="4689475"/>
            <a:ext cx="533400" cy="0"/>
          </a:xfrm>
          <a:prstGeom prst="straightConnector1">
            <a:avLst/>
          </a:prstGeom>
          <a:noFill/>
          <a:ln w="9525" algn="ctr">
            <a:solidFill>
              <a:schemeClr val="tx1"/>
            </a:solidFill>
            <a:round/>
            <a:headEnd type="arrow" w="med" len="med"/>
            <a:tailEnd type="arrow" w="med" len="med"/>
          </a:ln>
          <a:extLst>
            <a:ext uri="{909E8E84-426E-40DD-AFC4-6F175D3DCCD1}">
              <a14:hiddenFill xmlns:a14="http://schemas.microsoft.com/office/drawing/2010/main">
                <a:noFill/>
              </a14:hiddenFill>
            </a:ext>
          </a:extLst>
        </p:spPr>
      </p:cxnSp>
      <p:cxnSp>
        <p:nvCxnSpPr>
          <p:cNvPr id="87062" name="Straight Arrow Connector 32">
            <a:extLst>
              <a:ext uri="{FF2B5EF4-FFF2-40B4-BE49-F238E27FC236}">
                <a16:creationId xmlns:a16="http://schemas.microsoft.com/office/drawing/2014/main" id="{36942139-94F1-4A6B-B5C2-8D9B26B65750}"/>
              </a:ext>
            </a:extLst>
          </p:cNvPr>
          <p:cNvCxnSpPr>
            <a:cxnSpLocks noChangeShapeType="1"/>
          </p:cNvCxnSpPr>
          <p:nvPr/>
        </p:nvCxnSpPr>
        <p:spPr bwMode="auto">
          <a:xfrm>
            <a:off x="1981200" y="4038600"/>
            <a:ext cx="0" cy="269875"/>
          </a:xfrm>
          <a:prstGeom prst="straightConnector1">
            <a:avLst/>
          </a:prstGeom>
          <a:noFill/>
          <a:ln w="9525" algn="ctr">
            <a:solidFill>
              <a:schemeClr val="tx1"/>
            </a:solidFill>
            <a:round/>
            <a:headEnd type="arrow" w="med" len="med"/>
            <a:tailEnd type="arrow" w="med" len="med"/>
          </a:ln>
          <a:extLst>
            <a:ext uri="{909E8E84-426E-40DD-AFC4-6F175D3DCCD1}">
              <a14:hiddenFill xmlns:a14="http://schemas.microsoft.com/office/drawing/2010/main">
                <a:noFill/>
              </a14:hiddenFill>
            </a:ext>
          </a:extLst>
        </p:spPr>
      </p:cxnSp>
      <p:cxnSp>
        <p:nvCxnSpPr>
          <p:cNvPr id="87063" name="Straight Arrow Connector 34">
            <a:extLst>
              <a:ext uri="{FF2B5EF4-FFF2-40B4-BE49-F238E27FC236}">
                <a16:creationId xmlns:a16="http://schemas.microsoft.com/office/drawing/2014/main" id="{B8144755-BB04-4409-BC03-54E6EC63D154}"/>
              </a:ext>
            </a:extLst>
          </p:cNvPr>
          <p:cNvCxnSpPr>
            <a:cxnSpLocks noChangeShapeType="1"/>
          </p:cNvCxnSpPr>
          <p:nvPr/>
        </p:nvCxnSpPr>
        <p:spPr bwMode="auto">
          <a:xfrm flipH="1">
            <a:off x="2743200" y="4038600"/>
            <a:ext cx="76200" cy="269875"/>
          </a:xfrm>
          <a:prstGeom prst="straightConnector1">
            <a:avLst/>
          </a:prstGeom>
          <a:noFill/>
          <a:ln w="9525" algn="ctr">
            <a:solidFill>
              <a:schemeClr val="tx1"/>
            </a:solidFill>
            <a:round/>
            <a:headEnd type="arrow" w="med" len="med"/>
            <a:tailEnd type="arrow" w="med" len="med"/>
          </a:ln>
          <a:extLst>
            <a:ext uri="{909E8E84-426E-40DD-AFC4-6F175D3DCCD1}">
              <a14:hiddenFill xmlns:a14="http://schemas.microsoft.com/office/drawing/2010/main">
                <a:noFill/>
              </a14:hiddenFill>
            </a:ext>
          </a:extLst>
        </p:spPr>
      </p:cxnSp>
      <p:sp>
        <p:nvSpPr>
          <p:cNvPr id="87064" name="TextBox 35">
            <a:extLst>
              <a:ext uri="{FF2B5EF4-FFF2-40B4-BE49-F238E27FC236}">
                <a16:creationId xmlns:a16="http://schemas.microsoft.com/office/drawing/2014/main" id="{67B56AA3-9B68-4DB5-B3E5-F2DE5C32DF1F}"/>
              </a:ext>
            </a:extLst>
          </p:cNvPr>
          <p:cNvSpPr txBox="1">
            <a:spLocks noChangeArrowheads="1"/>
          </p:cNvSpPr>
          <p:nvPr/>
        </p:nvSpPr>
        <p:spPr bwMode="auto">
          <a:xfrm>
            <a:off x="914400" y="1905000"/>
            <a:ext cx="72120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TCB Subset: Verified security policy, provides reliability</a:t>
            </a:r>
          </a:p>
          <a:p>
            <a:r>
              <a:rPr lang="en-US" altLang="en-US"/>
              <a:t>Encapsulated security implementation provides rapid implementation</a:t>
            </a:r>
          </a:p>
        </p:txBody>
      </p:sp>
    </p:spTree>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a:extLst>
              <a:ext uri="{FF2B5EF4-FFF2-40B4-BE49-F238E27FC236}">
                <a16:creationId xmlns:a16="http://schemas.microsoft.com/office/drawing/2014/main" id="{6CFE25C2-B242-4351-8336-5A80B3B73EA0}"/>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Bell and La Padula Model (BLP)</a:t>
            </a:r>
          </a:p>
        </p:txBody>
      </p:sp>
      <p:sp>
        <p:nvSpPr>
          <p:cNvPr id="88067" name="Content Placeholder 2">
            <a:extLst>
              <a:ext uri="{FF2B5EF4-FFF2-40B4-BE49-F238E27FC236}">
                <a16:creationId xmlns:a16="http://schemas.microsoft.com/office/drawing/2014/main" id="{48384369-FE84-4AB3-9B5D-898BEAD83420}"/>
              </a:ext>
            </a:extLst>
          </p:cNvPr>
          <p:cNvSpPr>
            <a:spLocks noGrp="1" noChangeArrowheads="1"/>
          </p:cNvSpPr>
          <p:nvPr>
            <p:ph sz="half" idx="1"/>
          </p:nvPr>
        </p:nvSpPr>
        <p:spPr/>
        <p:txBody>
          <a:bodyPr/>
          <a:lstStyle/>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Property of Confinement</a:t>
            </a:r>
            <a:r>
              <a:rPr lang="en-US" altLang="en-US" sz="2400">
                <a:latin typeface="Calibri" panose="020F0502020204030204" pitchFamily="34" charset="0"/>
                <a:ea typeface="ヒラギノ角ゴ Pro W3"/>
                <a:cs typeface="ヒラギノ角ゴ Pro W3"/>
              </a:rPr>
              <a:t>:</a:t>
            </a:r>
          </a:p>
          <a:p>
            <a:pPr eaLnBrk="1" hangingPunct="1">
              <a:lnSpc>
                <a:spcPct val="100000"/>
              </a:lnSpc>
            </a:pPr>
            <a:r>
              <a:rPr lang="en-US" altLang="en-US" sz="2400" b="1">
                <a:latin typeface="Calibri" panose="020F0502020204030204" pitchFamily="34" charset="0"/>
                <a:ea typeface="ヒラギノ角ゴ Pro W3"/>
                <a:cs typeface="ヒラギノ角ゴ Pro W3"/>
              </a:rPr>
              <a:t>Read Down</a:t>
            </a:r>
            <a:r>
              <a:rPr lang="en-US" altLang="en-US" sz="2400">
                <a:latin typeface="Calibri" panose="020F0502020204030204" pitchFamily="34" charset="0"/>
                <a:ea typeface="ヒラギノ角ゴ Pro W3"/>
                <a:cs typeface="ヒラギノ角ゴ Pro W3"/>
              </a:rPr>
              <a:t>: if Subject’s class is &gt;= Object’s class</a:t>
            </a:r>
          </a:p>
          <a:p>
            <a:pPr eaLnBrk="1" hangingPunct="1">
              <a:lnSpc>
                <a:spcPct val="100000"/>
              </a:lnSpc>
            </a:pPr>
            <a:r>
              <a:rPr lang="en-US" altLang="en-US" sz="2400" b="1">
                <a:latin typeface="Calibri" panose="020F0502020204030204" pitchFamily="34" charset="0"/>
                <a:ea typeface="ヒラギノ角ゴ Pro W3"/>
                <a:cs typeface="ヒラギノ角ゴ Pro W3"/>
              </a:rPr>
              <a:t>Write Up</a:t>
            </a:r>
            <a:r>
              <a:rPr lang="en-US" altLang="en-US" sz="2400">
                <a:latin typeface="Calibri" panose="020F0502020204030204" pitchFamily="34" charset="0"/>
                <a:ea typeface="ヒラギノ角ゴ Pro W3"/>
                <a:cs typeface="ヒラギノ角ゴ Pro W3"/>
              </a:rPr>
              <a:t>: if Subject’s class is &lt;= Object’s class</a:t>
            </a:r>
          </a:p>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Tranquility Principle</a:t>
            </a:r>
            <a:r>
              <a:rPr lang="en-US" altLang="en-US" sz="2400">
                <a:latin typeface="Calibri" panose="020F0502020204030204" pitchFamily="34" charset="0"/>
                <a:ea typeface="ヒラギノ角ゴ Pro W3"/>
                <a:cs typeface="ヒラギノ角ゴ Pro W3"/>
              </a:rPr>
              <a:t>:  Object’s class cannot change</a:t>
            </a:r>
          </a:p>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Declassification</a:t>
            </a:r>
            <a:r>
              <a:rPr lang="en-US" altLang="en-US" sz="2400">
                <a:latin typeface="Calibri" panose="020F0502020204030204" pitchFamily="34" charset="0"/>
                <a:ea typeface="ヒラギノ角ゴ Pro W3"/>
                <a:cs typeface="ヒラギノ角ゴ Pro W3"/>
              </a:rPr>
              <a:t>: Subject can lower his/her own class</a:t>
            </a:r>
          </a:p>
          <a:p>
            <a:pPr eaLnBrk="1" hangingPunct="1"/>
            <a:endParaRPr lang="en-US" altLang="en-US">
              <a:latin typeface="Calibri" panose="020F0502020204030204" pitchFamily="34" charset="0"/>
              <a:ea typeface="ヒラギノ角ゴ Pro W3"/>
              <a:cs typeface="ヒラギノ角ゴ Pro W3"/>
            </a:endParaRPr>
          </a:p>
        </p:txBody>
      </p:sp>
      <p:pic>
        <p:nvPicPr>
          <p:cNvPr id="88068" name="Picture 2" descr="C:\Documents and Settings\lincke\Local Settings\Temporary Internet Files\Content.IE5\J7JHN1GC\MC900334194[1].wmf">
            <a:extLst>
              <a:ext uri="{FF2B5EF4-FFF2-40B4-BE49-F238E27FC236}">
                <a16:creationId xmlns:a16="http://schemas.microsoft.com/office/drawing/2014/main" id="{96705B15-7E14-4D75-A1F5-92ACBB7E3C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52963" y="2971800"/>
            <a:ext cx="11811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Content Placeholder 10">
            <a:extLst>
              <a:ext uri="{FF2B5EF4-FFF2-40B4-BE49-F238E27FC236}">
                <a16:creationId xmlns:a16="http://schemas.microsoft.com/office/drawing/2014/main" id="{CD84754C-BA4F-4916-B9D4-4B02618E8835}"/>
              </a:ext>
            </a:extLst>
          </p:cNvPr>
          <p:cNvGraphicFramePr>
            <a:graphicFrameLocks/>
          </p:cNvGraphicFramePr>
          <p:nvPr/>
        </p:nvGraphicFramePr>
        <p:xfrm>
          <a:off x="7391400" y="2286000"/>
          <a:ext cx="1524000" cy="3932238"/>
        </p:xfrm>
        <a:graphic>
          <a:graphicData uri="http://schemas.openxmlformats.org/drawingml/2006/table">
            <a:tbl>
              <a:tblPr firstRow="1" bandRow="1">
                <a:tableStyleId>{00A15C55-8517-42AA-B614-E9B94910E393}</a:tableStyleId>
              </a:tblPr>
              <a:tblGrid>
                <a:gridCol w="1524000">
                  <a:extLst>
                    <a:ext uri="{9D8B030D-6E8A-4147-A177-3AD203B41FA5}">
                      <a16:colId xmlns:a16="http://schemas.microsoft.com/office/drawing/2014/main" val="20000"/>
                    </a:ext>
                  </a:extLst>
                </a:gridCol>
              </a:tblGrid>
              <a:tr h="914474">
                <a:tc>
                  <a:txBody>
                    <a:bodyPr/>
                    <a:lstStyle/>
                    <a:p>
                      <a:endParaRPr lang="en-US" sz="1800" dirty="0"/>
                    </a:p>
                    <a:p>
                      <a:r>
                        <a:rPr lang="en-US" sz="1800" dirty="0"/>
                        <a:t>Top</a:t>
                      </a:r>
                      <a:r>
                        <a:rPr lang="en-US" sz="1800" baseline="0" dirty="0"/>
                        <a:t> Secret</a:t>
                      </a:r>
                    </a:p>
                    <a:p>
                      <a:endParaRPr lang="en-US" sz="1800" b="1" baseline="0" dirty="0">
                        <a:solidFill>
                          <a:schemeClr val="tx1"/>
                        </a:solidFill>
                      </a:endParaRPr>
                    </a:p>
                  </a:txBody>
                  <a:tcPr marT="45724" marB="45724">
                    <a:solidFill>
                      <a:schemeClr val="bg1">
                        <a:lumMod val="50000"/>
                      </a:schemeClr>
                    </a:solidFill>
                  </a:tcPr>
                </a:tc>
                <a:extLst>
                  <a:ext uri="{0D108BD9-81ED-4DB2-BD59-A6C34878D82A}">
                    <a16:rowId xmlns:a16="http://schemas.microsoft.com/office/drawing/2014/main" val="10000"/>
                  </a:ext>
                </a:extLst>
              </a:tr>
              <a:tr h="914474">
                <a:tc>
                  <a:txBody>
                    <a:bodyPr/>
                    <a:lstStyle/>
                    <a:p>
                      <a:endParaRPr lang="en-US" sz="1800" dirty="0"/>
                    </a:p>
                    <a:p>
                      <a:r>
                        <a:rPr lang="en-US" sz="1800" dirty="0"/>
                        <a:t>Secret</a:t>
                      </a:r>
                    </a:p>
                    <a:p>
                      <a:endParaRPr lang="en-US" sz="1800" b="1" dirty="0"/>
                    </a:p>
                  </a:txBody>
                  <a:tcPr marT="45724" marB="45724"/>
                </a:tc>
                <a:extLst>
                  <a:ext uri="{0D108BD9-81ED-4DB2-BD59-A6C34878D82A}">
                    <a16:rowId xmlns:a16="http://schemas.microsoft.com/office/drawing/2014/main" val="10001"/>
                  </a:ext>
                </a:extLst>
              </a:tr>
              <a:tr h="914474">
                <a:tc>
                  <a:txBody>
                    <a:bodyPr/>
                    <a:lstStyle/>
                    <a:p>
                      <a:endParaRPr lang="en-US" sz="1800" dirty="0"/>
                    </a:p>
                    <a:p>
                      <a:r>
                        <a:rPr lang="en-US" sz="1800" dirty="0"/>
                        <a:t>Confidential</a:t>
                      </a:r>
                    </a:p>
                    <a:p>
                      <a:endParaRPr lang="en-US" sz="1800" b="1" dirty="0"/>
                    </a:p>
                  </a:txBody>
                  <a:tcPr marT="45724" marB="45724"/>
                </a:tc>
                <a:extLst>
                  <a:ext uri="{0D108BD9-81ED-4DB2-BD59-A6C34878D82A}">
                    <a16:rowId xmlns:a16="http://schemas.microsoft.com/office/drawing/2014/main" val="10002"/>
                  </a:ext>
                </a:extLst>
              </a:tr>
              <a:tr h="1188816">
                <a:tc>
                  <a:txBody>
                    <a:bodyPr/>
                    <a:lstStyle/>
                    <a:p>
                      <a:endParaRPr lang="en-US" sz="1800" dirty="0"/>
                    </a:p>
                    <a:p>
                      <a:r>
                        <a:rPr lang="en-US" sz="1800" dirty="0"/>
                        <a:t>Non-Classified</a:t>
                      </a:r>
                    </a:p>
                    <a:p>
                      <a:endParaRPr lang="en-US" sz="1800" b="1" dirty="0"/>
                    </a:p>
                  </a:txBody>
                  <a:tcPr marT="45724" marB="45724"/>
                </a:tc>
                <a:extLst>
                  <a:ext uri="{0D108BD9-81ED-4DB2-BD59-A6C34878D82A}">
                    <a16:rowId xmlns:a16="http://schemas.microsoft.com/office/drawing/2014/main" val="10003"/>
                  </a:ext>
                </a:extLst>
              </a:tr>
            </a:tbl>
          </a:graphicData>
        </a:graphic>
      </p:graphicFrame>
      <p:cxnSp>
        <p:nvCxnSpPr>
          <p:cNvPr id="8" name="Straight Arrow Connector 7">
            <a:extLst>
              <a:ext uri="{FF2B5EF4-FFF2-40B4-BE49-F238E27FC236}">
                <a16:creationId xmlns:a16="http://schemas.microsoft.com/office/drawing/2014/main" id="{14BD599B-18C0-4BAC-AA55-9BC7A1E7DDDB}"/>
              </a:ext>
            </a:extLst>
          </p:cNvPr>
          <p:cNvCxnSpPr/>
          <p:nvPr/>
        </p:nvCxnSpPr>
        <p:spPr bwMode="auto">
          <a:xfrm flipV="1">
            <a:off x="5834063" y="2590800"/>
            <a:ext cx="1481137" cy="1600200"/>
          </a:xfrm>
          <a:prstGeom prst="straightConnector1">
            <a:avLst/>
          </a:prstGeom>
          <a:ln>
            <a:headEnd type="none" w="med" len="med"/>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38D3BF83-3985-49C8-BA6C-1D565AFCF55F}"/>
              </a:ext>
            </a:extLst>
          </p:cNvPr>
          <p:cNvCxnSpPr/>
          <p:nvPr/>
        </p:nvCxnSpPr>
        <p:spPr bwMode="auto">
          <a:xfrm flipV="1">
            <a:off x="5834063" y="3657600"/>
            <a:ext cx="1481137" cy="533400"/>
          </a:xfrm>
          <a:prstGeom prst="straightConnector1">
            <a:avLst/>
          </a:prstGeom>
          <a:ln>
            <a:headEnd type="none" w="med" len="med"/>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666ED50B-D481-4CA7-9F86-2038F26A9764}"/>
              </a:ext>
            </a:extLst>
          </p:cNvPr>
          <p:cNvCxnSpPr/>
          <p:nvPr/>
        </p:nvCxnSpPr>
        <p:spPr bwMode="auto">
          <a:xfrm>
            <a:off x="5834063" y="4191000"/>
            <a:ext cx="1481137" cy="304800"/>
          </a:xfrm>
          <a:prstGeom prst="straightConnector1">
            <a:avLst/>
          </a:prstGeom>
          <a:ln>
            <a:headEnd type="none" w="med" len="med"/>
            <a:tailEnd type="arrow"/>
          </a:ln>
        </p:spPr>
        <p:style>
          <a:lnRef idx="2">
            <a:schemeClr val="accent5"/>
          </a:lnRef>
          <a:fillRef idx="0">
            <a:schemeClr val="accent5"/>
          </a:fillRef>
          <a:effectRef idx="1">
            <a:schemeClr val="accent5"/>
          </a:effectRef>
          <a:fontRef idx="minor">
            <a:schemeClr val="tx1"/>
          </a:fontRef>
        </p:style>
      </p:cxnSp>
      <p:cxnSp>
        <p:nvCxnSpPr>
          <p:cNvPr id="11" name="Straight Arrow Connector 10">
            <a:extLst>
              <a:ext uri="{FF2B5EF4-FFF2-40B4-BE49-F238E27FC236}">
                <a16:creationId xmlns:a16="http://schemas.microsoft.com/office/drawing/2014/main" id="{C5941A6F-8ADE-4CBD-8FDA-56990115D5E1}"/>
              </a:ext>
            </a:extLst>
          </p:cNvPr>
          <p:cNvCxnSpPr/>
          <p:nvPr/>
        </p:nvCxnSpPr>
        <p:spPr bwMode="auto">
          <a:xfrm>
            <a:off x="5834063" y="4191000"/>
            <a:ext cx="1404937" cy="1524000"/>
          </a:xfrm>
          <a:prstGeom prst="straightConnector1">
            <a:avLst/>
          </a:prstGeom>
          <a:ln>
            <a:headEnd type="none" w="med" len="med"/>
            <a:tailEnd type="arrow"/>
          </a:ln>
        </p:spPr>
        <p:style>
          <a:lnRef idx="2">
            <a:schemeClr val="accent5"/>
          </a:lnRef>
          <a:fillRef idx="0">
            <a:schemeClr val="accent5"/>
          </a:fillRef>
          <a:effectRef idx="1">
            <a:schemeClr val="accent5"/>
          </a:effectRef>
          <a:fontRef idx="minor">
            <a:schemeClr val="tx1"/>
          </a:fontRef>
        </p:style>
      </p:cxnSp>
      <p:sp>
        <p:nvSpPr>
          <p:cNvPr id="88085" name="TextBox 11">
            <a:extLst>
              <a:ext uri="{FF2B5EF4-FFF2-40B4-BE49-F238E27FC236}">
                <a16:creationId xmlns:a16="http://schemas.microsoft.com/office/drawing/2014/main" id="{560CD7CC-9033-4410-806D-4DF144158A49}"/>
              </a:ext>
            </a:extLst>
          </p:cNvPr>
          <p:cNvSpPr txBox="1">
            <a:spLocks noChangeArrowheads="1"/>
          </p:cNvSpPr>
          <p:nvPr/>
        </p:nvSpPr>
        <p:spPr bwMode="auto">
          <a:xfrm rot="-2115437">
            <a:off x="6064250" y="3055938"/>
            <a:ext cx="673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write</a:t>
            </a:r>
          </a:p>
        </p:txBody>
      </p:sp>
      <p:sp>
        <p:nvSpPr>
          <p:cNvPr id="88086" name="TextBox 12">
            <a:extLst>
              <a:ext uri="{FF2B5EF4-FFF2-40B4-BE49-F238E27FC236}">
                <a16:creationId xmlns:a16="http://schemas.microsoft.com/office/drawing/2014/main" id="{9B37E353-87BA-4240-84F7-6DAEB31C5F96}"/>
              </a:ext>
            </a:extLst>
          </p:cNvPr>
          <p:cNvSpPr txBox="1">
            <a:spLocks noChangeArrowheads="1"/>
          </p:cNvSpPr>
          <p:nvPr/>
        </p:nvSpPr>
        <p:spPr bwMode="auto">
          <a:xfrm rot="-869681">
            <a:off x="6362700" y="3560763"/>
            <a:ext cx="8905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read </a:t>
            </a:r>
          </a:p>
          <a:p>
            <a:r>
              <a:rPr lang="en-US" altLang="en-US"/>
              <a:t>&amp; write</a:t>
            </a:r>
          </a:p>
        </p:txBody>
      </p:sp>
      <p:sp>
        <p:nvSpPr>
          <p:cNvPr id="88087" name="TextBox 13">
            <a:extLst>
              <a:ext uri="{FF2B5EF4-FFF2-40B4-BE49-F238E27FC236}">
                <a16:creationId xmlns:a16="http://schemas.microsoft.com/office/drawing/2014/main" id="{7E7EEB52-1C59-40A5-81B5-80D3B3B4D6EA}"/>
              </a:ext>
            </a:extLst>
          </p:cNvPr>
          <p:cNvSpPr txBox="1">
            <a:spLocks noChangeArrowheads="1"/>
          </p:cNvSpPr>
          <p:nvPr/>
        </p:nvSpPr>
        <p:spPr bwMode="auto">
          <a:xfrm rot="1029553">
            <a:off x="6440488" y="4354513"/>
            <a:ext cx="64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read</a:t>
            </a:r>
          </a:p>
        </p:txBody>
      </p:sp>
      <p:sp>
        <p:nvSpPr>
          <p:cNvPr id="88088" name="TextBox 14">
            <a:extLst>
              <a:ext uri="{FF2B5EF4-FFF2-40B4-BE49-F238E27FC236}">
                <a16:creationId xmlns:a16="http://schemas.microsoft.com/office/drawing/2014/main" id="{229CC1E7-C9AE-45A2-BD8B-A1A9A8AAF938}"/>
              </a:ext>
            </a:extLst>
          </p:cNvPr>
          <p:cNvSpPr txBox="1">
            <a:spLocks noChangeArrowheads="1"/>
          </p:cNvSpPr>
          <p:nvPr/>
        </p:nvSpPr>
        <p:spPr bwMode="auto">
          <a:xfrm rot="2597929">
            <a:off x="6210300" y="4972050"/>
            <a:ext cx="6461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read</a:t>
            </a:r>
          </a:p>
        </p:txBody>
      </p:sp>
      <p:sp>
        <p:nvSpPr>
          <p:cNvPr id="88089" name="TextBox 15">
            <a:extLst>
              <a:ext uri="{FF2B5EF4-FFF2-40B4-BE49-F238E27FC236}">
                <a16:creationId xmlns:a16="http://schemas.microsoft.com/office/drawing/2014/main" id="{C194B5F4-2495-487B-89A6-C6276EE86DE5}"/>
              </a:ext>
            </a:extLst>
          </p:cNvPr>
          <p:cNvSpPr txBox="1">
            <a:spLocks noChangeArrowheads="1"/>
          </p:cNvSpPr>
          <p:nvPr/>
        </p:nvSpPr>
        <p:spPr bwMode="auto">
          <a:xfrm>
            <a:off x="4800600" y="5715000"/>
            <a:ext cx="177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Joe =&gt; (Secret)</a:t>
            </a:r>
          </a:p>
        </p:txBody>
      </p:sp>
    </p:spTree>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27">
            <a:extLst>
              <a:ext uri="{FF2B5EF4-FFF2-40B4-BE49-F238E27FC236}">
                <a16:creationId xmlns:a16="http://schemas.microsoft.com/office/drawing/2014/main" id="{D150A21F-5F65-4851-B8B9-67568052E611}"/>
              </a:ext>
            </a:extLst>
          </p:cNvPr>
          <p:cNvSpPr>
            <a:spLocks noGrp="1" noChangeArrowheads="1"/>
          </p:cNvSpPr>
          <p:nvPr>
            <p:ph type="title"/>
          </p:nvPr>
        </p:nvSpPr>
        <p:spPr>
          <a:xfrm>
            <a:off x="457200" y="609600"/>
            <a:ext cx="8229600" cy="1219200"/>
          </a:xfrm>
        </p:spPr>
        <p:txBody>
          <a:bodyPr/>
          <a:lstStyle/>
          <a:p>
            <a:pPr eaLnBrk="1" hangingPunct="1"/>
            <a:r>
              <a:rPr lang="en-US" altLang="en-US">
                <a:ea typeface="Calibri" panose="020F0502020204030204" pitchFamily="34" charset="0"/>
                <a:cs typeface="Lucida Sans" panose="020B0602030504020204" pitchFamily="34" charset="0"/>
              </a:rPr>
              <a:t>Military Security Policy</a:t>
            </a:r>
          </a:p>
        </p:txBody>
      </p:sp>
      <p:sp>
        <p:nvSpPr>
          <p:cNvPr id="89091" name="Text Placeholder 30">
            <a:extLst>
              <a:ext uri="{FF2B5EF4-FFF2-40B4-BE49-F238E27FC236}">
                <a16:creationId xmlns:a16="http://schemas.microsoft.com/office/drawing/2014/main" id="{8220593E-5C86-4692-9F79-E9FE9A358182}"/>
              </a:ext>
            </a:extLst>
          </p:cNvPr>
          <p:cNvSpPr>
            <a:spLocks noGrp="1" noChangeArrowheads="1"/>
          </p:cNvSpPr>
          <p:nvPr>
            <p:ph type="body" sz="half" idx="3"/>
          </p:nvPr>
        </p:nvSpPr>
        <p:spPr>
          <a:xfrm>
            <a:off x="457200" y="4572000"/>
            <a:ext cx="8229600" cy="1257300"/>
          </a:xfrm>
        </p:spPr>
        <p:txBody>
          <a:bodyPr/>
          <a:lstStyle/>
          <a:p>
            <a:pPr eaLnBrk="1" hangingPunct="1"/>
            <a:r>
              <a:rPr lang="en-US" altLang="en-US" sz="2400">
                <a:latin typeface="Calibri" panose="020F0502020204030204" pitchFamily="34" charset="0"/>
                <a:ea typeface="ヒラギノ角ゴ Pro W3"/>
                <a:cs typeface="ヒラギノ角ゴ Pro W3"/>
              </a:rPr>
              <a:t>Person has an Authorization Level or Level of Trust</a:t>
            </a:r>
          </a:p>
          <a:p>
            <a:pPr lvl="1" eaLnBrk="1" hangingPunct="1"/>
            <a:r>
              <a:rPr lang="en-US" altLang="en-US" sz="2000">
                <a:latin typeface="Calibri" panose="020F0502020204030204" pitchFamily="34" charset="0"/>
                <a:ea typeface="ヒラギノ角ゴ Pro W3"/>
                <a:cs typeface="ヒラギノ角ゴ Pro W3"/>
              </a:rPr>
              <a:t>(S,D) = (sensitivity, domain) for Subject (potentially Project)</a:t>
            </a:r>
          </a:p>
          <a:p>
            <a:pPr eaLnBrk="1" hangingPunct="1"/>
            <a:r>
              <a:rPr lang="en-US" altLang="en-US" sz="2400">
                <a:latin typeface="Calibri" panose="020F0502020204030204" pitchFamily="34" charset="0"/>
                <a:ea typeface="ヒラギノ角ゴ Pro W3"/>
                <a:cs typeface="ヒラギノ角ゴ Pro W3"/>
              </a:rPr>
              <a:t>Object has a Security Class</a:t>
            </a:r>
          </a:p>
          <a:p>
            <a:pPr eaLnBrk="1" hangingPunct="1"/>
            <a:r>
              <a:rPr lang="en-US" altLang="en-US" sz="2400" b="1">
                <a:latin typeface="Calibri" panose="020F0502020204030204" pitchFamily="34" charset="0"/>
                <a:ea typeface="ヒラギノ角ゴ Pro W3"/>
                <a:cs typeface="ヒラギノ角ゴ Pro W3"/>
              </a:rPr>
              <a:t>Confidentiality Property</a:t>
            </a:r>
            <a:r>
              <a:rPr lang="en-US" altLang="en-US" sz="2400">
                <a:latin typeface="Calibri" panose="020F0502020204030204" pitchFamily="34" charset="0"/>
                <a:ea typeface="ヒラギノ角ゴ Pro W3"/>
                <a:cs typeface="ヒラギノ角ゴ Pro W3"/>
              </a:rPr>
              <a:t>:  Subject can access object if it dominates the object’s classification level</a:t>
            </a:r>
          </a:p>
          <a:p>
            <a:pPr eaLnBrk="1" hangingPunct="1"/>
            <a:endParaRPr lang="en-US" altLang="en-US" sz="2400">
              <a:latin typeface="Calibri" panose="020F0502020204030204" pitchFamily="34" charset="0"/>
              <a:ea typeface="ヒラギノ角ゴ Pro W3"/>
              <a:cs typeface="ヒラギノ角ゴ Pro W3"/>
            </a:endParaRPr>
          </a:p>
        </p:txBody>
      </p:sp>
      <p:graphicFrame>
        <p:nvGraphicFramePr>
          <p:cNvPr id="4" name="Table 3">
            <a:extLst>
              <a:ext uri="{FF2B5EF4-FFF2-40B4-BE49-F238E27FC236}">
                <a16:creationId xmlns:a16="http://schemas.microsoft.com/office/drawing/2014/main" id="{964D7281-C0CA-4246-B858-2FE452B85185}"/>
              </a:ext>
            </a:extLst>
          </p:cNvPr>
          <p:cNvGraphicFramePr>
            <a:graphicFrameLocks noGrp="1"/>
          </p:cNvGraphicFramePr>
          <p:nvPr/>
        </p:nvGraphicFramePr>
        <p:xfrm>
          <a:off x="1447800" y="1828800"/>
          <a:ext cx="6096000" cy="2392366"/>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370750">
                <a:tc>
                  <a:txBody>
                    <a:bodyPr/>
                    <a:lstStyle/>
                    <a:p>
                      <a:r>
                        <a:rPr lang="en-US" sz="1800" dirty="0"/>
                        <a:t>Class</a:t>
                      </a:r>
                      <a:endParaRPr lang="en-US" sz="1800" dirty="0">
                        <a:solidFill>
                          <a:schemeClr val="tx1"/>
                        </a:solidFill>
                      </a:endParaRPr>
                    </a:p>
                  </a:txBody>
                  <a:tcPr marT="45709" marB="45709">
                    <a:solidFill>
                      <a:schemeClr val="bg1">
                        <a:lumMod val="95000"/>
                      </a:schemeClr>
                    </a:solidFill>
                  </a:tcPr>
                </a:tc>
                <a:tc>
                  <a:txBody>
                    <a:bodyPr/>
                    <a:lstStyle/>
                    <a:p>
                      <a:r>
                        <a:rPr lang="en-US" sz="1800" dirty="0"/>
                        <a:t>Finance</a:t>
                      </a:r>
                      <a:endParaRPr lang="en-US" sz="1800" dirty="0">
                        <a:solidFill>
                          <a:schemeClr val="tx1"/>
                        </a:solidFill>
                      </a:endParaRPr>
                    </a:p>
                  </a:txBody>
                  <a:tcPr marT="45709" marB="45709">
                    <a:solidFill>
                      <a:schemeClr val="bg1">
                        <a:lumMod val="95000"/>
                      </a:schemeClr>
                    </a:solidFill>
                  </a:tcPr>
                </a:tc>
                <a:tc>
                  <a:txBody>
                    <a:bodyPr/>
                    <a:lstStyle/>
                    <a:p>
                      <a:r>
                        <a:rPr lang="en-US" sz="1800" dirty="0"/>
                        <a:t>Engineering</a:t>
                      </a:r>
                      <a:endParaRPr lang="en-US" sz="1800" dirty="0">
                        <a:solidFill>
                          <a:schemeClr val="tx1"/>
                        </a:solidFill>
                      </a:endParaRPr>
                    </a:p>
                  </a:txBody>
                  <a:tcPr marT="45709" marB="45709">
                    <a:solidFill>
                      <a:schemeClr val="bg1">
                        <a:lumMod val="95000"/>
                      </a:schemeClr>
                    </a:solidFill>
                  </a:tcPr>
                </a:tc>
                <a:tc>
                  <a:txBody>
                    <a:bodyPr/>
                    <a:lstStyle/>
                    <a:p>
                      <a:r>
                        <a:rPr lang="en-US" sz="1800" dirty="0"/>
                        <a:t>Personnel</a:t>
                      </a:r>
                      <a:endParaRPr lang="en-US" sz="1800" dirty="0">
                        <a:solidFill>
                          <a:schemeClr val="tx1"/>
                        </a:solidFill>
                      </a:endParaRPr>
                    </a:p>
                  </a:txBody>
                  <a:tcPr marT="45709" marB="45709">
                    <a:solidFill>
                      <a:schemeClr val="bg1">
                        <a:lumMod val="95000"/>
                      </a:schemeClr>
                    </a:solidFill>
                  </a:tcPr>
                </a:tc>
                <a:extLst>
                  <a:ext uri="{0D108BD9-81ED-4DB2-BD59-A6C34878D82A}">
                    <a16:rowId xmlns:a16="http://schemas.microsoft.com/office/drawing/2014/main" val="10000"/>
                  </a:ext>
                </a:extLst>
              </a:tr>
              <a:tr h="370750">
                <a:tc>
                  <a:txBody>
                    <a:bodyPr/>
                    <a:lstStyle/>
                    <a:p>
                      <a:r>
                        <a:rPr lang="en-US" sz="1800" dirty="0"/>
                        <a:t>Top</a:t>
                      </a:r>
                      <a:r>
                        <a:rPr lang="en-US" sz="1800" baseline="0" dirty="0"/>
                        <a:t> Secret</a:t>
                      </a:r>
                      <a:endParaRPr lang="en-US" sz="1800" b="1" baseline="0" dirty="0"/>
                    </a:p>
                  </a:txBody>
                  <a:tcPr marT="45709" marB="45709">
                    <a:solidFill>
                      <a:schemeClr val="bg1">
                        <a:lumMod val="95000"/>
                      </a:schemeClr>
                    </a:solidFill>
                  </a:tcPr>
                </a:tc>
                <a:tc>
                  <a:txBody>
                    <a:bodyPr/>
                    <a:lstStyle/>
                    <a:p>
                      <a:r>
                        <a:rPr lang="en-US" sz="1800" dirty="0"/>
                        <a:t>Customer list</a:t>
                      </a:r>
                    </a:p>
                  </a:txBody>
                  <a:tcPr marT="45709" marB="45709"/>
                </a:tc>
                <a:tc>
                  <a:txBody>
                    <a:bodyPr/>
                    <a:lstStyle/>
                    <a:p>
                      <a:r>
                        <a:rPr lang="en-US" sz="1800" dirty="0"/>
                        <a:t>New plans</a:t>
                      </a:r>
                    </a:p>
                  </a:txBody>
                  <a:tcPr marT="45709" marB="45709"/>
                </a:tc>
                <a:tc>
                  <a:txBody>
                    <a:bodyPr/>
                    <a:lstStyle/>
                    <a:p>
                      <a:endParaRPr lang="en-US" sz="1800" dirty="0"/>
                    </a:p>
                  </a:txBody>
                  <a:tcPr marT="45709" marB="45709"/>
                </a:tc>
                <a:extLst>
                  <a:ext uri="{0D108BD9-81ED-4DB2-BD59-A6C34878D82A}">
                    <a16:rowId xmlns:a16="http://schemas.microsoft.com/office/drawing/2014/main" val="10001"/>
                  </a:ext>
                </a:extLst>
              </a:tr>
              <a:tr h="640057">
                <a:tc>
                  <a:txBody>
                    <a:bodyPr/>
                    <a:lstStyle/>
                    <a:p>
                      <a:r>
                        <a:rPr lang="en-US" sz="1800" dirty="0"/>
                        <a:t>Secret</a:t>
                      </a:r>
                      <a:endParaRPr lang="en-US" sz="1800" b="1" dirty="0"/>
                    </a:p>
                  </a:txBody>
                  <a:tcPr marT="45709" marB="45709">
                    <a:solidFill>
                      <a:schemeClr val="bg1">
                        <a:lumMod val="95000"/>
                      </a:schemeClr>
                    </a:solidFill>
                  </a:tcPr>
                </a:tc>
                <a:tc>
                  <a:txBody>
                    <a:bodyPr/>
                    <a:lstStyle/>
                    <a:p>
                      <a:r>
                        <a:rPr lang="en-US" sz="1800" dirty="0"/>
                        <a:t>Dept. Budgets</a:t>
                      </a:r>
                    </a:p>
                  </a:txBody>
                  <a:tcPr marT="45709" marB="45709"/>
                </a:tc>
                <a:tc>
                  <a:txBody>
                    <a:bodyPr/>
                    <a:lstStyle/>
                    <a:p>
                      <a:r>
                        <a:rPr lang="en-US" sz="1800" dirty="0"/>
                        <a:t>Code</a:t>
                      </a:r>
                    </a:p>
                  </a:txBody>
                  <a:tcPr marT="45709" marB="45709"/>
                </a:tc>
                <a:tc>
                  <a:txBody>
                    <a:bodyPr/>
                    <a:lstStyle/>
                    <a:p>
                      <a:r>
                        <a:rPr lang="en-US" sz="1800" dirty="0"/>
                        <a:t>Personnel review</a:t>
                      </a:r>
                    </a:p>
                  </a:txBody>
                  <a:tcPr marT="45709" marB="45709"/>
                </a:tc>
                <a:extLst>
                  <a:ext uri="{0D108BD9-81ED-4DB2-BD59-A6C34878D82A}">
                    <a16:rowId xmlns:a16="http://schemas.microsoft.com/office/drawing/2014/main" val="10002"/>
                  </a:ext>
                </a:extLst>
              </a:tr>
              <a:tr h="370750">
                <a:tc>
                  <a:txBody>
                    <a:bodyPr/>
                    <a:lstStyle/>
                    <a:p>
                      <a:r>
                        <a:rPr lang="en-US" sz="1800" dirty="0"/>
                        <a:t>Confidential</a:t>
                      </a:r>
                      <a:endParaRPr lang="en-US" sz="1800" b="1" dirty="0"/>
                    </a:p>
                  </a:txBody>
                  <a:tcPr marT="45709" marB="45709">
                    <a:solidFill>
                      <a:schemeClr val="bg1">
                        <a:lumMod val="95000"/>
                      </a:schemeClr>
                    </a:solidFill>
                  </a:tcPr>
                </a:tc>
                <a:tc>
                  <a:txBody>
                    <a:bodyPr/>
                    <a:lstStyle/>
                    <a:p>
                      <a:r>
                        <a:rPr lang="en-US" sz="1800" dirty="0"/>
                        <a:t>Expenses</a:t>
                      </a:r>
                    </a:p>
                  </a:txBody>
                  <a:tcPr marT="45709" marB="45709"/>
                </a:tc>
                <a:tc>
                  <a:txBody>
                    <a:bodyPr/>
                    <a:lstStyle/>
                    <a:p>
                      <a:r>
                        <a:rPr lang="en-US" sz="1800" dirty="0"/>
                        <a:t>Emails</a:t>
                      </a:r>
                    </a:p>
                  </a:txBody>
                  <a:tcPr marT="45709" marB="45709"/>
                </a:tc>
                <a:tc>
                  <a:txBody>
                    <a:bodyPr/>
                    <a:lstStyle/>
                    <a:p>
                      <a:r>
                        <a:rPr lang="en-US" sz="1800" dirty="0"/>
                        <a:t>Salary</a:t>
                      </a:r>
                    </a:p>
                  </a:txBody>
                  <a:tcPr marT="45709" marB="45709"/>
                </a:tc>
                <a:extLst>
                  <a:ext uri="{0D108BD9-81ED-4DB2-BD59-A6C34878D82A}">
                    <a16:rowId xmlns:a16="http://schemas.microsoft.com/office/drawing/2014/main" val="10003"/>
                  </a:ext>
                </a:extLst>
              </a:tr>
              <a:tr h="640057">
                <a:tc>
                  <a:txBody>
                    <a:bodyPr/>
                    <a:lstStyle/>
                    <a:p>
                      <a:r>
                        <a:rPr lang="en-US" sz="1800" dirty="0"/>
                        <a:t>Non-Classified</a:t>
                      </a:r>
                      <a:endParaRPr lang="en-US" sz="1800" b="1" dirty="0"/>
                    </a:p>
                  </a:txBody>
                  <a:tcPr marT="45709" marB="45709">
                    <a:solidFill>
                      <a:schemeClr val="bg1">
                        <a:lumMod val="95000"/>
                      </a:schemeClr>
                    </a:solidFill>
                  </a:tcPr>
                </a:tc>
                <a:tc>
                  <a:txBody>
                    <a:bodyPr/>
                    <a:lstStyle/>
                    <a:p>
                      <a:r>
                        <a:rPr lang="en-US" sz="1800" dirty="0"/>
                        <a:t>Balance sheet</a:t>
                      </a:r>
                    </a:p>
                  </a:txBody>
                  <a:tcPr marT="45709" marB="45709"/>
                </a:tc>
                <a:tc>
                  <a:txBody>
                    <a:bodyPr/>
                    <a:lstStyle/>
                    <a:p>
                      <a:r>
                        <a:rPr lang="en-US" sz="1800" dirty="0"/>
                        <a:t>Users Manuals</a:t>
                      </a:r>
                    </a:p>
                  </a:txBody>
                  <a:tcPr marT="45709" marB="45709"/>
                </a:tc>
                <a:tc>
                  <a:txBody>
                    <a:bodyPr/>
                    <a:lstStyle/>
                    <a:p>
                      <a:r>
                        <a:rPr lang="en-US" sz="1800" dirty="0"/>
                        <a:t>Position</a:t>
                      </a:r>
                      <a:r>
                        <a:rPr lang="en-US" sz="1800" baseline="0" dirty="0"/>
                        <a:t> Descriptions</a:t>
                      </a:r>
                      <a:endParaRPr lang="en-US" sz="1800" dirty="0"/>
                    </a:p>
                  </a:txBody>
                  <a:tcPr marT="45709" marB="45709"/>
                </a:tc>
                <a:extLst>
                  <a:ext uri="{0D108BD9-81ED-4DB2-BD59-A6C34878D82A}">
                    <a16:rowId xmlns:a16="http://schemas.microsoft.com/office/drawing/2014/main" val="10004"/>
                  </a:ext>
                </a:extLst>
              </a:tr>
            </a:tbl>
          </a:graphicData>
        </a:graphic>
      </p:graphicFrame>
      <p:sp>
        <p:nvSpPr>
          <p:cNvPr id="89124" name="Line 46">
            <a:extLst>
              <a:ext uri="{FF2B5EF4-FFF2-40B4-BE49-F238E27FC236}">
                <a16:creationId xmlns:a16="http://schemas.microsoft.com/office/drawing/2014/main" id="{0DB368FE-4698-47FC-A9D7-2F3221D156DF}"/>
              </a:ext>
            </a:extLst>
          </p:cNvPr>
          <p:cNvSpPr>
            <a:spLocks noChangeShapeType="1"/>
          </p:cNvSpPr>
          <p:nvPr/>
        </p:nvSpPr>
        <p:spPr bwMode="auto">
          <a:xfrm>
            <a:off x="8382000" y="31242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125" name="AutoShape 47">
            <a:extLst>
              <a:ext uri="{FF2B5EF4-FFF2-40B4-BE49-F238E27FC236}">
                <a16:creationId xmlns:a16="http://schemas.microsoft.com/office/drawing/2014/main" id="{52747D45-0F1E-47BE-BBD9-7EF2670CB55D}"/>
              </a:ext>
            </a:extLst>
          </p:cNvPr>
          <p:cNvSpPr>
            <a:spLocks noChangeArrowheads="1"/>
          </p:cNvSpPr>
          <p:nvPr/>
        </p:nvSpPr>
        <p:spPr bwMode="auto">
          <a:xfrm>
            <a:off x="8229600" y="2819400"/>
            <a:ext cx="304800" cy="304800"/>
          </a:xfrm>
          <a:prstGeom prst="smileyFace">
            <a:avLst>
              <a:gd name="adj" fmla="val 4653"/>
            </a:avLst>
          </a:prstGeom>
          <a:solidFill>
            <a:srgbClr val="A4623A"/>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89126" name="Line 49">
            <a:extLst>
              <a:ext uri="{FF2B5EF4-FFF2-40B4-BE49-F238E27FC236}">
                <a16:creationId xmlns:a16="http://schemas.microsoft.com/office/drawing/2014/main" id="{6D92711C-33D2-4095-A2F0-B43D2915618E}"/>
              </a:ext>
            </a:extLst>
          </p:cNvPr>
          <p:cNvSpPr>
            <a:spLocks noChangeShapeType="1"/>
          </p:cNvSpPr>
          <p:nvPr/>
        </p:nvSpPr>
        <p:spPr bwMode="auto">
          <a:xfrm flipH="1">
            <a:off x="8229600" y="3505200"/>
            <a:ext cx="15240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127" name="Line 50">
            <a:extLst>
              <a:ext uri="{FF2B5EF4-FFF2-40B4-BE49-F238E27FC236}">
                <a16:creationId xmlns:a16="http://schemas.microsoft.com/office/drawing/2014/main" id="{D4ECA70F-9DC4-49A4-9786-C59D9CED135C}"/>
              </a:ext>
            </a:extLst>
          </p:cNvPr>
          <p:cNvSpPr>
            <a:spLocks noChangeShapeType="1"/>
          </p:cNvSpPr>
          <p:nvPr/>
        </p:nvSpPr>
        <p:spPr bwMode="auto">
          <a:xfrm>
            <a:off x="8382000" y="3505200"/>
            <a:ext cx="15240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128" name="AutoShape 53">
            <a:extLst>
              <a:ext uri="{FF2B5EF4-FFF2-40B4-BE49-F238E27FC236}">
                <a16:creationId xmlns:a16="http://schemas.microsoft.com/office/drawing/2014/main" id="{C4457799-43C3-477E-A110-6A4B20080112}"/>
              </a:ext>
            </a:extLst>
          </p:cNvPr>
          <p:cNvSpPr>
            <a:spLocks noChangeArrowheads="1"/>
          </p:cNvSpPr>
          <p:nvPr/>
        </p:nvSpPr>
        <p:spPr bwMode="auto">
          <a:xfrm>
            <a:off x="8229600" y="3505200"/>
            <a:ext cx="304800" cy="228600"/>
          </a:xfrm>
          <a:prstGeom prst="triangle">
            <a:avLst>
              <a:gd name="adj" fmla="val 50000"/>
            </a:avLst>
          </a:prstGeom>
          <a:solidFill>
            <a:schemeClr val="hlink"/>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89129" name="Line 58">
            <a:extLst>
              <a:ext uri="{FF2B5EF4-FFF2-40B4-BE49-F238E27FC236}">
                <a16:creationId xmlns:a16="http://schemas.microsoft.com/office/drawing/2014/main" id="{A9D54806-E11E-4EF1-AAEF-2C3E5678EB58}"/>
              </a:ext>
            </a:extLst>
          </p:cNvPr>
          <p:cNvSpPr>
            <a:spLocks noChangeShapeType="1"/>
          </p:cNvSpPr>
          <p:nvPr/>
        </p:nvSpPr>
        <p:spPr bwMode="auto">
          <a:xfrm>
            <a:off x="8534400" y="28956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130" name="Line 59">
            <a:extLst>
              <a:ext uri="{FF2B5EF4-FFF2-40B4-BE49-F238E27FC236}">
                <a16:creationId xmlns:a16="http://schemas.microsoft.com/office/drawing/2014/main" id="{5E028B9A-7671-47A8-9DBA-8717E15F6A03}"/>
              </a:ext>
            </a:extLst>
          </p:cNvPr>
          <p:cNvSpPr>
            <a:spLocks noChangeShapeType="1"/>
          </p:cNvSpPr>
          <p:nvPr/>
        </p:nvSpPr>
        <p:spPr bwMode="auto">
          <a:xfrm>
            <a:off x="8229600" y="28956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131" name="Line 62">
            <a:extLst>
              <a:ext uri="{FF2B5EF4-FFF2-40B4-BE49-F238E27FC236}">
                <a16:creationId xmlns:a16="http://schemas.microsoft.com/office/drawing/2014/main" id="{1700E2A6-D9C9-441E-8849-2023AC3F9875}"/>
              </a:ext>
            </a:extLst>
          </p:cNvPr>
          <p:cNvSpPr>
            <a:spLocks noChangeShapeType="1"/>
          </p:cNvSpPr>
          <p:nvPr/>
        </p:nvSpPr>
        <p:spPr bwMode="auto">
          <a:xfrm>
            <a:off x="762000" y="35814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132" name="AutoShape 63">
            <a:extLst>
              <a:ext uri="{FF2B5EF4-FFF2-40B4-BE49-F238E27FC236}">
                <a16:creationId xmlns:a16="http://schemas.microsoft.com/office/drawing/2014/main" id="{6290E999-1401-4B54-9A10-69D3FCDEAA41}"/>
              </a:ext>
            </a:extLst>
          </p:cNvPr>
          <p:cNvSpPr>
            <a:spLocks noChangeArrowheads="1"/>
          </p:cNvSpPr>
          <p:nvPr/>
        </p:nvSpPr>
        <p:spPr bwMode="auto">
          <a:xfrm>
            <a:off x="609600" y="3276600"/>
            <a:ext cx="304800" cy="304800"/>
          </a:xfrm>
          <a:prstGeom prst="smileyFace">
            <a:avLst>
              <a:gd name="adj" fmla="val 4653"/>
            </a:avLst>
          </a:prstGeom>
          <a:solidFill>
            <a:srgbClr val="F4EBB2"/>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89133" name="Line 64">
            <a:extLst>
              <a:ext uri="{FF2B5EF4-FFF2-40B4-BE49-F238E27FC236}">
                <a16:creationId xmlns:a16="http://schemas.microsoft.com/office/drawing/2014/main" id="{D334E2A2-9773-4E5F-89E4-9D5B6518D735}"/>
              </a:ext>
            </a:extLst>
          </p:cNvPr>
          <p:cNvSpPr>
            <a:spLocks noChangeShapeType="1"/>
          </p:cNvSpPr>
          <p:nvPr/>
        </p:nvSpPr>
        <p:spPr bwMode="auto">
          <a:xfrm>
            <a:off x="533400" y="3733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134" name="Line 65">
            <a:extLst>
              <a:ext uri="{FF2B5EF4-FFF2-40B4-BE49-F238E27FC236}">
                <a16:creationId xmlns:a16="http://schemas.microsoft.com/office/drawing/2014/main" id="{119196D7-0801-4393-B8CD-756996576B5A}"/>
              </a:ext>
            </a:extLst>
          </p:cNvPr>
          <p:cNvSpPr>
            <a:spLocks noChangeShapeType="1"/>
          </p:cNvSpPr>
          <p:nvPr/>
        </p:nvSpPr>
        <p:spPr bwMode="auto">
          <a:xfrm flipH="1">
            <a:off x="609600" y="3962400"/>
            <a:ext cx="15240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135" name="Line 66">
            <a:extLst>
              <a:ext uri="{FF2B5EF4-FFF2-40B4-BE49-F238E27FC236}">
                <a16:creationId xmlns:a16="http://schemas.microsoft.com/office/drawing/2014/main" id="{F1A7802C-8205-4915-A61B-31A80751553F}"/>
              </a:ext>
            </a:extLst>
          </p:cNvPr>
          <p:cNvSpPr>
            <a:spLocks noChangeShapeType="1"/>
          </p:cNvSpPr>
          <p:nvPr/>
        </p:nvSpPr>
        <p:spPr bwMode="auto">
          <a:xfrm>
            <a:off x="762000" y="3962400"/>
            <a:ext cx="15240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136" name="Line 64">
            <a:extLst>
              <a:ext uri="{FF2B5EF4-FFF2-40B4-BE49-F238E27FC236}">
                <a16:creationId xmlns:a16="http://schemas.microsoft.com/office/drawing/2014/main" id="{F49CAA82-6673-497F-BA08-7FD181FA3152}"/>
              </a:ext>
            </a:extLst>
          </p:cNvPr>
          <p:cNvSpPr>
            <a:spLocks noChangeShapeType="1"/>
          </p:cNvSpPr>
          <p:nvPr/>
        </p:nvSpPr>
        <p:spPr bwMode="auto">
          <a:xfrm>
            <a:off x="8077200" y="32766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89137" name="Straight Arrow Connector 19">
            <a:extLst>
              <a:ext uri="{FF2B5EF4-FFF2-40B4-BE49-F238E27FC236}">
                <a16:creationId xmlns:a16="http://schemas.microsoft.com/office/drawing/2014/main" id="{65665955-D8A8-4538-8FAC-F87A122ABFB9}"/>
              </a:ext>
            </a:extLst>
          </p:cNvPr>
          <p:cNvCxnSpPr>
            <a:cxnSpLocks noChangeShapeType="1"/>
          </p:cNvCxnSpPr>
          <p:nvPr/>
        </p:nvCxnSpPr>
        <p:spPr bwMode="auto">
          <a:xfrm>
            <a:off x="990600" y="3429000"/>
            <a:ext cx="3810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9138" name="Straight Arrow Connector 21">
            <a:extLst>
              <a:ext uri="{FF2B5EF4-FFF2-40B4-BE49-F238E27FC236}">
                <a16:creationId xmlns:a16="http://schemas.microsoft.com/office/drawing/2014/main" id="{6BE6EB5D-C3DC-428A-B3F8-99B38A43A33D}"/>
              </a:ext>
            </a:extLst>
          </p:cNvPr>
          <p:cNvCxnSpPr>
            <a:cxnSpLocks noChangeShapeType="1"/>
          </p:cNvCxnSpPr>
          <p:nvPr/>
        </p:nvCxnSpPr>
        <p:spPr bwMode="auto">
          <a:xfrm rot="10800000">
            <a:off x="7543800" y="2971800"/>
            <a:ext cx="6096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9139" name="Straight Arrow Connector 22">
            <a:extLst>
              <a:ext uri="{FF2B5EF4-FFF2-40B4-BE49-F238E27FC236}">
                <a16:creationId xmlns:a16="http://schemas.microsoft.com/office/drawing/2014/main" id="{646F89A9-2AF9-4B66-9D17-C4DE78BACBD2}"/>
              </a:ext>
            </a:extLst>
          </p:cNvPr>
          <p:cNvCxnSpPr>
            <a:cxnSpLocks noChangeShapeType="1"/>
          </p:cNvCxnSpPr>
          <p:nvPr/>
        </p:nvCxnSpPr>
        <p:spPr bwMode="auto">
          <a:xfrm>
            <a:off x="990600" y="3962400"/>
            <a:ext cx="3810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9140" name="Straight Arrow Connector 23">
            <a:extLst>
              <a:ext uri="{FF2B5EF4-FFF2-40B4-BE49-F238E27FC236}">
                <a16:creationId xmlns:a16="http://schemas.microsoft.com/office/drawing/2014/main" id="{55A77BD5-AEF3-4451-B716-3F9AA2275CAF}"/>
              </a:ext>
            </a:extLst>
          </p:cNvPr>
          <p:cNvCxnSpPr>
            <a:cxnSpLocks noChangeShapeType="1"/>
          </p:cNvCxnSpPr>
          <p:nvPr/>
        </p:nvCxnSpPr>
        <p:spPr bwMode="auto">
          <a:xfrm rot="10800000">
            <a:off x="7543800" y="3429000"/>
            <a:ext cx="6096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9141" name="Straight Arrow Connector 24">
            <a:extLst>
              <a:ext uri="{FF2B5EF4-FFF2-40B4-BE49-F238E27FC236}">
                <a16:creationId xmlns:a16="http://schemas.microsoft.com/office/drawing/2014/main" id="{FB00ACCA-7C92-4631-BCEF-80D57E843B82}"/>
              </a:ext>
            </a:extLst>
          </p:cNvPr>
          <p:cNvCxnSpPr>
            <a:cxnSpLocks noChangeShapeType="1"/>
          </p:cNvCxnSpPr>
          <p:nvPr/>
        </p:nvCxnSpPr>
        <p:spPr bwMode="auto">
          <a:xfrm rot="10800000">
            <a:off x="7543800" y="3886200"/>
            <a:ext cx="6096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89142" name="TextBox 25">
            <a:extLst>
              <a:ext uri="{FF2B5EF4-FFF2-40B4-BE49-F238E27FC236}">
                <a16:creationId xmlns:a16="http://schemas.microsoft.com/office/drawing/2014/main" id="{AC0AF420-5210-4027-8304-F299FDCFC954}"/>
              </a:ext>
            </a:extLst>
          </p:cNvPr>
          <p:cNvSpPr txBox="1">
            <a:spLocks noChangeArrowheads="1"/>
          </p:cNvSpPr>
          <p:nvPr/>
        </p:nvSpPr>
        <p:spPr bwMode="auto">
          <a:xfrm>
            <a:off x="7599363" y="2362200"/>
            <a:ext cx="15446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(Secret, Eng)</a:t>
            </a:r>
          </a:p>
        </p:txBody>
      </p:sp>
      <p:sp>
        <p:nvSpPr>
          <p:cNvPr id="89143" name="TextBox 26">
            <a:extLst>
              <a:ext uri="{FF2B5EF4-FFF2-40B4-BE49-F238E27FC236}">
                <a16:creationId xmlns:a16="http://schemas.microsoft.com/office/drawing/2014/main" id="{92DCB72E-A6D7-4C09-AEF4-4652594BA061}"/>
              </a:ext>
            </a:extLst>
          </p:cNvPr>
          <p:cNvSpPr txBox="1">
            <a:spLocks noChangeArrowheads="1"/>
          </p:cNvSpPr>
          <p:nvPr/>
        </p:nvSpPr>
        <p:spPr bwMode="auto">
          <a:xfrm>
            <a:off x="228600" y="2590800"/>
            <a:ext cx="11207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(Confid., </a:t>
            </a:r>
          </a:p>
          <a:p>
            <a:r>
              <a:rPr lang="en-US" altLang="en-US"/>
              <a:t>Finance)</a:t>
            </a:r>
          </a:p>
        </p:txBody>
      </p:sp>
    </p:spTree>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8DA47677-9BD3-4737-B0AB-6A7C8501A89D}"/>
              </a:ext>
            </a:extLst>
          </p:cNvPr>
          <p:cNvSpPr>
            <a:spLocks noGrp="1" noChangeArrowheads="1"/>
          </p:cNvSpPr>
          <p:nvPr>
            <p:ph type="title" idx="4294967295"/>
          </p:nvPr>
        </p:nvSpPr>
        <p:spPr>
          <a:xfrm>
            <a:off x="457200" y="609600"/>
            <a:ext cx="7772400" cy="1219200"/>
          </a:xfrm>
        </p:spPr>
        <p:txBody>
          <a:bodyPr/>
          <a:lstStyle/>
          <a:p>
            <a:pPr eaLnBrk="1" hangingPunct="1"/>
            <a:r>
              <a:rPr lang="en-US" altLang="en-US">
                <a:ea typeface="Calibri" panose="020F0502020204030204" pitchFamily="34" charset="0"/>
                <a:cs typeface="Lucida Sans" panose="020B0602030504020204" pitchFamily="34" charset="0"/>
              </a:rPr>
              <a:t>IS Auditor Verifies…</a:t>
            </a:r>
          </a:p>
        </p:txBody>
      </p:sp>
      <p:sp>
        <p:nvSpPr>
          <p:cNvPr id="92163" name="Rectangle 3">
            <a:extLst>
              <a:ext uri="{FF2B5EF4-FFF2-40B4-BE49-F238E27FC236}">
                <a16:creationId xmlns:a16="http://schemas.microsoft.com/office/drawing/2014/main" id="{AC27822C-1867-4B6F-B2FC-17457585D982}"/>
              </a:ext>
            </a:extLst>
          </p:cNvPr>
          <p:cNvSpPr>
            <a:spLocks noGrp="1" noChangeArrowheads="1"/>
          </p:cNvSpPr>
          <p:nvPr>
            <p:ph type="body" idx="4294967295"/>
          </p:nvPr>
        </p:nvSpPr>
        <p:spPr>
          <a:xfrm>
            <a:off x="381000" y="1981200"/>
            <a:ext cx="8229600" cy="4191000"/>
          </a:xfrm>
        </p:spPr>
        <p:txBody>
          <a:bodyPr/>
          <a:lstStyle/>
          <a:p>
            <a:pPr eaLnBrk="1" hangingPunct="1">
              <a:lnSpc>
                <a:spcPct val="90000"/>
              </a:lnSpc>
            </a:pPr>
            <a:r>
              <a:rPr lang="en-US" altLang="en-US" sz="2400">
                <a:latin typeface="Calibri" panose="020F0502020204030204" pitchFamily="34" charset="0"/>
                <a:ea typeface="ヒラギノ角ゴ Pro W3"/>
                <a:cs typeface="ヒラギノ角ゴ Pro W3"/>
              </a:rPr>
              <a:t>Written Policies &amp; Procedures are professional &amp; implemented</a:t>
            </a:r>
          </a:p>
          <a:p>
            <a:pPr eaLnBrk="1" hangingPunct="1">
              <a:lnSpc>
                <a:spcPct val="90000"/>
              </a:lnSpc>
            </a:pPr>
            <a:r>
              <a:rPr lang="en-US" altLang="en-US" sz="2400">
                <a:latin typeface="Calibri" panose="020F0502020204030204" pitchFamily="34" charset="0"/>
                <a:ea typeface="ヒラギノ角ゴ Pro W3"/>
                <a:cs typeface="ヒラギノ角ゴ Pro W3"/>
              </a:rPr>
              <a:t>Access follows need-to-know</a:t>
            </a:r>
          </a:p>
          <a:p>
            <a:pPr eaLnBrk="1" hangingPunct="1">
              <a:lnSpc>
                <a:spcPct val="90000"/>
              </a:lnSpc>
            </a:pPr>
            <a:r>
              <a:rPr lang="en-US" altLang="en-US" sz="2400">
                <a:latin typeface="Calibri" panose="020F0502020204030204" pitchFamily="34" charset="0"/>
                <a:ea typeface="ヒラギノ角ゴ Pro W3"/>
                <a:cs typeface="ヒラギノ角ゴ Pro W3"/>
              </a:rPr>
              <a:t>Security awareness &amp; training implemented</a:t>
            </a:r>
          </a:p>
          <a:p>
            <a:pPr eaLnBrk="1" hangingPunct="1">
              <a:lnSpc>
                <a:spcPct val="90000"/>
              </a:lnSpc>
            </a:pPr>
            <a:r>
              <a:rPr lang="en-US" altLang="en-US" sz="2400">
                <a:latin typeface="Calibri" panose="020F0502020204030204" pitchFamily="34" charset="0"/>
                <a:ea typeface="ヒラギノ角ゴ Pro W3"/>
                <a:cs typeface="ヒラギノ角ゴ Pro W3"/>
              </a:rPr>
              <a:t>Data owners &amp; data custodians meet responsibility for safeguarding data</a:t>
            </a:r>
          </a:p>
          <a:p>
            <a:pPr eaLnBrk="1" hangingPunct="1">
              <a:lnSpc>
                <a:spcPct val="90000"/>
              </a:lnSpc>
            </a:pPr>
            <a:r>
              <a:rPr lang="en-US" altLang="en-US" sz="2400">
                <a:latin typeface="Calibri" panose="020F0502020204030204" pitchFamily="34" charset="0"/>
                <a:ea typeface="ヒラギノ角ゴ Pro W3"/>
                <a:cs typeface="ヒラギノ角ゴ Pro W3"/>
              </a:rPr>
              <a:t>Security Administrator provides physical and logical security for IS program, data, and equipment</a:t>
            </a:r>
          </a:p>
          <a:p>
            <a:pPr eaLnBrk="1" hangingPunct="1">
              <a:lnSpc>
                <a:spcPct val="90000"/>
              </a:lnSpc>
            </a:pPr>
            <a:r>
              <a:rPr lang="en-US" altLang="en-US" sz="2400">
                <a:latin typeface="Calibri" panose="020F0502020204030204" pitchFamily="34" charset="0"/>
                <a:ea typeface="ヒラギノ角ゴ Pro W3"/>
                <a:cs typeface="ヒラギノ角ゴ Pro W3"/>
              </a:rPr>
              <a:t>Authorization is documented and consistent with reality</a:t>
            </a:r>
          </a:p>
          <a:p>
            <a:pPr eaLnBrk="1" hangingPunct="1">
              <a:lnSpc>
                <a:spcPct val="90000"/>
              </a:lnSpc>
            </a:pPr>
            <a:r>
              <a:rPr lang="en-US" altLang="en-US" sz="2400">
                <a:latin typeface="Calibri" panose="020F0502020204030204" pitchFamily="34" charset="0"/>
                <a:ea typeface="ヒラギノ角ゴ Pro W3"/>
                <a:cs typeface="ヒラギノ角ゴ Pro W3"/>
              </a:rPr>
              <a:t>See CISA Review Manual for specific details</a:t>
            </a:r>
          </a:p>
          <a:p>
            <a:pPr eaLnBrk="1" hangingPunct="1">
              <a:lnSpc>
                <a:spcPct val="90000"/>
              </a:lnSpc>
            </a:pPr>
            <a:endParaRPr lang="en-US" altLang="en-US" sz="2600">
              <a:latin typeface="Calibri" panose="020F0502020204030204" pitchFamily="34" charset="0"/>
              <a:ea typeface="ヒラギノ角ゴ Pro W3"/>
              <a:cs typeface="ヒラギノ角ゴ Pro W3"/>
            </a:endParaRPr>
          </a:p>
        </p:txBody>
      </p:sp>
    </p:spTree>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Content Placeholder 1">
            <a:extLst>
              <a:ext uri="{FF2B5EF4-FFF2-40B4-BE49-F238E27FC236}">
                <a16:creationId xmlns:a16="http://schemas.microsoft.com/office/drawing/2014/main" id="{3A6DBBC7-9E89-495D-A527-A3657513BCAF}"/>
              </a:ext>
            </a:extLst>
          </p:cNvPr>
          <p:cNvSpPr>
            <a:spLocks noGrp="1" noChangeArrowheads="1"/>
          </p:cNvSpPr>
          <p:nvPr>
            <p:ph idx="11"/>
          </p:nvPr>
        </p:nvSpPr>
        <p:spPr>
          <a:xfrm>
            <a:off x="522288" y="1519238"/>
            <a:ext cx="8135937" cy="4879975"/>
          </a:xfrm>
        </p:spPr>
        <p:txBody>
          <a:bodyPr/>
          <a:lstStyle/>
          <a:p>
            <a:pPr>
              <a:buFont typeface="Arial" panose="020B0604020202020204" pitchFamily="34" charset="0"/>
              <a:buNone/>
            </a:pPr>
            <a:r>
              <a:rPr lang="en-US" altLang="en-US">
                <a:latin typeface="Calibri" panose="020F0502020204030204" pitchFamily="34" charset="0"/>
                <a:ea typeface="ヒラギノ角ゴ Pro W3"/>
                <a:cs typeface="ヒラギノ角ゴ Pro W3"/>
              </a:rPr>
              <a:t>Data in inventoried</a:t>
            </a:r>
          </a:p>
          <a:p>
            <a:pPr>
              <a:buFont typeface="Arial" panose="020B0604020202020204" pitchFamily="34" charset="0"/>
              <a:buNone/>
            </a:pPr>
            <a:r>
              <a:rPr lang="en-US" altLang="en-US">
                <a:latin typeface="Calibri" panose="020F0502020204030204" pitchFamily="34" charset="0"/>
                <a:ea typeface="ヒラギノ角ゴ Pro W3"/>
                <a:cs typeface="ヒラギノ角ゴ Pro W3"/>
              </a:rPr>
              <a:t>Data is allocated a sensitivity and criticality class</a:t>
            </a:r>
          </a:p>
          <a:p>
            <a:pPr>
              <a:buFont typeface="Arial" panose="020B0604020202020204" pitchFamily="34" charset="0"/>
              <a:buNone/>
            </a:pPr>
            <a:r>
              <a:rPr lang="en-US" altLang="en-US">
                <a:latin typeface="Calibri" panose="020F0502020204030204" pitchFamily="34" charset="0"/>
                <a:ea typeface="ヒラギノ角ゴ Pro W3"/>
                <a:cs typeface="ヒラギノ角ゴ Pro W3"/>
              </a:rPr>
              <a:t>Class handling is defined for handling, transporting, storage</a:t>
            </a:r>
          </a:p>
          <a:p>
            <a:pPr>
              <a:buFont typeface="Arial" panose="020B0604020202020204" pitchFamily="34" charset="0"/>
              <a:buNone/>
            </a:pPr>
            <a:r>
              <a:rPr lang="en-US" altLang="en-US">
                <a:latin typeface="Calibri" panose="020F0502020204030204" pitchFamily="34" charset="0"/>
                <a:ea typeface="ヒラギノ角ゴ Pro W3"/>
                <a:cs typeface="ヒラギノ角ゴ Pro W3"/>
              </a:rPr>
              <a:t>Roles are allocated permissions (access control)</a:t>
            </a:r>
          </a:p>
          <a:p>
            <a:pPr>
              <a:buFont typeface="Arial" panose="020B0604020202020204" pitchFamily="34" charset="0"/>
              <a:buNone/>
            </a:pPr>
            <a:r>
              <a:rPr lang="en-US" altLang="en-US">
                <a:latin typeface="Calibri" panose="020F0502020204030204" pitchFamily="34" charset="0"/>
                <a:ea typeface="ヒラギノ角ゴ Pro W3"/>
                <a:cs typeface="ヒラギノ角ゴ Pro W3"/>
              </a:rPr>
              <a:t>Authorization ensures access control is enforced: biometrics, two-factor authentication, single sign-on</a:t>
            </a:r>
          </a:p>
          <a:p>
            <a:pPr>
              <a:buFont typeface="Arial" panose="020B0604020202020204" pitchFamily="34" charset="0"/>
              <a:buNone/>
            </a:pPr>
            <a:r>
              <a:rPr lang="en-US" altLang="en-US">
                <a:latin typeface="Calibri" panose="020F0502020204030204" pitchFamily="34" charset="0"/>
                <a:ea typeface="ヒラギノ角ゴ Pro W3"/>
                <a:cs typeface="ヒラギノ角ゴ Pro W3"/>
              </a:rPr>
              <a:t>Trust enables use</a:t>
            </a:r>
          </a:p>
          <a:p>
            <a:pPr>
              <a:buFont typeface="Arial" panose="020B0604020202020204" pitchFamily="34" charset="0"/>
              <a:buNone/>
            </a:pPr>
            <a:r>
              <a:rPr lang="en-US" altLang="en-US">
                <a:latin typeface="Calibri" panose="020F0502020204030204" pitchFamily="34" charset="0"/>
                <a:ea typeface="ヒラギノ角ゴ Pro W3"/>
                <a:cs typeface="ヒラギノ角ゴ Pro W3"/>
              </a:rPr>
              <a:t>Access may be distributed: Trusted Computing Base</a:t>
            </a:r>
          </a:p>
          <a:p>
            <a:pPr>
              <a:buFont typeface="Arial" panose="020B0604020202020204" pitchFamily="34" charset="0"/>
              <a:buNone/>
            </a:pPr>
            <a:r>
              <a:rPr lang="en-US" altLang="en-US">
                <a:latin typeface="Calibri" panose="020F0502020204030204" pitchFamily="34" charset="0"/>
                <a:ea typeface="ヒラギノ角ゴ Pro W3"/>
                <a:cs typeface="ヒラギノ角ゴ Pro W3"/>
              </a:rPr>
              <a:t>Audit trails enforce accountability</a:t>
            </a:r>
          </a:p>
          <a:p>
            <a:pPr>
              <a:buFont typeface="Arial" panose="020B0604020202020204" pitchFamily="34" charset="0"/>
              <a:buNone/>
            </a:pPr>
            <a:endParaRPr lang="en-US" altLang="en-US">
              <a:latin typeface="Calibri" panose="020F0502020204030204" pitchFamily="34" charset="0"/>
              <a:ea typeface="ヒラギノ角ゴ Pro W3"/>
              <a:cs typeface="ヒラギノ角ゴ Pro W3"/>
            </a:endParaRPr>
          </a:p>
        </p:txBody>
      </p:sp>
      <p:sp>
        <p:nvSpPr>
          <p:cNvPr id="105475" name="Title 2">
            <a:extLst>
              <a:ext uri="{FF2B5EF4-FFF2-40B4-BE49-F238E27FC236}">
                <a16:creationId xmlns:a16="http://schemas.microsoft.com/office/drawing/2014/main" id="{139E8957-2B3B-40EE-97C4-A87A2F9E705D}"/>
              </a:ext>
            </a:extLst>
          </p:cNvPr>
          <p:cNvSpPr>
            <a:spLocks noGrp="1" noChangeArrowheads="1"/>
          </p:cNvSpPr>
          <p:nvPr>
            <p:ph type="title"/>
          </p:nvPr>
        </p:nvSpPr>
        <p:spPr/>
        <p:txBody>
          <a:bodyPr/>
          <a:lstStyle/>
          <a:p>
            <a:r>
              <a:rPr lang="en-US" altLang="en-US">
                <a:ea typeface="Calibri" panose="020F0502020204030204" pitchFamily="34" charset="0"/>
                <a:cs typeface="Lucida Sans" panose="020B0602030504020204" pitchFamily="34" charset="0"/>
              </a:rPr>
              <a:t>Summary</a:t>
            </a:r>
          </a:p>
        </p:txBody>
      </p:sp>
    </p:spTree>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5326A585-FB84-42F4-A79B-3EA5DF424EEF}"/>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71683" name="Rectangle 3">
            <a:extLst>
              <a:ext uri="{FF2B5EF4-FFF2-40B4-BE49-F238E27FC236}">
                <a16:creationId xmlns:a16="http://schemas.microsoft.com/office/drawing/2014/main" id="{D6E0619F-74C3-4EFF-B1E1-A94BB33CF375}"/>
              </a:ext>
            </a:extLst>
          </p:cNvPr>
          <p:cNvSpPr>
            <a:spLocks noGrp="1" noChangeArrowheads="1"/>
          </p:cNvSpPr>
          <p:nvPr>
            <p:ph idx="1"/>
          </p:nvPr>
        </p:nvSpPr>
        <p:spPr/>
        <p:txBody>
          <a:bodyPr/>
          <a:lstStyle/>
          <a:p>
            <a:pPr marL="609600" indent="-609600" eaLnBrk="1" hangingPunct="1">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     The person responsible for deciding who should have access to a data file is:</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Data custodian</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Data owner</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Security administrator</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Security manager</a:t>
            </a:r>
          </a:p>
        </p:txBody>
      </p:sp>
    </p:spTree>
    <p:extLst>
      <p:ext uri="{BB962C8B-B14F-4D97-AF65-F5344CB8AC3E}">
        <p14:creationId xmlns:p14="http://schemas.microsoft.com/office/powerpoint/2010/main" val="2629809258"/>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71683">
                                            <p:txEl>
                                              <p:pRg st="2" end="2"/>
                                            </p:txEl>
                                          </p:spTgt>
                                        </p:tgtEl>
                                        <p:attrNameLst>
                                          <p:attrName>r</p:attrName>
                                        </p:attrNameLst>
                                      </p:cBhvr>
                                    </p:animRot>
                                  </p:child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mph" presetSubtype="0" fill="hold" nodeType="clickEffect">
                                  <p:stCondLst>
                                    <p:cond delay="0"/>
                                  </p:stCondLst>
                                  <p:childTnLst>
                                    <p:animRot by="21600000">
                                      <p:cBhvr>
                                        <p:cTn id="10" dur="2000" fill="hold"/>
                                        <p:tgtEl>
                                          <p:spTgt spid="7168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3913C3AF-3611-43C7-8750-32B1B0F093B2}"/>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132099" name="Rectangle 3">
            <a:extLst>
              <a:ext uri="{FF2B5EF4-FFF2-40B4-BE49-F238E27FC236}">
                <a16:creationId xmlns:a16="http://schemas.microsoft.com/office/drawing/2014/main" id="{59262732-567B-4CB3-8151-E8F1FB51A095}"/>
              </a:ext>
            </a:extLst>
          </p:cNvPr>
          <p:cNvSpPr>
            <a:spLocks noGrp="1" noChangeArrowheads="1"/>
          </p:cNvSpPr>
          <p:nvPr>
            <p:ph idx="1"/>
          </p:nvPr>
        </p:nvSpPr>
        <p:spPr/>
        <p:txBody>
          <a:bodyPr/>
          <a:lstStyle/>
          <a:p>
            <a:pPr marL="457200" indent="-457200" eaLnBrk="1" hangingPunct="1">
              <a:lnSpc>
                <a:spcPct val="90000"/>
              </a:lnSpc>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   Least Privilege dictates that:</a:t>
            </a:r>
          </a:p>
          <a:p>
            <a:pPr marL="457200" indent="-457200" eaLnBrk="1" hangingPunct="1">
              <a:lnSpc>
                <a:spcPct val="90000"/>
              </a:lnSpc>
              <a:buFontTx/>
              <a:buAutoNum type="arabicPeriod"/>
            </a:pPr>
            <a:r>
              <a:rPr lang="en-US" altLang="en-US" sz="2400">
                <a:latin typeface="Calibri" panose="020F0502020204030204" pitchFamily="34" charset="0"/>
                <a:ea typeface="ヒラギノ角ゴ Pro W3"/>
                <a:cs typeface="ヒラギノ角ゴ Pro W3"/>
              </a:rPr>
              <a:t>Persons should have the ability to do tasks sufficient to perform their primary job and no more</a:t>
            </a:r>
          </a:p>
          <a:p>
            <a:pPr marL="457200" indent="-457200" eaLnBrk="1" hangingPunct="1">
              <a:lnSpc>
                <a:spcPct val="90000"/>
              </a:lnSpc>
              <a:buFontTx/>
              <a:buAutoNum type="arabicPeriod"/>
            </a:pPr>
            <a:r>
              <a:rPr lang="en-US" altLang="en-US" sz="2400">
                <a:latin typeface="Calibri" panose="020F0502020204030204" pitchFamily="34" charset="0"/>
                <a:ea typeface="ヒラギノ角ゴ Pro W3"/>
                <a:cs typeface="ヒラギノ角ゴ Pro W3"/>
              </a:rPr>
              <a:t>Access rights and permissions shall be commensurate with a person’s position in the corporation: i.e., lower layers have fewer rights</a:t>
            </a:r>
          </a:p>
          <a:p>
            <a:pPr marL="457200" indent="-457200" eaLnBrk="1" hangingPunct="1">
              <a:lnSpc>
                <a:spcPct val="90000"/>
              </a:lnSpc>
              <a:buFontTx/>
              <a:buAutoNum type="arabicPeriod"/>
            </a:pPr>
            <a:r>
              <a:rPr lang="en-US" altLang="en-US" sz="2400">
                <a:latin typeface="Calibri" panose="020F0502020204030204" pitchFamily="34" charset="0"/>
                <a:ea typeface="ヒラギノ角ゴ Pro W3"/>
                <a:cs typeface="ヒラギノ角ゴ Pro W3"/>
              </a:rPr>
              <a:t>Computer users should never have administrator passwords</a:t>
            </a:r>
          </a:p>
          <a:p>
            <a:pPr marL="457200" indent="-457200" eaLnBrk="1" hangingPunct="1">
              <a:lnSpc>
                <a:spcPct val="90000"/>
              </a:lnSpc>
              <a:buFontTx/>
              <a:buAutoNum type="arabicPeriod"/>
            </a:pPr>
            <a:r>
              <a:rPr lang="en-US" altLang="en-US" sz="2400">
                <a:latin typeface="Calibri" panose="020F0502020204030204" pitchFamily="34" charset="0"/>
                <a:ea typeface="ヒラギノ角ゴ Pro W3"/>
                <a:cs typeface="ヒラギノ角ゴ Pro W3"/>
              </a:rPr>
              <a:t>Persons should have access permissions only for their security level: Confidential, Private or Sensitive</a:t>
            </a:r>
          </a:p>
        </p:txBody>
      </p:sp>
    </p:spTree>
    <p:extLst>
      <p:ext uri="{BB962C8B-B14F-4D97-AF65-F5344CB8AC3E}">
        <p14:creationId xmlns:p14="http://schemas.microsoft.com/office/powerpoint/2010/main" val="2384463370"/>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132099">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17A8F831-1A4A-42AD-B213-65ABBE3E9F97}"/>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Review:  State Breach Law Protects…</a:t>
            </a:r>
          </a:p>
        </p:txBody>
      </p:sp>
      <p:sp>
        <p:nvSpPr>
          <p:cNvPr id="23555" name="Rectangle 3">
            <a:extLst>
              <a:ext uri="{FF2B5EF4-FFF2-40B4-BE49-F238E27FC236}">
                <a16:creationId xmlns:a16="http://schemas.microsoft.com/office/drawing/2014/main" id="{778EE1E0-3C58-4563-B4FA-74287C7A448D}"/>
              </a:ext>
            </a:extLst>
          </p:cNvPr>
          <p:cNvSpPr>
            <a:spLocks noGrp="1" noChangeArrowheads="1"/>
          </p:cNvSpPr>
          <p:nvPr>
            <p:ph idx="1"/>
          </p:nvPr>
        </p:nvSpPr>
        <p:spPr/>
        <p:txBody>
          <a:bodyPr/>
          <a:lstStyle/>
          <a:p>
            <a:pPr eaLnBrk="1" hangingPunct="1">
              <a:lnSpc>
                <a:spcPct val="80000"/>
              </a:lnSpc>
              <a:buFont typeface="Wingdings" panose="05000000000000000000" pitchFamily="2" charset="2"/>
              <a:buNone/>
            </a:pPr>
            <a:r>
              <a:rPr lang="en-US" altLang="en-US" sz="2800" dirty="0">
                <a:latin typeface="Calibri" panose="020F0502020204030204" pitchFamily="34" charset="0"/>
                <a:ea typeface="ヒラギノ角ゴ Pro W3"/>
                <a:cs typeface="ヒラギノ角ゴ Pro W3"/>
              </a:rPr>
              <a:t>Restricted data generally includes:</a:t>
            </a:r>
          </a:p>
          <a:p>
            <a:pPr eaLnBrk="1" hangingPunct="1">
              <a:lnSpc>
                <a:spcPct val="80000"/>
              </a:lnSpc>
            </a:pPr>
            <a:r>
              <a:rPr lang="en-US" altLang="en-US" sz="2800" dirty="0">
                <a:latin typeface="Calibri" panose="020F0502020204030204" pitchFamily="34" charset="0"/>
                <a:ea typeface="ヒラギノ角ゴ Pro W3"/>
                <a:cs typeface="ヒラギノ角ゴ Pro W3"/>
              </a:rPr>
              <a:t>Social Security Number</a:t>
            </a:r>
          </a:p>
          <a:p>
            <a:pPr eaLnBrk="1" hangingPunct="1">
              <a:lnSpc>
                <a:spcPct val="80000"/>
              </a:lnSpc>
            </a:pPr>
            <a:r>
              <a:rPr lang="en-US" altLang="en-US" sz="2800" dirty="0">
                <a:latin typeface="Calibri" panose="020F0502020204030204" pitchFamily="34" charset="0"/>
                <a:ea typeface="ヒラギノ角ゴ Pro W3"/>
                <a:cs typeface="ヒラギノ角ゴ Pro W3"/>
              </a:rPr>
              <a:t>Driver’s license # or state ID #</a:t>
            </a:r>
          </a:p>
          <a:p>
            <a:pPr eaLnBrk="1" hangingPunct="1">
              <a:lnSpc>
                <a:spcPct val="80000"/>
              </a:lnSpc>
            </a:pPr>
            <a:r>
              <a:rPr lang="en-US" altLang="en-US" sz="2800" dirty="0">
                <a:latin typeface="Calibri" panose="020F0502020204030204" pitchFamily="34" charset="0"/>
                <a:ea typeface="ヒラギノ角ゴ Pro W3"/>
                <a:cs typeface="ヒラギノ角ゴ Pro W3"/>
              </a:rPr>
              <a:t>Financial account number (credit/debit) and access code/password</a:t>
            </a:r>
          </a:p>
          <a:p>
            <a:pPr eaLnBrk="1" hangingPunct="1">
              <a:lnSpc>
                <a:spcPct val="80000"/>
              </a:lnSpc>
            </a:pPr>
            <a:r>
              <a:rPr lang="en-US" altLang="en-US" sz="2800" dirty="0">
                <a:latin typeface="Calibri" panose="020F0502020204030204" pitchFamily="34" charset="0"/>
                <a:ea typeface="ヒラギノ角ゴ Pro W3"/>
                <a:cs typeface="ヒラギノ角ゴ Pro W3"/>
              </a:rPr>
              <a:t>DNA profile (Statute 939.74)</a:t>
            </a:r>
          </a:p>
          <a:p>
            <a:pPr eaLnBrk="1" hangingPunct="1">
              <a:lnSpc>
                <a:spcPct val="80000"/>
              </a:lnSpc>
            </a:pPr>
            <a:r>
              <a:rPr lang="en-US" altLang="en-US" sz="2800" dirty="0">
                <a:latin typeface="Calibri" panose="020F0502020204030204" pitchFamily="34" charset="0"/>
                <a:ea typeface="ヒラギノ角ゴ Pro W3"/>
                <a:cs typeface="ヒラギノ角ゴ Pro W3"/>
              </a:rPr>
              <a:t>Biometric data</a:t>
            </a:r>
          </a:p>
          <a:p>
            <a:pPr eaLnBrk="1" hangingPunct="1">
              <a:lnSpc>
                <a:spcPct val="80000"/>
              </a:lnSpc>
              <a:buFont typeface="Wingdings" panose="05000000000000000000" pitchFamily="2" charset="2"/>
              <a:buNone/>
            </a:pPr>
            <a:r>
              <a:rPr lang="en-US" altLang="en-US" sz="2800" dirty="0">
                <a:latin typeface="Calibri" panose="020F0502020204030204" pitchFamily="34" charset="0"/>
                <a:ea typeface="ヒラギノ角ゴ Pro W3"/>
                <a:cs typeface="ヒラギノ角ゴ Pro W3"/>
              </a:rPr>
              <a:t>Some states &amp; HIPAA protects:</a:t>
            </a:r>
          </a:p>
          <a:p>
            <a:pPr eaLnBrk="1" hangingPunct="1">
              <a:lnSpc>
                <a:spcPct val="80000"/>
              </a:lnSpc>
            </a:pPr>
            <a:r>
              <a:rPr lang="en-US" altLang="en-US" sz="2800" dirty="0">
                <a:latin typeface="Calibri" panose="020F0502020204030204" pitchFamily="34" charset="0"/>
                <a:ea typeface="ヒラギノ角ゴ Pro W3"/>
                <a:cs typeface="ヒラギノ角ゴ Pro W3"/>
              </a:rPr>
              <a:t>Health status, treatment, or payment</a:t>
            </a:r>
          </a:p>
        </p:txBody>
      </p:sp>
    </p:spTree>
  </p:cSld>
  <p:clrMapOvr>
    <a:masterClrMapping/>
  </p:clrMapOvr>
  <p:transition spd="slow"/>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B0F68E26-F066-4C68-8106-E4C6A9B591C3}"/>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130051" name="Rectangle 3">
            <a:extLst>
              <a:ext uri="{FF2B5EF4-FFF2-40B4-BE49-F238E27FC236}">
                <a16:creationId xmlns:a16="http://schemas.microsoft.com/office/drawing/2014/main" id="{78EB6940-B344-4918-954A-E80FAF6C9BBC}"/>
              </a:ext>
            </a:extLst>
          </p:cNvPr>
          <p:cNvSpPr>
            <a:spLocks noGrp="1" noChangeArrowheads="1"/>
          </p:cNvSpPr>
          <p:nvPr>
            <p:ph idx="1"/>
          </p:nvPr>
        </p:nvSpPr>
        <p:spPr/>
        <p:txBody>
          <a:bodyPr/>
          <a:lstStyle/>
          <a:p>
            <a:pPr marL="533400" indent="-533400" eaLnBrk="1" hangingPunct="1">
              <a:lnSpc>
                <a:spcPct val="90000"/>
              </a:lnSpc>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A concern with personal or private information is that:</a:t>
            </a:r>
          </a:p>
          <a:p>
            <a:pPr marL="533400" indent="-533400" eaLnBrk="1" hangingPunct="1">
              <a:lnSpc>
                <a:spcPct val="90000"/>
              </a:lnSpc>
              <a:buFontTx/>
              <a:buAutoNum type="arabicPeriod"/>
            </a:pPr>
            <a:r>
              <a:rPr lang="en-US" altLang="en-US" sz="2400">
                <a:latin typeface="Calibri" panose="020F0502020204030204" pitchFamily="34" charset="0"/>
                <a:ea typeface="ヒラギノ角ゴ Pro W3"/>
                <a:cs typeface="ヒラギノ角ゴ Pro W3"/>
              </a:rPr>
              <a:t>Data is not kept longer than absolutely necessary</a:t>
            </a:r>
          </a:p>
          <a:p>
            <a:pPr marL="533400" indent="-533400" eaLnBrk="1" hangingPunct="1">
              <a:lnSpc>
                <a:spcPct val="90000"/>
              </a:lnSpc>
              <a:buFontTx/>
              <a:buAutoNum type="arabicPeriod"/>
            </a:pPr>
            <a:r>
              <a:rPr lang="en-US" altLang="en-US" sz="2400">
                <a:latin typeface="Calibri" panose="020F0502020204030204" pitchFamily="34" charset="0"/>
                <a:ea typeface="ヒラギノ角ゴ Pro W3"/>
                <a:cs typeface="ヒラギノ角ゴ Pro W3"/>
              </a:rPr>
              <a:t>Data encryption makes the retention of personal information safe</a:t>
            </a:r>
          </a:p>
          <a:p>
            <a:pPr marL="533400" indent="-533400" eaLnBrk="1" hangingPunct="1">
              <a:lnSpc>
                <a:spcPct val="90000"/>
              </a:lnSpc>
              <a:buFontTx/>
              <a:buAutoNum type="arabicPeriod"/>
            </a:pPr>
            <a:r>
              <a:rPr lang="en-US" altLang="en-US" sz="2400">
                <a:latin typeface="Calibri" panose="020F0502020204030204" pitchFamily="34" charset="0"/>
                <a:ea typeface="ヒラギノ角ゴ Pro W3"/>
                <a:cs typeface="ヒラギノ角ゴ Pro W3"/>
              </a:rPr>
              <a:t>Private information on disk should never be taken off-site </a:t>
            </a:r>
          </a:p>
          <a:p>
            <a:pPr marL="533400" indent="-533400" eaLnBrk="1" hangingPunct="1">
              <a:lnSpc>
                <a:spcPct val="90000"/>
              </a:lnSpc>
              <a:buFontTx/>
              <a:buAutoNum type="arabicPeriod"/>
            </a:pPr>
            <a:r>
              <a:rPr lang="en-US" altLang="en-US" sz="2400">
                <a:latin typeface="Calibri" panose="020F0502020204030204" pitchFamily="34" charset="0"/>
                <a:ea typeface="ヒラギノ角ゴ Pro W3"/>
                <a:cs typeface="ヒラギノ角ゴ Pro W3"/>
              </a:rPr>
              <a:t>Personal data is always labeled and handled as critical or vital to the organization</a:t>
            </a:r>
          </a:p>
        </p:txBody>
      </p:sp>
    </p:spTree>
    <p:extLst>
      <p:ext uri="{BB962C8B-B14F-4D97-AF65-F5344CB8AC3E}">
        <p14:creationId xmlns:p14="http://schemas.microsoft.com/office/powerpoint/2010/main" val="306841710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130051">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550A3167-A7EC-429D-B8B9-415AC9E76C83}"/>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74755" name="Rectangle 3">
            <a:extLst>
              <a:ext uri="{FF2B5EF4-FFF2-40B4-BE49-F238E27FC236}">
                <a16:creationId xmlns:a16="http://schemas.microsoft.com/office/drawing/2014/main" id="{744908CD-3A52-40C3-BAFB-51FE343B2BA0}"/>
              </a:ext>
            </a:extLst>
          </p:cNvPr>
          <p:cNvSpPr>
            <a:spLocks noGrp="1" noChangeArrowheads="1"/>
          </p:cNvSpPr>
          <p:nvPr>
            <p:ph idx="1"/>
          </p:nvPr>
        </p:nvSpPr>
        <p:spPr/>
        <p:txBody>
          <a:bodyPr/>
          <a:lstStyle/>
          <a:p>
            <a:pPr marL="609600" indent="-609600" eaLnBrk="1" hangingPunct="1">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     The person responsible for restricting and monitoring permissions is the:</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Data custodian</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Data owner</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Security administrator</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Security manager</a:t>
            </a:r>
          </a:p>
        </p:txBody>
      </p:sp>
    </p:spTree>
    <p:extLst>
      <p:ext uri="{BB962C8B-B14F-4D97-AF65-F5344CB8AC3E}">
        <p14:creationId xmlns:p14="http://schemas.microsoft.com/office/powerpoint/2010/main" val="169075661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74755">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86DDFAC3-E48D-4C8C-A134-FF265060F6DC}"/>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125955" name="Rectangle 3">
            <a:extLst>
              <a:ext uri="{FF2B5EF4-FFF2-40B4-BE49-F238E27FC236}">
                <a16:creationId xmlns:a16="http://schemas.microsoft.com/office/drawing/2014/main" id="{2DB08A94-6380-4FC1-A9A7-9921C3EFFA98}"/>
              </a:ext>
            </a:extLst>
          </p:cNvPr>
          <p:cNvSpPr>
            <a:spLocks noGrp="1" noChangeArrowheads="1"/>
          </p:cNvSpPr>
          <p:nvPr>
            <p:ph idx="1"/>
          </p:nvPr>
        </p:nvSpPr>
        <p:spPr/>
        <p:txBody>
          <a:bodyPr/>
          <a:lstStyle/>
          <a:p>
            <a:pPr marL="609600" indent="-609600" eaLnBrk="1" hangingPunct="1">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     A form of biometrics that is considered invasive by users is:</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Retina</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Iris</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3D hand</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Signature</a:t>
            </a:r>
          </a:p>
          <a:p>
            <a:pPr marL="609600" indent="-609600" eaLnBrk="1" hangingPunct="1"/>
            <a:endParaRPr lang="en-US" altLang="en-US">
              <a:latin typeface="Calibri" panose="020F0502020204030204" pitchFamily="34" charset="0"/>
              <a:ea typeface="ヒラギノ角ゴ Pro W3"/>
              <a:cs typeface="ヒラギノ角ゴ Pro W3"/>
            </a:endParaRPr>
          </a:p>
        </p:txBody>
      </p:sp>
    </p:spTree>
    <p:extLst>
      <p:ext uri="{BB962C8B-B14F-4D97-AF65-F5344CB8AC3E}">
        <p14:creationId xmlns:p14="http://schemas.microsoft.com/office/powerpoint/2010/main" val="11750414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125955">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42FABC19-4018-4B6F-9588-F2033D320EDC}"/>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126979" name="Rectangle 3">
            <a:extLst>
              <a:ext uri="{FF2B5EF4-FFF2-40B4-BE49-F238E27FC236}">
                <a16:creationId xmlns:a16="http://schemas.microsoft.com/office/drawing/2014/main" id="{C151ED58-9162-4092-8835-F61B945EC00F}"/>
              </a:ext>
            </a:extLst>
          </p:cNvPr>
          <p:cNvSpPr>
            <a:spLocks noGrp="1" noChangeArrowheads="1"/>
          </p:cNvSpPr>
          <p:nvPr>
            <p:ph idx="1"/>
          </p:nvPr>
        </p:nvSpPr>
        <p:spPr/>
        <p:txBody>
          <a:bodyPr/>
          <a:lstStyle/>
          <a:p>
            <a:pPr marL="609600" indent="-609600" eaLnBrk="1" hangingPunct="1">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    A form of biometrics that is not prone to error is</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Retina</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Voice</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Finger</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Signature</a:t>
            </a:r>
          </a:p>
        </p:txBody>
      </p:sp>
    </p:spTree>
    <p:extLst>
      <p:ext uri="{BB962C8B-B14F-4D97-AF65-F5344CB8AC3E}">
        <p14:creationId xmlns:p14="http://schemas.microsoft.com/office/powerpoint/2010/main" val="48037226"/>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126979">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a:extLst>
              <a:ext uri="{FF2B5EF4-FFF2-40B4-BE49-F238E27FC236}">
                <a16:creationId xmlns:a16="http://schemas.microsoft.com/office/drawing/2014/main" id="{0034EED4-B879-48BC-BE32-28772F7A2F40}"/>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3" name="Content Placeholder 2">
            <a:extLst>
              <a:ext uri="{FF2B5EF4-FFF2-40B4-BE49-F238E27FC236}">
                <a16:creationId xmlns:a16="http://schemas.microsoft.com/office/drawing/2014/main" id="{DD71D45A-55F7-4E64-BCBE-12C014C2233B}"/>
              </a:ext>
            </a:extLst>
          </p:cNvPr>
          <p:cNvSpPr>
            <a:spLocks noGrp="1"/>
          </p:cNvSpPr>
          <p:nvPr>
            <p:ph idx="1"/>
          </p:nvPr>
        </p:nvSpPr>
        <p:spPr/>
        <p:txBody>
          <a:bodyPr>
            <a:noAutofit/>
          </a:bodyPr>
          <a:lstStyle/>
          <a:p>
            <a:pPr eaLnBrk="1" hangingPunct="1">
              <a:lnSpc>
                <a:spcPct val="100000"/>
              </a:lnSpc>
              <a:buFont typeface="Wingdings" pitchFamily="2" charset="2"/>
              <a:buNone/>
              <a:defRPr/>
            </a:pPr>
            <a:r>
              <a:rPr lang="en-US" sz="2400" dirty="0"/>
              <a:t>   Julie is a Data Owner.  She configures permissions in the database to enable users to access the forms she thinks they should be able to access.  This technique is known as</a:t>
            </a:r>
          </a:p>
          <a:p>
            <a:pPr marL="514350" indent="-514350" eaLnBrk="1" hangingPunct="1">
              <a:lnSpc>
                <a:spcPct val="100000"/>
              </a:lnSpc>
              <a:buFont typeface="+mj-lt"/>
              <a:buAutoNum type="arabicPeriod"/>
              <a:defRPr/>
            </a:pPr>
            <a:r>
              <a:rPr lang="en-US" sz="2400" dirty="0"/>
              <a:t>Bell and La </a:t>
            </a:r>
            <a:r>
              <a:rPr lang="en-US" sz="2400" dirty="0" err="1"/>
              <a:t>Padula</a:t>
            </a:r>
            <a:r>
              <a:rPr lang="en-US" sz="2400" dirty="0"/>
              <a:t> Model</a:t>
            </a:r>
          </a:p>
          <a:p>
            <a:pPr marL="514350" indent="-514350" eaLnBrk="1" hangingPunct="1">
              <a:lnSpc>
                <a:spcPct val="100000"/>
              </a:lnSpc>
              <a:buFont typeface="+mj-lt"/>
              <a:buAutoNum type="arabicPeriod"/>
              <a:defRPr/>
            </a:pPr>
            <a:r>
              <a:rPr lang="en-US" sz="2400" dirty="0"/>
              <a:t>Mandatory Access Control</a:t>
            </a:r>
          </a:p>
          <a:p>
            <a:pPr marL="514350" indent="-514350" eaLnBrk="1" hangingPunct="1">
              <a:lnSpc>
                <a:spcPct val="100000"/>
              </a:lnSpc>
              <a:buFont typeface="+mj-lt"/>
              <a:buAutoNum type="arabicPeriod"/>
              <a:defRPr/>
            </a:pPr>
            <a:r>
              <a:rPr lang="en-US" sz="2400" dirty="0"/>
              <a:t>Role-Based Access Control</a:t>
            </a:r>
          </a:p>
          <a:p>
            <a:pPr marL="514350" indent="-514350" eaLnBrk="1" hangingPunct="1">
              <a:lnSpc>
                <a:spcPct val="100000"/>
              </a:lnSpc>
              <a:buFont typeface="+mj-lt"/>
              <a:buAutoNum type="arabicPeriod"/>
              <a:defRPr/>
            </a:pPr>
            <a:r>
              <a:rPr lang="en-US" sz="2400" dirty="0"/>
              <a:t>Discretionary Access Control</a:t>
            </a:r>
          </a:p>
        </p:txBody>
      </p:sp>
    </p:spTree>
    <p:extLst>
      <p:ext uri="{BB962C8B-B14F-4D97-AF65-F5344CB8AC3E}">
        <p14:creationId xmlns:p14="http://schemas.microsoft.com/office/powerpoint/2010/main" val="410867214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a:extLst>
              <a:ext uri="{FF2B5EF4-FFF2-40B4-BE49-F238E27FC236}">
                <a16:creationId xmlns:a16="http://schemas.microsoft.com/office/drawing/2014/main" id="{CD410F15-0FD7-4C59-9131-DE4E574888BC}"/>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3" name="Content Placeholder 2">
            <a:extLst>
              <a:ext uri="{FF2B5EF4-FFF2-40B4-BE49-F238E27FC236}">
                <a16:creationId xmlns:a16="http://schemas.microsoft.com/office/drawing/2014/main" id="{4154136A-1BC1-4272-A29D-F790A70B2A3C}"/>
              </a:ext>
            </a:extLst>
          </p:cNvPr>
          <p:cNvSpPr>
            <a:spLocks noGrp="1"/>
          </p:cNvSpPr>
          <p:nvPr>
            <p:ph idx="1"/>
          </p:nvPr>
        </p:nvSpPr>
        <p:spPr/>
        <p:txBody>
          <a:bodyPr>
            <a:noAutofit/>
          </a:bodyPr>
          <a:lstStyle/>
          <a:p>
            <a:pPr eaLnBrk="1" hangingPunct="1">
              <a:lnSpc>
                <a:spcPct val="100000"/>
              </a:lnSpc>
              <a:buFont typeface="Wingdings" pitchFamily="2" charset="2"/>
              <a:buNone/>
              <a:defRPr/>
            </a:pPr>
            <a:r>
              <a:rPr lang="en-US" sz="2400" dirty="0"/>
              <a:t>   John has a security clearance of (Engineering, Confidential).  Using Bell and La </a:t>
            </a:r>
            <a:r>
              <a:rPr lang="en-US" sz="2400" dirty="0" err="1"/>
              <a:t>Padula</a:t>
            </a:r>
            <a:r>
              <a:rPr lang="en-US" sz="2400" dirty="0"/>
              <a:t> Model, John can write to:</a:t>
            </a:r>
          </a:p>
          <a:p>
            <a:pPr marL="514350" indent="-514350" eaLnBrk="1" hangingPunct="1">
              <a:lnSpc>
                <a:spcPct val="100000"/>
              </a:lnSpc>
              <a:buFont typeface="+mj-lt"/>
              <a:buAutoNum type="arabicPeriod"/>
              <a:defRPr/>
            </a:pPr>
            <a:r>
              <a:rPr lang="en-US" sz="2400" dirty="0"/>
              <a:t>Confidential</a:t>
            </a:r>
          </a:p>
          <a:p>
            <a:pPr marL="514350" indent="-514350" eaLnBrk="1" hangingPunct="1">
              <a:lnSpc>
                <a:spcPct val="100000"/>
              </a:lnSpc>
              <a:buFont typeface="+mj-lt"/>
              <a:buAutoNum type="arabicPeriod"/>
              <a:defRPr/>
            </a:pPr>
            <a:r>
              <a:rPr lang="en-US" sz="2400" dirty="0"/>
              <a:t>Top Secret, Secret, and Confidential</a:t>
            </a:r>
          </a:p>
          <a:p>
            <a:pPr marL="514350" indent="-514350" eaLnBrk="1" hangingPunct="1">
              <a:lnSpc>
                <a:spcPct val="100000"/>
              </a:lnSpc>
              <a:buFont typeface="+mj-lt"/>
              <a:buAutoNum type="arabicPeriod"/>
              <a:defRPr/>
            </a:pPr>
            <a:r>
              <a:rPr lang="en-US" sz="2400" dirty="0"/>
              <a:t>Confidential and Unclassified</a:t>
            </a:r>
          </a:p>
          <a:p>
            <a:pPr marL="514350" indent="-514350" eaLnBrk="1" hangingPunct="1">
              <a:lnSpc>
                <a:spcPct val="100000"/>
              </a:lnSpc>
              <a:buFont typeface="+mj-lt"/>
              <a:buAutoNum type="arabicPeriod"/>
              <a:defRPr/>
            </a:pPr>
            <a:r>
              <a:rPr lang="en-US" sz="2400" dirty="0"/>
              <a:t>Unclassified</a:t>
            </a:r>
          </a:p>
        </p:txBody>
      </p:sp>
    </p:spTree>
    <p:extLst>
      <p:ext uri="{BB962C8B-B14F-4D97-AF65-F5344CB8AC3E}">
        <p14:creationId xmlns:p14="http://schemas.microsoft.com/office/powerpoint/2010/main" val="374026397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FBA16-F6AD-477B-AA86-56B504A8DA92}"/>
              </a:ext>
            </a:extLst>
          </p:cNvPr>
          <p:cNvSpPr>
            <a:spLocks noGrp="1"/>
          </p:cNvSpPr>
          <p:nvPr>
            <p:ph type="title"/>
          </p:nvPr>
        </p:nvSpPr>
        <p:spPr/>
        <p:txBody>
          <a:bodyPr/>
          <a:lstStyle/>
          <a:p>
            <a:pPr eaLnBrk="1" hangingPunct="1">
              <a:defRPr/>
            </a:pPr>
            <a:r>
              <a:rPr lang="en-US" dirty="0"/>
              <a:t>Health First Case Study</a:t>
            </a:r>
          </a:p>
        </p:txBody>
      </p:sp>
      <p:sp>
        <p:nvSpPr>
          <p:cNvPr id="106499" name="Text Placeholder 2">
            <a:extLst>
              <a:ext uri="{FF2B5EF4-FFF2-40B4-BE49-F238E27FC236}">
                <a16:creationId xmlns:a16="http://schemas.microsoft.com/office/drawing/2014/main" id="{318457DF-A8CF-429C-A8BA-50252A590A8D}"/>
              </a:ext>
            </a:extLst>
          </p:cNvPr>
          <p:cNvSpPr>
            <a:spLocks noGrp="1" noChangeArrowheads="1"/>
          </p:cNvSpPr>
          <p:nvPr>
            <p:ph type="body" idx="1"/>
          </p:nvPr>
        </p:nvSpPr>
        <p:spPr>
          <a:xfrm>
            <a:off x="457200" y="5105400"/>
            <a:ext cx="7772400" cy="685800"/>
          </a:xfrm>
        </p:spPr>
        <p:txBody>
          <a:bodyPr/>
          <a:lstStyle/>
          <a:p>
            <a:pPr algn="ctr" eaLnBrk="1" hangingPunct="1"/>
            <a:r>
              <a:rPr lang="en-US" altLang="en-US">
                <a:latin typeface="Calibri" panose="020F0502020204030204" pitchFamily="34" charset="0"/>
                <a:ea typeface="ヒラギノ角ゴ Pro W3"/>
                <a:cs typeface="ヒラギノ角ゴ Pro W3"/>
              </a:rPr>
              <a:t>Designing Information Security</a:t>
            </a:r>
          </a:p>
        </p:txBody>
      </p:sp>
      <p:graphicFrame>
        <p:nvGraphicFramePr>
          <p:cNvPr id="3" name="Diagram 2">
            <a:extLst>
              <a:ext uri="{FF2B5EF4-FFF2-40B4-BE49-F238E27FC236}">
                <a16:creationId xmlns:a16="http://schemas.microsoft.com/office/drawing/2014/main" id="{1CBC39F0-D78C-46F8-8DFA-8EB28527B81E}"/>
              </a:ext>
            </a:extLst>
          </p:cNvPr>
          <p:cNvGraphicFramePr/>
          <p:nvPr>
            <p:extLst>
              <p:ext uri="{D42A27DB-BD31-4B8C-83A1-F6EECF244321}">
                <p14:modId xmlns:p14="http://schemas.microsoft.com/office/powerpoint/2010/main" val="2177442679"/>
              </p:ext>
            </p:extLst>
          </p:nvPr>
        </p:nvGraphicFramePr>
        <p:xfrm>
          <a:off x="1447800" y="666750"/>
          <a:ext cx="6019800" cy="3568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55A1047-7737-4C42-A214-B4F93D0A3181}"/>
              </a:ext>
            </a:extLst>
          </p:cNvPr>
          <p:cNvGraphicFramePr>
            <a:graphicFrameLocks noGrp="1"/>
          </p:cNvGraphicFramePr>
          <p:nvPr>
            <p:ph idx="11"/>
          </p:nvPr>
        </p:nvGraphicFramePr>
        <p:xfrm>
          <a:off x="522288" y="1519238"/>
          <a:ext cx="8135937" cy="4879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3A13BC64-C0B3-4C03-9F1E-BBC324BBFB4B}"/>
              </a:ext>
            </a:extLst>
          </p:cNvPr>
          <p:cNvSpPr>
            <a:spLocks noGrp="1"/>
          </p:cNvSpPr>
          <p:nvPr>
            <p:ph type="title"/>
          </p:nvPr>
        </p:nvSpPr>
        <p:spPr/>
        <p:txBody>
          <a:bodyPr/>
          <a:lstStyle/>
          <a:p>
            <a:r>
              <a:rPr lang="en-US" dirty="0"/>
              <a:t>Planning for Information Security</a:t>
            </a:r>
          </a:p>
        </p:txBody>
      </p:sp>
    </p:spTree>
    <p:extLst>
      <p:ext uri="{BB962C8B-B14F-4D97-AF65-F5344CB8AC3E}">
        <p14:creationId xmlns:p14="http://schemas.microsoft.com/office/powerpoint/2010/main" val="1416140427"/>
      </p:ext>
    </p:extLst>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A15FFE52-EA09-43F2-A2CE-072C822BDFBE}"/>
              </a:ext>
            </a:extLst>
          </p:cNvPr>
          <p:cNvSpPr>
            <a:spLocks noGrp="1" noChangeArrowheads="1"/>
          </p:cNvSpPr>
          <p:nvPr>
            <p:ph type="title"/>
          </p:nvPr>
        </p:nvSpPr>
        <p:spPr>
          <a:xfrm>
            <a:off x="457200" y="609600"/>
            <a:ext cx="8229600" cy="1219200"/>
          </a:xfrm>
        </p:spPr>
        <p:txBody>
          <a:bodyPr/>
          <a:lstStyle/>
          <a:p>
            <a:pPr eaLnBrk="1" hangingPunct="1"/>
            <a:r>
              <a:rPr lang="en-US" altLang="en-US">
                <a:ea typeface="Calibri" panose="020F0502020204030204" pitchFamily="34" charset="0"/>
                <a:cs typeface="Lucida Sans" panose="020B0602030504020204" pitchFamily="34" charset="0"/>
              </a:rPr>
              <a:t>Define Sensitivity Classification</a:t>
            </a:r>
            <a:endParaRPr lang="en-US" altLang="en-US" sz="2400">
              <a:ea typeface="Calibri" panose="020F0502020204030204" pitchFamily="34" charset="0"/>
              <a:cs typeface="Lucida Sans" panose="020B0602030504020204" pitchFamily="34" charset="0"/>
            </a:endParaRPr>
          </a:p>
        </p:txBody>
      </p:sp>
      <p:graphicFrame>
        <p:nvGraphicFramePr>
          <p:cNvPr id="2" name="Diagram 1">
            <a:extLst>
              <a:ext uri="{FF2B5EF4-FFF2-40B4-BE49-F238E27FC236}">
                <a16:creationId xmlns:a16="http://schemas.microsoft.com/office/drawing/2014/main" id="{694F4689-909F-4720-AFA2-367505F03895}"/>
              </a:ext>
            </a:extLst>
          </p:cNvPr>
          <p:cNvGraphicFramePr/>
          <p:nvPr>
            <p:extLst>
              <p:ext uri="{D42A27DB-BD31-4B8C-83A1-F6EECF244321}">
                <p14:modId xmlns:p14="http://schemas.microsoft.com/office/powerpoint/2010/main" val="2096261537"/>
              </p:ext>
            </p:extLst>
          </p:nvPr>
        </p:nvGraphicFramePr>
        <p:xfrm>
          <a:off x="457200" y="1676400"/>
          <a:ext cx="60198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9572" name="TextBox 2">
            <a:extLst>
              <a:ext uri="{FF2B5EF4-FFF2-40B4-BE49-F238E27FC236}">
                <a16:creationId xmlns:a16="http://schemas.microsoft.com/office/drawing/2014/main" id="{2D25BFAB-4BBB-4B8B-8704-4DF0A2DFB955}"/>
              </a:ext>
            </a:extLst>
          </p:cNvPr>
          <p:cNvSpPr txBox="1">
            <a:spLocks noChangeArrowheads="1"/>
          </p:cNvSpPr>
          <p:nvPr/>
        </p:nvSpPr>
        <p:spPr bwMode="auto">
          <a:xfrm rot="-691004">
            <a:off x="5592763" y="2011363"/>
            <a:ext cx="24288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Medical appointments</a:t>
            </a:r>
          </a:p>
        </p:txBody>
      </p:sp>
      <p:sp>
        <p:nvSpPr>
          <p:cNvPr id="109573" name="TextBox 3">
            <a:extLst>
              <a:ext uri="{FF2B5EF4-FFF2-40B4-BE49-F238E27FC236}">
                <a16:creationId xmlns:a16="http://schemas.microsoft.com/office/drawing/2014/main" id="{4E1509A3-0E5F-40A0-A397-ED463AD4582F}"/>
              </a:ext>
            </a:extLst>
          </p:cNvPr>
          <p:cNvSpPr txBox="1">
            <a:spLocks noChangeArrowheads="1"/>
          </p:cNvSpPr>
          <p:nvPr/>
        </p:nvSpPr>
        <p:spPr bwMode="auto">
          <a:xfrm rot="613809">
            <a:off x="6019800" y="3017838"/>
            <a:ext cx="25193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Credit card information</a:t>
            </a:r>
          </a:p>
        </p:txBody>
      </p:sp>
      <p:sp>
        <p:nvSpPr>
          <p:cNvPr id="109574" name="TextBox 4">
            <a:extLst>
              <a:ext uri="{FF2B5EF4-FFF2-40B4-BE49-F238E27FC236}">
                <a16:creationId xmlns:a16="http://schemas.microsoft.com/office/drawing/2014/main" id="{F83F3C0B-7E86-4B8D-A021-DC078BB829F5}"/>
              </a:ext>
            </a:extLst>
          </p:cNvPr>
          <p:cNvSpPr txBox="1">
            <a:spLocks noChangeArrowheads="1"/>
          </p:cNvSpPr>
          <p:nvPr/>
        </p:nvSpPr>
        <p:spPr bwMode="auto">
          <a:xfrm rot="930407">
            <a:off x="795338" y="2311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Budget</a:t>
            </a:r>
          </a:p>
        </p:txBody>
      </p:sp>
      <p:sp>
        <p:nvSpPr>
          <p:cNvPr id="109575" name="TextBox 5">
            <a:extLst>
              <a:ext uri="{FF2B5EF4-FFF2-40B4-BE49-F238E27FC236}">
                <a16:creationId xmlns:a16="http://schemas.microsoft.com/office/drawing/2014/main" id="{94ACB07A-CA8A-40A1-B171-A9EB837C4C7D}"/>
              </a:ext>
            </a:extLst>
          </p:cNvPr>
          <p:cNvSpPr txBox="1">
            <a:spLocks noChangeArrowheads="1"/>
          </p:cNvSpPr>
          <p:nvPr/>
        </p:nvSpPr>
        <p:spPr bwMode="auto">
          <a:xfrm rot="365208">
            <a:off x="7005638" y="4468813"/>
            <a:ext cx="205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Personnel records</a:t>
            </a:r>
          </a:p>
        </p:txBody>
      </p:sp>
      <p:sp>
        <p:nvSpPr>
          <p:cNvPr id="109576" name="TextBox 6">
            <a:extLst>
              <a:ext uri="{FF2B5EF4-FFF2-40B4-BE49-F238E27FC236}">
                <a16:creationId xmlns:a16="http://schemas.microsoft.com/office/drawing/2014/main" id="{EA4C04F9-B978-4380-BFB9-88268592708A}"/>
              </a:ext>
            </a:extLst>
          </p:cNvPr>
          <p:cNvSpPr txBox="1">
            <a:spLocks noChangeArrowheads="1"/>
          </p:cNvSpPr>
          <p:nvPr/>
        </p:nvSpPr>
        <p:spPr bwMode="auto">
          <a:xfrm rot="-929771">
            <a:off x="5322888" y="3738563"/>
            <a:ext cx="19415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Patient treatment</a:t>
            </a:r>
          </a:p>
        </p:txBody>
      </p:sp>
      <p:sp>
        <p:nvSpPr>
          <p:cNvPr id="109577" name="TextBox 7">
            <a:extLst>
              <a:ext uri="{FF2B5EF4-FFF2-40B4-BE49-F238E27FC236}">
                <a16:creationId xmlns:a16="http://schemas.microsoft.com/office/drawing/2014/main" id="{4E9FF462-791D-42B3-8815-151FCF428F93}"/>
              </a:ext>
            </a:extLst>
          </p:cNvPr>
          <p:cNvSpPr txBox="1">
            <a:spLocks noChangeArrowheads="1"/>
          </p:cNvSpPr>
          <p:nvPr/>
        </p:nvSpPr>
        <p:spPr bwMode="auto">
          <a:xfrm rot="-573128">
            <a:off x="14288" y="3302000"/>
            <a:ext cx="23653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Contracts &amp; Licenses</a:t>
            </a:r>
          </a:p>
        </p:txBody>
      </p:sp>
      <p:sp>
        <p:nvSpPr>
          <p:cNvPr id="109578" name="TextBox 8">
            <a:extLst>
              <a:ext uri="{FF2B5EF4-FFF2-40B4-BE49-F238E27FC236}">
                <a16:creationId xmlns:a16="http://schemas.microsoft.com/office/drawing/2014/main" id="{4BE3427F-784C-4A35-B56C-395E9BF83DB8}"/>
              </a:ext>
            </a:extLst>
          </p:cNvPr>
          <p:cNvSpPr txBox="1">
            <a:spLocks noChangeArrowheads="1"/>
          </p:cNvSpPr>
          <p:nvPr/>
        </p:nvSpPr>
        <p:spPr bwMode="auto">
          <a:xfrm rot="-1170535">
            <a:off x="6807200" y="5211763"/>
            <a:ext cx="11842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Business </a:t>
            </a:r>
          </a:p>
          <a:p>
            <a:r>
              <a:rPr lang="en-US" altLang="en-US"/>
              <a:t>Statistics</a:t>
            </a:r>
          </a:p>
        </p:txBody>
      </p:sp>
    </p:spTree>
  </p:cSld>
  <p:clrMapOvr>
    <a:masterClrMapping/>
  </p:clrMapOvr>
  <p:transition spd="slow"/>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20">
            <a:extLst>
              <a:ext uri="{FF2B5EF4-FFF2-40B4-BE49-F238E27FC236}">
                <a16:creationId xmlns:a16="http://schemas.microsoft.com/office/drawing/2014/main" id="{6AAB97AC-0E6F-42DC-9757-AD40D57E9B16}"/>
              </a:ext>
            </a:extLst>
          </p:cNvPr>
          <p:cNvSpPr>
            <a:spLocks noGrp="1" noChangeArrowheads="1"/>
          </p:cNvSpPr>
          <p:nvPr>
            <p:ph type="title"/>
          </p:nvPr>
        </p:nvSpPr>
        <p:spPr>
          <a:xfrm>
            <a:off x="457200" y="609600"/>
            <a:ext cx="8229600" cy="1219200"/>
          </a:xfrm>
        </p:spPr>
        <p:txBody>
          <a:bodyPr/>
          <a:lstStyle/>
          <a:p>
            <a:pPr algn="ctr" eaLnBrk="1" hangingPunct="1"/>
            <a:r>
              <a:rPr lang="en-US" altLang="en-US">
                <a:ea typeface="Calibri" panose="020F0502020204030204" pitchFamily="34" charset="0"/>
                <a:cs typeface="Lucida Sans" panose="020B0602030504020204" pitchFamily="34" charset="0"/>
              </a:rPr>
              <a:t>Sensitivity Classification</a:t>
            </a:r>
            <a:br>
              <a:rPr lang="en-US" altLang="en-US">
                <a:ea typeface="Calibri" panose="020F0502020204030204" pitchFamily="34" charset="0"/>
                <a:cs typeface="Lucida Sans" panose="020B0602030504020204" pitchFamily="34" charset="0"/>
              </a:rPr>
            </a:br>
            <a:r>
              <a:rPr lang="en-US" altLang="en-US" sz="2800">
                <a:ea typeface="Calibri" panose="020F0502020204030204" pitchFamily="34" charset="0"/>
                <a:cs typeface="Lucida Sans" panose="020B0602030504020204" pitchFamily="34" charset="0"/>
              </a:rPr>
              <a:t>Workbook</a:t>
            </a:r>
          </a:p>
        </p:txBody>
      </p:sp>
      <p:graphicFrame>
        <p:nvGraphicFramePr>
          <p:cNvPr id="143488" name="Group 128">
            <a:extLst>
              <a:ext uri="{FF2B5EF4-FFF2-40B4-BE49-F238E27FC236}">
                <a16:creationId xmlns:a16="http://schemas.microsoft.com/office/drawing/2014/main" id="{0E9C6128-90B8-46FD-851A-AD4F4932EE0A}"/>
              </a:ext>
            </a:extLst>
          </p:cNvPr>
          <p:cNvGraphicFramePr>
            <a:graphicFrameLocks noGrp="1"/>
          </p:cNvGraphicFramePr>
          <p:nvPr>
            <p:ph type="tbl" idx="1"/>
            <p:extLst/>
          </p:nvPr>
        </p:nvGraphicFramePr>
        <p:xfrm>
          <a:off x="457200" y="1731963"/>
          <a:ext cx="8229600" cy="4846637"/>
        </p:xfrm>
        <a:graphic>
          <a:graphicData uri="http://schemas.openxmlformats.org/drawingml/2006/table">
            <a:tbl>
              <a:tblPr/>
              <a:tblGrid>
                <a:gridCol w="1382713">
                  <a:extLst>
                    <a:ext uri="{9D8B030D-6E8A-4147-A177-3AD203B41FA5}">
                      <a16:colId xmlns:a16="http://schemas.microsoft.com/office/drawing/2014/main" val="20000"/>
                    </a:ext>
                  </a:extLst>
                </a:gridCol>
                <a:gridCol w="3951287">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579137">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Sensitivity</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Classification</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Description</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Information Covered</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extLst>
                  <a:ext uri="{0D108BD9-81ED-4DB2-BD59-A6C34878D82A}">
                    <a16:rowId xmlns:a16="http://schemas.microsoft.com/office/drawing/2014/main" val="10000"/>
                  </a:ext>
                </a:extLst>
              </a:tr>
              <a:tr h="1066877">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chemeClr val="bg1"/>
                          </a:solidFill>
                          <a:effectLst/>
                          <a:latin typeface="Arial" charset="0"/>
                          <a:cs typeface="Times New Roman" pitchFamily="18" charset="0"/>
                        </a:rPr>
                        <a:t>Proprietary</a:t>
                      </a:r>
                      <a:endParaRPr kumimoji="0" lang="en-US" sz="1600" b="0" i="0" u="none" strike="noStrike" cap="none" normalizeH="0" baseline="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Times New Roman" pitchFamily="18" charset="0"/>
                        </a:rPr>
                        <a:t>Protects competitive edge.  Material is of critical strategic importance to the company.  Dissemination could result in serious financial impact. </a:t>
                      </a:r>
                      <a:endParaRPr kumimoji="0" lang="en-US" sz="1600" b="0" i="0" u="none" strike="noStrike" cap="none" normalizeH="0" baseline="0" dirty="0">
                        <a:ln>
                          <a:noFill/>
                        </a:ln>
                        <a:solidFill>
                          <a:schemeClr val="tx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Tempus Sans ITC" pitchFamily="82"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extLst>
                  <a:ext uri="{0D108BD9-81ED-4DB2-BD59-A6C34878D82A}">
                    <a16:rowId xmlns:a16="http://schemas.microsoft.com/office/drawing/2014/main" val="10001"/>
                  </a:ext>
                </a:extLst>
              </a:tr>
              <a:tr h="1310747">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chemeClr val="bg1"/>
                          </a:solidFill>
                          <a:effectLst/>
                          <a:latin typeface="Arial" charset="0"/>
                          <a:cs typeface="Times New Roman" pitchFamily="18" charset="0"/>
                        </a:rPr>
                        <a:t>Confidential</a:t>
                      </a:r>
                      <a:endParaRPr kumimoji="0" lang="en-US" sz="1600" b="0" i="0" u="none" strike="noStrike" cap="none" normalizeH="0" baseline="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spc="0" normalizeH="0" baseline="0" dirty="0">
                          <a:ln>
                            <a:noFill/>
                          </a:ln>
                          <a:solidFill>
                            <a:schemeClr val="tx1"/>
                          </a:solidFill>
                          <a:effectLst/>
                          <a:latin typeface="Arial" charset="0"/>
                          <a:cs typeface="Times New Roman" pitchFamily="18" charset="0"/>
                        </a:rPr>
                        <a:t>Information</a:t>
                      </a:r>
                      <a:r>
                        <a:rPr kumimoji="0" lang="en-US" sz="1600" b="0" i="0" u="none" strike="noStrike" cap="none" normalizeH="0" baseline="0" dirty="0">
                          <a:ln>
                            <a:noFill/>
                          </a:ln>
                          <a:solidFill>
                            <a:schemeClr val="tx1"/>
                          </a:solidFill>
                          <a:effectLst/>
                          <a:latin typeface="Arial" charset="0"/>
                          <a:cs typeface="Times New Roman" pitchFamily="18" charset="0"/>
                        </a:rPr>
                        <a:t> protected by </a:t>
                      </a: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FERPA, PCI-DSS and breach notification </a:t>
                      </a:r>
                      <a:r>
                        <a:rPr kumimoji="0" lang="en-US" sz="1600" b="0" i="0" u="none" strike="noStrike" cap="none" normalizeH="0" baseline="0" dirty="0">
                          <a:ln>
                            <a:noFill/>
                          </a:ln>
                          <a:solidFill>
                            <a:schemeClr val="tx1"/>
                          </a:solidFill>
                          <a:effectLst/>
                          <a:latin typeface="Arial" charset="0"/>
                          <a:cs typeface="Times New Roman" pitchFamily="18" charset="0"/>
                        </a:rPr>
                        <a:t>law. Shall be available on a need-to-know basis only.  Dissemination could result in financial liability or reputation loss.  </a:t>
                      </a:r>
                      <a:endParaRPr kumimoji="0" lang="en-US" sz="1600" b="0" i="0" u="none" strike="noStrike" cap="none" normalizeH="0" baseline="0" dirty="0">
                        <a:ln>
                          <a:noFill/>
                        </a:ln>
                        <a:solidFill>
                          <a:schemeClr val="tx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Student information &amp; grades,</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Payment card information,</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Employee information</a:t>
                      </a:r>
                      <a:endParaRPr kumimoji="0" lang="en-US" sz="1600" b="0" i="0" u="none" strike="noStrike" cap="none" normalizeH="0" baseline="0" dirty="0">
                        <a:ln>
                          <a:noFill/>
                        </a:ln>
                        <a:solidFill>
                          <a:srgbClr val="FF0000"/>
                        </a:solidFill>
                        <a:effectLst/>
                        <a:latin typeface="Tempus Sans ITC" pitchFamily="82"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extLst>
                  <a:ext uri="{0D108BD9-81ED-4DB2-BD59-A6C34878D82A}">
                    <a16:rowId xmlns:a16="http://schemas.microsoft.com/office/drawing/2014/main" val="10002"/>
                  </a:ext>
                </a:extLst>
              </a:tr>
              <a:tr h="1066877">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Privileged</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rPr>
                        <a:t>Should be accessible to management or for use with specific parties.  Could cause internal strife or divulge trade secrets if released.</a:t>
                      </a: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Professor research, </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Student homework, </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cs typeface="Times New Roman" pitchFamily="18" charset="0"/>
                        </a:rPr>
                        <a:t>Budgets</a:t>
                      </a:r>
                      <a:endParaRPr kumimoji="0" lang="en-US" sz="1600" b="0" i="0" u="none" strike="noStrike" cap="none" normalizeH="0" baseline="0" dirty="0">
                        <a:ln>
                          <a:noFill/>
                        </a:ln>
                        <a:solidFill>
                          <a:srgbClr val="FF0000"/>
                        </a:solidFill>
                        <a:effectLst/>
                        <a:latin typeface="Tempus Sans ITC" pitchFamily="82"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extLst>
                  <a:ext uri="{0D108BD9-81ED-4DB2-BD59-A6C34878D82A}">
                    <a16:rowId xmlns:a16="http://schemas.microsoft.com/office/drawing/2014/main" val="10003"/>
                  </a:ext>
                </a:extLst>
              </a:tr>
              <a:tr h="822999">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cs typeface="Times New Roman" pitchFamily="18" charset="0"/>
                        </a:rPr>
                        <a:t>Public</a:t>
                      </a:r>
                      <a:endParaRPr kumimoji="0" lang="en-US" sz="1600" b="0" i="0" u="none" strike="noStrike" cap="none" normalizeH="0" baseline="0" dirty="0">
                        <a:ln>
                          <a:noFill/>
                        </a:ln>
                        <a:solidFill>
                          <a:schemeClr val="bg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lumOff val="25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cs typeface="Times New Roman" pitchFamily="18" charset="0"/>
                        </a:rPr>
                        <a:t>Disclosure is not welcome, but would not adversely impact the organization</a:t>
                      </a:r>
                      <a:endParaRPr kumimoji="0" lang="en-US" sz="1600" b="0" i="0" u="none" strike="noStrike" cap="none" normalizeH="0" baseline="0">
                        <a:ln>
                          <a:noFill/>
                        </a:ln>
                        <a:solidFill>
                          <a:schemeClr val="tx1"/>
                        </a:solidFill>
                        <a:effectLst/>
                        <a:latin typeface="Arial" charset="0"/>
                      </a:endParaRP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empus Sans ITC" pitchFamily="82" charset="0"/>
                        </a:rPr>
                        <a:t>Teaching lectures</a:t>
                      </a:r>
                    </a:p>
                  </a:txBody>
                  <a:tcPr marT="45699" marB="456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F8"/>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855112243"/>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Organization Chart 7">
            <a:extLst>
              <a:ext uri="{FF2B5EF4-FFF2-40B4-BE49-F238E27FC236}">
                <a16:creationId xmlns:a16="http://schemas.microsoft.com/office/drawing/2014/main" id="{B4408480-7E70-4104-A22B-36715ADB59F0}"/>
              </a:ext>
            </a:extLst>
          </p:cNvPr>
          <p:cNvGrpSpPr>
            <a:grpSpLocks/>
          </p:cNvGrpSpPr>
          <p:nvPr/>
        </p:nvGrpSpPr>
        <p:grpSpPr bwMode="auto">
          <a:xfrm>
            <a:off x="179388" y="358775"/>
            <a:ext cx="7435850" cy="5743575"/>
            <a:chOff x="257" y="1017"/>
            <a:chExt cx="4621" cy="1155"/>
          </a:xfrm>
        </p:grpSpPr>
        <p:cxnSp>
          <p:nvCxnSpPr>
            <p:cNvPr id="25609" name="_s1028">
              <a:extLst>
                <a:ext uri="{FF2B5EF4-FFF2-40B4-BE49-F238E27FC236}">
                  <a16:creationId xmlns:a16="http://schemas.microsoft.com/office/drawing/2014/main" id="{17933DE7-B862-450F-AE27-13740E160A2C}"/>
                </a:ext>
              </a:extLst>
            </p:cNvPr>
            <p:cNvCxnSpPr>
              <a:cxnSpLocks noChangeShapeType="1"/>
              <a:stCxn id="13" idx="0"/>
              <a:endCxn id="5" idx="2"/>
            </p:cNvCxnSpPr>
            <p:nvPr/>
          </p:nvCxnSpPr>
          <p:spPr bwMode="auto">
            <a:xfrm rot="16200000" flipV="1">
              <a:off x="2028" y="1342"/>
              <a:ext cx="145" cy="936"/>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5610" name="_s1029">
              <a:extLst>
                <a:ext uri="{FF2B5EF4-FFF2-40B4-BE49-F238E27FC236}">
                  <a16:creationId xmlns:a16="http://schemas.microsoft.com/office/drawing/2014/main" id="{68716B93-1F9D-4DF3-996C-01CEE48A5312}"/>
                </a:ext>
              </a:extLst>
            </p:cNvPr>
            <p:cNvCxnSpPr>
              <a:cxnSpLocks noChangeShapeType="1"/>
              <a:stCxn id="12" idx="0"/>
              <a:endCxn id="5" idx="2"/>
            </p:cNvCxnSpPr>
            <p:nvPr/>
          </p:nvCxnSpPr>
          <p:spPr bwMode="auto">
            <a:xfrm rot="16200000" flipV="1">
              <a:off x="1560" y="1809"/>
              <a:ext cx="144" cy="0"/>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5611" name="_s1030">
              <a:extLst>
                <a:ext uri="{FF2B5EF4-FFF2-40B4-BE49-F238E27FC236}">
                  <a16:creationId xmlns:a16="http://schemas.microsoft.com/office/drawing/2014/main" id="{E9BEC71D-185C-4FB1-BEAA-AA826C0906FA}"/>
                </a:ext>
              </a:extLst>
            </p:cNvPr>
            <p:cNvCxnSpPr>
              <a:cxnSpLocks noChangeShapeType="1"/>
              <a:stCxn id="11" idx="0"/>
              <a:endCxn id="7" idx="2"/>
            </p:cNvCxnSpPr>
            <p:nvPr/>
          </p:nvCxnSpPr>
          <p:spPr bwMode="auto">
            <a:xfrm rot="16200000" flipV="1">
              <a:off x="4274" y="1709"/>
              <a:ext cx="144" cy="200"/>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5612" name="_s1031">
              <a:extLst>
                <a:ext uri="{FF2B5EF4-FFF2-40B4-BE49-F238E27FC236}">
                  <a16:creationId xmlns:a16="http://schemas.microsoft.com/office/drawing/2014/main" id="{39EA15FC-E0AE-412B-BAB0-A7B59F353CE3}"/>
                </a:ext>
              </a:extLst>
            </p:cNvPr>
            <p:cNvCxnSpPr>
              <a:cxnSpLocks noChangeShapeType="1"/>
              <a:stCxn id="10" idx="0"/>
              <a:endCxn id="7" idx="2"/>
            </p:cNvCxnSpPr>
            <p:nvPr/>
          </p:nvCxnSpPr>
          <p:spPr bwMode="auto">
            <a:xfrm rot="5400000" flipH="1" flipV="1">
              <a:off x="3805" y="1443"/>
              <a:ext cx="147" cy="736"/>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5613" name="_s1032">
              <a:extLst>
                <a:ext uri="{FF2B5EF4-FFF2-40B4-BE49-F238E27FC236}">
                  <a16:creationId xmlns:a16="http://schemas.microsoft.com/office/drawing/2014/main" id="{5C7B77E1-A7E8-486F-AE76-6889698355AA}"/>
                </a:ext>
              </a:extLst>
            </p:cNvPr>
            <p:cNvCxnSpPr>
              <a:cxnSpLocks noChangeShapeType="1"/>
              <a:stCxn id="9" idx="0"/>
              <a:endCxn id="25618" idx="2"/>
            </p:cNvCxnSpPr>
            <p:nvPr/>
          </p:nvCxnSpPr>
          <p:spPr bwMode="auto">
            <a:xfrm rot="5400000" flipH="1" flipV="1">
              <a:off x="2017" y="-23"/>
              <a:ext cx="145" cy="2801"/>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5614" name="_s1033">
              <a:extLst>
                <a:ext uri="{FF2B5EF4-FFF2-40B4-BE49-F238E27FC236}">
                  <a16:creationId xmlns:a16="http://schemas.microsoft.com/office/drawing/2014/main" id="{10CFC8D3-0914-4C7E-ADE4-470BDA20AC9F}"/>
                </a:ext>
              </a:extLst>
            </p:cNvPr>
            <p:cNvCxnSpPr>
              <a:cxnSpLocks noChangeShapeType="1"/>
              <a:stCxn id="8" idx="0"/>
              <a:endCxn id="5" idx="2"/>
            </p:cNvCxnSpPr>
            <p:nvPr/>
          </p:nvCxnSpPr>
          <p:spPr bwMode="auto">
            <a:xfrm rot="5400000" flipH="1" flipV="1">
              <a:off x="1104" y="1353"/>
              <a:ext cx="144" cy="912"/>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5615" name="_s1034">
              <a:extLst>
                <a:ext uri="{FF2B5EF4-FFF2-40B4-BE49-F238E27FC236}">
                  <a16:creationId xmlns:a16="http://schemas.microsoft.com/office/drawing/2014/main" id="{D0E9894C-F3E7-48E5-8878-08BE314B96EC}"/>
                </a:ext>
              </a:extLst>
            </p:cNvPr>
            <p:cNvCxnSpPr>
              <a:cxnSpLocks noChangeShapeType="1"/>
              <a:stCxn id="7" idx="0"/>
              <a:endCxn id="25618" idx="2"/>
            </p:cNvCxnSpPr>
            <p:nvPr/>
          </p:nvCxnSpPr>
          <p:spPr bwMode="auto">
            <a:xfrm rot="5400000" flipH="1">
              <a:off x="3796" y="999"/>
              <a:ext cx="144" cy="756"/>
            </a:xfrm>
            <a:prstGeom prst="bentConnector3">
              <a:avLst>
                <a:gd name="adj1" fmla="val 49801"/>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5616" name="_s1035">
              <a:extLst>
                <a:ext uri="{FF2B5EF4-FFF2-40B4-BE49-F238E27FC236}">
                  <a16:creationId xmlns:a16="http://schemas.microsoft.com/office/drawing/2014/main" id="{755E1969-D5CB-4703-8B2E-F169E575511C}"/>
                </a:ext>
              </a:extLst>
            </p:cNvPr>
            <p:cNvCxnSpPr>
              <a:cxnSpLocks noChangeShapeType="1"/>
              <a:stCxn id="6" idx="0"/>
              <a:endCxn id="25618" idx="2"/>
            </p:cNvCxnSpPr>
            <p:nvPr/>
          </p:nvCxnSpPr>
          <p:spPr bwMode="auto">
            <a:xfrm rot="5400000" flipH="1" flipV="1">
              <a:off x="3215" y="1169"/>
              <a:ext cx="139" cy="411"/>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5617" name="_s1036">
              <a:extLst>
                <a:ext uri="{FF2B5EF4-FFF2-40B4-BE49-F238E27FC236}">
                  <a16:creationId xmlns:a16="http://schemas.microsoft.com/office/drawing/2014/main" id="{287B0A2C-B1AD-4AE2-9F9A-4449CD649F3A}"/>
                </a:ext>
              </a:extLst>
            </p:cNvPr>
            <p:cNvCxnSpPr>
              <a:cxnSpLocks noChangeShapeType="1"/>
              <a:stCxn id="5" idx="0"/>
              <a:endCxn id="25618" idx="2"/>
            </p:cNvCxnSpPr>
            <p:nvPr/>
          </p:nvCxnSpPr>
          <p:spPr bwMode="auto">
            <a:xfrm rot="5400000" flipH="1" flipV="1">
              <a:off x="2489" y="448"/>
              <a:ext cx="144" cy="1858"/>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25618" name="_s1037">
              <a:extLst>
                <a:ext uri="{FF2B5EF4-FFF2-40B4-BE49-F238E27FC236}">
                  <a16:creationId xmlns:a16="http://schemas.microsoft.com/office/drawing/2014/main" id="{13ABB158-918D-4D64-8EDC-ADACC1691B42}"/>
                </a:ext>
              </a:extLst>
            </p:cNvPr>
            <p:cNvSpPr>
              <a:spLocks noChangeArrowheads="1"/>
            </p:cNvSpPr>
            <p:nvPr/>
          </p:nvSpPr>
          <p:spPr bwMode="auto">
            <a:xfrm>
              <a:off x="3058" y="1017"/>
              <a:ext cx="864" cy="288"/>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0" b="1"/>
                <a:t>President</a:t>
              </a:r>
            </a:p>
          </p:txBody>
        </p:sp>
        <p:sp>
          <p:nvSpPr>
            <p:cNvPr id="5" name="_s1038">
              <a:extLst>
                <a:ext uri="{FF2B5EF4-FFF2-40B4-BE49-F238E27FC236}">
                  <a16:creationId xmlns:a16="http://schemas.microsoft.com/office/drawing/2014/main" id="{2B4109A9-15CF-489B-A4DF-1C1D4E3D6876}"/>
                </a:ext>
              </a:extLst>
            </p:cNvPr>
            <p:cNvSpPr>
              <a:spLocks noChangeArrowheads="1"/>
            </p:cNvSpPr>
            <p:nvPr/>
          </p:nvSpPr>
          <p:spPr bwMode="auto">
            <a:xfrm>
              <a:off x="1200" y="1449"/>
              <a:ext cx="864" cy="288"/>
            </a:xfrm>
            <a:prstGeom prst="roundRect">
              <a:avLst>
                <a:gd name="adj" fmla="val 16667"/>
              </a:avLst>
            </a:prstGeom>
            <a:solidFill>
              <a:schemeClr val="bg1">
                <a:lumMod val="95000"/>
              </a:schemeClr>
            </a:solidFill>
            <a:ln w="9525">
              <a:solidFill>
                <a:schemeClr val="tx1"/>
              </a:solidFill>
              <a:round/>
              <a:headEnd/>
              <a:tailEnd/>
            </a:ln>
          </p:spPr>
          <p:txBody>
            <a:bodyPr wrap="none" lIns="0" tIns="0" rIns="0" bIns="0" anchor="ctr"/>
            <a:lstStyle/>
            <a:p>
              <a:pPr algn="ctr" eaLnBrk="1" hangingPunct="1">
                <a:defRPr/>
              </a:pPr>
              <a:r>
                <a:rPr lang="en-US" altLang="en-US" b="1" dirty="0"/>
                <a:t>Business</a:t>
              </a:r>
            </a:p>
            <a:p>
              <a:pPr algn="ctr" eaLnBrk="1" hangingPunct="1">
                <a:defRPr/>
              </a:pPr>
              <a:r>
                <a:rPr lang="en-US" altLang="en-US" b="1" dirty="0"/>
                <a:t>Executive</a:t>
              </a:r>
            </a:p>
          </p:txBody>
        </p:sp>
        <p:sp>
          <p:nvSpPr>
            <p:cNvPr id="6" name="_s1039">
              <a:extLst>
                <a:ext uri="{FF2B5EF4-FFF2-40B4-BE49-F238E27FC236}">
                  <a16:creationId xmlns:a16="http://schemas.microsoft.com/office/drawing/2014/main" id="{C82B90B1-8B77-497D-B94B-53E76EDF5CE6}"/>
                </a:ext>
              </a:extLst>
            </p:cNvPr>
            <p:cNvSpPr>
              <a:spLocks noChangeArrowheads="1"/>
            </p:cNvSpPr>
            <p:nvPr/>
          </p:nvSpPr>
          <p:spPr bwMode="auto">
            <a:xfrm>
              <a:off x="2647" y="1444"/>
              <a:ext cx="848" cy="288"/>
            </a:xfrm>
            <a:prstGeom prst="roundRect">
              <a:avLst>
                <a:gd name="adj" fmla="val 16667"/>
              </a:avLst>
            </a:prstGeom>
            <a:solidFill>
              <a:schemeClr val="bg1">
                <a:lumMod val="95000"/>
              </a:schemeClr>
            </a:solidFill>
            <a:ln w="9525">
              <a:solidFill>
                <a:schemeClr val="tx1"/>
              </a:solidFill>
              <a:round/>
              <a:headEnd/>
              <a:tailEnd/>
            </a:ln>
          </p:spPr>
          <p:txBody>
            <a:bodyPr wrap="none" lIns="0" tIns="0" rIns="0" bIns="0" anchor="ctr"/>
            <a:lstStyle/>
            <a:p>
              <a:pPr algn="ctr" eaLnBrk="1" hangingPunct="1">
                <a:defRPr/>
              </a:pPr>
              <a:r>
                <a:rPr lang="en-US" altLang="en-US" sz="1600" b="1" dirty="0"/>
                <a:t>Chief Privacy </a:t>
              </a:r>
            </a:p>
            <a:p>
              <a:pPr algn="ctr" eaLnBrk="1" hangingPunct="1">
                <a:defRPr/>
              </a:pPr>
              <a:r>
                <a:rPr lang="en-US" altLang="en-US" sz="1600" b="1" dirty="0"/>
                <a:t>Officer</a:t>
              </a:r>
              <a:endParaRPr lang="en-US" altLang="en-US" sz="1600" dirty="0"/>
            </a:p>
            <a:p>
              <a:pPr algn="ctr" eaLnBrk="1" hangingPunct="1">
                <a:defRPr/>
              </a:pPr>
              <a:r>
                <a:rPr lang="en-US" altLang="en-US" sz="1400" dirty="0"/>
                <a:t>Protect </a:t>
              </a:r>
            </a:p>
            <a:p>
              <a:pPr algn="ctr" eaLnBrk="1" hangingPunct="1">
                <a:defRPr/>
              </a:pPr>
              <a:r>
                <a:rPr lang="en-US" altLang="en-US" sz="1400" dirty="0"/>
                <a:t>customer &amp; </a:t>
              </a:r>
            </a:p>
            <a:p>
              <a:pPr algn="ctr" eaLnBrk="1" hangingPunct="1">
                <a:defRPr/>
              </a:pPr>
              <a:r>
                <a:rPr lang="en-US" altLang="en-US" sz="1400" dirty="0"/>
                <a:t>employee rights</a:t>
              </a:r>
            </a:p>
          </p:txBody>
        </p:sp>
        <p:sp>
          <p:nvSpPr>
            <p:cNvPr id="7" name="_s1040">
              <a:extLst>
                <a:ext uri="{FF2B5EF4-FFF2-40B4-BE49-F238E27FC236}">
                  <a16:creationId xmlns:a16="http://schemas.microsoft.com/office/drawing/2014/main" id="{632628A7-FB77-4C67-91D1-46E0F28FF378}"/>
                </a:ext>
              </a:extLst>
            </p:cNvPr>
            <p:cNvSpPr>
              <a:spLocks noChangeArrowheads="1"/>
            </p:cNvSpPr>
            <p:nvPr/>
          </p:nvSpPr>
          <p:spPr bwMode="auto">
            <a:xfrm>
              <a:off x="3814" y="1449"/>
              <a:ext cx="864" cy="288"/>
            </a:xfrm>
            <a:prstGeom prst="roundRect">
              <a:avLst>
                <a:gd name="adj" fmla="val 16667"/>
              </a:avLst>
            </a:prstGeom>
            <a:solidFill>
              <a:schemeClr val="bg1">
                <a:lumMod val="95000"/>
              </a:schemeClr>
            </a:solidFill>
            <a:ln w="9525">
              <a:solidFill>
                <a:schemeClr val="tx1"/>
              </a:solidFill>
              <a:round/>
              <a:headEnd/>
              <a:tailEnd/>
            </a:ln>
          </p:spPr>
          <p:txBody>
            <a:bodyPr wrap="none" lIns="0" tIns="0" rIns="0" bIns="0" anchor="ctr"/>
            <a:lstStyle/>
            <a:p>
              <a:pPr algn="ctr" eaLnBrk="1" hangingPunct="1">
                <a:defRPr/>
              </a:pPr>
              <a:r>
                <a:rPr lang="en-US" altLang="en-US" sz="1600" b="1" dirty="0"/>
                <a:t>Chief Info</a:t>
              </a:r>
            </a:p>
            <a:p>
              <a:pPr algn="ctr" eaLnBrk="1" hangingPunct="1">
                <a:defRPr/>
              </a:pPr>
              <a:r>
                <a:rPr lang="en-US" altLang="en-US" sz="1600" b="1" dirty="0"/>
                <a:t>Sec. Officer</a:t>
              </a:r>
              <a:endParaRPr lang="en-US" altLang="en-US" sz="1600" dirty="0"/>
            </a:p>
            <a:p>
              <a:pPr algn="ctr" eaLnBrk="1" hangingPunct="1">
                <a:defRPr/>
              </a:pPr>
              <a:r>
                <a:rPr lang="en-US" altLang="en-US" sz="1400" dirty="0"/>
                <a:t>Creates and</a:t>
              </a:r>
            </a:p>
            <a:p>
              <a:pPr algn="ctr" eaLnBrk="1" hangingPunct="1">
                <a:defRPr/>
              </a:pPr>
              <a:r>
                <a:rPr lang="en-US" altLang="en-US" sz="1400" dirty="0"/>
                <a:t>maintains a </a:t>
              </a:r>
            </a:p>
            <a:p>
              <a:pPr algn="ctr" eaLnBrk="1" hangingPunct="1">
                <a:defRPr/>
              </a:pPr>
              <a:r>
                <a:rPr lang="en-US" altLang="en-US" sz="1400" dirty="0"/>
                <a:t>sec. program</a:t>
              </a:r>
              <a:endParaRPr lang="en-US" altLang="en-US" sz="1600" dirty="0"/>
            </a:p>
          </p:txBody>
        </p:sp>
        <p:sp>
          <p:nvSpPr>
            <p:cNvPr id="8" name="_s1041">
              <a:extLst>
                <a:ext uri="{FF2B5EF4-FFF2-40B4-BE49-F238E27FC236}">
                  <a16:creationId xmlns:a16="http://schemas.microsoft.com/office/drawing/2014/main" id="{6816CA57-F72A-4474-B941-3627E54D97C6}"/>
                </a:ext>
              </a:extLst>
            </p:cNvPr>
            <p:cNvSpPr>
              <a:spLocks noChangeArrowheads="1"/>
            </p:cNvSpPr>
            <p:nvPr/>
          </p:nvSpPr>
          <p:spPr bwMode="auto">
            <a:xfrm>
              <a:off x="288" y="1881"/>
              <a:ext cx="864" cy="288"/>
            </a:xfrm>
            <a:prstGeom prst="roundRect">
              <a:avLst>
                <a:gd name="adj" fmla="val 16667"/>
              </a:avLst>
            </a:prstGeom>
            <a:solidFill>
              <a:schemeClr val="bg1">
                <a:lumMod val="85000"/>
              </a:schemeClr>
            </a:solidFill>
            <a:ln w="9525">
              <a:solidFill>
                <a:schemeClr val="tx1"/>
              </a:solidFill>
              <a:round/>
              <a:headEnd/>
              <a:tailEnd/>
            </a:ln>
          </p:spPr>
          <p:txBody>
            <a:bodyPr wrap="none" lIns="0" tIns="0" rIns="0" bIns="0" anchor="ctr"/>
            <a:lstStyle/>
            <a:p>
              <a:pPr algn="ctr" eaLnBrk="1" hangingPunct="1">
                <a:defRPr/>
              </a:pPr>
              <a:r>
                <a:rPr lang="en-US" altLang="en-US" b="1" dirty="0"/>
                <a:t>Data Owner</a:t>
              </a:r>
              <a:endParaRPr lang="en-US" altLang="en-US" sz="1500" b="1" dirty="0"/>
            </a:p>
            <a:p>
              <a:pPr algn="ctr" eaLnBrk="1" hangingPunct="1">
                <a:defRPr/>
              </a:pPr>
              <a:r>
                <a:rPr lang="en-US" altLang="en-US" sz="1400" dirty="0"/>
                <a:t>Responsible for </a:t>
              </a:r>
            </a:p>
            <a:p>
              <a:pPr algn="ctr" eaLnBrk="1" hangingPunct="1">
                <a:defRPr/>
              </a:pPr>
              <a:r>
                <a:rPr lang="en-US" altLang="en-US" sz="1400" dirty="0"/>
                <a:t>security of data</a:t>
              </a:r>
            </a:p>
          </p:txBody>
        </p:sp>
        <p:sp>
          <p:nvSpPr>
            <p:cNvPr id="9" name="_s1042">
              <a:extLst>
                <a:ext uri="{FF2B5EF4-FFF2-40B4-BE49-F238E27FC236}">
                  <a16:creationId xmlns:a16="http://schemas.microsoft.com/office/drawing/2014/main" id="{AED35774-5B7F-4C35-AE29-AC24515A9336}"/>
                </a:ext>
              </a:extLst>
            </p:cNvPr>
            <p:cNvSpPr>
              <a:spLocks noChangeArrowheads="1"/>
            </p:cNvSpPr>
            <p:nvPr/>
          </p:nvSpPr>
          <p:spPr bwMode="auto">
            <a:xfrm>
              <a:off x="257" y="1450"/>
              <a:ext cx="864" cy="288"/>
            </a:xfrm>
            <a:prstGeom prst="roundRect">
              <a:avLst>
                <a:gd name="adj" fmla="val 16667"/>
              </a:avLst>
            </a:prstGeom>
            <a:solidFill>
              <a:schemeClr val="bg1">
                <a:lumMod val="95000"/>
              </a:schemeClr>
            </a:solidFill>
            <a:ln w="9525">
              <a:solidFill>
                <a:schemeClr val="tx1"/>
              </a:solidFill>
              <a:round/>
              <a:headEnd/>
              <a:tailEnd/>
            </a:ln>
          </p:spPr>
          <p:txBody>
            <a:bodyPr wrap="none" lIns="0" tIns="0" rIns="0" bIns="0" anchor="ctr"/>
            <a:lstStyle/>
            <a:p>
              <a:pPr algn="ctr" eaLnBrk="1" hangingPunct="1">
                <a:defRPr/>
              </a:pPr>
              <a:r>
                <a:rPr lang="en-US" altLang="en-US" b="1" dirty="0"/>
                <a:t>Chief Sec. </a:t>
              </a:r>
            </a:p>
            <a:p>
              <a:pPr algn="ctr" eaLnBrk="1" hangingPunct="1">
                <a:defRPr/>
              </a:pPr>
              <a:r>
                <a:rPr lang="en-US" altLang="en-US" b="1" dirty="0"/>
                <a:t>Officer</a:t>
              </a:r>
              <a:endParaRPr lang="en-US" altLang="en-US" dirty="0"/>
            </a:p>
            <a:p>
              <a:pPr algn="ctr" eaLnBrk="1" hangingPunct="1">
                <a:defRPr/>
              </a:pPr>
              <a:r>
                <a:rPr lang="en-US" altLang="en-US" sz="1600" dirty="0"/>
                <a:t>Physical </a:t>
              </a:r>
            </a:p>
            <a:p>
              <a:pPr algn="ctr" eaLnBrk="1" hangingPunct="1">
                <a:defRPr/>
              </a:pPr>
              <a:r>
                <a:rPr lang="en-US" altLang="en-US" sz="1600" dirty="0"/>
                <a:t>Security</a:t>
              </a:r>
            </a:p>
          </p:txBody>
        </p:sp>
        <p:sp>
          <p:nvSpPr>
            <p:cNvPr id="10" name="_s1043">
              <a:extLst>
                <a:ext uri="{FF2B5EF4-FFF2-40B4-BE49-F238E27FC236}">
                  <a16:creationId xmlns:a16="http://schemas.microsoft.com/office/drawing/2014/main" id="{9869CEF0-021A-48FD-90A5-EEB95F650646}"/>
                </a:ext>
              </a:extLst>
            </p:cNvPr>
            <p:cNvSpPr>
              <a:spLocks noChangeArrowheads="1"/>
            </p:cNvSpPr>
            <p:nvPr/>
          </p:nvSpPr>
          <p:spPr bwMode="auto">
            <a:xfrm>
              <a:off x="3079" y="1884"/>
              <a:ext cx="863" cy="288"/>
            </a:xfrm>
            <a:prstGeom prst="roundRect">
              <a:avLst>
                <a:gd name="adj" fmla="val 16667"/>
              </a:avLst>
            </a:prstGeom>
            <a:solidFill>
              <a:schemeClr val="bg1">
                <a:lumMod val="85000"/>
              </a:schemeClr>
            </a:solidFill>
            <a:ln w="9525">
              <a:solidFill>
                <a:schemeClr val="tx1"/>
              </a:solidFill>
              <a:round/>
              <a:headEnd/>
              <a:tailEnd/>
            </a:ln>
          </p:spPr>
          <p:txBody>
            <a:bodyPr wrap="none" lIns="0" tIns="0" rIns="0" bIns="0" anchor="ctr"/>
            <a:lstStyle/>
            <a:p>
              <a:pPr algn="ctr" eaLnBrk="1" hangingPunct="1">
                <a:defRPr/>
              </a:pPr>
              <a:r>
                <a:rPr lang="en-US" altLang="en-US" b="1" dirty="0"/>
                <a:t>Security </a:t>
              </a:r>
            </a:p>
            <a:p>
              <a:pPr algn="ctr" eaLnBrk="1" hangingPunct="1">
                <a:defRPr/>
              </a:pPr>
              <a:r>
                <a:rPr lang="en-US" altLang="en-US" b="1" dirty="0"/>
                <a:t>Architect</a:t>
              </a:r>
              <a:endParaRPr lang="en-US" altLang="en-US" sz="1300" dirty="0"/>
            </a:p>
            <a:p>
              <a:pPr algn="ctr" eaLnBrk="1" hangingPunct="1">
                <a:defRPr/>
              </a:pPr>
              <a:r>
                <a:rPr lang="en-US" altLang="en-US" sz="1400" dirty="0"/>
                <a:t>Design/ </a:t>
              </a:r>
              <a:r>
                <a:rPr lang="en-US" altLang="en-US" sz="1400" dirty="0" err="1"/>
                <a:t>impl</a:t>
              </a:r>
              <a:r>
                <a:rPr lang="en-US" altLang="en-US" sz="1400" dirty="0"/>
                <a:t>.</a:t>
              </a:r>
            </a:p>
            <a:p>
              <a:pPr algn="ctr" eaLnBrk="1" hangingPunct="1">
                <a:defRPr/>
              </a:pPr>
              <a:r>
                <a:rPr lang="en-US" altLang="en-US" sz="1400" dirty="0"/>
                <a:t>policies &amp;</a:t>
              </a:r>
            </a:p>
            <a:p>
              <a:pPr algn="ctr" eaLnBrk="1" hangingPunct="1">
                <a:defRPr/>
              </a:pPr>
              <a:r>
                <a:rPr lang="en-US" altLang="en-US" sz="1400" dirty="0"/>
                <a:t>procedures</a:t>
              </a:r>
            </a:p>
          </p:txBody>
        </p:sp>
        <p:sp>
          <p:nvSpPr>
            <p:cNvPr id="11" name="_s1044">
              <a:extLst>
                <a:ext uri="{FF2B5EF4-FFF2-40B4-BE49-F238E27FC236}">
                  <a16:creationId xmlns:a16="http://schemas.microsoft.com/office/drawing/2014/main" id="{8A12D52B-D069-4665-87F9-8C52C5A3B945}"/>
                </a:ext>
              </a:extLst>
            </p:cNvPr>
            <p:cNvSpPr>
              <a:spLocks noChangeArrowheads="1"/>
            </p:cNvSpPr>
            <p:nvPr/>
          </p:nvSpPr>
          <p:spPr bwMode="auto">
            <a:xfrm>
              <a:off x="4015" y="1881"/>
              <a:ext cx="863" cy="288"/>
            </a:xfrm>
            <a:prstGeom prst="roundRect">
              <a:avLst>
                <a:gd name="adj" fmla="val 16667"/>
              </a:avLst>
            </a:prstGeom>
            <a:solidFill>
              <a:schemeClr val="bg1">
                <a:lumMod val="85000"/>
              </a:schemeClr>
            </a:solidFill>
            <a:ln w="9525">
              <a:solidFill>
                <a:schemeClr val="tx1"/>
              </a:solidFill>
              <a:round/>
              <a:headEnd/>
              <a:tailEnd/>
            </a:ln>
          </p:spPr>
          <p:txBody>
            <a:bodyPr wrap="none" lIns="0" tIns="0" rIns="0" bIns="0" anchor="ctr"/>
            <a:lstStyle/>
            <a:p>
              <a:pPr algn="ctr" eaLnBrk="1" hangingPunct="1">
                <a:defRPr/>
              </a:pPr>
              <a:r>
                <a:rPr lang="en-US" altLang="en-US" b="1" dirty="0"/>
                <a:t>Security </a:t>
              </a:r>
            </a:p>
            <a:p>
              <a:pPr algn="ctr" eaLnBrk="1" hangingPunct="1">
                <a:defRPr/>
              </a:pPr>
              <a:r>
                <a:rPr lang="en-US" altLang="en-US" b="1" dirty="0"/>
                <a:t>Admin</a:t>
              </a:r>
              <a:br>
                <a:rPr lang="en-US" altLang="en-US" sz="1300" dirty="0"/>
              </a:br>
              <a:r>
                <a:rPr lang="en-US" altLang="en-US" sz="1400" dirty="0"/>
                <a:t>Administrates </a:t>
              </a:r>
            </a:p>
            <a:p>
              <a:pPr algn="ctr" eaLnBrk="1" hangingPunct="1">
                <a:defRPr/>
              </a:pPr>
              <a:r>
                <a:rPr lang="en-US" altLang="en-US" sz="1400" dirty="0"/>
                <a:t>computer &amp; </a:t>
              </a:r>
            </a:p>
            <a:p>
              <a:pPr algn="ctr" eaLnBrk="1" hangingPunct="1">
                <a:defRPr/>
              </a:pPr>
              <a:r>
                <a:rPr lang="en-US" altLang="en-US" sz="1400" dirty="0"/>
                <a:t>network security</a:t>
              </a:r>
            </a:p>
          </p:txBody>
        </p:sp>
        <p:sp>
          <p:nvSpPr>
            <p:cNvPr id="12" name="_s1045">
              <a:extLst>
                <a:ext uri="{FF2B5EF4-FFF2-40B4-BE49-F238E27FC236}">
                  <a16:creationId xmlns:a16="http://schemas.microsoft.com/office/drawing/2014/main" id="{F0DD114C-C276-4CEA-AFE1-C4B7A60EDC62}"/>
                </a:ext>
              </a:extLst>
            </p:cNvPr>
            <p:cNvSpPr>
              <a:spLocks noChangeArrowheads="1"/>
            </p:cNvSpPr>
            <p:nvPr/>
          </p:nvSpPr>
          <p:spPr bwMode="auto">
            <a:xfrm>
              <a:off x="1201" y="1881"/>
              <a:ext cx="863" cy="288"/>
            </a:xfrm>
            <a:prstGeom prst="roundRect">
              <a:avLst>
                <a:gd name="adj" fmla="val 16667"/>
              </a:avLst>
            </a:prstGeom>
            <a:solidFill>
              <a:schemeClr val="bg1">
                <a:lumMod val="85000"/>
              </a:schemeClr>
            </a:solidFill>
            <a:ln w="9525">
              <a:solidFill>
                <a:schemeClr val="tx1"/>
              </a:solidFill>
              <a:round/>
              <a:headEnd/>
              <a:tailEnd/>
            </a:ln>
          </p:spPr>
          <p:txBody>
            <a:bodyPr wrap="none" lIns="0" tIns="0" rIns="0" bIns="0" anchor="ctr"/>
            <a:lstStyle/>
            <a:p>
              <a:pPr algn="ctr" eaLnBrk="1" hangingPunct="1">
                <a:defRPr/>
              </a:pPr>
              <a:r>
                <a:rPr lang="en-US" altLang="en-US" b="1" dirty="0"/>
                <a:t>Process </a:t>
              </a:r>
            </a:p>
            <a:p>
              <a:pPr algn="ctr" eaLnBrk="1" hangingPunct="1">
                <a:defRPr/>
              </a:pPr>
              <a:r>
                <a:rPr lang="en-US" altLang="en-US" b="1" dirty="0"/>
                <a:t>Owner</a:t>
              </a:r>
              <a:endParaRPr lang="en-US" altLang="en-US" dirty="0"/>
            </a:p>
            <a:p>
              <a:pPr algn="ctr" eaLnBrk="1" hangingPunct="1">
                <a:defRPr/>
              </a:pPr>
              <a:r>
                <a:rPr lang="en-US" altLang="en-US" sz="1400" dirty="0"/>
                <a:t>Responsible for</a:t>
              </a:r>
            </a:p>
            <a:p>
              <a:pPr algn="ctr" eaLnBrk="1" hangingPunct="1">
                <a:defRPr/>
              </a:pPr>
              <a:r>
                <a:rPr lang="en-US" altLang="en-US" sz="1400" dirty="0"/>
                <a:t>security of </a:t>
              </a:r>
            </a:p>
            <a:p>
              <a:pPr algn="ctr" eaLnBrk="1" hangingPunct="1">
                <a:defRPr/>
              </a:pPr>
              <a:r>
                <a:rPr lang="en-US" altLang="en-US" sz="1400" dirty="0"/>
                <a:t>process</a:t>
              </a:r>
            </a:p>
          </p:txBody>
        </p:sp>
        <p:sp>
          <p:nvSpPr>
            <p:cNvPr id="13" name="_s1046">
              <a:extLst>
                <a:ext uri="{FF2B5EF4-FFF2-40B4-BE49-F238E27FC236}">
                  <a16:creationId xmlns:a16="http://schemas.microsoft.com/office/drawing/2014/main" id="{603A9DBD-B711-46FC-A40C-5501CD58104D}"/>
                </a:ext>
              </a:extLst>
            </p:cNvPr>
            <p:cNvSpPr>
              <a:spLocks noChangeArrowheads="1"/>
            </p:cNvSpPr>
            <p:nvPr/>
          </p:nvSpPr>
          <p:spPr bwMode="auto">
            <a:xfrm>
              <a:off x="2136" y="1882"/>
              <a:ext cx="848" cy="288"/>
            </a:xfrm>
            <a:prstGeom prst="roundRect">
              <a:avLst>
                <a:gd name="adj" fmla="val 16667"/>
              </a:avLst>
            </a:prstGeom>
            <a:solidFill>
              <a:schemeClr val="bg1">
                <a:lumMod val="85000"/>
              </a:schemeClr>
            </a:solidFill>
            <a:ln w="9525">
              <a:solidFill>
                <a:schemeClr val="tx1"/>
              </a:solidFill>
              <a:round/>
              <a:headEnd/>
              <a:tailEnd/>
            </a:ln>
          </p:spPr>
          <p:txBody>
            <a:bodyPr wrap="none" lIns="0" tIns="0" rIns="0" bIns="0" anchor="ctr"/>
            <a:lstStyle/>
            <a:p>
              <a:pPr algn="ctr" eaLnBrk="1" hangingPunct="1">
                <a:defRPr/>
              </a:pPr>
              <a:r>
                <a:rPr lang="en-US" altLang="en-US" b="1" dirty="0"/>
                <a:t>IS Auditor</a:t>
              </a:r>
            </a:p>
            <a:p>
              <a:pPr algn="ctr" eaLnBrk="1" hangingPunct="1">
                <a:defRPr/>
              </a:pPr>
              <a:r>
                <a:rPr lang="en-US" altLang="en-US" sz="1400" dirty="0"/>
                <a:t>Independent</a:t>
              </a:r>
            </a:p>
            <a:p>
              <a:pPr algn="ctr" eaLnBrk="1" hangingPunct="1">
                <a:defRPr/>
              </a:pPr>
              <a:r>
                <a:rPr lang="en-US" altLang="en-US" sz="1400" dirty="0"/>
                <a:t>assurance of </a:t>
              </a:r>
            </a:p>
            <a:p>
              <a:pPr algn="ctr" eaLnBrk="1" hangingPunct="1">
                <a:defRPr/>
              </a:pPr>
              <a:r>
                <a:rPr lang="en-US" altLang="en-US" sz="1400" dirty="0"/>
                <a:t>sec. objectives</a:t>
              </a:r>
            </a:p>
            <a:p>
              <a:pPr algn="ctr" eaLnBrk="1" hangingPunct="1">
                <a:defRPr/>
              </a:pPr>
              <a:r>
                <a:rPr lang="en-US" altLang="en-US" sz="1400" dirty="0"/>
                <a:t>&amp; controls</a:t>
              </a:r>
            </a:p>
          </p:txBody>
        </p:sp>
      </p:grpSp>
      <p:sp>
        <p:nvSpPr>
          <p:cNvPr id="25603" name="Text Box 25">
            <a:extLst>
              <a:ext uri="{FF2B5EF4-FFF2-40B4-BE49-F238E27FC236}">
                <a16:creationId xmlns:a16="http://schemas.microsoft.com/office/drawing/2014/main" id="{E651B21B-9A70-4F42-BD35-F82A830C8FA1}"/>
              </a:ext>
            </a:extLst>
          </p:cNvPr>
          <p:cNvSpPr txBox="1">
            <a:spLocks noChangeArrowheads="1"/>
          </p:cNvSpPr>
          <p:nvPr/>
        </p:nvSpPr>
        <p:spPr bwMode="auto">
          <a:xfrm>
            <a:off x="2590800" y="6172200"/>
            <a:ext cx="3397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Some positions may be merged</a:t>
            </a:r>
          </a:p>
        </p:txBody>
      </p:sp>
      <p:sp>
        <p:nvSpPr>
          <p:cNvPr id="34" name="_s1044">
            <a:extLst>
              <a:ext uri="{FF2B5EF4-FFF2-40B4-BE49-F238E27FC236}">
                <a16:creationId xmlns:a16="http://schemas.microsoft.com/office/drawing/2014/main" id="{563136DF-20BF-4B30-8B5A-41CC5B3FE8DA}"/>
              </a:ext>
            </a:extLst>
          </p:cNvPr>
          <p:cNvSpPr>
            <a:spLocks noChangeArrowheads="1"/>
          </p:cNvSpPr>
          <p:nvPr/>
        </p:nvSpPr>
        <p:spPr bwMode="auto">
          <a:xfrm>
            <a:off x="7697788" y="4683125"/>
            <a:ext cx="1387475" cy="1431925"/>
          </a:xfrm>
          <a:prstGeom prst="roundRect">
            <a:avLst>
              <a:gd name="adj" fmla="val 16667"/>
            </a:avLst>
          </a:prstGeom>
          <a:solidFill>
            <a:schemeClr val="bg1">
              <a:lumMod val="85000"/>
            </a:schemeClr>
          </a:solidFill>
          <a:ln w="9525">
            <a:solidFill>
              <a:schemeClr val="tx1"/>
            </a:solidFill>
            <a:round/>
            <a:headEnd/>
            <a:tailEnd/>
          </a:ln>
        </p:spPr>
        <p:txBody>
          <a:bodyPr wrap="none" lIns="0" tIns="0" rIns="0" bIns="0" anchor="ctr"/>
          <a:lstStyle/>
          <a:p>
            <a:pPr algn="ctr" eaLnBrk="1" hangingPunct="1">
              <a:defRPr/>
            </a:pPr>
            <a:r>
              <a:rPr lang="en-US" altLang="en-US" b="1" dirty="0"/>
              <a:t>Data</a:t>
            </a:r>
          </a:p>
          <a:p>
            <a:pPr algn="ctr" eaLnBrk="1" hangingPunct="1">
              <a:defRPr/>
            </a:pPr>
            <a:r>
              <a:rPr lang="en-US" altLang="en-US" b="1" dirty="0"/>
              <a:t>Custodian</a:t>
            </a:r>
            <a:br>
              <a:rPr lang="en-US" altLang="en-US" sz="1300" dirty="0"/>
            </a:br>
            <a:r>
              <a:rPr lang="en-US" altLang="en-US" sz="1400" dirty="0"/>
              <a:t>Maintains and </a:t>
            </a:r>
          </a:p>
          <a:p>
            <a:pPr algn="ctr" eaLnBrk="1" hangingPunct="1">
              <a:defRPr/>
            </a:pPr>
            <a:r>
              <a:rPr lang="en-US" altLang="en-US" sz="1400" dirty="0"/>
              <a:t>protects data:</a:t>
            </a:r>
          </a:p>
          <a:p>
            <a:pPr algn="ctr" eaLnBrk="1" hangingPunct="1">
              <a:defRPr/>
            </a:pPr>
            <a:r>
              <a:rPr lang="en-US" altLang="en-US" sz="1400" dirty="0"/>
              <a:t>Backup/restore/</a:t>
            </a:r>
          </a:p>
          <a:p>
            <a:pPr algn="ctr" eaLnBrk="1" hangingPunct="1">
              <a:defRPr/>
            </a:pPr>
            <a:r>
              <a:rPr lang="en-US" altLang="en-US" sz="1400" dirty="0"/>
              <a:t>monitor/test</a:t>
            </a:r>
          </a:p>
        </p:txBody>
      </p:sp>
      <p:cxnSp>
        <p:nvCxnSpPr>
          <p:cNvPr id="25605" name="Elbow Connector 24">
            <a:extLst>
              <a:ext uri="{FF2B5EF4-FFF2-40B4-BE49-F238E27FC236}">
                <a16:creationId xmlns:a16="http://schemas.microsoft.com/office/drawing/2014/main" id="{1A63FC90-E3A1-413F-BD89-3563F8F74456}"/>
              </a:ext>
            </a:extLst>
          </p:cNvPr>
          <p:cNvCxnSpPr>
            <a:cxnSpLocks noChangeShapeType="1"/>
            <a:stCxn id="7" idx="2"/>
            <a:endCxn id="34" idx="0"/>
          </p:cNvCxnSpPr>
          <p:nvPr/>
        </p:nvCxnSpPr>
        <p:spPr bwMode="auto">
          <a:xfrm rot="16200000" flipH="1">
            <a:off x="7123113" y="3414712"/>
            <a:ext cx="742950" cy="1793875"/>
          </a:xfrm>
          <a:prstGeom prst="bentConnector3">
            <a:avLst>
              <a:gd name="adj1" fmla="val 50000"/>
            </a:avLst>
          </a:prstGeom>
          <a:noFill/>
          <a:ln w="12700" algn="ctr">
            <a:solidFill>
              <a:schemeClr val="tx1"/>
            </a:solidFill>
            <a:prstDash val="sysDash"/>
            <a:round/>
            <a:headEnd/>
            <a:tailEnd/>
          </a:ln>
          <a:extLst>
            <a:ext uri="{909E8E84-426E-40DD-AFC4-6F175D3DCCD1}">
              <a14:hiddenFill xmlns:a14="http://schemas.microsoft.com/office/drawing/2010/main">
                <a:noFill/>
              </a14:hiddenFill>
            </a:ext>
          </a:extLst>
        </p:spPr>
      </p:cxnSp>
      <p:sp>
        <p:nvSpPr>
          <p:cNvPr id="43" name="_s1044">
            <a:extLst>
              <a:ext uri="{FF2B5EF4-FFF2-40B4-BE49-F238E27FC236}">
                <a16:creationId xmlns:a16="http://schemas.microsoft.com/office/drawing/2014/main" id="{C851AC8D-33BD-4E97-8FF9-42EF0F8FFFE3}"/>
              </a:ext>
            </a:extLst>
          </p:cNvPr>
          <p:cNvSpPr>
            <a:spLocks noChangeArrowheads="1"/>
          </p:cNvSpPr>
          <p:nvPr/>
        </p:nvSpPr>
        <p:spPr bwMode="auto">
          <a:xfrm>
            <a:off x="7499350" y="2535238"/>
            <a:ext cx="1389063" cy="1431925"/>
          </a:xfrm>
          <a:prstGeom prst="roundRect">
            <a:avLst>
              <a:gd name="adj" fmla="val 16667"/>
            </a:avLst>
          </a:prstGeom>
          <a:solidFill>
            <a:schemeClr val="bg1">
              <a:lumMod val="95000"/>
            </a:schemeClr>
          </a:solidFill>
          <a:ln w="9525">
            <a:solidFill>
              <a:schemeClr val="tx1"/>
            </a:solidFill>
            <a:round/>
            <a:headEnd/>
            <a:tailEnd/>
          </a:ln>
        </p:spPr>
        <p:txBody>
          <a:bodyPr wrap="none" lIns="0" tIns="0" rIns="0" bIns="0" anchor="ctr"/>
          <a:lstStyle/>
          <a:p>
            <a:pPr algn="ctr" eaLnBrk="1" hangingPunct="1">
              <a:defRPr/>
            </a:pPr>
            <a:r>
              <a:rPr lang="en-US" altLang="en-US" b="1" dirty="0"/>
              <a:t>Chief Info. </a:t>
            </a:r>
          </a:p>
          <a:p>
            <a:pPr algn="ctr" eaLnBrk="1" hangingPunct="1">
              <a:defRPr/>
            </a:pPr>
            <a:r>
              <a:rPr lang="en-US" altLang="en-US" b="1" dirty="0"/>
              <a:t>Officer</a:t>
            </a:r>
            <a:br>
              <a:rPr lang="en-US" altLang="en-US" sz="1300" dirty="0"/>
            </a:br>
            <a:r>
              <a:rPr lang="en-US" altLang="en-US" sz="1400" dirty="0"/>
              <a:t>Manages</a:t>
            </a:r>
          </a:p>
          <a:p>
            <a:pPr algn="ctr" eaLnBrk="1" hangingPunct="1">
              <a:defRPr/>
            </a:pPr>
            <a:r>
              <a:rPr lang="en-US" altLang="en-US" sz="1400" dirty="0"/>
              <a:t>Info. Technology</a:t>
            </a:r>
          </a:p>
        </p:txBody>
      </p:sp>
      <p:cxnSp>
        <p:nvCxnSpPr>
          <p:cNvPr id="25607" name="Elbow Connector 32">
            <a:extLst>
              <a:ext uri="{FF2B5EF4-FFF2-40B4-BE49-F238E27FC236}">
                <a16:creationId xmlns:a16="http://schemas.microsoft.com/office/drawing/2014/main" id="{0CA19CB9-79D2-439C-9175-AFFE1B9E9345}"/>
              </a:ext>
            </a:extLst>
          </p:cNvPr>
          <p:cNvCxnSpPr>
            <a:cxnSpLocks noChangeShapeType="1"/>
            <a:stCxn id="25618" idx="2"/>
            <a:endCxn id="43" idx="0"/>
          </p:cNvCxnSpPr>
          <p:nvPr/>
        </p:nvCxnSpPr>
        <p:spPr bwMode="auto">
          <a:xfrm rot="16200000" flipH="1">
            <a:off x="6415088" y="757237"/>
            <a:ext cx="744538" cy="2811463"/>
          </a:xfrm>
          <a:prstGeom prst="bentConnector3">
            <a:avLst>
              <a:gd name="adj1" fmla="val 48106"/>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25608" name="Elbow Connector 38">
            <a:extLst>
              <a:ext uri="{FF2B5EF4-FFF2-40B4-BE49-F238E27FC236}">
                <a16:creationId xmlns:a16="http://schemas.microsoft.com/office/drawing/2014/main" id="{1FC60C60-2045-4299-AF80-3ACE6AFFC22D}"/>
              </a:ext>
            </a:extLst>
          </p:cNvPr>
          <p:cNvCxnSpPr>
            <a:cxnSpLocks noChangeShapeType="1"/>
            <a:stCxn id="43" idx="2"/>
            <a:endCxn id="34" idx="0"/>
          </p:cNvCxnSpPr>
          <p:nvPr/>
        </p:nvCxnSpPr>
        <p:spPr bwMode="auto">
          <a:xfrm rot="16200000" flipH="1">
            <a:off x="7934326" y="4225925"/>
            <a:ext cx="715962" cy="198437"/>
          </a:xfrm>
          <a:prstGeom prst="bentConnector3">
            <a:avLst>
              <a:gd name="adj1" fmla="val 50000"/>
            </a:avLst>
          </a:prstGeom>
          <a:noFill/>
          <a:ln w="22225" algn="ctr">
            <a:solidFill>
              <a:schemeClr val="tx1"/>
            </a:solidFill>
            <a:prstDash val="sysDash"/>
            <a:round/>
            <a:headEnd/>
            <a:tailEnd/>
          </a:ln>
          <a:extLst>
            <a:ext uri="{909E8E84-426E-40DD-AFC4-6F175D3DCCD1}">
              <a14:hiddenFill xmlns:a14="http://schemas.microsoft.com/office/drawing/2010/main">
                <a:noFill/>
              </a14:hiddenFill>
            </a:ext>
          </a:extLst>
        </p:spPr>
      </p:cxnSp>
    </p:spTree>
  </p:cSld>
  <p:clrMapOvr>
    <a:masterClrMapping/>
  </p:clrMapOvr>
  <p:transition spd="slow"/>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92">
            <a:extLst>
              <a:ext uri="{FF2B5EF4-FFF2-40B4-BE49-F238E27FC236}">
                <a16:creationId xmlns:a16="http://schemas.microsoft.com/office/drawing/2014/main" id="{EBDDC12A-C5FC-40CA-817A-E39A1A1465D8}"/>
              </a:ext>
            </a:extLst>
          </p:cNvPr>
          <p:cNvSpPr>
            <a:spLocks noGrp="1" noChangeArrowheads="1"/>
          </p:cNvSpPr>
          <p:nvPr>
            <p:ph type="title"/>
          </p:nvPr>
        </p:nvSpPr>
        <p:spPr>
          <a:xfrm>
            <a:off x="228600" y="609600"/>
            <a:ext cx="8229600" cy="914400"/>
          </a:xfrm>
        </p:spPr>
        <p:txBody>
          <a:bodyPr/>
          <a:lstStyle/>
          <a:p>
            <a:pPr eaLnBrk="1" hangingPunct="1"/>
            <a:r>
              <a:rPr lang="en-US" altLang="en-US">
                <a:ea typeface="Calibri" panose="020F0502020204030204" pitchFamily="34" charset="0"/>
                <a:cs typeface="Lucida Sans" panose="020B0602030504020204" pitchFamily="34" charset="0"/>
              </a:rPr>
              <a:t>Information Asset Inventory  </a:t>
            </a:r>
          </a:p>
        </p:txBody>
      </p:sp>
      <p:graphicFrame>
        <p:nvGraphicFramePr>
          <p:cNvPr id="18468" name="Group 36">
            <a:extLst>
              <a:ext uri="{FF2B5EF4-FFF2-40B4-BE49-F238E27FC236}">
                <a16:creationId xmlns:a16="http://schemas.microsoft.com/office/drawing/2014/main" id="{ACE7BA80-F1B3-485C-997E-2A10145CECAE}"/>
              </a:ext>
            </a:extLst>
          </p:cNvPr>
          <p:cNvGraphicFramePr>
            <a:graphicFrameLocks noGrp="1"/>
          </p:cNvGraphicFramePr>
          <p:nvPr>
            <p:ph type="tbl" idx="1"/>
            <p:extLst/>
          </p:nvPr>
        </p:nvGraphicFramePr>
        <p:xfrm>
          <a:off x="685800" y="1306513"/>
          <a:ext cx="8153400" cy="5237163"/>
        </p:xfrm>
        <a:graphic>
          <a:graphicData uri="http://schemas.openxmlformats.org/drawingml/2006/table">
            <a:tbl>
              <a:tblPr>
                <a:tableStyleId>{8A107856-5554-42FB-B03E-39F5DBC370BA}</a:tableStyleId>
              </a:tblPr>
              <a:tblGrid>
                <a:gridCol w="2819400">
                  <a:extLst>
                    <a:ext uri="{9D8B030D-6E8A-4147-A177-3AD203B41FA5}">
                      <a16:colId xmlns:a16="http://schemas.microsoft.com/office/drawing/2014/main" val="20000"/>
                    </a:ext>
                  </a:extLst>
                </a:gridCol>
                <a:gridCol w="5334000">
                  <a:extLst>
                    <a:ext uri="{9D8B030D-6E8A-4147-A177-3AD203B41FA5}">
                      <a16:colId xmlns:a16="http://schemas.microsoft.com/office/drawing/2014/main" val="20001"/>
                    </a:ext>
                  </a:extLst>
                </a:gridCol>
              </a:tblGrid>
              <a:tr h="469900">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dirty="0">
                          <a:ln>
                            <a:noFill/>
                          </a:ln>
                          <a:solidFill>
                            <a:schemeClr val="bg1"/>
                          </a:solidFill>
                          <a:effectLst/>
                        </a:rPr>
                        <a:t>Asset Name</a:t>
                      </a:r>
                      <a:endParaRPr kumimoji="0" lang="en-US" sz="2200" b="1" i="0" u="none" strike="noStrike" cap="none" normalizeH="0" baseline="0" dirty="0">
                        <a:ln>
                          <a:noFill/>
                        </a:ln>
                        <a:solidFill>
                          <a:schemeClr val="bg1"/>
                        </a:solidFill>
                        <a:effectLst/>
                        <a:latin typeface="Arial Narrow" pitchFamily="34" charset="0"/>
                        <a:cs typeface="Times New Roman" pitchFamily="18" charset="0"/>
                      </a:endParaRPr>
                    </a:p>
                  </a:txBody>
                  <a:tcPr horzOverflow="overflow">
                    <a:solidFill>
                      <a:schemeClr val="tx1">
                        <a:lumMod val="75000"/>
                        <a:lumOff val="25000"/>
                      </a:schemeClr>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dirty="0">
                          <a:ln>
                            <a:noFill/>
                          </a:ln>
                          <a:solidFill>
                            <a:schemeClr val="bg1"/>
                          </a:solidFill>
                          <a:effectLst/>
                        </a:rPr>
                        <a:t>Course Registration</a:t>
                      </a:r>
                      <a:endParaRPr kumimoji="0" lang="en-US" sz="2200" b="1" i="0" u="none" strike="noStrike" cap="none" normalizeH="0" baseline="0" dirty="0">
                        <a:ln>
                          <a:noFill/>
                        </a:ln>
                        <a:solidFill>
                          <a:schemeClr val="bg1"/>
                        </a:solidFill>
                        <a:effectLst/>
                        <a:latin typeface="Arial Narrow" pitchFamily="34" charset="0"/>
                      </a:endParaRPr>
                    </a:p>
                  </a:txBody>
                  <a:tcPr horzOverflow="overflow">
                    <a:solidFill>
                      <a:schemeClr val="tx1">
                        <a:lumMod val="75000"/>
                        <a:lumOff val="25000"/>
                      </a:schemeClr>
                    </a:solidFill>
                  </a:tcPr>
                </a:tc>
                <a:extLst>
                  <a:ext uri="{0D108BD9-81ED-4DB2-BD59-A6C34878D82A}">
                    <a16:rowId xmlns:a16="http://schemas.microsoft.com/office/drawing/2014/main" val="10000"/>
                  </a:ext>
                </a:extLst>
              </a:tr>
              <a:tr h="762000">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Value to Organization</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Records which students are taking which classes</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30213">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Location</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IS Main Center</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777875">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Security Risk Classification</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Sensitive, Vital</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531812">
                <a:tc>
                  <a:txBody>
                    <a:bodyPr/>
                    <a:lstStyle/>
                    <a:p>
                      <a:pPr marL="342900" marR="0" lvl="0" indent="-342900" algn="ctr" defTabSz="914400" rtl="0" eaLnBrk="0" fontAlgn="base" latinLnBrk="0" hangingPunct="0">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dirty="0">
                          <a:ln>
                            <a:noFill/>
                          </a:ln>
                          <a:solidFill>
                            <a:schemeClr val="bg1"/>
                          </a:solidFill>
                          <a:effectLst/>
                        </a:rPr>
                        <a:t>IS Server</a:t>
                      </a:r>
                      <a:endParaRPr kumimoji="0" lang="en-US" sz="2200" b="0" i="0" u="none" strike="noStrike" cap="none" normalizeH="0" baseline="0" dirty="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a:solidFill>
                            <a:srgbClr val="C00000"/>
                          </a:solidFill>
                          <a:effectLst/>
                          <a:latin typeface="Tempus Sans ITC" panose="04020404030D07020202" pitchFamily="82" charset="0"/>
                          <a:ea typeface="Times New Roman" panose="02020603050405020304" pitchFamily="18" charset="0"/>
                          <a:cs typeface="Arial" panose="020B0604020202020204" pitchFamily="34" charset="0"/>
                        </a:rPr>
                        <a:t>Regisoft</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468313">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Data Owner</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Registrar: Monica Jones</a:t>
                      </a:r>
                      <a:endParaRPr lang="en-US" sz="18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762000">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a:ln>
                            <a:noFill/>
                          </a:ln>
                          <a:solidFill>
                            <a:schemeClr val="bg1"/>
                          </a:solidFill>
                          <a:effectLst/>
                        </a:rPr>
                        <a:t>Designated Custodian</a:t>
                      </a:r>
                      <a:endParaRPr kumimoji="0" lang="en-US" sz="2200" b="0" i="0" u="none" strike="noStrike" cap="none" normalizeH="0" baseline="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dirty="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IS Operations: John Johnson</a:t>
                      </a:r>
                      <a:endParaRPr lang="en-US"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1035050">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200" u="none" strike="noStrike" cap="none" normalizeH="0" baseline="0" dirty="0">
                          <a:ln>
                            <a:noFill/>
                          </a:ln>
                          <a:solidFill>
                            <a:schemeClr val="bg1"/>
                          </a:solidFill>
                          <a:effectLst/>
                        </a:rPr>
                        <a:t>Granted Permissions</a:t>
                      </a:r>
                      <a:endParaRPr kumimoji="0" lang="en-US" sz="2200" b="0" i="0" u="none" strike="noStrike" cap="none" normalizeH="0" baseline="0" dirty="0">
                        <a:ln>
                          <a:noFill/>
                        </a:ln>
                        <a:solidFill>
                          <a:schemeClr val="bg1"/>
                        </a:solidFill>
                        <a:effectLst/>
                        <a:latin typeface="Arial" charset="0"/>
                      </a:endParaRPr>
                    </a:p>
                  </a:txBody>
                  <a:tcPr horzOverflow="overflow">
                    <a:solidFill>
                      <a:schemeClr val="tx1">
                        <a:lumMod val="75000"/>
                        <a:lumOff val="25000"/>
                      </a:schemeClr>
                    </a:solidFill>
                  </a:tcPr>
                </a:tc>
                <a:tc>
                  <a:txBody>
                    <a:bodyPr/>
                    <a:lstStyle/>
                    <a:p>
                      <a:pPr marL="347345" marR="0" indent="-347345" algn="ctr" fontAlgn="base">
                        <a:lnSpc>
                          <a:spcPct val="115000"/>
                        </a:lnSpc>
                        <a:spcBef>
                          <a:spcPts val="0"/>
                        </a:spcBef>
                        <a:spcAft>
                          <a:spcPts val="0"/>
                        </a:spcAft>
                      </a:pPr>
                      <a:r>
                        <a:rPr lang="en-US" sz="1800" kern="1200" dirty="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Login/Password Authentication: </a:t>
                      </a:r>
                      <a:endParaRPr lang="en-US"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347345" marR="0" indent="-347345" algn="ctr" fontAlgn="base">
                        <a:lnSpc>
                          <a:spcPct val="115000"/>
                        </a:lnSpc>
                        <a:spcBef>
                          <a:spcPts val="0"/>
                        </a:spcBef>
                        <a:spcAft>
                          <a:spcPts val="0"/>
                        </a:spcAft>
                      </a:pPr>
                      <a:r>
                        <a:rPr lang="en-US" sz="1800" kern="1200" dirty="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Complex passwords, changed annually.</a:t>
                      </a:r>
                      <a:endParaRPr lang="en-US"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347345" marR="0" indent="-347345" algn="ctr" fontAlgn="base">
                        <a:lnSpc>
                          <a:spcPct val="115000"/>
                        </a:lnSpc>
                        <a:spcBef>
                          <a:spcPts val="0"/>
                        </a:spcBef>
                        <a:spcAft>
                          <a:spcPts val="0"/>
                        </a:spcAft>
                      </a:pPr>
                      <a:r>
                        <a:rPr lang="en-US" sz="1800" kern="1200" dirty="0">
                          <a:solidFill>
                            <a:srgbClr val="C00000"/>
                          </a:solidFill>
                          <a:effectLst/>
                          <a:latin typeface="Tempus Sans ITC" panose="04020404030D07020202" pitchFamily="82" charset="0"/>
                          <a:ea typeface="Times New Roman" panose="02020603050405020304" pitchFamily="18" charset="0"/>
                          <a:cs typeface="Times New Roman" panose="02020603050405020304" pitchFamily="18" charset="0"/>
                        </a:rPr>
                        <a:t>Logs: Staff access to student records</a:t>
                      </a:r>
                      <a:endParaRPr lang="en-US"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sp>
        <p:nvSpPr>
          <p:cNvPr id="115744" name="Text Box 34">
            <a:extLst>
              <a:ext uri="{FF2B5EF4-FFF2-40B4-BE49-F238E27FC236}">
                <a16:creationId xmlns:a16="http://schemas.microsoft.com/office/drawing/2014/main" id="{CF528B3B-5954-46A8-A371-F4F4DF78C165}"/>
              </a:ext>
            </a:extLst>
          </p:cNvPr>
          <p:cNvSpPr txBox="1">
            <a:spLocks noChangeArrowheads="1"/>
          </p:cNvSpPr>
          <p:nvPr/>
        </p:nvSpPr>
        <p:spPr bwMode="auto">
          <a:xfrm>
            <a:off x="7239000" y="457200"/>
            <a:ext cx="946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a:t>Work</a:t>
            </a:r>
          </a:p>
          <a:p>
            <a:r>
              <a:rPr lang="en-US" altLang="en-US" sz="2400" b="1"/>
              <a:t>book</a:t>
            </a:r>
          </a:p>
        </p:txBody>
      </p:sp>
    </p:spTree>
    <p:extLst>
      <p:ext uri="{BB962C8B-B14F-4D97-AF65-F5344CB8AC3E}">
        <p14:creationId xmlns:p14="http://schemas.microsoft.com/office/powerpoint/2010/main" val="3540648064"/>
      </p:ext>
    </p:extLst>
  </p:cSld>
  <p:clrMapOvr>
    <a:masterClrMapping/>
  </p:clrMapOvr>
  <p:transition spd="slow"/>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DBE58170-DB10-4C66-88F5-26825D4A629C}"/>
              </a:ext>
            </a:extLst>
          </p:cNvPr>
          <p:cNvSpPr>
            <a:spLocks noGrp="1" noChangeArrowheads="1"/>
          </p:cNvSpPr>
          <p:nvPr>
            <p:ph type="title"/>
          </p:nvPr>
        </p:nvSpPr>
        <p:spPr>
          <a:xfrm>
            <a:off x="494506" y="457200"/>
            <a:ext cx="8154988" cy="498598"/>
          </a:xfrm>
        </p:spPr>
        <p:txBody>
          <a:bodyPr/>
          <a:lstStyle/>
          <a:p>
            <a:pPr algn="ctr" eaLnBrk="1" hangingPunct="1"/>
            <a:r>
              <a:rPr lang="en-US" altLang="en-US" dirty="0">
                <a:ea typeface="Calibri" panose="020F0502020204030204" pitchFamily="34" charset="0"/>
                <a:cs typeface="Lucida Sans" panose="020B0602030504020204" pitchFamily="34" charset="0"/>
              </a:rPr>
              <a:t>Handling of Sensitive Data         </a:t>
            </a:r>
            <a:r>
              <a:rPr lang="en-US" altLang="en-US" sz="2800" dirty="0">
                <a:ea typeface="Calibri" panose="020F0502020204030204" pitchFamily="34" charset="0"/>
                <a:cs typeface="Lucida Sans" panose="020B0602030504020204" pitchFamily="34" charset="0"/>
              </a:rPr>
              <a:t>Workbook</a:t>
            </a:r>
            <a:endParaRPr lang="en-US" altLang="en-US" dirty="0">
              <a:ea typeface="Calibri" panose="020F0502020204030204" pitchFamily="34" charset="0"/>
              <a:cs typeface="Lucida Sans" panose="020B0602030504020204" pitchFamily="34" charset="0"/>
            </a:endParaRPr>
          </a:p>
        </p:txBody>
      </p:sp>
      <p:graphicFrame>
        <p:nvGraphicFramePr>
          <p:cNvPr id="2" name="Table 1">
            <a:extLst>
              <a:ext uri="{FF2B5EF4-FFF2-40B4-BE49-F238E27FC236}">
                <a16:creationId xmlns:a16="http://schemas.microsoft.com/office/drawing/2014/main" id="{1265F8EF-2ACF-4397-B955-0F5EB475CA2E}"/>
              </a:ext>
            </a:extLst>
          </p:cNvPr>
          <p:cNvGraphicFramePr>
            <a:graphicFrameLocks noGrp="1"/>
          </p:cNvGraphicFramePr>
          <p:nvPr>
            <p:extLst/>
          </p:nvPr>
        </p:nvGraphicFramePr>
        <p:xfrm>
          <a:off x="152400" y="846800"/>
          <a:ext cx="8686800" cy="6022086"/>
        </p:xfrm>
        <a:graphic>
          <a:graphicData uri="http://schemas.openxmlformats.org/drawingml/2006/table">
            <a:tbl>
              <a:tblPr>
                <a:tableStyleId>{69CF1AB2-1976-4502-BF36-3FF5EA218861}</a:tableStyleId>
              </a:tblPr>
              <a:tblGrid>
                <a:gridCol w="1393405">
                  <a:extLst>
                    <a:ext uri="{9D8B030D-6E8A-4147-A177-3AD203B41FA5}">
                      <a16:colId xmlns:a16="http://schemas.microsoft.com/office/drawing/2014/main" val="1429039146"/>
                    </a:ext>
                  </a:extLst>
                </a:gridCol>
                <a:gridCol w="4702595">
                  <a:extLst>
                    <a:ext uri="{9D8B030D-6E8A-4147-A177-3AD203B41FA5}">
                      <a16:colId xmlns:a16="http://schemas.microsoft.com/office/drawing/2014/main" val="3505874036"/>
                    </a:ext>
                  </a:extLst>
                </a:gridCol>
                <a:gridCol w="1547436">
                  <a:extLst>
                    <a:ext uri="{9D8B030D-6E8A-4147-A177-3AD203B41FA5}">
                      <a16:colId xmlns:a16="http://schemas.microsoft.com/office/drawing/2014/main" val="2140246200"/>
                    </a:ext>
                  </a:extLst>
                </a:gridCol>
                <a:gridCol w="1043364">
                  <a:extLst>
                    <a:ext uri="{9D8B030D-6E8A-4147-A177-3AD203B41FA5}">
                      <a16:colId xmlns:a16="http://schemas.microsoft.com/office/drawing/2014/main" val="2168945098"/>
                    </a:ext>
                  </a:extLst>
                </a:gridCol>
              </a:tblGrid>
              <a:tr h="131286">
                <a:tc>
                  <a:txBody>
                    <a:bodyPr/>
                    <a:lstStyle/>
                    <a:p>
                      <a:endParaRPr lang="en-US" sz="1600" dirty="0">
                        <a:solidFill>
                          <a:schemeClr val="bg1"/>
                        </a:solidFill>
                        <a:effectLst/>
                        <a:latin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lgn="ctr">
                        <a:spcBef>
                          <a:spcPts val="0"/>
                        </a:spcBef>
                        <a:spcAft>
                          <a:spcPts val="0"/>
                        </a:spcAft>
                      </a:pPr>
                      <a:r>
                        <a:rPr lang="en-US" sz="1600">
                          <a:solidFill>
                            <a:schemeClr val="bg1"/>
                          </a:solidFill>
                          <a:effectLst/>
                        </a:rPr>
                        <a:t>Confidential</a:t>
                      </a:r>
                      <a:endParaRPr lang="en-US" sz="16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lgn="ctr">
                        <a:spcBef>
                          <a:spcPts val="0"/>
                        </a:spcBef>
                        <a:spcAft>
                          <a:spcPts val="0"/>
                        </a:spcAft>
                      </a:pPr>
                      <a:r>
                        <a:rPr lang="en-US" sz="1600">
                          <a:solidFill>
                            <a:schemeClr val="bg1"/>
                          </a:solidFill>
                          <a:effectLst/>
                        </a:rPr>
                        <a:t>Privileged</a:t>
                      </a:r>
                      <a:endParaRPr lang="en-US" sz="16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lgn="ctr">
                        <a:spcBef>
                          <a:spcPts val="0"/>
                        </a:spcBef>
                        <a:spcAft>
                          <a:spcPts val="0"/>
                        </a:spcAft>
                      </a:pPr>
                      <a:r>
                        <a:rPr lang="en-US" sz="1600" dirty="0">
                          <a:solidFill>
                            <a:schemeClr val="bg1"/>
                          </a:solidFill>
                          <a:effectLst/>
                        </a:rPr>
                        <a:t>Public</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extLst>
                  <a:ext uri="{0D108BD9-81ED-4DB2-BD59-A6C34878D82A}">
                    <a16:rowId xmlns:a16="http://schemas.microsoft.com/office/drawing/2014/main" val="452158334"/>
                  </a:ext>
                </a:extLst>
              </a:tr>
              <a:tr h="363100">
                <a:tc>
                  <a:txBody>
                    <a:bodyPr/>
                    <a:lstStyle/>
                    <a:p>
                      <a:pPr marL="0" marR="0">
                        <a:lnSpc>
                          <a:spcPct val="115000"/>
                        </a:lnSpc>
                        <a:spcBef>
                          <a:spcPts val="0"/>
                        </a:spcBef>
                        <a:spcAft>
                          <a:spcPts val="0"/>
                        </a:spcAft>
                      </a:pPr>
                      <a:r>
                        <a:rPr lang="en-US" sz="1600" dirty="0">
                          <a:solidFill>
                            <a:schemeClr val="bg1"/>
                          </a:solidFill>
                          <a:effectLst/>
                        </a:rPr>
                        <a:t>Access</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Need to know, Least privilege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Need to know, least privilege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Need to know</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54843637"/>
                  </a:ext>
                </a:extLst>
              </a:tr>
              <a:tr h="530740">
                <a:tc>
                  <a:txBody>
                    <a:bodyPr/>
                    <a:lstStyle/>
                    <a:p>
                      <a:pPr marL="0" marR="0">
                        <a:lnSpc>
                          <a:spcPct val="115000"/>
                        </a:lnSpc>
                        <a:spcBef>
                          <a:spcPts val="0"/>
                        </a:spcBef>
                        <a:spcAft>
                          <a:spcPts val="0"/>
                        </a:spcAft>
                      </a:pPr>
                      <a:r>
                        <a:rPr lang="en-US" sz="1600" dirty="0">
                          <a:solidFill>
                            <a:schemeClr val="bg1"/>
                          </a:solidFill>
                          <a:effectLst/>
                        </a:rPr>
                        <a:t>Paper Storage</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Locked cabinet,</a:t>
                      </a:r>
                    </a:p>
                    <a:p>
                      <a:pPr marL="0" marR="0">
                        <a:spcBef>
                          <a:spcPts val="0"/>
                        </a:spcBef>
                        <a:spcAft>
                          <a:spcPts val="0"/>
                        </a:spcAft>
                      </a:pPr>
                      <a:r>
                        <a:rPr lang="en-US" sz="1600" dirty="0">
                          <a:effectLst/>
                        </a:rPr>
                        <a:t>Locked room if unattended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Locked cabinet,</a:t>
                      </a:r>
                    </a:p>
                    <a:p>
                      <a:pPr marL="0" marR="0">
                        <a:spcBef>
                          <a:spcPts val="0"/>
                        </a:spcBef>
                        <a:spcAft>
                          <a:spcPts val="0"/>
                        </a:spcAft>
                      </a:pPr>
                      <a:r>
                        <a:rPr lang="en-US" sz="1600">
                          <a:effectLst/>
                        </a:rPr>
                        <a:t>Locked room if unattended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Locked room if unattended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870197836"/>
                  </a:ext>
                </a:extLst>
              </a:tr>
              <a:tr h="363100">
                <a:tc>
                  <a:txBody>
                    <a:bodyPr/>
                    <a:lstStyle/>
                    <a:p>
                      <a:pPr marL="0" marR="0">
                        <a:lnSpc>
                          <a:spcPct val="115000"/>
                        </a:lnSpc>
                        <a:spcBef>
                          <a:spcPts val="0"/>
                        </a:spcBef>
                        <a:spcAft>
                          <a:spcPts val="0"/>
                        </a:spcAft>
                      </a:pPr>
                      <a:r>
                        <a:rPr lang="en-US" sz="1600" dirty="0">
                          <a:solidFill>
                            <a:schemeClr val="bg1"/>
                          </a:solidFill>
                          <a:effectLst/>
                        </a:rPr>
                        <a:t>Disk Storage</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Password-protected,</a:t>
                      </a:r>
                    </a:p>
                    <a:p>
                      <a:pPr marL="0" marR="0">
                        <a:spcBef>
                          <a:spcPts val="0"/>
                        </a:spcBef>
                        <a:spcAft>
                          <a:spcPts val="0"/>
                        </a:spcAft>
                      </a:pPr>
                      <a:r>
                        <a:rPr lang="en-US" sz="1600" dirty="0">
                          <a:effectLst/>
                        </a:rPr>
                        <a:t>Encrypted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Password-protected,</a:t>
                      </a:r>
                    </a:p>
                    <a:p>
                      <a:pPr marL="0" marR="0">
                        <a:spcBef>
                          <a:spcPts val="0"/>
                        </a:spcBef>
                        <a:spcAft>
                          <a:spcPts val="0"/>
                        </a:spcAft>
                      </a:pPr>
                      <a:r>
                        <a:rPr lang="en-US" sz="1600">
                          <a:effectLst/>
                        </a:rPr>
                        <a:t>Encrypted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Password-Protected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505519654"/>
                  </a:ext>
                </a:extLst>
              </a:tr>
              <a:tr h="450772">
                <a:tc>
                  <a:txBody>
                    <a:bodyPr/>
                    <a:lstStyle/>
                    <a:p>
                      <a:pPr marL="0" marR="0">
                        <a:lnSpc>
                          <a:spcPct val="115000"/>
                        </a:lnSpc>
                        <a:spcBef>
                          <a:spcPts val="0"/>
                        </a:spcBef>
                        <a:spcAft>
                          <a:spcPts val="0"/>
                        </a:spcAft>
                      </a:pPr>
                      <a:r>
                        <a:rPr lang="en-US" sz="1600" dirty="0">
                          <a:solidFill>
                            <a:schemeClr val="bg1"/>
                          </a:solidFill>
                          <a:effectLst/>
                        </a:rPr>
                        <a:t>Labeling &amp; Handling</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Label ‘Confidential’, Clean desk, low voice,</a:t>
                      </a:r>
                    </a:p>
                    <a:p>
                      <a:pPr marL="0" marR="0" algn="just">
                        <a:lnSpc>
                          <a:spcPct val="115000"/>
                        </a:lnSpc>
                        <a:spcBef>
                          <a:spcPts val="0"/>
                        </a:spcBef>
                        <a:spcAft>
                          <a:spcPts val="600"/>
                        </a:spcAft>
                      </a:pPr>
                      <a:r>
                        <a:rPr lang="en-US" sz="1600" kern="1200" dirty="0">
                          <a:solidFill>
                            <a:srgbClr val="C00000"/>
                          </a:solidFill>
                          <a:effectLst/>
                          <a:latin typeface="Tempus Sans ITC" panose="04020404030D07020202" pitchFamily="82" charset="0"/>
                        </a:rPr>
                        <a:t>No SSNs, ID required</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Clean desk,</a:t>
                      </a:r>
                    </a:p>
                    <a:p>
                      <a:pPr marL="0" marR="0">
                        <a:spcBef>
                          <a:spcPts val="0"/>
                        </a:spcBef>
                        <a:spcAft>
                          <a:spcPts val="0"/>
                        </a:spcAft>
                      </a:pPr>
                      <a:r>
                        <a:rPr lang="en-US" sz="1600">
                          <a:effectLst/>
                        </a:rPr>
                        <a:t>low voice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None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1171683012"/>
                  </a:ext>
                </a:extLst>
              </a:tr>
              <a:tr h="225386">
                <a:tc>
                  <a:txBody>
                    <a:bodyPr/>
                    <a:lstStyle/>
                    <a:p>
                      <a:pPr marL="0" marR="0">
                        <a:lnSpc>
                          <a:spcPct val="115000"/>
                        </a:lnSpc>
                        <a:spcBef>
                          <a:spcPts val="0"/>
                        </a:spcBef>
                        <a:spcAft>
                          <a:spcPts val="0"/>
                        </a:spcAft>
                      </a:pPr>
                      <a:r>
                        <a:rPr lang="en-US" sz="1600" dirty="0">
                          <a:solidFill>
                            <a:schemeClr val="bg1"/>
                          </a:solidFill>
                          <a:effectLst/>
                        </a:rPr>
                        <a:t>Transmission/</a:t>
                      </a:r>
                    </a:p>
                    <a:p>
                      <a:pPr marL="0" marR="0">
                        <a:lnSpc>
                          <a:spcPct val="115000"/>
                        </a:lnSpc>
                        <a:spcBef>
                          <a:spcPts val="0"/>
                        </a:spcBef>
                        <a:spcAft>
                          <a:spcPts val="0"/>
                        </a:spcAft>
                      </a:pPr>
                      <a:r>
                        <a:rPr lang="en-US" sz="1600" dirty="0">
                          <a:solidFill>
                            <a:schemeClr val="bg1"/>
                          </a:solidFill>
                          <a:effectLst/>
                        </a:rPr>
                        <a:t>Migration</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Encrypted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Encrypted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Encrypted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265296188"/>
                  </a:ext>
                </a:extLst>
              </a:tr>
              <a:tr h="169039">
                <a:tc>
                  <a:txBody>
                    <a:bodyPr/>
                    <a:lstStyle/>
                    <a:p>
                      <a:pPr marL="0" marR="0">
                        <a:lnSpc>
                          <a:spcPct val="115000"/>
                        </a:lnSpc>
                        <a:spcBef>
                          <a:spcPts val="0"/>
                        </a:spcBef>
                        <a:spcAft>
                          <a:spcPts val="0"/>
                        </a:spcAft>
                      </a:pPr>
                      <a:r>
                        <a:rPr lang="en-US" sz="1600" dirty="0">
                          <a:solidFill>
                            <a:schemeClr val="bg1"/>
                          </a:solidFill>
                          <a:effectLst/>
                        </a:rPr>
                        <a:t>Data Warehousing</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De-identification occurs through summary reports based on course summaries or major summaries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3049842528"/>
                  </a:ext>
                </a:extLst>
              </a:tr>
              <a:tr h="450772">
                <a:tc>
                  <a:txBody>
                    <a:bodyPr/>
                    <a:lstStyle/>
                    <a:p>
                      <a:pPr marL="0" marR="0">
                        <a:spcBef>
                          <a:spcPts val="0"/>
                        </a:spcBef>
                        <a:spcAft>
                          <a:spcPts val="0"/>
                        </a:spcAft>
                      </a:pPr>
                      <a:r>
                        <a:rPr lang="en-US" sz="1600" dirty="0">
                          <a:solidFill>
                            <a:schemeClr val="bg1"/>
                          </a:solidFill>
                          <a:effectLst/>
                        </a:rPr>
                        <a:t>Archive &amp; Retention</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Encrypted backups</a:t>
                      </a:r>
                    </a:p>
                    <a:p>
                      <a:pPr marL="0" marR="0">
                        <a:spcBef>
                          <a:spcPts val="0"/>
                        </a:spcBef>
                        <a:spcAft>
                          <a:spcPts val="0"/>
                        </a:spcAft>
                      </a:pPr>
                      <a:r>
                        <a:rPr lang="en-US" sz="1600" dirty="0">
                          <a:solidFill>
                            <a:srgbClr val="C00000"/>
                          </a:solidFill>
                          <a:effectLst/>
                          <a:latin typeface="Tempus Sans ITC" panose="04020404030D07020202" pitchFamily="82" charset="0"/>
                        </a:rPr>
                        <a:t>Grades retained online 2 years after graduation; afterwards maintained offline.</a:t>
                      </a:r>
                    </a:p>
                    <a:p>
                      <a:pPr marL="0" marR="0">
                        <a:spcBef>
                          <a:spcPts val="0"/>
                        </a:spcBef>
                        <a:spcAft>
                          <a:spcPts val="0"/>
                        </a:spcAft>
                      </a:pPr>
                      <a:r>
                        <a:rPr lang="en-US" sz="1600" dirty="0">
                          <a:solidFill>
                            <a:srgbClr val="C00000"/>
                          </a:solidFill>
                          <a:effectLst/>
                          <a:latin typeface="Tempus Sans ITC" panose="04020404030D07020202" pitchFamily="82" charset="0"/>
                        </a:rPr>
                        <a:t>Other information retained only for 6 months after graduation; 1 year after absence.</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Encrypted backups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None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3097278435"/>
                  </a:ext>
                </a:extLst>
              </a:tr>
              <a:tr h="412122">
                <a:tc>
                  <a:txBody>
                    <a:bodyPr/>
                    <a:lstStyle/>
                    <a:p>
                      <a:pPr marL="0" marR="0">
                        <a:spcBef>
                          <a:spcPts val="0"/>
                        </a:spcBef>
                        <a:spcAft>
                          <a:spcPts val="0"/>
                        </a:spcAft>
                      </a:pPr>
                      <a:r>
                        <a:rPr lang="en-US" sz="1600" dirty="0">
                          <a:solidFill>
                            <a:schemeClr val="bg1"/>
                          </a:solidFill>
                          <a:effectLst/>
                        </a:rPr>
                        <a:t>Disposal &amp; Destruction</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effectLst/>
                        </a:rPr>
                        <a:t>Degauss and damage disks - Shred paper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Secure wipe</a:t>
                      </a:r>
                    </a:p>
                    <a:p>
                      <a:pPr marL="0" marR="0">
                        <a:spcBef>
                          <a:spcPts val="0"/>
                        </a:spcBef>
                        <a:spcAft>
                          <a:spcPts val="0"/>
                        </a:spcAft>
                      </a:pPr>
                      <a:r>
                        <a:rPr lang="en-US" sz="1600" dirty="0">
                          <a:effectLst/>
                        </a:rPr>
                        <a:t>Shred paper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a:effectLst/>
                        </a:rPr>
                        <a:t>Reformat disks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698101215"/>
                  </a:ext>
                </a:extLst>
              </a:tr>
              <a:tr h="169039">
                <a:tc>
                  <a:txBody>
                    <a:bodyPr/>
                    <a:lstStyle/>
                    <a:p>
                      <a:pPr marL="0" marR="0">
                        <a:spcBef>
                          <a:spcPts val="0"/>
                        </a:spcBef>
                        <a:spcAft>
                          <a:spcPts val="0"/>
                        </a:spcAft>
                      </a:pPr>
                      <a:r>
                        <a:rPr lang="en-US" sz="1600" dirty="0">
                          <a:solidFill>
                            <a:schemeClr val="bg1"/>
                          </a:solidFill>
                          <a:effectLst/>
                        </a:rPr>
                        <a:t>Special Notes</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solidFill>
                      <a:schemeClr val="tx1">
                        <a:lumMod val="75000"/>
                        <a:lumOff val="25000"/>
                      </a:schemeClr>
                    </a:solidFill>
                  </a:tcPr>
                </a:tc>
                <a:tc>
                  <a:txBody>
                    <a:bodyPr/>
                    <a:lstStyle/>
                    <a:p>
                      <a:pPr marL="0" marR="0">
                        <a:spcBef>
                          <a:spcPts val="0"/>
                        </a:spcBef>
                        <a:spcAft>
                          <a:spcPts val="0"/>
                        </a:spcAft>
                      </a:pPr>
                      <a:r>
                        <a:rPr lang="en-US" sz="1600" dirty="0">
                          <a:solidFill>
                            <a:srgbClr val="C00000"/>
                          </a:solidFill>
                          <a:effectLst/>
                          <a:latin typeface="Tempus Sans ITC" panose="04020404030D07020202" pitchFamily="82" charset="0"/>
                        </a:rPr>
                        <a:t>When a student asks, email of grades for one student is permitted with email security notice appended.</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051" marR="23051" marT="0" marB="0"/>
                </a:tc>
                <a:extLst>
                  <a:ext uri="{0D108BD9-81ED-4DB2-BD59-A6C34878D82A}">
                    <a16:rowId xmlns:a16="http://schemas.microsoft.com/office/drawing/2014/main" val="1802658592"/>
                  </a:ext>
                </a:extLst>
              </a:tr>
            </a:tbl>
          </a:graphicData>
        </a:graphic>
      </p:graphicFrame>
    </p:spTree>
    <p:extLst>
      <p:ext uri="{BB962C8B-B14F-4D97-AF65-F5344CB8AC3E}">
        <p14:creationId xmlns:p14="http://schemas.microsoft.com/office/powerpoint/2010/main" val="2684577065"/>
      </p:ext>
    </p:extLst>
  </p:cSld>
  <p:clrMapOvr>
    <a:masterClrMapping/>
  </p:clrMapOvr>
  <p:transition spd="slow"/>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a:extLst>
              <a:ext uri="{FF2B5EF4-FFF2-40B4-BE49-F238E27FC236}">
                <a16:creationId xmlns:a16="http://schemas.microsoft.com/office/drawing/2014/main" id="{F63DB59B-FF5C-48C4-9A87-160C817E4B71}"/>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Define Roles &amp; Role-Based Access Control</a:t>
            </a:r>
          </a:p>
        </p:txBody>
      </p:sp>
      <p:graphicFrame>
        <p:nvGraphicFramePr>
          <p:cNvPr id="4" name="Table 3">
            <a:extLst>
              <a:ext uri="{FF2B5EF4-FFF2-40B4-BE49-F238E27FC236}">
                <a16:creationId xmlns:a16="http://schemas.microsoft.com/office/drawing/2014/main" id="{26C4C174-1295-46F6-B08F-EE999371FE77}"/>
              </a:ext>
            </a:extLst>
          </p:cNvPr>
          <p:cNvGraphicFramePr>
            <a:graphicFrameLocks noGrp="1"/>
          </p:cNvGraphicFramePr>
          <p:nvPr/>
        </p:nvGraphicFramePr>
        <p:xfrm>
          <a:off x="1636713" y="5654675"/>
          <a:ext cx="5859462" cy="1295400"/>
        </p:xfrm>
        <a:graphic>
          <a:graphicData uri="http://schemas.openxmlformats.org/drawingml/2006/table">
            <a:tbl>
              <a:tblPr firstRow="1" firstCol="1" lastRow="1" lastCol="1" bandRow="1" bandCol="1">
                <a:tableStyleId>{5C22544A-7EE6-4342-B048-85BDC9FD1C3A}</a:tableStyleId>
              </a:tblPr>
              <a:tblGrid>
                <a:gridCol w="1211514">
                  <a:extLst>
                    <a:ext uri="{9D8B030D-6E8A-4147-A177-3AD203B41FA5}">
                      <a16:colId xmlns:a16="http://schemas.microsoft.com/office/drawing/2014/main" val="20000"/>
                    </a:ext>
                  </a:extLst>
                </a:gridCol>
                <a:gridCol w="4647948">
                  <a:extLst>
                    <a:ext uri="{9D8B030D-6E8A-4147-A177-3AD203B41FA5}">
                      <a16:colId xmlns:a16="http://schemas.microsoft.com/office/drawing/2014/main" val="20001"/>
                    </a:ext>
                  </a:extLst>
                </a:gridCol>
              </a:tblGrid>
              <a:tr h="0">
                <a:tc>
                  <a:txBody>
                    <a:bodyPr/>
                    <a:lstStyle/>
                    <a:p>
                      <a:pPr marL="0" marR="0" algn="just">
                        <a:spcBef>
                          <a:spcPts val="0"/>
                        </a:spcBef>
                        <a:spcAft>
                          <a:spcPts val="600"/>
                        </a:spcAft>
                      </a:pPr>
                      <a:r>
                        <a:rPr lang="en-US" sz="1600" dirty="0">
                          <a:effectLst/>
                        </a:rPr>
                        <a:t>Role Name</a:t>
                      </a:r>
                      <a:endParaRPr lang="en-US" sz="1600" dirty="0">
                        <a:effectLst/>
                        <a:latin typeface="Times New Roman"/>
                        <a:ea typeface="Times New Roman"/>
                      </a:endParaRPr>
                    </a:p>
                  </a:txBody>
                  <a:tcPr marL="68576" marR="68576" marT="0" marB="0">
                    <a:solidFill>
                      <a:schemeClr val="accent5">
                        <a:lumMod val="90000"/>
                      </a:schemeClr>
                    </a:solidFill>
                  </a:tcPr>
                </a:tc>
                <a:tc>
                  <a:txBody>
                    <a:bodyPr/>
                    <a:lstStyle/>
                    <a:p>
                      <a:pPr marL="0" marR="0" algn="ctr">
                        <a:spcBef>
                          <a:spcPts val="0"/>
                        </a:spcBef>
                        <a:spcAft>
                          <a:spcPts val="600"/>
                        </a:spcAft>
                      </a:pPr>
                      <a:r>
                        <a:rPr lang="en-US" sz="1600" dirty="0">
                          <a:effectLst/>
                        </a:rPr>
                        <a:t>Information Access (e.g., Record or Form)</a:t>
                      </a:r>
                    </a:p>
                    <a:p>
                      <a:pPr marL="0" marR="0" algn="ctr">
                        <a:spcBef>
                          <a:spcPts val="0"/>
                        </a:spcBef>
                        <a:spcAft>
                          <a:spcPts val="600"/>
                        </a:spcAft>
                      </a:pPr>
                      <a:r>
                        <a:rPr lang="en-US" sz="1600" dirty="0">
                          <a:effectLst/>
                        </a:rPr>
                        <a:t> and</a:t>
                      </a:r>
                      <a:r>
                        <a:rPr lang="en-US" sz="1600" baseline="0" dirty="0">
                          <a:effectLst/>
                        </a:rPr>
                        <a:t> </a:t>
                      </a:r>
                      <a:r>
                        <a:rPr lang="en-US" sz="1600" dirty="0">
                          <a:effectLst/>
                        </a:rPr>
                        <a:t>Permissions (e.g., RWX)</a:t>
                      </a:r>
                      <a:endParaRPr lang="en-US" sz="1600" dirty="0">
                        <a:effectLst/>
                        <a:latin typeface="Times New Roman"/>
                        <a:ea typeface="Times New Roman"/>
                      </a:endParaRPr>
                    </a:p>
                  </a:txBody>
                  <a:tcPr marL="68576" marR="68576" marT="0" marB="0">
                    <a:solidFill>
                      <a:schemeClr val="accent5">
                        <a:lumMod val="90000"/>
                      </a:schemeClr>
                    </a:solidFill>
                  </a:tcPr>
                </a:tc>
                <a:extLst>
                  <a:ext uri="{0D108BD9-81ED-4DB2-BD59-A6C34878D82A}">
                    <a16:rowId xmlns:a16="http://schemas.microsoft.com/office/drawing/2014/main" val="10000"/>
                  </a:ext>
                </a:extLst>
              </a:tr>
              <a:tr h="0">
                <a:tc>
                  <a:txBody>
                    <a:bodyPr/>
                    <a:lstStyle/>
                    <a:p>
                      <a:pPr marL="0" marR="0" algn="just">
                        <a:spcBef>
                          <a:spcPts val="0"/>
                        </a:spcBef>
                        <a:spcAft>
                          <a:spcPts val="600"/>
                        </a:spcAft>
                      </a:pPr>
                      <a:r>
                        <a:rPr lang="en-US" sz="1600" u="none" strike="noStrike" dirty="0">
                          <a:effectLst/>
                        </a:rPr>
                        <a:t> </a:t>
                      </a:r>
                      <a:endParaRPr lang="en-US" sz="1600" dirty="0">
                        <a:effectLst/>
                        <a:latin typeface="Times New Roman"/>
                        <a:ea typeface="Times New Roman"/>
                      </a:endParaRPr>
                    </a:p>
                  </a:txBody>
                  <a:tcPr marL="68576" marR="68576" marT="0" marB="0">
                    <a:solidFill>
                      <a:schemeClr val="accent5"/>
                    </a:solidFill>
                  </a:tcPr>
                </a:tc>
                <a:tc>
                  <a:txBody>
                    <a:bodyPr/>
                    <a:lstStyle/>
                    <a:p>
                      <a:pPr marL="0" marR="0" algn="just">
                        <a:spcBef>
                          <a:spcPts val="0"/>
                        </a:spcBef>
                        <a:spcAft>
                          <a:spcPts val="600"/>
                        </a:spcAft>
                      </a:pPr>
                      <a:r>
                        <a:rPr lang="en-US" sz="1600" u="none" strike="noStrike" dirty="0">
                          <a:effectLst/>
                        </a:rPr>
                        <a:t> </a:t>
                      </a:r>
                      <a:endParaRPr lang="en-US" sz="1600" dirty="0">
                        <a:effectLst/>
                        <a:latin typeface="Times New Roman"/>
                        <a:ea typeface="Times New Roman"/>
                      </a:endParaRPr>
                    </a:p>
                  </a:txBody>
                  <a:tcPr marL="68576" marR="68576" marT="0" marB="0">
                    <a:solidFill>
                      <a:schemeClr val="accent5"/>
                    </a:solidFill>
                  </a:tcPr>
                </a:tc>
                <a:extLst>
                  <a:ext uri="{0D108BD9-81ED-4DB2-BD59-A6C34878D82A}">
                    <a16:rowId xmlns:a16="http://schemas.microsoft.com/office/drawing/2014/main" val="10001"/>
                  </a:ext>
                </a:extLst>
              </a:tr>
              <a:tr h="0">
                <a:tc>
                  <a:txBody>
                    <a:bodyPr/>
                    <a:lstStyle/>
                    <a:p>
                      <a:pPr marL="0" marR="0" algn="just">
                        <a:spcBef>
                          <a:spcPts val="0"/>
                        </a:spcBef>
                        <a:spcAft>
                          <a:spcPts val="600"/>
                        </a:spcAft>
                      </a:pPr>
                      <a:r>
                        <a:rPr lang="en-US" sz="1600" u="none" strike="noStrike" dirty="0">
                          <a:effectLst/>
                        </a:rPr>
                        <a:t> </a:t>
                      </a:r>
                      <a:endParaRPr lang="en-US" sz="1600" dirty="0">
                        <a:effectLst/>
                        <a:latin typeface="Times New Roman"/>
                        <a:ea typeface="Times New Roman"/>
                      </a:endParaRPr>
                    </a:p>
                  </a:txBody>
                  <a:tcPr marL="68576" marR="68576" marT="0" marB="0">
                    <a:solidFill>
                      <a:schemeClr val="accent5"/>
                    </a:solidFill>
                  </a:tcPr>
                </a:tc>
                <a:tc>
                  <a:txBody>
                    <a:bodyPr/>
                    <a:lstStyle/>
                    <a:p>
                      <a:pPr marL="0" marR="0" algn="just">
                        <a:spcBef>
                          <a:spcPts val="0"/>
                        </a:spcBef>
                        <a:spcAft>
                          <a:spcPts val="600"/>
                        </a:spcAft>
                      </a:pPr>
                      <a:r>
                        <a:rPr lang="en-US" sz="1600" u="none" strike="noStrike" dirty="0">
                          <a:effectLst/>
                        </a:rPr>
                        <a:t> </a:t>
                      </a:r>
                      <a:endParaRPr lang="en-US" sz="1600" dirty="0">
                        <a:effectLst/>
                        <a:latin typeface="Times New Roman"/>
                        <a:ea typeface="Times New Roman"/>
                      </a:endParaRPr>
                    </a:p>
                  </a:txBody>
                  <a:tcPr marL="68576" marR="68576" marT="0" marB="0">
                    <a:solidFill>
                      <a:schemeClr val="accent5"/>
                    </a:solidFill>
                  </a:tcPr>
                </a:tc>
                <a:extLst>
                  <a:ext uri="{0D108BD9-81ED-4DB2-BD59-A6C34878D82A}">
                    <a16:rowId xmlns:a16="http://schemas.microsoft.com/office/drawing/2014/main" val="10002"/>
                  </a:ext>
                </a:extLst>
              </a:tr>
              <a:tr h="0">
                <a:tc>
                  <a:txBody>
                    <a:bodyPr/>
                    <a:lstStyle/>
                    <a:p>
                      <a:pPr marL="0" marR="0" algn="just">
                        <a:spcBef>
                          <a:spcPts val="0"/>
                        </a:spcBef>
                        <a:spcAft>
                          <a:spcPts val="600"/>
                        </a:spcAft>
                      </a:pPr>
                      <a:r>
                        <a:rPr lang="en-US" sz="1600" u="none" strike="noStrike" dirty="0">
                          <a:effectLst/>
                        </a:rPr>
                        <a:t> </a:t>
                      </a:r>
                      <a:endParaRPr lang="en-US" sz="1600" dirty="0">
                        <a:effectLst/>
                        <a:latin typeface="Times New Roman"/>
                        <a:ea typeface="Times New Roman"/>
                      </a:endParaRPr>
                    </a:p>
                  </a:txBody>
                  <a:tcPr marL="68576" marR="68576" marT="0" marB="0">
                    <a:solidFill>
                      <a:schemeClr val="accent5"/>
                    </a:solidFill>
                  </a:tcPr>
                </a:tc>
                <a:tc>
                  <a:txBody>
                    <a:bodyPr/>
                    <a:lstStyle/>
                    <a:p>
                      <a:pPr marL="0" marR="0" algn="just">
                        <a:spcBef>
                          <a:spcPts val="0"/>
                        </a:spcBef>
                        <a:spcAft>
                          <a:spcPts val="600"/>
                        </a:spcAft>
                      </a:pPr>
                      <a:r>
                        <a:rPr lang="en-US" sz="1600" u="none" strike="noStrike" dirty="0">
                          <a:effectLst/>
                        </a:rPr>
                        <a:t> </a:t>
                      </a:r>
                      <a:endParaRPr lang="en-US" sz="1600" dirty="0">
                        <a:effectLst/>
                        <a:latin typeface="Times New Roman"/>
                        <a:ea typeface="Times New Roman"/>
                      </a:endParaRPr>
                    </a:p>
                  </a:txBody>
                  <a:tcPr marL="68576" marR="68576" marT="0" marB="0">
                    <a:solidFill>
                      <a:schemeClr val="accent5"/>
                    </a:solidFill>
                  </a:tcPr>
                </a:tc>
                <a:extLst>
                  <a:ext uri="{0D108BD9-81ED-4DB2-BD59-A6C34878D82A}">
                    <a16:rowId xmlns:a16="http://schemas.microsoft.com/office/drawing/2014/main" val="10003"/>
                  </a:ext>
                </a:extLst>
              </a:tr>
            </a:tbl>
          </a:graphicData>
        </a:graphic>
      </p:graphicFrame>
      <p:sp>
        <p:nvSpPr>
          <p:cNvPr id="113684" name="Rectangle 8">
            <a:extLst>
              <a:ext uri="{FF2B5EF4-FFF2-40B4-BE49-F238E27FC236}">
                <a16:creationId xmlns:a16="http://schemas.microsoft.com/office/drawing/2014/main" id="{5ED83152-84C3-4328-8DB6-2D5CD30BC4DD}"/>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pSp>
        <p:nvGrpSpPr>
          <p:cNvPr id="113685" name="Group 1">
            <a:extLst>
              <a:ext uri="{FF2B5EF4-FFF2-40B4-BE49-F238E27FC236}">
                <a16:creationId xmlns:a16="http://schemas.microsoft.com/office/drawing/2014/main" id="{653DF6EC-64FA-4E3C-8CE0-3BCA23D96CC4}"/>
              </a:ext>
            </a:extLst>
          </p:cNvPr>
          <p:cNvGrpSpPr>
            <a:grpSpLocks noChangeAspect="1"/>
          </p:cNvGrpSpPr>
          <p:nvPr/>
        </p:nvGrpSpPr>
        <p:grpSpPr bwMode="auto">
          <a:xfrm>
            <a:off x="1409700" y="1978025"/>
            <a:ext cx="7019925" cy="3581400"/>
            <a:chOff x="2719" y="-673"/>
            <a:chExt cx="7500" cy="4512"/>
          </a:xfrm>
        </p:grpSpPr>
        <p:sp>
          <p:nvSpPr>
            <p:cNvPr id="113686" name="AutoShape 7">
              <a:extLst>
                <a:ext uri="{FF2B5EF4-FFF2-40B4-BE49-F238E27FC236}">
                  <a16:creationId xmlns:a16="http://schemas.microsoft.com/office/drawing/2014/main" id="{A4A8B9B3-83F3-44E4-BF78-9B545EE3D6C3}"/>
                </a:ext>
              </a:extLst>
            </p:cNvPr>
            <p:cNvSpPr>
              <a:spLocks noChangeAspect="1" noChangeArrowheads="1" noTextEdit="1"/>
            </p:cNvSpPr>
            <p:nvPr/>
          </p:nvSpPr>
          <p:spPr bwMode="auto">
            <a:xfrm>
              <a:off x="2731" y="-673"/>
              <a:ext cx="7488" cy="4512"/>
            </a:xfrm>
            <a:prstGeom prst="rect">
              <a:avLst/>
            </a:prstGeom>
            <a:noFill/>
            <a:ln w="12700">
              <a:solidFill>
                <a:srgbClr val="969696"/>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3687" name="Text Box 6">
              <a:extLst>
                <a:ext uri="{FF2B5EF4-FFF2-40B4-BE49-F238E27FC236}">
                  <a16:creationId xmlns:a16="http://schemas.microsoft.com/office/drawing/2014/main" id="{5301F2C0-C9E9-41E4-BFE1-5934E628673C}"/>
                </a:ext>
              </a:extLst>
            </p:cNvPr>
            <p:cNvSpPr txBox="1">
              <a:spLocks noChangeArrowheads="1"/>
            </p:cNvSpPr>
            <p:nvPr/>
          </p:nvSpPr>
          <p:spPr bwMode="auto">
            <a:xfrm>
              <a:off x="2719" y="-673"/>
              <a:ext cx="7008" cy="3744"/>
            </a:xfrm>
            <a:prstGeom prst="rect">
              <a:avLst/>
            </a:prstGeom>
            <a:solidFill>
              <a:srgbClr val="FFFFFF"/>
            </a:solidFill>
            <a:ln w="12700">
              <a:solidFill>
                <a:srgbClr val="969696"/>
              </a:solidFill>
              <a:miter lim="800000"/>
              <a:headEnd/>
              <a:tailEnd/>
            </a:ln>
          </p:spPr>
          <p:txBody>
            <a:bodyPr/>
            <a:lstStyle>
              <a:lvl1pPr>
                <a:tabLst>
                  <a:tab pos="1066800" algn="l"/>
                </a:tabLst>
                <a:defRPr>
                  <a:solidFill>
                    <a:schemeClr val="tx1"/>
                  </a:solidFill>
                  <a:latin typeface="Arial" panose="020B0604020202020204" pitchFamily="34" charset="0"/>
                </a:defRPr>
              </a:lvl1pPr>
              <a:lvl2pPr marL="742950" indent="-285750">
                <a:tabLst>
                  <a:tab pos="1066800" algn="l"/>
                </a:tabLst>
                <a:defRPr>
                  <a:solidFill>
                    <a:schemeClr val="tx1"/>
                  </a:solidFill>
                  <a:latin typeface="Arial" panose="020B0604020202020204" pitchFamily="34" charset="0"/>
                </a:defRPr>
              </a:lvl2pPr>
              <a:lvl3pPr marL="1143000" indent="-228600">
                <a:tabLst>
                  <a:tab pos="1066800" algn="l"/>
                </a:tabLst>
                <a:defRPr>
                  <a:solidFill>
                    <a:schemeClr val="tx1"/>
                  </a:solidFill>
                  <a:latin typeface="Arial" panose="020B0604020202020204" pitchFamily="34" charset="0"/>
                </a:defRPr>
              </a:lvl3pPr>
              <a:lvl4pPr marL="1600200" indent="-228600">
                <a:tabLst>
                  <a:tab pos="1066800" algn="l"/>
                </a:tabLst>
                <a:defRPr>
                  <a:solidFill>
                    <a:schemeClr val="tx1"/>
                  </a:solidFill>
                  <a:latin typeface="Arial" panose="020B0604020202020204" pitchFamily="34" charset="0"/>
                </a:defRPr>
              </a:lvl4pPr>
              <a:lvl5pPr marL="2057400" indent="-228600">
                <a:tabLst>
                  <a:tab pos="10668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10668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10668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10668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1066800" algn="l"/>
                </a:tabLst>
                <a:defRPr>
                  <a:solidFill>
                    <a:schemeClr val="tx1"/>
                  </a:solidFill>
                  <a:latin typeface="Arial" panose="020B0604020202020204" pitchFamily="34" charset="0"/>
                </a:defRPr>
              </a:lvl9pPr>
            </a:lstStyle>
            <a:p>
              <a:pPr algn="ctr"/>
              <a:r>
                <a:rPr lang="en-US" altLang="en-US" sz="1600" b="1">
                  <a:cs typeface="Times New Roman" panose="02020603050405020304" pitchFamily="18" charset="0"/>
                </a:rPr>
                <a:t>Health Plan Eligibility</a:t>
              </a:r>
              <a:endParaRPr lang="en-US" altLang="en-US" sz="800"/>
            </a:p>
            <a:p>
              <a:pPr algn="just"/>
              <a:r>
                <a:rPr lang="en-US" altLang="en-US" sz="1400">
                  <a:cs typeface="Times New Roman" panose="02020603050405020304" pitchFamily="18" charset="0"/>
                </a:rPr>
                <a:t>Health Plan:				Eligibility: Active</a:t>
              </a:r>
              <a:endParaRPr lang="en-US" altLang="en-US" sz="1400"/>
            </a:p>
            <a:p>
              <a:pPr algn="just"/>
              <a:r>
                <a:rPr lang="en-US" altLang="en-US" sz="1400">
                  <a:cs typeface="Times New Roman" panose="02020603050405020304" pitchFamily="18" charset="0"/>
                </a:rPr>
                <a:t>Maximum Benefit:	Co-Pay:		Deductible:</a:t>
              </a:r>
              <a:endParaRPr lang="en-US" altLang="en-US" sz="1400"/>
            </a:p>
            <a:p>
              <a:pPr algn="just"/>
              <a:r>
                <a:rPr lang="en-US" altLang="en-US" sz="1400" u="sng">
                  <a:solidFill>
                    <a:srgbClr val="0000FF"/>
                  </a:solidFill>
                  <a:cs typeface="Times New Roman" panose="02020603050405020304" pitchFamily="18" charset="0"/>
                </a:rPr>
                <a:t>Exclusions</a:t>
              </a:r>
              <a:endParaRPr lang="en-US" altLang="en-US" sz="1400"/>
            </a:p>
            <a:p>
              <a:pPr algn="just"/>
              <a:r>
                <a:rPr lang="en-US" altLang="en-US" sz="1400" u="sng">
                  <a:solidFill>
                    <a:srgbClr val="0000FF"/>
                  </a:solidFill>
                  <a:cs typeface="Times New Roman" panose="02020603050405020304" pitchFamily="18" charset="0"/>
                </a:rPr>
                <a:t>In-Plan Benefits</a:t>
              </a:r>
              <a:r>
                <a:rPr lang="en-US" altLang="en-US" sz="1400">
                  <a:solidFill>
                    <a:srgbClr val="0000FF"/>
                  </a:solidFill>
                  <a:cs typeface="Times New Roman" panose="02020603050405020304" pitchFamily="18" charset="0"/>
                </a:rPr>
                <a:t>	</a:t>
              </a:r>
              <a:r>
                <a:rPr lang="en-US" altLang="en-US" sz="1400" u="sng">
                  <a:solidFill>
                    <a:srgbClr val="0000FF"/>
                  </a:solidFill>
                  <a:cs typeface="Times New Roman" panose="02020603050405020304" pitchFamily="18" charset="0"/>
                </a:rPr>
                <a:t>Out-of-Plan Benefits</a:t>
              </a:r>
              <a:r>
                <a:rPr lang="en-US" altLang="en-US" sz="1400">
                  <a:solidFill>
                    <a:srgbClr val="0000FF"/>
                  </a:solidFill>
                  <a:cs typeface="Times New Roman" panose="02020603050405020304" pitchFamily="18" charset="0"/>
                </a:rPr>
                <a:t>   	</a:t>
              </a:r>
              <a:r>
                <a:rPr lang="en-US" altLang="en-US" sz="1400" u="sng">
                  <a:solidFill>
                    <a:srgbClr val="0000FF"/>
                  </a:solidFill>
                  <a:cs typeface="Times New Roman" panose="02020603050405020304" pitchFamily="18" charset="0"/>
                </a:rPr>
                <a:t>Coordination of Benefits</a:t>
              </a:r>
              <a:endParaRPr lang="en-US" altLang="en-US" sz="1400"/>
            </a:p>
            <a:p>
              <a:pPr algn="ctr"/>
              <a:endParaRPr lang="en-US" altLang="en-US" sz="1400">
                <a:cs typeface="Times New Roman" panose="02020603050405020304" pitchFamily="18" charset="0"/>
              </a:endParaRPr>
            </a:p>
            <a:p>
              <a:pPr algn="ctr"/>
              <a:r>
                <a:rPr lang="en-US" altLang="en-US" sz="1400">
                  <a:cs typeface="Times New Roman" panose="02020603050405020304" pitchFamily="18" charset="0"/>
                </a:rPr>
                <a:t>Specific Procedure Request</a:t>
              </a:r>
              <a:endParaRPr lang="en-US" altLang="en-US" sz="1400"/>
            </a:p>
            <a:p>
              <a:pPr algn="just"/>
              <a:r>
                <a:rPr lang="en-US" altLang="en-US" sz="1400">
                  <a:cs typeface="Times New Roman" panose="02020603050405020304" pitchFamily="18" charset="0"/>
                </a:rPr>
                <a:t>Procedure	Coverage    Max. Coverage	Co-pay /	Non-covered</a:t>
              </a:r>
            </a:p>
            <a:p>
              <a:pPr algn="just"/>
              <a:r>
                <a:rPr lang="en-US" altLang="en-US" sz="1400">
                  <a:cs typeface="Times New Roman" panose="02020603050405020304" pitchFamily="18" charset="0"/>
                </a:rPr>
                <a:t>Dates				Patient Resp    Amounts</a:t>
              </a:r>
              <a:endParaRPr lang="en-US" altLang="en-US" sz="1400"/>
            </a:p>
          </p:txBody>
        </p:sp>
        <p:sp>
          <p:nvSpPr>
            <p:cNvPr id="113688" name="Text Box 5">
              <a:extLst>
                <a:ext uri="{FF2B5EF4-FFF2-40B4-BE49-F238E27FC236}">
                  <a16:creationId xmlns:a16="http://schemas.microsoft.com/office/drawing/2014/main" id="{4B49EFBD-9C6C-4114-B6F8-C32C6D1724B5}"/>
                </a:ext>
              </a:extLst>
            </p:cNvPr>
            <p:cNvSpPr txBox="1">
              <a:spLocks noChangeArrowheads="1"/>
            </p:cNvSpPr>
            <p:nvPr/>
          </p:nvSpPr>
          <p:spPr bwMode="auto">
            <a:xfrm>
              <a:off x="2731" y="2114"/>
              <a:ext cx="6720" cy="1152"/>
            </a:xfrm>
            <a:prstGeom prst="rect">
              <a:avLst/>
            </a:prstGeom>
            <a:solidFill>
              <a:srgbClr val="FFFFFF"/>
            </a:solidFill>
            <a:ln w="1270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113689" name="Rectangle 4">
              <a:extLst>
                <a:ext uri="{FF2B5EF4-FFF2-40B4-BE49-F238E27FC236}">
                  <a16:creationId xmlns:a16="http://schemas.microsoft.com/office/drawing/2014/main" id="{89C234F8-E1BB-4A6B-88B0-13E409614818}"/>
                </a:ext>
              </a:extLst>
            </p:cNvPr>
            <p:cNvSpPr>
              <a:spLocks noChangeArrowheads="1"/>
            </p:cNvSpPr>
            <p:nvPr/>
          </p:nvSpPr>
          <p:spPr bwMode="auto">
            <a:xfrm>
              <a:off x="9418" y="2114"/>
              <a:ext cx="288" cy="1152"/>
            </a:xfrm>
            <a:prstGeom prst="rect">
              <a:avLst/>
            </a:prstGeom>
            <a:solidFill>
              <a:srgbClr val="99CCFF"/>
            </a:solidFill>
            <a:ln w="1270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113690" name="Line 3">
              <a:extLst>
                <a:ext uri="{FF2B5EF4-FFF2-40B4-BE49-F238E27FC236}">
                  <a16:creationId xmlns:a16="http://schemas.microsoft.com/office/drawing/2014/main" id="{06325D5A-DF28-4D08-9E91-15D22CE053CB}"/>
                </a:ext>
              </a:extLst>
            </p:cNvPr>
            <p:cNvSpPr>
              <a:spLocks noChangeShapeType="1"/>
            </p:cNvSpPr>
            <p:nvPr/>
          </p:nvSpPr>
          <p:spPr bwMode="auto">
            <a:xfrm flipV="1">
              <a:off x="9562" y="2114"/>
              <a:ext cx="0" cy="213"/>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3691" name="Line 2">
              <a:extLst>
                <a:ext uri="{FF2B5EF4-FFF2-40B4-BE49-F238E27FC236}">
                  <a16:creationId xmlns:a16="http://schemas.microsoft.com/office/drawing/2014/main" id="{38CCE369-40B9-49A6-BF63-38C99CD16346}"/>
                </a:ext>
              </a:extLst>
            </p:cNvPr>
            <p:cNvSpPr>
              <a:spLocks noChangeShapeType="1"/>
            </p:cNvSpPr>
            <p:nvPr/>
          </p:nvSpPr>
          <p:spPr bwMode="auto">
            <a:xfrm>
              <a:off x="9561" y="2927"/>
              <a:ext cx="1" cy="288"/>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ransition spd="slow"/>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4">
            <a:extLst>
              <a:ext uri="{FF2B5EF4-FFF2-40B4-BE49-F238E27FC236}">
                <a16:creationId xmlns:a16="http://schemas.microsoft.com/office/drawing/2014/main" id="{14830028-4D6B-4536-8E9F-649E8ABC5403}"/>
              </a:ext>
            </a:extLst>
          </p:cNvPr>
          <p:cNvSpPr>
            <a:spLocks noGrp="1" noChangeArrowheads="1"/>
          </p:cNvSpPr>
          <p:nvPr>
            <p:ph type="title"/>
          </p:nvPr>
        </p:nvSpPr>
        <p:spPr>
          <a:xfrm>
            <a:off x="520700" y="917575"/>
            <a:ext cx="8154988" cy="886397"/>
          </a:xfrm>
        </p:spPr>
        <p:txBody>
          <a:bodyPr/>
          <a:lstStyle/>
          <a:p>
            <a:pPr algn="ctr" eaLnBrk="1" hangingPunct="1"/>
            <a:r>
              <a:rPr lang="en-US" altLang="en-US" sz="2800" dirty="0">
                <a:ea typeface="Calibri" panose="020F0502020204030204" pitchFamily="34" charset="0"/>
                <a:cs typeface="Lucida Sans" panose="020B0602030504020204" pitchFamily="34" charset="0"/>
              </a:rPr>
              <a:t>Role-Based Access Control                          Workbook</a:t>
            </a:r>
            <a:br>
              <a:rPr lang="en-US" altLang="en-US" dirty="0">
                <a:ea typeface="Calibri" panose="020F0502020204030204" pitchFamily="34" charset="0"/>
                <a:cs typeface="Lucida Sans" panose="020B0602030504020204" pitchFamily="34" charset="0"/>
              </a:rPr>
            </a:br>
            <a:r>
              <a:rPr lang="en-US" altLang="en-US" dirty="0">
                <a:ea typeface="Calibri" panose="020F0502020204030204" pitchFamily="34" charset="0"/>
                <a:cs typeface="Lucida Sans" panose="020B0602030504020204" pitchFamily="34" charset="0"/>
              </a:rPr>
              <a:t>(Partial) Table of Roles</a:t>
            </a:r>
          </a:p>
        </p:txBody>
      </p:sp>
      <p:graphicFrame>
        <p:nvGraphicFramePr>
          <p:cNvPr id="2" name="Table 1">
            <a:extLst>
              <a:ext uri="{FF2B5EF4-FFF2-40B4-BE49-F238E27FC236}">
                <a16:creationId xmlns:a16="http://schemas.microsoft.com/office/drawing/2014/main" id="{1A1CFE74-CEF4-47DB-A675-414A761ED73E}"/>
              </a:ext>
            </a:extLst>
          </p:cNvPr>
          <p:cNvGraphicFramePr>
            <a:graphicFrameLocks noGrp="1"/>
          </p:cNvGraphicFramePr>
          <p:nvPr>
            <p:extLst/>
          </p:nvPr>
        </p:nvGraphicFramePr>
        <p:xfrm>
          <a:off x="647700" y="1893062"/>
          <a:ext cx="8154988" cy="4994402"/>
        </p:xfrm>
        <a:graphic>
          <a:graphicData uri="http://schemas.openxmlformats.org/drawingml/2006/table">
            <a:tbl>
              <a:tblPr firstRow="1" firstCol="1" lastRow="1" lastCol="1" bandRow="1" bandCol="1">
                <a:tableStyleId>{69012ECD-51FC-41F1-AA8D-1B2483CD663E}</a:tableStyleId>
              </a:tblPr>
              <a:tblGrid>
                <a:gridCol w="1290145">
                  <a:extLst>
                    <a:ext uri="{9D8B030D-6E8A-4147-A177-3AD203B41FA5}">
                      <a16:colId xmlns:a16="http://schemas.microsoft.com/office/drawing/2014/main" val="1620763414"/>
                    </a:ext>
                  </a:extLst>
                </a:gridCol>
                <a:gridCol w="4619036">
                  <a:extLst>
                    <a:ext uri="{9D8B030D-6E8A-4147-A177-3AD203B41FA5}">
                      <a16:colId xmlns:a16="http://schemas.microsoft.com/office/drawing/2014/main" val="2004581280"/>
                    </a:ext>
                  </a:extLst>
                </a:gridCol>
                <a:gridCol w="2245807">
                  <a:extLst>
                    <a:ext uri="{9D8B030D-6E8A-4147-A177-3AD203B41FA5}">
                      <a16:colId xmlns:a16="http://schemas.microsoft.com/office/drawing/2014/main" val="2064949747"/>
                    </a:ext>
                  </a:extLst>
                </a:gridCol>
              </a:tblGrid>
              <a:tr h="0">
                <a:tc>
                  <a:txBody>
                    <a:bodyPr/>
                    <a:lstStyle/>
                    <a:p>
                      <a:pPr marL="0" marR="0" algn="ctr">
                        <a:lnSpc>
                          <a:spcPct val="115000"/>
                        </a:lnSpc>
                        <a:spcBef>
                          <a:spcPts val="0"/>
                        </a:spcBef>
                        <a:spcAft>
                          <a:spcPts val="0"/>
                        </a:spcAft>
                      </a:pPr>
                      <a:r>
                        <a:rPr lang="en-US" sz="1600">
                          <a:effectLst/>
                        </a:rPr>
                        <a:t>Role Name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Role Description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Current Staff  </a:t>
                      </a:r>
                    </a:p>
                    <a:p>
                      <a:pPr marL="0" marR="0" algn="ctr">
                        <a:lnSpc>
                          <a:spcPct val="115000"/>
                        </a:lnSpc>
                        <a:spcBef>
                          <a:spcPts val="0"/>
                        </a:spcBef>
                        <a:spcAft>
                          <a:spcPts val="0"/>
                        </a:spcAft>
                      </a:pPr>
                      <a:r>
                        <a:rPr lang="en-US" sz="1600">
                          <a:effectLst/>
                        </a:rPr>
                        <a:t>(Example roles)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0600645"/>
                  </a:ext>
                </a:extLst>
              </a:tr>
              <a:tr h="0">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Student</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Registers for courses, work-study, and scholarships. Pay bills.  Examines personal grades and grade history.  Accesses university resources: library, courses or learning management system (LMS). </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a:solidFill>
                            <a:srgbClr val="C00000"/>
                          </a:solidFill>
                          <a:effectLst/>
                          <a:latin typeface="Tempus Sans ITC" panose="04020404030D07020202" pitchFamily="82" charset="0"/>
                        </a:rPr>
                        <a:t>Includes undergraduate and graduate students, full and part-time.</a:t>
                      </a:r>
                      <a:endParaRPr lang="en-US" sz="1600" b="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914892697"/>
                  </a:ext>
                </a:extLst>
              </a:tr>
              <a:tr h="0">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Instructor</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Observes registration and creates grades for personally-taught classes in registration system.  Submits files (notes, homework), quizzes, and grades to LMS, reads student homework and quiz submissions.</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a:solidFill>
                            <a:srgbClr val="C00000"/>
                          </a:solidFill>
                          <a:effectLst/>
                          <a:latin typeface="Tempus Sans ITC" panose="04020404030D07020202" pitchFamily="82" charset="0"/>
                        </a:rPr>
                        <a:t>Includes adjuncts, instructors, and professors.</a:t>
                      </a:r>
                      <a:endParaRPr lang="en-US" sz="1600" b="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925491859"/>
                  </a:ext>
                </a:extLst>
              </a:tr>
              <a:tr h="0">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Registrar</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a:solidFill>
                            <a:srgbClr val="C00000"/>
                          </a:solidFill>
                          <a:effectLst/>
                          <a:latin typeface="Tempus Sans ITC" panose="04020404030D07020202" pitchFamily="82" charset="0"/>
                        </a:rPr>
                        <a:t>Organizes courses, school calendar. Distribute transcripts upon purchase.  Audit graduation.</a:t>
                      </a:r>
                      <a:endParaRPr lang="en-US" sz="160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dirty="0">
                          <a:solidFill>
                            <a:srgbClr val="C00000"/>
                          </a:solidFill>
                          <a:effectLst/>
                          <a:latin typeface="Tempus Sans ITC" panose="04020404030D07020202" pitchFamily="82" charset="0"/>
                        </a:rPr>
                        <a:t>Registrar, Asst. Registrars.</a:t>
                      </a:r>
                      <a:endParaRPr lang="en-US" sz="1600" b="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3315783914"/>
                  </a:ext>
                </a:extLst>
              </a:tr>
              <a:tr h="0">
                <a:tc>
                  <a:txBody>
                    <a:bodyPr/>
                    <a:lstStyle/>
                    <a:p>
                      <a:pPr marL="0" marR="0" algn="just">
                        <a:lnSpc>
                          <a:spcPct val="115000"/>
                        </a:lnSpc>
                        <a:spcBef>
                          <a:spcPts val="0"/>
                        </a:spcBef>
                        <a:spcAft>
                          <a:spcPts val="600"/>
                        </a:spcAft>
                      </a:pPr>
                      <a:r>
                        <a:rPr lang="en-US" sz="1600" b="1" dirty="0">
                          <a:solidFill>
                            <a:srgbClr val="C00000"/>
                          </a:solidFill>
                          <a:effectLst/>
                          <a:latin typeface="Tempus Sans ITC" panose="04020404030D07020202" pitchFamily="82" charset="0"/>
                        </a:rPr>
                        <a:t>Advisor</a:t>
                      </a:r>
                      <a:endParaRPr lang="en-US" sz="1600" b="1"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dirty="0">
                          <a:solidFill>
                            <a:srgbClr val="C00000"/>
                          </a:solidFill>
                          <a:effectLst/>
                          <a:latin typeface="Tempus Sans ITC" panose="04020404030D07020202" pitchFamily="82" charset="0"/>
                        </a:rPr>
                        <a:t>Reads student transcripts and grade reports for personally-designated advisees and students in own major.  Write advising notes for same students.</a:t>
                      </a:r>
                      <a:endParaRPr lang="en-US" sz="1600" b="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gn="just">
                        <a:lnSpc>
                          <a:spcPct val="115000"/>
                        </a:lnSpc>
                        <a:spcBef>
                          <a:spcPts val="0"/>
                        </a:spcBef>
                        <a:spcAft>
                          <a:spcPts val="600"/>
                        </a:spcAft>
                      </a:pPr>
                      <a:r>
                        <a:rPr lang="en-US" sz="1600" b="0" dirty="0">
                          <a:solidFill>
                            <a:srgbClr val="C00000"/>
                          </a:solidFill>
                          <a:effectLst/>
                          <a:latin typeface="Tempus Sans ITC" panose="04020404030D07020202" pitchFamily="82" charset="0"/>
                        </a:rPr>
                        <a:t>Includes Advising department, Advising staff outside Advising department, Faculty who advise.</a:t>
                      </a:r>
                      <a:endParaRPr lang="en-US" sz="1600" b="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3438172806"/>
                  </a:ext>
                </a:extLst>
              </a:tr>
            </a:tbl>
          </a:graphicData>
        </a:graphic>
      </p:graphicFrame>
    </p:spTree>
    <p:extLst>
      <p:ext uri="{BB962C8B-B14F-4D97-AF65-F5344CB8AC3E}">
        <p14:creationId xmlns:p14="http://schemas.microsoft.com/office/powerpoint/2010/main" val="144001547"/>
      </p:ext>
    </p:extLst>
  </p:cSld>
  <p:clrMapOvr>
    <a:masterClrMapping/>
  </p:clrMapOvr>
  <p:transition spd="slow"/>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4">
            <a:extLst>
              <a:ext uri="{FF2B5EF4-FFF2-40B4-BE49-F238E27FC236}">
                <a16:creationId xmlns:a16="http://schemas.microsoft.com/office/drawing/2014/main" id="{14830028-4D6B-4536-8E9F-649E8ABC5403}"/>
              </a:ext>
            </a:extLst>
          </p:cNvPr>
          <p:cNvSpPr>
            <a:spLocks noGrp="1" noChangeArrowheads="1"/>
          </p:cNvSpPr>
          <p:nvPr>
            <p:ph type="title"/>
          </p:nvPr>
        </p:nvSpPr>
        <p:spPr/>
        <p:txBody>
          <a:bodyPr/>
          <a:lstStyle/>
          <a:p>
            <a:pPr algn="ctr" eaLnBrk="1" hangingPunct="1"/>
            <a:r>
              <a:rPr lang="en-US" altLang="en-US" sz="3200">
                <a:ea typeface="Calibri" panose="020F0502020204030204" pitchFamily="34" charset="0"/>
                <a:cs typeface="Lucida Sans" panose="020B0602030504020204" pitchFamily="34" charset="0"/>
              </a:rPr>
              <a:t>Workbook:</a:t>
            </a:r>
            <a:br>
              <a:rPr lang="en-US" altLang="en-US" sz="3200">
                <a:ea typeface="Calibri" panose="020F0502020204030204" pitchFamily="34" charset="0"/>
                <a:cs typeface="Lucida Sans" panose="020B0602030504020204" pitchFamily="34" charset="0"/>
              </a:rPr>
            </a:br>
            <a:r>
              <a:rPr lang="en-US" altLang="en-US">
                <a:ea typeface="Calibri" panose="020F0502020204030204" pitchFamily="34" charset="0"/>
                <a:cs typeface="Lucida Sans" panose="020B0602030504020204" pitchFamily="34" charset="0"/>
              </a:rPr>
              <a:t>Role-Based Access Control</a:t>
            </a:r>
          </a:p>
        </p:txBody>
      </p:sp>
      <p:graphicFrame>
        <p:nvGraphicFramePr>
          <p:cNvPr id="3" name="Table 2">
            <a:extLst>
              <a:ext uri="{FF2B5EF4-FFF2-40B4-BE49-F238E27FC236}">
                <a16:creationId xmlns:a16="http://schemas.microsoft.com/office/drawing/2014/main" id="{ED5AD7FB-01BE-4C8A-9E94-1B39680211A0}"/>
              </a:ext>
            </a:extLst>
          </p:cNvPr>
          <p:cNvGraphicFramePr>
            <a:graphicFrameLocks noGrp="1"/>
          </p:cNvGraphicFramePr>
          <p:nvPr>
            <p:extLst/>
          </p:nvPr>
        </p:nvGraphicFramePr>
        <p:xfrm>
          <a:off x="520700" y="2452528"/>
          <a:ext cx="8154988" cy="4116578"/>
        </p:xfrm>
        <a:graphic>
          <a:graphicData uri="http://schemas.openxmlformats.org/drawingml/2006/table">
            <a:tbl>
              <a:tblPr firstRow="1" firstCol="1" lastRow="1" lastCol="1" bandRow="1" bandCol="1">
                <a:tableStyleId>{5C22544A-7EE6-4342-B048-85BDC9FD1C3A}</a:tableStyleId>
              </a:tblPr>
              <a:tblGrid>
                <a:gridCol w="1195521">
                  <a:extLst>
                    <a:ext uri="{9D8B030D-6E8A-4147-A177-3AD203B41FA5}">
                      <a16:colId xmlns:a16="http://schemas.microsoft.com/office/drawing/2014/main" val="1325479396"/>
                    </a:ext>
                  </a:extLst>
                </a:gridCol>
                <a:gridCol w="6959467">
                  <a:extLst>
                    <a:ext uri="{9D8B030D-6E8A-4147-A177-3AD203B41FA5}">
                      <a16:colId xmlns:a16="http://schemas.microsoft.com/office/drawing/2014/main" val="1803150692"/>
                    </a:ext>
                  </a:extLst>
                </a:gridCol>
              </a:tblGrid>
              <a:tr h="365125">
                <a:tc>
                  <a:txBody>
                    <a:bodyPr/>
                    <a:lstStyle/>
                    <a:p>
                      <a:pPr marL="0" marR="0" fontAlgn="base">
                        <a:lnSpc>
                          <a:spcPct val="115000"/>
                        </a:lnSpc>
                        <a:spcBef>
                          <a:spcPts val="575"/>
                        </a:spcBef>
                        <a:spcAft>
                          <a:spcPts val="0"/>
                        </a:spcAft>
                      </a:pPr>
                      <a:r>
                        <a:rPr lang="en-US" sz="1600" kern="1200">
                          <a:effectLst/>
                        </a:rPr>
                        <a:t>Role Name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eaLnBrk="0" fontAlgn="base" hangingPunct="0">
                        <a:lnSpc>
                          <a:spcPct val="115000"/>
                        </a:lnSpc>
                        <a:spcBef>
                          <a:spcPts val="0"/>
                        </a:spcBef>
                        <a:spcAft>
                          <a:spcPts val="0"/>
                        </a:spcAft>
                      </a:pPr>
                      <a:r>
                        <a:rPr lang="en-US" sz="1600" kern="1200">
                          <a:effectLst/>
                        </a:rPr>
                        <a:t>Information Access </a:t>
                      </a:r>
                      <a:endParaRPr lang="en-US" sz="1600">
                        <a:effectLst/>
                      </a:endParaRPr>
                    </a:p>
                    <a:p>
                      <a:pPr marL="0" marR="0" algn="ctr" eaLnBrk="0" fontAlgn="base" hangingPunct="0">
                        <a:lnSpc>
                          <a:spcPct val="115000"/>
                        </a:lnSpc>
                        <a:spcBef>
                          <a:spcPts val="0"/>
                        </a:spcBef>
                        <a:spcAft>
                          <a:spcPts val="0"/>
                        </a:spcAft>
                      </a:pPr>
                      <a:r>
                        <a:rPr lang="en-US" sz="1600" kern="1200">
                          <a:effectLst/>
                        </a:rPr>
                        <a:t>(e.g., Record or Form) and</a:t>
                      </a:r>
                      <a:endParaRPr lang="en-US" sz="1600">
                        <a:effectLst/>
                      </a:endParaRPr>
                    </a:p>
                    <a:p>
                      <a:pPr marL="0" marR="0" algn="ctr" eaLnBrk="0" fontAlgn="base" hangingPunct="0">
                        <a:lnSpc>
                          <a:spcPct val="115000"/>
                        </a:lnSpc>
                        <a:spcBef>
                          <a:spcPts val="0"/>
                        </a:spcBef>
                        <a:spcAft>
                          <a:spcPts val="0"/>
                        </a:spcAft>
                      </a:pPr>
                      <a:r>
                        <a:rPr lang="en-US" sz="1600" kern="1200">
                          <a:effectLst/>
                        </a:rPr>
                        <a:t>Permissions (e.g., RWX)</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3616464"/>
                  </a:ext>
                </a:extLst>
              </a:tr>
              <a:tr h="542290">
                <a:tc>
                  <a:txBody>
                    <a:bodyPr/>
                    <a:lstStyle/>
                    <a:p>
                      <a:pPr marL="0" marR="0" fontAlgn="base">
                        <a:lnSpc>
                          <a:spcPct val="115000"/>
                        </a:lnSpc>
                        <a:spcBef>
                          <a:spcPts val="575"/>
                        </a:spcBef>
                        <a:spcAft>
                          <a:spcPts val="0"/>
                        </a:spcAft>
                      </a:pPr>
                      <a:r>
                        <a:rPr lang="en-US" sz="1600" kern="1200">
                          <a:effectLst/>
                          <a:latin typeface="Tempus Sans ITC" panose="04020404030D07020202" pitchFamily="82" charset="0"/>
                        </a:rPr>
                        <a:t>Instructor</a:t>
                      </a:r>
                      <a:endParaRPr lang="en-US" sz="160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Student Records: Grading Form (for own courses) RW </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Student Transcript (current students)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Transfer credit form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Learning </a:t>
                      </a:r>
                      <a:r>
                        <a:rPr lang="en-US" sz="1600" kern="1200" dirty="0" err="1">
                          <a:solidFill>
                            <a:srgbClr val="C00000"/>
                          </a:solidFill>
                          <a:effectLst/>
                          <a:latin typeface="Tempus Sans ITC" panose="04020404030D07020202" pitchFamily="82" charset="0"/>
                        </a:rPr>
                        <a:t>Mgmt</a:t>
                      </a:r>
                      <a:r>
                        <a:rPr lang="en-US" sz="1600" kern="1200" dirty="0">
                          <a:solidFill>
                            <a:srgbClr val="C00000"/>
                          </a:solidFill>
                          <a:effectLst/>
                          <a:latin typeface="Tempus Sans ITC" panose="04020404030D07020202" pitchFamily="82" charset="0"/>
                        </a:rPr>
                        <a:t> System: All parts (RW) except students work submissions (R)</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3966274171"/>
                  </a:ext>
                </a:extLst>
              </a:tr>
              <a:tr h="508000">
                <a:tc>
                  <a:txBody>
                    <a:bodyPr/>
                    <a:lstStyle/>
                    <a:p>
                      <a:pPr marL="0" marR="0" fontAlgn="base">
                        <a:lnSpc>
                          <a:spcPct val="115000"/>
                        </a:lnSpc>
                        <a:spcBef>
                          <a:spcPts val="575"/>
                        </a:spcBef>
                        <a:spcAft>
                          <a:spcPts val="0"/>
                        </a:spcAft>
                      </a:pPr>
                      <a:r>
                        <a:rPr lang="en-US" sz="1600" kern="1200">
                          <a:effectLst/>
                          <a:latin typeface="Tempus Sans ITC" panose="04020404030D07020202" pitchFamily="82" charset="0"/>
                        </a:rPr>
                        <a:t>Advising</a:t>
                      </a:r>
                      <a:endParaRPr lang="en-US" sz="160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Student Records:  Student Transcript (current students in major area)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Fee Payment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Transfer credit form R</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dirty="0">
                          <a:solidFill>
                            <a:srgbClr val="C00000"/>
                          </a:solidFill>
                          <a:effectLst/>
                          <a:latin typeface="Tempus Sans ITC" panose="04020404030D07020202" pitchFamily="82" charset="0"/>
                        </a:rPr>
                        <a:t>    Advising notes: RW, Create</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24730511"/>
                  </a:ext>
                </a:extLst>
              </a:tr>
              <a:tr h="307975">
                <a:tc>
                  <a:txBody>
                    <a:bodyPr/>
                    <a:lstStyle/>
                    <a:p>
                      <a:pPr marL="0" marR="0" fontAlgn="base">
                        <a:lnSpc>
                          <a:spcPct val="115000"/>
                        </a:lnSpc>
                        <a:spcBef>
                          <a:spcPts val="575"/>
                        </a:spcBef>
                        <a:spcAft>
                          <a:spcPts val="0"/>
                        </a:spcAft>
                      </a:pPr>
                      <a:r>
                        <a:rPr lang="en-US" sz="1600" kern="1200">
                          <a:effectLst/>
                          <a:latin typeface="Tempus Sans ITC" panose="04020404030D07020202" pitchFamily="82" charset="0"/>
                        </a:rPr>
                        <a:t>Registration</a:t>
                      </a:r>
                      <a:endParaRPr lang="en-US" sz="160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Student Records: Fee Payment RW</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kern="1200" dirty="0">
                          <a:solidFill>
                            <a:srgbClr val="C00000"/>
                          </a:solidFill>
                          <a:effectLst/>
                          <a:latin typeface="Tempus Sans ITC" panose="04020404030D07020202" pitchFamily="82" charset="0"/>
                        </a:rPr>
                        <a:t>    Transfer credit form RW</a:t>
                      </a:r>
                      <a:endParaRPr lang="en-US" sz="1600" dirty="0">
                        <a:solidFill>
                          <a:srgbClr val="C00000"/>
                        </a:solidFill>
                        <a:effectLst/>
                        <a:latin typeface="Tempus Sans ITC" panose="04020404030D07020202" pitchFamily="82" charset="0"/>
                      </a:endParaRPr>
                    </a:p>
                    <a:p>
                      <a:pPr marL="0" marR="0" fontAlgn="base">
                        <a:lnSpc>
                          <a:spcPct val="100000"/>
                        </a:lnSpc>
                        <a:spcBef>
                          <a:spcPts val="575"/>
                        </a:spcBef>
                        <a:spcAft>
                          <a:spcPts val="0"/>
                        </a:spcAft>
                      </a:pPr>
                      <a:r>
                        <a:rPr lang="en-US" sz="1600" dirty="0">
                          <a:solidFill>
                            <a:srgbClr val="C00000"/>
                          </a:solidFill>
                          <a:effectLst/>
                          <a:latin typeface="Tempus Sans ITC" panose="04020404030D07020202" pitchFamily="82" charset="0"/>
                        </a:rPr>
                        <a:t>   Specialized advising and course registration forms RW</a:t>
                      </a:r>
                      <a:endParaRPr lang="en-US" sz="1600" dirty="0">
                        <a:solidFill>
                          <a:srgbClr val="C00000"/>
                        </a:solidFill>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76801911"/>
                  </a:ext>
                </a:extLst>
              </a:tr>
            </a:tbl>
          </a:graphicData>
        </a:graphic>
      </p:graphicFrame>
    </p:spTree>
    <p:extLst>
      <p:ext uri="{BB962C8B-B14F-4D97-AF65-F5344CB8AC3E}">
        <p14:creationId xmlns:p14="http://schemas.microsoft.com/office/powerpoint/2010/main" val="4571924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1BE25E4-9DB0-425E-8C26-987AC2D7CC73}"/>
              </a:ext>
            </a:extLst>
          </p:cNvPr>
          <p:cNvSpPr>
            <a:spLocks noGrp="1" noChangeArrowheads="1"/>
          </p:cNvSpPr>
          <p:nvPr>
            <p:ph type="title"/>
          </p:nvPr>
        </p:nvSpPr>
        <p:spPr>
          <a:xfrm>
            <a:off x="457200" y="609600"/>
            <a:ext cx="8154988" cy="498475"/>
          </a:xfrm>
        </p:spPr>
        <p:txBody>
          <a:bodyPr/>
          <a:lstStyle/>
          <a:p>
            <a:pPr eaLnBrk="1" hangingPunct="1"/>
            <a:r>
              <a:rPr lang="en-US" altLang="en-US" sz="4000">
                <a:ea typeface="Calibri" panose="020F0502020204030204" pitchFamily="34" charset="0"/>
                <a:cs typeface="Lucida Sans" panose="020B0602030504020204" pitchFamily="34" charset="0"/>
              </a:rPr>
              <a:t>Information Owner</a:t>
            </a:r>
            <a:br>
              <a:rPr lang="en-US" altLang="en-US" sz="4000">
                <a:ea typeface="Calibri" panose="020F0502020204030204" pitchFamily="34" charset="0"/>
                <a:cs typeface="Lucida Sans" panose="020B0602030504020204" pitchFamily="34" charset="0"/>
              </a:rPr>
            </a:br>
            <a:r>
              <a:rPr lang="en-US" altLang="en-US" sz="4000">
                <a:ea typeface="Calibri" panose="020F0502020204030204" pitchFamily="34" charset="0"/>
                <a:cs typeface="Lucida Sans" panose="020B0602030504020204" pitchFamily="34" charset="0"/>
              </a:rPr>
              <a:t>or Data Owner</a:t>
            </a:r>
          </a:p>
        </p:txBody>
      </p:sp>
      <p:sp>
        <p:nvSpPr>
          <p:cNvPr id="27651" name="Rectangle 3">
            <a:extLst>
              <a:ext uri="{FF2B5EF4-FFF2-40B4-BE49-F238E27FC236}">
                <a16:creationId xmlns:a16="http://schemas.microsoft.com/office/drawing/2014/main" id="{ED620A07-D7D8-46EE-B50F-43A8DB38C0B1}"/>
              </a:ext>
            </a:extLst>
          </p:cNvPr>
          <p:cNvSpPr>
            <a:spLocks noGrp="1" noChangeArrowheads="1"/>
          </p:cNvSpPr>
          <p:nvPr>
            <p:ph idx="1"/>
          </p:nvPr>
        </p:nvSpPr>
        <p:spPr/>
        <p:txBody>
          <a:bodyPr/>
          <a:lstStyle/>
          <a:p>
            <a:pPr eaLnBrk="1" hangingPunct="1">
              <a:lnSpc>
                <a:spcPct val="90000"/>
              </a:lnSpc>
            </a:pPr>
            <a:r>
              <a:rPr lang="en-US" altLang="en-US" sz="2400">
                <a:latin typeface="Calibri" panose="020F0502020204030204" pitchFamily="34" charset="0"/>
                <a:ea typeface="ヒラギノ角ゴ Pro W3"/>
                <a:cs typeface="ヒラギノ角ゴ Pro W3"/>
              </a:rPr>
              <a:t>Is responsible for the data within business (mgr/director - not IS staff)</a:t>
            </a:r>
          </a:p>
          <a:p>
            <a:pPr eaLnBrk="1" hangingPunct="1">
              <a:lnSpc>
                <a:spcPct val="90000"/>
              </a:lnSpc>
            </a:pPr>
            <a:r>
              <a:rPr lang="en-US" altLang="en-US" sz="2400">
                <a:latin typeface="Calibri" panose="020F0502020204030204" pitchFamily="34" charset="0"/>
                <a:ea typeface="ヒラギノ角ゴ Pro W3"/>
                <a:cs typeface="ヒラギノ角ゴ Pro W3"/>
              </a:rPr>
              <a:t>Identifies and classifies data (working with IS)</a:t>
            </a:r>
          </a:p>
          <a:p>
            <a:pPr eaLnBrk="1" hangingPunct="1">
              <a:lnSpc>
                <a:spcPct val="90000"/>
              </a:lnSpc>
            </a:pPr>
            <a:r>
              <a:rPr lang="en-US" altLang="en-US" sz="2400">
                <a:latin typeface="Calibri" panose="020F0502020204030204" pitchFamily="34" charset="0"/>
                <a:ea typeface="ヒラギノ角ゴ Pro W3"/>
                <a:cs typeface="ヒラギノ角ゴ Pro W3"/>
              </a:rPr>
              <a:t>Determines who can have access to data and may grant permissions directly OR</a:t>
            </a:r>
          </a:p>
          <a:p>
            <a:pPr eaLnBrk="1" hangingPunct="1">
              <a:lnSpc>
                <a:spcPct val="90000"/>
              </a:lnSpc>
            </a:pPr>
            <a:r>
              <a:rPr lang="en-US" altLang="en-US" sz="2400">
                <a:latin typeface="Calibri" panose="020F0502020204030204" pitchFamily="34" charset="0"/>
                <a:ea typeface="ヒラギノ角ゴ Pro W3"/>
                <a:cs typeface="ヒラギノ角ゴ Pro W3"/>
              </a:rPr>
              <a:t>Gives written permission for access directly to security administrator, to prevent mishandling or alteration</a:t>
            </a:r>
          </a:p>
          <a:p>
            <a:pPr eaLnBrk="1" hangingPunct="1">
              <a:lnSpc>
                <a:spcPct val="90000"/>
              </a:lnSpc>
            </a:pPr>
            <a:r>
              <a:rPr lang="en-US" altLang="en-US" sz="2400">
                <a:latin typeface="Calibri" panose="020F0502020204030204" pitchFamily="34" charset="0"/>
                <a:ea typeface="ヒラギノ角ゴ Pro W3"/>
                <a:cs typeface="ヒラギノ角ゴ Pro W3"/>
              </a:rPr>
              <a:t>Periodically reviews authorization to restrict authorization creep</a:t>
            </a:r>
          </a:p>
          <a:p>
            <a:pPr eaLnBrk="1" hangingPunct="1">
              <a:lnSpc>
                <a:spcPct val="90000"/>
              </a:lnSpc>
            </a:pPr>
            <a:r>
              <a:rPr lang="en-US" altLang="en-US" sz="2400">
                <a:latin typeface="Calibri" panose="020F0502020204030204" pitchFamily="34" charset="0"/>
                <a:ea typeface="ヒラギノ角ゴ Pro W3"/>
                <a:cs typeface="ヒラギノ角ゴ Pro W3"/>
              </a:rPr>
              <a:t>Responsible for security of data from inception to destruction</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6522920-CC37-427B-B1C6-A3D4C45B1F56}"/>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Other Positions</a:t>
            </a:r>
          </a:p>
        </p:txBody>
      </p:sp>
      <p:sp>
        <p:nvSpPr>
          <p:cNvPr id="28675" name="Rectangle 3">
            <a:extLst>
              <a:ext uri="{FF2B5EF4-FFF2-40B4-BE49-F238E27FC236}">
                <a16:creationId xmlns:a16="http://schemas.microsoft.com/office/drawing/2014/main" id="{29C56E57-D2E1-48B0-88B1-DC833037C886}"/>
              </a:ext>
            </a:extLst>
          </p:cNvPr>
          <p:cNvSpPr>
            <a:spLocks noGrp="1" noChangeArrowheads="1"/>
          </p:cNvSpPr>
          <p:nvPr>
            <p:ph sz="half" idx="1"/>
          </p:nvPr>
        </p:nvSpPr>
        <p:spPr/>
        <p:txBody>
          <a:bodyPr/>
          <a:lstStyle/>
          <a:p>
            <a:pPr eaLnBrk="1" hangingPunct="1">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Data Custodian</a:t>
            </a:r>
          </a:p>
          <a:p>
            <a:pPr eaLnBrk="1" hangingPunct="1"/>
            <a:r>
              <a:rPr lang="en-US" altLang="en-US" sz="2400">
                <a:latin typeface="Calibri" panose="020F0502020204030204" pitchFamily="34" charset="0"/>
                <a:ea typeface="ヒラギノ角ゴ Pro W3"/>
                <a:cs typeface="ヒラギノ角ゴ Pro W3"/>
              </a:rPr>
              <a:t>IS (security or IT) employee who safeguards the data</a:t>
            </a:r>
          </a:p>
          <a:p>
            <a:pPr eaLnBrk="1" hangingPunct="1"/>
            <a:r>
              <a:rPr lang="en-US" altLang="en-US" sz="2400">
                <a:latin typeface="Calibri" panose="020F0502020204030204" pitchFamily="34" charset="0"/>
                <a:ea typeface="ヒラギノ角ゴ Pro W3"/>
                <a:cs typeface="ヒラギノ角ゴ Pro W3"/>
              </a:rPr>
              <a:t>Performs backup/restore</a:t>
            </a:r>
          </a:p>
          <a:p>
            <a:pPr eaLnBrk="1" hangingPunct="1"/>
            <a:r>
              <a:rPr lang="en-US" altLang="en-US" sz="2400">
                <a:latin typeface="Calibri" panose="020F0502020204030204" pitchFamily="34" charset="0"/>
                <a:ea typeface="ヒラギノ角ゴ Pro W3"/>
                <a:cs typeface="ヒラギノ角ゴ Pro W3"/>
              </a:rPr>
              <a:t>Verifies integrity of data</a:t>
            </a:r>
          </a:p>
          <a:p>
            <a:pPr eaLnBrk="1" hangingPunct="1"/>
            <a:r>
              <a:rPr lang="en-US" altLang="en-US" sz="2400">
                <a:latin typeface="Calibri" panose="020F0502020204030204" pitchFamily="34" charset="0"/>
                <a:ea typeface="ヒラギノ角ゴ Pro W3"/>
                <a:cs typeface="ヒラギノ角ゴ Pro W3"/>
              </a:rPr>
              <a:t>Documents activities</a:t>
            </a:r>
          </a:p>
          <a:p>
            <a:pPr eaLnBrk="1" hangingPunct="1"/>
            <a:r>
              <a:rPr lang="en-US" altLang="en-US" sz="2400">
                <a:latin typeface="Calibri" panose="020F0502020204030204" pitchFamily="34" charset="0"/>
                <a:ea typeface="ヒラギノ角ゴ Pro W3"/>
                <a:cs typeface="ヒラギノ角ゴ Pro W3"/>
              </a:rPr>
              <a:t>May be System Administrator</a:t>
            </a:r>
          </a:p>
        </p:txBody>
      </p:sp>
      <p:sp>
        <p:nvSpPr>
          <p:cNvPr id="28676" name="Rectangle 4">
            <a:extLst>
              <a:ext uri="{FF2B5EF4-FFF2-40B4-BE49-F238E27FC236}">
                <a16:creationId xmlns:a16="http://schemas.microsoft.com/office/drawing/2014/main" id="{B9A734B3-25EF-4306-80DC-C0BBB14C5440}"/>
              </a:ext>
            </a:extLst>
          </p:cNvPr>
          <p:cNvSpPr>
            <a:spLocks noGrp="1" noChangeArrowheads="1"/>
          </p:cNvSpPr>
          <p:nvPr>
            <p:ph sz="half" idx="2"/>
          </p:nvPr>
        </p:nvSpPr>
        <p:spPr>
          <a:xfrm>
            <a:off x="4648200" y="1981200"/>
            <a:ext cx="4114800" cy="3886200"/>
          </a:xfrm>
        </p:spPr>
        <p:txBody>
          <a:bodyPr/>
          <a:lstStyle/>
          <a:p>
            <a:pPr eaLnBrk="1" hangingPunct="1">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Security Administrator</a:t>
            </a:r>
          </a:p>
          <a:p>
            <a:pPr eaLnBrk="1" hangingPunct="1"/>
            <a:r>
              <a:rPr lang="en-US" altLang="en-US" sz="2400">
                <a:latin typeface="Calibri" panose="020F0502020204030204" pitchFamily="34" charset="0"/>
                <a:ea typeface="ヒラギノ角ゴ Pro W3"/>
                <a:cs typeface="ヒラギノ角ゴ Pro W3"/>
              </a:rPr>
              <a:t>Allocates access to employees based on written documentation</a:t>
            </a:r>
          </a:p>
          <a:p>
            <a:pPr eaLnBrk="1" hangingPunct="1"/>
            <a:r>
              <a:rPr lang="en-US" altLang="en-US" sz="2400">
                <a:latin typeface="Calibri" panose="020F0502020204030204" pitchFamily="34" charset="0"/>
                <a:ea typeface="ヒラギノ角ゴ Pro W3"/>
                <a:cs typeface="ヒラギノ角ゴ Pro W3"/>
              </a:rPr>
              <a:t>Monitors access to terminals and applications</a:t>
            </a:r>
          </a:p>
          <a:p>
            <a:pPr marL="342900" lvl="1" indent="-342900" eaLnBrk="1" hangingPunct="1">
              <a:buFont typeface="Arial" panose="020B0604020202020204" pitchFamily="34" charset="0"/>
              <a:buChar char="•"/>
            </a:pPr>
            <a:r>
              <a:rPr lang="en-US" altLang="en-US" sz="2000">
                <a:latin typeface="Calibri" panose="020F0502020204030204" pitchFamily="34" charset="0"/>
                <a:ea typeface="ヒラギノ角ゴ Pro W3"/>
                <a:cs typeface="ヒラギノ角ゴ Pro W3"/>
              </a:rPr>
              <a:t>Monitors invalid login attempts</a:t>
            </a:r>
          </a:p>
          <a:p>
            <a:pPr eaLnBrk="1" hangingPunct="1"/>
            <a:r>
              <a:rPr lang="en-US" altLang="en-US" sz="2400">
                <a:latin typeface="Calibri" panose="020F0502020204030204" pitchFamily="34" charset="0"/>
                <a:ea typeface="ヒラギノ角ゴ Pro W3"/>
                <a:cs typeface="ヒラギノ角ゴ Pro W3"/>
              </a:rPr>
              <a:t>Prepares security reports</a:t>
            </a:r>
          </a:p>
          <a:p>
            <a:pPr eaLnBrk="1" hangingPunct="1"/>
            <a:endParaRPr lang="en-US" altLang="en-US" sz="2400">
              <a:latin typeface="Calibri" panose="020F0502020204030204" pitchFamily="34" charset="0"/>
              <a:ea typeface="ヒラギノ角ゴ Pro W3"/>
              <a:cs typeface="ヒラギノ角ゴ Pro W3"/>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355F36-2C5C-429E-B84A-85B6D406D111}"/>
              </a:ext>
            </a:extLst>
          </p:cNvPr>
          <p:cNvSpPr>
            <a:spLocks noGrp="1"/>
          </p:cNvSpPr>
          <p:nvPr>
            <p:ph idx="11"/>
          </p:nvPr>
        </p:nvSpPr>
        <p:spPr>
          <a:xfrm>
            <a:off x="522288" y="1519238"/>
            <a:ext cx="8135937" cy="4879975"/>
          </a:xfrm>
        </p:spPr>
        <p:txBody>
          <a:bodyPr/>
          <a:lstStyle/>
          <a:p>
            <a:pPr>
              <a:defRPr/>
            </a:pPr>
            <a:r>
              <a:rPr lang="en-US" sz="2000" dirty="0"/>
              <a:t>Access authorized by data owners</a:t>
            </a:r>
          </a:p>
          <a:p>
            <a:pPr>
              <a:defRPr/>
            </a:pPr>
            <a:endParaRPr lang="en-US" sz="2000" dirty="0"/>
          </a:p>
          <a:p>
            <a:pPr>
              <a:defRPr/>
            </a:pPr>
            <a:r>
              <a:rPr lang="en-US" sz="2000" dirty="0"/>
              <a:t>Trained at hire and regularly in:</a:t>
            </a:r>
          </a:p>
          <a:p>
            <a:pPr marL="342900" indent="-342900">
              <a:buFont typeface="Arial" panose="020B0604020202020204" pitchFamily="34" charset="0"/>
              <a:buChar char="•"/>
              <a:defRPr/>
            </a:pPr>
            <a:r>
              <a:rPr lang="en-US" sz="2000" dirty="0"/>
              <a:t>Follow password policies: secret and complex</a:t>
            </a:r>
          </a:p>
          <a:p>
            <a:pPr marL="342900" indent="-342900">
              <a:buFont typeface="Arial" panose="020B0604020202020204" pitchFamily="34" charset="0"/>
              <a:buChar char="•"/>
              <a:defRPr/>
            </a:pPr>
            <a:r>
              <a:rPr lang="en-US" sz="2000" dirty="0"/>
              <a:t>Maintain physical security: locked doors, locked terminal screens when absent</a:t>
            </a:r>
          </a:p>
          <a:p>
            <a:pPr marL="342900" indent="-342900">
              <a:buFont typeface="Arial" panose="020B0604020202020204" pitchFamily="34" charset="0"/>
              <a:buChar char="•"/>
              <a:defRPr/>
            </a:pPr>
            <a:r>
              <a:rPr lang="en-US" sz="2000" dirty="0"/>
              <a:t>Conform to regulations and internal policies</a:t>
            </a:r>
          </a:p>
          <a:p>
            <a:pPr marL="342900" indent="-342900">
              <a:buFont typeface="Arial" panose="020B0604020202020204" pitchFamily="34" charset="0"/>
              <a:buChar char="•"/>
              <a:defRPr/>
            </a:pPr>
            <a:r>
              <a:rPr lang="en-US" sz="2000" dirty="0"/>
              <a:t>Report suspected security violations</a:t>
            </a:r>
          </a:p>
          <a:p>
            <a:pPr marL="342900" indent="-342900">
              <a:buFont typeface="Arial" panose="020B0604020202020204" pitchFamily="34" charset="0"/>
              <a:buChar char="•"/>
              <a:defRPr/>
            </a:pPr>
            <a:r>
              <a:rPr lang="en-US" sz="2000" dirty="0"/>
              <a:t>Use IT for appropriate business purposes</a:t>
            </a:r>
          </a:p>
        </p:txBody>
      </p:sp>
      <p:sp>
        <p:nvSpPr>
          <p:cNvPr id="30723" name="Title 2">
            <a:extLst>
              <a:ext uri="{FF2B5EF4-FFF2-40B4-BE49-F238E27FC236}">
                <a16:creationId xmlns:a16="http://schemas.microsoft.com/office/drawing/2014/main" id="{798A5001-F84F-403D-A747-6B7CD0E6C33B}"/>
              </a:ext>
            </a:extLst>
          </p:cNvPr>
          <p:cNvSpPr>
            <a:spLocks noGrp="1" noChangeArrowheads="1"/>
          </p:cNvSpPr>
          <p:nvPr>
            <p:ph type="title"/>
          </p:nvPr>
        </p:nvSpPr>
        <p:spPr/>
        <p:txBody>
          <a:bodyPr/>
          <a:lstStyle/>
          <a:p>
            <a:r>
              <a:rPr lang="en-US" altLang="en-US">
                <a:ea typeface="Calibri" panose="020F0502020204030204" pitchFamily="34" charset="0"/>
                <a:cs typeface="Lucida Sans" panose="020B0602030504020204" pitchFamily="34" charset="0"/>
              </a:rPr>
              <a:t>Data User</a:t>
            </a:r>
          </a:p>
        </p:txBody>
      </p:sp>
    </p:spTree>
  </p:cSld>
  <p:clrMapOvr>
    <a:masterClrMapping/>
  </p:clrMapOvr>
  <p:transition spd="slow"/>
</p:sld>
</file>

<file path=ppt/theme/theme1.xml><?xml version="1.0" encoding="utf-8"?>
<a:theme xmlns:a="http://schemas.openxmlformats.org/drawingml/2006/main" name="Springer_2012">
  <a:themeElements>
    <a:clrScheme name="Benutzerdefiniert 5">
      <a:dk1>
        <a:srgbClr val="002143"/>
      </a:dk1>
      <a:lt1>
        <a:srgbClr val="FFFFFF"/>
      </a:lt1>
      <a:dk2>
        <a:srgbClr val="5F5F5F"/>
      </a:dk2>
      <a:lt2>
        <a:srgbClr val="EDEDED"/>
      </a:lt2>
      <a:accent1>
        <a:srgbClr val="00468A"/>
      </a:accent1>
      <a:accent2>
        <a:srgbClr val="0176C3"/>
      </a:accent2>
      <a:accent3>
        <a:srgbClr val="B3DCF5"/>
      </a:accent3>
      <a:accent4>
        <a:srgbClr val="8C8C8C"/>
      </a:accent4>
      <a:accent5>
        <a:srgbClr val="CCCCCC"/>
      </a:accent5>
      <a:accent6>
        <a:srgbClr val="EE7D11"/>
      </a:accent6>
      <a:hlink>
        <a:srgbClr val="0176C3"/>
      </a:hlink>
      <a:folHlink>
        <a:srgbClr val="999999"/>
      </a:folHlink>
    </a:clrScheme>
    <a:fontScheme name="Springer_201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DDE9"/>
        </a:solidFill>
        <a:ln w="9525" cap="flat" cmpd="sng" algn="ctr">
          <a:solidFill>
            <a:schemeClr va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rgbClr val="D1DDE9"/>
        </a:solidFill>
        <a:ln w="9525" cap="flat" cmpd="sng" algn="ctr">
          <a:solidFill>
            <a:schemeClr va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tx2"/>
            </a:solidFill>
            <a:effectLst/>
            <a:latin typeface="Arial" charset="0"/>
          </a:defRPr>
        </a:defPPr>
      </a:lstStyle>
    </a:lnDef>
    <a:txDef>
      <a:spPr>
        <a:noFill/>
      </a:spPr>
      <a:bodyPr wrap="square" lIns="0" tIns="0" rIns="0" bIns="0" rtlCol="0">
        <a:noAutofit/>
      </a:bodyPr>
      <a:lstStyle>
        <a:defPPr algn="l">
          <a:lnSpc>
            <a:spcPts val="2200"/>
          </a:lnSpc>
          <a:spcBef>
            <a:spcPts val="900"/>
          </a:spcBef>
          <a:buClr>
            <a:schemeClr val="accent2"/>
          </a:buClr>
          <a:buSzPct val="100000"/>
          <a:defRPr sz="1800" dirty="0" err="1" smtClean="0">
            <a:latin typeface="+mn-lt"/>
          </a:defRPr>
        </a:defPPr>
      </a:lstStyle>
    </a:txDef>
  </a:objectDefaults>
  <a:extraClrSchemeLst>
    <a:extraClrScheme>
      <a:clrScheme name="SPRINGER_ssbm_E 1">
        <a:dk1>
          <a:srgbClr val="000000"/>
        </a:dk1>
        <a:lt1>
          <a:srgbClr val="FFFFFF"/>
        </a:lt1>
        <a:dk2>
          <a:srgbClr val="002143"/>
        </a:dk2>
        <a:lt2>
          <a:srgbClr val="CCCCD2"/>
        </a:lt2>
        <a:accent1>
          <a:srgbClr val="FF9A6E"/>
        </a:accent1>
        <a:accent2>
          <a:srgbClr val="F76013"/>
        </a:accent2>
        <a:accent3>
          <a:srgbClr val="FFFFFF"/>
        </a:accent3>
        <a:accent4>
          <a:srgbClr val="000000"/>
        </a:accent4>
        <a:accent5>
          <a:srgbClr val="FFCABA"/>
        </a:accent5>
        <a:accent6>
          <a:srgbClr val="E05610"/>
        </a:accent6>
        <a:hlink>
          <a:srgbClr val="FFCAB0"/>
        </a:hlink>
        <a:folHlink>
          <a:srgbClr val="A5A5A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springerPPT</Template>
  <TotalTime>16338</TotalTime>
  <Words>5987</Words>
  <Application>Microsoft Office PowerPoint</Application>
  <PresentationFormat>On-screen Show (4:3)</PresentationFormat>
  <Paragraphs>1004</Paragraphs>
  <Slides>64</Slides>
  <Notes>38</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64</vt:i4>
      </vt:variant>
    </vt:vector>
  </HeadingPairs>
  <TitlesOfParts>
    <vt:vector size="78" baseType="lpstr">
      <vt:lpstr>MS PGothic</vt:lpstr>
      <vt:lpstr>Arial</vt:lpstr>
      <vt:lpstr>Arial Narrow</vt:lpstr>
      <vt:lpstr>Calibri</vt:lpstr>
      <vt:lpstr>Cambria</vt:lpstr>
      <vt:lpstr>Geneva</vt:lpstr>
      <vt:lpstr>Lucida Sans</vt:lpstr>
      <vt:lpstr>Tempus Sans ITC</vt:lpstr>
      <vt:lpstr>Times</vt:lpstr>
      <vt:lpstr>Times New Roman</vt:lpstr>
      <vt:lpstr>Wingdings</vt:lpstr>
      <vt:lpstr>ヒラギノ角ゴ Pro W3</vt:lpstr>
      <vt:lpstr>Springer_2012</vt:lpstr>
      <vt:lpstr>Custom Design</vt:lpstr>
      <vt:lpstr>Designing Information  Security</vt:lpstr>
      <vt:lpstr>Objectives</vt:lpstr>
      <vt:lpstr>Information Security Goals: CIA</vt:lpstr>
      <vt:lpstr>Information Security Principles</vt:lpstr>
      <vt:lpstr>Review:  State Breach Law Protects…</vt:lpstr>
      <vt:lpstr>PowerPoint Presentation</vt:lpstr>
      <vt:lpstr>Information Owner or Data Owner</vt:lpstr>
      <vt:lpstr>Other Positions</vt:lpstr>
      <vt:lpstr>Data User</vt:lpstr>
      <vt:lpstr>Security: Defense in Depth</vt:lpstr>
      <vt:lpstr>Planning for Information Security</vt:lpstr>
      <vt:lpstr>Criticality Classification</vt:lpstr>
      <vt:lpstr>Sensitivity Classification (Example)</vt:lpstr>
      <vt:lpstr>Sensitivity Classification Workbook</vt:lpstr>
      <vt:lpstr>Information Asset Inventory  </vt:lpstr>
      <vt:lpstr>Allocate Controls</vt:lpstr>
      <vt:lpstr>Data Classification</vt:lpstr>
      <vt:lpstr>Handling of Sensitive Data         Workbook</vt:lpstr>
      <vt:lpstr>Storage &amp; Destruction of Confidential Information</vt:lpstr>
      <vt:lpstr>Four Layers of Logical Security</vt:lpstr>
      <vt:lpstr>Authentication: Password Rules</vt:lpstr>
      <vt:lpstr>Authentication Combinations</vt:lpstr>
      <vt:lpstr>Biometrics</vt:lpstr>
      <vt:lpstr>Biometrics: Considerations</vt:lpstr>
      <vt:lpstr>Biometrics with Best Response &amp; Lowest EER</vt:lpstr>
      <vt:lpstr>Biometric Info Mgmt &amp; Security Policy</vt:lpstr>
      <vt:lpstr>Single Sign On</vt:lpstr>
      <vt:lpstr>Recommended Password Allocation</vt:lpstr>
      <vt:lpstr>Admin &amp; Login ID Rules</vt:lpstr>
      <vt:lpstr>Authorization: Access Control Techniques</vt:lpstr>
      <vt:lpstr>Access Control Techniques</vt:lpstr>
      <vt:lpstr>Attribute-Based Access Control</vt:lpstr>
      <vt:lpstr>Step 3: Allocate Roles &amp; Permissions</vt:lpstr>
      <vt:lpstr>Permission types</vt:lpstr>
      <vt:lpstr>Role-Based Access Control                          Workbook (Partial) Table of Roles</vt:lpstr>
      <vt:lpstr>Workbook: Role-Based Access Control</vt:lpstr>
      <vt:lpstr>Advanced:</vt:lpstr>
      <vt:lpstr>System Access Control</vt:lpstr>
      <vt:lpstr>Application-Level Access Control</vt:lpstr>
      <vt:lpstr>Which Computer Do You Trust?  You plan to make a purchase on-line…</vt:lpstr>
      <vt:lpstr>Trusted Computing Base (TCB)</vt:lpstr>
      <vt:lpstr>Processing requires Dependencies</vt:lpstr>
      <vt:lpstr>Trusted Computing Base (TCB)</vt:lpstr>
      <vt:lpstr>Bell and La Padula Model (BLP)</vt:lpstr>
      <vt:lpstr>Military Security Policy</vt:lpstr>
      <vt:lpstr>IS Auditor Verifies…</vt:lpstr>
      <vt:lpstr>Summary</vt:lpstr>
      <vt:lpstr>Question</vt:lpstr>
      <vt:lpstr>Question</vt:lpstr>
      <vt:lpstr>Question</vt:lpstr>
      <vt:lpstr>Question</vt:lpstr>
      <vt:lpstr>Question</vt:lpstr>
      <vt:lpstr>Question</vt:lpstr>
      <vt:lpstr>Question</vt:lpstr>
      <vt:lpstr>Question</vt:lpstr>
      <vt:lpstr>Health First Case Study</vt:lpstr>
      <vt:lpstr>Planning for Information Security</vt:lpstr>
      <vt:lpstr>Define Sensitivity Classification</vt:lpstr>
      <vt:lpstr>Sensitivity Classification Workbook</vt:lpstr>
      <vt:lpstr>Information Asset Inventory  </vt:lpstr>
      <vt:lpstr>Handling of Sensitive Data         Workbook</vt:lpstr>
      <vt:lpstr>Define Roles &amp; Role-Based Access Control</vt:lpstr>
      <vt:lpstr>Role-Based Access Control                          Workbook (Partial) Table of Roles</vt:lpstr>
      <vt:lpstr>Workbook: Role-Based Access Control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Security</dc:title>
  <dc:creator>Susan J Lincke</dc:creator>
  <cp:lastModifiedBy>Lincke, Susan</cp:lastModifiedBy>
  <cp:revision>442</cp:revision>
  <dcterms:created xsi:type="dcterms:W3CDTF">2009-06-11T16:23:49Z</dcterms:created>
  <dcterms:modified xsi:type="dcterms:W3CDTF">2023-04-13T16:09:23Z</dcterms:modified>
</cp:coreProperties>
</file>