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9" r:id="rId1"/>
    <p:sldMasterId id="2147484891" r:id="rId2"/>
    <p:sldMasterId id="2147484910" r:id="rId3"/>
    <p:sldMasterId id="2147485093" r:id="rId4"/>
  </p:sldMasterIdLst>
  <p:notesMasterIdLst>
    <p:notesMasterId r:id="rId78"/>
  </p:notesMasterIdLst>
  <p:sldIdLst>
    <p:sldId id="256" r:id="rId5"/>
    <p:sldId id="315" r:id="rId6"/>
    <p:sldId id="257" r:id="rId7"/>
    <p:sldId id="266" r:id="rId8"/>
    <p:sldId id="290" r:id="rId9"/>
    <p:sldId id="320" r:id="rId10"/>
    <p:sldId id="270" r:id="rId11"/>
    <p:sldId id="262" r:id="rId12"/>
    <p:sldId id="281" r:id="rId13"/>
    <p:sldId id="284" r:id="rId14"/>
    <p:sldId id="323" r:id="rId15"/>
    <p:sldId id="383" r:id="rId16"/>
    <p:sldId id="259" r:id="rId17"/>
    <p:sldId id="260" r:id="rId18"/>
    <p:sldId id="282" r:id="rId19"/>
    <p:sldId id="384" r:id="rId20"/>
    <p:sldId id="385" r:id="rId21"/>
    <p:sldId id="322" r:id="rId22"/>
    <p:sldId id="300" r:id="rId23"/>
    <p:sldId id="317" r:id="rId24"/>
    <p:sldId id="276" r:id="rId25"/>
    <p:sldId id="335" r:id="rId26"/>
    <p:sldId id="318" r:id="rId27"/>
    <p:sldId id="386" r:id="rId28"/>
    <p:sldId id="265" r:id="rId29"/>
    <p:sldId id="280" r:id="rId30"/>
    <p:sldId id="261" r:id="rId31"/>
    <p:sldId id="277" r:id="rId32"/>
    <p:sldId id="278" r:id="rId33"/>
    <p:sldId id="279" r:id="rId34"/>
    <p:sldId id="264" r:id="rId35"/>
    <p:sldId id="289" r:id="rId36"/>
    <p:sldId id="301" r:id="rId37"/>
    <p:sldId id="263" r:id="rId38"/>
    <p:sldId id="324" r:id="rId39"/>
    <p:sldId id="258" r:id="rId40"/>
    <p:sldId id="302" r:id="rId41"/>
    <p:sldId id="286" r:id="rId42"/>
    <p:sldId id="287" r:id="rId43"/>
    <p:sldId id="285" r:id="rId44"/>
    <p:sldId id="267" r:id="rId45"/>
    <p:sldId id="268" r:id="rId46"/>
    <p:sldId id="303" r:id="rId47"/>
    <p:sldId id="387" r:id="rId48"/>
    <p:sldId id="388" r:id="rId49"/>
    <p:sldId id="319" r:id="rId50"/>
    <p:sldId id="271" r:id="rId51"/>
    <p:sldId id="292" r:id="rId52"/>
    <p:sldId id="293" r:id="rId53"/>
    <p:sldId id="294" r:id="rId54"/>
    <p:sldId id="295" r:id="rId55"/>
    <p:sldId id="299" r:id="rId56"/>
    <p:sldId id="306" r:id="rId57"/>
    <p:sldId id="296" r:id="rId58"/>
    <p:sldId id="304" r:id="rId59"/>
    <p:sldId id="297" r:id="rId60"/>
    <p:sldId id="331" r:id="rId61"/>
    <p:sldId id="272" r:id="rId62"/>
    <p:sldId id="332" r:id="rId63"/>
    <p:sldId id="333" r:id="rId64"/>
    <p:sldId id="328" r:id="rId65"/>
    <p:sldId id="329" r:id="rId66"/>
    <p:sldId id="330" r:id="rId67"/>
    <p:sldId id="334" r:id="rId68"/>
    <p:sldId id="308" r:id="rId69"/>
    <p:sldId id="307" r:id="rId70"/>
    <p:sldId id="310" r:id="rId71"/>
    <p:sldId id="314" r:id="rId72"/>
    <p:sldId id="309" r:id="rId73"/>
    <p:sldId id="325" r:id="rId74"/>
    <p:sldId id="312" r:id="rId75"/>
    <p:sldId id="311" r:id="rId76"/>
    <p:sldId id="313" r:id="rId7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66E"/>
    <a:srgbClr val="E6F343"/>
    <a:srgbClr val="F7FEA0"/>
    <a:srgbClr val="EC958C"/>
    <a:srgbClr val="89FF89"/>
    <a:srgbClr val="00CC00"/>
    <a:srgbClr val="FF9B9B"/>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2286" autoAdjust="0"/>
  </p:normalViewPr>
  <p:slideViewPr>
    <p:cSldViewPr>
      <p:cViewPr varScale="1">
        <p:scale>
          <a:sx n="77" d="100"/>
          <a:sy n="77" d="100"/>
        </p:scale>
        <p:origin x="26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801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2A90D7-3032-427F-A09D-F9CDC7B06847}"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91A725FD-17C7-4669-8479-F5D5DB666A57}">
      <dgm:prSet phldrT="[Text]"/>
      <dgm:spPr>
        <a:solidFill>
          <a:srgbClr val="C00000"/>
        </a:solidFill>
      </dgm:spPr>
      <dgm:t>
        <a:bodyPr/>
        <a:lstStyle/>
        <a:p>
          <a:r>
            <a:rPr lang="en-US" dirty="0"/>
            <a:t>Assign value to assets</a:t>
          </a:r>
        </a:p>
      </dgm:t>
    </dgm:pt>
    <dgm:pt modelId="{6950D7AD-4BFF-4518-8DA1-2067F9B48270}" type="parTrans" cxnId="{E2C0B6F1-98D7-4142-A960-86008D6FB82E}">
      <dgm:prSet/>
      <dgm:spPr/>
      <dgm:t>
        <a:bodyPr/>
        <a:lstStyle/>
        <a:p>
          <a:endParaRPr lang="en-US"/>
        </a:p>
      </dgm:t>
    </dgm:pt>
    <dgm:pt modelId="{951CE197-312E-4549-88A1-5369737CBBEB}" type="sibTrans" cxnId="{E2C0B6F1-98D7-4142-A960-86008D6FB82E}">
      <dgm:prSet/>
      <dgm:spPr/>
      <dgm:t>
        <a:bodyPr/>
        <a:lstStyle/>
        <a:p>
          <a:endParaRPr lang="en-US"/>
        </a:p>
      </dgm:t>
    </dgm:pt>
    <dgm:pt modelId="{BF0D674B-8705-4257-A1F1-132E39AC41FE}">
      <dgm:prSet phldrT="[Text]"/>
      <dgm:spPr/>
      <dgm:t>
        <a:bodyPr/>
        <a:lstStyle/>
        <a:p>
          <a:r>
            <a:rPr lang="en-US" dirty="0"/>
            <a:t>Determine loss due to threats &amp; vulnerabilities</a:t>
          </a:r>
        </a:p>
      </dgm:t>
    </dgm:pt>
    <dgm:pt modelId="{13950CA7-46A3-4F67-A6AB-CC66798DE88D}" type="parTrans" cxnId="{9D1D527E-77B1-4276-9193-8792091784A5}">
      <dgm:prSet/>
      <dgm:spPr/>
      <dgm:t>
        <a:bodyPr/>
        <a:lstStyle/>
        <a:p>
          <a:endParaRPr lang="en-US"/>
        </a:p>
      </dgm:t>
    </dgm:pt>
    <dgm:pt modelId="{1824CB4D-E58C-4FBD-9075-9220EAD8B1C8}" type="sibTrans" cxnId="{9D1D527E-77B1-4276-9193-8792091784A5}">
      <dgm:prSet/>
      <dgm:spPr/>
      <dgm:t>
        <a:bodyPr/>
        <a:lstStyle/>
        <a:p>
          <a:endParaRPr lang="en-US"/>
        </a:p>
      </dgm:t>
    </dgm:pt>
    <dgm:pt modelId="{1F141603-95E2-48FD-BE28-E4EDD93E8E23}">
      <dgm:prSet phldrT="[Text]"/>
      <dgm:spPr/>
      <dgm:t>
        <a:bodyPr/>
        <a:lstStyle/>
        <a:p>
          <a:r>
            <a:rPr lang="en-US" dirty="0"/>
            <a:t>Estimate likelihood of exploitation</a:t>
          </a:r>
        </a:p>
      </dgm:t>
    </dgm:pt>
    <dgm:pt modelId="{C46E7BAE-70AD-42A5-A0F5-10D9AFCF114F}" type="parTrans" cxnId="{9726DC54-CFFC-4C1A-8279-D5B464BB3BFC}">
      <dgm:prSet/>
      <dgm:spPr/>
      <dgm:t>
        <a:bodyPr/>
        <a:lstStyle/>
        <a:p>
          <a:endParaRPr lang="en-US"/>
        </a:p>
      </dgm:t>
    </dgm:pt>
    <dgm:pt modelId="{406C9B93-1B20-4628-9070-8083AF341E56}" type="sibTrans" cxnId="{9726DC54-CFFC-4C1A-8279-D5B464BB3BFC}">
      <dgm:prSet/>
      <dgm:spPr/>
      <dgm:t>
        <a:bodyPr/>
        <a:lstStyle/>
        <a:p>
          <a:endParaRPr lang="en-US"/>
        </a:p>
      </dgm:t>
    </dgm:pt>
    <dgm:pt modelId="{B448E688-B286-4A1F-97C6-EF6055903489}">
      <dgm:prSet/>
      <dgm:spPr/>
      <dgm:t>
        <a:bodyPr/>
        <a:lstStyle/>
        <a:p>
          <a:r>
            <a:rPr lang="en-US" dirty="0"/>
            <a:t>Compute Expected Loss</a:t>
          </a:r>
        </a:p>
      </dgm:t>
    </dgm:pt>
    <dgm:pt modelId="{D5E052DB-EFB0-415B-A46A-60BA83CBAAD0}" type="parTrans" cxnId="{03B634F4-CE0E-4866-9431-2451AFD580CC}">
      <dgm:prSet/>
      <dgm:spPr/>
      <dgm:t>
        <a:bodyPr/>
        <a:lstStyle/>
        <a:p>
          <a:endParaRPr lang="en-US"/>
        </a:p>
      </dgm:t>
    </dgm:pt>
    <dgm:pt modelId="{EC0886B0-E204-4EE7-95A2-0C042BDCF085}" type="sibTrans" cxnId="{03B634F4-CE0E-4866-9431-2451AFD580CC}">
      <dgm:prSet/>
      <dgm:spPr/>
      <dgm:t>
        <a:bodyPr/>
        <a:lstStyle/>
        <a:p>
          <a:endParaRPr lang="en-US"/>
        </a:p>
      </dgm:t>
    </dgm:pt>
    <dgm:pt modelId="{91EBB513-FE2B-4503-A8C9-F8EDD9B231A9}">
      <dgm:prSet/>
      <dgm:spPr/>
      <dgm:t>
        <a:bodyPr/>
        <a:lstStyle/>
        <a:p>
          <a:r>
            <a:rPr lang="en-US" dirty="0"/>
            <a:t>Treat Risk</a:t>
          </a:r>
        </a:p>
      </dgm:t>
    </dgm:pt>
    <dgm:pt modelId="{A14618DF-8D2B-4FF5-8A13-137ECB955B48}" type="parTrans" cxnId="{07A1D004-94C9-4574-B6B7-F6EA196D56D7}">
      <dgm:prSet/>
      <dgm:spPr/>
      <dgm:t>
        <a:bodyPr/>
        <a:lstStyle/>
        <a:p>
          <a:endParaRPr lang="en-US"/>
        </a:p>
      </dgm:t>
    </dgm:pt>
    <dgm:pt modelId="{1063FCAC-30BF-41A1-B7E4-255CD653B166}" type="sibTrans" cxnId="{07A1D004-94C9-4574-B6B7-F6EA196D56D7}">
      <dgm:prSet/>
      <dgm:spPr/>
      <dgm:t>
        <a:bodyPr/>
        <a:lstStyle/>
        <a:p>
          <a:endParaRPr lang="en-US"/>
        </a:p>
      </dgm:t>
    </dgm:pt>
    <dgm:pt modelId="{F8E4EF52-3C02-498D-BF5A-705EBF665C67}">
      <dgm:prSet/>
      <dgm:spPr/>
      <dgm:t>
        <a:bodyPr/>
        <a:lstStyle/>
        <a:p>
          <a:r>
            <a:rPr lang="en-US" dirty="0"/>
            <a:t>Manage &amp; Communicate Risk</a:t>
          </a:r>
        </a:p>
      </dgm:t>
    </dgm:pt>
    <dgm:pt modelId="{3C030144-4077-48F0-B581-C2AC52F410D6}" type="parTrans" cxnId="{1F30DAC0-23CD-4714-8C2C-79412A4045B9}">
      <dgm:prSet/>
      <dgm:spPr/>
      <dgm:t>
        <a:bodyPr/>
        <a:lstStyle/>
        <a:p>
          <a:endParaRPr lang="en-US"/>
        </a:p>
      </dgm:t>
    </dgm:pt>
    <dgm:pt modelId="{2A457FC8-76F5-43C6-8645-B0C00F88E51B}" type="sibTrans" cxnId="{1F30DAC0-23CD-4714-8C2C-79412A4045B9}">
      <dgm:prSet/>
      <dgm:spPr/>
      <dgm:t>
        <a:bodyPr/>
        <a:lstStyle/>
        <a:p>
          <a:endParaRPr lang="en-US"/>
        </a:p>
      </dgm:t>
    </dgm:pt>
    <dgm:pt modelId="{C4DEC16B-CCFF-4BFB-B21F-8F67307CA8E1}" type="pres">
      <dgm:prSet presAssocID="{D02A90D7-3032-427F-A09D-F9CDC7B06847}" presName="linearFlow" presStyleCnt="0">
        <dgm:presLayoutVars>
          <dgm:resizeHandles val="exact"/>
        </dgm:presLayoutVars>
      </dgm:prSet>
      <dgm:spPr/>
    </dgm:pt>
    <dgm:pt modelId="{C664D46D-A6A6-4022-9BFC-509CECDB3897}" type="pres">
      <dgm:prSet presAssocID="{91A725FD-17C7-4669-8479-F5D5DB666A57}" presName="node" presStyleLbl="node1" presStyleIdx="0" presStyleCnt="6">
        <dgm:presLayoutVars>
          <dgm:bulletEnabled val="1"/>
        </dgm:presLayoutVars>
      </dgm:prSet>
      <dgm:spPr/>
    </dgm:pt>
    <dgm:pt modelId="{63EF88A6-1DE0-4456-ACAD-A96516F93CCC}" type="pres">
      <dgm:prSet presAssocID="{951CE197-312E-4549-88A1-5369737CBBEB}" presName="sibTrans" presStyleLbl="sibTrans2D1" presStyleIdx="0" presStyleCnt="5"/>
      <dgm:spPr/>
    </dgm:pt>
    <dgm:pt modelId="{EB906B68-4960-4F21-93D7-4A8F63298C0D}" type="pres">
      <dgm:prSet presAssocID="{951CE197-312E-4549-88A1-5369737CBBEB}" presName="connectorText" presStyleLbl="sibTrans2D1" presStyleIdx="0" presStyleCnt="5"/>
      <dgm:spPr/>
    </dgm:pt>
    <dgm:pt modelId="{DDD8C082-3F24-455A-945B-148A300E27ED}" type="pres">
      <dgm:prSet presAssocID="{BF0D674B-8705-4257-A1F1-132E39AC41FE}" presName="node" presStyleLbl="node1" presStyleIdx="1" presStyleCnt="6">
        <dgm:presLayoutVars>
          <dgm:bulletEnabled val="1"/>
        </dgm:presLayoutVars>
      </dgm:prSet>
      <dgm:spPr/>
    </dgm:pt>
    <dgm:pt modelId="{6319AC54-289F-416C-B001-0976FB09C359}" type="pres">
      <dgm:prSet presAssocID="{1824CB4D-E58C-4FBD-9075-9220EAD8B1C8}" presName="sibTrans" presStyleLbl="sibTrans2D1" presStyleIdx="1" presStyleCnt="5"/>
      <dgm:spPr/>
    </dgm:pt>
    <dgm:pt modelId="{D466C049-821A-49AB-80FB-72A64459BEA7}" type="pres">
      <dgm:prSet presAssocID="{1824CB4D-E58C-4FBD-9075-9220EAD8B1C8}" presName="connectorText" presStyleLbl="sibTrans2D1" presStyleIdx="1" presStyleCnt="5"/>
      <dgm:spPr/>
    </dgm:pt>
    <dgm:pt modelId="{97874CD5-C040-46B6-9BA6-3FEFD47686CC}" type="pres">
      <dgm:prSet presAssocID="{1F141603-95E2-48FD-BE28-E4EDD93E8E23}" presName="node" presStyleLbl="node1" presStyleIdx="2" presStyleCnt="6">
        <dgm:presLayoutVars>
          <dgm:bulletEnabled val="1"/>
        </dgm:presLayoutVars>
      </dgm:prSet>
      <dgm:spPr/>
    </dgm:pt>
    <dgm:pt modelId="{8925CC35-167A-4CC2-99F4-118BE88DFDB7}" type="pres">
      <dgm:prSet presAssocID="{406C9B93-1B20-4628-9070-8083AF341E56}" presName="sibTrans" presStyleLbl="sibTrans2D1" presStyleIdx="2" presStyleCnt="5"/>
      <dgm:spPr/>
    </dgm:pt>
    <dgm:pt modelId="{699354CF-9A93-4CB1-9F88-627BD0B0AF2A}" type="pres">
      <dgm:prSet presAssocID="{406C9B93-1B20-4628-9070-8083AF341E56}" presName="connectorText" presStyleLbl="sibTrans2D1" presStyleIdx="2" presStyleCnt="5"/>
      <dgm:spPr/>
    </dgm:pt>
    <dgm:pt modelId="{96082B74-F54A-43C6-BE4D-43531BBD0A9E}" type="pres">
      <dgm:prSet presAssocID="{B448E688-B286-4A1F-97C6-EF6055903489}" presName="node" presStyleLbl="node1" presStyleIdx="3" presStyleCnt="6">
        <dgm:presLayoutVars>
          <dgm:bulletEnabled val="1"/>
        </dgm:presLayoutVars>
      </dgm:prSet>
      <dgm:spPr/>
    </dgm:pt>
    <dgm:pt modelId="{4441E00B-E57B-4193-8329-C51FE2DBAC0E}" type="pres">
      <dgm:prSet presAssocID="{EC0886B0-E204-4EE7-95A2-0C042BDCF085}" presName="sibTrans" presStyleLbl="sibTrans2D1" presStyleIdx="3" presStyleCnt="5"/>
      <dgm:spPr/>
    </dgm:pt>
    <dgm:pt modelId="{F34820CE-88FB-42E1-95F9-07863A0085F5}" type="pres">
      <dgm:prSet presAssocID="{EC0886B0-E204-4EE7-95A2-0C042BDCF085}" presName="connectorText" presStyleLbl="sibTrans2D1" presStyleIdx="3" presStyleCnt="5"/>
      <dgm:spPr/>
    </dgm:pt>
    <dgm:pt modelId="{1BC286BF-985F-4980-B9A6-99D75FDF69DB}" type="pres">
      <dgm:prSet presAssocID="{91EBB513-FE2B-4503-A8C9-F8EDD9B231A9}" presName="node" presStyleLbl="node1" presStyleIdx="4" presStyleCnt="6">
        <dgm:presLayoutVars>
          <dgm:bulletEnabled val="1"/>
        </dgm:presLayoutVars>
      </dgm:prSet>
      <dgm:spPr/>
    </dgm:pt>
    <dgm:pt modelId="{B81BDD71-8E79-4356-BEE5-F34D7F6FE3DF}" type="pres">
      <dgm:prSet presAssocID="{1063FCAC-30BF-41A1-B7E4-255CD653B166}" presName="sibTrans" presStyleLbl="sibTrans2D1" presStyleIdx="4" presStyleCnt="5"/>
      <dgm:spPr/>
    </dgm:pt>
    <dgm:pt modelId="{4383352E-5B1D-4155-9A01-743B885C1B11}" type="pres">
      <dgm:prSet presAssocID="{1063FCAC-30BF-41A1-B7E4-255CD653B166}" presName="connectorText" presStyleLbl="sibTrans2D1" presStyleIdx="4" presStyleCnt="5"/>
      <dgm:spPr/>
    </dgm:pt>
    <dgm:pt modelId="{DD5520FB-E2DB-4115-89C3-E74B2DA0DD15}" type="pres">
      <dgm:prSet presAssocID="{F8E4EF52-3C02-498D-BF5A-705EBF665C67}" presName="node" presStyleLbl="node1" presStyleIdx="5" presStyleCnt="6">
        <dgm:presLayoutVars>
          <dgm:bulletEnabled val="1"/>
        </dgm:presLayoutVars>
      </dgm:prSet>
      <dgm:spPr/>
    </dgm:pt>
  </dgm:ptLst>
  <dgm:cxnLst>
    <dgm:cxn modelId="{6B633804-E9A7-48F8-B80F-938AAC6F96F6}" type="presOf" srcId="{EC0886B0-E204-4EE7-95A2-0C042BDCF085}" destId="{F34820CE-88FB-42E1-95F9-07863A0085F5}" srcOrd="1" destOrd="0" presId="urn:microsoft.com/office/officeart/2005/8/layout/process2"/>
    <dgm:cxn modelId="{07A1D004-94C9-4574-B6B7-F6EA196D56D7}" srcId="{D02A90D7-3032-427F-A09D-F9CDC7B06847}" destId="{91EBB513-FE2B-4503-A8C9-F8EDD9B231A9}" srcOrd="4" destOrd="0" parTransId="{A14618DF-8D2B-4FF5-8A13-137ECB955B48}" sibTransId="{1063FCAC-30BF-41A1-B7E4-255CD653B166}"/>
    <dgm:cxn modelId="{4D442F05-4D32-4AE5-8B4E-5049A54F08BF}" type="presOf" srcId="{1063FCAC-30BF-41A1-B7E4-255CD653B166}" destId="{4383352E-5B1D-4155-9A01-743B885C1B11}" srcOrd="1" destOrd="0" presId="urn:microsoft.com/office/officeart/2005/8/layout/process2"/>
    <dgm:cxn modelId="{5589380C-2575-42E0-9461-E5E286DF33C5}" type="presOf" srcId="{B448E688-B286-4A1F-97C6-EF6055903489}" destId="{96082B74-F54A-43C6-BE4D-43531BBD0A9E}" srcOrd="0" destOrd="0" presId="urn:microsoft.com/office/officeart/2005/8/layout/process2"/>
    <dgm:cxn modelId="{D9D08C11-CC39-429B-9199-6089DDAE36D4}" type="presOf" srcId="{91A725FD-17C7-4669-8479-F5D5DB666A57}" destId="{C664D46D-A6A6-4022-9BFC-509CECDB3897}" srcOrd="0" destOrd="0" presId="urn:microsoft.com/office/officeart/2005/8/layout/process2"/>
    <dgm:cxn modelId="{6CCCCE1A-3415-48A9-8B9E-4D902FFEFE1E}" type="presOf" srcId="{951CE197-312E-4549-88A1-5369737CBBEB}" destId="{EB906B68-4960-4F21-93D7-4A8F63298C0D}" srcOrd="1" destOrd="0" presId="urn:microsoft.com/office/officeart/2005/8/layout/process2"/>
    <dgm:cxn modelId="{45418833-EBCA-4BDC-B30E-FEAAAC5BAD2A}" type="presOf" srcId="{406C9B93-1B20-4628-9070-8083AF341E56}" destId="{8925CC35-167A-4CC2-99F4-118BE88DFDB7}" srcOrd="0" destOrd="0" presId="urn:microsoft.com/office/officeart/2005/8/layout/process2"/>
    <dgm:cxn modelId="{8899BD74-C19A-4436-9E6B-33958A04298A}" type="presOf" srcId="{1063FCAC-30BF-41A1-B7E4-255CD653B166}" destId="{B81BDD71-8E79-4356-BEE5-F34D7F6FE3DF}" srcOrd="0" destOrd="0" presId="urn:microsoft.com/office/officeart/2005/8/layout/process2"/>
    <dgm:cxn modelId="{9726DC54-CFFC-4C1A-8279-D5B464BB3BFC}" srcId="{D02A90D7-3032-427F-A09D-F9CDC7B06847}" destId="{1F141603-95E2-48FD-BE28-E4EDD93E8E23}" srcOrd="2" destOrd="0" parTransId="{C46E7BAE-70AD-42A5-A0F5-10D9AFCF114F}" sibTransId="{406C9B93-1B20-4628-9070-8083AF341E56}"/>
    <dgm:cxn modelId="{9D1D527E-77B1-4276-9193-8792091784A5}" srcId="{D02A90D7-3032-427F-A09D-F9CDC7B06847}" destId="{BF0D674B-8705-4257-A1F1-132E39AC41FE}" srcOrd="1" destOrd="0" parTransId="{13950CA7-46A3-4F67-A6AB-CC66798DE88D}" sibTransId="{1824CB4D-E58C-4FBD-9075-9220EAD8B1C8}"/>
    <dgm:cxn modelId="{0F523C81-250A-47BF-8CB4-E8AD7CA578E3}" type="presOf" srcId="{F8E4EF52-3C02-498D-BF5A-705EBF665C67}" destId="{DD5520FB-E2DB-4115-89C3-E74B2DA0DD15}" srcOrd="0" destOrd="0" presId="urn:microsoft.com/office/officeart/2005/8/layout/process2"/>
    <dgm:cxn modelId="{BAB17B83-899D-4B3B-8104-C152F25FC0BA}" type="presOf" srcId="{1824CB4D-E58C-4FBD-9075-9220EAD8B1C8}" destId="{D466C049-821A-49AB-80FB-72A64459BEA7}" srcOrd="1" destOrd="0" presId="urn:microsoft.com/office/officeart/2005/8/layout/process2"/>
    <dgm:cxn modelId="{8893FB94-57D0-415D-9B8F-D173089AFFF9}" type="presOf" srcId="{91EBB513-FE2B-4503-A8C9-F8EDD9B231A9}" destId="{1BC286BF-985F-4980-B9A6-99D75FDF69DB}" srcOrd="0" destOrd="0" presId="urn:microsoft.com/office/officeart/2005/8/layout/process2"/>
    <dgm:cxn modelId="{8722E099-499D-4E4D-9B3D-E8D99A6FF2CB}" type="presOf" srcId="{BF0D674B-8705-4257-A1F1-132E39AC41FE}" destId="{DDD8C082-3F24-455A-945B-148A300E27ED}" srcOrd="0" destOrd="0" presId="urn:microsoft.com/office/officeart/2005/8/layout/process2"/>
    <dgm:cxn modelId="{06439FA3-003E-488B-85E3-373DE0DCC84B}" type="presOf" srcId="{EC0886B0-E204-4EE7-95A2-0C042BDCF085}" destId="{4441E00B-E57B-4193-8329-C51FE2DBAC0E}" srcOrd="0" destOrd="0" presId="urn:microsoft.com/office/officeart/2005/8/layout/process2"/>
    <dgm:cxn modelId="{7F72B0AD-9D29-4970-8616-8D151546C899}" type="presOf" srcId="{1824CB4D-E58C-4FBD-9075-9220EAD8B1C8}" destId="{6319AC54-289F-416C-B001-0976FB09C359}" srcOrd="0" destOrd="0" presId="urn:microsoft.com/office/officeart/2005/8/layout/process2"/>
    <dgm:cxn modelId="{8812B1B5-DC78-49E7-A969-ED186D224FC2}" type="presOf" srcId="{D02A90D7-3032-427F-A09D-F9CDC7B06847}" destId="{C4DEC16B-CCFF-4BFB-B21F-8F67307CA8E1}" srcOrd="0" destOrd="0" presId="urn:microsoft.com/office/officeart/2005/8/layout/process2"/>
    <dgm:cxn modelId="{3E6A5BC0-5F4C-425C-9384-C3ACBE029B24}" type="presOf" srcId="{951CE197-312E-4549-88A1-5369737CBBEB}" destId="{63EF88A6-1DE0-4456-ACAD-A96516F93CCC}" srcOrd="0" destOrd="0" presId="urn:microsoft.com/office/officeart/2005/8/layout/process2"/>
    <dgm:cxn modelId="{1F30DAC0-23CD-4714-8C2C-79412A4045B9}" srcId="{D02A90D7-3032-427F-A09D-F9CDC7B06847}" destId="{F8E4EF52-3C02-498D-BF5A-705EBF665C67}" srcOrd="5" destOrd="0" parTransId="{3C030144-4077-48F0-B581-C2AC52F410D6}" sibTransId="{2A457FC8-76F5-43C6-8645-B0C00F88E51B}"/>
    <dgm:cxn modelId="{95D2B3CB-1519-4A0B-8ABA-9AEBE60681FC}" type="presOf" srcId="{1F141603-95E2-48FD-BE28-E4EDD93E8E23}" destId="{97874CD5-C040-46B6-9BA6-3FEFD47686CC}" srcOrd="0" destOrd="0" presId="urn:microsoft.com/office/officeart/2005/8/layout/process2"/>
    <dgm:cxn modelId="{4FF418D8-84BA-4ECE-9678-9CE3F2C9E091}" type="presOf" srcId="{406C9B93-1B20-4628-9070-8083AF341E56}" destId="{699354CF-9A93-4CB1-9F88-627BD0B0AF2A}" srcOrd="1" destOrd="0" presId="urn:microsoft.com/office/officeart/2005/8/layout/process2"/>
    <dgm:cxn modelId="{E2C0B6F1-98D7-4142-A960-86008D6FB82E}" srcId="{D02A90D7-3032-427F-A09D-F9CDC7B06847}" destId="{91A725FD-17C7-4669-8479-F5D5DB666A57}" srcOrd="0" destOrd="0" parTransId="{6950D7AD-4BFF-4518-8DA1-2067F9B48270}" sibTransId="{951CE197-312E-4549-88A1-5369737CBBEB}"/>
    <dgm:cxn modelId="{03B634F4-CE0E-4866-9431-2451AFD580CC}" srcId="{D02A90D7-3032-427F-A09D-F9CDC7B06847}" destId="{B448E688-B286-4A1F-97C6-EF6055903489}" srcOrd="3" destOrd="0" parTransId="{D5E052DB-EFB0-415B-A46A-60BA83CBAAD0}" sibTransId="{EC0886B0-E204-4EE7-95A2-0C042BDCF085}"/>
    <dgm:cxn modelId="{A5911794-EE61-4C9A-B08A-20160F19AFF1}" type="presParOf" srcId="{C4DEC16B-CCFF-4BFB-B21F-8F67307CA8E1}" destId="{C664D46D-A6A6-4022-9BFC-509CECDB3897}" srcOrd="0" destOrd="0" presId="urn:microsoft.com/office/officeart/2005/8/layout/process2"/>
    <dgm:cxn modelId="{50A9116D-9159-4707-A75E-FBC0376390DC}" type="presParOf" srcId="{C4DEC16B-CCFF-4BFB-B21F-8F67307CA8E1}" destId="{63EF88A6-1DE0-4456-ACAD-A96516F93CCC}" srcOrd="1" destOrd="0" presId="urn:microsoft.com/office/officeart/2005/8/layout/process2"/>
    <dgm:cxn modelId="{6F512D22-E563-4B28-8042-085D91A75D83}" type="presParOf" srcId="{63EF88A6-1DE0-4456-ACAD-A96516F93CCC}" destId="{EB906B68-4960-4F21-93D7-4A8F63298C0D}" srcOrd="0" destOrd="0" presId="urn:microsoft.com/office/officeart/2005/8/layout/process2"/>
    <dgm:cxn modelId="{25BAF72B-FF97-4BF0-A991-81D9DB2C6944}" type="presParOf" srcId="{C4DEC16B-CCFF-4BFB-B21F-8F67307CA8E1}" destId="{DDD8C082-3F24-455A-945B-148A300E27ED}" srcOrd="2" destOrd="0" presId="urn:microsoft.com/office/officeart/2005/8/layout/process2"/>
    <dgm:cxn modelId="{DC20BC84-2F36-4D58-B89B-4228E1630AB5}" type="presParOf" srcId="{C4DEC16B-CCFF-4BFB-B21F-8F67307CA8E1}" destId="{6319AC54-289F-416C-B001-0976FB09C359}" srcOrd="3" destOrd="0" presId="urn:microsoft.com/office/officeart/2005/8/layout/process2"/>
    <dgm:cxn modelId="{46AEE84F-F25E-405B-9DD3-D20DBD4F7C70}" type="presParOf" srcId="{6319AC54-289F-416C-B001-0976FB09C359}" destId="{D466C049-821A-49AB-80FB-72A64459BEA7}" srcOrd="0" destOrd="0" presId="urn:microsoft.com/office/officeart/2005/8/layout/process2"/>
    <dgm:cxn modelId="{AA9DF56F-B148-4B4A-9EAC-EF962B8134BC}" type="presParOf" srcId="{C4DEC16B-CCFF-4BFB-B21F-8F67307CA8E1}" destId="{97874CD5-C040-46B6-9BA6-3FEFD47686CC}" srcOrd="4" destOrd="0" presId="urn:microsoft.com/office/officeart/2005/8/layout/process2"/>
    <dgm:cxn modelId="{9DAFE24E-1438-48EC-B90C-0CE204B47AFB}" type="presParOf" srcId="{C4DEC16B-CCFF-4BFB-B21F-8F67307CA8E1}" destId="{8925CC35-167A-4CC2-99F4-118BE88DFDB7}" srcOrd="5" destOrd="0" presId="urn:microsoft.com/office/officeart/2005/8/layout/process2"/>
    <dgm:cxn modelId="{C4F82F3C-DEC6-4C81-B1AF-35362BCE5B82}" type="presParOf" srcId="{8925CC35-167A-4CC2-99F4-118BE88DFDB7}" destId="{699354CF-9A93-4CB1-9F88-627BD0B0AF2A}" srcOrd="0" destOrd="0" presId="urn:microsoft.com/office/officeart/2005/8/layout/process2"/>
    <dgm:cxn modelId="{AF3C888A-7584-40D9-8EDB-9F4EBE5A7F6C}" type="presParOf" srcId="{C4DEC16B-CCFF-4BFB-B21F-8F67307CA8E1}" destId="{96082B74-F54A-43C6-BE4D-43531BBD0A9E}" srcOrd="6" destOrd="0" presId="urn:microsoft.com/office/officeart/2005/8/layout/process2"/>
    <dgm:cxn modelId="{797D69D5-0949-421B-B10E-9E3364EE6927}" type="presParOf" srcId="{C4DEC16B-CCFF-4BFB-B21F-8F67307CA8E1}" destId="{4441E00B-E57B-4193-8329-C51FE2DBAC0E}" srcOrd="7" destOrd="0" presId="urn:microsoft.com/office/officeart/2005/8/layout/process2"/>
    <dgm:cxn modelId="{2D42B0ED-D557-4B86-A33F-6CC6FA6B6130}" type="presParOf" srcId="{4441E00B-E57B-4193-8329-C51FE2DBAC0E}" destId="{F34820CE-88FB-42E1-95F9-07863A0085F5}" srcOrd="0" destOrd="0" presId="urn:microsoft.com/office/officeart/2005/8/layout/process2"/>
    <dgm:cxn modelId="{9A2B399C-5E15-46BB-88FC-BCCD560940B0}" type="presParOf" srcId="{C4DEC16B-CCFF-4BFB-B21F-8F67307CA8E1}" destId="{1BC286BF-985F-4980-B9A6-99D75FDF69DB}" srcOrd="8" destOrd="0" presId="urn:microsoft.com/office/officeart/2005/8/layout/process2"/>
    <dgm:cxn modelId="{CD0D633C-2B84-42AE-8278-2C6D334BE0EB}" type="presParOf" srcId="{C4DEC16B-CCFF-4BFB-B21F-8F67307CA8E1}" destId="{B81BDD71-8E79-4356-BEE5-F34D7F6FE3DF}" srcOrd="9" destOrd="0" presId="urn:microsoft.com/office/officeart/2005/8/layout/process2"/>
    <dgm:cxn modelId="{8058C399-6609-4A1E-9E38-AC6377156A72}" type="presParOf" srcId="{B81BDD71-8E79-4356-BEE5-F34D7F6FE3DF}" destId="{4383352E-5B1D-4155-9A01-743B885C1B11}" srcOrd="0" destOrd="0" presId="urn:microsoft.com/office/officeart/2005/8/layout/process2"/>
    <dgm:cxn modelId="{17C018CD-2DD4-43E3-8DC5-A590F527BF7A}" type="presParOf" srcId="{C4DEC16B-CCFF-4BFB-B21F-8F67307CA8E1}" destId="{DD5520FB-E2DB-4115-89C3-E74B2DA0DD15}" srcOrd="10" destOrd="0" presId="urn:microsoft.com/office/officeart/2005/8/layout/process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02A90D7-3032-427F-A09D-F9CDC7B06847}"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91A725FD-17C7-4669-8479-F5D5DB666A57}">
      <dgm:prSet phldrT="[Text]"/>
      <dgm:spPr>
        <a:solidFill>
          <a:schemeClr val="tx1">
            <a:lumMod val="90000"/>
            <a:lumOff val="10000"/>
          </a:schemeClr>
        </a:solidFill>
      </dgm:spPr>
      <dgm:t>
        <a:bodyPr/>
        <a:lstStyle/>
        <a:p>
          <a:r>
            <a:rPr lang="en-US" dirty="0"/>
            <a:t>Assign value to assets</a:t>
          </a:r>
        </a:p>
      </dgm:t>
    </dgm:pt>
    <dgm:pt modelId="{6950D7AD-4BFF-4518-8DA1-2067F9B48270}" type="parTrans" cxnId="{E2C0B6F1-98D7-4142-A960-86008D6FB82E}">
      <dgm:prSet/>
      <dgm:spPr/>
      <dgm:t>
        <a:bodyPr/>
        <a:lstStyle/>
        <a:p>
          <a:endParaRPr lang="en-US"/>
        </a:p>
      </dgm:t>
    </dgm:pt>
    <dgm:pt modelId="{951CE197-312E-4549-88A1-5369737CBBEB}" type="sibTrans" cxnId="{E2C0B6F1-98D7-4142-A960-86008D6FB82E}">
      <dgm:prSet/>
      <dgm:spPr/>
      <dgm:t>
        <a:bodyPr/>
        <a:lstStyle/>
        <a:p>
          <a:endParaRPr lang="en-US"/>
        </a:p>
      </dgm:t>
    </dgm:pt>
    <dgm:pt modelId="{BF0D674B-8705-4257-A1F1-132E39AC41FE}">
      <dgm:prSet phldrT="[Text]"/>
      <dgm:spPr/>
      <dgm:t>
        <a:bodyPr/>
        <a:lstStyle/>
        <a:p>
          <a:r>
            <a:rPr lang="en-US" dirty="0"/>
            <a:t>Determine loss due to threats &amp; vulnerabilities</a:t>
          </a:r>
        </a:p>
      </dgm:t>
    </dgm:pt>
    <dgm:pt modelId="{13950CA7-46A3-4F67-A6AB-CC66798DE88D}" type="parTrans" cxnId="{9D1D527E-77B1-4276-9193-8792091784A5}">
      <dgm:prSet/>
      <dgm:spPr/>
      <dgm:t>
        <a:bodyPr/>
        <a:lstStyle/>
        <a:p>
          <a:endParaRPr lang="en-US"/>
        </a:p>
      </dgm:t>
    </dgm:pt>
    <dgm:pt modelId="{1824CB4D-E58C-4FBD-9075-9220EAD8B1C8}" type="sibTrans" cxnId="{9D1D527E-77B1-4276-9193-8792091784A5}">
      <dgm:prSet/>
      <dgm:spPr/>
      <dgm:t>
        <a:bodyPr/>
        <a:lstStyle/>
        <a:p>
          <a:endParaRPr lang="en-US"/>
        </a:p>
      </dgm:t>
    </dgm:pt>
    <dgm:pt modelId="{1F141603-95E2-48FD-BE28-E4EDD93E8E23}">
      <dgm:prSet phldrT="[Text]"/>
      <dgm:spPr>
        <a:solidFill>
          <a:srgbClr val="C00000"/>
        </a:solidFill>
      </dgm:spPr>
      <dgm:t>
        <a:bodyPr/>
        <a:lstStyle/>
        <a:p>
          <a:r>
            <a:rPr lang="en-US" dirty="0"/>
            <a:t>Estimate likelihood of exploitation</a:t>
          </a:r>
        </a:p>
      </dgm:t>
    </dgm:pt>
    <dgm:pt modelId="{C46E7BAE-70AD-42A5-A0F5-10D9AFCF114F}" type="parTrans" cxnId="{9726DC54-CFFC-4C1A-8279-D5B464BB3BFC}">
      <dgm:prSet/>
      <dgm:spPr/>
      <dgm:t>
        <a:bodyPr/>
        <a:lstStyle/>
        <a:p>
          <a:endParaRPr lang="en-US"/>
        </a:p>
      </dgm:t>
    </dgm:pt>
    <dgm:pt modelId="{406C9B93-1B20-4628-9070-8083AF341E56}" type="sibTrans" cxnId="{9726DC54-CFFC-4C1A-8279-D5B464BB3BFC}">
      <dgm:prSet/>
      <dgm:spPr/>
      <dgm:t>
        <a:bodyPr/>
        <a:lstStyle/>
        <a:p>
          <a:endParaRPr lang="en-US"/>
        </a:p>
      </dgm:t>
    </dgm:pt>
    <dgm:pt modelId="{B448E688-B286-4A1F-97C6-EF6055903489}">
      <dgm:prSet/>
      <dgm:spPr/>
      <dgm:t>
        <a:bodyPr/>
        <a:lstStyle/>
        <a:p>
          <a:r>
            <a:rPr lang="en-US" dirty="0"/>
            <a:t>Compute Expected Loss</a:t>
          </a:r>
        </a:p>
      </dgm:t>
    </dgm:pt>
    <dgm:pt modelId="{D5E052DB-EFB0-415B-A46A-60BA83CBAAD0}" type="parTrans" cxnId="{03B634F4-CE0E-4866-9431-2451AFD580CC}">
      <dgm:prSet/>
      <dgm:spPr/>
      <dgm:t>
        <a:bodyPr/>
        <a:lstStyle/>
        <a:p>
          <a:endParaRPr lang="en-US"/>
        </a:p>
      </dgm:t>
    </dgm:pt>
    <dgm:pt modelId="{EC0886B0-E204-4EE7-95A2-0C042BDCF085}" type="sibTrans" cxnId="{03B634F4-CE0E-4866-9431-2451AFD580CC}">
      <dgm:prSet/>
      <dgm:spPr/>
      <dgm:t>
        <a:bodyPr/>
        <a:lstStyle/>
        <a:p>
          <a:endParaRPr lang="en-US"/>
        </a:p>
      </dgm:t>
    </dgm:pt>
    <dgm:pt modelId="{91EBB513-FE2B-4503-A8C9-F8EDD9B231A9}">
      <dgm:prSet/>
      <dgm:spPr/>
      <dgm:t>
        <a:bodyPr/>
        <a:lstStyle/>
        <a:p>
          <a:r>
            <a:rPr lang="en-US" dirty="0"/>
            <a:t>Treat Risk</a:t>
          </a:r>
        </a:p>
      </dgm:t>
    </dgm:pt>
    <dgm:pt modelId="{A14618DF-8D2B-4FF5-8A13-137ECB955B48}" type="parTrans" cxnId="{07A1D004-94C9-4574-B6B7-F6EA196D56D7}">
      <dgm:prSet/>
      <dgm:spPr/>
      <dgm:t>
        <a:bodyPr/>
        <a:lstStyle/>
        <a:p>
          <a:endParaRPr lang="en-US"/>
        </a:p>
      </dgm:t>
    </dgm:pt>
    <dgm:pt modelId="{1063FCAC-30BF-41A1-B7E4-255CD653B166}" type="sibTrans" cxnId="{07A1D004-94C9-4574-B6B7-F6EA196D56D7}">
      <dgm:prSet/>
      <dgm:spPr/>
      <dgm:t>
        <a:bodyPr/>
        <a:lstStyle/>
        <a:p>
          <a:endParaRPr lang="en-US"/>
        </a:p>
      </dgm:t>
    </dgm:pt>
    <dgm:pt modelId="{F8E4EF52-3C02-498D-BF5A-705EBF665C67}">
      <dgm:prSet/>
      <dgm:spPr/>
      <dgm:t>
        <a:bodyPr/>
        <a:lstStyle/>
        <a:p>
          <a:r>
            <a:rPr lang="en-US" dirty="0"/>
            <a:t>Manage &amp; Communicate Risk</a:t>
          </a:r>
        </a:p>
      </dgm:t>
    </dgm:pt>
    <dgm:pt modelId="{3C030144-4077-48F0-B581-C2AC52F410D6}" type="parTrans" cxnId="{1F30DAC0-23CD-4714-8C2C-79412A4045B9}">
      <dgm:prSet/>
      <dgm:spPr/>
      <dgm:t>
        <a:bodyPr/>
        <a:lstStyle/>
        <a:p>
          <a:endParaRPr lang="en-US"/>
        </a:p>
      </dgm:t>
    </dgm:pt>
    <dgm:pt modelId="{2A457FC8-76F5-43C6-8645-B0C00F88E51B}" type="sibTrans" cxnId="{1F30DAC0-23CD-4714-8C2C-79412A4045B9}">
      <dgm:prSet/>
      <dgm:spPr/>
      <dgm:t>
        <a:bodyPr/>
        <a:lstStyle/>
        <a:p>
          <a:endParaRPr lang="en-US"/>
        </a:p>
      </dgm:t>
    </dgm:pt>
    <dgm:pt modelId="{C4DEC16B-CCFF-4BFB-B21F-8F67307CA8E1}" type="pres">
      <dgm:prSet presAssocID="{D02A90D7-3032-427F-A09D-F9CDC7B06847}" presName="linearFlow" presStyleCnt="0">
        <dgm:presLayoutVars>
          <dgm:resizeHandles val="exact"/>
        </dgm:presLayoutVars>
      </dgm:prSet>
      <dgm:spPr/>
    </dgm:pt>
    <dgm:pt modelId="{C664D46D-A6A6-4022-9BFC-509CECDB3897}" type="pres">
      <dgm:prSet presAssocID="{91A725FD-17C7-4669-8479-F5D5DB666A57}" presName="node" presStyleLbl="node1" presStyleIdx="0" presStyleCnt="6">
        <dgm:presLayoutVars>
          <dgm:bulletEnabled val="1"/>
        </dgm:presLayoutVars>
      </dgm:prSet>
      <dgm:spPr/>
    </dgm:pt>
    <dgm:pt modelId="{63EF88A6-1DE0-4456-ACAD-A96516F93CCC}" type="pres">
      <dgm:prSet presAssocID="{951CE197-312E-4549-88A1-5369737CBBEB}" presName="sibTrans" presStyleLbl="sibTrans2D1" presStyleIdx="0" presStyleCnt="5"/>
      <dgm:spPr/>
    </dgm:pt>
    <dgm:pt modelId="{EB906B68-4960-4F21-93D7-4A8F63298C0D}" type="pres">
      <dgm:prSet presAssocID="{951CE197-312E-4549-88A1-5369737CBBEB}" presName="connectorText" presStyleLbl="sibTrans2D1" presStyleIdx="0" presStyleCnt="5"/>
      <dgm:spPr/>
    </dgm:pt>
    <dgm:pt modelId="{DDD8C082-3F24-455A-945B-148A300E27ED}" type="pres">
      <dgm:prSet presAssocID="{BF0D674B-8705-4257-A1F1-132E39AC41FE}" presName="node" presStyleLbl="node1" presStyleIdx="1" presStyleCnt="6">
        <dgm:presLayoutVars>
          <dgm:bulletEnabled val="1"/>
        </dgm:presLayoutVars>
      </dgm:prSet>
      <dgm:spPr/>
    </dgm:pt>
    <dgm:pt modelId="{6319AC54-289F-416C-B001-0976FB09C359}" type="pres">
      <dgm:prSet presAssocID="{1824CB4D-E58C-4FBD-9075-9220EAD8B1C8}" presName="sibTrans" presStyleLbl="sibTrans2D1" presStyleIdx="1" presStyleCnt="5"/>
      <dgm:spPr/>
    </dgm:pt>
    <dgm:pt modelId="{D466C049-821A-49AB-80FB-72A64459BEA7}" type="pres">
      <dgm:prSet presAssocID="{1824CB4D-E58C-4FBD-9075-9220EAD8B1C8}" presName="connectorText" presStyleLbl="sibTrans2D1" presStyleIdx="1" presStyleCnt="5"/>
      <dgm:spPr/>
    </dgm:pt>
    <dgm:pt modelId="{97874CD5-C040-46B6-9BA6-3FEFD47686CC}" type="pres">
      <dgm:prSet presAssocID="{1F141603-95E2-48FD-BE28-E4EDD93E8E23}" presName="node" presStyleLbl="node1" presStyleIdx="2" presStyleCnt="6">
        <dgm:presLayoutVars>
          <dgm:bulletEnabled val="1"/>
        </dgm:presLayoutVars>
      </dgm:prSet>
      <dgm:spPr/>
    </dgm:pt>
    <dgm:pt modelId="{8925CC35-167A-4CC2-99F4-118BE88DFDB7}" type="pres">
      <dgm:prSet presAssocID="{406C9B93-1B20-4628-9070-8083AF341E56}" presName="sibTrans" presStyleLbl="sibTrans2D1" presStyleIdx="2" presStyleCnt="5"/>
      <dgm:spPr/>
    </dgm:pt>
    <dgm:pt modelId="{699354CF-9A93-4CB1-9F88-627BD0B0AF2A}" type="pres">
      <dgm:prSet presAssocID="{406C9B93-1B20-4628-9070-8083AF341E56}" presName="connectorText" presStyleLbl="sibTrans2D1" presStyleIdx="2" presStyleCnt="5"/>
      <dgm:spPr/>
    </dgm:pt>
    <dgm:pt modelId="{96082B74-F54A-43C6-BE4D-43531BBD0A9E}" type="pres">
      <dgm:prSet presAssocID="{B448E688-B286-4A1F-97C6-EF6055903489}" presName="node" presStyleLbl="node1" presStyleIdx="3" presStyleCnt="6">
        <dgm:presLayoutVars>
          <dgm:bulletEnabled val="1"/>
        </dgm:presLayoutVars>
      </dgm:prSet>
      <dgm:spPr/>
    </dgm:pt>
    <dgm:pt modelId="{4441E00B-E57B-4193-8329-C51FE2DBAC0E}" type="pres">
      <dgm:prSet presAssocID="{EC0886B0-E204-4EE7-95A2-0C042BDCF085}" presName="sibTrans" presStyleLbl="sibTrans2D1" presStyleIdx="3" presStyleCnt="5"/>
      <dgm:spPr/>
    </dgm:pt>
    <dgm:pt modelId="{F34820CE-88FB-42E1-95F9-07863A0085F5}" type="pres">
      <dgm:prSet presAssocID="{EC0886B0-E204-4EE7-95A2-0C042BDCF085}" presName="connectorText" presStyleLbl="sibTrans2D1" presStyleIdx="3" presStyleCnt="5"/>
      <dgm:spPr/>
    </dgm:pt>
    <dgm:pt modelId="{1BC286BF-985F-4980-B9A6-99D75FDF69DB}" type="pres">
      <dgm:prSet presAssocID="{91EBB513-FE2B-4503-A8C9-F8EDD9B231A9}" presName="node" presStyleLbl="node1" presStyleIdx="4" presStyleCnt="6">
        <dgm:presLayoutVars>
          <dgm:bulletEnabled val="1"/>
        </dgm:presLayoutVars>
      </dgm:prSet>
      <dgm:spPr/>
    </dgm:pt>
    <dgm:pt modelId="{B81BDD71-8E79-4356-BEE5-F34D7F6FE3DF}" type="pres">
      <dgm:prSet presAssocID="{1063FCAC-30BF-41A1-B7E4-255CD653B166}" presName="sibTrans" presStyleLbl="sibTrans2D1" presStyleIdx="4" presStyleCnt="5"/>
      <dgm:spPr/>
    </dgm:pt>
    <dgm:pt modelId="{4383352E-5B1D-4155-9A01-743B885C1B11}" type="pres">
      <dgm:prSet presAssocID="{1063FCAC-30BF-41A1-B7E4-255CD653B166}" presName="connectorText" presStyleLbl="sibTrans2D1" presStyleIdx="4" presStyleCnt="5"/>
      <dgm:spPr/>
    </dgm:pt>
    <dgm:pt modelId="{DD5520FB-E2DB-4115-89C3-E74B2DA0DD15}" type="pres">
      <dgm:prSet presAssocID="{F8E4EF52-3C02-498D-BF5A-705EBF665C67}" presName="node" presStyleLbl="node1" presStyleIdx="5" presStyleCnt="6">
        <dgm:presLayoutVars>
          <dgm:bulletEnabled val="1"/>
        </dgm:presLayoutVars>
      </dgm:prSet>
      <dgm:spPr/>
    </dgm:pt>
  </dgm:ptLst>
  <dgm:cxnLst>
    <dgm:cxn modelId="{6B633804-E9A7-48F8-B80F-938AAC6F96F6}" type="presOf" srcId="{EC0886B0-E204-4EE7-95A2-0C042BDCF085}" destId="{F34820CE-88FB-42E1-95F9-07863A0085F5}" srcOrd="1" destOrd="0" presId="urn:microsoft.com/office/officeart/2005/8/layout/process2"/>
    <dgm:cxn modelId="{07A1D004-94C9-4574-B6B7-F6EA196D56D7}" srcId="{D02A90D7-3032-427F-A09D-F9CDC7B06847}" destId="{91EBB513-FE2B-4503-A8C9-F8EDD9B231A9}" srcOrd="4" destOrd="0" parTransId="{A14618DF-8D2B-4FF5-8A13-137ECB955B48}" sibTransId="{1063FCAC-30BF-41A1-B7E4-255CD653B166}"/>
    <dgm:cxn modelId="{4D442F05-4D32-4AE5-8B4E-5049A54F08BF}" type="presOf" srcId="{1063FCAC-30BF-41A1-B7E4-255CD653B166}" destId="{4383352E-5B1D-4155-9A01-743B885C1B11}" srcOrd="1" destOrd="0" presId="urn:microsoft.com/office/officeart/2005/8/layout/process2"/>
    <dgm:cxn modelId="{5589380C-2575-42E0-9461-E5E286DF33C5}" type="presOf" srcId="{B448E688-B286-4A1F-97C6-EF6055903489}" destId="{96082B74-F54A-43C6-BE4D-43531BBD0A9E}" srcOrd="0" destOrd="0" presId="urn:microsoft.com/office/officeart/2005/8/layout/process2"/>
    <dgm:cxn modelId="{D9D08C11-CC39-429B-9199-6089DDAE36D4}" type="presOf" srcId="{91A725FD-17C7-4669-8479-F5D5DB666A57}" destId="{C664D46D-A6A6-4022-9BFC-509CECDB3897}" srcOrd="0" destOrd="0" presId="urn:microsoft.com/office/officeart/2005/8/layout/process2"/>
    <dgm:cxn modelId="{6CCCCE1A-3415-48A9-8B9E-4D902FFEFE1E}" type="presOf" srcId="{951CE197-312E-4549-88A1-5369737CBBEB}" destId="{EB906B68-4960-4F21-93D7-4A8F63298C0D}" srcOrd="1" destOrd="0" presId="urn:microsoft.com/office/officeart/2005/8/layout/process2"/>
    <dgm:cxn modelId="{45418833-EBCA-4BDC-B30E-FEAAAC5BAD2A}" type="presOf" srcId="{406C9B93-1B20-4628-9070-8083AF341E56}" destId="{8925CC35-167A-4CC2-99F4-118BE88DFDB7}" srcOrd="0" destOrd="0" presId="urn:microsoft.com/office/officeart/2005/8/layout/process2"/>
    <dgm:cxn modelId="{8899BD74-C19A-4436-9E6B-33958A04298A}" type="presOf" srcId="{1063FCAC-30BF-41A1-B7E4-255CD653B166}" destId="{B81BDD71-8E79-4356-BEE5-F34D7F6FE3DF}" srcOrd="0" destOrd="0" presId="urn:microsoft.com/office/officeart/2005/8/layout/process2"/>
    <dgm:cxn modelId="{9726DC54-CFFC-4C1A-8279-D5B464BB3BFC}" srcId="{D02A90D7-3032-427F-A09D-F9CDC7B06847}" destId="{1F141603-95E2-48FD-BE28-E4EDD93E8E23}" srcOrd="2" destOrd="0" parTransId="{C46E7BAE-70AD-42A5-A0F5-10D9AFCF114F}" sibTransId="{406C9B93-1B20-4628-9070-8083AF341E56}"/>
    <dgm:cxn modelId="{9D1D527E-77B1-4276-9193-8792091784A5}" srcId="{D02A90D7-3032-427F-A09D-F9CDC7B06847}" destId="{BF0D674B-8705-4257-A1F1-132E39AC41FE}" srcOrd="1" destOrd="0" parTransId="{13950CA7-46A3-4F67-A6AB-CC66798DE88D}" sibTransId="{1824CB4D-E58C-4FBD-9075-9220EAD8B1C8}"/>
    <dgm:cxn modelId="{0F523C81-250A-47BF-8CB4-E8AD7CA578E3}" type="presOf" srcId="{F8E4EF52-3C02-498D-BF5A-705EBF665C67}" destId="{DD5520FB-E2DB-4115-89C3-E74B2DA0DD15}" srcOrd="0" destOrd="0" presId="urn:microsoft.com/office/officeart/2005/8/layout/process2"/>
    <dgm:cxn modelId="{BAB17B83-899D-4B3B-8104-C152F25FC0BA}" type="presOf" srcId="{1824CB4D-E58C-4FBD-9075-9220EAD8B1C8}" destId="{D466C049-821A-49AB-80FB-72A64459BEA7}" srcOrd="1" destOrd="0" presId="urn:microsoft.com/office/officeart/2005/8/layout/process2"/>
    <dgm:cxn modelId="{8893FB94-57D0-415D-9B8F-D173089AFFF9}" type="presOf" srcId="{91EBB513-FE2B-4503-A8C9-F8EDD9B231A9}" destId="{1BC286BF-985F-4980-B9A6-99D75FDF69DB}" srcOrd="0" destOrd="0" presId="urn:microsoft.com/office/officeart/2005/8/layout/process2"/>
    <dgm:cxn modelId="{8722E099-499D-4E4D-9B3D-E8D99A6FF2CB}" type="presOf" srcId="{BF0D674B-8705-4257-A1F1-132E39AC41FE}" destId="{DDD8C082-3F24-455A-945B-148A300E27ED}" srcOrd="0" destOrd="0" presId="urn:microsoft.com/office/officeart/2005/8/layout/process2"/>
    <dgm:cxn modelId="{06439FA3-003E-488B-85E3-373DE0DCC84B}" type="presOf" srcId="{EC0886B0-E204-4EE7-95A2-0C042BDCF085}" destId="{4441E00B-E57B-4193-8329-C51FE2DBAC0E}" srcOrd="0" destOrd="0" presId="urn:microsoft.com/office/officeart/2005/8/layout/process2"/>
    <dgm:cxn modelId="{7F72B0AD-9D29-4970-8616-8D151546C899}" type="presOf" srcId="{1824CB4D-E58C-4FBD-9075-9220EAD8B1C8}" destId="{6319AC54-289F-416C-B001-0976FB09C359}" srcOrd="0" destOrd="0" presId="urn:microsoft.com/office/officeart/2005/8/layout/process2"/>
    <dgm:cxn modelId="{8812B1B5-DC78-49E7-A969-ED186D224FC2}" type="presOf" srcId="{D02A90D7-3032-427F-A09D-F9CDC7B06847}" destId="{C4DEC16B-CCFF-4BFB-B21F-8F67307CA8E1}" srcOrd="0" destOrd="0" presId="urn:microsoft.com/office/officeart/2005/8/layout/process2"/>
    <dgm:cxn modelId="{3E6A5BC0-5F4C-425C-9384-C3ACBE029B24}" type="presOf" srcId="{951CE197-312E-4549-88A1-5369737CBBEB}" destId="{63EF88A6-1DE0-4456-ACAD-A96516F93CCC}" srcOrd="0" destOrd="0" presId="urn:microsoft.com/office/officeart/2005/8/layout/process2"/>
    <dgm:cxn modelId="{1F30DAC0-23CD-4714-8C2C-79412A4045B9}" srcId="{D02A90D7-3032-427F-A09D-F9CDC7B06847}" destId="{F8E4EF52-3C02-498D-BF5A-705EBF665C67}" srcOrd="5" destOrd="0" parTransId="{3C030144-4077-48F0-B581-C2AC52F410D6}" sibTransId="{2A457FC8-76F5-43C6-8645-B0C00F88E51B}"/>
    <dgm:cxn modelId="{95D2B3CB-1519-4A0B-8ABA-9AEBE60681FC}" type="presOf" srcId="{1F141603-95E2-48FD-BE28-E4EDD93E8E23}" destId="{97874CD5-C040-46B6-9BA6-3FEFD47686CC}" srcOrd="0" destOrd="0" presId="urn:microsoft.com/office/officeart/2005/8/layout/process2"/>
    <dgm:cxn modelId="{4FF418D8-84BA-4ECE-9678-9CE3F2C9E091}" type="presOf" srcId="{406C9B93-1B20-4628-9070-8083AF341E56}" destId="{699354CF-9A93-4CB1-9F88-627BD0B0AF2A}" srcOrd="1" destOrd="0" presId="urn:microsoft.com/office/officeart/2005/8/layout/process2"/>
    <dgm:cxn modelId="{E2C0B6F1-98D7-4142-A960-86008D6FB82E}" srcId="{D02A90D7-3032-427F-A09D-F9CDC7B06847}" destId="{91A725FD-17C7-4669-8479-F5D5DB666A57}" srcOrd="0" destOrd="0" parTransId="{6950D7AD-4BFF-4518-8DA1-2067F9B48270}" sibTransId="{951CE197-312E-4549-88A1-5369737CBBEB}"/>
    <dgm:cxn modelId="{03B634F4-CE0E-4866-9431-2451AFD580CC}" srcId="{D02A90D7-3032-427F-A09D-F9CDC7B06847}" destId="{B448E688-B286-4A1F-97C6-EF6055903489}" srcOrd="3" destOrd="0" parTransId="{D5E052DB-EFB0-415B-A46A-60BA83CBAAD0}" sibTransId="{EC0886B0-E204-4EE7-95A2-0C042BDCF085}"/>
    <dgm:cxn modelId="{A5911794-EE61-4C9A-B08A-20160F19AFF1}" type="presParOf" srcId="{C4DEC16B-CCFF-4BFB-B21F-8F67307CA8E1}" destId="{C664D46D-A6A6-4022-9BFC-509CECDB3897}" srcOrd="0" destOrd="0" presId="urn:microsoft.com/office/officeart/2005/8/layout/process2"/>
    <dgm:cxn modelId="{50A9116D-9159-4707-A75E-FBC0376390DC}" type="presParOf" srcId="{C4DEC16B-CCFF-4BFB-B21F-8F67307CA8E1}" destId="{63EF88A6-1DE0-4456-ACAD-A96516F93CCC}" srcOrd="1" destOrd="0" presId="urn:microsoft.com/office/officeart/2005/8/layout/process2"/>
    <dgm:cxn modelId="{6F512D22-E563-4B28-8042-085D91A75D83}" type="presParOf" srcId="{63EF88A6-1DE0-4456-ACAD-A96516F93CCC}" destId="{EB906B68-4960-4F21-93D7-4A8F63298C0D}" srcOrd="0" destOrd="0" presId="urn:microsoft.com/office/officeart/2005/8/layout/process2"/>
    <dgm:cxn modelId="{25BAF72B-FF97-4BF0-A991-81D9DB2C6944}" type="presParOf" srcId="{C4DEC16B-CCFF-4BFB-B21F-8F67307CA8E1}" destId="{DDD8C082-3F24-455A-945B-148A300E27ED}" srcOrd="2" destOrd="0" presId="urn:microsoft.com/office/officeart/2005/8/layout/process2"/>
    <dgm:cxn modelId="{DC20BC84-2F36-4D58-B89B-4228E1630AB5}" type="presParOf" srcId="{C4DEC16B-CCFF-4BFB-B21F-8F67307CA8E1}" destId="{6319AC54-289F-416C-B001-0976FB09C359}" srcOrd="3" destOrd="0" presId="urn:microsoft.com/office/officeart/2005/8/layout/process2"/>
    <dgm:cxn modelId="{46AEE84F-F25E-405B-9DD3-D20DBD4F7C70}" type="presParOf" srcId="{6319AC54-289F-416C-B001-0976FB09C359}" destId="{D466C049-821A-49AB-80FB-72A64459BEA7}" srcOrd="0" destOrd="0" presId="urn:microsoft.com/office/officeart/2005/8/layout/process2"/>
    <dgm:cxn modelId="{AA9DF56F-B148-4B4A-9EAC-EF962B8134BC}" type="presParOf" srcId="{C4DEC16B-CCFF-4BFB-B21F-8F67307CA8E1}" destId="{97874CD5-C040-46B6-9BA6-3FEFD47686CC}" srcOrd="4" destOrd="0" presId="urn:microsoft.com/office/officeart/2005/8/layout/process2"/>
    <dgm:cxn modelId="{9DAFE24E-1438-48EC-B90C-0CE204B47AFB}" type="presParOf" srcId="{C4DEC16B-CCFF-4BFB-B21F-8F67307CA8E1}" destId="{8925CC35-167A-4CC2-99F4-118BE88DFDB7}" srcOrd="5" destOrd="0" presId="urn:microsoft.com/office/officeart/2005/8/layout/process2"/>
    <dgm:cxn modelId="{C4F82F3C-DEC6-4C81-B1AF-35362BCE5B82}" type="presParOf" srcId="{8925CC35-167A-4CC2-99F4-118BE88DFDB7}" destId="{699354CF-9A93-4CB1-9F88-627BD0B0AF2A}" srcOrd="0" destOrd="0" presId="urn:microsoft.com/office/officeart/2005/8/layout/process2"/>
    <dgm:cxn modelId="{AF3C888A-7584-40D9-8EDB-9F4EBE5A7F6C}" type="presParOf" srcId="{C4DEC16B-CCFF-4BFB-B21F-8F67307CA8E1}" destId="{96082B74-F54A-43C6-BE4D-43531BBD0A9E}" srcOrd="6" destOrd="0" presId="urn:microsoft.com/office/officeart/2005/8/layout/process2"/>
    <dgm:cxn modelId="{797D69D5-0949-421B-B10E-9E3364EE6927}" type="presParOf" srcId="{C4DEC16B-CCFF-4BFB-B21F-8F67307CA8E1}" destId="{4441E00B-E57B-4193-8329-C51FE2DBAC0E}" srcOrd="7" destOrd="0" presId="urn:microsoft.com/office/officeart/2005/8/layout/process2"/>
    <dgm:cxn modelId="{2D42B0ED-D557-4B86-A33F-6CC6FA6B6130}" type="presParOf" srcId="{4441E00B-E57B-4193-8329-C51FE2DBAC0E}" destId="{F34820CE-88FB-42E1-95F9-07863A0085F5}" srcOrd="0" destOrd="0" presId="urn:microsoft.com/office/officeart/2005/8/layout/process2"/>
    <dgm:cxn modelId="{9A2B399C-5E15-46BB-88FC-BCCD560940B0}" type="presParOf" srcId="{C4DEC16B-CCFF-4BFB-B21F-8F67307CA8E1}" destId="{1BC286BF-985F-4980-B9A6-99D75FDF69DB}" srcOrd="8" destOrd="0" presId="urn:microsoft.com/office/officeart/2005/8/layout/process2"/>
    <dgm:cxn modelId="{CD0D633C-2B84-42AE-8278-2C6D334BE0EB}" type="presParOf" srcId="{C4DEC16B-CCFF-4BFB-B21F-8F67307CA8E1}" destId="{B81BDD71-8E79-4356-BEE5-F34D7F6FE3DF}" srcOrd="9" destOrd="0" presId="urn:microsoft.com/office/officeart/2005/8/layout/process2"/>
    <dgm:cxn modelId="{8058C399-6609-4A1E-9E38-AC6377156A72}" type="presParOf" srcId="{B81BDD71-8E79-4356-BEE5-F34D7F6FE3DF}" destId="{4383352E-5B1D-4155-9A01-743B885C1B11}" srcOrd="0" destOrd="0" presId="urn:microsoft.com/office/officeart/2005/8/layout/process2"/>
    <dgm:cxn modelId="{17C018CD-2DD4-43E3-8DC5-A590F527BF7A}" type="presParOf" srcId="{C4DEC16B-CCFF-4BFB-B21F-8F67307CA8E1}" destId="{DD5520FB-E2DB-4115-89C3-E74B2DA0DD15}" srcOrd="10" destOrd="0" presId="urn:microsoft.com/office/officeart/2005/8/layout/process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02A90D7-3032-427F-A09D-F9CDC7B06847}"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91A725FD-17C7-4669-8479-F5D5DB666A57}">
      <dgm:prSet phldrT="[Text]"/>
      <dgm:spPr>
        <a:solidFill>
          <a:schemeClr val="tx1">
            <a:lumMod val="90000"/>
            <a:lumOff val="10000"/>
          </a:schemeClr>
        </a:solidFill>
      </dgm:spPr>
      <dgm:t>
        <a:bodyPr/>
        <a:lstStyle/>
        <a:p>
          <a:r>
            <a:rPr lang="en-US" dirty="0"/>
            <a:t>Assign value to assets</a:t>
          </a:r>
        </a:p>
      </dgm:t>
    </dgm:pt>
    <dgm:pt modelId="{6950D7AD-4BFF-4518-8DA1-2067F9B48270}" type="parTrans" cxnId="{E2C0B6F1-98D7-4142-A960-86008D6FB82E}">
      <dgm:prSet/>
      <dgm:spPr/>
      <dgm:t>
        <a:bodyPr/>
        <a:lstStyle/>
        <a:p>
          <a:endParaRPr lang="en-US"/>
        </a:p>
      </dgm:t>
    </dgm:pt>
    <dgm:pt modelId="{951CE197-312E-4549-88A1-5369737CBBEB}" type="sibTrans" cxnId="{E2C0B6F1-98D7-4142-A960-86008D6FB82E}">
      <dgm:prSet/>
      <dgm:spPr/>
      <dgm:t>
        <a:bodyPr/>
        <a:lstStyle/>
        <a:p>
          <a:endParaRPr lang="en-US"/>
        </a:p>
      </dgm:t>
    </dgm:pt>
    <dgm:pt modelId="{BF0D674B-8705-4257-A1F1-132E39AC41FE}">
      <dgm:prSet phldrT="[Text]"/>
      <dgm:spPr/>
      <dgm:t>
        <a:bodyPr/>
        <a:lstStyle/>
        <a:p>
          <a:r>
            <a:rPr lang="en-US" dirty="0"/>
            <a:t>Determine loss due to threats &amp; vulnerabilities</a:t>
          </a:r>
        </a:p>
      </dgm:t>
    </dgm:pt>
    <dgm:pt modelId="{13950CA7-46A3-4F67-A6AB-CC66798DE88D}" type="parTrans" cxnId="{9D1D527E-77B1-4276-9193-8792091784A5}">
      <dgm:prSet/>
      <dgm:spPr/>
      <dgm:t>
        <a:bodyPr/>
        <a:lstStyle/>
        <a:p>
          <a:endParaRPr lang="en-US"/>
        </a:p>
      </dgm:t>
    </dgm:pt>
    <dgm:pt modelId="{1824CB4D-E58C-4FBD-9075-9220EAD8B1C8}" type="sibTrans" cxnId="{9D1D527E-77B1-4276-9193-8792091784A5}">
      <dgm:prSet/>
      <dgm:spPr/>
      <dgm:t>
        <a:bodyPr/>
        <a:lstStyle/>
        <a:p>
          <a:endParaRPr lang="en-US"/>
        </a:p>
      </dgm:t>
    </dgm:pt>
    <dgm:pt modelId="{1F141603-95E2-48FD-BE28-E4EDD93E8E23}">
      <dgm:prSet phldrT="[Text]"/>
      <dgm:spPr/>
      <dgm:t>
        <a:bodyPr/>
        <a:lstStyle/>
        <a:p>
          <a:r>
            <a:rPr lang="en-US" dirty="0"/>
            <a:t>Estimate likelihood of exploitation</a:t>
          </a:r>
        </a:p>
      </dgm:t>
    </dgm:pt>
    <dgm:pt modelId="{C46E7BAE-70AD-42A5-A0F5-10D9AFCF114F}" type="parTrans" cxnId="{9726DC54-CFFC-4C1A-8279-D5B464BB3BFC}">
      <dgm:prSet/>
      <dgm:spPr/>
      <dgm:t>
        <a:bodyPr/>
        <a:lstStyle/>
        <a:p>
          <a:endParaRPr lang="en-US"/>
        </a:p>
      </dgm:t>
    </dgm:pt>
    <dgm:pt modelId="{406C9B93-1B20-4628-9070-8083AF341E56}" type="sibTrans" cxnId="{9726DC54-CFFC-4C1A-8279-D5B464BB3BFC}">
      <dgm:prSet/>
      <dgm:spPr/>
      <dgm:t>
        <a:bodyPr/>
        <a:lstStyle/>
        <a:p>
          <a:endParaRPr lang="en-US"/>
        </a:p>
      </dgm:t>
    </dgm:pt>
    <dgm:pt modelId="{B448E688-B286-4A1F-97C6-EF6055903489}">
      <dgm:prSet/>
      <dgm:spPr>
        <a:solidFill>
          <a:srgbClr val="C00000"/>
        </a:solidFill>
      </dgm:spPr>
      <dgm:t>
        <a:bodyPr/>
        <a:lstStyle/>
        <a:p>
          <a:r>
            <a:rPr lang="en-US" dirty="0"/>
            <a:t>Compute Expected Loss</a:t>
          </a:r>
        </a:p>
      </dgm:t>
    </dgm:pt>
    <dgm:pt modelId="{D5E052DB-EFB0-415B-A46A-60BA83CBAAD0}" type="parTrans" cxnId="{03B634F4-CE0E-4866-9431-2451AFD580CC}">
      <dgm:prSet/>
      <dgm:spPr/>
      <dgm:t>
        <a:bodyPr/>
        <a:lstStyle/>
        <a:p>
          <a:endParaRPr lang="en-US"/>
        </a:p>
      </dgm:t>
    </dgm:pt>
    <dgm:pt modelId="{EC0886B0-E204-4EE7-95A2-0C042BDCF085}" type="sibTrans" cxnId="{03B634F4-CE0E-4866-9431-2451AFD580CC}">
      <dgm:prSet/>
      <dgm:spPr/>
      <dgm:t>
        <a:bodyPr/>
        <a:lstStyle/>
        <a:p>
          <a:endParaRPr lang="en-US"/>
        </a:p>
      </dgm:t>
    </dgm:pt>
    <dgm:pt modelId="{91EBB513-FE2B-4503-A8C9-F8EDD9B231A9}">
      <dgm:prSet/>
      <dgm:spPr/>
      <dgm:t>
        <a:bodyPr/>
        <a:lstStyle/>
        <a:p>
          <a:r>
            <a:rPr lang="en-US" dirty="0"/>
            <a:t>Treat Risk</a:t>
          </a:r>
        </a:p>
      </dgm:t>
    </dgm:pt>
    <dgm:pt modelId="{A14618DF-8D2B-4FF5-8A13-137ECB955B48}" type="parTrans" cxnId="{07A1D004-94C9-4574-B6B7-F6EA196D56D7}">
      <dgm:prSet/>
      <dgm:spPr/>
      <dgm:t>
        <a:bodyPr/>
        <a:lstStyle/>
        <a:p>
          <a:endParaRPr lang="en-US"/>
        </a:p>
      </dgm:t>
    </dgm:pt>
    <dgm:pt modelId="{1063FCAC-30BF-41A1-B7E4-255CD653B166}" type="sibTrans" cxnId="{07A1D004-94C9-4574-B6B7-F6EA196D56D7}">
      <dgm:prSet/>
      <dgm:spPr/>
      <dgm:t>
        <a:bodyPr/>
        <a:lstStyle/>
        <a:p>
          <a:endParaRPr lang="en-US"/>
        </a:p>
      </dgm:t>
    </dgm:pt>
    <dgm:pt modelId="{F8E4EF52-3C02-498D-BF5A-705EBF665C67}">
      <dgm:prSet/>
      <dgm:spPr/>
      <dgm:t>
        <a:bodyPr/>
        <a:lstStyle/>
        <a:p>
          <a:r>
            <a:rPr lang="en-US" dirty="0"/>
            <a:t>Manage &amp; Communicate Risk</a:t>
          </a:r>
        </a:p>
      </dgm:t>
    </dgm:pt>
    <dgm:pt modelId="{3C030144-4077-48F0-B581-C2AC52F410D6}" type="parTrans" cxnId="{1F30DAC0-23CD-4714-8C2C-79412A4045B9}">
      <dgm:prSet/>
      <dgm:spPr/>
      <dgm:t>
        <a:bodyPr/>
        <a:lstStyle/>
        <a:p>
          <a:endParaRPr lang="en-US"/>
        </a:p>
      </dgm:t>
    </dgm:pt>
    <dgm:pt modelId="{2A457FC8-76F5-43C6-8645-B0C00F88E51B}" type="sibTrans" cxnId="{1F30DAC0-23CD-4714-8C2C-79412A4045B9}">
      <dgm:prSet/>
      <dgm:spPr/>
      <dgm:t>
        <a:bodyPr/>
        <a:lstStyle/>
        <a:p>
          <a:endParaRPr lang="en-US"/>
        </a:p>
      </dgm:t>
    </dgm:pt>
    <dgm:pt modelId="{C4DEC16B-CCFF-4BFB-B21F-8F67307CA8E1}" type="pres">
      <dgm:prSet presAssocID="{D02A90D7-3032-427F-A09D-F9CDC7B06847}" presName="linearFlow" presStyleCnt="0">
        <dgm:presLayoutVars>
          <dgm:resizeHandles val="exact"/>
        </dgm:presLayoutVars>
      </dgm:prSet>
      <dgm:spPr/>
    </dgm:pt>
    <dgm:pt modelId="{C664D46D-A6A6-4022-9BFC-509CECDB3897}" type="pres">
      <dgm:prSet presAssocID="{91A725FD-17C7-4669-8479-F5D5DB666A57}" presName="node" presStyleLbl="node1" presStyleIdx="0" presStyleCnt="6">
        <dgm:presLayoutVars>
          <dgm:bulletEnabled val="1"/>
        </dgm:presLayoutVars>
      </dgm:prSet>
      <dgm:spPr/>
    </dgm:pt>
    <dgm:pt modelId="{63EF88A6-1DE0-4456-ACAD-A96516F93CCC}" type="pres">
      <dgm:prSet presAssocID="{951CE197-312E-4549-88A1-5369737CBBEB}" presName="sibTrans" presStyleLbl="sibTrans2D1" presStyleIdx="0" presStyleCnt="5"/>
      <dgm:spPr/>
    </dgm:pt>
    <dgm:pt modelId="{EB906B68-4960-4F21-93D7-4A8F63298C0D}" type="pres">
      <dgm:prSet presAssocID="{951CE197-312E-4549-88A1-5369737CBBEB}" presName="connectorText" presStyleLbl="sibTrans2D1" presStyleIdx="0" presStyleCnt="5"/>
      <dgm:spPr/>
    </dgm:pt>
    <dgm:pt modelId="{DDD8C082-3F24-455A-945B-148A300E27ED}" type="pres">
      <dgm:prSet presAssocID="{BF0D674B-8705-4257-A1F1-132E39AC41FE}" presName="node" presStyleLbl="node1" presStyleIdx="1" presStyleCnt="6">
        <dgm:presLayoutVars>
          <dgm:bulletEnabled val="1"/>
        </dgm:presLayoutVars>
      </dgm:prSet>
      <dgm:spPr/>
    </dgm:pt>
    <dgm:pt modelId="{6319AC54-289F-416C-B001-0976FB09C359}" type="pres">
      <dgm:prSet presAssocID="{1824CB4D-E58C-4FBD-9075-9220EAD8B1C8}" presName="sibTrans" presStyleLbl="sibTrans2D1" presStyleIdx="1" presStyleCnt="5"/>
      <dgm:spPr/>
    </dgm:pt>
    <dgm:pt modelId="{D466C049-821A-49AB-80FB-72A64459BEA7}" type="pres">
      <dgm:prSet presAssocID="{1824CB4D-E58C-4FBD-9075-9220EAD8B1C8}" presName="connectorText" presStyleLbl="sibTrans2D1" presStyleIdx="1" presStyleCnt="5"/>
      <dgm:spPr/>
    </dgm:pt>
    <dgm:pt modelId="{97874CD5-C040-46B6-9BA6-3FEFD47686CC}" type="pres">
      <dgm:prSet presAssocID="{1F141603-95E2-48FD-BE28-E4EDD93E8E23}" presName="node" presStyleLbl="node1" presStyleIdx="2" presStyleCnt="6">
        <dgm:presLayoutVars>
          <dgm:bulletEnabled val="1"/>
        </dgm:presLayoutVars>
      </dgm:prSet>
      <dgm:spPr/>
    </dgm:pt>
    <dgm:pt modelId="{8925CC35-167A-4CC2-99F4-118BE88DFDB7}" type="pres">
      <dgm:prSet presAssocID="{406C9B93-1B20-4628-9070-8083AF341E56}" presName="sibTrans" presStyleLbl="sibTrans2D1" presStyleIdx="2" presStyleCnt="5"/>
      <dgm:spPr/>
    </dgm:pt>
    <dgm:pt modelId="{699354CF-9A93-4CB1-9F88-627BD0B0AF2A}" type="pres">
      <dgm:prSet presAssocID="{406C9B93-1B20-4628-9070-8083AF341E56}" presName="connectorText" presStyleLbl="sibTrans2D1" presStyleIdx="2" presStyleCnt="5"/>
      <dgm:spPr/>
    </dgm:pt>
    <dgm:pt modelId="{96082B74-F54A-43C6-BE4D-43531BBD0A9E}" type="pres">
      <dgm:prSet presAssocID="{B448E688-B286-4A1F-97C6-EF6055903489}" presName="node" presStyleLbl="node1" presStyleIdx="3" presStyleCnt="6">
        <dgm:presLayoutVars>
          <dgm:bulletEnabled val="1"/>
        </dgm:presLayoutVars>
      </dgm:prSet>
      <dgm:spPr/>
    </dgm:pt>
    <dgm:pt modelId="{4441E00B-E57B-4193-8329-C51FE2DBAC0E}" type="pres">
      <dgm:prSet presAssocID="{EC0886B0-E204-4EE7-95A2-0C042BDCF085}" presName="sibTrans" presStyleLbl="sibTrans2D1" presStyleIdx="3" presStyleCnt="5"/>
      <dgm:spPr/>
    </dgm:pt>
    <dgm:pt modelId="{F34820CE-88FB-42E1-95F9-07863A0085F5}" type="pres">
      <dgm:prSet presAssocID="{EC0886B0-E204-4EE7-95A2-0C042BDCF085}" presName="connectorText" presStyleLbl="sibTrans2D1" presStyleIdx="3" presStyleCnt="5"/>
      <dgm:spPr/>
    </dgm:pt>
    <dgm:pt modelId="{1BC286BF-985F-4980-B9A6-99D75FDF69DB}" type="pres">
      <dgm:prSet presAssocID="{91EBB513-FE2B-4503-A8C9-F8EDD9B231A9}" presName="node" presStyleLbl="node1" presStyleIdx="4" presStyleCnt="6">
        <dgm:presLayoutVars>
          <dgm:bulletEnabled val="1"/>
        </dgm:presLayoutVars>
      </dgm:prSet>
      <dgm:spPr/>
    </dgm:pt>
    <dgm:pt modelId="{B81BDD71-8E79-4356-BEE5-F34D7F6FE3DF}" type="pres">
      <dgm:prSet presAssocID="{1063FCAC-30BF-41A1-B7E4-255CD653B166}" presName="sibTrans" presStyleLbl="sibTrans2D1" presStyleIdx="4" presStyleCnt="5"/>
      <dgm:spPr/>
    </dgm:pt>
    <dgm:pt modelId="{4383352E-5B1D-4155-9A01-743B885C1B11}" type="pres">
      <dgm:prSet presAssocID="{1063FCAC-30BF-41A1-B7E4-255CD653B166}" presName="connectorText" presStyleLbl="sibTrans2D1" presStyleIdx="4" presStyleCnt="5"/>
      <dgm:spPr/>
    </dgm:pt>
    <dgm:pt modelId="{DD5520FB-E2DB-4115-89C3-E74B2DA0DD15}" type="pres">
      <dgm:prSet presAssocID="{F8E4EF52-3C02-498D-BF5A-705EBF665C67}" presName="node" presStyleLbl="node1" presStyleIdx="5" presStyleCnt="6">
        <dgm:presLayoutVars>
          <dgm:bulletEnabled val="1"/>
        </dgm:presLayoutVars>
      </dgm:prSet>
      <dgm:spPr/>
    </dgm:pt>
  </dgm:ptLst>
  <dgm:cxnLst>
    <dgm:cxn modelId="{6B633804-E9A7-48F8-B80F-938AAC6F96F6}" type="presOf" srcId="{EC0886B0-E204-4EE7-95A2-0C042BDCF085}" destId="{F34820CE-88FB-42E1-95F9-07863A0085F5}" srcOrd="1" destOrd="0" presId="urn:microsoft.com/office/officeart/2005/8/layout/process2"/>
    <dgm:cxn modelId="{07A1D004-94C9-4574-B6B7-F6EA196D56D7}" srcId="{D02A90D7-3032-427F-A09D-F9CDC7B06847}" destId="{91EBB513-FE2B-4503-A8C9-F8EDD9B231A9}" srcOrd="4" destOrd="0" parTransId="{A14618DF-8D2B-4FF5-8A13-137ECB955B48}" sibTransId="{1063FCAC-30BF-41A1-B7E4-255CD653B166}"/>
    <dgm:cxn modelId="{4D442F05-4D32-4AE5-8B4E-5049A54F08BF}" type="presOf" srcId="{1063FCAC-30BF-41A1-B7E4-255CD653B166}" destId="{4383352E-5B1D-4155-9A01-743B885C1B11}" srcOrd="1" destOrd="0" presId="urn:microsoft.com/office/officeart/2005/8/layout/process2"/>
    <dgm:cxn modelId="{5589380C-2575-42E0-9461-E5E286DF33C5}" type="presOf" srcId="{B448E688-B286-4A1F-97C6-EF6055903489}" destId="{96082B74-F54A-43C6-BE4D-43531BBD0A9E}" srcOrd="0" destOrd="0" presId="urn:microsoft.com/office/officeart/2005/8/layout/process2"/>
    <dgm:cxn modelId="{D9D08C11-CC39-429B-9199-6089DDAE36D4}" type="presOf" srcId="{91A725FD-17C7-4669-8479-F5D5DB666A57}" destId="{C664D46D-A6A6-4022-9BFC-509CECDB3897}" srcOrd="0" destOrd="0" presId="urn:microsoft.com/office/officeart/2005/8/layout/process2"/>
    <dgm:cxn modelId="{6CCCCE1A-3415-48A9-8B9E-4D902FFEFE1E}" type="presOf" srcId="{951CE197-312E-4549-88A1-5369737CBBEB}" destId="{EB906B68-4960-4F21-93D7-4A8F63298C0D}" srcOrd="1" destOrd="0" presId="urn:microsoft.com/office/officeart/2005/8/layout/process2"/>
    <dgm:cxn modelId="{45418833-EBCA-4BDC-B30E-FEAAAC5BAD2A}" type="presOf" srcId="{406C9B93-1B20-4628-9070-8083AF341E56}" destId="{8925CC35-167A-4CC2-99F4-118BE88DFDB7}" srcOrd="0" destOrd="0" presId="urn:microsoft.com/office/officeart/2005/8/layout/process2"/>
    <dgm:cxn modelId="{8899BD74-C19A-4436-9E6B-33958A04298A}" type="presOf" srcId="{1063FCAC-30BF-41A1-B7E4-255CD653B166}" destId="{B81BDD71-8E79-4356-BEE5-F34D7F6FE3DF}" srcOrd="0" destOrd="0" presId="urn:microsoft.com/office/officeart/2005/8/layout/process2"/>
    <dgm:cxn modelId="{9726DC54-CFFC-4C1A-8279-D5B464BB3BFC}" srcId="{D02A90D7-3032-427F-A09D-F9CDC7B06847}" destId="{1F141603-95E2-48FD-BE28-E4EDD93E8E23}" srcOrd="2" destOrd="0" parTransId="{C46E7BAE-70AD-42A5-A0F5-10D9AFCF114F}" sibTransId="{406C9B93-1B20-4628-9070-8083AF341E56}"/>
    <dgm:cxn modelId="{9D1D527E-77B1-4276-9193-8792091784A5}" srcId="{D02A90D7-3032-427F-A09D-F9CDC7B06847}" destId="{BF0D674B-8705-4257-A1F1-132E39AC41FE}" srcOrd="1" destOrd="0" parTransId="{13950CA7-46A3-4F67-A6AB-CC66798DE88D}" sibTransId="{1824CB4D-E58C-4FBD-9075-9220EAD8B1C8}"/>
    <dgm:cxn modelId="{0F523C81-250A-47BF-8CB4-E8AD7CA578E3}" type="presOf" srcId="{F8E4EF52-3C02-498D-BF5A-705EBF665C67}" destId="{DD5520FB-E2DB-4115-89C3-E74B2DA0DD15}" srcOrd="0" destOrd="0" presId="urn:microsoft.com/office/officeart/2005/8/layout/process2"/>
    <dgm:cxn modelId="{BAB17B83-899D-4B3B-8104-C152F25FC0BA}" type="presOf" srcId="{1824CB4D-E58C-4FBD-9075-9220EAD8B1C8}" destId="{D466C049-821A-49AB-80FB-72A64459BEA7}" srcOrd="1" destOrd="0" presId="urn:microsoft.com/office/officeart/2005/8/layout/process2"/>
    <dgm:cxn modelId="{8893FB94-57D0-415D-9B8F-D173089AFFF9}" type="presOf" srcId="{91EBB513-FE2B-4503-A8C9-F8EDD9B231A9}" destId="{1BC286BF-985F-4980-B9A6-99D75FDF69DB}" srcOrd="0" destOrd="0" presId="urn:microsoft.com/office/officeart/2005/8/layout/process2"/>
    <dgm:cxn modelId="{8722E099-499D-4E4D-9B3D-E8D99A6FF2CB}" type="presOf" srcId="{BF0D674B-8705-4257-A1F1-132E39AC41FE}" destId="{DDD8C082-3F24-455A-945B-148A300E27ED}" srcOrd="0" destOrd="0" presId="urn:microsoft.com/office/officeart/2005/8/layout/process2"/>
    <dgm:cxn modelId="{06439FA3-003E-488B-85E3-373DE0DCC84B}" type="presOf" srcId="{EC0886B0-E204-4EE7-95A2-0C042BDCF085}" destId="{4441E00B-E57B-4193-8329-C51FE2DBAC0E}" srcOrd="0" destOrd="0" presId="urn:microsoft.com/office/officeart/2005/8/layout/process2"/>
    <dgm:cxn modelId="{7F72B0AD-9D29-4970-8616-8D151546C899}" type="presOf" srcId="{1824CB4D-E58C-4FBD-9075-9220EAD8B1C8}" destId="{6319AC54-289F-416C-B001-0976FB09C359}" srcOrd="0" destOrd="0" presId="urn:microsoft.com/office/officeart/2005/8/layout/process2"/>
    <dgm:cxn modelId="{8812B1B5-DC78-49E7-A969-ED186D224FC2}" type="presOf" srcId="{D02A90D7-3032-427F-A09D-F9CDC7B06847}" destId="{C4DEC16B-CCFF-4BFB-B21F-8F67307CA8E1}" srcOrd="0" destOrd="0" presId="urn:microsoft.com/office/officeart/2005/8/layout/process2"/>
    <dgm:cxn modelId="{3E6A5BC0-5F4C-425C-9384-C3ACBE029B24}" type="presOf" srcId="{951CE197-312E-4549-88A1-5369737CBBEB}" destId="{63EF88A6-1DE0-4456-ACAD-A96516F93CCC}" srcOrd="0" destOrd="0" presId="urn:microsoft.com/office/officeart/2005/8/layout/process2"/>
    <dgm:cxn modelId="{1F30DAC0-23CD-4714-8C2C-79412A4045B9}" srcId="{D02A90D7-3032-427F-A09D-F9CDC7B06847}" destId="{F8E4EF52-3C02-498D-BF5A-705EBF665C67}" srcOrd="5" destOrd="0" parTransId="{3C030144-4077-48F0-B581-C2AC52F410D6}" sibTransId="{2A457FC8-76F5-43C6-8645-B0C00F88E51B}"/>
    <dgm:cxn modelId="{95D2B3CB-1519-4A0B-8ABA-9AEBE60681FC}" type="presOf" srcId="{1F141603-95E2-48FD-BE28-E4EDD93E8E23}" destId="{97874CD5-C040-46B6-9BA6-3FEFD47686CC}" srcOrd="0" destOrd="0" presId="urn:microsoft.com/office/officeart/2005/8/layout/process2"/>
    <dgm:cxn modelId="{4FF418D8-84BA-4ECE-9678-9CE3F2C9E091}" type="presOf" srcId="{406C9B93-1B20-4628-9070-8083AF341E56}" destId="{699354CF-9A93-4CB1-9F88-627BD0B0AF2A}" srcOrd="1" destOrd="0" presId="urn:microsoft.com/office/officeart/2005/8/layout/process2"/>
    <dgm:cxn modelId="{E2C0B6F1-98D7-4142-A960-86008D6FB82E}" srcId="{D02A90D7-3032-427F-A09D-F9CDC7B06847}" destId="{91A725FD-17C7-4669-8479-F5D5DB666A57}" srcOrd="0" destOrd="0" parTransId="{6950D7AD-4BFF-4518-8DA1-2067F9B48270}" sibTransId="{951CE197-312E-4549-88A1-5369737CBBEB}"/>
    <dgm:cxn modelId="{03B634F4-CE0E-4866-9431-2451AFD580CC}" srcId="{D02A90D7-3032-427F-A09D-F9CDC7B06847}" destId="{B448E688-B286-4A1F-97C6-EF6055903489}" srcOrd="3" destOrd="0" parTransId="{D5E052DB-EFB0-415B-A46A-60BA83CBAAD0}" sibTransId="{EC0886B0-E204-4EE7-95A2-0C042BDCF085}"/>
    <dgm:cxn modelId="{A5911794-EE61-4C9A-B08A-20160F19AFF1}" type="presParOf" srcId="{C4DEC16B-CCFF-4BFB-B21F-8F67307CA8E1}" destId="{C664D46D-A6A6-4022-9BFC-509CECDB3897}" srcOrd="0" destOrd="0" presId="urn:microsoft.com/office/officeart/2005/8/layout/process2"/>
    <dgm:cxn modelId="{50A9116D-9159-4707-A75E-FBC0376390DC}" type="presParOf" srcId="{C4DEC16B-CCFF-4BFB-B21F-8F67307CA8E1}" destId="{63EF88A6-1DE0-4456-ACAD-A96516F93CCC}" srcOrd="1" destOrd="0" presId="urn:microsoft.com/office/officeart/2005/8/layout/process2"/>
    <dgm:cxn modelId="{6F512D22-E563-4B28-8042-085D91A75D83}" type="presParOf" srcId="{63EF88A6-1DE0-4456-ACAD-A96516F93CCC}" destId="{EB906B68-4960-4F21-93D7-4A8F63298C0D}" srcOrd="0" destOrd="0" presId="urn:microsoft.com/office/officeart/2005/8/layout/process2"/>
    <dgm:cxn modelId="{25BAF72B-FF97-4BF0-A991-81D9DB2C6944}" type="presParOf" srcId="{C4DEC16B-CCFF-4BFB-B21F-8F67307CA8E1}" destId="{DDD8C082-3F24-455A-945B-148A300E27ED}" srcOrd="2" destOrd="0" presId="urn:microsoft.com/office/officeart/2005/8/layout/process2"/>
    <dgm:cxn modelId="{DC20BC84-2F36-4D58-B89B-4228E1630AB5}" type="presParOf" srcId="{C4DEC16B-CCFF-4BFB-B21F-8F67307CA8E1}" destId="{6319AC54-289F-416C-B001-0976FB09C359}" srcOrd="3" destOrd="0" presId="urn:microsoft.com/office/officeart/2005/8/layout/process2"/>
    <dgm:cxn modelId="{46AEE84F-F25E-405B-9DD3-D20DBD4F7C70}" type="presParOf" srcId="{6319AC54-289F-416C-B001-0976FB09C359}" destId="{D466C049-821A-49AB-80FB-72A64459BEA7}" srcOrd="0" destOrd="0" presId="urn:microsoft.com/office/officeart/2005/8/layout/process2"/>
    <dgm:cxn modelId="{AA9DF56F-B148-4B4A-9EAC-EF962B8134BC}" type="presParOf" srcId="{C4DEC16B-CCFF-4BFB-B21F-8F67307CA8E1}" destId="{97874CD5-C040-46B6-9BA6-3FEFD47686CC}" srcOrd="4" destOrd="0" presId="urn:microsoft.com/office/officeart/2005/8/layout/process2"/>
    <dgm:cxn modelId="{9DAFE24E-1438-48EC-B90C-0CE204B47AFB}" type="presParOf" srcId="{C4DEC16B-CCFF-4BFB-B21F-8F67307CA8E1}" destId="{8925CC35-167A-4CC2-99F4-118BE88DFDB7}" srcOrd="5" destOrd="0" presId="urn:microsoft.com/office/officeart/2005/8/layout/process2"/>
    <dgm:cxn modelId="{C4F82F3C-DEC6-4C81-B1AF-35362BCE5B82}" type="presParOf" srcId="{8925CC35-167A-4CC2-99F4-118BE88DFDB7}" destId="{699354CF-9A93-4CB1-9F88-627BD0B0AF2A}" srcOrd="0" destOrd="0" presId="urn:microsoft.com/office/officeart/2005/8/layout/process2"/>
    <dgm:cxn modelId="{AF3C888A-7584-40D9-8EDB-9F4EBE5A7F6C}" type="presParOf" srcId="{C4DEC16B-CCFF-4BFB-B21F-8F67307CA8E1}" destId="{96082B74-F54A-43C6-BE4D-43531BBD0A9E}" srcOrd="6" destOrd="0" presId="urn:microsoft.com/office/officeart/2005/8/layout/process2"/>
    <dgm:cxn modelId="{797D69D5-0949-421B-B10E-9E3364EE6927}" type="presParOf" srcId="{C4DEC16B-CCFF-4BFB-B21F-8F67307CA8E1}" destId="{4441E00B-E57B-4193-8329-C51FE2DBAC0E}" srcOrd="7" destOrd="0" presId="urn:microsoft.com/office/officeart/2005/8/layout/process2"/>
    <dgm:cxn modelId="{2D42B0ED-D557-4B86-A33F-6CC6FA6B6130}" type="presParOf" srcId="{4441E00B-E57B-4193-8329-C51FE2DBAC0E}" destId="{F34820CE-88FB-42E1-95F9-07863A0085F5}" srcOrd="0" destOrd="0" presId="urn:microsoft.com/office/officeart/2005/8/layout/process2"/>
    <dgm:cxn modelId="{9A2B399C-5E15-46BB-88FC-BCCD560940B0}" type="presParOf" srcId="{C4DEC16B-CCFF-4BFB-B21F-8F67307CA8E1}" destId="{1BC286BF-985F-4980-B9A6-99D75FDF69DB}" srcOrd="8" destOrd="0" presId="urn:microsoft.com/office/officeart/2005/8/layout/process2"/>
    <dgm:cxn modelId="{CD0D633C-2B84-42AE-8278-2C6D334BE0EB}" type="presParOf" srcId="{C4DEC16B-CCFF-4BFB-B21F-8F67307CA8E1}" destId="{B81BDD71-8E79-4356-BEE5-F34D7F6FE3DF}" srcOrd="9" destOrd="0" presId="urn:microsoft.com/office/officeart/2005/8/layout/process2"/>
    <dgm:cxn modelId="{8058C399-6609-4A1E-9E38-AC6377156A72}" type="presParOf" srcId="{B81BDD71-8E79-4356-BEE5-F34D7F6FE3DF}" destId="{4383352E-5B1D-4155-9A01-743B885C1B11}" srcOrd="0" destOrd="0" presId="urn:microsoft.com/office/officeart/2005/8/layout/process2"/>
    <dgm:cxn modelId="{17C018CD-2DD4-43E3-8DC5-A590F527BF7A}" type="presParOf" srcId="{C4DEC16B-CCFF-4BFB-B21F-8F67307CA8E1}" destId="{DD5520FB-E2DB-4115-89C3-E74B2DA0DD15}" srcOrd="10" destOrd="0" presId="urn:microsoft.com/office/officeart/2005/8/layout/process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2A90D7-3032-427F-A09D-F9CDC7B06847}"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91A725FD-17C7-4669-8479-F5D5DB666A57}">
      <dgm:prSet phldrT="[Text]"/>
      <dgm:spPr>
        <a:solidFill>
          <a:schemeClr val="tx1">
            <a:lumMod val="90000"/>
            <a:lumOff val="10000"/>
          </a:schemeClr>
        </a:solidFill>
      </dgm:spPr>
      <dgm:t>
        <a:bodyPr/>
        <a:lstStyle/>
        <a:p>
          <a:r>
            <a:rPr lang="en-US" dirty="0"/>
            <a:t>Assign value to assets</a:t>
          </a:r>
        </a:p>
      </dgm:t>
    </dgm:pt>
    <dgm:pt modelId="{6950D7AD-4BFF-4518-8DA1-2067F9B48270}" type="parTrans" cxnId="{E2C0B6F1-98D7-4142-A960-86008D6FB82E}">
      <dgm:prSet/>
      <dgm:spPr/>
      <dgm:t>
        <a:bodyPr/>
        <a:lstStyle/>
        <a:p>
          <a:endParaRPr lang="en-US"/>
        </a:p>
      </dgm:t>
    </dgm:pt>
    <dgm:pt modelId="{951CE197-312E-4549-88A1-5369737CBBEB}" type="sibTrans" cxnId="{E2C0B6F1-98D7-4142-A960-86008D6FB82E}">
      <dgm:prSet/>
      <dgm:spPr/>
      <dgm:t>
        <a:bodyPr/>
        <a:lstStyle/>
        <a:p>
          <a:endParaRPr lang="en-US"/>
        </a:p>
      </dgm:t>
    </dgm:pt>
    <dgm:pt modelId="{BF0D674B-8705-4257-A1F1-132E39AC41FE}">
      <dgm:prSet phldrT="[Text]"/>
      <dgm:spPr/>
      <dgm:t>
        <a:bodyPr/>
        <a:lstStyle/>
        <a:p>
          <a:r>
            <a:rPr lang="en-US" dirty="0"/>
            <a:t>Determine loss due to threats &amp; vulnerabilities</a:t>
          </a:r>
        </a:p>
      </dgm:t>
    </dgm:pt>
    <dgm:pt modelId="{13950CA7-46A3-4F67-A6AB-CC66798DE88D}" type="parTrans" cxnId="{9D1D527E-77B1-4276-9193-8792091784A5}">
      <dgm:prSet/>
      <dgm:spPr/>
      <dgm:t>
        <a:bodyPr/>
        <a:lstStyle/>
        <a:p>
          <a:endParaRPr lang="en-US"/>
        </a:p>
      </dgm:t>
    </dgm:pt>
    <dgm:pt modelId="{1824CB4D-E58C-4FBD-9075-9220EAD8B1C8}" type="sibTrans" cxnId="{9D1D527E-77B1-4276-9193-8792091784A5}">
      <dgm:prSet/>
      <dgm:spPr/>
      <dgm:t>
        <a:bodyPr/>
        <a:lstStyle/>
        <a:p>
          <a:endParaRPr lang="en-US"/>
        </a:p>
      </dgm:t>
    </dgm:pt>
    <dgm:pt modelId="{1F141603-95E2-48FD-BE28-E4EDD93E8E23}">
      <dgm:prSet phldrT="[Text]"/>
      <dgm:spPr/>
      <dgm:t>
        <a:bodyPr/>
        <a:lstStyle/>
        <a:p>
          <a:r>
            <a:rPr lang="en-US" dirty="0"/>
            <a:t>Estimate likelihood of exploitation</a:t>
          </a:r>
        </a:p>
      </dgm:t>
    </dgm:pt>
    <dgm:pt modelId="{C46E7BAE-70AD-42A5-A0F5-10D9AFCF114F}" type="parTrans" cxnId="{9726DC54-CFFC-4C1A-8279-D5B464BB3BFC}">
      <dgm:prSet/>
      <dgm:spPr/>
      <dgm:t>
        <a:bodyPr/>
        <a:lstStyle/>
        <a:p>
          <a:endParaRPr lang="en-US"/>
        </a:p>
      </dgm:t>
    </dgm:pt>
    <dgm:pt modelId="{406C9B93-1B20-4628-9070-8083AF341E56}" type="sibTrans" cxnId="{9726DC54-CFFC-4C1A-8279-D5B464BB3BFC}">
      <dgm:prSet/>
      <dgm:spPr/>
      <dgm:t>
        <a:bodyPr/>
        <a:lstStyle/>
        <a:p>
          <a:endParaRPr lang="en-US"/>
        </a:p>
      </dgm:t>
    </dgm:pt>
    <dgm:pt modelId="{B448E688-B286-4A1F-97C6-EF6055903489}">
      <dgm:prSet/>
      <dgm:spPr>
        <a:solidFill>
          <a:srgbClr val="C00000"/>
        </a:solidFill>
      </dgm:spPr>
      <dgm:t>
        <a:bodyPr/>
        <a:lstStyle/>
        <a:p>
          <a:r>
            <a:rPr lang="en-US" dirty="0"/>
            <a:t>Compute Expected Loss</a:t>
          </a:r>
        </a:p>
      </dgm:t>
    </dgm:pt>
    <dgm:pt modelId="{D5E052DB-EFB0-415B-A46A-60BA83CBAAD0}" type="parTrans" cxnId="{03B634F4-CE0E-4866-9431-2451AFD580CC}">
      <dgm:prSet/>
      <dgm:spPr/>
      <dgm:t>
        <a:bodyPr/>
        <a:lstStyle/>
        <a:p>
          <a:endParaRPr lang="en-US"/>
        </a:p>
      </dgm:t>
    </dgm:pt>
    <dgm:pt modelId="{EC0886B0-E204-4EE7-95A2-0C042BDCF085}" type="sibTrans" cxnId="{03B634F4-CE0E-4866-9431-2451AFD580CC}">
      <dgm:prSet/>
      <dgm:spPr/>
      <dgm:t>
        <a:bodyPr/>
        <a:lstStyle/>
        <a:p>
          <a:endParaRPr lang="en-US"/>
        </a:p>
      </dgm:t>
    </dgm:pt>
    <dgm:pt modelId="{91EBB513-FE2B-4503-A8C9-F8EDD9B231A9}">
      <dgm:prSet/>
      <dgm:spPr/>
      <dgm:t>
        <a:bodyPr/>
        <a:lstStyle/>
        <a:p>
          <a:r>
            <a:rPr lang="en-US" dirty="0"/>
            <a:t>Treat Risk</a:t>
          </a:r>
        </a:p>
      </dgm:t>
    </dgm:pt>
    <dgm:pt modelId="{A14618DF-8D2B-4FF5-8A13-137ECB955B48}" type="parTrans" cxnId="{07A1D004-94C9-4574-B6B7-F6EA196D56D7}">
      <dgm:prSet/>
      <dgm:spPr/>
      <dgm:t>
        <a:bodyPr/>
        <a:lstStyle/>
        <a:p>
          <a:endParaRPr lang="en-US"/>
        </a:p>
      </dgm:t>
    </dgm:pt>
    <dgm:pt modelId="{1063FCAC-30BF-41A1-B7E4-255CD653B166}" type="sibTrans" cxnId="{07A1D004-94C9-4574-B6B7-F6EA196D56D7}">
      <dgm:prSet/>
      <dgm:spPr/>
      <dgm:t>
        <a:bodyPr/>
        <a:lstStyle/>
        <a:p>
          <a:endParaRPr lang="en-US"/>
        </a:p>
      </dgm:t>
    </dgm:pt>
    <dgm:pt modelId="{F8E4EF52-3C02-498D-BF5A-705EBF665C67}">
      <dgm:prSet/>
      <dgm:spPr/>
      <dgm:t>
        <a:bodyPr/>
        <a:lstStyle/>
        <a:p>
          <a:r>
            <a:rPr lang="en-US" dirty="0"/>
            <a:t>Manage &amp; Communicate Risk</a:t>
          </a:r>
        </a:p>
      </dgm:t>
    </dgm:pt>
    <dgm:pt modelId="{3C030144-4077-48F0-B581-C2AC52F410D6}" type="parTrans" cxnId="{1F30DAC0-23CD-4714-8C2C-79412A4045B9}">
      <dgm:prSet/>
      <dgm:spPr/>
      <dgm:t>
        <a:bodyPr/>
        <a:lstStyle/>
        <a:p>
          <a:endParaRPr lang="en-US"/>
        </a:p>
      </dgm:t>
    </dgm:pt>
    <dgm:pt modelId="{2A457FC8-76F5-43C6-8645-B0C00F88E51B}" type="sibTrans" cxnId="{1F30DAC0-23CD-4714-8C2C-79412A4045B9}">
      <dgm:prSet/>
      <dgm:spPr/>
      <dgm:t>
        <a:bodyPr/>
        <a:lstStyle/>
        <a:p>
          <a:endParaRPr lang="en-US"/>
        </a:p>
      </dgm:t>
    </dgm:pt>
    <dgm:pt modelId="{C4DEC16B-CCFF-4BFB-B21F-8F67307CA8E1}" type="pres">
      <dgm:prSet presAssocID="{D02A90D7-3032-427F-A09D-F9CDC7B06847}" presName="linearFlow" presStyleCnt="0">
        <dgm:presLayoutVars>
          <dgm:resizeHandles val="exact"/>
        </dgm:presLayoutVars>
      </dgm:prSet>
      <dgm:spPr/>
    </dgm:pt>
    <dgm:pt modelId="{C664D46D-A6A6-4022-9BFC-509CECDB3897}" type="pres">
      <dgm:prSet presAssocID="{91A725FD-17C7-4669-8479-F5D5DB666A57}" presName="node" presStyleLbl="node1" presStyleIdx="0" presStyleCnt="6">
        <dgm:presLayoutVars>
          <dgm:bulletEnabled val="1"/>
        </dgm:presLayoutVars>
      </dgm:prSet>
      <dgm:spPr/>
    </dgm:pt>
    <dgm:pt modelId="{63EF88A6-1DE0-4456-ACAD-A96516F93CCC}" type="pres">
      <dgm:prSet presAssocID="{951CE197-312E-4549-88A1-5369737CBBEB}" presName="sibTrans" presStyleLbl="sibTrans2D1" presStyleIdx="0" presStyleCnt="5"/>
      <dgm:spPr/>
    </dgm:pt>
    <dgm:pt modelId="{EB906B68-4960-4F21-93D7-4A8F63298C0D}" type="pres">
      <dgm:prSet presAssocID="{951CE197-312E-4549-88A1-5369737CBBEB}" presName="connectorText" presStyleLbl="sibTrans2D1" presStyleIdx="0" presStyleCnt="5"/>
      <dgm:spPr/>
    </dgm:pt>
    <dgm:pt modelId="{DDD8C082-3F24-455A-945B-148A300E27ED}" type="pres">
      <dgm:prSet presAssocID="{BF0D674B-8705-4257-A1F1-132E39AC41FE}" presName="node" presStyleLbl="node1" presStyleIdx="1" presStyleCnt="6">
        <dgm:presLayoutVars>
          <dgm:bulletEnabled val="1"/>
        </dgm:presLayoutVars>
      </dgm:prSet>
      <dgm:spPr/>
    </dgm:pt>
    <dgm:pt modelId="{6319AC54-289F-416C-B001-0976FB09C359}" type="pres">
      <dgm:prSet presAssocID="{1824CB4D-E58C-4FBD-9075-9220EAD8B1C8}" presName="sibTrans" presStyleLbl="sibTrans2D1" presStyleIdx="1" presStyleCnt="5"/>
      <dgm:spPr/>
    </dgm:pt>
    <dgm:pt modelId="{D466C049-821A-49AB-80FB-72A64459BEA7}" type="pres">
      <dgm:prSet presAssocID="{1824CB4D-E58C-4FBD-9075-9220EAD8B1C8}" presName="connectorText" presStyleLbl="sibTrans2D1" presStyleIdx="1" presStyleCnt="5"/>
      <dgm:spPr/>
    </dgm:pt>
    <dgm:pt modelId="{97874CD5-C040-46B6-9BA6-3FEFD47686CC}" type="pres">
      <dgm:prSet presAssocID="{1F141603-95E2-48FD-BE28-E4EDD93E8E23}" presName="node" presStyleLbl="node1" presStyleIdx="2" presStyleCnt="6">
        <dgm:presLayoutVars>
          <dgm:bulletEnabled val="1"/>
        </dgm:presLayoutVars>
      </dgm:prSet>
      <dgm:spPr/>
    </dgm:pt>
    <dgm:pt modelId="{8925CC35-167A-4CC2-99F4-118BE88DFDB7}" type="pres">
      <dgm:prSet presAssocID="{406C9B93-1B20-4628-9070-8083AF341E56}" presName="sibTrans" presStyleLbl="sibTrans2D1" presStyleIdx="2" presStyleCnt="5"/>
      <dgm:spPr/>
    </dgm:pt>
    <dgm:pt modelId="{699354CF-9A93-4CB1-9F88-627BD0B0AF2A}" type="pres">
      <dgm:prSet presAssocID="{406C9B93-1B20-4628-9070-8083AF341E56}" presName="connectorText" presStyleLbl="sibTrans2D1" presStyleIdx="2" presStyleCnt="5"/>
      <dgm:spPr/>
    </dgm:pt>
    <dgm:pt modelId="{96082B74-F54A-43C6-BE4D-43531BBD0A9E}" type="pres">
      <dgm:prSet presAssocID="{B448E688-B286-4A1F-97C6-EF6055903489}" presName="node" presStyleLbl="node1" presStyleIdx="3" presStyleCnt="6">
        <dgm:presLayoutVars>
          <dgm:bulletEnabled val="1"/>
        </dgm:presLayoutVars>
      </dgm:prSet>
      <dgm:spPr/>
    </dgm:pt>
    <dgm:pt modelId="{4441E00B-E57B-4193-8329-C51FE2DBAC0E}" type="pres">
      <dgm:prSet presAssocID="{EC0886B0-E204-4EE7-95A2-0C042BDCF085}" presName="sibTrans" presStyleLbl="sibTrans2D1" presStyleIdx="3" presStyleCnt="5"/>
      <dgm:spPr/>
    </dgm:pt>
    <dgm:pt modelId="{F34820CE-88FB-42E1-95F9-07863A0085F5}" type="pres">
      <dgm:prSet presAssocID="{EC0886B0-E204-4EE7-95A2-0C042BDCF085}" presName="connectorText" presStyleLbl="sibTrans2D1" presStyleIdx="3" presStyleCnt="5"/>
      <dgm:spPr/>
    </dgm:pt>
    <dgm:pt modelId="{1BC286BF-985F-4980-B9A6-99D75FDF69DB}" type="pres">
      <dgm:prSet presAssocID="{91EBB513-FE2B-4503-A8C9-F8EDD9B231A9}" presName="node" presStyleLbl="node1" presStyleIdx="4" presStyleCnt="6">
        <dgm:presLayoutVars>
          <dgm:bulletEnabled val="1"/>
        </dgm:presLayoutVars>
      </dgm:prSet>
      <dgm:spPr/>
    </dgm:pt>
    <dgm:pt modelId="{B81BDD71-8E79-4356-BEE5-F34D7F6FE3DF}" type="pres">
      <dgm:prSet presAssocID="{1063FCAC-30BF-41A1-B7E4-255CD653B166}" presName="sibTrans" presStyleLbl="sibTrans2D1" presStyleIdx="4" presStyleCnt="5"/>
      <dgm:spPr/>
    </dgm:pt>
    <dgm:pt modelId="{4383352E-5B1D-4155-9A01-743B885C1B11}" type="pres">
      <dgm:prSet presAssocID="{1063FCAC-30BF-41A1-B7E4-255CD653B166}" presName="connectorText" presStyleLbl="sibTrans2D1" presStyleIdx="4" presStyleCnt="5"/>
      <dgm:spPr/>
    </dgm:pt>
    <dgm:pt modelId="{DD5520FB-E2DB-4115-89C3-E74B2DA0DD15}" type="pres">
      <dgm:prSet presAssocID="{F8E4EF52-3C02-498D-BF5A-705EBF665C67}" presName="node" presStyleLbl="node1" presStyleIdx="5" presStyleCnt="6">
        <dgm:presLayoutVars>
          <dgm:bulletEnabled val="1"/>
        </dgm:presLayoutVars>
      </dgm:prSet>
      <dgm:spPr/>
    </dgm:pt>
  </dgm:ptLst>
  <dgm:cxnLst>
    <dgm:cxn modelId="{6B633804-E9A7-48F8-B80F-938AAC6F96F6}" type="presOf" srcId="{EC0886B0-E204-4EE7-95A2-0C042BDCF085}" destId="{F34820CE-88FB-42E1-95F9-07863A0085F5}" srcOrd="1" destOrd="0" presId="urn:microsoft.com/office/officeart/2005/8/layout/process2"/>
    <dgm:cxn modelId="{07A1D004-94C9-4574-B6B7-F6EA196D56D7}" srcId="{D02A90D7-3032-427F-A09D-F9CDC7B06847}" destId="{91EBB513-FE2B-4503-A8C9-F8EDD9B231A9}" srcOrd="4" destOrd="0" parTransId="{A14618DF-8D2B-4FF5-8A13-137ECB955B48}" sibTransId="{1063FCAC-30BF-41A1-B7E4-255CD653B166}"/>
    <dgm:cxn modelId="{4D442F05-4D32-4AE5-8B4E-5049A54F08BF}" type="presOf" srcId="{1063FCAC-30BF-41A1-B7E4-255CD653B166}" destId="{4383352E-5B1D-4155-9A01-743B885C1B11}" srcOrd="1" destOrd="0" presId="urn:microsoft.com/office/officeart/2005/8/layout/process2"/>
    <dgm:cxn modelId="{5589380C-2575-42E0-9461-E5E286DF33C5}" type="presOf" srcId="{B448E688-B286-4A1F-97C6-EF6055903489}" destId="{96082B74-F54A-43C6-BE4D-43531BBD0A9E}" srcOrd="0" destOrd="0" presId="urn:microsoft.com/office/officeart/2005/8/layout/process2"/>
    <dgm:cxn modelId="{D9D08C11-CC39-429B-9199-6089DDAE36D4}" type="presOf" srcId="{91A725FD-17C7-4669-8479-F5D5DB666A57}" destId="{C664D46D-A6A6-4022-9BFC-509CECDB3897}" srcOrd="0" destOrd="0" presId="urn:microsoft.com/office/officeart/2005/8/layout/process2"/>
    <dgm:cxn modelId="{6CCCCE1A-3415-48A9-8B9E-4D902FFEFE1E}" type="presOf" srcId="{951CE197-312E-4549-88A1-5369737CBBEB}" destId="{EB906B68-4960-4F21-93D7-4A8F63298C0D}" srcOrd="1" destOrd="0" presId="urn:microsoft.com/office/officeart/2005/8/layout/process2"/>
    <dgm:cxn modelId="{45418833-EBCA-4BDC-B30E-FEAAAC5BAD2A}" type="presOf" srcId="{406C9B93-1B20-4628-9070-8083AF341E56}" destId="{8925CC35-167A-4CC2-99F4-118BE88DFDB7}" srcOrd="0" destOrd="0" presId="urn:microsoft.com/office/officeart/2005/8/layout/process2"/>
    <dgm:cxn modelId="{8899BD74-C19A-4436-9E6B-33958A04298A}" type="presOf" srcId="{1063FCAC-30BF-41A1-B7E4-255CD653B166}" destId="{B81BDD71-8E79-4356-BEE5-F34D7F6FE3DF}" srcOrd="0" destOrd="0" presId="urn:microsoft.com/office/officeart/2005/8/layout/process2"/>
    <dgm:cxn modelId="{9726DC54-CFFC-4C1A-8279-D5B464BB3BFC}" srcId="{D02A90D7-3032-427F-A09D-F9CDC7B06847}" destId="{1F141603-95E2-48FD-BE28-E4EDD93E8E23}" srcOrd="2" destOrd="0" parTransId="{C46E7BAE-70AD-42A5-A0F5-10D9AFCF114F}" sibTransId="{406C9B93-1B20-4628-9070-8083AF341E56}"/>
    <dgm:cxn modelId="{9D1D527E-77B1-4276-9193-8792091784A5}" srcId="{D02A90D7-3032-427F-A09D-F9CDC7B06847}" destId="{BF0D674B-8705-4257-A1F1-132E39AC41FE}" srcOrd="1" destOrd="0" parTransId="{13950CA7-46A3-4F67-A6AB-CC66798DE88D}" sibTransId="{1824CB4D-E58C-4FBD-9075-9220EAD8B1C8}"/>
    <dgm:cxn modelId="{0F523C81-250A-47BF-8CB4-E8AD7CA578E3}" type="presOf" srcId="{F8E4EF52-3C02-498D-BF5A-705EBF665C67}" destId="{DD5520FB-E2DB-4115-89C3-E74B2DA0DD15}" srcOrd="0" destOrd="0" presId="urn:microsoft.com/office/officeart/2005/8/layout/process2"/>
    <dgm:cxn modelId="{BAB17B83-899D-4B3B-8104-C152F25FC0BA}" type="presOf" srcId="{1824CB4D-E58C-4FBD-9075-9220EAD8B1C8}" destId="{D466C049-821A-49AB-80FB-72A64459BEA7}" srcOrd="1" destOrd="0" presId="urn:microsoft.com/office/officeart/2005/8/layout/process2"/>
    <dgm:cxn modelId="{8893FB94-57D0-415D-9B8F-D173089AFFF9}" type="presOf" srcId="{91EBB513-FE2B-4503-A8C9-F8EDD9B231A9}" destId="{1BC286BF-985F-4980-B9A6-99D75FDF69DB}" srcOrd="0" destOrd="0" presId="urn:microsoft.com/office/officeart/2005/8/layout/process2"/>
    <dgm:cxn modelId="{8722E099-499D-4E4D-9B3D-E8D99A6FF2CB}" type="presOf" srcId="{BF0D674B-8705-4257-A1F1-132E39AC41FE}" destId="{DDD8C082-3F24-455A-945B-148A300E27ED}" srcOrd="0" destOrd="0" presId="urn:microsoft.com/office/officeart/2005/8/layout/process2"/>
    <dgm:cxn modelId="{06439FA3-003E-488B-85E3-373DE0DCC84B}" type="presOf" srcId="{EC0886B0-E204-4EE7-95A2-0C042BDCF085}" destId="{4441E00B-E57B-4193-8329-C51FE2DBAC0E}" srcOrd="0" destOrd="0" presId="urn:microsoft.com/office/officeart/2005/8/layout/process2"/>
    <dgm:cxn modelId="{7F72B0AD-9D29-4970-8616-8D151546C899}" type="presOf" srcId="{1824CB4D-E58C-4FBD-9075-9220EAD8B1C8}" destId="{6319AC54-289F-416C-B001-0976FB09C359}" srcOrd="0" destOrd="0" presId="urn:microsoft.com/office/officeart/2005/8/layout/process2"/>
    <dgm:cxn modelId="{8812B1B5-DC78-49E7-A969-ED186D224FC2}" type="presOf" srcId="{D02A90D7-3032-427F-A09D-F9CDC7B06847}" destId="{C4DEC16B-CCFF-4BFB-B21F-8F67307CA8E1}" srcOrd="0" destOrd="0" presId="urn:microsoft.com/office/officeart/2005/8/layout/process2"/>
    <dgm:cxn modelId="{3E6A5BC0-5F4C-425C-9384-C3ACBE029B24}" type="presOf" srcId="{951CE197-312E-4549-88A1-5369737CBBEB}" destId="{63EF88A6-1DE0-4456-ACAD-A96516F93CCC}" srcOrd="0" destOrd="0" presId="urn:microsoft.com/office/officeart/2005/8/layout/process2"/>
    <dgm:cxn modelId="{1F30DAC0-23CD-4714-8C2C-79412A4045B9}" srcId="{D02A90D7-3032-427F-A09D-F9CDC7B06847}" destId="{F8E4EF52-3C02-498D-BF5A-705EBF665C67}" srcOrd="5" destOrd="0" parTransId="{3C030144-4077-48F0-B581-C2AC52F410D6}" sibTransId="{2A457FC8-76F5-43C6-8645-B0C00F88E51B}"/>
    <dgm:cxn modelId="{95D2B3CB-1519-4A0B-8ABA-9AEBE60681FC}" type="presOf" srcId="{1F141603-95E2-48FD-BE28-E4EDD93E8E23}" destId="{97874CD5-C040-46B6-9BA6-3FEFD47686CC}" srcOrd="0" destOrd="0" presId="urn:microsoft.com/office/officeart/2005/8/layout/process2"/>
    <dgm:cxn modelId="{4FF418D8-84BA-4ECE-9678-9CE3F2C9E091}" type="presOf" srcId="{406C9B93-1B20-4628-9070-8083AF341E56}" destId="{699354CF-9A93-4CB1-9F88-627BD0B0AF2A}" srcOrd="1" destOrd="0" presId="urn:microsoft.com/office/officeart/2005/8/layout/process2"/>
    <dgm:cxn modelId="{E2C0B6F1-98D7-4142-A960-86008D6FB82E}" srcId="{D02A90D7-3032-427F-A09D-F9CDC7B06847}" destId="{91A725FD-17C7-4669-8479-F5D5DB666A57}" srcOrd="0" destOrd="0" parTransId="{6950D7AD-4BFF-4518-8DA1-2067F9B48270}" sibTransId="{951CE197-312E-4549-88A1-5369737CBBEB}"/>
    <dgm:cxn modelId="{03B634F4-CE0E-4866-9431-2451AFD580CC}" srcId="{D02A90D7-3032-427F-A09D-F9CDC7B06847}" destId="{B448E688-B286-4A1F-97C6-EF6055903489}" srcOrd="3" destOrd="0" parTransId="{D5E052DB-EFB0-415B-A46A-60BA83CBAAD0}" sibTransId="{EC0886B0-E204-4EE7-95A2-0C042BDCF085}"/>
    <dgm:cxn modelId="{A5911794-EE61-4C9A-B08A-20160F19AFF1}" type="presParOf" srcId="{C4DEC16B-CCFF-4BFB-B21F-8F67307CA8E1}" destId="{C664D46D-A6A6-4022-9BFC-509CECDB3897}" srcOrd="0" destOrd="0" presId="urn:microsoft.com/office/officeart/2005/8/layout/process2"/>
    <dgm:cxn modelId="{50A9116D-9159-4707-A75E-FBC0376390DC}" type="presParOf" srcId="{C4DEC16B-CCFF-4BFB-B21F-8F67307CA8E1}" destId="{63EF88A6-1DE0-4456-ACAD-A96516F93CCC}" srcOrd="1" destOrd="0" presId="urn:microsoft.com/office/officeart/2005/8/layout/process2"/>
    <dgm:cxn modelId="{6F512D22-E563-4B28-8042-085D91A75D83}" type="presParOf" srcId="{63EF88A6-1DE0-4456-ACAD-A96516F93CCC}" destId="{EB906B68-4960-4F21-93D7-4A8F63298C0D}" srcOrd="0" destOrd="0" presId="urn:microsoft.com/office/officeart/2005/8/layout/process2"/>
    <dgm:cxn modelId="{25BAF72B-FF97-4BF0-A991-81D9DB2C6944}" type="presParOf" srcId="{C4DEC16B-CCFF-4BFB-B21F-8F67307CA8E1}" destId="{DDD8C082-3F24-455A-945B-148A300E27ED}" srcOrd="2" destOrd="0" presId="urn:microsoft.com/office/officeart/2005/8/layout/process2"/>
    <dgm:cxn modelId="{DC20BC84-2F36-4D58-B89B-4228E1630AB5}" type="presParOf" srcId="{C4DEC16B-CCFF-4BFB-B21F-8F67307CA8E1}" destId="{6319AC54-289F-416C-B001-0976FB09C359}" srcOrd="3" destOrd="0" presId="urn:microsoft.com/office/officeart/2005/8/layout/process2"/>
    <dgm:cxn modelId="{46AEE84F-F25E-405B-9DD3-D20DBD4F7C70}" type="presParOf" srcId="{6319AC54-289F-416C-B001-0976FB09C359}" destId="{D466C049-821A-49AB-80FB-72A64459BEA7}" srcOrd="0" destOrd="0" presId="urn:microsoft.com/office/officeart/2005/8/layout/process2"/>
    <dgm:cxn modelId="{AA9DF56F-B148-4B4A-9EAC-EF962B8134BC}" type="presParOf" srcId="{C4DEC16B-CCFF-4BFB-B21F-8F67307CA8E1}" destId="{97874CD5-C040-46B6-9BA6-3FEFD47686CC}" srcOrd="4" destOrd="0" presId="urn:microsoft.com/office/officeart/2005/8/layout/process2"/>
    <dgm:cxn modelId="{9DAFE24E-1438-48EC-B90C-0CE204B47AFB}" type="presParOf" srcId="{C4DEC16B-CCFF-4BFB-B21F-8F67307CA8E1}" destId="{8925CC35-167A-4CC2-99F4-118BE88DFDB7}" srcOrd="5" destOrd="0" presId="urn:microsoft.com/office/officeart/2005/8/layout/process2"/>
    <dgm:cxn modelId="{C4F82F3C-DEC6-4C81-B1AF-35362BCE5B82}" type="presParOf" srcId="{8925CC35-167A-4CC2-99F4-118BE88DFDB7}" destId="{699354CF-9A93-4CB1-9F88-627BD0B0AF2A}" srcOrd="0" destOrd="0" presId="urn:microsoft.com/office/officeart/2005/8/layout/process2"/>
    <dgm:cxn modelId="{AF3C888A-7584-40D9-8EDB-9F4EBE5A7F6C}" type="presParOf" srcId="{C4DEC16B-CCFF-4BFB-B21F-8F67307CA8E1}" destId="{96082B74-F54A-43C6-BE4D-43531BBD0A9E}" srcOrd="6" destOrd="0" presId="urn:microsoft.com/office/officeart/2005/8/layout/process2"/>
    <dgm:cxn modelId="{797D69D5-0949-421B-B10E-9E3364EE6927}" type="presParOf" srcId="{C4DEC16B-CCFF-4BFB-B21F-8F67307CA8E1}" destId="{4441E00B-E57B-4193-8329-C51FE2DBAC0E}" srcOrd="7" destOrd="0" presId="urn:microsoft.com/office/officeart/2005/8/layout/process2"/>
    <dgm:cxn modelId="{2D42B0ED-D557-4B86-A33F-6CC6FA6B6130}" type="presParOf" srcId="{4441E00B-E57B-4193-8329-C51FE2DBAC0E}" destId="{F34820CE-88FB-42E1-95F9-07863A0085F5}" srcOrd="0" destOrd="0" presId="urn:microsoft.com/office/officeart/2005/8/layout/process2"/>
    <dgm:cxn modelId="{9A2B399C-5E15-46BB-88FC-BCCD560940B0}" type="presParOf" srcId="{C4DEC16B-CCFF-4BFB-B21F-8F67307CA8E1}" destId="{1BC286BF-985F-4980-B9A6-99D75FDF69DB}" srcOrd="8" destOrd="0" presId="urn:microsoft.com/office/officeart/2005/8/layout/process2"/>
    <dgm:cxn modelId="{CD0D633C-2B84-42AE-8278-2C6D334BE0EB}" type="presParOf" srcId="{C4DEC16B-CCFF-4BFB-B21F-8F67307CA8E1}" destId="{B81BDD71-8E79-4356-BEE5-F34D7F6FE3DF}" srcOrd="9" destOrd="0" presId="urn:microsoft.com/office/officeart/2005/8/layout/process2"/>
    <dgm:cxn modelId="{8058C399-6609-4A1E-9E38-AC6377156A72}" type="presParOf" srcId="{B81BDD71-8E79-4356-BEE5-F34D7F6FE3DF}" destId="{4383352E-5B1D-4155-9A01-743B885C1B11}" srcOrd="0" destOrd="0" presId="urn:microsoft.com/office/officeart/2005/8/layout/process2"/>
    <dgm:cxn modelId="{17C018CD-2DD4-43E3-8DC5-A590F527BF7A}" type="presParOf" srcId="{C4DEC16B-CCFF-4BFB-B21F-8F67307CA8E1}" destId="{DD5520FB-E2DB-4115-89C3-E74B2DA0DD15}" srcOrd="10" destOrd="0" presId="urn:microsoft.com/office/officeart/2005/8/layout/process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02A90D7-3032-427F-A09D-F9CDC7B06847}"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91A725FD-17C7-4669-8479-F5D5DB666A57}">
      <dgm:prSet phldrT="[Text]"/>
      <dgm:spPr>
        <a:solidFill>
          <a:schemeClr val="tx1">
            <a:lumMod val="90000"/>
            <a:lumOff val="10000"/>
          </a:schemeClr>
        </a:solidFill>
      </dgm:spPr>
      <dgm:t>
        <a:bodyPr/>
        <a:lstStyle/>
        <a:p>
          <a:r>
            <a:rPr lang="en-US" dirty="0"/>
            <a:t>Assign value to assets</a:t>
          </a:r>
        </a:p>
      </dgm:t>
    </dgm:pt>
    <dgm:pt modelId="{6950D7AD-4BFF-4518-8DA1-2067F9B48270}" type="parTrans" cxnId="{E2C0B6F1-98D7-4142-A960-86008D6FB82E}">
      <dgm:prSet/>
      <dgm:spPr/>
      <dgm:t>
        <a:bodyPr/>
        <a:lstStyle/>
        <a:p>
          <a:endParaRPr lang="en-US"/>
        </a:p>
      </dgm:t>
    </dgm:pt>
    <dgm:pt modelId="{951CE197-312E-4549-88A1-5369737CBBEB}" type="sibTrans" cxnId="{E2C0B6F1-98D7-4142-A960-86008D6FB82E}">
      <dgm:prSet/>
      <dgm:spPr/>
      <dgm:t>
        <a:bodyPr/>
        <a:lstStyle/>
        <a:p>
          <a:endParaRPr lang="en-US"/>
        </a:p>
      </dgm:t>
    </dgm:pt>
    <dgm:pt modelId="{BF0D674B-8705-4257-A1F1-132E39AC41FE}">
      <dgm:prSet phldrT="[Text]"/>
      <dgm:spPr/>
      <dgm:t>
        <a:bodyPr/>
        <a:lstStyle/>
        <a:p>
          <a:r>
            <a:rPr lang="en-US" dirty="0"/>
            <a:t>Determine loss due to threats &amp; vulnerabilities</a:t>
          </a:r>
        </a:p>
      </dgm:t>
    </dgm:pt>
    <dgm:pt modelId="{13950CA7-46A3-4F67-A6AB-CC66798DE88D}" type="parTrans" cxnId="{9D1D527E-77B1-4276-9193-8792091784A5}">
      <dgm:prSet/>
      <dgm:spPr/>
      <dgm:t>
        <a:bodyPr/>
        <a:lstStyle/>
        <a:p>
          <a:endParaRPr lang="en-US"/>
        </a:p>
      </dgm:t>
    </dgm:pt>
    <dgm:pt modelId="{1824CB4D-E58C-4FBD-9075-9220EAD8B1C8}" type="sibTrans" cxnId="{9D1D527E-77B1-4276-9193-8792091784A5}">
      <dgm:prSet/>
      <dgm:spPr/>
      <dgm:t>
        <a:bodyPr/>
        <a:lstStyle/>
        <a:p>
          <a:endParaRPr lang="en-US"/>
        </a:p>
      </dgm:t>
    </dgm:pt>
    <dgm:pt modelId="{1F141603-95E2-48FD-BE28-E4EDD93E8E23}">
      <dgm:prSet phldrT="[Text]"/>
      <dgm:spPr/>
      <dgm:t>
        <a:bodyPr/>
        <a:lstStyle/>
        <a:p>
          <a:r>
            <a:rPr lang="en-US" dirty="0"/>
            <a:t>Estimate likelihood of exploitation</a:t>
          </a:r>
        </a:p>
      </dgm:t>
    </dgm:pt>
    <dgm:pt modelId="{C46E7BAE-70AD-42A5-A0F5-10D9AFCF114F}" type="parTrans" cxnId="{9726DC54-CFFC-4C1A-8279-D5B464BB3BFC}">
      <dgm:prSet/>
      <dgm:spPr/>
      <dgm:t>
        <a:bodyPr/>
        <a:lstStyle/>
        <a:p>
          <a:endParaRPr lang="en-US"/>
        </a:p>
      </dgm:t>
    </dgm:pt>
    <dgm:pt modelId="{406C9B93-1B20-4628-9070-8083AF341E56}" type="sibTrans" cxnId="{9726DC54-CFFC-4C1A-8279-D5B464BB3BFC}">
      <dgm:prSet/>
      <dgm:spPr/>
      <dgm:t>
        <a:bodyPr/>
        <a:lstStyle/>
        <a:p>
          <a:endParaRPr lang="en-US"/>
        </a:p>
      </dgm:t>
    </dgm:pt>
    <dgm:pt modelId="{B448E688-B286-4A1F-97C6-EF6055903489}">
      <dgm:prSet/>
      <dgm:spPr/>
      <dgm:t>
        <a:bodyPr/>
        <a:lstStyle/>
        <a:p>
          <a:r>
            <a:rPr lang="en-US" dirty="0"/>
            <a:t>Compute Expected Loss</a:t>
          </a:r>
        </a:p>
      </dgm:t>
    </dgm:pt>
    <dgm:pt modelId="{D5E052DB-EFB0-415B-A46A-60BA83CBAAD0}" type="parTrans" cxnId="{03B634F4-CE0E-4866-9431-2451AFD580CC}">
      <dgm:prSet/>
      <dgm:spPr/>
      <dgm:t>
        <a:bodyPr/>
        <a:lstStyle/>
        <a:p>
          <a:endParaRPr lang="en-US"/>
        </a:p>
      </dgm:t>
    </dgm:pt>
    <dgm:pt modelId="{EC0886B0-E204-4EE7-95A2-0C042BDCF085}" type="sibTrans" cxnId="{03B634F4-CE0E-4866-9431-2451AFD580CC}">
      <dgm:prSet/>
      <dgm:spPr/>
      <dgm:t>
        <a:bodyPr/>
        <a:lstStyle/>
        <a:p>
          <a:endParaRPr lang="en-US"/>
        </a:p>
      </dgm:t>
    </dgm:pt>
    <dgm:pt modelId="{91EBB513-FE2B-4503-A8C9-F8EDD9B231A9}">
      <dgm:prSet/>
      <dgm:spPr>
        <a:solidFill>
          <a:srgbClr val="C00000"/>
        </a:solidFill>
      </dgm:spPr>
      <dgm:t>
        <a:bodyPr/>
        <a:lstStyle/>
        <a:p>
          <a:r>
            <a:rPr lang="en-US" dirty="0"/>
            <a:t>Treat Risk</a:t>
          </a:r>
        </a:p>
      </dgm:t>
    </dgm:pt>
    <dgm:pt modelId="{A14618DF-8D2B-4FF5-8A13-137ECB955B48}" type="parTrans" cxnId="{07A1D004-94C9-4574-B6B7-F6EA196D56D7}">
      <dgm:prSet/>
      <dgm:spPr/>
      <dgm:t>
        <a:bodyPr/>
        <a:lstStyle/>
        <a:p>
          <a:endParaRPr lang="en-US"/>
        </a:p>
      </dgm:t>
    </dgm:pt>
    <dgm:pt modelId="{1063FCAC-30BF-41A1-B7E4-255CD653B166}" type="sibTrans" cxnId="{07A1D004-94C9-4574-B6B7-F6EA196D56D7}">
      <dgm:prSet/>
      <dgm:spPr/>
      <dgm:t>
        <a:bodyPr/>
        <a:lstStyle/>
        <a:p>
          <a:endParaRPr lang="en-US"/>
        </a:p>
      </dgm:t>
    </dgm:pt>
    <dgm:pt modelId="{F8E4EF52-3C02-498D-BF5A-705EBF665C67}">
      <dgm:prSet/>
      <dgm:spPr/>
      <dgm:t>
        <a:bodyPr/>
        <a:lstStyle/>
        <a:p>
          <a:r>
            <a:rPr lang="en-US" dirty="0"/>
            <a:t>Manage &amp; Communicate Risk</a:t>
          </a:r>
        </a:p>
      </dgm:t>
    </dgm:pt>
    <dgm:pt modelId="{3C030144-4077-48F0-B581-C2AC52F410D6}" type="parTrans" cxnId="{1F30DAC0-23CD-4714-8C2C-79412A4045B9}">
      <dgm:prSet/>
      <dgm:spPr/>
      <dgm:t>
        <a:bodyPr/>
        <a:lstStyle/>
        <a:p>
          <a:endParaRPr lang="en-US"/>
        </a:p>
      </dgm:t>
    </dgm:pt>
    <dgm:pt modelId="{2A457FC8-76F5-43C6-8645-B0C00F88E51B}" type="sibTrans" cxnId="{1F30DAC0-23CD-4714-8C2C-79412A4045B9}">
      <dgm:prSet/>
      <dgm:spPr/>
      <dgm:t>
        <a:bodyPr/>
        <a:lstStyle/>
        <a:p>
          <a:endParaRPr lang="en-US"/>
        </a:p>
      </dgm:t>
    </dgm:pt>
    <dgm:pt modelId="{C4DEC16B-CCFF-4BFB-B21F-8F67307CA8E1}" type="pres">
      <dgm:prSet presAssocID="{D02A90D7-3032-427F-A09D-F9CDC7B06847}" presName="linearFlow" presStyleCnt="0">
        <dgm:presLayoutVars>
          <dgm:resizeHandles val="exact"/>
        </dgm:presLayoutVars>
      </dgm:prSet>
      <dgm:spPr/>
    </dgm:pt>
    <dgm:pt modelId="{C664D46D-A6A6-4022-9BFC-509CECDB3897}" type="pres">
      <dgm:prSet presAssocID="{91A725FD-17C7-4669-8479-F5D5DB666A57}" presName="node" presStyleLbl="node1" presStyleIdx="0" presStyleCnt="6">
        <dgm:presLayoutVars>
          <dgm:bulletEnabled val="1"/>
        </dgm:presLayoutVars>
      </dgm:prSet>
      <dgm:spPr/>
    </dgm:pt>
    <dgm:pt modelId="{63EF88A6-1DE0-4456-ACAD-A96516F93CCC}" type="pres">
      <dgm:prSet presAssocID="{951CE197-312E-4549-88A1-5369737CBBEB}" presName="sibTrans" presStyleLbl="sibTrans2D1" presStyleIdx="0" presStyleCnt="5"/>
      <dgm:spPr/>
    </dgm:pt>
    <dgm:pt modelId="{EB906B68-4960-4F21-93D7-4A8F63298C0D}" type="pres">
      <dgm:prSet presAssocID="{951CE197-312E-4549-88A1-5369737CBBEB}" presName="connectorText" presStyleLbl="sibTrans2D1" presStyleIdx="0" presStyleCnt="5"/>
      <dgm:spPr/>
    </dgm:pt>
    <dgm:pt modelId="{DDD8C082-3F24-455A-945B-148A300E27ED}" type="pres">
      <dgm:prSet presAssocID="{BF0D674B-8705-4257-A1F1-132E39AC41FE}" presName="node" presStyleLbl="node1" presStyleIdx="1" presStyleCnt="6">
        <dgm:presLayoutVars>
          <dgm:bulletEnabled val="1"/>
        </dgm:presLayoutVars>
      </dgm:prSet>
      <dgm:spPr/>
    </dgm:pt>
    <dgm:pt modelId="{6319AC54-289F-416C-B001-0976FB09C359}" type="pres">
      <dgm:prSet presAssocID="{1824CB4D-E58C-4FBD-9075-9220EAD8B1C8}" presName="sibTrans" presStyleLbl="sibTrans2D1" presStyleIdx="1" presStyleCnt="5"/>
      <dgm:spPr/>
    </dgm:pt>
    <dgm:pt modelId="{D466C049-821A-49AB-80FB-72A64459BEA7}" type="pres">
      <dgm:prSet presAssocID="{1824CB4D-E58C-4FBD-9075-9220EAD8B1C8}" presName="connectorText" presStyleLbl="sibTrans2D1" presStyleIdx="1" presStyleCnt="5"/>
      <dgm:spPr/>
    </dgm:pt>
    <dgm:pt modelId="{97874CD5-C040-46B6-9BA6-3FEFD47686CC}" type="pres">
      <dgm:prSet presAssocID="{1F141603-95E2-48FD-BE28-E4EDD93E8E23}" presName="node" presStyleLbl="node1" presStyleIdx="2" presStyleCnt="6">
        <dgm:presLayoutVars>
          <dgm:bulletEnabled val="1"/>
        </dgm:presLayoutVars>
      </dgm:prSet>
      <dgm:spPr/>
    </dgm:pt>
    <dgm:pt modelId="{8925CC35-167A-4CC2-99F4-118BE88DFDB7}" type="pres">
      <dgm:prSet presAssocID="{406C9B93-1B20-4628-9070-8083AF341E56}" presName="sibTrans" presStyleLbl="sibTrans2D1" presStyleIdx="2" presStyleCnt="5"/>
      <dgm:spPr/>
    </dgm:pt>
    <dgm:pt modelId="{699354CF-9A93-4CB1-9F88-627BD0B0AF2A}" type="pres">
      <dgm:prSet presAssocID="{406C9B93-1B20-4628-9070-8083AF341E56}" presName="connectorText" presStyleLbl="sibTrans2D1" presStyleIdx="2" presStyleCnt="5"/>
      <dgm:spPr/>
    </dgm:pt>
    <dgm:pt modelId="{96082B74-F54A-43C6-BE4D-43531BBD0A9E}" type="pres">
      <dgm:prSet presAssocID="{B448E688-B286-4A1F-97C6-EF6055903489}" presName="node" presStyleLbl="node1" presStyleIdx="3" presStyleCnt="6">
        <dgm:presLayoutVars>
          <dgm:bulletEnabled val="1"/>
        </dgm:presLayoutVars>
      </dgm:prSet>
      <dgm:spPr/>
    </dgm:pt>
    <dgm:pt modelId="{4441E00B-E57B-4193-8329-C51FE2DBAC0E}" type="pres">
      <dgm:prSet presAssocID="{EC0886B0-E204-4EE7-95A2-0C042BDCF085}" presName="sibTrans" presStyleLbl="sibTrans2D1" presStyleIdx="3" presStyleCnt="5"/>
      <dgm:spPr/>
    </dgm:pt>
    <dgm:pt modelId="{F34820CE-88FB-42E1-95F9-07863A0085F5}" type="pres">
      <dgm:prSet presAssocID="{EC0886B0-E204-4EE7-95A2-0C042BDCF085}" presName="connectorText" presStyleLbl="sibTrans2D1" presStyleIdx="3" presStyleCnt="5"/>
      <dgm:spPr/>
    </dgm:pt>
    <dgm:pt modelId="{1BC286BF-985F-4980-B9A6-99D75FDF69DB}" type="pres">
      <dgm:prSet presAssocID="{91EBB513-FE2B-4503-A8C9-F8EDD9B231A9}" presName="node" presStyleLbl="node1" presStyleIdx="4" presStyleCnt="6">
        <dgm:presLayoutVars>
          <dgm:bulletEnabled val="1"/>
        </dgm:presLayoutVars>
      </dgm:prSet>
      <dgm:spPr/>
    </dgm:pt>
    <dgm:pt modelId="{B81BDD71-8E79-4356-BEE5-F34D7F6FE3DF}" type="pres">
      <dgm:prSet presAssocID="{1063FCAC-30BF-41A1-B7E4-255CD653B166}" presName="sibTrans" presStyleLbl="sibTrans2D1" presStyleIdx="4" presStyleCnt="5"/>
      <dgm:spPr/>
    </dgm:pt>
    <dgm:pt modelId="{4383352E-5B1D-4155-9A01-743B885C1B11}" type="pres">
      <dgm:prSet presAssocID="{1063FCAC-30BF-41A1-B7E4-255CD653B166}" presName="connectorText" presStyleLbl="sibTrans2D1" presStyleIdx="4" presStyleCnt="5"/>
      <dgm:spPr/>
    </dgm:pt>
    <dgm:pt modelId="{DD5520FB-E2DB-4115-89C3-E74B2DA0DD15}" type="pres">
      <dgm:prSet presAssocID="{F8E4EF52-3C02-498D-BF5A-705EBF665C67}" presName="node" presStyleLbl="node1" presStyleIdx="5" presStyleCnt="6">
        <dgm:presLayoutVars>
          <dgm:bulletEnabled val="1"/>
        </dgm:presLayoutVars>
      </dgm:prSet>
      <dgm:spPr/>
    </dgm:pt>
  </dgm:ptLst>
  <dgm:cxnLst>
    <dgm:cxn modelId="{6B633804-E9A7-48F8-B80F-938AAC6F96F6}" type="presOf" srcId="{EC0886B0-E204-4EE7-95A2-0C042BDCF085}" destId="{F34820CE-88FB-42E1-95F9-07863A0085F5}" srcOrd="1" destOrd="0" presId="urn:microsoft.com/office/officeart/2005/8/layout/process2"/>
    <dgm:cxn modelId="{07A1D004-94C9-4574-B6B7-F6EA196D56D7}" srcId="{D02A90D7-3032-427F-A09D-F9CDC7B06847}" destId="{91EBB513-FE2B-4503-A8C9-F8EDD9B231A9}" srcOrd="4" destOrd="0" parTransId="{A14618DF-8D2B-4FF5-8A13-137ECB955B48}" sibTransId="{1063FCAC-30BF-41A1-B7E4-255CD653B166}"/>
    <dgm:cxn modelId="{4D442F05-4D32-4AE5-8B4E-5049A54F08BF}" type="presOf" srcId="{1063FCAC-30BF-41A1-B7E4-255CD653B166}" destId="{4383352E-5B1D-4155-9A01-743B885C1B11}" srcOrd="1" destOrd="0" presId="urn:microsoft.com/office/officeart/2005/8/layout/process2"/>
    <dgm:cxn modelId="{5589380C-2575-42E0-9461-E5E286DF33C5}" type="presOf" srcId="{B448E688-B286-4A1F-97C6-EF6055903489}" destId="{96082B74-F54A-43C6-BE4D-43531BBD0A9E}" srcOrd="0" destOrd="0" presId="urn:microsoft.com/office/officeart/2005/8/layout/process2"/>
    <dgm:cxn modelId="{D9D08C11-CC39-429B-9199-6089DDAE36D4}" type="presOf" srcId="{91A725FD-17C7-4669-8479-F5D5DB666A57}" destId="{C664D46D-A6A6-4022-9BFC-509CECDB3897}" srcOrd="0" destOrd="0" presId="urn:microsoft.com/office/officeart/2005/8/layout/process2"/>
    <dgm:cxn modelId="{6CCCCE1A-3415-48A9-8B9E-4D902FFEFE1E}" type="presOf" srcId="{951CE197-312E-4549-88A1-5369737CBBEB}" destId="{EB906B68-4960-4F21-93D7-4A8F63298C0D}" srcOrd="1" destOrd="0" presId="urn:microsoft.com/office/officeart/2005/8/layout/process2"/>
    <dgm:cxn modelId="{45418833-EBCA-4BDC-B30E-FEAAAC5BAD2A}" type="presOf" srcId="{406C9B93-1B20-4628-9070-8083AF341E56}" destId="{8925CC35-167A-4CC2-99F4-118BE88DFDB7}" srcOrd="0" destOrd="0" presId="urn:microsoft.com/office/officeart/2005/8/layout/process2"/>
    <dgm:cxn modelId="{8899BD74-C19A-4436-9E6B-33958A04298A}" type="presOf" srcId="{1063FCAC-30BF-41A1-B7E4-255CD653B166}" destId="{B81BDD71-8E79-4356-BEE5-F34D7F6FE3DF}" srcOrd="0" destOrd="0" presId="urn:microsoft.com/office/officeart/2005/8/layout/process2"/>
    <dgm:cxn modelId="{9726DC54-CFFC-4C1A-8279-D5B464BB3BFC}" srcId="{D02A90D7-3032-427F-A09D-F9CDC7B06847}" destId="{1F141603-95E2-48FD-BE28-E4EDD93E8E23}" srcOrd="2" destOrd="0" parTransId="{C46E7BAE-70AD-42A5-A0F5-10D9AFCF114F}" sibTransId="{406C9B93-1B20-4628-9070-8083AF341E56}"/>
    <dgm:cxn modelId="{9D1D527E-77B1-4276-9193-8792091784A5}" srcId="{D02A90D7-3032-427F-A09D-F9CDC7B06847}" destId="{BF0D674B-8705-4257-A1F1-132E39AC41FE}" srcOrd="1" destOrd="0" parTransId="{13950CA7-46A3-4F67-A6AB-CC66798DE88D}" sibTransId="{1824CB4D-E58C-4FBD-9075-9220EAD8B1C8}"/>
    <dgm:cxn modelId="{0F523C81-250A-47BF-8CB4-E8AD7CA578E3}" type="presOf" srcId="{F8E4EF52-3C02-498D-BF5A-705EBF665C67}" destId="{DD5520FB-E2DB-4115-89C3-E74B2DA0DD15}" srcOrd="0" destOrd="0" presId="urn:microsoft.com/office/officeart/2005/8/layout/process2"/>
    <dgm:cxn modelId="{BAB17B83-899D-4B3B-8104-C152F25FC0BA}" type="presOf" srcId="{1824CB4D-E58C-4FBD-9075-9220EAD8B1C8}" destId="{D466C049-821A-49AB-80FB-72A64459BEA7}" srcOrd="1" destOrd="0" presId="urn:microsoft.com/office/officeart/2005/8/layout/process2"/>
    <dgm:cxn modelId="{8893FB94-57D0-415D-9B8F-D173089AFFF9}" type="presOf" srcId="{91EBB513-FE2B-4503-A8C9-F8EDD9B231A9}" destId="{1BC286BF-985F-4980-B9A6-99D75FDF69DB}" srcOrd="0" destOrd="0" presId="urn:microsoft.com/office/officeart/2005/8/layout/process2"/>
    <dgm:cxn modelId="{8722E099-499D-4E4D-9B3D-E8D99A6FF2CB}" type="presOf" srcId="{BF0D674B-8705-4257-A1F1-132E39AC41FE}" destId="{DDD8C082-3F24-455A-945B-148A300E27ED}" srcOrd="0" destOrd="0" presId="urn:microsoft.com/office/officeart/2005/8/layout/process2"/>
    <dgm:cxn modelId="{06439FA3-003E-488B-85E3-373DE0DCC84B}" type="presOf" srcId="{EC0886B0-E204-4EE7-95A2-0C042BDCF085}" destId="{4441E00B-E57B-4193-8329-C51FE2DBAC0E}" srcOrd="0" destOrd="0" presId="urn:microsoft.com/office/officeart/2005/8/layout/process2"/>
    <dgm:cxn modelId="{7F72B0AD-9D29-4970-8616-8D151546C899}" type="presOf" srcId="{1824CB4D-E58C-4FBD-9075-9220EAD8B1C8}" destId="{6319AC54-289F-416C-B001-0976FB09C359}" srcOrd="0" destOrd="0" presId="urn:microsoft.com/office/officeart/2005/8/layout/process2"/>
    <dgm:cxn modelId="{8812B1B5-DC78-49E7-A969-ED186D224FC2}" type="presOf" srcId="{D02A90D7-3032-427F-A09D-F9CDC7B06847}" destId="{C4DEC16B-CCFF-4BFB-B21F-8F67307CA8E1}" srcOrd="0" destOrd="0" presId="urn:microsoft.com/office/officeart/2005/8/layout/process2"/>
    <dgm:cxn modelId="{3E6A5BC0-5F4C-425C-9384-C3ACBE029B24}" type="presOf" srcId="{951CE197-312E-4549-88A1-5369737CBBEB}" destId="{63EF88A6-1DE0-4456-ACAD-A96516F93CCC}" srcOrd="0" destOrd="0" presId="urn:microsoft.com/office/officeart/2005/8/layout/process2"/>
    <dgm:cxn modelId="{1F30DAC0-23CD-4714-8C2C-79412A4045B9}" srcId="{D02A90D7-3032-427F-A09D-F9CDC7B06847}" destId="{F8E4EF52-3C02-498D-BF5A-705EBF665C67}" srcOrd="5" destOrd="0" parTransId="{3C030144-4077-48F0-B581-C2AC52F410D6}" sibTransId="{2A457FC8-76F5-43C6-8645-B0C00F88E51B}"/>
    <dgm:cxn modelId="{95D2B3CB-1519-4A0B-8ABA-9AEBE60681FC}" type="presOf" srcId="{1F141603-95E2-48FD-BE28-E4EDD93E8E23}" destId="{97874CD5-C040-46B6-9BA6-3FEFD47686CC}" srcOrd="0" destOrd="0" presId="urn:microsoft.com/office/officeart/2005/8/layout/process2"/>
    <dgm:cxn modelId="{4FF418D8-84BA-4ECE-9678-9CE3F2C9E091}" type="presOf" srcId="{406C9B93-1B20-4628-9070-8083AF341E56}" destId="{699354CF-9A93-4CB1-9F88-627BD0B0AF2A}" srcOrd="1" destOrd="0" presId="urn:microsoft.com/office/officeart/2005/8/layout/process2"/>
    <dgm:cxn modelId="{E2C0B6F1-98D7-4142-A960-86008D6FB82E}" srcId="{D02A90D7-3032-427F-A09D-F9CDC7B06847}" destId="{91A725FD-17C7-4669-8479-F5D5DB666A57}" srcOrd="0" destOrd="0" parTransId="{6950D7AD-4BFF-4518-8DA1-2067F9B48270}" sibTransId="{951CE197-312E-4549-88A1-5369737CBBEB}"/>
    <dgm:cxn modelId="{03B634F4-CE0E-4866-9431-2451AFD580CC}" srcId="{D02A90D7-3032-427F-A09D-F9CDC7B06847}" destId="{B448E688-B286-4A1F-97C6-EF6055903489}" srcOrd="3" destOrd="0" parTransId="{D5E052DB-EFB0-415B-A46A-60BA83CBAAD0}" sibTransId="{EC0886B0-E204-4EE7-95A2-0C042BDCF085}"/>
    <dgm:cxn modelId="{A5911794-EE61-4C9A-B08A-20160F19AFF1}" type="presParOf" srcId="{C4DEC16B-CCFF-4BFB-B21F-8F67307CA8E1}" destId="{C664D46D-A6A6-4022-9BFC-509CECDB3897}" srcOrd="0" destOrd="0" presId="urn:microsoft.com/office/officeart/2005/8/layout/process2"/>
    <dgm:cxn modelId="{50A9116D-9159-4707-A75E-FBC0376390DC}" type="presParOf" srcId="{C4DEC16B-CCFF-4BFB-B21F-8F67307CA8E1}" destId="{63EF88A6-1DE0-4456-ACAD-A96516F93CCC}" srcOrd="1" destOrd="0" presId="urn:microsoft.com/office/officeart/2005/8/layout/process2"/>
    <dgm:cxn modelId="{6F512D22-E563-4B28-8042-085D91A75D83}" type="presParOf" srcId="{63EF88A6-1DE0-4456-ACAD-A96516F93CCC}" destId="{EB906B68-4960-4F21-93D7-4A8F63298C0D}" srcOrd="0" destOrd="0" presId="urn:microsoft.com/office/officeart/2005/8/layout/process2"/>
    <dgm:cxn modelId="{25BAF72B-FF97-4BF0-A991-81D9DB2C6944}" type="presParOf" srcId="{C4DEC16B-CCFF-4BFB-B21F-8F67307CA8E1}" destId="{DDD8C082-3F24-455A-945B-148A300E27ED}" srcOrd="2" destOrd="0" presId="urn:microsoft.com/office/officeart/2005/8/layout/process2"/>
    <dgm:cxn modelId="{DC20BC84-2F36-4D58-B89B-4228E1630AB5}" type="presParOf" srcId="{C4DEC16B-CCFF-4BFB-B21F-8F67307CA8E1}" destId="{6319AC54-289F-416C-B001-0976FB09C359}" srcOrd="3" destOrd="0" presId="urn:microsoft.com/office/officeart/2005/8/layout/process2"/>
    <dgm:cxn modelId="{46AEE84F-F25E-405B-9DD3-D20DBD4F7C70}" type="presParOf" srcId="{6319AC54-289F-416C-B001-0976FB09C359}" destId="{D466C049-821A-49AB-80FB-72A64459BEA7}" srcOrd="0" destOrd="0" presId="urn:microsoft.com/office/officeart/2005/8/layout/process2"/>
    <dgm:cxn modelId="{AA9DF56F-B148-4B4A-9EAC-EF962B8134BC}" type="presParOf" srcId="{C4DEC16B-CCFF-4BFB-B21F-8F67307CA8E1}" destId="{97874CD5-C040-46B6-9BA6-3FEFD47686CC}" srcOrd="4" destOrd="0" presId="urn:microsoft.com/office/officeart/2005/8/layout/process2"/>
    <dgm:cxn modelId="{9DAFE24E-1438-48EC-B90C-0CE204B47AFB}" type="presParOf" srcId="{C4DEC16B-CCFF-4BFB-B21F-8F67307CA8E1}" destId="{8925CC35-167A-4CC2-99F4-118BE88DFDB7}" srcOrd="5" destOrd="0" presId="urn:microsoft.com/office/officeart/2005/8/layout/process2"/>
    <dgm:cxn modelId="{C4F82F3C-DEC6-4C81-B1AF-35362BCE5B82}" type="presParOf" srcId="{8925CC35-167A-4CC2-99F4-118BE88DFDB7}" destId="{699354CF-9A93-4CB1-9F88-627BD0B0AF2A}" srcOrd="0" destOrd="0" presId="urn:microsoft.com/office/officeart/2005/8/layout/process2"/>
    <dgm:cxn modelId="{AF3C888A-7584-40D9-8EDB-9F4EBE5A7F6C}" type="presParOf" srcId="{C4DEC16B-CCFF-4BFB-B21F-8F67307CA8E1}" destId="{96082B74-F54A-43C6-BE4D-43531BBD0A9E}" srcOrd="6" destOrd="0" presId="urn:microsoft.com/office/officeart/2005/8/layout/process2"/>
    <dgm:cxn modelId="{797D69D5-0949-421B-B10E-9E3364EE6927}" type="presParOf" srcId="{C4DEC16B-CCFF-4BFB-B21F-8F67307CA8E1}" destId="{4441E00B-E57B-4193-8329-C51FE2DBAC0E}" srcOrd="7" destOrd="0" presId="urn:microsoft.com/office/officeart/2005/8/layout/process2"/>
    <dgm:cxn modelId="{2D42B0ED-D557-4B86-A33F-6CC6FA6B6130}" type="presParOf" srcId="{4441E00B-E57B-4193-8329-C51FE2DBAC0E}" destId="{F34820CE-88FB-42E1-95F9-07863A0085F5}" srcOrd="0" destOrd="0" presId="urn:microsoft.com/office/officeart/2005/8/layout/process2"/>
    <dgm:cxn modelId="{9A2B399C-5E15-46BB-88FC-BCCD560940B0}" type="presParOf" srcId="{C4DEC16B-CCFF-4BFB-B21F-8F67307CA8E1}" destId="{1BC286BF-985F-4980-B9A6-99D75FDF69DB}" srcOrd="8" destOrd="0" presId="urn:microsoft.com/office/officeart/2005/8/layout/process2"/>
    <dgm:cxn modelId="{CD0D633C-2B84-42AE-8278-2C6D334BE0EB}" type="presParOf" srcId="{C4DEC16B-CCFF-4BFB-B21F-8F67307CA8E1}" destId="{B81BDD71-8E79-4356-BEE5-F34D7F6FE3DF}" srcOrd="9" destOrd="0" presId="urn:microsoft.com/office/officeart/2005/8/layout/process2"/>
    <dgm:cxn modelId="{8058C399-6609-4A1E-9E38-AC6377156A72}" type="presParOf" srcId="{B81BDD71-8E79-4356-BEE5-F34D7F6FE3DF}" destId="{4383352E-5B1D-4155-9A01-743B885C1B11}" srcOrd="0" destOrd="0" presId="urn:microsoft.com/office/officeart/2005/8/layout/process2"/>
    <dgm:cxn modelId="{17C018CD-2DD4-43E3-8DC5-A590F527BF7A}" type="presParOf" srcId="{C4DEC16B-CCFF-4BFB-B21F-8F67307CA8E1}" destId="{DD5520FB-E2DB-4115-89C3-E74B2DA0DD15}" srcOrd="10" destOrd="0" presId="urn:microsoft.com/office/officeart/2005/8/layout/process2"/>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D6738BF-1E60-4B44-8648-0F53C6EAB15D}"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91DE3509-4F58-4D6F-B881-96FA651AB437}">
      <dgm:prSet phldrT="[Text]" custT="1"/>
      <dgm:spPr/>
      <dgm:t>
        <a:bodyPr/>
        <a:lstStyle/>
        <a:p>
          <a:r>
            <a:rPr lang="en-US" sz="1600" dirty="0"/>
            <a:t>Strategic</a:t>
          </a:r>
        </a:p>
      </dgm:t>
    </dgm:pt>
    <dgm:pt modelId="{BA82D8C4-3B69-4FBD-B7B7-6660BE5F7A7F}" type="parTrans" cxnId="{2DBC81AD-ED08-4191-8CAF-4CE119ED6B0B}">
      <dgm:prSet/>
      <dgm:spPr/>
      <dgm:t>
        <a:bodyPr/>
        <a:lstStyle/>
        <a:p>
          <a:endParaRPr lang="en-US"/>
        </a:p>
      </dgm:t>
    </dgm:pt>
    <dgm:pt modelId="{9BDB6F4C-74D8-42D0-80C9-2DEFF380AF8D}" type="sibTrans" cxnId="{2DBC81AD-ED08-4191-8CAF-4CE119ED6B0B}">
      <dgm:prSet/>
      <dgm:spPr/>
      <dgm:t>
        <a:bodyPr/>
        <a:lstStyle/>
        <a:p>
          <a:endParaRPr lang="en-US"/>
        </a:p>
      </dgm:t>
    </dgm:pt>
    <dgm:pt modelId="{ABCF9915-E728-4511-A50C-040B3EE4DBB0}">
      <dgm:prSet phldrT="[Text]" custT="1"/>
      <dgm:spPr/>
      <dgm:t>
        <a:bodyPr/>
        <a:lstStyle/>
        <a:p>
          <a:r>
            <a:rPr lang="en-US" sz="1600" dirty="0"/>
            <a:t>Organizational Level</a:t>
          </a:r>
        </a:p>
      </dgm:t>
    </dgm:pt>
    <dgm:pt modelId="{4CDB887F-29F2-464B-98F2-3C7F298C1AF8}" type="parTrans" cxnId="{A8DA7BB6-A328-4A94-B542-2316C214328D}">
      <dgm:prSet/>
      <dgm:spPr/>
      <dgm:t>
        <a:bodyPr/>
        <a:lstStyle/>
        <a:p>
          <a:endParaRPr lang="en-US"/>
        </a:p>
      </dgm:t>
    </dgm:pt>
    <dgm:pt modelId="{375439B5-1D02-4B7F-B90B-334F7DBC7CF9}" type="sibTrans" cxnId="{A8DA7BB6-A328-4A94-B542-2316C214328D}">
      <dgm:prSet/>
      <dgm:spPr/>
      <dgm:t>
        <a:bodyPr/>
        <a:lstStyle/>
        <a:p>
          <a:endParaRPr lang="en-US"/>
        </a:p>
      </dgm:t>
    </dgm:pt>
    <dgm:pt modelId="{59D07FC3-C46C-4BE9-BBE1-46AD2029C9AC}">
      <dgm:prSet phldrT="[Text]" custT="1"/>
      <dgm:spPr/>
      <dgm:t>
        <a:bodyPr/>
        <a:lstStyle/>
        <a:p>
          <a:r>
            <a:rPr lang="en-US" sz="1600" dirty="0"/>
            <a:t>Tactical</a:t>
          </a:r>
        </a:p>
      </dgm:t>
    </dgm:pt>
    <dgm:pt modelId="{B012F890-5568-4C2D-AE40-0D648093F528}" type="parTrans" cxnId="{EADE36C3-E7B9-46E2-B07D-69F39B704394}">
      <dgm:prSet/>
      <dgm:spPr/>
      <dgm:t>
        <a:bodyPr/>
        <a:lstStyle/>
        <a:p>
          <a:endParaRPr lang="en-US"/>
        </a:p>
      </dgm:t>
    </dgm:pt>
    <dgm:pt modelId="{3F2BED24-1E6B-4F93-B36E-D06FAB3C528B}" type="sibTrans" cxnId="{EADE36C3-E7B9-46E2-B07D-69F39B704394}">
      <dgm:prSet/>
      <dgm:spPr/>
      <dgm:t>
        <a:bodyPr/>
        <a:lstStyle/>
        <a:p>
          <a:endParaRPr lang="en-US"/>
        </a:p>
      </dgm:t>
    </dgm:pt>
    <dgm:pt modelId="{3EE49C09-097E-40C6-99D9-2CB433FE6BF3}">
      <dgm:prSet phldrT="[Text]" custT="1"/>
      <dgm:spPr/>
      <dgm:t>
        <a:bodyPr/>
        <a:lstStyle/>
        <a:p>
          <a:r>
            <a:rPr lang="en-US" sz="1600" dirty="0"/>
            <a:t>Business Process</a:t>
          </a:r>
        </a:p>
      </dgm:t>
    </dgm:pt>
    <dgm:pt modelId="{2D76DA3B-AA3F-4912-8D31-0CC93A46EEC7}" type="parTrans" cxnId="{2FEA85F2-D60A-433E-BC62-0D8BA27A3BD1}">
      <dgm:prSet/>
      <dgm:spPr/>
      <dgm:t>
        <a:bodyPr/>
        <a:lstStyle/>
        <a:p>
          <a:endParaRPr lang="en-US"/>
        </a:p>
      </dgm:t>
    </dgm:pt>
    <dgm:pt modelId="{6AA804CE-C9A1-41E5-9654-79C4E968EC2D}" type="sibTrans" cxnId="{2FEA85F2-D60A-433E-BC62-0D8BA27A3BD1}">
      <dgm:prSet/>
      <dgm:spPr/>
      <dgm:t>
        <a:bodyPr/>
        <a:lstStyle/>
        <a:p>
          <a:endParaRPr lang="en-US"/>
        </a:p>
      </dgm:t>
    </dgm:pt>
    <dgm:pt modelId="{0AC25BC4-5FF9-4AEB-B96A-A38A93F10177}">
      <dgm:prSet phldrT="[Text]" custT="1"/>
      <dgm:spPr/>
      <dgm:t>
        <a:bodyPr/>
        <a:lstStyle/>
        <a:p>
          <a:r>
            <a:rPr lang="en-US" sz="1600" dirty="0"/>
            <a:t>Business Project</a:t>
          </a:r>
        </a:p>
      </dgm:t>
    </dgm:pt>
    <dgm:pt modelId="{E6A274C3-89DD-4B32-B285-657B1E5F6EE1}" type="parTrans" cxnId="{B6B75DFC-B886-4CB3-AA23-0B25AF7752A3}">
      <dgm:prSet/>
      <dgm:spPr/>
      <dgm:t>
        <a:bodyPr/>
        <a:lstStyle/>
        <a:p>
          <a:endParaRPr lang="en-US"/>
        </a:p>
      </dgm:t>
    </dgm:pt>
    <dgm:pt modelId="{C89B81F3-6057-42E8-AFA0-0EEA1ACEF471}" type="sibTrans" cxnId="{B6B75DFC-B886-4CB3-AA23-0B25AF7752A3}">
      <dgm:prSet/>
      <dgm:spPr/>
      <dgm:t>
        <a:bodyPr/>
        <a:lstStyle/>
        <a:p>
          <a:endParaRPr lang="en-US"/>
        </a:p>
      </dgm:t>
    </dgm:pt>
    <dgm:pt modelId="{94568608-6F96-4191-8074-800EE2434C0D}">
      <dgm:prSet phldrT="[Text]" custT="1"/>
      <dgm:spPr/>
      <dgm:t>
        <a:bodyPr/>
        <a:lstStyle/>
        <a:p>
          <a:r>
            <a:rPr lang="en-US" sz="1600" dirty="0"/>
            <a:t>Operational</a:t>
          </a:r>
        </a:p>
      </dgm:t>
    </dgm:pt>
    <dgm:pt modelId="{0A402AA6-D45D-4C14-8F43-0FED562AA04B}" type="parTrans" cxnId="{DA141F86-A5F9-4781-95EB-F1E8B9A7764A}">
      <dgm:prSet/>
      <dgm:spPr/>
      <dgm:t>
        <a:bodyPr/>
        <a:lstStyle/>
        <a:p>
          <a:endParaRPr lang="en-US"/>
        </a:p>
      </dgm:t>
    </dgm:pt>
    <dgm:pt modelId="{F6B3E48A-3305-445F-A875-14ADD9D51D0C}" type="sibTrans" cxnId="{DA141F86-A5F9-4781-95EB-F1E8B9A7764A}">
      <dgm:prSet/>
      <dgm:spPr/>
      <dgm:t>
        <a:bodyPr/>
        <a:lstStyle/>
        <a:p>
          <a:endParaRPr lang="en-US"/>
        </a:p>
      </dgm:t>
    </dgm:pt>
    <dgm:pt modelId="{8215FA26-45F2-4651-A1A5-0BFB18F7F19C}">
      <dgm:prSet phldrT="[Text]" custT="1"/>
      <dgm:spPr/>
      <dgm:t>
        <a:bodyPr/>
        <a:lstStyle/>
        <a:p>
          <a:r>
            <a:rPr lang="en-US" sz="1600" dirty="0"/>
            <a:t>Operational</a:t>
          </a:r>
        </a:p>
      </dgm:t>
    </dgm:pt>
    <dgm:pt modelId="{DFB21455-A4C7-46FE-A609-718DEA2B6F8B}" type="parTrans" cxnId="{9EF2A2B0-369E-4FEC-96B0-AE0D1C21B6AD}">
      <dgm:prSet/>
      <dgm:spPr/>
      <dgm:t>
        <a:bodyPr/>
        <a:lstStyle/>
        <a:p>
          <a:endParaRPr lang="en-US"/>
        </a:p>
      </dgm:t>
    </dgm:pt>
    <dgm:pt modelId="{541E1E51-73F9-4AB2-A0AD-F14140710CAD}" type="sibTrans" cxnId="{9EF2A2B0-369E-4FEC-96B0-AE0D1C21B6AD}">
      <dgm:prSet/>
      <dgm:spPr/>
      <dgm:t>
        <a:bodyPr/>
        <a:lstStyle/>
        <a:p>
          <a:endParaRPr lang="en-US"/>
        </a:p>
      </dgm:t>
    </dgm:pt>
    <dgm:pt modelId="{E91FD48D-0647-40A3-B7A5-D2C068737F41}">
      <dgm:prSet phldrT="[Text]" custT="1"/>
      <dgm:spPr/>
      <dgm:t>
        <a:bodyPr/>
        <a:lstStyle/>
        <a:p>
          <a:r>
            <a:rPr lang="en-US" sz="1600" dirty="0"/>
            <a:t>IS Project</a:t>
          </a:r>
        </a:p>
      </dgm:t>
    </dgm:pt>
    <dgm:pt modelId="{FB2D1A7E-7CE5-495A-83B2-C29B751578B7}" type="parTrans" cxnId="{04F6070F-A905-4E6A-B339-D3BA9810E111}">
      <dgm:prSet/>
      <dgm:spPr/>
      <dgm:t>
        <a:bodyPr/>
        <a:lstStyle/>
        <a:p>
          <a:endParaRPr lang="en-US"/>
        </a:p>
      </dgm:t>
    </dgm:pt>
    <dgm:pt modelId="{403D0072-B556-420D-AC35-31F5EF8163C5}" type="sibTrans" cxnId="{04F6070F-A905-4E6A-B339-D3BA9810E111}">
      <dgm:prSet/>
      <dgm:spPr/>
      <dgm:t>
        <a:bodyPr/>
        <a:lstStyle/>
        <a:p>
          <a:endParaRPr lang="en-US"/>
        </a:p>
      </dgm:t>
    </dgm:pt>
    <dgm:pt modelId="{BF1D6426-9036-45E0-862A-526FCBAC4A9E}" type="pres">
      <dgm:prSet presAssocID="{ED6738BF-1E60-4B44-8648-0F53C6EAB15D}" presName="linearFlow" presStyleCnt="0">
        <dgm:presLayoutVars>
          <dgm:dir/>
          <dgm:animLvl val="lvl"/>
          <dgm:resizeHandles val="exact"/>
        </dgm:presLayoutVars>
      </dgm:prSet>
      <dgm:spPr/>
    </dgm:pt>
    <dgm:pt modelId="{EED18D39-86D9-426F-BC82-5448A78E97C0}" type="pres">
      <dgm:prSet presAssocID="{91DE3509-4F58-4D6F-B881-96FA651AB437}" presName="composite" presStyleCnt="0"/>
      <dgm:spPr/>
    </dgm:pt>
    <dgm:pt modelId="{3D86D368-3A3B-45A5-BDB9-F2D22677F812}" type="pres">
      <dgm:prSet presAssocID="{91DE3509-4F58-4D6F-B881-96FA651AB437}" presName="parentText" presStyleLbl="alignNode1" presStyleIdx="0" presStyleCnt="3" custScaleX="206847">
        <dgm:presLayoutVars>
          <dgm:chMax val="1"/>
          <dgm:bulletEnabled val="1"/>
        </dgm:presLayoutVars>
      </dgm:prSet>
      <dgm:spPr/>
    </dgm:pt>
    <dgm:pt modelId="{CF00AF08-5F9D-480E-8A1F-22BF650CD637}" type="pres">
      <dgm:prSet presAssocID="{91DE3509-4F58-4D6F-B881-96FA651AB437}" presName="descendantText" presStyleLbl="alignAcc1" presStyleIdx="0" presStyleCnt="3" custScaleX="64250" custLinFactNeighborX="645" custLinFactNeighborY="9303">
        <dgm:presLayoutVars>
          <dgm:bulletEnabled val="1"/>
        </dgm:presLayoutVars>
      </dgm:prSet>
      <dgm:spPr/>
    </dgm:pt>
    <dgm:pt modelId="{B6C6E6E7-6E22-4110-87CF-AF34ABBEC98B}" type="pres">
      <dgm:prSet presAssocID="{9BDB6F4C-74D8-42D0-80C9-2DEFF380AF8D}" presName="sp" presStyleCnt="0"/>
      <dgm:spPr/>
    </dgm:pt>
    <dgm:pt modelId="{E67B04EB-34EF-4740-AC83-4CCB6F2233FE}" type="pres">
      <dgm:prSet presAssocID="{59D07FC3-C46C-4BE9-BBE1-46AD2029C9AC}" presName="composite" presStyleCnt="0"/>
      <dgm:spPr/>
    </dgm:pt>
    <dgm:pt modelId="{6DB8DB90-7879-4383-8E3F-60387C9C65F6}" type="pres">
      <dgm:prSet presAssocID="{59D07FC3-C46C-4BE9-BBE1-46AD2029C9AC}" presName="parentText" presStyleLbl="alignNode1" presStyleIdx="1" presStyleCnt="3" custScaleX="220958">
        <dgm:presLayoutVars>
          <dgm:chMax val="1"/>
          <dgm:bulletEnabled val="1"/>
        </dgm:presLayoutVars>
      </dgm:prSet>
      <dgm:spPr/>
    </dgm:pt>
    <dgm:pt modelId="{70A05AD6-BE87-4525-BAFB-7DEE4E94F733}" type="pres">
      <dgm:prSet presAssocID="{59D07FC3-C46C-4BE9-BBE1-46AD2029C9AC}" presName="descendantText" presStyleLbl="alignAcc1" presStyleIdx="1" presStyleCnt="3" custScaleX="72613">
        <dgm:presLayoutVars>
          <dgm:bulletEnabled val="1"/>
        </dgm:presLayoutVars>
      </dgm:prSet>
      <dgm:spPr/>
    </dgm:pt>
    <dgm:pt modelId="{CB757005-5E70-4EB6-B923-AB3655CDB149}" type="pres">
      <dgm:prSet presAssocID="{3F2BED24-1E6B-4F93-B36E-D06FAB3C528B}" presName="sp" presStyleCnt="0"/>
      <dgm:spPr/>
    </dgm:pt>
    <dgm:pt modelId="{F9319D9D-C072-47E2-A359-3B6FB276E636}" type="pres">
      <dgm:prSet presAssocID="{94568608-6F96-4191-8074-800EE2434C0D}" presName="composite" presStyleCnt="0"/>
      <dgm:spPr/>
    </dgm:pt>
    <dgm:pt modelId="{7C5B3AF6-FB5D-4524-BF9A-37D538291739}" type="pres">
      <dgm:prSet presAssocID="{94568608-6F96-4191-8074-800EE2434C0D}" presName="parentText" presStyleLbl="alignNode1" presStyleIdx="2" presStyleCnt="3" custScaleX="220538">
        <dgm:presLayoutVars>
          <dgm:chMax val="1"/>
          <dgm:bulletEnabled val="1"/>
        </dgm:presLayoutVars>
      </dgm:prSet>
      <dgm:spPr/>
    </dgm:pt>
    <dgm:pt modelId="{B65D44D6-C9D5-4E26-96A8-FD4FEC26453F}" type="pres">
      <dgm:prSet presAssocID="{94568608-6F96-4191-8074-800EE2434C0D}" presName="descendantText" presStyleLbl="alignAcc1" presStyleIdx="2" presStyleCnt="3" custScaleX="57955" custLinFactNeighborX="1156" custLinFactNeighborY="-1175">
        <dgm:presLayoutVars>
          <dgm:bulletEnabled val="1"/>
        </dgm:presLayoutVars>
      </dgm:prSet>
      <dgm:spPr/>
    </dgm:pt>
  </dgm:ptLst>
  <dgm:cxnLst>
    <dgm:cxn modelId="{5F0DAE05-1389-4A96-8765-DE4FA4DC47AD}" type="presOf" srcId="{3EE49C09-097E-40C6-99D9-2CB433FE6BF3}" destId="{70A05AD6-BE87-4525-BAFB-7DEE4E94F733}" srcOrd="0" destOrd="0" presId="urn:microsoft.com/office/officeart/2005/8/layout/chevron2"/>
    <dgm:cxn modelId="{04F6070F-A905-4E6A-B339-D3BA9810E111}" srcId="{94568608-6F96-4191-8074-800EE2434C0D}" destId="{E91FD48D-0647-40A3-B7A5-D2C068737F41}" srcOrd="0" destOrd="0" parTransId="{FB2D1A7E-7CE5-495A-83B2-C29B751578B7}" sibTransId="{403D0072-B556-420D-AC35-31F5EF8163C5}"/>
    <dgm:cxn modelId="{2E831A54-2CD4-44F7-9566-C633011B2D63}" type="presOf" srcId="{E91FD48D-0647-40A3-B7A5-D2C068737F41}" destId="{B65D44D6-C9D5-4E26-96A8-FD4FEC26453F}" srcOrd="0" destOrd="0" presId="urn:microsoft.com/office/officeart/2005/8/layout/chevron2"/>
    <dgm:cxn modelId="{65F19955-9E2F-455B-9F43-2D26EA0346F4}" type="presOf" srcId="{ABCF9915-E728-4511-A50C-040B3EE4DBB0}" destId="{CF00AF08-5F9D-480E-8A1F-22BF650CD637}" srcOrd="0" destOrd="0" presId="urn:microsoft.com/office/officeart/2005/8/layout/chevron2"/>
    <dgm:cxn modelId="{95E4C479-9CB4-4FE5-A316-5ECDED5C08D3}" type="presOf" srcId="{0AC25BC4-5FF9-4AEB-B96A-A38A93F10177}" destId="{70A05AD6-BE87-4525-BAFB-7DEE4E94F733}" srcOrd="0" destOrd="1" presId="urn:microsoft.com/office/officeart/2005/8/layout/chevron2"/>
    <dgm:cxn modelId="{42459D7A-0B28-465A-A8D6-B711029181D9}" type="presOf" srcId="{8215FA26-45F2-4651-A1A5-0BFB18F7F19C}" destId="{B65D44D6-C9D5-4E26-96A8-FD4FEC26453F}" srcOrd="0" destOrd="1" presId="urn:microsoft.com/office/officeart/2005/8/layout/chevron2"/>
    <dgm:cxn modelId="{DA141F86-A5F9-4781-95EB-F1E8B9A7764A}" srcId="{ED6738BF-1E60-4B44-8648-0F53C6EAB15D}" destId="{94568608-6F96-4191-8074-800EE2434C0D}" srcOrd="2" destOrd="0" parTransId="{0A402AA6-D45D-4C14-8F43-0FED562AA04B}" sibTransId="{F6B3E48A-3305-445F-A875-14ADD9D51D0C}"/>
    <dgm:cxn modelId="{4228E18A-F40F-454E-BE68-CAFA7EAFB692}" type="presOf" srcId="{91DE3509-4F58-4D6F-B881-96FA651AB437}" destId="{3D86D368-3A3B-45A5-BDB9-F2D22677F812}" srcOrd="0" destOrd="0" presId="urn:microsoft.com/office/officeart/2005/8/layout/chevron2"/>
    <dgm:cxn modelId="{6FC1DBA6-C5DF-475B-BC1C-98A0E4CCF300}" type="presOf" srcId="{94568608-6F96-4191-8074-800EE2434C0D}" destId="{7C5B3AF6-FB5D-4524-BF9A-37D538291739}" srcOrd="0" destOrd="0" presId="urn:microsoft.com/office/officeart/2005/8/layout/chevron2"/>
    <dgm:cxn modelId="{2DBC81AD-ED08-4191-8CAF-4CE119ED6B0B}" srcId="{ED6738BF-1E60-4B44-8648-0F53C6EAB15D}" destId="{91DE3509-4F58-4D6F-B881-96FA651AB437}" srcOrd="0" destOrd="0" parTransId="{BA82D8C4-3B69-4FBD-B7B7-6660BE5F7A7F}" sibTransId="{9BDB6F4C-74D8-42D0-80C9-2DEFF380AF8D}"/>
    <dgm:cxn modelId="{9EF2A2B0-369E-4FEC-96B0-AE0D1C21B6AD}" srcId="{94568608-6F96-4191-8074-800EE2434C0D}" destId="{8215FA26-45F2-4651-A1A5-0BFB18F7F19C}" srcOrd="1" destOrd="0" parTransId="{DFB21455-A4C7-46FE-A609-718DEA2B6F8B}" sibTransId="{541E1E51-73F9-4AB2-A0AD-F14140710CAD}"/>
    <dgm:cxn modelId="{A8DA7BB6-A328-4A94-B542-2316C214328D}" srcId="{91DE3509-4F58-4D6F-B881-96FA651AB437}" destId="{ABCF9915-E728-4511-A50C-040B3EE4DBB0}" srcOrd="0" destOrd="0" parTransId="{4CDB887F-29F2-464B-98F2-3C7F298C1AF8}" sibTransId="{375439B5-1D02-4B7F-B90B-334F7DBC7CF9}"/>
    <dgm:cxn modelId="{84A491BB-F9DF-4A74-8768-3F19044B2880}" type="presOf" srcId="{59D07FC3-C46C-4BE9-BBE1-46AD2029C9AC}" destId="{6DB8DB90-7879-4383-8E3F-60387C9C65F6}" srcOrd="0" destOrd="0" presId="urn:microsoft.com/office/officeart/2005/8/layout/chevron2"/>
    <dgm:cxn modelId="{EADE36C3-E7B9-46E2-B07D-69F39B704394}" srcId="{ED6738BF-1E60-4B44-8648-0F53C6EAB15D}" destId="{59D07FC3-C46C-4BE9-BBE1-46AD2029C9AC}" srcOrd="1" destOrd="0" parTransId="{B012F890-5568-4C2D-AE40-0D648093F528}" sibTransId="{3F2BED24-1E6B-4F93-B36E-D06FAB3C528B}"/>
    <dgm:cxn modelId="{0114EEC8-5735-4868-BEF6-9AE2F94134D3}" type="presOf" srcId="{ED6738BF-1E60-4B44-8648-0F53C6EAB15D}" destId="{BF1D6426-9036-45E0-862A-526FCBAC4A9E}" srcOrd="0" destOrd="0" presId="urn:microsoft.com/office/officeart/2005/8/layout/chevron2"/>
    <dgm:cxn modelId="{2FEA85F2-D60A-433E-BC62-0D8BA27A3BD1}" srcId="{59D07FC3-C46C-4BE9-BBE1-46AD2029C9AC}" destId="{3EE49C09-097E-40C6-99D9-2CB433FE6BF3}" srcOrd="0" destOrd="0" parTransId="{2D76DA3B-AA3F-4912-8D31-0CC93A46EEC7}" sibTransId="{6AA804CE-C9A1-41E5-9654-79C4E968EC2D}"/>
    <dgm:cxn modelId="{B6B75DFC-B886-4CB3-AA23-0B25AF7752A3}" srcId="{59D07FC3-C46C-4BE9-BBE1-46AD2029C9AC}" destId="{0AC25BC4-5FF9-4AEB-B96A-A38A93F10177}" srcOrd="1" destOrd="0" parTransId="{E6A274C3-89DD-4B32-B285-657B1E5F6EE1}" sibTransId="{C89B81F3-6057-42E8-AFA0-0EEA1ACEF471}"/>
    <dgm:cxn modelId="{4B80D227-4F74-4624-B3B4-C2DD6B26C83E}" type="presParOf" srcId="{BF1D6426-9036-45E0-862A-526FCBAC4A9E}" destId="{EED18D39-86D9-426F-BC82-5448A78E97C0}" srcOrd="0" destOrd="0" presId="urn:microsoft.com/office/officeart/2005/8/layout/chevron2"/>
    <dgm:cxn modelId="{7453EB42-C38D-482B-BC68-F7DA71772850}" type="presParOf" srcId="{EED18D39-86D9-426F-BC82-5448A78E97C0}" destId="{3D86D368-3A3B-45A5-BDB9-F2D22677F812}" srcOrd="0" destOrd="0" presId="urn:microsoft.com/office/officeart/2005/8/layout/chevron2"/>
    <dgm:cxn modelId="{68EF05D5-EEDF-44A2-A0D6-1A4347AB5A04}" type="presParOf" srcId="{EED18D39-86D9-426F-BC82-5448A78E97C0}" destId="{CF00AF08-5F9D-480E-8A1F-22BF650CD637}" srcOrd="1" destOrd="0" presId="urn:microsoft.com/office/officeart/2005/8/layout/chevron2"/>
    <dgm:cxn modelId="{AD9034EE-3AF6-4816-ABE0-5EF26D34E72E}" type="presParOf" srcId="{BF1D6426-9036-45E0-862A-526FCBAC4A9E}" destId="{B6C6E6E7-6E22-4110-87CF-AF34ABBEC98B}" srcOrd="1" destOrd="0" presId="urn:microsoft.com/office/officeart/2005/8/layout/chevron2"/>
    <dgm:cxn modelId="{ED7F4153-7336-4261-BD8B-260DF384382B}" type="presParOf" srcId="{BF1D6426-9036-45E0-862A-526FCBAC4A9E}" destId="{E67B04EB-34EF-4740-AC83-4CCB6F2233FE}" srcOrd="2" destOrd="0" presId="urn:microsoft.com/office/officeart/2005/8/layout/chevron2"/>
    <dgm:cxn modelId="{AFB7D0AD-1B9D-47D6-BBF7-57B15626B88F}" type="presParOf" srcId="{E67B04EB-34EF-4740-AC83-4CCB6F2233FE}" destId="{6DB8DB90-7879-4383-8E3F-60387C9C65F6}" srcOrd="0" destOrd="0" presId="urn:microsoft.com/office/officeart/2005/8/layout/chevron2"/>
    <dgm:cxn modelId="{D630E9BB-713A-47F2-B598-441E1B5E03E0}" type="presParOf" srcId="{E67B04EB-34EF-4740-AC83-4CCB6F2233FE}" destId="{70A05AD6-BE87-4525-BAFB-7DEE4E94F733}" srcOrd="1" destOrd="0" presId="urn:microsoft.com/office/officeart/2005/8/layout/chevron2"/>
    <dgm:cxn modelId="{0F8B5CB1-6380-46BA-A027-2BC24A1F4F24}" type="presParOf" srcId="{BF1D6426-9036-45E0-862A-526FCBAC4A9E}" destId="{CB757005-5E70-4EB6-B923-AB3655CDB149}" srcOrd="3" destOrd="0" presId="urn:microsoft.com/office/officeart/2005/8/layout/chevron2"/>
    <dgm:cxn modelId="{E087A7C4-77D5-41C3-B6AA-2D74C7B2872E}" type="presParOf" srcId="{BF1D6426-9036-45E0-862A-526FCBAC4A9E}" destId="{F9319D9D-C072-47E2-A359-3B6FB276E636}" srcOrd="4" destOrd="0" presId="urn:microsoft.com/office/officeart/2005/8/layout/chevron2"/>
    <dgm:cxn modelId="{B1A8CD1D-1C9A-4B62-9DD8-6A24D256F4E6}" type="presParOf" srcId="{F9319D9D-C072-47E2-A359-3B6FB276E636}" destId="{7C5B3AF6-FB5D-4524-BF9A-37D538291739}" srcOrd="0" destOrd="0" presId="urn:microsoft.com/office/officeart/2005/8/layout/chevron2"/>
    <dgm:cxn modelId="{3B2C97AC-C97A-4B77-A1C7-D9563D0B99FD}" type="presParOf" srcId="{F9319D9D-C072-47E2-A359-3B6FB276E636}" destId="{B65D44D6-C9D5-4E26-96A8-FD4FEC26453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64D46D-A6A6-4022-9BFC-509CECDB3897}">
      <dsp:nvSpPr>
        <dsp:cNvPr id="0" name=""/>
        <dsp:cNvSpPr/>
      </dsp:nvSpPr>
      <dsp:spPr>
        <a:xfrm>
          <a:off x="1238724" y="1954"/>
          <a:ext cx="2018350" cy="57925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Assign value to assets</a:t>
          </a:r>
        </a:p>
      </dsp:txBody>
      <dsp:txXfrm>
        <a:off x="1255690" y="18920"/>
        <a:ext cx="1984418" cy="545325"/>
      </dsp:txXfrm>
    </dsp:sp>
    <dsp:sp modelId="{63EF88A6-1DE0-4456-ACAD-A96516F93CCC}">
      <dsp:nvSpPr>
        <dsp:cNvPr id="0" name=""/>
        <dsp:cNvSpPr/>
      </dsp:nvSpPr>
      <dsp:spPr>
        <a:xfrm rot="5400000">
          <a:off x="2139289" y="595694"/>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617416"/>
        <a:ext cx="156399" cy="152055"/>
      </dsp:txXfrm>
    </dsp:sp>
    <dsp:sp modelId="{DDD8C082-3F24-455A-945B-148A300E27ED}">
      <dsp:nvSpPr>
        <dsp:cNvPr id="0" name=""/>
        <dsp:cNvSpPr/>
      </dsp:nvSpPr>
      <dsp:spPr>
        <a:xfrm>
          <a:off x="1238724" y="870841"/>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Determine loss due to threats &amp; vulnerabilities</a:t>
          </a:r>
        </a:p>
      </dsp:txBody>
      <dsp:txXfrm>
        <a:off x="1255690" y="887807"/>
        <a:ext cx="1984418" cy="545325"/>
      </dsp:txXfrm>
    </dsp:sp>
    <dsp:sp modelId="{6319AC54-289F-416C-B001-0976FB09C359}">
      <dsp:nvSpPr>
        <dsp:cNvPr id="0" name=""/>
        <dsp:cNvSpPr/>
      </dsp:nvSpPr>
      <dsp:spPr>
        <a:xfrm rot="5400000">
          <a:off x="2139289" y="1464580"/>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1486302"/>
        <a:ext cx="156399" cy="152055"/>
      </dsp:txXfrm>
    </dsp:sp>
    <dsp:sp modelId="{97874CD5-C040-46B6-9BA6-3FEFD47686CC}">
      <dsp:nvSpPr>
        <dsp:cNvPr id="0" name=""/>
        <dsp:cNvSpPr/>
      </dsp:nvSpPr>
      <dsp:spPr>
        <a:xfrm>
          <a:off x="1238724" y="1739727"/>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Estimate likelihood of exploitation</a:t>
          </a:r>
        </a:p>
      </dsp:txBody>
      <dsp:txXfrm>
        <a:off x="1255690" y="1756693"/>
        <a:ext cx="1984418" cy="545325"/>
      </dsp:txXfrm>
    </dsp:sp>
    <dsp:sp modelId="{8925CC35-167A-4CC2-99F4-118BE88DFDB7}">
      <dsp:nvSpPr>
        <dsp:cNvPr id="0" name=""/>
        <dsp:cNvSpPr/>
      </dsp:nvSpPr>
      <dsp:spPr>
        <a:xfrm rot="5400000">
          <a:off x="2139289" y="2333467"/>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2355189"/>
        <a:ext cx="156399" cy="152055"/>
      </dsp:txXfrm>
    </dsp:sp>
    <dsp:sp modelId="{96082B74-F54A-43C6-BE4D-43531BBD0A9E}">
      <dsp:nvSpPr>
        <dsp:cNvPr id="0" name=""/>
        <dsp:cNvSpPr/>
      </dsp:nvSpPr>
      <dsp:spPr>
        <a:xfrm>
          <a:off x="1238724" y="2608614"/>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Compute Expected Loss</a:t>
          </a:r>
        </a:p>
      </dsp:txBody>
      <dsp:txXfrm>
        <a:off x="1255690" y="2625580"/>
        <a:ext cx="1984418" cy="545325"/>
      </dsp:txXfrm>
    </dsp:sp>
    <dsp:sp modelId="{4441E00B-E57B-4193-8329-C51FE2DBAC0E}">
      <dsp:nvSpPr>
        <dsp:cNvPr id="0" name=""/>
        <dsp:cNvSpPr/>
      </dsp:nvSpPr>
      <dsp:spPr>
        <a:xfrm rot="5400000">
          <a:off x="2139289" y="3202353"/>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3224075"/>
        <a:ext cx="156399" cy="152055"/>
      </dsp:txXfrm>
    </dsp:sp>
    <dsp:sp modelId="{1BC286BF-985F-4980-B9A6-99D75FDF69DB}">
      <dsp:nvSpPr>
        <dsp:cNvPr id="0" name=""/>
        <dsp:cNvSpPr/>
      </dsp:nvSpPr>
      <dsp:spPr>
        <a:xfrm>
          <a:off x="1238724" y="3477500"/>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Treat Risk</a:t>
          </a:r>
        </a:p>
      </dsp:txBody>
      <dsp:txXfrm>
        <a:off x="1255690" y="3494466"/>
        <a:ext cx="1984418" cy="545325"/>
      </dsp:txXfrm>
    </dsp:sp>
    <dsp:sp modelId="{B81BDD71-8E79-4356-BEE5-F34D7F6FE3DF}">
      <dsp:nvSpPr>
        <dsp:cNvPr id="0" name=""/>
        <dsp:cNvSpPr/>
      </dsp:nvSpPr>
      <dsp:spPr>
        <a:xfrm rot="5400000">
          <a:off x="2139289" y="4071240"/>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4092962"/>
        <a:ext cx="156399" cy="152055"/>
      </dsp:txXfrm>
    </dsp:sp>
    <dsp:sp modelId="{DD5520FB-E2DB-4115-89C3-E74B2DA0DD15}">
      <dsp:nvSpPr>
        <dsp:cNvPr id="0" name=""/>
        <dsp:cNvSpPr/>
      </dsp:nvSpPr>
      <dsp:spPr>
        <a:xfrm>
          <a:off x="1238724" y="4346387"/>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Manage &amp; Communicate Risk</a:t>
          </a:r>
        </a:p>
      </dsp:txBody>
      <dsp:txXfrm>
        <a:off x="1255690" y="4363353"/>
        <a:ext cx="1984418" cy="5453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64D46D-A6A6-4022-9BFC-509CECDB3897}">
      <dsp:nvSpPr>
        <dsp:cNvPr id="0" name=""/>
        <dsp:cNvSpPr/>
      </dsp:nvSpPr>
      <dsp:spPr>
        <a:xfrm>
          <a:off x="1238724" y="1954"/>
          <a:ext cx="2018350" cy="579257"/>
        </a:xfrm>
        <a:prstGeom prst="roundRect">
          <a:avLst>
            <a:gd name="adj" fmla="val 10000"/>
          </a:avLst>
        </a:prstGeom>
        <a:solidFill>
          <a:schemeClr val="tx1">
            <a:lumMod val="90000"/>
            <a:lum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Assign value to assets</a:t>
          </a:r>
        </a:p>
      </dsp:txBody>
      <dsp:txXfrm>
        <a:off x="1255690" y="18920"/>
        <a:ext cx="1984418" cy="545325"/>
      </dsp:txXfrm>
    </dsp:sp>
    <dsp:sp modelId="{63EF88A6-1DE0-4456-ACAD-A96516F93CCC}">
      <dsp:nvSpPr>
        <dsp:cNvPr id="0" name=""/>
        <dsp:cNvSpPr/>
      </dsp:nvSpPr>
      <dsp:spPr>
        <a:xfrm rot="5400000">
          <a:off x="2139289" y="595694"/>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617416"/>
        <a:ext cx="156399" cy="152055"/>
      </dsp:txXfrm>
    </dsp:sp>
    <dsp:sp modelId="{DDD8C082-3F24-455A-945B-148A300E27ED}">
      <dsp:nvSpPr>
        <dsp:cNvPr id="0" name=""/>
        <dsp:cNvSpPr/>
      </dsp:nvSpPr>
      <dsp:spPr>
        <a:xfrm>
          <a:off x="1238724" y="870841"/>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Determine loss due to threats &amp; vulnerabilities</a:t>
          </a:r>
        </a:p>
      </dsp:txBody>
      <dsp:txXfrm>
        <a:off x="1255690" y="887807"/>
        <a:ext cx="1984418" cy="545325"/>
      </dsp:txXfrm>
    </dsp:sp>
    <dsp:sp modelId="{6319AC54-289F-416C-B001-0976FB09C359}">
      <dsp:nvSpPr>
        <dsp:cNvPr id="0" name=""/>
        <dsp:cNvSpPr/>
      </dsp:nvSpPr>
      <dsp:spPr>
        <a:xfrm rot="5400000">
          <a:off x="2139289" y="1464580"/>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1486302"/>
        <a:ext cx="156399" cy="152055"/>
      </dsp:txXfrm>
    </dsp:sp>
    <dsp:sp modelId="{97874CD5-C040-46B6-9BA6-3FEFD47686CC}">
      <dsp:nvSpPr>
        <dsp:cNvPr id="0" name=""/>
        <dsp:cNvSpPr/>
      </dsp:nvSpPr>
      <dsp:spPr>
        <a:xfrm>
          <a:off x="1238724" y="1739727"/>
          <a:ext cx="2018350" cy="57925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Estimate likelihood of exploitation</a:t>
          </a:r>
        </a:p>
      </dsp:txBody>
      <dsp:txXfrm>
        <a:off x="1255690" y="1756693"/>
        <a:ext cx="1984418" cy="545325"/>
      </dsp:txXfrm>
    </dsp:sp>
    <dsp:sp modelId="{8925CC35-167A-4CC2-99F4-118BE88DFDB7}">
      <dsp:nvSpPr>
        <dsp:cNvPr id="0" name=""/>
        <dsp:cNvSpPr/>
      </dsp:nvSpPr>
      <dsp:spPr>
        <a:xfrm rot="5400000">
          <a:off x="2139289" y="2333467"/>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2355189"/>
        <a:ext cx="156399" cy="152055"/>
      </dsp:txXfrm>
    </dsp:sp>
    <dsp:sp modelId="{96082B74-F54A-43C6-BE4D-43531BBD0A9E}">
      <dsp:nvSpPr>
        <dsp:cNvPr id="0" name=""/>
        <dsp:cNvSpPr/>
      </dsp:nvSpPr>
      <dsp:spPr>
        <a:xfrm>
          <a:off x="1238724" y="2608614"/>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Compute Expected Loss</a:t>
          </a:r>
        </a:p>
      </dsp:txBody>
      <dsp:txXfrm>
        <a:off x="1255690" y="2625580"/>
        <a:ext cx="1984418" cy="545325"/>
      </dsp:txXfrm>
    </dsp:sp>
    <dsp:sp modelId="{4441E00B-E57B-4193-8329-C51FE2DBAC0E}">
      <dsp:nvSpPr>
        <dsp:cNvPr id="0" name=""/>
        <dsp:cNvSpPr/>
      </dsp:nvSpPr>
      <dsp:spPr>
        <a:xfrm rot="5400000">
          <a:off x="2139289" y="3202353"/>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3224075"/>
        <a:ext cx="156399" cy="152055"/>
      </dsp:txXfrm>
    </dsp:sp>
    <dsp:sp modelId="{1BC286BF-985F-4980-B9A6-99D75FDF69DB}">
      <dsp:nvSpPr>
        <dsp:cNvPr id="0" name=""/>
        <dsp:cNvSpPr/>
      </dsp:nvSpPr>
      <dsp:spPr>
        <a:xfrm>
          <a:off x="1238724" y="3477500"/>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Treat Risk</a:t>
          </a:r>
        </a:p>
      </dsp:txBody>
      <dsp:txXfrm>
        <a:off x="1255690" y="3494466"/>
        <a:ext cx="1984418" cy="545325"/>
      </dsp:txXfrm>
    </dsp:sp>
    <dsp:sp modelId="{B81BDD71-8E79-4356-BEE5-F34D7F6FE3DF}">
      <dsp:nvSpPr>
        <dsp:cNvPr id="0" name=""/>
        <dsp:cNvSpPr/>
      </dsp:nvSpPr>
      <dsp:spPr>
        <a:xfrm rot="5400000">
          <a:off x="2139289" y="4071240"/>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4092962"/>
        <a:ext cx="156399" cy="152055"/>
      </dsp:txXfrm>
    </dsp:sp>
    <dsp:sp modelId="{DD5520FB-E2DB-4115-89C3-E74B2DA0DD15}">
      <dsp:nvSpPr>
        <dsp:cNvPr id="0" name=""/>
        <dsp:cNvSpPr/>
      </dsp:nvSpPr>
      <dsp:spPr>
        <a:xfrm>
          <a:off x="1238724" y="4346387"/>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Manage &amp; Communicate Risk</a:t>
          </a:r>
        </a:p>
      </dsp:txBody>
      <dsp:txXfrm>
        <a:off x="1255690" y="4363353"/>
        <a:ext cx="1984418" cy="5453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64D46D-A6A6-4022-9BFC-509CECDB3897}">
      <dsp:nvSpPr>
        <dsp:cNvPr id="0" name=""/>
        <dsp:cNvSpPr/>
      </dsp:nvSpPr>
      <dsp:spPr>
        <a:xfrm>
          <a:off x="1238724" y="1954"/>
          <a:ext cx="2018350" cy="579257"/>
        </a:xfrm>
        <a:prstGeom prst="roundRect">
          <a:avLst>
            <a:gd name="adj" fmla="val 10000"/>
          </a:avLst>
        </a:prstGeom>
        <a:solidFill>
          <a:schemeClr val="tx1">
            <a:lumMod val="90000"/>
            <a:lum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Assign value to assets</a:t>
          </a:r>
        </a:p>
      </dsp:txBody>
      <dsp:txXfrm>
        <a:off x="1255690" y="18920"/>
        <a:ext cx="1984418" cy="545325"/>
      </dsp:txXfrm>
    </dsp:sp>
    <dsp:sp modelId="{63EF88A6-1DE0-4456-ACAD-A96516F93CCC}">
      <dsp:nvSpPr>
        <dsp:cNvPr id="0" name=""/>
        <dsp:cNvSpPr/>
      </dsp:nvSpPr>
      <dsp:spPr>
        <a:xfrm rot="5400000">
          <a:off x="2139289" y="595694"/>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617416"/>
        <a:ext cx="156399" cy="152055"/>
      </dsp:txXfrm>
    </dsp:sp>
    <dsp:sp modelId="{DDD8C082-3F24-455A-945B-148A300E27ED}">
      <dsp:nvSpPr>
        <dsp:cNvPr id="0" name=""/>
        <dsp:cNvSpPr/>
      </dsp:nvSpPr>
      <dsp:spPr>
        <a:xfrm>
          <a:off x="1238724" y="870841"/>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Determine loss due to threats &amp; vulnerabilities</a:t>
          </a:r>
        </a:p>
      </dsp:txBody>
      <dsp:txXfrm>
        <a:off x="1255690" y="887807"/>
        <a:ext cx="1984418" cy="545325"/>
      </dsp:txXfrm>
    </dsp:sp>
    <dsp:sp modelId="{6319AC54-289F-416C-B001-0976FB09C359}">
      <dsp:nvSpPr>
        <dsp:cNvPr id="0" name=""/>
        <dsp:cNvSpPr/>
      </dsp:nvSpPr>
      <dsp:spPr>
        <a:xfrm rot="5400000">
          <a:off x="2139289" y="1464580"/>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1486302"/>
        <a:ext cx="156399" cy="152055"/>
      </dsp:txXfrm>
    </dsp:sp>
    <dsp:sp modelId="{97874CD5-C040-46B6-9BA6-3FEFD47686CC}">
      <dsp:nvSpPr>
        <dsp:cNvPr id="0" name=""/>
        <dsp:cNvSpPr/>
      </dsp:nvSpPr>
      <dsp:spPr>
        <a:xfrm>
          <a:off x="1238724" y="1739727"/>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Estimate likelihood of exploitation</a:t>
          </a:r>
        </a:p>
      </dsp:txBody>
      <dsp:txXfrm>
        <a:off x="1255690" y="1756693"/>
        <a:ext cx="1984418" cy="545325"/>
      </dsp:txXfrm>
    </dsp:sp>
    <dsp:sp modelId="{8925CC35-167A-4CC2-99F4-118BE88DFDB7}">
      <dsp:nvSpPr>
        <dsp:cNvPr id="0" name=""/>
        <dsp:cNvSpPr/>
      </dsp:nvSpPr>
      <dsp:spPr>
        <a:xfrm rot="5400000">
          <a:off x="2139289" y="2333467"/>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2355189"/>
        <a:ext cx="156399" cy="152055"/>
      </dsp:txXfrm>
    </dsp:sp>
    <dsp:sp modelId="{96082B74-F54A-43C6-BE4D-43531BBD0A9E}">
      <dsp:nvSpPr>
        <dsp:cNvPr id="0" name=""/>
        <dsp:cNvSpPr/>
      </dsp:nvSpPr>
      <dsp:spPr>
        <a:xfrm>
          <a:off x="1238724" y="2608614"/>
          <a:ext cx="2018350" cy="57925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Compute Expected Loss</a:t>
          </a:r>
        </a:p>
      </dsp:txBody>
      <dsp:txXfrm>
        <a:off x="1255690" y="2625580"/>
        <a:ext cx="1984418" cy="545325"/>
      </dsp:txXfrm>
    </dsp:sp>
    <dsp:sp modelId="{4441E00B-E57B-4193-8329-C51FE2DBAC0E}">
      <dsp:nvSpPr>
        <dsp:cNvPr id="0" name=""/>
        <dsp:cNvSpPr/>
      </dsp:nvSpPr>
      <dsp:spPr>
        <a:xfrm rot="5400000">
          <a:off x="2139289" y="3202353"/>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3224075"/>
        <a:ext cx="156399" cy="152055"/>
      </dsp:txXfrm>
    </dsp:sp>
    <dsp:sp modelId="{1BC286BF-985F-4980-B9A6-99D75FDF69DB}">
      <dsp:nvSpPr>
        <dsp:cNvPr id="0" name=""/>
        <dsp:cNvSpPr/>
      </dsp:nvSpPr>
      <dsp:spPr>
        <a:xfrm>
          <a:off x="1238724" y="3477500"/>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Treat Risk</a:t>
          </a:r>
        </a:p>
      </dsp:txBody>
      <dsp:txXfrm>
        <a:off x="1255690" y="3494466"/>
        <a:ext cx="1984418" cy="545325"/>
      </dsp:txXfrm>
    </dsp:sp>
    <dsp:sp modelId="{B81BDD71-8E79-4356-BEE5-F34D7F6FE3DF}">
      <dsp:nvSpPr>
        <dsp:cNvPr id="0" name=""/>
        <dsp:cNvSpPr/>
      </dsp:nvSpPr>
      <dsp:spPr>
        <a:xfrm rot="5400000">
          <a:off x="2139289" y="4071240"/>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4092962"/>
        <a:ext cx="156399" cy="152055"/>
      </dsp:txXfrm>
    </dsp:sp>
    <dsp:sp modelId="{DD5520FB-E2DB-4115-89C3-E74B2DA0DD15}">
      <dsp:nvSpPr>
        <dsp:cNvPr id="0" name=""/>
        <dsp:cNvSpPr/>
      </dsp:nvSpPr>
      <dsp:spPr>
        <a:xfrm>
          <a:off x="1238724" y="4346387"/>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Manage &amp; Communicate Risk</a:t>
          </a:r>
        </a:p>
      </dsp:txBody>
      <dsp:txXfrm>
        <a:off x="1255690" y="4363353"/>
        <a:ext cx="1984418" cy="54532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64D46D-A6A6-4022-9BFC-509CECDB3897}">
      <dsp:nvSpPr>
        <dsp:cNvPr id="0" name=""/>
        <dsp:cNvSpPr/>
      </dsp:nvSpPr>
      <dsp:spPr>
        <a:xfrm>
          <a:off x="1238724" y="1954"/>
          <a:ext cx="2018350" cy="579257"/>
        </a:xfrm>
        <a:prstGeom prst="roundRect">
          <a:avLst>
            <a:gd name="adj" fmla="val 10000"/>
          </a:avLst>
        </a:prstGeom>
        <a:solidFill>
          <a:schemeClr val="tx1">
            <a:lumMod val="90000"/>
            <a:lum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Assign value to assets</a:t>
          </a:r>
        </a:p>
      </dsp:txBody>
      <dsp:txXfrm>
        <a:off x="1255690" y="18920"/>
        <a:ext cx="1984418" cy="545325"/>
      </dsp:txXfrm>
    </dsp:sp>
    <dsp:sp modelId="{63EF88A6-1DE0-4456-ACAD-A96516F93CCC}">
      <dsp:nvSpPr>
        <dsp:cNvPr id="0" name=""/>
        <dsp:cNvSpPr/>
      </dsp:nvSpPr>
      <dsp:spPr>
        <a:xfrm rot="5400000">
          <a:off x="2139289" y="595694"/>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617416"/>
        <a:ext cx="156399" cy="152055"/>
      </dsp:txXfrm>
    </dsp:sp>
    <dsp:sp modelId="{DDD8C082-3F24-455A-945B-148A300E27ED}">
      <dsp:nvSpPr>
        <dsp:cNvPr id="0" name=""/>
        <dsp:cNvSpPr/>
      </dsp:nvSpPr>
      <dsp:spPr>
        <a:xfrm>
          <a:off x="1238724" y="870841"/>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Determine loss due to threats &amp; vulnerabilities</a:t>
          </a:r>
        </a:p>
      </dsp:txBody>
      <dsp:txXfrm>
        <a:off x="1255690" y="887807"/>
        <a:ext cx="1984418" cy="545325"/>
      </dsp:txXfrm>
    </dsp:sp>
    <dsp:sp modelId="{6319AC54-289F-416C-B001-0976FB09C359}">
      <dsp:nvSpPr>
        <dsp:cNvPr id="0" name=""/>
        <dsp:cNvSpPr/>
      </dsp:nvSpPr>
      <dsp:spPr>
        <a:xfrm rot="5400000">
          <a:off x="2139289" y="1464580"/>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1486302"/>
        <a:ext cx="156399" cy="152055"/>
      </dsp:txXfrm>
    </dsp:sp>
    <dsp:sp modelId="{97874CD5-C040-46B6-9BA6-3FEFD47686CC}">
      <dsp:nvSpPr>
        <dsp:cNvPr id="0" name=""/>
        <dsp:cNvSpPr/>
      </dsp:nvSpPr>
      <dsp:spPr>
        <a:xfrm>
          <a:off x="1238724" y="1739727"/>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Estimate likelihood of exploitation</a:t>
          </a:r>
        </a:p>
      </dsp:txBody>
      <dsp:txXfrm>
        <a:off x="1255690" y="1756693"/>
        <a:ext cx="1984418" cy="545325"/>
      </dsp:txXfrm>
    </dsp:sp>
    <dsp:sp modelId="{8925CC35-167A-4CC2-99F4-118BE88DFDB7}">
      <dsp:nvSpPr>
        <dsp:cNvPr id="0" name=""/>
        <dsp:cNvSpPr/>
      </dsp:nvSpPr>
      <dsp:spPr>
        <a:xfrm rot="5400000">
          <a:off x="2139289" y="2333467"/>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2355189"/>
        <a:ext cx="156399" cy="152055"/>
      </dsp:txXfrm>
    </dsp:sp>
    <dsp:sp modelId="{96082B74-F54A-43C6-BE4D-43531BBD0A9E}">
      <dsp:nvSpPr>
        <dsp:cNvPr id="0" name=""/>
        <dsp:cNvSpPr/>
      </dsp:nvSpPr>
      <dsp:spPr>
        <a:xfrm>
          <a:off x="1238724" y="2608614"/>
          <a:ext cx="2018350" cy="57925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Compute Expected Loss</a:t>
          </a:r>
        </a:p>
      </dsp:txBody>
      <dsp:txXfrm>
        <a:off x="1255690" y="2625580"/>
        <a:ext cx="1984418" cy="545325"/>
      </dsp:txXfrm>
    </dsp:sp>
    <dsp:sp modelId="{4441E00B-E57B-4193-8329-C51FE2DBAC0E}">
      <dsp:nvSpPr>
        <dsp:cNvPr id="0" name=""/>
        <dsp:cNvSpPr/>
      </dsp:nvSpPr>
      <dsp:spPr>
        <a:xfrm rot="5400000">
          <a:off x="2139289" y="3202353"/>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3224075"/>
        <a:ext cx="156399" cy="152055"/>
      </dsp:txXfrm>
    </dsp:sp>
    <dsp:sp modelId="{1BC286BF-985F-4980-B9A6-99D75FDF69DB}">
      <dsp:nvSpPr>
        <dsp:cNvPr id="0" name=""/>
        <dsp:cNvSpPr/>
      </dsp:nvSpPr>
      <dsp:spPr>
        <a:xfrm>
          <a:off x="1238724" y="3477500"/>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Treat Risk</a:t>
          </a:r>
        </a:p>
      </dsp:txBody>
      <dsp:txXfrm>
        <a:off x="1255690" y="3494466"/>
        <a:ext cx="1984418" cy="545325"/>
      </dsp:txXfrm>
    </dsp:sp>
    <dsp:sp modelId="{B81BDD71-8E79-4356-BEE5-F34D7F6FE3DF}">
      <dsp:nvSpPr>
        <dsp:cNvPr id="0" name=""/>
        <dsp:cNvSpPr/>
      </dsp:nvSpPr>
      <dsp:spPr>
        <a:xfrm rot="5400000">
          <a:off x="2139289" y="4071240"/>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4092962"/>
        <a:ext cx="156399" cy="152055"/>
      </dsp:txXfrm>
    </dsp:sp>
    <dsp:sp modelId="{DD5520FB-E2DB-4115-89C3-E74B2DA0DD15}">
      <dsp:nvSpPr>
        <dsp:cNvPr id="0" name=""/>
        <dsp:cNvSpPr/>
      </dsp:nvSpPr>
      <dsp:spPr>
        <a:xfrm>
          <a:off x="1238724" y="4346387"/>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Manage &amp; Communicate Risk</a:t>
          </a:r>
        </a:p>
      </dsp:txBody>
      <dsp:txXfrm>
        <a:off x="1255690" y="4363353"/>
        <a:ext cx="1984418" cy="5453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64D46D-A6A6-4022-9BFC-509CECDB3897}">
      <dsp:nvSpPr>
        <dsp:cNvPr id="0" name=""/>
        <dsp:cNvSpPr/>
      </dsp:nvSpPr>
      <dsp:spPr>
        <a:xfrm>
          <a:off x="1238724" y="1954"/>
          <a:ext cx="2018350" cy="579257"/>
        </a:xfrm>
        <a:prstGeom prst="roundRect">
          <a:avLst>
            <a:gd name="adj" fmla="val 10000"/>
          </a:avLst>
        </a:prstGeom>
        <a:solidFill>
          <a:schemeClr val="tx1">
            <a:lumMod val="90000"/>
            <a:lum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Assign value to assets</a:t>
          </a:r>
        </a:p>
      </dsp:txBody>
      <dsp:txXfrm>
        <a:off x="1255690" y="18920"/>
        <a:ext cx="1984418" cy="545325"/>
      </dsp:txXfrm>
    </dsp:sp>
    <dsp:sp modelId="{63EF88A6-1DE0-4456-ACAD-A96516F93CCC}">
      <dsp:nvSpPr>
        <dsp:cNvPr id="0" name=""/>
        <dsp:cNvSpPr/>
      </dsp:nvSpPr>
      <dsp:spPr>
        <a:xfrm rot="5400000">
          <a:off x="2139289" y="595694"/>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617416"/>
        <a:ext cx="156399" cy="152055"/>
      </dsp:txXfrm>
    </dsp:sp>
    <dsp:sp modelId="{DDD8C082-3F24-455A-945B-148A300E27ED}">
      <dsp:nvSpPr>
        <dsp:cNvPr id="0" name=""/>
        <dsp:cNvSpPr/>
      </dsp:nvSpPr>
      <dsp:spPr>
        <a:xfrm>
          <a:off x="1238724" y="870841"/>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Determine loss due to threats &amp; vulnerabilities</a:t>
          </a:r>
        </a:p>
      </dsp:txBody>
      <dsp:txXfrm>
        <a:off x="1255690" y="887807"/>
        <a:ext cx="1984418" cy="545325"/>
      </dsp:txXfrm>
    </dsp:sp>
    <dsp:sp modelId="{6319AC54-289F-416C-B001-0976FB09C359}">
      <dsp:nvSpPr>
        <dsp:cNvPr id="0" name=""/>
        <dsp:cNvSpPr/>
      </dsp:nvSpPr>
      <dsp:spPr>
        <a:xfrm rot="5400000">
          <a:off x="2139289" y="1464580"/>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1486302"/>
        <a:ext cx="156399" cy="152055"/>
      </dsp:txXfrm>
    </dsp:sp>
    <dsp:sp modelId="{97874CD5-C040-46B6-9BA6-3FEFD47686CC}">
      <dsp:nvSpPr>
        <dsp:cNvPr id="0" name=""/>
        <dsp:cNvSpPr/>
      </dsp:nvSpPr>
      <dsp:spPr>
        <a:xfrm>
          <a:off x="1238724" y="1739727"/>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Estimate likelihood of exploitation</a:t>
          </a:r>
        </a:p>
      </dsp:txBody>
      <dsp:txXfrm>
        <a:off x="1255690" y="1756693"/>
        <a:ext cx="1984418" cy="545325"/>
      </dsp:txXfrm>
    </dsp:sp>
    <dsp:sp modelId="{8925CC35-167A-4CC2-99F4-118BE88DFDB7}">
      <dsp:nvSpPr>
        <dsp:cNvPr id="0" name=""/>
        <dsp:cNvSpPr/>
      </dsp:nvSpPr>
      <dsp:spPr>
        <a:xfrm rot="5400000">
          <a:off x="2139289" y="2333467"/>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2355189"/>
        <a:ext cx="156399" cy="152055"/>
      </dsp:txXfrm>
    </dsp:sp>
    <dsp:sp modelId="{96082B74-F54A-43C6-BE4D-43531BBD0A9E}">
      <dsp:nvSpPr>
        <dsp:cNvPr id="0" name=""/>
        <dsp:cNvSpPr/>
      </dsp:nvSpPr>
      <dsp:spPr>
        <a:xfrm>
          <a:off x="1238724" y="2608614"/>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Compute Expected Loss</a:t>
          </a:r>
        </a:p>
      </dsp:txBody>
      <dsp:txXfrm>
        <a:off x="1255690" y="2625580"/>
        <a:ext cx="1984418" cy="545325"/>
      </dsp:txXfrm>
    </dsp:sp>
    <dsp:sp modelId="{4441E00B-E57B-4193-8329-C51FE2DBAC0E}">
      <dsp:nvSpPr>
        <dsp:cNvPr id="0" name=""/>
        <dsp:cNvSpPr/>
      </dsp:nvSpPr>
      <dsp:spPr>
        <a:xfrm rot="5400000">
          <a:off x="2139289" y="3202353"/>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3224075"/>
        <a:ext cx="156399" cy="152055"/>
      </dsp:txXfrm>
    </dsp:sp>
    <dsp:sp modelId="{1BC286BF-985F-4980-B9A6-99D75FDF69DB}">
      <dsp:nvSpPr>
        <dsp:cNvPr id="0" name=""/>
        <dsp:cNvSpPr/>
      </dsp:nvSpPr>
      <dsp:spPr>
        <a:xfrm>
          <a:off x="1238724" y="3477500"/>
          <a:ext cx="2018350" cy="579257"/>
        </a:xfrm>
        <a:prstGeom prst="roundRect">
          <a:avLst>
            <a:gd name="adj" fmla="val 10000"/>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Treat Risk</a:t>
          </a:r>
        </a:p>
      </dsp:txBody>
      <dsp:txXfrm>
        <a:off x="1255690" y="3494466"/>
        <a:ext cx="1984418" cy="545325"/>
      </dsp:txXfrm>
    </dsp:sp>
    <dsp:sp modelId="{B81BDD71-8E79-4356-BEE5-F34D7F6FE3DF}">
      <dsp:nvSpPr>
        <dsp:cNvPr id="0" name=""/>
        <dsp:cNvSpPr/>
      </dsp:nvSpPr>
      <dsp:spPr>
        <a:xfrm rot="5400000">
          <a:off x="2139289" y="4071240"/>
          <a:ext cx="217221" cy="2606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rot="-5400000">
        <a:off x="2169700" y="4092962"/>
        <a:ext cx="156399" cy="152055"/>
      </dsp:txXfrm>
    </dsp:sp>
    <dsp:sp modelId="{DD5520FB-E2DB-4115-89C3-E74B2DA0DD15}">
      <dsp:nvSpPr>
        <dsp:cNvPr id="0" name=""/>
        <dsp:cNvSpPr/>
      </dsp:nvSpPr>
      <dsp:spPr>
        <a:xfrm>
          <a:off x="1238724" y="4346387"/>
          <a:ext cx="2018350" cy="5792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Manage &amp; Communicate Risk</a:t>
          </a:r>
        </a:p>
      </dsp:txBody>
      <dsp:txXfrm>
        <a:off x="1255690" y="4363353"/>
        <a:ext cx="1984418" cy="5453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86D368-3A3B-45A5-BDB9-F2D22677F812}">
      <dsp:nvSpPr>
        <dsp:cNvPr id="0" name=""/>
        <dsp:cNvSpPr/>
      </dsp:nvSpPr>
      <dsp:spPr>
        <a:xfrm rot="5400000">
          <a:off x="325820" y="-272237"/>
          <a:ext cx="1224328" cy="1772740"/>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Strategic</a:t>
          </a:r>
        </a:p>
      </dsp:txBody>
      <dsp:txXfrm rot="-5400000">
        <a:off x="51614" y="1969"/>
        <a:ext cx="1772740" cy="1224328"/>
      </dsp:txXfrm>
    </dsp:sp>
    <dsp:sp modelId="{CF00AF08-5F9D-480E-8A1F-22BF650CD637}">
      <dsp:nvSpPr>
        <dsp:cNvPr id="0" name=""/>
        <dsp:cNvSpPr/>
      </dsp:nvSpPr>
      <dsp:spPr>
        <a:xfrm rot="5400000">
          <a:off x="2257418" y="-343614"/>
          <a:ext cx="795813" cy="163504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Organizational Level</a:t>
          </a:r>
        </a:p>
      </dsp:txBody>
      <dsp:txXfrm rot="-5400000">
        <a:off x="1837801" y="114851"/>
        <a:ext cx="1596200" cy="718117"/>
      </dsp:txXfrm>
    </dsp:sp>
    <dsp:sp modelId="{6DB8DB90-7879-4383-8E3F-60387C9C65F6}">
      <dsp:nvSpPr>
        <dsp:cNvPr id="0" name=""/>
        <dsp:cNvSpPr/>
      </dsp:nvSpPr>
      <dsp:spPr>
        <a:xfrm rot="5400000">
          <a:off x="386288" y="691461"/>
          <a:ext cx="1224328" cy="189367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Tactical</a:t>
          </a:r>
        </a:p>
      </dsp:txBody>
      <dsp:txXfrm rot="-5400000">
        <a:off x="51614" y="1026135"/>
        <a:ext cx="1893676" cy="1224328"/>
      </dsp:txXfrm>
    </dsp:sp>
    <dsp:sp modelId="{70A05AD6-BE87-4525-BAFB-7DEE4E94F733}">
      <dsp:nvSpPr>
        <dsp:cNvPr id="0" name=""/>
        <dsp:cNvSpPr/>
      </dsp:nvSpPr>
      <dsp:spPr>
        <a:xfrm rot="5400000">
          <a:off x="2467093" y="379843"/>
          <a:ext cx="795813" cy="2088397"/>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Business Process</a:t>
          </a:r>
        </a:p>
        <a:p>
          <a:pPr marL="171450" lvl="1" indent="-171450" algn="l" defTabSz="711200">
            <a:lnSpc>
              <a:spcPct val="90000"/>
            </a:lnSpc>
            <a:spcBef>
              <a:spcPct val="0"/>
            </a:spcBef>
            <a:spcAft>
              <a:spcPct val="15000"/>
            </a:spcAft>
            <a:buChar char="•"/>
          </a:pPr>
          <a:r>
            <a:rPr lang="en-US" sz="1600" kern="1200" dirty="0"/>
            <a:t>Business Project</a:t>
          </a:r>
        </a:p>
      </dsp:txBody>
      <dsp:txXfrm rot="-5400000">
        <a:off x="1820801" y="1064983"/>
        <a:ext cx="2049549" cy="718117"/>
      </dsp:txXfrm>
    </dsp:sp>
    <dsp:sp modelId="{7C5B3AF6-FB5D-4524-BF9A-37D538291739}">
      <dsp:nvSpPr>
        <dsp:cNvPr id="0" name=""/>
        <dsp:cNvSpPr/>
      </dsp:nvSpPr>
      <dsp:spPr>
        <a:xfrm rot="5400000">
          <a:off x="384488" y="1717428"/>
          <a:ext cx="1224328" cy="189007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Operational</a:t>
          </a:r>
        </a:p>
      </dsp:txBody>
      <dsp:txXfrm rot="-5400000">
        <a:off x="51614" y="2050302"/>
        <a:ext cx="1890076" cy="1224328"/>
      </dsp:txXfrm>
    </dsp:sp>
    <dsp:sp modelId="{B65D44D6-C9D5-4E26-96A8-FD4FEC26453F}">
      <dsp:nvSpPr>
        <dsp:cNvPr id="0" name=""/>
        <dsp:cNvSpPr/>
      </dsp:nvSpPr>
      <dsp:spPr>
        <a:xfrm rot="5400000">
          <a:off x="2201332" y="1773887"/>
          <a:ext cx="796231" cy="133035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dirty="0"/>
            <a:t>IS Project</a:t>
          </a:r>
        </a:p>
        <a:p>
          <a:pPr marL="171450" lvl="1" indent="-171450" algn="l" defTabSz="711200">
            <a:lnSpc>
              <a:spcPct val="90000"/>
            </a:lnSpc>
            <a:spcBef>
              <a:spcPct val="0"/>
            </a:spcBef>
            <a:spcAft>
              <a:spcPct val="15000"/>
            </a:spcAft>
            <a:buChar char="•"/>
          </a:pPr>
          <a:r>
            <a:rPr lang="en-US" sz="1600" kern="1200" dirty="0"/>
            <a:t>Operational</a:t>
          </a:r>
        </a:p>
      </dsp:txBody>
      <dsp:txXfrm rot="-5400000">
        <a:off x="1934273" y="2079816"/>
        <a:ext cx="1291481" cy="718493"/>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45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972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5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45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2A16E71-BDE3-49E8-BEE6-6121AC8B88CA}" type="slidenum">
              <a:rPr lang="en-US" altLang="en-US"/>
              <a:pPr/>
              <a:t>‹#›</a:t>
            </a:fld>
            <a:endParaRPr lang="en-US" altLang="en-US"/>
          </a:p>
        </p:txBody>
      </p:sp>
    </p:spTree>
    <p:extLst>
      <p:ext uri="{BB962C8B-B14F-4D97-AF65-F5344CB8AC3E}">
        <p14:creationId xmlns:p14="http://schemas.microsoft.com/office/powerpoint/2010/main" val="13677723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ln/>
        </p:spPr>
      </p:sp>
      <p:sp>
        <p:nvSpPr>
          <p:cNvPr id="983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983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84E1ED1-27F4-4789-AB96-8DE5B47E3885}" type="slidenum">
              <a:rPr lang="en-US" altLang="en-US"/>
              <a:pPr/>
              <a:t>1</a:t>
            </a:fld>
            <a:endParaRPr lang="en-US" altLang="en-US"/>
          </a:p>
        </p:txBody>
      </p:sp>
    </p:spTree>
    <p:extLst>
      <p:ext uri="{BB962C8B-B14F-4D97-AF65-F5344CB8AC3E}">
        <p14:creationId xmlns:p14="http://schemas.microsoft.com/office/powerpoint/2010/main" val="2770798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a:ln/>
        </p:spPr>
      </p:sp>
      <p:sp>
        <p:nvSpPr>
          <p:cNvPr id="1105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When considering loss due to threats, you can use this list and others on following pages as potential threats.</a:t>
            </a:r>
          </a:p>
          <a:p>
            <a:r>
              <a:rPr lang="en-US" altLang="en-US">
                <a:latin typeface="Arial" panose="020B0604020202020204" pitchFamily="34" charset="0"/>
              </a:rPr>
              <a:t>Source:  </a:t>
            </a:r>
            <a:r>
              <a:rPr lang="en-US" altLang="en-US" i="1">
                <a:latin typeface="Arial" panose="020B0604020202020204" pitchFamily="34" charset="0"/>
              </a:rPr>
              <a:t>CISM® Review Manual 2009</a:t>
            </a:r>
            <a:r>
              <a:rPr lang="en-US" altLang="en-US">
                <a:latin typeface="Arial" panose="020B0604020202020204" pitchFamily="34" charset="0"/>
              </a:rPr>
              <a:t>, © 2008, ISACA. All rights reserved. Used by permission.</a:t>
            </a:r>
          </a:p>
          <a:p>
            <a:r>
              <a:rPr lang="en-US" altLang="en-US">
                <a:latin typeface="Arial" panose="020B0604020202020204" pitchFamily="34" charset="0"/>
              </a:rPr>
              <a:t>Cism09 2.10.5</a:t>
            </a:r>
          </a:p>
        </p:txBody>
      </p:sp>
      <p:sp>
        <p:nvSpPr>
          <p:cNvPr id="1105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97EFED-202B-4823-B78D-AE56CFDBCEBF}" type="slidenum">
              <a:rPr lang="en-US" altLang="en-US"/>
              <a:pPr/>
              <a:t>11</a:t>
            </a:fld>
            <a:endParaRPr lang="en-US" altLang="en-US"/>
          </a:p>
        </p:txBody>
      </p:sp>
    </p:spTree>
    <p:extLst>
      <p:ext uri="{BB962C8B-B14F-4D97-AF65-F5344CB8AC3E}">
        <p14:creationId xmlns:p14="http://schemas.microsoft.com/office/powerpoint/2010/main" val="2921959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51A34F72-AB95-43E2-B7BF-85B33D19A1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DE7F2C8-2BD7-408F-8BDD-6AF59E9E2CC3}" type="slidenum">
              <a:rPr lang="en-US" altLang="en-US"/>
              <a:pPr/>
              <a:t>12</a:t>
            </a:fld>
            <a:endParaRPr lang="en-US" altLang="en-US"/>
          </a:p>
        </p:txBody>
      </p:sp>
      <p:sp>
        <p:nvSpPr>
          <p:cNvPr id="47107" name="Rectangle 2">
            <a:extLst>
              <a:ext uri="{FF2B5EF4-FFF2-40B4-BE49-F238E27FC236}">
                <a16:creationId xmlns:a16="http://schemas.microsoft.com/office/drawing/2014/main" id="{D3565480-A0D5-413B-8E65-0E89A9049AB4}"/>
              </a:ext>
            </a:extLst>
          </p:cNvPr>
          <p:cNvSpPr>
            <a:spLocks noGrp="1" noRot="1" noChangeAspect="1" noChangeArrowheads="1" noTextEdit="1"/>
          </p:cNvSpPr>
          <p:nvPr>
            <p:ph type="sldImg"/>
          </p:nvPr>
        </p:nvSpPr>
        <p:spPr>
          <a:ln/>
        </p:spPr>
      </p:sp>
      <p:sp>
        <p:nvSpPr>
          <p:cNvPr id="47108" name="Rectangle 3">
            <a:extLst>
              <a:ext uri="{FF2B5EF4-FFF2-40B4-BE49-F238E27FC236}">
                <a16:creationId xmlns:a16="http://schemas.microsoft.com/office/drawing/2014/main" id="{9000E563-410F-4471-93CC-F266E42F44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not only HIPAA but standard </a:t>
            </a:r>
            <a:r>
              <a:rPr lang="en-US" altLang="en-US" b="1">
                <a:latin typeface="Arial" panose="020B0604020202020204" pitchFamily="34" charset="0"/>
              </a:rPr>
              <a:t>security vocabulary</a:t>
            </a:r>
            <a:r>
              <a:rPr lang="en-US" altLang="en-US">
                <a:latin typeface="Arial" panose="020B0604020202020204" pitchFamily="34" charset="0"/>
              </a:rPr>
              <a:t>.  </a:t>
            </a:r>
          </a:p>
          <a:p>
            <a:pPr eaLnBrk="1" hangingPunct="1"/>
            <a:r>
              <a:rPr lang="en-US" altLang="en-US">
                <a:latin typeface="Arial" panose="020B0604020202020204" pitchFamily="34" charset="0"/>
              </a:rPr>
              <a:t>Vulnerability is not the threat itself, but the enabler for the threat.</a:t>
            </a:r>
          </a:p>
          <a:p>
            <a:pPr eaLnBrk="1" hangingPunct="1"/>
            <a:r>
              <a:rPr lang="en-US" altLang="en-US">
                <a:latin typeface="Arial" panose="020B0604020202020204" pitchFamily="34" charset="0"/>
              </a:rPr>
              <a:t>To a computer, a threat could also be a power outage.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a:ln/>
        </p:spPr>
      </p:sp>
      <p:sp>
        <p:nvSpPr>
          <p:cNvPr id="1116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These threat types are useful to consider in naming threats to a business, as part of Step 2 of Risk Analysis.</a:t>
            </a:r>
          </a:p>
          <a:p>
            <a:r>
              <a:rPr lang="en-US" altLang="en-US">
                <a:latin typeface="Arial" panose="020B0604020202020204" pitchFamily="34" charset="0"/>
              </a:rPr>
              <a:t>First column: Who also known as Threat Agents</a:t>
            </a:r>
          </a:p>
          <a:p>
            <a:r>
              <a:rPr lang="en-US" altLang="en-US">
                <a:latin typeface="Arial" panose="020B0604020202020204" pitchFamily="34" charset="0"/>
              </a:rPr>
              <a:t>Second column: Motivation</a:t>
            </a:r>
          </a:p>
          <a:p>
            <a:r>
              <a:rPr lang="en-US" altLang="en-US">
                <a:latin typeface="Arial" panose="020B0604020202020204" pitchFamily="34" charset="0"/>
              </a:rPr>
              <a:t>Third column: Result</a:t>
            </a:r>
          </a:p>
        </p:txBody>
      </p:sp>
      <p:sp>
        <p:nvSpPr>
          <p:cNvPr id="1116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8C2AA45-631E-4F9F-BB28-86307D534726}"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198662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a:ln/>
        </p:spPr>
      </p:sp>
      <p:sp>
        <p:nvSpPr>
          <p:cNvPr id="1126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Vulnerability = hole in security system, enabling threat to occur</a:t>
            </a:r>
          </a:p>
          <a:p>
            <a:r>
              <a:rPr lang="en-US" altLang="en-US">
                <a:latin typeface="Arial" panose="020B0604020202020204" pitchFamily="34" charset="0"/>
              </a:rPr>
              <a:t>Threat refers to any entity or event that could cause damage to an enterprise.  A vulnerability is a weak spot that would allow that damage to happen.  A risk is a combination of the two; a threat without a relevant vulnerability (or vice versa) does not constitute a risk.</a:t>
            </a:r>
          </a:p>
          <a:p>
            <a:r>
              <a:rPr lang="en-US" altLang="en-US">
                <a:latin typeface="Arial" panose="020B0604020202020204" pitchFamily="34" charset="0"/>
              </a:rPr>
              <a:t>Threat: burglar.  Vulnerability: unlocked door.  Risk: your TV will be stolen.</a:t>
            </a:r>
          </a:p>
          <a:p>
            <a:r>
              <a:rPr lang="en-US" altLang="en-US">
                <a:latin typeface="Arial" panose="020B0604020202020204" pitchFamily="34" charset="0"/>
              </a:rPr>
              <a:t>There may be little an organization can do to affect threats directly, but by finding and minimizing vulnerabilities they can affect the impact of the threats.</a:t>
            </a:r>
          </a:p>
        </p:txBody>
      </p:sp>
      <p:sp>
        <p:nvSpPr>
          <p:cNvPr id="1126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AADD9E0-1B6B-4535-BFCB-CCA53E9AAC64}"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36234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a:ln/>
        </p:spPr>
      </p:sp>
      <p:sp>
        <p:nvSpPr>
          <p:cNvPr id="1075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expected yearly loss serves to prioritize threats and determine what defenses are needed.  The values above indicate ranges of losses expected in a given year assuming no controls are in place.  Pay attention to the row and column headers.</a:t>
            </a:r>
          </a:p>
        </p:txBody>
      </p:sp>
      <p:sp>
        <p:nvSpPr>
          <p:cNvPr id="1075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F02CADF-9181-4FDF-B56E-8F7F85814633}" type="slidenum">
              <a:rPr lang="en-US" altLang="en-US"/>
              <a:pPr/>
              <a:t>15</a:t>
            </a:fld>
            <a:endParaRPr lang="en-US" altLang="en-US"/>
          </a:p>
        </p:txBody>
      </p:sp>
    </p:spTree>
    <p:extLst>
      <p:ext uri="{BB962C8B-B14F-4D97-AF65-F5344CB8AC3E}">
        <p14:creationId xmlns:p14="http://schemas.microsoft.com/office/powerpoint/2010/main" val="17234381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Breach Notification Law requires us to tell all customers if their private information was breached.  On average, this costs $130 (or more) per customer in lawyers fees, mailings, etc.</a:t>
            </a:r>
          </a:p>
          <a:p>
            <a:r>
              <a:rPr lang="en-US" altLang="en-US">
                <a:latin typeface="Arial" panose="020B0604020202020204" pitchFamily="34" charset="0"/>
              </a:rPr>
              <a:t>Direct Loss = Cost of Replacement</a:t>
            </a:r>
          </a:p>
          <a:p>
            <a:r>
              <a:rPr lang="en-US" altLang="en-US">
                <a:latin typeface="Arial" panose="020B0604020202020204" pitchFamily="34" charset="0"/>
              </a:rPr>
              <a:t>Consequential Loss = Loss of income, reputation, fines, legal proceedings, etc.</a:t>
            </a:r>
          </a:p>
          <a:p>
            <a:r>
              <a:rPr lang="en-US" altLang="en-US">
                <a:latin typeface="Arial" panose="020B0604020202020204" pitchFamily="34" charset="0"/>
              </a:rPr>
              <a:t>This slide is labeled ‘Workbook’ to indicate that you will encounter this within the Workbook.  </a:t>
            </a:r>
          </a:p>
          <a:p>
            <a:r>
              <a:rPr lang="en-US" altLang="en-US">
                <a:latin typeface="Arial" panose="020B0604020202020204" pitchFamily="34" charset="0"/>
              </a:rPr>
              <a:t>Only two rows are shown, but it may help as a reference as you work with the Workbook.</a:t>
            </a:r>
          </a:p>
        </p:txBody>
      </p:sp>
    </p:spTree>
    <p:extLst>
      <p:ext uri="{BB962C8B-B14F-4D97-AF65-F5344CB8AC3E}">
        <p14:creationId xmlns:p14="http://schemas.microsoft.com/office/powerpoint/2010/main" val="13624330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ln/>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What is the probability this threat will occur?</a:t>
            </a:r>
          </a:p>
          <a:p>
            <a:r>
              <a:rPr lang="en-US" altLang="en-US">
                <a:latin typeface="Arial" panose="020B0604020202020204" pitchFamily="34" charset="0"/>
              </a:rPr>
              <a:t>What is the extent of the vulnerability?  Vulnerabilities are not either/or; some may be more easily exploited than others, and controls may fully or partially mitigate them.</a:t>
            </a:r>
          </a:p>
          <a:p>
            <a:r>
              <a:rPr lang="en-US" altLang="en-US">
                <a:latin typeface="Arial" panose="020B0604020202020204" pitchFamily="34" charset="0"/>
              </a:rPr>
              <a:t>Although there are good estimates out there, there is no accurate forecast, with past experience perhaps being the best – if you have experienced a problem before.  </a:t>
            </a:r>
          </a:p>
        </p:txBody>
      </p:sp>
      <p:sp>
        <p:nvSpPr>
          <p:cNvPr id="1136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6FF8994-918E-41F2-83E0-F37800F7CF90}" type="slidenum">
              <a:rPr lang="en-US" altLang="en-US"/>
              <a:pPr/>
              <a:t>21</a:t>
            </a:fld>
            <a:endParaRPr lang="en-US" altLang="en-US"/>
          </a:p>
        </p:txBody>
      </p:sp>
    </p:spTree>
    <p:extLst>
      <p:ext uri="{BB962C8B-B14F-4D97-AF65-F5344CB8AC3E}">
        <p14:creationId xmlns:p14="http://schemas.microsoft.com/office/powerpoint/2010/main" val="12710352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a:ln/>
        </p:spPr>
      </p:sp>
      <p:sp>
        <p:nvSpPr>
          <p:cNvPr id="1146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These are described in the next slides.</a:t>
            </a:r>
          </a:p>
        </p:txBody>
      </p:sp>
      <p:sp>
        <p:nvSpPr>
          <p:cNvPr id="1146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5C3836-C7B0-4C86-8EBF-606FB5FA09ED}" type="slidenum">
              <a:rPr lang="en-US" altLang="en-US"/>
              <a:pPr/>
              <a:t>25</a:t>
            </a:fld>
            <a:endParaRPr lang="en-US" altLang="en-US"/>
          </a:p>
        </p:txBody>
      </p:sp>
    </p:spTree>
    <p:extLst>
      <p:ext uri="{BB962C8B-B14F-4D97-AF65-F5344CB8AC3E}">
        <p14:creationId xmlns:p14="http://schemas.microsoft.com/office/powerpoint/2010/main" val="20684322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157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FA514E6-987A-4292-A90F-2024C48E76E3}" type="slidenum">
              <a:rPr lang="en-US" altLang="en-US"/>
              <a:pPr/>
              <a:t>26</a:t>
            </a:fld>
            <a:endParaRPr lang="en-US" altLang="en-US"/>
          </a:p>
        </p:txBody>
      </p:sp>
    </p:spTree>
    <p:extLst>
      <p:ext uri="{BB962C8B-B14F-4D97-AF65-F5344CB8AC3E}">
        <p14:creationId xmlns:p14="http://schemas.microsoft.com/office/powerpoint/2010/main" val="3550333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Qualitative Risk Analysis can use this graph and add/move threats as appropriate.</a:t>
            </a:r>
          </a:p>
          <a:p>
            <a:r>
              <a:rPr lang="en-US" altLang="en-US">
                <a:latin typeface="Arial" panose="020B0604020202020204" pitchFamily="34" charset="0"/>
              </a:rPr>
              <a:t>The red area is high risk, with high cost/severity and high probability.</a:t>
            </a:r>
          </a:p>
          <a:p>
            <a:r>
              <a:rPr lang="en-US" altLang="en-US">
                <a:latin typeface="Arial" panose="020B0604020202020204" pitchFamily="34" charset="0"/>
              </a:rPr>
              <a:t>The yellow areas are either high cost or high probability, but not both.</a:t>
            </a:r>
          </a:p>
          <a:p>
            <a:r>
              <a:rPr lang="en-US" altLang="en-US">
                <a:latin typeface="Arial" panose="020B0604020202020204" pitchFamily="34" charset="0"/>
              </a:rPr>
              <a:t>The green area is low cost and low probability.</a:t>
            </a:r>
          </a:p>
          <a:p>
            <a:r>
              <a:rPr lang="en-US" altLang="en-US">
                <a:latin typeface="Arial" panose="020B0604020202020204" pitchFamily="34" charset="0"/>
              </a:rPr>
              <a:t>You will do this for the case study.  You can move threats (e.g, fire, terrorist) around as appropriate.</a:t>
            </a:r>
          </a:p>
        </p:txBody>
      </p:sp>
      <p:sp>
        <p:nvSpPr>
          <p:cNvPr id="1167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EA2390-436E-4566-8EFC-E5A7FB4BEDA8}" type="slidenum">
              <a:rPr lang="en-US" altLang="en-US"/>
              <a:pPr/>
              <a:t>27</a:t>
            </a:fld>
            <a:endParaRPr lang="en-US" altLang="en-US"/>
          </a:p>
        </p:txBody>
      </p:sp>
    </p:spTree>
    <p:extLst>
      <p:ext uri="{BB962C8B-B14F-4D97-AF65-F5344CB8AC3E}">
        <p14:creationId xmlns:p14="http://schemas.microsoft.com/office/powerpoint/2010/main" val="4130174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items on the left cost money – so do the items on the right (e.g., loss in income)</a:t>
            </a:r>
          </a:p>
        </p:txBody>
      </p:sp>
    </p:spTree>
    <p:extLst>
      <p:ext uri="{BB962C8B-B14F-4D97-AF65-F5344CB8AC3E}">
        <p14:creationId xmlns:p14="http://schemas.microsoft.com/office/powerpoint/2010/main" val="40128248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ln/>
        </p:spPr>
      </p:sp>
      <p:sp>
        <p:nvSpPr>
          <p:cNvPr id="1177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Alternatively, we can categorize the impact into five categories, and the likelihood into 5 categories, for Semi-Quantitative Analysis</a:t>
            </a:r>
          </a:p>
          <a:p>
            <a:endParaRPr lang="en-US" altLang="en-US">
              <a:latin typeface="Arial" panose="020B0604020202020204" pitchFamily="34" charset="0"/>
            </a:endParaRPr>
          </a:p>
          <a:p>
            <a:r>
              <a:rPr lang="en-US" altLang="en-US">
                <a:latin typeface="Arial" panose="020B0604020202020204" pitchFamily="34" charset="0"/>
              </a:rPr>
              <a:t>Semi-q involves assigning values to assets; they may not reflect real world values but should be approximately proportional.  That is, you may not know exactly what something is going to cost but you can try to decide whether it’s more or less costly than something else.  If real-world values could be used then a quantitative analysis would be more appropriate.</a:t>
            </a:r>
          </a:p>
        </p:txBody>
      </p:sp>
      <p:sp>
        <p:nvSpPr>
          <p:cNvPr id="1177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869EE7-54C6-49C2-8DAD-B0A8969F20CF}" type="slidenum">
              <a:rPr lang="en-US" altLang="en-US"/>
              <a:pPr/>
              <a:t>28</a:t>
            </a:fld>
            <a:endParaRPr lang="en-US" altLang="en-US"/>
          </a:p>
        </p:txBody>
      </p:sp>
    </p:spTree>
    <p:extLst>
      <p:ext uri="{BB962C8B-B14F-4D97-AF65-F5344CB8AC3E}">
        <p14:creationId xmlns:p14="http://schemas.microsoft.com/office/powerpoint/2010/main" val="40040692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ln/>
        </p:spPr>
      </p:sp>
      <p:sp>
        <p:nvSpPr>
          <p:cNvPr id="1187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Red risks are the ones we should spend the most resources on.  Green ones we may accept without mitigation, possibly.</a:t>
            </a:r>
          </a:p>
          <a:p>
            <a:endParaRPr lang="en-US" altLang="en-US">
              <a:latin typeface="Arial" panose="020B0604020202020204" pitchFamily="34" charset="0"/>
            </a:endParaRPr>
          </a:p>
          <a:p>
            <a:r>
              <a:rPr lang="en-US" altLang="en-US">
                <a:latin typeface="Arial" panose="020B0604020202020204" pitchFamily="34" charset="0"/>
              </a:rPr>
              <a:t>Source:  </a:t>
            </a:r>
            <a:r>
              <a:rPr lang="en-US" altLang="en-US" i="1">
                <a:latin typeface="Arial" panose="020B0604020202020204" pitchFamily="34" charset="0"/>
              </a:rPr>
              <a:t>CISM® Review Manual 2009</a:t>
            </a:r>
            <a:r>
              <a:rPr lang="en-US" altLang="en-US">
                <a:latin typeface="Arial" panose="020B0604020202020204" pitchFamily="34" charset="0"/>
              </a:rPr>
              <a:t>, © 2008, ISACA. All rights reserved. Used by permission. Cism09 exhibit 2.12</a:t>
            </a:r>
          </a:p>
          <a:p>
            <a:endParaRPr lang="en-US" altLang="en-US">
              <a:latin typeface="Arial" panose="020B0604020202020204" pitchFamily="34" charset="0"/>
            </a:endParaRPr>
          </a:p>
        </p:txBody>
      </p:sp>
      <p:sp>
        <p:nvSpPr>
          <p:cNvPr id="1187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42993D-1DD6-443A-ACD0-8FF574B99739}" type="slidenum">
              <a:rPr lang="en-US" altLang="en-US"/>
              <a:pPr/>
              <a:t>29</a:t>
            </a:fld>
            <a:endParaRPr lang="en-US" altLang="en-US"/>
          </a:p>
        </p:txBody>
      </p:sp>
    </p:spTree>
    <p:extLst>
      <p:ext uri="{BB962C8B-B14F-4D97-AF65-F5344CB8AC3E}">
        <p14:creationId xmlns:p14="http://schemas.microsoft.com/office/powerpoint/2010/main" val="32684451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ln/>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The important thing to get out of this slide is that ALE = SLE x ARO.  It is also important to understand each of the concepts: SLE, ARO, ALE.</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Exposure Factor: the </a:t>
            </a:r>
            <a:r>
              <a:rPr lang="en-US" altLang="en-US" u="sng">
                <a:latin typeface="Arial" panose="020B0604020202020204" pitchFamily="34" charset="0"/>
              </a:rPr>
              <a:t>maximum possible </a:t>
            </a:r>
            <a:r>
              <a:rPr lang="en-US" altLang="en-US">
                <a:latin typeface="Arial" panose="020B0604020202020204" pitchFamily="34" charset="0"/>
              </a:rPr>
              <a:t>reduction in value from a threat (inherently or due to mitigating controls).</a:t>
            </a:r>
          </a:p>
          <a:p>
            <a:pPr eaLnBrk="1" hangingPunct="1"/>
            <a:r>
              <a:rPr lang="en-US" altLang="en-US">
                <a:latin typeface="Arial" panose="020B0604020202020204" pitchFamily="34" charset="0"/>
              </a:rPr>
              <a:t>For example, if the value of a building would be reduced from $400,000 to $100,000 by a fire, the </a:t>
            </a:r>
            <a:r>
              <a:rPr lang="en-US" altLang="en-US" b="1">
                <a:latin typeface="Arial" panose="020B0604020202020204" pitchFamily="34" charset="0"/>
              </a:rPr>
              <a:t>exposure factor</a:t>
            </a:r>
            <a:r>
              <a:rPr lang="en-US" altLang="en-US">
                <a:latin typeface="Arial" panose="020B0604020202020204" pitchFamily="34" charset="0"/>
              </a:rPr>
              <a:t> for the risk of fire to the building is 75%.  </a:t>
            </a:r>
          </a:p>
          <a:p>
            <a:pPr eaLnBrk="1" hangingPunct="1"/>
            <a:r>
              <a:rPr lang="en-US" altLang="en-US">
                <a:latin typeface="Arial" panose="020B0604020202020204" pitchFamily="34" charset="0"/>
              </a:rPr>
              <a:t> </a:t>
            </a:r>
          </a:p>
        </p:txBody>
      </p:sp>
      <p:sp>
        <p:nvSpPr>
          <p:cNvPr id="1198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7FBFE06-FE25-4C56-A190-FEA1DDFEEA39}" type="slidenum">
              <a:rPr lang="en-US" altLang="en-US"/>
              <a:pPr/>
              <a:t>30</a:t>
            </a:fld>
            <a:endParaRPr lang="en-US" altLang="en-US"/>
          </a:p>
        </p:txBody>
      </p:sp>
    </p:spTree>
    <p:extLst>
      <p:ext uri="{BB962C8B-B14F-4D97-AF65-F5344CB8AC3E}">
        <p14:creationId xmlns:p14="http://schemas.microsoft.com/office/powerpoint/2010/main" val="26406099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ln/>
        </p:spPr>
      </p:sp>
      <p:sp>
        <p:nvSpPr>
          <p:cNvPr id="1208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Estimate of Time is the frequency of this threat occurring or the ARO.</a:t>
            </a:r>
          </a:p>
          <a:p>
            <a:r>
              <a:rPr lang="en-US" altLang="en-US">
                <a:latin typeface="Arial" panose="020B0604020202020204" pitchFamily="34" charset="0"/>
              </a:rPr>
              <a:t>ALE = SLE x ARO</a:t>
            </a:r>
          </a:p>
        </p:txBody>
      </p:sp>
      <p:sp>
        <p:nvSpPr>
          <p:cNvPr id="1208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3DED63F-DAB5-4E7D-983C-0BD9F6FE832B}" type="slidenum">
              <a:rPr lang="en-US" altLang="en-US"/>
              <a:pPr/>
              <a:t>31</a:t>
            </a:fld>
            <a:endParaRPr lang="en-US" altLang="en-US"/>
          </a:p>
        </p:txBody>
      </p:sp>
    </p:spTree>
    <p:extLst>
      <p:ext uri="{BB962C8B-B14F-4D97-AF65-F5344CB8AC3E}">
        <p14:creationId xmlns:p14="http://schemas.microsoft.com/office/powerpoint/2010/main" val="1912933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0E3E3E-3845-47B8-A512-1AC6A0E7608E}" type="slidenum">
              <a:rPr lang="en-US" altLang="en-US"/>
              <a:pPr/>
              <a:t>32</a:t>
            </a:fld>
            <a:endParaRPr lang="en-US" altLang="en-US"/>
          </a:p>
        </p:txBody>
      </p:sp>
      <p:sp>
        <p:nvSpPr>
          <p:cNvPr id="121859" name="Rectangle 2"/>
          <p:cNvSpPr>
            <a:spLocks noGrp="1" noRot="1" noChangeAspect="1" noChangeArrowheads="1" noTextEdit="1"/>
          </p:cNvSpPr>
          <p:nvPr>
            <p:ph type="sldImg"/>
          </p:nvPr>
        </p:nvSpPr>
        <p:spPr>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Kahili-</a:t>
            </a:r>
          </a:p>
          <a:p>
            <a:pPr eaLnBrk="1" hangingPunct="1"/>
            <a:r>
              <a:rPr lang="en-US" altLang="en-US">
                <a:latin typeface="Arial" panose="020B0604020202020204" pitchFamily="34" charset="0"/>
              </a:rPr>
              <a:t>Formula to get annualized loss expectancy:</a:t>
            </a:r>
          </a:p>
          <a:p>
            <a:pPr eaLnBrk="1" hangingPunct="1"/>
            <a:r>
              <a:rPr lang="en-US" altLang="en-US">
                <a:latin typeface="Arial" panose="020B0604020202020204" pitchFamily="34" charset="0"/>
              </a:rPr>
              <a:t>ALE = SLE X ARO</a:t>
            </a:r>
          </a:p>
          <a:p>
            <a:pPr eaLnBrk="1" hangingPunct="1"/>
            <a:r>
              <a:rPr lang="en-US" altLang="en-US">
                <a:latin typeface="Arial" panose="020B0604020202020204" pitchFamily="34" charset="0"/>
              </a:rPr>
              <a:t>ALE – Annualized Loss Expectancy</a:t>
            </a:r>
          </a:p>
          <a:p>
            <a:pPr eaLnBrk="1" hangingPunct="1"/>
            <a:r>
              <a:rPr lang="en-US" altLang="en-US">
                <a:latin typeface="Arial" panose="020B0604020202020204" pitchFamily="34" charset="0"/>
              </a:rPr>
              <a:t>SLE – Single Loss expected</a:t>
            </a:r>
          </a:p>
          <a:p>
            <a:pPr eaLnBrk="1" hangingPunct="1"/>
            <a:r>
              <a:rPr lang="en-US" altLang="en-US">
                <a:latin typeface="Arial" panose="020B0604020202020204" pitchFamily="34" charset="0"/>
              </a:rPr>
              <a:t>ARO – Annualized rate of occurrence (frequency)</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How to find SLE:</a:t>
            </a:r>
          </a:p>
          <a:p>
            <a:pPr eaLnBrk="1" hangingPunct="1"/>
            <a:r>
              <a:rPr lang="en-US" altLang="en-US">
                <a:latin typeface="Arial" panose="020B0604020202020204" pitchFamily="34" charset="0"/>
              </a:rPr>
              <a:t>SLE = AV X EF = Asset Value X Exposure Factor</a:t>
            </a:r>
          </a:p>
          <a:p>
            <a:pPr eaLnBrk="1" hangingPunct="1"/>
            <a:r>
              <a:rPr lang="en-US" altLang="en-US">
                <a:latin typeface="Arial" panose="020B0604020202020204" pitchFamily="34" charset="0"/>
              </a:rPr>
              <a:t>EF - Exposure Factor: proportion of an assets value that is likely to be destroyed by a particular risk.</a:t>
            </a:r>
          </a:p>
          <a:p>
            <a:pPr eaLnBrk="1" hangingPunct="1"/>
            <a:r>
              <a:rPr lang="en-US" altLang="en-US">
                <a:latin typeface="Arial" panose="020B0604020202020204" pitchFamily="34" charset="0"/>
              </a:rPr>
              <a:t>For example: If the asset value is $10 K and estimated loss is per year. (Follow the chart above to get SLE value)</a:t>
            </a:r>
          </a:p>
          <a:p>
            <a:pPr eaLnBrk="1" hangingPunct="1"/>
            <a:r>
              <a:rPr lang="en-US" altLang="en-US">
                <a:latin typeface="Arial" panose="020B0604020202020204" pitchFamily="34" charset="0"/>
              </a:rPr>
              <a:t>SLE = 10K the loss per year</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How to find ARO :</a:t>
            </a:r>
          </a:p>
          <a:p>
            <a:pPr eaLnBrk="1" hangingPunct="1"/>
            <a:r>
              <a:rPr lang="en-US" altLang="en-US">
                <a:latin typeface="Arial" panose="020B0604020202020204" pitchFamily="34" charset="0"/>
              </a:rPr>
              <a:t>ARO: estimated number of times a threat will occur on a single asset</a:t>
            </a:r>
          </a:p>
          <a:p>
            <a:pPr eaLnBrk="1" hangingPunct="1"/>
            <a:r>
              <a:rPr lang="en-US" altLang="en-US">
                <a:latin typeface="Arial" panose="020B0604020202020204" pitchFamily="34" charset="0"/>
              </a:rPr>
              <a:t>For example: If the estimated risk loss is 20%</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How to find ALE:</a:t>
            </a:r>
          </a:p>
          <a:p>
            <a:pPr eaLnBrk="1" hangingPunct="1"/>
            <a:r>
              <a:rPr lang="en-US" altLang="en-US">
                <a:latin typeface="Arial" panose="020B0604020202020204" pitchFamily="34" charset="0"/>
              </a:rPr>
              <a:t>Use the value found above and multiple. </a:t>
            </a:r>
          </a:p>
          <a:p>
            <a:pPr eaLnBrk="1" hangingPunct="1"/>
            <a:r>
              <a:rPr lang="en-US" altLang="en-US">
                <a:latin typeface="Arial" panose="020B0604020202020204" pitchFamily="34" charset="0"/>
              </a:rPr>
              <a:t>For example: 10k * .20 = 2k</a:t>
            </a:r>
          </a:p>
          <a:p>
            <a:pPr eaLnBrk="1" hangingPunct="1"/>
            <a:endParaRPr lang="en-US" altLang="en-US">
              <a:latin typeface="Arial" panose="020B0604020202020204" pitchFamily="34" charset="0"/>
            </a:endParaRPr>
          </a:p>
          <a:p>
            <a:pPr eaLnBrk="1" hangingPunct="1"/>
            <a:r>
              <a:rPr lang="en-US" altLang="en-US">
                <a:latin typeface="Arial" panose="020B0604020202020204" pitchFamily="34" charset="0"/>
              </a:rPr>
              <a:t>Example:</a:t>
            </a:r>
          </a:p>
          <a:p>
            <a:pPr eaLnBrk="1" hangingPunct="1"/>
            <a:r>
              <a:rPr lang="en-US" altLang="en-US">
                <a:latin typeface="Arial" panose="020B0604020202020204" pitchFamily="34" charset="0"/>
              </a:rPr>
              <a:t>This is a generalized table for consideration of asset risk, using SLE as column head.</a:t>
            </a:r>
          </a:p>
          <a:p>
            <a:pPr eaLnBrk="1" hangingPunct="1"/>
            <a:r>
              <a:rPr lang="en-US" altLang="en-US">
                <a:latin typeface="Arial" panose="020B0604020202020204" pitchFamily="34" charset="0"/>
              </a:rPr>
              <a:t>The rows show average frequency of loss or ARO.</a:t>
            </a:r>
          </a:p>
          <a:p>
            <a:pPr eaLnBrk="1" hangingPunct="1"/>
            <a:r>
              <a:rPr lang="en-US" altLang="en-US">
                <a:latin typeface="Arial" panose="020B0604020202020204" pitchFamily="34" charset="0"/>
              </a:rPr>
              <a:t>Thus, if a asset costs $1,000 and lost is once per year, the loss is $1K per year.  (This becomes the ALE)</a:t>
            </a:r>
          </a:p>
          <a:p>
            <a:pPr eaLnBrk="1" hangingPunct="1"/>
            <a:r>
              <a:rPr lang="en-US" altLang="en-US">
                <a:latin typeface="Arial" panose="020B0604020202020204" pitchFamily="34" charset="0"/>
              </a:rPr>
              <a:t>But if loss is every 5 years, then 1K x .2 = $200.</a:t>
            </a:r>
          </a:p>
          <a:p>
            <a:pPr eaLnBrk="1" hangingPunct="1"/>
            <a:r>
              <a:rPr lang="en-US" altLang="en-US">
                <a:latin typeface="Arial" panose="020B0604020202020204" pitchFamily="34" charset="0"/>
              </a:rPr>
              <a:t>If loss is every 10 years, then 1K x .1 = $100.</a:t>
            </a:r>
          </a:p>
        </p:txBody>
      </p:sp>
    </p:spTree>
    <p:extLst>
      <p:ext uri="{BB962C8B-B14F-4D97-AF65-F5344CB8AC3E}">
        <p14:creationId xmlns:p14="http://schemas.microsoft.com/office/powerpoint/2010/main" val="25414980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Our case study will ask you to complete such a table.</a:t>
            </a:r>
          </a:p>
          <a:p>
            <a:r>
              <a:rPr lang="en-US" altLang="en-US">
                <a:latin typeface="Arial" panose="020B0604020202020204" pitchFamily="34" charset="0"/>
              </a:rPr>
              <a:t>The Laptop loss costs that much due to Breach notification law ($9K)</a:t>
            </a:r>
          </a:p>
        </p:txBody>
      </p:sp>
    </p:spTree>
    <p:extLst>
      <p:ext uri="{BB962C8B-B14F-4D97-AF65-F5344CB8AC3E}">
        <p14:creationId xmlns:p14="http://schemas.microsoft.com/office/powerpoint/2010/main" val="36803459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ln/>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defines the different ways of treating risk: risk avoidance, risk mitigation, risk transference.  See the examples.</a:t>
            </a:r>
          </a:p>
          <a:p>
            <a:r>
              <a:rPr lang="en-US" altLang="en-US">
                <a:latin typeface="Arial" panose="020B0604020202020204" pitchFamily="34" charset="0"/>
              </a:rPr>
              <a:t>After a risk management plan is complete, whatever risk has not been covered by avoidance, mitigation or transference is called residual risk.  If the residual risk is unacceptably high (this will be decided by management at the appropriate level – process owners or senior staff) then you need to go back to the plan and improve your controls until the residual risk is at a level the organization can live with, i.e. accept.  That is, the residual risk is not bigger than the organization’s risk appetite (discussed way back on slide 6, and this note could have gone up there instead).  Acceptance should come before the cost of the controls exceeds the probable cost of an incident.</a:t>
            </a:r>
          </a:p>
        </p:txBody>
      </p:sp>
      <p:sp>
        <p:nvSpPr>
          <p:cNvPr id="1239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7860E2C-E808-438B-99A7-261A8882CBE4}" type="slidenum">
              <a:rPr lang="en-US" altLang="en-US"/>
              <a:pPr/>
              <a:t>34</a:t>
            </a:fld>
            <a:endParaRPr lang="en-US" altLang="en-US"/>
          </a:p>
        </p:txBody>
      </p:sp>
    </p:spTree>
    <p:extLst>
      <p:ext uri="{BB962C8B-B14F-4D97-AF65-F5344CB8AC3E}">
        <p14:creationId xmlns:p14="http://schemas.microsoft.com/office/powerpoint/2010/main" val="38550652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shows how the risk is reduced by risk treatment, resulting in the final Residual Risk.</a:t>
            </a:r>
          </a:p>
          <a:p>
            <a:r>
              <a:rPr lang="en-US" altLang="en-US">
                <a:latin typeface="Arial" panose="020B0604020202020204" pitchFamily="34" charset="0"/>
              </a:rPr>
              <a:t>Examples of</a:t>
            </a:r>
          </a:p>
          <a:p>
            <a:r>
              <a:rPr lang="en-US" altLang="en-US">
                <a:latin typeface="Arial" panose="020B0604020202020204" pitchFamily="34" charset="0"/>
              </a:rPr>
              <a:t>Deterrent: threat of job loss, criminal prosecution</a:t>
            </a:r>
          </a:p>
          <a:p>
            <a:r>
              <a:rPr lang="en-US" altLang="en-US">
                <a:latin typeface="Arial" panose="020B0604020202020204" pitchFamily="34" charset="0"/>
              </a:rPr>
              <a:t>Mitigating: firewall</a:t>
            </a:r>
          </a:p>
          <a:p>
            <a:r>
              <a:rPr lang="en-US" altLang="en-US">
                <a:latin typeface="Arial" panose="020B0604020202020204" pitchFamily="34" charset="0"/>
              </a:rPr>
              <a:t>Detective: hash totals, access logs, IDS</a:t>
            </a:r>
          </a:p>
          <a:p>
            <a:r>
              <a:rPr lang="en-US" altLang="en-US">
                <a:latin typeface="Arial" panose="020B0604020202020204" pitchFamily="34" charset="0"/>
              </a:rPr>
              <a:t>Preventive: not using SSNs, encryption, physical security procedures</a:t>
            </a:r>
          </a:p>
          <a:p>
            <a:r>
              <a:rPr lang="en-US" altLang="en-US">
                <a:latin typeface="Arial" panose="020B0604020202020204" pitchFamily="34" charset="0"/>
              </a:rPr>
              <a:t>Corrective: contingency and recovery plans</a:t>
            </a:r>
          </a:p>
        </p:txBody>
      </p:sp>
      <p:sp>
        <p:nvSpPr>
          <p:cNvPr id="1249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2FCE0AC-B53C-43D2-AF7C-22A483F6B175}" type="slidenum">
              <a:rPr lang="en-US" altLang="en-US"/>
              <a:pPr/>
              <a:t>35</a:t>
            </a:fld>
            <a:endParaRPr lang="en-US" altLang="en-US"/>
          </a:p>
        </p:txBody>
      </p:sp>
    </p:spTree>
    <p:extLst>
      <p:ext uri="{BB962C8B-B14F-4D97-AF65-F5344CB8AC3E}">
        <p14:creationId xmlns:p14="http://schemas.microsoft.com/office/powerpoint/2010/main" val="19055605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Here, the border router is a countermeasure or targeted control to address the specific hacker threat of port mapping.</a:t>
            </a:r>
          </a:p>
        </p:txBody>
      </p:sp>
    </p:spTree>
    <p:extLst>
      <p:ext uri="{BB962C8B-B14F-4D97-AF65-F5344CB8AC3E}">
        <p14:creationId xmlns:p14="http://schemas.microsoft.com/office/powerpoint/2010/main" val="12237149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Here we compare the cost of our average losses versus the cost of controls (shown above as purchase price).  In all cases, the cost of controls is less than the cost of encountering the risk – so we should go with the control.</a:t>
            </a:r>
          </a:p>
          <a:p>
            <a:r>
              <a:rPr lang="en-US" altLang="en-US">
                <a:latin typeface="Arial" panose="020B0604020202020204" pitchFamily="34" charset="0"/>
              </a:rPr>
              <a:t>You will run into this table as part of the case study.</a:t>
            </a:r>
          </a:p>
        </p:txBody>
      </p:sp>
    </p:spTree>
    <p:extLst>
      <p:ext uri="{BB962C8B-B14F-4D97-AF65-F5344CB8AC3E}">
        <p14:creationId xmlns:p14="http://schemas.microsoft.com/office/powerpoint/2010/main" val="3362210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ln/>
        </p:spPr>
      </p:sp>
      <p:sp>
        <p:nvSpPr>
          <p:cNvPr id="1003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 number of areas affect risk management.  Internal factors are factors that are company-specific.  External factors also affect risk.</a:t>
            </a:r>
          </a:p>
          <a:p>
            <a:r>
              <a:rPr lang="en-US" altLang="en-US">
                <a:latin typeface="Arial" panose="020B0604020202020204" pitchFamily="34" charset="0"/>
              </a:rPr>
              <a:t>Management’s risk tolerance is an example of an internal factor.  Some people just like to take risks, while others don’t.</a:t>
            </a:r>
          </a:p>
          <a:p>
            <a:r>
              <a:rPr lang="en-US" altLang="en-US">
                <a:latin typeface="Arial" panose="020B0604020202020204" pitchFamily="34" charset="0"/>
              </a:rPr>
              <a:t>Industry also affects risk.  If you are in the banking industry, you are a target of crackers and of legislation to protect consumers.</a:t>
            </a:r>
          </a:p>
          <a:p>
            <a:r>
              <a:rPr lang="en-US" altLang="en-US">
                <a:latin typeface="Arial" panose="020B0604020202020204" pitchFamily="34" charset="0"/>
              </a:rPr>
              <a:t>Source:  </a:t>
            </a:r>
            <a:r>
              <a:rPr lang="en-US" altLang="en-US" i="1">
                <a:latin typeface="Arial" panose="020B0604020202020204" pitchFamily="34" charset="0"/>
              </a:rPr>
              <a:t>CISM® Review Manual 2009</a:t>
            </a:r>
            <a:r>
              <a:rPr lang="en-US" altLang="en-US">
                <a:latin typeface="Arial" panose="020B0604020202020204" pitchFamily="34" charset="0"/>
              </a:rPr>
              <a:t>, © 2008, ISACA. All rights reserved. Used by permission.</a:t>
            </a:r>
          </a:p>
          <a:p>
            <a:r>
              <a:rPr lang="en-US" altLang="en-US">
                <a:latin typeface="Arial" panose="020B0604020202020204" pitchFamily="34" charset="0"/>
              </a:rPr>
              <a:t>Cism09 2.5</a:t>
            </a:r>
          </a:p>
          <a:p>
            <a:endParaRPr lang="en-US" altLang="en-US">
              <a:latin typeface="Arial" panose="020B0604020202020204" pitchFamily="34" charset="0"/>
            </a:endParaRPr>
          </a:p>
        </p:txBody>
      </p:sp>
      <p:sp>
        <p:nvSpPr>
          <p:cNvPr id="1003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7EFBC27-9033-4D68-A5CC-FC0432791A96}" type="slidenum">
              <a:rPr lang="en-US" altLang="en-US"/>
              <a:pPr/>
              <a:t>4</a:t>
            </a:fld>
            <a:endParaRPr lang="en-US" altLang="en-US"/>
          </a:p>
        </p:txBody>
      </p:sp>
    </p:spTree>
    <p:extLst>
      <p:ext uri="{BB962C8B-B14F-4D97-AF65-F5344CB8AC3E}">
        <p14:creationId xmlns:p14="http://schemas.microsoft.com/office/powerpoint/2010/main" val="15319339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ln/>
        </p:spPr>
      </p:sp>
      <p:sp>
        <p:nvSpPr>
          <p:cNvPr id="1280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 report like this one is used to keep management informed of ongoing issues.  Senior managers don’t want to know about all the technical details.  The red/yellow/green shows the overall status of an issue; other fields show a brief description and approximate cost.  In the above chart, a flaw in physical security was fixed by training the personnel involved.  That issue has been resolved and won’t appear on the next report.  Some cost overruns are being investigated – that issue is underway.  Finally a laptop has been stolen and a new procedure for HIPAA incidents is needed.  Those are new issues for which remediation has not begun or is about to.</a:t>
            </a:r>
          </a:p>
          <a:p>
            <a:r>
              <a:rPr lang="en-US" altLang="en-US">
                <a:latin typeface="Arial" panose="020B0604020202020204" pitchFamily="34" charset="0"/>
              </a:rPr>
              <a:t>This kind of reporting tool would not be used for serious incidents.  It’s a part of the ongoing risk management process.</a:t>
            </a:r>
          </a:p>
        </p:txBody>
      </p:sp>
      <p:sp>
        <p:nvSpPr>
          <p:cNvPr id="1280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F03729-4169-45D5-A02D-7DEA4885D3E6}" type="slidenum">
              <a:rPr lang="en-US" altLang="en-US"/>
              <a:pPr/>
              <a:t>38</a:t>
            </a:fld>
            <a:endParaRPr lang="en-US" altLang="en-US"/>
          </a:p>
        </p:txBody>
      </p:sp>
    </p:spTree>
    <p:extLst>
      <p:ext uri="{BB962C8B-B14F-4D97-AF65-F5344CB8AC3E}">
        <p14:creationId xmlns:p14="http://schemas.microsoft.com/office/powerpoint/2010/main" val="31616351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ln/>
        </p:spPr>
      </p:sp>
      <p:sp>
        <p:nvSpPr>
          <p:cNvPr id="1290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Training should also be part of an ongoing management process.  Periodic training events to remind staff of their security responsibilities helps to create a security-conscious environment and a security-friendly culture in an organization.</a:t>
            </a:r>
          </a:p>
          <a:p>
            <a:endParaRPr lang="en-US" altLang="en-US">
              <a:latin typeface="Arial" panose="020B0604020202020204" pitchFamily="34" charset="0"/>
            </a:endParaRPr>
          </a:p>
          <a:p>
            <a:r>
              <a:rPr lang="en-US" altLang="en-US">
                <a:latin typeface="Arial" panose="020B0604020202020204" pitchFamily="34" charset="0"/>
              </a:rPr>
              <a:t>Source:  </a:t>
            </a:r>
            <a:r>
              <a:rPr lang="en-US" altLang="en-US" i="1">
                <a:latin typeface="Arial" panose="020B0604020202020204" pitchFamily="34" charset="0"/>
              </a:rPr>
              <a:t>CISM® Review Manual 2009</a:t>
            </a:r>
            <a:r>
              <a:rPr lang="en-US" altLang="en-US">
                <a:latin typeface="Arial" panose="020B0604020202020204" pitchFamily="34" charset="0"/>
              </a:rPr>
              <a:t>, © 2008, ISACA. All rights reserved. Used by permission. Cism09 2.17</a:t>
            </a:r>
          </a:p>
          <a:p>
            <a:endParaRPr lang="en-US" altLang="en-US">
              <a:latin typeface="Arial" panose="020B0604020202020204" pitchFamily="34" charset="0"/>
            </a:endParaRPr>
          </a:p>
          <a:p>
            <a:endParaRPr lang="en-US" altLang="en-US">
              <a:latin typeface="Arial" panose="020B0604020202020204" pitchFamily="34" charset="0"/>
            </a:endParaRPr>
          </a:p>
        </p:txBody>
      </p:sp>
      <p:sp>
        <p:nvSpPr>
          <p:cNvPr id="1290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14551A0-C74C-4AF6-A1D4-B16313892628}" type="slidenum">
              <a:rPr lang="en-US" altLang="en-US"/>
              <a:pPr/>
              <a:t>39</a:t>
            </a:fld>
            <a:endParaRPr lang="en-US" altLang="en-US"/>
          </a:p>
        </p:txBody>
      </p:sp>
    </p:spTree>
    <p:extLst>
      <p:ext uri="{BB962C8B-B14F-4D97-AF65-F5344CB8AC3E}">
        <p14:creationId xmlns:p14="http://schemas.microsoft.com/office/powerpoint/2010/main" val="13860978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ln/>
        </p:spPr>
      </p:sp>
      <p:sp>
        <p:nvSpPr>
          <p:cNvPr id="1300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Baseline can have two definitions: a measure of status now as compared to a desired future state, or the minimum amount of protection needed for a particular system.  This slide refers to the former.</a:t>
            </a:r>
          </a:p>
        </p:txBody>
      </p:sp>
      <p:sp>
        <p:nvSpPr>
          <p:cNvPr id="1300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308DEFD-5EFC-4E88-830F-9369A5C7D94D}" type="slidenum">
              <a:rPr lang="en-US" altLang="en-US"/>
              <a:pPr/>
              <a:t>40</a:t>
            </a:fld>
            <a:endParaRPr lang="en-US" altLang="en-US"/>
          </a:p>
        </p:txBody>
      </p:sp>
    </p:spTree>
    <p:extLst>
      <p:ext uri="{BB962C8B-B14F-4D97-AF65-F5344CB8AC3E}">
        <p14:creationId xmlns:p14="http://schemas.microsoft.com/office/powerpoint/2010/main" val="16362066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best way to convince business management that risk and security is important, is to consider the impact of threats to the bottom line (or income of the organization).  </a:t>
            </a:r>
          </a:p>
        </p:txBody>
      </p:sp>
    </p:spTree>
    <p:extLst>
      <p:ext uri="{BB962C8B-B14F-4D97-AF65-F5344CB8AC3E}">
        <p14:creationId xmlns:p14="http://schemas.microsoft.com/office/powerpoint/2010/main" val="14676674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ln/>
        </p:spPr>
      </p:sp>
      <p:sp>
        <p:nvSpPr>
          <p:cNvPr id="1320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 slide shows higher ranking positions on top, lower ranking on the bottom.</a:t>
            </a:r>
          </a:p>
        </p:txBody>
      </p:sp>
      <p:sp>
        <p:nvSpPr>
          <p:cNvPr id="1321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1BFB0A4-23FF-45FC-8D97-D67650A3ED78}" type="slidenum">
              <a:rPr lang="en-US" altLang="en-US"/>
              <a:pPr/>
              <a:t>42</a:t>
            </a:fld>
            <a:endParaRPr lang="en-US" altLang="en-US"/>
          </a:p>
        </p:txBody>
      </p:sp>
    </p:spTree>
    <p:extLst>
      <p:ext uri="{BB962C8B-B14F-4D97-AF65-F5344CB8AC3E}">
        <p14:creationId xmlns:p14="http://schemas.microsoft.com/office/powerpoint/2010/main" val="6079913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ln/>
        </p:spPr>
      </p:sp>
      <p:sp>
        <p:nvSpPr>
          <p:cNvPr id="133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These terms have to do with liability; an organization must fully investigate its vulnerabilities and take reasonable steps to control them, or at least to minimize the potential damage, in order to protect itself.</a:t>
            </a:r>
          </a:p>
        </p:txBody>
      </p:sp>
      <p:sp>
        <p:nvSpPr>
          <p:cNvPr id="133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7B2A1DF-2820-4358-8696-CBEAD1836C2A}" type="slidenum">
              <a:rPr lang="en-US" altLang="en-US"/>
              <a:pPr/>
              <a:t>43</a:t>
            </a:fld>
            <a:endParaRPr lang="en-US" altLang="en-US"/>
          </a:p>
        </p:txBody>
      </p:sp>
    </p:spTree>
    <p:extLst>
      <p:ext uri="{BB962C8B-B14F-4D97-AF65-F5344CB8AC3E}">
        <p14:creationId xmlns:p14="http://schemas.microsoft.com/office/powerpoint/2010/main" val="21103333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C398876-DCBF-43CA-87F6-EB250944A55F}" type="slidenum">
              <a:rPr lang="en-US" altLang="en-US"/>
              <a:pPr/>
              <a:t>47</a:t>
            </a:fld>
            <a:endParaRPr lang="en-US" altLang="en-US"/>
          </a:p>
        </p:txBody>
      </p:sp>
      <p:sp>
        <p:nvSpPr>
          <p:cNvPr id="134147" name="Rectangle 2"/>
          <p:cNvSpPr>
            <a:spLocks noGrp="1" noRot="1" noChangeAspect="1" noChangeArrowheads="1" noTextEdit="1"/>
          </p:cNvSpPr>
          <p:nvPr>
            <p:ph type="sldImg"/>
          </p:nvPr>
        </p:nvSpPr>
        <p:spPr>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1= Risk Management</a:t>
            </a:r>
          </a:p>
          <a:p>
            <a:pPr eaLnBrk="1" hangingPunct="1"/>
            <a:r>
              <a:rPr lang="en-US" altLang="en-US">
                <a:latin typeface="Arial" panose="020B0604020202020204" pitchFamily="34" charset="0"/>
              </a:rPr>
              <a:t>2= Risk Analysis</a:t>
            </a:r>
          </a:p>
          <a:p>
            <a:pPr eaLnBrk="1" hangingPunct="1"/>
            <a:r>
              <a:rPr lang="en-US" altLang="en-US">
                <a:latin typeface="Arial" panose="020B0604020202020204" pitchFamily="34" charset="0"/>
              </a:rPr>
              <a:t>3= Proactive Monitoring</a:t>
            </a:r>
          </a:p>
          <a:p>
            <a:pPr eaLnBrk="1" hangingPunct="1"/>
            <a:r>
              <a:rPr lang="en-US" altLang="en-US">
                <a:latin typeface="Arial" panose="020B0604020202020204" pitchFamily="34" charset="0"/>
              </a:rPr>
              <a:t>4= Risk Assessment</a:t>
            </a:r>
          </a:p>
        </p:txBody>
      </p:sp>
    </p:spTree>
    <p:extLst>
      <p:ext uri="{BB962C8B-B14F-4D97-AF65-F5344CB8AC3E}">
        <p14:creationId xmlns:p14="http://schemas.microsoft.com/office/powerpoint/2010/main" val="9493260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BC2957-27FB-4D79-9437-2A00E388E1AF}" type="slidenum">
              <a:rPr lang="en-US" altLang="en-US"/>
              <a:pPr/>
              <a:t>48</a:t>
            </a:fld>
            <a:endParaRPr lang="en-US" altLang="en-US"/>
          </a:p>
        </p:txBody>
      </p:sp>
      <p:sp>
        <p:nvSpPr>
          <p:cNvPr id="135171" name="Rectangle 2"/>
          <p:cNvSpPr>
            <a:spLocks noGrp="1" noRot="1" noChangeAspect="1" noChangeArrowheads="1" noTextEdit="1"/>
          </p:cNvSpPr>
          <p:nvPr>
            <p:ph type="sldImg"/>
          </p:nvPr>
        </p:nvSpPr>
        <p:spPr>
          <a:ln/>
        </p:spPr>
      </p:sp>
      <p:sp>
        <p:nvSpPr>
          <p:cNvPr id="135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1= Risk Management</a:t>
            </a:r>
          </a:p>
          <a:p>
            <a:pPr eaLnBrk="1" hangingPunct="1"/>
            <a:r>
              <a:rPr lang="en-US" altLang="en-US">
                <a:latin typeface="Arial" panose="020B0604020202020204" pitchFamily="34" charset="0"/>
              </a:rPr>
              <a:t>2= Risk Analysis</a:t>
            </a:r>
          </a:p>
          <a:p>
            <a:pPr eaLnBrk="1" hangingPunct="1"/>
            <a:r>
              <a:rPr lang="en-US" altLang="en-US">
                <a:latin typeface="Arial" panose="020B0604020202020204" pitchFamily="34" charset="0"/>
              </a:rPr>
              <a:t>3= Proactive Monitoring</a:t>
            </a:r>
          </a:p>
          <a:p>
            <a:pPr eaLnBrk="1" hangingPunct="1"/>
            <a:r>
              <a:rPr lang="en-US" altLang="en-US">
                <a:latin typeface="Arial" panose="020B0604020202020204" pitchFamily="34" charset="0"/>
              </a:rPr>
              <a:t>4= Risk Assessment</a:t>
            </a:r>
          </a:p>
        </p:txBody>
      </p:sp>
    </p:spTree>
    <p:extLst>
      <p:ext uri="{BB962C8B-B14F-4D97-AF65-F5344CB8AC3E}">
        <p14:creationId xmlns:p14="http://schemas.microsoft.com/office/powerpoint/2010/main" val="410489446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8A89129-8E91-4436-B88A-A3657D640A3A}" type="slidenum">
              <a:rPr lang="en-US" altLang="en-US"/>
              <a:pPr/>
              <a:t>49</a:t>
            </a:fld>
            <a:endParaRPr lang="en-US" altLang="en-US"/>
          </a:p>
        </p:txBody>
      </p:sp>
      <p:sp>
        <p:nvSpPr>
          <p:cNvPr id="136195" name="Rectangle 2"/>
          <p:cNvSpPr>
            <a:spLocks noGrp="1" noRot="1" noChangeAspect="1" noChangeArrowheads="1" noTextEdit="1"/>
          </p:cNvSpPr>
          <p:nvPr>
            <p:ph type="sldImg"/>
          </p:nvPr>
        </p:nvSpPr>
        <p:spPr>
          <a:ln/>
        </p:spPr>
      </p:sp>
      <p:sp>
        <p:nvSpPr>
          <p:cNvPr id="136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2 - The first step is to determine what the primary assets are to the organization.  Where are the Crown Jewels?  </a:t>
            </a:r>
          </a:p>
        </p:txBody>
      </p:sp>
    </p:spTree>
    <p:extLst>
      <p:ext uri="{BB962C8B-B14F-4D97-AF65-F5344CB8AC3E}">
        <p14:creationId xmlns:p14="http://schemas.microsoft.com/office/powerpoint/2010/main" val="4575888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B9B6DE0-D18D-411F-A486-EB7D2DC0ED24}" type="slidenum">
              <a:rPr lang="en-US" altLang="en-US"/>
              <a:pPr/>
              <a:t>50</a:t>
            </a:fld>
            <a:endParaRPr lang="en-US" altLang="en-US"/>
          </a:p>
        </p:txBody>
      </p:sp>
      <p:sp>
        <p:nvSpPr>
          <p:cNvPr id="137219" name="Rectangle 2"/>
          <p:cNvSpPr>
            <a:spLocks noGrp="1" noRot="1" noChangeAspect="1" noChangeArrowheads="1" noTextEdit="1"/>
          </p:cNvSpPr>
          <p:nvPr>
            <p:ph type="sldImg"/>
          </p:nvPr>
        </p:nvSpPr>
        <p:spPr>
          <a:ln/>
        </p:spPr>
      </p:sp>
      <p:sp>
        <p:nvSpPr>
          <p:cNvPr id="137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3 – The cost of losing an asset once.</a:t>
            </a:r>
          </a:p>
        </p:txBody>
      </p:sp>
    </p:spTree>
    <p:extLst>
      <p:ext uri="{BB962C8B-B14F-4D97-AF65-F5344CB8AC3E}">
        <p14:creationId xmlns:p14="http://schemas.microsoft.com/office/powerpoint/2010/main" val="3344006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a:ln/>
        </p:spPr>
      </p:sp>
      <p:sp>
        <p:nvSpPr>
          <p:cNvPr id="1013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This explains or defines Risk Appetite, an important concept.</a:t>
            </a:r>
          </a:p>
        </p:txBody>
      </p:sp>
    </p:spTree>
    <p:extLst>
      <p:ext uri="{BB962C8B-B14F-4D97-AF65-F5344CB8AC3E}">
        <p14:creationId xmlns:p14="http://schemas.microsoft.com/office/powerpoint/2010/main" val="15287045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8B94D21-4F76-4FD1-A144-720D052D0B61}" type="slidenum">
              <a:rPr lang="en-US" altLang="en-US"/>
              <a:pPr/>
              <a:t>51</a:t>
            </a:fld>
            <a:endParaRPr lang="en-US" altLang="en-US"/>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4.  High level business management is responsible for deciding and accepting risk.</a:t>
            </a:r>
          </a:p>
        </p:txBody>
      </p:sp>
    </p:spTree>
    <p:extLst>
      <p:ext uri="{BB962C8B-B14F-4D97-AF65-F5344CB8AC3E}">
        <p14:creationId xmlns:p14="http://schemas.microsoft.com/office/powerpoint/2010/main" val="3303336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ln/>
        </p:spPr>
      </p:sp>
      <p:sp>
        <p:nvSpPr>
          <p:cNvPr id="139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B is the best answer.</a:t>
            </a:r>
          </a:p>
        </p:txBody>
      </p:sp>
      <p:sp>
        <p:nvSpPr>
          <p:cNvPr id="139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D7C9A3-3E4C-4768-BAE1-F06FEB12B065}" type="slidenum">
              <a:rPr lang="en-US" altLang="en-US"/>
              <a:pPr/>
              <a:t>52</a:t>
            </a:fld>
            <a:endParaRPr lang="en-US" altLang="en-US"/>
          </a:p>
        </p:txBody>
      </p:sp>
    </p:spTree>
    <p:extLst>
      <p:ext uri="{BB962C8B-B14F-4D97-AF65-F5344CB8AC3E}">
        <p14:creationId xmlns:p14="http://schemas.microsoft.com/office/powerpoint/2010/main" val="259670541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863D0B8-B254-4CFD-A046-D208DDCC14C6}" type="slidenum">
              <a:rPr lang="en-US" altLang="en-US"/>
              <a:pPr/>
              <a:t>53</a:t>
            </a:fld>
            <a:endParaRPr lang="en-US" altLang="en-US"/>
          </a:p>
        </p:txBody>
      </p:sp>
      <p:sp>
        <p:nvSpPr>
          <p:cNvPr id="140291" name="Rectangle 2"/>
          <p:cNvSpPr>
            <a:spLocks noGrp="1" noRot="1" noChangeAspect="1" noChangeArrowheads="1" noTextEdit="1"/>
          </p:cNvSpPr>
          <p:nvPr>
            <p:ph type="sldImg"/>
          </p:nvPr>
        </p:nvSpPr>
        <p:spPr>
          <a:ln/>
        </p:spPr>
      </p:sp>
      <p:sp>
        <p:nvSpPr>
          <p:cNvPr id="140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4 – Residual risk: After eliminating, mitigating, and transferring risk, residual risk remains.</a:t>
            </a:r>
          </a:p>
        </p:txBody>
      </p:sp>
    </p:spTree>
    <p:extLst>
      <p:ext uri="{BB962C8B-B14F-4D97-AF65-F5344CB8AC3E}">
        <p14:creationId xmlns:p14="http://schemas.microsoft.com/office/powerpoint/2010/main" val="195915879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BAF542F-6D76-44D3-9FFC-DB36D6845ABA}" type="slidenum">
              <a:rPr lang="en-US" altLang="en-US"/>
              <a:pPr/>
              <a:t>54</a:t>
            </a:fld>
            <a:endParaRPr lang="en-US" altLang="en-US"/>
          </a:p>
        </p:txBody>
      </p:sp>
      <p:sp>
        <p:nvSpPr>
          <p:cNvPr id="141315" name="Rectangle 2"/>
          <p:cNvSpPr>
            <a:spLocks noGrp="1" noRot="1" noChangeAspect="1" noChangeArrowheads="1" noTextEdit="1"/>
          </p:cNvSpPr>
          <p:nvPr>
            <p:ph type="sldImg"/>
          </p:nvPr>
        </p:nvSpPr>
        <p:spPr>
          <a:ln/>
        </p:spPr>
      </p:sp>
      <p:sp>
        <p:nvSpPr>
          <p:cNvPr id="141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3.  Reduce risk to an acceptable level</a:t>
            </a:r>
          </a:p>
        </p:txBody>
      </p:sp>
    </p:spTree>
    <p:extLst>
      <p:ext uri="{BB962C8B-B14F-4D97-AF65-F5344CB8AC3E}">
        <p14:creationId xmlns:p14="http://schemas.microsoft.com/office/powerpoint/2010/main" val="41199121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a:ln/>
        </p:spPr>
      </p:sp>
      <p:sp>
        <p:nvSpPr>
          <p:cNvPr id="1423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3</a:t>
            </a:r>
          </a:p>
        </p:txBody>
      </p:sp>
      <p:sp>
        <p:nvSpPr>
          <p:cNvPr id="1423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1EC5379-9881-4D99-A7FC-189BD46BD764}" type="slidenum">
              <a:rPr lang="en-US" altLang="en-US"/>
              <a:pPr/>
              <a:t>55</a:t>
            </a:fld>
            <a:endParaRPr lang="en-US" altLang="en-US"/>
          </a:p>
        </p:txBody>
      </p:sp>
    </p:spTree>
    <p:extLst>
      <p:ext uri="{BB962C8B-B14F-4D97-AF65-F5344CB8AC3E}">
        <p14:creationId xmlns:p14="http://schemas.microsoft.com/office/powerpoint/2010/main" val="218652079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BB0FED6-2167-45EA-B8B9-5D8112255D48}" type="slidenum">
              <a:rPr lang="en-US" altLang="en-US"/>
              <a:pPr/>
              <a:t>56</a:t>
            </a:fld>
            <a:endParaRPr lang="en-US" altLang="en-US"/>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Tx/>
              <a:buAutoNum type="arabicPeriod" startAt="4"/>
            </a:pPr>
            <a:r>
              <a:rPr lang="en-US" altLang="en-US">
                <a:latin typeface="Arial" panose="020B0604020202020204" pitchFamily="34" charset="0"/>
              </a:rPr>
              <a:t>Annual Loss Expectancy = Single Loss Expectancy x Annual Rate of Occurrence</a:t>
            </a:r>
          </a:p>
        </p:txBody>
      </p:sp>
    </p:spTree>
    <p:extLst>
      <p:ext uri="{BB962C8B-B14F-4D97-AF65-F5344CB8AC3E}">
        <p14:creationId xmlns:p14="http://schemas.microsoft.com/office/powerpoint/2010/main" val="41956540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4D562AA-6A50-496A-9B48-243BD58F490D}" type="slidenum">
              <a:rPr lang="en-US" altLang="en-US"/>
              <a:pPr/>
              <a:t>58</a:t>
            </a:fld>
            <a:endParaRPr lang="en-US" altLang="en-US"/>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latin typeface="Arial" panose="020B0604020202020204" pitchFamily="34" charset="0"/>
              </a:rPr>
              <a:t>This is a NIST (National Institute for Science and Technology) table, showing inputs, processes, and outputs.</a:t>
            </a:r>
          </a:p>
          <a:p>
            <a:pPr eaLnBrk="1" hangingPunct="1"/>
            <a:r>
              <a:rPr lang="en-US" altLang="en-US">
                <a:latin typeface="Arial" panose="020B0604020202020204" pitchFamily="34" charset="0"/>
              </a:rPr>
              <a:t>Source:  </a:t>
            </a:r>
            <a:r>
              <a:rPr lang="en-US" altLang="en-US" i="1">
                <a:latin typeface="Arial" panose="020B0604020202020204" pitchFamily="34" charset="0"/>
              </a:rPr>
              <a:t>CISM® Review Manual 2009</a:t>
            </a:r>
            <a:r>
              <a:rPr lang="en-US" altLang="en-US">
                <a:latin typeface="Arial" panose="020B0604020202020204" pitchFamily="34" charset="0"/>
              </a:rPr>
              <a:t>, © 2008, ISACA. All rights reserved. Used by permission. Cism09 exhibit 2.6</a:t>
            </a:r>
          </a:p>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722028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a:ln/>
        </p:spPr>
      </p:sp>
      <p:sp>
        <p:nvSpPr>
          <p:cNvPr id="145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5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D50BF8-3DDD-43C8-AE3E-E84E07739A48}" type="slidenum">
              <a:rPr lang="en-US" altLang="en-US"/>
              <a:pPr/>
              <a:t>65</a:t>
            </a:fld>
            <a:endParaRPr lang="en-US" altLang="en-US"/>
          </a:p>
        </p:txBody>
      </p:sp>
    </p:spTree>
    <p:extLst>
      <p:ext uri="{BB962C8B-B14F-4D97-AF65-F5344CB8AC3E}">
        <p14:creationId xmlns:p14="http://schemas.microsoft.com/office/powerpoint/2010/main" val="120662210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a:ln/>
        </p:spPr>
      </p:sp>
      <p:sp>
        <p:nvSpPr>
          <p:cNvPr id="146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Many of our assets are listed in our Income Statement and the Balance Sheet.</a:t>
            </a:r>
          </a:p>
        </p:txBody>
      </p:sp>
      <p:sp>
        <p:nvSpPr>
          <p:cNvPr id="146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8D51231-B8F7-40C4-9DE3-75A27FE9223C}" type="slidenum">
              <a:rPr lang="en-US" altLang="en-US"/>
              <a:pPr/>
              <a:t>66</a:t>
            </a:fld>
            <a:endParaRPr lang="en-US" altLang="en-US"/>
          </a:p>
        </p:txBody>
      </p:sp>
    </p:spTree>
    <p:extLst>
      <p:ext uri="{BB962C8B-B14F-4D97-AF65-F5344CB8AC3E}">
        <p14:creationId xmlns:p14="http://schemas.microsoft.com/office/powerpoint/2010/main" val="228090983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a:ln/>
        </p:spPr>
      </p:sp>
      <p:sp>
        <p:nvSpPr>
          <p:cNvPr id="147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Consider the Medical database, in terms of its requirements for Confidentiality, Integrity and Availability.</a:t>
            </a:r>
          </a:p>
          <a:p>
            <a:r>
              <a:rPr lang="en-US" altLang="en-US">
                <a:latin typeface="Arial" panose="020B0604020202020204" pitchFamily="34" charset="0"/>
              </a:rPr>
              <a:t>If the DB were not available, it would impact Daily Operation and Medical Malpractice.  Also, if the DB is not confidential, the office could be liable under HIPAA and Notification Law.  Find the daily cost of not being in business, due to the medical DB not being available.  Put this $ under Consequential Financial Loss, Daily Operation.  Then in Medical DB, put DO in the Consequential Financial Loss column.</a:t>
            </a:r>
          </a:p>
        </p:txBody>
      </p:sp>
      <p:sp>
        <p:nvSpPr>
          <p:cNvPr id="1474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BF0B0BB-93BD-420F-AA08-C3EA38FC451D}" type="slidenum">
              <a:rPr lang="en-US" altLang="en-US"/>
              <a:pPr/>
              <a:t>67</a:t>
            </a:fld>
            <a:endParaRPr lang="en-US" altLang="en-US"/>
          </a:p>
        </p:txBody>
      </p:sp>
    </p:spTree>
    <p:extLst>
      <p:ext uri="{BB962C8B-B14F-4D97-AF65-F5344CB8AC3E}">
        <p14:creationId xmlns:p14="http://schemas.microsoft.com/office/powerpoint/2010/main" val="1543742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E395767-BFB1-4744-8223-5D75E5900753}" type="slidenum">
              <a:rPr lang="en-US" altLang="en-US"/>
              <a:pPr/>
              <a:t>6</a:t>
            </a:fld>
            <a:endParaRPr lang="en-US" altLang="en-US"/>
          </a:p>
        </p:txBody>
      </p:sp>
      <p:sp>
        <p:nvSpPr>
          <p:cNvPr id="102403"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defRPr/>
            </a:pPr>
            <a:r>
              <a:rPr lang="en-US" dirty="0" err="1"/>
              <a:t>Kahili</a:t>
            </a:r>
            <a:r>
              <a:rPr lang="en-US" dirty="0"/>
              <a:t>-</a:t>
            </a:r>
          </a:p>
          <a:p>
            <a:pPr eaLnBrk="1" hangingPunct="1">
              <a:defRPr/>
            </a:pPr>
            <a:r>
              <a:rPr lang="en-US" b="1" dirty="0"/>
              <a:t>Risk management:</a:t>
            </a:r>
            <a:r>
              <a:rPr lang="en-US" dirty="0"/>
              <a:t> the overall effort to mange risk. The entire process, as shown above.</a:t>
            </a:r>
          </a:p>
          <a:p>
            <a:pPr eaLnBrk="1" hangingPunct="1">
              <a:defRPr/>
            </a:pPr>
            <a:r>
              <a:rPr lang="en-US" dirty="0"/>
              <a:t>The risk management process consist of:</a:t>
            </a:r>
          </a:p>
          <a:p>
            <a:pPr marL="171450" indent="-171450" eaLnBrk="1" hangingPunct="1">
              <a:buFont typeface="Arial" pitchFamily="34" charset="0"/>
              <a:buChar char="•"/>
              <a:defRPr/>
            </a:pPr>
            <a:r>
              <a:rPr lang="en-US" dirty="0"/>
              <a:t>Establish scope and boundaries</a:t>
            </a:r>
          </a:p>
          <a:p>
            <a:pPr marL="171450" indent="-171450" eaLnBrk="1" hangingPunct="1">
              <a:buFont typeface="Arial" pitchFamily="34" charset="0"/>
              <a:buChar char="•"/>
              <a:defRPr/>
            </a:pPr>
            <a:r>
              <a:rPr lang="en-US" dirty="0"/>
              <a:t>Risk assessment</a:t>
            </a:r>
          </a:p>
          <a:p>
            <a:pPr marL="171450" indent="-171450" eaLnBrk="1" hangingPunct="1">
              <a:buFont typeface="Arial" pitchFamily="34" charset="0"/>
              <a:buChar char="•"/>
              <a:defRPr/>
            </a:pPr>
            <a:r>
              <a:rPr lang="en-US" dirty="0"/>
              <a:t>Risk treatment</a:t>
            </a:r>
          </a:p>
          <a:p>
            <a:pPr marL="171450" indent="-171450" eaLnBrk="1" hangingPunct="1">
              <a:buFont typeface="Arial" pitchFamily="34" charset="0"/>
              <a:buChar char="•"/>
              <a:defRPr/>
            </a:pPr>
            <a:r>
              <a:rPr lang="en-US" dirty="0"/>
              <a:t>Accept residual risk</a:t>
            </a:r>
          </a:p>
          <a:p>
            <a:pPr marL="171450" indent="-171450" eaLnBrk="1" hangingPunct="1">
              <a:buFont typeface="Arial" pitchFamily="34" charset="0"/>
              <a:buChar char="•"/>
              <a:defRPr/>
            </a:pPr>
            <a:r>
              <a:rPr lang="en-US" dirty="0"/>
              <a:t>Risk communication and monitoring</a:t>
            </a:r>
          </a:p>
          <a:p>
            <a:pPr marL="171450" indent="-171450" eaLnBrk="1" hangingPunct="1">
              <a:buFont typeface="Arial" pitchFamily="34" charset="0"/>
              <a:buChar char="•"/>
              <a:defRPr/>
            </a:pPr>
            <a:endParaRPr lang="en-US" dirty="0"/>
          </a:p>
          <a:p>
            <a:pPr eaLnBrk="1" hangingPunct="1">
              <a:buFont typeface="Arial" pitchFamily="34" charset="0"/>
              <a:buNone/>
              <a:defRPr/>
            </a:pPr>
            <a:r>
              <a:rPr lang="en-US" dirty="0"/>
              <a:t>Defining each process in risk management:</a:t>
            </a:r>
          </a:p>
          <a:p>
            <a:pPr eaLnBrk="1" hangingPunct="1">
              <a:buFont typeface="Arial" pitchFamily="34" charset="0"/>
              <a:buNone/>
              <a:defRPr/>
            </a:pPr>
            <a:r>
              <a:rPr lang="en-US" b="1" dirty="0"/>
              <a:t>Establish Scope and Boundaries</a:t>
            </a:r>
            <a:r>
              <a:rPr lang="en-US" dirty="0"/>
              <a:t>: a process for establishing of global parameters for the performance of risk management within an organization.</a:t>
            </a:r>
          </a:p>
          <a:p>
            <a:pPr eaLnBrk="1" hangingPunct="1">
              <a:buFont typeface="Arial" pitchFamily="34" charset="0"/>
              <a:buNone/>
              <a:defRPr/>
            </a:pPr>
            <a:r>
              <a:rPr lang="en-US" b="1" dirty="0"/>
              <a:t>Risk Assessment</a:t>
            </a:r>
            <a:r>
              <a:rPr lang="en-US" dirty="0"/>
              <a:t>: a process which involves three steps identification, analysis, and evaluation.</a:t>
            </a:r>
          </a:p>
          <a:p>
            <a:pPr eaLnBrk="1" hangingPunct="1">
              <a:buFont typeface="Arial" pitchFamily="34" charset="0"/>
              <a:buNone/>
              <a:defRPr/>
            </a:pPr>
            <a:r>
              <a:rPr lang="en-US" dirty="0"/>
              <a:t>       </a:t>
            </a:r>
            <a:r>
              <a:rPr lang="en-US" b="1" dirty="0"/>
              <a:t>Risk Analysis </a:t>
            </a:r>
            <a:r>
              <a:rPr lang="en-US" dirty="0"/>
              <a:t>is the detailed analysis of costs of risk</a:t>
            </a:r>
          </a:p>
          <a:p>
            <a:pPr eaLnBrk="1" hangingPunct="1">
              <a:buFont typeface="Arial" pitchFamily="34" charset="0"/>
              <a:buNone/>
              <a:defRPr/>
            </a:pPr>
            <a:r>
              <a:rPr lang="en-US" b="1" dirty="0"/>
              <a:t>Risk Treatment</a:t>
            </a:r>
            <a:r>
              <a:rPr lang="en-US" dirty="0"/>
              <a:t>: a process of selecting strategies to deal with risk. There are 4 strategies for risk treatment: avoid, reduce, transfer, and retain (or accept).</a:t>
            </a:r>
          </a:p>
          <a:p>
            <a:pPr eaLnBrk="1" hangingPunct="1">
              <a:buFont typeface="Arial" pitchFamily="34" charset="0"/>
              <a:buNone/>
              <a:defRPr/>
            </a:pPr>
            <a:r>
              <a:rPr lang="en-US" dirty="0"/>
              <a:t>       </a:t>
            </a:r>
            <a:r>
              <a:rPr lang="en-US" b="1" dirty="0"/>
              <a:t>Transfer risk </a:t>
            </a:r>
            <a:r>
              <a:rPr lang="en-US" dirty="0"/>
              <a:t>is to purchase insurance or hire another company to manage the risk for you.</a:t>
            </a:r>
          </a:p>
          <a:p>
            <a:pPr eaLnBrk="1" hangingPunct="1">
              <a:buFont typeface="Arial" pitchFamily="34" charset="0"/>
              <a:buNone/>
              <a:defRPr/>
            </a:pPr>
            <a:r>
              <a:rPr lang="en-US" dirty="0"/>
              <a:t>       </a:t>
            </a:r>
            <a:r>
              <a:rPr lang="en-US" b="1" dirty="0"/>
              <a:t>Risk acceptance: </a:t>
            </a:r>
            <a:r>
              <a:rPr lang="en-US" dirty="0"/>
              <a:t>approved by management that the possible threat will just be accepted without further action.</a:t>
            </a:r>
          </a:p>
          <a:p>
            <a:pPr eaLnBrk="1" hangingPunct="1">
              <a:buFont typeface="Arial" pitchFamily="34" charset="0"/>
              <a:buNone/>
              <a:defRPr/>
            </a:pPr>
            <a:r>
              <a:rPr lang="en-US" b="1" dirty="0"/>
              <a:t>Accept Residual Risk</a:t>
            </a:r>
            <a:r>
              <a:rPr lang="en-US" dirty="0"/>
              <a:t>: Residual risk is the remaining risk after implementing actions to reduce or eliminate risk.</a:t>
            </a:r>
          </a:p>
          <a:p>
            <a:pPr eaLnBrk="1" hangingPunct="1">
              <a:buFont typeface="Arial" pitchFamily="34" charset="0"/>
              <a:buNone/>
              <a:defRPr/>
            </a:pPr>
            <a:r>
              <a:rPr lang="en-US" b="1" dirty="0"/>
              <a:t>Risk Communication and Monitoring</a:t>
            </a:r>
            <a:r>
              <a:rPr lang="en-US" dirty="0"/>
              <a:t>:  a process to exchange and share information related to risk and reviewing the effectiveness of the whole risk management process.</a:t>
            </a:r>
          </a:p>
          <a:p>
            <a:pPr eaLnBrk="1" hangingPunct="1">
              <a:defRPr/>
            </a:pPr>
            <a:r>
              <a:rPr lang="en-US" dirty="0"/>
              <a:t>Source:  </a:t>
            </a:r>
            <a:r>
              <a:rPr lang="en-US" i="1" dirty="0"/>
              <a:t>CISM® Review Manual 2012</a:t>
            </a:r>
            <a:r>
              <a:rPr lang="en-US" dirty="0"/>
              <a:t>, © 2011, ISACA. All rights reserved. Used by permission.</a:t>
            </a:r>
          </a:p>
        </p:txBody>
      </p:sp>
    </p:spTree>
    <p:extLst>
      <p:ext uri="{BB962C8B-B14F-4D97-AF65-F5344CB8AC3E}">
        <p14:creationId xmlns:p14="http://schemas.microsoft.com/office/powerpoint/2010/main" val="71711663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a:ln/>
        </p:spPr>
      </p:sp>
      <p:sp>
        <p:nvSpPr>
          <p:cNvPr id="148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Find the daily cost of not being in business, due to the medical DB not being available.  Put this $ under Consequential Financial Loss, Daily Operation.  Then in Medical DB, put DO in the Consequential Financial Loss column.</a:t>
            </a:r>
          </a:p>
        </p:txBody>
      </p:sp>
      <p:sp>
        <p:nvSpPr>
          <p:cNvPr id="148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B50CC5-0EA7-4746-B363-1FCA8835898E}" type="slidenum">
              <a:rPr lang="en-US" altLang="en-US"/>
              <a:pPr/>
              <a:t>68</a:t>
            </a:fld>
            <a:endParaRPr lang="en-US" altLang="en-US"/>
          </a:p>
        </p:txBody>
      </p:sp>
    </p:spTree>
    <p:extLst>
      <p:ext uri="{BB962C8B-B14F-4D97-AF65-F5344CB8AC3E}">
        <p14:creationId xmlns:p14="http://schemas.microsoft.com/office/powerpoint/2010/main" val="247024393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a:ln/>
        </p:spPr>
      </p:sp>
      <p:sp>
        <p:nvSpPr>
          <p:cNvPr id="149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As we can see (and from what I hear actually occurs) people are fined large amounts and can go to jail for not being careful with health information – or at least get fired.  </a:t>
            </a:r>
          </a:p>
        </p:txBody>
      </p:sp>
      <p:sp>
        <p:nvSpPr>
          <p:cNvPr id="149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D25089F-A5CB-40D0-B788-453606866C09}" type="slidenum">
              <a:rPr lang="en-US" altLang="en-US"/>
              <a:pPr/>
              <a:t>69</a:t>
            </a:fld>
            <a:endParaRPr lang="en-US" altLang="en-US"/>
          </a:p>
        </p:txBody>
      </p:sp>
    </p:spTree>
    <p:extLst>
      <p:ext uri="{BB962C8B-B14F-4D97-AF65-F5344CB8AC3E}">
        <p14:creationId xmlns:p14="http://schemas.microsoft.com/office/powerpoint/2010/main" val="39226145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a:ln/>
        </p:spPr>
      </p:sp>
      <p:sp>
        <p:nvSpPr>
          <p:cNvPr id="150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Consider which threats are likely to have a financial impact on the firm, if they occurred.  There are more threat ideas in the Workbook.</a:t>
            </a:r>
          </a:p>
        </p:txBody>
      </p:sp>
      <p:sp>
        <p:nvSpPr>
          <p:cNvPr id="150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20F36C6-669C-47E4-8AFE-B08BD27F50F4}" type="slidenum">
              <a:rPr lang="en-US" altLang="en-US"/>
              <a:pPr/>
              <a:t>71</a:t>
            </a:fld>
            <a:endParaRPr lang="en-US" altLang="en-US"/>
          </a:p>
        </p:txBody>
      </p:sp>
    </p:spTree>
    <p:extLst>
      <p:ext uri="{BB962C8B-B14F-4D97-AF65-F5344CB8AC3E}">
        <p14:creationId xmlns:p14="http://schemas.microsoft.com/office/powerpoint/2010/main" val="165137413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a:ln/>
        </p:spPr>
      </p:sp>
      <p:sp>
        <p:nvSpPr>
          <p:cNvPr id="151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Do these threats look like they are in the correct quadrant?  Are there inherent threats that should be added?</a:t>
            </a:r>
          </a:p>
        </p:txBody>
      </p:sp>
      <p:sp>
        <p:nvSpPr>
          <p:cNvPr id="151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73FF603-61F2-4E8B-A0C3-DC95C1A759FA}" type="slidenum">
              <a:rPr lang="en-US" altLang="en-US"/>
              <a:pPr/>
              <a:t>72</a:t>
            </a:fld>
            <a:endParaRPr lang="en-US" altLang="en-US"/>
          </a:p>
        </p:txBody>
      </p:sp>
    </p:spTree>
    <p:extLst>
      <p:ext uri="{BB962C8B-B14F-4D97-AF65-F5344CB8AC3E}">
        <p14:creationId xmlns:p14="http://schemas.microsoft.com/office/powerpoint/2010/main" val="12258542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p:cNvSpPr>
            <a:spLocks noGrp="1" noRot="1" noChangeAspect="1" noTextEdit="1"/>
          </p:cNvSpPr>
          <p:nvPr>
            <p:ph type="sldImg"/>
          </p:nvPr>
        </p:nvSpPr>
        <p:spPr>
          <a:ln/>
        </p:spPr>
      </p:sp>
      <p:sp>
        <p:nvSpPr>
          <p:cNvPr id="152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52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E54FD18-C6B3-4ED1-BB98-8E4D60F31FBF}" type="slidenum">
              <a:rPr lang="en-US" altLang="en-US"/>
              <a:pPr/>
              <a:t>73</a:t>
            </a:fld>
            <a:endParaRPr lang="en-US" altLang="en-US"/>
          </a:p>
        </p:txBody>
      </p:sp>
    </p:spTree>
    <p:extLst>
      <p:ext uri="{BB962C8B-B14F-4D97-AF65-F5344CB8AC3E}">
        <p14:creationId xmlns:p14="http://schemas.microsoft.com/office/powerpoint/2010/main" val="24545095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ln/>
        </p:spPr>
      </p:sp>
      <p:sp>
        <p:nvSpPr>
          <p:cNvPr id="1034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Risk Management is a continuing process consisting of these 4 steps.</a:t>
            </a:r>
          </a:p>
          <a:p>
            <a:endParaRPr lang="en-US" altLang="en-US">
              <a:latin typeface="Arial" panose="020B0604020202020204" pitchFamily="34" charset="0"/>
            </a:endParaRPr>
          </a:p>
          <a:p>
            <a:r>
              <a:rPr lang="en-US" altLang="en-US">
                <a:latin typeface="Arial" panose="020B0604020202020204" pitchFamily="34" charset="0"/>
              </a:rPr>
              <a:t>Source:  </a:t>
            </a:r>
            <a:r>
              <a:rPr lang="en-US" altLang="en-US" i="1">
                <a:latin typeface="Arial" panose="020B0604020202020204" pitchFamily="34" charset="0"/>
              </a:rPr>
              <a:t>CISM® Review Manual 2009</a:t>
            </a:r>
            <a:r>
              <a:rPr lang="en-US" altLang="en-US">
                <a:latin typeface="Arial" panose="020B0604020202020204" pitchFamily="34" charset="0"/>
              </a:rPr>
              <a:t>, © 2008, ISACA. All rights reserved. Used by permission. </a:t>
            </a:r>
          </a:p>
          <a:p>
            <a:r>
              <a:rPr lang="en-US" altLang="en-US">
                <a:latin typeface="Arial" panose="020B0604020202020204" pitchFamily="34" charset="0"/>
              </a:rPr>
              <a:t>Cism09 exhibit 2.3</a:t>
            </a:r>
          </a:p>
          <a:p>
            <a:endParaRPr lang="en-US" altLang="en-US">
              <a:latin typeface="Arial" panose="020B0604020202020204" pitchFamily="34" charset="0"/>
            </a:endParaRPr>
          </a:p>
          <a:p>
            <a:endParaRPr lang="en-US" altLang="en-US">
              <a:latin typeface="Arial" panose="020B0604020202020204" pitchFamily="34" charset="0"/>
            </a:endParaRPr>
          </a:p>
        </p:txBody>
      </p:sp>
      <p:sp>
        <p:nvSpPr>
          <p:cNvPr id="1034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66030C3-82F4-4468-8CF0-E0D1E8AAEC25}" type="slidenum">
              <a:rPr lang="en-US" altLang="en-US"/>
              <a:pPr/>
              <a:t>7</a:t>
            </a:fld>
            <a:endParaRPr lang="en-US" altLang="en-US"/>
          </a:p>
        </p:txBody>
      </p:sp>
    </p:spTree>
    <p:extLst>
      <p:ext uri="{BB962C8B-B14F-4D97-AF65-F5344CB8AC3E}">
        <p14:creationId xmlns:p14="http://schemas.microsoft.com/office/powerpoint/2010/main" val="3224608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ln/>
        </p:spPr>
      </p:sp>
      <p:sp>
        <p:nvSpPr>
          <p:cNvPr id="1044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Actually, Risk Assessment with Treat Risk.  The next slides go into more detail of this process.</a:t>
            </a:r>
          </a:p>
        </p:txBody>
      </p:sp>
      <p:sp>
        <p:nvSpPr>
          <p:cNvPr id="1044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A858759-ED96-41A1-8BEF-D68BF02125DF}" type="slidenum">
              <a:rPr lang="en-US" altLang="en-US"/>
              <a:pPr/>
              <a:t>8</a:t>
            </a:fld>
            <a:endParaRPr lang="en-US" altLang="en-US"/>
          </a:p>
        </p:txBody>
      </p:sp>
    </p:spTree>
    <p:extLst>
      <p:ext uri="{BB962C8B-B14F-4D97-AF65-F5344CB8AC3E}">
        <p14:creationId xmlns:p14="http://schemas.microsoft.com/office/powerpoint/2010/main" val="2981489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ln/>
        </p:spPr>
      </p:sp>
      <p:sp>
        <p:nvSpPr>
          <p:cNvPr id="1054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rPr>
              <a:t>Step 1 is Determine Value of Assets.  In testing for CISA or CISM, there is often a question: what is the first step to assessing risk?</a:t>
            </a:r>
          </a:p>
        </p:txBody>
      </p:sp>
      <p:sp>
        <p:nvSpPr>
          <p:cNvPr id="1054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D4BDC8D-4D35-4311-B9AF-2B4B87519DFB}" type="slidenum">
              <a:rPr lang="en-US" altLang="en-US"/>
              <a:pPr/>
              <a:t>9</a:t>
            </a:fld>
            <a:endParaRPr lang="en-US" altLang="en-US"/>
          </a:p>
        </p:txBody>
      </p:sp>
    </p:spTree>
    <p:extLst>
      <p:ext uri="{BB962C8B-B14F-4D97-AF65-F5344CB8AC3E}">
        <p14:creationId xmlns:p14="http://schemas.microsoft.com/office/powerpoint/2010/main" val="13130941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ln/>
        </p:spPr>
      </p:sp>
      <p:sp>
        <p:nvSpPr>
          <p:cNvPr id="1064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Replacement cost: how much to replace or rebuild?</a:t>
            </a:r>
          </a:p>
          <a:p>
            <a:r>
              <a:rPr lang="en-US" altLang="en-US">
                <a:latin typeface="Arial" panose="020B0604020202020204" pitchFamily="34" charset="0"/>
              </a:rPr>
              <a:t>Loss of integrity: unauthorized changes are made to data or systems, could result in faulty decisionmaking or be a steppingstone for further attacks</a:t>
            </a:r>
          </a:p>
          <a:p>
            <a:r>
              <a:rPr lang="en-US" altLang="en-US">
                <a:latin typeface="Arial" panose="020B0604020202020204" pitchFamily="34" charset="0"/>
              </a:rPr>
              <a:t>Loss of availability: a system crashes, or a hard drive is corrupted and data can’t be retrieved– loss of productivity, decreased sales</a:t>
            </a:r>
          </a:p>
          <a:p>
            <a:r>
              <a:rPr lang="en-US" altLang="en-US">
                <a:latin typeface="Arial" panose="020B0604020202020204" pitchFamily="34" charset="0"/>
              </a:rPr>
              <a:t>Loss of confidentiality: customer information or trade secrets are compromised – decline in consumer confidence or market competitiveness, also possible legal ramifications (HIPAA) </a:t>
            </a:r>
          </a:p>
          <a:p>
            <a:endParaRPr lang="en-US" altLang="en-US">
              <a:latin typeface="Arial" panose="020B0604020202020204" pitchFamily="34" charset="0"/>
            </a:endParaRPr>
          </a:p>
          <a:p>
            <a:r>
              <a:rPr lang="en-US" altLang="en-US">
                <a:latin typeface="Arial" panose="020B0604020202020204" pitchFamily="34" charset="0"/>
              </a:rPr>
              <a:t>Source:  </a:t>
            </a:r>
            <a:r>
              <a:rPr lang="en-US" altLang="en-US" i="1">
                <a:latin typeface="Arial" panose="020B0604020202020204" pitchFamily="34" charset="0"/>
              </a:rPr>
              <a:t>CISM® Review Manual 2009</a:t>
            </a:r>
            <a:r>
              <a:rPr lang="en-US" altLang="en-US">
                <a:latin typeface="Arial" panose="020B0604020202020204" pitchFamily="34" charset="0"/>
              </a:rPr>
              <a:t>, © 2008, ISACA. All rights reserved. Used by permission. Cism09 2.12.4</a:t>
            </a:r>
          </a:p>
          <a:p>
            <a:endParaRPr lang="en-US" altLang="en-US">
              <a:latin typeface="Arial" panose="020B0604020202020204" pitchFamily="34" charset="0"/>
            </a:endParaRPr>
          </a:p>
        </p:txBody>
      </p:sp>
      <p:sp>
        <p:nvSpPr>
          <p:cNvPr id="1065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7044F43-06BB-4A2E-B9D8-F9B8E4574708}" type="slidenum">
              <a:rPr lang="en-US" altLang="en-US"/>
              <a:pPr/>
              <a:t>10</a:t>
            </a:fld>
            <a:endParaRPr lang="en-US" altLang="en-US"/>
          </a:p>
        </p:txBody>
      </p:sp>
    </p:spTree>
    <p:extLst>
      <p:ext uri="{BB962C8B-B14F-4D97-AF65-F5344CB8AC3E}">
        <p14:creationId xmlns:p14="http://schemas.microsoft.com/office/powerpoint/2010/main" val="5761122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4.xml"/><Relationship Id="rId4" Type="http://schemas.openxmlformats.org/officeDocument/2006/relationships/image" Target="../media/image5.png"/></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solidFill>
                  <a:srgbClr val="000000"/>
                </a:solidFill>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z="2400">
                <a:solidFill>
                  <a:srgbClr val="000000"/>
                </a:solidFill>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z="2400">
                  <a:solidFill>
                    <a:srgbClr val="000000"/>
                  </a:solidFill>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z="2400">
                  <a:solidFill>
                    <a:srgbClr val="000000"/>
                  </a:solidFill>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z="2400">
                  <a:solidFill>
                    <a:srgbClr val="000000"/>
                  </a:solidFill>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z="2400">
                  <a:solidFill>
                    <a:srgbClr val="000000"/>
                  </a:solidFill>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z="2400">
                  <a:solidFill>
                    <a:srgbClr val="000000"/>
                  </a:solidFill>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z="2400">
                  <a:solidFill>
                    <a:srgbClr val="000000"/>
                  </a:solidFill>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z="2400">
                  <a:solidFill>
                    <a:srgbClr val="000000"/>
                  </a:solidFill>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z="2400">
                  <a:solidFill>
                    <a:srgbClr val="000000"/>
                  </a:solidFill>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z="2400">
                  <a:solidFill>
                    <a:srgbClr val="000000"/>
                  </a:solidFill>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z="2400">
                  <a:solidFill>
                    <a:srgbClr val="000000"/>
                  </a:solidFill>
                  <a:latin typeface="Times New Roman" pitchFamily="18" charset="0"/>
                </a:endParaRPr>
              </a:p>
            </p:txBody>
          </p:sp>
        </p:grpSp>
      </p:grpSp>
      <p:sp>
        <p:nvSpPr>
          <p:cNvPr id="104467"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104468"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18" name="Rectangle 16"/>
          <p:cNvSpPr>
            <a:spLocks noGrp="1" noChangeArrowheads="1"/>
          </p:cNvSpPr>
          <p:nvPr>
            <p:ph type="dt" sz="half" idx="10"/>
          </p:nvPr>
        </p:nvSpPr>
        <p:spPr>
          <a:xfrm>
            <a:off x="457200" y="6248400"/>
            <a:ext cx="2133600" cy="457200"/>
          </a:xfrm>
        </p:spPr>
        <p:txBody>
          <a:bodyPr/>
          <a:lstStyle>
            <a:lvl1pPr>
              <a:defRPr/>
            </a:lvl1pPr>
          </a:lstStyle>
          <a:p>
            <a:pPr>
              <a:defRPr/>
            </a:pPr>
            <a:fld id="{3178AE20-ED6B-47FA-B707-C06A784C6DA0}" type="datetimeFigureOut">
              <a:rPr lang="en-US"/>
              <a:pPr>
                <a:defRPr/>
              </a:pPr>
              <a:t>1/20/2024</a:t>
            </a:fld>
            <a:endParaRPr lang="en-US"/>
          </a:p>
        </p:txBody>
      </p:sp>
      <p:sp>
        <p:nvSpPr>
          <p:cNvPr id="19" name="Rectangle 17"/>
          <p:cNvSpPr>
            <a:spLocks noGrp="1" noChangeArrowheads="1"/>
          </p:cNvSpPr>
          <p:nvPr>
            <p:ph type="ftr" sz="quarter" idx="11"/>
          </p:nvPr>
        </p:nvSpPr>
        <p:spPr/>
        <p:txBody>
          <a:bodyPr/>
          <a:lstStyle>
            <a:lvl1pPr>
              <a:defRPr/>
            </a:lvl1pPr>
          </a:lstStyle>
          <a:p>
            <a:pPr>
              <a:defRPr/>
            </a:pPr>
            <a:endParaRPr lang="en-US"/>
          </a:p>
        </p:txBody>
      </p:sp>
      <p:sp>
        <p:nvSpPr>
          <p:cNvPr id="20" name="Rectangle 18"/>
          <p:cNvSpPr>
            <a:spLocks noGrp="1" noChangeArrowheads="1"/>
          </p:cNvSpPr>
          <p:nvPr>
            <p:ph type="sldNum" sz="quarter" idx="12"/>
          </p:nvPr>
        </p:nvSpPr>
        <p:spPr/>
        <p:txBody>
          <a:bodyPr/>
          <a:lstStyle>
            <a:lvl1pPr>
              <a:defRPr/>
            </a:lvl1pPr>
          </a:lstStyle>
          <a:p>
            <a:fld id="{D014D2BB-B8E2-4BB8-887A-1F2580E358DA}" type="slidenum">
              <a:rPr lang="en-US" altLang="en-US"/>
              <a:pPr/>
              <a:t>‹#›</a:t>
            </a:fld>
            <a:endParaRPr lang="en-US" altLang="en-US"/>
          </a:p>
        </p:txBody>
      </p:sp>
    </p:spTree>
    <p:extLst>
      <p:ext uri="{BB962C8B-B14F-4D97-AF65-F5344CB8AC3E}">
        <p14:creationId xmlns:p14="http://schemas.microsoft.com/office/powerpoint/2010/main" val="3956182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BE550630-DACA-4CBB-83E4-3E28D2E525DB}"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fld id="{0AF6A623-1D32-44EF-910F-F776EE6FC102}" type="datetimeFigureOut">
              <a:rPr lang="en-US"/>
              <a:pPr>
                <a:defRPr/>
              </a:pPr>
              <a:t>1/20/2024</a:t>
            </a:fld>
            <a:endParaRPr lang="en-US"/>
          </a:p>
        </p:txBody>
      </p:sp>
    </p:spTree>
    <p:extLst>
      <p:ext uri="{BB962C8B-B14F-4D97-AF65-F5344CB8AC3E}">
        <p14:creationId xmlns:p14="http://schemas.microsoft.com/office/powerpoint/2010/main" val="39957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F1CC27B8-C020-432C-B9C8-EC38934BBFB3}"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fld id="{E7D37386-97C5-407E-89E5-2451DA135ADA}" type="datetimeFigureOut">
              <a:rPr lang="en-US"/>
              <a:pPr>
                <a:defRPr/>
              </a:pPr>
              <a:t>1/20/2024</a:t>
            </a:fld>
            <a:endParaRPr lang="en-US"/>
          </a:p>
        </p:txBody>
      </p:sp>
    </p:spTree>
    <p:extLst>
      <p:ext uri="{BB962C8B-B14F-4D97-AF65-F5344CB8AC3E}">
        <p14:creationId xmlns:p14="http://schemas.microsoft.com/office/powerpoint/2010/main" val="11541513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0F29EA36-597C-4805-BFE6-6C0DAC232C4A}"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fld id="{471C31C0-CDB8-4CC5-8BA6-BFAF607C57BD}" type="datetimeFigureOut">
              <a:rPr lang="en-US"/>
              <a:pPr>
                <a:defRPr/>
              </a:pPr>
              <a:t>1/20/2024</a:t>
            </a:fld>
            <a:endParaRPr lang="en-US"/>
          </a:p>
        </p:txBody>
      </p:sp>
    </p:spTree>
    <p:extLst>
      <p:ext uri="{BB962C8B-B14F-4D97-AF65-F5344CB8AC3E}">
        <p14:creationId xmlns:p14="http://schemas.microsoft.com/office/powerpoint/2010/main" val="3970407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4038600" cy="3886200"/>
          </a:xfrm>
        </p:spPr>
        <p:txBody>
          <a:bodyPr/>
          <a:lstStyle/>
          <a:p>
            <a:pPr lvl="0"/>
            <a:r>
              <a:rPr lang="en-US" noProof="0"/>
              <a:t>Click icon to add clip art</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2288892C-EABD-4CB9-BE4A-6961B80DF4DD}"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fld id="{E52D25AA-0167-44B8-A000-00F59D23FE83}" type="datetimeFigureOut">
              <a:rPr lang="en-US"/>
              <a:pPr>
                <a:defRPr/>
              </a:pPr>
              <a:t>1/20/2024</a:t>
            </a:fld>
            <a:endParaRPr lang="en-US"/>
          </a:p>
        </p:txBody>
      </p:sp>
    </p:spTree>
    <p:extLst>
      <p:ext uri="{BB962C8B-B14F-4D97-AF65-F5344CB8AC3E}">
        <p14:creationId xmlns:p14="http://schemas.microsoft.com/office/powerpoint/2010/main" val="8568200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a:lstStyle/>
          <a:p>
            <a:pPr lvl="0"/>
            <a:r>
              <a:rPr lang="en-US" noProof="0"/>
              <a:t>Click icon to add table</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8902959E-7621-4DBB-A7A0-48231061CE2D}"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fld id="{154054DA-193A-455E-A686-FEDC0E01F877}" type="datetimeFigureOut">
              <a:rPr lang="en-US"/>
              <a:pPr>
                <a:defRPr/>
              </a:pPr>
              <a:t>1/20/2024</a:t>
            </a:fld>
            <a:endParaRPr lang="en-US"/>
          </a:p>
        </p:txBody>
      </p:sp>
    </p:spTree>
    <p:extLst>
      <p:ext uri="{BB962C8B-B14F-4D97-AF65-F5344CB8AC3E}">
        <p14:creationId xmlns:p14="http://schemas.microsoft.com/office/powerpoint/2010/main" val="36550115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ontent Placeholder 2"/>
          <p:cNvSpPr>
            <a:spLocks noGrp="1"/>
          </p:cNvSpPr>
          <p:nvPr>
            <p:ph sz="half" idx="1"/>
          </p:nvPr>
        </p:nvSpPr>
        <p:spPr>
          <a:xfrm>
            <a:off x="457200" y="19812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438FBB24-1314-41AB-99D5-65240BF1AF90}"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fld id="{0A7EADA6-001D-4AFA-92A7-543D44274A95}" type="datetimeFigureOut">
              <a:rPr lang="en-US"/>
              <a:pPr>
                <a:defRPr/>
              </a:pPr>
              <a:t>1/20/2024</a:t>
            </a:fld>
            <a:endParaRPr lang="en-US"/>
          </a:p>
        </p:txBody>
      </p:sp>
    </p:spTree>
    <p:extLst>
      <p:ext uri="{BB962C8B-B14F-4D97-AF65-F5344CB8AC3E}">
        <p14:creationId xmlns:p14="http://schemas.microsoft.com/office/powerpoint/2010/main" val="3267114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B608B706-2252-4018-B15F-6B5C491AF947}"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fld id="{31D3E55E-CE9C-4A4C-8943-D27C777BF990}" type="datetimeFigureOut">
              <a:rPr lang="en-US"/>
              <a:pPr>
                <a:defRPr/>
              </a:pPr>
              <a:t>1/20/2024</a:t>
            </a:fld>
            <a:endParaRPr lang="en-US"/>
          </a:p>
        </p:txBody>
      </p:sp>
    </p:spTree>
    <p:extLst>
      <p:ext uri="{BB962C8B-B14F-4D97-AF65-F5344CB8AC3E}">
        <p14:creationId xmlns:p14="http://schemas.microsoft.com/office/powerpoint/2010/main" val="14335942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302317280"/>
      </p:ext>
    </p:extLst>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1545877014"/>
      </p:ext>
    </p:extLst>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92164603"/>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020DEAB6-4367-420E-8203-29C422D3B3BA}"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fld id="{655D1FD7-D324-4CD4-967D-5F2A67662801}" type="datetimeFigureOut">
              <a:rPr lang="en-US"/>
              <a:pPr>
                <a:defRPr/>
              </a:pPr>
              <a:t>1/20/2024</a:t>
            </a:fld>
            <a:endParaRPr lang="en-US"/>
          </a:p>
        </p:txBody>
      </p:sp>
    </p:spTree>
    <p:extLst>
      <p:ext uri="{BB962C8B-B14F-4D97-AF65-F5344CB8AC3E}">
        <p14:creationId xmlns:p14="http://schemas.microsoft.com/office/powerpoint/2010/main" val="8227062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1386729030"/>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3298323288"/>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1155321902"/>
      </p:ext>
    </p:extLst>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2848376797"/>
      </p:ext>
    </p:extLst>
  </p:cSld>
  <p:clrMapOvr>
    <a:masterClrMapping/>
  </p:clrMapOvr>
  <p:transition spd="slow"/>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6072818"/>
      </p:ext>
    </p:extLst>
  </p:cSld>
  <p:clrMapOvr>
    <a:masterClrMapping/>
  </p:clrMapOvr>
  <p:transition spd="slow"/>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p:cNvGrpSpPr>
            <a:grpSpLocks/>
          </p:cNvGrpSpPr>
          <p:nvPr/>
        </p:nvGrpSpPr>
        <p:grpSpPr bwMode="auto">
          <a:xfrm>
            <a:off x="503238" y="908050"/>
            <a:ext cx="8172450" cy="5975350"/>
            <a:chOff x="539552" y="908720"/>
            <a:chExt cx="8157581" cy="5974680"/>
          </a:xfrm>
        </p:grpSpPr>
        <p:cxnSp>
          <p:nvCxnSpPr>
            <p:cNvPr id="5" name="Gerade Verbindung 8"/>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1738968041"/>
      </p:ext>
    </p:extLst>
  </p:cSld>
  <p:clrMapOvr>
    <a:masterClrMapping/>
  </p:clrMapOvr>
  <p:transition spd="slow"/>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354C21FE-83F2-4324-8CF9-3A12B8EA1A0D}" type="slidenum">
              <a:rPr lang="en-US" altLang="en-US"/>
              <a:pPr/>
              <a:t>‹#›</a:t>
            </a:fld>
            <a:endParaRPr lang="en-US" altLang="en-US"/>
          </a:p>
        </p:txBody>
      </p:sp>
      <p:sp>
        <p:nvSpPr>
          <p:cNvPr id="6" name="Rectangle 16"/>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1979261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algn="ctr">
              <a:defRPr>
                <a:latin typeface="Arial" charset="0"/>
              </a:defRPr>
            </a:lvl1pPr>
          </a:lstStyle>
          <a:p>
            <a:pPr>
              <a:defRPr/>
            </a:pPr>
            <a:r>
              <a:rPr lang="en-US"/>
              <a:t>Security Planning: Managing Risk</a:t>
            </a:r>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7CF9F397-1E1D-40E1-B0D0-BEF67F702F19}" type="slidenum">
              <a:rPr lang="en-US" altLang="en-US"/>
              <a:pPr/>
              <a:t>‹#›</a:t>
            </a:fld>
            <a:endParaRPr lang="en-US" alt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1065458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4" name="Slide Number Placeholder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FCE05B5D-B82C-414D-83CB-C884659AA680}" type="slidenum">
              <a:rPr lang="en-US" altLang="en-US"/>
              <a:pPr/>
              <a:t>‹#›</a:t>
            </a:fld>
            <a:endParaRPr lang="en-US" altLang="en-US"/>
          </a:p>
        </p:txBody>
      </p:sp>
      <p:sp>
        <p:nvSpPr>
          <p:cNvPr id="5" name="Rectangle 16"/>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8011001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able Placeholder 2"/>
          <p:cNvSpPr>
            <a:spLocks noGrp="1"/>
          </p:cNvSpPr>
          <p:nvPr>
            <p:ph type="tbl" idx="1"/>
          </p:nvPr>
        </p:nvSpPr>
        <p:spPr>
          <a:xfrm>
            <a:off x="457200" y="1981200"/>
            <a:ext cx="8229600" cy="3886200"/>
          </a:xfrm>
        </p:spPr>
        <p:txBody>
          <a:bodyPr>
            <a:noAutofit/>
          </a:bodyPr>
          <a:lstStyle/>
          <a:p>
            <a:pPr lvl="0"/>
            <a:endParaRPr lang="en-US" noProof="0"/>
          </a:p>
        </p:txBody>
      </p:sp>
      <p:sp>
        <p:nvSpPr>
          <p:cNvPr id="4"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392D995A-54A0-44AD-AD72-722EF764EB94}" type="slidenum">
              <a:rPr lang="en-US" altLang="en-US"/>
              <a:pPr/>
              <a:t>‹#›</a:t>
            </a:fld>
            <a:endParaRPr lang="en-US" altLang="en-US"/>
          </a:p>
        </p:txBody>
      </p:sp>
      <p:sp>
        <p:nvSpPr>
          <p:cNvPr id="6" name="Rectangle 16"/>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161852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US"/>
          </a:p>
        </p:txBody>
      </p:sp>
      <p:sp>
        <p:nvSpPr>
          <p:cNvPr id="5" name="Rectangle 3"/>
          <p:cNvSpPr>
            <a:spLocks noGrp="1" noChangeArrowheads="1"/>
          </p:cNvSpPr>
          <p:nvPr>
            <p:ph type="sldNum" sz="quarter" idx="11"/>
          </p:nvPr>
        </p:nvSpPr>
        <p:spPr>
          <a:ln/>
        </p:spPr>
        <p:txBody>
          <a:bodyPr/>
          <a:lstStyle>
            <a:lvl1pPr>
              <a:defRPr/>
            </a:lvl1pPr>
          </a:lstStyle>
          <a:p>
            <a:fld id="{CA7F2AF6-B11C-4B62-B177-8610F249A916}" type="slidenum">
              <a:rPr lang="en-US" altLang="en-US"/>
              <a:pPr/>
              <a:t>‹#›</a:t>
            </a:fld>
            <a:endParaRPr lang="en-US" altLang="en-US"/>
          </a:p>
        </p:txBody>
      </p:sp>
      <p:sp>
        <p:nvSpPr>
          <p:cNvPr id="6" name="Rectangle 16"/>
          <p:cNvSpPr>
            <a:spLocks noGrp="1" noChangeArrowheads="1"/>
          </p:cNvSpPr>
          <p:nvPr>
            <p:ph type="dt" sz="half" idx="12"/>
          </p:nvPr>
        </p:nvSpPr>
        <p:spPr>
          <a:ln/>
        </p:spPr>
        <p:txBody>
          <a:bodyPr/>
          <a:lstStyle>
            <a:lvl1pPr>
              <a:defRPr/>
            </a:lvl1pPr>
          </a:lstStyle>
          <a:p>
            <a:pPr>
              <a:defRPr/>
            </a:pPr>
            <a:fld id="{D6B7AC36-08AA-4A12-8A67-AE72833D7EEB}" type="datetimeFigureOut">
              <a:rPr lang="en-US"/>
              <a:pPr>
                <a:defRPr/>
              </a:pPr>
              <a:t>1/20/2024</a:t>
            </a:fld>
            <a:endParaRPr lang="en-US"/>
          </a:p>
        </p:txBody>
      </p:sp>
    </p:spTree>
    <p:extLst>
      <p:ext uri="{BB962C8B-B14F-4D97-AF65-F5344CB8AC3E}">
        <p14:creationId xmlns:p14="http://schemas.microsoft.com/office/powerpoint/2010/main" val="28288723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ontent Placeholder 2"/>
          <p:cNvSpPr>
            <a:spLocks noGrp="1"/>
          </p:cNvSpPr>
          <p:nvPr>
            <p:ph sz="half" idx="1"/>
          </p:nvPr>
        </p:nvSpPr>
        <p:spPr>
          <a:xfrm>
            <a:off x="457200" y="19812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0112D0AA-4FA7-4948-BFB9-654378DC02CC}" type="slidenum">
              <a:rPr lang="en-US" altLang="en-US"/>
              <a:pPr/>
              <a:t>‹#›</a:t>
            </a:fld>
            <a:endParaRPr lang="en-US" alt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29312229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3"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E6AE93C1-3CA9-4FED-AADF-E0F00C49F020}" type="slidenum">
              <a:rPr lang="en-US" altLang="en-US"/>
              <a:pPr/>
              <a:t>‹#›</a:t>
            </a:fld>
            <a:endParaRPr lang="en-US" altLang="en-US"/>
          </a:p>
        </p:txBody>
      </p:sp>
      <p:sp>
        <p:nvSpPr>
          <p:cNvPr id="4" name="Rectangle 16"/>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39691466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4038600" cy="3886200"/>
          </a:xfrm>
        </p:spPr>
        <p:txBody>
          <a:bodyPr>
            <a:noAutofit/>
          </a:bodyPr>
          <a:lstStyle/>
          <a:p>
            <a:pPr lvl="0"/>
            <a:endParaRPr lang="en-US" noProof="0"/>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977D7508-6A67-4B4E-A45D-C7D02A965AA4}" type="slidenum">
              <a:rPr lang="en-US" altLang="en-US"/>
              <a:pPr/>
              <a:t>‹#›</a:t>
            </a:fld>
            <a:endParaRPr lang="en-US" alt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29741154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a:defRPr/>
            </a:pPr>
            <a:endParaRPr lang="en-US"/>
          </a:p>
        </p:txBody>
      </p:sp>
      <p:sp>
        <p:nvSpPr>
          <p:cNvPr id="8"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fld id="{5188D7F0-881D-4249-9937-887A592166F8}" type="slidenum">
              <a:rPr lang="en-US" altLang="en-US"/>
              <a:pPr/>
              <a:t>‹#›</a:t>
            </a:fld>
            <a:endParaRPr lang="en-US" altLang="en-US"/>
          </a:p>
        </p:txBody>
      </p:sp>
      <p:sp>
        <p:nvSpPr>
          <p:cNvPr id="9" name="Rectangle 16"/>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a:defRPr/>
            </a:pPr>
            <a:endParaRPr lang="en-US"/>
          </a:p>
        </p:txBody>
      </p:sp>
    </p:spTree>
    <p:extLst>
      <p:ext uri="{BB962C8B-B14F-4D97-AF65-F5344CB8AC3E}">
        <p14:creationId xmlns:p14="http://schemas.microsoft.com/office/powerpoint/2010/main" val="42251566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SmartArt Placeholder 2"/>
          <p:cNvSpPr>
            <a:spLocks noGrp="1"/>
          </p:cNvSpPr>
          <p:nvPr>
            <p:ph type="dgm" idx="1"/>
          </p:nvPr>
        </p:nvSpPr>
        <p:spPr>
          <a:xfrm>
            <a:off x="457200" y="1981200"/>
            <a:ext cx="8229600" cy="3886200"/>
          </a:xfrm>
        </p:spPr>
        <p:txBody>
          <a:bodyPr>
            <a:noAutofit/>
          </a:bodyPr>
          <a:lstStyle/>
          <a:p>
            <a:pPr lvl="0"/>
            <a:endParaRPr lang="en-US" noProof="0"/>
          </a:p>
        </p:txBody>
      </p:sp>
      <p:sp>
        <p:nvSpPr>
          <p:cNvPr id="4" name="Rectangle 2"/>
          <p:cNvSpPr>
            <a:spLocks noGrp="1" noChangeArrowheads="1"/>
          </p:cNvSpPr>
          <p:nvPr>
            <p:ph type="ftr" sz="quarter" idx="10"/>
          </p:nvPr>
        </p:nvSpPr>
        <p:spPr>
          <a:xfrm>
            <a:off x="3124200" y="6248400"/>
            <a:ext cx="2895600" cy="457200"/>
          </a:xfrm>
          <a:prstGeom prst="rect">
            <a:avLst/>
          </a:prstGeom>
        </p:spPr>
        <p:txBody>
          <a:bodyPr/>
          <a:lstStyle>
            <a:lvl1pPr>
              <a:defRPr>
                <a:latin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2143"/>
              </a:solidFill>
              <a:effectLst/>
              <a:uLnTx/>
              <a:uFillTx/>
              <a:latin typeface="Arial" charset="0"/>
              <a:ea typeface="+mn-ea"/>
              <a:cs typeface="+mn-cs"/>
            </a:endParaRPr>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fld id="{4B9F1046-A87D-4C9E-9CAC-DFCAA15A4FD7}" type="slidenum">
              <a:rPr kumimoji="0" lang="en-US" altLang="en-US" sz="1800" b="0" i="0" u="none" strike="noStrike" kern="1200" cap="none" spc="0" normalizeH="0" baseline="0" noProof="0">
                <a:ln>
                  <a:noFill/>
                </a:ln>
                <a:solidFill>
                  <a:srgbClr val="002143"/>
                </a:solidFill>
                <a:effectLst/>
                <a:uLnTx/>
                <a:uFillTx/>
                <a:latin typeface="Arial" panose="020B0604020202020204" pitchFamily="34"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a:t>
            </a:fld>
            <a:endParaRPr kumimoji="0" lang="en-US" altLang="en-US" sz="1800" b="0" i="0" u="none" strike="noStrike" kern="1200" cap="none" spc="0" normalizeH="0" baseline="0" noProof="0">
              <a:ln>
                <a:noFill/>
              </a:ln>
              <a:solidFill>
                <a:srgbClr val="002143"/>
              </a:solidFill>
              <a:effectLst/>
              <a:uLnTx/>
              <a:uFillTx/>
              <a:latin typeface="Arial" panose="020B0604020202020204" pitchFamily="34" charset="0"/>
              <a:ea typeface="+mn-ea"/>
              <a:cs typeface="+mn-cs"/>
            </a:endParaRPr>
          </a:p>
        </p:txBody>
      </p:sp>
      <p:sp>
        <p:nvSpPr>
          <p:cNvPr id="6" name="Rectangle 16"/>
          <p:cNvSpPr>
            <a:spLocks noGrp="1" noChangeArrowheads="1"/>
          </p:cNvSpPr>
          <p:nvPr>
            <p:ph type="dt" sz="half" idx="12"/>
          </p:nvPr>
        </p:nvSpPr>
        <p:spPr>
          <a:xfrm>
            <a:off x="457200" y="6245225"/>
            <a:ext cx="2133600" cy="476250"/>
          </a:xfrm>
          <a:prstGeom prst="rect">
            <a:avLst/>
          </a:prstGeom>
        </p:spPr>
        <p:txBody>
          <a:bodyPr/>
          <a:lstStyle>
            <a:lvl1pPr>
              <a:defRPr>
                <a:latin typeface="Arial" charset="0"/>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2143"/>
              </a:solidFill>
              <a:effectLst/>
              <a:uLnTx/>
              <a:uFillTx/>
              <a:latin typeface="Arial" charset="0"/>
              <a:ea typeface="+mn-ea"/>
              <a:cs typeface="+mn-cs"/>
            </a:endParaRPr>
          </a:p>
        </p:txBody>
      </p:sp>
    </p:spTree>
    <p:extLst>
      <p:ext uri="{BB962C8B-B14F-4D97-AF65-F5344CB8AC3E}">
        <p14:creationId xmlns:p14="http://schemas.microsoft.com/office/powerpoint/2010/main" val="363081538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6B5A56F-5AA9-49CF-908F-327D3190A5ED}" type="datetimeFigureOut">
              <a:rPr lang="en-US"/>
              <a:pPr>
                <a:defRPr/>
              </a:pPr>
              <a:t>1/20/2024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61A8EE5-9946-43DE-880A-BD599417A9D5}" type="slidenum">
              <a:rPr lang="en-US" altLang="en-US"/>
              <a:pPr/>
              <a:t>‹#›</a:t>
            </a:fld>
            <a:endParaRPr lang="en-US" altLang="en-US"/>
          </a:p>
        </p:txBody>
      </p:sp>
    </p:spTree>
    <p:extLst>
      <p:ext uri="{BB962C8B-B14F-4D97-AF65-F5344CB8AC3E}">
        <p14:creationId xmlns:p14="http://schemas.microsoft.com/office/powerpoint/2010/main" val="33064691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AC8E67A-A938-446B-A145-30DA55177864}" type="datetimeFigureOut">
              <a:rPr lang="en-US"/>
              <a:pPr>
                <a:defRPr/>
              </a:pPr>
              <a:t>1/20/2024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E351192-C70C-4789-ABDC-89183D128702}" type="slidenum">
              <a:rPr lang="en-US" altLang="en-US"/>
              <a:pPr/>
              <a:t>‹#›</a:t>
            </a:fld>
            <a:endParaRPr lang="en-US" altLang="en-US"/>
          </a:p>
        </p:txBody>
      </p:sp>
    </p:spTree>
    <p:extLst>
      <p:ext uri="{BB962C8B-B14F-4D97-AF65-F5344CB8AC3E}">
        <p14:creationId xmlns:p14="http://schemas.microsoft.com/office/powerpoint/2010/main" val="30347894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5C12039-3897-4035-BE7A-9986B7A66483}" type="datetimeFigureOut">
              <a:rPr lang="en-US"/>
              <a:pPr>
                <a:defRPr/>
              </a:pPr>
              <a:t>1/20/2024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045E463-6541-4687-A637-09533A6A88D9}" type="slidenum">
              <a:rPr lang="en-US" altLang="en-US"/>
              <a:pPr/>
              <a:t>‹#›</a:t>
            </a:fld>
            <a:endParaRPr lang="en-US" altLang="en-US"/>
          </a:p>
        </p:txBody>
      </p:sp>
    </p:spTree>
    <p:extLst>
      <p:ext uri="{BB962C8B-B14F-4D97-AF65-F5344CB8AC3E}">
        <p14:creationId xmlns:p14="http://schemas.microsoft.com/office/powerpoint/2010/main" val="190078917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7847580C-2B67-47DE-A92D-0B68247575AA}" type="datetimeFigureOut">
              <a:rPr lang="en-US"/>
              <a:pPr>
                <a:defRPr/>
              </a:pPr>
              <a:t>1/20/2024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90350F2-F9D1-4453-83E2-5C9D7365C7B3}" type="slidenum">
              <a:rPr lang="en-US" altLang="en-US"/>
              <a:pPr/>
              <a:t>‹#›</a:t>
            </a:fld>
            <a:endParaRPr lang="en-US" altLang="en-US"/>
          </a:p>
        </p:txBody>
      </p:sp>
    </p:spTree>
    <p:extLst>
      <p:ext uri="{BB962C8B-B14F-4D97-AF65-F5344CB8AC3E}">
        <p14:creationId xmlns:p14="http://schemas.microsoft.com/office/powerpoint/2010/main" val="34153515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49A08A2-D6C5-4CB9-A51D-9E8EA6F268BF}" type="datetimeFigureOut">
              <a:rPr lang="en-US"/>
              <a:pPr>
                <a:defRPr/>
              </a:pPr>
              <a:t>1/20/2024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AEB1F469-13A9-48A3-9749-B43B81CAF302}" type="slidenum">
              <a:rPr lang="en-US" altLang="en-US"/>
              <a:pPr/>
              <a:t>‹#›</a:t>
            </a:fld>
            <a:endParaRPr lang="en-US" altLang="en-US"/>
          </a:p>
        </p:txBody>
      </p:sp>
    </p:spTree>
    <p:extLst>
      <p:ext uri="{BB962C8B-B14F-4D97-AF65-F5344CB8AC3E}">
        <p14:creationId xmlns:p14="http://schemas.microsoft.com/office/powerpoint/2010/main" val="3825290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5AACB1F9-1E99-4FED-89AC-A06E4FE3A576}"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fld id="{999D38E2-E772-47DC-AA04-F8FBD12E16F2}" type="datetimeFigureOut">
              <a:rPr lang="en-US"/>
              <a:pPr>
                <a:defRPr/>
              </a:pPr>
              <a:t>1/20/2024</a:t>
            </a:fld>
            <a:endParaRPr lang="en-US"/>
          </a:p>
        </p:txBody>
      </p:sp>
    </p:spTree>
    <p:extLst>
      <p:ext uri="{BB962C8B-B14F-4D97-AF65-F5344CB8AC3E}">
        <p14:creationId xmlns:p14="http://schemas.microsoft.com/office/powerpoint/2010/main" val="324009651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88D2F20-3EBB-4048-B412-3909E2D98D6F}" type="datetimeFigureOut">
              <a:rPr lang="en-US"/>
              <a:pPr>
                <a:defRPr/>
              </a:pPr>
              <a:t>1/20/2024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65634BC5-19A5-41C9-A678-98990F4C21CC}" type="slidenum">
              <a:rPr lang="en-US" altLang="en-US"/>
              <a:pPr/>
              <a:t>‹#›</a:t>
            </a:fld>
            <a:endParaRPr lang="en-US" altLang="en-US"/>
          </a:p>
        </p:txBody>
      </p:sp>
    </p:spTree>
    <p:extLst>
      <p:ext uri="{BB962C8B-B14F-4D97-AF65-F5344CB8AC3E}">
        <p14:creationId xmlns:p14="http://schemas.microsoft.com/office/powerpoint/2010/main" val="7113058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8E2B42D-830D-437B-8DDB-0C35F307EBE4}" type="datetimeFigureOut">
              <a:rPr lang="en-US"/>
              <a:pPr>
                <a:defRPr/>
              </a:pPr>
              <a:t>1/20/2024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2FEA255-7A02-47C9-ACBF-257ACC535974}" type="slidenum">
              <a:rPr lang="en-US" altLang="en-US"/>
              <a:pPr/>
              <a:t>‹#›</a:t>
            </a:fld>
            <a:endParaRPr lang="en-US" altLang="en-US"/>
          </a:p>
        </p:txBody>
      </p:sp>
    </p:spTree>
    <p:extLst>
      <p:ext uri="{BB962C8B-B14F-4D97-AF65-F5344CB8AC3E}">
        <p14:creationId xmlns:p14="http://schemas.microsoft.com/office/powerpoint/2010/main" val="3900760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080255D-254E-4F92-BE05-2B9D4DA4BA4F}" type="datetimeFigureOut">
              <a:rPr lang="en-US"/>
              <a:pPr>
                <a:defRPr/>
              </a:pPr>
              <a:t>1/20/2024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EF26822-D95C-40F3-831D-AAE09A17AEC0}" type="slidenum">
              <a:rPr lang="en-US" altLang="en-US"/>
              <a:pPr/>
              <a:t>‹#›</a:t>
            </a:fld>
            <a:endParaRPr lang="en-US" altLang="en-US"/>
          </a:p>
        </p:txBody>
      </p:sp>
    </p:spTree>
    <p:extLst>
      <p:ext uri="{BB962C8B-B14F-4D97-AF65-F5344CB8AC3E}">
        <p14:creationId xmlns:p14="http://schemas.microsoft.com/office/powerpoint/2010/main" val="119290289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CE2DDAD-33B7-4B8E-9616-1FF3D6A9EE6F}" type="datetimeFigureOut">
              <a:rPr lang="en-US"/>
              <a:pPr>
                <a:defRPr/>
              </a:pPr>
              <a:t>1/20/2024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EAF4D3F-BCA6-461F-959B-C7B35C1A87AC}" type="slidenum">
              <a:rPr lang="en-US" altLang="en-US"/>
              <a:pPr/>
              <a:t>‹#›</a:t>
            </a:fld>
            <a:endParaRPr lang="en-US" altLang="en-US"/>
          </a:p>
        </p:txBody>
      </p:sp>
    </p:spTree>
    <p:extLst>
      <p:ext uri="{BB962C8B-B14F-4D97-AF65-F5344CB8AC3E}">
        <p14:creationId xmlns:p14="http://schemas.microsoft.com/office/powerpoint/2010/main" val="24687750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18EA466-046C-470B-A12A-E91CC417CC04}" type="datetimeFigureOut">
              <a:rPr lang="en-US"/>
              <a:pPr>
                <a:defRPr/>
              </a:pPr>
              <a:t>1/20/2024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81941AC-EAE4-4188-B4F5-E2A7997417A3}" type="slidenum">
              <a:rPr lang="en-US" altLang="en-US"/>
              <a:pPr/>
              <a:t>‹#›</a:t>
            </a:fld>
            <a:endParaRPr lang="en-US" altLang="en-US"/>
          </a:p>
        </p:txBody>
      </p:sp>
    </p:spTree>
    <p:extLst>
      <p:ext uri="{BB962C8B-B14F-4D97-AF65-F5344CB8AC3E}">
        <p14:creationId xmlns:p14="http://schemas.microsoft.com/office/powerpoint/2010/main" val="28908011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FC83048-0575-4A9D-A9ED-24F2C6B7F03C}" type="datetimeFigureOut">
              <a:rPr lang="en-US"/>
              <a:pPr>
                <a:defRPr/>
              </a:pPr>
              <a:t>1/20/2024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F53DD03-9BBE-45F9-B64A-E706009F5C5A}" type="slidenum">
              <a:rPr lang="en-US" altLang="en-US"/>
              <a:pPr/>
              <a:t>‹#›</a:t>
            </a:fld>
            <a:endParaRPr lang="en-US" altLang="en-US"/>
          </a:p>
        </p:txBody>
      </p:sp>
    </p:spTree>
    <p:extLst>
      <p:ext uri="{BB962C8B-B14F-4D97-AF65-F5344CB8AC3E}">
        <p14:creationId xmlns:p14="http://schemas.microsoft.com/office/powerpoint/2010/main" val="116551065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solidFill>
                <a:srgbClr val="5F5F5F"/>
              </a:solidFill>
              <a:latin typeface="Calibri"/>
            </a:endParaRPr>
          </a:p>
        </p:txBody>
      </p:sp>
      <p:pic>
        <p:nvPicPr>
          <p:cNvPr id="5" name="Bild 10" descr="n_PPT CoverPict_Springer_6.8..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1102769592"/>
      </p:ext>
    </p:extLst>
  </p:cSld>
  <p:clrMapOvr>
    <a:masterClrMapping/>
  </p:clrMapOvr>
  <p:transition spd="slow"/>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3578470627"/>
      </p:ext>
    </p:extLst>
  </p:cSld>
  <p:clrMapOvr>
    <a:masterClrMapping/>
  </p:clrMapOvr>
  <p:transition spd="slow"/>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37224916"/>
      </p:ext>
    </p:extLst>
  </p:cSld>
  <p:clrMapOvr>
    <a:masterClrMapping/>
  </p:clrMapOvr>
  <p:transition spd="slow"/>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3491035906"/>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pPr>
              <a:defRPr/>
            </a:pPr>
            <a:endParaRPr lang="en-US"/>
          </a:p>
        </p:txBody>
      </p:sp>
      <p:sp>
        <p:nvSpPr>
          <p:cNvPr id="8" name="Rectangle 3"/>
          <p:cNvSpPr>
            <a:spLocks noGrp="1" noChangeArrowheads="1"/>
          </p:cNvSpPr>
          <p:nvPr>
            <p:ph type="sldNum" sz="quarter" idx="11"/>
          </p:nvPr>
        </p:nvSpPr>
        <p:spPr>
          <a:ln/>
        </p:spPr>
        <p:txBody>
          <a:bodyPr/>
          <a:lstStyle>
            <a:lvl1pPr>
              <a:defRPr/>
            </a:lvl1pPr>
          </a:lstStyle>
          <a:p>
            <a:fld id="{59FFB5EA-AE1F-402A-AD35-39B6299F5EB3}" type="slidenum">
              <a:rPr lang="en-US" altLang="en-US"/>
              <a:pPr/>
              <a:t>‹#›</a:t>
            </a:fld>
            <a:endParaRPr lang="en-US" altLang="en-US"/>
          </a:p>
        </p:txBody>
      </p:sp>
      <p:sp>
        <p:nvSpPr>
          <p:cNvPr id="9" name="Rectangle 16"/>
          <p:cNvSpPr>
            <a:spLocks noGrp="1" noChangeArrowheads="1"/>
          </p:cNvSpPr>
          <p:nvPr>
            <p:ph type="dt" sz="half" idx="12"/>
          </p:nvPr>
        </p:nvSpPr>
        <p:spPr>
          <a:ln/>
        </p:spPr>
        <p:txBody>
          <a:bodyPr/>
          <a:lstStyle>
            <a:lvl1pPr>
              <a:defRPr/>
            </a:lvl1pPr>
          </a:lstStyle>
          <a:p>
            <a:pPr>
              <a:defRPr/>
            </a:pPr>
            <a:fld id="{69D4E971-50A6-41F0-A4D9-F4B550753689}" type="datetimeFigureOut">
              <a:rPr lang="en-US"/>
              <a:pPr>
                <a:defRPr/>
              </a:pPr>
              <a:t>1/20/2024</a:t>
            </a:fld>
            <a:endParaRPr lang="en-US"/>
          </a:p>
        </p:txBody>
      </p:sp>
    </p:spTree>
    <p:extLst>
      <p:ext uri="{BB962C8B-B14F-4D97-AF65-F5344CB8AC3E}">
        <p14:creationId xmlns:p14="http://schemas.microsoft.com/office/powerpoint/2010/main" val="329751532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1521105244"/>
      </p:ext>
    </p:extLst>
  </p:cSld>
  <p:clrMapOvr>
    <a:masterClrMapping/>
  </p:clrMapOvr>
  <p:transition spd="slow"/>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2192732942"/>
      </p:ext>
    </p:extLst>
  </p:cSld>
  <p:clrMapOvr>
    <a:masterClrMapping/>
  </p:clrMapOvr>
  <p:transition spd="slow"/>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3834732467"/>
      </p:ext>
    </p:extLst>
  </p:cSld>
  <p:clrMapOvr>
    <a:masterClrMapping/>
  </p:clrMapOvr>
  <p:transition spd="slow"/>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7286461"/>
      </p:ext>
    </p:extLst>
  </p:cSld>
  <p:clrMapOvr>
    <a:masterClrMapping/>
  </p:clrMapOvr>
  <p:transition spd="slow"/>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p:cNvGrpSpPr>
            <a:grpSpLocks/>
          </p:cNvGrpSpPr>
          <p:nvPr/>
        </p:nvGrpSpPr>
        <p:grpSpPr bwMode="auto">
          <a:xfrm>
            <a:off x="503238" y="908050"/>
            <a:ext cx="8172450" cy="5975350"/>
            <a:chOff x="539552" y="908720"/>
            <a:chExt cx="8157581" cy="5974680"/>
          </a:xfrm>
        </p:grpSpPr>
        <p:cxnSp>
          <p:nvCxnSpPr>
            <p:cNvPr id="5" name="Gerade Verbindung 8"/>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736999373"/>
      </p:ext>
    </p:extLst>
  </p:cSld>
  <p:clrMapOvr>
    <a:masterClrMapping/>
  </p:clrMapOvr>
  <p:transition spd="slow"/>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7784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a:t>Click to edit Master title style</a:t>
            </a:r>
          </a:p>
        </p:txBody>
      </p:sp>
      <p:sp>
        <p:nvSpPr>
          <p:cNvPr id="7784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a:t>Click to edit Master subtitle style</a:t>
            </a:r>
          </a:p>
        </p:txBody>
      </p:sp>
      <p:sp>
        <p:nvSpPr>
          <p:cNvPr id="4" name="Rectangle 16"/>
          <p:cNvSpPr>
            <a:spLocks noGrp="1" noChangeArrowheads="1"/>
          </p:cNvSpPr>
          <p:nvPr>
            <p:ph type="dt" sz="half" idx="10"/>
          </p:nvPr>
        </p:nvSpPr>
        <p:spPr>
          <a:xfrm>
            <a:off x="457200" y="6248400"/>
            <a:ext cx="2133600" cy="457200"/>
          </a:xfrm>
          <a:prstGeom prst="rect">
            <a:avLst/>
          </a:prstGeom>
        </p:spPr>
        <p:txBody>
          <a:bodyPr/>
          <a:lstStyle>
            <a:lvl1pPr>
              <a:defRPr>
                <a:solidFill>
                  <a:srgbClr val="002143"/>
                </a:solidFill>
              </a:defRPr>
            </a:lvl1pPr>
          </a:lstStyle>
          <a:p>
            <a:pPr>
              <a:defRPr/>
            </a:pPr>
            <a:endParaRPr lang="en-US"/>
          </a:p>
        </p:txBody>
      </p:sp>
      <p:sp>
        <p:nvSpPr>
          <p:cNvPr id="5" name="Rectangle 17"/>
          <p:cNvSpPr>
            <a:spLocks noGrp="1" noChangeArrowheads="1"/>
          </p:cNvSpPr>
          <p:nvPr>
            <p:ph type="ftr" sz="quarter" idx="11"/>
          </p:nvPr>
        </p:nvSpPr>
        <p:spPr>
          <a:xfrm>
            <a:off x="3124200" y="6248400"/>
            <a:ext cx="2895600" cy="457200"/>
          </a:xfrm>
          <a:prstGeom prst="rect">
            <a:avLst/>
          </a:prstGeom>
        </p:spPr>
        <p:txBody>
          <a:bodyPr/>
          <a:lstStyle>
            <a:lvl1pPr>
              <a:defRPr>
                <a:solidFill>
                  <a:srgbClr val="002143"/>
                </a:solidFill>
              </a:defRPr>
            </a:lvl1pPr>
          </a:lstStyle>
          <a:p>
            <a:pPr>
              <a:defRPr/>
            </a:pPr>
            <a:endParaRPr lang="en-US"/>
          </a:p>
        </p:txBody>
      </p:sp>
      <p:sp>
        <p:nvSpPr>
          <p:cNvPr id="6" name="Rectangle 18"/>
          <p:cNvSpPr>
            <a:spLocks noGrp="1" noChangeArrowheads="1"/>
          </p:cNvSpPr>
          <p:nvPr>
            <p:ph type="sldNum" sz="quarter" idx="12"/>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solidFill>
                  <a:srgbClr val="002143"/>
                </a:solidFill>
              </a:defRPr>
            </a:lvl1pPr>
          </a:lstStyle>
          <a:p>
            <a:fld id="{F2F8CE0D-2884-4E8D-9C18-3705DCF0B7B9}" type="slidenum">
              <a:rPr lang="en-US" altLang="en-US"/>
              <a:pPr/>
              <a:t>‹#›</a:t>
            </a:fld>
            <a:endParaRPr lang="en-US" altLang="en-US"/>
          </a:p>
        </p:txBody>
      </p:sp>
    </p:spTree>
    <p:extLst>
      <p:ext uri="{BB962C8B-B14F-4D97-AF65-F5344CB8AC3E}">
        <p14:creationId xmlns:p14="http://schemas.microsoft.com/office/powerpoint/2010/main" val="263922801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Text Placeholder 2"/>
          <p:cNvSpPr>
            <a:spLocks noGrp="1"/>
          </p:cNvSpPr>
          <p:nvPr>
            <p:ph type="body" sz="half" idx="1"/>
          </p:nvPr>
        </p:nvSpPr>
        <p:spPr>
          <a:xfrm>
            <a:off x="457200" y="1981200"/>
            <a:ext cx="4038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981200"/>
            <a:ext cx="4038600" cy="3886200"/>
          </a:xfrm>
        </p:spPr>
        <p:txBody>
          <a:bodyPr>
            <a:noAutofit/>
          </a:bodyPr>
          <a:lstStyle/>
          <a:p>
            <a:pPr lvl="0"/>
            <a:endParaRPr lang="en-US" noProof="0" dirty="0"/>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a:defRPr>
                <a:solidFill>
                  <a:srgbClr val="002143"/>
                </a:solidFill>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solidFill>
                  <a:srgbClr val="002143"/>
                </a:solidFill>
              </a:defRPr>
            </a:lvl1pPr>
          </a:lstStyle>
          <a:p>
            <a:fld id="{84C0D4D6-5E5B-4030-9E31-5AF690F5AA9D}" type="slidenum">
              <a:rPr lang="en-US" altLang="en-US"/>
              <a:pPr/>
              <a:t>‹#›</a:t>
            </a:fld>
            <a:endParaRPr lang="en-US" alt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solidFill>
                  <a:srgbClr val="002143"/>
                </a:solidFill>
              </a:defRPr>
            </a:lvl1pPr>
          </a:lstStyle>
          <a:p>
            <a:pPr>
              <a:defRPr/>
            </a:pPr>
            <a:endParaRPr lang="en-US"/>
          </a:p>
        </p:txBody>
      </p:sp>
    </p:spTree>
    <p:extLst>
      <p:ext uri="{BB962C8B-B14F-4D97-AF65-F5344CB8AC3E}">
        <p14:creationId xmlns:p14="http://schemas.microsoft.com/office/powerpoint/2010/main" val="3213304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noChangeArrowheads="1"/>
          </p:cNvSpPr>
          <p:nvPr>
            <p:ph type="ftr" sz="quarter" idx="10"/>
          </p:nvPr>
        </p:nvSpPr>
        <p:spPr>
          <a:xfrm>
            <a:off x="3124200" y="6248400"/>
            <a:ext cx="2895600" cy="457200"/>
          </a:xfrm>
          <a:prstGeom prst="rect">
            <a:avLst/>
          </a:prstGeom>
        </p:spPr>
        <p:txBody>
          <a:bodyPr/>
          <a:lstStyle>
            <a:lvl1pPr>
              <a:defRPr>
                <a:solidFill>
                  <a:srgbClr val="002143"/>
                </a:solidFill>
              </a:defRPr>
            </a:lvl1pPr>
          </a:lstStyle>
          <a:p>
            <a:pPr>
              <a:defRPr/>
            </a:pPr>
            <a:endParaRPr lang="en-US"/>
          </a:p>
        </p:txBody>
      </p:sp>
      <p:sp>
        <p:nvSpPr>
          <p:cNvPr id="4" name="Slide Number Placeholder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solidFill>
                  <a:srgbClr val="002143"/>
                </a:solidFill>
              </a:defRPr>
            </a:lvl1pPr>
          </a:lstStyle>
          <a:p>
            <a:fld id="{EC2C0F3B-A77B-45E0-8C98-86E3BCFFEC57}" type="slidenum">
              <a:rPr lang="en-US" altLang="en-US"/>
              <a:pPr/>
              <a:t>‹#›</a:t>
            </a:fld>
            <a:endParaRPr lang="en-US" altLang="en-US"/>
          </a:p>
        </p:txBody>
      </p:sp>
      <p:sp>
        <p:nvSpPr>
          <p:cNvPr id="5" name="Rectangle 16"/>
          <p:cNvSpPr>
            <a:spLocks noGrp="1" noChangeArrowheads="1"/>
          </p:cNvSpPr>
          <p:nvPr>
            <p:ph type="dt" sz="half" idx="12"/>
          </p:nvPr>
        </p:nvSpPr>
        <p:spPr>
          <a:xfrm>
            <a:off x="457200" y="6245225"/>
            <a:ext cx="2133600" cy="476250"/>
          </a:xfrm>
          <a:prstGeom prst="rect">
            <a:avLst/>
          </a:prstGeom>
        </p:spPr>
        <p:txBody>
          <a:bodyPr/>
          <a:lstStyle>
            <a:lvl1pPr>
              <a:defRPr>
                <a:solidFill>
                  <a:srgbClr val="002143"/>
                </a:solidFill>
              </a:defRPr>
            </a:lvl1pPr>
          </a:lstStyle>
          <a:p>
            <a:pPr>
              <a:defRPr/>
            </a:pPr>
            <a:endParaRPr lang="en-US"/>
          </a:p>
        </p:txBody>
      </p:sp>
    </p:spTree>
    <p:extLst>
      <p:ext uri="{BB962C8B-B14F-4D97-AF65-F5344CB8AC3E}">
        <p14:creationId xmlns:p14="http://schemas.microsoft.com/office/powerpoint/2010/main" val="181871368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xfrm>
            <a:off x="3124200" y="6248400"/>
            <a:ext cx="2895600" cy="457200"/>
          </a:xfrm>
          <a:prstGeom prst="rect">
            <a:avLst/>
          </a:prstGeom>
        </p:spPr>
        <p:txBody>
          <a:bodyPr/>
          <a:lstStyle>
            <a:lvl1pPr>
              <a:defRPr>
                <a:solidFill>
                  <a:srgbClr val="002143"/>
                </a:solidFill>
              </a:defRPr>
            </a:lvl1pPr>
          </a:lstStyle>
          <a:p>
            <a:pPr>
              <a:defRPr/>
            </a:pPr>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solidFill>
                  <a:srgbClr val="002143"/>
                </a:solidFill>
              </a:defRPr>
            </a:lvl1pPr>
          </a:lstStyle>
          <a:p>
            <a:fld id="{46D82D4A-24B5-4BCF-8D18-B227328A6169}" type="slidenum">
              <a:rPr lang="en-US" altLang="en-US"/>
              <a:pPr/>
              <a:t>‹#›</a:t>
            </a:fld>
            <a:endParaRPr lang="en-US" altLang="en-US"/>
          </a:p>
        </p:txBody>
      </p:sp>
      <p:sp>
        <p:nvSpPr>
          <p:cNvPr id="6" name="Rectangle 16"/>
          <p:cNvSpPr>
            <a:spLocks noGrp="1" noChangeArrowheads="1"/>
          </p:cNvSpPr>
          <p:nvPr>
            <p:ph type="dt" sz="half" idx="12"/>
          </p:nvPr>
        </p:nvSpPr>
        <p:spPr>
          <a:xfrm>
            <a:off x="457200" y="6245225"/>
            <a:ext cx="2133600" cy="476250"/>
          </a:xfrm>
          <a:prstGeom prst="rect">
            <a:avLst/>
          </a:prstGeom>
        </p:spPr>
        <p:txBody>
          <a:bodyPr/>
          <a:lstStyle>
            <a:lvl1pPr>
              <a:defRPr>
                <a:solidFill>
                  <a:srgbClr val="002143"/>
                </a:solidFill>
              </a:defRPr>
            </a:lvl1pPr>
          </a:lstStyle>
          <a:p>
            <a:pPr>
              <a:defRPr/>
            </a:pPr>
            <a:endParaRPr lang="en-US"/>
          </a:p>
        </p:txBody>
      </p:sp>
    </p:spTree>
    <p:extLst>
      <p:ext uri="{BB962C8B-B14F-4D97-AF65-F5344CB8AC3E}">
        <p14:creationId xmlns:p14="http://schemas.microsoft.com/office/powerpoint/2010/main" val="410622173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xfrm>
            <a:off x="3124200" y="6248400"/>
            <a:ext cx="2895600" cy="457200"/>
          </a:xfrm>
          <a:prstGeom prst="rect">
            <a:avLst/>
          </a:prstGeom>
        </p:spPr>
        <p:txBody>
          <a:bodyPr/>
          <a:lstStyle>
            <a:lvl1pPr>
              <a:defRPr>
                <a:solidFill>
                  <a:srgbClr val="002143"/>
                </a:solidFill>
              </a:defRPr>
            </a:lvl1pPr>
          </a:lstStyle>
          <a:p>
            <a:pPr>
              <a:defRPr/>
            </a:pPr>
            <a:endParaRPr lang="en-US"/>
          </a:p>
        </p:txBody>
      </p:sp>
      <p:sp>
        <p:nvSpPr>
          <p:cNvPr id="5"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solidFill>
                  <a:srgbClr val="002143"/>
                </a:solidFill>
              </a:defRPr>
            </a:lvl1pPr>
          </a:lstStyle>
          <a:p>
            <a:fld id="{893F4B3F-D67A-4662-A12B-E871F87BD9A9}" type="slidenum">
              <a:rPr lang="en-US" altLang="en-US"/>
              <a:pPr/>
              <a:t>‹#›</a:t>
            </a:fld>
            <a:endParaRPr lang="en-US" altLang="en-US"/>
          </a:p>
        </p:txBody>
      </p:sp>
      <p:sp>
        <p:nvSpPr>
          <p:cNvPr id="6" name="Rectangle 16"/>
          <p:cNvSpPr>
            <a:spLocks noGrp="1" noChangeArrowheads="1"/>
          </p:cNvSpPr>
          <p:nvPr>
            <p:ph type="dt" sz="half" idx="12"/>
          </p:nvPr>
        </p:nvSpPr>
        <p:spPr>
          <a:xfrm>
            <a:off x="457200" y="6245225"/>
            <a:ext cx="2133600" cy="476250"/>
          </a:xfrm>
          <a:prstGeom prst="rect">
            <a:avLst/>
          </a:prstGeom>
        </p:spPr>
        <p:txBody>
          <a:bodyPr/>
          <a:lstStyle>
            <a:lvl1pPr>
              <a:defRPr>
                <a:solidFill>
                  <a:srgbClr val="002143"/>
                </a:solidFill>
              </a:defRPr>
            </a:lvl1pPr>
          </a:lstStyle>
          <a:p>
            <a:pPr>
              <a:defRPr/>
            </a:pPr>
            <a:endParaRPr lang="en-US"/>
          </a:p>
        </p:txBody>
      </p:sp>
    </p:spTree>
    <p:extLst>
      <p:ext uri="{BB962C8B-B14F-4D97-AF65-F5344CB8AC3E}">
        <p14:creationId xmlns:p14="http://schemas.microsoft.com/office/powerpoint/2010/main" val="1458591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endParaRPr lang="en-US"/>
          </a:p>
        </p:txBody>
      </p:sp>
      <p:sp>
        <p:nvSpPr>
          <p:cNvPr id="4" name="Rectangle 3"/>
          <p:cNvSpPr>
            <a:spLocks noGrp="1" noChangeArrowheads="1"/>
          </p:cNvSpPr>
          <p:nvPr>
            <p:ph type="sldNum" sz="quarter" idx="11"/>
          </p:nvPr>
        </p:nvSpPr>
        <p:spPr>
          <a:ln/>
        </p:spPr>
        <p:txBody>
          <a:bodyPr/>
          <a:lstStyle>
            <a:lvl1pPr>
              <a:defRPr/>
            </a:lvl1pPr>
          </a:lstStyle>
          <a:p>
            <a:fld id="{7C909138-6072-4BC1-B6AF-9FEF5B3508AF}" type="slidenum">
              <a:rPr lang="en-US" altLang="en-US"/>
              <a:pPr/>
              <a:t>‹#›</a:t>
            </a:fld>
            <a:endParaRPr lang="en-US" altLang="en-US"/>
          </a:p>
        </p:txBody>
      </p:sp>
      <p:sp>
        <p:nvSpPr>
          <p:cNvPr id="5" name="Rectangle 16"/>
          <p:cNvSpPr>
            <a:spLocks noGrp="1" noChangeArrowheads="1"/>
          </p:cNvSpPr>
          <p:nvPr>
            <p:ph type="dt" sz="half" idx="12"/>
          </p:nvPr>
        </p:nvSpPr>
        <p:spPr>
          <a:ln/>
        </p:spPr>
        <p:txBody>
          <a:bodyPr/>
          <a:lstStyle>
            <a:lvl1pPr>
              <a:defRPr/>
            </a:lvl1pPr>
          </a:lstStyle>
          <a:p>
            <a:pPr>
              <a:defRPr/>
            </a:pPr>
            <a:fld id="{CFD718A5-36DB-4A67-A50E-EA57E696E53A}" type="datetimeFigureOut">
              <a:rPr lang="en-US"/>
              <a:pPr>
                <a:defRPr/>
              </a:pPr>
              <a:t>1/20/2024</a:t>
            </a:fld>
            <a:endParaRPr lang="en-US"/>
          </a:p>
        </p:txBody>
      </p:sp>
    </p:spTree>
    <p:extLst>
      <p:ext uri="{BB962C8B-B14F-4D97-AF65-F5344CB8AC3E}">
        <p14:creationId xmlns:p14="http://schemas.microsoft.com/office/powerpoint/2010/main" val="423426180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xfrm>
            <a:off x="3124200" y="6248400"/>
            <a:ext cx="2895600" cy="457200"/>
          </a:xfrm>
          <a:prstGeom prst="rect">
            <a:avLst/>
          </a:prstGeom>
        </p:spPr>
        <p:txBody>
          <a:bodyPr/>
          <a:lstStyle>
            <a:lvl1pPr>
              <a:defRPr>
                <a:solidFill>
                  <a:srgbClr val="002143"/>
                </a:solidFill>
              </a:defRPr>
            </a:lvl1pPr>
          </a:lstStyle>
          <a:p>
            <a:pPr>
              <a:defRPr/>
            </a:pPr>
            <a:endParaRPr lang="en-US"/>
          </a:p>
        </p:txBody>
      </p:sp>
      <p:sp>
        <p:nvSpPr>
          <p:cNvPr id="6"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solidFill>
                  <a:srgbClr val="002143"/>
                </a:solidFill>
              </a:defRPr>
            </a:lvl1pPr>
          </a:lstStyle>
          <a:p>
            <a:fld id="{8EE9820C-B334-4888-A407-3785B91B6EE0}" type="slidenum">
              <a:rPr lang="en-US" altLang="en-US"/>
              <a:pPr/>
              <a:t>‹#›</a:t>
            </a:fld>
            <a:endParaRPr lang="en-US" altLang="en-US"/>
          </a:p>
        </p:txBody>
      </p:sp>
      <p:sp>
        <p:nvSpPr>
          <p:cNvPr id="7" name="Rectangle 16"/>
          <p:cNvSpPr>
            <a:spLocks noGrp="1" noChangeArrowheads="1"/>
          </p:cNvSpPr>
          <p:nvPr>
            <p:ph type="dt" sz="half" idx="12"/>
          </p:nvPr>
        </p:nvSpPr>
        <p:spPr>
          <a:xfrm>
            <a:off x="457200" y="6245225"/>
            <a:ext cx="2133600" cy="476250"/>
          </a:xfrm>
          <a:prstGeom prst="rect">
            <a:avLst/>
          </a:prstGeom>
        </p:spPr>
        <p:txBody>
          <a:bodyPr/>
          <a:lstStyle>
            <a:lvl1pPr>
              <a:defRPr>
                <a:solidFill>
                  <a:srgbClr val="002143"/>
                </a:solidFill>
              </a:defRPr>
            </a:lvl1pPr>
          </a:lstStyle>
          <a:p>
            <a:pPr>
              <a:defRPr/>
            </a:pPr>
            <a:endParaRPr lang="en-US"/>
          </a:p>
        </p:txBody>
      </p:sp>
    </p:spTree>
    <p:extLst>
      <p:ext uri="{BB962C8B-B14F-4D97-AF65-F5344CB8AC3E}">
        <p14:creationId xmlns:p14="http://schemas.microsoft.com/office/powerpoint/2010/main" val="416824315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xfrm>
            <a:off x="3124200" y="6248400"/>
            <a:ext cx="2895600" cy="457200"/>
          </a:xfrm>
          <a:prstGeom prst="rect">
            <a:avLst/>
          </a:prstGeom>
        </p:spPr>
        <p:txBody>
          <a:bodyPr/>
          <a:lstStyle>
            <a:lvl1pPr>
              <a:defRPr>
                <a:solidFill>
                  <a:srgbClr val="002143"/>
                </a:solidFill>
              </a:defRPr>
            </a:lvl1pPr>
          </a:lstStyle>
          <a:p>
            <a:pPr>
              <a:defRPr/>
            </a:pPr>
            <a:endParaRPr lang="en-US"/>
          </a:p>
        </p:txBody>
      </p:sp>
      <p:sp>
        <p:nvSpPr>
          <p:cNvPr id="8" name="Rectangle 3"/>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solidFill>
                  <a:srgbClr val="002143"/>
                </a:solidFill>
              </a:defRPr>
            </a:lvl1pPr>
          </a:lstStyle>
          <a:p>
            <a:fld id="{72F44A84-4629-48B9-A72B-1B901788CD11}" type="slidenum">
              <a:rPr lang="en-US" altLang="en-US"/>
              <a:pPr/>
              <a:t>‹#›</a:t>
            </a:fld>
            <a:endParaRPr lang="en-US" altLang="en-US"/>
          </a:p>
        </p:txBody>
      </p:sp>
      <p:sp>
        <p:nvSpPr>
          <p:cNvPr id="9" name="Rectangle 16"/>
          <p:cNvSpPr>
            <a:spLocks noGrp="1" noChangeArrowheads="1"/>
          </p:cNvSpPr>
          <p:nvPr>
            <p:ph type="dt" sz="half" idx="12"/>
          </p:nvPr>
        </p:nvSpPr>
        <p:spPr>
          <a:xfrm>
            <a:off x="457200" y="6245225"/>
            <a:ext cx="2133600" cy="476250"/>
          </a:xfrm>
          <a:prstGeom prst="rect">
            <a:avLst/>
          </a:prstGeom>
        </p:spPr>
        <p:txBody>
          <a:bodyPr/>
          <a:lstStyle>
            <a:lvl1pPr>
              <a:defRPr>
                <a:solidFill>
                  <a:srgbClr val="002143"/>
                </a:solidFill>
              </a:defRPr>
            </a:lvl1pPr>
          </a:lstStyle>
          <a:p>
            <a:pPr>
              <a:defRPr/>
            </a:pPr>
            <a:endParaRPr lang="en-US"/>
          </a:p>
        </p:txBody>
      </p:sp>
    </p:spTree>
    <p:extLst>
      <p:ext uri="{BB962C8B-B14F-4D97-AF65-F5344CB8AC3E}">
        <p14:creationId xmlns:p14="http://schemas.microsoft.com/office/powerpoint/2010/main" val="2263908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US"/>
          </a:p>
        </p:txBody>
      </p:sp>
      <p:sp>
        <p:nvSpPr>
          <p:cNvPr id="3" name="Rectangle 3"/>
          <p:cNvSpPr>
            <a:spLocks noGrp="1" noChangeArrowheads="1"/>
          </p:cNvSpPr>
          <p:nvPr>
            <p:ph type="sldNum" sz="quarter" idx="11"/>
          </p:nvPr>
        </p:nvSpPr>
        <p:spPr>
          <a:ln/>
        </p:spPr>
        <p:txBody>
          <a:bodyPr/>
          <a:lstStyle>
            <a:lvl1pPr>
              <a:defRPr/>
            </a:lvl1pPr>
          </a:lstStyle>
          <a:p>
            <a:fld id="{C90505DC-583A-4D27-AB7F-F35BA7F84661}" type="slidenum">
              <a:rPr lang="en-US" altLang="en-US"/>
              <a:pPr/>
              <a:t>‹#›</a:t>
            </a:fld>
            <a:endParaRPr lang="en-US" altLang="en-US"/>
          </a:p>
        </p:txBody>
      </p:sp>
      <p:sp>
        <p:nvSpPr>
          <p:cNvPr id="4" name="Rectangle 16"/>
          <p:cNvSpPr>
            <a:spLocks noGrp="1" noChangeArrowheads="1"/>
          </p:cNvSpPr>
          <p:nvPr>
            <p:ph type="dt" sz="half" idx="12"/>
          </p:nvPr>
        </p:nvSpPr>
        <p:spPr>
          <a:ln/>
        </p:spPr>
        <p:txBody>
          <a:bodyPr/>
          <a:lstStyle>
            <a:lvl1pPr>
              <a:defRPr/>
            </a:lvl1pPr>
          </a:lstStyle>
          <a:p>
            <a:pPr>
              <a:defRPr/>
            </a:pPr>
            <a:fld id="{952A7BA4-F1F7-47E8-AF5F-D65CEB3A7B83}" type="datetimeFigureOut">
              <a:rPr lang="en-US"/>
              <a:pPr>
                <a:defRPr/>
              </a:pPr>
              <a:t>1/20/2024</a:t>
            </a:fld>
            <a:endParaRPr lang="en-US"/>
          </a:p>
        </p:txBody>
      </p:sp>
    </p:spTree>
    <p:extLst>
      <p:ext uri="{BB962C8B-B14F-4D97-AF65-F5344CB8AC3E}">
        <p14:creationId xmlns:p14="http://schemas.microsoft.com/office/powerpoint/2010/main" val="228220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70A577D3-6487-4464-8058-F9DE341A1C4F}"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fld id="{2DFBC5A5-BDA0-4B9E-B58C-A5A5BBB83557}" type="datetimeFigureOut">
              <a:rPr lang="en-US"/>
              <a:pPr>
                <a:defRPr/>
              </a:pPr>
              <a:t>1/20/2024</a:t>
            </a:fld>
            <a:endParaRPr lang="en-US"/>
          </a:p>
        </p:txBody>
      </p:sp>
    </p:spTree>
    <p:extLst>
      <p:ext uri="{BB962C8B-B14F-4D97-AF65-F5344CB8AC3E}">
        <p14:creationId xmlns:p14="http://schemas.microsoft.com/office/powerpoint/2010/main" val="1181668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US"/>
          </a:p>
        </p:txBody>
      </p:sp>
      <p:sp>
        <p:nvSpPr>
          <p:cNvPr id="6" name="Rectangle 3"/>
          <p:cNvSpPr>
            <a:spLocks noGrp="1" noChangeArrowheads="1"/>
          </p:cNvSpPr>
          <p:nvPr>
            <p:ph type="sldNum" sz="quarter" idx="11"/>
          </p:nvPr>
        </p:nvSpPr>
        <p:spPr>
          <a:ln/>
        </p:spPr>
        <p:txBody>
          <a:bodyPr/>
          <a:lstStyle>
            <a:lvl1pPr>
              <a:defRPr/>
            </a:lvl1pPr>
          </a:lstStyle>
          <a:p>
            <a:fld id="{CC831150-A2ED-493D-8F0C-6A03D4119D02}" type="slidenum">
              <a:rPr lang="en-US" altLang="en-US"/>
              <a:pPr/>
              <a:t>‹#›</a:t>
            </a:fld>
            <a:endParaRPr lang="en-US" altLang="en-US"/>
          </a:p>
        </p:txBody>
      </p:sp>
      <p:sp>
        <p:nvSpPr>
          <p:cNvPr id="7" name="Rectangle 16"/>
          <p:cNvSpPr>
            <a:spLocks noGrp="1" noChangeArrowheads="1"/>
          </p:cNvSpPr>
          <p:nvPr>
            <p:ph type="dt" sz="half" idx="12"/>
          </p:nvPr>
        </p:nvSpPr>
        <p:spPr>
          <a:ln/>
        </p:spPr>
        <p:txBody>
          <a:bodyPr/>
          <a:lstStyle>
            <a:lvl1pPr>
              <a:defRPr/>
            </a:lvl1pPr>
          </a:lstStyle>
          <a:p>
            <a:pPr>
              <a:defRPr/>
            </a:pPr>
            <a:fld id="{C9D26112-A537-43EC-8D19-17FCDC372CE1}" type="datetimeFigureOut">
              <a:rPr lang="en-US"/>
              <a:pPr>
                <a:defRPr/>
              </a:pPr>
              <a:t>1/20/2024</a:t>
            </a:fld>
            <a:endParaRPr lang="en-US"/>
          </a:p>
        </p:txBody>
      </p:sp>
    </p:spTree>
    <p:extLst>
      <p:ext uri="{BB962C8B-B14F-4D97-AF65-F5344CB8AC3E}">
        <p14:creationId xmlns:p14="http://schemas.microsoft.com/office/powerpoint/2010/main" val="21194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slideLayout" Target="../slideLayouts/slideLayout34.xml"/><Relationship Id="rId3" Type="http://schemas.openxmlformats.org/officeDocument/2006/relationships/slideLayout" Target="../slideLayouts/slideLayout19.xml"/><Relationship Id="rId21" Type="http://schemas.openxmlformats.org/officeDocument/2006/relationships/image" Target="../media/image2.png"/><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20" Type="http://schemas.openxmlformats.org/officeDocument/2006/relationships/image" Target="../media/image1.png"/><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19" Type="http://schemas.openxmlformats.org/officeDocument/2006/relationships/theme" Target="../theme/theme2.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3.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18"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theme" Target="../theme/theme4.xml"/><Relationship Id="rId2" Type="http://schemas.openxmlformats.org/officeDocument/2006/relationships/slideLayout" Target="../slideLayouts/slideLayout47.xml"/><Relationship Id="rId16" Type="http://schemas.openxmlformats.org/officeDocument/2006/relationships/slideLayout" Target="../slideLayouts/slideLayout61.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19" Type="http://schemas.openxmlformats.org/officeDocument/2006/relationships/image" Target="../media/image2.png"/><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fontAlgn="auto" hangingPunct="1">
              <a:spcBef>
                <a:spcPts val="0"/>
              </a:spcBef>
              <a:spcAft>
                <a:spcPts val="0"/>
              </a:spcAft>
              <a:defRPr sz="1200" i="0">
                <a:solidFill>
                  <a:srgbClr val="000000"/>
                </a:solidFill>
                <a:latin typeface="+mn-lt"/>
              </a:defRPr>
            </a:lvl1pPr>
          </a:lstStyle>
          <a:p>
            <a:pPr>
              <a:defRPr/>
            </a:pPr>
            <a:endParaRPr lang="en-US"/>
          </a:p>
        </p:txBody>
      </p:sp>
      <p:sp>
        <p:nvSpPr>
          <p:cNvPr id="103427"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rgbClr val="000000"/>
                </a:solidFill>
                <a:latin typeface="Arial Black" panose="020B0A04020102020204" pitchFamily="34" charset="0"/>
              </a:defRPr>
            </a:lvl1pPr>
          </a:lstStyle>
          <a:p>
            <a:fld id="{85EA7A34-D4DE-40E8-9BF3-07C326621EF7}" type="slidenum">
              <a:rPr lang="en-US" altLang="en-US"/>
              <a:pPr/>
              <a:t>‹#›</a:t>
            </a:fld>
            <a:endParaRPr lang="en-US" altLang="en-US"/>
          </a:p>
        </p:txBody>
      </p:sp>
      <p:grpSp>
        <p:nvGrpSpPr>
          <p:cNvPr id="1028" name="Group 4"/>
          <p:cNvGrpSpPr>
            <a:grpSpLocks/>
          </p:cNvGrpSpPr>
          <p:nvPr/>
        </p:nvGrpSpPr>
        <p:grpSpPr bwMode="auto">
          <a:xfrm>
            <a:off x="0" y="0"/>
            <a:ext cx="9144000" cy="546100"/>
            <a:chOff x="0" y="0"/>
            <a:chExt cx="5760" cy="344"/>
          </a:xfrm>
        </p:grpSpPr>
        <p:sp>
          <p:nvSpPr>
            <p:cNvPr id="3080"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altLang="en-US" sz="2400">
                <a:solidFill>
                  <a:srgbClr val="000000"/>
                </a:solidFill>
                <a:latin typeface="Times New Roman" pitchFamily="18" charset="0"/>
              </a:endParaRPr>
            </a:p>
          </p:txBody>
        </p:sp>
        <p:sp>
          <p:nvSpPr>
            <p:cNvPr id="3081"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z="2400">
                <a:solidFill>
                  <a:srgbClr val="000000"/>
                </a:solidFill>
                <a:latin typeface="Times New Roman" pitchFamily="18" charset="0"/>
              </a:endParaRPr>
            </a:p>
          </p:txBody>
        </p:sp>
        <p:sp>
          <p:nvSpPr>
            <p:cNvPr id="3082"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a:solidFill>
                  <a:srgbClr val="666699"/>
                </a:solidFill>
              </a:endParaRPr>
            </a:p>
          </p:txBody>
        </p:sp>
        <p:sp>
          <p:nvSpPr>
            <p:cNvPr id="3083"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a:solidFill>
                  <a:srgbClr val="666699"/>
                </a:solidFill>
              </a:endParaRPr>
            </a:p>
          </p:txBody>
        </p:sp>
        <p:sp>
          <p:nvSpPr>
            <p:cNvPr id="3084"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a:solidFill>
                  <a:srgbClr val="9999CC"/>
                </a:solidFill>
              </a:endParaRPr>
            </a:p>
          </p:txBody>
        </p:sp>
        <p:sp>
          <p:nvSpPr>
            <p:cNvPr id="3085"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a:solidFill>
                  <a:srgbClr val="666699"/>
                </a:solidFill>
              </a:endParaRPr>
            </a:p>
          </p:txBody>
        </p:sp>
        <p:sp>
          <p:nvSpPr>
            <p:cNvPr id="3086"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z="2400">
                <a:solidFill>
                  <a:srgbClr val="000000"/>
                </a:solidFill>
                <a:latin typeface="Times New Roman" pitchFamily="18" charset="0"/>
              </a:endParaRPr>
            </a:p>
          </p:txBody>
        </p:sp>
        <p:sp>
          <p:nvSpPr>
            <p:cNvPr id="3087"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a:solidFill>
                  <a:srgbClr val="9999CC"/>
                </a:solidFill>
              </a:endParaRPr>
            </a:p>
          </p:txBody>
        </p:sp>
        <p:sp>
          <p:nvSpPr>
            <p:cNvPr id="3088"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a:solidFill>
                  <a:srgbClr val="9999CC"/>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440"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i="0">
                <a:solidFill>
                  <a:srgbClr val="000000"/>
                </a:solidFill>
                <a:latin typeface="+mn-lt"/>
              </a:defRPr>
            </a:lvl1pPr>
          </a:lstStyle>
          <a:p>
            <a:pPr>
              <a:defRPr/>
            </a:pPr>
            <a:fld id="{12C320A9-368C-4045-B749-9AA821378BA9}" type="datetimeFigureOut">
              <a:rPr lang="en-US"/>
              <a:pPr>
                <a:defRPr/>
              </a:pPr>
              <a:t>1/20/2024</a:t>
            </a:fld>
            <a:endParaRPr lang="en-US"/>
          </a:p>
        </p:txBody>
      </p:sp>
    </p:spTree>
  </p:cSld>
  <p:clrMap bg1="lt1" tx1="dk1" bg2="lt2" tx2="dk2" accent1="accent1" accent2="accent2" accent3="accent3" accent4="accent4" accent5="accent5" accent6="accent6" hlink="hlink" folHlink="folHlink"/>
  <p:sldLayoutIdLst>
    <p:sldLayoutId id="2147485171" r:id="rId1"/>
    <p:sldLayoutId id="2147485131" r:id="rId2"/>
    <p:sldLayoutId id="2147485132" r:id="rId3"/>
    <p:sldLayoutId id="2147485133" r:id="rId4"/>
    <p:sldLayoutId id="2147485134" r:id="rId5"/>
    <p:sldLayoutId id="2147485135" r:id="rId6"/>
    <p:sldLayoutId id="2147485136" r:id="rId7"/>
    <p:sldLayoutId id="2147485137" r:id="rId8"/>
    <p:sldLayoutId id="2147485138" r:id="rId9"/>
    <p:sldLayoutId id="2147485139" r:id="rId10"/>
    <p:sldLayoutId id="2147485140" r:id="rId11"/>
    <p:sldLayoutId id="2147485141" r:id="rId12"/>
    <p:sldLayoutId id="2147485142" r:id="rId13"/>
    <p:sldLayoutId id="2147485143" r:id="rId14"/>
    <p:sldLayoutId id="2147485144" r:id="rId15"/>
    <p:sldLayoutId id="2147485145" r:id="rId16"/>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itchFamily="34" charset="0"/>
        </a:defRPr>
      </a:lvl2pPr>
      <a:lvl3pPr algn="l" rtl="0" eaLnBrk="0" fontAlgn="base" hangingPunct="0">
        <a:spcBef>
          <a:spcPct val="0"/>
        </a:spcBef>
        <a:spcAft>
          <a:spcPct val="0"/>
        </a:spcAft>
        <a:defRPr sz="4400">
          <a:solidFill>
            <a:schemeClr val="tx1"/>
          </a:solidFill>
          <a:latin typeface="Arial" pitchFamily="34" charset="0"/>
        </a:defRPr>
      </a:lvl3pPr>
      <a:lvl4pPr algn="l" rtl="0" eaLnBrk="0" fontAlgn="base" hangingPunct="0">
        <a:spcBef>
          <a:spcPct val="0"/>
        </a:spcBef>
        <a:spcAft>
          <a:spcPct val="0"/>
        </a:spcAft>
        <a:defRPr sz="4400">
          <a:solidFill>
            <a:schemeClr val="tx1"/>
          </a:solidFill>
          <a:latin typeface="Arial" pitchFamily="34" charset="0"/>
        </a:defRPr>
      </a:lvl4pPr>
      <a:lvl5pPr algn="l" rtl="0" eaLnBrk="0" fontAlgn="base" hangingPunct="0">
        <a:spcBef>
          <a:spcPct val="0"/>
        </a:spcBef>
        <a:spcAft>
          <a:spcPct val="0"/>
        </a:spcAft>
        <a:defRPr sz="4400">
          <a:solidFill>
            <a:schemeClr val="tx1"/>
          </a:solidFill>
          <a:latin typeface="Arial" pitchFamily="34" charset="0"/>
        </a:defRPr>
      </a:lvl5pPr>
      <a:lvl6pPr marL="457200" algn="l" rtl="0" eaLnBrk="1" fontAlgn="base" hangingPunct="1">
        <a:spcBef>
          <a:spcPct val="0"/>
        </a:spcBef>
        <a:spcAft>
          <a:spcPct val="0"/>
        </a:spcAft>
        <a:defRPr sz="4400">
          <a:solidFill>
            <a:schemeClr val="tx1"/>
          </a:solidFill>
          <a:latin typeface="Arial" pitchFamily="34" charset="0"/>
        </a:defRPr>
      </a:lvl6pPr>
      <a:lvl7pPr marL="914400" algn="l" rtl="0" eaLnBrk="1" fontAlgn="base" hangingPunct="1">
        <a:spcBef>
          <a:spcPct val="0"/>
        </a:spcBef>
        <a:spcAft>
          <a:spcPct val="0"/>
        </a:spcAft>
        <a:defRPr sz="4400">
          <a:solidFill>
            <a:schemeClr val="tx1"/>
          </a:solidFill>
          <a:latin typeface="Arial" pitchFamily="34" charset="0"/>
        </a:defRPr>
      </a:lvl7pPr>
      <a:lvl8pPr marL="1371600" algn="l" rtl="0" eaLnBrk="1" fontAlgn="base" hangingPunct="1">
        <a:spcBef>
          <a:spcPct val="0"/>
        </a:spcBef>
        <a:spcAft>
          <a:spcPct val="0"/>
        </a:spcAft>
        <a:defRPr sz="4400">
          <a:solidFill>
            <a:schemeClr val="tx1"/>
          </a:solidFill>
          <a:latin typeface="Arial" pitchFamily="34" charset="0"/>
        </a:defRPr>
      </a:lvl8pPr>
      <a:lvl9pPr marL="1828800" algn="l" rtl="0" eaLnBrk="1" fontAlgn="base" hangingPunct="1">
        <a:spcBef>
          <a:spcPct val="0"/>
        </a:spcBef>
        <a:spcAft>
          <a:spcPct val="0"/>
        </a:spcAft>
        <a:defRPr sz="4400">
          <a:solidFill>
            <a:schemeClr val="tx1"/>
          </a:solidFill>
          <a:latin typeface="Arial" pitchFamily="34"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5"/>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2051" name="Rectangle 6"/>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2052" name="Bild 1" descr="Kopfbalken.png"/>
          <p:cNvPicPr>
            <a:picLocks/>
          </p:cNvPicPr>
          <p:nvPr/>
        </p:nvPicPr>
        <p:blipFill>
          <a:blip r:embed="rId20">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Rectangle 8"/>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Security Planning: An Applied Approach | </a:t>
            </a:r>
            <a:fld id="{5619D56C-4DC7-4D8F-98BB-337A861861F5}" type="datetime1">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pPr/>
              <a:t>1/20/2024</a:t>
            </a:fld>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 | </a:t>
            </a:r>
            <a:fld id="{C2FBC22A-F8DC-4A0D-B75E-7D67A7A24F95}" type="slidenum">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pPr/>
              <a:t>‹#›</a:t>
            </a:fld>
            <a:endPar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endParaRPr>
          </a:p>
          <a:p>
            <a:endParaRPr lang="de-DE" altLang="en-US" sz="900" b="1">
              <a:latin typeface="Calibri" panose="020F0502020204030204" pitchFamily="34" charset="0"/>
              <a:ea typeface="Geneva"/>
              <a:cs typeface="Geneva"/>
            </a:endParaRPr>
          </a:p>
        </p:txBody>
      </p:sp>
      <p:sp>
        <p:nvSpPr>
          <p:cNvPr id="13" name="Abgerundetes Rechteck 8"/>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2056" name="Bild 10" descr="Springer_pms.png"/>
          <p:cNvPicPr>
            <a:picLocks noChangeAspect="1"/>
          </p:cNvPicPr>
          <p:nvPr/>
        </p:nvPicPr>
        <p:blipFill>
          <a:blip r:embed="rId21">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72" r:id="rId1"/>
    <p:sldLayoutId id="2147485146" r:id="rId2"/>
    <p:sldLayoutId id="2147485147" r:id="rId3"/>
    <p:sldLayoutId id="2147485148" r:id="rId4"/>
    <p:sldLayoutId id="2147485149" r:id="rId5"/>
    <p:sldLayoutId id="2147485150" r:id="rId6"/>
    <p:sldLayoutId id="2147485151" r:id="rId7"/>
    <p:sldLayoutId id="2147485152" r:id="rId8"/>
    <p:sldLayoutId id="2147485173" r:id="rId9"/>
    <p:sldLayoutId id="2147485174" r:id="rId10"/>
    <p:sldLayoutId id="2147485175" r:id="rId11"/>
    <p:sldLayoutId id="2147485176" r:id="rId12"/>
    <p:sldLayoutId id="2147485177" r:id="rId13"/>
    <p:sldLayoutId id="2147485179" r:id="rId14"/>
    <p:sldLayoutId id="2147485180" r:id="rId15"/>
    <p:sldLayoutId id="2147485181" r:id="rId16"/>
    <p:sldLayoutId id="2147485182" r:id="rId17"/>
    <p:sldLayoutId id="2147485192" r:id="rId18"/>
  </p:sldLayoutIdLst>
  <p:transition spd="slow"/>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461FD2D-02EC-458F-B23A-5A73F8D462F1}" type="datetimeFigureOut">
              <a:rPr lang="en-US"/>
              <a:pPr>
                <a:defRPr/>
              </a:pPr>
              <a:t>1/20/2024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281D984C-B45A-497B-BEE8-4E6375D632D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5153" r:id="rId1"/>
    <p:sldLayoutId id="2147485154" r:id="rId2"/>
    <p:sldLayoutId id="2147485155" r:id="rId3"/>
    <p:sldLayoutId id="2147485156" r:id="rId4"/>
    <p:sldLayoutId id="2147485157" r:id="rId5"/>
    <p:sldLayoutId id="2147485158" r:id="rId6"/>
    <p:sldLayoutId id="2147485159" r:id="rId7"/>
    <p:sldLayoutId id="2147485160" r:id="rId8"/>
    <p:sldLayoutId id="2147485161" r:id="rId9"/>
    <p:sldLayoutId id="2147485162" r:id="rId10"/>
    <p:sldLayoutId id="214748516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Rectangle 5"/>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4099" name="Rectangle 6"/>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4100" name="Bild 1" descr="Kopfbalken.png"/>
          <p:cNvPicPr>
            <a:picLocks/>
          </p:cNvPicPr>
          <p:nvPr/>
        </p:nvPicPr>
        <p:blipFill>
          <a:blip r:embed="rId18">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8"/>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Security Planning: An Applied Approach | </a:t>
            </a:r>
            <a:fld id="{9C277526-DEC4-4473-9A6C-69778AE31EFB}" type="datetime1">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pPr/>
              <a:t>1/20/2024</a:t>
            </a:fld>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 | </a:t>
            </a:r>
            <a:fld id="{65F2EDF2-0016-41D3-ADE4-D0729C7E8168}" type="slidenum">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pPr/>
              <a:t>‹#›</a:t>
            </a:fld>
            <a:endPar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endParaRPr>
          </a:p>
          <a:p>
            <a:endParaRPr lang="de-DE" altLang="en-US" sz="900" b="1">
              <a:solidFill>
                <a:srgbClr val="002143"/>
              </a:solidFill>
              <a:latin typeface="Calibri" panose="020F0502020204030204" pitchFamily="34" charset="0"/>
              <a:ea typeface="Geneva"/>
              <a:cs typeface="Geneva"/>
            </a:endParaRPr>
          </a:p>
        </p:txBody>
      </p:sp>
      <p:sp>
        <p:nvSpPr>
          <p:cNvPr id="13" name="Abgerundetes Rechteck 8"/>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solidFill>
                <a:srgbClr val="002143"/>
              </a:solidFill>
              <a:latin typeface="Calibri"/>
              <a:ea typeface="Geneva" charset="0"/>
              <a:cs typeface="Geneva" charset="0"/>
            </a:endParaRPr>
          </a:p>
        </p:txBody>
      </p:sp>
      <p:cxnSp>
        <p:nvCxnSpPr>
          <p:cNvPr id="10" name="Gerade Verbindung 9"/>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4104" name="Bild 10" descr="Springer_pms.png"/>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83" r:id="rId1"/>
    <p:sldLayoutId id="2147485164" r:id="rId2"/>
    <p:sldLayoutId id="2147485165" r:id="rId3"/>
    <p:sldLayoutId id="2147485166" r:id="rId4"/>
    <p:sldLayoutId id="2147485167" r:id="rId5"/>
    <p:sldLayoutId id="2147485168" r:id="rId6"/>
    <p:sldLayoutId id="2147485169" r:id="rId7"/>
    <p:sldLayoutId id="2147485170" r:id="rId8"/>
    <p:sldLayoutId id="2147485184" r:id="rId9"/>
    <p:sldLayoutId id="2147485185" r:id="rId10"/>
    <p:sldLayoutId id="2147485186" r:id="rId11"/>
    <p:sldLayoutId id="2147485187" r:id="rId12"/>
    <p:sldLayoutId id="2147485188" r:id="rId13"/>
    <p:sldLayoutId id="2147485189" r:id="rId14"/>
    <p:sldLayoutId id="2147485190" r:id="rId15"/>
    <p:sldLayoutId id="2147485191" r:id="rId16"/>
  </p:sldLayoutIdLst>
  <p:transition spd="slow"/>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1.xml"/><Relationship Id="rId1" Type="http://schemas.openxmlformats.org/officeDocument/2006/relationships/slideLayout" Target="../slideLayouts/slideLayout32.x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2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8.xml"/><Relationship Id="rId1" Type="http://schemas.openxmlformats.org/officeDocument/2006/relationships/slideLayout" Target="../slideLayouts/slideLayout2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8.xml"/><Relationship Id="rId5" Type="http://schemas.openxmlformats.org/officeDocument/2006/relationships/image" Target="../media/image11.wmf"/><Relationship Id="rId4" Type="http://schemas.openxmlformats.org/officeDocument/2006/relationships/image" Target="../media/image10.wm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0.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9.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26.xml"/><Relationship Id="rId1" Type="http://schemas.openxmlformats.org/officeDocument/2006/relationships/slideLayout" Target="../slideLayouts/slideLayout2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3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9.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0.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2.xml"/><Relationship Id="rId1" Type="http://schemas.openxmlformats.org/officeDocument/2006/relationships/slideLayout" Target="../slideLayouts/slideLayout32.xml"/><Relationship Id="rId4" Type="http://schemas.openxmlformats.org/officeDocument/2006/relationships/image" Target="../media/image13.emf"/></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8.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8.xml"/></Relationships>
</file>

<file path=ppt/slides/_rels/slide6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48.xml"/><Relationship Id="rId1" Type="http://schemas.openxmlformats.org/officeDocument/2006/relationships/slideLayout" Target="../slideLayouts/slideLayout28.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6.xml"/></Relationships>
</file>

<file path=ppt/slides/_rels/slide72.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53.xml"/><Relationship Id="rId1" Type="http://schemas.openxmlformats.org/officeDocument/2006/relationships/slideLayout" Target="../slideLayouts/slideLayout28.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subTitle" idx="1"/>
          </p:nvPr>
        </p:nvSpPr>
        <p:spPr>
          <a:xfrm>
            <a:off x="3779838" y="5537200"/>
            <a:ext cx="4895850" cy="765175"/>
          </a:xfrm>
        </p:spPr>
        <p:txBody>
          <a:bodyPr>
            <a:noAutofit/>
          </a:bodyPr>
          <a:lstStyle/>
          <a:p>
            <a:pPr algn="r" eaLnBrk="1" hangingPunct="1">
              <a:defRPr/>
            </a:pPr>
            <a:r>
              <a:rPr lang="en-US" altLang="en-US" dirty="0"/>
              <a:t> Security Planning</a:t>
            </a:r>
          </a:p>
          <a:p>
            <a:pPr algn="r" eaLnBrk="1" hangingPunct="1">
              <a:defRPr/>
            </a:pPr>
            <a:r>
              <a:rPr lang="en-US" altLang="en-US" dirty="0"/>
              <a:t>Susan Lincke</a:t>
            </a:r>
          </a:p>
        </p:txBody>
      </p:sp>
      <p:sp>
        <p:nvSpPr>
          <p:cNvPr id="6146" name="Rectangle 2"/>
          <p:cNvSpPr>
            <a:spLocks noGrp="1" noChangeArrowheads="1"/>
          </p:cNvSpPr>
          <p:nvPr>
            <p:ph type="ctrTitle"/>
          </p:nvPr>
        </p:nvSpPr>
        <p:spPr>
          <a:xfrm>
            <a:off x="3771900" y="4165600"/>
            <a:ext cx="4903788" cy="471488"/>
          </a:xfrm>
        </p:spPr>
        <p:txBody>
          <a:bodyPr/>
          <a:lstStyle/>
          <a:p>
            <a:pPr algn="ctr" eaLnBrk="1" hangingPunct="1">
              <a:defRPr/>
            </a:pPr>
            <a:r>
              <a:rPr lang="en-US" altLang="en-US" dirty="0"/>
              <a:t>Managing Risk</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title"/>
          </p:nvPr>
        </p:nvSpPr>
        <p:spPr/>
        <p:txBody>
          <a:bodyPr/>
          <a:lstStyle/>
          <a:p>
            <a:pPr eaLnBrk="1" hangingPunct="1"/>
            <a:r>
              <a:rPr lang="en-US" altLang="en-US" sz="4200">
                <a:ea typeface="Calibri" panose="020F0502020204030204" pitchFamily="34" charset="0"/>
                <a:cs typeface="Lucida Sans" panose="020B0602030504020204" pitchFamily="34" charset="0"/>
              </a:rPr>
              <a:t>Determine Cost of Assets </a:t>
            </a:r>
          </a:p>
        </p:txBody>
      </p:sp>
      <p:sp>
        <p:nvSpPr>
          <p:cNvPr id="35843" name="AutoShape 5"/>
          <p:cNvSpPr>
            <a:spLocks noChangeArrowheads="1"/>
          </p:cNvSpPr>
          <p:nvPr/>
        </p:nvSpPr>
        <p:spPr bwMode="auto">
          <a:xfrm>
            <a:off x="609600" y="2286000"/>
            <a:ext cx="1600200" cy="762000"/>
          </a:xfrm>
          <a:prstGeom prst="roundRect">
            <a:avLst>
              <a:gd name="adj" fmla="val 16667"/>
            </a:avLst>
          </a:prstGeom>
          <a:solidFill>
            <a:schemeClr val="accent1"/>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solidFill>
                  <a:schemeClr val="bg1"/>
                </a:solidFill>
              </a:rPr>
              <a:t>Sales</a:t>
            </a:r>
          </a:p>
        </p:txBody>
      </p:sp>
      <p:sp>
        <p:nvSpPr>
          <p:cNvPr id="35844" name="AutoShape 6"/>
          <p:cNvSpPr>
            <a:spLocks noChangeArrowheads="1"/>
          </p:cNvSpPr>
          <p:nvPr/>
        </p:nvSpPr>
        <p:spPr bwMode="auto">
          <a:xfrm>
            <a:off x="1828800" y="3505200"/>
            <a:ext cx="1524000" cy="762000"/>
          </a:xfrm>
          <a:prstGeom prst="roundRect">
            <a:avLst>
              <a:gd name="adj" fmla="val 16667"/>
            </a:avLst>
          </a:prstGeom>
          <a:solidFill>
            <a:schemeClr val="folHlink"/>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Product A</a:t>
            </a:r>
          </a:p>
        </p:txBody>
      </p:sp>
      <p:sp>
        <p:nvSpPr>
          <p:cNvPr id="35845" name="AutoShape 7"/>
          <p:cNvSpPr>
            <a:spLocks noChangeArrowheads="1"/>
          </p:cNvSpPr>
          <p:nvPr/>
        </p:nvSpPr>
        <p:spPr bwMode="auto">
          <a:xfrm>
            <a:off x="1828800" y="4419600"/>
            <a:ext cx="1524000" cy="762000"/>
          </a:xfrm>
          <a:prstGeom prst="roundRect">
            <a:avLst>
              <a:gd name="adj" fmla="val 16667"/>
            </a:avLst>
          </a:prstGeom>
          <a:solidFill>
            <a:schemeClr val="folHlink"/>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Product B</a:t>
            </a:r>
          </a:p>
        </p:txBody>
      </p:sp>
      <p:sp>
        <p:nvSpPr>
          <p:cNvPr id="35846" name="AutoShape 8"/>
          <p:cNvSpPr>
            <a:spLocks noChangeArrowheads="1"/>
          </p:cNvSpPr>
          <p:nvPr/>
        </p:nvSpPr>
        <p:spPr bwMode="auto">
          <a:xfrm>
            <a:off x="1828800" y="5410200"/>
            <a:ext cx="1524000" cy="762000"/>
          </a:xfrm>
          <a:prstGeom prst="roundRect">
            <a:avLst>
              <a:gd name="adj" fmla="val 16667"/>
            </a:avLst>
          </a:prstGeom>
          <a:solidFill>
            <a:schemeClr val="folHlink"/>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Product C</a:t>
            </a:r>
          </a:p>
        </p:txBody>
      </p:sp>
      <p:cxnSp>
        <p:nvCxnSpPr>
          <p:cNvPr id="35847" name="AutoShape 10"/>
          <p:cNvCxnSpPr>
            <a:cxnSpLocks noChangeShapeType="1"/>
            <a:stCxn id="35843" idx="2"/>
            <a:endCxn id="35846" idx="1"/>
          </p:cNvCxnSpPr>
          <p:nvPr/>
        </p:nvCxnSpPr>
        <p:spPr bwMode="auto">
          <a:xfrm rot="16200000" flipH="1">
            <a:off x="247650" y="4210050"/>
            <a:ext cx="2743200" cy="4191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5848" name="AutoShape 11"/>
          <p:cNvCxnSpPr>
            <a:cxnSpLocks noChangeShapeType="1"/>
            <a:stCxn id="35843" idx="2"/>
            <a:endCxn id="35845" idx="1"/>
          </p:cNvCxnSpPr>
          <p:nvPr/>
        </p:nvCxnSpPr>
        <p:spPr bwMode="auto">
          <a:xfrm rot="16200000" flipH="1">
            <a:off x="742950" y="3714750"/>
            <a:ext cx="1752600" cy="4191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5849" name="AutoShape 12"/>
          <p:cNvCxnSpPr>
            <a:cxnSpLocks noChangeShapeType="1"/>
            <a:stCxn id="35843" idx="2"/>
            <a:endCxn id="35844" idx="1"/>
          </p:cNvCxnSpPr>
          <p:nvPr/>
        </p:nvCxnSpPr>
        <p:spPr bwMode="auto">
          <a:xfrm rot="16200000" flipH="1">
            <a:off x="1200150" y="3257550"/>
            <a:ext cx="838200" cy="4191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5850" name="Text Box 13"/>
          <p:cNvSpPr txBox="1">
            <a:spLocks noChangeArrowheads="1"/>
          </p:cNvSpPr>
          <p:nvPr/>
        </p:nvSpPr>
        <p:spPr bwMode="auto">
          <a:xfrm>
            <a:off x="3505200" y="3200400"/>
            <a:ext cx="41275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Risk:  	Replacement Cost=</a:t>
            </a:r>
          </a:p>
          <a:p>
            <a:r>
              <a:rPr lang="en-US" altLang="en-US"/>
              <a:t>	Cost of loss of integrity=</a:t>
            </a:r>
          </a:p>
          <a:p>
            <a:r>
              <a:rPr lang="en-US" altLang="en-US"/>
              <a:t>	Cost of loss of availability=</a:t>
            </a:r>
          </a:p>
          <a:p>
            <a:r>
              <a:rPr lang="en-US" altLang="en-US"/>
              <a:t>	Cost of loss of confidentiality=</a:t>
            </a:r>
          </a:p>
        </p:txBody>
      </p:sp>
      <p:sp>
        <p:nvSpPr>
          <p:cNvPr id="35851" name="Text Box 15"/>
          <p:cNvSpPr txBox="1">
            <a:spLocks noChangeArrowheads="1"/>
          </p:cNvSpPr>
          <p:nvPr/>
        </p:nvSpPr>
        <p:spPr bwMode="auto">
          <a:xfrm>
            <a:off x="3505200" y="5410200"/>
            <a:ext cx="41275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Risk:  	Replacement Cost=</a:t>
            </a:r>
          </a:p>
          <a:p>
            <a:r>
              <a:rPr lang="en-US" altLang="en-US"/>
              <a:t>	Cost of loss of integrity=</a:t>
            </a:r>
          </a:p>
          <a:p>
            <a:r>
              <a:rPr lang="en-US" altLang="en-US"/>
              <a:t>	Cost of loss of availability=</a:t>
            </a:r>
          </a:p>
          <a:p>
            <a:r>
              <a:rPr lang="en-US" altLang="en-US"/>
              <a:t>	Cost of loss of confidentiality=</a:t>
            </a:r>
          </a:p>
        </p:txBody>
      </p:sp>
      <p:sp>
        <p:nvSpPr>
          <p:cNvPr id="35852" name="Text Box 16"/>
          <p:cNvSpPr txBox="1">
            <a:spLocks noChangeArrowheads="1"/>
          </p:cNvSpPr>
          <p:nvPr/>
        </p:nvSpPr>
        <p:spPr bwMode="auto">
          <a:xfrm>
            <a:off x="3505200" y="4343400"/>
            <a:ext cx="4127500" cy="1190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Risk:  	Replacement Cost=</a:t>
            </a:r>
          </a:p>
          <a:p>
            <a:r>
              <a:rPr lang="en-US" altLang="en-US"/>
              <a:t>	Cost of loss of integrity=</a:t>
            </a:r>
          </a:p>
          <a:p>
            <a:r>
              <a:rPr lang="en-US" altLang="en-US"/>
              <a:t>	Cost of loss of availability=</a:t>
            </a:r>
          </a:p>
          <a:p>
            <a:r>
              <a:rPr lang="en-US" altLang="en-US"/>
              <a:t>	Cost of loss of confidentiality=</a:t>
            </a:r>
          </a:p>
        </p:txBody>
      </p:sp>
      <p:sp>
        <p:nvSpPr>
          <p:cNvPr id="35853" name="Line 18"/>
          <p:cNvSpPr>
            <a:spLocks noChangeShapeType="1"/>
          </p:cNvSpPr>
          <p:nvPr/>
        </p:nvSpPr>
        <p:spPr bwMode="auto">
          <a:xfrm flipH="1">
            <a:off x="4114800" y="1752600"/>
            <a:ext cx="6858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54" name="Line 19"/>
          <p:cNvSpPr>
            <a:spLocks noChangeShapeType="1"/>
          </p:cNvSpPr>
          <p:nvPr/>
        </p:nvSpPr>
        <p:spPr bwMode="auto">
          <a:xfrm>
            <a:off x="4800600" y="1752600"/>
            <a:ext cx="83820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5855" name="Text Box 20"/>
          <p:cNvSpPr txBox="1">
            <a:spLocks noChangeArrowheads="1"/>
          </p:cNvSpPr>
          <p:nvPr/>
        </p:nvSpPr>
        <p:spPr bwMode="auto">
          <a:xfrm>
            <a:off x="3260725" y="2474913"/>
            <a:ext cx="45910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Tangible $            Intangible: High/Med/Low</a:t>
            </a:r>
          </a:p>
        </p:txBody>
      </p:sp>
      <p:sp>
        <p:nvSpPr>
          <p:cNvPr id="35856" name="Text Box 21"/>
          <p:cNvSpPr txBox="1">
            <a:spLocks noChangeArrowheads="1"/>
          </p:cNvSpPr>
          <p:nvPr/>
        </p:nvSpPr>
        <p:spPr bwMode="auto">
          <a:xfrm>
            <a:off x="4327525" y="1484313"/>
            <a:ext cx="7683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Costs</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Step 2: Determine Loss </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Due to Threats</a:t>
            </a:r>
          </a:p>
        </p:txBody>
      </p:sp>
      <p:sp>
        <p:nvSpPr>
          <p:cNvPr id="41987" name="Rectangle 3"/>
          <p:cNvSpPr>
            <a:spLocks noGrp="1" noChangeArrowheads="1"/>
          </p:cNvSpPr>
          <p:nvPr>
            <p:ph sz="half" idx="1"/>
          </p:nvPr>
        </p:nvSpPr>
        <p:spPr/>
        <p:txBody>
          <a:bodyPr/>
          <a:lstStyle/>
          <a:p>
            <a:pPr eaLnBrk="1" hangingPunct="1">
              <a:buFont typeface="Wingdings" panose="05000000000000000000" pitchFamily="2" charset="2"/>
              <a:buNone/>
            </a:pPr>
            <a:r>
              <a:rPr lang="en-US" altLang="en-US" sz="2000" i="1">
                <a:latin typeface="Calibri" panose="020F0502020204030204" pitchFamily="34" charset="0"/>
                <a:ea typeface="ヒラギノ角ゴ Pro W3"/>
                <a:cs typeface="ヒラギノ角ゴ Pro W3"/>
              </a:rPr>
              <a:t>Physical Threats</a:t>
            </a:r>
          </a:p>
          <a:p>
            <a:pPr eaLnBrk="1" hangingPunct="1"/>
            <a:r>
              <a:rPr lang="en-US" altLang="en-US" sz="2000" b="1">
                <a:latin typeface="Calibri" panose="020F0502020204030204" pitchFamily="34" charset="0"/>
                <a:ea typeface="ヒラギノ角ゴ Pro W3"/>
                <a:cs typeface="ヒラギノ角ゴ Pro W3"/>
              </a:rPr>
              <a:t>Natural: </a:t>
            </a:r>
            <a:r>
              <a:rPr lang="en-US" altLang="en-US" sz="2000">
                <a:latin typeface="Calibri" panose="020F0502020204030204" pitchFamily="34" charset="0"/>
                <a:ea typeface="ヒラギノ角ゴ Pro W3"/>
                <a:cs typeface="ヒラギノ角ゴ Pro W3"/>
              </a:rPr>
              <a:t>Flood, fire, cyclones, hail/snow, plagues and earthquakes</a:t>
            </a:r>
          </a:p>
          <a:p>
            <a:pPr eaLnBrk="1" hangingPunct="1"/>
            <a:r>
              <a:rPr lang="en-US" altLang="en-US" sz="2000" b="1">
                <a:latin typeface="Calibri" panose="020F0502020204030204" pitchFamily="34" charset="0"/>
                <a:ea typeface="ヒラギノ角ゴ Pro W3"/>
                <a:cs typeface="ヒラギノ角ゴ Pro W3"/>
              </a:rPr>
              <a:t>Unintentiona</a:t>
            </a:r>
            <a:r>
              <a:rPr lang="en-US" altLang="en-US" sz="2000">
                <a:latin typeface="Calibri" panose="020F0502020204030204" pitchFamily="34" charset="0"/>
                <a:ea typeface="ヒラギノ角ゴ Pro W3"/>
                <a:cs typeface="ヒラギノ角ゴ Pro W3"/>
              </a:rPr>
              <a:t>l: Fire, water, building damage/collapse, loss of utility services and equipment failure</a:t>
            </a:r>
          </a:p>
          <a:p>
            <a:pPr eaLnBrk="1" hangingPunct="1"/>
            <a:r>
              <a:rPr lang="en-US" altLang="en-US" sz="2000" b="1">
                <a:latin typeface="Calibri" panose="020F0502020204030204" pitchFamily="34" charset="0"/>
                <a:ea typeface="ヒラギノ角ゴ Pro W3"/>
                <a:cs typeface="ヒラギノ角ゴ Pro W3"/>
              </a:rPr>
              <a:t>Intentional</a:t>
            </a:r>
            <a:r>
              <a:rPr lang="en-US" altLang="en-US" sz="2000">
                <a:latin typeface="Calibri" panose="020F0502020204030204" pitchFamily="34" charset="0"/>
                <a:ea typeface="ヒラギノ角ゴ Pro W3"/>
                <a:cs typeface="ヒラギノ角ゴ Pro W3"/>
              </a:rPr>
              <a:t>:  Fire, water, theft and vandalism</a:t>
            </a:r>
          </a:p>
          <a:p>
            <a:pPr eaLnBrk="1" hangingPunct="1">
              <a:lnSpc>
                <a:spcPct val="90000"/>
              </a:lnSpc>
              <a:buFont typeface="Wingdings" panose="05000000000000000000" pitchFamily="2" charset="2"/>
              <a:buNone/>
            </a:pPr>
            <a:endParaRPr lang="en-US" altLang="en-US" sz="2000">
              <a:latin typeface="Calibri" panose="020F0502020204030204" pitchFamily="34" charset="0"/>
              <a:ea typeface="ヒラギノ角ゴ Pro W3"/>
              <a:cs typeface="ヒラギノ角ゴ Pro W3"/>
            </a:endParaRPr>
          </a:p>
        </p:txBody>
      </p:sp>
      <p:sp>
        <p:nvSpPr>
          <p:cNvPr id="41988" name="Content Placeholder 4"/>
          <p:cNvSpPr>
            <a:spLocks noGrp="1"/>
          </p:cNvSpPr>
          <p:nvPr>
            <p:ph sz="half" idx="2"/>
          </p:nvPr>
        </p:nvSpPr>
        <p:spPr>
          <a:xfrm>
            <a:off x="4648200" y="1785938"/>
            <a:ext cx="4332288" cy="3886200"/>
          </a:xfrm>
        </p:spPr>
        <p:txBody>
          <a:bodyPr/>
          <a:lstStyle/>
          <a:p>
            <a:pPr eaLnBrk="1" hangingPunct="1">
              <a:buClr>
                <a:srgbClr val="00007D"/>
              </a:buClr>
              <a:buFont typeface="Wingdings" panose="05000000000000000000" pitchFamily="2" charset="2"/>
              <a:buNone/>
            </a:pPr>
            <a:r>
              <a:rPr lang="en-US" altLang="en-US" sz="2000" i="1">
                <a:solidFill>
                  <a:srgbClr val="000000"/>
                </a:solidFill>
                <a:latin typeface="Calibri" panose="020F0502020204030204" pitchFamily="34" charset="0"/>
                <a:ea typeface="ヒラギノ角ゴ Pro W3"/>
                <a:cs typeface="ヒラギノ角ゴ Pro W3"/>
              </a:rPr>
              <a:t>Human Threats</a:t>
            </a:r>
          </a:p>
          <a:p>
            <a:pPr eaLnBrk="1" hangingPunct="1">
              <a:buClr>
                <a:srgbClr val="00007D"/>
              </a:buClr>
            </a:pPr>
            <a:r>
              <a:rPr lang="en-US" altLang="en-US" sz="2000" b="1">
                <a:solidFill>
                  <a:srgbClr val="000000"/>
                </a:solidFill>
                <a:latin typeface="Calibri" panose="020F0502020204030204" pitchFamily="34" charset="0"/>
                <a:ea typeface="ヒラギノ角ゴ Pro W3"/>
                <a:cs typeface="ヒラギノ角ゴ Pro W3"/>
              </a:rPr>
              <a:t>Ethical/Criminal: </a:t>
            </a:r>
            <a:r>
              <a:rPr lang="en-US" altLang="en-US" sz="2000">
                <a:solidFill>
                  <a:srgbClr val="000000"/>
                </a:solidFill>
                <a:latin typeface="Calibri" panose="020F0502020204030204" pitchFamily="34" charset="0"/>
                <a:ea typeface="ヒラギノ角ゴ Pro W3"/>
                <a:cs typeface="ヒラギノ角ゴ Pro W3"/>
              </a:rPr>
              <a:t>Fraud, espionage, hacking, social engineering, identity theft, malware, vandalism, denial of service</a:t>
            </a:r>
          </a:p>
          <a:p>
            <a:pPr eaLnBrk="1" hangingPunct="1">
              <a:buClr>
                <a:srgbClr val="00007D"/>
              </a:buClr>
            </a:pPr>
            <a:r>
              <a:rPr lang="en-US" altLang="en-US" sz="2000" b="1">
                <a:solidFill>
                  <a:srgbClr val="000000"/>
                </a:solidFill>
                <a:latin typeface="Calibri" panose="020F0502020204030204" pitchFamily="34" charset="0"/>
                <a:ea typeface="ヒラギノ角ゴ Pro W3"/>
                <a:cs typeface="ヒラギノ角ゴ Pro W3"/>
              </a:rPr>
              <a:t>External Environmental:  </a:t>
            </a:r>
            <a:r>
              <a:rPr lang="en-US" altLang="en-US" sz="2000">
                <a:solidFill>
                  <a:srgbClr val="000000"/>
                </a:solidFill>
                <a:latin typeface="Calibri" panose="020F0502020204030204" pitchFamily="34" charset="0"/>
                <a:ea typeface="ヒラギノ角ゴ Pro W3"/>
                <a:cs typeface="ヒラギノ角ゴ Pro W3"/>
              </a:rPr>
              <a:t>industry competition, contract failure, or changes in market, politics, regulation or tech.</a:t>
            </a:r>
          </a:p>
          <a:p>
            <a:pPr eaLnBrk="1" hangingPunct="1">
              <a:buClr>
                <a:srgbClr val="00007D"/>
              </a:buClr>
            </a:pPr>
            <a:r>
              <a:rPr lang="en-US" altLang="en-US" sz="2000" b="1">
                <a:solidFill>
                  <a:srgbClr val="000000"/>
                </a:solidFill>
                <a:latin typeface="Calibri" panose="020F0502020204030204" pitchFamily="34" charset="0"/>
                <a:ea typeface="ヒラギノ角ゴ Pro W3"/>
                <a:cs typeface="ヒラギノ角ゴ Pro W3"/>
              </a:rPr>
              <a:t>Internal: </a:t>
            </a:r>
            <a:r>
              <a:rPr lang="en-US" altLang="en-US" sz="2000">
                <a:solidFill>
                  <a:srgbClr val="000000"/>
                </a:solidFill>
                <a:latin typeface="Calibri" panose="020F0502020204030204" pitchFamily="34" charset="0"/>
                <a:ea typeface="ヒラギノ角ゴ Pro W3"/>
                <a:cs typeface="ヒラギノ角ゴ Pro W3"/>
              </a:rPr>
              <a:t>management error, IT complexity, organization immaturity, accidental data loss, mistakes, software defects,  incompetence and poor risk evaluation</a:t>
            </a:r>
          </a:p>
          <a:p>
            <a:pPr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3">
            <a:extLst>
              <a:ext uri="{FF2B5EF4-FFF2-40B4-BE49-F238E27FC236}">
                <a16:creationId xmlns:a16="http://schemas.microsoft.com/office/drawing/2014/main" id="{7A804987-2B4D-4B85-95A7-9B8FD39AE671}"/>
              </a:ext>
            </a:extLst>
          </p:cNvPr>
          <p:cNvSpPr>
            <a:spLocks noGrp="1" noChangeArrowheads="1"/>
          </p:cNvSpPr>
          <p:nvPr>
            <p:ph type="title"/>
          </p:nvPr>
        </p:nvSpPr>
        <p:spPr>
          <a:xfrm>
            <a:off x="457200" y="685800"/>
            <a:ext cx="8229600" cy="1143000"/>
          </a:xfrm>
        </p:spPr>
        <p:txBody>
          <a:bodyPr/>
          <a:lstStyle/>
          <a:p>
            <a:pPr eaLnBrk="1" hangingPunct="1"/>
            <a:r>
              <a:rPr lang="en-US" altLang="en-US" dirty="0"/>
              <a:t>Security Vocabulary</a:t>
            </a:r>
          </a:p>
        </p:txBody>
      </p:sp>
      <p:sp>
        <p:nvSpPr>
          <p:cNvPr id="4099" name="Rectangle 14">
            <a:extLst>
              <a:ext uri="{FF2B5EF4-FFF2-40B4-BE49-F238E27FC236}">
                <a16:creationId xmlns:a16="http://schemas.microsoft.com/office/drawing/2014/main" id="{0E97D0A8-4D2C-4011-963A-DF1FDA171F88}"/>
              </a:ext>
            </a:extLst>
          </p:cNvPr>
          <p:cNvSpPr>
            <a:spLocks noGrp="1" noChangeArrowheads="1"/>
          </p:cNvSpPr>
          <p:nvPr>
            <p:ph type="body" sz="half" idx="1"/>
          </p:nvPr>
        </p:nvSpPr>
        <p:spPr/>
        <p:txBody>
          <a:bodyPr/>
          <a:lstStyle/>
          <a:p>
            <a:pPr eaLnBrk="1" hangingPunct="1">
              <a:buFont typeface="Wingdings" panose="05000000000000000000" pitchFamily="2" charset="2"/>
              <a:buNone/>
            </a:pPr>
            <a:r>
              <a:rPr lang="en-US" altLang="en-US" sz="2800" b="1"/>
              <a:t>Asset</a:t>
            </a:r>
            <a:r>
              <a:rPr lang="en-US" altLang="en-US" sz="2800"/>
              <a:t>: Diamonds</a:t>
            </a:r>
          </a:p>
          <a:p>
            <a:pPr eaLnBrk="1" hangingPunct="1">
              <a:buFont typeface="Wingdings" panose="05000000000000000000" pitchFamily="2" charset="2"/>
              <a:buNone/>
            </a:pPr>
            <a:r>
              <a:rPr lang="en-US" altLang="en-US" sz="2800" b="1"/>
              <a:t>Threat</a:t>
            </a:r>
            <a:r>
              <a:rPr lang="en-US" altLang="en-US" sz="2800"/>
              <a:t>: Theft</a:t>
            </a:r>
          </a:p>
          <a:p>
            <a:pPr eaLnBrk="1" hangingPunct="1">
              <a:buFont typeface="Wingdings" panose="05000000000000000000" pitchFamily="2" charset="2"/>
              <a:buNone/>
            </a:pPr>
            <a:r>
              <a:rPr lang="en-US" altLang="en-US" sz="2800" b="1"/>
              <a:t>Vulnerability</a:t>
            </a:r>
            <a:r>
              <a:rPr lang="en-US" altLang="en-US" sz="2800"/>
              <a:t>: Open door or windows</a:t>
            </a:r>
          </a:p>
          <a:p>
            <a:pPr eaLnBrk="1" hangingPunct="1">
              <a:buFont typeface="Wingdings" panose="05000000000000000000" pitchFamily="2" charset="2"/>
              <a:buNone/>
            </a:pPr>
            <a:r>
              <a:rPr lang="en-US" altLang="en-US" sz="2800" b="1"/>
              <a:t>Threat agent</a:t>
            </a:r>
            <a:r>
              <a:rPr lang="en-US" altLang="en-US" sz="2800"/>
              <a:t>: Burglar</a:t>
            </a:r>
          </a:p>
          <a:p>
            <a:pPr eaLnBrk="1" hangingPunct="1">
              <a:buFont typeface="Wingdings" panose="05000000000000000000" pitchFamily="2" charset="2"/>
              <a:buNone/>
            </a:pPr>
            <a:r>
              <a:rPr lang="en-US" altLang="en-US" sz="2800" b="1"/>
              <a:t>Owner</a:t>
            </a:r>
            <a:r>
              <a:rPr lang="en-US" altLang="en-US" sz="2800"/>
              <a:t>: Those accountable or who value the asset</a:t>
            </a:r>
          </a:p>
          <a:p>
            <a:pPr eaLnBrk="1" hangingPunct="1">
              <a:buFont typeface="Wingdings" panose="05000000000000000000" pitchFamily="2" charset="2"/>
              <a:buNone/>
            </a:pPr>
            <a:r>
              <a:rPr lang="en-US" altLang="en-US" sz="2800" b="1"/>
              <a:t>Risk</a:t>
            </a:r>
            <a:r>
              <a:rPr lang="en-US" altLang="en-US" sz="2800"/>
              <a:t>: Danger to assets</a:t>
            </a:r>
          </a:p>
          <a:p>
            <a:pPr eaLnBrk="1" hangingPunct="1"/>
            <a:endParaRPr lang="en-US" altLang="en-US" sz="2800"/>
          </a:p>
        </p:txBody>
      </p:sp>
      <p:sp>
        <p:nvSpPr>
          <p:cNvPr id="4100" name="Rectangle 5">
            <a:extLst>
              <a:ext uri="{FF2B5EF4-FFF2-40B4-BE49-F238E27FC236}">
                <a16:creationId xmlns:a16="http://schemas.microsoft.com/office/drawing/2014/main" id="{F4E55BD7-EAA6-4170-9C37-B4D7C51E8E22}"/>
              </a:ext>
            </a:extLst>
          </p:cNvPr>
          <p:cNvSpPr>
            <a:spLocks noChangeArrowheads="1"/>
          </p:cNvSpPr>
          <p:nvPr/>
        </p:nvSpPr>
        <p:spPr bwMode="auto">
          <a:xfrm>
            <a:off x="5105400" y="3156572"/>
            <a:ext cx="3429000" cy="1905000"/>
          </a:xfrm>
          <a:prstGeom prst="rect">
            <a:avLst/>
          </a:prstGeom>
          <a:solidFill>
            <a:schemeClr val="accent3">
              <a:lumMod val="75000"/>
            </a:schemeClr>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4101" name="AutoShape 6">
            <a:extLst>
              <a:ext uri="{FF2B5EF4-FFF2-40B4-BE49-F238E27FC236}">
                <a16:creationId xmlns:a16="http://schemas.microsoft.com/office/drawing/2014/main" id="{F79312E7-B63B-491F-9A02-23D338DC3FD1}"/>
              </a:ext>
            </a:extLst>
          </p:cNvPr>
          <p:cNvSpPr>
            <a:spLocks noChangeArrowheads="1"/>
          </p:cNvSpPr>
          <p:nvPr/>
        </p:nvSpPr>
        <p:spPr bwMode="auto">
          <a:xfrm rot="10800000">
            <a:off x="4953000" y="2819400"/>
            <a:ext cx="3733800" cy="457200"/>
          </a:xfrm>
          <a:prstGeom prst="flowChartManualOperation">
            <a:avLst/>
          </a:prstGeom>
          <a:solidFill>
            <a:schemeClr val="tx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4102" name="Rectangle 7">
            <a:extLst>
              <a:ext uri="{FF2B5EF4-FFF2-40B4-BE49-F238E27FC236}">
                <a16:creationId xmlns:a16="http://schemas.microsoft.com/office/drawing/2014/main" id="{F801DD01-9680-4714-B77C-FC28732C11EA}"/>
              </a:ext>
            </a:extLst>
          </p:cNvPr>
          <p:cNvSpPr>
            <a:spLocks noChangeArrowheads="1"/>
          </p:cNvSpPr>
          <p:nvPr/>
        </p:nvSpPr>
        <p:spPr bwMode="auto">
          <a:xfrm>
            <a:off x="6324600" y="4267200"/>
            <a:ext cx="1066800" cy="838200"/>
          </a:xfrm>
          <a:prstGeom prst="rect">
            <a:avLst/>
          </a:prstGeom>
          <a:solidFill>
            <a:srgbClr val="F6FCA2"/>
          </a:solidFill>
          <a:ln w="38100">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4103" name="Rectangle 8">
            <a:extLst>
              <a:ext uri="{FF2B5EF4-FFF2-40B4-BE49-F238E27FC236}">
                <a16:creationId xmlns:a16="http://schemas.microsoft.com/office/drawing/2014/main" id="{AA36C1DA-A57F-456E-A125-BEC6960D2DC9}"/>
              </a:ext>
            </a:extLst>
          </p:cNvPr>
          <p:cNvSpPr>
            <a:spLocks noChangeArrowheads="1"/>
          </p:cNvSpPr>
          <p:nvPr/>
        </p:nvSpPr>
        <p:spPr bwMode="auto">
          <a:xfrm>
            <a:off x="5562600" y="3733800"/>
            <a:ext cx="533400" cy="762000"/>
          </a:xfrm>
          <a:prstGeom prst="rect">
            <a:avLst/>
          </a:prstGeom>
          <a:solidFill>
            <a:srgbClr val="F6FCA2"/>
          </a:solidFill>
          <a:ln w="38100">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4104" name="Rectangle 10">
            <a:extLst>
              <a:ext uri="{FF2B5EF4-FFF2-40B4-BE49-F238E27FC236}">
                <a16:creationId xmlns:a16="http://schemas.microsoft.com/office/drawing/2014/main" id="{A4D548A6-75FF-46BA-95B4-6DE457B5C499}"/>
              </a:ext>
            </a:extLst>
          </p:cNvPr>
          <p:cNvSpPr>
            <a:spLocks noChangeArrowheads="1"/>
          </p:cNvSpPr>
          <p:nvPr/>
        </p:nvSpPr>
        <p:spPr bwMode="auto">
          <a:xfrm>
            <a:off x="7620000" y="3733800"/>
            <a:ext cx="533400" cy="762000"/>
          </a:xfrm>
          <a:prstGeom prst="rect">
            <a:avLst/>
          </a:prstGeom>
          <a:solidFill>
            <a:srgbClr val="F6FCA2"/>
          </a:solidFill>
          <a:ln w="38100">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sp>
        <p:nvSpPr>
          <p:cNvPr id="4105" name="AutoShape 12">
            <a:extLst>
              <a:ext uri="{FF2B5EF4-FFF2-40B4-BE49-F238E27FC236}">
                <a16:creationId xmlns:a16="http://schemas.microsoft.com/office/drawing/2014/main" id="{371DCE1B-7290-4B5F-BB7F-98F4285F149E}"/>
              </a:ext>
            </a:extLst>
          </p:cNvPr>
          <p:cNvSpPr>
            <a:spLocks noChangeArrowheads="1"/>
          </p:cNvSpPr>
          <p:nvPr/>
        </p:nvSpPr>
        <p:spPr bwMode="auto">
          <a:xfrm rot="10354579">
            <a:off x="5898659" y="4298138"/>
            <a:ext cx="540542" cy="857179"/>
          </a:xfrm>
          <a:prstGeom prst="parallelogram">
            <a:avLst>
              <a:gd name="adj" fmla="val 25000"/>
            </a:avLst>
          </a:prstGeom>
          <a:solidFill>
            <a:schemeClr val="tx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pic>
        <p:nvPicPr>
          <p:cNvPr id="4106" name="Picture 16" descr="hh00143_[1]">
            <a:extLst>
              <a:ext uri="{FF2B5EF4-FFF2-40B4-BE49-F238E27FC236}">
                <a16:creationId xmlns:a16="http://schemas.microsoft.com/office/drawing/2014/main" id="{8F556514-EC3B-493A-974D-BFCE4D80020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53200" y="4572000"/>
            <a:ext cx="68580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8" name="AutoShape 18">
            <a:extLst>
              <a:ext uri="{FF2B5EF4-FFF2-40B4-BE49-F238E27FC236}">
                <a16:creationId xmlns:a16="http://schemas.microsoft.com/office/drawing/2014/main" id="{50114C14-ECB2-43C7-9830-AF95DADAF116}"/>
              </a:ext>
            </a:extLst>
          </p:cNvPr>
          <p:cNvSpPr>
            <a:spLocks noChangeArrowheads="1"/>
          </p:cNvSpPr>
          <p:nvPr/>
        </p:nvSpPr>
        <p:spPr bwMode="auto">
          <a:xfrm rot="11408764" flipV="1">
            <a:off x="7315201" y="4307628"/>
            <a:ext cx="533400" cy="838200"/>
          </a:xfrm>
          <a:prstGeom prst="parallelogram">
            <a:avLst>
              <a:gd name="adj" fmla="val 25000"/>
            </a:avLst>
          </a:prstGeom>
          <a:solidFill>
            <a:schemeClr val="tx1"/>
          </a:solidFill>
          <a:ln w="9525">
            <a:solidFill>
              <a:schemeClr val="tx1"/>
            </a:solidFill>
            <a:miter lim="800000"/>
            <a:headEnd/>
            <a:tailEnd/>
          </a:ln>
        </p:spPr>
        <p:txBody>
          <a:bodyPr wrap="none" anchor="ct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endParaRPr lang="en-US" altLang="en-US" sz="1800"/>
          </a:p>
        </p:txBody>
      </p:sp>
      <p:pic>
        <p:nvPicPr>
          <p:cNvPr id="4109" name="Picture 19" descr="hh00143_[1]">
            <a:extLst>
              <a:ext uri="{FF2B5EF4-FFF2-40B4-BE49-F238E27FC236}">
                <a16:creationId xmlns:a16="http://schemas.microsoft.com/office/drawing/2014/main" id="{A00DA2B1-9613-4DC9-AA5C-392E6F5E30E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5529" y="4023518"/>
            <a:ext cx="4572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0" name="Picture 20" descr="hh00143_[1]">
            <a:extLst>
              <a:ext uri="{FF2B5EF4-FFF2-40B4-BE49-F238E27FC236}">
                <a16:creationId xmlns:a16="http://schemas.microsoft.com/office/drawing/2014/main" id="{0097A6E6-A91F-4C59-A17E-B299583A320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96200" y="4038600"/>
            <a:ext cx="457200"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a:extLst>
              <a:ext uri="{FF2B5EF4-FFF2-40B4-BE49-F238E27FC236}">
                <a16:creationId xmlns:a16="http://schemas.microsoft.com/office/drawing/2014/main" id="{9E6C4B88-6C58-4BBC-ADCE-BDACAD7CF403}"/>
              </a:ext>
            </a:extLst>
          </p:cNvPr>
          <p:cNvPicPr>
            <a:picLocks noChangeAspect="1"/>
          </p:cNvPicPr>
          <p:nvPr/>
        </p:nvPicPr>
        <p:blipFill>
          <a:blip r:embed="rId4"/>
          <a:stretch>
            <a:fillRect/>
          </a:stretch>
        </p:blipFill>
        <p:spPr>
          <a:xfrm>
            <a:off x="8012649" y="4772000"/>
            <a:ext cx="636005" cy="1223387"/>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762000"/>
            <a:ext cx="8229600" cy="387350"/>
          </a:xfrm>
        </p:spPr>
        <p:txBody>
          <a:bodyPr/>
          <a:lstStyle/>
          <a:p>
            <a:pPr eaLnBrk="1" hangingPunct="1"/>
            <a:r>
              <a:rPr lang="en-US" altLang="en-US" sz="2800">
                <a:ea typeface="Calibri" panose="020F0502020204030204" pitchFamily="34" charset="0"/>
                <a:cs typeface="Lucida Sans" panose="020B0602030504020204" pitchFamily="34" charset="0"/>
              </a:rPr>
              <a:t>Threat Agent Types</a:t>
            </a:r>
          </a:p>
        </p:txBody>
      </p:sp>
      <p:graphicFrame>
        <p:nvGraphicFramePr>
          <p:cNvPr id="19490" name="Group 34"/>
          <p:cNvGraphicFramePr>
            <a:graphicFrameLocks noGrp="1"/>
          </p:cNvGraphicFramePr>
          <p:nvPr>
            <p:ph type="tbl" idx="1"/>
          </p:nvPr>
        </p:nvGraphicFramePr>
        <p:xfrm>
          <a:off x="381000" y="1676400"/>
          <a:ext cx="8229600" cy="4845280"/>
        </p:xfrm>
        <a:graphic>
          <a:graphicData uri="http://schemas.openxmlformats.org/drawingml/2006/table">
            <a:tbl>
              <a:tblPr>
                <a:tableStyleId>{37CE84F3-28C3-443E-9E96-99CF82512B78}</a:tableStyleId>
              </a:tblPr>
              <a:tblGrid>
                <a:gridCol w="2286000">
                  <a:extLst>
                    <a:ext uri="{9D8B030D-6E8A-4147-A177-3AD203B41FA5}">
                      <a16:colId xmlns:a16="http://schemas.microsoft.com/office/drawing/2014/main" val="20000"/>
                    </a:ext>
                  </a:extLst>
                </a:gridCol>
                <a:gridCol w="32004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82271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Hackers/ Crackers</a:t>
                      </a:r>
                      <a:endParaRPr kumimoji="0" lang="en-US" sz="2400" b="1" i="0" u="none" strike="noStrike" cap="none" normalizeH="0" baseline="0" dirty="0">
                        <a:ln>
                          <a:noFill/>
                        </a:ln>
                        <a:solidFill>
                          <a:schemeClr val="tx1"/>
                        </a:solidFill>
                        <a:effectLst/>
                        <a:latin typeface="Arial" charset="0"/>
                      </a:endParaRPr>
                    </a:p>
                  </a:txBody>
                  <a:tcPr marT="45616" marB="45616"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Challenge, rebellion</a:t>
                      </a:r>
                      <a:endParaRPr kumimoji="0" lang="en-US" sz="2400" b="0" i="0" u="none" strike="noStrike" cap="none" normalizeH="0" baseline="0" dirty="0">
                        <a:ln>
                          <a:noFill/>
                        </a:ln>
                        <a:solidFill>
                          <a:schemeClr val="tx1"/>
                        </a:solidFill>
                        <a:effectLst/>
                        <a:latin typeface="Arial" charset="0"/>
                      </a:endParaRPr>
                    </a:p>
                  </a:txBody>
                  <a:tcPr marT="45616" marB="45616"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a:ln>
                            <a:noFill/>
                          </a:ln>
                          <a:effectLst/>
                        </a:rPr>
                        <a:t>Unauthorized access</a:t>
                      </a:r>
                      <a:endParaRPr kumimoji="0" lang="en-US" sz="2400" b="0" i="0" u="none" strike="noStrike" cap="none" normalizeH="0" baseline="0">
                        <a:ln>
                          <a:noFill/>
                        </a:ln>
                        <a:solidFill>
                          <a:schemeClr val="tx1"/>
                        </a:solidFill>
                        <a:effectLst/>
                        <a:latin typeface="Arial" charset="0"/>
                      </a:endParaRPr>
                    </a:p>
                  </a:txBody>
                  <a:tcPr marT="45616" marB="45616" horzOverflow="overflow"/>
                </a:tc>
                <a:extLst>
                  <a:ext uri="{0D108BD9-81ED-4DB2-BD59-A6C34878D82A}">
                    <a16:rowId xmlns:a16="http://schemas.microsoft.com/office/drawing/2014/main" val="10000"/>
                  </a:ext>
                </a:extLst>
              </a:tr>
              <a:tr h="118845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a:ln>
                            <a:noFill/>
                          </a:ln>
                          <a:effectLst/>
                        </a:rPr>
                        <a:t>Criminals</a:t>
                      </a:r>
                      <a:endParaRPr kumimoji="0" lang="en-US" sz="2400" b="1" i="0" u="none" strike="noStrike" cap="none" normalizeH="0" baseline="0">
                        <a:ln>
                          <a:noFill/>
                        </a:ln>
                        <a:solidFill>
                          <a:schemeClr val="tx1"/>
                        </a:solidFill>
                        <a:effectLst/>
                        <a:latin typeface="Arial" charset="0"/>
                      </a:endParaRPr>
                    </a:p>
                  </a:txBody>
                  <a:tcPr marT="45616" marB="45616"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Financial gain, Disclosure, destruction of info.</a:t>
                      </a:r>
                      <a:endParaRPr kumimoji="0" lang="en-US" sz="2400" b="0" i="0" u="none" strike="noStrike" cap="none" normalizeH="0" baseline="0" dirty="0">
                        <a:ln>
                          <a:noFill/>
                        </a:ln>
                        <a:solidFill>
                          <a:schemeClr val="tx1"/>
                        </a:solidFill>
                        <a:effectLst/>
                        <a:latin typeface="Arial" charset="0"/>
                      </a:endParaRPr>
                    </a:p>
                  </a:txBody>
                  <a:tcPr marT="45616" marB="45616"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Fraud, computer crimes</a:t>
                      </a:r>
                      <a:endParaRPr kumimoji="0" lang="en-US" sz="2400" b="0" i="0" u="none" strike="noStrike" cap="none" normalizeH="0" baseline="0" dirty="0">
                        <a:ln>
                          <a:noFill/>
                        </a:ln>
                        <a:solidFill>
                          <a:schemeClr val="tx1"/>
                        </a:solidFill>
                        <a:effectLst/>
                        <a:latin typeface="Arial" charset="0"/>
                      </a:endParaRPr>
                    </a:p>
                  </a:txBody>
                  <a:tcPr marT="45616" marB="45616" horzOverflow="overflow"/>
                </a:tc>
                <a:extLst>
                  <a:ext uri="{0D108BD9-81ED-4DB2-BD59-A6C34878D82A}">
                    <a16:rowId xmlns:a16="http://schemas.microsoft.com/office/drawing/2014/main" val="10001"/>
                  </a:ext>
                </a:extLst>
              </a:tr>
              <a:tr h="1188455">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Terrorists/ Hostile Intel. Service</a:t>
                      </a:r>
                      <a:endParaRPr kumimoji="0" lang="en-US" sz="2400" b="1" i="0" u="none" strike="noStrike" cap="none" normalizeH="0" baseline="0" dirty="0">
                        <a:ln>
                          <a:noFill/>
                        </a:ln>
                        <a:solidFill>
                          <a:schemeClr val="tx1"/>
                        </a:solidFill>
                        <a:effectLst/>
                        <a:latin typeface="Arial" charset="0"/>
                      </a:endParaRPr>
                    </a:p>
                  </a:txBody>
                  <a:tcPr marT="45616" marB="45616"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Spying, destruction, revenge, extortion</a:t>
                      </a:r>
                      <a:endParaRPr kumimoji="0" lang="en-US" sz="2400" b="0" i="0" u="none" strike="noStrike" cap="none" normalizeH="0" baseline="0" dirty="0">
                        <a:ln>
                          <a:noFill/>
                        </a:ln>
                        <a:solidFill>
                          <a:schemeClr val="tx1"/>
                        </a:solidFill>
                        <a:effectLst/>
                        <a:latin typeface="Arial" charset="0"/>
                      </a:endParaRPr>
                    </a:p>
                  </a:txBody>
                  <a:tcPr marT="45616" marB="45616"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DOS, info warfare</a:t>
                      </a:r>
                      <a:endParaRPr kumimoji="0" lang="en-US" sz="2400" b="0" i="0" u="none" strike="noStrike" cap="none" normalizeH="0" baseline="0" dirty="0">
                        <a:ln>
                          <a:noFill/>
                        </a:ln>
                        <a:solidFill>
                          <a:schemeClr val="tx1"/>
                        </a:solidFill>
                        <a:effectLst/>
                        <a:latin typeface="Arial" charset="0"/>
                      </a:endParaRPr>
                    </a:p>
                  </a:txBody>
                  <a:tcPr marT="45616" marB="45616" horzOverflow="overflow"/>
                </a:tc>
                <a:extLst>
                  <a:ext uri="{0D108BD9-81ED-4DB2-BD59-A6C34878D82A}">
                    <a16:rowId xmlns:a16="http://schemas.microsoft.com/office/drawing/2014/main" val="10002"/>
                  </a:ext>
                </a:extLst>
              </a:tr>
              <a:tr h="82271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a:ln>
                            <a:noFill/>
                          </a:ln>
                          <a:effectLst/>
                        </a:rPr>
                        <a:t>Industry Spies</a:t>
                      </a:r>
                      <a:endParaRPr kumimoji="0" lang="en-US" sz="2400" b="1" i="0" u="none" strike="noStrike" cap="none" normalizeH="0" baseline="0">
                        <a:ln>
                          <a:noFill/>
                        </a:ln>
                        <a:solidFill>
                          <a:schemeClr val="tx1"/>
                        </a:solidFill>
                        <a:effectLst/>
                        <a:latin typeface="Arial" charset="0"/>
                      </a:endParaRPr>
                    </a:p>
                  </a:txBody>
                  <a:tcPr marT="45616" marB="45616"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a:ln>
                            <a:noFill/>
                          </a:ln>
                          <a:effectLst/>
                        </a:rPr>
                        <a:t>Competitive advantage</a:t>
                      </a:r>
                      <a:endParaRPr kumimoji="0" lang="en-US" sz="2400" b="0" i="0" u="none" strike="noStrike" cap="none" normalizeH="0" baseline="0">
                        <a:ln>
                          <a:noFill/>
                        </a:ln>
                        <a:solidFill>
                          <a:schemeClr val="tx1"/>
                        </a:solidFill>
                        <a:effectLst/>
                        <a:latin typeface="Arial" charset="0"/>
                      </a:endParaRPr>
                    </a:p>
                  </a:txBody>
                  <a:tcPr marT="45616" marB="45616"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Info theft, econ. exploitation</a:t>
                      </a:r>
                      <a:endParaRPr kumimoji="0" lang="en-US" sz="2400" b="0" i="0" u="none" strike="noStrike" cap="none" normalizeH="0" baseline="0" dirty="0">
                        <a:ln>
                          <a:noFill/>
                        </a:ln>
                        <a:solidFill>
                          <a:schemeClr val="tx1"/>
                        </a:solidFill>
                        <a:effectLst/>
                        <a:latin typeface="Arial" charset="0"/>
                      </a:endParaRPr>
                    </a:p>
                  </a:txBody>
                  <a:tcPr marT="45616" marB="45616" horzOverflow="overflow"/>
                </a:tc>
                <a:extLst>
                  <a:ext uri="{0D108BD9-81ED-4DB2-BD59-A6C34878D82A}">
                    <a16:rowId xmlns:a16="http://schemas.microsoft.com/office/drawing/2014/main" val="10003"/>
                  </a:ext>
                </a:extLst>
              </a:tr>
              <a:tr h="82271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a:ln>
                            <a:noFill/>
                          </a:ln>
                          <a:effectLst/>
                        </a:rPr>
                        <a:t>Insiders</a:t>
                      </a:r>
                      <a:endParaRPr kumimoji="0" lang="en-US" sz="2400" b="1" i="0" u="none" strike="noStrike" cap="none" normalizeH="0" baseline="0">
                        <a:ln>
                          <a:noFill/>
                        </a:ln>
                        <a:solidFill>
                          <a:schemeClr val="tx1"/>
                        </a:solidFill>
                        <a:effectLst/>
                        <a:latin typeface="Arial" charset="0"/>
                      </a:endParaRPr>
                    </a:p>
                  </a:txBody>
                  <a:tcPr marT="45616" marB="45616"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a:ln>
                            <a:noFill/>
                          </a:ln>
                          <a:effectLst/>
                        </a:rPr>
                        <a:t>Opportunity, personal issues</a:t>
                      </a:r>
                      <a:endParaRPr kumimoji="0" lang="en-US" sz="2400" b="0" i="0" u="none" strike="noStrike" cap="none" normalizeH="0" baseline="0">
                        <a:ln>
                          <a:noFill/>
                        </a:ln>
                        <a:solidFill>
                          <a:schemeClr val="tx1"/>
                        </a:solidFill>
                        <a:effectLst/>
                        <a:latin typeface="Arial" charset="0"/>
                      </a:endParaRPr>
                    </a:p>
                  </a:txBody>
                  <a:tcPr marT="45616" marB="45616" horzOverflow="overflow"/>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u="none" strike="noStrike" cap="none" normalizeH="0" baseline="0" dirty="0">
                          <a:ln>
                            <a:noFill/>
                          </a:ln>
                          <a:effectLst/>
                        </a:rPr>
                        <a:t>Fraud/ theft, malware, abuse</a:t>
                      </a:r>
                      <a:endParaRPr kumimoji="0" lang="en-US" sz="2400" b="0" i="0" u="none" strike="noStrike" cap="none" normalizeH="0" baseline="0" dirty="0">
                        <a:ln>
                          <a:noFill/>
                        </a:ln>
                        <a:solidFill>
                          <a:schemeClr val="tx1"/>
                        </a:solidFill>
                        <a:effectLst/>
                        <a:latin typeface="Arial" charset="0"/>
                      </a:endParaRPr>
                    </a:p>
                  </a:txBody>
                  <a:tcPr marT="45616" marB="45616" horzOverflow="overflow"/>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82191393"/>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76250" y="609600"/>
            <a:ext cx="8229600" cy="1371600"/>
          </a:xfrm>
        </p:spPr>
        <p:txBody>
          <a:bodyPr/>
          <a:lstStyle/>
          <a:p>
            <a:pPr eaLnBrk="1" hangingPunct="1"/>
            <a:r>
              <a:rPr lang="en-US" altLang="en-US" sz="4000">
                <a:ea typeface="Calibri" panose="020F0502020204030204" pitchFamily="34" charset="0"/>
                <a:cs typeface="Lucida Sans" panose="020B0602030504020204" pitchFamily="34" charset="0"/>
              </a:rPr>
              <a:t>Step 2: Determine Threats </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Due to Vulnerabilities</a:t>
            </a:r>
          </a:p>
        </p:txBody>
      </p:sp>
      <p:grpSp>
        <p:nvGrpSpPr>
          <p:cNvPr id="44035" name="Organization Chart 3"/>
          <p:cNvGrpSpPr>
            <a:grpSpLocks/>
          </p:cNvGrpSpPr>
          <p:nvPr/>
        </p:nvGrpSpPr>
        <p:grpSpPr bwMode="auto">
          <a:xfrm>
            <a:off x="457200" y="1752600"/>
            <a:ext cx="8229600" cy="4876800"/>
            <a:chOff x="288" y="1248"/>
            <a:chExt cx="3888" cy="720"/>
          </a:xfrm>
        </p:grpSpPr>
        <p:cxnSp>
          <p:nvCxnSpPr>
            <p:cNvPr id="44036" name="_s1028"/>
            <p:cNvCxnSpPr>
              <a:cxnSpLocks noChangeShapeType="1"/>
              <a:stCxn id="8" idx="0"/>
              <a:endCxn id="44040" idx="2"/>
            </p:cNvCxnSpPr>
            <p:nvPr/>
          </p:nvCxnSpPr>
          <p:spPr bwMode="auto">
            <a:xfrm rot="5400000" flipH="1">
              <a:off x="2916" y="852"/>
              <a:ext cx="144" cy="1512"/>
            </a:xfrm>
            <a:prstGeom prst="bentConnector3">
              <a:avLst>
                <a:gd name="adj1" fmla="val 14694"/>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4037" name="_s1029"/>
            <p:cNvCxnSpPr>
              <a:cxnSpLocks noChangeShapeType="1"/>
              <a:stCxn id="7" idx="0"/>
              <a:endCxn id="44040" idx="2"/>
            </p:cNvCxnSpPr>
            <p:nvPr/>
          </p:nvCxnSpPr>
          <p:spPr bwMode="auto">
            <a:xfrm rot="5400000" flipH="1">
              <a:off x="2412" y="1356"/>
              <a:ext cx="144" cy="504"/>
            </a:xfrm>
            <a:prstGeom prst="bentConnector3">
              <a:avLst>
                <a:gd name="adj1" fmla="val 14694"/>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4038" name="_s1030"/>
            <p:cNvCxnSpPr>
              <a:cxnSpLocks noChangeShapeType="1"/>
              <a:stCxn id="6" idx="0"/>
              <a:endCxn id="44040" idx="2"/>
            </p:cNvCxnSpPr>
            <p:nvPr/>
          </p:nvCxnSpPr>
          <p:spPr bwMode="auto">
            <a:xfrm rot="-5400000">
              <a:off x="1908" y="1356"/>
              <a:ext cx="144" cy="504"/>
            </a:xfrm>
            <a:prstGeom prst="bentConnector3">
              <a:avLst>
                <a:gd name="adj1" fmla="val 14694"/>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44039" name="_s1031"/>
            <p:cNvCxnSpPr>
              <a:cxnSpLocks noChangeShapeType="1"/>
              <a:stCxn id="5" idx="0"/>
              <a:endCxn id="44040" idx="2"/>
            </p:cNvCxnSpPr>
            <p:nvPr/>
          </p:nvCxnSpPr>
          <p:spPr bwMode="auto">
            <a:xfrm rot="-5400000">
              <a:off x="1404" y="852"/>
              <a:ext cx="144" cy="1512"/>
            </a:xfrm>
            <a:prstGeom prst="bentConnector3">
              <a:avLst>
                <a:gd name="adj1" fmla="val 14694"/>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44040" name="_s1032"/>
            <p:cNvSpPr>
              <a:spLocks noChangeArrowheads="1"/>
            </p:cNvSpPr>
            <p:nvPr/>
          </p:nvSpPr>
          <p:spPr bwMode="auto">
            <a:xfrm>
              <a:off x="1800" y="1248"/>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400" b="0" i="0" u="none" strike="noStrike" kern="1200" cap="none" spc="0" normalizeH="0" baseline="0" noProof="0">
                  <a:ln>
                    <a:noFill/>
                  </a:ln>
                  <a:solidFill>
                    <a:srgbClr val="FFFFFF"/>
                  </a:solidFill>
                  <a:effectLst/>
                  <a:uLnTx/>
                  <a:uFillTx/>
                  <a:latin typeface="Arial" panose="020B0604020202020204" pitchFamily="34" charset="0"/>
                  <a:ea typeface="+mn-ea"/>
                  <a:cs typeface="+mn-cs"/>
                </a:rPr>
                <a:t>System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400" b="0" i="0" u="none" strike="noStrike" kern="1200" cap="none" spc="0" normalizeH="0" baseline="0" noProof="0">
                  <a:ln>
                    <a:noFill/>
                  </a:ln>
                  <a:solidFill>
                    <a:srgbClr val="FFFFFF"/>
                  </a:solidFill>
                  <a:effectLst/>
                  <a:uLnTx/>
                  <a:uFillTx/>
                  <a:latin typeface="Arial" panose="020B0604020202020204" pitchFamily="34" charset="0"/>
                  <a:ea typeface="+mn-ea"/>
                  <a:cs typeface="+mn-cs"/>
                </a:rPr>
                <a:t>Vulnerabilities</a:t>
              </a:r>
            </a:p>
          </p:txBody>
        </p:sp>
        <p:sp>
          <p:nvSpPr>
            <p:cNvPr id="5" name="_s1033"/>
            <p:cNvSpPr>
              <a:spLocks noChangeArrowheads="1"/>
            </p:cNvSpPr>
            <p:nvPr/>
          </p:nvSpPr>
          <p:spPr bwMode="auto">
            <a:xfrm>
              <a:off x="288" y="1680"/>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2100" b="1"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Behavioral:</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Disgruntled employee,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uncontrolled processes,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poor network design,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improperly configured</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equipment</a:t>
              </a:r>
            </a:p>
          </p:txBody>
        </p:sp>
        <p:sp>
          <p:nvSpPr>
            <p:cNvPr id="6" name="_s1034"/>
            <p:cNvSpPr>
              <a:spLocks noChangeArrowheads="1"/>
            </p:cNvSpPr>
            <p:nvPr/>
          </p:nvSpPr>
          <p:spPr bwMode="auto">
            <a:xfrm>
              <a:off x="1296" y="1680"/>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700" b="1"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Misinterpretation: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Poorly-defined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procedures,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employee error,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Insufficient staff,</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Inadequate </a:t>
              </a:r>
              <a:r>
                <a:rPr kumimoji="0" lang="en-US" altLang="en-US" sz="1400" b="0" i="0" u="none" strike="noStrike" kern="1200" cap="none" spc="0" normalizeH="0" baseline="0" noProof="0" dirty="0" err="1">
                  <a:ln>
                    <a:noFill/>
                  </a:ln>
                  <a:solidFill>
                    <a:srgbClr val="002143">
                      <a:lumMod val="10000"/>
                      <a:lumOff val="90000"/>
                    </a:srgbClr>
                  </a:solidFill>
                  <a:effectLst/>
                  <a:uLnTx/>
                  <a:uFillTx/>
                  <a:latin typeface="Arial" charset="0"/>
                  <a:ea typeface="+mn-ea"/>
                  <a:cs typeface="+mn-cs"/>
                </a:rPr>
                <a:t>mgmt</a:t>
              </a:r>
              <a:r>
                <a:rPr kumimoji="0" lang="en-US" altLang="en-US" sz="14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Inadequate compliance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4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enforcement</a:t>
              </a:r>
            </a:p>
          </p:txBody>
        </p:sp>
        <p:sp>
          <p:nvSpPr>
            <p:cNvPr id="7" name="_s1035"/>
            <p:cNvSpPr>
              <a:spLocks noChangeArrowheads="1"/>
            </p:cNvSpPr>
            <p:nvPr/>
          </p:nvSpPr>
          <p:spPr bwMode="auto">
            <a:xfrm>
              <a:off x="2304" y="1680"/>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900" b="1"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Coding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900" b="1"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Problems: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Security ignorance,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poorly-defined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requirements,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defective software,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unprotected</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communication</a:t>
              </a:r>
            </a:p>
          </p:txBody>
        </p:sp>
        <p:sp>
          <p:nvSpPr>
            <p:cNvPr id="8" name="_s1036"/>
            <p:cNvSpPr>
              <a:spLocks noChangeArrowheads="1"/>
            </p:cNvSpPr>
            <p:nvPr/>
          </p:nvSpPr>
          <p:spPr bwMode="auto">
            <a:xfrm>
              <a:off x="3312" y="1680"/>
              <a:ext cx="864" cy="288"/>
            </a:xfrm>
            <a:prstGeom prst="roundRect">
              <a:avLst>
                <a:gd name="adj" fmla="val 16667"/>
              </a:avLst>
            </a:prstGeom>
            <a:solidFill>
              <a:schemeClr val="accent1"/>
            </a:solidFill>
            <a:ln w="9525">
              <a:solidFill>
                <a:schemeClr val="tx1"/>
              </a:solidFill>
              <a:round/>
              <a:headEnd/>
              <a:tailEnd/>
            </a:ln>
          </p:spPr>
          <p:txBody>
            <a:bodyPr wrap="none" lIns="0" tIns="0" rIns="0" bIns="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900" b="1"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Physical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900" b="1"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Vulnerabilities: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Fire, flood,</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negligence, theft,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kicked terminals,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500" b="0" i="0" u="none" strike="noStrike" kern="1200" cap="none" spc="0" normalizeH="0" baseline="0" noProof="0" dirty="0">
                  <a:ln>
                    <a:noFill/>
                  </a:ln>
                  <a:solidFill>
                    <a:srgbClr val="002143">
                      <a:lumMod val="10000"/>
                      <a:lumOff val="90000"/>
                    </a:srgbClr>
                  </a:solidFill>
                  <a:effectLst/>
                  <a:uLnTx/>
                  <a:uFillTx/>
                  <a:latin typeface="Arial" charset="0"/>
                  <a:ea typeface="+mn-ea"/>
                  <a:cs typeface="+mn-cs"/>
                </a:rPr>
                <a:t>no redundancy</a:t>
              </a:r>
            </a:p>
          </p:txBody>
        </p:sp>
      </p:grpSp>
    </p:spTree>
    <p:extLst>
      <p:ext uri="{BB962C8B-B14F-4D97-AF65-F5344CB8AC3E}">
        <p14:creationId xmlns:p14="http://schemas.microsoft.com/office/powerpoint/2010/main" val="2118392345"/>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8"/>
          <p:cNvSpPr>
            <a:spLocks noGrp="1" noChangeArrowheads="1"/>
          </p:cNvSpPr>
          <p:nvPr>
            <p:ph type="title"/>
          </p:nvPr>
        </p:nvSpPr>
        <p:spPr>
          <a:xfrm>
            <a:off x="457200" y="609600"/>
            <a:ext cx="8229600" cy="996950"/>
          </a:xfrm>
        </p:spPr>
        <p:txBody>
          <a:bodyPr/>
          <a:lstStyle/>
          <a:p>
            <a:pPr algn="ctr" eaLnBrk="1" hangingPunct="1"/>
            <a:r>
              <a:rPr lang="en-US" altLang="en-US" sz="4000">
                <a:ea typeface="Calibri" panose="020F0502020204030204" pitchFamily="34" charset="0"/>
                <a:cs typeface="Lucida Sans" panose="020B0602030504020204" pitchFamily="34" charset="0"/>
              </a:rPr>
              <a:t>Matrix of Loss Scenario</a:t>
            </a:r>
            <a:br>
              <a:rPr lang="en-US" altLang="en-US">
                <a:ea typeface="Calibri" panose="020F0502020204030204" pitchFamily="34" charset="0"/>
                <a:cs typeface="Lucida Sans" panose="020B0602030504020204" pitchFamily="34" charset="0"/>
              </a:rPr>
            </a:br>
            <a:r>
              <a:rPr lang="en-US" altLang="en-US" sz="3200">
                <a:ea typeface="Calibri" panose="020F0502020204030204" pitchFamily="34" charset="0"/>
                <a:cs typeface="Lucida Sans" panose="020B0602030504020204" pitchFamily="34" charset="0"/>
              </a:rPr>
              <a:t>(taken from CISM Exhibit 2.16)</a:t>
            </a:r>
          </a:p>
        </p:txBody>
      </p:sp>
      <p:graphicFrame>
        <p:nvGraphicFramePr>
          <p:cNvPr id="17462" name="Group 54"/>
          <p:cNvGraphicFramePr>
            <a:graphicFrameLocks noGrp="1"/>
          </p:cNvGraphicFramePr>
          <p:nvPr>
            <p:ph type="tbl" idx="1"/>
            <p:extLst>
              <p:ext uri="{D42A27DB-BD31-4B8C-83A1-F6EECF244321}">
                <p14:modId xmlns:p14="http://schemas.microsoft.com/office/powerpoint/2010/main" val="3405771872"/>
              </p:ext>
            </p:extLst>
          </p:nvPr>
        </p:nvGraphicFramePr>
        <p:xfrm>
          <a:off x="457200" y="1981200"/>
          <a:ext cx="8229600" cy="4627562"/>
        </p:xfrm>
        <a:graphic>
          <a:graphicData uri="http://schemas.openxmlformats.org/drawingml/2006/table">
            <a:tbl>
              <a:tblPr/>
              <a:tblGrid>
                <a:gridCol w="3048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8382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tblGrid>
              <a:tr h="96941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Size of Loss</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Repu-tation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Law-suit Loss</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Fines/</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Reg. Loss</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Mar-ket Loss</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charset="0"/>
                        </a:rPr>
                        <a:t>Exp.</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charset="0"/>
                        </a:rPr>
                        <a:t>Yearly Loss</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extLst>
                  <a:ext uri="{0D108BD9-81ED-4DB2-BD59-A6C34878D82A}">
                    <a16:rowId xmlns:a16="http://schemas.microsoft.com/office/drawing/2014/main" val="10000"/>
                  </a:ext>
                </a:extLst>
              </a:tr>
              <a:tr h="9145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Hacker steals customer data; publicly blackmails company</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charset="0"/>
                        </a:rPr>
                        <a:t>1-10K Records</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charset="0"/>
                        </a:rPr>
                        <a:t>$1M-</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charset="0"/>
                        </a:rPr>
                        <a:t>$20M</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$1M-</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$10M</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$1M-</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$35M</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$1M-</a:t>
                      </a:r>
                    </a:p>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$5M</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$10M</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1"/>
                  </a:ext>
                </a:extLst>
              </a:tr>
              <a:tr h="9145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Employee steals strategic plan; sells data to competitor</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3-year</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charset="0"/>
                        </a:rPr>
                        <a:t>Min.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charset="0"/>
                        </a:rPr>
                        <a:t>Min.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Min.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$20M</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$2M</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2"/>
                  </a:ext>
                </a:extLst>
              </a:tr>
              <a:tr h="9145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Backup tapes and Cust. data found in garbage; makes front-page news</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10M Records</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$20M</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charset="0"/>
                        </a:rPr>
                        <a:t>$20M</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charset="0"/>
                        </a:rPr>
                        <a:t>$10M</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charset="0"/>
                        </a:rPr>
                        <a:t>$5M</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$200K</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3"/>
                  </a:ext>
                </a:extLst>
              </a:tr>
              <a:tr h="91453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charset="0"/>
                        </a:rPr>
                        <a:t>Contractor steals employee data; sells data to hackers</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10K Records</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$5M</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$10M</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a:ln>
                            <a:noFill/>
                          </a:ln>
                          <a:solidFill>
                            <a:schemeClr val="tx1"/>
                          </a:solidFill>
                          <a:effectLst/>
                          <a:latin typeface="Arial" charset="0"/>
                        </a:rPr>
                        <a:t>Min.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charset="0"/>
                        </a:rPr>
                        <a:t>Min.</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b="0" i="0" u="none" strike="noStrike" cap="none" normalizeH="0" baseline="0" dirty="0">
                          <a:ln>
                            <a:noFill/>
                          </a:ln>
                          <a:solidFill>
                            <a:schemeClr val="tx1"/>
                          </a:solidFill>
                          <a:effectLst/>
                          <a:latin typeface="Arial" charset="0"/>
                        </a:rPr>
                        <a:t>$200K</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20000"/>
                        <a:lumOff val="80000"/>
                      </a:schemeClr>
                    </a:solidFill>
                  </a:tcPr>
                </a:tc>
                <a:extLst>
                  <a:ext uri="{0D108BD9-81ED-4DB2-BD59-A6C34878D82A}">
                    <a16:rowId xmlns:a16="http://schemas.microsoft.com/office/drawing/2014/main" val="10004"/>
                  </a:ext>
                </a:extLst>
              </a:tr>
            </a:tbl>
          </a:graphicData>
        </a:graphic>
      </p:graphicFrame>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53BAC-FE40-4031-BE7B-4D25E2F55F0C}"/>
              </a:ext>
            </a:extLst>
          </p:cNvPr>
          <p:cNvSpPr>
            <a:spLocks noGrp="1"/>
          </p:cNvSpPr>
          <p:nvPr>
            <p:ph type="title"/>
          </p:nvPr>
        </p:nvSpPr>
        <p:spPr/>
        <p:txBody>
          <a:bodyPr/>
          <a:lstStyle/>
          <a:p>
            <a:r>
              <a:rPr lang="en-US" dirty="0"/>
              <a:t>Regional Risks</a:t>
            </a:r>
          </a:p>
        </p:txBody>
      </p:sp>
      <p:graphicFrame>
        <p:nvGraphicFramePr>
          <p:cNvPr id="4" name="Content Placeholder 3">
            <a:extLst>
              <a:ext uri="{FF2B5EF4-FFF2-40B4-BE49-F238E27FC236}">
                <a16:creationId xmlns:a16="http://schemas.microsoft.com/office/drawing/2014/main" id="{FC539F83-D288-4CA5-9334-3AFBE176648E}"/>
              </a:ext>
            </a:extLst>
          </p:cNvPr>
          <p:cNvGraphicFramePr>
            <a:graphicFrameLocks noGrp="1"/>
          </p:cNvGraphicFramePr>
          <p:nvPr>
            <p:ph idx="1"/>
            <p:extLst>
              <p:ext uri="{D42A27DB-BD31-4B8C-83A1-F6EECF244321}">
                <p14:modId xmlns:p14="http://schemas.microsoft.com/office/powerpoint/2010/main" val="1271569722"/>
              </p:ext>
            </p:extLst>
          </p:nvPr>
        </p:nvGraphicFramePr>
        <p:xfrm>
          <a:off x="468312" y="1405164"/>
          <a:ext cx="8154987" cy="5025390"/>
        </p:xfrm>
        <a:graphic>
          <a:graphicData uri="http://schemas.openxmlformats.org/drawingml/2006/table">
            <a:tbl>
              <a:tblPr firstRow="1" firstCol="1" bandRow="1">
                <a:tableStyleId>{5C22544A-7EE6-4342-B048-85BDC9FD1C3A}</a:tableStyleId>
              </a:tblPr>
              <a:tblGrid>
                <a:gridCol w="1079500">
                  <a:extLst>
                    <a:ext uri="{9D8B030D-6E8A-4147-A177-3AD203B41FA5}">
                      <a16:colId xmlns:a16="http://schemas.microsoft.com/office/drawing/2014/main" val="3091947953"/>
                    </a:ext>
                  </a:extLst>
                </a:gridCol>
                <a:gridCol w="2133600">
                  <a:extLst>
                    <a:ext uri="{9D8B030D-6E8A-4147-A177-3AD203B41FA5}">
                      <a16:colId xmlns:a16="http://schemas.microsoft.com/office/drawing/2014/main" val="2236793828"/>
                    </a:ext>
                  </a:extLst>
                </a:gridCol>
                <a:gridCol w="1600200">
                  <a:extLst>
                    <a:ext uri="{9D8B030D-6E8A-4147-A177-3AD203B41FA5}">
                      <a16:colId xmlns:a16="http://schemas.microsoft.com/office/drawing/2014/main" val="3666486101"/>
                    </a:ext>
                  </a:extLst>
                </a:gridCol>
                <a:gridCol w="1447800">
                  <a:extLst>
                    <a:ext uri="{9D8B030D-6E8A-4147-A177-3AD203B41FA5}">
                      <a16:colId xmlns:a16="http://schemas.microsoft.com/office/drawing/2014/main" val="994546807"/>
                    </a:ext>
                  </a:extLst>
                </a:gridCol>
                <a:gridCol w="1893887">
                  <a:extLst>
                    <a:ext uri="{9D8B030D-6E8A-4147-A177-3AD203B41FA5}">
                      <a16:colId xmlns:a16="http://schemas.microsoft.com/office/drawing/2014/main" val="2547796736"/>
                    </a:ext>
                  </a:extLst>
                </a:gridCol>
              </a:tblGrid>
              <a:tr h="1123950">
                <a:tc>
                  <a:txBody>
                    <a:bodyPr/>
                    <a:lstStyle/>
                    <a:p>
                      <a:pPr marL="0" marR="0" indent="0">
                        <a:spcBef>
                          <a:spcPts val="0"/>
                        </a:spcBef>
                        <a:spcAft>
                          <a:spcPts val="0"/>
                        </a:spcAft>
                      </a:pPr>
                      <a:r>
                        <a:rPr lang="en-US" sz="1800" baseline="0" dirty="0">
                          <a:effectLst/>
                        </a:rPr>
                        <a:t>Region</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baseline="0" dirty="0">
                          <a:effectLst/>
                        </a:rPr>
                        <a:t>Top Attack Types</a:t>
                      </a:r>
                    </a:p>
                    <a:p>
                      <a:pPr marL="0" marR="0" indent="0" algn="ctr">
                        <a:spcBef>
                          <a:spcPts val="0"/>
                        </a:spcBef>
                        <a:spcAft>
                          <a:spcPts val="0"/>
                        </a:spcAft>
                      </a:pPr>
                      <a:r>
                        <a:rPr lang="en-US" sz="1800" baseline="0" dirty="0">
                          <a:effectLst/>
                        </a:rPr>
                        <a:t>(Verizon 2022)</a:t>
                      </a:r>
                    </a:p>
                    <a:p>
                      <a:pPr marL="0" marR="0" indent="0" algn="ctr">
                        <a:spcBef>
                          <a:spcPts val="0"/>
                        </a:spcBef>
                        <a:spcAft>
                          <a:spcPts val="0"/>
                        </a:spcAft>
                      </a:pPr>
                      <a:r>
                        <a:rPr lang="en-US" sz="1800" baseline="0" dirty="0">
                          <a:effectLst/>
                        </a:rPr>
                        <a:t> </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baseline="0" dirty="0">
                          <a:effectLst/>
                        </a:rPr>
                        <a:t>Motive</a:t>
                      </a:r>
                    </a:p>
                    <a:p>
                      <a:pPr marL="0" marR="0" indent="0" algn="ctr">
                        <a:spcBef>
                          <a:spcPts val="0"/>
                        </a:spcBef>
                        <a:spcAft>
                          <a:spcPts val="0"/>
                        </a:spcAft>
                      </a:pPr>
                      <a:r>
                        <a:rPr lang="en-US" sz="1800" baseline="0" dirty="0">
                          <a:effectLst/>
                        </a:rPr>
                        <a:t>(Verizon 2022)</a:t>
                      </a:r>
                    </a:p>
                  </a:txBody>
                  <a:tcPr marL="68580" marR="68580" marT="0" marB="0"/>
                </a:tc>
                <a:tc>
                  <a:txBody>
                    <a:bodyPr/>
                    <a:lstStyle/>
                    <a:p>
                      <a:pPr marL="0" marR="0" indent="0" algn="ctr">
                        <a:spcBef>
                          <a:spcPts val="0"/>
                        </a:spcBef>
                        <a:spcAft>
                          <a:spcPts val="0"/>
                        </a:spcAft>
                      </a:pPr>
                      <a:r>
                        <a:rPr lang="en-US" sz="1800" baseline="0">
                          <a:effectLst/>
                        </a:rPr>
                        <a:t>Nation</a:t>
                      </a:r>
                      <a:endParaRPr lang="en-US" sz="18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baseline="0" dirty="0">
                          <a:effectLst/>
                        </a:rPr>
                        <a:t>Average Cost of Breach</a:t>
                      </a:r>
                    </a:p>
                    <a:p>
                      <a:pPr marL="0" marR="0" indent="0" algn="ctr">
                        <a:spcBef>
                          <a:spcPts val="0"/>
                        </a:spcBef>
                        <a:spcAft>
                          <a:spcPts val="0"/>
                        </a:spcAft>
                      </a:pPr>
                      <a:r>
                        <a:rPr lang="en-US" sz="1800" baseline="0" dirty="0">
                          <a:effectLst/>
                        </a:rPr>
                        <a:t>(in millions) </a:t>
                      </a:r>
                    </a:p>
                    <a:p>
                      <a:pPr marL="0" marR="0" indent="0" algn="ctr">
                        <a:spcBef>
                          <a:spcPts val="0"/>
                        </a:spcBef>
                        <a:spcAft>
                          <a:spcPts val="0"/>
                        </a:spcAft>
                      </a:pPr>
                      <a:r>
                        <a:rPr lang="en-US" sz="1800" baseline="0" dirty="0">
                          <a:effectLst/>
                        </a:rPr>
                        <a:t>(IBM 2022) </a:t>
                      </a:r>
                      <a:endParaRPr lang="en-US" sz="18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65033515"/>
                  </a:ext>
                </a:extLst>
              </a:tr>
              <a:tr h="224790">
                <a:tc rowSpan="2">
                  <a:txBody>
                    <a:bodyPr/>
                    <a:lstStyle/>
                    <a:p>
                      <a:pPr marL="0" marR="0" indent="0">
                        <a:spcBef>
                          <a:spcPts val="0"/>
                        </a:spcBef>
                        <a:spcAft>
                          <a:spcPts val="0"/>
                        </a:spcAft>
                      </a:pPr>
                      <a:r>
                        <a:rPr lang="en-US" sz="1600" baseline="0">
                          <a:effectLst/>
                        </a:rPr>
                        <a:t>North America</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marL="0" marR="0" indent="0">
                        <a:spcBef>
                          <a:spcPts val="0"/>
                        </a:spcBef>
                        <a:spcAft>
                          <a:spcPts val="0"/>
                        </a:spcAft>
                      </a:pPr>
                      <a:r>
                        <a:rPr lang="en-US" sz="1600" baseline="0" dirty="0">
                          <a:effectLst/>
                        </a:rPr>
                        <a:t>System intrusion</a:t>
                      </a:r>
                    </a:p>
                    <a:p>
                      <a:pPr marL="0" marR="0" indent="0">
                        <a:spcBef>
                          <a:spcPts val="0"/>
                        </a:spcBef>
                        <a:spcAft>
                          <a:spcPts val="0"/>
                        </a:spcAft>
                      </a:pPr>
                      <a:r>
                        <a:rPr lang="en-US" sz="1600" baseline="0" dirty="0">
                          <a:effectLst/>
                        </a:rPr>
                        <a:t>Social engineering</a:t>
                      </a:r>
                    </a:p>
                    <a:p>
                      <a:pPr marL="0" marR="0" indent="0">
                        <a:spcBef>
                          <a:spcPts val="0"/>
                        </a:spcBef>
                        <a:spcAft>
                          <a:spcPts val="0"/>
                        </a:spcAft>
                      </a:pPr>
                      <a:r>
                        <a:rPr lang="en-US" sz="1600" baseline="0" dirty="0">
                          <a:effectLst/>
                        </a:rPr>
                        <a:t>Web app attacks</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marL="0" marR="0" indent="0">
                        <a:spcBef>
                          <a:spcPts val="0"/>
                        </a:spcBef>
                        <a:spcAft>
                          <a:spcPts val="0"/>
                        </a:spcAft>
                      </a:pPr>
                      <a:r>
                        <a:rPr lang="en-US" sz="1600" baseline="0" dirty="0">
                          <a:effectLst/>
                        </a:rPr>
                        <a:t>Financial: 96%</a:t>
                      </a:r>
                    </a:p>
                    <a:p>
                      <a:pPr marL="0" marR="0" indent="0">
                        <a:spcBef>
                          <a:spcPts val="0"/>
                        </a:spcBef>
                        <a:spcAft>
                          <a:spcPts val="0"/>
                        </a:spcAft>
                      </a:pPr>
                      <a:r>
                        <a:rPr lang="en-US" sz="1600" baseline="0" dirty="0">
                          <a:effectLst/>
                        </a:rPr>
                        <a:t>Espionage: 3%</a:t>
                      </a:r>
                    </a:p>
                    <a:p>
                      <a:pPr marL="0" marR="0" indent="0">
                        <a:spcBef>
                          <a:spcPts val="0"/>
                        </a:spcBef>
                        <a:spcAft>
                          <a:spcPts val="0"/>
                        </a:spcAft>
                      </a:pPr>
                      <a:r>
                        <a:rPr lang="en-US" sz="1600" baseline="0" dirty="0">
                          <a:effectLst/>
                        </a:rPr>
                        <a:t>Grudge: 1%</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600" baseline="0">
                          <a:effectLst/>
                        </a:rPr>
                        <a:t>United States</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600" baseline="0">
                          <a:effectLst/>
                        </a:rPr>
                        <a:t>$9.44</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432068"/>
                  </a:ext>
                </a:extLst>
              </a:tr>
              <a:tr h="44957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spcBef>
                          <a:spcPts val="0"/>
                        </a:spcBef>
                        <a:spcAft>
                          <a:spcPts val="0"/>
                        </a:spcAft>
                      </a:pPr>
                      <a:r>
                        <a:rPr lang="en-US" sz="1600" baseline="0" dirty="0">
                          <a:effectLst/>
                        </a:rPr>
                        <a:t>Canada</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600" baseline="0">
                          <a:effectLst/>
                        </a:rPr>
                        <a:t>$5.64</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4169347"/>
                  </a:ext>
                </a:extLst>
              </a:tr>
              <a:tr h="224790">
                <a:tc rowSpan="4">
                  <a:txBody>
                    <a:bodyPr/>
                    <a:lstStyle/>
                    <a:p>
                      <a:pPr marL="0" marR="0" indent="0">
                        <a:spcBef>
                          <a:spcPts val="0"/>
                        </a:spcBef>
                        <a:spcAft>
                          <a:spcPts val="0"/>
                        </a:spcAft>
                      </a:pPr>
                      <a:r>
                        <a:rPr lang="en-US" sz="1600" baseline="0">
                          <a:effectLst/>
                        </a:rPr>
                        <a:t>Europe-Africa</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4">
                  <a:txBody>
                    <a:bodyPr/>
                    <a:lstStyle/>
                    <a:p>
                      <a:pPr marL="0" marR="0" indent="0">
                        <a:spcBef>
                          <a:spcPts val="0"/>
                        </a:spcBef>
                        <a:spcAft>
                          <a:spcPts val="0"/>
                        </a:spcAft>
                      </a:pPr>
                      <a:r>
                        <a:rPr lang="en-US" sz="1600" baseline="0">
                          <a:effectLst/>
                        </a:rPr>
                        <a:t>Social engineering</a:t>
                      </a:r>
                    </a:p>
                    <a:p>
                      <a:pPr marL="0" marR="0" indent="0">
                        <a:spcBef>
                          <a:spcPts val="0"/>
                        </a:spcBef>
                        <a:spcAft>
                          <a:spcPts val="0"/>
                        </a:spcAft>
                      </a:pPr>
                      <a:r>
                        <a:rPr lang="en-US" sz="1600" baseline="0">
                          <a:effectLst/>
                        </a:rPr>
                        <a:t>System intrusion</a:t>
                      </a:r>
                    </a:p>
                    <a:p>
                      <a:pPr marL="0" marR="0" indent="0">
                        <a:spcBef>
                          <a:spcPts val="0"/>
                        </a:spcBef>
                        <a:spcAft>
                          <a:spcPts val="0"/>
                        </a:spcAft>
                      </a:pPr>
                      <a:r>
                        <a:rPr lang="en-US" sz="1600" baseline="0">
                          <a:effectLst/>
                        </a:rPr>
                        <a:t>Web app attacks</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4">
                  <a:txBody>
                    <a:bodyPr/>
                    <a:lstStyle/>
                    <a:p>
                      <a:pPr marL="0" marR="0" indent="0">
                        <a:spcBef>
                          <a:spcPts val="0"/>
                        </a:spcBef>
                        <a:spcAft>
                          <a:spcPts val="0"/>
                        </a:spcAft>
                      </a:pPr>
                      <a:r>
                        <a:rPr lang="en-US" sz="1600" baseline="0" dirty="0">
                          <a:effectLst/>
                        </a:rPr>
                        <a:t>Financial: 79%</a:t>
                      </a:r>
                    </a:p>
                    <a:p>
                      <a:pPr marL="0" marR="0" indent="0">
                        <a:spcBef>
                          <a:spcPts val="0"/>
                        </a:spcBef>
                        <a:spcAft>
                          <a:spcPts val="0"/>
                        </a:spcAft>
                      </a:pPr>
                      <a:r>
                        <a:rPr lang="en-US" sz="1600" baseline="0" dirty="0">
                          <a:effectLst/>
                        </a:rPr>
                        <a:t>Espionage: 21%</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600" baseline="0" dirty="0">
                          <a:effectLst/>
                        </a:rPr>
                        <a:t>Middle East</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600" baseline="0">
                          <a:effectLst/>
                        </a:rPr>
                        <a:t>$7.46</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0393158"/>
                  </a:ext>
                </a:extLst>
              </a:tr>
              <a:tr h="449579">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spcBef>
                          <a:spcPts val="0"/>
                        </a:spcBef>
                        <a:spcAft>
                          <a:spcPts val="0"/>
                        </a:spcAft>
                      </a:pPr>
                      <a:r>
                        <a:rPr lang="en-US" sz="1600" baseline="0" dirty="0">
                          <a:effectLst/>
                        </a:rPr>
                        <a:t>Western E.U. nations</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600" baseline="0">
                          <a:effectLst/>
                        </a:rPr>
                        <a:t>$3.74-$4.85</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61354739"/>
                  </a:ext>
                </a:extLst>
              </a:tr>
              <a:tr h="22479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spcBef>
                          <a:spcPts val="0"/>
                        </a:spcBef>
                        <a:spcAft>
                          <a:spcPts val="0"/>
                        </a:spcAft>
                      </a:pPr>
                      <a:r>
                        <a:rPr lang="en-US" sz="1600" baseline="0" dirty="0">
                          <a:effectLst/>
                        </a:rPr>
                        <a:t>U.K.</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600" baseline="0">
                          <a:effectLst/>
                        </a:rPr>
                        <a:t>$5.75</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2760373"/>
                  </a:ext>
                </a:extLst>
              </a:tr>
              <a:tr h="22479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spcBef>
                          <a:spcPts val="0"/>
                        </a:spcBef>
                        <a:spcAft>
                          <a:spcPts val="0"/>
                        </a:spcAft>
                      </a:pPr>
                      <a:r>
                        <a:rPr lang="en-US" sz="1600" baseline="0">
                          <a:effectLst/>
                        </a:rPr>
                        <a:t>Scandinavia</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600" baseline="0" dirty="0">
                          <a:effectLst/>
                        </a:rPr>
                        <a:t>$2.08</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49253184"/>
                  </a:ext>
                </a:extLst>
              </a:tr>
              <a:tr h="224790">
                <a:tc rowSpan="3">
                  <a:txBody>
                    <a:bodyPr/>
                    <a:lstStyle/>
                    <a:p>
                      <a:pPr marL="0" marR="0" indent="0">
                        <a:spcBef>
                          <a:spcPts val="0"/>
                        </a:spcBef>
                        <a:spcAft>
                          <a:spcPts val="0"/>
                        </a:spcAft>
                      </a:pPr>
                      <a:r>
                        <a:rPr lang="en-US" sz="1600" baseline="0">
                          <a:effectLst/>
                        </a:rPr>
                        <a:t>Asia Pacific</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marL="0" marR="0" indent="0">
                        <a:spcBef>
                          <a:spcPts val="0"/>
                        </a:spcBef>
                        <a:spcAft>
                          <a:spcPts val="0"/>
                        </a:spcAft>
                      </a:pPr>
                      <a:r>
                        <a:rPr lang="en-US" sz="1600" baseline="0">
                          <a:effectLst/>
                        </a:rPr>
                        <a:t>Social engineering</a:t>
                      </a:r>
                    </a:p>
                    <a:p>
                      <a:pPr marL="0" marR="0" indent="0">
                        <a:spcBef>
                          <a:spcPts val="0"/>
                        </a:spcBef>
                        <a:spcAft>
                          <a:spcPts val="0"/>
                        </a:spcAft>
                      </a:pPr>
                      <a:r>
                        <a:rPr lang="en-US" sz="1600" baseline="0">
                          <a:effectLst/>
                        </a:rPr>
                        <a:t>Web app attacks</a:t>
                      </a:r>
                    </a:p>
                    <a:p>
                      <a:pPr marL="0" marR="0" indent="0">
                        <a:spcBef>
                          <a:spcPts val="0"/>
                        </a:spcBef>
                        <a:spcAft>
                          <a:spcPts val="0"/>
                        </a:spcAft>
                      </a:pPr>
                      <a:r>
                        <a:rPr lang="en-US" sz="1600" baseline="0">
                          <a:effectLst/>
                        </a:rPr>
                        <a:t>System intrusion</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3">
                  <a:txBody>
                    <a:bodyPr/>
                    <a:lstStyle/>
                    <a:p>
                      <a:pPr marL="0" marR="0" indent="0">
                        <a:spcBef>
                          <a:spcPts val="0"/>
                        </a:spcBef>
                        <a:spcAft>
                          <a:spcPts val="0"/>
                        </a:spcAft>
                      </a:pPr>
                      <a:r>
                        <a:rPr lang="en-US" sz="1600" baseline="0">
                          <a:effectLst/>
                        </a:rPr>
                        <a:t>Financial: 54%</a:t>
                      </a:r>
                    </a:p>
                    <a:p>
                      <a:pPr marL="0" marR="0" indent="0">
                        <a:spcBef>
                          <a:spcPts val="0"/>
                        </a:spcBef>
                        <a:spcAft>
                          <a:spcPts val="0"/>
                        </a:spcAft>
                      </a:pPr>
                      <a:r>
                        <a:rPr lang="en-US" sz="1600" baseline="0">
                          <a:effectLst/>
                        </a:rPr>
                        <a:t>Espionage: 46%</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600" baseline="0">
                          <a:effectLst/>
                        </a:rPr>
                        <a:t>Japan</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600" baseline="0" dirty="0">
                          <a:effectLst/>
                        </a:rPr>
                        <a:t>$4.57</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87291124"/>
                  </a:ext>
                </a:extLst>
              </a:tr>
              <a:tr h="22479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spcBef>
                          <a:spcPts val="0"/>
                        </a:spcBef>
                        <a:spcAft>
                          <a:spcPts val="0"/>
                        </a:spcAft>
                      </a:pPr>
                      <a:r>
                        <a:rPr lang="en-US" sz="1600" baseline="0">
                          <a:effectLst/>
                        </a:rPr>
                        <a:t>ASEAN-Australia</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600" baseline="0" dirty="0">
                          <a:effectLst/>
                        </a:rPr>
                        <a:t>$2.87-$2.92</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5411646"/>
                  </a:ext>
                </a:extLst>
              </a:tr>
              <a:tr h="22479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spcBef>
                          <a:spcPts val="0"/>
                        </a:spcBef>
                        <a:spcAft>
                          <a:spcPts val="0"/>
                        </a:spcAft>
                      </a:pPr>
                      <a:r>
                        <a:rPr lang="en-US" sz="1600" baseline="0">
                          <a:effectLst/>
                        </a:rPr>
                        <a:t>India</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600" baseline="0" dirty="0">
                          <a:effectLst/>
                        </a:rPr>
                        <a:t>$2.32</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2420420"/>
                  </a:ext>
                </a:extLst>
              </a:tr>
              <a:tr h="224790">
                <a:tc rowSpan="2">
                  <a:txBody>
                    <a:bodyPr/>
                    <a:lstStyle/>
                    <a:p>
                      <a:pPr marL="0" marR="0" indent="0">
                        <a:spcBef>
                          <a:spcPts val="0"/>
                        </a:spcBef>
                        <a:spcAft>
                          <a:spcPts val="0"/>
                        </a:spcAft>
                      </a:pPr>
                      <a:r>
                        <a:rPr lang="en-US" sz="1600" baseline="0">
                          <a:effectLst/>
                        </a:rPr>
                        <a:t>Latin &amp; South America</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marL="0" marR="0" indent="0">
                        <a:spcBef>
                          <a:spcPts val="0"/>
                        </a:spcBef>
                        <a:spcAft>
                          <a:spcPts val="0"/>
                        </a:spcAft>
                      </a:pPr>
                      <a:r>
                        <a:rPr lang="en-US" sz="1600" baseline="0">
                          <a:effectLst/>
                        </a:rPr>
                        <a:t>System intrusion</a:t>
                      </a:r>
                    </a:p>
                    <a:p>
                      <a:pPr marL="0" marR="0" indent="0">
                        <a:spcBef>
                          <a:spcPts val="0"/>
                        </a:spcBef>
                        <a:spcAft>
                          <a:spcPts val="0"/>
                        </a:spcAft>
                      </a:pPr>
                      <a:r>
                        <a:rPr lang="en-US" sz="1600" baseline="0">
                          <a:effectLst/>
                        </a:rPr>
                        <a:t>Denial of service</a:t>
                      </a:r>
                    </a:p>
                    <a:p>
                      <a:pPr marL="0" marR="0" indent="0">
                        <a:spcBef>
                          <a:spcPts val="0"/>
                        </a:spcBef>
                        <a:spcAft>
                          <a:spcPts val="0"/>
                        </a:spcAft>
                      </a:pPr>
                      <a:r>
                        <a:rPr lang="en-US" sz="1600" baseline="0">
                          <a:effectLst/>
                        </a:rPr>
                        <a:t>Social engineering</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rowSpan="2">
                  <a:txBody>
                    <a:bodyPr/>
                    <a:lstStyle/>
                    <a:p>
                      <a:pPr marL="0" marR="0" indent="0">
                        <a:spcBef>
                          <a:spcPts val="0"/>
                        </a:spcBef>
                        <a:spcAft>
                          <a:spcPts val="0"/>
                        </a:spcAft>
                      </a:pPr>
                      <a:r>
                        <a:rPr lang="en-US" sz="1600" baseline="0">
                          <a:effectLst/>
                        </a:rPr>
                        <a:t>Financial: 92%</a:t>
                      </a:r>
                    </a:p>
                    <a:p>
                      <a:pPr marL="0" marR="0" indent="0">
                        <a:spcBef>
                          <a:spcPts val="0"/>
                        </a:spcBef>
                        <a:spcAft>
                          <a:spcPts val="0"/>
                        </a:spcAft>
                      </a:pPr>
                      <a:r>
                        <a:rPr lang="en-US" sz="1600" baseline="0">
                          <a:effectLst/>
                        </a:rPr>
                        <a:t>Convenience: 3%</a:t>
                      </a:r>
                    </a:p>
                    <a:p>
                      <a:pPr marL="0" marR="0" indent="0">
                        <a:spcBef>
                          <a:spcPts val="0"/>
                        </a:spcBef>
                        <a:spcAft>
                          <a:spcPts val="0"/>
                        </a:spcAft>
                      </a:pPr>
                      <a:r>
                        <a:rPr lang="en-US" sz="1600" baseline="0">
                          <a:effectLst/>
                        </a:rPr>
                        <a:t>Espionage: 2%</a:t>
                      </a:r>
                    </a:p>
                    <a:p>
                      <a:pPr marL="0" marR="0" indent="0">
                        <a:spcBef>
                          <a:spcPts val="0"/>
                        </a:spcBef>
                        <a:spcAft>
                          <a:spcPts val="0"/>
                        </a:spcAft>
                      </a:pPr>
                      <a:r>
                        <a:rPr lang="en-US" sz="1600" baseline="0">
                          <a:effectLst/>
                        </a:rPr>
                        <a:t>Grudge: 2%</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spcBef>
                          <a:spcPts val="0"/>
                        </a:spcBef>
                        <a:spcAft>
                          <a:spcPts val="0"/>
                        </a:spcAft>
                      </a:pPr>
                      <a:r>
                        <a:rPr lang="en-US" sz="1600" baseline="0">
                          <a:effectLst/>
                        </a:rPr>
                        <a:t>Latin America</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600" baseline="0" dirty="0">
                          <a:effectLst/>
                        </a:rPr>
                        <a:t>$2.80</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5117231"/>
                  </a:ext>
                </a:extLst>
              </a:tr>
              <a:tr h="67437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spcBef>
                          <a:spcPts val="0"/>
                        </a:spcBef>
                        <a:spcAft>
                          <a:spcPts val="0"/>
                        </a:spcAft>
                      </a:pPr>
                      <a:r>
                        <a:rPr lang="en-US" sz="1600" baseline="0">
                          <a:effectLst/>
                        </a:rPr>
                        <a:t>Brazil</a:t>
                      </a:r>
                      <a:endParaRPr lang="en-US" sz="160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600" baseline="0" dirty="0">
                          <a:effectLst/>
                        </a:rPr>
                        <a:t>$1.38</a:t>
                      </a:r>
                      <a:endParaRPr lang="en-US" sz="160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3535962"/>
                  </a:ext>
                </a:extLst>
              </a:tr>
            </a:tbl>
          </a:graphicData>
        </a:graphic>
      </p:graphicFrame>
    </p:spTree>
    <p:extLst>
      <p:ext uri="{BB962C8B-B14F-4D97-AF65-F5344CB8AC3E}">
        <p14:creationId xmlns:p14="http://schemas.microsoft.com/office/powerpoint/2010/main" val="2552514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C8C0DD1-B7A4-4B42-B10C-E860FA75401E}"/>
              </a:ext>
            </a:extLst>
          </p:cNvPr>
          <p:cNvGraphicFramePr>
            <a:graphicFrameLocks noGrp="1"/>
          </p:cNvGraphicFramePr>
          <p:nvPr>
            <p:ph idx="11"/>
            <p:extLst>
              <p:ext uri="{D42A27DB-BD31-4B8C-83A1-F6EECF244321}">
                <p14:modId xmlns:p14="http://schemas.microsoft.com/office/powerpoint/2010/main" val="3595119362"/>
              </p:ext>
            </p:extLst>
          </p:nvPr>
        </p:nvGraphicFramePr>
        <p:xfrm>
          <a:off x="526891" y="1828800"/>
          <a:ext cx="8126730" cy="4572000"/>
        </p:xfrm>
        <a:graphic>
          <a:graphicData uri="http://schemas.openxmlformats.org/drawingml/2006/table">
            <a:tbl>
              <a:tblPr firstRow="1" firstCol="1" bandRow="1">
                <a:tableStyleId>{5C22544A-7EE6-4342-B048-85BDC9FD1C3A}</a:tableStyleId>
              </a:tblPr>
              <a:tblGrid>
                <a:gridCol w="1987709">
                  <a:extLst>
                    <a:ext uri="{9D8B030D-6E8A-4147-A177-3AD203B41FA5}">
                      <a16:colId xmlns:a16="http://schemas.microsoft.com/office/drawing/2014/main" val="724179124"/>
                    </a:ext>
                  </a:extLst>
                </a:gridCol>
                <a:gridCol w="4495800">
                  <a:extLst>
                    <a:ext uri="{9D8B030D-6E8A-4147-A177-3AD203B41FA5}">
                      <a16:colId xmlns:a16="http://schemas.microsoft.com/office/drawing/2014/main" val="1444771255"/>
                    </a:ext>
                  </a:extLst>
                </a:gridCol>
                <a:gridCol w="1643221">
                  <a:extLst>
                    <a:ext uri="{9D8B030D-6E8A-4147-A177-3AD203B41FA5}">
                      <a16:colId xmlns:a16="http://schemas.microsoft.com/office/drawing/2014/main" val="3701768037"/>
                    </a:ext>
                  </a:extLst>
                </a:gridCol>
              </a:tblGrid>
              <a:tr h="1016000">
                <a:tc>
                  <a:txBody>
                    <a:bodyPr/>
                    <a:lstStyle/>
                    <a:p>
                      <a:pPr marL="0" marR="0" indent="274320" algn="ctr">
                        <a:spcBef>
                          <a:spcPts val="0"/>
                        </a:spcBef>
                        <a:spcAft>
                          <a:spcPts val="0"/>
                        </a:spcAft>
                      </a:pPr>
                      <a:r>
                        <a:rPr lang="en-US" sz="1800" dirty="0">
                          <a:effectLst/>
                        </a:rPr>
                        <a:t>Category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274320" algn="ctr">
                        <a:spcBef>
                          <a:spcPts val="0"/>
                        </a:spcBef>
                        <a:spcAft>
                          <a:spcPts val="0"/>
                        </a:spcAft>
                      </a:pPr>
                      <a:r>
                        <a:rPr lang="en-US" sz="1800" dirty="0">
                          <a:effectLst/>
                        </a:rPr>
                        <a:t>Most Common Initial Attack Vector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dirty="0">
                          <a:effectLst/>
                        </a:rPr>
                        <a:t>Avg. Cost per Breach Type (in millions)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81366842"/>
                  </a:ext>
                </a:extLst>
              </a:tr>
              <a:tr h="508000">
                <a:tc rowSpan="5">
                  <a:txBody>
                    <a:bodyPr/>
                    <a:lstStyle/>
                    <a:p>
                      <a:pPr marL="0" marR="0">
                        <a:spcBef>
                          <a:spcPts val="0"/>
                        </a:spcBef>
                        <a:spcAft>
                          <a:spcPts val="0"/>
                        </a:spcAft>
                      </a:pPr>
                      <a:r>
                        <a:rPr lang="en-US" sz="1800" dirty="0">
                          <a:effectLst/>
                        </a:rPr>
                        <a:t>Data breach cost – total</a:t>
                      </a:r>
                    </a:p>
                    <a:p>
                      <a:pPr marL="0" marR="0">
                        <a:spcBef>
                          <a:spcPts val="0"/>
                        </a:spcBef>
                        <a:spcAft>
                          <a:spcPts val="0"/>
                        </a:spcAft>
                      </a:pPr>
                      <a:r>
                        <a:rPr lang="en-US" sz="1800" dirty="0">
                          <a:effectLst/>
                        </a:rPr>
                        <a:t>[IBM22]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Stolen or compromised credentials (19%)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$4.50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2447105"/>
                  </a:ext>
                </a:extLst>
              </a:tr>
              <a:tr h="508000">
                <a:tc vMerge="1">
                  <a:txBody>
                    <a:bodyPr/>
                    <a:lstStyle/>
                    <a:p>
                      <a:endParaRPr lang="en-US"/>
                    </a:p>
                  </a:txBody>
                  <a:tcPr/>
                </a:tc>
                <a:tc>
                  <a:txBody>
                    <a:bodyPr/>
                    <a:lstStyle/>
                    <a:p>
                      <a:pPr marL="0" marR="0">
                        <a:spcBef>
                          <a:spcPts val="0"/>
                        </a:spcBef>
                        <a:spcAft>
                          <a:spcPts val="0"/>
                        </a:spcAft>
                      </a:pPr>
                      <a:r>
                        <a:rPr lang="en-US" sz="1800">
                          <a:effectLst/>
                        </a:rPr>
                        <a:t>Phishing (16%)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$4.91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44174923"/>
                  </a:ext>
                </a:extLst>
              </a:tr>
              <a:tr h="508000">
                <a:tc vMerge="1">
                  <a:txBody>
                    <a:bodyPr/>
                    <a:lstStyle/>
                    <a:p>
                      <a:endParaRPr lang="en-US"/>
                    </a:p>
                  </a:txBody>
                  <a:tcPr/>
                </a:tc>
                <a:tc>
                  <a:txBody>
                    <a:bodyPr/>
                    <a:lstStyle/>
                    <a:p>
                      <a:pPr marL="0" marR="0">
                        <a:spcBef>
                          <a:spcPts val="0"/>
                        </a:spcBef>
                        <a:spcAft>
                          <a:spcPts val="0"/>
                        </a:spcAft>
                      </a:pPr>
                      <a:r>
                        <a:rPr lang="en-US" sz="1800">
                          <a:effectLst/>
                        </a:rPr>
                        <a:t>Cloud misconfiguration (15%)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effectLst/>
                        </a:rPr>
                        <a:t>$4.14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3080380"/>
                  </a:ext>
                </a:extLst>
              </a:tr>
              <a:tr h="508000">
                <a:tc vMerge="1">
                  <a:txBody>
                    <a:bodyPr/>
                    <a:lstStyle/>
                    <a:p>
                      <a:endParaRPr lang="en-US"/>
                    </a:p>
                  </a:txBody>
                  <a:tcPr/>
                </a:tc>
                <a:tc>
                  <a:txBody>
                    <a:bodyPr/>
                    <a:lstStyle/>
                    <a:p>
                      <a:pPr marL="0" marR="0">
                        <a:spcBef>
                          <a:spcPts val="0"/>
                        </a:spcBef>
                        <a:spcAft>
                          <a:spcPts val="0"/>
                        </a:spcAft>
                      </a:pPr>
                      <a:r>
                        <a:rPr lang="en-US" sz="1800">
                          <a:effectLst/>
                        </a:rPr>
                        <a:t>Third party software vulnerability (13%)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$4.55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10192531"/>
                  </a:ext>
                </a:extLst>
              </a:tr>
              <a:tr h="508000">
                <a:tc vMerge="1">
                  <a:txBody>
                    <a:bodyPr/>
                    <a:lstStyle/>
                    <a:p>
                      <a:endParaRPr lang="en-US"/>
                    </a:p>
                  </a:txBody>
                  <a:tcPr/>
                </a:tc>
                <a:tc>
                  <a:txBody>
                    <a:bodyPr/>
                    <a:lstStyle/>
                    <a:p>
                      <a:pPr marL="0" marR="0">
                        <a:spcBef>
                          <a:spcPts val="0"/>
                        </a:spcBef>
                        <a:spcAft>
                          <a:spcPts val="0"/>
                        </a:spcAft>
                      </a:pPr>
                      <a:r>
                        <a:rPr lang="en-US" sz="1800">
                          <a:effectLst/>
                        </a:rPr>
                        <a:t>Average Breach Cost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$4.35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0842171"/>
                  </a:ext>
                </a:extLst>
              </a:tr>
              <a:tr h="508000">
                <a:tc rowSpan="2">
                  <a:txBody>
                    <a:bodyPr/>
                    <a:lstStyle/>
                    <a:p>
                      <a:pPr marL="0" marR="0">
                        <a:spcBef>
                          <a:spcPts val="0"/>
                        </a:spcBef>
                        <a:spcAft>
                          <a:spcPts val="0"/>
                        </a:spcAft>
                      </a:pPr>
                      <a:r>
                        <a:rPr lang="en-US" sz="1800">
                          <a:effectLst/>
                        </a:rPr>
                        <a:t>Mega breach cost</a:t>
                      </a:r>
                    </a:p>
                    <a:p>
                      <a:pPr marL="0" marR="0">
                        <a:spcBef>
                          <a:spcPts val="0"/>
                        </a:spcBef>
                        <a:spcAft>
                          <a:spcPts val="0"/>
                        </a:spcAft>
                      </a:pPr>
                      <a:r>
                        <a:rPr lang="en-US" sz="1800">
                          <a:effectLst/>
                        </a:rPr>
                        <a:t>[IBM21]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rPr>
                        <a:t>1 million-10 million records breached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rPr>
                        <a:t>$52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80711165"/>
                  </a:ext>
                </a:extLst>
              </a:tr>
              <a:tr h="508000">
                <a:tc vMerge="1">
                  <a:txBody>
                    <a:bodyPr/>
                    <a:lstStyle/>
                    <a:p>
                      <a:endParaRPr lang="en-US"/>
                    </a:p>
                  </a:txBody>
                  <a:tcPr/>
                </a:tc>
                <a:tc>
                  <a:txBody>
                    <a:bodyPr/>
                    <a:lstStyle/>
                    <a:p>
                      <a:pPr marL="0" marR="0">
                        <a:spcBef>
                          <a:spcPts val="0"/>
                        </a:spcBef>
                        <a:spcAft>
                          <a:spcPts val="0"/>
                        </a:spcAft>
                      </a:pPr>
                      <a:r>
                        <a:rPr lang="en-US" sz="1800">
                          <a:effectLst/>
                        </a:rPr>
                        <a:t>50 million-65 million records breached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effectLst/>
                        </a:rPr>
                        <a:t>$401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57894857"/>
                  </a:ext>
                </a:extLst>
              </a:tr>
            </a:tbl>
          </a:graphicData>
        </a:graphic>
      </p:graphicFrame>
      <p:sp>
        <p:nvSpPr>
          <p:cNvPr id="3" name="Title 2">
            <a:extLst>
              <a:ext uri="{FF2B5EF4-FFF2-40B4-BE49-F238E27FC236}">
                <a16:creationId xmlns:a16="http://schemas.microsoft.com/office/drawing/2014/main" id="{DAB45E0D-4B9E-4C2D-8653-BD9BF3AFAFCB}"/>
              </a:ext>
            </a:extLst>
          </p:cNvPr>
          <p:cNvSpPr>
            <a:spLocks noGrp="1"/>
          </p:cNvSpPr>
          <p:nvPr>
            <p:ph type="title"/>
          </p:nvPr>
        </p:nvSpPr>
        <p:spPr>
          <a:xfrm>
            <a:off x="520700" y="917575"/>
            <a:ext cx="8154988" cy="886397"/>
          </a:xfrm>
        </p:spPr>
        <p:txBody>
          <a:bodyPr/>
          <a:lstStyle/>
          <a:p>
            <a:r>
              <a:rPr lang="en-US" dirty="0"/>
              <a:t>IBM Cost of a Data Breach Report </a:t>
            </a:r>
            <a:br>
              <a:rPr lang="en-US" dirty="0"/>
            </a:br>
            <a:r>
              <a:rPr lang="en-US" sz="2800" dirty="0"/>
              <a:t>(IBM, </a:t>
            </a:r>
            <a:r>
              <a:rPr lang="en-US" sz="2800" dirty="0" err="1"/>
              <a:t>Ponemon</a:t>
            </a:r>
            <a:r>
              <a:rPr lang="en-US" sz="2800" dirty="0"/>
              <a:t>) 2021, 2022</a:t>
            </a:r>
            <a:endParaRPr lang="en-US" dirty="0"/>
          </a:p>
        </p:txBody>
      </p:sp>
    </p:spTree>
    <p:extLst>
      <p:ext uri="{BB962C8B-B14F-4D97-AF65-F5344CB8AC3E}">
        <p14:creationId xmlns:p14="http://schemas.microsoft.com/office/powerpoint/2010/main" val="4015846179"/>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520700" y="917575"/>
            <a:ext cx="8154988" cy="387798"/>
          </a:xfrm>
        </p:spPr>
        <p:txBody>
          <a:bodyPr/>
          <a:lstStyle/>
          <a:p>
            <a:pPr eaLnBrk="1" hangingPunct="1"/>
            <a:r>
              <a:rPr lang="en-US" altLang="en-US" sz="2800" dirty="0">
                <a:ea typeface="Calibri" panose="020F0502020204030204" pitchFamily="34" charset="0"/>
                <a:cs typeface="Lucida Sans" panose="020B0602030504020204" pitchFamily="34" charset="0"/>
              </a:rPr>
              <a:t>2021 Cost of Data Breach Statistics </a:t>
            </a:r>
            <a:r>
              <a:rPr lang="en-US" altLang="en-US" sz="2000" dirty="0">
                <a:ea typeface="Calibri" panose="020F0502020204030204" pitchFamily="34" charset="0"/>
                <a:cs typeface="Lucida Sans" panose="020B0602030504020204" pitchFamily="34" charset="0"/>
              </a:rPr>
              <a:t>(</a:t>
            </a:r>
            <a:r>
              <a:rPr lang="en-US" altLang="en-US" sz="2000" dirty="0" err="1">
                <a:ea typeface="Calibri" panose="020F0502020204030204" pitchFamily="34" charset="0"/>
                <a:cs typeface="Lucida Sans" panose="020B0602030504020204" pitchFamily="34" charset="0"/>
              </a:rPr>
              <a:t>Ponemon</a:t>
            </a:r>
            <a:r>
              <a:rPr lang="en-US" altLang="en-US" sz="2000" dirty="0">
                <a:ea typeface="Calibri" panose="020F0502020204030204" pitchFamily="34" charset="0"/>
                <a:cs typeface="Lucida Sans" panose="020B0602030504020204" pitchFamily="34" charset="0"/>
              </a:rPr>
              <a:t>, IBM)</a:t>
            </a:r>
            <a:endParaRPr lang="en-US" altLang="en-US" sz="2800" dirty="0">
              <a:ea typeface="Calibri" panose="020F0502020204030204" pitchFamily="34" charset="0"/>
              <a:cs typeface="Lucida Sans" panose="020B0602030504020204" pitchFamily="34" charset="0"/>
            </a:endParaRPr>
          </a:p>
        </p:txBody>
      </p:sp>
      <p:graphicFrame>
        <p:nvGraphicFramePr>
          <p:cNvPr id="8" name="Content Placeholder 7">
            <a:extLst>
              <a:ext uri="{FF2B5EF4-FFF2-40B4-BE49-F238E27FC236}">
                <a16:creationId xmlns:a16="http://schemas.microsoft.com/office/drawing/2014/main" id="{AB62BA49-6406-48BF-BEE8-628C34AC709E}"/>
              </a:ext>
            </a:extLst>
          </p:cNvPr>
          <p:cNvGraphicFramePr>
            <a:graphicFrameLocks noGrp="1"/>
          </p:cNvGraphicFramePr>
          <p:nvPr>
            <p:ph idx="1"/>
            <p:extLst>
              <p:ext uri="{D42A27DB-BD31-4B8C-83A1-F6EECF244321}">
                <p14:modId xmlns:p14="http://schemas.microsoft.com/office/powerpoint/2010/main" val="1576104491"/>
              </p:ext>
            </p:extLst>
          </p:nvPr>
        </p:nvGraphicFramePr>
        <p:xfrm>
          <a:off x="2057400" y="1600200"/>
          <a:ext cx="4876799" cy="4937760"/>
        </p:xfrm>
        <a:graphic>
          <a:graphicData uri="http://schemas.openxmlformats.org/drawingml/2006/table">
            <a:tbl>
              <a:tblPr firstRow="1" firstCol="1" bandRow="1">
                <a:tableStyleId>{5C22544A-7EE6-4342-B048-85BDC9FD1C3A}</a:tableStyleId>
              </a:tblPr>
              <a:tblGrid>
                <a:gridCol w="2706809">
                  <a:extLst>
                    <a:ext uri="{9D8B030D-6E8A-4147-A177-3AD203B41FA5}">
                      <a16:colId xmlns:a16="http://schemas.microsoft.com/office/drawing/2014/main" val="1981120938"/>
                    </a:ext>
                  </a:extLst>
                </a:gridCol>
                <a:gridCol w="2169990">
                  <a:extLst>
                    <a:ext uri="{9D8B030D-6E8A-4147-A177-3AD203B41FA5}">
                      <a16:colId xmlns:a16="http://schemas.microsoft.com/office/drawing/2014/main" val="3056281163"/>
                    </a:ext>
                  </a:extLst>
                </a:gridCol>
              </a:tblGrid>
              <a:tr h="0">
                <a:tc>
                  <a:txBody>
                    <a:bodyPr/>
                    <a:lstStyle/>
                    <a:p>
                      <a:pPr marL="0" marR="0" indent="0">
                        <a:spcBef>
                          <a:spcPts val="0"/>
                        </a:spcBef>
                        <a:spcAft>
                          <a:spcPts val="0"/>
                        </a:spcAft>
                      </a:pPr>
                      <a:r>
                        <a:rPr lang="en-US" sz="1800">
                          <a:effectLst/>
                        </a:rPr>
                        <a:t>Industry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Cost of Breach</a:t>
                      </a:r>
                    </a:p>
                    <a:p>
                      <a:pPr marL="0" marR="0" indent="0" algn="ctr">
                        <a:spcBef>
                          <a:spcPts val="0"/>
                        </a:spcBef>
                        <a:spcAft>
                          <a:spcPts val="0"/>
                        </a:spcAft>
                      </a:pPr>
                      <a:r>
                        <a:rPr lang="en-US" sz="1800">
                          <a:effectLst/>
                        </a:rPr>
                        <a:t>(in millions)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4335358"/>
                  </a:ext>
                </a:extLst>
              </a:tr>
              <a:tr h="0">
                <a:tc>
                  <a:txBody>
                    <a:bodyPr/>
                    <a:lstStyle/>
                    <a:p>
                      <a:pPr marL="0" marR="0" indent="0">
                        <a:spcBef>
                          <a:spcPts val="0"/>
                        </a:spcBef>
                        <a:spcAft>
                          <a:spcPts val="0"/>
                        </a:spcAft>
                      </a:pPr>
                      <a:r>
                        <a:rPr lang="en-US" sz="1800">
                          <a:effectLst/>
                        </a:rPr>
                        <a:t>Communications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$3.62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744006"/>
                  </a:ext>
                </a:extLst>
              </a:tr>
              <a:tr h="0">
                <a:tc>
                  <a:txBody>
                    <a:bodyPr/>
                    <a:lstStyle/>
                    <a:p>
                      <a:pPr marL="0" marR="0" indent="0">
                        <a:spcBef>
                          <a:spcPts val="0"/>
                        </a:spcBef>
                        <a:spcAft>
                          <a:spcPts val="0"/>
                        </a:spcAft>
                      </a:pPr>
                      <a:r>
                        <a:rPr lang="en-US" sz="1800">
                          <a:effectLst/>
                        </a:rPr>
                        <a:t>Consumer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$3.7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5864720"/>
                  </a:ext>
                </a:extLst>
              </a:tr>
              <a:tr h="0">
                <a:tc>
                  <a:txBody>
                    <a:bodyPr/>
                    <a:lstStyle/>
                    <a:p>
                      <a:pPr marL="0" marR="0" indent="0">
                        <a:spcBef>
                          <a:spcPts val="0"/>
                        </a:spcBef>
                        <a:spcAft>
                          <a:spcPts val="0"/>
                        </a:spcAft>
                      </a:pPr>
                      <a:r>
                        <a:rPr lang="en-US" sz="1800">
                          <a:effectLst/>
                        </a:rPr>
                        <a:t>Education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$3.79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0338595"/>
                  </a:ext>
                </a:extLst>
              </a:tr>
              <a:tr h="0">
                <a:tc>
                  <a:txBody>
                    <a:bodyPr/>
                    <a:lstStyle/>
                    <a:p>
                      <a:pPr marL="0" marR="0" indent="0">
                        <a:spcBef>
                          <a:spcPts val="0"/>
                        </a:spcBef>
                        <a:spcAft>
                          <a:spcPts val="0"/>
                        </a:spcAft>
                      </a:pPr>
                      <a:r>
                        <a:rPr lang="en-US" sz="1800">
                          <a:effectLst/>
                        </a:rPr>
                        <a:t>Energy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$4.65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37541549"/>
                  </a:ext>
                </a:extLst>
              </a:tr>
              <a:tr h="0">
                <a:tc>
                  <a:txBody>
                    <a:bodyPr/>
                    <a:lstStyle/>
                    <a:p>
                      <a:pPr marL="0" marR="0" indent="0">
                        <a:spcBef>
                          <a:spcPts val="0"/>
                        </a:spcBef>
                        <a:spcAft>
                          <a:spcPts val="0"/>
                        </a:spcAft>
                      </a:pPr>
                      <a:r>
                        <a:rPr lang="en-US" sz="1800">
                          <a:effectLst/>
                        </a:rPr>
                        <a:t>Financial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$5.72</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4501337"/>
                  </a:ext>
                </a:extLst>
              </a:tr>
              <a:tr h="0">
                <a:tc>
                  <a:txBody>
                    <a:bodyPr/>
                    <a:lstStyle/>
                    <a:p>
                      <a:pPr marL="0" marR="0" indent="0">
                        <a:spcBef>
                          <a:spcPts val="0"/>
                        </a:spcBef>
                        <a:spcAft>
                          <a:spcPts val="0"/>
                        </a:spcAft>
                      </a:pPr>
                      <a:r>
                        <a:rPr lang="en-US" sz="1800">
                          <a:effectLst/>
                        </a:rPr>
                        <a:t>Health care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$9.23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6596060"/>
                  </a:ext>
                </a:extLst>
              </a:tr>
              <a:tr h="0">
                <a:tc>
                  <a:txBody>
                    <a:bodyPr/>
                    <a:lstStyle/>
                    <a:p>
                      <a:pPr marL="0" marR="0" indent="0">
                        <a:spcBef>
                          <a:spcPts val="0"/>
                        </a:spcBef>
                        <a:spcAft>
                          <a:spcPts val="0"/>
                        </a:spcAft>
                      </a:pPr>
                      <a:r>
                        <a:rPr lang="en-US" sz="1800">
                          <a:effectLst/>
                        </a:rPr>
                        <a:t>Hospitality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$3.03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9777214"/>
                  </a:ext>
                </a:extLst>
              </a:tr>
              <a:tr h="0">
                <a:tc>
                  <a:txBody>
                    <a:bodyPr/>
                    <a:lstStyle/>
                    <a:p>
                      <a:pPr marL="0" marR="0" indent="0">
                        <a:spcBef>
                          <a:spcPts val="0"/>
                        </a:spcBef>
                        <a:spcAft>
                          <a:spcPts val="0"/>
                        </a:spcAft>
                      </a:pPr>
                      <a:r>
                        <a:rPr lang="en-US" sz="1800">
                          <a:effectLst/>
                        </a:rPr>
                        <a:t>Industry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$4.24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93590887"/>
                  </a:ext>
                </a:extLst>
              </a:tr>
              <a:tr h="0">
                <a:tc>
                  <a:txBody>
                    <a:bodyPr/>
                    <a:lstStyle/>
                    <a:p>
                      <a:pPr marL="0" marR="0" indent="0">
                        <a:spcBef>
                          <a:spcPts val="0"/>
                        </a:spcBef>
                        <a:spcAft>
                          <a:spcPts val="0"/>
                        </a:spcAft>
                      </a:pPr>
                      <a:r>
                        <a:rPr lang="en-US" sz="1800">
                          <a:effectLst/>
                        </a:rPr>
                        <a:t>Media</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$3.17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55849971"/>
                  </a:ext>
                </a:extLst>
              </a:tr>
              <a:tr h="0">
                <a:tc>
                  <a:txBody>
                    <a:bodyPr/>
                    <a:lstStyle/>
                    <a:p>
                      <a:pPr marL="0" marR="0" indent="0">
                        <a:spcBef>
                          <a:spcPts val="0"/>
                        </a:spcBef>
                        <a:spcAft>
                          <a:spcPts val="0"/>
                        </a:spcAft>
                      </a:pPr>
                      <a:r>
                        <a:rPr lang="en-US" sz="1800">
                          <a:effectLst/>
                        </a:rPr>
                        <a:t>Pharmaceutical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$5.04</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90467225"/>
                  </a:ext>
                </a:extLst>
              </a:tr>
              <a:tr h="0">
                <a:tc>
                  <a:txBody>
                    <a:bodyPr/>
                    <a:lstStyle/>
                    <a:p>
                      <a:pPr marL="0" marR="0" indent="0">
                        <a:spcBef>
                          <a:spcPts val="0"/>
                        </a:spcBef>
                        <a:spcAft>
                          <a:spcPts val="0"/>
                        </a:spcAft>
                      </a:pPr>
                      <a:r>
                        <a:rPr lang="en-US" sz="1800">
                          <a:effectLst/>
                        </a:rPr>
                        <a:t>Public sector</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$1.93</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15021691"/>
                  </a:ext>
                </a:extLst>
              </a:tr>
              <a:tr h="0">
                <a:tc>
                  <a:txBody>
                    <a:bodyPr/>
                    <a:lstStyle/>
                    <a:p>
                      <a:pPr marL="0" marR="0" indent="0">
                        <a:spcBef>
                          <a:spcPts val="0"/>
                        </a:spcBef>
                        <a:spcAft>
                          <a:spcPts val="0"/>
                        </a:spcAft>
                      </a:pPr>
                      <a:r>
                        <a:rPr lang="en-US" sz="1800">
                          <a:effectLst/>
                        </a:rPr>
                        <a:t>Research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$3.6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10013207"/>
                  </a:ext>
                </a:extLst>
              </a:tr>
              <a:tr h="0">
                <a:tc>
                  <a:txBody>
                    <a:bodyPr/>
                    <a:lstStyle/>
                    <a:p>
                      <a:pPr marL="0" marR="0" indent="0">
                        <a:spcBef>
                          <a:spcPts val="0"/>
                        </a:spcBef>
                        <a:spcAft>
                          <a:spcPts val="0"/>
                        </a:spcAft>
                      </a:pPr>
                      <a:r>
                        <a:rPr lang="en-US" sz="1800">
                          <a:effectLst/>
                        </a:rPr>
                        <a:t>Retail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$3.27</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0695188"/>
                  </a:ext>
                </a:extLst>
              </a:tr>
              <a:tr h="0">
                <a:tc>
                  <a:txBody>
                    <a:bodyPr/>
                    <a:lstStyle/>
                    <a:p>
                      <a:pPr marL="0" marR="0" indent="0">
                        <a:spcBef>
                          <a:spcPts val="0"/>
                        </a:spcBef>
                        <a:spcAft>
                          <a:spcPts val="0"/>
                        </a:spcAft>
                      </a:pPr>
                      <a:r>
                        <a:rPr lang="en-US" sz="1800">
                          <a:effectLst/>
                        </a:rPr>
                        <a:t>Services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$4.65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73178976"/>
                  </a:ext>
                </a:extLst>
              </a:tr>
              <a:tr h="0">
                <a:tc>
                  <a:txBody>
                    <a:bodyPr/>
                    <a:lstStyle/>
                    <a:p>
                      <a:pPr marL="0" marR="0" indent="0">
                        <a:spcBef>
                          <a:spcPts val="0"/>
                        </a:spcBef>
                        <a:spcAft>
                          <a:spcPts val="0"/>
                        </a:spcAft>
                      </a:pPr>
                      <a:r>
                        <a:rPr lang="en-US" sz="1800">
                          <a:effectLst/>
                        </a:rPr>
                        <a:t>Technology</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a:effectLst/>
                        </a:rPr>
                        <a:t>$4.88</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37049243"/>
                  </a:ext>
                </a:extLst>
              </a:tr>
              <a:tr h="0">
                <a:tc>
                  <a:txBody>
                    <a:bodyPr/>
                    <a:lstStyle/>
                    <a:p>
                      <a:pPr marL="0" marR="0" indent="0">
                        <a:spcBef>
                          <a:spcPts val="0"/>
                        </a:spcBef>
                        <a:spcAft>
                          <a:spcPts val="0"/>
                        </a:spcAft>
                      </a:pPr>
                      <a:r>
                        <a:rPr lang="en-US" sz="1800">
                          <a:effectLst/>
                        </a:rPr>
                        <a:t>Transportation</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indent="0" algn="ctr">
                        <a:spcBef>
                          <a:spcPts val="0"/>
                        </a:spcBef>
                        <a:spcAft>
                          <a:spcPts val="0"/>
                        </a:spcAft>
                      </a:pPr>
                      <a:r>
                        <a:rPr lang="en-US" sz="1800" dirty="0">
                          <a:effectLst/>
                        </a:rPr>
                        <a:t>$3.75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02150644"/>
                  </a:ext>
                </a:extLst>
              </a:tr>
            </a:tbl>
          </a:graphicData>
        </a:graphic>
      </p:graphicFrame>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60"/>
          <p:cNvSpPr>
            <a:spLocks noGrp="1" noChangeArrowheads="1"/>
          </p:cNvSpPr>
          <p:nvPr>
            <p:ph type="title"/>
          </p:nvPr>
        </p:nvSpPr>
        <p:spPr>
          <a:xfrm>
            <a:off x="457200" y="533400"/>
            <a:ext cx="8229600" cy="886397"/>
          </a:xfrm>
        </p:spPr>
        <p:txBody>
          <a:bodyPr/>
          <a:lstStyle/>
          <a:p>
            <a:pPr eaLnBrk="1" hangingPunct="1"/>
            <a:r>
              <a:rPr lang="en-US" altLang="en-US" sz="3200" dirty="0">
                <a:ea typeface="Calibri" panose="020F0502020204030204" pitchFamily="34" charset="0"/>
                <a:cs typeface="Lucida Sans" panose="020B0602030504020204" pitchFamily="34" charset="0"/>
              </a:rPr>
              <a:t>Step 1:  Determine Value of Assets</a:t>
            </a:r>
            <a:br>
              <a:rPr lang="en-US" altLang="en-US" sz="3200" dirty="0">
                <a:ea typeface="Calibri" panose="020F0502020204030204" pitchFamily="34" charset="0"/>
                <a:cs typeface="Lucida Sans" panose="020B0602030504020204" pitchFamily="34" charset="0"/>
              </a:rPr>
            </a:br>
            <a:r>
              <a:rPr lang="en-US" altLang="en-US" sz="3200" dirty="0">
                <a:ea typeface="Calibri" panose="020F0502020204030204" pitchFamily="34" charset="0"/>
                <a:cs typeface="Lucida Sans" panose="020B0602030504020204" pitchFamily="34" charset="0"/>
              </a:rPr>
              <a:t>Step 2:  Determine Loss due to Threats</a:t>
            </a:r>
          </a:p>
        </p:txBody>
      </p:sp>
      <p:sp>
        <p:nvSpPr>
          <p:cNvPr id="37918" name="Text Box 175"/>
          <p:cNvSpPr txBox="1">
            <a:spLocks noChangeArrowheads="1"/>
          </p:cNvSpPr>
          <p:nvPr/>
        </p:nvSpPr>
        <p:spPr bwMode="auto">
          <a:xfrm>
            <a:off x="7391400" y="685800"/>
            <a:ext cx="10144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a:t>Work</a:t>
            </a:r>
          </a:p>
          <a:p>
            <a:r>
              <a:rPr lang="en-US" altLang="en-US" sz="2800"/>
              <a:t>book</a:t>
            </a:r>
          </a:p>
        </p:txBody>
      </p:sp>
      <p:graphicFrame>
        <p:nvGraphicFramePr>
          <p:cNvPr id="4" name="Table Placeholder 3">
            <a:extLst>
              <a:ext uri="{FF2B5EF4-FFF2-40B4-BE49-F238E27FC236}">
                <a16:creationId xmlns:a16="http://schemas.microsoft.com/office/drawing/2014/main" id="{40E99AB0-C1D2-41A8-B3AD-F0058C931AC3}"/>
              </a:ext>
            </a:extLst>
          </p:cNvPr>
          <p:cNvGraphicFramePr>
            <a:graphicFrameLocks noGrp="1"/>
          </p:cNvGraphicFramePr>
          <p:nvPr>
            <p:ph type="tbl" idx="1"/>
            <p:extLst>
              <p:ext uri="{D42A27DB-BD31-4B8C-83A1-F6EECF244321}">
                <p14:modId xmlns:p14="http://schemas.microsoft.com/office/powerpoint/2010/main" val="3667703141"/>
              </p:ext>
            </p:extLst>
          </p:nvPr>
        </p:nvGraphicFramePr>
        <p:xfrm>
          <a:off x="304800" y="1828800"/>
          <a:ext cx="8534400" cy="4589930"/>
        </p:xfrm>
        <a:graphic>
          <a:graphicData uri="http://schemas.openxmlformats.org/drawingml/2006/table">
            <a:tbl>
              <a:tblPr firstRow="1">
                <a:tableStyleId>{284E427A-3D55-4303-BF80-6455036E1DE7}</a:tableStyleId>
              </a:tblPr>
              <a:tblGrid>
                <a:gridCol w="1268211">
                  <a:extLst>
                    <a:ext uri="{9D8B030D-6E8A-4147-A177-3AD203B41FA5}">
                      <a16:colId xmlns:a16="http://schemas.microsoft.com/office/drawing/2014/main" val="3954016752"/>
                    </a:ext>
                  </a:extLst>
                </a:gridCol>
                <a:gridCol w="1466211">
                  <a:extLst>
                    <a:ext uri="{9D8B030D-6E8A-4147-A177-3AD203B41FA5}">
                      <a16:colId xmlns:a16="http://schemas.microsoft.com/office/drawing/2014/main" val="1774607538"/>
                    </a:ext>
                  </a:extLst>
                </a:gridCol>
                <a:gridCol w="2584217">
                  <a:extLst>
                    <a:ext uri="{9D8B030D-6E8A-4147-A177-3AD203B41FA5}">
                      <a16:colId xmlns:a16="http://schemas.microsoft.com/office/drawing/2014/main" val="802570517"/>
                    </a:ext>
                  </a:extLst>
                </a:gridCol>
                <a:gridCol w="3215761">
                  <a:extLst>
                    <a:ext uri="{9D8B030D-6E8A-4147-A177-3AD203B41FA5}">
                      <a16:colId xmlns:a16="http://schemas.microsoft.com/office/drawing/2014/main" val="2762447482"/>
                    </a:ext>
                  </a:extLst>
                </a:gridCol>
              </a:tblGrid>
              <a:tr h="806824">
                <a:tc>
                  <a:txBody>
                    <a:bodyPr/>
                    <a:lstStyle/>
                    <a:p>
                      <a:pPr marL="0" marR="0" algn="ctr">
                        <a:spcBef>
                          <a:spcPts val="0"/>
                        </a:spcBef>
                        <a:spcAft>
                          <a:spcPts val="0"/>
                        </a:spcAft>
                      </a:pPr>
                      <a:r>
                        <a:rPr lang="en-US" sz="1600">
                          <a:effectLst/>
                        </a:rPr>
                        <a:t>Asset Name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tc>
                  <a:txBody>
                    <a:bodyPr/>
                    <a:lstStyle/>
                    <a:p>
                      <a:pPr marL="0" marR="0" algn="ctr">
                        <a:spcBef>
                          <a:spcPts val="0"/>
                        </a:spcBef>
                        <a:spcAft>
                          <a:spcPts val="0"/>
                        </a:spcAft>
                      </a:pPr>
                      <a:r>
                        <a:rPr lang="en-US" sz="1600">
                          <a:effectLst/>
                        </a:rPr>
                        <a:t>$ Value</a:t>
                      </a:r>
                    </a:p>
                    <a:p>
                      <a:pPr marL="0" marR="0" algn="ctr">
                        <a:spcBef>
                          <a:spcPts val="0"/>
                        </a:spcBef>
                        <a:spcAft>
                          <a:spcPts val="0"/>
                        </a:spcAft>
                      </a:pPr>
                      <a:r>
                        <a:rPr lang="en-US" sz="1600">
                          <a:effectLst/>
                        </a:rPr>
                        <a:t>Direct Loss:</a:t>
                      </a:r>
                    </a:p>
                    <a:p>
                      <a:pPr marL="0" marR="0" algn="ctr">
                        <a:spcBef>
                          <a:spcPts val="0"/>
                        </a:spcBef>
                        <a:spcAft>
                          <a:spcPts val="0"/>
                        </a:spcAft>
                      </a:pPr>
                      <a:r>
                        <a:rPr lang="en-US" sz="1600">
                          <a:effectLst/>
                        </a:rPr>
                        <a:t>Replacement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tc>
                  <a:txBody>
                    <a:bodyPr/>
                    <a:lstStyle/>
                    <a:p>
                      <a:pPr marL="0" marR="0" algn="ctr">
                        <a:spcBef>
                          <a:spcPts val="0"/>
                        </a:spcBef>
                        <a:spcAft>
                          <a:spcPts val="0"/>
                        </a:spcAft>
                      </a:pPr>
                      <a:r>
                        <a:rPr lang="en-US" sz="1600" dirty="0">
                          <a:effectLst/>
                        </a:rPr>
                        <a:t>$ Value</a:t>
                      </a:r>
                    </a:p>
                    <a:p>
                      <a:pPr marL="0" marR="0" algn="ctr">
                        <a:spcBef>
                          <a:spcPts val="0"/>
                        </a:spcBef>
                        <a:spcAft>
                          <a:spcPts val="0"/>
                        </a:spcAft>
                      </a:pPr>
                      <a:r>
                        <a:rPr lang="en-US" sz="1600" dirty="0">
                          <a:effectLst/>
                        </a:rPr>
                        <a:t>Consequential Financial Loss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tc>
                  <a:txBody>
                    <a:bodyPr/>
                    <a:lstStyle/>
                    <a:p>
                      <a:pPr marL="0" marR="0" algn="ctr">
                        <a:spcBef>
                          <a:spcPts val="0"/>
                        </a:spcBef>
                        <a:spcAft>
                          <a:spcPts val="0"/>
                        </a:spcAft>
                      </a:pPr>
                      <a:r>
                        <a:rPr lang="en-US" sz="1600" dirty="0">
                          <a:effectLst/>
                        </a:rPr>
                        <a:t>Confidentiality, Integrity, and Availability Notes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extLst>
                  <a:ext uri="{0D108BD9-81ED-4DB2-BD59-A6C34878D82A}">
                    <a16:rowId xmlns:a16="http://schemas.microsoft.com/office/drawing/2014/main" val="971762951"/>
                  </a:ext>
                </a:extLst>
              </a:tr>
              <a:tr h="1344706">
                <a:tc>
                  <a:txBody>
                    <a:bodyPr/>
                    <a:lstStyle/>
                    <a:p>
                      <a:pPr marL="0" marR="0">
                        <a:spcBef>
                          <a:spcPts val="0"/>
                        </a:spcBef>
                        <a:spcAft>
                          <a:spcPts val="0"/>
                        </a:spcAft>
                      </a:pPr>
                      <a:r>
                        <a:rPr lang="en-US" sz="1600">
                          <a:effectLst/>
                          <a:latin typeface="Tempus Sans ITC" panose="04020404030D07020202" pitchFamily="82" charset="0"/>
                        </a:rPr>
                        <a:t>Student(s) and/or Instructor(s)</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latin typeface="Tempus Sans ITC" panose="04020404030D07020202" pitchFamily="82" charset="0"/>
                        </a:rPr>
                        <a:t>$2,000 per student (tuition)</a:t>
                      </a:r>
                      <a:endParaRPr lang="en-US" sz="16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latin typeface="Tempus Sans ITC" panose="04020404030D07020202" pitchFamily="82" charset="0"/>
                        </a:rPr>
                        <a:t>Lawsuit= $1 Million</a:t>
                      </a:r>
                    </a:p>
                    <a:p>
                      <a:pPr marL="0" marR="0">
                        <a:spcBef>
                          <a:spcPts val="0"/>
                        </a:spcBef>
                        <a:spcAft>
                          <a:spcPts val="0"/>
                        </a:spcAft>
                      </a:pPr>
                      <a:r>
                        <a:rPr lang="en-US" sz="1600">
                          <a:effectLst/>
                          <a:latin typeface="Tempus Sans ITC" panose="04020404030D07020202" pitchFamily="82" charset="0"/>
                        </a:rPr>
                        <a:t>Investigation costs= $100,000</a:t>
                      </a:r>
                    </a:p>
                    <a:p>
                      <a:pPr marL="0" marR="0">
                        <a:spcBef>
                          <a:spcPts val="0"/>
                        </a:spcBef>
                        <a:spcAft>
                          <a:spcPts val="0"/>
                        </a:spcAft>
                      </a:pPr>
                      <a:r>
                        <a:rPr lang="en-US" sz="1600">
                          <a:effectLst/>
                          <a:latin typeface="Tempus Sans ITC" panose="04020404030D07020202" pitchFamily="82" charset="0"/>
                        </a:rPr>
                        <a:t>Reputation= $400,000</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latin typeface="Tempus Sans ITC" panose="04020404030D07020202" pitchFamily="82" charset="0"/>
                        </a:rPr>
                        <a:t>(E.g.,) School Shooting: </a:t>
                      </a:r>
                    </a:p>
                    <a:p>
                      <a:pPr marL="0" marR="0">
                        <a:spcBef>
                          <a:spcPts val="0"/>
                        </a:spcBef>
                        <a:spcAft>
                          <a:spcPts val="0"/>
                        </a:spcAft>
                      </a:pPr>
                      <a:r>
                        <a:rPr lang="en-US" sz="1600" dirty="0">
                          <a:effectLst/>
                          <a:latin typeface="Tempus Sans ITC" panose="04020404030D07020202" pitchFamily="82" charset="0"/>
                        </a:rPr>
                        <a:t>Availability (of persons lives)</a:t>
                      </a:r>
                    </a:p>
                    <a:p>
                      <a:pPr marL="0" marR="0">
                        <a:spcBef>
                          <a:spcPts val="0"/>
                        </a:spcBef>
                        <a:spcAft>
                          <a:spcPts val="0"/>
                        </a:spcAft>
                      </a:pPr>
                      <a:r>
                        <a:rPr lang="en-US" sz="1600" dirty="0">
                          <a:effectLst/>
                          <a:latin typeface="Tempus Sans ITC" panose="04020404030D07020202" pitchFamily="82" charset="0"/>
                        </a:rPr>
                        <a:t>Issues may arise if we should have removed a potentially harmful student, or did not act fast enough.</a:t>
                      </a:r>
                      <a:endParaRPr lang="en-US" sz="16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0557688"/>
                  </a:ext>
                </a:extLst>
              </a:tr>
              <a:tr h="1344706">
                <a:tc>
                  <a:txBody>
                    <a:bodyPr/>
                    <a:lstStyle/>
                    <a:p>
                      <a:pPr marL="0" marR="0">
                        <a:spcBef>
                          <a:spcPts val="0"/>
                        </a:spcBef>
                        <a:spcAft>
                          <a:spcPts val="0"/>
                        </a:spcAft>
                      </a:pPr>
                      <a:r>
                        <a:rPr lang="en-US" sz="1600">
                          <a:effectLst/>
                          <a:latin typeface="Tempus Sans ITC" panose="04020404030D07020202" pitchFamily="82" charset="0"/>
                        </a:rPr>
                        <a:t>Registration Server</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latin typeface="Tempus Sans ITC" panose="04020404030D07020202" pitchFamily="82" charset="0"/>
                        </a:rPr>
                        <a:t>$10,000</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latin typeface="Tempus Sans ITC" panose="04020404030D07020202" pitchFamily="82" charset="0"/>
                        </a:rPr>
                        <a:t>Breach Cost (low estimate)=$644,000</a:t>
                      </a:r>
                    </a:p>
                    <a:p>
                      <a:pPr marL="0" marR="0">
                        <a:spcBef>
                          <a:spcPts val="0"/>
                        </a:spcBef>
                        <a:spcAft>
                          <a:spcPts val="0"/>
                        </a:spcAft>
                      </a:pPr>
                      <a:r>
                        <a:rPr lang="en-US" sz="1600" dirty="0">
                          <a:effectLst/>
                          <a:latin typeface="Tempus Sans ITC" panose="04020404030D07020202" pitchFamily="82" charset="0"/>
                        </a:rPr>
                        <a:t>Registration loss per day =$16,000</a:t>
                      </a:r>
                      <a:endParaRPr lang="en-US" sz="16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latin typeface="Tempus Sans ITC" panose="04020404030D07020202" pitchFamily="82" charset="0"/>
                        </a:rPr>
                        <a:t>Affects: Confidentiality, Availability.</a:t>
                      </a:r>
                    </a:p>
                    <a:p>
                      <a:pPr marL="0" marR="0">
                        <a:spcBef>
                          <a:spcPts val="0"/>
                        </a:spcBef>
                        <a:spcAft>
                          <a:spcPts val="0"/>
                        </a:spcAft>
                      </a:pPr>
                      <a:r>
                        <a:rPr lang="en-US" sz="1600" dirty="0">
                          <a:effectLst/>
                          <a:latin typeface="Tempus Sans ITC" panose="04020404030D07020202" pitchFamily="82" charset="0"/>
                        </a:rPr>
                        <a:t>Conf=&gt; Breach Notification Law</a:t>
                      </a:r>
                    </a:p>
                    <a:p>
                      <a:pPr marL="0" marR="0">
                        <a:spcBef>
                          <a:spcPts val="0"/>
                        </a:spcBef>
                        <a:spcAft>
                          <a:spcPts val="0"/>
                        </a:spcAft>
                      </a:pPr>
                      <a:r>
                        <a:rPr lang="en-US" sz="1600" dirty="0">
                          <a:effectLst/>
                          <a:latin typeface="Tempus Sans ITC" panose="04020404030D07020202" pitchFamily="82" charset="0"/>
                        </a:rPr>
                        <a:t>=&gt;Possible FERPA Violation</a:t>
                      </a:r>
                    </a:p>
                    <a:p>
                      <a:pPr marL="0" marR="0">
                        <a:spcBef>
                          <a:spcPts val="0"/>
                        </a:spcBef>
                        <a:spcAft>
                          <a:spcPts val="0"/>
                        </a:spcAft>
                      </a:pPr>
                      <a:r>
                        <a:rPr lang="en-US" sz="1600" dirty="0">
                          <a:effectLst/>
                          <a:latin typeface="Tempus Sans ITC" panose="04020404030D07020202" pitchFamily="82" charset="0"/>
                        </a:rPr>
                        <a:t>=&gt;Forensic Help</a:t>
                      </a:r>
                    </a:p>
                    <a:p>
                      <a:pPr marL="0" marR="0">
                        <a:spcBef>
                          <a:spcPts val="0"/>
                        </a:spcBef>
                        <a:spcAft>
                          <a:spcPts val="0"/>
                        </a:spcAft>
                      </a:pPr>
                      <a:r>
                        <a:rPr lang="en-US" sz="1600" dirty="0">
                          <a:effectLst/>
                          <a:latin typeface="Tempus Sans ITC" panose="04020404030D07020202" pitchFamily="82" charset="0"/>
                        </a:rPr>
                        <a:t>Availability=&gt; Loss of Registrations</a:t>
                      </a:r>
                      <a:endParaRPr lang="en-US" sz="16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7375554"/>
                  </a:ext>
                </a:extLst>
              </a:tr>
              <a:tr h="957430">
                <a:tc>
                  <a:txBody>
                    <a:bodyPr/>
                    <a:lstStyle/>
                    <a:p>
                      <a:pPr marL="0" marR="0">
                        <a:spcBef>
                          <a:spcPts val="0"/>
                        </a:spcBef>
                        <a:spcAft>
                          <a:spcPts val="0"/>
                        </a:spcAft>
                      </a:pPr>
                      <a:r>
                        <a:rPr lang="en-US" sz="1600" dirty="0">
                          <a:effectLst/>
                          <a:latin typeface="Tempus Sans ITC" panose="04020404030D07020202" pitchFamily="82" charset="0"/>
                        </a:rPr>
                        <a:t>Grades Server</a:t>
                      </a:r>
                      <a:endParaRPr lang="en-US" sz="16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latin typeface="Tempus Sans ITC" panose="04020404030D07020202" pitchFamily="82" charset="0"/>
                        </a:rPr>
                        <a:t>$10,000</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latin typeface="Tempus Sans ITC" panose="04020404030D07020202" pitchFamily="82" charset="0"/>
                        </a:rPr>
                        <a:t>Lawsuit = $1 million</a:t>
                      </a:r>
                    </a:p>
                    <a:p>
                      <a:pPr marL="0" marR="0">
                        <a:spcBef>
                          <a:spcPts val="0"/>
                        </a:spcBef>
                        <a:spcAft>
                          <a:spcPts val="0"/>
                        </a:spcAft>
                      </a:pPr>
                      <a:r>
                        <a:rPr lang="en-US" sz="1600">
                          <a:effectLst/>
                          <a:latin typeface="Tempus Sans ITC" panose="04020404030D07020202" pitchFamily="82" charset="0"/>
                        </a:rPr>
                        <a:t>FERPA = $1 million</a:t>
                      </a:r>
                    </a:p>
                    <a:p>
                      <a:pPr marL="0" marR="0">
                        <a:spcBef>
                          <a:spcPts val="0"/>
                        </a:spcBef>
                        <a:spcAft>
                          <a:spcPts val="0"/>
                        </a:spcAft>
                      </a:pPr>
                      <a:r>
                        <a:rPr lang="en-US" sz="1600">
                          <a:effectLst/>
                          <a:latin typeface="Tempus Sans ITC" panose="04020404030D07020202" pitchFamily="82" charset="0"/>
                        </a:rPr>
                        <a:t>Forensic help = $100,000</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latin typeface="Tempus Sans ITC" panose="04020404030D07020202" pitchFamily="82" charset="0"/>
                        </a:rPr>
                        <a:t>Affects: Confidentiality, Integrity.</a:t>
                      </a:r>
                    </a:p>
                    <a:p>
                      <a:pPr marL="0" marR="0">
                        <a:spcBef>
                          <a:spcPts val="0"/>
                        </a:spcBef>
                        <a:spcAft>
                          <a:spcPts val="0"/>
                        </a:spcAft>
                      </a:pPr>
                      <a:r>
                        <a:rPr lang="en-US" sz="1600" dirty="0">
                          <a:effectLst/>
                          <a:latin typeface="Tempus Sans ITC" panose="04020404030D07020202" pitchFamily="82" charset="0"/>
                        </a:rPr>
                        <a:t>Integrity =&gt; Student Lawsuit </a:t>
                      </a:r>
                    </a:p>
                    <a:p>
                      <a:pPr marL="0" marR="0">
                        <a:spcBef>
                          <a:spcPts val="0"/>
                        </a:spcBef>
                        <a:spcAft>
                          <a:spcPts val="0"/>
                        </a:spcAft>
                      </a:pPr>
                      <a:r>
                        <a:rPr lang="en-US" sz="1600" dirty="0">
                          <a:effectLst/>
                          <a:latin typeface="Tempus Sans ITC" panose="04020404030D07020202" pitchFamily="82" charset="0"/>
                        </a:rPr>
                        <a:t>Confidentiality =&gt; FERPA violation</a:t>
                      </a:r>
                    </a:p>
                    <a:p>
                      <a:pPr marL="0" marR="0">
                        <a:spcBef>
                          <a:spcPts val="0"/>
                        </a:spcBef>
                        <a:spcAft>
                          <a:spcPts val="0"/>
                        </a:spcAft>
                      </a:pPr>
                      <a:r>
                        <a:rPr lang="en-US" sz="1600" dirty="0">
                          <a:effectLst/>
                          <a:latin typeface="Tempus Sans ITC" panose="04020404030D07020202" pitchFamily="82" charset="0"/>
                        </a:rPr>
                        <a:t>Both =&gt; Forensic help</a:t>
                      </a:r>
                      <a:endParaRPr lang="en-US" sz="16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65555483"/>
                  </a:ext>
                </a:extLst>
              </a:tr>
            </a:tbl>
          </a:graphicData>
        </a:graphic>
      </p:graphicFrame>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Objectives</a:t>
            </a:r>
          </a:p>
        </p:txBody>
      </p:sp>
      <p:sp>
        <p:nvSpPr>
          <p:cNvPr id="27651" name="Content Placeholder 2"/>
          <p:cNvSpPr>
            <a:spLocks noGrp="1"/>
          </p:cNvSpPr>
          <p:nvPr>
            <p:ph idx="1"/>
          </p:nvPr>
        </p:nvSpPr>
        <p:spPr/>
        <p:txBody>
          <a:bodyPr/>
          <a:lstStyle/>
          <a:p>
            <a:pPr eaLnBrk="1" hangingPunct="1">
              <a:buFont typeface="Wingdings" panose="05000000000000000000" pitchFamily="2" charset="2"/>
              <a:buNone/>
            </a:pPr>
            <a:r>
              <a:rPr lang="en-US" altLang="en-US" b="1">
                <a:latin typeface="Calibri" panose="020F0502020204030204" pitchFamily="34" charset="0"/>
                <a:ea typeface="ヒラギノ角ゴ Pro W3"/>
                <a:cs typeface="ヒラギノ角ゴ Pro W3"/>
              </a:rPr>
              <a:t>Students should be able to:</a:t>
            </a:r>
          </a:p>
          <a:p>
            <a:pPr eaLnBrk="1" hangingPunct="1"/>
            <a:r>
              <a:rPr lang="en-US" altLang="en-US">
                <a:latin typeface="Calibri" panose="020F0502020204030204" pitchFamily="34" charset="0"/>
                <a:ea typeface="ヒラギノ角ゴ Pro W3"/>
                <a:cs typeface="ヒラギノ角ゴ Pro W3"/>
              </a:rPr>
              <a:t>Define risk management process: risk management, risk assessment, risk analysis, risk appetite, risk treatment, accept residual risk</a:t>
            </a:r>
          </a:p>
          <a:p>
            <a:pPr eaLnBrk="1" hangingPunct="1"/>
            <a:r>
              <a:rPr lang="en-US" altLang="en-US">
                <a:latin typeface="Calibri" panose="020F0502020204030204" pitchFamily="34" charset="0"/>
                <a:ea typeface="ヒラギノ角ゴ Pro W3"/>
                <a:cs typeface="ヒラギノ角ゴ Pro W3"/>
              </a:rPr>
              <a:t>Define treat risk terms: risk acceptance/risk retention, risk avoidance, risk mitigation/risk reduction, risk transference</a:t>
            </a:r>
          </a:p>
          <a:p>
            <a:pPr eaLnBrk="1" hangingPunct="1"/>
            <a:r>
              <a:rPr lang="en-US" altLang="en-US">
                <a:latin typeface="Calibri" panose="020F0502020204030204" pitchFamily="34" charset="0"/>
                <a:ea typeface="ヒラギノ角ゴ Pro W3"/>
                <a:cs typeface="ヒラギノ角ゴ Pro W3"/>
              </a:rPr>
              <a:t>Describe threat types: natural, unintentional, intentional, intentional (non-physical)</a:t>
            </a:r>
          </a:p>
          <a:p>
            <a:pPr eaLnBrk="1" hangingPunct="1"/>
            <a:r>
              <a:rPr lang="en-US" altLang="en-US">
                <a:latin typeface="Calibri" panose="020F0502020204030204" pitchFamily="34" charset="0"/>
                <a:ea typeface="ヒラギノ角ゴ Pro W3"/>
                <a:cs typeface="ヒラギノ角ゴ Pro W3"/>
              </a:rPr>
              <a:t>Define threat agent types: hacker/crackers, criminals,  terrorists, industry spies, insiders </a:t>
            </a:r>
          </a:p>
          <a:p>
            <a:pPr eaLnBrk="1" hangingPunct="1"/>
            <a:r>
              <a:rPr lang="en-US" altLang="en-US">
                <a:latin typeface="Calibri" panose="020F0502020204030204" pitchFamily="34" charset="0"/>
                <a:ea typeface="ヒラギノ角ゴ Pro W3"/>
                <a:cs typeface="ヒラギノ角ゴ Pro W3"/>
              </a:rPr>
              <a:t>Describe risk analysis strategies: qualitative, quantitative</a:t>
            </a:r>
          </a:p>
          <a:p>
            <a:pPr eaLnBrk="1" hangingPunct="1"/>
            <a:r>
              <a:rPr lang="en-US" altLang="en-US">
                <a:latin typeface="Calibri" panose="020F0502020204030204" pitchFamily="34" charset="0"/>
                <a:ea typeface="ヒラギノ角ゴ Pro W3"/>
                <a:cs typeface="ヒラギノ角ゴ Pro W3"/>
              </a:rPr>
              <a:t>Define vulnerability, SLE, ARO, ALE, due diligence, due care</a:t>
            </a:r>
          </a:p>
          <a:p>
            <a:pPr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520700" y="917575"/>
            <a:ext cx="8154988" cy="388938"/>
          </a:xfrm>
        </p:spPr>
        <p:txBody>
          <a:bodyPr/>
          <a:lstStyle/>
          <a:p>
            <a:pPr eaLnBrk="1" hangingPunct="1"/>
            <a:r>
              <a:rPr lang="en-US" altLang="en-US" sz="2800">
                <a:ea typeface="Calibri" panose="020F0502020204030204" pitchFamily="34" charset="0"/>
                <a:cs typeface="Lucida Sans" panose="020B0602030504020204" pitchFamily="34" charset="0"/>
              </a:rPr>
              <a:t>Consequential Financial Loss Calculations</a:t>
            </a:r>
          </a:p>
        </p:txBody>
      </p:sp>
      <p:graphicFrame>
        <p:nvGraphicFramePr>
          <p:cNvPr id="5" name="Content Placeholder 4">
            <a:extLst>
              <a:ext uri="{FF2B5EF4-FFF2-40B4-BE49-F238E27FC236}">
                <a16:creationId xmlns:a16="http://schemas.microsoft.com/office/drawing/2014/main" id="{756957B2-7449-42E1-B921-567FAF75EA17}"/>
              </a:ext>
            </a:extLst>
          </p:cNvPr>
          <p:cNvGraphicFramePr>
            <a:graphicFrameLocks noGrp="1"/>
          </p:cNvGraphicFramePr>
          <p:nvPr>
            <p:ph idx="1"/>
            <p:extLst>
              <p:ext uri="{D42A27DB-BD31-4B8C-83A1-F6EECF244321}">
                <p14:modId xmlns:p14="http://schemas.microsoft.com/office/powerpoint/2010/main" val="1818401718"/>
              </p:ext>
            </p:extLst>
          </p:nvPr>
        </p:nvGraphicFramePr>
        <p:xfrm>
          <a:off x="461849" y="1447800"/>
          <a:ext cx="8181182" cy="5212556"/>
        </p:xfrm>
        <a:graphic>
          <a:graphicData uri="http://schemas.openxmlformats.org/drawingml/2006/table">
            <a:tbl>
              <a:tblPr firstRow="1" firstCol="1" bandRow="1">
                <a:tableStyleId>{284E427A-3D55-4303-BF80-6455036E1DE7}</a:tableStyleId>
              </a:tblPr>
              <a:tblGrid>
                <a:gridCol w="1900351">
                  <a:extLst>
                    <a:ext uri="{9D8B030D-6E8A-4147-A177-3AD203B41FA5}">
                      <a16:colId xmlns:a16="http://schemas.microsoft.com/office/drawing/2014/main" val="3366372252"/>
                    </a:ext>
                  </a:extLst>
                </a:gridCol>
                <a:gridCol w="1600200">
                  <a:extLst>
                    <a:ext uri="{9D8B030D-6E8A-4147-A177-3AD203B41FA5}">
                      <a16:colId xmlns:a16="http://schemas.microsoft.com/office/drawing/2014/main" val="776277772"/>
                    </a:ext>
                  </a:extLst>
                </a:gridCol>
                <a:gridCol w="4680631">
                  <a:extLst>
                    <a:ext uri="{9D8B030D-6E8A-4147-A177-3AD203B41FA5}">
                      <a16:colId xmlns:a16="http://schemas.microsoft.com/office/drawing/2014/main" val="537887066"/>
                    </a:ext>
                  </a:extLst>
                </a:gridCol>
              </a:tblGrid>
              <a:tr h="724765">
                <a:tc>
                  <a:txBody>
                    <a:bodyPr/>
                    <a:lstStyle/>
                    <a:p>
                      <a:pPr marL="0" marR="0" indent="274320" algn="ctr">
                        <a:lnSpc>
                          <a:spcPct val="115000"/>
                        </a:lnSpc>
                        <a:spcBef>
                          <a:spcPts val="0"/>
                        </a:spcBef>
                        <a:spcAft>
                          <a:spcPts val="600"/>
                        </a:spcAft>
                      </a:pPr>
                      <a:r>
                        <a:rPr lang="en-US" sz="1800" dirty="0">
                          <a:effectLst/>
                        </a:rPr>
                        <a:t>Consequential Financial Loss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tc>
                  <a:txBody>
                    <a:bodyPr/>
                    <a:lstStyle/>
                    <a:p>
                      <a:pPr marL="0" marR="0" indent="274320" algn="ctr">
                        <a:lnSpc>
                          <a:spcPct val="115000"/>
                        </a:lnSpc>
                        <a:spcBef>
                          <a:spcPts val="0"/>
                        </a:spcBef>
                        <a:spcAft>
                          <a:spcPts val="600"/>
                        </a:spcAft>
                      </a:pPr>
                      <a:r>
                        <a:rPr lang="en-US" sz="1800" dirty="0">
                          <a:effectLst/>
                        </a:rPr>
                        <a:t>Total Loss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tc>
                  <a:txBody>
                    <a:bodyPr/>
                    <a:lstStyle/>
                    <a:p>
                      <a:pPr marL="0" marR="0" indent="274320" algn="ctr">
                        <a:lnSpc>
                          <a:spcPct val="115000"/>
                        </a:lnSpc>
                        <a:spcBef>
                          <a:spcPts val="0"/>
                        </a:spcBef>
                        <a:spcAft>
                          <a:spcPts val="600"/>
                        </a:spcAft>
                      </a:pPr>
                      <a:r>
                        <a:rPr lang="en-US" sz="1800" dirty="0">
                          <a:effectLst/>
                        </a:rPr>
                        <a:t>Calculations or Notes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extLst>
                  <a:ext uri="{0D108BD9-81ED-4DB2-BD59-A6C34878D82A}">
                    <a16:rowId xmlns:a16="http://schemas.microsoft.com/office/drawing/2014/main" val="2266968609"/>
                  </a:ext>
                </a:extLst>
              </a:tr>
              <a:tr h="724765">
                <a:tc>
                  <a:txBody>
                    <a:bodyPr/>
                    <a:lstStyle/>
                    <a:p>
                      <a:pPr marL="0" marR="0">
                        <a:lnSpc>
                          <a:spcPct val="115000"/>
                        </a:lnSpc>
                        <a:spcBef>
                          <a:spcPts val="0"/>
                        </a:spcBef>
                        <a:spcAft>
                          <a:spcPts val="0"/>
                        </a:spcAft>
                      </a:pPr>
                      <a:r>
                        <a:rPr lang="en-US" sz="1800">
                          <a:effectLst/>
                          <a:latin typeface="Tempus Sans ITC" panose="04020404030D07020202" pitchFamily="82" charset="0"/>
                        </a:rPr>
                        <a:t>Lost business for one day (1D)</a:t>
                      </a:r>
                      <a:endParaRPr lang="en-US" sz="18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latin typeface="Tempus Sans ITC" panose="04020404030D07020202" pitchFamily="82" charset="0"/>
                        </a:rPr>
                        <a:t>1D=$16,000</a:t>
                      </a:r>
                      <a:endParaRPr lang="en-US" sz="18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kern="1200">
                          <a:effectLst/>
                          <a:latin typeface="Tempus Sans ITC" panose="04020404030D07020202" pitchFamily="82" charset="0"/>
                        </a:rPr>
                        <a:t>Registration = $0-500,000 per day in income (avg. $16,000)</a:t>
                      </a:r>
                      <a:endParaRPr lang="en-US" sz="18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219889"/>
                  </a:ext>
                </a:extLst>
              </a:tr>
              <a:tr h="2619928">
                <a:tc>
                  <a:txBody>
                    <a:bodyPr/>
                    <a:lstStyle/>
                    <a:p>
                      <a:pPr marL="0" marR="0">
                        <a:lnSpc>
                          <a:spcPct val="115000"/>
                        </a:lnSpc>
                        <a:spcBef>
                          <a:spcPts val="0"/>
                        </a:spcBef>
                        <a:spcAft>
                          <a:spcPts val="0"/>
                        </a:spcAft>
                      </a:pPr>
                      <a:r>
                        <a:rPr lang="en-US" sz="1800">
                          <a:effectLst/>
                          <a:latin typeface="Tempus Sans ITC" panose="04020404030D07020202" pitchFamily="82" charset="0"/>
                        </a:rPr>
                        <a:t>Breach Cost </a:t>
                      </a:r>
                      <a:endParaRPr lang="en-US" sz="18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latin typeface="Tempus Sans ITC" panose="04020404030D07020202" pitchFamily="82" charset="0"/>
                        </a:rPr>
                        <a:t>$644,000</a:t>
                      </a:r>
                      <a:endParaRPr lang="en-US" sz="18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dirty="0">
                          <a:effectLst/>
                          <a:latin typeface="Tempus Sans ITC" panose="04020404030D07020202" pitchFamily="82" charset="0"/>
                        </a:rPr>
                        <a:t>IBM Breach Cost Estimate using per record cost=</a:t>
                      </a:r>
                    </a:p>
                    <a:p>
                      <a:pPr marL="0" marR="0">
                        <a:lnSpc>
                          <a:spcPct val="115000"/>
                        </a:lnSpc>
                        <a:spcBef>
                          <a:spcPts val="0"/>
                        </a:spcBef>
                        <a:spcAft>
                          <a:spcPts val="0"/>
                        </a:spcAft>
                      </a:pPr>
                      <a:r>
                        <a:rPr lang="en-US" sz="1800" dirty="0">
                          <a:effectLst/>
                          <a:latin typeface="Tempus Sans ITC" panose="04020404030D07020202" pitchFamily="82" charset="0"/>
                        </a:rPr>
                        <a:t>$161* x 4000 Students  =$644,000</a:t>
                      </a:r>
                    </a:p>
                    <a:p>
                      <a:pPr marL="0" marR="0">
                        <a:lnSpc>
                          <a:spcPct val="115000"/>
                        </a:lnSpc>
                        <a:spcBef>
                          <a:spcPts val="0"/>
                        </a:spcBef>
                        <a:spcAft>
                          <a:spcPts val="0"/>
                        </a:spcAft>
                      </a:pPr>
                      <a:r>
                        <a:rPr lang="en-US" sz="1800" dirty="0">
                          <a:effectLst/>
                          <a:latin typeface="Tempus Sans ITC" panose="04020404030D07020202" pitchFamily="82" charset="0"/>
                        </a:rPr>
                        <a:t>OR maximum estimate for education industry:</a:t>
                      </a:r>
                    </a:p>
                    <a:p>
                      <a:pPr marL="0" marR="0">
                        <a:lnSpc>
                          <a:spcPct val="115000"/>
                        </a:lnSpc>
                        <a:spcBef>
                          <a:spcPts val="0"/>
                        </a:spcBef>
                        <a:spcAft>
                          <a:spcPts val="0"/>
                        </a:spcAft>
                      </a:pPr>
                      <a:r>
                        <a:rPr lang="en-US" sz="1800" dirty="0">
                          <a:effectLst/>
                          <a:latin typeface="Tempus Sans ITC" panose="04020404030D07020202" pitchFamily="82" charset="0"/>
                        </a:rPr>
                        <a:t>IBM Breach Cost: $3.79 million*</a:t>
                      </a:r>
                    </a:p>
                    <a:p>
                      <a:pPr marL="0" marR="0">
                        <a:lnSpc>
                          <a:spcPct val="115000"/>
                        </a:lnSpc>
                        <a:spcBef>
                          <a:spcPts val="0"/>
                        </a:spcBef>
                        <a:spcAft>
                          <a:spcPts val="0"/>
                        </a:spcAft>
                      </a:pPr>
                      <a:r>
                        <a:rPr lang="en-US" sz="1800" dirty="0">
                          <a:effectLst/>
                          <a:latin typeface="Tempus Sans ITC" panose="04020404030D07020202" pitchFamily="82" charset="0"/>
                        </a:rPr>
                        <a:t>Comprehensive number includes forensic help (* from [IBM21])</a:t>
                      </a:r>
                      <a:endParaRPr lang="en-US" sz="18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03570542"/>
                  </a:ext>
                </a:extLst>
              </a:tr>
              <a:tr h="383911">
                <a:tc>
                  <a:txBody>
                    <a:bodyPr/>
                    <a:lstStyle/>
                    <a:p>
                      <a:pPr marL="0" marR="0">
                        <a:lnSpc>
                          <a:spcPct val="115000"/>
                        </a:lnSpc>
                        <a:spcBef>
                          <a:spcPts val="0"/>
                        </a:spcBef>
                        <a:spcAft>
                          <a:spcPts val="0"/>
                        </a:spcAft>
                      </a:pPr>
                      <a:r>
                        <a:rPr lang="en-US" sz="1800">
                          <a:effectLst/>
                          <a:latin typeface="Tempus Sans ITC" panose="04020404030D07020202" pitchFamily="82" charset="0"/>
                        </a:rPr>
                        <a:t>Lawsuit</a:t>
                      </a:r>
                      <a:endParaRPr lang="en-US" sz="18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latin typeface="Tempus Sans ITC" panose="04020404030D07020202" pitchFamily="82" charset="0"/>
                        </a:rPr>
                        <a:t>$1 Million</a:t>
                      </a:r>
                      <a:endParaRPr lang="en-US" sz="18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a:effectLst/>
                          <a:latin typeface="Tempus Sans ITC" panose="04020404030D07020202" pitchFamily="82" charset="0"/>
                        </a:rPr>
                        <a:t>Student lawsuit may result as a liability.</a:t>
                      </a:r>
                      <a:endParaRPr lang="en-US" sz="18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09202012"/>
                  </a:ext>
                </a:extLst>
              </a:tr>
              <a:tr h="759187">
                <a:tc>
                  <a:txBody>
                    <a:bodyPr/>
                    <a:lstStyle/>
                    <a:p>
                      <a:pPr marL="0" marR="0">
                        <a:lnSpc>
                          <a:spcPct val="115000"/>
                        </a:lnSpc>
                        <a:spcBef>
                          <a:spcPts val="0"/>
                        </a:spcBef>
                        <a:spcAft>
                          <a:spcPts val="0"/>
                        </a:spcAft>
                      </a:pPr>
                      <a:r>
                        <a:rPr lang="en-US" sz="1800">
                          <a:effectLst/>
                          <a:latin typeface="Tempus Sans ITC" panose="04020404030D07020202" pitchFamily="82" charset="0"/>
                        </a:rPr>
                        <a:t>FERPA regulation</a:t>
                      </a:r>
                      <a:endParaRPr lang="en-US" sz="18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dirty="0">
                          <a:effectLst/>
                          <a:latin typeface="Tempus Sans ITC" panose="04020404030D07020202" pitchFamily="82" charset="0"/>
                        </a:rPr>
                        <a:t>$1 Million</a:t>
                      </a:r>
                      <a:endParaRPr lang="en-US" sz="18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1800" kern="1200" dirty="0">
                          <a:effectLst/>
                          <a:latin typeface="Tempus Sans ITC" panose="04020404030D07020202" pitchFamily="82" charset="0"/>
                        </a:rPr>
                        <a:t>Violation of FERPA regulation can lead to loss of government aid, assumes negligence.</a:t>
                      </a:r>
                      <a:endParaRPr lang="en-US" sz="18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6630885"/>
                  </a:ext>
                </a:extLst>
              </a:tr>
            </a:tbl>
          </a:graphicData>
        </a:graphic>
      </p:graphicFrame>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20700" y="917575"/>
            <a:ext cx="8154988" cy="1108075"/>
          </a:xfrm>
        </p:spPr>
        <p:txBody>
          <a:bodyPr/>
          <a:lstStyle/>
          <a:p>
            <a:pPr eaLnBrk="1" hangingPunct="1"/>
            <a:r>
              <a:rPr lang="en-US" altLang="en-US" sz="4000">
                <a:ea typeface="Calibri" panose="020F0502020204030204" pitchFamily="34" charset="0"/>
                <a:cs typeface="Lucida Sans" panose="020B0602030504020204" pitchFamily="34" charset="0"/>
              </a:rPr>
              <a:t>Step 3:  Estimate Likelihood of Exploitation</a:t>
            </a:r>
          </a:p>
        </p:txBody>
      </p:sp>
      <p:sp>
        <p:nvSpPr>
          <p:cNvPr id="45059" name="Rectangle 3"/>
          <p:cNvSpPr>
            <a:spLocks noGrp="1" noChangeArrowheads="1"/>
          </p:cNvSpPr>
          <p:nvPr>
            <p:ph idx="1"/>
          </p:nvPr>
        </p:nvSpPr>
        <p:spPr>
          <a:xfrm>
            <a:off x="520700" y="2057400"/>
            <a:ext cx="5041900" cy="4314825"/>
          </a:xfrm>
        </p:spPr>
        <p:txBody>
          <a:bodyPr/>
          <a:lstStyle/>
          <a:p>
            <a:pPr eaLnBrk="1" hangingPunct="1">
              <a:lnSpc>
                <a:spcPct val="80000"/>
              </a:lnSpc>
              <a:buFont typeface="Wingdings" panose="05000000000000000000" pitchFamily="2" charset="2"/>
              <a:buNone/>
            </a:pPr>
            <a:r>
              <a:rPr lang="en-US" altLang="en-US" sz="2000" dirty="0">
                <a:latin typeface="Calibri" panose="020F0502020204030204" pitchFamily="34" charset="0"/>
                <a:ea typeface="ヒラギノ角ゴ Pro W3"/>
                <a:cs typeface="ヒラギノ角ゴ Pro W3"/>
              </a:rPr>
              <a:t>Best sources:</a:t>
            </a:r>
          </a:p>
          <a:p>
            <a:pPr eaLnBrk="1" hangingPunct="1">
              <a:lnSpc>
                <a:spcPct val="80000"/>
              </a:lnSpc>
            </a:pPr>
            <a:r>
              <a:rPr lang="en-US" altLang="en-US" sz="2000" b="1" dirty="0">
                <a:latin typeface="Calibri" panose="020F0502020204030204" pitchFamily="34" charset="0"/>
                <a:ea typeface="ヒラギノ角ゴ Pro W3"/>
                <a:cs typeface="ヒラギノ角ゴ Pro W3"/>
              </a:rPr>
              <a:t>Past experience</a:t>
            </a:r>
          </a:p>
          <a:p>
            <a:pPr eaLnBrk="1" hangingPunct="1">
              <a:lnSpc>
                <a:spcPct val="80000"/>
              </a:lnSpc>
            </a:pPr>
            <a:r>
              <a:rPr lang="en-US" altLang="en-US" sz="2000" dirty="0">
                <a:latin typeface="Calibri" panose="020F0502020204030204" pitchFamily="34" charset="0"/>
                <a:ea typeface="ヒラギノ角ゴ Pro W3"/>
                <a:cs typeface="ヒラギノ角ゴ Pro W3"/>
              </a:rPr>
              <a:t>National &amp; international standards &amp; guidelines: NIPC, OIG, </a:t>
            </a:r>
            <a:r>
              <a:rPr lang="en-US" altLang="en-US" sz="2000" dirty="0" err="1">
                <a:latin typeface="Calibri" panose="020F0502020204030204" pitchFamily="34" charset="0"/>
                <a:ea typeface="ヒラギノ角ゴ Pro W3"/>
                <a:cs typeface="ヒラギノ角ゴ Pro W3"/>
              </a:rPr>
              <a:t>FedCIRC</a:t>
            </a:r>
            <a:r>
              <a:rPr lang="en-US" altLang="en-US" sz="2000" dirty="0">
                <a:latin typeface="Calibri" panose="020F0502020204030204" pitchFamily="34" charset="0"/>
                <a:ea typeface="ヒラギノ角ゴ Pro W3"/>
                <a:cs typeface="ヒラギノ角ゴ Pro W3"/>
              </a:rPr>
              <a:t>, mass media</a:t>
            </a:r>
          </a:p>
          <a:p>
            <a:pPr eaLnBrk="1" hangingPunct="1">
              <a:lnSpc>
                <a:spcPct val="80000"/>
              </a:lnSpc>
            </a:pPr>
            <a:r>
              <a:rPr lang="en-US" altLang="en-US" sz="2000" dirty="0">
                <a:latin typeface="Calibri" panose="020F0502020204030204" pitchFamily="34" charset="0"/>
                <a:ea typeface="ヒラギノ角ゴ Pro W3"/>
                <a:cs typeface="ヒラギノ角ゴ Pro W3"/>
              </a:rPr>
              <a:t>Specialists and expert advice</a:t>
            </a:r>
          </a:p>
          <a:p>
            <a:pPr eaLnBrk="1" hangingPunct="1">
              <a:lnSpc>
                <a:spcPct val="80000"/>
              </a:lnSpc>
            </a:pPr>
            <a:r>
              <a:rPr lang="en-US" altLang="en-US" sz="2000" dirty="0">
                <a:latin typeface="Calibri" panose="020F0502020204030204" pitchFamily="34" charset="0"/>
                <a:ea typeface="ヒラギノ角ゴ Pro W3"/>
                <a:cs typeface="ヒラギノ角ゴ Pro W3"/>
              </a:rPr>
              <a:t>Economic, engineering, or other models</a:t>
            </a:r>
          </a:p>
          <a:p>
            <a:pPr eaLnBrk="1" hangingPunct="1">
              <a:lnSpc>
                <a:spcPct val="80000"/>
              </a:lnSpc>
            </a:pPr>
            <a:r>
              <a:rPr lang="en-US" altLang="en-US" sz="2000" dirty="0">
                <a:latin typeface="Calibri" panose="020F0502020204030204" pitchFamily="34" charset="0"/>
                <a:ea typeface="ヒラギノ角ゴ Pro W3"/>
                <a:cs typeface="ヒラギノ角ゴ Pro W3"/>
              </a:rPr>
              <a:t>Market research &amp; analysis</a:t>
            </a:r>
          </a:p>
          <a:p>
            <a:pPr eaLnBrk="1" hangingPunct="1">
              <a:lnSpc>
                <a:spcPct val="80000"/>
              </a:lnSpc>
            </a:pPr>
            <a:r>
              <a:rPr lang="en-US" altLang="en-US" sz="2000" dirty="0">
                <a:latin typeface="Calibri" panose="020F0502020204030204" pitchFamily="34" charset="0"/>
                <a:ea typeface="ヒラギノ角ゴ Pro W3"/>
                <a:cs typeface="ヒラギノ角ゴ Pro W3"/>
              </a:rPr>
              <a:t>Experiments &amp; prototypes</a:t>
            </a:r>
          </a:p>
          <a:p>
            <a:pPr eaLnBrk="1" hangingPunct="1">
              <a:lnSpc>
                <a:spcPct val="80000"/>
              </a:lnSpc>
              <a:buFont typeface="Wingdings" panose="05000000000000000000" pitchFamily="2" charset="2"/>
              <a:buNone/>
            </a:pPr>
            <a:r>
              <a:rPr lang="en-US" altLang="en-US" sz="2000" dirty="0">
                <a:latin typeface="Calibri" panose="020F0502020204030204" pitchFamily="34" charset="0"/>
                <a:ea typeface="ヒラギノ角ゴ Pro W3"/>
                <a:cs typeface="ヒラギノ角ゴ Pro W3"/>
              </a:rPr>
              <a:t>If no good numbers emerge, estimates can be used, if management is notified of guesswork</a:t>
            </a:r>
          </a:p>
        </p:txBody>
      </p:sp>
      <p:graphicFrame>
        <p:nvGraphicFramePr>
          <p:cNvPr id="4" name="Diagram 3">
            <a:extLst>
              <a:ext uri="{FF2B5EF4-FFF2-40B4-BE49-F238E27FC236}">
                <a16:creationId xmlns:a16="http://schemas.microsoft.com/office/drawing/2014/main" id="{F3720687-F28E-453D-85D1-2E3B5879A671}"/>
              </a:ext>
            </a:extLst>
          </p:cNvPr>
          <p:cNvGraphicFramePr/>
          <p:nvPr>
            <p:extLst>
              <p:ext uri="{D42A27DB-BD31-4B8C-83A1-F6EECF244321}">
                <p14:modId xmlns:p14="http://schemas.microsoft.com/office/powerpoint/2010/main" val="358855483"/>
              </p:ext>
            </p:extLst>
          </p:nvPr>
        </p:nvGraphicFramePr>
        <p:xfrm>
          <a:off x="4953000" y="1397000"/>
          <a:ext cx="44958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1"/>
            <p:extLst>
              <p:ext uri="{D42A27DB-BD31-4B8C-83A1-F6EECF244321}">
                <p14:modId xmlns:p14="http://schemas.microsoft.com/office/powerpoint/2010/main" val="2058339047"/>
              </p:ext>
            </p:extLst>
          </p:nvPr>
        </p:nvGraphicFramePr>
        <p:xfrm>
          <a:off x="2133600" y="1676400"/>
          <a:ext cx="5257800" cy="434848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20000"/>
                    </a:ext>
                  </a:extLst>
                </a:gridCol>
                <a:gridCol w="2628900">
                  <a:extLst>
                    <a:ext uri="{9D8B030D-6E8A-4147-A177-3AD203B41FA5}">
                      <a16:colId xmlns:a16="http://schemas.microsoft.com/office/drawing/2014/main" val="20001"/>
                    </a:ext>
                  </a:extLst>
                </a:gridCol>
              </a:tblGrid>
              <a:tr h="370840">
                <a:tc>
                  <a:txBody>
                    <a:bodyPr/>
                    <a:lstStyle/>
                    <a:p>
                      <a:r>
                        <a:rPr lang="en-US" dirty="0"/>
                        <a:t>Nation</a:t>
                      </a:r>
                    </a:p>
                  </a:txBody>
                  <a:tcPr/>
                </a:tc>
                <a:tc>
                  <a:txBody>
                    <a:bodyPr/>
                    <a:lstStyle/>
                    <a:p>
                      <a:pPr algn="ctr"/>
                      <a:r>
                        <a:rPr lang="en-US" dirty="0"/>
                        <a:t>Breach %</a:t>
                      </a:r>
                    </a:p>
                  </a:txBody>
                  <a:tcPr/>
                </a:tc>
                <a:extLst>
                  <a:ext uri="{0D108BD9-81ED-4DB2-BD59-A6C34878D82A}">
                    <a16:rowId xmlns:a16="http://schemas.microsoft.com/office/drawing/2014/main" val="10000"/>
                  </a:ext>
                </a:extLst>
              </a:tr>
              <a:tr h="370840">
                <a:tc>
                  <a:txBody>
                    <a:bodyPr/>
                    <a:lstStyle/>
                    <a:p>
                      <a:r>
                        <a:rPr lang="en-US" dirty="0"/>
                        <a:t>ASEAN</a:t>
                      </a:r>
                      <a:r>
                        <a:rPr lang="en-US" baseline="0" dirty="0"/>
                        <a:t> (includes  Indonesia, Singapore)</a:t>
                      </a:r>
                      <a:endParaRPr lang="en-US" dirty="0"/>
                    </a:p>
                  </a:txBody>
                  <a:tcPr/>
                </a:tc>
                <a:tc>
                  <a:txBody>
                    <a:bodyPr/>
                    <a:lstStyle/>
                    <a:p>
                      <a:pPr algn="ctr"/>
                      <a:r>
                        <a:rPr lang="en-US" dirty="0"/>
                        <a:t>26.6%</a:t>
                      </a:r>
                    </a:p>
                  </a:txBody>
                  <a:tcPr/>
                </a:tc>
                <a:extLst>
                  <a:ext uri="{0D108BD9-81ED-4DB2-BD59-A6C34878D82A}">
                    <a16:rowId xmlns:a16="http://schemas.microsoft.com/office/drawing/2014/main" val="10001"/>
                  </a:ext>
                </a:extLst>
              </a:tr>
              <a:tr h="370840">
                <a:tc>
                  <a:txBody>
                    <a:bodyPr/>
                    <a:lstStyle/>
                    <a:p>
                      <a:r>
                        <a:rPr lang="en-US" dirty="0"/>
                        <a:t>Brazil</a:t>
                      </a:r>
                    </a:p>
                  </a:txBody>
                  <a:tcPr/>
                </a:tc>
                <a:tc>
                  <a:txBody>
                    <a:bodyPr/>
                    <a:lstStyle/>
                    <a:p>
                      <a:pPr algn="ctr"/>
                      <a:r>
                        <a:rPr lang="en-US" dirty="0"/>
                        <a:t>43%</a:t>
                      </a:r>
                    </a:p>
                  </a:txBody>
                  <a:tcPr/>
                </a:tc>
                <a:extLst>
                  <a:ext uri="{0D108BD9-81ED-4DB2-BD59-A6C34878D82A}">
                    <a16:rowId xmlns:a16="http://schemas.microsoft.com/office/drawing/2014/main" val="10002"/>
                  </a:ext>
                </a:extLst>
              </a:tr>
              <a:tr h="370840">
                <a:tc>
                  <a:txBody>
                    <a:bodyPr/>
                    <a:lstStyle/>
                    <a:p>
                      <a:r>
                        <a:rPr lang="en-US" dirty="0"/>
                        <a:t>Canada</a:t>
                      </a:r>
                    </a:p>
                  </a:txBody>
                  <a:tcPr/>
                </a:tc>
                <a:tc>
                  <a:txBody>
                    <a:bodyPr/>
                    <a:lstStyle/>
                    <a:p>
                      <a:pPr algn="ctr"/>
                      <a:r>
                        <a:rPr lang="en-US" dirty="0"/>
                        <a:t>18.2%</a:t>
                      </a:r>
                    </a:p>
                  </a:txBody>
                  <a:tcPr/>
                </a:tc>
                <a:extLst>
                  <a:ext uri="{0D108BD9-81ED-4DB2-BD59-A6C34878D82A}">
                    <a16:rowId xmlns:a16="http://schemas.microsoft.com/office/drawing/2014/main" val="10003"/>
                  </a:ext>
                </a:extLst>
              </a:tr>
              <a:tr h="370840">
                <a:tc>
                  <a:txBody>
                    <a:bodyPr/>
                    <a:lstStyle/>
                    <a:p>
                      <a:r>
                        <a:rPr lang="en-US" dirty="0"/>
                        <a:t>Germany</a:t>
                      </a:r>
                    </a:p>
                  </a:txBody>
                  <a:tcPr/>
                </a:tc>
                <a:tc>
                  <a:txBody>
                    <a:bodyPr/>
                    <a:lstStyle/>
                    <a:p>
                      <a:pPr algn="ctr"/>
                      <a:r>
                        <a:rPr lang="en-US" dirty="0"/>
                        <a:t>14.3%</a:t>
                      </a:r>
                    </a:p>
                  </a:txBody>
                  <a:tcPr/>
                </a:tc>
                <a:extLst>
                  <a:ext uri="{0D108BD9-81ED-4DB2-BD59-A6C34878D82A}">
                    <a16:rowId xmlns:a16="http://schemas.microsoft.com/office/drawing/2014/main" val="10004"/>
                  </a:ext>
                </a:extLst>
              </a:tr>
              <a:tr h="370840">
                <a:tc>
                  <a:txBody>
                    <a:bodyPr/>
                    <a:lstStyle/>
                    <a:p>
                      <a:r>
                        <a:rPr lang="en-US" dirty="0"/>
                        <a:t>India</a:t>
                      </a:r>
                    </a:p>
                  </a:txBody>
                  <a:tcPr/>
                </a:tc>
                <a:tc>
                  <a:txBody>
                    <a:bodyPr/>
                    <a:lstStyle/>
                    <a:p>
                      <a:pPr algn="ctr"/>
                      <a:r>
                        <a:rPr lang="en-US" dirty="0"/>
                        <a:t>34.7%</a:t>
                      </a:r>
                    </a:p>
                  </a:txBody>
                  <a:tcPr/>
                </a:tc>
                <a:extLst>
                  <a:ext uri="{0D108BD9-81ED-4DB2-BD59-A6C34878D82A}">
                    <a16:rowId xmlns:a16="http://schemas.microsoft.com/office/drawing/2014/main" val="10005"/>
                  </a:ext>
                </a:extLst>
              </a:tr>
              <a:tr h="370840">
                <a:tc>
                  <a:txBody>
                    <a:bodyPr/>
                    <a:lstStyle/>
                    <a:p>
                      <a:r>
                        <a:rPr lang="en-US" dirty="0"/>
                        <a:t>Japan</a:t>
                      </a:r>
                    </a:p>
                  </a:txBody>
                  <a:tcPr/>
                </a:tc>
                <a:tc>
                  <a:txBody>
                    <a:bodyPr/>
                    <a:lstStyle/>
                    <a:p>
                      <a:pPr algn="ctr"/>
                      <a:r>
                        <a:rPr lang="en-US" dirty="0"/>
                        <a:t>21.9%</a:t>
                      </a:r>
                    </a:p>
                  </a:txBody>
                  <a:tcPr/>
                </a:tc>
                <a:extLst>
                  <a:ext uri="{0D108BD9-81ED-4DB2-BD59-A6C34878D82A}">
                    <a16:rowId xmlns:a16="http://schemas.microsoft.com/office/drawing/2014/main" val="10006"/>
                  </a:ext>
                </a:extLst>
              </a:tr>
              <a:tr h="370840">
                <a:tc>
                  <a:txBody>
                    <a:bodyPr/>
                    <a:lstStyle/>
                    <a:p>
                      <a:r>
                        <a:rPr lang="en-US" dirty="0"/>
                        <a:t>Middle-east</a:t>
                      </a:r>
                    </a:p>
                  </a:txBody>
                  <a:tcPr/>
                </a:tc>
                <a:tc>
                  <a:txBody>
                    <a:bodyPr/>
                    <a:lstStyle/>
                    <a:p>
                      <a:pPr algn="ctr"/>
                      <a:r>
                        <a:rPr lang="en-US" dirty="0"/>
                        <a:t>32.6%</a:t>
                      </a:r>
                    </a:p>
                  </a:txBody>
                  <a:tcPr/>
                </a:tc>
                <a:extLst>
                  <a:ext uri="{0D108BD9-81ED-4DB2-BD59-A6C34878D82A}">
                    <a16:rowId xmlns:a16="http://schemas.microsoft.com/office/drawing/2014/main" val="10007"/>
                  </a:ext>
                </a:extLst>
              </a:tr>
              <a:tr h="370840">
                <a:tc>
                  <a:txBody>
                    <a:bodyPr/>
                    <a:lstStyle/>
                    <a:p>
                      <a:r>
                        <a:rPr lang="en-US" dirty="0"/>
                        <a:t>South Africa</a:t>
                      </a:r>
                    </a:p>
                  </a:txBody>
                  <a:tcPr/>
                </a:tc>
                <a:tc>
                  <a:txBody>
                    <a:bodyPr/>
                    <a:lstStyle/>
                    <a:p>
                      <a:pPr algn="ctr"/>
                      <a:r>
                        <a:rPr lang="en-US" dirty="0"/>
                        <a:t>40.9%</a:t>
                      </a:r>
                    </a:p>
                  </a:txBody>
                  <a:tcPr/>
                </a:tc>
                <a:extLst>
                  <a:ext uri="{0D108BD9-81ED-4DB2-BD59-A6C34878D82A}">
                    <a16:rowId xmlns:a16="http://schemas.microsoft.com/office/drawing/2014/main" val="10008"/>
                  </a:ext>
                </a:extLst>
              </a:tr>
              <a:tr h="370840">
                <a:tc>
                  <a:txBody>
                    <a:bodyPr/>
                    <a:lstStyle/>
                    <a:p>
                      <a:r>
                        <a:rPr lang="en-US" dirty="0"/>
                        <a:t>United Kingdom</a:t>
                      </a:r>
                    </a:p>
                  </a:txBody>
                  <a:tcPr/>
                </a:tc>
                <a:tc>
                  <a:txBody>
                    <a:bodyPr/>
                    <a:lstStyle/>
                    <a:p>
                      <a:pPr algn="ctr"/>
                      <a:r>
                        <a:rPr lang="en-US" dirty="0"/>
                        <a:t>27.2%</a:t>
                      </a:r>
                    </a:p>
                  </a:txBody>
                  <a:tcPr/>
                </a:tc>
                <a:extLst>
                  <a:ext uri="{0D108BD9-81ED-4DB2-BD59-A6C34878D82A}">
                    <a16:rowId xmlns:a16="http://schemas.microsoft.com/office/drawing/2014/main" val="10009"/>
                  </a:ext>
                </a:extLst>
              </a:tr>
              <a:tr h="370840">
                <a:tc>
                  <a:txBody>
                    <a:bodyPr/>
                    <a:lstStyle/>
                    <a:p>
                      <a:r>
                        <a:rPr lang="en-US" dirty="0"/>
                        <a:t>United States</a:t>
                      </a:r>
                    </a:p>
                  </a:txBody>
                  <a:tcPr/>
                </a:tc>
                <a:tc>
                  <a:txBody>
                    <a:bodyPr/>
                    <a:lstStyle/>
                    <a:p>
                      <a:pPr algn="ctr"/>
                      <a:r>
                        <a:rPr lang="en-US" dirty="0"/>
                        <a:t>26.9%</a:t>
                      </a:r>
                    </a:p>
                  </a:txBody>
                  <a:tcPr/>
                </a:tc>
                <a:extLst>
                  <a:ext uri="{0D108BD9-81ED-4DB2-BD59-A6C34878D82A}">
                    <a16:rowId xmlns:a16="http://schemas.microsoft.com/office/drawing/2014/main" val="10010"/>
                  </a:ext>
                </a:extLst>
              </a:tr>
            </a:tbl>
          </a:graphicData>
        </a:graphic>
      </p:graphicFrame>
      <p:sp>
        <p:nvSpPr>
          <p:cNvPr id="3" name="Title 2"/>
          <p:cNvSpPr>
            <a:spLocks noGrp="1"/>
          </p:cNvSpPr>
          <p:nvPr>
            <p:ph type="title"/>
          </p:nvPr>
        </p:nvSpPr>
        <p:spPr>
          <a:xfrm>
            <a:off x="520700" y="917575"/>
            <a:ext cx="8154988" cy="498598"/>
          </a:xfrm>
        </p:spPr>
        <p:txBody>
          <a:bodyPr/>
          <a:lstStyle/>
          <a:p>
            <a:r>
              <a:rPr lang="en-US" dirty="0"/>
              <a:t>Historical Rate of Breach (2-year average)</a:t>
            </a:r>
          </a:p>
        </p:txBody>
      </p:sp>
      <p:sp>
        <p:nvSpPr>
          <p:cNvPr id="5" name="Rectangle 4"/>
          <p:cNvSpPr/>
          <p:nvPr/>
        </p:nvSpPr>
        <p:spPr>
          <a:xfrm>
            <a:off x="1981200" y="6024880"/>
            <a:ext cx="5943600" cy="369332"/>
          </a:xfrm>
          <a:prstGeom prst="rect">
            <a:avLst/>
          </a:prstGeom>
        </p:spPr>
        <p:txBody>
          <a:bodyPr wrap="square">
            <a:spAutoFit/>
          </a:bodyPr>
          <a:lstStyle/>
          <a:p>
            <a:r>
              <a:rPr lang="en-US" dirty="0"/>
              <a:t>2018 Cost of Data Breach Statistics (</a:t>
            </a:r>
            <a:r>
              <a:rPr lang="en-US" dirty="0" err="1"/>
              <a:t>Ponemon</a:t>
            </a:r>
            <a:r>
              <a:rPr lang="en-US" dirty="0"/>
              <a:t>, IBM)</a:t>
            </a:r>
          </a:p>
        </p:txBody>
      </p:sp>
    </p:spTree>
    <p:extLst>
      <p:ext uri="{BB962C8B-B14F-4D97-AF65-F5344CB8AC3E}">
        <p14:creationId xmlns:p14="http://schemas.microsoft.com/office/powerpoint/2010/main" val="3047935607"/>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520700" y="685801"/>
            <a:ext cx="8154988" cy="830997"/>
          </a:xfrm>
        </p:spPr>
        <p:txBody>
          <a:bodyPr/>
          <a:lstStyle/>
          <a:p>
            <a:pPr eaLnBrk="1" hangingPunct="1"/>
            <a:r>
              <a:rPr lang="en-US" altLang="en-US" dirty="0">
                <a:ea typeface="Calibri" panose="020F0502020204030204" pitchFamily="34" charset="0"/>
                <a:cs typeface="Lucida Sans" panose="020B0602030504020204" pitchFamily="34" charset="0"/>
              </a:rPr>
              <a:t>Security Attacks by Industry</a:t>
            </a:r>
            <a:br>
              <a:rPr lang="en-US" altLang="en-US" dirty="0">
                <a:ea typeface="Calibri" panose="020F0502020204030204" pitchFamily="34" charset="0"/>
                <a:cs typeface="Lucida Sans" panose="020B0602030504020204" pitchFamily="34" charset="0"/>
              </a:rPr>
            </a:br>
            <a:r>
              <a:rPr lang="en-US" altLang="en-US" sz="2400" dirty="0">
                <a:ea typeface="Calibri" panose="020F0502020204030204" pitchFamily="34" charset="0"/>
                <a:cs typeface="Lucida Sans" panose="020B0602030504020204" pitchFamily="34" charset="0"/>
              </a:rPr>
              <a:t>Verizon Data Breach Investigations Report 2022 </a:t>
            </a:r>
            <a:endParaRPr lang="en-US" altLang="en-US" dirty="0">
              <a:ea typeface="Calibri" panose="020F0502020204030204" pitchFamily="34" charset="0"/>
              <a:cs typeface="Lucida Sans" panose="020B0602030504020204" pitchFamily="34" charset="0"/>
            </a:endParaRPr>
          </a:p>
        </p:txBody>
      </p:sp>
      <p:sp>
        <p:nvSpPr>
          <p:cNvPr id="2" name="TextBox 1"/>
          <p:cNvSpPr txBox="1"/>
          <p:nvPr/>
        </p:nvSpPr>
        <p:spPr>
          <a:xfrm>
            <a:off x="1219200" y="6096000"/>
            <a:ext cx="914400" cy="914400"/>
          </a:xfrm>
          <a:prstGeom prst="rect">
            <a:avLst/>
          </a:prstGeom>
          <a:noFill/>
        </p:spPr>
        <p:txBody>
          <a:bodyPr wrap="none" lIns="0" tIns="0" rIns="0" bIns="0" rtlCol="0">
            <a:noAutofit/>
          </a:bodyPr>
          <a:lstStyle/>
          <a:p>
            <a:pPr algn="l">
              <a:lnSpc>
                <a:spcPts val="2200"/>
              </a:lnSpc>
              <a:spcBef>
                <a:spcPts val="900"/>
              </a:spcBef>
              <a:buClr>
                <a:schemeClr val="accent2"/>
              </a:buClr>
              <a:buSzPct val="100000"/>
            </a:pPr>
            <a:r>
              <a:rPr lang="en-US" sz="1800" dirty="0">
                <a:latin typeface="+mn-lt"/>
              </a:rPr>
              <a:t>Adapted from: 2018 Data Breach Investigations Report (Verizon)</a:t>
            </a:r>
          </a:p>
        </p:txBody>
      </p:sp>
      <p:graphicFrame>
        <p:nvGraphicFramePr>
          <p:cNvPr id="6" name="Content Placeholder 5">
            <a:extLst>
              <a:ext uri="{FF2B5EF4-FFF2-40B4-BE49-F238E27FC236}">
                <a16:creationId xmlns:a16="http://schemas.microsoft.com/office/drawing/2014/main" id="{B67BDBC1-2FB2-4881-B32B-697D84F4A5F6}"/>
              </a:ext>
            </a:extLst>
          </p:cNvPr>
          <p:cNvGraphicFramePr>
            <a:graphicFrameLocks noGrp="1"/>
          </p:cNvGraphicFramePr>
          <p:nvPr>
            <p:ph idx="1"/>
            <p:extLst>
              <p:ext uri="{D42A27DB-BD31-4B8C-83A1-F6EECF244321}">
                <p14:modId xmlns:p14="http://schemas.microsoft.com/office/powerpoint/2010/main" val="427299459"/>
              </p:ext>
            </p:extLst>
          </p:nvPr>
        </p:nvGraphicFramePr>
        <p:xfrm>
          <a:off x="494507" y="1526177"/>
          <a:ext cx="8154986" cy="5120640"/>
        </p:xfrm>
        <a:graphic>
          <a:graphicData uri="http://schemas.openxmlformats.org/drawingml/2006/table">
            <a:tbl>
              <a:tblPr firstRow="1" firstCol="1" bandRow="1">
                <a:tableStyleId>{5C22544A-7EE6-4342-B048-85BDC9FD1C3A}</a:tableStyleId>
              </a:tblPr>
              <a:tblGrid>
                <a:gridCol w="1164998">
                  <a:extLst>
                    <a:ext uri="{9D8B030D-6E8A-4147-A177-3AD203B41FA5}">
                      <a16:colId xmlns:a16="http://schemas.microsoft.com/office/drawing/2014/main" val="2322908371"/>
                    </a:ext>
                  </a:extLst>
                </a:gridCol>
                <a:gridCol w="1532892">
                  <a:extLst>
                    <a:ext uri="{9D8B030D-6E8A-4147-A177-3AD203B41FA5}">
                      <a16:colId xmlns:a16="http://schemas.microsoft.com/office/drawing/2014/main" val="873310326"/>
                    </a:ext>
                  </a:extLst>
                </a:gridCol>
                <a:gridCol w="1836803">
                  <a:extLst>
                    <a:ext uri="{9D8B030D-6E8A-4147-A177-3AD203B41FA5}">
                      <a16:colId xmlns:a16="http://schemas.microsoft.com/office/drawing/2014/main" val="3796028562"/>
                    </a:ext>
                  </a:extLst>
                </a:gridCol>
                <a:gridCol w="1524000">
                  <a:extLst>
                    <a:ext uri="{9D8B030D-6E8A-4147-A177-3AD203B41FA5}">
                      <a16:colId xmlns:a16="http://schemas.microsoft.com/office/drawing/2014/main" val="3963497329"/>
                    </a:ext>
                  </a:extLst>
                </a:gridCol>
                <a:gridCol w="2096293">
                  <a:extLst>
                    <a:ext uri="{9D8B030D-6E8A-4147-A177-3AD203B41FA5}">
                      <a16:colId xmlns:a16="http://schemas.microsoft.com/office/drawing/2014/main" val="941862357"/>
                    </a:ext>
                  </a:extLst>
                </a:gridCol>
              </a:tblGrid>
              <a:tr h="0">
                <a:tc>
                  <a:txBody>
                    <a:bodyPr/>
                    <a:lstStyle/>
                    <a:p>
                      <a:pPr marL="0" marR="0" algn="ctr">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a:effectLst/>
                        </a:rPr>
                        <a:t>Attack Source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dirty="0">
                          <a:effectLst/>
                        </a:rPr>
                        <a:t>Motive</a:t>
                      </a:r>
                    </a:p>
                  </a:txBody>
                  <a:tcPr marL="68580" marR="68580" marT="0" marB="0"/>
                </a:tc>
                <a:tc>
                  <a:txBody>
                    <a:bodyPr/>
                    <a:lstStyle/>
                    <a:p>
                      <a:pPr marL="0" marR="0" algn="ctr">
                        <a:spcBef>
                          <a:spcPts val="0"/>
                        </a:spcBef>
                        <a:spcAft>
                          <a:spcPts val="0"/>
                        </a:spcAft>
                      </a:pPr>
                      <a:r>
                        <a:rPr lang="en-US" sz="1600">
                          <a:effectLst/>
                        </a:rPr>
                        <a:t>Top attack types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600">
                          <a:effectLst/>
                        </a:rPr>
                        <a:t>Compromised data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1033278"/>
                  </a:ext>
                </a:extLst>
              </a:tr>
              <a:tr h="0">
                <a:tc>
                  <a:txBody>
                    <a:bodyPr/>
                    <a:lstStyle/>
                    <a:p>
                      <a:pPr marL="0" marR="0">
                        <a:spcBef>
                          <a:spcPts val="0"/>
                        </a:spcBef>
                        <a:spcAft>
                          <a:spcPts val="0"/>
                        </a:spcAft>
                      </a:pPr>
                      <a:r>
                        <a:rPr lang="en-US" sz="1600">
                          <a:effectLst/>
                        </a:rPr>
                        <a:t>Accommodation, Food services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External: 90%</a:t>
                      </a:r>
                    </a:p>
                    <a:p>
                      <a:pPr marL="0" marR="0">
                        <a:spcBef>
                          <a:spcPts val="0"/>
                        </a:spcBef>
                        <a:spcAft>
                          <a:spcPts val="0"/>
                        </a:spcAft>
                      </a:pPr>
                      <a:r>
                        <a:rPr lang="en-US" sz="1600">
                          <a:effectLst/>
                        </a:rPr>
                        <a:t>Internal: 10%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Financial: 91%</a:t>
                      </a:r>
                    </a:p>
                    <a:p>
                      <a:pPr marL="0" marR="0">
                        <a:spcBef>
                          <a:spcPts val="0"/>
                        </a:spcBef>
                        <a:spcAft>
                          <a:spcPts val="0"/>
                        </a:spcAft>
                      </a:pPr>
                      <a:r>
                        <a:rPr lang="en-US" sz="1600" dirty="0">
                          <a:effectLst/>
                        </a:rPr>
                        <a:t>Espionage: 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System intrusion</a:t>
                      </a:r>
                    </a:p>
                    <a:p>
                      <a:pPr marL="0" marR="0">
                        <a:spcBef>
                          <a:spcPts val="0"/>
                        </a:spcBef>
                        <a:spcAft>
                          <a:spcPts val="0"/>
                        </a:spcAft>
                      </a:pPr>
                      <a:r>
                        <a:rPr lang="en-US" sz="1600">
                          <a:effectLst/>
                        </a:rPr>
                        <a:t>Social engineering</a:t>
                      </a:r>
                    </a:p>
                    <a:p>
                      <a:pPr marL="0" marR="0">
                        <a:spcBef>
                          <a:spcPts val="0"/>
                        </a:spcBef>
                        <a:spcAft>
                          <a:spcPts val="0"/>
                        </a:spcAft>
                      </a:pPr>
                      <a:r>
                        <a:rPr lang="en-US" sz="1600">
                          <a:effectLst/>
                        </a:rPr>
                        <a:t>Web app attacks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Credentials: 45%</a:t>
                      </a:r>
                    </a:p>
                    <a:p>
                      <a:pPr marL="0" marR="0">
                        <a:spcBef>
                          <a:spcPts val="0"/>
                        </a:spcBef>
                        <a:spcAft>
                          <a:spcPts val="0"/>
                        </a:spcAft>
                      </a:pPr>
                      <a:r>
                        <a:rPr lang="en-US" sz="1600">
                          <a:effectLst/>
                        </a:rPr>
                        <a:t>Personal: 45%</a:t>
                      </a:r>
                    </a:p>
                    <a:p>
                      <a:pPr marL="0" marR="0">
                        <a:spcBef>
                          <a:spcPts val="0"/>
                        </a:spcBef>
                        <a:spcAft>
                          <a:spcPts val="0"/>
                        </a:spcAft>
                      </a:pPr>
                      <a:r>
                        <a:rPr lang="en-US" sz="1600">
                          <a:effectLst/>
                        </a:rPr>
                        <a:t>Payment: 41%</a:t>
                      </a:r>
                    </a:p>
                    <a:p>
                      <a:pPr marL="0" marR="0">
                        <a:spcBef>
                          <a:spcPts val="0"/>
                        </a:spcBef>
                        <a:spcAft>
                          <a:spcPts val="0"/>
                        </a:spcAft>
                      </a:pPr>
                      <a:r>
                        <a:rPr lang="en-US" sz="1600">
                          <a:effectLst/>
                        </a:rPr>
                        <a:t>Other: 18%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2650223"/>
                  </a:ext>
                </a:extLst>
              </a:tr>
              <a:tr h="0">
                <a:tc>
                  <a:txBody>
                    <a:bodyPr/>
                    <a:lstStyle/>
                    <a:p>
                      <a:pPr marL="0" marR="0">
                        <a:spcBef>
                          <a:spcPts val="0"/>
                        </a:spcBef>
                        <a:spcAft>
                          <a:spcPts val="0"/>
                        </a:spcAft>
                      </a:pPr>
                      <a:r>
                        <a:rPr lang="en-US" sz="1600">
                          <a:effectLst/>
                        </a:rPr>
                        <a:t>Education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External: 75%</a:t>
                      </a:r>
                    </a:p>
                    <a:p>
                      <a:pPr marL="0" marR="0">
                        <a:spcBef>
                          <a:spcPts val="0"/>
                        </a:spcBef>
                        <a:spcAft>
                          <a:spcPts val="0"/>
                        </a:spcAft>
                      </a:pPr>
                      <a:r>
                        <a:rPr lang="en-US" sz="1600">
                          <a:effectLst/>
                        </a:rPr>
                        <a:t>Internal: 25%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Financial: 95%</a:t>
                      </a:r>
                    </a:p>
                    <a:p>
                      <a:pPr marL="0" marR="0">
                        <a:spcBef>
                          <a:spcPts val="0"/>
                        </a:spcBef>
                        <a:spcAft>
                          <a:spcPts val="0"/>
                        </a:spcAft>
                      </a:pPr>
                      <a:r>
                        <a:rPr lang="en-US" sz="1600" dirty="0">
                          <a:effectLst/>
                        </a:rPr>
                        <a:t>Espionage: 5%</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System intrusion</a:t>
                      </a:r>
                    </a:p>
                    <a:p>
                      <a:pPr marL="0" marR="0">
                        <a:spcBef>
                          <a:spcPts val="0"/>
                        </a:spcBef>
                        <a:spcAft>
                          <a:spcPts val="0"/>
                        </a:spcAft>
                      </a:pPr>
                      <a:r>
                        <a:rPr lang="en-US" sz="1600">
                          <a:effectLst/>
                        </a:rPr>
                        <a:t>Web app attacks</a:t>
                      </a:r>
                    </a:p>
                    <a:p>
                      <a:pPr marL="0" marR="0">
                        <a:spcBef>
                          <a:spcPts val="0"/>
                        </a:spcBef>
                        <a:spcAft>
                          <a:spcPts val="0"/>
                        </a:spcAft>
                      </a:pPr>
                      <a:r>
                        <a:rPr lang="en-US" sz="1600">
                          <a:effectLst/>
                        </a:rPr>
                        <a:t>Errors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Personal: 63%</a:t>
                      </a:r>
                    </a:p>
                    <a:p>
                      <a:pPr marL="0" marR="0">
                        <a:spcBef>
                          <a:spcPts val="0"/>
                        </a:spcBef>
                        <a:spcAft>
                          <a:spcPts val="0"/>
                        </a:spcAft>
                      </a:pPr>
                      <a:r>
                        <a:rPr lang="en-US" sz="1600">
                          <a:effectLst/>
                        </a:rPr>
                        <a:t>Credentials: 41%</a:t>
                      </a:r>
                    </a:p>
                    <a:p>
                      <a:pPr marL="0" marR="0">
                        <a:spcBef>
                          <a:spcPts val="0"/>
                        </a:spcBef>
                        <a:spcAft>
                          <a:spcPts val="0"/>
                        </a:spcAft>
                      </a:pPr>
                      <a:r>
                        <a:rPr lang="en-US" sz="1600">
                          <a:effectLst/>
                        </a:rPr>
                        <a:t>Other: 23%</a:t>
                      </a:r>
                    </a:p>
                    <a:p>
                      <a:pPr marL="0" marR="0">
                        <a:spcBef>
                          <a:spcPts val="0"/>
                        </a:spcBef>
                        <a:spcAft>
                          <a:spcPts val="0"/>
                        </a:spcAft>
                      </a:pPr>
                      <a:r>
                        <a:rPr lang="en-US" sz="1600">
                          <a:effectLst/>
                        </a:rPr>
                        <a:t>Internal: 10%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463510"/>
                  </a:ext>
                </a:extLst>
              </a:tr>
              <a:tr h="0">
                <a:tc>
                  <a:txBody>
                    <a:bodyPr/>
                    <a:lstStyle/>
                    <a:p>
                      <a:pPr marL="0" marR="0">
                        <a:spcBef>
                          <a:spcPts val="0"/>
                        </a:spcBef>
                        <a:spcAft>
                          <a:spcPts val="0"/>
                        </a:spcAft>
                      </a:pPr>
                      <a:r>
                        <a:rPr lang="en-US" sz="1600" dirty="0">
                          <a:effectLst/>
                        </a:rPr>
                        <a:t>Entertain-</a:t>
                      </a:r>
                      <a:r>
                        <a:rPr lang="en-US" sz="1600" dirty="0" err="1">
                          <a:effectLst/>
                        </a:rPr>
                        <a:t>ment</a:t>
                      </a:r>
                      <a:r>
                        <a:rPr lang="en-US" sz="1600" dirty="0">
                          <a:effectLst/>
                        </a:rPr>
                        <a:t>, Recreation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External: 74%</a:t>
                      </a:r>
                    </a:p>
                    <a:p>
                      <a:pPr marL="0" marR="0">
                        <a:spcBef>
                          <a:spcPts val="0"/>
                        </a:spcBef>
                        <a:spcAft>
                          <a:spcPts val="0"/>
                        </a:spcAft>
                      </a:pPr>
                      <a:r>
                        <a:rPr lang="en-US" sz="1600">
                          <a:effectLst/>
                        </a:rPr>
                        <a:t>Internal: 26%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Financial: 97%</a:t>
                      </a:r>
                    </a:p>
                    <a:p>
                      <a:pPr marL="0" marR="0">
                        <a:spcBef>
                          <a:spcPts val="0"/>
                        </a:spcBef>
                        <a:spcAft>
                          <a:spcPts val="0"/>
                        </a:spcAft>
                      </a:pPr>
                      <a:r>
                        <a:rPr lang="en-US" sz="1600">
                          <a:effectLst/>
                        </a:rPr>
                        <a:t>Grudge: 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Web app attacks</a:t>
                      </a:r>
                    </a:p>
                    <a:p>
                      <a:pPr marL="0" marR="0">
                        <a:spcBef>
                          <a:spcPts val="0"/>
                        </a:spcBef>
                        <a:spcAft>
                          <a:spcPts val="0"/>
                        </a:spcAft>
                      </a:pPr>
                      <a:r>
                        <a:rPr lang="en-US" sz="1600">
                          <a:effectLst/>
                        </a:rPr>
                        <a:t>System intrusion</a:t>
                      </a:r>
                    </a:p>
                    <a:p>
                      <a:pPr marL="0" marR="0">
                        <a:spcBef>
                          <a:spcPts val="0"/>
                        </a:spcBef>
                        <a:spcAft>
                          <a:spcPts val="0"/>
                        </a:spcAft>
                      </a:pPr>
                      <a:r>
                        <a:rPr lang="en-US" sz="1600">
                          <a:effectLst/>
                        </a:rPr>
                        <a:t>Errors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Personal: 66%</a:t>
                      </a:r>
                    </a:p>
                    <a:p>
                      <a:pPr marL="0" marR="0">
                        <a:spcBef>
                          <a:spcPts val="0"/>
                        </a:spcBef>
                        <a:spcAft>
                          <a:spcPts val="0"/>
                        </a:spcAft>
                      </a:pPr>
                      <a:r>
                        <a:rPr lang="en-US" sz="1600">
                          <a:effectLst/>
                        </a:rPr>
                        <a:t>Credentials: 49%</a:t>
                      </a:r>
                    </a:p>
                    <a:p>
                      <a:pPr marL="0" marR="0">
                        <a:spcBef>
                          <a:spcPts val="0"/>
                        </a:spcBef>
                        <a:spcAft>
                          <a:spcPts val="0"/>
                        </a:spcAft>
                      </a:pPr>
                      <a:r>
                        <a:rPr lang="en-US" sz="1600">
                          <a:effectLst/>
                        </a:rPr>
                        <a:t>Other: 23%</a:t>
                      </a:r>
                    </a:p>
                    <a:p>
                      <a:pPr marL="0" marR="0">
                        <a:spcBef>
                          <a:spcPts val="0"/>
                        </a:spcBef>
                        <a:spcAft>
                          <a:spcPts val="0"/>
                        </a:spcAft>
                      </a:pPr>
                      <a:r>
                        <a:rPr lang="en-US" sz="1600">
                          <a:effectLst/>
                        </a:rPr>
                        <a:t>Medical: 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60948550"/>
                  </a:ext>
                </a:extLst>
              </a:tr>
              <a:tr h="0">
                <a:tc>
                  <a:txBody>
                    <a:bodyPr/>
                    <a:lstStyle/>
                    <a:p>
                      <a:pPr marL="0" marR="0">
                        <a:spcBef>
                          <a:spcPts val="0"/>
                        </a:spcBef>
                        <a:spcAft>
                          <a:spcPts val="0"/>
                        </a:spcAft>
                      </a:pPr>
                      <a:r>
                        <a:rPr lang="en-US" sz="1600">
                          <a:effectLst/>
                        </a:rPr>
                        <a:t>Finance, Insurance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External: 73%</a:t>
                      </a:r>
                    </a:p>
                    <a:p>
                      <a:pPr marL="0" marR="0">
                        <a:spcBef>
                          <a:spcPts val="0"/>
                        </a:spcBef>
                        <a:spcAft>
                          <a:spcPts val="0"/>
                        </a:spcAft>
                      </a:pPr>
                      <a:r>
                        <a:rPr lang="en-US" sz="1600">
                          <a:effectLst/>
                        </a:rPr>
                        <a:t>Internal: 27%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Financial: 95%</a:t>
                      </a:r>
                    </a:p>
                    <a:p>
                      <a:pPr marL="0" marR="0">
                        <a:spcBef>
                          <a:spcPts val="0"/>
                        </a:spcBef>
                        <a:spcAft>
                          <a:spcPts val="0"/>
                        </a:spcAft>
                      </a:pPr>
                      <a:r>
                        <a:rPr lang="en-US" sz="1600">
                          <a:effectLst/>
                        </a:rPr>
                        <a:t>Espionage: 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Web app attacks</a:t>
                      </a:r>
                    </a:p>
                    <a:p>
                      <a:pPr marL="0" marR="0">
                        <a:spcBef>
                          <a:spcPts val="0"/>
                        </a:spcBef>
                        <a:spcAft>
                          <a:spcPts val="0"/>
                        </a:spcAft>
                      </a:pPr>
                      <a:r>
                        <a:rPr lang="en-US" sz="1600">
                          <a:effectLst/>
                        </a:rPr>
                        <a:t>System intrusion</a:t>
                      </a:r>
                    </a:p>
                    <a:p>
                      <a:pPr marL="0" marR="0">
                        <a:spcBef>
                          <a:spcPts val="0"/>
                        </a:spcBef>
                        <a:spcAft>
                          <a:spcPts val="0"/>
                        </a:spcAft>
                      </a:pPr>
                      <a:r>
                        <a:rPr lang="en-US" sz="1600">
                          <a:effectLst/>
                        </a:rPr>
                        <a:t>Errors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Personal:71%</a:t>
                      </a:r>
                    </a:p>
                    <a:p>
                      <a:pPr marL="0" marR="0">
                        <a:spcBef>
                          <a:spcPts val="0"/>
                        </a:spcBef>
                        <a:spcAft>
                          <a:spcPts val="0"/>
                        </a:spcAft>
                      </a:pPr>
                      <a:r>
                        <a:rPr lang="en-US" sz="1600">
                          <a:effectLst/>
                        </a:rPr>
                        <a:t>Credentials: 40%</a:t>
                      </a:r>
                    </a:p>
                    <a:p>
                      <a:pPr marL="0" marR="0">
                        <a:spcBef>
                          <a:spcPts val="0"/>
                        </a:spcBef>
                        <a:spcAft>
                          <a:spcPts val="0"/>
                        </a:spcAft>
                      </a:pPr>
                      <a:r>
                        <a:rPr lang="en-US" sz="1600">
                          <a:effectLst/>
                        </a:rPr>
                        <a:t>Other 27%</a:t>
                      </a:r>
                    </a:p>
                    <a:p>
                      <a:pPr marL="0" marR="0">
                        <a:spcBef>
                          <a:spcPts val="0"/>
                        </a:spcBef>
                        <a:spcAft>
                          <a:spcPts val="0"/>
                        </a:spcAft>
                      </a:pPr>
                      <a:r>
                        <a:rPr lang="en-US" sz="1600">
                          <a:effectLst/>
                        </a:rPr>
                        <a:t>Bank: 22%</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8000041"/>
                  </a:ext>
                </a:extLst>
              </a:tr>
              <a:tr h="0">
                <a:tc>
                  <a:txBody>
                    <a:bodyPr/>
                    <a:lstStyle/>
                    <a:p>
                      <a:pPr marL="0" marR="0">
                        <a:spcBef>
                          <a:spcPts val="0"/>
                        </a:spcBef>
                        <a:spcAft>
                          <a:spcPts val="0"/>
                        </a:spcAft>
                      </a:pPr>
                      <a:r>
                        <a:rPr lang="en-US" sz="1600">
                          <a:effectLst/>
                        </a:rPr>
                        <a:t>Healthcare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External: 61%</a:t>
                      </a:r>
                    </a:p>
                    <a:p>
                      <a:pPr marL="0" marR="0">
                        <a:spcBef>
                          <a:spcPts val="0"/>
                        </a:spcBef>
                        <a:spcAft>
                          <a:spcPts val="0"/>
                        </a:spcAft>
                      </a:pPr>
                      <a:r>
                        <a:rPr lang="en-US" sz="1600">
                          <a:effectLst/>
                        </a:rPr>
                        <a:t>Internal: 39%</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Financial: 95%</a:t>
                      </a:r>
                    </a:p>
                    <a:p>
                      <a:pPr marL="0" marR="0">
                        <a:spcBef>
                          <a:spcPts val="0"/>
                        </a:spcBef>
                        <a:spcAft>
                          <a:spcPts val="0"/>
                        </a:spcAft>
                      </a:pPr>
                      <a:r>
                        <a:rPr lang="en-US" sz="1600">
                          <a:effectLst/>
                        </a:rPr>
                        <a:t>Espionage: 4%</a:t>
                      </a:r>
                    </a:p>
                    <a:p>
                      <a:pPr marL="0" marR="0">
                        <a:spcBef>
                          <a:spcPts val="0"/>
                        </a:spcBef>
                        <a:spcAft>
                          <a:spcPts val="0"/>
                        </a:spcAft>
                      </a:pPr>
                      <a:r>
                        <a:rPr lang="en-US" sz="1600">
                          <a:effectLst/>
                        </a:rPr>
                        <a:t>Convenience: 1%</a:t>
                      </a:r>
                    </a:p>
                    <a:p>
                      <a:pPr marL="0" marR="0">
                        <a:spcBef>
                          <a:spcPts val="0"/>
                        </a:spcBef>
                        <a:spcAft>
                          <a:spcPts val="0"/>
                        </a:spcAft>
                      </a:pPr>
                      <a:r>
                        <a:rPr lang="en-US" sz="1600">
                          <a:effectLst/>
                        </a:rPr>
                        <a:t>Grudge: 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a:effectLst/>
                        </a:rPr>
                        <a:t>Web app attacks</a:t>
                      </a:r>
                    </a:p>
                    <a:p>
                      <a:pPr marL="0" marR="0">
                        <a:spcBef>
                          <a:spcPts val="0"/>
                        </a:spcBef>
                        <a:spcAft>
                          <a:spcPts val="0"/>
                        </a:spcAft>
                      </a:pPr>
                      <a:r>
                        <a:rPr lang="en-US" sz="1600">
                          <a:effectLst/>
                        </a:rPr>
                        <a:t>Errors</a:t>
                      </a:r>
                    </a:p>
                    <a:p>
                      <a:pPr marL="0" marR="0">
                        <a:spcBef>
                          <a:spcPts val="0"/>
                        </a:spcBef>
                        <a:spcAft>
                          <a:spcPts val="0"/>
                        </a:spcAft>
                      </a:pPr>
                      <a:r>
                        <a:rPr lang="en-US" sz="1600">
                          <a:effectLst/>
                        </a:rPr>
                        <a:t>System intrusion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600" dirty="0">
                          <a:effectLst/>
                        </a:rPr>
                        <a:t>Personal: 58%</a:t>
                      </a:r>
                    </a:p>
                    <a:p>
                      <a:pPr marL="0" marR="0">
                        <a:spcBef>
                          <a:spcPts val="0"/>
                        </a:spcBef>
                        <a:spcAft>
                          <a:spcPts val="0"/>
                        </a:spcAft>
                      </a:pPr>
                      <a:r>
                        <a:rPr lang="en-US" sz="1600" dirty="0">
                          <a:effectLst/>
                        </a:rPr>
                        <a:t>Medical: 46%</a:t>
                      </a:r>
                    </a:p>
                    <a:p>
                      <a:pPr marL="0" marR="0">
                        <a:spcBef>
                          <a:spcPts val="0"/>
                        </a:spcBef>
                        <a:spcAft>
                          <a:spcPts val="0"/>
                        </a:spcAft>
                      </a:pPr>
                      <a:r>
                        <a:rPr lang="en-US" sz="1600" dirty="0">
                          <a:effectLst/>
                        </a:rPr>
                        <a:t>Credentials: 29%</a:t>
                      </a:r>
                    </a:p>
                    <a:p>
                      <a:pPr marL="0" marR="0">
                        <a:spcBef>
                          <a:spcPts val="0"/>
                        </a:spcBef>
                        <a:spcAft>
                          <a:spcPts val="0"/>
                        </a:spcAft>
                      </a:pPr>
                      <a:r>
                        <a:rPr lang="en-US" sz="1600" dirty="0">
                          <a:effectLst/>
                        </a:rPr>
                        <a:t>Other: 29%</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4304672"/>
                  </a:ext>
                </a:extLst>
              </a:tr>
            </a:tbl>
          </a:graphicData>
        </a:graphic>
      </p:graphicFrame>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1D3DA7A-A857-449C-9EEB-3125E7C71C96}"/>
              </a:ext>
            </a:extLst>
          </p:cNvPr>
          <p:cNvGraphicFramePr>
            <a:graphicFrameLocks noGrp="1"/>
          </p:cNvGraphicFramePr>
          <p:nvPr>
            <p:ph idx="11"/>
            <p:extLst>
              <p:ext uri="{D42A27DB-BD31-4B8C-83A1-F6EECF244321}">
                <p14:modId xmlns:p14="http://schemas.microsoft.com/office/powerpoint/2010/main" val="1608493454"/>
              </p:ext>
            </p:extLst>
          </p:nvPr>
        </p:nvGraphicFramePr>
        <p:xfrm>
          <a:off x="520700" y="1490346"/>
          <a:ext cx="8154988" cy="4937760"/>
        </p:xfrm>
        <a:graphic>
          <a:graphicData uri="http://schemas.openxmlformats.org/drawingml/2006/table">
            <a:tbl>
              <a:tblPr firstRow="1" firstCol="1" bandRow="1">
                <a:tableStyleId>{5C22544A-7EE6-4342-B048-85BDC9FD1C3A}</a:tableStyleId>
              </a:tblPr>
              <a:tblGrid>
                <a:gridCol w="1164998">
                  <a:extLst>
                    <a:ext uri="{9D8B030D-6E8A-4147-A177-3AD203B41FA5}">
                      <a16:colId xmlns:a16="http://schemas.microsoft.com/office/drawing/2014/main" val="3652864634"/>
                    </a:ext>
                  </a:extLst>
                </a:gridCol>
                <a:gridCol w="1532893">
                  <a:extLst>
                    <a:ext uri="{9D8B030D-6E8A-4147-A177-3AD203B41FA5}">
                      <a16:colId xmlns:a16="http://schemas.microsoft.com/office/drawing/2014/main" val="3613641164"/>
                    </a:ext>
                  </a:extLst>
                </a:gridCol>
                <a:gridCol w="1839471">
                  <a:extLst>
                    <a:ext uri="{9D8B030D-6E8A-4147-A177-3AD203B41FA5}">
                      <a16:colId xmlns:a16="http://schemas.microsoft.com/office/drawing/2014/main" val="286022224"/>
                    </a:ext>
                  </a:extLst>
                </a:gridCol>
                <a:gridCol w="1762826">
                  <a:extLst>
                    <a:ext uri="{9D8B030D-6E8A-4147-A177-3AD203B41FA5}">
                      <a16:colId xmlns:a16="http://schemas.microsoft.com/office/drawing/2014/main" val="3701963925"/>
                    </a:ext>
                  </a:extLst>
                </a:gridCol>
                <a:gridCol w="1854800">
                  <a:extLst>
                    <a:ext uri="{9D8B030D-6E8A-4147-A177-3AD203B41FA5}">
                      <a16:colId xmlns:a16="http://schemas.microsoft.com/office/drawing/2014/main" val="2515208820"/>
                    </a:ext>
                  </a:extLst>
                </a:gridCol>
              </a:tblGrid>
              <a:tr h="722959">
                <a:tc>
                  <a:txBody>
                    <a:bodyPr/>
                    <a:lstStyle/>
                    <a:p>
                      <a:pPr marL="0" marR="0">
                        <a:spcBef>
                          <a:spcPts val="0"/>
                        </a:spcBef>
                        <a:spcAft>
                          <a:spcPts val="0"/>
                        </a:spcAft>
                      </a:pPr>
                      <a:r>
                        <a:rPr lang="en-US" sz="1200" dirty="0">
                          <a:effectLst/>
                        </a:rPr>
                        <a:t>Information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b="0">
                          <a:solidFill>
                            <a:schemeClr val="accent3">
                              <a:lumMod val="25000"/>
                            </a:schemeClr>
                          </a:solidFill>
                          <a:effectLst/>
                        </a:rPr>
                        <a:t>External: 76%</a:t>
                      </a:r>
                    </a:p>
                    <a:p>
                      <a:pPr marL="0" marR="0">
                        <a:spcBef>
                          <a:spcPts val="0"/>
                        </a:spcBef>
                        <a:spcAft>
                          <a:spcPts val="0"/>
                        </a:spcAft>
                      </a:pPr>
                      <a:r>
                        <a:rPr lang="en-US" sz="1200" b="0">
                          <a:solidFill>
                            <a:schemeClr val="accent3">
                              <a:lumMod val="25000"/>
                            </a:schemeClr>
                          </a:solidFill>
                          <a:effectLst/>
                        </a:rPr>
                        <a:t>Internal: 24%</a:t>
                      </a:r>
                      <a:endParaRPr lang="en-US" sz="1200" b="0">
                        <a:solidFill>
                          <a:schemeClr val="accent3">
                            <a:lumMod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solidFill>
                      <a:schemeClr val="bg1">
                        <a:lumMod val="85000"/>
                      </a:schemeClr>
                    </a:solidFill>
                  </a:tcPr>
                </a:tc>
                <a:tc>
                  <a:txBody>
                    <a:bodyPr/>
                    <a:lstStyle/>
                    <a:p>
                      <a:pPr marL="0" marR="0">
                        <a:spcBef>
                          <a:spcPts val="0"/>
                        </a:spcBef>
                        <a:spcAft>
                          <a:spcPts val="0"/>
                        </a:spcAft>
                      </a:pPr>
                      <a:r>
                        <a:rPr lang="en-US" sz="1200" b="0" dirty="0">
                          <a:solidFill>
                            <a:schemeClr val="accent3">
                              <a:lumMod val="25000"/>
                            </a:schemeClr>
                          </a:solidFill>
                          <a:effectLst/>
                        </a:rPr>
                        <a:t>Financial: 78%</a:t>
                      </a:r>
                    </a:p>
                    <a:p>
                      <a:pPr marL="0" marR="0">
                        <a:spcBef>
                          <a:spcPts val="0"/>
                        </a:spcBef>
                        <a:spcAft>
                          <a:spcPts val="0"/>
                        </a:spcAft>
                      </a:pPr>
                      <a:r>
                        <a:rPr lang="en-US" sz="1200" b="0" dirty="0">
                          <a:solidFill>
                            <a:schemeClr val="accent3">
                              <a:lumMod val="25000"/>
                            </a:schemeClr>
                          </a:solidFill>
                          <a:effectLst/>
                        </a:rPr>
                        <a:t>Espionage: 20%</a:t>
                      </a:r>
                    </a:p>
                    <a:p>
                      <a:pPr marL="0" marR="0">
                        <a:spcBef>
                          <a:spcPts val="0"/>
                        </a:spcBef>
                        <a:spcAft>
                          <a:spcPts val="0"/>
                        </a:spcAft>
                      </a:pPr>
                      <a:r>
                        <a:rPr lang="en-US" sz="1200" b="0" dirty="0">
                          <a:solidFill>
                            <a:schemeClr val="accent3">
                              <a:lumMod val="25000"/>
                            </a:schemeClr>
                          </a:solidFill>
                          <a:effectLst/>
                        </a:rPr>
                        <a:t>Ideology: 1%</a:t>
                      </a:r>
                    </a:p>
                    <a:p>
                      <a:pPr marL="0" marR="0">
                        <a:spcBef>
                          <a:spcPts val="0"/>
                        </a:spcBef>
                        <a:spcAft>
                          <a:spcPts val="0"/>
                        </a:spcAft>
                      </a:pPr>
                      <a:r>
                        <a:rPr lang="en-US" sz="1200" b="0" dirty="0">
                          <a:solidFill>
                            <a:schemeClr val="accent3">
                              <a:lumMod val="25000"/>
                            </a:schemeClr>
                          </a:solidFill>
                          <a:effectLst/>
                        </a:rPr>
                        <a:t>Grudge: 1%</a:t>
                      </a:r>
                      <a:endParaRPr lang="en-US" sz="1200" b="0" dirty="0">
                        <a:solidFill>
                          <a:schemeClr val="accent3">
                            <a:lumMod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solidFill>
                      <a:schemeClr val="bg1">
                        <a:lumMod val="85000"/>
                      </a:schemeClr>
                    </a:solidFill>
                  </a:tcPr>
                </a:tc>
                <a:tc>
                  <a:txBody>
                    <a:bodyPr/>
                    <a:lstStyle/>
                    <a:p>
                      <a:pPr marL="0" marR="0">
                        <a:spcBef>
                          <a:spcPts val="0"/>
                        </a:spcBef>
                        <a:spcAft>
                          <a:spcPts val="0"/>
                        </a:spcAft>
                      </a:pPr>
                      <a:r>
                        <a:rPr lang="en-US" sz="1200" b="0">
                          <a:solidFill>
                            <a:schemeClr val="accent3">
                              <a:lumMod val="25000"/>
                            </a:schemeClr>
                          </a:solidFill>
                          <a:effectLst/>
                        </a:rPr>
                        <a:t>System intrusion</a:t>
                      </a:r>
                    </a:p>
                    <a:p>
                      <a:pPr marL="0" marR="0">
                        <a:spcBef>
                          <a:spcPts val="0"/>
                        </a:spcBef>
                        <a:spcAft>
                          <a:spcPts val="0"/>
                        </a:spcAft>
                      </a:pPr>
                      <a:r>
                        <a:rPr lang="en-US" sz="1200" b="0">
                          <a:solidFill>
                            <a:schemeClr val="accent3">
                              <a:lumMod val="25000"/>
                            </a:schemeClr>
                          </a:solidFill>
                          <a:effectLst/>
                        </a:rPr>
                        <a:t>Web app attack</a:t>
                      </a:r>
                    </a:p>
                    <a:p>
                      <a:pPr marL="0" marR="0">
                        <a:spcBef>
                          <a:spcPts val="0"/>
                        </a:spcBef>
                        <a:spcAft>
                          <a:spcPts val="0"/>
                        </a:spcAft>
                      </a:pPr>
                      <a:r>
                        <a:rPr lang="en-US" sz="1200" b="0">
                          <a:solidFill>
                            <a:schemeClr val="accent3">
                              <a:lumMod val="25000"/>
                            </a:schemeClr>
                          </a:solidFill>
                          <a:effectLst/>
                        </a:rPr>
                        <a:t>Errors</a:t>
                      </a:r>
                      <a:endParaRPr lang="en-US" sz="1200" b="0">
                        <a:solidFill>
                          <a:schemeClr val="accent3">
                            <a:lumMod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solidFill>
                      <a:schemeClr val="bg1">
                        <a:lumMod val="85000"/>
                      </a:schemeClr>
                    </a:solidFill>
                  </a:tcPr>
                </a:tc>
                <a:tc>
                  <a:txBody>
                    <a:bodyPr/>
                    <a:lstStyle/>
                    <a:p>
                      <a:pPr marL="0" marR="0">
                        <a:spcBef>
                          <a:spcPts val="0"/>
                        </a:spcBef>
                        <a:spcAft>
                          <a:spcPts val="0"/>
                        </a:spcAft>
                      </a:pPr>
                      <a:r>
                        <a:rPr lang="en-US" sz="1200" b="0" dirty="0">
                          <a:solidFill>
                            <a:schemeClr val="accent3">
                              <a:lumMod val="25000"/>
                            </a:schemeClr>
                          </a:solidFill>
                          <a:effectLst/>
                        </a:rPr>
                        <a:t>Personal: 66%</a:t>
                      </a:r>
                    </a:p>
                    <a:p>
                      <a:pPr marL="0" marR="0">
                        <a:spcBef>
                          <a:spcPts val="0"/>
                        </a:spcBef>
                        <a:spcAft>
                          <a:spcPts val="0"/>
                        </a:spcAft>
                      </a:pPr>
                      <a:r>
                        <a:rPr lang="en-US" sz="1200" b="0" dirty="0">
                          <a:solidFill>
                            <a:schemeClr val="accent3">
                              <a:lumMod val="25000"/>
                            </a:schemeClr>
                          </a:solidFill>
                          <a:effectLst/>
                        </a:rPr>
                        <a:t>Other: 35%</a:t>
                      </a:r>
                    </a:p>
                    <a:p>
                      <a:pPr marL="0" marR="0">
                        <a:spcBef>
                          <a:spcPts val="0"/>
                        </a:spcBef>
                        <a:spcAft>
                          <a:spcPts val="0"/>
                        </a:spcAft>
                      </a:pPr>
                      <a:r>
                        <a:rPr lang="en-US" sz="1200" b="0" dirty="0">
                          <a:solidFill>
                            <a:schemeClr val="accent3">
                              <a:lumMod val="25000"/>
                            </a:schemeClr>
                          </a:solidFill>
                          <a:effectLst/>
                        </a:rPr>
                        <a:t>Credentials: 27%</a:t>
                      </a:r>
                    </a:p>
                    <a:p>
                      <a:pPr marL="0" marR="0">
                        <a:spcBef>
                          <a:spcPts val="0"/>
                        </a:spcBef>
                        <a:spcAft>
                          <a:spcPts val="0"/>
                        </a:spcAft>
                      </a:pPr>
                      <a:r>
                        <a:rPr lang="en-US" sz="1200" b="0" dirty="0">
                          <a:solidFill>
                            <a:schemeClr val="accent3">
                              <a:lumMod val="25000"/>
                            </a:schemeClr>
                          </a:solidFill>
                          <a:effectLst/>
                        </a:rPr>
                        <a:t>Internal: 17%</a:t>
                      </a:r>
                      <a:endParaRPr lang="en-US" sz="1200" b="0" dirty="0">
                        <a:solidFill>
                          <a:schemeClr val="accent3">
                            <a:lumMod val="25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solidFill>
                      <a:schemeClr val="bg1">
                        <a:lumMod val="85000"/>
                      </a:schemeClr>
                    </a:solidFill>
                  </a:tcPr>
                </a:tc>
                <a:extLst>
                  <a:ext uri="{0D108BD9-81ED-4DB2-BD59-A6C34878D82A}">
                    <a16:rowId xmlns:a16="http://schemas.microsoft.com/office/drawing/2014/main" val="2873571377"/>
                  </a:ext>
                </a:extLst>
              </a:tr>
              <a:tr h="722959">
                <a:tc>
                  <a:txBody>
                    <a:bodyPr/>
                    <a:lstStyle/>
                    <a:p>
                      <a:pPr marL="0" marR="0">
                        <a:spcBef>
                          <a:spcPts val="0"/>
                        </a:spcBef>
                        <a:spcAft>
                          <a:spcPts val="0"/>
                        </a:spcAft>
                      </a:pPr>
                      <a:r>
                        <a:rPr lang="en-US" sz="1200" dirty="0">
                          <a:effectLst/>
                        </a:rPr>
                        <a:t>Manufacturing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dirty="0">
                          <a:effectLst/>
                        </a:rPr>
                        <a:t>External: 88%</a:t>
                      </a:r>
                    </a:p>
                    <a:p>
                      <a:pPr marL="0" marR="0">
                        <a:spcBef>
                          <a:spcPts val="0"/>
                        </a:spcBef>
                        <a:spcAft>
                          <a:spcPts val="0"/>
                        </a:spcAft>
                      </a:pPr>
                      <a:r>
                        <a:rPr lang="en-US" sz="1200" dirty="0">
                          <a:effectLst/>
                        </a:rPr>
                        <a:t>Internal: 12%</a:t>
                      </a:r>
                    </a:p>
                    <a:p>
                      <a:pPr marL="0" marR="0">
                        <a:spcBef>
                          <a:spcPts val="0"/>
                        </a:spcBef>
                        <a:spcAft>
                          <a:spcPts val="0"/>
                        </a:spcAft>
                      </a:pPr>
                      <a:r>
                        <a:rPr lang="en-US" sz="1200" dirty="0">
                          <a:effectLst/>
                        </a:rPr>
                        <a:t>Partner: 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dirty="0">
                          <a:effectLst/>
                        </a:rPr>
                        <a:t>Financial: 88%</a:t>
                      </a:r>
                    </a:p>
                    <a:p>
                      <a:pPr marL="0" marR="0">
                        <a:spcBef>
                          <a:spcPts val="0"/>
                        </a:spcBef>
                        <a:spcAft>
                          <a:spcPts val="0"/>
                        </a:spcAft>
                      </a:pPr>
                      <a:r>
                        <a:rPr lang="en-US" sz="1200" dirty="0">
                          <a:effectLst/>
                        </a:rPr>
                        <a:t>Espionage: 11%</a:t>
                      </a:r>
                    </a:p>
                    <a:p>
                      <a:pPr marL="0" marR="0">
                        <a:spcBef>
                          <a:spcPts val="0"/>
                        </a:spcBef>
                        <a:spcAft>
                          <a:spcPts val="0"/>
                        </a:spcAft>
                      </a:pPr>
                      <a:r>
                        <a:rPr lang="en-US" sz="1200" dirty="0">
                          <a:effectLst/>
                        </a:rPr>
                        <a:t>Grudge: 1%</a:t>
                      </a:r>
                    </a:p>
                    <a:p>
                      <a:pPr marL="0" marR="0">
                        <a:spcBef>
                          <a:spcPts val="0"/>
                        </a:spcBef>
                        <a:spcAft>
                          <a:spcPts val="0"/>
                        </a:spcAft>
                      </a:pPr>
                      <a:r>
                        <a:rPr lang="en-US" sz="1200" dirty="0">
                          <a:effectLst/>
                        </a:rPr>
                        <a:t>Secondary: 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System intrusion</a:t>
                      </a:r>
                    </a:p>
                    <a:p>
                      <a:pPr marL="0" marR="0">
                        <a:spcBef>
                          <a:spcPts val="0"/>
                        </a:spcBef>
                        <a:spcAft>
                          <a:spcPts val="0"/>
                        </a:spcAft>
                      </a:pPr>
                      <a:r>
                        <a:rPr lang="en-US" sz="1200">
                          <a:effectLst/>
                        </a:rPr>
                        <a:t>Web app attack</a:t>
                      </a:r>
                    </a:p>
                    <a:p>
                      <a:pPr marL="0" marR="0">
                        <a:spcBef>
                          <a:spcPts val="0"/>
                        </a:spcBef>
                        <a:spcAft>
                          <a:spcPts val="0"/>
                        </a:spcAft>
                      </a:pPr>
                      <a:r>
                        <a:rPr lang="en-US" sz="1200">
                          <a:effectLst/>
                        </a:rPr>
                        <a:t>Social engineering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Personal: 58%</a:t>
                      </a:r>
                    </a:p>
                    <a:p>
                      <a:pPr marL="0" marR="0">
                        <a:spcBef>
                          <a:spcPts val="0"/>
                        </a:spcBef>
                        <a:spcAft>
                          <a:spcPts val="0"/>
                        </a:spcAft>
                      </a:pPr>
                      <a:r>
                        <a:rPr lang="en-US" sz="1200">
                          <a:effectLst/>
                        </a:rPr>
                        <a:t>Credentials: 40%</a:t>
                      </a:r>
                    </a:p>
                    <a:p>
                      <a:pPr marL="0" marR="0">
                        <a:spcBef>
                          <a:spcPts val="0"/>
                        </a:spcBef>
                        <a:spcAft>
                          <a:spcPts val="0"/>
                        </a:spcAft>
                      </a:pPr>
                      <a:r>
                        <a:rPr lang="en-US" sz="1200">
                          <a:effectLst/>
                        </a:rPr>
                        <a:t>Other: 36%</a:t>
                      </a:r>
                    </a:p>
                    <a:p>
                      <a:pPr marL="0" marR="0">
                        <a:spcBef>
                          <a:spcPts val="0"/>
                        </a:spcBef>
                        <a:spcAft>
                          <a:spcPts val="0"/>
                        </a:spcAft>
                      </a:pPr>
                      <a:r>
                        <a:rPr lang="en-US" sz="1200">
                          <a:effectLst/>
                        </a:rPr>
                        <a:t>Internal: 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extLst>
                  <a:ext uri="{0D108BD9-81ED-4DB2-BD59-A6C34878D82A}">
                    <a16:rowId xmlns:a16="http://schemas.microsoft.com/office/drawing/2014/main" val="3183167183"/>
                  </a:ext>
                </a:extLst>
              </a:tr>
              <a:tr h="542219">
                <a:tc>
                  <a:txBody>
                    <a:bodyPr/>
                    <a:lstStyle/>
                    <a:p>
                      <a:pPr marL="0" marR="0">
                        <a:spcBef>
                          <a:spcPts val="0"/>
                        </a:spcBef>
                        <a:spcAft>
                          <a:spcPts val="0"/>
                        </a:spcAft>
                      </a:pPr>
                      <a:r>
                        <a:rPr lang="en-US" sz="1200" dirty="0">
                          <a:effectLst/>
                        </a:rPr>
                        <a:t>Mining, Utilities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External: 96%</a:t>
                      </a:r>
                    </a:p>
                    <a:p>
                      <a:pPr marL="0" marR="0">
                        <a:spcBef>
                          <a:spcPts val="0"/>
                        </a:spcBef>
                        <a:spcAft>
                          <a:spcPts val="0"/>
                        </a:spcAft>
                      </a:pPr>
                      <a:r>
                        <a:rPr lang="en-US" sz="1200">
                          <a:effectLst/>
                        </a:rPr>
                        <a:t>Internal: 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dirty="0">
                          <a:effectLst/>
                        </a:rPr>
                        <a:t>Financial: 78%</a:t>
                      </a:r>
                    </a:p>
                    <a:p>
                      <a:pPr marL="0" marR="0">
                        <a:spcBef>
                          <a:spcPts val="0"/>
                        </a:spcBef>
                        <a:spcAft>
                          <a:spcPts val="0"/>
                        </a:spcAft>
                      </a:pPr>
                      <a:r>
                        <a:rPr lang="en-US" sz="1200" dirty="0">
                          <a:effectLst/>
                        </a:rPr>
                        <a:t>Espionage: 22%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Social engineering</a:t>
                      </a:r>
                    </a:p>
                    <a:p>
                      <a:pPr marL="0" marR="0">
                        <a:spcBef>
                          <a:spcPts val="0"/>
                        </a:spcBef>
                        <a:spcAft>
                          <a:spcPts val="0"/>
                        </a:spcAft>
                      </a:pPr>
                      <a:r>
                        <a:rPr lang="en-US" sz="1200">
                          <a:effectLst/>
                        </a:rPr>
                        <a:t>System intrusion</a:t>
                      </a:r>
                    </a:p>
                    <a:p>
                      <a:pPr marL="0" marR="0">
                        <a:spcBef>
                          <a:spcPts val="0"/>
                        </a:spcBef>
                        <a:spcAft>
                          <a:spcPts val="0"/>
                        </a:spcAft>
                      </a:pPr>
                      <a:r>
                        <a:rPr lang="en-US" sz="1200">
                          <a:effectLst/>
                        </a:rPr>
                        <a:t>Web app attacks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Credentials: 73%</a:t>
                      </a:r>
                    </a:p>
                    <a:p>
                      <a:pPr marL="0" marR="0">
                        <a:spcBef>
                          <a:spcPts val="0"/>
                        </a:spcBef>
                        <a:spcAft>
                          <a:spcPts val="0"/>
                        </a:spcAft>
                      </a:pPr>
                      <a:r>
                        <a:rPr lang="en-US" sz="1200">
                          <a:effectLst/>
                        </a:rPr>
                        <a:t>Personal:22%</a:t>
                      </a:r>
                    </a:p>
                    <a:p>
                      <a:pPr marL="0" marR="0">
                        <a:spcBef>
                          <a:spcPts val="0"/>
                        </a:spcBef>
                        <a:spcAft>
                          <a:spcPts val="0"/>
                        </a:spcAft>
                      </a:pPr>
                      <a:r>
                        <a:rPr lang="en-US" sz="1200">
                          <a:effectLst/>
                        </a:rPr>
                        <a:t>Internal: 9%</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extLst>
                  <a:ext uri="{0D108BD9-81ED-4DB2-BD59-A6C34878D82A}">
                    <a16:rowId xmlns:a16="http://schemas.microsoft.com/office/drawing/2014/main" val="2989724078"/>
                  </a:ext>
                </a:extLst>
              </a:tr>
              <a:tr h="722959">
                <a:tc>
                  <a:txBody>
                    <a:bodyPr/>
                    <a:lstStyle/>
                    <a:p>
                      <a:pPr marL="0" marR="0">
                        <a:spcBef>
                          <a:spcPts val="0"/>
                        </a:spcBef>
                        <a:spcAft>
                          <a:spcPts val="0"/>
                        </a:spcAft>
                      </a:pPr>
                      <a:r>
                        <a:rPr lang="en-US" sz="1200">
                          <a:effectLst/>
                        </a:rPr>
                        <a:t>Professional Services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External: 84%</a:t>
                      </a:r>
                    </a:p>
                    <a:p>
                      <a:pPr marL="0" marR="0">
                        <a:spcBef>
                          <a:spcPts val="0"/>
                        </a:spcBef>
                        <a:spcAft>
                          <a:spcPts val="0"/>
                        </a:spcAft>
                      </a:pPr>
                      <a:r>
                        <a:rPr lang="en-US" sz="1200">
                          <a:effectLst/>
                        </a:rPr>
                        <a:t>Internal: 17%</a:t>
                      </a:r>
                    </a:p>
                    <a:p>
                      <a:pPr marL="0" marR="0">
                        <a:spcBef>
                          <a:spcPts val="0"/>
                        </a:spcBef>
                        <a:spcAft>
                          <a:spcPts val="0"/>
                        </a:spcAft>
                      </a:pPr>
                      <a:r>
                        <a:rPr lang="en-US" sz="1200">
                          <a:effectLst/>
                        </a:rPr>
                        <a:t>Multiple: 1%</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Financial: 90%</a:t>
                      </a:r>
                    </a:p>
                    <a:p>
                      <a:pPr marL="0" marR="0">
                        <a:spcBef>
                          <a:spcPts val="0"/>
                        </a:spcBef>
                        <a:spcAft>
                          <a:spcPts val="0"/>
                        </a:spcAft>
                      </a:pPr>
                      <a:r>
                        <a:rPr lang="en-US" sz="1200">
                          <a:effectLst/>
                        </a:rPr>
                        <a:t>Espionage: 10%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System intrusion</a:t>
                      </a:r>
                    </a:p>
                    <a:p>
                      <a:pPr marL="0" marR="0">
                        <a:spcBef>
                          <a:spcPts val="0"/>
                        </a:spcBef>
                        <a:spcAft>
                          <a:spcPts val="0"/>
                        </a:spcAft>
                      </a:pPr>
                      <a:r>
                        <a:rPr lang="en-US" sz="1200">
                          <a:effectLst/>
                        </a:rPr>
                        <a:t>Web app attacks</a:t>
                      </a:r>
                    </a:p>
                    <a:p>
                      <a:pPr marL="0" marR="0">
                        <a:spcBef>
                          <a:spcPts val="0"/>
                        </a:spcBef>
                        <a:spcAft>
                          <a:spcPts val="0"/>
                        </a:spcAft>
                      </a:pPr>
                      <a:r>
                        <a:rPr lang="en-US" sz="1200">
                          <a:effectLst/>
                        </a:rPr>
                        <a:t>Social engineering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Credentials: 56%</a:t>
                      </a:r>
                    </a:p>
                    <a:p>
                      <a:pPr marL="0" marR="0">
                        <a:spcBef>
                          <a:spcPts val="0"/>
                        </a:spcBef>
                        <a:spcAft>
                          <a:spcPts val="0"/>
                        </a:spcAft>
                      </a:pPr>
                      <a:r>
                        <a:rPr lang="en-US" sz="1200">
                          <a:effectLst/>
                        </a:rPr>
                        <a:t>Personal: 48%</a:t>
                      </a:r>
                    </a:p>
                    <a:p>
                      <a:pPr marL="0" marR="0">
                        <a:spcBef>
                          <a:spcPts val="0"/>
                        </a:spcBef>
                        <a:spcAft>
                          <a:spcPts val="0"/>
                        </a:spcAft>
                      </a:pPr>
                      <a:r>
                        <a:rPr lang="en-US" sz="1200">
                          <a:effectLst/>
                        </a:rPr>
                        <a:t>Other: 26%</a:t>
                      </a:r>
                    </a:p>
                    <a:p>
                      <a:pPr marL="0" marR="0">
                        <a:spcBef>
                          <a:spcPts val="0"/>
                        </a:spcBef>
                        <a:spcAft>
                          <a:spcPts val="0"/>
                        </a:spcAft>
                      </a:pPr>
                      <a:r>
                        <a:rPr lang="en-US" sz="1200">
                          <a:effectLst/>
                        </a:rPr>
                        <a:t>Internal: 14%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extLst>
                  <a:ext uri="{0D108BD9-81ED-4DB2-BD59-A6C34878D82A}">
                    <a16:rowId xmlns:a16="http://schemas.microsoft.com/office/drawing/2014/main" val="3646117638"/>
                  </a:ext>
                </a:extLst>
              </a:tr>
              <a:tr h="722959">
                <a:tc>
                  <a:txBody>
                    <a:bodyPr/>
                    <a:lstStyle/>
                    <a:p>
                      <a:pPr marL="0" marR="0">
                        <a:spcBef>
                          <a:spcPts val="0"/>
                        </a:spcBef>
                        <a:spcAft>
                          <a:spcPts val="0"/>
                        </a:spcAft>
                      </a:pPr>
                      <a:r>
                        <a:rPr lang="en-US" sz="1200">
                          <a:effectLst/>
                        </a:rPr>
                        <a:t>Public Admin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External: 78%</a:t>
                      </a:r>
                    </a:p>
                    <a:p>
                      <a:pPr marL="0" marR="0">
                        <a:spcBef>
                          <a:spcPts val="0"/>
                        </a:spcBef>
                        <a:spcAft>
                          <a:spcPts val="0"/>
                        </a:spcAft>
                      </a:pPr>
                      <a:r>
                        <a:rPr lang="en-US" sz="1200">
                          <a:effectLst/>
                        </a:rPr>
                        <a:t>Internal: 22%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dirty="0">
                          <a:effectLst/>
                        </a:rPr>
                        <a:t>Financial: 80%</a:t>
                      </a:r>
                    </a:p>
                    <a:p>
                      <a:pPr marL="0" marR="0">
                        <a:spcBef>
                          <a:spcPts val="0"/>
                        </a:spcBef>
                        <a:spcAft>
                          <a:spcPts val="0"/>
                        </a:spcAft>
                      </a:pPr>
                      <a:r>
                        <a:rPr lang="en-US" sz="1200" dirty="0">
                          <a:effectLst/>
                        </a:rPr>
                        <a:t>Espionage: 18%</a:t>
                      </a:r>
                    </a:p>
                    <a:p>
                      <a:pPr marL="0" marR="0">
                        <a:spcBef>
                          <a:spcPts val="0"/>
                        </a:spcBef>
                        <a:spcAft>
                          <a:spcPts val="0"/>
                        </a:spcAft>
                      </a:pPr>
                      <a:r>
                        <a:rPr lang="en-US" sz="1200" dirty="0">
                          <a:effectLst/>
                        </a:rPr>
                        <a:t>Ideology: 1%</a:t>
                      </a:r>
                    </a:p>
                    <a:p>
                      <a:pPr marL="0" marR="0">
                        <a:spcBef>
                          <a:spcPts val="0"/>
                        </a:spcBef>
                        <a:spcAft>
                          <a:spcPts val="0"/>
                        </a:spcAft>
                      </a:pPr>
                      <a:r>
                        <a:rPr lang="en-US" sz="1200" dirty="0">
                          <a:effectLst/>
                        </a:rPr>
                        <a:t>Grudge: 1%</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System intrusion</a:t>
                      </a:r>
                    </a:p>
                    <a:p>
                      <a:pPr marL="0" marR="0">
                        <a:spcBef>
                          <a:spcPts val="0"/>
                        </a:spcBef>
                        <a:spcAft>
                          <a:spcPts val="0"/>
                        </a:spcAft>
                      </a:pPr>
                      <a:r>
                        <a:rPr lang="en-US" sz="1200">
                          <a:effectLst/>
                        </a:rPr>
                        <a:t>Errors</a:t>
                      </a:r>
                    </a:p>
                    <a:p>
                      <a:pPr marL="0" marR="0">
                        <a:spcBef>
                          <a:spcPts val="0"/>
                        </a:spcBef>
                        <a:spcAft>
                          <a:spcPts val="0"/>
                        </a:spcAft>
                      </a:pPr>
                      <a:r>
                        <a:rPr lang="en-US" sz="1200">
                          <a:effectLst/>
                        </a:rPr>
                        <a:t>Web app attacks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Personal: 46%</a:t>
                      </a:r>
                    </a:p>
                    <a:p>
                      <a:pPr marL="0" marR="0">
                        <a:spcBef>
                          <a:spcPts val="0"/>
                        </a:spcBef>
                        <a:spcAft>
                          <a:spcPts val="0"/>
                        </a:spcAft>
                      </a:pPr>
                      <a:r>
                        <a:rPr lang="en-US" sz="1200">
                          <a:effectLst/>
                        </a:rPr>
                        <a:t>Credentials: 34%</a:t>
                      </a:r>
                    </a:p>
                    <a:p>
                      <a:pPr marL="0" marR="0">
                        <a:spcBef>
                          <a:spcPts val="0"/>
                        </a:spcBef>
                        <a:spcAft>
                          <a:spcPts val="0"/>
                        </a:spcAft>
                      </a:pPr>
                      <a:r>
                        <a:rPr lang="en-US" sz="1200">
                          <a:effectLst/>
                        </a:rPr>
                        <a:t>Other: 28%</a:t>
                      </a:r>
                    </a:p>
                    <a:p>
                      <a:pPr marL="0" marR="0">
                        <a:spcBef>
                          <a:spcPts val="0"/>
                        </a:spcBef>
                        <a:spcAft>
                          <a:spcPts val="0"/>
                        </a:spcAft>
                      </a:pPr>
                      <a:r>
                        <a:rPr lang="en-US" sz="1200">
                          <a:effectLst/>
                        </a:rPr>
                        <a:t>Internal: 28%</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extLst>
                  <a:ext uri="{0D108BD9-81ED-4DB2-BD59-A6C34878D82A}">
                    <a16:rowId xmlns:a16="http://schemas.microsoft.com/office/drawing/2014/main" val="353148890"/>
                  </a:ext>
                </a:extLst>
              </a:tr>
              <a:tr h="722959">
                <a:tc>
                  <a:txBody>
                    <a:bodyPr/>
                    <a:lstStyle/>
                    <a:p>
                      <a:pPr marL="0" marR="0">
                        <a:spcBef>
                          <a:spcPts val="0"/>
                        </a:spcBef>
                        <a:spcAft>
                          <a:spcPts val="0"/>
                        </a:spcAft>
                      </a:pPr>
                      <a:r>
                        <a:rPr lang="en-US" sz="1200">
                          <a:effectLst/>
                        </a:rPr>
                        <a:t>Retail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External: 87%</a:t>
                      </a:r>
                    </a:p>
                    <a:p>
                      <a:pPr marL="0" marR="0">
                        <a:spcBef>
                          <a:spcPts val="0"/>
                        </a:spcBef>
                        <a:spcAft>
                          <a:spcPts val="0"/>
                        </a:spcAft>
                      </a:pPr>
                      <a:r>
                        <a:rPr lang="en-US" sz="1200">
                          <a:effectLst/>
                        </a:rPr>
                        <a:t>Internal: 13%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Financial: 98%</a:t>
                      </a:r>
                    </a:p>
                    <a:p>
                      <a:pPr marL="0" marR="0">
                        <a:spcBef>
                          <a:spcPts val="0"/>
                        </a:spcBef>
                        <a:spcAft>
                          <a:spcPts val="0"/>
                        </a:spcAft>
                      </a:pPr>
                      <a:r>
                        <a:rPr lang="en-US" sz="1200">
                          <a:effectLst/>
                        </a:rPr>
                        <a:t>Espionage: 2%</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System intrusion</a:t>
                      </a:r>
                    </a:p>
                    <a:p>
                      <a:pPr marL="0" marR="0">
                        <a:spcBef>
                          <a:spcPts val="0"/>
                        </a:spcBef>
                        <a:spcAft>
                          <a:spcPts val="0"/>
                        </a:spcAft>
                      </a:pPr>
                      <a:r>
                        <a:rPr lang="en-US" sz="1200">
                          <a:effectLst/>
                        </a:rPr>
                        <a:t>Social engineering</a:t>
                      </a:r>
                    </a:p>
                    <a:p>
                      <a:pPr marL="0" marR="0">
                        <a:spcBef>
                          <a:spcPts val="0"/>
                        </a:spcBef>
                        <a:spcAft>
                          <a:spcPts val="0"/>
                        </a:spcAft>
                      </a:pPr>
                      <a:r>
                        <a:rPr lang="en-US" sz="1200">
                          <a:effectLst/>
                        </a:rPr>
                        <a:t>Web app attacks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Credentials: 45%</a:t>
                      </a:r>
                    </a:p>
                    <a:p>
                      <a:pPr marL="0" marR="0">
                        <a:spcBef>
                          <a:spcPts val="0"/>
                        </a:spcBef>
                        <a:spcAft>
                          <a:spcPts val="0"/>
                        </a:spcAft>
                      </a:pPr>
                      <a:r>
                        <a:rPr lang="en-US" sz="1200">
                          <a:effectLst/>
                        </a:rPr>
                        <a:t>Personal: 27%</a:t>
                      </a:r>
                    </a:p>
                    <a:p>
                      <a:pPr marL="0" marR="0">
                        <a:spcBef>
                          <a:spcPts val="0"/>
                        </a:spcBef>
                        <a:spcAft>
                          <a:spcPts val="0"/>
                        </a:spcAft>
                      </a:pPr>
                      <a:r>
                        <a:rPr lang="en-US" sz="1200">
                          <a:effectLst/>
                        </a:rPr>
                        <a:t>Other: 25%</a:t>
                      </a:r>
                    </a:p>
                    <a:p>
                      <a:pPr marL="0" marR="0">
                        <a:spcBef>
                          <a:spcPts val="0"/>
                        </a:spcBef>
                        <a:spcAft>
                          <a:spcPts val="0"/>
                        </a:spcAft>
                      </a:pPr>
                      <a:r>
                        <a:rPr lang="en-US" sz="1200">
                          <a:effectLst/>
                        </a:rPr>
                        <a:t>Payment: 24%</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extLst>
                  <a:ext uri="{0D108BD9-81ED-4DB2-BD59-A6C34878D82A}">
                    <a16:rowId xmlns:a16="http://schemas.microsoft.com/office/drawing/2014/main" val="2478516435"/>
                  </a:ext>
                </a:extLst>
              </a:tr>
              <a:tr h="722959">
                <a:tc>
                  <a:txBody>
                    <a:bodyPr/>
                    <a:lstStyle/>
                    <a:p>
                      <a:pPr marL="0" marR="0">
                        <a:spcBef>
                          <a:spcPts val="0"/>
                        </a:spcBef>
                        <a:spcAft>
                          <a:spcPts val="0"/>
                        </a:spcAft>
                      </a:pPr>
                      <a:r>
                        <a:rPr lang="en-US" sz="1200">
                          <a:effectLst/>
                        </a:rPr>
                        <a:t>Very Small Business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External: 69%</a:t>
                      </a:r>
                    </a:p>
                    <a:p>
                      <a:pPr marL="0" marR="0">
                        <a:spcBef>
                          <a:spcPts val="0"/>
                        </a:spcBef>
                        <a:spcAft>
                          <a:spcPts val="0"/>
                        </a:spcAft>
                      </a:pPr>
                      <a:r>
                        <a:rPr lang="en-US" sz="1200">
                          <a:effectLst/>
                        </a:rPr>
                        <a:t>Internal: 34%</a:t>
                      </a:r>
                    </a:p>
                    <a:p>
                      <a:pPr marL="0" marR="0">
                        <a:spcBef>
                          <a:spcPts val="0"/>
                        </a:spcBef>
                        <a:spcAft>
                          <a:spcPts val="0"/>
                        </a:spcAft>
                      </a:pPr>
                      <a:r>
                        <a:rPr lang="en-US" sz="1200">
                          <a:effectLst/>
                        </a:rPr>
                        <a:t>Multiple: 3%</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Financial: 100%</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a:effectLst/>
                        </a:rPr>
                        <a:t>System intrusion</a:t>
                      </a:r>
                    </a:p>
                    <a:p>
                      <a:pPr marL="0" marR="0">
                        <a:spcBef>
                          <a:spcPts val="0"/>
                        </a:spcBef>
                        <a:spcAft>
                          <a:spcPts val="0"/>
                        </a:spcAft>
                      </a:pPr>
                      <a:r>
                        <a:rPr lang="en-US" sz="1200">
                          <a:effectLst/>
                        </a:rPr>
                        <a:t>Social engineering</a:t>
                      </a:r>
                    </a:p>
                    <a:p>
                      <a:pPr marL="0" marR="0">
                        <a:spcBef>
                          <a:spcPts val="0"/>
                        </a:spcBef>
                        <a:spcAft>
                          <a:spcPts val="0"/>
                        </a:spcAft>
                      </a:pPr>
                      <a:r>
                        <a:rPr lang="en-US" sz="1200">
                          <a:effectLst/>
                        </a:rPr>
                        <a:t>Privilege misuse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tc>
                  <a:txBody>
                    <a:bodyPr/>
                    <a:lstStyle/>
                    <a:p>
                      <a:pPr marL="0" marR="0">
                        <a:spcBef>
                          <a:spcPts val="0"/>
                        </a:spcBef>
                        <a:spcAft>
                          <a:spcPts val="0"/>
                        </a:spcAft>
                      </a:pPr>
                      <a:r>
                        <a:rPr lang="en-US" sz="1200" dirty="0">
                          <a:effectLst/>
                        </a:rPr>
                        <a:t>Credentials: 93%</a:t>
                      </a:r>
                    </a:p>
                    <a:p>
                      <a:pPr marL="0" marR="0">
                        <a:spcBef>
                          <a:spcPts val="0"/>
                        </a:spcBef>
                        <a:spcAft>
                          <a:spcPts val="0"/>
                        </a:spcAft>
                      </a:pPr>
                      <a:r>
                        <a:rPr lang="en-US" sz="1200" dirty="0">
                          <a:effectLst/>
                        </a:rPr>
                        <a:t>Internal: 4%</a:t>
                      </a:r>
                    </a:p>
                    <a:p>
                      <a:pPr marL="0" marR="0">
                        <a:spcBef>
                          <a:spcPts val="0"/>
                        </a:spcBef>
                        <a:spcAft>
                          <a:spcPts val="0"/>
                        </a:spcAft>
                      </a:pPr>
                      <a:r>
                        <a:rPr lang="en-US" sz="1200" dirty="0">
                          <a:effectLst/>
                        </a:rPr>
                        <a:t>Bank: 2%</a:t>
                      </a:r>
                    </a:p>
                    <a:p>
                      <a:pPr marL="0" marR="0">
                        <a:spcBef>
                          <a:spcPts val="0"/>
                        </a:spcBef>
                        <a:spcAft>
                          <a:spcPts val="0"/>
                        </a:spcAft>
                      </a:pPr>
                      <a:r>
                        <a:rPr lang="en-US" sz="1200" dirty="0">
                          <a:effectLst/>
                        </a:rPr>
                        <a:t>Personal: 2%</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7777" marR="67777" marT="0" marB="0"/>
                </a:tc>
                <a:extLst>
                  <a:ext uri="{0D108BD9-81ED-4DB2-BD59-A6C34878D82A}">
                    <a16:rowId xmlns:a16="http://schemas.microsoft.com/office/drawing/2014/main" val="3606105550"/>
                  </a:ext>
                </a:extLst>
              </a:tr>
            </a:tbl>
          </a:graphicData>
        </a:graphic>
      </p:graphicFrame>
      <p:sp>
        <p:nvSpPr>
          <p:cNvPr id="3" name="Title 2">
            <a:extLst>
              <a:ext uri="{FF2B5EF4-FFF2-40B4-BE49-F238E27FC236}">
                <a16:creationId xmlns:a16="http://schemas.microsoft.com/office/drawing/2014/main" id="{D4C340FE-5DFE-490C-AB53-9D31B2CEC3E7}"/>
              </a:ext>
            </a:extLst>
          </p:cNvPr>
          <p:cNvSpPr>
            <a:spLocks noGrp="1"/>
          </p:cNvSpPr>
          <p:nvPr>
            <p:ph type="title"/>
          </p:nvPr>
        </p:nvSpPr>
        <p:spPr>
          <a:xfrm>
            <a:off x="479198" y="681120"/>
            <a:ext cx="8154988" cy="830997"/>
          </a:xfrm>
        </p:spPr>
        <p:txBody>
          <a:bodyPr/>
          <a:lstStyle/>
          <a:p>
            <a:r>
              <a:rPr lang="en-US" altLang="en-US" dirty="0">
                <a:ea typeface="Calibri" panose="020F0502020204030204" pitchFamily="34" charset="0"/>
                <a:cs typeface="Lucida Sans" panose="020B0602030504020204" pitchFamily="34" charset="0"/>
              </a:rPr>
              <a:t>Security Attacks by Industry </a:t>
            </a:r>
            <a:r>
              <a:rPr lang="en-US" altLang="en-US" sz="3200" dirty="0">
                <a:ea typeface="Calibri" panose="020F0502020204030204" pitchFamily="34" charset="0"/>
                <a:cs typeface="Lucida Sans" panose="020B0602030504020204" pitchFamily="34" charset="0"/>
              </a:rPr>
              <a:t>(continued)</a:t>
            </a:r>
            <a:br>
              <a:rPr lang="en-US" altLang="en-US" dirty="0">
                <a:ea typeface="Calibri" panose="020F0502020204030204" pitchFamily="34" charset="0"/>
                <a:cs typeface="Lucida Sans" panose="020B0602030504020204" pitchFamily="34" charset="0"/>
              </a:rPr>
            </a:br>
            <a:r>
              <a:rPr lang="en-US" altLang="en-US" sz="2400" dirty="0">
                <a:ea typeface="Calibri" panose="020F0502020204030204" pitchFamily="34" charset="0"/>
                <a:cs typeface="Lucida Sans" panose="020B0602030504020204" pitchFamily="34" charset="0"/>
              </a:rPr>
              <a:t>Verizon Data Breach Investigations Report 2022 </a:t>
            </a:r>
            <a:endParaRPr lang="en-US" dirty="0"/>
          </a:p>
        </p:txBody>
      </p:sp>
    </p:spTree>
    <p:extLst>
      <p:ext uri="{BB962C8B-B14F-4D97-AF65-F5344CB8AC3E}">
        <p14:creationId xmlns:p14="http://schemas.microsoft.com/office/powerpoint/2010/main" val="2659993720"/>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Step 4: Compute Expected Loss Risk Analysis Strategies</a:t>
            </a:r>
          </a:p>
        </p:txBody>
      </p:sp>
      <p:sp>
        <p:nvSpPr>
          <p:cNvPr id="36867" name="Rectangle 3"/>
          <p:cNvSpPr>
            <a:spLocks noGrp="1" noChangeArrowheads="1"/>
          </p:cNvSpPr>
          <p:nvPr>
            <p:ph idx="1"/>
          </p:nvPr>
        </p:nvSpPr>
        <p:spPr>
          <a:xfrm>
            <a:off x="609600" y="2286000"/>
            <a:ext cx="4876800" cy="4038600"/>
          </a:xfrm>
        </p:spPr>
        <p:txBody>
          <a:bodyPr/>
          <a:lstStyle/>
          <a:p>
            <a:pPr eaLnBrk="1" hangingPunct="1">
              <a:buFont typeface="Wingdings" pitchFamily="2" charset="2"/>
              <a:buNone/>
              <a:defRPr/>
            </a:pPr>
            <a:r>
              <a:rPr lang="en-US" altLang="en-US" sz="2000" b="1" dirty="0">
                <a:latin typeface="Calibri" pitchFamily="34" charset="0"/>
                <a:ea typeface="ヒラギノ角ゴ Pro W3"/>
                <a:cs typeface="ヒラギノ角ゴ Pro W3"/>
              </a:rPr>
              <a:t>Qualitative</a:t>
            </a:r>
            <a:r>
              <a:rPr lang="en-US" altLang="en-US" sz="2000" dirty="0">
                <a:latin typeface="Calibri" pitchFamily="34" charset="0"/>
                <a:ea typeface="ヒラギノ角ゴ Pro W3"/>
                <a:cs typeface="ヒラギノ角ゴ Pro W3"/>
              </a:rPr>
              <a:t>:  Prioritizes risks so that highest risks can be addressed first</a:t>
            </a:r>
          </a:p>
          <a:p>
            <a:pPr marL="342900" indent="-342900" eaLnBrk="1" hangingPunct="1">
              <a:buFont typeface="Arial" pitchFamily="34" charset="0"/>
              <a:buChar char="•"/>
              <a:defRPr/>
            </a:pPr>
            <a:r>
              <a:rPr lang="en-US" altLang="en-US" sz="2000" dirty="0">
                <a:latin typeface="Calibri" pitchFamily="34" charset="0"/>
                <a:ea typeface="ヒラギノ角ゴ Pro W3"/>
                <a:cs typeface="ヒラギノ角ゴ Pro W3"/>
              </a:rPr>
              <a:t>Based on judgment, intuition, and experience</a:t>
            </a:r>
          </a:p>
          <a:p>
            <a:pPr marL="342900" indent="-342900" eaLnBrk="1" hangingPunct="1">
              <a:buFont typeface="Arial" pitchFamily="34" charset="0"/>
              <a:buChar char="•"/>
              <a:defRPr/>
            </a:pPr>
            <a:r>
              <a:rPr lang="en-US" altLang="en-US" sz="2000" dirty="0">
                <a:latin typeface="Calibri" pitchFamily="34" charset="0"/>
                <a:ea typeface="ヒラギノ角ゴ Pro W3"/>
                <a:cs typeface="ヒラギノ角ゴ Pro W3"/>
              </a:rPr>
              <a:t>May factor in reputation, goodwill, </a:t>
            </a:r>
            <a:r>
              <a:rPr lang="en-US" altLang="en-US" sz="2000" dirty="0" err="1">
                <a:latin typeface="Calibri" pitchFamily="34" charset="0"/>
                <a:ea typeface="ヒラギノ角ゴ Pro W3"/>
                <a:cs typeface="ヒラギノ角ゴ Pro W3"/>
              </a:rPr>
              <a:t>nontangibles</a:t>
            </a:r>
            <a:endParaRPr lang="en-US" altLang="en-US" sz="2000" dirty="0">
              <a:latin typeface="Calibri" pitchFamily="34" charset="0"/>
              <a:ea typeface="ヒラギノ角ゴ Pro W3"/>
              <a:cs typeface="ヒラギノ角ゴ Pro W3"/>
            </a:endParaRPr>
          </a:p>
          <a:p>
            <a:pPr eaLnBrk="1" hangingPunct="1">
              <a:buFont typeface="Wingdings" pitchFamily="2" charset="2"/>
              <a:buNone/>
              <a:defRPr/>
            </a:pPr>
            <a:r>
              <a:rPr lang="en-US" altLang="en-US" sz="2000" b="1" dirty="0">
                <a:latin typeface="Calibri" pitchFamily="34" charset="0"/>
                <a:ea typeface="ヒラギノ角ゴ Pro W3"/>
                <a:cs typeface="ヒラギノ角ゴ Pro W3"/>
              </a:rPr>
              <a:t>Quantitative</a:t>
            </a:r>
            <a:r>
              <a:rPr lang="en-US" altLang="en-US" sz="2000" dirty="0">
                <a:latin typeface="Calibri" pitchFamily="34" charset="0"/>
                <a:ea typeface="ヒラギノ角ゴ Pro W3"/>
                <a:cs typeface="ヒラギノ角ゴ Pro W3"/>
              </a:rPr>
              <a:t>:  Measures approximate cost of impact in financial terms</a:t>
            </a:r>
          </a:p>
          <a:p>
            <a:pPr eaLnBrk="1" hangingPunct="1">
              <a:buFont typeface="Wingdings" pitchFamily="2" charset="2"/>
              <a:buNone/>
              <a:defRPr/>
            </a:pPr>
            <a:r>
              <a:rPr lang="en-US" altLang="en-US" sz="2000" b="1" dirty="0" err="1">
                <a:latin typeface="Calibri" pitchFamily="34" charset="0"/>
                <a:ea typeface="ヒラギノ角ゴ Pro W3"/>
                <a:cs typeface="ヒラギノ角ゴ Pro W3"/>
              </a:rPr>
              <a:t>Semiquantitative</a:t>
            </a:r>
            <a:r>
              <a:rPr lang="en-US" altLang="en-US" sz="2000" dirty="0">
                <a:latin typeface="Calibri" pitchFamily="34" charset="0"/>
                <a:ea typeface="ヒラギノ角ゴ Pro W3"/>
                <a:cs typeface="ヒラギノ角ゴ Pro W3"/>
              </a:rPr>
              <a:t>:  Combination of Qualitative &amp; Quantitative techniques</a:t>
            </a:r>
          </a:p>
        </p:txBody>
      </p:sp>
      <p:graphicFrame>
        <p:nvGraphicFramePr>
          <p:cNvPr id="4" name="Diagram 3">
            <a:extLst>
              <a:ext uri="{FF2B5EF4-FFF2-40B4-BE49-F238E27FC236}">
                <a16:creationId xmlns:a16="http://schemas.microsoft.com/office/drawing/2014/main" id="{76BA5D87-CF28-4C48-909C-CDCFFDBC6CF3}"/>
              </a:ext>
            </a:extLst>
          </p:cNvPr>
          <p:cNvGraphicFramePr/>
          <p:nvPr>
            <p:extLst>
              <p:ext uri="{D42A27DB-BD31-4B8C-83A1-F6EECF244321}">
                <p14:modId xmlns:p14="http://schemas.microsoft.com/office/powerpoint/2010/main" val="1473531644"/>
              </p:ext>
            </p:extLst>
          </p:nvPr>
        </p:nvGraphicFramePr>
        <p:xfrm>
          <a:off x="4953000" y="1397000"/>
          <a:ext cx="44958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Step 4: Compute Loss Using</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Qualitative Analysis</a:t>
            </a:r>
          </a:p>
        </p:txBody>
      </p:sp>
      <p:sp>
        <p:nvSpPr>
          <p:cNvPr id="27651" name="Rectangle 3"/>
          <p:cNvSpPr>
            <a:spLocks noGrp="1" noChangeArrowheads="1"/>
          </p:cNvSpPr>
          <p:nvPr>
            <p:ph idx="1"/>
          </p:nvPr>
        </p:nvSpPr>
        <p:spPr>
          <a:xfrm>
            <a:off x="520700" y="2438400"/>
            <a:ext cx="5727700" cy="3933825"/>
          </a:xfrm>
        </p:spPr>
        <p:txBody>
          <a:bodyPr>
            <a:noAutofit/>
          </a:bodyPr>
          <a:lstStyle/>
          <a:p>
            <a:pPr eaLnBrk="1" hangingPunct="1">
              <a:buFont typeface="Wingdings" pitchFamily="2" charset="2"/>
              <a:buNone/>
              <a:defRPr/>
            </a:pPr>
            <a:r>
              <a:rPr lang="en-US" altLang="en-US" sz="2400" dirty="0"/>
              <a:t>Qualitative Analysis is used:</a:t>
            </a:r>
          </a:p>
          <a:p>
            <a:pPr marL="285750" indent="-285750" eaLnBrk="1" hangingPunct="1">
              <a:buFont typeface="Arial" pitchFamily="34" charset="0"/>
              <a:buChar char="•"/>
              <a:defRPr/>
            </a:pPr>
            <a:r>
              <a:rPr lang="en-US" altLang="en-US" sz="2400" dirty="0"/>
              <a:t>As a preliminary look at risk</a:t>
            </a:r>
          </a:p>
          <a:p>
            <a:pPr marL="285750" indent="-285750" eaLnBrk="1" hangingPunct="1">
              <a:buFont typeface="Arial" pitchFamily="34" charset="0"/>
              <a:buChar char="•"/>
              <a:defRPr/>
            </a:pPr>
            <a:r>
              <a:rPr lang="en-US" altLang="en-US" sz="2400" dirty="0"/>
              <a:t>With non-tangibles, such as reputation, image -&gt; market share, share value</a:t>
            </a:r>
          </a:p>
          <a:p>
            <a:pPr marL="285750" indent="-285750" eaLnBrk="1" hangingPunct="1">
              <a:buFont typeface="Arial" pitchFamily="34" charset="0"/>
              <a:buChar char="•"/>
              <a:defRPr/>
            </a:pPr>
            <a:r>
              <a:rPr lang="en-US" altLang="en-US" sz="2400" dirty="0"/>
              <a:t>When there is insufficient information to perform a more quantified analysis</a:t>
            </a:r>
          </a:p>
        </p:txBody>
      </p:sp>
      <p:graphicFrame>
        <p:nvGraphicFramePr>
          <p:cNvPr id="4" name="Diagram 3">
            <a:extLst>
              <a:ext uri="{FF2B5EF4-FFF2-40B4-BE49-F238E27FC236}">
                <a16:creationId xmlns:a16="http://schemas.microsoft.com/office/drawing/2014/main" id="{ADE221C8-4EF3-476B-A086-1C5E779ADC4C}"/>
              </a:ext>
            </a:extLst>
          </p:cNvPr>
          <p:cNvGraphicFramePr/>
          <p:nvPr>
            <p:extLst>
              <p:ext uri="{D42A27DB-BD31-4B8C-83A1-F6EECF244321}">
                <p14:modId xmlns:p14="http://schemas.microsoft.com/office/powerpoint/2010/main" val="374857609"/>
              </p:ext>
            </p:extLst>
          </p:nvPr>
        </p:nvGraphicFramePr>
        <p:xfrm>
          <a:off x="4953000" y="1397000"/>
          <a:ext cx="44958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2"/>
          <p:cNvSpPr>
            <a:spLocks noChangeArrowheads="1"/>
          </p:cNvSpPr>
          <p:nvPr/>
        </p:nvSpPr>
        <p:spPr bwMode="auto">
          <a:xfrm>
            <a:off x="457200" y="1714500"/>
            <a:ext cx="3962400" cy="2133600"/>
          </a:xfrm>
          <a:prstGeom prst="rect">
            <a:avLst/>
          </a:prstGeom>
          <a:solidFill>
            <a:srgbClr val="ECF66E"/>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1203" name="Rectangle 21"/>
          <p:cNvSpPr>
            <a:spLocks noChangeArrowheads="1"/>
          </p:cNvSpPr>
          <p:nvPr/>
        </p:nvSpPr>
        <p:spPr bwMode="auto">
          <a:xfrm>
            <a:off x="4495800" y="3848100"/>
            <a:ext cx="4267200" cy="2971800"/>
          </a:xfrm>
          <a:prstGeom prst="rect">
            <a:avLst/>
          </a:prstGeom>
          <a:solidFill>
            <a:srgbClr val="ECF66E"/>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1204" name="Rectangle 20"/>
          <p:cNvSpPr>
            <a:spLocks noChangeArrowheads="1"/>
          </p:cNvSpPr>
          <p:nvPr/>
        </p:nvSpPr>
        <p:spPr bwMode="auto">
          <a:xfrm>
            <a:off x="4419600" y="1714500"/>
            <a:ext cx="4343400" cy="2133600"/>
          </a:xfrm>
          <a:prstGeom prst="rect">
            <a:avLst/>
          </a:prstGeom>
          <a:solidFill>
            <a:srgbClr val="EC958C"/>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1205" name="Rectangle 19"/>
          <p:cNvSpPr>
            <a:spLocks noChangeArrowheads="1"/>
          </p:cNvSpPr>
          <p:nvPr/>
        </p:nvSpPr>
        <p:spPr bwMode="auto">
          <a:xfrm>
            <a:off x="457200" y="3848100"/>
            <a:ext cx="4038600" cy="2971800"/>
          </a:xfrm>
          <a:prstGeom prst="rect">
            <a:avLst/>
          </a:prstGeom>
          <a:solidFill>
            <a:srgbClr val="89FF89"/>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1206" name="Rectangle 2"/>
          <p:cNvSpPr>
            <a:spLocks noGrp="1" noChangeArrowheads="1"/>
          </p:cNvSpPr>
          <p:nvPr>
            <p:ph type="title"/>
          </p:nvPr>
        </p:nvSpPr>
        <p:spPr>
          <a:xfrm>
            <a:off x="401638" y="720725"/>
            <a:ext cx="8156575" cy="776288"/>
          </a:xfrm>
        </p:spPr>
        <p:txBody>
          <a:bodyPr/>
          <a:lstStyle/>
          <a:p>
            <a:pPr eaLnBrk="1" hangingPunct="1"/>
            <a:r>
              <a:rPr lang="en-US" altLang="en-US" sz="2800" dirty="0">
                <a:ea typeface="Calibri" panose="020F0502020204030204" pitchFamily="34" charset="0"/>
                <a:cs typeface="Lucida Sans" panose="020B0602030504020204" pitchFamily="34" charset="0"/>
              </a:rPr>
              <a:t>Vulnerability Assessment Quadrant Map </a:t>
            </a:r>
            <a:br>
              <a:rPr lang="en-US" altLang="en-US" sz="2800" dirty="0">
                <a:ea typeface="Calibri" panose="020F0502020204030204" pitchFamily="34" charset="0"/>
                <a:cs typeface="Lucida Sans" panose="020B0602030504020204" pitchFamily="34" charset="0"/>
              </a:rPr>
            </a:br>
            <a:r>
              <a:rPr lang="en-US" altLang="en-US" sz="2800" dirty="0">
                <a:ea typeface="Calibri" panose="020F0502020204030204" pitchFamily="34" charset="0"/>
                <a:cs typeface="Lucida Sans" panose="020B0602030504020204" pitchFamily="34" charset="0"/>
              </a:rPr>
              <a:t>(part of Qualitative Risk Analysis)</a:t>
            </a:r>
          </a:p>
        </p:txBody>
      </p:sp>
      <p:sp>
        <p:nvSpPr>
          <p:cNvPr id="51207" name="Line 3"/>
          <p:cNvSpPr>
            <a:spLocks noChangeShapeType="1"/>
          </p:cNvSpPr>
          <p:nvPr/>
        </p:nvSpPr>
        <p:spPr bwMode="auto">
          <a:xfrm>
            <a:off x="1676400" y="3848100"/>
            <a:ext cx="6248400" cy="0"/>
          </a:xfrm>
          <a:prstGeom prst="line">
            <a:avLst/>
          </a:prstGeom>
          <a:noFill/>
          <a:ln w="635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08" name="Line 4"/>
          <p:cNvSpPr>
            <a:spLocks noChangeShapeType="1"/>
          </p:cNvSpPr>
          <p:nvPr/>
        </p:nvSpPr>
        <p:spPr bwMode="auto">
          <a:xfrm flipH="1" flipV="1">
            <a:off x="4419600" y="1943100"/>
            <a:ext cx="76200" cy="4267200"/>
          </a:xfrm>
          <a:prstGeom prst="line">
            <a:avLst/>
          </a:prstGeom>
          <a:noFill/>
          <a:ln w="635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09" name="Text Box 5"/>
          <p:cNvSpPr txBox="1">
            <a:spLocks noChangeArrowheads="1"/>
          </p:cNvSpPr>
          <p:nvPr/>
        </p:nvSpPr>
        <p:spPr bwMode="auto">
          <a:xfrm>
            <a:off x="4648200" y="1714500"/>
            <a:ext cx="1517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solidFill>
                  <a:srgbClr val="FF0066"/>
                </a:solidFill>
              </a:rPr>
              <a:t>Threat</a:t>
            </a:r>
          </a:p>
          <a:p>
            <a:r>
              <a:rPr lang="en-US" altLang="en-US" b="1">
                <a:solidFill>
                  <a:srgbClr val="FF0066"/>
                </a:solidFill>
              </a:rPr>
              <a:t>(Probability)</a:t>
            </a:r>
          </a:p>
        </p:txBody>
      </p:sp>
      <p:sp>
        <p:nvSpPr>
          <p:cNvPr id="51210" name="Text Box 6"/>
          <p:cNvSpPr txBox="1">
            <a:spLocks noChangeArrowheads="1"/>
          </p:cNvSpPr>
          <p:nvPr/>
        </p:nvSpPr>
        <p:spPr bwMode="auto">
          <a:xfrm>
            <a:off x="6858000" y="4000500"/>
            <a:ext cx="15557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solidFill>
                  <a:srgbClr val="FF0066"/>
                </a:solidFill>
              </a:rPr>
              <a:t>Vulnerability</a:t>
            </a:r>
          </a:p>
          <a:p>
            <a:r>
              <a:rPr lang="en-US" altLang="en-US" b="1">
                <a:solidFill>
                  <a:srgbClr val="FF0066"/>
                </a:solidFill>
              </a:rPr>
              <a:t>(Severity)</a:t>
            </a:r>
          </a:p>
        </p:txBody>
      </p:sp>
      <p:sp>
        <p:nvSpPr>
          <p:cNvPr id="51211" name="WordArt 7"/>
          <p:cNvSpPr>
            <a:spLocks noChangeArrowheads="1" noChangeShapeType="1" noTextEdit="1"/>
          </p:cNvSpPr>
          <p:nvPr/>
        </p:nvSpPr>
        <p:spPr bwMode="auto">
          <a:xfrm>
            <a:off x="6781800" y="2095500"/>
            <a:ext cx="3048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0066"/>
                </a:solidFill>
                <a:latin typeface="Arial Black" panose="020B0A04020102020204" pitchFamily="34" charset="0"/>
              </a:rPr>
              <a:t>1</a:t>
            </a:r>
          </a:p>
        </p:txBody>
      </p:sp>
      <p:sp>
        <p:nvSpPr>
          <p:cNvPr id="51212" name="WordArt 8"/>
          <p:cNvSpPr>
            <a:spLocks noChangeArrowheads="1" noChangeShapeType="1" noTextEdit="1"/>
          </p:cNvSpPr>
          <p:nvPr/>
        </p:nvSpPr>
        <p:spPr bwMode="auto">
          <a:xfrm>
            <a:off x="1447800" y="1790700"/>
            <a:ext cx="3048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00"/>
                </a:solidFill>
                <a:latin typeface="Arial Black" panose="020B0A04020102020204" pitchFamily="34" charset="0"/>
              </a:rPr>
              <a:t>2</a:t>
            </a:r>
          </a:p>
        </p:txBody>
      </p:sp>
      <p:sp>
        <p:nvSpPr>
          <p:cNvPr id="51213" name="WordArt 9"/>
          <p:cNvSpPr>
            <a:spLocks noChangeArrowheads="1" noChangeShapeType="1" noTextEdit="1"/>
          </p:cNvSpPr>
          <p:nvPr/>
        </p:nvSpPr>
        <p:spPr bwMode="auto">
          <a:xfrm>
            <a:off x="6934200" y="5524500"/>
            <a:ext cx="3048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00"/>
                </a:solidFill>
                <a:latin typeface="Arial Black" panose="020B0A04020102020204" pitchFamily="34" charset="0"/>
              </a:rPr>
              <a:t>3</a:t>
            </a:r>
          </a:p>
        </p:txBody>
      </p:sp>
      <p:sp>
        <p:nvSpPr>
          <p:cNvPr id="51214" name="WordArt 10"/>
          <p:cNvSpPr>
            <a:spLocks noChangeArrowheads="1" noChangeShapeType="1" noTextEdit="1"/>
          </p:cNvSpPr>
          <p:nvPr/>
        </p:nvSpPr>
        <p:spPr bwMode="auto">
          <a:xfrm>
            <a:off x="1524000" y="5524500"/>
            <a:ext cx="304800" cy="6477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33CC33"/>
                </a:solidFill>
                <a:latin typeface="Arial Black" panose="020B0A04020102020204" pitchFamily="34" charset="0"/>
              </a:rPr>
              <a:t>4</a:t>
            </a:r>
          </a:p>
        </p:txBody>
      </p:sp>
      <p:sp>
        <p:nvSpPr>
          <p:cNvPr id="51215" name="Text Box 11"/>
          <p:cNvSpPr txBox="1">
            <a:spLocks noChangeArrowheads="1"/>
          </p:cNvSpPr>
          <p:nvPr/>
        </p:nvSpPr>
        <p:spPr bwMode="auto">
          <a:xfrm>
            <a:off x="4876800" y="2324100"/>
            <a:ext cx="2441575"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Hacker/Criminal</a:t>
            </a:r>
          </a:p>
          <a:p>
            <a:r>
              <a:rPr lang="en-US" altLang="en-US"/>
              <a:t>Malware</a:t>
            </a:r>
          </a:p>
          <a:p>
            <a:endParaRPr lang="en-US" altLang="en-US"/>
          </a:p>
          <a:p>
            <a:endParaRPr lang="en-US" altLang="en-US"/>
          </a:p>
          <a:p>
            <a:r>
              <a:rPr lang="en-US" altLang="en-US"/>
              <a:t>Disgruntled Employee</a:t>
            </a:r>
          </a:p>
        </p:txBody>
      </p:sp>
      <p:sp>
        <p:nvSpPr>
          <p:cNvPr id="51216" name="Text Box 12"/>
          <p:cNvSpPr txBox="1">
            <a:spLocks noChangeArrowheads="1"/>
          </p:cNvSpPr>
          <p:nvPr/>
        </p:nvSpPr>
        <p:spPr bwMode="auto">
          <a:xfrm>
            <a:off x="4937125" y="4494213"/>
            <a:ext cx="237807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a:p>
            <a:endParaRPr lang="en-US" altLang="en-US"/>
          </a:p>
          <a:p>
            <a:r>
              <a:rPr lang="en-US" altLang="en-US"/>
              <a:t>                            Fire</a:t>
            </a:r>
          </a:p>
          <a:p>
            <a:endParaRPr lang="en-US" altLang="en-US"/>
          </a:p>
          <a:p>
            <a:r>
              <a:rPr lang="en-US" altLang="en-US"/>
              <a:t>Terrorist</a:t>
            </a:r>
          </a:p>
        </p:txBody>
      </p:sp>
      <p:sp>
        <p:nvSpPr>
          <p:cNvPr id="51217" name="Text Box 13"/>
          <p:cNvSpPr txBox="1">
            <a:spLocks noChangeArrowheads="1"/>
          </p:cNvSpPr>
          <p:nvPr/>
        </p:nvSpPr>
        <p:spPr bwMode="auto">
          <a:xfrm>
            <a:off x="2117725" y="4418013"/>
            <a:ext cx="7556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Flood</a:t>
            </a:r>
          </a:p>
          <a:p>
            <a:r>
              <a:rPr lang="en-US" altLang="en-US"/>
              <a:t>Spy</a:t>
            </a:r>
          </a:p>
        </p:txBody>
      </p:sp>
      <p:sp>
        <p:nvSpPr>
          <p:cNvPr id="51218" name="Text Box 14"/>
          <p:cNvSpPr txBox="1">
            <a:spLocks noChangeArrowheads="1"/>
          </p:cNvSpPr>
          <p:nvPr/>
        </p:nvSpPr>
        <p:spPr bwMode="auto">
          <a:xfrm>
            <a:off x="2270125" y="2436813"/>
            <a:ext cx="1949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Snow emergency</a:t>
            </a:r>
          </a:p>
          <a:p>
            <a:r>
              <a:rPr lang="en-US" altLang="en-US"/>
              <a:t>Intruder</a:t>
            </a:r>
          </a:p>
        </p:txBody>
      </p:sp>
      <p:pic>
        <p:nvPicPr>
          <p:cNvPr id="51219" name="Picture 15" descr="MCj0431562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4762500"/>
            <a:ext cx="13589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21" name="Picture 17" descr="j028603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00" y="2552700"/>
            <a:ext cx="919163" cy="885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22" name="Picture 18" descr="MCj01049780000[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590800" y="5141913"/>
            <a:ext cx="1447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3" name="Text Box 24"/>
          <p:cNvSpPr txBox="1">
            <a:spLocks noChangeArrowheads="1"/>
          </p:cNvSpPr>
          <p:nvPr/>
        </p:nvSpPr>
        <p:spPr bwMode="auto">
          <a:xfrm>
            <a:off x="7086600" y="685800"/>
            <a:ext cx="10144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a:t>Work</a:t>
            </a:r>
          </a:p>
          <a:p>
            <a:r>
              <a:rPr lang="en-US" altLang="en-US" sz="2800"/>
              <a:t>book</a:t>
            </a: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Step 4: Compute Loss Using</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Semi-Quantitative Analysis</a:t>
            </a:r>
          </a:p>
        </p:txBody>
      </p:sp>
      <p:sp>
        <p:nvSpPr>
          <p:cNvPr id="52227" name="Rectangle 4"/>
          <p:cNvSpPr>
            <a:spLocks noGrp="1" noChangeArrowheads="1"/>
          </p:cNvSpPr>
          <p:nvPr>
            <p:ph sz="half" idx="1"/>
          </p:nvPr>
        </p:nvSpPr>
        <p:spPr/>
        <p:txBody>
          <a:bodyPr/>
          <a:lstStyle/>
          <a:p>
            <a:pPr marL="457200" indent="-457200" algn="ct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Impact</a:t>
            </a:r>
          </a:p>
          <a:p>
            <a:pPr marL="457200" indent="-457200" eaLnBrk="1" hangingPunct="1">
              <a:lnSpc>
                <a:spcPct val="80000"/>
              </a:lnSpc>
              <a:buFontTx/>
              <a:buAutoNum type="arabicPeriod"/>
            </a:pPr>
            <a:r>
              <a:rPr lang="en-US" altLang="en-US" sz="2400" b="1">
                <a:latin typeface="Calibri" panose="020F0502020204030204" pitchFamily="34" charset="0"/>
                <a:ea typeface="ヒラギノ角ゴ Pro W3"/>
                <a:cs typeface="ヒラギノ角ゴ Pro W3"/>
              </a:rPr>
              <a:t>Insignificant</a:t>
            </a:r>
            <a:r>
              <a:rPr lang="en-US" altLang="en-US" sz="2400">
                <a:latin typeface="Calibri" panose="020F0502020204030204" pitchFamily="34" charset="0"/>
                <a:ea typeface="ヒラギノ角ゴ Pro W3"/>
                <a:cs typeface="ヒラギノ角ゴ Pro W3"/>
              </a:rPr>
              <a:t>: No meaningful impact</a:t>
            </a:r>
          </a:p>
          <a:p>
            <a:pPr marL="457200" indent="-457200" eaLnBrk="1" hangingPunct="1">
              <a:lnSpc>
                <a:spcPct val="80000"/>
              </a:lnSpc>
              <a:buFontTx/>
              <a:buAutoNum type="arabicPeriod"/>
            </a:pPr>
            <a:r>
              <a:rPr lang="en-US" altLang="en-US" sz="2400" b="1">
                <a:latin typeface="Calibri" panose="020F0502020204030204" pitchFamily="34" charset="0"/>
                <a:ea typeface="ヒラギノ角ゴ Pro W3"/>
                <a:cs typeface="ヒラギノ角ゴ Pro W3"/>
              </a:rPr>
              <a:t>Minor</a:t>
            </a:r>
            <a:r>
              <a:rPr lang="en-US" altLang="en-US" sz="2400">
                <a:latin typeface="Calibri" panose="020F0502020204030204" pitchFamily="34" charset="0"/>
                <a:ea typeface="ヒラギノ角ゴ Pro W3"/>
                <a:cs typeface="ヒラギノ角ゴ Pro W3"/>
              </a:rPr>
              <a:t>:  Impacts a small part of the business, &lt; $1M</a:t>
            </a:r>
          </a:p>
          <a:p>
            <a:pPr marL="457200" indent="-457200" eaLnBrk="1" hangingPunct="1">
              <a:lnSpc>
                <a:spcPct val="80000"/>
              </a:lnSpc>
              <a:buFontTx/>
              <a:buAutoNum type="arabicPeriod"/>
            </a:pPr>
            <a:r>
              <a:rPr lang="en-US" altLang="en-US" sz="2400" b="1">
                <a:latin typeface="Calibri" panose="020F0502020204030204" pitchFamily="34" charset="0"/>
                <a:ea typeface="ヒラギノ角ゴ Pro W3"/>
                <a:cs typeface="ヒラギノ角ゴ Pro W3"/>
              </a:rPr>
              <a:t>Major</a:t>
            </a:r>
            <a:r>
              <a:rPr lang="en-US" altLang="en-US" sz="2400">
                <a:latin typeface="Calibri" panose="020F0502020204030204" pitchFamily="34" charset="0"/>
                <a:ea typeface="ヒラギノ角ゴ Pro W3"/>
                <a:cs typeface="ヒラギノ角ゴ Pro W3"/>
              </a:rPr>
              <a:t>: Impacts company brand, &gt;$1M</a:t>
            </a:r>
          </a:p>
          <a:p>
            <a:pPr marL="457200" indent="-457200" eaLnBrk="1" hangingPunct="1">
              <a:lnSpc>
                <a:spcPct val="80000"/>
              </a:lnSpc>
              <a:buFontTx/>
              <a:buAutoNum type="arabicPeriod"/>
            </a:pPr>
            <a:r>
              <a:rPr lang="en-US" altLang="en-US" sz="2400" b="1">
                <a:latin typeface="Calibri" panose="020F0502020204030204" pitchFamily="34" charset="0"/>
                <a:ea typeface="ヒラギノ角ゴ Pro W3"/>
                <a:cs typeface="ヒラギノ角ゴ Pro W3"/>
              </a:rPr>
              <a:t>Material</a:t>
            </a:r>
            <a:r>
              <a:rPr lang="en-US" altLang="en-US" sz="2400">
                <a:latin typeface="Calibri" panose="020F0502020204030204" pitchFamily="34" charset="0"/>
                <a:ea typeface="ヒラギノ角ゴ Pro W3"/>
                <a:cs typeface="ヒラギノ角ゴ Pro W3"/>
              </a:rPr>
              <a:t>: Requires external reporting, &gt;$200M</a:t>
            </a:r>
          </a:p>
          <a:p>
            <a:pPr marL="457200" indent="-457200" eaLnBrk="1" hangingPunct="1">
              <a:lnSpc>
                <a:spcPct val="80000"/>
              </a:lnSpc>
              <a:buFontTx/>
              <a:buAutoNum type="arabicPeriod"/>
            </a:pPr>
            <a:r>
              <a:rPr lang="en-US" altLang="en-US" sz="2400" b="1">
                <a:latin typeface="Calibri" panose="020F0502020204030204" pitchFamily="34" charset="0"/>
                <a:ea typeface="ヒラギノ角ゴ Pro W3"/>
                <a:cs typeface="ヒラギノ角ゴ Pro W3"/>
              </a:rPr>
              <a:t>Catastrophic</a:t>
            </a:r>
            <a:r>
              <a:rPr lang="en-US" altLang="en-US" sz="2400">
                <a:latin typeface="Calibri" panose="020F0502020204030204" pitchFamily="34" charset="0"/>
                <a:ea typeface="ヒラギノ角ゴ Pro W3"/>
                <a:cs typeface="ヒラギノ角ゴ Pro W3"/>
              </a:rPr>
              <a:t>: Failure or downsizing of company</a:t>
            </a:r>
          </a:p>
        </p:txBody>
      </p:sp>
      <p:sp>
        <p:nvSpPr>
          <p:cNvPr id="52228" name="Rectangle 5"/>
          <p:cNvSpPr>
            <a:spLocks noGrp="1" noChangeArrowheads="1"/>
          </p:cNvSpPr>
          <p:nvPr>
            <p:ph sz="half" idx="2"/>
          </p:nvPr>
        </p:nvSpPr>
        <p:spPr/>
        <p:txBody>
          <a:bodyPr/>
          <a:lstStyle/>
          <a:p>
            <a:pPr marL="457200" indent="-457200" algn="ct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Likelihood</a:t>
            </a:r>
          </a:p>
          <a:p>
            <a:pPr marL="457200" indent="-457200" eaLnBrk="1" hangingPunct="1">
              <a:lnSpc>
                <a:spcPct val="80000"/>
              </a:lnSpc>
              <a:buFontTx/>
              <a:buAutoNum type="arabicPeriod"/>
            </a:pPr>
            <a:r>
              <a:rPr lang="en-US" altLang="en-US" sz="2400" b="1">
                <a:latin typeface="Calibri" panose="020F0502020204030204" pitchFamily="34" charset="0"/>
                <a:ea typeface="ヒラギノ角ゴ Pro W3"/>
                <a:cs typeface="ヒラギノ角ゴ Pro W3"/>
              </a:rPr>
              <a:t>Rare</a:t>
            </a:r>
          </a:p>
          <a:p>
            <a:pPr marL="457200" indent="-457200" eaLnBrk="1" hangingPunct="1">
              <a:lnSpc>
                <a:spcPct val="80000"/>
              </a:lnSpc>
              <a:buFontTx/>
              <a:buAutoNum type="arabicPeriod"/>
            </a:pPr>
            <a:r>
              <a:rPr lang="en-US" altLang="en-US" sz="2400" b="1">
                <a:latin typeface="Calibri" panose="020F0502020204030204" pitchFamily="34" charset="0"/>
                <a:ea typeface="ヒラギノ角ゴ Pro W3"/>
                <a:cs typeface="ヒラギノ角ゴ Pro W3"/>
              </a:rPr>
              <a:t>Unlikely</a:t>
            </a:r>
            <a:r>
              <a:rPr lang="en-US" altLang="en-US" sz="2400">
                <a:latin typeface="Calibri" panose="020F0502020204030204" pitchFamily="34" charset="0"/>
                <a:ea typeface="ヒラギノ角ゴ Pro W3"/>
                <a:cs typeface="ヒラギノ角ゴ Pro W3"/>
              </a:rPr>
              <a:t>: Not seen within the last 5 years</a:t>
            </a:r>
          </a:p>
          <a:p>
            <a:pPr marL="457200" indent="-457200" eaLnBrk="1" hangingPunct="1">
              <a:lnSpc>
                <a:spcPct val="80000"/>
              </a:lnSpc>
              <a:buFontTx/>
              <a:buAutoNum type="arabicPeriod"/>
            </a:pPr>
            <a:r>
              <a:rPr lang="en-US" altLang="en-US" sz="2400" b="1">
                <a:latin typeface="Calibri" panose="020F0502020204030204" pitchFamily="34" charset="0"/>
                <a:ea typeface="ヒラギノ角ゴ Pro W3"/>
                <a:cs typeface="ヒラギノ角ゴ Pro W3"/>
              </a:rPr>
              <a:t>Moderate</a:t>
            </a:r>
            <a:r>
              <a:rPr lang="en-US" altLang="en-US" sz="2400">
                <a:latin typeface="Calibri" panose="020F0502020204030204" pitchFamily="34" charset="0"/>
                <a:ea typeface="ヒラギノ角ゴ Pro W3"/>
                <a:cs typeface="ヒラギノ角ゴ Pro W3"/>
              </a:rPr>
              <a:t>: Occurred in last 5 years, but not in last year</a:t>
            </a:r>
          </a:p>
          <a:p>
            <a:pPr marL="457200" indent="-457200" eaLnBrk="1" hangingPunct="1">
              <a:lnSpc>
                <a:spcPct val="80000"/>
              </a:lnSpc>
              <a:buFontTx/>
              <a:buAutoNum type="arabicPeriod"/>
            </a:pPr>
            <a:r>
              <a:rPr lang="en-US" altLang="en-US" sz="2400" b="1">
                <a:latin typeface="Calibri" panose="020F0502020204030204" pitchFamily="34" charset="0"/>
                <a:ea typeface="ヒラギノ角ゴ Pro W3"/>
                <a:cs typeface="ヒラギノ角ゴ Pro W3"/>
              </a:rPr>
              <a:t>Likely</a:t>
            </a:r>
            <a:r>
              <a:rPr lang="en-US" altLang="en-US" sz="2400">
                <a:latin typeface="Calibri" panose="020F0502020204030204" pitchFamily="34" charset="0"/>
                <a:ea typeface="ヒラギノ角ゴ Pro W3"/>
                <a:cs typeface="ヒラギノ角ゴ Pro W3"/>
              </a:rPr>
              <a:t>:  Occurred in last year</a:t>
            </a:r>
          </a:p>
          <a:p>
            <a:pPr marL="457200" indent="-457200" eaLnBrk="1" hangingPunct="1">
              <a:lnSpc>
                <a:spcPct val="80000"/>
              </a:lnSpc>
              <a:buFontTx/>
              <a:buAutoNum type="arabicPeriod"/>
            </a:pPr>
            <a:r>
              <a:rPr lang="en-US" altLang="en-US" sz="2400" b="1">
                <a:latin typeface="Calibri" panose="020F0502020204030204" pitchFamily="34" charset="0"/>
                <a:ea typeface="ヒラギノ角ゴ Pro W3"/>
                <a:cs typeface="ヒラギノ角ゴ Pro W3"/>
              </a:rPr>
              <a:t>Frequent</a:t>
            </a:r>
            <a:r>
              <a:rPr lang="en-US" altLang="en-US" sz="2400">
                <a:latin typeface="Calibri" panose="020F0502020204030204" pitchFamily="34" charset="0"/>
                <a:ea typeface="ヒラギノ角ゴ Pro W3"/>
                <a:cs typeface="ヒラギノ角ゴ Pro W3"/>
              </a:rPr>
              <a:t>:  Occurs on a regular basis</a:t>
            </a:r>
          </a:p>
        </p:txBody>
      </p:sp>
      <p:sp>
        <p:nvSpPr>
          <p:cNvPr id="52229" name="Text Box 6"/>
          <p:cNvSpPr txBox="1">
            <a:spLocks noChangeArrowheads="1"/>
          </p:cNvSpPr>
          <p:nvPr/>
        </p:nvSpPr>
        <p:spPr bwMode="auto">
          <a:xfrm>
            <a:off x="2895600" y="6248400"/>
            <a:ext cx="3965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400" b="1">
                <a:solidFill>
                  <a:schemeClr val="accent2"/>
                </a:solidFill>
              </a:rPr>
              <a:t>Risk = Impact * Likelihood</a:t>
            </a:r>
          </a:p>
        </p:txBody>
      </p:sp>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5"/>
          <p:cNvSpPr>
            <a:spLocks noGrp="1" noChangeArrowheads="1"/>
          </p:cNvSpPr>
          <p:nvPr>
            <p:ph type="title"/>
          </p:nvPr>
        </p:nvSpPr>
        <p:spPr>
          <a:xfrm>
            <a:off x="520700" y="917575"/>
            <a:ext cx="8154988" cy="388938"/>
          </a:xfrm>
        </p:spPr>
        <p:txBody>
          <a:bodyPr/>
          <a:lstStyle/>
          <a:p>
            <a:pPr eaLnBrk="1" hangingPunct="1"/>
            <a:r>
              <a:rPr lang="en-US" altLang="en-US" sz="2800">
                <a:ea typeface="Calibri" panose="020F0502020204030204" pitchFamily="34" charset="0"/>
                <a:cs typeface="Lucida Sans" panose="020B0602030504020204" pitchFamily="34" charset="0"/>
              </a:rPr>
              <a:t>SemiQuantitative Impact Matrix</a:t>
            </a:r>
          </a:p>
        </p:txBody>
      </p:sp>
      <p:graphicFrame>
        <p:nvGraphicFramePr>
          <p:cNvPr id="44107" name="Group 75"/>
          <p:cNvGraphicFramePr>
            <a:graphicFrameLocks noGrp="1"/>
          </p:cNvGraphicFramePr>
          <p:nvPr>
            <p:ph idx="1"/>
          </p:nvPr>
        </p:nvGraphicFramePr>
        <p:xfrm>
          <a:off x="1676400" y="1524000"/>
          <a:ext cx="7010400" cy="3505198"/>
        </p:xfrm>
        <a:graphic>
          <a:graphicData uri="http://schemas.openxmlformats.org/drawingml/2006/table">
            <a:tbl>
              <a:tblPr/>
              <a:tblGrid>
                <a:gridCol w="1401763">
                  <a:extLst>
                    <a:ext uri="{9D8B030D-6E8A-4147-A177-3AD203B41FA5}">
                      <a16:colId xmlns:a16="http://schemas.microsoft.com/office/drawing/2014/main" val="20000"/>
                    </a:ext>
                  </a:extLst>
                </a:gridCol>
                <a:gridCol w="1403350">
                  <a:extLst>
                    <a:ext uri="{9D8B030D-6E8A-4147-A177-3AD203B41FA5}">
                      <a16:colId xmlns:a16="http://schemas.microsoft.com/office/drawing/2014/main" val="20001"/>
                    </a:ext>
                  </a:extLst>
                </a:gridCol>
                <a:gridCol w="1400175">
                  <a:extLst>
                    <a:ext uri="{9D8B030D-6E8A-4147-A177-3AD203B41FA5}">
                      <a16:colId xmlns:a16="http://schemas.microsoft.com/office/drawing/2014/main" val="20002"/>
                    </a:ext>
                  </a:extLst>
                </a:gridCol>
                <a:gridCol w="1403350">
                  <a:extLst>
                    <a:ext uri="{9D8B030D-6E8A-4147-A177-3AD203B41FA5}">
                      <a16:colId xmlns:a16="http://schemas.microsoft.com/office/drawing/2014/main" val="20003"/>
                    </a:ext>
                  </a:extLst>
                </a:gridCol>
                <a:gridCol w="1401762">
                  <a:extLst>
                    <a:ext uri="{9D8B030D-6E8A-4147-A177-3AD203B41FA5}">
                      <a16:colId xmlns:a16="http://schemas.microsoft.com/office/drawing/2014/main" val="20004"/>
                    </a:ext>
                  </a:extLst>
                </a:gridCol>
              </a:tblGrid>
              <a:tr h="70005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52F"/>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8025"/>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2B1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2B1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2B1D"/>
                    </a:solidFill>
                  </a:tcPr>
                </a:tc>
                <a:extLst>
                  <a:ext uri="{0D108BD9-81ED-4DB2-BD59-A6C34878D82A}">
                    <a16:rowId xmlns:a16="http://schemas.microsoft.com/office/drawing/2014/main" val="10000"/>
                  </a:ext>
                </a:extLst>
              </a:tr>
              <a:tr h="70169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52F"/>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52F"/>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8025"/>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2B1D"/>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2B1D"/>
                    </a:solidFill>
                  </a:tcPr>
                </a:tc>
                <a:extLst>
                  <a:ext uri="{0D108BD9-81ED-4DB2-BD59-A6C34878D82A}">
                    <a16:rowId xmlns:a16="http://schemas.microsoft.com/office/drawing/2014/main" val="10001"/>
                  </a:ext>
                </a:extLst>
              </a:tr>
              <a:tr h="70169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52F"/>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52F"/>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8025"/>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32B1D"/>
                    </a:solidFill>
                  </a:tcPr>
                </a:tc>
                <a:extLst>
                  <a:ext uri="{0D108BD9-81ED-4DB2-BD59-A6C34878D82A}">
                    <a16:rowId xmlns:a16="http://schemas.microsoft.com/office/drawing/2014/main" val="10002"/>
                  </a:ext>
                </a:extLst>
              </a:tr>
              <a:tr h="70169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52F"/>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52F"/>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9E52F"/>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8025"/>
                    </a:solidFill>
                  </a:tcPr>
                </a:tc>
                <a:extLst>
                  <a:ext uri="{0D108BD9-81ED-4DB2-BD59-A6C34878D82A}">
                    <a16:rowId xmlns:a16="http://schemas.microsoft.com/office/drawing/2014/main" val="10003"/>
                  </a:ext>
                </a:extLst>
              </a:tr>
              <a:tr h="700058">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dirty="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CC00"/>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52F"/>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endParaRPr kumimoji="0" lang="en-US" sz="2800" b="0" i="0" u="none" strike="noStrike" cap="none" normalizeH="0" baseline="0" dirty="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9E52F"/>
                    </a:solidFill>
                  </a:tcPr>
                </a:tc>
                <a:extLst>
                  <a:ext uri="{0D108BD9-81ED-4DB2-BD59-A6C34878D82A}">
                    <a16:rowId xmlns:a16="http://schemas.microsoft.com/office/drawing/2014/main" val="10004"/>
                  </a:ext>
                </a:extLst>
              </a:tr>
            </a:tbl>
          </a:graphicData>
        </a:graphic>
      </p:graphicFrame>
      <p:sp>
        <p:nvSpPr>
          <p:cNvPr id="53291" name="Text Box 76"/>
          <p:cNvSpPr txBox="1">
            <a:spLocks noChangeArrowheads="1"/>
          </p:cNvSpPr>
          <p:nvPr/>
        </p:nvSpPr>
        <p:spPr bwMode="auto">
          <a:xfrm>
            <a:off x="1812925" y="5257800"/>
            <a:ext cx="68643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Rare(1)         Unlikely(2)     Moderate(3)    Likely (4)     Frequent(5)</a:t>
            </a:r>
          </a:p>
        </p:txBody>
      </p:sp>
      <p:sp>
        <p:nvSpPr>
          <p:cNvPr id="53292" name="Text Box 78"/>
          <p:cNvSpPr txBox="1">
            <a:spLocks noChangeArrowheads="1"/>
          </p:cNvSpPr>
          <p:nvPr/>
        </p:nvSpPr>
        <p:spPr bwMode="auto">
          <a:xfrm>
            <a:off x="228600" y="1371600"/>
            <a:ext cx="1466850" cy="412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Catastrophic</a:t>
            </a:r>
          </a:p>
          <a:p>
            <a:pPr algn="ctr"/>
            <a:r>
              <a:rPr lang="en-US" altLang="en-US"/>
              <a:t> (5)</a:t>
            </a:r>
          </a:p>
          <a:p>
            <a:pPr algn="ctr"/>
            <a:endParaRPr lang="en-US" altLang="en-US"/>
          </a:p>
          <a:p>
            <a:pPr algn="ctr"/>
            <a:r>
              <a:rPr lang="en-US" altLang="en-US"/>
              <a:t>Material</a:t>
            </a:r>
          </a:p>
          <a:p>
            <a:pPr algn="ctr"/>
            <a:r>
              <a:rPr lang="en-US" altLang="en-US"/>
              <a:t>(4)</a:t>
            </a:r>
          </a:p>
          <a:p>
            <a:pPr algn="ctr"/>
            <a:endParaRPr lang="en-US" altLang="en-US"/>
          </a:p>
          <a:p>
            <a:pPr algn="ctr"/>
            <a:r>
              <a:rPr lang="en-US" altLang="en-US"/>
              <a:t>Major</a:t>
            </a:r>
          </a:p>
          <a:p>
            <a:pPr algn="ctr"/>
            <a:r>
              <a:rPr lang="en-US" altLang="en-US"/>
              <a:t>(3)</a:t>
            </a:r>
          </a:p>
          <a:p>
            <a:pPr algn="ctr"/>
            <a:endParaRPr lang="en-US" altLang="en-US"/>
          </a:p>
          <a:p>
            <a:pPr algn="ctr"/>
            <a:r>
              <a:rPr lang="en-US" altLang="en-US"/>
              <a:t>Minor</a:t>
            </a:r>
          </a:p>
          <a:p>
            <a:pPr algn="ctr"/>
            <a:r>
              <a:rPr lang="en-US" altLang="en-US"/>
              <a:t>(2)</a:t>
            </a:r>
          </a:p>
          <a:p>
            <a:pPr algn="ctr"/>
            <a:endParaRPr lang="en-US" altLang="en-US"/>
          </a:p>
          <a:p>
            <a:pPr algn="ctr"/>
            <a:r>
              <a:rPr lang="en-US" altLang="en-US"/>
              <a:t>Insignificant</a:t>
            </a:r>
          </a:p>
          <a:p>
            <a:pPr algn="ctr"/>
            <a:r>
              <a:rPr lang="en-US" altLang="en-US"/>
              <a:t>(1)</a:t>
            </a:r>
          </a:p>
        </p:txBody>
      </p:sp>
      <p:sp>
        <p:nvSpPr>
          <p:cNvPr id="53293" name="Text Box 79"/>
          <p:cNvSpPr txBox="1">
            <a:spLocks noChangeArrowheads="1"/>
          </p:cNvSpPr>
          <p:nvPr/>
        </p:nvSpPr>
        <p:spPr bwMode="auto">
          <a:xfrm rot="2935223">
            <a:off x="5359400" y="1471613"/>
            <a:ext cx="1298575" cy="424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SEVERE</a:t>
            </a:r>
          </a:p>
          <a:p>
            <a:endParaRPr lang="en-US" altLang="en-US" b="1"/>
          </a:p>
          <a:p>
            <a:endParaRPr lang="en-US" altLang="en-US" b="1"/>
          </a:p>
          <a:p>
            <a:endParaRPr lang="en-US" altLang="en-US" b="1"/>
          </a:p>
          <a:p>
            <a:endParaRPr lang="en-US" altLang="en-US" b="1"/>
          </a:p>
          <a:p>
            <a:endParaRPr lang="en-US" altLang="en-US" b="1"/>
          </a:p>
          <a:p>
            <a:r>
              <a:rPr lang="en-US" altLang="en-US" b="1"/>
              <a:t>   HIGH</a:t>
            </a:r>
          </a:p>
          <a:p>
            <a:endParaRPr lang="en-US" altLang="en-US" b="1"/>
          </a:p>
          <a:p>
            <a:endParaRPr lang="en-US" altLang="en-US" b="1"/>
          </a:p>
          <a:p>
            <a:r>
              <a:rPr lang="en-US" altLang="en-US" b="1"/>
              <a:t>MEDIUM</a:t>
            </a:r>
          </a:p>
          <a:p>
            <a:endParaRPr lang="en-US" altLang="en-US" b="1"/>
          </a:p>
          <a:p>
            <a:endParaRPr lang="en-US" altLang="en-US" b="1"/>
          </a:p>
          <a:p>
            <a:endParaRPr lang="en-US" altLang="en-US" b="1"/>
          </a:p>
          <a:p>
            <a:endParaRPr lang="en-US" altLang="en-US" b="1"/>
          </a:p>
          <a:p>
            <a:r>
              <a:rPr lang="en-US" altLang="en-US" b="1"/>
              <a:t>LOW</a:t>
            </a:r>
          </a:p>
        </p:txBody>
      </p:sp>
      <p:sp>
        <p:nvSpPr>
          <p:cNvPr id="53294" name="Text Box 80"/>
          <p:cNvSpPr txBox="1">
            <a:spLocks noChangeArrowheads="1"/>
          </p:cNvSpPr>
          <p:nvPr/>
        </p:nvSpPr>
        <p:spPr bwMode="auto">
          <a:xfrm>
            <a:off x="3870325" y="5486400"/>
            <a:ext cx="1704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a:t>Likelihood</a:t>
            </a:r>
          </a:p>
        </p:txBody>
      </p:sp>
      <p:sp>
        <p:nvSpPr>
          <p:cNvPr id="53295" name="Text Box 81"/>
          <p:cNvSpPr txBox="1">
            <a:spLocks noChangeArrowheads="1"/>
          </p:cNvSpPr>
          <p:nvPr/>
        </p:nvSpPr>
        <p:spPr bwMode="auto">
          <a:xfrm rot="-5400000">
            <a:off x="-354807" y="3631407"/>
            <a:ext cx="1166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a:t>Impact</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520700" y="917575"/>
            <a:ext cx="8154988" cy="388938"/>
          </a:xfrm>
        </p:spPr>
        <p:txBody>
          <a:bodyPr/>
          <a:lstStyle/>
          <a:p>
            <a:pPr eaLnBrk="1" hangingPunct="1"/>
            <a:r>
              <a:rPr lang="en-US" altLang="en-US" sz="2800">
                <a:ea typeface="Calibri" panose="020F0502020204030204" pitchFamily="34" charset="0"/>
                <a:cs typeface="Lucida Sans" panose="020B0602030504020204" pitchFamily="34" charset="0"/>
              </a:rPr>
              <a:t>How Much to Invest in Security?</a:t>
            </a:r>
          </a:p>
        </p:txBody>
      </p:sp>
      <p:sp>
        <p:nvSpPr>
          <p:cNvPr id="28675" name="Rectangle 3"/>
          <p:cNvSpPr>
            <a:spLocks noGrp="1" noChangeArrowheads="1"/>
          </p:cNvSpPr>
          <p:nvPr>
            <p:ph sz="half" idx="1"/>
          </p:nvPr>
        </p:nvSpPr>
        <p:spPr>
          <a:xfrm>
            <a:off x="457200" y="1752600"/>
            <a:ext cx="4038600" cy="3886200"/>
          </a:xfrm>
        </p:spPr>
        <p:txBody>
          <a:bodyPr/>
          <a:lstStyle/>
          <a:p>
            <a:pPr eaLnBrk="1" hangingPunct="1">
              <a:lnSpc>
                <a:spcPct val="90000"/>
              </a:lnSpc>
              <a:buFont typeface="Wingdings" panose="05000000000000000000" pitchFamily="2" charset="2"/>
              <a:buNone/>
            </a:pPr>
            <a:r>
              <a:rPr lang="en-US" altLang="en-US" sz="2000" b="1">
                <a:latin typeface="Calibri" panose="020F0502020204030204" pitchFamily="34" charset="0"/>
                <a:ea typeface="ヒラギノ角ゴ Pro W3"/>
                <a:cs typeface="ヒラギノ角ゴ Pro W3"/>
              </a:rPr>
              <a:t>How much is too much?</a:t>
            </a:r>
          </a:p>
          <a:p>
            <a:pPr eaLnBrk="1" hangingPunct="1">
              <a:lnSpc>
                <a:spcPct val="90000"/>
              </a:lnSpc>
            </a:pPr>
            <a:r>
              <a:rPr lang="en-US" altLang="en-US" sz="2000">
                <a:latin typeface="Calibri" panose="020F0502020204030204" pitchFamily="34" charset="0"/>
                <a:ea typeface="ヒラギノ角ゴ Pro W3"/>
                <a:cs typeface="ヒラギノ角ゴ Pro W3"/>
              </a:rPr>
              <a:t>Firewall</a:t>
            </a:r>
          </a:p>
          <a:p>
            <a:pPr eaLnBrk="1" hangingPunct="1">
              <a:lnSpc>
                <a:spcPct val="90000"/>
              </a:lnSpc>
            </a:pPr>
            <a:r>
              <a:rPr lang="en-US" altLang="en-US" sz="2000">
                <a:latin typeface="Calibri" panose="020F0502020204030204" pitchFamily="34" charset="0"/>
                <a:ea typeface="ヒラギノ角ゴ Pro W3"/>
                <a:cs typeface="ヒラギノ角ゴ Pro W3"/>
              </a:rPr>
              <a:t>Intrusion Detection/Prevention</a:t>
            </a:r>
          </a:p>
          <a:p>
            <a:pPr eaLnBrk="1" hangingPunct="1">
              <a:lnSpc>
                <a:spcPct val="90000"/>
              </a:lnSpc>
            </a:pPr>
            <a:r>
              <a:rPr lang="en-US" altLang="en-US" sz="2000">
                <a:latin typeface="Calibri" panose="020F0502020204030204" pitchFamily="34" charset="0"/>
                <a:ea typeface="ヒラギノ角ゴ Pro W3"/>
                <a:cs typeface="ヒラギノ角ゴ Pro W3"/>
              </a:rPr>
              <a:t>Guard</a:t>
            </a:r>
          </a:p>
          <a:p>
            <a:pPr eaLnBrk="1" hangingPunct="1">
              <a:lnSpc>
                <a:spcPct val="90000"/>
              </a:lnSpc>
            </a:pPr>
            <a:r>
              <a:rPr lang="en-US" altLang="en-US" sz="2000">
                <a:latin typeface="Calibri" panose="020F0502020204030204" pitchFamily="34" charset="0"/>
                <a:ea typeface="ヒラギノ角ゴ Pro W3"/>
                <a:cs typeface="ヒラギノ角ゴ Pro W3"/>
              </a:rPr>
              <a:t>Biometrics</a:t>
            </a:r>
          </a:p>
          <a:p>
            <a:pPr eaLnBrk="1" hangingPunct="1">
              <a:lnSpc>
                <a:spcPct val="90000"/>
              </a:lnSpc>
            </a:pPr>
            <a:r>
              <a:rPr lang="en-US" altLang="en-US" sz="2000">
                <a:latin typeface="Calibri" panose="020F0502020204030204" pitchFamily="34" charset="0"/>
                <a:ea typeface="ヒラギノ角ゴ Pro W3"/>
                <a:cs typeface="ヒラギノ角ゴ Pro W3"/>
              </a:rPr>
              <a:t>Virtual Private Network</a:t>
            </a:r>
          </a:p>
          <a:p>
            <a:pPr eaLnBrk="1" hangingPunct="1">
              <a:lnSpc>
                <a:spcPct val="90000"/>
              </a:lnSpc>
            </a:pPr>
            <a:r>
              <a:rPr lang="en-US" altLang="en-US" sz="2000">
                <a:latin typeface="Calibri" panose="020F0502020204030204" pitchFamily="34" charset="0"/>
                <a:ea typeface="ヒラギノ角ゴ Pro W3"/>
                <a:cs typeface="ヒラギノ角ゴ Pro W3"/>
              </a:rPr>
              <a:t>Encrypted Data &amp; Transmission</a:t>
            </a:r>
          </a:p>
          <a:p>
            <a:pPr eaLnBrk="1" hangingPunct="1">
              <a:lnSpc>
                <a:spcPct val="90000"/>
              </a:lnSpc>
            </a:pPr>
            <a:r>
              <a:rPr lang="en-US" altLang="en-US" sz="2000">
                <a:latin typeface="Calibri" panose="020F0502020204030204" pitchFamily="34" charset="0"/>
                <a:ea typeface="ヒラギノ角ゴ Pro W3"/>
                <a:cs typeface="ヒラギノ角ゴ Pro W3"/>
              </a:rPr>
              <a:t>Card Readers</a:t>
            </a:r>
          </a:p>
          <a:p>
            <a:pPr eaLnBrk="1" hangingPunct="1">
              <a:lnSpc>
                <a:spcPct val="90000"/>
              </a:lnSpc>
            </a:pPr>
            <a:r>
              <a:rPr lang="en-US" altLang="en-US" sz="2000">
                <a:latin typeface="Calibri" panose="020F0502020204030204" pitchFamily="34" charset="0"/>
                <a:ea typeface="ヒラギノ角ゴ Pro W3"/>
                <a:cs typeface="ヒラギノ角ゴ Pro W3"/>
              </a:rPr>
              <a:t>Policies &amp; Procedures</a:t>
            </a:r>
          </a:p>
          <a:p>
            <a:pPr eaLnBrk="1" hangingPunct="1">
              <a:lnSpc>
                <a:spcPct val="90000"/>
              </a:lnSpc>
            </a:pPr>
            <a:r>
              <a:rPr lang="en-US" altLang="en-US" sz="2000">
                <a:latin typeface="Calibri" panose="020F0502020204030204" pitchFamily="34" charset="0"/>
                <a:ea typeface="ヒラギノ角ゴ Pro W3"/>
                <a:cs typeface="ヒラギノ角ゴ Pro W3"/>
              </a:rPr>
              <a:t>Audit &amp; Control Testing</a:t>
            </a:r>
          </a:p>
          <a:p>
            <a:pPr eaLnBrk="1" hangingPunct="1">
              <a:lnSpc>
                <a:spcPct val="90000"/>
              </a:lnSpc>
            </a:pPr>
            <a:r>
              <a:rPr lang="en-US" altLang="en-US" sz="2000">
                <a:latin typeface="Calibri" panose="020F0502020204030204" pitchFamily="34" charset="0"/>
                <a:ea typeface="ヒラギノ角ゴ Pro W3"/>
                <a:cs typeface="ヒラギノ角ゴ Pro W3"/>
              </a:rPr>
              <a:t>Antivirus / Spyware</a:t>
            </a:r>
          </a:p>
          <a:p>
            <a:pPr eaLnBrk="1" hangingPunct="1">
              <a:lnSpc>
                <a:spcPct val="90000"/>
              </a:lnSpc>
            </a:pPr>
            <a:r>
              <a:rPr lang="en-US" altLang="en-US" sz="2000">
                <a:latin typeface="Calibri" panose="020F0502020204030204" pitchFamily="34" charset="0"/>
                <a:ea typeface="ヒラギノ角ゴ Pro W3"/>
                <a:cs typeface="ヒラギノ角ゴ Pro W3"/>
              </a:rPr>
              <a:t>Wireless Security</a:t>
            </a:r>
          </a:p>
          <a:p>
            <a:pPr eaLnBrk="1" hangingPunct="1">
              <a:lnSpc>
                <a:spcPct val="90000"/>
              </a:lnSpc>
            </a:pPr>
            <a:endParaRPr lang="en-US" altLang="en-US" sz="2000">
              <a:latin typeface="Calibri" panose="020F0502020204030204" pitchFamily="34" charset="0"/>
              <a:ea typeface="ヒラギノ角ゴ Pro W3"/>
              <a:cs typeface="ヒラギノ角ゴ Pro W3"/>
            </a:endParaRPr>
          </a:p>
        </p:txBody>
      </p:sp>
      <p:sp>
        <p:nvSpPr>
          <p:cNvPr id="28676" name="Rectangle 4"/>
          <p:cNvSpPr>
            <a:spLocks noGrp="1" noChangeArrowheads="1"/>
          </p:cNvSpPr>
          <p:nvPr>
            <p:ph sz="half" idx="2"/>
          </p:nvPr>
        </p:nvSpPr>
        <p:spPr>
          <a:xfrm>
            <a:off x="4572000" y="1828800"/>
            <a:ext cx="4038600" cy="3886200"/>
          </a:xfrm>
        </p:spPr>
        <p:txBody>
          <a:bodyPr/>
          <a:lstStyle/>
          <a:p>
            <a:pPr eaLnBrk="1" hangingPunct="1">
              <a:lnSpc>
                <a:spcPct val="80000"/>
              </a:lnSpc>
              <a:buFont typeface="Wingdings" panose="05000000000000000000" pitchFamily="2" charset="2"/>
              <a:buNone/>
            </a:pPr>
            <a:r>
              <a:rPr lang="en-US" altLang="en-US" sz="2000" b="1">
                <a:latin typeface="Calibri" panose="020F0502020204030204" pitchFamily="34" charset="0"/>
                <a:ea typeface="ヒラギノ角ゴ Pro W3"/>
                <a:cs typeface="ヒラギノ角ゴ Pro W3"/>
              </a:rPr>
              <a:t>How much is too little?</a:t>
            </a:r>
          </a:p>
          <a:p>
            <a:pPr eaLnBrk="1" hangingPunct="1">
              <a:lnSpc>
                <a:spcPct val="80000"/>
              </a:lnSpc>
            </a:pPr>
            <a:r>
              <a:rPr lang="en-US" altLang="en-US" sz="2000">
                <a:latin typeface="Calibri" panose="020F0502020204030204" pitchFamily="34" charset="0"/>
                <a:ea typeface="ヒラギノ角ゴ Pro W3"/>
                <a:cs typeface="ヒラギノ角ゴ Pro W3"/>
              </a:rPr>
              <a:t>Hacker attack</a:t>
            </a:r>
          </a:p>
          <a:p>
            <a:pPr eaLnBrk="1" hangingPunct="1">
              <a:lnSpc>
                <a:spcPct val="80000"/>
              </a:lnSpc>
            </a:pPr>
            <a:r>
              <a:rPr lang="en-US" altLang="en-US" sz="2000">
                <a:latin typeface="Calibri" panose="020F0502020204030204" pitchFamily="34" charset="0"/>
                <a:ea typeface="ヒラギノ角ゴ Pro W3"/>
                <a:cs typeface="ヒラギノ角ゴ Pro W3"/>
              </a:rPr>
              <a:t>Internal Fraud</a:t>
            </a:r>
          </a:p>
          <a:p>
            <a:pPr eaLnBrk="1" hangingPunct="1">
              <a:lnSpc>
                <a:spcPct val="80000"/>
              </a:lnSpc>
            </a:pPr>
            <a:r>
              <a:rPr lang="en-US" altLang="en-US" sz="2000">
                <a:latin typeface="Calibri" panose="020F0502020204030204" pitchFamily="34" charset="0"/>
                <a:ea typeface="ヒラギノ角ゴ Pro W3"/>
                <a:cs typeface="ヒラギノ角ゴ Pro W3"/>
              </a:rPr>
              <a:t>Loss of Confidentiality</a:t>
            </a:r>
          </a:p>
          <a:p>
            <a:pPr eaLnBrk="1" hangingPunct="1">
              <a:lnSpc>
                <a:spcPct val="80000"/>
              </a:lnSpc>
            </a:pPr>
            <a:r>
              <a:rPr lang="en-US" altLang="en-US" sz="2000">
                <a:latin typeface="Calibri" panose="020F0502020204030204" pitchFamily="34" charset="0"/>
                <a:ea typeface="ヒラギノ角ゴ Pro W3"/>
                <a:cs typeface="ヒラギノ角ゴ Pro W3"/>
              </a:rPr>
              <a:t>Stolen data</a:t>
            </a:r>
          </a:p>
          <a:p>
            <a:pPr eaLnBrk="1" hangingPunct="1">
              <a:lnSpc>
                <a:spcPct val="80000"/>
              </a:lnSpc>
            </a:pPr>
            <a:r>
              <a:rPr lang="en-US" altLang="en-US" sz="2000">
                <a:latin typeface="Calibri" panose="020F0502020204030204" pitchFamily="34" charset="0"/>
                <a:ea typeface="ヒラギノ角ゴ Pro W3"/>
                <a:cs typeface="ヒラギノ角ゴ Pro W3"/>
              </a:rPr>
              <a:t>Loss of Reputation </a:t>
            </a:r>
          </a:p>
          <a:p>
            <a:pPr eaLnBrk="1" hangingPunct="1">
              <a:lnSpc>
                <a:spcPct val="80000"/>
              </a:lnSpc>
            </a:pPr>
            <a:r>
              <a:rPr lang="en-US" altLang="en-US" sz="2000">
                <a:latin typeface="Calibri" panose="020F0502020204030204" pitchFamily="34" charset="0"/>
                <a:ea typeface="ヒラギノ角ゴ Pro W3"/>
                <a:cs typeface="ヒラギノ角ゴ Pro W3"/>
              </a:rPr>
              <a:t>Loss of Business</a:t>
            </a:r>
          </a:p>
          <a:p>
            <a:pPr eaLnBrk="1" hangingPunct="1">
              <a:lnSpc>
                <a:spcPct val="80000"/>
              </a:lnSpc>
            </a:pPr>
            <a:r>
              <a:rPr lang="en-US" altLang="en-US" sz="2000">
                <a:latin typeface="Calibri" panose="020F0502020204030204" pitchFamily="34" charset="0"/>
                <a:ea typeface="ヒラギノ角ゴ Pro W3"/>
                <a:cs typeface="ヒラギノ角ゴ Pro W3"/>
              </a:rPr>
              <a:t>Penalties</a:t>
            </a:r>
          </a:p>
          <a:p>
            <a:pPr eaLnBrk="1" hangingPunct="1">
              <a:lnSpc>
                <a:spcPct val="80000"/>
              </a:lnSpc>
            </a:pPr>
            <a:r>
              <a:rPr lang="en-US" altLang="en-US" sz="2000">
                <a:latin typeface="Calibri" panose="020F0502020204030204" pitchFamily="34" charset="0"/>
                <a:ea typeface="ヒラギノ角ゴ Pro W3"/>
                <a:cs typeface="ヒラギノ角ゴ Pro W3"/>
              </a:rPr>
              <a:t>Legal liability</a:t>
            </a:r>
          </a:p>
          <a:p>
            <a:pPr eaLnBrk="1" hangingPunct="1">
              <a:lnSpc>
                <a:spcPct val="80000"/>
              </a:lnSpc>
            </a:pPr>
            <a:r>
              <a:rPr lang="en-US" altLang="en-US" sz="2000">
                <a:latin typeface="Calibri" panose="020F0502020204030204" pitchFamily="34" charset="0"/>
                <a:ea typeface="ヒラギノ角ゴ Pro W3"/>
                <a:cs typeface="ヒラギノ角ゴ Pro W3"/>
              </a:rPr>
              <a:t>Theft &amp; Misappropriation</a:t>
            </a:r>
          </a:p>
        </p:txBody>
      </p:sp>
      <p:sp>
        <p:nvSpPr>
          <p:cNvPr id="28677" name="Text Box 5"/>
          <p:cNvSpPr txBox="1">
            <a:spLocks noChangeArrowheads="1"/>
          </p:cNvSpPr>
          <p:nvPr/>
        </p:nvSpPr>
        <p:spPr bwMode="auto">
          <a:xfrm>
            <a:off x="1066800" y="6310313"/>
            <a:ext cx="68389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Security is a Balancing Act between Security Costs &amp; Losses</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533400" y="685800"/>
            <a:ext cx="8154988" cy="1108075"/>
          </a:xfrm>
        </p:spPr>
        <p:txBody>
          <a:bodyPr/>
          <a:lstStyle/>
          <a:p>
            <a:pPr eaLnBrk="1" hangingPunct="1"/>
            <a:r>
              <a:rPr lang="en-US" altLang="en-US" sz="4000">
                <a:ea typeface="Calibri" panose="020F0502020204030204" pitchFamily="34" charset="0"/>
                <a:cs typeface="Lucida Sans" panose="020B0602030504020204" pitchFamily="34" charset="0"/>
              </a:rPr>
              <a:t>Step 4: Compute Loss Using Quantitative Analysis</a:t>
            </a:r>
          </a:p>
        </p:txBody>
      </p:sp>
      <p:sp>
        <p:nvSpPr>
          <p:cNvPr id="54275" name="Rectangle 3"/>
          <p:cNvSpPr>
            <a:spLocks noGrp="1" noChangeArrowheads="1"/>
          </p:cNvSpPr>
          <p:nvPr>
            <p:ph idx="1"/>
          </p:nvPr>
        </p:nvSpPr>
        <p:spPr>
          <a:xfrm>
            <a:off x="533400" y="1828800"/>
            <a:ext cx="8154988" cy="4859338"/>
          </a:xfrm>
        </p:spPr>
        <p:txBody>
          <a:bodyPr/>
          <a:lstStyle/>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Single Loss Expectancy (SLE)</a:t>
            </a:r>
            <a:r>
              <a:rPr lang="en-US" altLang="en-US" sz="2400">
                <a:latin typeface="Calibri" panose="020F0502020204030204" pitchFamily="34" charset="0"/>
                <a:ea typeface="ヒラギノ角ゴ Pro W3"/>
                <a:cs typeface="ヒラギノ角ゴ Pro W3"/>
              </a:rPr>
              <a:t>: The cost to the organization if one threat occurs once</a:t>
            </a:r>
          </a:p>
          <a:p>
            <a:pPr lvl="1" eaLnBrk="1" hangingPunct="1">
              <a:lnSpc>
                <a:spcPct val="80000"/>
              </a:lnSpc>
            </a:pPr>
            <a:r>
              <a:rPr lang="en-US" altLang="en-US" sz="2000">
                <a:latin typeface="Calibri" panose="020F0502020204030204" pitchFamily="34" charset="0"/>
                <a:ea typeface="ヒラギノ角ゴ Pro W3"/>
                <a:cs typeface="ヒラギノ角ゴ Pro W3"/>
              </a:rPr>
              <a:t>Eg. Stolen laptop=</a:t>
            </a:r>
          </a:p>
          <a:p>
            <a:pPr lvl="4" eaLnBrk="1" hangingPunct="1">
              <a:lnSpc>
                <a:spcPct val="80000"/>
              </a:lnSpc>
            </a:pPr>
            <a:r>
              <a:rPr lang="en-US" altLang="en-US">
                <a:latin typeface="Calibri" panose="020F0502020204030204" pitchFamily="34" charset="0"/>
                <a:ea typeface="Geneva"/>
                <a:cs typeface="Geneva"/>
              </a:rPr>
              <a:t>	Replacement cost + </a:t>
            </a:r>
          </a:p>
          <a:p>
            <a:pPr lvl="4" eaLnBrk="1" hangingPunct="1">
              <a:lnSpc>
                <a:spcPct val="80000"/>
              </a:lnSpc>
            </a:pPr>
            <a:r>
              <a:rPr lang="en-US" altLang="en-US">
                <a:latin typeface="Calibri" panose="020F0502020204030204" pitchFamily="34" charset="0"/>
                <a:ea typeface="Geneva"/>
                <a:cs typeface="Geneva"/>
              </a:rPr>
              <a:t>	Cost of installation of special software and data 	</a:t>
            </a:r>
          </a:p>
          <a:p>
            <a:pPr lvl="4" eaLnBrk="1" hangingPunct="1">
              <a:lnSpc>
                <a:spcPct val="80000"/>
              </a:lnSpc>
            </a:pPr>
            <a:r>
              <a:rPr lang="en-US" altLang="en-US">
                <a:latin typeface="Calibri" panose="020F0502020204030204" pitchFamily="34" charset="0"/>
                <a:ea typeface="Geneva"/>
                <a:cs typeface="Geneva"/>
              </a:rPr>
              <a:t>	Assumes no liability</a:t>
            </a:r>
          </a:p>
          <a:p>
            <a:pPr lvl="1" eaLnBrk="1" hangingPunct="1">
              <a:lnSpc>
                <a:spcPct val="80000"/>
              </a:lnSpc>
            </a:pPr>
            <a:r>
              <a:rPr lang="en-US" altLang="en-US" sz="2000">
                <a:latin typeface="Calibri" panose="020F0502020204030204" pitchFamily="34" charset="0"/>
                <a:ea typeface="ヒラギノ角ゴ Pro W3"/>
                <a:cs typeface="ヒラギノ角ゴ Pro W3"/>
              </a:rPr>
              <a:t>SLE = </a:t>
            </a:r>
            <a:r>
              <a:rPr lang="en-US" altLang="en-US" sz="2000" b="1">
                <a:latin typeface="Calibri" panose="020F0502020204030204" pitchFamily="34" charset="0"/>
                <a:ea typeface="ヒラギノ角ゴ Pro W3"/>
                <a:cs typeface="ヒラギノ角ゴ Pro W3"/>
              </a:rPr>
              <a:t>Asset Value (AV)</a:t>
            </a:r>
            <a:r>
              <a:rPr lang="en-US" altLang="en-US" sz="2000">
                <a:latin typeface="Calibri" panose="020F0502020204030204" pitchFamily="34" charset="0"/>
                <a:ea typeface="ヒラギノ角ゴ Pro W3"/>
                <a:cs typeface="ヒラギノ角ゴ Pro W3"/>
              </a:rPr>
              <a:t> x </a:t>
            </a:r>
            <a:r>
              <a:rPr lang="en-US" altLang="en-US" sz="2000" b="1">
                <a:latin typeface="Calibri" panose="020F0502020204030204" pitchFamily="34" charset="0"/>
                <a:ea typeface="ヒラギノ角ゴ Pro W3"/>
                <a:cs typeface="ヒラギノ角ゴ Pro W3"/>
              </a:rPr>
              <a:t>Exposure Factor (EF)</a:t>
            </a:r>
          </a:p>
          <a:p>
            <a:pPr lvl="2" eaLnBrk="1" hangingPunct="1">
              <a:lnSpc>
                <a:spcPct val="80000"/>
              </a:lnSpc>
            </a:pPr>
            <a:r>
              <a:rPr lang="en-US" altLang="en-US">
                <a:latin typeface="Calibri" panose="020F0502020204030204" pitchFamily="34" charset="0"/>
                <a:cs typeface="Geneva"/>
              </a:rPr>
              <a:t>	With Stolen Laptop EF &gt; 1.0</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Annualized Rate of Occurrence (ARO):</a:t>
            </a:r>
            <a:r>
              <a:rPr lang="en-US" altLang="en-US" sz="2400">
                <a:latin typeface="Calibri" panose="020F0502020204030204" pitchFamily="34" charset="0"/>
                <a:ea typeface="ヒラギノ角ゴ Pro W3"/>
                <a:cs typeface="ヒラギノ角ゴ Pro W3"/>
              </a:rPr>
              <a:t> Probability or frequency of the threat occurring in one year</a:t>
            </a:r>
          </a:p>
          <a:p>
            <a:pPr lvl="1" eaLnBrk="1" hangingPunct="1">
              <a:lnSpc>
                <a:spcPct val="80000"/>
              </a:lnSpc>
            </a:pPr>
            <a:r>
              <a:rPr lang="en-US" altLang="en-US" sz="2000">
                <a:latin typeface="Calibri" panose="020F0502020204030204" pitchFamily="34" charset="0"/>
                <a:ea typeface="ヒラギノ角ゴ Pro W3"/>
                <a:cs typeface="ヒラギノ角ゴ Pro W3"/>
              </a:rPr>
              <a:t>If a fire occurs once every 25 years, ARO=1/25</a:t>
            </a:r>
          </a:p>
          <a:p>
            <a:pPr eaLnBrk="1" hangingPunct="1">
              <a:lnSpc>
                <a:spcPct val="8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Annual Loss Expectancy (ALE):</a:t>
            </a:r>
            <a:r>
              <a:rPr lang="en-US" altLang="en-US" sz="2400">
                <a:latin typeface="Calibri" panose="020F0502020204030204" pitchFamily="34" charset="0"/>
                <a:ea typeface="ヒラギノ角ゴ Pro W3"/>
                <a:cs typeface="ヒラギノ角ゴ Pro W3"/>
              </a:rPr>
              <a:t>  The annual expected financial loss to an asset, resulting from a specific threat</a:t>
            </a:r>
          </a:p>
          <a:p>
            <a:pPr lvl="1" eaLnBrk="1" hangingPunct="1">
              <a:lnSpc>
                <a:spcPct val="80000"/>
              </a:lnSpc>
            </a:pPr>
            <a:r>
              <a:rPr lang="en-US" altLang="en-US" sz="2000">
                <a:latin typeface="Calibri" panose="020F0502020204030204" pitchFamily="34" charset="0"/>
                <a:ea typeface="ヒラギノ角ゴ Pro W3"/>
                <a:cs typeface="ヒラギノ角ゴ Pro W3"/>
              </a:rPr>
              <a:t>ALE = SLE x ARO</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Risk Assessment Using Quantitative Analysis</a:t>
            </a:r>
          </a:p>
        </p:txBody>
      </p:sp>
      <p:sp>
        <p:nvSpPr>
          <p:cNvPr id="55299" name="Rectangle 3"/>
          <p:cNvSpPr>
            <a:spLocks noGrp="1" noChangeArrowheads="1"/>
          </p:cNvSpPr>
          <p:nvPr>
            <p:ph idx="1"/>
          </p:nvPr>
        </p:nvSpPr>
        <p:spPr>
          <a:xfrm>
            <a:off x="520700" y="2133600"/>
            <a:ext cx="8154988" cy="4238625"/>
          </a:xfrm>
        </p:spPr>
        <p:txBody>
          <a:bodyPr/>
          <a:lstStyle/>
          <a:p>
            <a:pPr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Quantitative:</a:t>
            </a:r>
          </a:p>
          <a:p>
            <a:pPr eaLnBrk="1" hangingPunct="1"/>
            <a:r>
              <a:rPr lang="en-US" altLang="en-US" sz="2400">
                <a:latin typeface="Calibri" panose="020F0502020204030204" pitchFamily="34" charset="0"/>
                <a:ea typeface="ヒラギノ角ゴ Pro W3"/>
                <a:cs typeface="ヒラギノ角ゴ Pro W3"/>
              </a:rPr>
              <a:t>Cost of HIPAA accident with insufficient protections</a:t>
            </a:r>
          </a:p>
          <a:p>
            <a:pPr lvl="1" eaLnBrk="1" hangingPunct="1"/>
            <a:r>
              <a:rPr lang="en-US" altLang="en-US" sz="2400">
                <a:latin typeface="Calibri" panose="020F0502020204030204" pitchFamily="34" charset="0"/>
                <a:ea typeface="ヒラギノ角ゴ Pro W3"/>
                <a:cs typeface="ヒラギノ角ゴ Pro W3"/>
              </a:rPr>
              <a:t>	SLE = $50K + (1 year in jail:) $100K = $150K</a:t>
            </a:r>
          </a:p>
          <a:p>
            <a:pPr lvl="1" eaLnBrk="1" hangingPunct="1"/>
            <a:r>
              <a:rPr lang="en-US" altLang="en-US" sz="2400">
                <a:latin typeface="Calibri" panose="020F0502020204030204" pitchFamily="34" charset="0"/>
                <a:ea typeface="ヒラギノ角ゴ Pro W3"/>
                <a:cs typeface="ヒラギノ角ゴ Pro W3"/>
              </a:rPr>
              <a:t>	Plus loss of reputation…</a:t>
            </a:r>
          </a:p>
          <a:p>
            <a:pPr eaLnBrk="1" hangingPunct="1"/>
            <a:r>
              <a:rPr lang="en-US" altLang="en-US" sz="2400">
                <a:latin typeface="Calibri" panose="020F0502020204030204" pitchFamily="34" charset="0"/>
                <a:ea typeface="ヒラギノ角ゴ Pro W3"/>
                <a:cs typeface="ヒラギノ角ゴ Pro W3"/>
              </a:rPr>
              <a:t>Estimate of Time = 10 years or less = 0.1</a:t>
            </a:r>
          </a:p>
          <a:p>
            <a:pPr eaLnBrk="1" hangingPunct="1"/>
            <a:r>
              <a:rPr lang="en-US" altLang="en-US" sz="2400">
                <a:latin typeface="Calibri" panose="020F0502020204030204" pitchFamily="34" charset="0"/>
                <a:ea typeface="ヒラギノ角ゴ Pro W3"/>
                <a:cs typeface="ヒラギノ角ゴ Pro W3"/>
              </a:rPr>
              <a:t>Annualized Loss Expectancy (ALE)=  $150K x .1 =$15K</a:t>
            </a:r>
          </a:p>
          <a:p>
            <a:pPr eaLnBrk="1" hangingPunct="1"/>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685800"/>
            <a:ext cx="8229600" cy="387350"/>
          </a:xfrm>
        </p:spPr>
        <p:txBody>
          <a:bodyPr/>
          <a:lstStyle/>
          <a:p>
            <a:pPr eaLnBrk="1" hangingPunct="1"/>
            <a:r>
              <a:rPr lang="en-US" altLang="en-US" sz="2800">
                <a:ea typeface="Calibri" panose="020F0502020204030204" pitchFamily="34" charset="0"/>
                <a:cs typeface="Lucida Sans" panose="020B0602030504020204" pitchFamily="34" charset="0"/>
              </a:rPr>
              <a:t>Annualized Loss Expectancy</a:t>
            </a:r>
          </a:p>
        </p:txBody>
      </p:sp>
      <p:graphicFrame>
        <p:nvGraphicFramePr>
          <p:cNvPr id="29742" name="Group 46"/>
          <p:cNvGraphicFramePr>
            <a:graphicFrameLocks noGrp="1"/>
          </p:cNvGraphicFramePr>
          <p:nvPr>
            <p:ph sz="half" idx="1"/>
          </p:nvPr>
        </p:nvGraphicFramePr>
        <p:xfrm>
          <a:off x="381000" y="1676400"/>
          <a:ext cx="8229600" cy="2651150"/>
        </p:xfrm>
        <a:graphic>
          <a:graphicData uri="http://schemas.openxmlformats.org/drawingml/2006/table">
            <a:tbl>
              <a:tblPr/>
              <a:tblGrid>
                <a:gridCol w="1646238">
                  <a:extLst>
                    <a:ext uri="{9D8B030D-6E8A-4147-A177-3AD203B41FA5}">
                      <a16:colId xmlns:a16="http://schemas.microsoft.com/office/drawing/2014/main" val="20000"/>
                    </a:ext>
                  </a:extLst>
                </a:gridCol>
                <a:gridCol w="1646237">
                  <a:extLst>
                    <a:ext uri="{9D8B030D-6E8A-4147-A177-3AD203B41FA5}">
                      <a16:colId xmlns:a16="http://schemas.microsoft.com/office/drawing/2014/main" val="20001"/>
                    </a:ext>
                  </a:extLst>
                </a:gridCol>
                <a:gridCol w="1644650">
                  <a:extLst>
                    <a:ext uri="{9D8B030D-6E8A-4147-A177-3AD203B41FA5}">
                      <a16:colId xmlns:a16="http://schemas.microsoft.com/office/drawing/2014/main" val="20002"/>
                    </a:ext>
                  </a:extLst>
                </a:gridCol>
                <a:gridCol w="1646238">
                  <a:extLst>
                    <a:ext uri="{9D8B030D-6E8A-4147-A177-3AD203B41FA5}">
                      <a16:colId xmlns:a16="http://schemas.microsoft.com/office/drawing/2014/main" val="20003"/>
                    </a:ext>
                  </a:extLst>
                </a:gridCol>
                <a:gridCol w="1646237">
                  <a:extLst>
                    <a:ext uri="{9D8B030D-6E8A-4147-A177-3AD203B41FA5}">
                      <a16:colId xmlns:a16="http://schemas.microsoft.com/office/drawing/2014/main" val="20004"/>
                    </a:ext>
                  </a:extLst>
                </a:gridCol>
              </a:tblGrid>
              <a:tr h="822830">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Asset Value-&gt;</a:t>
                      </a:r>
                    </a:p>
                  </a:txBody>
                  <a:tcPr marT="45659" marB="456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$1K</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tx1"/>
                          </a:solidFill>
                          <a:effectLst/>
                          <a:latin typeface="Arial" charset="0"/>
                        </a:rPr>
                        <a:t>$10K</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$100K</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$1M</a:t>
                      </a:r>
                    </a:p>
                  </a:txBody>
                  <a:tcPr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extLst>
                  <a:ext uri="{0D108BD9-81ED-4DB2-BD59-A6C34878D82A}">
                    <a16:rowId xmlns:a16="http://schemas.microsoft.com/office/drawing/2014/main" val="10000"/>
                  </a:ext>
                </a:extLst>
              </a:tr>
              <a:tr h="45707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1 Yr</a:t>
                      </a:r>
                    </a:p>
                  </a:txBody>
                  <a:tcPr marT="45659" marB="456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1K</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10K</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100K</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1000K</a:t>
                      </a:r>
                    </a:p>
                  </a:txBody>
                  <a:tcPr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extLst>
                  <a:ext uri="{0D108BD9-81ED-4DB2-BD59-A6C34878D82A}">
                    <a16:rowId xmlns:a16="http://schemas.microsoft.com/office/drawing/2014/main" val="10001"/>
                  </a:ext>
                </a:extLst>
              </a:tr>
              <a:tr h="45707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5 Yrs</a:t>
                      </a:r>
                    </a:p>
                  </a:txBody>
                  <a:tcPr marT="45659" marB="456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200</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2K</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20K</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200K</a:t>
                      </a:r>
                    </a:p>
                  </a:txBody>
                  <a:tcPr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extLst>
                  <a:ext uri="{0D108BD9-81ED-4DB2-BD59-A6C34878D82A}">
                    <a16:rowId xmlns:a16="http://schemas.microsoft.com/office/drawing/2014/main" val="10002"/>
                  </a:ext>
                </a:extLst>
              </a:tr>
              <a:tr h="45707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10 Yrs</a:t>
                      </a:r>
                    </a:p>
                  </a:txBody>
                  <a:tcPr marT="45659" marB="456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100</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1K</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10K</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100K</a:t>
                      </a:r>
                    </a:p>
                  </a:txBody>
                  <a:tcPr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extLst>
                  <a:ext uri="{0D108BD9-81ED-4DB2-BD59-A6C34878D82A}">
                    <a16:rowId xmlns:a16="http://schemas.microsoft.com/office/drawing/2014/main" val="10003"/>
                  </a:ext>
                </a:extLst>
              </a:tr>
              <a:tr h="457074">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a:ln>
                            <a:noFill/>
                          </a:ln>
                          <a:solidFill>
                            <a:schemeClr val="tx1"/>
                          </a:solidFill>
                          <a:effectLst/>
                          <a:latin typeface="Arial" charset="0"/>
                        </a:rPr>
                        <a:t>20 Yrs</a:t>
                      </a:r>
                    </a:p>
                  </a:txBody>
                  <a:tcPr marT="45659" marB="4565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50</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1K</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5K</a:t>
                      </a:r>
                    </a:p>
                  </a:txBody>
                  <a:tcPr marT="45659" marB="4565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50K</a:t>
                      </a:r>
                    </a:p>
                  </a:txBody>
                  <a:tcPr marT="45659" marB="4565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extLst>
                  <a:ext uri="{0D108BD9-81ED-4DB2-BD59-A6C34878D82A}">
                    <a16:rowId xmlns:a16="http://schemas.microsoft.com/office/drawing/2014/main" val="10004"/>
                  </a:ext>
                </a:extLst>
              </a:tr>
            </a:tbl>
          </a:graphicData>
        </a:graphic>
      </p:graphicFrame>
      <p:sp>
        <p:nvSpPr>
          <p:cNvPr id="56361" name="Text Box 41"/>
          <p:cNvSpPr txBox="1">
            <a:spLocks noChangeArrowheads="1"/>
          </p:cNvSpPr>
          <p:nvPr/>
        </p:nvSpPr>
        <p:spPr bwMode="auto">
          <a:xfrm>
            <a:off x="1584325" y="4456113"/>
            <a:ext cx="5276850" cy="2014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Asset Costs $10K         Risk of Loss 20% per Year</a:t>
            </a:r>
          </a:p>
          <a:p>
            <a:pPr eaLnBrk="1" hangingPunct="1"/>
            <a:endParaRPr lang="en-US" altLang="en-US"/>
          </a:p>
          <a:p>
            <a:pPr eaLnBrk="1" hangingPunct="1"/>
            <a:endParaRPr lang="en-US" altLang="en-US"/>
          </a:p>
          <a:p>
            <a:pPr eaLnBrk="1" hangingPunct="1"/>
            <a:r>
              <a:rPr lang="en-US" altLang="en-US"/>
              <a:t>	Over 5 years, average loss = $10K</a:t>
            </a:r>
          </a:p>
          <a:p>
            <a:pPr eaLnBrk="1" hangingPunct="1"/>
            <a:endParaRPr lang="en-US" altLang="en-US"/>
          </a:p>
          <a:p>
            <a:pPr eaLnBrk="1" hangingPunct="1"/>
            <a:endParaRPr lang="en-US" altLang="en-US"/>
          </a:p>
          <a:p>
            <a:pPr eaLnBrk="1" hangingPunct="1"/>
            <a:r>
              <a:rPr lang="en-US" altLang="en-US"/>
              <a:t>      Spend up to $2K each year to prevent loss</a:t>
            </a:r>
          </a:p>
        </p:txBody>
      </p:sp>
      <p:sp>
        <p:nvSpPr>
          <p:cNvPr id="56362" name="Line 42"/>
          <p:cNvSpPr>
            <a:spLocks noChangeShapeType="1"/>
          </p:cNvSpPr>
          <p:nvPr/>
        </p:nvSpPr>
        <p:spPr bwMode="auto">
          <a:xfrm>
            <a:off x="3124200" y="48768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6363" name="Line 43"/>
          <p:cNvSpPr>
            <a:spLocks noChangeShapeType="1"/>
          </p:cNvSpPr>
          <p:nvPr/>
        </p:nvSpPr>
        <p:spPr bwMode="auto">
          <a:xfrm flipH="1">
            <a:off x="3962400" y="4800600"/>
            <a:ext cx="6096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6364" name="Line 44"/>
          <p:cNvSpPr>
            <a:spLocks noChangeShapeType="1"/>
          </p:cNvSpPr>
          <p:nvPr/>
        </p:nvSpPr>
        <p:spPr bwMode="auto">
          <a:xfrm>
            <a:off x="3733800" y="56388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34"/>
          <p:cNvSpPr>
            <a:spLocks noGrp="1" noChangeArrowheads="1"/>
          </p:cNvSpPr>
          <p:nvPr>
            <p:ph type="title"/>
          </p:nvPr>
        </p:nvSpPr>
        <p:spPr>
          <a:xfrm>
            <a:off x="457200" y="685800"/>
            <a:ext cx="8229600" cy="1143000"/>
          </a:xfrm>
        </p:spPr>
        <p:txBody>
          <a:bodyPr/>
          <a:lstStyle/>
          <a:p>
            <a:pPr eaLnBrk="1" hangingPunct="1"/>
            <a:r>
              <a:rPr lang="en-US" altLang="en-US" sz="4000">
                <a:ea typeface="Calibri" panose="020F0502020204030204" pitchFamily="34" charset="0"/>
                <a:cs typeface="Lucida Sans" panose="020B0602030504020204" pitchFamily="34" charset="0"/>
              </a:rPr>
              <a:t>Quantitative</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Risk</a:t>
            </a:r>
          </a:p>
        </p:txBody>
      </p:sp>
      <p:sp>
        <p:nvSpPr>
          <p:cNvPr id="57379" name="Text Box 153"/>
          <p:cNvSpPr txBox="1">
            <a:spLocks noChangeArrowheads="1"/>
          </p:cNvSpPr>
          <p:nvPr/>
        </p:nvSpPr>
        <p:spPr bwMode="auto">
          <a:xfrm>
            <a:off x="7086600" y="685800"/>
            <a:ext cx="10144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a:t>Work</a:t>
            </a:r>
          </a:p>
          <a:p>
            <a:r>
              <a:rPr lang="en-US" altLang="en-US" sz="2800"/>
              <a:t>book</a:t>
            </a:r>
          </a:p>
        </p:txBody>
      </p:sp>
      <p:graphicFrame>
        <p:nvGraphicFramePr>
          <p:cNvPr id="4" name="Table Placeholder 3">
            <a:extLst>
              <a:ext uri="{FF2B5EF4-FFF2-40B4-BE49-F238E27FC236}">
                <a16:creationId xmlns:a16="http://schemas.microsoft.com/office/drawing/2014/main" id="{4CF0218C-7F0C-409B-906C-78F9118C5362}"/>
              </a:ext>
            </a:extLst>
          </p:cNvPr>
          <p:cNvGraphicFramePr>
            <a:graphicFrameLocks noGrp="1"/>
          </p:cNvGraphicFramePr>
          <p:nvPr>
            <p:ph type="tbl" idx="1"/>
            <p:extLst>
              <p:ext uri="{D42A27DB-BD31-4B8C-83A1-F6EECF244321}">
                <p14:modId xmlns:p14="http://schemas.microsoft.com/office/powerpoint/2010/main" val="2128326991"/>
              </p:ext>
            </p:extLst>
          </p:nvPr>
        </p:nvGraphicFramePr>
        <p:xfrm>
          <a:off x="304800" y="1981200"/>
          <a:ext cx="8534398" cy="4108837"/>
        </p:xfrm>
        <a:graphic>
          <a:graphicData uri="http://schemas.openxmlformats.org/drawingml/2006/table">
            <a:tbl>
              <a:tblPr>
                <a:tableStyleId>{284E427A-3D55-4303-BF80-6455036E1DE7}</a:tableStyleId>
              </a:tblPr>
              <a:tblGrid>
                <a:gridCol w="1116649">
                  <a:extLst>
                    <a:ext uri="{9D8B030D-6E8A-4147-A177-3AD203B41FA5}">
                      <a16:colId xmlns:a16="http://schemas.microsoft.com/office/drawing/2014/main" val="356174475"/>
                    </a:ext>
                  </a:extLst>
                </a:gridCol>
                <a:gridCol w="1196411">
                  <a:extLst>
                    <a:ext uri="{9D8B030D-6E8A-4147-A177-3AD203B41FA5}">
                      <a16:colId xmlns:a16="http://schemas.microsoft.com/office/drawing/2014/main" val="3755567838"/>
                    </a:ext>
                  </a:extLst>
                </a:gridCol>
                <a:gridCol w="2878950">
                  <a:extLst>
                    <a:ext uri="{9D8B030D-6E8A-4147-A177-3AD203B41FA5}">
                      <a16:colId xmlns:a16="http://schemas.microsoft.com/office/drawing/2014/main" val="4214650150"/>
                    </a:ext>
                  </a:extLst>
                </a:gridCol>
                <a:gridCol w="1428130">
                  <a:extLst>
                    <a:ext uri="{9D8B030D-6E8A-4147-A177-3AD203B41FA5}">
                      <a16:colId xmlns:a16="http://schemas.microsoft.com/office/drawing/2014/main" val="2558731041"/>
                    </a:ext>
                  </a:extLst>
                </a:gridCol>
                <a:gridCol w="1914258">
                  <a:extLst>
                    <a:ext uri="{9D8B030D-6E8A-4147-A177-3AD203B41FA5}">
                      <a16:colId xmlns:a16="http://schemas.microsoft.com/office/drawing/2014/main" val="2328406140"/>
                    </a:ext>
                  </a:extLst>
                </a:gridCol>
              </a:tblGrid>
              <a:tr h="675861">
                <a:tc>
                  <a:txBody>
                    <a:bodyPr/>
                    <a:lstStyle/>
                    <a:p>
                      <a:pPr marL="0" marR="0" algn="ctr">
                        <a:spcBef>
                          <a:spcPts val="0"/>
                        </a:spcBef>
                        <a:spcAft>
                          <a:spcPts val="0"/>
                        </a:spcAft>
                      </a:pPr>
                      <a:r>
                        <a:rPr lang="en-US" sz="1600">
                          <a:solidFill>
                            <a:schemeClr val="bg1"/>
                          </a:solidFill>
                          <a:effectLst/>
                        </a:rPr>
                        <a:t>Asset</a:t>
                      </a:r>
                      <a:endParaRPr lang="en-US"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681" marR="31681" marT="0" marB="0">
                    <a:solidFill>
                      <a:schemeClr val="tx1">
                        <a:lumMod val="90000"/>
                        <a:lumOff val="10000"/>
                      </a:schemeClr>
                    </a:solidFill>
                  </a:tcPr>
                </a:tc>
                <a:tc>
                  <a:txBody>
                    <a:bodyPr/>
                    <a:lstStyle/>
                    <a:p>
                      <a:pPr marL="0" marR="0" algn="ctr">
                        <a:spcBef>
                          <a:spcPts val="0"/>
                        </a:spcBef>
                        <a:spcAft>
                          <a:spcPts val="0"/>
                        </a:spcAft>
                      </a:pPr>
                      <a:r>
                        <a:rPr lang="en-US" sz="1600">
                          <a:solidFill>
                            <a:schemeClr val="bg1"/>
                          </a:solidFill>
                          <a:effectLst/>
                        </a:rPr>
                        <a:t>Threat</a:t>
                      </a:r>
                      <a:endParaRPr lang="en-US"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681" marR="31681" marT="0" marB="0">
                    <a:solidFill>
                      <a:schemeClr val="tx1">
                        <a:lumMod val="90000"/>
                        <a:lumOff val="10000"/>
                      </a:schemeClr>
                    </a:solidFill>
                  </a:tcPr>
                </a:tc>
                <a:tc>
                  <a:txBody>
                    <a:bodyPr/>
                    <a:lstStyle/>
                    <a:p>
                      <a:pPr marL="0" marR="0" algn="ctr">
                        <a:spcBef>
                          <a:spcPts val="0"/>
                        </a:spcBef>
                        <a:spcAft>
                          <a:spcPts val="0"/>
                        </a:spcAft>
                      </a:pPr>
                      <a:r>
                        <a:rPr lang="en-US" sz="1600">
                          <a:solidFill>
                            <a:schemeClr val="bg1"/>
                          </a:solidFill>
                          <a:effectLst/>
                        </a:rPr>
                        <a:t>Single Loss</a:t>
                      </a:r>
                    </a:p>
                    <a:p>
                      <a:pPr marL="0" marR="0" algn="ctr">
                        <a:spcBef>
                          <a:spcPts val="0"/>
                        </a:spcBef>
                        <a:spcAft>
                          <a:spcPts val="0"/>
                        </a:spcAft>
                      </a:pPr>
                      <a:r>
                        <a:rPr lang="en-US" sz="1600">
                          <a:solidFill>
                            <a:schemeClr val="bg1"/>
                          </a:solidFill>
                          <a:effectLst/>
                        </a:rPr>
                        <a:t>Expectancy (SLE)</a:t>
                      </a:r>
                      <a:endParaRPr lang="en-US"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681" marR="31681" marT="0" marB="0">
                    <a:solidFill>
                      <a:schemeClr val="tx1">
                        <a:lumMod val="90000"/>
                        <a:lumOff val="10000"/>
                      </a:schemeClr>
                    </a:solidFill>
                  </a:tcPr>
                </a:tc>
                <a:tc>
                  <a:txBody>
                    <a:bodyPr/>
                    <a:lstStyle/>
                    <a:p>
                      <a:pPr marL="0" marR="0" algn="ctr">
                        <a:spcBef>
                          <a:spcPts val="0"/>
                        </a:spcBef>
                        <a:spcAft>
                          <a:spcPts val="0"/>
                        </a:spcAft>
                      </a:pPr>
                      <a:r>
                        <a:rPr lang="en-US" sz="1600">
                          <a:solidFill>
                            <a:schemeClr val="bg1"/>
                          </a:solidFill>
                          <a:effectLst/>
                        </a:rPr>
                        <a:t>Annualized</a:t>
                      </a:r>
                    </a:p>
                    <a:p>
                      <a:pPr marL="0" marR="0" algn="ctr">
                        <a:spcBef>
                          <a:spcPts val="0"/>
                        </a:spcBef>
                        <a:spcAft>
                          <a:spcPts val="0"/>
                        </a:spcAft>
                      </a:pPr>
                      <a:r>
                        <a:rPr lang="en-US" sz="1600">
                          <a:solidFill>
                            <a:schemeClr val="bg1"/>
                          </a:solidFill>
                          <a:effectLst/>
                        </a:rPr>
                        <a:t>Rate of</a:t>
                      </a:r>
                    </a:p>
                    <a:p>
                      <a:pPr marL="0" marR="0" algn="ctr">
                        <a:spcBef>
                          <a:spcPts val="0"/>
                        </a:spcBef>
                        <a:spcAft>
                          <a:spcPts val="0"/>
                        </a:spcAft>
                      </a:pPr>
                      <a:r>
                        <a:rPr lang="en-US" sz="1600">
                          <a:solidFill>
                            <a:schemeClr val="bg1"/>
                          </a:solidFill>
                          <a:effectLst/>
                        </a:rPr>
                        <a:t>Occurrence</a:t>
                      </a:r>
                    </a:p>
                    <a:p>
                      <a:pPr marL="0" marR="0" algn="ctr">
                        <a:spcBef>
                          <a:spcPts val="0"/>
                        </a:spcBef>
                        <a:spcAft>
                          <a:spcPts val="0"/>
                        </a:spcAft>
                      </a:pPr>
                      <a:r>
                        <a:rPr lang="en-US" sz="1600">
                          <a:solidFill>
                            <a:schemeClr val="bg1"/>
                          </a:solidFill>
                          <a:effectLst/>
                        </a:rPr>
                        <a:t>(ARO)</a:t>
                      </a:r>
                      <a:endParaRPr lang="en-US" sz="16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681" marR="31681" marT="0" marB="0">
                    <a:solidFill>
                      <a:schemeClr val="tx1">
                        <a:lumMod val="90000"/>
                        <a:lumOff val="10000"/>
                      </a:schemeClr>
                    </a:solidFill>
                  </a:tcPr>
                </a:tc>
                <a:tc>
                  <a:txBody>
                    <a:bodyPr/>
                    <a:lstStyle/>
                    <a:p>
                      <a:pPr marL="0" marR="0" algn="ctr">
                        <a:spcBef>
                          <a:spcPts val="0"/>
                        </a:spcBef>
                        <a:spcAft>
                          <a:spcPts val="0"/>
                        </a:spcAft>
                      </a:pPr>
                      <a:r>
                        <a:rPr lang="en-US" sz="1600" dirty="0">
                          <a:solidFill>
                            <a:schemeClr val="bg1"/>
                          </a:solidFill>
                          <a:effectLst/>
                        </a:rPr>
                        <a:t>Annual Loss</a:t>
                      </a:r>
                    </a:p>
                    <a:p>
                      <a:pPr marL="0" marR="0" algn="ctr">
                        <a:spcBef>
                          <a:spcPts val="0"/>
                        </a:spcBef>
                        <a:spcAft>
                          <a:spcPts val="0"/>
                        </a:spcAft>
                      </a:pPr>
                      <a:r>
                        <a:rPr lang="en-US" sz="1600" dirty="0">
                          <a:solidFill>
                            <a:schemeClr val="bg1"/>
                          </a:solidFill>
                          <a:effectLst/>
                        </a:rPr>
                        <a:t>Expectancy (ALE)</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31681" marR="31681" marT="0" marB="0">
                    <a:solidFill>
                      <a:schemeClr val="tx1">
                        <a:lumMod val="90000"/>
                        <a:lumOff val="10000"/>
                      </a:schemeClr>
                    </a:solidFill>
                  </a:tcPr>
                </a:tc>
                <a:extLst>
                  <a:ext uri="{0D108BD9-81ED-4DB2-BD59-A6C34878D82A}">
                    <a16:rowId xmlns:a16="http://schemas.microsoft.com/office/drawing/2014/main" val="744066438"/>
                  </a:ext>
                </a:extLst>
              </a:tr>
              <a:tr h="506896">
                <a:tc>
                  <a:txBody>
                    <a:bodyPr/>
                    <a:lstStyle/>
                    <a:p>
                      <a:pPr marL="0" marR="0">
                        <a:spcBef>
                          <a:spcPts val="0"/>
                        </a:spcBef>
                        <a:spcAft>
                          <a:spcPts val="0"/>
                        </a:spcAft>
                      </a:pPr>
                      <a:r>
                        <a:rPr lang="en-US" sz="1600" dirty="0">
                          <a:effectLst/>
                          <a:latin typeface="Tempus Sans ITC" panose="04020404030D07020202" pitchFamily="82" charset="0"/>
                        </a:rPr>
                        <a:t>Registration Server</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spcBef>
                          <a:spcPts val="0"/>
                        </a:spcBef>
                        <a:spcAft>
                          <a:spcPts val="0"/>
                        </a:spcAft>
                      </a:pPr>
                      <a:r>
                        <a:rPr lang="en-US" sz="1600">
                          <a:effectLst/>
                          <a:latin typeface="Tempus Sans ITC" panose="04020404030D07020202" pitchFamily="82" charset="0"/>
                        </a:rPr>
                        <a:t>System or Disk Failure</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spcBef>
                          <a:spcPts val="0"/>
                        </a:spcBef>
                        <a:spcAft>
                          <a:spcPts val="0"/>
                        </a:spcAft>
                      </a:pPr>
                      <a:r>
                        <a:rPr lang="en-US" sz="1600" dirty="0">
                          <a:effectLst/>
                          <a:latin typeface="Tempus Sans ITC" panose="04020404030D07020202" pitchFamily="82" charset="0"/>
                        </a:rPr>
                        <a:t>System failure: $10,000</a:t>
                      </a:r>
                    </a:p>
                    <a:p>
                      <a:pPr marL="0" marR="0">
                        <a:spcBef>
                          <a:spcPts val="0"/>
                        </a:spcBef>
                        <a:spcAft>
                          <a:spcPts val="0"/>
                        </a:spcAft>
                      </a:pPr>
                      <a:r>
                        <a:rPr lang="en-US" sz="1600" dirty="0">
                          <a:effectLst/>
                          <a:latin typeface="Tempus Sans ITC" panose="04020404030D07020202" pitchFamily="82" charset="0"/>
                        </a:rPr>
                        <a:t>Registration x 2 days: $32,000 </a:t>
                      </a:r>
                      <a:endParaRPr lang="en-US" sz="16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lgn="ctr">
                        <a:spcBef>
                          <a:spcPts val="0"/>
                        </a:spcBef>
                        <a:spcAft>
                          <a:spcPts val="0"/>
                        </a:spcAft>
                      </a:pPr>
                      <a:r>
                        <a:rPr lang="en-US" sz="1600">
                          <a:effectLst/>
                          <a:latin typeface="Tempus Sans ITC" panose="04020404030D07020202" pitchFamily="82" charset="0"/>
                        </a:rPr>
                        <a:t>0.2</a:t>
                      </a:r>
                    </a:p>
                    <a:p>
                      <a:pPr marL="0" marR="0" algn="ctr">
                        <a:spcBef>
                          <a:spcPts val="0"/>
                        </a:spcBef>
                        <a:spcAft>
                          <a:spcPts val="0"/>
                        </a:spcAft>
                      </a:pPr>
                      <a:r>
                        <a:rPr lang="en-US" sz="1600">
                          <a:effectLst/>
                          <a:latin typeface="Tempus Sans ITC" panose="04020404030D07020202" pitchFamily="82" charset="0"/>
                        </a:rPr>
                        <a:t>(5 years)</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spcBef>
                          <a:spcPts val="0"/>
                        </a:spcBef>
                        <a:spcAft>
                          <a:spcPts val="0"/>
                        </a:spcAft>
                      </a:pPr>
                      <a:r>
                        <a:rPr lang="en-US" sz="1600">
                          <a:effectLst/>
                          <a:latin typeface="Tempus Sans ITC" panose="04020404030D07020202" pitchFamily="82" charset="0"/>
                        </a:rPr>
                        <a:t>$8,400</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extLst>
                  <a:ext uri="{0D108BD9-81ED-4DB2-BD59-A6C34878D82A}">
                    <a16:rowId xmlns:a16="http://schemas.microsoft.com/office/drawing/2014/main" val="1675105054"/>
                  </a:ext>
                </a:extLst>
              </a:tr>
              <a:tr h="700708">
                <a:tc>
                  <a:txBody>
                    <a:bodyPr/>
                    <a:lstStyle/>
                    <a:p>
                      <a:pPr marL="0" marR="0">
                        <a:spcBef>
                          <a:spcPts val="0"/>
                        </a:spcBef>
                        <a:spcAft>
                          <a:spcPts val="0"/>
                        </a:spcAft>
                      </a:pPr>
                      <a:r>
                        <a:rPr lang="en-US" sz="1600" dirty="0">
                          <a:effectLst/>
                          <a:latin typeface="Tempus Sans ITC" panose="04020404030D07020202" pitchFamily="82" charset="0"/>
                        </a:rPr>
                        <a:t>Registration Server</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spcBef>
                          <a:spcPts val="0"/>
                        </a:spcBef>
                        <a:spcAft>
                          <a:spcPts val="0"/>
                        </a:spcAft>
                      </a:pPr>
                      <a:r>
                        <a:rPr lang="en-US" sz="1600">
                          <a:effectLst/>
                          <a:latin typeface="Tempus Sans ITC" panose="04020404030D07020202" pitchFamily="82" charset="0"/>
                        </a:rPr>
                        <a:t>Hacker penetration</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spcBef>
                          <a:spcPts val="0"/>
                        </a:spcBef>
                        <a:spcAft>
                          <a:spcPts val="0"/>
                        </a:spcAft>
                      </a:pPr>
                      <a:r>
                        <a:rPr lang="en-US" sz="1600" dirty="0">
                          <a:effectLst/>
                          <a:latin typeface="Tempus Sans ITC" panose="04020404030D07020202" pitchFamily="82" charset="0"/>
                        </a:rPr>
                        <a:t>Breach Estimate: $644,000</a:t>
                      </a:r>
                    </a:p>
                    <a:p>
                      <a:pPr marL="0" marR="0">
                        <a:spcBef>
                          <a:spcPts val="0"/>
                        </a:spcBef>
                        <a:spcAft>
                          <a:spcPts val="0"/>
                        </a:spcAft>
                      </a:pPr>
                      <a:r>
                        <a:rPr lang="en-US" sz="1600" dirty="0">
                          <a:effectLst/>
                          <a:latin typeface="Tempus Sans ITC" panose="04020404030D07020202" pitchFamily="82" charset="0"/>
                        </a:rPr>
                        <a:t>Max: $3.7 million</a:t>
                      </a:r>
                    </a:p>
                    <a:p>
                      <a:pPr marL="0" marR="0">
                        <a:spcBef>
                          <a:spcPts val="0"/>
                        </a:spcBef>
                        <a:spcAft>
                          <a:spcPts val="0"/>
                        </a:spcAft>
                      </a:pPr>
                      <a:r>
                        <a:rPr lang="en-US" sz="1600" dirty="0">
                          <a:effectLst/>
                          <a:latin typeface="Tempus Sans ITC" panose="04020404030D07020202" pitchFamily="82" charset="0"/>
                        </a:rPr>
                        <a:t>Registration x 2days: $32,000</a:t>
                      </a:r>
                      <a:endParaRPr lang="en-US" sz="16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lgn="ctr">
                        <a:spcBef>
                          <a:spcPts val="0"/>
                        </a:spcBef>
                        <a:spcAft>
                          <a:spcPts val="0"/>
                        </a:spcAft>
                      </a:pPr>
                      <a:r>
                        <a:rPr lang="en-US" sz="1600" dirty="0">
                          <a:effectLst/>
                          <a:latin typeface="Tempus Sans ITC" panose="04020404030D07020202" pitchFamily="82" charset="0"/>
                        </a:rPr>
                        <a:t>0.20</a:t>
                      </a:r>
                    </a:p>
                    <a:p>
                      <a:pPr marL="0" marR="0" algn="ctr">
                        <a:spcBef>
                          <a:spcPts val="0"/>
                        </a:spcBef>
                        <a:spcAft>
                          <a:spcPts val="0"/>
                        </a:spcAft>
                      </a:pPr>
                      <a:r>
                        <a:rPr lang="en-US" sz="1600" dirty="0">
                          <a:effectLst/>
                          <a:latin typeface="Tempus Sans ITC" panose="04020404030D07020202" pitchFamily="82" charset="0"/>
                        </a:rPr>
                        <a:t>(5 years)</a:t>
                      </a:r>
                      <a:endParaRPr lang="en-US" sz="16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spcBef>
                          <a:spcPts val="0"/>
                        </a:spcBef>
                        <a:spcAft>
                          <a:spcPts val="0"/>
                        </a:spcAft>
                      </a:pPr>
                      <a:r>
                        <a:rPr lang="en-US" sz="1600" dirty="0">
                          <a:effectLst/>
                          <a:latin typeface="Tempus Sans ITC" panose="04020404030D07020202" pitchFamily="82" charset="0"/>
                        </a:rPr>
                        <a:t>$676,000x.2 =$135,200</a:t>
                      </a:r>
                    </a:p>
                    <a:p>
                      <a:pPr marL="0" marR="0">
                        <a:spcBef>
                          <a:spcPts val="0"/>
                        </a:spcBef>
                        <a:spcAft>
                          <a:spcPts val="0"/>
                        </a:spcAft>
                      </a:pPr>
                      <a:r>
                        <a:rPr lang="en-US" sz="1600" dirty="0">
                          <a:effectLst/>
                          <a:latin typeface="Tempus Sans ITC" panose="04020404030D07020202" pitchFamily="82" charset="0"/>
                        </a:rPr>
                        <a:t>Max: $3.7M x.2</a:t>
                      </a:r>
                    </a:p>
                    <a:p>
                      <a:pPr marL="0" marR="0">
                        <a:spcBef>
                          <a:spcPts val="0"/>
                        </a:spcBef>
                        <a:spcAft>
                          <a:spcPts val="0"/>
                        </a:spcAft>
                      </a:pPr>
                      <a:r>
                        <a:rPr lang="en-US" sz="1600" dirty="0">
                          <a:effectLst/>
                          <a:latin typeface="Tempus Sans ITC" panose="04020404030D07020202" pitchFamily="82" charset="0"/>
                        </a:rPr>
                        <a:t>=$740,000</a:t>
                      </a:r>
                    </a:p>
                  </a:txBody>
                  <a:tcPr marL="31681" marR="31681" marT="0" marB="0"/>
                </a:tc>
                <a:extLst>
                  <a:ext uri="{0D108BD9-81ED-4DB2-BD59-A6C34878D82A}">
                    <a16:rowId xmlns:a16="http://schemas.microsoft.com/office/drawing/2014/main" val="1884121969"/>
                  </a:ext>
                </a:extLst>
              </a:tr>
              <a:tr h="675861">
                <a:tc>
                  <a:txBody>
                    <a:bodyPr/>
                    <a:lstStyle/>
                    <a:p>
                      <a:pPr marL="0" marR="0">
                        <a:spcBef>
                          <a:spcPts val="0"/>
                        </a:spcBef>
                        <a:spcAft>
                          <a:spcPts val="0"/>
                        </a:spcAft>
                      </a:pPr>
                      <a:r>
                        <a:rPr lang="en-US" sz="1600" dirty="0">
                          <a:effectLst/>
                          <a:latin typeface="Tempus Sans ITC" panose="04020404030D07020202" pitchFamily="82" charset="0"/>
                        </a:rPr>
                        <a:t>Grades Server</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spcBef>
                          <a:spcPts val="0"/>
                        </a:spcBef>
                        <a:spcAft>
                          <a:spcPts val="0"/>
                        </a:spcAft>
                      </a:pPr>
                      <a:r>
                        <a:rPr lang="en-US" sz="1600">
                          <a:effectLst/>
                          <a:latin typeface="Tempus Sans ITC" panose="04020404030D07020202" pitchFamily="82" charset="0"/>
                        </a:rPr>
                        <a:t>Hacker penetration</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spcBef>
                          <a:spcPts val="0"/>
                        </a:spcBef>
                        <a:spcAft>
                          <a:spcPts val="0"/>
                        </a:spcAft>
                      </a:pPr>
                      <a:r>
                        <a:rPr lang="en-US" sz="1600" dirty="0">
                          <a:effectLst/>
                          <a:latin typeface="Tempus Sans ITC" panose="04020404030D07020202" pitchFamily="82" charset="0"/>
                        </a:rPr>
                        <a:t>Breach Estimate: $644,000</a:t>
                      </a:r>
                      <a:endParaRPr lang="en-US" sz="16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lgn="ctr">
                        <a:spcBef>
                          <a:spcPts val="0"/>
                        </a:spcBef>
                        <a:spcAft>
                          <a:spcPts val="0"/>
                        </a:spcAft>
                      </a:pPr>
                      <a:r>
                        <a:rPr lang="en-US" sz="1600" dirty="0">
                          <a:effectLst/>
                          <a:latin typeface="Tempus Sans ITC" panose="04020404030D07020202" pitchFamily="82" charset="0"/>
                        </a:rPr>
                        <a:t>0.05</a:t>
                      </a:r>
                    </a:p>
                    <a:p>
                      <a:pPr marL="0" marR="0" algn="ctr">
                        <a:spcBef>
                          <a:spcPts val="0"/>
                        </a:spcBef>
                        <a:spcAft>
                          <a:spcPts val="0"/>
                        </a:spcAft>
                      </a:pPr>
                      <a:r>
                        <a:rPr lang="en-US" sz="1600" dirty="0">
                          <a:effectLst/>
                          <a:latin typeface="Tempus Sans ITC" panose="04020404030D07020202" pitchFamily="82" charset="0"/>
                        </a:rPr>
                        <a:t>(20 years)</a:t>
                      </a:r>
                      <a:endParaRPr lang="en-US" sz="16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spcBef>
                          <a:spcPts val="0"/>
                        </a:spcBef>
                        <a:spcAft>
                          <a:spcPts val="0"/>
                        </a:spcAft>
                      </a:pPr>
                      <a:r>
                        <a:rPr lang="en-US" sz="1600">
                          <a:effectLst/>
                          <a:latin typeface="Tempus Sans ITC" panose="04020404030D07020202" pitchFamily="82" charset="0"/>
                        </a:rPr>
                        <a:t>$644,000x0.05</a:t>
                      </a:r>
                    </a:p>
                    <a:p>
                      <a:pPr marL="0" marR="0">
                        <a:spcBef>
                          <a:spcPts val="0"/>
                        </a:spcBef>
                        <a:spcAft>
                          <a:spcPts val="0"/>
                        </a:spcAft>
                      </a:pPr>
                      <a:r>
                        <a:rPr lang="en-US" sz="1600">
                          <a:effectLst/>
                          <a:latin typeface="Tempus Sans ITC" panose="04020404030D07020202" pitchFamily="82" charset="0"/>
                        </a:rPr>
                        <a:t>=$32,200</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extLst>
                  <a:ext uri="{0D108BD9-81ED-4DB2-BD59-A6C34878D82A}">
                    <a16:rowId xmlns:a16="http://schemas.microsoft.com/office/drawing/2014/main" val="1703134856"/>
                  </a:ext>
                </a:extLst>
              </a:tr>
              <a:tr h="591378">
                <a:tc>
                  <a:txBody>
                    <a:bodyPr/>
                    <a:lstStyle/>
                    <a:p>
                      <a:pPr marL="0" marR="0">
                        <a:spcBef>
                          <a:spcPts val="0"/>
                        </a:spcBef>
                        <a:spcAft>
                          <a:spcPts val="0"/>
                        </a:spcAft>
                      </a:pPr>
                      <a:r>
                        <a:rPr lang="en-US" sz="1600" dirty="0">
                          <a:effectLst/>
                          <a:latin typeface="Tempus Sans ITC" panose="04020404030D07020202" pitchFamily="82" charset="0"/>
                        </a:rPr>
                        <a:t>Faculty Laptop</a:t>
                      </a:r>
                      <a:endParaRPr lang="en-US" sz="16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spcBef>
                          <a:spcPts val="0"/>
                        </a:spcBef>
                        <a:spcAft>
                          <a:spcPts val="0"/>
                        </a:spcAft>
                      </a:pPr>
                      <a:r>
                        <a:rPr lang="en-US" sz="1600">
                          <a:effectLst/>
                          <a:latin typeface="Tempus Sans ITC" panose="04020404030D07020202" pitchFamily="82" charset="0"/>
                        </a:rPr>
                        <a:t>Stolen</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spcBef>
                          <a:spcPts val="0"/>
                        </a:spcBef>
                        <a:spcAft>
                          <a:spcPts val="0"/>
                        </a:spcAft>
                      </a:pPr>
                      <a:r>
                        <a:rPr lang="en-US" sz="1600">
                          <a:effectLst/>
                          <a:latin typeface="Tempus Sans ITC" panose="04020404030D07020202" pitchFamily="82" charset="0"/>
                        </a:rPr>
                        <a:t>$1,000</a:t>
                      </a:r>
                    </a:p>
                    <a:p>
                      <a:pPr marL="0" marR="0">
                        <a:spcBef>
                          <a:spcPts val="0"/>
                        </a:spcBef>
                        <a:spcAft>
                          <a:spcPts val="0"/>
                        </a:spcAft>
                      </a:pPr>
                      <a:r>
                        <a:rPr lang="en-US" sz="1600">
                          <a:effectLst/>
                          <a:latin typeface="Tempus Sans ITC" panose="04020404030D07020202" pitchFamily="82" charset="0"/>
                        </a:rPr>
                        <a:t>______________</a:t>
                      </a:r>
                    </a:p>
                    <a:p>
                      <a:pPr marL="0" marR="0">
                        <a:spcBef>
                          <a:spcPts val="0"/>
                        </a:spcBef>
                        <a:spcAft>
                          <a:spcPts val="0"/>
                        </a:spcAft>
                      </a:pPr>
                      <a:r>
                        <a:rPr lang="en-US" sz="1600">
                          <a:effectLst/>
                          <a:latin typeface="Tempus Sans ITC" panose="04020404030D07020202" pitchFamily="82" charset="0"/>
                        </a:rPr>
                        <a:t>FERPA = $1 million</a:t>
                      </a:r>
                    </a:p>
                    <a:p>
                      <a:pPr marL="0" marR="0">
                        <a:spcBef>
                          <a:spcPts val="0"/>
                        </a:spcBef>
                        <a:spcAft>
                          <a:spcPts val="0"/>
                        </a:spcAft>
                      </a:pPr>
                      <a:r>
                        <a:rPr lang="en-US" sz="1600">
                          <a:effectLst/>
                          <a:latin typeface="Tempus Sans ITC" panose="04020404030D07020202" pitchFamily="82" charset="0"/>
                        </a:rPr>
                        <a:t>Loss of Reputation</a:t>
                      </a:r>
                      <a:endParaRPr lang="en-US" sz="160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lgn="ctr">
                        <a:spcBef>
                          <a:spcPts val="0"/>
                        </a:spcBef>
                        <a:spcAft>
                          <a:spcPts val="0"/>
                        </a:spcAft>
                      </a:pPr>
                      <a:r>
                        <a:rPr lang="en-US" sz="1600" dirty="0">
                          <a:effectLst/>
                          <a:latin typeface="Tempus Sans ITC" panose="04020404030D07020202" pitchFamily="82" charset="0"/>
                        </a:rPr>
                        <a:t>2</a:t>
                      </a:r>
                    </a:p>
                    <a:p>
                      <a:pPr marL="0" marR="0" algn="ctr">
                        <a:spcBef>
                          <a:spcPts val="0"/>
                        </a:spcBef>
                        <a:spcAft>
                          <a:spcPts val="0"/>
                        </a:spcAft>
                      </a:pPr>
                      <a:r>
                        <a:rPr lang="en-US" sz="1600" dirty="0">
                          <a:effectLst/>
                          <a:latin typeface="Tempus Sans ITC" panose="04020404030D07020202" pitchFamily="82" charset="0"/>
                        </a:rPr>
                        <a:t>(5 years * 10 </a:t>
                      </a:r>
                      <a:r>
                        <a:rPr lang="en-US" sz="1600" u="sng" dirty="0">
                          <a:effectLst/>
                          <a:latin typeface="Tempus Sans ITC" panose="04020404030D07020202" pitchFamily="82" charset="0"/>
                        </a:rPr>
                        <a:t>instructors)</a:t>
                      </a:r>
                      <a:endParaRPr lang="en-US" sz="1600" dirty="0">
                        <a:effectLst/>
                        <a:latin typeface="Tempus Sans ITC" panose="04020404030D07020202" pitchFamily="82" charset="0"/>
                      </a:endParaRPr>
                    </a:p>
                    <a:p>
                      <a:pPr marL="0" marR="0" algn="ctr">
                        <a:spcBef>
                          <a:spcPts val="0"/>
                        </a:spcBef>
                        <a:spcAft>
                          <a:spcPts val="0"/>
                        </a:spcAft>
                      </a:pPr>
                      <a:r>
                        <a:rPr lang="en-US" sz="1600" dirty="0">
                          <a:effectLst/>
                          <a:latin typeface="Tempus Sans ITC" panose="04020404030D07020202" pitchFamily="82" charset="0"/>
                        </a:rPr>
                        <a:t>0.01</a:t>
                      </a:r>
                      <a:endParaRPr lang="en-US" sz="16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tc>
                  <a:txBody>
                    <a:bodyPr/>
                    <a:lstStyle/>
                    <a:p>
                      <a:pPr marL="0" marR="0">
                        <a:spcBef>
                          <a:spcPts val="0"/>
                        </a:spcBef>
                        <a:spcAft>
                          <a:spcPts val="0"/>
                        </a:spcAft>
                      </a:pPr>
                      <a:r>
                        <a:rPr lang="en-US" sz="1600" dirty="0">
                          <a:effectLst/>
                          <a:latin typeface="Tempus Sans ITC" panose="04020404030D07020202" pitchFamily="82" charset="0"/>
                        </a:rPr>
                        <a:t>$2,000</a:t>
                      </a:r>
                    </a:p>
                    <a:p>
                      <a:pPr marL="0" marR="0">
                        <a:spcBef>
                          <a:spcPts val="0"/>
                        </a:spcBef>
                        <a:spcAft>
                          <a:spcPts val="0"/>
                        </a:spcAft>
                      </a:pPr>
                      <a:r>
                        <a:rPr lang="en-US" sz="1600" dirty="0">
                          <a:effectLst/>
                          <a:latin typeface="Tempus Sans ITC" panose="04020404030D07020202" pitchFamily="82" charset="0"/>
                        </a:rPr>
                        <a:t> </a:t>
                      </a:r>
                    </a:p>
                    <a:p>
                      <a:pPr marL="0" marR="0">
                        <a:spcBef>
                          <a:spcPts val="0"/>
                        </a:spcBef>
                        <a:spcAft>
                          <a:spcPts val="0"/>
                        </a:spcAft>
                      </a:pPr>
                      <a:r>
                        <a:rPr lang="en-US" sz="1600" dirty="0">
                          <a:effectLst/>
                          <a:latin typeface="Tempus Sans ITC" panose="04020404030D07020202" pitchFamily="82" charset="0"/>
                        </a:rPr>
                        <a:t>$10,000</a:t>
                      </a:r>
                      <a:endParaRPr lang="en-US" sz="1600" dirty="0">
                        <a:solidFill>
                          <a:schemeClr val="tx1"/>
                        </a:solidFill>
                        <a:effectLst/>
                        <a:latin typeface="Tempus Sans ITC" panose="04020404030D07020202" pitchFamily="82" charset="0"/>
                        <a:ea typeface="Calibri" panose="020F0502020204030204" pitchFamily="34" charset="0"/>
                        <a:cs typeface="Times New Roman" panose="02020603050405020304" pitchFamily="18" charset="0"/>
                      </a:endParaRPr>
                    </a:p>
                  </a:txBody>
                  <a:tcPr marL="31681" marR="31681" marT="0" marB="0"/>
                </a:tc>
                <a:extLst>
                  <a:ext uri="{0D108BD9-81ED-4DB2-BD59-A6C34878D82A}">
                    <a16:rowId xmlns:a16="http://schemas.microsoft.com/office/drawing/2014/main" val="638715523"/>
                  </a:ext>
                </a:extLst>
              </a:tr>
            </a:tbl>
          </a:graphicData>
        </a:graphic>
      </p:graphicFrame>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Step 5: Treat Risk</a:t>
            </a:r>
          </a:p>
        </p:txBody>
      </p:sp>
      <p:sp>
        <p:nvSpPr>
          <p:cNvPr id="58371" name="Rectangle 3"/>
          <p:cNvSpPr>
            <a:spLocks noGrp="1" noChangeArrowheads="1"/>
          </p:cNvSpPr>
          <p:nvPr>
            <p:ph idx="1"/>
          </p:nvPr>
        </p:nvSpPr>
        <p:spPr>
          <a:xfrm>
            <a:off x="520700" y="1808163"/>
            <a:ext cx="5575300" cy="4564062"/>
          </a:xfrm>
        </p:spPr>
        <p:txBody>
          <a:bodyPr/>
          <a:lstStyle/>
          <a:p>
            <a:pPr eaLnBrk="1" hangingPunct="1">
              <a:lnSpc>
                <a:spcPct val="80000"/>
              </a:lnSpc>
              <a:buFont typeface="Wingdings" panose="05000000000000000000" pitchFamily="2" charset="2"/>
              <a:buNone/>
            </a:pPr>
            <a:r>
              <a:rPr lang="en-US" altLang="en-US" sz="2000" b="1" dirty="0">
                <a:latin typeface="Calibri" panose="020F0502020204030204" pitchFamily="34" charset="0"/>
                <a:ea typeface="ヒラギノ角ゴ Pro W3"/>
                <a:cs typeface="ヒラギノ角ゴ Pro W3"/>
              </a:rPr>
              <a:t>Risk Acceptance</a:t>
            </a:r>
            <a:r>
              <a:rPr lang="en-US" altLang="en-US" sz="2000" dirty="0">
                <a:latin typeface="Calibri" panose="020F0502020204030204" pitchFamily="34" charset="0"/>
                <a:ea typeface="ヒラギノ角ゴ Pro W3"/>
                <a:cs typeface="ヒラギノ角ゴ Pro W3"/>
              </a:rPr>
              <a:t>:  Handle attack when necessary</a:t>
            </a:r>
          </a:p>
          <a:p>
            <a:pPr eaLnBrk="1" hangingPunct="1">
              <a:lnSpc>
                <a:spcPct val="80000"/>
              </a:lnSpc>
            </a:pPr>
            <a:r>
              <a:rPr lang="en-US" altLang="en-US" sz="2000" dirty="0">
                <a:latin typeface="Calibri" panose="020F0502020204030204" pitchFamily="34" charset="0"/>
                <a:ea typeface="ヒラギノ角ゴ Pro W3"/>
                <a:cs typeface="ヒラギノ角ゴ Pro W3"/>
              </a:rPr>
              <a:t>E.g.: Comet hits</a:t>
            </a:r>
          </a:p>
          <a:p>
            <a:pPr eaLnBrk="1" hangingPunct="1">
              <a:lnSpc>
                <a:spcPct val="80000"/>
              </a:lnSpc>
            </a:pPr>
            <a:r>
              <a:rPr lang="en-US" altLang="en-US" sz="2000" dirty="0">
                <a:latin typeface="Calibri" panose="020F0502020204030204" pitchFamily="34" charset="0"/>
                <a:ea typeface="ヒラギノ角ゴ Pro W3"/>
                <a:cs typeface="ヒラギノ角ゴ Pro W3"/>
              </a:rPr>
              <a:t>Ignore risk if risk exposure is negligible</a:t>
            </a:r>
          </a:p>
          <a:p>
            <a:pPr eaLnBrk="1" hangingPunct="1">
              <a:lnSpc>
                <a:spcPct val="80000"/>
              </a:lnSpc>
              <a:buFont typeface="Wingdings" panose="05000000000000000000" pitchFamily="2" charset="2"/>
              <a:buNone/>
            </a:pPr>
            <a:r>
              <a:rPr lang="en-US" altLang="en-US" sz="2000" b="1" dirty="0">
                <a:latin typeface="Calibri" panose="020F0502020204030204" pitchFamily="34" charset="0"/>
                <a:ea typeface="ヒラギノ角ゴ Pro W3"/>
                <a:cs typeface="ヒラギノ角ゴ Pro W3"/>
              </a:rPr>
              <a:t>Risk Avoidance</a:t>
            </a:r>
            <a:r>
              <a:rPr lang="en-US" altLang="en-US" sz="2000" dirty="0">
                <a:latin typeface="Calibri" panose="020F0502020204030204" pitchFamily="34" charset="0"/>
                <a:ea typeface="ヒラギノ角ゴ Pro W3"/>
                <a:cs typeface="ヒラギノ角ゴ Pro W3"/>
              </a:rPr>
              <a:t>: Stop doing risky behavior</a:t>
            </a:r>
          </a:p>
          <a:p>
            <a:pPr eaLnBrk="1" hangingPunct="1">
              <a:lnSpc>
                <a:spcPct val="80000"/>
              </a:lnSpc>
            </a:pPr>
            <a:r>
              <a:rPr lang="en-US" altLang="en-US" sz="2000" dirty="0">
                <a:latin typeface="Calibri" panose="020F0502020204030204" pitchFamily="34" charset="0"/>
                <a:ea typeface="ヒラギノ角ゴ Pro W3"/>
                <a:cs typeface="ヒラギノ角ゴ Pro W3"/>
              </a:rPr>
              <a:t>E.g.: Do not use Social Security Numbers</a:t>
            </a:r>
          </a:p>
          <a:p>
            <a:pPr eaLnBrk="1" hangingPunct="1">
              <a:lnSpc>
                <a:spcPct val="80000"/>
              </a:lnSpc>
              <a:buFont typeface="Wingdings" panose="05000000000000000000" pitchFamily="2" charset="2"/>
              <a:buNone/>
            </a:pPr>
            <a:r>
              <a:rPr lang="en-US" altLang="en-US" sz="2000" b="1" dirty="0">
                <a:latin typeface="Calibri" panose="020F0502020204030204" pitchFamily="34" charset="0"/>
                <a:ea typeface="ヒラギノ角ゴ Pro W3"/>
                <a:cs typeface="ヒラギノ角ゴ Pro W3"/>
              </a:rPr>
              <a:t>Risk Mitigation</a:t>
            </a:r>
            <a:r>
              <a:rPr lang="en-US" altLang="en-US" sz="2000" dirty="0">
                <a:latin typeface="Calibri" panose="020F0502020204030204" pitchFamily="34" charset="0"/>
                <a:ea typeface="ヒラギノ角ゴ Pro W3"/>
                <a:cs typeface="ヒラギノ角ゴ Pro W3"/>
              </a:rPr>
              <a:t>: Implement control to minimize vulnerability</a:t>
            </a:r>
          </a:p>
          <a:p>
            <a:pPr eaLnBrk="1" hangingPunct="1">
              <a:lnSpc>
                <a:spcPct val="80000"/>
              </a:lnSpc>
            </a:pPr>
            <a:r>
              <a:rPr lang="en-US" altLang="en-US" sz="2000" dirty="0">
                <a:latin typeface="Calibri" panose="020F0502020204030204" pitchFamily="34" charset="0"/>
                <a:ea typeface="ヒラギノ角ゴ Pro W3"/>
                <a:cs typeface="ヒラギノ角ゴ Pro W3"/>
              </a:rPr>
              <a:t>E.g. Purchase &amp; configure a firewall</a:t>
            </a:r>
          </a:p>
          <a:p>
            <a:pPr eaLnBrk="1" hangingPunct="1">
              <a:lnSpc>
                <a:spcPct val="80000"/>
              </a:lnSpc>
              <a:buFont typeface="Wingdings" panose="05000000000000000000" pitchFamily="2" charset="2"/>
              <a:buNone/>
            </a:pPr>
            <a:r>
              <a:rPr lang="en-US" altLang="en-US" sz="2000" b="1" dirty="0">
                <a:latin typeface="Calibri" panose="020F0502020204030204" pitchFamily="34" charset="0"/>
                <a:ea typeface="ヒラギノ角ゴ Pro W3"/>
                <a:cs typeface="ヒラギノ角ゴ Pro W3"/>
              </a:rPr>
              <a:t>Risk Transference</a:t>
            </a:r>
            <a:r>
              <a:rPr lang="en-US" altLang="en-US" sz="2000" dirty="0">
                <a:latin typeface="Calibri" panose="020F0502020204030204" pitchFamily="34" charset="0"/>
                <a:ea typeface="ヒラギノ角ゴ Pro W3"/>
                <a:cs typeface="ヒラギノ角ゴ Pro W3"/>
              </a:rPr>
              <a:t>:  Pay someone to assume risk for you</a:t>
            </a:r>
          </a:p>
          <a:p>
            <a:pPr eaLnBrk="1" hangingPunct="1">
              <a:lnSpc>
                <a:spcPct val="80000"/>
              </a:lnSpc>
            </a:pPr>
            <a:r>
              <a:rPr lang="en-US" altLang="en-US" sz="2000" dirty="0">
                <a:latin typeface="Calibri" panose="020F0502020204030204" pitchFamily="34" charset="0"/>
                <a:ea typeface="ヒラギノ角ゴ Pro W3"/>
                <a:cs typeface="ヒラギノ角ゴ Pro W3"/>
              </a:rPr>
              <a:t>E.g., Buy malpractice insurance (doctor)</a:t>
            </a:r>
          </a:p>
          <a:p>
            <a:pPr eaLnBrk="1" hangingPunct="1">
              <a:lnSpc>
                <a:spcPct val="80000"/>
              </a:lnSpc>
            </a:pPr>
            <a:r>
              <a:rPr lang="en-US" altLang="en-US" sz="2000" dirty="0">
                <a:latin typeface="Calibri" panose="020F0502020204030204" pitchFamily="34" charset="0"/>
                <a:ea typeface="ヒラギノ角ゴ Pro W3"/>
                <a:cs typeface="ヒラギノ角ゴ Pro W3"/>
              </a:rPr>
              <a:t>While financial impact can be transferred, legal responsibility cannot</a:t>
            </a:r>
          </a:p>
          <a:p>
            <a:pPr eaLnBrk="1" hangingPunct="1">
              <a:lnSpc>
                <a:spcPct val="80000"/>
              </a:lnSpc>
              <a:buFont typeface="Wingdings" panose="05000000000000000000" pitchFamily="2" charset="2"/>
              <a:buNone/>
            </a:pPr>
            <a:r>
              <a:rPr lang="en-US" altLang="en-US" sz="2000" b="1" dirty="0">
                <a:latin typeface="Calibri" panose="020F0502020204030204" pitchFamily="34" charset="0"/>
                <a:ea typeface="ヒラギノ角ゴ Pro W3"/>
                <a:cs typeface="ヒラギノ角ゴ Pro W3"/>
              </a:rPr>
              <a:t>Risk Planning</a:t>
            </a:r>
            <a:r>
              <a:rPr lang="en-US" altLang="en-US" sz="2000" dirty="0">
                <a:latin typeface="Calibri" panose="020F0502020204030204" pitchFamily="34" charset="0"/>
                <a:ea typeface="ヒラギノ角ゴ Pro W3"/>
                <a:cs typeface="ヒラギノ角ゴ Pro W3"/>
              </a:rPr>
              <a:t>:  Implement a set of controls</a:t>
            </a:r>
          </a:p>
        </p:txBody>
      </p:sp>
      <p:graphicFrame>
        <p:nvGraphicFramePr>
          <p:cNvPr id="4" name="Diagram 3">
            <a:extLst>
              <a:ext uri="{FF2B5EF4-FFF2-40B4-BE49-F238E27FC236}">
                <a16:creationId xmlns:a16="http://schemas.microsoft.com/office/drawing/2014/main" id="{42325BE5-89C1-4CF6-BE6C-64B86D82781B}"/>
              </a:ext>
            </a:extLst>
          </p:cNvPr>
          <p:cNvGraphicFramePr/>
          <p:nvPr>
            <p:extLst>
              <p:ext uri="{D42A27DB-BD31-4B8C-83A1-F6EECF244321}">
                <p14:modId xmlns:p14="http://schemas.microsoft.com/office/powerpoint/2010/main" val="1509997510"/>
              </p:ext>
            </p:extLst>
          </p:nvPr>
        </p:nvGraphicFramePr>
        <p:xfrm>
          <a:off x="4953000" y="1397000"/>
          <a:ext cx="44958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38"/>
          <p:cNvSpPr>
            <a:spLocks noChangeArrowheads="1"/>
          </p:cNvSpPr>
          <p:nvPr/>
        </p:nvSpPr>
        <p:spPr bwMode="auto">
          <a:xfrm>
            <a:off x="0" y="44450"/>
            <a:ext cx="2492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 </a:t>
            </a:r>
          </a:p>
        </p:txBody>
      </p:sp>
      <p:pic>
        <p:nvPicPr>
          <p:cNvPr id="59395" name="Picture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375" y="685800"/>
            <a:ext cx="8393113" cy="591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520700" y="917575"/>
            <a:ext cx="8154988" cy="388938"/>
          </a:xfrm>
        </p:spPr>
        <p:txBody>
          <a:bodyPr/>
          <a:lstStyle/>
          <a:p>
            <a:pPr eaLnBrk="1" hangingPunct="1"/>
            <a:r>
              <a:rPr lang="en-US" altLang="en-US" sz="2800">
                <a:ea typeface="Calibri" panose="020F0502020204030204" pitchFamily="34" charset="0"/>
                <a:cs typeface="Lucida Sans" panose="020B0602030504020204" pitchFamily="34" charset="0"/>
              </a:rPr>
              <a:t>Controls &amp; Countermeasures</a:t>
            </a:r>
          </a:p>
        </p:txBody>
      </p:sp>
      <p:sp>
        <p:nvSpPr>
          <p:cNvPr id="60419" name="Rectangle 3"/>
          <p:cNvSpPr>
            <a:spLocks noGrp="1" noChangeArrowheads="1"/>
          </p:cNvSpPr>
          <p:nvPr>
            <p:ph idx="1"/>
          </p:nvPr>
        </p:nvSpPr>
        <p:spPr>
          <a:xfrm>
            <a:off x="520700" y="1981200"/>
            <a:ext cx="8154988" cy="4391025"/>
          </a:xfrm>
        </p:spPr>
        <p:txBody>
          <a:bodyPr/>
          <a:lstStyle/>
          <a:p>
            <a:pPr eaLnBrk="1" hangingPunct="1">
              <a:lnSpc>
                <a:spcPct val="90000"/>
              </a:lnSpc>
            </a:pPr>
            <a:r>
              <a:rPr lang="en-US" altLang="en-US" sz="2400">
                <a:latin typeface="Calibri" panose="020F0502020204030204" pitchFamily="34" charset="0"/>
                <a:ea typeface="ヒラギノ角ゴ Pro W3"/>
                <a:cs typeface="ヒラギノ角ゴ Pro W3"/>
              </a:rPr>
              <a:t>Cost of control should never exceed the expected loss assuming no control </a:t>
            </a:r>
          </a:p>
          <a:p>
            <a:pPr eaLnBrk="1" hangingPunct="1">
              <a:lnSpc>
                <a:spcPct val="90000"/>
              </a:lnSpc>
            </a:pPr>
            <a:endParaRPr lang="en-US" altLang="en-US" sz="2400">
              <a:latin typeface="Calibri" panose="020F0502020204030204" pitchFamily="34" charset="0"/>
              <a:ea typeface="ヒラギノ角ゴ Pro W3"/>
              <a:cs typeface="ヒラギノ角ゴ Pro W3"/>
            </a:endParaRPr>
          </a:p>
          <a:p>
            <a:pPr eaLnBrk="1" hangingPunct="1">
              <a:lnSpc>
                <a:spcPct val="90000"/>
              </a:lnSpc>
            </a:pPr>
            <a:r>
              <a:rPr lang="en-US" altLang="en-US" sz="2400">
                <a:latin typeface="Calibri" panose="020F0502020204030204" pitchFamily="34" charset="0"/>
                <a:ea typeface="ヒラギノ角ゴ Pro W3"/>
                <a:cs typeface="ヒラギノ角ゴ Pro W3"/>
              </a:rPr>
              <a:t>Countermeasure = Targeted Control</a:t>
            </a:r>
          </a:p>
          <a:p>
            <a:pPr marL="285750" lvl="1" indent="-285750" eaLnBrk="1" hangingPunct="1">
              <a:lnSpc>
                <a:spcPct val="90000"/>
              </a:lnSpc>
              <a:buFont typeface="Arial" pitchFamily="34" charset="0"/>
              <a:buChar char="•"/>
            </a:pPr>
            <a:r>
              <a:rPr lang="en-US" altLang="en-US" sz="2400">
                <a:latin typeface="Calibri" panose="020F0502020204030204" pitchFamily="34" charset="0"/>
                <a:ea typeface="ヒラギノ角ゴ Pro W3"/>
                <a:cs typeface="ヒラギノ角ゴ Pro W3"/>
              </a:rPr>
              <a:t>Aimed at a specific threat or vulnerability</a:t>
            </a:r>
          </a:p>
          <a:p>
            <a:pPr marL="285750" lvl="1" indent="-285750" eaLnBrk="1" hangingPunct="1">
              <a:lnSpc>
                <a:spcPct val="90000"/>
              </a:lnSpc>
              <a:buFont typeface="Arial" pitchFamily="34" charset="0"/>
              <a:buChar char="•"/>
            </a:pPr>
            <a:r>
              <a:rPr lang="en-US" altLang="en-US" sz="2400">
                <a:latin typeface="Calibri" panose="020F0502020204030204" pitchFamily="34" charset="0"/>
                <a:ea typeface="ヒラギノ角ゴ Pro W3"/>
                <a:cs typeface="ヒラギノ角ゴ Pro W3"/>
              </a:rPr>
              <a:t>Problem: Firewall cannot process packets fast enough due to IP packet attacks</a:t>
            </a:r>
          </a:p>
          <a:p>
            <a:pPr marL="285750" lvl="1" indent="-285750" eaLnBrk="1" hangingPunct="1">
              <a:lnSpc>
                <a:spcPct val="90000"/>
              </a:lnSpc>
              <a:buFont typeface="Arial" pitchFamily="34" charset="0"/>
              <a:buChar char="•"/>
            </a:pPr>
            <a:r>
              <a:rPr lang="en-US" altLang="en-US" sz="2400">
                <a:latin typeface="Calibri" panose="020F0502020204030204" pitchFamily="34" charset="0"/>
                <a:ea typeface="ヒラギノ角ゴ Pro W3"/>
                <a:cs typeface="ヒラギノ角ゴ Pro W3"/>
              </a:rPr>
              <a:t>Solution: Add border router to eliminate invalid accesses</a:t>
            </a:r>
          </a:p>
          <a:p>
            <a:pPr eaLnBrk="1" hangingPunct="1">
              <a:lnSpc>
                <a:spcPct val="90000"/>
              </a:lnSpc>
            </a:pPr>
            <a:endParaRPr lang="en-US" altLang="en-US">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34"/>
          <p:cNvSpPr>
            <a:spLocks noGrp="1" noChangeArrowheads="1"/>
          </p:cNvSpPr>
          <p:nvPr>
            <p:ph type="title"/>
          </p:nvPr>
        </p:nvSpPr>
        <p:spPr>
          <a:xfrm>
            <a:off x="457200" y="838200"/>
            <a:ext cx="8229600" cy="830263"/>
          </a:xfrm>
        </p:spPr>
        <p:txBody>
          <a:bodyPr/>
          <a:lstStyle/>
          <a:p>
            <a:pPr algn="ctr" eaLnBrk="1" hangingPunct="1"/>
            <a:r>
              <a:rPr lang="en-US" altLang="en-US" sz="2800">
                <a:ea typeface="Calibri" panose="020F0502020204030204" pitchFamily="34" charset="0"/>
                <a:cs typeface="Lucida Sans" panose="020B0602030504020204" pitchFamily="34" charset="0"/>
              </a:rPr>
              <a:t>Analysis of Risk vs. Controls</a:t>
            </a:r>
            <a:br>
              <a:rPr lang="en-US" altLang="en-US">
                <a:ea typeface="Calibri" panose="020F0502020204030204" pitchFamily="34" charset="0"/>
                <a:cs typeface="Lucida Sans" panose="020B0602030504020204" pitchFamily="34" charset="0"/>
              </a:rPr>
            </a:br>
            <a:r>
              <a:rPr lang="en-US" altLang="en-US" sz="3200">
                <a:ea typeface="Calibri" panose="020F0502020204030204" pitchFamily="34" charset="0"/>
                <a:cs typeface="Lucida Sans" panose="020B0602030504020204" pitchFamily="34" charset="0"/>
              </a:rPr>
              <a:t>Workbook</a:t>
            </a:r>
          </a:p>
        </p:txBody>
      </p:sp>
      <p:sp>
        <p:nvSpPr>
          <p:cNvPr id="61470" name="Text Box 144"/>
          <p:cNvSpPr txBox="1">
            <a:spLocks noChangeArrowheads="1"/>
          </p:cNvSpPr>
          <p:nvPr/>
        </p:nvSpPr>
        <p:spPr bwMode="auto">
          <a:xfrm>
            <a:off x="1355725" y="6208713"/>
            <a:ext cx="5937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dirty="0"/>
              <a:t>Cost of Some Controls is shown in Case Study Appendix</a:t>
            </a:r>
          </a:p>
        </p:txBody>
      </p:sp>
      <p:graphicFrame>
        <p:nvGraphicFramePr>
          <p:cNvPr id="5" name="Table Placeholder 4">
            <a:extLst>
              <a:ext uri="{FF2B5EF4-FFF2-40B4-BE49-F238E27FC236}">
                <a16:creationId xmlns:a16="http://schemas.microsoft.com/office/drawing/2014/main" id="{E2C7AE91-2605-43FB-AE2E-63E3E5706827}"/>
              </a:ext>
            </a:extLst>
          </p:cNvPr>
          <p:cNvGraphicFramePr>
            <a:graphicFrameLocks noGrp="1"/>
          </p:cNvGraphicFramePr>
          <p:nvPr>
            <p:ph type="tbl" idx="1"/>
            <p:extLst>
              <p:ext uri="{D42A27DB-BD31-4B8C-83A1-F6EECF244321}">
                <p14:modId xmlns:p14="http://schemas.microsoft.com/office/powerpoint/2010/main" val="2173442792"/>
              </p:ext>
            </p:extLst>
          </p:nvPr>
        </p:nvGraphicFramePr>
        <p:xfrm>
          <a:off x="381000" y="2393134"/>
          <a:ext cx="8154988" cy="3604895"/>
        </p:xfrm>
        <a:graphic>
          <a:graphicData uri="http://schemas.openxmlformats.org/drawingml/2006/table">
            <a:tbl>
              <a:tblPr>
                <a:tableStyleId>{284E427A-3D55-4303-BF80-6455036E1DE7}</a:tableStyleId>
              </a:tblPr>
              <a:tblGrid>
                <a:gridCol w="2038747">
                  <a:extLst>
                    <a:ext uri="{9D8B030D-6E8A-4147-A177-3AD203B41FA5}">
                      <a16:colId xmlns:a16="http://schemas.microsoft.com/office/drawing/2014/main" val="842219143"/>
                    </a:ext>
                  </a:extLst>
                </a:gridCol>
                <a:gridCol w="2038747">
                  <a:extLst>
                    <a:ext uri="{9D8B030D-6E8A-4147-A177-3AD203B41FA5}">
                      <a16:colId xmlns:a16="http://schemas.microsoft.com/office/drawing/2014/main" val="2010259546"/>
                    </a:ext>
                  </a:extLst>
                </a:gridCol>
                <a:gridCol w="2038747">
                  <a:extLst>
                    <a:ext uri="{9D8B030D-6E8A-4147-A177-3AD203B41FA5}">
                      <a16:colId xmlns:a16="http://schemas.microsoft.com/office/drawing/2014/main" val="308571227"/>
                    </a:ext>
                  </a:extLst>
                </a:gridCol>
                <a:gridCol w="2038747">
                  <a:extLst>
                    <a:ext uri="{9D8B030D-6E8A-4147-A177-3AD203B41FA5}">
                      <a16:colId xmlns:a16="http://schemas.microsoft.com/office/drawing/2014/main" val="1802233389"/>
                    </a:ext>
                  </a:extLst>
                </a:gridCol>
              </a:tblGrid>
              <a:tr h="370205">
                <a:tc>
                  <a:txBody>
                    <a:bodyPr/>
                    <a:lstStyle/>
                    <a:p>
                      <a:pPr marL="347345" marR="0" indent="-347345" algn="ctr" eaLnBrk="0" fontAlgn="base" hangingPunct="0">
                        <a:spcBef>
                          <a:spcPts val="0"/>
                        </a:spcBef>
                        <a:spcAft>
                          <a:spcPts val="0"/>
                        </a:spcAft>
                      </a:pPr>
                      <a:r>
                        <a:rPr lang="en-US" sz="1800" kern="1200">
                          <a:solidFill>
                            <a:schemeClr val="bg1"/>
                          </a:solidFill>
                          <a:effectLst/>
                        </a:rPr>
                        <a:t>Risk</a:t>
                      </a: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tc>
                  <a:txBody>
                    <a:bodyPr/>
                    <a:lstStyle/>
                    <a:p>
                      <a:pPr marL="347345" marR="0" indent="-347345" algn="ctr" eaLnBrk="0" fontAlgn="base" hangingPunct="0">
                        <a:spcBef>
                          <a:spcPts val="0"/>
                        </a:spcBef>
                        <a:spcAft>
                          <a:spcPts val="0"/>
                        </a:spcAft>
                      </a:pPr>
                      <a:r>
                        <a:rPr lang="en-US" sz="1800" kern="1200">
                          <a:solidFill>
                            <a:schemeClr val="bg1"/>
                          </a:solidFill>
                          <a:effectLst/>
                        </a:rPr>
                        <a:t>ALE Score</a:t>
                      </a: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tc>
                  <a:txBody>
                    <a:bodyPr/>
                    <a:lstStyle/>
                    <a:p>
                      <a:pPr marL="347345" marR="0" indent="-347345" algn="ctr" eaLnBrk="0" fontAlgn="base" hangingPunct="0">
                        <a:spcBef>
                          <a:spcPts val="0"/>
                        </a:spcBef>
                        <a:spcAft>
                          <a:spcPts val="0"/>
                        </a:spcAft>
                      </a:pPr>
                      <a:r>
                        <a:rPr lang="en-US" sz="1800" kern="1200">
                          <a:solidFill>
                            <a:schemeClr val="bg1"/>
                          </a:solidFill>
                          <a:effectLst/>
                        </a:rPr>
                        <a:t>Control</a:t>
                      </a:r>
                      <a:endParaRPr lang="en-US" sz="180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tc>
                  <a:txBody>
                    <a:bodyPr/>
                    <a:lstStyle/>
                    <a:p>
                      <a:pPr marL="347345" marR="0" indent="-347345" algn="ctr" eaLnBrk="0" fontAlgn="base" hangingPunct="0">
                        <a:spcBef>
                          <a:spcPts val="0"/>
                        </a:spcBef>
                        <a:spcAft>
                          <a:spcPts val="0"/>
                        </a:spcAft>
                      </a:pPr>
                      <a:r>
                        <a:rPr lang="en-US" sz="1800" kern="1200" dirty="0">
                          <a:solidFill>
                            <a:schemeClr val="bg1"/>
                          </a:solidFill>
                          <a:effectLst/>
                        </a:rPr>
                        <a:t>Cost of</a:t>
                      </a:r>
                      <a:endParaRPr lang="en-US" sz="1800" dirty="0">
                        <a:solidFill>
                          <a:schemeClr val="bg1"/>
                        </a:solidFill>
                        <a:effectLst/>
                      </a:endParaRPr>
                    </a:p>
                    <a:p>
                      <a:pPr marL="347345" marR="0" indent="-347345" algn="ctr" eaLnBrk="0" fontAlgn="base" hangingPunct="0">
                        <a:spcBef>
                          <a:spcPts val="0"/>
                        </a:spcBef>
                        <a:spcAft>
                          <a:spcPts val="0"/>
                        </a:spcAft>
                      </a:pPr>
                      <a:r>
                        <a:rPr lang="en-US" sz="1800" kern="1200" dirty="0">
                          <a:solidFill>
                            <a:schemeClr val="bg1"/>
                          </a:solidFill>
                          <a:effectLst/>
                        </a:rPr>
                        <a:t>Control</a:t>
                      </a:r>
                      <a:endParaRPr lang="en-US"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1">
                        <a:lumMod val="90000"/>
                        <a:lumOff val="10000"/>
                      </a:schemeClr>
                    </a:solidFill>
                  </a:tcPr>
                </a:tc>
                <a:extLst>
                  <a:ext uri="{0D108BD9-81ED-4DB2-BD59-A6C34878D82A}">
                    <a16:rowId xmlns:a16="http://schemas.microsoft.com/office/drawing/2014/main" val="3116667466"/>
                  </a:ext>
                </a:extLst>
              </a:tr>
              <a:tr h="587375">
                <a:tc>
                  <a:txBody>
                    <a:bodyPr/>
                    <a:lstStyle/>
                    <a:p>
                      <a:pPr marL="0" marR="0">
                        <a:spcBef>
                          <a:spcPts val="0"/>
                        </a:spcBef>
                        <a:spcAft>
                          <a:spcPts val="0"/>
                        </a:spcAft>
                      </a:pPr>
                      <a:r>
                        <a:rPr lang="en-US" sz="1800">
                          <a:effectLst/>
                          <a:latin typeface="Tempus Sans ITC" panose="04020404030D07020202" pitchFamily="82" charset="0"/>
                        </a:rPr>
                        <a:t>Stolen Faculty </a:t>
                      </a:r>
                    </a:p>
                    <a:p>
                      <a:pPr marL="0" marR="0">
                        <a:spcBef>
                          <a:spcPts val="0"/>
                        </a:spcBef>
                        <a:spcAft>
                          <a:spcPts val="0"/>
                        </a:spcAft>
                      </a:pPr>
                      <a:r>
                        <a:rPr lang="en-US" sz="1800">
                          <a:effectLst/>
                          <a:latin typeface="Tempus Sans ITC" panose="04020404030D07020202" pitchFamily="82" charset="0"/>
                        </a:rPr>
                        <a:t>Laptop</a:t>
                      </a:r>
                      <a:endParaRPr lang="en-US" sz="18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latin typeface="Tempus Sans ITC" panose="04020404030D07020202" pitchFamily="82" charset="0"/>
                        </a:rPr>
                        <a:t>$2K</a:t>
                      </a:r>
                    </a:p>
                    <a:p>
                      <a:pPr marL="0" marR="0">
                        <a:spcBef>
                          <a:spcPts val="0"/>
                        </a:spcBef>
                        <a:spcAft>
                          <a:spcPts val="0"/>
                        </a:spcAft>
                      </a:pPr>
                      <a:r>
                        <a:rPr lang="en-US" sz="1800">
                          <a:effectLst/>
                          <a:latin typeface="Tempus Sans ITC" panose="04020404030D07020202" pitchFamily="82" charset="0"/>
                        </a:rPr>
                        <a:t>$10,000 (FERPA)</a:t>
                      </a:r>
                      <a:endParaRPr lang="en-US" sz="18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latin typeface="Tempus Sans ITC" panose="04020404030D07020202" pitchFamily="82" charset="0"/>
                        </a:rPr>
                        <a:t>Encryption</a:t>
                      </a:r>
                      <a:endParaRPr lang="en-US" sz="18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latin typeface="Tempus Sans ITC" panose="04020404030D07020202" pitchFamily="82" charset="0"/>
                        </a:rPr>
                        <a:t>$60/device</a:t>
                      </a:r>
                      <a:endParaRPr lang="en-US" sz="18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5888750"/>
                  </a:ext>
                </a:extLst>
              </a:tr>
              <a:tr h="398780">
                <a:tc>
                  <a:txBody>
                    <a:bodyPr/>
                    <a:lstStyle/>
                    <a:p>
                      <a:pPr marL="0" marR="0">
                        <a:spcBef>
                          <a:spcPts val="0"/>
                        </a:spcBef>
                        <a:spcAft>
                          <a:spcPts val="0"/>
                        </a:spcAft>
                      </a:pPr>
                      <a:r>
                        <a:rPr lang="en-US" sz="1800">
                          <a:effectLst/>
                          <a:latin typeface="Tempus Sans ITC" panose="04020404030D07020202" pitchFamily="82" charset="0"/>
                        </a:rPr>
                        <a:t>Registration System or</a:t>
                      </a:r>
                    </a:p>
                    <a:p>
                      <a:pPr marL="0" marR="0">
                        <a:spcBef>
                          <a:spcPts val="0"/>
                        </a:spcBef>
                        <a:spcAft>
                          <a:spcPts val="0"/>
                        </a:spcAft>
                      </a:pPr>
                      <a:r>
                        <a:rPr lang="en-US" sz="1800">
                          <a:effectLst/>
                          <a:latin typeface="Tempus Sans ITC" panose="04020404030D07020202" pitchFamily="82" charset="0"/>
                        </a:rPr>
                        <a:t>Disk Failure</a:t>
                      </a:r>
                      <a:endParaRPr lang="en-US" sz="18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latin typeface="Tempus Sans ITC" panose="04020404030D07020202" pitchFamily="82" charset="0"/>
                        </a:rPr>
                        <a:t>$8,400</a:t>
                      </a:r>
                      <a:endParaRPr lang="en-US" sz="18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latin typeface="Tempus Sans ITC" panose="04020404030D07020202" pitchFamily="82" charset="0"/>
                        </a:rPr>
                        <a:t>RAID</a:t>
                      </a:r>
                    </a:p>
                    <a:p>
                      <a:pPr marL="0" marR="0">
                        <a:spcBef>
                          <a:spcPts val="0"/>
                        </a:spcBef>
                        <a:spcAft>
                          <a:spcPts val="0"/>
                        </a:spcAft>
                      </a:pPr>
                      <a:r>
                        <a:rPr lang="en-US" sz="1800">
                          <a:effectLst/>
                          <a:latin typeface="Tempus Sans ITC" panose="04020404030D07020202" pitchFamily="82" charset="0"/>
                        </a:rPr>
                        <a:t>(Redundant disks)</a:t>
                      </a:r>
                      <a:endParaRPr lang="en-US" sz="18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a:effectLst/>
                          <a:latin typeface="Tempus Sans ITC" panose="04020404030D07020202" pitchFamily="82" charset="0"/>
                        </a:rPr>
                        <a:t>$750</a:t>
                      </a:r>
                      <a:endParaRPr lang="en-US" sz="18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77377695"/>
                  </a:ext>
                </a:extLst>
              </a:tr>
              <a:tr h="398780">
                <a:tc>
                  <a:txBody>
                    <a:bodyPr/>
                    <a:lstStyle/>
                    <a:p>
                      <a:pPr marL="0" marR="0">
                        <a:spcBef>
                          <a:spcPts val="0"/>
                        </a:spcBef>
                        <a:spcAft>
                          <a:spcPts val="0"/>
                        </a:spcAft>
                      </a:pPr>
                      <a:r>
                        <a:rPr lang="en-US" sz="1800">
                          <a:effectLst/>
                          <a:latin typeface="Tempus Sans ITC" panose="04020404030D07020202" pitchFamily="82" charset="0"/>
                        </a:rPr>
                        <a:t>Registration Hacker</a:t>
                      </a:r>
                    </a:p>
                    <a:p>
                      <a:pPr marL="0" marR="0">
                        <a:spcBef>
                          <a:spcPts val="0"/>
                        </a:spcBef>
                        <a:spcAft>
                          <a:spcPts val="0"/>
                        </a:spcAft>
                      </a:pPr>
                      <a:r>
                        <a:rPr lang="en-US" sz="1800">
                          <a:effectLst/>
                          <a:latin typeface="Tempus Sans ITC" panose="04020404030D07020202" pitchFamily="82" charset="0"/>
                        </a:rPr>
                        <a:t>Penetration</a:t>
                      </a:r>
                      <a:endParaRPr lang="en-US" sz="18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latin typeface="Tempus Sans ITC" panose="04020404030D07020202" pitchFamily="82" charset="0"/>
                        </a:rPr>
                        <a:t>$135,200</a:t>
                      </a:r>
                    </a:p>
                    <a:p>
                      <a:pPr marL="0" marR="0">
                        <a:spcBef>
                          <a:spcPts val="0"/>
                        </a:spcBef>
                        <a:spcAft>
                          <a:spcPts val="0"/>
                        </a:spcAft>
                      </a:pPr>
                      <a:r>
                        <a:rPr lang="en-US" sz="1800">
                          <a:effectLst/>
                          <a:latin typeface="Tempus Sans ITC" panose="04020404030D07020202" pitchFamily="82" charset="0"/>
                        </a:rPr>
                        <a:t>(max $740,000)</a:t>
                      </a:r>
                      <a:endParaRPr lang="en-US" sz="18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US" sz="1800">
                          <a:effectLst/>
                          <a:latin typeface="Tempus Sans ITC" panose="04020404030D07020202" pitchFamily="82" charset="0"/>
                        </a:rPr>
                        <a:t>Unified Threat Mgmt</a:t>
                      </a:r>
                    </a:p>
                    <a:p>
                      <a:pPr marL="0" marR="0">
                        <a:spcBef>
                          <a:spcPts val="0"/>
                        </a:spcBef>
                        <a:spcAft>
                          <a:spcPts val="0"/>
                        </a:spcAft>
                      </a:pPr>
                      <a:r>
                        <a:rPr lang="en-US" sz="1800">
                          <a:effectLst/>
                          <a:latin typeface="Tempus Sans ITC" panose="04020404030D07020202" pitchFamily="82" charset="0"/>
                        </a:rPr>
                        <a:t>Firewall</a:t>
                      </a:r>
                    </a:p>
                    <a:p>
                      <a:pPr marL="0" marR="0">
                        <a:spcBef>
                          <a:spcPts val="0"/>
                        </a:spcBef>
                        <a:spcAft>
                          <a:spcPts val="0"/>
                        </a:spcAft>
                      </a:pPr>
                      <a:r>
                        <a:rPr lang="en-US" sz="1800">
                          <a:effectLst/>
                          <a:latin typeface="Tempus Sans ITC" panose="04020404030D07020202" pitchFamily="82" charset="0"/>
                        </a:rPr>
                        <a:t>Log monitoring</a:t>
                      </a:r>
                    </a:p>
                    <a:p>
                      <a:pPr marL="0" marR="0">
                        <a:spcBef>
                          <a:spcPts val="0"/>
                        </a:spcBef>
                        <a:spcAft>
                          <a:spcPts val="0"/>
                        </a:spcAft>
                      </a:pPr>
                      <a:r>
                        <a:rPr lang="en-US" sz="1800">
                          <a:effectLst/>
                          <a:latin typeface="Tempus Sans ITC" panose="04020404030D07020202" pitchFamily="82" charset="0"/>
                        </a:rPr>
                        <a:t>Network monitoring</a:t>
                      </a:r>
                      <a:endParaRPr lang="en-US" sz="180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800" dirty="0">
                          <a:effectLst/>
                          <a:latin typeface="Tempus Sans ITC" panose="04020404030D07020202" pitchFamily="82" charset="0"/>
                        </a:rPr>
                        <a:t>$1K</a:t>
                      </a:r>
                      <a:endParaRPr lang="en-US" sz="1800" dirty="0">
                        <a:effectLst/>
                        <a:latin typeface="Tempus Sans ITC" panose="04020404030D07020202" pitchFamily="82"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9862122"/>
                  </a:ext>
                </a:extLst>
              </a:tr>
            </a:tbl>
          </a:graphicData>
        </a:graphic>
      </p:graphicFrame>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Extra Step:</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Step 6: Risk Monitoring</a:t>
            </a:r>
          </a:p>
        </p:txBody>
      </p:sp>
      <p:graphicFrame>
        <p:nvGraphicFramePr>
          <p:cNvPr id="67631" name="Group 47"/>
          <p:cNvGraphicFramePr>
            <a:graphicFrameLocks noGrp="1"/>
          </p:cNvGraphicFramePr>
          <p:nvPr>
            <p:ph sz="half" idx="1"/>
          </p:nvPr>
        </p:nvGraphicFramePr>
        <p:xfrm>
          <a:off x="457200" y="1981200"/>
          <a:ext cx="8229600" cy="2335214"/>
        </p:xfrm>
        <a:graphic>
          <a:graphicData uri="http://schemas.openxmlformats.org/drawingml/2006/table">
            <a:tbl>
              <a:tblPr/>
              <a:tblGrid>
                <a:gridCol w="27432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466591">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Stolen Laptop</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958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In investigation</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$2k, legal issues</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70101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HIPAA Incident Response</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958C"/>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Procedure being defined – incident response</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$200K</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466591">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Cost overruns</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CF66E"/>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Internal audit investigation</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$400K</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01016">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HIPAA: Physical security</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89FF89"/>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Training occurred</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000" b="0" i="0" u="none" strike="noStrike" cap="none" normalizeH="0" baseline="0" dirty="0">
                          <a:ln>
                            <a:noFill/>
                          </a:ln>
                          <a:solidFill>
                            <a:schemeClr val="tx1"/>
                          </a:solidFill>
                          <a:effectLst/>
                          <a:latin typeface="Arial" charset="0"/>
                        </a:rPr>
                        <a:t>$200K</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bl>
          </a:graphicData>
        </a:graphic>
      </p:graphicFrame>
      <p:sp>
        <p:nvSpPr>
          <p:cNvPr id="42009" name="Rectangle 3"/>
          <p:cNvSpPr>
            <a:spLocks noGrp="1" noChangeArrowheads="1"/>
          </p:cNvSpPr>
          <p:nvPr>
            <p:ph type="body" sz="half" idx="2"/>
          </p:nvPr>
        </p:nvSpPr>
        <p:spPr>
          <a:xfrm>
            <a:off x="381000" y="4724400"/>
            <a:ext cx="8229600" cy="1866900"/>
          </a:xfrm>
        </p:spPr>
        <p:txBody>
          <a:bodyPr>
            <a:noAutofit/>
          </a:bodyPr>
          <a:lstStyle/>
          <a:p>
            <a:pPr eaLnBrk="1" hangingPunct="1">
              <a:lnSpc>
                <a:spcPct val="80000"/>
              </a:lnSpc>
              <a:buFont typeface="Wingdings" pitchFamily="2" charset="2"/>
              <a:buNone/>
              <a:defRPr/>
            </a:pPr>
            <a:r>
              <a:rPr lang="en-US" altLang="en-US" sz="2400" dirty="0"/>
              <a:t>Report to </a:t>
            </a:r>
            <a:r>
              <a:rPr lang="en-US" altLang="en-US" sz="2400" dirty="0" err="1"/>
              <a:t>Mgmt</a:t>
            </a:r>
            <a:r>
              <a:rPr lang="en-US" altLang="en-US" sz="2400" dirty="0"/>
              <a:t> status of security</a:t>
            </a:r>
          </a:p>
          <a:p>
            <a:pPr marL="342900" indent="-342900" eaLnBrk="1" hangingPunct="1">
              <a:lnSpc>
                <a:spcPct val="80000"/>
              </a:lnSpc>
              <a:buFont typeface="Arial" pitchFamily="34" charset="0"/>
              <a:buChar char="•"/>
              <a:defRPr/>
            </a:pPr>
            <a:r>
              <a:rPr lang="en-US" altLang="en-US" sz="2400" dirty="0"/>
              <a:t>Metrics showing current performance</a:t>
            </a:r>
          </a:p>
          <a:p>
            <a:pPr marL="342900" indent="-342900" eaLnBrk="1" hangingPunct="1">
              <a:lnSpc>
                <a:spcPct val="80000"/>
              </a:lnSpc>
              <a:buFont typeface="Arial" pitchFamily="34" charset="0"/>
              <a:buChar char="•"/>
              <a:defRPr/>
            </a:pPr>
            <a:r>
              <a:rPr lang="en-US" altLang="en-US" sz="2400" dirty="0"/>
              <a:t>Outstanding issues</a:t>
            </a:r>
          </a:p>
          <a:p>
            <a:pPr marL="342900" indent="-342900" eaLnBrk="1" hangingPunct="1">
              <a:lnSpc>
                <a:spcPct val="80000"/>
              </a:lnSpc>
              <a:buFont typeface="Arial" pitchFamily="34" charset="0"/>
              <a:buChar char="•"/>
              <a:defRPr/>
            </a:pPr>
            <a:r>
              <a:rPr lang="en-US" altLang="en-US" sz="2400" dirty="0"/>
              <a:t>Newly arising issues</a:t>
            </a:r>
          </a:p>
          <a:p>
            <a:pPr marL="342900" indent="-342900" eaLnBrk="1" hangingPunct="1">
              <a:lnSpc>
                <a:spcPct val="80000"/>
              </a:lnSpc>
              <a:buFont typeface="Arial" pitchFamily="34" charset="0"/>
              <a:buChar char="•"/>
              <a:defRPr/>
            </a:pPr>
            <a:r>
              <a:rPr lang="en-US" altLang="en-US" sz="2400" dirty="0"/>
              <a:t>How handled – when resolution is expected</a:t>
            </a:r>
          </a:p>
        </p:txBody>
      </p:sp>
      <p:sp>
        <p:nvSpPr>
          <p:cNvPr id="62490" name="Text Box 32"/>
          <p:cNvSpPr txBox="1">
            <a:spLocks noChangeArrowheads="1"/>
          </p:cNvSpPr>
          <p:nvPr/>
        </p:nvSpPr>
        <p:spPr bwMode="auto">
          <a:xfrm>
            <a:off x="1828800" y="4343400"/>
            <a:ext cx="5213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Security Dashboard, Heat chart or Stoplight Chart</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520700" y="917575"/>
            <a:ext cx="8154988" cy="442913"/>
          </a:xfrm>
        </p:spPr>
        <p:txBody>
          <a:bodyPr/>
          <a:lstStyle/>
          <a:p>
            <a:pPr eaLnBrk="1" hangingPunct="1"/>
            <a:r>
              <a:rPr lang="en-US" altLang="en-US" sz="3200">
                <a:ea typeface="Calibri" panose="020F0502020204030204" pitchFamily="34" charset="0"/>
                <a:cs typeface="Lucida Sans" panose="020B0602030504020204" pitchFamily="34" charset="0"/>
              </a:rPr>
              <a:t>Training</a:t>
            </a:r>
            <a:r>
              <a:rPr lang="en-US" altLang="en-US">
                <a:ea typeface="Calibri" panose="020F0502020204030204" pitchFamily="34" charset="0"/>
                <a:cs typeface="Lucida Sans" panose="020B0602030504020204" pitchFamily="34" charset="0"/>
              </a:rPr>
              <a:t> </a:t>
            </a:r>
          </a:p>
        </p:txBody>
      </p:sp>
      <p:sp>
        <p:nvSpPr>
          <p:cNvPr id="63491" name="Rectangle 3"/>
          <p:cNvSpPr>
            <a:spLocks noGrp="1" noChangeArrowheads="1"/>
          </p:cNvSpPr>
          <p:nvPr>
            <p:ph idx="1"/>
          </p:nvPr>
        </p:nvSpPr>
        <p:spPr>
          <a:xfrm>
            <a:off x="457200" y="1676400"/>
            <a:ext cx="8229600" cy="3886200"/>
          </a:xfrm>
        </p:spPr>
        <p:txBody>
          <a:bodyPr/>
          <a:lstStyle/>
          <a:p>
            <a:pPr eaLnBrk="1" hangingPunct="1"/>
            <a:r>
              <a:rPr lang="en-US" altLang="en-US" sz="2800" b="1">
                <a:latin typeface="Calibri" panose="020F0502020204030204" pitchFamily="34" charset="0"/>
                <a:ea typeface="ヒラギノ角ゴ Pro W3"/>
                <a:cs typeface="ヒラギノ角ゴ Pro W3"/>
              </a:rPr>
              <a:t>Training shall cover:</a:t>
            </a:r>
          </a:p>
          <a:p>
            <a:pPr eaLnBrk="1" hangingPunct="1"/>
            <a:r>
              <a:rPr lang="en-US" altLang="en-US" sz="2800">
                <a:latin typeface="Calibri" panose="020F0502020204030204" pitchFamily="34" charset="0"/>
                <a:ea typeface="ヒラギノ角ゴ Pro W3"/>
                <a:cs typeface="ヒラギノ角ゴ Pro W3"/>
              </a:rPr>
              <a:t>Importance of following policies &amp; procedures</a:t>
            </a:r>
          </a:p>
          <a:p>
            <a:pPr eaLnBrk="1" hangingPunct="1"/>
            <a:r>
              <a:rPr lang="en-US" altLang="en-US" sz="2800">
                <a:latin typeface="Calibri" panose="020F0502020204030204" pitchFamily="34" charset="0"/>
                <a:ea typeface="ヒラギノ角ゴ Pro W3"/>
                <a:cs typeface="ヒラギノ角ゴ Pro W3"/>
              </a:rPr>
              <a:t>Clean desk policy</a:t>
            </a:r>
          </a:p>
          <a:p>
            <a:pPr eaLnBrk="1" hangingPunct="1"/>
            <a:r>
              <a:rPr lang="en-US" altLang="en-US" sz="2800">
                <a:latin typeface="Calibri" panose="020F0502020204030204" pitchFamily="34" charset="0"/>
                <a:ea typeface="ヒラギノ角ゴ Pro W3"/>
                <a:cs typeface="ヒラギノ角ゴ Pro W3"/>
              </a:rPr>
              <a:t>Incident or emergency response</a:t>
            </a:r>
          </a:p>
          <a:p>
            <a:pPr eaLnBrk="1" hangingPunct="1"/>
            <a:r>
              <a:rPr lang="en-US" altLang="en-US" sz="2800">
                <a:latin typeface="Calibri" panose="020F0502020204030204" pitchFamily="34" charset="0"/>
                <a:ea typeface="ヒラギノ角ゴ Pro W3"/>
                <a:cs typeface="ヒラギノ角ゴ Pro W3"/>
              </a:rPr>
              <a:t>Authentication &amp; access control </a:t>
            </a:r>
          </a:p>
          <a:p>
            <a:pPr eaLnBrk="1" hangingPunct="1"/>
            <a:r>
              <a:rPr lang="en-US" altLang="en-US" sz="2800">
                <a:latin typeface="Calibri" panose="020F0502020204030204" pitchFamily="34" charset="0"/>
                <a:ea typeface="ヒラギノ角ゴ Pro W3"/>
                <a:cs typeface="ヒラギノ角ゴ Pro W3"/>
              </a:rPr>
              <a:t>Privacy and confidentiality </a:t>
            </a:r>
          </a:p>
          <a:p>
            <a:pPr eaLnBrk="1" hangingPunct="1"/>
            <a:r>
              <a:rPr lang="en-US" altLang="en-US" sz="2800">
                <a:latin typeface="Calibri" panose="020F0502020204030204" pitchFamily="34" charset="0"/>
                <a:ea typeface="ヒラギノ角ゴ Pro W3"/>
                <a:cs typeface="ヒラギノ角ゴ Pro W3"/>
              </a:rPr>
              <a:t>Recognizing and reporting security incidents</a:t>
            </a:r>
          </a:p>
          <a:p>
            <a:pPr eaLnBrk="1" hangingPunct="1"/>
            <a:r>
              <a:rPr lang="en-US" altLang="en-US" sz="2800">
                <a:latin typeface="Calibri" panose="020F0502020204030204" pitchFamily="34" charset="0"/>
                <a:ea typeface="ヒラギノ角ゴ Pro W3"/>
                <a:cs typeface="ヒラギノ角ゴ Pro W3"/>
              </a:rPr>
              <a:t>Recognizing and dealing with social engineering</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title"/>
          </p:nvPr>
        </p:nvSpPr>
        <p:spPr>
          <a:xfrm>
            <a:off x="457200" y="685800"/>
            <a:ext cx="8229600" cy="387350"/>
          </a:xfrm>
        </p:spPr>
        <p:txBody>
          <a:bodyPr/>
          <a:lstStyle/>
          <a:p>
            <a:pPr eaLnBrk="1" hangingPunct="1"/>
            <a:r>
              <a:rPr lang="en-US" altLang="en-US" sz="2800">
                <a:ea typeface="Calibri" panose="020F0502020204030204" pitchFamily="34" charset="0"/>
                <a:cs typeface="Lucida Sans" panose="020B0602030504020204" pitchFamily="34" charset="0"/>
              </a:rPr>
              <a:t>Risk Management</a:t>
            </a:r>
          </a:p>
        </p:txBody>
      </p:sp>
      <p:sp>
        <p:nvSpPr>
          <p:cNvPr id="10243" name="Oval 5"/>
          <p:cNvSpPr>
            <a:spLocks noChangeArrowheads="1"/>
          </p:cNvSpPr>
          <p:nvPr/>
        </p:nvSpPr>
        <p:spPr bwMode="auto">
          <a:xfrm>
            <a:off x="1066800" y="1143000"/>
            <a:ext cx="4876800" cy="4038600"/>
          </a:xfrm>
          <a:prstGeom prst="ellipse">
            <a:avLst/>
          </a:prstGeom>
          <a:solidFill>
            <a:schemeClr val="accent1"/>
          </a:solidFill>
          <a:ln w="9525">
            <a:solidFill>
              <a:schemeClr val="tx1"/>
            </a:solidFill>
            <a:round/>
            <a:headEnd/>
            <a:tailEnd/>
          </a:ln>
        </p:spPr>
        <p:txBody>
          <a:bodyPr wrap="none" anchor="ct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2400" b="1" dirty="0">
                <a:solidFill>
                  <a:schemeClr val="tx1">
                    <a:lumMod val="10000"/>
                    <a:lumOff val="90000"/>
                  </a:schemeClr>
                </a:solidFill>
              </a:rPr>
              <a:t>Internal Factors</a:t>
            </a:r>
          </a:p>
        </p:txBody>
      </p:sp>
      <p:sp>
        <p:nvSpPr>
          <p:cNvPr id="29700" name="Text Box 6"/>
          <p:cNvSpPr txBox="1">
            <a:spLocks noChangeArrowheads="1"/>
          </p:cNvSpPr>
          <p:nvPr/>
        </p:nvSpPr>
        <p:spPr bwMode="auto">
          <a:xfrm>
            <a:off x="6172200" y="2895600"/>
            <a:ext cx="2403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t>External Factors</a:t>
            </a:r>
          </a:p>
        </p:txBody>
      </p:sp>
      <p:sp>
        <p:nvSpPr>
          <p:cNvPr id="29701" name="Text Box 7"/>
          <p:cNvSpPr txBox="1">
            <a:spLocks noChangeArrowheads="1"/>
          </p:cNvSpPr>
          <p:nvPr/>
        </p:nvSpPr>
        <p:spPr bwMode="auto">
          <a:xfrm rot="-1188828">
            <a:off x="6240463" y="2055813"/>
            <a:ext cx="16605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t>Regulation</a:t>
            </a:r>
          </a:p>
        </p:txBody>
      </p:sp>
      <p:sp>
        <p:nvSpPr>
          <p:cNvPr id="29702" name="Text Box 8"/>
          <p:cNvSpPr txBox="1">
            <a:spLocks noChangeArrowheads="1"/>
          </p:cNvSpPr>
          <p:nvPr/>
        </p:nvSpPr>
        <p:spPr bwMode="auto">
          <a:xfrm rot="-3040115">
            <a:off x="6477794" y="3842544"/>
            <a:ext cx="12430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b="1"/>
              <a:t>Industry</a:t>
            </a:r>
          </a:p>
        </p:txBody>
      </p:sp>
      <p:sp>
        <p:nvSpPr>
          <p:cNvPr id="29703" name="Text Box 9"/>
          <p:cNvSpPr txBox="1">
            <a:spLocks noChangeArrowheads="1"/>
          </p:cNvSpPr>
          <p:nvPr/>
        </p:nvSpPr>
        <p:spPr bwMode="auto">
          <a:xfrm rot="917400">
            <a:off x="3540125" y="3670300"/>
            <a:ext cx="13493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a:solidFill>
                  <a:schemeClr val="bg1"/>
                </a:solidFill>
              </a:rPr>
              <a:t>Culture</a:t>
            </a:r>
          </a:p>
        </p:txBody>
      </p:sp>
      <p:sp>
        <p:nvSpPr>
          <p:cNvPr id="10248" name="Text Box 10"/>
          <p:cNvSpPr txBox="1">
            <a:spLocks noChangeArrowheads="1"/>
          </p:cNvSpPr>
          <p:nvPr/>
        </p:nvSpPr>
        <p:spPr bwMode="auto">
          <a:xfrm rot="829782">
            <a:off x="3460750" y="2589213"/>
            <a:ext cx="21732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2000" dirty="0">
                <a:solidFill>
                  <a:schemeClr val="tx1">
                    <a:lumMod val="10000"/>
                    <a:lumOff val="90000"/>
                  </a:schemeClr>
                </a:solidFill>
              </a:rPr>
              <a:t>Corporate History</a:t>
            </a:r>
          </a:p>
        </p:txBody>
      </p:sp>
      <p:sp>
        <p:nvSpPr>
          <p:cNvPr id="29705" name="Text Box 11"/>
          <p:cNvSpPr txBox="1">
            <a:spLocks noChangeArrowheads="1"/>
          </p:cNvSpPr>
          <p:nvPr/>
        </p:nvSpPr>
        <p:spPr bwMode="auto">
          <a:xfrm rot="-1286771">
            <a:off x="1270000" y="2151063"/>
            <a:ext cx="21780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000" b="1">
                <a:solidFill>
                  <a:schemeClr val="bg1"/>
                </a:solidFill>
              </a:rPr>
              <a:t>Management’s </a:t>
            </a:r>
          </a:p>
          <a:p>
            <a:r>
              <a:rPr lang="en-US" altLang="en-US" sz="2000" b="1">
                <a:solidFill>
                  <a:schemeClr val="bg1"/>
                </a:solidFill>
              </a:rPr>
              <a:t>Risk Tolerance</a:t>
            </a:r>
          </a:p>
        </p:txBody>
      </p:sp>
      <p:sp>
        <p:nvSpPr>
          <p:cNvPr id="10250" name="Text Box 12"/>
          <p:cNvSpPr txBox="1">
            <a:spLocks noChangeArrowheads="1"/>
          </p:cNvSpPr>
          <p:nvPr/>
        </p:nvSpPr>
        <p:spPr bwMode="auto">
          <a:xfrm rot="-1007902">
            <a:off x="1489075" y="3730625"/>
            <a:ext cx="194945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2000" b="1" dirty="0">
                <a:solidFill>
                  <a:schemeClr val="tx1">
                    <a:lumMod val="10000"/>
                    <a:lumOff val="90000"/>
                  </a:schemeClr>
                </a:solidFill>
              </a:rPr>
              <a:t>Organizational</a:t>
            </a:r>
          </a:p>
          <a:p>
            <a:pPr algn="ctr">
              <a:spcBef>
                <a:spcPct val="0"/>
              </a:spcBef>
              <a:buClrTx/>
              <a:buSzTx/>
              <a:buFontTx/>
              <a:buNone/>
              <a:defRPr/>
            </a:pPr>
            <a:r>
              <a:rPr lang="en-US" altLang="en-US" sz="2000" b="1" dirty="0">
                <a:solidFill>
                  <a:schemeClr val="tx1">
                    <a:lumMod val="10000"/>
                    <a:lumOff val="90000"/>
                  </a:schemeClr>
                </a:solidFill>
              </a:rPr>
              <a:t>Maturity</a:t>
            </a:r>
          </a:p>
        </p:txBody>
      </p:sp>
      <p:sp>
        <p:nvSpPr>
          <p:cNvPr id="10251" name="Text Box 13"/>
          <p:cNvSpPr txBox="1">
            <a:spLocks noChangeArrowheads="1"/>
          </p:cNvSpPr>
          <p:nvPr/>
        </p:nvSpPr>
        <p:spPr bwMode="auto">
          <a:xfrm>
            <a:off x="3032125" y="1524000"/>
            <a:ext cx="1420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2400" dirty="0">
                <a:solidFill>
                  <a:schemeClr val="tx1">
                    <a:lumMod val="10000"/>
                    <a:lumOff val="90000"/>
                  </a:schemeClr>
                </a:solidFill>
              </a:rPr>
              <a:t>Structure</a:t>
            </a:r>
          </a:p>
        </p:txBody>
      </p:sp>
      <p:sp>
        <p:nvSpPr>
          <p:cNvPr id="29708" name="Text Box 14"/>
          <p:cNvSpPr txBox="1">
            <a:spLocks noChangeArrowheads="1"/>
          </p:cNvSpPr>
          <p:nvPr/>
        </p:nvSpPr>
        <p:spPr bwMode="auto">
          <a:xfrm>
            <a:off x="304800" y="5562600"/>
            <a:ext cx="85788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Risk Mgmt Strategies are determined by both internal &amp; external factors</a:t>
            </a:r>
          </a:p>
          <a:p>
            <a:pPr algn="ctr"/>
            <a:r>
              <a:rPr lang="en-US" altLang="en-US" b="1"/>
              <a:t>Risk Tolerance</a:t>
            </a:r>
            <a:r>
              <a:rPr lang="en-US" altLang="en-US"/>
              <a:t> or </a:t>
            </a:r>
            <a:r>
              <a:rPr lang="en-US" altLang="en-US" b="1"/>
              <a:t>Appetite</a:t>
            </a:r>
            <a:r>
              <a:rPr lang="en-US" altLang="en-US"/>
              <a:t>: The level of risk that management is comfortable with</a:t>
            </a: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685800"/>
            <a:ext cx="8229600" cy="1143000"/>
          </a:xfrm>
        </p:spPr>
        <p:txBody>
          <a:bodyPr/>
          <a:lstStyle/>
          <a:p>
            <a:pPr eaLnBrk="1" hangingPunct="1"/>
            <a:r>
              <a:rPr lang="en-US" altLang="en-US" sz="4000">
                <a:ea typeface="Calibri" panose="020F0502020204030204" pitchFamily="34" charset="0"/>
                <a:cs typeface="Lucida Sans" panose="020B0602030504020204" pitchFamily="34" charset="0"/>
              </a:rPr>
              <a:t>Security Control Baselines &amp; Metrics</a:t>
            </a:r>
          </a:p>
        </p:txBody>
      </p:sp>
      <p:sp>
        <p:nvSpPr>
          <p:cNvPr id="64515" name="Rectangle 8"/>
          <p:cNvSpPr>
            <a:spLocks noGrp="1" noChangeArrowheads="1"/>
          </p:cNvSpPr>
          <p:nvPr>
            <p:ph type="body" sz="half" idx="1"/>
          </p:nvPr>
        </p:nvSpPr>
        <p:spPr/>
        <p:txBody>
          <a:bodyPr/>
          <a:lstStyle/>
          <a:p>
            <a:pPr eaLnBrk="1" hangingPunct="1">
              <a:lnSpc>
                <a:spcPct val="90000"/>
              </a:lnSpc>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Baseline</a:t>
            </a:r>
            <a:r>
              <a:rPr lang="en-US" altLang="en-US" sz="2400">
                <a:latin typeface="Calibri" panose="020F0502020204030204" pitchFamily="34" charset="0"/>
                <a:ea typeface="ヒラギノ角ゴ Pro W3"/>
                <a:cs typeface="ヒラギノ角ゴ Pro W3"/>
              </a:rPr>
              <a:t>: A measurement of performance</a:t>
            </a:r>
          </a:p>
          <a:p>
            <a:pPr eaLnBrk="1" hangingPunct="1">
              <a:lnSpc>
                <a:spcPct val="90000"/>
              </a:lnSpc>
            </a:pPr>
            <a:r>
              <a:rPr lang="en-US" altLang="en-US" sz="2400">
                <a:latin typeface="Calibri" panose="020F0502020204030204" pitchFamily="34" charset="0"/>
                <a:ea typeface="ヒラギノ角ゴ Pro W3"/>
                <a:cs typeface="ヒラギノ角ゴ Pro W3"/>
              </a:rPr>
              <a:t>Metrics are regularly and consistently measured, quantifiable, inexpensively collected</a:t>
            </a:r>
          </a:p>
          <a:p>
            <a:pPr eaLnBrk="1" hangingPunct="1">
              <a:lnSpc>
                <a:spcPct val="90000"/>
              </a:lnSpc>
            </a:pPr>
            <a:r>
              <a:rPr lang="en-US" altLang="en-US" sz="2400">
                <a:latin typeface="Calibri" panose="020F0502020204030204" pitchFamily="34" charset="0"/>
                <a:ea typeface="ヒラギノ角ゴ Pro W3"/>
                <a:cs typeface="ヒラギノ角ゴ Pro W3"/>
              </a:rPr>
              <a:t>Leads to subsequent performance evaluation </a:t>
            </a:r>
          </a:p>
          <a:p>
            <a:pPr eaLnBrk="1" hangingPunct="1">
              <a:lnSpc>
                <a:spcPct val="90000"/>
              </a:lnSpc>
            </a:pPr>
            <a:r>
              <a:rPr lang="en-US" altLang="en-US" sz="2400">
                <a:latin typeface="Calibri" panose="020F0502020204030204" pitchFamily="34" charset="0"/>
                <a:ea typeface="ヒラギノ角ゴ Pro W3"/>
                <a:cs typeface="ヒラギノ角ゴ Pro W3"/>
              </a:rPr>
              <a:t>E.g. How many viruses is help desk reporting?</a:t>
            </a:r>
          </a:p>
        </p:txBody>
      </p:sp>
      <p:graphicFrame>
        <p:nvGraphicFramePr>
          <p:cNvPr id="64516" name="Object 6"/>
          <p:cNvGraphicFramePr>
            <a:graphicFrameLocks noGrp="1" noChangeAspect="1"/>
          </p:cNvGraphicFramePr>
          <p:nvPr>
            <p:ph type="clipArt" sz="half" idx="2"/>
          </p:nvPr>
        </p:nvGraphicFramePr>
        <p:xfrm>
          <a:off x="4648200" y="2046288"/>
          <a:ext cx="4038600" cy="3756025"/>
        </p:xfrm>
        <a:graphic>
          <a:graphicData uri="http://schemas.openxmlformats.org/presentationml/2006/ole">
            <mc:AlternateContent xmlns:mc="http://schemas.openxmlformats.org/markup-compatibility/2006">
              <mc:Choice xmlns:v="urn:schemas-microsoft-com:vml" Requires="v">
                <p:oleObj name="Chart" r:id="rId3" imgW="5036881" imgH="4686263" progId="MSGraph.Chart.8">
                  <p:embed followColorScheme="full"/>
                </p:oleObj>
              </mc:Choice>
              <mc:Fallback>
                <p:oleObj name="Chart" r:id="rId3" imgW="5036881" imgH="4686263" progId="MSGraph.Chart.8">
                  <p:embed followColorScheme="full"/>
                  <p:pic>
                    <p:nvPicPr>
                      <p:cNvPr id="0" name="Object 6"/>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2046288"/>
                        <a:ext cx="4038600" cy="3756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4517" name="Text Box 9"/>
          <p:cNvSpPr txBox="1">
            <a:spLocks noChangeArrowheads="1"/>
          </p:cNvSpPr>
          <p:nvPr/>
        </p:nvSpPr>
        <p:spPr bwMode="auto">
          <a:xfrm>
            <a:off x="5334000" y="6248400"/>
            <a:ext cx="2825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(Company data - Not real)</a:t>
            </a: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520700" y="917575"/>
            <a:ext cx="8154988" cy="554038"/>
          </a:xfrm>
        </p:spPr>
        <p:txBody>
          <a:bodyPr/>
          <a:lstStyle/>
          <a:p>
            <a:pPr eaLnBrk="1" hangingPunct="1"/>
            <a:r>
              <a:rPr lang="en-US" altLang="en-US" sz="4000">
                <a:ea typeface="Calibri" panose="020F0502020204030204" pitchFamily="34" charset="0"/>
                <a:cs typeface="Lucida Sans" panose="020B0602030504020204" pitchFamily="34" charset="0"/>
              </a:rPr>
              <a:t>Risk Management</a:t>
            </a:r>
          </a:p>
        </p:txBody>
      </p:sp>
      <p:sp>
        <p:nvSpPr>
          <p:cNvPr id="65539" name="Rectangle 3"/>
          <p:cNvSpPr>
            <a:spLocks noGrp="1" noChangeArrowheads="1"/>
          </p:cNvSpPr>
          <p:nvPr>
            <p:ph idx="1"/>
          </p:nvPr>
        </p:nvSpPr>
        <p:spPr>
          <a:xfrm>
            <a:off x="304800" y="2057400"/>
            <a:ext cx="8534400" cy="4314825"/>
          </a:xfrm>
        </p:spPr>
        <p:txBody>
          <a:bodyPr/>
          <a:lstStyle/>
          <a:p>
            <a:pPr algn="ctr" eaLnBrk="1" hangingPunct="1"/>
            <a:r>
              <a:rPr lang="en-US" altLang="en-US" sz="2400">
                <a:latin typeface="Calibri" panose="020F0502020204030204" pitchFamily="34" charset="0"/>
                <a:ea typeface="ヒラギノ角ゴ Pro W3"/>
                <a:cs typeface="ヒラギノ角ゴ Pro W3"/>
              </a:rPr>
              <a:t>Risk Management is aligned with business strategy &amp; direction</a:t>
            </a:r>
          </a:p>
          <a:p>
            <a:pPr algn="ctr" eaLnBrk="1" hangingPunct="1"/>
            <a:r>
              <a:rPr lang="en-US" altLang="en-US" sz="2400">
                <a:latin typeface="Calibri" panose="020F0502020204030204" pitchFamily="34" charset="0"/>
                <a:ea typeface="ヒラギノ角ゴ Pro W3"/>
                <a:cs typeface="ヒラギノ角ゴ Pro W3"/>
              </a:rPr>
              <a:t>Risk mgmt must be a joint effort between all key business units &amp; IS</a:t>
            </a:r>
          </a:p>
          <a:p>
            <a:pPr algn="ctr" eaLnBrk="1" hangingPunct="1"/>
            <a:r>
              <a:rPr lang="en-US" altLang="en-US" sz="2400">
                <a:latin typeface="Calibri" panose="020F0502020204030204" pitchFamily="34" charset="0"/>
                <a:ea typeface="ヒラギノ角ゴ Pro W3"/>
                <a:cs typeface="ヒラギノ角ゴ Pro W3"/>
              </a:rPr>
              <a:t>Business-Driven (not Technology-Driven)</a:t>
            </a:r>
          </a:p>
          <a:p>
            <a:pPr eaLnBrk="1" hangingPunct="1"/>
            <a:endParaRPr lang="en-US" altLang="en-US">
              <a:latin typeface="Calibri" panose="020F0502020204030204" pitchFamily="34" charset="0"/>
              <a:ea typeface="ヒラギノ角ゴ Pro W3"/>
              <a:cs typeface="ヒラギノ角ゴ Pro W3"/>
            </a:endParaRPr>
          </a:p>
        </p:txBody>
      </p:sp>
      <p:sp>
        <p:nvSpPr>
          <p:cNvPr id="65540" name="Line 5"/>
          <p:cNvSpPr>
            <a:spLocks noChangeShapeType="1"/>
          </p:cNvSpPr>
          <p:nvPr/>
        </p:nvSpPr>
        <p:spPr bwMode="auto">
          <a:xfrm>
            <a:off x="1517650" y="4475163"/>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41" name="Line 6"/>
          <p:cNvSpPr>
            <a:spLocks noChangeShapeType="1"/>
          </p:cNvSpPr>
          <p:nvPr/>
        </p:nvSpPr>
        <p:spPr bwMode="auto">
          <a:xfrm>
            <a:off x="2203450" y="4322763"/>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42" name="AutoShape 7"/>
          <p:cNvSpPr>
            <a:spLocks noChangeArrowheads="1"/>
          </p:cNvSpPr>
          <p:nvPr/>
        </p:nvSpPr>
        <p:spPr bwMode="auto">
          <a:xfrm>
            <a:off x="2051050" y="4017963"/>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5543" name="Line 8"/>
          <p:cNvSpPr>
            <a:spLocks noChangeShapeType="1"/>
          </p:cNvSpPr>
          <p:nvPr/>
        </p:nvSpPr>
        <p:spPr bwMode="auto">
          <a:xfrm>
            <a:off x="1974850" y="4475163"/>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44" name="Line 9"/>
          <p:cNvSpPr>
            <a:spLocks noChangeShapeType="1"/>
          </p:cNvSpPr>
          <p:nvPr/>
        </p:nvSpPr>
        <p:spPr bwMode="auto">
          <a:xfrm flipH="1">
            <a:off x="2051050" y="4703763"/>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45" name="Line 10"/>
          <p:cNvSpPr>
            <a:spLocks noChangeShapeType="1"/>
          </p:cNvSpPr>
          <p:nvPr/>
        </p:nvSpPr>
        <p:spPr bwMode="auto">
          <a:xfrm>
            <a:off x="2203450" y="4703763"/>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46" name="Line 11"/>
          <p:cNvSpPr>
            <a:spLocks noChangeShapeType="1"/>
          </p:cNvSpPr>
          <p:nvPr/>
        </p:nvSpPr>
        <p:spPr bwMode="auto">
          <a:xfrm>
            <a:off x="2660650" y="4322763"/>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47" name="AutoShape 12"/>
          <p:cNvSpPr>
            <a:spLocks noChangeArrowheads="1"/>
          </p:cNvSpPr>
          <p:nvPr/>
        </p:nvSpPr>
        <p:spPr bwMode="auto">
          <a:xfrm>
            <a:off x="2508250" y="4017963"/>
            <a:ext cx="304800" cy="304800"/>
          </a:xfrm>
          <a:prstGeom prst="smileyFace">
            <a:avLst>
              <a:gd name="adj" fmla="val 4653"/>
            </a:avLst>
          </a:prstGeom>
          <a:solidFill>
            <a:srgbClr val="E2C1AC"/>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5548" name="Line 13"/>
          <p:cNvSpPr>
            <a:spLocks noChangeShapeType="1"/>
          </p:cNvSpPr>
          <p:nvPr/>
        </p:nvSpPr>
        <p:spPr bwMode="auto">
          <a:xfrm>
            <a:off x="2432050" y="4475163"/>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49" name="Line 14"/>
          <p:cNvSpPr>
            <a:spLocks noChangeShapeType="1"/>
          </p:cNvSpPr>
          <p:nvPr/>
        </p:nvSpPr>
        <p:spPr bwMode="auto">
          <a:xfrm flipH="1">
            <a:off x="2508250" y="4703763"/>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50" name="Line 15"/>
          <p:cNvSpPr>
            <a:spLocks noChangeShapeType="1"/>
          </p:cNvSpPr>
          <p:nvPr/>
        </p:nvSpPr>
        <p:spPr bwMode="auto">
          <a:xfrm>
            <a:off x="2660650" y="4703763"/>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51" name="AutoShape 16"/>
          <p:cNvSpPr>
            <a:spLocks noChangeArrowheads="1"/>
          </p:cNvSpPr>
          <p:nvPr/>
        </p:nvSpPr>
        <p:spPr bwMode="auto">
          <a:xfrm>
            <a:off x="1593850" y="4703763"/>
            <a:ext cx="304800" cy="228600"/>
          </a:xfrm>
          <a:prstGeom prst="triangle">
            <a:avLst>
              <a:gd name="adj" fmla="val 50000"/>
            </a:avLst>
          </a:prstGeom>
          <a:solidFill>
            <a:srgbClr val="DB6A57"/>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5552" name="Line 17"/>
          <p:cNvSpPr>
            <a:spLocks noChangeShapeType="1"/>
          </p:cNvSpPr>
          <p:nvPr/>
        </p:nvSpPr>
        <p:spPr bwMode="auto">
          <a:xfrm>
            <a:off x="1746250" y="4322763"/>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53" name="AutoShape 18"/>
          <p:cNvSpPr>
            <a:spLocks noChangeArrowheads="1"/>
          </p:cNvSpPr>
          <p:nvPr/>
        </p:nvSpPr>
        <p:spPr bwMode="auto">
          <a:xfrm>
            <a:off x="1593850" y="4017963"/>
            <a:ext cx="304800" cy="304800"/>
          </a:xfrm>
          <a:prstGeom prst="smileyFace">
            <a:avLst>
              <a:gd name="adj" fmla="val 4653"/>
            </a:avLst>
          </a:prstGeom>
          <a:solidFill>
            <a:srgbClr val="E6CF4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5554" name="Line 19"/>
          <p:cNvSpPr>
            <a:spLocks noChangeShapeType="1"/>
          </p:cNvSpPr>
          <p:nvPr/>
        </p:nvSpPr>
        <p:spPr bwMode="auto">
          <a:xfrm flipH="1">
            <a:off x="1593850" y="4703763"/>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55" name="Line 20"/>
          <p:cNvSpPr>
            <a:spLocks noChangeShapeType="1"/>
          </p:cNvSpPr>
          <p:nvPr/>
        </p:nvSpPr>
        <p:spPr bwMode="auto">
          <a:xfrm>
            <a:off x="1746250" y="4703763"/>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56" name="Line 21"/>
          <p:cNvSpPr>
            <a:spLocks noChangeShapeType="1"/>
          </p:cNvSpPr>
          <p:nvPr/>
        </p:nvSpPr>
        <p:spPr bwMode="auto">
          <a:xfrm>
            <a:off x="1517650" y="4475163"/>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5557" name="AutoShape 22"/>
          <p:cNvSpPr>
            <a:spLocks noChangeArrowheads="1"/>
          </p:cNvSpPr>
          <p:nvPr/>
        </p:nvSpPr>
        <p:spPr bwMode="auto">
          <a:xfrm>
            <a:off x="2508250" y="4703763"/>
            <a:ext cx="304800" cy="228600"/>
          </a:xfrm>
          <a:prstGeom prst="triangle">
            <a:avLst>
              <a:gd name="adj" fmla="val 50000"/>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45078" name="Text Box 23"/>
          <p:cNvSpPr txBox="1">
            <a:spLocks noChangeArrowheads="1"/>
          </p:cNvSpPr>
          <p:nvPr/>
        </p:nvSpPr>
        <p:spPr bwMode="auto">
          <a:xfrm>
            <a:off x="3406775" y="3752850"/>
            <a:ext cx="532447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spcBef>
                <a:spcPct val="0"/>
              </a:spcBef>
              <a:buClrTx/>
              <a:buSzTx/>
              <a:buFontTx/>
              <a:buNone/>
              <a:defRPr/>
            </a:pPr>
            <a:r>
              <a:rPr lang="en-US" altLang="en-US" sz="2400" dirty="0">
                <a:latin typeface="+mn-lt"/>
              </a:rPr>
              <a:t>Steering Committee:</a:t>
            </a:r>
          </a:p>
          <a:p>
            <a:pPr>
              <a:spcBef>
                <a:spcPct val="0"/>
              </a:spcBef>
              <a:buClrTx/>
              <a:buSzTx/>
              <a:buFontTx/>
              <a:buChar char="•"/>
              <a:defRPr/>
            </a:pPr>
            <a:r>
              <a:rPr lang="en-US" altLang="en-US" sz="2400" dirty="0">
                <a:latin typeface="+mn-lt"/>
              </a:rPr>
              <a:t>  Sets risk management priorities</a:t>
            </a:r>
          </a:p>
          <a:p>
            <a:pPr>
              <a:spcBef>
                <a:spcPct val="0"/>
              </a:spcBef>
              <a:buClrTx/>
              <a:buSzTx/>
              <a:buFontTx/>
              <a:buChar char="•"/>
              <a:defRPr/>
            </a:pPr>
            <a:r>
              <a:rPr lang="en-US" altLang="en-US" sz="2400" dirty="0">
                <a:latin typeface="+mn-lt"/>
              </a:rPr>
              <a:t>  Define Risk management objectives to </a:t>
            </a:r>
          </a:p>
          <a:p>
            <a:pPr>
              <a:spcBef>
                <a:spcPct val="0"/>
              </a:spcBef>
              <a:buClrTx/>
              <a:buSzTx/>
              <a:buFontTx/>
              <a:buNone/>
              <a:defRPr/>
            </a:pPr>
            <a:r>
              <a:rPr lang="en-US" altLang="en-US" sz="2400" dirty="0">
                <a:latin typeface="+mn-lt"/>
              </a:rPr>
              <a:t>     achieve business strategy</a:t>
            </a: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4"/>
          <p:cNvSpPr>
            <a:spLocks noGrp="1" noChangeArrowheads="1"/>
          </p:cNvSpPr>
          <p:nvPr>
            <p:ph type="title"/>
          </p:nvPr>
        </p:nvSpPr>
        <p:spPr>
          <a:xfrm>
            <a:off x="457200" y="609600"/>
            <a:ext cx="8229600" cy="442913"/>
          </a:xfrm>
        </p:spPr>
        <p:txBody>
          <a:bodyPr/>
          <a:lstStyle/>
          <a:p>
            <a:pPr eaLnBrk="1" hangingPunct="1"/>
            <a:r>
              <a:rPr lang="en-US" altLang="en-US" sz="3200">
                <a:ea typeface="Calibri" panose="020F0502020204030204" pitchFamily="34" charset="0"/>
                <a:cs typeface="Lucida Sans" panose="020B0602030504020204" pitchFamily="34" charset="0"/>
              </a:rPr>
              <a:t>Risk Management Roles</a:t>
            </a:r>
          </a:p>
        </p:txBody>
      </p:sp>
      <p:sp>
        <p:nvSpPr>
          <p:cNvPr id="66563" name="Line 5"/>
          <p:cNvSpPr>
            <a:spLocks noChangeShapeType="1"/>
          </p:cNvSpPr>
          <p:nvPr/>
        </p:nvSpPr>
        <p:spPr bwMode="auto">
          <a:xfrm>
            <a:off x="8077200" y="17526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4" name="AutoShape 6"/>
          <p:cNvSpPr>
            <a:spLocks noChangeArrowheads="1"/>
          </p:cNvSpPr>
          <p:nvPr/>
        </p:nvSpPr>
        <p:spPr bwMode="auto">
          <a:xfrm>
            <a:off x="7924800" y="1447800"/>
            <a:ext cx="304800" cy="304800"/>
          </a:xfrm>
          <a:prstGeom prst="smileyFace">
            <a:avLst>
              <a:gd name="adj" fmla="val 4653"/>
            </a:avLst>
          </a:prstGeom>
          <a:solidFill>
            <a:srgbClr val="E6CF4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565" name="Line 7"/>
          <p:cNvSpPr>
            <a:spLocks noChangeShapeType="1"/>
          </p:cNvSpPr>
          <p:nvPr/>
        </p:nvSpPr>
        <p:spPr bwMode="auto">
          <a:xfrm>
            <a:off x="609600" y="1752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6" name="Line 8"/>
          <p:cNvSpPr>
            <a:spLocks noChangeShapeType="1"/>
          </p:cNvSpPr>
          <p:nvPr/>
        </p:nvSpPr>
        <p:spPr bwMode="auto">
          <a:xfrm flipH="1">
            <a:off x="7924800" y="21336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7" name="Line 9"/>
          <p:cNvSpPr>
            <a:spLocks noChangeShapeType="1"/>
          </p:cNvSpPr>
          <p:nvPr/>
        </p:nvSpPr>
        <p:spPr bwMode="auto">
          <a:xfrm>
            <a:off x="8077200" y="21336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8" name="Line 10"/>
          <p:cNvSpPr>
            <a:spLocks noChangeShapeType="1"/>
          </p:cNvSpPr>
          <p:nvPr/>
        </p:nvSpPr>
        <p:spPr bwMode="auto">
          <a:xfrm>
            <a:off x="1295400" y="1600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69" name="AutoShape 11"/>
          <p:cNvSpPr>
            <a:spLocks noChangeArrowheads="1"/>
          </p:cNvSpPr>
          <p:nvPr/>
        </p:nvSpPr>
        <p:spPr bwMode="auto">
          <a:xfrm>
            <a:off x="1143000" y="12954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570" name="Line 12"/>
          <p:cNvSpPr>
            <a:spLocks noChangeShapeType="1"/>
          </p:cNvSpPr>
          <p:nvPr/>
        </p:nvSpPr>
        <p:spPr bwMode="auto">
          <a:xfrm>
            <a:off x="1066800" y="1752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71" name="Line 13"/>
          <p:cNvSpPr>
            <a:spLocks noChangeShapeType="1"/>
          </p:cNvSpPr>
          <p:nvPr/>
        </p:nvSpPr>
        <p:spPr bwMode="auto">
          <a:xfrm flipH="1">
            <a:off x="1143000" y="19812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72" name="Line 14"/>
          <p:cNvSpPr>
            <a:spLocks noChangeShapeType="1"/>
          </p:cNvSpPr>
          <p:nvPr/>
        </p:nvSpPr>
        <p:spPr bwMode="auto">
          <a:xfrm>
            <a:off x="1295400" y="19812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73" name="Line 15"/>
          <p:cNvSpPr>
            <a:spLocks noChangeShapeType="1"/>
          </p:cNvSpPr>
          <p:nvPr/>
        </p:nvSpPr>
        <p:spPr bwMode="auto">
          <a:xfrm>
            <a:off x="1752600" y="1600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74" name="AutoShape 16"/>
          <p:cNvSpPr>
            <a:spLocks noChangeArrowheads="1"/>
          </p:cNvSpPr>
          <p:nvPr/>
        </p:nvSpPr>
        <p:spPr bwMode="auto">
          <a:xfrm>
            <a:off x="1600200" y="1295400"/>
            <a:ext cx="304800" cy="304800"/>
          </a:xfrm>
          <a:prstGeom prst="smileyFace">
            <a:avLst>
              <a:gd name="adj" fmla="val 4653"/>
            </a:avLst>
          </a:prstGeom>
          <a:solidFill>
            <a:srgbClr val="A4623A"/>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575" name="Line 17"/>
          <p:cNvSpPr>
            <a:spLocks noChangeShapeType="1"/>
          </p:cNvSpPr>
          <p:nvPr/>
        </p:nvSpPr>
        <p:spPr bwMode="auto">
          <a:xfrm>
            <a:off x="1524000" y="1752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76" name="Line 18"/>
          <p:cNvSpPr>
            <a:spLocks noChangeShapeType="1"/>
          </p:cNvSpPr>
          <p:nvPr/>
        </p:nvSpPr>
        <p:spPr bwMode="auto">
          <a:xfrm flipH="1">
            <a:off x="1600200" y="19812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77" name="Line 19"/>
          <p:cNvSpPr>
            <a:spLocks noChangeShapeType="1"/>
          </p:cNvSpPr>
          <p:nvPr/>
        </p:nvSpPr>
        <p:spPr bwMode="auto">
          <a:xfrm>
            <a:off x="1752600" y="19812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78" name="AutoShape 20"/>
          <p:cNvSpPr>
            <a:spLocks noChangeArrowheads="1"/>
          </p:cNvSpPr>
          <p:nvPr/>
        </p:nvSpPr>
        <p:spPr bwMode="auto">
          <a:xfrm>
            <a:off x="1143000" y="1981200"/>
            <a:ext cx="304800" cy="228600"/>
          </a:xfrm>
          <a:prstGeom prst="triangle">
            <a:avLst>
              <a:gd name="adj" fmla="val 50000"/>
            </a:avLst>
          </a:prstGeom>
          <a:solidFill>
            <a:schemeClr val="accent1"/>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579" name="Text Box 21"/>
          <p:cNvSpPr txBox="1">
            <a:spLocks noChangeArrowheads="1"/>
          </p:cNvSpPr>
          <p:nvPr/>
        </p:nvSpPr>
        <p:spPr bwMode="auto">
          <a:xfrm>
            <a:off x="152400" y="2438400"/>
            <a:ext cx="32067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Governance &amp; Sr Mgmt:</a:t>
            </a:r>
          </a:p>
          <a:p>
            <a:r>
              <a:rPr lang="en-US" altLang="en-US"/>
              <a:t>Allocate resources, assess</a:t>
            </a:r>
          </a:p>
          <a:p>
            <a:r>
              <a:rPr lang="en-US" altLang="en-US"/>
              <a:t>&amp; use risk assessment results</a:t>
            </a:r>
          </a:p>
        </p:txBody>
      </p:sp>
      <p:sp>
        <p:nvSpPr>
          <p:cNvPr id="66580" name="Line 22"/>
          <p:cNvSpPr>
            <a:spLocks noChangeShapeType="1"/>
          </p:cNvSpPr>
          <p:nvPr/>
        </p:nvSpPr>
        <p:spPr bwMode="auto">
          <a:xfrm>
            <a:off x="7848600" y="19050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81" name="Line 23"/>
          <p:cNvSpPr>
            <a:spLocks noChangeShapeType="1"/>
          </p:cNvSpPr>
          <p:nvPr/>
        </p:nvSpPr>
        <p:spPr bwMode="auto">
          <a:xfrm>
            <a:off x="838200" y="16002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82" name="AutoShape 24"/>
          <p:cNvSpPr>
            <a:spLocks noChangeArrowheads="1"/>
          </p:cNvSpPr>
          <p:nvPr/>
        </p:nvSpPr>
        <p:spPr bwMode="auto">
          <a:xfrm>
            <a:off x="685800" y="1295400"/>
            <a:ext cx="304800" cy="304800"/>
          </a:xfrm>
          <a:prstGeom prst="smileyFace">
            <a:avLst>
              <a:gd name="adj" fmla="val 4653"/>
            </a:avLst>
          </a:prstGeom>
          <a:solidFill>
            <a:srgbClr val="E6CF4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583" name="Line 25"/>
          <p:cNvSpPr>
            <a:spLocks noChangeShapeType="1"/>
          </p:cNvSpPr>
          <p:nvPr/>
        </p:nvSpPr>
        <p:spPr bwMode="auto">
          <a:xfrm flipH="1">
            <a:off x="685800" y="19812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84" name="Line 26"/>
          <p:cNvSpPr>
            <a:spLocks noChangeShapeType="1"/>
          </p:cNvSpPr>
          <p:nvPr/>
        </p:nvSpPr>
        <p:spPr bwMode="auto">
          <a:xfrm>
            <a:off x="838200" y="19812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85" name="Line 27"/>
          <p:cNvSpPr>
            <a:spLocks noChangeShapeType="1"/>
          </p:cNvSpPr>
          <p:nvPr/>
        </p:nvSpPr>
        <p:spPr bwMode="auto">
          <a:xfrm>
            <a:off x="609600" y="17526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86" name="Text Box 28"/>
          <p:cNvSpPr txBox="1">
            <a:spLocks noChangeArrowheads="1"/>
          </p:cNvSpPr>
          <p:nvPr/>
        </p:nvSpPr>
        <p:spPr bwMode="auto">
          <a:xfrm>
            <a:off x="6788150" y="2438400"/>
            <a:ext cx="23558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Chief Info Officer</a:t>
            </a:r>
          </a:p>
          <a:p>
            <a:r>
              <a:rPr lang="en-US" altLang="en-US"/>
              <a:t>IT planning, budget,</a:t>
            </a:r>
          </a:p>
          <a:p>
            <a:r>
              <a:rPr lang="en-US" altLang="en-US"/>
              <a:t>performance incl. risk</a:t>
            </a:r>
          </a:p>
        </p:txBody>
      </p:sp>
      <p:sp>
        <p:nvSpPr>
          <p:cNvPr id="66587" name="Line 29"/>
          <p:cNvSpPr>
            <a:spLocks noChangeShapeType="1"/>
          </p:cNvSpPr>
          <p:nvPr/>
        </p:nvSpPr>
        <p:spPr bwMode="auto">
          <a:xfrm>
            <a:off x="5715000" y="2057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88" name="AutoShape 30"/>
          <p:cNvSpPr>
            <a:spLocks noChangeArrowheads="1"/>
          </p:cNvSpPr>
          <p:nvPr/>
        </p:nvSpPr>
        <p:spPr bwMode="auto">
          <a:xfrm>
            <a:off x="5562600" y="1752600"/>
            <a:ext cx="304800" cy="304800"/>
          </a:xfrm>
          <a:prstGeom prst="smileyFace">
            <a:avLst>
              <a:gd name="adj" fmla="val 4653"/>
            </a:avLst>
          </a:prstGeom>
          <a:solidFill>
            <a:srgbClr val="FAECC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589" name="Line 31"/>
          <p:cNvSpPr>
            <a:spLocks noChangeShapeType="1"/>
          </p:cNvSpPr>
          <p:nvPr/>
        </p:nvSpPr>
        <p:spPr bwMode="auto">
          <a:xfrm flipH="1">
            <a:off x="5562600" y="2438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90" name="Line 32"/>
          <p:cNvSpPr>
            <a:spLocks noChangeShapeType="1"/>
          </p:cNvSpPr>
          <p:nvPr/>
        </p:nvSpPr>
        <p:spPr bwMode="auto">
          <a:xfrm>
            <a:off x="5715000" y="24384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91" name="Line 33"/>
          <p:cNvSpPr>
            <a:spLocks noChangeShapeType="1"/>
          </p:cNvSpPr>
          <p:nvPr/>
        </p:nvSpPr>
        <p:spPr bwMode="auto">
          <a:xfrm>
            <a:off x="5486400" y="22098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92" name="Line 68"/>
          <p:cNvSpPr>
            <a:spLocks noChangeShapeType="1"/>
          </p:cNvSpPr>
          <p:nvPr/>
        </p:nvSpPr>
        <p:spPr bwMode="auto">
          <a:xfrm>
            <a:off x="304800" y="3962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93" name="Line 69"/>
          <p:cNvSpPr>
            <a:spLocks noChangeShapeType="1"/>
          </p:cNvSpPr>
          <p:nvPr/>
        </p:nvSpPr>
        <p:spPr bwMode="auto">
          <a:xfrm>
            <a:off x="990600" y="3810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94" name="AutoShape 70"/>
          <p:cNvSpPr>
            <a:spLocks noChangeArrowheads="1"/>
          </p:cNvSpPr>
          <p:nvPr/>
        </p:nvSpPr>
        <p:spPr bwMode="auto">
          <a:xfrm>
            <a:off x="838200" y="3505200"/>
            <a:ext cx="304800" cy="304800"/>
          </a:xfrm>
          <a:prstGeom prst="smileyFace">
            <a:avLst>
              <a:gd name="adj" fmla="val 4653"/>
            </a:avLst>
          </a:prstGeom>
          <a:solidFill>
            <a:srgbClr val="96841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595" name="Line 71"/>
          <p:cNvSpPr>
            <a:spLocks noChangeShapeType="1"/>
          </p:cNvSpPr>
          <p:nvPr/>
        </p:nvSpPr>
        <p:spPr bwMode="auto">
          <a:xfrm>
            <a:off x="762000" y="3962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96" name="Line 72"/>
          <p:cNvSpPr>
            <a:spLocks noChangeShapeType="1"/>
          </p:cNvSpPr>
          <p:nvPr/>
        </p:nvSpPr>
        <p:spPr bwMode="auto">
          <a:xfrm flipH="1">
            <a:off x="838200" y="41910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97" name="Line 73"/>
          <p:cNvSpPr>
            <a:spLocks noChangeShapeType="1"/>
          </p:cNvSpPr>
          <p:nvPr/>
        </p:nvSpPr>
        <p:spPr bwMode="auto">
          <a:xfrm>
            <a:off x="990600" y="41910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98" name="Line 74"/>
          <p:cNvSpPr>
            <a:spLocks noChangeShapeType="1"/>
          </p:cNvSpPr>
          <p:nvPr/>
        </p:nvSpPr>
        <p:spPr bwMode="auto">
          <a:xfrm>
            <a:off x="1447800" y="3810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599" name="AutoShape 75"/>
          <p:cNvSpPr>
            <a:spLocks noChangeArrowheads="1"/>
          </p:cNvSpPr>
          <p:nvPr/>
        </p:nvSpPr>
        <p:spPr bwMode="auto">
          <a:xfrm>
            <a:off x="1295400" y="3505200"/>
            <a:ext cx="304800" cy="304800"/>
          </a:xfrm>
          <a:prstGeom prst="smileyFace">
            <a:avLst>
              <a:gd name="adj" fmla="val 4653"/>
            </a:avLst>
          </a:prstGeom>
          <a:solidFill>
            <a:srgbClr val="E2C1AC"/>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600" name="Line 76"/>
          <p:cNvSpPr>
            <a:spLocks noChangeShapeType="1"/>
          </p:cNvSpPr>
          <p:nvPr/>
        </p:nvSpPr>
        <p:spPr bwMode="auto">
          <a:xfrm>
            <a:off x="1219200" y="3962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01" name="Line 77"/>
          <p:cNvSpPr>
            <a:spLocks noChangeShapeType="1"/>
          </p:cNvSpPr>
          <p:nvPr/>
        </p:nvSpPr>
        <p:spPr bwMode="auto">
          <a:xfrm flipH="1">
            <a:off x="1295400" y="41910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02" name="Line 78"/>
          <p:cNvSpPr>
            <a:spLocks noChangeShapeType="1"/>
          </p:cNvSpPr>
          <p:nvPr/>
        </p:nvSpPr>
        <p:spPr bwMode="auto">
          <a:xfrm>
            <a:off x="1447800" y="41910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03" name="AutoShape 79"/>
          <p:cNvSpPr>
            <a:spLocks noChangeArrowheads="1"/>
          </p:cNvSpPr>
          <p:nvPr/>
        </p:nvSpPr>
        <p:spPr bwMode="auto">
          <a:xfrm>
            <a:off x="381000" y="4191000"/>
            <a:ext cx="304800" cy="228600"/>
          </a:xfrm>
          <a:prstGeom prst="triangle">
            <a:avLst>
              <a:gd name="adj" fmla="val 50000"/>
            </a:avLst>
          </a:prstGeom>
          <a:solidFill>
            <a:srgbClr val="DB6A57"/>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604" name="Line 80"/>
          <p:cNvSpPr>
            <a:spLocks noChangeShapeType="1"/>
          </p:cNvSpPr>
          <p:nvPr/>
        </p:nvSpPr>
        <p:spPr bwMode="auto">
          <a:xfrm>
            <a:off x="533400" y="38100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05" name="AutoShape 81"/>
          <p:cNvSpPr>
            <a:spLocks noChangeArrowheads="1"/>
          </p:cNvSpPr>
          <p:nvPr/>
        </p:nvSpPr>
        <p:spPr bwMode="auto">
          <a:xfrm>
            <a:off x="381000" y="3505200"/>
            <a:ext cx="304800" cy="304800"/>
          </a:xfrm>
          <a:prstGeom prst="smileyFace">
            <a:avLst>
              <a:gd name="adj" fmla="val 4653"/>
            </a:avLst>
          </a:prstGeom>
          <a:solidFill>
            <a:srgbClr val="E6CF4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606" name="Line 82"/>
          <p:cNvSpPr>
            <a:spLocks noChangeShapeType="1"/>
          </p:cNvSpPr>
          <p:nvPr/>
        </p:nvSpPr>
        <p:spPr bwMode="auto">
          <a:xfrm flipH="1">
            <a:off x="381000" y="41910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07" name="Line 83"/>
          <p:cNvSpPr>
            <a:spLocks noChangeShapeType="1"/>
          </p:cNvSpPr>
          <p:nvPr/>
        </p:nvSpPr>
        <p:spPr bwMode="auto">
          <a:xfrm>
            <a:off x="533400" y="41910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08" name="Line 84"/>
          <p:cNvSpPr>
            <a:spLocks noChangeShapeType="1"/>
          </p:cNvSpPr>
          <p:nvPr/>
        </p:nvSpPr>
        <p:spPr bwMode="auto">
          <a:xfrm>
            <a:off x="304800" y="39624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09" name="Line 85"/>
          <p:cNvSpPr>
            <a:spLocks noChangeShapeType="1"/>
          </p:cNvSpPr>
          <p:nvPr/>
        </p:nvSpPr>
        <p:spPr bwMode="auto">
          <a:xfrm>
            <a:off x="4724400" y="4495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10" name="Line 86"/>
          <p:cNvSpPr>
            <a:spLocks noChangeShapeType="1"/>
          </p:cNvSpPr>
          <p:nvPr/>
        </p:nvSpPr>
        <p:spPr bwMode="auto">
          <a:xfrm>
            <a:off x="5410200" y="4343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11" name="AutoShape 87"/>
          <p:cNvSpPr>
            <a:spLocks noChangeArrowheads="1"/>
          </p:cNvSpPr>
          <p:nvPr/>
        </p:nvSpPr>
        <p:spPr bwMode="auto">
          <a:xfrm>
            <a:off x="5257800" y="40386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612" name="Line 88"/>
          <p:cNvSpPr>
            <a:spLocks noChangeShapeType="1"/>
          </p:cNvSpPr>
          <p:nvPr/>
        </p:nvSpPr>
        <p:spPr bwMode="auto">
          <a:xfrm>
            <a:off x="5181600" y="4495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13" name="Line 89"/>
          <p:cNvSpPr>
            <a:spLocks noChangeShapeType="1"/>
          </p:cNvSpPr>
          <p:nvPr/>
        </p:nvSpPr>
        <p:spPr bwMode="auto">
          <a:xfrm flipH="1">
            <a:off x="5257800" y="4724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14" name="Line 90"/>
          <p:cNvSpPr>
            <a:spLocks noChangeShapeType="1"/>
          </p:cNvSpPr>
          <p:nvPr/>
        </p:nvSpPr>
        <p:spPr bwMode="auto">
          <a:xfrm>
            <a:off x="5410200" y="4724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15" name="Line 91"/>
          <p:cNvSpPr>
            <a:spLocks noChangeShapeType="1"/>
          </p:cNvSpPr>
          <p:nvPr/>
        </p:nvSpPr>
        <p:spPr bwMode="auto">
          <a:xfrm>
            <a:off x="5867400" y="4343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16" name="AutoShape 92"/>
          <p:cNvSpPr>
            <a:spLocks noChangeArrowheads="1"/>
          </p:cNvSpPr>
          <p:nvPr/>
        </p:nvSpPr>
        <p:spPr bwMode="auto">
          <a:xfrm>
            <a:off x="5715000" y="4038600"/>
            <a:ext cx="304800" cy="304800"/>
          </a:xfrm>
          <a:prstGeom prst="smileyFace">
            <a:avLst>
              <a:gd name="adj" fmla="val 4653"/>
            </a:avLst>
          </a:prstGeom>
          <a:solidFill>
            <a:srgbClr val="D4A48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617" name="Line 93"/>
          <p:cNvSpPr>
            <a:spLocks noChangeShapeType="1"/>
          </p:cNvSpPr>
          <p:nvPr/>
        </p:nvSpPr>
        <p:spPr bwMode="auto">
          <a:xfrm>
            <a:off x="5638800" y="4495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18" name="Line 94"/>
          <p:cNvSpPr>
            <a:spLocks noChangeShapeType="1"/>
          </p:cNvSpPr>
          <p:nvPr/>
        </p:nvSpPr>
        <p:spPr bwMode="auto">
          <a:xfrm flipH="1">
            <a:off x="5715000" y="4724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19" name="Line 95"/>
          <p:cNvSpPr>
            <a:spLocks noChangeShapeType="1"/>
          </p:cNvSpPr>
          <p:nvPr/>
        </p:nvSpPr>
        <p:spPr bwMode="auto">
          <a:xfrm>
            <a:off x="5867400" y="47244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20" name="AutoShape 96"/>
          <p:cNvSpPr>
            <a:spLocks noChangeArrowheads="1"/>
          </p:cNvSpPr>
          <p:nvPr/>
        </p:nvSpPr>
        <p:spPr bwMode="auto">
          <a:xfrm>
            <a:off x="5257800" y="4724400"/>
            <a:ext cx="304800" cy="228600"/>
          </a:xfrm>
          <a:prstGeom prst="triangle">
            <a:avLst>
              <a:gd name="adj" fmla="val 50000"/>
            </a:avLst>
          </a:prstGeom>
          <a:solidFill>
            <a:schemeClr val="hlink"/>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621" name="Line 97"/>
          <p:cNvSpPr>
            <a:spLocks noChangeShapeType="1"/>
          </p:cNvSpPr>
          <p:nvPr/>
        </p:nvSpPr>
        <p:spPr bwMode="auto">
          <a:xfrm>
            <a:off x="4953000" y="4343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22" name="AutoShape 98"/>
          <p:cNvSpPr>
            <a:spLocks noChangeArrowheads="1"/>
          </p:cNvSpPr>
          <p:nvPr/>
        </p:nvSpPr>
        <p:spPr bwMode="auto">
          <a:xfrm>
            <a:off x="4800600" y="4038600"/>
            <a:ext cx="304800" cy="304800"/>
          </a:xfrm>
          <a:prstGeom prst="smileyFace">
            <a:avLst>
              <a:gd name="adj" fmla="val 4653"/>
            </a:avLst>
          </a:prstGeom>
          <a:solidFill>
            <a:srgbClr val="E6CF4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623" name="Line 99"/>
          <p:cNvSpPr>
            <a:spLocks noChangeShapeType="1"/>
          </p:cNvSpPr>
          <p:nvPr/>
        </p:nvSpPr>
        <p:spPr bwMode="auto">
          <a:xfrm flipH="1">
            <a:off x="4800600" y="4724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24" name="Line 100"/>
          <p:cNvSpPr>
            <a:spLocks noChangeShapeType="1"/>
          </p:cNvSpPr>
          <p:nvPr/>
        </p:nvSpPr>
        <p:spPr bwMode="auto">
          <a:xfrm>
            <a:off x="4953000" y="47244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25" name="Line 101"/>
          <p:cNvSpPr>
            <a:spLocks noChangeShapeType="1"/>
          </p:cNvSpPr>
          <p:nvPr/>
        </p:nvSpPr>
        <p:spPr bwMode="auto">
          <a:xfrm>
            <a:off x="4724400" y="44958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26" name="Line 102"/>
          <p:cNvSpPr>
            <a:spLocks noChangeShapeType="1"/>
          </p:cNvSpPr>
          <p:nvPr/>
        </p:nvSpPr>
        <p:spPr bwMode="auto">
          <a:xfrm>
            <a:off x="5257800" y="4191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27" name="Line 103"/>
          <p:cNvSpPr>
            <a:spLocks noChangeShapeType="1"/>
          </p:cNvSpPr>
          <p:nvPr/>
        </p:nvSpPr>
        <p:spPr bwMode="auto">
          <a:xfrm>
            <a:off x="5562600" y="4114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28" name="AutoShape 104"/>
          <p:cNvSpPr>
            <a:spLocks noChangeArrowheads="1"/>
          </p:cNvSpPr>
          <p:nvPr/>
        </p:nvSpPr>
        <p:spPr bwMode="auto">
          <a:xfrm>
            <a:off x="1295400" y="4191000"/>
            <a:ext cx="304800" cy="228600"/>
          </a:xfrm>
          <a:prstGeom prst="triangle">
            <a:avLst>
              <a:gd name="adj" fmla="val 50000"/>
            </a:avLst>
          </a:prstGeom>
          <a:solidFill>
            <a:schemeClr val="accent2"/>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629" name="Line 105"/>
          <p:cNvSpPr>
            <a:spLocks noChangeShapeType="1"/>
          </p:cNvSpPr>
          <p:nvPr/>
        </p:nvSpPr>
        <p:spPr bwMode="auto">
          <a:xfrm>
            <a:off x="5562600" y="1828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30" name="Line 106"/>
          <p:cNvSpPr>
            <a:spLocks noChangeShapeType="1"/>
          </p:cNvSpPr>
          <p:nvPr/>
        </p:nvSpPr>
        <p:spPr bwMode="auto">
          <a:xfrm>
            <a:off x="5867400" y="1828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31" name="AutoShape 107"/>
          <p:cNvSpPr>
            <a:spLocks noChangeArrowheads="1"/>
          </p:cNvSpPr>
          <p:nvPr/>
        </p:nvSpPr>
        <p:spPr bwMode="auto">
          <a:xfrm>
            <a:off x="5562600" y="2438400"/>
            <a:ext cx="304800" cy="228600"/>
          </a:xfrm>
          <a:prstGeom prst="triangle">
            <a:avLst>
              <a:gd name="adj" fmla="val 50000"/>
            </a:avLst>
          </a:prstGeom>
          <a:solidFill>
            <a:schemeClr val="hlink"/>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632" name="Rectangle 108"/>
          <p:cNvSpPr>
            <a:spLocks noChangeArrowheads="1"/>
          </p:cNvSpPr>
          <p:nvPr/>
        </p:nvSpPr>
        <p:spPr bwMode="auto">
          <a:xfrm>
            <a:off x="3352800" y="2438400"/>
            <a:ext cx="33210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Info. Security Mgr </a:t>
            </a:r>
          </a:p>
          <a:p>
            <a:r>
              <a:rPr lang="en-US" altLang="en-US"/>
              <a:t>Develops, collaborates, and </a:t>
            </a:r>
          </a:p>
          <a:p>
            <a:r>
              <a:rPr lang="en-US" altLang="en-US"/>
              <a:t>manages IS risk mgmt process</a:t>
            </a:r>
          </a:p>
        </p:txBody>
      </p:sp>
      <p:sp>
        <p:nvSpPr>
          <p:cNvPr id="66633" name="Line 109"/>
          <p:cNvSpPr>
            <a:spLocks noChangeShapeType="1"/>
          </p:cNvSpPr>
          <p:nvPr/>
        </p:nvSpPr>
        <p:spPr bwMode="auto">
          <a:xfrm>
            <a:off x="7467600" y="6019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34" name="Line 110"/>
          <p:cNvSpPr>
            <a:spLocks noChangeShapeType="1"/>
          </p:cNvSpPr>
          <p:nvPr/>
        </p:nvSpPr>
        <p:spPr bwMode="auto">
          <a:xfrm>
            <a:off x="8153400" y="5867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35" name="AutoShape 111"/>
          <p:cNvSpPr>
            <a:spLocks noChangeArrowheads="1"/>
          </p:cNvSpPr>
          <p:nvPr/>
        </p:nvSpPr>
        <p:spPr bwMode="auto">
          <a:xfrm>
            <a:off x="8001000" y="5562600"/>
            <a:ext cx="304800" cy="304800"/>
          </a:xfrm>
          <a:prstGeom prst="smileyFace">
            <a:avLst>
              <a:gd name="adj" fmla="val 4653"/>
            </a:avLst>
          </a:prstGeom>
          <a:solidFill>
            <a:srgbClr val="F4EBB2"/>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636" name="Line 112"/>
          <p:cNvSpPr>
            <a:spLocks noChangeShapeType="1"/>
          </p:cNvSpPr>
          <p:nvPr/>
        </p:nvSpPr>
        <p:spPr bwMode="auto">
          <a:xfrm>
            <a:off x="7924800" y="6019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37" name="Line 113"/>
          <p:cNvSpPr>
            <a:spLocks noChangeShapeType="1"/>
          </p:cNvSpPr>
          <p:nvPr/>
        </p:nvSpPr>
        <p:spPr bwMode="auto">
          <a:xfrm flipH="1">
            <a:off x="8001000" y="6248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38" name="Line 114"/>
          <p:cNvSpPr>
            <a:spLocks noChangeShapeType="1"/>
          </p:cNvSpPr>
          <p:nvPr/>
        </p:nvSpPr>
        <p:spPr bwMode="auto">
          <a:xfrm>
            <a:off x="8153400" y="6248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39" name="Line 115"/>
          <p:cNvSpPr>
            <a:spLocks noChangeShapeType="1"/>
          </p:cNvSpPr>
          <p:nvPr/>
        </p:nvSpPr>
        <p:spPr bwMode="auto">
          <a:xfrm>
            <a:off x="8610600" y="5867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40" name="AutoShape 116"/>
          <p:cNvSpPr>
            <a:spLocks noChangeArrowheads="1"/>
          </p:cNvSpPr>
          <p:nvPr/>
        </p:nvSpPr>
        <p:spPr bwMode="auto">
          <a:xfrm>
            <a:off x="8458200" y="5562600"/>
            <a:ext cx="304800" cy="304800"/>
          </a:xfrm>
          <a:prstGeom prst="smileyFace">
            <a:avLst>
              <a:gd name="adj" fmla="val 4653"/>
            </a:avLst>
          </a:prstGeom>
          <a:solidFill>
            <a:srgbClr val="FAECC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641" name="Line 117"/>
          <p:cNvSpPr>
            <a:spLocks noChangeShapeType="1"/>
          </p:cNvSpPr>
          <p:nvPr/>
        </p:nvSpPr>
        <p:spPr bwMode="auto">
          <a:xfrm>
            <a:off x="8382000" y="6019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42" name="Line 118"/>
          <p:cNvSpPr>
            <a:spLocks noChangeShapeType="1"/>
          </p:cNvSpPr>
          <p:nvPr/>
        </p:nvSpPr>
        <p:spPr bwMode="auto">
          <a:xfrm flipH="1">
            <a:off x="8458200" y="6248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43" name="Line 119"/>
          <p:cNvSpPr>
            <a:spLocks noChangeShapeType="1"/>
          </p:cNvSpPr>
          <p:nvPr/>
        </p:nvSpPr>
        <p:spPr bwMode="auto">
          <a:xfrm>
            <a:off x="8610600" y="62484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44" name="AutoShape 120"/>
          <p:cNvSpPr>
            <a:spLocks noChangeArrowheads="1"/>
          </p:cNvSpPr>
          <p:nvPr/>
        </p:nvSpPr>
        <p:spPr bwMode="auto">
          <a:xfrm>
            <a:off x="8001000" y="6248400"/>
            <a:ext cx="304800" cy="228600"/>
          </a:xfrm>
          <a:prstGeom prst="triangle">
            <a:avLst>
              <a:gd name="adj" fmla="val 50000"/>
            </a:avLst>
          </a:prstGeom>
          <a:solidFill>
            <a:schemeClr val="hlink"/>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645" name="Line 121"/>
          <p:cNvSpPr>
            <a:spLocks noChangeShapeType="1"/>
          </p:cNvSpPr>
          <p:nvPr/>
        </p:nvSpPr>
        <p:spPr bwMode="auto">
          <a:xfrm>
            <a:off x="7696200" y="5867400"/>
            <a:ext cx="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46" name="AutoShape 122"/>
          <p:cNvSpPr>
            <a:spLocks noChangeArrowheads="1"/>
          </p:cNvSpPr>
          <p:nvPr/>
        </p:nvSpPr>
        <p:spPr bwMode="auto">
          <a:xfrm>
            <a:off x="7543800" y="5562600"/>
            <a:ext cx="304800" cy="304800"/>
          </a:xfrm>
          <a:prstGeom prst="smileyFace">
            <a:avLst>
              <a:gd name="adj" fmla="val 4653"/>
            </a:avLst>
          </a:prstGeom>
          <a:solidFill>
            <a:srgbClr val="E6CF46"/>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6647" name="Line 123"/>
          <p:cNvSpPr>
            <a:spLocks noChangeShapeType="1"/>
          </p:cNvSpPr>
          <p:nvPr/>
        </p:nvSpPr>
        <p:spPr bwMode="auto">
          <a:xfrm flipH="1">
            <a:off x="7543800" y="6248400"/>
            <a:ext cx="1524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48" name="Line 124"/>
          <p:cNvSpPr>
            <a:spLocks noChangeShapeType="1"/>
          </p:cNvSpPr>
          <p:nvPr/>
        </p:nvSpPr>
        <p:spPr bwMode="auto">
          <a:xfrm>
            <a:off x="7696200" y="6248400"/>
            <a:ext cx="22860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49" name="Line 125"/>
          <p:cNvSpPr>
            <a:spLocks noChangeShapeType="1"/>
          </p:cNvSpPr>
          <p:nvPr/>
        </p:nvSpPr>
        <p:spPr bwMode="auto">
          <a:xfrm>
            <a:off x="7467600" y="60198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50" name="Line 126"/>
          <p:cNvSpPr>
            <a:spLocks noChangeShapeType="1"/>
          </p:cNvSpPr>
          <p:nvPr/>
        </p:nvSpPr>
        <p:spPr bwMode="auto">
          <a:xfrm>
            <a:off x="8001000" y="5715000"/>
            <a:ext cx="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51" name="Line 127"/>
          <p:cNvSpPr>
            <a:spLocks noChangeShapeType="1"/>
          </p:cNvSpPr>
          <p:nvPr/>
        </p:nvSpPr>
        <p:spPr bwMode="auto">
          <a:xfrm>
            <a:off x="8305800" y="5638800"/>
            <a:ext cx="0" cy="304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6652" name="Text Box 128"/>
          <p:cNvSpPr txBox="1">
            <a:spLocks noChangeArrowheads="1"/>
          </p:cNvSpPr>
          <p:nvPr/>
        </p:nvSpPr>
        <p:spPr bwMode="auto">
          <a:xfrm>
            <a:off x="4419600" y="5181600"/>
            <a:ext cx="295275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Security Trainers</a:t>
            </a:r>
          </a:p>
          <a:p>
            <a:r>
              <a:rPr lang="en-US" altLang="en-US"/>
              <a:t>Develop appropriate </a:t>
            </a:r>
          </a:p>
          <a:p>
            <a:r>
              <a:rPr lang="en-US" altLang="en-US"/>
              <a:t>training materials, including</a:t>
            </a:r>
          </a:p>
          <a:p>
            <a:r>
              <a:rPr lang="en-US" altLang="en-US"/>
              <a:t>risk assessment, to </a:t>
            </a:r>
          </a:p>
          <a:p>
            <a:r>
              <a:rPr lang="en-US" altLang="en-US"/>
              <a:t>educate end users.</a:t>
            </a:r>
          </a:p>
        </p:txBody>
      </p:sp>
      <p:sp>
        <p:nvSpPr>
          <p:cNvPr id="66653" name="Text Box 129"/>
          <p:cNvSpPr txBox="1">
            <a:spLocks noChangeArrowheads="1"/>
          </p:cNvSpPr>
          <p:nvPr/>
        </p:nvSpPr>
        <p:spPr bwMode="auto">
          <a:xfrm>
            <a:off x="1905000" y="3429000"/>
            <a:ext cx="254635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Business Managers</a:t>
            </a:r>
          </a:p>
          <a:p>
            <a:r>
              <a:rPr lang="en-US" altLang="en-US" b="1"/>
              <a:t>(Process Owners)</a:t>
            </a:r>
          </a:p>
          <a:p>
            <a:r>
              <a:rPr lang="en-US" altLang="en-US"/>
              <a:t>Make difficult decisions</a:t>
            </a:r>
          </a:p>
          <a:p>
            <a:r>
              <a:rPr lang="en-US" altLang="en-US"/>
              <a:t>relating to priority to</a:t>
            </a:r>
          </a:p>
          <a:p>
            <a:r>
              <a:rPr lang="en-US" altLang="en-US"/>
              <a:t>achieve business goals</a:t>
            </a:r>
          </a:p>
        </p:txBody>
      </p:sp>
      <p:sp>
        <p:nvSpPr>
          <p:cNvPr id="66654" name="Text Box 130"/>
          <p:cNvSpPr txBox="1">
            <a:spLocks noChangeArrowheads="1"/>
          </p:cNvSpPr>
          <p:nvPr/>
        </p:nvSpPr>
        <p:spPr bwMode="auto">
          <a:xfrm>
            <a:off x="381000" y="5105400"/>
            <a:ext cx="250825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System / Info Owners</a:t>
            </a:r>
          </a:p>
          <a:p>
            <a:r>
              <a:rPr lang="en-US" altLang="en-US"/>
              <a:t>Responsible to ensure</a:t>
            </a:r>
          </a:p>
          <a:p>
            <a:r>
              <a:rPr lang="en-US" altLang="en-US"/>
              <a:t>controls in place to</a:t>
            </a:r>
          </a:p>
          <a:p>
            <a:r>
              <a:rPr lang="en-US" altLang="en-US"/>
              <a:t>address CIA.</a:t>
            </a:r>
          </a:p>
          <a:p>
            <a:r>
              <a:rPr lang="en-US" altLang="en-US"/>
              <a:t>Sign off on changes</a:t>
            </a:r>
          </a:p>
        </p:txBody>
      </p:sp>
      <p:sp>
        <p:nvSpPr>
          <p:cNvPr id="66655" name="Text Box 131"/>
          <p:cNvSpPr txBox="1">
            <a:spLocks noChangeArrowheads="1"/>
          </p:cNvSpPr>
          <p:nvPr/>
        </p:nvSpPr>
        <p:spPr bwMode="auto">
          <a:xfrm>
            <a:off x="6172200" y="3962400"/>
            <a:ext cx="31591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b="1"/>
              <a:t>IT Security Practitioners</a:t>
            </a:r>
          </a:p>
          <a:p>
            <a:r>
              <a:rPr lang="en-US" altLang="en-US"/>
              <a:t>Implement security requirem.</a:t>
            </a:r>
          </a:p>
          <a:p>
            <a:r>
              <a:rPr lang="en-US" altLang="en-US"/>
              <a:t>into IT systems: network,</a:t>
            </a:r>
          </a:p>
          <a:p>
            <a:r>
              <a:rPr lang="en-US" altLang="en-US"/>
              <a:t>system, DB, app, admin.</a:t>
            </a:r>
          </a:p>
        </p:txBody>
      </p:sp>
    </p:spTree>
  </p:cSld>
  <p:clrMapOvr>
    <a:masterClrMapping/>
  </p:clrMapOvr>
  <p:transition spd="slow"/>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520700" y="917575"/>
            <a:ext cx="8154988" cy="388938"/>
          </a:xfrm>
        </p:spPr>
        <p:txBody>
          <a:bodyPr/>
          <a:lstStyle/>
          <a:p>
            <a:pPr algn="ctr" eaLnBrk="1" hangingPunct="1"/>
            <a:r>
              <a:rPr lang="en-US" altLang="en-US" sz="2800">
                <a:ea typeface="Calibri" panose="020F0502020204030204" pitchFamily="34" charset="0"/>
                <a:cs typeface="Lucida Sans" panose="020B0602030504020204" pitchFamily="34" charset="0"/>
              </a:rPr>
              <a:t>Due Diligence</a:t>
            </a:r>
          </a:p>
        </p:txBody>
      </p:sp>
      <p:sp>
        <p:nvSpPr>
          <p:cNvPr id="47107" name="Text Box 4"/>
          <p:cNvSpPr txBox="1">
            <a:spLocks noChangeArrowheads="1"/>
          </p:cNvSpPr>
          <p:nvPr/>
        </p:nvSpPr>
        <p:spPr bwMode="auto">
          <a:xfrm>
            <a:off x="568325" y="1752600"/>
            <a:ext cx="73802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itchFamily="2" charset="2"/>
              <a:buChar char="n"/>
              <a:defRPr sz="3200">
                <a:solidFill>
                  <a:schemeClr val="tx1"/>
                </a:solidFill>
                <a:latin typeface="Arial"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charset="0"/>
              </a:defRPr>
            </a:lvl4pPr>
            <a:lvl5pPr marL="2057400" indent="-228600">
              <a:spcBef>
                <a:spcPct val="20000"/>
              </a:spcBef>
              <a:buClr>
                <a:schemeClr val="bg2"/>
              </a:buClr>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charset="0"/>
              </a:defRPr>
            </a:lvl9pPr>
          </a:lstStyle>
          <a:p>
            <a:pPr algn="ctr">
              <a:spcBef>
                <a:spcPct val="0"/>
              </a:spcBef>
              <a:buClrTx/>
              <a:buSzTx/>
              <a:buFontTx/>
              <a:buNone/>
              <a:defRPr/>
            </a:pPr>
            <a:r>
              <a:rPr lang="en-US" altLang="en-US" sz="2400" b="1" dirty="0">
                <a:latin typeface="+mn-lt"/>
              </a:rPr>
              <a:t>Due Diligence </a:t>
            </a:r>
            <a:r>
              <a:rPr lang="en-US" altLang="en-US" sz="2400" dirty="0">
                <a:latin typeface="+mn-lt"/>
              </a:rPr>
              <a:t>= Did careful risk assessment (RA)</a:t>
            </a:r>
          </a:p>
          <a:p>
            <a:pPr algn="ctr">
              <a:spcBef>
                <a:spcPct val="0"/>
              </a:spcBef>
              <a:buClrTx/>
              <a:buSzTx/>
              <a:buFontTx/>
              <a:buNone/>
              <a:defRPr/>
            </a:pPr>
            <a:r>
              <a:rPr lang="en-US" altLang="en-US" sz="2400" b="1" dirty="0">
                <a:latin typeface="+mn-lt"/>
              </a:rPr>
              <a:t>Due Care </a:t>
            </a:r>
            <a:r>
              <a:rPr lang="en-US" altLang="en-US" sz="2400" dirty="0">
                <a:latin typeface="+mn-lt"/>
              </a:rPr>
              <a:t>= Implemented recommended controls from RA</a:t>
            </a:r>
          </a:p>
          <a:p>
            <a:pPr algn="ctr">
              <a:spcBef>
                <a:spcPct val="0"/>
              </a:spcBef>
              <a:buClrTx/>
              <a:buSzTx/>
              <a:buFontTx/>
              <a:buNone/>
              <a:defRPr/>
            </a:pPr>
            <a:r>
              <a:rPr lang="en-US" altLang="en-US" sz="2400" dirty="0">
                <a:latin typeface="+mn-lt"/>
              </a:rPr>
              <a:t>Liability minimized if reasonable precautions taken</a:t>
            </a:r>
          </a:p>
        </p:txBody>
      </p:sp>
      <p:sp>
        <p:nvSpPr>
          <p:cNvPr id="67588" name="Text Box 5"/>
          <p:cNvSpPr txBox="1">
            <a:spLocks noChangeArrowheads="1"/>
          </p:cNvSpPr>
          <p:nvPr/>
        </p:nvSpPr>
        <p:spPr bwMode="auto">
          <a:xfrm>
            <a:off x="2819400" y="4300538"/>
            <a:ext cx="3414713"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a:latin typeface="Blackadder ITC" panose="04020505051007020D02" pitchFamily="82" charset="0"/>
              </a:rPr>
              <a:t>Senior Mgmt Support</a:t>
            </a:r>
          </a:p>
        </p:txBody>
      </p:sp>
      <p:sp>
        <p:nvSpPr>
          <p:cNvPr id="67589" name="Text Box 6"/>
          <p:cNvSpPr txBox="1">
            <a:spLocks noChangeArrowheads="1"/>
          </p:cNvSpPr>
          <p:nvPr/>
        </p:nvSpPr>
        <p:spPr bwMode="auto">
          <a:xfrm rot="-1774126">
            <a:off x="190500" y="3425825"/>
            <a:ext cx="2792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latin typeface="Algerian" panose="04020705040A02060702" pitchFamily="82" charset="0"/>
              </a:rPr>
              <a:t>Risk Assessment</a:t>
            </a:r>
          </a:p>
        </p:txBody>
      </p:sp>
      <p:sp>
        <p:nvSpPr>
          <p:cNvPr id="67590" name="Text Box 7"/>
          <p:cNvSpPr txBox="1">
            <a:spLocks noChangeArrowheads="1"/>
          </p:cNvSpPr>
          <p:nvPr/>
        </p:nvSpPr>
        <p:spPr bwMode="auto">
          <a:xfrm rot="1241727">
            <a:off x="914400" y="4800600"/>
            <a:ext cx="2841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latin typeface="Book Antiqua" panose="02040602050305030304" pitchFamily="18" charset="0"/>
              </a:rPr>
              <a:t>Backup &amp; Recovery</a:t>
            </a:r>
          </a:p>
        </p:txBody>
      </p:sp>
      <p:sp>
        <p:nvSpPr>
          <p:cNvPr id="67591" name="Text Box 8"/>
          <p:cNvSpPr txBox="1">
            <a:spLocks noChangeArrowheads="1"/>
          </p:cNvSpPr>
          <p:nvPr/>
        </p:nvSpPr>
        <p:spPr bwMode="auto">
          <a:xfrm rot="-274436">
            <a:off x="5178425" y="2979738"/>
            <a:ext cx="316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latin typeface="Arial Unicode MS" panose="020B0604020202020204" pitchFamily="34" charset="-128"/>
              </a:rPr>
              <a:t>Policies &amp; Procedures</a:t>
            </a:r>
          </a:p>
        </p:txBody>
      </p:sp>
      <p:sp>
        <p:nvSpPr>
          <p:cNvPr id="67592" name="Text Box 9"/>
          <p:cNvSpPr txBox="1">
            <a:spLocks noChangeArrowheads="1"/>
          </p:cNvSpPr>
          <p:nvPr/>
        </p:nvSpPr>
        <p:spPr bwMode="auto">
          <a:xfrm rot="1191497">
            <a:off x="4876800" y="4114800"/>
            <a:ext cx="3705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latin typeface="Candara" panose="020E0502030303020204" pitchFamily="34" charset="0"/>
              </a:rPr>
              <a:t>Adequate Security Controls</a:t>
            </a:r>
          </a:p>
        </p:txBody>
      </p:sp>
      <p:sp>
        <p:nvSpPr>
          <p:cNvPr id="67593" name="Text Box 10"/>
          <p:cNvSpPr txBox="1">
            <a:spLocks noChangeArrowheads="1"/>
          </p:cNvSpPr>
          <p:nvPr/>
        </p:nvSpPr>
        <p:spPr bwMode="auto">
          <a:xfrm rot="716425">
            <a:off x="3200400" y="3200400"/>
            <a:ext cx="16779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latin typeface="Berlin Sans FB" panose="020E0602020502020306" pitchFamily="34" charset="0"/>
              </a:rPr>
              <a:t>Compliance</a:t>
            </a:r>
          </a:p>
        </p:txBody>
      </p:sp>
      <p:sp>
        <p:nvSpPr>
          <p:cNvPr id="67594" name="Text Box 11"/>
          <p:cNvSpPr txBox="1">
            <a:spLocks noChangeArrowheads="1"/>
          </p:cNvSpPr>
          <p:nvPr/>
        </p:nvSpPr>
        <p:spPr bwMode="auto">
          <a:xfrm rot="-1201523">
            <a:off x="762000" y="5638800"/>
            <a:ext cx="17351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a:latin typeface="Bradley Hand ITC" panose="03070402050302030203" pitchFamily="66" charset="0"/>
              </a:rPr>
              <a:t>Monitoring </a:t>
            </a:r>
          </a:p>
          <a:p>
            <a:r>
              <a:rPr lang="en-US" altLang="en-US" sz="2400" b="1">
                <a:latin typeface="Bradley Hand ITC" panose="03070402050302030203" pitchFamily="66" charset="0"/>
              </a:rPr>
              <a:t>&amp; Metrics</a:t>
            </a:r>
          </a:p>
        </p:txBody>
      </p:sp>
      <p:sp>
        <p:nvSpPr>
          <p:cNvPr id="67595" name="Text Box 12"/>
          <p:cNvSpPr txBox="1">
            <a:spLocks noChangeArrowheads="1"/>
          </p:cNvSpPr>
          <p:nvPr/>
        </p:nvSpPr>
        <p:spPr bwMode="auto">
          <a:xfrm rot="-870667">
            <a:off x="3886200" y="5334000"/>
            <a:ext cx="32115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a:latin typeface="Comic Sans MS" panose="030F0702030302020204" pitchFamily="66" charset="0"/>
              </a:rPr>
              <a:t>Business Continuity &amp;</a:t>
            </a:r>
            <a:br>
              <a:rPr lang="en-US" altLang="en-US" sz="2400">
                <a:latin typeface="Comic Sans MS" panose="030F0702030302020204" pitchFamily="66" charset="0"/>
              </a:rPr>
            </a:br>
            <a:r>
              <a:rPr lang="en-US" altLang="en-US" sz="2400">
                <a:latin typeface="Comic Sans MS" panose="030F0702030302020204" pitchFamily="66" charset="0"/>
              </a:rPr>
              <a:t>Disaster Recovery</a:t>
            </a:r>
          </a:p>
        </p:txBody>
      </p:sp>
    </p:spTree>
  </p:cSld>
  <p:clrMapOvr>
    <a:masterClrMapping/>
  </p:clrMapOvr>
  <p:transition spd="slow"/>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3B7C6-2855-A3D3-1A41-E92E12CE009F}"/>
              </a:ext>
            </a:extLst>
          </p:cNvPr>
          <p:cNvSpPr>
            <a:spLocks noGrp="1"/>
          </p:cNvSpPr>
          <p:nvPr>
            <p:ph type="title"/>
          </p:nvPr>
        </p:nvSpPr>
        <p:spPr/>
        <p:txBody>
          <a:bodyPr/>
          <a:lstStyle/>
          <a:p>
            <a:r>
              <a:rPr lang="en-US" dirty="0"/>
              <a:t>Risk Tolerance Table</a:t>
            </a:r>
          </a:p>
        </p:txBody>
      </p:sp>
      <p:sp>
        <p:nvSpPr>
          <p:cNvPr id="3" name="Text Placeholder 2">
            <a:extLst>
              <a:ext uri="{FF2B5EF4-FFF2-40B4-BE49-F238E27FC236}">
                <a16:creationId xmlns:a16="http://schemas.microsoft.com/office/drawing/2014/main" id="{21201167-2ADC-A732-AFF9-8D73120E0468}"/>
              </a:ext>
            </a:extLst>
          </p:cNvPr>
          <p:cNvSpPr>
            <a:spLocks noGrp="1"/>
          </p:cNvSpPr>
          <p:nvPr>
            <p:ph type="body" idx="1"/>
          </p:nvPr>
        </p:nvSpPr>
        <p:spPr/>
        <p:txBody>
          <a:bodyPr/>
          <a:lstStyle/>
          <a:p>
            <a:r>
              <a:rPr lang="en-US" dirty="0"/>
              <a:t>Considerations</a:t>
            </a:r>
          </a:p>
        </p:txBody>
      </p:sp>
      <p:sp>
        <p:nvSpPr>
          <p:cNvPr id="4" name="Content Placeholder 3">
            <a:extLst>
              <a:ext uri="{FF2B5EF4-FFF2-40B4-BE49-F238E27FC236}">
                <a16:creationId xmlns:a16="http://schemas.microsoft.com/office/drawing/2014/main" id="{AEA62DD1-65B7-3A58-EA3A-BB7B2EA25230}"/>
              </a:ext>
            </a:extLst>
          </p:cNvPr>
          <p:cNvSpPr>
            <a:spLocks noGrp="1"/>
          </p:cNvSpPr>
          <p:nvPr>
            <p:ph sz="half" idx="2"/>
          </p:nvPr>
        </p:nvSpPr>
        <p:spPr/>
        <p:txBody>
          <a:bodyPr/>
          <a:lstStyle/>
          <a:p>
            <a:pPr marL="0" marR="0" indent="0" algn="just">
              <a:spcBef>
                <a:spcPts val="0"/>
              </a:spcBef>
              <a:spcAft>
                <a:spcPts val="600"/>
              </a:spcAft>
              <a:buNone/>
            </a:pPr>
            <a:r>
              <a:rPr lang="en-US" sz="1800" dirty="0">
                <a:effectLst/>
                <a:latin typeface="+mj-lt"/>
                <a:ea typeface="Times New Roman" panose="02020603050405020304" pitchFamily="18" charset="0"/>
              </a:rPr>
              <a:t>Decisions may be made per treatment class:</a:t>
            </a:r>
          </a:p>
          <a:p>
            <a:pPr marL="342900" marR="0" lvl="0" indent="-342900" algn="just">
              <a:spcBef>
                <a:spcPts val="0"/>
              </a:spcBef>
              <a:spcAft>
                <a:spcPts val="600"/>
              </a:spcAft>
              <a:buFont typeface="Symbol" panose="05050102010706020507" pitchFamily="18" charset="2"/>
              <a:buChar char=""/>
            </a:pPr>
            <a:r>
              <a:rPr lang="en-US" sz="1800" dirty="0">
                <a:effectLst/>
                <a:latin typeface="+mj-lt"/>
                <a:ea typeface="Times New Roman" panose="02020603050405020304" pitchFamily="18" charset="0"/>
              </a:rPr>
              <a:t>Financial impact: A range of ALE costs for a risk</a:t>
            </a:r>
          </a:p>
          <a:p>
            <a:pPr marL="342900" marR="0" lvl="0" indent="-342900" algn="just">
              <a:spcBef>
                <a:spcPts val="0"/>
              </a:spcBef>
              <a:spcAft>
                <a:spcPts val="600"/>
              </a:spcAft>
              <a:buFont typeface="Symbol" panose="05050102010706020507" pitchFamily="18" charset="2"/>
              <a:buChar char=""/>
            </a:pPr>
            <a:r>
              <a:rPr lang="en-US" sz="1800" dirty="0">
                <a:effectLst/>
                <a:latin typeface="+mj-lt"/>
                <a:ea typeface="Times New Roman" panose="02020603050405020304" pitchFamily="18" charset="0"/>
              </a:rPr>
              <a:t>Reputational impact:  Impact on public perception if risk were to occur</a:t>
            </a:r>
          </a:p>
          <a:p>
            <a:pPr marL="342900" marR="0" lvl="0" indent="-342900" algn="just">
              <a:spcBef>
                <a:spcPts val="0"/>
              </a:spcBef>
              <a:spcAft>
                <a:spcPts val="600"/>
              </a:spcAft>
              <a:buFont typeface="Symbol" panose="05050102010706020507" pitchFamily="18" charset="2"/>
              <a:buChar char=""/>
            </a:pPr>
            <a:r>
              <a:rPr lang="en-US" sz="1800" dirty="0">
                <a:effectLst/>
                <a:latin typeface="+mj-lt"/>
                <a:ea typeface="Times New Roman" panose="02020603050405020304" pitchFamily="18" charset="0"/>
              </a:rPr>
              <a:t>Legal impact:  Adhering (or not) to a regulation or standard</a:t>
            </a:r>
          </a:p>
          <a:p>
            <a:pPr marL="0" marR="0" indent="0" algn="just">
              <a:spcBef>
                <a:spcPts val="0"/>
              </a:spcBef>
              <a:spcAft>
                <a:spcPts val="600"/>
              </a:spcAft>
              <a:buNone/>
            </a:pPr>
            <a:r>
              <a:rPr lang="en-US" sz="1800" dirty="0">
                <a:effectLst/>
                <a:latin typeface="+mj-lt"/>
                <a:ea typeface="Times New Roman" panose="02020603050405020304" pitchFamily="18" charset="0"/>
              </a:rPr>
              <a:t>Another consideration: how may risks be handled?</a:t>
            </a:r>
          </a:p>
          <a:p>
            <a:pPr algn="just">
              <a:spcBef>
                <a:spcPts val="0"/>
              </a:spcBef>
              <a:spcAft>
                <a:spcPts val="600"/>
              </a:spcAft>
            </a:pPr>
            <a:r>
              <a:rPr lang="en-US" sz="1800" dirty="0">
                <a:effectLst/>
                <a:latin typeface="+mj-lt"/>
                <a:ea typeface="Times New Roman" panose="02020603050405020304" pitchFamily="18" charset="0"/>
              </a:rPr>
              <a:t>may they be transferred (via insurance)?</a:t>
            </a:r>
          </a:p>
          <a:p>
            <a:pPr algn="just">
              <a:spcBef>
                <a:spcPts val="0"/>
              </a:spcBef>
              <a:spcAft>
                <a:spcPts val="600"/>
              </a:spcAft>
            </a:pPr>
            <a:r>
              <a:rPr lang="en-US" sz="1800" dirty="0">
                <a:effectLst/>
                <a:latin typeface="+mj-lt"/>
                <a:ea typeface="Times New Roman" panose="02020603050405020304" pitchFamily="18" charset="0"/>
              </a:rPr>
              <a:t>must they be mitigated or avoided?</a:t>
            </a:r>
          </a:p>
          <a:p>
            <a:endParaRPr lang="en-US" dirty="0"/>
          </a:p>
        </p:txBody>
      </p:sp>
      <p:sp>
        <p:nvSpPr>
          <p:cNvPr id="5" name="Text Placeholder 4">
            <a:extLst>
              <a:ext uri="{FF2B5EF4-FFF2-40B4-BE49-F238E27FC236}">
                <a16:creationId xmlns:a16="http://schemas.microsoft.com/office/drawing/2014/main" id="{361AD4D5-0DEF-E1F3-BCD8-754299CA87B5}"/>
              </a:ext>
            </a:extLst>
          </p:cNvPr>
          <p:cNvSpPr>
            <a:spLocks noGrp="1"/>
          </p:cNvSpPr>
          <p:nvPr>
            <p:ph type="body" sz="quarter" idx="3"/>
          </p:nvPr>
        </p:nvSpPr>
        <p:spPr/>
        <p:txBody>
          <a:bodyPr/>
          <a:lstStyle/>
          <a:p>
            <a:r>
              <a:rPr lang="en-US" dirty="0"/>
              <a:t>Example Table</a:t>
            </a:r>
          </a:p>
        </p:txBody>
      </p:sp>
      <p:graphicFrame>
        <p:nvGraphicFramePr>
          <p:cNvPr id="10" name="Content Placeholder 9">
            <a:extLst>
              <a:ext uri="{FF2B5EF4-FFF2-40B4-BE49-F238E27FC236}">
                <a16:creationId xmlns:a16="http://schemas.microsoft.com/office/drawing/2014/main" id="{B3360190-4F52-DC2D-3EBC-CAFFFBF6FB85}"/>
              </a:ext>
            </a:extLst>
          </p:cNvPr>
          <p:cNvGraphicFramePr>
            <a:graphicFrameLocks noGrp="1"/>
          </p:cNvGraphicFramePr>
          <p:nvPr>
            <p:ph sz="half" idx="10"/>
            <p:extLst>
              <p:ext uri="{D42A27DB-BD31-4B8C-83A1-F6EECF244321}">
                <p14:modId xmlns:p14="http://schemas.microsoft.com/office/powerpoint/2010/main" val="3123792641"/>
              </p:ext>
            </p:extLst>
          </p:nvPr>
        </p:nvGraphicFramePr>
        <p:xfrm>
          <a:off x="4679950" y="2678505"/>
          <a:ext cx="3960812" cy="2270760"/>
        </p:xfrm>
        <a:graphic>
          <a:graphicData uri="http://schemas.openxmlformats.org/drawingml/2006/table">
            <a:tbl>
              <a:tblPr firstRow="1" firstCol="1" bandRow="1">
                <a:tableStyleId>{5C22544A-7EE6-4342-B048-85BDC9FD1C3A}</a:tableStyleId>
              </a:tblPr>
              <a:tblGrid>
                <a:gridCol w="2406650">
                  <a:extLst>
                    <a:ext uri="{9D8B030D-6E8A-4147-A177-3AD203B41FA5}">
                      <a16:colId xmlns:a16="http://schemas.microsoft.com/office/drawing/2014/main" val="524271161"/>
                    </a:ext>
                  </a:extLst>
                </a:gridCol>
                <a:gridCol w="1554162">
                  <a:extLst>
                    <a:ext uri="{9D8B030D-6E8A-4147-A177-3AD203B41FA5}">
                      <a16:colId xmlns:a16="http://schemas.microsoft.com/office/drawing/2014/main" val="3466647722"/>
                    </a:ext>
                  </a:extLst>
                </a:gridCol>
              </a:tblGrid>
              <a:tr h="123775">
                <a:tc>
                  <a:txBody>
                    <a:bodyPr/>
                    <a:lstStyle/>
                    <a:p>
                      <a:pPr marL="0" marR="0" algn="ctr">
                        <a:spcBef>
                          <a:spcPts val="0"/>
                        </a:spcBef>
                        <a:spcAft>
                          <a:spcPts val="600"/>
                        </a:spcAft>
                      </a:pPr>
                      <a:r>
                        <a:rPr lang="en-US" sz="1600">
                          <a:effectLst/>
                        </a:rPr>
                        <a:t>Risk Priority &amp; Handling</a:t>
                      </a:r>
                      <a:endParaRPr lang="en-US" sz="1600">
                        <a:effectLst/>
                        <a:latin typeface="Times New Roman" panose="02020603050405020304" pitchFamily="18" charset="0"/>
                        <a:ea typeface="Times New Roman" panose="02020603050405020304" pitchFamily="18" charset="0"/>
                      </a:endParaRPr>
                    </a:p>
                  </a:txBody>
                  <a:tcPr marL="46416" marR="46416" marT="0" marB="0"/>
                </a:tc>
                <a:tc>
                  <a:txBody>
                    <a:bodyPr/>
                    <a:lstStyle/>
                    <a:p>
                      <a:pPr marL="0" marR="0" algn="ctr">
                        <a:spcBef>
                          <a:spcPts val="0"/>
                        </a:spcBef>
                        <a:spcAft>
                          <a:spcPts val="600"/>
                        </a:spcAft>
                      </a:pPr>
                      <a:r>
                        <a:rPr lang="en-US" sz="1600" dirty="0">
                          <a:effectLst/>
                        </a:rPr>
                        <a:t>Qualifications for Priority</a:t>
                      </a:r>
                      <a:endParaRPr lang="en-US" sz="1600" dirty="0">
                        <a:effectLst/>
                        <a:latin typeface="Times New Roman" panose="02020603050405020304" pitchFamily="18" charset="0"/>
                        <a:ea typeface="Times New Roman" panose="02020603050405020304" pitchFamily="18" charset="0"/>
                      </a:endParaRPr>
                    </a:p>
                  </a:txBody>
                  <a:tcPr marL="46416" marR="46416" marT="0" marB="0"/>
                </a:tc>
                <a:extLst>
                  <a:ext uri="{0D108BD9-81ED-4DB2-BD59-A6C34878D82A}">
                    <a16:rowId xmlns:a16="http://schemas.microsoft.com/office/drawing/2014/main" val="2984639104"/>
                  </a:ext>
                </a:extLst>
              </a:tr>
              <a:tr h="123775">
                <a:tc>
                  <a:txBody>
                    <a:bodyPr/>
                    <a:lstStyle/>
                    <a:p>
                      <a:pPr marL="0" marR="0" algn="just">
                        <a:spcBef>
                          <a:spcPts val="0"/>
                        </a:spcBef>
                        <a:spcAft>
                          <a:spcPts val="600"/>
                        </a:spcAft>
                      </a:pPr>
                      <a:r>
                        <a:rPr lang="en-US" sz="1600">
                          <a:effectLst/>
                        </a:rPr>
                        <a:t>High Risk: Always treated</a:t>
                      </a:r>
                      <a:endParaRPr lang="en-US" sz="1600">
                        <a:effectLst/>
                        <a:latin typeface="Times New Roman" panose="02020603050405020304" pitchFamily="18" charset="0"/>
                        <a:ea typeface="Times New Roman" panose="02020603050405020304" pitchFamily="18" charset="0"/>
                      </a:endParaRPr>
                    </a:p>
                  </a:txBody>
                  <a:tcPr marL="46416" marR="46416" marT="0" marB="0"/>
                </a:tc>
                <a:tc>
                  <a:txBody>
                    <a:bodyPr/>
                    <a:lstStyle/>
                    <a:p>
                      <a:pPr marL="0" marR="0" algn="just">
                        <a:spcBef>
                          <a:spcPts val="0"/>
                        </a:spcBef>
                        <a:spcAft>
                          <a:spcPts val="600"/>
                        </a:spcAft>
                      </a:pPr>
                      <a:r>
                        <a:rPr lang="en-US" sz="1600" dirty="0">
                          <a:effectLst/>
                          <a:latin typeface="+mj-lt"/>
                        </a:rPr>
                        <a:t> Legal impact</a:t>
                      </a:r>
                      <a:endParaRPr lang="en-US" sz="1600" dirty="0">
                        <a:effectLst/>
                        <a:latin typeface="+mj-lt"/>
                        <a:ea typeface="Times New Roman" panose="02020603050405020304" pitchFamily="18" charset="0"/>
                      </a:endParaRPr>
                    </a:p>
                  </a:txBody>
                  <a:tcPr marL="46416" marR="46416" marT="0" marB="0"/>
                </a:tc>
                <a:extLst>
                  <a:ext uri="{0D108BD9-81ED-4DB2-BD59-A6C34878D82A}">
                    <a16:rowId xmlns:a16="http://schemas.microsoft.com/office/drawing/2014/main" val="75432108"/>
                  </a:ext>
                </a:extLst>
              </a:tr>
              <a:tr h="299124">
                <a:tc>
                  <a:txBody>
                    <a:bodyPr/>
                    <a:lstStyle/>
                    <a:p>
                      <a:pPr marL="0" marR="0" algn="just">
                        <a:spcBef>
                          <a:spcPts val="0"/>
                        </a:spcBef>
                        <a:spcAft>
                          <a:spcPts val="600"/>
                        </a:spcAft>
                      </a:pPr>
                      <a:r>
                        <a:rPr lang="en-US" sz="1600" dirty="0">
                          <a:effectLst/>
                        </a:rPr>
                        <a:t>Medium Risk: Negotiable</a:t>
                      </a:r>
                    </a:p>
                    <a:p>
                      <a:pPr marL="0" marR="0" algn="just">
                        <a:spcBef>
                          <a:spcPts val="0"/>
                        </a:spcBef>
                        <a:spcAft>
                          <a:spcPts val="600"/>
                        </a:spcAft>
                      </a:pPr>
                      <a:r>
                        <a:rPr lang="en-US" sz="1600" dirty="0">
                          <a:effectLst/>
                        </a:rPr>
                        <a:t>Decided individually by management</a:t>
                      </a:r>
                      <a:endParaRPr lang="en-US" sz="1600" dirty="0">
                        <a:effectLst/>
                        <a:latin typeface="Times New Roman" panose="02020603050405020304" pitchFamily="18" charset="0"/>
                        <a:ea typeface="Times New Roman" panose="02020603050405020304" pitchFamily="18" charset="0"/>
                      </a:endParaRPr>
                    </a:p>
                  </a:txBody>
                  <a:tcPr marL="46416" marR="46416" marT="0" marB="0"/>
                </a:tc>
                <a:tc>
                  <a:txBody>
                    <a:bodyPr/>
                    <a:lstStyle/>
                    <a:p>
                      <a:pPr marL="0" marR="0" algn="just">
                        <a:spcBef>
                          <a:spcPts val="0"/>
                        </a:spcBef>
                        <a:spcAft>
                          <a:spcPts val="600"/>
                        </a:spcAft>
                      </a:pPr>
                      <a:r>
                        <a:rPr lang="en-US" sz="1600" dirty="0">
                          <a:effectLst/>
                          <a:latin typeface="+mj-lt"/>
                          <a:ea typeface="Times New Roman" panose="02020603050405020304" pitchFamily="18" charset="0"/>
                        </a:rPr>
                        <a:t>Financial impact &gt; $N</a:t>
                      </a:r>
                    </a:p>
                    <a:p>
                      <a:pPr marL="0" marR="0" algn="just">
                        <a:spcBef>
                          <a:spcPts val="0"/>
                        </a:spcBef>
                        <a:spcAft>
                          <a:spcPts val="600"/>
                        </a:spcAft>
                      </a:pPr>
                      <a:r>
                        <a:rPr lang="en-US" sz="1600" dirty="0">
                          <a:effectLst/>
                          <a:latin typeface="+mj-lt"/>
                          <a:ea typeface="Times New Roman" panose="02020603050405020304" pitchFamily="18" charset="0"/>
                        </a:rPr>
                        <a:t>Reputational impact</a:t>
                      </a:r>
                    </a:p>
                  </a:txBody>
                  <a:tcPr marL="46416" marR="46416" marT="0" marB="0"/>
                </a:tc>
                <a:extLst>
                  <a:ext uri="{0D108BD9-81ED-4DB2-BD59-A6C34878D82A}">
                    <a16:rowId xmlns:a16="http://schemas.microsoft.com/office/drawing/2014/main" val="71697530"/>
                  </a:ext>
                </a:extLst>
              </a:tr>
              <a:tr h="123775">
                <a:tc>
                  <a:txBody>
                    <a:bodyPr/>
                    <a:lstStyle/>
                    <a:p>
                      <a:pPr marL="0" marR="0" algn="just">
                        <a:spcBef>
                          <a:spcPts val="0"/>
                        </a:spcBef>
                        <a:spcAft>
                          <a:spcPts val="600"/>
                        </a:spcAft>
                      </a:pPr>
                      <a:r>
                        <a:rPr lang="en-US" sz="1600" dirty="0">
                          <a:effectLst/>
                        </a:rPr>
                        <a:t>Low Risk: Always accepted</a:t>
                      </a:r>
                      <a:endParaRPr lang="en-US" sz="1600" dirty="0">
                        <a:effectLst/>
                        <a:latin typeface="Times New Roman" panose="02020603050405020304" pitchFamily="18" charset="0"/>
                        <a:ea typeface="Times New Roman" panose="02020603050405020304" pitchFamily="18" charset="0"/>
                      </a:endParaRPr>
                    </a:p>
                  </a:txBody>
                  <a:tcPr marL="46416" marR="46416" marT="0" marB="0"/>
                </a:tc>
                <a:tc>
                  <a:txBody>
                    <a:bodyPr/>
                    <a:lstStyle/>
                    <a:p>
                      <a:pPr marL="0" marR="0" algn="just">
                        <a:spcBef>
                          <a:spcPts val="0"/>
                        </a:spcBef>
                        <a:spcAft>
                          <a:spcPts val="600"/>
                        </a:spcAft>
                      </a:pPr>
                      <a:r>
                        <a:rPr lang="en-US" sz="1600" dirty="0">
                          <a:effectLst/>
                          <a:latin typeface="+mj-lt"/>
                          <a:ea typeface="Times New Roman" panose="02020603050405020304" pitchFamily="18" charset="0"/>
                        </a:rPr>
                        <a:t>Financial impact &lt; $N</a:t>
                      </a:r>
                    </a:p>
                  </a:txBody>
                  <a:tcPr marL="46416" marR="46416" marT="0" marB="0"/>
                </a:tc>
                <a:extLst>
                  <a:ext uri="{0D108BD9-81ED-4DB2-BD59-A6C34878D82A}">
                    <a16:rowId xmlns:a16="http://schemas.microsoft.com/office/drawing/2014/main" val="894463712"/>
                  </a:ext>
                </a:extLst>
              </a:tr>
            </a:tbl>
          </a:graphicData>
        </a:graphic>
      </p:graphicFrame>
    </p:spTree>
    <p:extLst>
      <p:ext uri="{BB962C8B-B14F-4D97-AF65-F5344CB8AC3E}">
        <p14:creationId xmlns:p14="http://schemas.microsoft.com/office/powerpoint/2010/main" val="3815999149"/>
      </p:ext>
    </p:extLst>
  </p:cSld>
  <p:clrMapOvr>
    <a:masterClrMapping/>
  </p:clrMapOvr>
  <p:transition spd="slow"/>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6A212-D63E-C2B2-0E56-34A3BC824983}"/>
              </a:ext>
            </a:extLst>
          </p:cNvPr>
          <p:cNvSpPr>
            <a:spLocks noGrp="1"/>
          </p:cNvSpPr>
          <p:nvPr>
            <p:ph type="title"/>
          </p:nvPr>
        </p:nvSpPr>
        <p:spPr/>
        <p:txBody>
          <a:bodyPr/>
          <a:lstStyle/>
          <a:p>
            <a:r>
              <a:rPr lang="en-US" dirty="0"/>
              <a:t>Risk Exception Table</a:t>
            </a:r>
          </a:p>
        </p:txBody>
      </p:sp>
      <p:sp>
        <p:nvSpPr>
          <p:cNvPr id="8" name="Text Placeholder 7">
            <a:extLst>
              <a:ext uri="{FF2B5EF4-FFF2-40B4-BE49-F238E27FC236}">
                <a16:creationId xmlns:a16="http://schemas.microsoft.com/office/drawing/2014/main" id="{D2B8420F-5423-6807-20B1-E8D0D78345A1}"/>
              </a:ext>
            </a:extLst>
          </p:cNvPr>
          <p:cNvSpPr>
            <a:spLocks noGrp="1"/>
          </p:cNvSpPr>
          <p:nvPr>
            <p:ph type="body" idx="1"/>
          </p:nvPr>
        </p:nvSpPr>
        <p:spPr/>
        <p:txBody>
          <a:bodyPr/>
          <a:lstStyle/>
          <a:p>
            <a:r>
              <a:rPr lang="en-US" dirty="0"/>
              <a:t>Considerations</a:t>
            </a:r>
          </a:p>
        </p:txBody>
      </p:sp>
      <p:sp>
        <p:nvSpPr>
          <p:cNvPr id="3" name="Content Placeholder 2">
            <a:extLst>
              <a:ext uri="{FF2B5EF4-FFF2-40B4-BE49-F238E27FC236}">
                <a16:creationId xmlns:a16="http://schemas.microsoft.com/office/drawing/2014/main" id="{157ABF37-BBC0-B465-3CF0-C4E8B0E29AA6}"/>
              </a:ext>
            </a:extLst>
          </p:cNvPr>
          <p:cNvSpPr>
            <a:spLocks noGrp="1"/>
          </p:cNvSpPr>
          <p:nvPr>
            <p:ph sz="half" idx="2"/>
          </p:nvPr>
        </p:nvSpPr>
        <p:spPr/>
        <p:txBody>
          <a:bodyPr/>
          <a:lstStyle/>
          <a:p>
            <a:pPr marL="0" indent="0">
              <a:buNone/>
            </a:pPr>
            <a:r>
              <a:rPr lang="en-US" dirty="0"/>
              <a:t>High or medium priority risks may not be managed at a </a:t>
            </a:r>
            <a:r>
              <a:rPr lang="en-US"/>
              <a:t>given time</a:t>
            </a:r>
            <a:endParaRPr lang="en-US" dirty="0"/>
          </a:p>
          <a:p>
            <a:r>
              <a:rPr lang="en-US" dirty="0"/>
              <a:t>due to insufficient technology, finances or personnel.  </a:t>
            </a:r>
          </a:p>
          <a:p>
            <a:pPr marL="0" indent="0">
              <a:buNone/>
            </a:pPr>
            <a:r>
              <a:rPr lang="en-US" dirty="0"/>
              <a:t>Risk Exceptions are then signed off on for specific unhandled risks </a:t>
            </a:r>
          </a:p>
          <a:p>
            <a:r>
              <a:rPr lang="en-US" dirty="0"/>
              <a:t>reviewed regularly (quarterly or annually)</a:t>
            </a:r>
          </a:p>
        </p:txBody>
      </p:sp>
      <p:sp>
        <p:nvSpPr>
          <p:cNvPr id="9" name="Text Placeholder 8">
            <a:extLst>
              <a:ext uri="{FF2B5EF4-FFF2-40B4-BE49-F238E27FC236}">
                <a16:creationId xmlns:a16="http://schemas.microsoft.com/office/drawing/2014/main" id="{05876F6D-9108-08F5-4A10-2CBD3455EA9D}"/>
              </a:ext>
            </a:extLst>
          </p:cNvPr>
          <p:cNvSpPr>
            <a:spLocks noGrp="1"/>
          </p:cNvSpPr>
          <p:nvPr>
            <p:ph type="body" sz="quarter" idx="3"/>
          </p:nvPr>
        </p:nvSpPr>
        <p:spPr/>
        <p:txBody>
          <a:bodyPr/>
          <a:lstStyle/>
          <a:p>
            <a:r>
              <a:rPr lang="en-US" dirty="0"/>
              <a:t>Example Risk Exception Table</a:t>
            </a:r>
          </a:p>
        </p:txBody>
      </p:sp>
      <p:graphicFrame>
        <p:nvGraphicFramePr>
          <p:cNvPr id="7" name="Content Placeholder 6">
            <a:extLst>
              <a:ext uri="{FF2B5EF4-FFF2-40B4-BE49-F238E27FC236}">
                <a16:creationId xmlns:a16="http://schemas.microsoft.com/office/drawing/2014/main" id="{E472E27F-F0F9-3A60-2C2D-31CD741E9230}"/>
              </a:ext>
            </a:extLst>
          </p:cNvPr>
          <p:cNvGraphicFramePr>
            <a:graphicFrameLocks noGrp="1"/>
          </p:cNvGraphicFramePr>
          <p:nvPr>
            <p:ph sz="half" idx="10"/>
            <p:extLst>
              <p:ext uri="{D42A27DB-BD31-4B8C-83A1-F6EECF244321}">
                <p14:modId xmlns:p14="http://schemas.microsoft.com/office/powerpoint/2010/main" val="1667755305"/>
              </p:ext>
            </p:extLst>
          </p:nvPr>
        </p:nvGraphicFramePr>
        <p:xfrm>
          <a:off x="4679950" y="1944688"/>
          <a:ext cx="3960812" cy="1371600"/>
        </p:xfrm>
        <a:graphic>
          <a:graphicData uri="http://schemas.openxmlformats.org/drawingml/2006/table">
            <a:tbl>
              <a:tblPr firstRow="1" firstCol="1" bandRow="1">
                <a:tableStyleId>{5C22544A-7EE6-4342-B048-85BDC9FD1C3A}</a:tableStyleId>
              </a:tblPr>
              <a:tblGrid>
                <a:gridCol w="1380439">
                  <a:extLst>
                    <a:ext uri="{9D8B030D-6E8A-4147-A177-3AD203B41FA5}">
                      <a16:colId xmlns:a16="http://schemas.microsoft.com/office/drawing/2014/main" val="1683399443"/>
                    </a:ext>
                  </a:extLst>
                </a:gridCol>
                <a:gridCol w="1404507">
                  <a:extLst>
                    <a:ext uri="{9D8B030D-6E8A-4147-A177-3AD203B41FA5}">
                      <a16:colId xmlns:a16="http://schemas.microsoft.com/office/drawing/2014/main" val="2177045137"/>
                    </a:ext>
                  </a:extLst>
                </a:gridCol>
                <a:gridCol w="1175866">
                  <a:extLst>
                    <a:ext uri="{9D8B030D-6E8A-4147-A177-3AD203B41FA5}">
                      <a16:colId xmlns:a16="http://schemas.microsoft.com/office/drawing/2014/main" val="3583765186"/>
                    </a:ext>
                  </a:extLst>
                </a:gridCol>
              </a:tblGrid>
              <a:tr h="126206">
                <a:tc>
                  <a:txBody>
                    <a:bodyPr/>
                    <a:lstStyle/>
                    <a:p>
                      <a:pPr marL="0" marR="0" algn="ctr">
                        <a:spcBef>
                          <a:spcPts val="0"/>
                        </a:spcBef>
                        <a:spcAft>
                          <a:spcPts val="600"/>
                        </a:spcAft>
                      </a:pPr>
                      <a:r>
                        <a:rPr lang="en-US" sz="1800">
                          <a:effectLst/>
                        </a:rPr>
                        <a:t>Risk Priority &amp; Description</a:t>
                      </a:r>
                      <a:endParaRPr lang="en-US" sz="1800">
                        <a:effectLst/>
                        <a:latin typeface="Times New Roman" panose="02020603050405020304" pitchFamily="18" charset="0"/>
                        <a:ea typeface="Times New Roman" panose="02020603050405020304" pitchFamily="18" charset="0"/>
                      </a:endParaRPr>
                    </a:p>
                  </a:txBody>
                  <a:tcPr marL="47327" marR="47327" marT="0" marB="0"/>
                </a:tc>
                <a:tc>
                  <a:txBody>
                    <a:bodyPr/>
                    <a:lstStyle/>
                    <a:p>
                      <a:pPr marL="0" marR="0" algn="ctr">
                        <a:spcBef>
                          <a:spcPts val="0"/>
                        </a:spcBef>
                        <a:spcAft>
                          <a:spcPts val="600"/>
                        </a:spcAft>
                      </a:pPr>
                      <a:r>
                        <a:rPr lang="en-US" sz="1800">
                          <a:effectLst/>
                        </a:rPr>
                        <a:t>Reason for Exception</a:t>
                      </a:r>
                      <a:endParaRPr lang="en-US" sz="1800">
                        <a:effectLst/>
                        <a:latin typeface="Times New Roman" panose="02020603050405020304" pitchFamily="18" charset="0"/>
                        <a:ea typeface="Times New Roman" panose="02020603050405020304" pitchFamily="18" charset="0"/>
                      </a:endParaRPr>
                    </a:p>
                  </a:txBody>
                  <a:tcPr marL="47327" marR="47327" marT="0" marB="0"/>
                </a:tc>
                <a:tc>
                  <a:txBody>
                    <a:bodyPr/>
                    <a:lstStyle/>
                    <a:p>
                      <a:pPr marL="0" marR="0" algn="ctr">
                        <a:spcBef>
                          <a:spcPts val="0"/>
                        </a:spcBef>
                        <a:spcAft>
                          <a:spcPts val="600"/>
                        </a:spcAft>
                      </a:pPr>
                      <a:r>
                        <a:rPr lang="en-US" sz="1800" dirty="0" err="1">
                          <a:effectLst/>
                        </a:rPr>
                        <a:t>Mgmt</a:t>
                      </a:r>
                      <a:r>
                        <a:rPr lang="en-US" sz="1800" dirty="0">
                          <a:effectLst/>
                        </a:rPr>
                        <a:t> Sign-off</a:t>
                      </a:r>
                      <a:endParaRPr lang="en-US" sz="1800" dirty="0">
                        <a:effectLst/>
                        <a:latin typeface="Times New Roman" panose="02020603050405020304" pitchFamily="18" charset="0"/>
                        <a:ea typeface="Times New Roman" panose="02020603050405020304" pitchFamily="18" charset="0"/>
                      </a:endParaRPr>
                    </a:p>
                  </a:txBody>
                  <a:tcPr marL="47327" marR="47327" marT="0" marB="0"/>
                </a:tc>
                <a:extLst>
                  <a:ext uri="{0D108BD9-81ED-4DB2-BD59-A6C34878D82A}">
                    <a16:rowId xmlns:a16="http://schemas.microsoft.com/office/drawing/2014/main" val="2745361254"/>
                  </a:ext>
                </a:extLst>
              </a:tr>
              <a:tr h="126206">
                <a:tc>
                  <a:txBody>
                    <a:bodyPr/>
                    <a:lstStyle/>
                    <a:p>
                      <a:pPr marL="0" marR="0" algn="just">
                        <a:spcBef>
                          <a:spcPts val="0"/>
                        </a:spcBef>
                        <a:spcAft>
                          <a:spcPts val="60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47327" marR="47327" marT="0" marB="0"/>
                </a:tc>
                <a:tc>
                  <a:txBody>
                    <a:bodyPr/>
                    <a:lstStyle/>
                    <a:p>
                      <a:pPr marL="0" marR="0" algn="just">
                        <a:spcBef>
                          <a:spcPts val="0"/>
                        </a:spcBef>
                        <a:spcAft>
                          <a:spcPts val="60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47327" marR="47327" marT="0" marB="0"/>
                </a:tc>
                <a:tc>
                  <a:txBody>
                    <a:bodyPr/>
                    <a:lstStyle/>
                    <a:p>
                      <a:pPr marL="0" marR="0" algn="just">
                        <a:spcBef>
                          <a:spcPts val="0"/>
                        </a:spcBef>
                        <a:spcAft>
                          <a:spcPts val="60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47327" marR="47327" marT="0" marB="0"/>
                </a:tc>
                <a:extLst>
                  <a:ext uri="{0D108BD9-81ED-4DB2-BD59-A6C34878D82A}">
                    <a16:rowId xmlns:a16="http://schemas.microsoft.com/office/drawing/2014/main" val="3778635118"/>
                  </a:ext>
                </a:extLst>
              </a:tr>
              <a:tr h="126206">
                <a:tc>
                  <a:txBody>
                    <a:bodyPr/>
                    <a:lstStyle/>
                    <a:p>
                      <a:pPr marL="0" marR="0" algn="just">
                        <a:spcBef>
                          <a:spcPts val="0"/>
                        </a:spcBef>
                        <a:spcAft>
                          <a:spcPts val="60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47327" marR="47327" marT="0" marB="0"/>
                </a:tc>
                <a:tc>
                  <a:txBody>
                    <a:bodyPr/>
                    <a:lstStyle/>
                    <a:p>
                      <a:pPr marL="0" marR="0" algn="just">
                        <a:spcBef>
                          <a:spcPts val="0"/>
                        </a:spcBef>
                        <a:spcAft>
                          <a:spcPts val="600"/>
                        </a:spcAft>
                      </a:pPr>
                      <a:r>
                        <a:rPr lang="en-US" sz="1800">
                          <a:effectLst/>
                        </a:rPr>
                        <a:t> </a:t>
                      </a:r>
                      <a:endParaRPr lang="en-US" sz="1800">
                        <a:effectLst/>
                        <a:latin typeface="Times New Roman" panose="02020603050405020304" pitchFamily="18" charset="0"/>
                        <a:ea typeface="Times New Roman" panose="02020603050405020304" pitchFamily="18" charset="0"/>
                      </a:endParaRPr>
                    </a:p>
                  </a:txBody>
                  <a:tcPr marL="47327" marR="47327" marT="0" marB="0"/>
                </a:tc>
                <a:tc>
                  <a:txBody>
                    <a:bodyPr/>
                    <a:lstStyle/>
                    <a:p>
                      <a:pPr marL="0" marR="0" algn="just">
                        <a:spcBef>
                          <a:spcPts val="0"/>
                        </a:spcBef>
                        <a:spcAft>
                          <a:spcPts val="600"/>
                        </a:spcAft>
                      </a:pPr>
                      <a:r>
                        <a:rPr lang="en-US" sz="1800" dirty="0">
                          <a:effectLst/>
                        </a:rPr>
                        <a:t> </a:t>
                      </a:r>
                      <a:endParaRPr lang="en-US" sz="1800" dirty="0">
                        <a:effectLst/>
                        <a:latin typeface="Times New Roman" panose="02020603050405020304" pitchFamily="18" charset="0"/>
                        <a:ea typeface="Times New Roman" panose="02020603050405020304" pitchFamily="18" charset="0"/>
                      </a:endParaRPr>
                    </a:p>
                  </a:txBody>
                  <a:tcPr marL="47327" marR="47327" marT="0" marB="0"/>
                </a:tc>
                <a:extLst>
                  <a:ext uri="{0D108BD9-81ED-4DB2-BD59-A6C34878D82A}">
                    <a16:rowId xmlns:a16="http://schemas.microsoft.com/office/drawing/2014/main" val="3752496574"/>
                  </a:ext>
                </a:extLst>
              </a:tr>
            </a:tbl>
          </a:graphicData>
        </a:graphic>
      </p:graphicFrame>
    </p:spTree>
    <p:extLst>
      <p:ext uri="{BB962C8B-B14F-4D97-AF65-F5344CB8AC3E}">
        <p14:creationId xmlns:p14="http://schemas.microsoft.com/office/powerpoint/2010/main" val="461208946"/>
      </p:ext>
    </p:extLst>
  </p:cSld>
  <p:clrMapOvr>
    <a:masterClrMapping/>
  </p:clrMapOvr>
  <p:transition spd="slow"/>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le 1"/>
          <p:cNvSpPr>
            <a:spLocks noGrp="1"/>
          </p:cNvSpPr>
          <p:nvPr>
            <p:ph type="title"/>
          </p:nvPr>
        </p:nvSpPr>
        <p:spPr>
          <a:xfrm>
            <a:off x="520700" y="917575"/>
            <a:ext cx="8154988" cy="388938"/>
          </a:xfrm>
        </p:spPr>
        <p:txBody>
          <a:bodyPr/>
          <a:lstStyle/>
          <a:p>
            <a:pPr eaLnBrk="1" hangingPunct="1"/>
            <a:r>
              <a:rPr lang="en-US" altLang="en-US" sz="2800">
                <a:ea typeface="Calibri" panose="020F0502020204030204" pitchFamily="34" charset="0"/>
                <a:cs typeface="Lucida Sans" panose="020B0602030504020204" pitchFamily="34" charset="0"/>
              </a:rPr>
              <a:t>Three Ethical Risk Cases</a:t>
            </a:r>
          </a:p>
        </p:txBody>
      </p:sp>
      <p:sp>
        <p:nvSpPr>
          <p:cNvPr id="3" name="Content Placeholder 2"/>
          <p:cNvSpPr>
            <a:spLocks noGrp="1"/>
          </p:cNvSpPr>
          <p:nvPr>
            <p:ph idx="1"/>
          </p:nvPr>
        </p:nvSpPr>
        <p:spPr>
          <a:xfrm>
            <a:off x="457200" y="1676400"/>
            <a:ext cx="8229600" cy="3886200"/>
          </a:xfrm>
        </p:spPr>
        <p:txBody>
          <a:bodyPr>
            <a:noAutofit/>
          </a:bodyPr>
          <a:lstStyle/>
          <a:p>
            <a:pPr marL="457200" indent="-457200" eaLnBrk="1" hangingPunct="1">
              <a:buFont typeface="+mj-lt"/>
              <a:buAutoNum type="arabicPeriod"/>
              <a:defRPr/>
            </a:pPr>
            <a:r>
              <a:rPr lang="en-US" sz="2400" dirty="0"/>
              <a:t>On eve of doomed Challenger space shuttle launch, an executive told another: “Take off your engineering hat and put on your management hat.”  </a:t>
            </a:r>
          </a:p>
          <a:p>
            <a:pPr marL="457200" indent="-457200" eaLnBrk="1" hangingPunct="1">
              <a:buFont typeface="+mj-lt"/>
              <a:buAutoNum type="arabicPeriod"/>
              <a:defRPr/>
            </a:pPr>
            <a:r>
              <a:rPr lang="en-US" sz="2400" dirty="0"/>
              <a:t>In Bhopal, India, a chemical leak killed approx. 3000 people, settlement was &lt; 1/2 Exxon Valdez oil spill’s settlement. </a:t>
            </a:r>
          </a:p>
          <a:p>
            <a:pPr marL="857250" lvl="1" indent="-457200" eaLnBrk="1" hangingPunct="1">
              <a:buFont typeface="Arial" pitchFamily="34" charset="0"/>
              <a:buChar char="•"/>
              <a:defRPr/>
            </a:pPr>
            <a:r>
              <a:rPr lang="en-US" sz="2000"/>
              <a:t>Human life = projected income (low in developing nations)</a:t>
            </a:r>
          </a:p>
          <a:p>
            <a:pPr marL="457200" indent="-457200" eaLnBrk="1" hangingPunct="1">
              <a:buFont typeface="+mj-lt"/>
              <a:buAutoNum type="arabicPeriod"/>
              <a:defRPr/>
            </a:pPr>
            <a:r>
              <a:rPr lang="en-US" sz="2400" dirty="0"/>
              <a:t>The Three Mile Island nuclear disaster was a ‘success’ because no lives were lost</a:t>
            </a:r>
          </a:p>
          <a:p>
            <a:pPr marL="857250" lvl="1" indent="-457200" eaLnBrk="1" hangingPunct="1">
              <a:buFont typeface="Arial" pitchFamily="34" charset="0"/>
              <a:buChar char="•"/>
              <a:defRPr/>
            </a:pPr>
            <a:r>
              <a:rPr lang="en-US" sz="2000">
                <a:solidFill>
                  <a:srgbClr val="5F5F5F"/>
                </a:solidFill>
              </a:rPr>
              <a:t>Public acceptance of nuclear technologies eroded due to the environmental problems and the proven threat </a:t>
            </a:r>
          </a:p>
          <a:p>
            <a:pPr algn="ctr" eaLnBrk="1" hangingPunct="1">
              <a:buFont typeface="Wingdings" pitchFamily="2" charset="2"/>
              <a:buNone/>
              <a:defRPr/>
            </a:pPr>
            <a:r>
              <a:rPr lang="en-US" sz="2400" b="1" dirty="0"/>
              <a:t>It is easy to underestimate the cost of others’ lives, when your life is not impacted.</a:t>
            </a:r>
          </a:p>
          <a:p>
            <a:pPr eaLnBrk="1" hangingPunct="1">
              <a:buFont typeface="Arial" charset="0"/>
              <a:buNone/>
              <a:defRPr/>
            </a:pPr>
            <a:endParaRPr lang="en-US" dirty="0"/>
          </a:p>
        </p:txBody>
      </p:sp>
    </p:spTree>
  </p:cSld>
  <p:clrMapOvr>
    <a:masterClrMapping/>
  </p:clrMapOvr>
  <p:transition spd="slow"/>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28675" name="Rectangle 3"/>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Risk Assessment includes: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The steps: risk analysis, risk treatment, risk acceptance, and risk monitoring</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Answers the question: What risks are we prone to, and what is the financial costs of these risks?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Assesses controls after implementation</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The identification, financial analysis, and prioritization of risks, and evaluation of controls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28675">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80899" name="Rectangle 3"/>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Risk Management includes: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The steps: risk analysis, risk treatment, risk acceptance, and risk monitoring</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Answers the question: What risks are we prone to, and what is the financial costs of these risks?</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Assesses controls after implementation</a:t>
            </a:r>
          </a:p>
          <a:p>
            <a:pPr marL="609600" indent="-609600" eaLnBrk="1" hangingPunct="1">
              <a:buFontTx/>
              <a:buAutoNum type="arabicPeriod"/>
            </a:pPr>
            <a:r>
              <a:rPr lang="en-US" altLang="en-US" sz="2400">
                <a:latin typeface="Calibri" panose="020F0502020204030204" pitchFamily="34" charset="0"/>
                <a:ea typeface="ヒラギノ角ゴ Pro W3"/>
                <a:cs typeface="ヒラギノ角ゴ Pro W3"/>
              </a:rPr>
              <a:t>The identification, financial analysis, and prioritization of risks, and evaluation of controls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0899">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82947" name="Rectangle 3"/>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FIRST step in Security Risk Assessment is:</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Determine threats and vulnerabilities</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Determine values of key assets</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Estimate likelihood of exploitation</a:t>
            </a:r>
          </a:p>
          <a:p>
            <a:pPr marL="609600" indent="-6096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Analyze existing controls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2947">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20700" y="917575"/>
            <a:ext cx="8154988" cy="388938"/>
          </a:xfrm>
        </p:spPr>
        <p:txBody>
          <a:bodyPr/>
          <a:lstStyle/>
          <a:p>
            <a:pPr eaLnBrk="1" hangingPunct="1"/>
            <a:r>
              <a:rPr lang="en-US" altLang="en-US" sz="2800">
                <a:ea typeface="Calibri" panose="020F0502020204030204" pitchFamily="34" charset="0"/>
                <a:cs typeface="Lucida Sans" panose="020B0602030504020204" pitchFamily="34" charset="0"/>
              </a:rPr>
              <a:t>Risk Appetite</a:t>
            </a:r>
          </a:p>
        </p:txBody>
      </p:sp>
      <p:sp>
        <p:nvSpPr>
          <p:cNvPr id="30723" name="Rectangle 3"/>
          <p:cNvSpPr>
            <a:spLocks noGrp="1" noChangeArrowheads="1"/>
          </p:cNvSpPr>
          <p:nvPr>
            <p:ph idx="1"/>
          </p:nvPr>
        </p:nvSpPr>
        <p:spPr/>
        <p:txBody>
          <a:bodyPr/>
          <a:lstStyle/>
          <a:p>
            <a:pPr eaLnBrk="1" hangingPunct="1">
              <a:lnSpc>
                <a:spcPct val="80000"/>
              </a:lnSpc>
            </a:pPr>
            <a:r>
              <a:rPr lang="en-US" altLang="en-US" sz="2400" dirty="0">
                <a:latin typeface="Calibri" panose="020F0502020204030204" pitchFamily="34" charset="0"/>
                <a:ea typeface="ヒラギノ角ゴ Pro W3"/>
                <a:cs typeface="ヒラギノ角ゴ Pro W3"/>
              </a:rPr>
              <a:t>Do you operate your computer with or without antivirus software?</a:t>
            </a:r>
          </a:p>
          <a:p>
            <a:pPr eaLnBrk="1" hangingPunct="1">
              <a:lnSpc>
                <a:spcPct val="80000"/>
              </a:lnSpc>
            </a:pPr>
            <a:r>
              <a:rPr lang="en-US" altLang="en-US" sz="2400" dirty="0">
                <a:latin typeface="Calibri" panose="020F0502020204030204" pitchFamily="34" charset="0"/>
                <a:ea typeface="ヒラギノ角ゴ Pro W3"/>
                <a:cs typeface="ヒラギノ角ゴ Pro W3"/>
              </a:rPr>
              <a:t>Do you have antispyware?</a:t>
            </a:r>
          </a:p>
          <a:p>
            <a:pPr eaLnBrk="1" hangingPunct="1">
              <a:lnSpc>
                <a:spcPct val="80000"/>
              </a:lnSpc>
            </a:pPr>
            <a:r>
              <a:rPr lang="en-US" altLang="en-US" sz="2400" dirty="0">
                <a:latin typeface="Calibri" panose="020F0502020204030204" pitchFamily="34" charset="0"/>
                <a:ea typeface="ヒラギノ角ゴ Pro W3"/>
                <a:cs typeface="ヒラギノ角ゴ Pro W3"/>
              </a:rPr>
              <a:t>Do you open emails with forwarded attachments from friends or follow questionable web links?</a:t>
            </a:r>
          </a:p>
          <a:p>
            <a:pPr eaLnBrk="1" hangingPunct="1">
              <a:lnSpc>
                <a:spcPct val="80000"/>
              </a:lnSpc>
            </a:pPr>
            <a:r>
              <a:rPr lang="en-US" altLang="en-US" sz="2400" dirty="0">
                <a:latin typeface="Calibri" panose="020F0502020204030204" pitchFamily="34" charset="0"/>
                <a:ea typeface="ヒラギノ角ゴ Pro W3"/>
                <a:cs typeface="ヒラギノ角ゴ Pro W3"/>
              </a:rPr>
              <a:t>Have you ever given your bank account information to a foreign emailer to make $$$?</a:t>
            </a:r>
          </a:p>
          <a:p>
            <a:pPr algn="ctr" eaLnBrk="1" hangingPunct="1">
              <a:lnSpc>
                <a:spcPct val="80000"/>
              </a:lnSpc>
              <a:buFont typeface="Wingdings" panose="05000000000000000000" pitchFamily="2" charset="2"/>
              <a:buNone/>
            </a:pPr>
            <a:endParaRPr lang="en-US" altLang="en-US" sz="2400" b="1" dirty="0">
              <a:latin typeface="Calibri" panose="020F0502020204030204" pitchFamily="34" charset="0"/>
              <a:ea typeface="ヒラギノ角ゴ Pro W3"/>
              <a:cs typeface="ヒラギノ角ゴ Pro W3"/>
            </a:endParaRPr>
          </a:p>
          <a:p>
            <a:pPr algn="ctr" eaLnBrk="1" hangingPunct="1">
              <a:lnSpc>
                <a:spcPct val="8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What is your risk appetite?</a:t>
            </a:r>
          </a:p>
          <a:p>
            <a:pPr algn="ctr" eaLnBrk="1" hangingPunct="1">
              <a:lnSpc>
                <a:spcPct val="80000"/>
              </a:lnSpc>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If liberal, is it due to risk acceptance or ignorance?</a:t>
            </a:r>
          </a:p>
          <a:p>
            <a:pPr eaLnBrk="1" hangingPunct="1">
              <a:lnSpc>
                <a:spcPct val="80000"/>
              </a:lnSpc>
              <a:buFont typeface="Wingdings" panose="05000000000000000000" pitchFamily="2" charset="2"/>
              <a:buNone/>
            </a:pPr>
            <a:r>
              <a:rPr lang="en-US" altLang="en-US" sz="2400" dirty="0">
                <a:latin typeface="Calibri" panose="020F0502020204030204" pitchFamily="34" charset="0"/>
                <a:ea typeface="ヒラギノ角ゴ Pro W3"/>
                <a:cs typeface="ヒラギノ角ゴ Pro W3"/>
              </a:rPr>
              <a:t>Companies too have risk appetites, decided after evaluating risk</a:t>
            </a:r>
          </a:p>
        </p:txBody>
      </p:sp>
    </p:spTree>
  </p:cSld>
  <p:clrMapOvr>
    <a:masterClrMapping/>
  </p:clrMapOvr>
  <p:transition spd="slow"/>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83971" name="Rectangle 3"/>
          <p:cNvSpPr>
            <a:spLocks noGrp="1" noChangeArrowheads="1"/>
          </p:cNvSpPr>
          <p:nvPr>
            <p:ph idx="1"/>
          </p:nvPr>
        </p:nvSpPr>
        <p:spPr>
          <a:xfrm>
            <a:off x="457200" y="1981200"/>
            <a:ext cx="8229600" cy="4343400"/>
          </a:xfrm>
        </p:spPr>
        <p:txBody>
          <a:bodyPr/>
          <a:lstStyle/>
          <a:p>
            <a:pPr marL="533400" indent="-5334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Single Loss Expectancy refers to:</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The probability that an attack will occur in one year</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The duration of time where a loss is expected to occur (e.g., one month, one year, one decade)</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The cost when the risk occurs to the asset once</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The average cost of loss of this asset per year</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3971">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84995" name="Rectangle 3"/>
          <p:cNvSpPr>
            <a:spLocks noGrp="1" noChangeArrowheads="1"/>
          </p:cNvSpPr>
          <p:nvPr>
            <p:ph idx="1"/>
          </p:nvPr>
        </p:nvSpPr>
        <p:spPr/>
        <p:txBody>
          <a:bodyPr/>
          <a:lstStyle/>
          <a:p>
            <a:pPr marL="533400" indent="-533400" eaLnBrk="1" hangingPunct="1">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The role(s) responsible for deciding whether risks should be accepted, transferred, or mitigated is:</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The Chief Information Officer</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The Chief Risk Officer</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The Chief Information Security Officer</a:t>
            </a:r>
          </a:p>
          <a:p>
            <a:pPr marL="533400" indent="-533400" eaLnBrk="1" hangingPunct="1">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Enterprise governance and senior business management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4995">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457200" y="838200"/>
            <a:ext cx="8229600" cy="1219200"/>
          </a:xfrm>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23555" name="Content Placeholder 2"/>
          <p:cNvSpPr>
            <a:spLocks noGrp="1"/>
          </p:cNvSpPr>
          <p:nvPr>
            <p:ph idx="1"/>
          </p:nvPr>
        </p:nvSpPr>
        <p:spPr>
          <a:xfrm>
            <a:off x="457200" y="2057400"/>
            <a:ext cx="8229600" cy="3581400"/>
          </a:xfrm>
        </p:spPr>
        <p:txBody>
          <a:bodyPr/>
          <a:lstStyle/>
          <a:p>
            <a:pPr marL="609600" indent="-609600" eaLnBrk="1" hangingPunct="1">
              <a:buFont typeface="Wingdings" panose="05000000000000000000" pitchFamily="2" charset="2"/>
              <a:buNone/>
            </a:pPr>
            <a:r>
              <a:rPr lang="en-US" altLang="en-US" sz="2400" b="1">
                <a:latin typeface="Calibri" panose="020F0502020204030204" pitchFamily="34" charset="0"/>
                <a:ea typeface="ヒラギノ角ゴ Pro W3"/>
                <a:cs typeface="ヒラギノ角ゴ Pro W3"/>
              </a:rPr>
              <a:t>       </a:t>
            </a:r>
            <a:r>
              <a:rPr lang="en-US" altLang="en-US" sz="2800">
                <a:latin typeface="Calibri" panose="020F0502020204030204" pitchFamily="34" charset="0"/>
                <a:ea typeface="ヒラギノ角ゴ Pro W3"/>
                <a:cs typeface="ヒラギノ角ゴ Pro W3"/>
              </a:rPr>
              <a:t>Which of these risks is best measured using a qualitative process?</a:t>
            </a:r>
          </a:p>
          <a:p>
            <a:pPr marL="609600" indent="-609600" eaLnBrk="1" hangingPunct="1">
              <a:buFont typeface="Arial" pitchFamily="34" charset="0"/>
              <a:buAutoNum type="arabicPeriod"/>
            </a:pPr>
            <a:r>
              <a:rPr lang="en-US" altLang="en-US" sz="2800">
                <a:latin typeface="Calibri" panose="020F0502020204030204" pitchFamily="34" charset="0"/>
                <a:ea typeface="ヒラギノ角ゴ Pro W3"/>
                <a:cs typeface="ヒラギノ角ゴ Pro W3"/>
              </a:rPr>
              <a:t>Temporary power outage in an office building </a:t>
            </a:r>
          </a:p>
          <a:p>
            <a:pPr marL="609600" indent="-609600" eaLnBrk="1" hangingPunct="1">
              <a:buFont typeface="Arial" pitchFamily="34" charset="0"/>
              <a:buAutoNum type="arabicPeriod"/>
            </a:pPr>
            <a:r>
              <a:rPr lang="en-US" altLang="en-US" sz="2800">
                <a:latin typeface="Calibri" panose="020F0502020204030204" pitchFamily="34" charset="0"/>
                <a:ea typeface="ヒラギノ角ゴ Pro W3"/>
                <a:cs typeface="ヒラギノ角ゴ Pro W3"/>
              </a:rPr>
              <a:t>Loss of consumer confidence due to a malfunctioning website</a:t>
            </a:r>
          </a:p>
          <a:p>
            <a:pPr marL="609600" indent="-609600" eaLnBrk="1" hangingPunct="1">
              <a:buFont typeface="Arial" pitchFamily="34" charset="0"/>
              <a:buAutoNum type="arabicPeriod"/>
            </a:pPr>
            <a:r>
              <a:rPr lang="en-US" altLang="en-US" sz="2800">
                <a:latin typeface="Calibri" panose="020F0502020204030204" pitchFamily="34" charset="0"/>
                <a:ea typeface="ヒラギノ角ゴ Pro W3"/>
                <a:cs typeface="ヒラギノ角ゴ Pro W3"/>
              </a:rPr>
              <a:t>Theft of an employee’s laptop while traveling </a:t>
            </a:r>
          </a:p>
          <a:p>
            <a:pPr marL="609600" indent="-609600" eaLnBrk="1" hangingPunct="1">
              <a:buFont typeface="Arial" pitchFamily="34" charset="0"/>
              <a:buAutoNum type="arabicPeriod"/>
            </a:pPr>
            <a:r>
              <a:rPr lang="en-US" altLang="en-US" sz="2800">
                <a:latin typeface="Calibri" panose="020F0502020204030204" pitchFamily="34" charset="0"/>
                <a:ea typeface="ヒラギノ角ゴ Pro W3"/>
                <a:cs typeface="ヒラギノ角ゴ Pro W3"/>
              </a:rPr>
              <a:t>Disruption of supply deliveries due to flooding</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23555">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67587" name="Rectangle 3"/>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     The risk that is assumed after implementing controls is known as:</a:t>
            </a:r>
          </a:p>
          <a:p>
            <a:pPr marL="609600" indent="-609600" eaLnBrk="1" hangingPunct="1">
              <a:buFontTx/>
              <a:buAutoNum type="arabicPeriod"/>
            </a:pPr>
            <a:r>
              <a:rPr lang="en-US" altLang="en-US" sz="2800">
                <a:latin typeface="Calibri" panose="020F0502020204030204" pitchFamily="34" charset="0"/>
                <a:ea typeface="ヒラギノ角ゴ Pro W3"/>
                <a:cs typeface="ヒラギノ角ゴ Pro W3"/>
              </a:rPr>
              <a:t>Accepted Risk</a:t>
            </a:r>
          </a:p>
          <a:p>
            <a:pPr marL="609600" indent="-609600" eaLnBrk="1" hangingPunct="1">
              <a:buFontTx/>
              <a:buAutoNum type="arabicPeriod"/>
            </a:pPr>
            <a:r>
              <a:rPr lang="en-US" altLang="en-US" sz="2800">
                <a:latin typeface="Calibri" panose="020F0502020204030204" pitchFamily="34" charset="0"/>
                <a:ea typeface="ヒラギノ角ゴ Pro W3"/>
                <a:cs typeface="ヒラギノ角ゴ Pro W3"/>
              </a:rPr>
              <a:t>Annualized Loss Expectancy</a:t>
            </a:r>
          </a:p>
          <a:p>
            <a:pPr marL="609600" indent="-609600" eaLnBrk="1" hangingPunct="1">
              <a:buFontTx/>
              <a:buAutoNum type="arabicPeriod"/>
            </a:pPr>
            <a:r>
              <a:rPr lang="en-US" altLang="en-US" sz="2800">
                <a:latin typeface="Calibri" panose="020F0502020204030204" pitchFamily="34" charset="0"/>
                <a:ea typeface="ヒラギノ角ゴ Pro W3"/>
                <a:cs typeface="ヒラギノ角ゴ Pro W3"/>
              </a:rPr>
              <a:t>Quantitative risk</a:t>
            </a:r>
          </a:p>
          <a:p>
            <a:pPr marL="609600" indent="-609600" eaLnBrk="1" hangingPunct="1">
              <a:buFontTx/>
              <a:buAutoNum type="arabicPeriod"/>
            </a:pPr>
            <a:r>
              <a:rPr lang="en-US" altLang="en-US" sz="2800">
                <a:latin typeface="Calibri" panose="020F0502020204030204" pitchFamily="34" charset="0"/>
                <a:ea typeface="ヒラギノ角ゴ Pro W3"/>
                <a:cs typeface="ヒラギノ角ゴ Pro W3"/>
              </a:rPr>
              <a:t>Residual risk</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67587">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89091" name="Rectangle 3"/>
          <p:cNvSpPr>
            <a:spLocks noGrp="1" noChangeArrowheads="1"/>
          </p:cNvSpPr>
          <p:nvPr>
            <p:ph idx="1"/>
          </p:nvPr>
        </p:nvSpPr>
        <p:spPr/>
        <p:txBody>
          <a:bodyPr/>
          <a:lstStyle/>
          <a:p>
            <a:pPr marL="609600" indent="-609600" eaLnBrk="1" hangingPunct="1">
              <a:buFont typeface="Wingdings" panose="05000000000000000000" pitchFamily="2" charset="2"/>
              <a:buNone/>
            </a:pPr>
            <a:r>
              <a:rPr lang="en-US" altLang="en-US" sz="2800">
                <a:latin typeface="Calibri" panose="020F0502020204030204" pitchFamily="34" charset="0"/>
                <a:ea typeface="ヒラギノ角ゴ Pro W3"/>
                <a:cs typeface="ヒラギノ角ゴ Pro W3"/>
              </a:rPr>
              <a:t>     The primary purpose of risk management is to:</a:t>
            </a:r>
          </a:p>
          <a:p>
            <a:pPr marL="609600" indent="-609600" eaLnBrk="1" hangingPunct="1">
              <a:buFont typeface="Wingdings" panose="05000000000000000000" pitchFamily="2" charset="2"/>
              <a:buAutoNum type="arabicPeriod"/>
            </a:pPr>
            <a:r>
              <a:rPr lang="en-US" altLang="en-US" sz="2800">
                <a:latin typeface="Calibri" panose="020F0502020204030204" pitchFamily="34" charset="0"/>
                <a:ea typeface="ヒラギノ角ゴ Pro W3"/>
                <a:cs typeface="ヒラギノ角ゴ Pro W3"/>
              </a:rPr>
              <a:t>Eliminate all risk</a:t>
            </a:r>
          </a:p>
          <a:p>
            <a:pPr marL="609600" indent="-609600" eaLnBrk="1" hangingPunct="1">
              <a:buFont typeface="Wingdings" panose="05000000000000000000" pitchFamily="2" charset="2"/>
              <a:buAutoNum type="arabicPeriod"/>
            </a:pPr>
            <a:r>
              <a:rPr lang="en-US" altLang="en-US" sz="2800">
                <a:latin typeface="Calibri" panose="020F0502020204030204" pitchFamily="34" charset="0"/>
                <a:ea typeface="ヒラギノ角ゴ Pro W3"/>
                <a:cs typeface="ヒラギノ角ゴ Pro W3"/>
              </a:rPr>
              <a:t>Find the most cost-effective controls</a:t>
            </a:r>
          </a:p>
          <a:p>
            <a:pPr marL="609600" indent="-609600" eaLnBrk="1" hangingPunct="1">
              <a:buFont typeface="Wingdings" panose="05000000000000000000" pitchFamily="2" charset="2"/>
              <a:buAutoNum type="arabicPeriod"/>
            </a:pPr>
            <a:r>
              <a:rPr lang="en-US" altLang="en-US" sz="2800">
                <a:latin typeface="Calibri" panose="020F0502020204030204" pitchFamily="34" charset="0"/>
                <a:ea typeface="ヒラギノ角ゴ Pro W3"/>
                <a:cs typeface="ヒラギノ角ゴ Pro W3"/>
              </a:rPr>
              <a:t>Reduce risk to an acceptable level</a:t>
            </a:r>
          </a:p>
          <a:p>
            <a:pPr marL="609600" indent="-609600" eaLnBrk="1" hangingPunct="1">
              <a:buFont typeface="Wingdings" panose="05000000000000000000" pitchFamily="2" charset="2"/>
              <a:buAutoNum type="arabicPeriod"/>
            </a:pPr>
            <a:r>
              <a:rPr lang="en-US" altLang="en-US" sz="2800">
                <a:latin typeface="Calibri" panose="020F0502020204030204" pitchFamily="34" charset="0"/>
                <a:ea typeface="ヒラギノ角ゴ Pro W3"/>
                <a:cs typeface="ヒラギノ角ゴ Pro W3"/>
              </a:rPr>
              <a:t>Determine budget for residual risk</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89091">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90115" name="Rectangle 3"/>
          <p:cNvSpPr>
            <a:spLocks noGrp="1" noChangeArrowheads="1"/>
          </p:cNvSpPr>
          <p:nvPr>
            <p:ph idx="1"/>
          </p:nvPr>
        </p:nvSpPr>
        <p:spPr/>
        <p:txBody>
          <a:bodyPr/>
          <a:lstStyle/>
          <a:p>
            <a:pPr marL="457200" indent="-457200" eaLnBrk="1" hangingPunct="1">
              <a:lnSpc>
                <a:spcPct val="9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Due Diligence ensures that</a:t>
            </a:r>
          </a:p>
          <a:p>
            <a:pPr marL="457200" indent="-4572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An organization has exercised the best possible security practices according to best practices</a:t>
            </a:r>
          </a:p>
          <a:p>
            <a:pPr marL="457200" indent="-4572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An organization has exercised acceptably reasonable security practices addressing all major security areas</a:t>
            </a:r>
          </a:p>
          <a:p>
            <a:pPr marL="457200" indent="-4572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An organization has implemented risk management and established the necessary controls</a:t>
            </a:r>
          </a:p>
          <a:p>
            <a:pPr marL="457200" indent="-457200" eaLnBrk="1" hangingPunct="1">
              <a:lnSpc>
                <a:spcPct val="9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An organization has allocated a Chief Information Security Officer who is responsible for securing the organization’s information assets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9011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gn="ctr" eaLnBrk="1" hangingPunct="1"/>
            <a:r>
              <a:rPr lang="en-US" altLang="en-US">
                <a:ea typeface="Calibri" panose="020F0502020204030204" pitchFamily="34" charset="0"/>
                <a:cs typeface="Lucida Sans" panose="020B0602030504020204" pitchFamily="34" charset="0"/>
              </a:rPr>
              <a:t>Question</a:t>
            </a:r>
          </a:p>
        </p:txBody>
      </p:sp>
      <p:sp>
        <p:nvSpPr>
          <p:cNvPr id="90115" name="Rectangle 3"/>
          <p:cNvSpPr>
            <a:spLocks noGrp="1" noChangeArrowheads="1"/>
          </p:cNvSpPr>
          <p:nvPr>
            <p:ph idx="1"/>
          </p:nvPr>
        </p:nvSpPr>
        <p:spPr/>
        <p:txBody>
          <a:bodyPr/>
          <a:lstStyle/>
          <a:p>
            <a:pPr marL="533400" indent="-533400" eaLnBrk="1" hangingPunct="1">
              <a:lnSpc>
                <a:spcPct val="80000"/>
              </a:lnSpc>
              <a:buFont typeface="Wingdings" panose="05000000000000000000" pitchFamily="2" charset="2"/>
              <a:buNone/>
            </a:pPr>
            <a:r>
              <a:rPr lang="en-US" altLang="en-US" sz="2400">
                <a:latin typeface="Calibri" panose="020F0502020204030204" pitchFamily="34" charset="0"/>
                <a:ea typeface="ヒラギノ角ゴ Pro W3"/>
                <a:cs typeface="ヒラギノ角ゴ Pro W3"/>
              </a:rPr>
              <a:t>      ALE is:</a:t>
            </a:r>
          </a:p>
          <a:p>
            <a:pPr marL="533400" indent="-533400" eaLnBrk="1" hangingPunct="1">
              <a:lnSpc>
                <a:spcPct val="8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The average cost of loss of this asset, for a single incident</a:t>
            </a:r>
          </a:p>
          <a:p>
            <a:pPr marL="533400" indent="-533400" eaLnBrk="1" hangingPunct="1">
              <a:lnSpc>
                <a:spcPct val="8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An estimate using quantitative risk management of the frequency of asset loss due to a threat</a:t>
            </a:r>
          </a:p>
          <a:p>
            <a:pPr marL="533400" indent="-533400" eaLnBrk="1" hangingPunct="1">
              <a:lnSpc>
                <a:spcPct val="8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An estimate using qualitative risk management of the priority of the vulnerability</a:t>
            </a:r>
          </a:p>
          <a:p>
            <a:pPr marL="533400" indent="-533400" eaLnBrk="1" hangingPunct="1">
              <a:lnSpc>
                <a:spcPct val="80000"/>
              </a:lnSpc>
              <a:buFont typeface="Wingdings" panose="05000000000000000000" pitchFamily="2" charset="2"/>
              <a:buAutoNum type="arabicPeriod"/>
            </a:pPr>
            <a:r>
              <a:rPr lang="en-US" altLang="en-US" sz="2400">
                <a:latin typeface="Calibri" panose="020F0502020204030204" pitchFamily="34" charset="0"/>
                <a:ea typeface="ヒラギノ角ゴ Pro W3"/>
                <a:cs typeface="ヒラギノ角ゴ Pro W3"/>
              </a:rPr>
              <a:t>ALE = SLE x ARO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mph" presetSubtype="0" fill="hold" nodeType="clickEffect">
                                  <p:stCondLst>
                                    <p:cond delay="0"/>
                                  </p:stCondLst>
                                  <p:childTnLst>
                                    <p:animRot by="21600000">
                                      <p:cBhvr>
                                        <p:cTn id="6" dur="2000" fill="hold"/>
                                        <p:tgtEl>
                                          <p:spTgt spid="90115">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554038"/>
          </a:xfrm>
        </p:spPr>
        <p:txBody>
          <a:bodyPr/>
          <a:lstStyle/>
          <a:p>
            <a:pPr eaLnBrk="1" hangingPunct="1">
              <a:defRPr/>
            </a:pPr>
            <a:r>
              <a:rPr lang="en-US" dirty="0"/>
              <a:t>Advanced</a:t>
            </a:r>
          </a:p>
        </p:txBody>
      </p:sp>
      <p:sp>
        <p:nvSpPr>
          <p:cNvPr id="79875" name="Text Placeholder 2"/>
          <p:cNvSpPr>
            <a:spLocks noGrp="1"/>
          </p:cNvSpPr>
          <p:nvPr>
            <p:ph type="body" idx="1"/>
          </p:nvPr>
        </p:nvSpPr>
        <p:spPr/>
        <p:txBody>
          <a:bodyPr/>
          <a:lstStyle/>
          <a:p>
            <a:pPr eaLnBrk="1" hangingPunct="1"/>
            <a:r>
              <a:rPr lang="en-US" altLang="en-US">
                <a:latin typeface="Calibri" panose="020F0502020204030204" pitchFamily="34" charset="0"/>
                <a:ea typeface="ヒラギノ角ゴ Pro W3"/>
                <a:cs typeface="ヒラギノ角ゴ Pro W3"/>
              </a:rPr>
              <a:t>Financial Aspects – Larger Organizations</a:t>
            </a:r>
          </a:p>
        </p:txBody>
      </p:sp>
    </p:spTree>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5"/>
          <p:cNvSpPr>
            <a:spLocks noChangeArrowheads="1"/>
          </p:cNvSpPr>
          <p:nvPr/>
        </p:nvSpPr>
        <p:spPr bwMode="auto">
          <a:xfrm>
            <a:off x="2590800" y="457200"/>
            <a:ext cx="2667000" cy="533400"/>
          </a:xfrm>
          <a:prstGeom prst="rect">
            <a:avLst/>
          </a:prstGeom>
          <a:solidFill>
            <a:schemeClr val="tx1">
              <a:lumMod val="50000"/>
              <a:lumOff val="5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a:t>System Characterization</a:t>
            </a:r>
          </a:p>
        </p:txBody>
      </p:sp>
      <p:sp>
        <p:nvSpPr>
          <p:cNvPr id="49155" name="Rectangle 6"/>
          <p:cNvSpPr>
            <a:spLocks noChangeArrowheads="1"/>
          </p:cNvSpPr>
          <p:nvPr/>
        </p:nvSpPr>
        <p:spPr bwMode="auto">
          <a:xfrm>
            <a:off x="2743200" y="1295400"/>
            <a:ext cx="2362200" cy="457200"/>
          </a:xfrm>
          <a:prstGeom prst="rect">
            <a:avLst/>
          </a:prstGeom>
          <a:solidFill>
            <a:schemeClr val="tx1">
              <a:lumMod val="50000"/>
              <a:lumOff val="5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a:t>Identify Threats</a:t>
            </a:r>
          </a:p>
        </p:txBody>
      </p:sp>
      <p:sp>
        <p:nvSpPr>
          <p:cNvPr id="49156" name="Rectangle 7"/>
          <p:cNvSpPr>
            <a:spLocks noChangeArrowheads="1"/>
          </p:cNvSpPr>
          <p:nvPr/>
        </p:nvSpPr>
        <p:spPr bwMode="auto">
          <a:xfrm>
            <a:off x="2590800" y="1981200"/>
            <a:ext cx="2590800" cy="457200"/>
          </a:xfrm>
          <a:prstGeom prst="rect">
            <a:avLst/>
          </a:prstGeom>
          <a:solidFill>
            <a:schemeClr val="tx1">
              <a:lumMod val="50000"/>
              <a:lumOff val="5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a:t>Identify Vulnerabilities</a:t>
            </a:r>
          </a:p>
        </p:txBody>
      </p:sp>
      <p:sp>
        <p:nvSpPr>
          <p:cNvPr id="49157" name="Rectangle 8"/>
          <p:cNvSpPr>
            <a:spLocks noChangeArrowheads="1"/>
          </p:cNvSpPr>
          <p:nvPr/>
        </p:nvSpPr>
        <p:spPr bwMode="auto">
          <a:xfrm>
            <a:off x="2667000" y="2667000"/>
            <a:ext cx="2514600" cy="457200"/>
          </a:xfrm>
          <a:prstGeom prst="rect">
            <a:avLst/>
          </a:prstGeom>
          <a:solidFill>
            <a:schemeClr val="tx1">
              <a:lumMod val="50000"/>
              <a:lumOff val="5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a:t>Analyze Controls</a:t>
            </a:r>
          </a:p>
        </p:txBody>
      </p:sp>
      <p:sp>
        <p:nvSpPr>
          <p:cNvPr id="49158" name="Rectangle 9"/>
          <p:cNvSpPr>
            <a:spLocks noChangeArrowheads="1"/>
          </p:cNvSpPr>
          <p:nvPr/>
        </p:nvSpPr>
        <p:spPr bwMode="auto">
          <a:xfrm>
            <a:off x="2590800" y="3429000"/>
            <a:ext cx="2667000" cy="457200"/>
          </a:xfrm>
          <a:prstGeom prst="rect">
            <a:avLst/>
          </a:prstGeom>
          <a:solidFill>
            <a:schemeClr val="tx1">
              <a:lumMod val="50000"/>
              <a:lumOff val="5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dirty="0"/>
              <a:t>Determine Likelihood</a:t>
            </a:r>
          </a:p>
        </p:txBody>
      </p:sp>
      <p:sp>
        <p:nvSpPr>
          <p:cNvPr id="49159" name="Rectangle 10"/>
          <p:cNvSpPr>
            <a:spLocks noChangeArrowheads="1"/>
          </p:cNvSpPr>
          <p:nvPr/>
        </p:nvSpPr>
        <p:spPr bwMode="auto">
          <a:xfrm>
            <a:off x="2743200" y="4114800"/>
            <a:ext cx="2438400" cy="457200"/>
          </a:xfrm>
          <a:prstGeom prst="rect">
            <a:avLst/>
          </a:prstGeom>
          <a:solidFill>
            <a:schemeClr val="tx1">
              <a:lumMod val="50000"/>
              <a:lumOff val="5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a:t>Analyze Impact</a:t>
            </a:r>
          </a:p>
        </p:txBody>
      </p:sp>
      <p:sp>
        <p:nvSpPr>
          <p:cNvPr id="49160" name="Rectangle 11"/>
          <p:cNvSpPr>
            <a:spLocks noChangeArrowheads="1"/>
          </p:cNvSpPr>
          <p:nvPr/>
        </p:nvSpPr>
        <p:spPr bwMode="auto">
          <a:xfrm>
            <a:off x="2743200" y="4800600"/>
            <a:ext cx="2438400" cy="457200"/>
          </a:xfrm>
          <a:prstGeom prst="rect">
            <a:avLst/>
          </a:prstGeom>
          <a:solidFill>
            <a:schemeClr val="tx1">
              <a:lumMod val="50000"/>
              <a:lumOff val="5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dirty="0"/>
              <a:t>Determine Risk</a:t>
            </a:r>
          </a:p>
        </p:txBody>
      </p:sp>
      <p:sp>
        <p:nvSpPr>
          <p:cNvPr id="49161" name="Rectangle 12"/>
          <p:cNvSpPr>
            <a:spLocks noChangeArrowheads="1"/>
          </p:cNvSpPr>
          <p:nvPr/>
        </p:nvSpPr>
        <p:spPr bwMode="auto">
          <a:xfrm>
            <a:off x="2590800" y="5486400"/>
            <a:ext cx="2667000" cy="381000"/>
          </a:xfrm>
          <a:prstGeom prst="rect">
            <a:avLst/>
          </a:prstGeom>
          <a:solidFill>
            <a:schemeClr val="tx1">
              <a:lumMod val="50000"/>
              <a:lumOff val="5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dirty="0"/>
              <a:t>Recommend Controls</a:t>
            </a:r>
          </a:p>
        </p:txBody>
      </p:sp>
      <p:sp>
        <p:nvSpPr>
          <p:cNvPr id="49162" name="Rectangle 13"/>
          <p:cNvSpPr>
            <a:spLocks noChangeArrowheads="1"/>
          </p:cNvSpPr>
          <p:nvPr/>
        </p:nvSpPr>
        <p:spPr bwMode="auto">
          <a:xfrm>
            <a:off x="2667000" y="6096000"/>
            <a:ext cx="2514600" cy="381000"/>
          </a:xfrm>
          <a:prstGeom prst="rect">
            <a:avLst/>
          </a:prstGeom>
          <a:solidFill>
            <a:schemeClr val="tx1">
              <a:lumMod val="50000"/>
              <a:lumOff val="5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dirty="0"/>
              <a:t>Document Results</a:t>
            </a:r>
          </a:p>
        </p:txBody>
      </p:sp>
      <p:cxnSp>
        <p:nvCxnSpPr>
          <p:cNvPr id="80907" name="AutoShape 14"/>
          <p:cNvCxnSpPr>
            <a:cxnSpLocks noChangeShapeType="1"/>
            <a:stCxn id="49154" idx="2"/>
            <a:endCxn id="49155" idx="0"/>
          </p:cNvCxnSpPr>
          <p:nvPr/>
        </p:nvCxnSpPr>
        <p:spPr bwMode="auto">
          <a:xfrm>
            <a:off x="3924300" y="990600"/>
            <a:ext cx="0" cy="3048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08" name="AutoShape 15"/>
          <p:cNvCxnSpPr>
            <a:cxnSpLocks noChangeShapeType="1"/>
            <a:stCxn id="49155" idx="2"/>
            <a:endCxn id="49156" idx="0"/>
          </p:cNvCxnSpPr>
          <p:nvPr/>
        </p:nvCxnSpPr>
        <p:spPr bwMode="auto">
          <a:xfrm flipH="1">
            <a:off x="3886200" y="1752600"/>
            <a:ext cx="3810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09" name="AutoShape 16"/>
          <p:cNvCxnSpPr>
            <a:cxnSpLocks noChangeShapeType="1"/>
            <a:stCxn id="49156" idx="2"/>
            <a:endCxn id="49157" idx="0"/>
          </p:cNvCxnSpPr>
          <p:nvPr/>
        </p:nvCxnSpPr>
        <p:spPr bwMode="auto">
          <a:xfrm>
            <a:off x="3886200" y="2438400"/>
            <a:ext cx="3810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10" name="AutoShape 17"/>
          <p:cNvCxnSpPr>
            <a:cxnSpLocks noChangeShapeType="1"/>
            <a:stCxn id="49157" idx="2"/>
            <a:endCxn id="49158" idx="0"/>
          </p:cNvCxnSpPr>
          <p:nvPr/>
        </p:nvCxnSpPr>
        <p:spPr bwMode="auto">
          <a:xfrm>
            <a:off x="3924300" y="3124200"/>
            <a:ext cx="0" cy="3048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11" name="AutoShape 18"/>
          <p:cNvCxnSpPr>
            <a:cxnSpLocks noChangeShapeType="1"/>
            <a:stCxn id="49158" idx="2"/>
            <a:endCxn id="49159" idx="0"/>
          </p:cNvCxnSpPr>
          <p:nvPr/>
        </p:nvCxnSpPr>
        <p:spPr bwMode="auto">
          <a:xfrm>
            <a:off x="3924300" y="3886200"/>
            <a:ext cx="3810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12" name="AutoShape 19"/>
          <p:cNvCxnSpPr>
            <a:cxnSpLocks noChangeShapeType="1"/>
            <a:stCxn id="49159" idx="2"/>
            <a:endCxn id="49160" idx="0"/>
          </p:cNvCxnSpPr>
          <p:nvPr/>
        </p:nvCxnSpPr>
        <p:spPr bwMode="auto">
          <a:xfrm>
            <a:off x="3962400" y="4572000"/>
            <a:ext cx="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13" name="AutoShape 20"/>
          <p:cNvCxnSpPr>
            <a:cxnSpLocks noChangeShapeType="1"/>
            <a:stCxn id="49160" idx="2"/>
            <a:endCxn id="49161" idx="0"/>
          </p:cNvCxnSpPr>
          <p:nvPr/>
        </p:nvCxnSpPr>
        <p:spPr bwMode="auto">
          <a:xfrm flipH="1">
            <a:off x="3924300" y="5257800"/>
            <a:ext cx="3810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14" name="AutoShape 21"/>
          <p:cNvCxnSpPr>
            <a:cxnSpLocks noChangeShapeType="1"/>
            <a:stCxn id="49161" idx="2"/>
            <a:endCxn id="49162" idx="0"/>
          </p:cNvCxnSpPr>
          <p:nvPr/>
        </p:nvCxnSpPr>
        <p:spPr bwMode="auto">
          <a:xfrm>
            <a:off x="3924300" y="5867400"/>
            <a:ext cx="0" cy="228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9171" name="AutoShape 22"/>
          <p:cNvSpPr>
            <a:spLocks noChangeArrowheads="1"/>
          </p:cNvSpPr>
          <p:nvPr/>
        </p:nvSpPr>
        <p:spPr bwMode="auto">
          <a:xfrm>
            <a:off x="6172200" y="6096000"/>
            <a:ext cx="2057400" cy="533400"/>
          </a:xfrm>
          <a:prstGeom prst="flowChartProcess">
            <a:avLst/>
          </a:prstGeom>
          <a:solidFill>
            <a:schemeClr val="accent6">
              <a:lumMod val="20000"/>
              <a:lumOff val="8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dirty="0"/>
              <a:t>Risk Assessment</a:t>
            </a:r>
          </a:p>
          <a:p>
            <a:pPr algn="ctr">
              <a:defRPr/>
            </a:pPr>
            <a:r>
              <a:rPr lang="en-US" altLang="en-US" dirty="0"/>
              <a:t>Report</a:t>
            </a:r>
          </a:p>
        </p:txBody>
      </p:sp>
      <p:sp>
        <p:nvSpPr>
          <p:cNvPr id="49172" name="Rectangle 23"/>
          <p:cNvSpPr>
            <a:spLocks noChangeArrowheads="1"/>
          </p:cNvSpPr>
          <p:nvPr/>
        </p:nvSpPr>
        <p:spPr bwMode="auto">
          <a:xfrm>
            <a:off x="6019800" y="5562600"/>
            <a:ext cx="2514600" cy="381000"/>
          </a:xfrm>
          <a:prstGeom prst="rect">
            <a:avLst/>
          </a:prstGeom>
          <a:solidFill>
            <a:schemeClr val="accent6">
              <a:lumMod val="20000"/>
              <a:lumOff val="8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a:t>Recommended Controls</a:t>
            </a:r>
          </a:p>
        </p:txBody>
      </p:sp>
      <p:sp>
        <p:nvSpPr>
          <p:cNvPr id="49173" name="Rectangle 24"/>
          <p:cNvSpPr>
            <a:spLocks noChangeArrowheads="1"/>
          </p:cNvSpPr>
          <p:nvPr/>
        </p:nvSpPr>
        <p:spPr bwMode="auto">
          <a:xfrm>
            <a:off x="5943600" y="4800600"/>
            <a:ext cx="2667000" cy="533400"/>
          </a:xfrm>
          <a:prstGeom prst="rect">
            <a:avLst/>
          </a:prstGeom>
          <a:solidFill>
            <a:schemeClr val="accent6">
              <a:lumMod val="20000"/>
              <a:lumOff val="8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dirty="0"/>
              <a:t>Documented Risks</a:t>
            </a:r>
          </a:p>
        </p:txBody>
      </p:sp>
      <p:sp>
        <p:nvSpPr>
          <p:cNvPr id="49174" name="Rectangle 25"/>
          <p:cNvSpPr>
            <a:spLocks noChangeArrowheads="1"/>
          </p:cNvSpPr>
          <p:nvPr/>
        </p:nvSpPr>
        <p:spPr bwMode="auto">
          <a:xfrm>
            <a:off x="6096000" y="4114800"/>
            <a:ext cx="2057400" cy="457200"/>
          </a:xfrm>
          <a:prstGeom prst="rect">
            <a:avLst/>
          </a:prstGeom>
          <a:solidFill>
            <a:schemeClr val="accent6">
              <a:lumMod val="20000"/>
              <a:lumOff val="8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dirty="0"/>
              <a:t>Impact Rating</a:t>
            </a:r>
          </a:p>
        </p:txBody>
      </p:sp>
      <p:sp>
        <p:nvSpPr>
          <p:cNvPr id="49175" name="Rectangle 26"/>
          <p:cNvSpPr>
            <a:spLocks noChangeArrowheads="1"/>
          </p:cNvSpPr>
          <p:nvPr/>
        </p:nvSpPr>
        <p:spPr bwMode="auto">
          <a:xfrm>
            <a:off x="6172200" y="3505200"/>
            <a:ext cx="1981200" cy="381000"/>
          </a:xfrm>
          <a:prstGeom prst="rect">
            <a:avLst/>
          </a:prstGeom>
          <a:solidFill>
            <a:schemeClr val="accent6">
              <a:lumMod val="20000"/>
              <a:lumOff val="8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a:t>Likelihood Rating</a:t>
            </a:r>
          </a:p>
        </p:txBody>
      </p:sp>
      <p:sp>
        <p:nvSpPr>
          <p:cNvPr id="49176" name="Rectangle 27"/>
          <p:cNvSpPr>
            <a:spLocks noChangeArrowheads="1"/>
          </p:cNvSpPr>
          <p:nvPr/>
        </p:nvSpPr>
        <p:spPr bwMode="auto">
          <a:xfrm>
            <a:off x="6096000" y="2667000"/>
            <a:ext cx="1981200" cy="533400"/>
          </a:xfrm>
          <a:prstGeom prst="rect">
            <a:avLst/>
          </a:prstGeom>
          <a:solidFill>
            <a:schemeClr val="accent6">
              <a:lumMod val="20000"/>
              <a:lumOff val="8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dirty="0"/>
              <a:t>List of current &amp;</a:t>
            </a:r>
          </a:p>
          <a:p>
            <a:pPr algn="ctr">
              <a:defRPr/>
            </a:pPr>
            <a:r>
              <a:rPr lang="en-US" altLang="en-US" dirty="0"/>
              <a:t>planned controls</a:t>
            </a:r>
          </a:p>
        </p:txBody>
      </p:sp>
      <p:sp>
        <p:nvSpPr>
          <p:cNvPr id="49177" name="Rectangle 28"/>
          <p:cNvSpPr>
            <a:spLocks noChangeArrowheads="1"/>
          </p:cNvSpPr>
          <p:nvPr/>
        </p:nvSpPr>
        <p:spPr bwMode="auto">
          <a:xfrm>
            <a:off x="6172200" y="1752600"/>
            <a:ext cx="1752600" cy="762000"/>
          </a:xfrm>
          <a:prstGeom prst="rect">
            <a:avLst/>
          </a:prstGeom>
          <a:solidFill>
            <a:schemeClr val="accent6">
              <a:lumMod val="20000"/>
              <a:lumOff val="8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dirty="0"/>
              <a:t>List of threats</a:t>
            </a:r>
          </a:p>
          <a:p>
            <a:pPr algn="ctr">
              <a:defRPr/>
            </a:pPr>
            <a:r>
              <a:rPr lang="en-US" altLang="en-US" dirty="0"/>
              <a:t>&amp; vulnerabilities</a:t>
            </a:r>
          </a:p>
        </p:txBody>
      </p:sp>
      <p:sp>
        <p:nvSpPr>
          <p:cNvPr id="49178" name="Rectangle 29"/>
          <p:cNvSpPr>
            <a:spLocks noChangeArrowheads="1"/>
          </p:cNvSpPr>
          <p:nvPr/>
        </p:nvSpPr>
        <p:spPr bwMode="auto">
          <a:xfrm>
            <a:off x="5791200" y="533400"/>
            <a:ext cx="2743200" cy="1066800"/>
          </a:xfrm>
          <a:prstGeom prst="rect">
            <a:avLst/>
          </a:prstGeom>
          <a:solidFill>
            <a:schemeClr val="accent6">
              <a:lumMod val="20000"/>
              <a:lumOff val="80000"/>
            </a:schemeClr>
          </a:solidFill>
          <a:ln w="9525">
            <a:solidFill>
              <a:schemeClr val="tx1"/>
            </a:solidFill>
            <a:miter lim="800000"/>
            <a:headEnd/>
            <a:tailEnd/>
          </a:ln>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defRPr/>
            </a:pPr>
            <a:r>
              <a:rPr lang="en-US" altLang="en-US" dirty="0"/>
              <a:t>System boundary</a:t>
            </a:r>
          </a:p>
          <a:p>
            <a:pPr algn="ctr">
              <a:defRPr/>
            </a:pPr>
            <a:r>
              <a:rPr lang="en-US" altLang="en-US" dirty="0"/>
              <a:t>System functions</a:t>
            </a:r>
          </a:p>
          <a:p>
            <a:pPr algn="ctr">
              <a:defRPr/>
            </a:pPr>
            <a:r>
              <a:rPr lang="en-US" altLang="en-US" dirty="0"/>
              <a:t>System/data criticality</a:t>
            </a:r>
          </a:p>
          <a:p>
            <a:pPr algn="ctr">
              <a:defRPr/>
            </a:pPr>
            <a:r>
              <a:rPr lang="en-US" altLang="en-US" dirty="0"/>
              <a:t>System/data sensitivity</a:t>
            </a:r>
          </a:p>
        </p:txBody>
      </p:sp>
      <p:sp>
        <p:nvSpPr>
          <p:cNvPr id="80923" name="Text Box 30"/>
          <p:cNvSpPr txBox="1">
            <a:spLocks noChangeArrowheads="1"/>
          </p:cNvSpPr>
          <p:nvPr/>
        </p:nvSpPr>
        <p:spPr bwMode="auto">
          <a:xfrm>
            <a:off x="3505200" y="0"/>
            <a:ext cx="1285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a:t>Activity</a:t>
            </a:r>
          </a:p>
        </p:txBody>
      </p:sp>
      <p:sp>
        <p:nvSpPr>
          <p:cNvPr id="80924" name="Text Box 31"/>
          <p:cNvSpPr txBox="1">
            <a:spLocks noChangeArrowheads="1"/>
          </p:cNvSpPr>
          <p:nvPr/>
        </p:nvSpPr>
        <p:spPr bwMode="auto">
          <a:xfrm>
            <a:off x="6400800" y="0"/>
            <a:ext cx="1181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a:t>Output</a:t>
            </a:r>
          </a:p>
        </p:txBody>
      </p:sp>
      <p:sp>
        <p:nvSpPr>
          <p:cNvPr id="80925" name="Rectangle 32"/>
          <p:cNvSpPr>
            <a:spLocks noChangeArrowheads="1"/>
          </p:cNvSpPr>
          <p:nvPr/>
        </p:nvSpPr>
        <p:spPr bwMode="auto">
          <a:xfrm>
            <a:off x="228600" y="990600"/>
            <a:ext cx="2133600" cy="838200"/>
          </a:xfrm>
          <a:prstGeom prst="rect">
            <a:avLst/>
          </a:prstGeom>
          <a:solidFill>
            <a:srgbClr val="F7C5AF"/>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Company history</a:t>
            </a:r>
          </a:p>
          <a:p>
            <a:pPr algn="ctr"/>
            <a:r>
              <a:rPr lang="en-US" altLang="en-US"/>
              <a:t>Intelligence agency </a:t>
            </a:r>
          </a:p>
          <a:p>
            <a:pPr algn="ctr"/>
            <a:r>
              <a:rPr lang="en-US" altLang="en-US"/>
              <a:t>data: NIPC, OIG</a:t>
            </a:r>
          </a:p>
        </p:txBody>
      </p:sp>
      <p:sp>
        <p:nvSpPr>
          <p:cNvPr id="80926" name="Rectangle 33"/>
          <p:cNvSpPr>
            <a:spLocks noChangeArrowheads="1"/>
          </p:cNvSpPr>
          <p:nvPr/>
        </p:nvSpPr>
        <p:spPr bwMode="auto">
          <a:xfrm>
            <a:off x="457200" y="1905000"/>
            <a:ext cx="1676400" cy="533400"/>
          </a:xfrm>
          <a:prstGeom prst="rect">
            <a:avLst/>
          </a:prstGeom>
          <a:solidFill>
            <a:srgbClr val="F7C5AF"/>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Audit &amp;</a:t>
            </a:r>
          </a:p>
          <a:p>
            <a:pPr algn="ctr"/>
            <a:r>
              <a:rPr lang="en-US" altLang="en-US"/>
              <a:t>test results</a:t>
            </a:r>
          </a:p>
        </p:txBody>
      </p:sp>
      <p:sp>
        <p:nvSpPr>
          <p:cNvPr id="80927" name="Rectangle 34"/>
          <p:cNvSpPr>
            <a:spLocks noChangeArrowheads="1"/>
          </p:cNvSpPr>
          <p:nvPr/>
        </p:nvSpPr>
        <p:spPr bwMode="auto">
          <a:xfrm>
            <a:off x="152400" y="3733800"/>
            <a:ext cx="2286000" cy="1066800"/>
          </a:xfrm>
          <a:prstGeom prst="rect">
            <a:avLst/>
          </a:prstGeom>
          <a:solidFill>
            <a:srgbClr val="F7C5AF"/>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Business Impact</a:t>
            </a:r>
          </a:p>
          <a:p>
            <a:pPr algn="ctr"/>
            <a:r>
              <a:rPr lang="en-US" altLang="en-US"/>
              <a:t>Analysis</a:t>
            </a:r>
          </a:p>
          <a:p>
            <a:pPr algn="ctr"/>
            <a:r>
              <a:rPr lang="en-US" altLang="en-US"/>
              <a:t>Data Criticality &amp; </a:t>
            </a:r>
          </a:p>
          <a:p>
            <a:pPr algn="ctr"/>
            <a:r>
              <a:rPr lang="en-US" altLang="en-US"/>
              <a:t>Sensitivity analysis</a:t>
            </a:r>
          </a:p>
        </p:txBody>
      </p:sp>
      <p:sp>
        <p:nvSpPr>
          <p:cNvPr id="80928" name="Text Box 35"/>
          <p:cNvSpPr txBox="1">
            <a:spLocks noChangeArrowheads="1"/>
          </p:cNvSpPr>
          <p:nvPr/>
        </p:nvSpPr>
        <p:spPr bwMode="auto">
          <a:xfrm>
            <a:off x="762000" y="76200"/>
            <a:ext cx="927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z="2400" b="1"/>
              <a:t>Input</a:t>
            </a:r>
          </a:p>
        </p:txBody>
      </p:sp>
      <p:cxnSp>
        <p:nvCxnSpPr>
          <p:cNvPr id="80929" name="AutoShape 36"/>
          <p:cNvCxnSpPr>
            <a:cxnSpLocks noChangeShapeType="1"/>
            <a:stCxn id="80925" idx="3"/>
            <a:endCxn id="49155" idx="1"/>
          </p:cNvCxnSpPr>
          <p:nvPr/>
        </p:nvCxnSpPr>
        <p:spPr bwMode="auto">
          <a:xfrm>
            <a:off x="2362200" y="1409700"/>
            <a:ext cx="381000" cy="1143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30" name="AutoShape 37"/>
          <p:cNvCxnSpPr>
            <a:cxnSpLocks noChangeShapeType="1"/>
            <a:stCxn id="80926" idx="3"/>
            <a:endCxn id="49156" idx="1"/>
          </p:cNvCxnSpPr>
          <p:nvPr/>
        </p:nvCxnSpPr>
        <p:spPr bwMode="auto">
          <a:xfrm>
            <a:off x="2133600" y="2171700"/>
            <a:ext cx="457200" cy="381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31" name="AutoShape 38"/>
          <p:cNvCxnSpPr>
            <a:cxnSpLocks noChangeShapeType="1"/>
            <a:stCxn id="80927" idx="3"/>
            <a:endCxn id="49159" idx="1"/>
          </p:cNvCxnSpPr>
          <p:nvPr/>
        </p:nvCxnSpPr>
        <p:spPr bwMode="auto">
          <a:xfrm>
            <a:off x="2438400" y="4267200"/>
            <a:ext cx="304800" cy="76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32" name="AutoShape 39"/>
          <p:cNvCxnSpPr>
            <a:cxnSpLocks noChangeShapeType="1"/>
            <a:stCxn id="49154" idx="3"/>
            <a:endCxn id="49178" idx="1"/>
          </p:cNvCxnSpPr>
          <p:nvPr/>
        </p:nvCxnSpPr>
        <p:spPr bwMode="auto">
          <a:xfrm>
            <a:off x="5257800" y="723900"/>
            <a:ext cx="533400" cy="3429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33" name="AutoShape 40"/>
          <p:cNvCxnSpPr>
            <a:cxnSpLocks noChangeShapeType="1"/>
            <a:stCxn id="49155" idx="3"/>
            <a:endCxn id="49177" idx="1"/>
          </p:cNvCxnSpPr>
          <p:nvPr/>
        </p:nvCxnSpPr>
        <p:spPr bwMode="auto">
          <a:xfrm>
            <a:off x="5105400" y="1524000"/>
            <a:ext cx="1066800" cy="6096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34" name="AutoShape 41"/>
          <p:cNvCxnSpPr>
            <a:cxnSpLocks noChangeShapeType="1"/>
            <a:stCxn id="49156" idx="3"/>
            <a:endCxn id="49177" idx="1"/>
          </p:cNvCxnSpPr>
          <p:nvPr/>
        </p:nvCxnSpPr>
        <p:spPr bwMode="auto">
          <a:xfrm flipV="1">
            <a:off x="5181600" y="2133600"/>
            <a:ext cx="990600" cy="76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35" name="AutoShape 42"/>
          <p:cNvCxnSpPr>
            <a:cxnSpLocks noChangeShapeType="1"/>
            <a:stCxn id="49157" idx="3"/>
            <a:endCxn id="49176" idx="1"/>
          </p:cNvCxnSpPr>
          <p:nvPr/>
        </p:nvCxnSpPr>
        <p:spPr bwMode="auto">
          <a:xfrm>
            <a:off x="5181600" y="2895600"/>
            <a:ext cx="914400" cy="381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36" name="AutoShape 43"/>
          <p:cNvCxnSpPr>
            <a:cxnSpLocks noChangeShapeType="1"/>
            <a:stCxn id="49158" idx="3"/>
            <a:endCxn id="49175" idx="1"/>
          </p:cNvCxnSpPr>
          <p:nvPr/>
        </p:nvCxnSpPr>
        <p:spPr bwMode="auto">
          <a:xfrm>
            <a:off x="5257800" y="3657600"/>
            <a:ext cx="914400" cy="381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37" name="AutoShape 44"/>
          <p:cNvCxnSpPr>
            <a:cxnSpLocks noChangeShapeType="1"/>
            <a:stCxn id="49159" idx="3"/>
            <a:endCxn id="49174" idx="1"/>
          </p:cNvCxnSpPr>
          <p:nvPr/>
        </p:nvCxnSpPr>
        <p:spPr bwMode="auto">
          <a:xfrm>
            <a:off x="5181600" y="4343400"/>
            <a:ext cx="914400" cy="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38" name="AutoShape 45"/>
          <p:cNvCxnSpPr>
            <a:cxnSpLocks noChangeShapeType="1"/>
            <a:stCxn id="49160" idx="3"/>
            <a:endCxn id="49173" idx="1"/>
          </p:cNvCxnSpPr>
          <p:nvPr/>
        </p:nvCxnSpPr>
        <p:spPr bwMode="auto">
          <a:xfrm>
            <a:off x="5181600" y="5029200"/>
            <a:ext cx="762000" cy="381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39" name="AutoShape 46"/>
          <p:cNvCxnSpPr>
            <a:cxnSpLocks noChangeShapeType="1"/>
            <a:stCxn id="49161" idx="3"/>
            <a:endCxn id="49172" idx="1"/>
          </p:cNvCxnSpPr>
          <p:nvPr/>
        </p:nvCxnSpPr>
        <p:spPr bwMode="auto">
          <a:xfrm>
            <a:off x="5257800" y="5676900"/>
            <a:ext cx="762000" cy="76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80940" name="AutoShape 47"/>
          <p:cNvCxnSpPr>
            <a:cxnSpLocks noChangeShapeType="1"/>
            <a:stCxn id="49162" idx="3"/>
            <a:endCxn id="49171" idx="1"/>
          </p:cNvCxnSpPr>
          <p:nvPr/>
        </p:nvCxnSpPr>
        <p:spPr bwMode="auto">
          <a:xfrm>
            <a:off x="5181600" y="6286500"/>
            <a:ext cx="990600" cy="762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0941" name="Text Box 48"/>
          <p:cNvSpPr txBox="1">
            <a:spLocks noChangeArrowheads="1"/>
          </p:cNvSpPr>
          <p:nvPr/>
        </p:nvSpPr>
        <p:spPr bwMode="auto">
          <a:xfrm>
            <a:off x="352425" y="5918200"/>
            <a:ext cx="178276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sz="2000" b="1">
                <a:solidFill>
                  <a:schemeClr val="accent2"/>
                </a:solidFill>
              </a:rPr>
              <a:t>NIST Risk</a:t>
            </a:r>
          </a:p>
          <a:p>
            <a:pPr algn="ctr"/>
            <a:r>
              <a:rPr lang="en-US" altLang="en-US" sz="2000" b="1">
                <a:solidFill>
                  <a:schemeClr val="accent2"/>
                </a:solidFill>
              </a:rPr>
              <a:t>Assessment</a:t>
            </a:r>
          </a:p>
          <a:p>
            <a:pPr algn="ctr"/>
            <a:r>
              <a:rPr lang="en-US" altLang="en-US" sz="2000" b="1">
                <a:solidFill>
                  <a:schemeClr val="accent2"/>
                </a:solidFill>
              </a:rPr>
              <a:t>Methodology</a:t>
            </a:r>
          </a:p>
        </p:txBody>
      </p:sp>
      <p:sp>
        <p:nvSpPr>
          <p:cNvPr id="80942" name="Rectangle 33"/>
          <p:cNvSpPr>
            <a:spLocks noChangeArrowheads="1"/>
          </p:cNvSpPr>
          <p:nvPr/>
        </p:nvSpPr>
        <p:spPr bwMode="auto">
          <a:xfrm>
            <a:off x="0" y="457200"/>
            <a:ext cx="2209800" cy="438150"/>
          </a:xfrm>
          <a:prstGeom prst="rect">
            <a:avLst/>
          </a:prstGeom>
          <a:solidFill>
            <a:srgbClr val="F7C5AF"/>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Hardware, software</a:t>
            </a:r>
          </a:p>
        </p:txBody>
      </p:sp>
      <p:cxnSp>
        <p:nvCxnSpPr>
          <p:cNvPr id="80943" name="AutoShape 36"/>
          <p:cNvCxnSpPr>
            <a:cxnSpLocks noChangeShapeType="1"/>
          </p:cNvCxnSpPr>
          <p:nvPr/>
        </p:nvCxnSpPr>
        <p:spPr bwMode="auto">
          <a:xfrm>
            <a:off x="2209800" y="723900"/>
            <a:ext cx="381000" cy="381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0944" name="Rectangle 33"/>
          <p:cNvSpPr>
            <a:spLocks noChangeArrowheads="1"/>
          </p:cNvSpPr>
          <p:nvPr/>
        </p:nvSpPr>
        <p:spPr bwMode="auto">
          <a:xfrm>
            <a:off x="152400" y="2514600"/>
            <a:ext cx="2133600" cy="533400"/>
          </a:xfrm>
          <a:prstGeom prst="rect">
            <a:avLst/>
          </a:prstGeom>
          <a:solidFill>
            <a:srgbClr val="F7C5AF"/>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Current and Planned</a:t>
            </a:r>
          </a:p>
          <a:p>
            <a:pPr algn="ctr"/>
            <a:r>
              <a:rPr lang="en-US" altLang="en-US"/>
              <a:t>Controls</a:t>
            </a:r>
          </a:p>
        </p:txBody>
      </p:sp>
      <p:cxnSp>
        <p:nvCxnSpPr>
          <p:cNvPr id="80945" name="AutoShape 37"/>
          <p:cNvCxnSpPr>
            <a:cxnSpLocks noChangeShapeType="1"/>
            <a:stCxn id="80944" idx="3"/>
          </p:cNvCxnSpPr>
          <p:nvPr/>
        </p:nvCxnSpPr>
        <p:spPr bwMode="auto">
          <a:xfrm>
            <a:off x="2286000" y="2781300"/>
            <a:ext cx="381000" cy="381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0946" name="Rectangle 33"/>
          <p:cNvSpPr>
            <a:spLocks noChangeArrowheads="1"/>
          </p:cNvSpPr>
          <p:nvPr/>
        </p:nvSpPr>
        <p:spPr bwMode="auto">
          <a:xfrm>
            <a:off x="76200" y="3124200"/>
            <a:ext cx="2133600" cy="533400"/>
          </a:xfrm>
          <a:prstGeom prst="rect">
            <a:avLst/>
          </a:prstGeom>
          <a:solidFill>
            <a:srgbClr val="F7C5AF"/>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Threat motivation/</a:t>
            </a:r>
          </a:p>
          <a:p>
            <a:pPr algn="ctr"/>
            <a:r>
              <a:rPr lang="en-US" altLang="en-US"/>
              <a:t>capacity</a:t>
            </a:r>
          </a:p>
        </p:txBody>
      </p:sp>
      <p:cxnSp>
        <p:nvCxnSpPr>
          <p:cNvPr id="80947" name="AutoShape 37"/>
          <p:cNvCxnSpPr>
            <a:cxnSpLocks noChangeShapeType="1"/>
            <a:stCxn id="80946" idx="3"/>
          </p:cNvCxnSpPr>
          <p:nvPr/>
        </p:nvCxnSpPr>
        <p:spPr bwMode="auto">
          <a:xfrm>
            <a:off x="2209800" y="3390900"/>
            <a:ext cx="381000" cy="1905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80948" name="Rectangle 33"/>
          <p:cNvSpPr>
            <a:spLocks noChangeArrowheads="1"/>
          </p:cNvSpPr>
          <p:nvPr/>
        </p:nvSpPr>
        <p:spPr bwMode="auto">
          <a:xfrm>
            <a:off x="152400" y="4876800"/>
            <a:ext cx="2133600" cy="1066800"/>
          </a:xfrm>
          <a:prstGeom prst="rect">
            <a:avLst/>
          </a:prstGeom>
          <a:solidFill>
            <a:srgbClr val="F7C5AF"/>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Likelihood of threat </a:t>
            </a:r>
          </a:p>
          <a:p>
            <a:pPr algn="ctr"/>
            <a:r>
              <a:rPr lang="en-US" altLang="en-US"/>
              <a:t>exploitation</a:t>
            </a:r>
          </a:p>
          <a:p>
            <a:pPr algn="ctr"/>
            <a:r>
              <a:rPr lang="en-US" altLang="en-US"/>
              <a:t>Magnitude of impact</a:t>
            </a:r>
          </a:p>
          <a:p>
            <a:pPr algn="ctr"/>
            <a:r>
              <a:rPr lang="en-US" altLang="en-US"/>
              <a:t>Plan for risk</a:t>
            </a:r>
          </a:p>
        </p:txBody>
      </p:sp>
      <p:cxnSp>
        <p:nvCxnSpPr>
          <p:cNvPr id="80949" name="AutoShape 38"/>
          <p:cNvCxnSpPr>
            <a:cxnSpLocks noChangeShapeType="1"/>
            <a:endCxn id="49160" idx="1"/>
          </p:cNvCxnSpPr>
          <p:nvPr/>
        </p:nvCxnSpPr>
        <p:spPr bwMode="auto">
          <a:xfrm flipV="1">
            <a:off x="2286000" y="5029200"/>
            <a:ext cx="457200" cy="3048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522288" y="1519238"/>
            <a:ext cx="8135937" cy="4879975"/>
          </a:xfrm>
        </p:spPr>
        <p:txBody>
          <a:bodyPr/>
          <a:lstStyle/>
          <a:p>
            <a:pPr>
              <a:defRPr/>
            </a:pPr>
            <a:r>
              <a:rPr lang="en-US" sz="2400" dirty="0"/>
              <a:t>Previous history help s to generate an accurate likelihood</a:t>
            </a:r>
          </a:p>
          <a:p>
            <a:pPr>
              <a:defRPr/>
            </a:pPr>
            <a:r>
              <a:rPr lang="en-US" sz="2400" dirty="0"/>
              <a:t>A well-selected set of </a:t>
            </a:r>
            <a:r>
              <a:rPr lang="en-US" sz="2400" b="1" i="1" dirty="0"/>
              <a:t>metrics</a:t>
            </a:r>
            <a:r>
              <a:rPr lang="en-US" sz="2400" b="1" dirty="0"/>
              <a:t> </a:t>
            </a:r>
            <a:r>
              <a:rPr lang="en-US" sz="2400" dirty="0"/>
              <a:t>or statistics are:</a:t>
            </a:r>
          </a:p>
          <a:p>
            <a:pPr marL="285750" indent="-285750">
              <a:lnSpc>
                <a:spcPct val="100000"/>
              </a:lnSpc>
              <a:spcBef>
                <a:spcPts val="300"/>
              </a:spcBef>
              <a:buFont typeface="Arial" panose="020B0604020202020204" pitchFamily="34" charset="0"/>
              <a:buChar char="•"/>
              <a:defRPr/>
            </a:pPr>
            <a:r>
              <a:rPr lang="en-US" sz="2400" dirty="0"/>
              <a:t>Quantifiable</a:t>
            </a:r>
          </a:p>
          <a:p>
            <a:pPr marL="285750" indent="-285750">
              <a:lnSpc>
                <a:spcPct val="100000"/>
              </a:lnSpc>
              <a:spcBef>
                <a:spcPts val="300"/>
              </a:spcBef>
              <a:buFont typeface="Arial" panose="020B0604020202020204" pitchFamily="34" charset="0"/>
              <a:buChar char="•"/>
              <a:defRPr/>
            </a:pPr>
            <a:r>
              <a:rPr lang="en-US" sz="2400" dirty="0"/>
              <a:t>collected periodically </a:t>
            </a:r>
          </a:p>
          <a:p>
            <a:pPr marL="285750" indent="-285750">
              <a:lnSpc>
                <a:spcPct val="100000"/>
              </a:lnSpc>
              <a:spcBef>
                <a:spcPts val="300"/>
              </a:spcBef>
              <a:buFont typeface="Arial" panose="020B0604020202020204" pitchFamily="34" charset="0"/>
              <a:buChar char="•"/>
              <a:defRPr/>
            </a:pPr>
            <a:r>
              <a:rPr lang="en-US" sz="2400" dirty="0"/>
              <a:t>preferably automated</a:t>
            </a:r>
          </a:p>
          <a:p>
            <a:pPr>
              <a:defRPr/>
            </a:pPr>
            <a:r>
              <a:rPr lang="en-US" sz="2400" dirty="0"/>
              <a:t>Example metric:  The number of viruses the help desk reports per month</a:t>
            </a:r>
          </a:p>
          <a:p>
            <a:pPr>
              <a:defRPr/>
            </a:pPr>
            <a:r>
              <a:rPr lang="en-US" sz="2400" b="1" i="1" dirty="0"/>
              <a:t>Baseline</a:t>
            </a:r>
            <a:r>
              <a:rPr lang="en-US" sz="2400" b="1" dirty="0"/>
              <a:t>: </a:t>
            </a:r>
            <a:r>
              <a:rPr lang="en-US" sz="2400" dirty="0"/>
              <a:t>a measurement of performance at a particular point in time. </a:t>
            </a:r>
          </a:p>
          <a:p>
            <a:pPr>
              <a:defRPr/>
            </a:pPr>
            <a:r>
              <a:rPr lang="en-US" sz="2400" dirty="0"/>
              <a:t>Metrics (consistently measured) enables:</a:t>
            </a:r>
          </a:p>
          <a:p>
            <a:pPr marL="285750" indent="-285750">
              <a:spcBef>
                <a:spcPts val="300"/>
              </a:spcBef>
              <a:buFont typeface="Arial" panose="020B0604020202020204" pitchFamily="34" charset="0"/>
              <a:buChar char="•"/>
              <a:defRPr/>
            </a:pPr>
            <a:r>
              <a:rPr lang="en-US" sz="2400" dirty="0"/>
              <a:t>observe changes in the metrics over time, </a:t>
            </a:r>
          </a:p>
          <a:p>
            <a:pPr marL="285750" indent="-285750">
              <a:spcBef>
                <a:spcPts val="300"/>
              </a:spcBef>
              <a:buFont typeface="Arial" panose="020B0604020202020204" pitchFamily="34" charset="0"/>
              <a:buChar char="•"/>
              <a:defRPr/>
            </a:pPr>
            <a:r>
              <a:rPr lang="en-US" sz="2400" dirty="0"/>
              <a:t>discover trends for future risk analysis,</a:t>
            </a:r>
          </a:p>
          <a:p>
            <a:pPr marL="285750" indent="-285750">
              <a:spcBef>
                <a:spcPts val="300"/>
              </a:spcBef>
              <a:buFont typeface="Arial" panose="020B0604020202020204" pitchFamily="34" charset="0"/>
              <a:buChar char="•"/>
              <a:defRPr/>
            </a:pPr>
            <a:r>
              <a:rPr lang="en-US" sz="2400" dirty="0"/>
              <a:t>measure the effectiveness of controls.  </a:t>
            </a:r>
          </a:p>
          <a:p>
            <a:pPr>
              <a:defRPr/>
            </a:pPr>
            <a:endParaRPr lang="en-US" dirty="0"/>
          </a:p>
        </p:txBody>
      </p:sp>
      <p:sp>
        <p:nvSpPr>
          <p:cNvPr id="81923" name="Title 2"/>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Metrics &amp; Baselines</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a:xfrm>
            <a:off x="520700" y="917575"/>
            <a:ext cx="8154988" cy="388938"/>
          </a:xfrm>
        </p:spPr>
        <p:txBody>
          <a:bodyPr/>
          <a:lstStyle/>
          <a:p>
            <a:pPr eaLnBrk="1" hangingPunct="1"/>
            <a:r>
              <a:rPr lang="en-US" altLang="en-US" sz="2800">
                <a:ea typeface="Calibri" panose="020F0502020204030204" pitchFamily="34" charset="0"/>
                <a:cs typeface="Lucida Sans" panose="020B0602030504020204" pitchFamily="34" charset="0"/>
              </a:rPr>
              <a:t>Risk Management Process</a:t>
            </a:r>
          </a:p>
        </p:txBody>
      </p:sp>
      <p:pic>
        <p:nvPicPr>
          <p:cNvPr id="31747" name="Picture 3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905000"/>
            <a:ext cx="71628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Layered Risk Management</a:t>
            </a:r>
          </a:p>
        </p:txBody>
      </p:sp>
      <p:sp>
        <p:nvSpPr>
          <p:cNvPr id="82947" name="Text Placeholder 2"/>
          <p:cNvSpPr>
            <a:spLocks noGrp="1"/>
          </p:cNvSpPr>
          <p:nvPr>
            <p:ph type="body" idx="1"/>
          </p:nvPr>
        </p:nvSpPr>
        <p:spPr>
          <a:xfrm>
            <a:off x="522288" y="1511300"/>
            <a:ext cx="3959225" cy="287338"/>
          </a:xfrm>
        </p:spPr>
        <p:txBody>
          <a:bodyPr/>
          <a:lstStyle/>
          <a:p>
            <a:r>
              <a:rPr lang="en-US" altLang="en-US" sz="2400">
                <a:latin typeface="Calibri" panose="020F0502020204030204" pitchFamily="34" charset="0"/>
                <a:ea typeface="ヒラギノ角ゴ Pro W3"/>
                <a:cs typeface="ヒラギノ角ゴ Pro W3"/>
              </a:rPr>
              <a:t>Process of Assessment</a:t>
            </a:r>
          </a:p>
        </p:txBody>
      </p:sp>
      <p:sp>
        <p:nvSpPr>
          <p:cNvPr id="4" name="Content Placeholder 3"/>
          <p:cNvSpPr>
            <a:spLocks noGrp="1"/>
          </p:cNvSpPr>
          <p:nvPr>
            <p:ph sz="half" idx="2"/>
          </p:nvPr>
        </p:nvSpPr>
        <p:spPr>
          <a:xfrm>
            <a:off x="304800" y="1944688"/>
            <a:ext cx="4419600" cy="2159000"/>
          </a:xfrm>
        </p:spPr>
        <p:txBody>
          <a:bodyPr/>
          <a:lstStyle/>
          <a:p>
            <a:pPr marL="0" indent="0">
              <a:buFont typeface="Arial"/>
              <a:buNone/>
              <a:defRPr/>
            </a:pPr>
            <a:r>
              <a:rPr lang="en-US" sz="2000" b="1" dirty="0"/>
              <a:t>At each level, risk assessment should be </a:t>
            </a:r>
          </a:p>
          <a:p>
            <a:pPr marL="0" indent="0">
              <a:buFont typeface="Arial"/>
              <a:buNone/>
              <a:defRPr/>
            </a:pPr>
            <a:r>
              <a:rPr lang="en-US" sz="2000" dirty="0"/>
              <a:t>Consistent with higher levels and related risk assessments</a:t>
            </a:r>
          </a:p>
          <a:p>
            <a:pPr marL="0" indent="0">
              <a:buFont typeface="Arial"/>
              <a:buNone/>
              <a:defRPr/>
            </a:pPr>
            <a:r>
              <a:rPr lang="en-US" sz="2000" dirty="0"/>
              <a:t>Scoped to cohesively focus on selected area</a:t>
            </a:r>
          </a:p>
          <a:p>
            <a:pPr marL="0" indent="0">
              <a:buFont typeface="Arial"/>
              <a:buNone/>
              <a:defRPr/>
            </a:pPr>
            <a:r>
              <a:rPr lang="en-US" sz="2000" dirty="0"/>
              <a:t>Consider details associated with the scope or project (e.g., specific software development project)</a:t>
            </a:r>
          </a:p>
          <a:p>
            <a:pPr marL="0" indent="0">
              <a:buFont typeface="Arial"/>
              <a:buNone/>
              <a:defRPr/>
            </a:pPr>
            <a:r>
              <a:rPr lang="en-US" sz="2000" dirty="0"/>
              <a:t>Generate a Risk Assessment Report as final output</a:t>
            </a:r>
          </a:p>
          <a:p>
            <a:pPr>
              <a:defRPr/>
            </a:pPr>
            <a:r>
              <a:rPr lang="en-US" sz="2000" dirty="0"/>
              <a:t>report ensures that security controls were tested and pass inspection</a:t>
            </a:r>
          </a:p>
          <a:p>
            <a:pPr marL="0" indent="0">
              <a:buFont typeface="Arial"/>
              <a:buNone/>
              <a:defRPr/>
            </a:pPr>
            <a:r>
              <a:rPr lang="en-US" sz="2000" dirty="0"/>
              <a:t>C</a:t>
            </a:r>
            <a:r>
              <a:rPr lang="en-US" sz="2000" i="1" dirty="0"/>
              <a:t>ertify</a:t>
            </a:r>
            <a:r>
              <a:rPr lang="en-US" sz="2000" dirty="0"/>
              <a:t> product or area for use</a:t>
            </a:r>
          </a:p>
          <a:p>
            <a:pPr>
              <a:defRPr/>
            </a:pPr>
            <a:endParaRPr lang="en-US" dirty="0"/>
          </a:p>
        </p:txBody>
      </p:sp>
      <p:sp>
        <p:nvSpPr>
          <p:cNvPr id="82949" name="Text Placeholder 4"/>
          <p:cNvSpPr>
            <a:spLocks noGrp="1"/>
          </p:cNvSpPr>
          <p:nvPr>
            <p:ph type="body" sz="quarter" idx="3"/>
          </p:nvPr>
        </p:nvSpPr>
        <p:spPr>
          <a:xfrm>
            <a:off x="4800600" y="1524000"/>
            <a:ext cx="4343400" cy="457200"/>
          </a:xfrm>
        </p:spPr>
        <p:txBody>
          <a:bodyPr/>
          <a:lstStyle/>
          <a:p>
            <a:r>
              <a:rPr lang="en-US" altLang="en-US" sz="2200">
                <a:latin typeface="Calibri" panose="020F0502020204030204" pitchFamily="34" charset="0"/>
                <a:ea typeface="ヒラギノ角ゴ Pro W3"/>
                <a:cs typeface="ヒラギノ角ゴ Pro W3"/>
              </a:rPr>
              <a:t>Perform Risk Analysis at all Levels</a:t>
            </a:r>
          </a:p>
        </p:txBody>
      </p:sp>
      <p:graphicFrame>
        <p:nvGraphicFramePr>
          <p:cNvPr id="7" name="Content Placeholder 6"/>
          <p:cNvGraphicFramePr>
            <a:graphicFrameLocks noGrp="1"/>
          </p:cNvGraphicFramePr>
          <p:nvPr>
            <p:ph sz="half" idx="10"/>
          </p:nvPr>
        </p:nvGraphicFramePr>
        <p:xfrm>
          <a:off x="4953000" y="1905000"/>
          <a:ext cx="3960813" cy="327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Rot="1" noChangeAspect="1" noMove="1" noResize="1" noEditPoints="1" noAdjustHandles="1" noChangeArrowheads="1" noChangeShapeType="1" noTextEdit="1"/>
          </p:cNvSpPr>
          <p:nvPr>
            <p:ph idx="11"/>
          </p:nvPr>
        </p:nvSpPr>
        <p:spPr>
          <a:blipFill rotWithShape="1">
            <a:blip r:embed="rId2"/>
            <a:stretch>
              <a:fillRect l="-1949" t="-1998" r="-2549" b="-46816"/>
            </a:stretch>
          </a:blipFill>
        </p:spPr>
        <p:txBody>
          <a:bodyPr/>
          <a:lstStyle/>
          <a:p>
            <a:r>
              <a:rPr lang="en-US">
                <a:noFill/>
              </a:rPr>
              <a:t> </a:t>
            </a:r>
          </a:p>
        </p:txBody>
      </p:sp>
      <p:sp>
        <p:nvSpPr>
          <p:cNvPr id="83971" name="Title 2"/>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Cost-Benefit Analysis</a:t>
            </a:r>
          </a:p>
        </p:txBody>
      </p:sp>
    </p:spTree>
  </p:cSld>
  <p:clrMapOvr>
    <a:masterClrMapping/>
  </p:clrMapOvr>
  <p:transition spd="slow"/>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noRot="1" noChangeAspect="1" noMove="1" noResize="1" noEditPoints="1" noAdjustHandles="1" noChangeArrowheads="1" noChangeShapeType="1" noTextEdit="1"/>
          </p:cNvSpPr>
          <p:nvPr>
            <p:ph idx="11"/>
          </p:nvPr>
        </p:nvSpPr>
        <p:spPr>
          <a:blipFill rotWithShape="1">
            <a:blip r:embed="rId2"/>
            <a:stretch>
              <a:fillRect l="-1799" t="-1623" b="-22722"/>
            </a:stretch>
          </a:blipFill>
        </p:spPr>
        <p:txBody>
          <a:bodyPr/>
          <a:lstStyle/>
          <a:p>
            <a:r>
              <a:rPr lang="en-US">
                <a:noFill/>
              </a:rPr>
              <a:t> </a:t>
            </a:r>
          </a:p>
        </p:txBody>
      </p:sp>
      <p:sp>
        <p:nvSpPr>
          <p:cNvPr id="84995" name="Title 2"/>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Internal Rate of Return</a:t>
            </a:r>
          </a:p>
        </p:txBody>
      </p:sp>
    </p:spTree>
  </p:cSld>
  <p:clrMapOvr>
    <a:masterClrMapping/>
  </p:clrMapOvr>
  <p:transition spd="slow"/>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tle 6"/>
          <p:cNvSpPr>
            <a:spLocks noGrp="1"/>
          </p:cNvSpPr>
          <p:nvPr>
            <p:ph type="title"/>
          </p:nvPr>
        </p:nvSpPr>
        <p:spPr>
          <a:xfrm>
            <a:off x="457200" y="609600"/>
            <a:ext cx="8229600" cy="498475"/>
          </a:xfrm>
        </p:spPr>
        <p:txBody>
          <a:bodyPr/>
          <a:lstStyle/>
          <a:p>
            <a:r>
              <a:rPr lang="en-US" altLang="en-US">
                <a:ea typeface="Calibri" panose="020F0502020204030204" pitchFamily="34" charset="0"/>
                <a:cs typeface="Lucida Sans" panose="020B0602030504020204" pitchFamily="34" charset="0"/>
              </a:rPr>
              <a:t>Example: Purchase Encryption Software</a:t>
            </a:r>
          </a:p>
        </p:txBody>
      </p:sp>
      <p:sp>
        <p:nvSpPr>
          <p:cNvPr id="86019" name="Text Placeholder 7"/>
          <p:cNvSpPr>
            <a:spLocks noGrp="1"/>
          </p:cNvSpPr>
          <p:nvPr>
            <p:ph type="body" idx="1"/>
          </p:nvPr>
        </p:nvSpPr>
        <p:spPr>
          <a:xfrm>
            <a:off x="457200" y="1535113"/>
            <a:ext cx="3276600" cy="639762"/>
          </a:xfrm>
        </p:spPr>
        <p:txBody>
          <a:bodyPr/>
          <a:lstStyle/>
          <a:p>
            <a:pPr algn="ctr"/>
            <a:r>
              <a:rPr lang="en-US" altLang="en-US">
                <a:latin typeface="Calibri" panose="020F0502020204030204" pitchFamily="34" charset="0"/>
                <a:ea typeface="ヒラギノ角ゴ Pro W3"/>
                <a:cs typeface="ヒラギノ角ゴ Pro W3"/>
              </a:rPr>
              <a:t>Net Present Value</a:t>
            </a:r>
          </a:p>
          <a:p>
            <a:pPr algn="ctr"/>
            <a:r>
              <a:rPr lang="en-US" altLang="en-US">
                <a:latin typeface="Calibri" panose="020F0502020204030204" pitchFamily="34" charset="0"/>
                <a:ea typeface="ヒラギノ角ゴ Pro W3"/>
                <a:cs typeface="ヒラギノ角ゴ Pro W3"/>
              </a:rPr>
              <a:t> Calculation</a:t>
            </a:r>
          </a:p>
        </p:txBody>
      </p:sp>
      <p:graphicFrame>
        <p:nvGraphicFramePr>
          <p:cNvPr id="4" name="Content Placeholder 3"/>
          <p:cNvGraphicFramePr>
            <a:graphicFrameLocks noGrp="1"/>
          </p:cNvGraphicFramePr>
          <p:nvPr>
            <p:ph sz="half" idx="2"/>
          </p:nvPr>
        </p:nvGraphicFramePr>
        <p:xfrm>
          <a:off x="457200" y="2174875"/>
          <a:ext cx="3352800" cy="3292478"/>
        </p:xfrm>
        <a:graphic>
          <a:graphicData uri="http://schemas.openxmlformats.org/drawingml/2006/table">
            <a:tbl>
              <a:tblPr firstRow="1" firstCol="1" bandRow="1" bandCol="1">
                <a:tableStyleId>{5C22544A-7EE6-4342-B048-85BDC9FD1C3A}</a:tableStyleId>
              </a:tblPr>
              <a:tblGrid>
                <a:gridCol w="811889">
                  <a:extLst>
                    <a:ext uri="{9D8B030D-6E8A-4147-A177-3AD203B41FA5}">
                      <a16:colId xmlns:a16="http://schemas.microsoft.com/office/drawing/2014/main" val="20000"/>
                    </a:ext>
                  </a:extLst>
                </a:gridCol>
                <a:gridCol w="1007343">
                  <a:extLst>
                    <a:ext uri="{9D8B030D-6E8A-4147-A177-3AD203B41FA5}">
                      <a16:colId xmlns:a16="http://schemas.microsoft.com/office/drawing/2014/main" val="20001"/>
                    </a:ext>
                  </a:extLst>
                </a:gridCol>
                <a:gridCol w="1533568">
                  <a:extLst>
                    <a:ext uri="{9D8B030D-6E8A-4147-A177-3AD203B41FA5}">
                      <a16:colId xmlns:a16="http://schemas.microsoft.com/office/drawing/2014/main" val="20002"/>
                    </a:ext>
                  </a:extLst>
                </a:gridCol>
              </a:tblGrid>
              <a:tr h="731661">
                <a:tc>
                  <a:txBody>
                    <a:bodyPr/>
                    <a:lstStyle/>
                    <a:p>
                      <a:pPr marL="0" marR="0" algn="ctr" hangingPunct="0">
                        <a:lnSpc>
                          <a:spcPct val="100000"/>
                        </a:lnSpc>
                        <a:spcBef>
                          <a:spcPts val="300"/>
                        </a:spcBef>
                        <a:spcAft>
                          <a:spcPts val="0"/>
                        </a:spcAft>
                      </a:pPr>
                      <a:r>
                        <a:rPr lang="en-US" sz="2400" dirty="0">
                          <a:effectLst/>
                        </a:rPr>
                        <a:t>Year</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a:effectLst/>
                        </a:rPr>
                        <a:t>$ Value</a:t>
                      </a:r>
                      <a:endParaRPr lang="en-US" sz="240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a:effectLst/>
                        </a:rPr>
                        <a:t>Present Value</a:t>
                      </a:r>
                      <a:endParaRPr lang="en-US" sz="2400">
                        <a:effectLst/>
                        <a:latin typeface="Times"/>
                        <a:ea typeface="Times New Roman"/>
                        <a:cs typeface="Times New Roman"/>
                      </a:endParaRPr>
                    </a:p>
                  </a:txBody>
                  <a:tcPr marL="0" marR="0" marT="0" marB="0"/>
                </a:tc>
                <a:extLst>
                  <a:ext uri="{0D108BD9-81ED-4DB2-BD59-A6C34878D82A}">
                    <a16:rowId xmlns:a16="http://schemas.microsoft.com/office/drawing/2014/main" val="10000"/>
                  </a:ext>
                </a:extLst>
              </a:tr>
              <a:tr h="365831">
                <a:tc>
                  <a:txBody>
                    <a:bodyPr/>
                    <a:lstStyle/>
                    <a:p>
                      <a:pPr marL="0" marR="0" algn="ctr" hangingPunct="0">
                        <a:lnSpc>
                          <a:spcPct val="100000"/>
                        </a:lnSpc>
                        <a:spcBef>
                          <a:spcPts val="300"/>
                        </a:spcBef>
                        <a:spcAft>
                          <a:spcPts val="0"/>
                        </a:spcAft>
                      </a:pPr>
                      <a:r>
                        <a:rPr lang="en-US" sz="2400">
                          <a:effectLst/>
                        </a:rPr>
                        <a:t>0</a:t>
                      </a:r>
                      <a:endParaRPr lang="en-US" sz="240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dirty="0">
                          <a:effectLst/>
                        </a:rPr>
                        <a:t>– 3500</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a:effectLst/>
                        </a:rPr>
                        <a:t>-3500</a:t>
                      </a:r>
                      <a:endParaRPr lang="en-US" sz="2400">
                        <a:effectLst/>
                        <a:latin typeface="Times"/>
                        <a:ea typeface="Times New Roman"/>
                        <a:cs typeface="Times New Roman"/>
                      </a:endParaRPr>
                    </a:p>
                  </a:txBody>
                  <a:tcPr marL="0" marR="0" marT="0" marB="0"/>
                </a:tc>
                <a:extLst>
                  <a:ext uri="{0D108BD9-81ED-4DB2-BD59-A6C34878D82A}">
                    <a16:rowId xmlns:a16="http://schemas.microsoft.com/office/drawing/2014/main" val="10001"/>
                  </a:ext>
                </a:extLst>
              </a:tr>
              <a:tr h="365831">
                <a:tc>
                  <a:txBody>
                    <a:bodyPr/>
                    <a:lstStyle/>
                    <a:p>
                      <a:pPr marL="0" marR="0" algn="ctr" hangingPunct="0">
                        <a:lnSpc>
                          <a:spcPct val="100000"/>
                        </a:lnSpc>
                        <a:spcBef>
                          <a:spcPts val="300"/>
                        </a:spcBef>
                        <a:spcAft>
                          <a:spcPts val="0"/>
                        </a:spcAft>
                      </a:pPr>
                      <a:r>
                        <a:rPr lang="en-US" sz="2400" dirty="0">
                          <a:effectLst/>
                        </a:rPr>
                        <a:t>1</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dirty="0">
                          <a:effectLst/>
                        </a:rPr>
                        <a:t>1000</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a:effectLst/>
                        </a:rPr>
                        <a:t>909.09</a:t>
                      </a:r>
                      <a:endParaRPr lang="en-US" sz="2400">
                        <a:effectLst/>
                        <a:latin typeface="Times"/>
                        <a:ea typeface="Times New Roman"/>
                        <a:cs typeface="Times New Roman"/>
                      </a:endParaRPr>
                    </a:p>
                  </a:txBody>
                  <a:tcPr marL="0" marR="0" marT="0" marB="0"/>
                </a:tc>
                <a:extLst>
                  <a:ext uri="{0D108BD9-81ED-4DB2-BD59-A6C34878D82A}">
                    <a16:rowId xmlns:a16="http://schemas.microsoft.com/office/drawing/2014/main" val="10002"/>
                  </a:ext>
                </a:extLst>
              </a:tr>
              <a:tr h="365831">
                <a:tc>
                  <a:txBody>
                    <a:bodyPr/>
                    <a:lstStyle/>
                    <a:p>
                      <a:pPr marL="0" marR="0" algn="ctr" hangingPunct="0">
                        <a:lnSpc>
                          <a:spcPct val="100000"/>
                        </a:lnSpc>
                        <a:spcBef>
                          <a:spcPts val="300"/>
                        </a:spcBef>
                        <a:spcAft>
                          <a:spcPts val="0"/>
                        </a:spcAft>
                      </a:pPr>
                      <a:r>
                        <a:rPr lang="en-US" sz="2400" dirty="0">
                          <a:effectLst/>
                        </a:rPr>
                        <a:t>2</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dirty="0">
                          <a:effectLst/>
                        </a:rPr>
                        <a:t>1000</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a:effectLst/>
                        </a:rPr>
                        <a:t>826.45</a:t>
                      </a:r>
                      <a:endParaRPr lang="en-US" sz="2400">
                        <a:effectLst/>
                        <a:latin typeface="Times"/>
                        <a:ea typeface="Times New Roman"/>
                        <a:cs typeface="Times New Roman"/>
                      </a:endParaRPr>
                    </a:p>
                  </a:txBody>
                  <a:tcPr marL="0" marR="0" marT="0" marB="0"/>
                </a:tc>
                <a:extLst>
                  <a:ext uri="{0D108BD9-81ED-4DB2-BD59-A6C34878D82A}">
                    <a16:rowId xmlns:a16="http://schemas.microsoft.com/office/drawing/2014/main" val="10003"/>
                  </a:ext>
                </a:extLst>
              </a:tr>
              <a:tr h="365831">
                <a:tc>
                  <a:txBody>
                    <a:bodyPr/>
                    <a:lstStyle/>
                    <a:p>
                      <a:pPr marL="0" marR="0" algn="ctr" hangingPunct="0">
                        <a:lnSpc>
                          <a:spcPct val="100000"/>
                        </a:lnSpc>
                        <a:spcBef>
                          <a:spcPts val="300"/>
                        </a:spcBef>
                        <a:spcAft>
                          <a:spcPts val="0"/>
                        </a:spcAft>
                      </a:pPr>
                      <a:r>
                        <a:rPr lang="en-US" sz="2400" dirty="0">
                          <a:effectLst/>
                        </a:rPr>
                        <a:t>3</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dirty="0">
                          <a:effectLst/>
                        </a:rPr>
                        <a:t>1000</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dirty="0">
                          <a:effectLst/>
                        </a:rPr>
                        <a:t>751.31</a:t>
                      </a:r>
                      <a:endParaRPr lang="en-US" sz="2400" dirty="0">
                        <a:effectLst/>
                        <a:latin typeface="Times"/>
                        <a:ea typeface="Times New Roman"/>
                        <a:cs typeface="Times New Roman"/>
                      </a:endParaRPr>
                    </a:p>
                  </a:txBody>
                  <a:tcPr marL="0" marR="0" marT="0" marB="0"/>
                </a:tc>
                <a:extLst>
                  <a:ext uri="{0D108BD9-81ED-4DB2-BD59-A6C34878D82A}">
                    <a16:rowId xmlns:a16="http://schemas.microsoft.com/office/drawing/2014/main" val="10004"/>
                  </a:ext>
                </a:extLst>
              </a:tr>
              <a:tr h="365831">
                <a:tc>
                  <a:txBody>
                    <a:bodyPr/>
                    <a:lstStyle/>
                    <a:p>
                      <a:pPr marL="0" marR="0" algn="ctr" hangingPunct="0">
                        <a:lnSpc>
                          <a:spcPct val="100000"/>
                        </a:lnSpc>
                        <a:spcBef>
                          <a:spcPts val="300"/>
                        </a:spcBef>
                        <a:spcAft>
                          <a:spcPts val="0"/>
                        </a:spcAft>
                      </a:pPr>
                      <a:r>
                        <a:rPr lang="en-US" sz="2400" dirty="0">
                          <a:effectLst/>
                        </a:rPr>
                        <a:t>4</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dirty="0">
                          <a:effectLst/>
                        </a:rPr>
                        <a:t>1000</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dirty="0">
                          <a:effectLst/>
                        </a:rPr>
                        <a:t>683.01</a:t>
                      </a:r>
                      <a:endParaRPr lang="en-US" sz="2400" dirty="0">
                        <a:effectLst/>
                        <a:latin typeface="Times"/>
                        <a:ea typeface="Times New Roman"/>
                        <a:cs typeface="Times New Roman"/>
                      </a:endParaRPr>
                    </a:p>
                  </a:txBody>
                  <a:tcPr marL="0" marR="0" marT="0" marB="0"/>
                </a:tc>
                <a:extLst>
                  <a:ext uri="{0D108BD9-81ED-4DB2-BD59-A6C34878D82A}">
                    <a16:rowId xmlns:a16="http://schemas.microsoft.com/office/drawing/2014/main" val="10005"/>
                  </a:ext>
                </a:extLst>
              </a:tr>
              <a:tr h="365831">
                <a:tc>
                  <a:txBody>
                    <a:bodyPr/>
                    <a:lstStyle/>
                    <a:p>
                      <a:pPr marL="0" marR="0" algn="ctr" hangingPunct="0">
                        <a:lnSpc>
                          <a:spcPct val="100000"/>
                        </a:lnSpc>
                        <a:spcBef>
                          <a:spcPts val="300"/>
                        </a:spcBef>
                        <a:spcAft>
                          <a:spcPts val="0"/>
                        </a:spcAft>
                      </a:pPr>
                      <a:r>
                        <a:rPr lang="en-US" sz="2400" dirty="0">
                          <a:effectLst/>
                        </a:rPr>
                        <a:t>5</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dirty="0">
                          <a:effectLst/>
                        </a:rPr>
                        <a:t>1000</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dirty="0">
                          <a:effectLst/>
                        </a:rPr>
                        <a:t>620.92</a:t>
                      </a:r>
                      <a:endParaRPr lang="en-US" sz="2400" dirty="0">
                        <a:effectLst/>
                        <a:latin typeface="Times"/>
                        <a:ea typeface="Times New Roman"/>
                        <a:cs typeface="Times New Roman"/>
                      </a:endParaRPr>
                    </a:p>
                  </a:txBody>
                  <a:tcPr marL="0" marR="0" marT="0" marB="0"/>
                </a:tc>
                <a:extLst>
                  <a:ext uri="{0D108BD9-81ED-4DB2-BD59-A6C34878D82A}">
                    <a16:rowId xmlns:a16="http://schemas.microsoft.com/office/drawing/2014/main" val="10006"/>
                  </a:ext>
                </a:extLst>
              </a:tr>
              <a:tr h="365831">
                <a:tc>
                  <a:txBody>
                    <a:bodyPr/>
                    <a:lstStyle/>
                    <a:p>
                      <a:pPr marL="0" marR="0" algn="ctr" hangingPunct="0">
                        <a:lnSpc>
                          <a:spcPct val="100000"/>
                        </a:lnSpc>
                        <a:spcBef>
                          <a:spcPts val="300"/>
                        </a:spcBef>
                        <a:spcAft>
                          <a:spcPts val="0"/>
                        </a:spcAft>
                      </a:pPr>
                      <a:r>
                        <a:rPr lang="en-US" sz="2400" dirty="0">
                          <a:effectLst/>
                        </a:rPr>
                        <a:t>Total</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dirty="0">
                          <a:effectLst/>
                        </a:rPr>
                        <a:t>1500</a:t>
                      </a:r>
                      <a:endParaRPr lang="en-US" sz="2400" dirty="0">
                        <a:effectLst/>
                        <a:latin typeface="Times"/>
                        <a:ea typeface="Times New Roman"/>
                        <a:cs typeface="Times New Roman"/>
                      </a:endParaRPr>
                    </a:p>
                  </a:txBody>
                  <a:tcPr marL="0" marR="0" marT="0" marB="0"/>
                </a:tc>
                <a:tc>
                  <a:txBody>
                    <a:bodyPr/>
                    <a:lstStyle/>
                    <a:p>
                      <a:pPr marL="0" marR="0" algn="ctr" hangingPunct="0">
                        <a:lnSpc>
                          <a:spcPct val="100000"/>
                        </a:lnSpc>
                        <a:spcBef>
                          <a:spcPts val="300"/>
                        </a:spcBef>
                        <a:spcAft>
                          <a:spcPts val="0"/>
                        </a:spcAft>
                      </a:pPr>
                      <a:r>
                        <a:rPr lang="en-US" sz="2400" dirty="0">
                          <a:effectLst/>
                        </a:rPr>
                        <a:t>290.78</a:t>
                      </a:r>
                      <a:endParaRPr lang="en-US" sz="2400" dirty="0">
                        <a:effectLst/>
                        <a:latin typeface="Times"/>
                        <a:ea typeface="Times New Roman"/>
                        <a:cs typeface="Times New Roman"/>
                      </a:endParaRPr>
                    </a:p>
                  </a:txBody>
                  <a:tcPr marL="0" marR="0" marT="0" marB="0"/>
                </a:tc>
                <a:extLst>
                  <a:ext uri="{0D108BD9-81ED-4DB2-BD59-A6C34878D82A}">
                    <a16:rowId xmlns:a16="http://schemas.microsoft.com/office/drawing/2014/main" val="10007"/>
                  </a:ext>
                </a:extLst>
              </a:tr>
            </a:tbl>
          </a:graphicData>
        </a:graphic>
      </p:graphicFrame>
      <p:sp>
        <p:nvSpPr>
          <p:cNvPr id="86058" name="Text Placeholder 8"/>
          <p:cNvSpPr>
            <a:spLocks noGrp="1"/>
          </p:cNvSpPr>
          <p:nvPr>
            <p:ph type="body" sz="quarter" idx="3"/>
          </p:nvPr>
        </p:nvSpPr>
        <p:spPr>
          <a:xfrm>
            <a:off x="4114800" y="1143000"/>
            <a:ext cx="4114800" cy="639763"/>
          </a:xfrm>
        </p:spPr>
        <p:txBody>
          <a:bodyPr/>
          <a:lstStyle/>
          <a:p>
            <a:pPr algn="ctr"/>
            <a:r>
              <a:rPr lang="en-US" altLang="en-US">
                <a:latin typeface="Calibri" panose="020F0502020204030204" pitchFamily="34" charset="0"/>
                <a:ea typeface="ヒラギノ角ゴ Pro W3"/>
                <a:cs typeface="ヒラギノ角ゴ Pro W3"/>
              </a:rPr>
              <a:t>Explanation</a:t>
            </a:r>
          </a:p>
        </p:txBody>
      </p:sp>
      <p:sp>
        <p:nvSpPr>
          <p:cNvPr id="10" name="Content Placeholder 9"/>
          <p:cNvSpPr>
            <a:spLocks noGrp="1"/>
          </p:cNvSpPr>
          <p:nvPr>
            <p:ph sz="quarter" idx="4"/>
          </p:nvPr>
        </p:nvSpPr>
        <p:spPr>
          <a:xfrm>
            <a:off x="4191000" y="1905000"/>
            <a:ext cx="4495800" cy="4332288"/>
          </a:xfrm>
        </p:spPr>
        <p:txBody>
          <a:bodyPr/>
          <a:lstStyle/>
          <a:p>
            <a:pPr>
              <a:defRPr/>
            </a:pPr>
            <a:r>
              <a:rPr lang="en-US" dirty="0"/>
              <a:t>Encryption software costs </a:t>
            </a:r>
          </a:p>
          <a:p>
            <a:pPr marL="342900" indent="-342900">
              <a:buFont typeface="Arial" pitchFamily="34" charset="0"/>
              <a:buChar char="•"/>
              <a:defRPr/>
            </a:pPr>
            <a:r>
              <a:rPr lang="en-US" dirty="0"/>
              <a:t>$35 per license</a:t>
            </a:r>
          </a:p>
          <a:p>
            <a:pPr marL="342900" indent="-342900">
              <a:buFont typeface="Arial" pitchFamily="34" charset="0"/>
              <a:buChar char="•"/>
              <a:defRPr/>
            </a:pPr>
            <a:r>
              <a:rPr lang="en-US" dirty="0"/>
              <a:t>100 laptops with confidential data</a:t>
            </a:r>
          </a:p>
          <a:p>
            <a:pPr marL="342900" indent="-342900">
              <a:buFont typeface="Arial" pitchFamily="34" charset="0"/>
              <a:buChar char="•"/>
              <a:defRPr/>
            </a:pPr>
            <a:r>
              <a:rPr lang="en-US" dirty="0"/>
              <a:t>Cost = 3500</a:t>
            </a:r>
          </a:p>
          <a:p>
            <a:pPr>
              <a:defRPr/>
            </a:pPr>
            <a:r>
              <a:rPr lang="en-US" dirty="0"/>
              <a:t>Estimated savings for 5 years:</a:t>
            </a:r>
          </a:p>
          <a:p>
            <a:pPr marL="342900" indent="-342900">
              <a:buFont typeface="Arial" pitchFamily="34" charset="0"/>
              <a:buChar char="•"/>
              <a:defRPr/>
            </a:pPr>
            <a:r>
              <a:rPr lang="en-US" dirty="0"/>
              <a:t>$1000 per year</a:t>
            </a:r>
          </a:p>
          <a:p>
            <a:pPr marL="342900" indent="-342900">
              <a:buFont typeface="Arial" pitchFamily="34" charset="0"/>
              <a:buChar char="•"/>
              <a:defRPr/>
            </a:pPr>
            <a:r>
              <a:rPr lang="en-US" dirty="0"/>
              <a:t>SCBA = -3500 + 5*1000 = 1500</a:t>
            </a:r>
          </a:p>
          <a:p>
            <a:pPr marL="342900" indent="-342900">
              <a:buFont typeface="Arial" pitchFamily="34" charset="0"/>
              <a:buChar char="•"/>
              <a:defRPr/>
            </a:pPr>
            <a:r>
              <a:rPr lang="en-US" dirty="0"/>
              <a:t>Discounted interest = 10%. </a:t>
            </a:r>
          </a:p>
          <a:p>
            <a:pPr marL="342900" indent="-342900">
              <a:buFont typeface="Arial" pitchFamily="34" charset="0"/>
              <a:buChar char="•"/>
              <a:defRPr/>
            </a:pPr>
            <a:r>
              <a:rPr lang="en-US" dirty="0"/>
              <a:t>NPV = $290.78</a:t>
            </a:r>
          </a:p>
          <a:p>
            <a:pPr marL="342900" indent="-342900">
              <a:buFont typeface="Arial" pitchFamily="34" charset="0"/>
              <a:buChar char="•"/>
              <a:defRPr/>
            </a:pPr>
            <a:r>
              <a:rPr lang="en-US" dirty="0"/>
              <a:t>IRR = 13.2%.</a:t>
            </a:r>
          </a:p>
        </p:txBody>
      </p:sp>
    </p:spTree>
  </p:cSld>
  <p:clrMapOvr>
    <a:masterClrMapping/>
  </p:clrMapOvr>
  <p:transition spd="slow"/>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522288" y="1519238"/>
            <a:ext cx="8135937" cy="4879975"/>
          </a:xfrm>
        </p:spPr>
        <p:txBody>
          <a:bodyPr/>
          <a:lstStyle/>
          <a:p>
            <a:pPr algn="ctr">
              <a:lnSpc>
                <a:spcPct val="80000"/>
              </a:lnSpc>
              <a:defRPr/>
            </a:pPr>
            <a:r>
              <a:rPr lang="en-US" altLang="en-US" sz="2400" dirty="0">
                <a:solidFill>
                  <a:schemeClr val="accent6">
                    <a:lumMod val="50000"/>
                  </a:schemeClr>
                </a:solidFill>
                <a:latin typeface="Calibri" pitchFamily="34" charset="0"/>
                <a:ea typeface="ヒラギノ角ゴ Pro W3"/>
                <a:cs typeface="ヒラギノ角ゴ Pro W3"/>
              </a:rPr>
              <a:t>Risk Assessment Process:</a:t>
            </a:r>
          </a:p>
          <a:p>
            <a:pPr marL="457200" indent="-457200">
              <a:lnSpc>
                <a:spcPct val="80000"/>
              </a:lnSpc>
              <a:buFont typeface="+mj-lt"/>
              <a:buAutoNum type="arabicPeriod"/>
              <a:defRPr/>
            </a:pPr>
            <a:r>
              <a:rPr lang="en-US" altLang="en-US" sz="2400" dirty="0">
                <a:latin typeface="Calibri" pitchFamily="34" charset="0"/>
                <a:ea typeface="ヒラギノ角ゴ Pro W3"/>
                <a:cs typeface="ヒラギノ角ゴ Pro W3"/>
              </a:rPr>
              <a:t>Assign Values to Assets: </a:t>
            </a:r>
          </a:p>
          <a:p>
            <a:pPr marL="457200" indent="-457200">
              <a:lnSpc>
                <a:spcPct val="80000"/>
              </a:lnSpc>
              <a:buFont typeface="+mj-lt"/>
              <a:buAutoNum type="arabicPeriod"/>
              <a:defRPr/>
            </a:pPr>
            <a:r>
              <a:rPr lang="en-US" altLang="en-US" sz="2400" dirty="0">
                <a:latin typeface="Calibri" pitchFamily="34" charset="0"/>
                <a:ea typeface="ヒラギノ角ゴ Pro W3"/>
                <a:cs typeface="ヒラギノ角ゴ Pro W3"/>
              </a:rPr>
              <a:t>Determine Loss due to Threats &amp; Vulnerabilities</a:t>
            </a:r>
          </a:p>
          <a:p>
            <a:pPr marL="457200" indent="-457200">
              <a:lnSpc>
                <a:spcPct val="80000"/>
              </a:lnSpc>
              <a:buFont typeface="+mj-lt"/>
              <a:buAutoNum type="arabicPeriod"/>
              <a:defRPr/>
            </a:pPr>
            <a:r>
              <a:rPr lang="en-US" altLang="en-US" sz="2400" dirty="0">
                <a:latin typeface="Calibri" pitchFamily="34" charset="0"/>
                <a:ea typeface="ヒラギノ角ゴ Pro W3"/>
                <a:cs typeface="ヒラギノ角ゴ Pro W3"/>
              </a:rPr>
              <a:t>Estimate Likelihood of Exploitation</a:t>
            </a:r>
          </a:p>
          <a:p>
            <a:pPr marL="457200" indent="-457200">
              <a:lnSpc>
                <a:spcPct val="80000"/>
              </a:lnSpc>
              <a:buFont typeface="+mj-lt"/>
              <a:buAutoNum type="arabicPeriod"/>
              <a:defRPr/>
            </a:pPr>
            <a:r>
              <a:rPr lang="en-US" altLang="en-US" sz="2400" dirty="0">
                <a:latin typeface="Calibri" pitchFamily="34" charset="0"/>
                <a:ea typeface="ヒラギノ角ゴ Pro W3"/>
                <a:cs typeface="ヒラギノ角ゴ Pro W3"/>
              </a:rPr>
              <a:t>Compute Expected Loss</a:t>
            </a:r>
          </a:p>
          <a:p>
            <a:pPr marL="457200" indent="-457200">
              <a:lnSpc>
                <a:spcPct val="80000"/>
              </a:lnSpc>
              <a:buFont typeface="+mj-lt"/>
              <a:buAutoNum type="arabicPeriod"/>
              <a:defRPr/>
            </a:pPr>
            <a:r>
              <a:rPr lang="en-US" altLang="en-US" sz="2400" dirty="0">
                <a:latin typeface="Calibri" pitchFamily="34" charset="0"/>
                <a:ea typeface="ヒラギノ角ゴ Pro W3"/>
                <a:cs typeface="ヒラギノ角ゴ Pro W3"/>
              </a:rPr>
              <a:t>Treat Risk</a:t>
            </a:r>
          </a:p>
          <a:p>
            <a:pPr>
              <a:lnSpc>
                <a:spcPct val="80000"/>
              </a:lnSpc>
              <a:defRPr/>
            </a:pPr>
            <a:endParaRPr lang="en-US" altLang="en-US" sz="1200" dirty="0">
              <a:latin typeface="Calibri" pitchFamily="34" charset="0"/>
              <a:ea typeface="ヒラギノ角ゴ Pro W3"/>
              <a:cs typeface="ヒラギノ角ゴ Pro W3"/>
            </a:endParaRPr>
          </a:p>
          <a:p>
            <a:pPr algn="ctr">
              <a:lnSpc>
                <a:spcPct val="80000"/>
              </a:lnSpc>
              <a:defRPr/>
            </a:pPr>
            <a:r>
              <a:rPr lang="en-US" altLang="en-US" sz="2400" dirty="0">
                <a:solidFill>
                  <a:schemeClr val="accent6">
                    <a:lumMod val="50000"/>
                  </a:schemeClr>
                </a:solidFill>
                <a:latin typeface="Calibri" pitchFamily="34" charset="0"/>
                <a:ea typeface="ヒラギノ角ゴ Pro W3"/>
                <a:cs typeface="ヒラギノ角ゴ Pro W3"/>
              </a:rPr>
              <a:t>Consider:</a:t>
            </a:r>
          </a:p>
          <a:p>
            <a:pPr algn="ctr">
              <a:lnSpc>
                <a:spcPct val="80000"/>
              </a:lnSpc>
              <a:defRPr/>
            </a:pPr>
            <a:r>
              <a:rPr lang="en-US" altLang="en-US" sz="2400" dirty="0">
                <a:latin typeface="Calibri" pitchFamily="34" charset="0"/>
                <a:ea typeface="ヒラギノ角ゴ Pro W3"/>
                <a:cs typeface="ヒラギノ角ゴ Pro W3"/>
              </a:rPr>
              <a:t>Financial Analysis</a:t>
            </a:r>
          </a:p>
          <a:p>
            <a:pPr algn="ctr">
              <a:lnSpc>
                <a:spcPct val="80000"/>
              </a:lnSpc>
              <a:defRPr/>
            </a:pPr>
            <a:r>
              <a:rPr lang="en-US" altLang="en-US" sz="2400" dirty="0">
                <a:latin typeface="Calibri" pitchFamily="34" charset="0"/>
                <a:ea typeface="ヒラギノ角ゴ Pro W3"/>
                <a:cs typeface="ヒラギノ角ゴ Pro W3"/>
              </a:rPr>
              <a:t>Real World Data: Professional versus Own Metrics</a:t>
            </a:r>
          </a:p>
          <a:p>
            <a:pPr algn="ctr">
              <a:lnSpc>
                <a:spcPct val="80000"/>
              </a:lnSpc>
              <a:defRPr/>
            </a:pPr>
            <a:r>
              <a:rPr lang="en-US" altLang="en-US" sz="2400" dirty="0">
                <a:latin typeface="Calibri" pitchFamily="34" charset="0"/>
                <a:ea typeface="ヒラギノ角ゴ Pro W3"/>
                <a:cs typeface="ヒラギノ角ゴ Pro W3"/>
              </a:rPr>
              <a:t>Ethical Impact</a:t>
            </a:r>
          </a:p>
          <a:p>
            <a:pPr algn="ctr">
              <a:lnSpc>
                <a:spcPct val="80000"/>
              </a:lnSpc>
              <a:defRPr/>
            </a:pPr>
            <a:r>
              <a:rPr lang="en-US" altLang="en-US" sz="2400" dirty="0">
                <a:latin typeface="Calibri" pitchFamily="34" charset="0"/>
                <a:ea typeface="ヒラギノ角ゴ Pro W3"/>
                <a:cs typeface="ヒラギノ角ゴ Pro W3"/>
              </a:rPr>
              <a:t>Continual Process</a:t>
            </a:r>
          </a:p>
          <a:p>
            <a:pPr algn="ctr">
              <a:lnSpc>
                <a:spcPct val="80000"/>
              </a:lnSpc>
              <a:defRPr/>
            </a:pPr>
            <a:r>
              <a:rPr lang="en-US" altLang="en-US" sz="2400" dirty="0">
                <a:latin typeface="Calibri" pitchFamily="34" charset="0"/>
                <a:ea typeface="ヒラギノ角ゴ Pro W3"/>
                <a:cs typeface="ヒラギノ角ゴ Pro W3"/>
              </a:rPr>
              <a:t>Coverage – Prioritized versus Complete</a:t>
            </a:r>
          </a:p>
          <a:p>
            <a:pPr>
              <a:defRPr/>
            </a:pPr>
            <a:endParaRPr lang="en-US" dirty="0"/>
          </a:p>
        </p:txBody>
      </p:sp>
      <p:sp>
        <p:nvSpPr>
          <p:cNvPr id="87043" name="Title 2"/>
          <p:cNvSpPr>
            <a:spLocks noGrp="1"/>
          </p:cNvSpPr>
          <p:nvPr>
            <p:ph type="title"/>
          </p:nvPr>
        </p:nvSpPr>
        <p:spPr/>
        <p:txBody>
          <a:bodyPr/>
          <a:lstStyle/>
          <a:p>
            <a:r>
              <a:rPr lang="en-US" altLang="en-US">
                <a:ea typeface="Calibri" panose="020F0502020204030204" pitchFamily="34" charset="0"/>
                <a:cs typeface="Lucida Sans" panose="020B0602030504020204" pitchFamily="34" charset="0"/>
              </a:rPr>
              <a:t>Summary</a:t>
            </a:r>
          </a:p>
        </p:txBody>
      </p:sp>
    </p:spTree>
  </p:cSld>
  <p:clrMapOvr>
    <a:masterClrMapping/>
  </p:clrMapOvr>
  <p:transition spd="slow"/>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t>Health First Case Study</a:t>
            </a:r>
          </a:p>
        </p:txBody>
      </p:sp>
      <p:sp>
        <p:nvSpPr>
          <p:cNvPr id="88067" name="Text Placeholder 2"/>
          <p:cNvSpPr>
            <a:spLocks noGrp="1"/>
          </p:cNvSpPr>
          <p:nvPr>
            <p:ph type="body" idx="1"/>
          </p:nvPr>
        </p:nvSpPr>
        <p:spPr>
          <a:xfrm>
            <a:off x="457200" y="5105400"/>
            <a:ext cx="7772400" cy="685800"/>
          </a:xfrm>
        </p:spPr>
        <p:txBody>
          <a:bodyPr/>
          <a:lstStyle/>
          <a:p>
            <a:pPr algn="ctr" eaLnBrk="1" hangingPunct="1"/>
            <a:r>
              <a:rPr lang="en-US" altLang="en-US"/>
              <a:t>Analyzing Risk</a:t>
            </a:r>
          </a:p>
        </p:txBody>
      </p:sp>
      <p:sp>
        <p:nvSpPr>
          <p:cNvPr id="88072" name="TextBox 19"/>
          <p:cNvSpPr txBox="1">
            <a:spLocks noChangeArrowheads="1"/>
          </p:cNvSpPr>
          <p:nvPr/>
        </p:nvSpPr>
        <p:spPr bwMode="auto">
          <a:xfrm>
            <a:off x="152400" y="1295400"/>
            <a:ext cx="203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dirty="0">
                <a:solidFill>
                  <a:srgbClr val="000000"/>
                </a:solidFill>
              </a:rPr>
              <a:t>Jamie Ramon MD</a:t>
            </a:r>
          </a:p>
          <a:p>
            <a:pPr algn="ctr" eaLnBrk="1" hangingPunct="1">
              <a:spcBef>
                <a:spcPct val="0"/>
              </a:spcBef>
              <a:buClrTx/>
              <a:buSzTx/>
              <a:buFontTx/>
              <a:buNone/>
            </a:pPr>
            <a:r>
              <a:rPr lang="en-US" altLang="en-US" sz="1800" dirty="0">
                <a:solidFill>
                  <a:srgbClr val="000000"/>
                </a:solidFill>
              </a:rPr>
              <a:t>Doctor</a:t>
            </a:r>
          </a:p>
        </p:txBody>
      </p:sp>
      <p:sp>
        <p:nvSpPr>
          <p:cNvPr id="88073" name="TextBox 20"/>
          <p:cNvSpPr txBox="1">
            <a:spLocks noChangeArrowheads="1"/>
          </p:cNvSpPr>
          <p:nvPr/>
        </p:nvSpPr>
        <p:spPr bwMode="auto">
          <a:xfrm>
            <a:off x="2184400" y="2026443"/>
            <a:ext cx="1928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dirty="0">
                <a:solidFill>
                  <a:srgbClr val="000000"/>
                </a:solidFill>
              </a:rPr>
              <a:t>Chris Ramon RD</a:t>
            </a:r>
          </a:p>
          <a:p>
            <a:pPr algn="ctr" eaLnBrk="1" hangingPunct="1">
              <a:spcBef>
                <a:spcPct val="0"/>
              </a:spcBef>
              <a:buClrTx/>
              <a:buSzTx/>
              <a:buFontTx/>
              <a:buNone/>
            </a:pPr>
            <a:r>
              <a:rPr lang="en-US" altLang="en-US" sz="1800" dirty="0">
                <a:solidFill>
                  <a:srgbClr val="000000"/>
                </a:solidFill>
              </a:rPr>
              <a:t>Dietician</a:t>
            </a:r>
          </a:p>
        </p:txBody>
      </p:sp>
      <p:sp>
        <p:nvSpPr>
          <p:cNvPr id="88074" name="TextBox 21"/>
          <p:cNvSpPr txBox="1">
            <a:spLocks noChangeArrowheads="1"/>
          </p:cNvSpPr>
          <p:nvPr/>
        </p:nvSpPr>
        <p:spPr bwMode="auto">
          <a:xfrm>
            <a:off x="4343400" y="2599531"/>
            <a:ext cx="1878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dirty="0">
                <a:solidFill>
                  <a:srgbClr val="000000"/>
                </a:solidFill>
              </a:rPr>
              <a:t>Terry</a:t>
            </a:r>
          </a:p>
          <a:p>
            <a:pPr algn="ctr" eaLnBrk="1" hangingPunct="1">
              <a:spcBef>
                <a:spcPct val="0"/>
              </a:spcBef>
              <a:buClrTx/>
              <a:buSzTx/>
              <a:buFontTx/>
              <a:buNone/>
            </a:pPr>
            <a:r>
              <a:rPr lang="en-US" altLang="en-US" sz="1800" dirty="0">
                <a:solidFill>
                  <a:srgbClr val="000000"/>
                </a:solidFill>
              </a:rPr>
              <a:t>Licensed </a:t>
            </a:r>
          </a:p>
          <a:p>
            <a:pPr algn="ctr" eaLnBrk="1" hangingPunct="1">
              <a:spcBef>
                <a:spcPct val="0"/>
              </a:spcBef>
              <a:buClrTx/>
              <a:buSzTx/>
              <a:buFontTx/>
              <a:buNone/>
            </a:pPr>
            <a:r>
              <a:rPr lang="en-US" altLang="en-US" sz="1800" dirty="0">
                <a:solidFill>
                  <a:srgbClr val="000000"/>
                </a:solidFill>
              </a:rPr>
              <a:t>Practicing Nurse</a:t>
            </a:r>
          </a:p>
        </p:txBody>
      </p:sp>
      <p:sp>
        <p:nvSpPr>
          <p:cNvPr id="88075" name="TextBox 22"/>
          <p:cNvSpPr txBox="1">
            <a:spLocks noChangeArrowheads="1"/>
          </p:cNvSpPr>
          <p:nvPr/>
        </p:nvSpPr>
        <p:spPr bwMode="auto">
          <a:xfrm>
            <a:off x="6375400" y="3352800"/>
            <a:ext cx="22621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SzTx/>
              <a:buFontTx/>
              <a:buNone/>
            </a:pPr>
            <a:r>
              <a:rPr lang="en-US" altLang="en-US" sz="1800">
                <a:solidFill>
                  <a:srgbClr val="000000"/>
                </a:solidFill>
              </a:rPr>
              <a:t>Pat</a:t>
            </a:r>
          </a:p>
          <a:p>
            <a:pPr algn="ctr" eaLnBrk="1" hangingPunct="1">
              <a:spcBef>
                <a:spcPct val="0"/>
              </a:spcBef>
              <a:buClrTx/>
              <a:buSzTx/>
              <a:buFontTx/>
              <a:buNone/>
            </a:pPr>
            <a:r>
              <a:rPr lang="en-US" altLang="en-US" sz="1800">
                <a:solidFill>
                  <a:srgbClr val="000000"/>
                </a:solidFill>
              </a:rPr>
              <a:t>Software Consultant</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533400"/>
            <a:ext cx="7286625" cy="943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091" name="Title 1"/>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1: Define Assets</a:t>
            </a:r>
          </a:p>
        </p:txBody>
      </p:sp>
    </p:spTree>
  </p:cSld>
  <p:clrMapOvr>
    <a:masterClrMapping/>
  </p:clrMapOvr>
  <p:transition spd="slow"/>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le 1"/>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1: Define Assets</a:t>
            </a:r>
          </a:p>
        </p:txBody>
      </p:sp>
      <p:sp>
        <p:nvSpPr>
          <p:cNvPr id="90115" name="Content Placeholder 4"/>
          <p:cNvSpPr>
            <a:spLocks noGrp="1"/>
          </p:cNvSpPr>
          <p:nvPr>
            <p:ph idx="1"/>
          </p:nvPr>
        </p:nvSpPr>
        <p:spPr/>
        <p:txBody>
          <a:bodyPr/>
          <a:lstStyle/>
          <a:p>
            <a:pPr eaLnBrk="1" hangingPunct="1">
              <a:buFont typeface="Wingdings" panose="05000000000000000000" pitchFamily="2" charset="2"/>
              <a:buNone/>
            </a:pPr>
            <a:r>
              <a:rPr lang="en-US" altLang="en-US">
                <a:latin typeface="Calibri" panose="020F0502020204030204" pitchFamily="34" charset="0"/>
                <a:ea typeface="ヒラギノ角ゴ Pro W3"/>
                <a:cs typeface="ヒラギノ角ゴ Pro W3"/>
              </a:rPr>
              <a:t>Consider Consequential Financial Loss</a:t>
            </a:r>
          </a:p>
        </p:txBody>
      </p:sp>
      <p:graphicFrame>
        <p:nvGraphicFramePr>
          <p:cNvPr id="3" name="Table 2"/>
          <p:cNvGraphicFramePr>
            <a:graphicFrameLocks noGrp="1"/>
          </p:cNvGraphicFramePr>
          <p:nvPr/>
        </p:nvGraphicFramePr>
        <p:xfrm>
          <a:off x="457200" y="3048000"/>
          <a:ext cx="8382000" cy="3451224"/>
        </p:xfrm>
        <a:graphic>
          <a:graphicData uri="http://schemas.openxmlformats.org/drawingml/2006/table">
            <a:tbl>
              <a:tblPr firstRow="1" firstCol="1" lastRow="1" lastCol="1" bandRow="1" bandCol="1">
                <a:tableStyleId>{5C22544A-7EE6-4342-B048-85BDC9FD1C3A}</a:tableStyleId>
              </a:tblPr>
              <a:tblGrid>
                <a:gridCol w="2935882">
                  <a:extLst>
                    <a:ext uri="{9D8B030D-6E8A-4147-A177-3AD203B41FA5}">
                      <a16:colId xmlns:a16="http://schemas.microsoft.com/office/drawing/2014/main" val="20000"/>
                    </a:ext>
                  </a:extLst>
                </a:gridCol>
                <a:gridCol w="1417919">
                  <a:extLst>
                    <a:ext uri="{9D8B030D-6E8A-4147-A177-3AD203B41FA5}">
                      <a16:colId xmlns:a16="http://schemas.microsoft.com/office/drawing/2014/main" val="20001"/>
                    </a:ext>
                  </a:extLst>
                </a:gridCol>
                <a:gridCol w="1528879">
                  <a:extLst>
                    <a:ext uri="{9D8B030D-6E8A-4147-A177-3AD203B41FA5}">
                      <a16:colId xmlns:a16="http://schemas.microsoft.com/office/drawing/2014/main" val="20002"/>
                    </a:ext>
                  </a:extLst>
                </a:gridCol>
                <a:gridCol w="2499320">
                  <a:extLst>
                    <a:ext uri="{9D8B030D-6E8A-4147-A177-3AD203B41FA5}">
                      <a16:colId xmlns:a16="http://schemas.microsoft.com/office/drawing/2014/main" val="20003"/>
                    </a:ext>
                  </a:extLst>
                </a:gridCol>
              </a:tblGrid>
              <a:tr h="1219296">
                <a:tc>
                  <a:txBody>
                    <a:bodyPr/>
                    <a:lstStyle/>
                    <a:p>
                      <a:pPr marL="0" marR="0" algn="ctr">
                        <a:spcBef>
                          <a:spcPts val="0"/>
                        </a:spcBef>
                        <a:spcAft>
                          <a:spcPts val="600"/>
                        </a:spcAft>
                      </a:pPr>
                      <a:r>
                        <a:rPr lang="en-US" sz="1600" dirty="0">
                          <a:effectLst/>
                        </a:rPr>
                        <a:t>Asset Name</a:t>
                      </a:r>
                      <a:endParaRPr lang="en-US" sz="1600" dirty="0">
                        <a:effectLst/>
                        <a:latin typeface="Times New Roman"/>
                        <a:ea typeface="Times New Roman"/>
                      </a:endParaRPr>
                    </a:p>
                  </a:txBody>
                  <a:tcPr marL="68580" marR="68580" marT="0" marB="0"/>
                </a:tc>
                <a:tc>
                  <a:txBody>
                    <a:bodyPr/>
                    <a:lstStyle/>
                    <a:p>
                      <a:pPr marL="0" marR="0" algn="ctr">
                        <a:spcBef>
                          <a:spcPts val="0"/>
                        </a:spcBef>
                        <a:spcAft>
                          <a:spcPts val="600"/>
                        </a:spcAft>
                      </a:pPr>
                      <a:r>
                        <a:rPr lang="en-US" sz="1600" dirty="0">
                          <a:effectLst/>
                        </a:rPr>
                        <a:t>$ Value</a:t>
                      </a:r>
                    </a:p>
                    <a:p>
                      <a:pPr marL="0" marR="0" algn="ctr">
                        <a:spcBef>
                          <a:spcPts val="0"/>
                        </a:spcBef>
                        <a:spcAft>
                          <a:spcPts val="600"/>
                        </a:spcAft>
                      </a:pPr>
                      <a:r>
                        <a:rPr lang="en-US" sz="1600" dirty="0">
                          <a:effectLst/>
                        </a:rPr>
                        <a:t>Direct Loss: </a:t>
                      </a:r>
                    </a:p>
                    <a:p>
                      <a:pPr marL="0" marR="0" algn="ctr">
                        <a:spcBef>
                          <a:spcPts val="0"/>
                        </a:spcBef>
                        <a:spcAft>
                          <a:spcPts val="600"/>
                        </a:spcAft>
                      </a:pPr>
                      <a:r>
                        <a:rPr lang="en-US" sz="1600" dirty="0">
                          <a:effectLst/>
                        </a:rPr>
                        <a:t>Replacement </a:t>
                      </a:r>
                      <a:endParaRPr lang="en-US" sz="1600" dirty="0">
                        <a:effectLst/>
                        <a:latin typeface="Times New Roman"/>
                        <a:ea typeface="Times New Roman"/>
                      </a:endParaRPr>
                    </a:p>
                  </a:txBody>
                  <a:tcPr marL="68580" marR="68580" marT="0" marB="0"/>
                </a:tc>
                <a:tc>
                  <a:txBody>
                    <a:bodyPr/>
                    <a:lstStyle/>
                    <a:p>
                      <a:pPr marL="0" marR="0" algn="ctr">
                        <a:spcBef>
                          <a:spcPts val="0"/>
                        </a:spcBef>
                        <a:spcAft>
                          <a:spcPts val="600"/>
                        </a:spcAft>
                      </a:pPr>
                      <a:r>
                        <a:rPr lang="en-US" sz="1600" dirty="0">
                          <a:effectLst/>
                        </a:rPr>
                        <a:t>$ Value</a:t>
                      </a:r>
                    </a:p>
                    <a:p>
                      <a:pPr marL="0" marR="0" algn="ctr">
                        <a:spcBef>
                          <a:spcPts val="0"/>
                        </a:spcBef>
                        <a:spcAft>
                          <a:spcPts val="600"/>
                        </a:spcAft>
                      </a:pPr>
                      <a:r>
                        <a:rPr lang="en-US" sz="1600" dirty="0">
                          <a:effectLst/>
                        </a:rPr>
                        <a:t>Consequential Financial Loss</a:t>
                      </a:r>
                      <a:endParaRPr lang="en-US" sz="1600" dirty="0">
                        <a:effectLst/>
                        <a:latin typeface="Times New Roman"/>
                        <a:ea typeface="Times New Roman"/>
                      </a:endParaRPr>
                    </a:p>
                  </a:txBody>
                  <a:tcPr marL="68580" marR="68580" marT="0" marB="0"/>
                </a:tc>
                <a:tc>
                  <a:txBody>
                    <a:bodyPr/>
                    <a:lstStyle/>
                    <a:p>
                      <a:pPr marL="0" marR="0" algn="ctr">
                        <a:spcBef>
                          <a:spcPts val="0"/>
                        </a:spcBef>
                        <a:spcAft>
                          <a:spcPts val="600"/>
                        </a:spcAft>
                      </a:pPr>
                      <a:r>
                        <a:rPr lang="en-US" sz="1600" dirty="0">
                          <a:effectLst/>
                        </a:rPr>
                        <a:t>Confidentiality, Integrity, and Availability Notes</a:t>
                      </a:r>
                      <a:endParaRPr lang="en-US" sz="1600" dirty="0">
                        <a:effectLst/>
                        <a:latin typeface="Times New Roman"/>
                        <a:ea typeface="Times New Roman"/>
                      </a:endParaRPr>
                    </a:p>
                  </a:txBody>
                  <a:tcPr marL="68580" marR="68580" marT="0" marB="0"/>
                </a:tc>
                <a:extLst>
                  <a:ext uri="{0D108BD9-81ED-4DB2-BD59-A6C34878D82A}">
                    <a16:rowId xmlns:a16="http://schemas.microsoft.com/office/drawing/2014/main" val="10000"/>
                  </a:ext>
                </a:extLst>
              </a:tr>
              <a:tr h="371988">
                <a:tc>
                  <a:txBody>
                    <a:bodyPr/>
                    <a:lstStyle/>
                    <a:p>
                      <a:pPr marL="0" marR="0" algn="just">
                        <a:spcBef>
                          <a:spcPts val="0"/>
                        </a:spcBef>
                        <a:spcAft>
                          <a:spcPts val="0"/>
                        </a:spcAft>
                      </a:pPr>
                      <a:r>
                        <a:rPr lang="en-US" sz="1600" b="0" dirty="0">
                          <a:solidFill>
                            <a:schemeClr val="accent1"/>
                          </a:solidFill>
                          <a:effectLst/>
                          <a:latin typeface="Tempus Sans ITC" pitchFamily="82" charset="0"/>
                          <a:ea typeface="Times New Roman"/>
                        </a:rPr>
                        <a:t>Medical DB</a:t>
                      </a:r>
                    </a:p>
                  </a:txBody>
                  <a:tcPr marL="68580" marR="68580" marT="0" marB="0">
                    <a:solidFill>
                      <a:schemeClr val="bg1">
                        <a:lumMod val="95000"/>
                      </a:schemeClr>
                    </a:solidFill>
                  </a:tcPr>
                </a:tc>
                <a:tc>
                  <a:txBody>
                    <a:bodyPr/>
                    <a:lstStyle/>
                    <a:p>
                      <a:pPr marL="0" marR="0" algn="just">
                        <a:spcBef>
                          <a:spcPts val="0"/>
                        </a:spcBef>
                        <a:spcAft>
                          <a:spcPts val="600"/>
                        </a:spcAft>
                      </a:pP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endParaRPr lang="en-US" sz="1600" dirty="0">
                        <a:solidFill>
                          <a:schemeClr val="accent1"/>
                        </a:solidFill>
                        <a:effectLst/>
                        <a:latin typeface="Tempus Sans ITC" pitchFamily="82" charset="0"/>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600" b="0" dirty="0">
                          <a:solidFill>
                            <a:schemeClr val="accent1"/>
                          </a:solidFill>
                          <a:effectLst/>
                          <a:latin typeface="Tempus Sans ITC" pitchFamily="82" charset="0"/>
                          <a:ea typeface="Times New Roman"/>
                        </a:rPr>
                        <a:t>C?  I?  A?</a:t>
                      </a:r>
                    </a:p>
                  </a:txBody>
                  <a:tcPr marL="68580" marR="68580" marT="0" marB="0">
                    <a:solidFill>
                      <a:schemeClr val="bg1">
                        <a:lumMod val="95000"/>
                      </a:schemeClr>
                    </a:solidFill>
                  </a:tcPr>
                </a:tc>
                <a:extLst>
                  <a:ext uri="{0D108BD9-81ED-4DB2-BD59-A6C34878D82A}">
                    <a16:rowId xmlns:a16="http://schemas.microsoft.com/office/drawing/2014/main" val="10001"/>
                  </a:ext>
                </a:extLst>
              </a:tr>
              <a:tr h="371988">
                <a:tc>
                  <a:txBody>
                    <a:bodyPr/>
                    <a:lstStyle/>
                    <a:p>
                      <a:pPr marL="0" marR="0" algn="just">
                        <a:spcBef>
                          <a:spcPts val="0"/>
                        </a:spcBef>
                        <a:spcAft>
                          <a:spcPts val="0"/>
                        </a:spcAft>
                      </a:pPr>
                      <a:endParaRPr lang="en-US" sz="1600" dirty="0">
                        <a:solidFill>
                          <a:schemeClr val="accent1"/>
                        </a:solidFill>
                        <a:effectLst/>
                        <a:latin typeface="Tempus Sans ITC" pitchFamily="82" charset="0"/>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2"/>
                  </a:ext>
                </a:extLst>
              </a:tr>
              <a:tr h="371988">
                <a:tc>
                  <a:txBody>
                    <a:bodyPr/>
                    <a:lstStyle/>
                    <a:p>
                      <a:pPr marL="0" marR="0" algn="just">
                        <a:spcBef>
                          <a:spcPts val="0"/>
                        </a:spcBef>
                        <a:spcAft>
                          <a:spcPts val="0"/>
                        </a:spcAft>
                      </a:pPr>
                      <a:r>
                        <a:rPr lang="en-US" sz="1600" b="0" dirty="0">
                          <a:solidFill>
                            <a:schemeClr val="accent1"/>
                          </a:solidFill>
                          <a:effectLst/>
                          <a:latin typeface="Tempus Sans ITC" pitchFamily="82" charset="0"/>
                          <a:ea typeface="Times New Roman"/>
                        </a:rPr>
                        <a:t>Daily Operation (DO)</a:t>
                      </a:r>
                    </a:p>
                  </a:txBody>
                  <a:tcPr marL="68580" marR="68580" marT="0" marB="0">
                    <a:solidFill>
                      <a:schemeClr val="bg1">
                        <a:lumMod val="95000"/>
                      </a:schemeClr>
                    </a:solidFill>
                  </a:tcPr>
                </a:tc>
                <a:tc>
                  <a:txBody>
                    <a:bodyPr/>
                    <a:lstStyle/>
                    <a:p>
                      <a:pPr marL="0" marR="0" algn="just">
                        <a:spcBef>
                          <a:spcPts val="0"/>
                        </a:spcBef>
                        <a:spcAft>
                          <a:spcPts val="600"/>
                        </a:spcAft>
                      </a:pPr>
                      <a:r>
                        <a:rPr lang="en-US" sz="1200" dirty="0">
                          <a:solidFill>
                            <a:schemeClr val="accent1"/>
                          </a:solidFill>
                          <a:effectLst/>
                        </a:rPr>
                        <a:t> </a:t>
                      </a: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200" dirty="0">
                          <a:solidFill>
                            <a:schemeClr val="accent1"/>
                          </a:solidFill>
                          <a:effectLst/>
                        </a:rPr>
                        <a:t> </a:t>
                      </a: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200">
                          <a:solidFill>
                            <a:schemeClr val="accent1"/>
                          </a:solidFill>
                          <a:effectLst/>
                        </a:rPr>
                        <a:t> </a:t>
                      </a:r>
                      <a:endParaRPr lang="en-US" sz="1200">
                        <a:solidFill>
                          <a:schemeClr val="accent1"/>
                        </a:solidFill>
                        <a:effectLst/>
                        <a:latin typeface="Times New Roman"/>
                        <a:ea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3"/>
                  </a:ext>
                </a:extLst>
              </a:tr>
              <a:tr h="371988">
                <a:tc>
                  <a:txBody>
                    <a:bodyPr/>
                    <a:lstStyle/>
                    <a:p>
                      <a:pPr marL="0" marR="0" algn="just">
                        <a:spcBef>
                          <a:spcPts val="0"/>
                        </a:spcBef>
                        <a:spcAft>
                          <a:spcPts val="0"/>
                        </a:spcAft>
                      </a:pPr>
                      <a:r>
                        <a:rPr lang="en-US" sz="1600" b="0" dirty="0">
                          <a:solidFill>
                            <a:schemeClr val="accent1"/>
                          </a:solidFill>
                          <a:effectLst/>
                          <a:latin typeface="Tempus Sans ITC" pitchFamily="82" charset="0"/>
                          <a:ea typeface="Times New Roman"/>
                        </a:rPr>
                        <a:t>Medical Malpractice (M)</a:t>
                      </a:r>
                    </a:p>
                  </a:txBody>
                  <a:tcPr marL="68580" marR="68580" marT="0" marB="0">
                    <a:solidFill>
                      <a:schemeClr val="bg1">
                        <a:lumMod val="95000"/>
                      </a:schemeClr>
                    </a:solidFill>
                  </a:tcPr>
                </a:tc>
                <a:tc>
                  <a:txBody>
                    <a:bodyPr/>
                    <a:lstStyle/>
                    <a:p>
                      <a:pPr marL="0" marR="0" algn="just">
                        <a:spcBef>
                          <a:spcPts val="0"/>
                        </a:spcBef>
                        <a:spcAft>
                          <a:spcPts val="600"/>
                        </a:spcAft>
                      </a:pPr>
                      <a:r>
                        <a:rPr lang="en-US" sz="1200">
                          <a:solidFill>
                            <a:schemeClr val="accent1"/>
                          </a:solidFill>
                          <a:effectLst/>
                        </a:rPr>
                        <a:t> </a:t>
                      </a:r>
                      <a:endParaRPr lang="en-US" sz="120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200" dirty="0">
                          <a:solidFill>
                            <a:schemeClr val="accent1"/>
                          </a:solidFill>
                          <a:effectLst/>
                        </a:rPr>
                        <a:t> </a:t>
                      </a: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200" dirty="0">
                          <a:solidFill>
                            <a:schemeClr val="accent1"/>
                          </a:solidFill>
                          <a:effectLst/>
                        </a:rPr>
                        <a:t> </a:t>
                      </a: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4"/>
                  </a:ext>
                </a:extLst>
              </a:tr>
              <a:tr h="371988">
                <a:tc>
                  <a:txBody>
                    <a:bodyPr/>
                    <a:lstStyle/>
                    <a:p>
                      <a:pPr marL="0" marR="0" algn="just">
                        <a:spcBef>
                          <a:spcPts val="0"/>
                        </a:spcBef>
                        <a:spcAft>
                          <a:spcPts val="0"/>
                        </a:spcAft>
                      </a:pPr>
                      <a:r>
                        <a:rPr lang="en-US" sz="1600" b="0" dirty="0">
                          <a:solidFill>
                            <a:schemeClr val="accent1"/>
                          </a:solidFill>
                          <a:effectLst/>
                          <a:latin typeface="Tempus Sans ITC" pitchFamily="82" charset="0"/>
                          <a:ea typeface="Times New Roman"/>
                        </a:rPr>
                        <a:t>HIPAA Liability (H)</a:t>
                      </a:r>
                    </a:p>
                  </a:txBody>
                  <a:tcPr marL="68580" marR="68580" marT="0" marB="0">
                    <a:solidFill>
                      <a:schemeClr val="bg1">
                        <a:lumMod val="95000"/>
                      </a:schemeClr>
                    </a:solidFill>
                  </a:tcPr>
                </a:tc>
                <a:tc>
                  <a:txBody>
                    <a:bodyPr/>
                    <a:lstStyle/>
                    <a:p>
                      <a:pPr marL="0" marR="0" algn="just">
                        <a:spcBef>
                          <a:spcPts val="0"/>
                        </a:spcBef>
                        <a:spcAft>
                          <a:spcPts val="600"/>
                        </a:spcAft>
                      </a:pPr>
                      <a:r>
                        <a:rPr lang="en-US" sz="1200">
                          <a:solidFill>
                            <a:schemeClr val="accent1"/>
                          </a:solidFill>
                          <a:effectLst/>
                        </a:rPr>
                        <a:t> </a:t>
                      </a:r>
                      <a:endParaRPr lang="en-US" sz="120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200">
                          <a:solidFill>
                            <a:schemeClr val="accent1"/>
                          </a:solidFill>
                          <a:effectLst/>
                        </a:rPr>
                        <a:t> </a:t>
                      </a:r>
                      <a:endParaRPr lang="en-US" sz="120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200" dirty="0">
                          <a:solidFill>
                            <a:schemeClr val="accent1"/>
                          </a:solidFill>
                          <a:effectLst/>
                        </a:rPr>
                        <a:t> </a:t>
                      </a: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5"/>
                  </a:ext>
                </a:extLst>
              </a:tr>
              <a:tr h="371988">
                <a:tc>
                  <a:txBody>
                    <a:bodyPr/>
                    <a:lstStyle/>
                    <a:p>
                      <a:pPr marL="0" marR="0" algn="just">
                        <a:spcBef>
                          <a:spcPts val="0"/>
                        </a:spcBef>
                        <a:spcAft>
                          <a:spcPts val="0"/>
                        </a:spcAft>
                      </a:pPr>
                      <a:r>
                        <a:rPr lang="en-US" sz="1600" b="0" dirty="0">
                          <a:solidFill>
                            <a:schemeClr val="accent1"/>
                          </a:solidFill>
                          <a:effectLst/>
                          <a:latin typeface="Tempus Sans ITC" pitchFamily="82" charset="0"/>
                          <a:ea typeface="Times New Roman"/>
                        </a:rPr>
                        <a:t>Notification Law Liability (NL)</a:t>
                      </a:r>
                    </a:p>
                  </a:txBody>
                  <a:tcPr marL="68580" marR="68580" marT="0" marB="0">
                    <a:solidFill>
                      <a:schemeClr val="bg1">
                        <a:lumMod val="95000"/>
                      </a:schemeClr>
                    </a:solidFill>
                  </a:tcPr>
                </a:tc>
                <a:tc>
                  <a:txBody>
                    <a:bodyPr/>
                    <a:lstStyle/>
                    <a:p>
                      <a:pPr marL="0" marR="0" algn="just">
                        <a:spcBef>
                          <a:spcPts val="0"/>
                        </a:spcBef>
                        <a:spcAft>
                          <a:spcPts val="600"/>
                        </a:spcAft>
                      </a:pPr>
                      <a:r>
                        <a:rPr lang="en-US" sz="1200">
                          <a:solidFill>
                            <a:schemeClr val="accent1"/>
                          </a:solidFill>
                          <a:effectLst/>
                        </a:rPr>
                        <a:t> </a:t>
                      </a:r>
                      <a:endParaRPr lang="en-US" sz="120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200" dirty="0">
                          <a:solidFill>
                            <a:schemeClr val="accent1"/>
                          </a:solidFill>
                          <a:effectLst/>
                        </a:rPr>
                        <a:t> </a:t>
                      </a: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200" dirty="0">
                          <a:solidFill>
                            <a:schemeClr val="accent1"/>
                          </a:solidFill>
                          <a:effectLst/>
                        </a:rPr>
                        <a:t> </a:t>
                      </a: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6"/>
                  </a:ext>
                </a:extLst>
              </a:tr>
            </a:tbl>
          </a:graphicData>
        </a:graphic>
      </p:graphicFrame>
    </p:spTree>
  </p:cSld>
  <p:clrMapOvr>
    <a:masterClrMapping/>
  </p:clrMapOvr>
  <p:transition spd="slow"/>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pPr eaLnBrk="1" hangingPunct="1"/>
            <a:r>
              <a:rPr lang="en-US" altLang="en-US">
                <a:ea typeface="Calibri" panose="020F0502020204030204" pitchFamily="34" charset="0"/>
                <a:cs typeface="Lucida Sans" panose="020B0602030504020204" pitchFamily="34" charset="0"/>
              </a:rPr>
              <a:t>Step 1: Define Assets</a:t>
            </a:r>
          </a:p>
        </p:txBody>
      </p:sp>
      <p:sp>
        <p:nvSpPr>
          <p:cNvPr id="91139" name="Content Placeholder 4"/>
          <p:cNvSpPr>
            <a:spLocks noGrp="1"/>
          </p:cNvSpPr>
          <p:nvPr>
            <p:ph idx="1"/>
          </p:nvPr>
        </p:nvSpPr>
        <p:spPr/>
        <p:txBody>
          <a:bodyPr/>
          <a:lstStyle/>
          <a:p>
            <a:pPr eaLnBrk="1" hangingPunct="1">
              <a:buFont typeface="Wingdings" panose="05000000000000000000" pitchFamily="2" charset="2"/>
              <a:buNone/>
            </a:pPr>
            <a:r>
              <a:rPr lang="en-US" altLang="en-US">
                <a:latin typeface="Calibri" panose="020F0502020204030204" pitchFamily="34" charset="0"/>
                <a:ea typeface="ヒラギノ角ゴ Pro W3"/>
                <a:cs typeface="ヒラギノ角ゴ Pro W3"/>
              </a:rPr>
              <a:t>Consider Consequential Financial Loss</a:t>
            </a:r>
          </a:p>
        </p:txBody>
      </p:sp>
      <p:graphicFrame>
        <p:nvGraphicFramePr>
          <p:cNvPr id="3" name="Table 2"/>
          <p:cNvGraphicFramePr>
            <a:graphicFrameLocks noGrp="1"/>
          </p:cNvGraphicFramePr>
          <p:nvPr/>
        </p:nvGraphicFramePr>
        <p:xfrm>
          <a:off x="457200" y="3048000"/>
          <a:ext cx="8382000" cy="3451224"/>
        </p:xfrm>
        <a:graphic>
          <a:graphicData uri="http://schemas.openxmlformats.org/drawingml/2006/table">
            <a:tbl>
              <a:tblPr firstRow="1" firstCol="1" lastRow="1" lastCol="1" bandRow="1" bandCol="1">
                <a:tableStyleId>{5C22544A-7EE6-4342-B048-85BDC9FD1C3A}</a:tableStyleId>
              </a:tblPr>
              <a:tblGrid>
                <a:gridCol w="2935882">
                  <a:extLst>
                    <a:ext uri="{9D8B030D-6E8A-4147-A177-3AD203B41FA5}">
                      <a16:colId xmlns:a16="http://schemas.microsoft.com/office/drawing/2014/main" val="20000"/>
                    </a:ext>
                  </a:extLst>
                </a:gridCol>
                <a:gridCol w="1417919">
                  <a:extLst>
                    <a:ext uri="{9D8B030D-6E8A-4147-A177-3AD203B41FA5}">
                      <a16:colId xmlns:a16="http://schemas.microsoft.com/office/drawing/2014/main" val="20001"/>
                    </a:ext>
                  </a:extLst>
                </a:gridCol>
                <a:gridCol w="1528879">
                  <a:extLst>
                    <a:ext uri="{9D8B030D-6E8A-4147-A177-3AD203B41FA5}">
                      <a16:colId xmlns:a16="http://schemas.microsoft.com/office/drawing/2014/main" val="20002"/>
                    </a:ext>
                  </a:extLst>
                </a:gridCol>
                <a:gridCol w="2499320">
                  <a:extLst>
                    <a:ext uri="{9D8B030D-6E8A-4147-A177-3AD203B41FA5}">
                      <a16:colId xmlns:a16="http://schemas.microsoft.com/office/drawing/2014/main" val="20003"/>
                    </a:ext>
                  </a:extLst>
                </a:gridCol>
              </a:tblGrid>
              <a:tr h="1219296">
                <a:tc>
                  <a:txBody>
                    <a:bodyPr/>
                    <a:lstStyle/>
                    <a:p>
                      <a:pPr marL="0" marR="0" algn="ctr">
                        <a:spcBef>
                          <a:spcPts val="0"/>
                        </a:spcBef>
                        <a:spcAft>
                          <a:spcPts val="600"/>
                        </a:spcAft>
                      </a:pPr>
                      <a:r>
                        <a:rPr lang="en-US" sz="1600" dirty="0">
                          <a:effectLst/>
                        </a:rPr>
                        <a:t>Asset Name</a:t>
                      </a:r>
                      <a:endParaRPr lang="en-US" sz="1600" dirty="0">
                        <a:effectLst/>
                        <a:latin typeface="Times New Roman"/>
                        <a:ea typeface="Times New Roman"/>
                      </a:endParaRPr>
                    </a:p>
                  </a:txBody>
                  <a:tcPr marL="68580" marR="68580" marT="0" marB="0"/>
                </a:tc>
                <a:tc>
                  <a:txBody>
                    <a:bodyPr/>
                    <a:lstStyle/>
                    <a:p>
                      <a:pPr marL="0" marR="0" algn="ctr">
                        <a:spcBef>
                          <a:spcPts val="0"/>
                        </a:spcBef>
                        <a:spcAft>
                          <a:spcPts val="600"/>
                        </a:spcAft>
                      </a:pPr>
                      <a:r>
                        <a:rPr lang="en-US" sz="1600" dirty="0">
                          <a:effectLst/>
                        </a:rPr>
                        <a:t>$ Value</a:t>
                      </a:r>
                    </a:p>
                    <a:p>
                      <a:pPr marL="0" marR="0" algn="ctr">
                        <a:spcBef>
                          <a:spcPts val="0"/>
                        </a:spcBef>
                        <a:spcAft>
                          <a:spcPts val="600"/>
                        </a:spcAft>
                      </a:pPr>
                      <a:r>
                        <a:rPr lang="en-US" sz="1600" dirty="0">
                          <a:effectLst/>
                        </a:rPr>
                        <a:t>Direct Loss: </a:t>
                      </a:r>
                    </a:p>
                    <a:p>
                      <a:pPr marL="0" marR="0" algn="ctr">
                        <a:spcBef>
                          <a:spcPts val="0"/>
                        </a:spcBef>
                        <a:spcAft>
                          <a:spcPts val="600"/>
                        </a:spcAft>
                      </a:pPr>
                      <a:r>
                        <a:rPr lang="en-US" sz="1600" dirty="0">
                          <a:effectLst/>
                        </a:rPr>
                        <a:t>Replacement </a:t>
                      </a:r>
                      <a:endParaRPr lang="en-US" sz="1600" dirty="0">
                        <a:effectLst/>
                        <a:latin typeface="Times New Roman"/>
                        <a:ea typeface="Times New Roman"/>
                      </a:endParaRPr>
                    </a:p>
                  </a:txBody>
                  <a:tcPr marL="68580" marR="68580" marT="0" marB="0"/>
                </a:tc>
                <a:tc>
                  <a:txBody>
                    <a:bodyPr/>
                    <a:lstStyle/>
                    <a:p>
                      <a:pPr marL="0" marR="0" algn="ctr">
                        <a:spcBef>
                          <a:spcPts val="0"/>
                        </a:spcBef>
                        <a:spcAft>
                          <a:spcPts val="600"/>
                        </a:spcAft>
                      </a:pPr>
                      <a:r>
                        <a:rPr lang="en-US" sz="1600" dirty="0">
                          <a:effectLst/>
                        </a:rPr>
                        <a:t>$ Value</a:t>
                      </a:r>
                    </a:p>
                    <a:p>
                      <a:pPr marL="0" marR="0" algn="ctr">
                        <a:spcBef>
                          <a:spcPts val="0"/>
                        </a:spcBef>
                        <a:spcAft>
                          <a:spcPts val="600"/>
                        </a:spcAft>
                      </a:pPr>
                      <a:r>
                        <a:rPr lang="en-US" sz="1600" dirty="0">
                          <a:effectLst/>
                        </a:rPr>
                        <a:t>Consequential Financial Loss</a:t>
                      </a:r>
                      <a:endParaRPr lang="en-US" sz="1600" dirty="0">
                        <a:effectLst/>
                        <a:latin typeface="Times New Roman"/>
                        <a:ea typeface="Times New Roman"/>
                      </a:endParaRPr>
                    </a:p>
                  </a:txBody>
                  <a:tcPr marL="68580" marR="68580" marT="0" marB="0"/>
                </a:tc>
                <a:tc>
                  <a:txBody>
                    <a:bodyPr/>
                    <a:lstStyle/>
                    <a:p>
                      <a:pPr marL="0" marR="0" algn="ctr">
                        <a:spcBef>
                          <a:spcPts val="0"/>
                        </a:spcBef>
                        <a:spcAft>
                          <a:spcPts val="600"/>
                        </a:spcAft>
                      </a:pPr>
                      <a:r>
                        <a:rPr lang="en-US" sz="1600" dirty="0">
                          <a:effectLst/>
                        </a:rPr>
                        <a:t>Confidentiality, Integrity, and Availability Notes</a:t>
                      </a:r>
                      <a:endParaRPr lang="en-US" sz="1600" dirty="0">
                        <a:effectLst/>
                        <a:latin typeface="Times New Roman"/>
                        <a:ea typeface="Times New Roman"/>
                      </a:endParaRPr>
                    </a:p>
                  </a:txBody>
                  <a:tcPr marL="68580" marR="68580" marT="0" marB="0"/>
                </a:tc>
                <a:extLst>
                  <a:ext uri="{0D108BD9-81ED-4DB2-BD59-A6C34878D82A}">
                    <a16:rowId xmlns:a16="http://schemas.microsoft.com/office/drawing/2014/main" val="10000"/>
                  </a:ext>
                </a:extLst>
              </a:tr>
              <a:tr h="371988">
                <a:tc>
                  <a:txBody>
                    <a:bodyPr/>
                    <a:lstStyle/>
                    <a:p>
                      <a:pPr marL="0" marR="0" algn="just">
                        <a:spcBef>
                          <a:spcPts val="0"/>
                        </a:spcBef>
                        <a:spcAft>
                          <a:spcPts val="0"/>
                        </a:spcAft>
                      </a:pPr>
                      <a:r>
                        <a:rPr lang="en-US" sz="1600" b="0" dirty="0">
                          <a:solidFill>
                            <a:schemeClr val="accent1"/>
                          </a:solidFill>
                          <a:effectLst/>
                          <a:latin typeface="Tempus Sans ITC" pitchFamily="82" charset="0"/>
                          <a:ea typeface="Times New Roman"/>
                        </a:rPr>
                        <a:t>Medical DB</a:t>
                      </a:r>
                    </a:p>
                  </a:txBody>
                  <a:tcPr marL="68580" marR="68580" marT="0" marB="0">
                    <a:solidFill>
                      <a:schemeClr val="bg1">
                        <a:lumMod val="95000"/>
                      </a:schemeClr>
                    </a:solidFill>
                  </a:tcPr>
                </a:tc>
                <a:tc>
                  <a:txBody>
                    <a:bodyPr/>
                    <a:lstStyle/>
                    <a:p>
                      <a:pPr marL="0" marR="0" algn="just">
                        <a:spcBef>
                          <a:spcPts val="0"/>
                        </a:spcBef>
                        <a:spcAft>
                          <a:spcPts val="600"/>
                        </a:spcAft>
                      </a:pPr>
                      <a:endParaRPr lang="en-US" sz="16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600" dirty="0">
                          <a:solidFill>
                            <a:schemeClr val="accent1"/>
                          </a:solidFill>
                          <a:effectLst/>
                          <a:latin typeface="Tempus Sans ITC" pitchFamily="82" charset="0"/>
                          <a:ea typeface="Times New Roman"/>
                        </a:rPr>
                        <a:t>DO+M_H+NL</a:t>
                      </a:r>
                    </a:p>
                  </a:txBody>
                  <a:tcPr marL="68580" marR="68580" marT="0" marB="0">
                    <a:solidFill>
                      <a:schemeClr val="bg1">
                        <a:lumMod val="95000"/>
                      </a:schemeClr>
                    </a:solidFill>
                  </a:tcPr>
                </a:tc>
                <a:tc>
                  <a:txBody>
                    <a:bodyPr/>
                    <a:lstStyle/>
                    <a:p>
                      <a:pPr marL="0" marR="0" algn="just">
                        <a:spcBef>
                          <a:spcPts val="0"/>
                        </a:spcBef>
                        <a:spcAft>
                          <a:spcPts val="600"/>
                        </a:spcAft>
                      </a:pPr>
                      <a:r>
                        <a:rPr lang="en-US" sz="1600" b="0" dirty="0">
                          <a:solidFill>
                            <a:schemeClr val="accent1"/>
                          </a:solidFill>
                          <a:effectLst/>
                          <a:latin typeface="Tempus Sans ITC" pitchFamily="82" charset="0"/>
                          <a:ea typeface="Times New Roman"/>
                        </a:rPr>
                        <a:t>C  I A</a:t>
                      </a:r>
                    </a:p>
                  </a:txBody>
                  <a:tcPr marL="68580" marR="68580" marT="0" marB="0">
                    <a:solidFill>
                      <a:schemeClr val="bg1">
                        <a:lumMod val="95000"/>
                      </a:schemeClr>
                    </a:solidFill>
                  </a:tcPr>
                </a:tc>
                <a:extLst>
                  <a:ext uri="{0D108BD9-81ED-4DB2-BD59-A6C34878D82A}">
                    <a16:rowId xmlns:a16="http://schemas.microsoft.com/office/drawing/2014/main" val="10001"/>
                  </a:ext>
                </a:extLst>
              </a:tr>
              <a:tr h="371988">
                <a:tc>
                  <a:txBody>
                    <a:bodyPr/>
                    <a:lstStyle/>
                    <a:p>
                      <a:pPr marL="0" marR="0" algn="just">
                        <a:spcBef>
                          <a:spcPts val="0"/>
                        </a:spcBef>
                        <a:spcAft>
                          <a:spcPts val="0"/>
                        </a:spcAft>
                      </a:pPr>
                      <a:endParaRPr lang="en-US" sz="1600" dirty="0">
                        <a:solidFill>
                          <a:schemeClr val="accent1"/>
                        </a:solidFill>
                        <a:effectLst/>
                        <a:latin typeface="Tempus Sans ITC" pitchFamily="82" charset="0"/>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endParaRPr lang="en-US" sz="16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endParaRPr lang="en-US" sz="16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2"/>
                  </a:ext>
                </a:extLst>
              </a:tr>
              <a:tr h="371988">
                <a:tc>
                  <a:txBody>
                    <a:bodyPr/>
                    <a:lstStyle/>
                    <a:p>
                      <a:pPr marL="0" marR="0" algn="just">
                        <a:spcBef>
                          <a:spcPts val="0"/>
                        </a:spcBef>
                        <a:spcAft>
                          <a:spcPts val="0"/>
                        </a:spcAft>
                      </a:pPr>
                      <a:r>
                        <a:rPr lang="en-US" sz="1600" b="0" dirty="0">
                          <a:solidFill>
                            <a:schemeClr val="accent1"/>
                          </a:solidFill>
                          <a:effectLst/>
                          <a:latin typeface="Tempus Sans ITC" pitchFamily="82" charset="0"/>
                          <a:ea typeface="Times New Roman"/>
                        </a:rPr>
                        <a:t>Daily Operation (DO)</a:t>
                      </a:r>
                    </a:p>
                  </a:txBody>
                  <a:tcPr marL="68580" marR="68580" marT="0" marB="0">
                    <a:solidFill>
                      <a:schemeClr val="bg1">
                        <a:lumMod val="95000"/>
                      </a:schemeClr>
                    </a:solidFill>
                  </a:tcPr>
                </a:tc>
                <a:tc>
                  <a:txBody>
                    <a:bodyPr/>
                    <a:lstStyle/>
                    <a:p>
                      <a:pPr marL="0" marR="0" algn="just">
                        <a:spcBef>
                          <a:spcPts val="0"/>
                        </a:spcBef>
                        <a:spcAft>
                          <a:spcPts val="600"/>
                        </a:spcAft>
                      </a:pPr>
                      <a:r>
                        <a:rPr lang="en-US" sz="1600" dirty="0">
                          <a:solidFill>
                            <a:schemeClr val="accent1"/>
                          </a:solidFill>
                          <a:effectLst/>
                        </a:rPr>
                        <a:t> </a:t>
                      </a:r>
                      <a:endParaRPr lang="en-US" sz="16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600" dirty="0">
                          <a:solidFill>
                            <a:schemeClr val="accent1"/>
                          </a:solidFill>
                          <a:effectLst/>
                        </a:rPr>
                        <a:t> $</a:t>
                      </a:r>
                      <a:endParaRPr lang="en-US" sz="16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200">
                          <a:solidFill>
                            <a:schemeClr val="accent1"/>
                          </a:solidFill>
                          <a:effectLst/>
                        </a:rPr>
                        <a:t> </a:t>
                      </a:r>
                      <a:endParaRPr lang="en-US" sz="1200">
                        <a:solidFill>
                          <a:schemeClr val="accent1"/>
                        </a:solidFill>
                        <a:effectLst/>
                        <a:latin typeface="Times New Roman"/>
                        <a:ea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3"/>
                  </a:ext>
                </a:extLst>
              </a:tr>
              <a:tr h="371988">
                <a:tc>
                  <a:txBody>
                    <a:bodyPr/>
                    <a:lstStyle/>
                    <a:p>
                      <a:pPr marL="0" marR="0" algn="just">
                        <a:spcBef>
                          <a:spcPts val="0"/>
                        </a:spcBef>
                        <a:spcAft>
                          <a:spcPts val="0"/>
                        </a:spcAft>
                      </a:pPr>
                      <a:r>
                        <a:rPr lang="en-US" sz="1600" b="0" dirty="0">
                          <a:solidFill>
                            <a:schemeClr val="accent1"/>
                          </a:solidFill>
                          <a:effectLst/>
                          <a:latin typeface="Tempus Sans ITC" pitchFamily="82" charset="0"/>
                          <a:ea typeface="Times New Roman"/>
                        </a:rPr>
                        <a:t>Medical Malpractice (M)</a:t>
                      </a:r>
                    </a:p>
                  </a:txBody>
                  <a:tcPr marL="68580" marR="68580" marT="0" marB="0">
                    <a:solidFill>
                      <a:schemeClr val="bg1">
                        <a:lumMod val="95000"/>
                      </a:schemeClr>
                    </a:solidFill>
                  </a:tcPr>
                </a:tc>
                <a:tc>
                  <a:txBody>
                    <a:bodyPr/>
                    <a:lstStyle/>
                    <a:p>
                      <a:pPr marL="0" marR="0" algn="just">
                        <a:spcBef>
                          <a:spcPts val="0"/>
                        </a:spcBef>
                        <a:spcAft>
                          <a:spcPts val="600"/>
                        </a:spcAft>
                      </a:pPr>
                      <a:r>
                        <a:rPr lang="en-US" sz="1600">
                          <a:solidFill>
                            <a:schemeClr val="accent1"/>
                          </a:solidFill>
                          <a:effectLst/>
                        </a:rPr>
                        <a:t> </a:t>
                      </a:r>
                      <a:endParaRPr lang="en-US" sz="160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600" dirty="0">
                          <a:solidFill>
                            <a:schemeClr val="accent1"/>
                          </a:solidFill>
                          <a:effectLst/>
                        </a:rPr>
                        <a:t> $</a:t>
                      </a:r>
                      <a:endParaRPr lang="en-US" sz="16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200" dirty="0">
                          <a:solidFill>
                            <a:schemeClr val="accent1"/>
                          </a:solidFill>
                          <a:effectLst/>
                        </a:rPr>
                        <a:t> </a:t>
                      </a: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4"/>
                  </a:ext>
                </a:extLst>
              </a:tr>
              <a:tr h="371988">
                <a:tc>
                  <a:txBody>
                    <a:bodyPr/>
                    <a:lstStyle/>
                    <a:p>
                      <a:pPr marL="0" marR="0" algn="just">
                        <a:spcBef>
                          <a:spcPts val="0"/>
                        </a:spcBef>
                        <a:spcAft>
                          <a:spcPts val="0"/>
                        </a:spcAft>
                      </a:pPr>
                      <a:r>
                        <a:rPr lang="en-US" sz="1600" b="0" dirty="0">
                          <a:solidFill>
                            <a:schemeClr val="accent1"/>
                          </a:solidFill>
                          <a:effectLst/>
                          <a:latin typeface="Tempus Sans ITC" pitchFamily="82" charset="0"/>
                          <a:ea typeface="Times New Roman"/>
                        </a:rPr>
                        <a:t>HIPAA Liability (H)</a:t>
                      </a:r>
                    </a:p>
                  </a:txBody>
                  <a:tcPr marL="68580" marR="68580" marT="0" marB="0">
                    <a:solidFill>
                      <a:schemeClr val="bg1">
                        <a:lumMod val="95000"/>
                      </a:schemeClr>
                    </a:solidFill>
                  </a:tcPr>
                </a:tc>
                <a:tc>
                  <a:txBody>
                    <a:bodyPr/>
                    <a:lstStyle/>
                    <a:p>
                      <a:pPr marL="0" marR="0" algn="just">
                        <a:spcBef>
                          <a:spcPts val="0"/>
                        </a:spcBef>
                        <a:spcAft>
                          <a:spcPts val="600"/>
                        </a:spcAft>
                      </a:pPr>
                      <a:r>
                        <a:rPr lang="en-US" sz="1600">
                          <a:solidFill>
                            <a:schemeClr val="accent1"/>
                          </a:solidFill>
                          <a:effectLst/>
                        </a:rPr>
                        <a:t> </a:t>
                      </a:r>
                      <a:endParaRPr lang="en-US" sz="160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600" dirty="0">
                          <a:solidFill>
                            <a:schemeClr val="accent1"/>
                          </a:solidFill>
                          <a:effectLst/>
                        </a:rPr>
                        <a:t> $</a:t>
                      </a:r>
                      <a:endParaRPr lang="en-US" sz="16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200" dirty="0">
                          <a:solidFill>
                            <a:schemeClr val="accent1"/>
                          </a:solidFill>
                          <a:effectLst/>
                        </a:rPr>
                        <a:t> </a:t>
                      </a: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5"/>
                  </a:ext>
                </a:extLst>
              </a:tr>
              <a:tr h="371988">
                <a:tc>
                  <a:txBody>
                    <a:bodyPr/>
                    <a:lstStyle/>
                    <a:p>
                      <a:pPr marL="0" marR="0" algn="just">
                        <a:spcBef>
                          <a:spcPts val="0"/>
                        </a:spcBef>
                        <a:spcAft>
                          <a:spcPts val="0"/>
                        </a:spcAft>
                      </a:pPr>
                      <a:r>
                        <a:rPr lang="en-US" sz="1600" b="0" dirty="0">
                          <a:solidFill>
                            <a:schemeClr val="accent1"/>
                          </a:solidFill>
                          <a:effectLst/>
                          <a:latin typeface="Tempus Sans ITC" pitchFamily="82" charset="0"/>
                          <a:ea typeface="Times New Roman"/>
                        </a:rPr>
                        <a:t>Notification Law Liability (NL)</a:t>
                      </a:r>
                    </a:p>
                  </a:txBody>
                  <a:tcPr marL="68580" marR="68580" marT="0" marB="0">
                    <a:solidFill>
                      <a:schemeClr val="bg1">
                        <a:lumMod val="95000"/>
                      </a:schemeClr>
                    </a:solidFill>
                  </a:tcPr>
                </a:tc>
                <a:tc>
                  <a:txBody>
                    <a:bodyPr/>
                    <a:lstStyle/>
                    <a:p>
                      <a:pPr marL="0" marR="0" algn="just">
                        <a:spcBef>
                          <a:spcPts val="0"/>
                        </a:spcBef>
                        <a:spcAft>
                          <a:spcPts val="600"/>
                        </a:spcAft>
                      </a:pPr>
                      <a:r>
                        <a:rPr lang="en-US" sz="1600">
                          <a:solidFill>
                            <a:schemeClr val="accent1"/>
                          </a:solidFill>
                          <a:effectLst/>
                        </a:rPr>
                        <a:t> </a:t>
                      </a:r>
                      <a:endParaRPr lang="en-US" sz="160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600" dirty="0">
                          <a:solidFill>
                            <a:schemeClr val="accent1"/>
                          </a:solidFill>
                          <a:effectLst/>
                        </a:rPr>
                        <a:t> $</a:t>
                      </a:r>
                      <a:endParaRPr lang="en-US" sz="1600" dirty="0">
                        <a:solidFill>
                          <a:schemeClr val="accent1"/>
                        </a:solidFill>
                        <a:effectLst/>
                        <a:latin typeface="Times New Roman"/>
                        <a:ea typeface="Times New Roman"/>
                      </a:endParaRPr>
                    </a:p>
                  </a:txBody>
                  <a:tcPr marL="68580" marR="68580" marT="0" marB="0">
                    <a:solidFill>
                      <a:schemeClr val="bg1">
                        <a:lumMod val="95000"/>
                      </a:schemeClr>
                    </a:solidFill>
                  </a:tcPr>
                </a:tc>
                <a:tc>
                  <a:txBody>
                    <a:bodyPr/>
                    <a:lstStyle/>
                    <a:p>
                      <a:pPr marL="0" marR="0" algn="just">
                        <a:spcBef>
                          <a:spcPts val="0"/>
                        </a:spcBef>
                        <a:spcAft>
                          <a:spcPts val="600"/>
                        </a:spcAft>
                      </a:pPr>
                      <a:r>
                        <a:rPr lang="en-US" sz="1200" dirty="0">
                          <a:solidFill>
                            <a:schemeClr val="accent1"/>
                          </a:solidFill>
                          <a:effectLst/>
                        </a:rPr>
                        <a:t> </a:t>
                      </a:r>
                      <a:endParaRPr lang="en-US" sz="1200" dirty="0">
                        <a:solidFill>
                          <a:schemeClr val="accent1"/>
                        </a:solidFill>
                        <a:effectLst/>
                        <a:latin typeface="Times New Roman"/>
                        <a:ea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6"/>
                  </a:ext>
                </a:extLst>
              </a:tr>
            </a:tbl>
          </a:graphicData>
        </a:graphic>
      </p:graphicFrame>
    </p:spTree>
  </p:cSld>
  <p:clrMapOvr>
    <a:masterClrMapping/>
  </p:clrMapOvr>
  <p:transition spd="slow"/>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4"/>
          <p:cNvSpPr>
            <a:spLocks noGrp="1" noChangeArrowheads="1"/>
          </p:cNvSpPr>
          <p:nvPr>
            <p:ph type="title"/>
          </p:nvPr>
        </p:nvSpPr>
        <p:spPr>
          <a:xfrm>
            <a:off x="457200" y="609600"/>
            <a:ext cx="8229600" cy="1219200"/>
          </a:xfrm>
        </p:spPr>
        <p:txBody>
          <a:bodyPr/>
          <a:lstStyle/>
          <a:p>
            <a:pPr eaLnBrk="1" hangingPunct="1"/>
            <a:r>
              <a:rPr lang="en-US" altLang="en-US">
                <a:ea typeface="Calibri" panose="020F0502020204030204" pitchFamily="34" charset="0"/>
                <a:cs typeface="Lucida Sans" panose="020B0602030504020204" pitchFamily="34" charset="0"/>
              </a:rPr>
              <a:t>HIPAA Criminal Penalties</a:t>
            </a:r>
          </a:p>
        </p:txBody>
      </p:sp>
      <p:graphicFrame>
        <p:nvGraphicFramePr>
          <p:cNvPr id="7217" name="Group 49"/>
          <p:cNvGraphicFramePr>
            <a:graphicFrameLocks noGrp="1"/>
          </p:cNvGraphicFramePr>
          <p:nvPr>
            <p:ph type="tbl" idx="1"/>
          </p:nvPr>
        </p:nvGraphicFramePr>
        <p:xfrm>
          <a:off x="457200" y="1752600"/>
          <a:ext cx="8229600" cy="4144967"/>
        </p:xfrm>
        <a:graphic>
          <a:graphicData uri="http://schemas.openxmlformats.org/drawingml/2006/table">
            <a:tbl>
              <a:tblPr/>
              <a:tblGrid>
                <a:gridCol w="18288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4495800">
                  <a:extLst>
                    <a:ext uri="{9D8B030D-6E8A-4147-A177-3AD203B41FA5}">
                      <a16:colId xmlns:a16="http://schemas.microsoft.com/office/drawing/2014/main" val="20002"/>
                    </a:ext>
                  </a:extLst>
                </a:gridCol>
              </a:tblGrid>
              <a:tr h="944771">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bg1"/>
                          </a:solidFill>
                          <a:effectLst/>
                          <a:latin typeface="Arial" charset="0"/>
                        </a:rPr>
                        <a:t>$ Penalty</a:t>
                      </a:r>
                    </a:p>
                  </a:txBody>
                  <a:tcPr marT="45686" marB="456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bg1"/>
                          </a:solidFill>
                          <a:effectLst/>
                          <a:latin typeface="Arial" charset="0"/>
                        </a:rPr>
                        <a:t>Imprison-</a:t>
                      </a:r>
                      <a:r>
                        <a:rPr kumimoji="0" lang="en-US" sz="2400" b="1" i="0" u="none" strike="noStrike" cap="none" normalizeH="0" baseline="0" dirty="0" err="1">
                          <a:ln>
                            <a:noFill/>
                          </a:ln>
                          <a:solidFill>
                            <a:schemeClr val="bg1"/>
                          </a:solidFill>
                          <a:effectLst/>
                          <a:latin typeface="Arial" charset="0"/>
                        </a:rPr>
                        <a:t>ment</a:t>
                      </a:r>
                      <a:endParaRPr kumimoji="0" lang="en-US" sz="2400" b="1" i="0" u="none" strike="noStrike" cap="none" normalizeH="0" baseline="0" dirty="0">
                        <a:ln>
                          <a:noFill/>
                        </a:ln>
                        <a:solidFill>
                          <a:schemeClr val="bg1"/>
                        </a:solidFill>
                        <a:effectLst/>
                        <a:latin typeface="Arial" charset="0"/>
                      </a:endParaRP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1" i="0" u="none" strike="noStrike" cap="none" normalizeH="0" baseline="0" dirty="0">
                          <a:ln>
                            <a:noFill/>
                          </a:ln>
                          <a:solidFill>
                            <a:schemeClr val="bg1"/>
                          </a:solidFill>
                          <a:effectLst/>
                          <a:latin typeface="Arial" charset="0"/>
                        </a:rPr>
                        <a:t>Offense</a:t>
                      </a:r>
                    </a:p>
                  </a:txBody>
                  <a:tcPr marT="45686" marB="456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1188651">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Up to $50K</a:t>
                      </a:r>
                    </a:p>
                  </a:txBody>
                  <a:tcPr marT="45686" marB="456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Up to one year</a:t>
                      </a: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Wrongful disclosure of individually identifiable health information</a:t>
                      </a:r>
                    </a:p>
                  </a:txBody>
                  <a:tcPr marT="45686" marB="456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1"/>
                  </a:ext>
                </a:extLst>
              </a:tr>
              <a:tr h="822891">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Up to $100K</a:t>
                      </a:r>
                    </a:p>
                  </a:txBody>
                  <a:tcPr marT="45686" marB="456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Up to 5 years</a:t>
                      </a: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…committed under false pretenses</a:t>
                      </a:r>
                    </a:p>
                  </a:txBody>
                  <a:tcPr marT="45686" marB="456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2"/>
                  </a:ext>
                </a:extLst>
              </a:tr>
              <a:tr h="1188651">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Up to $500K</a:t>
                      </a:r>
                    </a:p>
                  </a:txBody>
                  <a:tcPr marT="45686" marB="4568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a:ln>
                            <a:noFill/>
                          </a:ln>
                          <a:solidFill>
                            <a:schemeClr val="tx1"/>
                          </a:solidFill>
                          <a:effectLst/>
                          <a:latin typeface="Arial" charset="0"/>
                        </a:rPr>
                        <a:t>Up to 10 years</a:t>
                      </a:r>
                    </a:p>
                  </a:txBody>
                  <a:tcPr marT="45686" marB="4568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2400" b="0" i="0" u="none" strike="noStrike" cap="none" normalizeH="0" baseline="0" dirty="0">
                          <a:ln>
                            <a:noFill/>
                          </a:ln>
                          <a:solidFill>
                            <a:schemeClr val="tx1"/>
                          </a:solidFill>
                          <a:effectLst/>
                          <a:latin typeface="Arial" charset="0"/>
                        </a:rPr>
                        <a:t>… with intent to sell, achieve personal gain, or cause malicious harm</a:t>
                      </a:r>
                    </a:p>
                  </a:txBody>
                  <a:tcPr marT="45686" marB="4568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95000"/>
                      </a:schemeClr>
                    </a:solidFill>
                  </a:tcPr>
                </a:tc>
                <a:extLst>
                  <a:ext uri="{0D108BD9-81ED-4DB2-BD59-A6C34878D82A}">
                    <a16:rowId xmlns:a16="http://schemas.microsoft.com/office/drawing/2014/main" val="10003"/>
                  </a:ext>
                </a:extLst>
              </a:tr>
            </a:tbl>
          </a:graphicData>
        </a:graphic>
      </p:graphicFrame>
      <p:sp>
        <p:nvSpPr>
          <p:cNvPr id="92185" name="Text Box 48"/>
          <p:cNvSpPr txBox="1">
            <a:spLocks noChangeArrowheads="1"/>
          </p:cNvSpPr>
          <p:nvPr/>
        </p:nvSpPr>
        <p:spPr bwMode="auto">
          <a:xfrm>
            <a:off x="323850" y="5943600"/>
            <a:ext cx="882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t>Then consider bad press, state audit, state law penalties, civil lawsuits, lost claims, …</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Grp="1" noChangeArrowheads="1"/>
          </p:cNvSpPr>
          <p:nvPr>
            <p:ph type="title"/>
          </p:nvPr>
        </p:nvSpPr>
        <p:spPr>
          <a:xfrm>
            <a:off x="520700" y="917575"/>
            <a:ext cx="8154988" cy="388938"/>
          </a:xfrm>
        </p:spPr>
        <p:txBody>
          <a:bodyPr/>
          <a:lstStyle/>
          <a:p>
            <a:pPr eaLnBrk="1" hangingPunct="1"/>
            <a:r>
              <a:rPr lang="en-US" altLang="en-US" sz="2800">
                <a:ea typeface="Calibri" panose="020F0502020204030204" pitchFamily="34" charset="0"/>
                <a:cs typeface="Lucida Sans" panose="020B0602030504020204" pitchFamily="34" charset="0"/>
              </a:rPr>
              <a:t>Continuous Risk Mgmt Process</a:t>
            </a:r>
          </a:p>
        </p:txBody>
      </p:sp>
      <p:sp>
        <p:nvSpPr>
          <p:cNvPr id="32771" name="Rectangle 5"/>
          <p:cNvSpPr>
            <a:spLocks noChangeArrowheads="1"/>
          </p:cNvSpPr>
          <p:nvPr/>
        </p:nvSpPr>
        <p:spPr bwMode="auto">
          <a:xfrm>
            <a:off x="3657600" y="2971800"/>
            <a:ext cx="1447800" cy="990600"/>
          </a:xfrm>
          <a:prstGeom prst="rect">
            <a:avLst/>
          </a:prstGeom>
          <a:solidFill>
            <a:srgbClr val="F1946B"/>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Identify &amp;</a:t>
            </a:r>
          </a:p>
          <a:p>
            <a:pPr algn="ctr"/>
            <a:r>
              <a:rPr lang="en-US" altLang="en-US"/>
              <a:t>Assess Risks</a:t>
            </a:r>
          </a:p>
        </p:txBody>
      </p:sp>
      <p:sp>
        <p:nvSpPr>
          <p:cNvPr id="32772" name="Rectangle 6"/>
          <p:cNvSpPr>
            <a:spLocks noChangeArrowheads="1"/>
          </p:cNvSpPr>
          <p:nvPr/>
        </p:nvSpPr>
        <p:spPr bwMode="auto">
          <a:xfrm>
            <a:off x="5638800" y="4191000"/>
            <a:ext cx="1371600" cy="838200"/>
          </a:xfrm>
          <a:prstGeom prst="rect">
            <a:avLst/>
          </a:prstGeom>
          <a:solidFill>
            <a:srgbClr val="F4AF90"/>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Develop Risk</a:t>
            </a:r>
          </a:p>
          <a:p>
            <a:pPr algn="ctr"/>
            <a:r>
              <a:rPr lang="en-US" altLang="en-US"/>
              <a:t>Mgmt Plan</a:t>
            </a:r>
          </a:p>
        </p:txBody>
      </p:sp>
      <p:sp>
        <p:nvSpPr>
          <p:cNvPr id="32773" name="Rectangle 7"/>
          <p:cNvSpPr>
            <a:spLocks noChangeArrowheads="1"/>
          </p:cNvSpPr>
          <p:nvPr/>
        </p:nvSpPr>
        <p:spPr bwMode="auto">
          <a:xfrm>
            <a:off x="3581400" y="5334000"/>
            <a:ext cx="1752600" cy="1143000"/>
          </a:xfrm>
          <a:prstGeom prst="rect">
            <a:avLst/>
          </a:prstGeom>
          <a:solidFill>
            <a:srgbClr val="F4AC8C"/>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Implement Risk</a:t>
            </a:r>
          </a:p>
          <a:p>
            <a:pPr algn="ctr"/>
            <a:r>
              <a:rPr lang="en-US" altLang="en-US"/>
              <a:t>Mgmt Plan</a:t>
            </a:r>
          </a:p>
        </p:txBody>
      </p:sp>
      <p:sp>
        <p:nvSpPr>
          <p:cNvPr id="32774" name="Rectangle 8"/>
          <p:cNvSpPr>
            <a:spLocks noChangeArrowheads="1"/>
          </p:cNvSpPr>
          <p:nvPr/>
        </p:nvSpPr>
        <p:spPr bwMode="auto">
          <a:xfrm>
            <a:off x="1600200" y="4191000"/>
            <a:ext cx="1447800" cy="914400"/>
          </a:xfrm>
          <a:prstGeom prst="rect">
            <a:avLst/>
          </a:prstGeom>
          <a:solidFill>
            <a:srgbClr val="F7C5AF"/>
          </a:solidFill>
          <a:ln w="9525">
            <a:solidFill>
              <a:schemeClr val="tx1"/>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a:t>Proactive</a:t>
            </a:r>
          </a:p>
          <a:p>
            <a:pPr algn="ctr"/>
            <a:r>
              <a:rPr lang="en-US" altLang="en-US"/>
              <a:t>Monitoring</a:t>
            </a:r>
          </a:p>
        </p:txBody>
      </p:sp>
      <p:sp>
        <p:nvSpPr>
          <p:cNvPr id="32775" name="Oval 9"/>
          <p:cNvSpPr>
            <a:spLocks noChangeArrowheads="1"/>
          </p:cNvSpPr>
          <p:nvPr/>
        </p:nvSpPr>
        <p:spPr bwMode="auto">
          <a:xfrm>
            <a:off x="3581400" y="1600200"/>
            <a:ext cx="1600200" cy="914400"/>
          </a:xfrm>
          <a:prstGeom prst="ellipse">
            <a:avLst/>
          </a:prstGeom>
          <a:solidFill>
            <a:srgbClr val="DD5315"/>
          </a:solidFill>
          <a:ln w="9525">
            <a:solidFill>
              <a:schemeClr val="tx1"/>
            </a:solidFill>
            <a:round/>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altLang="en-US" dirty="0">
                <a:solidFill>
                  <a:srgbClr val="FAECC6"/>
                </a:solidFill>
              </a:rPr>
              <a:t>Risk</a:t>
            </a:r>
          </a:p>
          <a:p>
            <a:pPr algn="r"/>
            <a:r>
              <a:rPr lang="en-US" altLang="en-US" dirty="0">
                <a:solidFill>
                  <a:srgbClr val="FAECC6"/>
                </a:solidFill>
              </a:rPr>
              <a:t>Appetite</a:t>
            </a:r>
          </a:p>
        </p:txBody>
      </p:sp>
      <p:sp>
        <p:nvSpPr>
          <p:cNvPr id="32776" name="AutoShape 11"/>
          <p:cNvSpPr>
            <a:spLocks noChangeArrowheads="1"/>
          </p:cNvSpPr>
          <p:nvPr/>
        </p:nvSpPr>
        <p:spPr bwMode="auto">
          <a:xfrm>
            <a:off x="4267200" y="25146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vert="eaVert"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32777" name="AutoShape 12"/>
          <p:cNvSpPr>
            <a:spLocks noChangeArrowheads="1"/>
          </p:cNvSpPr>
          <p:nvPr/>
        </p:nvSpPr>
        <p:spPr bwMode="auto">
          <a:xfrm>
            <a:off x="2286000" y="3352800"/>
            <a:ext cx="1371600" cy="762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9E8B44"/>
          </a:solidFill>
          <a:ln w="9525">
            <a:solidFill>
              <a:schemeClr val="tx1"/>
            </a:solidFill>
            <a:miter lim="800000"/>
            <a:headEnd/>
            <a:tailEnd/>
          </a:ln>
        </p:spPr>
        <p:txBody>
          <a:bodyPr wrap="none" anchor="ctr"/>
          <a:lstStyle/>
          <a:p>
            <a:endParaRPr lang="en-US"/>
          </a:p>
        </p:txBody>
      </p:sp>
      <p:sp>
        <p:nvSpPr>
          <p:cNvPr id="32778" name="AutoShape 13"/>
          <p:cNvSpPr>
            <a:spLocks noChangeArrowheads="1"/>
          </p:cNvSpPr>
          <p:nvPr/>
        </p:nvSpPr>
        <p:spPr bwMode="auto">
          <a:xfrm rot="5400000">
            <a:off x="5553075" y="3057525"/>
            <a:ext cx="781050" cy="1524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9E8B44"/>
          </a:solidFill>
          <a:ln w="9525">
            <a:solidFill>
              <a:schemeClr val="tx1"/>
            </a:solidFill>
            <a:miter lim="800000"/>
            <a:headEnd/>
            <a:tailEnd/>
          </a:ln>
        </p:spPr>
        <p:txBody>
          <a:bodyPr wrap="none" anchor="ctr"/>
          <a:lstStyle/>
          <a:p>
            <a:endParaRPr lang="en-US"/>
          </a:p>
        </p:txBody>
      </p:sp>
      <p:sp>
        <p:nvSpPr>
          <p:cNvPr id="32779" name="AutoShape 14"/>
          <p:cNvSpPr>
            <a:spLocks noChangeArrowheads="1"/>
          </p:cNvSpPr>
          <p:nvPr/>
        </p:nvSpPr>
        <p:spPr bwMode="auto">
          <a:xfrm rot="-5400000">
            <a:off x="2362200" y="5181600"/>
            <a:ext cx="990600" cy="11430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9E8B44"/>
          </a:solidFill>
          <a:ln w="9525">
            <a:solidFill>
              <a:schemeClr val="tx1"/>
            </a:solidFill>
            <a:miter lim="800000"/>
            <a:headEnd/>
            <a:tailEnd/>
          </a:ln>
        </p:spPr>
        <p:txBody>
          <a:bodyPr wrap="none" anchor="ctr"/>
          <a:lstStyle/>
          <a:p>
            <a:endParaRPr lang="en-US"/>
          </a:p>
        </p:txBody>
      </p:sp>
      <p:sp>
        <p:nvSpPr>
          <p:cNvPr id="32780" name="AutoShape 15"/>
          <p:cNvSpPr>
            <a:spLocks noChangeArrowheads="1"/>
          </p:cNvSpPr>
          <p:nvPr/>
        </p:nvSpPr>
        <p:spPr bwMode="auto">
          <a:xfrm rot="10800000">
            <a:off x="5486400" y="5105400"/>
            <a:ext cx="990600" cy="1219200"/>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17694720 60000 65536"/>
              <a:gd name="T9" fmla="*/ 5898240 60000 65536"/>
              <a:gd name="T10" fmla="*/ 5898240 60000 65536"/>
              <a:gd name="T11" fmla="*/ 0 60000 65536"/>
              <a:gd name="T12" fmla="*/ 12427 w 21600"/>
              <a:gd name="T13" fmla="*/ 2912 h 21600"/>
              <a:gd name="T14" fmla="*/ 18227 w 21600"/>
              <a:gd name="T15" fmla="*/ 9246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lnTo>
                  <a:pt x="21600" y="6079"/>
                </a:lnTo>
                <a:close/>
              </a:path>
            </a:pathLst>
          </a:custGeom>
          <a:solidFill>
            <a:srgbClr val="9E8B44"/>
          </a:solidFill>
          <a:ln w="9525">
            <a:solidFill>
              <a:schemeClr val="tx1"/>
            </a:solidFill>
            <a:miter lim="800000"/>
            <a:headEnd/>
            <a:tailEnd/>
          </a:ln>
        </p:spPr>
        <p:txBody>
          <a:bodyPr wrap="none" anchor="ctr"/>
          <a:lstStyle/>
          <a:p>
            <a:endParaRPr lang="en-US"/>
          </a:p>
        </p:txBody>
      </p:sp>
      <p:sp>
        <p:nvSpPr>
          <p:cNvPr id="32782" name="Text Box 17"/>
          <p:cNvSpPr txBox="1">
            <a:spLocks noChangeArrowheads="1"/>
          </p:cNvSpPr>
          <p:nvPr/>
        </p:nvSpPr>
        <p:spPr bwMode="auto">
          <a:xfrm>
            <a:off x="5162550" y="1524000"/>
            <a:ext cx="3740150" cy="173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Risks change with time as</a:t>
            </a:r>
          </a:p>
          <a:p>
            <a:r>
              <a:rPr lang="en-US" altLang="en-US"/>
              <a:t>   business &amp; environment changes</a:t>
            </a:r>
          </a:p>
          <a:p>
            <a:r>
              <a:rPr lang="en-US" altLang="en-US"/>
              <a:t>Controls degrade over time</a:t>
            </a:r>
          </a:p>
          <a:p>
            <a:r>
              <a:rPr lang="en-US" altLang="en-US"/>
              <a:t>   and are subject to failure</a:t>
            </a:r>
          </a:p>
          <a:p>
            <a:r>
              <a:rPr lang="en-US" altLang="en-US"/>
              <a:t>Countermeasures may open</a:t>
            </a:r>
          </a:p>
          <a:p>
            <a:r>
              <a:rPr lang="en-US" altLang="en-US"/>
              <a:t>   new risks</a:t>
            </a:r>
          </a:p>
        </p:txBody>
      </p:sp>
    </p:spTree>
  </p:cSld>
  <p:clrMapOvr>
    <a:masterClrMapping/>
  </p:clrMapOvr>
  <p:transition spd="slow"/>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Title 1"/>
          <p:cNvSpPr>
            <a:spLocks noGrp="1"/>
          </p:cNvSpPr>
          <p:nvPr>
            <p:ph type="title"/>
          </p:nvPr>
        </p:nvSpPr>
        <p:spPr>
          <a:xfrm>
            <a:off x="520700" y="917575"/>
            <a:ext cx="8154988" cy="388938"/>
          </a:xfrm>
        </p:spPr>
        <p:txBody>
          <a:bodyPr/>
          <a:lstStyle/>
          <a:p>
            <a:pPr algn="ctr" eaLnBrk="1" hangingPunct="1"/>
            <a:r>
              <a:rPr lang="en-US" altLang="en-US" sz="2800">
                <a:ea typeface="Calibri" panose="020F0502020204030204" pitchFamily="34" charset="0"/>
                <a:cs typeface="Lucida Sans" panose="020B0602030504020204" pitchFamily="34" charset="0"/>
              </a:rPr>
              <a:t>HITECH Act (2009)</a:t>
            </a:r>
          </a:p>
        </p:txBody>
      </p:sp>
      <p:graphicFrame>
        <p:nvGraphicFramePr>
          <p:cNvPr id="4" name="Content Placeholder 3"/>
          <p:cNvGraphicFramePr>
            <a:graphicFrameLocks noGrp="1"/>
          </p:cNvGraphicFramePr>
          <p:nvPr>
            <p:ph idx="1"/>
          </p:nvPr>
        </p:nvGraphicFramePr>
        <p:xfrm>
          <a:off x="381000" y="1627188"/>
          <a:ext cx="8229600" cy="4633911"/>
        </p:xfrm>
        <a:graphic>
          <a:graphicData uri="http://schemas.openxmlformats.org/drawingml/2006/table">
            <a:tbl>
              <a:tblPr firstRow="1" bandRow="1">
                <a:tableStyleId>{5C22544A-7EE6-4342-B048-85BDC9FD1C3A}</a:tableStyleId>
              </a:tblPr>
              <a:tblGrid>
                <a:gridCol w="51054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tblGrid>
              <a:tr h="823129">
                <a:tc>
                  <a:txBody>
                    <a:bodyPr/>
                    <a:lstStyle/>
                    <a:p>
                      <a:endParaRPr lang="en-US" sz="2400" dirty="0"/>
                    </a:p>
                  </a:txBody>
                  <a:tcPr marT="45729" marB="45729"/>
                </a:tc>
                <a:tc>
                  <a:txBody>
                    <a:bodyPr/>
                    <a:lstStyle/>
                    <a:p>
                      <a:pPr algn="ctr"/>
                      <a:r>
                        <a:rPr lang="en-US" sz="2400" dirty="0"/>
                        <a:t>Each Violation</a:t>
                      </a:r>
                    </a:p>
                  </a:txBody>
                  <a:tcPr marT="45729" marB="45729"/>
                </a:tc>
                <a:tc>
                  <a:txBody>
                    <a:bodyPr/>
                    <a:lstStyle/>
                    <a:p>
                      <a:pPr algn="ctr"/>
                      <a:r>
                        <a:rPr lang="en-US" sz="2400" dirty="0"/>
                        <a:t>Max $ Per Year</a:t>
                      </a:r>
                    </a:p>
                  </a:txBody>
                  <a:tcPr marT="45729" marB="45729"/>
                </a:tc>
                <a:extLst>
                  <a:ext uri="{0D108BD9-81ED-4DB2-BD59-A6C34878D82A}">
                    <a16:rowId xmlns:a16="http://schemas.microsoft.com/office/drawing/2014/main" val="10000"/>
                  </a:ext>
                </a:extLst>
              </a:tr>
              <a:tr h="1188964">
                <a:tc>
                  <a:txBody>
                    <a:bodyPr/>
                    <a:lstStyle/>
                    <a:p>
                      <a:r>
                        <a:rPr lang="en-US" sz="2400" dirty="0"/>
                        <a:t>CE/BA exercised</a:t>
                      </a:r>
                      <a:r>
                        <a:rPr lang="en-US" sz="2400" baseline="0" dirty="0"/>
                        <a:t> reasonable diligence but did not learn about violation</a:t>
                      </a:r>
                      <a:endParaRPr lang="en-US" sz="2400" dirty="0"/>
                    </a:p>
                  </a:txBody>
                  <a:tcPr marT="45729" marB="45729"/>
                </a:tc>
                <a:tc>
                  <a:txBody>
                    <a:bodyPr/>
                    <a:lstStyle/>
                    <a:p>
                      <a:pPr algn="ctr"/>
                      <a:r>
                        <a:rPr lang="en-US" sz="2400" dirty="0"/>
                        <a:t>$100-$50k</a:t>
                      </a:r>
                    </a:p>
                  </a:txBody>
                  <a:tcPr marT="45729" marB="45729"/>
                </a:tc>
                <a:tc>
                  <a:txBody>
                    <a:bodyPr/>
                    <a:lstStyle/>
                    <a:p>
                      <a:pPr algn="ctr"/>
                      <a:r>
                        <a:rPr lang="en-US" sz="2400" dirty="0"/>
                        <a:t>$1.5 Million</a:t>
                      </a:r>
                    </a:p>
                  </a:txBody>
                  <a:tcPr marT="45729" marB="45729"/>
                </a:tc>
                <a:extLst>
                  <a:ext uri="{0D108BD9-81ED-4DB2-BD59-A6C34878D82A}">
                    <a16:rowId xmlns:a16="http://schemas.microsoft.com/office/drawing/2014/main" val="10001"/>
                  </a:ext>
                </a:extLst>
              </a:tr>
              <a:tr h="823129">
                <a:tc>
                  <a:txBody>
                    <a:bodyPr/>
                    <a:lstStyle/>
                    <a:p>
                      <a:r>
                        <a:rPr lang="en-US" sz="2400" dirty="0"/>
                        <a:t>Violation</a:t>
                      </a:r>
                      <a:r>
                        <a:rPr lang="en-US" sz="2400" baseline="0" dirty="0"/>
                        <a:t> is due to reasonable cause</a:t>
                      </a:r>
                      <a:endParaRPr lang="en-US" sz="2400" dirty="0"/>
                    </a:p>
                  </a:txBody>
                  <a:tcPr marT="45729" marB="45729"/>
                </a:tc>
                <a:tc>
                  <a:txBody>
                    <a:bodyPr/>
                    <a:lstStyle/>
                    <a:p>
                      <a:pPr algn="ctr"/>
                      <a:r>
                        <a:rPr lang="en-US" sz="2400" dirty="0"/>
                        <a:t>$1k-</a:t>
                      </a:r>
                    </a:p>
                    <a:p>
                      <a:pPr algn="ctr"/>
                      <a:r>
                        <a:rPr lang="en-US" sz="2400" dirty="0"/>
                        <a:t>$50k</a:t>
                      </a:r>
                    </a:p>
                  </a:txBody>
                  <a:tcPr marT="45729" marB="4572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a:t>$1.5 Million</a:t>
                      </a:r>
                    </a:p>
                  </a:txBody>
                  <a:tcPr marT="45729" marB="45729"/>
                </a:tc>
                <a:extLst>
                  <a:ext uri="{0D108BD9-81ED-4DB2-BD59-A6C34878D82A}">
                    <a16:rowId xmlns:a16="http://schemas.microsoft.com/office/drawing/2014/main" val="10002"/>
                  </a:ext>
                </a:extLst>
              </a:tr>
              <a:tr h="975560">
                <a:tc>
                  <a:txBody>
                    <a:bodyPr/>
                    <a:lstStyle/>
                    <a:p>
                      <a:r>
                        <a:rPr lang="en-US" sz="2400" dirty="0"/>
                        <a:t>CE/BA demonstrated willful neglect but corrected violation</a:t>
                      </a:r>
                    </a:p>
                  </a:txBody>
                  <a:tcPr marT="45729" marB="45729"/>
                </a:tc>
                <a:tc>
                  <a:txBody>
                    <a:bodyPr/>
                    <a:lstStyle/>
                    <a:p>
                      <a:pPr algn="ctr"/>
                      <a:r>
                        <a:rPr lang="en-US" sz="2400" dirty="0"/>
                        <a:t>$10k-$50k</a:t>
                      </a:r>
                    </a:p>
                  </a:txBody>
                  <a:tcPr marT="45729" marB="4572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a:t>$1.5 Million</a:t>
                      </a:r>
                    </a:p>
                  </a:txBody>
                  <a:tcPr marT="45729" marB="45729"/>
                </a:tc>
                <a:extLst>
                  <a:ext uri="{0D108BD9-81ED-4DB2-BD59-A6C34878D82A}">
                    <a16:rowId xmlns:a16="http://schemas.microsoft.com/office/drawing/2014/main" val="10003"/>
                  </a:ext>
                </a:extLst>
              </a:tr>
              <a:tr h="823129">
                <a:tc>
                  <a:txBody>
                    <a:bodyPr/>
                    <a:lstStyle/>
                    <a:p>
                      <a:r>
                        <a:rPr lang="en-US" sz="2400" dirty="0"/>
                        <a:t>CE/BA demonstrated</a:t>
                      </a:r>
                      <a:r>
                        <a:rPr lang="en-US" sz="2400" baseline="0" dirty="0"/>
                        <a:t> willful neglect and took no corrective action</a:t>
                      </a:r>
                      <a:endParaRPr lang="en-US" sz="2400" dirty="0"/>
                    </a:p>
                  </a:txBody>
                  <a:tcPr marT="45729" marB="45729"/>
                </a:tc>
                <a:tc>
                  <a:txBody>
                    <a:bodyPr/>
                    <a:lstStyle/>
                    <a:p>
                      <a:pPr algn="ctr"/>
                      <a:r>
                        <a:rPr lang="en-US" sz="2400" dirty="0"/>
                        <a:t>$50k</a:t>
                      </a:r>
                    </a:p>
                  </a:txBody>
                  <a:tcPr marT="45729" marB="4572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a:t>$1.5 Million</a:t>
                      </a:r>
                    </a:p>
                  </a:txBody>
                  <a:tcPr marT="45729" marB="45729"/>
                </a:tc>
                <a:extLst>
                  <a:ext uri="{0D108BD9-81ED-4DB2-BD59-A6C34878D82A}">
                    <a16:rowId xmlns:a16="http://schemas.microsoft.com/office/drawing/2014/main" val="10004"/>
                  </a:ext>
                </a:extLst>
              </a:tr>
            </a:tbl>
          </a:graphicData>
        </a:graphic>
      </p:graphicFrame>
      <p:sp>
        <p:nvSpPr>
          <p:cNvPr id="93213" name="TextBox 4"/>
          <p:cNvSpPr txBox="1">
            <a:spLocks noChangeArrowheads="1"/>
          </p:cNvSpPr>
          <p:nvPr/>
        </p:nvSpPr>
        <p:spPr bwMode="auto">
          <a:xfrm>
            <a:off x="381000" y="6248400"/>
            <a:ext cx="86741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a:t>Penalties are prohibited if problem is corrected within 30 days and no willful neglect</a:t>
            </a:r>
          </a:p>
          <a:p>
            <a:r>
              <a:rPr lang="en-US" altLang="en-US"/>
              <a:t>Penalties pay for enforcement and redress for harm caused</a:t>
            </a:r>
          </a:p>
        </p:txBody>
      </p:sp>
    </p:spTree>
  </p:cSld>
  <p:clrMapOvr>
    <a:masterClrMapping/>
  </p:clrMapOvr>
  <p:transition spd="slow"/>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itle 1"/>
          <p:cNvSpPr>
            <a:spLocks noGrp="1"/>
          </p:cNvSpPr>
          <p:nvPr>
            <p:ph type="title"/>
          </p:nvPr>
        </p:nvSpPr>
        <p:spPr/>
        <p:txBody>
          <a:bodyPr/>
          <a:lstStyle/>
          <a:p>
            <a:pPr eaLnBrk="1" hangingPunct="1"/>
            <a:r>
              <a:rPr lang="en-US" altLang="en-US" sz="3200">
                <a:ea typeface="Calibri" panose="020F0502020204030204" pitchFamily="34" charset="0"/>
                <a:cs typeface="Lucida Sans" panose="020B0602030504020204" pitchFamily="34" charset="0"/>
              </a:rPr>
              <a:t>Step 2:  Estimate Potential Loss for Threats</a:t>
            </a:r>
            <a:br>
              <a:rPr lang="en-US" altLang="en-US" sz="3200">
                <a:ea typeface="Calibri" panose="020F0502020204030204" pitchFamily="34" charset="0"/>
                <a:cs typeface="Lucida Sans" panose="020B0602030504020204" pitchFamily="34" charset="0"/>
              </a:rPr>
            </a:br>
            <a:r>
              <a:rPr lang="en-US" altLang="en-US" sz="3200">
                <a:ea typeface="Calibri" panose="020F0502020204030204" pitchFamily="34" charset="0"/>
                <a:cs typeface="Lucida Sans" panose="020B0602030504020204" pitchFamily="34" charset="0"/>
              </a:rPr>
              <a:t>Step 3:  Estimate Likelihood of Exploitation</a:t>
            </a:r>
            <a:endParaRPr lang="en-US" altLang="en-US">
              <a:ea typeface="Calibri" panose="020F0502020204030204" pitchFamily="34" charset="0"/>
              <a:cs typeface="Lucida Sans" panose="020B0602030504020204" pitchFamily="34" charset="0"/>
            </a:endParaRPr>
          </a:p>
        </p:txBody>
      </p:sp>
      <p:sp>
        <p:nvSpPr>
          <p:cNvPr id="94211" name="Content Placeholder 2"/>
          <p:cNvSpPr>
            <a:spLocks noGrp="1"/>
          </p:cNvSpPr>
          <p:nvPr>
            <p:ph idx="1"/>
          </p:nvPr>
        </p:nvSpPr>
        <p:spPr>
          <a:xfrm>
            <a:off x="520700" y="1905000"/>
            <a:ext cx="8154988" cy="4467225"/>
          </a:xfrm>
        </p:spPr>
        <p:txBody>
          <a:bodyPr/>
          <a:lstStyle/>
          <a:p>
            <a:pPr eaLnBrk="1" hangingPunct="1"/>
            <a:r>
              <a:rPr lang="en-US" altLang="en-US" sz="2400">
                <a:latin typeface="Calibri" panose="020F0502020204030204" pitchFamily="34" charset="0"/>
                <a:ea typeface="ヒラギノ角ゴ Pro W3"/>
                <a:cs typeface="ヒラギノ角ゴ Pro W3"/>
              </a:rPr>
              <a:t>Normal threats: Threats common to all organizations</a:t>
            </a:r>
          </a:p>
          <a:p>
            <a:pPr eaLnBrk="1" hangingPunct="1"/>
            <a:r>
              <a:rPr lang="en-US" altLang="en-US" sz="2400">
                <a:latin typeface="Calibri" panose="020F0502020204030204" pitchFamily="34" charset="0"/>
                <a:ea typeface="ヒラギノ角ゴ Pro W3"/>
                <a:cs typeface="ヒラギノ角ゴ Pro W3"/>
              </a:rPr>
              <a:t>Inherent threats:  Threats particular to your specific industry</a:t>
            </a:r>
          </a:p>
          <a:p>
            <a:pPr eaLnBrk="1" hangingPunct="1"/>
            <a:r>
              <a:rPr lang="en-US" altLang="en-US" sz="2400">
                <a:latin typeface="Calibri" panose="020F0502020204030204" pitchFamily="34" charset="0"/>
                <a:ea typeface="ヒラギノ角ゴ Pro W3"/>
                <a:cs typeface="ヒラギノ角ゴ Pro W3"/>
              </a:rPr>
              <a:t>Known vulnerabilities: Previous audit reports indicate deficiencies.</a:t>
            </a:r>
          </a:p>
          <a:p>
            <a:pPr eaLnBrk="1" hangingPunct="1"/>
            <a:endParaRPr lang="en-US" altLang="en-US" sz="2400">
              <a:latin typeface="Calibri" panose="020F0502020204030204" pitchFamily="34" charset="0"/>
              <a:ea typeface="ヒラギノ角ゴ Pro W3"/>
              <a:cs typeface="ヒラギノ角ゴ Pro W3"/>
            </a:endParaRPr>
          </a:p>
        </p:txBody>
      </p:sp>
    </p:spTree>
  </p:cSld>
  <p:clrMapOvr>
    <a:masterClrMapping/>
  </p:clrMapOvr>
  <p:transition spd="slow"/>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itle 1"/>
          <p:cNvSpPr>
            <a:spLocks noGrp="1"/>
          </p:cNvSpPr>
          <p:nvPr>
            <p:ph type="title"/>
          </p:nvPr>
        </p:nvSpPr>
        <p:spPr>
          <a:xfrm>
            <a:off x="520700" y="917575"/>
            <a:ext cx="8154988" cy="887413"/>
          </a:xfrm>
        </p:spPr>
        <p:txBody>
          <a:bodyPr/>
          <a:lstStyle/>
          <a:p>
            <a:pPr eaLnBrk="1" hangingPunct="1"/>
            <a:r>
              <a:rPr lang="en-US" altLang="en-US" sz="3200">
                <a:solidFill>
                  <a:schemeClr val="accent1"/>
                </a:solidFill>
                <a:ea typeface="Calibri" panose="020F0502020204030204" pitchFamily="34" charset="0"/>
                <a:cs typeface="Lucida Sans" panose="020B0602030504020204" pitchFamily="34" charset="0"/>
              </a:rPr>
              <a:t>Step 2:  Estimate Potential Loss for Threats</a:t>
            </a:r>
            <a:br>
              <a:rPr lang="en-US" altLang="en-US" sz="3200">
                <a:solidFill>
                  <a:schemeClr val="accent1"/>
                </a:solidFill>
                <a:ea typeface="Calibri" panose="020F0502020204030204" pitchFamily="34" charset="0"/>
                <a:cs typeface="Lucida Sans" panose="020B0602030504020204" pitchFamily="34" charset="0"/>
              </a:rPr>
            </a:br>
            <a:r>
              <a:rPr lang="en-US" altLang="en-US" sz="3200">
                <a:solidFill>
                  <a:schemeClr val="accent1"/>
                </a:solidFill>
                <a:ea typeface="Calibri" panose="020F0502020204030204" pitchFamily="34" charset="0"/>
                <a:cs typeface="Lucida Sans" panose="020B0602030504020204" pitchFamily="34" charset="0"/>
              </a:rPr>
              <a:t>Step 3:  Estimate Likelihood of Exploitation</a:t>
            </a:r>
            <a:endParaRPr lang="en-US" altLang="en-US">
              <a:solidFill>
                <a:schemeClr val="accent1"/>
              </a:solidFill>
              <a:ea typeface="Calibri" panose="020F0502020204030204" pitchFamily="34" charset="0"/>
              <a:cs typeface="Lucida Sans" panose="020B0602030504020204" pitchFamily="34" charset="0"/>
            </a:endParaRPr>
          </a:p>
        </p:txBody>
      </p:sp>
      <p:pic>
        <p:nvPicPr>
          <p:cNvPr id="9523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5113" y="2362200"/>
            <a:ext cx="6073775" cy="419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itle 1"/>
          <p:cNvSpPr>
            <a:spLocks noGrp="1"/>
          </p:cNvSpPr>
          <p:nvPr>
            <p:ph type="title"/>
          </p:nvPr>
        </p:nvSpPr>
        <p:spPr>
          <a:xfrm>
            <a:off x="533400" y="609600"/>
            <a:ext cx="8229600" cy="1143000"/>
          </a:xfrm>
        </p:spPr>
        <p:txBody>
          <a:bodyPr/>
          <a:lstStyle/>
          <a:p>
            <a:pPr eaLnBrk="1" hangingPunct="1"/>
            <a:r>
              <a:rPr lang="en-US" altLang="en-US" sz="4000">
                <a:ea typeface="Calibri" panose="020F0502020204030204" pitchFamily="34" charset="0"/>
                <a:cs typeface="Lucida Sans" panose="020B0602030504020204" pitchFamily="34" charset="0"/>
              </a:rPr>
              <a:t>Step 4: Compute Expected Loss</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Step 5: Treat Risk</a:t>
            </a:r>
          </a:p>
        </p:txBody>
      </p:sp>
      <p:sp>
        <p:nvSpPr>
          <p:cNvPr id="96259" name="Text Placeholder 3"/>
          <p:cNvSpPr>
            <a:spLocks noGrp="1"/>
          </p:cNvSpPr>
          <p:nvPr>
            <p:ph type="body" idx="1"/>
          </p:nvPr>
        </p:nvSpPr>
        <p:spPr>
          <a:xfrm>
            <a:off x="457200" y="1535113"/>
            <a:ext cx="4040188" cy="1055687"/>
          </a:xfrm>
        </p:spPr>
        <p:txBody>
          <a:bodyPr/>
          <a:lstStyle/>
          <a:p>
            <a:pPr eaLnBrk="1" hangingPunct="1"/>
            <a:r>
              <a:rPr lang="en-US" altLang="en-US">
                <a:latin typeface="Calibri" panose="020F0502020204030204" pitchFamily="34" charset="0"/>
                <a:ea typeface="ヒラギノ角ゴ Pro W3"/>
                <a:cs typeface="ヒラギノ角ゴ Pro W3"/>
              </a:rPr>
              <a:t>Step 4: Compute E(Loss)</a:t>
            </a:r>
          </a:p>
          <a:p>
            <a:pPr eaLnBrk="1" hangingPunct="1"/>
            <a:r>
              <a:rPr lang="en-US" altLang="en-US">
                <a:latin typeface="Calibri" panose="020F0502020204030204" pitchFamily="34" charset="0"/>
                <a:ea typeface="ヒラギノ角ゴ Pro W3"/>
                <a:cs typeface="ヒラギノ角ゴ Pro W3"/>
              </a:rPr>
              <a:t>ALE = SLE * ARO</a:t>
            </a:r>
          </a:p>
        </p:txBody>
      </p:sp>
      <p:graphicFrame>
        <p:nvGraphicFramePr>
          <p:cNvPr id="8" name="Content Placeholder 7"/>
          <p:cNvGraphicFramePr>
            <a:graphicFrameLocks noGrp="1"/>
          </p:cNvGraphicFramePr>
          <p:nvPr>
            <p:ph sz="half" idx="2"/>
          </p:nvPr>
        </p:nvGraphicFramePr>
        <p:xfrm>
          <a:off x="381000" y="3048000"/>
          <a:ext cx="4040188" cy="2133600"/>
        </p:xfrm>
        <a:graphic>
          <a:graphicData uri="http://schemas.openxmlformats.org/drawingml/2006/table">
            <a:tbl>
              <a:tblPr firstRow="1" firstCol="1" lastRow="1" lastCol="1" bandRow="1" bandCol="1">
                <a:tableStyleId>{5C22544A-7EE6-4342-B048-85BDC9FD1C3A}</a:tableStyleId>
              </a:tblPr>
              <a:tblGrid>
                <a:gridCol w="747452">
                  <a:extLst>
                    <a:ext uri="{9D8B030D-6E8A-4147-A177-3AD203B41FA5}">
                      <a16:colId xmlns:a16="http://schemas.microsoft.com/office/drawing/2014/main" val="20000"/>
                    </a:ext>
                  </a:extLst>
                </a:gridCol>
                <a:gridCol w="859680">
                  <a:extLst>
                    <a:ext uri="{9D8B030D-6E8A-4147-A177-3AD203B41FA5}">
                      <a16:colId xmlns:a16="http://schemas.microsoft.com/office/drawing/2014/main" val="20001"/>
                    </a:ext>
                  </a:extLst>
                </a:gridCol>
                <a:gridCol w="794360">
                  <a:extLst>
                    <a:ext uri="{9D8B030D-6E8A-4147-A177-3AD203B41FA5}">
                      <a16:colId xmlns:a16="http://schemas.microsoft.com/office/drawing/2014/main" val="20002"/>
                    </a:ext>
                  </a:extLst>
                </a:gridCol>
                <a:gridCol w="830746">
                  <a:extLst>
                    <a:ext uri="{9D8B030D-6E8A-4147-A177-3AD203B41FA5}">
                      <a16:colId xmlns:a16="http://schemas.microsoft.com/office/drawing/2014/main" val="20003"/>
                    </a:ext>
                  </a:extLst>
                </a:gridCol>
                <a:gridCol w="807950">
                  <a:extLst>
                    <a:ext uri="{9D8B030D-6E8A-4147-A177-3AD203B41FA5}">
                      <a16:colId xmlns:a16="http://schemas.microsoft.com/office/drawing/2014/main" val="20004"/>
                    </a:ext>
                  </a:extLst>
                </a:gridCol>
              </a:tblGrid>
              <a:tr h="431374">
                <a:tc>
                  <a:txBody>
                    <a:bodyPr/>
                    <a:lstStyle/>
                    <a:p>
                      <a:pPr marL="0" marR="0" algn="ctr">
                        <a:spcBef>
                          <a:spcPts val="0"/>
                        </a:spcBef>
                        <a:spcAft>
                          <a:spcPts val="600"/>
                        </a:spcAft>
                      </a:pPr>
                      <a:r>
                        <a:rPr lang="en-US" sz="1600" dirty="0">
                          <a:effectLst/>
                        </a:rPr>
                        <a:t>Asset</a:t>
                      </a:r>
                      <a:endParaRPr lang="en-US" sz="1600" dirty="0">
                        <a:effectLst/>
                        <a:latin typeface="Times New Roman"/>
                        <a:ea typeface="Times New Roman"/>
                      </a:endParaRPr>
                    </a:p>
                  </a:txBody>
                  <a:tcPr marL="47346" marR="47346" marT="0" marB="0"/>
                </a:tc>
                <a:tc>
                  <a:txBody>
                    <a:bodyPr/>
                    <a:lstStyle/>
                    <a:p>
                      <a:pPr marL="0" marR="0" algn="ctr">
                        <a:spcBef>
                          <a:spcPts val="0"/>
                        </a:spcBef>
                        <a:spcAft>
                          <a:spcPts val="600"/>
                        </a:spcAft>
                      </a:pPr>
                      <a:r>
                        <a:rPr lang="en-US" sz="1600" dirty="0">
                          <a:effectLst/>
                        </a:rPr>
                        <a:t>Threat</a:t>
                      </a:r>
                      <a:endParaRPr lang="en-US" sz="1600" dirty="0">
                        <a:effectLst/>
                        <a:latin typeface="Times New Roman"/>
                        <a:ea typeface="Times New Roman"/>
                      </a:endParaRPr>
                    </a:p>
                  </a:txBody>
                  <a:tcPr marL="47346" marR="47346" marT="0" marB="0"/>
                </a:tc>
                <a:tc>
                  <a:txBody>
                    <a:bodyPr/>
                    <a:lstStyle/>
                    <a:p>
                      <a:pPr marL="0" marR="0" algn="ctr">
                        <a:spcBef>
                          <a:spcPts val="0"/>
                        </a:spcBef>
                        <a:spcAft>
                          <a:spcPts val="600"/>
                        </a:spcAft>
                      </a:pPr>
                      <a:r>
                        <a:rPr lang="en-US" sz="1600">
                          <a:effectLst/>
                        </a:rPr>
                        <a:t>Single Loss</a:t>
                      </a:r>
                    </a:p>
                    <a:p>
                      <a:pPr marL="0" marR="0" algn="ctr">
                        <a:spcBef>
                          <a:spcPts val="0"/>
                        </a:spcBef>
                        <a:spcAft>
                          <a:spcPts val="600"/>
                        </a:spcAft>
                      </a:pPr>
                      <a:r>
                        <a:rPr lang="en-US" sz="1600">
                          <a:effectLst/>
                        </a:rPr>
                        <a:t>Expectancy (SLE)</a:t>
                      </a:r>
                      <a:endParaRPr lang="en-US" sz="1600">
                        <a:effectLst/>
                        <a:latin typeface="Times New Roman"/>
                        <a:ea typeface="Times New Roman"/>
                      </a:endParaRPr>
                    </a:p>
                  </a:txBody>
                  <a:tcPr marL="47346" marR="47346" marT="0" marB="0"/>
                </a:tc>
                <a:tc>
                  <a:txBody>
                    <a:bodyPr/>
                    <a:lstStyle/>
                    <a:p>
                      <a:pPr marL="0" marR="0" algn="ctr">
                        <a:spcBef>
                          <a:spcPts val="0"/>
                        </a:spcBef>
                        <a:spcAft>
                          <a:spcPts val="600"/>
                        </a:spcAft>
                      </a:pPr>
                      <a:r>
                        <a:rPr lang="en-US" sz="1600">
                          <a:effectLst/>
                        </a:rPr>
                        <a:t>Annualized Rate of Occurrence</a:t>
                      </a:r>
                    </a:p>
                    <a:p>
                      <a:pPr marL="0" marR="0" algn="ctr">
                        <a:spcBef>
                          <a:spcPts val="0"/>
                        </a:spcBef>
                        <a:spcAft>
                          <a:spcPts val="600"/>
                        </a:spcAft>
                      </a:pPr>
                      <a:r>
                        <a:rPr lang="en-US" sz="1600">
                          <a:effectLst/>
                        </a:rPr>
                        <a:t>(ARO)</a:t>
                      </a:r>
                      <a:endParaRPr lang="en-US" sz="1600">
                        <a:effectLst/>
                        <a:latin typeface="Times New Roman"/>
                        <a:ea typeface="Times New Roman"/>
                      </a:endParaRPr>
                    </a:p>
                  </a:txBody>
                  <a:tcPr marL="47346" marR="47346" marT="0" marB="0"/>
                </a:tc>
                <a:tc>
                  <a:txBody>
                    <a:bodyPr/>
                    <a:lstStyle/>
                    <a:p>
                      <a:pPr marL="0" marR="0" algn="ctr">
                        <a:spcBef>
                          <a:spcPts val="0"/>
                        </a:spcBef>
                        <a:spcAft>
                          <a:spcPts val="600"/>
                        </a:spcAft>
                      </a:pPr>
                      <a:r>
                        <a:rPr lang="en-US" sz="1600" dirty="0">
                          <a:effectLst/>
                        </a:rPr>
                        <a:t>Annual Loss Expectancy (ALE)</a:t>
                      </a:r>
                      <a:endParaRPr lang="en-US" sz="1600" dirty="0">
                        <a:effectLst/>
                        <a:latin typeface="Times New Roman"/>
                        <a:ea typeface="Times New Roman"/>
                      </a:endParaRPr>
                    </a:p>
                  </a:txBody>
                  <a:tcPr marL="47346" marR="47346" marT="0" marB="0"/>
                </a:tc>
                <a:extLst>
                  <a:ext uri="{0D108BD9-81ED-4DB2-BD59-A6C34878D82A}">
                    <a16:rowId xmlns:a16="http://schemas.microsoft.com/office/drawing/2014/main" val="10000"/>
                  </a:ext>
                </a:extLst>
              </a:tr>
              <a:tr h="594360">
                <a:tc>
                  <a:txBody>
                    <a:bodyPr/>
                    <a:lstStyle/>
                    <a:p>
                      <a:pPr marL="0" marR="0" algn="just">
                        <a:spcBef>
                          <a:spcPts val="0"/>
                        </a:spcBef>
                        <a:spcAft>
                          <a:spcPts val="600"/>
                        </a:spcAft>
                      </a:pPr>
                      <a:r>
                        <a:rPr lang="en-US" sz="1600">
                          <a:effectLst/>
                        </a:rPr>
                        <a:t> </a:t>
                      </a:r>
                      <a:endParaRPr lang="en-US" sz="1600">
                        <a:effectLst/>
                        <a:latin typeface="Times New Roman"/>
                        <a:ea typeface="Times New Roman"/>
                      </a:endParaRPr>
                    </a:p>
                  </a:txBody>
                  <a:tcPr marL="47346" marR="47346" marT="0" marB="0">
                    <a:solidFill>
                      <a:schemeClr val="accent5"/>
                    </a:solidFill>
                  </a:tcPr>
                </a:tc>
                <a:tc>
                  <a:txBody>
                    <a:bodyPr/>
                    <a:lstStyle/>
                    <a:p>
                      <a:pPr marL="0" marR="0" algn="just">
                        <a:spcBef>
                          <a:spcPts val="0"/>
                        </a:spcBef>
                        <a:spcAft>
                          <a:spcPts val="600"/>
                        </a:spcAft>
                      </a:pPr>
                      <a:r>
                        <a:rPr lang="en-US" sz="1600">
                          <a:effectLst/>
                        </a:rPr>
                        <a:t> </a:t>
                      </a:r>
                      <a:endParaRPr lang="en-US" sz="1600">
                        <a:effectLst/>
                        <a:latin typeface="Times New Roman"/>
                        <a:ea typeface="Times New Roman"/>
                      </a:endParaRPr>
                    </a:p>
                  </a:txBody>
                  <a:tcPr marL="47346" marR="47346" marT="0" marB="0">
                    <a:solidFill>
                      <a:schemeClr val="accent5"/>
                    </a:solidFill>
                  </a:tcPr>
                </a:tc>
                <a:tc>
                  <a:txBody>
                    <a:bodyPr/>
                    <a:lstStyle/>
                    <a:p>
                      <a:pPr marL="0" marR="0" algn="just">
                        <a:spcBef>
                          <a:spcPts val="0"/>
                        </a:spcBef>
                        <a:spcAft>
                          <a:spcPts val="600"/>
                        </a:spcAft>
                      </a:pPr>
                      <a:r>
                        <a:rPr lang="en-US" sz="1600">
                          <a:effectLst/>
                        </a:rPr>
                        <a:t> </a:t>
                      </a:r>
                      <a:endParaRPr lang="en-US" sz="1600">
                        <a:effectLst/>
                        <a:latin typeface="Times New Roman"/>
                        <a:ea typeface="Times New Roman"/>
                      </a:endParaRPr>
                    </a:p>
                  </a:txBody>
                  <a:tcPr marL="47346" marR="47346" marT="0" marB="0">
                    <a:solidFill>
                      <a:schemeClr val="accent5"/>
                    </a:solidFill>
                  </a:tcPr>
                </a:tc>
                <a:tc>
                  <a:txBody>
                    <a:bodyPr/>
                    <a:lstStyle/>
                    <a:p>
                      <a:pPr marL="0" marR="0" algn="just">
                        <a:spcBef>
                          <a:spcPts val="0"/>
                        </a:spcBef>
                        <a:spcAft>
                          <a:spcPts val="600"/>
                        </a:spcAft>
                      </a:pPr>
                      <a:r>
                        <a:rPr lang="en-US" sz="1600">
                          <a:effectLst/>
                        </a:rPr>
                        <a:t> </a:t>
                      </a:r>
                      <a:endParaRPr lang="en-US" sz="1600">
                        <a:effectLst/>
                        <a:latin typeface="Times New Roman"/>
                        <a:ea typeface="Times New Roman"/>
                      </a:endParaRPr>
                    </a:p>
                  </a:txBody>
                  <a:tcPr marL="47346" marR="47346" marT="0" marB="0">
                    <a:solidFill>
                      <a:schemeClr val="accent5"/>
                    </a:solidFill>
                  </a:tcPr>
                </a:tc>
                <a:tc>
                  <a:txBody>
                    <a:bodyPr/>
                    <a:lstStyle/>
                    <a:p>
                      <a:pPr marL="0" marR="0" algn="just">
                        <a:spcBef>
                          <a:spcPts val="0"/>
                        </a:spcBef>
                        <a:spcAft>
                          <a:spcPts val="600"/>
                        </a:spcAft>
                      </a:pPr>
                      <a:r>
                        <a:rPr lang="en-US" sz="1600" dirty="0">
                          <a:effectLst/>
                        </a:rPr>
                        <a:t> </a:t>
                      </a:r>
                      <a:endParaRPr lang="en-US" sz="1600" dirty="0">
                        <a:effectLst/>
                        <a:latin typeface="Times New Roman"/>
                        <a:ea typeface="Times New Roman"/>
                      </a:endParaRPr>
                    </a:p>
                  </a:txBody>
                  <a:tcPr marL="47346" marR="47346" marT="0" marB="0">
                    <a:solidFill>
                      <a:schemeClr val="accent5"/>
                    </a:solidFill>
                  </a:tcPr>
                </a:tc>
                <a:extLst>
                  <a:ext uri="{0D108BD9-81ED-4DB2-BD59-A6C34878D82A}">
                    <a16:rowId xmlns:a16="http://schemas.microsoft.com/office/drawing/2014/main" val="10001"/>
                  </a:ext>
                </a:extLst>
              </a:tr>
            </a:tbl>
          </a:graphicData>
        </a:graphic>
      </p:graphicFrame>
      <p:sp>
        <p:nvSpPr>
          <p:cNvPr id="96280" name="Text Placeholder 5"/>
          <p:cNvSpPr>
            <a:spLocks noGrp="1"/>
          </p:cNvSpPr>
          <p:nvPr>
            <p:ph type="body" sz="quarter" idx="3"/>
          </p:nvPr>
        </p:nvSpPr>
        <p:spPr/>
        <p:txBody>
          <a:bodyPr/>
          <a:lstStyle/>
          <a:p>
            <a:pPr eaLnBrk="1" hangingPunct="1"/>
            <a:r>
              <a:rPr lang="en-US" altLang="en-US">
                <a:latin typeface="Calibri" panose="020F0502020204030204" pitchFamily="34" charset="0"/>
                <a:ea typeface="ヒラギノ角ゴ Pro W3"/>
                <a:cs typeface="ヒラギノ角ゴ Pro W3"/>
              </a:rPr>
              <a:t>Step 5:  Treat Risk</a:t>
            </a:r>
          </a:p>
        </p:txBody>
      </p:sp>
      <p:sp>
        <p:nvSpPr>
          <p:cNvPr id="96281" name="Content Placeholder 6"/>
          <p:cNvSpPr>
            <a:spLocks noGrp="1"/>
          </p:cNvSpPr>
          <p:nvPr>
            <p:ph sz="quarter" idx="4"/>
          </p:nvPr>
        </p:nvSpPr>
        <p:spPr/>
        <p:txBody>
          <a:bodyPr/>
          <a:lstStyle/>
          <a:p>
            <a:pPr eaLnBrk="1" hangingPunct="1"/>
            <a:r>
              <a:rPr lang="en-US" altLang="en-US">
                <a:latin typeface="Calibri" panose="020F0502020204030204" pitchFamily="34" charset="0"/>
                <a:ea typeface="ヒラギノ角ゴ Pro W3"/>
                <a:cs typeface="ヒラギノ角ゴ Pro W3"/>
              </a:rPr>
              <a:t>Risk Acceptance:  Handle attack when necessary</a:t>
            </a:r>
          </a:p>
          <a:p>
            <a:pPr eaLnBrk="1" hangingPunct="1"/>
            <a:r>
              <a:rPr lang="en-US" altLang="en-US">
                <a:latin typeface="Calibri" panose="020F0502020204030204" pitchFamily="34" charset="0"/>
                <a:ea typeface="ヒラギノ角ゴ Pro W3"/>
                <a:cs typeface="ヒラギノ角ゴ Pro W3"/>
              </a:rPr>
              <a:t>Risk Avoidance: Stop doing risky behavior</a:t>
            </a:r>
          </a:p>
          <a:p>
            <a:pPr eaLnBrk="1" hangingPunct="1"/>
            <a:r>
              <a:rPr lang="en-US" altLang="en-US">
                <a:latin typeface="Calibri" panose="020F0502020204030204" pitchFamily="34" charset="0"/>
                <a:ea typeface="ヒラギノ角ゴ Pro W3"/>
                <a:cs typeface="ヒラギノ角ゴ Pro W3"/>
              </a:rPr>
              <a:t>Risk Mitigation: Implement control to minimize vulnerability</a:t>
            </a:r>
          </a:p>
          <a:p>
            <a:pPr eaLnBrk="1" hangingPunct="1"/>
            <a:r>
              <a:rPr lang="en-US" altLang="en-US">
                <a:latin typeface="Calibri" panose="020F0502020204030204" pitchFamily="34" charset="0"/>
                <a:ea typeface="ヒラギノ角ゴ Pro W3"/>
                <a:cs typeface="ヒラギノ角ゴ Pro W3"/>
              </a:rPr>
              <a:t>Risk Transference:  Pay someone to assume risk for you</a:t>
            </a:r>
          </a:p>
          <a:p>
            <a:pPr eaLnBrk="1" hangingPunct="1"/>
            <a:r>
              <a:rPr lang="en-US" altLang="en-US">
                <a:latin typeface="Calibri" panose="020F0502020204030204" pitchFamily="34" charset="0"/>
                <a:ea typeface="ヒラギノ角ゴ Pro W3"/>
                <a:cs typeface="ヒラギノ角ゴ Pro W3"/>
              </a:rPr>
              <a:t>Risk Planning:  Implement a set of controls</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381000" y="685800"/>
            <a:ext cx="8154988" cy="554038"/>
          </a:xfrm>
        </p:spPr>
        <p:txBody>
          <a:bodyPr/>
          <a:lstStyle/>
          <a:p>
            <a:pPr eaLnBrk="1" hangingPunct="1"/>
            <a:r>
              <a:rPr lang="en-US" altLang="en-US" sz="4000">
                <a:ea typeface="Calibri" panose="020F0502020204030204" pitchFamily="34" charset="0"/>
                <a:cs typeface="Lucida Sans" panose="020B0602030504020204" pitchFamily="34" charset="0"/>
              </a:rPr>
              <a:t>Risk Assessment Overview</a:t>
            </a:r>
          </a:p>
        </p:txBody>
      </p:sp>
      <p:sp>
        <p:nvSpPr>
          <p:cNvPr id="33795" name="Rectangle 3"/>
          <p:cNvSpPr>
            <a:spLocks noGrp="1" noChangeArrowheads="1"/>
          </p:cNvSpPr>
          <p:nvPr>
            <p:ph idx="1"/>
          </p:nvPr>
        </p:nvSpPr>
        <p:spPr>
          <a:xfrm>
            <a:off x="381000" y="1752600"/>
            <a:ext cx="5334000" cy="4724400"/>
          </a:xfrm>
        </p:spPr>
        <p:txBody>
          <a:bodyPr/>
          <a:lstStyle/>
          <a:p>
            <a:pPr eaLnBrk="1" hangingPunct="1">
              <a:lnSpc>
                <a:spcPct val="80000"/>
              </a:lnSpc>
              <a:buFont typeface="Wingdings" panose="05000000000000000000" pitchFamily="2" charset="2"/>
              <a:buNone/>
            </a:pPr>
            <a:r>
              <a:rPr lang="en-US" altLang="en-US" dirty="0">
                <a:latin typeface="Calibri" panose="020F0502020204030204" pitchFamily="34" charset="0"/>
                <a:ea typeface="ヒラギノ角ゴ Pro W3"/>
                <a:cs typeface="ヒラギノ角ゴ Pro W3"/>
              </a:rPr>
              <a:t>Five Steps include:</a:t>
            </a:r>
          </a:p>
          <a:p>
            <a:pPr eaLnBrk="1" hangingPunct="1">
              <a:lnSpc>
                <a:spcPct val="80000"/>
              </a:lnSpc>
              <a:buFontTx/>
              <a:buAutoNum type="arabicPeriod"/>
            </a:pPr>
            <a:r>
              <a:rPr lang="en-US" altLang="en-US" dirty="0">
                <a:latin typeface="Calibri" panose="020F0502020204030204" pitchFamily="34" charset="0"/>
                <a:ea typeface="ヒラギノ角ゴ Pro W3"/>
                <a:cs typeface="ヒラギノ角ゴ Pro W3"/>
              </a:rPr>
              <a:t>Assign Values to Assets: </a:t>
            </a:r>
          </a:p>
          <a:p>
            <a:pPr marL="762000" lvl="1" indent="-304800" eaLnBrk="1" hangingPunct="1">
              <a:lnSpc>
                <a:spcPct val="80000"/>
              </a:lnSpc>
            </a:pPr>
            <a:r>
              <a:rPr lang="en-US" altLang="en-US" sz="1600" dirty="0">
                <a:latin typeface="Calibri" panose="020F0502020204030204" pitchFamily="34" charset="0"/>
                <a:ea typeface="ヒラギノ角ゴ Pro W3"/>
                <a:cs typeface="ヒラギノ角ゴ Pro W3"/>
              </a:rPr>
              <a:t>Where are the Crown Jewels?</a:t>
            </a:r>
          </a:p>
          <a:p>
            <a:pPr eaLnBrk="1" hangingPunct="1">
              <a:lnSpc>
                <a:spcPct val="80000"/>
              </a:lnSpc>
              <a:buFontTx/>
              <a:buAutoNum type="arabicPeriod"/>
            </a:pPr>
            <a:r>
              <a:rPr lang="en-US" altLang="en-US" dirty="0">
                <a:latin typeface="Calibri" panose="020F0502020204030204" pitchFamily="34" charset="0"/>
                <a:ea typeface="ヒラギノ角ゴ Pro W3"/>
                <a:cs typeface="ヒラギノ角ゴ Pro W3"/>
              </a:rPr>
              <a:t>Determine Loss due to Threats &amp; Vulnerabilities</a:t>
            </a:r>
          </a:p>
          <a:p>
            <a:pPr marL="762000" lvl="1" indent="-304800" eaLnBrk="1" hangingPunct="1">
              <a:lnSpc>
                <a:spcPct val="80000"/>
              </a:lnSpc>
            </a:pPr>
            <a:r>
              <a:rPr lang="en-US" altLang="en-US" sz="1600" dirty="0">
                <a:latin typeface="Calibri" panose="020F0502020204030204" pitchFamily="34" charset="0"/>
                <a:ea typeface="ヒラギノ角ゴ Pro W3"/>
                <a:cs typeface="ヒラギノ角ゴ Pro W3"/>
              </a:rPr>
              <a:t>Confidentiality, Integrity, Availability</a:t>
            </a:r>
          </a:p>
          <a:p>
            <a:pPr eaLnBrk="1" hangingPunct="1">
              <a:lnSpc>
                <a:spcPct val="80000"/>
              </a:lnSpc>
              <a:buFontTx/>
              <a:buAutoNum type="arabicPeriod"/>
            </a:pPr>
            <a:r>
              <a:rPr lang="en-US" altLang="en-US" dirty="0">
                <a:latin typeface="Calibri" panose="020F0502020204030204" pitchFamily="34" charset="0"/>
                <a:ea typeface="ヒラギノ角ゴ Pro W3"/>
                <a:cs typeface="ヒラギノ角ゴ Pro W3"/>
              </a:rPr>
              <a:t>Estimate Likelihood of Exploitation</a:t>
            </a:r>
          </a:p>
          <a:p>
            <a:pPr marL="762000" lvl="1" indent="-304800" eaLnBrk="1" hangingPunct="1">
              <a:lnSpc>
                <a:spcPct val="80000"/>
              </a:lnSpc>
            </a:pPr>
            <a:r>
              <a:rPr lang="en-US" altLang="en-US" sz="1600" dirty="0">
                <a:latin typeface="Calibri" panose="020F0502020204030204" pitchFamily="34" charset="0"/>
                <a:ea typeface="ヒラギノ角ゴ Pro W3"/>
                <a:cs typeface="ヒラギノ角ゴ Pro W3"/>
              </a:rPr>
              <a:t>Weekly, monthly, 1 year, 10 years?</a:t>
            </a:r>
          </a:p>
          <a:p>
            <a:pPr eaLnBrk="1" hangingPunct="1">
              <a:lnSpc>
                <a:spcPct val="80000"/>
              </a:lnSpc>
              <a:buFontTx/>
              <a:buAutoNum type="arabicPeriod"/>
            </a:pPr>
            <a:r>
              <a:rPr lang="en-US" altLang="en-US" dirty="0">
                <a:latin typeface="Calibri" panose="020F0502020204030204" pitchFamily="34" charset="0"/>
                <a:ea typeface="ヒラギノ角ゴ Pro W3"/>
                <a:cs typeface="ヒラギノ角ゴ Pro W3"/>
              </a:rPr>
              <a:t>Compute Expected Loss</a:t>
            </a:r>
          </a:p>
          <a:p>
            <a:pPr marL="762000" lvl="1" indent="-304800" eaLnBrk="1" hangingPunct="1">
              <a:lnSpc>
                <a:spcPct val="80000"/>
              </a:lnSpc>
            </a:pPr>
            <a:r>
              <a:rPr lang="en-US" altLang="en-US" sz="1600" dirty="0">
                <a:latin typeface="Calibri" panose="020F0502020204030204" pitchFamily="34" charset="0"/>
                <a:ea typeface="ヒラギノ角ゴ Pro W3"/>
                <a:cs typeface="ヒラギノ角ゴ Pro W3"/>
              </a:rPr>
              <a:t>Loss = Downtime + Recovery + Liability + Replacement</a:t>
            </a:r>
          </a:p>
          <a:p>
            <a:pPr marL="762000" lvl="1" indent="-304800" eaLnBrk="1" hangingPunct="1">
              <a:lnSpc>
                <a:spcPct val="80000"/>
              </a:lnSpc>
            </a:pPr>
            <a:r>
              <a:rPr lang="en-US" altLang="en-US" sz="1600" b="1" dirty="0">
                <a:latin typeface="Calibri" panose="020F0502020204030204" pitchFamily="34" charset="0"/>
                <a:ea typeface="ヒラギノ角ゴ Pro W3"/>
                <a:cs typeface="ヒラギノ角ゴ Pro W3"/>
              </a:rPr>
              <a:t>Risk Exposure</a:t>
            </a:r>
            <a:r>
              <a:rPr lang="en-US" altLang="en-US" sz="1600" dirty="0">
                <a:latin typeface="Calibri" panose="020F0502020204030204" pitchFamily="34" charset="0"/>
                <a:ea typeface="ヒラギノ角ゴ Pro W3"/>
                <a:cs typeface="ヒラギノ角ゴ Pro W3"/>
              </a:rPr>
              <a:t> = </a:t>
            </a:r>
            <a:r>
              <a:rPr lang="en-US" altLang="en-US" sz="1600" dirty="0" err="1">
                <a:latin typeface="Calibri" panose="020F0502020204030204" pitchFamily="34" charset="0"/>
                <a:ea typeface="ヒラギノ角ゴ Pro W3"/>
                <a:cs typeface="ヒラギノ角ゴ Pro W3"/>
              </a:rPr>
              <a:t>ProbabilityOfVulnerability</a:t>
            </a:r>
            <a:r>
              <a:rPr lang="en-US" altLang="en-US" sz="1600" dirty="0">
                <a:latin typeface="Calibri" panose="020F0502020204030204" pitchFamily="34" charset="0"/>
                <a:ea typeface="ヒラギノ角ゴ Pro W3"/>
                <a:cs typeface="ヒラギノ角ゴ Pro W3"/>
              </a:rPr>
              <a:t> * $Loss</a:t>
            </a:r>
          </a:p>
          <a:p>
            <a:pPr eaLnBrk="1" hangingPunct="1">
              <a:lnSpc>
                <a:spcPct val="80000"/>
              </a:lnSpc>
              <a:buFontTx/>
              <a:buAutoNum type="arabicPeriod"/>
            </a:pPr>
            <a:r>
              <a:rPr lang="en-US" altLang="en-US" dirty="0">
                <a:latin typeface="Calibri" panose="020F0502020204030204" pitchFamily="34" charset="0"/>
                <a:ea typeface="ヒラギノ角ゴ Pro W3"/>
                <a:cs typeface="ヒラギノ角ゴ Pro W3"/>
              </a:rPr>
              <a:t>Treat Risk</a:t>
            </a:r>
          </a:p>
          <a:p>
            <a:pPr marL="762000" lvl="1" indent="-304800" eaLnBrk="1" hangingPunct="1">
              <a:lnSpc>
                <a:spcPct val="80000"/>
              </a:lnSpc>
            </a:pPr>
            <a:r>
              <a:rPr lang="en-US" altLang="en-US" sz="1600" dirty="0">
                <a:latin typeface="Calibri" panose="020F0502020204030204" pitchFamily="34" charset="0"/>
                <a:ea typeface="ヒラギノ角ゴ Pro W3"/>
                <a:cs typeface="ヒラギノ角ゴ Pro W3"/>
              </a:rPr>
              <a:t>Reduce, Transfer, Avoid or Accept Risk</a:t>
            </a:r>
          </a:p>
          <a:p>
            <a:pPr marL="762000" lvl="1" indent="-304800" eaLnBrk="1" hangingPunct="1">
              <a:lnSpc>
                <a:spcPct val="80000"/>
              </a:lnSpc>
            </a:pPr>
            <a:r>
              <a:rPr lang="en-US" altLang="en-US" sz="1600" b="1" dirty="0">
                <a:latin typeface="Calibri" panose="020F0502020204030204" pitchFamily="34" charset="0"/>
                <a:ea typeface="ヒラギノ角ゴ Pro W3"/>
                <a:cs typeface="ヒラギノ角ゴ Pro W3"/>
              </a:rPr>
              <a:t>Risk Leverage</a:t>
            </a:r>
            <a:r>
              <a:rPr lang="en-US" altLang="en-US" sz="1600" dirty="0">
                <a:latin typeface="Calibri" panose="020F0502020204030204" pitchFamily="34" charset="0"/>
                <a:ea typeface="ヒラギノ角ゴ Pro W3"/>
                <a:cs typeface="ヒラギノ角ゴ Pro W3"/>
              </a:rPr>
              <a:t> = (Risk exposure before reduction) – (risk exposure after reduction) / (cost of risk reduction)</a:t>
            </a:r>
          </a:p>
        </p:txBody>
      </p:sp>
      <p:graphicFrame>
        <p:nvGraphicFramePr>
          <p:cNvPr id="2" name="Diagram 1">
            <a:extLst>
              <a:ext uri="{FF2B5EF4-FFF2-40B4-BE49-F238E27FC236}">
                <a16:creationId xmlns:a16="http://schemas.microsoft.com/office/drawing/2014/main" id="{25AA939D-9C09-4300-B695-4C08BCF92777}"/>
              </a:ext>
            </a:extLst>
          </p:cNvPr>
          <p:cNvGraphicFramePr/>
          <p:nvPr>
            <p:extLst>
              <p:ext uri="{D42A27DB-BD31-4B8C-83A1-F6EECF244321}">
                <p14:modId xmlns:p14="http://schemas.microsoft.com/office/powerpoint/2010/main" val="694392026"/>
              </p:ext>
            </p:extLst>
          </p:nvPr>
        </p:nvGraphicFramePr>
        <p:xfrm>
          <a:off x="4953000" y="1397000"/>
          <a:ext cx="44958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sz="4000">
                <a:ea typeface="Calibri" panose="020F0502020204030204" pitchFamily="34" charset="0"/>
                <a:cs typeface="Lucida Sans" panose="020B0602030504020204" pitchFamily="34" charset="0"/>
              </a:rPr>
              <a:t>Step 1:  </a:t>
            </a:r>
            <a:br>
              <a:rPr lang="en-US" altLang="en-US" sz="4000">
                <a:ea typeface="Calibri" panose="020F0502020204030204" pitchFamily="34" charset="0"/>
                <a:cs typeface="Lucida Sans" panose="020B0602030504020204" pitchFamily="34" charset="0"/>
              </a:rPr>
            </a:br>
            <a:r>
              <a:rPr lang="en-US" altLang="en-US" sz="4000">
                <a:ea typeface="Calibri" panose="020F0502020204030204" pitchFamily="34" charset="0"/>
                <a:cs typeface="Lucida Sans" panose="020B0602030504020204" pitchFamily="34" charset="0"/>
              </a:rPr>
              <a:t>Determine Value of Assets</a:t>
            </a:r>
          </a:p>
        </p:txBody>
      </p:sp>
      <p:sp>
        <p:nvSpPr>
          <p:cNvPr id="34819" name="Rectangle 3"/>
          <p:cNvSpPr>
            <a:spLocks noGrp="1" noChangeArrowheads="1"/>
          </p:cNvSpPr>
          <p:nvPr>
            <p:ph idx="1"/>
          </p:nvPr>
        </p:nvSpPr>
        <p:spPr>
          <a:xfrm>
            <a:off x="520700" y="2057400"/>
            <a:ext cx="8154988" cy="4314825"/>
          </a:xfrm>
        </p:spPr>
        <p:txBody>
          <a:bodyPr/>
          <a:lstStyle/>
          <a:p>
            <a:pPr eaLnBrk="1" hangingPunct="1">
              <a:lnSpc>
                <a:spcPct val="80000"/>
              </a:lnSpc>
              <a:buFont typeface="Wingdings" panose="05000000000000000000" pitchFamily="2" charset="2"/>
              <a:buNone/>
            </a:pPr>
            <a:r>
              <a:rPr lang="en-US" altLang="en-US" sz="2400" b="1" dirty="0">
                <a:latin typeface="Calibri" panose="020F0502020204030204" pitchFamily="34" charset="0"/>
                <a:ea typeface="ヒラギノ角ゴ Pro W3"/>
                <a:cs typeface="ヒラギノ角ゴ Pro W3"/>
              </a:rPr>
              <a:t>Identify &amp; Determine Value of Assets (Crown Jewels)</a:t>
            </a:r>
            <a:r>
              <a:rPr lang="en-US" altLang="en-US" sz="2400" dirty="0">
                <a:latin typeface="Calibri" panose="020F0502020204030204" pitchFamily="34" charset="0"/>
                <a:ea typeface="ヒラギノ角ゴ Pro W3"/>
                <a:cs typeface="ヒラギノ角ゴ Pro W3"/>
              </a:rPr>
              <a:t>:</a:t>
            </a:r>
          </a:p>
          <a:p>
            <a:pPr eaLnBrk="1" hangingPunct="1">
              <a:lnSpc>
                <a:spcPct val="80000"/>
              </a:lnSpc>
            </a:pPr>
            <a:r>
              <a:rPr lang="en-US" altLang="en-US" sz="2400" dirty="0">
                <a:latin typeface="Calibri" panose="020F0502020204030204" pitchFamily="34" charset="0"/>
                <a:ea typeface="ヒラギノ角ゴ Pro W3"/>
                <a:cs typeface="ヒラギノ角ゴ Pro W3"/>
              </a:rPr>
              <a:t>Assets include:</a:t>
            </a:r>
          </a:p>
          <a:p>
            <a:pPr marL="342900" lvl="1" indent="-342900" eaLnBrk="1" hangingPunct="1">
              <a:lnSpc>
                <a:spcPct val="80000"/>
              </a:lnSpc>
              <a:buFont typeface="Arial" pitchFamily="34" charset="0"/>
              <a:buChar char="•"/>
            </a:pPr>
            <a:r>
              <a:rPr lang="en-US" altLang="en-US" sz="2000" dirty="0">
                <a:latin typeface="Calibri" panose="020F0502020204030204" pitchFamily="34" charset="0"/>
                <a:ea typeface="ヒラギノ角ゴ Pro W3"/>
                <a:cs typeface="ヒラギノ角ゴ Pro W3"/>
              </a:rPr>
              <a:t>IT-Related: Information/data, hardware, software, services, documents, personnel</a:t>
            </a:r>
          </a:p>
          <a:p>
            <a:pPr marL="342900" lvl="1" indent="-342900" eaLnBrk="1" hangingPunct="1">
              <a:lnSpc>
                <a:spcPct val="80000"/>
              </a:lnSpc>
              <a:buFont typeface="Arial" pitchFamily="34" charset="0"/>
              <a:buChar char="•"/>
            </a:pPr>
            <a:r>
              <a:rPr lang="en-US" altLang="en-US" sz="2000" dirty="0">
                <a:latin typeface="Calibri" panose="020F0502020204030204" pitchFamily="34" charset="0"/>
                <a:ea typeface="ヒラギノ角ゴ Pro W3"/>
                <a:cs typeface="ヒラギノ角ゴ Pro W3"/>
              </a:rPr>
              <a:t>Other: Buildings, inventory, cash, reputation, sales opportunities</a:t>
            </a:r>
          </a:p>
          <a:p>
            <a:pPr eaLnBrk="1" hangingPunct="1">
              <a:lnSpc>
                <a:spcPct val="80000"/>
              </a:lnSpc>
            </a:pPr>
            <a:r>
              <a:rPr lang="en-US" altLang="en-US" sz="2400" dirty="0">
                <a:latin typeface="Calibri" panose="020F0502020204030204" pitchFamily="34" charset="0"/>
                <a:ea typeface="ヒラギノ角ゴ Pro W3"/>
                <a:cs typeface="ヒラギノ角ゴ Pro W3"/>
              </a:rPr>
              <a:t>What is the value of this asset to the company?</a:t>
            </a:r>
          </a:p>
          <a:p>
            <a:pPr eaLnBrk="1" hangingPunct="1">
              <a:lnSpc>
                <a:spcPct val="80000"/>
              </a:lnSpc>
            </a:pPr>
            <a:r>
              <a:rPr lang="en-US" altLang="en-US" sz="2400" dirty="0">
                <a:latin typeface="Calibri" panose="020F0502020204030204" pitchFamily="34" charset="0"/>
                <a:ea typeface="ヒラギノ角ゴ Pro W3"/>
                <a:cs typeface="ヒラギノ角ゴ Pro W3"/>
              </a:rPr>
              <a:t>How much of our income can we attribute to this asset?</a:t>
            </a:r>
          </a:p>
          <a:p>
            <a:pPr eaLnBrk="1" hangingPunct="1">
              <a:lnSpc>
                <a:spcPct val="80000"/>
              </a:lnSpc>
            </a:pPr>
            <a:r>
              <a:rPr lang="en-US" altLang="en-US" sz="2400" dirty="0">
                <a:latin typeface="Calibri" panose="020F0502020204030204" pitchFamily="34" charset="0"/>
                <a:ea typeface="ヒラギノ角ゴ Pro W3"/>
                <a:cs typeface="ヒラギノ角ゴ Pro W3"/>
              </a:rPr>
              <a:t>How much would it cost to recover this?</a:t>
            </a:r>
          </a:p>
          <a:p>
            <a:pPr eaLnBrk="1" hangingPunct="1">
              <a:lnSpc>
                <a:spcPct val="80000"/>
              </a:lnSpc>
            </a:pPr>
            <a:r>
              <a:rPr lang="en-US" altLang="en-US" sz="2400" dirty="0">
                <a:latin typeface="Calibri" panose="020F0502020204030204" pitchFamily="34" charset="0"/>
                <a:ea typeface="ヒラギノ角ゴ Pro W3"/>
                <a:cs typeface="ヒラギノ角ゴ Pro W3"/>
              </a:rPr>
              <a:t>How much liability would we be subject to if the asset were compromised? </a:t>
            </a:r>
          </a:p>
        </p:txBody>
      </p:sp>
    </p:spTree>
  </p:cSld>
  <p:clrMapOvr>
    <a:masterClrMapping/>
  </p:clrMapOvr>
  <p:transition spd="slow"/>
</p:sld>
</file>

<file path=ppt/theme/theme1.xml><?xml version="1.0" encoding="utf-8"?>
<a:theme xmlns:a="http://schemas.openxmlformats.org/drawingml/2006/main" name="1_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1" u="none" strike="noStrike" cap="none" normalizeH="0" baseline="0" smtClean="0">
            <a:ln>
              <a:noFill/>
            </a:ln>
            <a:solidFill>
              <a:schemeClr val="tx1"/>
            </a:solidFill>
            <a:effectLst/>
            <a:latin typeface="Arial" pitchFamily="34"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7062</TotalTime>
  <Words>8112</Words>
  <Application>Microsoft Office PowerPoint</Application>
  <PresentationFormat>On-screen Show (4:3)</PresentationFormat>
  <Paragraphs>1501</Paragraphs>
  <Slides>73</Slides>
  <Notes>54</Notes>
  <HiddenSlides>0</HiddenSlides>
  <MMClips>0</MMClips>
  <ScaleCrop>false</ScaleCrop>
  <HeadingPairs>
    <vt:vector size="8" baseType="variant">
      <vt:variant>
        <vt:lpstr>Fonts Used</vt:lpstr>
      </vt:variant>
      <vt:variant>
        <vt:i4>16</vt:i4>
      </vt:variant>
      <vt:variant>
        <vt:lpstr>Theme</vt:lpstr>
      </vt:variant>
      <vt:variant>
        <vt:i4>4</vt:i4>
      </vt:variant>
      <vt:variant>
        <vt:lpstr>Embedded OLE Servers</vt:lpstr>
      </vt:variant>
      <vt:variant>
        <vt:i4>1</vt:i4>
      </vt:variant>
      <vt:variant>
        <vt:lpstr>Slide Titles</vt:lpstr>
      </vt:variant>
      <vt:variant>
        <vt:i4>73</vt:i4>
      </vt:variant>
    </vt:vector>
  </HeadingPairs>
  <TitlesOfParts>
    <vt:vector size="94" baseType="lpstr">
      <vt:lpstr>Algerian</vt:lpstr>
      <vt:lpstr>Arial</vt:lpstr>
      <vt:lpstr>Arial Black</vt:lpstr>
      <vt:lpstr>Arial Unicode MS</vt:lpstr>
      <vt:lpstr>Berlin Sans FB</vt:lpstr>
      <vt:lpstr>Blackadder ITC</vt:lpstr>
      <vt:lpstr>Book Antiqua</vt:lpstr>
      <vt:lpstr>Bradley Hand ITC</vt:lpstr>
      <vt:lpstr>Calibri</vt:lpstr>
      <vt:lpstr>Candara</vt:lpstr>
      <vt:lpstr>Comic Sans MS</vt:lpstr>
      <vt:lpstr>Symbol</vt:lpstr>
      <vt:lpstr>Tempus Sans ITC</vt:lpstr>
      <vt:lpstr>Times</vt:lpstr>
      <vt:lpstr>Times New Roman</vt:lpstr>
      <vt:lpstr>Wingdings</vt:lpstr>
      <vt:lpstr>1_Pixel</vt:lpstr>
      <vt:lpstr>Springer_2012</vt:lpstr>
      <vt:lpstr>Custom Design</vt:lpstr>
      <vt:lpstr>1_Springer_2012</vt:lpstr>
      <vt:lpstr>Chart</vt:lpstr>
      <vt:lpstr>Managing Risk</vt:lpstr>
      <vt:lpstr>Objectives</vt:lpstr>
      <vt:lpstr>How Much to Invest in Security?</vt:lpstr>
      <vt:lpstr>Risk Management</vt:lpstr>
      <vt:lpstr>Risk Appetite</vt:lpstr>
      <vt:lpstr>Risk Management Process</vt:lpstr>
      <vt:lpstr>Continuous Risk Mgmt Process</vt:lpstr>
      <vt:lpstr>Risk Assessment Overview</vt:lpstr>
      <vt:lpstr>Step 1:   Determine Value of Assets</vt:lpstr>
      <vt:lpstr>Determine Cost of Assets </vt:lpstr>
      <vt:lpstr>Step 2: Determine Loss  Due to Threats</vt:lpstr>
      <vt:lpstr>Security Vocabulary</vt:lpstr>
      <vt:lpstr>Threat Agent Types</vt:lpstr>
      <vt:lpstr>Step 2: Determine Threats  Due to Vulnerabilities</vt:lpstr>
      <vt:lpstr>Matrix of Loss Scenario (taken from CISM Exhibit 2.16)</vt:lpstr>
      <vt:lpstr>Regional Risks</vt:lpstr>
      <vt:lpstr>IBM Cost of a Data Breach Report  (IBM, Ponemon) 2021, 2022</vt:lpstr>
      <vt:lpstr>2021 Cost of Data Breach Statistics (Ponemon, IBM)</vt:lpstr>
      <vt:lpstr>Step 1:  Determine Value of Assets Step 2:  Determine Loss due to Threats</vt:lpstr>
      <vt:lpstr>Consequential Financial Loss Calculations</vt:lpstr>
      <vt:lpstr>Step 3:  Estimate Likelihood of Exploitation</vt:lpstr>
      <vt:lpstr>Historical Rate of Breach (2-year average)</vt:lpstr>
      <vt:lpstr>Security Attacks by Industry Verizon Data Breach Investigations Report 2022 </vt:lpstr>
      <vt:lpstr>Security Attacks by Industry (continued) Verizon Data Breach Investigations Report 2022 </vt:lpstr>
      <vt:lpstr>Step 4: Compute Expected Loss Risk Analysis Strategies</vt:lpstr>
      <vt:lpstr>Step 4: Compute Loss Using Qualitative Analysis</vt:lpstr>
      <vt:lpstr>Vulnerability Assessment Quadrant Map  (part of Qualitative Risk Analysis)</vt:lpstr>
      <vt:lpstr>Step 4: Compute Loss Using Semi-Quantitative Analysis</vt:lpstr>
      <vt:lpstr>SemiQuantitative Impact Matrix</vt:lpstr>
      <vt:lpstr>Step 4: Compute Loss Using Quantitative Analysis</vt:lpstr>
      <vt:lpstr>Risk Assessment Using Quantitative Analysis</vt:lpstr>
      <vt:lpstr>Annualized Loss Expectancy</vt:lpstr>
      <vt:lpstr>Quantitative Risk</vt:lpstr>
      <vt:lpstr>Step 5: Treat Risk</vt:lpstr>
      <vt:lpstr>PowerPoint Presentation</vt:lpstr>
      <vt:lpstr>Controls &amp; Countermeasures</vt:lpstr>
      <vt:lpstr>Analysis of Risk vs. Controls Workbook</vt:lpstr>
      <vt:lpstr>Extra Step: Step 6: Risk Monitoring</vt:lpstr>
      <vt:lpstr>Training </vt:lpstr>
      <vt:lpstr>Security Control Baselines &amp; Metrics</vt:lpstr>
      <vt:lpstr>Risk Management</vt:lpstr>
      <vt:lpstr>Risk Management Roles</vt:lpstr>
      <vt:lpstr>Due Diligence</vt:lpstr>
      <vt:lpstr>Risk Tolerance Table</vt:lpstr>
      <vt:lpstr>Risk Exception Table</vt:lpstr>
      <vt:lpstr>Three Ethical Risk Cases</vt:lpstr>
      <vt:lpstr>Question</vt:lpstr>
      <vt:lpstr>Question</vt:lpstr>
      <vt:lpstr>Question</vt:lpstr>
      <vt:lpstr>Question</vt:lpstr>
      <vt:lpstr>Question</vt:lpstr>
      <vt:lpstr>Question</vt:lpstr>
      <vt:lpstr>Question</vt:lpstr>
      <vt:lpstr>Question</vt:lpstr>
      <vt:lpstr>Question</vt:lpstr>
      <vt:lpstr>Question</vt:lpstr>
      <vt:lpstr>Advanced</vt:lpstr>
      <vt:lpstr>PowerPoint Presentation</vt:lpstr>
      <vt:lpstr>Metrics &amp; Baselines</vt:lpstr>
      <vt:lpstr>Layered Risk Management</vt:lpstr>
      <vt:lpstr>Cost-Benefit Analysis</vt:lpstr>
      <vt:lpstr>Internal Rate of Return</vt:lpstr>
      <vt:lpstr>Example: Purchase Encryption Software</vt:lpstr>
      <vt:lpstr>Summary</vt:lpstr>
      <vt:lpstr>Health First Case Study</vt:lpstr>
      <vt:lpstr>Step 1: Define Assets</vt:lpstr>
      <vt:lpstr>Step 1: Define Assets</vt:lpstr>
      <vt:lpstr>Step 1: Define Assets</vt:lpstr>
      <vt:lpstr>HIPAA Criminal Penalties</vt:lpstr>
      <vt:lpstr>HITECH Act (2009)</vt:lpstr>
      <vt:lpstr>Step 2:  Estimate Potential Loss for Threats Step 3:  Estimate Likelihood of Exploitation</vt:lpstr>
      <vt:lpstr>Step 2:  Estimate Potential Loss for Threats Step 3:  Estimate Likelihood of Exploitation</vt:lpstr>
      <vt:lpstr>Step 4: Compute Expected Loss Step 5: Treat Risk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TNB</dc:creator>
  <cp:lastModifiedBy>Susan Lincke</cp:lastModifiedBy>
  <cp:revision>251</cp:revision>
  <cp:lastPrinted>1601-01-01T00:00:00Z</cp:lastPrinted>
  <dcterms:created xsi:type="dcterms:W3CDTF">1601-01-01T00:00:00Z</dcterms:created>
  <dcterms:modified xsi:type="dcterms:W3CDTF">2024-01-20T14:14:59Z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