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 id="2147483874" r:id="rId2"/>
  </p:sldMasterIdLst>
  <p:notesMasterIdLst>
    <p:notesMasterId r:id="rId40"/>
  </p:notesMasterIdLst>
  <p:sldIdLst>
    <p:sldId id="256" r:id="rId3"/>
    <p:sldId id="259" r:id="rId4"/>
    <p:sldId id="310" r:id="rId5"/>
    <p:sldId id="404" r:id="rId6"/>
    <p:sldId id="405" r:id="rId7"/>
    <p:sldId id="311" r:id="rId8"/>
    <p:sldId id="312" r:id="rId9"/>
    <p:sldId id="313" r:id="rId10"/>
    <p:sldId id="314" r:id="rId11"/>
    <p:sldId id="261"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2" r:id="rId29"/>
    <p:sldId id="333" r:id="rId30"/>
    <p:sldId id="334" r:id="rId31"/>
    <p:sldId id="335" r:id="rId32"/>
    <p:sldId id="336" r:id="rId33"/>
    <p:sldId id="337" r:id="rId34"/>
    <p:sldId id="339" r:id="rId35"/>
    <p:sldId id="338" r:id="rId36"/>
    <p:sldId id="258" r:id="rId37"/>
    <p:sldId id="257" r:id="rId38"/>
    <p:sldId id="340"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0" autoAdjust="0"/>
    <p:restoredTop sz="88286" autoAdjust="0"/>
  </p:normalViewPr>
  <p:slideViewPr>
    <p:cSldViewPr>
      <p:cViewPr varScale="1">
        <p:scale>
          <a:sx n="74" d="100"/>
          <a:sy n="74" d="100"/>
        </p:scale>
        <p:origin x="2670" y="6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0BEB89-21DC-4F20-9A44-D4DB347B7BF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7CFF039-4B2E-427C-8669-791222F8B9A8}">
      <dgm:prSet phldrT="[Text]"/>
      <dgm:spPr>
        <a:xfrm>
          <a:off x="2233136" y="233866"/>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Payment Card Industry (PCI)</a:t>
          </a:r>
        </a:p>
      </dgm:t>
    </dgm:pt>
    <dgm:pt modelId="{738F311F-79F7-489A-8624-5D77C997FBB6}" type="parTrans" cxnId="{3683DD62-444A-4DE8-9DA6-8509F7134B9E}">
      <dgm:prSet/>
      <dgm:spPr/>
      <dgm:t>
        <a:bodyPr/>
        <a:lstStyle/>
        <a:p>
          <a:endParaRPr lang="en-US"/>
        </a:p>
      </dgm:t>
    </dgm:pt>
    <dgm:pt modelId="{6EFC4B44-BEB1-4F0F-B4BE-86CD8106F07B}" type="sibTrans" cxnId="{3683DD62-444A-4DE8-9DA6-8509F7134B9E}">
      <dgm:prSet/>
      <dgm:spPr/>
      <dgm:t>
        <a:bodyPr/>
        <a:lstStyle/>
        <a:p>
          <a:endParaRPr lang="en-US"/>
        </a:p>
      </dgm:t>
    </dgm:pt>
    <dgm:pt modelId="{6E1AEDA6-47DA-4819-B55F-6BC4023AE044}">
      <dgm:prSet phldrT="[Text]"/>
      <dgm:spPr>
        <a:xfrm>
          <a:off x="830460" y="1296393"/>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Standards Documents</a:t>
          </a:r>
        </a:p>
      </dgm:t>
    </dgm:pt>
    <dgm:pt modelId="{A259FF8B-F3E8-41E4-83C1-3881E83D3368}" type="parTrans" cxnId="{144E7D15-9FC4-4AFA-B5F8-61CA16CBD030}">
      <dgm:prSet/>
      <dgm:spPr>
        <a:xfrm>
          <a:off x="1276766" y="841480"/>
          <a:ext cx="1402675" cy="333772"/>
        </a:xfrm>
        <a:custGeom>
          <a:avLst/>
          <a:gdLst/>
          <a:ahLst/>
          <a:cxnLst/>
          <a:rect l="0" t="0" r="0" b="0"/>
          <a:pathLst>
            <a:path>
              <a:moveTo>
                <a:pt x="1402675" y="0"/>
              </a:moveTo>
              <a:lnTo>
                <a:pt x="1402675" y="227456"/>
              </a:lnTo>
              <a:lnTo>
                <a:pt x="0" y="227456"/>
              </a:lnTo>
              <a:lnTo>
                <a:pt x="0" y="333772"/>
              </a:lnTo>
            </a:path>
          </a:pathLst>
        </a:custGeom>
        <a:noFill/>
        <a:ln w="12700" cap="flat" cmpd="sng" algn="ctr">
          <a:solidFill>
            <a:srgbClr val="4472C4">
              <a:shade val="60000"/>
              <a:hueOff val="0"/>
              <a:satOff val="0"/>
              <a:lumOff val="0"/>
              <a:alphaOff val="0"/>
            </a:srgbClr>
          </a:solidFill>
          <a:prstDash val="solid"/>
          <a:miter lim="800000"/>
        </a:ln>
        <a:effectLst/>
      </dgm:spPr>
      <dgm:t>
        <a:bodyPr/>
        <a:lstStyle/>
        <a:p>
          <a:endParaRPr lang="en-US"/>
        </a:p>
      </dgm:t>
    </dgm:pt>
    <dgm:pt modelId="{34655703-5C57-4D17-9B64-EE969F678DD7}" type="sibTrans" cxnId="{144E7D15-9FC4-4AFA-B5F8-61CA16CBD030}">
      <dgm:prSet/>
      <dgm:spPr/>
      <dgm:t>
        <a:bodyPr/>
        <a:lstStyle/>
        <a:p>
          <a:endParaRPr lang="en-US"/>
        </a:p>
      </dgm:t>
    </dgm:pt>
    <dgm:pt modelId="{F3337C43-BBD9-47E1-97CA-738FD65AEEA5}">
      <dgm:prSet phldrT="[Text]"/>
      <dgm:spPr>
        <a:xfrm>
          <a:off x="129123" y="2358919"/>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PCI Data Security Standard: for Industries who use payment cards</a:t>
          </a:r>
        </a:p>
      </dgm:t>
    </dgm:pt>
    <dgm:pt modelId="{8FE5B60F-3DAA-4975-8963-04D340ABCBE3}" type="parTrans" cxnId="{C4B5E408-44D3-4A61-9026-23466E5824BD}">
      <dgm:prSet/>
      <dgm:spPr>
        <a:xfrm>
          <a:off x="575429" y="1904006"/>
          <a:ext cx="701337" cy="333772"/>
        </a:xfrm>
        <a:custGeom>
          <a:avLst/>
          <a:gdLst/>
          <a:ahLst/>
          <a:cxnLst/>
          <a:rect l="0" t="0" r="0" b="0"/>
          <a:pathLst>
            <a:path>
              <a:moveTo>
                <a:pt x="701337" y="0"/>
              </a:moveTo>
              <a:lnTo>
                <a:pt x="701337" y="227456"/>
              </a:lnTo>
              <a:lnTo>
                <a:pt x="0" y="227456"/>
              </a:lnTo>
              <a:lnTo>
                <a:pt x="0" y="333772"/>
              </a:lnTo>
            </a:path>
          </a:pathLst>
        </a:custGeom>
        <a:noFill/>
        <a:ln w="12700" cap="flat" cmpd="sng" algn="ctr">
          <a:solidFill>
            <a:srgbClr val="4472C4">
              <a:shade val="80000"/>
              <a:hueOff val="0"/>
              <a:satOff val="0"/>
              <a:lumOff val="0"/>
              <a:alphaOff val="0"/>
            </a:srgbClr>
          </a:solidFill>
          <a:prstDash val="solid"/>
          <a:miter lim="800000"/>
        </a:ln>
        <a:effectLst/>
      </dgm:spPr>
      <dgm:t>
        <a:bodyPr/>
        <a:lstStyle/>
        <a:p>
          <a:endParaRPr lang="en-US"/>
        </a:p>
      </dgm:t>
    </dgm:pt>
    <dgm:pt modelId="{C2AD3915-354A-47A8-8518-019A8269AEE3}" type="sibTrans" cxnId="{C4B5E408-44D3-4A61-9026-23466E5824BD}">
      <dgm:prSet/>
      <dgm:spPr/>
      <dgm:t>
        <a:bodyPr/>
        <a:lstStyle/>
        <a:p>
          <a:endParaRPr lang="en-US"/>
        </a:p>
      </dgm:t>
    </dgm:pt>
    <dgm:pt modelId="{82EE8A9D-FF40-4C85-B498-C555FEB00C8F}">
      <dgm:prSet phldrT="[Text]"/>
      <dgm:spPr>
        <a:xfrm>
          <a:off x="1531798" y="2358919"/>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Secure Software Standard: for industries who build software</a:t>
          </a:r>
        </a:p>
      </dgm:t>
    </dgm:pt>
    <dgm:pt modelId="{900F27CB-4FE4-4ACF-80EE-D89EF341FC98}" type="parTrans" cxnId="{AF95ECC3-F6B1-4326-B389-6056ABDF2423}">
      <dgm:prSet/>
      <dgm:spPr>
        <a:xfrm>
          <a:off x="1276766" y="1904006"/>
          <a:ext cx="701337" cy="333772"/>
        </a:xfrm>
        <a:custGeom>
          <a:avLst/>
          <a:gdLst/>
          <a:ahLst/>
          <a:cxnLst/>
          <a:rect l="0" t="0" r="0" b="0"/>
          <a:pathLst>
            <a:path>
              <a:moveTo>
                <a:pt x="0" y="0"/>
              </a:moveTo>
              <a:lnTo>
                <a:pt x="0" y="227456"/>
              </a:lnTo>
              <a:lnTo>
                <a:pt x="701337" y="227456"/>
              </a:lnTo>
              <a:lnTo>
                <a:pt x="701337" y="333772"/>
              </a:lnTo>
            </a:path>
          </a:pathLst>
        </a:custGeom>
        <a:noFill/>
        <a:ln w="12700" cap="flat" cmpd="sng" algn="ctr">
          <a:solidFill>
            <a:srgbClr val="4472C4">
              <a:shade val="80000"/>
              <a:hueOff val="0"/>
              <a:satOff val="0"/>
              <a:lumOff val="0"/>
              <a:alphaOff val="0"/>
            </a:srgbClr>
          </a:solidFill>
          <a:prstDash val="solid"/>
          <a:miter lim="800000"/>
        </a:ln>
        <a:effectLst/>
      </dgm:spPr>
      <dgm:t>
        <a:bodyPr/>
        <a:lstStyle/>
        <a:p>
          <a:endParaRPr lang="en-US"/>
        </a:p>
      </dgm:t>
    </dgm:pt>
    <dgm:pt modelId="{FA061C8B-9785-4627-A9C8-52BE34E835FC}" type="sibTrans" cxnId="{AF95ECC3-F6B1-4326-B389-6056ABDF2423}">
      <dgm:prSet/>
      <dgm:spPr/>
      <dgm:t>
        <a:bodyPr/>
        <a:lstStyle/>
        <a:p>
          <a:endParaRPr lang="en-US"/>
        </a:p>
      </dgm:t>
    </dgm:pt>
    <dgm:pt modelId="{96DC1CFE-C509-4436-850C-2CFF4F125242}">
      <dgm:prSet phldrT="[Text]"/>
      <dgm:spPr>
        <a:xfrm>
          <a:off x="3635811" y="1296393"/>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Standards Management:  </a:t>
          </a:r>
        </a:p>
        <a:p>
          <a:pPr>
            <a:buNone/>
          </a:pPr>
          <a:r>
            <a:rPr lang="en-US">
              <a:solidFill>
                <a:sysClr val="windowText" lastClr="000000">
                  <a:hueOff val="0"/>
                  <a:satOff val="0"/>
                  <a:lumOff val="0"/>
                  <a:alphaOff val="0"/>
                </a:sysClr>
              </a:solidFill>
              <a:latin typeface="Calibri" panose="020F0502020204030204"/>
              <a:ea typeface="+mn-ea"/>
              <a:cs typeface="+mn-cs"/>
            </a:rPr>
            <a:t>PCI SSC Executive Committee: Payment card companies</a:t>
          </a:r>
        </a:p>
      </dgm:t>
    </dgm:pt>
    <dgm:pt modelId="{C4742DDF-0319-4F33-9F6C-616704DC7B89}" type="parTrans" cxnId="{5A559461-B6E4-454A-9DD0-7140FF6DDA9D}">
      <dgm:prSet/>
      <dgm:spPr>
        <a:xfrm>
          <a:off x="2679442" y="841480"/>
          <a:ext cx="1402675" cy="333772"/>
        </a:xfrm>
        <a:custGeom>
          <a:avLst/>
          <a:gdLst/>
          <a:ahLst/>
          <a:cxnLst/>
          <a:rect l="0" t="0" r="0" b="0"/>
          <a:pathLst>
            <a:path>
              <a:moveTo>
                <a:pt x="0" y="0"/>
              </a:moveTo>
              <a:lnTo>
                <a:pt x="0" y="227456"/>
              </a:lnTo>
              <a:lnTo>
                <a:pt x="1402675" y="227456"/>
              </a:lnTo>
              <a:lnTo>
                <a:pt x="1402675" y="333772"/>
              </a:lnTo>
            </a:path>
          </a:pathLst>
        </a:custGeom>
        <a:noFill/>
        <a:ln w="12700" cap="flat" cmpd="sng" algn="ctr">
          <a:solidFill>
            <a:srgbClr val="4472C4">
              <a:shade val="60000"/>
              <a:hueOff val="0"/>
              <a:satOff val="0"/>
              <a:lumOff val="0"/>
              <a:alphaOff val="0"/>
            </a:srgbClr>
          </a:solidFill>
          <a:prstDash val="solid"/>
          <a:miter lim="800000"/>
        </a:ln>
        <a:effectLst/>
      </dgm:spPr>
      <dgm:t>
        <a:bodyPr/>
        <a:lstStyle/>
        <a:p>
          <a:endParaRPr lang="en-US"/>
        </a:p>
      </dgm:t>
    </dgm:pt>
    <dgm:pt modelId="{0CF01852-7C0B-4614-BA3F-9B5DE2962D54}" type="sibTrans" cxnId="{5A559461-B6E4-454A-9DD0-7140FF6DDA9D}">
      <dgm:prSet/>
      <dgm:spPr/>
      <dgm:t>
        <a:bodyPr/>
        <a:lstStyle/>
        <a:p>
          <a:endParaRPr lang="en-US"/>
        </a:p>
      </dgm:t>
    </dgm:pt>
    <dgm:pt modelId="{AA7A91BC-BFB8-4F95-BDC2-B4C494433296}">
      <dgm:prSet phldrT="[Text]"/>
      <dgm:spPr>
        <a:xfrm>
          <a:off x="2934473" y="2358919"/>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PCI SSC Leadership Team: Day-to-day management</a:t>
          </a:r>
        </a:p>
      </dgm:t>
    </dgm:pt>
    <dgm:pt modelId="{74E61E12-B385-4128-9B92-929B2D27705B}" type="parTrans" cxnId="{2A507E40-52C7-49A0-9A77-1B6F2FB7AB88}">
      <dgm:prSet/>
      <dgm:spPr>
        <a:xfrm>
          <a:off x="3380779" y="1904006"/>
          <a:ext cx="701337" cy="333772"/>
        </a:xfrm>
        <a:custGeom>
          <a:avLst/>
          <a:gdLst/>
          <a:ahLst/>
          <a:cxnLst/>
          <a:rect l="0" t="0" r="0" b="0"/>
          <a:pathLst>
            <a:path>
              <a:moveTo>
                <a:pt x="701337" y="0"/>
              </a:moveTo>
              <a:lnTo>
                <a:pt x="701337" y="227456"/>
              </a:lnTo>
              <a:lnTo>
                <a:pt x="0" y="227456"/>
              </a:lnTo>
              <a:lnTo>
                <a:pt x="0" y="333772"/>
              </a:lnTo>
            </a:path>
          </a:pathLst>
        </a:custGeom>
        <a:noFill/>
        <a:ln w="12700" cap="flat" cmpd="sng" algn="ctr">
          <a:solidFill>
            <a:srgbClr val="4472C4">
              <a:shade val="80000"/>
              <a:hueOff val="0"/>
              <a:satOff val="0"/>
              <a:lumOff val="0"/>
              <a:alphaOff val="0"/>
            </a:srgbClr>
          </a:solidFill>
          <a:prstDash val="solid"/>
          <a:miter lim="800000"/>
        </a:ln>
        <a:effectLst/>
      </dgm:spPr>
      <dgm:t>
        <a:bodyPr/>
        <a:lstStyle/>
        <a:p>
          <a:endParaRPr lang="en-US"/>
        </a:p>
      </dgm:t>
    </dgm:pt>
    <dgm:pt modelId="{A653C0F7-AB89-4ACC-90F2-BB3A63E4D24D}" type="sibTrans" cxnId="{2A507E40-52C7-49A0-9A77-1B6F2FB7AB88}">
      <dgm:prSet/>
      <dgm:spPr/>
      <dgm:t>
        <a:bodyPr/>
        <a:lstStyle/>
        <a:p>
          <a:endParaRPr lang="en-US"/>
        </a:p>
      </dgm:t>
    </dgm:pt>
    <dgm:pt modelId="{3890CA27-6469-457E-AA1A-BB2134BE9C74}">
      <dgm:prSet/>
      <dgm:spPr>
        <a:xfrm>
          <a:off x="4337149" y="2358919"/>
          <a:ext cx="1147643" cy="728753"/>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None/>
          </a:pPr>
          <a:r>
            <a:rPr lang="en-US">
              <a:solidFill>
                <a:sysClr val="windowText" lastClr="000000">
                  <a:hueOff val="0"/>
                  <a:satOff val="0"/>
                  <a:lumOff val="0"/>
                  <a:alphaOff val="0"/>
                </a:sysClr>
              </a:solidFill>
              <a:latin typeface="Calibri" panose="020F0502020204030204"/>
              <a:ea typeface="+mn-ea"/>
              <a:cs typeface="+mn-cs"/>
            </a:rPr>
            <a:t>PCI SSC Board of Advisors: Users of Payment Cards</a:t>
          </a:r>
        </a:p>
      </dgm:t>
    </dgm:pt>
    <dgm:pt modelId="{828DC820-7EE2-4397-B63B-054C1310C118}" type="parTrans" cxnId="{18ABF2D3-89EB-4ADE-AE21-FEF52EED60A0}">
      <dgm:prSet/>
      <dgm:spPr>
        <a:xfrm>
          <a:off x="4082117" y="1904006"/>
          <a:ext cx="701337" cy="333772"/>
        </a:xfrm>
        <a:custGeom>
          <a:avLst/>
          <a:gdLst/>
          <a:ahLst/>
          <a:cxnLst/>
          <a:rect l="0" t="0" r="0" b="0"/>
          <a:pathLst>
            <a:path>
              <a:moveTo>
                <a:pt x="0" y="0"/>
              </a:moveTo>
              <a:lnTo>
                <a:pt x="0" y="227456"/>
              </a:lnTo>
              <a:lnTo>
                <a:pt x="701337" y="227456"/>
              </a:lnTo>
              <a:lnTo>
                <a:pt x="701337" y="333772"/>
              </a:lnTo>
            </a:path>
          </a:pathLst>
        </a:custGeom>
        <a:noFill/>
        <a:ln w="12700" cap="flat" cmpd="sng" algn="ctr">
          <a:solidFill>
            <a:srgbClr val="4472C4">
              <a:shade val="80000"/>
              <a:hueOff val="0"/>
              <a:satOff val="0"/>
              <a:lumOff val="0"/>
              <a:alphaOff val="0"/>
            </a:srgbClr>
          </a:solidFill>
          <a:prstDash val="solid"/>
          <a:miter lim="800000"/>
        </a:ln>
        <a:effectLst/>
      </dgm:spPr>
      <dgm:t>
        <a:bodyPr/>
        <a:lstStyle/>
        <a:p>
          <a:endParaRPr lang="en-US"/>
        </a:p>
      </dgm:t>
    </dgm:pt>
    <dgm:pt modelId="{8B1367E2-6015-41E1-8431-45970EF3AD8B}" type="sibTrans" cxnId="{18ABF2D3-89EB-4ADE-AE21-FEF52EED60A0}">
      <dgm:prSet/>
      <dgm:spPr/>
      <dgm:t>
        <a:bodyPr/>
        <a:lstStyle/>
        <a:p>
          <a:endParaRPr lang="en-US"/>
        </a:p>
      </dgm:t>
    </dgm:pt>
    <dgm:pt modelId="{CBAA2329-8361-4876-907F-DDE7B8792A7A}" type="pres">
      <dgm:prSet presAssocID="{7E0BEB89-21DC-4F20-9A44-D4DB347B7BF8}" presName="hierChild1" presStyleCnt="0">
        <dgm:presLayoutVars>
          <dgm:chPref val="1"/>
          <dgm:dir/>
          <dgm:animOne val="branch"/>
          <dgm:animLvl val="lvl"/>
          <dgm:resizeHandles/>
        </dgm:presLayoutVars>
      </dgm:prSet>
      <dgm:spPr/>
    </dgm:pt>
    <dgm:pt modelId="{BD2B3E26-132B-4CE5-809B-E21373E0B004}" type="pres">
      <dgm:prSet presAssocID="{87CFF039-4B2E-427C-8669-791222F8B9A8}" presName="hierRoot1" presStyleCnt="0"/>
      <dgm:spPr/>
    </dgm:pt>
    <dgm:pt modelId="{8398F687-FC67-4A24-B339-400B603FD0BA}" type="pres">
      <dgm:prSet presAssocID="{87CFF039-4B2E-427C-8669-791222F8B9A8}" presName="composite" presStyleCnt="0"/>
      <dgm:spPr/>
    </dgm:pt>
    <dgm:pt modelId="{5E9084CF-FE4F-4534-8077-BEC57DAF50FD}" type="pres">
      <dgm:prSet presAssocID="{87CFF039-4B2E-427C-8669-791222F8B9A8}" presName="background" presStyleLbl="node0" presStyleIdx="0" presStyleCnt="1"/>
      <dgm:spPr>
        <a:xfrm>
          <a:off x="2105620" y="112726"/>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D66D85B8-ABED-4EE1-A05A-7C4AA185F57F}" type="pres">
      <dgm:prSet presAssocID="{87CFF039-4B2E-427C-8669-791222F8B9A8}" presName="text" presStyleLbl="fgAcc0" presStyleIdx="0" presStyleCnt="1">
        <dgm:presLayoutVars>
          <dgm:chPref val="3"/>
        </dgm:presLayoutVars>
      </dgm:prSet>
      <dgm:spPr/>
    </dgm:pt>
    <dgm:pt modelId="{6081F0A0-4231-4359-8D20-21F9B7F237AC}" type="pres">
      <dgm:prSet presAssocID="{87CFF039-4B2E-427C-8669-791222F8B9A8}" presName="hierChild2" presStyleCnt="0"/>
      <dgm:spPr/>
    </dgm:pt>
    <dgm:pt modelId="{11640D8C-7470-4964-B349-3A04E81B964D}" type="pres">
      <dgm:prSet presAssocID="{A259FF8B-F3E8-41E4-83C1-3881E83D3368}" presName="Name10" presStyleLbl="parChTrans1D2" presStyleIdx="0" presStyleCnt="2"/>
      <dgm:spPr/>
    </dgm:pt>
    <dgm:pt modelId="{AD632404-FB7D-4E9C-812A-3E2184032107}" type="pres">
      <dgm:prSet presAssocID="{6E1AEDA6-47DA-4819-B55F-6BC4023AE044}" presName="hierRoot2" presStyleCnt="0"/>
      <dgm:spPr/>
    </dgm:pt>
    <dgm:pt modelId="{EDA19F7B-F024-4129-A10B-B444B476DC38}" type="pres">
      <dgm:prSet presAssocID="{6E1AEDA6-47DA-4819-B55F-6BC4023AE044}" presName="composite2" presStyleCnt="0"/>
      <dgm:spPr/>
    </dgm:pt>
    <dgm:pt modelId="{56CCC762-19A2-401E-9325-2BD63BE66E70}" type="pres">
      <dgm:prSet presAssocID="{6E1AEDA6-47DA-4819-B55F-6BC4023AE044}" presName="background2" presStyleLbl="node2" presStyleIdx="0" presStyleCnt="2"/>
      <dgm:spPr>
        <a:xfrm>
          <a:off x="702945" y="1175253"/>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73DE15D1-EC5E-4C61-8FEC-88B253EB5A3D}" type="pres">
      <dgm:prSet presAssocID="{6E1AEDA6-47DA-4819-B55F-6BC4023AE044}" presName="text2" presStyleLbl="fgAcc2" presStyleIdx="0" presStyleCnt="2">
        <dgm:presLayoutVars>
          <dgm:chPref val="3"/>
        </dgm:presLayoutVars>
      </dgm:prSet>
      <dgm:spPr/>
    </dgm:pt>
    <dgm:pt modelId="{A2F812A5-8205-48A3-93F7-CE9AF5E94501}" type="pres">
      <dgm:prSet presAssocID="{6E1AEDA6-47DA-4819-B55F-6BC4023AE044}" presName="hierChild3" presStyleCnt="0"/>
      <dgm:spPr/>
    </dgm:pt>
    <dgm:pt modelId="{E76F100E-DF3F-4048-BC61-22650F8AA723}" type="pres">
      <dgm:prSet presAssocID="{8FE5B60F-3DAA-4975-8963-04D340ABCBE3}" presName="Name17" presStyleLbl="parChTrans1D3" presStyleIdx="0" presStyleCnt="4"/>
      <dgm:spPr/>
    </dgm:pt>
    <dgm:pt modelId="{F9BE6AF2-20B3-4F83-A24B-6588B0D9899B}" type="pres">
      <dgm:prSet presAssocID="{F3337C43-BBD9-47E1-97CA-738FD65AEEA5}" presName="hierRoot3" presStyleCnt="0"/>
      <dgm:spPr/>
    </dgm:pt>
    <dgm:pt modelId="{9F4A0EC3-2583-4317-8DF8-5BF5E9173CB2}" type="pres">
      <dgm:prSet presAssocID="{F3337C43-BBD9-47E1-97CA-738FD65AEEA5}" presName="composite3" presStyleCnt="0"/>
      <dgm:spPr/>
    </dgm:pt>
    <dgm:pt modelId="{BE353E22-E082-4F7F-9108-70D2690E9CA5}" type="pres">
      <dgm:prSet presAssocID="{F3337C43-BBD9-47E1-97CA-738FD65AEEA5}" presName="background3" presStyleLbl="node3" presStyleIdx="0" presStyleCnt="4"/>
      <dgm:spPr>
        <a:xfrm>
          <a:off x="1607" y="2237779"/>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EBFAD6EE-A9AA-44C4-842A-33C037AD4269}" type="pres">
      <dgm:prSet presAssocID="{F3337C43-BBD9-47E1-97CA-738FD65AEEA5}" presName="text3" presStyleLbl="fgAcc3" presStyleIdx="0" presStyleCnt="4">
        <dgm:presLayoutVars>
          <dgm:chPref val="3"/>
        </dgm:presLayoutVars>
      </dgm:prSet>
      <dgm:spPr/>
    </dgm:pt>
    <dgm:pt modelId="{C04FAD80-6C1B-40E7-BEE1-5A0EB6813C55}" type="pres">
      <dgm:prSet presAssocID="{F3337C43-BBD9-47E1-97CA-738FD65AEEA5}" presName="hierChild4" presStyleCnt="0"/>
      <dgm:spPr/>
    </dgm:pt>
    <dgm:pt modelId="{F297756F-8373-4662-AF60-0D7E6AFA3F99}" type="pres">
      <dgm:prSet presAssocID="{900F27CB-4FE4-4ACF-80EE-D89EF341FC98}" presName="Name17" presStyleLbl="parChTrans1D3" presStyleIdx="1" presStyleCnt="4"/>
      <dgm:spPr/>
    </dgm:pt>
    <dgm:pt modelId="{27ED652E-69A6-4B0C-A1BD-0ED185B65F0E}" type="pres">
      <dgm:prSet presAssocID="{82EE8A9D-FF40-4C85-B498-C555FEB00C8F}" presName="hierRoot3" presStyleCnt="0"/>
      <dgm:spPr/>
    </dgm:pt>
    <dgm:pt modelId="{59C086E9-3B9D-4C33-99FC-25F758DDA6A2}" type="pres">
      <dgm:prSet presAssocID="{82EE8A9D-FF40-4C85-B498-C555FEB00C8F}" presName="composite3" presStyleCnt="0"/>
      <dgm:spPr/>
    </dgm:pt>
    <dgm:pt modelId="{C1A4A86D-4666-469D-AE35-9494BE5BE7A4}" type="pres">
      <dgm:prSet presAssocID="{82EE8A9D-FF40-4C85-B498-C555FEB00C8F}" presName="background3" presStyleLbl="node3" presStyleIdx="1" presStyleCnt="4"/>
      <dgm:spPr>
        <a:xfrm>
          <a:off x="1404282" y="2237779"/>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9D774BF0-7D25-4A74-B2C4-33D6D826C118}" type="pres">
      <dgm:prSet presAssocID="{82EE8A9D-FF40-4C85-B498-C555FEB00C8F}" presName="text3" presStyleLbl="fgAcc3" presStyleIdx="1" presStyleCnt="4">
        <dgm:presLayoutVars>
          <dgm:chPref val="3"/>
        </dgm:presLayoutVars>
      </dgm:prSet>
      <dgm:spPr/>
    </dgm:pt>
    <dgm:pt modelId="{D26FADB1-C8E0-45DC-883E-9AFD91A266A7}" type="pres">
      <dgm:prSet presAssocID="{82EE8A9D-FF40-4C85-B498-C555FEB00C8F}" presName="hierChild4" presStyleCnt="0"/>
      <dgm:spPr/>
    </dgm:pt>
    <dgm:pt modelId="{BB6676F1-B844-4C12-B467-AD25AC160B7F}" type="pres">
      <dgm:prSet presAssocID="{C4742DDF-0319-4F33-9F6C-616704DC7B89}" presName="Name10" presStyleLbl="parChTrans1D2" presStyleIdx="1" presStyleCnt="2"/>
      <dgm:spPr/>
    </dgm:pt>
    <dgm:pt modelId="{5B775FD0-4FE2-42E5-9389-1755A4D8E57B}" type="pres">
      <dgm:prSet presAssocID="{96DC1CFE-C509-4436-850C-2CFF4F125242}" presName="hierRoot2" presStyleCnt="0"/>
      <dgm:spPr/>
    </dgm:pt>
    <dgm:pt modelId="{8D6D3EA8-CE56-4ED0-9DA3-55BEBDB162FA}" type="pres">
      <dgm:prSet presAssocID="{96DC1CFE-C509-4436-850C-2CFF4F125242}" presName="composite2" presStyleCnt="0"/>
      <dgm:spPr/>
    </dgm:pt>
    <dgm:pt modelId="{7CB13181-731C-4529-A723-23B2D3831912}" type="pres">
      <dgm:prSet presAssocID="{96DC1CFE-C509-4436-850C-2CFF4F125242}" presName="background2" presStyleLbl="node2" presStyleIdx="1" presStyleCnt="2"/>
      <dgm:spPr>
        <a:xfrm>
          <a:off x="3508295" y="1175253"/>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D3B2178F-9857-4D11-8CA6-C52E2BE9D167}" type="pres">
      <dgm:prSet presAssocID="{96DC1CFE-C509-4436-850C-2CFF4F125242}" presName="text2" presStyleLbl="fgAcc2" presStyleIdx="1" presStyleCnt="2">
        <dgm:presLayoutVars>
          <dgm:chPref val="3"/>
        </dgm:presLayoutVars>
      </dgm:prSet>
      <dgm:spPr/>
    </dgm:pt>
    <dgm:pt modelId="{076E51C6-7330-433D-AC6B-D9BD6BA21D4B}" type="pres">
      <dgm:prSet presAssocID="{96DC1CFE-C509-4436-850C-2CFF4F125242}" presName="hierChild3" presStyleCnt="0"/>
      <dgm:spPr/>
    </dgm:pt>
    <dgm:pt modelId="{19154F77-9319-4019-983F-59C177323FF0}" type="pres">
      <dgm:prSet presAssocID="{74E61E12-B385-4128-9B92-929B2D27705B}" presName="Name17" presStyleLbl="parChTrans1D3" presStyleIdx="2" presStyleCnt="4"/>
      <dgm:spPr/>
    </dgm:pt>
    <dgm:pt modelId="{2B132BA4-97F8-41F2-BAEE-8D35438BB521}" type="pres">
      <dgm:prSet presAssocID="{AA7A91BC-BFB8-4F95-BDC2-B4C494433296}" presName="hierRoot3" presStyleCnt="0"/>
      <dgm:spPr/>
    </dgm:pt>
    <dgm:pt modelId="{38DE588C-FFFA-4317-90F6-465E0B96617D}" type="pres">
      <dgm:prSet presAssocID="{AA7A91BC-BFB8-4F95-BDC2-B4C494433296}" presName="composite3" presStyleCnt="0"/>
      <dgm:spPr/>
    </dgm:pt>
    <dgm:pt modelId="{3BCC3142-1B19-4981-8A66-3CD7426349DD}" type="pres">
      <dgm:prSet presAssocID="{AA7A91BC-BFB8-4F95-BDC2-B4C494433296}" presName="background3" presStyleLbl="node3" presStyleIdx="2" presStyleCnt="4"/>
      <dgm:spPr>
        <a:xfrm>
          <a:off x="2806957" y="2237779"/>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5A71F9FC-E5FD-426A-84D4-86D1EDA2DC48}" type="pres">
      <dgm:prSet presAssocID="{AA7A91BC-BFB8-4F95-BDC2-B4C494433296}" presName="text3" presStyleLbl="fgAcc3" presStyleIdx="2" presStyleCnt="4">
        <dgm:presLayoutVars>
          <dgm:chPref val="3"/>
        </dgm:presLayoutVars>
      </dgm:prSet>
      <dgm:spPr/>
    </dgm:pt>
    <dgm:pt modelId="{B0904B55-9582-4FCB-9FE6-43D1A1AA0B56}" type="pres">
      <dgm:prSet presAssocID="{AA7A91BC-BFB8-4F95-BDC2-B4C494433296}" presName="hierChild4" presStyleCnt="0"/>
      <dgm:spPr/>
    </dgm:pt>
    <dgm:pt modelId="{713359C1-1131-4452-BD03-FE2BA7473C2D}" type="pres">
      <dgm:prSet presAssocID="{828DC820-7EE2-4397-B63B-054C1310C118}" presName="Name17" presStyleLbl="parChTrans1D3" presStyleIdx="3" presStyleCnt="4"/>
      <dgm:spPr/>
    </dgm:pt>
    <dgm:pt modelId="{4FB1F8A9-A4DC-4B20-945B-2CF672E9EEA2}" type="pres">
      <dgm:prSet presAssocID="{3890CA27-6469-457E-AA1A-BB2134BE9C74}" presName="hierRoot3" presStyleCnt="0"/>
      <dgm:spPr/>
    </dgm:pt>
    <dgm:pt modelId="{4001E349-4BCF-4018-8FC8-21CA3309DE35}" type="pres">
      <dgm:prSet presAssocID="{3890CA27-6469-457E-AA1A-BB2134BE9C74}" presName="composite3" presStyleCnt="0"/>
      <dgm:spPr/>
    </dgm:pt>
    <dgm:pt modelId="{0F11740F-ABD3-4229-A168-FD8BC7559920}" type="pres">
      <dgm:prSet presAssocID="{3890CA27-6469-457E-AA1A-BB2134BE9C74}" presName="background3" presStyleLbl="node3" presStyleIdx="3" presStyleCnt="4"/>
      <dgm:spPr>
        <a:xfrm>
          <a:off x="4209633" y="2237779"/>
          <a:ext cx="1147643" cy="728753"/>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967900BE-4D22-490D-AB1C-4D4A5152E805}" type="pres">
      <dgm:prSet presAssocID="{3890CA27-6469-457E-AA1A-BB2134BE9C74}" presName="text3" presStyleLbl="fgAcc3" presStyleIdx="3" presStyleCnt="4">
        <dgm:presLayoutVars>
          <dgm:chPref val="3"/>
        </dgm:presLayoutVars>
      </dgm:prSet>
      <dgm:spPr/>
    </dgm:pt>
    <dgm:pt modelId="{208E52B0-0D15-41E3-AD58-5AD93EA2B663}" type="pres">
      <dgm:prSet presAssocID="{3890CA27-6469-457E-AA1A-BB2134BE9C74}" presName="hierChild4" presStyleCnt="0"/>
      <dgm:spPr/>
    </dgm:pt>
  </dgm:ptLst>
  <dgm:cxnLst>
    <dgm:cxn modelId="{C4B5E408-44D3-4A61-9026-23466E5824BD}" srcId="{6E1AEDA6-47DA-4819-B55F-6BC4023AE044}" destId="{F3337C43-BBD9-47E1-97CA-738FD65AEEA5}" srcOrd="0" destOrd="0" parTransId="{8FE5B60F-3DAA-4975-8963-04D340ABCBE3}" sibTransId="{C2AD3915-354A-47A8-8518-019A8269AEE3}"/>
    <dgm:cxn modelId="{144E7D15-9FC4-4AFA-B5F8-61CA16CBD030}" srcId="{87CFF039-4B2E-427C-8669-791222F8B9A8}" destId="{6E1AEDA6-47DA-4819-B55F-6BC4023AE044}" srcOrd="0" destOrd="0" parTransId="{A259FF8B-F3E8-41E4-83C1-3881E83D3368}" sibTransId="{34655703-5C57-4D17-9B64-EE969F678DD7}"/>
    <dgm:cxn modelId="{A9280527-E3BF-41EF-B858-A170D5ED1B42}" type="presOf" srcId="{87CFF039-4B2E-427C-8669-791222F8B9A8}" destId="{D66D85B8-ABED-4EE1-A05A-7C4AA185F57F}" srcOrd="0" destOrd="0" presId="urn:microsoft.com/office/officeart/2005/8/layout/hierarchy1"/>
    <dgm:cxn modelId="{2A507E40-52C7-49A0-9A77-1B6F2FB7AB88}" srcId="{96DC1CFE-C509-4436-850C-2CFF4F125242}" destId="{AA7A91BC-BFB8-4F95-BDC2-B4C494433296}" srcOrd="0" destOrd="0" parTransId="{74E61E12-B385-4128-9B92-929B2D27705B}" sibTransId="{A653C0F7-AB89-4ACC-90F2-BB3A63E4D24D}"/>
    <dgm:cxn modelId="{48621141-5ECE-474B-890B-363C80653261}" type="presOf" srcId="{900F27CB-4FE4-4ACF-80EE-D89EF341FC98}" destId="{F297756F-8373-4662-AF60-0D7E6AFA3F99}" srcOrd="0" destOrd="0" presId="urn:microsoft.com/office/officeart/2005/8/layout/hierarchy1"/>
    <dgm:cxn modelId="{19469441-39D0-4519-8587-A412815ADF5F}" type="presOf" srcId="{82EE8A9D-FF40-4C85-B498-C555FEB00C8F}" destId="{9D774BF0-7D25-4A74-B2C4-33D6D826C118}" srcOrd="0" destOrd="0" presId="urn:microsoft.com/office/officeart/2005/8/layout/hierarchy1"/>
    <dgm:cxn modelId="{5A559461-B6E4-454A-9DD0-7140FF6DDA9D}" srcId="{87CFF039-4B2E-427C-8669-791222F8B9A8}" destId="{96DC1CFE-C509-4436-850C-2CFF4F125242}" srcOrd="1" destOrd="0" parTransId="{C4742DDF-0319-4F33-9F6C-616704DC7B89}" sibTransId="{0CF01852-7C0B-4614-BA3F-9B5DE2962D54}"/>
    <dgm:cxn modelId="{3683DD62-444A-4DE8-9DA6-8509F7134B9E}" srcId="{7E0BEB89-21DC-4F20-9A44-D4DB347B7BF8}" destId="{87CFF039-4B2E-427C-8669-791222F8B9A8}" srcOrd="0" destOrd="0" parTransId="{738F311F-79F7-489A-8624-5D77C997FBB6}" sibTransId="{6EFC4B44-BEB1-4F0F-B4BE-86CD8106F07B}"/>
    <dgm:cxn modelId="{E616DB66-DDDF-41F2-A7E5-E84F68F34712}" type="presOf" srcId="{96DC1CFE-C509-4436-850C-2CFF4F125242}" destId="{D3B2178F-9857-4D11-8CA6-C52E2BE9D167}" srcOrd="0" destOrd="0" presId="urn:microsoft.com/office/officeart/2005/8/layout/hierarchy1"/>
    <dgm:cxn modelId="{03DAD547-1ACA-4333-8BEC-8C617287AAFE}" type="presOf" srcId="{C4742DDF-0319-4F33-9F6C-616704DC7B89}" destId="{BB6676F1-B844-4C12-B467-AD25AC160B7F}" srcOrd="0" destOrd="0" presId="urn:microsoft.com/office/officeart/2005/8/layout/hierarchy1"/>
    <dgm:cxn modelId="{8EC79B58-7590-4C48-ADED-997BDE8607B4}" type="presOf" srcId="{8FE5B60F-3DAA-4975-8963-04D340ABCBE3}" destId="{E76F100E-DF3F-4048-BC61-22650F8AA723}" srcOrd="0" destOrd="0" presId="urn:microsoft.com/office/officeart/2005/8/layout/hierarchy1"/>
    <dgm:cxn modelId="{3E4FAE7B-9D1F-4D56-B00E-7EC0712B36D9}" type="presOf" srcId="{7E0BEB89-21DC-4F20-9A44-D4DB347B7BF8}" destId="{CBAA2329-8361-4876-907F-DDE7B8792A7A}" srcOrd="0" destOrd="0" presId="urn:microsoft.com/office/officeart/2005/8/layout/hierarchy1"/>
    <dgm:cxn modelId="{62DA7298-96BD-4B56-9D84-D94E842642CD}" type="presOf" srcId="{AA7A91BC-BFB8-4F95-BDC2-B4C494433296}" destId="{5A71F9FC-E5FD-426A-84D4-86D1EDA2DC48}" srcOrd="0" destOrd="0" presId="urn:microsoft.com/office/officeart/2005/8/layout/hierarchy1"/>
    <dgm:cxn modelId="{0CFF1F9A-C032-4C83-B848-21914CF3696F}" type="presOf" srcId="{F3337C43-BBD9-47E1-97CA-738FD65AEEA5}" destId="{EBFAD6EE-A9AA-44C4-842A-33C037AD4269}" srcOrd="0" destOrd="0" presId="urn:microsoft.com/office/officeart/2005/8/layout/hierarchy1"/>
    <dgm:cxn modelId="{C27978A1-D166-491D-853E-CE6552EC462D}" type="presOf" srcId="{6E1AEDA6-47DA-4819-B55F-6BC4023AE044}" destId="{73DE15D1-EC5E-4C61-8FEC-88B253EB5A3D}" srcOrd="0" destOrd="0" presId="urn:microsoft.com/office/officeart/2005/8/layout/hierarchy1"/>
    <dgm:cxn modelId="{CEA5C3A9-3B40-4801-82FE-ADAD512538CD}" type="presOf" srcId="{74E61E12-B385-4128-9B92-929B2D27705B}" destId="{19154F77-9319-4019-983F-59C177323FF0}" srcOrd="0" destOrd="0" presId="urn:microsoft.com/office/officeart/2005/8/layout/hierarchy1"/>
    <dgm:cxn modelId="{AF95ECC3-F6B1-4326-B389-6056ABDF2423}" srcId="{6E1AEDA6-47DA-4819-B55F-6BC4023AE044}" destId="{82EE8A9D-FF40-4C85-B498-C555FEB00C8F}" srcOrd="1" destOrd="0" parTransId="{900F27CB-4FE4-4ACF-80EE-D89EF341FC98}" sibTransId="{FA061C8B-9785-4627-A9C8-52BE34E835FC}"/>
    <dgm:cxn modelId="{B6BED8CC-8D17-4221-A75F-F00A9C6C3B15}" type="presOf" srcId="{3890CA27-6469-457E-AA1A-BB2134BE9C74}" destId="{967900BE-4D22-490D-AB1C-4D4A5152E805}" srcOrd="0" destOrd="0" presId="urn:microsoft.com/office/officeart/2005/8/layout/hierarchy1"/>
    <dgm:cxn modelId="{C8CEC7CD-242D-45FC-A956-5A4E3D3DBA9A}" type="presOf" srcId="{A259FF8B-F3E8-41E4-83C1-3881E83D3368}" destId="{11640D8C-7470-4964-B349-3A04E81B964D}" srcOrd="0" destOrd="0" presId="urn:microsoft.com/office/officeart/2005/8/layout/hierarchy1"/>
    <dgm:cxn modelId="{18ABF2D3-89EB-4ADE-AE21-FEF52EED60A0}" srcId="{96DC1CFE-C509-4436-850C-2CFF4F125242}" destId="{3890CA27-6469-457E-AA1A-BB2134BE9C74}" srcOrd="1" destOrd="0" parTransId="{828DC820-7EE2-4397-B63B-054C1310C118}" sibTransId="{8B1367E2-6015-41E1-8431-45970EF3AD8B}"/>
    <dgm:cxn modelId="{47EEB6F9-C6F9-4566-BCD9-339919278A43}" type="presOf" srcId="{828DC820-7EE2-4397-B63B-054C1310C118}" destId="{713359C1-1131-4452-BD03-FE2BA7473C2D}" srcOrd="0" destOrd="0" presId="urn:microsoft.com/office/officeart/2005/8/layout/hierarchy1"/>
    <dgm:cxn modelId="{6C5B697B-4BD8-4547-A73B-A61024719BED}" type="presParOf" srcId="{CBAA2329-8361-4876-907F-DDE7B8792A7A}" destId="{BD2B3E26-132B-4CE5-809B-E21373E0B004}" srcOrd="0" destOrd="0" presId="urn:microsoft.com/office/officeart/2005/8/layout/hierarchy1"/>
    <dgm:cxn modelId="{BE4B9C77-04A7-4D30-8C61-EADDF027681F}" type="presParOf" srcId="{BD2B3E26-132B-4CE5-809B-E21373E0B004}" destId="{8398F687-FC67-4A24-B339-400B603FD0BA}" srcOrd="0" destOrd="0" presId="urn:microsoft.com/office/officeart/2005/8/layout/hierarchy1"/>
    <dgm:cxn modelId="{8955C99B-8EA9-4F99-88A4-40130C826A46}" type="presParOf" srcId="{8398F687-FC67-4A24-B339-400B603FD0BA}" destId="{5E9084CF-FE4F-4534-8077-BEC57DAF50FD}" srcOrd="0" destOrd="0" presId="urn:microsoft.com/office/officeart/2005/8/layout/hierarchy1"/>
    <dgm:cxn modelId="{DA53B54B-0DCC-46DE-A429-9BC9034FCBD9}" type="presParOf" srcId="{8398F687-FC67-4A24-B339-400B603FD0BA}" destId="{D66D85B8-ABED-4EE1-A05A-7C4AA185F57F}" srcOrd="1" destOrd="0" presId="urn:microsoft.com/office/officeart/2005/8/layout/hierarchy1"/>
    <dgm:cxn modelId="{2598EE7B-871A-4961-B627-BAFA5F3FCA14}" type="presParOf" srcId="{BD2B3E26-132B-4CE5-809B-E21373E0B004}" destId="{6081F0A0-4231-4359-8D20-21F9B7F237AC}" srcOrd="1" destOrd="0" presId="urn:microsoft.com/office/officeart/2005/8/layout/hierarchy1"/>
    <dgm:cxn modelId="{C813EAD0-6D91-4A23-8045-57396C3807AA}" type="presParOf" srcId="{6081F0A0-4231-4359-8D20-21F9B7F237AC}" destId="{11640D8C-7470-4964-B349-3A04E81B964D}" srcOrd="0" destOrd="0" presId="urn:microsoft.com/office/officeart/2005/8/layout/hierarchy1"/>
    <dgm:cxn modelId="{5D6AF764-165A-4450-A040-77F6DC649A14}" type="presParOf" srcId="{6081F0A0-4231-4359-8D20-21F9B7F237AC}" destId="{AD632404-FB7D-4E9C-812A-3E2184032107}" srcOrd="1" destOrd="0" presId="urn:microsoft.com/office/officeart/2005/8/layout/hierarchy1"/>
    <dgm:cxn modelId="{DA33C89C-9792-4ADC-96E7-B9E2D8A6F47A}" type="presParOf" srcId="{AD632404-FB7D-4E9C-812A-3E2184032107}" destId="{EDA19F7B-F024-4129-A10B-B444B476DC38}" srcOrd="0" destOrd="0" presId="urn:microsoft.com/office/officeart/2005/8/layout/hierarchy1"/>
    <dgm:cxn modelId="{9DB27A02-B073-4469-9CDB-CA46CF44B80B}" type="presParOf" srcId="{EDA19F7B-F024-4129-A10B-B444B476DC38}" destId="{56CCC762-19A2-401E-9325-2BD63BE66E70}" srcOrd="0" destOrd="0" presId="urn:microsoft.com/office/officeart/2005/8/layout/hierarchy1"/>
    <dgm:cxn modelId="{E7C1F23F-6A25-4BDF-B939-F55AAB55D0C9}" type="presParOf" srcId="{EDA19F7B-F024-4129-A10B-B444B476DC38}" destId="{73DE15D1-EC5E-4C61-8FEC-88B253EB5A3D}" srcOrd="1" destOrd="0" presId="urn:microsoft.com/office/officeart/2005/8/layout/hierarchy1"/>
    <dgm:cxn modelId="{2F79D434-B28E-4201-AB73-B07FBD77F134}" type="presParOf" srcId="{AD632404-FB7D-4E9C-812A-3E2184032107}" destId="{A2F812A5-8205-48A3-93F7-CE9AF5E94501}" srcOrd="1" destOrd="0" presId="urn:microsoft.com/office/officeart/2005/8/layout/hierarchy1"/>
    <dgm:cxn modelId="{E35B8560-BF80-4331-B518-20BC49DCC827}" type="presParOf" srcId="{A2F812A5-8205-48A3-93F7-CE9AF5E94501}" destId="{E76F100E-DF3F-4048-BC61-22650F8AA723}" srcOrd="0" destOrd="0" presId="urn:microsoft.com/office/officeart/2005/8/layout/hierarchy1"/>
    <dgm:cxn modelId="{D2821A40-C729-401E-BF23-C8FD99AE141E}" type="presParOf" srcId="{A2F812A5-8205-48A3-93F7-CE9AF5E94501}" destId="{F9BE6AF2-20B3-4F83-A24B-6588B0D9899B}" srcOrd="1" destOrd="0" presId="urn:microsoft.com/office/officeart/2005/8/layout/hierarchy1"/>
    <dgm:cxn modelId="{B38ED528-E623-409D-ADBE-AAEEFB44B316}" type="presParOf" srcId="{F9BE6AF2-20B3-4F83-A24B-6588B0D9899B}" destId="{9F4A0EC3-2583-4317-8DF8-5BF5E9173CB2}" srcOrd="0" destOrd="0" presId="urn:microsoft.com/office/officeart/2005/8/layout/hierarchy1"/>
    <dgm:cxn modelId="{43FE70FB-887B-4169-8CCF-402EB00F3603}" type="presParOf" srcId="{9F4A0EC3-2583-4317-8DF8-5BF5E9173CB2}" destId="{BE353E22-E082-4F7F-9108-70D2690E9CA5}" srcOrd="0" destOrd="0" presId="urn:microsoft.com/office/officeart/2005/8/layout/hierarchy1"/>
    <dgm:cxn modelId="{EEFA33C9-353B-47C8-872C-C46FB1DC4502}" type="presParOf" srcId="{9F4A0EC3-2583-4317-8DF8-5BF5E9173CB2}" destId="{EBFAD6EE-A9AA-44C4-842A-33C037AD4269}" srcOrd="1" destOrd="0" presId="urn:microsoft.com/office/officeart/2005/8/layout/hierarchy1"/>
    <dgm:cxn modelId="{7CB82D70-DDE1-4301-9F00-D61DA38147E7}" type="presParOf" srcId="{F9BE6AF2-20B3-4F83-A24B-6588B0D9899B}" destId="{C04FAD80-6C1B-40E7-BEE1-5A0EB6813C55}" srcOrd="1" destOrd="0" presId="urn:microsoft.com/office/officeart/2005/8/layout/hierarchy1"/>
    <dgm:cxn modelId="{BA1258DF-3E90-49EA-BD42-78573541F241}" type="presParOf" srcId="{A2F812A5-8205-48A3-93F7-CE9AF5E94501}" destId="{F297756F-8373-4662-AF60-0D7E6AFA3F99}" srcOrd="2" destOrd="0" presId="urn:microsoft.com/office/officeart/2005/8/layout/hierarchy1"/>
    <dgm:cxn modelId="{BA59C35D-92A0-425A-91E6-3BAEEA7FEE4C}" type="presParOf" srcId="{A2F812A5-8205-48A3-93F7-CE9AF5E94501}" destId="{27ED652E-69A6-4B0C-A1BD-0ED185B65F0E}" srcOrd="3" destOrd="0" presId="urn:microsoft.com/office/officeart/2005/8/layout/hierarchy1"/>
    <dgm:cxn modelId="{68A0241B-4A64-428E-8A8D-183035DBEB83}" type="presParOf" srcId="{27ED652E-69A6-4B0C-A1BD-0ED185B65F0E}" destId="{59C086E9-3B9D-4C33-99FC-25F758DDA6A2}" srcOrd="0" destOrd="0" presId="urn:microsoft.com/office/officeart/2005/8/layout/hierarchy1"/>
    <dgm:cxn modelId="{AD695A27-54ED-4435-8F96-00FE954768A4}" type="presParOf" srcId="{59C086E9-3B9D-4C33-99FC-25F758DDA6A2}" destId="{C1A4A86D-4666-469D-AE35-9494BE5BE7A4}" srcOrd="0" destOrd="0" presId="urn:microsoft.com/office/officeart/2005/8/layout/hierarchy1"/>
    <dgm:cxn modelId="{DDB55465-590A-4689-9B34-3768846B3537}" type="presParOf" srcId="{59C086E9-3B9D-4C33-99FC-25F758DDA6A2}" destId="{9D774BF0-7D25-4A74-B2C4-33D6D826C118}" srcOrd="1" destOrd="0" presId="urn:microsoft.com/office/officeart/2005/8/layout/hierarchy1"/>
    <dgm:cxn modelId="{F74031C7-EBE5-43F6-AD95-C8F34B1A8DE8}" type="presParOf" srcId="{27ED652E-69A6-4B0C-A1BD-0ED185B65F0E}" destId="{D26FADB1-C8E0-45DC-883E-9AFD91A266A7}" srcOrd="1" destOrd="0" presId="urn:microsoft.com/office/officeart/2005/8/layout/hierarchy1"/>
    <dgm:cxn modelId="{45BA7C82-8321-4EBD-A460-E7CA9A64B4D0}" type="presParOf" srcId="{6081F0A0-4231-4359-8D20-21F9B7F237AC}" destId="{BB6676F1-B844-4C12-B467-AD25AC160B7F}" srcOrd="2" destOrd="0" presId="urn:microsoft.com/office/officeart/2005/8/layout/hierarchy1"/>
    <dgm:cxn modelId="{9650E039-1A11-48F0-B91F-85A3FA08BB61}" type="presParOf" srcId="{6081F0A0-4231-4359-8D20-21F9B7F237AC}" destId="{5B775FD0-4FE2-42E5-9389-1755A4D8E57B}" srcOrd="3" destOrd="0" presId="urn:microsoft.com/office/officeart/2005/8/layout/hierarchy1"/>
    <dgm:cxn modelId="{FFAC2A8C-E080-430E-899B-57A2D430460E}" type="presParOf" srcId="{5B775FD0-4FE2-42E5-9389-1755A4D8E57B}" destId="{8D6D3EA8-CE56-4ED0-9DA3-55BEBDB162FA}" srcOrd="0" destOrd="0" presId="urn:microsoft.com/office/officeart/2005/8/layout/hierarchy1"/>
    <dgm:cxn modelId="{E24F81E5-4DA9-4271-ACB9-8888BD82F9C5}" type="presParOf" srcId="{8D6D3EA8-CE56-4ED0-9DA3-55BEBDB162FA}" destId="{7CB13181-731C-4529-A723-23B2D3831912}" srcOrd="0" destOrd="0" presId="urn:microsoft.com/office/officeart/2005/8/layout/hierarchy1"/>
    <dgm:cxn modelId="{F472948A-24BD-4E0E-B018-296801E441FA}" type="presParOf" srcId="{8D6D3EA8-CE56-4ED0-9DA3-55BEBDB162FA}" destId="{D3B2178F-9857-4D11-8CA6-C52E2BE9D167}" srcOrd="1" destOrd="0" presId="urn:microsoft.com/office/officeart/2005/8/layout/hierarchy1"/>
    <dgm:cxn modelId="{B3154ACA-6A12-446F-B2BB-EBD9378B5700}" type="presParOf" srcId="{5B775FD0-4FE2-42E5-9389-1755A4D8E57B}" destId="{076E51C6-7330-433D-AC6B-D9BD6BA21D4B}" srcOrd="1" destOrd="0" presId="urn:microsoft.com/office/officeart/2005/8/layout/hierarchy1"/>
    <dgm:cxn modelId="{96B7550F-E3F7-48FF-8501-EAFE8269CD80}" type="presParOf" srcId="{076E51C6-7330-433D-AC6B-D9BD6BA21D4B}" destId="{19154F77-9319-4019-983F-59C177323FF0}" srcOrd="0" destOrd="0" presId="urn:microsoft.com/office/officeart/2005/8/layout/hierarchy1"/>
    <dgm:cxn modelId="{C6BE6747-D162-4A05-8DE6-84BDC73F05B9}" type="presParOf" srcId="{076E51C6-7330-433D-AC6B-D9BD6BA21D4B}" destId="{2B132BA4-97F8-41F2-BAEE-8D35438BB521}" srcOrd="1" destOrd="0" presId="urn:microsoft.com/office/officeart/2005/8/layout/hierarchy1"/>
    <dgm:cxn modelId="{EF7C2121-639C-4B81-B79A-437837B2A645}" type="presParOf" srcId="{2B132BA4-97F8-41F2-BAEE-8D35438BB521}" destId="{38DE588C-FFFA-4317-90F6-465E0B96617D}" srcOrd="0" destOrd="0" presId="urn:microsoft.com/office/officeart/2005/8/layout/hierarchy1"/>
    <dgm:cxn modelId="{640CE11D-657E-464B-861F-4BB6C6654742}" type="presParOf" srcId="{38DE588C-FFFA-4317-90F6-465E0B96617D}" destId="{3BCC3142-1B19-4981-8A66-3CD7426349DD}" srcOrd="0" destOrd="0" presId="urn:microsoft.com/office/officeart/2005/8/layout/hierarchy1"/>
    <dgm:cxn modelId="{187EFD08-46F9-452C-BB68-F949EC055766}" type="presParOf" srcId="{38DE588C-FFFA-4317-90F6-465E0B96617D}" destId="{5A71F9FC-E5FD-426A-84D4-86D1EDA2DC48}" srcOrd="1" destOrd="0" presId="urn:microsoft.com/office/officeart/2005/8/layout/hierarchy1"/>
    <dgm:cxn modelId="{23A1A120-3BE8-41FE-96C7-38142D299593}" type="presParOf" srcId="{2B132BA4-97F8-41F2-BAEE-8D35438BB521}" destId="{B0904B55-9582-4FCB-9FE6-43D1A1AA0B56}" srcOrd="1" destOrd="0" presId="urn:microsoft.com/office/officeart/2005/8/layout/hierarchy1"/>
    <dgm:cxn modelId="{560887EB-5BDB-44D3-9D24-B46DD9B6A9FD}" type="presParOf" srcId="{076E51C6-7330-433D-AC6B-D9BD6BA21D4B}" destId="{713359C1-1131-4452-BD03-FE2BA7473C2D}" srcOrd="2" destOrd="0" presId="urn:microsoft.com/office/officeart/2005/8/layout/hierarchy1"/>
    <dgm:cxn modelId="{01CDC7C7-CE07-4725-81F1-73467999FC09}" type="presParOf" srcId="{076E51C6-7330-433D-AC6B-D9BD6BA21D4B}" destId="{4FB1F8A9-A4DC-4B20-945B-2CF672E9EEA2}" srcOrd="3" destOrd="0" presId="urn:microsoft.com/office/officeart/2005/8/layout/hierarchy1"/>
    <dgm:cxn modelId="{636FC7E0-465B-468A-A32D-260A2FD267AA}" type="presParOf" srcId="{4FB1F8A9-A4DC-4B20-945B-2CF672E9EEA2}" destId="{4001E349-4BCF-4018-8FC8-21CA3309DE35}" srcOrd="0" destOrd="0" presId="urn:microsoft.com/office/officeart/2005/8/layout/hierarchy1"/>
    <dgm:cxn modelId="{50830004-0697-47C6-8A17-47B937414410}" type="presParOf" srcId="{4001E349-4BCF-4018-8FC8-21CA3309DE35}" destId="{0F11740F-ABD3-4229-A168-FD8BC7559920}" srcOrd="0" destOrd="0" presId="urn:microsoft.com/office/officeart/2005/8/layout/hierarchy1"/>
    <dgm:cxn modelId="{A86F69FC-61C6-4350-A6AD-56EFDC7B283B}" type="presParOf" srcId="{4001E349-4BCF-4018-8FC8-21CA3309DE35}" destId="{967900BE-4D22-490D-AB1C-4D4A5152E805}" srcOrd="1" destOrd="0" presId="urn:microsoft.com/office/officeart/2005/8/layout/hierarchy1"/>
    <dgm:cxn modelId="{12EEEAFF-C35B-4BE8-8160-F5B2120863E5}" type="presParOf" srcId="{4FB1F8A9-A4DC-4B20-945B-2CF672E9EEA2}" destId="{208E52B0-0D15-41E3-AD58-5AD93EA2B66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359C1-1131-4452-BD03-FE2BA7473C2D}">
      <dsp:nvSpPr>
        <dsp:cNvPr id="0" name=""/>
        <dsp:cNvSpPr/>
      </dsp:nvSpPr>
      <dsp:spPr>
        <a:xfrm>
          <a:off x="6053486" y="2890511"/>
          <a:ext cx="1040033" cy="494961"/>
        </a:xfrm>
        <a:custGeom>
          <a:avLst/>
          <a:gdLst/>
          <a:ahLst/>
          <a:cxnLst/>
          <a:rect l="0" t="0" r="0" b="0"/>
          <a:pathLst>
            <a:path>
              <a:moveTo>
                <a:pt x="0" y="0"/>
              </a:moveTo>
              <a:lnTo>
                <a:pt x="0" y="227456"/>
              </a:lnTo>
              <a:lnTo>
                <a:pt x="701337" y="227456"/>
              </a:lnTo>
              <a:lnTo>
                <a:pt x="701337" y="333772"/>
              </a:lnTo>
            </a:path>
          </a:pathLst>
        </a:custGeom>
        <a:noFill/>
        <a:ln w="12700" cap="flat" cmpd="sng" algn="ctr">
          <a:solidFill>
            <a:srgbClr val="4472C4">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19154F77-9319-4019-983F-59C177323FF0}">
      <dsp:nvSpPr>
        <dsp:cNvPr id="0" name=""/>
        <dsp:cNvSpPr/>
      </dsp:nvSpPr>
      <dsp:spPr>
        <a:xfrm>
          <a:off x="5013453" y="2890511"/>
          <a:ext cx="1040033" cy="494961"/>
        </a:xfrm>
        <a:custGeom>
          <a:avLst/>
          <a:gdLst/>
          <a:ahLst/>
          <a:cxnLst/>
          <a:rect l="0" t="0" r="0" b="0"/>
          <a:pathLst>
            <a:path>
              <a:moveTo>
                <a:pt x="701337" y="0"/>
              </a:moveTo>
              <a:lnTo>
                <a:pt x="701337" y="227456"/>
              </a:lnTo>
              <a:lnTo>
                <a:pt x="0" y="227456"/>
              </a:lnTo>
              <a:lnTo>
                <a:pt x="0" y="333772"/>
              </a:lnTo>
            </a:path>
          </a:pathLst>
        </a:custGeom>
        <a:noFill/>
        <a:ln w="12700" cap="flat" cmpd="sng" algn="ctr">
          <a:solidFill>
            <a:srgbClr val="4472C4">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BB6676F1-B844-4C12-B467-AD25AC160B7F}">
      <dsp:nvSpPr>
        <dsp:cNvPr id="0" name=""/>
        <dsp:cNvSpPr/>
      </dsp:nvSpPr>
      <dsp:spPr>
        <a:xfrm>
          <a:off x="3973420" y="1314860"/>
          <a:ext cx="2080066" cy="494961"/>
        </a:xfrm>
        <a:custGeom>
          <a:avLst/>
          <a:gdLst/>
          <a:ahLst/>
          <a:cxnLst/>
          <a:rect l="0" t="0" r="0" b="0"/>
          <a:pathLst>
            <a:path>
              <a:moveTo>
                <a:pt x="0" y="0"/>
              </a:moveTo>
              <a:lnTo>
                <a:pt x="0" y="227456"/>
              </a:lnTo>
              <a:lnTo>
                <a:pt x="1402675" y="227456"/>
              </a:lnTo>
              <a:lnTo>
                <a:pt x="1402675" y="333772"/>
              </a:lnTo>
            </a:path>
          </a:pathLst>
        </a:custGeom>
        <a:noFill/>
        <a:ln w="12700" cap="flat" cmpd="sng" algn="ctr">
          <a:solidFill>
            <a:srgbClr val="4472C4">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F297756F-8373-4662-AF60-0D7E6AFA3F99}">
      <dsp:nvSpPr>
        <dsp:cNvPr id="0" name=""/>
        <dsp:cNvSpPr/>
      </dsp:nvSpPr>
      <dsp:spPr>
        <a:xfrm>
          <a:off x="1893353" y="2890511"/>
          <a:ext cx="1040033" cy="494961"/>
        </a:xfrm>
        <a:custGeom>
          <a:avLst/>
          <a:gdLst/>
          <a:ahLst/>
          <a:cxnLst/>
          <a:rect l="0" t="0" r="0" b="0"/>
          <a:pathLst>
            <a:path>
              <a:moveTo>
                <a:pt x="0" y="0"/>
              </a:moveTo>
              <a:lnTo>
                <a:pt x="0" y="227456"/>
              </a:lnTo>
              <a:lnTo>
                <a:pt x="701337" y="227456"/>
              </a:lnTo>
              <a:lnTo>
                <a:pt x="701337" y="333772"/>
              </a:lnTo>
            </a:path>
          </a:pathLst>
        </a:custGeom>
        <a:noFill/>
        <a:ln w="12700" cap="flat" cmpd="sng" algn="ctr">
          <a:solidFill>
            <a:srgbClr val="4472C4">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E76F100E-DF3F-4048-BC61-22650F8AA723}">
      <dsp:nvSpPr>
        <dsp:cNvPr id="0" name=""/>
        <dsp:cNvSpPr/>
      </dsp:nvSpPr>
      <dsp:spPr>
        <a:xfrm>
          <a:off x="853319" y="2890511"/>
          <a:ext cx="1040033" cy="494961"/>
        </a:xfrm>
        <a:custGeom>
          <a:avLst/>
          <a:gdLst/>
          <a:ahLst/>
          <a:cxnLst/>
          <a:rect l="0" t="0" r="0" b="0"/>
          <a:pathLst>
            <a:path>
              <a:moveTo>
                <a:pt x="701337" y="0"/>
              </a:moveTo>
              <a:lnTo>
                <a:pt x="701337" y="227456"/>
              </a:lnTo>
              <a:lnTo>
                <a:pt x="0" y="227456"/>
              </a:lnTo>
              <a:lnTo>
                <a:pt x="0" y="333772"/>
              </a:lnTo>
            </a:path>
          </a:pathLst>
        </a:custGeom>
        <a:noFill/>
        <a:ln w="12700" cap="flat" cmpd="sng" algn="ctr">
          <a:solidFill>
            <a:srgbClr val="4472C4">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11640D8C-7470-4964-B349-3A04E81B964D}">
      <dsp:nvSpPr>
        <dsp:cNvPr id="0" name=""/>
        <dsp:cNvSpPr/>
      </dsp:nvSpPr>
      <dsp:spPr>
        <a:xfrm>
          <a:off x="1893353" y="1314860"/>
          <a:ext cx="2080066" cy="494961"/>
        </a:xfrm>
        <a:custGeom>
          <a:avLst/>
          <a:gdLst/>
          <a:ahLst/>
          <a:cxnLst/>
          <a:rect l="0" t="0" r="0" b="0"/>
          <a:pathLst>
            <a:path>
              <a:moveTo>
                <a:pt x="1402675" y="0"/>
              </a:moveTo>
              <a:lnTo>
                <a:pt x="1402675" y="227456"/>
              </a:lnTo>
              <a:lnTo>
                <a:pt x="0" y="227456"/>
              </a:lnTo>
              <a:lnTo>
                <a:pt x="0" y="333772"/>
              </a:lnTo>
            </a:path>
          </a:pathLst>
        </a:custGeom>
        <a:noFill/>
        <a:ln w="12700" cap="flat" cmpd="sng" algn="ctr">
          <a:solidFill>
            <a:srgbClr val="4472C4">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5E9084CF-FE4F-4534-8077-BEC57DAF50FD}">
      <dsp:nvSpPr>
        <dsp:cNvPr id="0" name=""/>
        <dsp:cNvSpPr/>
      </dsp:nvSpPr>
      <dsp:spPr>
        <a:xfrm>
          <a:off x="3122483" y="234171"/>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6D85B8-ABED-4EE1-A05A-7C4AA185F57F}">
      <dsp:nvSpPr>
        <dsp:cNvPr id="0" name=""/>
        <dsp:cNvSpPr/>
      </dsp:nvSpPr>
      <dsp:spPr>
        <a:xfrm>
          <a:off x="3311580" y="413813"/>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Payment Card Industry (PCI)</a:t>
          </a:r>
        </a:p>
      </dsp:txBody>
      <dsp:txXfrm>
        <a:off x="3343232" y="445465"/>
        <a:ext cx="1638568" cy="1017385"/>
      </dsp:txXfrm>
    </dsp:sp>
    <dsp:sp modelId="{56CCC762-19A2-401E-9325-2BD63BE66E70}">
      <dsp:nvSpPr>
        <dsp:cNvPr id="0" name=""/>
        <dsp:cNvSpPr/>
      </dsp:nvSpPr>
      <dsp:spPr>
        <a:xfrm>
          <a:off x="1042416" y="1809821"/>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DE15D1-EC5E-4C61-8FEC-88B253EB5A3D}">
      <dsp:nvSpPr>
        <dsp:cNvPr id="0" name=""/>
        <dsp:cNvSpPr/>
      </dsp:nvSpPr>
      <dsp:spPr>
        <a:xfrm>
          <a:off x="1231513" y="1989463"/>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Standards Documents</a:t>
          </a:r>
        </a:p>
      </dsp:txBody>
      <dsp:txXfrm>
        <a:off x="1263165" y="2021115"/>
        <a:ext cx="1638568" cy="1017385"/>
      </dsp:txXfrm>
    </dsp:sp>
    <dsp:sp modelId="{BE353E22-E082-4F7F-9108-70D2690E9CA5}">
      <dsp:nvSpPr>
        <dsp:cNvPr id="0" name=""/>
        <dsp:cNvSpPr/>
      </dsp:nvSpPr>
      <dsp:spPr>
        <a:xfrm>
          <a:off x="2383" y="3385472"/>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FAD6EE-A9AA-44C4-842A-33C037AD4269}">
      <dsp:nvSpPr>
        <dsp:cNvPr id="0" name=""/>
        <dsp:cNvSpPr/>
      </dsp:nvSpPr>
      <dsp:spPr>
        <a:xfrm>
          <a:off x="191480" y="3565114"/>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PCI Data Security Standard: for Industries who use payment cards</a:t>
          </a:r>
        </a:p>
      </dsp:txBody>
      <dsp:txXfrm>
        <a:off x="223132" y="3596766"/>
        <a:ext cx="1638568" cy="1017385"/>
      </dsp:txXfrm>
    </dsp:sp>
    <dsp:sp modelId="{C1A4A86D-4666-469D-AE35-9494BE5BE7A4}">
      <dsp:nvSpPr>
        <dsp:cNvPr id="0" name=""/>
        <dsp:cNvSpPr/>
      </dsp:nvSpPr>
      <dsp:spPr>
        <a:xfrm>
          <a:off x="2082450" y="3385472"/>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774BF0-7D25-4A74-B2C4-33D6D826C118}">
      <dsp:nvSpPr>
        <dsp:cNvPr id="0" name=""/>
        <dsp:cNvSpPr/>
      </dsp:nvSpPr>
      <dsp:spPr>
        <a:xfrm>
          <a:off x="2271547" y="3565114"/>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Secure Software Standard: for industries who build software</a:t>
          </a:r>
        </a:p>
      </dsp:txBody>
      <dsp:txXfrm>
        <a:off x="2303199" y="3596766"/>
        <a:ext cx="1638568" cy="1017385"/>
      </dsp:txXfrm>
    </dsp:sp>
    <dsp:sp modelId="{7CB13181-731C-4529-A723-23B2D3831912}">
      <dsp:nvSpPr>
        <dsp:cNvPr id="0" name=""/>
        <dsp:cNvSpPr/>
      </dsp:nvSpPr>
      <dsp:spPr>
        <a:xfrm>
          <a:off x="5202550" y="1809821"/>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B2178F-9857-4D11-8CA6-C52E2BE9D167}">
      <dsp:nvSpPr>
        <dsp:cNvPr id="0" name=""/>
        <dsp:cNvSpPr/>
      </dsp:nvSpPr>
      <dsp:spPr>
        <a:xfrm>
          <a:off x="5391647" y="1989463"/>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Standards Management:  </a:t>
          </a:r>
        </a:p>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PCI SSC Executive Committee: Payment card companies</a:t>
          </a:r>
        </a:p>
      </dsp:txBody>
      <dsp:txXfrm>
        <a:off x="5423299" y="2021115"/>
        <a:ext cx="1638568" cy="1017385"/>
      </dsp:txXfrm>
    </dsp:sp>
    <dsp:sp modelId="{3BCC3142-1B19-4981-8A66-3CD7426349DD}">
      <dsp:nvSpPr>
        <dsp:cNvPr id="0" name=""/>
        <dsp:cNvSpPr/>
      </dsp:nvSpPr>
      <dsp:spPr>
        <a:xfrm>
          <a:off x="4162516" y="3385472"/>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71F9FC-E5FD-426A-84D4-86D1EDA2DC48}">
      <dsp:nvSpPr>
        <dsp:cNvPr id="0" name=""/>
        <dsp:cNvSpPr/>
      </dsp:nvSpPr>
      <dsp:spPr>
        <a:xfrm>
          <a:off x="4351613" y="3565114"/>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PCI SSC Leadership Team: Day-to-day management</a:t>
          </a:r>
        </a:p>
      </dsp:txBody>
      <dsp:txXfrm>
        <a:off x="4383265" y="3596766"/>
        <a:ext cx="1638568" cy="1017385"/>
      </dsp:txXfrm>
    </dsp:sp>
    <dsp:sp modelId="{0F11740F-ABD3-4229-A168-FD8BC7559920}">
      <dsp:nvSpPr>
        <dsp:cNvPr id="0" name=""/>
        <dsp:cNvSpPr/>
      </dsp:nvSpPr>
      <dsp:spPr>
        <a:xfrm>
          <a:off x="6242583" y="3385472"/>
          <a:ext cx="1701872" cy="108068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7900BE-4D22-490D-AB1C-4D4A5152E805}">
      <dsp:nvSpPr>
        <dsp:cNvPr id="0" name=""/>
        <dsp:cNvSpPr/>
      </dsp:nvSpPr>
      <dsp:spPr>
        <a:xfrm>
          <a:off x="6431680" y="3565114"/>
          <a:ext cx="1701872" cy="1080689"/>
        </a:xfrm>
        <a:prstGeom prst="roundRect">
          <a:avLst>
            <a:gd name="adj" fmla="val 10000"/>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solidFill>
                <a:sysClr val="windowText" lastClr="000000">
                  <a:hueOff val="0"/>
                  <a:satOff val="0"/>
                  <a:lumOff val="0"/>
                  <a:alphaOff val="0"/>
                </a:sysClr>
              </a:solidFill>
              <a:latin typeface="Calibri" panose="020F0502020204030204"/>
              <a:ea typeface="+mn-ea"/>
              <a:cs typeface="+mn-cs"/>
            </a:rPr>
            <a:t>PCI SSC Board of Advisors: Users of Payment Cards</a:t>
          </a:r>
        </a:p>
      </dsp:txBody>
      <dsp:txXfrm>
        <a:off x="6463332" y="3596766"/>
        <a:ext cx="1638568" cy="10173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EC610F6-571E-4612-96D4-58828AA8F73E}" type="datetimeFigureOut">
              <a:rPr lang="en-US"/>
              <a:pPr>
                <a:defRPr/>
              </a:pPr>
              <a:t>1/20/2024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CDC755B-CBCB-4D5D-A614-2850D5A99E50}" type="slidenum">
              <a:rPr lang="en-US" altLang="en-US"/>
              <a:pPr>
                <a:defRPr/>
              </a:pPr>
              <a:t>‹#›</a:t>
            </a:fld>
            <a:endParaRPr lang="en-US" altLang="en-US"/>
          </a:p>
        </p:txBody>
      </p:sp>
    </p:spTree>
    <p:extLst>
      <p:ext uri="{BB962C8B-B14F-4D97-AF65-F5344CB8AC3E}">
        <p14:creationId xmlns:p14="http://schemas.microsoft.com/office/powerpoint/2010/main" val="2887952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CAE83D-3404-48D2-813D-A12262EB82C3}" type="slidenum">
              <a:rPr lang="en-US" altLang="en-US" smtClean="0"/>
              <a:pPr>
                <a:spcBef>
                  <a:spcPct val="0"/>
                </a:spcBef>
              </a:pPr>
              <a:t>1</a:t>
            </a:fld>
            <a:endParaRPr lang="en-US" altLang="en-US"/>
          </a:p>
        </p:txBody>
      </p:sp>
    </p:spTree>
    <p:extLst>
      <p:ext uri="{BB962C8B-B14F-4D97-AF65-F5344CB8AC3E}">
        <p14:creationId xmlns:p14="http://schemas.microsoft.com/office/powerpoint/2010/main" val="4262436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[Gonz09] Reuters, “Man Accused of Stealing Stores’ Data Pleads Guilty”, New York Times, Aug. 29, 2009.</a:t>
            </a:r>
          </a:p>
          <a:p>
            <a:r>
              <a:rPr lang="en-US" altLang="en-US"/>
              <a:t>[Gonz10] Anon, “U.S. Department of Justice; Leader of Hacking Ring Sentenced for Massive Identity Thefts from Payment Processor and U.S. Retail Networks”, Biotech Business Week, April 12, 2010.</a:t>
            </a:r>
          </a:p>
          <a:p>
            <a:endParaRPr lang="en-US" altLang="en-US"/>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A19DC7-193D-4A77-8A6C-07C7864CC310}" type="slidenum">
              <a:rPr lang="en-US" altLang="en-US" smtClean="0"/>
              <a:pPr>
                <a:spcBef>
                  <a:spcPct val="0"/>
                </a:spcBef>
              </a:pPr>
              <a:t>3</a:t>
            </a:fld>
            <a:endParaRPr lang="en-US" altLang="en-US"/>
          </a:p>
        </p:txBody>
      </p:sp>
    </p:spTree>
    <p:extLst>
      <p:ext uri="{BB962C8B-B14F-4D97-AF65-F5344CB8AC3E}">
        <p14:creationId xmlns:p14="http://schemas.microsoft.com/office/powerpoint/2010/main" val="3448623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eaLnBrk="1" hangingPunct="1">
              <a:defRPr/>
            </a:pPr>
            <a:endParaRPr lang="de-DE" dirty="0">
              <a:latin typeface="Calibri"/>
            </a:endParaRPr>
          </a:p>
        </p:txBody>
      </p:sp>
      <p:pic>
        <p:nvPicPr>
          <p:cNvPr id="5" name="Bild 10" descr="n_PPT CoverPict_Springer_6.8..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186140600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429064" y="3337560"/>
            <a:ext cx="6480048" cy="2301240"/>
          </a:xfrm>
        </p:spPr>
        <p:txBody>
          <a:bodyPr/>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rIns="4572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a:xfrm>
            <a:off x="457200" y="6421438"/>
            <a:ext cx="2133600" cy="365125"/>
          </a:xfrm>
          <a:prstGeom prst="rect">
            <a:avLst/>
          </a:prstGeom>
        </p:spPr>
        <p:txBody>
          <a:bodyPr/>
          <a:lstStyle>
            <a:lvl1pPr eaLnBrk="1" hangingPunct="1">
              <a:defRPr/>
            </a:lvl1pPr>
          </a:lstStyle>
          <a:p>
            <a:pPr>
              <a:defRPr/>
            </a:pPr>
            <a:fld id="{422A0C6D-7E81-4696-BAF8-D65B3495D143}" type="datetimeFigureOut">
              <a:rPr lang="en-US"/>
              <a:pPr>
                <a:defRPr/>
              </a:pPr>
              <a:t>1/20/2024</a:t>
            </a:fld>
            <a:endParaRPr lang="en-US" dirty="0"/>
          </a:p>
        </p:txBody>
      </p:sp>
      <p:sp>
        <p:nvSpPr>
          <p:cNvPr id="5" name="Footer Placeholder 18"/>
          <p:cNvSpPr>
            <a:spLocks noGrp="1"/>
          </p:cNvSpPr>
          <p:nvPr>
            <p:ph type="ftr" sz="quarter" idx="11"/>
          </p:nvPr>
        </p:nvSpPr>
        <p:spPr>
          <a:xfrm>
            <a:off x="3124200" y="6421438"/>
            <a:ext cx="2895600" cy="365125"/>
          </a:xfrm>
          <a:prstGeom prst="rect">
            <a:avLst/>
          </a:prstGeom>
        </p:spPr>
        <p:txBody>
          <a:bodyPr/>
          <a:lstStyle>
            <a:lvl1pPr eaLnBrk="1" hangingPunct="1">
              <a:defRPr/>
            </a:lvl1pPr>
          </a:lstStyle>
          <a:p>
            <a:pPr>
              <a:defRPr/>
            </a:pPr>
            <a:endParaRPr lang="en-US"/>
          </a:p>
        </p:txBody>
      </p:sp>
      <p:sp>
        <p:nvSpPr>
          <p:cNvPr id="6" name="Slide Number Placeholder 26"/>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B50B259-2BD3-404A-A847-BCD869E2E6C1}" type="slidenum">
              <a:rPr lang="en-US" altLang="en-US"/>
              <a:pPr>
                <a:defRPr/>
              </a:pPr>
              <a:t>‹#›</a:t>
            </a:fld>
            <a:endParaRPr lang="en-US" altLang="en-US"/>
          </a:p>
        </p:txBody>
      </p:sp>
    </p:spTree>
    <p:extLst>
      <p:ext uri="{BB962C8B-B14F-4D97-AF65-F5344CB8AC3E}">
        <p14:creationId xmlns:p14="http://schemas.microsoft.com/office/powerpoint/2010/main" val="3338202094"/>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a:xfrm>
            <a:off x="457200" y="6421438"/>
            <a:ext cx="2133600" cy="365125"/>
          </a:xfrm>
          <a:prstGeom prst="rect">
            <a:avLst/>
          </a:prstGeom>
        </p:spPr>
        <p:txBody>
          <a:bodyPr/>
          <a:lstStyle>
            <a:lvl1pPr eaLnBrk="1" hangingPunct="1">
              <a:defRPr/>
            </a:lvl1pPr>
          </a:lstStyle>
          <a:p>
            <a:pPr>
              <a:defRPr/>
            </a:pPr>
            <a:fld id="{6D4623EB-746B-4A99-B7A5-E54538028CCA}" type="datetimeFigureOut">
              <a:rPr lang="en-US"/>
              <a:pPr>
                <a:defRPr/>
              </a:pPr>
              <a:t>1/20/2024</a:t>
            </a:fld>
            <a:endParaRPr lang="en-US" dirty="0"/>
          </a:p>
        </p:txBody>
      </p:sp>
      <p:sp>
        <p:nvSpPr>
          <p:cNvPr id="5" name="Footer Placeholder 21"/>
          <p:cNvSpPr>
            <a:spLocks noGrp="1"/>
          </p:cNvSpPr>
          <p:nvPr>
            <p:ph type="ftr" sz="quarter" idx="11"/>
          </p:nvPr>
        </p:nvSpPr>
        <p:spPr>
          <a:xfrm>
            <a:off x="3124200" y="6421438"/>
            <a:ext cx="2895600" cy="365125"/>
          </a:xfrm>
          <a:prstGeom prst="rect">
            <a:avLst/>
          </a:prstGeom>
        </p:spPr>
        <p:txBody>
          <a:bodyPr/>
          <a:lstStyle>
            <a:lvl1pPr eaLnBrk="1" hangingPunct="1">
              <a:defRPr/>
            </a:lvl1pPr>
          </a:lstStyle>
          <a:p>
            <a:pPr>
              <a:defRPr/>
            </a:pPr>
            <a:endParaRPr lang="en-US"/>
          </a:p>
        </p:txBody>
      </p:sp>
      <p:sp>
        <p:nvSpPr>
          <p:cNvPr id="6" name="Slide Number Placeholder 17"/>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21E384B-6597-4A0D-9B9D-DA4751031DF5}" type="slidenum">
              <a:rPr lang="en-US" altLang="en-US"/>
              <a:pPr>
                <a:defRPr/>
              </a:pPr>
              <a:t>‹#›</a:t>
            </a:fld>
            <a:endParaRPr lang="en-US" altLang="en-US"/>
          </a:p>
        </p:txBody>
      </p:sp>
    </p:spTree>
    <p:extLst>
      <p:ext uri="{BB962C8B-B14F-4D97-AF65-F5344CB8AC3E}">
        <p14:creationId xmlns:p14="http://schemas.microsoft.com/office/powerpoint/2010/main" val="313389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E64DA-3204-4F31-81F6-2CB2BDC1AA42}"/>
              </a:ext>
            </a:extLst>
          </p:cNvPr>
          <p:cNvSpPr>
            <a:spLocks noGrp="1"/>
          </p:cNvSpPr>
          <p:nvPr>
            <p:ph type="title"/>
          </p:nvPr>
        </p:nvSpPr>
        <p:spPr>
          <a:xfrm>
            <a:off x="629841" y="365126"/>
            <a:ext cx="7886700" cy="498598"/>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A4991D-33B3-4C52-8D7B-B7AFE54DB71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5F9F1B6-5C39-49BA-A398-BA9ADC3181E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F45153-759F-474A-BADD-B9850A72341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D358E957-1F37-4959-A094-A2283DC58AF5}"/>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EBFBBD-3759-4293-8408-5C54A9E91D13}"/>
              </a:ext>
            </a:extLst>
          </p:cNvPr>
          <p:cNvSpPr>
            <a:spLocks noGrp="1"/>
          </p:cNvSpPr>
          <p:nvPr>
            <p:ph type="dt" sz="half" idx="10"/>
          </p:nvPr>
        </p:nvSpPr>
        <p:spPr/>
        <p:txBody>
          <a:bodyPr/>
          <a:lstStyle/>
          <a:p>
            <a:fld id="{7D039B82-407B-4C6F-97A0-A2FEE81A8752}" type="datetimeFigureOut">
              <a:rPr lang="en-US" smtClean="0"/>
              <a:t>1/20/2024</a:t>
            </a:fld>
            <a:endParaRPr lang="en-US"/>
          </a:p>
        </p:txBody>
      </p:sp>
      <p:sp>
        <p:nvSpPr>
          <p:cNvPr id="8" name="Footer Placeholder 7">
            <a:extLst>
              <a:ext uri="{FF2B5EF4-FFF2-40B4-BE49-F238E27FC236}">
                <a16:creationId xmlns:a16="http://schemas.microsoft.com/office/drawing/2014/main" id="{687A2768-330F-4DEC-9915-B9705069F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C56903-DFEF-41D7-AA9E-6BEBE2020B8E}"/>
              </a:ext>
            </a:extLst>
          </p:cNvPr>
          <p:cNvSpPr>
            <a:spLocks noGrp="1"/>
          </p:cNvSpPr>
          <p:nvPr>
            <p:ph type="sldNum" sz="quarter" idx="12"/>
          </p:nvPr>
        </p:nvSpPr>
        <p:spPr/>
        <p:txBody>
          <a:bodyPr/>
          <a:lstStyle/>
          <a:p>
            <a:fld id="{5ED21970-C391-425E-A420-D0F2FFC715A8}" type="slidenum">
              <a:rPr lang="en-US" smtClean="0"/>
              <a:t>‹#›</a:t>
            </a:fld>
            <a:endParaRPr lang="en-US"/>
          </a:p>
        </p:txBody>
      </p:sp>
    </p:spTree>
    <p:extLst>
      <p:ext uri="{BB962C8B-B14F-4D97-AF65-F5344CB8AC3E}">
        <p14:creationId xmlns:p14="http://schemas.microsoft.com/office/powerpoint/2010/main" val="542338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1C9083C-412E-4100-9042-22868DF10169}"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0E3F8-15D5-43CD-B1A8-F39F63275B47}" type="slidenum">
              <a:rPr lang="en-US" altLang="en-US"/>
              <a:pPr>
                <a:defRPr/>
              </a:pPr>
              <a:t>‹#›</a:t>
            </a:fld>
            <a:endParaRPr lang="en-US" altLang="en-US"/>
          </a:p>
        </p:txBody>
      </p:sp>
    </p:spTree>
    <p:extLst>
      <p:ext uri="{BB962C8B-B14F-4D97-AF65-F5344CB8AC3E}">
        <p14:creationId xmlns:p14="http://schemas.microsoft.com/office/powerpoint/2010/main" val="4292738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8BEC3F-A437-4CAA-A532-31A993BABFCE}"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86687F-6129-49B6-9B58-C4F80801C855}" type="slidenum">
              <a:rPr lang="en-US" altLang="en-US"/>
              <a:pPr>
                <a:defRPr/>
              </a:pPr>
              <a:t>‹#›</a:t>
            </a:fld>
            <a:endParaRPr lang="en-US" altLang="en-US"/>
          </a:p>
        </p:txBody>
      </p:sp>
    </p:spTree>
    <p:extLst>
      <p:ext uri="{BB962C8B-B14F-4D97-AF65-F5344CB8AC3E}">
        <p14:creationId xmlns:p14="http://schemas.microsoft.com/office/powerpoint/2010/main" val="2181438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B996E46-1E3F-4EEE-ABE7-AAB31229E610}"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7B3454-74A1-473D-BB05-43794B01DEE0}" type="slidenum">
              <a:rPr lang="en-US" altLang="en-US"/>
              <a:pPr>
                <a:defRPr/>
              </a:pPr>
              <a:t>‹#›</a:t>
            </a:fld>
            <a:endParaRPr lang="en-US" altLang="en-US"/>
          </a:p>
        </p:txBody>
      </p:sp>
    </p:spTree>
    <p:extLst>
      <p:ext uri="{BB962C8B-B14F-4D97-AF65-F5344CB8AC3E}">
        <p14:creationId xmlns:p14="http://schemas.microsoft.com/office/powerpoint/2010/main" val="1800686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9FCD0BA-5676-406F-831B-3CCF0AB01910}"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FFD5FA-5372-4AE6-B666-214DF844BA07}" type="slidenum">
              <a:rPr lang="en-US" altLang="en-US"/>
              <a:pPr>
                <a:defRPr/>
              </a:pPr>
              <a:t>‹#›</a:t>
            </a:fld>
            <a:endParaRPr lang="en-US" altLang="en-US"/>
          </a:p>
        </p:txBody>
      </p:sp>
    </p:spTree>
    <p:extLst>
      <p:ext uri="{BB962C8B-B14F-4D97-AF65-F5344CB8AC3E}">
        <p14:creationId xmlns:p14="http://schemas.microsoft.com/office/powerpoint/2010/main" val="1226465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A62F2B1-C7EE-4548-A1C5-D20EE1D37EA4}" type="datetimeFigureOut">
              <a:rPr lang="en-US"/>
              <a:pPr>
                <a:defRPr/>
              </a:pPr>
              <a:t>1/20/2024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2C60C1-3697-4172-B285-A8BCD444E13F}" type="slidenum">
              <a:rPr lang="en-US" altLang="en-US"/>
              <a:pPr>
                <a:defRPr/>
              </a:pPr>
              <a:t>‹#›</a:t>
            </a:fld>
            <a:endParaRPr lang="en-US" altLang="en-US"/>
          </a:p>
        </p:txBody>
      </p:sp>
    </p:spTree>
    <p:extLst>
      <p:ext uri="{BB962C8B-B14F-4D97-AF65-F5344CB8AC3E}">
        <p14:creationId xmlns:p14="http://schemas.microsoft.com/office/powerpoint/2010/main" val="161865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1D9C98C-DBBE-420C-99C8-0DBCFB4D7A1A}" type="datetimeFigureOut">
              <a:rPr lang="en-US"/>
              <a:pPr>
                <a:defRPr/>
              </a:pPr>
              <a:t>1/20/2024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229DE68-2E52-4B3C-8DAE-4AC462AE1118}" type="slidenum">
              <a:rPr lang="en-US" altLang="en-US"/>
              <a:pPr>
                <a:defRPr/>
              </a:pPr>
              <a:t>‹#›</a:t>
            </a:fld>
            <a:endParaRPr lang="en-US" altLang="en-US"/>
          </a:p>
        </p:txBody>
      </p:sp>
    </p:spTree>
    <p:extLst>
      <p:ext uri="{BB962C8B-B14F-4D97-AF65-F5344CB8AC3E}">
        <p14:creationId xmlns:p14="http://schemas.microsoft.com/office/powerpoint/2010/main" val="20623279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0AB518-5B00-48FF-BFAB-B0062C1C73AB}" type="datetimeFigureOut">
              <a:rPr lang="en-US"/>
              <a:pPr>
                <a:defRPr/>
              </a:pPr>
              <a:t>1/20/2024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E29CE37-9C58-435A-9820-70713D872D10}" type="slidenum">
              <a:rPr lang="en-US" altLang="en-US"/>
              <a:pPr>
                <a:defRPr/>
              </a:pPr>
              <a:t>‹#›</a:t>
            </a:fld>
            <a:endParaRPr lang="en-US" altLang="en-US"/>
          </a:p>
        </p:txBody>
      </p:sp>
    </p:spTree>
    <p:extLst>
      <p:ext uri="{BB962C8B-B14F-4D97-AF65-F5344CB8AC3E}">
        <p14:creationId xmlns:p14="http://schemas.microsoft.com/office/powerpoint/2010/main" val="52107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294453193"/>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99833D-618F-46C8-A81B-D4E755EA5500}"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6C8A87-DB04-480F-9DBA-341E42FBA5C7}" type="slidenum">
              <a:rPr lang="en-US" altLang="en-US"/>
              <a:pPr>
                <a:defRPr/>
              </a:pPr>
              <a:t>‹#›</a:t>
            </a:fld>
            <a:endParaRPr lang="en-US" altLang="en-US"/>
          </a:p>
        </p:txBody>
      </p:sp>
    </p:spTree>
    <p:extLst>
      <p:ext uri="{BB962C8B-B14F-4D97-AF65-F5344CB8AC3E}">
        <p14:creationId xmlns:p14="http://schemas.microsoft.com/office/powerpoint/2010/main" val="31291398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323217-4C70-4E53-86EC-6B1A5ECE8DAC}"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A4C2EB-AB10-4C59-8444-64DF47C41764}" type="slidenum">
              <a:rPr lang="en-US" altLang="en-US"/>
              <a:pPr>
                <a:defRPr/>
              </a:pPr>
              <a:t>‹#›</a:t>
            </a:fld>
            <a:endParaRPr lang="en-US" altLang="en-US"/>
          </a:p>
        </p:txBody>
      </p:sp>
    </p:spTree>
    <p:extLst>
      <p:ext uri="{BB962C8B-B14F-4D97-AF65-F5344CB8AC3E}">
        <p14:creationId xmlns:p14="http://schemas.microsoft.com/office/powerpoint/2010/main" val="3266803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F7FB9B-EC38-4540-9DE5-7EBB89B8B56D}"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E99CA0-250D-4C75-8F5A-B13AB7842E4C}" type="slidenum">
              <a:rPr lang="en-US" altLang="en-US"/>
              <a:pPr>
                <a:defRPr/>
              </a:pPr>
              <a:t>‹#›</a:t>
            </a:fld>
            <a:endParaRPr lang="en-US" altLang="en-US"/>
          </a:p>
        </p:txBody>
      </p:sp>
    </p:spTree>
    <p:extLst>
      <p:ext uri="{BB962C8B-B14F-4D97-AF65-F5344CB8AC3E}">
        <p14:creationId xmlns:p14="http://schemas.microsoft.com/office/powerpoint/2010/main" val="7047537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525123-C209-4E3C-851F-61BCC43C9713}"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B460BB-7CC2-4843-813B-64473F42248F}" type="slidenum">
              <a:rPr lang="en-US" altLang="en-US"/>
              <a:pPr>
                <a:defRPr/>
              </a:pPr>
              <a:t>‹#›</a:t>
            </a:fld>
            <a:endParaRPr lang="en-US" altLang="en-US"/>
          </a:p>
        </p:txBody>
      </p:sp>
    </p:spTree>
    <p:extLst>
      <p:ext uri="{BB962C8B-B14F-4D97-AF65-F5344CB8AC3E}">
        <p14:creationId xmlns:p14="http://schemas.microsoft.com/office/powerpoint/2010/main" val="45391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4071538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155913099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9167189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8866507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67630017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35953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p:cNvGrpSpPr>
            <a:grpSpLocks/>
          </p:cNvGrpSpPr>
          <p:nvPr/>
        </p:nvGrpSpPr>
        <p:grpSpPr bwMode="auto">
          <a:xfrm>
            <a:off x="503238" y="908050"/>
            <a:ext cx="8172450" cy="5975350"/>
            <a:chOff x="539552" y="908720"/>
            <a:chExt cx="8157581" cy="5974680"/>
          </a:xfrm>
        </p:grpSpPr>
        <p:cxnSp>
          <p:nvCxnSpPr>
            <p:cNvPr id="5" name="Gerade Verbindung 8"/>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34000540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p:cNvPicPr>
            <a:picLocks/>
          </p:cNvPicPr>
          <p:nvPr/>
        </p:nvPicPr>
        <p:blipFill>
          <a:blip r:embed="rId14">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F28531B-AD5B-4EA5-9F2C-1C96342C2352}"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eaLnBrk="1" hangingPunct="1">
                <a:defRPr/>
              </a:pPr>
              <a:t>1/20/2024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97C7E612-6D61-4BDD-8073-661017F3219F}"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eaLnBrk="1" hangingPunct="1">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eaLnBrk="1" hangingPunct="1">
              <a:defRPr/>
            </a:pPr>
            <a:endParaRPr lang="de-DE" altLang="en-US" sz="900" b="1">
              <a:latin typeface="Calibri" panose="020F0502020204030204" pitchFamily="34" charset="0"/>
              <a:ea typeface="Geneva"/>
              <a:cs typeface="Geneva"/>
            </a:endParaRPr>
          </a:p>
        </p:txBody>
      </p:sp>
      <p:sp>
        <p:nvSpPr>
          <p:cNvPr id="13" name="Abgerundetes Rechteck 8"/>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eaLnBrk="1" hangingPunct="1">
              <a:defRPr/>
            </a:pPr>
            <a:endParaRPr lang="de-DE" dirty="0">
              <a:latin typeface="Calibri"/>
              <a:ea typeface="Geneva" charset="0"/>
              <a:cs typeface="Geneva" charset="0"/>
            </a:endParaRPr>
          </a:p>
        </p:txBody>
      </p:sp>
      <p:cxnSp>
        <p:nvCxnSpPr>
          <p:cNvPr id="10" name="Gerade Verbindung 9"/>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1" r:id="rId1"/>
    <p:sldLayoutId id="2147484033" r:id="rId2"/>
    <p:sldLayoutId id="2147484034" r:id="rId3"/>
    <p:sldLayoutId id="2147484035" r:id="rId4"/>
    <p:sldLayoutId id="2147484036" r:id="rId5"/>
    <p:sldLayoutId id="2147484037" r:id="rId6"/>
    <p:sldLayoutId id="2147484038" r:id="rId7"/>
    <p:sldLayoutId id="2147484039" r:id="rId8"/>
    <p:sldLayoutId id="2147484052" r:id="rId9"/>
    <p:sldLayoutId id="2147484053" r:id="rId10"/>
    <p:sldLayoutId id="2147484054" r:id="rId11"/>
    <p:sldLayoutId id="2147484055" r:id="rId12"/>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81CBC079-5E65-4EAD-9A32-7E96193B4DF1}" type="datetimeFigureOut">
              <a:rPr lang="en-US"/>
              <a:pPr>
                <a:defRPr/>
              </a:pPr>
              <a:t>1/20/2024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EF6CB72-2BE4-4221-9076-2EA701E0A4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noAutofit/>
          </a:bodyPr>
          <a:lstStyle/>
          <a:p>
            <a:pPr algn="r" eaLnBrk="1" hangingPunct="1">
              <a:defRPr/>
            </a:pPr>
            <a:r>
              <a:rPr lang="en-US" dirty="0"/>
              <a:t>Info Security Planning</a:t>
            </a:r>
          </a:p>
          <a:p>
            <a:pPr algn="r" eaLnBrk="1" hangingPunct="1">
              <a:defRPr/>
            </a:pPr>
            <a:r>
              <a:rPr lang="en-US" dirty="0"/>
              <a:t>Susan Lincke</a:t>
            </a:r>
          </a:p>
        </p:txBody>
      </p:sp>
      <p:sp>
        <p:nvSpPr>
          <p:cNvPr id="6" name="Title 5"/>
          <p:cNvSpPr>
            <a:spLocks noGrp="1"/>
          </p:cNvSpPr>
          <p:nvPr>
            <p:ph type="ctrTitle"/>
          </p:nvPr>
        </p:nvSpPr>
        <p:spPr>
          <a:xfrm>
            <a:off x="3772652" y="4165600"/>
            <a:ext cx="4903036" cy="470898"/>
          </a:xfrm>
        </p:spPr>
        <p:txBody>
          <a:bodyPr/>
          <a:lstStyle/>
          <a:p>
            <a:pPr eaLnBrk="1" hangingPunct="1">
              <a:defRPr/>
            </a:pPr>
            <a:r>
              <a:rPr lang="en-US" dirty="0"/>
              <a:t>Chapter 3: PCI DSS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E5468-EDB0-42D4-AA39-A0C171B3A656}"/>
              </a:ext>
            </a:extLst>
          </p:cNvPr>
          <p:cNvSpPr>
            <a:spLocks noGrp="1"/>
          </p:cNvSpPr>
          <p:nvPr>
            <p:ph type="title"/>
          </p:nvPr>
        </p:nvSpPr>
        <p:spPr/>
        <p:txBody>
          <a:bodyPr/>
          <a:lstStyle/>
          <a:p>
            <a:r>
              <a:rPr lang="en-US" dirty="0"/>
              <a:t>EMV Smart Chips</a:t>
            </a:r>
          </a:p>
        </p:txBody>
      </p:sp>
      <p:sp>
        <p:nvSpPr>
          <p:cNvPr id="3" name="Content Placeholder 2">
            <a:extLst>
              <a:ext uri="{FF2B5EF4-FFF2-40B4-BE49-F238E27FC236}">
                <a16:creationId xmlns:a16="http://schemas.microsoft.com/office/drawing/2014/main" id="{DD249307-2E0F-4203-A500-683FC4C8AF83}"/>
              </a:ext>
            </a:extLst>
          </p:cNvPr>
          <p:cNvSpPr>
            <a:spLocks noGrp="1"/>
          </p:cNvSpPr>
          <p:nvPr>
            <p:ph idx="1"/>
          </p:nvPr>
        </p:nvSpPr>
        <p:spPr/>
        <p:txBody>
          <a:bodyPr/>
          <a:lstStyle/>
          <a:p>
            <a:r>
              <a:rPr lang="en-US" dirty="0"/>
              <a:t>Payment card theft reduced with smart chips</a:t>
            </a:r>
          </a:p>
          <a:p>
            <a:pPr marL="285750" indent="-285750">
              <a:buFont typeface="Arial" panose="020B0604020202020204" pitchFamily="34" charset="0"/>
              <a:buChar char="•"/>
            </a:pPr>
            <a:r>
              <a:rPr lang="en-US" dirty="0" err="1"/>
              <a:t>Europay</a:t>
            </a:r>
            <a:r>
              <a:rPr lang="en-US" dirty="0"/>
              <a:t>-Mastercard-Visa (EMV) smart payment cards use chips that are difficult to counterfeit</a:t>
            </a:r>
          </a:p>
          <a:p>
            <a:pPr marL="285750" indent="-285750">
              <a:buFont typeface="Arial" panose="020B0604020202020204" pitchFamily="34" charset="0"/>
              <a:buChar char="•"/>
            </a:pPr>
            <a:r>
              <a:rPr lang="en-US" dirty="0"/>
              <a:t>required implementation October 2015</a:t>
            </a:r>
          </a:p>
          <a:p>
            <a:pPr marL="285750" indent="-285750">
              <a:buFont typeface="Arial" panose="020B0604020202020204" pitchFamily="34" charset="0"/>
              <a:buChar char="•"/>
            </a:pPr>
            <a:r>
              <a:rPr lang="en-US" dirty="0"/>
              <a:t>Payment cards still vulnerable in long distance (over-the-phone or over-the-internet) sales, where chip cannot be used.  </a:t>
            </a:r>
          </a:p>
          <a:p>
            <a:pPr marL="285750" indent="-285750">
              <a:buFont typeface="Arial" panose="020B0604020202020204" pitchFamily="34" charset="0"/>
              <a:buChar char="•"/>
            </a:pPr>
            <a:r>
              <a:rPr lang="en-US" dirty="0"/>
              <a:t>Artificial intelligence should monitor these transactions to verify likely valid</a:t>
            </a:r>
          </a:p>
        </p:txBody>
      </p:sp>
    </p:spTree>
    <p:extLst>
      <p:ext uri="{BB962C8B-B14F-4D97-AF65-F5344CB8AC3E}">
        <p14:creationId xmlns:p14="http://schemas.microsoft.com/office/powerpoint/2010/main" val="3722047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193339-5901-477E-BA33-7FCB6BB0C3B1}"/>
              </a:ext>
            </a:extLst>
          </p:cNvPr>
          <p:cNvSpPr>
            <a:spLocks noGrp="1"/>
          </p:cNvSpPr>
          <p:nvPr>
            <p:ph idx="11"/>
          </p:nvPr>
        </p:nvSpPr>
        <p:spPr>
          <a:xfrm>
            <a:off x="520700" y="1914771"/>
            <a:ext cx="8137300" cy="4484441"/>
          </a:xfrm>
        </p:spPr>
        <p:txBody>
          <a:bodyPr/>
          <a:lstStyle/>
          <a:p>
            <a:r>
              <a:rPr lang="en-US" b="1" dirty="0"/>
              <a:t>ISSUES:</a:t>
            </a:r>
          </a:p>
          <a:p>
            <a:r>
              <a:rPr lang="en-US" dirty="0"/>
              <a:t>Vulnerabilities arise from each added device or software feature on a payment card network.  </a:t>
            </a:r>
          </a:p>
          <a:p>
            <a:r>
              <a:rPr lang="en-US" dirty="0"/>
              <a:t>Smaller card data environments result in less planning, less risk, fewer audit tests and lower audit costs.</a:t>
            </a:r>
          </a:p>
          <a:p>
            <a:r>
              <a:rPr lang="en-US" b="1" dirty="0"/>
              <a:t>CONTROLS:</a:t>
            </a:r>
          </a:p>
          <a:p>
            <a:r>
              <a:rPr lang="en-US" dirty="0"/>
              <a:t>Separate out the PCI equipment into its own network zone </a:t>
            </a:r>
          </a:p>
          <a:p>
            <a:r>
              <a:rPr lang="en-US" dirty="0"/>
              <a:t>Support a minimal network configuration: no extra applications</a:t>
            </a:r>
          </a:p>
          <a:p>
            <a:r>
              <a:rPr lang="en-US" dirty="0"/>
              <a:t>Fully document network configuration via network and data flow diagrams</a:t>
            </a:r>
          </a:p>
          <a:p>
            <a:r>
              <a:rPr lang="en-US" dirty="0"/>
              <a:t>Configure security: e.g., firewalls should support only approved traffic  inbound and outbound</a:t>
            </a:r>
          </a:p>
          <a:p>
            <a:r>
              <a:rPr lang="en-US" dirty="0"/>
              <a:t>Include network security controls: anti-spoofing software and minimized DNS exposure</a:t>
            </a:r>
          </a:p>
          <a:p>
            <a:endParaRPr lang="en-US" dirty="0"/>
          </a:p>
        </p:txBody>
      </p:sp>
      <p:sp>
        <p:nvSpPr>
          <p:cNvPr id="3" name="Title 2">
            <a:extLst>
              <a:ext uri="{FF2B5EF4-FFF2-40B4-BE49-F238E27FC236}">
                <a16:creationId xmlns:a16="http://schemas.microsoft.com/office/drawing/2014/main" id="{DC9BF189-02D3-40D5-8F48-45E06CDABD5E}"/>
              </a:ext>
            </a:extLst>
          </p:cNvPr>
          <p:cNvSpPr>
            <a:spLocks noGrp="1"/>
          </p:cNvSpPr>
          <p:nvPr>
            <p:ph type="title"/>
          </p:nvPr>
        </p:nvSpPr>
        <p:spPr>
          <a:xfrm>
            <a:off x="520700" y="917575"/>
            <a:ext cx="8154988" cy="886397"/>
          </a:xfrm>
        </p:spPr>
        <p:txBody>
          <a:bodyPr/>
          <a:lstStyle/>
          <a:p>
            <a:r>
              <a:rPr lang="en-US" dirty="0"/>
              <a:t>Build and Maintain a Secure Network</a:t>
            </a:r>
            <a:br>
              <a:rPr lang="en-US" dirty="0"/>
            </a:br>
            <a:r>
              <a:rPr lang="en-US" sz="2800" dirty="0"/>
              <a:t>Req. 1: Install and Maintain Network Security Controls</a:t>
            </a:r>
            <a:endParaRPr lang="en-US" dirty="0"/>
          </a:p>
        </p:txBody>
      </p:sp>
    </p:spTree>
    <p:extLst>
      <p:ext uri="{BB962C8B-B14F-4D97-AF65-F5344CB8AC3E}">
        <p14:creationId xmlns:p14="http://schemas.microsoft.com/office/powerpoint/2010/main" val="214516853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193339-5901-477E-BA33-7FCB6BB0C3B1}"/>
              </a:ext>
            </a:extLst>
          </p:cNvPr>
          <p:cNvSpPr>
            <a:spLocks noGrp="1"/>
          </p:cNvSpPr>
          <p:nvPr>
            <p:ph idx="11"/>
          </p:nvPr>
        </p:nvSpPr>
        <p:spPr>
          <a:xfrm>
            <a:off x="520700" y="1914771"/>
            <a:ext cx="8137300" cy="4484441"/>
          </a:xfrm>
        </p:spPr>
        <p:txBody>
          <a:bodyPr/>
          <a:lstStyle/>
          <a:p>
            <a:r>
              <a:rPr lang="en-US" b="1" dirty="0"/>
              <a:t>ISSUES:</a:t>
            </a:r>
          </a:p>
          <a:p>
            <a:r>
              <a:rPr lang="en-US" dirty="0"/>
              <a:t>Protect all systems in Payment Card Zone including any wireless networks to reduce the number of attack vulnerabilities</a:t>
            </a:r>
          </a:p>
          <a:p>
            <a:r>
              <a:rPr lang="en-US" b="1" dirty="0"/>
              <a:t>CONTROLS:</a:t>
            </a:r>
          </a:p>
          <a:p>
            <a:r>
              <a:rPr lang="en-US" dirty="0"/>
              <a:t>Remove non-vital applications, accounts and services </a:t>
            </a:r>
          </a:p>
          <a:p>
            <a:r>
              <a:rPr lang="en-US" dirty="0"/>
              <a:t>Eliminate default passwords </a:t>
            </a:r>
          </a:p>
          <a:p>
            <a:r>
              <a:rPr lang="en-US" dirty="0"/>
              <a:t>Optimize system security options for all systems in the payment card network zone.  </a:t>
            </a:r>
          </a:p>
          <a:p>
            <a:r>
              <a:rPr lang="en-US" dirty="0"/>
              <a:t>Encrypt any remote, administrative access </a:t>
            </a:r>
          </a:p>
          <a:p>
            <a:r>
              <a:rPr lang="en-US" dirty="0"/>
              <a:t>Apply security rules to wireless networks </a:t>
            </a:r>
          </a:p>
          <a:p>
            <a:r>
              <a:rPr lang="en-US" dirty="0"/>
              <a:t>Change encryption keys when personnel depart or after a suspected compromise.</a:t>
            </a:r>
          </a:p>
          <a:p>
            <a:endParaRPr lang="en-US" b="1" dirty="0"/>
          </a:p>
          <a:p>
            <a:endParaRPr lang="en-US" dirty="0"/>
          </a:p>
        </p:txBody>
      </p:sp>
      <p:sp>
        <p:nvSpPr>
          <p:cNvPr id="3" name="Title 2">
            <a:extLst>
              <a:ext uri="{FF2B5EF4-FFF2-40B4-BE49-F238E27FC236}">
                <a16:creationId xmlns:a16="http://schemas.microsoft.com/office/drawing/2014/main" id="{DC9BF189-02D3-40D5-8F48-45E06CDABD5E}"/>
              </a:ext>
            </a:extLst>
          </p:cNvPr>
          <p:cNvSpPr>
            <a:spLocks noGrp="1"/>
          </p:cNvSpPr>
          <p:nvPr>
            <p:ph type="title"/>
          </p:nvPr>
        </p:nvSpPr>
        <p:spPr>
          <a:xfrm>
            <a:off x="520700" y="917575"/>
            <a:ext cx="8154988" cy="1329595"/>
          </a:xfrm>
        </p:spPr>
        <p:txBody>
          <a:bodyPr/>
          <a:lstStyle/>
          <a:p>
            <a:r>
              <a:rPr lang="en-US" dirty="0"/>
              <a:t>Build and Maintain a Secure Network</a:t>
            </a:r>
            <a:br>
              <a:rPr lang="en-US" dirty="0"/>
            </a:br>
            <a:r>
              <a:rPr lang="en-US" sz="2400" dirty="0"/>
              <a:t>Req. 2: Apply Secure Configurations to All System Components</a:t>
            </a:r>
            <a:br>
              <a:rPr lang="en-US" sz="2800" dirty="0"/>
            </a:br>
            <a:endParaRPr lang="en-US" dirty="0"/>
          </a:p>
        </p:txBody>
      </p:sp>
    </p:spTree>
    <p:extLst>
      <p:ext uri="{BB962C8B-B14F-4D97-AF65-F5344CB8AC3E}">
        <p14:creationId xmlns:p14="http://schemas.microsoft.com/office/powerpoint/2010/main" val="993443239"/>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D06C0D-4090-4CBF-9625-22BE921BFE7E}"/>
              </a:ext>
            </a:extLst>
          </p:cNvPr>
          <p:cNvSpPr>
            <a:spLocks noGrp="1"/>
          </p:cNvSpPr>
          <p:nvPr>
            <p:ph idx="11"/>
          </p:nvPr>
        </p:nvSpPr>
        <p:spPr>
          <a:xfrm>
            <a:off x="522000" y="1905000"/>
            <a:ext cx="8136000" cy="4494212"/>
          </a:xfrm>
        </p:spPr>
        <p:txBody>
          <a:bodyPr/>
          <a:lstStyle/>
          <a:p>
            <a:r>
              <a:rPr lang="en-US" b="1" dirty="0"/>
              <a:t>CONTROLS:</a:t>
            </a:r>
          </a:p>
          <a:p>
            <a:r>
              <a:rPr lang="en-US" dirty="0"/>
              <a:t>Avoid storage of Payment card data, except for a documented business need.  </a:t>
            </a:r>
          </a:p>
          <a:p>
            <a:r>
              <a:rPr lang="en-US" dirty="0"/>
              <a:t>Minimize data retention periods with documented policy</a:t>
            </a:r>
          </a:p>
          <a:p>
            <a:r>
              <a:rPr lang="en-US" dirty="0"/>
              <a:t>Purge data securely, quarterly, preferably through unrecoverable means.  </a:t>
            </a:r>
          </a:p>
          <a:p>
            <a:r>
              <a:rPr lang="en-US" dirty="0"/>
              <a:t>Retain sensitive authentication data (e.g., CVC and PIN) in encrypted format</a:t>
            </a:r>
          </a:p>
          <a:p>
            <a:r>
              <a:rPr lang="en-US" dirty="0"/>
              <a:t>Delete sensitive authentication data following authorization.  </a:t>
            </a:r>
          </a:p>
          <a:p>
            <a:pPr marL="285750" indent="-285750">
              <a:buFont typeface="Arial" panose="020B0604020202020204" pitchFamily="34" charset="0"/>
              <a:buChar char="•"/>
            </a:pPr>
            <a:r>
              <a:rPr lang="en-US" dirty="0"/>
              <a:t>businesses issuing payment cards and few others may retain sensitive information with compensating security controls.</a:t>
            </a:r>
          </a:p>
          <a:p>
            <a:r>
              <a:rPr lang="en-US" dirty="0"/>
              <a:t>Mask, encrypt, hash or truncate account numbers, as appropriate</a:t>
            </a:r>
          </a:p>
          <a:p>
            <a:r>
              <a:rPr lang="en-US" dirty="0"/>
              <a:t>Prevent copying through unauthorized, remote access</a:t>
            </a:r>
          </a:p>
          <a:p>
            <a:r>
              <a:rPr lang="en-US" dirty="0"/>
              <a:t>Strongly encrypt file systems and disks. </a:t>
            </a:r>
          </a:p>
        </p:txBody>
      </p:sp>
      <p:sp>
        <p:nvSpPr>
          <p:cNvPr id="3" name="Title 2">
            <a:extLst>
              <a:ext uri="{FF2B5EF4-FFF2-40B4-BE49-F238E27FC236}">
                <a16:creationId xmlns:a16="http://schemas.microsoft.com/office/drawing/2014/main" id="{B17EC20A-712D-4B59-9BA3-6417E4DA87FA}"/>
              </a:ext>
            </a:extLst>
          </p:cNvPr>
          <p:cNvSpPr>
            <a:spLocks noGrp="1"/>
          </p:cNvSpPr>
          <p:nvPr>
            <p:ph type="title"/>
          </p:nvPr>
        </p:nvSpPr>
        <p:spPr>
          <a:xfrm>
            <a:off x="520700" y="917575"/>
            <a:ext cx="8154988" cy="886397"/>
          </a:xfrm>
        </p:spPr>
        <p:txBody>
          <a:bodyPr/>
          <a:lstStyle/>
          <a:p>
            <a:r>
              <a:rPr lang="en-US" dirty="0"/>
              <a:t>Protect Cardholder Data</a:t>
            </a:r>
            <a:br>
              <a:rPr lang="en-US" dirty="0"/>
            </a:br>
            <a:r>
              <a:rPr lang="en-US" sz="2800" dirty="0"/>
              <a:t>Req. 3: Protect Stored Account Data</a:t>
            </a:r>
            <a:endParaRPr lang="en-US" dirty="0"/>
          </a:p>
        </p:txBody>
      </p:sp>
    </p:spTree>
    <p:extLst>
      <p:ext uri="{BB962C8B-B14F-4D97-AF65-F5344CB8AC3E}">
        <p14:creationId xmlns:p14="http://schemas.microsoft.com/office/powerpoint/2010/main" val="79904917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B77158-6C89-4A94-9960-8248478DC4FC}"/>
              </a:ext>
            </a:extLst>
          </p:cNvPr>
          <p:cNvSpPr>
            <a:spLocks noGrp="1"/>
          </p:cNvSpPr>
          <p:nvPr>
            <p:ph idx="11"/>
          </p:nvPr>
        </p:nvSpPr>
        <p:spPr>
          <a:xfrm>
            <a:off x="468312" y="1914771"/>
            <a:ext cx="8189688" cy="4484441"/>
          </a:xfrm>
        </p:spPr>
        <p:txBody>
          <a:bodyPr/>
          <a:lstStyle/>
          <a:p>
            <a:r>
              <a:rPr lang="en-US" b="1" dirty="0"/>
              <a:t>ISSUES:</a:t>
            </a:r>
          </a:p>
          <a:p>
            <a:r>
              <a:rPr lang="en-US" dirty="0"/>
              <a:t>Access to keys also means access to data, regardless of quality of data encryption. </a:t>
            </a:r>
          </a:p>
          <a:p>
            <a:r>
              <a:rPr lang="en-US" b="1" dirty="0"/>
              <a:t>CONTROLS</a:t>
            </a:r>
            <a:r>
              <a:rPr lang="en-US" dirty="0"/>
              <a:t>:  </a:t>
            </a:r>
          </a:p>
          <a:p>
            <a:r>
              <a:rPr lang="en-US" dirty="0"/>
              <a:t>Follow key management best practices</a:t>
            </a:r>
          </a:p>
          <a:p>
            <a:pPr marL="285750" indent="-285750">
              <a:buFont typeface="Arial" panose="020B0604020202020204" pitchFamily="34" charset="0"/>
              <a:buChar char="•"/>
            </a:pPr>
            <a:r>
              <a:rPr lang="en-US" dirty="0"/>
              <a:t>Define and follow key management policies</a:t>
            </a:r>
          </a:p>
          <a:p>
            <a:pPr marL="285750" indent="-285750">
              <a:buFont typeface="Arial" panose="020B0604020202020204" pitchFamily="34" charset="0"/>
              <a:buChar char="•"/>
            </a:pPr>
            <a:r>
              <a:rPr lang="en-US" dirty="0"/>
              <a:t>Ensure encryption of keys is as strong as encryption of data</a:t>
            </a:r>
          </a:p>
          <a:p>
            <a:pPr marL="285750" indent="-285750">
              <a:buFont typeface="Arial" panose="020B0604020202020204" pitchFamily="34" charset="0"/>
              <a:buChar char="•"/>
            </a:pPr>
            <a:r>
              <a:rPr lang="en-US" dirty="0"/>
              <a:t>Ensure key-encrypting keys and data-encrypting keys are maintained separately, with minimal instances</a:t>
            </a:r>
          </a:p>
          <a:p>
            <a:pPr marL="285750" indent="-285750">
              <a:buFont typeface="Arial" panose="020B0604020202020204" pitchFamily="34" charset="0"/>
              <a:buChar char="•"/>
            </a:pPr>
            <a:r>
              <a:rPr lang="en-US" dirty="0"/>
              <a:t>Encrypt keys when stored or transmitted</a:t>
            </a:r>
          </a:p>
          <a:p>
            <a:pPr marL="285750" indent="-285750">
              <a:buFont typeface="Arial" panose="020B0604020202020204" pitchFamily="34" charset="0"/>
              <a:buChar char="•"/>
            </a:pPr>
            <a:r>
              <a:rPr lang="en-US" dirty="0"/>
              <a:t>Change keys by Authorized key custodians 1) regularly and 2) whenever key is potentially compromised</a:t>
            </a:r>
          </a:p>
          <a:p>
            <a:pPr marL="285750" indent="-285750">
              <a:buFont typeface="Arial" panose="020B0604020202020204" pitchFamily="34" charset="0"/>
              <a:buChar char="•"/>
            </a:pPr>
            <a:r>
              <a:rPr lang="en-US" dirty="0"/>
              <a:t>Enable only key custodians to access and implement key management practices</a:t>
            </a:r>
          </a:p>
          <a:p>
            <a:endParaRPr lang="en-US" dirty="0"/>
          </a:p>
        </p:txBody>
      </p:sp>
      <p:sp>
        <p:nvSpPr>
          <p:cNvPr id="3" name="Title 2">
            <a:extLst>
              <a:ext uri="{FF2B5EF4-FFF2-40B4-BE49-F238E27FC236}">
                <a16:creationId xmlns:a16="http://schemas.microsoft.com/office/drawing/2014/main" id="{59B2366D-0DA4-4128-90D1-AC18FEB8891F}"/>
              </a:ext>
            </a:extLst>
          </p:cNvPr>
          <p:cNvSpPr>
            <a:spLocks noGrp="1"/>
          </p:cNvSpPr>
          <p:nvPr>
            <p:ph type="title"/>
          </p:nvPr>
        </p:nvSpPr>
        <p:spPr>
          <a:xfrm>
            <a:off x="520700" y="917575"/>
            <a:ext cx="8154988" cy="997196"/>
          </a:xfrm>
        </p:spPr>
        <p:txBody>
          <a:bodyPr/>
          <a:lstStyle/>
          <a:p>
            <a:r>
              <a:rPr lang="en-US" dirty="0"/>
              <a:t>Protect Cardholder Data</a:t>
            </a:r>
            <a:br>
              <a:rPr lang="en-US" dirty="0"/>
            </a:br>
            <a:r>
              <a:rPr lang="en-US" dirty="0"/>
              <a:t>Req. 3: Protect Stored Account Data</a:t>
            </a:r>
          </a:p>
        </p:txBody>
      </p:sp>
    </p:spTree>
    <p:extLst>
      <p:ext uri="{BB962C8B-B14F-4D97-AF65-F5344CB8AC3E}">
        <p14:creationId xmlns:p14="http://schemas.microsoft.com/office/powerpoint/2010/main" val="99460059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19872C-9E3C-4CF7-B805-49CE8B0848EC}"/>
              </a:ext>
            </a:extLst>
          </p:cNvPr>
          <p:cNvSpPr>
            <a:spLocks noGrp="1"/>
          </p:cNvSpPr>
          <p:nvPr>
            <p:ph idx="11"/>
          </p:nvPr>
        </p:nvSpPr>
        <p:spPr>
          <a:xfrm>
            <a:off x="522000" y="2209800"/>
            <a:ext cx="8136000" cy="4189412"/>
          </a:xfrm>
        </p:spPr>
        <p:txBody>
          <a:bodyPr/>
          <a:lstStyle/>
          <a:p>
            <a:r>
              <a:rPr lang="en-US" b="1" dirty="0"/>
              <a:t>ISSUE:</a:t>
            </a:r>
            <a:br>
              <a:rPr lang="en-US" dirty="0"/>
            </a:br>
            <a:r>
              <a:rPr lang="en-US" dirty="0"/>
              <a:t>Transmissions are vulnerable across open, public networks, including the Internet and any wireless networks, such as Wi-Fi, cellular, Bluetooth, or satellite</a:t>
            </a:r>
          </a:p>
          <a:p>
            <a:r>
              <a:rPr lang="en-US" b="1" dirty="0"/>
              <a:t>CONTROLS: </a:t>
            </a:r>
          </a:p>
          <a:p>
            <a:r>
              <a:rPr lang="en-US" dirty="0"/>
              <a:t>Use strong encryption during transmission according to current best practices; no outdated (deprecated) protocols</a:t>
            </a:r>
          </a:p>
          <a:p>
            <a:r>
              <a:rPr lang="en-US" dirty="0"/>
              <a:t>Use digital certificates to ensure connection endpoints are made to the proper destination; certificates must be valid and current</a:t>
            </a:r>
          </a:p>
          <a:p>
            <a:r>
              <a:rPr lang="en-US" dirty="0"/>
              <a:t>Encrypt all aspects of the primary account number or PAN</a:t>
            </a:r>
          </a:p>
          <a:p>
            <a:endParaRPr lang="en-US" dirty="0"/>
          </a:p>
        </p:txBody>
      </p:sp>
      <p:sp>
        <p:nvSpPr>
          <p:cNvPr id="3" name="Title 2">
            <a:extLst>
              <a:ext uri="{FF2B5EF4-FFF2-40B4-BE49-F238E27FC236}">
                <a16:creationId xmlns:a16="http://schemas.microsoft.com/office/drawing/2014/main" id="{446A995C-85DF-40C1-BFCC-BA4CED64238C}"/>
              </a:ext>
            </a:extLst>
          </p:cNvPr>
          <p:cNvSpPr>
            <a:spLocks noGrp="1"/>
          </p:cNvSpPr>
          <p:nvPr>
            <p:ph type="title"/>
          </p:nvPr>
        </p:nvSpPr>
        <p:spPr>
          <a:xfrm>
            <a:off x="520700" y="917575"/>
            <a:ext cx="8154988" cy="1052596"/>
          </a:xfrm>
        </p:spPr>
        <p:txBody>
          <a:bodyPr/>
          <a:lstStyle/>
          <a:p>
            <a:r>
              <a:rPr lang="en-US" dirty="0"/>
              <a:t>Protect Cardholder Data</a:t>
            </a:r>
            <a:br>
              <a:rPr lang="en-US" dirty="0"/>
            </a:br>
            <a:r>
              <a:rPr lang="en-US" sz="2000" dirty="0"/>
              <a:t>Req. 4: Protect Cardholder Data with Strong Cryptography During Transmission Over Open, Public Networks</a:t>
            </a:r>
            <a:endParaRPr lang="en-US" dirty="0"/>
          </a:p>
        </p:txBody>
      </p:sp>
    </p:spTree>
    <p:extLst>
      <p:ext uri="{BB962C8B-B14F-4D97-AF65-F5344CB8AC3E}">
        <p14:creationId xmlns:p14="http://schemas.microsoft.com/office/powerpoint/2010/main" val="399476896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F06798-78A3-41A4-BC68-D6D86953A025}"/>
              </a:ext>
            </a:extLst>
          </p:cNvPr>
          <p:cNvSpPr>
            <a:spLocks noGrp="1"/>
          </p:cNvSpPr>
          <p:nvPr>
            <p:ph idx="11"/>
          </p:nvPr>
        </p:nvSpPr>
        <p:spPr>
          <a:xfrm>
            <a:off x="522000" y="1905000"/>
            <a:ext cx="8136000" cy="4494212"/>
          </a:xfrm>
        </p:spPr>
        <p:txBody>
          <a:bodyPr/>
          <a:lstStyle/>
          <a:p>
            <a:r>
              <a:rPr lang="en-US" b="1" dirty="0"/>
              <a:t>ISSUES:</a:t>
            </a:r>
          </a:p>
          <a:p>
            <a:r>
              <a:rPr lang="en-US" dirty="0"/>
              <a:t>Albert Gonzalez eventually installing spyware in centralized servers to collect payment cards </a:t>
            </a:r>
          </a:p>
          <a:p>
            <a:r>
              <a:rPr lang="en-US" dirty="0"/>
              <a:t>A </a:t>
            </a:r>
            <a:r>
              <a:rPr lang="en-US" dirty="0" err="1"/>
              <a:t>PoS</a:t>
            </a:r>
            <a:r>
              <a:rPr lang="en-US" dirty="0"/>
              <a:t> smash-and-grab attack does not require physical presence, since criminals attack via the Internet  </a:t>
            </a:r>
          </a:p>
          <a:p>
            <a:r>
              <a:rPr lang="en-US" dirty="0"/>
              <a:t>Attackers use social engineering to establish a foothold in the network, then launch a brute force password guesser to obtain access to the </a:t>
            </a:r>
            <a:r>
              <a:rPr lang="en-US" dirty="0" err="1"/>
              <a:t>PoS</a:t>
            </a:r>
            <a:r>
              <a:rPr lang="en-US" dirty="0"/>
              <a:t> device. </a:t>
            </a:r>
          </a:p>
          <a:p>
            <a:r>
              <a:rPr lang="en-US" dirty="0"/>
              <a:t>Attackers may scan a network for remote access to a </a:t>
            </a:r>
            <a:r>
              <a:rPr lang="en-US" dirty="0" err="1"/>
              <a:t>PoS</a:t>
            </a:r>
            <a:r>
              <a:rPr lang="en-US" dirty="0"/>
              <a:t> machine and then use a password guesser.  </a:t>
            </a:r>
          </a:p>
          <a:p>
            <a:r>
              <a:rPr lang="en-US" dirty="0"/>
              <a:t>Upon login, they install spyware such as PIN </a:t>
            </a:r>
            <a:r>
              <a:rPr lang="en-US" dirty="0" err="1"/>
              <a:t>keystoke</a:t>
            </a:r>
            <a:r>
              <a:rPr lang="en-US" dirty="0"/>
              <a:t> loggers and RAM scrapers, to record payment card information.  </a:t>
            </a:r>
          </a:p>
          <a:p>
            <a:r>
              <a:rPr lang="en-US" dirty="0"/>
              <a:t>This PCI DSS requirement protect payment card processors from spyware and malware, including viruses, ransomware, keyloggers, rootkits, and other new executable code.</a:t>
            </a:r>
          </a:p>
        </p:txBody>
      </p:sp>
      <p:sp>
        <p:nvSpPr>
          <p:cNvPr id="3" name="Title 2">
            <a:extLst>
              <a:ext uri="{FF2B5EF4-FFF2-40B4-BE49-F238E27FC236}">
                <a16:creationId xmlns:a16="http://schemas.microsoft.com/office/drawing/2014/main" id="{3C4455A1-6A5C-4E7E-9D69-2400EC8A0C19}"/>
              </a:ext>
            </a:extLst>
          </p:cNvPr>
          <p:cNvSpPr>
            <a:spLocks noGrp="1"/>
          </p:cNvSpPr>
          <p:nvPr>
            <p:ph type="title"/>
          </p:nvPr>
        </p:nvSpPr>
        <p:spPr>
          <a:xfrm>
            <a:off x="520700" y="917575"/>
            <a:ext cx="8154988" cy="747897"/>
          </a:xfrm>
        </p:spPr>
        <p:txBody>
          <a:bodyPr/>
          <a:lstStyle/>
          <a:p>
            <a:r>
              <a:rPr lang="en-US" sz="3200" dirty="0"/>
              <a:t>Maintain a Vulnerability Management Program</a:t>
            </a:r>
            <a:br>
              <a:rPr lang="en-US" dirty="0"/>
            </a:br>
            <a:r>
              <a:rPr lang="en-US" sz="2200" dirty="0"/>
              <a:t>Req. 5: Protect All Systems and Networks from Malicious Software</a:t>
            </a:r>
          </a:p>
        </p:txBody>
      </p:sp>
    </p:spTree>
    <p:extLst>
      <p:ext uri="{BB962C8B-B14F-4D97-AF65-F5344CB8AC3E}">
        <p14:creationId xmlns:p14="http://schemas.microsoft.com/office/powerpoint/2010/main" val="29466499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FE84E0-F539-48AD-97E0-054B02EABB71}"/>
              </a:ext>
            </a:extLst>
          </p:cNvPr>
          <p:cNvSpPr>
            <a:spLocks noGrp="1"/>
          </p:cNvSpPr>
          <p:nvPr>
            <p:ph idx="11"/>
          </p:nvPr>
        </p:nvSpPr>
        <p:spPr>
          <a:xfrm>
            <a:off x="522000" y="1981200"/>
            <a:ext cx="8136000" cy="4418012"/>
          </a:xfrm>
        </p:spPr>
        <p:txBody>
          <a:bodyPr/>
          <a:lstStyle/>
          <a:p>
            <a:r>
              <a:rPr lang="en-US" b="1" dirty="0"/>
              <a:t>CONTROLS:</a:t>
            </a:r>
          </a:p>
          <a:p>
            <a:r>
              <a:rPr lang="en-US" dirty="0"/>
              <a:t>Use anti-malware solutions on all systems that could run malware. </a:t>
            </a:r>
          </a:p>
          <a:p>
            <a:r>
              <a:rPr lang="en-US" dirty="0"/>
              <a:t>Regularly patch anti-malware software.  </a:t>
            </a:r>
          </a:p>
          <a:p>
            <a:r>
              <a:rPr lang="en-US" dirty="0"/>
              <a:t>Evaluate high risk systems more frequently (or continuously) </a:t>
            </a:r>
          </a:p>
          <a:p>
            <a:r>
              <a:rPr lang="en-US" dirty="0"/>
              <a:t>Address anti-malware events promptly, and retain logs for one year</a:t>
            </a:r>
          </a:p>
          <a:p>
            <a:r>
              <a:rPr lang="en-US" dirty="0"/>
              <a:t>Never allow disabling of anti-malware tools</a:t>
            </a:r>
          </a:p>
          <a:p>
            <a:r>
              <a:rPr lang="en-US" dirty="0"/>
              <a:t>Use of automated anti-phishing controls are recommended across the entire organization; required: anti-phishing training.</a:t>
            </a:r>
          </a:p>
          <a:p>
            <a:endParaRPr lang="en-US" dirty="0"/>
          </a:p>
        </p:txBody>
      </p:sp>
      <p:sp>
        <p:nvSpPr>
          <p:cNvPr id="3" name="Title 2">
            <a:extLst>
              <a:ext uri="{FF2B5EF4-FFF2-40B4-BE49-F238E27FC236}">
                <a16:creationId xmlns:a16="http://schemas.microsoft.com/office/drawing/2014/main" id="{4B3D07D9-3A0D-4454-A3EF-F9252DDDE696}"/>
              </a:ext>
            </a:extLst>
          </p:cNvPr>
          <p:cNvSpPr>
            <a:spLocks noGrp="1"/>
          </p:cNvSpPr>
          <p:nvPr>
            <p:ph type="title"/>
          </p:nvPr>
        </p:nvSpPr>
        <p:spPr>
          <a:xfrm>
            <a:off x="520700" y="917575"/>
            <a:ext cx="8154988" cy="747897"/>
          </a:xfrm>
        </p:spPr>
        <p:txBody>
          <a:bodyPr/>
          <a:lstStyle/>
          <a:p>
            <a:r>
              <a:rPr lang="en-US" sz="3200" dirty="0"/>
              <a:t>Maintain a Vulnerability Management Program</a:t>
            </a:r>
            <a:br>
              <a:rPr lang="en-US" dirty="0"/>
            </a:br>
            <a:r>
              <a:rPr lang="en-US" sz="2200" dirty="0"/>
              <a:t>Req. 5: Protect All Systems and Networks from Malicious Software</a:t>
            </a:r>
            <a:endParaRPr lang="en-US" dirty="0"/>
          </a:p>
        </p:txBody>
      </p:sp>
    </p:spTree>
    <p:extLst>
      <p:ext uri="{BB962C8B-B14F-4D97-AF65-F5344CB8AC3E}">
        <p14:creationId xmlns:p14="http://schemas.microsoft.com/office/powerpoint/2010/main" val="293040929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CC1D1-74E6-4E9E-A96E-4594AC0DE445}"/>
              </a:ext>
            </a:extLst>
          </p:cNvPr>
          <p:cNvSpPr>
            <a:spLocks noGrp="1"/>
          </p:cNvSpPr>
          <p:nvPr>
            <p:ph idx="11"/>
          </p:nvPr>
        </p:nvSpPr>
        <p:spPr>
          <a:xfrm>
            <a:off x="522000" y="1981200"/>
            <a:ext cx="8136000" cy="4418012"/>
          </a:xfrm>
        </p:spPr>
        <p:txBody>
          <a:bodyPr/>
          <a:lstStyle/>
          <a:p>
            <a:r>
              <a:rPr lang="en-US" dirty="0"/>
              <a:t>Inventory payment card device software</a:t>
            </a:r>
          </a:p>
          <a:p>
            <a:r>
              <a:rPr lang="en-US" dirty="0"/>
              <a:t>Install high-priority patches within one month</a:t>
            </a:r>
          </a:p>
          <a:p>
            <a:r>
              <a:rPr lang="en-US" dirty="0"/>
              <a:t>Document changes to software within configuration management; evaluate for security and PCI DSS impact, and test thoroughly </a:t>
            </a:r>
          </a:p>
          <a:p>
            <a:endParaRPr lang="en-US" dirty="0"/>
          </a:p>
        </p:txBody>
      </p:sp>
      <p:sp>
        <p:nvSpPr>
          <p:cNvPr id="3" name="Title 2">
            <a:extLst>
              <a:ext uri="{FF2B5EF4-FFF2-40B4-BE49-F238E27FC236}">
                <a16:creationId xmlns:a16="http://schemas.microsoft.com/office/drawing/2014/main" id="{6A1C23AF-7D4E-4A77-9C17-1D16385D076C}"/>
              </a:ext>
            </a:extLst>
          </p:cNvPr>
          <p:cNvSpPr>
            <a:spLocks noGrp="1"/>
          </p:cNvSpPr>
          <p:nvPr>
            <p:ph type="title"/>
          </p:nvPr>
        </p:nvSpPr>
        <p:spPr>
          <a:xfrm>
            <a:off x="520700" y="917575"/>
            <a:ext cx="8154988" cy="775597"/>
          </a:xfrm>
        </p:spPr>
        <p:txBody>
          <a:bodyPr/>
          <a:lstStyle/>
          <a:p>
            <a:r>
              <a:rPr lang="en-US" sz="3200" dirty="0"/>
              <a:t>Maintain a Vulnerability Management Program</a:t>
            </a:r>
            <a:br>
              <a:rPr lang="en-US" sz="3200" dirty="0"/>
            </a:br>
            <a:r>
              <a:rPr lang="en-US" sz="2400" dirty="0"/>
              <a:t>Req 6: Develop and Maintain Secure Systems and Software</a:t>
            </a:r>
            <a:endParaRPr lang="en-US" dirty="0"/>
          </a:p>
        </p:txBody>
      </p:sp>
    </p:spTree>
    <p:extLst>
      <p:ext uri="{BB962C8B-B14F-4D97-AF65-F5344CB8AC3E}">
        <p14:creationId xmlns:p14="http://schemas.microsoft.com/office/powerpoint/2010/main" val="403606493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CC1D1-74E6-4E9E-A96E-4594AC0DE445}"/>
              </a:ext>
            </a:extLst>
          </p:cNvPr>
          <p:cNvSpPr>
            <a:spLocks noGrp="1"/>
          </p:cNvSpPr>
          <p:nvPr>
            <p:ph idx="11"/>
          </p:nvPr>
        </p:nvSpPr>
        <p:spPr>
          <a:xfrm>
            <a:off x="520700" y="1905000"/>
            <a:ext cx="8136000" cy="4418012"/>
          </a:xfrm>
        </p:spPr>
        <p:txBody>
          <a:bodyPr/>
          <a:lstStyle/>
          <a:p>
            <a:r>
              <a:rPr lang="en-US" dirty="0"/>
              <a:t>In-house developed software handling payment card information must be built using the PCI Secure Software Standard.</a:t>
            </a:r>
          </a:p>
          <a:p>
            <a:pPr marL="285750" indent="-285750">
              <a:buFont typeface="Arial" panose="020B0604020202020204" pitchFamily="34" charset="0"/>
              <a:buChar char="•"/>
            </a:pPr>
            <a:r>
              <a:rPr lang="en-US" dirty="0"/>
              <a:t>Train software developers annually on attacks and secure software techniques.  </a:t>
            </a:r>
          </a:p>
          <a:p>
            <a:pPr marL="285750" indent="-285750">
              <a:buFont typeface="Arial" panose="020B0604020202020204" pitchFamily="34" charset="0"/>
              <a:buChar char="•"/>
            </a:pPr>
            <a:r>
              <a:rPr lang="en-US" dirty="0"/>
              <a:t>Review code manually and/or automatically before release</a:t>
            </a:r>
          </a:p>
          <a:p>
            <a:pPr marL="285750" indent="-285750">
              <a:buFont typeface="Arial" panose="020B0604020202020204" pitchFamily="34" charset="0"/>
              <a:buChar char="•"/>
            </a:pPr>
            <a:r>
              <a:rPr lang="en-US" dirty="0"/>
              <a:t>Block attacks automatically, either through well-secured applications or a web application firewall, and/or manually, via application logs.</a:t>
            </a:r>
          </a:p>
          <a:p>
            <a:pPr marL="285750" indent="-285750">
              <a:buFont typeface="Arial" panose="020B0604020202020204" pitchFamily="34" charset="0"/>
              <a:buChar char="•"/>
            </a:pPr>
            <a:r>
              <a:rPr lang="en-US" dirty="0"/>
              <a:t>Train engineers on types of web attacks, including SQL and injection attacks; data structure and overflow attacks; encryption, authentication, and access control attacks; business logic attacks; and newly arisen CERT vulnerabilities </a:t>
            </a:r>
          </a:p>
          <a:p>
            <a:pPr marL="285750" indent="-285750">
              <a:buFont typeface="Arial" panose="020B0604020202020204" pitchFamily="34" charset="0"/>
              <a:buChar char="•"/>
            </a:pPr>
            <a:r>
              <a:rPr lang="en-US" dirty="0"/>
              <a:t>Justify scripts executed as input at the server, ensure proper authorization and check for integrity</a:t>
            </a:r>
          </a:p>
          <a:p>
            <a:pPr marL="285750" indent="-285750">
              <a:buFont typeface="Arial" panose="020B0604020202020204" pitchFamily="34" charset="0"/>
              <a:buChar char="•"/>
            </a:pPr>
            <a:r>
              <a:rPr lang="en-US" dirty="0"/>
              <a:t>Implement segregation of duties: separate production environment from development environment(s)</a:t>
            </a:r>
          </a:p>
          <a:p>
            <a:pPr marL="285750" indent="-285750">
              <a:buFont typeface="Arial" panose="020B0604020202020204" pitchFamily="34" charset="0"/>
              <a:buChar char="•"/>
            </a:pPr>
            <a:r>
              <a:rPr lang="en-US" dirty="0"/>
              <a:t>Never use real data during development; never use test data during production</a:t>
            </a:r>
          </a:p>
        </p:txBody>
      </p:sp>
      <p:sp>
        <p:nvSpPr>
          <p:cNvPr id="3" name="Title 2">
            <a:extLst>
              <a:ext uri="{FF2B5EF4-FFF2-40B4-BE49-F238E27FC236}">
                <a16:creationId xmlns:a16="http://schemas.microsoft.com/office/drawing/2014/main" id="{6A1C23AF-7D4E-4A77-9C17-1D16385D076C}"/>
              </a:ext>
            </a:extLst>
          </p:cNvPr>
          <p:cNvSpPr>
            <a:spLocks noGrp="1"/>
          </p:cNvSpPr>
          <p:nvPr>
            <p:ph type="title"/>
          </p:nvPr>
        </p:nvSpPr>
        <p:spPr>
          <a:xfrm>
            <a:off x="520700" y="917575"/>
            <a:ext cx="8154988" cy="775597"/>
          </a:xfrm>
        </p:spPr>
        <p:txBody>
          <a:bodyPr/>
          <a:lstStyle/>
          <a:p>
            <a:r>
              <a:rPr lang="en-US" sz="3200" dirty="0"/>
              <a:t>Maintain a Vulnerability Management Program</a:t>
            </a:r>
            <a:br>
              <a:rPr lang="en-US" sz="3200" dirty="0"/>
            </a:br>
            <a:r>
              <a:rPr lang="en-US" sz="2400" dirty="0"/>
              <a:t>Req 6: Develop and Maintain Secure Systems and Software</a:t>
            </a:r>
            <a:endParaRPr lang="en-US" dirty="0"/>
          </a:p>
        </p:txBody>
      </p:sp>
    </p:spTree>
    <p:extLst>
      <p:ext uri="{BB962C8B-B14F-4D97-AF65-F5344CB8AC3E}">
        <p14:creationId xmlns:p14="http://schemas.microsoft.com/office/powerpoint/2010/main" val="18165680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7574420-8700-432A-A572-19AC0B5EEC47}"/>
              </a:ext>
            </a:extLst>
          </p:cNvPr>
          <p:cNvSpPr>
            <a:spLocks noGrp="1"/>
          </p:cNvSpPr>
          <p:nvPr>
            <p:ph type="title"/>
          </p:nvPr>
        </p:nvSpPr>
        <p:spPr>
          <a:xfrm>
            <a:off x="629842" y="597325"/>
            <a:ext cx="7886700" cy="997196"/>
          </a:xfrm>
        </p:spPr>
        <p:txBody>
          <a:bodyPr/>
          <a:lstStyle/>
          <a:p>
            <a:r>
              <a:rPr lang="en-US" dirty="0"/>
              <a:t>Payment Card Industry Data Security Standard(PCI DSS)</a:t>
            </a:r>
          </a:p>
        </p:txBody>
      </p:sp>
      <p:sp>
        <p:nvSpPr>
          <p:cNvPr id="7" name="Text Placeholder 6">
            <a:extLst>
              <a:ext uri="{FF2B5EF4-FFF2-40B4-BE49-F238E27FC236}">
                <a16:creationId xmlns:a16="http://schemas.microsoft.com/office/drawing/2014/main" id="{E1A1ADD9-C91B-4913-A8EC-26FD5820E8F4}"/>
              </a:ext>
            </a:extLst>
          </p:cNvPr>
          <p:cNvSpPr>
            <a:spLocks noGrp="1"/>
          </p:cNvSpPr>
          <p:nvPr>
            <p:ph type="body" idx="1"/>
          </p:nvPr>
        </p:nvSpPr>
        <p:spPr/>
        <p:txBody>
          <a:bodyPr/>
          <a:lstStyle/>
          <a:p>
            <a:r>
              <a:rPr lang="en-US" dirty="0"/>
              <a:t>Applies to:</a:t>
            </a:r>
          </a:p>
        </p:txBody>
      </p:sp>
      <p:sp>
        <p:nvSpPr>
          <p:cNvPr id="3" name="Content Placeholder 2">
            <a:extLst>
              <a:ext uri="{FF2B5EF4-FFF2-40B4-BE49-F238E27FC236}">
                <a16:creationId xmlns:a16="http://schemas.microsoft.com/office/drawing/2014/main" id="{B18FBAEA-FC24-4817-9E62-27E6B1F05BBA}"/>
              </a:ext>
            </a:extLst>
          </p:cNvPr>
          <p:cNvSpPr>
            <a:spLocks noGrp="1"/>
          </p:cNvSpPr>
          <p:nvPr>
            <p:ph sz="half" idx="2"/>
          </p:nvPr>
        </p:nvSpPr>
        <p:spPr/>
        <p:txBody>
          <a:bodyPr>
            <a:normAutofit/>
          </a:bodyPr>
          <a:lstStyle/>
          <a:p>
            <a:r>
              <a:rPr lang="en-US" dirty="0"/>
              <a:t>VISA</a:t>
            </a:r>
          </a:p>
          <a:p>
            <a:r>
              <a:rPr lang="en-US" dirty="0"/>
              <a:t>MasterCard</a:t>
            </a:r>
          </a:p>
          <a:p>
            <a:r>
              <a:rPr lang="en-US" dirty="0"/>
              <a:t>American Express</a:t>
            </a:r>
          </a:p>
          <a:p>
            <a:r>
              <a:rPr lang="en-US" dirty="0"/>
              <a:t>Discover</a:t>
            </a:r>
          </a:p>
          <a:p>
            <a:r>
              <a:rPr lang="en-US" dirty="0"/>
              <a:t>JCB International</a:t>
            </a:r>
          </a:p>
        </p:txBody>
      </p:sp>
      <p:sp>
        <p:nvSpPr>
          <p:cNvPr id="8" name="Text Placeholder 7">
            <a:extLst>
              <a:ext uri="{FF2B5EF4-FFF2-40B4-BE49-F238E27FC236}">
                <a16:creationId xmlns:a16="http://schemas.microsoft.com/office/drawing/2014/main" id="{F6A3FCC9-1514-4BFF-99C4-0C74FE93D059}"/>
              </a:ext>
            </a:extLst>
          </p:cNvPr>
          <p:cNvSpPr>
            <a:spLocks noGrp="1"/>
          </p:cNvSpPr>
          <p:nvPr>
            <p:ph type="body" sz="quarter" idx="3"/>
          </p:nvPr>
        </p:nvSpPr>
        <p:spPr/>
        <p:txBody>
          <a:bodyPr/>
          <a:lstStyle/>
          <a:p>
            <a:r>
              <a:rPr lang="en-US" dirty="0"/>
              <a:t>History</a:t>
            </a:r>
          </a:p>
        </p:txBody>
      </p:sp>
      <p:sp>
        <p:nvSpPr>
          <p:cNvPr id="5" name="Content Placeholder 4">
            <a:extLst>
              <a:ext uri="{FF2B5EF4-FFF2-40B4-BE49-F238E27FC236}">
                <a16:creationId xmlns:a16="http://schemas.microsoft.com/office/drawing/2014/main" id="{57C8F0D6-9449-406B-A82B-A250033491B0}"/>
              </a:ext>
            </a:extLst>
          </p:cNvPr>
          <p:cNvSpPr>
            <a:spLocks noGrp="1"/>
          </p:cNvSpPr>
          <p:nvPr>
            <p:ph sz="quarter" idx="4"/>
          </p:nvPr>
        </p:nvSpPr>
        <p:spPr/>
        <p:txBody>
          <a:bodyPr>
            <a:normAutofit/>
          </a:bodyPr>
          <a:lstStyle/>
          <a:p>
            <a:r>
              <a:rPr lang="en-US" dirty="0"/>
              <a:t>Initial PCI DSS standard released 2004 </a:t>
            </a:r>
          </a:p>
          <a:p>
            <a:r>
              <a:rPr lang="en-US" dirty="0"/>
              <a:t>Version 4.0 published March 2022 </a:t>
            </a:r>
          </a:p>
          <a:p>
            <a:pPr lvl="1"/>
            <a:r>
              <a:rPr lang="en-US" dirty="0"/>
              <a:t>full implementation required 1Q 2024</a:t>
            </a:r>
          </a:p>
          <a:p>
            <a:endParaRPr lang="en-US" dirty="0"/>
          </a:p>
        </p:txBody>
      </p:sp>
    </p:spTree>
    <p:extLst>
      <p:ext uri="{BB962C8B-B14F-4D97-AF65-F5344CB8AC3E}">
        <p14:creationId xmlns:p14="http://schemas.microsoft.com/office/powerpoint/2010/main" val="1945634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71CA53-AD8D-42E3-BF3F-4AA6FAD6B8A9}"/>
              </a:ext>
            </a:extLst>
          </p:cNvPr>
          <p:cNvSpPr>
            <a:spLocks noGrp="1"/>
          </p:cNvSpPr>
          <p:nvPr>
            <p:ph idx="11"/>
          </p:nvPr>
        </p:nvSpPr>
        <p:spPr>
          <a:xfrm>
            <a:off x="522000" y="2133600"/>
            <a:ext cx="8136000" cy="4265612"/>
          </a:xfrm>
        </p:spPr>
        <p:txBody>
          <a:bodyPr/>
          <a:lstStyle/>
          <a:p>
            <a:r>
              <a:rPr lang="en-US" b="1" dirty="0"/>
              <a:t>ISSUES:  </a:t>
            </a:r>
            <a:r>
              <a:rPr lang="en-US" dirty="0"/>
              <a:t>PCI DSS defines </a:t>
            </a:r>
          </a:p>
          <a:p>
            <a:r>
              <a:rPr lang="en-US" dirty="0"/>
              <a:t>Access control: access to files, systems or applications</a:t>
            </a:r>
          </a:p>
          <a:p>
            <a:r>
              <a:rPr lang="en-US" dirty="0"/>
              <a:t>Privilege: indicates what is allowed to be done on that system: (e.g.,) create, read, write, execute.  </a:t>
            </a:r>
          </a:p>
          <a:p>
            <a:r>
              <a:rPr lang="en-US" dirty="0"/>
              <a:t>PCI DSS subscribes to minimal possible permissions (need to know, least privilege, ‘deny all’ default).  </a:t>
            </a:r>
          </a:p>
          <a:p>
            <a:r>
              <a:rPr lang="en-US" b="1" dirty="0"/>
              <a:t>CONTROLS:</a:t>
            </a:r>
          </a:p>
          <a:p>
            <a:r>
              <a:rPr lang="en-US" dirty="0"/>
              <a:t>Use preferably role-based access control (RBAC) or attribute-based access control (ABAC).  </a:t>
            </a:r>
          </a:p>
          <a:p>
            <a:r>
              <a:rPr lang="en-US" dirty="0"/>
              <a:t>Review user accounts, including third party accounts, every 6 months by management to ensure appropriateness of the permissions.  </a:t>
            </a:r>
          </a:p>
          <a:p>
            <a:r>
              <a:rPr lang="en-US" dirty="0"/>
              <a:t>Minimize queries to card holder data</a:t>
            </a:r>
          </a:p>
          <a:p>
            <a:endParaRPr lang="en-US" dirty="0"/>
          </a:p>
        </p:txBody>
      </p:sp>
      <p:sp>
        <p:nvSpPr>
          <p:cNvPr id="3" name="Title 2">
            <a:extLst>
              <a:ext uri="{FF2B5EF4-FFF2-40B4-BE49-F238E27FC236}">
                <a16:creationId xmlns:a16="http://schemas.microsoft.com/office/drawing/2014/main" id="{49256615-C63E-42E4-BEF4-75561FB1E250}"/>
              </a:ext>
            </a:extLst>
          </p:cNvPr>
          <p:cNvSpPr>
            <a:spLocks noGrp="1"/>
          </p:cNvSpPr>
          <p:nvPr>
            <p:ph type="title"/>
          </p:nvPr>
        </p:nvSpPr>
        <p:spPr>
          <a:xfrm>
            <a:off x="520700" y="917575"/>
            <a:ext cx="8154988" cy="997196"/>
          </a:xfrm>
        </p:spPr>
        <p:txBody>
          <a:bodyPr/>
          <a:lstStyle/>
          <a:p>
            <a:r>
              <a:rPr lang="en-US" sz="3200" dirty="0"/>
              <a:t>Implement Strong Access Control Measures</a:t>
            </a:r>
            <a:br>
              <a:rPr lang="en-US" dirty="0"/>
            </a:br>
            <a:r>
              <a:rPr lang="en-US" sz="2000" dirty="0"/>
              <a:t>Req. 7: Restrict Access to System Components and Cardholder Data by Business Need to Know</a:t>
            </a:r>
            <a:endParaRPr lang="en-US" dirty="0"/>
          </a:p>
        </p:txBody>
      </p:sp>
    </p:spTree>
    <p:extLst>
      <p:ext uri="{BB962C8B-B14F-4D97-AF65-F5344CB8AC3E}">
        <p14:creationId xmlns:p14="http://schemas.microsoft.com/office/powerpoint/2010/main" val="233588100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71CA53-AD8D-42E3-BF3F-4AA6FAD6B8A9}"/>
              </a:ext>
            </a:extLst>
          </p:cNvPr>
          <p:cNvSpPr>
            <a:spLocks noGrp="1"/>
          </p:cNvSpPr>
          <p:nvPr>
            <p:ph idx="11"/>
          </p:nvPr>
        </p:nvSpPr>
        <p:spPr>
          <a:xfrm>
            <a:off x="522000" y="1828800"/>
            <a:ext cx="8136000" cy="4570412"/>
          </a:xfrm>
        </p:spPr>
        <p:txBody>
          <a:bodyPr/>
          <a:lstStyle/>
          <a:p>
            <a:r>
              <a:rPr lang="en-US" b="1" dirty="0"/>
              <a:t>ISSUES:</a:t>
            </a:r>
          </a:p>
          <a:p>
            <a:r>
              <a:rPr lang="en-US" dirty="0"/>
              <a:t>It is important to properly identify a person who will have access to POS, or card holder data, system, or application </a:t>
            </a:r>
          </a:p>
          <a:p>
            <a:r>
              <a:rPr lang="en-US" dirty="0"/>
              <a:t>Identify function= uniquely identify the person</a:t>
            </a:r>
          </a:p>
          <a:p>
            <a:r>
              <a:rPr lang="en-US" dirty="0"/>
              <a:t>Authenticate function= prove they are who they claim to be.  </a:t>
            </a:r>
          </a:p>
          <a:p>
            <a:r>
              <a:rPr lang="en-US" b="1" dirty="0"/>
              <a:t>CONTROLS:</a:t>
            </a:r>
          </a:p>
          <a:p>
            <a:r>
              <a:rPr lang="en-US" dirty="0"/>
              <a:t>Require multifactor authentication in the card data environment; requires 2+ of: what you know, what you are, and/or what you have.  (important against smash-and-grab attacks)</a:t>
            </a:r>
          </a:p>
          <a:p>
            <a:pPr marL="285750" indent="-285750">
              <a:buFont typeface="Arial" panose="020B0604020202020204" pitchFamily="34" charset="0"/>
              <a:buChar char="•"/>
            </a:pPr>
            <a:r>
              <a:rPr lang="en-US" dirty="0"/>
              <a:t>single factor authentication only required for point of sale devices</a:t>
            </a:r>
          </a:p>
          <a:p>
            <a:pPr marL="285750" indent="-285750">
              <a:buFont typeface="Arial" panose="020B0604020202020204" pitchFamily="34" charset="0"/>
              <a:buChar char="•"/>
            </a:pPr>
            <a:r>
              <a:rPr lang="en-US" dirty="0"/>
              <a:t>multifactor authentication required for administrative or remote access and server card data environments</a:t>
            </a:r>
          </a:p>
        </p:txBody>
      </p:sp>
      <p:sp>
        <p:nvSpPr>
          <p:cNvPr id="3" name="Title 2">
            <a:extLst>
              <a:ext uri="{FF2B5EF4-FFF2-40B4-BE49-F238E27FC236}">
                <a16:creationId xmlns:a16="http://schemas.microsoft.com/office/drawing/2014/main" id="{49256615-C63E-42E4-BEF4-75561FB1E250}"/>
              </a:ext>
            </a:extLst>
          </p:cNvPr>
          <p:cNvSpPr>
            <a:spLocks noGrp="1"/>
          </p:cNvSpPr>
          <p:nvPr>
            <p:ph type="title"/>
          </p:nvPr>
        </p:nvSpPr>
        <p:spPr>
          <a:xfrm>
            <a:off x="520700" y="917575"/>
            <a:ext cx="8154988" cy="720197"/>
          </a:xfrm>
        </p:spPr>
        <p:txBody>
          <a:bodyPr/>
          <a:lstStyle/>
          <a:p>
            <a:r>
              <a:rPr lang="en-US" sz="3200" dirty="0"/>
              <a:t>Implement Strong Access Control Measures</a:t>
            </a:r>
            <a:br>
              <a:rPr lang="en-US" dirty="0"/>
            </a:br>
            <a:r>
              <a:rPr lang="en-US" sz="2000" dirty="0"/>
              <a:t>Req. 8: Identify Users and Authenticate Access to System Components</a:t>
            </a:r>
            <a:endParaRPr lang="en-US" dirty="0"/>
          </a:p>
        </p:txBody>
      </p:sp>
    </p:spTree>
    <p:extLst>
      <p:ext uri="{BB962C8B-B14F-4D97-AF65-F5344CB8AC3E}">
        <p14:creationId xmlns:p14="http://schemas.microsoft.com/office/powerpoint/2010/main" val="388369854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71CA53-AD8D-42E3-BF3F-4AA6FAD6B8A9}"/>
              </a:ext>
            </a:extLst>
          </p:cNvPr>
          <p:cNvSpPr>
            <a:spLocks noGrp="1"/>
          </p:cNvSpPr>
          <p:nvPr>
            <p:ph idx="11"/>
          </p:nvPr>
        </p:nvSpPr>
        <p:spPr>
          <a:xfrm>
            <a:off x="522000" y="1828800"/>
            <a:ext cx="8136000" cy="4570412"/>
          </a:xfrm>
        </p:spPr>
        <p:txBody>
          <a:bodyPr/>
          <a:lstStyle/>
          <a:p>
            <a:r>
              <a:rPr lang="en-US" b="1" dirty="0"/>
              <a:t>CONTROLS:</a:t>
            </a:r>
          </a:p>
          <a:p>
            <a:r>
              <a:rPr lang="en-US" dirty="0"/>
              <a:t>Make employees aware of all authentication policies </a:t>
            </a:r>
          </a:p>
          <a:p>
            <a:r>
              <a:rPr lang="en-US" dirty="0"/>
              <a:t>Immediately remove terminated employees</a:t>
            </a:r>
          </a:p>
          <a:p>
            <a:r>
              <a:rPr lang="en-US" dirty="0"/>
              <a:t>Disable inactive users within 90 days.  </a:t>
            </a:r>
          </a:p>
          <a:p>
            <a:r>
              <a:rPr lang="en-US" dirty="0"/>
              <a:t>Grant permissions for temporary employees or third-party users only for the explicit time they are expected to serve; monitor for appropriate behavior.</a:t>
            </a:r>
          </a:p>
          <a:p>
            <a:r>
              <a:rPr lang="en-US" dirty="0"/>
              <a:t>Encrypt stored passwords in files or transmission </a:t>
            </a:r>
          </a:p>
          <a:p>
            <a:endParaRPr lang="en-US" dirty="0"/>
          </a:p>
          <a:p>
            <a:endParaRPr lang="en-US" dirty="0"/>
          </a:p>
        </p:txBody>
      </p:sp>
      <p:sp>
        <p:nvSpPr>
          <p:cNvPr id="3" name="Title 2">
            <a:extLst>
              <a:ext uri="{FF2B5EF4-FFF2-40B4-BE49-F238E27FC236}">
                <a16:creationId xmlns:a16="http://schemas.microsoft.com/office/drawing/2014/main" id="{49256615-C63E-42E4-BEF4-75561FB1E250}"/>
              </a:ext>
            </a:extLst>
          </p:cNvPr>
          <p:cNvSpPr>
            <a:spLocks noGrp="1"/>
          </p:cNvSpPr>
          <p:nvPr>
            <p:ph type="title"/>
          </p:nvPr>
        </p:nvSpPr>
        <p:spPr>
          <a:xfrm>
            <a:off x="520700" y="917575"/>
            <a:ext cx="8154988" cy="720197"/>
          </a:xfrm>
        </p:spPr>
        <p:txBody>
          <a:bodyPr/>
          <a:lstStyle/>
          <a:p>
            <a:r>
              <a:rPr lang="en-US" sz="3200" dirty="0"/>
              <a:t>Implement Strong Access Control Measures</a:t>
            </a:r>
            <a:br>
              <a:rPr lang="en-US" dirty="0"/>
            </a:br>
            <a:r>
              <a:rPr lang="en-US" sz="2000" dirty="0"/>
              <a:t>Req. 8: Identify Users and Authenticate Access to System Components</a:t>
            </a:r>
            <a:endParaRPr lang="en-US" dirty="0"/>
          </a:p>
        </p:txBody>
      </p:sp>
    </p:spTree>
    <p:extLst>
      <p:ext uri="{BB962C8B-B14F-4D97-AF65-F5344CB8AC3E}">
        <p14:creationId xmlns:p14="http://schemas.microsoft.com/office/powerpoint/2010/main" val="942012039"/>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B0292C-6DD0-492B-A4EB-EB0790A3695A}"/>
              </a:ext>
            </a:extLst>
          </p:cNvPr>
          <p:cNvSpPr>
            <a:spLocks noGrp="1"/>
          </p:cNvSpPr>
          <p:nvPr>
            <p:ph idx="11"/>
          </p:nvPr>
        </p:nvSpPr>
        <p:spPr>
          <a:xfrm>
            <a:off x="522000" y="1828800"/>
            <a:ext cx="8136000" cy="4570412"/>
          </a:xfrm>
        </p:spPr>
        <p:txBody>
          <a:bodyPr/>
          <a:lstStyle/>
          <a:p>
            <a:r>
              <a:rPr lang="en-US" b="1" dirty="0"/>
              <a:t>CONTROLS:</a:t>
            </a:r>
          </a:p>
          <a:p>
            <a:r>
              <a:rPr lang="en-US" dirty="0"/>
              <a:t>Monitor entry to sensitive data centers that process or store payment card data  </a:t>
            </a:r>
          </a:p>
          <a:p>
            <a:r>
              <a:rPr lang="en-US" dirty="0"/>
              <a:t>Log individual access (e.g., keycard, biometrics, CCTV) and retain for 3 months </a:t>
            </a:r>
          </a:p>
          <a:p>
            <a:r>
              <a:rPr lang="en-US" dirty="0"/>
              <a:t>Authenticate </a:t>
            </a:r>
            <a:r>
              <a:rPr lang="en-US" dirty="0" err="1"/>
              <a:t>PoS</a:t>
            </a:r>
            <a:r>
              <a:rPr lang="en-US" dirty="0"/>
              <a:t>/ATM maintenance person to catch social engineering attacks.  </a:t>
            </a:r>
          </a:p>
          <a:p>
            <a:r>
              <a:rPr lang="en-US" dirty="0"/>
              <a:t>Protect access to network equipment, communication jacks, with access to cardholder transactions, from public access.  </a:t>
            </a:r>
          </a:p>
          <a:p>
            <a:r>
              <a:rPr lang="en-US" dirty="0"/>
              <a:t>Log, escort and badge visitors in the cardholder data environment; badges should clearly expire to prevent unauthorized reuse.</a:t>
            </a:r>
          </a:p>
          <a:p>
            <a:r>
              <a:rPr lang="en-US" dirty="0"/>
              <a:t>Inventory and protect cardholder backups and media</a:t>
            </a:r>
          </a:p>
          <a:p>
            <a:r>
              <a:rPr lang="en-US" dirty="0"/>
              <a:t>Confirm backups regularly (at least annually)</a:t>
            </a:r>
          </a:p>
          <a:p>
            <a:r>
              <a:rPr lang="en-US" dirty="0"/>
              <a:t>Purge cardholder data securely</a:t>
            </a:r>
          </a:p>
        </p:txBody>
      </p:sp>
      <p:sp>
        <p:nvSpPr>
          <p:cNvPr id="3" name="Title 2">
            <a:extLst>
              <a:ext uri="{FF2B5EF4-FFF2-40B4-BE49-F238E27FC236}">
                <a16:creationId xmlns:a16="http://schemas.microsoft.com/office/drawing/2014/main" id="{BE4CF357-C8A9-494F-A14F-ADFD6E8EA545}"/>
              </a:ext>
            </a:extLst>
          </p:cNvPr>
          <p:cNvSpPr>
            <a:spLocks noGrp="1"/>
          </p:cNvSpPr>
          <p:nvPr>
            <p:ph type="title"/>
          </p:nvPr>
        </p:nvSpPr>
        <p:spPr>
          <a:xfrm>
            <a:off x="520700" y="917575"/>
            <a:ext cx="8154988" cy="830997"/>
          </a:xfrm>
        </p:spPr>
        <p:txBody>
          <a:bodyPr/>
          <a:lstStyle/>
          <a:p>
            <a:r>
              <a:rPr lang="en-US" sz="3200" dirty="0"/>
              <a:t>Implement Strong Access Control Measures</a:t>
            </a:r>
            <a:br>
              <a:rPr lang="en-US" sz="3200" dirty="0"/>
            </a:br>
            <a:r>
              <a:rPr lang="en-US" sz="2800" dirty="0"/>
              <a:t>Req. 9: Restrict Physical Access to Cardholder Data</a:t>
            </a:r>
            <a:endParaRPr lang="en-US" sz="3200" dirty="0"/>
          </a:p>
        </p:txBody>
      </p:sp>
    </p:spTree>
    <p:extLst>
      <p:ext uri="{BB962C8B-B14F-4D97-AF65-F5344CB8AC3E}">
        <p14:creationId xmlns:p14="http://schemas.microsoft.com/office/powerpoint/2010/main" val="354348989"/>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B0292C-6DD0-492B-A4EB-EB0790A3695A}"/>
              </a:ext>
            </a:extLst>
          </p:cNvPr>
          <p:cNvSpPr>
            <a:spLocks noGrp="1"/>
          </p:cNvSpPr>
          <p:nvPr>
            <p:ph idx="11"/>
          </p:nvPr>
        </p:nvSpPr>
        <p:spPr>
          <a:xfrm>
            <a:off x="522000" y="1828800"/>
            <a:ext cx="8136000" cy="4570412"/>
          </a:xfrm>
        </p:spPr>
        <p:txBody>
          <a:bodyPr/>
          <a:lstStyle/>
          <a:p>
            <a:r>
              <a:rPr lang="en-US" b="1" dirty="0"/>
              <a:t>ISSUE:</a:t>
            </a:r>
          </a:p>
          <a:p>
            <a:r>
              <a:rPr lang="en-US" dirty="0"/>
              <a:t>Criminals are attracted to unattended devices, or where PINs are commonly entered, and heavy volume devices or merchants</a:t>
            </a:r>
          </a:p>
          <a:p>
            <a:r>
              <a:rPr lang="en-US" dirty="0"/>
              <a:t>Recognizing tampering is easier with a picture and recorded serial numbers</a:t>
            </a:r>
          </a:p>
          <a:p>
            <a:r>
              <a:rPr lang="en-US" b="1" dirty="0"/>
              <a:t>CONTROLS:</a:t>
            </a:r>
          </a:p>
          <a:p>
            <a:r>
              <a:rPr lang="en-US" dirty="0"/>
              <a:t>Install Point of interface (</a:t>
            </a:r>
            <a:r>
              <a:rPr lang="en-US" dirty="0" err="1"/>
              <a:t>PoS</a:t>
            </a:r>
            <a:r>
              <a:rPr lang="en-US" dirty="0"/>
              <a:t> or ATM) equipment in a tamper-proof way according to directions  </a:t>
            </a:r>
          </a:p>
          <a:p>
            <a:r>
              <a:rPr lang="en-US" dirty="0"/>
              <a:t>Prevent booting from an infected external device  </a:t>
            </a:r>
          </a:p>
          <a:p>
            <a:r>
              <a:rPr lang="en-US" dirty="0"/>
              <a:t>Inventory </a:t>
            </a:r>
            <a:r>
              <a:rPr lang="en-US" dirty="0" err="1"/>
              <a:t>PoS</a:t>
            </a:r>
            <a:r>
              <a:rPr lang="en-US" dirty="0"/>
              <a:t>/ATM devices, listing make, model, serial number, location </a:t>
            </a:r>
          </a:p>
          <a:p>
            <a:r>
              <a:rPr lang="en-US" dirty="0"/>
              <a:t>Prepare policies to inspect devices periodically, and more frequently in public places</a:t>
            </a:r>
          </a:p>
          <a:p>
            <a:r>
              <a:rPr lang="en-US" dirty="0"/>
              <a:t>Train employees to recognize tampering and substitution, and report suspicious actions like unplugging devices or intimidation</a:t>
            </a:r>
          </a:p>
          <a:p>
            <a:r>
              <a:rPr lang="en-US" dirty="0"/>
              <a:t>Train employees and managers to check for loose parts OR mark the device with an ultraviolet light marker</a:t>
            </a:r>
          </a:p>
        </p:txBody>
      </p:sp>
      <p:sp>
        <p:nvSpPr>
          <p:cNvPr id="3" name="Title 2">
            <a:extLst>
              <a:ext uri="{FF2B5EF4-FFF2-40B4-BE49-F238E27FC236}">
                <a16:creationId xmlns:a16="http://schemas.microsoft.com/office/drawing/2014/main" id="{BE4CF357-C8A9-494F-A14F-ADFD6E8EA545}"/>
              </a:ext>
            </a:extLst>
          </p:cNvPr>
          <p:cNvSpPr>
            <a:spLocks noGrp="1"/>
          </p:cNvSpPr>
          <p:nvPr>
            <p:ph type="title"/>
          </p:nvPr>
        </p:nvSpPr>
        <p:spPr>
          <a:xfrm>
            <a:off x="520700" y="917575"/>
            <a:ext cx="8154988" cy="830997"/>
          </a:xfrm>
        </p:spPr>
        <p:txBody>
          <a:bodyPr/>
          <a:lstStyle/>
          <a:p>
            <a:r>
              <a:rPr lang="en-US" sz="3200" dirty="0"/>
              <a:t>Implement Strong Access Control Measures</a:t>
            </a:r>
            <a:br>
              <a:rPr lang="en-US" sz="3200" dirty="0"/>
            </a:br>
            <a:r>
              <a:rPr lang="en-US" sz="2800" dirty="0"/>
              <a:t>Req. 9: Restrict Physical Access to Cardholder Data</a:t>
            </a:r>
            <a:endParaRPr lang="en-US" sz="3200" dirty="0"/>
          </a:p>
        </p:txBody>
      </p:sp>
    </p:spTree>
    <p:extLst>
      <p:ext uri="{BB962C8B-B14F-4D97-AF65-F5344CB8AC3E}">
        <p14:creationId xmlns:p14="http://schemas.microsoft.com/office/powerpoint/2010/main" val="1330361125"/>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0A9E58-4C81-4EFD-A951-B5C5B8F046C8}"/>
              </a:ext>
            </a:extLst>
          </p:cNvPr>
          <p:cNvSpPr>
            <a:spLocks noGrp="1"/>
          </p:cNvSpPr>
          <p:nvPr>
            <p:ph idx="11"/>
          </p:nvPr>
        </p:nvSpPr>
        <p:spPr>
          <a:xfrm>
            <a:off x="522000" y="2080970"/>
            <a:ext cx="8136000" cy="4318242"/>
          </a:xfrm>
        </p:spPr>
        <p:txBody>
          <a:bodyPr/>
          <a:lstStyle/>
          <a:p>
            <a:r>
              <a:rPr lang="en-US" b="1" dirty="0"/>
              <a:t>ISSUES:  </a:t>
            </a:r>
            <a:r>
              <a:rPr lang="en-US" dirty="0"/>
              <a:t>Attackers like to delete logs</a:t>
            </a:r>
          </a:p>
          <a:p>
            <a:r>
              <a:rPr lang="en-US" b="1" dirty="0"/>
              <a:t>CONTROLS:</a:t>
            </a:r>
          </a:p>
          <a:p>
            <a:r>
              <a:rPr lang="en-US" dirty="0"/>
              <a:t>Retain logs to track each user access to cardholder data; system failures; changes to user/new accounts and  system configurations (including installed/removed software) </a:t>
            </a:r>
          </a:p>
          <a:p>
            <a:r>
              <a:rPr lang="en-US" dirty="0"/>
              <a:t>Continually log all transactions without exception and record any deviation</a:t>
            </a:r>
          </a:p>
          <a:p>
            <a:r>
              <a:rPr lang="en-US" dirty="0"/>
              <a:t>Protect logs, system configurations and their archives, with integrity checks; enable only authorized people to access them  </a:t>
            </a:r>
          </a:p>
          <a:p>
            <a:r>
              <a:rPr lang="en-US" dirty="0"/>
              <a:t>Monitor system logs daily (e.g., from O.S., authentication, security, and network services carrying payment card data); automatically analyze for easier review</a:t>
            </a:r>
          </a:p>
          <a:p>
            <a:r>
              <a:rPr lang="en-US" dirty="0"/>
              <a:t>Act on suspicious incidents in a timely manner</a:t>
            </a:r>
          </a:p>
          <a:p>
            <a:r>
              <a:rPr lang="en-US" dirty="0"/>
              <a:t>Synchronize logs across all devices to one accurate time; enables event coordination</a:t>
            </a:r>
          </a:p>
          <a:p>
            <a:r>
              <a:rPr lang="en-US" dirty="0"/>
              <a:t>Retain logs for 1 year; during potential breach, retain 3 months of logs with easy, fast access</a:t>
            </a:r>
          </a:p>
          <a:p>
            <a:endParaRPr lang="en-US" dirty="0"/>
          </a:p>
        </p:txBody>
      </p:sp>
      <p:sp>
        <p:nvSpPr>
          <p:cNvPr id="3" name="Title 2">
            <a:extLst>
              <a:ext uri="{FF2B5EF4-FFF2-40B4-BE49-F238E27FC236}">
                <a16:creationId xmlns:a16="http://schemas.microsoft.com/office/drawing/2014/main" id="{5E559BD7-9CDD-48CE-867D-C37B5242992A}"/>
              </a:ext>
            </a:extLst>
          </p:cNvPr>
          <p:cNvSpPr>
            <a:spLocks noGrp="1"/>
          </p:cNvSpPr>
          <p:nvPr>
            <p:ph type="title"/>
          </p:nvPr>
        </p:nvSpPr>
        <p:spPr>
          <a:xfrm>
            <a:off x="520700" y="917575"/>
            <a:ext cx="8154988" cy="1163395"/>
          </a:xfrm>
        </p:spPr>
        <p:txBody>
          <a:bodyPr/>
          <a:lstStyle/>
          <a:p>
            <a:r>
              <a:rPr lang="en-US" dirty="0"/>
              <a:t>Regularly Monitor and Test Networks</a:t>
            </a:r>
            <a:br>
              <a:rPr lang="en-US" dirty="0"/>
            </a:br>
            <a:r>
              <a:rPr lang="en-US" sz="2400" dirty="0"/>
              <a:t>Req. 10: Log and Monitor All Access to System Components and Cardholder Data</a:t>
            </a:r>
            <a:endParaRPr lang="en-US" dirty="0"/>
          </a:p>
        </p:txBody>
      </p:sp>
    </p:spTree>
    <p:extLst>
      <p:ext uri="{BB962C8B-B14F-4D97-AF65-F5344CB8AC3E}">
        <p14:creationId xmlns:p14="http://schemas.microsoft.com/office/powerpoint/2010/main" val="328019068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37EAB5-F461-472A-BE4D-7E9F0F5BAAC8}"/>
              </a:ext>
            </a:extLst>
          </p:cNvPr>
          <p:cNvSpPr>
            <a:spLocks noGrp="1"/>
          </p:cNvSpPr>
          <p:nvPr>
            <p:ph idx="11"/>
          </p:nvPr>
        </p:nvSpPr>
        <p:spPr>
          <a:xfrm>
            <a:off x="522000" y="1914771"/>
            <a:ext cx="8136000" cy="4484441"/>
          </a:xfrm>
        </p:spPr>
        <p:txBody>
          <a:bodyPr/>
          <a:lstStyle/>
          <a:p>
            <a:r>
              <a:rPr lang="en-US" b="1" dirty="0"/>
              <a:t>ISSUES:</a:t>
            </a:r>
          </a:p>
          <a:p>
            <a:r>
              <a:rPr lang="en-US" dirty="0"/>
              <a:t>Man-in-the-middle attacks involve unauthorized wireless access points (or Wi-Fi routers) posing as authorized access points.  Two issues:</a:t>
            </a:r>
          </a:p>
          <a:p>
            <a:pPr marL="285750" indent="-285750">
              <a:buFont typeface="Arial" panose="020B0604020202020204" pitchFamily="34" charset="0"/>
              <a:buChar char="•"/>
            </a:pPr>
            <a:r>
              <a:rPr lang="en-US" dirty="0"/>
              <a:t>employees could log into them, disclosing password credentials, or </a:t>
            </a:r>
          </a:p>
          <a:p>
            <a:pPr marL="285750" indent="-285750">
              <a:buFont typeface="Arial" panose="020B0604020202020204" pitchFamily="34" charset="0"/>
              <a:buChar char="•"/>
            </a:pPr>
            <a:r>
              <a:rPr lang="en-US" dirty="0"/>
              <a:t>unauthorized wireless devices could be used to exfiltrate confidential payment data</a:t>
            </a:r>
          </a:p>
          <a:p>
            <a:r>
              <a:rPr lang="en-US" b="1" dirty="0"/>
              <a:t>CONTROLS: </a:t>
            </a:r>
          </a:p>
          <a:p>
            <a:r>
              <a:rPr lang="en-US" dirty="0"/>
              <a:t>Inventory authorized devices</a:t>
            </a:r>
          </a:p>
          <a:p>
            <a:r>
              <a:rPr lang="en-US" dirty="0"/>
              <a:t>Detect unauthorized devices early through physical inspection, wireless scans, and other intrusion detection means</a:t>
            </a:r>
          </a:p>
          <a:p>
            <a:r>
              <a:rPr lang="en-US" dirty="0"/>
              <a:t>Schedule internal vulnerability tests, external scanning tests and penetration tests. </a:t>
            </a:r>
          </a:p>
          <a:p>
            <a:r>
              <a:rPr lang="en-US" dirty="0"/>
              <a:t>Run automated vulnerability scans at least every 3 months and after significant changes to the payment card system/network. </a:t>
            </a:r>
          </a:p>
          <a:p>
            <a:r>
              <a:rPr lang="en-US" dirty="0"/>
              <a:t>Test with qualified, independent testers using up-to-date scanning tools on the internal organizational network. </a:t>
            </a:r>
          </a:p>
          <a:p>
            <a:r>
              <a:rPr lang="en-US" dirty="0"/>
              <a:t>Address defects in a time frame commensurate with the defect’s risk</a:t>
            </a:r>
          </a:p>
          <a:p>
            <a:r>
              <a:rPr lang="en-US" dirty="0"/>
              <a:t>Perform external scanning tests every 3 months by a PCI Approved Scanning Vendor (according to the organization’s configuration and capabilities)</a:t>
            </a:r>
          </a:p>
          <a:p>
            <a:r>
              <a:rPr lang="en-US" dirty="0"/>
              <a:t>Perform penetration tests annually or after a significant change, by an independent, qualified tester.  They attempt to penetrate the card data environment and specialized servers, and are tested internally, externally, and from other network zones of the organization.  They also extensively test the network, systems and applications software.  </a:t>
            </a:r>
          </a:p>
          <a:p>
            <a:r>
              <a:rPr lang="en-US" dirty="0"/>
              <a:t>Other requirements exist for service providers and multi-tenant service providers (e.g., cloud)</a:t>
            </a:r>
          </a:p>
        </p:txBody>
      </p:sp>
      <p:sp>
        <p:nvSpPr>
          <p:cNvPr id="3" name="Title 2">
            <a:extLst>
              <a:ext uri="{FF2B5EF4-FFF2-40B4-BE49-F238E27FC236}">
                <a16:creationId xmlns:a16="http://schemas.microsoft.com/office/drawing/2014/main" id="{1F575993-29B8-40B8-A233-C655F232ADA7}"/>
              </a:ext>
            </a:extLst>
          </p:cNvPr>
          <p:cNvSpPr>
            <a:spLocks noGrp="1"/>
          </p:cNvSpPr>
          <p:nvPr>
            <p:ph type="title"/>
          </p:nvPr>
        </p:nvSpPr>
        <p:spPr>
          <a:xfrm>
            <a:off x="520700" y="917575"/>
            <a:ext cx="8154988" cy="830997"/>
          </a:xfrm>
        </p:spPr>
        <p:txBody>
          <a:bodyPr/>
          <a:lstStyle/>
          <a:p>
            <a:r>
              <a:rPr lang="en-US" dirty="0"/>
              <a:t>Regularly Monitor and Test Networks</a:t>
            </a:r>
            <a:br>
              <a:rPr lang="en-US" dirty="0"/>
            </a:br>
            <a:r>
              <a:rPr lang="en-US" sz="2400" dirty="0"/>
              <a:t>Req. 11: Test Security of Systems and Networks Regularly</a:t>
            </a:r>
            <a:endParaRPr lang="en-US" dirty="0"/>
          </a:p>
        </p:txBody>
      </p:sp>
    </p:spTree>
    <p:extLst>
      <p:ext uri="{BB962C8B-B14F-4D97-AF65-F5344CB8AC3E}">
        <p14:creationId xmlns:p14="http://schemas.microsoft.com/office/powerpoint/2010/main" val="3002952901"/>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37EAB5-F461-472A-BE4D-7E9F0F5BAAC8}"/>
              </a:ext>
            </a:extLst>
          </p:cNvPr>
          <p:cNvSpPr>
            <a:spLocks noGrp="1"/>
          </p:cNvSpPr>
          <p:nvPr>
            <p:ph idx="11"/>
          </p:nvPr>
        </p:nvSpPr>
        <p:spPr>
          <a:xfrm>
            <a:off x="522000" y="1914771"/>
            <a:ext cx="8136000" cy="4484441"/>
          </a:xfrm>
        </p:spPr>
        <p:txBody>
          <a:bodyPr/>
          <a:lstStyle/>
          <a:p>
            <a:r>
              <a:rPr lang="en-US" b="1" dirty="0"/>
              <a:t>ISSUES:  PCI requires testing with approved testers</a:t>
            </a:r>
          </a:p>
          <a:p>
            <a:r>
              <a:rPr lang="en-US" b="1" dirty="0"/>
              <a:t>CONTROLS: </a:t>
            </a:r>
          </a:p>
          <a:p>
            <a:r>
              <a:rPr lang="en-US" dirty="0"/>
              <a:t>Test with qualified, independent testers using up-to-date scanning tools on the internal organizational network. </a:t>
            </a:r>
          </a:p>
          <a:p>
            <a:r>
              <a:rPr lang="en-US" dirty="0"/>
              <a:t>Address defects in a timely manner commensurate with the defect’s risk</a:t>
            </a:r>
          </a:p>
          <a:p>
            <a:r>
              <a:rPr lang="en-US" dirty="0"/>
              <a:t>Perform external scanning tests every 3 months by a PCI Approved Scanning Vendor (according to the organization’s configuration and capabilities</a:t>
            </a:r>
          </a:p>
          <a:p>
            <a:r>
              <a:rPr lang="en-US" dirty="0"/>
              <a:t>Perform penetration tests annually or after a significant change, by an independent, qualified tester.  They should attempt to:</a:t>
            </a:r>
          </a:p>
          <a:p>
            <a:pPr marL="285750" indent="-285750">
              <a:buFont typeface="Arial" panose="020B0604020202020204" pitchFamily="34" charset="0"/>
              <a:buChar char="•"/>
            </a:pPr>
            <a:r>
              <a:rPr lang="en-US" dirty="0"/>
              <a:t>penetrate the card data environment and specialized servers;</a:t>
            </a:r>
          </a:p>
          <a:p>
            <a:pPr marL="285750" indent="-285750">
              <a:buFont typeface="Arial" panose="020B0604020202020204" pitchFamily="34" charset="0"/>
              <a:buChar char="•"/>
            </a:pPr>
            <a:r>
              <a:rPr lang="en-US" dirty="0"/>
              <a:t>tested internally, externally, and from other network zones of the organization;</a:t>
            </a:r>
          </a:p>
          <a:p>
            <a:pPr marL="285750" indent="-285750">
              <a:buFont typeface="Arial" panose="020B0604020202020204" pitchFamily="34" charset="0"/>
              <a:buChar char="•"/>
            </a:pPr>
            <a:r>
              <a:rPr lang="en-US" dirty="0"/>
              <a:t>extensively test the network, systems and applications software.  </a:t>
            </a:r>
          </a:p>
          <a:p>
            <a:r>
              <a:rPr lang="en-US" dirty="0"/>
              <a:t>Other requirements exist for service providers and multi-tenant service providers (e.g., cloud)</a:t>
            </a:r>
          </a:p>
        </p:txBody>
      </p:sp>
      <p:sp>
        <p:nvSpPr>
          <p:cNvPr id="3" name="Title 2">
            <a:extLst>
              <a:ext uri="{FF2B5EF4-FFF2-40B4-BE49-F238E27FC236}">
                <a16:creationId xmlns:a16="http://schemas.microsoft.com/office/drawing/2014/main" id="{1F575993-29B8-40B8-A233-C655F232ADA7}"/>
              </a:ext>
            </a:extLst>
          </p:cNvPr>
          <p:cNvSpPr>
            <a:spLocks noGrp="1"/>
          </p:cNvSpPr>
          <p:nvPr>
            <p:ph type="title"/>
          </p:nvPr>
        </p:nvSpPr>
        <p:spPr>
          <a:xfrm>
            <a:off x="520700" y="917575"/>
            <a:ext cx="8154988" cy="830997"/>
          </a:xfrm>
        </p:spPr>
        <p:txBody>
          <a:bodyPr/>
          <a:lstStyle/>
          <a:p>
            <a:r>
              <a:rPr lang="en-US" dirty="0"/>
              <a:t>Regularly Monitor and Test Networks</a:t>
            </a:r>
            <a:br>
              <a:rPr lang="en-US" dirty="0"/>
            </a:br>
            <a:r>
              <a:rPr lang="en-US" sz="2400" dirty="0"/>
              <a:t>Req. 11: Test Security of Systems and Networks Regularly</a:t>
            </a:r>
            <a:endParaRPr lang="en-US" dirty="0"/>
          </a:p>
        </p:txBody>
      </p:sp>
    </p:spTree>
    <p:extLst>
      <p:ext uri="{BB962C8B-B14F-4D97-AF65-F5344CB8AC3E}">
        <p14:creationId xmlns:p14="http://schemas.microsoft.com/office/powerpoint/2010/main" val="2017297526"/>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14A71-C11A-410C-A94B-F582264BFDC5}"/>
              </a:ext>
            </a:extLst>
          </p:cNvPr>
          <p:cNvSpPr>
            <a:spLocks noGrp="1"/>
          </p:cNvSpPr>
          <p:nvPr>
            <p:ph idx="11"/>
          </p:nvPr>
        </p:nvSpPr>
        <p:spPr>
          <a:xfrm>
            <a:off x="522000" y="2209800"/>
            <a:ext cx="8136000" cy="4189412"/>
          </a:xfrm>
        </p:spPr>
        <p:txBody>
          <a:bodyPr/>
          <a:lstStyle/>
          <a:p>
            <a:r>
              <a:rPr lang="en-US" dirty="0"/>
              <a:t>Review information security policies annually and as significant changes occur. </a:t>
            </a:r>
          </a:p>
          <a:p>
            <a:r>
              <a:rPr lang="en-US" dirty="0"/>
              <a:t>Publish and disseminate polices and security-related roles to all pertinent personnel.  Document security roles so people are aware of their roles. </a:t>
            </a:r>
          </a:p>
          <a:p>
            <a:r>
              <a:rPr lang="en-US" dirty="0"/>
              <a:t>Develop an Acceptable Use Policy documenting how staff may use computers, mobile devices, remote login, removable storage, internet and email usage, and acceptable software on organizational computers.  </a:t>
            </a:r>
          </a:p>
          <a:p>
            <a:r>
              <a:rPr lang="en-US" dirty="0"/>
              <a:t>Provide a security awareness training program annually and for new hires, covering social engineering, phishing and acceptable use of computing technologies. </a:t>
            </a:r>
          </a:p>
          <a:p>
            <a:r>
              <a:rPr lang="en-US" dirty="0"/>
              <a:t>Use multiple methods to communicate security awareness.</a:t>
            </a:r>
          </a:p>
          <a:p>
            <a:r>
              <a:rPr lang="en-US" dirty="0"/>
              <a:t>Screen security staff for the Card data environment before hiring; screening cashiers is recommended but not required.</a:t>
            </a:r>
          </a:p>
          <a:p>
            <a:endParaRPr lang="en-US" dirty="0"/>
          </a:p>
        </p:txBody>
      </p:sp>
      <p:sp>
        <p:nvSpPr>
          <p:cNvPr id="3" name="Title 2">
            <a:extLst>
              <a:ext uri="{FF2B5EF4-FFF2-40B4-BE49-F238E27FC236}">
                <a16:creationId xmlns:a16="http://schemas.microsoft.com/office/drawing/2014/main" id="{F94DF3D6-ECFC-46B2-AFA5-641AD84A8A9C}"/>
              </a:ext>
            </a:extLst>
          </p:cNvPr>
          <p:cNvSpPr>
            <a:spLocks noGrp="1"/>
          </p:cNvSpPr>
          <p:nvPr>
            <p:ph type="title"/>
          </p:nvPr>
        </p:nvSpPr>
        <p:spPr>
          <a:xfrm>
            <a:off x="520700" y="917575"/>
            <a:ext cx="8154988" cy="1163395"/>
          </a:xfrm>
        </p:spPr>
        <p:txBody>
          <a:bodyPr/>
          <a:lstStyle/>
          <a:p>
            <a:r>
              <a:rPr lang="en-US" dirty="0"/>
              <a:t>Maintain an Information Security Policy</a:t>
            </a:r>
            <a:br>
              <a:rPr lang="en-US" dirty="0"/>
            </a:br>
            <a:r>
              <a:rPr lang="en-US" sz="2400" dirty="0"/>
              <a:t>Req. 12: Support Information Security with Organizational Policies and Programs</a:t>
            </a:r>
            <a:endParaRPr lang="en-US" dirty="0"/>
          </a:p>
        </p:txBody>
      </p:sp>
    </p:spTree>
    <p:extLst>
      <p:ext uri="{BB962C8B-B14F-4D97-AF65-F5344CB8AC3E}">
        <p14:creationId xmlns:p14="http://schemas.microsoft.com/office/powerpoint/2010/main" val="3048101033"/>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F3119E-0F56-44C6-AC3E-8C4609DD9766}"/>
              </a:ext>
            </a:extLst>
          </p:cNvPr>
          <p:cNvSpPr>
            <a:spLocks noGrp="1"/>
          </p:cNvSpPr>
          <p:nvPr>
            <p:ph idx="11"/>
          </p:nvPr>
        </p:nvSpPr>
        <p:spPr>
          <a:xfrm>
            <a:off x="522000" y="2209800"/>
            <a:ext cx="8136000" cy="4189412"/>
          </a:xfrm>
        </p:spPr>
        <p:txBody>
          <a:bodyPr/>
          <a:lstStyle/>
          <a:p>
            <a:r>
              <a:rPr lang="en-US" dirty="0"/>
              <a:t>Manage service providers and performs review every 3 months to ensure that logs, alarms, and security configurations are handled properly and changes maintained in a change management system.  </a:t>
            </a:r>
          </a:p>
          <a:p>
            <a:pPr marL="285750" indent="-285750">
              <a:buFont typeface="Arial" panose="020B0604020202020204" pitchFamily="34" charset="0"/>
              <a:buChar char="•"/>
            </a:pPr>
            <a:r>
              <a:rPr lang="en-US" dirty="0"/>
              <a:t>Document management review outcomes and any fixes addressed. </a:t>
            </a:r>
          </a:p>
          <a:p>
            <a:r>
              <a:rPr lang="en-US" dirty="0"/>
              <a:t>Maintain an inventory of 3rd-party service providers (e.g., IT consultants review logs).  </a:t>
            </a:r>
          </a:p>
          <a:p>
            <a:pPr marL="285750" indent="-285750">
              <a:buFont typeface="Arial" panose="020B0604020202020204" pitchFamily="34" charset="0"/>
              <a:buChar char="•"/>
            </a:pPr>
            <a:r>
              <a:rPr lang="en-US" dirty="0"/>
              <a:t>Ensure signed contracts acknowledge payment card responsibilities, including assigning PCI DSS rule responsibility; PCI compliance status shall be provided upon request and  reviewed annually.</a:t>
            </a:r>
          </a:p>
          <a:p>
            <a:pPr marL="285750" indent="-285750">
              <a:buFont typeface="Arial" panose="020B0604020202020204" pitchFamily="34" charset="0"/>
              <a:buChar char="•"/>
            </a:pPr>
            <a:r>
              <a:rPr lang="en-US" dirty="0"/>
              <a:t>Assign an information security role as part of executive management (e.g., CISO)</a:t>
            </a:r>
          </a:p>
          <a:p>
            <a:r>
              <a:rPr lang="en-US" dirty="0"/>
              <a:t>Ensure executive management documents their roles and accountability, in ensuring payment card security.</a:t>
            </a:r>
          </a:p>
          <a:p>
            <a:endParaRPr lang="en-US" dirty="0"/>
          </a:p>
        </p:txBody>
      </p:sp>
      <p:sp>
        <p:nvSpPr>
          <p:cNvPr id="3" name="Title 2">
            <a:extLst>
              <a:ext uri="{FF2B5EF4-FFF2-40B4-BE49-F238E27FC236}">
                <a16:creationId xmlns:a16="http://schemas.microsoft.com/office/drawing/2014/main" id="{CC0EFBAA-E5E6-416D-BF4A-CFD4AD6F4F06}"/>
              </a:ext>
            </a:extLst>
          </p:cNvPr>
          <p:cNvSpPr>
            <a:spLocks noGrp="1"/>
          </p:cNvSpPr>
          <p:nvPr>
            <p:ph type="title"/>
          </p:nvPr>
        </p:nvSpPr>
        <p:spPr>
          <a:xfrm>
            <a:off x="520700" y="917575"/>
            <a:ext cx="8154988" cy="1163395"/>
          </a:xfrm>
        </p:spPr>
        <p:txBody>
          <a:bodyPr/>
          <a:lstStyle/>
          <a:p>
            <a:r>
              <a:rPr lang="en-US" dirty="0"/>
              <a:t>Maintain an Information Security Policy</a:t>
            </a:r>
            <a:br>
              <a:rPr lang="en-US" dirty="0"/>
            </a:br>
            <a:r>
              <a:rPr lang="en-US" sz="2400" dirty="0"/>
              <a:t>Req. 12: Support Information Security with Organizational Policies and Programs</a:t>
            </a:r>
            <a:endParaRPr lang="en-US" dirty="0"/>
          </a:p>
        </p:txBody>
      </p:sp>
    </p:spTree>
    <p:extLst>
      <p:ext uri="{BB962C8B-B14F-4D97-AF65-F5344CB8AC3E}">
        <p14:creationId xmlns:p14="http://schemas.microsoft.com/office/powerpoint/2010/main" val="22035911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531813" y="1752600"/>
            <a:ext cx="8154987" cy="4564063"/>
          </a:xfrm>
        </p:spPr>
        <p:txBody>
          <a:bodyPr/>
          <a:lstStyle/>
          <a:p>
            <a:pPr eaLnBrk="1" hangingPunct="1">
              <a:defRPr/>
            </a:pPr>
            <a:r>
              <a:rPr lang="en-US" altLang="en-US" sz="2400" dirty="0">
                <a:latin typeface="Calibri" pitchFamily="34" charset="0"/>
                <a:ea typeface="ヒラギノ角ゴ Pro W3"/>
                <a:cs typeface="ヒラギノ角ゴ Pro W3"/>
              </a:rPr>
              <a:t>Gonzalez cracked and exposed over 170 million credit card numbers</a:t>
            </a:r>
          </a:p>
          <a:p>
            <a:pPr marL="342900" lvl="1" indent="-342900" eaLnBrk="1" hangingPunct="1">
              <a:buFont typeface="Arial" pitchFamily="34" charset="0"/>
              <a:buChar char="•"/>
              <a:defRPr/>
            </a:pPr>
            <a:r>
              <a:rPr lang="en-US" altLang="en-US" sz="2400" dirty="0">
                <a:latin typeface="Calibri" pitchFamily="34" charset="0"/>
                <a:ea typeface="ヒラギノ角ゴ Pro W3"/>
                <a:cs typeface="ヒラギノ角ゴ Pro W3"/>
              </a:rPr>
              <a:t>Stole from: Barnes &amp; Noble, Boston Market, OfficeMax, Sports Authority, TJ Maxx, Dave &amp; Buster’s, Marshall’s, Heartland Payment Systems, 7-Eleven, and Hannaford Brothers</a:t>
            </a:r>
          </a:p>
          <a:p>
            <a:pPr marL="342900" indent="-342900" eaLnBrk="1" hangingPunct="1">
              <a:buFont typeface="Arial" pitchFamily="34" charset="0"/>
              <a:buChar char="•"/>
              <a:defRPr/>
            </a:pPr>
            <a:r>
              <a:rPr lang="en-US" altLang="en-US" sz="2400" dirty="0">
                <a:latin typeface="Calibri" pitchFamily="34" charset="0"/>
                <a:ea typeface="ヒラギノ角ゴ Pro W3"/>
                <a:cs typeface="ヒラギノ角ゴ Pro W3"/>
              </a:rPr>
              <a:t>Sentenced to 20 years prison, 2009</a:t>
            </a:r>
          </a:p>
          <a:p>
            <a:pPr eaLnBrk="1" hangingPunct="1">
              <a:defRPr/>
            </a:pPr>
            <a:r>
              <a:rPr lang="en-US" altLang="en-US" sz="2400" dirty="0">
                <a:latin typeface="Calibri" pitchFamily="34" charset="0"/>
                <a:ea typeface="ヒラギノ角ゴ Pro W3"/>
                <a:cs typeface="ヒラギノ角ゴ Pro W3"/>
              </a:rPr>
              <a:t>Effect:  Payment Card Industry Data Security Standard (PCI DSS)</a:t>
            </a:r>
          </a:p>
        </p:txBody>
      </p:sp>
      <p:sp>
        <p:nvSpPr>
          <p:cNvPr id="43013" name="Title 2"/>
          <p:cNvSpPr>
            <a:spLocks noGrp="1"/>
          </p:cNvSpPr>
          <p:nvPr>
            <p:ph type="title"/>
          </p:nvPr>
        </p:nvSpPr>
        <p:spPr/>
        <p:txBody>
          <a:bodyPr/>
          <a:lstStyle/>
          <a:p>
            <a:pPr eaLnBrk="1" hangingPunct="1"/>
            <a:r>
              <a:rPr lang="en-US" altLang="en-US" dirty="0">
                <a:ea typeface="Calibri" panose="020F0502020204030204" pitchFamily="34" charset="0"/>
                <a:cs typeface="Lucida Sans" panose="020B0602030504020204" pitchFamily="34" charset="0"/>
              </a:rPr>
              <a:t>Why PCI DSS?</a:t>
            </a:r>
          </a:p>
        </p:txBody>
      </p:sp>
      <p:pic>
        <p:nvPicPr>
          <p:cNvPr id="2" name="Picture 1">
            <a:extLst>
              <a:ext uri="{FF2B5EF4-FFF2-40B4-BE49-F238E27FC236}">
                <a16:creationId xmlns:a16="http://schemas.microsoft.com/office/drawing/2014/main" id="{5350A9FC-F930-4155-B1CA-BA9657F8B7F3}"/>
              </a:ext>
            </a:extLst>
          </p:cNvPr>
          <p:cNvPicPr>
            <a:picLocks noChangeAspect="1"/>
          </p:cNvPicPr>
          <p:nvPr/>
        </p:nvPicPr>
        <p:blipFill>
          <a:blip r:embed="rId3"/>
          <a:stretch>
            <a:fillRect/>
          </a:stretch>
        </p:blipFill>
        <p:spPr>
          <a:xfrm>
            <a:off x="4014606" y="4793264"/>
            <a:ext cx="534534" cy="1124301"/>
          </a:xfrm>
          <a:prstGeom prst="rect">
            <a:avLst/>
          </a:prstGeom>
        </p:spPr>
      </p:pic>
    </p:spTree>
    <p:extLst>
      <p:ext uri="{BB962C8B-B14F-4D97-AF65-F5344CB8AC3E}">
        <p14:creationId xmlns:p14="http://schemas.microsoft.com/office/powerpoint/2010/main" val="1979163304"/>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4D324C-907C-4EED-84A5-D0837E4C1EB2}"/>
              </a:ext>
            </a:extLst>
          </p:cNvPr>
          <p:cNvSpPr>
            <a:spLocks noGrp="1"/>
          </p:cNvSpPr>
          <p:nvPr>
            <p:ph idx="11"/>
          </p:nvPr>
        </p:nvSpPr>
        <p:spPr>
          <a:xfrm>
            <a:off x="522000" y="2080970"/>
            <a:ext cx="8136000" cy="4318242"/>
          </a:xfrm>
        </p:spPr>
        <p:txBody>
          <a:bodyPr/>
          <a:lstStyle/>
          <a:p>
            <a:r>
              <a:rPr lang="en-US" dirty="0"/>
              <a:t>Inventory and review hardware and software technologies </a:t>
            </a:r>
          </a:p>
          <a:p>
            <a:pPr marL="285750" indent="-285750">
              <a:buFont typeface="Arial" panose="020B0604020202020204" pitchFamily="34" charset="0"/>
              <a:buChar char="•"/>
            </a:pPr>
            <a:r>
              <a:rPr lang="en-US" dirty="0"/>
              <a:t>Reviewed at least every 6 months, and after a major change, to maintain accurate CDE documentation</a:t>
            </a:r>
          </a:p>
          <a:p>
            <a:pPr marL="285750" indent="-285750">
              <a:buFont typeface="Arial" panose="020B0604020202020204" pitchFamily="34" charset="0"/>
              <a:buChar char="•"/>
            </a:pPr>
            <a:r>
              <a:rPr lang="en-US" dirty="0"/>
              <a:t>Perform an annual review to ensure that CDE components remain patched and secure (e.g., with valid PCI compliance status) </a:t>
            </a:r>
          </a:p>
          <a:p>
            <a:pPr marL="285750" indent="-285750">
              <a:buFont typeface="Arial" panose="020B0604020202020204" pitchFamily="34" charset="0"/>
              <a:buChar char="•"/>
            </a:pPr>
            <a:r>
              <a:rPr lang="en-US" dirty="0"/>
              <a:t>Apply patches in a timely manner and address outdated technology in a senior management plan</a:t>
            </a:r>
          </a:p>
          <a:p>
            <a:r>
              <a:rPr lang="en-US" dirty="0"/>
              <a:t>Perform a thorough risk analysis annually, approved by senior management</a:t>
            </a:r>
          </a:p>
          <a:p>
            <a:pPr marL="285750" indent="-285750">
              <a:buFont typeface="Arial" panose="020B0604020202020204" pitchFamily="34" charset="0"/>
              <a:buChar char="•"/>
            </a:pPr>
            <a:r>
              <a:rPr lang="en-US" dirty="0"/>
              <a:t>evaluate all 12 PCI DSS requirements</a:t>
            </a:r>
          </a:p>
          <a:p>
            <a:pPr marL="285750" indent="-285750">
              <a:buFont typeface="Arial" panose="020B0604020202020204" pitchFamily="34" charset="0"/>
              <a:buChar char="•"/>
            </a:pPr>
            <a:r>
              <a:rPr lang="en-US" dirty="0"/>
              <a:t>include a control matrix that analyzes which controls address various risks, via preventive, detective, and corrective means.</a:t>
            </a:r>
          </a:p>
          <a:p>
            <a:endParaRPr lang="en-US" dirty="0"/>
          </a:p>
        </p:txBody>
      </p:sp>
      <p:sp>
        <p:nvSpPr>
          <p:cNvPr id="3" name="Title 2">
            <a:extLst>
              <a:ext uri="{FF2B5EF4-FFF2-40B4-BE49-F238E27FC236}">
                <a16:creationId xmlns:a16="http://schemas.microsoft.com/office/drawing/2014/main" id="{079C2690-90EF-42AD-B891-FA0F33C5DEC0}"/>
              </a:ext>
            </a:extLst>
          </p:cNvPr>
          <p:cNvSpPr>
            <a:spLocks noGrp="1"/>
          </p:cNvSpPr>
          <p:nvPr>
            <p:ph type="title"/>
          </p:nvPr>
        </p:nvSpPr>
        <p:spPr>
          <a:xfrm>
            <a:off x="520700" y="917575"/>
            <a:ext cx="8154988" cy="1163395"/>
          </a:xfrm>
        </p:spPr>
        <p:txBody>
          <a:bodyPr/>
          <a:lstStyle/>
          <a:p>
            <a:r>
              <a:rPr lang="en-US" dirty="0"/>
              <a:t>Maintain an Information Security Policy</a:t>
            </a:r>
            <a:br>
              <a:rPr lang="en-US" dirty="0"/>
            </a:br>
            <a:r>
              <a:rPr lang="en-US" sz="2400" dirty="0"/>
              <a:t>Req. 12: Support Information Security with Organizational Policies and Programs</a:t>
            </a:r>
            <a:endParaRPr lang="en-US" dirty="0"/>
          </a:p>
        </p:txBody>
      </p:sp>
    </p:spTree>
    <p:extLst>
      <p:ext uri="{BB962C8B-B14F-4D97-AF65-F5344CB8AC3E}">
        <p14:creationId xmlns:p14="http://schemas.microsoft.com/office/powerpoint/2010/main" val="3815059147"/>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D876C2-217D-48CF-9C14-83D8BA80B24F}"/>
              </a:ext>
            </a:extLst>
          </p:cNvPr>
          <p:cNvSpPr>
            <a:spLocks noGrp="1"/>
          </p:cNvSpPr>
          <p:nvPr>
            <p:ph idx="11"/>
          </p:nvPr>
        </p:nvSpPr>
        <p:spPr>
          <a:xfrm>
            <a:off x="522000" y="2080970"/>
            <a:ext cx="8136000" cy="4318242"/>
          </a:xfrm>
        </p:spPr>
        <p:txBody>
          <a:bodyPr/>
          <a:lstStyle/>
          <a:p>
            <a:r>
              <a:rPr lang="en-US" dirty="0"/>
              <a:t>Address business continuity by describing how operations may continue when IT fails or is attacked</a:t>
            </a:r>
          </a:p>
          <a:p>
            <a:pPr marL="285750" indent="-285750">
              <a:buFont typeface="Arial" panose="020B0604020202020204" pitchFamily="34" charset="0"/>
              <a:buChar char="•"/>
            </a:pPr>
            <a:r>
              <a:rPr lang="en-US" dirty="0"/>
              <a:t>Prepare an incident response plan (IRP) to define how security and other incidents will be handled</a:t>
            </a:r>
          </a:p>
          <a:p>
            <a:pPr marL="285750" indent="-285750">
              <a:buFont typeface="Arial" panose="020B0604020202020204" pitchFamily="34" charset="0"/>
              <a:buChar char="•"/>
            </a:pPr>
            <a:r>
              <a:rPr lang="en-US" dirty="0"/>
              <a:t>Include in the plan: business recovery, data backup, and timely reporting of breaches to payment brands and government, when appropriate</a:t>
            </a:r>
          </a:p>
          <a:p>
            <a:pPr marL="285750" indent="-285750">
              <a:buFont typeface="Arial" panose="020B0604020202020204" pitchFamily="34" charset="0"/>
              <a:buChar char="•"/>
            </a:pPr>
            <a:r>
              <a:rPr lang="en-US" dirty="0"/>
              <a:t>Review and test IRP annually</a:t>
            </a:r>
          </a:p>
          <a:p>
            <a:pPr marL="285750" indent="-285750">
              <a:buFont typeface="Arial" panose="020B0604020202020204" pitchFamily="34" charset="0"/>
              <a:buChar char="•"/>
            </a:pPr>
            <a:r>
              <a:rPr lang="en-US" dirty="0"/>
              <a:t>Ensure the Incident response function is available 24 hours per day</a:t>
            </a:r>
          </a:p>
          <a:p>
            <a:pPr marL="285750" indent="-285750">
              <a:buFont typeface="Arial" panose="020B0604020202020204" pitchFamily="34" charset="0"/>
              <a:buChar char="•"/>
            </a:pPr>
            <a:r>
              <a:rPr lang="en-US" dirty="0"/>
              <a:t>Train personnel to recognize and manage intrusions through various network and system devices</a:t>
            </a:r>
          </a:p>
          <a:p>
            <a:pPr marL="285750" indent="-285750">
              <a:buFont typeface="Arial" panose="020B0604020202020204" pitchFamily="34" charset="0"/>
              <a:buChar char="•"/>
            </a:pPr>
            <a:r>
              <a:rPr lang="en-US" dirty="0"/>
              <a:t>Recognize and remediate payment card access, when found outside the CDE</a:t>
            </a:r>
          </a:p>
          <a:p>
            <a:r>
              <a:rPr lang="en-US" dirty="0"/>
              <a:t>Review means of encryption annually, to ensure sufficient cryptographic strength, through checking recent industry trends, standards and vulnerabilities</a:t>
            </a:r>
          </a:p>
          <a:p>
            <a:endParaRPr lang="en-US" dirty="0"/>
          </a:p>
        </p:txBody>
      </p:sp>
      <p:sp>
        <p:nvSpPr>
          <p:cNvPr id="3" name="Title 2">
            <a:extLst>
              <a:ext uri="{FF2B5EF4-FFF2-40B4-BE49-F238E27FC236}">
                <a16:creationId xmlns:a16="http://schemas.microsoft.com/office/drawing/2014/main" id="{E72D8C1A-F820-4EF0-B111-1FAD90D728EC}"/>
              </a:ext>
            </a:extLst>
          </p:cNvPr>
          <p:cNvSpPr>
            <a:spLocks noGrp="1"/>
          </p:cNvSpPr>
          <p:nvPr>
            <p:ph type="title"/>
          </p:nvPr>
        </p:nvSpPr>
        <p:spPr>
          <a:xfrm>
            <a:off x="520700" y="917575"/>
            <a:ext cx="8154988" cy="1163395"/>
          </a:xfrm>
        </p:spPr>
        <p:txBody>
          <a:bodyPr/>
          <a:lstStyle/>
          <a:p>
            <a:r>
              <a:rPr lang="en-US" dirty="0"/>
              <a:t>Maintain an Information Security Policy</a:t>
            </a:r>
            <a:br>
              <a:rPr lang="en-US" dirty="0"/>
            </a:br>
            <a:r>
              <a:rPr lang="en-US" sz="2400" dirty="0"/>
              <a:t>Req. 12: Support Information Security with Organizational Policies and Programs</a:t>
            </a:r>
            <a:endParaRPr lang="en-US" dirty="0"/>
          </a:p>
        </p:txBody>
      </p:sp>
    </p:spTree>
    <p:extLst>
      <p:ext uri="{BB962C8B-B14F-4D97-AF65-F5344CB8AC3E}">
        <p14:creationId xmlns:p14="http://schemas.microsoft.com/office/powerpoint/2010/main" val="261075660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3E93D3-63E0-4A46-94F1-974BC7AF07EA}"/>
              </a:ext>
            </a:extLst>
          </p:cNvPr>
          <p:cNvSpPr>
            <a:spLocks noGrp="1"/>
          </p:cNvSpPr>
          <p:nvPr>
            <p:ph idx="11"/>
          </p:nvPr>
        </p:nvSpPr>
        <p:spPr/>
        <p:txBody>
          <a:bodyPr/>
          <a:lstStyle/>
          <a:p>
            <a:r>
              <a:rPr lang="en-US" b="1" dirty="0"/>
              <a:t>Approved Scanning Vendor (ASV): </a:t>
            </a:r>
            <a:r>
              <a:rPr lang="en-US" dirty="0"/>
              <a:t>authorized to perform quarterly external vulnerability scans;</a:t>
            </a:r>
          </a:p>
          <a:p>
            <a:r>
              <a:rPr lang="en-US" b="1" dirty="0"/>
              <a:t>Qualified Security Assessor (QSA): </a:t>
            </a:r>
            <a:r>
              <a:rPr lang="en-US" dirty="0"/>
              <a:t>external auditor performs annual on-site audits;</a:t>
            </a:r>
          </a:p>
          <a:p>
            <a:r>
              <a:rPr lang="en-US" b="1" dirty="0"/>
              <a:t>Internal Security Assessor (ISV):</a:t>
            </a:r>
            <a:r>
              <a:rPr lang="en-US" dirty="0"/>
              <a:t> can complete a Merchant’s Attestation of Compliance (AOC). </a:t>
            </a:r>
          </a:p>
          <a:p>
            <a:r>
              <a:rPr lang="en-US" b="1" dirty="0"/>
              <a:t>Report on Compliance (ROC): </a:t>
            </a:r>
            <a:r>
              <a:rPr lang="en-US" dirty="0"/>
              <a:t>A full audit report. </a:t>
            </a:r>
          </a:p>
          <a:p>
            <a:r>
              <a:rPr lang="en-US" b="1" dirty="0"/>
              <a:t>Attestation of Compliance (AOC): </a:t>
            </a:r>
            <a:r>
              <a:rPr lang="en-US" dirty="0"/>
              <a:t>Summary form submitted annually for merchants and service providers to attest to the results of a PCI DSS assessment</a:t>
            </a:r>
          </a:p>
          <a:p>
            <a:pPr marL="285750" indent="-285750">
              <a:buFont typeface="Arial" panose="020B0604020202020204" pitchFamily="34" charset="0"/>
              <a:buChar char="•"/>
            </a:pPr>
            <a:r>
              <a:rPr lang="en-US" dirty="0"/>
              <a:t>documented in a Self-Assessment Questionnaire or Report on Compliance. The </a:t>
            </a:r>
          </a:p>
          <a:p>
            <a:r>
              <a:rPr lang="en-US" dirty="0"/>
              <a:t>Summarized AOC requires that the auditor certify that the </a:t>
            </a:r>
          </a:p>
          <a:p>
            <a:pPr marL="285750" indent="-285750">
              <a:buFont typeface="Arial" panose="020B0604020202020204" pitchFamily="34" charset="0"/>
              <a:buChar char="•"/>
            </a:pPr>
            <a:r>
              <a:rPr lang="en-US" dirty="0"/>
              <a:t>merchant is compliant with the twelve PCI DSS requirements, </a:t>
            </a:r>
          </a:p>
          <a:p>
            <a:pPr marL="285750" indent="-285750">
              <a:buFont typeface="Arial" panose="020B0604020202020204" pitchFamily="34" charset="0"/>
              <a:buChar char="•"/>
            </a:pPr>
            <a:r>
              <a:rPr lang="en-US" dirty="0"/>
              <a:t>has successfully passed quarterly penetration scans, and </a:t>
            </a:r>
          </a:p>
          <a:p>
            <a:pPr marL="285750" indent="-285750">
              <a:buFont typeface="Arial" panose="020B0604020202020204" pitchFamily="34" charset="0"/>
              <a:buChar char="•"/>
            </a:pPr>
            <a:r>
              <a:rPr lang="en-US" dirty="0"/>
              <a:t>uses appropriate payment card equipment.  </a:t>
            </a:r>
          </a:p>
          <a:p>
            <a:r>
              <a:rPr lang="en-US" dirty="0"/>
              <a:t>Even smaller organizations submit an AOC annually. </a:t>
            </a:r>
          </a:p>
          <a:p>
            <a:endParaRPr lang="en-US" dirty="0"/>
          </a:p>
        </p:txBody>
      </p:sp>
      <p:sp>
        <p:nvSpPr>
          <p:cNvPr id="3" name="Title 2">
            <a:extLst>
              <a:ext uri="{FF2B5EF4-FFF2-40B4-BE49-F238E27FC236}">
                <a16:creationId xmlns:a16="http://schemas.microsoft.com/office/drawing/2014/main" id="{5C24765F-813D-4CE6-B350-A25A6628E5D2}"/>
              </a:ext>
            </a:extLst>
          </p:cNvPr>
          <p:cNvSpPr>
            <a:spLocks noGrp="1"/>
          </p:cNvSpPr>
          <p:nvPr>
            <p:ph type="title"/>
          </p:nvPr>
        </p:nvSpPr>
        <p:spPr/>
        <p:txBody>
          <a:bodyPr/>
          <a:lstStyle/>
          <a:p>
            <a:r>
              <a:rPr lang="en-US" dirty="0"/>
              <a:t>Three Levels of PCI Auditors</a:t>
            </a:r>
          </a:p>
        </p:txBody>
      </p:sp>
    </p:spTree>
    <p:extLst>
      <p:ext uri="{BB962C8B-B14F-4D97-AF65-F5344CB8AC3E}">
        <p14:creationId xmlns:p14="http://schemas.microsoft.com/office/powerpoint/2010/main" val="1418966977"/>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4D478-1F1F-4780-B42F-8DA3E1E42A36}"/>
              </a:ext>
            </a:extLst>
          </p:cNvPr>
          <p:cNvSpPr>
            <a:spLocks noGrp="1"/>
          </p:cNvSpPr>
          <p:nvPr>
            <p:ph idx="11"/>
          </p:nvPr>
        </p:nvSpPr>
        <p:spPr/>
        <p:txBody>
          <a:bodyPr/>
          <a:lstStyle/>
          <a:p>
            <a:r>
              <a:rPr lang="en-US" dirty="0"/>
              <a:t>who performed the assessment;</a:t>
            </a:r>
          </a:p>
          <a:p>
            <a:r>
              <a:rPr lang="en-US" dirty="0"/>
              <a:t>types of transactions (or ‘channels’) supported: card present, e-commerce, or phone/mail order, and whether/how each payment channel is stored, processed, and/or transmitted; </a:t>
            </a:r>
          </a:p>
          <a:p>
            <a:r>
              <a:rPr lang="en-US" dirty="0"/>
              <a:t>description of the payment card environment, including other systems in the zone;</a:t>
            </a:r>
          </a:p>
          <a:p>
            <a:r>
              <a:rPr lang="en-US" dirty="0"/>
              <a:t>the location(s), number, and type (e.g., retail) of systems;</a:t>
            </a:r>
          </a:p>
          <a:p>
            <a:r>
              <a:rPr lang="en-US" dirty="0"/>
              <a:t>PCI products used, vendors, versions, certifications and expiration dates;</a:t>
            </a:r>
          </a:p>
          <a:p>
            <a:r>
              <a:rPr lang="en-US" dirty="0"/>
              <a:t>3rd party service providers used; their names and descriptions of service provided;</a:t>
            </a:r>
          </a:p>
          <a:p>
            <a:r>
              <a:rPr lang="en-US" dirty="0"/>
              <a:t>status of each of 12 requirements, plus appendix a2, if applicable;</a:t>
            </a:r>
          </a:p>
          <a:p>
            <a:r>
              <a:rPr lang="en-US" dirty="0"/>
              <a:t>the period of assessment, and what parts of assessment were performed remotely;</a:t>
            </a:r>
          </a:p>
          <a:p>
            <a:r>
              <a:rPr lang="en-US" dirty="0"/>
              <a:t>status of assessment: partially/fully tested; compliant/not compliant/compliant with legal exception (or extenuating circumstance);</a:t>
            </a:r>
          </a:p>
          <a:p>
            <a:r>
              <a:rPr lang="en-US" dirty="0"/>
              <a:t>signatures of those attesting to assessment status;</a:t>
            </a:r>
          </a:p>
          <a:p>
            <a:r>
              <a:rPr lang="en-US" dirty="0"/>
              <a:t>action plan, for non-compliant tests.</a:t>
            </a:r>
          </a:p>
          <a:p>
            <a:endParaRPr lang="en-US" dirty="0"/>
          </a:p>
          <a:p>
            <a:endParaRPr lang="en-US" dirty="0"/>
          </a:p>
        </p:txBody>
      </p:sp>
      <p:sp>
        <p:nvSpPr>
          <p:cNvPr id="3" name="Title 2">
            <a:extLst>
              <a:ext uri="{FF2B5EF4-FFF2-40B4-BE49-F238E27FC236}">
                <a16:creationId xmlns:a16="http://schemas.microsoft.com/office/drawing/2014/main" id="{BA1D7F49-52CC-437A-A27F-CA0651216927}"/>
              </a:ext>
            </a:extLst>
          </p:cNvPr>
          <p:cNvSpPr>
            <a:spLocks noGrp="1"/>
          </p:cNvSpPr>
          <p:nvPr>
            <p:ph type="title"/>
          </p:nvPr>
        </p:nvSpPr>
        <p:spPr/>
        <p:txBody>
          <a:bodyPr/>
          <a:lstStyle/>
          <a:p>
            <a:r>
              <a:rPr lang="en-US" dirty="0"/>
              <a:t>Information Required in AOC</a:t>
            </a:r>
          </a:p>
        </p:txBody>
      </p:sp>
    </p:spTree>
    <p:extLst>
      <p:ext uri="{BB962C8B-B14F-4D97-AF65-F5344CB8AC3E}">
        <p14:creationId xmlns:p14="http://schemas.microsoft.com/office/powerpoint/2010/main" val="429282756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6BAE7D-2114-41D3-AAAE-FF1D4297271D}"/>
              </a:ext>
            </a:extLst>
          </p:cNvPr>
          <p:cNvSpPr>
            <a:spLocks noGrp="1"/>
          </p:cNvSpPr>
          <p:nvPr>
            <p:ph idx="11"/>
          </p:nvPr>
        </p:nvSpPr>
        <p:spPr/>
        <p:txBody>
          <a:bodyPr/>
          <a:lstStyle/>
          <a:p>
            <a:r>
              <a:rPr lang="en-US" b="1" dirty="0"/>
              <a:t>Qualified Security Assessors (QSA) </a:t>
            </a:r>
            <a:r>
              <a:rPr lang="en-US" dirty="0"/>
              <a:t>are qualified by PCI SSC to perform annual on-site assessments.  The audit process includes </a:t>
            </a:r>
          </a:p>
          <a:p>
            <a:pPr marL="285750" indent="-285750">
              <a:buFont typeface="Arial" panose="020B0604020202020204" pitchFamily="34" charset="0"/>
              <a:buChar char="•"/>
            </a:pPr>
            <a:r>
              <a:rPr lang="en-US" dirty="0"/>
              <a:t>examining documents, </a:t>
            </a:r>
          </a:p>
          <a:p>
            <a:pPr marL="285750" indent="-285750">
              <a:buFont typeface="Arial" panose="020B0604020202020204" pitchFamily="34" charset="0"/>
              <a:buChar char="•"/>
            </a:pPr>
            <a:r>
              <a:rPr lang="en-US" dirty="0"/>
              <a:t>observing actual configurations, and </a:t>
            </a:r>
          </a:p>
          <a:p>
            <a:pPr marL="285750" indent="-285750">
              <a:buFont typeface="Arial" panose="020B0604020202020204" pitchFamily="34" charset="0"/>
              <a:buChar char="•"/>
            </a:pPr>
            <a:r>
              <a:rPr lang="en-US" dirty="0"/>
              <a:t>interviewing knowledgeable staff.   </a:t>
            </a:r>
          </a:p>
          <a:p>
            <a:r>
              <a:rPr lang="en-US" dirty="0"/>
              <a:t>Companies need to submit:</a:t>
            </a:r>
          </a:p>
          <a:p>
            <a:pPr marL="285750" indent="-285750">
              <a:buFont typeface="Arial" panose="020B0604020202020204" pitchFamily="34" charset="0"/>
              <a:buChar char="•"/>
            </a:pPr>
            <a:r>
              <a:rPr lang="en-US" dirty="0"/>
              <a:t>system data-flow diagrams, network diagrams, and </a:t>
            </a:r>
          </a:p>
          <a:p>
            <a:pPr marL="285750" indent="-285750">
              <a:buFont typeface="Arial" panose="020B0604020202020204" pitchFamily="34" charset="0"/>
              <a:buChar char="•"/>
            </a:pPr>
            <a:r>
              <a:rPr lang="en-US" dirty="0"/>
              <a:t>configuration standards and </a:t>
            </a:r>
          </a:p>
          <a:p>
            <a:pPr marL="285750" indent="-285750">
              <a:buFont typeface="Arial" panose="020B0604020202020204" pitchFamily="34" charset="0"/>
              <a:buChar char="•"/>
            </a:pPr>
            <a:r>
              <a:rPr lang="en-US" dirty="0"/>
              <a:t>rules for systems, networks and security.</a:t>
            </a:r>
          </a:p>
          <a:p>
            <a:r>
              <a:rPr lang="en-US" dirty="0"/>
              <a:t>QSAs generate a Report on Compliance (ROC), outlining the detailed results</a:t>
            </a:r>
          </a:p>
          <a:p>
            <a:r>
              <a:rPr lang="en-US" dirty="0"/>
              <a:t>AOC is signed by both QSA and an executive officer</a:t>
            </a:r>
          </a:p>
          <a:p>
            <a:r>
              <a:rPr lang="en-US" dirty="0"/>
              <a:t>All documents – scans, ROC, and AOC - are submitted to the acquirer or payment brand</a:t>
            </a:r>
          </a:p>
        </p:txBody>
      </p:sp>
      <p:sp>
        <p:nvSpPr>
          <p:cNvPr id="3" name="Title 2">
            <a:extLst>
              <a:ext uri="{FF2B5EF4-FFF2-40B4-BE49-F238E27FC236}">
                <a16:creationId xmlns:a16="http://schemas.microsoft.com/office/drawing/2014/main" id="{E994200B-EC31-454A-B5F6-8C028A969120}"/>
              </a:ext>
            </a:extLst>
          </p:cNvPr>
          <p:cNvSpPr>
            <a:spLocks noGrp="1"/>
          </p:cNvSpPr>
          <p:nvPr>
            <p:ph type="title"/>
          </p:nvPr>
        </p:nvSpPr>
        <p:spPr/>
        <p:txBody>
          <a:bodyPr/>
          <a:lstStyle/>
          <a:p>
            <a:r>
              <a:rPr lang="en-US" dirty="0"/>
              <a:t>Annual QSA Audit</a:t>
            </a:r>
          </a:p>
        </p:txBody>
      </p:sp>
    </p:spTree>
    <p:extLst>
      <p:ext uri="{BB962C8B-B14F-4D97-AF65-F5344CB8AC3E}">
        <p14:creationId xmlns:p14="http://schemas.microsoft.com/office/powerpoint/2010/main" val="27268631"/>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8122-56A1-4A48-889A-74F455C0E0AF}"/>
              </a:ext>
            </a:extLst>
          </p:cNvPr>
          <p:cNvSpPr>
            <a:spLocks noGrp="1"/>
          </p:cNvSpPr>
          <p:nvPr>
            <p:ph type="title"/>
          </p:nvPr>
        </p:nvSpPr>
        <p:spPr/>
        <p:txBody>
          <a:bodyPr/>
          <a:lstStyle/>
          <a:p>
            <a:r>
              <a:rPr lang="en-US" dirty="0"/>
              <a:t>VISA Required Reports</a:t>
            </a:r>
          </a:p>
        </p:txBody>
      </p:sp>
      <p:graphicFrame>
        <p:nvGraphicFramePr>
          <p:cNvPr id="4" name="Content Placeholder 3">
            <a:extLst>
              <a:ext uri="{FF2B5EF4-FFF2-40B4-BE49-F238E27FC236}">
                <a16:creationId xmlns:a16="http://schemas.microsoft.com/office/drawing/2014/main" id="{4A0EF1AC-6704-4F91-94DC-EBCFBD2E6017}"/>
              </a:ext>
            </a:extLst>
          </p:cNvPr>
          <p:cNvGraphicFramePr>
            <a:graphicFrameLocks noGrp="1"/>
          </p:cNvGraphicFramePr>
          <p:nvPr>
            <p:ph idx="1"/>
            <p:extLst>
              <p:ext uri="{D42A27DB-BD31-4B8C-83A1-F6EECF244321}">
                <p14:modId xmlns:p14="http://schemas.microsoft.com/office/powerpoint/2010/main" val="4155825078"/>
              </p:ext>
            </p:extLst>
          </p:nvPr>
        </p:nvGraphicFramePr>
        <p:xfrm>
          <a:off x="559594" y="2133600"/>
          <a:ext cx="8077200" cy="4249766"/>
        </p:xfrm>
        <a:graphic>
          <a:graphicData uri="http://schemas.openxmlformats.org/drawingml/2006/table">
            <a:tbl>
              <a:tblPr firstRow="1" firstCol="1" bandRow="1">
                <a:tableStyleId>{5C22544A-7EE6-4342-B048-85BDC9FD1C3A}</a:tableStyleId>
              </a:tblPr>
              <a:tblGrid>
                <a:gridCol w="1214212">
                  <a:extLst>
                    <a:ext uri="{9D8B030D-6E8A-4147-A177-3AD203B41FA5}">
                      <a16:colId xmlns:a16="http://schemas.microsoft.com/office/drawing/2014/main" val="1680235000"/>
                    </a:ext>
                  </a:extLst>
                </a:gridCol>
                <a:gridCol w="1929384">
                  <a:extLst>
                    <a:ext uri="{9D8B030D-6E8A-4147-A177-3AD203B41FA5}">
                      <a16:colId xmlns:a16="http://schemas.microsoft.com/office/drawing/2014/main" val="805437005"/>
                    </a:ext>
                  </a:extLst>
                </a:gridCol>
                <a:gridCol w="4933604">
                  <a:extLst>
                    <a:ext uri="{9D8B030D-6E8A-4147-A177-3AD203B41FA5}">
                      <a16:colId xmlns:a16="http://schemas.microsoft.com/office/drawing/2014/main" val="130227991"/>
                    </a:ext>
                  </a:extLst>
                </a:gridCol>
              </a:tblGrid>
              <a:tr h="779870">
                <a:tc>
                  <a:txBody>
                    <a:bodyPr/>
                    <a:lstStyle/>
                    <a:p>
                      <a:pPr marL="0" marR="0" algn="ctr">
                        <a:lnSpc>
                          <a:spcPct val="107000"/>
                        </a:lnSpc>
                        <a:spcBef>
                          <a:spcPts val="0"/>
                        </a:spcBef>
                        <a:spcAft>
                          <a:spcPts val="0"/>
                        </a:spcAft>
                      </a:pPr>
                      <a:r>
                        <a:rPr lang="en-US" sz="1800" b="1" dirty="0">
                          <a:effectLst/>
                        </a:rPr>
                        <a:t>Merchant Level</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b="1">
                          <a:effectLst/>
                        </a:rPr>
                        <a:t>Annual Transaction Level</a:t>
                      </a:r>
                      <a:endParaRPr lang="en-US" sz="18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b="1" dirty="0">
                          <a:effectLst/>
                        </a:rPr>
                        <a:t>Required reports</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454267257"/>
                  </a:ext>
                </a:extLst>
              </a:tr>
              <a:tr h="893809">
                <a:tc>
                  <a:txBody>
                    <a:bodyPr/>
                    <a:lstStyle/>
                    <a:p>
                      <a:pPr marL="0" marR="0">
                        <a:lnSpc>
                          <a:spcPct val="107000"/>
                        </a:lnSpc>
                        <a:spcBef>
                          <a:spcPts val="0"/>
                        </a:spcBef>
                        <a:spcAft>
                          <a:spcPts val="0"/>
                        </a:spcAft>
                      </a:pPr>
                      <a:r>
                        <a:rPr lang="en-US" sz="1800">
                          <a:effectLst/>
                        </a:rPr>
                        <a:t>Level 1</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dirty="0">
                          <a:effectLst/>
                        </a:rPr>
                        <a:t>&gt; 6 million transactions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800" b="1" dirty="0">
                          <a:effectLst/>
                        </a:rPr>
                        <a:t>Annually</a:t>
                      </a:r>
                      <a:r>
                        <a:rPr lang="en-US" sz="1800" dirty="0">
                          <a:effectLst/>
                        </a:rPr>
                        <a:t>: Submit Report of Compliance (ROC) by a QSA or internal auditor; </a:t>
                      </a:r>
                    </a:p>
                    <a:p>
                      <a:pPr marL="285750" marR="0" indent="-285750">
                        <a:lnSpc>
                          <a:spcPct val="107000"/>
                        </a:lnSpc>
                        <a:spcBef>
                          <a:spcPts val="0"/>
                        </a:spcBef>
                        <a:spcAft>
                          <a:spcPts val="0"/>
                        </a:spcAft>
                        <a:buFont typeface="Arial" panose="020B0604020202020204" pitchFamily="34" charset="0"/>
                        <a:buChar char="•"/>
                      </a:pPr>
                      <a:r>
                        <a:rPr lang="en-US" sz="1800" dirty="0">
                          <a:effectLst/>
                        </a:rPr>
                        <a:t> Submit Attestation of Compliance (AOC)</a:t>
                      </a:r>
                    </a:p>
                    <a:p>
                      <a:pPr marL="0" marR="0">
                        <a:lnSpc>
                          <a:spcPct val="107000"/>
                        </a:lnSpc>
                        <a:spcBef>
                          <a:spcPts val="0"/>
                        </a:spcBef>
                        <a:spcAft>
                          <a:spcPts val="0"/>
                        </a:spcAft>
                      </a:pPr>
                      <a:r>
                        <a:rPr lang="en-US" sz="1800" b="1" dirty="0">
                          <a:effectLst/>
                        </a:rPr>
                        <a:t>Quarterly</a:t>
                      </a:r>
                      <a:r>
                        <a:rPr lang="en-US" sz="1800" dirty="0">
                          <a:effectLst/>
                        </a:rPr>
                        <a:t>: Network scan by Approved Scan Vendor (ASV)</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875654049"/>
                  </a:ext>
                </a:extLst>
              </a:tr>
              <a:tr h="342900">
                <a:tc>
                  <a:txBody>
                    <a:bodyPr/>
                    <a:lstStyle/>
                    <a:p>
                      <a:pPr marL="0" marR="0">
                        <a:lnSpc>
                          <a:spcPct val="107000"/>
                        </a:lnSpc>
                        <a:spcBef>
                          <a:spcPts val="0"/>
                        </a:spcBef>
                        <a:spcAft>
                          <a:spcPts val="0"/>
                        </a:spcAft>
                      </a:pPr>
                      <a:r>
                        <a:rPr lang="en-US" sz="1800">
                          <a:effectLst/>
                        </a:rPr>
                        <a:t>Level 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a:effectLst/>
                        </a:rPr>
                        <a:t>1-6 million transactions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rowSpan="3">
                  <a:txBody>
                    <a:bodyPr/>
                    <a:lstStyle/>
                    <a:p>
                      <a:pPr marL="0" marR="0">
                        <a:lnSpc>
                          <a:spcPct val="107000"/>
                        </a:lnSpc>
                        <a:spcBef>
                          <a:spcPts val="0"/>
                        </a:spcBef>
                        <a:spcAft>
                          <a:spcPts val="0"/>
                        </a:spcAft>
                      </a:pPr>
                      <a:r>
                        <a:rPr lang="en-US" sz="1800" dirty="0">
                          <a:effectLst/>
                        </a:rPr>
                        <a:t> </a:t>
                      </a:r>
                    </a:p>
                    <a:p>
                      <a:pPr marL="0" marR="0">
                        <a:lnSpc>
                          <a:spcPct val="107000"/>
                        </a:lnSpc>
                        <a:spcBef>
                          <a:spcPts val="0"/>
                        </a:spcBef>
                        <a:spcAft>
                          <a:spcPts val="0"/>
                        </a:spcAft>
                      </a:pPr>
                      <a:r>
                        <a:rPr lang="en-US" sz="1800" b="1" dirty="0">
                          <a:effectLst/>
                        </a:rPr>
                        <a:t>Annually</a:t>
                      </a:r>
                      <a:r>
                        <a:rPr lang="en-US" sz="1800" dirty="0">
                          <a:effectLst/>
                        </a:rPr>
                        <a:t>: Submit Self-Assessment Questionnaire (SAC); </a:t>
                      </a:r>
                    </a:p>
                    <a:p>
                      <a:pPr marL="285750" marR="0" indent="-285750">
                        <a:lnSpc>
                          <a:spcPct val="107000"/>
                        </a:lnSpc>
                        <a:spcBef>
                          <a:spcPts val="0"/>
                        </a:spcBef>
                        <a:spcAft>
                          <a:spcPts val="0"/>
                        </a:spcAft>
                        <a:buFont typeface="Arial" panose="020B0604020202020204" pitchFamily="34" charset="0"/>
                        <a:buChar char="•"/>
                      </a:pPr>
                      <a:r>
                        <a:rPr lang="en-US" sz="1800" dirty="0">
                          <a:effectLst/>
                        </a:rPr>
                        <a:t> Submit Attestation of Compliance (AOC)</a:t>
                      </a:r>
                    </a:p>
                    <a:p>
                      <a:pPr marL="0" marR="0">
                        <a:lnSpc>
                          <a:spcPct val="107000"/>
                        </a:lnSpc>
                        <a:spcBef>
                          <a:spcPts val="0"/>
                        </a:spcBef>
                        <a:spcAft>
                          <a:spcPts val="0"/>
                        </a:spcAft>
                      </a:pPr>
                      <a:r>
                        <a:rPr lang="en-US" sz="1800" b="1" dirty="0">
                          <a:effectLst/>
                        </a:rPr>
                        <a:t>Quarterly</a:t>
                      </a:r>
                      <a:r>
                        <a:rPr lang="en-US" sz="1800" dirty="0">
                          <a:effectLst/>
                        </a:rPr>
                        <a:t>: Network scan by Approved Scan Vendor (ASV)</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49046917"/>
                  </a:ext>
                </a:extLst>
              </a:tr>
              <a:tr h="463703">
                <a:tc>
                  <a:txBody>
                    <a:bodyPr/>
                    <a:lstStyle/>
                    <a:p>
                      <a:pPr marL="0" marR="0">
                        <a:lnSpc>
                          <a:spcPct val="107000"/>
                        </a:lnSpc>
                        <a:spcBef>
                          <a:spcPts val="0"/>
                        </a:spcBef>
                        <a:spcAft>
                          <a:spcPts val="0"/>
                        </a:spcAft>
                      </a:pPr>
                      <a:r>
                        <a:rPr lang="en-US" sz="1800">
                          <a:effectLst/>
                        </a:rPr>
                        <a:t>Level 3</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dirty="0">
                          <a:effectLst/>
                        </a:rPr>
                        <a:t>20,000-1 million e-commerce trans.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vMerge="1">
                  <a:txBody>
                    <a:bodyPr/>
                    <a:lstStyle/>
                    <a:p>
                      <a:endParaRPr lang="en-US"/>
                    </a:p>
                  </a:txBody>
                  <a:tcPr/>
                </a:tc>
                <a:extLst>
                  <a:ext uri="{0D108BD9-81ED-4DB2-BD59-A6C34878D82A}">
                    <a16:rowId xmlns:a16="http://schemas.microsoft.com/office/drawing/2014/main" val="1840796825"/>
                  </a:ext>
                </a:extLst>
              </a:tr>
              <a:tr h="779870">
                <a:tc>
                  <a:txBody>
                    <a:bodyPr/>
                    <a:lstStyle/>
                    <a:p>
                      <a:pPr marL="0" marR="0">
                        <a:lnSpc>
                          <a:spcPct val="107000"/>
                        </a:lnSpc>
                        <a:spcBef>
                          <a:spcPts val="0"/>
                        </a:spcBef>
                        <a:spcAft>
                          <a:spcPts val="0"/>
                        </a:spcAft>
                      </a:pPr>
                      <a:r>
                        <a:rPr lang="en-US" sz="1800">
                          <a:effectLst/>
                        </a:rPr>
                        <a:t>Level 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800" dirty="0">
                          <a:effectLst/>
                        </a:rPr>
                        <a:t>&lt;= 1 million trans.</a:t>
                      </a:r>
                    </a:p>
                    <a:p>
                      <a:pPr marL="0" marR="0" algn="ctr">
                        <a:lnSpc>
                          <a:spcPct val="107000"/>
                        </a:lnSpc>
                        <a:spcBef>
                          <a:spcPts val="0"/>
                        </a:spcBef>
                        <a:spcAft>
                          <a:spcPts val="0"/>
                        </a:spcAft>
                      </a:pPr>
                      <a:r>
                        <a:rPr lang="en-US" sz="1800" dirty="0">
                          <a:effectLst/>
                        </a:rPr>
                        <a:t>&lt; 20,000 e-commerce trans.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vMerge="1">
                  <a:txBody>
                    <a:bodyPr/>
                    <a:lstStyle/>
                    <a:p>
                      <a:endParaRPr lang="en-US"/>
                    </a:p>
                  </a:txBody>
                  <a:tcPr/>
                </a:tc>
                <a:extLst>
                  <a:ext uri="{0D108BD9-81ED-4DB2-BD59-A6C34878D82A}">
                    <a16:rowId xmlns:a16="http://schemas.microsoft.com/office/drawing/2014/main" val="1883528634"/>
                  </a:ext>
                </a:extLst>
              </a:tr>
            </a:tbl>
          </a:graphicData>
        </a:graphic>
      </p:graphicFrame>
    </p:spTree>
    <p:extLst>
      <p:ext uri="{BB962C8B-B14F-4D97-AF65-F5344CB8AC3E}">
        <p14:creationId xmlns:p14="http://schemas.microsoft.com/office/powerpoint/2010/main" val="3569364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4AAEF-0D03-473B-9D61-53D9D52F8017}"/>
              </a:ext>
            </a:extLst>
          </p:cNvPr>
          <p:cNvSpPr>
            <a:spLocks noGrp="1"/>
          </p:cNvSpPr>
          <p:nvPr>
            <p:ph type="title"/>
          </p:nvPr>
        </p:nvSpPr>
        <p:spPr>
          <a:xfrm>
            <a:off x="520700" y="917575"/>
            <a:ext cx="8154988" cy="997196"/>
          </a:xfrm>
        </p:spPr>
        <p:txBody>
          <a:bodyPr/>
          <a:lstStyle/>
          <a:p>
            <a:pPr algn="ctr"/>
            <a:r>
              <a:rPr lang="en-US" dirty="0"/>
              <a:t>Visa’s Incident Report Notification Timeline (2022)</a:t>
            </a:r>
          </a:p>
        </p:txBody>
      </p:sp>
      <p:cxnSp>
        <p:nvCxnSpPr>
          <p:cNvPr id="5" name="Straight Arrow Connector 4">
            <a:extLst>
              <a:ext uri="{FF2B5EF4-FFF2-40B4-BE49-F238E27FC236}">
                <a16:creationId xmlns:a16="http://schemas.microsoft.com/office/drawing/2014/main" id="{DFF78D9F-D7D5-4022-BC12-0263538DB6AE}"/>
              </a:ext>
            </a:extLst>
          </p:cNvPr>
          <p:cNvCxnSpPr/>
          <p:nvPr/>
        </p:nvCxnSpPr>
        <p:spPr>
          <a:xfrm>
            <a:off x="571500" y="3559627"/>
            <a:ext cx="8001000" cy="0"/>
          </a:xfrm>
          <a:prstGeom prst="straightConnector1">
            <a:avLst/>
          </a:prstGeom>
          <a:ln w="22225">
            <a:headEnd type="stealth" w="lg" len="lg"/>
            <a:tailEnd type="triangle" w="lg" len="lg"/>
          </a:ln>
        </p:spPr>
        <p:style>
          <a:lnRef idx="1">
            <a:schemeClr val="accent1"/>
          </a:lnRef>
          <a:fillRef idx="0">
            <a:schemeClr val="accent1"/>
          </a:fillRef>
          <a:effectRef idx="0">
            <a:schemeClr val="accent1"/>
          </a:effectRef>
          <a:fontRef idx="minor">
            <a:schemeClr val="tx1"/>
          </a:fontRef>
        </p:style>
      </p:cxnSp>
      <p:sp>
        <p:nvSpPr>
          <p:cNvPr id="6" name="Arrow: Down 5">
            <a:extLst>
              <a:ext uri="{FF2B5EF4-FFF2-40B4-BE49-F238E27FC236}">
                <a16:creationId xmlns:a16="http://schemas.microsoft.com/office/drawing/2014/main" id="{1FED0E84-620E-49EA-B171-DA7B966A23E5}"/>
              </a:ext>
            </a:extLst>
          </p:cNvPr>
          <p:cNvSpPr/>
          <p:nvPr/>
        </p:nvSpPr>
        <p:spPr>
          <a:xfrm>
            <a:off x="898072" y="3265730"/>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45415EB-1CFD-490E-9667-0D515FB07BA2}"/>
              </a:ext>
            </a:extLst>
          </p:cNvPr>
          <p:cNvSpPr txBox="1"/>
          <p:nvPr/>
        </p:nvSpPr>
        <p:spPr>
          <a:xfrm>
            <a:off x="57510" y="2141169"/>
            <a:ext cx="1451038" cy="1107996"/>
          </a:xfrm>
          <a:prstGeom prst="rect">
            <a:avLst/>
          </a:prstGeom>
          <a:noFill/>
        </p:spPr>
        <p:txBody>
          <a:bodyPr wrap="none" rtlCol="0">
            <a:spAutoFit/>
          </a:bodyPr>
          <a:lstStyle/>
          <a:p>
            <a:pPr algn="ctr"/>
            <a:r>
              <a:rPr lang="en-US" sz="1600" dirty="0"/>
              <a:t>Compromise </a:t>
            </a:r>
          </a:p>
          <a:p>
            <a:pPr algn="ctr"/>
            <a:r>
              <a:rPr lang="en-US" sz="1600" dirty="0"/>
              <a:t>Event</a:t>
            </a:r>
          </a:p>
          <a:p>
            <a:pPr algn="ctr"/>
            <a:r>
              <a:rPr lang="en-US" sz="1600" dirty="0"/>
              <a:t>Suspected or </a:t>
            </a:r>
          </a:p>
          <a:p>
            <a:pPr algn="ctr"/>
            <a:r>
              <a:rPr lang="en-US" sz="1600" dirty="0"/>
              <a:t>confirmed</a:t>
            </a:r>
          </a:p>
        </p:txBody>
      </p:sp>
      <p:sp>
        <p:nvSpPr>
          <p:cNvPr id="8" name="Arrow: Down 7">
            <a:extLst>
              <a:ext uri="{FF2B5EF4-FFF2-40B4-BE49-F238E27FC236}">
                <a16:creationId xmlns:a16="http://schemas.microsoft.com/office/drawing/2014/main" id="{35081BAA-DD4A-4055-9EC0-0C1AAF122FC6}"/>
              </a:ext>
            </a:extLst>
          </p:cNvPr>
          <p:cNvSpPr/>
          <p:nvPr/>
        </p:nvSpPr>
        <p:spPr>
          <a:xfrm>
            <a:off x="2033104" y="3265729"/>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845449D-030F-4D8B-B022-993A4CA21865}"/>
              </a:ext>
            </a:extLst>
          </p:cNvPr>
          <p:cNvSpPr txBox="1"/>
          <p:nvPr/>
        </p:nvSpPr>
        <p:spPr>
          <a:xfrm>
            <a:off x="1292564" y="1904731"/>
            <a:ext cx="1649376" cy="1323439"/>
          </a:xfrm>
          <a:prstGeom prst="rect">
            <a:avLst/>
          </a:prstGeom>
          <a:noFill/>
        </p:spPr>
        <p:txBody>
          <a:bodyPr wrap="square" rtlCol="0">
            <a:spAutoFit/>
          </a:bodyPr>
          <a:lstStyle/>
          <a:p>
            <a:pPr algn="ctr"/>
            <a:r>
              <a:rPr lang="en-US" sz="1600" dirty="0"/>
              <a:t>Report event</a:t>
            </a:r>
          </a:p>
          <a:p>
            <a:pPr algn="ctr"/>
            <a:r>
              <a:rPr lang="en-US" sz="1600" dirty="0"/>
              <a:t>To regional Global Risk Investigation</a:t>
            </a:r>
          </a:p>
          <a:p>
            <a:pPr algn="ctr"/>
            <a:r>
              <a:rPr lang="en-US" sz="1600" dirty="0"/>
              <a:t>Group</a:t>
            </a:r>
          </a:p>
        </p:txBody>
      </p:sp>
      <p:sp>
        <p:nvSpPr>
          <p:cNvPr id="10" name="Right Brace 9">
            <a:extLst>
              <a:ext uri="{FF2B5EF4-FFF2-40B4-BE49-F238E27FC236}">
                <a16:creationId xmlns:a16="http://schemas.microsoft.com/office/drawing/2014/main" id="{F3180704-04A1-4DA9-BDB8-46D93440E11D}"/>
              </a:ext>
            </a:extLst>
          </p:cNvPr>
          <p:cNvSpPr/>
          <p:nvPr/>
        </p:nvSpPr>
        <p:spPr>
          <a:xfrm rot="5400000">
            <a:off x="1375854" y="3146252"/>
            <a:ext cx="265388" cy="1138918"/>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AC8EC590-5731-4487-AB5B-689EF020B14B}"/>
              </a:ext>
            </a:extLst>
          </p:cNvPr>
          <p:cNvSpPr txBox="1"/>
          <p:nvPr/>
        </p:nvSpPr>
        <p:spPr>
          <a:xfrm>
            <a:off x="1257141" y="3853528"/>
            <a:ext cx="889987" cy="646331"/>
          </a:xfrm>
          <a:prstGeom prst="rect">
            <a:avLst/>
          </a:prstGeom>
          <a:noFill/>
        </p:spPr>
        <p:txBody>
          <a:bodyPr wrap="none" rtlCol="0">
            <a:spAutoFit/>
          </a:bodyPr>
          <a:lstStyle/>
          <a:p>
            <a:r>
              <a:rPr lang="en-US" dirty="0"/>
              <a:t>Within </a:t>
            </a:r>
          </a:p>
          <a:p>
            <a:r>
              <a:rPr lang="en-US" dirty="0"/>
              <a:t>3 days</a:t>
            </a:r>
          </a:p>
        </p:txBody>
      </p:sp>
      <p:sp>
        <p:nvSpPr>
          <p:cNvPr id="12" name="Arrow: Down 11">
            <a:extLst>
              <a:ext uri="{FF2B5EF4-FFF2-40B4-BE49-F238E27FC236}">
                <a16:creationId xmlns:a16="http://schemas.microsoft.com/office/drawing/2014/main" id="{E775A592-6DE2-4871-9D5F-CF1A29076A03}"/>
              </a:ext>
            </a:extLst>
          </p:cNvPr>
          <p:cNvSpPr/>
          <p:nvPr/>
        </p:nvSpPr>
        <p:spPr>
          <a:xfrm>
            <a:off x="3352773" y="3252939"/>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Brace 12">
            <a:extLst>
              <a:ext uri="{FF2B5EF4-FFF2-40B4-BE49-F238E27FC236}">
                <a16:creationId xmlns:a16="http://schemas.microsoft.com/office/drawing/2014/main" id="{B5859B86-1D9E-41A5-8287-9B2490556038}"/>
              </a:ext>
            </a:extLst>
          </p:cNvPr>
          <p:cNvSpPr/>
          <p:nvPr/>
        </p:nvSpPr>
        <p:spPr>
          <a:xfrm rot="5400000">
            <a:off x="2598394" y="3047415"/>
            <a:ext cx="302052" cy="13428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BA60AE17-F81C-4C8A-83F4-C11CBD1F1CE7}"/>
              </a:ext>
            </a:extLst>
          </p:cNvPr>
          <p:cNvSpPr txBox="1"/>
          <p:nvPr/>
        </p:nvSpPr>
        <p:spPr>
          <a:xfrm>
            <a:off x="2321532" y="3861688"/>
            <a:ext cx="889987" cy="646331"/>
          </a:xfrm>
          <a:prstGeom prst="rect">
            <a:avLst/>
          </a:prstGeom>
          <a:noFill/>
        </p:spPr>
        <p:txBody>
          <a:bodyPr wrap="none" rtlCol="0">
            <a:spAutoFit/>
          </a:bodyPr>
          <a:lstStyle/>
          <a:p>
            <a:r>
              <a:rPr lang="en-US" dirty="0"/>
              <a:t>Within </a:t>
            </a:r>
          </a:p>
          <a:p>
            <a:r>
              <a:rPr lang="en-US" dirty="0"/>
              <a:t>3 days</a:t>
            </a:r>
          </a:p>
        </p:txBody>
      </p:sp>
      <p:sp>
        <p:nvSpPr>
          <p:cNvPr id="15" name="TextBox 14">
            <a:extLst>
              <a:ext uri="{FF2B5EF4-FFF2-40B4-BE49-F238E27FC236}">
                <a16:creationId xmlns:a16="http://schemas.microsoft.com/office/drawing/2014/main" id="{95AF83C8-8F11-4356-9596-11022A74FD8A}"/>
              </a:ext>
            </a:extLst>
          </p:cNvPr>
          <p:cNvSpPr txBox="1"/>
          <p:nvPr/>
        </p:nvSpPr>
        <p:spPr>
          <a:xfrm>
            <a:off x="2893803" y="2387391"/>
            <a:ext cx="1693733" cy="861774"/>
          </a:xfrm>
          <a:prstGeom prst="rect">
            <a:avLst/>
          </a:prstGeom>
          <a:noFill/>
        </p:spPr>
        <p:txBody>
          <a:bodyPr wrap="none" rtlCol="0">
            <a:spAutoFit/>
          </a:bodyPr>
          <a:lstStyle/>
          <a:p>
            <a:pPr algn="ctr"/>
            <a:r>
              <a:rPr lang="en-US" sz="1600" dirty="0"/>
              <a:t>Complete </a:t>
            </a:r>
          </a:p>
          <a:p>
            <a:pPr algn="ctr"/>
            <a:r>
              <a:rPr lang="en-US" sz="1600" dirty="0"/>
              <a:t>Incident Report </a:t>
            </a:r>
          </a:p>
          <a:p>
            <a:pPr algn="ctr"/>
            <a:r>
              <a:rPr lang="en-US" sz="1600" dirty="0"/>
              <a:t>to Visa &amp; Bank</a:t>
            </a:r>
          </a:p>
        </p:txBody>
      </p:sp>
      <p:sp>
        <p:nvSpPr>
          <p:cNvPr id="16" name="Arrow: Down 15">
            <a:extLst>
              <a:ext uri="{FF2B5EF4-FFF2-40B4-BE49-F238E27FC236}">
                <a16:creationId xmlns:a16="http://schemas.microsoft.com/office/drawing/2014/main" id="{B94D2546-E390-4180-B335-7CB4C7381FEA}"/>
              </a:ext>
            </a:extLst>
          </p:cNvPr>
          <p:cNvSpPr/>
          <p:nvPr/>
        </p:nvSpPr>
        <p:spPr>
          <a:xfrm rot="10800000">
            <a:off x="3879290" y="3546837"/>
            <a:ext cx="138793" cy="29389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7" name="TextBox 16">
            <a:extLst>
              <a:ext uri="{FF2B5EF4-FFF2-40B4-BE49-F238E27FC236}">
                <a16:creationId xmlns:a16="http://schemas.microsoft.com/office/drawing/2014/main" id="{33AD3D37-A856-4CB7-964F-D26C437794D5}"/>
              </a:ext>
            </a:extLst>
          </p:cNvPr>
          <p:cNvSpPr txBox="1"/>
          <p:nvPr/>
        </p:nvSpPr>
        <p:spPr>
          <a:xfrm>
            <a:off x="3101734" y="3873203"/>
            <a:ext cx="1458018" cy="1477328"/>
          </a:xfrm>
          <a:prstGeom prst="rect">
            <a:avLst/>
          </a:prstGeom>
          <a:noFill/>
        </p:spPr>
        <p:txBody>
          <a:bodyPr wrap="square" rtlCol="0">
            <a:spAutoFit/>
          </a:bodyPr>
          <a:lstStyle/>
          <a:p>
            <a:pPr algn="ctr"/>
            <a:r>
              <a:rPr lang="en-US" dirty="0"/>
              <a:t>Visa may</a:t>
            </a:r>
          </a:p>
          <a:p>
            <a:pPr algn="ctr"/>
            <a:r>
              <a:rPr lang="en-US" dirty="0"/>
              <a:t>determine a</a:t>
            </a:r>
          </a:p>
          <a:p>
            <a:pPr algn="ctr"/>
            <a:r>
              <a:rPr lang="en-US" dirty="0"/>
              <a:t>forensic </a:t>
            </a:r>
          </a:p>
          <a:p>
            <a:pPr algn="ctr"/>
            <a:r>
              <a:rPr lang="en-US" dirty="0"/>
              <a:t>investigation</a:t>
            </a:r>
          </a:p>
          <a:p>
            <a:pPr algn="ctr"/>
            <a:r>
              <a:rPr lang="en-US" dirty="0"/>
              <a:t>Is required</a:t>
            </a:r>
          </a:p>
        </p:txBody>
      </p:sp>
      <p:sp>
        <p:nvSpPr>
          <p:cNvPr id="18" name="Right Brace 17">
            <a:extLst>
              <a:ext uri="{FF2B5EF4-FFF2-40B4-BE49-F238E27FC236}">
                <a16:creationId xmlns:a16="http://schemas.microsoft.com/office/drawing/2014/main" id="{7716566B-7888-4595-859F-800CFD200226}"/>
              </a:ext>
            </a:extLst>
          </p:cNvPr>
          <p:cNvSpPr/>
          <p:nvPr/>
        </p:nvSpPr>
        <p:spPr>
          <a:xfrm rot="5400000">
            <a:off x="4408153" y="3167053"/>
            <a:ext cx="317015" cy="1118519"/>
          </a:xfrm>
          <a:prstGeom prst="rightBrace">
            <a:avLst>
              <a:gd name="adj1" fmla="val 3447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row: Down 18">
            <a:extLst>
              <a:ext uri="{FF2B5EF4-FFF2-40B4-BE49-F238E27FC236}">
                <a16:creationId xmlns:a16="http://schemas.microsoft.com/office/drawing/2014/main" id="{AF8EE9FF-1C70-4562-A87C-7A462A4C205F}"/>
              </a:ext>
            </a:extLst>
          </p:cNvPr>
          <p:cNvSpPr/>
          <p:nvPr/>
        </p:nvSpPr>
        <p:spPr>
          <a:xfrm>
            <a:off x="5056523" y="3246054"/>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EFAD15A-6C31-49B8-8F47-54CDDD62A714}"/>
              </a:ext>
            </a:extLst>
          </p:cNvPr>
          <p:cNvSpPr txBox="1"/>
          <p:nvPr/>
        </p:nvSpPr>
        <p:spPr>
          <a:xfrm>
            <a:off x="4476088" y="3892537"/>
            <a:ext cx="889987" cy="646331"/>
          </a:xfrm>
          <a:prstGeom prst="rect">
            <a:avLst/>
          </a:prstGeom>
          <a:noFill/>
        </p:spPr>
        <p:txBody>
          <a:bodyPr wrap="none" rtlCol="0">
            <a:spAutoFit/>
          </a:bodyPr>
          <a:lstStyle/>
          <a:p>
            <a:r>
              <a:rPr lang="en-US" dirty="0"/>
              <a:t>Within </a:t>
            </a:r>
          </a:p>
          <a:p>
            <a:r>
              <a:rPr lang="en-US" dirty="0"/>
              <a:t>5 days</a:t>
            </a:r>
          </a:p>
        </p:txBody>
      </p:sp>
      <p:sp>
        <p:nvSpPr>
          <p:cNvPr id="21" name="TextBox 20">
            <a:extLst>
              <a:ext uri="{FF2B5EF4-FFF2-40B4-BE49-F238E27FC236}">
                <a16:creationId xmlns:a16="http://schemas.microsoft.com/office/drawing/2014/main" id="{0806911C-B2FA-446E-BB6E-78DCADC7EA3A}"/>
              </a:ext>
            </a:extLst>
          </p:cNvPr>
          <p:cNvSpPr txBox="1"/>
          <p:nvPr/>
        </p:nvSpPr>
        <p:spPr>
          <a:xfrm>
            <a:off x="4502065" y="2143351"/>
            <a:ext cx="1265005" cy="1077218"/>
          </a:xfrm>
          <a:prstGeom prst="rect">
            <a:avLst/>
          </a:prstGeom>
          <a:noFill/>
        </p:spPr>
        <p:txBody>
          <a:bodyPr wrap="square" rtlCol="0">
            <a:spAutoFit/>
          </a:bodyPr>
          <a:lstStyle/>
          <a:p>
            <a:r>
              <a:rPr lang="en-US" sz="1600" dirty="0"/>
              <a:t>PCI Forensic</a:t>
            </a:r>
          </a:p>
          <a:p>
            <a:r>
              <a:rPr lang="en-US" sz="1600" dirty="0"/>
              <a:t>Investigator</a:t>
            </a:r>
          </a:p>
          <a:p>
            <a:r>
              <a:rPr lang="en-US" sz="1600" dirty="0"/>
              <a:t>contracted</a:t>
            </a:r>
            <a:endParaRPr lang="en-US" dirty="0"/>
          </a:p>
        </p:txBody>
      </p:sp>
      <p:sp>
        <p:nvSpPr>
          <p:cNvPr id="22" name="Arrow: Down 21">
            <a:extLst>
              <a:ext uri="{FF2B5EF4-FFF2-40B4-BE49-F238E27FC236}">
                <a16:creationId xmlns:a16="http://schemas.microsoft.com/office/drawing/2014/main" id="{378AB2C6-AAD8-4A50-B0B5-D8D9137DB25B}"/>
              </a:ext>
            </a:extLst>
          </p:cNvPr>
          <p:cNvSpPr/>
          <p:nvPr/>
        </p:nvSpPr>
        <p:spPr>
          <a:xfrm>
            <a:off x="7111514" y="3273905"/>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Brace 23">
            <a:extLst>
              <a:ext uri="{FF2B5EF4-FFF2-40B4-BE49-F238E27FC236}">
                <a16:creationId xmlns:a16="http://schemas.microsoft.com/office/drawing/2014/main" id="{DB627F29-9F88-4797-AA54-17A7BFEF60EA}"/>
              </a:ext>
            </a:extLst>
          </p:cNvPr>
          <p:cNvSpPr/>
          <p:nvPr/>
        </p:nvSpPr>
        <p:spPr>
          <a:xfrm rot="5400000">
            <a:off x="5553976" y="3184361"/>
            <a:ext cx="317015" cy="1118519"/>
          </a:xfrm>
          <a:prstGeom prst="rightBrace">
            <a:avLst>
              <a:gd name="adj1" fmla="val 3447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Arrow: Down 24">
            <a:extLst>
              <a:ext uri="{FF2B5EF4-FFF2-40B4-BE49-F238E27FC236}">
                <a16:creationId xmlns:a16="http://schemas.microsoft.com/office/drawing/2014/main" id="{0472678A-AEF4-44D6-97CF-C4205B1EC6F5}"/>
              </a:ext>
            </a:extLst>
          </p:cNvPr>
          <p:cNvSpPr/>
          <p:nvPr/>
        </p:nvSpPr>
        <p:spPr>
          <a:xfrm>
            <a:off x="6225895" y="3257525"/>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33452E8-7496-4095-82A5-354F4EB80C93}"/>
              </a:ext>
            </a:extLst>
          </p:cNvPr>
          <p:cNvSpPr txBox="1"/>
          <p:nvPr/>
        </p:nvSpPr>
        <p:spPr>
          <a:xfrm>
            <a:off x="5413615" y="3884820"/>
            <a:ext cx="889987" cy="646331"/>
          </a:xfrm>
          <a:prstGeom prst="rect">
            <a:avLst/>
          </a:prstGeom>
          <a:noFill/>
        </p:spPr>
        <p:txBody>
          <a:bodyPr wrap="none" rtlCol="0">
            <a:spAutoFit/>
          </a:bodyPr>
          <a:lstStyle/>
          <a:p>
            <a:r>
              <a:rPr lang="en-US" dirty="0"/>
              <a:t>Within </a:t>
            </a:r>
          </a:p>
          <a:p>
            <a:r>
              <a:rPr lang="en-US" dirty="0"/>
              <a:t>5 days</a:t>
            </a:r>
          </a:p>
        </p:txBody>
      </p:sp>
      <p:sp>
        <p:nvSpPr>
          <p:cNvPr id="27" name="TextBox 26">
            <a:extLst>
              <a:ext uri="{FF2B5EF4-FFF2-40B4-BE49-F238E27FC236}">
                <a16:creationId xmlns:a16="http://schemas.microsoft.com/office/drawing/2014/main" id="{7D5495F8-A4D9-44D4-BE13-CE00164BDB99}"/>
              </a:ext>
            </a:extLst>
          </p:cNvPr>
          <p:cNvSpPr txBox="1"/>
          <p:nvPr/>
        </p:nvSpPr>
        <p:spPr>
          <a:xfrm>
            <a:off x="5694230" y="2160769"/>
            <a:ext cx="1178284" cy="1077218"/>
          </a:xfrm>
          <a:prstGeom prst="rect">
            <a:avLst/>
          </a:prstGeom>
          <a:noFill/>
        </p:spPr>
        <p:txBody>
          <a:bodyPr wrap="square" rtlCol="0">
            <a:spAutoFit/>
          </a:bodyPr>
          <a:lstStyle/>
          <a:p>
            <a:pPr algn="ctr"/>
            <a:r>
              <a:rPr lang="en-US" sz="1600" dirty="0"/>
              <a:t>Provide preliminary forensic report</a:t>
            </a:r>
          </a:p>
        </p:txBody>
      </p:sp>
      <p:sp>
        <p:nvSpPr>
          <p:cNvPr id="31" name="TextBox 30">
            <a:extLst>
              <a:ext uri="{FF2B5EF4-FFF2-40B4-BE49-F238E27FC236}">
                <a16:creationId xmlns:a16="http://schemas.microsoft.com/office/drawing/2014/main" id="{FA96FFC2-4BEB-46F1-B4C8-74CFC5FFC032}"/>
              </a:ext>
            </a:extLst>
          </p:cNvPr>
          <p:cNvSpPr txBox="1"/>
          <p:nvPr/>
        </p:nvSpPr>
        <p:spPr>
          <a:xfrm>
            <a:off x="6743585" y="2422472"/>
            <a:ext cx="1130438" cy="830997"/>
          </a:xfrm>
          <a:prstGeom prst="rect">
            <a:avLst/>
          </a:prstGeom>
          <a:noFill/>
        </p:spPr>
        <p:txBody>
          <a:bodyPr wrap="none" rtlCol="0">
            <a:spAutoFit/>
          </a:bodyPr>
          <a:lstStyle/>
          <a:p>
            <a:pPr algn="ctr"/>
            <a:r>
              <a:rPr lang="en-US" sz="1600" dirty="0"/>
              <a:t>Forensic</a:t>
            </a:r>
          </a:p>
          <a:p>
            <a:pPr algn="ctr"/>
            <a:r>
              <a:rPr lang="en-US" sz="1600" dirty="0"/>
              <a:t>analysis</a:t>
            </a:r>
          </a:p>
          <a:p>
            <a:pPr algn="ctr"/>
            <a:r>
              <a:rPr lang="en-US" sz="1600" dirty="0"/>
              <a:t>completed</a:t>
            </a:r>
            <a:endParaRPr lang="en-US" dirty="0"/>
          </a:p>
        </p:txBody>
      </p:sp>
      <p:sp>
        <p:nvSpPr>
          <p:cNvPr id="35" name="Double Wave 34">
            <a:extLst>
              <a:ext uri="{FF2B5EF4-FFF2-40B4-BE49-F238E27FC236}">
                <a16:creationId xmlns:a16="http://schemas.microsoft.com/office/drawing/2014/main" id="{18298B3F-0431-4FEE-BC75-A15CE2149F9C}"/>
              </a:ext>
            </a:extLst>
          </p:cNvPr>
          <p:cNvSpPr/>
          <p:nvPr/>
        </p:nvSpPr>
        <p:spPr>
          <a:xfrm>
            <a:off x="3589838" y="3520551"/>
            <a:ext cx="228345" cy="52572"/>
          </a:xfrm>
          <a:prstGeom prst="doubleWav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Brace 37">
            <a:extLst>
              <a:ext uri="{FF2B5EF4-FFF2-40B4-BE49-F238E27FC236}">
                <a16:creationId xmlns:a16="http://schemas.microsoft.com/office/drawing/2014/main" id="{707FBACC-70FF-4C10-A716-0224E3E6A03D}"/>
              </a:ext>
            </a:extLst>
          </p:cNvPr>
          <p:cNvSpPr/>
          <p:nvPr/>
        </p:nvSpPr>
        <p:spPr>
          <a:xfrm rot="5400000">
            <a:off x="7610022" y="3198016"/>
            <a:ext cx="317015" cy="1118519"/>
          </a:xfrm>
          <a:prstGeom prst="rightBrace">
            <a:avLst>
              <a:gd name="adj1" fmla="val 3447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row: Down 38">
            <a:extLst>
              <a:ext uri="{FF2B5EF4-FFF2-40B4-BE49-F238E27FC236}">
                <a16:creationId xmlns:a16="http://schemas.microsoft.com/office/drawing/2014/main" id="{DCB6FFFC-6A98-4D85-ADF4-ABC0F5C75B45}"/>
              </a:ext>
            </a:extLst>
          </p:cNvPr>
          <p:cNvSpPr/>
          <p:nvPr/>
        </p:nvSpPr>
        <p:spPr>
          <a:xfrm>
            <a:off x="8281941" y="3271179"/>
            <a:ext cx="138793" cy="293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8308FFEF-649D-4DAE-AF27-F10B371D89CE}"/>
              </a:ext>
            </a:extLst>
          </p:cNvPr>
          <p:cNvSpPr txBox="1"/>
          <p:nvPr/>
        </p:nvSpPr>
        <p:spPr>
          <a:xfrm>
            <a:off x="7495783" y="3933787"/>
            <a:ext cx="992579" cy="646331"/>
          </a:xfrm>
          <a:prstGeom prst="rect">
            <a:avLst/>
          </a:prstGeom>
          <a:noFill/>
        </p:spPr>
        <p:txBody>
          <a:bodyPr wrap="none" rtlCol="0">
            <a:spAutoFit/>
          </a:bodyPr>
          <a:lstStyle/>
          <a:p>
            <a:r>
              <a:rPr lang="en-US" dirty="0"/>
              <a:t>Within </a:t>
            </a:r>
          </a:p>
          <a:p>
            <a:r>
              <a:rPr lang="en-US" dirty="0"/>
              <a:t>10 days</a:t>
            </a:r>
          </a:p>
        </p:txBody>
      </p:sp>
      <p:sp>
        <p:nvSpPr>
          <p:cNvPr id="41" name="TextBox 40">
            <a:extLst>
              <a:ext uri="{FF2B5EF4-FFF2-40B4-BE49-F238E27FC236}">
                <a16:creationId xmlns:a16="http://schemas.microsoft.com/office/drawing/2014/main" id="{81F86C14-9621-447E-B6FC-D7A288FB79CF}"/>
              </a:ext>
            </a:extLst>
          </p:cNvPr>
          <p:cNvSpPr txBox="1"/>
          <p:nvPr/>
        </p:nvSpPr>
        <p:spPr>
          <a:xfrm>
            <a:off x="7786888" y="2423755"/>
            <a:ext cx="1402948" cy="861774"/>
          </a:xfrm>
          <a:prstGeom prst="rect">
            <a:avLst/>
          </a:prstGeom>
          <a:noFill/>
        </p:spPr>
        <p:txBody>
          <a:bodyPr wrap="none" rtlCol="0">
            <a:spAutoFit/>
          </a:bodyPr>
          <a:lstStyle/>
          <a:p>
            <a:pPr algn="ctr"/>
            <a:r>
              <a:rPr lang="en-US" sz="1600" dirty="0"/>
              <a:t>Provide</a:t>
            </a:r>
          </a:p>
          <a:p>
            <a:pPr algn="ctr"/>
            <a:r>
              <a:rPr lang="en-US" sz="1600" dirty="0"/>
              <a:t>Final forensic</a:t>
            </a:r>
          </a:p>
          <a:p>
            <a:pPr algn="ctr"/>
            <a:r>
              <a:rPr lang="en-US" sz="1600" dirty="0"/>
              <a:t>report</a:t>
            </a:r>
          </a:p>
        </p:txBody>
      </p:sp>
      <p:sp>
        <p:nvSpPr>
          <p:cNvPr id="42" name="Double Wave 41">
            <a:extLst>
              <a:ext uri="{FF2B5EF4-FFF2-40B4-BE49-F238E27FC236}">
                <a16:creationId xmlns:a16="http://schemas.microsoft.com/office/drawing/2014/main" id="{BA04A5E6-7B0F-4FA8-8906-9FDA2AB64124}"/>
              </a:ext>
            </a:extLst>
          </p:cNvPr>
          <p:cNvSpPr/>
          <p:nvPr/>
        </p:nvSpPr>
        <p:spPr>
          <a:xfrm>
            <a:off x="6555752" y="3530444"/>
            <a:ext cx="228345" cy="52572"/>
          </a:xfrm>
          <a:prstGeom prst="doubleWav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2606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32E3EC-F785-45B6-89F8-E2CAEB4887F9}"/>
              </a:ext>
            </a:extLst>
          </p:cNvPr>
          <p:cNvSpPr>
            <a:spLocks noGrp="1"/>
          </p:cNvSpPr>
          <p:nvPr>
            <p:ph type="title"/>
          </p:nvPr>
        </p:nvSpPr>
        <p:spPr/>
        <p:txBody>
          <a:bodyPr/>
          <a:lstStyle/>
          <a:p>
            <a:r>
              <a:rPr lang="en-US" dirty="0"/>
              <a:t>Case </a:t>
            </a:r>
            <a:r>
              <a:rPr lang="en-US"/>
              <a:t>Study Exercise</a:t>
            </a:r>
            <a:endParaRPr lang="en-US" dirty="0"/>
          </a:p>
        </p:txBody>
      </p:sp>
      <p:sp>
        <p:nvSpPr>
          <p:cNvPr id="5" name="Text Placeholder 4">
            <a:extLst>
              <a:ext uri="{FF2B5EF4-FFF2-40B4-BE49-F238E27FC236}">
                <a16:creationId xmlns:a16="http://schemas.microsoft.com/office/drawing/2014/main" id="{E5FD9964-A915-482B-BB09-E246F552442A}"/>
              </a:ext>
            </a:extLst>
          </p:cNvPr>
          <p:cNvSpPr>
            <a:spLocks noGrp="1"/>
          </p:cNvSpPr>
          <p:nvPr>
            <p:ph type="body" idx="1"/>
          </p:nvPr>
        </p:nvSpPr>
        <p:spPr/>
        <p:txBody>
          <a:bodyPr/>
          <a:lstStyle/>
          <a:p>
            <a:r>
              <a:rPr lang="en-US" dirty="0"/>
              <a:t>How is your network compliant versus not compliant?</a:t>
            </a:r>
          </a:p>
          <a:p>
            <a:r>
              <a:rPr lang="en-US" dirty="0"/>
              <a:t>What can you limit to ensure you meet PCI DSS?</a:t>
            </a:r>
          </a:p>
          <a:p>
            <a:r>
              <a:rPr lang="en-US" dirty="0"/>
              <a:t>What parts of PCI DSS are most important for you to address?</a:t>
            </a:r>
          </a:p>
          <a:p>
            <a:r>
              <a:rPr lang="en-US" dirty="0"/>
              <a:t>What other regulation does your organization need </a:t>
            </a:r>
            <a:r>
              <a:rPr lang="en-US"/>
              <a:t>to address?</a:t>
            </a:r>
            <a:endParaRPr lang="en-US" dirty="0"/>
          </a:p>
        </p:txBody>
      </p:sp>
    </p:spTree>
    <p:extLst>
      <p:ext uri="{BB962C8B-B14F-4D97-AF65-F5344CB8AC3E}">
        <p14:creationId xmlns:p14="http://schemas.microsoft.com/office/powerpoint/2010/main" val="189443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a:extLst>
              <a:ext uri="{FF2B5EF4-FFF2-40B4-BE49-F238E27FC236}">
                <a16:creationId xmlns:a16="http://schemas.microsoft.com/office/drawing/2014/main" id="{E17E7BC1-10E0-4206-B824-3170F01F5681}"/>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ATM &amp; Point-of-Sale: Smash &amp; Grab attack</a:t>
            </a:r>
          </a:p>
        </p:txBody>
      </p:sp>
      <p:sp>
        <p:nvSpPr>
          <p:cNvPr id="39939" name="Text Placeholder 3">
            <a:extLst>
              <a:ext uri="{FF2B5EF4-FFF2-40B4-BE49-F238E27FC236}">
                <a16:creationId xmlns:a16="http://schemas.microsoft.com/office/drawing/2014/main" id="{C93F815C-7FA2-4567-AE80-9493DB677188}"/>
              </a:ext>
            </a:extLst>
          </p:cNvPr>
          <p:cNvSpPr>
            <a:spLocks noGrp="1"/>
          </p:cNvSpPr>
          <p:nvPr>
            <p:ph type="body" idx="1"/>
          </p:nvPr>
        </p:nvSpPr>
        <p:spPr>
          <a:xfrm>
            <a:off x="522288" y="1511300"/>
            <a:ext cx="3959225" cy="287338"/>
          </a:xfrm>
        </p:spPr>
        <p:txBody>
          <a:bodyPr/>
          <a:lstStyle/>
          <a:p>
            <a:pPr algn="ctr"/>
            <a:r>
              <a:rPr lang="en-US" altLang="en-US" sz="2400">
                <a:latin typeface="Calibri" panose="020F0502020204030204" pitchFamily="34" charset="0"/>
                <a:ea typeface="ヒラギノ角ゴ Pro W3"/>
                <a:cs typeface="ヒラギノ角ゴ Pro W3"/>
              </a:rPr>
              <a:t>The Attack</a:t>
            </a:r>
          </a:p>
        </p:txBody>
      </p:sp>
      <p:sp>
        <p:nvSpPr>
          <p:cNvPr id="5" name="Content Placeholder 4">
            <a:extLst>
              <a:ext uri="{FF2B5EF4-FFF2-40B4-BE49-F238E27FC236}">
                <a16:creationId xmlns:a16="http://schemas.microsoft.com/office/drawing/2014/main" id="{2F8D56DB-003A-4CE9-A21A-9331AEEC4571}"/>
              </a:ext>
            </a:extLst>
          </p:cNvPr>
          <p:cNvSpPr>
            <a:spLocks noGrp="1"/>
          </p:cNvSpPr>
          <p:nvPr>
            <p:ph sz="half" idx="2"/>
          </p:nvPr>
        </p:nvSpPr>
        <p:spPr>
          <a:xfrm>
            <a:off x="522288" y="1944688"/>
            <a:ext cx="3959225" cy="2159000"/>
          </a:xfrm>
        </p:spPr>
        <p:txBody>
          <a:bodyPr/>
          <a:lstStyle/>
          <a:p>
            <a:pPr marL="0" indent="0">
              <a:buFont typeface="Arial"/>
              <a:buNone/>
              <a:defRPr/>
            </a:pPr>
            <a:r>
              <a:rPr lang="en-US" sz="2000" dirty="0"/>
              <a:t>Criminals attack via the Internet:</a:t>
            </a:r>
          </a:p>
          <a:p>
            <a:pPr marL="0" indent="0">
              <a:buFont typeface="Arial"/>
              <a:buNone/>
              <a:defRPr/>
            </a:pPr>
            <a:r>
              <a:rPr lang="en-US" sz="2000" dirty="0"/>
              <a:t>Step 1: social engineering establishes foothold in the network  OR</a:t>
            </a:r>
          </a:p>
          <a:p>
            <a:pPr marL="0" indent="0">
              <a:buFont typeface="Arial"/>
              <a:buNone/>
              <a:defRPr/>
            </a:pPr>
            <a:r>
              <a:rPr lang="en-US" sz="2000" dirty="0"/>
              <a:t>Remote access network  scan finds </a:t>
            </a:r>
            <a:r>
              <a:rPr lang="en-US" sz="2000" dirty="0" err="1"/>
              <a:t>PoS</a:t>
            </a:r>
            <a:r>
              <a:rPr lang="en-US" sz="2000" dirty="0"/>
              <a:t> machine</a:t>
            </a:r>
          </a:p>
          <a:p>
            <a:pPr marL="0" indent="0">
              <a:buFont typeface="Arial"/>
              <a:buNone/>
              <a:defRPr/>
            </a:pPr>
            <a:r>
              <a:rPr lang="en-US" sz="2000" dirty="0"/>
              <a:t>Step 2: brute force password guesser obtains access to the </a:t>
            </a:r>
            <a:r>
              <a:rPr lang="en-US" sz="2000" dirty="0" err="1"/>
              <a:t>PoS</a:t>
            </a:r>
            <a:r>
              <a:rPr lang="en-US" sz="2000" dirty="0"/>
              <a:t> device </a:t>
            </a:r>
          </a:p>
          <a:p>
            <a:pPr marL="0" indent="0">
              <a:buFont typeface="Arial"/>
              <a:buNone/>
              <a:defRPr/>
            </a:pPr>
            <a:r>
              <a:rPr lang="en-US" sz="2000" dirty="0"/>
              <a:t>Step 3: Upon login to POS/ATM, install spyware such as PIN keystroke loggers and RAM scrapers, to record payment card information</a:t>
            </a:r>
          </a:p>
          <a:p>
            <a:pPr>
              <a:defRPr/>
            </a:pPr>
            <a:endParaRPr lang="en-US" dirty="0"/>
          </a:p>
        </p:txBody>
      </p:sp>
      <p:sp>
        <p:nvSpPr>
          <p:cNvPr id="39941" name="Text Placeholder 5">
            <a:extLst>
              <a:ext uri="{FF2B5EF4-FFF2-40B4-BE49-F238E27FC236}">
                <a16:creationId xmlns:a16="http://schemas.microsoft.com/office/drawing/2014/main" id="{671130C8-C87C-40B8-9A16-3CCE68775431}"/>
              </a:ext>
            </a:extLst>
          </p:cNvPr>
          <p:cNvSpPr>
            <a:spLocks noGrp="1"/>
          </p:cNvSpPr>
          <p:nvPr>
            <p:ph type="body" sz="quarter" idx="3"/>
          </p:nvPr>
        </p:nvSpPr>
        <p:spPr>
          <a:xfrm>
            <a:off x="4679950" y="1511300"/>
            <a:ext cx="3960813" cy="287338"/>
          </a:xfrm>
        </p:spPr>
        <p:txBody>
          <a:bodyPr/>
          <a:lstStyle/>
          <a:p>
            <a:pPr algn="ctr"/>
            <a:r>
              <a:rPr lang="en-US" altLang="en-US" sz="2400">
                <a:latin typeface="Calibri" panose="020F0502020204030204" pitchFamily="34" charset="0"/>
                <a:ea typeface="ヒラギノ角ゴ Pro W3"/>
                <a:cs typeface="ヒラギノ角ゴ Pro W3"/>
              </a:rPr>
              <a:t>Controls</a:t>
            </a:r>
          </a:p>
        </p:txBody>
      </p:sp>
      <p:sp>
        <p:nvSpPr>
          <p:cNvPr id="7" name="Content Placeholder 6">
            <a:extLst>
              <a:ext uri="{FF2B5EF4-FFF2-40B4-BE49-F238E27FC236}">
                <a16:creationId xmlns:a16="http://schemas.microsoft.com/office/drawing/2014/main" id="{F7821BB8-68EF-47EB-B474-F15784DB9A1D}"/>
              </a:ext>
            </a:extLst>
          </p:cNvPr>
          <p:cNvSpPr>
            <a:spLocks noGrp="1"/>
          </p:cNvSpPr>
          <p:nvPr>
            <p:ph sz="half" idx="10"/>
          </p:nvPr>
        </p:nvSpPr>
        <p:spPr>
          <a:xfrm>
            <a:off x="4679950" y="1944688"/>
            <a:ext cx="3960813" cy="2159000"/>
          </a:xfrm>
        </p:spPr>
        <p:txBody>
          <a:bodyPr/>
          <a:lstStyle/>
          <a:p>
            <a:pPr marL="0" indent="0">
              <a:buFont typeface="Arial"/>
              <a:buNone/>
              <a:defRPr/>
            </a:pPr>
            <a:r>
              <a:rPr lang="en-US" sz="2000" dirty="0"/>
              <a:t>Restrict remote access</a:t>
            </a:r>
          </a:p>
          <a:p>
            <a:pPr marL="0" indent="0">
              <a:buFont typeface="Arial"/>
              <a:buNone/>
              <a:defRPr/>
            </a:pPr>
            <a:r>
              <a:rPr lang="en-US" sz="2000" dirty="0"/>
              <a:t>Use antivirus software </a:t>
            </a:r>
          </a:p>
          <a:p>
            <a:pPr marL="0" indent="0">
              <a:buFont typeface="Arial"/>
              <a:buNone/>
              <a:defRPr/>
            </a:pPr>
            <a:r>
              <a:rPr lang="en-US" sz="2000" dirty="0"/>
              <a:t>Use strong (2-factor) authentication for </a:t>
            </a:r>
            <a:r>
              <a:rPr lang="en-US" sz="2000" dirty="0" err="1"/>
              <a:t>PoS</a:t>
            </a:r>
            <a:r>
              <a:rPr lang="en-US" sz="2000" dirty="0"/>
              <a:t>/ATM devices: e.g.,</a:t>
            </a:r>
          </a:p>
          <a:p>
            <a:pPr>
              <a:spcBef>
                <a:spcPts val="0"/>
              </a:spcBef>
              <a:defRPr/>
            </a:pPr>
            <a:r>
              <a:rPr lang="en-US" sz="2000" dirty="0"/>
              <a:t>what-you-know: a long and different password for each device</a:t>
            </a:r>
          </a:p>
          <a:p>
            <a:pPr>
              <a:spcBef>
                <a:spcPts val="0"/>
              </a:spcBef>
              <a:defRPr/>
            </a:pPr>
            <a:r>
              <a:rPr lang="en-US" sz="2000" dirty="0"/>
              <a:t>what-you-have: a one-time password for remote access</a:t>
            </a:r>
          </a:p>
          <a:p>
            <a:pPr marL="0" indent="0">
              <a:buFont typeface="Arial"/>
              <a:buNone/>
              <a:defRPr/>
            </a:pPr>
            <a:r>
              <a:rPr lang="en-US" sz="2000" dirty="0"/>
              <a:t>Recently patch all from OS to </a:t>
            </a:r>
            <a:r>
              <a:rPr lang="en-US" sz="2000" dirty="0" err="1"/>
              <a:t>PoS</a:t>
            </a:r>
            <a:r>
              <a:rPr lang="en-US" sz="2000" dirty="0"/>
              <a:t> app</a:t>
            </a:r>
          </a:p>
          <a:p>
            <a:pPr marL="0" indent="0">
              <a:buFont typeface="Arial"/>
              <a:buNone/>
              <a:defRPr/>
            </a:pPr>
            <a:r>
              <a:rPr lang="en-US" sz="2000" dirty="0"/>
              <a:t>Remove other applications</a:t>
            </a:r>
          </a:p>
          <a:p>
            <a:pPr marL="0" indent="0">
              <a:buFont typeface="Arial"/>
              <a:buNone/>
              <a:defRPr/>
            </a:pPr>
            <a:r>
              <a:rPr lang="en-US" sz="2000" dirty="0"/>
              <a:t>Prevent any use of these devices for other purposes</a:t>
            </a:r>
          </a:p>
          <a:p>
            <a:pPr marL="0" indent="0">
              <a:buFont typeface="Arial"/>
              <a:buNone/>
              <a:defRPr/>
            </a:pPr>
            <a:r>
              <a:rPr lang="en-US" sz="2000" dirty="0"/>
              <a:t>Encrypt all customer data</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21C5D-25AE-495F-939B-F20CC560ECEE}"/>
              </a:ext>
            </a:extLst>
          </p:cNvPr>
          <p:cNvSpPr>
            <a:spLocks noGrp="1"/>
          </p:cNvSpPr>
          <p:nvPr>
            <p:ph idx="11"/>
          </p:nvPr>
        </p:nvSpPr>
        <p:spPr>
          <a:xfrm>
            <a:off x="533400" y="1524000"/>
            <a:ext cx="8135938" cy="4879975"/>
          </a:xfrm>
        </p:spPr>
        <p:txBody>
          <a:bodyPr/>
          <a:lstStyle/>
          <a:p>
            <a:pPr hangingPunct="0">
              <a:defRPr/>
            </a:pPr>
            <a:r>
              <a:rPr lang="en-US" sz="2000" b="1" dirty="0"/>
              <a:t>Smart payment cards </a:t>
            </a:r>
            <a:r>
              <a:rPr lang="en-US" sz="2000" dirty="0"/>
              <a:t>with installed chips are difficult to counterfeit. </a:t>
            </a:r>
          </a:p>
          <a:p>
            <a:pPr marL="285750" indent="-285750" hangingPunct="0">
              <a:spcBef>
                <a:spcPts val="300"/>
              </a:spcBef>
              <a:buFont typeface="Arial" panose="020B0604020202020204" pitchFamily="34" charset="0"/>
              <a:buChar char="•"/>
              <a:defRPr/>
            </a:pPr>
            <a:r>
              <a:rPr lang="en-US" sz="2000" dirty="0"/>
              <a:t>Target date of October 2015 for updating </a:t>
            </a:r>
            <a:r>
              <a:rPr lang="en-US" sz="2000" dirty="0" err="1"/>
              <a:t>PoS</a:t>
            </a:r>
            <a:r>
              <a:rPr lang="en-US" sz="2000" dirty="0"/>
              <a:t> devices to accept EMV cards.  </a:t>
            </a:r>
          </a:p>
          <a:p>
            <a:pPr hangingPunct="0">
              <a:defRPr/>
            </a:pPr>
            <a:r>
              <a:rPr lang="en-US" sz="2000" b="1" dirty="0"/>
              <a:t>Common Point of Purchase (CPP) </a:t>
            </a:r>
            <a:r>
              <a:rPr lang="en-US" sz="2000" dirty="0"/>
              <a:t>analysis finds common points of purchases to determine where crime originated </a:t>
            </a:r>
          </a:p>
          <a:p>
            <a:pPr hangingPunct="0">
              <a:defRPr/>
            </a:pPr>
            <a:r>
              <a:rPr lang="en-US" sz="2000" b="1" dirty="0"/>
              <a:t>Audits</a:t>
            </a:r>
            <a:r>
              <a:rPr lang="en-US" sz="2000" dirty="0"/>
              <a:t> of ATM/POS require:</a:t>
            </a:r>
          </a:p>
          <a:p>
            <a:pPr marL="285750" indent="-285750" hangingPunct="0">
              <a:spcBef>
                <a:spcPts val="300"/>
              </a:spcBef>
              <a:buFont typeface="Arial" panose="020B0604020202020204" pitchFamily="34" charset="0"/>
              <a:buChar char="•"/>
              <a:defRPr/>
            </a:pPr>
            <a:r>
              <a:rPr lang="en-US" sz="2000" dirty="0"/>
              <a:t>ATM/PCI Devices adhere to the latest standards of PCI compliance for such machines.  </a:t>
            </a:r>
          </a:p>
          <a:p>
            <a:pPr marL="285750" indent="-285750" hangingPunct="0">
              <a:spcBef>
                <a:spcPts val="300"/>
              </a:spcBef>
              <a:buFont typeface="Arial" panose="020B0604020202020204" pitchFamily="34" charset="0"/>
              <a:buChar char="•"/>
              <a:defRPr/>
            </a:pPr>
            <a:r>
              <a:rPr lang="en-US" sz="2000" dirty="0"/>
              <a:t>Policies and procedures for </a:t>
            </a:r>
            <a:r>
              <a:rPr lang="en-US" sz="2000" dirty="0" err="1"/>
              <a:t>PoS</a:t>
            </a:r>
            <a:r>
              <a:rPr lang="en-US" sz="2000" dirty="0"/>
              <a:t>/ATM must be comprehensive, outlining overrides and balances, security controls, incident response, disaster recovery, maintenance and audit trails and their review.  </a:t>
            </a:r>
          </a:p>
          <a:p>
            <a:pPr marL="285750" indent="-285750" hangingPunct="0">
              <a:spcBef>
                <a:spcPts val="300"/>
              </a:spcBef>
              <a:buFont typeface="Arial" panose="020B0604020202020204" pitchFamily="34" charset="0"/>
              <a:buChar char="•"/>
              <a:defRPr/>
            </a:pPr>
            <a:r>
              <a:rPr lang="en-US" sz="2000" dirty="0"/>
              <a:t>If any information is stored in the device =&gt;strong encryption  </a:t>
            </a:r>
          </a:p>
          <a:p>
            <a:pPr marL="285750" indent="-285750" hangingPunct="0">
              <a:spcBef>
                <a:spcPts val="300"/>
              </a:spcBef>
              <a:buFont typeface="Arial" panose="020B0604020202020204" pitchFamily="34" charset="0"/>
              <a:buChar char="•"/>
              <a:defRPr/>
            </a:pPr>
            <a:r>
              <a:rPr lang="en-US" sz="2000" dirty="0"/>
              <a:t>If an organization issues PINs, policies and procedures safeguard those processes </a:t>
            </a:r>
          </a:p>
          <a:p>
            <a:pPr marL="285750" indent="-285750" hangingPunct="0">
              <a:spcBef>
                <a:spcPts val="300"/>
              </a:spcBef>
              <a:buFont typeface="Arial" panose="020B0604020202020204" pitchFamily="34" charset="0"/>
              <a:buChar char="•"/>
              <a:defRPr/>
            </a:pPr>
            <a:r>
              <a:rPr lang="en-US" sz="2000" dirty="0"/>
              <a:t>If organization develops its own payment card  implementation, additional PCI DSS requirements apply</a:t>
            </a:r>
          </a:p>
        </p:txBody>
      </p:sp>
      <p:sp>
        <p:nvSpPr>
          <p:cNvPr id="40963" name="Title 2">
            <a:extLst>
              <a:ext uri="{FF2B5EF4-FFF2-40B4-BE49-F238E27FC236}">
                <a16:creationId xmlns:a16="http://schemas.microsoft.com/office/drawing/2014/main" id="{C9A7B801-E387-42CB-984B-86E2B55A7686}"/>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Other Payment Card Controls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83CB29-7827-41C8-AE4D-28F0F6F8F512}"/>
              </a:ext>
            </a:extLst>
          </p:cNvPr>
          <p:cNvSpPr>
            <a:spLocks noGrp="1"/>
          </p:cNvSpPr>
          <p:nvPr>
            <p:ph idx="11"/>
          </p:nvPr>
        </p:nvSpPr>
        <p:spPr/>
        <p:txBody>
          <a:bodyPr/>
          <a:lstStyle/>
          <a:p>
            <a:r>
              <a:rPr lang="en-US" sz="2000" b="1" dirty="0" err="1"/>
              <a:t>PoS</a:t>
            </a:r>
            <a:r>
              <a:rPr lang="en-US" sz="2000" dirty="0"/>
              <a:t>: Monitor Point of Sale (</a:t>
            </a:r>
            <a:r>
              <a:rPr lang="en-US" sz="2000" dirty="0" err="1"/>
              <a:t>PoS</a:t>
            </a:r>
            <a:r>
              <a:rPr lang="en-US" sz="2000" dirty="0"/>
              <a:t>) devices for physical changes</a:t>
            </a:r>
          </a:p>
          <a:p>
            <a:r>
              <a:rPr lang="en-US" sz="2000" b="1" dirty="0"/>
              <a:t>Wireless</a:t>
            </a:r>
            <a:r>
              <a:rPr lang="en-US" sz="2000" dirty="0"/>
              <a:t>: Wireless transmission is risky; use strong encryption. </a:t>
            </a:r>
          </a:p>
          <a:p>
            <a:r>
              <a:rPr lang="en-US" sz="2000" b="1" dirty="0"/>
              <a:t>Disk</a:t>
            </a:r>
            <a:r>
              <a:rPr lang="en-US" sz="2000" dirty="0"/>
              <a:t>: Retain credit card info on disk storage for as short an interval as possible (if at all)</a:t>
            </a:r>
          </a:p>
          <a:p>
            <a:r>
              <a:rPr lang="en-US" sz="2000" b="1" dirty="0"/>
              <a:t>Media</a:t>
            </a:r>
            <a:r>
              <a:rPr lang="en-US" sz="2000" dirty="0"/>
              <a:t>: Restrict access to any physical and computerized stored payment card receipts</a:t>
            </a:r>
          </a:p>
          <a:p>
            <a:r>
              <a:rPr lang="en-US" sz="2000" dirty="0"/>
              <a:t>Manage employees:</a:t>
            </a:r>
          </a:p>
          <a:p>
            <a:pPr marL="285750" indent="-285750">
              <a:buFont typeface="Arial" panose="020B0604020202020204" pitchFamily="34" charset="0"/>
              <a:buChar char="•"/>
            </a:pPr>
            <a:r>
              <a:rPr lang="en-US" sz="2000" dirty="0"/>
              <a:t>Employees may be solicited to skim payment cards or copy data for personal gain. </a:t>
            </a:r>
          </a:p>
          <a:p>
            <a:pPr marL="285750" indent="-285750">
              <a:buFont typeface="Arial" panose="020B0604020202020204" pitchFamily="34" charset="0"/>
              <a:buChar char="•"/>
            </a:pPr>
            <a:r>
              <a:rPr lang="en-US" sz="2000" dirty="0"/>
              <a:t>Use background checks (even for temporary employees) </a:t>
            </a:r>
          </a:p>
          <a:p>
            <a:pPr marL="285750" indent="-285750">
              <a:buFont typeface="Arial" panose="020B0604020202020204" pitchFamily="34" charset="0"/>
              <a:buChar char="•"/>
            </a:pPr>
            <a:r>
              <a:rPr lang="en-US" sz="2000" dirty="0"/>
              <a:t>Train employees to process payment transactions properly:</a:t>
            </a:r>
          </a:p>
          <a:p>
            <a:pPr lvl="5" indent="0">
              <a:lnSpc>
                <a:spcPct val="100000"/>
              </a:lnSpc>
              <a:spcBef>
                <a:spcPts val="600"/>
              </a:spcBef>
              <a:buNone/>
            </a:pPr>
            <a:r>
              <a:rPr lang="en-US" sz="1800" dirty="0"/>
              <a:t>Payment card numbers shall never be written down, emailed, or stored anywhere except by </a:t>
            </a:r>
            <a:r>
              <a:rPr lang="en-US" sz="1800" dirty="0" err="1"/>
              <a:t>PoS</a:t>
            </a:r>
            <a:r>
              <a:rPr lang="en-US" sz="1800" dirty="0"/>
              <a:t> terminals</a:t>
            </a:r>
            <a:endParaRPr lang="en-US" sz="2000" dirty="0"/>
          </a:p>
          <a:p>
            <a:pPr lvl="5" indent="0">
              <a:lnSpc>
                <a:spcPct val="100000"/>
              </a:lnSpc>
              <a:spcBef>
                <a:spcPts val="600"/>
              </a:spcBef>
              <a:buNone/>
            </a:pPr>
            <a:r>
              <a:rPr lang="en-US" sz="2000" dirty="0"/>
              <a:t>Payment cards should not be visible to other customers or employees. </a:t>
            </a:r>
          </a:p>
          <a:p>
            <a:endParaRPr lang="en-US" dirty="0"/>
          </a:p>
        </p:txBody>
      </p:sp>
      <p:sp>
        <p:nvSpPr>
          <p:cNvPr id="3" name="Title 2">
            <a:extLst>
              <a:ext uri="{FF2B5EF4-FFF2-40B4-BE49-F238E27FC236}">
                <a16:creationId xmlns:a16="http://schemas.microsoft.com/office/drawing/2014/main" id="{11B5AFF1-D20E-468F-8C94-0F82C7DAFC93}"/>
              </a:ext>
            </a:extLst>
          </p:cNvPr>
          <p:cNvSpPr>
            <a:spLocks noGrp="1"/>
          </p:cNvSpPr>
          <p:nvPr>
            <p:ph type="title"/>
          </p:nvPr>
        </p:nvSpPr>
        <p:spPr/>
        <p:txBody>
          <a:bodyPr/>
          <a:lstStyle/>
          <a:p>
            <a:r>
              <a:rPr lang="en-US" dirty="0"/>
              <a:t>Payment Card Defenses</a:t>
            </a:r>
          </a:p>
        </p:txBody>
      </p:sp>
    </p:spTree>
    <p:extLst>
      <p:ext uri="{BB962C8B-B14F-4D97-AF65-F5344CB8AC3E}">
        <p14:creationId xmlns:p14="http://schemas.microsoft.com/office/powerpoint/2010/main" val="2378413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54A3FD-677A-4521-A014-6A0AF9CF0B42}"/>
              </a:ext>
            </a:extLst>
          </p:cNvPr>
          <p:cNvSpPr>
            <a:spLocks noGrp="1"/>
          </p:cNvSpPr>
          <p:nvPr>
            <p:ph type="title"/>
          </p:nvPr>
        </p:nvSpPr>
        <p:spPr/>
        <p:txBody>
          <a:bodyPr/>
          <a:lstStyle/>
          <a:p>
            <a:r>
              <a:rPr lang="en-US" dirty="0"/>
              <a:t>PCI Organization &amp; Standards</a:t>
            </a:r>
          </a:p>
        </p:txBody>
      </p:sp>
      <p:graphicFrame>
        <p:nvGraphicFramePr>
          <p:cNvPr id="4" name="Content Placeholder 3">
            <a:extLst>
              <a:ext uri="{FF2B5EF4-FFF2-40B4-BE49-F238E27FC236}">
                <a16:creationId xmlns:a16="http://schemas.microsoft.com/office/drawing/2014/main" id="{C8A5F950-2C2E-4F2A-BEC8-5A6E2C677CDC}"/>
              </a:ext>
            </a:extLst>
          </p:cNvPr>
          <p:cNvGraphicFramePr>
            <a:graphicFrameLocks noGrp="1"/>
          </p:cNvGraphicFramePr>
          <p:nvPr>
            <p:ph idx="11"/>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318758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1B32EE-9828-48B9-8516-D6C441C4CAA6}"/>
              </a:ext>
            </a:extLst>
          </p:cNvPr>
          <p:cNvSpPr>
            <a:spLocks noGrp="1"/>
          </p:cNvSpPr>
          <p:nvPr>
            <p:ph type="title"/>
          </p:nvPr>
        </p:nvSpPr>
        <p:spPr/>
        <p:txBody>
          <a:bodyPr/>
          <a:lstStyle/>
          <a:p>
            <a:r>
              <a:rPr lang="en-US" dirty="0"/>
              <a:t>Payment Card Data</a:t>
            </a:r>
          </a:p>
        </p:txBody>
      </p:sp>
      <p:sp>
        <p:nvSpPr>
          <p:cNvPr id="5" name="Text Placeholder 4">
            <a:extLst>
              <a:ext uri="{FF2B5EF4-FFF2-40B4-BE49-F238E27FC236}">
                <a16:creationId xmlns:a16="http://schemas.microsoft.com/office/drawing/2014/main" id="{AF4C3C82-CA2F-4FB7-9F8F-22C2D98AD2D8}"/>
              </a:ext>
            </a:extLst>
          </p:cNvPr>
          <p:cNvSpPr>
            <a:spLocks noGrp="1"/>
          </p:cNvSpPr>
          <p:nvPr>
            <p:ph type="body" idx="1"/>
          </p:nvPr>
        </p:nvSpPr>
        <p:spPr/>
        <p:txBody>
          <a:bodyPr/>
          <a:lstStyle/>
          <a:p>
            <a:r>
              <a:rPr lang="en-US" dirty="0"/>
              <a:t>Card holder data includes:</a:t>
            </a:r>
          </a:p>
        </p:txBody>
      </p:sp>
      <p:sp>
        <p:nvSpPr>
          <p:cNvPr id="2" name="Content Placeholder 1">
            <a:extLst>
              <a:ext uri="{FF2B5EF4-FFF2-40B4-BE49-F238E27FC236}">
                <a16:creationId xmlns:a16="http://schemas.microsoft.com/office/drawing/2014/main" id="{7D9A2F56-49E4-4029-A04C-A727E9F14E4E}"/>
              </a:ext>
            </a:extLst>
          </p:cNvPr>
          <p:cNvSpPr>
            <a:spLocks noGrp="1"/>
          </p:cNvSpPr>
          <p:nvPr>
            <p:ph sz="half" idx="2"/>
          </p:nvPr>
        </p:nvSpPr>
        <p:spPr>
          <a:xfrm>
            <a:off x="522000" y="1944000"/>
            <a:ext cx="3135600" cy="2160000"/>
          </a:xfrm>
        </p:spPr>
        <p:txBody>
          <a:bodyPr/>
          <a:lstStyle/>
          <a:p>
            <a:r>
              <a:rPr lang="en-US" dirty="0"/>
              <a:t>Primary Account Number (PAN): Payment card number must be encrypted</a:t>
            </a:r>
          </a:p>
          <a:p>
            <a:r>
              <a:rPr lang="en-US" dirty="0"/>
              <a:t>cardholder name</a:t>
            </a:r>
          </a:p>
          <a:p>
            <a:r>
              <a:rPr lang="en-US" dirty="0"/>
              <a:t>service code</a:t>
            </a:r>
          </a:p>
          <a:p>
            <a:r>
              <a:rPr lang="en-US" dirty="0"/>
              <a:t>expiration date.</a:t>
            </a:r>
          </a:p>
        </p:txBody>
      </p:sp>
      <p:sp>
        <p:nvSpPr>
          <p:cNvPr id="6" name="Text Placeholder 5">
            <a:extLst>
              <a:ext uri="{FF2B5EF4-FFF2-40B4-BE49-F238E27FC236}">
                <a16:creationId xmlns:a16="http://schemas.microsoft.com/office/drawing/2014/main" id="{F8427BBC-85F3-4BE2-90F5-855D2A738E9B}"/>
              </a:ext>
            </a:extLst>
          </p:cNvPr>
          <p:cNvSpPr>
            <a:spLocks noGrp="1"/>
          </p:cNvSpPr>
          <p:nvPr>
            <p:ph type="body" sz="quarter" idx="3"/>
          </p:nvPr>
        </p:nvSpPr>
        <p:spPr>
          <a:xfrm>
            <a:off x="3962400" y="1512000"/>
            <a:ext cx="4677600" cy="287258"/>
          </a:xfrm>
        </p:spPr>
        <p:txBody>
          <a:bodyPr/>
          <a:lstStyle/>
          <a:p>
            <a:r>
              <a:rPr lang="en-US" dirty="0"/>
              <a:t>Sensitive authentication data includes:</a:t>
            </a:r>
          </a:p>
        </p:txBody>
      </p:sp>
      <p:sp>
        <p:nvSpPr>
          <p:cNvPr id="7" name="Content Placeholder 6">
            <a:extLst>
              <a:ext uri="{FF2B5EF4-FFF2-40B4-BE49-F238E27FC236}">
                <a16:creationId xmlns:a16="http://schemas.microsoft.com/office/drawing/2014/main" id="{0D5891BB-49F3-48A0-A59A-821475E6A20B}"/>
              </a:ext>
            </a:extLst>
          </p:cNvPr>
          <p:cNvSpPr>
            <a:spLocks noGrp="1"/>
          </p:cNvSpPr>
          <p:nvPr>
            <p:ph sz="half" idx="10"/>
          </p:nvPr>
        </p:nvSpPr>
        <p:spPr>
          <a:xfrm>
            <a:off x="3962400" y="1944000"/>
            <a:ext cx="4677600" cy="4685400"/>
          </a:xfrm>
        </p:spPr>
        <p:txBody>
          <a:bodyPr/>
          <a:lstStyle/>
          <a:p>
            <a:pPr marL="0" indent="0">
              <a:spcBef>
                <a:spcPts val="600"/>
              </a:spcBef>
              <a:buNone/>
            </a:pPr>
            <a:r>
              <a:rPr lang="en-US" b="1" dirty="0"/>
              <a:t>Magnetic track data</a:t>
            </a:r>
            <a:r>
              <a:rPr lang="en-US" dirty="0"/>
              <a:t>, which may contain:</a:t>
            </a:r>
          </a:p>
          <a:p>
            <a:pPr>
              <a:spcBef>
                <a:spcPts val="600"/>
              </a:spcBef>
            </a:pPr>
            <a:r>
              <a:rPr lang="en-US" dirty="0"/>
              <a:t>3 or 4-digit control identifies service attributes or restrictions</a:t>
            </a:r>
          </a:p>
          <a:p>
            <a:pPr>
              <a:spcBef>
                <a:spcPts val="600"/>
              </a:spcBef>
            </a:pPr>
            <a:r>
              <a:rPr lang="en-US" dirty="0"/>
              <a:t>Optional </a:t>
            </a:r>
            <a:r>
              <a:rPr lang="en-US" b="1" dirty="0"/>
              <a:t>PIN verification value</a:t>
            </a:r>
          </a:p>
          <a:p>
            <a:pPr>
              <a:spcBef>
                <a:spcPts val="600"/>
              </a:spcBef>
            </a:pPr>
            <a:r>
              <a:rPr lang="en-US" dirty="0"/>
              <a:t>authentication and authorization data stored on two tracks of magnetic stripe or on chip</a:t>
            </a:r>
          </a:p>
          <a:p>
            <a:pPr marL="0" indent="0">
              <a:spcBef>
                <a:spcPts val="600"/>
              </a:spcBef>
              <a:buNone/>
            </a:pPr>
            <a:r>
              <a:rPr lang="en-US" b="1" dirty="0"/>
              <a:t>Card Verification Code (CVC) </a:t>
            </a:r>
            <a:r>
              <a:rPr lang="en-US" dirty="0"/>
              <a:t>or Card Validation Value (CVV): varies by vendor</a:t>
            </a:r>
          </a:p>
          <a:p>
            <a:pPr>
              <a:spcBef>
                <a:spcPts val="600"/>
              </a:spcBef>
            </a:pPr>
            <a:r>
              <a:rPr lang="en-US" dirty="0"/>
              <a:t>On front or back of card</a:t>
            </a:r>
          </a:p>
          <a:p>
            <a:pPr marL="0" indent="0">
              <a:spcBef>
                <a:spcPts val="600"/>
              </a:spcBef>
              <a:buNone/>
            </a:pPr>
            <a:r>
              <a:rPr lang="en-US" dirty="0"/>
              <a:t>PIN or </a:t>
            </a:r>
            <a:r>
              <a:rPr lang="en-US" b="1" dirty="0"/>
              <a:t>PIN Block</a:t>
            </a:r>
          </a:p>
          <a:p>
            <a:pPr>
              <a:spcBef>
                <a:spcPts val="600"/>
              </a:spcBef>
            </a:pPr>
            <a:r>
              <a:rPr lang="en-US" dirty="0"/>
              <a:t>PIN block describes PIN storage: includes PIN, PIN length, and sometimes part of PAN number.</a:t>
            </a:r>
          </a:p>
          <a:p>
            <a:pPr>
              <a:spcBef>
                <a:spcPts val="600"/>
              </a:spcBef>
            </a:pPr>
            <a:r>
              <a:rPr lang="en-US" dirty="0"/>
              <a:t>CVC and PIN serve as passwords</a:t>
            </a:r>
          </a:p>
          <a:p>
            <a:pPr marL="0" indent="0">
              <a:spcBef>
                <a:spcPts val="600"/>
              </a:spcBef>
              <a:buNone/>
            </a:pPr>
            <a:r>
              <a:rPr lang="en-US" dirty="0"/>
              <a:t>Sensitive Authentication data cannot be stored after authorization completes </a:t>
            </a:r>
          </a:p>
          <a:p>
            <a:pPr>
              <a:spcBef>
                <a:spcPts val="600"/>
              </a:spcBef>
            </a:pPr>
            <a:r>
              <a:rPr lang="en-US" dirty="0"/>
              <a:t>except with very secure controls</a:t>
            </a:r>
          </a:p>
          <a:p>
            <a:endParaRPr lang="en-US" dirty="0"/>
          </a:p>
        </p:txBody>
      </p:sp>
    </p:spTree>
    <p:extLst>
      <p:ext uri="{BB962C8B-B14F-4D97-AF65-F5344CB8AC3E}">
        <p14:creationId xmlns:p14="http://schemas.microsoft.com/office/powerpoint/2010/main" val="1855154389"/>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58D870C-0C59-4014-8515-9B9DA48EB856}"/>
              </a:ext>
            </a:extLst>
          </p:cNvPr>
          <p:cNvGraphicFramePr>
            <a:graphicFrameLocks noGrp="1"/>
          </p:cNvGraphicFramePr>
          <p:nvPr>
            <p:ph idx="11"/>
            <p:extLst>
              <p:ext uri="{D42A27DB-BD31-4B8C-83A1-F6EECF244321}">
                <p14:modId xmlns:p14="http://schemas.microsoft.com/office/powerpoint/2010/main" val="2622176764"/>
              </p:ext>
            </p:extLst>
          </p:nvPr>
        </p:nvGraphicFramePr>
        <p:xfrm>
          <a:off x="520701" y="1519237"/>
          <a:ext cx="8154987" cy="4922597"/>
        </p:xfrm>
        <a:graphic>
          <a:graphicData uri="http://schemas.openxmlformats.org/drawingml/2006/table">
            <a:tbl>
              <a:tblPr firstRow="1" firstCol="1" bandRow="1">
                <a:tableStyleId>{5C22544A-7EE6-4342-B048-85BDC9FD1C3A}</a:tableStyleId>
              </a:tblPr>
              <a:tblGrid>
                <a:gridCol w="2451099">
                  <a:extLst>
                    <a:ext uri="{9D8B030D-6E8A-4147-A177-3AD203B41FA5}">
                      <a16:colId xmlns:a16="http://schemas.microsoft.com/office/drawing/2014/main" val="1574862888"/>
                    </a:ext>
                  </a:extLst>
                </a:gridCol>
                <a:gridCol w="5703888">
                  <a:extLst>
                    <a:ext uri="{9D8B030D-6E8A-4147-A177-3AD203B41FA5}">
                      <a16:colId xmlns:a16="http://schemas.microsoft.com/office/drawing/2014/main" val="3040562432"/>
                    </a:ext>
                  </a:extLst>
                </a:gridCol>
              </a:tblGrid>
              <a:tr h="143842">
                <a:tc>
                  <a:txBody>
                    <a:bodyPr/>
                    <a:lstStyle/>
                    <a:p>
                      <a:pPr marL="0" marR="0" algn="ctr">
                        <a:lnSpc>
                          <a:spcPct val="100000"/>
                        </a:lnSpc>
                        <a:spcBef>
                          <a:spcPts val="0"/>
                        </a:spcBef>
                        <a:spcAft>
                          <a:spcPts val="0"/>
                        </a:spcAft>
                      </a:pPr>
                      <a:r>
                        <a:rPr lang="en-US" sz="1600" dirty="0">
                          <a:effectLst/>
                        </a:rPr>
                        <a:t>Security Areas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gn="ctr">
                        <a:lnSpc>
                          <a:spcPct val="100000"/>
                        </a:lnSpc>
                        <a:spcBef>
                          <a:spcPts val="0"/>
                        </a:spcBef>
                        <a:spcAft>
                          <a:spcPts val="0"/>
                        </a:spcAft>
                      </a:pPr>
                      <a:r>
                        <a:rPr lang="en-US" sz="1600">
                          <a:effectLst/>
                        </a:rPr>
                        <a:t>General Goals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3841703981"/>
                  </a:ext>
                </a:extLst>
              </a:tr>
              <a:tr h="294344">
                <a:tc rowSpan="2">
                  <a:txBody>
                    <a:bodyPr/>
                    <a:lstStyle/>
                    <a:p>
                      <a:pPr marL="0" marR="0">
                        <a:lnSpc>
                          <a:spcPct val="100000"/>
                        </a:lnSpc>
                        <a:spcBef>
                          <a:spcPts val="0"/>
                        </a:spcBef>
                        <a:spcAft>
                          <a:spcPts val="0"/>
                        </a:spcAft>
                      </a:pPr>
                      <a:r>
                        <a:rPr lang="en-US" sz="1600">
                          <a:effectLst/>
                        </a:rPr>
                        <a:t>Build and Maintain a Secure Network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a:effectLst/>
                        </a:rPr>
                        <a:t>1. Install and maintain network security controls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1072757779"/>
                  </a:ext>
                </a:extLst>
              </a:tr>
              <a:tr h="416243">
                <a:tc vMerge="1">
                  <a:txBody>
                    <a:bodyPr/>
                    <a:lstStyle/>
                    <a:p>
                      <a:endParaRPr lang="en-US"/>
                    </a:p>
                  </a:txBody>
                  <a:tcPr/>
                </a:tc>
                <a:tc>
                  <a:txBody>
                    <a:bodyPr/>
                    <a:lstStyle/>
                    <a:p>
                      <a:pPr marL="0" marR="0">
                        <a:lnSpc>
                          <a:spcPct val="100000"/>
                        </a:lnSpc>
                        <a:spcBef>
                          <a:spcPts val="0"/>
                        </a:spcBef>
                        <a:spcAft>
                          <a:spcPts val="0"/>
                        </a:spcAft>
                      </a:pPr>
                      <a:r>
                        <a:rPr lang="en-US" sz="1600">
                          <a:effectLst/>
                        </a:rPr>
                        <a:t>2. Apply secure configurations to all system components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4040401213"/>
                  </a:ext>
                </a:extLst>
              </a:tr>
              <a:tr h="294344">
                <a:tc rowSpan="2">
                  <a:txBody>
                    <a:bodyPr/>
                    <a:lstStyle/>
                    <a:p>
                      <a:pPr marL="0" marR="0">
                        <a:lnSpc>
                          <a:spcPct val="100000"/>
                        </a:lnSpc>
                        <a:spcBef>
                          <a:spcPts val="0"/>
                        </a:spcBef>
                        <a:spcAft>
                          <a:spcPts val="0"/>
                        </a:spcAft>
                      </a:pPr>
                      <a:r>
                        <a:rPr lang="en-US" sz="1600">
                          <a:effectLst/>
                        </a:rPr>
                        <a:t>Protect Cardholder Data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a:effectLst/>
                        </a:rPr>
                        <a:t>3. Protect stored account data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938230734"/>
                  </a:ext>
                </a:extLst>
              </a:tr>
              <a:tr h="444845">
                <a:tc vMerge="1">
                  <a:txBody>
                    <a:bodyPr/>
                    <a:lstStyle/>
                    <a:p>
                      <a:endParaRPr lang="en-US"/>
                    </a:p>
                  </a:txBody>
                  <a:tcPr/>
                </a:tc>
                <a:tc>
                  <a:txBody>
                    <a:bodyPr/>
                    <a:lstStyle/>
                    <a:p>
                      <a:pPr marL="0" marR="0">
                        <a:lnSpc>
                          <a:spcPct val="100000"/>
                        </a:lnSpc>
                        <a:spcBef>
                          <a:spcPts val="0"/>
                        </a:spcBef>
                        <a:spcAft>
                          <a:spcPts val="0"/>
                        </a:spcAft>
                      </a:pPr>
                      <a:r>
                        <a:rPr lang="en-US" sz="1600">
                          <a:effectLst/>
                        </a:rPr>
                        <a:t>4. Encrypt transmission of cardholder data across open, public networks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4205485824"/>
                  </a:ext>
                </a:extLst>
              </a:tr>
              <a:tr h="444845">
                <a:tc rowSpan="2">
                  <a:txBody>
                    <a:bodyPr/>
                    <a:lstStyle/>
                    <a:p>
                      <a:pPr marL="0" marR="0">
                        <a:lnSpc>
                          <a:spcPct val="100000"/>
                        </a:lnSpc>
                        <a:spcBef>
                          <a:spcPts val="0"/>
                        </a:spcBef>
                        <a:spcAft>
                          <a:spcPts val="0"/>
                        </a:spcAft>
                      </a:pPr>
                      <a:r>
                        <a:rPr lang="en-US" sz="1600">
                          <a:effectLst/>
                        </a:rPr>
                        <a:t>Maintain a Vulnerability</a:t>
                      </a:r>
                    </a:p>
                    <a:p>
                      <a:pPr marL="0" marR="0">
                        <a:lnSpc>
                          <a:spcPct val="100000"/>
                        </a:lnSpc>
                        <a:spcBef>
                          <a:spcPts val="0"/>
                        </a:spcBef>
                        <a:spcAft>
                          <a:spcPts val="0"/>
                        </a:spcAft>
                      </a:pPr>
                      <a:r>
                        <a:rPr lang="en-US" sz="1600">
                          <a:effectLst/>
                        </a:rPr>
                        <a:t>Management Program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dirty="0">
                          <a:effectLst/>
                        </a:rPr>
                        <a:t>5. Protect all systems and networks from malicious software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4060425291"/>
                  </a:ext>
                </a:extLst>
              </a:tr>
              <a:tr h="338067">
                <a:tc vMerge="1">
                  <a:txBody>
                    <a:bodyPr/>
                    <a:lstStyle/>
                    <a:p>
                      <a:endParaRPr lang="en-US"/>
                    </a:p>
                  </a:txBody>
                  <a:tcPr/>
                </a:tc>
                <a:tc>
                  <a:txBody>
                    <a:bodyPr/>
                    <a:lstStyle/>
                    <a:p>
                      <a:pPr marL="0" marR="0">
                        <a:lnSpc>
                          <a:spcPct val="100000"/>
                        </a:lnSpc>
                        <a:spcBef>
                          <a:spcPts val="0"/>
                        </a:spcBef>
                        <a:spcAft>
                          <a:spcPts val="0"/>
                        </a:spcAft>
                      </a:pPr>
                      <a:r>
                        <a:rPr lang="en-US" sz="1600" dirty="0">
                          <a:effectLst/>
                        </a:rPr>
                        <a:t>6. Develop and maintain secure systems and software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3078387420"/>
                  </a:ext>
                </a:extLst>
              </a:tr>
              <a:tr h="444845">
                <a:tc rowSpan="3">
                  <a:txBody>
                    <a:bodyPr/>
                    <a:lstStyle/>
                    <a:p>
                      <a:pPr marL="0" marR="0">
                        <a:lnSpc>
                          <a:spcPct val="100000"/>
                        </a:lnSpc>
                        <a:spcBef>
                          <a:spcPts val="0"/>
                        </a:spcBef>
                        <a:spcAft>
                          <a:spcPts val="0"/>
                        </a:spcAft>
                      </a:pPr>
                      <a:r>
                        <a:rPr lang="en-US" sz="1600">
                          <a:effectLst/>
                        </a:rPr>
                        <a:t>Implement Strong Access</a:t>
                      </a:r>
                    </a:p>
                    <a:p>
                      <a:pPr marL="0" marR="0">
                        <a:lnSpc>
                          <a:spcPct val="100000"/>
                        </a:lnSpc>
                        <a:spcBef>
                          <a:spcPts val="0"/>
                        </a:spcBef>
                        <a:spcAft>
                          <a:spcPts val="0"/>
                        </a:spcAft>
                      </a:pPr>
                      <a:r>
                        <a:rPr lang="en-US" sz="1600">
                          <a:effectLst/>
                        </a:rPr>
                        <a:t>Control Measures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dirty="0">
                          <a:effectLst/>
                        </a:rPr>
                        <a:t>7. Restrict access to system components and cardholder data by business need-to-know</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2521988760"/>
                  </a:ext>
                </a:extLst>
              </a:tr>
              <a:tr h="243742">
                <a:tc vMerge="1">
                  <a:txBody>
                    <a:bodyPr/>
                    <a:lstStyle/>
                    <a:p>
                      <a:endParaRPr lang="en-US"/>
                    </a:p>
                  </a:txBody>
                  <a:tcPr/>
                </a:tc>
                <a:tc>
                  <a:txBody>
                    <a:bodyPr/>
                    <a:lstStyle/>
                    <a:p>
                      <a:pPr marL="0" marR="0">
                        <a:lnSpc>
                          <a:spcPct val="100000"/>
                        </a:lnSpc>
                        <a:spcBef>
                          <a:spcPts val="0"/>
                        </a:spcBef>
                        <a:spcAft>
                          <a:spcPts val="0"/>
                        </a:spcAft>
                      </a:pPr>
                      <a:r>
                        <a:rPr lang="en-US" sz="1600" dirty="0">
                          <a:effectLst/>
                        </a:rPr>
                        <a:t>8. Identify users and authenticate access to system components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929089280"/>
                  </a:ext>
                </a:extLst>
              </a:tr>
              <a:tr h="294344">
                <a:tc vMerge="1">
                  <a:txBody>
                    <a:bodyPr/>
                    <a:lstStyle/>
                    <a:p>
                      <a:endParaRPr lang="en-US"/>
                    </a:p>
                  </a:txBody>
                  <a:tcPr/>
                </a:tc>
                <a:tc>
                  <a:txBody>
                    <a:bodyPr/>
                    <a:lstStyle/>
                    <a:p>
                      <a:pPr marL="0" marR="0">
                        <a:lnSpc>
                          <a:spcPct val="100000"/>
                        </a:lnSpc>
                        <a:spcBef>
                          <a:spcPts val="0"/>
                        </a:spcBef>
                        <a:spcAft>
                          <a:spcPts val="0"/>
                        </a:spcAft>
                      </a:pPr>
                      <a:r>
                        <a:rPr lang="en-US" sz="1600">
                          <a:effectLst/>
                        </a:rPr>
                        <a:t>9. Restrict physical access to cardholder data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3740436794"/>
                  </a:ext>
                </a:extLst>
              </a:tr>
              <a:tr h="444845">
                <a:tc rowSpan="2">
                  <a:txBody>
                    <a:bodyPr/>
                    <a:lstStyle/>
                    <a:p>
                      <a:pPr marL="0" marR="0">
                        <a:lnSpc>
                          <a:spcPct val="100000"/>
                        </a:lnSpc>
                        <a:spcBef>
                          <a:spcPts val="0"/>
                        </a:spcBef>
                        <a:spcAft>
                          <a:spcPts val="0"/>
                        </a:spcAft>
                      </a:pPr>
                      <a:r>
                        <a:rPr lang="en-US" sz="1600">
                          <a:effectLst/>
                        </a:rPr>
                        <a:t>Regularly Monitor and Test</a:t>
                      </a:r>
                    </a:p>
                    <a:p>
                      <a:pPr marL="0" marR="0">
                        <a:lnSpc>
                          <a:spcPct val="100000"/>
                        </a:lnSpc>
                        <a:spcBef>
                          <a:spcPts val="0"/>
                        </a:spcBef>
                        <a:spcAft>
                          <a:spcPts val="0"/>
                        </a:spcAft>
                      </a:pPr>
                      <a:r>
                        <a:rPr lang="en-US" sz="1600">
                          <a:effectLst/>
                        </a:rPr>
                        <a:t>Networks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a:effectLst/>
                        </a:rPr>
                        <a:t>10. Track and monitor all access to system components and cardholder data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3668955604"/>
                  </a:ext>
                </a:extLst>
              </a:tr>
              <a:tr h="294344">
                <a:tc vMerge="1">
                  <a:txBody>
                    <a:bodyPr/>
                    <a:lstStyle/>
                    <a:p>
                      <a:endParaRPr lang="en-US"/>
                    </a:p>
                  </a:txBody>
                  <a:tcPr/>
                </a:tc>
                <a:tc>
                  <a:txBody>
                    <a:bodyPr/>
                    <a:lstStyle/>
                    <a:p>
                      <a:pPr marL="0" marR="0">
                        <a:lnSpc>
                          <a:spcPct val="100000"/>
                        </a:lnSpc>
                        <a:spcBef>
                          <a:spcPts val="0"/>
                        </a:spcBef>
                        <a:spcAft>
                          <a:spcPts val="0"/>
                        </a:spcAft>
                      </a:pPr>
                      <a:r>
                        <a:rPr lang="en-US" sz="1600">
                          <a:effectLst/>
                        </a:rPr>
                        <a:t>11. Regularly test security of systems and networks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719344063"/>
                  </a:ext>
                </a:extLst>
              </a:tr>
              <a:tr h="595346">
                <a:tc>
                  <a:txBody>
                    <a:bodyPr/>
                    <a:lstStyle/>
                    <a:p>
                      <a:pPr marL="0" marR="0">
                        <a:lnSpc>
                          <a:spcPct val="100000"/>
                        </a:lnSpc>
                        <a:spcBef>
                          <a:spcPts val="0"/>
                        </a:spcBef>
                        <a:spcAft>
                          <a:spcPts val="0"/>
                        </a:spcAft>
                      </a:pPr>
                      <a:r>
                        <a:rPr lang="en-US" sz="1600">
                          <a:effectLst/>
                        </a:rPr>
                        <a:t>Maintain an Information</a:t>
                      </a:r>
                    </a:p>
                    <a:p>
                      <a:pPr marL="0" marR="0">
                        <a:lnSpc>
                          <a:spcPct val="100000"/>
                        </a:lnSpc>
                        <a:spcBef>
                          <a:spcPts val="0"/>
                        </a:spcBef>
                        <a:spcAft>
                          <a:spcPts val="0"/>
                        </a:spcAft>
                      </a:pPr>
                      <a:r>
                        <a:rPr lang="en-US" sz="1600">
                          <a:effectLst/>
                        </a:rPr>
                        <a:t>Security Policy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tc>
                  <a:txBody>
                    <a:bodyPr/>
                    <a:lstStyle/>
                    <a:p>
                      <a:pPr marL="0" marR="0">
                        <a:lnSpc>
                          <a:spcPct val="100000"/>
                        </a:lnSpc>
                        <a:spcBef>
                          <a:spcPts val="0"/>
                        </a:spcBef>
                        <a:spcAft>
                          <a:spcPts val="0"/>
                        </a:spcAft>
                      </a:pPr>
                      <a:r>
                        <a:rPr lang="en-US" sz="1600" dirty="0">
                          <a:effectLst/>
                        </a:rPr>
                        <a:t>12. Maintain policies and programs that address information security for all personnel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537" marR="57537" marT="0" marB="0"/>
                </a:tc>
                <a:extLst>
                  <a:ext uri="{0D108BD9-81ED-4DB2-BD59-A6C34878D82A}">
                    <a16:rowId xmlns:a16="http://schemas.microsoft.com/office/drawing/2014/main" val="3258525083"/>
                  </a:ext>
                </a:extLst>
              </a:tr>
            </a:tbl>
          </a:graphicData>
        </a:graphic>
      </p:graphicFrame>
      <p:sp>
        <p:nvSpPr>
          <p:cNvPr id="3" name="Title 2">
            <a:extLst>
              <a:ext uri="{FF2B5EF4-FFF2-40B4-BE49-F238E27FC236}">
                <a16:creationId xmlns:a16="http://schemas.microsoft.com/office/drawing/2014/main" id="{55DE884F-670D-4BEB-9F9F-18B6B6269C51}"/>
              </a:ext>
            </a:extLst>
          </p:cNvPr>
          <p:cNvSpPr>
            <a:spLocks noGrp="1"/>
          </p:cNvSpPr>
          <p:nvPr>
            <p:ph type="title"/>
          </p:nvPr>
        </p:nvSpPr>
        <p:spPr/>
        <p:txBody>
          <a:bodyPr/>
          <a:lstStyle/>
          <a:p>
            <a:r>
              <a:rPr lang="en-US" dirty="0"/>
              <a:t>PCI DSS Requirements: 12 Goals</a:t>
            </a:r>
          </a:p>
        </p:txBody>
      </p:sp>
    </p:spTree>
    <p:extLst>
      <p:ext uri="{BB962C8B-B14F-4D97-AF65-F5344CB8AC3E}">
        <p14:creationId xmlns:p14="http://schemas.microsoft.com/office/powerpoint/2010/main" val="1110628451"/>
      </p:ext>
    </p:extLst>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themeOverride>
</file>

<file path=docProps/app.xml><?xml version="1.0" encoding="utf-8"?>
<Properties xmlns="http://schemas.openxmlformats.org/officeDocument/2006/extended-properties" xmlns:vt="http://schemas.openxmlformats.org/officeDocument/2006/docPropsVTypes">
  <Template>springerPPT</Template>
  <TotalTime>14377</TotalTime>
  <Words>4216</Words>
  <Application>Microsoft Office PowerPoint</Application>
  <PresentationFormat>On-screen Show (4:3)</PresentationFormat>
  <Paragraphs>406</Paragraphs>
  <Slides>37</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37</vt:i4>
      </vt:variant>
    </vt:vector>
  </HeadingPairs>
  <TitlesOfParts>
    <vt:vector size="42" baseType="lpstr">
      <vt:lpstr>Arial</vt:lpstr>
      <vt:lpstr>Calibri</vt:lpstr>
      <vt:lpstr>Times</vt:lpstr>
      <vt:lpstr>Springer_2012</vt:lpstr>
      <vt:lpstr>Custom Design</vt:lpstr>
      <vt:lpstr>Chapter 3: PCI DSS</vt:lpstr>
      <vt:lpstr>Payment Card Industry Data Security Standard(PCI DSS)</vt:lpstr>
      <vt:lpstr>Why PCI DSS?</vt:lpstr>
      <vt:lpstr>ATM &amp; Point-of-Sale: Smash &amp; Grab attack</vt:lpstr>
      <vt:lpstr>Other Payment Card Controls</vt:lpstr>
      <vt:lpstr>Payment Card Defenses</vt:lpstr>
      <vt:lpstr>PCI Organization &amp; Standards</vt:lpstr>
      <vt:lpstr>Payment Card Data</vt:lpstr>
      <vt:lpstr>PCI DSS Requirements: 12 Goals</vt:lpstr>
      <vt:lpstr>EMV Smart Chips</vt:lpstr>
      <vt:lpstr>Build and Maintain a Secure Network Req. 1: Install and Maintain Network Security Controls</vt:lpstr>
      <vt:lpstr>Build and Maintain a Secure Network Req. 2: Apply Secure Configurations to All System Components </vt:lpstr>
      <vt:lpstr>Protect Cardholder Data Req. 3: Protect Stored Account Data</vt:lpstr>
      <vt:lpstr>Protect Cardholder Data Req. 3: Protect Stored Account Data</vt:lpstr>
      <vt:lpstr>Protect Cardholder Data Req. 4: Protect Cardholder Data with Strong Cryptography During Transmission Over Open, Public Networks</vt:lpstr>
      <vt:lpstr>Maintain a Vulnerability Management Program Req. 5: Protect All Systems and Networks from Malicious Software</vt:lpstr>
      <vt:lpstr>Maintain a Vulnerability Management Program Req. 5: Protect All Systems and Networks from Malicious Software</vt:lpstr>
      <vt:lpstr>Maintain a Vulnerability Management Program Req 6: Develop and Maintain Secure Systems and Software</vt:lpstr>
      <vt:lpstr>Maintain a Vulnerability Management Program Req 6: Develop and Maintain Secure Systems and Software</vt:lpstr>
      <vt:lpstr>Implement Strong Access Control Measures Req. 7: Restrict Access to System Components and Cardholder Data by Business Need to Know</vt:lpstr>
      <vt:lpstr>Implement Strong Access Control Measures Req. 8: Identify Users and Authenticate Access to System Components</vt:lpstr>
      <vt:lpstr>Implement Strong Access Control Measures Req. 8: Identify Users and Authenticate Access to System Components</vt:lpstr>
      <vt:lpstr>Implement Strong Access Control Measures Req. 9: Restrict Physical Access to Cardholder Data</vt:lpstr>
      <vt:lpstr>Implement Strong Access Control Measures Req. 9: Restrict Physical Access to Cardholder Data</vt:lpstr>
      <vt:lpstr>Regularly Monitor and Test Networks Req. 10: Log and Monitor All Access to System Components and Cardholder Data</vt:lpstr>
      <vt:lpstr>Regularly Monitor and Test Networks Req. 11: Test Security of Systems and Networks Regularly</vt:lpstr>
      <vt:lpstr>Regularly Monitor and Test Networks Req. 11: Test Security of Systems and Networks Regularly</vt:lpstr>
      <vt:lpstr>Maintain an Information Security Policy Req. 12: Support Information Security with Organizational Policies and Programs</vt:lpstr>
      <vt:lpstr>Maintain an Information Security Policy Req. 12: Support Information Security with Organizational Policies and Programs</vt:lpstr>
      <vt:lpstr>Maintain an Information Security Policy Req. 12: Support Information Security with Organizational Policies and Programs</vt:lpstr>
      <vt:lpstr>Maintain an Information Security Policy Req. 12: Support Information Security with Organizational Policies and Programs</vt:lpstr>
      <vt:lpstr>Three Levels of PCI Auditors</vt:lpstr>
      <vt:lpstr>Information Required in AOC</vt:lpstr>
      <vt:lpstr>Annual QSA Audit</vt:lpstr>
      <vt:lpstr>VISA Required Reports</vt:lpstr>
      <vt:lpstr>Visa’s Incident Report Notification Timeline (2022)</vt:lpstr>
      <vt:lpstr>Case Study Exercise</vt:lpstr>
    </vt:vector>
  </TitlesOfParts>
  <Company>University of Wisconsin - Parkside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Security Awareness</dc:title>
  <dc:creator>dorr0001</dc:creator>
  <cp:lastModifiedBy>Susan Lincke</cp:lastModifiedBy>
  <cp:revision>340</cp:revision>
  <dcterms:created xsi:type="dcterms:W3CDTF">2010-06-24T20:13:40Z</dcterms:created>
  <dcterms:modified xsi:type="dcterms:W3CDTF">2024-01-20T14:13:33Z</dcterms:modified>
</cp:coreProperties>
</file>