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 id="2147483821" r:id="rId2"/>
  </p:sldMasterIdLst>
  <p:notesMasterIdLst>
    <p:notesMasterId r:id="rId68"/>
  </p:notesMasterIdLst>
  <p:sldIdLst>
    <p:sldId id="256" r:id="rId3"/>
    <p:sldId id="314" r:id="rId4"/>
    <p:sldId id="324" r:id="rId5"/>
    <p:sldId id="257" r:id="rId6"/>
    <p:sldId id="258" r:id="rId7"/>
    <p:sldId id="276" r:id="rId8"/>
    <p:sldId id="277" r:id="rId9"/>
    <p:sldId id="318" r:id="rId10"/>
    <p:sldId id="259" r:id="rId11"/>
    <p:sldId id="260" r:id="rId12"/>
    <p:sldId id="309" r:id="rId13"/>
    <p:sldId id="325" r:id="rId14"/>
    <p:sldId id="263" r:id="rId15"/>
    <p:sldId id="264" r:id="rId16"/>
    <p:sldId id="328" r:id="rId17"/>
    <p:sldId id="273" r:id="rId18"/>
    <p:sldId id="269" r:id="rId19"/>
    <p:sldId id="270" r:id="rId20"/>
    <p:sldId id="271" r:id="rId21"/>
    <p:sldId id="265" r:id="rId22"/>
    <p:sldId id="262" r:id="rId23"/>
    <p:sldId id="266" r:id="rId24"/>
    <p:sldId id="267" r:id="rId25"/>
    <p:sldId id="317" r:id="rId26"/>
    <p:sldId id="275" r:id="rId27"/>
    <p:sldId id="280" r:id="rId28"/>
    <p:sldId id="272" r:id="rId29"/>
    <p:sldId id="327" r:id="rId30"/>
    <p:sldId id="336" r:id="rId31"/>
    <p:sldId id="300" r:id="rId32"/>
    <p:sldId id="278" r:id="rId33"/>
    <p:sldId id="282" r:id="rId34"/>
    <p:sldId id="279" r:id="rId35"/>
    <p:sldId id="288" r:id="rId36"/>
    <p:sldId id="281" r:id="rId37"/>
    <p:sldId id="287" r:id="rId38"/>
    <p:sldId id="307" r:id="rId39"/>
    <p:sldId id="289" r:id="rId40"/>
    <p:sldId id="316" r:id="rId41"/>
    <p:sldId id="320" r:id="rId42"/>
    <p:sldId id="323" r:id="rId43"/>
    <p:sldId id="319" r:id="rId44"/>
    <p:sldId id="321" r:id="rId45"/>
    <p:sldId id="322" r:id="rId46"/>
    <p:sldId id="308" r:id="rId47"/>
    <p:sldId id="302" r:id="rId48"/>
    <p:sldId id="303" r:id="rId49"/>
    <p:sldId id="305" r:id="rId50"/>
    <p:sldId id="304" r:id="rId51"/>
    <p:sldId id="306" r:id="rId52"/>
    <p:sldId id="296" r:id="rId53"/>
    <p:sldId id="297" r:id="rId54"/>
    <p:sldId id="291" r:id="rId55"/>
    <p:sldId id="293" r:id="rId56"/>
    <p:sldId id="310" r:id="rId57"/>
    <p:sldId id="311" r:id="rId58"/>
    <p:sldId id="313" r:id="rId59"/>
    <p:sldId id="315" r:id="rId60"/>
    <p:sldId id="295" r:id="rId61"/>
    <p:sldId id="329" r:id="rId62"/>
    <p:sldId id="330" r:id="rId63"/>
    <p:sldId id="331" r:id="rId64"/>
    <p:sldId id="332" r:id="rId65"/>
    <p:sldId id="333" r:id="rId66"/>
    <p:sldId id="334" r:id="rId6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4" autoAdjust="0"/>
    <p:restoredTop sz="92286" autoAdjust="0"/>
  </p:normalViewPr>
  <p:slideViewPr>
    <p:cSldViewPr>
      <p:cViewPr varScale="1">
        <p:scale>
          <a:sx n="54" d="100"/>
          <a:sy n="54" d="100"/>
        </p:scale>
        <p:origin x="1162" y="4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6326944980934"/>
          <c:y val="2.9411764705882353E-2"/>
          <c:w val="0.63992472639033326"/>
          <c:h val="0.66501981369975816"/>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Fraud</a:t>
            </a:r>
            <a:r>
              <a:rPr lang="en-US" baseline="0"/>
              <a:t> Recovery</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7825896762905E-2"/>
          <c:y val="0.16245370370370371"/>
          <c:w val="0.88498840769903764"/>
          <c:h val="0.61498432487605714"/>
        </c:manualLayout>
      </c:layout>
      <c:barChart>
        <c:barDir val="col"/>
        <c:grouping val="clustered"/>
        <c:varyColors val="0"/>
        <c:ser>
          <c:idx val="0"/>
          <c:order val="0"/>
          <c:tx>
            <c:strRef>
              <c:f>Sheet1!$B$2</c:f>
              <c:strCache>
                <c:ptCount val="1"/>
                <c:pt idx="0">
                  <c:v>U.S.</c:v>
                </c:pt>
              </c:strCache>
            </c:strRef>
          </c:tx>
          <c:spPr>
            <a:solidFill>
              <a:schemeClr val="accent1"/>
            </a:solidFill>
            <a:ln>
              <a:noFill/>
            </a:ln>
            <a:effectLst/>
          </c:spPr>
          <c:invertIfNegative val="0"/>
          <c:cat>
            <c:strRef>
              <c:f>Sheet1!$A$3:$A$5</c:f>
              <c:strCache>
                <c:ptCount val="3"/>
                <c:pt idx="0">
                  <c:v>Recovered all losses</c:v>
                </c:pt>
                <c:pt idx="1">
                  <c:v>Recovered nothing</c:v>
                </c:pt>
                <c:pt idx="2">
                  <c:v>Partial recovery</c:v>
                </c:pt>
              </c:strCache>
            </c:strRef>
          </c:cat>
          <c:val>
            <c:numRef>
              <c:f>Sheet1!$B$3:$B$5</c:f>
              <c:numCache>
                <c:formatCode>0%</c:formatCode>
                <c:ptCount val="3"/>
                <c:pt idx="0">
                  <c:v>0.13</c:v>
                </c:pt>
                <c:pt idx="1">
                  <c:v>0.54</c:v>
                </c:pt>
                <c:pt idx="2">
                  <c:v>0.33</c:v>
                </c:pt>
              </c:numCache>
            </c:numRef>
          </c:val>
          <c:extLst>
            <c:ext xmlns:c16="http://schemas.microsoft.com/office/drawing/2014/chart" uri="{C3380CC4-5D6E-409C-BE32-E72D297353CC}">
              <c16:uniqueId val="{00000000-1EB6-460D-9B25-453BF68F386A}"/>
            </c:ext>
          </c:extLst>
        </c:ser>
        <c:ser>
          <c:idx val="1"/>
          <c:order val="1"/>
          <c:tx>
            <c:strRef>
              <c:f>Sheet1!$C$2</c:f>
              <c:strCache>
                <c:ptCount val="1"/>
                <c:pt idx="0">
                  <c:v>Europe</c:v>
                </c:pt>
              </c:strCache>
            </c:strRef>
          </c:tx>
          <c:spPr>
            <a:solidFill>
              <a:schemeClr val="accent2"/>
            </a:solidFill>
            <a:ln>
              <a:noFill/>
            </a:ln>
            <a:effectLst/>
          </c:spPr>
          <c:invertIfNegative val="0"/>
          <c:cat>
            <c:strRef>
              <c:f>Sheet1!$A$3:$A$5</c:f>
              <c:strCache>
                <c:ptCount val="3"/>
                <c:pt idx="0">
                  <c:v>Recovered all losses</c:v>
                </c:pt>
                <c:pt idx="1">
                  <c:v>Recovered nothing</c:v>
                </c:pt>
                <c:pt idx="2">
                  <c:v>Partial recovery</c:v>
                </c:pt>
              </c:strCache>
            </c:strRef>
          </c:cat>
          <c:val>
            <c:numRef>
              <c:f>Sheet1!$C$3:$C$5</c:f>
              <c:numCache>
                <c:formatCode>0%</c:formatCode>
                <c:ptCount val="3"/>
                <c:pt idx="0">
                  <c:v>0.14000000000000001</c:v>
                </c:pt>
                <c:pt idx="1">
                  <c:v>0.54</c:v>
                </c:pt>
                <c:pt idx="2">
                  <c:v>0.32</c:v>
                </c:pt>
              </c:numCache>
            </c:numRef>
          </c:val>
          <c:extLst>
            <c:ext xmlns:c16="http://schemas.microsoft.com/office/drawing/2014/chart" uri="{C3380CC4-5D6E-409C-BE32-E72D297353CC}">
              <c16:uniqueId val="{00000001-1EB6-460D-9B25-453BF68F386A}"/>
            </c:ext>
          </c:extLst>
        </c:ser>
        <c:ser>
          <c:idx val="2"/>
          <c:order val="2"/>
          <c:tx>
            <c:strRef>
              <c:f>Sheet1!$D$2</c:f>
              <c:strCache>
                <c:ptCount val="1"/>
                <c:pt idx="0">
                  <c:v>South Asia</c:v>
                </c:pt>
              </c:strCache>
            </c:strRef>
          </c:tx>
          <c:spPr>
            <a:solidFill>
              <a:schemeClr val="accent3"/>
            </a:solidFill>
            <a:ln>
              <a:noFill/>
            </a:ln>
            <a:effectLst/>
          </c:spPr>
          <c:invertIfNegative val="0"/>
          <c:cat>
            <c:strRef>
              <c:f>Sheet1!$A$3:$A$5</c:f>
              <c:strCache>
                <c:ptCount val="3"/>
                <c:pt idx="0">
                  <c:v>Recovered all losses</c:v>
                </c:pt>
                <c:pt idx="1">
                  <c:v>Recovered nothing</c:v>
                </c:pt>
                <c:pt idx="2">
                  <c:v>Partial recovery</c:v>
                </c:pt>
              </c:strCache>
            </c:strRef>
          </c:cat>
          <c:val>
            <c:numRef>
              <c:f>Sheet1!$D$3:$D$5</c:f>
              <c:numCache>
                <c:formatCode>0%</c:formatCode>
                <c:ptCount val="3"/>
                <c:pt idx="0">
                  <c:v>0.17</c:v>
                </c:pt>
                <c:pt idx="1">
                  <c:v>0.49</c:v>
                </c:pt>
                <c:pt idx="2">
                  <c:v>0.34</c:v>
                </c:pt>
              </c:numCache>
            </c:numRef>
          </c:val>
          <c:extLst>
            <c:ext xmlns:c16="http://schemas.microsoft.com/office/drawing/2014/chart" uri="{C3380CC4-5D6E-409C-BE32-E72D297353CC}">
              <c16:uniqueId val="{00000002-1EB6-460D-9B25-453BF68F386A}"/>
            </c:ext>
          </c:extLst>
        </c:ser>
        <c:ser>
          <c:idx val="3"/>
          <c:order val="3"/>
          <c:tx>
            <c:strRef>
              <c:f>Sheet1!$E$2</c:f>
              <c:strCache>
                <c:ptCount val="1"/>
                <c:pt idx="0">
                  <c:v>Sub-Sahara Africa</c:v>
                </c:pt>
              </c:strCache>
            </c:strRef>
          </c:tx>
          <c:spPr>
            <a:solidFill>
              <a:schemeClr val="accent4"/>
            </a:solidFill>
            <a:ln>
              <a:noFill/>
            </a:ln>
            <a:effectLst/>
          </c:spPr>
          <c:invertIfNegative val="0"/>
          <c:cat>
            <c:strRef>
              <c:f>Sheet1!$A$3:$A$5</c:f>
              <c:strCache>
                <c:ptCount val="3"/>
                <c:pt idx="0">
                  <c:v>Recovered all losses</c:v>
                </c:pt>
                <c:pt idx="1">
                  <c:v>Recovered nothing</c:v>
                </c:pt>
                <c:pt idx="2">
                  <c:v>Partial recovery</c:v>
                </c:pt>
              </c:strCache>
            </c:strRef>
          </c:cat>
          <c:val>
            <c:numRef>
              <c:f>Sheet1!$E$3:$E$5</c:f>
              <c:numCache>
                <c:formatCode>0%</c:formatCode>
                <c:ptCount val="3"/>
                <c:pt idx="0">
                  <c:v>0.11</c:v>
                </c:pt>
                <c:pt idx="1">
                  <c:v>0.52</c:v>
                </c:pt>
                <c:pt idx="2">
                  <c:v>0.37</c:v>
                </c:pt>
              </c:numCache>
            </c:numRef>
          </c:val>
          <c:extLst>
            <c:ext xmlns:c16="http://schemas.microsoft.com/office/drawing/2014/chart" uri="{C3380CC4-5D6E-409C-BE32-E72D297353CC}">
              <c16:uniqueId val="{00000003-1EB6-460D-9B25-453BF68F386A}"/>
            </c:ext>
          </c:extLst>
        </c:ser>
        <c:dLbls>
          <c:showLegendKey val="0"/>
          <c:showVal val="0"/>
          <c:showCatName val="0"/>
          <c:showSerName val="0"/>
          <c:showPercent val="0"/>
          <c:showBubbleSize val="0"/>
        </c:dLbls>
        <c:gapWidth val="219"/>
        <c:overlap val="-27"/>
        <c:axId val="1196492368"/>
        <c:axId val="1146029696"/>
      </c:barChart>
      <c:catAx>
        <c:axId val="1196492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6029696"/>
        <c:crosses val="autoZero"/>
        <c:auto val="1"/>
        <c:lblAlgn val="ctr"/>
        <c:lblOffset val="100"/>
        <c:noMultiLvlLbl val="0"/>
      </c:catAx>
      <c:valAx>
        <c:axId val="11460296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6492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Sheet1!$B$11</c:f>
              <c:strCache>
                <c:ptCount val="1"/>
                <c:pt idx="0">
                  <c:v>Median Fraud</c:v>
                </c:pt>
              </c:strCache>
            </c:strRef>
          </c:tx>
          <c:spPr>
            <a:solidFill>
              <a:schemeClr val="accent1"/>
            </a:solidFill>
            <a:ln>
              <a:noFill/>
            </a:ln>
            <a:effectLst/>
          </c:spPr>
          <c:invertIfNegative val="0"/>
          <c:cat>
            <c:strRef>
              <c:f>Sheet1!$A$12:$A$19</c:f>
              <c:strCache>
                <c:ptCount val="8"/>
                <c:pt idx="0">
                  <c:v>Asia-Pacific</c:v>
                </c:pt>
                <c:pt idx="1">
                  <c:v>West Europe</c:v>
                </c:pt>
                <c:pt idx="2">
                  <c:v>North Africa, Mideast</c:v>
                </c:pt>
                <c:pt idx="3">
                  <c:v>Latin America</c:v>
                </c:pt>
                <c:pt idx="4">
                  <c:v>East Europe, Russia</c:v>
                </c:pt>
                <c:pt idx="5">
                  <c:v>U.S., Canada</c:v>
                </c:pt>
                <c:pt idx="6">
                  <c:v>South Asia</c:v>
                </c:pt>
                <c:pt idx="7">
                  <c:v>Sub-Sahara Africa</c:v>
                </c:pt>
              </c:strCache>
            </c:strRef>
          </c:cat>
          <c:val>
            <c:numRef>
              <c:f>Sheet1!$B$12:$B$19</c:f>
              <c:numCache>
                <c:formatCode>#,##0</c:formatCode>
                <c:ptCount val="8"/>
                <c:pt idx="0">
                  <c:v>121000</c:v>
                </c:pt>
                <c:pt idx="1">
                  <c:v>173000</c:v>
                </c:pt>
                <c:pt idx="2">
                  <c:v>186000</c:v>
                </c:pt>
                <c:pt idx="3">
                  <c:v>175000</c:v>
                </c:pt>
                <c:pt idx="4">
                  <c:v>190000</c:v>
                </c:pt>
                <c:pt idx="5">
                  <c:v>120000</c:v>
                </c:pt>
                <c:pt idx="6">
                  <c:v>92000</c:v>
                </c:pt>
                <c:pt idx="7">
                  <c:v>100000</c:v>
                </c:pt>
              </c:numCache>
            </c:numRef>
          </c:val>
          <c:extLst>
            <c:ext xmlns:c16="http://schemas.microsoft.com/office/drawing/2014/chart" uri="{C3380CC4-5D6E-409C-BE32-E72D297353CC}">
              <c16:uniqueId val="{00000000-ABC3-4973-9200-90EC821CCDBB}"/>
            </c:ext>
          </c:extLst>
        </c:ser>
        <c:dLbls>
          <c:showLegendKey val="0"/>
          <c:showVal val="0"/>
          <c:showCatName val="0"/>
          <c:showSerName val="0"/>
          <c:showPercent val="0"/>
          <c:showBubbleSize val="0"/>
        </c:dLbls>
        <c:gapWidth val="219"/>
        <c:overlap val="-27"/>
        <c:axId val="437921968"/>
        <c:axId val="437923088"/>
      </c:barChart>
      <c:catAx>
        <c:axId val="437921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7923088"/>
        <c:crosses val="autoZero"/>
        <c:auto val="1"/>
        <c:lblAlgn val="ctr"/>
        <c:lblOffset val="100"/>
        <c:noMultiLvlLbl val="0"/>
      </c:catAx>
      <c:valAx>
        <c:axId val="4379230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7921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Sheet2!$A$5:$A$16</c:f>
              <c:strCache>
                <c:ptCount val="12"/>
                <c:pt idx="0">
                  <c:v>Tip</c:v>
                </c:pt>
                <c:pt idx="1">
                  <c:v>Internal audit</c:v>
                </c:pt>
                <c:pt idx="2">
                  <c:v>Mgmt review</c:v>
                </c:pt>
                <c:pt idx="3">
                  <c:v>Doc. examination</c:v>
                </c:pt>
                <c:pt idx="4">
                  <c:v>By accident</c:v>
                </c:pt>
                <c:pt idx="5">
                  <c:v>Acct reconciliation</c:v>
                </c:pt>
                <c:pt idx="6">
                  <c:v>Automated monitoring</c:v>
                </c:pt>
                <c:pt idx="7">
                  <c:v>External audit</c:v>
                </c:pt>
                <c:pt idx="8">
                  <c:v>Surveillance monitoring</c:v>
                </c:pt>
                <c:pt idx="9">
                  <c:v>Law enforcement</c:v>
                </c:pt>
                <c:pt idx="10">
                  <c:v>Confession</c:v>
                </c:pt>
                <c:pt idx="11">
                  <c:v>Other</c:v>
                </c:pt>
              </c:strCache>
            </c:strRef>
          </c:cat>
          <c:val>
            <c:numRef>
              <c:f>Sheet2!$B$5:$B$16</c:f>
              <c:numCache>
                <c:formatCode>0%</c:formatCode>
                <c:ptCount val="12"/>
                <c:pt idx="0">
                  <c:v>0.42</c:v>
                </c:pt>
                <c:pt idx="1">
                  <c:v>0.16</c:v>
                </c:pt>
                <c:pt idx="2">
                  <c:v>0.12</c:v>
                </c:pt>
                <c:pt idx="3">
                  <c:v>0.06</c:v>
                </c:pt>
                <c:pt idx="4">
                  <c:v>0.05</c:v>
                </c:pt>
                <c:pt idx="5">
                  <c:v>0.05</c:v>
                </c:pt>
                <c:pt idx="6">
                  <c:v>0.04</c:v>
                </c:pt>
                <c:pt idx="7">
                  <c:v>0.04</c:v>
                </c:pt>
                <c:pt idx="8">
                  <c:v>0.03</c:v>
                </c:pt>
                <c:pt idx="9">
                  <c:v>0.02</c:v>
                </c:pt>
                <c:pt idx="10">
                  <c:v>0.01</c:v>
                </c:pt>
                <c:pt idx="11">
                  <c:v>0.01</c:v>
                </c:pt>
              </c:numCache>
            </c:numRef>
          </c:val>
          <c:extLst>
            <c:ext xmlns:c16="http://schemas.microsoft.com/office/drawing/2014/chart" uri="{C3380CC4-5D6E-409C-BE32-E72D297353CC}">
              <c16:uniqueId val="{00000000-00A2-4C31-9B29-CFB5C6F4DB98}"/>
            </c:ext>
          </c:extLst>
        </c:ser>
        <c:dLbls>
          <c:showLegendKey val="0"/>
          <c:showVal val="0"/>
          <c:showCatName val="0"/>
          <c:showSerName val="0"/>
          <c:showPercent val="0"/>
          <c:showBubbleSize val="0"/>
        </c:dLbls>
        <c:gapWidth val="219"/>
        <c:overlap val="-27"/>
        <c:axId val="439064640"/>
        <c:axId val="439065200"/>
      </c:barChart>
      <c:catAx>
        <c:axId val="439064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39065200"/>
        <c:crosses val="autoZero"/>
        <c:auto val="1"/>
        <c:lblAlgn val="ctr"/>
        <c:lblOffset val="100"/>
        <c:noMultiLvlLbl val="0"/>
      </c:catAx>
      <c:valAx>
        <c:axId val="4390652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39064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Tip source</c:v>
                </c:pt>
              </c:strCache>
            </c:strRef>
          </c:tx>
          <c:spPr>
            <a:solidFill>
              <a:schemeClr val="accent1"/>
            </a:solidFill>
            <a:ln>
              <a:noFill/>
            </a:ln>
            <a:effectLst/>
          </c:spPr>
          <c:invertIfNegative val="0"/>
          <c:cat>
            <c:strRef>
              <c:f>Sheet1!$A$2:$A$5</c:f>
              <c:strCache>
                <c:ptCount val="3"/>
                <c:pt idx="0">
                  <c:v>email tip</c:v>
                </c:pt>
                <c:pt idx="1">
                  <c:v>web tip</c:v>
                </c:pt>
                <c:pt idx="2">
                  <c:v>phone tip</c:v>
                </c:pt>
              </c:strCache>
            </c:strRef>
          </c:cat>
          <c:val>
            <c:numRef>
              <c:f>Sheet1!$B$2:$B$5</c:f>
              <c:numCache>
                <c:formatCode>General</c:formatCode>
                <c:ptCount val="4"/>
                <c:pt idx="0">
                  <c:v>40</c:v>
                </c:pt>
                <c:pt idx="1">
                  <c:v>33</c:v>
                </c:pt>
                <c:pt idx="2">
                  <c:v>27</c:v>
                </c:pt>
              </c:numCache>
            </c:numRef>
          </c:val>
          <c:extLst>
            <c:ext xmlns:c16="http://schemas.microsoft.com/office/drawing/2014/chart" uri="{C3380CC4-5D6E-409C-BE32-E72D297353CC}">
              <c16:uniqueId val="{00000000-9131-402E-BDE2-9869698887D1}"/>
            </c:ext>
          </c:extLst>
        </c:ser>
        <c:dLbls>
          <c:showLegendKey val="0"/>
          <c:showVal val="0"/>
          <c:showCatName val="0"/>
          <c:showSerName val="0"/>
          <c:showPercent val="0"/>
          <c:showBubbleSize val="0"/>
        </c:dLbls>
        <c:gapWidth val="182"/>
        <c:axId val="588800864"/>
        <c:axId val="671427872"/>
      </c:barChart>
      <c:catAx>
        <c:axId val="5888008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1427872"/>
        <c:crosses val="autoZero"/>
        <c:auto val="1"/>
        <c:lblAlgn val="ctr"/>
        <c:lblOffset val="100"/>
        <c:noMultiLvlLbl val="0"/>
      </c:catAx>
      <c:valAx>
        <c:axId val="6714278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8800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Median</a:t>
            </a:r>
            <a:r>
              <a:rPr lang="en-US" baseline="0" dirty="0"/>
              <a:t> </a:t>
            </a:r>
            <a:r>
              <a:rPr lang="en-US" dirty="0"/>
              <a:t>$ Loss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Sheet1!$B$4</c:f>
              <c:strCache>
                <c:ptCount val="1"/>
                <c:pt idx="0">
                  <c:v>Avg $ Loss</c:v>
                </c:pt>
              </c:strCache>
            </c:strRef>
          </c:tx>
          <c:spPr>
            <a:solidFill>
              <a:schemeClr val="accent1"/>
            </a:solidFill>
            <a:ln>
              <a:noFill/>
            </a:ln>
            <a:effectLst/>
            <a:sp3d/>
          </c:spPr>
          <c:invertIfNegative val="0"/>
          <c:cat>
            <c:strRef>
              <c:f>Sheet1!$A$5:$A$7</c:f>
              <c:strCache>
                <c:ptCount val="3"/>
                <c:pt idx="0">
                  <c:v>1 person</c:v>
                </c:pt>
                <c:pt idx="1">
                  <c:v>2 persons</c:v>
                </c:pt>
                <c:pt idx="2">
                  <c:v>3+ persons</c:v>
                </c:pt>
              </c:strCache>
            </c:strRef>
          </c:cat>
          <c:val>
            <c:numRef>
              <c:f>Sheet1!$B$5:$B$7</c:f>
              <c:numCache>
                <c:formatCode>General</c:formatCode>
                <c:ptCount val="3"/>
                <c:pt idx="0">
                  <c:v>57000</c:v>
                </c:pt>
                <c:pt idx="1">
                  <c:v>145000</c:v>
                </c:pt>
                <c:pt idx="2">
                  <c:v>219000</c:v>
                </c:pt>
              </c:numCache>
            </c:numRef>
          </c:val>
          <c:extLst>
            <c:ext xmlns:c16="http://schemas.microsoft.com/office/drawing/2014/chart" uri="{C3380CC4-5D6E-409C-BE32-E72D297353CC}">
              <c16:uniqueId val="{00000000-C30D-4CB8-9D0D-A1310FA8B8BB}"/>
            </c:ext>
          </c:extLst>
        </c:ser>
        <c:dLbls>
          <c:showLegendKey val="0"/>
          <c:showVal val="0"/>
          <c:showCatName val="0"/>
          <c:showSerName val="0"/>
          <c:showPercent val="0"/>
          <c:showBubbleSize val="0"/>
        </c:dLbls>
        <c:gapWidth val="150"/>
        <c:shape val="box"/>
        <c:axId val="439079904"/>
        <c:axId val="439080464"/>
        <c:axId val="0"/>
      </c:bar3DChart>
      <c:catAx>
        <c:axId val="4390799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39080464"/>
        <c:crosses val="autoZero"/>
        <c:auto val="1"/>
        <c:lblAlgn val="ctr"/>
        <c:lblOffset val="100"/>
        <c:noMultiLvlLbl val="0"/>
      </c:catAx>
      <c:valAx>
        <c:axId val="439080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39079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Red</a:t>
            </a:r>
            <a:r>
              <a:rPr lang="en-US" baseline="0"/>
              <a:t> Flags of Fraud</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FF0000"/>
            </a:solidFill>
            <a:ln>
              <a:noFill/>
            </a:ln>
            <a:effectLst/>
          </c:spPr>
          <c:invertIfNegative val="0"/>
          <c:cat>
            <c:strRef>
              <c:f>Sheet1!$A$32:$A$35</c:f>
              <c:strCache>
                <c:ptCount val="4"/>
                <c:pt idx="0">
                  <c:v>Living beyond means</c:v>
                </c:pt>
                <c:pt idx="1">
                  <c:v>Chummy assoc. w. vend/cust</c:v>
                </c:pt>
                <c:pt idx="2">
                  <c:v>Financial difficulties</c:v>
                </c:pt>
                <c:pt idx="3">
                  <c:v>Wheeler-dealer attitude </c:v>
                </c:pt>
              </c:strCache>
            </c:strRef>
          </c:cat>
          <c:val>
            <c:numRef>
              <c:f>Sheet1!$B$32:$B$35</c:f>
              <c:numCache>
                <c:formatCode>0%</c:formatCode>
                <c:ptCount val="4"/>
                <c:pt idx="0">
                  <c:v>0.43</c:v>
                </c:pt>
                <c:pt idx="1">
                  <c:v>0.34</c:v>
                </c:pt>
                <c:pt idx="2">
                  <c:v>0.23</c:v>
                </c:pt>
                <c:pt idx="3">
                  <c:v>0.21</c:v>
                </c:pt>
              </c:numCache>
            </c:numRef>
          </c:val>
          <c:extLst>
            <c:ext xmlns:c16="http://schemas.microsoft.com/office/drawing/2014/chart" uri="{C3380CC4-5D6E-409C-BE32-E72D297353CC}">
              <c16:uniqueId val="{00000000-F159-4CDB-92EE-09F0DBE9C03E}"/>
            </c:ext>
          </c:extLst>
        </c:ser>
        <c:dLbls>
          <c:showLegendKey val="0"/>
          <c:showVal val="0"/>
          <c:showCatName val="0"/>
          <c:showSerName val="0"/>
          <c:showPercent val="0"/>
          <c:showBubbleSize val="0"/>
        </c:dLbls>
        <c:gapWidth val="219"/>
        <c:overlap val="-27"/>
        <c:axId val="437132768"/>
        <c:axId val="439095728"/>
      </c:barChart>
      <c:catAx>
        <c:axId val="437132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9095728"/>
        <c:crosses val="autoZero"/>
        <c:auto val="1"/>
        <c:lblAlgn val="ctr"/>
        <c:lblOffset val="100"/>
        <c:noMultiLvlLbl val="0"/>
      </c:catAx>
      <c:valAx>
        <c:axId val="4390957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7132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4D9480-9252-442B-9DEC-C6D83F4CD1B2}"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794794D1-486E-491B-A713-4F85879DB644}">
      <dgm:prSet phldrT="[Text]"/>
      <dgm:spPr/>
      <dgm:t>
        <a:bodyPr/>
        <a:lstStyle/>
        <a:p>
          <a:r>
            <a:rPr lang="en-US" dirty="0"/>
            <a:t>Preventive</a:t>
          </a:r>
        </a:p>
      </dgm:t>
    </dgm:pt>
    <dgm:pt modelId="{4042D3D0-EFAD-4C01-BEAF-9FA21B4947B1}" type="parTrans" cxnId="{6032C839-20DD-4399-BD92-1A12C6029349}">
      <dgm:prSet/>
      <dgm:spPr/>
      <dgm:t>
        <a:bodyPr/>
        <a:lstStyle/>
        <a:p>
          <a:endParaRPr lang="en-US"/>
        </a:p>
      </dgm:t>
    </dgm:pt>
    <dgm:pt modelId="{DB14B3E7-EFB8-4BAC-AA84-850D2FE3AF49}" type="sibTrans" cxnId="{6032C839-20DD-4399-BD92-1A12C6029349}">
      <dgm:prSet/>
      <dgm:spPr/>
      <dgm:t>
        <a:bodyPr/>
        <a:lstStyle/>
        <a:p>
          <a:endParaRPr lang="en-US"/>
        </a:p>
      </dgm:t>
    </dgm:pt>
    <dgm:pt modelId="{D49F0727-A2D8-4562-91A0-D68FC940B9FA}">
      <dgm:prSet phldrT="[Text]"/>
      <dgm:spPr/>
      <dgm:t>
        <a:bodyPr/>
        <a:lstStyle/>
        <a:p>
          <a:r>
            <a:rPr lang="en-US" dirty="0"/>
            <a:t>Segregation of Duties</a:t>
          </a:r>
        </a:p>
      </dgm:t>
    </dgm:pt>
    <dgm:pt modelId="{5D17AD2E-3C96-4622-98DA-B532E4E4A3B6}" type="parTrans" cxnId="{45B3C6D0-5918-446A-BA87-92D05ECE15B9}">
      <dgm:prSet/>
      <dgm:spPr/>
      <dgm:t>
        <a:bodyPr/>
        <a:lstStyle/>
        <a:p>
          <a:endParaRPr lang="en-US"/>
        </a:p>
      </dgm:t>
    </dgm:pt>
    <dgm:pt modelId="{50AEA3B0-3723-48BB-97EE-3A7665635448}" type="sibTrans" cxnId="{45B3C6D0-5918-446A-BA87-92D05ECE15B9}">
      <dgm:prSet/>
      <dgm:spPr/>
      <dgm:t>
        <a:bodyPr/>
        <a:lstStyle/>
        <a:p>
          <a:endParaRPr lang="en-US"/>
        </a:p>
      </dgm:t>
    </dgm:pt>
    <dgm:pt modelId="{DABF9A37-0FAD-4550-8AF5-95A5984286F6}">
      <dgm:prSet phldrT="[Text]"/>
      <dgm:spPr/>
      <dgm:t>
        <a:bodyPr/>
        <a:lstStyle/>
        <a:p>
          <a:r>
            <a:rPr lang="en-US" dirty="0"/>
            <a:t>Fraud Policy</a:t>
          </a:r>
        </a:p>
      </dgm:t>
    </dgm:pt>
    <dgm:pt modelId="{CE07647F-E4B1-43C8-B221-10EF1422458E}" type="parTrans" cxnId="{D61C7E18-6DAE-489B-901F-AEDBDFCDDD04}">
      <dgm:prSet/>
      <dgm:spPr/>
      <dgm:t>
        <a:bodyPr/>
        <a:lstStyle/>
        <a:p>
          <a:endParaRPr lang="en-US"/>
        </a:p>
      </dgm:t>
    </dgm:pt>
    <dgm:pt modelId="{78F1CC0C-2C92-487F-9F46-9109718EB9F8}" type="sibTrans" cxnId="{D61C7E18-6DAE-489B-901F-AEDBDFCDDD04}">
      <dgm:prSet/>
      <dgm:spPr/>
      <dgm:t>
        <a:bodyPr/>
        <a:lstStyle/>
        <a:p>
          <a:endParaRPr lang="en-US"/>
        </a:p>
      </dgm:t>
    </dgm:pt>
    <dgm:pt modelId="{C7D5CA0D-A8A7-4A42-B240-6E78EC70382C}">
      <dgm:prSet phldrT="[Text]"/>
      <dgm:spPr/>
      <dgm:t>
        <a:bodyPr/>
        <a:lstStyle/>
        <a:p>
          <a:r>
            <a:rPr lang="en-US" dirty="0"/>
            <a:t>Detective</a:t>
          </a:r>
        </a:p>
      </dgm:t>
    </dgm:pt>
    <dgm:pt modelId="{D6735F62-2C14-462C-8642-859BC0BCAFDC}" type="parTrans" cxnId="{62B519A9-81B3-4775-B16B-1DE80BF4452D}">
      <dgm:prSet/>
      <dgm:spPr/>
      <dgm:t>
        <a:bodyPr/>
        <a:lstStyle/>
        <a:p>
          <a:endParaRPr lang="en-US"/>
        </a:p>
      </dgm:t>
    </dgm:pt>
    <dgm:pt modelId="{F089EA90-E7DC-4B5A-97B6-8AB4DBC40D56}" type="sibTrans" cxnId="{62B519A9-81B3-4775-B16B-1DE80BF4452D}">
      <dgm:prSet/>
      <dgm:spPr/>
      <dgm:t>
        <a:bodyPr/>
        <a:lstStyle/>
        <a:p>
          <a:endParaRPr lang="en-US"/>
        </a:p>
      </dgm:t>
    </dgm:pt>
    <dgm:pt modelId="{D0816BD3-D6B8-401F-BDAE-62E8E4E62DF6}">
      <dgm:prSet phldrT="[Text]"/>
      <dgm:spPr/>
      <dgm:t>
        <a:bodyPr/>
        <a:lstStyle/>
        <a:p>
          <a:r>
            <a:rPr lang="en-US" dirty="0"/>
            <a:t>Hotline</a:t>
          </a:r>
        </a:p>
      </dgm:t>
    </dgm:pt>
    <dgm:pt modelId="{6E47AC57-0995-4E5A-B62F-C4E2A9379D67}" type="parTrans" cxnId="{C5B92956-EE94-41BD-889A-7845BD638EB8}">
      <dgm:prSet/>
      <dgm:spPr/>
      <dgm:t>
        <a:bodyPr/>
        <a:lstStyle/>
        <a:p>
          <a:endParaRPr lang="en-US"/>
        </a:p>
      </dgm:t>
    </dgm:pt>
    <dgm:pt modelId="{3A65F865-3678-44A7-80AB-A391CCCB9790}" type="sibTrans" cxnId="{C5B92956-EE94-41BD-889A-7845BD638EB8}">
      <dgm:prSet/>
      <dgm:spPr/>
      <dgm:t>
        <a:bodyPr/>
        <a:lstStyle/>
        <a:p>
          <a:endParaRPr lang="en-US"/>
        </a:p>
      </dgm:t>
    </dgm:pt>
    <dgm:pt modelId="{F06CF2D0-AFD6-42CA-B7B7-02392C6B83DC}">
      <dgm:prSet phldrT="[Text]"/>
      <dgm:spPr/>
      <dgm:t>
        <a:bodyPr/>
        <a:lstStyle/>
        <a:p>
          <a:r>
            <a:rPr lang="en-US" dirty="0"/>
            <a:t>Audit, </a:t>
          </a:r>
          <a:r>
            <a:rPr lang="en-US" dirty="0" err="1"/>
            <a:t>Mgmt</a:t>
          </a:r>
          <a:r>
            <a:rPr lang="en-US" dirty="0"/>
            <a:t> reports</a:t>
          </a:r>
        </a:p>
      </dgm:t>
    </dgm:pt>
    <dgm:pt modelId="{F6887D37-3938-4421-9B3F-D9061A3C5F9A}" type="parTrans" cxnId="{1201D9C7-B722-4CBC-B370-7FD8BC0D9379}">
      <dgm:prSet/>
      <dgm:spPr/>
      <dgm:t>
        <a:bodyPr/>
        <a:lstStyle/>
        <a:p>
          <a:endParaRPr lang="en-US"/>
        </a:p>
      </dgm:t>
    </dgm:pt>
    <dgm:pt modelId="{214B3DFD-598F-4338-8697-823A6765365D}" type="sibTrans" cxnId="{1201D9C7-B722-4CBC-B370-7FD8BC0D9379}">
      <dgm:prSet/>
      <dgm:spPr/>
      <dgm:t>
        <a:bodyPr/>
        <a:lstStyle/>
        <a:p>
          <a:endParaRPr lang="en-US"/>
        </a:p>
      </dgm:t>
    </dgm:pt>
    <dgm:pt modelId="{58C65B3C-7F3A-4426-96EC-2500551B7F37}">
      <dgm:prSet/>
      <dgm:spPr/>
      <dgm:t>
        <a:bodyPr/>
        <a:lstStyle/>
        <a:p>
          <a:r>
            <a:rPr lang="en-US" dirty="0"/>
            <a:t>Corrective</a:t>
          </a:r>
        </a:p>
      </dgm:t>
    </dgm:pt>
    <dgm:pt modelId="{06BAE9E2-2400-45A3-A6B8-4F5433468FDE}" type="parTrans" cxnId="{7F6E86A2-3C11-4A79-89A7-4883697CCCBD}">
      <dgm:prSet/>
      <dgm:spPr/>
      <dgm:t>
        <a:bodyPr/>
        <a:lstStyle/>
        <a:p>
          <a:endParaRPr lang="en-US"/>
        </a:p>
      </dgm:t>
    </dgm:pt>
    <dgm:pt modelId="{ADDBA556-77A4-425B-8D04-21414D3F740D}" type="sibTrans" cxnId="{7F6E86A2-3C11-4A79-89A7-4883697CCCBD}">
      <dgm:prSet/>
      <dgm:spPr/>
      <dgm:t>
        <a:bodyPr/>
        <a:lstStyle/>
        <a:p>
          <a:endParaRPr lang="en-US"/>
        </a:p>
      </dgm:t>
    </dgm:pt>
    <dgm:pt modelId="{6B85BD08-37D4-4E2C-9225-1E3184F51188}">
      <dgm:prSet/>
      <dgm:spPr/>
      <dgm:t>
        <a:bodyPr/>
        <a:lstStyle/>
        <a:p>
          <a:r>
            <a:rPr lang="en-US" dirty="0"/>
            <a:t>Termination or internal discipline</a:t>
          </a:r>
        </a:p>
      </dgm:t>
    </dgm:pt>
    <dgm:pt modelId="{6604BF2E-E56D-427B-BE9B-F66A236EEA00}" type="parTrans" cxnId="{0FFFA205-D960-4BCA-AD93-89D547B3D933}">
      <dgm:prSet/>
      <dgm:spPr/>
      <dgm:t>
        <a:bodyPr/>
        <a:lstStyle/>
        <a:p>
          <a:endParaRPr lang="en-US"/>
        </a:p>
      </dgm:t>
    </dgm:pt>
    <dgm:pt modelId="{C86F25C9-6A12-4BCA-8CA1-EDDB8CE81EB0}" type="sibTrans" cxnId="{0FFFA205-D960-4BCA-AD93-89D547B3D933}">
      <dgm:prSet/>
      <dgm:spPr/>
      <dgm:t>
        <a:bodyPr/>
        <a:lstStyle/>
        <a:p>
          <a:endParaRPr lang="en-US"/>
        </a:p>
      </dgm:t>
    </dgm:pt>
    <dgm:pt modelId="{2EF65C60-862F-4241-9372-315803A4194E}">
      <dgm:prSet/>
      <dgm:spPr/>
      <dgm:t>
        <a:bodyPr/>
        <a:lstStyle/>
        <a:p>
          <a:r>
            <a:rPr lang="en-US"/>
            <a:t>Fraud Training (mgmt., employee)</a:t>
          </a:r>
        </a:p>
      </dgm:t>
    </dgm:pt>
    <dgm:pt modelId="{FB2BCCBC-7AFE-4F05-A2ED-04D965866D57}" type="parTrans" cxnId="{7EC47163-EC61-4940-96C8-D63D0F363E90}">
      <dgm:prSet/>
      <dgm:spPr/>
      <dgm:t>
        <a:bodyPr/>
        <a:lstStyle/>
        <a:p>
          <a:endParaRPr lang="en-US"/>
        </a:p>
      </dgm:t>
    </dgm:pt>
    <dgm:pt modelId="{E37CE339-0BC2-4CF6-B548-F96879141CBD}" type="sibTrans" cxnId="{7EC47163-EC61-4940-96C8-D63D0F363E90}">
      <dgm:prSet/>
      <dgm:spPr/>
      <dgm:t>
        <a:bodyPr/>
        <a:lstStyle/>
        <a:p>
          <a:endParaRPr lang="en-US"/>
        </a:p>
      </dgm:t>
    </dgm:pt>
    <dgm:pt modelId="{D80C911A-EFC0-4506-94AD-6F963F859E20}">
      <dgm:prSet/>
      <dgm:spPr/>
      <dgm:t>
        <a:bodyPr/>
        <a:lstStyle/>
        <a:p>
          <a:r>
            <a:rPr lang="en-US" dirty="0"/>
            <a:t>Artificial Intelligence</a:t>
          </a:r>
        </a:p>
      </dgm:t>
    </dgm:pt>
    <dgm:pt modelId="{C00FC48A-33A1-44A6-B1F2-5F0C2A13854A}" type="parTrans" cxnId="{2C4B6066-9242-439F-9F13-64FFDA92AE80}">
      <dgm:prSet/>
      <dgm:spPr/>
      <dgm:t>
        <a:bodyPr/>
        <a:lstStyle/>
        <a:p>
          <a:endParaRPr lang="en-US"/>
        </a:p>
      </dgm:t>
    </dgm:pt>
    <dgm:pt modelId="{7EF7ABBE-59C4-464A-8B9C-3C6A5F49F771}" type="sibTrans" cxnId="{2C4B6066-9242-439F-9F13-64FFDA92AE80}">
      <dgm:prSet/>
      <dgm:spPr/>
      <dgm:t>
        <a:bodyPr/>
        <a:lstStyle/>
        <a:p>
          <a:endParaRPr lang="en-US"/>
        </a:p>
      </dgm:t>
    </dgm:pt>
    <dgm:pt modelId="{4356AC40-782D-4AC6-B525-0A0566EDF42F}">
      <dgm:prSet/>
      <dgm:spPr/>
      <dgm:t>
        <a:bodyPr/>
        <a:lstStyle/>
        <a:p>
          <a:r>
            <a:rPr lang="en-US" dirty="0"/>
            <a:t>Criminal prosecution or civil case</a:t>
          </a:r>
        </a:p>
      </dgm:t>
    </dgm:pt>
    <dgm:pt modelId="{38B6713C-8777-4896-9749-FC5F84D684A7}" type="parTrans" cxnId="{4DA33583-0973-4E4A-B9BB-8862DCB96B25}">
      <dgm:prSet/>
      <dgm:spPr/>
    </dgm:pt>
    <dgm:pt modelId="{07FDCE03-27C2-4F7A-8F64-D5ECBDE23378}" type="sibTrans" cxnId="{4DA33583-0973-4E4A-B9BB-8862DCB96B25}">
      <dgm:prSet/>
      <dgm:spPr/>
    </dgm:pt>
    <dgm:pt modelId="{ABD7C6D0-2CEA-4930-84D4-D7BAE03E900C}" type="pres">
      <dgm:prSet presAssocID="{5F4D9480-9252-442B-9DEC-C6D83F4CD1B2}" presName="diagram" presStyleCnt="0">
        <dgm:presLayoutVars>
          <dgm:chPref val="1"/>
          <dgm:dir/>
          <dgm:animOne val="branch"/>
          <dgm:animLvl val="lvl"/>
          <dgm:resizeHandles/>
        </dgm:presLayoutVars>
      </dgm:prSet>
      <dgm:spPr/>
    </dgm:pt>
    <dgm:pt modelId="{39141BF2-2992-40AB-94FD-F455FAA1CF90}" type="pres">
      <dgm:prSet presAssocID="{794794D1-486E-491B-A713-4F85879DB644}" presName="root" presStyleCnt="0"/>
      <dgm:spPr/>
    </dgm:pt>
    <dgm:pt modelId="{DA075A1C-B8D5-4D7A-A530-F53CFB527D5C}" type="pres">
      <dgm:prSet presAssocID="{794794D1-486E-491B-A713-4F85879DB644}" presName="rootComposite" presStyleCnt="0"/>
      <dgm:spPr/>
    </dgm:pt>
    <dgm:pt modelId="{3B7FC297-5D0D-4D68-BB2B-52065DA4FC57}" type="pres">
      <dgm:prSet presAssocID="{794794D1-486E-491B-A713-4F85879DB644}" presName="rootText" presStyleLbl="node1" presStyleIdx="0" presStyleCnt="3"/>
      <dgm:spPr/>
    </dgm:pt>
    <dgm:pt modelId="{CF2D46EB-9AE6-4B1F-8E9B-A81319B1B337}" type="pres">
      <dgm:prSet presAssocID="{794794D1-486E-491B-A713-4F85879DB644}" presName="rootConnector" presStyleLbl="node1" presStyleIdx="0" presStyleCnt="3"/>
      <dgm:spPr/>
    </dgm:pt>
    <dgm:pt modelId="{CDA7432C-F5C9-452F-ABF2-C0020C13248A}" type="pres">
      <dgm:prSet presAssocID="{794794D1-486E-491B-A713-4F85879DB644}" presName="childShape" presStyleCnt="0"/>
      <dgm:spPr/>
    </dgm:pt>
    <dgm:pt modelId="{B7BADD19-7E1D-48D8-99F7-05A16BC8F047}" type="pres">
      <dgm:prSet presAssocID="{5D17AD2E-3C96-4622-98DA-B532E4E4A3B6}" presName="Name13" presStyleLbl="parChTrans1D2" presStyleIdx="0" presStyleCnt="8"/>
      <dgm:spPr/>
    </dgm:pt>
    <dgm:pt modelId="{0B2C7EB1-FC2E-4B15-8A60-FD43DAD08F6E}" type="pres">
      <dgm:prSet presAssocID="{D49F0727-A2D8-4562-91A0-D68FC940B9FA}" presName="childText" presStyleLbl="bgAcc1" presStyleIdx="0" presStyleCnt="8">
        <dgm:presLayoutVars>
          <dgm:bulletEnabled val="1"/>
        </dgm:presLayoutVars>
      </dgm:prSet>
      <dgm:spPr/>
    </dgm:pt>
    <dgm:pt modelId="{B50319DD-E515-4AF0-B9A5-3C5F04DE1005}" type="pres">
      <dgm:prSet presAssocID="{CE07647F-E4B1-43C8-B221-10EF1422458E}" presName="Name13" presStyleLbl="parChTrans1D2" presStyleIdx="1" presStyleCnt="8"/>
      <dgm:spPr/>
    </dgm:pt>
    <dgm:pt modelId="{2D5CC9B1-6908-430B-902E-11DECF3F0186}" type="pres">
      <dgm:prSet presAssocID="{DABF9A37-0FAD-4550-8AF5-95A5984286F6}" presName="childText" presStyleLbl="bgAcc1" presStyleIdx="1" presStyleCnt="8">
        <dgm:presLayoutVars>
          <dgm:bulletEnabled val="1"/>
        </dgm:presLayoutVars>
      </dgm:prSet>
      <dgm:spPr/>
    </dgm:pt>
    <dgm:pt modelId="{37FE5904-CD95-41F5-97B5-3F89DF68C8AD}" type="pres">
      <dgm:prSet presAssocID="{FB2BCCBC-7AFE-4F05-A2ED-04D965866D57}" presName="Name13" presStyleLbl="parChTrans1D2" presStyleIdx="2" presStyleCnt="8"/>
      <dgm:spPr/>
    </dgm:pt>
    <dgm:pt modelId="{D59B2EA4-1B8C-4D48-891A-D91C56E8EBEC}" type="pres">
      <dgm:prSet presAssocID="{2EF65C60-862F-4241-9372-315803A4194E}" presName="childText" presStyleLbl="bgAcc1" presStyleIdx="2" presStyleCnt="8">
        <dgm:presLayoutVars>
          <dgm:bulletEnabled val="1"/>
        </dgm:presLayoutVars>
      </dgm:prSet>
      <dgm:spPr/>
    </dgm:pt>
    <dgm:pt modelId="{258BE981-3FF1-4FD1-B20D-9E76C13C9669}" type="pres">
      <dgm:prSet presAssocID="{C7D5CA0D-A8A7-4A42-B240-6E78EC70382C}" presName="root" presStyleCnt="0"/>
      <dgm:spPr/>
    </dgm:pt>
    <dgm:pt modelId="{C4EC29E1-FD90-4D20-94B9-2EE0BF2A5B71}" type="pres">
      <dgm:prSet presAssocID="{C7D5CA0D-A8A7-4A42-B240-6E78EC70382C}" presName="rootComposite" presStyleCnt="0"/>
      <dgm:spPr/>
    </dgm:pt>
    <dgm:pt modelId="{325E9BD1-2B17-440E-A7F6-D15335CF57AB}" type="pres">
      <dgm:prSet presAssocID="{C7D5CA0D-A8A7-4A42-B240-6E78EC70382C}" presName="rootText" presStyleLbl="node1" presStyleIdx="1" presStyleCnt="3"/>
      <dgm:spPr/>
    </dgm:pt>
    <dgm:pt modelId="{436D2CA9-3634-4F43-A956-F9A1055635D5}" type="pres">
      <dgm:prSet presAssocID="{C7D5CA0D-A8A7-4A42-B240-6E78EC70382C}" presName="rootConnector" presStyleLbl="node1" presStyleIdx="1" presStyleCnt="3"/>
      <dgm:spPr/>
    </dgm:pt>
    <dgm:pt modelId="{CE4529EA-C8F3-49A0-9CC6-03E2849CD577}" type="pres">
      <dgm:prSet presAssocID="{C7D5CA0D-A8A7-4A42-B240-6E78EC70382C}" presName="childShape" presStyleCnt="0"/>
      <dgm:spPr/>
    </dgm:pt>
    <dgm:pt modelId="{9099B6CC-6A67-48C3-8E20-02C07DBCC066}" type="pres">
      <dgm:prSet presAssocID="{6E47AC57-0995-4E5A-B62F-C4E2A9379D67}" presName="Name13" presStyleLbl="parChTrans1D2" presStyleIdx="3" presStyleCnt="8"/>
      <dgm:spPr/>
    </dgm:pt>
    <dgm:pt modelId="{F2597DDE-7C11-4C36-9325-7F06471ADCC0}" type="pres">
      <dgm:prSet presAssocID="{D0816BD3-D6B8-401F-BDAE-62E8E4E62DF6}" presName="childText" presStyleLbl="bgAcc1" presStyleIdx="3" presStyleCnt="8">
        <dgm:presLayoutVars>
          <dgm:bulletEnabled val="1"/>
        </dgm:presLayoutVars>
      </dgm:prSet>
      <dgm:spPr/>
    </dgm:pt>
    <dgm:pt modelId="{8B8E2D50-F826-4456-AD8F-0045A97A8772}" type="pres">
      <dgm:prSet presAssocID="{F6887D37-3938-4421-9B3F-D9061A3C5F9A}" presName="Name13" presStyleLbl="parChTrans1D2" presStyleIdx="4" presStyleCnt="8"/>
      <dgm:spPr/>
    </dgm:pt>
    <dgm:pt modelId="{8EA793CE-D883-4AE7-8753-39A624E5C8DC}" type="pres">
      <dgm:prSet presAssocID="{F06CF2D0-AFD6-42CA-B7B7-02392C6B83DC}" presName="childText" presStyleLbl="bgAcc1" presStyleIdx="4" presStyleCnt="8">
        <dgm:presLayoutVars>
          <dgm:bulletEnabled val="1"/>
        </dgm:presLayoutVars>
      </dgm:prSet>
      <dgm:spPr/>
    </dgm:pt>
    <dgm:pt modelId="{9CC6FF6E-D924-4E3A-BBDA-84C141DC8962}" type="pres">
      <dgm:prSet presAssocID="{C00FC48A-33A1-44A6-B1F2-5F0C2A13854A}" presName="Name13" presStyleLbl="parChTrans1D2" presStyleIdx="5" presStyleCnt="8"/>
      <dgm:spPr/>
    </dgm:pt>
    <dgm:pt modelId="{B340DC85-A219-475E-A6C6-E9B5B696734E}" type="pres">
      <dgm:prSet presAssocID="{D80C911A-EFC0-4506-94AD-6F963F859E20}" presName="childText" presStyleLbl="bgAcc1" presStyleIdx="5" presStyleCnt="8">
        <dgm:presLayoutVars>
          <dgm:bulletEnabled val="1"/>
        </dgm:presLayoutVars>
      </dgm:prSet>
      <dgm:spPr/>
    </dgm:pt>
    <dgm:pt modelId="{F5D3E22C-438D-48BC-9848-ACD615BB964E}" type="pres">
      <dgm:prSet presAssocID="{58C65B3C-7F3A-4426-96EC-2500551B7F37}" presName="root" presStyleCnt="0"/>
      <dgm:spPr/>
    </dgm:pt>
    <dgm:pt modelId="{D9DE57E5-154F-4A99-9FD7-328C32062EFE}" type="pres">
      <dgm:prSet presAssocID="{58C65B3C-7F3A-4426-96EC-2500551B7F37}" presName="rootComposite" presStyleCnt="0"/>
      <dgm:spPr/>
    </dgm:pt>
    <dgm:pt modelId="{8DD254B9-9430-4B0F-940B-32028476375E}" type="pres">
      <dgm:prSet presAssocID="{58C65B3C-7F3A-4426-96EC-2500551B7F37}" presName="rootText" presStyleLbl="node1" presStyleIdx="2" presStyleCnt="3"/>
      <dgm:spPr/>
    </dgm:pt>
    <dgm:pt modelId="{010392E5-1B11-4109-A87B-B29F4E80AFCF}" type="pres">
      <dgm:prSet presAssocID="{58C65B3C-7F3A-4426-96EC-2500551B7F37}" presName="rootConnector" presStyleLbl="node1" presStyleIdx="2" presStyleCnt="3"/>
      <dgm:spPr/>
    </dgm:pt>
    <dgm:pt modelId="{D6889955-D97F-46F4-B52B-A2AD472B2417}" type="pres">
      <dgm:prSet presAssocID="{58C65B3C-7F3A-4426-96EC-2500551B7F37}" presName="childShape" presStyleCnt="0"/>
      <dgm:spPr/>
    </dgm:pt>
    <dgm:pt modelId="{04A879C6-3D0D-4D47-866D-232C37FE0484}" type="pres">
      <dgm:prSet presAssocID="{6604BF2E-E56D-427B-BE9B-F66A236EEA00}" presName="Name13" presStyleLbl="parChTrans1D2" presStyleIdx="6" presStyleCnt="8"/>
      <dgm:spPr/>
    </dgm:pt>
    <dgm:pt modelId="{A3187BFC-8FCB-4BF4-ABAD-CD9EDB5ED2F9}" type="pres">
      <dgm:prSet presAssocID="{6B85BD08-37D4-4E2C-9225-1E3184F51188}" presName="childText" presStyleLbl="bgAcc1" presStyleIdx="6" presStyleCnt="8">
        <dgm:presLayoutVars>
          <dgm:bulletEnabled val="1"/>
        </dgm:presLayoutVars>
      </dgm:prSet>
      <dgm:spPr/>
    </dgm:pt>
    <dgm:pt modelId="{9CF9DBCE-4A44-4C33-A845-61B36EF99785}" type="pres">
      <dgm:prSet presAssocID="{38B6713C-8777-4896-9749-FC5F84D684A7}" presName="Name13" presStyleLbl="parChTrans1D2" presStyleIdx="7" presStyleCnt="8"/>
      <dgm:spPr/>
    </dgm:pt>
    <dgm:pt modelId="{BCC58876-AF58-4E29-A608-C87E155943FD}" type="pres">
      <dgm:prSet presAssocID="{4356AC40-782D-4AC6-B525-0A0566EDF42F}" presName="childText" presStyleLbl="bgAcc1" presStyleIdx="7" presStyleCnt="8">
        <dgm:presLayoutVars>
          <dgm:bulletEnabled val="1"/>
        </dgm:presLayoutVars>
      </dgm:prSet>
      <dgm:spPr/>
    </dgm:pt>
  </dgm:ptLst>
  <dgm:cxnLst>
    <dgm:cxn modelId="{E8C68305-0D4E-40CA-8423-1F5F27295119}" type="presOf" srcId="{D0816BD3-D6B8-401F-BDAE-62E8E4E62DF6}" destId="{F2597DDE-7C11-4C36-9325-7F06471ADCC0}" srcOrd="0" destOrd="0" presId="urn:microsoft.com/office/officeart/2005/8/layout/hierarchy3"/>
    <dgm:cxn modelId="{0FFFA205-D960-4BCA-AD93-89D547B3D933}" srcId="{58C65B3C-7F3A-4426-96EC-2500551B7F37}" destId="{6B85BD08-37D4-4E2C-9225-1E3184F51188}" srcOrd="0" destOrd="0" parTransId="{6604BF2E-E56D-427B-BE9B-F66A236EEA00}" sibTransId="{C86F25C9-6A12-4BCA-8CA1-EDDB8CE81EB0}"/>
    <dgm:cxn modelId="{D61C7E18-6DAE-489B-901F-AEDBDFCDDD04}" srcId="{794794D1-486E-491B-A713-4F85879DB644}" destId="{DABF9A37-0FAD-4550-8AF5-95A5984286F6}" srcOrd="1" destOrd="0" parTransId="{CE07647F-E4B1-43C8-B221-10EF1422458E}" sibTransId="{78F1CC0C-2C92-487F-9F46-9109718EB9F8}"/>
    <dgm:cxn modelId="{89F3F72A-0219-4EF0-95E8-96DB61FE5B6D}" type="presOf" srcId="{4356AC40-782D-4AC6-B525-0A0566EDF42F}" destId="{BCC58876-AF58-4E29-A608-C87E155943FD}" srcOrd="0" destOrd="0" presId="urn:microsoft.com/office/officeart/2005/8/layout/hierarchy3"/>
    <dgm:cxn modelId="{6032C839-20DD-4399-BD92-1A12C6029349}" srcId="{5F4D9480-9252-442B-9DEC-C6D83F4CD1B2}" destId="{794794D1-486E-491B-A713-4F85879DB644}" srcOrd="0" destOrd="0" parTransId="{4042D3D0-EFAD-4C01-BEAF-9FA21B4947B1}" sibTransId="{DB14B3E7-EFB8-4BAC-AA84-850D2FE3AF49}"/>
    <dgm:cxn modelId="{79ADCE3B-5971-4EB2-AD7C-4857EF132F05}" type="presOf" srcId="{F6887D37-3938-4421-9B3F-D9061A3C5F9A}" destId="{8B8E2D50-F826-4456-AD8F-0045A97A8772}" srcOrd="0" destOrd="0" presId="urn:microsoft.com/office/officeart/2005/8/layout/hierarchy3"/>
    <dgm:cxn modelId="{7EC47163-EC61-4940-96C8-D63D0F363E90}" srcId="{794794D1-486E-491B-A713-4F85879DB644}" destId="{2EF65C60-862F-4241-9372-315803A4194E}" srcOrd="2" destOrd="0" parTransId="{FB2BCCBC-7AFE-4F05-A2ED-04D965866D57}" sibTransId="{E37CE339-0BC2-4CF6-B548-F96879141CBD}"/>
    <dgm:cxn modelId="{2C4B6066-9242-439F-9F13-64FFDA92AE80}" srcId="{C7D5CA0D-A8A7-4A42-B240-6E78EC70382C}" destId="{D80C911A-EFC0-4506-94AD-6F963F859E20}" srcOrd="2" destOrd="0" parTransId="{C00FC48A-33A1-44A6-B1F2-5F0C2A13854A}" sibTransId="{7EF7ABBE-59C4-464A-8B9C-3C6A5F49F771}"/>
    <dgm:cxn modelId="{59BE6F49-74BF-401D-8993-BE47F6BB90A6}" type="presOf" srcId="{6604BF2E-E56D-427B-BE9B-F66A236EEA00}" destId="{04A879C6-3D0D-4D47-866D-232C37FE0484}" srcOrd="0" destOrd="0" presId="urn:microsoft.com/office/officeart/2005/8/layout/hierarchy3"/>
    <dgm:cxn modelId="{DBBD5B6F-4624-48E1-A880-E05DB73A073F}" type="presOf" srcId="{C7D5CA0D-A8A7-4A42-B240-6E78EC70382C}" destId="{325E9BD1-2B17-440E-A7F6-D15335CF57AB}" srcOrd="0" destOrd="0" presId="urn:microsoft.com/office/officeart/2005/8/layout/hierarchy3"/>
    <dgm:cxn modelId="{E5351174-28CC-4842-83CB-9F08CF530E57}" type="presOf" srcId="{794794D1-486E-491B-A713-4F85879DB644}" destId="{3B7FC297-5D0D-4D68-BB2B-52065DA4FC57}" srcOrd="0" destOrd="0" presId="urn:microsoft.com/office/officeart/2005/8/layout/hierarchy3"/>
    <dgm:cxn modelId="{C5B92956-EE94-41BD-889A-7845BD638EB8}" srcId="{C7D5CA0D-A8A7-4A42-B240-6E78EC70382C}" destId="{D0816BD3-D6B8-401F-BDAE-62E8E4E62DF6}" srcOrd="0" destOrd="0" parTransId="{6E47AC57-0995-4E5A-B62F-C4E2A9379D67}" sibTransId="{3A65F865-3678-44A7-80AB-A391CCCB9790}"/>
    <dgm:cxn modelId="{3A9CE878-DAB2-42D1-9B4F-F58A5AD2223A}" type="presOf" srcId="{38B6713C-8777-4896-9749-FC5F84D684A7}" destId="{9CF9DBCE-4A44-4C33-A845-61B36EF99785}" srcOrd="0" destOrd="0" presId="urn:microsoft.com/office/officeart/2005/8/layout/hierarchy3"/>
    <dgm:cxn modelId="{2BE44159-5F62-45B1-8536-88B6597B130A}" type="presOf" srcId="{5F4D9480-9252-442B-9DEC-C6D83F4CD1B2}" destId="{ABD7C6D0-2CEA-4930-84D4-D7BAE03E900C}" srcOrd="0" destOrd="0" presId="urn:microsoft.com/office/officeart/2005/8/layout/hierarchy3"/>
    <dgm:cxn modelId="{034C775A-C370-4DBF-A2BD-D9B5D95C393A}" type="presOf" srcId="{794794D1-486E-491B-A713-4F85879DB644}" destId="{CF2D46EB-9AE6-4B1F-8E9B-A81319B1B337}" srcOrd="1" destOrd="0" presId="urn:microsoft.com/office/officeart/2005/8/layout/hierarchy3"/>
    <dgm:cxn modelId="{4B6F277C-F247-49CB-A571-08D575B446F2}" type="presOf" srcId="{6B85BD08-37D4-4E2C-9225-1E3184F51188}" destId="{A3187BFC-8FCB-4BF4-ABAD-CD9EDB5ED2F9}" srcOrd="0" destOrd="0" presId="urn:microsoft.com/office/officeart/2005/8/layout/hierarchy3"/>
    <dgm:cxn modelId="{4DA33583-0973-4E4A-B9BB-8862DCB96B25}" srcId="{58C65B3C-7F3A-4426-96EC-2500551B7F37}" destId="{4356AC40-782D-4AC6-B525-0A0566EDF42F}" srcOrd="1" destOrd="0" parTransId="{38B6713C-8777-4896-9749-FC5F84D684A7}" sibTransId="{07FDCE03-27C2-4F7A-8F64-D5ECBDE23378}"/>
    <dgm:cxn modelId="{ECF4688B-AF3E-425B-9E68-69723F109784}" type="presOf" srcId="{D49F0727-A2D8-4562-91A0-D68FC940B9FA}" destId="{0B2C7EB1-FC2E-4B15-8A60-FD43DAD08F6E}" srcOrd="0" destOrd="0" presId="urn:microsoft.com/office/officeart/2005/8/layout/hierarchy3"/>
    <dgm:cxn modelId="{87259A9C-58B2-4BBA-84C7-E469DE0EDA48}" type="presOf" srcId="{C7D5CA0D-A8A7-4A42-B240-6E78EC70382C}" destId="{436D2CA9-3634-4F43-A956-F9A1055635D5}" srcOrd="1" destOrd="0" presId="urn:microsoft.com/office/officeart/2005/8/layout/hierarchy3"/>
    <dgm:cxn modelId="{F8263CA1-1164-4116-83AD-061E35C886C4}" type="presOf" srcId="{C00FC48A-33A1-44A6-B1F2-5F0C2A13854A}" destId="{9CC6FF6E-D924-4E3A-BBDA-84C141DC8962}" srcOrd="0" destOrd="0" presId="urn:microsoft.com/office/officeart/2005/8/layout/hierarchy3"/>
    <dgm:cxn modelId="{8BAABAA1-E3FC-4ACB-8F39-09CD2BF76E61}" type="presOf" srcId="{DABF9A37-0FAD-4550-8AF5-95A5984286F6}" destId="{2D5CC9B1-6908-430B-902E-11DECF3F0186}" srcOrd="0" destOrd="0" presId="urn:microsoft.com/office/officeart/2005/8/layout/hierarchy3"/>
    <dgm:cxn modelId="{7F6E86A2-3C11-4A79-89A7-4883697CCCBD}" srcId="{5F4D9480-9252-442B-9DEC-C6D83F4CD1B2}" destId="{58C65B3C-7F3A-4426-96EC-2500551B7F37}" srcOrd="2" destOrd="0" parTransId="{06BAE9E2-2400-45A3-A6B8-4F5433468FDE}" sibTransId="{ADDBA556-77A4-425B-8D04-21414D3F740D}"/>
    <dgm:cxn modelId="{60F7BFA2-6B9C-4F93-8675-C920232E91FF}" type="presOf" srcId="{FB2BCCBC-7AFE-4F05-A2ED-04D965866D57}" destId="{37FE5904-CD95-41F5-97B5-3F89DF68C8AD}" srcOrd="0" destOrd="0" presId="urn:microsoft.com/office/officeart/2005/8/layout/hierarchy3"/>
    <dgm:cxn modelId="{62B519A9-81B3-4775-B16B-1DE80BF4452D}" srcId="{5F4D9480-9252-442B-9DEC-C6D83F4CD1B2}" destId="{C7D5CA0D-A8A7-4A42-B240-6E78EC70382C}" srcOrd="1" destOrd="0" parTransId="{D6735F62-2C14-462C-8642-859BC0BCAFDC}" sibTransId="{F089EA90-E7DC-4B5A-97B6-8AB4DBC40D56}"/>
    <dgm:cxn modelId="{6675B1B8-78DA-467C-8A16-8D0401FAB51B}" type="presOf" srcId="{6E47AC57-0995-4E5A-B62F-C4E2A9379D67}" destId="{9099B6CC-6A67-48C3-8E20-02C07DBCC066}" srcOrd="0" destOrd="0" presId="urn:microsoft.com/office/officeart/2005/8/layout/hierarchy3"/>
    <dgm:cxn modelId="{A065CBBF-0D19-43DA-B666-998CB702E6DE}" type="presOf" srcId="{58C65B3C-7F3A-4426-96EC-2500551B7F37}" destId="{010392E5-1B11-4109-A87B-B29F4E80AFCF}" srcOrd="1" destOrd="0" presId="urn:microsoft.com/office/officeart/2005/8/layout/hierarchy3"/>
    <dgm:cxn modelId="{31E36AC0-4E20-4AE2-915E-3382FD6C5F99}" type="presOf" srcId="{F06CF2D0-AFD6-42CA-B7B7-02392C6B83DC}" destId="{8EA793CE-D883-4AE7-8753-39A624E5C8DC}" srcOrd="0" destOrd="0" presId="urn:microsoft.com/office/officeart/2005/8/layout/hierarchy3"/>
    <dgm:cxn modelId="{1201D9C7-B722-4CBC-B370-7FD8BC0D9379}" srcId="{C7D5CA0D-A8A7-4A42-B240-6E78EC70382C}" destId="{F06CF2D0-AFD6-42CA-B7B7-02392C6B83DC}" srcOrd="1" destOrd="0" parTransId="{F6887D37-3938-4421-9B3F-D9061A3C5F9A}" sibTransId="{214B3DFD-598F-4338-8697-823A6765365D}"/>
    <dgm:cxn modelId="{45B3C6D0-5918-446A-BA87-92D05ECE15B9}" srcId="{794794D1-486E-491B-A713-4F85879DB644}" destId="{D49F0727-A2D8-4562-91A0-D68FC940B9FA}" srcOrd="0" destOrd="0" parTransId="{5D17AD2E-3C96-4622-98DA-B532E4E4A3B6}" sibTransId="{50AEA3B0-3723-48BB-97EE-3A7665635448}"/>
    <dgm:cxn modelId="{833A82D8-B421-4B77-9A3C-24ED30E51BF5}" type="presOf" srcId="{58C65B3C-7F3A-4426-96EC-2500551B7F37}" destId="{8DD254B9-9430-4B0F-940B-32028476375E}" srcOrd="0" destOrd="0" presId="urn:microsoft.com/office/officeart/2005/8/layout/hierarchy3"/>
    <dgm:cxn modelId="{ECB27BDA-239B-4756-8C52-7C3C77BE1DE2}" type="presOf" srcId="{CE07647F-E4B1-43C8-B221-10EF1422458E}" destId="{B50319DD-E515-4AF0-B9A5-3C5F04DE1005}" srcOrd="0" destOrd="0" presId="urn:microsoft.com/office/officeart/2005/8/layout/hierarchy3"/>
    <dgm:cxn modelId="{689809EC-BFCD-4A6B-9179-3A8EE1B0EE48}" type="presOf" srcId="{5D17AD2E-3C96-4622-98DA-B532E4E4A3B6}" destId="{B7BADD19-7E1D-48D8-99F7-05A16BC8F047}" srcOrd="0" destOrd="0" presId="urn:microsoft.com/office/officeart/2005/8/layout/hierarchy3"/>
    <dgm:cxn modelId="{A033ECF5-C829-404E-B61E-F79B8CD58CE5}" type="presOf" srcId="{2EF65C60-862F-4241-9372-315803A4194E}" destId="{D59B2EA4-1B8C-4D48-891A-D91C56E8EBEC}" srcOrd="0" destOrd="0" presId="urn:microsoft.com/office/officeart/2005/8/layout/hierarchy3"/>
    <dgm:cxn modelId="{6C0302FD-FB55-4558-97D9-85113CA344B1}" type="presOf" srcId="{D80C911A-EFC0-4506-94AD-6F963F859E20}" destId="{B340DC85-A219-475E-A6C6-E9B5B696734E}" srcOrd="0" destOrd="0" presId="urn:microsoft.com/office/officeart/2005/8/layout/hierarchy3"/>
    <dgm:cxn modelId="{E16DA110-4043-416B-AFA9-10020F2A01AC}" type="presParOf" srcId="{ABD7C6D0-2CEA-4930-84D4-D7BAE03E900C}" destId="{39141BF2-2992-40AB-94FD-F455FAA1CF90}" srcOrd="0" destOrd="0" presId="urn:microsoft.com/office/officeart/2005/8/layout/hierarchy3"/>
    <dgm:cxn modelId="{E6BD315C-0FF2-4D4A-83C7-223E14075637}" type="presParOf" srcId="{39141BF2-2992-40AB-94FD-F455FAA1CF90}" destId="{DA075A1C-B8D5-4D7A-A530-F53CFB527D5C}" srcOrd="0" destOrd="0" presId="urn:microsoft.com/office/officeart/2005/8/layout/hierarchy3"/>
    <dgm:cxn modelId="{58338AD5-8C3D-4B6F-BB94-61F8527927EB}" type="presParOf" srcId="{DA075A1C-B8D5-4D7A-A530-F53CFB527D5C}" destId="{3B7FC297-5D0D-4D68-BB2B-52065DA4FC57}" srcOrd="0" destOrd="0" presId="urn:microsoft.com/office/officeart/2005/8/layout/hierarchy3"/>
    <dgm:cxn modelId="{B0CCFD70-030E-4B8E-9760-B65A66281C2D}" type="presParOf" srcId="{DA075A1C-B8D5-4D7A-A530-F53CFB527D5C}" destId="{CF2D46EB-9AE6-4B1F-8E9B-A81319B1B337}" srcOrd="1" destOrd="0" presId="urn:microsoft.com/office/officeart/2005/8/layout/hierarchy3"/>
    <dgm:cxn modelId="{489ABE74-6907-4612-B1F0-714632A087A4}" type="presParOf" srcId="{39141BF2-2992-40AB-94FD-F455FAA1CF90}" destId="{CDA7432C-F5C9-452F-ABF2-C0020C13248A}" srcOrd="1" destOrd="0" presId="urn:microsoft.com/office/officeart/2005/8/layout/hierarchy3"/>
    <dgm:cxn modelId="{BE0AA1D8-BB8E-41A9-ACA9-18D5D52767F0}" type="presParOf" srcId="{CDA7432C-F5C9-452F-ABF2-C0020C13248A}" destId="{B7BADD19-7E1D-48D8-99F7-05A16BC8F047}" srcOrd="0" destOrd="0" presId="urn:microsoft.com/office/officeart/2005/8/layout/hierarchy3"/>
    <dgm:cxn modelId="{74DF3729-19A6-4648-B819-CD3778DBB18C}" type="presParOf" srcId="{CDA7432C-F5C9-452F-ABF2-C0020C13248A}" destId="{0B2C7EB1-FC2E-4B15-8A60-FD43DAD08F6E}" srcOrd="1" destOrd="0" presId="urn:microsoft.com/office/officeart/2005/8/layout/hierarchy3"/>
    <dgm:cxn modelId="{C9A85B8C-C4A8-4902-A408-D4EB33901B03}" type="presParOf" srcId="{CDA7432C-F5C9-452F-ABF2-C0020C13248A}" destId="{B50319DD-E515-4AF0-B9A5-3C5F04DE1005}" srcOrd="2" destOrd="0" presId="urn:microsoft.com/office/officeart/2005/8/layout/hierarchy3"/>
    <dgm:cxn modelId="{FA1E4336-5F19-4E0F-AE34-E5CE892F8031}" type="presParOf" srcId="{CDA7432C-F5C9-452F-ABF2-C0020C13248A}" destId="{2D5CC9B1-6908-430B-902E-11DECF3F0186}" srcOrd="3" destOrd="0" presId="urn:microsoft.com/office/officeart/2005/8/layout/hierarchy3"/>
    <dgm:cxn modelId="{17F7F6C4-ED18-4299-8EDC-98FB252D7F07}" type="presParOf" srcId="{CDA7432C-F5C9-452F-ABF2-C0020C13248A}" destId="{37FE5904-CD95-41F5-97B5-3F89DF68C8AD}" srcOrd="4" destOrd="0" presId="urn:microsoft.com/office/officeart/2005/8/layout/hierarchy3"/>
    <dgm:cxn modelId="{8ED76E1A-8D3B-4BAD-A20A-82BE19EC3CCB}" type="presParOf" srcId="{CDA7432C-F5C9-452F-ABF2-C0020C13248A}" destId="{D59B2EA4-1B8C-4D48-891A-D91C56E8EBEC}" srcOrd="5" destOrd="0" presId="urn:microsoft.com/office/officeart/2005/8/layout/hierarchy3"/>
    <dgm:cxn modelId="{19DBB57A-7A4F-4AE7-81BE-5B6EE0589BCB}" type="presParOf" srcId="{ABD7C6D0-2CEA-4930-84D4-D7BAE03E900C}" destId="{258BE981-3FF1-4FD1-B20D-9E76C13C9669}" srcOrd="1" destOrd="0" presId="urn:microsoft.com/office/officeart/2005/8/layout/hierarchy3"/>
    <dgm:cxn modelId="{4F91853D-933E-425D-9026-8B72C2555BE9}" type="presParOf" srcId="{258BE981-3FF1-4FD1-B20D-9E76C13C9669}" destId="{C4EC29E1-FD90-4D20-94B9-2EE0BF2A5B71}" srcOrd="0" destOrd="0" presId="urn:microsoft.com/office/officeart/2005/8/layout/hierarchy3"/>
    <dgm:cxn modelId="{B72451CA-B68D-4E19-92B1-ABC68163BB59}" type="presParOf" srcId="{C4EC29E1-FD90-4D20-94B9-2EE0BF2A5B71}" destId="{325E9BD1-2B17-440E-A7F6-D15335CF57AB}" srcOrd="0" destOrd="0" presId="urn:microsoft.com/office/officeart/2005/8/layout/hierarchy3"/>
    <dgm:cxn modelId="{DF59E166-FFD8-49C6-A789-3007966C4381}" type="presParOf" srcId="{C4EC29E1-FD90-4D20-94B9-2EE0BF2A5B71}" destId="{436D2CA9-3634-4F43-A956-F9A1055635D5}" srcOrd="1" destOrd="0" presId="urn:microsoft.com/office/officeart/2005/8/layout/hierarchy3"/>
    <dgm:cxn modelId="{87E5218F-DB3E-4BB1-932F-91D7A238621D}" type="presParOf" srcId="{258BE981-3FF1-4FD1-B20D-9E76C13C9669}" destId="{CE4529EA-C8F3-49A0-9CC6-03E2849CD577}" srcOrd="1" destOrd="0" presId="urn:microsoft.com/office/officeart/2005/8/layout/hierarchy3"/>
    <dgm:cxn modelId="{A7040A9F-EC89-49D7-A8A0-A5E0EB801B6E}" type="presParOf" srcId="{CE4529EA-C8F3-49A0-9CC6-03E2849CD577}" destId="{9099B6CC-6A67-48C3-8E20-02C07DBCC066}" srcOrd="0" destOrd="0" presId="urn:microsoft.com/office/officeart/2005/8/layout/hierarchy3"/>
    <dgm:cxn modelId="{B5DF633D-FF62-447E-ABF2-2200E6D9DF39}" type="presParOf" srcId="{CE4529EA-C8F3-49A0-9CC6-03E2849CD577}" destId="{F2597DDE-7C11-4C36-9325-7F06471ADCC0}" srcOrd="1" destOrd="0" presId="urn:microsoft.com/office/officeart/2005/8/layout/hierarchy3"/>
    <dgm:cxn modelId="{737F0988-1E7F-49C6-A665-433D6FDD11F4}" type="presParOf" srcId="{CE4529EA-C8F3-49A0-9CC6-03E2849CD577}" destId="{8B8E2D50-F826-4456-AD8F-0045A97A8772}" srcOrd="2" destOrd="0" presId="urn:microsoft.com/office/officeart/2005/8/layout/hierarchy3"/>
    <dgm:cxn modelId="{DDC6F5BF-051E-4B27-9BD7-B4B46CD3D822}" type="presParOf" srcId="{CE4529EA-C8F3-49A0-9CC6-03E2849CD577}" destId="{8EA793CE-D883-4AE7-8753-39A624E5C8DC}" srcOrd="3" destOrd="0" presId="urn:microsoft.com/office/officeart/2005/8/layout/hierarchy3"/>
    <dgm:cxn modelId="{EBACA714-8CAD-41E4-8083-1646D4860C60}" type="presParOf" srcId="{CE4529EA-C8F3-49A0-9CC6-03E2849CD577}" destId="{9CC6FF6E-D924-4E3A-BBDA-84C141DC8962}" srcOrd="4" destOrd="0" presId="urn:microsoft.com/office/officeart/2005/8/layout/hierarchy3"/>
    <dgm:cxn modelId="{C4914ED8-D8DF-4362-8A1D-7C6C3AC2950F}" type="presParOf" srcId="{CE4529EA-C8F3-49A0-9CC6-03E2849CD577}" destId="{B340DC85-A219-475E-A6C6-E9B5B696734E}" srcOrd="5" destOrd="0" presId="urn:microsoft.com/office/officeart/2005/8/layout/hierarchy3"/>
    <dgm:cxn modelId="{0E06F1AF-E041-4F36-B004-60716ED6B063}" type="presParOf" srcId="{ABD7C6D0-2CEA-4930-84D4-D7BAE03E900C}" destId="{F5D3E22C-438D-48BC-9848-ACD615BB964E}" srcOrd="2" destOrd="0" presId="urn:microsoft.com/office/officeart/2005/8/layout/hierarchy3"/>
    <dgm:cxn modelId="{517D2E36-398D-4AB8-83D8-9FA7E52C5DF0}" type="presParOf" srcId="{F5D3E22C-438D-48BC-9848-ACD615BB964E}" destId="{D9DE57E5-154F-4A99-9FD7-328C32062EFE}" srcOrd="0" destOrd="0" presId="urn:microsoft.com/office/officeart/2005/8/layout/hierarchy3"/>
    <dgm:cxn modelId="{BBA2FC4F-0FD4-40F7-B660-9AB7E9F9DDAD}" type="presParOf" srcId="{D9DE57E5-154F-4A99-9FD7-328C32062EFE}" destId="{8DD254B9-9430-4B0F-940B-32028476375E}" srcOrd="0" destOrd="0" presId="urn:microsoft.com/office/officeart/2005/8/layout/hierarchy3"/>
    <dgm:cxn modelId="{A0AA18F7-CB14-4C6B-868C-30378A11064D}" type="presParOf" srcId="{D9DE57E5-154F-4A99-9FD7-328C32062EFE}" destId="{010392E5-1B11-4109-A87B-B29F4E80AFCF}" srcOrd="1" destOrd="0" presId="urn:microsoft.com/office/officeart/2005/8/layout/hierarchy3"/>
    <dgm:cxn modelId="{852DC328-DC65-4A19-A050-98CD48691E56}" type="presParOf" srcId="{F5D3E22C-438D-48BC-9848-ACD615BB964E}" destId="{D6889955-D97F-46F4-B52B-A2AD472B2417}" srcOrd="1" destOrd="0" presId="urn:microsoft.com/office/officeart/2005/8/layout/hierarchy3"/>
    <dgm:cxn modelId="{82585C83-F0F0-4763-8E4E-B6271D963604}" type="presParOf" srcId="{D6889955-D97F-46F4-B52B-A2AD472B2417}" destId="{04A879C6-3D0D-4D47-866D-232C37FE0484}" srcOrd="0" destOrd="0" presId="urn:microsoft.com/office/officeart/2005/8/layout/hierarchy3"/>
    <dgm:cxn modelId="{B500382D-1C3E-434F-9263-C2EAC22B289E}" type="presParOf" srcId="{D6889955-D97F-46F4-B52B-A2AD472B2417}" destId="{A3187BFC-8FCB-4BF4-ABAD-CD9EDB5ED2F9}" srcOrd="1" destOrd="0" presId="urn:microsoft.com/office/officeart/2005/8/layout/hierarchy3"/>
    <dgm:cxn modelId="{5AB5ED5B-A0E8-42FC-99B6-4CC874D6D54C}" type="presParOf" srcId="{D6889955-D97F-46F4-B52B-A2AD472B2417}" destId="{9CF9DBCE-4A44-4C33-A845-61B36EF99785}" srcOrd="2" destOrd="0" presId="urn:microsoft.com/office/officeart/2005/8/layout/hierarchy3"/>
    <dgm:cxn modelId="{E61D068D-78C7-4CB1-95C2-1224622A0582}" type="presParOf" srcId="{D6889955-D97F-46F4-B52B-A2AD472B2417}" destId="{BCC58876-AF58-4E29-A608-C87E155943FD}"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5D2045-D58D-417F-9D94-CEF4B68D9DD7}"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A01879ED-EF4A-4D1E-9960-E4D8E998A1B2}">
      <dgm:prSet phldrT="[Text]"/>
      <dgm:spPr/>
      <dgm:t>
        <a:bodyPr/>
        <a:lstStyle/>
        <a:p>
          <a:r>
            <a:rPr lang="en-US" dirty="0"/>
            <a:t>Pretexting</a:t>
          </a:r>
        </a:p>
      </dgm:t>
    </dgm:pt>
    <dgm:pt modelId="{CBCCDFAF-7672-4BA9-BE80-7F6DE4A28D8E}" type="parTrans" cxnId="{F4F2AC72-3680-4B6E-AFC0-08882DF4C653}">
      <dgm:prSet/>
      <dgm:spPr/>
      <dgm:t>
        <a:bodyPr/>
        <a:lstStyle/>
        <a:p>
          <a:endParaRPr lang="en-US"/>
        </a:p>
      </dgm:t>
    </dgm:pt>
    <dgm:pt modelId="{5EC83A34-347A-4E1D-B192-86225765E7E4}" type="sibTrans" cxnId="{F4F2AC72-3680-4B6E-AFC0-08882DF4C653}">
      <dgm:prSet/>
      <dgm:spPr/>
      <dgm:t>
        <a:bodyPr/>
        <a:lstStyle/>
        <a:p>
          <a:endParaRPr lang="en-US"/>
        </a:p>
      </dgm:t>
    </dgm:pt>
    <dgm:pt modelId="{B7D0A2D0-7A8D-4454-91B8-5BC16AA48BD2}">
      <dgm:prSet phldrT="[Text]"/>
      <dgm:spPr/>
      <dgm:t>
        <a:bodyPr/>
        <a:lstStyle/>
        <a:p>
          <a:r>
            <a:rPr lang="en-US" dirty="0"/>
            <a:t>Dialogue, obtain info, influence</a:t>
          </a:r>
        </a:p>
      </dgm:t>
    </dgm:pt>
    <dgm:pt modelId="{6C4A359C-DC3B-4622-B457-F953F2D1A795}" type="parTrans" cxnId="{D30436AA-6A6D-4FB0-BD9B-B569E37AD107}">
      <dgm:prSet/>
      <dgm:spPr/>
      <dgm:t>
        <a:bodyPr/>
        <a:lstStyle/>
        <a:p>
          <a:endParaRPr lang="en-US"/>
        </a:p>
      </dgm:t>
    </dgm:pt>
    <dgm:pt modelId="{87EB9477-ABBE-459A-B015-8274A4A98B02}" type="sibTrans" cxnId="{D30436AA-6A6D-4FB0-BD9B-B569E37AD107}">
      <dgm:prSet/>
      <dgm:spPr/>
      <dgm:t>
        <a:bodyPr/>
        <a:lstStyle/>
        <a:p>
          <a:endParaRPr lang="en-US"/>
        </a:p>
      </dgm:t>
    </dgm:pt>
    <dgm:pt modelId="{C5D610D2-B530-4332-9086-9890F8C8D48C}">
      <dgm:prSet phldrT="[Text]"/>
      <dgm:spPr/>
      <dgm:t>
        <a:bodyPr/>
        <a:lstStyle/>
        <a:p>
          <a:r>
            <a:rPr lang="en-US" dirty="0"/>
            <a:t>Phishing</a:t>
          </a:r>
        </a:p>
      </dgm:t>
    </dgm:pt>
    <dgm:pt modelId="{4772A7A3-EE0D-494A-96F4-7AACAA426276}" type="parTrans" cxnId="{0AC3E343-9395-457B-AB27-7DEB6895E112}">
      <dgm:prSet/>
      <dgm:spPr/>
      <dgm:t>
        <a:bodyPr/>
        <a:lstStyle/>
        <a:p>
          <a:endParaRPr lang="en-US"/>
        </a:p>
      </dgm:t>
    </dgm:pt>
    <dgm:pt modelId="{C032CBA1-19B7-4A1A-B744-F8294A34A747}" type="sibTrans" cxnId="{0AC3E343-9395-457B-AB27-7DEB6895E112}">
      <dgm:prSet/>
      <dgm:spPr/>
      <dgm:t>
        <a:bodyPr/>
        <a:lstStyle/>
        <a:p>
          <a:endParaRPr lang="en-US"/>
        </a:p>
      </dgm:t>
    </dgm:pt>
    <dgm:pt modelId="{20B715AA-B1C8-448E-8BF4-6A6141CB181F}">
      <dgm:prSet phldrT="[Text]"/>
      <dgm:spPr/>
      <dgm:t>
        <a:bodyPr/>
        <a:lstStyle/>
        <a:p>
          <a:r>
            <a:rPr lang="en-US" dirty="0"/>
            <a:t>Gain foothold</a:t>
          </a:r>
        </a:p>
      </dgm:t>
    </dgm:pt>
    <dgm:pt modelId="{6E8D0E5F-0E9C-4224-8194-D909D5A78822}" type="parTrans" cxnId="{6BC792AB-D806-44DC-8D2A-A1D345D0E4BE}">
      <dgm:prSet/>
      <dgm:spPr/>
      <dgm:t>
        <a:bodyPr/>
        <a:lstStyle/>
        <a:p>
          <a:endParaRPr lang="en-US"/>
        </a:p>
      </dgm:t>
    </dgm:pt>
    <dgm:pt modelId="{8AF4EC12-4A42-4E54-A16B-CD0C3F4FC14A}" type="sibTrans" cxnId="{6BC792AB-D806-44DC-8D2A-A1D345D0E4BE}">
      <dgm:prSet/>
      <dgm:spPr/>
      <dgm:t>
        <a:bodyPr/>
        <a:lstStyle/>
        <a:p>
          <a:endParaRPr lang="en-US"/>
        </a:p>
      </dgm:t>
    </dgm:pt>
    <dgm:pt modelId="{82801DC5-0818-4E13-9A79-5EECDFCF0D73}">
      <dgm:prSet phldrT="[Text]"/>
      <dgm:spPr/>
      <dgm:t>
        <a:bodyPr/>
        <a:lstStyle/>
        <a:p>
          <a:r>
            <a:rPr lang="en-US" dirty="0"/>
            <a:t>Malware &gt;67%</a:t>
          </a:r>
        </a:p>
      </dgm:t>
    </dgm:pt>
    <dgm:pt modelId="{65834729-3936-49B5-9BDE-6C6F815C6E14}" type="parTrans" cxnId="{59D2E875-BBEA-4959-B871-7C07982C8973}">
      <dgm:prSet/>
      <dgm:spPr/>
      <dgm:t>
        <a:bodyPr/>
        <a:lstStyle/>
        <a:p>
          <a:endParaRPr lang="en-US"/>
        </a:p>
      </dgm:t>
    </dgm:pt>
    <dgm:pt modelId="{B7E9DC6D-DAC6-40AF-9B10-D0C0404E8D90}" type="sibTrans" cxnId="{59D2E875-BBEA-4959-B871-7C07982C8973}">
      <dgm:prSet/>
      <dgm:spPr/>
      <dgm:t>
        <a:bodyPr/>
        <a:lstStyle/>
        <a:p>
          <a:endParaRPr lang="en-US"/>
        </a:p>
      </dgm:t>
    </dgm:pt>
    <dgm:pt modelId="{349E875F-BF25-440D-A79C-445B31ABBCB4}">
      <dgm:prSet phldrT="[Text]"/>
      <dgm:spPr/>
      <dgm:t>
        <a:bodyPr/>
        <a:lstStyle/>
        <a:p>
          <a:r>
            <a:rPr lang="en-US" dirty="0"/>
            <a:t>Financial motive 95%</a:t>
          </a:r>
        </a:p>
      </dgm:t>
    </dgm:pt>
    <dgm:pt modelId="{4BA6724F-F111-4232-B829-7423281F1CA3}" type="sibTrans" cxnId="{A203E8D7-DE0B-4C0D-A70A-8B993B7CC7C6}">
      <dgm:prSet/>
      <dgm:spPr/>
      <dgm:t>
        <a:bodyPr/>
        <a:lstStyle/>
        <a:p>
          <a:endParaRPr lang="en-US"/>
        </a:p>
      </dgm:t>
    </dgm:pt>
    <dgm:pt modelId="{8F6F741A-AFB2-4F9B-B4D0-1603FB6B0980}" type="parTrans" cxnId="{A203E8D7-DE0B-4C0D-A70A-8B993B7CC7C6}">
      <dgm:prSet/>
      <dgm:spPr/>
      <dgm:t>
        <a:bodyPr/>
        <a:lstStyle/>
        <a:p>
          <a:endParaRPr lang="en-US"/>
        </a:p>
      </dgm:t>
    </dgm:pt>
    <dgm:pt modelId="{E91C988F-999A-40F0-9E48-FEFA8E3262C3}">
      <dgm:prSet phldrT="[Text]"/>
      <dgm:spPr/>
      <dgm:t>
        <a:bodyPr/>
        <a:lstStyle/>
        <a:p>
          <a:r>
            <a:rPr lang="en-US" dirty="0"/>
            <a:t>Financial 59% Spying 41%</a:t>
          </a:r>
        </a:p>
      </dgm:t>
    </dgm:pt>
    <dgm:pt modelId="{B49D2A5A-7DDB-4786-B009-C0D1FBEA600E}" type="parTrans" cxnId="{48A4B4D5-29E3-4C05-A7E3-A1289C338000}">
      <dgm:prSet/>
      <dgm:spPr/>
      <dgm:t>
        <a:bodyPr/>
        <a:lstStyle/>
        <a:p>
          <a:endParaRPr lang="en-US"/>
        </a:p>
      </dgm:t>
    </dgm:pt>
    <dgm:pt modelId="{BA8BB1A8-E097-432D-A28E-22865717D3F9}" type="sibTrans" cxnId="{48A4B4D5-29E3-4C05-A7E3-A1289C338000}">
      <dgm:prSet/>
      <dgm:spPr/>
      <dgm:t>
        <a:bodyPr/>
        <a:lstStyle/>
        <a:p>
          <a:endParaRPr lang="en-US"/>
        </a:p>
      </dgm:t>
    </dgm:pt>
    <dgm:pt modelId="{E6A257A6-D5DA-47CD-890B-E83B3665DB94}">
      <dgm:prSet phldrT="[Text]"/>
      <dgm:spPr/>
      <dgm:t>
        <a:bodyPr/>
        <a:lstStyle/>
        <a:p>
          <a:r>
            <a:rPr lang="en-US" dirty="0"/>
            <a:t>E.g. CEO impersonation, Tax return fraud</a:t>
          </a:r>
        </a:p>
      </dgm:t>
    </dgm:pt>
    <dgm:pt modelId="{9F49E2FE-CD58-4AFA-BE67-FBCFDB05A5CE}" type="parTrans" cxnId="{175FEC20-FD27-4355-9AF9-3D9618B6E131}">
      <dgm:prSet/>
      <dgm:spPr/>
      <dgm:t>
        <a:bodyPr/>
        <a:lstStyle/>
        <a:p>
          <a:endParaRPr lang="en-US"/>
        </a:p>
      </dgm:t>
    </dgm:pt>
    <dgm:pt modelId="{758AE343-BF33-4325-A7E3-48BFB9C25D93}" type="sibTrans" cxnId="{175FEC20-FD27-4355-9AF9-3D9618B6E131}">
      <dgm:prSet/>
      <dgm:spPr/>
      <dgm:t>
        <a:bodyPr/>
        <a:lstStyle/>
        <a:p>
          <a:endParaRPr lang="en-US"/>
        </a:p>
      </dgm:t>
    </dgm:pt>
    <dgm:pt modelId="{F57EE3AF-AC43-4407-A712-77D4F446080E}">
      <dgm:prSet phldrT="[Text]"/>
      <dgm:spPr/>
      <dgm:t>
        <a:bodyPr/>
        <a:lstStyle/>
        <a:p>
          <a:r>
            <a:rPr lang="en-US" dirty="0"/>
            <a:t>Social Engineering</a:t>
          </a:r>
        </a:p>
      </dgm:t>
    </dgm:pt>
    <dgm:pt modelId="{CBAE3EC0-1278-46BC-9A2D-1684BA06BD54}" type="parTrans" cxnId="{E5A18B87-F8FF-47C1-B5CB-3680787F3365}">
      <dgm:prSet/>
      <dgm:spPr/>
      <dgm:t>
        <a:bodyPr/>
        <a:lstStyle/>
        <a:p>
          <a:endParaRPr lang="en-US"/>
        </a:p>
      </dgm:t>
    </dgm:pt>
    <dgm:pt modelId="{F3571FCA-73A6-47CF-A4EE-4C5BEFDD254D}" type="sibTrans" cxnId="{E5A18B87-F8FF-47C1-B5CB-3680787F3365}">
      <dgm:prSet/>
      <dgm:spPr/>
      <dgm:t>
        <a:bodyPr/>
        <a:lstStyle/>
        <a:p>
          <a:endParaRPr lang="en-US"/>
        </a:p>
      </dgm:t>
    </dgm:pt>
    <dgm:pt modelId="{2725358A-017F-44F2-A8E9-E22B81805F9E}">
      <dgm:prSet phldrT="[Text]"/>
      <dgm:spPr>
        <a:solidFill>
          <a:schemeClr val="accent1">
            <a:lumMod val="20000"/>
            <a:lumOff val="80000"/>
            <a:alpha val="90000"/>
          </a:schemeClr>
        </a:solidFill>
      </dgm:spPr>
      <dgm:t>
        <a:bodyPr/>
        <a:lstStyle/>
        <a:p>
          <a:r>
            <a:rPr lang="en-US" dirty="0"/>
            <a:t>Used in 93% breaches</a:t>
          </a:r>
        </a:p>
      </dgm:t>
    </dgm:pt>
    <dgm:pt modelId="{9CEBDA3B-7D9C-49CD-8E75-D2EF4F57D50A}" type="parTrans" cxnId="{B6AC37D3-C8AC-4FD5-A6AD-62E458B42744}">
      <dgm:prSet/>
      <dgm:spPr/>
      <dgm:t>
        <a:bodyPr/>
        <a:lstStyle/>
        <a:p>
          <a:endParaRPr lang="en-US"/>
        </a:p>
      </dgm:t>
    </dgm:pt>
    <dgm:pt modelId="{22DB9764-C796-4926-B0FA-9A1AAA3E6B6B}" type="sibTrans" cxnId="{B6AC37D3-C8AC-4FD5-A6AD-62E458B42744}">
      <dgm:prSet/>
      <dgm:spPr/>
      <dgm:t>
        <a:bodyPr/>
        <a:lstStyle/>
        <a:p>
          <a:endParaRPr lang="en-US"/>
        </a:p>
      </dgm:t>
    </dgm:pt>
    <dgm:pt modelId="{FE51390C-69CA-4A30-B6D3-32274704871D}">
      <dgm:prSet phldrT="[Text]"/>
      <dgm:spPr>
        <a:solidFill>
          <a:schemeClr val="accent1">
            <a:lumMod val="20000"/>
            <a:lumOff val="80000"/>
            <a:alpha val="90000"/>
          </a:schemeClr>
        </a:solidFill>
      </dgm:spPr>
      <dgm:t>
        <a:bodyPr/>
        <a:lstStyle/>
        <a:p>
          <a:r>
            <a:rPr lang="en-US" dirty="0"/>
            <a:t>Email: 96% SE cases</a:t>
          </a:r>
        </a:p>
      </dgm:t>
    </dgm:pt>
    <dgm:pt modelId="{18CB52A7-C730-43D0-8B06-A61EB8ACCE87}" type="parTrans" cxnId="{66D1AE6E-13CF-469D-B8AA-D67359C109D2}">
      <dgm:prSet/>
      <dgm:spPr/>
      <dgm:t>
        <a:bodyPr/>
        <a:lstStyle/>
        <a:p>
          <a:endParaRPr lang="en-US"/>
        </a:p>
      </dgm:t>
    </dgm:pt>
    <dgm:pt modelId="{E6C6AC38-E6C2-446E-B363-ADF993CF1084}" type="sibTrans" cxnId="{66D1AE6E-13CF-469D-B8AA-D67359C109D2}">
      <dgm:prSet/>
      <dgm:spPr/>
      <dgm:t>
        <a:bodyPr/>
        <a:lstStyle/>
        <a:p>
          <a:endParaRPr lang="en-US"/>
        </a:p>
      </dgm:t>
    </dgm:pt>
    <dgm:pt modelId="{E7117FA3-2101-4782-A915-F4E18C3DA110}">
      <dgm:prSet phldrT="[Text]"/>
      <dgm:spPr>
        <a:solidFill>
          <a:schemeClr val="accent1">
            <a:lumMod val="20000"/>
            <a:lumOff val="80000"/>
            <a:alpha val="90000"/>
          </a:schemeClr>
        </a:solidFill>
      </dgm:spPr>
      <dgm:t>
        <a:bodyPr/>
        <a:lstStyle/>
        <a:p>
          <a:r>
            <a:rPr lang="en-US" dirty="0"/>
            <a:t>4% people take phish</a:t>
          </a:r>
        </a:p>
      </dgm:t>
    </dgm:pt>
    <dgm:pt modelId="{8F6D991D-8C51-44E9-879F-BED68622FD8E}" type="parTrans" cxnId="{BF5CBA04-05D0-4D7E-8533-D93B528068F7}">
      <dgm:prSet/>
      <dgm:spPr/>
    </dgm:pt>
    <dgm:pt modelId="{0B290E0B-CFD5-4531-ABFC-69BFAAFACE90}" type="sibTrans" cxnId="{BF5CBA04-05D0-4D7E-8533-D93B528068F7}">
      <dgm:prSet/>
      <dgm:spPr/>
    </dgm:pt>
    <dgm:pt modelId="{5FD65BB3-7289-4C7D-A89C-11B8ADCAD282}" type="pres">
      <dgm:prSet presAssocID="{4B5D2045-D58D-417F-9D94-CEF4B68D9DD7}" presName="diagram" presStyleCnt="0">
        <dgm:presLayoutVars>
          <dgm:chPref val="1"/>
          <dgm:dir val="rev"/>
          <dgm:animOne val="branch"/>
          <dgm:animLvl val="lvl"/>
          <dgm:resizeHandles/>
        </dgm:presLayoutVars>
      </dgm:prSet>
      <dgm:spPr/>
    </dgm:pt>
    <dgm:pt modelId="{B075F969-73A6-44F6-9573-3EB8F84A69FC}" type="pres">
      <dgm:prSet presAssocID="{F57EE3AF-AC43-4407-A712-77D4F446080E}" presName="root" presStyleCnt="0"/>
      <dgm:spPr/>
    </dgm:pt>
    <dgm:pt modelId="{A404F14B-4D44-41EF-A210-2D022455672C}" type="pres">
      <dgm:prSet presAssocID="{F57EE3AF-AC43-4407-A712-77D4F446080E}" presName="rootComposite" presStyleCnt="0"/>
      <dgm:spPr/>
    </dgm:pt>
    <dgm:pt modelId="{E06EF319-BA50-41DD-9FC3-6319E3B02ADB}" type="pres">
      <dgm:prSet presAssocID="{F57EE3AF-AC43-4407-A712-77D4F446080E}" presName="rootText" presStyleLbl="node1" presStyleIdx="0" presStyleCnt="3" custAng="0" custLinFactX="-100000" custLinFactNeighborX="-146554" custLinFactNeighborY="362"/>
      <dgm:spPr/>
    </dgm:pt>
    <dgm:pt modelId="{40FE2EEB-7E5E-4B0B-9921-B4BC460ACC96}" type="pres">
      <dgm:prSet presAssocID="{F57EE3AF-AC43-4407-A712-77D4F446080E}" presName="rootConnector" presStyleLbl="node1" presStyleIdx="0" presStyleCnt="3"/>
      <dgm:spPr/>
    </dgm:pt>
    <dgm:pt modelId="{2756F639-0267-406B-8F7F-D9F0DFAA951E}" type="pres">
      <dgm:prSet presAssocID="{F57EE3AF-AC43-4407-A712-77D4F446080E}" presName="childShape" presStyleCnt="0"/>
      <dgm:spPr/>
    </dgm:pt>
    <dgm:pt modelId="{E2568868-E01A-48D6-943F-387240C53030}" type="pres">
      <dgm:prSet presAssocID="{9CEBDA3B-7D9C-49CD-8E75-D2EF4F57D50A}" presName="Name13" presStyleLbl="parChTrans1D2" presStyleIdx="0" presStyleCnt="9"/>
      <dgm:spPr/>
    </dgm:pt>
    <dgm:pt modelId="{6ED44F81-6FFB-49C3-B58B-4BD580B0D20C}" type="pres">
      <dgm:prSet presAssocID="{2725358A-017F-44F2-A8E9-E22B81805F9E}" presName="childText" presStyleLbl="bgAcc1" presStyleIdx="0" presStyleCnt="9" custLinFactX="-108192" custLinFactNeighborX="-200000" custLinFactNeighborY="1506">
        <dgm:presLayoutVars>
          <dgm:bulletEnabled val="1"/>
        </dgm:presLayoutVars>
      </dgm:prSet>
      <dgm:spPr/>
    </dgm:pt>
    <dgm:pt modelId="{74178744-E25A-4221-92F4-8EDC15FBAF58}" type="pres">
      <dgm:prSet presAssocID="{18CB52A7-C730-43D0-8B06-A61EB8ACCE87}" presName="Name13" presStyleLbl="parChTrans1D2" presStyleIdx="1" presStyleCnt="9"/>
      <dgm:spPr/>
    </dgm:pt>
    <dgm:pt modelId="{B5BAFA43-0158-4523-A223-3A63B17BAFC0}" type="pres">
      <dgm:prSet presAssocID="{FE51390C-69CA-4A30-B6D3-32274704871D}" presName="childText" presStyleLbl="bgAcc1" presStyleIdx="1" presStyleCnt="9" custLinFactX="-108192" custLinFactNeighborX="-200000" custLinFactNeighborY="2650">
        <dgm:presLayoutVars>
          <dgm:bulletEnabled val="1"/>
        </dgm:presLayoutVars>
      </dgm:prSet>
      <dgm:spPr/>
    </dgm:pt>
    <dgm:pt modelId="{F1B41ED7-5314-4147-B05C-60885DF079D1}" type="pres">
      <dgm:prSet presAssocID="{8F6D991D-8C51-44E9-879F-BED68622FD8E}" presName="Name13" presStyleLbl="parChTrans1D2" presStyleIdx="2" presStyleCnt="9"/>
      <dgm:spPr/>
    </dgm:pt>
    <dgm:pt modelId="{5F3570EC-2420-4FD8-A8D8-716AA1FB12CD}" type="pres">
      <dgm:prSet presAssocID="{E7117FA3-2101-4782-A915-F4E18C3DA110}" presName="childText" presStyleLbl="bgAcc1" presStyleIdx="2" presStyleCnt="9" custLinFactX="-106195" custLinFactNeighborX="-200000" custLinFactNeighborY="428">
        <dgm:presLayoutVars>
          <dgm:bulletEnabled val="1"/>
        </dgm:presLayoutVars>
      </dgm:prSet>
      <dgm:spPr/>
    </dgm:pt>
    <dgm:pt modelId="{1B56141E-5D2A-41C1-9561-86B81916E034}" type="pres">
      <dgm:prSet presAssocID="{A01879ED-EF4A-4D1E-9960-E4D8E998A1B2}" presName="root" presStyleCnt="0"/>
      <dgm:spPr/>
    </dgm:pt>
    <dgm:pt modelId="{6E9596EA-CEA4-4B8F-A703-72343D7F9360}" type="pres">
      <dgm:prSet presAssocID="{A01879ED-EF4A-4D1E-9960-E4D8E998A1B2}" presName="rootComposite" presStyleCnt="0"/>
      <dgm:spPr/>
    </dgm:pt>
    <dgm:pt modelId="{85809688-9603-42F5-B733-201493FE24C2}" type="pres">
      <dgm:prSet presAssocID="{A01879ED-EF4A-4D1E-9960-E4D8E998A1B2}" presName="rootText" presStyleLbl="node1" presStyleIdx="1" presStyleCnt="3"/>
      <dgm:spPr/>
    </dgm:pt>
    <dgm:pt modelId="{D80DE2F0-B772-496D-961E-94A25D051323}" type="pres">
      <dgm:prSet presAssocID="{A01879ED-EF4A-4D1E-9960-E4D8E998A1B2}" presName="rootConnector" presStyleLbl="node1" presStyleIdx="1" presStyleCnt="3"/>
      <dgm:spPr/>
    </dgm:pt>
    <dgm:pt modelId="{614081E6-1F46-49FD-81C9-17BEB914CD7F}" type="pres">
      <dgm:prSet presAssocID="{A01879ED-EF4A-4D1E-9960-E4D8E998A1B2}" presName="childShape" presStyleCnt="0"/>
      <dgm:spPr/>
    </dgm:pt>
    <dgm:pt modelId="{533F4357-092B-4D29-9A76-40C7E14F6206}" type="pres">
      <dgm:prSet presAssocID="{6C4A359C-DC3B-4622-B457-F953F2D1A795}" presName="Name13" presStyleLbl="parChTrans1D2" presStyleIdx="3" presStyleCnt="9"/>
      <dgm:spPr/>
    </dgm:pt>
    <dgm:pt modelId="{9CEB2ADD-C0FF-49FB-8C69-48679AC8988E}" type="pres">
      <dgm:prSet presAssocID="{B7D0A2D0-7A8D-4454-91B8-5BC16AA48BD2}" presName="childText" presStyleLbl="bgAcc1" presStyleIdx="3" presStyleCnt="9">
        <dgm:presLayoutVars>
          <dgm:bulletEnabled val="1"/>
        </dgm:presLayoutVars>
      </dgm:prSet>
      <dgm:spPr/>
    </dgm:pt>
    <dgm:pt modelId="{F81A3488-AA71-4CC6-968D-9A85CAC3F6ED}" type="pres">
      <dgm:prSet presAssocID="{8F6F741A-AFB2-4F9B-B4D0-1603FB6B0980}" presName="Name13" presStyleLbl="parChTrans1D2" presStyleIdx="4" presStyleCnt="9"/>
      <dgm:spPr/>
    </dgm:pt>
    <dgm:pt modelId="{F0F3A284-AF7B-4CCA-9B99-0347F60E192D}" type="pres">
      <dgm:prSet presAssocID="{349E875F-BF25-440D-A79C-445B31ABBCB4}" presName="childText" presStyleLbl="bgAcc1" presStyleIdx="4" presStyleCnt="9">
        <dgm:presLayoutVars>
          <dgm:bulletEnabled val="1"/>
        </dgm:presLayoutVars>
      </dgm:prSet>
      <dgm:spPr/>
    </dgm:pt>
    <dgm:pt modelId="{8E5C902D-E9D4-474C-868B-0A86FC51ACA0}" type="pres">
      <dgm:prSet presAssocID="{9F49E2FE-CD58-4AFA-BE67-FBCFDB05A5CE}" presName="Name13" presStyleLbl="parChTrans1D2" presStyleIdx="5" presStyleCnt="9"/>
      <dgm:spPr/>
    </dgm:pt>
    <dgm:pt modelId="{0A32A9A9-C23A-4CA6-94E0-F394B8CEDDA2}" type="pres">
      <dgm:prSet presAssocID="{E6A257A6-D5DA-47CD-890B-E83B3665DB94}" presName="childText" presStyleLbl="bgAcc1" presStyleIdx="5" presStyleCnt="9">
        <dgm:presLayoutVars>
          <dgm:bulletEnabled val="1"/>
        </dgm:presLayoutVars>
      </dgm:prSet>
      <dgm:spPr/>
    </dgm:pt>
    <dgm:pt modelId="{D6245E3B-4539-49DB-943E-24784A733C16}" type="pres">
      <dgm:prSet presAssocID="{C5D610D2-B530-4332-9086-9890F8C8D48C}" presName="root" presStyleCnt="0"/>
      <dgm:spPr/>
    </dgm:pt>
    <dgm:pt modelId="{0B5C60E4-BE7A-4409-B62F-6E9A28CE6A53}" type="pres">
      <dgm:prSet presAssocID="{C5D610D2-B530-4332-9086-9890F8C8D48C}" presName="rootComposite" presStyleCnt="0"/>
      <dgm:spPr/>
    </dgm:pt>
    <dgm:pt modelId="{E155B910-70D8-46E3-8109-A43F269DC71B}" type="pres">
      <dgm:prSet presAssocID="{C5D610D2-B530-4332-9086-9890F8C8D48C}" presName="rootText" presStyleLbl="node1" presStyleIdx="2" presStyleCnt="3" custLinFactX="100000" custLinFactNeighborX="140893" custLinFactNeighborY="362"/>
      <dgm:spPr/>
    </dgm:pt>
    <dgm:pt modelId="{C73C1E6B-0BA8-4910-B62E-E6A5655D2DC5}" type="pres">
      <dgm:prSet presAssocID="{C5D610D2-B530-4332-9086-9890F8C8D48C}" presName="rootConnector" presStyleLbl="node1" presStyleIdx="2" presStyleCnt="3"/>
      <dgm:spPr/>
    </dgm:pt>
    <dgm:pt modelId="{0B83762B-D2B2-460A-AF83-0722C9E27B9C}" type="pres">
      <dgm:prSet presAssocID="{C5D610D2-B530-4332-9086-9890F8C8D48C}" presName="childShape" presStyleCnt="0"/>
      <dgm:spPr/>
    </dgm:pt>
    <dgm:pt modelId="{A227D8ED-755E-43EB-8378-E6799BDE885F}" type="pres">
      <dgm:prSet presAssocID="{6E8D0E5F-0E9C-4224-8194-D909D5A78822}" presName="Name13" presStyleLbl="parChTrans1D2" presStyleIdx="6" presStyleCnt="9"/>
      <dgm:spPr/>
    </dgm:pt>
    <dgm:pt modelId="{91EDE25B-4192-4713-BA12-D94DA2E4096F}" type="pres">
      <dgm:prSet presAssocID="{20B715AA-B1C8-448E-8BF4-6A6141CB181F}" presName="childText" presStyleLbl="bgAcc1" presStyleIdx="6" presStyleCnt="9" custLinFactX="101116" custLinFactNeighborX="200000" custLinFactNeighborY="1506">
        <dgm:presLayoutVars>
          <dgm:bulletEnabled val="1"/>
        </dgm:presLayoutVars>
      </dgm:prSet>
      <dgm:spPr/>
    </dgm:pt>
    <dgm:pt modelId="{752C1305-9668-440E-8D7A-AAC7074D724F}" type="pres">
      <dgm:prSet presAssocID="{65834729-3936-49B5-9BDE-6C6F815C6E14}" presName="Name13" presStyleLbl="parChTrans1D2" presStyleIdx="7" presStyleCnt="9"/>
      <dgm:spPr/>
    </dgm:pt>
    <dgm:pt modelId="{64562E03-414C-44EE-84AB-EDA29585E165}" type="pres">
      <dgm:prSet presAssocID="{82801DC5-0818-4E13-9A79-5EECDFCF0D73}" presName="childText" presStyleLbl="bgAcc1" presStyleIdx="7" presStyleCnt="9" custLinFactX="105754" custLinFactNeighborX="200000" custLinFactNeighborY="2650">
        <dgm:presLayoutVars>
          <dgm:bulletEnabled val="1"/>
        </dgm:presLayoutVars>
      </dgm:prSet>
      <dgm:spPr/>
    </dgm:pt>
    <dgm:pt modelId="{ADC9A2ED-61B4-4D53-89F6-3CD8DBAFF8EE}" type="pres">
      <dgm:prSet presAssocID="{B49D2A5A-7DDB-4786-B009-C0D1FBEA600E}" presName="Name13" presStyleLbl="parChTrans1D2" presStyleIdx="8" presStyleCnt="9"/>
      <dgm:spPr/>
    </dgm:pt>
    <dgm:pt modelId="{8CB0BA3F-29F2-42FC-8C6E-434652776422}" type="pres">
      <dgm:prSet presAssocID="{E91C988F-999A-40F0-9E48-FEFA8E3262C3}" presName="childText" presStyleLbl="bgAcc1" presStyleIdx="8" presStyleCnt="9" custLinFactX="105754" custLinFactNeighborX="200000" custLinFactNeighborY="11214">
        <dgm:presLayoutVars>
          <dgm:bulletEnabled val="1"/>
        </dgm:presLayoutVars>
      </dgm:prSet>
      <dgm:spPr/>
    </dgm:pt>
  </dgm:ptLst>
  <dgm:cxnLst>
    <dgm:cxn modelId="{BF5CBA04-05D0-4D7E-8533-D93B528068F7}" srcId="{F57EE3AF-AC43-4407-A712-77D4F446080E}" destId="{E7117FA3-2101-4782-A915-F4E18C3DA110}" srcOrd="2" destOrd="0" parTransId="{8F6D991D-8C51-44E9-879F-BED68622FD8E}" sibTransId="{0B290E0B-CFD5-4531-ABFC-69BFAAFACE90}"/>
    <dgm:cxn modelId="{7366850A-7A80-4490-8CE1-0A589D0F8D85}" type="presOf" srcId="{E6A257A6-D5DA-47CD-890B-E83B3665DB94}" destId="{0A32A9A9-C23A-4CA6-94E0-F394B8CEDDA2}" srcOrd="0" destOrd="0" presId="urn:microsoft.com/office/officeart/2005/8/layout/hierarchy3"/>
    <dgm:cxn modelId="{EAB5030C-4A98-43CF-A90B-DDB17CCF7B01}" type="presOf" srcId="{C5D610D2-B530-4332-9086-9890F8C8D48C}" destId="{C73C1E6B-0BA8-4910-B62E-E6A5655D2DC5}" srcOrd="1" destOrd="0" presId="urn:microsoft.com/office/officeart/2005/8/layout/hierarchy3"/>
    <dgm:cxn modelId="{22EE090D-850F-43CC-AAA1-A9E4DBEDE124}" type="presOf" srcId="{E7117FA3-2101-4782-A915-F4E18C3DA110}" destId="{5F3570EC-2420-4FD8-A8D8-716AA1FB12CD}" srcOrd="0" destOrd="0" presId="urn:microsoft.com/office/officeart/2005/8/layout/hierarchy3"/>
    <dgm:cxn modelId="{99C15A1C-FE6C-45D3-AE86-362F8A426D5F}" type="presOf" srcId="{9F49E2FE-CD58-4AFA-BE67-FBCFDB05A5CE}" destId="{8E5C902D-E9D4-474C-868B-0A86FC51ACA0}" srcOrd="0" destOrd="0" presId="urn:microsoft.com/office/officeart/2005/8/layout/hierarchy3"/>
    <dgm:cxn modelId="{175FEC20-FD27-4355-9AF9-3D9618B6E131}" srcId="{A01879ED-EF4A-4D1E-9960-E4D8E998A1B2}" destId="{E6A257A6-D5DA-47CD-890B-E83B3665DB94}" srcOrd="2" destOrd="0" parTransId="{9F49E2FE-CD58-4AFA-BE67-FBCFDB05A5CE}" sibTransId="{758AE343-BF33-4325-A7E3-48BFB9C25D93}"/>
    <dgm:cxn modelId="{50F71929-674B-444F-B543-3CCC8EBC6FC6}" type="presOf" srcId="{6E8D0E5F-0E9C-4224-8194-D909D5A78822}" destId="{A227D8ED-755E-43EB-8378-E6799BDE885F}" srcOrd="0" destOrd="0" presId="urn:microsoft.com/office/officeart/2005/8/layout/hierarchy3"/>
    <dgm:cxn modelId="{8C05CA2A-95BD-4EBC-873F-9C2565730260}" type="presOf" srcId="{82801DC5-0818-4E13-9A79-5EECDFCF0D73}" destId="{64562E03-414C-44EE-84AB-EDA29585E165}" srcOrd="0" destOrd="0" presId="urn:microsoft.com/office/officeart/2005/8/layout/hierarchy3"/>
    <dgm:cxn modelId="{F583B734-1016-4B0B-AF77-1FF20E5ADEF9}" type="presOf" srcId="{C5D610D2-B530-4332-9086-9890F8C8D48C}" destId="{E155B910-70D8-46E3-8109-A43F269DC71B}" srcOrd="0" destOrd="0" presId="urn:microsoft.com/office/officeart/2005/8/layout/hierarchy3"/>
    <dgm:cxn modelId="{549F643A-DCD6-41CB-B33E-D52937DE767C}" type="presOf" srcId="{F57EE3AF-AC43-4407-A712-77D4F446080E}" destId="{40FE2EEB-7E5E-4B0B-9921-B4BC460ACC96}" srcOrd="1" destOrd="0" presId="urn:microsoft.com/office/officeart/2005/8/layout/hierarchy3"/>
    <dgm:cxn modelId="{0AC3E343-9395-457B-AB27-7DEB6895E112}" srcId="{4B5D2045-D58D-417F-9D94-CEF4B68D9DD7}" destId="{C5D610D2-B530-4332-9086-9890F8C8D48C}" srcOrd="2" destOrd="0" parTransId="{4772A7A3-EE0D-494A-96F4-7AACAA426276}" sibTransId="{C032CBA1-19B7-4A1A-B744-F8294A34A747}"/>
    <dgm:cxn modelId="{59FFFE46-2F3F-4E69-A48B-9DB2FB65C12B}" type="presOf" srcId="{18CB52A7-C730-43D0-8B06-A61EB8ACCE87}" destId="{74178744-E25A-4221-92F4-8EDC15FBAF58}" srcOrd="0" destOrd="0" presId="urn:microsoft.com/office/officeart/2005/8/layout/hierarchy3"/>
    <dgm:cxn modelId="{2FB69848-9ABB-47EC-942C-55FBA1688DE9}" type="presOf" srcId="{9CEBDA3B-7D9C-49CD-8E75-D2EF4F57D50A}" destId="{E2568868-E01A-48D6-943F-387240C53030}" srcOrd="0" destOrd="0" presId="urn:microsoft.com/office/officeart/2005/8/layout/hierarchy3"/>
    <dgm:cxn modelId="{078F796D-1292-4DB8-8858-9E2DD3B29472}" type="presOf" srcId="{F57EE3AF-AC43-4407-A712-77D4F446080E}" destId="{E06EF319-BA50-41DD-9FC3-6319E3B02ADB}" srcOrd="0" destOrd="0" presId="urn:microsoft.com/office/officeart/2005/8/layout/hierarchy3"/>
    <dgm:cxn modelId="{66D1AE6E-13CF-469D-B8AA-D67359C109D2}" srcId="{F57EE3AF-AC43-4407-A712-77D4F446080E}" destId="{FE51390C-69CA-4A30-B6D3-32274704871D}" srcOrd="1" destOrd="0" parTransId="{18CB52A7-C730-43D0-8B06-A61EB8ACCE87}" sibTransId="{E6C6AC38-E6C2-446E-B363-ADF993CF1084}"/>
    <dgm:cxn modelId="{8C57954F-F789-480A-B57F-2B4F0F0B5E0E}" type="presOf" srcId="{20B715AA-B1C8-448E-8BF4-6A6141CB181F}" destId="{91EDE25B-4192-4713-BA12-D94DA2E4096F}" srcOrd="0" destOrd="0" presId="urn:microsoft.com/office/officeart/2005/8/layout/hierarchy3"/>
    <dgm:cxn modelId="{F4F2AC72-3680-4B6E-AFC0-08882DF4C653}" srcId="{4B5D2045-D58D-417F-9D94-CEF4B68D9DD7}" destId="{A01879ED-EF4A-4D1E-9960-E4D8E998A1B2}" srcOrd="1" destOrd="0" parTransId="{CBCCDFAF-7672-4BA9-BE80-7F6DE4A28D8E}" sibTransId="{5EC83A34-347A-4E1D-B192-86225765E7E4}"/>
    <dgm:cxn modelId="{80CAB055-B146-4495-8C39-8543044A4CD5}" type="presOf" srcId="{A01879ED-EF4A-4D1E-9960-E4D8E998A1B2}" destId="{85809688-9603-42F5-B733-201493FE24C2}" srcOrd="0" destOrd="0" presId="urn:microsoft.com/office/officeart/2005/8/layout/hierarchy3"/>
    <dgm:cxn modelId="{59D2E875-BBEA-4959-B871-7C07982C8973}" srcId="{C5D610D2-B530-4332-9086-9890F8C8D48C}" destId="{82801DC5-0818-4E13-9A79-5EECDFCF0D73}" srcOrd="1" destOrd="0" parTransId="{65834729-3936-49B5-9BDE-6C6F815C6E14}" sibTransId="{B7E9DC6D-DAC6-40AF-9B10-D0C0404E8D90}"/>
    <dgm:cxn modelId="{DC10BA84-3134-4893-9422-6ABB799CD782}" type="presOf" srcId="{E91C988F-999A-40F0-9E48-FEFA8E3262C3}" destId="{8CB0BA3F-29F2-42FC-8C6E-434652776422}" srcOrd="0" destOrd="0" presId="urn:microsoft.com/office/officeart/2005/8/layout/hierarchy3"/>
    <dgm:cxn modelId="{E5A18B87-F8FF-47C1-B5CB-3680787F3365}" srcId="{4B5D2045-D58D-417F-9D94-CEF4B68D9DD7}" destId="{F57EE3AF-AC43-4407-A712-77D4F446080E}" srcOrd="0" destOrd="0" parTransId="{CBAE3EC0-1278-46BC-9A2D-1684BA06BD54}" sibTransId="{F3571FCA-73A6-47CF-A4EE-4C5BEFDD254D}"/>
    <dgm:cxn modelId="{B5111288-6D4F-46B2-B7CC-8B60730882ED}" type="presOf" srcId="{B49D2A5A-7DDB-4786-B009-C0D1FBEA600E}" destId="{ADC9A2ED-61B4-4D53-89F6-3CD8DBAFF8EE}" srcOrd="0" destOrd="0" presId="urn:microsoft.com/office/officeart/2005/8/layout/hierarchy3"/>
    <dgm:cxn modelId="{E4EC9D8D-AB2E-4A48-9B2B-7EC58DCE0F59}" type="presOf" srcId="{A01879ED-EF4A-4D1E-9960-E4D8E998A1B2}" destId="{D80DE2F0-B772-496D-961E-94A25D051323}" srcOrd="1" destOrd="0" presId="urn:microsoft.com/office/officeart/2005/8/layout/hierarchy3"/>
    <dgm:cxn modelId="{B4DC30A7-96AA-4936-A943-FCD143790F55}" type="presOf" srcId="{8F6F741A-AFB2-4F9B-B4D0-1603FB6B0980}" destId="{F81A3488-AA71-4CC6-968D-9A85CAC3F6ED}" srcOrd="0" destOrd="0" presId="urn:microsoft.com/office/officeart/2005/8/layout/hierarchy3"/>
    <dgm:cxn modelId="{D30436AA-6A6D-4FB0-BD9B-B569E37AD107}" srcId="{A01879ED-EF4A-4D1E-9960-E4D8E998A1B2}" destId="{B7D0A2D0-7A8D-4454-91B8-5BC16AA48BD2}" srcOrd="0" destOrd="0" parTransId="{6C4A359C-DC3B-4622-B457-F953F2D1A795}" sibTransId="{87EB9477-ABBE-459A-B015-8274A4A98B02}"/>
    <dgm:cxn modelId="{6BC792AB-D806-44DC-8D2A-A1D345D0E4BE}" srcId="{C5D610D2-B530-4332-9086-9890F8C8D48C}" destId="{20B715AA-B1C8-448E-8BF4-6A6141CB181F}" srcOrd="0" destOrd="0" parTransId="{6E8D0E5F-0E9C-4224-8194-D909D5A78822}" sibTransId="{8AF4EC12-4A42-4E54-A16B-CD0C3F4FC14A}"/>
    <dgm:cxn modelId="{A5B530BC-827E-4515-B5DD-8164274AF9DF}" type="presOf" srcId="{349E875F-BF25-440D-A79C-445B31ABBCB4}" destId="{F0F3A284-AF7B-4CCA-9B99-0347F60E192D}" srcOrd="0" destOrd="0" presId="urn:microsoft.com/office/officeart/2005/8/layout/hierarchy3"/>
    <dgm:cxn modelId="{8E8189C5-80F7-475C-B2F7-62B8561FC39E}" type="presOf" srcId="{B7D0A2D0-7A8D-4454-91B8-5BC16AA48BD2}" destId="{9CEB2ADD-C0FF-49FB-8C69-48679AC8988E}" srcOrd="0" destOrd="0" presId="urn:microsoft.com/office/officeart/2005/8/layout/hierarchy3"/>
    <dgm:cxn modelId="{AC8385CB-7D72-474B-9F10-9B8CC7E10A84}" type="presOf" srcId="{8F6D991D-8C51-44E9-879F-BED68622FD8E}" destId="{F1B41ED7-5314-4147-B05C-60885DF079D1}" srcOrd="0" destOrd="0" presId="urn:microsoft.com/office/officeart/2005/8/layout/hierarchy3"/>
    <dgm:cxn modelId="{6B6A3FD1-8D58-42D2-8834-8A59161DBC94}" type="presOf" srcId="{4B5D2045-D58D-417F-9D94-CEF4B68D9DD7}" destId="{5FD65BB3-7289-4C7D-A89C-11B8ADCAD282}" srcOrd="0" destOrd="0" presId="urn:microsoft.com/office/officeart/2005/8/layout/hierarchy3"/>
    <dgm:cxn modelId="{B6AC37D3-C8AC-4FD5-A6AD-62E458B42744}" srcId="{F57EE3AF-AC43-4407-A712-77D4F446080E}" destId="{2725358A-017F-44F2-A8E9-E22B81805F9E}" srcOrd="0" destOrd="0" parTransId="{9CEBDA3B-7D9C-49CD-8E75-D2EF4F57D50A}" sibTransId="{22DB9764-C796-4926-B0FA-9A1AAA3E6B6B}"/>
    <dgm:cxn modelId="{48A4B4D5-29E3-4C05-A7E3-A1289C338000}" srcId="{C5D610D2-B530-4332-9086-9890F8C8D48C}" destId="{E91C988F-999A-40F0-9E48-FEFA8E3262C3}" srcOrd="2" destOrd="0" parTransId="{B49D2A5A-7DDB-4786-B009-C0D1FBEA600E}" sibTransId="{BA8BB1A8-E097-432D-A28E-22865717D3F9}"/>
    <dgm:cxn modelId="{6B31BAD5-34CB-4005-900F-D6E5EAC6D69A}" type="presOf" srcId="{65834729-3936-49B5-9BDE-6C6F815C6E14}" destId="{752C1305-9668-440E-8D7A-AAC7074D724F}" srcOrd="0" destOrd="0" presId="urn:microsoft.com/office/officeart/2005/8/layout/hierarchy3"/>
    <dgm:cxn modelId="{A203E8D7-DE0B-4C0D-A70A-8B993B7CC7C6}" srcId="{A01879ED-EF4A-4D1E-9960-E4D8E998A1B2}" destId="{349E875F-BF25-440D-A79C-445B31ABBCB4}" srcOrd="1" destOrd="0" parTransId="{8F6F741A-AFB2-4F9B-B4D0-1603FB6B0980}" sibTransId="{4BA6724F-F111-4232-B829-7423281F1CA3}"/>
    <dgm:cxn modelId="{B309B3E7-8B70-4A32-BE65-9989D9C33BE5}" type="presOf" srcId="{FE51390C-69CA-4A30-B6D3-32274704871D}" destId="{B5BAFA43-0158-4523-A223-3A63B17BAFC0}" srcOrd="0" destOrd="0" presId="urn:microsoft.com/office/officeart/2005/8/layout/hierarchy3"/>
    <dgm:cxn modelId="{6B4D8DEC-B69C-4780-89FB-0095A614A0A4}" type="presOf" srcId="{6C4A359C-DC3B-4622-B457-F953F2D1A795}" destId="{533F4357-092B-4D29-9A76-40C7E14F6206}" srcOrd="0" destOrd="0" presId="urn:microsoft.com/office/officeart/2005/8/layout/hierarchy3"/>
    <dgm:cxn modelId="{0F3442F3-3A0C-4AFD-B5D6-2AD270E23446}" type="presOf" srcId="{2725358A-017F-44F2-A8E9-E22B81805F9E}" destId="{6ED44F81-6FFB-49C3-B58B-4BD580B0D20C}" srcOrd="0" destOrd="0" presId="urn:microsoft.com/office/officeart/2005/8/layout/hierarchy3"/>
    <dgm:cxn modelId="{A894B0DD-97F6-4005-89CA-DD8AD28648F2}" type="presParOf" srcId="{5FD65BB3-7289-4C7D-A89C-11B8ADCAD282}" destId="{B075F969-73A6-44F6-9573-3EB8F84A69FC}" srcOrd="0" destOrd="0" presId="urn:microsoft.com/office/officeart/2005/8/layout/hierarchy3"/>
    <dgm:cxn modelId="{7F8F0BC4-1EBA-46F7-89F6-BA5128D631FA}" type="presParOf" srcId="{B075F969-73A6-44F6-9573-3EB8F84A69FC}" destId="{A404F14B-4D44-41EF-A210-2D022455672C}" srcOrd="0" destOrd="0" presId="urn:microsoft.com/office/officeart/2005/8/layout/hierarchy3"/>
    <dgm:cxn modelId="{215E0E58-941F-47AD-8722-3514CAB12ADC}" type="presParOf" srcId="{A404F14B-4D44-41EF-A210-2D022455672C}" destId="{E06EF319-BA50-41DD-9FC3-6319E3B02ADB}" srcOrd="0" destOrd="0" presId="urn:microsoft.com/office/officeart/2005/8/layout/hierarchy3"/>
    <dgm:cxn modelId="{A3D05135-8A55-4F7D-A4A7-C1CE0AB45801}" type="presParOf" srcId="{A404F14B-4D44-41EF-A210-2D022455672C}" destId="{40FE2EEB-7E5E-4B0B-9921-B4BC460ACC96}" srcOrd="1" destOrd="0" presId="urn:microsoft.com/office/officeart/2005/8/layout/hierarchy3"/>
    <dgm:cxn modelId="{622E2C88-70E9-41FC-9FB0-091031A6B770}" type="presParOf" srcId="{B075F969-73A6-44F6-9573-3EB8F84A69FC}" destId="{2756F639-0267-406B-8F7F-D9F0DFAA951E}" srcOrd="1" destOrd="0" presId="urn:microsoft.com/office/officeart/2005/8/layout/hierarchy3"/>
    <dgm:cxn modelId="{1858D786-5193-4E7E-B75A-E92275005DD5}" type="presParOf" srcId="{2756F639-0267-406B-8F7F-D9F0DFAA951E}" destId="{E2568868-E01A-48D6-943F-387240C53030}" srcOrd="0" destOrd="0" presId="urn:microsoft.com/office/officeart/2005/8/layout/hierarchy3"/>
    <dgm:cxn modelId="{74BF905E-9878-4FA2-B345-44CC7BB30511}" type="presParOf" srcId="{2756F639-0267-406B-8F7F-D9F0DFAA951E}" destId="{6ED44F81-6FFB-49C3-B58B-4BD580B0D20C}" srcOrd="1" destOrd="0" presId="urn:microsoft.com/office/officeart/2005/8/layout/hierarchy3"/>
    <dgm:cxn modelId="{34F7FF5F-B273-46DF-BA0A-9AFD18B27CCF}" type="presParOf" srcId="{2756F639-0267-406B-8F7F-D9F0DFAA951E}" destId="{74178744-E25A-4221-92F4-8EDC15FBAF58}" srcOrd="2" destOrd="0" presId="urn:microsoft.com/office/officeart/2005/8/layout/hierarchy3"/>
    <dgm:cxn modelId="{A21CF3BE-E0E4-46DE-8704-7166B161D822}" type="presParOf" srcId="{2756F639-0267-406B-8F7F-D9F0DFAA951E}" destId="{B5BAFA43-0158-4523-A223-3A63B17BAFC0}" srcOrd="3" destOrd="0" presId="urn:microsoft.com/office/officeart/2005/8/layout/hierarchy3"/>
    <dgm:cxn modelId="{D2FB0471-05E5-4614-A016-528EEB3237F3}" type="presParOf" srcId="{2756F639-0267-406B-8F7F-D9F0DFAA951E}" destId="{F1B41ED7-5314-4147-B05C-60885DF079D1}" srcOrd="4" destOrd="0" presId="urn:microsoft.com/office/officeart/2005/8/layout/hierarchy3"/>
    <dgm:cxn modelId="{446A3777-718F-4E2C-B06A-F47E52E8EEB1}" type="presParOf" srcId="{2756F639-0267-406B-8F7F-D9F0DFAA951E}" destId="{5F3570EC-2420-4FD8-A8D8-716AA1FB12CD}" srcOrd="5" destOrd="0" presId="urn:microsoft.com/office/officeart/2005/8/layout/hierarchy3"/>
    <dgm:cxn modelId="{E8F713B4-8219-4A15-96B5-A0E74E60B387}" type="presParOf" srcId="{5FD65BB3-7289-4C7D-A89C-11B8ADCAD282}" destId="{1B56141E-5D2A-41C1-9561-86B81916E034}" srcOrd="1" destOrd="0" presId="urn:microsoft.com/office/officeart/2005/8/layout/hierarchy3"/>
    <dgm:cxn modelId="{5B172A4D-3363-4D80-B67A-D0AFF1483ECF}" type="presParOf" srcId="{1B56141E-5D2A-41C1-9561-86B81916E034}" destId="{6E9596EA-CEA4-4B8F-A703-72343D7F9360}" srcOrd="0" destOrd="0" presId="urn:microsoft.com/office/officeart/2005/8/layout/hierarchy3"/>
    <dgm:cxn modelId="{566630ED-E843-4D7D-9AFC-64F914CBB18C}" type="presParOf" srcId="{6E9596EA-CEA4-4B8F-A703-72343D7F9360}" destId="{85809688-9603-42F5-B733-201493FE24C2}" srcOrd="0" destOrd="0" presId="urn:microsoft.com/office/officeart/2005/8/layout/hierarchy3"/>
    <dgm:cxn modelId="{549FC466-A65D-48E7-B920-17B158E1AC87}" type="presParOf" srcId="{6E9596EA-CEA4-4B8F-A703-72343D7F9360}" destId="{D80DE2F0-B772-496D-961E-94A25D051323}" srcOrd="1" destOrd="0" presId="urn:microsoft.com/office/officeart/2005/8/layout/hierarchy3"/>
    <dgm:cxn modelId="{AA7C2EC2-8A86-42F2-BA2D-1893E011C280}" type="presParOf" srcId="{1B56141E-5D2A-41C1-9561-86B81916E034}" destId="{614081E6-1F46-49FD-81C9-17BEB914CD7F}" srcOrd="1" destOrd="0" presId="urn:microsoft.com/office/officeart/2005/8/layout/hierarchy3"/>
    <dgm:cxn modelId="{B1B18E61-510A-42FB-8958-69DEB40E8DC5}" type="presParOf" srcId="{614081E6-1F46-49FD-81C9-17BEB914CD7F}" destId="{533F4357-092B-4D29-9A76-40C7E14F6206}" srcOrd="0" destOrd="0" presId="urn:microsoft.com/office/officeart/2005/8/layout/hierarchy3"/>
    <dgm:cxn modelId="{245E5F1F-A3C8-4E97-B323-4CBF6C45A4CC}" type="presParOf" srcId="{614081E6-1F46-49FD-81C9-17BEB914CD7F}" destId="{9CEB2ADD-C0FF-49FB-8C69-48679AC8988E}" srcOrd="1" destOrd="0" presId="urn:microsoft.com/office/officeart/2005/8/layout/hierarchy3"/>
    <dgm:cxn modelId="{91ACECE5-DE3D-4B74-A819-D479BE817FCF}" type="presParOf" srcId="{614081E6-1F46-49FD-81C9-17BEB914CD7F}" destId="{F81A3488-AA71-4CC6-968D-9A85CAC3F6ED}" srcOrd="2" destOrd="0" presId="urn:microsoft.com/office/officeart/2005/8/layout/hierarchy3"/>
    <dgm:cxn modelId="{397605E5-6DE7-4355-8008-186366F3DACA}" type="presParOf" srcId="{614081E6-1F46-49FD-81C9-17BEB914CD7F}" destId="{F0F3A284-AF7B-4CCA-9B99-0347F60E192D}" srcOrd="3" destOrd="0" presId="urn:microsoft.com/office/officeart/2005/8/layout/hierarchy3"/>
    <dgm:cxn modelId="{B884D6D1-688C-4C19-B8B6-A484CFB76F7E}" type="presParOf" srcId="{614081E6-1F46-49FD-81C9-17BEB914CD7F}" destId="{8E5C902D-E9D4-474C-868B-0A86FC51ACA0}" srcOrd="4" destOrd="0" presId="urn:microsoft.com/office/officeart/2005/8/layout/hierarchy3"/>
    <dgm:cxn modelId="{A376453E-3AAB-45CC-BE44-49FA99ECFD25}" type="presParOf" srcId="{614081E6-1F46-49FD-81C9-17BEB914CD7F}" destId="{0A32A9A9-C23A-4CA6-94E0-F394B8CEDDA2}" srcOrd="5" destOrd="0" presId="urn:microsoft.com/office/officeart/2005/8/layout/hierarchy3"/>
    <dgm:cxn modelId="{52BBE248-6F71-41A2-A092-E7763B9AB0DB}" type="presParOf" srcId="{5FD65BB3-7289-4C7D-A89C-11B8ADCAD282}" destId="{D6245E3B-4539-49DB-943E-24784A733C16}" srcOrd="2" destOrd="0" presId="urn:microsoft.com/office/officeart/2005/8/layout/hierarchy3"/>
    <dgm:cxn modelId="{4E351EC2-E94E-42C6-B4E2-241F33A7FA0A}" type="presParOf" srcId="{D6245E3B-4539-49DB-943E-24784A733C16}" destId="{0B5C60E4-BE7A-4409-B62F-6E9A28CE6A53}" srcOrd="0" destOrd="0" presId="urn:microsoft.com/office/officeart/2005/8/layout/hierarchy3"/>
    <dgm:cxn modelId="{7655A665-6ECC-4FC9-BE3D-D23E99BC498A}" type="presParOf" srcId="{0B5C60E4-BE7A-4409-B62F-6E9A28CE6A53}" destId="{E155B910-70D8-46E3-8109-A43F269DC71B}" srcOrd="0" destOrd="0" presId="urn:microsoft.com/office/officeart/2005/8/layout/hierarchy3"/>
    <dgm:cxn modelId="{52B49EB2-C298-4914-8CC0-0C82436C22F8}" type="presParOf" srcId="{0B5C60E4-BE7A-4409-B62F-6E9A28CE6A53}" destId="{C73C1E6B-0BA8-4910-B62E-E6A5655D2DC5}" srcOrd="1" destOrd="0" presId="urn:microsoft.com/office/officeart/2005/8/layout/hierarchy3"/>
    <dgm:cxn modelId="{EA001DB9-F469-4331-AD03-34A74D3E872A}" type="presParOf" srcId="{D6245E3B-4539-49DB-943E-24784A733C16}" destId="{0B83762B-D2B2-460A-AF83-0722C9E27B9C}" srcOrd="1" destOrd="0" presId="urn:microsoft.com/office/officeart/2005/8/layout/hierarchy3"/>
    <dgm:cxn modelId="{D081E85A-2DA6-45DB-9C10-2EE6385D9DDE}" type="presParOf" srcId="{0B83762B-D2B2-460A-AF83-0722C9E27B9C}" destId="{A227D8ED-755E-43EB-8378-E6799BDE885F}" srcOrd="0" destOrd="0" presId="urn:microsoft.com/office/officeart/2005/8/layout/hierarchy3"/>
    <dgm:cxn modelId="{3B3D3718-6A37-4041-997E-F90BDDD6CA0D}" type="presParOf" srcId="{0B83762B-D2B2-460A-AF83-0722C9E27B9C}" destId="{91EDE25B-4192-4713-BA12-D94DA2E4096F}" srcOrd="1" destOrd="0" presId="urn:microsoft.com/office/officeart/2005/8/layout/hierarchy3"/>
    <dgm:cxn modelId="{DC13E407-EEB9-4745-BEC9-E3FB9473A5B7}" type="presParOf" srcId="{0B83762B-D2B2-460A-AF83-0722C9E27B9C}" destId="{752C1305-9668-440E-8D7A-AAC7074D724F}" srcOrd="2" destOrd="0" presId="urn:microsoft.com/office/officeart/2005/8/layout/hierarchy3"/>
    <dgm:cxn modelId="{1F3C9685-A4ED-40E3-AB9B-46AD097CA1E2}" type="presParOf" srcId="{0B83762B-D2B2-460A-AF83-0722C9E27B9C}" destId="{64562E03-414C-44EE-84AB-EDA29585E165}" srcOrd="3" destOrd="0" presId="urn:microsoft.com/office/officeart/2005/8/layout/hierarchy3"/>
    <dgm:cxn modelId="{1D6DE141-0D24-4854-B125-BEC6A22F6636}" type="presParOf" srcId="{0B83762B-D2B2-460A-AF83-0722C9E27B9C}" destId="{ADC9A2ED-61B4-4D53-89F6-3CD8DBAFF8EE}" srcOrd="4" destOrd="0" presId="urn:microsoft.com/office/officeart/2005/8/layout/hierarchy3"/>
    <dgm:cxn modelId="{BA9B928E-5720-4C62-8A35-F8A727236F44}" type="presParOf" srcId="{0B83762B-D2B2-460A-AF83-0722C9E27B9C}" destId="{8CB0BA3F-29F2-42FC-8C6E-434652776422}"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34B7E7-E56E-4B51-A01C-A8133E8B925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106BEDD-C28F-467E-BC1A-F7C4519BC65B}">
      <dgm:prSet phldrT="[Text]"/>
      <dgm:spPr/>
      <dgm:t>
        <a:bodyPr/>
        <a:lstStyle/>
        <a:p>
          <a:r>
            <a:rPr lang="en-US" dirty="0"/>
            <a:t>Downloader</a:t>
          </a:r>
        </a:p>
      </dgm:t>
    </dgm:pt>
    <dgm:pt modelId="{FB98482F-DF8A-4A12-BE4A-816318CC34C5}" type="parTrans" cxnId="{BA237BDB-C4BF-4661-BB1A-C8E1C48DC888}">
      <dgm:prSet/>
      <dgm:spPr/>
      <dgm:t>
        <a:bodyPr/>
        <a:lstStyle/>
        <a:p>
          <a:endParaRPr lang="en-US"/>
        </a:p>
      </dgm:t>
    </dgm:pt>
    <dgm:pt modelId="{91BA7565-BCD4-4DA6-BE36-EE66805A201C}" type="sibTrans" cxnId="{BA237BDB-C4BF-4661-BB1A-C8E1C48DC888}">
      <dgm:prSet/>
      <dgm:spPr/>
      <dgm:t>
        <a:bodyPr/>
        <a:lstStyle/>
        <a:p>
          <a:endParaRPr lang="en-US"/>
        </a:p>
      </dgm:t>
    </dgm:pt>
    <dgm:pt modelId="{CBC685D2-E9D9-4F07-AD29-89AAAD6051B0}">
      <dgm:prSet phldrT="[Text]"/>
      <dgm:spPr/>
      <dgm:t>
        <a:bodyPr/>
        <a:lstStyle/>
        <a:p>
          <a:r>
            <a:rPr lang="en-US" dirty="0"/>
            <a:t>Downloader downloads malware, potentially including backdoor or command and control malware to open door to hacking and further malware</a:t>
          </a:r>
        </a:p>
      </dgm:t>
    </dgm:pt>
    <dgm:pt modelId="{F31B67EC-9A1A-4DE3-9B19-A15087CAE886}" type="parTrans" cxnId="{ED507E00-FB7A-4223-BF8E-D7B423DAEADB}">
      <dgm:prSet/>
      <dgm:spPr/>
      <dgm:t>
        <a:bodyPr/>
        <a:lstStyle/>
        <a:p>
          <a:endParaRPr lang="en-US"/>
        </a:p>
      </dgm:t>
    </dgm:pt>
    <dgm:pt modelId="{AD3C2436-67B5-4262-BB9B-51A38BF1F593}" type="sibTrans" cxnId="{ED507E00-FB7A-4223-BF8E-D7B423DAEADB}">
      <dgm:prSet/>
      <dgm:spPr/>
      <dgm:t>
        <a:bodyPr/>
        <a:lstStyle/>
        <a:p>
          <a:endParaRPr lang="en-US"/>
        </a:p>
      </dgm:t>
    </dgm:pt>
    <dgm:pt modelId="{7BAA6B8B-A05C-4A04-B32D-C4A1402E5A96}">
      <dgm:prSet phldrT="[Text]"/>
      <dgm:spPr/>
      <dgm:t>
        <a:bodyPr/>
        <a:lstStyle/>
        <a:p>
          <a:r>
            <a:rPr lang="en-US" dirty="0"/>
            <a:t>Ransomware</a:t>
          </a:r>
        </a:p>
      </dgm:t>
    </dgm:pt>
    <dgm:pt modelId="{C250ABE5-B2B1-488A-8C5C-4FE6926D4BAC}" type="parTrans" cxnId="{366F65BC-B914-4E8A-9B58-3CB4ACC663D5}">
      <dgm:prSet/>
      <dgm:spPr/>
      <dgm:t>
        <a:bodyPr/>
        <a:lstStyle/>
        <a:p>
          <a:endParaRPr lang="en-US"/>
        </a:p>
      </dgm:t>
    </dgm:pt>
    <dgm:pt modelId="{7D81453A-6383-41F2-826C-EE485900C9FE}" type="sibTrans" cxnId="{366F65BC-B914-4E8A-9B58-3CB4ACC663D5}">
      <dgm:prSet/>
      <dgm:spPr/>
      <dgm:t>
        <a:bodyPr/>
        <a:lstStyle/>
        <a:p>
          <a:endParaRPr lang="en-US"/>
        </a:p>
      </dgm:t>
    </dgm:pt>
    <dgm:pt modelId="{FF03B522-05F8-42E3-AFBA-03EC7E2E2CED}">
      <dgm:prSet phldrT="[Text]"/>
      <dgm:spPr/>
      <dgm:t>
        <a:bodyPr/>
        <a:lstStyle/>
        <a:p>
          <a:r>
            <a:rPr lang="en-US" dirty="0"/>
            <a:t>Ransomware: results in breach and an opportunity to </a:t>
          </a:r>
        </a:p>
      </dgm:t>
    </dgm:pt>
    <dgm:pt modelId="{4A242352-DBA4-4A5F-9785-DA63FC6D4DF9}" type="parTrans" cxnId="{43052893-851D-4AD8-8E74-2FA5E0BBA9D1}">
      <dgm:prSet/>
      <dgm:spPr/>
      <dgm:t>
        <a:bodyPr/>
        <a:lstStyle/>
        <a:p>
          <a:endParaRPr lang="en-US"/>
        </a:p>
      </dgm:t>
    </dgm:pt>
    <dgm:pt modelId="{F199415B-7F67-40A7-A8C7-FFC896DDCD04}" type="sibTrans" cxnId="{43052893-851D-4AD8-8E74-2FA5E0BBA9D1}">
      <dgm:prSet/>
      <dgm:spPr/>
      <dgm:t>
        <a:bodyPr/>
        <a:lstStyle/>
        <a:p>
          <a:endParaRPr lang="en-US"/>
        </a:p>
      </dgm:t>
    </dgm:pt>
    <dgm:pt modelId="{DC4C4690-257C-488B-A9A3-EA6677B90C56}">
      <dgm:prSet phldrT="[Text]"/>
      <dgm:spPr/>
      <dgm:t>
        <a:bodyPr/>
        <a:lstStyle/>
        <a:p>
          <a:r>
            <a:rPr lang="en-US" dirty="0"/>
            <a:t>Phish</a:t>
          </a:r>
        </a:p>
      </dgm:t>
    </dgm:pt>
    <dgm:pt modelId="{B0A98308-FF85-4C04-917F-DD6FCF8EC130}" type="sibTrans" cxnId="{B7BF4055-71DD-4998-B7F6-67240127C823}">
      <dgm:prSet/>
      <dgm:spPr/>
      <dgm:t>
        <a:bodyPr/>
        <a:lstStyle/>
        <a:p>
          <a:endParaRPr lang="en-US"/>
        </a:p>
      </dgm:t>
    </dgm:pt>
    <dgm:pt modelId="{4D090469-57D2-480F-9ED3-0DAD5267CD00}" type="parTrans" cxnId="{B7BF4055-71DD-4998-B7F6-67240127C823}">
      <dgm:prSet/>
      <dgm:spPr/>
      <dgm:t>
        <a:bodyPr/>
        <a:lstStyle/>
        <a:p>
          <a:endParaRPr lang="en-US"/>
        </a:p>
      </dgm:t>
    </dgm:pt>
    <dgm:pt modelId="{B0FAA9E1-051F-4AD8-9EB5-A990898CC39F}">
      <dgm:prSet phldrT="[Text]"/>
      <dgm:spPr/>
      <dgm:t>
        <a:bodyPr/>
        <a:lstStyle/>
        <a:p>
          <a:r>
            <a:rPr lang="en-US" dirty="0"/>
            <a:t>Email recipient clicks on an executable attachment or link, causes …</a:t>
          </a:r>
        </a:p>
      </dgm:t>
    </dgm:pt>
    <dgm:pt modelId="{B350D9FB-B025-49AD-8C38-B126C2529FF6}" type="sibTrans" cxnId="{C41D35CE-79FB-4FCE-94CE-3B9077134C3F}">
      <dgm:prSet/>
      <dgm:spPr/>
      <dgm:t>
        <a:bodyPr/>
        <a:lstStyle/>
        <a:p>
          <a:endParaRPr lang="en-US"/>
        </a:p>
      </dgm:t>
    </dgm:pt>
    <dgm:pt modelId="{A98D7905-8F96-4BAB-93D1-7EB3801F638C}" type="parTrans" cxnId="{C41D35CE-79FB-4FCE-94CE-3B9077134C3F}">
      <dgm:prSet/>
      <dgm:spPr/>
      <dgm:t>
        <a:bodyPr/>
        <a:lstStyle/>
        <a:p>
          <a:endParaRPr lang="en-US"/>
        </a:p>
      </dgm:t>
    </dgm:pt>
    <dgm:pt modelId="{2385BE53-EC70-4EBE-A752-5002AC4D3F10}" type="pres">
      <dgm:prSet presAssocID="{4934B7E7-E56E-4B51-A01C-A8133E8B925E}" presName="linearFlow" presStyleCnt="0">
        <dgm:presLayoutVars>
          <dgm:dir/>
          <dgm:animLvl val="lvl"/>
          <dgm:resizeHandles val="exact"/>
        </dgm:presLayoutVars>
      </dgm:prSet>
      <dgm:spPr/>
    </dgm:pt>
    <dgm:pt modelId="{F705BE92-C134-49E9-9047-2DB667C9758B}" type="pres">
      <dgm:prSet presAssocID="{DC4C4690-257C-488B-A9A3-EA6677B90C56}" presName="composite" presStyleCnt="0"/>
      <dgm:spPr/>
    </dgm:pt>
    <dgm:pt modelId="{465E6875-9C10-46DC-8C1E-1D5BD928A381}" type="pres">
      <dgm:prSet presAssocID="{DC4C4690-257C-488B-A9A3-EA6677B90C56}" presName="parentText" presStyleLbl="alignNode1" presStyleIdx="0" presStyleCnt="3">
        <dgm:presLayoutVars>
          <dgm:chMax val="1"/>
          <dgm:bulletEnabled val="1"/>
        </dgm:presLayoutVars>
      </dgm:prSet>
      <dgm:spPr/>
    </dgm:pt>
    <dgm:pt modelId="{B8D4DF83-0B96-448E-9780-0302D9D7AF5C}" type="pres">
      <dgm:prSet presAssocID="{DC4C4690-257C-488B-A9A3-EA6677B90C56}" presName="descendantText" presStyleLbl="alignAcc1" presStyleIdx="0" presStyleCnt="3">
        <dgm:presLayoutVars>
          <dgm:bulletEnabled val="1"/>
        </dgm:presLayoutVars>
      </dgm:prSet>
      <dgm:spPr/>
    </dgm:pt>
    <dgm:pt modelId="{88937445-5795-4E4A-81F2-C09853145DA6}" type="pres">
      <dgm:prSet presAssocID="{B0A98308-FF85-4C04-917F-DD6FCF8EC130}" presName="sp" presStyleCnt="0"/>
      <dgm:spPr/>
    </dgm:pt>
    <dgm:pt modelId="{FF7E86B1-097B-49D1-A237-1BD7354F99C9}" type="pres">
      <dgm:prSet presAssocID="{9106BEDD-C28F-467E-BC1A-F7C4519BC65B}" presName="composite" presStyleCnt="0"/>
      <dgm:spPr/>
    </dgm:pt>
    <dgm:pt modelId="{E4F9097B-C360-45E9-A712-ED0FD89D9E1D}" type="pres">
      <dgm:prSet presAssocID="{9106BEDD-C28F-467E-BC1A-F7C4519BC65B}" presName="parentText" presStyleLbl="alignNode1" presStyleIdx="1" presStyleCnt="3">
        <dgm:presLayoutVars>
          <dgm:chMax val="1"/>
          <dgm:bulletEnabled val="1"/>
        </dgm:presLayoutVars>
      </dgm:prSet>
      <dgm:spPr/>
    </dgm:pt>
    <dgm:pt modelId="{DE1CBEB1-6076-4C9A-944B-AB6E578FE7AE}" type="pres">
      <dgm:prSet presAssocID="{9106BEDD-C28F-467E-BC1A-F7C4519BC65B}" presName="descendantText" presStyleLbl="alignAcc1" presStyleIdx="1" presStyleCnt="3">
        <dgm:presLayoutVars>
          <dgm:bulletEnabled val="1"/>
        </dgm:presLayoutVars>
      </dgm:prSet>
      <dgm:spPr/>
    </dgm:pt>
    <dgm:pt modelId="{B33AB5D5-9E5A-4AC5-A276-8D8A104A002B}" type="pres">
      <dgm:prSet presAssocID="{91BA7565-BCD4-4DA6-BE36-EE66805A201C}" presName="sp" presStyleCnt="0"/>
      <dgm:spPr/>
    </dgm:pt>
    <dgm:pt modelId="{D58622E1-E549-44C1-A67D-745D70D7F44E}" type="pres">
      <dgm:prSet presAssocID="{7BAA6B8B-A05C-4A04-B32D-C4A1402E5A96}" presName="composite" presStyleCnt="0"/>
      <dgm:spPr/>
    </dgm:pt>
    <dgm:pt modelId="{D8CF5A02-851D-4D68-AF14-F604072633E4}" type="pres">
      <dgm:prSet presAssocID="{7BAA6B8B-A05C-4A04-B32D-C4A1402E5A96}" presName="parentText" presStyleLbl="alignNode1" presStyleIdx="2" presStyleCnt="3">
        <dgm:presLayoutVars>
          <dgm:chMax val="1"/>
          <dgm:bulletEnabled val="1"/>
        </dgm:presLayoutVars>
      </dgm:prSet>
      <dgm:spPr/>
    </dgm:pt>
    <dgm:pt modelId="{A917CE77-AA5E-48B6-BEB8-C318D60CF987}" type="pres">
      <dgm:prSet presAssocID="{7BAA6B8B-A05C-4A04-B32D-C4A1402E5A96}" presName="descendantText" presStyleLbl="alignAcc1" presStyleIdx="2" presStyleCnt="3" custLinFactNeighborX="253" custLinFactNeighborY="405">
        <dgm:presLayoutVars>
          <dgm:bulletEnabled val="1"/>
        </dgm:presLayoutVars>
      </dgm:prSet>
      <dgm:spPr/>
    </dgm:pt>
  </dgm:ptLst>
  <dgm:cxnLst>
    <dgm:cxn modelId="{ED507E00-FB7A-4223-BF8E-D7B423DAEADB}" srcId="{9106BEDD-C28F-467E-BC1A-F7C4519BC65B}" destId="{CBC685D2-E9D9-4F07-AD29-89AAAD6051B0}" srcOrd="0" destOrd="0" parTransId="{F31B67EC-9A1A-4DE3-9B19-A15087CAE886}" sibTransId="{AD3C2436-67B5-4262-BB9B-51A38BF1F593}"/>
    <dgm:cxn modelId="{99690708-54A0-4EB6-9151-0B5A303AF13A}" type="presOf" srcId="{DC4C4690-257C-488B-A9A3-EA6677B90C56}" destId="{465E6875-9C10-46DC-8C1E-1D5BD928A381}" srcOrd="0" destOrd="0" presId="urn:microsoft.com/office/officeart/2005/8/layout/chevron2"/>
    <dgm:cxn modelId="{B6ADBC27-8E04-4164-A01D-AA5A5696E727}" type="presOf" srcId="{9106BEDD-C28F-467E-BC1A-F7C4519BC65B}" destId="{E4F9097B-C360-45E9-A712-ED0FD89D9E1D}" srcOrd="0" destOrd="0" presId="urn:microsoft.com/office/officeart/2005/8/layout/chevron2"/>
    <dgm:cxn modelId="{D331A666-59BA-4EE8-9D3D-66F962ABF096}" type="presOf" srcId="{4934B7E7-E56E-4B51-A01C-A8133E8B925E}" destId="{2385BE53-EC70-4EBE-A752-5002AC4D3F10}" srcOrd="0" destOrd="0" presId="urn:microsoft.com/office/officeart/2005/8/layout/chevron2"/>
    <dgm:cxn modelId="{B7BF4055-71DD-4998-B7F6-67240127C823}" srcId="{4934B7E7-E56E-4B51-A01C-A8133E8B925E}" destId="{DC4C4690-257C-488B-A9A3-EA6677B90C56}" srcOrd="0" destOrd="0" parTransId="{4D090469-57D2-480F-9ED3-0DAD5267CD00}" sibTransId="{B0A98308-FF85-4C04-917F-DD6FCF8EC130}"/>
    <dgm:cxn modelId="{FF32DD5A-648F-4D24-99B4-3FB9A7BB4904}" type="presOf" srcId="{FF03B522-05F8-42E3-AFBA-03EC7E2E2CED}" destId="{A917CE77-AA5E-48B6-BEB8-C318D60CF987}" srcOrd="0" destOrd="0" presId="urn:microsoft.com/office/officeart/2005/8/layout/chevron2"/>
    <dgm:cxn modelId="{D3D5378C-F73B-4F3A-8217-B2295ED3EE4C}" type="presOf" srcId="{B0FAA9E1-051F-4AD8-9EB5-A990898CC39F}" destId="{B8D4DF83-0B96-448E-9780-0302D9D7AF5C}" srcOrd="0" destOrd="0" presId="urn:microsoft.com/office/officeart/2005/8/layout/chevron2"/>
    <dgm:cxn modelId="{43052893-851D-4AD8-8E74-2FA5E0BBA9D1}" srcId="{7BAA6B8B-A05C-4A04-B32D-C4A1402E5A96}" destId="{FF03B522-05F8-42E3-AFBA-03EC7E2E2CED}" srcOrd="0" destOrd="0" parTransId="{4A242352-DBA4-4A5F-9785-DA63FC6D4DF9}" sibTransId="{F199415B-7F67-40A7-A8C7-FFC896DDCD04}"/>
    <dgm:cxn modelId="{366F65BC-B914-4E8A-9B58-3CB4ACC663D5}" srcId="{4934B7E7-E56E-4B51-A01C-A8133E8B925E}" destId="{7BAA6B8B-A05C-4A04-B32D-C4A1402E5A96}" srcOrd="2" destOrd="0" parTransId="{C250ABE5-B2B1-488A-8C5C-4FE6926D4BAC}" sibTransId="{7D81453A-6383-41F2-826C-EE485900C9FE}"/>
    <dgm:cxn modelId="{3C3140CA-38C9-46D8-8CB4-9E18E5C713AA}" type="presOf" srcId="{CBC685D2-E9D9-4F07-AD29-89AAAD6051B0}" destId="{DE1CBEB1-6076-4C9A-944B-AB6E578FE7AE}" srcOrd="0" destOrd="0" presId="urn:microsoft.com/office/officeart/2005/8/layout/chevron2"/>
    <dgm:cxn modelId="{C41D35CE-79FB-4FCE-94CE-3B9077134C3F}" srcId="{DC4C4690-257C-488B-A9A3-EA6677B90C56}" destId="{B0FAA9E1-051F-4AD8-9EB5-A990898CC39F}" srcOrd="0" destOrd="0" parTransId="{A98D7905-8F96-4BAB-93D1-7EB3801F638C}" sibTransId="{B350D9FB-B025-49AD-8C38-B126C2529FF6}"/>
    <dgm:cxn modelId="{BA237BDB-C4BF-4661-BB1A-C8E1C48DC888}" srcId="{4934B7E7-E56E-4B51-A01C-A8133E8B925E}" destId="{9106BEDD-C28F-467E-BC1A-F7C4519BC65B}" srcOrd="1" destOrd="0" parTransId="{FB98482F-DF8A-4A12-BE4A-816318CC34C5}" sibTransId="{91BA7565-BCD4-4DA6-BE36-EE66805A201C}"/>
    <dgm:cxn modelId="{39F953EB-711C-4680-8288-D4E6E54321C9}" type="presOf" srcId="{7BAA6B8B-A05C-4A04-B32D-C4A1402E5A96}" destId="{D8CF5A02-851D-4D68-AF14-F604072633E4}" srcOrd="0" destOrd="0" presId="urn:microsoft.com/office/officeart/2005/8/layout/chevron2"/>
    <dgm:cxn modelId="{57ADE521-E80B-4FF8-A147-B2E517EE35B8}" type="presParOf" srcId="{2385BE53-EC70-4EBE-A752-5002AC4D3F10}" destId="{F705BE92-C134-49E9-9047-2DB667C9758B}" srcOrd="0" destOrd="0" presId="urn:microsoft.com/office/officeart/2005/8/layout/chevron2"/>
    <dgm:cxn modelId="{670DD633-DB8F-4F10-BA45-01A63EF83290}" type="presParOf" srcId="{F705BE92-C134-49E9-9047-2DB667C9758B}" destId="{465E6875-9C10-46DC-8C1E-1D5BD928A381}" srcOrd="0" destOrd="0" presId="urn:microsoft.com/office/officeart/2005/8/layout/chevron2"/>
    <dgm:cxn modelId="{9F5BB84F-BB64-44F3-A0A1-AA714A074D45}" type="presParOf" srcId="{F705BE92-C134-49E9-9047-2DB667C9758B}" destId="{B8D4DF83-0B96-448E-9780-0302D9D7AF5C}" srcOrd="1" destOrd="0" presId="urn:microsoft.com/office/officeart/2005/8/layout/chevron2"/>
    <dgm:cxn modelId="{758D8317-E2EE-4ED9-937F-D9A72C517849}" type="presParOf" srcId="{2385BE53-EC70-4EBE-A752-5002AC4D3F10}" destId="{88937445-5795-4E4A-81F2-C09853145DA6}" srcOrd="1" destOrd="0" presId="urn:microsoft.com/office/officeart/2005/8/layout/chevron2"/>
    <dgm:cxn modelId="{9191E411-EF47-4ACC-9468-BA644A2633C7}" type="presParOf" srcId="{2385BE53-EC70-4EBE-A752-5002AC4D3F10}" destId="{FF7E86B1-097B-49D1-A237-1BD7354F99C9}" srcOrd="2" destOrd="0" presId="urn:microsoft.com/office/officeart/2005/8/layout/chevron2"/>
    <dgm:cxn modelId="{8B619C79-0B06-41F8-840F-6C4BC15B18C2}" type="presParOf" srcId="{FF7E86B1-097B-49D1-A237-1BD7354F99C9}" destId="{E4F9097B-C360-45E9-A712-ED0FD89D9E1D}" srcOrd="0" destOrd="0" presId="urn:microsoft.com/office/officeart/2005/8/layout/chevron2"/>
    <dgm:cxn modelId="{04EBD67A-7B97-419B-8C2C-FA9BEA71B9EB}" type="presParOf" srcId="{FF7E86B1-097B-49D1-A237-1BD7354F99C9}" destId="{DE1CBEB1-6076-4C9A-944B-AB6E578FE7AE}" srcOrd="1" destOrd="0" presId="urn:microsoft.com/office/officeart/2005/8/layout/chevron2"/>
    <dgm:cxn modelId="{BE88B375-9971-435C-874D-1953757A4423}" type="presParOf" srcId="{2385BE53-EC70-4EBE-A752-5002AC4D3F10}" destId="{B33AB5D5-9E5A-4AC5-A276-8D8A104A002B}" srcOrd="3" destOrd="0" presId="urn:microsoft.com/office/officeart/2005/8/layout/chevron2"/>
    <dgm:cxn modelId="{6A4C294A-1797-4C35-B38A-DA4FEA184A45}" type="presParOf" srcId="{2385BE53-EC70-4EBE-A752-5002AC4D3F10}" destId="{D58622E1-E549-44C1-A67D-745D70D7F44E}" srcOrd="4" destOrd="0" presId="urn:microsoft.com/office/officeart/2005/8/layout/chevron2"/>
    <dgm:cxn modelId="{09DA94C8-C137-4508-B1DB-28E1720CCF6B}" type="presParOf" srcId="{D58622E1-E549-44C1-A67D-745D70D7F44E}" destId="{D8CF5A02-851D-4D68-AF14-F604072633E4}" srcOrd="0" destOrd="0" presId="urn:microsoft.com/office/officeart/2005/8/layout/chevron2"/>
    <dgm:cxn modelId="{5A98D369-7852-4CBE-AD8F-746ABADC0CC8}" type="presParOf" srcId="{D58622E1-E549-44C1-A67D-745D70D7F44E}" destId="{A917CE77-AA5E-48B6-BEB8-C318D60CF98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1117C3-F7BE-4930-90A6-83A7349911E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C444D27-448B-4832-A253-E94A11D3F3A9}">
      <dgm:prSet phldrT="[Text]" custT="1"/>
      <dgm:spPr/>
      <dgm:t>
        <a:bodyPr/>
        <a:lstStyle/>
        <a:p>
          <a:r>
            <a:rPr lang="en-US" sz="2000" dirty="0"/>
            <a:t>Email </a:t>
          </a:r>
        </a:p>
        <a:p>
          <a:r>
            <a:rPr lang="en-US" sz="2000" dirty="0"/>
            <a:t>Access</a:t>
          </a:r>
        </a:p>
      </dgm:t>
    </dgm:pt>
    <dgm:pt modelId="{1EDA83DB-E81A-4FE6-85E3-3376122AF1A8}" type="parTrans" cxnId="{88F2E3BC-6CFC-4341-9A9C-4584A134479C}">
      <dgm:prSet/>
      <dgm:spPr/>
      <dgm:t>
        <a:bodyPr/>
        <a:lstStyle/>
        <a:p>
          <a:endParaRPr lang="en-US"/>
        </a:p>
      </dgm:t>
    </dgm:pt>
    <dgm:pt modelId="{724274E1-7BFB-4DE4-A70A-3D14A4562406}" type="sibTrans" cxnId="{88F2E3BC-6CFC-4341-9A9C-4584A134479C}">
      <dgm:prSet/>
      <dgm:spPr/>
      <dgm:t>
        <a:bodyPr/>
        <a:lstStyle/>
        <a:p>
          <a:endParaRPr lang="en-US"/>
        </a:p>
      </dgm:t>
    </dgm:pt>
    <dgm:pt modelId="{89770433-43DA-4D50-B3CF-F9C35A327F6F}">
      <dgm:prSet phldrT="[Text]"/>
      <dgm:spPr/>
      <dgm:t>
        <a:bodyPr/>
        <a:lstStyle/>
        <a:p>
          <a:r>
            <a:rPr lang="en-US" dirty="0"/>
            <a:t>Get access to business email credentials OR</a:t>
          </a:r>
        </a:p>
      </dgm:t>
    </dgm:pt>
    <dgm:pt modelId="{553287FE-375F-4196-BA22-E16FC9EC61AA}" type="parTrans" cxnId="{2C9A1379-EDD8-4CD9-8472-70013F9CB0ED}">
      <dgm:prSet/>
      <dgm:spPr/>
      <dgm:t>
        <a:bodyPr/>
        <a:lstStyle/>
        <a:p>
          <a:endParaRPr lang="en-US"/>
        </a:p>
      </dgm:t>
    </dgm:pt>
    <dgm:pt modelId="{29E38929-88C7-4FDE-845E-C0B5582362A2}" type="sibTrans" cxnId="{2C9A1379-EDD8-4CD9-8472-70013F9CB0ED}">
      <dgm:prSet/>
      <dgm:spPr/>
      <dgm:t>
        <a:bodyPr/>
        <a:lstStyle/>
        <a:p>
          <a:endParaRPr lang="en-US"/>
        </a:p>
      </dgm:t>
    </dgm:pt>
    <dgm:pt modelId="{6FBCFA71-328F-463D-B6A8-7ED293150C59}">
      <dgm:prSet phldrT="[Text]"/>
      <dgm:spPr/>
      <dgm:t>
        <a:bodyPr/>
        <a:lstStyle/>
        <a:p>
          <a:r>
            <a:rPr lang="en-US" dirty="0"/>
            <a:t>Create account with similar name</a:t>
          </a:r>
        </a:p>
      </dgm:t>
    </dgm:pt>
    <dgm:pt modelId="{01CF8A02-B95E-4532-8CA7-987E90D82FA7}" type="parTrans" cxnId="{C6359A11-AC50-4238-A590-9ADB37535C13}">
      <dgm:prSet/>
      <dgm:spPr/>
      <dgm:t>
        <a:bodyPr/>
        <a:lstStyle/>
        <a:p>
          <a:endParaRPr lang="en-US"/>
        </a:p>
      </dgm:t>
    </dgm:pt>
    <dgm:pt modelId="{BE9F0248-191A-45BE-B5F7-A5B56427C2A6}" type="sibTrans" cxnId="{C6359A11-AC50-4238-A590-9ADB37535C13}">
      <dgm:prSet/>
      <dgm:spPr/>
      <dgm:t>
        <a:bodyPr/>
        <a:lstStyle/>
        <a:p>
          <a:endParaRPr lang="en-US"/>
        </a:p>
      </dgm:t>
    </dgm:pt>
    <dgm:pt modelId="{22105601-3345-47DF-8C60-99A9345F0ED0}">
      <dgm:prSet phldrT="[Text]" custT="1"/>
      <dgm:spPr/>
      <dgm:t>
        <a:bodyPr/>
        <a:lstStyle/>
        <a:p>
          <a:r>
            <a:rPr lang="en-US" sz="1800" dirty="0"/>
            <a:t>Impersonate</a:t>
          </a:r>
        </a:p>
      </dgm:t>
    </dgm:pt>
    <dgm:pt modelId="{EEBDE569-98A1-46D3-86F6-EBB645E3DD9D}" type="parTrans" cxnId="{096C60F1-4DE0-4428-A06D-314AF98A6D51}">
      <dgm:prSet/>
      <dgm:spPr/>
      <dgm:t>
        <a:bodyPr/>
        <a:lstStyle/>
        <a:p>
          <a:endParaRPr lang="en-US"/>
        </a:p>
      </dgm:t>
    </dgm:pt>
    <dgm:pt modelId="{23DBAA57-30FD-4B95-B145-25A582A59AE7}" type="sibTrans" cxnId="{096C60F1-4DE0-4428-A06D-314AF98A6D51}">
      <dgm:prSet/>
      <dgm:spPr/>
      <dgm:t>
        <a:bodyPr/>
        <a:lstStyle/>
        <a:p>
          <a:endParaRPr lang="en-US"/>
        </a:p>
      </dgm:t>
    </dgm:pt>
    <dgm:pt modelId="{C3E22317-9176-44C4-B594-D39BE02920AC}">
      <dgm:prSet phldrT="[Text]"/>
      <dgm:spPr/>
      <dgm:t>
        <a:bodyPr/>
        <a:lstStyle/>
        <a:p>
          <a:r>
            <a:rPr lang="en-US" dirty="0"/>
            <a:t>Impersonate person in power or supplier</a:t>
          </a:r>
        </a:p>
      </dgm:t>
    </dgm:pt>
    <dgm:pt modelId="{3F281784-9602-4C75-907D-FA3B469CB00B}" type="parTrans" cxnId="{18E655E3-60FB-4B82-9C08-E095DD30CBBF}">
      <dgm:prSet/>
      <dgm:spPr/>
      <dgm:t>
        <a:bodyPr/>
        <a:lstStyle/>
        <a:p>
          <a:endParaRPr lang="en-US"/>
        </a:p>
      </dgm:t>
    </dgm:pt>
    <dgm:pt modelId="{971C0670-46D3-4E71-ABD8-3BB24A6D7CDB}" type="sibTrans" cxnId="{18E655E3-60FB-4B82-9C08-E095DD30CBBF}">
      <dgm:prSet/>
      <dgm:spPr/>
      <dgm:t>
        <a:bodyPr/>
        <a:lstStyle/>
        <a:p>
          <a:endParaRPr lang="en-US"/>
        </a:p>
      </dgm:t>
    </dgm:pt>
    <dgm:pt modelId="{85E2CD69-9DC4-470B-AD90-B3625A189FD5}">
      <dgm:prSet phldrT="[Text]" custT="1"/>
      <dgm:spPr/>
      <dgm:t>
        <a:bodyPr/>
        <a:lstStyle/>
        <a:p>
          <a:r>
            <a:rPr lang="en-US" sz="2000" dirty="0"/>
            <a:t>Request</a:t>
          </a:r>
        </a:p>
        <a:p>
          <a:r>
            <a:rPr lang="en-US" sz="2000" dirty="0"/>
            <a:t>Money</a:t>
          </a:r>
        </a:p>
      </dgm:t>
    </dgm:pt>
    <dgm:pt modelId="{2E5C39A9-5CB1-41A0-B8AB-C5980F5392E3}" type="parTrans" cxnId="{99E92A2E-1AD3-41E5-BB02-6B3F82627271}">
      <dgm:prSet/>
      <dgm:spPr/>
      <dgm:t>
        <a:bodyPr/>
        <a:lstStyle/>
        <a:p>
          <a:endParaRPr lang="en-US"/>
        </a:p>
      </dgm:t>
    </dgm:pt>
    <dgm:pt modelId="{35FFD7B6-5A95-43EF-BECE-55B9469FD60F}" type="sibTrans" cxnId="{99E92A2E-1AD3-41E5-BB02-6B3F82627271}">
      <dgm:prSet/>
      <dgm:spPr/>
      <dgm:t>
        <a:bodyPr/>
        <a:lstStyle/>
        <a:p>
          <a:endParaRPr lang="en-US"/>
        </a:p>
      </dgm:t>
    </dgm:pt>
    <dgm:pt modelId="{7AA85B7C-BB91-4114-84BA-42ADB21907CD}">
      <dgm:prSet phldrT="[Text]" custT="1"/>
      <dgm:spPr/>
      <dgm:t>
        <a:bodyPr/>
        <a:lstStyle/>
        <a:p>
          <a:r>
            <a:rPr lang="en-US" sz="3000" dirty="0"/>
            <a:t>Ask for money transfer to account</a:t>
          </a:r>
        </a:p>
      </dgm:t>
    </dgm:pt>
    <dgm:pt modelId="{74A8B147-7CEB-4713-BD5F-4887EAE26E29}" type="parTrans" cxnId="{BE77B2B8-BB2F-4D41-8831-5C523940B16B}">
      <dgm:prSet/>
      <dgm:spPr/>
      <dgm:t>
        <a:bodyPr/>
        <a:lstStyle/>
        <a:p>
          <a:endParaRPr lang="en-US"/>
        </a:p>
      </dgm:t>
    </dgm:pt>
    <dgm:pt modelId="{D7771B09-633F-48D0-848C-2B490DD3FB58}" type="sibTrans" cxnId="{BE77B2B8-BB2F-4D41-8831-5C523940B16B}">
      <dgm:prSet/>
      <dgm:spPr/>
      <dgm:t>
        <a:bodyPr/>
        <a:lstStyle/>
        <a:p>
          <a:endParaRPr lang="en-US"/>
        </a:p>
      </dgm:t>
    </dgm:pt>
    <dgm:pt modelId="{751EB05D-63F1-4834-803D-F5075D0E56F4}">
      <dgm:prSet phldrT="[Text]" custT="1"/>
      <dgm:spPr/>
      <dgm:t>
        <a:bodyPr/>
        <a:lstStyle/>
        <a:p>
          <a:r>
            <a:rPr lang="en-US" sz="3000" dirty="0"/>
            <a:t>Criminal forwards money to cryptocurrency wallet </a:t>
          </a:r>
        </a:p>
      </dgm:t>
    </dgm:pt>
    <dgm:pt modelId="{548A484C-697C-4D03-8350-A0093AC65849}" type="parTrans" cxnId="{4B2BAE1F-0FCC-4A1C-8F84-B8146A23E228}">
      <dgm:prSet/>
      <dgm:spPr/>
      <dgm:t>
        <a:bodyPr/>
        <a:lstStyle/>
        <a:p>
          <a:endParaRPr lang="en-US"/>
        </a:p>
      </dgm:t>
    </dgm:pt>
    <dgm:pt modelId="{531953B5-0266-407E-9CEC-C6D0B886C09D}" type="sibTrans" cxnId="{4B2BAE1F-0FCC-4A1C-8F84-B8146A23E228}">
      <dgm:prSet/>
      <dgm:spPr/>
      <dgm:t>
        <a:bodyPr/>
        <a:lstStyle/>
        <a:p>
          <a:endParaRPr lang="en-US"/>
        </a:p>
      </dgm:t>
    </dgm:pt>
    <dgm:pt modelId="{0785C28F-50F3-4D03-93D6-3420BF195055}">
      <dgm:prSet phldrT="[Text]"/>
      <dgm:spPr/>
      <dgm:t>
        <a:bodyPr/>
        <a:lstStyle/>
        <a:p>
          <a:r>
            <a:rPr lang="en-US" dirty="0"/>
            <a:t>Establish video meeting (with picture)</a:t>
          </a:r>
        </a:p>
      </dgm:t>
    </dgm:pt>
    <dgm:pt modelId="{CA895BE7-04B0-45D6-8D69-B8CBB008E3E2}" type="parTrans" cxnId="{D40A7ECE-B304-4D6E-A594-241D6474C0BC}">
      <dgm:prSet/>
      <dgm:spPr/>
      <dgm:t>
        <a:bodyPr/>
        <a:lstStyle/>
        <a:p>
          <a:endParaRPr lang="en-US"/>
        </a:p>
      </dgm:t>
    </dgm:pt>
    <dgm:pt modelId="{7D1EF938-1424-4AC7-AD95-631FFDF801B6}" type="sibTrans" cxnId="{D40A7ECE-B304-4D6E-A594-241D6474C0BC}">
      <dgm:prSet/>
      <dgm:spPr/>
      <dgm:t>
        <a:bodyPr/>
        <a:lstStyle/>
        <a:p>
          <a:endParaRPr lang="en-US"/>
        </a:p>
      </dgm:t>
    </dgm:pt>
    <dgm:pt modelId="{4C446DD4-C7E2-4ABB-BBCA-0F16C8D33234}" type="pres">
      <dgm:prSet presAssocID="{CD1117C3-F7BE-4930-90A6-83A7349911E7}" presName="linearFlow" presStyleCnt="0">
        <dgm:presLayoutVars>
          <dgm:dir/>
          <dgm:animLvl val="lvl"/>
          <dgm:resizeHandles val="exact"/>
        </dgm:presLayoutVars>
      </dgm:prSet>
      <dgm:spPr/>
    </dgm:pt>
    <dgm:pt modelId="{04C26138-2602-4EAC-A8A8-0424CC3B1A86}" type="pres">
      <dgm:prSet presAssocID="{4C444D27-448B-4832-A253-E94A11D3F3A9}" presName="composite" presStyleCnt="0"/>
      <dgm:spPr/>
    </dgm:pt>
    <dgm:pt modelId="{BF5FE752-931E-4135-8FFA-14F691406CCC}" type="pres">
      <dgm:prSet presAssocID="{4C444D27-448B-4832-A253-E94A11D3F3A9}" presName="parentText" presStyleLbl="alignNode1" presStyleIdx="0" presStyleCnt="3">
        <dgm:presLayoutVars>
          <dgm:chMax val="1"/>
          <dgm:bulletEnabled val="1"/>
        </dgm:presLayoutVars>
      </dgm:prSet>
      <dgm:spPr/>
    </dgm:pt>
    <dgm:pt modelId="{E6E9B7B7-9AED-45A9-AE40-8881650D7085}" type="pres">
      <dgm:prSet presAssocID="{4C444D27-448B-4832-A253-E94A11D3F3A9}" presName="descendantText" presStyleLbl="alignAcc1" presStyleIdx="0" presStyleCnt="3">
        <dgm:presLayoutVars>
          <dgm:bulletEnabled val="1"/>
        </dgm:presLayoutVars>
      </dgm:prSet>
      <dgm:spPr/>
    </dgm:pt>
    <dgm:pt modelId="{1C101128-A2C3-4C02-8DD3-29AA6FF29BBF}" type="pres">
      <dgm:prSet presAssocID="{724274E1-7BFB-4DE4-A70A-3D14A4562406}" presName="sp" presStyleCnt="0"/>
      <dgm:spPr/>
    </dgm:pt>
    <dgm:pt modelId="{2F798ED5-AC1C-4CE9-8726-053C6F873AC5}" type="pres">
      <dgm:prSet presAssocID="{22105601-3345-47DF-8C60-99A9345F0ED0}" presName="composite" presStyleCnt="0"/>
      <dgm:spPr/>
    </dgm:pt>
    <dgm:pt modelId="{84D5F03E-1E7B-401B-8AF5-54F1C9CA162B}" type="pres">
      <dgm:prSet presAssocID="{22105601-3345-47DF-8C60-99A9345F0ED0}" presName="parentText" presStyleLbl="alignNode1" presStyleIdx="1" presStyleCnt="3">
        <dgm:presLayoutVars>
          <dgm:chMax val="1"/>
          <dgm:bulletEnabled val="1"/>
        </dgm:presLayoutVars>
      </dgm:prSet>
      <dgm:spPr/>
    </dgm:pt>
    <dgm:pt modelId="{4D6946FB-DF2D-4F6D-AC00-C755805358FA}" type="pres">
      <dgm:prSet presAssocID="{22105601-3345-47DF-8C60-99A9345F0ED0}" presName="descendantText" presStyleLbl="alignAcc1" presStyleIdx="1" presStyleCnt="3">
        <dgm:presLayoutVars>
          <dgm:bulletEnabled val="1"/>
        </dgm:presLayoutVars>
      </dgm:prSet>
      <dgm:spPr/>
    </dgm:pt>
    <dgm:pt modelId="{0C58A013-E4A6-4FC6-B0B7-A3456F082E9E}" type="pres">
      <dgm:prSet presAssocID="{23DBAA57-30FD-4B95-B145-25A582A59AE7}" presName="sp" presStyleCnt="0"/>
      <dgm:spPr/>
    </dgm:pt>
    <dgm:pt modelId="{0E1E6F38-28ED-4FF0-B6BD-ABF87E786FC7}" type="pres">
      <dgm:prSet presAssocID="{85E2CD69-9DC4-470B-AD90-B3625A189FD5}" presName="composite" presStyleCnt="0"/>
      <dgm:spPr/>
    </dgm:pt>
    <dgm:pt modelId="{E48D6192-C380-456E-96C7-98377996F2DA}" type="pres">
      <dgm:prSet presAssocID="{85E2CD69-9DC4-470B-AD90-B3625A189FD5}" presName="parentText" presStyleLbl="alignNode1" presStyleIdx="2" presStyleCnt="3">
        <dgm:presLayoutVars>
          <dgm:chMax val="1"/>
          <dgm:bulletEnabled val="1"/>
        </dgm:presLayoutVars>
      </dgm:prSet>
      <dgm:spPr/>
    </dgm:pt>
    <dgm:pt modelId="{2B0E1560-BA1C-4B55-80F4-3C14F2D53494}" type="pres">
      <dgm:prSet presAssocID="{85E2CD69-9DC4-470B-AD90-B3625A189FD5}" presName="descendantText" presStyleLbl="alignAcc1" presStyleIdx="2" presStyleCnt="3">
        <dgm:presLayoutVars>
          <dgm:bulletEnabled val="1"/>
        </dgm:presLayoutVars>
      </dgm:prSet>
      <dgm:spPr/>
    </dgm:pt>
  </dgm:ptLst>
  <dgm:cxnLst>
    <dgm:cxn modelId="{C6359A11-AC50-4238-A590-9ADB37535C13}" srcId="{4C444D27-448B-4832-A253-E94A11D3F3A9}" destId="{6FBCFA71-328F-463D-B6A8-7ED293150C59}" srcOrd="1" destOrd="0" parTransId="{01CF8A02-B95E-4532-8CA7-987E90D82FA7}" sibTransId="{BE9F0248-191A-45BE-B5F7-A5B56427C2A6}"/>
    <dgm:cxn modelId="{1D2FC216-86F8-41A0-98AD-A96AE819A5AE}" type="presOf" srcId="{C3E22317-9176-44C4-B594-D39BE02920AC}" destId="{4D6946FB-DF2D-4F6D-AC00-C755805358FA}" srcOrd="0" destOrd="0" presId="urn:microsoft.com/office/officeart/2005/8/layout/chevron2"/>
    <dgm:cxn modelId="{ADC2671F-6689-4C1B-B242-D2EE1F3F55BD}" type="presOf" srcId="{751EB05D-63F1-4834-803D-F5075D0E56F4}" destId="{2B0E1560-BA1C-4B55-80F4-3C14F2D53494}" srcOrd="0" destOrd="1" presId="urn:microsoft.com/office/officeart/2005/8/layout/chevron2"/>
    <dgm:cxn modelId="{4B2BAE1F-0FCC-4A1C-8F84-B8146A23E228}" srcId="{85E2CD69-9DC4-470B-AD90-B3625A189FD5}" destId="{751EB05D-63F1-4834-803D-F5075D0E56F4}" srcOrd="1" destOrd="0" parTransId="{548A484C-697C-4D03-8350-A0093AC65849}" sibTransId="{531953B5-0266-407E-9CEC-C6D0B886C09D}"/>
    <dgm:cxn modelId="{99E92A2E-1AD3-41E5-BB02-6B3F82627271}" srcId="{CD1117C3-F7BE-4930-90A6-83A7349911E7}" destId="{85E2CD69-9DC4-470B-AD90-B3625A189FD5}" srcOrd="2" destOrd="0" parTransId="{2E5C39A9-5CB1-41A0-B8AB-C5980F5392E3}" sibTransId="{35FFD7B6-5A95-43EF-BECE-55B9469FD60F}"/>
    <dgm:cxn modelId="{727DE843-441A-4727-BC81-696FDB7F343E}" type="presOf" srcId="{0785C28F-50F3-4D03-93D6-3420BF195055}" destId="{4D6946FB-DF2D-4F6D-AC00-C755805358FA}" srcOrd="0" destOrd="1" presId="urn:microsoft.com/office/officeart/2005/8/layout/chevron2"/>
    <dgm:cxn modelId="{EDCE4B65-7757-4F18-9158-7E97112D37AB}" type="presOf" srcId="{6FBCFA71-328F-463D-B6A8-7ED293150C59}" destId="{E6E9B7B7-9AED-45A9-AE40-8881650D7085}" srcOrd="0" destOrd="1" presId="urn:microsoft.com/office/officeart/2005/8/layout/chevron2"/>
    <dgm:cxn modelId="{2C9A1379-EDD8-4CD9-8472-70013F9CB0ED}" srcId="{4C444D27-448B-4832-A253-E94A11D3F3A9}" destId="{89770433-43DA-4D50-B3CF-F9C35A327F6F}" srcOrd="0" destOrd="0" parTransId="{553287FE-375F-4196-BA22-E16FC9EC61AA}" sibTransId="{29E38929-88C7-4FDE-845E-C0B5582362A2}"/>
    <dgm:cxn modelId="{6C15C2A2-3C9E-4B5E-BBE1-0979BEAB0147}" type="presOf" srcId="{89770433-43DA-4D50-B3CF-F9C35A327F6F}" destId="{E6E9B7B7-9AED-45A9-AE40-8881650D7085}" srcOrd="0" destOrd="0" presId="urn:microsoft.com/office/officeart/2005/8/layout/chevron2"/>
    <dgm:cxn modelId="{3427B8A3-B5F5-4BBF-8BFE-A074287BEA94}" type="presOf" srcId="{CD1117C3-F7BE-4930-90A6-83A7349911E7}" destId="{4C446DD4-C7E2-4ABB-BBCA-0F16C8D33234}" srcOrd="0" destOrd="0" presId="urn:microsoft.com/office/officeart/2005/8/layout/chevron2"/>
    <dgm:cxn modelId="{BE77B2B8-BB2F-4D41-8831-5C523940B16B}" srcId="{85E2CD69-9DC4-470B-AD90-B3625A189FD5}" destId="{7AA85B7C-BB91-4114-84BA-42ADB21907CD}" srcOrd="0" destOrd="0" parTransId="{74A8B147-7CEB-4713-BD5F-4887EAE26E29}" sibTransId="{D7771B09-633F-48D0-848C-2B490DD3FB58}"/>
    <dgm:cxn modelId="{88F2E3BC-6CFC-4341-9A9C-4584A134479C}" srcId="{CD1117C3-F7BE-4930-90A6-83A7349911E7}" destId="{4C444D27-448B-4832-A253-E94A11D3F3A9}" srcOrd="0" destOrd="0" parTransId="{1EDA83DB-E81A-4FE6-85E3-3376122AF1A8}" sibTransId="{724274E1-7BFB-4DE4-A70A-3D14A4562406}"/>
    <dgm:cxn modelId="{870FF5C3-6D1E-4879-83E6-30967D717129}" type="presOf" srcId="{22105601-3345-47DF-8C60-99A9345F0ED0}" destId="{84D5F03E-1E7B-401B-8AF5-54F1C9CA162B}" srcOrd="0" destOrd="0" presId="urn:microsoft.com/office/officeart/2005/8/layout/chevron2"/>
    <dgm:cxn modelId="{598ED0CA-8A3A-4C0F-B5D5-B056A52DF061}" type="presOf" srcId="{7AA85B7C-BB91-4114-84BA-42ADB21907CD}" destId="{2B0E1560-BA1C-4B55-80F4-3C14F2D53494}" srcOrd="0" destOrd="0" presId="urn:microsoft.com/office/officeart/2005/8/layout/chevron2"/>
    <dgm:cxn modelId="{D40A7ECE-B304-4D6E-A594-241D6474C0BC}" srcId="{22105601-3345-47DF-8C60-99A9345F0ED0}" destId="{0785C28F-50F3-4D03-93D6-3420BF195055}" srcOrd="1" destOrd="0" parTransId="{CA895BE7-04B0-45D6-8D69-B8CBB008E3E2}" sibTransId="{7D1EF938-1424-4AC7-AD95-631FFDF801B6}"/>
    <dgm:cxn modelId="{0C9606D6-C6CB-4A89-9FDD-15C6ACF54C7B}" type="presOf" srcId="{4C444D27-448B-4832-A253-E94A11D3F3A9}" destId="{BF5FE752-931E-4135-8FFA-14F691406CCC}" srcOrd="0" destOrd="0" presId="urn:microsoft.com/office/officeart/2005/8/layout/chevron2"/>
    <dgm:cxn modelId="{6DA92DE2-0679-4B11-8E8A-8926C59A2AD5}" type="presOf" srcId="{85E2CD69-9DC4-470B-AD90-B3625A189FD5}" destId="{E48D6192-C380-456E-96C7-98377996F2DA}" srcOrd="0" destOrd="0" presId="urn:microsoft.com/office/officeart/2005/8/layout/chevron2"/>
    <dgm:cxn modelId="{18E655E3-60FB-4B82-9C08-E095DD30CBBF}" srcId="{22105601-3345-47DF-8C60-99A9345F0ED0}" destId="{C3E22317-9176-44C4-B594-D39BE02920AC}" srcOrd="0" destOrd="0" parTransId="{3F281784-9602-4C75-907D-FA3B469CB00B}" sibTransId="{971C0670-46D3-4E71-ABD8-3BB24A6D7CDB}"/>
    <dgm:cxn modelId="{096C60F1-4DE0-4428-A06D-314AF98A6D51}" srcId="{CD1117C3-F7BE-4930-90A6-83A7349911E7}" destId="{22105601-3345-47DF-8C60-99A9345F0ED0}" srcOrd="1" destOrd="0" parTransId="{EEBDE569-98A1-46D3-86F6-EBB645E3DD9D}" sibTransId="{23DBAA57-30FD-4B95-B145-25A582A59AE7}"/>
    <dgm:cxn modelId="{FE508688-1582-4881-91E0-23235FE55294}" type="presParOf" srcId="{4C446DD4-C7E2-4ABB-BBCA-0F16C8D33234}" destId="{04C26138-2602-4EAC-A8A8-0424CC3B1A86}" srcOrd="0" destOrd="0" presId="urn:microsoft.com/office/officeart/2005/8/layout/chevron2"/>
    <dgm:cxn modelId="{0EA0C1C8-08AD-4985-83E2-5435FB511680}" type="presParOf" srcId="{04C26138-2602-4EAC-A8A8-0424CC3B1A86}" destId="{BF5FE752-931E-4135-8FFA-14F691406CCC}" srcOrd="0" destOrd="0" presId="urn:microsoft.com/office/officeart/2005/8/layout/chevron2"/>
    <dgm:cxn modelId="{2E460C24-D2DB-45EA-B61D-DCB73B1F9AD4}" type="presParOf" srcId="{04C26138-2602-4EAC-A8A8-0424CC3B1A86}" destId="{E6E9B7B7-9AED-45A9-AE40-8881650D7085}" srcOrd="1" destOrd="0" presId="urn:microsoft.com/office/officeart/2005/8/layout/chevron2"/>
    <dgm:cxn modelId="{46C76893-F367-4834-B0BE-24F09FF8949F}" type="presParOf" srcId="{4C446DD4-C7E2-4ABB-BBCA-0F16C8D33234}" destId="{1C101128-A2C3-4C02-8DD3-29AA6FF29BBF}" srcOrd="1" destOrd="0" presId="urn:microsoft.com/office/officeart/2005/8/layout/chevron2"/>
    <dgm:cxn modelId="{FA5A3A75-44B5-490E-944A-5D4785F6E8B0}" type="presParOf" srcId="{4C446DD4-C7E2-4ABB-BBCA-0F16C8D33234}" destId="{2F798ED5-AC1C-4CE9-8726-053C6F873AC5}" srcOrd="2" destOrd="0" presId="urn:microsoft.com/office/officeart/2005/8/layout/chevron2"/>
    <dgm:cxn modelId="{BA146D4A-D7F9-4582-AEBD-2602FB0DF461}" type="presParOf" srcId="{2F798ED5-AC1C-4CE9-8726-053C6F873AC5}" destId="{84D5F03E-1E7B-401B-8AF5-54F1C9CA162B}" srcOrd="0" destOrd="0" presId="urn:microsoft.com/office/officeart/2005/8/layout/chevron2"/>
    <dgm:cxn modelId="{2681AE5D-74BA-4710-9377-DE2D4E545972}" type="presParOf" srcId="{2F798ED5-AC1C-4CE9-8726-053C6F873AC5}" destId="{4D6946FB-DF2D-4F6D-AC00-C755805358FA}" srcOrd="1" destOrd="0" presId="urn:microsoft.com/office/officeart/2005/8/layout/chevron2"/>
    <dgm:cxn modelId="{D806023C-9C15-4E17-9B7F-A6FF28DB28F4}" type="presParOf" srcId="{4C446DD4-C7E2-4ABB-BBCA-0F16C8D33234}" destId="{0C58A013-E4A6-4FC6-B0B7-A3456F082E9E}" srcOrd="3" destOrd="0" presId="urn:microsoft.com/office/officeart/2005/8/layout/chevron2"/>
    <dgm:cxn modelId="{F18FE155-026E-4327-B2DD-DBD0348392D3}" type="presParOf" srcId="{4C446DD4-C7E2-4ABB-BBCA-0F16C8D33234}" destId="{0E1E6F38-28ED-4FF0-B6BD-ABF87E786FC7}" srcOrd="4" destOrd="0" presId="urn:microsoft.com/office/officeart/2005/8/layout/chevron2"/>
    <dgm:cxn modelId="{1FD0FB0E-CA20-49D3-BB73-E982C35E3719}" type="presParOf" srcId="{0E1E6F38-28ED-4FF0-B6BD-ABF87E786FC7}" destId="{E48D6192-C380-456E-96C7-98377996F2DA}" srcOrd="0" destOrd="0" presId="urn:microsoft.com/office/officeart/2005/8/layout/chevron2"/>
    <dgm:cxn modelId="{54451491-C8D3-44CE-9793-C3133923A894}" type="presParOf" srcId="{0E1E6F38-28ED-4FF0-B6BD-ABF87E786FC7}" destId="{2B0E1560-BA1C-4B55-80F4-3C14F2D5349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D15474-BB80-44CD-986B-AC75A220F0E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3726E6B-7F82-4650-AFE9-17FD7354D913}">
      <dgm:prSet phldrT="[Text]" custT="1"/>
      <dgm:spPr/>
      <dgm:t>
        <a:bodyPr/>
        <a:lstStyle/>
        <a:p>
          <a:r>
            <a:rPr lang="en-US" sz="2400" dirty="0"/>
            <a:t>Notify</a:t>
          </a:r>
        </a:p>
      </dgm:t>
    </dgm:pt>
    <dgm:pt modelId="{CF014E70-E443-40F1-80A0-FA8C0032357D}" type="parTrans" cxnId="{27FF4B8C-0658-4CAC-8C77-687816E147BF}">
      <dgm:prSet/>
      <dgm:spPr/>
      <dgm:t>
        <a:bodyPr/>
        <a:lstStyle/>
        <a:p>
          <a:endParaRPr lang="en-US"/>
        </a:p>
      </dgm:t>
    </dgm:pt>
    <dgm:pt modelId="{F5D35975-7918-43BE-A95E-63E8B23CEF7F}" type="sibTrans" cxnId="{27FF4B8C-0658-4CAC-8C77-687816E147BF}">
      <dgm:prSet/>
      <dgm:spPr/>
      <dgm:t>
        <a:bodyPr/>
        <a:lstStyle/>
        <a:p>
          <a:endParaRPr lang="en-US"/>
        </a:p>
      </dgm:t>
    </dgm:pt>
    <dgm:pt modelId="{DCD68ECE-EE1D-4750-8A9B-680E79FF6E84}">
      <dgm:prSet phldrT="[Text]"/>
      <dgm:spPr/>
      <dgm:t>
        <a:bodyPr/>
        <a:lstStyle/>
        <a:p>
          <a:r>
            <a:rPr lang="en-US" dirty="0"/>
            <a:t>Contact victim business to request reversal, Hold Harmless Letter, or Letter of Indemnity</a:t>
          </a:r>
        </a:p>
      </dgm:t>
    </dgm:pt>
    <dgm:pt modelId="{3545A2AF-EF1C-456A-8429-CCBF1DEB0DAF}" type="parTrans" cxnId="{0B271027-5F7C-480B-BB2E-9F7DAF842ED4}">
      <dgm:prSet/>
      <dgm:spPr/>
      <dgm:t>
        <a:bodyPr/>
        <a:lstStyle/>
        <a:p>
          <a:endParaRPr lang="en-US"/>
        </a:p>
      </dgm:t>
    </dgm:pt>
    <dgm:pt modelId="{8F328B6A-59AB-469C-8D11-EFE11B942AC0}" type="sibTrans" cxnId="{0B271027-5F7C-480B-BB2E-9F7DAF842ED4}">
      <dgm:prSet/>
      <dgm:spPr/>
      <dgm:t>
        <a:bodyPr/>
        <a:lstStyle/>
        <a:p>
          <a:endParaRPr lang="en-US"/>
        </a:p>
      </dgm:t>
    </dgm:pt>
    <dgm:pt modelId="{84726B91-99CC-42A1-88D9-35AB077C0CBC}">
      <dgm:prSet phldrT="[Text]" custT="1"/>
      <dgm:spPr/>
      <dgm:t>
        <a:bodyPr/>
        <a:lstStyle/>
        <a:p>
          <a:r>
            <a:rPr lang="en-US" sz="2400" dirty="0"/>
            <a:t>Report</a:t>
          </a:r>
        </a:p>
      </dgm:t>
    </dgm:pt>
    <dgm:pt modelId="{BCB43098-B8BD-4BC1-B32A-761DC7C3F801}" type="parTrans" cxnId="{0BE0362F-8ABA-4BBE-9C19-A5312375B9A8}">
      <dgm:prSet/>
      <dgm:spPr/>
      <dgm:t>
        <a:bodyPr/>
        <a:lstStyle/>
        <a:p>
          <a:endParaRPr lang="en-US"/>
        </a:p>
      </dgm:t>
    </dgm:pt>
    <dgm:pt modelId="{7D21775B-6D55-4DA9-BBE2-B1A2566CFA74}" type="sibTrans" cxnId="{0BE0362F-8ABA-4BBE-9C19-A5312375B9A8}">
      <dgm:prSet/>
      <dgm:spPr/>
      <dgm:t>
        <a:bodyPr/>
        <a:lstStyle/>
        <a:p>
          <a:endParaRPr lang="en-US"/>
        </a:p>
      </dgm:t>
    </dgm:pt>
    <dgm:pt modelId="{FEC4FA4F-FF2D-4E9D-8D8F-14E7435D302C}">
      <dgm:prSet phldrT="[Text]"/>
      <dgm:spPr/>
      <dgm:t>
        <a:bodyPr/>
        <a:lstStyle/>
        <a:p>
          <a:r>
            <a:rPr lang="en-US" dirty="0"/>
            <a:t>File a complaint with government (U.S.: www.ic3.gov)</a:t>
          </a:r>
        </a:p>
      </dgm:t>
    </dgm:pt>
    <dgm:pt modelId="{3A5DBE98-9286-492C-AF9F-C362DB5A4D5F}" type="parTrans" cxnId="{021EA05E-9590-4D02-A71F-365835726957}">
      <dgm:prSet/>
      <dgm:spPr/>
      <dgm:t>
        <a:bodyPr/>
        <a:lstStyle/>
        <a:p>
          <a:endParaRPr lang="en-US"/>
        </a:p>
      </dgm:t>
    </dgm:pt>
    <dgm:pt modelId="{263F9930-18A9-4FE6-B0A9-E3029F74501D}" type="sibTrans" cxnId="{021EA05E-9590-4D02-A71F-365835726957}">
      <dgm:prSet/>
      <dgm:spPr/>
      <dgm:t>
        <a:bodyPr/>
        <a:lstStyle/>
        <a:p>
          <a:endParaRPr lang="en-US"/>
        </a:p>
      </dgm:t>
    </dgm:pt>
    <dgm:pt modelId="{76403289-A43A-4B64-A752-ED0E0CA5CD61}">
      <dgm:prSet phldrT="[Text]"/>
      <dgm:spPr/>
      <dgm:t>
        <a:bodyPr/>
        <a:lstStyle/>
        <a:p>
          <a:r>
            <a:rPr lang="en-US" dirty="0"/>
            <a:t>Recovery is possible (U.S.: IC3’s Recovery Asset Team 74% success)</a:t>
          </a:r>
        </a:p>
      </dgm:t>
    </dgm:pt>
    <dgm:pt modelId="{C0B1A139-A53A-45FC-86D8-5A95E00C6850}" type="parTrans" cxnId="{26A716D5-B34F-4789-8C56-19220D4CE22C}">
      <dgm:prSet/>
      <dgm:spPr/>
      <dgm:t>
        <a:bodyPr/>
        <a:lstStyle/>
        <a:p>
          <a:endParaRPr lang="en-US"/>
        </a:p>
      </dgm:t>
    </dgm:pt>
    <dgm:pt modelId="{AD7A69FB-07BB-444E-BA1B-B567A120501C}" type="sibTrans" cxnId="{26A716D5-B34F-4789-8C56-19220D4CE22C}">
      <dgm:prSet/>
      <dgm:spPr/>
      <dgm:t>
        <a:bodyPr/>
        <a:lstStyle/>
        <a:p>
          <a:endParaRPr lang="en-US"/>
        </a:p>
      </dgm:t>
    </dgm:pt>
    <dgm:pt modelId="{9264F20F-5932-4133-9976-7C220D3C07C7}">
      <dgm:prSet phldrT="[Text]" custT="1"/>
      <dgm:spPr/>
      <dgm:t>
        <a:bodyPr/>
        <a:lstStyle/>
        <a:p>
          <a:r>
            <a:rPr lang="en-US" sz="2000" dirty="0"/>
            <a:t>Awareness</a:t>
          </a:r>
        </a:p>
      </dgm:t>
    </dgm:pt>
    <dgm:pt modelId="{742BC4AF-AFA4-4E8C-A0C2-409A94836D3D}" type="parTrans" cxnId="{9739FC31-0709-4D43-9426-15D693C34DDD}">
      <dgm:prSet/>
      <dgm:spPr/>
      <dgm:t>
        <a:bodyPr/>
        <a:lstStyle/>
        <a:p>
          <a:endParaRPr lang="en-US"/>
        </a:p>
      </dgm:t>
    </dgm:pt>
    <dgm:pt modelId="{9B6D12C9-7FDB-4D1A-BD90-5E8711D799DA}" type="sibTrans" cxnId="{9739FC31-0709-4D43-9426-15D693C34DDD}">
      <dgm:prSet/>
      <dgm:spPr/>
      <dgm:t>
        <a:bodyPr/>
        <a:lstStyle/>
        <a:p>
          <a:endParaRPr lang="en-US"/>
        </a:p>
      </dgm:t>
    </dgm:pt>
    <dgm:pt modelId="{24BCFF87-0F63-4A94-9E40-47B65C722703}">
      <dgm:prSet phldrT="[Text]"/>
      <dgm:spPr/>
      <dgm:t>
        <a:bodyPr/>
        <a:lstStyle/>
        <a:p>
          <a:r>
            <a:rPr lang="en-US" dirty="0"/>
            <a:t>Monitor BEC trends (e.g., www.ic3.gov)</a:t>
          </a:r>
        </a:p>
      </dgm:t>
    </dgm:pt>
    <dgm:pt modelId="{46DAC1D0-72F0-45B3-ACAA-E8BB95B86877}" type="parTrans" cxnId="{FB510229-BF45-40C4-9E47-EA525599C085}">
      <dgm:prSet/>
      <dgm:spPr/>
      <dgm:t>
        <a:bodyPr/>
        <a:lstStyle/>
        <a:p>
          <a:endParaRPr lang="en-US"/>
        </a:p>
      </dgm:t>
    </dgm:pt>
    <dgm:pt modelId="{C3BAAC62-3813-40A0-A105-47537C409621}" type="sibTrans" cxnId="{FB510229-BF45-40C4-9E47-EA525599C085}">
      <dgm:prSet/>
      <dgm:spPr/>
      <dgm:t>
        <a:bodyPr/>
        <a:lstStyle/>
        <a:p>
          <a:endParaRPr lang="en-US"/>
        </a:p>
      </dgm:t>
    </dgm:pt>
    <dgm:pt modelId="{49850670-4519-4BBE-B9EA-5654BAC50091}">
      <dgm:prSet phldrT="[Text]"/>
      <dgm:spPr/>
      <dgm:t>
        <a:bodyPr/>
        <a:lstStyle/>
        <a:p>
          <a:r>
            <a:rPr lang="en-US" dirty="0"/>
            <a:t>Verify email addresses and orders independently</a:t>
          </a:r>
        </a:p>
      </dgm:t>
    </dgm:pt>
    <dgm:pt modelId="{83BAA97A-E1E8-44BA-95F6-E184C31EC1FB}" type="parTrans" cxnId="{B1A85590-2C74-4CBD-86C2-ECAE02DFE92D}">
      <dgm:prSet/>
      <dgm:spPr/>
      <dgm:t>
        <a:bodyPr/>
        <a:lstStyle/>
        <a:p>
          <a:endParaRPr lang="en-US"/>
        </a:p>
      </dgm:t>
    </dgm:pt>
    <dgm:pt modelId="{905D5638-43C5-42B7-9331-C8E97EA9DC85}" type="sibTrans" cxnId="{B1A85590-2C74-4CBD-86C2-ECAE02DFE92D}">
      <dgm:prSet/>
      <dgm:spPr/>
      <dgm:t>
        <a:bodyPr/>
        <a:lstStyle/>
        <a:p>
          <a:endParaRPr lang="en-US"/>
        </a:p>
      </dgm:t>
    </dgm:pt>
    <dgm:pt modelId="{091B0546-887F-4168-B675-D0AEAA91B22E}" type="pres">
      <dgm:prSet presAssocID="{54D15474-BB80-44CD-986B-AC75A220F0E7}" presName="linearFlow" presStyleCnt="0">
        <dgm:presLayoutVars>
          <dgm:dir/>
          <dgm:animLvl val="lvl"/>
          <dgm:resizeHandles val="exact"/>
        </dgm:presLayoutVars>
      </dgm:prSet>
      <dgm:spPr/>
    </dgm:pt>
    <dgm:pt modelId="{022C72F1-9C42-49A8-B50E-D9BA931D686A}" type="pres">
      <dgm:prSet presAssocID="{C3726E6B-7F82-4650-AFE9-17FD7354D913}" presName="composite" presStyleCnt="0"/>
      <dgm:spPr/>
    </dgm:pt>
    <dgm:pt modelId="{97DB34C5-545A-4A3F-9A51-20217B0D04A1}" type="pres">
      <dgm:prSet presAssocID="{C3726E6B-7F82-4650-AFE9-17FD7354D913}" presName="parentText" presStyleLbl="alignNode1" presStyleIdx="0" presStyleCnt="3" custScaleX="113330">
        <dgm:presLayoutVars>
          <dgm:chMax val="1"/>
          <dgm:bulletEnabled val="1"/>
        </dgm:presLayoutVars>
      </dgm:prSet>
      <dgm:spPr/>
    </dgm:pt>
    <dgm:pt modelId="{60E4669E-8B38-489D-ACF6-A9C2542B4F85}" type="pres">
      <dgm:prSet presAssocID="{C3726E6B-7F82-4650-AFE9-17FD7354D913}" presName="descendantText" presStyleLbl="alignAcc1" presStyleIdx="0" presStyleCnt="3">
        <dgm:presLayoutVars>
          <dgm:bulletEnabled val="1"/>
        </dgm:presLayoutVars>
      </dgm:prSet>
      <dgm:spPr/>
    </dgm:pt>
    <dgm:pt modelId="{95CE75ED-76AB-403F-8CF7-D7281C94DDE0}" type="pres">
      <dgm:prSet presAssocID="{F5D35975-7918-43BE-A95E-63E8B23CEF7F}" presName="sp" presStyleCnt="0"/>
      <dgm:spPr/>
    </dgm:pt>
    <dgm:pt modelId="{C6036478-88AF-4900-B480-C79ABBA2DA3C}" type="pres">
      <dgm:prSet presAssocID="{84726B91-99CC-42A1-88D9-35AB077C0CBC}" presName="composite" presStyleCnt="0"/>
      <dgm:spPr/>
    </dgm:pt>
    <dgm:pt modelId="{186D9DF2-C08E-4364-876B-705701EA2A7A}" type="pres">
      <dgm:prSet presAssocID="{84726B91-99CC-42A1-88D9-35AB077C0CBC}" presName="parentText" presStyleLbl="alignNode1" presStyleIdx="1" presStyleCnt="3" custScaleX="112610">
        <dgm:presLayoutVars>
          <dgm:chMax val="1"/>
          <dgm:bulletEnabled val="1"/>
        </dgm:presLayoutVars>
      </dgm:prSet>
      <dgm:spPr/>
    </dgm:pt>
    <dgm:pt modelId="{39065293-D11C-4BCC-8ADC-1805167523C6}" type="pres">
      <dgm:prSet presAssocID="{84726B91-99CC-42A1-88D9-35AB077C0CBC}" presName="descendantText" presStyleLbl="alignAcc1" presStyleIdx="1" presStyleCnt="3">
        <dgm:presLayoutVars>
          <dgm:bulletEnabled val="1"/>
        </dgm:presLayoutVars>
      </dgm:prSet>
      <dgm:spPr/>
    </dgm:pt>
    <dgm:pt modelId="{776F8B48-F42E-4DA6-ACE9-955138A3BB7C}" type="pres">
      <dgm:prSet presAssocID="{7D21775B-6D55-4DA9-BBE2-B1A2566CFA74}" presName="sp" presStyleCnt="0"/>
      <dgm:spPr/>
    </dgm:pt>
    <dgm:pt modelId="{46C380CB-234F-49C8-A5FB-4E6703B91171}" type="pres">
      <dgm:prSet presAssocID="{9264F20F-5932-4133-9976-7C220D3C07C7}" presName="composite" presStyleCnt="0"/>
      <dgm:spPr/>
    </dgm:pt>
    <dgm:pt modelId="{A488337D-76DC-4191-97DB-865030F014DF}" type="pres">
      <dgm:prSet presAssocID="{9264F20F-5932-4133-9976-7C220D3C07C7}" presName="parentText" presStyleLbl="alignNode1" presStyleIdx="2" presStyleCnt="3" custScaleX="125390">
        <dgm:presLayoutVars>
          <dgm:chMax val="1"/>
          <dgm:bulletEnabled val="1"/>
        </dgm:presLayoutVars>
      </dgm:prSet>
      <dgm:spPr/>
    </dgm:pt>
    <dgm:pt modelId="{66FF1AFC-F454-4887-9D86-B56643684CAA}" type="pres">
      <dgm:prSet presAssocID="{9264F20F-5932-4133-9976-7C220D3C07C7}" presName="descendantText" presStyleLbl="alignAcc1" presStyleIdx="2" presStyleCnt="3">
        <dgm:presLayoutVars>
          <dgm:bulletEnabled val="1"/>
        </dgm:presLayoutVars>
      </dgm:prSet>
      <dgm:spPr/>
    </dgm:pt>
  </dgm:ptLst>
  <dgm:cxnLst>
    <dgm:cxn modelId="{DAEFD124-A50F-421C-ACD3-F97F64383101}" type="presOf" srcId="{76403289-A43A-4B64-A752-ED0E0CA5CD61}" destId="{39065293-D11C-4BCC-8ADC-1805167523C6}" srcOrd="0" destOrd="1" presId="urn:microsoft.com/office/officeart/2005/8/layout/chevron2"/>
    <dgm:cxn modelId="{0B271027-5F7C-480B-BB2E-9F7DAF842ED4}" srcId="{C3726E6B-7F82-4650-AFE9-17FD7354D913}" destId="{DCD68ECE-EE1D-4750-8A9B-680E79FF6E84}" srcOrd="0" destOrd="0" parTransId="{3545A2AF-EF1C-456A-8429-CCBF1DEB0DAF}" sibTransId="{8F328B6A-59AB-469C-8D11-EFE11B942AC0}"/>
    <dgm:cxn modelId="{FB510229-BF45-40C4-9E47-EA525599C085}" srcId="{9264F20F-5932-4133-9976-7C220D3C07C7}" destId="{24BCFF87-0F63-4A94-9E40-47B65C722703}" srcOrd="0" destOrd="0" parTransId="{46DAC1D0-72F0-45B3-ACAA-E8BB95B86877}" sibTransId="{C3BAAC62-3813-40A0-A105-47537C409621}"/>
    <dgm:cxn modelId="{0BE0362F-8ABA-4BBE-9C19-A5312375B9A8}" srcId="{54D15474-BB80-44CD-986B-AC75A220F0E7}" destId="{84726B91-99CC-42A1-88D9-35AB077C0CBC}" srcOrd="1" destOrd="0" parTransId="{BCB43098-B8BD-4BC1-B32A-761DC7C3F801}" sibTransId="{7D21775B-6D55-4DA9-BBE2-B1A2566CFA74}"/>
    <dgm:cxn modelId="{9739FC31-0709-4D43-9426-15D693C34DDD}" srcId="{54D15474-BB80-44CD-986B-AC75A220F0E7}" destId="{9264F20F-5932-4133-9976-7C220D3C07C7}" srcOrd="2" destOrd="0" parTransId="{742BC4AF-AFA4-4E8C-A0C2-409A94836D3D}" sibTransId="{9B6D12C9-7FDB-4D1A-BD90-5E8711D799DA}"/>
    <dgm:cxn modelId="{8299C839-AC60-4D8C-B1B8-1CEB9D553E90}" type="presOf" srcId="{24BCFF87-0F63-4A94-9E40-47B65C722703}" destId="{66FF1AFC-F454-4887-9D86-B56643684CAA}" srcOrd="0" destOrd="0" presId="urn:microsoft.com/office/officeart/2005/8/layout/chevron2"/>
    <dgm:cxn modelId="{021EA05E-9590-4D02-A71F-365835726957}" srcId="{84726B91-99CC-42A1-88D9-35AB077C0CBC}" destId="{FEC4FA4F-FF2D-4E9D-8D8F-14E7435D302C}" srcOrd="0" destOrd="0" parTransId="{3A5DBE98-9286-492C-AF9F-C362DB5A4D5F}" sibTransId="{263F9930-18A9-4FE6-B0A9-E3029F74501D}"/>
    <dgm:cxn modelId="{6746A562-43C2-445B-AD26-12CDB36508EE}" type="presOf" srcId="{DCD68ECE-EE1D-4750-8A9B-680E79FF6E84}" destId="{60E4669E-8B38-489D-ACF6-A9C2542B4F85}" srcOrd="0" destOrd="0" presId="urn:microsoft.com/office/officeart/2005/8/layout/chevron2"/>
    <dgm:cxn modelId="{E2CBA24C-5B03-4DE0-BC68-D8339DF38552}" type="presOf" srcId="{54D15474-BB80-44CD-986B-AC75A220F0E7}" destId="{091B0546-887F-4168-B675-D0AEAA91B22E}" srcOrd="0" destOrd="0" presId="urn:microsoft.com/office/officeart/2005/8/layout/chevron2"/>
    <dgm:cxn modelId="{5BCB216F-B6CB-4697-98D7-4F29F5DAB5D5}" type="presOf" srcId="{FEC4FA4F-FF2D-4E9D-8D8F-14E7435D302C}" destId="{39065293-D11C-4BCC-8ADC-1805167523C6}" srcOrd="0" destOrd="0" presId="urn:microsoft.com/office/officeart/2005/8/layout/chevron2"/>
    <dgm:cxn modelId="{9C03B855-BF3B-4083-960E-23BEC3F4B52A}" type="presOf" srcId="{C3726E6B-7F82-4650-AFE9-17FD7354D913}" destId="{97DB34C5-545A-4A3F-9A51-20217B0D04A1}" srcOrd="0" destOrd="0" presId="urn:microsoft.com/office/officeart/2005/8/layout/chevron2"/>
    <dgm:cxn modelId="{1DE6E885-37E3-42EF-A794-8213F07CD3C8}" type="presOf" srcId="{9264F20F-5932-4133-9976-7C220D3C07C7}" destId="{A488337D-76DC-4191-97DB-865030F014DF}" srcOrd="0" destOrd="0" presId="urn:microsoft.com/office/officeart/2005/8/layout/chevron2"/>
    <dgm:cxn modelId="{27FF4B8C-0658-4CAC-8C77-687816E147BF}" srcId="{54D15474-BB80-44CD-986B-AC75A220F0E7}" destId="{C3726E6B-7F82-4650-AFE9-17FD7354D913}" srcOrd="0" destOrd="0" parTransId="{CF014E70-E443-40F1-80A0-FA8C0032357D}" sibTransId="{F5D35975-7918-43BE-A95E-63E8B23CEF7F}"/>
    <dgm:cxn modelId="{B1A85590-2C74-4CBD-86C2-ECAE02DFE92D}" srcId="{9264F20F-5932-4133-9976-7C220D3C07C7}" destId="{49850670-4519-4BBE-B9EA-5654BAC50091}" srcOrd="1" destOrd="0" parTransId="{83BAA97A-E1E8-44BA-95F6-E184C31EC1FB}" sibTransId="{905D5638-43C5-42B7-9331-C8E97EA9DC85}"/>
    <dgm:cxn modelId="{0185B4A2-E27C-4569-B1D5-8374839D8E4C}" type="presOf" srcId="{49850670-4519-4BBE-B9EA-5654BAC50091}" destId="{66FF1AFC-F454-4887-9D86-B56643684CAA}" srcOrd="0" destOrd="1" presId="urn:microsoft.com/office/officeart/2005/8/layout/chevron2"/>
    <dgm:cxn modelId="{9A9AD1CF-89E2-409A-90B0-9CE9DA587C45}" type="presOf" srcId="{84726B91-99CC-42A1-88D9-35AB077C0CBC}" destId="{186D9DF2-C08E-4364-876B-705701EA2A7A}" srcOrd="0" destOrd="0" presId="urn:microsoft.com/office/officeart/2005/8/layout/chevron2"/>
    <dgm:cxn modelId="{26A716D5-B34F-4789-8C56-19220D4CE22C}" srcId="{84726B91-99CC-42A1-88D9-35AB077C0CBC}" destId="{76403289-A43A-4B64-A752-ED0E0CA5CD61}" srcOrd="1" destOrd="0" parTransId="{C0B1A139-A53A-45FC-86D8-5A95E00C6850}" sibTransId="{AD7A69FB-07BB-444E-BA1B-B567A120501C}"/>
    <dgm:cxn modelId="{31EADF5C-6598-4865-BC6D-908A649BEFBE}" type="presParOf" srcId="{091B0546-887F-4168-B675-D0AEAA91B22E}" destId="{022C72F1-9C42-49A8-B50E-D9BA931D686A}" srcOrd="0" destOrd="0" presId="urn:microsoft.com/office/officeart/2005/8/layout/chevron2"/>
    <dgm:cxn modelId="{14D8BBC8-8974-49CF-9E42-49B02441B120}" type="presParOf" srcId="{022C72F1-9C42-49A8-B50E-D9BA931D686A}" destId="{97DB34C5-545A-4A3F-9A51-20217B0D04A1}" srcOrd="0" destOrd="0" presId="urn:microsoft.com/office/officeart/2005/8/layout/chevron2"/>
    <dgm:cxn modelId="{C9A67E0C-0768-4195-ABBB-81E54125C2EB}" type="presParOf" srcId="{022C72F1-9C42-49A8-B50E-D9BA931D686A}" destId="{60E4669E-8B38-489D-ACF6-A9C2542B4F85}" srcOrd="1" destOrd="0" presId="urn:microsoft.com/office/officeart/2005/8/layout/chevron2"/>
    <dgm:cxn modelId="{DDB49C9B-0693-4E1F-BA23-25838E5A2456}" type="presParOf" srcId="{091B0546-887F-4168-B675-D0AEAA91B22E}" destId="{95CE75ED-76AB-403F-8CF7-D7281C94DDE0}" srcOrd="1" destOrd="0" presId="urn:microsoft.com/office/officeart/2005/8/layout/chevron2"/>
    <dgm:cxn modelId="{46918921-5FE5-43C2-9C21-A7E119F49D3F}" type="presParOf" srcId="{091B0546-887F-4168-B675-D0AEAA91B22E}" destId="{C6036478-88AF-4900-B480-C79ABBA2DA3C}" srcOrd="2" destOrd="0" presId="urn:microsoft.com/office/officeart/2005/8/layout/chevron2"/>
    <dgm:cxn modelId="{1B2AC00C-5278-4F0D-94FD-462303CD0B5E}" type="presParOf" srcId="{C6036478-88AF-4900-B480-C79ABBA2DA3C}" destId="{186D9DF2-C08E-4364-876B-705701EA2A7A}" srcOrd="0" destOrd="0" presId="urn:microsoft.com/office/officeart/2005/8/layout/chevron2"/>
    <dgm:cxn modelId="{FFB03526-1121-4DDC-B072-8E7355AB5E9D}" type="presParOf" srcId="{C6036478-88AF-4900-B480-C79ABBA2DA3C}" destId="{39065293-D11C-4BCC-8ADC-1805167523C6}" srcOrd="1" destOrd="0" presId="urn:microsoft.com/office/officeart/2005/8/layout/chevron2"/>
    <dgm:cxn modelId="{DE831815-B43A-4308-8ABA-E4EC683A77EA}" type="presParOf" srcId="{091B0546-887F-4168-B675-D0AEAA91B22E}" destId="{776F8B48-F42E-4DA6-ACE9-955138A3BB7C}" srcOrd="3" destOrd="0" presId="urn:microsoft.com/office/officeart/2005/8/layout/chevron2"/>
    <dgm:cxn modelId="{38442C3D-2A2F-424C-AD71-D8587485A73A}" type="presParOf" srcId="{091B0546-887F-4168-B675-D0AEAA91B22E}" destId="{46C380CB-234F-49C8-A5FB-4E6703B91171}" srcOrd="4" destOrd="0" presId="urn:microsoft.com/office/officeart/2005/8/layout/chevron2"/>
    <dgm:cxn modelId="{7040C8DE-F613-4276-956D-568ADD6DC390}" type="presParOf" srcId="{46C380CB-234F-49C8-A5FB-4E6703B91171}" destId="{A488337D-76DC-4191-97DB-865030F014DF}" srcOrd="0" destOrd="0" presId="urn:microsoft.com/office/officeart/2005/8/layout/chevron2"/>
    <dgm:cxn modelId="{56FC4DD0-247C-4627-8803-6BF9D9F8D8C2}" type="presParOf" srcId="{46C380CB-234F-49C8-A5FB-4E6703B91171}" destId="{66FF1AFC-F454-4887-9D86-B56643684CA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FC297-5D0D-4D68-BB2B-52065DA4FC57}">
      <dsp:nvSpPr>
        <dsp:cNvPr id="0" name=""/>
        <dsp:cNvSpPr/>
      </dsp:nvSpPr>
      <dsp:spPr>
        <a:xfrm>
          <a:off x="473735" y="1043"/>
          <a:ext cx="2053847" cy="1026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43180" rIns="6477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Preventive</a:t>
          </a:r>
        </a:p>
      </dsp:txBody>
      <dsp:txXfrm>
        <a:off x="503813" y="31121"/>
        <a:ext cx="1993691" cy="966767"/>
      </dsp:txXfrm>
    </dsp:sp>
    <dsp:sp modelId="{B7BADD19-7E1D-48D8-99F7-05A16BC8F047}">
      <dsp:nvSpPr>
        <dsp:cNvPr id="0" name=""/>
        <dsp:cNvSpPr/>
      </dsp:nvSpPr>
      <dsp:spPr>
        <a:xfrm>
          <a:off x="679120" y="1027967"/>
          <a:ext cx="205384" cy="770192"/>
        </a:xfrm>
        <a:custGeom>
          <a:avLst/>
          <a:gdLst/>
          <a:ahLst/>
          <a:cxnLst/>
          <a:rect l="0" t="0" r="0" b="0"/>
          <a:pathLst>
            <a:path>
              <a:moveTo>
                <a:pt x="0" y="0"/>
              </a:moveTo>
              <a:lnTo>
                <a:pt x="0" y="770192"/>
              </a:lnTo>
              <a:lnTo>
                <a:pt x="205384" y="77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2C7EB1-FC2E-4B15-8A60-FD43DAD08F6E}">
      <dsp:nvSpPr>
        <dsp:cNvPr id="0" name=""/>
        <dsp:cNvSpPr/>
      </dsp:nvSpPr>
      <dsp:spPr>
        <a:xfrm>
          <a:off x="884505" y="1284698"/>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Segregation of Duties</a:t>
          </a:r>
        </a:p>
      </dsp:txBody>
      <dsp:txXfrm>
        <a:off x="914583" y="1314776"/>
        <a:ext cx="1582921" cy="966767"/>
      </dsp:txXfrm>
    </dsp:sp>
    <dsp:sp modelId="{B50319DD-E515-4AF0-B9A5-3C5F04DE1005}">
      <dsp:nvSpPr>
        <dsp:cNvPr id="0" name=""/>
        <dsp:cNvSpPr/>
      </dsp:nvSpPr>
      <dsp:spPr>
        <a:xfrm>
          <a:off x="679120" y="1027967"/>
          <a:ext cx="205384" cy="2053847"/>
        </a:xfrm>
        <a:custGeom>
          <a:avLst/>
          <a:gdLst/>
          <a:ahLst/>
          <a:cxnLst/>
          <a:rect l="0" t="0" r="0" b="0"/>
          <a:pathLst>
            <a:path>
              <a:moveTo>
                <a:pt x="0" y="0"/>
              </a:moveTo>
              <a:lnTo>
                <a:pt x="0" y="2053847"/>
              </a:lnTo>
              <a:lnTo>
                <a:pt x="205384" y="20538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5CC9B1-6908-430B-902E-11DECF3F0186}">
      <dsp:nvSpPr>
        <dsp:cNvPr id="0" name=""/>
        <dsp:cNvSpPr/>
      </dsp:nvSpPr>
      <dsp:spPr>
        <a:xfrm>
          <a:off x="884505" y="2568352"/>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Fraud Policy</a:t>
          </a:r>
        </a:p>
      </dsp:txBody>
      <dsp:txXfrm>
        <a:off x="914583" y="2598430"/>
        <a:ext cx="1582921" cy="966767"/>
      </dsp:txXfrm>
    </dsp:sp>
    <dsp:sp modelId="{37FE5904-CD95-41F5-97B5-3F89DF68C8AD}">
      <dsp:nvSpPr>
        <dsp:cNvPr id="0" name=""/>
        <dsp:cNvSpPr/>
      </dsp:nvSpPr>
      <dsp:spPr>
        <a:xfrm>
          <a:off x="679120" y="1027967"/>
          <a:ext cx="205384" cy="3337501"/>
        </a:xfrm>
        <a:custGeom>
          <a:avLst/>
          <a:gdLst/>
          <a:ahLst/>
          <a:cxnLst/>
          <a:rect l="0" t="0" r="0" b="0"/>
          <a:pathLst>
            <a:path>
              <a:moveTo>
                <a:pt x="0" y="0"/>
              </a:moveTo>
              <a:lnTo>
                <a:pt x="0" y="3337501"/>
              </a:lnTo>
              <a:lnTo>
                <a:pt x="205384" y="33375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9B2EA4-1B8C-4D48-891A-D91C56E8EBEC}">
      <dsp:nvSpPr>
        <dsp:cNvPr id="0" name=""/>
        <dsp:cNvSpPr/>
      </dsp:nvSpPr>
      <dsp:spPr>
        <a:xfrm>
          <a:off x="884505" y="3852007"/>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a:t>Fraud Training (mgmt., employee)</a:t>
          </a:r>
        </a:p>
      </dsp:txBody>
      <dsp:txXfrm>
        <a:off x="914583" y="3882085"/>
        <a:ext cx="1582921" cy="966767"/>
      </dsp:txXfrm>
    </dsp:sp>
    <dsp:sp modelId="{325E9BD1-2B17-440E-A7F6-D15335CF57AB}">
      <dsp:nvSpPr>
        <dsp:cNvPr id="0" name=""/>
        <dsp:cNvSpPr/>
      </dsp:nvSpPr>
      <dsp:spPr>
        <a:xfrm>
          <a:off x="3041044" y="1043"/>
          <a:ext cx="2053847" cy="1026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43180" rIns="6477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Detective</a:t>
          </a:r>
        </a:p>
      </dsp:txBody>
      <dsp:txXfrm>
        <a:off x="3071122" y="31121"/>
        <a:ext cx="1993691" cy="966767"/>
      </dsp:txXfrm>
    </dsp:sp>
    <dsp:sp modelId="{9099B6CC-6A67-48C3-8E20-02C07DBCC066}">
      <dsp:nvSpPr>
        <dsp:cNvPr id="0" name=""/>
        <dsp:cNvSpPr/>
      </dsp:nvSpPr>
      <dsp:spPr>
        <a:xfrm>
          <a:off x="3246429" y="1027967"/>
          <a:ext cx="205384" cy="770192"/>
        </a:xfrm>
        <a:custGeom>
          <a:avLst/>
          <a:gdLst/>
          <a:ahLst/>
          <a:cxnLst/>
          <a:rect l="0" t="0" r="0" b="0"/>
          <a:pathLst>
            <a:path>
              <a:moveTo>
                <a:pt x="0" y="0"/>
              </a:moveTo>
              <a:lnTo>
                <a:pt x="0" y="770192"/>
              </a:lnTo>
              <a:lnTo>
                <a:pt x="205384" y="77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597DDE-7C11-4C36-9325-7F06471ADCC0}">
      <dsp:nvSpPr>
        <dsp:cNvPr id="0" name=""/>
        <dsp:cNvSpPr/>
      </dsp:nvSpPr>
      <dsp:spPr>
        <a:xfrm>
          <a:off x="3451814" y="1284698"/>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Hotline</a:t>
          </a:r>
        </a:p>
      </dsp:txBody>
      <dsp:txXfrm>
        <a:off x="3481892" y="1314776"/>
        <a:ext cx="1582921" cy="966767"/>
      </dsp:txXfrm>
    </dsp:sp>
    <dsp:sp modelId="{8B8E2D50-F826-4456-AD8F-0045A97A8772}">
      <dsp:nvSpPr>
        <dsp:cNvPr id="0" name=""/>
        <dsp:cNvSpPr/>
      </dsp:nvSpPr>
      <dsp:spPr>
        <a:xfrm>
          <a:off x="3246429" y="1027967"/>
          <a:ext cx="205384" cy="2053847"/>
        </a:xfrm>
        <a:custGeom>
          <a:avLst/>
          <a:gdLst/>
          <a:ahLst/>
          <a:cxnLst/>
          <a:rect l="0" t="0" r="0" b="0"/>
          <a:pathLst>
            <a:path>
              <a:moveTo>
                <a:pt x="0" y="0"/>
              </a:moveTo>
              <a:lnTo>
                <a:pt x="0" y="2053847"/>
              </a:lnTo>
              <a:lnTo>
                <a:pt x="205384" y="20538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A793CE-D883-4AE7-8753-39A624E5C8DC}">
      <dsp:nvSpPr>
        <dsp:cNvPr id="0" name=""/>
        <dsp:cNvSpPr/>
      </dsp:nvSpPr>
      <dsp:spPr>
        <a:xfrm>
          <a:off x="3451814" y="2568352"/>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Audit, </a:t>
          </a:r>
          <a:r>
            <a:rPr lang="en-US" sz="2000" kern="1200" dirty="0" err="1"/>
            <a:t>Mgmt</a:t>
          </a:r>
          <a:r>
            <a:rPr lang="en-US" sz="2000" kern="1200" dirty="0"/>
            <a:t> reports</a:t>
          </a:r>
        </a:p>
      </dsp:txBody>
      <dsp:txXfrm>
        <a:off x="3481892" y="2598430"/>
        <a:ext cx="1582921" cy="966767"/>
      </dsp:txXfrm>
    </dsp:sp>
    <dsp:sp modelId="{9CC6FF6E-D924-4E3A-BBDA-84C141DC8962}">
      <dsp:nvSpPr>
        <dsp:cNvPr id="0" name=""/>
        <dsp:cNvSpPr/>
      </dsp:nvSpPr>
      <dsp:spPr>
        <a:xfrm>
          <a:off x="3246429" y="1027967"/>
          <a:ext cx="205384" cy="3337501"/>
        </a:xfrm>
        <a:custGeom>
          <a:avLst/>
          <a:gdLst/>
          <a:ahLst/>
          <a:cxnLst/>
          <a:rect l="0" t="0" r="0" b="0"/>
          <a:pathLst>
            <a:path>
              <a:moveTo>
                <a:pt x="0" y="0"/>
              </a:moveTo>
              <a:lnTo>
                <a:pt x="0" y="3337501"/>
              </a:lnTo>
              <a:lnTo>
                <a:pt x="205384" y="33375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40DC85-A219-475E-A6C6-E9B5B696734E}">
      <dsp:nvSpPr>
        <dsp:cNvPr id="0" name=""/>
        <dsp:cNvSpPr/>
      </dsp:nvSpPr>
      <dsp:spPr>
        <a:xfrm>
          <a:off x="3451814" y="3852007"/>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Artificial Intelligence</a:t>
          </a:r>
        </a:p>
      </dsp:txBody>
      <dsp:txXfrm>
        <a:off x="3481892" y="3882085"/>
        <a:ext cx="1582921" cy="966767"/>
      </dsp:txXfrm>
    </dsp:sp>
    <dsp:sp modelId="{8DD254B9-9430-4B0F-940B-32028476375E}">
      <dsp:nvSpPr>
        <dsp:cNvPr id="0" name=""/>
        <dsp:cNvSpPr/>
      </dsp:nvSpPr>
      <dsp:spPr>
        <a:xfrm>
          <a:off x="5608354" y="1043"/>
          <a:ext cx="2053847" cy="1026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43180" rIns="6477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Corrective</a:t>
          </a:r>
        </a:p>
      </dsp:txBody>
      <dsp:txXfrm>
        <a:off x="5638432" y="31121"/>
        <a:ext cx="1993691" cy="966767"/>
      </dsp:txXfrm>
    </dsp:sp>
    <dsp:sp modelId="{04A879C6-3D0D-4D47-866D-232C37FE0484}">
      <dsp:nvSpPr>
        <dsp:cNvPr id="0" name=""/>
        <dsp:cNvSpPr/>
      </dsp:nvSpPr>
      <dsp:spPr>
        <a:xfrm>
          <a:off x="5813738" y="1027967"/>
          <a:ext cx="205384" cy="770192"/>
        </a:xfrm>
        <a:custGeom>
          <a:avLst/>
          <a:gdLst/>
          <a:ahLst/>
          <a:cxnLst/>
          <a:rect l="0" t="0" r="0" b="0"/>
          <a:pathLst>
            <a:path>
              <a:moveTo>
                <a:pt x="0" y="0"/>
              </a:moveTo>
              <a:lnTo>
                <a:pt x="0" y="770192"/>
              </a:lnTo>
              <a:lnTo>
                <a:pt x="205384" y="77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187BFC-8FCB-4BF4-ABAD-CD9EDB5ED2F9}">
      <dsp:nvSpPr>
        <dsp:cNvPr id="0" name=""/>
        <dsp:cNvSpPr/>
      </dsp:nvSpPr>
      <dsp:spPr>
        <a:xfrm>
          <a:off x="6019123" y="1284698"/>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Termination or internal discipline</a:t>
          </a:r>
        </a:p>
      </dsp:txBody>
      <dsp:txXfrm>
        <a:off x="6049201" y="1314776"/>
        <a:ext cx="1582921" cy="966767"/>
      </dsp:txXfrm>
    </dsp:sp>
    <dsp:sp modelId="{9CF9DBCE-4A44-4C33-A845-61B36EF99785}">
      <dsp:nvSpPr>
        <dsp:cNvPr id="0" name=""/>
        <dsp:cNvSpPr/>
      </dsp:nvSpPr>
      <dsp:spPr>
        <a:xfrm>
          <a:off x="5813738" y="1027967"/>
          <a:ext cx="205384" cy="2053847"/>
        </a:xfrm>
        <a:custGeom>
          <a:avLst/>
          <a:gdLst/>
          <a:ahLst/>
          <a:cxnLst/>
          <a:rect l="0" t="0" r="0" b="0"/>
          <a:pathLst>
            <a:path>
              <a:moveTo>
                <a:pt x="0" y="0"/>
              </a:moveTo>
              <a:lnTo>
                <a:pt x="0" y="2053847"/>
              </a:lnTo>
              <a:lnTo>
                <a:pt x="205384" y="20538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C58876-AF58-4E29-A608-C87E155943FD}">
      <dsp:nvSpPr>
        <dsp:cNvPr id="0" name=""/>
        <dsp:cNvSpPr/>
      </dsp:nvSpPr>
      <dsp:spPr>
        <a:xfrm>
          <a:off x="6019123" y="2568352"/>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Criminal prosecution or civil case</a:t>
          </a:r>
        </a:p>
      </dsp:txBody>
      <dsp:txXfrm>
        <a:off x="6049201" y="2598430"/>
        <a:ext cx="1582921" cy="966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6EF319-BA50-41DD-9FC3-6319E3B02ADB}">
      <dsp:nvSpPr>
        <dsp:cNvPr id="0" name=""/>
        <dsp:cNvSpPr/>
      </dsp:nvSpPr>
      <dsp:spPr>
        <a:xfrm>
          <a:off x="544511" y="4761"/>
          <a:ext cx="2053847" cy="1026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dirty="0"/>
            <a:t>Social Engineering</a:t>
          </a:r>
        </a:p>
      </dsp:txBody>
      <dsp:txXfrm>
        <a:off x="574589" y="34839"/>
        <a:ext cx="1993691" cy="966767"/>
      </dsp:txXfrm>
    </dsp:sp>
    <dsp:sp modelId="{E2568868-E01A-48D6-943F-387240C53030}">
      <dsp:nvSpPr>
        <dsp:cNvPr id="0" name=""/>
        <dsp:cNvSpPr/>
      </dsp:nvSpPr>
      <dsp:spPr>
        <a:xfrm>
          <a:off x="2187597" y="1031684"/>
          <a:ext cx="205376" cy="781940"/>
        </a:xfrm>
        <a:custGeom>
          <a:avLst/>
          <a:gdLst/>
          <a:ahLst/>
          <a:cxnLst/>
          <a:rect l="0" t="0" r="0" b="0"/>
          <a:pathLst>
            <a:path>
              <a:moveTo>
                <a:pt x="205376" y="0"/>
              </a:moveTo>
              <a:lnTo>
                <a:pt x="205376" y="781940"/>
              </a:lnTo>
              <a:lnTo>
                <a:pt x="0" y="7819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D44F81-6FFB-49C3-B58B-4BD580B0D20C}">
      <dsp:nvSpPr>
        <dsp:cNvPr id="0" name=""/>
        <dsp:cNvSpPr/>
      </dsp:nvSpPr>
      <dsp:spPr>
        <a:xfrm>
          <a:off x="544519" y="1300163"/>
          <a:ext cx="1643077" cy="1026923"/>
        </a:xfrm>
        <a:prstGeom prst="roundRect">
          <a:avLst>
            <a:gd name="adj" fmla="val 10000"/>
          </a:avLst>
        </a:prstGeom>
        <a:solidFill>
          <a:schemeClr val="accent1">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Used in 93% breaches</a:t>
          </a:r>
        </a:p>
      </dsp:txBody>
      <dsp:txXfrm>
        <a:off x="574597" y="1330241"/>
        <a:ext cx="1582921" cy="966767"/>
      </dsp:txXfrm>
    </dsp:sp>
    <dsp:sp modelId="{74178744-E25A-4221-92F4-8EDC15FBAF58}">
      <dsp:nvSpPr>
        <dsp:cNvPr id="0" name=""/>
        <dsp:cNvSpPr/>
      </dsp:nvSpPr>
      <dsp:spPr>
        <a:xfrm>
          <a:off x="2187597" y="1031684"/>
          <a:ext cx="205376" cy="2077343"/>
        </a:xfrm>
        <a:custGeom>
          <a:avLst/>
          <a:gdLst/>
          <a:ahLst/>
          <a:cxnLst/>
          <a:rect l="0" t="0" r="0" b="0"/>
          <a:pathLst>
            <a:path>
              <a:moveTo>
                <a:pt x="205376" y="0"/>
              </a:moveTo>
              <a:lnTo>
                <a:pt x="205376" y="2077343"/>
              </a:lnTo>
              <a:lnTo>
                <a:pt x="0" y="20773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BAFA43-0158-4523-A223-3A63B17BAFC0}">
      <dsp:nvSpPr>
        <dsp:cNvPr id="0" name=""/>
        <dsp:cNvSpPr/>
      </dsp:nvSpPr>
      <dsp:spPr>
        <a:xfrm>
          <a:off x="544519" y="2595566"/>
          <a:ext cx="1643077" cy="1026923"/>
        </a:xfrm>
        <a:prstGeom prst="roundRect">
          <a:avLst>
            <a:gd name="adj" fmla="val 10000"/>
          </a:avLst>
        </a:prstGeom>
        <a:solidFill>
          <a:schemeClr val="accent1">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Email: 96% SE cases</a:t>
          </a:r>
        </a:p>
      </dsp:txBody>
      <dsp:txXfrm>
        <a:off x="574597" y="2625644"/>
        <a:ext cx="1582921" cy="966767"/>
      </dsp:txXfrm>
    </dsp:sp>
    <dsp:sp modelId="{F1B41ED7-5314-4147-B05C-60885DF079D1}">
      <dsp:nvSpPr>
        <dsp:cNvPr id="0" name=""/>
        <dsp:cNvSpPr/>
      </dsp:nvSpPr>
      <dsp:spPr>
        <a:xfrm>
          <a:off x="2220409" y="1031684"/>
          <a:ext cx="172564" cy="3334828"/>
        </a:xfrm>
        <a:custGeom>
          <a:avLst/>
          <a:gdLst/>
          <a:ahLst/>
          <a:cxnLst/>
          <a:rect l="0" t="0" r="0" b="0"/>
          <a:pathLst>
            <a:path>
              <a:moveTo>
                <a:pt x="172564" y="0"/>
              </a:moveTo>
              <a:lnTo>
                <a:pt x="172564" y="3334828"/>
              </a:lnTo>
              <a:lnTo>
                <a:pt x="0" y="33348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3570EC-2420-4FD8-A8D8-716AA1FB12CD}">
      <dsp:nvSpPr>
        <dsp:cNvPr id="0" name=""/>
        <dsp:cNvSpPr/>
      </dsp:nvSpPr>
      <dsp:spPr>
        <a:xfrm>
          <a:off x="577331" y="3853051"/>
          <a:ext cx="1643077" cy="1026923"/>
        </a:xfrm>
        <a:prstGeom prst="roundRect">
          <a:avLst>
            <a:gd name="adj" fmla="val 10000"/>
          </a:avLst>
        </a:prstGeom>
        <a:solidFill>
          <a:schemeClr val="accent1">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4% people take phish</a:t>
          </a:r>
        </a:p>
      </dsp:txBody>
      <dsp:txXfrm>
        <a:off x="607409" y="3883129"/>
        <a:ext cx="1582921" cy="966767"/>
      </dsp:txXfrm>
    </dsp:sp>
    <dsp:sp modelId="{85809688-9603-42F5-B733-201493FE24C2}">
      <dsp:nvSpPr>
        <dsp:cNvPr id="0" name=""/>
        <dsp:cNvSpPr/>
      </dsp:nvSpPr>
      <dsp:spPr>
        <a:xfrm>
          <a:off x="3041044" y="1043"/>
          <a:ext cx="2053847" cy="1026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dirty="0"/>
            <a:t>Pretexting</a:t>
          </a:r>
        </a:p>
      </dsp:txBody>
      <dsp:txXfrm>
        <a:off x="3071122" y="31121"/>
        <a:ext cx="1993691" cy="966767"/>
      </dsp:txXfrm>
    </dsp:sp>
    <dsp:sp modelId="{533F4357-092B-4D29-9A76-40C7E14F6206}">
      <dsp:nvSpPr>
        <dsp:cNvPr id="0" name=""/>
        <dsp:cNvSpPr/>
      </dsp:nvSpPr>
      <dsp:spPr>
        <a:xfrm>
          <a:off x="4684122" y="1027967"/>
          <a:ext cx="205384" cy="770192"/>
        </a:xfrm>
        <a:custGeom>
          <a:avLst/>
          <a:gdLst/>
          <a:ahLst/>
          <a:cxnLst/>
          <a:rect l="0" t="0" r="0" b="0"/>
          <a:pathLst>
            <a:path>
              <a:moveTo>
                <a:pt x="205384" y="0"/>
              </a:moveTo>
              <a:lnTo>
                <a:pt x="205384" y="770192"/>
              </a:lnTo>
              <a:lnTo>
                <a:pt x="0" y="77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EB2ADD-C0FF-49FB-8C69-48679AC8988E}">
      <dsp:nvSpPr>
        <dsp:cNvPr id="0" name=""/>
        <dsp:cNvSpPr/>
      </dsp:nvSpPr>
      <dsp:spPr>
        <a:xfrm>
          <a:off x="3041044" y="1284698"/>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Dialogue, obtain info, influence</a:t>
          </a:r>
        </a:p>
      </dsp:txBody>
      <dsp:txXfrm>
        <a:off x="3071122" y="1314776"/>
        <a:ext cx="1582921" cy="966767"/>
      </dsp:txXfrm>
    </dsp:sp>
    <dsp:sp modelId="{F81A3488-AA71-4CC6-968D-9A85CAC3F6ED}">
      <dsp:nvSpPr>
        <dsp:cNvPr id="0" name=""/>
        <dsp:cNvSpPr/>
      </dsp:nvSpPr>
      <dsp:spPr>
        <a:xfrm>
          <a:off x="4684122" y="1027967"/>
          <a:ext cx="205384" cy="2053847"/>
        </a:xfrm>
        <a:custGeom>
          <a:avLst/>
          <a:gdLst/>
          <a:ahLst/>
          <a:cxnLst/>
          <a:rect l="0" t="0" r="0" b="0"/>
          <a:pathLst>
            <a:path>
              <a:moveTo>
                <a:pt x="205384" y="0"/>
              </a:moveTo>
              <a:lnTo>
                <a:pt x="205384" y="2053847"/>
              </a:lnTo>
              <a:lnTo>
                <a:pt x="0" y="20538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F3A284-AF7B-4CCA-9B99-0347F60E192D}">
      <dsp:nvSpPr>
        <dsp:cNvPr id="0" name=""/>
        <dsp:cNvSpPr/>
      </dsp:nvSpPr>
      <dsp:spPr>
        <a:xfrm>
          <a:off x="3041044" y="2568352"/>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Financial motive 95%</a:t>
          </a:r>
        </a:p>
      </dsp:txBody>
      <dsp:txXfrm>
        <a:off x="3071122" y="2598430"/>
        <a:ext cx="1582921" cy="966767"/>
      </dsp:txXfrm>
    </dsp:sp>
    <dsp:sp modelId="{8E5C902D-E9D4-474C-868B-0A86FC51ACA0}">
      <dsp:nvSpPr>
        <dsp:cNvPr id="0" name=""/>
        <dsp:cNvSpPr/>
      </dsp:nvSpPr>
      <dsp:spPr>
        <a:xfrm>
          <a:off x="4684122" y="1027967"/>
          <a:ext cx="205384" cy="3337501"/>
        </a:xfrm>
        <a:custGeom>
          <a:avLst/>
          <a:gdLst/>
          <a:ahLst/>
          <a:cxnLst/>
          <a:rect l="0" t="0" r="0" b="0"/>
          <a:pathLst>
            <a:path>
              <a:moveTo>
                <a:pt x="205384" y="0"/>
              </a:moveTo>
              <a:lnTo>
                <a:pt x="205384" y="3337501"/>
              </a:lnTo>
              <a:lnTo>
                <a:pt x="0" y="33375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32A9A9-C23A-4CA6-94E0-F394B8CEDDA2}">
      <dsp:nvSpPr>
        <dsp:cNvPr id="0" name=""/>
        <dsp:cNvSpPr/>
      </dsp:nvSpPr>
      <dsp:spPr>
        <a:xfrm>
          <a:off x="3041044" y="3852007"/>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E.g. CEO impersonation, Tax return fraud</a:t>
          </a:r>
        </a:p>
      </dsp:txBody>
      <dsp:txXfrm>
        <a:off x="3071122" y="3882085"/>
        <a:ext cx="1582921" cy="966767"/>
      </dsp:txXfrm>
    </dsp:sp>
    <dsp:sp modelId="{E155B910-70D8-46E3-8109-A43F269DC71B}">
      <dsp:nvSpPr>
        <dsp:cNvPr id="0" name=""/>
        <dsp:cNvSpPr/>
      </dsp:nvSpPr>
      <dsp:spPr>
        <a:xfrm>
          <a:off x="5421310" y="4761"/>
          <a:ext cx="2053847" cy="10269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dirty="0"/>
            <a:t>Phishing</a:t>
          </a:r>
        </a:p>
      </dsp:txBody>
      <dsp:txXfrm>
        <a:off x="5451388" y="34839"/>
        <a:ext cx="1993691" cy="966767"/>
      </dsp:txXfrm>
    </dsp:sp>
    <dsp:sp modelId="{A227D8ED-755E-43EB-8378-E6799BDE885F}">
      <dsp:nvSpPr>
        <dsp:cNvPr id="0" name=""/>
        <dsp:cNvSpPr/>
      </dsp:nvSpPr>
      <dsp:spPr>
        <a:xfrm>
          <a:off x="7064383" y="1031684"/>
          <a:ext cx="205388" cy="781940"/>
        </a:xfrm>
        <a:custGeom>
          <a:avLst/>
          <a:gdLst/>
          <a:ahLst/>
          <a:cxnLst/>
          <a:rect l="0" t="0" r="0" b="0"/>
          <a:pathLst>
            <a:path>
              <a:moveTo>
                <a:pt x="205388" y="0"/>
              </a:moveTo>
              <a:lnTo>
                <a:pt x="205388" y="781940"/>
              </a:lnTo>
              <a:lnTo>
                <a:pt x="0" y="7819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EDE25B-4192-4713-BA12-D94DA2E4096F}">
      <dsp:nvSpPr>
        <dsp:cNvPr id="0" name=""/>
        <dsp:cNvSpPr/>
      </dsp:nvSpPr>
      <dsp:spPr>
        <a:xfrm>
          <a:off x="5421306" y="1300163"/>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Gain foothold</a:t>
          </a:r>
        </a:p>
      </dsp:txBody>
      <dsp:txXfrm>
        <a:off x="5451384" y="1330241"/>
        <a:ext cx="1582921" cy="966767"/>
      </dsp:txXfrm>
    </dsp:sp>
    <dsp:sp modelId="{752C1305-9668-440E-8D7A-AAC7074D724F}">
      <dsp:nvSpPr>
        <dsp:cNvPr id="0" name=""/>
        <dsp:cNvSpPr/>
      </dsp:nvSpPr>
      <dsp:spPr>
        <a:xfrm>
          <a:off x="7140589" y="1031684"/>
          <a:ext cx="129182" cy="2077343"/>
        </a:xfrm>
        <a:custGeom>
          <a:avLst/>
          <a:gdLst/>
          <a:ahLst/>
          <a:cxnLst/>
          <a:rect l="0" t="0" r="0" b="0"/>
          <a:pathLst>
            <a:path>
              <a:moveTo>
                <a:pt x="129182" y="0"/>
              </a:moveTo>
              <a:lnTo>
                <a:pt x="129182" y="2077343"/>
              </a:lnTo>
              <a:lnTo>
                <a:pt x="0" y="20773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562E03-414C-44EE-84AB-EDA29585E165}">
      <dsp:nvSpPr>
        <dsp:cNvPr id="0" name=""/>
        <dsp:cNvSpPr/>
      </dsp:nvSpPr>
      <dsp:spPr>
        <a:xfrm>
          <a:off x="5497511" y="2595566"/>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Malware &gt;67%</a:t>
          </a:r>
        </a:p>
      </dsp:txBody>
      <dsp:txXfrm>
        <a:off x="5527589" y="2625644"/>
        <a:ext cx="1582921" cy="966767"/>
      </dsp:txXfrm>
    </dsp:sp>
    <dsp:sp modelId="{ADC9A2ED-61B4-4D53-89F6-3CD8DBAFF8EE}">
      <dsp:nvSpPr>
        <dsp:cNvPr id="0" name=""/>
        <dsp:cNvSpPr/>
      </dsp:nvSpPr>
      <dsp:spPr>
        <a:xfrm>
          <a:off x="7140589" y="1031684"/>
          <a:ext cx="129182" cy="3334828"/>
        </a:xfrm>
        <a:custGeom>
          <a:avLst/>
          <a:gdLst/>
          <a:ahLst/>
          <a:cxnLst/>
          <a:rect l="0" t="0" r="0" b="0"/>
          <a:pathLst>
            <a:path>
              <a:moveTo>
                <a:pt x="129182" y="0"/>
              </a:moveTo>
              <a:lnTo>
                <a:pt x="129182" y="3334828"/>
              </a:lnTo>
              <a:lnTo>
                <a:pt x="0" y="33348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B0BA3F-29F2-42FC-8C6E-434652776422}">
      <dsp:nvSpPr>
        <dsp:cNvPr id="0" name=""/>
        <dsp:cNvSpPr/>
      </dsp:nvSpPr>
      <dsp:spPr>
        <a:xfrm>
          <a:off x="5497511" y="3853051"/>
          <a:ext cx="1643077" cy="10269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Financial 59% Spying 41%</a:t>
          </a:r>
        </a:p>
      </dsp:txBody>
      <dsp:txXfrm>
        <a:off x="5527589" y="3883129"/>
        <a:ext cx="1582921" cy="9667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5E6875-9C10-46DC-8C1E-1D5BD928A381}">
      <dsp:nvSpPr>
        <dsp:cNvPr id="0" name=""/>
        <dsp:cNvSpPr/>
      </dsp:nvSpPr>
      <dsp:spPr>
        <a:xfrm rot="5400000">
          <a:off x="-263061" y="264947"/>
          <a:ext cx="1753741" cy="12276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Phish</a:t>
          </a:r>
        </a:p>
      </dsp:txBody>
      <dsp:txXfrm rot="-5400000">
        <a:off x="1" y="615694"/>
        <a:ext cx="1227618" cy="526123"/>
      </dsp:txXfrm>
    </dsp:sp>
    <dsp:sp modelId="{B8D4DF83-0B96-448E-9780-0302D9D7AF5C}">
      <dsp:nvSpPr>
        <dsp:cNvPr id="0" name=""/>
        <dsp:cNvSpPr/>
      </dsp:nvSpPr>
      <dsp:spPr>
        <a:xfrm rot="5400000">
          <a:off x="4111812" y="-2882307"/>
          <a:ext cx="1139931" cy="690831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Email recipient clicks on an executable attachment or link, causes …</a:t>
          </a:r>
        </a:p>
      </dsp:txBody>
      <dsp:txXfrm rot="-5400000">
        <a:off x="1227619" y="57533"/>
        <a:ext cx="6852671" cy="1028637"/>
      </dsp:txXfrm>
    </dsp:sp>
    <dsp:sp modelId="{E4F9097B-C360-45E9-A712-ED0FD89D9E1D}">
      <dsp:nvSpPr>
        <dsp:cNvPr id="0" name=""/>
        <dsp:cNvSpPr/>
      </dsp:nvSpPr>
      <dsp:spPr>
        <a:xfrm rot="5400000">
          <a:off x="-263061" y="1826178"/>
          <a:ext cx="1753741" cy="12276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Downloader</a:t>
          </a:r>
        </a:p>
      </dsp:txBody>
      <dsp:txXfrm rot="-5400000">
        <a:off x="1" y="2176925"/>
        <a:ext cx="1227618" cy="526123"/>
      </dsp:txXfrm>
    </dsp:sp>
    <dsp:sp modelId="{DE1CBEB1-6076-4C9A-944B-AB6E578FE7AE}">
      <dsp:nvSpPr>
        <dsp:cNvPr id="0" name=""/>
        <dsp:cNvSpPr/>
      </dsp:nvSpPr>
      <dsp:spPr>
        <a:xfrm rot="5400000">
          <a:off x="4111812" y="-1321076"/>
          <a:ext cx="1139931" cy="690831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Downloader downloads malware, potentially including backdoor or command and control malware to open door to hacking and further malware</a:t>
          </a:r>
        </a:p>
      </dsp:txBody>
      <dsp:txXfrm rot="-5400000">
        <a:off x="1227619" y="1618764"/>
        <a:ext cx="6852671" cy="1028637"/>
      </dsp:txXfrm>
    </dsp:sp>
    <dsp:sp modelId="{D8CF5A02-851D-4D68-AF14-F604072633E4}">
      <dsp:nvSpPr>
        <dsp:cNvPr id="0" name=""/>
        <dsp:cNvSpPr/>
      </dsp:nvSpPr>
      <dsp:spPr>
        <a:xfrm rot="5400000">
          <a:off x="-263061" y="3387409"/>
          <a:ext cx="1753741" cy="122761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Ransomware</a:t>
          </a:r>
        </a:p>
      </dsp:txBody>
      <dsp:txXfrm rot="-5400000">
        <a:off x="1" y="3738156"/>
        <a:ext cx="1227618" cy="526123"/>
      </dsp:txXfrm>
    </dsp:sp>
    <dsp:sp modelId="{A917CE77-AA5E-48B6-BEB8-C318D60CF987}">
      <dsp:nvSpPr>
        <dsp:cNvPr id="0" name=""/>
        <dsp:cNvSpPr/>
      </dsp:nvSpPr>
      <dsp:spPr>
        <a:xfrm rot="5400000">
          <a:off x="4111812" y="244771"/>
          <a:ext cx="1139931" cy="690831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Ransomware: results in breach and an opportunity to </a:t>
          </a:r>
        </a:p>
      </dsp:txBody>
      <dsp:txXfrm rot="-5400000">
        <a:off x="1227619" y="3184612"/>
        <a:ext cx="6852671" cy="10286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5FE752-931E-4135-8FFA-14F691406CCC}">
      <dsp:nvSpPr>
        <dsp:cNvPr id="0" name=""/>
        <dsp:cNvSpPr/>
      </dsp:nvSpPr>
      <dsp:spPr>
        <a:xfrm rot="5400000">
          <a:off x="-262804" y="267071"/>
          <a:ext cx="1752028" cy="12264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Email </a:t>
          </a:r>
        </a:p>
        <a:p>
          <a:pPr marL="0" lvl="0" indent="0" algn="ctr" defTabSz="889000">
            <a:lnSpc>
              <a:spcPct val="90000"/>
            </a:lnSpc>
            <a:spcBef>
              <a:spcPct val="0"/>
            </a:spcBef>
            <a:spcAft>
              <a:spcPct val="35000"/>
            </a:spcAft>
            <a:buNone/>
          </a:pPr>
          <a:r>
            <a:rPr lang="en-US" sz="2000" kern="1200" dirty="0"/>
            <a:t>Access</a:t>
          </a:r>
        </a:p>
      </dsp:txBody>
      <dsp:txXfrm rot="-5400000">
        <a:off x="1" y="617477"/>
        <a:ext cx="1226419" cy="525609"/>
      </dsp:txXfrm>
    </dsp:sp>
    <dsp:sp modelId="{E6E9B7B7-9AED-45A9-AE40-8881650D7085}">
      <dsp:nvSpPr>
        <dsp:cNvPr id="0" name=""/>
        <dsp:cNvSpPr/>
      </dsp:nvSpPr>
      <dsp:spPr>
        <a:xfrm rot="5400000">
          <a:off x="4111469" y="-2880782"/>
          <a:ext cx="1139417" cy="69095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Get access to business email credentials OR</a:t>
          </a:r>
        </a:p>
        <a:p>
          <a:pPr marL="285750" lvl="1" indent="-285750" algn="l" defTabSz="1244600">
            <a:lnSpc>
              <a:spcPct val="90000"/>
            </a:lnSpc>
            <a:spcBef>
              <a:spcPct val="0"/>
            </a:spcBef>
            <a:spcAft>
              <a:spcPct val="15000"/>
            </a:spcAft>
            <a:buChar char="•"/>
          </a:pPr>
          <a:r>
            <a:rPr lang="en-US" sz="2800" kern="1200" dirty="0"/>
            <a:t>Create account with similar name</a:t>
          </a:r>
        </a:p>
      </dsp:txBody>
      <dsp:txXfrm rot="-5400000">
        <a:off x="1226419" y="59890"/>
        <a:ext cx="6853895" cy="1028173"/>
      </dsp:txXfrm>
    </dsp:sp>
    <dsp:sp modelId="{84D5F03E-1E7B-401B-8AF5-54F1C9CA162B}">
      <dsp:nvSpPr>
        <dsp:cNvPr id="0" name=""/>
        <dsp:cNvSpPr/>
      </dsp:nvSpPr>
      <dsp:spPr>
        <a:xfrm rot="5400000">
          <a:off x="-262804" y="1826777"/>
          <a:ext cx="1752028" cy="12264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Impersonate</a:t>
          </a:r>
        </a:p>
      </dsp:txBody>
      <dsp:txXfrm rot="-5400000">
        <a:off x="1" y="2177183"/>
        <a:ext cx="1226419" cy="525609"/>
      </dsp:txXfrm>
    </dsp:sp>
    <dsp:sp modelId="{4D6946FB-DF2D-4F6D-AC00-C755805358FA}">
      <dsp:nvSpPr>
        <dsp:cNvPr id="0" name=""/>
        <dsp:cNvSpPr/>
      </dsp:nvSpPr>
      <dsp:spPr>
        <a:xfrm rot="5400000">
          <a:off x="4111769" y="-1321376"/>
          <a:ext cx="1138818" cy="69095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Impersonate person in power or supplier</a:t>
          </a:r>
        </a:p>
        <a:p>
          <a:pPr marL="285750" lvl="1" indent="-285750" algn="l" defTabSz="1244600">
            <a:lnSpc>
              <a:spcPct val="90000"/>
            </a:lnSpc>
            <a:spcBef>
              <a:spcPct val="0"/>
            </a:spcBef>
            <a:spcAft>
              <a:spcPct val="15000"/>
            </a:spcAft>
            <a:buChar char="•"/>
          </a:pPr>
          <a:r>
            <a:rPr lang="en-US" sz="2800" kern="1200" dirty="0"/>
            <a:t>Establish video meeting (with picture)</a:t>
          </a:r>
        </a:p>
      </dsp:txBody>
      <dsp:txXfrm rot="-5400000">
        <a:off x="1226420" y="1619566"/>
        <a:ext cx="6853924" cy="1027632"/>
      </dsp:txXfrm>
    </dsp:sp>
    <dsp:sp modelId="{E48D6192-C380-456E-96C7-98377996F2DA}">
      <dsp:nvSpPr>
        <dsp:cNvPr id="0" name=""/>
        <dsp:cNvSpPr/>
      </dsp:nvSpPr>
      <dsp:spPr>
        <a:xfrm rot="5400000">
          <a:off x="-262804" y="3386483"/>
          <a:ext cx="1752028" cy="12264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Request</a:t>
          </a:r>
        </a:p>
        <a:p>
          <a:pPr marL="0" lvl="0" indent="0" algn="ctr" defTabSz="889000">
            <a:lnSpc>
              <a:spcPct val="90000"/>
            </a:lnSpc>
            <a:spcBef>
              <a:spcPct val="0"/>
            </a:spcBef>
            <a:spcAft>
              <a:spcPct val="35000"/>
            </a:spcAft>
            <a:buNone/>
          </a:pPr>
          <a:r>
            <a:rPr lang="en-US" sz="2000" kern="1200" dirty="0"/>
            <a:t>Money</a:t>
          </a:r>
        </a:p>
      </dsp:txBody>
      <dsp:txXfrm rot="-5400000">
        <a:off x="1" y="3736889"/>
        <a:ext cx="1226419" cy="525609"/>
      </dsp:txXfrm>
    </dsp:sp>
    <dsp:sp modelId="{2B0E1560-BA1C-4B55-80F4-3C14F2D53494}">
      <dsp:nvSpPr>
        <dsp:cNvPr id="0" name=""/>
        <dsp:cNvSpPr/>
      </dsp:nvSpPr>
      <dsp:spPr>
        <a:xfrm rot="5400000">
          <a:off x="4111769" y="238330"/>
          <a:ext cx="1138818" cy="69095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t>Ask for money transfer to account</a:t>
          </a:r>
        </a:p>
        <a:p>
          <a:pPr marL="285750" lvl="1" indent="-285750" algn="l" defTabSz="1333500">
            <a:lnSpc>
              <a:spcPct val="90000"/>
            </a:lnSpc>
            <a:spcBef>
              <a:spcPct val="0"/>
            </a:spcBef>
            <a:spcAft>
              <a:spcPct val="15000"/>
            </a:spcAft>
            <a:buChar char="•"/>
          </a:pPr>
          <a:r>
            <a:rPr lang="en-US" sz="3000" kern="1200" dirty="0"/>
            <a:t>Criminal forwards money to cryptocurrency wallet </a:t>
          </a:r>
        </a:p>
      </dsp:txBody>
      <dsp:txXfrm rot="-5400000">
        <a:off x="1226420" y="3179273"/>
        <a:ext cx="6853924" cy="10276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DB34C5-545A-4A3F-9A51-20217B0D04A1}">
      <dsp:nvSpPr>
        <dsp:cNvPr id="0" name=""/>
        <dsp:cNvSpPr/>
      </dsp:nvSpPr>
      <dsp:spPr>
        <a:xfrm rot="5400000">
          <a:off x="-258910" y="185330"/>
          <a:ext cx="1752028" cy="138990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Notify</a:t>
          </a:r>
        </a:p>
      </dsp:txBody>
      <dsp:txXfrm rot="-5400000">
        <a:off x="-77846" y="699218"/>
        <a:ext cx="1389901" cy="362127"/>
      </dsp:txXfrm>
    </dsp:sp>
    <dsp:sp modelId="{60E4669E-8B38-489D-ACF6-A9C2542B4F85}">
      <dsp:nvSpPr>
        <dsp:cNvPr id="0" name=""/>
        <dsp:cNvSpPr/>
      </dsp:nvSpPr>
      <dsp:spPr>
        <a:xfrm rot="5400000">
          <a:off x="4115363" y="-2880782"/>
          <a:ext cx="1139417" cy="69095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Contact victim business to request reversal, Hold Harmless Letter, or Letter of Indemnity</a:t>
          </a:r>
        </a:p>
      </dsp:txBody>
      <dsp:txXfrm rot="-5400000">
        <a:off x="1230313" y="59890"/>
        <a:ext cx="6853895" cy="1028173"/>
      </dsp:txXfrm>
    </dsp:sp>
    <dsp:sp modelId="{186D9DF2-C08E-4364-876B-705701EA2A7A}">
      <dsp:nvSpPr>
        <dsp:cNvPr id="0" name=""/>
        <dsp:cNvSpPr/>
      </dsp:nvSpPr>
      <dsp:spPr>
        <a:xfrm rot="5400000">
          <a:off x="-263325" y="1749451"/>
          <a:ext cx="1752028" cy="13810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Report</a:t>
          </a:r>
        </a:p>
      </dsp:txBody>
      <dsp:txXfrm rot="-5400000">
        <a:off x="-77846" y="2254509"/>
        <a:ext cx="1381071" cy="370957"/>
      </dsp:txXfrm>
    </dsp:sp>
    <dsp:sp modelId="{39065293-D11C-4BCC-8ADC-1805167523C6}">
      <dsp:nvSpPr>
        <dsp:cNvPr id="0" name=""/>
        <dsp:cNvSpPr/>
      </dsp:nvSpPr>
      <dsp:spPr>
        <a:xfrm rot="5400000">
          <a:off x="4111247" y="-1321376"/>
          <a:ext cx="1138818" cy="69095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File a complaint with government (U.S.: www.ic3.gov)</a:t>
          </a:r>
        </a:p>
        <a:p>
          <a:pPr marL="228600" lvl="1" indent="-228600" algn="l" defTabSz="977900">
            <a:lnSpc>
              <a:spcPct val="90000"/>
            </a:lnSpc>
            <a:spcBef>
              <a:spcPct val="0"/>
            </a:spcBef>
            <a:spcAft>
              <a:spcPct val="15000"/>
            </a:spcAft>
            <a:buChar char="•"/>
          </a:pPr>
          <a:r>
            <a:rPr lang="en-US" sz="2200" kern="1200" dirty="0"/>
            <a:t>Recovery is possible (U.S.: IC3’s Recovery Asset Team 74% success)</a:t>
          </a:r>
        </a:p>
      </dsp:txBody>
      <dsp:txXfrm rot="-5400000">
        <a:off x="1225898" y="1619566"/>
        <a:ext cx="6853924" cy="1027632"/>
      </dsp:txXfrm>
    </dsp:sp>
    <dsp:sp modelId="{A488337D-76DC-4191-97DB-865030F014DF}">
      <dsp:nvSpPr>
        <dsp:cNvPr id="0" name=""/>
        <dsp:cNvSpPr/>
      </dsp:nvSpPr>
      <dsp:spPr>
        <a:xfrm rot="5400000">
          <a:off x="-184957" y="3230789"/>
          <a:ext cx="1752028" cy="153780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Awareness</a:t>
          </a:r>
        </a:p>
      </dsp:txBody>
      <dsp:txXfrm rot="-5400000">
        <a:off x="-77846" y="3892583"/>
        <a:ext cx="1537807" cy="214221"/>
      </dsp:txXfrm>
    </dsp:sp>
    <dsp:sp modelId="{66FF1AFC-F454-4887-9D86-B56643684CAA}">
      <dsp:nvSpPr>
        <dsp:cNvPr id="0" name=""/>
        <dsp:cNvSpPr/>
      </dsp:nvSpPr>
      <dsp:spPr>
        <a:xfrm rot="5400000">
          <a:off x="4189616" y="238330"/>
          <a:ext cx="1138818" cy="69095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Monitor BEC trends (e.g., www.ic3.gov)</a:t>
          </a:r>
        </a:p>
        <a:p>
          <a:pPr marL="228600" lvl="1" indent="-228600" algn="l" defTabSz="977900">
            <a:lnSpc>
              <a:spcPct val="90000"/>
            </a:lnSpc>
            <a:spcBef>
              <a:spcPct val="0"/>
            </a:spcBef>
            <a:spcAft>
              <a:spcPct val="15000"/>
            </a:spcAft>
            <a:buChar char="•"/>
          </a:pPr>
          <a:r>
            <a:rPr lang="en-US" sz="2200" kern="1200" dirty="0"/>
            <a:t>Verify email addresses and orders independently</a:t>
          </a:r>
        </a:p>
      </dsp:txBody>
      <dsp:txXfrm rot="-5400000">
        <a:off x="1304267" y="3179273"/>
        <a:ext cx="6853924" cy="102763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CA74141-8944-4456-BB52-460CDBAAC2FA}" type="slidenum">
              <a:rPr lang="en-US" altLang="en-US"/>
              <a:pPr>
                <a:defRPr/>
              </a:pPr>
              <a:t>‹#›</a:t>
            </a:fld>
            <a:endParaRPr lang="en-US" altLang="en-US"/>
          </a:p>
        </p:txBody>
      </p:sp>
    </p:spTree>
    <p:extLst>
      <p:ext uri="{BB962C8B-B14F-4D97-AF65-F5344CB8AC3E}">
        <p14:creationId xmlns:p14="http://schemas.microsoft.com/office/powerpoint/2010/main" val="2808248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ABBEE1-F68B-412C-9632-6E454FECD77A}" type="slidenum">
              <a:rPr lang="en-US" altLang="en-US" smtClean="0"/>
              <a:pPr/>
              <a:t>2</a:t>
            </a:fld>
            <a:endParaRPr lang="en-US" altLang="en-US"/>
          </a:p>
        </p:txBody>
      </p:sp>
    </p:spTree>
    <p:extLst>
      <p:ext uri="{BB962C8B-B14F-4D97-AF65-F5344CB8AC3E}">
        <p14:creationId xmlns:p14="http://schemas.microsoft.com/office/powerpoint/2010/main" val="1707998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ACFE “Occupational Fraud 2022: Report to the Nations</a:t>
            </a:r>
          </a:p>
          <a:p>
            <a:r>
              <a:rPr lang="en-US" dirty="0"/>
              <a:t>Statistics for more industries and additional fraud areas are found in the report</a:t>
            </a:r>
          </a:p>
          <a:p>
            <a:endParaRPr lang="en-US" dirty="0"/>
          </a:p>
        </p:txBody>
      </p:sp>
      <p:sp>
        <p:nvSpPr>
          <p:cNvPr id="4" name="Slide Number Placeholder 3"/>
          <p:cNvSpPr>
            <a:spLocks noGrp="1"/>
          </p:cNvSpPr>
          <p:nvPr>
            <p:ph type="sldNum" sz="quarter" idx="5"/>
          </p:nvPr>
        </p:nvSpPr>
        <p:spPr/>
        <p:txBody>
          <a:bodyPr/>
          <a:lstStyle/>
          <a:p>
            <a:pPr>
              <a:defRPr/>
            </a:pPr>
            <a:fld id="{3CA74141-8944-4456-BB52-460CDBAAC2FA}" type="slidenum">
              <a:rPr lang="en-US" altLang="en-US" smtClean="0"/>
              <a:pPr>
                <a:defRPr/>
              </a:pPr>
              <a:t>15</a:t>
            </a:fld>
            <a:endParaRPr lang="en-US" altLang="en-US"/>
          </a:p>
        </p:txBody>
      </p:sp>
    </p:spTree>
    <p:extLst>
      <p:ext uri="{BB962C8B-B14F-4D97-AF65-F5344CB8AC3E}">
        <p14:creationId xmlns:p14="http://schemas.microsoft.com/office/powerpoint/2010/main" val="2168826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Systems Analysts can ensure that segregation of duties is implemented via the software.  (Introduced later)</a:t>
            </a:r>
          </a:p>
          <a:p>
            <a:r>
              <a:rPr lang="en-US" altLang="en-US">
                <a:latin typeface="Arial" panose="020B0604020202020204" pitchFamily="34" charset="0"/>
              </a:rPr>
              <a:t>Also, it should be clear who performs all transactions – transactions should be logged..</a:t>
            </a:r>
          </a:p>
          <a:p>
            <a:r>
              <a:rPr lang="en-US" altLang="en-US">
                <a:latin typeface="Arial" panose="020B0604020202020204" pitchFamily="34" charset="0"/>
              </a:rPr>
              <a:t>Transactions could be validated.  We will see more on this later too.</a:t>
            </a:r>
          </a:p>
        </p:txBody>
      </p:sp>
    </p:spTree>
    <p:extLst>
      <p:ext uri="{BB962C8B-B14F-4D97-AF65-F5344CB8AC3E}">
        <p14:creationId xmlns:p14="http://schemas.microsoft.com/office/powerpoint/2010/main" val="4043348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How can a computer scientist prevent this?  What types of reports could highlight this?</a:t>
            </a: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05ED42-AF06-4198-BF54-F59BCB20772F}" type="slidenum">
              <a:rPr lang="en-US" altLang="en-US" smtClean="0"/>
              <a:pPr/>
              <a:t>17</a:t>
            </a:fld>
            <a:endParaRPr lang="en-US" altLang="en-US"/>
          </a:p>
        </p:txBody>
      </p:sp>
    </p:spTree>
    <p:extLst>
      <p:ext uri="{BB962C8B-B14F-4D97-AF65-F5344CB8AC3E}">
        <p14:creationId xmlns:p14="http://schemas.microsoft.com/office/powerpoint/2010/main" val="2267055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How can computer scientists prevent this?</a:t>
            </a: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FC8076F-D0F6-4AFA-9C0F-75F8F745CFE2}" type="slidenum">
              <a:rPr lang="en-US" altLang="en-US" smtClean="0"/>
              <a:pPr/>
              <a:t>18</a:t>
            </a:fld>
            <a:endParaRPr lang="en-US" altLang="en-US"/>
          </a:p>
        </p:txBody>
      </p:sp>
    </p:spTree>
    <p:extLst>
      <p:ext uri="{BB962C8B-B14F-4D97-AF65-F5344CB8AC3E}">
        <p14:creationId xmlns:p14="http://schemas.microsoft.com/office/powerpoint/2010/main" val="1601897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How can computer scientists prevent this?  Consider what types of reports could have found this.</a:t>
            </a: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3850B7-8607-4886-A51F-5692914EC4E5}" type="slidenum">
              <a:rPr lang="en-US" altLang="en-US" smtClean="0"/>
              <a:pPr/>
              <a:t>19</a:t>
            </a:fld>
            <a:endParaRPr lang="en-US" altLang="en-US"/>
          </a:p>
        </p:txBody>
      </p:sp>
    </p:spTree>
    <p:extLst>
      <p:ext uri="{BB962C8B-B14F-4D97-AF65-F5344CB8AC3E}">
        <p14:creationId xmlns:p14="http://schemas.microsoft.com/office/powerpoint/2010/main" val="2363072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If procedures are proper and people follow procedures (and in fact if collusion is needed to implement fraud) then auditors can help to prevent future fraud.  But rarely do they detect fraud done in the past.  There are too many transactions to verify each one.</a:t>
            </a:r>
          </a:p>
          <a:p>
            <a:r>
              <a:rPr lang="en-US" altLang="en-US">
                <a:latin typeface="Arial" panose="020B0604020202020204" pitchFamily="34" charset="0"/>
              </a:rPr>
              <a:t>However, as we shall see, there are red flags that can cause an auditor to closely consider fraud.</a:t>
            </a:r>
          </a:p>
        </p:txBody>
      </p:sp>
    </p:spTree>
    <p:extLst>
      <p:ext uri="{BB962C8B-B14F-4D97-AF65-F5344CB8AC3E}">
        <p14:creationId xmlns:p14="http://schemas.microsoft.com/office/powerpoint/2010/main" val="2660753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Fraudsters tend to exhibit the following characteristics.</a:t>
            </a:r>
          </a:p>
        </p:txBody>
      </p:sp>
    </p:spTree>
    <p:extLst>
      <p:ext uri="{BB962C8B-B14F-4D97-AF65-F5344CB8AC3E}">
        <p14:creationId xmlns:p14="http://schemas.microsoft.com/office/powerpoint/2010/main" val="3786110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Some fraudsters can’t afford to take any time off, because their scheme must be continually maintained (think lapping).  In these cases, fraud may be detected by forcing people to take vacations or doing a job rotation.</a:t>
            </a:r>
          </a:p>
        </p:txBody>
      </p:sp>
    </p:spTree>
    <p:extLst>
      <p:ext uri="{BB962C8B-B14F-4D97-AF65-F5344CB8AC3E}">
        <p14:creationId xmlns:p14="http://schemas.microsoft.com/office/powerpoint/2010/main" val="3167264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ACFE “Occupational Fraud 2022: Report to the Nations</a:t>
            </a:r>
          </a:p>
        </p:txBody>
      </p:sp>
      <p:sp>
        <p:nvSpPr>
          <p:cNvPr id="4" name="Slide Number Placeholder 3"/>
          <p:cNvSpPr>
            <a:spLocks noGrp="1"/>
          </p:cNvSpPr>
          <p:nvPr>
            <p:ph type="sldNum" sz="quarter" idx="10"/>
          </p:nvPr>
        </p:nvSpPr>
        <p:spPr/>
        <p:txBody>
          <a:bodyPr/>
          <a:lstStyle/>
          <a:p>
            <a:pPr>
              <a:defRPr/>
            </a:pPr>
            <a:fld id="{3CA74141-8944-4456-BB52-460CDBAAC2FA}" type="slidenum">
              <a:rPr lang="en-US" altLang="en-US" smtClean="0"/>
              <a:pPr>
                <a:defRPr/>
              </a:pPr>
              <a:t>24</a:t>
            </a:fld>
            <a:endParaRPr lang="en-US" altLang="en-US"/>
          </a:p>
        </p:txBody>
      </p:sp>
    </p:spTree>
    <p:extLst>
      <p:ext uri="{BB962C8B-B14F-4D97-AF65-F5344CB8AC3E}">
        <p14:creationId xmlns:p14="http://schemas.microsoft.com/office/powerpoint/2010/main" val="5675432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Computer scientists can program reports to find some of these.  Also, they can ensure that transactions look normal, and if they don’t, require proper authorization from a boss.  By being aware of how fraud occurs, systems can be developed to reduce the potential of fraud.</a:t>
            </a:r>
          </a:p>
        </p:txBody>
      </p:sp>
    </p:spTree>
    <p:extLst>
      <p:ext uri="{BB962C8B-B14F-4D97-AF65-F5344CB8AC3E}">
        <p14:creationId xmlns:p14="http://schemas.microsoft.com/office/powerpoint/2010/main" val="4056578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ACFE Report to the Nations 2022</a:t>
            </a:r>
          </a:p>
        </p:txBody>
      </p:sp>
      <p:sp>
        <p:nvSpPr>
          <p:cNvPr id="4" name="Slide Number Placeholder 3"/>
          <p:cNvSpPr>
            <a:spLocks noGrp="1"/>
          </p:cNvSpPr>
          <p:nvPr>
            <p:ph type="sldNum" sz="quarter" idx="10"/>
          </p:nvPr>
        </p:nvSpPr>
        <p:spPr/>
        <p:txBody>
          <a:bodyPr/>
          <a:lstStyle/>
          <a:p>
            <a:pPr>
              <a:defRPr/>
            </a:pPr>
            <a:fld id="{3CA74141-8944-4456-BB52-460CDBAAC2FA}" type="slidenum">
              <a:rPr lang="en-US" altLang="en-US" smtClean="0"/>
              <a:pPr>
                <a:defRPr/>
              </a:pPr>
              <a:t>4</a:t>
            </a:fld>
            <a:endParaRPr lang="en-US" altLang="en-US"/>
          </a:p>
        </p:txBody>
      </p:sp>
    </p:spTree>
    <p:extLst>
      <p:ext uri="{BB962C8B-B14F-4D97-AF65-F5344CB8AC3E}">
        <p14:creationId xmlns:p14="http://schemas.microsoft.com/office/powerpoint/2010/main" val="1592182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5E7749-E6AD-4F2B-A2E9-18C364CF8CB8}" type="slidenum">
              <a:rPr lang="en-US" altLang="en-US" smtClean="0"/>
              <a:pPr/>
              <a:t>26</a:t>
            </a:fld>
            <a:endParaRPr lang="en-US"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The three types of security controls include Preventive, Detective, and Corrective.  They relate to when the fraud was found.</a:t>
            </a:r>
          </a:p>
          <a:p>
            <a:pPr eaLnBrk="1" hangingPunct="1"/>
            <a:r>
              <a:rPr lang="en-US" altLang="en-US" dirty="0">
                <a:latin typeface="Arial" panose="020B0604020202020204" pitchFamily="34" charset="0"/>
              </a:rPr>
              <a:t>Preventive Controls are most important, because the fraud does not occur in the first place.  Thus it is better than detecting or correcting fraud (and fraud is rarely corrected anyway.)  </a:t>
            </a:r>
          </a:p>
          <a:p>
            <a:pPr eaLnBrk="1" hangingPunct="1"/>
            <a:r>
              <a:rPr lang="en-US" altLang="en-US" dirty="0">
                <a:latin typeface="Arial" panose="020B0604020202020204" pitchFamily="34" charset="0"/>
              </a:rPr>
              <a:t>*Anonymous hotline finds the most fraud, and internal audits (surprise audit) is the third leading cause of finding fraud.   Some Detective and Corrective Controls also serve as Preventive Controls, as indicated by arrows -&gt;.</a:t>
            </a:r>
          </a:p>
        </p:txBody>
      </p:sp>
    </p:spTree>
    <p:extLst>
      <p:ext uri="{BB962C8B-B14F-4D97-AF65-F5344CB8AC3E}">
        <p14:creationId xmlns:p14="http://schemas.microsoft.com/office/powerpoint/2010/main" val="1670327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Do you remember the three elements of fraud?  They are opportunity, rationalization, and motivation.  This looks at preventing fraud by making each of the elements unlikely to occur.</a:t>
            </a:r>
          </a:p>
          <a:p>
            <a:r>
              <a:rPr lang="en-US" altLang="en-US">
                <a:latin typeface="Arial" panose="020B0604020202020204" pitchFamily="34" charset="0"/>
              </a:rPr>
              <a:t>Motivation: A desperate person may defraud to keep their job.  Or an untrained person will do whatever they can to keep their job.</a:t>
            </a:r>
          </a:p>
          <a:p>
            <a:r>
              <a:rPr lang="en-US" altLang="en-US">
                <a:latin typeface="Arial" panose="020B0604020202020204" pitchFamily="34" charset="0"/>
              </a:rPr>
              <a:t>Rationalization: Training is important.  If people know the rules – the rules are explicit – they are less likely to break the rules.</a:t>
            </a:r>
          </a:p>
        </p:txBody>
      </p:sp>
    </p:spTree>
    <p:extLst>
      <p:ext uri="{BB962C8B-B14F-4D97-AF65-F5344CB8AC3E}">
        <p14:creationId xmlns:p14="http://schemas.microsoft.com/office/powerpoint/2010/main" val="3472751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ACFE “Occupational Fraud 2022: Report to the Nations</a:t>
            </a:r>
          </a:p>
          <a:p>
            <a:endParaRPr lang="en-US" dirty="0"/>
          </a:p>
        </p:txBody>
      </p:sp>
      <p:sp>
        <p:nvSpPr>
          <p:cNvPr id="4" name="Slide Number Placeholder 3"/>
          <p:cNvSpPr>
            <a:spLocks noGrp="1"/>
          </p:cNvSpPr>
          <p:nvPr>
            <p:ph type="sldNum" sz="quarter" idx="5"/>
          </p:nvPr>
        </p:nvSpPr>
        <p:spPr/>
        <p:txBody>
          <a:bodyPr/>
          <a:lstStyle/>
          <a:p>
            <a:pPr>
              <a:defRPr/>
            </a:pPr>
            <a:fld id="{3CA74141-8944-4456-BB52-460CDBAAC2FA}" type="slidenum">
              <a:rPr lang="en-US" altLang="en-US" smtClean="0"/>
              <a:pPr>
                <a:defRPr/>
              </a:pPr>
              <a:t>28</a:t>
            </a:fld>
            <a:endParaRPr lang="en-US" altLang="en-US"/>
          </a:p>
        </p:txBody>
      </p:sp>
    </p:spTree>
    <p:extLst>
      <p:ext uri="{BB962C8B-B14F-4D97-AF65-F5344CB8AC3E}">
        <p14:creationId xmlns:p14="http://schemas.microsoft.com/office/powerpoint/2010/main" val="3682014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 Compensating Control is a weaker control when a stronger control is not possible.  Segregation of Duties is a strong control.  This page describes weaker controls that are not as good – but can be used if segregation of duties is not possible.</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Here transaction generally means a database transaction.  Think bank deposit or withdrawal.  </a:t>
            </a:r>
          </a:p>
          <a:p>
            <a:pPr eaLnBrk="1" hangingPunct="1"/>
            <a:r>
              <a:rPr lang="en-US" altLang="en-US">
                <a:latin typeface="Arial" panose="020B0604020202020204" pitchFamily="34" charset="0"/>
              </a:rPr>
              <a:t>Transaction Batch is the set of transactions for a period of time: a day or an hour.  </a:t>
            </a:r>
          </a:p>
          <a:p>
            <a:pPr eaLnBrk="1" hangingPunct="1"/>
            <a:r>
              <a:rPr lang="en-US" altLang="en-US">
                <a:latin typeface="Arial" panose="020B0604020202020204" pitchFamily="34" charset="0"/>
              </a:rPr>
              <a:t>A batch of transactions may include a checksum for the total of the dollar amount and/or number of transactions.</a:t>
            </a:r>
          </a:p>
          <a:p>
            <a:pPr eaLnBrk="1" hangingPunct="1"/>
            <a:r>
              <a:rPr lang="en-US" altLang="en-US">
                <a:latin typeface="Arial" panose="020B0604020202020204" pitchFamily="34" charset="0"/>
              </a:rPr>
              <a:t>Reconciliation involves verifying check sums of a batch of transactions both before and after processing.</a:t>
            </a:r>
          </a:p>
          <a:p>
            <a:pPr eaLnBrk="1" hangingPunct="1"/>
            <a:r>
              <a:rPr lang="en-US" altLang="en-US">
                <a:latin typeface="Arial" panose="020B0604020202020204" pitchFamily="34" charset="0"/>
              </a:rPr>
              <a:t>This can be problematic because some transactions may be rejected due to errors.</a:t>
            </a:r>
          </a:p>
          <a:p>
            <a:pPr eaLnBrk="1" hangingPunct="1"/>
            <a:r>
              <a:rPr lang="en-US" altLang="en-US">
                <a:latin typeface="Arial" panose="020B0604020202020204" pitchFamily="34" charset="0"/>
              </a:rPr>
              <a:t>Supervisory reviews may be to look at the overall results or error results to note if anything suspicious is happening.</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Segregation of duties includes origination, authorization, distribution, and verification.</a:t>
            </a:r>
          </a:p>
          <a:p>
            <a:pPr eaLnBrk="1" hangingPunct="1"/>
            <a:r>
              <a:rPr lang="en-US" altLang="en-US">
                <a:latin typeface="Arial" panose="020B0604020202020204" pitchFamily="34" charset="0"/>
              </a:rPr>
              <a:t>These to a certain degree help in automating segregation of duties.  How do they fit into</a:t>
            </a:r>
          </a:p>
          <a:p>
            <a:pPr eaLnBrk="1" hangingPunct="1"/>
            <a:r>
              <a:rPr lang="en-US" altLang="en-US">
                <a:latin typeface="Arial" panose="020B0604020202020204" pitchFamily="34" charset="0"/>
              </a:rPr>
              <a:t>Authorization, Distribution, Verification?  What about the three controls: prevention, detection, correction?</a:t>
            </a:r>
          </a:p>
          <a:p>
            <a:pPr eaLnBrk="1" hangingPunct="1"/>
            <a:r>
              <a:rPr lang="en-US" altLang="en-US">
                <a:latin typeface="Arial" panose="020B0604020202020204" pitchFamily="34" charset="0"/>
              </a:rPr>
              <a:t>These mostly relate to Detection, which permits Verification when transactions are suspect.</a:t>
            </a:r>
          </a:p>
          <a:p>
            <a:pPr eaLnBrk="1" hangingPunct="1"/>
            <a:r>
              <a:rPr lang="en-US" altLang="en-US">
                <a:latin typeface="Arial" panose="020B0604020202020204" pitchFamily="34" charset="0"/>
              </a:rPr>
              <a:t>Exception reporting and supervisory reviews are a delayed verification or detective technique.</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4B43A3-0FD6-401F-B846-E7DCADDBB855}" type="slidenum">
              <a:rPr lang="en-US" altLang="en-US" smtClean="0"/>
              <a:pPr/>
              <a:t>30</a:t>
            </a:fld>
            <a:endParaRPr lang="en-US" altLang="en-US"/>
          </a:p>
        </p:txBody>
      </p:sp>
    </p:spTree>
    <p:extLst>
      <p:ext uri="{BB962C8B-B14F-4D97-AF65-F5344CB8AC3E}">
        <p14:creationId xmlns:p14="http://schemas.microsoft.com/office/powerpoint/2010/main" val="25786964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Authorization, Distribution, Verification – which do these address?</a:t>
            </a:r>
          </a:p>
          <a:p>
            <a:pPr eaLnBrk="1" hangingPunct="1"/>
            <a:r>
              <a:rPr lang="en-US" altLang="en-US">
                <a:latin typeface="Arial" panose="020B0604020202020204" pitchFamily="34" charset="0"/>
              </a:rPr>
              <a:t>They seem to address verification, which is fairly easy to do in an automated fasion.</a:t>
            </a:r>
          </a:p>
          <a:p>
            <a:pPr eaLnBrk="1" hangingPunct="1"/>
            <a:r>
              <a:rPr lang="en-US" altLang="en-US">
                <a:latin typeface="Arial" panose="020B0604020202020204" pitchFamily="34" charset="0"/>
              </a:rPr>
              <a:t>Remember, verification is checking for accuracy or validity.</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179F5C-659A-469B-A56C-6AFE5237584E}" type="slidenum">
              <a:rPr lang="en-US" altLang="en-US" smtClean="0"/>
              <a:pPr/>
              <a:t>31</a:t>
            </a:fld>
            <a:endParaRPr lang="en-US" altLang="en-US"/>
          </a:p>
        </p:txBody>
      </p:sp>
    </p:spTree>
    <p:extLst>
      <p:ext uri="{BB962C8B-B14F-4D97-AF65-F5344CB8AC3E}">
        <p14:creationId xmlns:p14="http://schemas.microsoft.com/office/powerpoint/2010/main" val="2462557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Shell companies often create a name that sounds similar to another valid organization, and if multiple shell companies exists,</a:t>
            </a:r>
          </a:p>
          <a:p>
            <a:pPr eaLnBrk="1" hangingPunct="1"/>
            <a:r>
              <a:rPr lang="en-US" altLang="en-US">
                <a:latin typeface="Arial" panose="020B0604020202020204" pitchFamily="34" charset="0"/>
              </a:rPr>
              <a:t>their addresses may match other shell companies or a (stupid) employee’s address.</a:t>
            </a:r>
          </a:p>
          <a:p>
            <a:pPr eaLnBrk="1" hangingPunct="1"/>
            <a:r>
              <a:rPr lang="en-US" altLang="en-US">
                <a:latin typeface="Arial" panose="020B0604020202020204" pitchFamily="34" charset="0"/>
              </a:rPr>
              <a:t>Authorization, Distribution, Verification – which do these address?</a:t>
            </a:r>
          </a:p>
          <a:p>
            <a:pPr eaLnBrk="1" hangingPunct="1"/>
            <a:r>
              <a:rPr lang="en-US" altLang="en-US">
                <a:latin typeface="Arial" panose="020B0604020202020204" pitchFamily="34" charset="0"/>
              </a:rPr>
              <a:t>Can these be caught by report?</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362437-9CCC-423D-ACD9-BD9E2E1C725D}" type="slidenum">
              <a:rPr lang="en-US" altLang="en-US" smtClean="0"/>
              <a:pPr/>
              <a:t>32</a:t>
            </a:fld>
            <a:endParaRPr lang="en-US" altLang="en-US"/>
          </a:p>
        </p:txBody>
      </p:sp>
    </p:spTree>
    <p:extLst>
      <p:ext uri="{BB962C8B-B14F-4D97-AF65-F5344CB8AC3E}">
        <p14:creationId xmlns:p14="http://schemas.microsoft.com/office/powerpoint/2010/main" val="40385960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picture shows job rotation</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BEC464-F495-4D09-8CF0-2B12EB1450BF}" type="slidenum">
              <a:rPr lang="en-US" altLang="en-US" smtClean="0"/>
              <a:pPr/>
              <a:t>33</a:t>
            </a:fld>
            <a:endParaRPr lang="en-US" altLang="en-US"/>
          </a:p>
        </p:txBody>
      </p:sp>
    </p:spTree>
    <p:extLst>
      <p:ext uri="{BB962C8B-B14F-4D97-AF65-F5344CB8AC3E}">
        <p14:creationId xmlns:p14="http://schemas.microsoft.com/office/powerpoint/2010/main" val="36417136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Accounts Payable = those the organization pays for supplies, services, goods, etc.</a:t>
            </a:r>
          </a:p>
          <a:p>
            <a:r>
              <a:rPr lang="en-US" altLang="en-US">
                <a:latin typeface="Arial" panose="020B0604020202020204" pitchFamily="34" charset="0"/>
              </a:rPr>
              <a:t>With Segregation of Duties, accounts payable pays bills.  Any unusual errors are handled by someone not in Accts Payable:</a:t>
            </a:r>
          </a:p>
          <a:p>
            <a:r>
              <a:rPr lang="en-US" altLang="en-US">
                <a:latin typeface="Arial" panose="020B0604020202020204" pitchFamily="34" charset="0"/>
              </a:rPr>
              <a:t>for example, returned checks or new vendors, audit.</a:t>
            </a: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25C9E3-CE59-4827-BAAB-01820D38B160}" type="slidenum">
              <a:rPr lang="en-US" altLang="en-US" smtClean="0"/>
              <a:pPr/>
              <a:t>34</a:t>
            </a:fld>
            <a:endParaRPr lang="en-US" altLang="en-US"/>
          </a:p>
        </p:txBody>
      </p:sp>
    </p:spTree>
    <p:extLst>
      <p:ext uri="{BB962C8B-B14F-4D97-AF65-F5344CB8AC3E}">
        <p14:creationId xmlns:p14="http://schemas.microsoft.com/office/powerpoint/2010/main" val="35743670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D9D9AB-DCF4-4855-99F7-291FD04191E7}" type="slidenum">
              <a:rPr lang="en-US" altLang="en-US" smtClean="0"/>
              <a:pPr/>
              <a:t>35</a:t>
            </a:fld>
            <a:endParaRPr lang="en-US"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 Effective internal controls includes the other techniques, but a combination of internal control techniques are required to prevent fraud.  Fraud prevention is the most important of the three: prevention, detection, and correction.  Also consider the keyword in the question here: ‘preventing fraud’.  The last two techniques are concerned with Detection and Correction.  This is a CISA-like question, but has been reformulated.</a:t>
            </a:r>
          </a:p>
        </p:txBody>
      </p:sp>
    </p:spTree>
    <p:extLst>
      <p:ext uri="{BB962C8B-B14F-4D97-AF65-F5344CB8AC3E}">
        <p14:creationId xmlns:p14="http://schemas.microsoft.com/office/powerpoint/2010/main" val="14172875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7B0235-F326-4F3C-A310-9A72FB3A679E}" type="slidenum">
              <a:rPr lang="en-US" altLang="en-US" smtClean="0"/>
              <a:pPr/>
              <a:t>36</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4 – Management should have gotten the number of the company from the phone book and placed a call before approving the record.  They should have double-checked the name, address and federal tax ID number.  Most companies have too many vendors, and auditors are not expected to check each one.  Auditors verify the process, not every instance.  This is not a CISA question, but looks like one.</a:t>
            </a:r>
          </a:p>
        </p:txBody>
      </p:sp>
    </p:spTree>
    <p:extLst>
      <p:ext uri="{BB962C8B-B14F-4D97-AF65-F5344CB8AC3E}">
        <p14:creationId xmlns:p14="http://schemas.microsoft.com/office/powerpoint/2010/main" val="1678752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Statistics from ACFE “Occupational Fraud 2022: Report to the Nations</a:t>
            </a:r>
          </a:p>
          <a:p>
            <a:pPr eaLnBrk="1" hangingPunct="1"/>
            <a:r>
              <a:rPr lang="en-US" altLang="en-US" dirty="0">
                <a:latin typeface="Arial" panose="020B0604020202020204" pitchFamily="34" charset="0"/>
              </a:rPr>
              <a:t>Examples:</a:t>
            </a:r>
          </a:p>
          <a:p>
            <a:pPr eaLnBrk="1" hangingPunct="1"/>
            <a:r>
              <a:rPr lang="en-US" altLang="en-US" b="1" dirty="0">
                <a:latin typeface="Arial" panose="020B0604020202020204" pitchFamily="34" charset="0"/>
              </a:rPr>
              <a:t>Collusion</a:t>
            </a:r>
            <a:r>
              <a:rPr lang="en-US" altLang="en-US" dirty="0">
                <a:latin typeface="Arial" panose="020B0604020202020204" pitchFamily="34" charset="0"/>
              </a:rPr>
              <a:t> is when two employees work together to defraud the system.  Perhaps each by themselves do not have permissions, but together they do.</a:t>
            </a:r>
          </a:p>
          <a:p>
            <a:pPr eaLnBrk="1" hangingPunct="1"/>
            <a:r>
              <a:rPr lang="en-US" altLang="en-US" b="1" dirty="0">
                <a:latin typeface="Arial" panose="020B0604020202020204" pitchFamily="34" charset="0"/>
              </a:rPr>
              <a:t>Conflict of Interest</a:t>
            </a:r>
            <a:r>
              <a:rPr lang="en-US" altLang="en-US" dirty="0">
                <a:latin typeface="Arial" panose="020B0604020202020204" pitchFamily="34" charset="0"/>
              </a:rPr>
              <a:t>:  In government we see this: Industry lobbyists head up a government department that enforces government policy.  In business, a person hires his relative without comparing against other vendors.</a:t>
            </a:r>
          </a:p>
          <a:p>
            <a:pPr eaLnBrk="1" hangingPunct="1"/>
            <a:r>
              <a:rPr lang="en-US" altLang="en-US" b="1" dirty="0">
                <a:latin typeface="Arial" panose="020B0604020202020204" pitchFamily="34" charset="0"/>
              </a:rPr>
              <a:t>Corporate espionage</a:t>
            </a:r>
            <a:r>
              <a:rPr lang="en-US" altLang="en-US" dirty="0">
                <a:latin typeface="Arial" panose="020B0604020202020204" pitchFamily="34" charset="0"/>
              </a:rPr>
              <a:t>:  Example:  It has been reported that one ivy-league college hacked in to determine what another was doing relative to offering incoming freshman acceptances.  </a:t>
            </a:r>
          </a:p>
          <a:p>
            <a:pPr eaLnBrk="1" hangingPunct="1"/>
            <a:r>
              <a:rPr lang="en-US" altLang="en-US" b="1" dirty="0">
                <a:latin typeface="Arial" panose="020B0604020202020204" pitchFamily="34" charset="0"/>
              </a:rPr>
              <a:t>Financial Statement Fraud:</a:t>
            </a:r>
            <a:r>
              <a:rPr lang="en-US" altLang="en-US" dirty="0">
                <a:latin typeface="Arial" panose="020B0604020202020204" pitchFamily="34" charset="0"/>
              </a:rPr>
              <a:t>  Accounts are often modified to make income look high (for stock prices) or low (for tax purposes).  These modifications can occur via account ‘adjustments’, input or requested at a high managerial level.</a:t>
            </a:r>
          </a:p>
          <a:p>
            <a:pPr eaLnBrk="1" hangingPunct="1"/>
            <a:r>
              <a:rPr lang="en-US" altLang="en-US" dirty="0">
                <a:latin typeface="Arial" panose="020B0604020202020204" pitchFamily="34" charset="0"/>
              </a:rPr>
              <a:t>Does anyone see what a computer scientist can do about this?  Not yet?  Keep thinking…</a:t>
            </a: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A52E0F-B10F-4A8E-A346-CCD7AA5CD4A6}" type="slidenum">
              <a:rPr lang="en-US" altLang="en-US" smtClean="0"/>
              <a:pPr/>
              <a:t>6</a:t>
            </a:fld>
            <a:endParaRPr lang="en-US" altLang="en-US"/>
          </a:p>
        </p:txBody>
      </p:sp>
    </p:spTree>
    <p:extLst>
      <p:ext uri="{BB962C8B-B14F-4D97-AF65-F5344CB8AC3E}">
        <p14:creationId xmlns:p14="http://schemas.microsoft.com/office/powerpoint/2010/main" val="11968852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CCAF02-0116-41F7-9F04-21BB272DA645}" type="slidenum">
              <a:rPr lang="en-US" altLang="en-US" smtClean="0"/>
              <a:pPr/>
              <a:t>38</a:t>
            </a:fld>
            <a:endParaRPr lang="en-US"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Information taken from The Art of the Steal, Frank Abignale,Broadway Books, 2001 </a:t>
            </a:r>
          </a:p>
          <a:p>
            <a:pPr eaLnBrk="1" hangingPunct="1"/>
            <a:r>
              <a:rPr lang="en-US" altLang="en-US">
                <a:latin typeface="Arial" panose="020B0604020202020204" pitchFamily="34" charset="0"/>
              </a:rPr>
              <a:t>Check Fraud: A Guide to Avoiding Losses</a:t>
            </a:r>
          </a:p>
          <a:p>
            <a:r>
              <a:rPr lang="en-US" altLang="en-US">
                <a:latin typeface="Arial" panose="020B0604020202020204" pitchFamily="34" charset="0"/>
              </a:rPr>
              <a:t>The Art of Deception, Kevin D Mitnick &amp; William L Simon, Wiley Publishing Inc. 2002</a:t>
            </a:r>
          </a:p>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6044875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2018 stats:</a:t>
            </a:r>
            <a:r>
              <a:rPr lang="en-US" baseline="0" dirty="0"/>
              <a:t> Verizon 2018 Data Breach Investigation Report</a:t>
            </a:r>
            <a:endParaRPr lang="en-US" dirty="0"/>
          </a:p>
        </p:txBody>
      </p:sp>
      <p:sp>
        <p:nvSpPr>
          <p:cNvPr id="4" name="Slide Number Placeholder 3"/>
          <p:cNvSpPr>
            <a:spLocks noGrp="1"/>
          </p:cNvSpPr>
          <p:nvPr>
            <p:ph type="sldNum" sz="quarter" idx="10"/>
          </p:nvPr>
        </p:nvSpPr>
        <p:spPr/>
        <p:txBody>
          <a:bodyPr/>
          <a:lstStyle/>
          <a:p>
            <a:pPr>
              <a:defRPr/>
            </a:pPr>
            <a:fld id="{3CA74141-8944-4456-BB52-460CDBAAC2FA}" type="slidenum">
              <a:rPr lang="en-US" altLang="en-US" smtClean="0"/>
              <a:pPr>
                <a:defRPr/>
              </a:pPr>
              <a:t>39</a:t>
            </a:fld>
            <a:endParaRPr lang="en-US" altLang="en-US"/>
          </a:p>
        </p:txBody>
      </p:sp>
    </p:spTree>
    <p:extLst>
      <p:ext uri="{BB962C8B-B14F-4D97-AF65-F5344CB8AC3E}">
        <p14:creationId xmlns:p14="http://schemas.microsoft.com/office/powerpoint/2010/main" val="24006409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Federal Bureau of Investigation: Internet Crime Report 2021</a:t>
            </a:r>
          </a:p>
        </p:txBody>
      </p:sp>
      <p:sp>
        <p:nvSpPr>
          <p:cNvPr id="4" name="Slide Number Placeholder 3"/>
          <p:cNvSpPr>
            <a:spLocks noGrp="1"/>
          </p:cNvSpPr>
          <p:nvPr>
            <p:ph type="sldNum" sz="quarter" idx="5"/>
          </p:nvPr>
        </p:nvSpPr>
        <p:spPr/>
        <p:txBody>
          <a:bodyPr/>
          <a:lstStyle/>
          <a:p>
            <a:pPr>
              <a:defRPr/>
            </a:pPr>
            <a:fld id="{3CA74141-8944-4456-BB52-460CDBAAC2FA}" type="slidenum">
              <a:rPr lang="en-US" altLang="en-US" smtClean="0"/>
              <a:pPr>
                <a:defRPr/>
              </a:pPr>
              <a:t>44</a:t>
            </a:fld>
            <a:endParaRPr lang="en-US" altLang="en-US"/>
          </a:p>
        </p:txBody>
      </p:sp>
    </p:spTree>
    <p:extLst>
      <p:ext uri="{BB962C8B-B14F-4D97-AF65-F5344CB8AC3E}">
        <p14:creationId xmlns:p14="http://schemas.microsoft.com/office/powerpoint/2010/main" val="24280861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From this, the social engineer has found out 1) where everyone works and 2) probably a common password that this user uses.  The login and password can be attempted on home and business accounts.</a:t>
            </a:r>
          </a:p>
          <a:p>
            <a:r>
              <a:rPr lang="en-US" altLang="en-US">
                <a:latin typeface="Arial" panose="020B0604020202020204" pitchFamily="34" charset="0"/>
              </a:rPr>
              <a:t>The Art of Deception, Kevin D Mitnick &amp; William L Simon, Wiley Publishing Inc. 2002</a:t>
            </a:r>
          </a:p>
        </p:txBody>
      </p:sp>
    </p:spTree>
    <p:extLst>
      <p:ext uri="{BB962C8B-B14F-4D97-AF65-F5344CB8AC3E}">
        <p14:creationId xmlns:p14="http://schemas.microsoft.com/office/powerpoint/2010/main" val="34901396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Art of Deception, Kevin D Mitnick &amp; William L Simon, Wiley Publishing Inc. 2002</a:t>
            </a:r>
          </a:p>
          <a:p>
            <a:endParaRPr lang="en-US" altLang="en-US">
              <a:latin typeface="Arial" panose="020B0604020202020204" pitchFamily="34" charset="0"/>
            </a:endParaRPr>
          </a:p>
        </p:txBody>
      </p:sp>
    </p:spTree>
    <p:extLst>
      <p:ext uri="{BB962C8B-B14F-4D97-AF65-F5344CB8AC3E}">
        <p14:creationId xmlns:p14="http://schemas.microsoft.com/office/powerpoint/2010/main" val="32529594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Art of Deception, Kevin D Mitnick &amp; William L Simon, Wiley Publishing Inc. 2002</a:t>
            </a:r>
          </a:p>
          <a:p>
            <a:endParaRPr lang="en-US" altLang="en-US">
              <a:latin typeface="Arial" panose="020B0604020202020204" pitchFamily="34" charset="0"/>
            </a:endParaRPr>
          </a:p>
          <a:p>
            <a:r>
              <a:rPr lang="en-US" altLang="en-US">
                <a:latin typeface="Arial" panose="020B0604020202020204" pitchFamily="34" charset="0"/>
              </a:rPr>
              <a:t>This shows that with multiple phone calls, each having a separate purpose, different pieces of information are obtained and can be used as part of social engineering.</a:t>
            </a:r>
          </a:p>
          <a:p>
            <a:endParaRPr lang="en-US" altLang="en-US">
              <a:latin typeface="Arial" panose="020B0604020202020204" pitchFamily="34" charset="0"/>
            </a:endParaRPr>
          </a:p>
        </p:txBody>
      </p:sp>
    </p:spTree>
    <p:extLst>
      <p:ext uri="{BB962C8B-B14F-4D97-AF65-F5344CB8AC3E}">
        <p14:creationId xmlns:p14="http://schemas.microsoft.com/office/powerpoint/2010/main" val="30981781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Art of Deception, Kevin D Mitnick &amp; William L Simon, Wiley Publishing Inc. 2002</a:t>
            </a:r>
          </a:p>
          <a:p>
            <a:endParaRPr lang="en-US" altLang="en-US">
              <a:latin typeface="Arial" panose="020B0604020202020204" pitchFamily="34" charset="0"/>
            </a:endParaRPr>
          </a:p>
        </p:txBody>
      </p:sp>
    </p:spTree>
    <p:extLst>
      <p:ext uri="{BB962C8B-B14F-4D97-AF65-F5344CB8AC3E}">
        <p14:creationId xmlns:p14="http://schemas.microsoft.com/office/powerpoint/2010/main" val="10805814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Employees who have been fired tend to be angry and do nasty things.</a:t>
            </a:r>
          </a:p>
          <a:p>
            <a:r>
              <a:rPr lang="en-US" altLang="en-US">
                <a:latin typeface="Arial" panose="020B0604020202020204" pitchFamily="34" charset="0"/>
              </a:rPr>
              <a:t>We will be looking at the items on the right in later sections.  Data classification is similar to what the military does: Top Secret…</a:t>
            </a:r>
          </a:p>
          <a:p>
            <a:endParaRPr lang="en-US" altLang="en-US">
              <a:latin typeface="Arial" panose="020B0604020202020204" pitchFamily="34" charset="0"/>
            </a:endParaRPr>
          </a:p>
          <a:p>
            <a:r>
              <a:rPr lang="en-US" altLang="en-US">
                <a:latin typeface="Arial" panose="020B0604020202020204" pitchFamily="34" charset="0"/>
              </a:rPr>
              <a:t>The Art of Deception, Kevin D Mitnick &amp; William L Simon, Wiley Publishing Inc. 2002</a:t>
            </a:r>
          </a:p>
          <a:p>
            <a:endParaRPr lang="en-US" altLang="en-US">
              <a:latin typeface="Arial" panose="020B0604020202020204" pitchFamily="34" charset="0"/>
            </a:endParaRPr>
          </a:p>
        </p:txBody>
      </p:sp>
    </p:spTree>
    <p:extLst>
      <p:ext uri="{BB962C8B-B14F-4D97-AF65-F5344CB8AC3E}">
        <p14:creationId xmlns:p14="http://schemas.microsoft.com/office/powerpoint/2010/main" val="22125689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There have been experts who targeted specific stores, with stores and the expert competing with each other.  It took a long time to put this guy in jail, but he eventually did go.  The above tells some of the stories.</a:t>
            </a:r>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23E3F7-FAD5-419B-BB43-2A9CD81571D8}" type="slidenum">
              <a:rPr lang="en-US" altLang="en-US" smtClean="0"/>
              <a:pPr/>
              <a:t>51</a:t>
            </a:fld>
            <a:endParaRPr lang="en-US" altLang="en-US"/>
          </a:p>
        </p:txBody>
      </p:sp>
    </p:spTree>
    <p:extLst>
      <p:ext uri="{BB962C8B-B14F-4D97-AF65-F5344CB8AC3E}">
        <p14:creationId xmlns:p14="http://schemas.microsoft.com/office/powerpoint/2010/main" val="31845506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Obviously if people throw away receipts, you don’t want those receipts readily accessible to incoming thieves.</a:t>
            </a:r>
          </a:p>
          <a:p>
            <a:r>
              <a:rPr lang="en-US" altLang="en-US">
                <a:latin typeface="Arial" panose="020B0604020202020204" pitchFamily="34" charset="0"/>
              </a:rPr>
              <a:t>Consider also how you trash those receipts.</a:t>
            </a:r>
          </a:p>
          <a:p>
            <a:r>
              <a:rPr lang="en-US" altLang="en-US">
                <a:latin typeface="Arial" panose="020B0604020202020204" pitchFamily="34" charset="0"/>
              </a:rPr>
              <a:t>Gift certificates must be maintained in database.</a:t>
            </a: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CE8241-6554-4094-B25C-20B07F1E209A}" type="slidenum">
              <a:rPr lang="en-US" altLang="en-US" smtClean="0"/>
              <a:pPr/>
              <a:t>52</a:t>
            </a:fld>
            <a:endParaRPr lang="en-US" altLang="en-US"/>
          </a:p>
        </p:txBody>
      </p:sp>
    </p:spTree>
    <p:extLst>
      <p:ext uri="{BB962C8B-B14F-4D97-AF65-F5344CB8AC3E}">
        <p14:creationId xmlns:p14="http://schemas.microsoft.com/office/powerpoint/2010/main" val="645470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panose="020B0604020202020204" pitchFamily="34" charset="0"/>
              </a:rPr>
              <a:t>Lapping</a:t>
            </a:r>
            <a:r>
              <a:rPr lang="en-US" altLang="en-US">
                <a:latin typeface="Arial" panose="020B0604020202020204" pitchFamily="34" charset="0"/>
              </a:rPr>
              <a:t>:  An employee steals money from an account A, then moves money from account B to A, then moves money from C to B, and continually does this to hide stolen money.</a:t>
            </a:r>
          </a:p>
          <a:p>
            <a:r>
              <a:rPr lang="en-US" altLang="en-US" b="1">
                <a:latin typeface="Arial" panose="020B0604020202020204" pitchFamily="34" charset="0"/>
              </a:rPr>
              <a:t>Shell Company</a:t>
            </a:r>
            <a:r>
              <a:rPr lang="en-US" altLang="en-US">
                <a:latin typeface="Arial" panose="020B0604020202020204" pitchFamily="34" charset="0"/>
              </a:rPr>
              <a:t>:  An employee creates a company DFloss with a postal code and simply charges money to the account on a regular basis.</a:t>
            </a:r>
          </a:p>
          <a:p>
            <a:r>
              <a:rPr lang="en-US" altLang="en-US">
                <a:latin typeface="Arial" panose="020B0604020202020204" pitchFamily="34" charset="0"/>
              </a:rPr>
              <a:t>What can be done from a CS (programming) perspective for any of these?</a:t>
            </a:r>
          </a:p>
        </p:txBody>
      </p:sp>
    </p:spTree>
    <p:extLst>
      <p:ext uri="{BB962C8B-B14F-4D97-AF65-F5344CB8AC3E}">
        <p14:creationId xmlns:p14="http://schemas.microsoft.com/office/powerpoint/2010/main" val="3737225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From a mailbox checks can be obtained, then copied by simply ordering them through the mail in the U.S.</a:t>
            </a:r>
          </a:p>
          <a:p>
            <a:r>
              <a:rPr lang="en-US" altLang="en-US">
                <a:latin typeface="Arial" panose="020B0604020202020204" pitchFamily="34" charset="0"/>
              </a:rPr>
              <a:t>The most dangerous checks are those numbered between 101 and 200.</a:t>
            </a:r>
          </a:p>
          <a:p>
            <a:r>
              <a:rPr lang="en-US" altLang="en-US">
                <a:latin typeface="Arial" panose="020B0604020202020204" pitchFamily="34" charset="0"/>
              </a:rPr>
              <a:t>Checks cause the most amount of fraud – VISA and MasterCard have stricter standards.  </a:t>
            </a: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10EC3C-F117-4E00-8C96-1315C32F4EC4}" type="slidenum">
              <a:rPr lang="en-US" altLang="en-US" smtClean="0"/>
              <a:pPr/>
              <a:t>53</a:t>
            </a:fld>
            <a:endParaRPr lang="en-US" altLang="en-US"/>
          </a:p>
        </p:txBody>
      </p:sp>
    </p:spTree>
    <p:extLst>
      <p:ext uri="{BB962C8B-B14F-4D97-AF65-F5344CB8AC3E}">
        <p14:creationId xmlns:p14="http://schemas.microsoft.com/office/powerpoint/2010/main" val="20161343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A45248-1A16-4ABC-8E82-2E81A999105D}" type="slidenum">
              <a:rPr lang="en-US" altLang="en-US" smtClean="0"/>
              <a:pPr/>
              <a:t>54</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Most bank checks now have some of these features.  Look at your own check (if you didn’t order it on-line).  </a:t>
            </a:r>
          </a:p>
        </p:txBody>
      </p:sp>
    </p:spTree>
    <p:extLst>
      <p:ext uri="{BB962C8B-B14F-4D97-AF65-F5344CB8AC3E}">
        <p14:creationId xmlns:p14="http://schemas.microsoft.com/office/powerpoint/2010/main" val="5026783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another social engineering scam.  The guy is pretending to want to send money, but instead is planning on writing checks, </a:t>
            </a:r>
          </a:p>
          <a:p>
            <a:r>
              <a:rPr lang="en-US" altLang="en-US">
                <a:latin typeface="Arial" panose="020B0604020202020204" pitchFamily="34" charset="0"/>
              </a:rPr>
              <a:t>after finding out what the account number is.  Therefore, out-going and in-coming accounts should be set up.</a:t>
            </a:r>
          </a:p>
        </p:txBody>
      </p:sp>
      <p:sp>
        <p:nvSpPr>
          <p:cNvPr id="962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9A35B5-1648-4059-9D2F-711316AAE9A5}" type="slidenum">
              <a:rPr lang="en-US" altLang="en-US" smtClean="0"/>
              <a:pPr/>
              <a:t>59</a:t>
            </a:fld>
            <a:endParaRPr lang="en-US" altLang="en-US"/>
          </a:p>
        </p:txBody>
      </p:sp>
    </p:spTree>
    <p:extLst>
      <p:ext uri="{BB962C8B-B14F-4D97-AF65-F5344CB8AC3E}">
        <p14:creationId xmlns:p14="http://schemas.microsoft.com/office/powerpoint/2010/main" val="3498750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South Asia include India, Asia-Pacific includes Australia, China</a:t>
            </a:r>
          </a:p>
        </p:txBody>
      </p:sp>
      <p:sp>
        <p:nvSpPr>
          <p:cNvPr id="4" name="Slide Number Placeholder 3"/>
          <p:cNvSpPr>
            <a:spLocks noGrp="1"/>
          </p:cNvSpPr>
          <p:nvPr>
            <p:ph type="sldNum" sz="quarter" idx="5"/>
          </p:nvPr>
        </p:nvSpPr>
        <p:spPr/>
        <p:txBody>
          <a:bodyPr/>
          <a:lstStyle/>
          <a:p>
            <a:pPr>
              <a:defRPr/>
            </a:pPr>
            <a:fld id="{3CA74141-8944-4456-BB52-460CDBAAC2FA}" type="slidenum">
              <a:rPr lang="en-US" altLang="en-US" smtClean="0"/>
              <a:pPr>
                <a:defRPr/>
              </a:pPr>
              <a:t>8</a:t>
            </a:fld>
            <a:endParaRPr lang="en-US" altLang="en-US"/>
          </a:p>
        </p:txBody>
      </p:sp>
    </p:spTree>
    <p:extLst>
      <p:ext uri="{BB962C8B-B14F-4D97-AF65-F5344CB8AC3E}">
        <p14:creationId xmlns:p14="http://schemas.microsoft.com/office/powerpoint/2010/main" val="4095966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Rationalization seems to have deteriorated in recent years.  Many years ago people would apologize for stealing money to save their mother.  Now they think that the company should have paid them more and offer no apology.</a:t>
            </a:r>
          </a:p>
        </p:txBody>
      </p:sp>
    </p:spTree>
    <p:extLst>
      <p:ext uri="{BB962C8B-B14F-4D97-AF65-F5344CB8AC3E}">
        <p14:creationId xmlns:p14="http://schemas.microsoft.com/office/powerpoint/2010/main" val="580720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ACFE “Occupational Fraud 2022: Report to the Nations</a:t>
            </a:r>
          </a:p>
        </p:txBody>
      </p:sp>
      <p:sp>
        <p:nvSpPr>
          <p:cNvPr id="4" name="Slide Number Placeholder 3"/>
          <p:cNvSpPr>
            <a:spLocks noGrp="1"/>
          </p:cNvSpPr>
          <p:nvPr>
            <p:ph type="sldNum" sz="quarter" idx="5"/>
          </p:nvPr>
        </p:nvSpPr>
        <p:spPr/>
        <p:txBody>
          <a:bodyPr/>
          <a:lstStyle/>
          <a:p>
            <a:pPr>
              <a:defRPr/>
            </a:pPr>
            <a:fld id="{3CA74141-8944-4456-BB52-460CDBAAC2FA}" type="slidenum">
              <a:rPr lang="en-US" altLang="en-US" smtClean="0"/>
              <a:pPr>
                <a:defRPr/>
              </a:pPr>
              <a:t>12</a:t>
            </a:fld>
            <a:endParaRPr lang="en-US" altLang="en-US"/>
          </a:p>
        </p:txBody>
      </p:sp>
    </p:spTree>
    <p:extLst>
      <p:ext uri="{BB962C8B-B14F-4D97-AF65-F5344CB8AC3E}">
        <p14:creationId xmlns:p14="http://schemas.microsoft.com/office/powerpoint/2010/main" val="1853321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538942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4EA761-0E4A-46CF-8ADE-5C2264C230B1}" type="slidenum">
              <a:rPr lang="en-US" altLang="en-US" smtClean="0"/>
              <a:pPr/>
              <a:t>14</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262057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2191769039"/>
      </p:ext>
    </p:extLst>
  </p:cSld>
  <p:clrMapOvr>
    <a:masterClrMapping/>
  </p:clrMapOvr>
  <p:transition spd="slow"/>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8296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829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4" name="Rectangle 16"/>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fld id="{85451933-CD74-4BF9-9722-50C76D660C18}" type="datetimeFigureOut">
              <a:rPr lang="en-US"/>
              <a:pPr>
                <a:defRPr/>
              </a:pPr>
              <a:t>2/3/2023</a:t>
            </a:fld>
            <a:endParaRPr lang="en-US"/>
          </a:p>
        </p:txBody>
      </p:sp>
      <p:sp>
        <p:nvSpPr>
          <p:cNvPr id="5" name="Rectangle 17"/>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6" name="Rectangle 18"/>
          <p:cNvSpPr>
            <a:spLocks noGrp="1" noChangeArrowheads="1"/>
          </p:cNvSpPr>
          <p:nvPr>
            <p:ph type="sldNum" sz="quarter" idx="12"/>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B7F1423-B790-4709-A304-722F9120C282}" type="slidenum">
              <a:rPr lang="en-US" altLang="en-US"/>
              <a:pPr>
                <a:defRPr/>
              </a:pPr>
              <a:t>‹#›</a:t>
            </a:fld>
            <a:endParaRPr lang="en-US" altLang="en-US"/>
          </a:p>
        </p:txBody>
      </p:sp>
    </p:spTree>
    <p:extLst>
      <p:ext uri="{BB962C8B-B14F-4D97-AF65-F5344CB8AC3E}">
        <p14:creationId xmlns:p14="http://schemas.microsoft.com/office/powerpoint/2010/main" val="2845440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BF66CFD-A7D1-43D5-82DA-A63CA82F086A}" type="slidenum">
              <a:rPr lang="en-US" altLang="en-US"/>
              <a:pPr>
                <a:defRPr/>
              </a:pPr>
              <a:t>‹#›</a:t>
            </a:fld>
            <a:endParaRPr lang="en-US" altLang="en-US"/>
          </a:p>
        </p:txBody>
      </p:sp>
      <p:sp>
        <p:nvSpPr>
          <p:cNvPr id="6" name="Rectangle 16"/>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fld id="{86913B62-5B87-481F-8CF9-6D7C54ED832D}" type="datetimeFigureOut">
              <a:rPr lang="en-US"/>
              <a:pPr>
                <a:defRPr/>
              </a:pPr>
              <a:t>2/3/2023</a:t>
            </a:fld>
            <a:endParaRPr lang="en-US"/>
          </a:p>
        </p:txBody>
      </p:sp>
    </p:spTree>
    <p:extLst>
      <p:ext uri="{BB962C8B-B14F-4D97-AF65-F5344CB8AC3E}">
        <p14:creationId xmlns:p14="http://schemas.microsoft.com/office/powerpoint/2010/main" val="4267470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A01FB80-AEDF-4149-B930-46B8A1536126}" type="slidenum">
              <a:rPr lang="en-US" altLang="en-US"/>
              <a:pPr>
                <a:defRPr/>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fld id="{AAEC4CDB-C796-4043-B891-5795088EBD36}" type="datetimeFigureOut">
              <a:rPr lang="en-US"/>
              <a:pPr>
                <a:defRPr/>
              </a:pPr>
              <a:t>2/3/2023</a:t>
            </a:fld>
            <a:endParaRPr lang="en-US"/>
          </a:p>
        </p:txBody>
      </p:sp>
    </p:spTree>
    <p:extLst>
      <p:ext uri="{BB962C8B-B14F-4D97-AF65-F5344CB8AC3E}">
        <p14:creationId xmlns:p14="http://schemas.microsoft.com/office/powerpoint/2010/main" val="148386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noAutofit/>
          </a:bodyPr>
          <a:lstStyle/>
          <a:p>
            <a:pPr lvl="0"/>
            <a:endParaRPr lang="en-US" noProof="0"/>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AA7F738-256B-4E1D-953E-409520122A16}" type="slidenum">
              <a:rPr lang="en-US" altLang="en-US"/>
              <a:pPr>
                <a:defRPr/>
              </a:pPr>
              <a:t>‹#›</a:t>
            </a:fld>
            <a:endParaRPr lang="en-US" altLang="en-US"/>
          </a:p>
        </p:txBody>
      </p:sp>
      <p:sp>
        <p:nvSpPr>
          <p:cNvPr id="6" name="Rectangle 16"/>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fld id="{3691C1C5-19B6-497C-8B15-5BC025535A96}" type="datetimeFigureOut">
              <a:rPr lang="en-US"/>
              <a:pPr>
                <a:defRPr/>
              </a:pPr>
              <a:t>2/3/2023</a:t>
            </a:fld>
            <a:endParaRPr lang="en-US"/>
          </a:p>
        </p:txBody>
      </p:sp>
    </p:spTree>
    <p:extLst>
      <p:ext uri="{BB962C8B-B14F-4D97-AF65-F5344CB8AC3E}">
        <p14:creationId xmlns:p14="http://schemas.microsoft.com/office/powerpoint/2010/main" val="1560607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5F90599-00B8-497F-8EA1-108581FF0D90}" type="slidenum">
              <a:rPr lang="en-US" altLang="en-US"/>
              <a:pPr>
                <a:defRPr/>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fld id="{FCBE809F-66BA-4944-8E2F-41B1E75C46ED}" type="datetimeFigureOut">
              <a:rPr lang="en-US"/>
              <a:pPr>
                <a:defRPr/>
              </a:pPr>
              <a:t>2/3/2023</a:t>
            </a:fld>
            <a:endParaRPr lang="en-US"/>
          </a:p>
        </p:txBody>
      </p:sp>
    </p:spTree>
    <p:extLst>
      <p:ext uri="{BB962C8B-B14F-4D97-AF65-F5344CB8AC3E}">
        <p14:creationId xmlns:p14="http://schemas.microsoft.com/office/powerpoint/2010/main" val="1441274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6AE7EDE-0E15-47D3-9B23-CF190E456FBB}" type="slidenum">
              <a:rPr lang="en-US" altLang="en-US"/>
              <a:pPr>
                <a:defRPr/>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fld id="{EBBC77F3-6697-4638-B3B6-15FE126BE163}" type="datetimeFigureOut">
              <a:rPr lang="en-US"/>
              <a:pPr>
                <a:defRPr/>
              </a:pPr>
              <a:t>2/3/2023</a:t>
            </a:fld>
            <a:endParaRPr lang="en-US"/>
          </a:p>
        </p:txBody>
      </p:sp>
    </p:spTree>
    <p:extLst>
      <p:ext uri="{BB962C8B-B14F-4D97-AF65-F5344CB8AC3E}">
        <p14:creationId xmlns:p14="http://schemas.microsoft.com/office/powerpoint/2010/main" val="54381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14F64AA-F009-4DC7-AA19-7182BDEF22A0}" type="slidenum">
              <a:rPr lang="en-US" altLang="en-US"/>
              <a:pPr>
                <a:defRPr/>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fld id="{B6D8C004-61BB-4411-823C-E0F89FACB78A}" type="datetimeFigureOut">
              <a:rPr lang="en-US"/>
              <a:pPr>
                <a:defRPr/>
              </a:pPr>
              <a:t>2/3/2023</a:t>
            </a:fld>
            <a:endParaRPr lang="en-US"/>
          </a:p>
        </p:txBody>
      </p:sp>
    </p:spTree>
    <p:extLst>
      <p:ext uri="{BB962C8B-B14F-4D97-AF65-F5344CB8AC3E}">
        <p14:creationId xmlns:p14="http://schemas.microsoft.com/office/powerpoint/2010/main" val="1388886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4" name="Slide Number Placeholder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C140145-C121-4018-AB4A-E3BD839A5A70}" type="slidenum">
              <a:rPr lang="en-US" altLang="en-US"/>
              <a:pPr>
                <a:defRPr/>
              </a:pPr>
              <a:t>‹#›</a:t>
            </a:fld>
            <a:endParaRPr lang="en-US" altLang="en-US"/>
          </a:p>
        </p:txBody>
      </p:sp>
      <p:sp>
        <p:nvSpPr>
          <p:cNvPr id="5" name="Rectangle 16"/>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fld id="{563F093F-F6F6-479C-A4B5-4CE2594CD0FA}" type="datetimeFigureOut">
              <a:rPr lang="en-US"/>
              <a:pPr>
                <a:defRPr/>
              </a:pPr>
              <a:t>2/3/2023</a:t>
            </a:fld>
            <a:endParaRPr lang="en-US"/>
          </a:p>
        </p:txBody>
      </p:sp>
    </p:spTree>
    <p:extLst>
      <p:ext uri="{BB962C8B-B14F-4D97-AF65-F5344CB8AC3E}">
        <p14:creationId xmlns:p14="http://schemas.microsoft.com/office/powerpoint/2010/main" val="10048858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3886200"/>
          </a:xfrm>
        </p:spPr>
        <p:txBody>
          <a:bodyPr>
            <a:noAutofit/>
          </a:bodyPr>
          <a:lstStyle/>
          <a:p>
            <a:pPr lvl="0"/>
            <a:endParaRPr lang="en-US" noProof="0"/>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Essentials of Corporate Fraud, T L Coenen, 2008, John Wiley &amp; Sons</a:t>
            </a:r>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38CAA8B-CED4-43F5-8B0B-6A6FE7E91FD5}" type="slidenum">
              <a:rPr lang="en-US" altLang="en-US"/>
              <a:pPr>
                <a:defRPr/>
              </a:pPr>
              <a:t>‹#›</a:t>
            </a:fld>
            <a:endParaRPr lang="en-US" altLang="en-US"/>
          </a:p>
        </p:txBody>
      </p:sp>
      <p:sp>
        <p:nvSpPr>
          <p:cNvPr id="6" name="Rectangle 16"/>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fld id="{DF9AFFD1-D5BE-4977-8735-1422117861B3}" type="datetimeFigureOut">
              <a:rPr lang="en-US"/>
              <a:pPr>
                <a:defRPr/>
              </a:pPr>
              <a:t>2/3/2023</a:t>
            </a:fld>
            <a:endParaRPr lang="en-US"/>
          </a:p>
        </p:txBody>
      </p:sp>
    </p:spTree>
    <p:extLst>
      <p:ext uri="{BB962C8B-B14F-4D97-AF65-F5344CB8AC3E}">
        <p14:creationId xmlns:p14="http://schemas.microsoft.com/office/powerpoint/2010/main" val="21209226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901F2E6-DCA9-4E12-986A-45CF40979C61}" type="datetimeFigureOut">
              <a:rPr lang="en-US"/>
              <a:pPr>
                <a:defRPr/>
              </a:pPr>
              <a:t>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337AD4-8B40-4C1A-9CBF-B1263B0B4B76}" type="slidenum">
              <a:rPr lang="en-US" altLang="en-US"/>
              <a:pPr>
                <a:defRPr/>
              </a:pPr>
              <a:t>‹#›</a:t>
            </a:fld>
            <a:endParaRPr lang="en-US" altLang="en-US"/>
          </a:p>
        </p:txBody>
      </p:sp>
    </p:spTree>
    <p:extLst>
      <p:ext uri="{BB962C8B-B14F-4D97-AF65-F5344CB8AC3E}">
        <p14:creationId xmlns:p14="http://schemas.microsoft.com/office/powerpoint/2010/main" val="1310774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2238194037"/>
      </p:ext>
    </p:extLst>
  </p:cSld>
  <p:clrMapOvr>
    <a:masterClrMapping/>
  </p:clrMapOvr>
  <p:transition spd="slow"/>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E2C5687-FF86-4B5D-87D6-39EFF062A92C}" type="datetimeFigureOut">
              <a:rPr lang="en-US"/>
              <a:pPr>
                <a:defRPr/>
              </a:pPr>
              <a:t>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8FD047-6CB1-44AB-8D59-2DA7F3B56E02}" type="slidenum">
              <a:rPr lang="en-US" altLang="en-US"/>
              <a:pPr>
                <a:defRPr/>
              </a:pPr>
              <a:t>‹#›</a:t>
            </a:fld>
            <a:endParaRPr lang="en-US" altLang="en-US"/>
          </a:p>
        </p:txBody>
      </p:sp>
    </p:spTree>
    <p:extLst>
      <p:ext uri="{BB962C8B-B14F-4D97-AF65-F5344CB8AC3E}">
        <p14:creationId xmlns:p14="http://schemas.microsoft.com/office/powerpoint/2010/main" val="3520779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B0AE9AB-742D-471B-BC50-EEA423AB76FA}" type="datetimeFigureOut">
              <a:rPr lang="en-US"/>
              <a:pPr>
                <a:defRPr/>
              </a:pPr>
              <a:t>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24D1BB-7E20-4440-A657-56DB203D530A}" type="slidenum">
              <a:rPr lang="en-US" altLang="en-US"/>
              <a:pPr>
                <a:defRPr/>
              </a:pPr>
              <a:t>‹#›</a:t>
            </a:fld>
            <a:endParaRPr lang="en-US" altLang="en-US"/>
          </a:p>
        </p:txBody>
      </p:sp>
    </p:spTree>
    <p:extLst>
      <p:ext uri="{BB962C8B-B14F-4D97-AF65-F5344CB8AC3E}">
        <p14:creationId xmlns:p14="http://schemas.microsoft.com/office/powerpoint/2010/main" val="1904379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07696D3-5A8C-47CD-B1E9-5C40CDC9A4C5}" type="datetimeFigureOut">
              <a:rPr lang="en-US"/>
              <a:pPr>
                <a:defRPr/>
              </a:pPr>
              <a:t>2/3/2023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081FD1-3824-4DEC-ABDA-79ED39704CCC}" type="slidenum">
              <a:rPr lang="en-US" altLang="en-US"/>
              <a:pPr>
                <a:defRPr/>
              </a:pPr>
              <a:t>‹#›</a:t>
            </a:fld>
            <a:endParaRPr lang="en-US" altLang="en-US"/>
          </a:p>
        </p:txBody>
      </p:sp>
    </p:spTree>
    <p:extLst>
      <p:ext uri="{BB962C8B-B14F-4D97-AF65-F5344CB8AC3E}">
        <p14:creationId xmlns:p14="http://schemas.microsoft.com/office/powerpoint/2010/main" val="35372826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E73905E-5F83-445E-BF13-CA01E00543DE}" type="datetimeFigureOut">
              <a:rPr lang="en-US"/>
              <a:pPr>
                <a:defRPr/>
              </a:pPr>
              <a:t>2/3/2023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2FE6C21-0E58-4904-BDD4-F5D901C935B4}" type="slidenum">
              <a:rPr lang="en-US" altLang="en-US"/>
              <a:pPr>
                <a:defRPr/>
              </a:pPr>
              <a:t>‹#›</a:t>
            </a:fld>
            <a:endParaRPr lang="en-US" altLang="en-US"/>
          </a:p>
        </p:txBody>
      </p:sp>
    </p:spTree>
    <p:extLst>
      <p:ext uri="{BB962C8B-B14F-4D97-AF65-F5344CB8AC3E}">
        <p14:creationId xmlns:p14="http://schemas.microsoft.com/office/powerpoint/2010/main" val="5522668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10EB3E5-42EF-4834-97D5-5F1A6616B1B6}" type="datetimeFigureOut">
              <a:rPr lang="en-US"/>
              <a:pPr>
                <a:defRPr/>
              </a:pPr>
              <a:t>2/3/2023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09F7056-3D21-4054-A278-F62B06B31A48}" type="slidenum">
              <a:rPr lang="en-US" altLang="en-US"/>
              <a:pPr>
                <a:defRPr/>
              </a:pPr>
              <a:t>‹#›</a:t>
            </a:fld>
            <a:endParaRPr lang="en-US" altLang="en-US"/>
          </a:p>
        </p:txBody>
      </p:sp>
    </p:spTree>
    <p:extLst>
      <p:ext uri="{BB962C8B-B14F-4D97-AF65-F5344CB8AC3E}">
        <p14:creationId xmlns:p14="http://schemas.microsoft.com/office/powerpoint/2010/main" val="24935830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6C1627-885C-4E8F-AF7E-F122A0AEAD4D}" type="datetimeFigureOut">
              <a:rPr lang="en-US"/>
              <a:pPr>
                <a:defRPr/>
              </a:pPr>
              <a:t>2/3/2023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137413E-F450-47D4-B90C-B89F4055B8B5}" type="slidenum">
              <a:rPr lang="en-US" altLang="en-US"/>
              <a:pPr>
                <a:defRPr/>
              </a:pPr>
              <a:t>‹#›</a:t>
            </a:fld>
            <a:endParaRPr lang="en-US" altLang="en-US"/>
          </a:p>
        </p:txBody>
      </p:sp>
    </p:spTree>
    <p:extLst>
      <p:ext uri="{BB962C8B-B14F-4D97-AF65-F5344CB8AC3E}">
        <p14:creationId xmlns:p14="http://schemas.microsoft.com/office/powerpoint/2010/main" val="23299794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BE86D91-02E7-4304-8E86-D9AEC273E944}" type="datetimeFigureOut">
              <a:rPr lang="en-US"/>
              <a:pPr>
                <a:defRPr/>
              </a:pPr>
              <a:t>2/3/2023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C6B8CE-513B-445F-BE39-885039A7C1C1}" type="slidenum">
              <a:rPr lang="en-US" altLang="en-US"/>
              <a:pPr>
                <a:defRPr/>
              </a:pPr>
              <a:t>‹#›</a:t>
            </a:fld>
            <a:endParaRPr lang="en-US" altLang="en-US"/>
          </a:p>
        </p:txBody>
      </p:sp>
    </p:spTree>
    <p:extLst>
      <p:ext uri="{BB962C8B-B14F-4D97-AF65-F5344CB8AC3E}">
        <p14:creationId xmlns:p14="http://schemas.microsoft.com/office/powerpoint/2010/main" val="41834231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5401894-2674-4590-99F4-4146FC856CE8}" type="datetimeFigureOut">
              <a:rPr lang="en-US"/>
              <a:pPr>
                <a:defRPr/>
              </a:pPr>
              <a:t>2/3/2023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485CEC5-9CCD-4DC1-8A79-C089C56C671D}" type="slidenum">
              <a:rPr lang="en-US" altLang="en-US"/>
              <a:pPr>
                <a:defRPr/>
              </a:pPr>
              <a:t>‹#›</a:t>
            </a:fld>
            <a:endParaRPr lang="en-US" altLang="en-US"/>
          </a:p>
        </p:txBody>
      </p:sp>
    </p:spTree>
    <p:extLst>
      <p:ext uri="{BB962C8B-B14F-4D97-AF65-F5344CB8AC3E}">
        <p14:creationId xmlns:p14="http://schemas.microsoft.com/office/powerpoint/2010/main" val="42143252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DC2F994-B473-4855-871D-7DA5AC28C4AF}" type="datetimeFigureOut">
              <a:rPr lang="en-US"/>
              <a:pPr>
                <a:defRPr/>
              </a:pPr>
              <a:t>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0B39E2-2519-4FDD-80B3-7C8BF454EC27}" type="slidenum">
              <a:rPr lang="en-US" altLang="en-US"/>
              <a:pPr>
                <a:defRPr/>
              </a:pPr>
              <a:t>‹#›</a:t>
            </a:fld>
            <a:endParaRPr lang="en-US" altLang="en-US"/>
          </a:p>
        </p:txBody>
      </p:sp>
    </p:spTree>
    <p:extLst>
      <p:ext uri="{BB962C8B-B14F-4D97-AF65-F5344CB8AC3E}">
        <p14:creationId xmlns:p14="http://schemas.microsoft.com/office/powerpoint/2010/main" val="9478717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752DFEC-F097-40A7-9C69-E716AD406F6A}" type="datetimeFigureOut">
              <a:rPr lang="en-US"/>
              <a:pPr>
                <a:defRPr/>
              </a:pPr>
              <a:t>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5E052F-7511-4DF0-A498-81345CF65D08}" type="slidenum">
              <a:rPr lang="en-US" altLang="en-US"/>
              <a:pPr>
                <a:defRPr/>
              </a:pPr>
              <a:t>‹#›</a:t>
            </a:fld>
            <a:endParaRPr lang="en-US" altLang="en-US"/>
          </a:p>
        </p:txBody>
      </p:sp>
    </p:spTree>
    <p:extLst>
      <p:ext uri="{BB962C8B-B14F-4D97-AF65-F5344CB8AC3E}">
        <p14:creationId xmlns:p14="http://schemas.microsoft.com/office/powerpoint/2010/main" val="1166780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06156332"/>
      </p:ext>
    </p:extLst>
  </p:cSld>
  <p:clrMapOvr>
    <a:masterClrMapping/>
  </p:clrMapOvr>
  <p:transition spd="slow"/>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494336361"/>
      </p:ext>
    </p:extLst>
  </p:cSld>
  <p:clrMapOvr>
    <a:masterClrMapping/>
  </p:clrMapOvr>
  <p:transition spd="slow"/>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1959892598"/>
      </p:ext>
    </p:extLst>
  </p:cSld>
  <p:clrMapOvr>
    <a:masterClrMapping/>
  </p:clrMapOvr>
  <p:transition spd="slow"/>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4055059359"/>
      </p:ext>
    </p:extLst>
  </p:cSld>
  <p:clrMapOvr>
    <a:masterClrMapping/>
  </p:clrMapOvr>
  <p:transition spd="slow"/>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1368634001"/>
      </p:ext>
    </p:extLst>
  </p:cSld>
  <p:clrMapOvr>
    <a:masterClrMapping/>
  </p:clrMapOvr>
  <p:transition spd="slow"/>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8463498"/>
      </p:ext>
    </p:extLst>
  </p:cSld>
  <p:clrMapOvr>
    <a:masterClrMapping/>
  </p:clrMapOvr>
  <p:transition spd="slow"/>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p:cNvGrpSpPr>
            <a:grpSpLocks/>
          </p:cNvGrpSpPr>
          <p:nvPr/>
        </p:nvGrpSpPr>
        <p:grpSpPr bwMode="auto">
          <a:xfrm>
            <a:off x="503238" y="908050"/>
            <a:ext cx="8172450" cy="5975350"/>
            <a:chOff x="539552" y="908720"/>
            <a:chExt cx="8157581" cy="5974680"/>
          </a:xfrm>
        </p:grpSpPr>
        <p:cxnSp>
          <p:nvCxnSpPr>
            <p:cNvPr id="5" name="Gerade Verbindung 8"/>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2137660767"/>
      </p:ext>
    </p:extLst>
  </p:cSld>
  <p:clrMapOvr>
    <a:masterClrMapping/>
  </p:clrMapOvr>
  <p:transition spd="slow"/>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p:cNvPicPr>
            <a:picLocks/>
          </p:cNvPicPr>
          <p:nvPr/>
        </p:nvPicPr>
        <p:blipFill>
          <a:blip r:embed="rId20">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B3BA2E27-8AD6-4A9C-961A-381185DA427F}"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2/3/2023</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6D317420-26E2-41B8-827B-183D2286CC29}"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084" r:id="rId2"/>
    <p:sldLayoutId id="2147484085" r:id="rId3"/>
    <p:sldLayoutId id="2147484086" r:id="rId4"/>
    <p:sldLayoutId id="2147484087" r:id="rId5"/>
    <p:sldLayoutId id="2147484088" r:id="rId6"/>
    <p:sldLayoutId id="2147484089" r:id="rId7"/>
    <p:sldLayoutId id="2147484090" r:id="rId8"/>
    <p:sldLayoutId id="2147484103" r:id="rId9"/>
    <p:sldLayoutId id="2147484104" r:id="rId10"/>
    <p:sldLayoutId id="2147484105" r:id="rId11"/>
    <p:sldLayoutId id="2147484106" r:id="rId12"/>
    <p:sldLayoutId id="2147484107" r:id="rId13"/>
    <p:sldLayoutId id="2147484108" r:id="rId14"/>
    <p:sldLayoutId id="2147484109" r:id="rId15"/>
    <p:sldLayoutId id="2147484110" r:id="rId16"/>
    <p:sldLayoutId id="2147484111" r:id="rId17"/>
    <p:sldLayoutId id="2147484112" r:id="rId18"/>
  </p:sldLayoutIdLst>
  <p:transition spd="slow"/>
  <p:hf sldNum="0" hdr="0" dt="0"/>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4C562AF-841B-41C4-ACD0-70D2EEE9C2E7}" type="datetimeFigureOut">
              <a:rPr lang="en-US"/>
              <a:pPr>
                <a:defRPr/>
              </a:pPr>
              <a:t>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BAE5EFF9-C373-4C04-A6F2-AC4C4DE8C98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6.xml"/><Relationship Id="rId4" Type="http://schemas.openxmlformats.org/officeDocument/2006/relationships/chart" Target="../charts/char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3779838" y="5537200"/>
            <a:ext cx="4895850" cy="765175"/>
          </a:xfrm>
        </p:spPr>
        <p:txBody>
          <a:bodyPr>
            <a:noAutofit/>
          </a:bodyPr>
          <a:lstStyle/>
          <a:p>
            <a:pPr algn="r" eaLnBrk="1" hangingPunct="1">
              <a:defRPr/>
            </a:pPr>
            <a:r>
              <a:rPr lang="en-US" altLang="en-US" dirty="0"/>
              <a:t>Security Planning</a:t>
            </a:r>
          </a:p>
          <a:p>
            <a:pPr algn="r" eaLnBrk="1" hangingPunct="1">
              <a:defRPr/>
            </a:pPr>
            <a:r>
              <a:rPr lang="en-US" altLang="en-US" dirty="0"/>
              <a:t>Susan Lincke</a:t>
            </a:r>
          </a:p>
        </p:txBody>
      </p:sp>
      <p:sp>
        <p:nvSpPr>
          <p:cNvPr id="3074" name="Rectangle 2"/>
          <p:cNvSpPr>
            <a:spLocks noGrp="1" noChangeArrowheads="1"/>
          </p:cNvSpPr>
          <p:nvPr>
            <p:ph type="ctrTitle"/>
          </p:nvPr>
        </p:nvSpPr>
        <p:spPr>
          <a:xfrm>
            <a:off x="3771900" y="4165600"/>
            <a:ext cx="4903788" cy="941796"/>
          </a:xfrm>
        </p:spPr>
        <p:txBody>
          <a:bodyPr/>
          <a:lstStyle/>
          <a:p>
            <a:pPr algn="ctr" eaLnBrk="1" hangingPunct="1">
              <a:defRPr/>
            </a:pPr>
            <a:r>
              <a:rPr lang="en-US" altLang="en-US" dirty="0"/>
              <a:t> Combatting Fraud &amp; Social Engineering</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09600"/>
            <a:ext cx="8229600" cy="1219200"/>
          </a:xfrm>
        </p:spPr>
        <p:txBody>
          <a:bodyPr/>
          <a:lstStyle/>
          <a:p>
            <a:pPr eaLnBrk="1" hangingPunct="1"/>
            <a:r>
              <a:rPr lang="en-US" altLang="en-US">
                <a:ea typeface="Calibri" panose="020F0502020204030204" pitchFamily="34" charset="0"/>
                <a:cs typeface="Lucida Sans" panose="020B0602030504020204" pitchFamily="34" charset="0"/>
              </a:rPr>
              <a:t>Key Elements of Fraud</a:t>
            </a:r>
          </a:p>
        </p:txBody>
      </p:sp>
      <p:sp>
        <p:nvSpPr>
          <p:cNvPr id="23555" name="Rectangle 3"/>
          <p:cNvSpPr>
            <a:spLocks noGrp="1" noChangeArrowheads="1"/>
          </p:cNvSpPr>
          <p:nvPr>
            <p:ph type="body" sz="half" idx="1"/>
          </p:nvPr>
        </p:nvSpPr>
        <p:spPr>
          <a:xfrm>
            <a:off x="457200" y="1981200"/>
            <a:ext cx="3733800" cy="3886200"/>
          </a:xfrm>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Motivation</a:t>
            </a:r>
            <a:r>
              <a:rPr lang="en-US" altLang="en-US" sz="2400">
                <a:latin typeface="Calibri" panose="020F0502020204030204" pitchFamily="34" charset="0"/>
                <a:ea typeface="ヒラギノ角ゴ Pro W3"/>
                <a:cs typeface="ヒラギノ角ゴ Pro W3"/>
              </a:rPr>
              <a:t>: Need or perceived need</a:t>
            </a:r>
          </a:p>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Opportunity</a:t>
            </a:r>
            <a:r>
              <a:rPr lang="en-US" altLang="en-US" sz="2400">
                <a:latin typeface="Calibri" panose="020F0502020204030204" pitchFamily="34" charset="0"/>
                <a:ea typeface="ヒラギノ角ゴ Pro W3"/>
                <a:cs typeface="ヒラギノ角ゴ Pro W3"/>
              </a:rPr>
              <a:t>: Access to assets, information, computers, people</a:t>
            </a:r>
          </a:p>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Rationalization</a:t>
            </a:r>
            <a:r>
              <a:rPr lang="en-US" altLang="en-US" sz="2400">
                <a:latin typeface="Calibri" panose="020F0502020204030204" pitchFamily="34" charset="0"/>
                <a:ea typeface="ヒラギノ角ゴ Pro W3"/>
                <a:cs typeface="ヒラギノ角ゴ Pro W3"/>
              </a:rPr>
              <a:t>: Justification for action</a:t>
            </a:r>
          </a:p>
        </p:txBody>
      </p:sp>
      <p:grpSp>
        <p:nvGrpSpPr>
          <p:cNvPr id="23556" name="Diagram 4"/>
          <p:cNvGrpSpPr>
            <a:grpSpLocks/>
          </p:cNvGrpSpPr>
          <p:nvPr/>
        </p:nvGrpSpPr>
        <p:grpSpPr bwMode="auto">
          <a:xfrm>
            <a:off x="4267200" y="1676400"/>
            <a:ext cx="4419600" cy="4876800"/>
            <a:chOff x="2928" y="1017"/>
            <a:chExt cx="2544" cy="2832"/>
          </a:xfrm>
        </p:grpSpPr>
        <p:sp>
          <p:nvSpPr>
            <p:cNvPr id="23557" name="_s2052"/>
            <p:cNvSpPr>
              <a:spLocks noChangeShapeType="1"/>
            </p:cNvSpPr>
            <p:nvPr/>
          </p:nvSpPr>
          <p:spPr bwMode="auto">
            <a:xfrm flipH="1">
              <a:off x="3676" y="2584"/>
              <a:ext cx="263" cy="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20487" name="_s2053"/>
            <p:cNvSpPr>
              <a:spLocks noChangeArrowheads="1"/>
            </p:cNvSpPr>
            <p:nvPr/>
          </p:nvSpPr>
          <p:spPr bwMode="auto">
            <a:xfrm>
              <a:off x="3113" y="2584"/>
              <a:ext cx="604" cy="604"/>
            </a:xfrm>
            <a:prstGeom prst="ellipse">
              <a:avLst/>
            </a:prstGeom>
            <a:solidFill>
              <a:schemeClr val="tx1">
                <a:lumMod val="50000"/>
                <a:lumOff val="50000"/>
              </a:schemeClr>
            </a:solidFill>
            <a:ln w="9525">
              <a:solidFill>
                <a:schemeClr val="tx1"/>
              </a:solidFill>
              <a:round/>
              <a:headEnd/>
              <a:tailEnd/>
            </a:ln>
          </p:spPr>
          <p:txBody>
            <a:bodyPr wrap="none" lIns="0" tIns="0" rIns="0" bIns="0"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altLang="en-US" sz="2000"/>
                <a:t>Oppor-</a:t>
              </a:r>
            </a:p>
            <a:p>
              <a:pPr algn="ctr" eaLnBrk="1" hangingPunct="1">
                <a:defRPr/>
              </a:pPr>
              <a:r>
                <a:rPr lang="en-US" altLang="en-US" sz="2000"/>
                <a:t>tunity</a:t>
              </a:r>
            </a:p>
          </p:txBody>
        </p:sp>
        <p:sp>
          <p:nvSpPr>
            <p:cNvPr id="23559" name="_s2054"/>
            <p:cNvSpPr>
              <a:spLocks noChangeShapeType="1"/>
            </p:cNvSpPr>
            <p:nvPr/>
          </p:nvSpPr>
          <p:spPr bwMode="auto">
            <a:xfrm>
              <a:off x="4461" y="2583"/>
              <a:ext cx="262" cy="15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20489" name="_s2055"/>
            <p:cNvSpPr>
              <a:spLocks noChangeArrowheads="1"/>
            </p:cNvSpPr>
            <p:nvPr/>
          </p:nvSpPr>
          <p:spPr bwMode="auto">
            <a:xfrm>
              <a:off x="4683" y="2584"/>
              <a:ext cx="604" cy="604"/>
            </a:xfrm>
            <a:prstGeom prst="ellipse">
              <a:avLst/>
            </a:prstGeom>
            <a:solidFill>
              <a:schemeClr val="tx1">
                <a:lumMod val="50000"/>
                <a:lumOff val="50000"/>
              </a:schemeClr>
            </a:solidFill>
            <a:ln w="9525">
              <a:solidFill>
                <a:schemeClr val="tx1"/>
              </a:solidFill>
              <a:round/>
              <a:headEnd/>
              <a:tailEnd/>
            </a:ln>
          </p:spPr>
          <p:txBody>
            <a:bodyPr wrap="none" lIns="0" tIns="0" rIns="0" bIns="0"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altLang="en-US" sz="2000"/>
                <a:t>Rational-</a:t>
              </a:r>
            </a:p>
            <a:p>
              <a:pPr algn="ctr" eaLnBrk="1" hangingPunct="1">
                <a:defRPr/>
              </a:pPr>
              <a:r>
                <a:rPr lang="en-US" altLang="en-US" sz="2000"/>
                <a:t>ization</a:t>
              </a:r>
            </a:p>
          </p:txBody>
        </p:sp>
        <p:sp>
          <p:nvSpPr>
            <p:cNvPr id="23561" name="_s2056"/>
            <p:cNvSpPr>
              <a:spLocks noChangeShapeType="1"/>
            </p:cNvSpPr>
            <p:nvPr/>
          </p:nvSpPr>
          <p:spPr bwMode="auto">
            <a:xfrm flipV="1">
              <a:off x="4200" y="1828"/>
              <a:ext cx="0" cy="30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20491" name="_s2057"/>
            <p:cNvSpPr>
              <a:spLocks noChangeArrowheads="1"/>
            </p:cNvSpPr>
            <p:nvPr/>
          </p:nvSpPr>
          <p:spPr bwMode="auto">
            <a:xfrm>
              <a:off x="3898" y="1224"/>
              <a:ext cx="599" cy="604"/>
            </a:xfrm>
            <a:prstGeom prst="ellipse">
              <a:avLst/>
            </a:prstGeom>
            <a:solidFill>
              <a:schemeClr val="tx1">
                <a:lumMod val="50000"/>
                <a:lumOff val="50000"/>
              </a:schemeClr>
            </a:solidFill>
            <a:ln w="9525">
              <a:solidFill>
                <a:schemeClr val="tx1"/>
              </a:solidFill>
              <a:round/>
              <a:headEnd/>
              <a:tailEnd/>
            </a:ln>
          </p:spPr>
          <p:txBody>
            <a:bodyPr wrap="none" lIns="0" tIns="0" rIns="0" bIns="0"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altLang="en-US" sz="2200"/>
                <a:t>Moti-</a:t>
              </a:r>
            </a:p>
            <a:p>
              <a:pPr algn="ctr" eaLnBrk="1" hangingPunct="1">
                <a:defRPr/>
              </a:pPr>
              <a:r>
                <a:rPr lang="en-US" altLang="en-US" sz="2200"/>
                <a:t>vation</a:t>
              </a:r>
            </a:p>
          </p:txBody>
        </p:sp>
        <p:sp>
          <p:nvSpPr>
            <p:cNvPr id="20492" name="_s2058"/>
            <p:cNvSpPr>
              <a:spLocks noChangeArrowheads="1"/>
            </p:cNvSpPr>
            <p:nvPr/>
          </p:nvSpPr>
          <p:spPr bwMode="auto">
            <a:xfrm>
              <a:off x="3898" y="2131"/>
              <a:ext cx="599" cy="608"/>
            </a:xfrm>
            <a:prstGeom prst="ellipse">
              <a:avLst/>
            </a:prstGeom>
            <a:solidFill>
              <a:schemeClr val="tx1">
                <a:lumMod val="25000"/>
                <a:lumOff val="75000"/>
              </a:schemeClr>
            </a:solidFill>
            <a:ln w="9525">
              <a:solidFill>
                <a:schemeClr val="tx1"/>
              </a:solidFill>
              <a:round/>
              <a:headEnd/>
              <a:tailEnd/>
            </a:ln>
          </p:spPr>
          <p:txBody>
            <a:bodyPr wrap="none" lIns="0" tIns="0" rIns="0" bIns="0"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altLang="en-US" sz="2000" dirty="0"/>
                <a:t>3 Key</a:t>
              </a:r>
            </a:p>
            <a:p>
              <a:pPr algn="ctr" eaLnBrk="1" hangingPunct="1">
                <a:defRPr/>
              </a:pPr>
              <a:r>
                <a:rPr lang="en-US" altLang="en-US" dirty="0"/>
                <a:t>Elements</a:t>
              </a:r>
            </a:p>
          </p:txBody>
        </p:sp>
      </p:gr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dirty="0">
                <a:ea typeface="Calibri" panose="020F0502020204030204" pitchFamily="34" charset="0"/>
                <a:cs typeface="Lucida Sans" panose="020B0602030504020204" pitchFamily="34" charset="0"/>
              </a:rPr>
              <a:t>How Internal Fraud is Discovered</a:t>
            </a:r>
          </a:p>
        </p:txBody>
      </p:sp>
      <p:sp>
        <p:nvSpPr>
          <p:cNvPr id="25603" name="Footer Placeholder 3"/>
          <p:cNvSpPr>
            <a:spLocks noGrp="1"/>
          </p:cNvSpPr>
          <p:nvPr>
            <p:ph type="ftr" sz="quarter" idx="10"/>
          </p:nvPr>
        </p:nvSpPr>
        <p:spPr bwMode="auto">
          <a:xfrm>
            <a:off x="1524000" y="6248400"/>
            <a:ext cx="6096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dirty="0"/>
              <a:t>ACFE “Occupational Fraud 2022: Report to the Nations”</a:t>
            </a:r>
          </a:p>
        </p:txBody>
      </p:sp>
      <p:sp>
        <p:nvSpPr>
          <p:cNvPr id="2560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5606" name="TextBox 6"/>
          <p:cNvSpPr txBox="1">
            <a:spLocks noChangeArrowheads="1"/>
          </p:cNvSpPr>
          <p:nvPr/>
        </p:nvSpPr>
        <p:spPr bwMode="auto">
          <a:xfrm>
            <a:off x="381000" y="5964238"/>
            <a:ext cx="7998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Tips provided by employees 55%, customers 18%, anon.16%, vendors 10%.</a:t>
            </a:r>
          </a:p>
        </p:txBody>
      </p:sp>
      <p:graphicFrame>
        <p:nvGraphicFramePr>
          <p:cNvPr id="7" name="Chart 6"/>
          <p:cNvGraphicFramePr>
            <a:graphicFrameLocks/>
          </p:cNvGraphicFramePr>
          <p:nvPr>
            <p:extLst>
              <p:ext uri="{D42A27DB-BD31-4B8C-83A1-F6EECF244321}">
                <p14:modId xmlns:p14="http://schemas.microsoft.com/office/powerpoint/2010/main" val="64976851"/>
              </p:ext>
            </p:extLst>
          </p:nvPr>
        </p:nvGraphicFramePr>
        <p:xfrm>
          <a:off x="685800" y="1700212"/>
          <a:ext cx="7620000" cy="40147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448EA-52B0-44AC-A951-0DC1383A6CAF}"/>
              </a:ext>
            </a:extLst>
          </p:cNvPr>
          <p:cNvSpPr>
            <a:spLocks noGrp="1"/>
          </p:cNvSpPr>
          <p:nvPr>
            <p:ph type="title"/>
          </p:nvPr>
        </p:nvSpPr>
        <p:spPr/>
        <p:txBody>
          <a:bodyPr/>
          <a:lstStyle/>
          <a:p>
            <a:r>
              <a:rPr lang="en-US" dirty="0"/>
              <a:t>Tip Hotlines are highly effective</a:t>
            </a:r>
          </a:p>
        </p:txBody>
      </p:sp>
      <p:sp>
        <p:nvSpPr>
          <p:cNvPr id="3" name="Text Placeholder 2">
            <a:extLst>
              <a:ext uri="{FF2B5EF4-FFF2-40B4-BE49-F238E27FC236}">
                <a16:creationId xmlns:a16="http://schemas.microsoft.com/office/drawing/2014/main" id="{5B3A9DE1-FCE8-4916-8EC7-5CFB77FA45F5}"/>
              </a:ext>
            </a:extLst>
          </p:cNvPr>
          <p:cNvSpPr>
            <a:spLocks noGrp="1"/>
          </p:cNvSpPr>
          <p:nvPr>
            <p:ph type="body" idx="1"/>
          </p:nvPr>
        </p:nvSpPr>
        <p:spPr>
          <a:xfrm>
            <a:off x="520700" y="2030480"/>
            <a:ext cx="3960000" cy="287258"/>
          </a:xfrm>
        </p:spPr>
        <p:txBody>
          <a:bodyPr/>
          <a:lstStyle/>
          <a:p>
            <a:r>
              <a:rPr lang="en-US" dirty="0"/>
              <a:t>Tip </a:t>
            </a:r>
            <a:r>
              <a:rPr lang="en-US" dirty="0" err="1"/>
              <a:t>Statstics</a:t>
            </a:r>
            <a:endParaRPr lang="en-US" dirty="0"/>
          </a:p>
        </p:txBody>
      </p:sp>
      <p:sp>
        <p:nvSpPr>
          <p:cNvPr id="4" name="Content Placeholder 3">
            <a:extLst>
              <a:ext uri="{FF2B5EF4-FFF2-40B4-BE49-F238E27FC236}">
                <a16:creationId xmlns:a16="http://schemas.microsoft.com/office/drawing/2014/main" id="{7683DEE7-D5C1-40CF-BCEA-08913E239D2E}"/>
              </a:ext>
            </a:extLst>
          </p:cNvPr>
          <p:cNvSpPr>
            <a:spLocks noGrp="1"/>
          </p:cNvSpPr>
          <p:nvPr>
            <p:ph sz="half" idx="2"/>
          </p:nvPr>
        </p:nvSpPr>
        <p:spPr>
          <a:xfrm>
            <a:off x="522000" y="2514600"/>
            <a:ext cx="3960000" cy="1589400"/>
          </a:xfrm>
        </p:spPr>
        <p:txBody>
          <a:bodyPr/>
          <a:lstStyle/>
          <a:p>
            <a:r>
              <a:rPr lang="en-US" dirty="0"/>
              <a:t>42% of fraud detected by tip</a:t>
            </a:r>
          </a:p>
          <a:p>
            <a:r>
              <a:rPr lang="en-US" dirty="0"/>
              <a:t>Most successful method: 3x higher than next best method</a:t>
            </a:r>
          </a:p>
          <a:p>
            <a:r>
              <a:rPr lang="en-US" dirty="0"/>
              <a:t>More than half of tips reported by employees</a:t>
            </a:r>
          </a:p>
          <a:p>
            <a:endParaRPr lang="en-US" dirty="0"/>
          </a:p>
        </p:txBody>
      </p:sp>
      <p:graphicFrame>
        <p:nvGraphicFramePr>
          <p:cNvPr id="9" name="Content Placeholder 8">
            <a:extLst>
              <a:ext uri="{FF2B5EF4-FFF2-40B4-BE49-F238E27FC236}">
                <a16:creationId xmlns:a16="http://schemas.microsoft.com/office/drawing/2014/main" id="{44716D41-D9B4-406D-9A8A-0B32A81040CD}"/>
              </a:ext>
            </a:extLst>
          </p:cNvPr>
          <p:cNvGraphicFramePr>
            <a:graphicFrameLocks noGrp="1"/>
          </p:cNvGraphicFramePr>
          <p:nvPr>
            <p:ph sz="half" idx="10"/>
            <p:extLst>
              <p:ext uri="{D42A27DB-BD31-4B8C-83A1-F6EECF244321}">
                <p14:modId xmlns:p14="http://schemas.microsoft.com/office/powerpoint/2010/main" val="303509073"/>
              </p:ext>
            </p:extLst>
          </p:nvPr>
        </p:nvGraphicFramePr>
        <p:xfrm>
          <a:off x="4679950" y="1944688"/>
          <a:ext cx="3960813" cy="25511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Table 9">
            <a:extLst>
              <a:ext uri="{FF2B5EF4-FFF2-40B4-BE49-F238E27FC236}">
                <a16:creationId xmlns:a16="http://schemas.microsoft.com/office/drawing/2014/main" id="{D543E9FE-E614-429C-AC22-A42F9AE06D66}"/>
              </a:ext>
            </a:extLst>
          </p:cNvPr>
          <p:cNvGraphicFramePr>
            <a:graphicFrameLocks noGrp="1"/>
          </p:cNvGraphicFramePr>
          <p:nvPr>
            <p:extLst>
              <p:ext uri="{D42A27DB-BD31-4B8C-83A1-F6EECF244321}">
                <p14:modId xmlns:p14="http://schemas.microsoft.com/office/powerpoint/2010/main" val="19119202"/>
              </p:ext>
            </p:extLst>
          </p:nvPr>
        </p:nvGraphicFramePr>
        <p:xfrm>
          <a:off x="685800" y="5047857"/>
          <a:ext cx="8135937" cy="1112520"/>
        </p:xfrm>
        <a:graphic>
          <a:graphicData uri="http://schemas.openxmlformats.org/drawingml/2006/table">
            <a:tbl>
              <a:tblPr firstRow="1" bandRow="1">
                <a:tableStyleId>{5C22544A-7EE6-4342-B048-85BDC9FD1C3A}</a:tableStyleId>
              </a:tblPr>
              <a:tblGrid>
                <a:gridCol w="2711979">
                  <a:extLst>
                    <a:ext uri="{9D8B030D-6E8A-4147-A177-3AD203B41FA5}">
                      <a16:colId xmlns:a16="http://schemas.microsoft.com/office/drawing/2014/main" val="1832359357"/>
                    </a:ext>
                  </a:extLst>
                </a:gridCol>
                <a:gridCol w="2711979">
                  <a:extLst>
                    <a:ext uri="{9D8B030D-6E8A-4147-A177-3AD203B41FA5}">
                      <a16:colId xmlns:a16="http://schemas.microsoft.com/office/drawing/2014/main" val="115600939"/>
                    </a:ext>
                  </a:extLst>
                </a:gridCol>
                <a:gridCol w="2711979">
                  <a:extLst>
                    <a:ext uri="{9D8B030D-6E8A-4147-A177-3AD203B41FA5}">
                      <a16:colId xmlns:a16="http://schemas.microsoft.com/office/drawing/2014/main" val="3174777829"/>
                    </a:ext>
                  </a:extLst>
                </a:gridCol>
              </a:tblGrid>
              <a:tr h="370840">
                <a:tc>
                  <a:txBody>
                    <a:bodyPr/>
                    <a:lstStyle/>
                    <a:p>
                      <a:endParaRPr lang="en-US" dirty="0"/>
                    </a:p>
                  </a:txBody>
                  <a:tcPr/>
                </a:tc>
                <a:tc>
                  <a:txBody>
                    <a:bodyPr/>
                    <a:lstStyle/>
                    <a:p>
                      <a:pPr algn="ctr"/>
                      <a:r>
                        <a:rPr lang="en-US" dirty="0"/>
                        <a:t>With Hotline</a:t>
                      </a:r>
                    </a:p>
                  </a:txBody>
                  <a:tcPr/>
                </a:tc>
                <a:tc>
                  <a:txBody>
                    <a:bodyPr/>
                    <a:lstStyle/>
                    <a:p>
                      <a:pPr algn="ctr"/>
                      <a:r>
                        <a:rPr lang="en-US" dirty="0"/>
                        <a:t>Without Hotline</a:t>
                      </a:r>
                    </a:p>
                  </a:txBody>
                  <a:tcPr/>
                </a:tc>
                <a:extLst>
                  <a:ext uri="{0D108BD9-81ED-4DB2-BD59-A6C34878D82A}">
                    <a16:rowId xmlns:a16="http://schemas.microsoft.com/office/drawing/2014/main" val="753127894"/>
                  </a:ext>
                </a:extLst>
              </a:tr>
              <a:tr h="370840">
                <a:tc>
                  <a:txBody>
                    <a:bodyPr/>
                    <a:lstStyle/>
                    <a:p>
                      <a:r>
                        <a:rPr lang="en-US" dirty="0"/>
                        <a:t>Median Loss</a:t>
                      </a:r>
                    </a:p>
                  </a:txBody>
                  <a:tcPr/>
                </a:tc>
                <a:tc>
                  <a:txBody>
                    <a:bodyPr/>
                    <a:lstStyle/>
                    <a:p>
                      <a:pPr algn="ctr"/>
                      <a:r>
                        <a:rPr lang="en-US" dirty="0"/>
                        <a:t>$100,000</a:t>
                      </a:r>
                    </a:p>
                  </a:txBody>
                  <a:tcPr/>
                </a:tc>
                <a:tc>
                  <a:txBody>
                    <a:bodyPr/>
                    <a:lstStyle/>
                    <a:p>
                      <a:pPr algn="ctr"/>
                      <a:r>
                        <a:rPr lang="en-US" dirty="0"/>
                        <a:t>$200,000</a:t>
                      </a:r>
                    </a:p>
                  </a:txBody>
                  <a:tcPr/>
                </a:tc>
                <a:extLst>
                  <a:ext uri="{0D108BD9-81ED-4DB2-BD59-A6C34878D82A}">
                    <a16:rowId xmlns:a16="http://schemas.microsoft.com/office/drawing/2014/main" val="2322658429"/>
                  </a:ext>
                </a:extLst>
              </a:tr>
              <a:tr h="370840">
                <a:tc>
                  <a:txBody>
                    <a:bodyPr/>
                    <a:lstStyle/>
                    <a:p>
                      <a:r>
                        <a:rPr lang="en-US" dirty="0"/>
                        <a:t>Time to discovery</a:t>
                      </a:r>
                    </a:p>
                  </a:txBody>
                  <a:tcPr/>
                </a:tc>
                <a:tc>
                  <a:txBody>
                    <a:bodyPr/>
                    <a:lstStyle/>
                    <a:p>
                      <a:pPr algn="ctr"/>
                      <a:r>
                        <a:rPr lang="en-US" dirty="0"/>
                        <a:t>12 months</a:t>
                      </a:r>
                    </a:p>
                  </a:txBody>
                  <a:tcPr/>
                </a:tc>
                <a:tc>
                  <a:txBody>
                    <a:bodyPr/>
                    <a:lstStyle/>
                    <a:p>
                      <a:pPr algn="ctr"/>
                      <a:r>
                        <a:rPr lang="en-US" dirty="0"/>
                        <a:t>18 months</a:t>
                      </a:r>
                    </a:p>
                  </a:txBody>
                  <a:tcPr/>
                </a:tc>
                <a:extLst>
                  <a:ext uri="{0D108BD9-81ED-4DB2-BD59-A6C34878D82A}">
                    <a16:rowId xmlns:a16="http://schemas.microsoft.com/office/drawing/2014/main" val="3405532338"/>
                  </a:ext>
                </a:extLst>
              </a:tr>
            </a:tbl>
          </a:graphicData>
        </a:graphic>
      </p:graphicFrame>
      <p:sp>
        <p:nvSpPr>
          <p:cNvPr id="8" name="Footer Placeholder 4">
            <a:extLst>
              <a:ext uri="{FF2B5EF4-FFF2-40B4-BE49-F238E27FC236}">
                <a16:creationId xmlns:a16="http://schemas.microsoft.com/office/drawing/2014/main" id="{643DF710-E482-4ABF-9A55-650FF6688D20}"/>
              </a:ext>
            </a:extLst>
          </p:cNvPr>
          <p:cNvSpPr txBox="1">
            <a:spLocks/>
          </p:cNvSpPr>
          <p:nvPr/>
        </p:nvSpPr>
        <p:spPr bwMode="auto">
          <a:xfrm>
            <a:off x="3048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7800" indent="-177800" algn="l" rtl="0" eaLnBrk="0" fontAlgn="base" hangingPunct="0">
              <a:lnSpc>
                <a:spcPct val="100000"/>
              </a:lnSpc>
              <a:spcBef>
                <a:spcPts val="900"/>
              </a:spcBef>
              <a:spcAft>
                <a:spcPct val="0"/>
              </a:spcAft>
              <a:buClr>
                <a:schemeClr val="tx2">
                  <a:lumMod val="75000"/>
                  <a:lumOff val="25000"/>
                </a:schemeClr>
              </a:buClr>
              <a:buSzPct val="100000"/>
              <a:buFont typeface="Arial"/>
              <a:buChar char="•"/>
              <a:defRPr lang="de-DE" sz="1600">
                <a:solidFill>
                  <a:schemeClr val="tx1"/>
                </a:solidFill>
                <a:latin typeface="Arial" panose="020B0604020202020204" pitchFamily="34" charset="0"/>
                <a:ea typeface="ヒラギノ角ゴ Pro W3" pitchFamily="-65" charset="-128"/>
                <a:cs typeface="ヒラギノ角ゴ Pro W3" pitchFamily="-65" charset="-128"/>
              </a:defRPr>
            </a:lvl1pPr>
            <a:lvl2pPr marL="742950" indent="-285750" algn="l" rtl="0" eaLnBrk="0" fontAlgn="base" hangingPunct="0">
              <a:lnSpc>
                <a:spcPct val="100000"/>
              </a:lnSpc>
              <a:spcBef>
                <a:spcPts val="900"/>
              </a:spcBef>
              <a:spcAft>
                <a:spcPct val="0"/>
              </a:spcAft>
              <a:buClr>
                <a:schemeClr val="tx2">
                  <a:lumMod val="75000"/>
                  <a:lumOff val="25000"/>
                </a:schemeClr>
              </a:buClr>
              <a:buSzPct val="100000"/>
              <a:buFont typeface="Arial" pitchFamily="34" charset="0"/>
              <a:buChar char="•"/>
              <a:defRPr lang="de-DE" sz="1600">
                <a:solidFill>
                  <a:schemeClr val="tx1"/>
                </a:solidFill>
                <a:latin typeface="Arial" panose="020B0604020202020204" pitchFamily="34" charset="0"/>
                <a:ea typeface="ヒラギノ角ゴ Pro W3" charset="-128"/>
                <a:cs typeface="ヒラギノ角ゴ Pro W3" charset="0"/>
              </a:defRPr>
            </a:lvl2pPr>
            <a:lvl3pPr marL="1143000" indent="-228600" algn="l" rtl="0" eaLnBrk="0" fontAlgn="base" hangingPunct="0">
              <a:lnSpc>
                <a:spcPct val="100000"/>
              </a:lnSpc>
              <a:spcBef>
                <a:spcPts val="900"/>
              </a:spcBef>
              <a:spcAft>
                <a:spcPct val="0"/>
              </a:spcAft>
              <a:buClr>
                <a:schemeClr val="tx2">
                  <a:lumMod val="75000"/>
                  <a:lumOff val="25000"/>
                </a:schemeClr>
              </a:buClr>
              <a:buSzPct val="100000"/>
              <a:buFont typeface="Arial"/>
              <a:buChar char="•"/>
              <a:defRPr lang="de-DE" sz="1600">
                <a:solidFill>
                  <a:schemeClr val="tx1"/>
                </a:solidFill>
                <a:latin typeface="Arial" panose="020B0604020202020204" pitchFamily="34" charset="0"/>
                <a:ea typeface="MS PGothic" pitchFamily="34" charset="-128"/>
                <a:cs typeface="Geneva" charset="-128"/>
              </a:defRPr>
            </a:lvl3pPr>
            <a:lvl4pPr marL="1600200" indent="-228600" algn="l" rtl="0" eaLnBrk="0" fontAlgn="base" hangingPunct="0">
              <a:lnSpc>
                <a:spcPct val="100000"/>
              </a:lnSpc>
              <a:spcBef>
                <a:spcPts val="900"/>
              </a:spcBef>
              <a:spcAft>
                <a:spcPct val="0"/>
              </a:spcAft>
              <a:buClr>
                <a:schemeClr val="tx2">
                  <a:lumMod val="75000"/>
                  <a:lumOff val="25000"/>
                </a:schemeClr>
              </a:buClr>
              <a:buSzPct val="100000"/>
              <a:buFont typeface="Arial" pitchFamily="34" charset="0"/>
              <a:buChar char="•"/>
              <a:defRPr lang="de-DE" sz="1600">
                <a:solidFill>
                  <a:schemeClr val="tx1"/>
                </a:solidFill>
                <a:latin typeface="Arial" panose="020B0604020202020204" pitchFamily="34" charset="0"/>
                <a:ea typeface="Geneva" charset="-128"/>
                <a:cs typeface="Geneva" charset="0"/>
              </a:defRPr>
            </a:lvl4pPr>
            <a:lvl5pPr marL="2057400" indent="-228600" algn="l" rtl="0" eaLnBrk="0" fontAlgn="base" hangingPunct="0">
              <a:lnSpc>
                <a:spcPct val="100000"/>
              </a:lnSpc>
              <a:spcBef>
                <a:spcPts val="900"/>
              </a:spcBef>
              <a:spcAft>
                <a:spcPct val="0"/>
              </a:spcAft>
              <a:buClr>
                <a:schemeClr val="tx2">
                  <a:lumMod val="75000"/>
                  <a:lumOff val="25000"/>
                </a:schemeClr>
              </a:buClr>
              <a:buSzPct val="100000"/>
              <a:buFont typeface="Arial"/>
              <a:buChar char="•"/>
              <a:defRPr lang="de-DE" sz="1600">
                <a:solidFill>
                  <a:schemeClr val="tx1"/>
                </a:solidFill>
                <a:latin typeface="Arial" panose="020B0604020202020204" pitchFamily="34" charset="0"/>
                <a:ea typeface="Geneva" charset="-128"/>
                <a:cs typeface="Geneva" charset="0"/>
              </a:defRPr>
            </a:lvl5pPr>
            <a:lvl6pPr marL="2514600" indent="-228600" algn="l" rtl="0" eaLnBrk="0" fontAlgn="base" hangingPunct="0">
              <a:lnSpc>
                <a:spcPct val="120000"/>
              </a:lnSpc>
              <a:spcBef>
                <a:spcPct val="0"/>
              </a:spcBef>
              <a:spcAft>
                <a:spcPct val="0"/>
              </a:spcAft>
              <a:buClr>
                <a:schemeClr val="accent2"/>
              </a:buClr>
              <a:buSzPct val="120000"/>
              <a:buFont typeface="Times" charset="0"/>
              <a:buChar char="•"/>
              <a:defRPr sz="1600">
                <a:solidFill>
                  <a:schemeClr val="tx1"/>
                </a:solidFill>
                <a:latin typeface="Arial" panose="020B0604020202020204" pitchFamily="34" charset="0"/>
                <a:ea typeface="ヒラギノ角ゴ Pro W3" charset="-128"/>
              </a:defRPr>
            </a:lvl6pPr>
            <a:lvl7pPr marL="2971800" indent="-228600" algn="l" rtl="0" eaLnBrk="0" fontAlgn="base" hangingPunct="0">
              <a:lnSpc>
                <a:spcPct val="120000"/>
              </a:lnSpc>
              <a:spcBef>
                <a:spcPct val="0"/>
              </a:spcBef>
              <a:spcAft>
                <a:spcPct val="0"/>
              </a:spcAft>
              <a:buClr>
                <a:schemeClr val="accent2"/>
              </a:buClr>
              <a:buSzPct val="120000"/>
              <a:buFont typeface="Times" charset="0"/>
              <a:buChar char="•"/>
              <a:defRPr sz="1600">
                <a:solidFill>
                  <a:schemeClr val="tx1"/>
                </a:solidFill>
                <a:latin typeface="Arial" panose="020B0604020202020204" pitchFamily="34" charset="0"/>
                <a:ea typeface="ヒラギノ角ゴ Pro W3" charset="-128"/>
              </a:defRPr>
            </a:lvl7pPr>
            <a:lvl8pPr marL="3429000" indent="-228600" algn="l" rtl="0" eaLnBrk="0" fontAlgn="base" hangingPunct="0">
              <a:lnSpc>
                <a:spcPct val="120000"/>
              </a:lnSpc>
              <a:spcBef>
                <a:spcPct val="0"/>
              </a:spcBef>
              <a:spcAft>
                <a:spcPct val="0"/>
              </a:spcAft>
              <a:buClr>
                <a:schemeClr val="accent2"/>
              </a:buClr>
              <a:buSzPct val="120000"/>
              <a:buFont typeface="Times" charset="0"/>
              <a:buChar char="•"/>
              <a:defRPr sz="1600">
                <a:solidFill>
                  <a:schemeClr val="tx1"/>
                </a:solidFill>
                <a:latin typeface="Arial" panose="020B0604020202020204" pitchFamily="34" charset="0"/>
                <a:ea typeface="ヒラギノ角ゴ Pro W3" charset="-128"/>
              </a:defRPr>
            </a:lvl8pPr>
            <a:lvl9pPr marL="3886200" indent="-228600" algn="l" rtl="0" eaLnBrk="0" fontAlgn="base" hangingPunct="0">
              <a:lnSpc>
                <a:spcPct val="120000"/>
              </a:lnSpc>
              <a:spcBef>
                <a:spcPct val="0"/>
              </a:spcBef>
              <a:spcAft>
                <a:spcPct val="0"/>
              </a:spcAft>
              <a:buClr>
                <a:schemeClr val="accent2"/>
              </a:buClr>
              <a:buSzPct val="120000"/>
              <a:buFont typeface="Times" charset="0"/>
              <a:buChar char="•"/>
              <a:defRPr sz="1600">
                <a:solidFill>
                  <a:schemeClr val="tx1"/>
                </a:solidFill>
                <a:latin typeface="Arial" panose="020B0604020202020204" pitchFamily="34" charset="0"/>
                <a:ea typeface="ヒラギノ角ゴ Pro W3" charset="-128"/>
              </a:defRPr>
            </a:lvl9pPr>
          </a:lstStyle>
          <a:p>
            <a:pPr algn="ctr"/>
            <a:r>
              <a:rPr lang="en-US" altLang="en-US" sz="1200" kern="0"/>
              <a:t>ACFE “Occupational Fraud 2022: Report to the Nations</a:t>
            </a:r>
          </a:p>
          <a:p>
            <a:pPr algn="ctr"/>
            <a:endParaRPr lang="en-US" altLang="en-US" sz="1200" kern="0" dirty="0"/>
          </a:p>
        </p:txBody>
      </p:sp>
    </p:spTree>
    <p:extLst>
      <p:ext uri="{BB962C8B-B14F-4D97-AF65-F5344CB8AC3E}">
        <p14:creationId xmlns:p14="http://schemas.microsoft.com/office/powerpoint/2010/main" val="301554585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457200" y="609600"/>
            <a:ext cx="8229600" cy="1219200"/>
          </a:xfrm>
        </p:spPr>
        <p:txBody>
          <a:bodyPr/>
          <a:lstStyle/>
          <a:p>
            <a:pPr eaLnBrk="1" hangingPunct="1"/>
            <a:r>
              <a:rPr lang="en-US" altLang="en-US">
                <a:ea typeface="Calibri" panose="020F0502020204030204" pitchFamily="34" charset="0"/>
                <a:cs typeface="Lucida Sans" panose="020B0602030504020204" pitchFamily="34" charset="0"/>
              </a:rPr>
              <a:t>Collusion</a:t>
            </a:r>
          </a:p>
        </p:txBody>
      </p:sp>
      <p:sp>
        <p:nvSpPr>
          <p:cNvPr id="26627" name="Text Placeholder 3"/>
          <p:cNvSpPr>
            <a:spLocks noGrp="1"/>
          </p:cNvSpPr>
          <p:nvPr>
            <p:ph type="body" sz="half" idx="1"/>
          </p:nvPr>
        </p:nvSpPr>
        <p:spPr>
          <a:xfrm>
            <a:off x="457200" y="1447800"/>
            <a:ext cx="8229600" cy="2400300"/>
          </a:xfrm>
        </p:spPr>
        <p:txBody>
          <a:bodyPr/>
          <a:lstStyle/>
          <a:p>
            <a:pPr eaLnBrk="1" hangingPunct="1">
              <a:buFont typeface="Wingdings" panose="05000000000000000000" pitchFamily="2" charset="2"/>
              <a:buNone/>
            </a:pPr>
            <a:r>
              <a:rPr lang="en-US" altLang="en-US" sz="2000" b="1" dirty="0">
                <a:latin typeface="Calibri" panose="020F0502020204030204" pitchFamily="34" charset="0"/>
                <a:ea typeface="ヒラギノ角ゴ Pro W3"/>
                <a:cs typeface="ヒラギノ角ゴ Pro W3"/>
              </a:rPr>
              <a:t>Collusion</a:t>
            </a:r>
            <a:r>
              <a:rPr lang="en-US" altLang="en-US" sz="2000" dirty="0">
                <a:latin typeface="Calibri" panose="020F0502020204030204" pitchFamily="34" charset="0"/>
                <a:ea typeface="ヒラギノ角ゴ Pro W3"/>
                <a:cs typeface="ヒラギノ角ゴ Pro W3"/>
              </a:rPr>
              <a:t>:  Two or more employees or employee &amp; vendor defraud together</a:t>
            </a:r>
          </a:p>
          <a:p>
            <a:pPr eaLnBrk="1" hangingPunct="1">
              <a:buFont typeface="Wingdings" panose="05000000000000000000" pitchFamily="2" charset="2"/>
              <a:buNone/>
            </a:pPr>
            <a:r>
              <a:rPr lang="en-US" altLang="en-US" sz="2000" dirty="0">
                <a:latin typeface="Calibri" panose="020F0502020204030204" pitchFamily="34" charset="0"/>
                <a:ea typeface="ヒラギノ角ゴ Pro W3"/>
                <a:cs typeface="ヒラギノ角ゴ Pro W3"/>
              </a:rPr>
              <a:t>	    Average duration: 12 months</a:t>
            </a:r>
          </a:p>
        </p:txBody>
      </p:sp>
      <p:sp>
        <p:nvSpPr>
          <p:cNvPr id="26629" name="Footer Placeholder 4"/>
          <p:cNvSpPr>
            <a:spLocks noGrp="1"/>
          </p:cNvSpPr>
          <p:nvPr>
            <p:ph type="ftr" sz="quarter" idx="10"/>
          </p:nvPr>
        </p:nvSpPr>
        <p:spPr bwMode="auto">
          <a:xfrm>
            <a:off x="3048000" y="6248400"/>
            <a:ext cx="2895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200" dirty="0"/>
              <a:t>ACFE “Occupational Fraud 2022: Report to the Nations</a:t>
            </a:r>
          </a:p>
          <a:p>
            <a:pPr algn="ctr"/>
            <a:endParaRPr lang="en-US" altLang="en-US" sz="1200"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274815572"/>
              </p:ext>
            </p:extLst>
          </p:nvPr>
        </p:nvGraphicFramePr>
        <p:xfrm>
          <a:off x="457200" y="2057400"/>
          <a:ext cx="8229600" cy="381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Who Does Fraud?</a:t>
            </a:r>
          </a:p>
        </p:txBody>
      </p:sp>
      <p:sp>
        <p:nvSpPr>
          <p:cNvPr id="28675" name="Rectangle 3"/>
          <p:cNvSpPr>
            <a:spLocks noGrp="1" noChangeArrowheads="1"/>
          </p:cNvSpPr>
          <p:nvPr>
            <p:ph idx="1"/>
          </p:nvPr>
        </p:nvSpPr>
        <p:spPr>
          <a:xfrm>
            <a:off x="304800" y="1600200"/>
            <a:ext cx="8229600" cy="4267200"/>
          </a:xfrm>
        </p:spPr>
        <p:txBody>
          <a:bodyPr/>
          <a:lstStyle/>
          <a:p>
            <a:pPr eaLnBrk="1" hangingPunct="1">
              <a:lnSpc>
                <a:spcPct val="80000"/>
              </a:lnSpc>
            </a:pPr>
            <a:r>
              <a:rPr lang="en-US" altLang="en-US" sz="2400" dirty="0">
                <a:latin typeface="Calibri" panose="020F0502020204030204" pitchFamily="34" charset="0"/>
                <a:ea typeface="ヒラギノ角ゴ Pro W3"/>
                <a:cs typeface="ヒラギノ角ゴ Pro W3"/>
              </a:rPr>
              <a:t>People in a position of power or with access steal larger amounts </a:t>
            </a:r>
          </a:p>
          <a:p>
            <a:pPr marL="342900" lvl="1" indent="-342900" eaLnBrk="1" hangingPunct="1">
              <a:lnSpc>
                <a:spcPct val="80000"/>
              </a:lnSpc>
              <a:buFont typeface="Arial" pitchFamily="34" charset="0"/>
              <a:buChar char="•"/>
            </a:pPr>
            <a:r>
              <a:rPr lang="en-US" altLang="en-US" sz="2000" dirty="0">
                <a:latin typeface="Calibri" panose="020F0502020204030204" pitchFamily="34" charset="0"/>
                <a:ea typeface="ヒラギノ角ゴ Pro W3"/>
                <a:cs typeface="ヒラギノ角ゴ Pro W3"/>
              </a:rPr>
              <a:t>Manager, owner, and/or executive involved in 72% of incidents</a:t>
            </a:r>
          </a:p>
          <a:p>
            <a:pPr marL="342900" lvl="1" indent="-342900" eaLnBrk="1" hangingPunct="1">
              <a:lnSpc>
                <a:spcPct val="80000"/>
              </a:lnSpc>
              <a:buFont typeface="Arial" pitchFamily="34" charset="0"/>
              <a:buChar char="•"/>
            </a:pPr>
            <a:r>
              <a:rPr lang="en-US" altLang="en-US" sz="2000" dirty="0">
                <a:latin typeface="Calibri" panose="020F0502020204030204" pitchFamily="34" charset="0"/>
                <a:ea typeface="ヒラギノ角ゴ Pro W3"/>
                <a:cs typeface="ヒラギノ角ゴ Pro W3"/>
              </a:rPr>
              <a:t>men 73% at median $125,000 vs women 27% at median $100,000 (varies by region: U.S.: 62-38%;  Europe: 80-20%; South Asia: 95-5%)</a:t>
            </a:r>
            <a:endParaRPr lang="en-US" altLang="en-US" sz="2400" dirty="0">
              <a:latin typeface="Calibri" panose="020F0502020204030204" pitchFamily="34" charset="0"/>
              <a:ea typeface="ヒラギノ角ゴ Pro W3"/>
              <a:cs typeface="ヒラギノ角ゴ Pro W3"/>
            </a:endParaRPr>
          </a:p>
          <a:p>
            <a:pPr eaLnBrk="1" hangingPunct="1">
              <a:lnSpc>
                <a:spcPct val="80000"/>
              </a:lnSpc>
            </a:pPr>
            <a:r>
              <a:rPr lang="en-US" altLang="en-US" sz="2400" dirty="0">
                <a:latin typeface="Calibri" panose="020F0502020204030204" pitchFamily="34" charset="0"/>
                <a:ea typeface="ヒラギノ角ゴ Pro W3"/>
                <a:cs typeface="ヒラギノ角ゴ Pro W3"/>
              </a:rPr>
              <a:t>Long term employees cause larger median loss, more likely to collude, and take longer to catch, but less likely</a:t>
            </a:r>
          </a:p>
          <a:p>
            <a:pPr marL="342900" indent="-342900" eaLnBrk="1" hangingPunct="1">
              <a:lnSpc>
                <a:spcPct val="80000"/>
              </a:lnSpc>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&lt;=5 year: $90,000; 6-10 years $137,000; &gt;10 years $250,000</a:t>
            </a:r>
          </a:p>
          <a:p>
            <a:pPr eaLnBrk="1" hangingPunct="1">
              <a:lnSpc>
                <a:spcPct val="80000"/>
              </a:lnSpc>
            </a:pPr>
            <a:endParaRPr lang="en-US" altLang="en-US" sz="1100" dirty="0">
              <a:latin typeface="Calibri" panose="020F0502020204030204" pitchFamily="34" charset="0"/>
              <a:ea typeface="ヒラギノ角ゴ Pro W3"/>
              <a:cs typeface="ヒラギノ角ゴ Pro W3"/>
            </a:endParaRPr>
          </a:p>
          <a:p>
            <a:pPr eaLnBrk="1" hangingPunct="1">
              <a:lnSpc>
                <a:spcPct val="80000"/>
              </a:lnSpc>
            </a:pPr>
            <a:r>
              <a:rPr lang="en-US" altLang="en-US" sz="2400" dirty="0">
                <a:latin typeface="Calibri" panose="020F0502020204030204" pitchFamily="34" charset="0"/>
                <a:ea typeface="ヒラギノ角ゴ Pro W3"/>
                <a:cs typeface="ヒラギノ角ゴ Pro W3"/>
              </a:rPr>
              <a:t>Median fraud				Median Fraud  Duration</a:t>
            </a:r>
          </a:p>
          <a:p>
            <a:pPr marL="342900" lvl="1" indent="-342900" eaLnBrk="1" hangingPunct="1">
              <a:lnSpc>
                <a:spcPct val="80000"/>
              </a:lnSpc>
              <a:buFont typeface="Arial" pitchFamily="34" charset="0"/>
              <a:buChar char="•"/>
            </a:pPr>
            <a:r>
              <a:rPr lang="en-US" altLang="en-US" sz="2200" dirty="0">
                <a:latin typeface="Calibri" panose="020F0502020204030204" pitchFamily="34" charset="0"/>
                <a:ea typeface="ヒラギノ角ゴ Pro W3"/>
                <a:cs typeface="ヒラギノ角ゴ Pro W3"/>
              </a:rPr>
              <a:t>Executive fraud				$337K	18 months</a:t>
            </a:r>
          </a:p>
          <a:p>
            <a:pPr marL="342900" lvl="1" indent="-342900" eaLnBrk="1" hangingPunct="1">
              <a:lnSpc>
                <a:spcPct val="80000"/>
              </a:lnSpc>
              <a:buFont typeface="Arial" pitchFamily="34" charset="0"/>
              <a:buChar char="•"/>
            </a:pPr>
            <a:r>
              <a:rPr lang="en-US" altLang="en-US" sz="2200" dirty="0">
                <a:latin typeface="Calibri" panose="020F0502020204030204" pitchFamily="34" charset="0"/>
                <a:ea typeface="ヒラギノ角ゴ Pro W3"/>
                <a:cs typeface="ヒラギノ角ゴ Pro W3"/>
              </a:rPr>
              <a:t>Median manager fraud: 			$125K    16 months</a:t>
            </a:r>
          </a:p>
          <a:p>
            <a:pPr marL="342900" lvl="1" indent="-342900" eaLnBrk="1" hangingPunct="1">
              <a:lnSpc>
                <a:spcPct val="80000"/>
              </a:lnSpc>
              <a:buFont typeface="Arial" pitchFamily="34" charset="0"/>
              <a:buChar char="•"/>
            </a:pPr>
            <a:r>
              <a:rPr lang="en-US" altLang="en-US" sz="2200" dirty="0">
                <a:latin typeface="Calibri" panose="020F0502020204030204" pitchFamily="34" charset="0"/>
                <a:ea typeface="ヒラギノ角ゴ Pro W3"/>
                <a:cs typeface="ヒラギノ角ゴ Pro W3"/>
              </a:rPr>
              <a:t>Median line employee fraud: 		  $50K  	 8 months</a:t>
            </a:r>
            <a:endParaRPr lang="en-US" altLang="en-US" sz="2400" dirty="0">
              <a:latin typeface="Calibri" panose="020F0502020204030204" pitchFamily="34" charset="0"/>
              <a:ea typeface="ヒラギノ角ゴ Pro W3"/>
              <a:cs typeface="ヒラギノ角ゴ Pro W3"/>
            </a:endParaRPr>
          </a:p>
          <a:p>
            <a:pPr eaLnBrk="1" hangingPunct="1">
              <a:lnSpc>
                <a:spcPct val="80000"/>
              </a:lnSpc>
            </a:pPr>
            <a:endParaRPr lang="en-US" altLang="en-US" sz="1050" dirty="0">
              <a:latin typeface="Calibri" panose="020F0502020204030204" pitchFamily="34" charset="0"/>
              <a:ea typeface="ヒラギノ角ゴ Pro W3"/>
              <a:cs typeface="ヒラギノ角ゴ Pro W3"/>
            </a:endParaRPr>
          </a:p>
          <a:p>
            <a:pPr eaLnBrk="1" hangingPunct="1">
              <a:lnSpc>
                <a:spcPct val="80000"/>
              </a:lnSpc>
            </a:pPr>
            <a:r>
              <a:rPr lang="en-US" altLang="en-US" sz="2400" dirty="0">
                <a:latin typeface="Calibri" panose="020F0502020204030204" pitchFamily="34" charset="0"/>
                <a:ea typeface="ヒラギノ角ゴ Pro W3"/>
                <a:cs typeface="ヒラギノ角ゴ Pro W3"/>
              </a:rPr>
              <a:t>94% have no criminal convictions related to fraud</a:t>
            </a:r>
          </a:p>
        </p:txBody>
      </p:sp>
      <p:sp>
        <p:nvSpPr>
          <p:cNvPr id="5" name="Footer Placeholder 4">
            <a:extLst>
              <a:ext uri="{FF2B5EF4-FFF2-40B4-BE49-F238E27FC236}">
                <a16:creationId xmlns:a16="http://schemas.microsoft.com/office/drawing/2014/main" id="{2FC865BA-1BCE-4E3E-AF0C-2E2ADF7D8503}"/>
              </a:ext>
            </a:extLst>
          </p:cNvPr>
          <p:cNvSpPr>
            <a:spLocks noGrp="1"/>
          </p:cNvSpPr>
          <p:nvPr>
            <p:ph type="ftr" sz="quarter" idx="10"/>
          </p:nvPr>
        </p:nvSpPr>
        <p:spPr bwMode="auto">
          <a:xfrm>
            <a:off x="2819400" y="6172200"/>
            <a:ext cx="2895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200" dirty="0"/>
              <a:t>ACFE “Occupational Fraud 2022: Report to the Nations</a:t>
            </a:r>
          </a:p>
          <a:p>
            <a:pPr algn="ctr"/>
            <a:endParaRPr lang="en-US" altLang="en-US" sz="1200"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F836B6-4A4A-4461-B19F-CFE5B1C2A349}"/>
              </a:ext>
            </a:extLst>
          </p:cNvPr>
          <p:cNvSpPr>
            <a:spLocks noGrp="1"/>
          </p:cNvSpPr>
          <p:nvPr>
            <p:ph idx="11"/>
          </p:nvPr>
        </p:nvSpPr>
        <p:spPr/>
        <p:txBody>
          <a:bodyPr/>
          <a:lstStyle/>
          <a:p>
            <a:r>
              <a:rPr lang="en-US" sz="2400" dirty="0"/>
              <a:t>Select industries: Top 3 fraud areas</a:t>
            </a:r>
          </a:p>
          <a:p>
            <a:r>
              <a:rPr lang="en-US" sz="2000" b="1" dirty="0"/>
              <a:t>Manufacturing</a:t>
            </a:r>
            <a:r>
              <a:rPr lang="en-US" sz="2000" dirty="0"/>
              <a:t>: Corruption: 59%, Billing: 26%, Noncash: 23%</a:t>
            </a:r>
          </a:p>
          <a:p>
            <a:r>
              <a:rPr lang="en-US" sz="2000" b="1" dirty="0"/>
              <a:t>Information</a:t>
            </a:r>
            <a:r>
              <a:rPr lang="en-US" sz="2000" dirty="0"/>
              <a:t>: Corruption: 58%, Noncash: 33%, Billing: 15%</a:t>
            </a:r>
          </a:p>
          <a:p>
            <a:r>
              <a:rPr lang="en-US" sz="2000" b="1" dirty="0"/>
              <a:t>Gov’t, public admin</a:t>
            </a:r>
            <a:r>
              <a:rPr lang="en-US" sz="2000" dirty="0"/>
              <a:t>: Corruption: 57%, Billing: 21%, Noncash, payroll: 16%</a:t>
            </a:r>
          </a:p>
          <a:p>
            <a:r>
              <a:rPr lang="en-US" sz="2000" b="1" dirty="0"/>
              <a:t>Technology</a:t>
            </a:r>
            <a:r>
              <a:rPr lang="en-US" sz="2000" dirty="0"/>
              <a:t>: Corruption: 54%, Noncash: 30%, Billing: 21%</a:t>
            </a:r>
          </a:p>
          <a:p>
            <a:r>
              <a:rPr lang="en-US" sz="2000" b="1" dirty="0"/>
              <a:t>Food service/Hospitality</a:t>
            </a:r>
            <a:r>
              <a:rPr lang="en-US" sz="2000" dirty="0"/>
              <a:t>: Corruption: 54%, Noncash: 29%, Cash on hand: 21%</a:t>
            </a:r>
          </a:p>
          <a:p>
            <a:r>
              <a:rPr lang="en-US" sz="2000" b="1" dirty="0"/>
              <a:t>Healthcare</a:t>
            </a:r>
            <a:r>
              <a:rPr lang="en-US" sz="2000" dirty="0"/>
              <a:t>: Corruption: 50%, Billing: 20%, Noncash: 18%</a:t>
            </a:r>
          </a:p>
          <a:p>
            <a:r>
              <a:rPr lang="en-US" sz="2000" b="1" dirty="0"/>
              <a:t>Education</a:t>
            </a:r>
            <a:r>
              <a:rPr lang="en-US" sz="2000" dirty="0"/>
              <a:t>: Corruption: 49%, Billing: 26%, Noncash: 19%</a:t>
            </a:r>
          </a:p>
          <a:p>
            <a:r>
              <a:rPr lang="en-US" sz="2000" b="1" dirty="0"/>
              <a:t>Banking</a:t>
            </a:r>
            <a:r>
              <a:rPr lang="en-US" sz="2000" dirty="0"/>
              <a:t>: Corruption: 46%, Check/payment tamper, cash on hand: 14%</a:t>
            </a:r>
          </a:p>
          <a:p>
            <a:r>
              <a:rPr lang="en-US" sz="2000" b="1" dirty="0"/>
              <a:t>Retail</a:t>
            </a:r>
            <a:r>
              <a:rPr lang="en-US" sz="2000" dirty="0"/>
              <a:t>: Corruption: 43%, Noncash: 24%, Billing: 19%</a:t>
            </a:r>
            <a:endParaRPr lang="en-US" sz="2400" dirty="0"/>
          </a:p>
          <a:p>
            <a:r>
              <a:rPr lang="en-US" sz="2000" b="1" dirty="0"/>
              <a:t>Four departments result in 50% of fraud:</a:t>
            </a:r>
          </a:p>
          <a:p>
            <a:r>
              <a:rPr lang="en-US" dirty="0"/>
              <a:t>   Operations  15%  		Accounting  12%		Sales	11%</a:t>
            </a:r>
          </a:p>
          <a:p>
            <a:r>
              <a:rPr lang="en-US" dirty="0"/>
              <a:t>   Executive or upper management    11%	</a:t>
            </a:r>
            <a:endParaRPr lang="en-US" sz="2400" dirty="0"/>
          </a:p>
        </p:txBody>
      </p:sp>
      <p:sp>
        <p:nvSpPr>
          <p:cNvPr id="3" name="Title 2">
            <a:extLst>
              <a:ext uri="{FF2B5EF4-FFF2-40B4-BE49-F238E27FC236}">
                <a16:creationId xmlns:a16="http://schemas.microsoft.com/office/drawing/2014/main" id="{21D6060A-CE89-44E2-BF04-470E75395B25}"/>
              </a:ext>
            </a:extLst>
          </p:cNvPr>
          <p:cNvSpPr>
            <a:spLocks noGrp="1"/>
          </p:cNvSpPr>
          <p:nvPr>
            <p:ph type="title"/>
          </p:nvPr>
        </p:nvSpPr>
        <p:spPr/>
        <p:txBody>
          <a:bodyPr/>
          <a:lstStyle/>
          <a:p>
            <a:r>
              <a:rPr lang="en-US" dirty="0"/>
              <a:t>Where is Fraud Found?</a:t>
            </a:r>
          </a:p>
        </p:txBody>
      </p:sp>
      <p:sp>
        <p:nvSpPr>
          <p:cNvPr id="4" name="Footer Placeholder 4">
            <a:extLst>
              <a:ext uri="{FF2B5EF4-FFF2-40B4-BE49-F238E27FC236}">
                <a16:creationId xmlns:a16="http://schemas.microsoft.com/office/drawing/2014/main" id="{9B5AD623-4149-4EBF-BB36-3F7CBF56C25B}"/>
              </a:ext>
            </a:extLst>
          </p:cNvPr>
          <p:cNvSpPr txBox="1">
            <a:spLocks/>
          </p:cNvSpPr>
          <p:nvPr/>
        </p:nvSpPr>
        <p:spPr bwMode="auto">
          <a:xfrm>
            <a:off x="3124200" y="6399212"/>
            <a:ext cx="2895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en-US" altLang="en-US" sz="1200"/>
              <a:t>ACFE “Occupational Fraud 2022: Report to the Nations</a:t>
            </a:r>
          </a:p>
          <a:p>
            <a:pPr algn="ctr"/>
            <a:endParaRPr lang="en-US" altLang="en-US" sz="1200" dirty="0"/>
          </a:p>
        </p:txBody>
      </p:sp>
    </p:spTree>
    <p:extLst>
      <p:ext uri="{BB962C8B-B14F-4D97-AF65-F5344CB8AC3E}">
        <p14:creationId xmlns:p14="http://schemas.microsoft.com/office/powerpoint/2010/main" val="72487442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Discussion Points</a:t>
            </a:r>
          </a:p>
        </p:txBody>
      </p:sp>
      <p:sp>
        <p:nvSpPr>
          <p:cNvPr id="30723" name="Rectangle 3"/>
          <p:cNvSpPr>
            <a:spLocks noGrp="1" noChangeArrowheads="1"/>
          </p:cNvSpPr>
          <p:nvPr>
            <p:ph idx="1"/>
          </p:nvPr>
        </p:nvSpPr>
        <p:spPr/>
        <p:txBody>
          <a:bodyPr/>
          <a:lstStyle/>
          <a:p>
            <a:pPr eaLnBrk="1" hangingPunct="1"/>
            <a:r>
              <a:rPr lang="en-US" altLang="en-US" sz="2400">
                <a:latin typeface="Calibri" panose="020F0502020204030204" pitchFamily="34" charset="0"/>
                <a:ea typeface="ヒラギノ角ゴ Pro W3"/>
                <a:cs typeface="ヒラギノ角ゴ Pro W3"/>
              </a:rPr>
              <a:t>What types of fraud could computer programmers or system administrators commit?</a:t>
            </a:r>
          </a:p>
          <a:p>
            <a:pPr eaLnBrk="1" hangingPunct="1"/>
            <a:r>
              <a:rPr lang="en-US" altLang="en-US" sz="2400">
                <a:latin typeface="Calibri" panose="020F0502020204030204" pitchFamily="34" charset="0"/>
                <a:ea typeface="ヒラギノ角ゴ Pro W3"/>
                <a:cs typeface="ヒラギノ角ゴ Pro W3"/>
              </a:rPr>
              <a:t>For each type of fraud, what methods may help to prevent such fraud?</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20700" y="609600"/>
            <a:ext cx="8154988" cy="806450"/>
          </a:xfrm>
        </p:spPr>
        <p:txBody>
          <a:bodyPr/>
          <a:lstStyle/>
          <a:p>
            <a:pPr eaLnBrk="1" hangingPunct="1"/>
            <a:r>
              <a:rPr lang="en-US" altLang="en-US" sz="4000">
                <a:ea typeface="Calibri" panose="020F0502020204030204" pitchFamily="34" charset="0"/>
                <a:cs typeface="Lucida Sans" panose="020B0602030504020204" pitchFamily="34" charset="0"/>
              </a:rPr>
              <a:t>Example 1:</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Financial Statement Fraud</a:t>
            </a:r>
          </a:p>
        </p:txBody>
      </p:sp>
      <p:sp>
        <p:nvSpPr>
          <p:cNvPr id="32771" name="Rectangle 3"/>
          <p:cNvSpPr>
            <a:spLocks noGrp="1" noChangeArrowheads="1"/>
          </p:cNvSpPr>
          <p:nvPr>
            <p:ph idx="1"/>
          </p:nvPr>
        </p:nvSpPr>
        <p:spPr/>
        <p:txBody>
          <a:bodyPr/>
          <a:lstStyle/>
          <a:p>
            <a:pPr algn="ct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Executives, Wall Street have high expectations: employees needed to meet the standards.  To meet these standards, it may be necessary to play the game, and financial statement fraud may be accepted.</a:t>
            </a:r>
          </a:p>
          <a:p>
            <a:pPr algn="ct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Methods of such fraud may include: manual adjustments to accounts or improper accounting procedures</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Example 2: Corruption</a:t>
            </a:r>
          </a:p>
        </p:txBody>
      </p:sp>
      <p:sp>
        <p:nvSpPr>
          <p:cNvPr id="34819" name="Rectangle 3"/>
          <p:cNvSpPr>
            <a:spLocks noGrp="1" noChangeArrowheads="1"/>
          </p:cNvSpPr>
          <p:nvPr>
            <p:ph idx="1"/>
          </p:nvPr>
        </p:nvSpPr>
        <p:spPr/>
        <p:txBody>
          <a:bodyPr/>
          <a:lstStyle/>
          <a:p>
            <a:pPr algn="ct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The Director of a subsidiary always purchases goods from 2 large organizations, who provide rebates for large purchase quantities.  The director negotiated contracts and pocketed the rebates to an off-shore bank account.  Local vendors are upset that their bids are ignored.</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20700" y="609600"/>
            <a:ext cx="8154988" cy="806450"/>
          </a:xfrm>
        </p:spPr>
        <p:txBody>
          <a:bodyPr/>
          <a:lstStyle/>
          <a:p>
            <a:pPr eaLnBrk="1" hangingPunct="1"/>
            <a:r>
              <a:rPr lang="en-US" altLang="en-US" sz="4000">
                <a:ea typeface="Calibri" panose="020F0502020204030204" pitchFamily="34" charset="0"/>
                <a:cs typeface="Lucida Sans" panose="020B0602030504020204" pitchFamily="34" charset="0"/>
              </a:rPr>
              <a:t>Example 3: </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Asset Misappropriation</a:t>
            </a:r>
          </a:p>
        </p:txBody>
      </p:sp>
      <p:sp>
        <p:nvSpPr>
          <p:cNvPr id="36867" name="Rectangle 3"/>
          <p:cNvSpPr>
            <a:spLocks noGrp="1" noChangeArrowheads="1"/>
          </p:cNvSpPr>
          <p:nvPr>
            <p:ph idx="1"/>
          </p:nvPr>
        </p:nvSpPr>
        <p:spPr>
          <a:xfrm>
            <a:off x="520700" y="2590800"/>
            <a:ext cx="8154988" cy="3781425"/>
          </a:xfrm>
        </p:spPr>
        <p:txBody>
          <a:bodyPr/>
          <a:lstStyle/>
          <a:p>
            <a:pPr algn="ct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A manager took money from one account, and when payment was due, paid via another account.  When that was due, she paid via a third account, etc.  </a:t>
            </a:r>
          </a:p>
          <a:p>
            <a:pPr algn="ct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This </a:t>
            </a:r>
            <a:r>
              <a:rPr lang="en-US" altLang="en-US" sz="2400" b="1">
                <a:latin typeface="Calibri" panose="020F0502020204030204" pitchFamily="34" charset="0"/>
                <a:ea typeface="ヒラギノ角ゴ Pro W3"/>
                <a:cs typeface="ヒラギノ角ゴ Pro W3"/>
              </a:rPr>
              <a:t>lapping</a:t>
            </a:r>
            <a:r>
              <a:rPr lang="en-US" altLang="en-US" sz="2400">
                <a:latin typeface="Calibri" panose="020F0502020204030204" pitchFamily="34" charset="0"/>
                <a:ea typeface="ヒラギノ角ゴ Pro W3"/>
                <a:cs typeface="ヒラギノ角ゴ Pro W3"/>
              </a:rPr>
              <a:t> went on for years and was finally caught when a sickness resulted in her being absent from work for an extended period.</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Objectives:</a:t>
            </a:r>
          </a:p>
        </p:txBody>
      </p:sp>
      <p:sp>
        <p:nvSpPr>
          <p:cNvPr id="16387" name="Rectangle 3"/>
          <p:cNvSpPr>
            <a:spLocks noGrp="1" noChangeArrowheads="1"/>
          </p:cNvSpPr>
          <p:nvPr>
            <p:ph idx="1"/>
          </p:nvPr>
        </p:nvSpPr>
        <p:spPr/>
        <p:txBody>
          <a:bodyPr/>
          <a:lstStyle/>
          <a:p>
            <a:pPr eaLnBrk="1" hangingPunct="1"/>
            <a:r>
              <a:rPr lang="en-US" altLang="en-US" sz="2400">
                <a:latin typeface="Calibri" panose="020F0502020204030204" pitchFamily="34" charset="0"/>
                <a:ea typeface="ヒラギノ角ゴ Pro W3"/>
                <a:cs typeface="ヒラギノ角ゴ Pro W3"/>
              </a:rPr>
              <a:t>The student shall be able to:</a:t>
            </a:r>
          </a:p>
          <a:p>
            <a:pPr eaLnBrk="1" hangingPunct="1"/>
            <a:r>
              <a:rPr lang="en-US" altLang="en-US" sz="2400">
                <a:latin typeface="Calibri" panose="020F0502020204030204" pitchFamily="34" charset="0"/>
                <a:ea typeface="ヒラギノ角ゴ Pro W3"/>
                <a:cs typeface="ヒラギノ角ゴ Pro W3"/>
              </a:rPr>
              <a:t>What are the key elements of fraud, and what techniques can be used to counteract these key elements?</a:t>
            </a:r>
          </a:p>
          <a:p>
            <a:pPr eaLnBrk="1" hangingPunct="1"/>
            <a:r>
              <a:rPr lang="en-US" altLang="en-US" sz="2400">
                <a:latin typeface="Calibri" panose="020F0502020204030204" pitchFamily="34" charset="0"/>
                <a:ea typeface="ヒラギノ角ゴ Pro W3"/>
                <a:cs typeface="ヒラギノ角ゴ Pro W3"/>
              </a:rPr>
              <a:t>What are the three categories of fraud and what crimes do they include?</a:t>
            </a:r>
          </a:p>
          <a:p>
            <a:pPr eaLnBrk="1" hangingPunct="1"/>
            <a:r>
              <a:rPr lang="en-US" altLang="en-US" sz="2400">
                <a:latin typeface="Calibri" panose="020F0502020204030204" pitchFamily="34" charset="0"/>
                <a:ea typeface="ヒラギノ角ゴ Pro W3"/>
                <a:cs typeface="ヒラギノ角ゴ Pro W3"/>
              </a:rPr>
              <a:t>Define skimming, larceny, embezzlement, lapping, shell company, payroll manipulation, ghost employees.</a:t>
            </a:r>
          </a:p>
          <a:p>
            <a:pPr eaLnBrk="1" hangingPunct="1"/>
            <a:r>
              <a:rPr lang="en-US" altLang="en-US" sz="2400">
                <a:latin typeface="Calibri" panose="020F0502020204030204" pitchFamily="34" charset="0"/>
                <a:ea typeface="ヒラギノ角ゴ Pro W3"/>
                <a:cs typeface="ヒラギノ角ゴ Pro W3"/>
              </a:rPr>
              <a:t>What are the legal considerations of fraud?</a:t>
            </a:r>
          </a:p>
          <a:p>
            <a:pPr eaLnBrk="1" hangingPunct="1"/>
            <a:r>
              <a:rPr lang="en-US" altLang="en-US" sz="2400">
                <a:latin typeface="Calibri" panose="020F0502020204030204" pitchFamily="34" charset="0"/>
                <a:ea typeface="ヒラギノ角ゴ Pro W3"/>
                <a:cs typeface="ヒラギノ角ゴ Pro W3"/>
              </a:rPr>
              <a:t>Who commits fraud, and who commits the most expensive fraud?</a:t>
            </a:r>
          </a:p>
          <a:p>
            <a:pPr eaLnBrk="1" hangingPunct="1"/>
            <a:r>
              <a:rPr lang="en-US" altLang="en-US" sz="2400">
                <a:latin typeface="Calibri" panose="020F0502020204030204" pitchFamily="34" charset="0"/>
                <a:ea typeface="ヒラギノ角ゴ Pro W3"/>
                <a:cs typeface="ヒラギノ角ゴ Pro W3"/>
              </a:rPr>
              <a:t>What are some red flags of potential fraud?</a:t>
            </a:r>
          </a:p>
          <a:p>
            <a:pPr eaLnBrk="1" hangingPunct="1"/>
            <a:r>
              <a:rPr lang="en-US" altLang="en-US" sz="2400">
                <a:latin typeface="Calibri" panose="020F0502020204030204" pitchFamily="34" charset="0"/>
                <a:ea typeface="ヒラギノ角ゴ Pro W3"/>
                <a:cs typeface="ヒラギノ角ゴ Pro W3"/>
              </a:rPr>
              <a:t>How does social engineering occur, and how can it be prevented?</a:t>
            </a:r>
          </a:p>
          <a:p>
            <a:pPr eaLnBrk="1" hangingPunct="1"/>
            <a:r>
              <a:rPr lang="en-US" altLang="en-US" sz="2400">
                <a:latin typeface="Calibri" panose="020F0502020204030204" pitchFamily="34" charset="0"/>
                <a:ea typeface="ヒラギノ角ゴ Pro W3"/>
                <a:cs typeface="ヒラギノ角ゴ Pro W3"/>
              </a:rPr>
              <a:t>Define the four roles of segregation of duties.</a:t>
            </a:r>
          </a:p>
          <a:p>
            <a:pPr eaLnBrk="1" hangingPunct="1"/>
            <a:r>
              <a:rPr lang="en-US" altLang="en-US" sz="2400">
                <a:latin typeface="Calibri" panose="020F0502020204030204" pitchFamily="34" charset="0"/>
                <a:ea typeface="ヒラギノ角ゴ Pro W3"/>
                <a:cs typeface="ヒラギノ角ゴ Pro W3"/>
              </a:rPr>
              <a:t>Describe the purpose of the 3 stages of a fraud investigation.</a:t>
            </a:r>
          </a:p>
          <a:p>
            <a:pPr eaLnBrk="1" hangingPunct="1"/>
            <a:endParaRPr lang="en-US" altLang="en-US" sz="24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ctrTitle"/>
          </p:nvPr>
        </p:nvSpPr>
        <p:spPr/>
        <p:txBody>
          <a:bodyPr/>
          <a:lstStyle/>
          <a:p>
            <a:pPr eaLnBrk="1" hangingPunct="1"/>
            <a:r>
              <a:rPr lang="en-US" altLang="en-US" sz="4600">
                <a:ea typeface="Calibri" panose="020F0502020204030204" pitchFamily="34" charset="0"/>
                <a:cs typeface="Lucida Sans" panose="020B0602030504020204" pitchFamily="34" charset="0"/>
              </a:rPr>
              <a:t>Detecting &amp; </a:t>
            </a:r>
            <a:br>
              <a:rPr lang="en-US" altLang="en-US" sz="4600">
                <a:ea typeface="Calibri" panose="020F0502020204030204" pitchFamily="34" charset="0"/>
                <a:cs typeface="Lucida Sans" panose="020B0602030504020204" pitchFamily="34" charset="0"/>
              </a:rPr>
            </a:br>
            <a:r>
              <a:rPr lang="en-US" altLang="en-US" sz="4600">
                <a:ea typeface="Calibri" panose="020F0502020204030204" pitchFamily="34" charset="0"/>
                <a:cs typeface="Lucida Sans" panose="020B0602030504020204" pitchFamily="34" charset="0"/>
              </a:rPr>
              <a:t>Preventing Fraud</a:t>
            </a:r>
          </a:p>
        </p:txBody>
      </p:sp>
      <p:sp>
        <p:nvSpPr>
          <p:cNvPr id="40963" name="Rectangle 5"/>
          <p:cNvSpPr>
            <a:spLocks noGrp="1" noChangeArrowheads="1"/>
          </p:cNvSpPr>
          <p:nvPr>
            <p:ph type="subTitle" idx="1"/>
          </p:nvPr>
        </p:nvSpPr>
        <p:spPr/>
        <p:txBody>
          <a:bodyPr/>
          <a:lstStyle/>
          <a:p>
            <a:pPr algn="r" eaLnBrk="1" hangingPunct="1"/>
            <a:r>
              <a:rPr lang="en-US" altLang="en-US">
                <a:latin typeface="Calibri" panose="020F0502020204030204" pitchFamily="34" charset="0"/>
                <a:ea typeface="ヒラギノ角ゴ Pro W3"/>
                <a:cs typeface="ヒラギノ角ゴ Pro W3"/>
              </a:rPr>
              <a:t>How to Recognize Fraud</a:t>
            </a:r>
          </a:p>
          <a:p>
            <a:pPr algn="r" eaLnBrk="1" hangingPunct="1"/>
            <a:r>
              <a:rPr lang="en-US" altLang="en-US">
                <a:latin typeface="Calibri" panose="020F0502020204030204" pitchFamily="34" charset="0"/>
                <a:ea typeface="ヒラギノ角ゴ Pro W3"/>
                <a:cs typeface="ヒラギノ角ゴ Pro W3"/>
              </a:rPr>
              <a:t>How to Prevent Fraud</a:t>
            </a:r>
          </a:p>
          <a:p>
            <a:pPr algn="r" eaLnBrk="1" hangingPunct="1"/>
            <a:r>
              <a:rPr lang="en-US" altLang="en-US">
                <a:latin typeface="Calibri" panose="020F0502020204030204" pitchFamily="34" charset="0"/>
                <a:ea typeface="ヒラギノ角ゴ Pro W3"/>
                <a:cs typeface="ヒラギノ角ゴ Pro W3"/>
              </a:rPr>
              <a:t>Info. Systems Applications</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Fraud &amp; Audit</a:t>
            </a:r>
          </a:p>
        </p:txBody>
      </p:sp>
      <p:sp>
        <p:nvSpPr>
          <p:cNvPr id="30723" name="Rectangle 3"/>
          <p:cNvSpPr>
            <a:spLocks noGrp="1" noChangeArrowheads="1"/>
          </p:cNvSpPr>
          <p:nvPr>
            <p:ph idx="1"/>
          </p:nvPr>
        </p:nvSpPr>
        <p:spPr/>
        <p:txBody>
          <a:bodyPr/>
          <a:lstStyle/>
          <a:p>
            <a:pPr eaLnBrk="1" hangingPunct="1">
              <a:lnSpc>
                <a:spcPct val="100000"/>
              </a:lnSpc>
              <a:defRPr/>
            </a:pPr>
            <a:r>
              <a:rPr lang="en-US" altLang="en-US" sz="2800" dirty="0">
                <a:latin typeface="Calibri" pitchFamily="34" charset="0"/>
                <a:ea typeface="ヒラギノ角ゴ Pro W3"/>
                <a:cs typeface="ヒラギノ角ゴ Pro W3"/>
              </a:rPr>
              <a:t>Audits are not designed to detect fraud</a:t>
            </a:r>
          </a:p>
          <a:p>
            <a:pPr eaLnBrk="1" hangingPunct="1">
              <a:lnSpc>
                <a:spcPct val="100000"/>
              </a:lnSpc>
              <a:defRPr/>
            </a:pPr>
            <a:r>
              <a:rPr lang="en-US" altLang="en-US" sz="2800" dirty="0">
                <a:latin typeface="Calibri" pitchFamily="34" charset="0"/>
                <a:ea typeface="ヒラギノ角ゴ Pro W3"/>
                <a:cs typeface="ヒラギノ角ゴ Pro W3"/>
              </a:rPr>
              <a:t>Goal: Determine whether the financial statement is free from material misstatements.</a:t>
            </a:r>
          </a:p>
          <a:p>
            <a:pPr eaLnBrk="1" hangingPunct="1">
              <a:lnSpc>
                <a:spcPct val="100000"/>
              </a:lnSpc>
              <a:defRPr/>
            </a:pPr>
            <a:r>
              <a:rPr lang="en-US" altLang="en-US" sz="2800" dirty="0">
                <a:latin typeface="Calibri" pitchFamily="34" charset="0"/>
                <a:ea typeface="ヒラギノ角ゴ Pro W3"/>
                <a:cs typeface="ヒラギノ角ゴ Pro W3"/>
              </a:rPr>
              <a:t>Auditors test only a small fraction of transactions</a:t>
            </a:r>
          </a:p>
          <a:p>
            <a:pPr eaLnBrk="1" hangingPunct="1">
              <a:lnSpc>
                <a:spcPct val="100000"/>
              </a:lnSpc>
              <a:defRPr/>
            </a:pPr>
            <a:r>
              <a:rPr lang="en-US" altLang="en-US" sz="2800" dirty="0">
                <a:latin typeface="Calibri" pitchFamily="34" charset="0"/>
                <a:ea typeface="ヒラギノ角ゴ Pro W3"/>
                <a:cs typeface="ヒラギノ角ゴ Pro W3"/>
              </a:rPr>
              <a:t>Auditors must: </a:t>
            </a:r>
          </a:p>
          <a:p>
            <a:pPr marL="342900" indent="-342900" eaLnBrk="1" hangingPunct="1">
              <a:lnSpc>
                <a:spcPct val="100000"/>
              </a:lnSpc>
              <a:buFont typeface="Arial" pitchFamily="34" charset="0"/>
              <a:buChar char="•"/>
              <a:defRPr/>
            </a:pPr>
            <a:r>
              <a:rPr lang="en-US" altLang="en-US" sz="2400" dirty="0">
                <a:latin typeface="Calibri" pitchFamily="34" charset="0"/>
                <a:ea typeface="ヒラギノ角ゴ Pro W3"/>
                <a:cs typeface="ヒラギノ角ゴ Pro W3"/>
              </a:rPr>
              <a:t>Be aware of the potential of fraud</a:t>
            </a:r>
          </a:p>
          <a:p>
            <a:pPr marL="342900" lvl="1" indent="-342900" eaLnBrk="1" hangingPunct="1">
              <a:lnSpc>
                <a:spcPct val="100000"/>
              </a:lnSpc>
              <a:buFont typeface="Arial" pitchFamily="34" charset="0"/>
              <a:buChar char="•"/>
              <a:defRPr/>
            </a:pPr>
            <a:r>
              <a:rPr lang="en-US" altLang="en-US" sz="2400">
                <a:latin typeface="Calibri" pitchFamily="34" charset="0"/>
                <a:ea typeface="ヒラギノ角ゴ Pro W3"/>
                <a:cs typeface="ヒラギノ角ゴ Pro W3"/>
              </a:rPr>
              <a:t>Discuss how fraud could occur</a:t>
            </a:r>
          </a:p>
          <a:p>
            <a:pPr marL="342900" lvl="1" indent="-342900" eaLnBrk="1" hangingPunct="1">
              <a:lnSpc>
                <a:spcPct val="100000"/>
              </a:lnSpc>
              <a:buFont typeface="Arial" pitchFamily="34" charset="0"/>
              <a:buChar char="•"/>
              <a:defRPr/>
            </a:pPr>
            <a:r>
              <a:rPr lang="en-US" altLang="en-US" sz="2400">
                <a:latin typeface="Calibri" pitchFamily="34" charset="0"/>
                <a:ea typeface="ヒラギノ角ゴ Pro W3"/>
                <a:cs typeface="ヒラギノ角ゴ Pro W3"/>
              </a:rPr>
              <a:t>Delve into suspicious observations and report them</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dirty="0">
                <a:ea typeface="Calibri" panose="020F0502020204030204" pitchFamily="34" charset="0"/>
                <a:cs typeface="Lucida Sans" panose="020B0602030504020204" pitchFamily="34" charset="0"/>
              </a:rPr>
              <a:t>Red Flags</a:t>
            </a:r>
          </a:p>
        </p:txBody>
      </p:sp>
      <p:sp>
        <p:nvSpPr>
          <p:cNvPr id="44035" name="Rectangle 3"/>
          <p:cNvSpPr>
            <a:spLocks noGrp="1" noChangeArrowheads="1"/>
          </p:cNvSpPr>
          <p:nvPr>
            <p:ph sz="half" idx="1"/>
          </p:nvPr>
        </p:nvSpPr>
        <p:spPr>
          <a:xfrm>
            <a:off x="228600" y="1752600"/>
            <a:ext cx="3657600" cy="4114800"/>
          </a:xfrm>
        </p:spPr>
        <p:txBody>
          <a:bodyPr/>
          <a:lstStyle/>
          <a:p>
            <a:pPr eaLnBrk="1" hangingPunct="1"/>
            <a:r>
              <a:rPr lang="en-US" altLang="en-US" sz="2000" dirty="0">
                <a:latin typeface="Calibri" panose="020F0502020204030204" pitchFamily="34" charset="0"/>
                <a:ea typeface="ヒラギノ角ゴ Pro W3"/>
                <a:cs typeface="ヒラギノ角ゴ Pro W3"/>
              </a:rPr>
              <a:t>Living beyond means (2020: 42%)</a:t>
            </a:r>
          </a:p>
          <a:p>
            <a:pPr lvl="1" eaLnBrk="1" hangingPunct="1"/>
            <a:r>
              <a:rPr lang="en-US" altLang="en-US" sz="2000" dirty="0">
                <a:latin typeface="Calibri" panose="020F0502020204030204" pitchFamily="34" charset="0"/>
                <a:ea typeface="ヒラギノ角ゴ Pro W3"/>
                <a:cs typeface="ヒラギノ角ゴ Pro W3"/>
              </a:rPr>
              <a:t>Financial difficulties (2020: 26%)</a:t>
            </a:r>
          </a:p>
          <a:p>
            <a:pPr lvl="1" eaLnBrk="1" hangingPunct="1"/>
            <a:r>
              <a:rPr lang="en-US" altLang="en-US" sz="2000" dirty="0">
                <a:latin typeface="Calibri" panose="020F0502020204030204" pitchFamily="34" charset="0"/>
                <a:ea typeface="ヒラギノ角ゴ Pro W3"/>
                <a:cs typeface="ヒラギノ角ゴ Pro W3"/>
              </a:rPr>
              <a:t>Close association with vendors, customers</a:t>
            </a:r>
          </a:p>
          <a:p>
            <a:pPr lvl="1" eaLnBrk="1" hangingPunct="1"/>
            <a:r>
              <a:rPr lang="en-US" altLang="en-US" sz="2000" dirty="0">
                <a:latin typeface="Calibri" panose="020F0502020204030204" pitchFamily="34" charset="0"/>
                <a:ea typeface="ヒラギノ角ゴ Pro W3"/>
                <a:cs typeface="ヒラギノ角ゴ Pro W3"/>
              </a:rPr>
              <a:t>Control issues, no sharing duties</a:t>
            </a:r>
          </a:p>
          <a:p>
            <a:pPr lvl="1" eaLnBrk="1" hangingPunct="1"/>
            <a:r>
              <a:rPr lang="en-US" altLang="en-US" sz="2000" dirty="0">
                <a:latin typeface="Calibri" panose="020F0502020204030204" pitchFamily="34" charset="0"/>
                <a:ea typeface="ヒラギノ角ゴ Pro W3"/>
                <a:cs typeface="ヒラギノ角ゴ Pro W3"/>
              </a:rPr>
              <a:t>Divorce, family problems</a:t>
            </a:r>
          </a:p>
          <a:p>
            <a:pPr lvl="1" eaLnBrk="1" hangingPunct="1"/>
            <a:r>
              <a:rPr lang="en-US" altLang="en-US" sz="2000" dirty="0">
                <a:latin typeface="Calibri" panose="020F0502020204030204" pitchFamily="34" charset="0"/>
                <a:ea typeface="ヒラギノ角ゴ Pro W3"/>
                <a:cs typeface="ヒラギノ角ゴ Pro W3"/>
              </a:rPr>
              <a:t>Wheeler-dealer attitude</a:t>
            </a:r>
          </a:p>
          <a:p>
            <a:pPr lvl="1" eaLnBrk="1" hangingPunct="1"/>
            <a:r>
              <a:rPr lang="en-US" altLang="en-US" sz="2000" dirty="0">
                <a:latin typeface="Calibri" panose="020F0502020204030204" pitchFamily="34" charset="0"/>
                <a:ea typeface="ヒラギノ角ゴ Pro W3"/>
                <a:cs typeface="ヒラギノ角ゴ Pro W3"/>
              </a:rPr>
              <a:t>Dissatisfaction with job: complaints of pay, no authority</a:t>
            </a:r>
          </a:p>
          <a:p>
            <a:pPr lvl="1" eaLnBrk="1" hangingPunct="1"/>
            <a:r>
              <a:rPr lang="en-US" altLang="en-US" sz="2000" dirty="0">
                <a:latin typeface="Calibri" panose="020F0502020204030204" pitchFamily="34" charset="0"/>
                <a:ea typeface="ヒラギノ角ゴ Pro W3"/>
                <a:cs typeface="ヒラギノ角ゴ Pro W3"/>
              </a:rPr>
              <a:t>Excessive pressure: organization or family</a:t>
            </a:r>
          </a:p>
          <a:p>
            <a:pPr lvl="1" eaLnBrk="1" hangingPunct="1"/>
            <a:r>
              <a:rPr lang="en-US" altLang="en-US" sz="2000" dirty="0">
                <a:latin typeface="Calibri" panose="020F0502020204030204" pitchFamily="34" charset="0"/>
                <a:ea typeface="ヒラギノ角ゴ Pro W3"/>
                <a:cs typeface="ヒラギノ角ゴ Pro W3"/>
              </a:rPr>
              <a:t>Addiction</a:t>
            </a:r>
          </a:p>
          <a:p>
            <a:pPr lvl="1" eaLnBrk="1" hangingPunct="1"/>
            <a:r>
              <a:rPr lang="en-US" altLang="en-US" sz="2000" dirty="0">
                <a:latin typeface="Calibri" panose="020F0502020204030204" pitchFamily="34" charset="0"/>
                <a:ea typeface="ヒラギノ角ゴ Pro W3"/>
                <a:cs typeface="ヒラギノ角ゴ Pro W3"/>
              </a:rPr>
              <a:t>Irritability, defensiveness</a:t>
            </a:r>
          </a:p>
          <a:p>
            <a:pPr lvl="1" eaLnBrk="1" hangingPunct="1"/>
            <a:endParaRPr lang="en-US" altLang="en-US" sz="2000" dirty="0">
              <a:latin typeface="Calibri" panose="020F0502020204030204" pitchFamily="34" charset="0"/>
              <a:ea typeface="ヒラギノ角ゴ Pro W3"/>
              <a:cs typeface="ヒラギノ角ゴ Pro W3"/>
            </a:endParaRPr>
          </a:p>
        </p:txBody>
      </p:sp>
      <p:pic>
        <p:nvPicPr>
          <p:cNvPr id="44037" name="Picture 4" descr="MCj044172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3810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8" name="Rectangle 1"/>
          <p:cNvSpPr>
            <a:spLocks noChangeArrowheads="1"/>
          </p:cNvSpPr>
          <p:nvPr/>
        </p:nvSpPr>
        <p:spPr bwMode="auto">
          <a:xfrm>
            <a:off x="4572000" y="5657850"/>
            <a:ext cx="457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400" dirty="0"/>
              <a:t>Report to the Nations on Occupational Fraud and Abuse: 2018 Global Fraud Study. ACFE.</a:t>
            </a: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800816274"/>
              </p:ext>
            </p:extLst>
          </p:nvPr>
        </p:nvGraphicFramePr>
        <p:xfrm>
          <a:off x="3886200" y="1389404"/>
          <a:ext cx="5029200" cy="3886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Work Habits of Fraudsters</a:t>
            </a:r>
          </a:p>
        </p:txBody>
      </p:sp>
      <p:sp>
        <p:nvSpPr>
          <p:cNvPr id="46083" name="Rectangle 3"/>
          <p:cNvSpPr>
            <a:spLocks noGrp="1" noChangeArrowheads="1"/>
          </p:cNvSpPr>
          <p:nvPr>
            <p:ph idx="1"/>
          </p:nvPr>
        </p:nvSpPr>
        <p:spPr>
          <a:xfrm>
            <a:off x="457200" y="1828800"/>
            <a:ext cx="8229600" cy="3886200"/>
          </a:xfrm>
        </p:spPr>
        <p:txBody>
          <a:bodyPr/>
          <a:lstStyle/>
          <a:p>
            <a:pPr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One or more:</a:t>
            </a:r>
          </a:p>
          <a:p>
            <a:pPr eaLnBrk="1" hangingPunct="1">
              <a:lnSpc>
                <a:spcPct val="90000"/>
              </a:lnSpc>
            </a:pPr>
            <a:r>
              <a:rPr lang="en-US" altLang="en-US" sz="2400">
                <a:latin typeface="Calibri" panose="020F0502020204030204" pitchFamily="34" charset="0"/>
                <a:ea typeface="ヒラギノ角ゴ Pro W3"/>
                <a:cs typeface="ヒラギノ角ゴ Pro W3"/>
              </a:rPr>
              <a:t>Justifying poor work habits</a:t>
            </a:r>
          </a:p>
          <a:p>
            <a:pPr eaLnBrk="1" hangingPunct="1">
              <a:lnSpc>
                <a:spcPct val="90000"/>
              </a:lnSpc>
            </a:pPr>
            <a:r>
              <a:rPr lang="en-US" altLang="en-US" sz="2400">
                <a:latin typeface="Calibri" panose="020F0502020204030204" pitchFamily="34" charset="0"/>
                <a:ea typeface="ヒラギノ角ゴ Pro W3"/>
                <a:cs typeface="ヒラギノ角ゴ Pro W3"/>
              </a:rPr>
              <a:t>Desperately trying to meet performance goals</a:t>
            </a:r>
          </a:p>
          <a:p>
            <a:pPr eaLnBrk="1" hangingPunct="1">
              <a:lnSpc>
                <a:spcPct val="90000"/>
              </a:lnSpc>
            </a:pPr>
            <a:r>
              <a:rPr lang="en-US" altLang="en-US" sz="2400">
                <a:latin typeface="Calibri" panose="020F0502020204030204" pitchFamily="34" charset="0"/>
                <a:ea typeface="ヒラギノ角ゴ Pro W3"/>
                <a:cs typeface="ヒラギノ角ゴ Pro W3"/>
              </a:rPr>
              <a:t>Over-protective of certain documents (poor sharing or avoids documentation)</a:t>
            </a:r>
          </a:p>
          <a:p>
            <a:pPr eaLnBrk="1" hangingPunct="1">
              <a:lnSpc>
                <a:spcPct val="90000"/>
              </a:lnSpc>
            </a:pPr>
            <a:r>
              <a:rPr lang="en-US" altLang="en-US" sz="2400">
                <a:latin typeface="Calibri" panose="020F0502020204030204" pitchFamily="34" charset="0"/>
                <a:ea typeface="ヒラギノ角ゴ Pro W3"/>
                <a:cs typeface="ヒラギノ角ゴ Pro W3"/>
              </a:rPr>
              <a:t>Refusal to swap job duties</a:t>
            </a:r>
          </a:p>
          <a:p>
            <a:pPr eaLnBrk="1" hangingPunct="1">
              <a:lnSpc>
                <a:spcPct val="90000"/>
              </a:lnSpc>
            </a:pPr>
            <a:r>
              <a:rPr lang="en-US" altLang="en-US" sz="2400">
                <a:latin typeface="Calibri" panose="020F0502020204030204" pitchFamily="34" charset="0"/>
                <a:ea typeface="ヒラギノ角ゴ Pro W3"/>
                <a:cs typeface="ヒラギノ角ゴ Pro W3"/>
              </a:rPr>
              <a:t>Consistently at work in off-time (early or late) or never absent</a:t>
            </a:r>
          </a:p>
        </p:txBody>
      </p:sp>
      <p:sp>
        <p:nvSpPr>
          <p:cNvPr id="4608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t>Essentials of Corporate Fraud, T L Coenen, 2008, John Wiley &amp; Sons</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522000" y="1524000"/>
            <a:ext cx="8136000" cy="4875212"/>
          </a:xfrm>
          <a:solidFill>
            <a:schemeClr val="bg1"/>
          </a:solidFill>
        </p:spPr>
        <p:txBody>
          <a:bodyPr/>
          <a:lstStyle/>
          <a:p>
            <a:r>
              <a:rPr lang="en-US" sz="2400" dirty="0"/>
              <a:t>Create fraudulent evidence			57% </a:t>
            </a:r>
          </a:p>
          <a:p>
            <a:r>
              <a:rPr lang="en-US" sz="2400" dirty="0"/>
              <a:t>Alter evidence					52%</a:t>
            </a:r>
          </a:p>
          <a:p>
            <a:r>
              <a:rPr lang="en-US" sz="2400" dirty="0"/>
              <a:t>Delete or destroy evidence			37%</a:t>
            </a:r>
          </a:p>
          <a:p>
            <a:r>
              <a:rPr lang="en-US" sz="2400" dirty="0"/>
              <a:t>Concealed evidence (physical &amp; electronic)	38%</a:t>
            </a:r>
          </a:p>
          <a:p>
            <a:r>
              <a:rPr lang="en-US" sz="2400" dirty="0"/>
              <a:t>Concealed evidence (physical and/or electronic) 78%</a:t>
            </a:r>
            <a:endParaRPr lang="en-US" dirty="0"/>
          </a:p>
          <a:p>
            <a:endParaRPr lang="en-US" b="1" dirty="0"/>
          </a:p>
          <a:p>
            <a:r>
              <a:rPr lang="en-US" sz="2400" b="1" dirty="0"/>
              <a:t>Duration of Fraud until Discovery </a:t>
            </a:r>
          </a:p>
        </p:txBody>
      </p:sp>
      <p:sp>
        <p:nvSpPr>
          <p:cNvPr id="3" name="Title 2"/>
          <p:cNvSpPr>
            <a:spLocks noGrp="1"/>
          </p:cNvSpPr>
          <p:nvPr>
            <p:ph type="title"/>
          </p:nvPr>
        </p:nvSpPr>
        <p:spPr/>
        <p:txBody>
          <a:bodyPr/>
          <a:lstStyle/>
          <a:p>
            <a:r>
              <a:rPr lang="en-US" dirty="0"/>
              <a:t>Concealment Methods</a:t>
            </a:r>
          </a:p>
        </p:txBody>
      </p:sp>
      <p:cxnSp>
        <p:nvCxnSpPr>
          <p:cNvPr id="9" name="Straight Arrow Connector 8"/>
          <p:cNvCxnSpPr/>
          <p:nvPr/>
        </p:nvCxnSpPr>
        <p:spPr bwMode="auto">
          <a:xfrm>
            <a:off x="685800" y="4648200"/>
            <a:ext cx="7543800" cy="0"/>
          </a:xfrm>
          <a:prstGeom prst="straightConnector1">
            <a:avLst/>
          </a:prstGeom>
          <a:solidFill>
            <a:srgbClr val="D1DDE9"/>
          </a:solidFill>
          <a:ln w="28575" cap="flat" cmpd="sng" algn="ctr">
            <a:solidFill>
              <a:schemeClr val="hlink"/>
            </a:solidFill>
            <a:prstDash val="solid"/>
            <a:round/>
            <a:headEnd type="oval" w="lg" len="lg"/>
            <a:tailEnd type="stealth" w="lg" len="lg"/>
          </a:ln>
          <a:effectLst/>
        </p:spPr>
      </p:cxnSp>
      <p:sp>
        <p:nvSpPr>
          <p:cNvPr id="10" name="TextBox 9"/>
          <p:cNvSpPr txBox="1"/>
          <p:nvPr/>
        </p:nvSpPr>
        <p:spPr>
          <a:xfrm>
            <a:off x="3044146" y="4724400"/>
            <a:ext cx="914400" cy="914400"/>
          </a:xfrm>
          <a:prstGeom prst="rect">
            <a:avLst/>
          </a:prstGeom>
          <a:noFill/>
        </p:spPr>
        <p:txBody>
          <a:bodyPr wrap="none" lIns="0" tIns="0" rIns="0" bIns="0" rtlCol="0">
            <a:noAutofit/>
          </a:bodyPr>
          <a:lstStyle/>
          <a:p>
            <a:pPr algn="ctr">
              <a:spcBef>
                <a:spcPts val="0"/>
              </a:spcBef>
              <a:buClr>
                <a:schemeClr val="accent2"/>
              </a:buClr>
              <a:buSzPct val="100000"/>
            </a:pPr>
            <a:r>
              <a:rPr lang="en-US" sz="1800" dirty="0">
                <a:latin typeface="+mn-lt"/>
              </a:rPr>
              <a:t>Cash on hand</a:t>
            </a:r>
          </a:p>
          <a:p>
            <a:pPr algn="ctr">
              <a:spcBef>
                <a:spcPts val="0"/>
              </a:spcBef>
              <a:buClr>
                <a:schemeClr val="accent2"/>
              </a:buClr>
              <a:buSzPct val="100000"/>
            </a:pPr>
            <a:r>
              <a:rPr lang="en-US" dirty="0">
                <a:latin typeface="+mn-lt"/>
              </a:rPr>
              <a:t>Register disbursements</a:t>
            </a:r>
          </a:p>
          <a:p>
            <a:pPr algn="ctr">
              <a:spcBef>
                <a:spcPts val="0"/>
              </a:spcBef>
              <a:buClr>
                <a:schemeClr val="accent2"/>
              </a:buClr>
              <a:buSzPct val="100000"/>
            </a:pPr>
            <a:r>
              <a:rPr lang="en-US" dirty="0">
                <a:latin typeface="+mn-lt"/>
              </a:rPr>
              <a:t>Corruption</a:t>
            </a:r>
            <a:endParaRPr lang="en-US" sz="1800" dirty="0">
              <a:latin typeface="+mn-lt"/>
            </a:endParaRPr>
          </a:p>
        </p:txBody>
      </p:sp>
      <p:sp>
        <p:nvSpPr>
          <p:cNvPr id="11" name="TextBox 10"/>
          <p:cNvSpPr txBox="1"/>
          <p:nvPr/>
        </p:nvSpPr>
        <p:spPr>
          <a:xfrm>
            <a:off x="5867402" y="4876800"/>
            <a:ext cx="914400" cy="914400"/>
          </a:xfrm>
          <a:prstGeom prst="rect">
            <a:avLst/>
          </a:prstGeom>
          <a:noFill/>
        </p:spPr>
        <p:txBody>
          <a:bodyPr wrap="none" lIns="0" tIns="0" rIns="0" bIns="0" rtlCol="0">
            <a:noAutofit/>
          </a:bodyPr>
          <a:lstStyle/>
          <a:p>
            <a:pPr algn="ctr">
              <a:lnSpc>
                <a:spcPts val="2200"/>
              </a:lnSpc>
              <a:spcBef>
                <a:spcPts val="0"/>
              </a:spcBef>
              <a:buClr>
                <a:schemeClr val="accent2"/>
              </a:buClr>
              <a:buSzPct val="100000"/>
            </a:pPr>
            <a:r>
              <a:rPr lang="en-US" dirty="0">
                <a:latin typeface="+mn-lt"/>
              </a:rPr>
              <a:t>Payroll</a:t>
            </a:r>
            <a:endParaRPr lang="en-US" sz="1800" dirty="0">
              <a:latin typeface="+mn-lt"/>
            </a:endParaRPr>
          </a:p>
          <a:p>
            <a:pPr algn="ctr">
              <a:lnSpc>
                <a:spcPts val="2200"/>
              </a:lnSpc>
              <a:spcBef>
                <a:spcPts val="0"/>
              </a:spcBef>
              <a:buClr>
                <a:schemeClr val="accent2"/>
              </a:buClr>
              <a:buSzPct val="100000"/>
            </a:pPr>
            <a:r>
              <a:rPr lang="en-US" dirty="0">
                <a:latin typeface="+mn-lt"/>
              </a:rPr>
              <a:t>Billing</a:t>
            </a:r>
          </a:p>
          <a:p>
            <a:pPr algn="ctr">
              <a:lnSpc>
                <a:spcPts val="2200"/>
              </a:lnSpc>
              <a:spcBef>
                <a:spcPts val="0"/>
              </a:spcBef>
              <a:buClr>
                <a:schemeClr val="accent2"/>
              </a:buClr>
              <a:buSzPct val="100000"/>
            </a:pPr>
            <a:r>
              <a:rPr lang="en-US" sz="1800" dirty="0">
                <a:latin typeface="+mn-lt"/>
              </a:rPr>
              <a:t>Expense reimbursements</a:t>
            </a:r>
          </a:p>
          <a:p>
            <a:pPr algn="ctr">
              <a:lnSpc>
                <a:spcPts val="2200"/>
              </a:lnSpc>
              <a:spcBef>
                <a:spcPts val="0"/>
              </a:spcBef>
              <a:buClr>
                <a:schemeClr val="accent2"/>
              </a:buClr>
              <a:buSzPct val="100000"/>
            </a:pPr>
            <a:r>
              <a:rPr lang="en-US" dirty="0">
                <a:latin typeface="+mn-lt"/>
              </a:rPr>
              <a:t>Financial statement fraud</a:t>
            </a:r>
          </a:p>
          <a:p>
            <a:pPr algn="ctr">
              <a:lnSpc>
                <a:spcPts val="2200"/>
              </a:lnSpc>
              <a:spcBef>
                <a:spcPts val="0"/>
              </a:spcBef>
              <a:buClr>
                <a:schemeClr val="accent2"/>
              </a:buClr>
              <a:buSzPct val="100000"/>
            </a:pPr>
            <a:r>
              <a:rPr lang="en-US" dirty="0">
                <a:latin typeface="+mn-lt"/>
              </a:rPr>
              <a:t>Check/payment tampering</a:t>
            </a:r>
            <a:endParaRPr lang="en-US" sz="1800" dirty="0">
              <a:latin typeface="+mn-lt"/>
            </a:endParaRPr>
          </a:p>
        </p:txBody>
      </p:sp>
      <p:sp>
        <p:nvSpPr>
          <p:cNvPr id="13" name="TextBox 12"/>
          <p:cNvSpPr txBox="1"/>
          <p:nvPr/>
        </p:nvSpPr>
        <p:spPr>
          <a:xfrm>
            <a:off x="3196547" y="4294415"/>
            <a:ext cx="914400" cy="914400"/>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sz="1800" dirty="0">
                <a:latin typeface="+mn-lt"/>
              </a:rPr>
              <a:t>12 mos.</a:t>
            </a:r>
          </a:p>
        </p:txBody>
      </p:sp>
      <p:sp>
        <p:nvSpPr>
          <p:cNvPr id="14" name="TextBox 13"/>
          <p:cNvSpPr txBox="1"/>
          <p:nvPr/>
        </p:nvSpPr>
        <p:spPr>
          <a:xfrm>
            <a:off x="5943602" y="4305301"/>
            <a:ext cx="914400" cy="914400"/>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dirty="0">
                <a:latin typeface="+mn-lt"/>
              </a:rPr>
              <a:t>18</a:t>
            </a:r>
            <a:r>
              <a:rPr lang="en-US" sz="1800" dirty="0">
                <a:latin typeface="+mn-lt"/>
              </a:rPr>
              <a:t> mos.</a:t>
            </a:r>
          </a:p>
        </p:txBody>
      </p:sp>
    </p:spTree>
    <p:extLst>
      <p:ext uri="{BB962C8B-B14F-4D97-AF65-F5344CB8AC3E}">
        <p14:creationId xmlns:p14="http://schemas.microsoft.com/office/powerpoint/2010/main" val="3904399943"/>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Potential Transaction Red Flags</a:t>
            </a:r>
          </a:p>
        </p:txBody>
      </p:sp>
      <p:sp>
        <p:nvSpPr>
          <p:cNvPr id="48131" name="Rectangle 3"/>
          <p:cNvSpPr>
            <a:spLocks noGrp="1" noChangeArrowheads="1"/>
          </p:cNvSpPr>
          <p:nvPr>
            <p:ph idx="1"/>
          </p:nvPr>
        </p:nvSpPr>
        <p:spPr/>
        <p:txBody>
          <a:bodyPr/>
          <a:lstStyle/>
          <a:p>
            <a:pPr eaLnBrk="1" hangingPunct="1">
              <a:lnSpc>
                <a:spcPct val="80000"/>
              </a:lnSpc>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Unusual transactions:</a:t>
            </a:r>
          </a:p>
          <a:p>
            <a:pPr eaLnBrk="1" hangingPunct="1">
              <a:lnSpc>
                <a:spcPct val="80000"/>
              </a:lnSpc>
            </a:pPr>
            <a:r>
              <a:rPr lang="en-US" altLang="en-US" sz="2800">
                <a:latin typeface="Calibri" panose="020F0502020204030204" pitchFamily="34" charset="0"/>
                <a:ea typeface="ヒラギノ角ゴ Pro W3"/>
                <a:cs typeface="ヒラギノ角ゴ Pro W3"/>
              </a:rPr>
              <a:t>Unusual timing, too frequent or infrequent</a:t>
            </a:r>
          </a:p>
          <a:p>
            <a:pPr eaLnBrk="1" hangingPunct="1">
              <a:lnSpc>
                <a:spcPct val="80000"/>
              </a:lnSpc>
            </a:pPr>
            <a:r>
              <a:rPr lang="en-US" altLang="en-US" sz="2800">
                <a:latin typeface="Calibri" panose="020F0502020204030204" pitchFamily="34" charset="0"/>
                <a:ea typeface="ヒラギノ角ゴ Pro W3"/>
                <a:cs typeface="ヒラギノ角ゴ Pro W3"/>
              </a:rPr>
              <a:t>Unusual amount: too much or too little</a:t>
            </a:r>
          </a:p>
          <a:p>
            <a:pPr eaLnBrk="1" hangingPunct="1">
              <a:lnSpc>
                <a:spcPct val="80000"/>
              </a:lnSpc>
            </a:pPr>
            <a:r>
              <a:rPr lang="en-US" altLang="en-US" sz="2800">
                <a:latin typeface="Calibri" panose="020F0502020204030204" pitchFamily="34" charset="0"/>
                <a:ea typeface="ヒラギノ角ゴ Pro W3"/>
                <a:cs typeface="ヒラギノ角ゴ Pro W3"/>
              </a:rPr>
              <a:t>Unusual participant: involves unknown or closely-related party</a:t>
            </a:r>
          </a:p>
          <a:p>
            <a:pPr eaLnBrk="1" hangingPunct="1">
              <a:lnSpc>
                <a:spcPct val="80000"/>
              </a:lnSpc>
            </a:pPr>
            <a:r>
              <a:rPr lang="en-US" altLang="en-US" sz="2800">
                <a:latin typeface="Calibri" panose="020F0502020204030204" pitchFamily="34" charset="0"/>
                <a:ea typeface="ヒラギノ角ゴ Pro W3"/>
                <a:cs typeface="ヒラギノ角ゴ Pro W3"/>
              </a:rPr>
              <a:t>Voided checks or receipts, with no explanation</a:t>
            </a:r>
          </a:p>
          <a:p>
            <a:pPr eaLnBrk="1" hangingPunct="1">
              <a:lnSpc>
                <a:spcPct val="80000"/>
              </a:lnSpc>
            </a:pPr>
            <a:r>
              <a:rPr lang="en-US" altLang="en-US" sz="2800">
                <a:latin typeface="Calibri" panose="020F0502020204030204" pitchFamily="34" charset="0"/>
                <a:ea typeface="ヒラギノ角ゴ Pro W3"/>
                <a:cs typeface="ヒラギノ角ゴ Pro W3"/>
              </a:rPr>
              <a:t>Insufficient supervision</a:t>
            </a:r>
          </a:p>
          <a:p>
            <a:pPr eaLnBrk="1" hangingPunct="1">
              <a:lnSpc>
                <a:spcPct val="80000"/>
              </a:lnSpc>
            </a:pPr>
            <a:r>
              <a:rPr lang="en-US" altLang="en-US" sz="2800">
                <a:latin typeface="Calibri" panose="020F0502020204030204" pitchFamily="34" charset="0"/>
                <a:ea typeface="ヒラギノ角ゴ Pro W3"/>
                <a:cs typeface="ヒラギノ角ゴ Pro W3"/>
              </a:rPr>
              <a:t>Pattern of adjustments to accounts</a:t>
            </a:r>
          </a:p>
          <a:p>
            <a:pPr eaLnBrk="1" hangingPunct="1">
              <a:lnSpc>
                <a:spcPct val="80000"/>
              </a:lnSpc>
            </a:pPr>
            <a:r>
              <a:rPr lang="en-US" altLang="en-US" sz="2800">
                <a:latin typeface="Calibri" panose="020F0502020204030204" pitchFamily="34" charset="0"/>
                <a:ea typeface="ヒラギノ角ゴ Pro W3"/>
                <a:cs typeface="ヒラギノ角ゴ Pro W3"/>
              </a:rPr>
              <a:t>Different addresses for same vendor, or vendors with similar names</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Fraud Control Types</a:t>
            </a:r>
          </a:p>
        </p:txBody>
      </p:sp>
      <p:sp>
        <p:nvSpPr>
          <p:cNvPr id="50179" name="Line 5"/>
          <p:cNvSpPr>
            <a:spLocks noChangeShapeType="1"/>
          </p:cNvSpPr>
          <p:nvPr/>
        </p:nvSpPr>
        <p:spPr bwMode="auto">
          <a:xfrm>
            <a:off x="685800" y="2514600"/>
            <a:ext cx="7696200" cy="0"/>
          </a:xfrm>
          <a:prstGeom prst="line">
            <a:avLst/>
          </a:prstGeom>
          <a:noFill/>
          <a:ln w="25400">
            <a:solidFill>
              <a:schemeClr val="tx1"/>
            </a:solidFill>
            <a:round/>
            <a:headEnd type="triangle" w="lg" len="lg"/>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50180" name="Oval 6"/>
          <p:cNvSpPr>
            <a:spLocks noChangeArrowheads="1"/>
          </p:cNvSpPr>
          <p:nvPr/>
        </p:nvSpPr>
        <p:spPr bwMode="auto">
          <a:xfrm>
            <a:off x="4038600" y="2438400"/>
            <a:ext cx="228600" cy="152400"/>
          </a:xfrm>
          <a:prstGeom prst="ellipse">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0181" name="Text Box 7"/>
          <p:cNvSpPr txBox="1">
            <a:spLocks noChangeArrowheads="1"/>
          </p:cNvSpPr>
          <p:nvPr/>
        </p:nvSpPr>
        <p:spPr bwMode="auto">
          <a:xfrm>
            <a:off x="3717925" y="1560513"/>
            <a:ext cx="946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Time of</a:t>
            </a:r>
          </a:p>
          <a:p>
            <a:pPr eaLnBrk="1" hangingPunct="1"/>
            <a:r>
              <a:rPr lang="en-US" altLang="en-US"/>
              <a:t>Fraud</a:t>
            </a:r>
          </a:p>
        </p:txBody>
      </p:sp>
      <p:sp>
        <p:nvSpPr>
          <p:cNvPr id="50182" name="Text Box 8"/>
          <p:cNvSpPr txBox="1">
            <a:spLocks noChangeArrowheads="1"/>
          </p:cNvSpPr>
          <p:nvPr/>
        </p:nvSpPr>
        <p:spPr bwMode="auto">
          <a:xfrm>
            <a:off x="3843338" y="3335338"/>
            <a:ext cx="25146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Detective Controls:</a:t>
            </a:r>
          </a:p>
          <a:p>
            <a:pPr eaLnBrk="1" hangingPunct="1"/>
            <a:r>
              <a:rPr lang="en-US" altLang="en-US" b="1" i="1" dirty="0"/>
              <a:t>Finding fraud when it occurs i</a:t>
            </a:r>
            <a:r>
              <a:rPr lang="en-US" altLang="en-US" dirty="0"/>
              <a:t>ncludes:</a:t>
            </a:r>
          </a:p>
          <a:p>
            <a:pPr eaLnBrk="1" hangingPunct="1"/>
            <a:r>
              <a:rPr lang="en-US" altLang="en-US" dirty="0"/>
              <a:t>Anonymous hotline*</a:t>
            </a:r>
          </a:p>
          <a:p>
            <a:pPr eaLnBrk="1" hangingPunct="1"/>
            <a:r>
              <a:rPr lang="en-US" altLang="en-US" dirty="0"/>
              <a:t>Surprise audits*</a:t>
            </a:r>
          </a:p>
          <a:p>
            <a:pPr eaLnBrk="1" hangingPunct="1"/>
            <a:r>
              <a:rPr lang="en-US" altLang="en-US" dirty="0"/>
              <a:t>Proactive data*</a:t>
            </a:r>
          </a:p>
          <a:p>
            <a:pPr eaLnBrk="1" hangingPunct="1"/>
            <a:r>
              <a:rPr lang="en-US" altLang="en-US" dirty="0"/>
              <a:t>   monitoring</a:t>
            </a:r>
          </a:p>
          <a:p>
            <a:pPr eaLnBrk="1" hangingPunct="1"/>
            <a:r>
              <a:rPr lang="en-US" altLang="en-US" dirty="0"/>
              <a:t>Complaint or fraud             </a:t>
            </a:r>
          </a:p>
          <a:p>
            <a:pPr eaLnBrk="1" hangingPunct="1"/>
            <a:r>
              <a:rPr lang="en-US" altLang="en-US" dirty="0"/>
              <a:t>         investigation</a:t>
            </a:r>
          </a:p>
          <a:p>
            <a:pPr eaLnBrk="1" hangingPunct="1"/>
            <a:r>
              <a:rPr lang="en-US" altLang="en-US" dirty="0"/>
              <a:t>Mandatory vacations</a:t>
            </a:r>
          </a:p>
          <a:p>
            <a:pPr eaLnBrk="1" hangingPunct="1"/>
            <a:r>
              <a:rPr lang="en-US" altLang="en-US" dirty="0"/>
              <a:t>Rewards for </a:t>
            </a:r>
          </a:p>
          <a:p>
            <a:pPr eaLnBrk="1" hangingPunct="1"/>
            <a:r>
              <a:rPr lang="en-US" altLang="en-US" dirty="0"/>
              <a:t>   whistleblowers</a:t>
            </a:r>
          </a:p>
        </p:txBody>
      </p:sp>
      <p:sp>
        <p:nvSpPr>
          <p:cNvPr id="50183" name="AutoShape 9"/>
          <p:cNvSpPr>
            <a:spLocks/>
          </p:cNvSpPr>
          <p:nvPr/>
        </p:nvSpPr>
        <p:spPr bwMode="auto">
          <a:xfrm rot="5400000">
            <a:off x="4724400" y="2001838"/>
            <a:ext cx="571500" cy="1714500"/>
          </a:xfrm>
          <a:prstGeom prst="rightBrace">
            <a:avLst>
              <a:gd name="adj1" fmla="val 2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0184" name="Text Box 10"/>
          <p:cNvSpPr txBox="1">
            <a:spLocks noChangeArrowheads="1"/>
          </p:cNvSpPr>
          <p:nvPr/>
        </p:nvSpPr>
        <p:spPr bwMode="auto">
          <a:xfrm>
            <a:off x="6046788" y="1835150"/>
            <a:ext cx="1327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After Fraud</a:t>
            </a:r>
          </a:p>
        </p:txBody>
      </p:sp>
      <p:sp>
        <p:nvSpPr>
          <p:cNvPr id="50185" name="Text Box 11"/>
          <p:cNvSpPr txBox="1">
            <a:spLocks noChangeArrowheads="1"/>
          </p:cNvSpPr>
          <p:nvPr/>
        </p:nvSpPr>
        <p:spPr bwMode="auto">
          <a:xfrm>
            <a:off x="1176338" y="1677988"/>
            <a:ext cx="15954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a:t>Before Fraud:</a:t>
            </a:r>
          </a:p>
          <a:p>
            <a:pPr algn="ctr" eaLnBrk="1" hangingPunct="1"/>
            <a:r>
              <a:rPr lang="en-US" altLang="en-US"/>
              <a:t>***BEST***</a:t>
            </a:r>
          </a:p>
        </p:txBody>
      </p:sp>
      <p:sp>
        <p:nvSpPr>
          <p:cNvPr id="50186" name="Text Box 12"/>
          <p:cNvSpPr txBox="1">
            <a:spLocks noChangeArrowheads="1"/>
          </p:cNvSpPr>
          <p:nvPr/>
        </p:nvSpPr>
        <p:spPr bwMode="auto">
          <a:xfrm>
            <a:off x="285750" y="3167063"/>
            <a:ext cx="314701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Preventive Controls</a:t>
            </a:r>
            <a:r>
              <a:rPr lang="en-US" altLang="en-US" dirty="0"/>
              <a:t>**</a:t>
            </a:r>
            <a:r>
              <a:rPr lang="en-US" altLang="en-US" b="1" dirty="0"/>
              <a:t>:</a:t>
            </a:r>
          </a:p>
          <a:p>
            <a:pPr eaLnBrk="1" hangingPunct="1"/>
            <a:r>
              <a:rPr lang="en-US" altLang="en-US" b="1" i="1" dirty="0"/>
              <a:t>Preventing fraud includes</a:t>
            </a:r>
            <a:r>
              <a:rPr lang="en-US" altLang="en-US" dirty="0"/>
              <a:t>:</a:t>
            </a:r>
          </a:p>
          <a:p>
            <a:pPr eaLnBrk="1" hangingPunct="1"/>
            <a:r>
              <a:rPr lang="en-US" altLang="en-US" dirty="0"/>
              <a:t>Segregation of Duties</a:t>
            </a:r>
          </a:p>
          <a:p>
            <a:pPr eaLnBrk="1" hangingPunct="1"/>
            <a:r>
              <a:rPr lang="en-US" altLang="en-US" dirty="0"/>
              <a:t>Ethical Culture &amp; Policies</a:t>
            </a:r>
          </a:p>
          <a:p>
            <a:pPr eaLnBrk="1" hangingPunct="1"/>
            <a:r>
              <a:rPr lang="en-US" altLang="en-US" dirty="0"/>
              <a:t>Internal controls:</a:t>
            </a:r>
          </a:p>
          <a:p>
            <a:pPr eaLnBrk="1" hangingPunct="1"/>
            <a:r>
              <a:rPr lang="en-US" altLang="en-US" dirty="0" err="1"/>
              <a:t>Mgmt</a:t>
            </a:r>
            <a:r>
              <a:rPr lang="en-US" altLang="en-US" dirty="0"/>
              <a:t> review</a:t>
            </a:r>
          </a:p>
          <a:p>
            <a:pPr eaLnBrk="1" hangingPunct="1"/>
            <a:r>
              <a:rPr lang="en-US" altLang="en-US" dirty="0" err="1"/>
              <a:t>Mgmt</a:t>
            </a:r>
            <a:r>
              <a:rPr lang="en-US" altLang="en-US" dirty="0"/>
              <a:t>-signed Documents</a:t>
            </a:r>
          </a:p>
          <a:p>
            <a:pPr eaLnBrk="1" hangingPunct="1"/>
            <a:r>
              <a:rPr lang="en-US" altLang="en-US" dirty="0"/>
              <a:t>Fraud training</a:t>
            </a:r>
          </a:p>
          <a:p>
            <a:pPr eaLnBrk="1" hangingPunct="1"/>
            <a:r>
              <a:rPr lang="en-US" altLang="en-US" dirty="0"/>
              <a:t>Audits: Internal &amp; eternal*</a:t>
            </a:r>
          </a:p>
          <a:p>
            <a:pPr eaLnBrk="1" hangingPunct="1"/>
            <a:r>
              <a:rPr lang="en-US" altLang="en-US" dirty="0"/>
              <a:t>Fraud risk assessment</a:t>
            </a:r>
          </a:p>
          <a:p>
            <a:pPr eaLnBrk="1" hangingPunct="1"/>
            <a:r>
              <a:rPr lang="en-US" altLang="en-US" dirty="0"/>
              <a:t>Employee Support Programs</a:t>
            </a:r>
          </a:p>
          <a:p>
            <a:pPr eaLnBrk="1" hangingPunct="1"/>
            <a:r>
              <a:rPr lang="en-US" altLang="en-US" dirty="0"/>
              <a:t>Background checks</a:t>
            </a:r>
          </a:p>
        </p:txBody>
      </p:sp>
      <p:sp>
        <p:nvSpPr>
          <p:cNvPr id="50187" name="AutoShape 13"/>
          <p:cNvSpPr>
            <a:spLocks/>
          </p:cNvSpPr>
          <p:nvPr/>
        </p:nvSpPr>
        <p:spPr bwMode="auto">
          <a:xfrm rot="5400000">
            <a:off x="6424613" y="2009775"/>
            <a:ext cx="571500" cy="1714500"/>
          </a:xfrm>
          <a:prstGeom prst="rightBrace">
            <a:avLst>
              <a:gd name="adj1" fmla="val 25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0188" name="Text Box 14"/>
          <p:cNvSpPr txBox="1">
            <a:spLocks noChangeArrowheads="1"/>
          </p:cNvSpPr>
          <p:nvPr/>
        </p:nvSpPr>
        <p:spPr bwMode="auto">
          <a:xfrm>
            <a:off x="6507163" y="3362325"/>
            <a:ext cx="2313518"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t>Corrective</a:t>
            </a:r>
          </a:p>
          <a:p>
            <a:pPr eaLnBrk="1" hangingPunct="1"/>
            <a:r>
              <a:rPr lang="en-US" altLang="en-US" b="1" dirty="0"/>
              <a:t>Controls:</a:t>
            </a:r>
          </a:p>
          <a:p>
            <a:pPr eaLnBrk="1" hangingPunct="1"/>
            <a:r>
              <a:rPr lang="en-US" altLang="en-US" dirty="0"/>
              <a:t>Punishment*</a:t>
            </a:r>
          </a:p>
          <a:p>
            <a:pPr eaLnBrk="1" hangingPunct="1"/>
            <a:r>
              <a:rPr lang="en-US" altLang="en-US" dirty="0"/>
              <a:t>Amend controls</a:t>
            </a:r>
          </a:p>
          <a:p>
            <a:pPr eaLnBrk="1" hangingPunct="1"/>
            <a:r>
              <a:rPr lang="en-US" altLang="en-US" dirty="0"/>
              <a:t>Fidelity Insurance</a:t>
            </a:r>
          </a:p>
          <a:p>
            <a:pPr eaLnBrk="1" hangingPunct="1"/>
            <a:r>
              <a:rPr lang="en-US" altLang="en-US" dirty="0"/>
              <a:t>Employee Bonding</a:t>
            </a:r>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r>
              <a:rPr lang="en-US" altLang="en-US" dirty="0"/>
              <a:t>* Also </a:t>
            </a:r>
            <a:r>
              <a:rPr lang="en-US" altLang="en-US"/>
              <a:t>other category</a:t>
            </a:r>
            <a:endParaRPr lang="en-US" altLang="en-US" dirty="0"/>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4"/>
          <p:cNvSpPr>
            <a:spLocks noGrp="1" noChangeArrowheads="1"/>
          </p:cNvSpPr>
          <p:nvPr>
            <p:ph type="title"/>
          </p:nvPr>
        </p:nvSpPr>
        <p:spPr>
          <a:xfrm>
            <a:off x="457200" y="609600"/>
            <a:ext cx="8229600" cy="1219200"/>
          </a:xfrm>
        </p:spPr>
        <p:txBody>
          <a:bodyPr/>
          <a:lstStyle/>
          <a:p>
            <a:pPr eaLnBrk="1" hangingPunct="1"/>
            <a:r>
              <a:rPr lang="en-US" altLang="en-US" sz="4000">
                <a:ea typeface="Calibri" panose="020F0502020204030204" pitchFamily="34" charset="0"/>
                <a:cs typeface="Lucida Sans" panose="020B0602030504020204" pitchFamily="34" charset="0"/>
              </a:rPr>
              <a:t>Techniques to Discourage Fraud</a:t>
            </a:r>
          </a:p>
        </p:txBody>
      </p:sp>
      <p:grpSp>
        <p:nvGrpSpPr>
          <p:cNvPr id="52227" name="Diagram 5"/>
          <p:cNvGrpSpPr>
            <a:grpSpLocks/>
          </p:cNvGrpSpPr>
          <p:nvPr/>
        </p:nvGrpSpPr>
        <p:grpSpPr bwMode="auto">
          <a:xfrm>
            <a:off x="457200" y="1981200"/>
            <a:ext cx="8229600" cy="3886200"/>
            <a:chOff x="1831" y="1008"/>
            <a:chExt cx="4738" cy="2851"/>
          </a:xfrm>
        </p:grpSpPr>
        <p:sp>
          <p:nvSpPr>
            <p:cNvPr id="52232" name="_s5124"/>
            <p:cNvSpPr>
              <a:spLocks noChangeShapeType="1"/>
            </p:cNvSpPr>
            <p:nvPr/>
          </p:nvSpPr>
          <p:spPr bwMode="auto">
            <a:xfrm flipH="1">
              <a:off x="3676" y="2585"/>
              <a:ext cx="263" cy="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24586" name="_s5125"/>
            <p:cNvSpPr>
              <a:spLocks noChangeArrowheads="1"/>
            </p:cNvSpPr>
            <p:nvPr/>
          </p:nvSpPr>
          <p:spPr bwMode="auto">
            <a:xfrm>
              <a:off x="3113" y="2585"/>
              <a:ext cx="604" cy="604"/>
            </a:xfrm>
            <a:prstGeom prst="ellipse">
              <a:avLst/>
            </a:prstGeom>
            <a:solidFill>
              <a:schemeClr val="tx1">
                <a:lumMod val="25000"/>
                <a:lumOff val="75000"/>
              </a:schemeClr>
            </a:solidFill>
            <a:ln w="9525">
              <a:solidFill>
                <a:schemeClr val="tx1"/>
              </a:solidFill>
              <a:round/>
              <a:headEnd/>
              <a:tailEnd/>
            </a:ln>
          </p:spPr>
          <p:txBody>
            <a:bodyPr wrap="none" lIns="0" tIns="0" rIns="0" bIns="0"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defRPr/>
              </a:pPr>
              <a:r>
                <a:rPr lang="en-US" altLang="en-US" sz="1800" dirty="0" err="1"/>
                <a:t>Oppor</a:t>
              </a:r>
              <a:r>
                <a:rPr lang="en-US" altLang="en-US" sz="1800" dirty="0"/>
                <a:t>-</a:t>
              </a:r>
            </a:p>
            <a:p>
              <a:pPr algn="ctr" eaLnBrk="1" hangingPunct="1">
                <a:spcBef>
                  <a:spcPct val="0"/>
                </a:spcBef>
                <a:buClrTx/>
                <a:buSzTx/>
                <a:buFontTx/>
                <a:buNone/>
                <a:defRPr/>
              </a:pPr>
              <a:r>
                <a:rPr lang="en-US" altLang="en-US" sz="1800" dirty="0" err="1"/>
                <a:t>tunity</a:t>
              </a:r>
              <a:endParaRPr lang="en-US" altLang="en-US" sz="1800" dirty="0"/>
            </a:p>
          </p:txBody>
        </p:sp>
        <p:sp>
          <p:nvSpPr>
            <p:cNvPr id="52234" name="_s5126"/>
            <p:cNvSpPr>
              <a:spLocks noChangeShapeType="1"/>
            </p:cNvSpPr>
            <p:nvPr/>
          </p:nvSpPr>
          <p:spPr bwMode="auto">
            <a:xfrm>
              <a:off x="4461" y="2584"/>
              <a:ext cx="262" cy="15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24588" name="_s5127"/>
            <p:cNvSpPr>
              <a:spLocks noChangeArrowheads="1"/>
            </p:cNvSpPr>
            <p:nvPr/>
          </p:nvSpPr>
          <p:spPr bwMode="auto">
            <a:xfrm>
              <a:off x="4683" y="2585"/>
              <a:ext cx="604" cy="604"/>
            </a:xfrm>
            <a:prstGeom prst="ellipse">
              <a:avLst/>
            </a:prstGeom>
            <a:solidFill>
              <a:schemeClr val="tx1">
                <a:lumMod val="25000"/>
                <a:lumOff val="75000"/>
              </a:schemeClr>
            </a:solidFill>
            <a:ln w="9525">
              <a:solidFill>
                <a:schemeClr val="tx1"/>
              </a:solidFill>
              <a:round/>
              <a:headEnd/>
              <a:tailEnd/>
            </a:ln>
          </p:spPr>
          <p:txBody>
            <a:bodyPr wrap="none" lIns="0" tIns="0" rIns="0" bIns="0"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defRPr/>
              </a:pPr>
              <a:r>
                <a:rPr lang="en-US" altLang="en-US" sz="1800" dirty="0"/>
                <a:t>Rational-</a:t>
              </a:r>
            </a:p>
            <a:p>
              <a:pPr algn="ctr" eaLnBrk="1" hangingPunct="1">
                <a:spcBef>
                  <a:spcPct val="0"/>
                </a:spcBef>
                <a:buClrTx/>
                <a:buSzTx/>
                <a:buFontTx/>
                <a:buNone/>
                <a:defRPr/>
              </a:pPr>
              <a:r>
                <a:rPr lang="en-US" altLang="en-US" sz="1800" dirty="0" err="1"/>
                <a:t>ization</a:t>
              </a:r>
              <a:endParaRPr lang="en-US" altLang="en-US" sz="1800" dirty="0"/>
            </a:p>
          </p:txBody>
        </p:sp>
        <p:sp>
          <p:nvSpPr>
            <p:cNvPr id="52236" name="_s5128"/>
            <p:cNvSpPr>
              <a:spLocks noChangeShapeType="1"/>
            </p:cNvSpPr>
            <p:nvPr/>
          </p:nvSpPr>
          <p:spPr bwMode="auto">
            <a:xfrm flipV="1">
              <a:off x="4200" y="1829"/>
              <a:ext cx="0" cy="30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0" tIns="0" rIns="0" bIns="0" anchor="ctr"/>
            <a:lstStyle/>
            <a:p>
              <a:endParaRPr lang="en-US"/>
            </a:p>
          </p:txBody>
        </p:sp>
        <p:sp>
          <p:nvSpPr>
            <p:cNvPr id="24590" name="_s5129"/>
            <p:cNvSpPr>
              <a:spLocks noChangeArrowheads="1"/>
            </p:cNvSpPr>
            <p:nvPr/>
          </p:nvSpPr>
          <p:spPr bwMode="auto">
            <a:xfrm>
              <a:off x="3898" y="1225"/>
              <a:ext cx="600" cy="604"/>
            </a:xfrm>
            <a:prstGeom prst="ellipse">
              <a:avLst/>
            </a:prstGeom>
            <a:solidFill>
              <a:schemeClr val="tx1">
                <a:lumMod val="25000"/>
                <a:lumOff val="75000"/>
              </a:schemeClr>
            </a:solidFill>
            <a:ln w="9525">
              <a:solidFill>
                <a:schemeClr val="tx1"/>
              </a:solidFill>
              <a:round/>
              <a:headEnd/>
              <a:tailEnd/>
            </a:ln>
          </p:spPr>
          <p:txBody>
            <a:bodyPr wrap="none" lIns="0" tIns="0" rIns="0" bIns="0"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defRPr/>
              </a:pPr>
              <a:r>
                <a:rPr lang="en-US" altLang="en-US" sz="1600"/>
                <a:t>Motivation</a:t>
              </a:r>
            </a:p>
          </p:txBody>
        </p:sp>
        <p:sp>
          <p:nvSpPr>
            <p:cNvPr id="24591" name="_s5130"/>
            <p:cNvSpPr>
              <a:spLocks noChangeArrowheads="1"/>
            </p:cNvSpPr>
            <p:nvPr/>
          </p:nvSpPr>
          <p:spPr bwMode="auto">
            <a:xfrm>
              <a:off x="3898" y="2132"/>
              <a:ext cx="600" cy="604"/>
            </a:xfrm>
            <a:prstGeom prst="ellipse">
              <a:avLst/>
            </a:prstGeom>
            <a:solidFill>
              <a:schemeClr val="tx1">
                <a:lumMod val="10000"/>
                <a:lumOff val="90000"/>
              </a:schemeClr>
            </a:solidFill>
            <a:ln w="9525">
              <a:solidFill>
                <a:schemeClr val="tx1"/>
              </a:solidFill>
              <a:round/>
              <a:headEnd/>
              <a:tailEnd/>
            </a:ln>
          </p:spPr>
          <p:txBody>
            <a:bodyPr wrap="none" lIns="0" tIns="0" rIns="0" bIns="0"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defRPr/>
              </a:pPr>
              <a:r>
                <a:rPr lang="en-US" altLang="en-US" sz="1600" dirty="0"/>
                <a:t>Key</a:t>
              </a:r>
            </a:p>
            <a:p>
              <a:pPr algn="ctr" eaLnBrk="1" hangingPunct="1">
                <a:spcBef>
                  <a:spcPct val="0"/>
                </a:spcBef>
                <a:buClrTx/>
                <a:buSzTx/>
                <a:buFontTx/>
                <a:buNone/>
                <a:defRPr/>
              </a:pPr>
              <a:r>
                <a:rPr lang="en-US" altLang="en-US" sz="1600" dirty="0"/>
                <a:t>Elements</a:t>
              </a:r>
            </a:p>
          </p:txBody>
        </p:sp>
      </p:grpSp>
      <p:sp>
        <p:nvSpPr>
          <p:cNvPr id="52228" name="Text Box 16"/>
          <p:cNvSpPr txBox="1">
            <a:spLocks noChangeArrowheads="1"/>
          </p:cNvSpPr>
          <p:nvPr/>
        </p:nvSpPr>
        <p:spPr bwMode="auto">
          <a:xfrm>
            <a:off x="304800" y="4252913"/>
            <a:ext cx="3467616"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Segregation of duties</a:t>
            </a:r>
          </a:p>
          <a:p>
            <a:pPr eaLnBrk="1" hangingPunct="1"/>
            <a:r>
              <a:rPr lang="en-US" altLang="en-US" dirty="0"/>
              <a:t>Proactive data analysis</a:t>
            </a:r>
          </a:p>
          <a:p>
            <a:pPr eaLnBrk="1" hangingPunct="1"/>
            <a:r>
              <a:rPr lang="en-US" altLang="en-US" dirty="0"/>
              <a:t>Internal audit dept.</a:t>
            </a:r>
          </a:p>
          <a:p>
            <a:pPr eaLnBrk="1" hangingPunct="1"/>
            <a:r>
              <a:rPr lang="en-US" altLang="en-US" dirty="0" err="1"/>
              <a:t>Mgmt</a:t>
            </a:r>
            <a:r>
              <a:rPr lang="en-US" altLang="en-US" dirty="0"/>
              <a:t> review</a:t>
            </a:r>
          </a:p>
          <a:p>
            <a:pPr eaLnBrk="1" hangingPunct="1"/>
            <a:r>
              <a:rPr lang="en-US" altLang="en-US" dirty="0"/>
              <a:t>External audit</a:t>
            </a:r>
          </a:p>
          <a:p>
            <a:pPr eaLnBrk="1" hangingPunct="1"/>
            <a:r>
              <a:rPr lang="en-US" altLang="en-US" dirty="0"/>
              <a:t>Job rotation/mandatory vacation</a:t>
            </a:r>
          </a:p>
          <a:p>
            <a:pPr eaLnBrk="1" hangingPunct="1"/>
            <a:r>
              <a:rPr lang="en-US" altLang="en-US" dirty="0"/>
              <a:t>Physical security of assets</a:t>
            </a:r>
          </a:p>
          <a:p>
            <a:pPr eaLnBrk="1" hangingPunct="1"/>
            <a:r>
              <a:rPr lang="en-US" altLang="en-US" dirty="0"/>
              <a:t>Background checks</a:t>
            </a:r>
          </a:p>
          <a:p>
            <a:pPr eaLnBrk="1" hangingPunct="1"/>
            <a:endParaRPr lang="en-US" altLang="en-US" dirty="0"/>
          </a:p>
        </p:txBody>
      </p:sp>
      <p:sp>
        <p:nvSpPr>
          <p:cNvPr id="52229" name="Text Box 17"/>
          <p:cNvSpPr txBox="1">
            <a:spLocks noChangeArrowheads="1"/>
          </p:cNvSpPr>
          <p:nvPr/>
        </p:nvSpPr>
        <p:spPr bwMode="auto">
          <a:xfrm>
            <a:off x="6461125" y="43799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2230" name="Text Box 18"/>
          <p:cNvSpPr txBox="1">
            <a:spLocks noChangeArrowheads="1"/>
          </p:cNvSpPr>
          <p:nvPr/>
        </p:nvSpPr>
        <p:spPr bwMode="auto">
          <a:xfrm>
            <a:off x="6458311" y="3533581"/>
            <a:ext cx="2779351"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Trained in fraud: mgmt. &amp;</a:t>
            </a:r>
          </a:p>
          <a:p>
            <a:pPr eaLnBrk="1" hangingPunct="1"/>
            <a:r>
              <a:rPr lang="en-US" altLang="en-US" dirty="0"/>
              <a:t>   employees</a:t>
            </a:r>
          </a:p>
          <a:p>
            <a:pPr eaLnBrk="1" hangingPunct="1"/>
            <a:r>
              <a:rPr lang="en-US" altLang="en-US" dirty="0"/>
              <a:t>Mgmt. certifies financial</a:t>
            </a:r>
          </a:p>
          <a:p>
            <a:pPr eaLnBrk="1" hangingPunct="1"/>
            <a:r>
              <a:rPr lang="en-US" altLang="en-US" dirty="0"/>
              <a:t>   statements</a:t>
            </a:r>
          </a:p>
          <a:p>
            <a:pPr eaLnBrk="1" hangingPunct="1"/>
            <a:r>
              <a:rPr lang="en-US" altLang="en-US" dirty="0"/>
              <a:t>Policy enforcement</a:t>
            </a:r>
          </a:p>
          <a:p>
            <a:pPr eaLnBrk="1" hangingPunct="1"/>
            <a:r>
              <a:rPr lang="en-US" altLang="en-US" dirty="0"/>
              <a:t>   Code of conduct</a:t>
            </a:r>
          </a:p>
          <a:p>
            <a:pPr eaLnBrk="1" hangingPunct="1"/>
            <a:r>
              <a:rPr lang="en-US" altLang="en-US" dirty="0"/>
              <a:t>Sr. </a:t>
            </a:r>
            <a:r>
              <a:rPr lang="en-US" altLang="en-US" dirty="0" err="1"/>
              <a:t>Mgmt</a:t>
            </a:r>
            <a:r>
              <a:rPr lang="en-US" altLang="en-US" dirty="0"/>
              <a:t> models</a:t>
            </a:r>
          </a:p>
          <a:p>
            <a:pPr eaLnBrk="1" hangingPunct="1"/>
            <a:r>
              <a:rPr lang="en-US" altLang="en-US" dirty="0"/>
              <a:t>   ethical behavior</a:t>
            </a:r>
          </a:p>
          <a:p>
            <a:pPr eaLnBrk="1" hangingPunct="1"/>
            <a:r>
              <a:rPr lang="en-US" altLang="en-US" dirty="0"/>
              <a:t>   to customers, vendors,</a:t>
            </a:r>
          </a:p>
          <a:p>
            <a:pPr eaLnBrk="1" hangingPunct="1"/>
            <a:r>
              <a:rPr lang="en-US" altLang="en-US" dirty="0"/>
              <a:t>   employees, share</a:t>
            </a:r>
          </a:p>
          <a:p>
            <a:pPr eaLnBrk="1" hangingPunct="1"/>
            <a:r>
              <a:rPr lang="en-US" altLang="en-US" dirty="0"/>
              <a:t>   holders</a:t>
            </a:r>
          </a:p>
          <a:p>
            <a:pPr eaLnBrk="1" hangingPunct="1"/>
            <a:endParaRPr lang="en-US" altLang="en-US" dirty="0"/>
          </a:p>
        </p:txBody>
      </p:sp>
      <p:sp>
        <p:nvSpPr>
          <p:cNvPr id="52231" name="Text Box 19"/>
          <p:cNvSpPr txBox="1">
            <a:spLocks noChangeArrowheads="1"/>
          </p:cNvSpPr>
          <p:nvPr/>
        </p:nvSpPr>
        <p:spPr bwMode="auto">
          <a:xfrm>
            <a:off x="5165725" y="1941513"/>
            <a:ext cx="308289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Realistic job expectations</a:t>
            </a:r>
          </a:p>
          <a:p>
            <a:pPr eaLnBrk="1" hangingPunct="1"/>
            <a:r>
              <a:rPr lang="en-US" altLang="en-US" dirty="0"/>
              <a:t>Employee support programs</a:t>
            </a:r>
          </a:p>
          <a:p>
            <a:pPr eaLnBrk="1" hangingPunct="1"/>
            <a:r>
              <a:rPr lang="en-US" altLang="en-US" dirty="0"/>
              <a:t>Adequate pay</a:t>
            </a:r>
          </a:p>
          <a:p>
            <a:pPr eaLnBrk="1" hangingPunct="1"/>
            <a:r>
              <a:rPr lang="en-US" altLang="en-US" dirty="0"/>
              <a:t>Training in job duties</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DABBE6-FF74-48C9-938B-E7E74AA2430B}"/>
              </a:ext>
            </a:extLst>
          </p:cNvPr>
          <p:cNvGraphicFramePr>
            <a:graphicFrameLocks noGrp="1"/>
          </p:cNvGraphicFramePr>
          <p:nvPr>
            <p:ph idx="11"/>
            <p:extLst>
              <p:ext uri="{D42A27DB-BD31-4B8C-83A1-F6EECF244321}">
                <p14:modId xmlns:p14="http://schemas.microsoft.com/office/powerpoint/2010/main" val="129379628"/>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DC7FC549-F098-45C3-90ED-71DA9EB46EEA}"/>
              </a:ext>
            </a:extLst>
          </p:cNvPr>
          <p:cNvSpPr>
            <a:spLocks noGrp="1"/>
          </p:cNvSpPr>
          <p:nvPr>
            <p:ph type="title"/>
          </p:nvPr>
        </p:nvSpPr>
        <p:spPr/>
        <p:txBody>
          <a:bodyPr/>
          <a:lstStyle/>
          <a:p>
            <a:r>
              <a:rPr lang="en-US" dirty="0"/>
              <a:t>Fraud Controls</a:t>
            </a:r>
          </a:p>
        </p:txBody>
      </p:sp>
    </p:spTree>
    <p:extLst>
      <p:ext uri="{BB962C8B-B14F-4D97-AF65-F5344CB8AC3E}">
        <p14:creationId xmlns:p14="http://schemas.microsoft.com/office/powerpoint/2010/main" val="1332509059"/>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032B4A5-618D-45BD-B779-755D6C765BB7}"/>
              </a:ext>
            </a:extLst>
          </p:cNvPr>
          <p:cNvPicPr>
            <a:picLocks noGrp="1" noChangeAspect="1"/>
          </p:cNvPicPr>
          <p:nvPr>
            <p:ph idx="11"/>
          </p:nvPr>
        </p:nvPicPr>
        <p:blipFill>
          <a:blip r:embed="rId2"/>
          <a:stretch>
            <a:fillRect/>
          </a:stretch>
        </p:blipFill>
        <p:spPr>
          <a:xfrm>
            <a:off x="1433937" y="1648670"/>
            <a:ext cx="6407888" cy="4630634"/>
          </a:xfrm>
          <a:prstGeom prst="rect">
            <a:avLst/>
          </a:prstGeom>
        </p:spPr>
      </p:pic>
      <p:sp>
        <p:nvSpPr>
          <p:cNvPr id="3" name="Title 2">
            <a:extLst>
              <a:ext uri="{FF2B5EF4-FFF2-40B4-BE49-F238E27FC236}">
                <a16:creationId xmlns:a16="http://schemas.microsoft.com/office/drawing/2014/main" id="{41575269-1A9C-4BEA-8923-7A2F6A530478}"/>
              </a:ext>
            </a:extLst>
          </p:cNvPr>
          <p:cNvSpPr>
            <a:spLocks noGrp="1"/>
          </p:cNvSpPr>
          <p:nvPr>
            <p:ph type="title"/>
          </p:nvPr>
        </p:nvSpPr>
        <p:spPr/>
        <p:txBody>
          <a:bodyPr/>
          <a:lstStyle/>
          <a:p>
            <a:r>
              <a:rPr lang="en-US" dirty="0"/>
              <a:t>Segregation of Duties</a:t>
            </a:r>
          </a:p>
        </p:txBody>
      </p:sp>
    </p:spTree>
    <p:extLst>
      <p:ext uri="{BB962C8B-B14F-4D97-AF65-F5344CB8AC3E}">
        <p14:creationId xmlns:p14="http://schemas.microsoft.com/office/powerpoint/2010/main" val="2127852770"/>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E60B7-0DF8-45F1-934A-37A30215AB6E}"/>
              </a:ext>
            </a:extLst>
          </p:cNvPr>
          <p:cNvSpPr>
            <a:spLocks noGrp="1"/>
          </p:cNvSpPr>
          <p:nvPr>
            <p:ph type="title"/>
          </p:nvPr>
        </p:nvSpPr>
        <p:spPr/>
        <p:txBody>
          <a:bodyPr/>
          <a:lstStyle/>
          <a:p>
            <a:r>
              <a:rPr lang="en-US" dirty="0"/>
              <a:t>Fraud</a:t>
            </a:r>
          </a:p>
        </p:txBody>
      </p:sp>
      <p:sp>
        <p:nvSpPr>
          <p:cNvPr id="3" name="Text Placeholder 2">
            <a:extLst>
              <a:ext uri="{FF2B5EF4-FFF2-40B4-BE49-F238E27FC236}">
                <a16:creationId xmlns:a16="http://schemas.microsoft.com/office/drawing/2014/main" id="{32152208-16E2-4859-A449-49C821D9DCB1}"/>
              </a:ext>
            </a:extLst>
          </p:cNvPr>
          <p:cNvSpPr>
            <a:spLocks noGrp="1"/>
          </p:cNvSpPr>
          <p:nvPr>
            <p:ph type="body" idx="1"/>
          </p:nvPr>
        </p:nvSpPr>
        <p:spPr/>
        <p:txBody>
          <a:bodyPr/>
          <a:lstStyle/>
          <a:p>
            <a:r>
              <a:rPr lang="en-US" sz="1800" dirty="0"/>
              <a:t>Internal Fraud</a:t>
            </a:r>
          </a:p>
        </p:txBody>
      </p:sp>
      <p:sp>
        <p:nvSpPr>
          <p:cNvPr id="4" name="Content Placeholder 3">
            <a:extLst>
              <a:ext uri="{FF2B5EF4-FFF2-40B4-BE49-F238E27FC236}">
                <a16:creationId xmlns:a16="http://schemas.microsoft.com/office/drawing/2014/main" id="{05367018-0F7A-4E5F-A714-F0EE2FEDF6FE}"/>
              </a:ext>
            </a:extLst>
          </p:cNvPr>
          <p:cNvSpPr>
            <a:spLocks noGrp="1"/>
          </p:cNvSpPr>
          <p:nvPr>
            <p:ph sz="half" idx="2"/>
          </p:nvPr>
        </p:nvSpPr>
        <p:spPr/>
        <p:txBody>
          <a:bodyPr/>
          <a:lstStyle/>
          <a:p>
            <a:r>
              <a:rPr lang="en-US" sz="1800" dirty="0"/>
              <a:t>Internal Fraud = Occupational Fraud (primarily internal, employee)</a:t>
            </a:r>
          </a:p>
          <a:p>
            <a:r>
              <a:rPr lang="en-US" sz="1800" dirty="0"/>
              <a:t>Artificial intelligence primarily used to counter organizational fraud</a:t>
            </a:r>
          </a:p>
        </p:txBody>
      </p:sp>
      <p:sp>
        <p:nvSpPr>
          <p:cNvPr id="5" name="Text Placeholder 4">
            <a:extLst>
              <a:ext uri="{FF2B5EF4-FFF2-40B4-BE49-F238E27FC236}">
                <a16:creationId xmlns:a16="http://schemas.microsoft.com/office/drawing/2014/main" id="{0E54B371-915E-4623-9E96-827927234A72}"/>
              </a:ext>
            </a:extLst>
          </p:cNvPr>
          <p:cNvSpPr>
            <a:spLocks noGrp="1"/>
          </p:cNvSpPr>
          <p:nvPr>
            <p:ph type="body" sz="quarter" idx="3"/>
          </p:nvPr>
        </p:nvSpPr>
        <p:spPr/>
        <p:txBody>
          <a:bodyPr/>
          <a:lstStyle/>
          <a:p>
            <a:r>
              <a:rPr lang="en-US" sz="1800" dirty="0"/>
              <a:t>Social Engineering: Phishing, etc.</a:t>
            </a:r>
          </a:p>
        </p:txBody>
      </p:sp>
      <p:sp>
        <p:nvSpPr>
          <p:cNvPr id="6" name="Content Placeholder 5">
            <a:extLst>
              <a:ext uri="{FF2B5EF4-FFF2-40B4-BE49-F238E27FC236}">
                <a16:creationId xmlns:a16="http://schemas.microsoft.com/office/drawing/2014/main" id="{58513AE8-9C88-4927-915F-DAD80E6DFA26}"/>
              </a:ext>
            </a:extLst>
          </p:cNvPr>
          <p:cNvSpPr>
            <a:spLocks noGrp="1"/>
          </p:cNvSpPr>
          <p:nvPr>
            <p:ph sz="half" idx="10"/>
          </p:nvPr>
        </p:nvSpPr>
        <p:spPr/>
        <p:txBody>
          <a:bodyPr/>
          <a:lstStyle/>
          <a:p>
            <a:r>
              <a:rPr lang="en-US" sz="1800" dirty="0"/>
              <a:t>Social engineering: criminal pretends to be someone who needs help or will help you get out of trouble</a:t>
            </a:r>
          </a:p>
          <a:p>
            <a:r>
              <a:rPr lang="en-US" sz="1800" dirty="0"/>
              <a:t>Social engineers are generally not company employees</a:t>
            </a:r>
          </a:p>
          <a:p>
            <a:r>
              <a:rPr lang="en-US" sz="1800" dirty="0"/>
              <a:t>Social Engineering includes phishing, business email compromise, </a:t>
            </a:r>
            <a:r>
              <a:rPr lang="en-US" sz="1800" dirty="0" err="1"/>
              <a:t>smishing</a:t>
            </a:r>
            <a:r>
              <a:rPr lang="en-US" sz="1800" dirty="0"/>
              <a:t>, vishing</a:t>
            </a:r>
          </a:p>
          <a:p>
            <a:r>
              <a:rPr lang="en-US" sz="1800" dirty="0"/>
              <a:t>Two possible aims:</a:t>
            </a:r>
          </a:p>
          <a:p>
            <a:pPr lvl="1"/>
            <a:r>
              <a:rPr lang="en-US" sz="1800" dirty="0"/>
              <a:t>Main means for criminals to get foot in the door: malware planted</a:t>
            </a:r>
          </a:p>
          <a:p>
            <a:pPr lvl="1"/>
            <a:r>
              <a:rPr lang="en-US" sz="1800" dirty="0"/>
              <a:t>Establish ongoing relationship to extract more money or information</a:t>
            </a:r>
          </a:p>
          <a:p>
            <a:endParaRPr lang="en-US" dirty="0"/>
          </a:p>
        </p:txBody>
      </p:sp>
    </p:spTree>
    <p:extLst>
      <p:ext uri="{BB962C8B-B14F-4D97-AF65-F5344CB8AC3E}">
        <p14:creationId xmlns:p14="http://schemas.microsoft.com/office/powerpoint/2010/main" val="1448997773"/>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Compensating Controls</a:t>
            </a:r>
          </a:p>
        </p:txBody>
      </p:sp>
      <p:sp>
        <p:nvSpPr>
          <p:cNvPr id="37891" name="Rectangle 3"/>
          <p:cNvSpPr>
            <a:spLocks noGrp="1" noChangeArrowheads="1"/>
          </p:cNvSpPr>
          <p:nvPr>
            <p:ph idx="1"/>
          </p:nvPr>
        </p:nvSpPr>
        <p:spPr>
          <a:xfrm>
            <a:off x="457200" y="1600200"/>
            <a:ext cx="8229600" cy="4572000"/>
          </a:xfrm>
        </p:spPr>
        <p:txBody>
          <a:bodyPr/>
          <a:lstStyle/>
          <a:p>
            <a:pPr eaLnBrk="1" hangingPunct="1">
              <a:buFont typeface="Wingdings" panose="05000000000000000000" pitchFamily="2" charset="2"/>
              <a:buNone/>
              <a:defRPr/>
            </a:pPr>
            <a:r>
              <a:rPr lang="en-US" altLang="en-US" sz="2600" dirty="0">
                <a:latin typeface="Calibri" panose="020F0502020204030204" pitchFamily="34" charset="0"/>
                <a:ea typeface="ヒラギノ角ゴ Pro W3"/>
                <a:cs typeface="ヒラギノ角ゴ Pro W3"/>
              </a:rPr>
              <a:t>When Segregation of Duties not possible, use:</a:t>
            </a:r>
          </a:p>
          <a:p>
            <a:pPr marL="457200" indent="-457200" eaLnBrk="1" hangingPunct="1">
              <a:buFont typeface="Arial" pitchFamily="34" charset="0"/>
              <a:buChar char="•"/>
              <a:defRPr/>
            </a:pPr>
            <a:r>
              <a:rPr lang="en-US" altLang="en-US" sz="2600" dirty="0">
                <a:latin typeface="Calibri" panose="020F0502020204030204" pitchFamily="34" charset="0"/>
                <a:ea typeface="ヒラギノ角ゴ Pro W3"/>
                <a:cs typeface="ヒラギノ角ゴ Pro W3"/>
              </a:rPr>
              <a:t>Audit Trails</a:t>
            </a:r>
          </a:p>
          <a:p>
            <a:pPr marL="457200" indent="-457200" eaLnBrk="1" hangingPunct="1">
              <a:buFont typeface="Arial" pitchFamily="34" charset="0"/>
              <a:buChar char="•"/>
              <a:defRPr/>
            </a:pPr>
            <a:r>
              <a:rPr lang="en-US" altLang="en-US" sz="2600" dirty="0">
                <a:latin typeface="Calibri" panose="020F0502020204030204" pitchFamily="34" charset="0"/>
                <a:ea typeface="ヒラギノ角ゴ Pro W3"/>
                <a:cs typeface="ヒラギノ角ゴ Pro W3"/>
              </a:rPr>
              <a:t>Transaction Logs: Record of all transactions in a batch</a:t>
            </a:r>
          </a:p>
          <a:p>
            <a:pPr marL="457200" indent="-457200" eaLnBrk="1" hangingPunct="1">
              <a:buFont typeface="Arial" pitchFamily="34" charset="0"/>
              <a:buChar char="•"/>
              <a:defRPr/>
            </a:pPr>
            <a:r>
              <a:rPr lang="en-US" altLang="en-US" sz="2600" dirty="0">
                <a:latin typeface="Calibri" panose="020F0502020204030204" pitchFamily="34" charset="0"/>
                <a:ea typeface="ヒラギノ角ゴ Pro W3"/>
                <a:cs typeface="ヒラギノ角ゴ Pro W3"/>
              </a:rPr>
              <a:t>Reconciliation: Ensure transaction batches are not modified during processing</a:t>
            </a:r>
          </a:p>
          <a:p>
            <a:pPr marL="457200" indent="-457200" eaLnBrk="1" hangingPunct="1">
              <a:buFont typeface="Arial" pitchFamily="34" charset="0"/>
              <a:buChar char="•"/>
              <a:defRPr/>
            </a:pPr>
            <a:r>
              <a:rPr lang="en-US" altLang="en-US" sz="2600" dirty="0">
                <a:latin typeface="Calibri" panose="020F0502020204030204" pitchFamily="34" charset="0"/>
                <a:ea typeface="ヒラギノ角ゴ Pro W3"/>
                <a:cs typeface="ヒラギノ角ゴ Pro W3"/>
              </a:rPr>
              <a:t>Exception reporting: Track rejected and/or exceptional (non-standard) transactions</a:t>
            </a:r>
          </a:p>
          <a:p>
            <a:pPr marL="457200" indent="-457200" eaLnBrk="1" hangingPunct="1">
              <a:buFont typeface="Arial" pitchFamily="34" charset="0"/>
              <a:buChar char="•"/>
              <a:defRPr/>
            </a:pPr>
            <a:r>
              <a:rPr lang="en-US" altLang="en-US" sz="2600" dirty="0">
                <a:latin typeface="Calibri" panose="020F0502020204030204" pitchFamily="34" charset="0"/>
                <a:ea typeface="ヒラギノ角ゴ Pro W3"/>
                <a:cs typeface="ヒラギノ角ゴ Pro W3"/>
              </a:rPr>
              <a:t>Supervisory or Independent Reviews</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20700" y="917575"/>
            <a:ext cx="8154988" cy="997196"/>
          </a:xfrm>
        </p:spPr>
        <p:txBody>
          <a:bodyPr/>
          <a:lstStyle/>
          <a:p>
            <a:pPr eaLnBrk="1" hangingPunct="1"/>
            <a:r>
              <a:rPr lang="en-US" altLang="en-US" dirty="0">
                <a:ea typeface="Calibri" panose="020F0502020204030204" pitchFamily="34" charset="0"/>
                <a:cs typeface="Lucida Sans" panose="020B0602030504020204" pitchFamily="34" charset="0"/>
              </a:rPr>
              <a:t>Software to Detect Fraud: </a:t>
            </a:r>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Data Monitoring and Analysis</a:t>
            </a:r>
          </a:p>
        </p:txBody>
      </p:sp>
      <p:sp>
        <p:nvSpPr>
          <p:cNvPr id="58371" name="Rectangle 3"/>
          <p:cNvSpPr>
            <a:spLocks noGrp="1" noChangeArrowheads="1"/>
          </p:cNvSpPr>
          <p:nvPr>
            <p:ph idx="1"/>
          </p:nvPr>
        </p:nvSpPr>
        <p:spPr>
          <a:xfrm>
            <a:off x="520700" y="2133599"/>
            <a:ext cx="8154988" cy="4238625"/>
          </a:xfrm>
        </p:spPr>
        <p:txBody>
          <a:bodyPr/>
          <a:lstStyle/>
          <a:p>
            <a:pPr eaLnBrk="1" hangingPunct="1">
              <a:lnSpc>
                <a:spcPct val="90000"/>
              </a:lnSpc>
            </a:pPr>
            <a:r>
              <a:rPr lang="en-US" altLang="en-US" sz="2400" dirty="0">
                <a:latin typeface="Calibri" panose="020F0502020204030204" pitchFamily="34" charset="0"/>
                <a:ea typeface="ヒラギノ角ゴ Pro W3"/>
                <a:cs typeface="ヒラギノ角ゴ Pro W3"/>
              </a:rPr>
              <a:t>Provide reports for customer credits, adjustment accounts, inventory spoilage or loss, fixed-asset write-offs.</a:t>
            </a:r>
          </a:p>
          <a:p>
            <a:pPr eaLnBrk="1" hangingPunct="1">
              <a:lnSpc>
                <a:spcPct val="90000"/>
              </a:lnSpc>
            </a:pPr>
            <a:r>
              <a:rPr lang="en-US" altLang="en-US" sz="2400" dirty="0">
                <a:latin typeface="Calibri" panose="020F0502020204030204" pitchFamily="34" charset="0"/>
                <a:ea typeface="ヒラギノ角ゴ Pro W3"/>
                <a:cs typeface="ヒラギノ角ゴ Pro W3"/>
              </a:rPr>
              <a:t>Detect unusual anomalies such as unusual amounts or patterns</a:t>
            </a:r>
          </a:p>
          <a:p>
            <a:pPr eaLnBrk="1" hangingPunct="1">
              <a:lnSpc>
                <a:spcPct val="90000"/>
              </a:lnSpc>
            </a:pPr>
            <a:r>
              <a:rPr lang="en-US" altLang="en-US" sz="2400" dirty="0">
                <a:latin typeface="Calibri" panose="020F0502020204030204" pitchFamily="34" charset="0"/>
                <a:ea typeface="ヒラギノ角ゴ Pro W3"/>
                <a:cs typeface="ヒラギノ角ゴ Pro W3"/>
              </a:rPr>
              <a:t>Compare vendor addresses and phone numbers with employee data</a:t>
            </a:r>
          </a:p>
          <a:p>
            <a:pPr eaLnBrk="1" hangingPunct="1">
              <a:lnSpc>
                <a:spcPct val="90000"/>
              </a:lnSpc>
            </a:pPr>
            <a:r>
              <a:rPr lang="en-US" altLang="en-US" sz="2400" dirty="0">
                <a:latin typeface="Calibri" panose="020F0502020204030204" pitchFamily="34" charset="0"/>
                <a:ea typeface="ヒラギノ角ゴ Pro W3"/>
                <a:cs typeface="ヒラギノ角ゴ Pro W3"/>
              </a:rPr>
              <a:t>Use Range or Limit Validation to detect fraudulent transactions</a:t>
            </a:r>
          </a:p>
          <a:p>
            <a:pPr eaLnBrk="1" hangingPunct="1">
              <a:lnSpc>
                <a:spcPct val="90000"/>
              </a:lnSpc>
            </a:pPr>
            <a:r>
              <a:rPr lang="en-US" altLang="en-US" sz="2400" dirty="0">
                <a:latin typeface="Calibri" panose="020F0502020204030204" pitchFamily="34" charset="0"/>
                <a:ea typeface="ヒラギノ角ゴ Pro W3"/>
                <a:cs typeface="ヒラギノ角ゴ Pro W3"/>
              </a:rPr>
              <a:t>Logged computer activity, login or password attempts, data access attempts, and geographical location data access.</a:t>
            </a:r>
          </a:p>
          <a:p>
            <a:pPr eaLnBrk="1" hangingPunct="1">
              <a:lnSpc>
                <a:spcPct val="90000"/>
              </a:lnSpc>
            </a:pPr>
            <a:r>
              <a:rPr lang="en-US" altLang="en-US" sz="2400" b="1" dirty="0">
                <a:latin typeface="Calibri" panose="020F0502020204030204" pitchFamily="34" charset="0"/>
                <a:ea typeface="ヒラギノ角ゴ Pro W3"/>
                <a:cs typeface="ヒラギノ角ゴ Pro W3"/>
              </a:rPr>
              <a:t>ACFE report shows % fraud by industry</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Red flags software can detect</a:t>
            </a:r>
          </a:p>
        </p:txBody>
      </p:sp>
      <p:sp>
        <p:nvSpPr>
          <p:cNvPr id="60419" name="Rectangle 3"/>
          <p:cNvSpPr>
            <a:spLocks noGrp="1" noChangeArrowheads="1"/>
          </p:cNvSpPr>
          <p:nvPr>
            <p:ph idx="1"/>
          </p:nvPr>
        </p:nvSpPr>
        <p:spPr/>
        <p:txBody>
          <a:bodyPr/>
          <a:lstStyle/>
          <a:p>
            <a:pPr eaLnBrk="1" hangingPunct="1">
              <a:lnSpc>
                <a:spcPct val="90000"/>
              </a:lnSpc>
            </a:pPr>
            <a:r>
              <a:rPr lang="en-US" altLang="en-US" sz="2800">
                <a:latin typeface="Calibri" panose="020F0502020204030204" pitchFamily="34" charset="0"/>
                <a:ea typeface="ヒラギノ角ゴ Pro W3"/>
                <a:cs typeface="ヒラギノ角ゴ Pro W3"/>
              </a:rPr>
              <a:t>Out-of-sequence checks</a:t>
            </a:r>
          </a:p>
          <a:p>
            <a:pPr eaLnBrk="1" hangingPunct="1">
              <a:lnSpc>
                <a:spcPct val="90000"/>
              </a:lnSpc>
            </a:pPr>
            <a:r>
              <a:rPr lang="en-US" altLang="en-US" sz="2800">
                <a:latin typeface="Calibri" panose="020F0502020204030204" pitchFamily="34" charset="0"/>
                <a:ea typeface="ヒラギノ角ゴ Pro W3"/>
                <a:cs typeface="ヒラギノ角ゴ Pro W3"/>
              </a:rPr>
              <a:t>Large number of voids or refunds made by employee or customer</a:t>
            </a:r>
          </a:p>
          <a:p>
            <a:pPr eaLnBrk="1" hangingPunct="1">
              <a:lnSpc>
                <a:spcPct val="90000"/>
              </a:lnSpc>
            </a:pPr>
            <a:r>
              <a:rPr lang="en-US" altLang="en-US" sz="2800">
                <a:latin typeface="Calibri" panose="020F0502020204030204" pitchFamily="34" charset="0"/>
                <a:ea typeface="ヒラギノ角ゴ Pro W3"/>
                <a:cs typeface="ヒラギノ角ゴ Pro W3"/>
              </a:rPr>
              <a:t>Manually prepared checks from large company</a:t>
            </a:r>
          </a:p>
          <a:p>
            <a:pPr eaLnBrk="1" hangingPunct="1">
              <a:lnSpc>
                <a:spcPct val="90000"/>
              </a:lnSpc>
            </a:pPr>
            <a:r>
              <a:rPr lang="en-US" altLang="en-US" sz="2800">
                <a:latin typeface="Calibri" panose="020F0502020204030204" pitchFamily="34" charset="0"/>
                <a:ea typeface="ヒラギノ角ゴ Pro W3"/>
                <a:cs typeface="ヒラギノ角ゴ Pro W3"/>
              </a:rPr>
              <a:t>Payments sent to nonstandard (unofficial) address</a:t>
            </a:r>
          </a:p>
          <a:p>
            <a:pPr eaLnBrk="1" hangingPunct="1">
              <a:lnSpc>
                <a:spcPct val="90000"/>
              </a:lnSpc>
            </a:pPr>
            <a:r>
              <a:rPr lang="en-US" altLang="en-US" sz="2800">
                <a:latin typeface="Calibri" panose="020F0502020204030204" pitchFamily="34" charset="0"/>
                <a:ea typeface="ヒラギノ角ゴ Pro W3"/>
                <a:cs typeface="ヒラギノ角ゴ Pro W3"/>
              </a:rPr>
              <a:t>Unexplained changes in vendor activity</a:t>
            </a:r>
          </a:p>
          <a:p>
            <a:pPr eaLnBrk="1" hangingPunct="1">
              <a:lnSpc>
                <a:spcPct val="90000"/>
              </a:lnSpc>
            </a:pPr>
            <a:r>
              <a:rPr lang="en-US" altLang="en-US" sz="2800">
                <a:latin typeface="Calibri" panose="020F0502020204030204" pitchFamily="34" charset="0"/>
                <a:ea typeface="ヒラギノ角ゴ Pro W3"/>
                <a:cs typeface="ヒラギノ角ゴ Pro W3"/>
              </a:rPr>
              <a:t>Vendors with similar names or addresses</a:t>
            </a:r>
          </a:p>
          <a:p>
            <a:pPr eaLnBrk="1" hangingPunct="1">
              <a:lnSpc>
                <a:spcPct val="90000"/>
              </a:lnSpc>
            </a:pPr>
            <a:r>
              <a:rPr lang="en-US" altLang="en-US" sz="2800">
                <a:latin typeface="Calibri" panose="020F0502020204030204" pitchFamily="34" charset="0"/>
                <a:ea typeface="ヒラギノ角ゴ Pro W3"/>
                <a:cs typeface="ヒラギノ角ゴ Pro W3"/>
              </a:rPr>
              <a:t>Unapproved vendor or new vendor with high activity</a:t>
            </a:r>
          </a:p>
          <a:p>
            <a:pPr eaLnBrk="1" hangingPunct="1">
              <a:lnSpc>
                <a:spcPct val="90000"/>
              </a:lnSpc>
            </a:pPr>
            <a:endParaRPr lang="en-US" altLang="en-US" sz="28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609600"/>
            <a:ext cx="8229600" cy="1219200"/>
          </a:xfrm>
        </p:spPr>
        <p:txBody>
          <a:bodyPr/>
          <a:lstStyle/>
          <a:p>
            <a:pPr eaLnBrk="1" hangingPunct="1"/>
            <a:r>
              <a:rPr lang="en-US" altLang="en-US" sz="4000">
                <a:ea typeface="Calibri" panose="020F0502020204030204" pitchFamily="34" charset="0"/>
                <a:cs typeface="Lucida Sans" panose="020B0602030504020204" pitchFamily="34" charset="0"/>
              </a:rPr>
              <a:t>Encourage Security in IT Departments</a:t>
            </a:r>
          </a:p>
        </p:txBody>
      </p:sp>
      <p:sp>
        <p:nvSpPr>
          <p:cNvPr id="62467" name="Rectangle 3"/>
          <p:cNvSpPr>
            <a:spLocks noGrp="1" noChangeArrowheads="1"/>
          </p:cNvSpPr>
          <p:nvPr>
            <p:ph type="body" sz="half" idx="1"/>
          </p:nvPr>
        </p:nvSpPr>
        <p:spPr/>
        <p:txBody>
          <a:bodyPr/>
          <a:lstStyle/>
          <a:p>
            <a:pPr eaLnBrk="1" hangingPunct="1"/>
            <a:r>
              <a:rPr lang="en-US" altLang="en-US" sz="2800">
                <a:latin typeface="Calibri" panose="020F0502020204030204" pitchFamily="34" charset="0"/>
                <a:ea typeface="ヒラギノ角ゴ Pro W3"/>
                <a:cs typeface="ヒラギノ角ゴ Pro W3"/>
              </a:rPr>
              <a:t>Physical security</a:t>
            </a:r>
          </a:p>
          <a:p>
            <a:pPr eaLnBrk="1" hangingPunct="1"/>
            <a:r>
              <a:rPr lang="en-US" altLang="en-US" sz="2800">
                <a:latin typeface="Calibri" panose="020F0502020204030204" pitchFamily="34" charset="0"/>
                <a:ea typeface="ヒラギノ角ゴ Pro W3"/>
                <a:cs typeface="ヒラギノ角ゴ Pro W3"/>
              </a:rPr>
              <a:t>Segregation of duties</a:t>
            </a:r>
          </a:p>
          <a:p>
            <a:pPr eaLnBrk="1" hangingPunct="1"/>
            <a:r>
              <a:rPr lang="en-US" altLang="en-US" sz="2800">
                <a:latin typeface="Calibri" panose="020F0502020204030204" pitchFamily="34" charset="0"/>
                <a:ea typeface="ヒラギノ角ゴ Pro W3"/>
                <a:cs typeface="ヒラギノ角ゴ Pro W3"/>
              </a:rPr>
              <a:t>Employee monitoring</a:t>
            </a:r>
          </a:p>
          <a:p>
            <a:pPr eaLnBrk="1" hangingPunct="1"/>
            <a:r>
              <a:rPr lang="en-US" altLang="en-US" sz="2800">
                <a:latin typeface="Calibri" panose="020F0502020204030204" pitchFamily="34" charset="0"/>
                <a:ea typeface="ヒラギノ角ゴ Pro W3"/>
                <a:cs typeface="ヒラギノ角ゴ Pro W3"/>
              </a:rPr>
              <a:t>Surprise audits</a:t>
            </a:r>
          </a:p>
          <a:p>
            <a:pPr eaLnBrk="1" hangingPunct="1"/>
            <a:r>
              <a:rPr lang="en-US" altLang="en-US" sz="2800">
                <a:latin typeface="Calibri" panose="020F0502020204030204" pitchFamily="34" charset="0"/>
                <a:ea typeface="ヒラギノ角ゴ Pro W3"/>
                <a:cs typeface="ヒラギノ角ゴ Pro W3"/>
              </a:rPr>
              <a:t>Job rotation                           </a:t>
            </a:r>
            <a:endParaRPr lang="en-US" altLang="en-US" sz="2800">
              <a:solidFill>
                <a:schemeClr val="accent2"/>
              </a:solidFill>
              <a:latin typeface="Calibri" panose="020F0502020204030204" pitchFamily="34" charset="0"/>
              <a:ea typeface="ヒラギノ角ゴ Pro W3"/>
              <a:cs typeface="ヒラギノ角ゴ Pro W3"/>
            </a:endParaRPr>
          </a:p>
          <a:p>
            <a:pPr eaLnBrk="1" hangingPunct="1"/>
            <a:r>
              <a:rPr lang="en-US" altLang="en-US" sz="2800">
                <a:latin typeface="Calibri" panose="020F0502020204030204" pitchFamily="34" charset="0"/>
                <a:ea typeface="ヒラギノ角ゴ Pro W3"/>
                <a:cs typeface="ヒラギノ角ゴ Pro W3"/>
              </a:rPr>
              <a:t>Examination of Documentation</a:t>
            </a:r>
          </a:p>
          <a:p>
            <a:pPr eaLnBrk="1" hangingPunct="1"/>
            <a:endParaRPr lang="en-US" altLang="en-US" sz="2800">
              <a:latin typeface="Calibri" panose="020F0502020204030204" pitchFamily="34" charset="0"/>
              <a:ea typeface="ヒラギノ角ゴ Pro W3"/>
              <a:cs typeface="ヒラギノ角ゴ Pro W3"/>
            </a:endParaRPr>
          </a:p>
        </p:txBody>
      </p:sp>
      <p:sp>
        <p:nvSpPr>
          <p:cNvPr id="62469" name="Text Box 6"/>
          <p:cNvSpPr txBox="1">
            <a:spLocks noChangeArrowheads="1"/>
          </p:cNvSpPr>
          <p:nvPr/>
        </p:nvSpPr>
        <p:spPr bwMode="auto">
          <a:xfrm>
            <a:off x="5410200" y="2286000"/>
            <a:ext cx="1352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t>Quality </a:t>
            </a:r>
          </a:p>
          <a:p>
            <a:pPr algn="ctr"/>
            <a:r>
              <a:rPr lang="en-US" altLang="en-US" b="1"/>
              <a:t>Assurance</a:t>
            </a:r>
          </a:p>
        </p:txBody>
      </p:sp>
      <p:sp>
        <p:nvSpPr>
          <p:cNvPr id="62470" name="Text Box 7"/>
          <p:cNvSpPr txBox="1">
            <a:spLocks noChangeArrowheads="1"/>
          </p:cNvSpPr>
          <p:nvPr/>
        </p:nvSpPr>
        <p:spPr bwMode="auto">
          <a:xfrm>
            <a:off x="4479925" y="4684713"/>
            <a:ext cx="1543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Programmer</a:t>
            </a:r>
          </a:p>
          <a:p>
            <a:r>
              <a:rPr lang="en-US" altLang="en-US" b="1"/>
              <a:t>Analyst</a:t>
            </a:r>
          </a:p>
        </p:txBody>
      </p:sp>
      <p:sp>
        <p:nvSpPr>
          <p:cNvPr id="62471" name="Text Box 8"/>
          <p:cNvSpPr txBox="1">
            <a:spLocks noChangeArrowheads="1"/>
          </p:cNvSpPr>
          <p:nvPr/>
        </p:nvSpPr>
        <p:spPr bwMode="auto">
          <a:xfrm>
            <a:off x="7299325" y="4684713"/>
            <a:ext cx="1200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Business</a:t>
            </a:r>
          </a:p>
          <a:p>
            <a:r>
              <a:rPr lang="en-US" altLang="en-US" b="1"/>
              <a:t>Analyst</a:t>
            </a:r>
          </a:p>
        </p:txBody>
      </p:sp>
      <p:sp>
        <p:nvSpPr>
          <p:cNvPr id="62472" name="AutoShape 9"/>
          <p:cNvSpPr>
            <a:spLocks noChangeArrowheads="1"/>
          </p:cNvSpPr>
          <p:nvPr/>
        </p:nvSpPr>
        <p:spPr bwMode="auto">
          <a:xfrm rot="-1712960">
            <a:off x="7305675" y="2108200"/>
            <a:ext cx="866775" cy="2732088"/>
          </a:xfrm>
          <a:prstGeom prst="curvedLeftArrow">
            <a:avLst>
              <a:gd name="adj1" fmla="val 63040"/>
              <a:gd name="adj2" fmla="val 126081"/>
              <a:gd name="adj3" fmla="val 33333"/>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2473" name="AutoShape 11"/>
          <p:cNvSpPr>
            <a:spLocks noChangeArrowheads="1"/>
          </p:cNvSpPr>
          <p:nvPr/>
        </p:nvSpPr>
        <p:spPr bwMode="auto">
          <a:xfrm rot="10800000">
            <a:off x="5029200" y="5410200"/>
            <a:ext cx="2667000" cy="609600"/>
          </a:xfrm>
          <a:prstGeom prst="curvedDownArrow">
            <a:avLst>
              <a:gd name="adj1" fmla="val 87500"/>
              <a:gd name="adj2" fmla="val 175000"/>
              <a:gd name="adj3" fmla="val 33333"/>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2474" name="AutoShape 12"/>
          <p:cNvSpPr>
            <a:spLocks noChangeArrowheads="1"/>
          </p:cNvSpPr>
          <p:nvPr/>
        </p:nvSpPr>
        <p:spPr bwMode="auto">
          <a:xfrm rot="-9723290">
            <a:off x="4418013" y="2098675"/>
            <a:ext cx="855662" cy="2511425"/>
          </a:xfrm>
          <a:prstGeom prst="curvedLeftArrow">
            <a:avLst>
              <a:gd name="adj1" fmla="val 58701"/>
              <a:gd name="adj2" fmla="val 117403"/>
              <a:gd name="adj3" fmla="val 33333"/>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Business Application Checks</a:t>
            </a:r>
          </a:p>
        </p:txBody>
      </p:sp>
      <p:sp>
        <p:nvSpPr>
          <p:cNvPr id="64515" name="Rectangle 7"/>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Checks locked up; access restricted</a:t>
            </a:r>
          </a:p>
          <a:p>
            <a:pPr eaLnBrk="1" hangingPunct="1">
              <a:lnSpc>
                <a:spcPct val="90000"/>
              </a:lnSpc>
            </a:pPr>
            <a:r>
              <a:rPr lang="en-US" altLang="en-US" sz="2400">
                <a:latin typeface="Calibri" panose="020F0502020204030204" pitchFamily="34" charset="0"/>
                <a:ea typeface="ヒラギノ角ゴ Pro W3"/>
                <a:cs typeface="ヒラギノ角ゴ Pro W3"/>
              </a:rPr>
              <a:t>Physical inventory of checks at least every quarter</a:t>
            </a:r>
          </a:p>
          <a:p>
            <a:pPr eaLnBrk="1" hangingPunct="1">
              <a:lnSpc>
                <a:spcPct val="90000"/>
              </a:lnSpc>
            </a:pPr>
            <a:r>
              <a:rPr lang="en-US" altLang="en-US" sz="2400">
                <a:latin typeface="Calibri" panose="020F0502020204030204" pitchFamily="34" charset="0"/>
                <a:ea typeface="ヒラギノ角ゴ Pro W3"/>
                <a:cs typeface="ヒラギノ角ゴ Pro W3"/>
              </a:rPr>
              <a:t>New accounts payable vendors’ existence and address double-checked by management </a:t>
            </a:r>
          </a:p>
          <a:p>
            <a:pPr eaLnBrk="1" hangingPunct="1">
              <a:lnSpc>
                <a:spcPct val="90000"/>
              </a:lnSpc>
            </a:pPr>
            <a:r>
              <a:rPr lang="en-US" altLang="en-US" sz="2400">
                <a:latin typeface="Calibri" panose="020F0502020204030204" pitchFamily="34" charset="0"/>
                <a:ea typeface="ヒラギノ角ゴ Pro W3"/>
                <a:cs typeface="ヒラギノ角ゴ Pro W3"/>
              </a:rPr>
              <a:t>Returned checks sent to PO Box and evaluated by someone independent of Accts Payable</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49155" name="Rectangle 3"/>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000">
                <a:latin typeface="Calibri" panose="020F0502020204030204" pitchFamily="34" charset="0"/>
                <a:ea typeface="ヒラギノ角ゴ Pro W3"/>
                <a:cs typeface="ヒラギノ角ゴ Pro W3"/>
              </a:rPr>
              <a:t>What is the MOST effective means of preventing fraud?</a:t>
            </a:r>
          </a:p>
          <a:p>
            <a:pPr marL="609600" indent="-609600" eaLnBrk="1" hangingPunct="1">
              <a:buFontTx/>
              <a:buAutoNum type="arabicPeriod"/>
            </a:pPr>
            <a:r>
              <a:rPr lang="en-US" altLang="en-US" sz="2000">
                <a:latin typeface="Calibri" panose="020F0502020204030204" pitchFamily="34" charset="0"/>
                <a:ea typeface="ヒラギノ角ゴ Pro W3"/>
                <a:cs typeface="ヒラギノ角ゴ Pro W3"/>
              </a:rPr>
              <a:t>Effective internal controls</a:t>
            </a:r>
          </a:p>
          <a:p>
            <a:pPr marL="609600" indent="-609600" eaLnBrk="1" hangingPunct="1">
              <a:buFontTx/>
              <a:buAutoNum type="arabicPeriod"/>
            </a:pPr>
            <a:r>
              <a:rPr lang="en-US" altLang="en-US" sz="2000">
                <a:latin typeface="Calibri" panose="020F0502020204030204" pitchFamily="34" charset="0"/>
                <a:ea typeface="ヒラギノ角ゴ Pro W3"/>
                <a:cs typeface="ヒラギノ角ゴ Pro W3"/>
              </a:rPr>
              <a:t>Fraud training program</a:t>
            </a:r>
          </a:p>
          <a:p>
            <a:pPr marL="609600" indent="-609600" eaLnBrk="1" hangingPunct="1">
              <a:buFontTx/>
              <a:buAutoNum type="arabicPeriod"/>
            </a:pPr>
            <a:r>
              <a:rPr lang="en-US" altLang="en-US" sz="2000">
                <a:latin typeface="Calibri" panose="020F0502020204030204" pitchFamily="34" charset="0"/>
                <a:ea typeface="ヒラギノ角ゴ Pro W3"/>
                <a:cs typeface="ヒラギノ角ゴ Pro W3"/>
              </a:rPr>
              <a:t>Fraud hotline</a:t>
            </a:r>
          </a:p>
          <a:p>
            <a:pPr marL="609600" indent="-609600" eaLnBrk="1" hangingPunct="1">
              <a:buFontTx/>
              <a:buAutoNum type="arabicPeriod"/>
            </a:pPr>
            <a:r>
              <a:rPr lang="en-US" altLang="en-US" sz="2000">
                <a:latin typeface="Calibri" panose="020F0502020204030204" pitchFamily="34" charset="0"/>
                <a:ea typeface="ヒラギノ角ゴ Pro W3"/>
                <a:cs typeface="ヒラギノ角ゴ Pro W3"/>
              </a:rPr>
              <a:t>Punishment when fraud is discovered</a:t>
            </a:r>
          </a:p>
          <a:p>
            <a:pPr marL="609600" indent="-609600"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4915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0419" name="Rectangle 3"/>
          <p:cNvSpPr>
            <a:spLocks noGrp="1" noChangeArrowheads="1"/>
          </p:cNvSpPr>
          <p:nvPr>
            <p:ph idx="1"/>
          </p:nvPr>
        </p:nvSpPr>
        <p:spPr/>
        <p:txBody>
          <a:bodyPr/>
          <a:lstStyle/>
          <a:p>
            <a:pPr marL="533400" indent="-533400" eaLnBrk="1" hangingPunct="1">
              <a:lnSpc>
                <a:spcPct val="8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A woman in the accounting department set up a vendor file with her own initials, and was able to steal more than $4 M after 3 years.  The auditor should have found that:</a:t>
            </a:r>
          </a:p>
          <a:p>
            <a:pPr marL="533400" indent="-533400" eaLnBrk="1" hangingPunct="1">
              <a:lnSpc>
                <a:spcPct val="80000"/>
              </a:lnSpc>
              <a:buFontTx/>
              <a:buAutoNum type="arabicPeriod"/>
            </a:pPr>
            <a:r>
              <a:rPr lang="en-US" altLang="en-US" sz="2400" dirty="0">
                <a:latin typeface="Calibri" panose="020F0502020204030204" pitchFamily="34" charset="0"/>
                <a:ea typeface="ヒラギノ角ゴ Pro W3"/>
                <a:cs typeface="ヒラギノ角ゴ Pro W3"/>
              </a:rPr>
              <a:t>The vendor was a phony company</a:t>
            </a:r>
          </a:p>
          <a:p>
            <a:pPr marL="533400" indent="-533400" eaLnBrk="1" hangingPunct="1">
              <a:lnSpc>
                <a:spcPct val="80000"/>
              </a:lnSpc>
              <a:buFontTx/>
              <a:buAutoNum type="arabicPeriod"/>
            </a:pPr>
            <a:r>
              <a:rPr lang="en-US" altLang="en-US" sz="2400" dirty="0">
                <a:latin typeface="Calibri" panose="020F0502020204030204" pitchFamily="34" charset="0"/>
                <a:ea typeface="ヒラギノ角ゴ Pro W3"/>
                <a:cs typeface="ヒラギノ角ゴ Pro W3"/>
              </a:rPr>
              <a:t>Purchases from the vendor did not result in inventory received</a:t>
            </a:r>
          </a:p>
          <a:p>
            <a:pPr marL="533400" indent="-533400" eaLnBrk="1" hangingPunct="1">
              <a:lnSpc>
                <a:spcPct val="80000"/>
              </a:lnSpc>
              <a:buFontTx/>
              <a:buAutoNum type="arabicPeriod"/>
            </a:pPr>
            <a:r>
              <a:rPr lang="en-US" altLang="en-US" sz="2400" dirty="0">
                <a:latin typeface="Calibri" panose="020F0502020204030204" pitchFamily="34" charset="0"/>
                <a:ea typeface="ヒラギノ角ゴ Pro W3"/>
                <a:cs typeface="ヒラギノ角ゴ Pro W3"/>
              </a:rPr>
              <a:t>The initials for the vendor matched an employee in the accounting dept.</a:t>
            </a:r>
          </a:p>
          <a:p>
            <a:pPr marL="533400" indent="-533400" eaLnBrk="1" hangingPunct="1">
              <a:lnSpc>
                <a:spcPct val="80000"/>
              </a:lnSpc>
              <a:buFontTx/>
              <a:buAutoNum type="arabicPeriod"/>
            </a:pPr>
            <a:r>
              <a:rPr lang="en-US" altLang="en-US" sz="2400" dirty="0">
                <a:latin typeface="Calibri" panose="020F0502020204030204" pitchFamily="34" charset="0"/>
                <a:ea typeface="ヒラギノ角ゴ Pro W3"/>
                <a:cs typeface="ヒラギノ角ゴ Pro W3"/>
              </a:rPr>
              <a:t>Management does not authorize new vendors with a separate web search and/or phone call.</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041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133123" name="Rectangle 3"/>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What is: Origination, Authorization, Distribution, Verification?</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Four stages of software release</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Recommended authority allocations for access control</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Stages for development of a Biometric Identity Management System (BIMS)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Categories for Segregation of Duties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13312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p:txBody>
          <a:bodyPr/>
          <a:lstStyle/>
          <a:p>
            <a:pPr eaLnBrk="1" hangingPunct="1"/>
            <a:r>
              <a:rPr lang="en-US" altLang="en-US" sz="4600">
                <a:ea typeface="Calibri" panose="020F0502020204030204" pitchFamily="34" charset="0"/>
                <a:cs typeface="Lucida Sans" panose="020B0602030504020204" pitchFamily="34" charset="0"/>
              </a:rPr>
              <a:t>External Fraud</a:t>
            </a:r>
          </a:p>
        </p:txBody>
      </p:sp>
      <p:sp>
        <p:nvSpPr>
          <p:cNvPr id="71683" name="Rectangle 3"/>
          <p:cNvSpPr>
            <a:spLocks noGrp="1" noChangeArrowheads="1"/>
          </p:cNvSpPr>
          <p:nvPr>
            <p:ph type="subTitle" idx="1"/>
          </p:nvPr>
        </p:nvSpPr>
        <p:spPr/>
        <p:txBody>
          <a:bodyPr/>
          <a:lstStyle/>
          <a:p>
            <a:pPr algn="r" eaLnBrk="1" hangingPunct="1"/>
            <a:r>
              <a:rPr lang="en-US" altLang="en-US" dirty="0">
                <a:latin typeface="Calibri" panose="020F0502020204030204" pitchFamily="34" charset="0"/>
                <a:ea typeface="ヒラギノ角ゴ Pro W3"/>
                <a:cs typeface="ヒラギノ角ゴ Pro W3"/>
              </a:rPr>
              <a:t>Social Engineering</a:t>
            </a:r>
          </a:p>
          <a:p>
            <a:pPr algn="r" eaLnBrk="1" hangingPunct="1"/>
            <a:r>
              <a:rPr lang="en-US" altLang="en-US" dirty="0">
                <a:latin typeface="Calibri" panose="020F0502020204030204" pitchFamily="34" charset="0"/>
                <a:ea typeface="ヒラギノ角ゴ Pro W3"/>
                <a:cs typeface="ヒラギノ角ゴ Pro W3"/>
              </a:rPr>
              <a:t>Pretexting: Business Email Compromise</a:t>
            </a:r>
          </a:p>
          <a:p>
            <a:pPr algn="r" eaLnBrk="1" hangingPunct="1"/>
            <a:r>
              <a:rPr lang="en-US" altLang="en-US" dirty="0">
                <a:latin typeface="Calibri" panose="020F0502020204030204" pitchFamily="34" charset="0"/>
                <a:ea typeface="ヒラギノ角ゴ Pro W3"/>
                <a:cs typeface="ヒラギノ角ゴ Pro W3"/>
              </a:rPr>
              <a:t>Check &amp; Receipt Fraud</a:t>
            </a:r>
          </a:p>
          <a:p>
            <a:pPr algn="r" eaLnBrk="1" hangingPunct="1"/>
            <a:r>
              <a:rPr lang="en-US" altLang="en-US" dirty="0">
                <a:latin typeface="Calibri" panose="020F0502020204030204" pitchFamily="34" charset="0"/>
                <a:ea typeface="ヒラギノ角ゴ Pro W3"/>
                <a:cs typeface="ヒラギノ角ゴ Pro W3"/>
              </a:rPr>
              <a:t>A Fraud Investigation</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1"/>
            <p:extLst>
              <p:ext uri="{D42A27DB-BD31-4B8C-83A1-F6EECF244321}">
                <p14:modId xmlns:p14="http://schemas.microsoft.com/office/powerpoint/2010/main" val="3735313193"/>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t>Social Engineering</a:t>
            </a:r>
          </a:p>
        </p:txBody>
      </p:sp>
    </p:spTree>
    <p:extLst>
      <p:ext uri="{BB962C8B-B14F-4D97-AF65-F5344CB8AC3E}">
        <p14:creationId xmlns:p14="http://schemas.microsoft.com/office/powerpoint/2010/main" val="370919952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609600"/>
            <a:ext cx="8229600" cy="1219200"/>
          </a:xfrm>
        </p:spPr>
        <p:txBody>
          <a:bodyPr/>
          <a:lstStyle/>
          <a:p>
            <a:pPr eaLnBrk="1" hangingPunct="1"/>
            <a:r>
              <a:rPr lang="en-US" altLang="en-US">
                <a:ea typeface="Calibri" panose="020F0502020204030204" pitchFamily="34" charset="0"/>
                <a:cs typeface="Lucida Sans" panose="020B0602030504020204" pitchFamily="34" charset="0"/>
              </a:rPr>
              <a:t>The Problem</a:t>
            </a:r>
          </a:p>
        </p:txBody>
      </p:sp>
      <p:sp>
        <p:nvSpPr>
          <p:cNvPr id="18436" name="Rectangle 3"/>
          <p:cNvSpPr>
            <a:spLocks noGrp="1" noChangeArrowheads="1"/>
          </p:cNvSpPr>
          <p:nvPr>
            <p:ph type="body" sz="half" idx="2"/>
          </p:nvPr>
        </p:nvSpPr>
        <p:spPr>
          <a:xfrm>
            <a:off x="4572000" y="1981200"/>
            <a:ext cx="4191000" cy="3886200"/>
          </a:xfrm>
        </p:spPr>
        <p:txBody>
          <a:bodyPr/>
          <a:lstStyle/>
          <a:p>
            <a:pPr eaLnBrk="1" hangingPunct="1"/>
            <a:r>
              <a:rPr lang="en-US" altLang="en-US" sz="2400" dirty="0">
                <a:latin typeface="Calibri" panose="020F0502020204030204" pitchFamily="34" charset="0"/>
                <a:ea typeface="ヒラギノ角ゴ Pro W3"/>
                <a:cs typeface="ヒラギノ角ゴ Pro W3"/>
              </a:rPr>
              <a:t>Organizations lose 5% of revenue annually due to internal fraud </a:t>
            </a:r>
          </a:p>
          <a:p>
            <a:pPr eaLnBrk="1" hangingPunct="1"/>
            <a:r>
              <a:rPr lang="en-US" altLang="en-US" sz="2400" dirty="0">
                <a:latin typeface="Calibri" panose="020F0502020204030204" pitchFamily="34" charset="0"/>
                <a:ea typeface="ヒラギノ角ゴ Pro W3"/>
                <a:cs typeface="ヒラギノ角ゴ Pro W3"/>
              </a:rPr>
              <a:t>Average scheme lasts 12 months</a:t>
            </a:r>
          </a:p>
          <a:p>
            <a:pPr eaLnBrk="1" hangingPunct="1"/>
            <a:r>
              <a:rPr lang="en-US" altLang="en-US" sz="2400" dirty="0">
                <a:latin typeface="Calibri" panose="020F0502020204030204" pitchFamily="34" charset="0"/>
                <a:ea typeface="ヒラギノ角ゴ Pro W3"/>
                <a:cs typeface="ヒラギノ角ゴ Pro W3"/>
              </a:rPr>
              <a:t>Average fraud: $1,783,000</a:t>
            </a:r>
          </a:p>
          <a:p>
            <a:pPr eaLnBrk="1" hangingPunct="1"/>
            <a:r>
              <a:rPr lang="en-US" altLang="en-US" sz="2400" dirty="0">
                <a:latin typeface="Calibri" panose="020F0502020204030204" pitchFamily="34" charset="0"/>
                <a:ea typeface="ヒラギノ角ゴ Pro W3"/>
                <a:cs typeface="ヒラギノ角ゴ Pro W3"/>
              </a:rPr>
              <a:t>Median fraud:  $117,000</a:t>
            </a:r>
          </a:p>
          <a:p>
            <a:pPr eaLnBrk="1" hangingPunct="1"/>
            <a:r>
              <a:rPr lang="en-US" altLang="en-US" sz="2400" dirty="0">
                <a:latin typeface="Calibri" panose="020F0502020204030204" pitchFamily="34" charset="0"/>
                <a:ea typeface="ヒラギノ角ゴ Pro W3"/>
                <a:cs typeface="ヒラギノ角ゴ Pro W3"/>
              </a:rPr>
              <a:t>Smaller companies (&lt; 100 employees) suffer higher losses due to inadequate controls </a:t>
            </a:r>
          </a:p>
          <a:p>
            <a:pPr marL="342900" indent="-342900" eaLnBrk="1" hangingPunct="1">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$150,000 vs. $100,000</a:t>
            </a:r>
          </a:p>
          <a:p>
            <a:pPr marL="342900" indent="-342900" eaLnBrk="1" hangingPunct="1">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16 month vs 12 month fraud duration</a:t>
            </a:r>
          </a:p>
        </p:txBody>
      </p:sp>
      <p:sp>
        <p:nvSpPr>
          <p:cNvPr id="18438" name="TextBox 2"/>
          <p:cNvSpPr txBox="1">
            <a:spLocks noChangeArrowheads="1"/>
          </p:cNvSpPr>
          <p:nvPr/>
        </p:nvSpPr>
        <p:spPr bwMode="auto">
          <a:xfrm>
            <a:off x="497712" y="1759904"/>
            <a:ext cx="3416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dirty="0"/>
              <a:t>Amount recovered following an </a:t>
            </a:r>
          </a:p>
          <a:p>
            <a:pPr algn="ctr"/>
            <a:r>
              <a:rPr lang="en-US" altLang="en-US" dirty="0"/>
              <a:t>Incident of fraud</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1827414757"/>
              </p:ext>
            </p:extLst>
          </p:nvPr>
        </p:nvGraphicFramePr>
        <p:xfrm>
          <a:off x="186562" y="2362199"/>
          <a:ext cx="4038600" cy="4078147"/>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823165FC-C933-4AD0-8743-65A8F217F82B}"/>
              </a:ext>
            </a:extLst>
          </p:cNvPr>
          <p:cNvSpPr/>
          <p:nvPr/>
        </p:nvSpPr>
        <p:spPr>
          <a:xfrm>
            <a:off x="2971800" y="6248400"/>
            <a:ext cx="3695700" cy="461665"/>
          </a:xfrm>
          <a:prstGeom prst="rect">
            <a:avLst/>
          </a:prstGeom>
        </p:spPr>
        <p:txBody>
          <a:bodyPr wrap="square">
            <a:spAutoFit/>
          </a:bodyPr>
          <a:lstStyle/>
          <a:p>
            <a:r>
              <a:rPr lang="en-US" altLang="en-US" sz="1200" dirty="0"/>
              <a:t>ACFE “Occupational Fraud 2022: Report to the Nations</a:t>
            </a:r>
          </a:p>
        </p:txBody>
      </p:sp>
      <p:graphicFrame>
        <p:nvGraphicFramePr>
          <p:cNvPr id="9" name="Chart 8">
            <a:extLst>
              <a:ext uri="{FF2B5EF4-FFF2-40B4-BE49-F238E27FC236}">
                <a16:creationId xmlns:a16="http://schemas.microsoft.com/office/drawing/2014/main" id="{8E1D7CB6-0B1D-4986-A3D6-B90269D85E07}"/>
              </a:ext>
            </a:extLst>
          </p:cNvPr>
          <p:cNvGraphicFramePr>
            <a:graphicFrameLocks/>
          </p:cNvGraphicFramePr>
          <p:nvPr>
            <p:extLst>
              <p:ext uri="{D42A27DB-BD31-4B8C-83A1-F6EECF244321}">
                <p14:modId xmlns:p14="http://schemas.microsoft.com/office/powerpoint/2010/main" val="2695181564"/>
              </p:ext>
            </p:extLst>
          </p:nvPr>
        </p:nvGraphicFramePr>
        <p:xfrm>
          <a:off x="-17834" y="2952386"/>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9D731FC-5CF2-4A1B-9E4A-62A81FF82A99}"/>
              </a:ext>
            </a:extLst>
          </p:cNvPr>
          <p:cNvGraphicFramePr>
            <a:graphicFrameLocks noGrp="1"/>
          </p:cNvGraphicFramePr>
          <p:nvPr>
            <p:ph idx="11"/>
            <p:extLst>
              <p:ext uri="{D42A27DB-BD31-4B8C-83A1-F6EECF244321}">
                <p14:modId xmlns:p14="http://schemas.microsoft.com/office/powerpoint/2010/main" val="4288456828"/>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F3A69087-DE85-47B7-9BA7-0A17803B6F3F}"/>
              </a:ext>
            </a:extLst>
          </p:cNvPr>
          <p:cNvSpPr>
            <a:spLocks noGrp="1"/>
          </p:cNvSpPr>
          <p:nvPr>
            <p:ph type="title"/>
          </p:nvPr>
        </p:nvSpPr>
        <p:spPr/>
        <p:txBody>
          <a:bodyPr/>
          <a:lstStyle/>
          <a:p>
            <a:r>
              <a:rPr lang="en-US" dirty="0"/>
              <a:t>Common Phishing Attack Sequence</a:t>
            </a:r>
          </a:p>
        </p:txBody>
      </p:sp>
    </p:spTree>
    <p:extLst>
      <p:ext uri="{BB962C8B-B14F-4D97-AF65-F5344CB8AC3E}">
        <p14:creationId xmlns:p14="http://schemas.microsoft.com/office/powerpoint/2010/main" val="1163559895"/>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BFF30E-533D-4BB7-A84F-AA1DCCF2AA0A}"/>
              </a:ext>
            </a:extLst>
          </p:cNvPr>
          <p:cNvSpPr>
            <a:spLocks noGrp="1"/>
          </p:cNvSpPr>
          <p:nvPr>
            <p:ph idx="11"/>
          </p:nvPr>
        </p:nvSpPr>
        <p:spPr/>
        <p:txBody>
          <a:bodyPr/>
          <a:lstStyle/>
          <a:p>
            <a:r>
              <a:rPr lang="en-US" sz="2400" b="1" dirty="0"/>
              <a:t>Pretexting: </a:t>
            </a:r>
          </a:p>
          <a:p>
            <a:pPr marL="342900" indent="-342900">
              <a:buFont typeface="Arial" panose="020B0604020202020204" pitchFamily="34" charset="0"/>
              <a:buChar char="•"/>
            </a:pPr>
            <a:r>
              <a:rPr lang="en-US" sz="2400" b="1" dirty="0"/>
              <a:t>Business Email Compromise</a:t>
            </a:r>
            <a:r>
              <a:rPr lang="en-US" sz="2400" dirty="0"/>
              <a:t>: Scammed email requests organization wire transfer payment with business/supplier</a:t>
            </a:r>
          </a:p>
          <a:p>
            <a:pPr marL="342900" indent="-342900">
              <a:buFont typeface="Arial" panose="020B0604020202020204" pitchFamily="34" charset="0"/>
              <a:buChar char="•"/>
            </a:pPr>
            <a:r>
              <a:rPr lang="en-US" sz="2400" b="1" dirty="0"/>
              <a:t>Email Account Compromise</a:t>
            </a:r>
            <a:r>
              <a:rPr lang="en-US" sz="2400" dirty="0"/>
              <a:t>: Scammed email requests individual send payment to fraudulent organization</a:t>
            </a:r>
          </a:p>
          <a:p>
            <a:r>
              <a:rPr lang="en-US" sz="2400" b="1" dirty="0"/>
              <a:t>Phishing</a:t>
            </a:r>
            <a:r>
              <a:rPr lang="en-US" sz="2400" dirty="0"/>
              <a:t>:  Short term relationship: fraudulent email requesting opening of an attachment, following a link; may request personal, financial, or login credentials.</a:t>
            </a:r>
          </a:p>
          <a:p>
            <a:pPr marL="342900" indent="-342900">
              <a:buFont typeface="Arial" panose="020B0604020202020204" pitchFamily="34" charset="0"/>
              <a:buChar char="•"/>
            </a:pPr>
            <a:r>
              <a:rPr lang="en-US" sz="2400" b="1" dirty="0"/>
              <a:t>Vishing</a:t>
            </a:r>
            <a:r>
              <a:rPr lang="en-US" sz="2400" dirty="0"/>
              <a:t>:  Fraudulent voice message or phone call</a:t>
            </a:r>
          </a:p>
          <a:p>
            <a:pPr marL="342900" indent="-342900">
              <a:buFont typeface="Arial" panose="020B0604020202020204" pitchFamily="34" charset="0"/>
              <a:buChar char="•"/>
            </a:pPr>
            <a:r>
              <a:rPr lang="en-US" sz="2400" b="1" dirty="0" err="1"/>
              <a:t>Smishing</a:t>
            </a:r>
            <a:r>
              <a:rPr lang="en-US" sz="2400" dirty="0"/>
              <a:t>: Fraudulent text message </a:t>
            </a:r>
          </a:p>
          <a:p>
            <a:endParaRPr lang="en-US" dirty="0"/>
          </a:p>
        </p:txBody>
      </p:sp>
      <p:sp>
        <p:nvSpPr>
          <p:cNvPr id="3" name="Title 2">
            <a:extLst>
              <a:ext uri="{FF2B5EF4-FFF2-40B4-BE49-F238E27FC236}">
                <a16:creationId xmlns:a16="http://schemas.microsoft.com/office/drawing/2014/main" id="{97072977-3F00-4DB2-A11B-4E0CABC9A131}"/>
              </a:ext>
            </a:extLst>
          </p:cNvPr>
          <p:cNvSpPr>
            <a:spLocks noGrp="1"/>
          </p:cNvSpPr>
          <p:nvPr>
            <p:ph type="title"/>
          </p:nvPr>
        </p:nvSpPr>
        <p:spPr/>
        <p:txBody>
          <a:bodyPr/>
          <a:lstStyle/>
          <a:p>
            <a:r>
              <a:rPr lang="en-US" dirty="0"/>
              <a:t>Definitions</a:t>
            </a:r>
          </a:p>
        </p:txBody>
      </p:sp>
    </p:spTree>
    <p:extLst>
      <p:ext uri="{BB962C8B-B14F-4D97-AF65-F5344CB8AC3E}">
        <p14:creationId xmlns:p14="http://schemas.microsoft.com/office/powerpoint/2010/main" val="3145668752"/>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5E98BEC-6B30-4379-BE2A-431B67DD7C7C}"/>
              </a:ext>
            </a:extLst>
          </p:cNvPr>
          <p:cNvGraphicFramePr>
            <a:graphicFrameLocks noGrp="1"/>
          </p:cNvGraphicFramePr>
          <p:nvPr>
            <p:ph idx="11"/>
            <p:extLst>
              <p:ext uri="{D42A27DB-BD31-4B8C-83A1-F6EECF244321}">
                <p14:modId xmlns:p14="http://schemas.microsoft.com/office/powerpoint/2010/main" val="4251133626"/>
              </p:ext>
            </p:extLst>
          </p:nvPr>
        </p:nvGraphicFramePr>
        <p:xfrm>
          <a:off x="541702" y="1524000"/>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C3808377-8914-4EF4-A9B3-303D9162D7D8}"/>
              </a:ext>
            </a:extLst>
          </p:cNvPr>
          <p:cNvSpPr>
            <a:spLocks noGrp="1"/>
          </p:cNvSpPr>
          <p:nvPr>
            <p:ph type="title"/>
          </p:nvPr>
        </p:nvSpPr>
        <p:spPr>
          <a:xfrm>
            <a:off x="520700" y="917575"/>
            <a:ext cx="8154988" cy="443198"/>
          </a:xfrm>
        </p:spPr>
        <p:txBody>
          <a:bodyPr/>
          <a:lstStyle/>
          <a:p>
            <a:r>
              <a:rPr lang="en-US" sz="3200" dirty="0"/>
              <a:t>Business Email Compromise (BEC) - Scenario</a:t>
            </a:r>
          </a:p>
        </p:txBody>
      </p:sp>
    </p:spTree>
    <p:extLst>
      <p:ext uri="{BB962C8B-B14F-4D97-AF65-F5344CB8AC3E}">
        <p14:creationId xmlns:p14="http://schemas.microsoft.com/office/powerpoint/2010/main" val="109550822"/>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12D56E1-103F-4A66-9406-CA82241F03EB}"/>
              </a:ext>
            </a:extLst>
          </p:cNvPr>
          <p:cNvGraphicFramePr>
            <a:graphicFrameLocks noGrp="1"/>
          </p:cNvGraphicFramePr>
          <p:nvPr>
            <p:ph idx="11"/>
            <p:extLst>
              <p:ext uri="{D42A27DB-BD31-4B8C-83A1-F6EECF244321}">
                <p14:modId xmlns:p14="http://schemas.microsoft.com/office/powerpoint/2010/main" val="1248536500"/>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47FA2CFD-EE89-430B-9E83-E16451532BED}"/>
              </a:ext>
            </a:extLst>
          </p:cNvPr>
          <p:cNvSpPr>
            <a:spLocks noGrp="1"/>
          </p:cNvSpPr>
          <p:nvPr>
            <p:ph type="title"/>
          </p:nvPr>
        </p:nvSpPr>
        <p:spPr/>
        <p:txBody>
          <a:bodyPr/>
          <a:lstStyle/>
          <a:p>
            <a:r>
              <a:rPr lang="en-US" dirty="0"/>
              <a:t>BEC Incident Response</a:t>
            </a:r>
          </a:p>
        </p:txBody>
      </p:sp>
    </p:spTree>
    <p:extLst>
      <p:ext uri="{BB962C8B-B14F-4D97-AF65-F5344CB8AC3E}">
        <p14:creationId xmlns:p14="http://schemas.microsoft.com/office/powerpoint/2010/main" val="1250180844"/>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8AC57C-27DE-4B32-9222-E27B377ECA89}"/>
              </a:ext>
            </a:extLst>
          </p:cNvPr>
          <p:cNvSpPr>
            <a:spLocks noGrp="1"/>
          </p:cNvSpPr>
          <p:nvPr>
            <p:ph idx="11"/>
          </p:nvPr>
        </p:nvSpPr>
        <p:spPr/>
        <p:txBody>
          <a:bodyPr/>
          <a:lstStyle/>
          <a:p>
            <a:r>
              <a:rPr lang="en-US" dirty="0"/>
              <a:t>Romance/Confidence Scam:  (In 2021 24,300 victims, losses &gt; $956 million)</a:t>
            </a:r>
          </a:p>
          <a:p>
            <a:pPr marL="285750" indent="-285750">
              <a:buFont typeface="Arial" panose="020B0604020202020204" pitchFamily="34" charset="0"/>
              <a:buChar char="•"/>
            </a:pPr>
            <a:r>
              <a:rPr lang="en-US" dirty="0"/>
              <a:t>Quickly establish romantic relationship, ask for money (emergency or investment), plan to but never meet.</a:t>
            </a:r>
          </a:p>
          <a:p>
            <a:pPr marL="285750" indent="-285750">
              <a:buFont typeface="Arial" panose="020B0604020202020204" pitchFamily="34" charset="0"/>
              <a:buChar char="•"/>
            </a:pPr>
            <a:r>
              <a:rPr lang="en-US" dirty="0"/>
              <a:t>A niece or nephew is in trouble, needs help</a:t>
            </a:r>
          </a:p>
          <a:p>
            <a:pPr marL="285750" indent="-285750">
              <a:buFont typeface="Arial" panose="020B0604020202020204" pitchFamily="34" charset="0"/>
              <a:buChar char="•"/>
            </a:pPr>
            <a:r>
              <a:rPr lang="en-US" dirty="0"/>
              <a:t>Sextortion: Will publish sensitive information is their demand is not met</a:t>
            </a:r>
          </a:p>
          <a:p>
            <a:r>
              <a:rPr lang="en-US" dirty="0"/>
              <a:t>Tech Support Fraud ($347.7 million)</a:t>
            </a:r>
          </a:p>
          <a:p>
            <a:pPr marL="285750" indent="-285750">
              <a:buFont typeface="Arial" panose="020B0604020202020204" pitchFamily="34" charset="0"/>
              <a:buChar char="•"/>
            </a:pPr>
            <a:r>
              <a:rPr lang="en-US" dirty="0"/>
              <a:t>Criminal pretends to be customer service or tech support to help</a:t>
            </a:r>
          </a:p>
          <a:p>
            <a:r>
              <a:rPr lang="en-US" dirty="0"/>
              <a:t>Cryptocurrency: (2021: $1.6 billion)</a:t>
            </a:r>
          </a:p>
          <a:p>
            <a:pPr marL="285750" indent="-285750">
              <a:buFont typeface="Arial" panose="020B0604020202020204" pitchFamily="34" charset="0"/>
              <a:buChar char="•"/>
            </a:pPr>
            <a:r>
              <a:rPr lang="en-US" dirty="0"/>
              <a:t>Cryptocurrency ATM is minimally regulated</a:t>
            </a:r>
          </a:p>
          <a:p>
            <a:pPr marL="285750" indent="-285750">
              <a:buFont typeface="Arial" panose="020B0604020202020204" pitchFamily="34" charset="0"/>
              <a:buChar char="•"/>
            </a:pPr>
            <a:r>
              <a:rPr lang="en-US" dirty="0"/>
              <a:t>Cryptocurrency owners give up control of account for support or safeguarding</a:t>
            </a:r>
          </a:p>
          <a:p>
            <a:pPr marL="285750" indent="-285750">
              <a:buFont typeface="Arial" panose="020B0604020202020204" pitchFamily="34" charset="0"/>
              <a:buChar char="•"/>
            </a:pPr>
            <a:r>
              <a:rPr lang="en-US" dirty="0"/>
              <a:t>Investment scams use cryptocurrency</a:t>
            </a:r>
          </a:p>
          <a:p>
            <a:endParaRPr lang="en-US" dirty="0"/>
          </a:p>
          <a:p>
            <a:endParaRPr lang="en-US" dirty="0"/>
          </a:p>
        </p:txBody>
      </p:sp>
      <p:sp>
        <p:nvSpPr>
          <p:cNvPr id="3" name="Title 2">
            <a:extLst>
              <a:ext uri="{FF2B5EF4-FFF2-40B4-BE49-F238E27FC236}">
                <a16:creationId xmlns:a16="http://schemas.microsoft.com/office/drawing/2014/main" id="{21859F9F-4DA7-4DD1-9E05-0779C1C51799}"/>
              </a:ext>
            </a:extLst>
          </p:cNvPr>
          <p:cNvSpPr>
            <a:spLocks noGrp="1"/>
          </p:cNvSpPr>
          <p:nvPr>
            <p:ph type="title"/>
          </p:nvPr>
        </p:nvSpPr>
        <p:spPr/>
        <p:txBody>
          <a:bodyPr/>
          <a:lstStyle/>
          <a:p>
            <a:r>
              <a:rPr lang="en-US" dirty="0"/>
              <a:t>Social Engineering Scam Scenario</a:t>
            </a:r>
          </a:p>
        </p:txBody>
      </p:sp>
    </p:spTree>
    <p:extLst>
      <p:ext uri="{BB962C8B-B14F-4D97-AF65-F5344CB8AC3E}">
        <p14:creationId xmlns:p14="http://schemas.microsoft.com/office/powerpoint/2010/main" val="1994406607"/>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Red Flags Rule</a:t>
            </a:r>
          </a:p>
        </p:txBody>
      </p:sp>
      <p:graphicFrame>
        <p:nvGraphicFramePr>
          <p:cNvPr id="5" name="Content Placeholder 4"/>
          <p:cNvGraphicFramePr>
            <a:graphicFrameLocks noGrp="1"/>
          </p:cNvGraphicFramePr>
          <p:nvPr>
            <p:ph idx="1"/>
          </p:nvPr>
        </p:nvGraphicFramePr>
        <p:xfrm>
          <a:off x="457200" y="1787525"/>
          <a:ext cx="8229600" cy="4776787"/>
        </p:xfrm>
        <a:graphic>
          <a:graphicData uri="http://schemas.openxmlformats.org/drawingml/2006/table">
            <a:tbl>
              <a:tblPr firstRow="1" firstCol="1" bandRow="1">
                <a:tableStyleId>{5C22544A-7EE6-4342-B048-85BDC9FD1C3A}</a:tableStyleId>
              </a:tblPr>
              <a:tblGrid>
                <a:gridCol w="1295399">
                  <a:extLst>
                    <a:ext uri="{9D8B030D-6E8A-4147-A177-3AD203B41FA5}">
                      <a16:colId xmlns:a16="http://schemas.microsoft.com/office/drawing/2014/main" val="20000"/>
                    </a:ext>
                  </a:extLst>
                </a:gridCol>
                <a:gridCol w="6934201">
                  <a:extLst>
                    <a:ext uri="{9D8B030D-6E8A-4147-A177-3AD203B41FA5}">
                      <a16:colId xmlns:a16="http://schemas.microsoft.com/office/drawing/2014/main" val="20001"/>
                    </a:ext>
                  </a:extLst>
                </a:gridCol>
              </a:tblGrid>
              <a:tr h="560966">
                <a:tc>
                  <a:txBody>
                    <a:bodyPr/>
                    <a:lstStyle/>
                    <a:p>
                      <a:pPr marL="0" marR="0" algn="ctr">
                        <a:lnSpc>
                          <a:spcPct val="115000"/>
                        </a:lnSpc>
                        <a:spcBef>
                          <a:spcPts val="0"/>
                        </a:spcBef>
                        <a:spcAft>
                          <a:spcPts val="0"/>
                        </a:spcAft>
                      </a:pPr>
                      <a:r>
                        <a:rPr lang="en-US" sz="1600" dirty="0">
                          <a:effectLst/>
                        </a:rPr>
                        <a:t>Red Flag Category</a:t>
                      </a:r>
                      <a:endParaRPr lang="en-US" sz="1600" dirty="0">
                        <a:effectLst/>
                        <a:latin typeface="Calibri"/>
                        <a:ea typeface="Calibri"/>
                        <a:cs typeface="Times New Roman"/>
                      </a:endParaRPr>
                    </a:p>
                  </a:txBody>
                  <a:tcPr marL="53983" marR="53983" marT="0" marB="0"/>
                </a:tc>
                <a:tc>
                  <a:txBody>
                    <a:bodyPr/>
                    <a:lstStyle/>
                    <a:p>
                      <a:pPr marL="0" marR="0" algn="ctr">
                        <a:lnSpc>
                          <a:spcPct val="115000"/>
                        </a:lnSpc>
                        <a:spcBef>
                          <a:spcPts val="0"/>
                        </a:spcBef>
                        <a:spcAft>
                          <a:spcPts val="0"/>
                        </a:spcAft>
                      </a:pPr>
                      <a:r>
                        <a:rPr lang="en-US" sz="1600" dirty="0">
                          <a:effectLst/>
                        </a:rPr>
                        <a:t>Example Red Flag Cases</a:t>
                      </a:r>
                      <a:endParaRPr lang="en-US" sz="1600" dirty="0">
                        <a:effectLst/>
                        <a:latin typeface="Calibri"/>
                        <a:ea typeface="Calibri"/>
                        <a:cs typeface="Times New Roman"/>
                      </a:endParaRPr>
                    </a:p>
                  </a:txBody>
                  <a:tcPr marL="53983" marR="53983" marT="0" marB="0"/>
                </a:tc>
                <a:extLst>
                  <a:ext uri="{0D108BD9-81ED-4DB2-BD59-A6C34878D82A}">
                    <a16:rowId xmlns:a16="http://schemas.microsoft.com/office/drawing/2014/main" val="10000"/>
                  </a:ext>
                </a:extLst>
              </a:tr>
              <a:tr h="640233">
                <a:tc>
                  <a:txBody>
                    <a:bodyPr/>
                    <a:lstStyle/>
                    <a:p>
                      <a:pPr marL="0" marR="0">
                        <a:lnSpc>
                          <a:spcPct val="115000"/>
                        </a:lnSpc>
                        <a:spcBef>
                          <a:spcPts val="0"/>
                        </a:spcBef>
                        <a:spcAft>
                          <a:spcPts val="0"/>
                        </a:spcAft>
                      </a:pPr>
                      <a:r>
                        <a:rPr lang="en-US" sz="1400" dirty="0">
                          <a:effectLst/>
                        </a:rPr>
                        <a:t>Suspicious Documents</a:t>
                      </a:r>
                      <a:endParaRPr lang="en-US" sz="1400" dirty="0">
                        <a:effectLst/>
                        <a:latin typeface="Calibri"/>
                        <a:ea typeface="Calibri"/>
                        <a:cs typeface="Times New Roman"/>
                      </a:endParaRPr>
                    </a:p>
                  </a:txBody>
                  <a:tcPr marL="53983" marR="53983" marT="0" marB="0"/>
                </a:tc>
                <a:tc>
                  <a:txBody>
                    <a:bodyPr/>
                    <a:lstStyle/>
                    <a:p>
                      <a:pPr marL="342900" marR="0" lvl="0" indent="-342900" algn="just">
                        <a:spcBef>
                          <a:spcPts val="0"/>
                        </a:spcBef>
                        <a:spcAft>
                          <a:spcPts val="0"/>
                        </a:spcAft>
                        <a:buFont typeface="Symbol"/>
                        <a:buChar char=""/>
                      </a:pPr>
                      <a:r>
                        <a:rPr lang="en-US" sz="1400" dirty="0">
                          <a:effectLst/>
                        </a:rPr>
                        <a:t>Identification or application looks forged or altered.</a:t>
                      </a:r>
                    </a:p>
                    <a:p>
                      <a:pPr marL="342900" marR="0" lvl="0" indent="-342900" algn="just">
                        <a:spcBef>
                          <a:spcPts val="0"/>
                        </a:spcBef>
                        <a:spcAft>
                          <a:spcPts val="0"/>
                        </a:spcAft>
                        <a:buFont typeface="Symbol"/>
                        <a:buChar char=""/>
                      </a:pPr>
                      <a:r>
                        <a:rPr lang="en-US" sz="1400" dirty="0">
                          <a:effectLst/>
                        </a:rPr>
                        <a:t>Info</a:t>
                      </a:r>
                      <a:r>
                        <a:rPr lang="en-US" sz="1400" baseline="0" dirty="0">
                          <a:effectLst/>
                        </a:rPr>
                        <a:t> </a:t>
                      </a:r>
                      <a:r>
                        <a:rPr lang="en-US" sz="1400" dirty="0">
                          <a:effectLst/>
                        </a:rPr>
                        <a:t>is inconsistent </a:t>
                      </a:r>
                      <a:r>
                        <a:rPr lang="en-US" sz="1400" dirty="0" err="1">
                          <a:effectLst/>
                        </a:rPr>
                        <a:t>btwn</a:t>
                      </a:r>
                      <a:r>
                        <a:rPr lang="en-US" sz="1400" dirty="0">
                          <a:effectLst/>
                        </a:rPr>
                        <a:t> ID, what client</a:t>
                      </a:r>
                      <a:r>
                        <a:rPr lang="en-US" sz="1400" baseline="0" dirty="0">
                          <a:effectLst/>
                        </a:rPr>
                        <a:t> says</a:t>
                      </a:r>
                      <a:r>
                        <a:rPr lang="en-US" sz="1400" dirty="0">
                          <a:effectLst/>
                        </a:rPr>
                        <a:t>, and their records.</a:t>
                      </a:r>
                    </a:p>
                    <a:p>
                      <a:pPr marL="342900" marR="0" lvl="0" indent="-342900" algn="just">
                        <a:spcBef>
                          <a:spcPts val="0"/>
                        </a:spcBef>
                        <a:spcAft>
                          <a:spcPts val="0"/>
                        </a:spcAft>
                        <a:buFont typeface="Symbol"/>
                        <a:buChar char=""/>
                      </a:pPr>
                      <a:r>
                        <a:rPr lang="en-US" sz="1400" dirty="0">
                          <a:effectLst/>
                        </a:rPr>
                        <a:t>Picture or signature differs.</a:t>
                      </a:r>
                      <a:endParaRPr lang="en-US" sz="1400" dirty="0">
                        <a:effectLst/>
                        <a:latin typeface="Arial"/>
                        <a:ea typeface="Times New Roman"/>
                      </a:endParaRPr>
                    </a:p>
                  </a:txBody>
                  <a:tcPr marL="53983" marR="53983" marT="0" marB="0"/>
                </a:tc>
                <a:extLst>
                  <a:ext uri="{0D108BD9-81ED-4DB2-BD59-A6C34878D82A}">
                    <a16:rowId xmlns:a16="http://schemas.microsoft.com/office/drawing/2014/main" val="10001"/>
                  </a:ext>
                </a:extLst>
              </a:tr>
              <a:tr h="1068009">
                <a:tc>
                  <a:txBody>
                    <a:bodyPr/>
                    <a:lstStyle/>
                    <a:p>
                      <a:pPr marL="0" marR="0">
                        <a:lnSpc>
                          <a:spcPct val="115000"/>
                        </a:lnSpc>
                        <a:spcBef>
                          <a:spcPts val="0"/>
                        </a:spcBef>
                        <a:spcAft>
                          <a:spcPts val="0"/>
                        </a:spcAft>
                      </a:pPr>
                      <a:r>
                        <a:rPr lang="en-US" sz="1400">
                          <a:effectLst/>
                        </a:rPr>
                        <a:t>Personal Identifying Information</a:t>
                      </a:r>
                      <a:endParaRPr lang="en-US" sz="1400">
                        <a:effectLst/>
                        <a:latin typeface="Calibri"/>
                        <a:ea typeface="Calibri"/>
                        <a:cs typeface="Times New Roman"/>
                      </a:endParaRPr>
                    </a:p>
                  </a:txBody>
                  <a:tcPr marL="53983" marR="53983" marT="0" marB="0"/>
                </a:tc>
                <a:tc>
                  <a:txBody>
                    <a:bodyPr/>
                    <a:lstStyle/>
                    <a:p>
                      <a:pPr marL="342900" marR="0" lvl="0" indent="-342900" algn="just">
                        <a:spcBef>
                          <a:spcPts val="0"/>
                        </a:spcBef>
                        <a:spcAft>
                          <a:spcPts val="0"/>
                        </a:spcAft>
                        <a:buFont typeface="Symbol"/>
                        <a:buChar char=""/>
                      </a:pPr>
                      <a:r>
                        <a:rPr lang="en-US" sz="1400" dirty="0">
                          <a:effectLst/>
                        </a:rPr>
                        <a:t>Info matches other clients</a:t>
                      </a:r>
                    </a:p>
                    <a:p>
                      <a:pPr marL="342900" marR="0" lvl="0" indent="-342900" algn="just">
                        <a:spcBef>
                          <a:spcPts val="0"/>
                        </a:spcBef>
                        <a:spcAft>
                          <a:spcPts val="0"/>
                        </a:spcAft>
                        <a:buFont typeface="Symbol"/>
                        <a:buChar char=""/>
                      </a:pPr>
                      <a:r>
                        <a:rPr lang="en-US" sz="1400" dirty="0">
                          <a:effectLst/>
                        </a:rPr>
                        <a:t>Info. looks suspicious: phone number is answering service;</a:t>
                      </a:r>
                      <a:r>
                        <a:rPr lang="en-US" sz="1400" baseline="0" dirty="0">
                          <a:effectLst/>
                        </a:rPr>
                        <a:t> SSN</a:t>
                      </a:r>
                      <a:r>
                        <a:rPr lang="en-US" sz="1400" dirty="0">
                          <a:effectLst/>
                        </a:rPr>
                        <a:t> is on Death Master File; info. inconsistent with credit report.</a:t>
                      </a:r>
                    </a:p>
                    <a:p>
                      <a:pPr marL="342900" marR="0" lvl="0" indent="-342900" algn="just">
                        <a:spcBef>
                          <a:spcPts val="0"/>
                        </a:spcBef>
                        <a:spcAft>
                          <a:spcPts val="0"/>
                        </a:spcAft>
                        <a:buFont typeface="Symbol"/>
                        <a:buChar char=""/>
                      </a:pPr>
                      <a:r>
                        <a:rPr lang="en-US" sz="1400" dirty="0">
                          <a:effectLst/>
                        </a:rPr>
                        <a:t>Incomplete application and client fails to submit additional info</a:t>
                      </a:r>
                    </a:p>
                    <a:p>
                      <a:pPr marL="342900" marR="0" lvl="0" indent="-342900" algn="just">
                        <a:spcBef>
                          <a:spcPts val="0"/>
                        </a:spcBef>
                        <a:spcAft>
                          <a:spcPts val="0"/>
                        </a:spcAft>
                        <a:buFont typeface="Symbol"/>
                        <a:buChar char=""/>
                      </a:pPr>
                      <a:r>
                        <a:rPr lang="en-US" sz="1400" dirty="0">
                          <a:effectLst/>
                        </a:rPr>
                        <a:t>Client cannot provide authenticating info</a:t>
                      </a:r>
                      <a:r>
                        <a:rPr lang="en-US" sz="1400" baseline="0" dirty="0">
                          <a:effectLst/>
                        </a:rPr>
                        <a:t> beyond </a:t>
                      </a:r>
                      <a:r>
                        <a:rPr lang="en-US" sz="1400" dirty="0">
                          <a:effectLst/>
                        </a:rPr>
                        <a:t>name address phone</a:t>
                      </a:r>
                      <a:endParaRPr lang="en-US" sz="1400" dirty="0">
                        <a:effectLst/>
                        <a:latin typeface="Arial"/>
                        <a:ea typeface="Times New Roman"/>
                      </a:endParaRPr>
                    </a:p>
                  </a:txBody>
                  <a:tcPr marL="53983" marR="53983" marT="0" marB="0"/>
                </a:tc>
                <a:extLst>
                  <a:ext uri="{0D108BD9-81ED-4DB2-BD59-A6C34878D82A}">
                    <a16:rowId xmlns:a16="http://schemas.microsoft.com/office/drawing/2014/main" val="10002"/>
                  </a:ext>
                </a:extLst>
              </a:tr>
              <a:tr h="1280466">
                <a:tc>
                  <a:txBody>
                    <a:bodyPr/>
                    <a:lstStyle/>
                    <a:p>
                      <a:pPr marL="0" marR="0">
                        <a:lnSpc>
                          <a:spcPct val="115000"/>
                        </a:lnSpc>
                        <a:spcBef>
                          <a:spcPts val="0"/>
                        </a:spcBef>
                        <a:spcAft>
                          <a:spcPts val="0"/>
                        </a:spcAft>
                      </a:pPr>
                      <a:r>
                        <a:rPr lang="en-US" sz="1400" dirty="0">
                          <a:effectLst/>
                        </a:rPr>
                        <a:t>Account Activity</a:t>
                      </a:r>
                      <a:endParaRPr lang="en-US" sz="1400" dirty="0">
                        <a:effectLst/>
                        <a:latin typeface="Calibri"/>
                        <a:ea typeface="Calibri"/>
                        <a:cs typeface="Times New Roman"/>
                      </a:endParaRPr>
                    </a:p>
                  </a:txBody>
                  <a:tcPr marL="53983" marR="53983" marT="0" marB="0"/>
                </a:tc>
                <a:tc>
                  <a:txBody>
                    <a:bodyPr/>
                    <a:lstStyle/>
                    <a:p>
                      <a:pPr marL="342900" marR="0" lvl="0" indent="-342900" algn="just">
                        <a:spcBef>
                          <a:spcPts val="0"/>
                        </a:spcBef>
                        <a:spcAft>
                          <a:spcPts val="0"/>
                        </a:spcAft>
                        <a:buFont typeface="Symbol"/>
                        <a:buChar char=""/>
                      </a:pPr>
                      <a:r>
                        <a:rPr lang="en-US" sz="1400" dirty="0">
                          <a:effectLst/>
                        </a:rPr>
                        <a:t>A major change in spending or payment habits.</a:t>
                      </a:r>
                    </a:p>
                    <a:p>
                      <a:pPr marL="342900" marR="0" lvl="0" indent="-342900" algn="just">
                        <a:spcBef>
                          <a:spcPts val="0"/>
                        </a:spcBef>
                        <a:spcAft>
                          <a:spcPts val="0"/>
                        </a:spcAft>
                        <a:buFont typeface="Symbol"/>
                        <a:buChar char=""/>
                      </a:pPr>
                      <a:r>
                        <a:rPr lang="en-US" sz="1400" dirty="0">
                          <a:effectLst/>
                        </a:rPr>
                        <a:t>A change in address, followed by unusual requests: e.g., multiple credit cards.</a:t>
                      </a:r>
                    </a:p>
                    <a:p>
                      <a:pPr marL="342900" marR="0" lvl="0" indent="-342900" algn="just">
                        <a:spcBef>
                          <a:spcPts val="0"/>
                        </a:spcBef>
                        <a:spcAft>
                          <a:spcPts val="0"/>
                        </a:spcAft>
                        <a:buFont typeface="Symbol"/>
                        <a:buChar char=""/>
                      </a:pPr>
                      <a:r>
                        <a:rPr lang="en-US" sz="1400" dirty="0">
                          <a:effectLst/>
                        </a:rPr>
                        <a:t>Initial use of credit card shows unusual activity: first payment only; purchase of products easily converted to cash: electronics, jewelry.</a:t>
                      </a:r>
                    </a:p>
                    <a:p>
                      <a:pPr marL="342900" marR="0" lvl="0" indent="-342900" algn="just">
                        <a:spcBef>
                          <a:spcPts val="0"/>
                        </a:spcBef>
                        <a:spcAft>
                          <a:spcPts val="0"/>
                        </a:spcAft>
                        <a:buFont typeface="Symbol"/>
                        <a:buChar char=""/>
                      </a:pPr>
                      <a:r>
                        <a:rPr lang="en-US" sz="1400" dirty="0">
                          <a:effectLst/>
                        </a:rPr>
                        <a:t>Inactive accounts become suddenly active.</a:t>
                      </a:r>
                    </a:p>
                    <a:p>
                      <a:pPr marL="342900" marR="0" lvl="0" indent="-342900" algn="just">
                        <a:spcBef>
                          <a:spcPts val="0"/>
                        </a:spcBef>
                        <a:spcAft>
                          <a:spcPts val="0"/>
                        </a:spcAft>
                        <a:buFont typeface="Symbol"/>
                        <a:buChar char=""/>
                      </a:pPr>
                      <a:r>
                        <a:rPr lang="en-US" sz="1400" dirty="0">
                          <a:effectLst/>
                        </a:rPr>
                        <a:t>Mail is undeliverable</a:t>
                      </a:r>
                      <a:r>
                        <a:rPr lang="en-US" sz="1400" baseline="0" dirty="0">
                          <a:effectLst/>
                        </a:rPr>
                        <a:t> but</a:t>
                      </a:r>
                      <a:r>
                        <a:rPr lang="en-US" sz="1400" dirty="0">
                          <a:effectLst/>
                        </a:rPr>
                        <a:t> transactions continue.</a:t>
                      </a:r>
                      <a:endParaRPr lang="en-US" sz="1400" dirty="0">
                        <a:effectLst/>
                        <a:latin typeface="Arial"/>
                        <a:ea typeface="Times New Roman"/>
                      </a:endParaRPr>
                    </a:p>
                  </a:txBody>
                  <a:tcPr marL="53983" marR="53983" marT="0" marB="0"/>
                </a:tc>
                <a:extLst>
                  <a:ext uri="{0D108BD9-81ED-4DB2-BD59-A6C34878D82A}">
                    <a16:rowId xmlns:a16="http://schemas.microsoft.com/office/drawing/2014/main" val="10003"/>
                  </a:ext>
                </a:extLst>
              </a:tr>
              <a:tr h="736268">
                <a:tc>
                  <a:txBody>
                    <a:bodyPr/>
                    <a:lstStyle/>
                    <a:p>
                      <a:pPr marL="0" marR="0">
                        <a:lnSpc>
                          <a:spcPct val="115000"/>
                        </a:lnSpc>
                        <a:spcBef>
                          <a:spcPts val="0"/>
                        </a:spcBef>
                        <a:spcAft>
                          <a:spcPts val="0"/>
                        </a:spcAft>
                      </a:pPr>
                      <a:r>
                        <a:rPr lang="en-US" sz="1400">
                          <a:effectLst/>
                        </a:rPr>
                        <a:t>Warnings from a Credit Agency</a:t>
                      </a:r>
                      <a:endParaRPr lang="en-US" sz="1400">
                        <a:effectLst/>
                        <a:latin typeface="Calibri"/>
                        <a:ea typeface="Calibri"/>
                        <a:cs typeface="Times New Roman"/>
                      </a:endParaRPr>
                    </a:p>
                  </a:txBody>
                  <a:tcPr marL="53983" marR="53983" marT="0" marB="0"/>
                </a:tc>
                <a:tc>
                  <a:txBody>
                    <a:bodyPr/>
                    <a:lstStyle/>
                    <a:p>
                      <a:pPr marL="342900" marR="0" lvl="0" indent="-342900" algn="just">
                        <a:spcBef>
                          <a:spcPts val="0"/>
                        </a:spcBef>
                        <a:spcAft>
                          <a:spcPts val="0"/>
                        </a:spcAft>
                        <a:buFont typeface="Symbol"/>
                        <a:buChar char=""/>
                      </a:pPr>
                      <a:r>
                        <a:rPr lang="en-US" sz="1400" dirty="0">
                          <a:effectLst/>
                        </a:rPr>
                        <a:t>Changes to a credit report, inconsistent with client’s history.</a:t>
                      </a:r>
                    </a:p>
                    <a:p>
                      <a:pPr marL="342900" marR="0" lvl="0" indent="-342900" algn="just">
                        <a:spcBef>
                          <a:spcPts val="0"/>
                        </a:spcBef>
                        <a:spcAft>
                          <a:spcPts val="0"/>
                        </a:spcAft>
                        <a:buFont typeface="Symbol"/>
                        <a:buChar char=""/>
                      </a:pPr>
                      <a:r>
                        <a:rPr lang="en-US" sz="1400" dirty="0">
                          <a:effectLst/>
                        </a:rPr>
                        <a:t>Indication of fraud,</a:t>
                      </a:r>
                      <a:r>
                        <a:rPr lang="en-US" sz="1400" baseline="0" dirty="0">
                          <a:effectLst/>
                        </a:rPr>
                        <a:t> </a:t>
                      </a:r>
                      <a:r>
                        <a:rPr lang="en-US" sz="1400" dirty="0">
                          <a:effectLst/>
                        </a:rPr>
                        <a:t>credit freeze</a:t>
                      </a:r>
                      <a:r>
                        <a:rPr lang="en-US" sz="1400" baseline="0" dirty="0">
                          <a:effectLst/>
                        </a:rPr>
                        <a:t> or other </a:t>
                      </a:r>
                      <a:r>
                        <a:rPr lang="en-US" sz="1400" dirty="0">
                          <a:effectLst/>
                        </a:rPr>
                        <a:t>abuse.</a:t>
                      </a:r>
                    </a:p>
                    <a:p>
                      <a:pPr marL="342900" marR="0" lvl="0" indent="-342900" algn="just">
                        <a:spcBef>
                          <a:spcPts val="0"/>
                        </a:spcBef>
                        <a:spcAft>
                          <a:spcPts val="0"/>
                        </a:spcAft>
                        <a:buFont typeface="Symbol"/>
                        <a:buChar char=""/>
                      </a:pPr>
                      <a:r>
                        <a:rPr lang="en-US" sz="1400" dirty="0">
                          <a:effectLst/>
                        </a:rPr>
                        <a:t>Changes in recent credit transactions: increase in inquiries or new accounts.</a:t>
                      </a:r>
                      <a:endParaRPr lang="en-US" sz="1400" dirty="0">
                        <a:effectLst/>
                        <a:latin typeface="Arial"/>
                        <a:ea typeface="Times New Roman"/>
                      </a:endParaRPr>
                    </a:p>
                  </a:txBody>
                  <a:tcPr marL="53983" marR="53983" marT="0" marB="0"/>
                </a:tc>
                <a:extLst>
                  <a:ext uri="{0D108BD9-81ED-4DB2-BD59-A6C34878D82A}">
                    <a16:rowId xmlns:a16="http://schemas.microsoft.com/office/drawing/2014/main" val="10004"/>
                  </a:ext>
                </a:extLst>
              </a:tr>
              <a:tr h="490845">
                <a:tc>
                  <a:txBody>
                    <a:bodyPr/>
                    <a:lstStyle/>
                    <a:p>
                      <a:pPr marL="0" marR="0">
                        <a:lnSpc>
                          <a:spcPct val="115000"/>
                        </a:lnSpc>
                        <a:spcBef>
                          <a:spcPts val="0"/>
                        </a:spcBef>
                        <a:spcAft>
                          <a:spcPts val="0"/>
                        </a:spcAft>
                      </a:pPr>
                      <a:r>
                        <a:rPr lang="en-US" sz="1400" dirty="0">
                          <a:effectLst/>
                        </a:rPr>
                        <a:t>Other Sources</a:t>
                      </a:r>
                      <a:endParaRPr lang="en-US" sz="1400" dirty="0">
                        <a:effectLst/>
                        <a:latin typeface="Calibri"/>
                        <a:ea typeface="Calibri"/>
                        <a:cs typeface="Times New Roman"/>
                      </a:endParaRPr>
                    </a:p>
                  </a:txBody>
                  <a:tcPr marL="53983" marR="53983" marT="0" marB="0"/>
                </a:tc>
                <a:tc>
                  <a:txBody>
                    <a:bodyPr/>
                    <a:lstStyle/>
                    <a:p>
                      <a:pPr marL="342900" marR="0" lvl="0" indent="-342900" algn="just">
                        <a:spcBef>
                          <a:spcPts val="0"/>
                        </a:spcBef>
                        <a:spcAft>
                          <a:spcPts val="0"/>
                        </a:spcAft>
                        <a:buFont typeface="Symbol"/>
                        <a:buChar char=""/>
                      </a:pPr>
                      <a:r>
                        <a:rPr lang="en-US" sz="1400" dirty="0">
                          <a:effectLst/>
                        </a:rPr>
                        <a:t>Tip</a:t>
                      </a:r>
                      <a:r>
                        <a:rPr lang="en-US" sz="1400" baseline="0" dirty="0">
                          <a:effectLst/>
                        </a:rPr>
                        <a:t> indicates</a:t>
                      </a:r>
                      <a:r>
                        <a:rPr lang="en-US" sz="1400" dirty="0">
                          <a:effectLst/>
                        </a:rPr>
                        <a:t> an account has been opened inappropriately or used fraudulently.</a:t>
                      </a:r>
                      <a:endParaRPr lang="en-US" sz="1400" dirty="0">
                        <a:effectLst/>
                        <a:latin typeface="Arial"/>
                        <a:ea typeface="Times New Roman"/>
                      </a:endParaRPr>
                    </a:p>
                  </a:txBody>
                  <a:tcPr marL="53983" marR="53983" marT="0" marB="0"/>
                </a:tc>
                <a:extLst>
                  <a:ext uri="{0D108BD9-81ED-4DB2-BD59-A6C34878D82A}">
                    <a16:rowId xmlns:a16="http://schemas.microsoft.com/office/drawing/2014/main" val="10005"/>
                  </a:ext>
                </a:extLst>
              </a:tr>
            </a:tbl>
          </a:graphicData>
        </a:graphic>
      </p:graphicFrame>
      <p:sp>
        <p:nvSpPr>
          <p:cNvPr id="7375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t>Red Flags Rule</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Social Engineering I</a:t>
            </a:r>
          </a:p>
        </p:txBody>
      </p:sp>
      <p:sp>
        <p:nvSpPr>
          <p:cNvPr id="74755" name="Rectangle 3"/>
          <p:cNvSpPr>
            <a:spLocks noGrp="1" noChangeArrowheads="1"/>
          </p:cNvSpPr>
          <p:nvPr>
            <p:ph idx="1"/>
          </p:nvPr>
        </p:nvSpPr>
        <p:spPr>
          <a:xfrm>
            <a:off x="457200" y="1981200"/>
            <a:ext cx="8229600" cy="4114800"/>
          </a:xfrm>
        </p:spPr>
        <p:txBody>
          <a:bodyPr/>
          <a:lstStyle/>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Email:</a:t>
            </a:r>
          </a:p>
          <a:p>
            <a:pPr eaLnBrk="1" hangingPunct="1">
              <a:lnSpc>
                <a:spcPct val="80000"/>
              </a:lnSpc>
            </a:pPr>
            <a:r>
              <a:rPr lang="en-US" altLang="en-US" sz="2400">
                <a:latin typeface="Calibri" panose="020F0502020204030204" pitchFamily="34" charset="0"/>
                <a:ea typeface="ヒラギノ角ゴ Pro W3"/>
                <a:cs typeface="ヒラギノ角ゴ Pro W3"/>
              </a:rPr>
              <a:t>The first 500 people to register at our Web site will win free tickets to …</a:t>
            </a:r>
          </a:p>
          <a:p>
            <a:pPr eaLnBrk="1" hangingPunct="1">
              <a:lnSpc>
                <a:spcPct val="80000"/>
              </a:lnSpc>
            </a:pPr>
            <a:r>
              <a:rPr lang="en-US" altLang="en-US" sz="2400">
                <a:latin typeface="Calibri" panose="020F0502020204030204" pitchFamily="34" charset="0"/>
                <a:ea typeface="ヒラギノ角ゴ Pro W3"/>
                <a:cs typeface="ヒラギノ角ゴ Pro W3"/>
              </a:rPr>
              <a:t>Please provide company email address and choose a password</a:t>
            </a:r>
          </a:p>
          <a:p>
            <a:pPr eaLnBrk="1" hangingPunct="1">
              <a:lnSpc>
                <a:spcPct val="80000"/>
              </a:lnSpc>
            </a:pPr>
            <a:endParaRPr lang="en-US" altLang="en-US" sz="2400">
              <a:latin typeface="Calibri" panose="020F0502020204030204" pitchFamily="34" charset="0"/>
              <a:ea typeface="ヒラギノ角ゴ Pro W3"/>
              <a:cs typeface="ヒラギノ角ゴ Pro W3"/>
            </a:endParaRPr>
          </a:p>
          <a:p>
            <a:pPr eaLnBrk="1" hangingPunct="1">
              <a:lnSpc>
                <a:spcPct val="80000"/>
              </a:lnSpc>
            </a:pPr>
            <a:r>
              <a:rPr lang="en-US" altLang="en-US" sz="2400">
                <a:latin typeface="Calibri" panose="020F0502020204030204" pitchFamily="34" charset="0"/>
                <a:ea typeface="ヒラギノ角ゴ Pro W3"/>
                <a:cs typeface="ヒラギノ角ゴ Pro W3"/>
              </a:rPr>
              <a:t>You received a message from Facebook.  Follow this link … log in.</a:t>
            </a:r>
          </a:p>
          <a:p>
            <a:pPr eaLnBrk="1" hangingPunct="1">
              <a:lnSpc>
                <a:spcPct val="80000"/>
              </a:lnSpc>
            </a:pPr>
            <a:endParaRPr lang="en-US" altLang="en-US" sz="2400">
              <a:latin typeface="Calibri" panose="020F0502020204030204" pitchFamily="34" charset="0"/>
              <a:ea typeface="ヒラギノ角ゴ Pro W3"/>
              <a:cs typeface="ヒラギノ角ゴ Pro W3"/>
            </a:endParaRPr>
          </a:p>
          <a:p>
            <a:pPr eaLnBrk="1" hangingPunct="1">
              <a:lnSpc>
                <a:spcPct val="80000"/>
              </a:lnSpc>
            </a:pPr>
            <a:r>
              <a:rPr lang="en-US" altLang="en-US" sz="2400">
                <a:latin typeface="Calibri" panose="020F0502020204030204" pitchFamily="34" charset="0"/>
                <a:ea typeface="ヒラギノ角ゴ Pro W3"/>
                <a:cs typeface="ヒラギノ角ゴ Pro W3"/>
              </a:rPr>
              <a:t>Social engineering: Getting people to do something they would not ordinarily do for a stranger</a:t>
            </a:r>
          </a:p>
          <a:p>
            <a:pPr eaLnBrk="1" hangingPunct="1">
              <a:lnSpc>
                <a:spcPct val="80000"/>
              </a:lnSpc>
            </a:pPr>
            <a:r>
              <a:rPr lang="en-US" altLang="en-US" sz="2400">
                <a:latin typeface="Calibri" panose="020F0502020204030204" pitchFamily="34" charset="0"/>
                <a:ea typeface="ヒラギノ角ゴ Pro W3"/>
                <a:cs typeface="ヒラギノ角ゴ Pro W3"/>
              </a:rPr>
              <a:t>Social engineering is nearly 100% effective</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Social Engineering II</a:t>
            </a:r>
          </a:p>
        </p:txBody>
      </p:sp>
      <p:sp>
        <p:nvSpPr>
          <p:cNvPr id="76803" name="Rectangle 3"/>
          <p:cNvSpPr>
            <a:spLocks noGrp="1" noChangeArrowheads="1"/>
          </p:cNvSpPr>
          <p:nvPr>
            <p:ph idx="1"/>
          </p:nvPr>
        </p:nvSpPr>
        <p:spPr/>
        <p:txBody>
          <a:bodyPr/>
          <a:lstStyle/>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Telephone call from ‘IT’:</a:t>
            </a:r>
          </a:p>
          <a:p>
            <a:pPr eaLnBrk="1" hangingPunct="1"/>
            <a:r>
              <a:rPr lang="en-US" altLang="en-US" sz="2400">
                <a:latin typeface="Calibri" panose="020F0502020204030204" pitchFamily="34" charset="0"/>
                <a:ea typeface="ヒラギノ角ゴ Pro W3"/>
                <a:cs typeface="ヒラギノ角ゴ Pro W3"/>
              </a:rPr>
              <a:t>Some company computers have been infected with a virus that the anti-virus software cannot fix.  Let me walk you through the fix…</a:t>
            </a:r>
          </a:p>
          <a:p>
            <a:pPr eaLnBrk="1" hangingPunct="1"/>
            <a:r>
              <a:rPr lang="en-US" altLang="en-US" sz="2400">
                <a:latin typeface="Calibri" panose="020F0502020204030204" pitchFamily="34" charset="0"/>
                <a:ea typeface="ヒラギノ角ゴ Pro W3"/>
                <a:cs typeface="ヒラギノ角ゴ Pro W3"/>
              </a:rPr>
              <a:t>We need to test a new utility to change your password…</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Social Engineering III</a:t>
            </a:r>
          </a:p>
        </p:txBody>
      </p:sp>
      <p:sp>
        <p:nvSpPr>
          <p:cNvPr id="78851" name="Rectangle 3"/>
          <p:cNvSpPr>
            <a:spLocks noGrp="1" noChangeArrowheads="1"/>
          </p:cNvSpPr>
          <p:nvPr>
            <p:ph idx="1"/>
          </p:nvPr>
        </p:nvSpPr>
        <p:spPr>
          <a:xfrm>
            <a:off x="457200" y="1981200"/>
            <a:ext cx="8229600" cy="4495800"/>
          </a:xfrm>
        </p:spPr>
        <p:txBody>
          <a:bodyPr/>
          <a:lstStyle/>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Phone call 1:</a:t>
            </a:r>
          </a:p>
          <a:p>
            <a:pPr eaLnBrk="1" hangingPunct="1">
              <a:lnSpc>
                <a:spcPct val="80000"/>
              </a:lnSpc>
            </a:pPr>
            <a:r>
              <a:rPr lang="en-US" altLang="en-US" sz="2400">
                <a:latin typeface="Calibri" panose="020F0502020204030204" pitchFamily="34" charset="0"/>
                <a:ea typeface="ヒラギノ角ゴ Pro W3"/>
                <a:cs typeface="ヒラギノ角ゴ Pro W3"/>
              </a:rPr>
              <a:t>“I had a great experience at your store.  Can you tell me manager’s name, address?”</a:t>
            </a:r>
          </a:p>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Phone call 2:</a:t>
            </a:r>
          </a:p>
          <a:p>
            <a:pPr eaLnBrk="1" hangingPunct="1">
              <a:lnSpc>
                <a:spcPct val="80000"/>
              </a:lnSpc>
            </a:pPr>
            <a:r>
              <a:rPr lang="en-US" altLang="en-US" sz="2400">
                <a:latin typeface="Calibri" panose="020F0502020204030204" pitchFamily="34" charset="0"/>
                <a:ea typeface="ヒラギノ角ゴ Pro W3"/>
                <a:cs typeface="ヒラギノ角ゴ Pro W3"/>
              </a:rPr>
              <a:t>“This is John from X.  I got a call from Alice at your site wanting me to fax a sig-card. She left a fax number but I can’t read it can you tell me?  What is the code?</a:t>
            </a:r>
          </a:p>
          <a:p>
            <a:pPr eaLnBrk="1" hangingPunct="1">
              <a:lnSpc>
                <a:spcPct val="80000"/>
              </a:lnSpc>
            </a:pPr>
            <a:r>
              <a:rPr lang="en-US" altLang="en-US" sz="2400">
                <a:latin typeface="Calibri" panose="020F0502020204030204" pitchFamily="34" charset="0"/>
                <a:ea typeface="ヒラギノ角ゴ Pro W3"/>
                <a:cs typeface="ヒラギノ角ゴ Pro W3"/>
              </a:rPr>
              <a:t>“You should be telling me the code…”</a:t>
            </a:r>
          </a:p>
          <a:p>
            <a:pPr eaLnBrk="1" hangingPunct="1">
              <a:lnSpc>
                <a:spcPct val="80000"/>
              </a:lnSpc>
            </a:pPr>
            <a:r>
              <a:rPr lang="en-US" altLang="en-US" sz="2400">
                <a:latin typeface="Calibri" panose="020F0502020204030204" pitchFamily="34" charset="0"/>
                <a:ea typeface="ヒラギノ角ゴ Pro W3"/>
                <a:cs typeface="ヒラギノ角ゴ Pro W3"/>
              </a:rPr>
              <a:t>“That’s ok, it can wait.  I am leaving but Alice won’t get her information…”</a:t>
            </a:r>
          </a:p>
          <a:p>
            <a:pPr eaLnBrk="1" hangingPunct="1">
              <a:lnSpc>
                <a:spcPct val="80000"/>
              </a:lnSpc>
            </a:pPr>
            <a:r>
              <a:rPr lang="en-US" altLang="en-US" sz="2400">
                <a:latin typeface="Calibri" panose="020F0502020204030204" pitchFamily="34" charset="0"/>
                <a:ea typeface="ヒラギノ角ゴ Pro W3"/>
                <a:cs typeface="ヒラギノ角ゴ Pro W3"/>
              </a:rPr>
              <a:t>“The code is … “</a:t>
            </a:r>
          </a:p>
          <a:p>
            <a:pPr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Phone call or fax 3:</a:t>
            </a:r>
          </a:p>
          <a:p>
            <a:pPr eaLnBrk="1" hangingPunct="1">
              <a:lnSpc>
                <a:spcPct val="80000"/>
              </a:lnSpc>
            </a:pPr>
            <a:r>
              <a:rPr lang="en-US" altLang="en-US" sz="2400">
                <a:latin typeface="Calibri" panose="020F0502020204030204" pitchFamily="34" charset="0"/>
                <a:ea typeface="ヒラギノ角ゴ Pro W3"/>
                <a:cs typeface="ヒラギノ角ゴ Pro W3"/>
              </a:rPr>
              <a:t>“I need … Code is …”</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Social Engineering Techniques</a:t>
            </a:r>
          </a:p>
        </p:txBody>
      </p:sp>
      <p:sp>
        <p:nvSpPr>
          <p:cNvPr id="80899" name="Rectangle 3"/>
          <p:cNvSpPr>
            <a:spLocks noGrp="1" noChangeArrowheads="1"/>
          </p:cNvSpPr>
          <p:nvPr>
            <p:ph idx="1"/>
          </p:nvPr>
        </p:nvSpPr>
        <p:spPr/>
        <p:txBody>
          <a:bodyPr/>
          <a:lstStyle/>
          <a:p>
            <a:pPr eaLnBrk="1" hangingPunct="1">
              <a:lnSpc>
                <a:spcPct val="80000"/>
              </a:lnSpc>
            </a:pPr>
            <a:r>
              <a:rPr lang="en-US" altLang="en-US" sz="2800">
                <a:latin typeface="Calibri" panose="020F0502020204030204" pitchFamily="34" charset="0"/>
                <a:ea typeface="ヒラギノ角ゴ Pro W3"/>
                <a:cs typeface="ヒラギノ角ゴ Pro W3"/>
              </a:rPr>
              <a:t>Learns insider vocabulary and/or personnel names</a:t>
            </a:r>
          </a:p>
          <a:p>
            <a:pPr eaLnBrk="1" hangingPunct="1">
              <a:lnSpc>
                <a:spcPct val="80000"/>
              </a:lnSpc>
            </a:pPr>
            <a:r>
              <a:rPr lang="en-US" altLang="en-US" sz="2800">
                <a:latin typeface="Calibri" panose="020F0502020204030204" pitchFamily="34" charset="0"/>
                <a:ea typeface="ヒラギノ角ゴ Pro W3"/>
                <a:cs typeface="ヒラギノ角ゴ Pro W3"/>
              </a:rPr>
              <a:t>Pretends legit insider:  “I am &lt;VP, IT, other branch, other dept&gt;.  Can you …?”</a:t>
            </a:r>
          </a:p>
          <a:p>
            <a:pPr eaLnBrk="1" hangingPunct="1">
              <a:lnSpc>
                <a:spcPct val="80000"/>
              </a:lnSpc>
            </a:pPr>
            <a:r>
              <a:rPr lang="en-US" altLang="en-US" sz="2800">
                <a:latin typeface="Calibri" panose="020F0502020204030204" pitchFamily="34" charset="0"/>
                <a:ea typeface="ヒラギノ角ゴ Pro W3"/>
                <a:cs typeface="ヒラギノ角ゴ Pro W3"/>
              </a:rPr>
              <a:t>Pretends real transaction:</a:t>
            </a:r>
          </a:p>
          <a:p>
            <a:pPr lvl="1" eaLnBrk="1" hangingPunct="1">
              <a:lnSpc>
                <a:spcPct val="80000"/>
              </a:lnSpc>
            </a:pPr>
            <a:r>
              <a:rPr lang="en-US" altLang="en-US" sz="2400">
                <a:latin typeface="Calibri" panose="020F0502020204030204" pitchFamily="34" charset="0"/>
                <a:ea typeface="ヒラギノ角ゴ Pro W3"/>
                <a:cs typeface="ヒラギノ角ゴ Pro W3"/>
              </a:rPr>
              <a:t>Helping:  I am in trouble &lt;or&gt; you need help due to …</a:t>
            </a:r>
          </a:p>
          <a:p>
            <a:pPr marL="342900" lvl="2" indent="-342900" eaLnBrk="1" hangingPunct="1">
              <a:lnSpc>
                <a:spcPct val="80000"/>
              </a:lnSpc>
              <a:buFont typeface="Arial" pitchFamily="34" charset="0"/>
              <a:buChar char="•"/>
            </a:pPr>
            <a:r>
              <a:rPr lang="en-US" altLang="en-US" sz="2400">
                <a:latin typeface="Calibri" panose="020F0502020204030204" pitchFamily="34" charset="0"/>
                <a:ea typeface="ヒラギノ角ゴ Pro W3"/>
                <a:cs typeface="ヒラギノ角ゴ Pro W3"/>
              </a:rPr>
              <a:t>&lt;My,Your&gt; computer is &lt;virused, broke, busy, don’t have one&gt;.  Can you &lt;do, tell me&gt; …?</a:t>
            </a:r>
          </a:p>
          <a:p>
            <a:pPr lvl="1" eaLnBrk="1" hangingPunct="1">
              <a:lnSpc>
                <a:spcPct val="80000"/>
              </a:lnSpc>
            </a:pPr>
            <a:r>
              <a:rPr lang="en-US" altLang="en-US" sz="2400">
                <a:latin typeface="Calibri" panose="020F0502020204030204" pitchFamily="34" charset="0"/>
                <a:ea typeface="ヒラギノ角ゴ Pro W3"/>
                <a:cs typeface="ヒラギノ角ゴ Pro W3"/>
              </a:rPr>
              <a:t>Deception:  Hides real question among others. </a:t>
            </a:r>
          </a:p>
          <a:p>
            <a:pPr eaLnBrk="1" hangingPunct="1">
              <a:lnSpc>
                <a:spcPct val="80000"/>
              </a:lnSpc>
            </a:pPr>
            <a:r>
              <a:rPr lang="en-US" altLang="en-US" sz="2400">
                <a:latin typeface="Calibri" panose="020F0502020204030204" pitchFamily="34" charset="0"/>
                <a:ea typeface="ヒラギノ角ゴ Pro W3"/>
                <a:cs typeface="ヒラギノ角ゴ Pro W3"/>
              </a:rPr>
              <a:t>Establishes relationship:  Uses friendliness to gain trust for future tasks</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Internal or Occupational Fraud</a:t>
            </a:r>
          </a:p>
        </p:txBody>
      </p:sp>
      <p:sp>
        <p:nvSpPr>
          <p:cNvPr id="19459" name="Rectangle 3"/>
          <p:cNvSpPr>
            <a:spLocks noGrp="1" noChangeArrowheads="1"/>
          </p:cNvSpPr>
          <p:nvPr>
            <p:ph idx="1"/>
          </p:nvPr>
        </p:nvSpPr>
        <p:spPr>
          <a:xfrm>
            <a:off x="457200" y="1676400"/>
            <a:ext cx="8229600" cy="4191000"/>
          </a:xfrm>
        </p:spPr>
        <p:txBody>
          <a:bodyPr/>
          <a:lstStyle/>
          <a:p>
            <a:pPr algn="ctr" eaLnBrk="1" hangingPunct="1">
              <a:buFont typeface="Wingdings" panose="05000000000000000000" pitchFamily="2" charset="2"/>
              <a:buNone/>
            </a:pPr>
            <a:r>
              <a:rPr lang="en-US" altLang="en-US" dirty="0">
                <a:latin typeface="Calibri" panose="020F0502020204030204" pitchFamily="34" charset="0"/>
                <a:ea typeface="ヒラギノ角ゴ Pro W3"/>
                <a:cs typeface="ヒラギノ角ゴ Pro W3"/>
              </a:rPr>
              <a:t>Definition</a:t>
            </a:r>
          </a:p>
          <a:p>
            <a:pPr eaLnBrk="1" hangingPunct="1"/>
            <a:r>
              <a:rPr lang="en-US" altLang="en-US" dirty="0">
                <a:latin typeface="Calibri" panose="020F0502020204030204" pitchFamily="34" charset="0"/>
                <a:ea typeface="ヒラギノ角ゴ Pro W3"/>
                <a:cs typeface="ヒラギノ角ゴ Pro W3"/>
              </a:rPr>
              <a:t>Violates the employee’s fiduciary responsibility to employer</a:t>
            </a:r>
          </a:p>
          <a:p>
            <a:pPr eaLnBrk="1" hangingPunct="1"/>
            <a:r>
              <a:rPr lang="en-US" altLang="en-US" dirty="0">
                <a:latin typeface="Calibri" panose="020F0502020204030204" pitchFamily="34" charset="0"/>
                <a:ea typeface="ヒラギノ角ゴ Pro W3"/>
                <a:cs typeface="ヒラギノ角ゴ Pro W3"/>
              </a:rPr>
              <a:t>Is done secretly and is concealed</a:t>
            </a:r>
          </a:p>
          <a:p>
            <a:pPr eaLnBrk="1" hangingPunct="1"/>
            <a:r>
              <a:rPr lang="en-US" altLang="en-US" dirty="0">
                <a:latin typeface="Calibri" panose="020F0502020204030204" pitchFamily="34" charset="0"/>
                <a:ea typeface="ヒラギノ角ゴ Pro W3"/>
                <a:cs typeface="ヒラギノ角ゴ Pro W3"/>
              </a:rPr>
              <a:t>Is done to achieve a direct or indirect benefit</a:t>
            </a:r>
          </a:p>
          <a:p>
            <a:pPr eaLnBrk="1" hangingPunct="1"/>
            <a:r>
              <a:rPr lang="en-US" altLang="en-US" dirty="0">
                <a:latin typeface="Calibri" panose="020F0502020204030204" pitchFamily="34" charset="0"/>
                <a:ea typeface="ヒラギノ角ゴ Pro W3"/>
                <a:cs typeface="ヒラギノ角ゴ Pro W3"/>
              </a:rPr>
              <a:t>Costs the organization assets, revenue, or opportunity</a:t>
            </a:r>
          </a:p>
          <a:p>
            <a:pPr eaLnBrk="1" hangingPunct="1"/>
            <a:endParaRPr lang="en-US" altLang="en-US" dirty="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4"/>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Combating Social Engineering</a:t>
            </a:r>
          </a:p>
        </p:txBody>
      </p:sp>
      <p:sp>
        <p:nvSpPr>
          <p:cNvPr id="82947" name="Rectangle 5"/>
          <p:cNvSpPr>
            <a:spLocks noGrp="1" noChangeArrowheads="1"/>
          </p:cNvSpPr>
          <p:nvPr>
            <p:ph sz="half" idx="1"/>
          </p:nvPr>
        </p:nvSpPr>
        <p:spPr/>
        <p:txBody>
          <a:bodyPr/>
          <a:lstStyle/>
          <a:p>
            <a:pPr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Verification Procedure</a:t>
            </a:r>
          </a:p>
          <a:p>
            <a:pPr eaLnBrk="1" hangingPunct="1"/>
            <a:r>
              <a:rPr lang="en-US" altLang="en-US" sz="2400">
                <a:latin typeface="Calibri" panose="020F0502020204030204" pitchFamily="34" charset="0"/>
                <a:ea typeface="ヒラギノ角ゴ Pro W3"/>
                <a:cs typeface="ヒラギノ角ゴ Pro W3"/>
              </a:rPr>
              <a:t>Verify requester is who they claim to be</a:t>
            </a:r>
          </a:p>
          <a:p>
            <a:pPr eaLnBrk="1" hangingPunct="1"/>
            <a:r>
              <a:rPr lang="en-US" altLang="en-US" sz="2400">
                <a:latin typeface="Calibri" panose="020F0502020204030204" pitchFamily="34" charset="0"/>
                <a:ea typeface="ヒラギノ角ゴ Pro W3"/>
                <a:cs typeface="ヒラギノ角ゴ Pro W3"/>
              </a:rPr>
              <a:t>Verify the requester is currently employed in the position claimed.</a:t>
            </a:r>
          </a:p>
          <a:p>
            <a:pPr eaLnBrk="1" hangingPunct="1"/>
            <a:r>
              <a:rPr lang="en-US" altLang="en-US" sz="2400">
                <a:latin typeface="Calibri" panose="020F0502020204030204" pitchFamily="34" charset="0"/>
                <a:ea typeface="ヒラギノ角ゴ Pro W3"/>
                <a:cs typeface="ヒラギノ角ゴ Pro W3"/>
              </a:rPr>
              <a:t>Verify role is authorized for request</a:t>
            </a:r>
          </a:p>
          <a:p>
            <a:pPr eaLnBrk="1" hangingPunct="1"/>
            <a:r>
              <a:rPr lang="en-US" altLang="en-US" sz="2400">
                <a:latin typeface="Calibri" panose="020F0502020204030204" pitchFamily="34" charset="0"/>
                <a:ea typeface="ヒラギノ角ゴ Pro W3"/>
                <a:cs typeface="ヒラギノ角ゴ Pro W3"/>
              </a:rPr>
              <a:t>Record transaction</a:t>
            </a:r>
          </a:p>
        </p:txBody>
      </p:sp>
      <p:sp>
        <p:nvSpPr>
          <p:cNvPr id="82948" name="Rectangle 6"/>
          <p:cNvSpPr>
            <a:spLocks noGrp="1" noChangeArrowheads="1"/>
          </p:cNvSpPr>
          <p:nvPr>
            <p:ph sz="half" idx="2"/>
          </p:nvPr>
        </p:nvSpPr>
        <p:spPr/>
        <p:txBody>
          <a:bodyPr/>
          <a:lstStyle/>
          <a:p>
            <a:pPr eaLnBrk="1" hangingPunct="1">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Organization security</a:t>
            </a:r>
          </a:p>
          <a:p>
            <a:pPr eaLnBrk="1" hangingPunct="1"/>
            <a:r>
              <a:rPr lang="en-US" altLang="en-US" sz="2400" dirty="0">
                <a:latin typeface="Calibri" panose="020F0502020204030204" pitchFamily="34" charset="0"/>
                <a:ea typeface="ヒラギノ角ゴ Pro W3"/>
                <a:cs typeface="ヒラギノ角ゴ Pro W3"/>
              </a:rPr>
              <a:t>Data classification defines treatment</a:t>
            </a:r>
          </a:p>
          <a:p>
            <a:pPr eaLnBrk="1" hangingPunct="1"/>
            <a:r>
              <a:rPr lang="en-US" altLang="en-US" sz="2400" dirty="0">
                <a:latin typeface="Calibri" panose="020F0502020204030204" pitchFamily="34" charset="0"/>
                <a:ea typeface="ヒラギノ角ゴ Pro W3"/>
                <a:cs typeface="ヒラギノ角ゴ Pro W3"/>
              </a:rPr>
              <a:t>Policies define guidelines for employee behavior</a:t>
            </a:r>
          </a:p>
          <a:p>
            <a:pPr eaLnBrk="1" hangingPunct="1"/>
            <a:r>
              <a:rPr lang="en-US" altLang="en-US" sz="2400" dirty="0">
                <a:latin typeface="Calibri" panose="020F0502020204030204" pitchFamily="34" charset="0"/>
                <a:ea typeface="ヒラギノ角ゴ Pro W3"/>
                <a:cs typeface="ヒラギノ角ゴ Pro W3"/>
              </a:rPr>
              <a:t>Employees trained in roles, need-to-know, and policies</a:t>
            </a:r>
          </a:p>
          <a:p>
            <a:pPr eaLnBrk="1" hangingPunct="1"/>
            <a:endParaRPr lang="en-US" altLang="en-US" sz="2400" dirty="0">
              <a:latin typeface="Calibri" panose="020F0502020204030204" pitchFamily="34" charset="0"/>
              <a:ea typeface="ヒラギノ角ゴ Pro W3"/>
              <a:cs typeface="ヒラギノ角ゴ Pro W3"/>
            </a:endParaRPr>
          </a:p>
          <a:p>
            <a:pPr eaLnBrk="1" hangingPunct="1"/>
            <a:endParaRPr lang="en-US" altLang="en-US" sz="2400" dirty="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Fraud Scams</a:t>
            </a:r>
          </a:p>
        </p:txBody>
      </p:sp>
      <p:sp>
        <p:nvSpPr>
          <p:cNvPr id="84995" name="Rectangle 3"/>
          <p:cNvSpPr>
            <a:spLocks noGrp="1" noChangeArrowheads="1"/>
          </p:cNvSpPr>
          <p:nvPr>
            <p:ph idx="1"/>
          </p:nvPr>
        </p:nvSpPr>
        <p:spPr/>
        <p:txBody>
          <a:bodyPr/>
          <a:lstStyle/>
          <a:p>
            <a:pPr eaLnBrk="1" hangingPunct="1">
              <a:lnSpc>
                <a:spcPct val="100000"/>
              </a:lnSpc>
            </a:pPr>
            <a:r>
              <a:rPr lang="en-US" altLang="en-US" sz="2800">
                <a:latin typeface="Calibri" panose="020F0502020204030204" pitchFamily="34" charset="0"/>
                <a:ea typeface="ヒラギノ角ゴ Pro W3"/>
                <a:cs typeface="ヒラギノ角ゴ Pro W3"/>
              </a:rPr>
              <a:t>Get a receipt from the trash, ‘return’ a product</a:t>
            </a:r>
          </a:p>
          <a:p>
            <a:pPr eaLnBrk="1" hangingPunct="1">
              <a:lnSpc>
                <a:spcPct val="100000"/>
              </a:lnSpc>
            </a:pPr>
            <a:r>
              <a:rPr lang="en-US" altLang="en-US" sz="2800">
                <a:latin typeface="Calibri" panose="020F0502020204030204" pitchFamily="34" charset="0"/>
                <a:ea typeface="ヒラギノ角ゴ Pro W3"/>
                <a:cs typeface="ヒラギノ角ゴ Pro W3"/>
              </a:rPr>
              <a:t>Copy gift certificate and cash in at multiple locations</a:t>
            </a:r>
          </a:p>
          <a:p>
            <a:pPr eaLnBrk="1" hangingPunct="1">
              <a:lnSpc>
                <a:spcPct val="100000"/>
              </a:lnSpc>
            </a:pPr>
            <a:r>
              <a:rPr lang="en-US" altLang="en-US" sz="2800">
                <a:latin typeface="Calibri" panose="020F0502020204030204" pitchFamily="34" charset="0"/>
                <a:ea typeface="ヒラギノ角ゴ Pro W3"/>
                <a:cs typeface="ヒラギノ角ゴ Pro W3"/>
              </a:rPr>
              <a:t>Markdown sale prices reimbursed with receipt – copied and collected at multiple locations</a:t>
            </a:r>
          </a:p>
          <a:p>
            <a:pPr eaLnBrk="1" hangingPunct="1">
              <a:lnSpc>
                <a:spcPct val="100000"/>
              </a:lnSpc>
            </a:pPr>
            <a:r>
              <a:rPr lang="en-US" altLang="en-US" sz="2800">
                <a:latin typeface="Calibri" panose="020F0502020204030204" pitchFamily="34" charset="0"/>
                <a:ea typeface="ヒラギノ角ゴ Pro W3"/>
                <a:cs typeface="ヒラギノ角ゴ Pro W3"/>
              </a:rPr>
              <a:t>Fake UPC numbers to pay low prices then return at higher price.  If receipt total is sufficient, scam may work.</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Preventing Scams</a:t>
            </a:r>
          </a:p>
        </p:txBody>
      </p:sp>
      <p:sp>
        <p:nvSpPr>
          <p:cNvPr id="87043" name="Rectangle 3"/>
          <p:cNvSpPr>
            <a:spLocks noGrp="1" noChangeArrowheads="1"/>
          </p:cNvSpPr>
          <p:nvPr>
            <p:ph idx="1"/>
          </p:nvPr>
        </p:nvSpPr>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Receipts must have security marks on them (e.g., two-colored ink on special paper, or better: thermochromatic ink)</a:t>
            </a:r>
          </a:p>
          <a:p>
            <a:pPr eaLnBrk="1" hangingPunct="1">
              <a:lnSpc>
                <a:spcPct val="90000"/>
              </a:lnSpc>
            </a:pPr>
            <a:r>
              <a:rPr lang="en-US" altLang="en-US" sz="2400">
                <a:latin typeface="Calibri" panose="020F0502020204030204" pitchFamily="34" charset="0"/>
                <a:ea typeface="ヒラギノ角ゴ Pro W3"/>
                <a:cs typeface="ヒラギノ角ゴ Pro W3"/>
              </a:rPr>
              <a:t>Line-item detail on receipts and sales records in company database</a:t>
            </a:r>
          </a:p>
          <a:p>
            <a:pPr eaLnBrk="1" hangingPunct="1">
              <a:lnSpc>
                <a:spcPct val="90000"/>
              </a:lnSpc>
            </a:pPr>
            <a:r>
              <a:rPr lang="en-US" altLang="en-US" sz="2400">
                <a:latin typeface="Calibri" panose="020F0502020204030204" pitchFamily="34" charset="0"/>
                <a:ea typeface="ヒラギノ角ゴ Pro W3"/>
                <a:cs typeface="ヒラギノ角ゴ Pro W3"/>
              </a:rPr>
              <a:t>Garbage bins which may receive receipts should be protected from access (e.g., bank garbage bins)</a:t>
            </a:r>
          </a:p>
          <a:p>
            <a:pPr eaLnBrk="1" hangingPunct="1">
              <a:lnSpc>
                <a:spcPct val="90000"/>
              </a:lnSpc>
            </a:pPr>
            <a:r>
              <a:rPr lang="en-US" altLang="en-US" sz="2400">
                <a:latin typeface="Calibri" panose="020F0502020204030204" pitchFamily="34" charset="0"/>
                <a:ea typeface="ヒラギノ角ゴ Pro W3"/>
                <a:cs typeface="ヒラギノ角ゴ Pro W3"/>
              </a:rPr>
              <a:t>Register gift certificates – unique numbers</a:t>
            </a:r>
          </a:p>
          <a:p>
            <a:pPr eaLnBrk="1" hangingPunct="1">
              <a:lnSpc>
                <a:spcPct val="90000"/>
              </a:lnSpc>
            </a:pPr>
            <a:r>
              <a:rPr lang="en-US" altLang="en-US" sz="2400">
                <a:latin typeface="Calibri" panose="020F0502020204030204" pitchFamily="34" charset="0"/>
                <a:ea typeface="ヒラギノ角ゴ Pro W3"/>
                <a:cs typeface="ヒラギノ角ゴ Pro W3"/>
              </a:rPr>
              <a:t>Shredders should be used for any sensitive information</a:t>
            </a:r>
          </a:p>
          <a:p>
            <a:pPr eaLnBrk="1" hangingPunct="1">
              <a:lnSpc>
                <a:spcPct val="90000"/>
              </a:lnSpc>
            </a:pPr>
            <a:r>
              <a:rPr lang="en-US" altLang="en-US" sz="2400">
                <a:latin typeface="Calibri" panose="020F0502020204030204" pitchFamily="34" charset="0"/>
                <a:ea typeface="ヒラギノ角ゴ Pro W3"/>
                <a:cs typeface="ヒラギノ角ゴ Pro W3"/>
              </a:rPr>
              <a:t>Protect against shoulder surfing or device attachment for card readers</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Check Fraud Examples</a:t>
            </a:r>
          </a:p>
        </p:txBody>
      </p:sp>
      <p:sp>
        <p:nvSpPr>
          <p:cNvPr id="55299" name="Rectangle 3"/>
          <p:cNvSpPr>
            <a:spLocks noGrp="1" noChangeArrowheads="1"/>
          </p:cNvSpPr>
          <p:nvPr>
            <p:ph idx="1"/>
          </p:nvPr>
        </p:nvSpPr>
        <p:spPr>
          <a:xfrm>
            <a:off x="381000" y="1676400"/>
            <a:ext cx="8229600" cy="3886200"/>
          </a:xfrm>
        </p:spPr>
        <p:txBody>
          <a:bodyPr/>
          <a:lstStyle/>
          <a:p>
            <a:pPr eaLnBrk="1" hangingPunct="1">
              <a:lnSpc>
                <a:spcPct val="80000"/>
              </a:lnSpc>
              <a:buFont typeface="Wingdings" pitchFamily="2" charset="2"/>
              <a:buNone/>
              <a:defRPr/>
            </a:pPr>
            <a:r>
              <a:rPr lang="en-US" altLang="en-US" sz="2000" dirty="0">
                <a:latin typeface="Calibri" pitchFamily="34" charset="0"/>
                <a:ea typeface="ヒラギノ角ゴ Pro W3"/>
                <a:cs typeface="ヒラギノ角ゴ Pro W3"/>
              </a:rPr>
              <a:t>Altered Checks: Chemicals are used to erase the payee or amount, then re-printed OR check is appended to.  </a:t>
            </a:r>
          </a:p>
          <a:p>
            <a:pPr marL="342900" indent="-342900" eaLnBrk="1" hangingPunct="1">
              <a:lnSpc>
                <a:spcPct val="80000"/>
              </a:lnSpc>
              <a:buFont typeface="Arial" pitchFamily="34" charset="0"/>
              <a:buChar char="•"/>
              <a:defRPr/>
            </a:pPr>
            <a:r>
              <a:rPr lang="en-US" altLang="en-US" sz="2000" dirty="0">
                <a:latin typeface="Calibri" pitchFamily="34" charset="0"/>
                <a:ea typeface="ヒラギノ角ゴ Pro W3"/>
                <a:cs typeface="ヒラギノ角ゴ Pro W3"/>
              </a:rPr>
              <a:t>An Argentinian modified a ticket-overpayment refund check from Miami, changing a $2 check to $1.45 Million</a:t>
            </a:r>
          </a:p>
          <a:p>
            <a:pPr eaLnBrk="1" hangingPunct="1">
              <a:lnSpc>
                <a:spcPct val="80000"/>
              </a:lnSpc>
              <a:buFont typeface="Wingdings" pitchFamily="2" charset="2"/>
              <a:buNone/>
              <a:defRPr/>
            </a:pPr>
            <a:r>
              <a:rPr lang="en-US" altLang="en-US" sz="2000" dirty="0">
                <a:latin typeface="Calibri" pitchFamily="34" charset="0"/>
                <a:ea typeface="ヒラギノ角ゴ Pro W3"/>
                <a:cs typeface="ヒラギノ角ゴ Pro W3"/>
              </a:rPr>
              <a:t>Counterfeit Checks or Identity Assumption</a:t>
            </a:r>
          </a:p>
          <a:p>
            <a:pPr marL="342900" indent="-342900" eaLnBrk="1" hangingPunct="1">
              <a:lnSpc>
                <a:spcPct val="80000"/>
              </a:lnSpc>
              <a:buFont typeface="Arial" pitchFamily="34" charset="0"/>
              <a:buChar char="•"/>
              <a:defRPr/>
            </a:pPr>
            <a:r>
              <a:rPr lang="en-US" altLang="en-US" sz="2000" dirty="0">
                <a:latin typeface="Calibri" pitchFamily="34" charset="0"/>
                <a:ea typeface="ヒラギノ角ゴ Pro W3"/>
                <a:cs typeface="ヒラギノ角ゴ Pro W3"/>
              </a:rPr>
              <a:t>Someone in your checkout line views your check, or does yard work for you</a:t>
            </a:r>
          </a:p>
          <a:p>
            <a:pPr marL="342900" indent="-342900" eaLnBrk="1" hangingPunct="1">
              <a:lnSpc>
                <a:spcPct val="80000"/>
              </a:lnSpc>
              <a:buFont typeface="Arial" pitchFamily="34" charset="0"/>
              <a:buChar char="•"/>
              <a:defRPr/>
            </a:pPr>
            <a:r>
              <a:rPr lang="en-US" altLang="en-US" sz="2000" dirty="0">
                <a:latin typeface="Calibri" pitchFamily="34" charset="0"/>
                <a:ea typeface="ヒラギノ角ゴ Pro W3"/>
                <a:cs typeface="ヒラギノ角ゴ Pro W3"/>
              </a:rPr>
              <a:t>Fishes in a business’s in-mailbox or home’s out-mail for a check</a:t>
            </a:r>
          </a:p>
          <a:p>
            <a:pPr marL="342900" indent="-342900" eaLnBrk="1" hangingPunct="1">
              <a:lnSpc>
                <a:spcPct val="80000"/>
              </a:lnSpc>
              <a:buFont typeface="Arial" pitchFamily="34" charset="0"/>
              <a:buChar char="•"/>
              <a:defRPr/>
            </a:pPr>
            <a:r>
              <a:rPr lang="en-US" altLang="en-US" sz="2000" dirty="0">
                <a:latin typeface="Calibri" pitchFamily="34" charset="0"/>
                <a:ea typeface="ヒラギノ角ゴ Pro W3"/>
                <a:cs typeface="ヒラギノ角ゴ Pro W3"/>
              </a:rPr>
              <a:t>Checks can be purchased on-line or mail order</a:t>
            </a:r>
          </a:p>
          <a:p>
            <a:pPr eaLnBrk="1" hangingPunct="1">
              <a:lnSpc>
                <a:spcPct val="80000"/>
              </a:lnSpc>
              <a:buFont typeface="Wingdings" pitchFamily="2" charset="2"/>
              <a:buNone/>
              <a:defRPr/>
            </a:pPr>
            <a:r>
              <a:rPr lang="en-US" altLang="en-US" sz="2000" dirty="0">
                <a:latin typeface="Calibri" pitchFamily="34" charset="0"/>
                <a:ea typeface="ヒラギノ角ゴ Pro W3"/>
                <a:cs typeface="ヒラギノ角ゴ Pro W3"/>
              </a:rPr>
              <a:t>Telemarketing Fraud: </a:t>
            </a:r>
          </a:p>
          <a:p>
            <a:pPr marL="342900" indent="-342900" eaLnBrk="1" hangingPunct="1">
              <a:lnSpc>
                <a:spcPct val="80000"/>
              </a:lnSpc>
              <a:buFont typeface="Arial" pitchFamily="34" charset="0"/>
              <a:buChar char="•"/>
              <a:defRPr/>
            </a:pPr>
            <a:r>
              <a:rPr lang="en-US" altLang="en-US" sz="2000" dirty="0">
                <a:latin typeface="Calibri" pitchFamily="34" charset="0"/>
                <a:ea typeface="ヒラギノ角ゴ Pro W3"/>
                <a:cs typeface="ヒラギノ角ゴ Pro W3"/>
              </a:rPr>
              <a:t>“You’ve won a prize” or “Would you like to open a VISA?” “Now give me your account information.”</a:t>
            </a:r>
          </a:p>
          <a:p>
            <a:pPr eaLnBrk="1" hangingPunct="1">
              <a:lnSpc>
                <a:spcPct val="80000"/>
              </a:lnSpc>
              <a:buFont typeface="Wingdings" pitchFamily="2" charset="2"/>
              <a:buNone/>
              <a:defRPr/>
            </a:pPr>
            <a:r>
              <a:rPr lang="en-US" altLang="en-US" sz="2000" dirty="0">
                <a:latin typeface="Calibri" pitchFamily="34" charset="0"/>
                <a:ea typeface="ヒラギノ角ゴ Pro W3"/>
                <a:cs typeface="ヒラギノ角ゴ Pro W3"/>
              </a:rPr>
              <a:t>Hot Check: “Insufficient Funds”</a:t>
            </a:r>
          </a:p>
          <a:p>
            <a:pPr eaLnBrk="1" hangingPunct="1">
              <a:lnSpc>
                <a:spcPct val="80000"/>
              </a:lnSpc>
              <a:defRPr/>
            </a:pPr>
            <a:r>
              <a:rPr lang="en-US" altLang="en-US" sz="2000" dirty="0">
                <a:latin typeface="Calibri" pitchFamily="34" charset="0"/>
                <a:ea typeface="ヒラギノ角ゴ Pro W3"/>
                <a:cs typeface="ヒラギノ角ゴ Pro W3"/>
              </a:rPr>
              <a:t>90% of ‘insufficient funds’ checks are numbered between 101 and 200</a:t>
            </a:r>
          </a:p>
          <a:p>
            <a:pPr eaLnBrk="1" hangingPunct="1">
              <a:lnSpc>
                <a:spcPct val="80000"/>
              </a:lnSpc>
              <a:defRPr/>
            </a:pPr>
            <a:r>
              <a:rPr lang="en-US" altLang="en-US" sz="2000" dirty="0">
                <a:latin typeface="Calibri" pitchFamily="34" charset="0"/>
                <a:ea typeface="ヒラギノ角ゴ Pro W3"/>
                <a:cs typeface="ヒラギノ角ゴ Pro W3"/>
              </a:rPr>
              <a:t>Account opening year may be printed on check</a:t>
            </a:r>
            <a:endParaRPr lang="en-US" altLang="en-US" dirty="0">
              <a:latin typeface="Calibri" pitchFamily="34" charset="0"/>
              <a:ea typeface="ヒラギノ角ゴ Pro W3"/>
              <a:cs typeface="ヒラギノ角ゴ Pro W3"/>
            </a:endParaRPr>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Check Security Features</a:t>
            </a:r>
          </a:p>
        </p:txBody>
      </p:sp>
      <p:sp>
        <p:nvSpPr>
          <p:cNvPr id="93187" name="Rectangle 3"/>
          <p:cNvSpPr>
            <a:spLocks noGrp="1" noChangeArrowheads="1"/>
          </p:cNvSpPr>
          <p:nvPr>
            <p:ph idx="1"/>
          </p:nvPr>
        </p:nvSpPr>
        <p:spPr/>
        <p:txBody>
          <a:bodyPr/>
          <a:lstStyle/>
          <a:p>
            <a:pPr eaLnBrk="1" hangingPunct="1">
              <a:lnSpc>
                <a:spcPct val="80000"/>
              </a:lnSpc>
              <a:buFont typeface="Wingdings" panose="05000000000000000000" pitchFamily="2" charset="2"/>
              <a:buNone/>
            </a:pPr>
            <a:r>
              <a:rPr lang="en-US" altLang="en-US" sz="2200" b="1">
                <a:latin typeface="Calibri" panose="020F0502020204030204" pitchFamily="34" charset="0"/>
                <a:ea typeface="ヒラギノ角ゴ Pro W3"/>
                <a:cs typeface="ヒラギノ角ゴ Pro W3"/>
              </a:rPr>
              <a:t>Watermark</a:t>
            </a:r>
            <a:r>
              <a:rPr lang="en-US" altLang="en-US" sz="2200">
                <a:latin typeface="Calibri" panose="020F0502020204030204" pitchFamily="34" charset="0"/>
                <a:ea typeface="ヒラギノ角ゴ Pro W3"/>
                <a:cs typeface="ヒラギノ角ゴ Pro W3"/>
              </a:rPr>
              <a:t>: Subtle design viewable at 45-degree angle toward light.  Cannot be photo-copied</a:t>
            </a:r>
          </a:p>
          <a:p>
            <a:pPr eaLnBrk="1" hangingPunct="1">
              <a:lnSpc>
                <a:spcPct val="80000"/>
              </a:lnSpc>
              <a:buFont typeface="Wingdings" panose="05000000000000000000" pitchFamily="2" charset="2"/>
              <a:buNone/>
            </a:pPr>
            <a:r>
              <a:rPr lang="en-US" altLang="en-US" sz="2200" b="1">
                <a:latin typeface="Calibri" panose="020F0502020204030204" pitchFamily="34" charset="0"/>
                <a:ea typeface="ヒラギノ角ゴ Pro W3"/>
                <a:cs typeface="ヒラギノ角ゴ Pro W3"/>
              </a:rPr>
              <a:t>Void Pantograph</a:t>
            </a:r>
            <a:r>
              <a:rPr lang="en-US" altLang="en-US" sz="2200">
                <a:latin typeface="Calibri" panose="020F0502020204030204" pitchFamily="34" charset="0"/>
                <a:ea typeface="ヒラギノ角ゴ Pro W3"/>
                <a:cs typeface="ヒラギノ角ゴ Pro W3"/>
              </a:rPr>
              <a:t>: Background pattern of checks.  When photo-copied, the background patter disappears or prints ‘VOID’ </a:t>
            </a:r>
          </a:p>
          <a:p>
            <a:pPr eaLnBrk="1" hangingPunct="1">
              <a:lnSpc>
                <a:spcPct val="80000"/>
              </a:lnSpc>
              <a:buFont typeface="Wingdings" panose="05000000000000000000" pitchFamily="2" charset="2"/>
              <a:buNone/>
            </a:pPr>
            <a:r>
              <a:rPr lang="en-US" altLang="en-US" sz="2200" b="1">
                <a:latin typeface="Calibri" panose="020F0502020204030204" pitchFamily="34" charset="0"/>
                <a:ea typeface="ヒラギノ角ゴ Pro W3"/>
                <a:cs typeface="ヒラギノ角ゴ Pro W3"/>
              </a:rPr>
              <a:t>Chemical Voids</a:t>
            </a:r>
            <a:r>
              <a:rPr lang="en-US" altLang="en-US" sz="2200">
                <a:latin typeface="Calibri" panose="020F0502020204030204" pitchFamily="34" charset="0"/>
                <a:ea typeface="ヒラギノ角ゴ Pro W3"/>
                <a:cs typeface="ヒラギノ角ゴ Pro W3"/>
              </a:rPr>
              <a:t>:  When check is treated with eradicator chemical, the word VOID appears</a:t>
            </a:r>
          </a:p>
          <a:p>
            <a:pPr eaLnBrk="1" hangingPunct="1">
              <a:lnSpc>
                <a:spcPct val="80000"/>
              </a:lnSpc>
              <a:buFont typeface="Wingdings" panose="05000000000000000000" pitchFamily="2" charset="2"/>
              <a:buNone/>
            </a:pPr>
            <a:r>
              <a:rPr lang="en-US" altLang="en-US" sz="2200" b="1">
                <a:latin typeface="Calibri" panose="020F0502020204030204" pitchFamily="34" charset="0"/>
                <a:ea typeface="ヒラギノ角ゴ Pro W3"/>
                <a:cs typeface="ヒラギノ角ゴ Pro W3"/>
              </a:rPr>
              <a:t>Microprinting</a:t>
            </a:r>
            <a:r>
              <a:rPr lang="en-US" altLang="en-US" sz="2200">
                <a:latin typeface="Calibri" panose="020F0502020204030204" pitchFamily="34" charset="0"/>
                <a:ea typeface="ヒラギノ角ゴ Pro W3"/>
                <a:cs typeface="ヒラギノ角ゴ Pro W3"/>
              </a:rPr>
              <a:t>: When magnified, the signature or check border appears to be written words.  The resolution is too fine for a photo-copier</a:t>
            </a:r>
          </a:p>
          <a:p>
            <a:pPr eaLnBrk="1" hangingPunct="1">
              <a:lnSpc>
                <a:spcPct val="80000"/>
              </a:lnSpc>
              <a:buFont typeface="Wingdings" panose="05000000000000000000" pitchFamily="2" charset="2"/>
              <a:buNone/>
            </a:pPr>
            <a:r>
              <a:rPr lang="en-US" altLang="en-US" sz="2200" b="1">
                <a:latin typeface="Calibri" panose="020F0502020204030204" pitchFamily="34" charset="0"/>
                <a:ea typeface="ヒラギノ角ゴ Pro W3"/>
                <a:cs typeface="ヒラギノ角ゴ Pro W3"/>
              </a:rPr>
              <a:t>3-Dim. Reflective Holostripe</a:t>
            </a:r>
            <a:r>
              <a:rPr lang="en-US" altLang="en-US" sz="2200">
                <a:latin typeface="Calibri" panose="020F0502020204030204" pitchFamily="34" charset="0"/>
                <a:ea typeface="ヒラギノ角ゴ Pro W3"/>
                <a:cs typeface="ヒラギノ角ゴ Pro W3"/>
              </a:rPr>
              <a:t>: Metallic stripe contains at least one hologram, similar to credit card.</a:t>
            </a:r>
          </a:p>
          <a:p>
            <a:pPr eaLnBrk="1" hangingPunct="1">
              <a:lnSpc>
                <a:spcPct val="80000"/>
              </a:lnSpc>
              <a:buFont typeface="Wingdings" panose="05000000000000000000" pitchFamily="2" charset="2"/>
              <a:buNone/>
            </a:pPr>
            <a:r>
              <a:rPr lang="en-US" altLang="en-US" sz="2200" b="1">
                <a:latin typeface="Calibri" panose="020F0502020204030204" pitchFamily="34" charset="0"/>
                <a:ea typeface="ヒラギノ角ゴ Pro W3"/>
                <a:cs typeface="ヒラギノ角ゴ Pro W3"/>
              </a:rPr>
              <a:t>Security ink</a:t>
            </a:r>
            <a:r>
              <a:rPr lang="en-US" altLang="en-US" sz="2200">
                <a:latin typeface="Calibri" panose="020F0502020204030204" pitchFamily="34" charset="0"/>
                <a:ea typeface="ヒラギノ角ゴ Pro W3"/>
                <a:cs typeface="ヒラギノ角ゴ Pro W3"/>
              </a:rPr>
              <a:t>: React to eradication chemicals, distorting check</a:t>
            </a:r>
          </a:p>
          <a:p>
            <a:pPr eaLnBrk="1" hangingPunct="1">
              <a:lnSpc>
                <a:spcPct val="80000"/>
              </a:lnSpc>
              <a:buFont typeface="Wingdings" panose="05000000000000000000" pitchFamily="2" charset="2"/>
              <a:buNone/>
            </a:pPr>
            <a:r>
              <a:rPr lang="en-US" altLang="en-US" sz="2200" b="1">
                <a:latin typeface="Calibri" panose="020F0502020204030204" pitchFamily="34" charset="0"/>
                <a:ea typeface="ヒラギノ角ゴ Pro W3"/>
                <a:cs typeface="ヒラギノ角ゴ Pro W3"/>
              </a:rPr>
              <a:t>Thermochromic Ink</a:t>
            </a:r>
            <a:r>
              <a:rPr lang="en-US" altLang="en-US" sz="2200">
                <a:latin typeface="Calibri" panose="020F0502020204030204" pitchFamily="34" charset="0"/>
                <a:ea typeface="ヒラギノ角ゴ Pro W3"/>
                <a:cs typeface="ヒラギノ角ゴ Pro W3"/>
              </a:rPr>
              <a:t>: Ink reacts to heat and moisture by fading and reappearing</a:t>
            </a:r>
          </a:p>
          <a:p>
            <a:pPr eaLnBrk="1" hangingPunct="1">
              <a:lnSpc>
                <a:spcPct val="80000"/>
              </a:lnSpc>
            </a:pPr>
            <a:endParaRPr lang="en-US" altLang="en-US" sz="22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2"/>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A Fraud Investigation</a:t>
            </a:r>
          </a:p>
        </p:txBody>
      </p:sp>
      <p:sp>
        <p:nvSpPr>
          <p:cNvPr id="97283" name="Text Placeholder 20"/>
          <p:cNvSpPr>
            <a:spLocks noGrp="1"/>
          </p:cNvSpPr>
          <p:nvPr>
            <p:ph type="body" idx="1"/>
          </p:nvPr>
        </p:nvSpPr>
        <p:spPr>
          <a:xfrm>
            <a:off x="522288" y="1511300"/>
            <a:ext cx="3959225" cy="287338"/>
          </a:xfrm>
        </p:spPr>
        <p:txBody>
          <a:bodyPr/>
          <a:lstStyle/>
          <a:p>
            <a:r>
              <a:rPr lang="en-US" altLang="en-US" sz="2400">
                <a:latin typeface="Calibri" panose="020F0502020204030204" pitchFamily="34" charset="0"/>
                <a:ea typeface="ヒラギノ角ゴ Pro W3"/>
                <a:cs typeface="ヒラギノ角ゴ Pro W3"/>
              </a:rPr>
              <a:t>Step 1: Initial Inquiry</a:t>
            </a:r>
          </a:p>
        </p:txBody>
      </p:sp>
      <p:sp>
        <p:nvSpPr>
          <p:cNvPr id="2" name="Content Placeholder 1"/>
          <p:cNvSpPr>
            <a:spLocks noGrp="1"/>
          </p:cNvSpPr>
          <p:nvPr>
            <p:ph sz="half" idx="2"/>
          </p:nvPr>
        </p:nvSpPr>
        <p:spPr>
          <a:xfrm>
            <a:off x="522288" y="1944688"/>
            <a:ext cx="5573712" cy="2159000"/>
          </a:xfrm>
        </p:spPr>
        <p:txBody>
          <a:bodyPr/>
          <a:lstStyle/>
          <a:p>
            <a:pPr marL="0" indent="0">
              <a:buFont typeface="Arial"/>
              <a:buNone/>
              <a:defRPr/>
            </a:pPr>
            <a:r>
              <a:rPr lang="en-US" sz="2400" dirty="0"/>
              <a:t>Investigate what is happening:</a:t>
            </a:r>
          </a:p>
          <a:p>
            <a:pPr>
              <a:defRPr/>
            </a:pPr>
            <a:r>
              <a:rPr lang="en-US" sz="2400" dirty="0"/>
              <a:t>What is happening from a financial and/or operational aspect? </a:t>
            </a:r>
          </a:p>
          <a:p>
            <a:pPr>
              <a:defRPr/>
            </a:pPr>
            <a:r>
              <a:rPr lang="en-US" sz="2400" dirty="0"/>
              <a:t>Do security controls exist and are they always practiced?  </a:t>
            </a:r>
          </a:p>
          <a:p>
            <a:pPr>
              <a:defRPr/>
            </a:pPr>
            <a:r>
              <a:rPr lang="en-US" sz="2400" dirty="0"/>
              <a:t>Does the employee show any of the red flags of fraud?  </a:t>
            </a:r>
          </a:p>
          <a:p>
            <a:pPr marL="0" indent="0">
              <a:buFont typeface="Arial"/>
              <a:buNone/>
              <a:defRPr/>
            </a:pPr>
            <a:r>
              <a:rPr lang="en-US" sz="2400" dirty="0"/>
              <a:t>Data mining analyzes financial transactions to find suspicious patterns or transactions</a:t>
            </a:r>
          </a:p>
          <a:p>
            <a:pPr marL="285750" indent="-285750">
              <a:buFont typeface="Arial" panose="020B0604020202020204" pitchFamily="34" charset="0"/>
              <a:buChar char="•"/>
              <a:defRPr/>
            </a:pPr>
            <a:r>
              <a:rPr lang="en-US" sz="2400" dirty="0"/>
              <a:t>e.g., match employee and accounts payable contact information.</a:t>
            </a:r>
            <a:endParaRPr lang="en-US" sz="2400" b="1" dirty="0"/>
          </a:p>
        </p:txBody>
      </p:sp>
      <p:sp>
        <p:nvSpPr>
          <p:cNvPr id="4" name="TextBox 3"/>
          <p:cNvSpPr txBox="1"/>
          <p:nvPr/>
        </p:nvSpPr>
        <p:spPr>
          <a:xfrm>
            <a:off x="6248400" y="1885950"/>
            <a:ext cx="2667000" cy="990600"/>
          </a:xfrm>
          <a:prstGeom prst="rect">
            <a:avLst/>
          </a:prstGeom>
          <a:solidFill>
            <a:schemeClr val="accent6">
              <a:lumMod val="40000"/>
              <a:lumOff val="60000"/>
            </a:schemeClr>
          </a:solidFill>
          <a:ln>
            <a:solidFill>
              <a:schemeClr val="accent1"/>
            </a:solidFill>
          </a:ln>
        </p:spPr>
        <p:txBody>
          <a:bodyPr wrap="none" lIns="0" tIns="0" rIns="0" bIns="0"/>
          <a:lstStyle/>
          <a:p>
            <a:pPr algn="ctr">
              <a:lnSpc>
                <a:spcPts val="2200"/>
              </a:lnSpc>
              <a:spcBef>
                <a:spcPts val="0"/>
              </a:spcBef>
              <a:buClr>
                <a:schemeClr val="accent2"/>
              </a:buClr>
              <a:buSzPct val="100000"/>
              <a:defRPr/>
            </a:pPr>
            <a:r>
              <a:rPr lang="en-US" b="1" dirty="0">
                <a:latin typeface="+mn-lt"/>
              </a:rPr>
              <a:t>Initial Inquiry:</a:t>
            </a:r>
          </a:p>
          <a:p>
            <a:pPr algn="ctr">
              <a:lnSpc>
                <a:spcPts val="2200"/>
              </a:lnSpc>
              <a:spcBef>
                <a:spcPts val="0"/>
              </a:spcBef>
              <a:buClr>
                <a:schemeClr val="accent2"/>
              </a:buClr>
              <a:buSzPct val="100000"/>
              <a:defRPr/>
            </a:pPr>
            <a:r>
              <a:rPr lang="en-US" dirty="0">
                <a:latin typeface="+mn-lt"/>
              </a:rPr>
              <a:t>Investigate processes,</a:t>
            </a:r>
          </a:p>
          <a:p>
            <a:pPr algn="ctr">
              <a:lnSpc>
                <a:spcPts val="2200"/>
              </a:lnSpc>
              <a:spcBef>
                <a:spcPts val="0"/>
              </a:spcBef>
              <a:buClr>
                <a:schemeClr val="accent2"/>
              </a:buClr>
              <a:buSzPct val="100000"/>
              <a:defRPr/>
            </a:pPr>
            <a:r>
              <a:rPr lang="en-US" dirty="0">
                <a:latin typeface="+mn-lt"/>
              </a:rPr>
              <a:t>suspicious transactions</a:t>
            </a:r>
          </a:p>
        </p:txBody>
      </p:sp>
      <p:sp>
        <p:nvSpPr>
          <p:cNvPr id="5" name="TextBox 4"/>
          <p:cNvSpPr txBox="1"/>
          <p:nvPr/>
        </p:nvSpPr>
        <p:spPr>
          <a:xfrm>
            <a:off x="6515100" y="3429000"/>
            <a:ext cx="2133600" cy="1143000"/>
          </a:xfrm>
          <a:prstGeom prst="rect">
            <a:avLst/>
          </a:prstGeom>
          <a:solidFill>
            <a:schemeClr val="accent6">
              <a:lumMod val="40000"/>
              <a:lumOff val="60000"/>
            </a:schemeClr>
          </a:solidFill>
          <a:ln>
            <a:solidFill>
              <a:schemeClr val="accent1"/>
            </a:solidFill>
          </a:ln>
        </p:spPr>
        <p:txBody>
          <a:bodyPr wrap="none" lIns="0" tIns="0" rIns="0" bIns="0"/>
          <a:lstStyle/>
          <a:p>
            <a:pPr algn="ctr">
              <a:spcBef>
                <a:spcPts val="0"/>
              </a:spcBef>
              <a:buClr>
                <a:schemeClr val="accent2"/>
              </a:buClr>
              <a:buSzPct val="100000"/>
              <a:defRPr/>
            </a:pPr>
            <a:r>
              <a:rPr lang="en-US" b="1" dirty="0">
                <a:latin typeface="+mn-lt"/>
              </a:rPr>
              <a:t>Develop &amp; Confirm</a:t>
            </a:r>
          </a:p>
          <a:p>
            <a:pPr algn="ctr">
              <a:spcBef>
                <a:spcPts val="0"/>
              </a:spcBef>
              <a:buClr>
                <a:schemeClr val="accent2"/>
              </a:buClr>
              <a:buSzPct val="100000"/>
              <a:defRPr/>
            </a:pPr>
            <a:r>
              <a:rPr lang="en-US" b="1" dirty="0">
                <a:latin typeface="+mn-lt"/>
              </a:rPr>
              <a:t>Hypothesis:</a:t>
            </a:r>
          </a:p>
          <a:p>
            <a:pPr algn="ctr">
              <a:spcBef>
                <a:spcPts val="0"/>
              </a:spcBef>
              <a:buClr>
                <a:schemeClr val="accent2"/>
              </a:buClr>
              <a:buSzPct val="100000"/>
              <a:defRPr/>
            </a:pPr>
            <a:r>
              <a:rPr lang="en-US" dirty="0">
                <a:latin typeface="+mn-lt"/>
              </a:rPr>
              <a:t>Determine methods</a:t>
            </a:r>
          </a:p>
          <a:p>
            <a:pPr algn="ctr">
              <a:spcBef>
                <a:spcPts val="0"/>
              </a:spcBef>
              <a:buClr>
                <a:schemeClr val="accent2"/>
              </a:buClr>
              <a:buSzPct val="100000"/>
              <a:defRPr/>
            </a:pPr>
            <a:r>
              <a:rPr lang="en-US" dirty="0">
                <a:latin typeface="+mn-lt"/>
              </a:rPr>
              <a:t>&amp; personnel involved</a:t>
            </a:r>
          </a:p>
        </p:txBody>
      </p:sp>
      <p:sp>
        <p:nvSpPr>
          <p:cNvPr id="6" name="TextBox 5"/>
          <p:cNvSpPr txBox="1"/>
          <p:nvPr/>
        </p:nvSpPr>
        <p:spPr>
          <a:xfrm>
            <a:off x="6530975" y="5145088"/>
            <a:ext cx="2133600" cy="914400"/>
          </a:xfrm>
          <a:prstGeom prst="rect">
            <a:avLst/>
          </a:prstGeom>
          <a:solidFill>
            <a:schemeClr val="accent6">
              <a:lumMod val="40000"/>
              <a:lumOff val="60000"/>
            </a:schemeClr>
          </a:solidFill>
          <a:ln>
            <a:solidFill>
              <a:schemeClr val="accent1"/>
            </a:solidFill>
          </a:ln>
        </p:spPr>
        <p:txBody>
          <a:bodyPr wrap="none" lIns="0" tIns="0" rIns="0" bIns="0"/>
          <a:lstStyle/>
          <a:p>
            <a:pPr algn="ctr">
              <a:spcBef>
                <a:spcPts val="0"/>
              </a:spcBef>
              <a:buClr>
                <a:schemeClr val="accent2"/>
              </a:buClr>
              <a:buSzPct val="100000"/>
              <a:defRPr/>
            </a:pPr>
            <a:r>
              <a:rPr lang="en-US" b="1" dirty="0">
                <a:latin typeface="+mn-lt"/>
              </a:rPr>
              <a:t>Collect Evidence:</a:t>
            </a:r>
          </a:p>
          <a:p>
            <a:pPr algn="ctr">
              <a:spcBef>
                <a:spcPts val="0"/>
              </a:spcBef>
              <a:buClr>
                <a:schemeClr val="accent2"/>
              </a:buClr>
              <a:buSzPct val="100000"/>
              <a:defRPr/>
            </a:pPr>
            <a:r>
              <a:rPr lang="en-US" dirty="0">
                <a:latin typeface="+mn-lt"/>
              </a:rPr>
              <a:t>Prepare for trial;</a:t>
            </a:r>
          </a:p>
          <a:p>
            <a:pPr algn="ctr">
              <a:spcBef>
                <a:spcPts val="0"/>
              </a:spcBef>
              <a:buClr>
                <a:schemeClr val="accent2"/>
              </a:buClr>
              <a:buSzPct val="100000"/>
              <a:defRPr/>
            </a:pPr>
            <a:r>
              <a:rPr lang="en-US" dirty="0">
                <a:latin typeface="+mn-lt"/>
              </a:rPr>
              <a:t>Answer all questions</a:t>
            </a:r>
          </a:p>
        </p:txBody>
      </p:sp>
      <p:sp>
        <p:nvSpPr>
          <p:cNvPr id="7" name="Oval 6"/>
          <p:cNvSpPr/>
          <p:nvPr/>
        </p:nvSpPr>
        <p:spPr bwMode="auto">
          <a:xfrm>
            <a:off x="7448550" y="1060450"/>
            <a:ext cx="266700" cy="304800"/>
          </a:xfrm>
          <a:prstGeom prst="ellipse">
            <a:avLst/>
          </a:prstGeom>
          <a:solidFill>
            <a:schemeClr val="accent6">
              <a:lumMod val="5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endParaRPr lang="en-US" sz="1600">
              <a:solidFill>
                <a:schemeClr val="tx2"/>
              </a:solidFill>
              <a:latin typeface="Arial" charset="0"/>
            </a:endParaRPr>
          </a:p>
        </p:txBody>
      </p:sp>
      <p:cxnSp>
        <p:nvCxnSpPr>
          <p:cNvPr id="97289" name="Straight Arrow Connector 8"/>
          <p:cNvCxnSpPr>
            <a:cxnSpLocks noChangeShapeType="1"/>
            <a:stCxn id="4" idx="2"/>
            <a:endCxn id="5" idx="0"/>
          </p:cNvCxnSpPr>
          <p:nvPr/>
        </p:nvCxnSpPr>
        <p:spPr bwMode="auto">
          <a:xfrm>
            <a:off x="7581900" y="2876550"/>
            <a:ext cx="0" cy="552450"/>
          </a:xfrm>
          <a:prstGeom prst="straightConnector1">
            <a:avLst/>
          </a:prstGeom>
          <a:noFill/>
          <a:ln w="25400" algn="ctr">
            <a:solidFill>
              <a:schemeClr val="hlink"/>
            </a:solidFill>
            <a:round/>
            <a:headEnd/>
            <a:tailEnd type="arrow" w="med" len="med"/>
          </a:ln>
          <a:extLst>
            <a:ext uri="{909E8E84-426E-40DD-AFC4-6F175D3DCCD1}">
              <a14:hiddenFill xmlns:a14="http://schemas.microsoft.com/office/drawing/2010/main">
                <a:noFill/>
              </a14:hiddenFill>
            </a:ext>
          </a:extLst>
        </p:spPr>
      </p:cxnSp>
      <p:cxnSp>
        <p:nvCxnSpPr>
          <p:cNvPr id="97290" name="Straight Arrow Connector 9"/>
          <p:cNvCxnSpPr>
            <a:cxnSpLocks noChangeShapeType="1"/>
            <a:stCxn id="7" idx="4"/>
            <a:endCxn id="4" idx="0"/>
          </p:cNvCxnSpPr>
          <p:nvPr/>
        </p:nvCxnSpPr>
        <p:spPr bwMode="auto">
          <a:xfrm>
            <a:off x="7581900" y="1365250"/>
            <a:ext cx="0" cy="520700"/>
          </a:xfrm>
          <a:prstGeom prst="straightConnector1">
            <a:avLst/>
          </a:prstGeom>
          <a:noFill/>
          <a:ln w="25400" algn="ctr">
            <a:solidFill>
              <a:schemeClr val="hlink"/>
            </a:solidFill>
            <a:round/>
            <a:headEnd/>
            <a:tailEnd type="arrow" w="med" len="med"/>
          </a:ln>
          <a:extLst>
            <a:ext uri="{909E8E84-426E-40DD-AFC4-6F175D3DCCD1}">
              <a14:hiddenFill xmlns:a14="http://schemas.microsoft.com/office/drawing/2010/main">
                <a:noFill/>
              </a14:hiddenFill>
            </a:ext>
          </a:extLst>
        </p:spPr>
      </p:cxnSp>
      <p:cxnSp>
        <p:nvCxnSpPr>
          <p:cNvPr id="97291" name="Straight Arrow Connector 15"/>
          <p:cNvCxnSpPr>
            <a:cxnSpLocks noChangeShapeType="1"/>
            <a:stCxn id="5" idx="2"/>
            <a:endCxn id="6" idx="0"/>
          </p:cNvCxnSpPr>
          <p:nvPr/>
        </p:nvCxnSpPr>
        <p:spPr bwMode="auto">
          <a:xfrm>
            <a:off x="7581900" y="4572000"/>
            <a:ext cx="15875" cy="573088"/>
          </a:xfrm>
          <a:prstGeom prst="straightConnector1">
            <a:avLst/>
          </a:prstGeom>
          <a:noFill/>
          <a:ln w="25400" algn="ctr">
            <a:solidFill>
              <a:schemeClr val="hlink"/>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A Fraud Investigation (Cont’d)</a:t>
            </a:r>
          </a:p>
        </p:txBody>
      </p:sp>
      <p:sp>
        <p:nvSpPr>
          <p:cNvPr id="98307" name="Text Placeholder 2"/>
          <p:cNvSpPr>
            <a:spLocks noGrp="1"/>
          </p:cNvSpPr>
          <p:nvPr>
            <p:ph type="body" idx="1"/>
          </p:nvPr>
        </p:nvSpPr>
        <p:spPr>
          <a:xfrm>
            <a:off x="522288" y="1511300"/>
            <a:ext cx="3959225" cy="287338"/>
          </a:xfrm>
        </p:spPr>
        <p:txBody>
          <a:bodyPr/>
          <a:lstStyle/>
          <a:p>
            <a:pPr algn="ctr"/>
            <a:r>
              <a:rPr lang="en-US" altLang="en-US" sz="2400">
                <a:latin typeface="Calibri" panose="020F0502020204030204" pitchFamily="34" charset="0"/>
                <a:ea typeface="ヒラギノ角ゴ Pro W3"/>
                <a:cs typeface="ヒラギノ角ゴ Pro W3"/>
              </a:rPr>
              <a:t>Step 2: Develop and confirm hypothesis</a:t>
            </a:r>
          </a:p>
        </p:txBody>
      </p:sp>
      <p:sp>
        <p:nvSpPr>
          <p:cNvPr id="4" name="Content Placeholder 3"/>
          <p:cNvSpPr>
            <a:spLocks noGrp="1"/>
          </p:cNvSpPr>
          <p:nvPr>
            <p:ph sz="half" idx="2"/>
          </p:nvPr>
        </p:nvSpPr>
        <p:spPr>
          <a:xfrm>
            <a:off x="522288" y="2133600"/>
            <a:ext cx="3959225" cy="1970088"/>
          </a:xfrm>
        </p:spPr>
        <p:txBody>
          <a:bodyPr/>
          <a:lstStyle/>
          <a:p>
            <a:pPr marL="0" indent="0">
              <a:buFont typeface="Arial"/>
              <a:buNone/>
              <a:defRPr/>
            </a:pPr>
            <a:r>
              <a:rPr lang="en-US" sz="2000" dirty="0"/>
              <a:t>Analyze the evidence. Hypothesize on possible methods of fraud and who is involved.  </a:t>
            </a:r>
          </a:p>
          <a:p>
            <a:pPr marL="0" indent="0">
              <a:buFont typeface="Arial"/>
              <a:buNone/>
              <a:defRPr/>
            </a:pPr>
            <a:r>
              <a:rPr lang="en-US" sz="2000" dirty="0"/>
              <a:t>The goal is to develop an accurate story of what happened.   Develop:</a:t>
            </a:r>
          </a:p>
          <a:p>
            <a:pPr>
              <a:defRPr/>
            </a:pPr>
            <a:r>
              <a:rPr lang="en-US" sz="2000" dirty="0"/>
              <a:t>timeline of what happened when, </a:t>
            </a:r>
          </a:p>
          <a:p>
            <a:pPr>
              <a:defRPr/>
            </a:pPr>
            <a:r>
              <a:rPr lang="en-US" sz="2000" dirty="0"/>
              <a:t>pictures of evidence, </a:t>
            </a:r>
          </a:p>
          <a:p>
            <a:pPr>
              <a:defRPr/>
            </a:pPr>
            <a:r>
              <a:rPr lang="en-US" sz="2000" dirty="0"/>
              <a:t>a diagram showing evidence relationships: which evidence is associated with which people and other evidence</a:t>
            </a:r>
          </a:p>
          <a:p>
            <a:pPr>
              <a:defRPr/>
            </a:pPr>
            <a:endParaRPr lang="en-US" dirty="0"/>
          </a:p>
        </p:txBody>
      </p:sp>
      <p:sp>
        <p:nvSpPr>
          <p:cNvPr id="98309" name="Text Placeholder 4"/>
          <p:cNvSpPr>
            <a:spLocks noGrp="1"/>
          </p:cNvSpPr>
          <p:nvPr>
            <p:ph type="body" sz="quarter" idx="3"/>
          </p:nvPr>
        </p:nvSpPr>
        <p:spPr>
          <a:xfrm>
            <a:off x="4679950" y="1511300"/>
            <a:ext cx="3960813" cy="287338"/>
          </a:xfrm>
        </p:spPr>
        <p:txBody>
          <a:bodyPr/>
          <a:lstStyle/>
          <a:p>
            <a:r>
              <a:rPr lang="en-US" altLang="en-US" sz="2400">
                <a:latin typeface="Calibri" panose="020F0502020204030204" pitchFamily="34" charset="0"/>
                <a:ea typeface="ヒラギノ角ゴ Pro W3"/>
                <a:cs typeface="ヒラギノ角ゴ Pro W3"/>
              </a:rPr>
              <a:t>Step 3:  Collect evidence. </a:t>
            </a:r>
          </a:p>
          <a:p>
            <a:endParaRPr lang="en-US" altLang="en-US">
              <a:latin typeface="Calibri" panose="020F0502020204030204" pitchFamily="34" charset="0"/>
              <a:ea typeface="ヒラギノ角ゴ Pro W3"/>
              <a:cs typeface="ヒラギノ角ゴ Pro W3"/>
            </a:endParaRPr>
          </a:p>
        </p:txBody>
      </p:sp>
      <p:sp>
        <p:nvSpPr>
          <p:cNvPr id="6" name="Content Placeholder 5"/>
          <p:cNvSpPr>
            <a:spLocks noGrp="1"/>
          </p:cNvSpPr>
          <p:nvPr>
            <p:ph sz="half" idx="10"/>
          </p:nvPr>
        </p:nvSpPr>
        <p:spPr>
          <a:xfrm>
            <a:off x="4679950" y="1944688"/>
            <a:ext cx="3960813" cy="2159000"/>
          </a:xfrm>
        </p:spPr>
        <p:txBody>
          <a:bodyPr/>
          <a:lstStyle/>
          <a:p>
            <a:pPr marL="0" indent="0">
              <a:buFont typeface="Arial"/>
              <a:buNone/>
              <a:defRPr/>
            </a:pPr>
            <a:r>
              <a:rPr lang="en-US" sz="2000" dirty="0"/>
              <a:t>Collect evidence for trial.  </a:t>
            </a:r>
          </a:p>
          <a:p>
            <a:pPr marL="0" indent="0">
              <a:buFont typeface="Arial"/>
              <a:buNone/>
              <a:defRPr/>
            </a:pPr>
            <a:r>
              <a:rPr lang="en-US" sz="2000" dirty="0"/>
              <a:t>Prove the three requirements of fraud: evidence of organizational loss, personal gain, and deception.  </a:t>
            </a:r>
          </a:p>
          <a:p>
            <a:pPr marL="0" indent="0">
              <a:buFont typeface="Arial"/>
              <a:buNone/>
              <a:defRPr/>
            </a:pPr>
            <a:r>
              <a:rPr lang="en-US" sz="2000" dirty="0"/>
              <a:t>Establish answers to full set of questions: </a:t>
            </a:r>
          </a:p>
          <a:p>
            <a:pPr>
              <a:defRPr/>
            </a:pPr>
            <a:r>
              <a:rPr lang="en-US" sz="2000" dirty="0"/>
              <a:t>Who decided to make the unethical or illicit changes?  </a:t>
            </a:r>
          </a:p>
          <a:p>
            <a:pPr>
              <a:defRPr/>
            </a:pPr>
            <a:r>
              <a:rPr lang="en-US" sz="2000" dirty="0"/>
              <a:t>Did affected personnel know the correct methods?  </a:t>
            </a:r>
          </a:p>
          <a:p>
            <a:pPr>
              <a:defRPr/>
            </a:pPr>
            <a:r>
              <a:rPr lang="en-US" sz="2000" dirty="0"/>
              <a:t>How far up the management chain did this knowledge go, and could auditors have been complicit?</a:t>
            </a:r>
            <a:endParaRPr lang="en-US" sz="2000" b="1" dirty="0"/>
          </a:p>
          <a:p>
            <a:pPr>
              <a:defRPr/>
            </a:pPr>
            <a:endParaRPr lang="en-US" dirty="0"/>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522288" y="1519238"/>
            <a:ext cx="8135937" cy="4879975"/>
          </a:xfrm>
        </p:spPr>
        <p:txBody>
          <a:bodyPr/>
          <a:lstStyle/>
          <a:p>
            <a:pPr>
              <a:defRPr/>
            </a:pPr>
            <a:r>
              <a:rPr lang="en-US" sz="2400" dirty="0"/>
              <a:t>Computer forensic tools can </a:t>
            </a:r>
          </a:p>
          <a:p>
            <a:pPr marL="285750" indent="-285750">
              <a:buFont typeface="Arial" panose="020B0604020202020204" pitchFamily="34" charset="0"/>
              <a:buChar char="•"/>
              <a:defRPr/>
            </a:pPr>
            <a:r>
              <a:rPr lang="en-US" sz="2400" dirty="0"/>
              <a:t>uncovering secret files</a:t>
            </a:r>
          </a:p>
          <a:p>
            <a:pPr marL="285750" indent="-285750">
              <a:buFont typeface="Arial" panose="020B0604020202020204" pitchFamily="34" charset="0"/>
              <a:buChar char="•"/>
              <a:defRPr/>
            </a:pPr>
            <a:r>
              <a:rPr lang="en-US" sz="2400" dirty="0"/>
              <a:t>decoding encrypted files</a:t>
            </a:r>
          </a:p>
          <a:p>
            <a:pPr marL="285750" indent="-285750">
              <a:buFont typeface="Arial" panose="020B0604020202020204" pitchFamily="34" charset="0"/>
              <a:buChar char="•"/>
              <a:defRPr/>
            </a:pPr>
            <a:r>
              <a:rPr lang="en-US" sz="2400" dirty="0"/>
              <a:t>investigating external media and deleted and retained email</a:t>
            </a:r>
          </a:p>
          <a:p>
            <a:pPr marL="285750" indent="-285750">
              <a:buFont typeface="Arial" panose="020B0604020202020204" pitchFamily="34" charset="0"/>
              <a:buChar char="•"/>
              <a:defRPr/>
            </a:pPr>
            <a:r>
              <a:rPr lang="en-US" sz="2400" dirty="0"/>
              <a:t>E.g., find images of checks in computer or printer memory.</a:t>
            </a:r>
          </a:p>
          <a:p>
            <a:pPr>
              <a:defRPr/>
            </a:pPr>
            <a:r>
              <a:rPr lang="en-US" sz="2400" dirty="0"/>
              <a:t>Look at different versions of documents, transactions or emails:</a:t>
            </a:r>
          </a:p>
          <a:p>
            <a:pPr marL="285750" indent="-285750">
              <a:buFont typeface="Arial" panose="020B0604020202020204" pitchFamily="34" charset="0"/>
              <a:buChar char="•"/>
              <a:defRPr/>
            </a:pPr>
            <a:r>
              <a:rPr lang="en-US" sz="2400" dirty="0"/>
              <a:t>Analyze emails from both sender and receiver side; is there a difference in emails purged?</a:t>
            </a:r>
          </a:p>
          <a:p>
            <a:pPr marL="285750" indent="-285750">
              <a:buFont typeface="Arial" panose="020B0604020202020204" pitchFamily="34" charset="0"/>
              <a:buChar char="•"/>
              <a:defRPr/>
            </a:pPr>
            <a:r>
              <a:rPr lang="en-US" sz="2400" dirty="0"/>
              <a:t>Fraudsters change dates, amounts and/or names of transactions or checks; when are changes introduced?</a:t>
            </a:r>
          </a:p>
          <a:p>
            <a:pPr>
              <a:defRPr/>
            </a:pPr>
            <a:r>
              <a:rPr lang="en-US" sz="2400" dirty="0"/>
              <a:t>These tools may also be used during earlier stages of the investigation.  </a:t>
            </a:r>
          </a:p>
        </p:txBody>
      </p:sp>
      <p:sp>
        <p:nvSpPr>
          <p:cNvPr id="99331" name="Title 2"/>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Forensic Tools for Fraud</a:t>
            </a:r>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533400" y="1447800"/>
            <a:ext cx="8135938" cy="4879975"/>
          </a:xfrm>
        </p:spPr>
        <p:txBody>
          <a:bodyPr/>
          <a:lstStyle/>
          <a:p>
            <a:pPr>
              <a:defRPr/>
            </a:pPr>
            <a:r>
              <a:rPr lang="en-US" sz="2000" dirty="0"/>
              <a:t>Fraud on average takes 5% of all income but can bankrupt organizations.</a:t>
            </a:r>
          </a:p>
          <a:p>
            <a:pPr>
              <a:defRPr/>
            </a:pPr>
            <a:r>
              <a:rPr lang="en-US" sz="2000" dirty="0"/>
              <a:t>3 Key Elements:  Motivation, Opportunity, Rationalization</a:t>
            </a:r>
          </a:p>
          <a:p>
            <a:pPr>
              <a:defRPr/>
            </a:pPr>
            <a:endParaRPr lang="en-US" sz="1200" dirty="0"/>
          </a:p>
          <a:p>
            <a:pPr>
              <a:defRPr/>
            </a:pPr>
            <a:r>
              <a:rPr lang="en-US" sz="2000" dirty="0"/>
              <a:t>Internal Fraud = Employee Fraud</a:t>
            </a:r>
          </a:p>
          <a:p>
            <a:pPr marL="342900" indent="-342900">
              <a:spcBef>
                <a:spcPts val="600"/>
              </a:spcBef>
              <a:buFont typeface="Arial" panose="020B0604020202020204" pitchFamily="34" charset="0"/>
              <a:buChar char="•"/>
              <a:defRPr/>
            </a:pPr>
            <a:r>
              <a:rPr lang="en-US" sz="2000" dirty="0"/>
              <a:t>Asset misappropriation, corruption, financial statement fraud</a:t>
            </a:r>
          </a:p>
          <a:p>
            <a:pPr marL="342900" indent="-342900">
              <a:spcBef>
                <a:spcPts val="600"/>
              </a:spcBef>
              <a:buFont typeface="Arial" panose="020B0604020202020204" pitchFamily="34" charset="0"/>
              <a:buChar char="•"/>
              <a:defRPr/>
            </a:pPr>
            <a:r>
              <a:rPr lang="en-US" sz="2000" dirty="0"/>
              <a:t>Controls: Preventive, Detective, Corrective</a:t>
            </a:r>
          </a:p>
          <a:p>
            <a:pPr marL="342900" indent="-342900">
              <a:spcBef>
                <a:spcPts val="600"/>
              </a:spcBef>
              <a:buFont typeface="Arial" panose="020B0604020202020204" pitchFamily="34" charset="0"/>
              <a:buChar char="•"/>
              <a:defRPr/>
            </a:pPr>
            <a:r>
              <a:rPr lang="en-US" sz="2000" dirty="0"/>
              <a:t>Key: Segregation of Duties</a:t>
            </a:r>
          </a:p>
          <a:p>
            <a:pPr>
              <a:defRPr/>
            </a:pPr>
            <a:endParaRPr lang="en-US" sz="1200" dirty="0"/>
          </a:p>
          <a:p>
            <a:pPr>
              <a:defRPr/>
            </a:pPr>
            <a:r>
              <a:rPr lang="en-US" sz="2000" dirty="0"/>
              <a:t>External Fraud = Outsider Fraud</a:t>
            </a:r>
          </a:p>
          <a:p>
            <a:pPr>
              <a:defRPr/>
            </a:pPr>
            <a:r>
              <a:rPr lang="en-US" sz="2000" dirty="0"/>
              <a:t>Red Flags Rule applies to any organization that provides credit</a:t>
            </a:r>
          </a:p>
          <a:p>
            <a:pPr marL="342900" indent="-342900">
              <a:spcBef>
                <a:spcPts val="600"/>
              </a:spcBef>
              <a:buFont typeface="Arial" panose="020B0604020202020204" pitchFamily="34" charset="0"/>
              <a:buChar char="•"/>
              <a:defRPr/>
            </a:pPr>
            <a:r>
              <a:rPr lang="en-US" sz="2000" dirty="0"/>
              <a:t>Specifies suspicious transactions to </a:t>
            </a:r>
            <a:r>
              <a:rPr lang="en-US" sz="2000"/>
              <a:t>be wary of</a:t>
            </a:r>
            <a:endParaRPr lang="en-US" sz="2000" dirty="0"/>
          </a:p>
          <a:p>
            <a:pPr>
              <a:defRPr/>
            </a:pPr>
            <a:r>
              <a:rPr lang="en-US" sz="2000" dirty="0"/>
              <a:t>Social engineering fraud: fraudster pretends to be an insider</a:t>
            </a:r>
          </a:p>
          <a:p>
            <a:pPr marL="342900" indent="-342900">
              <a:spcBef>
                <a:spcPts val="600"/>
              </a:spcBef>
              <a:buFont typeface="Arial" panose="020B0604020202020204" pitchFamily="34" charset="0"/>
              <a:buChar char="•"/>
              <a:defRPr/>
            </a:pPr>
            <a:r>
              <a:rPr lang="en-US" sz="2000" dirty="0"/>
              <a:t>Multiple calls build information</a:t>
            </a:r>
          </a:p>
          <a:p>
            <a:pPr>
              <a:defRPr/>
            </a:pPr>
            <a:r>
              <a:rPr lang="en-US" sz="2000" dirty="0"/>
              <a:t>Other frauds: Receipt scams, checks, money orders, etc.</a:t>
            </a:r>
          </a:p>
          <a:p>
            <a:pPr>
              <a:defRPr/>
            </a:pPr>
            <a:endParaRPr lang="en-US" sz="2000" dirty="0"/>
          </a:p>
          <a:p>
            <a:pPr>
              <a:defRPr/>
            </a:pPr>
            <a:endParaRPr lang="en-US" dirty="0"/>
          </a:p>
          <a:p>
            <a:pPr>
              <a:defRPr/>
            </a:pPr>
            <a:endParaRPr lang="en-US" dirty="0"/>
          </a:p>
        </p:txBody>
      </p:sp>
      <p:sp>
        <p:nvSpPr>
          <p:cNvPr id="100355" name="Title 2"/>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Summary</a:t>
            </a: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Processing Money Orders</a:t>
            </a:r>
          </a:p>
        </p:txBody>
      </p:sp>
      <p:sp>
        <p:nvSpPr>
          <p:cNvPr id="95235" name="Rectangle 3"/>
          <p:cNvSpPr>
            <a:spLocks noGrp="1" noChangeArrowheads="1"/>
          </p:cNvSpPr>
          <p:nvPr>
            <p:ph idx="1"/>
          </p:nvPr>
        </p:nvSpPr>
        <p:spPr/>
        <p:txBody>
          <a:bodyPr/>
          <a:lstStyle/>
          <a:p>
            <a:pPr eaLnBrk="1" hangingPunct="1"/>
            <a:r>
              <a:rPr lang="en-US" altLang="en-US">
                <a:latin typeface="Calibri" panose="020F0502020204030204" pitchFamily="34" charset="0"/>
                <a:ea typeface="ヒラギノ角ゴ Pro W3"/>
                <a:cs typeface="ヒラギノ角ゴ Pro W3"/>
              </a:rPr>
              <a:t>Money order information provides info on a ready checking account</a:t>
            </a:r>
          </a:p>
          <a:p>
            <a:pPr eaLnBrk="1" hangingPunct="1"/>
            <a:r>
              <a:rPr lang="en-US" altLang="en-US">
                <a:latin typeface="Calibri" panose="020F0502020204030204" pitchFamily="34" charset="0"/>
                <a:ea typeface="ヒラギノ角ゴ Pro W3"/>
                <a:cs typeface="ヒラギノ角ゴ Pro W3"/>
              </a:rPr>
              <a:t>Non-negotiable incoming wire account prevents out-going checks</a:t>
            </a:r>
          </a:p>
        </p:txBody>
      </p:sp>
      <p:pic>
        <p:nvPicPr>
          <p:cNvPr id="95236" name="Picture 4" descr="C:\Documents and Settings\lincke\Local Settings\Temporary Internet Files\Content.IE5\HY4WAKPO\MCj0440514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4701" y="4267200"/>
            <a:ext cx="1447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7" name="Line Callout 1 6"/>
          <p:cNvSpPr>
            <a:spLocks/>
          </p:cNvSpPr>
          <p:nvPr/>
        </p:nvSpPr>
        <p:spPr bwMode="auto">
          <a:xfrm>
            <a:off x="5105400" y="4572000"/>
            <a:ext cx="3048000" cy="1219200"/>
          </a:xfrm>
          <a:prstGeom prst="borderCallout1">
            <a:avLst>
              <a:gd name="adj1" fmla="val 18750"/>
              <a:gd name="adj2" fmla="val -8333"/>
              <a:gd name="adj3" fmla="val 75000"/>
              <a:gd name="adj4" fmla="val -34764"/>
            </a:avLst>
          </a:prstGeom>
          <a:solidFill>
            <a:srgbClr val="FFFF8F"/>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I would like to send you a money order.  What is your account number?</a:t>
            </a:r>
          </a:p>
          <a:p>
            <a:r>
              <a:rPr lang="en-US" altLang="en-US"/>
              <a:t>THANK YOU SO MUCH!!!</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457200" y="609600"/>
            <a:ext cx="8229600" cy="990600"/>
          </a:xfrm>
        </p:spPr>
        <p:txBody>
          <a:bodyPr/>
          <a:lstStyle/>
          <a:p>
            <a:pPr eaLnBrk="1" hangingPunct="1"/>
            <a:r>
              <a:rPr lang="en-US" altLang="en-US">
                <a:ea typeface="Calibri" panose="020F0502020204030204" pitchFamily="34" charset="0"/>
                <a:cs typeface="Lucida Sans" panose="020B0602030504020204" pitchFamily="34" charset="0"/>
              </a:rPr>
              <a:t>Fraud Categories</a:t>
            </a:r>
          </a:p>
        </p:txBody>
      </p:sp>
      <p:graphicFrame>
        <p:nvGraphicFramePr>
          <p:cNvPr id="40008" name="Group 72"/>
          <p:cNvGraphicFramePr>
            <a:graphicFrameLocks noGrp="1"/>
          </p:cNvGraphicFramePr>
          <p:nvPr>
            <p:ph type="tbl" idx="1"/>
            <p:extLst>
              <p:ext uri="{D42A27DB-BD31-4B8C-83A1-F6EECF244321}">
                <p14:modId xmlns:p14="http://schemas.microsoft.com/office/powerpoint/2010/main" val="1254014531"/>
              </p:ext>
            </p:extLst>
          </p:nvPr>
        </p:nvGraphicFramePr>
        <p:xfrm>
          <a:off x="266699" y="1122262"/>
          <a:ext cx="8610601" cy="5352192"/>
        </p:xfrm>
        <a:graphic>
          <a:graphicData uri="http://schemas.openxmlformats.org/drawingml/2006/table">
            <a:tbl>
              <a:tblPr/>
              <a:tblGrid>
                <a:gridCol w="1318741">
                  <a:extLst>
                    <a:ext uri="{9D8B030D-6E8A-4147-A177-3AD203B41FA5}">
                      <a16:colId xmlns:a16="http://schemas.microsoft.com/office/drawing/2014/main" val="20000"/>
                    </a:ext>
                  </a:extLst>
                </a:gridCol>
                <a:gridCol w="1163595">
                  <a:extLst>
                    <a:ext uri="{9D8B030D-6E8A-4147-A177-3AD203B41FA5}">
                      <a16:colId xmlns:a16="http://schemas.microsoft.com/office/drawing/2014/main" val="20001"/>
                    </a:ext>
                  </a:extLst>
                </a:gridCol>
                <a:gridCol w="6128265">
                  <a:extLst>
                    <a:ext uri="{9D8B030D-6E8A-4147-A177-3AD203B41FA5}">
                      <a16:colId xmlns:a16="http://schemas.microsoft.com/office/drawing/2014/main" val="20002"/>
                    </a:ext>
                  </a:extLst>
                </a:gridCol>
              </a:tblGrid>
              <a:tr h="6096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Categories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  Cases, $ Average</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Examples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62790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chemeClr val="tx1"/>
                          </a:solidFill>
                          <a:effectLst/>
                          <a:latin typeface="Arial" charset="0"/>
                        </a:rPr>
                        <a:t>Asset Misappropriation</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chemeClr val="tx1"/>
                          </a:solidFill>
                          <a:effectLst/>
                          <a:latin typeface="Arial" charset="0"/>
                        </a:rPr>
                        <a:t>86%</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chemeClr val="tx1"/>
                          </a:solidFill>
                          <a:effectLst/>
                          <a:latin typeface="Arial" charset="0"/>
                        </a:rPr>
                        <a:t>$100,000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Theft </a:t>
                      </a:r>
                      <a:r>
                        <a:rPr kumimoji="0" lang="en-US" sz="1600" b="0" i="0" u="none" strike="noStrike" cap="none" normalizeH="0" baseline="0" dirty="0">
                          <a:ln>
                            <a:noFill/>
                          </a:ln>
                          <a:solidFill>
                            <a:schemeClr val="tx1"/>
                          </a:solidFill>
                          <a:effectLst/>
                          <a:latin typeface="Arial" charset="0"/>
                        </a:rPr>
                        <a:t>of checks, cash, money orders, inventory, equipment, supplies, info</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3201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a:ln>
                            <a:noFill/>
                          </a:ln>
                          <a:solidFill>
                            <a:schemeClr val="tx1"/>
                          </a:solidFill>
                          <a:effectLst/>
                          <a:latin typeface="Arial" charset="0"/>
                        </a:rPr>
                        <a:t>Bribery &amp; Corruption</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chemeClr val="tx1"/>
                          </a:solidFill>
                          <a:effectLst/>
                          <a:latin typeface="Arial" charset="0"/>
                        </a:rPr>
                        <a:t>50%</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chemeClr val="tx1"/>
                          </a:solidFill>
                          <a:effectLst/>
                          <a:latin typeface="Arial" charset="0"/>
                        </a:rPr>
                        <a:t>$150,000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Bribe</a:t>
                      </a:r>
                      <a:r>
                        <a:rPr kumimoji="0" lang="en-US" sz="1600" b="0" i="0" u="none" strike="noStrike" cap="none" normalizeH="0" baseline="0" dirty="0">
                          <a:ln>
                            <a:noFill/>
                          </a:ln>
                          <a:solidFill>
                            <a:schemeClr val="tx1"/>
                          </a:solidFill>
                          <a:effectLst/>
                          <a:latin typeface="Arial" charset="0"/>
                        </a:rPr>
                        <a:t> to accept contractor bid or </a:t>
                      </a:r>
                      <a:r>
                        <a:rPr kumimoji="0" lang="en-US" sz="1600" b="1" i="0" u="none" strike="noStrike" cap="none" normalizeH="0" baseline="0" dirty="0">
                          <a:ln>
                            <a:noFill/>
                          </a:ln>
                          <a:solidFill>
                            <a:schemeClr val="tx1"/>
                          </a:solidFill>
                          <a:effectLst/>
                          <a:latin typeface="Arial" charset="0"/>
                        </a:rPr>
                        <a:t>Kickback, Bid rigging</a:t>
                      </a:r>
                      <a:r>
                        <a:rPr kumimoji="0" lang="en-US" sz="1600" b="0" i="0" u="none" strike="noStrike" cap="none" normalizeH="0" baseline="0" dirty="0">
                          <a:ln>
                            <a:noFill/>
                          </a:ln>
                          <a:solidFill>
                            <a:schemeClr val="tx1"/>
                          </a:solidFill>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Extortion</a:t>
                      </a:r>
                      <a:r>
                        <a:rPr kumimoji="0" lang="en-US" sz="1600" b="0" i="0" u="none" strike="noStrike" cap="none" normalizeH="0" baseline="0" dirty="0">
                          <a:ln>
                            <a:noFill/>
                          </a:ln>
                          <a:solidFill>
                            <a:schemeClr val="tx1"/>
                          </a:solidFill>
                          <a:effectLst/>
                          <a:latin typeface="Arial" charset="0"/>
                        </a:rPr>
                        <a:t>: threat of harm if demand not met;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False Billing</a:t>
                      </a:r>
                      <a:r>
                        <a:rPr kumimoji="0" lang="en-US" sz="1600" b="0" i="0" u="none" strike="noStrike" cap="none" normalizeH="0" baseline="0" dirty="0">
                          <a:ln>
                            <a:noFill/>
                          </a:ln>
                          <a:solidFill>
                            <a:schemeClr val="tx1"/>
                          </a:solidFill>
                          <a:effectLst/>
                          <a:latin typeface="Arial" charset="0"/>
                        </a:rPr>
                        <a:t>: Providing lower quality, overcharging</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Conflict of interest: </a:t>
                      </a:r>
                      <a:r>
                        <a:rPr kumimoji="0" lang="en-US" sz="1600" b="0" i="0" u="none" strike="noStrike" cap="none" normalizeH="0" baseline="0" dirty="0">
                          <a:ln>
                            <a:noFill/>
                          </a:ln>
                          <a:solidFill>
                            <a:schemeClr val="tx1"/>
                          </a:solidFill>
                          <a:effectLst/>
                          <a:latin typeface="Arial" charset="0"/>
                        </a:rPr>
                        <a:t>Purchasing or sales schemes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Corporate espionage</a:t>
                      </a:r>
                      <a:r>
                        <a:rPr kumimoji="0" lang="en-US" sz="1600" b="0" i="0" u="none" strike="noStrike" cap="none" normalizeH="0" baseline="0" dirty="0">
                          <a:ln>
                            <a:noFill/>
                          </a:ln>
                          <a:solidFill>
                            <a:schemeClr val="tx1"/>
                          </a:solidFill>
                          <a:effectLst/>
                          <a:latin typeface="Arial" charset="0"/>
                        </a:rPr>
                        <a:t>: Sell secrets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Illegal Gratuities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8761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chemeClr val="tx1"/>
                          </a:solidFill>
                          <a:effectLst/>
                          <a:latin typeface="Arial" charset="0"/>
                        </a:rPr>
                        <a:t>Financial Statement Fraud</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chemeClr val="tx1"/>
                          </a:solidFill>
                          <a:effectLst/>
                          <a:latin typeface="Arial" charset="0"/>
                        </a:rPr>
                        <a:t>9%</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chemeClr val="tx1"/>
                          </a:solidFill>
                          <a:effectLst/>
                          <a:latin typeface="Arial" charset="0"/>
                        </a:rPr>
                        <a:t>$593,000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Revenue Over(under)statement</a:t>
                      </a:r>
                      <a:r>
                        <a:rPr kumimoji="0" lang="en-US" sz="1600" b="0" i="0" u="none" strike="noStrike" cap="none" normalizeH="0" baseline="0" dirty="0">
                          <a:ln>
                            <a:noFill/>
                          </a:ln>
                          <a:solidFill>
                            <a:schemeClr val="tx1"/>
                          </a:solidFill>
                          <a:effectLst/>
                          <a:latin typeface="Arial" charset="0"/>
                        </a:rPr>
                        <a:t>: False sales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Over(under)stating Expenses, Liabilities</a:t>
                      </a:r>
                      <a:r>
                        <a:rPr kumimoji="0" lang="en-US" sz="1600" b="0" i="0" u="none" strike="noStrike" cap="none" normalizeH="0" baseline="0" dirty="0">
                          <a:ln>
                            <a:noFill/>
                          </a:ln>
                          <a:solidFill>
                            <a:schemeClr val="tx1"/>
                          </a:solidFill>
                          <a:effectLst/>
                          <a:latin typeface="Arial" charset="0"/>
                        </a:rPr>
                        <a:t>: Delayed or capitalization of expenses; not recording owed amounts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Improper Asset Valuation</a:t>
                      </a:r>
                      <a:r>
                        <a:rPr kumimoji="0" lang="en-US" sz="1600" b="0" i="0" u="none" strike="noStrike" cap="none" normalizeH="0" baseline="0" dirty="0">
                          <a:ln>
                            <a:noFill/>
                          </a:ln>
                          <a:solidFill>
                            <a:schemeClr val="tx1"/>
                          </a:solidFill>
                          <a:effectLst/>
                          <a:latin typeface="Arial" charset="0"/>
                        </a:rPr>
                        <a:t>: No write down of uncollectable accounts, obsolete inventory,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chemeClr val="tx1"/>
                          </a:solidFill>
                          <a:effectLst/>
                          <a:latin typeface="Arial" charset="0"/>
                        </a:rPr>
                        <a:t>Misapplication of Accounting Rules</a:t>
                      </a:r>
                      <a:r>
                        <a:rPr kumimoji="0" lang="en-US" sz="1600" b="0" i="0" u="none" strike="noStrike" cap="none" normalizeH="0" baseline="0" dirty="0">
                          <a:ln>
                            <a:noFill/>
                          </a:ln>
                          <a:solidFill>
                            <a:schemeClr val="tx1"/>
                          </a:solidFill>
                          <a:effectLst/>
                          <a:latin typeface="Arial" charset="0"/>
                        </a:rPr>
                        <a:t>: Improper disclosures, timing differences.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CAF8E-A546-4797-BAE3-76F0D0D89CD0}"/>
              </a:ext>
            </a:extLst>
          </p:cNvPr>
          <p:cNvSpPr>
            <a:spLocks noGrp="1"/>
          </p:cNvSpPr>
          <p:nvPr>
            <p:ph type="ctrTitle"/>
          </p:nvPr>
        </p:nvSpPr>
        <p:spPr/>
        <p:txBody>
          <a:bodyPr/>
          <a:lstStyle/>
          <a:p>
            <a:r>
              <a:rPr lang="en-US" dirty="0"/>
              <a:t>Class Exercise</a:t>
            </a:r>
          </a:p>
        </p:txBody>
      </p:sp>
      <p:sp>
        <p:nvSpPr>
          <p:cNvPr id="3" name="Subtitle 2">
            <a:extLst>
              <a:ext uri="{FF2B5EF4-FFF2-40B4-BE49-F238E27FC236}">
                <a16:creationId xmlns:a16="http://schemas.microsoft.com/office/drawing/2014/main" id="{52EFB851-F72B-4B43-A8B6-F28403CC2AE2}"/>
              </a:ext>
            </a:extLst>
          </p:cNvPr>
          <p:cNvSpPr>
            <a:spLocks noGrp="1"/>
          </p:cNvSpPr>
          <p:nvPr>
            <p:ph type="subTitle" idx="1"/>
          </p:nvPr>
        </p:nvSpPr>
        <p:spPr/>
        <p:txBody>
          <a:bodyPr/>
          <a:lstStyle/>
          <a:p>
            <a:r>
              <a:rPr lang="en-US" dirty="0"/>
              <a:t>Social Engineering Scenario</a:t>
            </a:r>
          </a:p>
        </p:txBody>
      </p:sp>
    </p:spTree>
    <p:extLst>
      <p:ext uri="{BB962C8B-B14F-4D97-AF65-F5344CB8AC3E}">
        <p14:creationId xmlns:p14="http://schemas.microsoft.com/office/powerpoint/2010/main" val="492469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A12A-AA24-40DF-9ECC-C699E40255FA}"/>
              </a:ext>
            </a:extLst>
          </p:cNvPr>
          <p:cNvSpPr>
            <a:spLocks noGrp="1"/>
          </p:cNvSpPr>
          <p:nvPr>
            <p:ph type="title"/>
          </p:nvPr>
        </p:nvSpPr>
        <p:spPr/>
        <p:txBody>
          <a:bodyPr/>
          <a:lstStyle/>
          <a:p>
            <a:r>
              <a:rPr lang="en-US" dirty="0"/>
              <a:t>Example: Medical Social Engineering</a:t>
            </a:r>
          </a:p>
        </p:txBody>
      </p:sp>
      <p:sp>
        <p:nvSpPr>
          <p:cNvPr id="3" name="Content Placeholder 2">
            <a:extLst>
              <a:ext uri="{FF2B5EF4-FFF2-40B4-BE49-F238E27FC236}">
                <a16:creationId xmlns:a16="http://schemas.microsoft.com/office/drawing/2014/main" id="{453CD04B-97EF-497E-A986-B5387F3FDCF4}"/>
              </a:ext>
            </a:extLst>
          </p:cNvPr>
          <p:cNvSpPr>
            <a:spLocks noGrp="1"/>
          </p:cNvSpPr>
          <p:nvPr>
            <p:ph idx="1"/>
          </p:nvPr>
        </p:nvSpPr>
        <p:spPr/>
        <p:txBody>
          <a:bodyPr/>
          <a:lstStyle/>
          <a:p>
            <a:pPr marL="0" indent="0">
              <a:buNone/>
            </a:pPr>
            <a:r>
              <a:rPr lang="en-US" dirty="0"/>
              <a:t>John is getting a divorce from Susan.  </a:t>
            </a:r>
          </a:p>
          <a:p>
            <a:r>
              <a:rPr lang="en-US" dirty="0"/>
              <a:t>He has a new love, Alice, </a:t>
            </a:r>
          </a:p>
          <a:p>
            <a:r>
              <a:rPr lang="en-US" dirty="0"/>
              <a:t>He has two school-aged children, Jim and Ann.</a:t>
            </a:r>
          </a:p>
          <a:p>
            <a:r>
              <a:rPr lang="en-US" dirty="0"/>
              <a:t>He wants to avoid alimony – ask for kids</a:t>
            </a:r>
          </a:p>
          <a:p>
            <a:r>
              <a:rPr lang="en-US" dirty="0"/>
              <a:t>Wife has been a great full-time Mom up until now.  So how to fight this?</a:t>
            </a:r>
          </a:p>
          <a:p>
            <a:r>
              <a:rPr lang="en-US" dirty="0"/>
              <a:t>Has heard Susan has cancer.</a:t>
            </a:r>
          </a:p>
          <a:p>
            <a:pPr marL="0" indent="0">
              <a:buNone/>
            </a:pPr>
            <a:endParaRPr lang="en-US" dirty="0"/>
          </a:p>
        </p:txBody>
      </p:sp>
    </p:spTree>
    <p:extLst>
      <p:ext uri="{BB962C8B-B14F-4D97-AF65-F5344CB8AC3E}">
        <p14:creationId xmlns:p14="http://schemas.microsoft.com/office/powerpoint/2010/main" val="14270133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5EA8-AB2F-4592-8895-3E2B623AB6C3}"/>
              </a:ext>
            </a:extLst>
          </p:cNvPr>
          <p:cNvSpPr>
            <a:spLocks noGrp="1"/>
          </p:cNvSpPr>
          <p:nvPr>
            <p:ph type="title"/>
          </p:nvPr>
        </p:nvSpPr>
        <p:spPr/>
        <p:txBody>
          <a:bodyPr/>
          <a:lstStyle/>
          <a:p>
            <a:r>
              <a:rPr lang="en-US" dirty="0"/>
              <a:t>He asks Alice for help</a:t>
            </a:r>
          </a:p>
        </p:txBody>
      </p:sp>
      <p:sp>
        <p:nvSpPr>
          <p:cNvPr id="3" name="Content Placeholder 2">
            <a:extLst>
              <a:ext uri="{FF2B5EF4-FFF2-40B4-BE49-F238E27FC236}">
                <a16:creationId xmlns:a16="http://schemas.microsoft.com/office/drawing/2014/main" id="{ECA2091D-75E6-461C-9E9F-9A1CBB2F83F1}"/>
              </a:ext>
            </a:extLst>
          </p:cNvPr>
          <p:cNvSpPr>
            <a:spLocks noGrp="1"/>
          </p:cNvSpPr>
          <p:nvPr>
            <p:ph idx="1"/>
          </p:nvPr>
        </p:nvSpPr>
        <p:spPr/>
        <p:txBody>
          <a:bodyPr/>
          <a:lstStyle/>
          <a:p>
            <a:pPr marL="0" indent="0" algn="ctr">
              <a:buNone/>
            </a:pPr>
            <a:r>
              <a:rPr lang="en-US" sz="1600" dirty="0">
                <a:solidFill>
                  <a:srgbClr val="FF0000"/>
                </a:solidFill>
              </a:rPr>
              <a:t>Which doctor Susan is seeing?</a:t>
            </a:r>
          </a:p>
          <a:p>
            <a:pPr marL="0" indent="0" algn="ctr">
              <a:buNone/>
            </a:pPr>
            <a:r>
              <a:rPr lang="en-US" sz="1600" dirty="0">
                <a:solidFill>
                  <a:srgbClr val="FF0000"/>
                </a:solidFill>
              </a:rPr>
              <a:t>Call 1: Find Doctor</a:t>
            </a:r>
          </a:p>
          <a:p>
            <a:pPr marL="0" indent="0" algn="ctr">
              <a:buNone/>
            </a:pPr>
            <a:r>
              <a:rPr lang="en-US" sz="1600" dirty="0">
                <a:solidFill>
                  <a:srgbClr val="FF0000"/>
                </a:solidFill>
              </a:rPr>
              <a:t>Date: July 2.  3:05 PM.</a:t>
            </a:r>
          </a:p>
          <a:p>
            <a:pPr marL="0" indent="0">
              <a:buNone/>
            </a:pPr>
            <a:r>
              <a:rPr lang="en-US" sz="1600" dirty="0"/>
              <a:t>Office:  This is Dr Anderson’s office.  How can I help you?</a:t>
            </a:r>
          </a:p>
          <a:p>
            <a:pPr marL="0" indent="0">
              <a:buNone/>
            </a:pPr>
            <a:r>
              <a:rPr lang="en-US" sz="1600" dirty="0"/>
              <a:t>Caller:   This is Susan Armstrong.  I will be going away to help my Mother soon.  I think I have an appointment coming up, and I lost the appointment card.  Can you check?  The appointment would be for Susan Armstrong.</a:t>
            </a:r>
          </a:p>
          <a:p>
            <a:pPr marL="0" indent="0">
              <a:buNone/>
            </a:pPr>
            <a:r>
              <a:rPr lang="en-US" sz="1600" dirty="0"/>
              <a:t>Office:  What is your address and home phone number?</a:t>
            </a:r>
          </a:p>
          <a:p>
            <a:pPr marL="0" indent="0">
              <a:buNone/>
            </a:pPr>
            <a:r>
              <a:rPr lang="en-US" sz="1600" dirty="0"/>
              <a:t>Caller:   262-408-4722.  1245 N Ridge Ave. Kenosha.</a:t>
            </a:r>
          </a:p>
          <a:p>
            <a:pPr marL="0" indent="0">
              <a:buNone/>
            </a:pPr>
            <a:r>
              <a:rPr lang="en-US" sz="1600" dirty="0"/>
              <a:t>Office:   Yes, I see you have an appointment next Wednesday at 2:30.</a:t>
            </a:r>
          </a:p>
          <a:p>
            <a:pPr marL="0" indent="0">
              <a:buNone/>
            </a:pPr>
            <a:r>
              <a:rPr lang="en-US" sz="1600" dirty="0"/>
              <a:t>Caller:   Good! Well, I think I will leave to visit Mom right after that appointment.  Thank you so much, it is now on my calendar.  Also – did my PPO pay off my last visits, or do I owe anything extra?</a:t>
            </a:r>
          </a:p>
          <a:p>
            <a:pPr marL="0" indent="0">
              <a:buNone/>
            </a:pPr>
            <a:r>
              <a:rPr lang="en-US" sz="1600" dirty="0"/>
              <a:t>Office:  Well we are still awaiting payment for your last appointment at the hospital on June 5th, but the previous visits have all been paid.  But they usually take about a month or two to pay.</a:t>
            </a:r>
          </a:p>
          <a:p>
            <a:pPr marL="0" indent="0">
              <a:buNone/>
            </a:pPr>
            <a:r>
              <a:rPr lang="en-US" sz="1600" dirty="0"/>
              <a:t>Caller:   Thank you, I will see you next Wednesday at 2:30!</a:t>
            </a:r>
          </a:p>
        </p:txBody>
      </p:sp>
    </p:spTree>
    <p:extLst>
      <p:ext uri="{BB962C8B-B14F-4D97-AF65-F5344CB8AC3E}">
        <p14:creationId xmlns:p14="http://schemas.microsoft.com/office/powerpoint/2010/main" val="23799701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A74215-CDA0-45A1-88CE-99A7F590D606}"/>
              </a:ext>
            </a:extLst>
          </p:cNvPr>
          <p:cNvSpPr>
            <a:spLocks noGrp="1"/>
          </p:cNvSpPr>
          <p:nvPr>
            <p:ph idx="11"/>
          </p:nvPr>
        </p:nvSpPr>
        <p:spPr>
          <a:xfrm>
            <a:off x="381000" y="685800"/>
            <a:ext cx="8136000" cy="4879975"/>
          </a:xfrm>
        </p:spPr>
        <p:txBody>
          <a:bodyPr/>
          <a:lstStyle/>
          <a:p>
            <a:pPr marL="0" indent="0" algn="ctr">
              <a:lnSpc>
                <a:spcPct val="100000"/>
              </a:lnSpc>
              <a:spcBef>
                <a:spcPts val="300"/>
              </a:spcBef>
              <a:buNone/>
            </a:pPr>
            <a:r>
              <a:rPr lang="en-US" sz="1600" dirty="0">
                <a:solidFill>
                  <a:srgbClr val="FF0000"/>
                </a:solidFill>
              </a:rPr>
              <a:t>Call 2: Obtain Medical Records</a:t>
            </a:r>
          </a:p>
          <a:p>
            <a:pPr marL="0" indent="0" algn="ctr">
              <a:lnSpc>
                <a:spcPct val="100000"/>
              </a:lnSpc>
              <a:spcBef>
                <a:spcPts val="300"/>
              </a:spcBef>
              <a:buNone/>
            </a:pPr>
            <a:r>
              <a:rPr lang="en-US" sz="1600" dirty="0">
                <a:solidFill>
                  <a:srgbClr val="FF0000"/>
                </a:solidFill>
              </a:rPr>
              <a:t>Date: July 8  10:42 AM.</a:t>
            </a:r>
          </a:p>
          <a:p>
            <a:pPr>
              <a:lnSpc>
                <a:spcPct val="100000"/>
              </a:lnSpc>
              <a:spcBef>
                <a:spcPts val="300"/>
              </a:spcBef>
            </a:pPr>
            <a:r>
              <a:rPr lang="en-US" sz="1600" dirty="0"/>
              <a:t>Office:  This is Dr Anderson’s office.  How can I help you?</a:t>
            </a:r>
          </a:p>
          <a:p>
            <a:pPr>
              <a:lnSpc>
                <a:spcPct val="100000"/>
              </a:lnSpc>
              <a:spcBef>
                <a:spcPts val="300"/>
              </a:spcBef>
            </a:pPr>
            <a:r>
              <a:rPr lang="en-US" sz="1600" dirty="0"/>
              <a:t>Caller:  This is Susan Armstrong.  I will be visiting another specialist for a problem with my leg and foot.  She would like to see my prescriptions and my medical history.  I would also like a copy for my own records.  Can you fax me a copy of my records, and I will be sure to bring the records to the new doctor?  </a:t>
            </a:r>
          </a:p>
          <a:p>
            <a:pPr>
              <a:lnSpc>
                <a:spcPct val="100000"/>
              </a:lnSpc>
              <a:spcBef>
                <a:spcPts val="300"/>
              </a:spcBef>
            </a:pPr>
            <a:r>
              <a:rPr lang="en-US" sz="1600" dirty="0"/>
              <a:t>Office:  Well, you will have to come in to sign for a copy of your records.  Also, doctors usually prefer to have the records sent directly to them.</a:t>
            </a:r>
          </a:p>
          <a:p>
            <a:pPr>
              <a:lnSpc>
                <a:spcPct val="100000"/>
              </a:lnSpc>
              <a:spcBef>
                <a:spcPts val="300"/>
              </a:spcBef>
            </a:pPr>
            <a:r>
              <a:rPr lang="en-US" sz="1600" dirty="0"/>
              <a:t>Caller:  I think it is most important that I have the copy, and the doctor said it was ok if I brought my records in.  Hmm.  I don’t have a car available.  Can my husband sign for them and pick them up?</a:t>
            </a:r>
          </a:p>
          <a:p>
            <a:pPr>
              <a:lnSpc>
                <a:spcPct val="100000"/>
              </a:lnSpc>
              <a:spcBef>
                <a:spcPts val="300"/>
              </a:spcBef>
            </a:pPr>
            <a:r>
              <a:rPr lang="en-US" sz="1600" dirty="0"/>
              <a:t>Office:  No, it needs to be you.</a:t>
            </a:r>
          </a:p>
          <a:p>
            <a:pPr>
              <a:lnSpc>
                <a:spcPct val="100000"/>
              </a:lnSpc>
              <a:spcBef>
                <a:spcPts val="300"/>
              </a:spcBef>
            </a:pPr>
            <a:r>
              <a:rPr lang="en-US" sz="1600" dirty="0"/>
              <a:t>Caller:  What if I request a copy in writing, and use our fax machine to send you my signature?</a:t>
            </a:r>
          </a:p>
          <a:p>
            <a:pPr>
              <a:lnSpc>
                <a:spcPct val="100000"/>
              </a:lnSpc>
              <a:spcBef>
                <a:spcPts val="300"/>
              </a:spcBef>
            </a:pPr>
            <a:r>
              <a:rPr lang="en-US" sz="1600" dirty="0"/>
              <a:t>Office:  I think that would be acceptable.  Our fax number is 262-488-2122.  Should we fax the records to the fax number where we get the letter from?</a:t>
            </a:r>
          </a:p>
          <a:p>
            <a:pPr>
              <a:lnSpc>
                <a:spcPct val="100000"/>
              </a:lnSpc>
              <a:spcBef>
                <a:spcPts val="300"/>
              </a:spcBef>
            </a:pPr>
            <a:r>
              <a:rPr lang="en-US" sz="1600" dirty="0"/>
              <a:t>Caller:  Yes, that would be extremely helpful.  What do I need to include in the letter?</a:t>
            </a:r>
          </a:p>
          <a:p>
            <a:pPr>
              <a:lnSpc>
                <a:spcPct val="100000"/>
              </a:lnSpc>
              <a:spcBef>
                <a:spcPts val="300"/>
              </a:spcBef>
            </a:pPr>
            <a:r>
              <a:rPr lang="en-US" sz="1600" dirty="0"/>
              <a:t>Office:  Please include your name, the information you need, the location where the information should be faxed to, and why you are asking for the information.  Also include your printed name and signature.</a:t>
            </a:r>
          </a:p>
          <a:p>
            <a:pPr>
              <a:lnSpc>
                <a:spcPct val="100000"/>
              </a:lnSpc>
              <a:spcBef>
                <a:spcPts val="300"/>
              </a:spcBef>
            </a:pPr>
            <a:r>
              <a:rPr lang="en-US" sz="1600" dirty="0"/>
              <a:t>Caller:  No problem!  Thank you so much for your help.</a:t>
            </a:r>
          </a:p>
          <a:p>
            <a:pPr>
              <a:lnSpc>
                <a:spcPct val="100000"/>
              </a:lnSpc>
              <a:spcBef>
                <a:spcPts val="300"/>
              </a:spcBef>
            </a:pPr>
            <a:r>
              <a:rPr lang="en-US" sz="1600" dirty="0"/>
              <a:t>Office:  Any time…</a:t>
            </a:r>
          </a:p>
          <a:p>
            <a:endParaRPr lang="en-US" dirty="0"/>
          </a:p>
        </p:txBody>
      </p:sp>
    </p:spTree>
    <p:extLst>
      <p:ext uri="{BB962C8B-B14F-4D97-AF65-F5344CB8AC3E}">
        <p14:creationId xmlns:p14="http://schemas.microsoft.com/office/powerpoint/2010/main" val="2058017086"/>
      </p:ext>
    </p:extLst>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3DD77E-0238-408A-AC87-0D9802C14AC6}"/>
              </a:ext>
            </a:extLst>
          </p:cNvPr>
          <p:cNvSpPr>
            <a:spLocks noGrp="1"/>
          </p:cNvSpPr>
          <p:nvPr>
            <p:ph idx="11"/>
          </p:nvPr>
        </p:nvSpPr>
        <p:spPr>
          <a:xfrm>
            <a:off x="504000" y="989012"/>
            <a:ext cx="8136000" cy="4879975"/>
          </a:xfrm>
        </p:spPr>
        <p:txBody>
          <a:bodyPr/>
          <a:lstStyle/>
          <a:p>
            <a:pPr algn="ctr"/>
            <a:r>
              <a:rPr lang="en-US" sz="2000" dirty="0">
                <a:solidFill>
                  <a:srgbClr val="FF0000"/>
                </a:solidFill>
              </a:rPr>
              <a:t>Call 3: Announce success</a:t>
            </a:r>
          </a:p>
          <a:p>
            <a:pPr algn="ctr"/>
            <a:r>
              <a:rPr lang="en-US" sz="2000" dirty="0">
                <a:solidFill>
                  <a:srgbClr val="FF0000"/>
                </a:solidFill>
              </a:rPr>
              <a:t>Date July 8, 6:45 PM</a:t>
            </a:r>
          </a:p>
          <a:p>
            <a:r>
              <a:rPr lang="en-US" sz="2000" dirty="0"/>
              <a:t>Alice:  John!  We got her medical information!  I hooked the laptop up to a phone line at my friend’s office, in the conference room, and sent the fax from there.  It will be difficult to trace it back to us.</a:t>
            </a:r>
          </a:p>
          <a:p>
            <a:r>
              <a:rPr lang="en-US" sz="2000" dirty="0"/>
              <a:t>John:  And the records say…</a:t>
            </a:r>
          </a:p>
          <a:p>
            <a:r>
              <a:rPr lang="en-US" sz="2000" dirty="0"/>
              <a:t>Alice:  She does have breast cancer.  </a:t>
            </a:r>
          </a:p>
          <a:p>
            <a:r>
              <a:rPr lang="en-US" sz="2000" dirty="0"/>
              <a:t>John:  Great!  Thanks so much!</a:t>
            </a:r>
          </a:p>
          <a:p>
            <a:endParaRPr lang="en-US" sz="2000" dirty="0"/>
          </a:p>
          <a:p>
            <a:r>
              <a:rPr lang="en-US" sz="2000" dirty="0"/>
              <a:t>The scam was successful! </a:t>
            </a:r>
          </a:p>
          <a:p>
            <a:endParaRPr lang="en-US" dirty="0"/>
          </a:p>
        </p:txBody>
      </p:sp>
    </p:spTree>
    <p:extLst>
      <p:ext uri="{BB962C8B-B14F-4D97-AF65-F5344CB8AC3E}">
        <p14:creationId xmlns:p14="http://schemas.microsoft.com/office/powerpoint/2010/main" val="617168291"/>
      </p:ext>
    </p:extLst>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351D7D3-B28E-45D4-85E5-FC2A7CFDC321}"/>
              </a:ext>
            </a:extLst>
          </p:cNvPr>
          <p:cNvSpPr>
            <a:spLocks noGrp="1"/>
          </p:cNvSpPr>
          <p:nvPr>
            <p:ph type="ctrTitle"/>
          </p:nvPr>
        </p:nvSpPr>
        <p:spPr>
          <a:xfrm>
            <a:off x="2971800" y="1828800"/>
            <a:ext cx="6019800" cy="1384995"/>
          </a:xfrm>
        </p:spPr>
        <p:txBody>
          <a:bodyPr/>
          <a:lstStyle/>
          <a:p>
            <a:r>
              <a:rPr lang="en-US" dirty="0">
                <a:solidFill>
                  <a:srgbClr val="FF0000"/>
                </a:solidFill>
              </a:rPr>
              <a:t>How could this have been prevented?</a:t>
            </a:r>
          </a:p>
        </p:txBody>
      </p:sp>
      <p:sp>
        <p:nvSpPr>
          <p:cNvPr id="7" name="Subtitle 6">
            <a:extLst>
              <a:ext uri="{FF2B5EF4-FFF2-40B4-BE49-F238E27FC236}">
                <a16:creationId xmlns:a16="http://schemas.microsoft.com/office/drawing/2014/main" id="{86F35168-B767-4293-8A9D-1E147BE91EB5}"/>
              </a:ext>
            </a:extLst>
          </p:cNvPr>
          <p:cNvSpPr>
            <a:spLocks noGrp="1"/>
          </p:cNvSpPr>
          <p:nvPr>
            <p:ph type="subTitle" idx="1"/>
          </p:nvPr>
        </p:nvSpPr>
        <p:spPr/>
        <p:txBody>
          <a:bodyPr/>
          <a:lstStyle/>
          <a:p>
            <a:pPr>
              <a:lnSpc>
                <a:spcPct val="100000"/>
              </a:lnSpc>
            </a:pPr>
            <a:r>
              <a:rPr lang="en-US" dirty="0"/>
              <a:t>How should a doctor’s office handle calls for information?</a:t>
            </a:r>
          </a:p>
          <a:p>
            <a:pPr>
              <a:lnSpc>
                <a:spcPct val="100000"/>
              </a:lnSpc>
            </a:pPr>
            <a:r>
              <a:rPr lang="en-US" dirty="0"/>
              <a:t>Balance of Security &amp; Usability</a:t>
            </a:r>
          </a:p>
        </p:txBody>
      </p:sp>
    </p:spTree>
    <p:extLst>
      <p:ext uri="{BB962C8B-B14F-4D97-AF65-F5344CB8AC3E}">
        <p14:creationId xmlns:p14="http://schemas.microsoft.com/office/powerpoint/2010/main" val="3769095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20700" y="685800"/>
            <a:ext cx="8154988" cy="730250"/>
          </a:xfrm>
        </p:spPr>
        <p:txBody>
          <a:bodyPr/>
          <a:lstStyle/>
          <a:p>
            <a:pPr eaLnBrk="1" hangingPunct="1"/>
            <a:r>
              <a:rPr lang="en-US" altLang="en-US">
                <a:ea typeface="Calibri" panose="020F0502020204030204" pitchFamily="34" charset="0"/>
                <a:cs typeface="Lucida Sans" panose="020B0602030504020204" pitchFamily="34" charset="0"/>
              </a:rPr>
              <a:t>Asset Misappropriation</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Vocabulary</a:t>
            </a:r>
          </a:p>
        </p:txBody>
      </p:sp>
      <p:sp>
        <p:nvSpPr>
          <p:cNvPr id="38915" name="Rectangle 3"/>
          <p:cNvSpPr>
            <a:spLocks noGrp="1" noChangeArrowheads="1"/>
          </p:cNvSpPr>
          <p:nvPr>
            <p:ph idx="1"/>
          </p:nvPr>
        </p:nvSpPr>
        <p:spPr/>
        <p:txBody>
          <a:bodyPr/>
          <a:lstStyle/>
          <a:p>
            <a:pPr eaLnBrk="1" hangingPunct="1">
              <a:lnSpc>
                <a:spcPct val="8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Skimming</a:t>
            </a:r>
            <a:r>
              <a:rPr lang="en-US" altLang="en-US" sz="2200" dirty="0">
                <a:latin typeface="Calibri" panose="020F0502020204030204" pitchFamily="34" charset="0"/>
                <a:ea typeface="ヒラギノ角ゴ Pro W3"/>
                <a:cs typeface="ヒラギノ角ゴ Pro W3"/>
              </a:rPr>
              <a:t>: Taking funds before they are recorded into company records</a:t>
            </a:r>
          </a:p>
          <a:p>
            <a:pPr eaLnBrk="1" hangingPunct="1">
              <a:lnSpc>
                <a:spcPct val="8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Cash Larceny</a:t>
            </a:r>
            <a:r>
              <a:rPr lang="en-US" altLang="en-US" sz="2200" dirty="0">
                <a:latin typeface="Calibri" panose="020F0502020204030204" pitchFamily="34" charset="0"/>
                <a:ea typeface="ヒラギノ角ゴ Pro W3"/>
                <a:cs typeface="ヒラギノ角ゴ Pro W3"/>
              </a:rPr>
              <a:t>: Taking funds (e.g., check) that company recorded as going to someone else</a:t>
            </a:r>
          </a:p>
          <a:p>
            <a:pPr eaLnBrk="1" hangingPunct="1">
              <a:lnSpc>
                <a:spcPct val="8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Embezzlement:  </a:t>
            </a:r>
            <a:r>
              <a:rPr lang="en-US" altLang="en-US" sz="2200" dirty="0">
                <a:latin typeface="Calibri" panose="020F0502020204030204" pitchFamily="34" charset="0"/>
                <a:ea typeface="ヒラギノ角ゴ Pro W3"/>
                <a:cs typeface="ヒラギノ角ゴ Pro W3"/>
              </a:rPr>
              <a:t>Abusing a business privilege for personal gain</a:t>
            </a:r>
          </a:p>
          <a:p>
            <a:pPr eaLnBrk="1" hangingPunct="1">
              <a:lnSpc>
                <a:spcPct val="8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Lapping</a:t>
            </a:r>
            <a:r>
              <a:rPr lang="en-US" altLang="en-US" sz="2200" dirty="0">
                <a:latin typeface="Calibri" panose="020F0502020204030204" pitchFamily="34" charset="0"/>
                <a:ea typeface="ヒラギノ角ゴ Pro W3"/>
                <a:cs typeface="ヒラギノ角ゴ Pro W3"/>
              </a:rPr>
              <a:t>: Theft is covered with another person’s check (and so on)</a:t>
            </a:r>
          </a:p>
          <a:p>
            <a:pPr eaLnBrk="1" hangingPunct="1">
              <a:lnSpc>
                <a:spcPct val="8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Check Tampering</a:t>
            </a:r>
            <a:r>
              <a:rPr lang="en-US" altLang="en-US" sz="2200" dirty="0">
                <a:latin typeface="Calibri" panose="020F0502020204030204" pitchFamily="34" charset="0"/>
                <a:ea typeface="ヒラギノ角ゴ Pro W3"/>
                <a:cs typeface="ヒラギノ角ゴ Pro W3"/>
              </a:rPr>
              <a:t>: Forged or altered check for gain</a:t>
            </a:r>
          </a:p>
          <a:p>
            <a:pPr eaLnBrk="1" hangingPunct="1">
              <a:lnSpc>
                <a:spcPct val="8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Shell Company</a:t>
            </a:r>
            <a:r>
              <a:rPr lang="en-US" altLang="en-US" sz="2200" dirty="0">
                <a:latin typeface="Calibri" panose="020F0502020204030204" pitchFamily="34" charset="0"/>
                <a:ea typeface="ヒラギノ角ゴ Pro W3"/>
                <a:cs typeface="ヒラギノ角ゴ Pro W3"/>
              </a:rPr>
              <a:t>:  Payments made to fake company</a:t>
            </a:r>
          </a:p>
          <a:p>
            <a:pPr eaLnBrk="1" hangingPunct="1">
              <a:lnSpc>
                <a:spcPct val="8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Payroll Manipulation</a:t>
            </a:r>
            <a:r>
              <a:rPr lang="en-US" altLang="en-US" sz="2200" dirty="0">
                <a:latin typeface="Calibri" panose="020F0502020204030204" pitchFamily="34" charset="0"/>
                <a:ea typeface="ヒラギノ角ゴ Pro W3"/>
                <a:cs typeface="ヒラギノ角ゴ Pro W3"/>
              </a:rPr>
              <a:t>: Ghost employees, falsified hours, understated leave/vacation time</a:t>
            </a:r>
          </a:p>
          <a:p>
            <a:pPr eaLnBrk="1" hangingPunct="1">
              <a:lnSpc>
                <a:spcPct val="80000"/>
              </a:lnSpc>
              <a:buFont typeface="Wingdings" panose="05000000000000000000" pitchFamily="2" charset="2"/>
              <a:buNone/>
            </a:pPr>
            <a:r>
              <a:rPr lang="en-US" altLang="en-US" sz="2200" b="1" dirty="0">
                <a:latin typeface="Calibri" panose="020F0502020204030204" pitchFamily="34" charset="0"/>
                <a:ea typeface="ヒラギノ角ゴ Pro W3"/>
                <a:cs typeface="ヒラギノ角ゴ Pro W3"/>
              </a:rPr>
              <a:t>False Shipping Orders</a:t>
            </a:r>
            <a:r>
              <a:rPr lang="en-US" altLang="en-US" sz="2200" dirty="0">
                <a:latin typeface="Calibri" panose="020F0502020204030204" pitchFamily="34" charset="0"/>
                <a:ea typeface="ヒラギノ角ゴ Pro W3"/>
                <a:cs typeface="ヒラギノ角ゴ Pro W3"/>
              </a:rPr>
              <a:t> or </a:t>
            </a:r>
            <a:r>
              <a:rPr lang="en-US" altLang="en-US" sz="2200" b="1" dirty="0">
                <a:latin typeface="Calibri" panose="020F0502020204030204" pitchFamily="34" charset="0"/>
                <a:ea typeface="ヒラギノ角ゴ Pro W3"/>
                <a:cs typeface="ヒラギノ角ゴ Pro W3"/>
              </a:rPr>
              <a:t>Missing/Defective Receiving Record</a:t>
            </a:r>
            <a:r>
              <a:rPr lang="en-US" altLang="en-US" sz="2200" dirty="0">
                <a:latin typeface="Calibri" panose="020F0502020204030204" pitchFamily="34" charset="0"/>
                <a:ea typeface="ヒラギノ角ゴ Pro W3"/>
                <a:cs typeface="ヒラギノ角ゴ Pro W3"/>
              </a:rPr>
              <a:t>: Inventory theft</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Fraud is an International Problem</a:t>
            </a:r>
          </a:p>
        </p:txBody>
      </p:sp>
      <p:sp>
        <p:nvSpPr>
          <p:cNvPr id="3" name="Text Placeholder 2"/>
          <p:cNvSpPr>
            <a:spLocks noGrp="1"/>
          </p:cNvSpPr>
          <p:nvPr>
            <p:ph type="body" idx="1"/>
          </p:nvPr>
        </p:nvSpPr>
        <p:spPr/>
        <p:txBody>
          <a:bodyPr/>
          <a:lstStyle/>
          <a:p>
            <a:r>
              <a:rPr lang="en-US" dirty="0"/>
              <a:t>International Fraud</a:t>
            </a:r>
          </a:p>
        </p:txBody>
      </p:sp>
      <p:sp>
        <p:nvSpPr>
          <p:cNvPr id="5" name="Text Placeholder 4"/>
          <p:cNvSpPr>
            <a:spLocks noGrp="1"/>
          </p:cNvSpPr>
          <p:nvPr>
            <p:ph type="body" sz="quarter" idx="3"/>
          </p:nvPr>
        </p:nvSpPr>
        <p:spPr/>
        <p:txBody>
          <a:bodyPr/>
          <a:lstStyle/>
          <a:p>
            <a:r>
              <a:rPr lang="en-US" dirty="0"/>
              <a:t>Fraud Allocation by Type (some types)</a:t>
            </a:r>
          </a:p>
        </p:txBody>
      </p:sp>
      <p:graphicFrame>
        <p:nvGraphicFramePr>
          <p:cNvPr id="8" name="Content Placeholder 7"/>
          <p:cNvGraphicFramePr>
            <a:graphicFrameLocks noGrp="1"/>
          </p:cNvGraphicFramePr>
          <p:nvPr>
            <p:ph sz="half" idx="10"/>
            <p:extLst>
              <p:ext uri="{D42A27DB-BD31-4B8C-83A1-F6EECF244321}">
                <p14:modId xmlns:p14="http://schemas.microsoft.com/office/powerpoint/2010/main" val="1340135122"/>
              </p:ext>
            </p:extLst>
          </p:nvPr>
        </p:nvGraphicFramePr>
        <p:xfrm>
          <a:off x="4335900" y="1895208"/>
          <a:ext cx="4648200" cy="3591192"/>
        </p:xfrm>
        <a:graphic>
          <a:graphicData uri="http://schemas.openxmlformats.org/drawingml/2006/table">
            <a:tbl>
              <a:tblPr>
                <a:tableStyleId>{5C22544A-7EE6-4342-B048-85BDC9FD1C3A}</a:tableStyleId>
              </a:tblPr>
              <a:tblGrid>
                <a:gridCol w="1603375">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835025">
                  <a:extLst>
                    <a:ext uri="{9D8B030D-6E8A-4147-A177-3AD203B41FA5}">
                      <a16:colId xmlns:a16="http://schemas.microsoft.com/office/drawing/2014/main" val="20004"/>
                    </a:ext>
                  </a:extLst>
                </a:gridCol>
              </a:tblGrid>
              <a:tr h="789101">
                <a:tc>
                  <a:txBody>
                    <a:bodyPr/>
                    <a:lstStyle/>
                    <a:p>
                      <a:pPr algn="ctr" fontAlgn="b"/>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1600" b="1" u="none" strike="noStrike" dirty="0" err="1">
                          <a:effectLst/>
                        </a:rPr>
                        <a:t>Corrup-tion</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1600" b="1" u="none" strike="noStrike" dirty="0">
                          <a:effectLst/>
                        </a:rPr>
                        <a:t>Financial State-</a:t>
                      </a:r>
                      <a:r>
                        <a:rPr lang="en-US" sz="1600" b="1" u="none" strike="noStrike" dirty="0" err="1">
                          <a:effectLst/>
                        </a:rPr>
                        <a:t>ment</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1600" b="1" u="none" strike="noStrike">
                          <a:effectLst/>
                        </a:rPr>
                        <a:t>Non cash</a:t>
                      </a:r>
                      <a:endParaRPr lang="en-US" sz="1600" b="1"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1600" b="1" u="none" strike="noStrike" dirty="0">
                          <a:effectLst/>
                        </a:rPr>
                        <a:t>Billing</a:t>
                      </a:r>
                      <a:endParaRPr lang="en-US" sz="1600" b="1"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0"/>
                  </a:ext>
                </a:extLst>
              </a:tr>
              <a:tr h="274326">
                <a:tc>
                  <a:txBody>
                    <a:bodyPr/>
                    <a:lstStyle/>
                    <a:p>
                      <a:pPr algn="l" fontAlgn="b"/>
                      <a:r>
                        <a:rPr lang="en-US" sz="1600" b="1" u="none" strike="noStrike">
                          <a:effectLst/>
                        </a:rPr>
                        <a:t>Asia-Pacific</a:t>
                      </a:r>
                      <a:endParaRPr lang="en-US" sz="1600" b="1" i="0" u="none" strike="noStrike">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57%</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11%</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17%</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20%</a:t>
                      </a:r>
                      <a:endParaRPr lang="en-US" sz="1600" b="0"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1"/>
                  </a:ext>
                </a:extLst>
              </a:tr>
              <a:tr h="274326">
                <a:tc>
                  <a:txBody>
                    <a:bodyPr/>
                    <a:lstStyle/>
                    <a:p>
                      <a:pPr algn="l" fontAlgn="b"/>
                      <a:r>
                        <a:rPr lang="en-US" sz="1600" b="1" u="none" strike="noStrike" dirty="0">
                          <a:effectLst/>
                        </a:rPr>
                        <a:t>West Europe</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44%</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10%</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24%</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19%</a:t>
                      </a:r>
                      <a:endParaRPr lang="en-US" sz="1600" b="0"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2"/>
                  </a:ext>
                </a:extLst>
              </a:tr>
              <a:tr h="529221">
                <a:tc>
                  <a:txBody>
                    <a:bodyPr/>
                    <a:lstStyle/>
                    <a:p>
                      <a:pPr algn="l" fontAlgn="b"/>
                      <a:r>
                        <a:rPr lang="en-US" sz="1600" b="1" u="none" strike="noStrike" dirty="0">
                          <a:effectLst/>
                        </a:rPr>
                        <a:t>North Africa, Mideast</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59%</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8%</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17%</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16%</a:t>
                      </a:r>
                      <a:endParaRPr lang="en-US" sz="1600" b="0"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3"/>
                  </a:ext>
                </a:extLst>
              </a:tr>
              <a:tr h="274326">
                <a:tc>
                  <a:txBody>
                    <a:bodyPr/>
                    <a:lstStyle/>
                    <a:p>
                      <a:pPr algn="l" fontAlgn="b"/>
                      <a:r>
                        <a:rPr lang="en-US" sz="1600" b="1" u="none" strike="noStrike" dirty="0">
                          <a:effectLst/>
                        </a:rPr>
                        <a:t>Latin America</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59%</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17%</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15%</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13%</a:t>
                      </a:r>
                      <a:endParaRPr lang="en-US" sz="1600" b="0"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5"/>
                  </a:ext>
                </a:extLst>
              </a:tr>
              <a:tr h="529221">
                <a:tc>
                  <a:txBody>
                    <a:bodyPr/>
                    <a:lstStyle/>
                    <a:p>
                      <a:pPr algn="l" fontAlgn="b"/>
                      <a:r>
                        <a:rPr lang="en-US" sz="1600" b="1" u="none" strike="noStrike" dirty="0">
                          <a:effectLst/>
                        </a:rPr>
                        <a:t>East Europe, Russia</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64%</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9%</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23%</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26%</a:t>
                      </a:r>
                      <a:endParaRPr lang="en-US" sz="1600" b="0"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6"/>
                  </a:ext>
                </a:extLst>
              </a:tr>
              <a:tr h="274326">
                <a:tc>
                  <a:txBody>
                    <a:bodyPr/>
                    <a:lstStyle/>
                    <a:p>
                      <a:pPr algn="l" fontAlgn="b"/>
                      <a:r>
                        <a:rPr lang="en-US" sz="1600" b="1" u="none" strike="noStrike" dirty="0">
                          <a:effectLst/>
                        </a:rPr>
                        <a:t>U.S., Canada</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37%</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8%</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18%</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24%</a:t>
                      </a:r>
                      <a:endParaRPr lang="en-US" sz="1600" b="0"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7"/>
                  </a:ext>
                </a:extLst>
              </a:tr>
              <a:tr h="274326">
                <a:tc>
                  <a:txBody>
                    <a:bodyPr/>
                    <a:lstStyle/>
                    <a:p>
                      <a:pPr algn="l" fontAlgn="b"/>
                      <a:r>
                        <a:rPr lang="en-US" sz="1600" b="1" u="none" strike="noStrike" dirty="0">
                          <a:effectLst/>
                        </a:rPr>
                        <a:t>South Asia</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71%</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15%</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15%</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18%</a:t>
                      </a:r>
                      <a:endParaRPr lang="en-US" sz="1600" b="0"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8"/>
                  </a:ext>
                </a:extLst>
              </a:tr>
              <a:tr h="372019">
                <a:tc>
                  <a:txBody>
                    <a:bodyPr/>
                    <a:lstStyle/>
                    <a:p>
                      <a:pPr algn="l" fontAlgn="b"/>
                      <a:r>
                        <a:rPr lang="en-US" sz="1600" b="1" u="none" strike="noStrike" dirty="0">
                          <a:effectLst/>
                        </a:rPr>
                        <a:t>Sub-Sahara Africa</a:t>
                      </a:r>
                      <a:endParaRPr lang="en-US" sz="1600" b="1"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62%</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9%</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19%</a:t>
                      </a:r>
                      <a:endParaRPr lang="en-US" sz="1600" b="0" i="0" u="none" strike="noStrike" dirty="0">
                        <a:solidFill>
                          <a:srgbClr val="000000"/>
                        </a:solidFill>
                        <a:effectLst/>
                        <a:latin typeface="Calibri" panose="020F0502020204030204" pitchFamily="34" charset="0"/>
                      </a:endParaRPr>
                    </a:p>
                  </a:txBody>
                  <a:tcPr marL="5547" marR="5547" marT="5547" marB="0" anchor="b"/>
                </a:tc>
                <a:tc>
                  <a:txBody>
                    <a:bodyPr/>
                    <a:lstStyle/>
                    <a:p>
                      <a:pPr algn="r" fontAlgn="b"/>
                      <a:r>
                        <a:rPr lang="en-US" sz="1600" u="none" strike="noStrike" dirty="0">
                          <a:effectLst/>
                        </a:rPr>
                        <a:t>19%</a:t>
                      </a:r>
                      <a:endParaRPr lang="en-US" sz="1600" b="0" i="0" u="none" strike="noStrike" dirty="0">
                        <a:solidFill>
                          <a:srgbClr val="000000"/>
                        </a:solidFill>
                        <a:effectLst/>
                        <a:latin typeface="Calibri" panose="020F0502020204030204" pitchFamily="34" charset="0"/>
                      </a:endParaRPr>
                    </a:p>
                  </a:txBody>
                  <a:tcPr marL="5547" marR="5547" marT="5547" marB="0" anchor="b"/>
                </a:tc>
                <a:extLst>
                  <a:ext uri="{0D108BD9-81ED-4DB2-BD59-A6C34878D82A}">
                    <a16:rowId xmlns:a16="http://schemas.microsoft.com/office/drawing/2014/main" val="10009"/>
                  </a:ext>
                </a:extLst>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1301472270"/>
              </p:ext>
            </p:extLst>
          </p:nvPr>
        </p:nvGraphicFramePr>
        <p:xfrm>
          <a:off x="304800" y="1895208"/>
          <a:ext cx="3959225" cy="437991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990600" y="6477000"/>
            <a:ext cx="914400" cy="914400"/>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sz="1800" dirty="0">
                <a:latin typeface="+mn-lt"/>
              </a:rPr>
              <a:t>ACFE: Occupational Fraud 2022: Report to the Nations</a:t>
            </a:r>
          </a:p>
        </p:txBody>
      </p:sp>
    </p:spTree>
    <p:extLst>
      <p:ext uri="{BB962C8B-B14F-4D97-AF65-F5344CB8AC3E}">
        <p14:creationId xmlns:p14="http://schemas.microsoft.com/office/powerpoint/2010/main" val="189497877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Legal Considerations of Fraud</a:t>
            </a:r>
          </a:p>
        </p:txBody>
      </p:sp>
      <p:sp>
        <p:nvSpPr>
          <p:cNvPr id="22531" name="Rectangle 3"/>
          <p:cNvSpPr>
            <a:spLocks noGrp="1" noChangeArrowheads="1"/>
          </p:cNvSpPr>
          <p:nvPr>
            <p:ph idx="1"/>
          </p:nvPr>
        </p:nvSpPr>
        <p:spPr/>
        <p:txBody>
          <a:bodyPr/>
          <a:lstStyle/>
          <a:p>
            <a:pPr eaLnBrk="1" hangingPunct="1"/>
            <a:r>
              <a:rPr lang="en-US" altLang="en-US">
                <a:latin typeface="Calibri" panose="020F0502020204030204" pitchFamily="34" charset="0"/>
                <a:ea typeface="ヒラギノ角ゴ Pro W3"/>
                <a:cs typeface="ヒラギノ角ゴ Pro W3"/>
              </a:rPr>
              <a:t>Intentionally false representation</a:t>
            </a:r>
          </a:p>
          <a:p>
            <a:pPr lvl="1" eaLnBrk="1" hangingPunct="1"/>
            <a:r>
              <a:rPr lang="en-US" altLang="en-US">
                <a:latin typeface="Calibri" panose="020F0502020204030204" pitchFamily="34" charset="0"/>
                <a:ea typeface="ヒラギノ角ゴ Pro W3"/>
                <a:cs typeface="ヒラギノ角ゴ Pro W3"/>
              </a:rPr>
              <a:t>Not an error</a:t>
            </a:r>
          </a:p>
          <a:p>
            <a:pPr lvl="1" eaLnBrk="1" hangingPunct="1"/>
            <a:r>
              <a:rPr lang="en-US" altLang="en-US">
                <a:latin typeface="Calibri" panose="020F0502020204030204" pitchFamily="34" charset="0"/>
                <a:ea typeface="ヒラギノ角ゴ Pro W3"/>
                <a:cs typeface="ヒラギノ角ゴ Pro W3"/>
              </a:rPr>
              <a:t>Lying or concealing actions</a:t>
            </a:r>
          </a:p>
          <a:p>
            <a:pPr lvl="1" eaLnBrk="1" hangingPunct="1"/>
            <a:r>
              <a:rPr lang="en-US" altLang="en-US">
                <a:latin typeface="Calibri" panose="020F0502020204030204" pitchFamily="34" charset="0"/>
                <a:ea typeface="ヒラギノ角ゴ Pro W3"/>
                <a:cs typeface="ヒラギノ角ゴ Pro W3"/>
              </a:rPr>
              <a:t>Pattern of unethical behavior</a:t>
            </a:r>
          </a:p>
          <a:p>
            <a:pPr eaLnBrk="1" hangingPunct="1"/>
            <a:r>
              <a:rPr lang="en-US" altLang="en-US">
                <a:latin typeface="Calibri" panose="020F0502020204030204" pitchFamily="34" charset="0"/>
                <a:ea typeface="ヒラギノ角ゴ Pro W3"/>
                <a:cs typeface="ヒラギノ角ゴ Pro W3"/>
              </a:rPr>
              <a:t>Personal material benefit</a:t>
            </a:r>
          </a:p>
          <a:p>
            <a:pPr eaLnBrk="1" hangingPunct="1"/>
            <a:r>
              <a:rPr lang="en-US" altLang="en-US">
                <a:latin typeface="Calibri" panose="020F0502020204030204" pitchFamily="34" charset="0"/>
                <a:ea typeface="ヒラギノ角ゴ Pro W3"/>
                <a:cs typeface="ヒラギノ角ゴ Pro W3"/>
              </a:rPr>
              <a:t>Organizational or victim loss</a:t>
            </a:r>
          </a:p>
        </p:txBody>
      </p:sp>
    </p:spTree>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springerPPT</Template>
  <TotalTime>13484</TotalTime>
  <Words>6666</Words>
  <Application>Microsoft Office PowerPoint</Application>
  <PresentationFormat>On-screen Show (4:3)</PresentationFormat>
  <Paragraphs>802</Paragraphs>
  <Slides>65</Slides>
  <Notes>42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65</vt:i4>
      </vt:variant>
    </vt:vector>
  </HeadingPairs>
  <TitlesOfParts>
    <vt:vector size="78" baseType="lpstr">
      <vt:lpstr>MS PGothic</vt:lpstr>
      <vt:lpstr>Arial</vt:lpstr>
      <vt:lpstr>Calibri</vt:lpstr>
      <vt:lpstr>Cambria</vt:lpstr>
      <vt:lpstr>Geneva</vt:lpstr>
      <vt:lpstr>Lucida Sans</vt:lpstr>
      <vt:lpstr>Symbol</vt:lpstr>
      <vt:lpstr>Times</vt:lpstr>
      <vt:lpstr>Times New Roman</vt:lpstr>
      <vt:lpstr>Wingdings</vt:lpstr>
      <vt:lpstr>ヒラギノ角ゴ Pro W3</vt:lpstr>
      <vt:lpstr>Springer_2012</vt:lpstr>
      <vt:lpstr>Custom Design</vt:lpstr>
      <vt:lpstr> Combatting Fraud &amp; Social Engineering</vt:lpstr>
      <vt:lpstr>Objectives:</vt:lpstr>
      <vt:lpstr>Fraud</vt:lpstr>
      <vt:lpstr>The Problem</vt:lpstr>
      <vt:lpstr>Internal or Occupational Fraud</vt:lpstr>
      <vt:lpstr>Fraud Categories</vt:lpstr>
      <vt:lpstr>Asset Misappropriation Vocabulary</vt:lpstr>
      <vt:lpstr>Fraud is an International Problem</vt:lpstr>
      <vt:lpstr>Legal Considerations of Fraud</vt:lpstr>
      <vt:lpstr>Key Elements of Fraud</vt:lpstr>
      <vt:lpstr>How Internal Fraud is Discovered</vt:lpstr>
      <vt:lpstr>Tip Hotlines are highly effective</vt:lpstr>
      <vt:lpstr>Collusion</vt:lpstr>
      <vt:lpstr>Who Does Fraud?</vt:lpstr>
      <vt:lpstr>Where is Fraud Found?</vt:lpstr>
      <vt:lpstr>Discussion Points</vt:lpstr>
      <vt:lpstr>Example 1: Financial Statement Fraud</vt:lpstr>
      <vt:lpstr>Example 2: Corruption</vt:lpstr>
      <vt:lpstr>Example 3:  Asset Misappropriation</vt:lpstr>
      <vt:lpstr>Detecting &amp;  Preventing Fraud</vt:lpstr>
      <vt:lpstr>Fraud &amp; Audit</vt:lpstr>
      <vt:lpstr>Red Flags</vt:lpstr>
      <vt:lpstr>Work Habits of Fraudsters</vt:lpstr>
      <vt:lpstr>Concealment Methods</vt:lpstr>
      <vt:lpstr>Potential Transaction Red Flags</vt:lpstr>
      <vt:lpstr>Fraud Control Types</vt:lpstr>
      <vt:lpstr>Techniques to Discourage Fraud</vt:lpstr>
      <vt:lpstr>Fraud Controls</vt:lpstr>
      <vt:lpstr>Segregation of Duties</vt:lpstr>
      <vt:lpstr>Compensating Controls</vt:lpstr>
      <vt:lpstr>Software to Detect Fraud:  Data Monitoring and Analysis</vt:lpstr>
      <vt:lpstr>Red flags software can detect</vt:lpstr>
      <vt:lpstr>Encourage Security in IT Departments</vt:lpstr>
      <vt:lpstr>Business Application Checks</vt:lpstr>
      <vt:lpstr>Question</vt:lpstr>
      <vt:lpstr>Question</vt:lpstr>
      <vt:lpstr>Question</vt:lpstr>
      <vt:lpstr>External Fraud</vt:lpstr>
      <vt:lpstr>Social Engineering</vt:lpstr>
      <vt:lpstr>Common Phishing Attack Sequence</vt:lpstr>
      <vt:lpstr>Definitions</vt:lpstr>
      <vt:lpstr>Business Email Compromise (BEC) - Scenario</vt:lpstr>
      <vt:lpstr>BEC Incident Response</vt:lpstr>
      <vt:lpstr>Social Engineering Scam Scenario</vt:lpstr>
      <vt:lpstr>Red Flags Rule</vt:lpstr>
      <vt:lpstr>Social Engineering I</vt:lpstr>
      <vt:lpstr>Social Engineering II</vt:lpstr>
      <vt:lpstr>Social Engineering III</vt:lpstr>
      <vt:lpstr>Social Engineering Techniques</vt:lpstr>
      <vt:lpstr>Combating Social Engineering</vt:lpstr>
      <vt:lpstr>Fraud Scams</vt:lpstr>
      <vt:lpstr>Preventing Scams</vt:lpstr>
      <vt:lpstr>Check Fraud Examples</vt:lpstr>
      <vt:lpstr>Check Security Features</vt:lpstr>
      <vt:lpstr>A Fraud Investigation</vt:lpstr>
      <vt:lpstr>A Fraud Investigation (Cont’d)</vt:lpstr>
      <vt:lpstr>Forensic Tools for Fraud</vt:lpstr>
      <vt:lpstr>Summary</vt:lpstr>
      <vt:lpstr>Processing Money Orders</vt:lpstr>
      <vt:lpstr>Class Exercise</vt:lpstr>
      <vt:lpstr>Example: Medical Social Engineering</vt:lpstr>
      <vt:lpstr>He asks Alice for help</vt:lpstr>
      <vt:lpstr>PowerPoint Presentation</vt:lpstr>
      <vt:lpstr>PowerPoint Presentation</vt:lpstr>
      <vt:lpstr>How could this have been prevented?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Fraud</dc:title>
  <dc:creator>Susan J Lincke</dc:creator>
  <cp:lastModifiedBy>Lincke, Susan</cp:lastModifiedBy>
  <cp:revision>184</cp:revision>
  <dcterms:created xsi:type="dcterms:W3CDTF">2009-06-02T14:58:59Z</dcterms:created>
  <dcterms:modified xsi:type="dcterms:W3CDTF">2023-02-03T21:20:54Z</dcterms:modified>
</cp:coreProperties>
</file>