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Override1.xml" ContentType="application/vnd.openxmlformats-officedocument.themeOverrid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1" r:id="rId1"/>
    <p:sldMasterId id="2147483874" r:id="rId2"/>
  </p:sldMasterIdLst>
  <p:notesMasterIdLst>
    <p:notesMasterId r:id="rId52"/>
  </p:notesMasterIdLst>
  <p:sldIdLst>
    <p:sldId id="256" r:id="rId3"/>
    <p:sldId id="258" r:id="rId4"/>
    <p:sldId id="262" r:id="rId5"/>
    <p:sldId id="257" r:id="rId6"/>
    <p:sldId id="259" r:id="rId7"/>
    <p:sldId id="260" r:id="rId8"/>
    <p:sldId id="261" r:id="rId9"/>
    <p:sldId id="280" r:id="rId10"/>
    <p:sldId id="263" r:id="rId11"/>
    <p:sldId id="264" r:id="rId12"/>
    <p:sldId id="326" r:id="rId13"/>
    <p:sldId id="313" r:id="rId14"/>
    <p:sldId id="327" r:id="rId15"/>
    <p:sldId id="328" r:id="rId16"/>
    <p:sldId id="329" r:id="rId17"/>
    <p:sldId id="330" r:id="rId18"/>
    <p:sldId id="331" r:id="rId19"/>
    <p:sldId id="332" r:id="rId20"/>
    <p:sldId id="333" r:id="rId21"/>
    <p:sldId id="323" r:id="rId22"/>
    <p:sldId id="304" r:id="rId23"/>
    <p:sldId id="324" r:id="rId24"/>
    <p:sldId id="325" r:id="rId25"/>
    <p:sldId id="318" r:id="rId26"/>
    <p:sldId id="354" r:id="rId27"/>
    <p:sldId id="356" r:id="rId28"/>
    <p:sldId id="355" r:id="rId29"/>
    <p:sldId id="357" r:id="rId30"/>
    <p:sldId id="334" r:id="rId31"/>
    <p:sldId id="335" r:id="rId32"/>
    <p:sldId id="336" r:id="rId33"/>
    <p:sldId id="337" r:id="rId34"/>
    <p:sldId id="338" r:id="rId35"/>
    <p:sldId id="339" r:id="rId36"/>
    <p:sldId id="340" r:id="rId37"/>
    <p:sldId id="341" r:id="rId38"/>
    <p:sldId id="342" r:id="rId39"/>
    <p:sldId id="345" r:id="rId40"/>
    <p:sldId id="347" r:id="rId41"/>
    <p:sldId id="344" r:id="rId42"/>
    <p:sldId id="314" r:id="rId43"/>
    <p:sldId id="348" r:id="rId44"/>
    <p:sldId id="349" r:id="rId45"/>
    <p:sldId id="350" r:id="rId46"/>
    <p:sldId id="351" r:id="rId47"/>
    <p:sldId id="358" r:id="rId48"/>
    <p:sldId id="359" r:id="rId49"/>
    <p:sldId id="360" r:id="rId50"/>
    <p:sldId id="361" r:id="rId5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08" autoAdjust="0"/>
    <p:restoredTop sz="92286" autoAdjust="0"/>
  </p:normalViewPr>
  <p:slideViewPr>
    <p:cSldViewPr>
      <p:cViewPr varScale="1">
        <p:scale>
          <a:sx n="77" d="100"/>
          <a:sy n="77" d="100"/>
        </p:scale>
        <p:origin x="2622" y="90"/>
      </p:cViewPr>
      <p:guideLst>
        <p:guide orient="horz" pos="2160"/>
        <p:guide pos="2880"/>
      </p:guideLst>
    </p:cSldViewPr>
  </p:slideViewPr>
  <p:outlineViewPr>
    <p:cViewPr>
      <p:scale>
        <a:sx n="33" d="100"/>
        <a:sy n="33" d="100"/>
      </p:scale>
      <p:origin x="0" y="-32366"/>
    </p:cViewPr>
  </p:outlineViewPr>
  <p:notesTextViewPr>
    <p:cViewPr>
      <p:scale>
        <a:sx n="100" d="100"/>
        <a:sy n="100" d="100"/>
      </p:scale>
      <p:origin x="0" y="0"/>
    </p:cViewPr>
  </p:notesTextViewPr>
  <p:sorterViewPr>
    <p:cViewPr varScale="1">
      <p:scale>
        <a:sx n="100" d="100"/>
        <a:sy n="100" d="100"/>
      </p:scale>
      <p:origin x="0" y="-2544"/>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tableStyles" Target="tableStyle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223C6DC-7EC8-421C-ADF8-B1B592BA9B07}"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en-US"/>
        </a:p>
      </dgm:t>
    </dgm:pt>
    <dgm:pt modelId="{FE988534-F211-408D-A4CB-630581CC5AAF}">
      <dgm:prSet phldrT="[Text]"/>
      <dgm:spPr/>
      <dgm:t>
        <a:bodyPr/>
        <a:lstStyle/>
        <a:p>
          <a:r>
            <a:rPr lang="en-US" dirty="0"/>
            <a:t>Secure Software Group</a:t>
          </a:r>
        </a:p>
      </dgm:t>
    </dgm:pt>
    <dgm:pt modelId="{D7EE775A-E51A-4744-BAB8-E74E0F9C3594}" type="parTrans" cxnId="{535AD2D8-E543-44F9-8F81-1491458DFBA6}">
      <dgm:prSet/>
      <dgm:spPr/>
      <dgm:t>
        <a:bodyPr/>
        <a:lstStyle/>
        <a:p>
          <a:endParaRPr lang="en-US"/>
        </a:p>
      </dgm:t>
    </dgm:pt>
    <dgm:pt modelId="{9927ED40-BB20-4E0D-8D9F-C9F89641D55B}" type="sibTrans" cxnId="{535AD2D8-E543-44F9-8F81-1491458DFBA6}">
      <dgm:prSet/>
      <dgm:spPr/>
      <dgm:t>
        <a:bodyPr/>
        <a:lstStyle/>
        <a:p>
          <a:endParaRPr lang="en-US"/>
        </a:p>
      </dgm:t>
    </dgm:pt>
    <dgm:pt modelId="{2A97C614-E976-4D23-8E51-63B2C83672E1}">
      <dgm:prSet phldrT="[Text]"/>
      <dgm:spPr/>
      <dgm:t>
        <a:bodyPr/>
        <a:lstStyle/>
        <a:p>
          <a:r>
            <a:rPr lang="en-US" dirty="0"/>
            <a:t>Secure Software </a:t>
          </a:r>
          <a:r>
            <a:rPr lang="en-US" dirty="0" err="1"/>
            <a:t>Mgr</a:t>
          </a:r>
          <a:endParaRPr lang="en-US" dirty="0"/>
        </a:p>
      </dgm:t>
    </dgm:pt>
    <dgm:pt modelId="{1D0A1583-BF37-43D3-A54D-554424AC6821}" type="parTrans" cxnId="{2B71E0FC-2343-47A1-B288-47C91615CBC9}">
      <dgm:prSet/>
      <dgm:spPr/>
      <dgm:t>
        <a:bodyPr/>
        <a:lstStyle/>
        <a:p>
          <a:endParaRPr lang="en-US"/>
        </a:p>
      </dgm:t>
    </dgm:pt>
    <dgm:pt modelId="{3EF770F1-D788-4067-AC8F-BA8501C1B55A}" type="sibTrans" cxnId="{2B71E0FC-2343-47A1-B288-47C91615CBC9}">
      <dgm:prSet/>
      <dgm:spPr/>
      <dgm:t>
        <a:bodyPr/>
        <a:lstStyle/>
        <a:p>
          <a:endParaRPr lang="en-US"/>
        </a:p>
      </dgm:t>
    </dgm:pt>
    <dgm:pt modelId="{C3F06E46-D943-4ECD-B205-EEA67F534E49}">
      <dgm:prSet phldrT="[Text]"/>
      <dgm:spPr/>
      <dgm:t>
        <a:bodyPr/>
        <a:lstStyle/>
        <a:p>
          <a:r>
            <a:rPr lang="en-US" dirty="0"/>
            <a:t>Secure Software Engineers</a:t>
          </a:r>
        </a:p>
      </dgm:t>
    </dgm:pt>
    <dgm:pt modelId="{DDBD66C1-5485-4394-A8C6-C2FD7E848FBB}" type="parTrans" cxnId="{53291E96-1149-4087-A1BC-8B6D136E4845}">
      <dgm:prSet/>
      <dgm:spPr/>
      <dgm:t>
        <a:bodyPr/>
        <a:lstStyle/>
        <a:p>
          <a:endParaRPr lang="en-US"/>
        </a:p>
      </dgm:t>
    </dgm:pt>
    <dgm:pt modelId="{015603AE-C676-42A7-86C0-9E25F1A18F03}" type="sibTrans" cxnId="{53291E96-1149-4087-A1BC-8B6D136E4845}">
      <dgm:prSet/>
      <dgm:spPr/>
      <dgm:t>
        <a:bodyPr/>
        <a:lstStyle/>
        <a:p>
          <a:endParaRPr lang="en-US"/>
        </a:p>
      </dgm:t>
    </dgm:pt>
    <dgm:pt modelId="{5F4C2F9A-0CE3-4623-A9F2-3A223CF2EA9A}">
      <dgm:prSet phldrT="[Text]"/>
      <dgm:spPr/>
      <dgm:t>
        <a:bodyPr/>
        <a:lstStyle/>
        <a:p>
          <a:r>
            <a:rPr lang="en-US" dirty="0"/>
            <a:t>Development</a:t>
          </a:r>
        </a:p>
      </dgm:t>
    </dgm:pt>
    <dgm:pt modelId="{9E7291A4-0FA1-4F37-A1CB-9771253CCE83}" type="parTrans" cxnId="{2F903A50-7BA0-4D38-9CFB-5577F5697D35}">
      <dgm:prSet/>
      <dgm:spPr/>
      <dgm:t>
        <a:bodyPr/>
        <a:lstStyle/>
        <a:p>
          <a:endParaRPr lang="en-US"/>
        </a:p>
      </dgm:t>
    </dgm:pt>
    <dgm:pt modelId="{A29AE4F1-ED50-4AEC-B3BE-4D5F02283635}" type="sibTrans" cxnId="{2F903A50-7BA0-4D38-9CFB-5577F5697D35}">
      <dgm:prSet/>
      <dgm:spPr/>
      <dgm:t>
        <a:bodyPr/>
        <a:lstStyle/>
        <a:p>
          <a:endParaRPr lang="en-US"/>
        </a:p>
      </dgm:t>
    </dgm:pt>
    <dgm:pt modelId="{1D58826D-CDEC-40A5-9F3B-332E3AFA762D}">
      <dgm:prSet phldrT="[Text]"/>
      <dgm:spPr/>
      <dgm:t>
        <a:bodyPr/>
        <a:lstStyle/>
        <a:p>
          <a:r>
            <a:rPr lang="en-US" dirty="0"/>
            <a:t>Developers</a:t>
          </a:r>
        </a:p>
      </dgm:t>
    </dgm:pt>
    <dgm:pt modelId="{6C697A84-EAD8-4925-8514-4E1A5CC50EEB}" type="parTrans" cxnId="{0EE7655F-6947-42BF-8B54-25D26863A047}">
      <dgm:prSet/>
      <dgm:spPr/>
      <dgm:t>
        <a:bodyPr/>
        <a:lstStyle/>
        <a:p>
          <a:endParaRPr lang="en-US"/>
        </a:p>
      </dgm:t>
    </dgm:pt>
    <dgm:pt modelId="{7A03B8B1-FE60-4B79-9376-9D832DCD442E}" type="sibTrans" cxnId="{0EE7655F-6947-42BF-8B54-25D26863A047}">
      <dgm:prSet/>
      <dgm:spPr/>
      <dgm:t>
        <a:bodyPr/>
        <a:lstStyle/>
        <a:p>
          <a:endParaRPr lang="en-US"/>
        </a:p>
      </dgm:t>
    </dgm:pt>
    <dgm:pt modelId="{2E44EC7B-1FF7-4EF6-BB11-4DA4904B5838}">
      <dgm:prSet phldrT="[Text]"/>
      <dgm:spPr/>
      <dgm:t>
        <a:bodyPr/>
        <a:lstStyle/>
        <a:p>
          <a:r>
            <a:rPr lang="en-US" dirty="0"/>
            <a:t>Satellite</a:t>
          </a:r>
        </a:p>
      </dgm:t>
    </dgm:pt>
    <dgm:pt modelId="{2BB26354-36C9-4BBF-8702-BC3AF1597FA6}" type="parTrans" cxnId="{2254F74A-0FAF-411A-836A-77751FCBA2DA}">
      <dgm:prSet/>
      <dgm:spPr/>
      <dgm:t>
        <a:bodyPr/>
        <a:lstStyle/>
        <a:p>
          <a:endParaRPr lang="en-US"/>
        </a:p>
      </dgm:t>
    </dgm:pt>
    <dgm:pt modelId="{86A1F4E8-6E2C-482F-A788-53776A1ACE8D}" type="sibTrans" cxnId="{2254F74A-0FAF-411A-836A-77751FCBA2DA}">
      <dgm:prSet/>
      <dgm:spPr/>
      <dgm:t>
        <a:bodyPr/>
        <a:lstStyle/>
        <a:p>
          <a:endParaRPr lang="en-US"/>
        </a:p>
      </dgm:t>
    </dgm:pt>
    <dgm:pt modelId="{A2F9E377-4A38-4916-BABD-1144165D06F1}" type="pres">
      <dgm:prSet presAssocID="{0223C6DC-7EC8-421C-ADF8-B1B592BA9B07}" presName="diagram" presStyleCnt="0">
        <dgm:presLayoutVars>
          <dgm:chPref val="1"/>
          <dgm:dir/>
          <dgm:animOne val="branch"/>
          <dgm:animLvl val="lvl"/>
          <dgm:resizeHandles/>
        </dgm:presLayoutVars>
      </dgm:prSet>
      <dgm:spPr/>
    </dgm:pt>
    <dgm:pt modelId="{9C713B5D-9D6D-4DF8-8448-BC430D681ED9}" type="pres">
      <dgm:prSet presAssocID="{FE988534-F211-408D-A4CB-630581CC5AAF}" presName="root" presStyleCnt="0"/>
      <dgm:spPr/>
    </dgm:pt>
    <dgm:pt modelId="{B4122CE3-D6F4-45F6-A5FF-96802DC473F7}" type="pres">
      <dgm:prSet presAssocID="{FE988534-F211-408D-A4CB-630581CC5AAF}" presName="rootComposite" presStyleCnt="0"/>
      <dgm:spPr/>
    </dgm:pt>
    <dgm:pt modelId="{1E0B3E84-6A7B-43FE-A814-A11710A211DB}" type="pres">
      <dgm:prSet presAssocID="{FE988534-F211-408D-A4CB-630581CC5AAF}" presName="rootText" presStyleLbl="node1" presStyleIdx="0" presStyleCnt="2"/>
      <dgm:spPr/>
    </dgm:pt>
    <dgm:pt modelId="{B0CC8037-37F3-4AA5-A497-3541089CE5D5}" type="pres">
      <dgm:prSet presAssocID="{FE988534-F211-408D-A4CB-630581CC5AAF}" presName="rootConnector" presStyleLbl="node1" presStyleIdx="0" presStyleCnt="2"/>
      <dgm:spPr/>
    </dgm:pt>
    <dgm:pt modelId="{60AE70FB-2924-40B3-8929-86A63387B0D2}" type="pres">
      <dgm:prSet presAssocID="{FE988534-F211-408D-A4CB-630581CC5AAF}" presName="childShape" presStyleCnt="0"/>
      <dgm:spPr/>
    </dgm:pt>
    <dgm:pt modelId="{A651E297-E1AB-4704-A31B-59A8F89D10CE}" type="pres">
      <dgm:prSet presAssocID="{1D0A1583-BF37-43D3-A54D-554424AC6821}" presName="Name13" presStyleLbl="parChTrans1D2" presStyleIdx="0" presStyleCnt="4"/>
      <dgm:spPr/>
    </dgm:pt>
    <dgm:pt modelId="{F3753DDC-8A0A-4D2D-8C2D-7C8DAD8B9D7B}" type="pres">
      <dgm:prSet presAssocID="{2A97C614-E976-4D23-8E51-63B2C83672E1}" presName="childText" presStyleLbl="bgAcc1" presStyleIdx="0" presStyleCnt="4">
        <dgm:presLayoutVars>
          <dgm:bulletEnabled val="1"/>
        </dgm:presLayoutVars>
      </dgm:prSet>
      <dgm:spPr/>
    </dgm:pt>
    <dgm:pt modelId="{9FB79B77-9950-47EF-A501-AC3EB6625E84}" type="pres">
      <dgm:prSet presAssocID="{DDBD66C1-5485-4394-A8C6-C2FD7E848FBB}" presName="Name13" presStyleLbl="parChTrans1D2" presStyleIdx="1" presStyleCnt="4"/>
      <dgm:spPr/>
    </dgm:pt>
    <dgm:pt modelId="{22A31D85-CCA6-4626-B1B5-A9C996DB8E61}" type="pres">
      <dgm:prSet presAssocID="{C3F06E46-D943-4ECD-B205-EEA67F534E49}" presName="childText" presStyleLbl="bgAcc1" presStyleIdx="1" presStyleCnt="4">
        <dgm:presLayoutVars>
          <dgm:bulletEnabled val="1"/>
        </dgm:presLayoutVars>
      </dgm:prSet>
      <dgm:spPr/>
    </dgm:pt>
    <dgm:pt modelId="{DD5D4ED2-319D-44EE-A3A6-7D30E8399423}" type="pres">
      <dgm:prSet presAssocID="{5F4C2F9A-0CE3-4623-A9F2-3A223CF2EA9A}" presName="root" presStyleCnt="0"/>
      <dgm:spPr/>
    </dgm:pt>
    <dgm:pt modelId="{6EB4DB44-2334-439C-9CAB-394D98B231AD}" type="pres">
      <dgm:prSet presAssocID="{5F4C2F9A-0CE3-4623-A9F2-3A223CF2EA9A}" presName="rootComposite" presStyleCnt="0"/>
      <dgm:spPr/>
    </dgm:pt>
    <dgm:pt modelId="{F44EB65B-EDF1-478A-A869-4E804E2367EA}" type="pres">
      <dgm:prSet presAssocID="{5F4C2F9A-0CE3-4623-A9F2-3A223CF2EA9A}" presName="rootText" presStyleLbl="node1" presStyleIdx="1" presStyleCnt="2"/>
      <dgm:spPr/>
    </dgm:pt>
    <dgm:pt modelId="{DD6E733D-1E01-47FB-84BE-17391E117354}" type="pres">
      <dgm:prSet presAssocID="{5F4C2F9A-0CE3-4623-A9F2-3A223CF2EA9A}" presName="rootConnector" presStyleLbl="node1" presStyleIdx="1" presStyleCnt="2"/>
      <dgm:spPr/>
    </dgm:pt>
    <dgm:pt modelId="{E19041CD-ED71-497A-AFD2-D6003E0B60A4}" type="pres">
      <dgm:prSet presAssocID="{5F4C2F9A-0CE3-4623-A9F2-3A223CF2EA9A}" presName="childShape" presStyleCnt="0"/>
      <dgm:spPr/>
    </dgm:pt>
    <dgm:pt modelId="{60478FBF-C30D-48EF-9FF5-BFF9BB0BC159}" type="pres">
      <dgm:prSet presAssocID="{6C697A84-EAD8-4925-8514-4E1A5CC50EEB}" presName="Name13" presStyleLbl="parChTrans1D2" presStyleIdx="2" presStyleCnt="4"/>
      <dgm:spPr/>
    </dgm:pt>
    <dgm:pt modelId="{FAB0750E-0C21-4870-BE16-90A13A48D69C}" type="pres">
      <dgm:prSet presAssocID="{1D58826D-CDEC-40A5-9F3B-332E3AFA762D}" presName="childText" presStyleLbl="bgAcc1" presStyleIdx="2" presStyleCnt="4">
        <dgm:presLayoutVars>
          <dgm:bulletEnabled val="1"/>
        </dgm:presLayoutVars>
      </dgm:prSet>
      <dgm:spPr/>
    </dgm:pt>
    <dgm:pt modelId="{1C41468F-6874-4823-BB63-847C0FDD5AAE}" type="pres">
      <dgm:prSet presAssocID="{2BB26354-36C9-4BBF-8702-BC3AF1597FA6}" presName="Name13" presStyleLbl="parChTrans1D2" presStyleIdx="3" presStyleCnt="4"/>
      <dgm:spPr/>
    </dgm:pt>
    <dgm:pt modelId="{AADE4AC8-EB4E-4911-A9E6-6AD45A984CD8}" type="pres">
      <dgm:prSet presAssocID="{2E44EC7B-1FF7-4EF6-BB11-4DA4904B5838}" presName="childText" presStyleLbl="bgAcc1" presStyleIdx="3" presStyleCnt="4">
        <dgm:presLayoutVars>
          <dgm:bulletEnabled val="1"/>
        </dgm:presLayoutVars>
      </dgm:prSet>
      <dgm:spPr/>
    </dgm:pt>
  </dgm:ptLst>
  <dgm:cxnLst>
    <dgm:cxn modelId="{0EE7655F-6947-42BF-8B54-25D26863A047}" srcId="{5F4C2F9A-0CE3-4623-A9F2-3A223CF2EA9A}" destId="{1D58826D-CDEC-40A5-9F3B-332E3AFA762D}" srcOrd="0" destOrd="0" parTransId="{6C697A84-EAD8-4925-8514-4E1A5CC50EEB}" sibTransId="{7A03B8B1-FE60-4B79-9376-9D832DCD442E}"/>
    <dgm:cxn modelId="{948B6A69-E65D-4203-8519-3E552C805B03}" type="presOf" srcId="{2A97C614-E976-4D23-8E51-63B2C83672E1}" destId="{F3753DDC-8A0A-4D2D-8C2D-7C8DAD8B9D7B}" srcOrd="0" destOrd="0" presId="urn:microsoft.com/office/officeart/2005/8/layout/hierarchy3"/>
    <dgm:cxn modelId="{2254F74A-0FAF-411A-836A-77751FCBA2DA}" srcId="{5F4C2F9A-0CE3-4623-A9F2-3A223CF2EA9A}" destId="{2E44EC7B-1FF7-4EF6-BB11-4DA4904B5838}" srcOrd="1" destOrd="0" parTransId="{2BB26354-36C9-4BBF-8702-BC3AF1597FA6}" sibTransId="{86A1F4E8-6E2C-482F-A788-53776A1ACE8D}"/>
    <dgm:cxn modelId="{D9EA5E6B-885D-45D0-84DF-550ADA10E46F}" type="presOf" srcId="{2BB26354-36C9-4BBF-8702-BC3AF1597FA6}" destId="{1C41468F-6874-4823-BB63-847C0FDD5AAE}" srcOrd="0" destOrd="0" presId="urn:microsoft.com/office/officeart/2005/8/layout/hierarchy3"/>
    <dgm:cxn modelId="{2F903A50-7BA0-4D38-9CFB-5577F5697D35}" srcId="{0223C6DC-7EC8-421C-ADF8-B1B592BA9B07}" destId="{5F4C2F9A-0CE3-4623-A9F2-3A223CF2EA9A}" srcOrd="1" destOrd="0" parTransId="{9E7291A4-0FA1-4F37-A1CB-9771253CCE83}" sibTransId="{A29AE4F1-ED50-4AEC-B3BE-4D5F02283635}"/>
    <dgm:cxn modelId="{0E2E2772-B1BE-4230-8634-E94FE1321B58}" type="presOf" srcId="{C3F06E46-D943-4ECD-B205-EEA67F534E49}" destId="{22A31D85-CCA6-4626-B1B5-A9C996DB8E61}" srcOrd="0" destOrd="0" presId="urn:microsoft.com/office/officeart/2005/8/layout/hierarchy3"/>
    <dgm:cxn modelId="{FD1E138A-F5CD-4A37-AAAF-65568A011436}" type="presOf" srcId="{FE988534-F211-408D-A4CB-630581CC5AAF}" destId="{B0CC8037-37F3-4AA5-A497-3541089CE5D5}" srcOrd="1" destOrd="0" presId="urn:microsoft.com/office/officeart/2005/8/layout/hierarchy3"/>
    <dgm:cxn modelId="{E3ECCA8E-FC7C-4983-B0D7-2E1CE24DE382}" type="presOf" srcId="{0223C6DC-7EC8-421C-ADF8-B1B592BA9B07}" destId="{A2F9E377-4A38-4916-BABD-1144165D06F1}" srcOrd="0" destOrd="0" presId="urn:microsoft.com/office/officeart/2005/8/layout/hierarchy3"/>
    <dgm:cxn modelId="{53291E96-1149-4087-A1BC-8B6D136E4845}" srcId="{FE988534-F211-408D-A4CB-630581CC5AAF}" destId="{C3F06E46-D943-4ECD-B205-EEA67F534E49}" srcOrd="1" destOrd="0" parTransId="{DDBD66C1-5485-4394-A8C6-C2FD7E848FBB}" sibTransId="{015603AE-C676-42A7-86C0-9E25F1A18F03}"/>
    <dgm:cxn modelId="{13506D99-1FD2-4DC5-9522-40EE2CF45AF4}" type="presOf" srcId="{1D0A1583-BF37-43D3-A54D-554424AC6821}" destId="{A651E297-E1AB-4704-A31B-59A8F89D10CE}" srcOrd="0" destOrd="0" presId="urn:microsoft.com/office/officeart/2005/8/layout/hierarchy3"/>
    <dgm:cxn modelId="{3409949B-2D5A-4F2C-AACA-895106BF1F5A}" type="presOf" srcId="{5F4C2F9A-0CE3-4623-A9F2-3A223CF2EA9A}" destId="{DD6E733D-1E01-47FB-84BE-17391E117354}" srcOrd="1" destOrd="0" presId="urn:microsoft.com/office/officeart/2005/8/layout/hierarchy3"/>
    <dgm:cxn modelId="{503AEA9E-11E7-4DF6-B650-36F2534E866E}" type="presOf" srcId="{DDBD66C1-5485-4394-A8C6-C2FD7E848FBB}" destId="{9FB79B77-9950-47EF-A501-AC3EB6625E84}" srcOrd="0" destOrd="0" presId="urn:microsoft.com/office/officeart/2005/8/layout/hierarchy3"/>
    <dgm:cxn modelId="{26F399A8-DDB6-4382-822D-E10B28099FBE}" type="presOf" srcId="{1D58826D-CDEC-40A5-9F3B-332E3AFA762D}" destId="{FAB0750E-0C21-4870-BE16-90A13A48D69C}" srcOrd="0" destOrd="0" presId="urn:microsoft.com/office/officeart/2005/8/layout/hierarchy3"/>
    <dgm:cxn modelId="{E53EFCB6-E931-4369-BC6E-786F0653742D}" type="presOf" srcId="{2E44EC7B-1FF7-4EF6-BB11-4DA4904B5838}" destId="{AADE4AC8-EB4E-4911-A9E6-6AD45A984CD8}" srcOrd="0" destOrd="0" presId="urn:microsoft.com/office/officeart/2005/8/layout/hierarchy3"/>
    <dgm:cxn modelId="{5E0320BA-4897-488E-9A2A-41219648D7E2}" type="presOf" srcId="{FE988534-F211-408D-A4CB-630581CC5AAF}" destId="{1E0B3E84-6A7B-43FE-A814-A11710A211DB}" srcOrd="0" destOrd="0" presId="urn:microsoft.com/office/officeart/2005/8/layout/hierarchy3"/>
    <dgm:cxn modelId="{C2E8DBCE-9A78-4B86-BBB7-42EFD95207C6}" type="presOf" srcId="{6C697A84-EAD8-4925-8514-4E1A5CC50EEB}" destId="{60478FBF-C30D-48EF-9FF5-BFF9BB0BC159}" srcOrd="0" destOrd="0" presId="urn:microsoft.com/office/officeart/2005/8/layout/hierarchy3"/>
    <dgm:cxn modelId="{535AD2D8-E543-44F9-8F81-1491458DFBA6}" srcId="{0223C6DC-7EC8-421C-ADF8-B1B592BA9B07}" destId="{FE988534-F211-408D-A4CB-630581CC5AAF}" srcOrd="0" destOrd="0" parTransId="{D7EE775A-E51A-4744-BAB8-E74E0F9C3594}" sibTransId="{9927ED40-BB20-4E0D-8D9F-C9F89641D55B}"/>
    <dgm:cxn modelId="{4C60C0E3-4FE6-45AB-A4EE-CB4A1A0C3932}" type="presOf" srcId="{5F4C2F9A-0CE3-4623-A9F2-3A223CF2EA9A}" destId="{F44EB65B-EDF1-478A-A869-4E804E2367EA}" srcOrd="0" destOrd="0" presId="urn:microsoft.com/office/officeart/2005/8/layout/hierarchy3"/>
    <dgm:cxn modelId="{2B71E0FC-2343-47A1-B288-47C91615CBC9}" srcId="{FE988534-F211-408D-A4CB-630581CC5AAF}" destId="{2A97C614-E976-4D23-8E51-63B2C83672E1}" srcOrd="0" destOrd="0" parTransId="{1D0A1583-BF37-43D3-A54D-554424AC6821}" sibTransId="{3EF770F1-D788-4067-AC8F-BA8501C1B55A}"/>
    <dgm:cxn modelId="{25E05759-0B33-433C-8DFB-E6A8D77EE252}" type="presParOf" srcId="{A2F9E377-4A38-4916-BABD-1144165D06F1}" destId="{9C713B5D-9D6D-4DF8-8448-BC430D681ED9}" srcOrd="0" destOrd="0" presId="urn:microsoft.com/office/officeart/2005/8/layout/hierarchy3"/>
    <dgm:cxn modelId="{7BF3FA5D-8A91-4907-87DB-579887B86224}" type="presParOf" srcId="{9C713B5D-9D6D-4DF8-8448-BC430D681ED9}" destId="{B4122CE3-D6F4-45F6-A5FF-96802DC473F7}" srcOrd="0" destOrd="0" presId="urn:microsoft.com/office/officeart/2005/8/layout/hierarchy3"/>
    <dgm:cxn modelId="{2F1F0E01-00FE-4C71-9F88-8A5A72987F2B}" type="presParOf" srcId="{B4122CE3-D6F4-45F6-A5FF-96802DC473F7}" destId="{1E0B3E84-6A7B-43FE-A814-A11710A211DB}" srcOrd="0" destOrd="0" presId="urn:microsoft.com/office/officeart/2005/8/layout/hierarchy3"/>
    <dgm:cxn modelId="{55926F20-F449-459B-BC79-12143A59123C}" type="presParOf" srcId="{B4122CE3-D6F4-45F6-A5FF-96802DC473F7}" destId="{B0CC8037-37F3-4AA5-A497-3541089CE5D5}" srcOrd="1" destOrd="0" presId="urn:microsoft.com/office/officeart/2005/8/layout/hierarchy3"/>
    <dgm:cxn modelId="{6AE800A8-9943-4ECF-BA07-F7CF90F90A33}" type="presParOf" srcId="{9C713B5D-9D6D-4DF8-8448-BC430D681ED9}" destId="{60AE70FB-2924-40B3-8929-86A63387B0D2}" srcOrd="1" destOrd="0" presId="urn:microsoft.com/office/officeart/2005/8/layout/hierarchy3"/>
    <dgm:cxn modelId="{496B2451-4D0A-4E0B-8025-600875FCF905}" type="presParOf" srcId="{60AE70FB-2924-40B3-8929-86A63387B0D2}" destId="{A651E297-E1AB-4704-A31B-59A8F89D10CE}" srcOrd="0" destOrd="0" presId="urn:microsoft.com/office/officeart/2005/8/layout/hierarchy3"/>
    <dgm:cxn modelId="{90DB27CC-6C1C-40E4-A349-1EBE95E227EA}" type="presParOf" srcId="{60AE70FB-2924-40B3-8929-86A63387B0D2}" destId="{F3753DDC-8A0A-4D2D-8C2D-7C8DAD8B9D7B}" srcOrd="1" destOrd="0" presId="urn:microsoft.com/office/officeart/2005/8/layout/hierarchy3"/>
    <dgm:cxn modelId="{975B282A-5126-40CF-AF48-49BDEB4B6102}" type="presParOf" srcId="{60AE70FB-2924-40B3-8929-86A63387B0D2}" destId="{9FB79B77-9950-47EF-A501-AC3EB6625E84}" srcOrd="2" destOrd="0" presId="urn:microsoft.com/office/officeart/2005/8/layout/hierarchy3"/>
    <dgm:cxn modelId="{2BE97AE0-DB99-41A3-9B87-2C97477AFEC3}" type="presParOf" srcId="{60AE70FB-2924-40B3-8929-86A63387B0D2}" destId="{22A31D85-CCA6-4626-B1B5-A9C996DB8E61}" srcOrd="3" destOrd="0" presId="urn:microsoft.com/office/officeart/2005/8/layout/hierarchy3"/>
    <dgm:cxn modelId="{1687B48A-997F-4BAB-B10B-A7FC45DCBFA5}" type="presParOf" srcId="{A2F9E377-4A38-4916-BABD-1144165D06F1}" destId="{DD5D4ED2-319D-44EE-A3A6-7D30E8399423}" srcOrd="1" destOrd="0" presId="urn:microsoft.com/office/officeart/2005/8/layout/hierarchy3"/>
    <dgm:cxn modelId="{F4EAF2AE-8FA2-4C70-BDBC-F66B600C88EA}" type="presParOf" srcId="{DD5D4ED2-319D-44EE-A3A6-7D30E8399423}" destId="{6EB4DB44-2334-439C-9CAB-394D98B231AD}" srcOrd="0" destOrd="0" presId="urn:microsoft.com/office/officeart/2005/8/layout/hierarchy3"/>
    <dgm:cxn modelId="{47AE42A5-62C4-493B-B125-2E8AB2A3CD0E}" type="presParOf" srcId="{6EB4DB44-2334-439C-9CAB-394D98B231AD}" destId="{F44EB65B-EDF1-478A-A869-4E804E2367EA}" srcOrd="0" destOrd="0" presId="urn:microsoft.com/office/officeart/2005/8/layout/hierarchy3"/>
    <dgm:cxn modelId="{FF6E57A8-9E09-4FC4-B507-E1DFE940A973}" type="presParOf" srcId="{6EB4DB44-2334-439C-9CAB-394D98B231AD}" destId="{DD6E733D-1E01-47FB-84BE-17391E117354}" srcOrd="1" destOrd="0" presId="urn:microsoft.com/office/officeart/2005/8/layout/hierarchy3"/>
    <dgm:cxn modelId="{38EA5360-B546-4AB2-BFF3-08664C50DED6}" type="presParOf" srcId="{DD5D4ED2-319D-44EE-A3A6-7D30E8399423}" destId="{E19041CD-ED71-497A-AFD2-D6003E0B60A4}" srcOrd="1" destOrd="0" presId="urn:microsoft.com/office/officeart/2005/8/layout/hierarchy3"/>
    <dgm:cxn modelId="{1A4E5A3F-373E-404F-979E-43320795F327}" type="presParOf" srcId="{E19041CD-ED71-497A-AFD2-D6003E0B60A4}" destId="{60478FBF-C30D-48EF-9FF5-BFF9BB0BC159}" srcOrd="0" destOrd="0" presId="urn:microsoft.com/office/officeart/2005/8/layout/hierarchy3"/>
    <dgm:cxn modelId="{D8C71C65-ECF8-42DF-9B64-907348BD700E}" type="presParOf" srcId="{E19041CD-ED71-497A-AFD2-D6003E0B60A4}" destId="{FAB0750E-0C21-4870-BE16-90A13A48D69C}" srcOrd="1" destOrd="0" presId="urn:microsoft.com/office/officeart/2005/8/layout/hierarchy3"/>
    <dgm:cxn modelId="{890B5AFE-20BB-4918-8B30-6A0C482CA48F}" type="presParOf" srcId="{E19041CD-ED71-497A-AFD2-D6003E0B60A4}" destId="{1C41468F-6874-4823-BB63-847C0FDD5AAE}" srcOrd="2" destOrd="0" presId="urn:microsoft.com/office/officeart/2005/8/layout/hierarchy3"/>
    <dgm:cxn modelId="{C92462E9-1A8D-4BB2-8359-5D3CD788B3B8}" type="presParOf" srcId="{E19041CD-ED71-497A-AFD2-D6003E0B60A4}" destId="{AADE4AC8-EB4E-4911-A9E6-6AD45A984CD8}" srcOrd="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E9ED520-5BCC-4A43-931C-8501B2FF0930}" type="doc">
      <dgm:prSet loTypeId="urn:microsoft.com/office/officeart/2005/8/layout/venn1" loCatId="relationship" qsTypeId="urn:microsoft.com/office/officeart/2005/8/quickstyle/simple1" qsCatId="simple" csTypeId="urn:microsoft.com/office/officeart/2005/8/colors/accent1_2" csCatId="accent1" phldr="1"/>
      <dgm:spPr/>
    </dgm:pt>
    <dgm:pt modelId="{725B9585-F727-473D-832E-91002E1FD54D}">
      <dgm:prSet phldrT="[Text]"/>
      <dgm:spPr/>
      <dgm:t>
        <a:bodyPr/>
        <a:lstStyle/>
        <a:p>
          <a:r>
            <a:rPr lang="en-US" dirty="0"/>
            <a:t>Confidentiality</a:t>
          </a:r>
        </a:p>
      </dgm:t>
    </dgm:pt>
    <dgm:pt modelId="{5D1E4179-BA21-4892-BB64-9617D832AC8C}" type="parTrans" cxnId="{3873289C-9032-480E-8C1A-4169B1AF70C3}">
      <dgm:prSet/>
      <dgm:spPr/>
      <dgm:t>
        <a:bodyPr/>
        <a:lstStyle/>
        <a:p>
          <a:endParaRPr lang="en-US"/>
        </a:p>
      </dgm:t>
    </dgm:pt>
    <dgm:pt modelId="{40B444C5-E4FE-4C6F-B45F-F5DB7CBC49E7}" type="sibTrans" cxnId="{3873289C-9032-480E-8C1A-4169B1AF70C3}">
      <dgm:prSet/>
      <dgm:spPr/>
      <dgm:t>
        <a:bodyPr/>
        <a:lstStyle/>
        <a:p>
          <a:endParaRPr lang="en-US"/>
        </a:p>
      </dgm:t>
    </dgm:pt>
    <dgm:pt modelId="{DADA121A-8724-4737-BE29-DD2E8413081D}">
      <dgm:prSet phldrT="[Text]"/>
      <dgm:spPr/>
      <dgm:t>
        <a:bodyPr/>
        <a:lstStyle/>
        <a:p>
          <a:r>
            <a:rPr lang="en-US" dirty="0"/>
            <a:t>Availability</a:t>
          </a:r>
        </a:p>
      </dgm:t>
    </dgm:pt>
    <dgm:pt modelId="{A401F031-CF94-4E7A-AEE0-03B38E112184}" type="parTrans" cxnId="{50D3FAC0-7B7E-4F32-9A7E-D21A16850189}">
      <dgm:prSet/>
      <dgm:spPr/>
      <dgm:t>
        <a:bodyPr/>
        <a:lstStyle/>
        <a:p>
          <a:endParaRPr lang="en-US"/>
        </a:p>
      </dgm:t>
    </dgm:pt>
    <dgm:pt modelId="{E6AA1088-9EFB-4967-9D69-34F65075D0EB}" type="sibTrans" cxnId="{50D3FAC0-7B7E-4F32-9A7E-D21A16850189}">
      <dgm:prSet/>
      <dgm:spPr/>
      <dgm:t>
        <a:bodyPr/>
        <a:lstStyle/>
        <a:p>
          <a:endParaRPr lang="en-US"/>
        </a:p>
      </dgm:t>
    </dgm:pt>
    <dgm:pt modelId="{6380C363-DEC0-4C69-92DE-EE96C82C72D7}">
      <dgm:prSet phldrT="[Text]"/>
      <dgm:spPr/>
      <dgm:t>
        <a:bodyPr/>
        <a:lstStyle/>
        <a:p>
          <a:r>
            <a:rPr lang="en-US" dirty="0"/>
            <a:t>Integrity</a:t>
          </a:r>
        </a:p>
      </dgm:t>
    </dgm:pt>
    <dgm:pt modelId="{409E20BD-C6FE-402A-9F5D-082CA0541C6B}" type="parTrans" cxnId="{55A316FA-0685-47E9-8215-97D8250D5115}">
      <dgm:prSet/>
      <dgm:spPr/>
      <dgm:t>
        <a:bodyPr/>
        <a:lstStyle/>
        <a:p>
          <a:endParaRPr lang="en-US"/>
        </a:p>
      </dgm:t>
    </dgm:pt>
    <dgm:pt modelId="{0B588D44-BC00-4B56-BAA1-63EB8D3F908A}" type="sibTrans" cxnId="{55A316FA-0685-47E9-8215-97D8250D5115}">
      <dgm:prSet/>
      <dgm:spPr/>
      <dgm:t>
        <a:bodyPr/>
        <a:lstStyle/>
        <a:p>
          <a:endParaRPr lang="en-US"/>
        </a:p>
      </dgm:t>
    </dgm:pt>
    <dgm:pt modelId="{8B681330-C54E-435E-94ED-A6DBADE1F94D}" type="pres">
      <dgm:prSet presAssocID="{EE9ED520-5BCC-4A43-931C-8501B2FF0930}" presName="compositeShape" presStyleCnt="0">
        <dgm:presLayoutVars>
          <dgm:chMax val="7"/>
          <dgm:dir/>
          <dgm:resizeHandles val="exact"/>
        </dgm:presLayoutVars>
      </dgm:prSet>
      <dgm:spPr/>
    </dgm:pt>
    <dgm:pt modelId="{78048F8B-D26B-492C-9CD5-228C7B6EEB69}" type="pres">
      <dgm:prSet presAssocID="{725B9585-F727-473D-832E-91002E1FD54D}" presName="circ1" presStyleLbl="vennNode1" presStyleIdx="0" presStyleCnt="3"/>
      <dgm:spPr/>
    </dgm:pt>
    <dgm:pt modelId="{13E05CED-C6D9-4715-8CDF-AEE906BAB6EF}" type="pres">
      <dgm:prSet presAssocID="{725B9585-F727-473D-832E-91002E1FD54D}" presName="circ1Tx" presStyleLbl="revTx" presStyleIdx="0" presStyleCnt="0">
        <dgm:presLayoutVars>
          <dgm:chMax val="0"/>
          <dgm:chPref val="0"/>
          <dgm:bulletEnabled val="1"/>
        </dgm:presLayoutVars>
      </dgm:prSet>
      <dgm:spPr/>
    </dgm:pt>
    <dgm:pt modelId="{453EA502-23E9-4DAE-AFAD-1C6B2AFA10BE}" type="pres">
      <dgm:prSet presAssocID="{DADA121A-8724-4737-BE29-DD2E8413081D}" presName="circ2" presStyleLbl="vennNode1" presStyleIdx="1" presStyleCnt="3"/>
      <dgm:spPr/>
    </dgm:pt>
    <dgm:pt modelId="{EA98FD23-A70D-4DC4-BCF1-80FF9E8D7F33}" type="pres">
      <dgm:prSet presAssocID="{DADA121A-8724-4737-BE29-DD2E8413081D}" presName="circ2Tx" presStyleLbl="revTx" presStyleIdx="0" presStyleCnt="0">
        <dgm:presLayoutVars>
          <dgm:chMax val="0"/>
          <dgm:chPref val="0"/>
          <dgm:bulletEnabled val="1"/>
        </dgm:presLayoutVars>
      </dgm:prSet>
      <dgm:spPr/>
    </dgm:pt>
    <dgm:pt modelId="{81CA1E65-95A5-461E-82C2-DE1AD0A70BE2}" type="pres">
      <dgm:prSet presAssocID="{6380C363-DEC0-4C69-92DE-EE96C82C72D7}" presName="circ3" presStyleLbl="vennNode1" presStyleIdx="2" presStyleCnt="3"/>
      <dgm:spPr/>
    </dgm:pt>
    <dgm:pt modelId="{AA75847A-99D0-489E-9052-DAE50F4F5670}" type="pres">
      <dgm:prSet presAssocID="{6380C363-DEC0-4C69-92DE-EE96C82C72D7}" presName="circ3Tx" presStyleLbl="revTx" presStyleIdx="0" presStyleCnt="0">
        <dgm:presLayoutVars>
          <dgm:chMax val="0"/>
          <dgm:chPref val="0"/>
          <dgm:bulletEnabled val="1"/>
        </dgm:presLayoutVars>
      </dgm:prSet>
      <dgm:spPr/>
    </dgm:pt>
  </dgm:ptLst>
  <dgm:cxnLst>
    <dgm:cxn modelId="{28F89001-09A2-4D9F-BC65-3B760418F670}" type="presOf" srcId="{725B9585-F727-473D-832E-91002E1FD54D}" destId="{78048F8B-D26B-492C-9CD5-228C7B6EEB69}" srcOrd="0" destOrd="0" presId="urn:microsoft.com/office/officeart/2005/8/layout/venn1"/>
    <dgm:cxn modelId="{803B702B-DB52-4450-BA4C-77CF230C4151}" type="presOf" srcId="{6380C363-DEC0-4C69-92DE-EE96C82C72D7}" destId="{AA75847A-99D0-489E-9052-DAE50F4F5670}" srcOrd="1" destOrd="0" presId="urn:microsoft.com/office/officeart/2005/8/layout/venn1"/>
    <dgm:cxn modelId="{4E8D0A4C-D546-4A66-A1B1-B84C71F0D006}" type="presOf" srcId="{725B9585-F727-473D-832E-91002E1FD54D}" destId="{13E05CED-C6D9-4715-8CDF-AEE906BAB6EF}" srcOrd="1" destOrd="0" presId="urn:microsoft.com/office/officeart/2005/8/layout/venn1"/>
    <dgm:cxn modelId="{96DAE89B-5BF8-4EF2-8E2B-7EAC1347BE62}" type="presOf" srcId="{DADA121A-8724-4737-BE29-DD2E8413081D}" destId="{453EA502-23E9-4DAE-AFAD-1C6B2AFA10BE}" srcOrd="0" destOrd="0" presId="urn:microsoft.com/office/officeart/2005/8/layout/venn1"/>
    <dgm:cxn modelId="{3873289C-9032-480E-8C1A-4169B1AF70C3}" srcId="{EE9ED520-5BCC-4A43-931C-8501B2FF0930}" destId="{725B9585-F727-473D-832E-91002E1FD54D}" srcOrd="0" destOrd="0" parTransId="{5D1E4179-BA21-4892-BB64-9617D832AC8C}" sibTransId="{40B444C5-E4FE-4C6F-B45F-F5DB7CBC49E7}"/>
    <dgm:cxn modelId="{50D3FAC0-7B7E-4F32-9A7E-D21A16850189}" srcId="{EE9ED520-5BCC-4A43-931C-8501B2FF0930}" destId="{DADA121A-8724-4737-BE29-DD2E8413081D}" srcOrd="1" destOrd="0" parTransId="{A401F031-CF94-4E7A-AEE0-03B38E112184}" sibTransId="{E6AA1088-9EFB-4967-9D69-34F65075D0EB}"/>
    <dgm:cxn modelId="{4C0A57C6-A601-4374-8D75-BA3E183C9CA5}" type="presOf" srcId="{6380C363-DEC0-4C69-92DE-EE96C82C72D7}" destId="{81CA1E65-95A5-461E-82C2-DE1AD0A70BE2}" srcOrd="0" destOrd="0" presId="urn:microsoft.com/office/officeart/2005/8/layout/venn1"/>
    <dgm:cxn modelId="{5F7CDCEA-C7A4-4608-A0A2-BABFB3E26980}" type="presOf" srcId="{DADA121A-8724-4737-BE29-DD2E8413081D}" destId="{EA98FD23-A70D-4DC4-BCF1-80FF9E8D7F33}" srcOrd="1" destOrd="0" presId="urn:microsoft.com/office/officeart/2005/8/layout/venn1"/>
    <dgm:cxn modelId="{4E6D84F1-0D8C-4301-82D3-D043F5E4186E}" type="presOf" srcId="{EE9ED520-5BCC-4A43-931C-8501B2FF0930}" destId="{8B681330-C54E-435E-94ED-A6DBADE1F94D}" srcOrd="0" destOrd="0" presId="urn:microsoft.com/office/officeart/2005/8/layout/venn1"/>
    <dgm:cxn modelId="{55A316FA-0685-47E9-8215-97D8250D5115}" srcId="{EE9ED520-5BCC-4A43-931C-8501B2FF0930}" destId="{6380C363-DEC0-4C69-92DE-EE96C82C72D7}" srcOrd="2" destOrd="0" parTransId="{409E20BD-C6FE-402A-9F5D-082CA0541C6B}" sibTransId="{0B588D44-BC00-4B56-BAA1-63EB8D3F908A}"/>
    <dgm:cxn modelId="{59BC1D74-9488-4F51-A145-F142B367A2CD}" type="presParOf" srcId="{8B681330-C54E-435E-94ED-A6DBADE1F94D}" destId="{78048F8B-D26B-492C-9CD5-228C7B6EEB69}" srcOrd="0" destOrd="0" presId="urn:microsoft.com/office/officeart/2005/8/layout/venn1"/>
    <dgm:cxn modelId="{EED3A1EF-D98B-41E8-B0A8-FCB3CF9994D7}" type="presParOf" srcId="{8B681330-C54E-435E-94ED-A6DBADE1F94D}" destId="{13E05CED-C6D9-4715-8CDF-AEE906BAB6EF}" srcOrd="1" destOrd="0" presId="urn:microsoft.com/office/officeart/2005/8/layout/venn1"/>
    <dgm:cxn modelId="{72A4EC46-4F37-4D1C-A0F6-AE7A1206048D}" type="presParOf" srcId="{8B681330-C54E-435E-94ED-A6DBADE1F94D}" destId="{453EA502-23E9-4DAE-AFAD-1C6B2AFA10BE}" srcOrd="2" destOrd="0" presId="urn:microsoft.com/office/officeart/2005/8/layout/venn1"/>
    <dgm:cxn modelId="{251CF795-0E55-4D0F-9C0C-4C54ABAD798D}" type="presParOf" srcId="{8B681330-C54E-435E-94ED-A6DBADE1F94D}" destId="{EA98FD23-A70D-4DC4-BCF1-80FF9E8D7F33}" srcOrd="3" destOrd="0" presId="urn:microsoft.com/office/officeart/2005/8/layout/venn1"/>
    <dgm:cxn modelId="{3696600A-23FC-4846-8B4B-6392154B7FBB}" type="presParOf" srcId="{8B681330-C54E-435E-94ED-A6DBADE1F94D}" destId="{81CA1E65-95A5-461E-82C2-DE1AD0A70BE2}" srcOrd="4" destOrd="0" presId="urn:microsoft.com/office/officeart/2005/8/layout/venn1"/>
    <dgm:cxn modelId="{D6364E4B-2A9D-4F8C-85AB-FEC6BEAF3F7C}" type="presParOf" srcId="{8B681330-C54E-435E-94ED-A6DBADE1F94D}" destId="{AA75847A-99D0-489E-9052-DAE50F4F5670}" srcOrd="5"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7C6BAEA-D61B-4FCF-8954-FE76602C3466}"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655461C3-86B7-4974-AFAD-9C18D219E444}">
      <dgm:prSet phldrT="[Text]"/>
      <dgm:spPr/>
      <dgm:t>
        <a:bodyPr/>
        <a:lstStyle/>
        <a:p>
          <a:r>
            <a:rPr lang="en-US" dirty="0"/>
            <a:t>Development</a:t>
          </a:r>
        </a:p>
      </dgm:t>
    </dgm:pt>
    <dgm:pt modelId="{BAA74FE4-75DB-4761-9DCF-D69061BF8486}" type="parTrans" cxnId="{4F1884EB-1A52-4656-B1C7-234936E1C6D1}">
      <dgm:prSet/>
      <dgm:spPr/>
      <dgm:t>
        <a:bodyPr/>
        <a:lstStyle/>
        <a:p>
          <a:endParaRPr lang="en-US"/>
        </a:p>
      </dgm:t>
    </dgm:pt>
    <dgm:pt modelId="{F0E2244C-5030-4864-8D64-3A896DBF283D}" type="sibTrans" cxnId="{4F1884EB-1A52-4656-B1C7-234936E1C6D1}">
      <dgm:prSet/>
      <dgm:spPr/>
      <dgm:t>
        <a:bodyPr/>
        <a:lstStyle/>
        <a:p>
          <a:endParaRPr lang="en-US"/>
        </a:p>
      </dgm:t>
    </dgm:pt>
    <dgm:pt modelId="{30793CA5-010D-4D1A-B688-E5DE82202EBB}">
      <dgm:prSet phldrT="[Text]"/>
      <dgm:spPr/>
      <dgm:t>
        <a:bodyPr/>
        <a:lstStyle/>
        <a:p>
          <a:r>
            <a:rPr lang="en-US" dirty="0"/>
            <a:t>Code review: automated static analysis</a:t>
          </a:r>
        </a:p>
      </dgm:t>
    </dgm:pt>
    <dgm:pt modelId="{4CAEE45A-DC1E-4EB4-BC46-9C03547D5CA0}" type="parTrans" cxnId="{C0417F46-4125-4E5D-A224-BFA922042761}">
      <dgm:prSet/>
      <dgm:spPr/>
      <dgm:t>
        <a:bodyPr/>
        <a:lstStyle/>
        <a:p>
          <a:endParaRPr lang="en-US"/>
        </a:p>
      </dgm:t>
    </dgm:pt>
    <dgm:pt modelId="{D15B63D6-A5A5-42C4-BDA2-3361F406E61E}" type="sibTrans" cxnId="{C0417F46-4125-4E5D-A224-BFA922042761}">
      <dgm:prSet/>
      <dgm:spPr/>
      <dgm:t>
        <a:bodyPr/>
        <a:lstStyle/>
        <a:p>
          <a:endParaRPr lang="en-US"/>
        </a:p>
      </dgm:t>
    </dgm:pt>
    <dgm:pt modelId="{6D2D7FFF-5DAD-4BB4-B23C-A915F716277F}">
      <dgm:prSet phldrT="[Text]"/>
      <dgm:spPr/>
      <dgm:t>
        <a:bodyPr/>
        <a:lstStyle/>
        <a:p>
          <a:r>
            <a:rPr lang="en-US" dirty="0"/>
            <a:t>Manual review: high-risk code</a:t>
          </a:r>
        </a:p>
      </dgm:t>
    </dgm:pt>
    <dgm:pt modelId="{75ADB01F-B5F7-48DD-8EFF-92158F48CD10}" type="parTrans" cxnId="{B95CA61F-F609-4189-9CFE-58CAC0FBA5C6}">
      <dgm:prSet/>
      <dgm:spPr/>
      <dgm:t>
        <a:bodyPr/>
        <a:lstStyle/>
        <a:p>
          <a:endParaRPr lang="en-US"/>
        </a:p>
      </dgm:t>
    </dgm:pt>
    <dgm:pt modelId="{7EDA001C-D297-4CAD-9FA2-2D9BBC11A9FD}" type="sibTrans" cxnId="{B95CA61F-F609-4189-9CFE-58CAC0FBA5C6}">
      <dgm:prSet/>
      <dgm:spPr/>
      <dgm:t>
        <a:bodyPr/>
        <a:lstStyle/>
        <a:p>
          <a:endParaRPr lang="en-US"/>
        </a:p>
      </dgm:t>
    </dgm:pt>
    <dgm:pt modelId="{A9011DE3-577E-40B5-839A-28C03394994E}">
      <dgm:prSet phldrT="[Text]"/>
      <dgm:spPr/>
      <dgm:t>
        <a:bodyPr/>
        <a:lstStyle/>
        <a:p>
          <a:r>
            <a:rPr lang="en-US" dirty="0"/>
            <a:t>Quality Control</a:t>
          </a:r>
        </a:p>
      </dgm:t>
    </dgm:pt>
    <dgm:pt modelId="{C1BA07C5-8170-48F9-8A1B-36AC43E6F428}" type="parTrans" cxnId="{85A7DCF5-2C18-49F6-9034-96F25F2DC703}">
      <dgm:prSet/>
      <dgm:spPr/>
      <dgm:t>
        <a:bodyPr/>
        <a:lstStyle/>
        <a:p>
          <a:endParaRPr lang="en-US"/>
        </a:p>
      </dgm:t>
    </dgm:pt>
    <dgm:pt modelId="{611F9ADA-1737-44AC-94CB-AB993CAD30D0}" type="sibTrans" cxnId="{85A7DCF5-2C18-49F6-9034-96F25F2DC703}">
      <dgm:prSet/>
      <dgm:spPr/>
      <dgm:t>
        <a:bodyPr/>
        <a:lstStyle/>
        <a:p>
          <a:endParaRPr lang="en-US"/>
        </a:p>
      </dgm:t>
    </dgm:pt>
    <dgm:pt modelId="{3786ADAB-AE48-404D-882B-4EBEB806B94C}">
      <dgm:prSet phldrT="[Text]"/>
      <dgm:spPr/>
      <dgm:t>
        <a:bodyPr/>
        <a:lstStyle/>
        <a:p>
          <a:r>
            <a:rPr lang="en-US" dirty="0"/>
            <a:t>Formally test products</a:t>
          </a:r>
        </a:p>
      </dgm:t>
    </dgm:pt>
    <dgm:pt modelId="{A52CE270-BC87-4617-8882-D2F1808EF6AD}" type="parTrans" cxnId="{8A9B92E9-13EC-45D7-8339-2885319438B2}">
      <dgm:prSet/>
      <dgm:spPr/>
      <dgm:t>
        <a:bodyPr/>
        <a:lstStyle/>
        <a:p>
          <a:endParaRPr lang="en-US"/>
        </a:p>
      </dgm:t>
    </dgm:pt>
    <dgm:pt modelId="{CFF72A9F-646B-4513-BDE8-29B5FFA1D0BD}" type="sibTrans" cxnId="{8A9B92E9-13EC-45D7-8339-2885319438B2}">
      <dgm:prSet/>
      <dgm:spPr/>
      <dgm:t>
        <a:bodyPr/>
        <a:lstStyle/>
        <a:p>
          <a:endParaRPr lang="en-US"/>
        </a:p>
      </dgm:t>
    </dgm:pt>
    <dgm:pt modelId="{0B643678-5AD0-4263-A82F-548D0C8C7836}">
      <dgm:prSet phldrT="[Text]"/>
      <dgm:spPr/>
      <dgm:t>
        <a:bodyPr/>
        <a:lstStyle/>
        <a:p>
          <a:r>
            <a:rPr lang="en-US" dirty="0"/>
            <a:t>Tests for security: boundary-value, fuzz testing</a:t>
          </a:r>
        </a:p>
      </dgm:t>
    </dgm:pt>
    <dgm:pt modelId="{6AFF25D7-8D6D-48E3-A745-FDD08F72D8DC}" type="parTrans" cxnId="{8FCF1D53-0741-40D1-B862-86ECB03708F6}">
      <dgm:prSet/>
      <dgm:spPr/>
      <dgm:t>
        <a:bodyPr/>
        <a:lstStyle/>
        <a:p>
          <a:endParaRPr lang="en-US"/>
        </a:p>
      </dgm:t>
    </dgm:pt>
    <dgm:pt modelId="{0C9C4BC6-EEC1-453D-8099-456FE2C1B781}" type="sibTrans" cxnId="{8FCF1D53-0741-40D1-B862-86ECB03708F6}">
      <dgm:prSet/>
      <dgm:spPr/>
      <dgm:t>
        <a:bodyPr/>
        <a:lstStyle/>
        <a:p>
          <a:endParaRPr lang="en-US"/>
        </a:p>
      </dgm:t>
    </dgm:pt>
    <dgm:pt modelId="{80B45891-B909-4A1F-8B93-59160629FB49}">
      <dgm:prSet phldrT="[Text]"/>
      <dgm:spPr/>
      <dgm:t>
        <a:bodyPr/>
        <a:lstStyle/>
        <a:p>
          <a:r>
            <a:rPr lang="en-US" dirty="0"/>
            <a:t>Production</a:t>
          </a:r>
        </a:p>
      </dgm:t>
    </dgm:pt>
    <dgm:pt modelId="{83BE293C-86B0-44A6-AD7A-B8D137AE75DA}" type="parTrans" cxnId="{CF701027-AC20-4A7D-BAC9-C1D404B68B2A}">
      <dgm:prSet/>
      <dgm:spPr/>
      <dgm:t>
        <a:bodyPr/>
        <a:lstStyle/>
        <a:p>
          <a:endParaRPr lang="en-US"/>
        </a:p>
      </dgm:t>
    </dgm:pt>
    <dgm:pt modelId="{BA75E42B-2F25-4F4B-AEDE-BDEE8FFB2371}" type="sibTrans" cxnId="{CF701027-AC20-4A7D-BAC9-C1D404B68B2A}">
      <dgm:prSet/>
      <dgm:spPr/>
      <dgm:t>
        <a:bodyPr/>
        <a:lstStyle/>
        <a:p>
          <a:endParaRPr lang="en-US"/>
        </a:p>
      </dgm:t>
    </dgm:pt>
    <dgm:pt modelId="{8BA67E44-3F2D-4636-9823-349DEC15F9C6}">
      <dgm:prSet phldrT="[Text]"/>
      <dgm:spPr/>
      <dgm:t>
        <a:bodyPr/>
        <a:lstStyle/>
        <a:p>
          <a:r>
            <a:rPr lang="en-US" dirty="0"/>
            <a:t>Monitor logs and acts</a:t>
          </a:r>
        </a:p>
      </dgm:t>
    </dgm:pt>
    <dgm:pt modelId="{6863BF2D-922E-485B-B57F-4FD71FAA3818}" type="parTrans" cxnId="{60C81ABB-21CC-4598-B5A4-CA67999A209F}">
      <dgm:prSet/>
      <dgm:spPr/>
      <dgm:t>
        <a:bodyPr/>
        <a:lstStyle/>
        <a:p>
          <a:endParaRPr lang="en-US"/>
        </a:p>
      </dgm:t>
    </dgm:pt>
    <dgm:pt modelId="{E0684D3D-F661-4BAC-919B-1B9765F41C81}" type="sibTrans" cxnId="{60C81ABB-21CC-4598-B5A4-CA67999A209F}">
      <dgm:prSet/>
      <dgm:spPr/>
      <dgm:t>
        <a:bodyPr/>
        <a:lstStyle/>
        <a:p>
          <a:endParaRPr lang="en-US"/>
        </a:p>
      </dgm:t>
    </dgm:pt>
    <dgm:pt modelId="{D330AECD-C99F-492A-A3DB-E443EB76845D}">
      <dgm:prSet phldrT="[Text]"/>
      <dgm:spPr/>
      <dgm:t>
        <a:bodyPr/>
        <a:lstStyle/>
        <a:p>
          <a:r>
            <a:rPr lang="en-US" dirty="0"/>
            <a:t>Provides feedback of defects in change control </a:t>
          </a:r>
        </a:p>
      </dgm:t>
    </dgm:pt>
    <dgm:pt modelId="{84EC7781-00E5-4B7B-B633-55230B9B27F8}" type="parTrans" cxnId="{41A4F683-B653-4865-89F0-CFCA667728F7}">
      <dgm:prSet/>
      <dgm:spPr/>
      <dgm:t>
        <a:bodyPr/>
        <a:lstStyle/>
        <a:p>
          <a:endParaRPr lang="en-US"/>
        </a:p>
      </dgm:t>
    </dgm:pt>
    <dgm:pt modelId="{AD230D95-A152-4F44-9A49-50F010CC43DE}" type="sibTrans" cxnId="{41A4F683-B653-4865-89F0-CFCA667728F7}">
      <dgm:prSet/>
      <dgm:spPr/>
      <dgm:t>
        <a:bodyPr/>
        <a:lstStyle/>
        <a:p>
          <a:endParaRPr lang="en-US"/>
        </a:p>
      </dgm:t>
    </dgm:pt>
    <dgm:pt modelId="{1E55A366-70FC-4FCE-AAF7-DD5C2D4D4669}" type="pres">
      <dgm:prSet presAssocID="{D7C6BAEA-D61B-4FCF-8954-FE76602C3466}" presName="linearFlow" presStyleCnt="0">
        <dgm:presLayoutVars>
          <dgm:dir/>
          <dgm:animLvl val="lvl"/>
          <dgm:resizeHandles val="exact"/>
        </dgm:presLayoutVars>
      </dgm:prSet>
      <dgm:spPr/>
    </dgm:pt>
    <dgm:pt modelId="{979E5AD7-0D92-4729-94B3-F2C6273839C5}" type="pres">
      <dgm:prSet presAssocID="{655461C3-86B7-4974-AFAD-9C18D219E444}" presName="composite" presStyleCnt="0"/>
      <dgm:spPr/>
    </dgm:pt>
    <dgm:pt modelId="{F8761CF7-B696-401F-8862-A2B076CA4C8E}" type="pres">
      <dgm:prSet presAssocID="{655461C3-86B7-4974-AFAD-9C18D219E444}" presName="parentText" presStyleLbl="alignNode1" presStyleIdx="0" presStyleCnt="3">
        <dgm:presLayoutVars>
          <dgm:chMax val="1"/>
          <dgm:bulletEnabled val="1"/>
        </dgm:presLayoutVars>
      </dgm:prSet>
      <dgm:spPr/>
    </dgm:pt>
    <dgm:pt modelId="{25335023-D768-45B4-A52F-8F0D5FDB4C6E}" type="pres">
      <dgm:prSet presAssocID="{655461C3-86B7-4974-AFAD-9C18D219E444}" presName="descendantText" presStyleLbl="alignAcc1" presStyleIdx="0" presStyleCnt="3">
        <dgm:presLayoutVars>
          <dgm:bulletEnabled val="1"/>
        </dgm:presLayoutVars>
      </dgm:prSet>
      <dgm:spPr/>
    </dgm:pt>
    <dgm:pt modelId="{E8203E7E-7714-4C98-BB19-05DEB62DBC44}" type="pres">
      <dgm:prSet presAssocID="{F0E2244C-5030-4864-8D64-3A896DBF283D}" presName="sp" presStyleCnt="0"/>
      <dgm:spPr/>
    </dgm:pt>
    <dgm:pt modelId="{A82A1ABF-D37E-45E3-ACD7-61C411F39BC7}" type="pres">
      <dgm:prSet presAssocID="{A9011DE3-577E-40B5-839A-28C03394994E}" presName="composite" presStyleCnt="0"/>
      <dgm:spPr/>
    </dgm:pt>
    <dgm:pt modelId="{C77D86C0-AC2E-4D90-A84A-8CBA81E85E19}" type="pres">
      <dgm:prSet presAssocID="{A9011DE3-577E-40B5-839A-28C03394994E}" presName="parentText" presStyleLbl="alignNode1" presStyleIdx="1" presStyleCnt="3">
        <dgm:presLayoutVars>
          <dgm:chMax val="1"/>
          <dgm:bulletEnabled val="1"/>
        </dgm:presLayoutVars>
      </dgm:prSet>
      <dgm:spPr/>
    </dgm:pt>
    <dgm:pt modelId="{634D2792-6448-421F-830C-CD7E5482CC24}" type="pres">
      <dgm:prSet presAssocID="{A9011DE3-577E-40B5-839A-28C03394994E}" presName="descendantText" presStyleLbl="alignAcc1" presStyleIdx="1" presStyleCnt="3" custLinFactNeighborX="-556" custLinFactNeighborY="6713">
        <dgm:presLayoutVars>
          <dgm:bulletEnabled val="1"/>
        </dgm:presLayoutVars>
      </dgm:prSet>
      <dgm:spPr/>
    </dgm:pt>
    <dgm:pt modelId="{5ADE4B22-BA70-4E14-B5B9-0B105E2019FF}" type="pres">
      <dgm:prSet presAssocID="{611F9ADA-1737-44AC-94CB-AB993CAD30D0}" presName="sp" presStyleCnt="0"/>
      <dgm:spPr/>
    </dgm:pt>
    <dgm:pt modelId="{C4D255FC-12EB-4344-816E-F393FBE3831C}" type="pres">
      <dgm:prSet presAssocID="{80B45891-B909-4A1F-8B93-59160629FB49}" presName="composite" presStyleCnt="0"/>
      <dgm:spPr/>
    </dgm:pt>
    <dgm:pt modelId="{D86E5A6E-E9E3-4301-AD46-0FD2E2EF4665}" type="pres">
      <dgm:prSet presAssocID="{80B45891-B909-4A1F-8B93-59160629FB49}" presName="parentText" presStyleLbl="alignNode1" presStyleIdx="2" presStyleCnt="3">
        <dgm:presLayoutVars>
          <dgm:chMax val="1"/>
          <dgm:bulletEnabled val="1"/>
        </dgm:presLayoutVars>
      </dgm:prSet>
      <dgm:spPr/>
    </dgm:pt>
    <dgm:pt modelId="{F33917EB-C3F9-4209-B14C-93D330B2B84F}" type="pres">
      <dgm:prSet presAssocID="{80B45891-B909-4A1F-8B93-59160629FB49}" presName="descendantText" presStyleLbl="alignAcc1" presStyleIdx="2" presStyleCnt="3">
        <dgm:presLayoutVars>
          <dgm:bulletEnabled val="1"/>
        </dgm:presLayoutVars>
      </dgm:prSet>
      <dgm:spPr/>
    </dgm:pt>
  </dgm:ptLst>
  <dgm:cxnLst>
    <dgm:cxn modelId="{970C6100-D599-4760-9C3D-352CE0A272FD}" type="presOf" srcId="{0B643678-5AD0-4263-A82F-548D0C8C7836}" destId="{634D2792-6448-421F-830C-CD7E5482CC24}" srcOrd="0" destOrd="1" presId="urn:microsoft.com/office/officeart/2005/8/layout/chevron2"/>
    <dgm:cxn modelId="{5574B713-DAC7-4D8B-93E3-266CC982E5B0}" type="presOf" srcId="{655461C3-86B7-4974-AFAD-9C18D219E444}" destId="{F8761CF7-B696-401F-8862-A2B076CA4C8E}" srcOrd="0" destOrd="0" presId="urn:microsoft.com/office/officeart/2005/8/layout/chevron2"/>
    <dgm:cxn modelId="{B95CA61F-F609-4189-9CFE-58CAC0FBA5C6}" srcId="{655461C3-86B7-4974-AFAD-9C18D219E444}" destId="{6D2D7FFF-5DAD-4BB4-B23C-A915F716277F}" srcOrd="1" destOrd="0" parTransId="{75ADB01F-B5F7-48DD-8EFF-92158F48CD10}" sibTransId="{7EDA001C-D297-4CAD-9FA2-2D9BBC11A9FD}"/>
    <dgm:cxn modelId="{CF701027-AC20-4A7D-BAC9-C1D404B68B2A}" srcId="{D7C6BAEA-D61B-4FCF-8954-FE76602C3466}" destId="{80B45891-B909-4A1F-8B93-59160629FB49}" srcOrd="2" destOrd="0" parTransId="{83BE293C-86B0-44A6-AD7A-B8D137AE75DA}" sibTransId="{BA75E42B-2F25-4F4B-AEDE-BDEE8FFB2371}"/>
    <dgm:cxn modelId="{41147A27-B98F-4686-BAF3-41A48E8D2C36}" type="presOf" srcId="{A9011DE3-577E-40B5-839A-28C03394994E}" destId="{C77D86C0-AC2E-4D90-A84A-8CBA81E85E19}" srcOrd="0" destOrd="0" presId="urn:microsoft.com/office/officeart/2005/8/layout/chevron2"/>
    <dgm:cxn modelId="{C0417F46-4125-4E5D-A224-BFA922042761}" srcId="{655461C3-86B7-4974-AFAD-9C18D219E444}" destId="{30793CA5-010D-4D1A-B688-E5DE82202EBB}" srcOrd="0" destOrd="0" parTransId="{4CAEE45A-DC1E-4EB4-BC46-9C03547D5CA0}" sibTransId="{D15B63D6-A5A5-42C4-BDA2-3361F406E61E}"/>
    <dgm:cxn modelId="{8FCF1D53-0741-40D1-B862-86ECB03708F6}" srcId="{A9011DE3-577E-40B5-839A-28C03394994E}" destId="{0B643678-5AD0-4263-A82F-548D0C8C7836}" srcOrd="1" destOrd="0" parTransId="{6AFF25D7-8D6D-48E3-A745-FDD08F72D8DC}" sibTransId="{0C9C4BC6-EEC1-453D-8099-456FE2C1B781}"/>
    <dgm:cxn modelId="{41A4F683-B653-4865-89F0-CFCA667728F7}" srcId="{80B45891-B909-4A1F-8B93-59160629FB49}" destId="{D330AECD-C99F-492A-A3DB-E443EB76845D}" srcOrd="1" destOrd="0" parTransId="{84EC7781-00E5-4B7B-B633-55230B9B27F8}" sibTransId="{AD230D95-A152-4F44-9A49-50F010CC43DE}"/>
    <dgm:cxn modelId="{FBA89398-EF68-4EDB-8D39-168D3DED3C18}" type="presOf" srcId="{30793CA5-010D-4D1A-B688-E5DE82202EBB}" destId="{25335023-D768-45B4-A52F-8F0D5FDB4C6E}" srcOrd="0" destOrd="0" presId="urn:microsoft.com/office/officeart/2005/8/layout/chevron2"/>
    <dgm:cxn modelId="{353F3FA0-718F-42DD-B0E7-B205685C32BF}" type="presOf" srcId="{3786ADAB-AE48-404D-882B-4EBEB806B94C}" destId="{634D2792-6448-421F-830C-CD7E5482CC24}" srcOrd="0" destOrd="0" presId="urn:microsoft.com/office/officeart/2005/8/layout/chevron2"/>
    <dgm:cxn modelId="{60C81ABB-21CC-4598-B5A4-CA67999A209F}" srcId="{80B45891-B909-4A1F-8B93-59160629FB49}" destId="{8BA67E44-3F2D-4636-9823-349DEC15F9C6}" srcOrd="0" destOrd="0" parTransId="{6863BF2D-922E-485B-B57F-4FD71FAA3818}" sibTransId="{E0684D3D-F661-4BAC-919B-1B9765F41C81}"/>
    <dgm:cxn modelId="{05DB03DD-13C8-4CBF-ACAB-23BB294FDFBB}" type="presOf" srcId="{D7C6BAEA-D61B-4FCF-8954-FE76602C3466}" destId="{1E55A366-70FC-4FCE-AAF7-DD5C2D4D4669}" srcOrd="0" destOrd="0" presId="urn:microsoft.com/office/officeart/2005/8/layout/chevron2"/>
    <dgm:cxn modelId="{4A73BAE0-3644-4351-A5AC-158B7BF3DC84}" type="presOf" srcId="{8BA67E44-3F2D-4636-9823-349DEC15F9C6}" destId="{F33917EB-C3F9-4209-B14C-93D330B2B84F}" srcOrd="0" destOrd="0" presId="urn:microsoft.com/office/officeart/2005/8/layout/chevron2"/>
    <dgm:cxn modelId="{8A9B92E9-13EC-45D7-8339-2885319438B2}" srcId="{A9011DE3-577E-40B5-839A-28C03394994E}" destId="{3786ADAB-AE48-404D-882B-4EBEB806B94C}" srcOrd="0" destOrd="0" parTransId="{A52CE270-BC87-4617-8882-D2F1808EF6AD}" sibTransId="{CFF72A9F-646B-4513-BDE8-29B5FFA1D0BD}"/>
    <dgm:cxn modelId="{4F1884EB-1A52-4656-B1C7-234936E1C6D1}" srcId="{D7C6BAEA-D61B-4FCF-8954-FE76602C3466}" destId="{655461C3-86B7-4974-AFAD-9C18D219E444}" srcOrd="0" destOrd="0" parTransId="{BAA74FE4-75DB-4761-9DCF-D69061BF8486}" sibTransId="{F0E2244C-5030-4864-8D64-3A896DBF283D}"/>
    <dgm:cxn modelId="{8632F0F0-BA17-4805-9BAC-77B4CF3B9400}" type="presOf" srcId="{6D2D7FFF-5DAD-4BB4-B23C-A915F716277F}" destId="{25335023-D768-45B4-A52F-8F0D5FDB4C6E}" srcOrd="0" destOrd="1" presId="urn:microsoft.com/office/officeart/2005/8/layout/chevron2"/>
    <dgm:cxn modelId="{85A7DCF5-2C18-49F6-9034-96F25F2DC703}" srcId="{D7C6BAEA-D61B-4FCF-8954-FE76602C3466}" destId="{A9011DE3-577E-40B5-839A-28C03394994E}" srcOrd="1" destOrd="0" parTransId="{C1BA07C5-8170-48F9-8A1B-36AC43E6F428}" sibTransId="{611F9ADA-1737-44AC-94CB-AB993CAD30D0}"/>
    <dgm:cxn modelId="{AA61F7F9-6144-484E-B6A4-5C996B07A0D9}" type="presOf" srcId="{80B45891-B909-4A1F-8B93-59160629FB49}" destId="{D86E5A6E-E9E3-4301-AD46-0FD2E2EF4665}" srcOrd="0" destOrd="0" presId="urn:microsoft.com/office/officeart/2005/8/layout/chevron2"/>
    <dgm:cxn modelId="{28F2E6FE-0648-4CDB-9331-CE695AF8884B}" type="presOf" srcId="{D330AECD-C99F-492A-A3DB-E443EB76845D}" destId="{F33917EB-C3F9-4209-B14C-93D330B2B84F}" srcOrd="0" destOrd="1" presId="urn:microsoft.com/office/officeart/2005/8/layout/chevron2"/>
    <dgm:cxn modelId="{499958D2-8EDA-4A9A-A2F0-3A215C6FE607}" type="presParOf" srcId="{1E55A366-70FC-4FCE-AAF7-DD5C2D4D4669}" destId="{979E5AD7-0D92-4729-94B3-F2C6273839C5}" srcOrd="0" destOrd="0" presId="urn:microsoft.com/office/officeart/2005/8/layout/chevron2"/>
    <dgm:cxn modelId="{49F53BBE-FAE8-443E-A0C0-C3B0ACCB2F4E}" type="presParOf" srcId="{979E5AD7-0D92-4729-94B3-F2C6273839C5}" destId="{F8761CF7-B696-401F-8862-A2B076CA4C8E}" srcOrd="0" destOrd="0" presId="urn:microsoft.com/office/officeart/2005/8/layout/chevron2"/>
    <dgm:cxn modelId="{3C71B574-E419-4C4D-97E7-81531636BC29}" type="presParOf" srcId="{979E5AD7-0D92-4729-94B3-F2C6273839C5}" destId="{25335023-D768-45B4-A52F-8F0D5FDB4C6E}" srcOrd="1" destOrd="0" presId="urn:microsoft.com/office/officeart/2005/8/layout/chevron2"/>
    <dgm:cxn modelId="{9CDA8746-A177-466A-9284-1978D23806BA}" type="presParOf" srcId="{1E55A366-70FC-4FCE-AAF7-DD5C2D4D4669}" destId="{E8203E7E-7714-4C98-BB19-05DEB62DBC44}" srcOrd="1" destOrd="0" presId="urn:microsoft.com/office/officeart/2005/8/layout/chevron2"/>
    <dgm:cxn modelId="{6CAC15C8-614E-4920-B5E5-ABBF0803C220}" type="presParOf" srcId="{1E55A366-70FC-4FCE-AAF7-DD5C2D4D4669}" destId="{A82A1ABF-D37E-45E3-ACD7-61C411F39BC7}" srcOrd="2" destOrd="0" presId="urn:microsoft.com/office/officeart/2005/8/layout/chevron2"/>
    <dgm:cxn modelId="{482EE9D3-FE90-4C30-9D38-9F423E17EB15}" type="presParOf" srcId="{A82A1ABF-D37E-45E3-ACD7-61C411F39BC7}" destId="{C77D86C0-AC2E-4D90-A84A-8CBA81E85E19}" srcOrd="0" destOrd="0" presId="urn:microsoft.com/office/officeart/2005/8/layout/chevron2"/>
    <dgm:cxn modelId="{613F5885-C70F-4198-993F-D256A21D638C}" type="presParOf" srcId="{A82A1ABF-D37E-45E3-ACD7-61C411F39BC7}" destId="{634D2792-6448-421F-830C-CD7E5482CC24}" srcOrd="1" destOrd="0" presId="urn:microsoft.com/office/officeart/2005/8/layout/chevron2"/>
    <dgm:cxn modelId="{1C24E092-3F18-4F5E-ACB2-9EF433917959}" type="presParOf" srcId="{1E55A366-70FC-4FCE-AAF7-DD5C2D4D4669}" destId="{5ADE4B22-BA70-4E14-B5B9-0B105E2019FF}" srcOrd="3" destOrd="0" presId="urn:microsoft.com/office/officeart/2005/8/layout/chevron2"/>
    <dgm:cxn modelId="{8BE44749-A14D-46A7-BF53-82209DF91088}" type="presParOf" srcId="{1E55A366-70FC-4FCE-AAF7-DD5C2D4D4669}" destId="{C4D255FC-12EB-4344-816E-F393FBE3831C}" srcOrd="4" destOrd="0" presId="urn:microsoft.com/office/officeart/2005/8/layout/chevron2"/>
    <dgm:cxn modelId="{13ABE29B-5916-4D1B-8929-19A54DAB7408}" type="presParOf" srcId="{C4D255FC-12EB-4344-816E-F393FBE3831C}" destId="{D86E5A6E-E9E3-4301-AD46-0FD2E2EF4665}" srcOrd="0" destOrd="0" presId="urn:microsoft.com/office/officeart/2005/8/layout/chevron2"/>
    <dgm:cxn modelId="{0BDC3BE3-93F7-464F-882A-10C82D77F094}" type="presParOf" srcId="{C4D255FC-12EB-4344-816E-F393FBE3831C}" destId="{F33917EB-C3F9-4209-B14C-93D330B2B84F}"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F0027DB-70F8-4623-91A7-B63132AE2CF9}"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756B046F-1516-4E9E-A343-CC1903AA6580}">
      <dgm:prSet phldrT="[Text]"/>
      <dgm:spPr/>
      <dgm:t>
        <a:bodyPr/>
        <a:lstStyle/>
        <a:p>
          <a:r>
            <a:rPr lang="en-US" dirty="0"/>
            <a:t>Certification</a:t>
          </a:r>
        </a:p>
      </dgm:t>
    </dgm:pt>
    <dgm:pt modelId="{92C3E534-6AB7-4657-99C3-8ABD8F616D4F}" type="parTrans" cxnId="{107C58CD-5A50-42EF-ACBA-8CEF937BE2C7}">
      <dgm:prSet/>
      <dgm:spPr/>
      <dgm:t>
        <a:bodyPr/>
        <a:lstStyle/>
        <a:p>
          <a:endParaRPr lang="en-US"/>
        </a:p>
      </dgm:t>
    </dgm:pt>
    <dgm:pt modelId="{C7D7265F-C935-4840-BB37-B893EA6E9BFD}" type="sibTrans" cxnId="{107C58CD-5A50-42EF-ACBA-8CEF937BE2C7}">
      <dgm:prSet/>
      <dgm:spPr/>
      <dgm:t>
        <a:bodyPr/>
        <a:lstStyle/>
        <a:p>
          <a:endParaRPr lang="en-US"/>
        </a:p>
      </dgm:t>
    </dgm:pt>
    <dgm:pt modelId="{289539AE-D4AC-44C0-83F4-1C88491DB861}">
      <dgm:prSet phldrT="[Text]"/>
      <dgm:spPr/>
      <dgm:t>
        <a:bodyPr/>
        <a:lstStyle/>
        <a:p>
          <a:r>
            <a:rPr lang="en-US" dirty="0"/>
            <a:t>Independent Testers</a:t>
          </a:r>
        </a:p>
      </dgm:t>
    </dgm:pt>
    <dgm:pt modelId="{3880B030-34DE-406F-BCE5-C474331AE3E1}" type="parTrans" cxnId="{F23B5690-042A-42DD-BF8F-7E29BB6E8600}">
      <dgm:prSet/>
      <dgm:spPr/>
      <dgm:t>
        <a:bodyPr/>
        <a:lstStyle/>
        <a:p>
          <a:endParaRPr lang="en-US"/>
        </a:p>
      </dgm:t>
    </dgm:pt>
    <dgm:pt modelId="{5F3C2B49-D5EA-4AA3-8FC4-DE1749A8D343}" type="sibTrans" cxnId="{F23B5690-042A-42DD-BF8F-7E29BB6E8600}">
      <dgm:prSet/>
      <dgm:spPr/>
      <dgm:t>
        <a:bodyPr/>
        <a:lstStyle/>
        <a:p>
          <a:endParaRPr lang="en-US"/>
        </a:p>
      </dgm:t>
    </dgm:pt>
    <dgm:pt modelId="{4295F898-7829-4658-B120-6FA708772688}">
      <dgm:prSet phldrT="[Text]"/>
      <dgm:spPr/>
      <dgm:t>
        <a:bodyPr/>
        <a:lstStyle/>
        <a:p>
          <a:r>
            <a:rPr lang="en-US" dirty="0"/>
            <a:t>Meets standard</a:t>
          </a:r>
        </a:p>
      </dgm:t>
    </dgm:pt>
    <dgm:pt modelId="{0B692C27-693E-47BE-8EDF-77ACA40F460F}" type="parTrans" cxnId="{41ABCBA0-62D3-44C5-8EE8-75226E818BAE}">
      <dgm:prSet/>
      <dgm:spPr/>
      <dgm:t>
        <a:bodyPr/>
        <a:lstStyle/>
        <a:p>
          <a:endParaRPr lang="en-US"/>
        </a:p>
      </dgm:t>
    </dgm:pt>
    <dgm:pt modelId="{02CE07A3-AB4A-4BAF-91A1-195ED527049D}" type="sibTrans" cxnId="{41ABCBA0-62D3-44C5-8EE8-75226E818BAE}">
      <dgm:prSet/>
      <dgm:spPr/>
      <dgm:t>
        <a:bodyPr/>
        <a:lstStyle/>
        <a:p>
          <a:endParaRPr lang="en-US"/>
        </a:p>
      </dgm:t>
    </dgm:pt>
    <dgm:pt modelId="{47882AD9-A5FC-4330-B010-4049051F08A3}">
      <dgm:prSet phldrT="[Text]"/>
      <dgm:spPr/>
      <dgm:t>
        <a:bodyPr/>
        <a:lstStyle/>
        <a:p>
          <a:r>
            <a:rPr lang="en-US" dirty="0"/>
            <a:t>Accreditation</a:t>
          </a:r>
        </a:p>
      </dgm:t>
    </dgm:pt>
    <dgm:pt modelId="{DF4C2B5A-3B84-47AA-BC0B-949ECD7B38C3}" type="parTrans" cxnId="{82456BD8-38E2-47B9-9E8D-59B5FC1842F7}">
      <dgm:prSet/>
      <dgm:spPr/>
      <dgm:t>
        <a:bodyPr/>
        <a:lstStyle/>
        <a:p>
          <a:endParaRPr lang="en-US"/>
        </a:p>
      </dgm:t>
    </dgm:pt>
    <dgm:pt modelId="{BE54190E-CECC-4DD8-8EF0-904C1FCE2CF9}" type="sibTrans" cxnId="{82456BD8-38E2-47B9-9E8D-59B5FC1842F7}">
      <dgm:prSet/>
      <dgm:spPr/>
      <dgm:t>
        <a:bodyPr/>
        <a:lstStyle/>
        <a:p>
          <a:endParaRPr lang="en-US"/>
        </a:p>
      </dgm:t>
    </dgm:pt>
    <dgm:pt modelId="{0350A304-3D92-428A-802A-BA0BAF93B330}">
      <dgm:prSet phldrT="[Text]"/>
      <dgm:spPr/>
      <dgm:t>
        <a:bodyPr/>
        <a:lstStyle/>
        <a:p>
          <a:r>
            <a:rPr lang="en-US" dirty="0"/>
            <a:t>Administrative process approves the product for production and use</a:t>
          </a:r>
        </a:p>
      </dgm:t>
    </dgm:pt>
    <dgm:pt modelId="{B5DA4306-F48F-443E-88A0-F000E076CDD9}" type="parTrans" cxnId="{8B64BCAD-96F3-4107-B07F-7EAB8ABAC1C2}">
      <dgm:prSet/>
      <dgm:spPr/>
      <dgm:t>
        <a:bodyPr/>
        <a:lstStyle/>
        <a:p>
          <a:endParaRPr lang="en-US"/>
        </a:p>
      </dgm:t>
    </dgm:pt>
    <dgm:pt modelId="{6EBDE786-8630-4F76-A440-0623B0A1D1FD}" type="sibTrans" cxnId="{8B64BCAD-96F3-4107-B07F-7EAB8ABAC1C2}">
      <dgm:prSet/>
      <dgm:spPr/>
      <dgm:t>
        <a:bodyPr/>
        <a:lstStyle/>
        <a:p>
          <a:endParaRPr lang="en-US"/>
        </a:p>
      </dgm:t>
    </dgm:pt>
    <dgm:pt modelId="{6A71A536-CBC9-4B49-8C7A-938CE8385937}">
      <dgm:prSet phldrT="[Text]"/>
      <dgm:spPr/>
      <dgm:t>
        <a:bodyPr/>
        <a:lstStyle/>
        <a:p>
          <a:r>
            <a:rPr lang="en-US" dirty="0"/>
            <a:t>Ensure that complete products, including IT and non-IT components, operate properly in the full operational environment </a:t>
          </a:r>
        </a:p>
      </dgm:t>
    </dgm:pt>
    <dgm:pt modelId="{22ACDBA1-01DE-43F1-B31A-AD1634E821AC}" type="parTrans" cxnId="{35E77269-EA34-468A-A8CC-65F7BF6BA325}">
      <dgm:prSet/>
      <dgm:spPr/>
      <dgm:t>
        <a:bodyPr/>
        <a:lstStyle/>
        <a:p>
          <a:endParaRPr lang="en-US"/>
        </a:p>
      </dgm:t>
    </dgm:pt>
    <dgm:pt modelId="{D418F132-694A-4056-BE99-27F4845832A1}" type="sibTrans" cxnId="{35E77269-EA34-468A-A8CC-65F7BF6BA325}">
      <dgm:prSet/>
      <dgm:spPr/>
      <dgm:t>
        <a:bodyPr/>
        <a:lstStyle/>
        <a:p>
          <a:endParaRPr lang="en-US"/>
        </a:p>
      </dgm:t>
    </dgm:pt>
    <dgm:pt modelId="{D5B753E1-5ED6-4494-A13F-74000AB76250}" type="pres">
      <dgm:prSet presAssocID="{0F0027DB-70F8-4623-91A7-B63132AE2CF9}" presName="linearFlow" presStyleCnt="0">
        <dgm:presLayoutVars>
          <dgm:dir/>
          <dgm:animLvl val="lvl"/>
          <dgm:resizeHandles val="exact"/>
        </dgm:presLayoutVars>
      </dgm:prSet>
      <dgm:spPr/>
    </dgm:pt>
    <dgm:pt modelId="{FD0C7004-C900-4D14-9EF9-4EF2D1D018A5}" type="pres">
      <dgm:prSet presAssocID="{756B046F-1516-4E9E-A343-CC1903AA6580}" presName="composite" presStyleCnt="0"/>
      <dgm:spPr/>
    </dgm:pt>
    <dgm:pt modelId="{187A80B8-7447-45F0-B7FE-22B5F945FD34}" type="pres">
      <dgm:prSet presAssocID="{756B046F-1516-4E9E-A343-CC1903AA6580}" presName="parentText" presStyleLbl="alignNode1" presStyleIdx="0" presStyleCnt="2">
        <dgm:presLayoutVars>
          <dgm:chMax val="1"/>
          <dgm:bulletEnabled val="1"/>
        </dgm:presLayoutVars>
      </dgm:prSet>
      <dgm:spPr/>
    </dgm:pt>
    <dgm:pt modelId="{303AB4DE-25CF-44FE-BE9D-1AE6C65644A9}" type="pres">
      <dgm:prSet presAssocID="{756B046F-1516-4E9E-A343-CC1903AA6580}" presName="descendantText" presStyleLbl="alignAcc1" presStyleIdx="0" presStyleCnt="2">
        <dgm:presLayoutVars>
          <dgm:bulletEnabled val="1"/>
        </dgm:presLayoutVars>
      </dgm:prSet>
      <dgm:spPr/>
    </dgm:pt>
    <dgm:pt modelId="{77E83F27-73DC-4BF5-9D85-F5C383C9BF8A}" type="pres">
      <dgm:prSet presAssocID="{C7D7265F-C935-4840-BB37-B893EA6E9BFD}" presName="sp" presStyleCnt="0"/>
      <dgm:spPr/>
    </dgm:pt>
    <dgm:pt modelId="{E0BC8471-7240-4FEB-9392-360CED7370C7}" type="pres">
      <dgm:prSet presAssocID="{47882AD9-A5FC-4330-B010-4049051F08A3}" presName="composite" presStyleCnt="0"/>
      <dgm:spPr/>
    </dgm:pt>
    <dgm:pt modelId="{E40A9104-A2F8-4A03-B41E-FCC73A77E80D}" type="pres">
      <dgm:prSet presAssocID="{47882AD9-A5FC-4330-B010-4049051F08A3}" presName="parentText" presStyleLbl="alignNode1" presStyleIdx="1" presStyleCnt="2">
        <dgm:presLayoutVars>
          <dgm:chMax val="1"/>
          <dgm:bulletEnabled val="1"/>
        </dgm:presLayoutVars>
      </dgm:prSet>
      <dgm:spPr/>
    </dgm:pt>
    <dgm:pt modelId="{8A8701CE-C37F-41D8-82C4-D398490C2A88}" type="pres">
      <dgm:prSet presAssocID="{47882AD9-A5FC-4330-B010-4049051F08A3}" presName="descendantText" presStyleLbl="alignAcc1" presStyleIdx="1" presStyleCnt="2">
        <dgm:presLayoutVars>
          <dgm:bulletEnabled val="1"/>
        </dgm:presLayoutVars>
      </dgm:prSet>
      <dgm:spPr/>
    </dgm:pt>
  </dgm:ptLst>
  <dgm:cxnLst>
    <dgm:cxn modelId="{FB884217-B771-4E8C-A91E-9E6CC91894CA}" type="presOf" srcId="{0350A304-3D92-428A-802A-BA0BAF93B330}" destId="{8A8701CE-C37F-41D8-82C4-D398490C2A88}" srcOrd="0" destOrd="0" presId="urn:microsoft.com/office/officeart/2005/8/layout/chevron2"/>
    <dgm:cxn modelId="{7F7F732B-CB9E-4CCF-8B7C-EA71773D602F}" type="presOf" srcId="{47882AD9-A5FC-4330-B010-4049051F08A3}" destId="{E40A9104-A2F8-4A03-B41E-FCC73A77E80D}" srcOrd="0" destOrd="0" presId="urn:microsoft.com/office/officeart/2005/8/layout/chevron2"/>
    <dgm:cxn modelId="{015AE53F-0856-400D-BB32-4E4F8F5EA840}" type="presOf" srcId="{756B046F-1516-4E9E-A343-CC1903AA6580}" destId="{187A80B8-7447-45F0-B7FE-22B5F945FD34}" srcOrd="0" destOrd="0" presId="urn:microsoft.com/office/officeart/2005/8/layout/chevron2"/>
    <dgm:cxn modelId="{35E77269-EA34-468A-A8CC-65F7BF6BA325}" srcId="{47882AD9-A5FC-4330-B010-4049051F08A3}" destId="{6A71A536-CBC9-4B49-8C7A-938CE8385937}" srcOrd="1" destOrd="0" parTransId="{22ACDBA1-01DE-43F1-B31A-AD1634E821AC}" sibTransId="{D418F132-694A-4056-BE99-27F4845832A1}"/>
    <dgm:cxn modelId="{6455F17E-7C0F-48B7-940C-E5E98FE2342B}" type="presOf" srcId="{6A71A536-CBC9-4B49-8C7A-938CE8385937}" destId="{8A8701CE-C37F-41D8-82C4-D398490C2A88}" srcOrd="0" destOrd="1" presId="urn:microsoft.com/office/officeart/2005/8/layout/chevron2"/>
    <dgm:cxn modelId="{F23B5690-042A-42DD-BF8F-7E29BB6E8600}" srcId="{756B046F-1516-4E9E-A343-CC1903AA6580}" destId="{289539AE-D4AC-44C0-83F4-1C88491DB861}" srcOrd="0" destOrd="0" parTransId="{3880B030-34DE-406F-BCE5-C474331AE3E1}" sibTransId="{5F3C2B49-D5EA-4AA3-8FC4-DE1749A8D343}"/>
    <dgm:cxn modelId="{4A58A094-F33C-410C-8B8D-130B92E96D6D}" type="presOf" srcId="{289539AE-D4AC-44C0-83F4-1C88491DB861}" destId="{303AB4DE-25CF-44FE-BE9D-1AE6C65644A9}" srcOrd="0" destOrd="0" presId="urn:microsoft.com/office/officeart/2005/8/layout/chevron2"/>
    <dgm:cxn modelId="{41ABCBA0-62D3-44C5-8EE8-75226E818BAE}" srcId="{756B046F-1516-4E9E-A343-CC1903AA6580}" destId="{4295F898-7829-4658-B120-6FA708772688}" srcOrd="1" destOrd="0" parTransId="{0B692C27-693E-47BE-8EDF-77ACA40F460F}" sibTransId="{02CE07A3-AB4A-4BAF-91A1-195ED527049D}"/>
    <dgm:cxn modelId="{0D7107A5-D76D-4CCB-8A13-D10D580AD317}" type="presOf" srcId="{0F0027DB-70F8-4623-91A7-B63132AE2CF9}" destId="{D5B753E1-5ED6-4494-A13F-74000AB76250}" srcOrd="0" destOrd="0" presId="urn:microsoft.com/office/officeart/2005/8/layout/chevron2"/>
    <dgm:cxn modelId="{8B64BCAD-96F3-4107-B07F-7EAB8ABAC1C2}" srcId="{47882AD9-A5FC-4330-B010-4049051F08A3}" destId="{0350A304-3D92-428A-802A-BA0BAF93B330}" srcOrd="0" destOrd="0" parTransId="{B5DA4306-F48F-443E-88A0-F000E076CDD9}" sibTransId="{6EBDE786-8630-4F76-A440-0623B0A1D1FD}"/>
    <dgm:cxn modelId="{107C58CD-5A50-42EF-ACBA-8CEF937BE2C7}" srcId="{0F0027DB-70F8-4623-91A7-B63132AE2CF9}" destId="{756B046F-1516-4E9E-A343-CC1903AA6580}" srcOrd="0" destOrd="0" parTransId="{92C3E534-6AB7-4657-99C3-8ABD8F616D4F}" sibTransId="{C7D7265F-C935-4840-BB37-B893EA6E9BFD}"/>
    <dgm:cxn modelId="{82456BD8-38E2-47B9-9E8D-59B5FC1842F7}" srcId="{0F0027DB-70F8-4623-91A7-B63132AE2CF9}" destId="{47882AD9-A5FC-4330-B010-4049051F08A3}" srcOrd="1" destOrd="0" parTransId="{DF4C2B5A-3B84-47AA-BC0B-949ECD7B38C3}" sibTransId="{BE54190E-CECC-4DD8-8EF0-904C1FCE2CF9}"/>
    <dgm:cxn modelId="{B0D116F1-2773-4E7B-8CAE-0A1A7D10D94E}" type="presOf" srcId="{4295F898-7829-4658-B120-6FA708772688}" destId="{303AB4DE-25CF-44FE-BE9D-1AE6C65644A9}" srcOrd="0" destOrd="1" presId="urn:microsoft.com/office/officeart/2005/8/layout/chevron2"/>
    <dgm:cxn modelId="{A4257795-377E-4C81-85A7-18BA22DAF7CA}" type="presParOf" srcId="{D5B753E1-5ED6-4494-A13F-74000AB76250}" destId="{FD0C7004-C900-4D14-9EF9-4EF2D1D018A5}" srcOrd="0" destOrd="0" presId="urn:microsoft.com/office/officeart/2005/8/layout/chevron2"/>
    <dgm:cxn modelId="{C9F4A0D7-EA0B-48EC-8FDB-A09F3FBF790B}" type="presParOf" srcId="{FD0C7004-C900-4D14-9EF9-4EF2D1D018A5}" destId="{187A80B8-7447-45F0-B7FE-22B5F945FD34}" srcOrd="0" destOrd="0" presId="urn:microsoft.com/office/officeart/2005/8/layout/chevron2"/>
    <dgm:cxn modelId="{79E98D19-00A0-48FC-95B4-E2923B055158}" type="presParOf" srcId="{FD0C7004-C900-4D14-9EF9-4EF2D1D018A5}" destId="{303AB4DE-25CF-44FE-BE9D-1AE6C65644A9}" srcOrd="1" destOrd="0" presId="urn:microsoft.com/office/officeart/2005/8/layout/chevron2"/>
    <dgm:cxn modelId="{E99C6E4A-7669-4216-B4D6-B3E7E863BC25}" type="presParOf" srcId="{D5B753E1-5ED6-4494-A13F-74000AB76250}" destId="{77E83F27-73DC-4BF5-9D85-F5C383C9BF8A}" srcOrd="1" destOrd="0" presId="urn:microsoft.com/office/officeart/2005/8/layout/chevron2"/>
    <dgm:cxn modelId="{6CB8A732-ABFD-4AD8-931E-D1457D487E2E}" type="presParOf" srcId="{D5B753E1-5ED6-4494-A13F-74000AB76250}" destId="{E0BC8471-7240-4FEB-9392-360CED7370C7}" srcOrd="2" destOrd="0" presId="urn:microsoft.com/office/officeart/2005/8/layout/chevron2"/>
    <dgm:cxn modelId="{E8C37760-B3EB-43E8-9D5D-7376C6941751}" type="presParOf" srcId="{E0BC8471-7240-4FEB-9392-360CED7370C7}" destId="{E40A9104-A2F8-4A03-B41E-FCC73A77E80D}" srcOrd="0" destOrd="0" presId="urn:microsoft.com/office/officeart/2005/8/layout/chevron2"/>
    <dgm:cxn modelId="{2FDB6B23-ECCB-4E4F-AF50-086757058494}" type="presParOf" srcId="{E0BC8471-7240-4FEB-9392-360CED7370C7}" destId="{8A8701CE-C37F-41D8-82C4-D398490C2A88}"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0B3E84-6A7B-43FE-A814-A11710A211DB}">
      <dsp:nvSpPr>
        <dsp:cNvPr id="0" name=""/>
        <dsp:cNvSpPr/>
      </dsp:nvSpPr>
      <dsp:spPr>
        <a:xfrm>
          <a:off x="943995" y="705"/>
          <a:ext cx="2776865" cy="138843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9055" tIns="39370" rIns="59055" bIns="39370" numCol="1" spcCol="1270" anchor="ctr" anchorCtr="0">
          <a:noAutofit/>
        </a:bodyPr>
        <a:lstStyle/>
        <a:p>
          <a:pPr marL="0" lvl="0" indent="0" algn="ctr" defTabSz="1377950">
            <a:lnSpc>
              <a:spcPct val="90000"/>
            </a:lnSpc>
            <a:spcBef>
              <a:spcPct val="0"/>
            </a:spcBef>
            <a:spcAft>
              <a:spcPct val="35000"/>
            </a:spcAft>
            <a:buNone/>
          </a:pPr>
          <a:r>
            <a:rPr lang="en-US" sz="3100" kern="1200" dirty="0"/>
            <a:t>Secure Software Group</a:t>
          </a:r>
        </a:p>
      </dsp:txBody>
      <dsp:txXfrm>
        <a:off x="984661" y="41371"/>
        <a:ext cx="2695533" cy="1307100"/>
      </dsp:txXfrm>
    </dsp:sp>
    <dsp:sp modelId="{A651E297-E1AB-4704-A31B-59A8F89D10CE}">
      <dsp:nvSpPr>
        <dsp:cNvPr id="0" name=""/>
        <dsp:cNvSpPr/>
      </dsp:nvSpPr>
      <dsp:spPr>
        <a:xfrm>
          <a:off x="1221681" y="1389138"/>
          <a:ext cx="277686" cy="1041324"/>
        </a:xfrm>
        <a:custGeom>
          <a:avLst/>
          <a:gdLst/>
          <a:ahLst/>
          <a:cxnLst/>
          <a:rect l="0" t="0" r="0" b="0"/>
          <a:pathLst>
            <a:path>
              <a:moveTo>
                <a:pt x="0" y="0"/>
              </a:moveTo>
              <a:lnTo>
                <a:pt x="0" y="1041324"/>
              </a:lnTo>
              <a:lnTo>
                <a:pt x="277686" y="104132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3753DDC-8A0A-4D2D-8C2D-7C8DAD8B9D7B}">
      <dsp:nvSpPr>
        <dsp:cNvPr id="0" name=""/>
        <dsp:cNvSpPr/>
      </dsp:nvSpPr>
      <dsp:spPr>
        <a:xfrm>
          <a:off x="1499368" y="1736246"/>
          <a:ext cx="2221492" cy="138843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5245" tIns="36830" rIns="55245" bIns="36830" numCol="1" spcCol="1270" anchor="ctr" anchorCtr="0">
          <a:noAutofit/>
        </a:bodyPr>
        <a:lstStyle/>
        <a:p>
          <a:pPr marL="0" lvl="0" indent="0" algn="ctr" defTabSz="1289050">
            <a:lnSpc>
              <a:spcPct val="90000"/>
            </a:lnSpc>
            <a:spcBef>
              <a:spcPct val="0"/>
            </a:spcBef>
            <a:spcAft>
              <a:spcPct val="35000"/>
            </a:spcAft>
            <a:buNone/>
          </a:pPr>
          <a:r>
            <a:rPr lang="en-US" sz="2900" kern="1200" dirty="0"/>
            <a:t>Secure Software </a:t>
          </a:r>
          <a:r>
            <a:rPr lang="en-US" sz="2900" kern="1200" dirty="0" err="1"/>
            <a:t>Mgr</a:t>
          </a:r>
          <a:endParaRPr lang="en-US" sz="2900" kern="1200" dirty="0"/>
        </a:p>
      </dsp:txBody>
      <dsp:txXfrm>
        <a:off x="1540034" y="1776912"/>
        <a:ext cx="2140160" cy="1307100"/>
      </dsp:txXfrm>
    </dsp:sp>
    <dsp:sp modelId="{9FB79B77-9950-47EF-A501-AC3EB6625E84}">
      <dsp:nvSpPr>
        <dsp:cNvPr id="0" name=""/>
        <dsp:cNvSpPr/>
      </dsp:nvSpPr>
      <dsp:spPr>
        <a:xfrm>
          <a:off x="1221681" y="1389138"/>
          <a:ext cx="277686" cy="2776865"/>
        </a:xfrm>
        <a:custGeom>
          <a:avLst/>
          <a:gdLst/>
          <a:ahLst/>
          <a:cxnLst/>
          <a:rect l="0" t="0" r="0" b="0"/>
          <a:pathLst>
            <a:path>
              <a:moveTo>
                <a:pt x="0" y="0"/>
              </a:moveTo>
              <a:lnTo>
                <a:pt x="0" y="2776865"/>
              </a:lnTo>
              <a:lnTo>
                <a:pt x="277686" y="277686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2A31D85-CCA6-4626-B1B5-A9C996DB8E61}">
      <dsp:nvSpPr>
        <dsp:cNvPr id="0" name=""/>
        <dsp:cNvSpPr/>
      </dsp:nvSpPr>
      <dsp:spPr>
        <a:xfrm>
          <a:off x="1499368" y="3471786"/>
          <a:ext cx="2221492" cy="138843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5245" tIns="36830" rIns="55245" bIns="36830" numCol="1" spcCol="1270" anchor="ctr" anchorCtr="0">
          <a:noAutofit/>
        </a:bodyPr>
        <a:lstStyle/>
        <a:p>
          <a:pPr marL="0" lvl="0" indent="0" algn="ctr" defTabSz="1289050">
            <a:lnSpc>
              <a:spcPct val="90000"/>
            </a:lnSpc>
            <a:spcBef>
              <a:spcPct val="0"/>
            </a:spcBef>
            <a:spcAft>
              <a:spcPct val="35000"/>
            </a:spcAft>
            <a:buNone/>
          </a:pPr>
          <a:r>
            <a:rPr lang="en-US" sz="2900" kern="1200" dirty="0"/>
            <a:t>Secure Software Engineers</a:t>
          </a:r>
        </a:p>
      </dsp:txBody>
      <dsp:txXfrm>
        <a:off x="1540034" y="3512452"/>
        <a:ext cx="2140160" cy="1307100"/>
      </dsp:txXfrm>
    </dsp:sp>
    <dsp:sp modelId="{F44EB65B-EDF1-478A-A869-4E804E2367EA}">
      <dsp:nvSpPr>
        <dsp:cNvPr id="0" name=""/>
        <dsp:cNvSpPr/>
      </dsp:nvSpPr>
      <dsp:spPr>
        <a:xfrm>
          <a:off x="4415076" y="705"/>
          <a:ext cx="2776865" cy="138843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9055" tIns="39370" rIns="59055" bIns="39370" numCol="1" spcCol="1270" anchor="ctr" anchorCtr="0">
          <a:noAutofit/>
        </a:bodyPr>
        <a:lstStyle/>
        <a:p>
          <a:pPr marL="0" lvl="0" indent="0" algn="ctr" defTabSz="1377950">
            <a:lnSpc>
              <a:spcPct val="90000"/>
            </a:lnSpc>
            <a:spcBef>
              <a:spcPct val="0"/>
            </a:spcBef>
            <a:spcAft>
              <a:spcPct val="35000"/>
            </a:spcAft>
            <a:buNone/>
          </a:pPr>
          <a:r>
            <a:rPr lang="en-US" sz="3100" kern="1200" dirty="0"/>
            <a:t>Development</a:t>
          </a:r>
        </a:p>
      </dsp:txBody>
      <dsp:txXfrm>
        <a:off x="4455742" y="41371"/>
        <a:ext cx="2695533" cy="1307100"/>
      </dsp:txXfrm>
    </dsp:sp>
    <dsp:sp modelId="{60478FBF-C30D-48EF-9FF5-BFF9BB0BC159}">
      <dsp:nvSpPr>
        <dsp:cNvPr id="0" name=""/>
        <dsp:cNvSpPr/>
      </dsp:nvSpPr>
      <dsp:spPr>
        <a:xfrm>
          <a:off x="4692763" y="1389138"/>
          <a:ext cx="277686" cy="1041324"/>
        </a:xfrm>
        <a:custGeom>
          <a:avLst/>
          <a:gdLst/>
          <a:ahLst/>
          <a:cxnLst/>
          <a:rect l="0" t="0" r="0" b="0"/>
          <a:pathLst>
            <a:path>
              <a:moveTo>
                <a:pt x="0" y="0"/>
              </a:moveTo>
              <a:lnTo>
                <a:pt x="0" y="1041324"/>
              </a:lnTo>
              <a:lnTo>
                <a:pt x="277686" y="104132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AB0750E-0C21-4870-BE16-90A13A48D69C}">
      <dsp:nvSpPr>
        <dsp:cNvPr id="0" name=""/>
        <dsp:cNvSpPr/>
      </dsp:nvSpPr>
      <dsp:spPr>
        <a:xfrm>
          <a:off x="4970449" y="1736246"/>
          <a:ext cx="2221492" cy="138843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5245" tIns="36830" rIns="55245" bIns="36830" numCol="1" spcCol="1270" anchor="ctr" anchorCtr="0">
          <a:noAutofit/>
        </a:bodyPr>
        <a:lstStyle/>
        <a:p>
          <a:pPr marL="0" lvl="0" indent="0" algn="ctr" defTabSz="1289050">
            <a:lnSpc>
              <a:spcPct val="90000"/>
            </a:lnSpc>
            <a:spcBef>
              <a:spcPct val="0"/>
            </a:spcBef>
            <a:spcAft>
              <a:spcPct val="35000"/>
            </a:spcAft>
            <a:buNone/>
          </a:pPr>
          <a:r>
            <a:rPr lang="en-US" sz="2900" kern="1200" dirty="0"/>
            <a:t>Developers</a:t>
          </a:r>
        </a:p>
      </dsp:txBody>
      <dsp:txXfrm>
        <a:off x="5011115" y="1776912"/>
        <a:ext cx="2140160" cy="1307100"/>
      </dsp:txXfrm>
    </dsp:sp>
    <dsp:sp modelId="{1C41468F-6874-4823-BB63-847C0FDD5AAE}">
      <dsp:nvSpPr>
        <dsp:cNvPr id="0" name=""/>
        <dsp:cNvSpPr/>
      </dsp:nvSpPr>
      <dsp:spPr>
        <a:xfrm>
          <a:off x="4692763" y="1389138"/>
          <a:ext cx="277686" cy="2776865"/>
        </a:xfrm>
        <a:custGeom>
          <a:avLst/>
          <a:gdLst/>
          <a:ahLst/>
          <a:cxnLst/>
          <a:rect l="0" t="0" r="0" b="0"/>
          <a:pathLst>
            <a:path>
              <a:moveTo>
                <a:pt x="0" y="0"/>
              </a:moveTo>
              <a:lnTo>
                <a:pt x="0" y="2776865"/>
              </a:lnTo>
              <a:lnTo>
                <a:pt x="277686" y="277686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ADE4AC8-EB4E-4911-A9E6-6AD45A984CD8}">
      <dsp:nvSpPr>
        <dsp:cNvPr id="0" name=""/>
        <dsp:cNvSpPr/>
      </dsp:nvSpPr>
      <dsp:spPr>
        <a:xfrm>
          <a:off x="4970449" y="3471786"/>
          <a:ext cx="2221492" cy="138843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5245" tIns="36830" rIns="55245" bIns="36830" numCol="1" spcCol="1270" anchor="ctr" anchorCtr="0">
          <a:noAutofit/>
        </a:bodyPr>
        <a:lstStyle/>
        <a:p>
          <a:pPr marL="0" lvl="0" indent="0" algn="ctr" defTabSz="1289050">
            <a:lnSpc>
              <a:spcPct val="90000"/>
            </a:lnSpc>
            <a:spcBef>
              <a:spcPct val="0"/>
            </a:spcBef>
            <a:spcAft>
              <a:spcPct val="35000"/>
            </a:spcAft>
            <a:buNone/>
          </a:pPr>
          <a:r>
            <a:rPr lang="en-US" sz="2900" kern="1200" dirty="0"/>
            <a:t>Satellite</a:t>
          </a:r>
        </a:p>
      </dsp:txBody>
      <dsp:txXfrm>
        <a:off x="5011115" y="3512452"/>
        <a:ext cx="2140160" cy="13071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048F8B-D26B-492C-9CD5-228C7B6EEB69}">
      <dsp:nvSpPr>
        <dsp:cNvPr id="0" name=""/>
        <dsp:cNvSpPr/>
      </dsp:nvSpPr>
      <dsp:spPr>
        <a:xfrm>
          <a:off x="1866900" y="42862"/>
          <a:ext cx="2057400" cy="2057400"/>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r>
            <a:rPr lang="en-US" sz="1900" kern="1200" dirty="0"/>
            <a:t>Confidentiality</a:t>
          </a:r>
        </a:p>
      </dsp:txBody>
      <dsp:txXfrm>
        <a:off x="2141220" y="402907"/>
        <a:ext cx="1508760" cy="925830"/>
      </dsp:txXfrm>
    </dsp:sp>
    <dsp:sp modelId="{453EA502-23E9-4DAE-AFAD-1C6B2AFA10BE}">
      <dsp:nvSpPr>
        <dsp:cNvPr id="0" name=""/>
        <dsp:cNvSpPr/>
      </dsp:nvSpPr>
      <dsp:spPr>
        <a:xfrm>
          <a:off x="2609278" y="1328737"/>
          <a:ext cx="2057400" cy="2057400"/>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r>
            <a:rPr lang="en-US" sz="1900" kern="1200" dirty="0"/>
            <a:t>Availability</a:t>
          </a:r>
        </a:p>
      </dsp:txBody>
      <dsp:txXfrm>
        <a:off x="3238500" y="1860232"/>
        <a:ext cx="1234440" cy="1131570"/>
      </dsp:txXfrm>
    </dsp:sp>
    <dsp:sp modelId="{81CA1E65-95A5-461E-82C2-DE1AD0A70BE2}">
      <dsp:nvSpPr>
        <dsp:cNvPr id="0" name=""/>
        <dsp:cNvSpPr/>
      </dsp:nvSpPr>
      <dsp:spPr>
        <a:xfrm>
          <a:off x="1124521" y="1328737"/>
          <a:ext cx="2057400" cy="2057400"/>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r>
            <a:rPr lang="en-US" sz="1900" kern="1200" dirty="0"/>
            <a:t>Integrity</a:t>
          </a:r>
        </a:p>
      </dsp:txBody>
      <dsp:txXfrm>
        <a:off x="1318260" y="1860232"/>
        <a:ext cx="1234440" cy="113157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761CF7-B696-401F-8862-A2B076CA4C8E}">
      <dsp:nvSpPr>
        <dsp:cNvPr id="0" name=""/>
        <dsp:cNvSpPr/>
      </dsp:nvSpPr>
      <dsp:spPr>
        <a:xfrm rot="5400000">
          <a:off x="-225823" y="226726"/>
          <a:ext cx="1505489" cy="1053842"/>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t>Development</a:t>
          </a:r>
        </a:p>
      </dsp:txBody>
      <dsp:txXfrm rot="-5400000">
        <a:off x="1" y="527823"/>
        <a:ext cx="1053842" cy="451647"/>
      </dsp:txXfrm>
    </dsp:sp>
    <dsp:sp modelId="{25335023-D768-45B4-A52F-8F0D5FDB4C6E}">
      <dsp:nvSpPr>
        <dsp:cNvPr id="0" name=""/>
        <dsp:cNvSpPr/>
      </dsp:nvSpPr>
      <dsp:spPr>
        <a:xfrm rot="5400000">
          <a:off x="2018043" y="-963298"/>
          <a:ext cx="978568" cy="2906970"/>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t>Code review: automated static analysis</a:t>
          </a:r>
        </a:p>
        <a:p>
          <a:pPr marL="171450" lvl="1" indent="-171450" algn="l" defTabSz="711200">
            <a:lnSpc>
              <a:spcPct val="90000"/>
            </a:lnSpc>
            <a:spcBef>
              <a:spcPct val="0"/>
            </a:spcBef>
            <a:spcAft>
              <a:spcPct val="15000"/>
            </a:spcAft>
            <a:buChar char="•"/>
          </a:pPr>
          <a:r>
            <a:rPr lang="en-US" sz="1600" kern="1200" dirty="0"/>
            <a:t>Manual review: high-risk code</a:t>
          </a:r>
        </a:p>
      </dsp:txBody>
      <dsp:txXfrm rot="-5400000">
        <a:off x="1053842" y="48673"/>
        <a:ext cx="2859200" cy="883028"/>
      </dsp:txXfrm>
    </dsp:sp>
    <dsp:sp modelId="{C77D86C0-AC2E-4D90-A84A-8CBA81E85E19}">
      <dsp:nvSpPr>
        <dsp:cNvPr id="0" name=""/>
        <dsp:cNvSpPr/>
      </dsp:nvSpPr>
      <dsp:spPr>
        <a:xfrm rot="5400000">
          <a:off x="-225823" y="1536828"/>
          <a:ext cx="1505489" cy="1053842"/>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t>Quality Control</a:t>
          </a:r>
        </a:p>
      </dsp:txBody>
      <dsp:txXfrm rot="-5400000">
        <a:off x="1" y="1837925"/>
        <a:ext cx="1053842" cy="451647"/>
      </dsp:txXfrm>
    </dsp:sp>
    <dsp:sp modelId="{634D2792-6448-421F-830C-CD7E5482CC24}">
      <dsp:nvSpPr>
        <dsp:cNvPr id="0" name=""/>
        <dsp:cNvSpPr/>
      </dsp:nvSpPr>
      <dsp:spPr>
        <a:xfrm rot="5400000">
          <a:off x="2001880" y="412495"/>
          <a:ext cx="978568" cy="2906970"/>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t>Formally test products</a:t>
          </a:r>
        </a:p>
        <a:p>
          <a:pPr marL="171450" lvl="1" indent="-171450" algn="l" defTabSz="711200">
            <a:lnSpc>
              <a:spcPct val="90000"/>
            </a:lnSpc>
            <a:spcBef>
              <a:spcPct val="0"/>
            </a:spcBef>
            <a:spcAft>
              <a:spcPct val="15000"/>
            </a:spcAft>
            <a:buChar char="•"/>
          </a:pPr>
          <a:r>
            <a:rPr lang="en-US" sz="1600" kern="1200" dirty="0"/>
            <a:t>Tests for security: boundary-value, fuzz testing</a:t>
          </a:r>
        </a:p>
      </dsp:txBody>
      <dsp:txXfrm rot="-5400000">
        <a:off x="1037679" y="1424466"/>
        <a:ext cx="2859200" cy="883028"/>
      </dsp:txXfrm>
    </dsp:sp>
    <dsp:sp modelId="{D86E5A6E-E9E3-4301-AD46-0FD2E2EF4665}">
      <dsp:nvSpPr>
        <dsp:cNvPr id="0" name=""/>
        <dsp:cNvSpPr/>
      </dsp:nvSpPr>
      <dsp:spPr>
        <a:xfrm rot="5400000">
          <a:off x="-225823" y="2846930"/>
          <a:ext cx="1505489" cy="1053842"/>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t>Production</a:t>
          </a:r>
        </a:p>
      </dsp:txBody>
      <dsp:txXfrm rot="-5400000">
        <a:off x="1" y="3148027"/>
        <a:ext cx="1053842" cy="451647"/>
      </dsp:txXfrm>
    </dsp:sp>
    <dsp:sp modelId="{F33917EB-C3F9-4209-B14C-93D330B2B84F}">
      <dsp:nvSpPr>
        <dsp:cNvPr id="0" name=""/>
        <dsp:cNvSpPr/>
      </dsp:nvSpPr>
      <dsp:spPr>
        <a:xfrm rot="5400000">
          <a:off x="2018043" y="1656906"/>
          <a:ext cx="978568" cy="2906970"/>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t>Monitor logs and acts</a:t>
          </a:r>
        </a:p>
        <a:p>
          <a:pPr marL="171450" lvl="1" indent="-171450" algn="l" defTabSz="711200">
            <a:lnSpc>
              <a:spcPct val="90000"/>
            </a:lnSpc>
            <a:spcBef>
              <a:spcPct val="0"/>
            </a:spcBef>
            <a:spcAft>
              <a:spcPct val="15000"/>
            </a:spcAft>
            <a:buChar char="•"/>
          </a:pPr>
          <a:r>
            <a:rPr lang="en-US" sz="1600" kern="1200" dirty="0"/>
            <a:t>Provides feedback of defects in change control </a:t>
          </a:r>
        </a:p>
      </dsp:txBody>
      <dsp:txXfrm rot="-5400000">
        <a:off x="1053842" y="2668877"/>
        <a:ext cx="2859200" cy="88302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7A80B8-7447-45F0-B7FE-22B5F945FD34}">
      <dsp:nvSpPr>
        <dsp:cNvPr id="0" name=""/>
        <dsp:cNvSpPr/>
      </dsp:nvSpPr>
      <dsp:spPr>
        <a:xfrm rot="5400000">
          <a:off x="-386728" y="390031"/>
          <a:ext cx="2578189" cy="1804732"/>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marL="0" lvl="0" indent="0" algn="ctr" defTabSz="1111250">
            <a:lnSpc>
              <a:spcPct val="90000"/>
            </a:lnSpc>
            <a:spcBef>
              <a:spcPct val="0"/>
            </a:spcBef>
            <a:spcAft>
              <a:spcPct val="35000"/>
            </a:spcAft>
            <a:buNone/>
          </a:pPr>
          <a:r>
            <a:rPr lang="en-US" sz="2500" kern="1200" dirty="0"/>
            <a:t>Certification</a:t>
          </a:r>
        </a:p>
      </dsp:txBody>
      <dsp:txXfrm rot="-5400000">
        <a:off x="1" y="905668"/>
        <a:ext cx="1804732" cy="773457"/>
      </dsp:txXfrm>
    </dsp:sp>
    <dsp:sp modelId="{303AB4DE-25CF-44FE-BE9D-1AE6C65644A9}">
      <dsp:nvSpPr>
        <dsp:cNvPr id="0" name=""/>
        <dsp:cNvSpPr/>
      </dsp:nvSpPr>
      <dsp:spPr>
        <a:xfrm rot="5400000">
          <a:off x="4132423" y="-2324387"/>
          <a:ext cx="1675823" cy="6331204"/>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en-US" sz="2000" kern="1200" dirty="0"/>
            <a:t>Independent Testers</a:t>
          </a:r>
        </a:p>
        <a:p>
          <a:pPr marL="228600" lvl="1" indent="-228600" algn="l" defTabSz="889000">
            <a:lnSpc>
              <a:spcPct val="90000"/>
            </a:lnSpc>
            <a:spcBef>
              <a:spcPct val="0"/>
            </a:spcBef>
            <a:spcAft>
              <a:spcPct val="15000"/>
            </a:spcAft>
            <a:buChar char="•"/>
          </a:pPr>
          <a:r>
            <a:rPr lang="en-US" sz="2000" kern="1200" dirty="0"/>
            <a:t>Meets standard</a:t>
          </a:r>
        </a:p>
      </dsp:txBody>
      <dsp:txXfrm rot="-5400000">
        <a:off x="1804733" y="85110"/>
        <a:ext cx="6249397" cy="1512209"/>
      </dsp:txXfrm>
    </dsp:sp>
    <dsp:sp modelId="{E40A9104-A2F8-4A03-B41E-FCC73A77E80D}">
      <dsp:nvSpPr>
        <dsp:cNvPr id="0" name=""/>
        <dsp:cNvSpPr/>
      </dsp:nvSpPr>
      <dsp:spPr>
        <a:xfrm rot="5400000">
          <a:off x="-386728" y="2685210"/>
          <a:ext cx="2578189" cy="1804732"/>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marL="0" lvl="0" indent="0" algn="ctr" defTabSz="1111250">
            <a:lnSpc>
              <a:spcPct val="90000"/>
            </a:lnSpc>
            <a:spcBef>
              <a:spcPct val="0"/>
            </a:spcBef>
            <a:spcAft>
              <a:spcPct val="35000"/>
            </a:spcAft>
            <a:buNone/>
          </a:pPr>
          <a:r>
            <a:rPr lang="en-US" sz="2500" kern="1200" dirty="0"/>
            <a:t>Accreditation</a:t>
          </a:r>
        </a:p>
      </dsp:txBody>
      <dsp:txXfrm rot="-5400000">
        <a:off x="1" y="3200847"/>
        <a:ext cx="1804732" cy="773457"/>
      </dsp:txXfrm>
    </dsp:sp>
    <dsp:sp modelId="{8A8701CE-C37F-41D8-82C4-D398490C2A88}">
      <dsp:nvSpPr>
        <dsp:cNvPr id="0" name=""/>
        <dsp:cNvSpPr/>
      </dsp:nvSpPr>
      <dsp:spPr>
        <a:xfrm rot="5400000">
          <a:off x="4132423" y="-29208"/>
          <a:ext cx="1675823" cy="6331204"/>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en-US" sz="2000" kern="1200" dirty="0"/>
            <a:t>Administrative process approves the product for production and use</a:t>
          </a:r>
        </a:p>
        <a:p>
          <a:pPr marL="228600" lvl="1" indent="-228600" algn="l" defTabSz="889000">
            <a:lnSpc>
              <a:spcPct val="90000"/>
            </a:lnSpc>
            <a:spcBef>
              <a:spcPct val="0"/>
            </a:spcBef>
            <a:spcAft>
              <a:spcPct val="15000"/>
            </a:spcAft>
            <a:buChar char="•"/>
          </a:pPr>
          <a:r>
            <a:rPr lang="en-US" sz="2000" kern="1200" dirty="0"/>
            <a:t>Ensure that complete products, including IT and non-IT components, operate properly in the full operational environment </a:t>
          </a:r>
        </a:p>
      </dsp:txBody>
      <dsp:txXfrm rot="-5400000">
        <a:off x="1804733" y="2380290"/>
        <a:ext cx="6249397" cy="1512209"/>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9EC610F6-571E-4612-96D4-58828AA8F73E}" type="datetimeFigureOut">
              <a:rPr lang="en-US"/>
              <a:pPr>
                <a:defRPr/>
              </a:pPr>
              <a:t>12/14/2023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9CDC755B-CBCB-4D5D-A614-2850D5A99E50}" type="slidenum">
              <a:rPr lang="en-US" altLang="en-US"/>
              <a:pPr>
                <a:defRPr/>
              </a:pPr>
              <a:t>‹#›</a:t>
            </a:fld>
            <a:endParaRPr lang="en-US" altLang="en-US"/>
          </a:p>
        </p:txBody>
      </p:sp>
    </p:spTree>
    <p:extLst>
      <p:ext uri="{BB962C8B-B14F-4D97-AF65-F5344CB8AC3E}">
        <p14:creationId xmlns:p14="http://schemas.microsoft.com/office/powerpoint/2010/main" val="28879521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12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FCAE83D-3404-48D2-813D-A12262EB82C3}" type="slidenum">
              <a:rPr lang="en-US" altLang="en-US" smtClean="0"/>
              <a:pPr>
                <a:spcBef>
                  <a:spcPct val="0"/>
                </a:spcBef>
              </a:pPr>
              <a:t>1</a:t>
            </a:fld>
            <a:endParaRPr lang="en-US" altLang="en-US"/>
          </a:p>
        </p:txBody>
      </p:sp>
    </p:spTree>
    <p:extLst>
      <p:ext uri="{BB962C8B-B14F-4D97-AF65-F5344CB8AC3E}">
        <p14:creationId xmlns:p14="http://schemas.microsoft.com/office/powerpoint/2010/main" val="426243690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0_title slide default">
    <p:spTree>
      <p:nvGrpSpPr>
        <p:cNvPr id="1" name=""/>
        <p:cNvGrpSpPr/>
        <p:nvPr/>
      </p:nvGrpSpPr>
      <p:grpSpPr>
        <a:xfrm>
          <a:off x="0" y="0"/>
          <a:ext cx="0" cy="0"/>
          <a:chOff x="0" y="0"/>
          <a:chExt cx="0" cy="0"/>
        </a:xfrm>
      </p:grpSpPr>
      <p:sp>
        <p:nvSpPr>
          <p:cNvPr id="4" name="Rechteck 9"/>
          <p:cNvSpPr/>
          <p:nvPr/>
        </p:nvSpPr>
        <p:spPr bwMode="auto">
          <a:xfrm>
            <a:off x="0" y="0"/>
            <a:ext cx="9180513" cy="6911975"/>
          </a:xfrm>
          <a:prstGeom prst="rect">
            <a:avLst/>
          </a:prstGeom>
          <a:gradFill flip="none" rotWithShape="1">
            <a:gsLst>
              <a:gs pos="100000">
                <a:schemeClr val="accent1"/>
              </a:gs>
              <a:gs pos="0">
                <a:schemeClr val="tx1"/>
              </a:gs>
            </a:gsLst>
            <a:lin ang="18900000" scaled="0"/>
            <a:tileRect/>
          </a:gradFill>
          <a:ln w="9525" cap="flat" cmpd="sng" algn="ctr">
            <a:noFill/>
            <a:prstDash val="solid"/>
            <a:round/>
            <a:headEnd type="none" w="med" len="med"/>
            <a:tailEnd type="none" w="med" len="med"/>
          </a:ln>
          <a:effectLst/>
        </p:spPr>
        <p:txBody>
          <a:bodyPr wrap="none"/>
          <a:lstStyle>
            <a:lvl1pPr>
              <a:defRPr sz="1600">
                <a:solidFill>
                  <a:schemeClr val="tx2"/>
                </a:solidFill>
                <a:latin typeface="Arial" charset="0"/>
                <a:ea typeface="Geneva" charset="0"/>
                <a:cs typeface="Geneva" charset="0"/>
              </a:defRPr>
            </a:lvl1pPr>
            <a:lvl2pPr marL="37931725" indent="-37474525">
              <a:defRPr sz="1600">
                <a:solidFill>
                  <a:schemeClr val="tx2"/>
                </a:solidFill>
                <a:latin typeface="Arial" charset="0"/>
                <a:ea typeface="Geneva" charset="0"/>
              </a:defRPr>
            </a:lvl2pPr>
            <a:lvl3pPr>
              <a:defRPr sz="1600">
                <a:solidFill>
                  <a:schemeClr val="tx2"/>
                </a:solidFill>
                <a:latin typeface="Arial" charset="0"/>
                <a:ea typeface="Geneva" charset="0"/>
              </a:defRPr>
            </a:lvl3pPr>
            <a:lvl4pPr>
              <a:defRPr sz="1600">
                <a:solidFill>
                  <a:schemeClr val="tx2"/>
                </a:solidFill>
                <a:latin typeface="Arial" charset="0"/>
                <a:ea typeface="Geneva" charset="0"/>
              </a:defRPr>
            </a:lvl4pPr>
            <a:lvl5pPr>
              <a:defRPr sz="1600">
                <a:solidFill>
                  <a:schemeClr val="tx2"/>
                </a:solidFill>
                <a:latin typeface="Arial" charset="0"/>
                <a:ea typeface="Geneva" charset="0"/>
              </a:defRPr>
            </a:lvl5pPr>
            <a:lvl6pPr marL="457200" eaLnBrk="0" fontAlgn="base" hangingPunct="0">
              <a:spcBef>
                <a:spcPct val="50000"/>
              </a:spcBef>
              <a:spcAft>
                <a:spcPct val="0"/>
              </a:spcAft>
              <a:defRPr sz="1600">
                <a:solidFill>
                  <a:schemeClr val="tx2"/>
                </a:solidFill>
                <a:latin typeface="Arial" charset="0"/>
                <a:ea typeface="Geneva" charset="0"/>
              </a:defRPr>
            </a:lvl6pPr>
            <a:lvl7pPr marL="914400" eaLnBrk="0" fontAlgn="base" hangingPunct="0">
              <a:spcBef>
                <a:spcPct val="50000"/>
              </a:spcBef>
              <a:spcAft>
                <a:spcPct val="0"/>
              </a:spcAft>
              <a:defRPr sz="1600">
                <a:solidFill>
                  <a:schemeClr val="tx2"/>
                </a:solidFill>
                <a:latin typeface="Arial" charset="0"/>
                <a:ea typeface="Geneva" charset="0"/>
              </a:defRPr>
            </a:lvl7pPr>
            <a:lvl8pPr marL="1371600" eaLnBrk="0" fontAlgn="base" hangingPunct="0">
              <a:spcBef>
                <a:spcPct val="50000"/>
              </a:spcBef>
              <a:spcAft>
                <a:spcPct val="0"/>
              </a:spcAft>
              <a:defRPr sz="1600">
                <a:solidFill>
                  <a:schemeClr val="tx2"/>
                </a:solidFill>
                <a:latin typeface="Arial" charset="0"/>
                <a:ea typeface="Geneva" charset="0"/>
              </a:defRPr>
            </a:lvl8pPr>
            <a:lvl9pPr marL="1828800" eaLnBrk="0" fontAlgn="base" hangingPunct="0">
              <a:spcBef>
                <a:spcPct val="50000"/>
              </a:spcBef>
              <a:spcAft>
                <a:spcPct val="0"/>
              </a:spcAft>
              <a:defRPr sz="1600">
                <a:solidFill>
                  <a:schemeClr val="tx2"/>
                </a:solidFill>
                <a:latin typeface="Arial" charset="0"/>
                <a:ea typeface="Geneva" charset="0"/>
              </a:defRPr>
            </a:lvl9pPr>
          </a:lstStyle>
          <a:p>
            <a:pPr eaLnBrk="1" hangingPunct="1">
              <a:defRPr/>
            </a:pPr>
            <a:endParaRPr lang="de-DE" dirty="0">
              <a:latin typeface="Calibri"/>
            </a:endParaRPr>
          </a:p>
        </p:txBody>
      </p:sp>
      <p:pic>
        <p:nvPicPr>
          <p:cNvPr id="5" name="Bild 10" descr="n_PPT CoverPict_Springer_6.8..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04875" y="993775"/>
            <a:ext cx="4027488" cy="495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Bild 11" descr="verlauf.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779838" y="2889250"/>
            <a:ext cx="54102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Bild 8" descr="Springer_pms.pn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043363" y="3130550"/>
            <a:ext cx="1997075"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Rectangle 5"/>
          <p:cNvSpPr>
            <a:spLocks noGrp="1" noChangeArrowheads="1"/>
          </p:cNvSpPr>
          <p:nvPr>
            <p:ph type="subTitle" idx="1"/>
          </p:nvPr>
        </p:nvSpPr>
        <p:spPr>
          <a:xfrm>
            <a:off x="3779667" y="5537200"/>
            <a:ext cx="4896021" cy="765373"/>
          </a:xfrm>
          <a:ln>
            <a:noFill/>
          </a:ln>
        </p:spPr>
        <p:txBody>
          <a:bodyPr/>
          <a:lstStyle>
            <a:lvl1pPr marL="0" indent="0">
              <a:buFont typeface="Times" charset="0"/>
              <a:buNone/>
              <a:defRPr>
                <a:solidFill>
                  <a:schemeClr val="bg2">
                    <a:lumMod val="90000"/>
                  </a:schemeClr>
                </a:solidFill>
                <a:latin typeface="Calibri"/>
                <a:cs typeface="Calibri"/>
              </a:defRPr>
            </a:lvl1pPr>
          </a:lstStyle>
          <a:p>
            <a:r>
              <a:rPr lang="en-US"/>
              <a:t>Click to edit Master subtitle style</a:t>
            </a:r>
            <a:endParaRPr lang="de-DE" dirty="0"/>
          </a:p>
        </p:txBody>
      </p:sp>
      <p:sp>
        <p:nvSpPr>
          <p:cNvPr id="20" name="Rectangle 4"/>
          <p:cNvSpPr>
            <a:spLocks noGrp="1" noChangeArrowheads="1"/>
          </p:cNvSpPr>
          <p:nvPr>
            <p:ph type="ctrTitle"/>
          </p:nvPr>
        </p:nvSpPr>
        <p:spPr>
          <a:xfrm>
            <a:off x="3772652" y="4165600"/>
            <a:ext cx="4903036" cy="1209040"/>
          </a:xfrm>
        </p:spPr>
        <p:txBody>
          <a:bodyPr/>
          <a:lstStyle>
            <a:lvl1pPr>
              <a:defRPr sz="3400" b="0" i="0" spc="30">
                <a:solidFill>
                  <a:schemeClr val="bg1"/>
                </a:solidFill>
                <a:latin typeface="+mj-lt"/>
                <a:cs typeface="Cambria"/>
              </a:defRPr>
            </a:lvl1pPr>
          </a:lstStyle>
          <a:p>
            <a:r>
              <a:rPr lang="en-US"/>
              <a:t>Click to edit Master title style</a:t>
            </a:r>
            <a:endParaRPr lang="de-DE" dirty="0"/>
          </a:p>
        </p:txBody>
      </p:sp>
    </p:spTree>
    <p:extLst>
      <p:ext uri="{BB962C8B-B14F-4D97-AF65-F5344CB8AC3E}">
        <p14:creationId xmlns:p14="http://schemas.microsoft.com/office/powerpoint/2010/main" val="1861406002"/>
      </p:ext>
    </p:extLst>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itle">
  <p:cSld name="Title Slide">
    <p:bg>
      <p:bgPr>
        <a:gradFill rotWithShape="1">
          <a:gsLst>
            <a:gs pos="0">
              <a:srgbClr val="242424"/>
            </a:gs>
            <a:gs pos="30000">
              <a:srgbClr val="2D2D2D"/>
            </a:gs>
            <a:gs pos="100000">
              <a:srgbClr val="7D7D7D"/>
            </a:gs>
          </a:gsLst>
          <a:lin ang="12960000"/>
        </a:gradFill>
        <a:effectLst/>
      </p:bgPr>
    </p:bg>
    <p:spTree>
      <p:nvGrpSpPr>
        <p:cNvPr id="1" name=""/>
        <p:cNvGrpSpPr/>
        <p:nvPr/>
      </p:nvGrpSpPr>
      <p:grpSpPr>
        <a:xfrm>
          <a:off x="0" y="0"/>
          <a:ext cx="0" cy="0"/>
          <a:chOff x="0" y="0"/>
          <a:chExt cx="0" cy="0"/>
        </a:xfrm>
      </p:grpSpPr>
      <p:sp>
        <p:nvSpPr>
          <p:cNvPr id="9" name="Title 8"/>
          <p:cNvSpPr>
            <a:spLocks noGrp="1"/>
          </p:cNvSpPr>
          <p:nvPr>
            <p:ph type="ctrTitle"/>
          </p:nvPr>
        </p:nvSpPr>
        <p:spPr>
          <a:xfrm>
            <a:off x="429064" y="3337560"/>
            <a:ext cx="6480048" cy="2301240"/>
          </a:xfrm>
        </p:spPr>
        <p:txBody>
          <a:bodyPr/>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en-US"/>
              <a:t>Click to edit Master title style</a:t>
            </a:r>
          </a:p>
        </p:txBody>
      </p:sp>
      <p:sp>
        <p:nvSpPr>
          <p:cNvPr id="17" name="Subtitle 16"/>
          <p:cNvSpPr>
            <a:spLocks noGrp="1"/>
          </p:cNvSpPr>
          <p:nvPr>
            <p:ph type="subTitle" idx="1"/>
          </p:nvPr>
        </p:nvSpPr>
        <p:spPr>
          <a:xfrm>
            <a:off x="433050" y="1544812"/>
            <a:ext cx="6480048" cy="1752600"/>
          </a:xfrm>
        </p:spPr>
        <p:txBody>
          <a:bodyPr rIns="4572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4" name="Date Placeholder 29"/>
          <p:cNvSpPr>
            <a:spLocks noGrp="1"/>
          </p:cNvSpPr>
          <p:nvPr>
            <p:ph type="dt" sz="half" idx="10"/>
          </p:nvPr>
        </p:nvSpPr>
        <p:spPr>
          <a:xfrm>
            <a:off x="457200" y="6421438"/>
            <a:ext cx="2133600" cy="365125"/>
          </a:xfrm>
          <a:prstGeom prst="rect">
            <a:avLst/>
          </a:prstGeom>
        </p:spPr>
        <p:txBody>
          <a:bodyPr/>
          <a:lstStyle>
            <a:lvl1pPr eaLnBrk="1" hangingPunct="1">
              <a:defRPr/>
            </a:lvl1pPr>
          </a:lstStyle>
          <a:p>
            <a:pPr>
              <a:defRPr/>
            </a:pPr>
            <a:fld id="{422A0C6D-7E81-4696-BAF8-D65B3495D143}" type="datetimeFigureOut">
              <a:rPr lang="en-US"/>
              <a:pPr>
                <a:defRPr/>
              </a:pPr>
              <a:t>12/14/2023</a:t>
            </a:fld>
            <a:endParaRPr lang="en-US" dirty="0"/>
          </a:p>
        </p:txBody>
      </p:sp>
      <p:sp>
        <p:nvSpPr>
          <p:cNvPr id="5" name="Footer Placeholder 18"/>
          <p:cNvSpPr>
            <a:spLocks noGrp="1"/>
          </p:cNvSpPr>
          <p:nvPr>
            <p:ph type="ftr" sz="quarter" idx="11"/>
          </p:nvPr>
        </p:nvSpPr>
        <p:spPr>
          <a:xfrm>
            <a:off x="3124200" y="6421438"/>
            <a:ext cx="2895600" cy="365125"/>
          </a:xfrm>
          <a:prstGeom prst="rect">
            <a:avLst/>
          </a:prstGeom>
        </p:spPr>
        <p:txBody>
          <a:bodyPr/>
          <a:lstStyle>
            <a:lvl1pPr eaLnBrk="1" hangingPunct="1">
              <a:defRPr/>
            </a:lvl1pPr>
          </a:lstStyle>
          <a:p>
            <a:pPr>
              <a:defRPr/>
            </a:pPr>
            <a:endParaRPr lang="en-US"/>
          </a:p>
        </p:txBody>
      </p:sp>
      <p:sp>
        <p:nvSpPr>
          <p:cNvPr id="6" name="Slide Number Placeholder 26"/>
          <p:cNvSpPr>
            <a:spLocks noGrp="1"/>
          </p:cNvSpPr>
          <p:nvPr>
            <p:ph type="sldNum" sz="quarter" idx="12"/>
          </p:nvPr>
        </p:nvSpPr>
        <p:spPr>
          <a:xfrm>
            <a:off x="8153400" y="6421438"/>
            <a:ext cx="762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8B50B259-2BD3-404A-A847-BCD869E2E6C1}" type="slidenum">
              <a:rPr lang="en-US" altLang="en-US"/>
              <a:pPr>
                <a:defRPr/>
              </a:pPr>
              <a:t>‹#›</a:t>
            </a:fld>
            <a:endParaRPr lang="en-US" altLang="en-US"/>
          </a:p>
        </p:txBody>
      </p:sp>
    </p:spTree>
    <p:extLst>
      <p:ext uri="{BB962C8B-B14F-4D97-AF65-F5344CB8AC3E}">
        <p14:creationId xmlns:p14="http://schemas.microsoft.com/office/powerpoint/2010/main" val="3338202094"/>
      </p:ext>
    </p:extLst>
  </p:cSld>
  <p:clrMapOvr>
    <a:overrideClrMapping bg1="dk1" tx1="lt1" bg2="dk2" tx2="lt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
            <a:extLst>
              <a:ext uri="{FF2B5EF4-FFF2-40B4-BE49-F238E27FC236}">
                <a16:creationId xmlns:a16="http://schemas.microsoft.com/office/drawing/2014/main" id="{ED8E368D-5C6E-4DA5-B281-785F2DF83564}"/>
              </a:ext>
            </a:extLst>
          </p:cNvPr>
          <p:cNvSpPr>
            <a:spLocks noGrp="1" noChangeArrowheads="1"/>
          </p:cNvSpPr>
          <p:nvPr>
            <p:ph type="ftr" sz="quarter" idx="10"/>
          </p:nvPr>
        </p:nvSpPr>
        <p:spPr>
          <a:xfrm>
            <a:off x="3124200" y="6248400"/>
            <a:ext cx="2895600" cy="457200"/>
          </a:xfrm>
          <a:prstGeom prst="rect">
            <a:avLst/>
          </a:prstGeom>
        </p:spPr>
        <p:txBody>
          <a:bodyPr/>
          <a:lstStyle>
            <a:lvl1pPr eaLnBrk="1" hangingPunct="1">
              <a:defRPr/>
            </a:lvl1pPr>
          </a:lstStyle>
          <a:p>
            <a:pPr>
              <a:defRPr/>
            </a:pPr>
            <a:endParaRPr lang="en-US"/>
          </a:p>
        </p:txBody>
      </p:sp>
      <p:sp>
        <p:nvSpPr>
          <p:cNvPr id="5" name="Rectangle 3">
            <a:extLst>
              <a:ext uri="{FF2B5EF4-FFF2-40B4-BE49-F238E27FC236}">
                <a16:creationId xmlns:a16="http://schemas.microsoft.com/office/drawing/2014/main" id="{6A3C3003-DE56-42D8-B66B-DEF4C4754CDA}"/>
              </a:ext>
            </a:extLst>
          </p:cNvPr>
          <p:cNvSpPr>
            <a:spLocks noGrp="1" noChangeArrowheads="1"/>
          </p:cNvSpPr>
          <p:nvPr>
            <p:ph type="sldNum" sz="quarter" idx="11"/>
          </p:nvPr>
        </p:nvSpPr>
        <p:spPr>
          <a:xfrm>
            <a:off x="6553200" y="6248400"/>
            <a:ext cx="21336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0FEE848C-1617-4627-B6A3-A93AA35388F9}" type="slidenum">
              <a:rPr lang="en-US" altLang="en-US"/>
              <a:pPr>
                <a:defRPr/>
              </a:pPr>
              <a:t>‹#›</a:t>
            </a:fld>
            <a:endParaRPr lang="en-US" altLang="en-US"/>
          </a:p>
        </p:txBody>
      </p:sp>
      <p:sp>
        <p:nvSpPr>
          <p:cNvPr id="6" name="Rectangle 16">
            <a:extLst>
              <a:ext uri="{FF2B5EF4-FFF2-40B4-BE49-F238E27FC236}">
                <a16:creationId xmlns:a16="http://schemas.microsoft.com/office/drawing/2014/main" id="{BB8477B3-03FA-4B23-B87C-3125306F1E1B}"/>
              </a:ext>
            </a:extLst>
          </p:cNvPr>
          <p:cNvSpPr>
            <a:spLocks noGrp="1" noChangeArrowheads="1"/>
          </p:cNvSpPr>
          <p:nvPr>
            <p:ph type="dt" sz="half" idx="12"/>
          </p:nvPr>
        </p:nvSpPr>
        <p:spPr>
          <a:xfrm>
            <a:off x="457200" y="6245225"/>
            <a:ext cx="2133600" cy="476250"/>
          </a:xfrm>
          <a:prstGeom prst="rect">
            <a:avLst/>
          </a:prstGeom>
        </p:spPr>
        <p:txBody>
          <a:bodyPr/>
          <a:lstStyle>
            <a:lvl1pPr eaLnBrk="1" hangingPunct="1">
              <a:defRPr/>
            </a:lvl1pPr>
          </a:lstStyle>
          <a:p>
            <a:pPr>
              <a:defRPr/>
            </a:pPr>
            <a:fld id="{3A64D2B4-4344-48EF-994C-FAE34975655C}" type="datetimeFigureOut">
              <a:rPr lang="en-US"/>
              <a:pPr>
                <a:defRPr/>
              </a:pPr>
              <a:t>12/14/2023</a:t>
            </a:fld>
            <a:endParaRPr lang="en-US"/>
          </a:p>
        </p:txBody>
      </p:sp>
    </p:spTree>
    <p:extLst>
      <p:ext uri="{BB962C8B-B14F-4D97-AF65-F5344CB8AC3E}">
        <p14:creationId xmlns:p14="http://schemas.microsoft.com/office/powerpoint/2010/main" val="36491216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id="{D7472176-B68A-492C-A447-C5052FFE6391}"/>
              </a:ext>
            </a:extLst>
          </p:cNvPr>
          <p:cNvSpPr>
            <a:spLocks noGrp="1" noChangeArrowheads="1"/>
          </p:cNvSpPr>
          <p:nvPr>
            <p:ph type="ftr" sz="quarter" idx="10"/>
          </p:nvPr>
        </p:nvSpPr>
        <p:spPr>
          <a:xfrm>
            <a:off x="3124200" y="6248400"/>
            <a:ext cx="2895600" cy="457200"/>
          </a:xfrm>
          <a:prstGeom prst="rect">
            <a:avLst/>
          </a:prstGeom>
        </p:spPr>
        <p:txBody>
          <a:bodyPr/>
          <a:lstStyle>
            <a:lvl1pPr eaLnBrk="1" hangingPunct="1">
              <a:defRPr/>
            </a:lvl1pPr>
          </a:lstStyle>
          <a:p>
            <a:pPr>
              <a:defRPr/>
            </a:pPr>
            <a:endParaRPr lang="en-US"/>
          </a:p>
        </p:txBody>
      </p:sp>
      <p:sp>
        <p:nvSpPr>
          <p:cNvPr id="5" name="Rectangle 3">
            <a:extLst>
              <a:ext uri="{FF2B5EF4-FFF2-40B4-BE49-F238E27FC236}">
                <a16:creationId xmlns:a16="http://schemas.microsoft.com/office/drawing/2014/main" id="{429709F5-29DE-4FB7-AA3D-B62AA770C9DE}"/>
              </a:ext>
            </a:extLst>
          </p:cNvPr>
          <p:cNvSpPr>
            <a:spLocks noGrp="1" noChangeArrowheads="1"/>
          </p:cNvSpPr>
          <p:nvPr>
            <p:ph type="sldNum" sz="quarter" idx="11"/>
          </p:nvPr>
        </p:nvSpPr>
        <p:spPr>
          <a:xfrm>
            <a:off x="6553200" y="6248400"/>
            <a:ext cx="21336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0D605999-F2EA-429D-A125-DF29FBC4A987}" type="slidenum">
              <a:rPr lang="en-US" altLang="en-US"/>
              <a:pPr>
                <a:defRPr/>
              </a:pPr>
              <a:t>‹#›</a:t>
            </a:fld>
            <a:endParaRPr lang="en-US" altLang="en-US"/>
          </a:p>
        </p:txBody>
      </p:sp>
      <p:sp>
        <p:nvSpPr>
          <p:cNvPr id="6" name="Rectangle 16">
            <a:extLst>
              <a:ext uri="{FF2B5EF4-FFF2-40B4-BE49-F238E27FC236}">
                <a16:creationId xmlns:a16="http://schemas.microsoft.com/office/drawing/2014/main" id="{27893C6A-AEEA-43A0-9424-24F15831B552}"/>
              </a:ext>
            </a:extLst>
          </p:cNvPr>
          <p:cNvSpPr>
            <a:spLocks noGrp="1" noChangeArrowheads="1"/>
          </p:cNvSpPr>
          <p:nvPr>
            <p:ph type="dt" sz="half" idx="12"/>
          </p:nvPr>
        </p:nvSpPr>
        <p:spPr>
          <a:xfrm>
            <a:off x="457200" y="6245225"/>
            <a:ext cx="2133600" cy="476250"/>
          </a:xfrm>
          <a:prstGeom prst="rect">
            <a:avLst/>
          </a:prstGeom>
        </p:spPr>
        <p:txBody>
          <a:bodyPr/>
          <a:lstStyle>
            <a:lvl1pPr eaLnBrk="1" hangingPunct="1">
              <a:defRPr/>
            </a:lvl1pPr>
          </a:lstStyle>
          <a:p>
            <a:pPr>
              <a:defRPr/>
            </a:pPr>
            <a:fld id="{E4DAEBBD-5BDB-406E-8552-66AC378F4A46}" type="datetimeFigureOut">
              <a:rPr lang="en-US"/>
              <a:pPr>
                <a:defRPr/>
              </a:pPr>
              <a:t>12/14/2023</a:t>
            </a:fld>
            <a:endParaRPr lang="en-US"/>
          </a:p>
        </p:txBody>
      </p:sp>
    </p:spTree>
    <p:extLst>
      <p:ext uri="{BB962C8B-B14F-4D97-AF65-F5344CB8AC3E}">
        <p14:creationId xmlns:p14="http://schemas.microsoft.com/office/powerpoint/2010/main" val="15055176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
            <a:extLst>
              <a:ext uri="{FF2B5EF4-FFF2-40B4-BE49-F238E27FC236}">
                <a16:creationId xmlns:a16="http://schemas.microsoft.com/office/drawing/2014/main" id="{B38BEC32-EE95-4451-9C25-EFCF1DFD3530}"/>
              </a:ext>
            </a:extLst>
          </p:cNvPr>
          <p:cNvSpPr>
            <a:spLocks noGrp="1" noChangeArrowheads="1"/>
          </p:cNvSpPr>
          <p:nvPr>
            <p:ph type="ftr" sz="quarter" idx="10"/>
          </p:nvPr>
        </p:nvSpPr>
        <p:spPr>
          <a:xfrm>
            <a:off x="3124200" y="6248400"/>
            <a:ext cx="2895600" cy="457200"/>
          </a:xfrm>
          <a:prstGeom prst="rect">
            <a:avLst/>
          </a:prstGeom>
        </p:spPr>
        <p:txBody>
          <a:bodyPr/>
          <a:lstStyle>
            <a:lvl1pPr eaLnBrk="1" hangingPunct="1">
              <a:defRPr/>
            </a:lvl1pPr>
          </a:lstStyle>
          <a:p>
            <a:pPr>
              <a:defRPr/>
            </a:pPr>
            <a:endParaRPr lang="en-US"/>
          </a:p>
        </p:txBody>
      </p:sp>
      <p:sp>
        <p:nvSpPr>
          <p:cNvPr id="8" name="Rectangle 3">
            <a:extLst>
              <a:ext uri="{FF2B5EF4-FFF2-40B4-BE49-F238E27FC236}">
                <a16:creationId xmlns:a16="http://schemas.microsoft.com/office/drawing/2014/main" id="{E0FDAC65-2B25-4FC5-86E0-0788D5F3F1DD}"/>
              </a:ext>
            </a:extLst>
          </p:cNvPr>
          <p:cNvSpPr>
            <a:spLocks noGrp="1" noChangeArrowheads="1"/>
          </p:cNvSpPr>
          <p:nvPr>
            <p:ph type="sldNum" sz="quarter" idx="11"/>
          </p:nvPr>
        </p:nvSpPr>
        <p:spPr>
          <a:xfrm>
            <a:off x="6553200" y="6248400"/>
            <a:ext cx="21336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281FFF07-E1E6-4327-ADFB-E8B1B5F0806F}" type="slidenum">
              <a:rPr lang="en-US" altLang="en-US"/>
              <a:pPr>
                <a:defRPr/>
              </a:pPr>
              <a:t>‹#›</a:t>
            </a:fld>
            <a:endParaRPr lang="en-US" altLang="en-US"/>
          </a:p>
        </p:txBody>
      </p:sp>
      <p:sp>
        <p:nvSpPr>
          <p:cNvPr id="9" name="Rectangle 16">
            <a:extLst>
              <a:ext uri="{FF2B5EF4-FFF2-40B4-BE49-F238E27FC236}">
                <a16:creationId xmlns:a16="http://schemas.microsoft.com/office/drawing/2014/main" id="{6C108D02-1BC6-42FD-8B9B-21112F303FE8}"/>
              </a:ext>
            </a:extLst>
          </p:cNvPr>
          <p:cNvSpPr>
            <a:spLocks noGrp="1" noChangeArrowheads="1"/>
          </p:cNvSpPr>
          <p:nvPr>
            <p:ph type="dt" sz="half" idx="12"/>
          </p:nvPr>
        </p:nvSpPr>
        <p:spPr>
          <a:xfrm>
            <a:off x="457200" y="6245225"/>
            <a:ext cx="2133600" cy="476250"/>
          </a:xfrm>
          <a:prstGeom prst="rect">
            <a:avLst/>
          </a:prstGeom>
        </p:spPr>
        <p:txBody>
          <a:bodyPr/>
          <a:lstStyle>
            <a:lvl1pPr eaLnBrk="1" hangingPunct="1">
              <a:defRPr/>
            </a:lvl1pPr>
          </a:lstStyle>
          <a:p>
            <a:pPr>
              <a:defRPr/>
            </a:pPr>
            <a:fld id="{F8D84818-9955-40A2-93CE-EDD9B9CB3AB9}" type="datetimeFigureOut">
              <a:rPr lang="en-US"/>
              <a:pPr>
                <a:defRPr/>
              </a:pPr>
              <a:t>12/14/2023</a:t>
            </a:fld>
            <a:endParaRPr lang="en-US"/>
          </a:p>
        </p:txBody>
      </p:sp>
    </p:spTree>
    <p:extLst>
      <p:ext uri="{BB962C8B-B14F-4D97-AF65-F5344CB8AC3E}">
        <p14:creationId xmlns:p14="http://schemas.microsoft.com/office/powerpoint/2010/main" val="31513054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31C9083C-412E-4100-9042-22868DF10169}" type="datetimeFigureOut">
              <a:rPr lang="en-US"/>
              <a:pPr>
                <a:defRPr/>
              </a:pPr>
              <a:t>12/14/2023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AC0E3F8-15D5-43CD-B1A8-F39F63275B47}" type="slidenum">
              <a:rPr lang="en-US" altLang="en-US"/>
              <a:pPr>
                <a:defRPr/>
              </a:pPr>
              <a:t>‹#›</a:t>
            </a:fld>
            <a:endParaRPr lang="en-US" altLang="en-US"/>
          </a:p>
        </p:txBody>
      </p:sp>
    </p:spTree>
    <p:extLst>
      <p:ext uri="{BB962C8B-B14F-4D97-AF65-F5344CB8AC3E}">
        <p14:creationId xmlns:p14="http://schemas.microsoft.com/office/powerpoint/2010/main" val="42927387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BD8BEC3F-A437-4CAA-A532-31A993BABFCE}" type="datetimeFigureOut">
              <a:rPr lang="en-US"/>
              <a:pPr>
                <a:defRPr/>
              </a:pPr>
              <a:t>12/14/2023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B86687F-6129-49B6-9B58-C4F80801C855}" type="slidenum">
              <a:rPr lang="en-US" altLang="en-US"/>
              <a:pPr>
                <a:defRPr/>
              </a:pPr>
              <a:t>‹#›</a:t>
            </a:fld>
            <a:endParaRPr lang="en-US" altLang="en-US"/>
          </a:p>
        </p:txBody>
      </p:sp>
    </p:spTree>
    <p:extLst>
      <p:ext uri="{BB962C8B-B14F-4D97-AF65-F5344CB8AC3E}">
        <p14:creationId xmlns:p14="http://schemas.microsoft.com/office/powerpoint/2010/main" val="21814388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5B996E46-1E3F-4EEE-ABE7-AAB31229E610}" type="datetimeFigureOut">
              <a:rPr lang="en-US"/>
              <a:pPr>
                <a:defRPr/>
              </a:pPr>
              <a:t>12/14/2023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B7B3454-74A1-473D-BB05-43794B01DEE0}" type="slidenum">
              <a:rPr lang="en-US" altLang="en-US"/>
              <a:pPr>
                <a:defRPr/>
              </a:pPr>
              <a:t>‹#›</a:t>
            </a:fld>
            <a:endParaRPr lang="en-US" altLang="en-US"/>
          </a:p>
        </p:txBody>
      </p:sp>
    </p:spTree>
    <p:extLst>
      <p:ext uri="{BB962C8B-B14F-4D97-AF65-F5344CB8AC3E}">
        <p14:creationId xmlns:p14="http://schemas.microsoft.com/office/powerpoint/2010/main" val="18006866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B9FCD0BA-5676-406F-831B-3CCF0AB01910}" type="datetimeFigureOut">
              <a:rPr lang="en-US"/>
              <a:pPr>
                <a:defRPr/>
              </a:pPr>
              <a:t>12/14/2023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AFFD5FA-5372-4AE6-B666-214DF844BA07}" type="slidenum">
              <a:rPr lang="en-US" altLang="en-US"/>
              <a:pPr>
                <a:defRPr/>
              </a:pPr>
              <a:t>‹#›</a:t>
            </a:fld>
            <a:endParaRPr lang="en-US" altLang="en-US"/>
          </a:p>
        </p:txBody>
      </p:sp>
    </p:spTree>
    <p:extLst>
      <p:ext uri="{BB962C8B-B14F-4D97-AF65-F5344CB8AC3E}">
        <p14:creationId xmlns:p14="http://schemas.microsoft.com/office/powerpoint/2010/main" val="12264655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BA62F2B1-C7EE-4548-A1C5-D20EE1D37EA4}" type="datetimeFigureOut">
              <a:rPr lang="en-US"/>
              <a:pPr>
                <a:defRPr/>
              </a:pPr>
              <a:t>12/14/2023</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A42C60C1-3697-4172-B285-A8BCD444E13F}" type="slidenum">
              <a:rPr lang="en-US" altLang="en-US"/>
              <a:pPr>
                <a:defRPr/>
              </a:pPr>
              <a:t>‹#›</a:t>
            </a:fld>
            <a:endParaRPr lang="en-US" altLang="en-US"/>
          </a:p>
        </p:txBody>
      </p:sp>
    </p:spTree>
    <p:extLst>
      <p:ext uri="{BB962C8B-B14F-4D97-AF65-F5344CB8AC3E}">
        <p14:creationId xmlns:p14="http://schemas.microsoft.com/office/powerpoint/2010/main" val="16186559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61D9C98C-DBBE-420C-99C8-0DBCFB4D7A1A}" type="datetimeFigureOut">
              <a:rPr lang="en-US"/>
              <a:pPr>
                <a:defRPr/>
              </a:pPr>
              <a:t>12/14/2023</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3229DE68-2E52-4B3C-8DAE-4AC462AE1118}" type="slidenum">
              <a:rPr lang="en-US" altLang="en-US"/>
              <a:pPr>
                <a:defRPr/>
              </a:pPr>
              <a:t>‹#›</a:t>
            </a:fld>
            <a:endParaRPr lang="en-US" altLang="en-US"/>
          </a:p>
        </p:txBody>
      </p:sp>
    </p:spTree>
    <p:extLst>
      <p:ext uri="{BB962C8B-B14F-4D97-AF65-F5344CB8AC3E}">
        <p14:creationId xmlns:p14="http://schemas.microsoft.com/office/powerpoint/2010/main" val="20623279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default text">
    <p:spTree>
      <p:nvGrpSpPr>
        <p:cNvPr id="1" name=""/>
        <p:cNvGrpSpPr/>
        <p:nvPr/>
      </p:nvGrpSpPr>
      <p:grpSpPr>
        <a:xfrm>
          <a:off x="0" y="0"/>
          <a:ext cx="0" cy="0"/>
          <a:chOff x="0" y="0"/>
          <a:chExt cx="0" cy="0"/>
        </a:xfrm>
      </p:grpSpPr>
      <p:sp>
        <p:nvSpPr>
          <p:cNvPr id="9" name="Rectangle 6"/>
          <p:cNvSpPr>
            <a:spLocks noGrp="1" noChangeArrowheads="1"/>
          </p:cNvSpPr>
          <p:nvPr>
            <p:ph idx="11"/>
          </p:nvPr>
        </p:nvSpPr>
        <p:spPr bwMode="auto">
          <a:xfrm>
            <a:off x="522000" y="1519237"/>
            <a:ext cx="8136000" cy="487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a:lstStyle>
            <a:lvl1pPr marL="0" marR="0" indent="0" algn="l" defTabSz="914400" rtl="0" eaLnBrk="1" fontAlgn="base" latinLnBrk="0" hangingPunct="1">
              <a:lnSpc>
                <a:spcPts val="2200"/>
              </a:lnSpc>
              <a:spcBef>
                <a:spcPts val="900"/>
              </a:spcBef>
              <a:spcAft>
                <a:spcPct val="0"/>
              </a:spcAft>
              <a:buClr>
                <a:srgbClr val="005BB9"/>
              </a:buClr>
              <a:buSzPct val="100000"/>
              <a:buFont typeface="Arial" charset="0"/>
              <a:buNone/>
              <a:tabLst/>
              <a:defRPr sz="1800">
                <a:solidFill>
                  <a:schemeClr val="tx2"/>
                </a:solidFill>
              </a:defRPr>
            </a:lvl1pPr>
            <a:lvl2pPr>
              <a:defRPr sz="1800"/>
            </a:lvl2pPr>
            <a:lvl3pPr>
              <a:defRPr sz="1800"/>
            </a:lvl3pPr>
            <a:lvl4pPr>
              <a:defRPr sz="1800"/>
            </a:lvl4pPr>
            <a:lvl5pPr>
              <a:defRPr sz="1800"/>
            </a:lvl5pPr>
          </a:lstStyle>
          <a:p>
            <a:pPr lvl="0"/>
            <a:r>
              <a:rPr lang="en-US"/>
              <a:t>Click to edit Master text styles</a:t>
            </a:r>
          </a:p>
          <a:p>
            <a:pPr lvl="1"/>
            <a:r>
              <a:rPr lang="en-US"/>
              <a:t>Second level</a:t>
            </a:r>
          </a:p>
        </p:txBody>
      </p:sp>
      <p:sp>
        <p:nvSpPr>
          <p:cNvPr id="4" name="Titel 3"/>
          <p:cNvSpPr>
            <a:spLocks noGrp="1"/>
          </p:cNvSpPr>
          <p:nvPr>
            <p:ph type="title"/>
          </p:nvPr>
        </p:nvSpPr>
        <p:spPr/>
        <p:txBody>
          <a:bodyPr/>
          <a:lstStyle>
            <a:lvl1pPr>
              <a:defRPr/>
            </a:lvl1pPr>
          </a:lstStyle>
          <a:p>
            <a:r>
              <a:rPr lang="en-US"/>
              <a:t>Click to edit Master title style</a:t>
            </a:r>
            <a:endParaRPr lang="de-DE" dirty="0"/>
          </a:p>
        </p:txBody>
      </p:sp>
    </p:spTree>
    <p:extLst>
      <p:ext uri="{BB962C8B-B14F-4D97-AF65-F5344CB8AC3E}">
        <p14:creationId xmlns:p14="http://schemas.microsoft.com/office/powerpoint/2010/main" val="3294453193"/>
      </p:ext>
    </p:extLst>
  </p:cSld>
  <p:clrMapOvr>
    <a:masterClrMapping/>
  </p:clrMapOvr>
  <p:transition spd="slow"/>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30AB518-5B00-48FF-BFAB-B0062C1C73AB}" type="datetimeFigureOut">
              <a:rPr lang="en-US"/>
              <a:pPr>
                <a:defRPr/>
              </a:pPr>
              <a:t>12/14/2023</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2E29CE37-9C58-435A-9820-70713D872D10}" type="slidenum">
              <a:rPr lang="en-US" altLang="en-US"/>
              <a:pPr>
                <a:defRPr/>
              </a:pPr>
              <a:t>‹#›</a:t>
            </a:fld>
            <a:endParaRPr lang="en-US" altLang="en-US"/>
          </a:p>
        </p:txBody>
      </p:sp>
    </p:spTree>
    <p:extLst>
      <p:ext uri="{BB962C8B-B14F-4D97-AF65-F5344CB8AC3E}">
        <p14:creationId xmlns:p14="http://schemas.microsoft.com/office/powerpoint/2010/main" val="52107052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599833D-618F-46C8-A81B-D4E755EA5500}" type="datetimeFigureOut">
              <a:rPr lang="en-US"/>
              <a:pPr>
                <a:defRPr/>
              </a:pPr>
              <a:t>12/14/2023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E6C8A87-DB04-480F-9DBA-341E42FBA5C7}" type="slidenum">
              <a:rPr lang="en-US" altLang="en-US"/>
              <a:pPr>
                <a:defRPr/>
              </a:pPr>
              <a:t>‹#›</a:t>
            </a:fld>
            <a:endParaRPr lang="en-US" altLang="en-US"/>
          </a:p>
        </p:txBody>
      </p:sp>
    </p:spTree>
    <p:extLst>
      <p:ext uri="{BB962C8B-B14F-4D97-AF65-F5344CB8AC3E}">
        <p14:creationId xmlns:p14="http://schemas.microsoft.com/office/powerpoint/2010/main" val="312913989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C323217-4C70-4E53-86EC-6B1A5ECE8DAC}" type="datetimeFigureOut">
              <a:rPr lang="en-US"/>
              <a:pPr>
                <a:defRPr/>
              </a:pPr>
              <a:t>12/14/2023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AA4C2EB-AB10-4C59-8444-64DF47C41764}" type="slidenum">
              <a:rPr lang="en-US" altLang="en-US"/>
              <a:pPr>
                <a:defRPr/>
              </a:pPr>
              <a:t>‹#›</a:t>
            </a:fld>
            <a:endParaRPr lang="en-US" altLang="en-US"/>
          </a:p>
        </p:txBody>
      </p:sp>
    </p:spTree>
    <p:extLst>
      <p:ext uri="{BB962C8B-B14F-4D97-AF65-F5344CB8AC3E}">
        <p14:creationId xmlns:p14="http://schemas.microsoft.com/office/powerpoint/2010/main" val="326680327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B8F7FB9B-EC38-4540-9DE5-7EBB89B8B56D}" type="datetimeFigureOut">
              <a:rPr lang="en-US"/>
              <a:pPr>
                <a:defRPr/>
              </a:pPr>
              <a:t>12/14/2023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8E99CA0-250D-4C75-8F5A-B13AB7842E4C}" type="slidenum">
              <a:rPr lang="en-US" altLang="en-US"/>
              <a:pPr>
                <a:defRPr/>
              </a:pPr>
              <a:t>‹#›</a:t>
            </a:fld>
            <a:endParaRPr lang="en-US" altLang="en-US"/>
          </a:p>
        </p:txBody>
      </p:sp>
    </p:spTree>
    <p:extLst>
      <p:ext uri="{BB962C8B-B14F-4D97-AF65-F5344CB8AC3E}">
        <p14:creationId xmlns:p14="http://schemas.microsoft.com/office/powerpoint/2010/main" val="70475378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54525123-C209-4E3C-851F-61BCC43C9713}" type="datetimeFigureOut">
              <a:rPr lang="en-US"/>
              <a:pPr>
                <a:defRPr/>
              </a:pPr>
              <a:t>12/14/2023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DB460BB-7CC2-4843-813B-64473F42248F}" type="slidenum">
              <a:rPr lang="en-US" altLang="en-US"/>
              <a:pPr>
                <a:defRPr/>
              </a:pPr>
              <a:t>‹#›</a:t>
            </a:fld>
            <a:endParaRPr lang="en-US" altLang="en-US"/>
          </a:p>
        </p:txBody>
      </p:sp>
    </p:spTree>
    <p:extLst>
      <p:ext uri="{BB962C8B-B14F-4D97-AF65-F5344CB8AC3E}">
        <p14:creationId xmlns:p14="http://schemas.microsoft.com/office/powerpoint/2010/main" val="4539138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2_bulleted list">
    <p:spTree>
      <p:nvGrpSpPr>
        <p:cNvPr id="1" name=""/>
        <p:cNvGrpSpPr/>
        <p:nvPr/>
      </p:nvGrpSpPr>
      <p:grpSpPr>
        <a:xfrm>
          <a:off x="0" y="0"/>
          <a:ext cx="0" cy="0"/>
          <a:chOff x="0" y="0"/>
          <a:chExt cx="0" cy="0"/>
        </a:xfrm>
      </p:grpSpPr>
      <p:sp>
        <p:nvSpPr>
          <p:cNvPr id="3" name="Rectangle 6"/>
          <p:cNvSpPr>
            <a:spLocks noGrp="1" noChangeArrowheads="1"/>
          </p:cNvSpPr>
          <p:nvPr>
            <p:ph idx="11"/>
          </p:nvPr>
        </p:nvSpPr>
        <p:spPr bwMode="auto">
          <a:xfrm>
            <a:off x="522000" y="1512000"/>
            <a:ext cx="8136000" cy="486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a:lstStyle>
            <a:lvl1pPr marL="174625" indent="-174625">
              <a:buFont typeface="Arial" pitchFamily="34" charset="0"/>
              <a:buChar char="•"/>
              <a:defRPr sz="1800">
                <a:solidFill>
                  <a:schemeClr val="tx2"/>
                </a:solidFill>
              </a:defRPr>
            </a:lvl1pPr>
            <a:lvl2pPr marL="363538" indent="-174625">
              <a:buFont typeface="Arial" pitchFamily="34" charset="0"/>
              <a:buChar char="•"/>
              <a:defRPr sz="1800">
                <a:solidFill>
                  <a:schemeClr val="tx2"/>
                </a:solidFill>
              </a:defRPr>
            </a:lvl2pPr>
            <a:lvl3pPr marL="538163" indent="-174625">
              <a:buFont typeface="Arial" pitchFamily="34" charset="0"/>
              <a:buChar char="•"/>
              <a:defRPr sz="1800" baseline="0">
                <a:solidFill>
                  <a:schemeClr val="tx2"/>
                </a:solidFill>
              </a:defRPr>
            </a:lvl3pPr>
            <a:lvl4pPr marL="712788" indent="-174625">
              <a:buFont typeface="Arial" pitchFamily="34" charset="0"/>
              <a:buChar char="•"/>
              <a:defRPr sz="1800" baseline="0">
                <a:solidFill>
                  <a:schemeClr val="tx2"/>
                </a:solidFill>
              </a:defRPr>
            </a:lvl4pPr>
            <a:lvl5pPr marL="901700" indent="-174625">
              <a:buFont typeface="Arial" pitchFamily="34" charset="0"/>
              <a:buChar char="•"/>
              <a:defRPr sz="1800"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sp>
        <p:nvSpPr>
          <p:cNvPr id="5" name="Title 4"/>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840715389"/>
      </p:ext>
    </p:extLst>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3_two columns">
    <p:spTree>
      <p:nvGrpSpPr>
        <p:cNvPr id="1" name=""/>
        <p:cNvGrpSpPr/>
        <p:nvPr/>
      </p:nvGrpSpPr>
      <p:grpSpPr>
        <a:xfrm>
          <a:off x="0" y="0"/>
          <a:ext cx="0" cy="0"/>
          <a:chOff x="0" y="0"/>
          <a:chExt cx="0" cy="0"/>
        </a:xfrm>
      </p:grpSpPr>
      <p:sp>
        <p:nvSpPr>
          <p:cNvPr id="3" name="Content Placeholder 6"/>
          <p:cNvSpPr>
            <a:spLocks noGrp="1" noChangeArrowheads="1"/>
          </p:cNvSpPr>
          <p:nvPr>
            <p:ph idx="11"/>
          </p:nvPr>
        </p:nvSpPr>
        <p:spPr bwMode="auto">
          <a:xfrm>
            <a:off x="522000" y="1512000"/>
            <a:ext cx="3960000" cy="216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p:txBody>
      </p:sp>
      <p:sp>
        <p:nvSpPr>
          <p:cNvPr id="4" name="Rectangle 6"/>
          <p:cNvSpPr>
            <a:spLocks noGrp="1" noChangeArrowheads="1"/>
          </p:cNvSpPr>
          <p:nvPr>
            <p:ph idx="12"/>
          </p:nvPr>
        </p:nvSpPr>
        <p:spPr bwMode="auto">
          <a:xfrm>
            <a:off x="4680000" y="1512000"/>
            <a:ext cx="3960000" cy="216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p:txBody>
      </p:sp>
    </p:spTree>
    <p:extLst>
      <p:ext uri="{BB962C8B-B14F-4D97-AF65-F5344CB8AC3E}">
        <p14:creationId xmlns:p14="http://schemas.microsoft.com/office/powerpoint/2010/main" val="1559130994"/>
      </p:ext>
    </p:extLst>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4_comparison">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de-DE"/>
          </a:p>
        </p:txBody>
      </p:sp>
      <p:sp>
        <p:nvSpPr>
          <p:cNvPr id="3" name="Textplatzhalter 2"/>
          <p:cNvSpPr>
            <a:spLocks noGrp="1"/>
          </p:cNvSpPr>
          <p:nvPr>
            <p:ph type="body" idx="1"/>
          </p:nvPr>
        </p:nvSpPr>
        <p:spPr>
          <a:xfrm>
            <a:off x="522000" y="1512000"/>
            <a:ext cx="3960000" cy="287258"/>
          </a:xfrm>
        </p:spPr>
        <p:txBody>
          <a:bodyPr/>
          <a:lstStyle>
            <a:lvl1pPr marL="0" indent="0">
              <a:buNone/>
              <a:defRPr sz="1600" b="1">
                <a:latin typeface="Calibri"/>
                <a:cs typeface="Calibri"/>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Inhaltsplatzhalter 3"/>
          <p:cNvSpPr>
            <a:spLocks noGrp="1"/>
          </p:cNvSpPr>
          <p:nvPr>
            <p:ph sz="half" idx="2"/>
          </p:nvPr>
        </p:nvSpPr>
        <p:spPr>
          <a:xfrm>
            <a:off x="522000" y="1944000"/>
            <a:ext cx="3960000" cy="2160000"/>
          </a:xfrm>
        </p:spPr>
        <p:txBody>
          <a:bodyPr/>
          <a:lstStyle>
            <a:lvl1pPr marL="177800" indent="-177800">
              <a:lnSpc>
                <a:spcPct val="100000"/>
              </a:lnSpc>
              <a:buClr>
                <a:schemeClr val="tx2">
                  <a:lumMod val="75000"/>
                  <a:lumOff val="25000"/>
                </a:schemeClr>
              </a:buClr>
              <a:buFont typeface="Arial"/>
              <a:buChar char="•"/>
              <a:defRPr sz="1600">
                <a:solidFill>
                  <a:schemeClr val="tx2"/>
                </a:solidFill>
              </a:defRPr>
            </a:lvl1pPr>
            <a:lvl2pPr marL="371475" indent="-179388">
              <a:lnSpc>
                <a:spcPct val="100000"/>
              </a:lnSpc>
              <a:buClr>
                <a:schemeClr val="tx2">
                  <a:lumMod val="75000"/>
                  <a:lumOff val="25000"/>
                </a:schemeClr>
              </a:buClr>
              <a:buFont typeface="Arial" pitchFamily="34" charset="0"/>
              <a:buChar char="•"/>
              <a:defRPr sz="1600">
                <a:solidFill>
                  <a:schemeClr val="tx2"/>
                </a:solidFill>
              </a:defRPr>
            </a:lvl2pPr>
            <a:lvl3pPr marL="563563" indent="-190500">
              <a:lnSpc>
                <a:spcPct val="100000"/>
              </a:lnSpc>
              <a:buClr>
                <a:schemeClr val="tx2">
                  <a:lumMod val="75000"/>
                  <a:lumOff val="25000"/>
                </a:schemeClr>
              </a:buClr>
              <a:buFont typeface="Arial"/>
              <a:buChar char="•"/>
              <a:defRPr sz="1600">
                <a:solidFill>
                  <a:schemeClr val="tx2"/>
                </a:solidFill>
              </a:defRPr>
            </a:lvl3pPr>
            <a:lvl4pPr marL="760413" indent="-195263">
              <a:lnSpc>
                <a:spcPct val="100000"/>
              </a:lnSpc>
              <a:buClr>
                <a:schemeClr val="tx2">
                  <a:lumMod val="75000"/>
                  <a:lumOff val="25000"/>
                </a:schemeClr>
              </a:buClr>
              <a:buFont typeface="Arial" pitchFamily="34" charset="0"/>
              <a:buChar char="•"/>
              <a:defRPr sz="1600">
                <a:solidFill>
                  <a:schemeClr val="tx2"/>
                </a:solidFill>
              </a:defRPr>
            </a:lvl4pPr>
            <a:lvl5pPr marL="941388" indent="-174625">
              <a:lnSpc>
                <a:spcPct val="100000"/>
              </a:lnSpc>
              <a:buClr>
                <a:schemeClr val="tx2">
                  <a:lumMod val="75000"/>
                  <a:lumOff val="25000"/>
                </a:schemeClr>
              </a:buClr>
              <a:buFont typeface="Arial"/>
              <a:buChar char="•"/>
              <a:defRPr sz="1600">
                <a:solidFill>
                  <a:schemeClr val="tx2"/>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sp>
        <p:nvSpPr>
          <p:cNvPr id="5" name="Textplatzhalter 4"/>
          <p:cNvSpPr>
            <a:spLocks noGrp="1"/>
          </p:cNvSpPr>
          <p:nvPr>
            <p:ph type="body" sz="quarter" idx="3"/>
          </p:nvPr>
        </p:nvSpPr>
        <p:spPr>
          <a:xfrm>
            <a:off x="4680000" y="1512000"/>
            <a:ext cx="3960000" cy="287258"/>
          </a:xfrm>
        </p:spPr>
        <p:txBody>
          <a:bodyPr/>
          <a:lstStyle>
            <a:lvl1pPr marL="0" indent="0">
              <a:buNone/>
              <a:defRPr sz="1600" b="1">
                <a:latin typeface="Calibri"/>
                <a:cs typeface="Calibri"/>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Inhaltsplatzhalter 3"/>
          <p:cNvSpPr>
            <a:spLocks noGrp="1"/>
          </p:cNvSpPr>
          <p:nvPr>
            <p:ph sz="half" idx="10"/>
          </p:nvPr>
        </p:nvSpPr>
        <p:spPr>
          <a:xfrm>
            <a:off x="4680000" y="1944000"/>
            <a:ext cx="3960000" cy="2160000"/>
          </a:xfrm>
        </p:spPr>
        <p:txBody>
          <a:bodyPr/>
          <a:lstStyle>
            <a:lvl1pPr marL="177800" indent="-177800">
              <a:lnSpc>
                <a:spcPct val="100000"/>
              </a:lnSpc>
              <a:buClr>
                <a:schemeClr val="tx2">
                  <a:lumMod val="75000"/>
                  <a:lumOff val="25000"/>
                </a:schemeClr>
              </a:buClr>
              <a:buFont typeface="Arial"/>
              <a:buChar char="•"/>
              <a:defRPr sz="1600">
                <a:solidFill>
                  <a:schemeClr val="tx2"/>
                </a:solidFill>
              </a:defRPr>
            </a:lvl1pPr>
            <a:lvl2pPr marL="371475" indent="-179388">
              <a:lnSpc>
                <a:spcPct val="100000"/>
              </a:lnSpc>
              <a:buClr>
                <a:schemeClr val="tx2">
                  <a:lumMod val="75000"/>
                  <a:lumOff val="25000"/>
                </a:schemeClr>
              </a:buClr>
              <a:buFont typeface="Arial" pitchFamily="34" charset="0"/>
              <a:buChar char="•"/>
              <a:defRPr sz="1600">
                <a:solidFill>
                  <a:schemeClr val="tx2"/>
                </a:solidFill>
              </a:defRPr>
            </a:lvl2pPr>
            <a:lvl3pPr marL="563563" indent="-190500">
              <a:lnSpc>
                <a:spcPct val="100000"/>
              </a:lnSpc>
              <a:buClr>
                <a:schemeClr val="tx2">
                  <a:lumMod val="75000"/>
                  <a:lumOff val="25000"/>
                </a:schemeClr>
              </a:buClr>
              <a:buFont typeface="Arial"/>
              <a:buChar char="•"/>
              <a:defRPr sz="1600">
                <a:solidFill>
                  <a:schemeClr val="tx2"/>
                </a:solidFill>
              </a:defRPr>
            </a:lvl3pPr>
            <a:lvl4pPr marL="760413" indent="-195263">
              <a:lnSpc>
                <a:spcPct val="100000"/>
              </a:lnSpc>
              <a:buClr>
                <a:schemeClr val="tx2">
                  <a:lumMod val="75000"/>
                  <a:lumOff val="25000"/>
                </a:schemeClr>
              </a:buClr>
              <a:buFont typeface="Arial" pitchFamily="34" charset="0"/>
              <a:buChar char="•"/>
              <a:defRPr sz="1600">
                <a:solidFill>
                  <a:schemeClr val="tx2"/>
                </a:solidFill>
              </a:defRPr>
            </a:lvl4pPr>
            <a:lvl5pPr marL="941388" indent="-174625">
              <a:lnSpc>
                <a:spcPct val="100000"/>
              </a:lnSpc>
              <a:buClr>
                <a:schemeClr val="tx2">
                  <a:lumMod val="75000"/>
                  <a:lumOff val="25000"/>
                </a:schemeClr>
              </a:buClr>
              <a:buFont typeface="Arial"/>
              <a:buChar char="•"/>
              <a:defRPr sz="1600">
                <a:solidFill>
                  <a:schemeClr val="tx2"/>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spTree>
    <p:extLst>
      <p:ext uri="{BB962C8B-B14F-4D97-AF65-F5344CB8AC3E}">
        <p14:creationId xmlns:p14="http://schemas.microsoft.com/office/powerpoint/2010/main" val="916718985"/>
      </p:ext>
    </p:extLst>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5_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de-DE"/>
          </a:p>
        </p:txBody>
      </p:sp>
      <p:sp>
        <p:nvSpPr>
          <p:cNvPr id="3" name="Content Placeholder 5"/>
          <p:cNvSpPr>
            <a:spLocks noGrp="1"/>
          </p:cNvSpPr>
          <p:nvPr>
            <p:ph sz="quarter" idx="10"/>
          </p:nvPr>
        </p:nvSpPr>
        <p:spPr>
          <a:xfrm>
            <a:off x="520700" y="1519239"/>
            <a:ext cx="8154988" cy="4160062"/>
          </a:xfrm>
        </p:spPr>
        <p:txBody>
          <a:bodyPr/>
          <a:lstStyle/>
          <a:p>
            <a:pPr lvl="0"/>
            <a:r>
              <a:rPr lang="en-US"/>
              <a:t>Click to edit Master text styles</a:t>
            </a:r>
          </a:p>
        </p:txBody>
      </p:sp>
    </p:spTree>
    <p:extLst>
      <p:ext uri="{BB962C8B-B14F-4D97-AF65-F5344CB8AC3E}">
        <p14:creationId xmlns:p14="http://schemas.microsoft.com/office/powerpoint/2010/main" val="3886650782"/>
      </p:ext>
    </p:extLst>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6_tabl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de-DE"/>
          </a:p>
        </p:txBody>
      </p:sp>
      <p:sp>
        <p:nvSpPr>
          <p:cNvPr id="3" name="Table Placeholder 3"/>
          <p:cNvSpPr>
            <a:spLocks noGrp="1"/>
          </p:cNvSpPr>
          <p:nvPr>
            <p:ph type="tbl" sz="quarter" idx="10"/>
          </p:nvPr>
        </p:nvSpPr>
        <p:spPr>
          <a:xfrm>
            <a:off x="520700" y="1519238"/>
            <a:ext cx="8154988" cy="4879975"/>
          </a:xfrm>
        </p:spPr>
        <p:txBody>
          <a:bodyPr>
            <a:noAutofit/>
          </a:bodyPr>
          <a:lstStyle/>
          <a:p>
            <a:pPr lvl="0"/>
            <a:r>
              <a:rPr lang="en-US" noProof="0"/>
              <a:t>Click icon to add table</a:t>
            </a:r>
            <a:endParaRPr lang="de-DE" noProof="0"/>
          </a:p>
        </p:txBody>
      </p:sp>
    </p:spTree>
    <p:extLst>
      <p:ext uri="{BB962C8B-B14F-4D97-AF65-F5344CB8AC3E}">
        <p14:creationId xmlns:p14="http://schemas.microsoft.com/office/powerpoint/2010/main" val="1676300179"/>
      </p:ext>
    </p:extLst>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7_empty">
    <p:spTree>
      <p:nvGrpSpPr>
        <p:cNvPr id="1" name=""/>
        <p:cNvGrpSpPr/>
        <p:nvPr/>
      </p:nvGrpSpPr>
      <p:grpSpPr>
        <a:xfrm>
          <a:off x="0" y="0"/>
          <a:ext cx="0" cy="0"/>
          <a:chOff x="0" y="0"/>
          <a:chExt cx="0" cy="0"/>
        </a:xfrm>
      </p:grpSpPr>
    </p:spTree>
    <p:extLst>
      <p:ext uri="{BB962C8B-B14F-4D97-AF65-F5344CB8AC3E}">
        <p14:creationId xmlns:p14="http://schemas.microsoft.com/office/powerpoint/2010/main" val="1026359536"/>
      </p:ext>
    </p:extLst>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8_basic grid">
    <p:spTree>
      <p:nvGrpSpPr>
        <p:cNvPr id="1" name=""/>
        <p:cNvGrpSpPr/>
        <p:nvPr/>
      </p:nvGrpSpPr>
      <p:grpSpPr>
        <a:xfrm>
          <a:off x="0" y="0"/>
          <a:ext cx="0" cy="0"/>
          <a:chOff x="0" y="0"/>
          <a:chExt cx="0" cy="0"/>
        </a:xfrm>
      </p:grpSpPr>
      <p:grpSp>
        <p:nvGrpSpPr>
          <p:cNvPr id="4" name="Gruppierung 26"/>
          <p:cNvGrpSpPr>
            <a:grpSpLocks/>
          </p:cNvGrpSpPr>
          <p:nvPr/>
        </p:nvGrpSpPr>
        <p:grpSpPr bwMode="auto">
          <a:xfrm>
            <a:off x="503238" y="908050"/>
            <a:ext cx="8172450" cy="5975350"/>
            <a:chOff x="539552" y="908720"/>
            <a:chExt cx="8157581" cy="5974680"/>
          </a:xfrm>
        </p:grpSpPr>
        <p:cxnSp>
          <p:nvCxnSpPr>
            <p:cNvPr id="5" name="Gerade Verbindung 8"/>
            <p:cNvCxnSpPr>
              <a:cxnSpLocks noChangeShapeType="1"/>
            </p:cNvCxnSpPr>
            <p:nvPr/>
          </p:nvCxnSpPr>
          <p:spPr bwMode="auto">
            <a:xfrm>
              <a:off x="547475" y="927768"/>
              <a:ext cx="0" cy="5949283"/>
            </a:xfrm>
            <a:prstGeom prst="line">
              <a:avLst/>
            </a:prstGeom>
            <a:noFill/>
            <a:ln w="9525">
              <a:solidFill>
                <a:schemeClr val="accent4"/>
              </a:solidFill>
              <a:round/>
              <a:headEnd/>
              <a:tailEnd/>
            </a:ln>
            <a:extLst>
              <a:ext uri="{909E8E84-426E-40DD-AFC4-6F175D3DCCD1}">
                <a14:hiddenFill xmlns:a14="http://schemas.microsoft.com/office/drawing/2010/main">
                  <a:noFill/>
                </a14:hiddenFill>
              </a:ext>
            </a:extLst>
          </p:spPr>
        </p:cxnSp>
        <p:cxnSp>
          <p:nvCxnSpPr>
            <p:cNvPr id="6" name="Gerade Verbindung 9"/>
            <p:cNvCxnSpPr>
              <a:cxnSpLocks noChangeShapeType="1"/>
            </p:cNvCxnSpPr>
            <p:nvPr/>
          </p:nvCxnSpPr>
          <p:spPr bwMode="auto">
            <a:xfrm>
              <a:off x="8690795" y="908720"/>
              <a:ext cx="0" cy="5974680"/>
            </a:xfrm>
            <a:prstGeom prst="line">
              <a:avLst/>
            </a:prstGeom>
            <a:noFill/>
            <a:ln w="9525">
              <a:solidFill>
                <a:schemeClr val="accent4"/>
              </a:solidFill>
              <a:round/>
              <a:headEnd/>
              <a:tailEnd/>
            </a:ln>
            <a:extLst>
              <a:ext uri="{909E8E84-426E-40DD-AFC4-6F175D3DCCD1}">
                <a14:hiddenFill xmlns:a14="http://schemas.microsoft.com/office/drawing/2010/main">
                  <a:noFill/>
                </a14:hiddenFill>
              </a:ext>
            </a:extLst>
          </p:spPr>
        </p:cxnSp>
        <p:cxnSp>
          <p:nvCxnSpPr>
            <p:cNvPr id="7" name="Gerade Verbindung 6"/>
            <p:cNvCxnSpPr>
              <a:cxnSpLocks noChangeShapeType="1"/>
            </p:cNvCxnSpPr>
            <p:nvPr/>
          </p:nvCxnSpPr>
          <p:spPr bwMode="auto">
            <a:xfrm>
              <a:off x="553813" y="1162692"/>
              <a:ext cx="8141735" cy="0"/>
            </a:xfrm>
            <a:prstGeom prst="line">
              <a:avLst/>
            </a:prstGeom>
            <a:noFill/>
            <a:ln w="9525">
              <a:solidFill>
                <a:schemeClr val="accent4"/>
              </a:solidFill>
              <a:prstDash val="dash"/>
              <a:round/>
              <a:headEnd/>
              <a:tailEnd/>
            </a:ln>
            <a:extLst>
              <a:ext uri="{909E8E84-426E-40DD-AFC4-6F175D3DCCD1}">
                <a14:hiddenFill xmlns:a14="http://schemas.microsoft.com/office/drawing/2010/main">
                  <a:noFill/>
                </a14:hiddenFill>
              </a:ext>
            </a:extLst>
          </p:spPr>
        </p:cxnSp>
        <p:cxnSp>
          <p:nvCxnSpPr>
            <p:cNvPr id="8" name="Gerade Verbindung 7"/>
            <p:cNvCxnSpPr>
              <a:cxnSpLocks noChangeShapeType="1"/>
            </p:cNvCxnSpPr>
            <p:nvPr/>
          </p:nvCxnSpPr>
          <p:spPr bwMode="auto">
            <a:xfrm flipV="1">
              <a:off x="539552" y="913482"/>
              <a:ext cx="8157581" cy="15873"/>
            </a:xfrm>
            <a:prstGeom prst="line">
              <a:avLst/>
            </a:prstGeom>
            <a:noFill/>
            <a:ln w="9525">
              <a:solidFill>
                <a:schemeClr val="accent4"/>
              </a:solidFill>
              <a:prstDash val="solid"/>
              <a:round/>
              <a:headEnd/>
              <a:tailEnd/>
            </a:ln>
            <a:extLst>
              <a:ext uri="{909E8E84-426E-40DD-AFC4-6F175D3DCCD1}">
                <a14:hiddenFill xmlns:a14="http://schemas.microsoft.com/office/drawing/2010/main">
                  <a:noFill/>
                </a14:hiddenFill>
              </a:ext>
            </a:extLst>
          </p:spPr>
        </p:cxnSp>
        <p:cxnSp>
          <p:nvCxnSpPr>
            <p:cNvPr id="9" name="Gerade Verbindung 12"/>
            <p:cNvCxnSpPr>
              <a:cxnSpLocks noChangeShapeType="1"/>
            </p:cNvCxnSpPr>
            <p:nvPr userDrawn="1"/>
          </p:nvCxnSpPr>
          <p:spPr bwMode="auto">
            <a:xfrm>
              <a:off x="556982" y="6389743"/>
              <a:ext cx="8130643" cy="0"/>
            </a:xfrm>
            <a:prstGeom prst="line">
              <a:avLst/>
            </a:prstGeom>
            <a:noFill/>
            <a:ln w="9525">
              <a:solidFill>
                <a:schemeClr val="accent4"/>
              </a:solidFill>
              <a:prstDash val="solid"/>
              <a:round/>
              <a:headEnd/>
              <a:tailEnd/>
            </a:ln>
            <a:extLst>
              <a:ext uri="{909E8E84-426E-40DD-AFC4-6F175D3DCCD1}">
                <a14:hiddenFill xmlns:a14="http://schemas.microsoft.com/office/drawing/2010/main">
                  <a:noFill/>
                </a14:hiddenFill>
              </a:ext>
            </a:extLst>
          </p:spPr>
        </p:cxnSp>
        <p:cxnSp>
          <p:nvCxnSpPr>
            <p:cNvPr id="10" name="Gerade Verbindung 12"/>
            <p:cNvCxnSpPr>
              <a:cxnSpLocks noChangeShapeType="1"/>
            </p:cNvCxnSpPr>
            <p:nvPr userDrawn="1"/>
          </p:nvCxnSpPr>
          <p:spPr bwMode="auto">
            <a:xfrm>
              <a:off x="547475" y="1515077"/>
              <a:ext cx="8143320" cy="0"/>
            </a:xfrm>
            <a:prstGeom prst="line">
              <a:avLst/>
            </a:prstGeom>
            <a:noFill/>
            <a:ln w="9525">
              <a:solidFill>
                <a:schemeClr val="accent4"/>
              </a:solidFill>
              <a:prstDash val="solid"/>
              <a:round/>
              <a:headEnd/>
              <a:tailEnd/>
            </a:ln>
            <a:extLst>
              <a:ext uri="{909E8E84-426E-40DD-AFC4-6F175D3DCCD1}">
                <a14:hiddenFill xmlns:a14="http://schemas.microsoft.com/office/drawing/2010/main">
                  <a:noFill/>
                </a14:hiddenFill>
              </a:ext>
            </a:extLst>
          </p:spPr>
        </p:cxnSp>
      </p:grpSp>
      <p:sp>
        <p:nvSpPr>
          <p:cNvPr id="3" name="Titel 1"/>
          <p:cNvSpPr>
            <a:spLocks noGrp="1"/>
          </p:cNvSpPr>
          <p:nvPr>
            <p:ph type="title"/>
          </p:nvPr>
        </p:nvSpPr>
        <p:spPr>
          <a:xfrm>
            <a:off x="3635897" y="2996952"/>
            <a:ext cx="1800200" cy="504056"/>
          </a:xfrm>
        </p:spPr>
        <p:txBody>
          <a:bodyPr/>
          <a:lstStyle>
            <a:lvl1pPr>
              <a:defRPr sz="3000">
                <a:solidFill>
                  <a:srgbClr val="999999"/>
                </a:solidFill>
              </a:defRPr>
            </a:lvl1pPr>
          </a:lstStyle>
          <a:p>
            <a:r>
              <a:rPr lang="en-US"/>
              <a:t>Click to edit Master title style</a:t>
            </a:r>
            <a:endParaRPr lang="de-DE" dirty="0"/>
          </a:p>
        </p:txBody>
      </p:sp>
    </p:spTree>
    <p:extLst>
      <p:ext uri="{BB962C8B-B14F-4D97-AF65-F5344CB8AC3E}">
        <p14:creationId xmlns:p14="http://schemas.microsoft.com/office/powerpoint/2010/main" val="1340005405"/>
      </p:ext>
    </p:extLst>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5"/>
          <p:cNvSpPr>
            <a:spLocks noGrp="1" noChangeArrowheads="1"/>
          </p:cNvSpPr>
          <p:nvPr>
            <p:ph type="title"/>
          </p:nvPr>
        </p:nvSpPr>
        <p:spPr bwMode="auto">
          <a:xfrm>
            <a:off x="520700" y="917575"/>
            <a:ext cx="8154988"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de-DE" altLang="en-US"/>
              <a:t>Click to edit Headline</a:t>
            </a:r>
          </a:p>
        </p:txBody>
      </p:sp>
      <p:sp>
        <p:nvSpPr>
          <p:cNvPr id="1027" name="Rectangle 6"/>
          <p:cNvSpPr>
            <a:spLocks noGrp="1" noChangeArrowheads="1"/>
          </p:cNvSpPr>
          <p:nvPr>
            <p:ph type="body" idx="1"/>
          </p:nvPr>
        </p:nvSpPr>
        <p:spPr bwMode="auto">
          <a:xfrm>
            <a:off x="520700" y="1808163"/>
            <a:ext cx="8154988" cy="456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de-DE" altLang="en-US"/>
              <a:t>Click to edit text </a:t>
            </a:r>
          </a:p>
          <a:p>
            <a:pPr lvl="0"/>
            <a:r>
              <a:rPr lang="de-DE" altLang="en-US"/>
              <a:t>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a:t>
            </a:r>
          </a:p>
        </p:txBody>
      </p:sp>
      <p:pic>
        <p:nvPicPr>
          <p:cNvPr id="1028" name="Bild 1" descr="Kopfbalken.png"/>
          <p:cNvPicPr>
            <a:picLocks/>
          </p:cNvPicPr>
          <p:nvPr/>
        </p:nvPicPr>
        <p:blipFill>
          <a:blip r:embed="rId15">
            <a:extLst>
              <a:ext uri="{28A0092B-C50C-407E-A947-70E740481C1C}">
                <a14:useLocalDpi xmlns:a14="http://schemas.microsoft.com/office/drawing/2010/main" val="0"/>
              </a:ext>
            </a:extLst>
          </a:blip>
          <a:srcRect/>
          <a:stretch>
            <a:fillRect/>
          </a:stretch>
        </p:blipFill>
        <p:spPr bwMode="auto">
          <a:xfrm>
            <a:off x="203200" y="0"/>
            <a:ext cx="8940800" cy="61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9" name="Rectangle 8"/>
          <p:cNvSpPr>
            <a:spLocks noChangeArrowheads="1"/>
          </p:cNvSpPr>
          <p:nvPr/>
        </p:nvSpPr>
        <p:spPr bwMode="auto">
          <a:xfrm>
            <a:off x="522288" y="212725"/>
            <a:ext cx="2592387"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180000" rIns="0" bIns="36000"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r>
              <a:rPr lang="en-US" altLang="en-US" sz="900">
                <a:solidFill>
                  <a:srgbClr val="8C8C8C"/>
                </a:solidFill>
                <a:latin typeface="Calibri" panose="020F0502020204030204" pitchFamily="34" charset="0"/>
                <a:ea typeface="Calibri" panose="020F0502020204030204" pitchFamily="34" charset="0"/>
                <a:cs typeface="Calibri" panose="020F0502020204030204" pitchFamily="34" charset="0"/>
              </a:rPr>
              <a:t>Security Planning: An Applied Approach | </a:t>
            </a:r>
            <a:fld id="{AF28531B-AD5B-4EA5-9F2C-1C96342C2352}" type="datetime1">
              <a:rPr lang="en-US" altLang="en-US" sz="900" smtClean="0">
                <a:solidFill>
                  <a:srgbClr val="8C8C8C"/>
                </a:solidFill>
                <a:latin typeface="Calibri" panose="020F0502020204030204" pitchFamily="34" charset="0"/>
                <a:ea typeface="Calibri" panose="020F0502020204030204" pitchFamily="34" charset="0"/>
                <a:cs typeface="Calibri" panose="020F0502020204030204" pitchFamily="34" charset="0"/>
              </a:rPr>
              <a:pPr eaLnBrk="1" hangingPunct="1">
                <a:defRPr/>
              </a:pPr>
              <a:t>12/14/2023</a:t>
            </a:fld>
            <a:r>
              <a:rPr lang="en-US" altLang="en-US" sz="900">
                <a:solidFill>
                  <a:srgbClr val="8C8C8C"/>
                </a:solidFill>
                <a:latin typeface="Calibri" panose="020F0502020204030204" pitchFamily="34" charset="0"/>
                <a:ea typeface="Calibri" panose="020F0502020204030204" pitchFamily="34" charset="0"/>
                <a:cs typeface="Calibri" panose="020F0502020204030204" pitchFamily="34" charset="0"/>
              </a:rPr>
              <a:t> | </a:t>
            </a:r>
            <a:fld id="{97C7E612-6D61-4BDD-8073-661017F3219F}" type="slidenum">
              <a:rPr lang="en-US" altLang="en-US" sz="900" smtClean="0">
                <a:solidFill>
                  <a:srgbClr val="8C8C8C"/>
                </a:solidFill>
                <a:latin typeface="Calibri" panose="020F0502020204030204" pitchFamily="34" charset="0"/>
                <a:ea typeface="Calibri" panose="020F0502020204030204" pitchFamily="34" charset="0"/>
                <a:cs typeface="Calibri" panose="020F0502020204030204" pitchFamily="34" charset="0"/>
              </a:rPr>
              <a:pPr eaLnBrk="1" hangingPunct="1">
                <a:defRPr/>
              </a:pPr>
              <a:t>‹#›</a:t>
            </a:fld>
            <a:endParaRPr lang="en-US" altLang="en-US" sz="900">
              <a:solidFill>
                <a:srgbClr val="8C8C8C"/>
              </a:solidFill>
              <a:latin typeface="Calibri" panose="020F0502020204030204" pitchFamily="34" charset="0"/>
              <a:ea typeface="Calibri" panose="020F0502020204030204" pitchFamily="34" charset="0"/>
              <a:cs typeface="Calibri" panose="020F0502020204030204" pitchFamily="34" charset="0"/>
            </a:endParaRPr>
          </a:p>
          <a:p>
            <a:pPr eaLnBrk="1" hangingPunct="1">
              <a:defRPr/>
            </a:pPr>
            <a:endParaRPr lang="de-DE" altLang="en-US" sz="900" b="1">
              <a:latin typeface="Calibri" panose="020F0502020204030204" pitchFamily="34" charset="0"/>
              <a:ea typeface="Geneva"/>
              <a:cs typeface="Geneva"/>
            </a:endParaRPr>
          </a:p>
        </p:txBody>
      </p:sp>
      <p:sp>
        <p:nvSpPr>
          <p:cNvPr id="13" name="Abgerundetes Rechteck 8"/>
          <p:cNvSpPr/>
          <p:nvPr/>
        </p:nvSpPr>
        <p:spPr bwMode="auto">
          <a:xfrm flipV="1">
            <a:off x="0" y="0"/>
            <a:ext cx="179388" cy="612775"/>
          </a:xfrm>
          <a:prstGeom prst="roundRect">
            <a:avLst>
              <a:gd name="adj" fmla="val 0"/>
            </a:avLst>
          </a:prstGeom>
          <a:gradFill flip="none" rotWithShape="1">
            <a:gsLst>
              <a:gs pos="10000">
                <a:schemeClr val="accent2"/>
              </a:gs>
              <a:gs pos="100000">
                <a:schemeClr val="accent1"/>
              </a:gs>
            </a:gsLst>
            <a:lin ang="16200000" scaled="0"/>
            <a:tileRect/>
          </a:gradFill>
          <a:ln w="9525" cap="flat" cmpd="sng" algn="ctr">
            <a:noFill/>
            <a:prstDash val="solid"/>
            <a:round/>
            <a:headEnd type="none" w="med" len="med"/>
            <a:tailEnd type="none" w="med" len="med"/>
          </a:ln>
          <a:effectLst/>
        </p:spPr>
        <p:txBody>
          <a:bodyPr>
            <a:spAutoFit/>
          </a:bodyPr>
          <a:lstStyle/>
          <a:p>
            <a:pPr eaLnBrk="1" hangingPunct="1">
              <a:defRPr/>
            </a:pPr>
            <a:endParaRPr lang="de-DE" dirty="0">
              <a:latin typeface="Calibri"/>
              <a:ea typeface="Geneva" charset="0"/>
              <a:cs typeface="Geneva" charset="0"/>
            </a:endParaRPr>
          </a:p>
        </p:txBody>
      </p:sp>
      <p:cxnSp>
        <p:nvCxnSpPr>
          <p:cNvPr id="10" name="Gerade Verbindung 9"/>
          <p:cNvCxnSpPr/>
          <p:nvPr/>
        </p:nvCxnSpPr>
        <p:spPr bwMode="auto">
          <a:xfrm>
            <a:off x="7350125" y="115888"/>
            <a:ext cx="0" cy="360362"/>
          </a:xfrm>
          <a:prstGeom prst="line">
            <a:avLst/>
          </a:prstGeom>
          <a:solidFill>
            <a:srgbClr val="D1DDE9"/>
          </a:solidFill>
          <a:ln w="9525" cap="flat" cmpd="sng" algn="ctr">
            <a:solidFill>
              <a:schemeClr val="bg1">
                <a:lumMod val="75000"/>
              </a:schemeClr>
            </a:solidFill>
            <a:prstDash val="solid"/>
            <a:round/>
            <a:headEnd type="none" w="med" len="med"/>
            <a:tailEnd type="none" w="med" len="med"/>
          </a:ln>
          <a:effectLst/>
        </p:spPr>
      </p:cxnSp>
      <p:pic>
        <p:nvPicPr>
          <p:cNvPr id="1032" name="Bild 10" descr="Springer_pms.png"/>
          <p:cNvPicPr>
            <a:picLocks noChangeAspect="1"/>
          </p:cNvPicPr>
          <p:nvPr/>
        </p:nvPicPr>
        <p:blipFill>
          <a:blip r:embed="rId16">
            <a:extLst>
              <a:ext uri="{28A0092B-C50C-407E-A947-70E740481C1C}">
                <a14:useLocalDpi xmlns:a14="http://schemas.microsoft.com/office/drawing/2010/main" val="0"/>
              </a:ext>
            </a:extLst>
          </a:blip>
          <a:srcRect/>
          <a:stretch>
            <a:fillRect/>
          </a:stretch>
        </p:blipFill>
        <p:spPr bwMode="auto">
          <a:xfrm>
            <a:off x="7599363" y="141288"/>
            <a:ext cx="1117600" cy="296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051" r:id="rId1"/>
    <p:sldLayoutId id="2147484033" r:id="rId2"/>
    <p:sldLayoutId id="2147484034" r:id="rId3"/>
    <p:sldLayoutId id="2147484035" r:id="rId4"/>
    <p:sldLayoutId id="2147484036" r:id="rId5"/>
    <p:sldLayoutId id="2147484037" r:id="rId6"/>
    <p:sldLayoutId id="2147484038" r:id="rId7"/>
    <p:sldLayoutId id="2147484039" r:id="rId8"/>
    <p:sldLayoutId id="2147484052" r:id="rId9"/>
    <p:sldLayoutId id="2147484053" r:id="rId10"/>
    <p:sldLayoutId id="2147484054" r:id="rId11"/>
    <p:sldLayoutId id="2147484055" r:id="rId12"/>
    <p:sldLayoutId id="2147484056" r:id="rId13"/>
  </p:sldLayoutIdLst>
  <p:transition spd="slow"/>
  <p:txStyles>
    <p:titleStyle>
      <a:lvl1pPr algn="l" rtl="0" eaLnBrk="0" fontAlgn="base" hangingPunct="0">
        <a:lnSpc>
          <a:spcPct val="90000"/>
        </a:lnSpc>
        <a:spcBef>
          <a:spcPct val="0"/>
        </a:spcBef>
        <a:spcAft>
          <a:spcPct val="0"/>
        </a:spcAft>
        <a:defRPr sz="3600" b="1">
          <a:solidFill>
            <a:srgbClr val="00468A"/>
          </a:solidFill>
          <a:latin typeface="+mj-lt"/>
          <a:ea typeface="Calibri"/>
          <a:cs typeface="Lucida Sans"/>
        </a:defRPr>
      </a:lvl1pPr>
      <a:lvl2pPr algn="l" rtl="0" eaLnBrk="0" fontAlgn="base" hangingPunct="0">
        <a:lnSpc>
          <a:spcPct val="90000"/>
        </a:lnSpc>
        <a:spcBef>
          <a:spcPct val="0"/>
        </a:spcBef>
        <a:spcAft>
          <a:spcPct val="0"/>
        </a:spcAft>
        <a:defRPr sz="3600" b="1">
          <a:solidFill>
            <a:srgbClr val="00468A"/>
          </a:solidFill>
          <a:latin typeface="Calibri" charset="0"/>
          <a:ea typeface="Calibri" charset="0"/>
          <a:cs typeface="Lucida Sans" pitchFamily="34" charset="0"/>
        </a:defRPr>
      </a:lvl2pPr>
      <a:lvl3pPr algn="l" rtl="0" eaLnBrk="0" fontAlgn="base" hangingPunct="0">
        <a:lnSpc>
          <a:spcPct val="90000"/>
        </a:lnSpc>
        <a:spcBef>
          <a:spcPct val="0"/>
        </a:spcBef>
        <a:spcAft>
          <a:spcPct val="0"/>
        </a:spcAft>
        <a:defRPr sz="3600" b="1">
          <a:solidFill>
            <a:srgbClr val="00468A"/>
          </a:solidFill>
          <a:latin typeface="Calibri" charset="0"/>
          <a:ea typeface="Calibri" charset="0"/>
          <a:cs typeface="Lucida Sans" pitchFamily="34" charset="0"/>
        </a:defRPr>
      </a:lvl3pPr>
      <a:lvl4pPr algn="l" rtl="0" eaLnBrk="0" fontAlgn="base" hangingPunct="0">
        <a:lnSpc>
          <a:spcPct val="90000"/>
        </a:lnSpc>
        <a:spcBef>
          <a:spcPct val="0"/>
        </a:spcBef>
        <a:spcAft>
          <a:spcPct val="0"/>
        </a:spcAft>
        <a:defRPr sz="3600" b="1">
          <a:solidFill>
            <a:srgbClr val="00468A"/>
          </a:solidFill>
          <a:latin typeface="Calibri" charset="0"/>
          <a:ea typeface="Calibri" charset="0"/>
          <a:cs typeface="Lucida Sans" pitchFamily="34" charset="0"/>
        </a:defRPr>
      </a:lvl4pPr>
      <a:lvl5pPr algn="l" rtl="0" eaLnBrk="0" fontAlgn="base" hangingPunct="0">
        <a:lnSpc>
          <a:spcPct val="90000"/>
        </a:lnSpc>
        <a:spcBef>
          <a:spcPct val="0"/>
        </a:spcBef>
        <a:spcAft>
          <a:spcPct val="0"/>
        </a:spcAft>
        <a:defRPr sz="3600" b="1">
          <a:solidFill>
            <a:srgbClr val="00468A"/>
          </a:solidFill>
          <a:latin typeface="Calibri" charset="0"/>
          <a:ea typeface="Calibri" charset="0"/>
          <a:cs typeface="Lucida Sans" pitchFamily="34" charset="0"/>
        </a:defRPr>
      </a:lvl5pPr>
      <a:lvl6pPr marL="457200" algn="l" rtl="0" eaLnBrk="1" fontAlgn="base" hangingPunct="1">
        <a:lnSpc>
          <a:spcPct val="90000"/>
        </a:lnSpc>
        <a:spcBef>
          <a:spcPct val="0"/>
        </a:spcBef>
        <a:spcAft>
          <a:spcPct val="0"/>
        </a:spcAft>
        <a:defRPr sz="2100" b="1">
          <a:solidFill>
            <a:schemeClr val="tx2"/>
          </a:solidFill>
          <a:latin typeface="Arial" charset="0"/>
        </a:defRPr>
      </a:lvl6pPr>
      <a:lvl7pPr marL="914400" algn="l" rtl="0" eaLnBrk="1" fontAlgn="base" hangingPunct="1">
        <a:lnSpc>
          <a:spcPct val="90000"/>
        </a:lnSpc>
        <a:spcBef>
          <a:spcPct val="0"/>
        </a:spcBef>
        <a:spcAft>
          <a:spcPct val="0"/>
        </a:spcAft>
        <a:defRPr sz="2100" b="1">
          <a:solidFill>
            <a:schemeClr val="tx2"/>
          </a:solidFill>
          <a:latin typeface="Arial" charset="0"/>
        </a:defRPr>
      </a:lvl7pPr>
      <a:lvl8pPr marL="1371600" algn="l" rtl="0" eaLnBrk="1" fontAlgn="base" hangingPunct="1">
        <a:lnSpc>
          <a:spcPct val="90000"/>
        </a:lnSpc>
        <a:spcBef>
          <a:spcPct val="0"/>
        </a:spcBef>
        <a:spcAft>
          <a:spcPct val="0"/>
        </a:spcAft>
        <a:defRPr sz="2100" b="1">
          <a:solidFill>
            <a:schemeClr val="tx2"/>
          </a:solidFill>
          <a:latin typeface="Arial" charset="0"/>
        </a:defRPr>
      </a:lvl8pPr>
      <a:lvl9pPr marL="1828800" algn="l" rtl="0" eaLnBrk="1" fontAlgn="base" hangingPunct="1">
        <a:lnSpc>
          <a:spcPct val="90000"/>
        </a:lnSpc>
        <a:spcBef>
          <a:spcPct val="0"/>
        </a:spcBef>
        <a:spcAft>
          <a:spcPct val="0"/>
        </a:spcAft>
        <a:defRPr sz="2100" b="1">
          <a:solidFill>
            <a:schemeClr val="tx2"/>
          </a:solidFill>
          <a:latin typeface="Arial" charset="0"/>
        </a:defRPr>
      </a:lvl9pPr>
    </p:titleStyle>
    <p:bodyStyle>
      <a:lvl1pPr algn="l" rtl="0" eaLnBrk="0" fontAlgn="base" hangingPunct="0">
        <a:lnSpc>
          <a:spcPts val="2200"/>
        </a:lnSpc>
        <a:spcBef>
          <a:spcPts val="900"/>
        </a:spcBef>
        <a:spcAft>
          <a:spcPct val="0"/>
        </a:spcAft>
        <a:buClr>
          <a:srgbClr val="005BB9"/>
        </a:buClr>
        <a:buSzPct val="100000"/>
        <a:buFont typeface="Arial" pitchFamily="34" charset="0"/>
        <a:defRPr lang="de-DE">
          <a:solidFill>
            <a:schemeClr val="tx2"/>
          </a:solidFill>
          <a:latin typeface="Calibri"/>
          <a:ea typeface="ヒラギノ角ゴ Pro W3" pitchFamily="-65" charset="-128"/>
          <a:cs typeface="ヒラギノ角ゴ Pro W3" pitchFamily="-65" charset="-128"/>
        </a:defRPr>
      </a:lvl1pPr>
      <a:lvl2pPr algn="l" rtl="0" eaLnBrk="0" fontAlgn="base" hangingPunct="0">
        <a:lnSpc>
          <a:spcPts val="2200"/>
        </a:lnSpc>
        <a:spcBef>
          <a:spcPts val="900"/>
        </a:spcBef>
        <a:spcAft>
          <a:spcPct val="0"/>
        </a:spcAft>
        <a:buClr>
          <a:srgbClr val="005BB9"/>
        </a:buClr>
        <a:buSzPct val="100000"/>
        <a:buFont typeface="Arial" pitchFamily="34" charset="0"/>
        <a:defRPr lang="de-DE" dirty="0">
          <a:solidFill>
            <a:schemeClr val="tx2"/>
          </a:solidFill>
          <a:latin typeface="Calibri"/>
          <a:ea typeface="ヒラギノ角ゴ Pro W3" charset="-128"/>
          <a:cs typeface="ヒラギノ角ゴ Pro W3" charset="0"/>
        </a:defRPr>
      </a:lvl2pPr>
      <a:lvl3pPr algn="l" rtl="0" eaLnBrk="0" fontAlgn="base" hangingPunct="0">
        <a:lnSpc>
          <a:spcPts val="2200"/>
        </a:lnSpc>
        <a:spcBef>
          <a:spcPts val="900"/>
        </a:spcBef>
        <a:spcAft>
          <a:spcPct val="0"/>
        </a:spcAft>
        <a:buClr>
          <a:srgbClr val="005BB9"/>
        </a:buClr>
        <a:buSzPct val="100000"/>
        <a:buFont typeface="Arial" pitchFamily="34" charset="0"/>
        <a:defRPr lang="de-DE" dirty="0">
          <a:solidFill>
            <a:schemeClr val="tx2"/>
          </a:solidFill>
          <a:latin typeface="Calibri"/>
          <a:ea typeface="MS PGothic" pitchFamily="34" charset="-128"/>
          <a:cs typeface="Geneva" charset="-128"/>
        </a:defRPr>
      </a:lvl3pPr>
      <a:lvl4pPr algn="l" rtl="0" eaLnBrk="0" fontAlgn="base" hangingPunct="0">
        <a:lnSpc>
          <a:spcPts val="2200"/>
        </a:lnSpc>
        <a:spcBef>
          <a:spcPts val="900"/>
        </a:spcBef>
        <a:spcAft>
          <a:spcPct val="0"/>
        </a:spcAft>
        <a:buClr>
          <a:srgbClr val="005BB9"/>
        </a:buClr>
        <a:buSzPct val="100000"/>
        <a:buFont typeface="Arial" pitchFamily="34" charset="0"/>
        <a:defRPr lang="de-DE" dirty="0">
          <a:solidFill>
            <a:schemeClr val="tx2"/>
          </a:solidFill>
          <a:latin typeface="Calibri"/>
          <a:ea typeface="Geneva" charset="-128"/>
          <a:cs typeface="Geneva" charset="0"/>
        </a:defRPr>
      </a:lvl4pPr>
      <a:lvl5pPr algn="l" rtl="0" eaLnBrk="0" fontAlgn="base" hangingPunct="0">
        <a:lnSpc>
          <a:spcPts val="2200"/>
        </a:lnSpc>
        <a:spcBef>
          <a:spcPts val="900"/>
        </a:spcBef>
        <a:spcAft>
          <a:spcPct val="0"/>
        </a:spcAft>
        <a:buClr>
          <a:srgbClr val="005BB9"/>
        </a:buClr>
        <a:buSzPct val="100000"/>
        <a:buFont typeface="Arial" pitchFamily="34" charset="0"/>
        <a:defRPr lang="de-DE" dirty="0">
          <a:solidFill>
            <a:schemeClr val="tx2"/>
          </a:solidFill>
          <a:latin typeface="Calibri"/>
          <a:ea typeface="Geneva" charset="-128"/>
          <a:cs typeface="Geneva" charset="0"/>
        </a:defRPr>
      </a:lvl5pPr>
      <a:lvl6pPr marL="1398588" indent="-174625" algn="l" rtl="0" eaLnBrk="1" fontAlgn="base" hangingPunct="1">
        <a:lnSpc>
          <a:spcPct val="120000"/>
        </a:lnSpc>
        <a:spcBef>
          <a:spcPct val="40000"/>
        </a:spcBef>
        <a:spcAft>
          <a:spcPct val="0"/>
        </a:spcAft>
        <a:buClr>
          <a:schemeClr val="accent2"/>
        </a:buClr>
        <a:buSzPct val="120000"/>
        <a:buFont typeface="Times" charset="0"/>
        <a:buChar char="•"/>
        <a:defRPr sz="1600">
          <a:solidFill>
            <a:schemeClr val="tx2"/>
          </a:solidFill>
          <a:latin typeface="+mn-lt"/>
          <a:ea typeface="ヒラギノ角ゴ Pro W3" charset="-128"/>
        </a:defRPr>
      </a:lvl6pPr>
      <a:lvl7pPr marL="1855788" indent="-174625" algn="l" rtl="0" eaLnBrk="1" fontAlgn="base" hangingPunct="1">
        <a:lnSpc>
          <a:spcPct val="120000"/>
        </a:lnSpc>
        <a:spcBef>
          <a:spcPct val="40000"/>
        </a:spcBef>
        <a:spcAft>
          <a:spcPct val="0"/>
        </a:spcAft>
        <a:buClr>
          <a:schemeClr val="accent2"/>
        </a:buClr>
        <a:buSzPct val="120000"/>
        <a:buFont typeface="Times" charset="0"/>
        <a:buChar char="•"/>
        <a:defRPr sz="1600">
          <a:solidFill>
            <a:schemeClr val="tx2"/>
          </a:solidFill>
          <a:latin typeface="+mn-lt"/>
          <a:ea typeface="ヒラギノ角ゴ Pro W3" charset="-128"/>
        </a:defRPr>
      </a:lvl7pPr>
      <a:lvl8pPr marL="2312988" indent="-174625" algn="l" rtl="0" eaLnBrk="1" fontAlgn="base" hangingPunct="1">
        <a:lnSpc>
          <a:spcPct val="120000"/>
        </a:lnSpc>
        <a:spcBef>
          <a:spcPct val="40000"/>
        </a:spcBef>
        <a:spcAft>
          <a:spcPct val="0"/>
        </a:spcAft>
        <a:buClr>
          <a:schemeClr val="accent2"/>
        </a:buClr>
        <a:buSzPct val="120000"/>
        <a:buFont typeface="Times" charset="0"/>
        <a:buChar char="•"/>
        <a:defRPr sz="1600">
          <a:solidFill>
            <a:schemeClr val="tx2"/>
          </a:solidFill>
          <a:latin typeface="+mn-lt"/>
          <a:ea typeface="ヒラギノ角ゴ Pro W3" charset="-128"/>
        </a:defRPr>
      </a:lvl8pPr>
      <a:lvl9pPr marL="2770188" indent="-174625" algn="l" rtl="0" eaLnBrk="1" fontAlgn="base" hangingPunct="1">
        <a:lnSpc>
          <a:spcPct val="120000"/>
        </a:lnSpc>
        <a:spcBef>
          <a:spcPct val="40000"/>
        </a:spcBef>
        <a:spcAft>
          <a:spcPct val="0"/>
        </a:spcAft>
        <a:buClr>
          <a:schemeClr val="accent2"/>
        </a:buClr>
        <a:buSzPct val="120000"/>
        <a:buFont typeface="Times" charset="0"/>
        <a:buChar char="•"/>
        <a:defRPr sz="1600">
          <a:solidFill>
            <a:schemeClr val="tx2"/>
          </a:solidFill>
          <a:latin typeface="+mn-lt"/>
          <a:ea typeface="ヒラギノ角ゴ Pro W3" charset="-128"/>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hangingPunct="1">
              <a:defRPr sz="1200">
                <a:solidFill>
                  <a:schemeClr val="tx1">
                    <a:tint val="75000"/>
                  </a:schemeClr>
                </a:solidFill>
              </a:defRPr>
            </a:lvl1pPr>
          </a:lstStyle>
          <a:p>
            <a:pPr>
              <a:defRPr/>
            </a:pPr>
            <a:fld id="{81CBC079-5E65-4EAD-9A32-7E96193B4DF1}" type="datetimeFigureOut">
              <a:rPr lang="en-US"/>
              <a:pPr>
                <a:defRPr/>
              </a:pPr>
              <a:t>12/14/2023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3EF6CB72-2BE4-4221-9076-2EA701E0A4E2}"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4040" r:id="rId1"/>
    <p:sldLayoutId id="2147484041" r:id="rId2"/>
    <p:sldLayoutId id="2147484042" r:id="rId3"/>
    <p:sldLayoutId id="2147484043" r:id="rId4"/>
    <p:sldLayoutId id="2147484044" r:id="rId5"/>
    <p:sldLayoutId id="2147484045" r:id="rId6"/>
    <p:sldLayoutId id="2147484046" r:id="rId7"/>
    <p:sldLayoutId id="2147484047" r:id="rId8"/>
    <p:sldLayoutId id="2147484048" r:id="rId9"/>
    <p:sldLayoutId id="2147484049" r:id="rId10"/>
    <p:sldLayoutId id="2147484050"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4.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p:txBody>
          <a:bodyPr>
            <a:noAutofit/>
          </a:bodyPr>
          <a:lstStyle/>
          <a:p>
            <a:pPr algn="r" eaLnBrk="1" hangingPunct="1">
              <a:defRPr/>
            </a:pPr>
            <a:r>
              <a:rPr lang="en-US" dirty="0"/>
              <a:t>Info Security Planning</a:t>
            </a:r>
          </a:p>
          <a:p>
            <a:pPr algn="r" eaLnBrk="1" hangingPunct="1">
              <a:defRPr/>
            </a:pPr>
            <a:r>
              <a:rPr lang="en-US" dirty="0"/>
              <a:t>Susan Lincke</a:t>
            </a:r>
          </a:p>
        </p:txBody>
      </p:sp>
      <p:sp>
        <p:nvSpPr>
          <p:cNvPr id="6" name="Title 5"/>
          <p:cNvSpPr>
            <a:spLocks noGrp="1"/>
          </p:cNvSpPr>
          <p:nvPr>
            <p:ph type="ctrTitle"/>
          </p:nvPr>
        </p:nvSpPr>
        <p:spPr>
          <a:xfrm>
            <a:off x="3772652" y="4165600"/>
            <a:ext cx="4903036" cy="941796"/>
          </a:xfrm>
        </p:spPr>
        <p:txBody>
          <a:bodyPr/>
          <a:lstStyle/>
          <a:p>
            <a:pPr eaLnBrk="1" hangingPunct="1">
              <a:defRPr/>
            </a:pPr>
            <a:r>
              <a:rPr lang="en-US" dirty="0"/>
              <a:t>Chapter 22:  Defining a Secure Software Process </a:t>
            </a:r>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EFED713-1524-432B-ABC8-0005744E2515}"/>
              </a:ext>
            </a:extLst>
          </p:cNvPr>
          <p:cNvSpPr>
            <a:spLocks noGrp="1"/>
          </p:cNvSpPr>
          <p:nvPr>
            <p:ph idx="11"/>
          </p:nvPr>
        </p:nvSpPr>
        <p:spPr/>
        <p:txBody>
          <a:bodyPr/>
          <a:lstStyle/>
          <a:p>
            <a:r>
              <a:rPr lang="en-US" dirty="0"/>
              <a:t>Test Stage Purpose is to: </a:t>
            </a:r>
          </a:p>
          <a:p>
            <a:pPr marL="285750" indent="-285750">
              <a:buFont typeface="Arial" panose="020B0604020202020204" pitchFamily="34" charset="0"/>
              <a:buChar char="•"/>
            </a:pPr>
            <a:r>
              <a:rPr lang="en-US" dirty="0"/>
              <a:t>verify that the code fulfills the requirements </a:t>
            </a:r>
          </a:p>
          <a:p>
            <a:pPr marL="285750" indent="-285750">
              <a:buFont typeface="Arial" panose="020B0604020202020204" pitchFamily="34" charset="0"/>
              <a:buChar char="•"/>
            </a:pPr>
            <a:r>
              <a:rPr lang="en-US" dirty="0"/>
              <a:t>validate that the code works as expected</a:t>
            </a:r>
          </a:p>
          <a:p>
            <a:r>
              <a:rPr lang="en-US" dirty="0"/>
              <a:t>Bug Bar: (=Defect threshold) A minimum standard of acceptance is detailed and used in developing test plans for certification</a:t>
            </a:r>
          </a:p>
        </p:txBody>
      </p:sp>
      <p:sp>
        <p:nvSpPr>
          <p:cNvPr id="3" name="Title 2">
            <a:extLst>
              <a:ext uri="{FF2B5EF4-FFF2-40B4-BE49-F238E27FC236}">
                <a16:creationId xmlns:a16="http://schemas.microsoft.com/office/drawing/2014/main" id="{3AEBFAFC-5BF9-4B34-B30C-E60BFB1904DF}"/>
              </a:ext>
            </a:extLst>
          </p:cNvPr>
          <p:cNvSpPr>
            <a:spLocks noGrp="1"/>
          </p:cNvSpPr>
          <p:nvPr>
            <p:ph type="title"/>
          </p:nvPr>
        </p:nvSpPr>
        <p:spPr/>
        <p:txBody>
          <a:bodyPr/>
          <a:lstStyle/>
          <a:p>
            <a:r>
              <a:rPr lang="en-US" dirty="0"/>
              <a:t>Testing</a:t>
            </a:r>
          </a:p>
        </p:txBody>
      </p:sp>
    </p:spTree>
    <p:extLst>
      <p:ext uri="{BB962C8B-B14F-4D97-AF65-F5344CB8AC3E}">
        <p14:creationId xmlns:p14="http://schemas.microsoft.com/office/powerpoint/2010/main" val="3350017411"/>
      </p:ext>
    </p:extLst>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E7668A4-8DFB-4522-854B-DE27756E09A6}"/>
              </a:ext>
            </a:extLst>
          </p:cNvPr>
          <p:cNvSpPr>
            <a:spLocks noGrp="1"/>
          </p:cNvSpPr>
          <p:nvPr>
            <p:ph idx="11"/>
          </p:nvPr>
        </p:nvSpPr>
        <p:spPr>
          <a:xfrm>
            <a:off x="522000" y="2209800"/>
            <a:ext cx="3960000" cy="3581400"/>
          </a:xfrm>
        </p:spPr>
        <p:txBody>
          <a:bodyPr/>
          <a:lstStyle/>
          <a:p>
            <a:r>
              <a:rPr lang="en-US" dirty="0"/>
              <a:t>Primary goals differ:</a:t>
            </a:r>
          </a:p>
          <a:p>
            <a:pPr marL="285750" indent="-285750">
              <a:buFont typeface="Arial" panose="020B0604020202020204" pitchFamily="34" charset="0"/>
              <a:buChar char="•"/>
            </a:pPr>
            <a:r>
              <a:rPr lang="en-US" dirty="0"/>
              <a:t>Developers: get  code to work</a:t>
            </a:r>
          </a:p>
          <a:p>
            <a:pPr marL="285750" indent="-285750">
              <a:buFont typeface="Arial" panose="020B0604020202020204" pitchFamily="34" charset="0"/>
              <a:buChar char="•"/>
            </a:pPr>
            <a:r>
              <a:rPr lang="en-US" dirty="0"/>
              <a:t>Quality control: find bugs.  </a:t>
            </a:r>
          </a:p>
          <a:p>
            <a:r>
              <a:rPr lang="en-US" dirty="0"/>
              <a:t>Configuration Management:</a:t>
            </a:r>
          </a:p>
          <a:p>
            <a:pPr marL="285750" indent="-285750">
              <a:buFont typeface="Arial" panose="020B0604020202020204" pitchFamily="34" charset="0"/>
              <a:buChar char="•"/>
            </a:pPr>
            <a:r>
              <a:rPr lang="en-US" dirty="0"/>
              <a:t>Separation of code environments</a:t>
            </a:r>
          </a:p>
          <a:p>
            <a:pPr marL="342900" indent="-342900">
              <a:buFont typeface="+mj-lt"/>
              <a:buAutoNum type="arabicPeriod"/>
            </a:pPr>
            <a:r>
              <a:rPr lang="en-US" dirty="0"/>
              <a:t>Development approval -&gt; </a:t>
            </a:r>
          </a:p>
          <a:p>
            <a:pPr marL="342900" indent="-342900">
              <a:buFont typeface="+mj-lt"/>
              <a:buAutoNum type="arabicPeriod"/>
            </a:pPr>
            <a:r>
              <a:rPr lang="en-US" dirty="0"/>
              <a:t>Quality control approval -&gt; </a:t>
            </a:r>
          </a:p>
          <a:p>
            <a:pPr marL="342900" indent="-342900">
              <a:buFont typeface="+mj-lt"/>
              <a:buAutoNum type="arabicPeriod"/>
            </a:pPr>
            <a:r>
              <a:rPr lang="en-US" dirty="0"/>
              <a:t>Production</a:t>
            </a:r>
          </a:p>
        </p:txBody>
      </p:sp>
      <p:graphicFrame>
        <p:nvGraphicFramePr>
          <p:cNvPr id="5" name="Content Placeholder 4">
            <a:extLst>
              <a:ext uri="{FF2B5EF4-FFF2-40B4-BE49-F238E27FC236}">
                <a16:creationId xmlns:a16="http://schemas.microsoft.com/office/drawing/2014/main" id="{067F280D-70FE-4904-A5C6-DC9D471AAAD5}"/>
              </a:ext>
            </a:extLst>
          </p:cNvPr>
          <p:cNvGraphicFramePr>
            <a:graphicFrameLocks noGrp="1"/>
          </p:cNvGraphicFramePr>
          <p:nvPr>
            <p:ph idx="12"/>
            <p:extLst>
              <p:ext uri="{D42A27DB-BD31-4B8C-83A1-F6EECF244321}">
                <p14:modId xmlns:p14="http://schemas.microsoft.com/office/powerpoint/2010/main" val="2649532499"/>
              </p:ext>
            </p:extLst>
          </p:nvPr>
        </p:nvGraphicFramePr>
        <p:xfrm>
          <a:off x="4679950" y="1511300"/>
          <a:ext cx="3960813" cy="41275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a:extLst>
              <a:ext uri="{FF2B5EF4-FFF2-40B4-BE49-F238E27FC236}">
                <a16:creationId xmlns:a16="http://schemas.microsoft.com/office/drawing/2014/main" id="{BC3CD2EA-9B86-4107-AC77-B4A786583562}"/>
              </a:ext>
            </a:extLst>
          </p:cNvPr>
          <p:cNvSpPr>
            <a:spLocks noGrp="1"/>
          </p:cNvSpPr>
          <p:nvPr>
            <p:ph type="title" idx="4294967295"/>
          </p:nvPr>
        </p:nvSpPr>
        <p:spPr>
          <a:xfrm>
            <a:off x="989013" y="917575"/>
            <a:ext cx="8154987" cy="498475"/>
          </a:xfrm>
        </p:spPr>
        <p:txBody>
          <a:bodyPr/>
          <a:lstStyle/>
          <a:p>
            <a:r>
              <a:rPr lang="en-US" dirty="0"/>
              <a:t>Segregation of Duties</a:t>
            </a:r>
          </a:p>
        </p:txBody>
      </p:sp>
    </p:spTree>
    <p:extLst>
      <p:ext uri="{BB962C8B-B14F-4D97-AF65-F5344CB8AC3E}">
        <p14:creationId xmlns:p14="http://schemas.microsoft.com/office/powerpoint/2010/main" val="165064559"/>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24615C1-8ED9-45F4-9040-0A54E695600D}"/>
              </a:ext>
            </a:extLst>
          </p:cNvPr>
          <p:cNvSpPr>
            <a:spLocks noGrp="1"/>
          </p:cNvSpPr>
          <p:nvPr>
            <p:ph idx="11"/>
          </p:nvPr>
        </p:nvSpPr>
        <p:spPr>
          <a:xfrm>
            <a:off x="522288" y="1519238"/>
            <a:ext cx="8135937" cy="4879975"/>
          </a:xfrm>
        </p:spPr>
        <p:txBody>
          <a:bodyPr/>
          <a:lstStyle/>
          <a:p>
            <a:pPr hangingPunct="0">
              <a:defRPr/>
            </a:pPr>
            <a:r>
              <a:rPr lang="en-US" sz="2000" b="1" i="1" dirty="0"/>
              <a:t>Fuzz testing</a:t>
            </a:r>
            <a:r>
              <a:rPr lang="en-US" sz="2000" b="1" dirty="0"/>
              <a:t> </a:t>
            </a:r>
            <a:r>
              <a:rPr lang="en-US" sz="2000" dirty="0"/>
              <a:t>generates random input to test exception handling and input validation. </a:t>
            </a:r>
          </a:p>
          <a:p>
            <a:pPr hangingPunct="0">
              <a:defRPr/>
            </a:pPr>
            <a:r>
              <a:rPr lang="en-US" sz="2000" b="1" i="1" dirty="0"/>
              <a:t>Vulnerability scanners</a:t>
            </a:r>
            <a:r>
              <a:rPr lang="en-US" sz="2000" dirty="0"/>
              <a:t> test for web attacks: integer, float or string overflows, SQL injection and cross-site scripting </a:t>
            </a:r>
          </a:p>
          <a:p>
            <a:pPr hangingPunct="0">
              <a:defRPr/>
            </a:pPr>
            <a:r>
              <a:rPr lang="en-US" sz="2000" b="1" i="1" dirty="0"/>
              <a:t>Web spiders</a:t>
            </a:r>
            <a:r>
              <a:rPr lang="en-US" sz="2000" b="1" dirty="0"/>
              <a:t> </a:t>
            </a:r>
            <a:r>
              <a:rPr lang="en-US" sz="2000" dirty="0"/>
              <a:t>parse website(s) to find embedded links</a:t>
            </a:r>
          </a:p>
          <a:p>
            <a:pPr marL="285750" indent="-285750" hangingPunct="0">
              <a:buFont typeface="Arial" panose="020B0604020202020204" pitchFamily="34" charset="0"/>
              <a:buChar char="•"/>
              <a:defRPr/>
            </a:pPr>
            <a:r>
              <a:rPr lang="en-US" sz="2000" dirty="0"/>
              <a:t>Follows all links recursively to determine full connectivity of a website. </a:t>
            </a:r>
          </a:p>
          <a:p>
            <a:pPr marL="285750" indent="-285750" hangingPunct="0">
              <a:buFont typeface="Arial" panose="020B0604020202020204" pitchFamily="34" charset="0"/>
              <a:buChar char="•"/>
              <a:defRPr/>
            </a:pPr>
            <a:r>
              <a:rPr lang="en-US" sz="2000" dirty="0"/>
              <a:t>Finds cross-site scripting in websites</a:t>
            </a:r>
          </a:p>
          <a:p>
            <a:pPr>
              <a:defRPr/>
            </a:pPr>
            <a:r>
              <a:rPr lang="en-US" sz="2000" dirty="0"/>
              <a:t>Manual </a:t>
            </a:r>
            <a:r>
              <a:rPr lang="en-US" sz="2000" b="1" dirty="0"/>
              <a:t>penetration tests </a:t>
            </a:r>
            <a:r>
              <a:rPr lang="en-US" sz="2000" dirty="0"/>
              <a:t>are tailored for specific applications</a:t>
            </a:r>
          </a:p>
          <a:p>
            <a:pPr marL="285750" indent="-285750">
              <a:buFont typeface="Arial" panose="020B0604020202020204" pitchFamily="34" charset="0"/>
              <a:buChar char="•"/>
              <a:defRPr/>
            </a:pPr>
            <a:r>
              <a:rPr lang="en-US" sz="2000" dirty="0"/>
              <a:t>Actually break into the system</a:t>
            </a:r>
          </a:p>
          <a:p>
            <a:pPr marL="285750" indent="-285750">
              <a:buFont typeface="Arial" panose="020B0604020202020204" pitchFamily="34" charset="0"/>
              <a:buChar char="•"/>
              <a:defRPr/>
            </a:pPr>
            <a:r>
              <a:rPr lang="en-US" sz="2000" dirty="0"/>
              <a:t>Proxies and vulnerability scanners allow dynamic packet creation. </a:t>
            </a:r>
          </a:p>
        </p:txBody>
      </p:sp>
      <p:sp>
        <p:nvSpPr>
          <p:cNvPr id="81923" name="Title 2">
            <a:extLst>
              <a:ext uri="{FF2B5EF4-FFF2-40B4-BE49-F238E27FC236}">
                <a16:creationId xmlns:a16="http://schemas.microsoft.com/office/drawing/2014/main" id="{DC46A643-EF24-4822-836B-86471337CD51}"/>
              </a:ext>
            </a:extLst>
          </p:cNvPr>
          <p:cNvSpPr>
            <a:spLocks noGrp="1"/>
          </p:cNvSpPr>
          <p:nvPr>
            <p:ph type="title"/>
          </p:nvPr>
        </p:nvSpPr>
        <p:spPr/>
        <p:txBody>
          <a:bodyPr/>
          <a:lstStyle/>
          <a:p>
            <a:r>
              <a:rPr lang="en-US" altLang="en-US">
                <a:ea typeface="Calibri" panose="020F0502020204030204" pitchFamily="34" charset="0"/>
                <a:cs typeface="Lucida Sans" panose="020B0602030504020204" pitchFamily="34" charset="0"/>
              </a:rPr>
              <a:t>Test Tools</a:t>
            </a:r>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B4F6A23-2E4F-433B-B54D-966DF3520D1F}"/>
              </a:ext>
            </a:extLst>
          </p:cNvPr>
          <p:cNvSpPr>
            <a:spLocks noGrp="1"/>
          </p:cNvSpPr>
          <p:nvPr>
            <p:ph idx="11"/>
          </p:nvPr>
        </p:nvSpPr>
        <p:spPr/>
        <p:txBody>
          <a:bodyPr/>
          <a:lstStyle/>
          <a:p>
            <a:r>
              <a:rPr lang="en-US" b="1" dirty="0"/>
              <a:t>Reliability testing</a:t>
            </a:r>
            <a:r>
              <a:rPr lang="en-US" dirty="0"/>
              <a:t> ensures software can survive unusual conditions:</a:t>
            </a:r>
          </a:p>
          <a:p>
            <a:pPr marL="285750" indent="-285750">
              <a:buFont typeface="Arial" panose="020B0604020202020204" pitchFamily="34" charset="0"/>
              <a:buChar char="•"/>
            </a:pPr>
            <a:r>
              <a:rPr lang="en-US" dirty="0"/>
              <a:t>Simulate faults to debug error handling</a:t>
            </a:r>
          </a:p>
          <a:p>
            <a:pPr marL="285750" indent="-285750">
              <a:buFont typeface="Arial" panose="020B0604020202020204" pitchFamily="34" charset="0"/>
              <a:buChar char="•"/>
            </a:pPr>
            <a:r>
              <a:rPr lang="en-US" dirty="0"/>
              <a:t>unusual operating conditions (e.g., cold or warm weather)</a:t>
            </a:r>
          </a:p>
          <a:p>
            <a:pPr marL="285750" indent="-285750">
              <a:buFont typeface="Arial" panose="020B0604020202020204" pitchFamily="34" charset="0"/>
              <a:buChar char="•"/>
            </a:pPr>
            <a:r>
              <a:rPr lang="en-US" dirty="0"/>
              <a:t> load testing: many simultaneous users, to evaluate performance and bottlenecks</a:t>
            </a:r>
          </a:p>
          <a:p>
            <a:pPr marL="285750" indent="-285750">
              <a:buFont typeface="Arial" panose="020B0604020202020204" pitchFamily="34" charset="0"/>
              <a:buChar char="•"/>
            </a:pPr>
            <a:r>
              <a:rPr lang="en-US" dirty="0"/>
              <a:t>low memory, low disk conditions </a:t>
            </a:r>
          </a:p>
          <a:p>
            <a:pPr marL="285750" indent="-285750">
              <a:buFont typeface="Arial" panose="020B0604020202020204" pitchFamily="34" charset="0"/>
              <a:buChar char="•"/>
            </a:pPr>
            <a:r>
              <a:rPr lang="en-US" dirty="0"/>
              <a:t>insufficient privileges</a:t>
            </a:r>
          </a:p>
          <a:p>
            <a:pPr marL="285750" indent="-285750">
              <a:buFont typeface="Arial" panose="020B0604020202020204" pitchFamily="34" charset="0"/>
              <a:buChar char="•"/>
            </a:pPr>
            <a:r>
              <a:rPr lang="en-US" dirty="0"/>
              <a:t>break connection before transaction completes</a:t>
            </a:r>
          </a:p>
          <a:p>
            <a:r>
              <a:rPr lang="en-US" dirty="0"/>
              <a:t>Software may slow down but should not crash or generate incorrect results</a:t>
            </a:r>
          </a:p>
          <a:p>
            <a:r>
              <a:rPr lang="en-US" dirty="0"/>
              <a:t>Software failures can impact human life</a:t>
            </a:r>
          </a:p>
          <a:p>
            <a:pPr marL="285750" indent="-285750">
              <a:buFont typeface="Arial" panose="020B0604020202020204" pitchFamily="34" charset="0"/>
              <a:buChar char="•"/>
            </a:pPr>
            <a:r>
              <a:rPr lang="en-US" dirty="0"/>
              <a:t>For mission critical code, functions shall not fail; failure rate must be known.</a:t>
            </a:r>
          </a:p>
          <a:p>
            <a:pPr marL="285750" indent="-285750">
              <a:buFont typeface="Arial" panose="020B0604020202020204" pitchFamily="34" charset="0"/>
              <a:buChar char="•"/>
            </a:pPr>
            <a:endParaRPr lang="en-US" dirty="0"/>
          </a:p>
          <a:p>
            <a:endParaRPr lang="en-US" dirty="0"/>
          </a:p>
        </p:txBody>
      </p:sp>
      <p:sp>
        <p:nvSpPr>
          <p:cNvPr id="3" name="Title 2">
            <a:extLst>
              <a:ext uri="{FF2B5EF4-FFF2-40B4-BE49-F238E27FC236}">
                <a16:creationId xmlns:a16="http://schemas.microsoft.com/office/drawing/2014/main" id="{B03C6929-6B2E-44E9-A06F-E565FCBD4E3C}"/>
              </a:ext>
            </a:extLst>
          </p:cNvPr>
          <p:cNvSpPr>
            <a:spLocks noGrp="1"/>
          </p:cNvSpPr>
          <p:nvPr>
            <p:ph type="title"/>
          </p:nvPr>
        </p:nvSpPr>
        <p:spPr/>
        <p:txBody>
          <a:bodyPr/>
          <a:lstStyle/>
          <a:p>
            <a:r>
              <a:rPr lang="en-US" dirty="0"/>
              <a:t>Reliability Tests</a:t>
            </a:r>
          </a:p>
        </p:txBody>
      </p:sp>
    </p:spTree>
    <p:extLst>
      <p:ext uri="{BB962C8B-B14F-4D97-AF65-F5344CB8AC3E}">
        <p14:creationId xmlns:p14="http://schemas.microsoft.com/office/powerpoint/2010/main" val="3370420948"/>
      </p:ext>
    </p:extLst>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E4627A8-DECE-42A1-B967-E8E568DC5290}"/>
              </a:ext>
            </a:extLst>
          </p:cNvPr>
          <p:cNvSpPr>
            <a:spLocks noGrp="1"/>
          </p:cNvSpPr>
          <p:nvPr>
            <p:ph idx="11"/>
          </p:nvPr>
        </p:nvSpPr>
        <p:spPr>
          <a:xfrm>
            <a:off x="522000" y="2209800"/>
            <a:ext cx="8136000" cy="4189412"/>
          </a:xfrm>
        </p:spPr>
        <p:txBody>
          <a:bodyPr/>
          <a:lstStyle/>
          <a:p>
            <a:r>
              <a:rPr lang="en-US" sz="2000" dirty="0"/>
              <a:t>Third party code:</a:t>
            </a:r>
          </a:p>
          <a:p>
            <a:pPr marL="342900" indent="-342900">
              <a:buFont typeface="Arial" panose="020B0604020202020204" pitchFamily="34" charset="0"/>
              <a:buChar char="•"/>
            </a:pPr>
            <a:r>
              <a:rPr lang="en-US" sz="2000" dirty="0"/>
              <a:t>Viewed as a quick way to coding – but can be risky</a:t>
            </a:r>
          </a:p>
          <a:p>
            <a:pPr marL="342900" indent="-342900">
              <a:buFont typeface="Arial" panose="020B0604020202020204" pitchFamily="34" charset="0"/>
              <a:buChar char="•"/>
            </a:pPr>
            <a:r>
              <a:rPr lang="en-US" sz="2000" dirty="0"/>
              <a:t>select highly trusted third-party code and inspect/vet it well</a:t>
            </a:r>
          </a:p>
          <a:p>
            <a:pPr marL="342900" indent="-342900">
              <a:buFont typeface="Arial" panose="020B0604020202020204" pitchFamily="34" charset="0"/>
              <a:buChar char="•"/>
            </a:pPr>
            <a:r>
              <a:rPr lang="en-US" sz="2000" dirty="0"/>
              <a:t>Minimize code to include only required features; test well  </a:t>
            </a:r>
          </a:p>
          <a:p>
            <a:r>
              <a:rPr lang="en-US" sz="2000" dirty="0"/>
              <a:t>High maturity levels of BSIMM [BSIMM20] recommends:</a:t>
            </a:r>
          </a:p>
          <a:p>
            <a:pPr marL="342900" indent="-342900">
              <a:buFont typeface="Arial" panose="020B0604020202020204" pitchFamily="34" charset="0"/>
              <a:buChar char="•"/>
            </a:pPr>
            <a:r>
              <a:rPr lang="en-US" sz="2000" dirty="0"/>
              <a:t>evaluate code within a jail or sandbox to quarantines untrusted program</a:t>
            </a:r>
          </a:p>
          <a:p>
            <a:pPr marL="342900" indent="-342900">
              <a:buFont typeface="Arial" panose="020B0604020202020204" pitchFamily="34" charset="0"/>
              <a:buChar char="•"/>
            </a:pPr>
            <a:r>
              <a:rPr lang="en-US" sz="2000" dirty="0"/>
              <a:t>monitor with protocol analyzers to ensure that (e.g.,) only strong encryption algorithms are used</a:t>
            </a:r>
          </a:p>
        </p:txBody>
      </p:sp>
      <p:sp>
        <p:nvSpPr>
          <p:cNvPr id="3" name="Title 2">
            <a:extLst>
              <a:ext uri="{FF2B5EF4-FFF2-40B4-BE49-F238E27FC236}">
                <a16:creationId xmlns:a16="http://schemas.microsoft.com/office/drawing/2014/main" id="{DAF6C3D9-4F2F-405A-84F7-961F6E7DF5AF}"/>
              </a:ext>
            </a:extLst>
          </p:cNvPr>
          <p:cNvSpPr>
            <a:spLocks noGrp="1"/>
          </p:cNvSpPr>
          <p:nvPr>
            <p:ph type="title"/>
          </p:nvPr>
        </p:nvSpPr>
        <p:spPr/>
        <p:txBody>
          <a:bodyPr/>
          <a:lstStyle/>
          <a:p>
            <a:r>
              <a:rPr lang="en-US" dirty="0"/>
              <a:t>Third Party Code</a:t>
            </a:r>
          </a:p>
        </p:txBody>
      </p:sp>
    </p:spTree>
    <p:extLst>
      <p:ext uri="{BB962C8B-B14F-4D97-AF65-F5344CB8AC3E}">
        <p14:creationId xmlns:p14="http://schemas.microsoft.com/office/powerpoint/2010/main" val="1156983182"/>
      </p:ext>
    </p:extLst>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46E8C62-576F-459F-B1CF-32FBEFAD7366}"/>
              </a:ext>
            </a:extLst>
          </p:cNvPr>
          <p:cNvSpPr>
            <a:spLocks noGrp="1"/>
          </p:cNvSpPr>
          <p:nvPr>
            <p:ph idx="11"/>
          </p:nvPr>
        </p:nvSpPr>
        <p:spPr/>
        <p:txBody>
          <a:bodyPr/>
          <a:lstStyle/>
          <a:p>
            <a:r>
              <a:rPr lang="en-US" dirty="0"/>
              <a:t>Manual penetration testing is essential</a:t>
            </a:r>
          </a:p>
          <a:p>
            <a:pPr marL="285750" indent="-285750">
              <a:buFont typeface="Arial" panose="020B0604020202020204" pitchFamily="34" charset="0"/>
              <a:buChar char="•"/>
            </a:pPr>
            <a:r>
              <a:rPr lang="en-US" dirty="0"/>
              <a:t>requires knowledgeable penetration testers</a:t>
            </a:r>
          </a:p>
          <a:p>
            <a:r>
              <a:rPr lang="en-US" dirty="0"/>
              <a:t>Tools can help in manual testing: </a:t>
            </a:r>
          </a:p>
          <a:p>
            <a:pPr marL="285750" indent="-285750">
              <a:buFont typeface="Arial" panose="020B0604020202020204" pitchFamily="34" charset="0"/>
              <a:buChar char="•"/>
            </a:pPr>
            <a:r>
              <a:rPr lang="en-US" dirty="0"/>
              <a:t>Dynamic packet creation</a:t>
            </a:r>
          </a:p>
          <a:p>
            <a:pPr marL="285750" indent="-285750">
              <a:buFont typeface="Arial" panose="020B0604020202020204" pitchFamily="34" charset="0"/>
              <a:buChar char="•"/>
            </a:pPr>
            <a:r>
              <a:rPr lang="en-US" dirty="0"/>
              <a:t>Proxy: intercepts commands and responses between the browser and the server, enabling the user to view and modify the packet before transmission </a:t>
            </a:r>
          </a:p>
          <a:p>
            <a:r>
              <a:rPr lang="en-US" dirty="0"/>
              <a:t>BSIMM recommends:</a:t>
            </a:r>
          </a:p>
          <a:p>
            <a:pPr marL="285750" indent="-285750">
              <a:buFont typeface="Arial" panose="020B0604020202020204" pitchFamily="34" charset="0"/>
              <a:buChar char="•"/>
            </a:pPr>
            <a:r>
              <a:rPr lang="en-US" dirty="0"/>
              <a:t>Internal AND external penetration testing</a:t>
            </a:r>
          </a:p>
          <a:p>
            <a:pPr marL="285750" indent="-285750">
              <a:buFont typeface="Arial" panose="020B0604020202020204" pitchFamily="34" charset="0"/>
              <a:buChar char="•"/>
            </a:pPr>
            <a:r>
              <a:rPr lang="en-US" dirty="0"/>
              <a:t>Perform penetration testing periodically</a:t>
            </a:r>
          </a:p>
          <a:p>
            <a:pPr marL="285750" indent="-285750">
              <a:buFont typeface="Arial" panose="020B0604020202020204" pitchFamily="34" charset="0"/>
              <a:buChar char="•"/>
            </a:pPr>
            <a:r>
              <a:rPr lang="en-US" dirty="0"/>
              <a:t>Penetration testers are provided information about the application </a:t>
            </a:r>
          </a:p>
          <a:p>
            <a:pPr marL="285750" indent="-285750">
              <a:buFont typeface="Arial" panose="020B0604020202020204" pitchFamily="34" charset="0"/>
              <a:buChar char="•"/>
            </a:pPr>
            <a:r>
              <a:rPr lang="en-US" dirty="0"/>
              <a:t>Discovered security flaws are tracked in change control</a:t>
            </a:r>
          </a:p>
          <a:p>
            <a:endParaRPr lang="en-US" dirty="0"/>
          </a:p>
        </p:txBody>
      </p:sp>
      <p:sp>
        <p:nvSpPr>
          <p:cNvPr id="3" name="Title 2">
            <a:extLst>
              <a:ext uri="{FF2B5EF4-FFF2-40B4-BE49-F238E27FC236}">
                <a16:creationId xmlns:a16="http://schemas.microsoft.com/office/drawing/2014/main" id="{70D2322E-D7C9-4D15-8957-42CCB865F1B8}"/>
              </a:ext>
            </a:extLst>
          </p:cNvPr>
          <p:cNvSpPr>
            <a:spLocks noGrp="1"/>
          </p:cNvSpPr>
          <p:nvPr>
            <p:ph type="title"/>
          </p:nvPr>
        </p:nvSpPr>
        <p:spPr/>
        <p:txBody>
          <a:bodyPr/>
          <a:lstStyle/>
          <a:p>
            <a:r>
              <a:rPr lang="en-US" dirty="0"/>
              <a:t>Penetration Testing</a:t>
            </a:r>
          </a:p>
        </p:txBody>
      </p:sp>
    </p:spTree>
    <p:extLst>
      <p:ext uri="{BB962C8B-B14F-4D97-AF65-F5344CB8AC3E}">
        <p14:creationId xmlns:p14="http://schemas.microsoft.com/office/powerpoint/2010/main" val="383534132"/>
      </p:ext>
    </p:extLst>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491116A4-29AB-4B93-9C09-2F45FA5B09CC}"/>
              </a:ext>
            </a:extLst>
          </p:cNvPr>
          <p:cNvGraphicFramePr>
            <a:graphicFrameLocks noGrp="1"/>
          </p:cNvGraphicFramePr>
          <p:nvPr>
            <p:ph idx="11"/>
            <p:extLst>
              <p:ext uri="{D42A27DB-BD31-4B8C-83A1-F6EECF244321}">
                <p14:modId xmlns:p14="http://schemas.microsoft.com/office/powerpoint/2010/main" val="3290816183"/>
              </p:ext>
            </p:extLst>
          </p:nvPr>
        </p:nvGraphicFramePr>
        <p:xfrm>
          <a:off x="513080" y="2133600"/>
          <a:ext cx="8135938" cy="3505200"/>
        </p:xfrm>
        <a:graphic>
          <a:graphicData uri="http://schemas.openxmlformats.org/drawingml/2006/table">
            <a:tbl>
              <a:tblPr firstRow="1" bandRow="1">
                <a:tableStyleId>{5C22544A-7EE6-4342-B048-85BDC9FD1C3A}</a:tableStyleId>
              </a:tblPr>
              <a:tblGrid>
                <a:gridCol w="3059112">
                  <a:extLst>
                    <a:ext uri="{9D8B030D-6E8A-4147-A177-3AD203B41FA5}">
                      <a16:colId xmlns:a16="http://schemas.microsoft.com/office/drawing/2014/main" val="1064739949"/>
                    </a:ext>
                  </a:extLst>
                </a:gridCol>
                <a:gridCol w="5076826">
                  <a:extLst>
                    <a:ext uri="{9D8B030D-6E8A-4147-A177-3AD203B41FA5}">
                      <a16:colId xmlns:a16="http://schemas.microsoft.com/office/drawing/2014/main" val="2841409037"/>
                    </a:ext>
                  </a:extLst>
                </a:gridCol>
              </a:tblGrid>
              <a:tr h="370840">
                <a:tc>
                  <a:txBody>
                    <a:bodyPr/>
                    <a:lstStyle/>
                    <a:p>
                      <a:pPr algn="ctr"/>
                      <a:r>
                        <a:rPr lang="en-US" sz="2000" dirty="0"/>
                        <a:t>Product</a:t>
                      </a:r>
                    </a:p>
                  </a:txBody>
                  <a:tcPr/>
                </a:tc>
                <a:tc>
                  <a:txBody>
                    <a:bodyPr/>
                    <a:lstStyle/>
                    <a:p>
                      <a:pPr algn="ctr"/>
                      <a:r>
                        <a:rPr lang="en-US" sz="2000" dirty="0"/>
                        <a:t>Features</a:t>
                      </a:r>
                    </a:p>
                  </a:txBody>
                  <a:tcPr/>
                </a:tc>
                <a:extLst>
                  <a:ext uri="{0D108BD9-81ED-4DB2-BD59-A6C34878D82A}">
                    <a16:rowId xmlns:a16="http://schemas.microsoft.com/office/drawing/2014/main" val="2701606685"/>
                  </a:ext>
                </a:extLst>
              </a:tr>
              <a:tr h="370840">
                <a:tc>
                  <a:txBody>
                    <a:bodyPr/>
                    <a:lstStyle/>
                    <a:p>
                      <a:r>
                        <a:rPr lang="en-US" sz="2000" dirty="0"/>
                        <a:t>Paros</a:t>
                      </a:r>
                    </a:p>
                  </a:txBody>
                  <a:tcPr/>
                </a:tc>
                <a:tc>
                  <a:txBody>
                    <a:bodyPr/>
                    <a:lstStyle/>
                    <a:p>
                      <a:r>
                        <a:rPr lang="en-US" sz="2000" dirty="0"/>
                        <a:t>Supports automated and dynamic manual testing </a:t>
                      </a:r>
                    </a:p>
                  </a:txBody>
                  <a:tcPr/>
                </a:tc>
                <a:extLst>
                  <a:ext uri="{0D108BD9-81ED-4DB2-BD59-A6C34878D82A}">
                    <a16:rowId xmlns:a16="http://schemas.microsoft.com/office/drawing/2014/main" val="3295819160"/>
                  </a:ext>
                </a:extLst>
              </a:tr>
              <a:tr h="370840">
                <a:tc>
                  <a:txBody>
                    <a:bodyPr/>
                    <a:lstStyle/>
                    <a:p>
                      <a:r>
                        <a:rPr lang="en-US" sz="2000" dirty="0"/>
                        <a:t>OWASP Zed Attack Proxy (ZAP)</a:t>
                      </a:r>
                    </a:p>
                  </a:txBody>
                  <a:tcPr/>
                </a:tc>
                <a:tc>
                  <a:txBody>
                    <a:bodyPr/>
                    <a:lstStyle/>
                    <a:p>
                      <a:r>
                        <a:rPr lang="en-US" sz="2000" dirty="0"/>
                        <a:t>Supports automated and dynamic manual testing </a:t>
                      </a:r>
                    </a:p>
                  </a:txBody>
                  <a:tcPr/>
                </a:tc>
                <a:extLst>
                  <a:ext uri="{0D108BD9-81ED-4DB2-BD59-A6C34878D82A}">
                    <a16:rowId xmlns:a16="http://schemas.microsoft.com/office/drawing/2014/main" val="2892374330"/>
                  </a:ext>
                </a:extLst>
              </a:tr>
              <a:tr h="370840">
                <a:tc>
                  <a:txBody>
                    <a:bodyPr/>
                    <a:lstStyle/>
                    <a:p>
                      <a:r>
                        <a:rPr lang="en-US" sz="2000" dirty="0"/>
                        <a:t>Fortify </a:t>
                      </a:r>
                    </a:p>
                  </a:txBody>
                  <a:tcPr/>
                </a:tc>
                <a:tc>
                  <a:txBody>
                    <a:bodyPr/>
                    <a:lstStyle/>
                    <a:p>
                      <a:r>
                        <a:rPr lang="en-US" sz="2000" dirty="0"/>
                        <a:t>Commercial product: supports static analysis and automated vulnerability scanning of traditional web and mobile interfaces</a:t>
                      </a:r>
                    </a:p>
                  </a:txBody>
                  <a:tcPr/>
                </a:tc>
                <a:extLst>
                  <a:ext uri="{0D108BD9-81ED-4DB2-BD59-A6C34878D82A}">
                    <a16:rowId xmlns:a16="http://schemas.microsoft.com/office/drawing/2014/main" val="552191399"/>
                  </a:ext>
                </a:extLst>
              </a:tr>
              <a:tr h="370840">
                <a:tc>
                  <a:txBody>
                    <a:bodyPr/>
                    <a:lstStyle/>
                    <a:p>
                      <a:r>
                        <a:rPr lang="en-US" sz="2000" dirty="0" err="1"/>
                        <a:t>Acunetix</a:t>
                      </a:r>
                      <a:r>
                        <a:rPr lang="en-US" sz="2000" dirty="0"/>
                        <a:t> web vulnerability scanner</a:t>
                      </a:r>
                    </a:p>
                  </a:txBody>
                  <a:tcPr/>
                </a:tc>
                <a:tc>
                  <a:txBody>
                    <a:bodyPr/>
                    <a:lstStyle/>
                    <a:p>
                      <a:r>
                        <a:rPr lang="en-US" sz="2000" dirty="0"/>
                        <a:t>Commercial product:  feature set includes HTTP, SOAP, AJAX and flash content</a:t>
                      </a:r>
                    </a:p>
                  </a:txBody>
                  <a:tcPr/>
                </a:tc>
                <a:extLst>
                  <a:ext uri="{0D108BD9-81ED-4DB2-BD59-A6C34878D82A}">
                    <a16:rowId xmlns:a16="http://schemas.microsoft.com/office/drawing/2014/main" val="2594136182"/>
                  </a:ext>
                </a:extLst>
              </a:tr>
            </a:tbl>
          </a:graphicData>
        </a:graphic>
      </p:graphicFrame>
      <p:sp>
        <p:nvSpPr>
          <p:cNvPr id="3" name="Title 2">
            <a:extLst>
              <a:ext uri="{FF2B5EF4-FFF2-40B4-BE49-F238E27FC236}">
                <a16:creationId xmlns:a16="http://schemas.microsoft.com/office/drawing/2014/main" id="{599A38D8-CCFF-4242-8C3C-EB2059C9DD56}"/>
              </a:ext>
            </a:extLst>
          </p:cNvPr>
          <p:cNvSpPr>
            <a:spLocks noGrp="1"/>
          </p:cNvSpPr>
          <p:nvPr>
            <p:ph type="title"/>
          </p:nvPr>
        </p:nvSpPr>
        <p:spPr/>
        <p:txBody>
          <a:bodyPr/>
          <a:lstStyle/>
          <a:p>
            <a:r>
              <a:rPr lang="en-US" dirty="0"/>
              <a:t>Web Testing Tools</a:t>
            </a:r>
          </a:p>
        </p:txBody>
      </p:sp>
    </p:spTree>
    <p:extLst>
      <p:ext uri="{BB962C8B-B14F-4D97-AF65-F5344CB8AC3E}">
        <p14:creationId xmlns:p14="http://schemas.microsoft.com/office/powerpoint/2010/main" val="3996107362"/>
      </p:ext>
    </p:extLst>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E720D1C-9149-47EA-B824-91CB53725069}"/>
              </a:ext>
            </a:extLst>
          </p:cNvPr>
          <p:cNvSpPr>
            <a:spLocks noGrp="1"/>
          </p:cNvSpPr>
          <p:nvPr>
            <p:ph type="title"/>
          </p:nvPr>
        </p:nvSpPr>
        <p:spPr>
          <a:xfrm>
            <a:off x="530224" y="796802"/>
            <a:ext cx="8229600" cy="498598"/>
          </a:xfrm>
        </p:spPr>
        <p:txBody>
          <a:bodyPr/>
          <a:lstStyle/>
          <a:p>
            <a:r>
              <a:rPr lang="en-US" dirty="0"/>
              <a:t>Bug Bar</a:t>
            </a:r>
          </a:p>
        </p:txBody>
      </p:sp>
      <p:sp>
        <p:nvSpPr>
          <p:cNvPr id="8" name="Text Placeholder 7">
            <a:extLst>
              <a:ext uri="{FF2B5EF4-FFF2-40B4-BE49-F238E27FC236}">
                <a16:creationId xmlns:a16="http://schemas.microsoft.com/office/drawing/2014/main" id="{06C99103-ACAF-489F-9990-B249C684DADF}"/>
              </a:ext>
            </a:extLst>
          </p:cNvPr>
          <p:cNvSpPr>
            <a:spLocks noGrp="1"/>
          </p:cNvSpPr>
          <p:nvPr>
            <p:ph type="body" idx="1"/>
          </p:nvPr>
        </p:nvSpPr>
        <p:spPr>
          <a:xfrm>
            <a:off x="457199" y="1535113"/>
            <a:ext cx="4040188" cy="639762"/>
          </a:xfrm>
        </p:spPr>
        <p:txBody>
          <a:bodyPr/>
          <a:lstStyle/>
          <a:p>
            <a:r>
              <a:rPr lang="en-US" dirty="0"/>
              <a:t>Example</a:t>
            </a:r>
          </a:p>
        </p:txBody>
      </p:sp>
      <p:graphicFrame>
        <p:nvGraphicFramePr>
          <p:cNvPr id="6" name="Content Placeholder 5">
            <a:extLst>
              <a:ext uri="{FF2B5EF4-FFF2-40B4-BE49-F238E27FC236}">
                <a16:creationId xmlns:a16="http://schemas.microsoft.com/office/drawing/2014/main" id="{E38517BE-9742-4793-867E-DA911F6AA293}"/>
              </a:ext>
            </a:extLst>
          </p:cNvPr>
          <p:cNvGraphicFramePr>
            <a:graphicFrameLocks noGrp="1"/>
          </p:cNvGraphicFramePr>
          <p:nvPr>
            <p:ph sz="half" idx="2"/>
            <p:extLst>
              <p:ext uri="{D42A27DB-BD31-4B8C-83A1-F6EECF244321}">
                <p14:modId xmlns:p14="http://schemas.microsoft.com/office/powerpoint/2010/main" val="2473509246"/>
              </p:ext>
            </p:extLst>
          </p:nvPr>
        </p:nvGraphicFramePr>
        <p:xfrm>
          <a:off x="457199" y="2174875"/>
          <a:ext cx="4187825" cy="4342384"/>
        </p:xfrm>
        <a:graphic>
          <a:graphicData uri="http://schemas.openxmlformats.org/drawingml/2006/table">
            <a:tbl>
              <a:tblPr firstRow="1" firstCol="1" bandRow="1">
                <a:tableStyleId>{5C22544A-7EE6-4342-B048-85BDC9FD1C3A}</a:tableStyleId>
              </a:tblPr>
              <a:tblGrid>
                <a:gridCol w="3124201">
                  <a:extLst>
                    <a:ext uri="{9D8B030D-6E8A-4147-A177-3AD203B41FA5}">
                      <a16:colId xmlns:a16="http://schemas.microsoft.com/office/drawing/2014/main" val="2843476972"/>
                    </a:ext>
                  </a:extLst>
                </a:gridCol>
                <a:gridCol w="1063624">
                  <a:extLst>
                    <a:ext uri="{9D8B030D-6E8A-4147-A177-3AD203B41FA5}">
                      <a16:colId xmlns:a16="http://schemas.microsoft.com/office/drawing/2014/main" val="3932914736"/>
                    </a:ext>
                  </a:extLst>
                </a:gridCol>
              </a:tblGrid>
              <a:tr h="118212">
                <a:tc>
                  <a:txBody>
                    <a:bodyPr/>
                    <a:lstStyle/>
                    <a:p>
                      <a:pPr marL="0" marR="0" algn="ctr">
                        <a:lnSpc>
                          <a:spcPct val="115000"/>
                        </a:lnSpc>
                        <a:spcBef>
                          <a:spcPts val="0"/>
                        </a:spcBef>
                        <a:spcAft>
                          <a:spcPts val="0"/>
                        </a:spcAft>
                      </a:pPr>
                      <a:r>
                        <a:rPr lang="en-US" sz="1800" dirty="0">
                          <a:effectLst/>
                        </a:rPr>
                        <a:t>Bug Bar Standard for Tampering and Repudiation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4326" marR="34326" marT="0" marB="0"/>
                </a:tc>
                <a:tc>
                  <a:txBody>
                    <a:bodyPr/>
                    <a:lstStyle/>
                    <a:p>
                      <a:pPr marL="0" marR="0" algn="ctr">
                        <a:lnSpc>
                          <a:spcPct val="115000"/>
                        </a:lnSpc>
                        <a:spcBef>
                          <a:spcPts val="0"/>
                        </a:spcBef>
                        <a:spcAft>
                          <a:spcPts val="0"/>
                        </a:spcAft>
                      </a:pPr>
                      <a:r>
                        <a:rPr lang="en-US" sz="1800">
                          <a:effectLst/>
                        </a:rPr>
                        <a:t>Severity</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34326" marR="34326" marT="0" marB="0"/>
                </a:tc>
                <a:extLst>
                  <a:ext uri="{0D108BD9-81ED-4DB2-BD59-A6C34878D82A}">
                    <a16:rowId xmlns:a16="http://schemas.microsoft.com/office/drawing/2014/main" val="2300396278"/>
                  </a:ext>
                </a:extLst>
              </a:tr>
              <a:tr h="243787">
                <a:tc>
                  <a:txBody>
                    <a:bodyPr/>
                    <a:lstStyle/>
                    <a:p>
                      <a:pPr marL="0" marR="0">
                        <a:lnSpc>
                          <a:spcPct val="115000"/>
                        </a:lnSpc>
                        <a:spcBef>
                          <a:spcPts val="0"/>
                        </a:spcBef>
                        <a:spcAft>
                          <a:spcPts val="0"/>
                        </a:spcAft>
                      </a:pPr>
                      <a:r>
                        <a:rPr lang="en-US" sz="1800" b="0" dirty="0">
                          <a:effectLst/>
                        </a:rPr>
                        <a:t>Permanent modification of any user data in a common scenario that persists after restarting the OS/application.</a:t>
                      </a: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34326" marR="34326" marT="0" marB="0"/>
                </a:tc>
                <a:tc>
                  <a:txBody>
                    <a:bodyPr/>
                    <a:lstStyle/>
                    <a:p>
                      <a:pPr marL="0" marR="0" algn="ctr">
                        <a:lnSpc>
                          <a:spcPct val="115000"/>
                        </a:lnSpc>
                        <a:spcBef>
                          <a:spcPts val="0"/>
                        </a:spcBef>
                        <a:spcAft>
                          <a:spcPts val="0"/>
                        </a:spcAft>
                      </a:pPr>
                      <a:r>
                        <a:rPr lang="en-US" sz="1800">
                          <a:effectLst/>
                        </a:rPr>
                        <a:t>High</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34326" marR="34326" marT="0" marB="0"/>
                </a:tc>
                <a:extLst>
                  <a:ext uri="{0D108BD9-81ED-4DB2-BD59-A6C34878D82A}">
                    <a16:rowId xmlns:a16="http://schemas.microsoft.com/office/drawing/2014/main" val="291133178"/>
                  </a:ext>
                </a:extLst>
              </a:tr>
              <a:tr h="243787">
                <a:tc>
                  <a:txBody>
                    <a:bodyPr/>
                    <a:lstStyle/>
                    <a:p>
                      <a:pPr marL="0" marR="0">
                        <a:lnSpc>
                          <a:spcPct val="115000"/>
                        </a:lnSpc>
                        <a:spcBef>
                          <a:spcPts val="0"/>
                        </a:spcBef>
                        <a:spcAft>
                          <a:spcPts val="0"/>
                        </a:spcAft>
                      </a:pPr>
                      <a:r>
                        <a:rPr lang="en-US" sz="1800" b="0">
                          <a:effectLst/>
                        </a:rPr>
                        <a:t>Permanent modification of any user data in a specific scenario, or temporary modification of user data in a common scenario.</a:t>
                      </a:r>
                      <a:endParaRPr lang="en-US" sz="1800" b="0">
                        <a:effectLst/>
                        <a:latin typeface="Calibri" panose="020F0502020204030204" pitchFamily="34" charset="0"/>
                        <a:ea typeface="Calibri" panose="020F0502020204030204" pitchFamily="34" charset="0"/>
                        <a:cs typeface="Times New Roman" panose="02020603050405020304" pitchFamily="18" charset="0"/>
                      </a:endParaRPr>
                    </a:p>
                  </a:txBody>
                  <a:tcPr marL="34326" marR="34326" marT="0" marB="0"/>
                </a:tc>
                <a:tc>
                  <a:txBody>
                    <a:bodyPr/>
                    <a:lstStyle/>
                    <a:p>
                      <a:pPr marL="0" marR="0" algn="ctr">
                        <a:lnSpc>
                          <a:spcPct val="115000"/>
                        </a:lnSpc>
                        <a:spcBef>
                          <a:spcPts val="0"/>
                        </a:spcBef>
                        <a:spcAft>
                          <a:spcPts val="0"/>
                        </a:spcAft>
                      </a:pPr>
                      <a:r>
                        <a:rPr lang="en-US" sz="1800">
                          <a:effectLst/>
                        </a:rPr>
                        <a:t>Moderate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34326" marR="34326" marT="0" marB="0"/>
                </a:tc>
                <a:extLst>
                  <a:ext uri="{0D108BD9-81ED-4DB2-BD59-A6C34878D82A}">
                    <a16:rowId xmlns:a16="http://schemas.microsoft.com/office/drawing/2014/main" val="2273248705"/>
                  </a:ext>
                </a:extLst>
              </a:tr>
              <a:tr h="243787">
                <a:tc>
                  <a:txBody>
                    <a:bodyPr/>
                    <a:lstStyle/>
                    <a:p>
                      <a:pPr marL="0" marR="0">
                        <a:lnSpc>
                          <a:spcPct val="115000"/>
                        </a:lnSpc>
                        <a:spcBef>
                          <a:spcPts val="0"/>
                        </a:spcBef>
                        <a:spcAft>
                          <a:spcPts val="0"/>
                        </a:spcAft>
                      </a:pPr>
                      <a:r>
                        <a:rPr lang="en-US" sz="1800" b="0" dirty="0">
                          <a:effectLst/>
                        </a:rPr>
                        <a:t>Temporary modification of data in a specific scenario that does not persist after restarting the OS/application.</a:t>
                      </a: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34326" marR="34326" marT="0" marB="0"/>
                </a:tc>
                <a:tc>
                  <a:txBody>
                    <a:bodyPr/>
                    <a:lstStyle/>
                    <a:p>
                      <a:pPr marL="0" marR="0" algn="ctr">
                        <a:lnSpc>
                          <a:spcPct val="115000"/>
                        </a:lnSpc>
                        <a:spcBef>
                          <a:spcPts val="0"/>
                        </a:spcBef>
                        <a:spcAft>
                          <a:spcPts val="0"/>
                        </a:spcAft>
                      </a:pPr>
                      <a:r>
                        <a:rPr lang="en-US" sz="1800" dirty="0">
                          <a:effectLst/>
                        </a:rPr>
                        <a:t>Low</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4326" marR="34326" marT="0" marB="0"/>
                </a:tc>
                <a:extLst>
                  <a:ext uri="{0D108BD9-81ED-4DB2-BD59-A6C34878D82A}">
                    <a16:rowId xmlns:a16="http://schemas.microsoft.com/office/drawing/2014/main" val="2652061828"/>
                  </a:ext>
                </a:extLst>
              </a:tr>
            </a:tbl>
          </a:graphicData>
        </a:graphic>
      </p:graphicFrame>
      <p:sp>
        <p:nvSpPr>
          <p:cNvPr id="9" name="Text Placeholder 8">
            <a:extLst>
              <a:ext uri="{FF2B5EF4-FFF2-40B4-BE49-F238E27FC236}">
                <a16:creationId xmlns:a16="http://schemas.microsoft.com/office/drawing/2014/main" id="{0A8B360E-44B3-40C5-A492-AF87BFAEA445}"/>
              </a:ext>
            </a:extLst>
          </p:cNvPr>
          <p:cNvSpPr>
            <a:spLocks noGrp="1"/>
          </p:cNvSpPr>
          <p:nvPr>
            <p:ph type="body" sz="quarter" idx="3"/>
          </p:nvPr>
        </p:nvSpPr>
        <p:spPr>
          <a:xfrm>
            <a:off x="4953000" y="1535113"/>
            <a:ext cx="3733800" cy="639762"/>
          </a:xfrm>
        </p:spPr>
        <p:txBody>
          <a:bodyPr/>
          <a:lstStyle/>
          <a:p>
            <a:r>
              <a:rPr lang="en-US" dirty="0"/>
              <a:t>Microsoft’s Bug Bar Standard</a:t>
            </a:r>
          </a:p>
        </p:txBody>
      </p:sp>
      <p:sp>
        <p:nvSpPr>
          <p:cNvPr id="10" name="Content Placeholder 9">
            <a:extLst>
              <a:ext uri="{FF2B5EF4-FFF2-40B4-BE49-F238E27FC236}">
                <a16:creationId xmlns:a16="http://schemas.microsoft.com/office/drawing/2014/main" id="{6722CF5E-B94D-404A-8E0E-D1E972762957}"/>
              </a:ext>
            </a:extLst>
          </p:cNvPr>
          <p:cNvSpPr>
            <a:spLocks noGrp="1"/>
          </p:cNvSpPr>
          <p:nvPr>
            <p:ph sz="quarter" idx="4"/>
          </p:nvPr>
        </p:nvSpPr>
        <p:spPr>
          <a:xfrm>
            <a:off x="4953000" y="2174875"/>
            <a:ext cx="3733800" cy="3951288"/>
          </a:xfrm>
        </p:spPr>
        <p:txBody>
          <a:bodyPr/>
          <a:lstStyle/>
          <a:p>
            <a:r>
              <a:rPr lang="en-US" dirty="0"/>
              <a:t>Measures effects of security defects</a:t>
            </a:r>
          </a:p>
          <a:p>
            <a:pPr marL="342900" indent="-342900">
              <a:buFont typeface="Arial" panose="020B0604020202020204" pitchFamily="34" charset="0"/>
              <a:buChar char="•"/>
            </a:pPr>
            <a:r>
              <a:rPr lang="en-US" dirty="0"/>
              <a:t>Effects are most important and reliable attribute in measuring a security fault </a:t>
            </a:r>
          </a:p>
          <a:p>
            <a:pPr marL="342900" indent="-342900">
              <a:buFont typeface="Arial" panose="020B0604020202020204" pitchFamily="34" charset="0"/>
              <a:buChar char="•"/>
            </a:pPr>
            <a:r>
              <a:rPr lang="en-US" dirty="0"/>
              <a:t>Defect levels include: high, moderate or low</a:t>
            </a:r>
          </a:p>
          <a:p>
            <a:r>
              <a:rPr lang="en-US" dirty="0"/>
              <a:t>At Left: simplified sample for the Tampering and Repudiation threat category </a:t>
            </a:r>
          </a:p>
        </p:txBody>
      </p:sp>
    </p:spTree>
    <p:extLst>
      <p:ext uri="{BB962C8B-B14F-4D97-AF65-F5344CB8AC3E}">
        <p14:creationId xmlns:p14="http://schemas.microsoft.com/office/powerpoint/2010/main" val="1316155837"/>
      </p:ext>
    </p:extLst>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03FB7EF5-C7F5-4C37-986A-1F03EEE56FCE}"/>
              </a:ext>
            </a:extLst>
          </p:cNvPr>
          <p:cNvGraphicFramePr>
            <a:graphicFrameLocks noGrp="1"/>
          </p:cNvGraphicFramePr>
          <p:nvPr>
            <p:ph idx="11"/>
            <p:extLst>
              <p:ext uri="{D42A27DB-BD31-4B8C-83A1-F6EECF244321}">
                <p14:modId xmlns:p14="http://schemas.microsoft.com/office/powerpoint/2010/main" val="2796334305"/>
              </p:ext>
            </p:extLst>
          </p:nvPr>
        </p:nvGraphicFramePr>
        <p:xfrm>
          <a:off x="522288" y="1519238"/>
          <a:ext cx="8135937" cy="4879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a:extLst>
              <a:ext uri="{FF2B5EF4-FFF2-40B4-BE49-F238E27FC236}">
                <a16:creationId xmlns:a16="http://schemas.microsoft.com/office/drawing/2014/main" id="{C626D73A-27F8-4863-B7DA-EF12CEFC7487}"/>
              </a:ext>
            </a:extLst>
          </p:cNvPr>
          <p:cNvSpPr>
            <a:spLocks noGrp="1"/>
          </p:cNvSpPr>
          <p:nvPr>
            <p:ph type="title"/>
          </p:nvPr>
        </p:nvSpPr>
        <p:spPr/>
        <p:txBody>
          <a:bodyPr/>
          <a:lstStyle/>
          <a:p>
            <a:r>
              <a:rPr lang="en-US" dirty="0"/>
              <a:t>Certification &amp; Accreditation</a:t>
            </a:r>
          </a:p>
        </p:txBody>
      </p:sp>
    </p:spTree>
    <p:extLst>
      <p:ext uri="{BB962C8B-B14F-4D97-AF65-F5344CB8AC3E}">
        <p14:creationId xmlns:p14="http://schemas.microsoft.com/office/powerpoint/2010/main" val="2588832591"/>
      </p:ext>
    </p:extLst>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0860BFE-5AA2-4C79-8F6D-5C1DB3A285DA}"/>
              </a:ext>
            </a:extLst>
          </p:cNvPr>
          <p:cNvSpPr>
            <a:spLocks noGrp="1"/>
          </p:cNvSpPr>
          <p:nvPr>
            <p:ph idx="11"/>
          </p:nvPr>
        </p:nvSpPr>
        <p:spPr>
          <a:xfrm>
            <a:off x="522000" y="1519237"/>
            <a:ext cx="8136000" cy="4879975"/>
          </a:xfrm>
        </p:spPr>
        <p:txBody>
          <a:bodyPr/>
          <a:lstStyle/>
          <a:p>
            <a:r>
              <a:rPr lang="en-US" dirty="0"/>
              <a:t>Software is properly configured, patched and monitored. </a:t>
            </a:r>
          </a:p>
          <a:p>
            <a:pPr marL="285750" indent="-285750">
              <a:buFont typeface="Arial" panose="020B0604020202020204" pitchFamily="34" charset="0"/>
              <a:buChar char="•"/>
            </a:pPr>
            <a:r>
              <a:rPr lang="en-US" dirty="0"/>
              <a:t>Network and host computer are optimized for security</a:t>
            </a:r>
          </a:p>
          <a:p>
            <a:pPr marL="285750" indent="-285750">
              <a:buFont typeface="Arial" panose="020B0604020202020204" pitchFamily="34" charset="0"/>
              <a:buChar char="•"/>
            </a:pPr>
            <a:r>
              <a:rPr lang="en-US" dirty="0"/>
              <a:t>Highly secure server applications are placed in own container or physical or virtual machine</a:t>
            </a:r>
          </a:p>
          <a:p>
            <a:pPr marL="285750" indent="-285750">
              <a:buFont typeface="Arial" panose="020B0604020202020204" pitchFamily="34" charset="0"/>
              <a:buChar char="•"/>
            </a:pPr>
            <a:r>
              <a:rPr lang="en-US" dirty="0"/>
              <a:t>Deployment configuration is fully documented</a:t>
            </a:r>
          </a:p>
          <a:p>
            <a:pPr marL="285750" indent="-285750">
              <a:buFont typeface="Arial" panose="020B0604020202020204" pitchFamily="34" charset="0"/>
              <a:buChar char="•"/>
            </a:pPr>
            <a:r>
              <a:rPr lang="en-US" dirty="0"/>
              <a:t>Code protected to ensure integrity</a:t>
            </a:r>
          </a:p>
          <a:p>
            <a:pPr marL="285750" indent="-285750">
              <a:buFont typeface="Arial" panose="020B0604020202020204" pitchFamily="34" charset="0"/>
              <a:buChar char="•"/>
            </a:pPr>
            <a:r>
              <a:rPr lang="en-US" dirty="0"/>
              <a:t>Configuration lockdown: configuration, environment, data files inaccessible to  users</a:t>
            </a:r>
          </a:p>
          <a:p>
            <a:r>
              <a:rPr lang="en-US" dirty="0"/>
              <a:t>Attacks and logs are monitored</a:t>
            </a:r>
          </a:p>
          <a:p>
            <a:pPr marL="285750" indent="-285750">
              <a:buFont typeface="Arial" panose="020B0604020202020204" pitchFamily="34" charset="0"/>
              <a:buChar char="•"/>
            </a:pPr>
            <a:r>
              <a:rPr lang="en-US" dirty="0"/>
              <a:t>Discovered defects tracked for fixing by development </a:t>
            </a:r>
          </a:p>
          <a:p>
            <a:r>
              <a:rPr lang="en-US" dirty="0"/>
              <a:t>Developed software should be maintained and patched</a:t>
            </a:r>
          </a:p>
          <a:p>
            <a:pPr marL="285750" indent="-285750">
              <a:buFont typeface="Arial" panose="020B0604020202020204" pitchFamily="34" charset="0"/>
              <a:buChar char="•"/>
            </a:pPr>
            <a:r>
              <a:rPr lang="en-US" dirty="0"/>
              <a:t>Regularly patch software the application relies on: O.S., database.  </a:t>
            </a:r>
          </a:p>
          <a:p>
            <a:pPr marL="285750" indent="-285750">
              <a:buFont typeface="Arial" panose="020B0604020202020204" pitchFamily="34" charset="0"/>
              <a:buChar char="•"/>
            </a:pPr>
            <a:r>
              <a:rPr lang="en-US" dirty="0"/>
              <a:t>Patched software should come with full documentation, including reason(s) for the patch</a:t>
            </a:r>
          </a:p>
        </p:txBody>
      </p:sp>
      <p:sp>
        <p:nvSpPr>
          <p:cNvPr id="3" name="Title 2">
            <a:extLst>
              <a:ext uri="{FF2B5EF4-FFF2-40B4-BE49-F238E27FC236}">
                <a16:creationId xmlns:a16="http://schemas.microsoft.com/office/drawing/2014/main" id="{5B2EC3F5-DD20-413D-80E6-049DC0985A22}"/>
              </a:ext>
            </a:extLst>
          </p:cNvPr>
          <p:cNvSpPr>
            <a:spLocks noGrp="1"/>
          </p:cNvSpPr>
          <p:nvPr>
            <p:ph type="title"/>
          </p:nvPr>
        </p:nvSpPr>
        <p:spPr/>
        <p:txBody>
          <a:bodyPr/>
          <a:lstStyle/>
          <a:p>
            <a:r>
              <a:rPr lang="en-US" dirty="0"/>
              <a:t>Software Release and Deployment</a:t>
            </a:r>
          </a:p>
        </p:txBody>
      </p:sp>
    </p:spTree>
    <p:extLst>
      <p:ext uri="{BB962C8B-B14F-4D97-AF65-F5344CB8AC3E}">
        <p14:creationId xmlns:p14="http://schemas.microsoft.com/office/powerpoint/2010/main" val="3905511713"/>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63A3084-914E-434C-8EBE-070459F4D4E5}"/>
              </a:ext>
            </a:extLst>
          </p:cNvPr>
          <p:cNvSpPr>
            <a:spLocks noGrp="1"/>
          </p:cNvSpPr>
          <p:nvPr>
            <p:ph idx="11"/>
          </p:nvPr>
        </p:nvSpPr>
        <p:spPr/>
        <p:txBody>
          <a:bodyPr/>
          <a:lstStyle/>
          <a:p>
            <a:r>
              <a:rPr lang="en-US" sz="2400" dirty="0"/>
              <a:t>Two models with &gt; 100 organizations participating in design</a:t>
            </a:r>
          </a:p>
          <a:p>
            <a:endParaRPr lang="en-US" sz="2400" dirty="0"/>
          </a:p>
          <a:p>
            <a:r>
              <a:rPr lang="en-US" sz="2400" dirty="0"/>
              <a:t>Building Security In Maturity Model (BSIMM)</a:t>
            </a:r>
          </a:p>
          <a:p>
            <a:pPr marL="342900" indent="-342900">
              <a:buFont typeface="Arial" panose="020B0604020202020204" pitchFamily="34" charset="0"/>
              <a:buChar char="•"/>
            </a:pPr>
            <a:r>
              <a:rPr lang="en-US" sz="2400" dirty="0"/>
              <a:t>3 levels:  Emerging, Maturing, Optimizing (and Level 0)</a:t>
            </a:r>
          </a:p>
          <a:p>
            <a:endParaRPr lang="en-US" sz="2400" dirty="0"/>
          </a:p>
          <a:p>
            <a:r>
              <a:rPr lang="en-US" sz="2400" dirty="0"/>
              <a:t>Payment Card Industry Secure Software Standard (PCI SSS)</a:t>
            </a:r>
          </a:p>
          <a:p>
            <a:pPr marL="342900" indent="-342900">
              <a:buFont typeface="Arial" panose="020B0604020202020204" pitchFamily="34" charset="0"/>
              <a:buChar char="•"/>
            </a:pPr>
            <a:r>
              <a:rPr lang="en-US" sz="2400" dirty="0"/>
              <a:t>Certifies payment card applications and devices</a:t>
            </a:r>
          </a:p>
        </p:txBody>
      </p:sp>
      <p:sp>
        <p:nvSpPr>
          <p:cNvPr id="3" name="Title 2">
            <a:extLst>
              <a:ext uri="{FF2B5EF4-FFF2-40B4-BE49-F238E27FC236}">
                <a16:creationId xmlns:a16="http://schemas.microsoft.com/office/drawing/2014/main" id="{0C45A3BA-47F6-4216-A857-6B13CD33B281}"/>
              </a:ext>
            </a:extLst>
          </p:cNvPr>
          <p:cNvSpPr>
            <a:spLocks noGrp="1"/>
          </p:cNvSpPr>
          <p:nvPr>
            <p:ph type="title"/>
          </p:nvPr>
        </p:nvSpPr>
        <p:spPr/>
        <p:txBody>
          <a:bodyPr/>
          <a:lstStyle/>
          <a:p>
            <a:r>
              <a:rPr lang="en-US" dirty="0"/>
              <a:t>Standards we will look at:</a:t>
            </a:r>
          </a:p>
        </p:txBody>
      </p:sp>
    </p:spTree>
    <p:extLst>
      <p:ext uri="{BB962C8B-B14F-4D97-AF65-F5344CB8AC3E}">
        <p14:creationId xmlns:p14="http://schemas.microsoft.com/office/powerpoint/2010/main" val="184418346"/>
      </p:ext>
    </p:extLst>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8F81656-38A3-46A3-A58E-1499D4B51613}"/>
              </a:ext>
            </a:extLst>
          </p:cNvPr>
          <p:cNvSpPr>
            <a:spLocks noGrp="1"/>
          </p:cNvSpPr>
          <p:nvPr>
            <p:ph type="title"/>
          </p:nvPr>
        </p:nvSpPr>
        <p:spPr>
          <a:xfrm>
            <a:off x="722313" y="4406900"/>
            <a:ext cx="7772400" cy="553998"/>
          </a:xfrm>
        </p:spPr>
        <p:txBody>
          <a:bodyPr/>
          <a:lstStyle/>
          <a:p>
            <a:r>
              <a:rPr lang="en-US" dirty="0"/>
              <a:t>Agile Development</a:t>
            </a:r>
          </a:p>
        </p:txBody>
      </p:sp>
      <p:sp>
        <p:nvSpPr>
          <p:cNvPr id="3" name="Subtitle 2">
            <a:extLst>
              <a:ext uri="{FF2B5EF4-FFF2-40B4-BE49-F238E27FC236}">
                <a16:creationId xmlns:a16="http://schemas.microsoft.com/office/drawing/2014/main" id="{3D682A3C-A196-45C3-9692-947C9AEC1FF8}"/>
              </a:ext>
            </a:extLst>
          </p:cNvPr>
          <p:cNvSpPr>
            <a:spLocks noGrp="1"/>
          </p:cNvSpPr>
          <p:nvPr>
            <p:ph type="body" idx="1"/>
          </p:nvPr>
        </p:nvSpPr>
        <p:spPr/>
        <p:txBody>
          <a:bodyPr/>
          <a:lstStyle/>
          <a:p>
            <a:r>
              <a:rPr lang="en-US" sz="2800" dirty="0"/>
              <a:t>Evil User Stories</a:t>
            </a:r>
          </a:p>
          <a:p>
            <a:r>
              <a:rPr lang="en-US" sz="2800" dirty="0"/>
              <a:t>Test Cases</a:t>
            </a:r>
          </a:p>
        </p:txBody>
      </p:sp>
    </p:spTree>
    <p:extLst>
      <p:ext uri="{BB962C8B-B14F-4D97-AF65-F5344CB8AC3E}">
        <p14:creationId xmlns:p14="http://schemas.microsoft.com/office/powerpoint/2010/main" val="32881417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Title 1">
            <a:extLst>
              <a:ext uri="{FF2B5EF4-FFF2-40B4-BE49-F238E27FC236}">
                <a16:creationId xmlns:a16="http://schemas.microsoft.com/office/drawing/2014/main" id="{E539DCC8-2CF3-42E2-AC13-184605C1FE91}"/>
              </a:ext>
            </a:extLst>
          </p:cNvPr>
          <p:cNvSpPr>
            <a:spLocks noGrp="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Agile Development</a:t>
            </a:r>
          </a:p>
        </p:txBody>
      </p:sp>
      <p:sp>
        <p:nvSpPr>
          <p:cNvPr id="90115" name="Content Placeholder 2">
            <a:extLst>
              <a:ext uri="{FF2B5EF4-FFF2-40B4-BE49-F238E27FC236}">
                <a16:creationId xmlns:a16="http://schemas.microsoft.com/office/drawing/2014/main" id="{82C1AF68-F97C-4A7B-8C38-39B30484C720}"/>
              </a:ext>
            </a:extLst>
          </p:cNvPr>
          <p:cNvSpPr>
            <a:spLocks noGrp="1"/>
          </p:cNvSpPr>
          <p:nvPr>
            <p:ph idx="1"/>
          </p:nvPr>
        </p:nvSpPr>
        <p:spPr/>
        <p:txBody>
          <a:bodyPr/>
          <a:lstStyle/>
          <a:p>
            <a:pPr eaLnBrk="1" hangingPunct="1"/>
            <a:r>
              <a:rPr lang="en-US" altLang="en-US" sz="2400" dirty="0">
                <a:latin typeface="Calibri" panose="020F0502020204030204" pitchFamily="34" charset="0"/>
                <a:ea typeface="ヒラギノ角ゴ Pro W3"/>
                <a:cs typeface="ヒラギノ角ゴ Pro W3"/>
              </a:rPr>
              <a:t>Security training is important!</a:t>
            </a:r>
          </a:p>
          <a:p>
            <a:pPr eaLnBrk="1" hangingPunct="1"/>
            <a:r>
              <a:rPr lang="en-US" altLang="en-US" sz="2400" dirty="0">
                <a:latin typeface="Calibri" panose="020F0502020204030204" pitchFamily="34" charset="0"/>
                <a:ea typeface="ヒラギノ角ゴ Pro W3"/>
                <a:cs typeface="ヒラギノ角ゴ Pro W3"/>
              </a:rPr>
              <a:t>Include Evil User Stories in every Sprint</a:t>
            </a:r>
          </a:p>
          <a:p>
            <a:pPr marL="342900" lvl="1" indent="-342900" eaLnBrk="1" hangingPunct="1">
              <a:buFont typeface="Arial" panose="020B0604020202020204" pitchFamily="34" charset="0"/>
              <a:buChar char="•"/>
            </a:pPr>
            <a:r>
              <a:rPr lang="en-US" altLang="en-US" sz="2000" dirty="0">
                <a:latin typeface="Calibri" panose="020F0502020204030204" pitchFamily="34" charset="0"/>
                <a:ea typeface="ヒラギノ角ゴ Pro W3"/>
                <a:cs typeface="ヒラギノ角ゴ Pro W3"/>
              </a:rPr>
              <a:t>"As a hacker, I send bad data in forms, so I can modify the database in unauthorized ways."</a:t>
            </a:r>
          </a:p>
          <a:p>
            <a:pPr eaLnBrk="1" hangingPunct="1"/>
            <a:r>
              <a:rPr lang="en-US" altLang="en-US" sz="2400" dirty="0">
                <a:latin typeface="Calibri" panose="020F0502020204030204" pitchFamily="34" charset="0"/>
                <a:ea typeface="ヒラギノ角ゴ Pro W3"/>
                <a:cs typeface="ヒラギノ角ゴ Pro W3"/>
              </a:rPr>
              <a:t>Analyze risk at start of sprint, backlog change</a:t>
            </a:r>
          </a:p>
          <a:p>
            <a:pPr eaLnBrk="1" hangingPunct="1"/>
            <a:r>
              <a:rPr lang="en-US" altLang="en-US" sz="2400" dirty="0">
                <a:latin typeface="Calibri" panose="020F0502020204030204" pitchFamily="34" charset="0"/>
                <a:ea typeface="ヒラギノ角ゴ Pro W3"/>
                <a:cs typeface="ヒラギノ角ゴ Pro W3"/>
              </a:rPr>
              <a:t>Address Security features </a:t>
            </a:r>
          </a:p>
          <a:p>
            <a:pPr marL="342900" lvl="1" indent="-342900" eaLnBrk="1" hangingPunct="1">
              <a:buFont typeface="Arial" panose="020B0604020202020204" pitchFamily="34" charset="0"/>
              <a:buChar char="•"/>
            </a:pPr>
            <a:r>
              <a:rPr lang="en-US" altLang="en-US" sz="2000" dirty="0">
                <a:latin typeface="Calibri" panose="020F0502020204030204" pitchFamily="34" charset="0"/>
                <a:ea typeface="ヒラギノ角ゴ Pro W3"/>
                <a:cs typeface="ヒラギノ角ゴ Pro W3"/>
              </a:rPr>
              <a:t>authentication, access control, input validation, output encoding, error/exception handling, encryption, data integrity, logging and alarms, and data communication security</a:t>
            </a:r>
          </a:p>
          <a:p>
            <a:pPr eaLnBrk="1" hangingPunct="1"/>
            <a:r>
              <a:rPr lang="en-US" altLang="en-US" sz="2400" dirty="0">
                <a:latin typeface="Calibri" panose="020F0502020204030204" pitchFamily="34" charset="0"/>
                <a:ea typeface="ヒラギノ角ゴ Pro W3"/>
                <a:cs typeface="ヒラギノ角ゴ Pro W3"/>
              </a:rPr>
              <a:t>Review code for security: pairs or group review for critical code</a:t>
            </a:r>
          </a:p>
          <a:p>
            <a:pPr eaLnBrk="1" hangingPunct="1"/>
            <a:r>
              <a:rPr lang="en-US" altLang="en-US" sz="2400" dirty="0">
                <a:latin typeface="Calibri" panose="020F0502020204030204" pitchFamily="34" charset="0"/>
                <a:ea typeface="ヒラギノ角ゴ Pro W3"/>
                <a:cs typeface="ヒラギノ角ゴ Pro W3"/>
              </a:rPr>
              <a:t>Test using code analyzers, fuzz testing, auto/manual penetration tests</a:t>
            </a:r>
          </a:p>
          <a:p>
            <a:pPr eaLnBrk="1" hangingPunct="1"/>
            <a:endParaRPr lang="en-US" altLang="en-US" dirty="0">
              <a:latin typeface="Calibri" panose="020F0502020204030204" pitchFamily="34" charset="0"/>
              <a:ea typeface="ヒラギノ角ゴ Pro W3"/>
              <a:cs typeface="ヒラギノ角ゴ Pro W3"/>
            </a:endParaRPr>
          </a:p>
        </p:txBody>
      </p:sp>
    </p:spTree>
    <p:extLst>
      <p:ext uri="{BB962C8B-B14F-4D97-AF65-F5344CB8AC3E}">
        <p14:creationId xmlns:p14="http://schemas.microsoft.com/office/powerpoint/2010/main" val="2068391823"/>
      </p:ext>
    </p:extLst>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91198B37-C3B8-4802-96B7-AE23B126B3EC}"/>
              </a:ext>
            </a:extLst>
          </p:cNvPr>
          <p:cNvGraphicFramePr>
            <a:graphicFrameLocks noGrp="1"/>
          </p:cNvGraphicFramePr>
          <p:nvPr>
            <p:ph idx="11"/>
            <p:extLst>
              <p:ext uri="{D42A27DB-BD31-4B8C-83A1-F6EECF244321}">
                <p14:modId xmlns:p14="http://schemas.microsoft.com/office/powerpoint/2010/main" val="4147661417"/>
              </p:ext>
            </p:extLst>
          </p:nvPr>
        </p:nvGraphicFramePr>
        <p:xfrm>
          <a:off x="530225" y="2514600"/>
          <a:ext cx="8135937" cy="2969260"/>
        </p:xfrm>
        <a:graphic>
          <a:graphicData uri="http://schemas.openxmlformats.org/drawingml/2006/table">
            <a:tbl>
              <a:tblPr firstRow="1" bandRow="1">
                <a:tableStyleId>{5C22544A-7EE6-4342-B048-85BDC9FD1C3A}</a:tableStyleId>
              </a:tblPr>
              <a:tblGrid>
                <a:gridCol w="2711979">
                  <a:extLst>
                    <a:ext uri="{9D8B030D-6E8A-4147-A177-3AD203B41FA5}">
                      <a16:colId xmlns:a16="http://schemas.microsoft.com/office/drawing/2014/main" val="2476393060"/>
                    </a:ext>
                  </a:extLst>
                </a:gridCol>
                <a:gridCol w="2711979">
                  <a:extLst>
                    <a:ext uri="{9D8B030D-6E8A-4147-A177-3AD203B41FA5}">
                      <a16:colId xmlns:a16="http://schemas.microsoft.com/office/drawing/2014/main" val="258491893"/>
                    </a:ext>
                  </a:extLst>
                </a:gridCol>
                <a:gridCol w="2711979">
                  <a:extLst>
                    <a:ext uri="{9D8B030D-6E8A-4147-A177-3AD203B41FA5}">
                      <a16:colId xmlns:a16="http://schemas.microsoft.com/office/drawing/2014/main" val="3404024571"/>
                    </a:ext>
                  </a:extLst>
                </a:gridCol>
              </a:tblGrid>
              <a:tr h="182453">
                <a:tc>
                  <a:txBody>
                    <a:bodyPr/>
                    <a:lstStyle/>
                    <a:p>
                      <a:pPr marL="0" marR="0" algn="ctr">
                        <a:lnSpc>
                          <a:spcPct val="115000"/>
                        </a:lnSpc>
                        <a:spcBef>
                          <a:spcPts val="0"/>
                        </a:spcBef>
                        <a:spcAft>
                          <a:spcPts val="0"/>
                        </a:spcAft>
                      </a:pPr>
                      <a:r>
                        <a:rPr lang="en-US" sz="1800" kern="1200">
                          <a:effectLst/>
                        </a:rPr>
                        <a:t>&lt;evil user&gt;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420" marR="68420" marT="0" marB="0"/>
                </a:tc>
                <a:tc>
                  <a:txBody>
                    <a:bodyPr/>
                    <a:lstStyle/>
                    <a:p>
                      <a:pPr marL="0" marR="0" algn="ctr">
                        <a:lnSpc>
                          <a:spcPct val="115000"/>
                        </a:lnSpc>
                        <a:spcBef>
                          <a:spcPts val="0"/>
                        </a:spcBef>
                        <a:spcAft>
                          <a:spcPts val="0"/>
                        </a:spcAft>
                      </a:pPr>
                      <a:r>
                        <a:rPr lang="en-US" sz="1800" kern="1200">
                          <a:effectLst/>
                        </a:rPr>
                        <a:t>&lt;do wrong&gt;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420" marR="68420" marT="0" marB="0"/>
                </a:tc>
                <a:tc>
                  <a:txBody>
                    <a:bodyPr/>
                    <a:lstStyle/>
                    <a:p>
                      <a:pPr marL="0" marR="0" algn="ctr">
                        <a:lnSpc>
                          <a:spcPct val="115000"/>
                        </a:lnSpc>
                        <a:spcBef>
                          <a:spcPts val="0"/>
                        </a:spcBef>
                        <a:spcAft>
                          <a:spcPts val="0"/>
                        </a:spcAft>
                      </a:pPr>
                      <a:r>
                        <a:rPr lang="en-US" sz="1800" kern="1200">
                          <a:effectLst/>
                        </a:rPr>
                        <a:t>&lt;a goal or issue&gt;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420" marR="68420" marT="0" marB="0"/>
                </a:tc>
                <a:extLst>
                  <a:ext uri="{0D108BD9-81ED-4DB2-BD59-A6C34878D82A}">
                    <a16:rowId xmlns:a16="http://schemas.microsoft.com/office/drawing/2014/main" val="3525945280"/>
                  </a:ext>
                </a:extLst>
              </a:tr>
              <a:tr h="182453">
                <a:tc>
                  <a:txBody>
                    <a:bodyPr/>
                    <a:lstStyle/>
                    <a:p>
                      <a:pPr marL="0" marR="0" algn="ctr">
                        <a:lnSpc>
                          <a:spcPct val="115000"/>
                        </a:lnSpc>
                        <a:spcBef>
                          <a:spcPts val="0"/>
                        </a:spcBef>
                        <a:spcAft>
                          <a:spcPts val="0"/>
                        </a:spcAft>
                      </a:pPr>
                      <a:r>
                        <a:rPr lang="en-US" sz="1800" kern="1200">
                          <a:effectLst/>
                        </a:rPr>
                        <a:t>lazy employee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420" marR="68420" marT="0" marB="0"/>
                </a:tc>
                <a:tc>
                  <a:txBody>
                    <a:bodyPr/>
                    <a:lstStyle/>
                    <a:p>
                      <a:pPr marL="0" marR="0" algn="ctr">
                        <a:lnSpc>
                          <a:spcPct val="115000"/>
                        </a:lnSpc>
                        <a:spcBef>
                          <a:spcPts val="0"/>
                        </a:spcBef>
                        <a:spcAft>
                          <a:spcPts val="0"/>
                        </a:spcAft>
                      </a:pPr>
                      <a:r>
                        <a:rPr lang="en-US" sz="1800" kern="1200">
                          <a:effectLst/>
                        </a:rPr>
                        <a:t>forget to…</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420" marR="68420" marT="0" marB="0"/>
                </a:tc>
                <a:tc>
                  <a:txBody>
                    <a:bodyPr/>
                    <a:lstStyle/>
                    <a:p>
                      <a:pPr marL="0" marR="0" algn="ctr">
                        <a:lnSpc>
                          <a:spcPct val="115000"/>
                        </a:lnSpc>
                        <a:spcBef>
                          <a:spcPts val="0"/>
                        </a:spcBef>
                        <a:spcAft>
                          <a:spcPts val="0"/>
                        </a:spcAft>
                      </a:pPr>
                      <a:r>
                        <a:rPr lang="en-US" sz="1800" kern="1200">
                          <a:effectLst/>
                        </a:rPr>
                        <a:t>lost/incorrect…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420" marR="68420" marT="0" marB="0"/>
                </a:tc>
                <a:extLst>
                  <a:ext uri="{0D108BD9-81ED-4DB2-BD59-A6C34878D82A}">
                    <a16:rowId xmlns:a16="http://schemas.microsoft.com/office/drawing/2014/main" val="1303524159"/>
                  </a:ext>
                </a:extLst>
              </a:tr>
              <a:tr h="182453">
                <a:tc>
                  <a:txBody>
                    <a:bodyPr/>
                    <a:lstStyle/>
                    <a:p>
                      <a:pPr marL="0" marR="0" algn="ctr">
                        <a:lnSpc>
                          <a:spcPct val="115000"/>
                        </a:lnSpc>
                        <a:spcBef>
                          <a:spcPts val="0"/>
                        </a:spcBef>
                        <a:spcAft>
                          <a:spcPts val="0"/>
                        </a:spcAft>
                      </a:pPr>
                      <a:r>
                        <a:rPr lang="en-US" sz="1800" kern="1200">
                          <a:effectLst/>
                        </a:rPr>
                        <a:t>incompetent employee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420" marR="68420" marT="0" marB="0"/>
                </a:tc>
                <a:tc>
                  <a:txBody>
                    <a:bodyPr/>
                    <a:lstStyle/>
                    <a:p>
                      <a:pPr marL="0" marR="0" algn="ctr">
                        <a:lnSpc>
                          <a:spcPct val="115000"/>
                        </a:lnSpc>
                        <a:spcBef>
                          <a:spcPts val="0"/>
                        </a:spcBef>
                        <a:spcAft>
                          <a:spcPts val="0"/>
                        </a:spcAft>
                      </a:pPr>
                      <a:r>
                        <a:rPr lang="en-US" sz="1800" kern="1200">
                          <a:effectLst/>
                        </a:rPr>
                        <a:t>incorrectly…</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420" marR="68420" marT="0" marB="0"/>
                </a:tc>
                <a:tc>
                  <a:txBody>
                    <a:bodyPr/>
                    <a:lstStyle/>
                    <a:p>
                      <a:pPr marL="0" marR="0" algn="ctr">
                        <a:lnSpc>
                          <a:spcPct val="115000"/>
                        </a:lnSpc>
                        <a:spcBef>
                          <a:spcPts val="0"/>
                        </a:spcBef>
                        <a:spcAft>
                          <a:spcPts val="0"/>
                        </a:spcAft>
                      </a:pPr>
                      <a:r>
                        <a:rPr lang="en-US" sz="1800" kern="1200">
                          <a:effectLst/>
                        </a:rPr>
                        <a:t>deny…</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420" marR="68420" marT="0" marB="0"/>
                </a:tc>
                <a:extLst>
                  <a:ext uri="{0D108BD9-81ED-4DB2-BD59-A6C34878D82A}">
                    <a16:rowId xmlns:a16="http://schemas.microsoft.com/office/drawing/2014/main" val="2546656649"/>
                  </a:ext>
                </a:extLst>
              </a:tr>
              <a:tr h="182453">
                <a:tc>
                  <a:txBody>
                    <a:bodyPr/>
                    <a:lstStyle/>
                    <a:p>
                      <a:pPr marL="0" marR="0" algn="ctr">
                        <a:lnSpc>
                          <a:spcPct val="115000"/>
                        </a:lnSpc>
                        <a:spcBef>
                          <a:spcPts val="0"/>
                        </a:spcBef>
                        <a:spcAft>
                          <a:spcPts val="0"/>
                        </a:spcAft>
                      </a:pPr>
                      <a:r>
                        <a:rPr lang="en-US" sz="1800" kern="1200">
                          <a:effectLst/>
                        </a:rPr>
                        <a:t>evil employee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420" marR="68420" marT="0" marB="0"/>
                </a:tc>
                <a:tc>
                  <a:txBody>
                    <a:bodyPr/>
                    <a:lstStyle/>
                    <a:p>
                      <a:pPr marL="0" marR="0" algn="ctr">
                        <a:lnSpc>
                          <a:spcPct val="115000"/>
                        </a:lnSpc>
                        <a:spcBef>
                          <a:spcPts val="0"/>
                        </a:spcBef>
                        <a:spcAft>
                          <a:spcPts val="0"/>
                        </a:spcAft>
                      </a:pPr>
                      <a:r>
                        <a:rPr lang="en-US" sz="1800" kern="1200">
                          <a:effectLst/>
                        </a:rPr>
                        <a:t>steal…</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420" marR="68420" marT="0" marB="0"/>
                </a:tc>
                <a:tc>
                  <a:txBody>
                    <a:bodyPr/>
                    <a:lstStyle/>
                    <a:p>
                      <a:pPr marL="0" marR="0" algn="ctr">
                        <a:lnSpc>
                          <a:spcPct val="115000"/>
                        </a:lnSpc>
                        <a:spcBef>
                          <a:spcPts val="0"/>
                        </a:spcBef>
                        <a:spcAft>
                          <a:spcPts val="0"/>
                        </a:spcAft>
                      </a:pPr>
                      <a:r>
                        <a:rPr lang="en-US" sz="1800" kern="1200">
                          <a:effectLst/>
                        </a:rPr>
                        <a:t>sell…</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420" marR="68420" marT="0" marB="0"/>
                </a:tc>
                <a:extLst>
                  <a:ext uri="{0D108BD9-81ED-4DB2-BD59-A6C34878D82A}">
                    <a16:rowId xmlns:a16="http://schemas.microsoft.com/office/drawing/2014/main" val="4192260121"/>
                  </a:ext>
                </a:extLst>
              </a:tr>
              <a:tr h="182453">
                <a:tc>
                  <a:txBody>
                    <a:bodyPr/>
                    <a:lstStyle/>
                    <a:p>
                      <a:pPr marL="0" marR="0" algn="ctr">
                        <a:lnSpc>
                          <a:spcPct val="115000"/>
                        </a:lnSpc>
                        <a:spcBef>
                          <a:spcPts val="0"/>
                        </a:spcBef>
                        <a:spcAft>
                          <a:spcPts val="0"/>
                        </a:spcAft>
                      </a:pPr>
                      <a:r>
                        <a:rPr lang="en-US" sz="1800" kern="1200">
                          <a:effectLst/>
                        </a:rPr>
                        <a:t>Criminal</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420" marR="68420" marT="0" marB="0"/>
                </a:tc>
                <a:tc>
                  <a:txBody>
                    <a:bodyPr/>
                    <a:lstStyle/>
                    <a:p>
                      <a:pPr marL="0" marR="0" algn="ctr">
                        <a:lnSpc>
                          <a:spcPct val="115000"/>
                        </a:lnSpc>
                        <a:spcBef>
                          <a:spcPts val="0"/>
                        </a:spcBef>
                        <a:spcAft>
                          <a:spcPts val="0"/>
                        </a:spcAft>
                      </a:pPr>
                      <a:r>
                        <a:rPr lang="en-US" sz="1800" kern="1200">
                          <a:effectLst/>
                        </a:rPr>
                        <a:t>change...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420" marR="68420" marT="0" marB="0"/>
                </a:tc>
                <a:tc>
                  <a:txBody>
                    <a:bodyPr/>
                    <a:lstStyle/>
                    <a:p>
                      <a:pPr marL="0" marR="0" algn="ctr">
                        <a:lnSpc>
                          <a:spcPct val="115000"/>
                        </a:lnSpc>
                        <a:spcBef>
                          <a:spcPts val="0"/>
                        </a:spcBef>
                        <a:spcAft>
                          <a:spcPts val="0"/>
                        </a:spcAft>
                      </a:pPr>
                      <a:r>
                        <a:rPr lang="en-US" sz="1800" kern="1200">
                          <a:effectLst/>
                        </a:rPr>
                        <a:t>change record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420" marR="68420" marT="0" marB="0"/>
                </a:tc>
                <a:extLst>
                  <a:ext uri="{0D108BD9-81ED-4DB2-BD59-A6C34878D82A}">
                    <a16:rowId xmlns:a16="http://schemas.microsoft.com/office/drawing/2014/main" val="2810123926"/>
                  </a:ext>
                </a:extLst>
              </a:tr>
              <a:tr h="182453">
                <a:tc>
                  <a:txBody>
                    <a:bodyPr/>
                    <a:lstStyle/>
                    <a:p>
                      <a:pPr marL="0" marR="0" algn="ctr">
                        <a:lnSpc>
                          <a:spcPct val="115000"/>
                        </a:lnSpc>
                        <a:spcBef>
                          <a:spcPts val="0"/>
                        </a:spcBef>
                        <a:spcAft>
                          <a:spcPts val="0"/>
                        </a:spcAft>
                      </a:pPr>
                      <a:r>
                        <a:rPr lang="en-US" sz="1800" kern="1200">
                          <a:effectLst/>
                        </a:rPr>
                        <a:t>evil customer</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420" marR="68420" marT="0" marB="0"/>
                </a:tc>
                <a:tc>
                  <a:txBody>
                    <a:bodyPr/>
                    <a:lstStyle/>
                    <a:p>
                      <a:pPr marL="0" marR="0" algn="ctr">
                        <a:lnSpc>
                          <a:spcPct val="115000"/>
                        </a:lnSpc>
                        <a:spcBef>
                          <a:spcPts val="0"/>
                        </a:spcBef>
                        <a:spcAft>
                          <a:spcPts val="0"/>
                        </a:spcAft>
                      </a:pPr>
                      <a:r>
                        <a:rPr lang="en-US" sz="1800" kern="1200">
                          <a:effectLst/>
                        </a:rPr>
                        <a:t>impersonate…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420" marR="68420" marT="0" marB="0"/>
                </a:tc>
                <a:tc>
                  <a:txBody>
                    <a:bodyPr/>
                    <a:lstStyle/>
                    <a:p>
                      <a:pPr marL="0" marR="0" algn="ctr">
                        <a:lnSpc>
                          <a:spcPct val="115000"/>
                        </a:lnSpc>
                        <a:spcBef>
                          <a:spcPts val="0"/>
                        </a:spcBef>
                        <a:spcAft>
                          <a:spcPts val="0"/>
                        </a:spcAft>
                      </a:pPr>
                      <a:r>
                        <a:rPr lang="en-US" sz="1800" kern="1200">
                          <a:effectLst/>
                        </a:rPr>
                        <a:t>obtain (service or info)</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420" marR="68420" marT="0" marB="0"/>
                </a:tc>
                <a:extLst>
                  <a:ext uri="{0D108BD9-81ED-4DB2-BD59-A6C34878D82A}">
                    <a16:rowId xmlns:a16="http://schemas.microsoft.com/office/drawing/2014/main" val="940770498"/>
                  </a:ext>
                </a:extLst>
              </a:tr>
              <a:tr h="182453">
                <a:tc>
                  <a:txBody>
                    <a:bodyPr/>
                    <a:lstStyle/>
                    <a:p>
                      <a:pPr marL="0" marR="0" algn="ctr">
                        <a:lnSpc>
                          <a:spcPct val="115000"/>
                        </a:lnSpc>
                        <a:spcBef>
                          <a:spcPts val="0"/>
                        </a:spcBef>
                        <a:spcAft>
                          <a:spcPts val="0"/>
                        </a:spcAft>
                      </a:pPr>
                      <a:r>
                        <a:rPr lang="en-US" sz="1800" kern="1200">
                          <a:effectLst/>
                        </a:rPr>
                        <a:t>thoughtless customer</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420" marR="68420" marT="0" marB="0"/>
                </a:tc>
                <a:tc>
                  <a:txBody>
                    <a:bodyPr/>
                    <a:lstStyle/>
                    <a:p>
                      <a:pPr marL="0" marR="0" algn="ctr">
                        <a:lnSpc>
                          <a:spcPct val="115000"/>
                        </a:lnSpc>
                        <a:spcBef>
                          <a:spcPts val="0"/>
                        </a:spcBef>
                        <a:spcAft>
                          <a:spcPts val="0"/>
                        </a:spcAft>
                      </a:pPr>
                      <a:r>
                        <a:rPr lang="en-US" sz="1800" kern="1200">
                          <a:effectLst/>
                        </a:rPr>
                        <a:t>mistakenly…</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420" marR="68420" marT="0" marB="0"/>
                </a:tc>
                <a:tc>
                  <a:txBody>
                    <a:bodyPr/>
                    <a:lstStyle/>
                    <a:p>
                      <a:pPr marL="0" marR="0" algn="ctr">
                        <a:lnSpc>
                          <a:spcPct val="115000"/>
                        </a:lnSpc>
                        <a:spcBef>
                          <a:spcPts val="0"/>
                        </a:spcBef>
                        <a:spcAft>
                          <a:spcPts val="0"/>
                        </a:spcAft>
                      </a:pPr>
                      <a:r>
                        <a:rPr lang="en-US" sz="1800" kern="1200">
                          <a:effectLst/>
                        </a:rPr>
                        <a:t>lost…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420" marR="68420" marT="0" marB="0"/>
                </a:tc>
                <a:extLst>
                  <a:ext uri="{0D108BD9-81ED-4DB2-BD59-A6C34878D82A}">
                    <a16:rowId xmlns:a16="http://schemas.microsoft.com/office/drawing/2014/main" val="146433254"/>
                  </a:ext>
                </a:extLst>
              </a:tr>
              <a:tr h="182453">
                <a:tc>
                  <a:txBody>
                    <a:bodyPr/>
                    <a:lstStyle/>
                    <a:p>
                      <a:pPr marL="0" marR="0" algn="ctr">
                        <a:lnSpc>
                          <a:spcPct val="115000"/>
                        </a:lnSpc>
                        <a:spcBef>
                          <a:spcPts val="0"/>
                        </a:spcBef>
                        <a:spcAft>
                          <a:spcPts val="0"/>
                        </a:spcAft>
                      </a:pPr>
                      <a:r>
                        <a:rPr lang="en-US" sz="1800" kern="1200">
                          <a:effectLst/>
                        </a:rPr>
                        <a:t>foreign nation-state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420" marR="68420" marT="0" marB="0"/>
                </a:tc>
                <a:tc>
                  <a:txBody>
                    <a:bodyPr/>
                    <a:lstStyle/>
                    <a:p>
                      <a:pPr marL="0" marR="0" algn="ctr">
                        <a:lnSpc>
                          <a:spcPct val="115000"/>
                        </a:lnSpc>
                        <a:spcBef>
                          <a:spcPts val="0"/>
                        </a:spcBef>
                        <a:spcAft>
                          <a:spcPts val="0"/>
                        </a:spcAft>
                      </a:pPr>
                      <a:r>
                        <a:rPr lang="en-US" sz="1800" kern="1200">
                          <a:effectLst/>
                        </a:rPr>
                        <a:t>implant…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420" marR="68420" marT="0" marB="0"/>
                </a:tc>
                <a:tc>
                  <a:txBody>
                    <a:bodyPr/>
                    <a:lstStyle/>
                    <a:p>
                      <a:pPr marL="0" marR="0" algn="ctr">
                        <a:lnSpc>
                          <a:spcPct val="115000"/>
                        </a:lnSpc>
                        <a:spcBef>
                          <a:spcPts val="0"/>
                        </a:spcBef>
                        <a:spcAft>
                          <a:spcPts val="0"/>
                        </a:spcAft>
                      </a:pPr>
                      <a:r>
                        <a:rPr lang="en-US" sz="1800" kern="1200">
                          <a:effectLst/>
                        </a:rPr>
                        <a:t>destroy..,</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420" marR="68420" marT="0" marB="0"/>
                </a:tc>
                <a:extLst>
                  <a:ext uri="{0D108BD9-81ED-4DB2-BD59-A6C34878D82A}">
                    <a16:rowId xmlns:a16="http://schemas.microsoft.com/office/drawing/2014/main" val="2653207405"/>
                  </a:ext>
                </a:extLst>
              </a:tr>
              <a:tr h="182453">
                <a:tc>
                  <a:txBody>
                    <a:bodyPr/>
                    <a:lstStyle/>
                    <a:p>
                      <a:pPr marL="0" marR="0" algn="ctr">
                        <a:lnSpc>
                          <a:spcPct val="115000"/>
                        </a:lnSpc>
                        <a:spcBef>
                          <a:spcPts val="0"/>
                        </a:spcBef>
                        <a:spcAft>
                          <a:spcPts val="0"/>
                        </a:spcAft>
                      </a:pPr>
                      <a:r>
                        <a:rPr lang="en-US" sz="1800" kern="1200">
                          <a:effectLst/>
                        </a:rPr>
                        <a:t>evil hacker</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420" marR="68420" marT="0" marB="0"/>
                </a:tc>
                <a:tc>
                  <a:txBody>
                    <a:bodyPr/>
                    <a:lstStyle/>
                    <a:p>
                      <a:pPr marL="0" marR="0" algn="ctr">
                        <a:lnSpc>
                          <a:spcPct val="115000"/>
                        </a:lnSpc>
                        <a:spcBef>
                          <a:spcPts val="0"/>
                        </a:spcBef>
                        <a:spcAft>
                          <a:spcPts val="0"/>
                        </a:spcAft>
                      </a:pPr>
                      <a:r>
                        <a:rPr lang="en-US" sz="1800" kern="1200">
                          <a:effectLst/>
                        </a:rPr>
                        <a:t>replay…</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420" marR="68420" marT="0" marB="0"/>
                </a:tc>
                <a:tc>
                  <a:txBody>
                    <a:bodyPr/>
                    <a:lstStyle/>
                    <a:p>
                      <a:pPr marL="0" marR="0" algn="ctr">
                        <a:lnSpc>
                          <a:spcPct val="115000"/>
                        </a:lnSpc>
                        <a:spcBef>
                          <a:spcPts val="0"/>
                        </a:spcBef>
                        <a:spcAft>
                          <a:spcPts val="0"/>
                        </a:spcAft>
                      </a:pPr>
                      <a:r>
                        <a:rPr lang="en-US" sz="1800" kern="1200">
                          <a:effectLst/>
                        </a:rPr>
                        <a:t>demonstrate…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420" marR="68420" marT="0" marB="0"/>
                </a:tc>
                <a:extLst>
                  <a:ext uri="{0D108BD9-81ED-4DB2-BD59-A6C34878D82A}">
                    <a16:rowId xmlns:a16="http://schemas.microsoft.com/office/drawing/2014/main" val="47324722"/>
                  </a:ext>
                </a:extLst>
              </a:tr>
              <a:tr h="182453">
                <a:tc>
                  <a:txBody>
                    <a:bodyPr/>
                    <a:lstStyle/>
                    <a:p>
                      <a:pPr marL="0" marR="0" algn="ctr">
                        <a:lnSpc>
                          <a:spcPct val="115000"/>
                        </a:lnSpc>
                        <a:spcBef>
                          <a:spcPts val="0"/>
                        </a:spcBef>
                        <a:spcAft>
                          <a:spcPts val="0"/>
                        </a:spcAft>
                      </a:pPr>
                      <a:r>
                        <a:rPr lang="en-US" sz="1800" kern="1200">
                          <a:effectLst/>
                        </a:rPr>
                        <a:t>Hacktivist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420" marR="68420" marT="0" marB="0"/>
                </a:tc>
                <a:tc>
                  <a:txBody>
                    <a:bodyPr/>
                    <a:lstStyle/>
                    <a:p>
                      <a:pPr marL="0" marR="0" algn="ctr">
                        <a:lnSpc>
                          <a:spcPct val="115000"/>
                        </a:lnSpc>
                        <a:spcBef>
                          <a:spcPts val="0"/>
                        </a:spcBef>
                        <a:spcAft>
                          <a:spcPts val="0"/>
                        </a:spcAft>
                      </a:pPr>
                      <a:r>
                        <a:rPr lang="en-US" sz="1800" kern="1200">
                          <a:effectLst/>
                        </a:rPr>
                        <a:t>break…</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420" marR="68420" marT="0" marB="0"/>
                </a:tc>
                <a:tc>
                  <a:txBody>
                    <a:bodyPr/>
                    <a:lstStyle/>
                    <a:p>
                      <a:pPr marL="0" marR="0" algn="ctr">
                        <a:lnSpc>
                          <a:spcPct val="115000"/>
                        </a:lnSpc>
                        <a:spcBef>
                          <a:spcPts val="0"/>
                        </a:spcBef>
                        <a:spcAft>
                          <a:spcPts val="0"/>
                        </a:spcAft>
                      </a:pPr>
                      <a:r>
                        <a:rPr lang="en-US" sz="1800" kern="1200" dirty="0">
                          <a:effectLst/>
                        </a:rPr>
                        <a:t>embarrass…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420" marR="68420" marT="0" marB="0"/>
                </a:tc>
                <a:extLst>
                  <a:ext uri="{0D108BD9-81ED-4DB2-BD59-A6C34878D82A}">
                    <a16:rowId xmlns:a16="http://schemas.microsoft.com/office/drawing/2014/main" val="2781695729"/>
                  </a:ext>
                </a:extLst>
              </a:tr>
            </a:tbl>
          </a:graphicData>
        </a:graphic>
      </p:graphicFrame>
      <p:sp>
        <p:nvSpPr>
          <p:cNvPr id="3" name="Title 2">
            <a:extLst>
              <a:ext uri="{FF2B5EF4-FFF2-40B4-BE49-F238E27FC236}">
                <a16:creationId xmlns:a16="http://schemas.microsoft.com/office/drawing/2014/main" id="{4B088B95-4826-4756-9EF9-B1572AC7BE98}"/>
              </a:ext>
            </a:extLst>
          </p:cNvPr>
          <p:cNvSpPr>
            <a:spLocks noGrp="1"/>
          </p:cNvSpPr>
          <p:nvPr>
            <p:ph type="title"/>
          </p:nvPr>
        </p:nvSpPr>
        <p:spPr/>
        <p:txBody>
          <a:bodyPr/>
          <a:lstStyle/>
          <a:p>
            <a:r>
              <a:rPr lang="en-US" dirty="0"/>
              <a:t>Developing Evil User Stories</a:t>
            </a:r>
          </a:p>
        </p:txBody>
      </p:sp>
    </p:spTree>
    <p:extLst>
      <p:ext uri="{BB962C8B-B14F-4D97-AF65-F5344CB8AC3E}">
        <p14:creationId xmlns:p14="http://schemas.microsoft.com/office/powerpoint/2010/main" val="3494060183"/>
      </p:ext>
    </p:extLst>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4523CDF0-74CD-44E9-BAED-35FA9B97EB0A}"/>
              </a:ext>
            </a:extLst>
          </p:cNvPr>
          <p:cNvGraphicFramePr>
            <a:graphicFrameLocks noGrp="1"/>
          </p:cNvGraphicFramePr>
          <p:nvPr>
            <p:ph idx="11"/>
            <p:extLst>
              <p:ext uri="{D42A27DB-BD31-4B8C-83A1-F6EECF244321}">
                <p14:modId xmlns:p14="http://schemas.microsoft.com/office/powerpoint/2010/main" val="834795693"/>
              </p:ext>
            </p:extLst>
          </p:nvPr>
        </p:nvGraphicFramePr>
        <p:xfrm>
          <a:off x="497840" y="1905000"/>
          <a:ext cx="8135937" cy="4267200"/>
        </p:xfrm>
        <a:graphic>
          <a:graphicData uri="http://schemas.openxmlformats.org/drawingml/2006/table">
            <a:tbl>
              <a:tblPr firstRow="1" bandRow="1">
                <a:tableStyleId>{5C22544A-7EE6-4342-B048-85BDC9FD1C3A}</a:tableStyleId>
              </a:tblPr>
              <a:tblGrid>
                <a:gridCol w="2711979">
                  <a:extLst>
                    <a:ext uri="{9D8B030D-6E8A-4147-A177-3AD203B41FA5}">
                      <a16:colId xmlns:a16="http://schemas.microsoft.com/office/drawing/2014/main" val="3711091198"/>
                    </a:ext>
                  </a:extLst>
                </a:gridCol>
                <a:gridCol w="2711979">
                  <a:extLst>
                    <a:ext uri="{9D8B030D-6E8A-4147-A177-3AD203B41FA5}">
                      <a16:colId xmlns:a16="http://schemas.microsoft.com/office/drawing/2014/main" val="1883086054"/>
                    </a:ext>
                  </a:extLst>
                </a:gridCol>
                <a:gridCol w="2711979">
                  <a:extLst>
                    <a:ext uri="{9D8B030D-6E8A-4147-A177-3AD203B41FA5}">
                      <a16:colId xmlns:a16="http://schemas.microsoft.com/office/drawing/2014/main" val="204320459"/>
                    </a:ext>
                  </a:extLst>
                </a:gridCol>
              </a:tblGrid>
              <a:tr h="182453">
                <a:tc>
                  <a:txBody>
                    <a:bodyPr/>
                    <a:lstStyle/>
                    <a:p>
                      <a:pPr algn="ctr">
                        <a:spcAft>
                          <a:spcPts val="0"/>
                        </a:spcAft>
                      </a:pPr>
                      <a:r>
                        <a:rPr lang="en-US" sz="2000" kern="1200">
                          <a:effectLst/>
                        </a:rPr>
                        <a:t>&lt;role&gt;</a:t>
                      </a:r>
                      <a:endParaRPr lang="en-US" sz="2000">
                        <a:effectLst/>
                        <a:latin typeface="Calibri" panose="020F0502020204030204" pitchFamily="34" charset="0"/>
                        <a:cs typeface="Times New Roman" panose="02020603050405020304" pitchFamily="18" charset="0"/>
                      </a:endParaRPr>
                    </a:p>
                  </a:txBody>
                  <a:tcPr marL="68420" marR="68420" marT="0" marB="0"/>
                </a:tc>
                <a:tc>
                  <a:txBody>
                    <a:bodyPr/>
                    <a:lstStyle/>
                    <a:p>
                      <a:pPr algn="ctr">
                        <a:spcAft>
                          <a:spcPts val="0"/>
                        </a:spcAft>
                      </a:pPr>
                      <a:r>
                        <a:rPr lang="en-US" sz="2000" kern="1200">
                          <a:effectLst/>
                        </a:rPr>
                        <a:t>&lt;action&gt;</a:t>
                      </a:r>
                      <a:endParaRPr lang="en-US" sz="2000">
                        <a:effectLst/>
                        <a:latin typeface="Calibri" panose="020F0502020204030204" pitchFamily="34" charset="0"/>
                        <a:cs typeface="Times New Roman" panose="02020603050405020304" pitchFamily="18" charset="0"/>
                      </a:endParaRPr>
                    </a:p>
                  </a:txBody>
                  <a:tcPr marL="68420" marR="68420" marT="0" marB="0"/>
                </a:tc>
                <a:tc>
                  <a:txBody>
                    <a:bodyPr/>
                    <a:lstStyle/>
                    <a:p>
                      <a:pPr algn="ctr">
                        <a:spcAft>
                          <a:spcPts val="0"/>
                        </a:spcAft>
                      </a:pPr>
                      <a:r>
                        <a:rPr lang="en-US" sz="2000" kern="1200">
                          <a:effectLst/>
                        </a:rPr>
                        <a:t>&lt;condition&gt;</a:t>
                      </a:r>
                      <a:endParaRPr lang="en-US" sz="2000">
                        <a:effectLst/>
                        <a:latin typeface="Calibri" panose="020F0502020204030204" pitchFamily="34" charset="0"/>
                        <a:cs typeface="Times New Roman" panose="02020603050405020304" pitchFamily="18" charset="0"/>
                      </a:endParaRPr>
                    </a:p>
                  </a:txBody>
                  <a:tcPr marL="68420" marR="68420" marT="0" marB="0"/>
                </a:tc>
                <a:extLst>
                  <a:ext uri="{0D108BD9-81ED-4DB2-BD59-A6C34878D82A}">
                    <a16:rowId xmlns:a16="http://schemas.microsoft.com/office/drawing/2014/main" val="429405929"/>
                  </a:ext>
                </a:extLst>
              </a:tr>
              <a:tr h="182453">
                <a:tc>
                  <a:txBody>
                    <a:bodyPr/>
                    <a:lstStyle/>
                    <a:p>
                      <a:pPr algn="ctr">
                        <a:spcAft>
                          <a:spcPts val="0"/>
                        </a:spcAft>
                      </a:pPr>
                      <a:r>
                        <a:rPr lang="en-US" sz="2000" kern="1200">
                          <a:effectLst/>
                        </a:rPr>
                        <a:t>nurse</a:t>
                      </a:r>
                      <a:endParaRPr lang="en-US" sz="2000">
                        <a:effectLst/>
                        <a:latin typeface="Calibri" panose="020F0502020204030204" pitchFamily="34" charset="0"/>
                        <a:cs typeface="Times New Roman" panose="02020603050405020304" pitchFamily="18" charset="0"/>
                      </a:endParaRPr>
                    </a:p>
                  </a:txBody>
                  <a:tcPr marL="68420" marR="68420" marT="0" marB="0"/>
                </a:tc>
                <a:tc>
                  <a:txBody>
                    <a:bodyPr/>
                    <a:lstStyle/>
                    <a:p>
                      <a:pPr algn="ctr">
                        <a:spcAft>
                          <a:spcPts val="0"/>
                        </a:spcAft>
                      </a:pPr>
                      <a:r>
                        <a:rPr lang="en-US" sz="2000" kern="1200">
                          <a:effectLst/>
                        </a:rPr>
                        <a:t>request info on A</a:t>
                      </a:r>
                      <a:endParaRPr lang="en-US" sz="2000">
                        <a:effectLst/>
                        <a:latin typeface="Calibri" panose="020F0502020204030204" pitchFamily="34" charset="0"/>
                        <a:cs typeface="Times New Roman" panose="02020603050405020304" pitchFamily="18" charset="0"/>
                      </a:endParaRPr>
                    </a:p>
                  </a:txBody>
                  <a:tcPr marL="68420" marR="68420" marT="0" marB="0"/>
                </a:tc>
                <a:tc>
                  <a:txBody>
                    <a:bodyPr/>
                    <a:lstStyle/>
                    <a:p>
                      <a:pPr algn="ctr">
                        <a:spcAft>
                          <a:spcPts val="0"/>
                        </a:spcAft>
                      </a:pPr>
                      <a:r>
                        <a:rPr lang="en-US" sz="2000" kern="1200">
                          <a:effectLst/>
                        </a:rPr>
                        <a:t>prevent social engineering</a:t>
                      </a:r>
                      <a:endParaRPr lang="en-US" sz="2000">
                        <a:effectLst/>
                        <a:latin typeface="Calibri" panose="020F0502020204030204" pitchFamily="34" charset="0"/>
                        <a:cs typeface="Times New Roman" panose="02020603050405020304" pitchFamily="18" charset="0"/>
                      </a:endParaRPr>
                    </a:p>
                  </a:txBody>
                  <a:tcPr marL="68420" marR="68420" marT="0" marB="0"/>
                </a:tc>
                <a:extLst>
                  <a:ext uri="{0D108BD9-81ED-4DB2-BD59-A6C34878D82A}">
                    <a16:rowId xmlns:a16="http://schemas.microsoft.com/office/drawing/2014/main" val="1236086435"/>
                  </a:ext>
                </a:extLst>
              </a:tr>
              <a:tr h="182453">
                <a:tc>
                  <a:txBody>
                    <a:bodyPr/>
                    <a:lstStyle/>
                    <a:p>
                      <a:pPr algn="ctr">
                        <a:spcAft>
                          <a:spcPts val="0"/>
                        </a:spcAft>
                      </a:pPr>
                      <a:r>
                        <a:rPr lang="en-US" sz="2000" kern="1200">
                          <a:effectLst/>
                        </a:rPr>
                        <a:t>manager</a:t>
                      </a:r>
                      <a:endParaRPr lang="en-US" sz="2000">
                        <a:effectLst/>
                        <a:latin typeface="Calibri" panose="020F0502020204030204" pitchFamily="34" charset="0"/>
                        <a:cs typeface="Times New Roman" panose="02020603050405020304" pitchFamily="18" charset="0"/>
                      </a:endParaRPr>
                    </a:p>
                  </a:txBody>
                  <a:tcPr marL="68420" marR="68420" marT="0" marB="0"/>
                </a:tc>
                <a:tc>
                  <a:txBody>
                    <a:bodyPr/>
                    <a:lstStyle/>
                    <a:p>
                      <a:pPr algn="ctr">
                        <a:spcAft>
                          <a:spcPts val="0"/>
                        </a:spcAft>
                      </a:pPr>
                      <a:r>
                        <a:rPr lang="en-US" sz="2000" kern="1200">
                          <a:effectLst/>
                        </a:rPr>
                        <a:t>monitor &lt;reports/metrics&gt;</a:t>
                      </a:r>
                      <a:endParaRPr lang="en-US" sz="2000">
                        <a:effectLst/>
                        <a:latin typeface="Calibri" panose="020F0502020204030204" pitchFamily="34" charset="0"/>
                        <a:cs typeface="Times New Roman" panose="02020603050405020304" pitchFamily="18" charset="0"/>
                      </a:endParaRPr>
                    </a:p>
                  </a:txBody>
                  <a:tcPr marL="68420" marR="68420" marT="0" marB="0"/>
                </a:tc>
                <a:tc>
                  <a:txBody>
                    <a:bodyPr/>
                    <a:lstStyle/>
                    <a:p>
                      <a:pPr algn="ctr">
                        <a:spcAft>
                          <a:spcPts val="0"/>
                        </a:spcAft>
                      </a:pPr>
                      <a:r>
                        <a:rPr lang="en-US" sz="2000" kern="1200">
                          <a:effectLst/>
                        </a:rPr>
                        <a:t>detect fraud/collusion</a:t>
                      </a:r>
                      <a:endParaRPr lang="en-US" sz="2000">
                        <a:effectLst/>
                        <a:latin typeface="Calibri" panose="020F0502020204030204" pitchFamily="34" charset="0"/>
                        <a:cs typeface="Times New Roman" panose="02020603050405020304" pitchFamily="18" charset="0"/>
                      </a:endParaRPr>
                    </a:p>
                  </a:txBody>
                  <a:tcPr marL="68420" marR="68420" marT="0" marB="0"/>
                </a:tc>
                <a:extLst>
                  <a:ext uri="{0D108BD9-81ED-4DB2-BD59-A6C34878D82A}">
                    <a16:rowId xmlns:a16="http://schemas.microsoft.com/office/drawing/2014/main" val="3892195452"/>
                  </a:ext>
                </a:extLst>
              </a:tr>
              <a:tr h="182453">
                <a:tc>
                  <a:txBody>
                    <a:bodyPr/>
                    <a:lstStyle/>
                    <a:p>
                      <a:pPr algn="ctr">
                        <a:spcAft>
                          <a:spcPts val="0"/>
                        </a:spcAft>
                      </a:pPr>
                      <a:r>
                        <a:rPr lang="en-US" sz="2000" kern="1200">
                          <a:effectLst/>
                        </a:rPr>
                        <a:t>security staff</a:t>
                      </a:r>
                      <a:endParaRPr lang="en-US" sz="2000">
                        <a:effectLst/>
                        <a:latin typeface="Calibri" panose="020F0502020204030204" pitchFamily="34" charset="0"/>
                        <a:cs typeface="Times New Roman" panose="02020603050405020304" pitchFamily="18" charset="0"/>
                      </a:endParaRPr>
                    </a:p>
                  </a:txBody>
                  <a:tcPr marL="68420" marR="68420" marT="0" marB="0"/>
                </a:tc>
                <a:tc>
                  <a:txBody>
                    <a:bodyPr/>
                    <a:lstStyle/>
                    <a:p>
                      <a:pPr algn="ctr">
                        <a:spcAft>
                          <a:spcPts val="0"/>
                        </a:spcAft>
                      </a:pPr>
                      <a:r>
                        <a:rPr lang="en-US" sz="2000" kern="1200">
                          <a:effectLst/>
                        </a:rPr>
                        <a:t>establish permissions</a:t>
                      </a:r>
                      <a:endParaRPr lang="en-US" sz="2000">
                        <a:effectLst/>
                        <a:latin typeface="Calibri" panose="020F0502020204030204" pitchFamily="34" charset="0"/>
                        <a:cs typeface="Times New Roman" panose="02020603050405020304" pitchFamily="18" charset="0"/>
                      </a:endParaRPr>
                    </a:p>
                  </a:txBody>
                  <a:tcPr marL="68420" marR="68420" marT="0" marB="0"/>
                </a:tc>
                <a:tc>
                  <a:txBody>
                    <a:bodyPr/>
                    <a:lstStyle/>
                    <a:p>
                      <a:pPr algn="ctr">
                        <a:spcAft>
                          <a:spcPts val="0"/>
                        </a:spcAft>
                      </a:pPr>
                      <a:r>
                        <a:rPr lang="en-US" sz="2000" kern="1200">
                          <a:effectLst/>
                        </a:rPr>
                        <a:t>prevent incorrect X</a:t>
                      </a:r>
                      <a:endParaRPr lang="en-US" sz="2000">
                        <a:effectLst/>
                        <a:latin typeface="Calibri" panose="020F0502020204030204" pitchFamily="34" charset="0"/>
                        <a:cs typeface="Times New Roman" panose="02020603050405020304" pitchFamily="18" charset="0"/>
                      </a:endParaRPr>
                    </a:p>
                  </a:txBody>
                  <a:tcPr marL="68420" marR="68420" marT="0" marB="0"/>
                </a:tc>
                <a:extLst>
                  <a:ext uri="{0D108BD9-81ED-4DB2-BD59-A6C34878D82A}">
                    <a16:rowId xmlns:a16="http://schemas.microsoft.com/office/drawing/2014/main" val="2083659391"/>
                  </a:ext>
                </a:extLst>
              </a:tr>
              <a:tr h="182453">
                <a:tc>
                  <a:txBody>
                    <a:bodyPr/>
                    <a:lstStyle/>
                    <a:p>
                      <a:pPr algn="ctr">
                        <a:spcAft>
                          <a:spcPts val="0"/>
                        </a:spcAft>
                      </a:pPr>
                      <a:r>
                        <a:rPr lang="en-US" sz="2000" kern="1200">
                          <a:effectLst/>
                        </a:rPr>
                        <a:t>system admin</a:t>
                      </a:r>
                      <a:endParaRPr lang="en-US" sz="2000">
                        <a:effectLst/>
                        <a:latin typeface="Calibri" panose="020F0502020204030204" pitchFamily="34" charset="0"/>
                        <a:cs typeface="Times New Roman" panose="02020603050405020304" pitchFamily="18" charset="0"/>
                      </a:endParaRPr>
                    </a:p>
                  </a:txBody>
                  <a:tcPr marL="68420" marR="68420" marT="0" marB="0"/>
                </a:tc>
                <a:tc>
                  <a:txBody>
                    <a:bodyPr/>
                    <a:lstStyle/>
                    <a:p>
                      <a:pPr algn="ctr">
                        <a:spcAft>
                          <a:spcPts val="0"/>
                        </a:spcAft>
                      </a:pPr>
                      <a:r>
                        <a:rPr lang="en-US" sz="2000" kern="1200">
                          <a:effectLst/>
                        </a:rPr>
                        <a:t>monitor &lt;logs/events&gt;</a:t>
                      </a:r>
                      <a:endParaRPr lang="en-US" sz="2000">
                        <a:effectLst/>
                        <a:latin typeface="Calibri" panose="020F0502020204030204" pitchFamily="34" charset="0"/>
                        <a:cs typeface="Times New Roman" panose="02020603050405020304" pitchFamily="18" charset="0"/>
                      </a:endParaRPr>
                    </a:p>
                  </a:txBody>
                  <a:tcPr marL="68420" marR="68420" marT="0" marB="0"/>
                </a:tc>
                <a:tc>
                  <a:txBody>
                    <a:bodyPr/>
                    <a:lstStyle/>
                    <a:p>
                      <a:pPr algn="ctr">
                        <a:spcAft>
                          <a:spcPts val="0"/>
                        </a:spcAft>
                      </a:pPr>
                      <a:r>
                        <a:rPr lang="en-US" sz="2000" kern="1200">
                          <a:effectLst/>
                        </a:rPr>
                        <a:t>detect &lt;failure/attack&gt;</a:t>
                      </a:r>
                      <a:endParaRPr lang="en-US" sz="2000">
                        <a:effectLst/>
                        <a:latin typeface="Calibri" panose="020F0502020204030204" pitchFamily="34" charset="0"/>
                        <a:cs typeface="Times New Roman" panose="02020603050405020304" pitchFamily="18" charset="0"/>
                      </a:endParaRPr>
                    </a:p>
                  </a:txBody>
                  <a:tcPr marL="68420" marR="68420" marT="0" marB="0"/>
                </a:tc>
                <a:extLst>
                  <a:ext uri="{0D108BD9-81ED-4DB2-BD59-A6C34878D82A}">
                    <a16:rowId xmlns:a16="http://schemas.microsoft.com/office/drawing/2014/main" val="2974697412"/>
                  </a:ext>
                </a:extLst>
              </a:tr>
              <a:tr h="182453">
                <a:tc>
                  <a:txBody>
                    <a:bodyPr/>
                    <a:lstStyle/>
                    <a:p>
                      <a:pPr algn="ctr">
                        <a:spcAft>
                          <a:spcPts val="0"/>
                        </a:spcAft>
                      </a:pPr>
                      <a:r>
                        <a:rPr lang="en-US" sz="2000" kern="1200">
                          <a:effectLst/>
                        </a:rPr>
                        <a:t>database</a:t>
                      </a:r>
                      <a:endParaRPr lang="en-US" sz="2000">
                        <a:effectLst/>
                        <a:latin typeface="Calibri" panose="020F0502020204030204" pitchFamily="34" charset="0"/>
                        <a:cs typeface="Times New Roman" panose="02020603050405020304" pitchFamily="18" charset="0"/>
                      </a:endParaRPr>
                    </a:p>
                  </a:txBody>
                  <a:tcPr marL="68420" marR="68420" marT="0" marB="0"/>
                </a:tc>
                <a:tc>
                  <a:txBody>
                    <a:bodyPr/>
                    <a:lstStyle/>
                    <a:p>
                      <a:pPr algn="ctr">
                        <a:spcAft>
                          <a:spcPts val="0"/>
                        </a:spcAft>
                      </a:pPr>
                      <a:r>
                        <a:rPr lang="en-US" sz="2000" kern="1200">
                          <a:effectLst/>
                        </a:rPr>
                        <a:t>enforce &lt;authentication/ access control&gt;</a:t>
                      </a:r>
                      <a:endParaRPr lang="en-US" sz="2000">
                        <a:effectLst/>
                        <a:latin typeface="Calibri" panose="020F0502020204030204" pitchFamily="34" charset="0"/>
                        <a:cs typeface="Times New Roman" panose="02020603050405020304" pitchFamily="18" charset="0"/>
                      </a:endParaRPr>
                    </a:p>
                  </a:txBody>
                  <a:tcPr marL="68420" marR="68420" marT="0" marB="0"/>
                </a:tc>
                <a:tc>
                  <a:txBody>
                    <a:bodyPr/>
                    <a:lstStyle/>
                    <a:p>
                      <a:pPr algn="ctr">
                        <a:spcAft>
                          <a:spcPts val="0"/>
                        </a:spcAft>
                      </a:pPr>
                      <a:r>
                        <a:rPr lang="en-US" sz="2000" kern="1200">
                          <a:effectLst/>
                        </a:rPr>
                        <a:t>prevent inappropriate use of…</a:t>
                      </a:r>
                      <a:endParaRPr lang="en-US" sz="2000">
                        <a:effectLst/>
                        <a:latin typeface="Calibri" panose="020F0502020204030204" pitchFamily="34" charset="0"/>
                        <a:cs typeface="Times New Roman" panose="02020603050405020304" pitchFamily="18" charset="0"/>
                      </a:endParaRPr>
                    </a:p>
                  </a:txBody>
                  <a:tcPr marL="68420" marR="68420" marT="0" marB="0"/>
                </a:tc>
                <a:extLst>
                  <a:ext uri="{0D108BD9-81ED-4DB2-BD59-A6C34878D82A}">
                    <a16:rowId xmlns:a16="http://schemas.microsoft.com/office/drawing/2014/main" val="637644180"/>
                  </a:ext>
                </a:extLst>
              </a:tr>
              <a:tr h="182453">
                <a:tc>
                  <a:txBody>
                    <a:bodyPr/>
                    <a:lstStyle/>
                    <a:p>
                      <a:pPr algn="ctr">
                        <a:spcAft>
                          <a:spcPts val="0"/>
                        </a:spcAft>
                      </a:pPr>
                      <a:r>
                        <a:rPr lang="en-US" sz="2000" kern="1200">
                          <a:effectLst/>
                        </a:rPr>
                        <a:t>software system</a:t>
                      </a:r>
                      <a:endParaRPr lang="en-US" sz="2000">
                        <a:effectLst/>
                        <a:latin typeface="Calibri" panose="020F0502020204030204" pitchFamily="34" charset="0"/>
                        <a:cs typeface="Times New Roman" panose="02020603050405020304" pitchFamily="18" charset="0"/>
                      </a:endParaRPr>
                    </a:p>
                  </a:txBody>
                  <a:tcPr marL="68420" marR="68420" marT="0" marB="0"/>
                </a:tc>
                <a:tc>
                  <a:txBody>
                    <a:bodyPr/>
                    <a:lstStyle/>
                    <a:p>
                      <a:pPr algn="ctr">
                        <a:spcAft>
                          <a:spcPts val="0"/>
                        </a:spcAft>
                      </a:pPr>
                      <a:r>
                        <a:rPr lang="en-US" sz="2000" kern="1200">
                          <a:effectLst/>
                        </a:rPr>
                        <a:t>check…</a:t>
                      </a:r>
                      <a:endParaRPr lang="en-US" sz="2000">
                        <a:effectLst/>
                        <a:latin typeface="Calibri" panose="020F0502020204030204" pitchFamily="34" charset="0"/>
                        <a:cs typeface="Times New Roman" panose="02020603050405020304" pitchFamily="18" charset="0"/>
                      </a:endParaRPr>
                    </a:p>
                  </a:txBody>
                  <a:tcPr marL="68420" marR="68420" marT="0" marB="0"/>
                </a:tc>
                <a:tc>
                  <a:txBody>
                    <a:bodyPr/>
                    <a:lstStyle/>
                    <a:p>
                      <a:pPr algn="ctr">
                        <a:spcAft>
                          <a:spcPts val="0"/>
                        </a:spcAft>
                      </a:pPr>
                      <a:r>
                        <a:rPr lang="en-US" sz="2000" kern="1200">
                          <a:effectLst/>
                        </a:rPr>
                        <a:t>enforce Y regulation</a:t>
                      </a:r>
                      <a:endParaRPr lang="en-US" sz="2000">
                        <a:effectLst/>
                        <a:latin typeface="Calibri" panose="020F0502020204030204" pitchFamily="34" charset="0"/>
                        <a:cs typeface="Times New Roman" panose="02020603050405020304" pitchFamily="18" charset="0"/>
                      </a:endParaRPr>
                    </a:p>
                  </a:txBody>
                  <a:tcPr marL="68420" marR="68420" marT="0" marB="0"/>
                </a:tc>
                <a:extLst>
                  <a:ext uri="{0D108BD9-81ED-4DB2-BD59-A6C34878D82A}">
                    <a16:rowId xmlns:a16="http://schemas.microsoft.com/office/drawing/2014/main" val="469202844"/>
                  </a:ext>
                </a:extLst>
              </a:tr>
              <a:tr h="182453">
                <a:tc>
                  <a:txBody>
                    <a:bodyPr/>
                    <a:lstStyle/>
                    <a:p>
                      <a:pPr algn="ctr">
                        <a:spcAft>
                          <a:spcPts val="0"/>
                        </a:spcAft>
                      </a:pPr>
                      <a:r>
                        <a:rPr lang="en-US" sz="2000" kern="1200">
                          <a:effectLst/>
                        </a:rPr>
                        <a:t>programmer</a:t>
                      </a:r>
                      <a:endParaRPr lang="en-US" sz="2000">
                        <a:effectLst/>
                        <a:latin typeface="Calibri" panose="020F0502020204030204" pitchFamily="34" charset="0"/>
                        <a:cs typeface="Times New Roman" panose="02020603050405020304" pitchFamily="18" charset="0"/>
                      </a:endParaRPr>
                    </a:p>
                  </a:txBody>
                  <a:tcPr marL="68420" marR="68420" marT="0" marB="0"/>
                </a:tc>
                <a:tc>
                  <a:txBody>
                    <a:bodyPr/>
                    <a:lstStyle/>
                    <a:p>
                      <a:pPr algn="ctr">
                        <a:spcAft>
                          <a:spcPts val="0"/>
                        </a:spcAft>
                      </a:pPr>
                      <a:r>
                        <a:rPr lang="en-US" sz="2000" kern="1200">
                          <a:effectLst/>
                        </a:rPr>
                        <a:t>validate …</a:t>
                      </a:r>
                      <a:endParaRPr lang="en-US" sz="2000">
                        <a:effectLst/>
                        <a:latin typeface="Calibri" panose="020F0502020204030204" pitchFamily="34" charset="0"/>
                        <a:cs typeface="Times New Roman" panose="02020603050405020304" pitchFamily="18" charset="0"/>
                      </a:endParaRPr>
                    </a:p>
                  </a:txBody>
                  <a:tcPr marL="68420" marR="68420" marT="0" marB="0"/>
                </a:tc>
                <a:tc>
                  <a:txBody>
                    <a:bodyPr/>
                    <a:lstStyle/>
                    <a:p>
                      <a:pPr algn="ctr">
                        <a:spcAft>
                          <a:spcPts val="0"/>
                        </a:spcAft>
                      </a:pPr>
                      <a:r>
                        <a:rPr lang="en-US" sz="2000" kern="1200">
                          <a:effectLst/>
                        </a:rPr>
                        <a:t>prevent and log…</a:t>
                      </a:r>
                      <a:endParaRPr lang="en-US" sz="2000">
                        <a:effectLst/>
                        <a:latin typeface="Calibri" panose="020F0502020204030204" pitchFamily="34" charset="0"/>
                        <a:cs typeface="Times New Roman" panose="02020603050405020304" pitchFamily="18" charset="0"/>
                      </a:endParaRPr>
                    </a:p>
                  </a:txBody>
                  <a:tcPr marL="68420" marR="68420" marT="0" marB="0"/>
                </a:tc>
                <a:extLst>
                  <a:ext uri="{0D108BD9-81ED-4DB2-BD59-A6C34878D82A}">
                    <a16:rowId xmlns:a16="http://schemas.microsoft.com/office/drawing/2014/main" val="1819430850"/>
                  </a:ext>
                </a:extLst>
              </a:tr>
              <a:tr h="182453">
                <a:tc>
                  <a:txBody>
                    <a:bodyPr/>
                    <a:lstStyle/>
                    <a:p>
                      <a:pPr algn="ctr">
                        <a:spcAft>
                          <a:spcPts val="0"/>
                        </a:spcAft>
                      </a:pPr>
                      <a:r>
                        <a:rPr lang="en-US" sz="2000" kern="1200">
                          <a:effectLst/>
                        </a:rPr>
                        <a:t>tester</a:t>
                      </a:r>
                      <a:endParaRPr lang="en-US" sz="2000">
                        <a:effectLst/>
                        <a:latin typeface="Calibri" panose="020F0502020204030204" pitchFamily="34" charset="0"/>
                        <a:cs typeface="Times New Roman" panose="02020603050405020304" pitchFamily="18" charset="0"/>
                      </a:endParaRPr>
                    </a:p>
                  </a:txBody>
                  <a:tcPr marL="68420" marR="68420" marT="0" marB="0"/>
                </a:tc>
                <a:tc>
                  <a:txBody>
                    <a:bodyPr/>
                    <a:lstStyle/>
                    <a:p>
                      <a:pPr algn="ctr">
                        <a:spcAft>
                          <a:spcPts val="0"/>
                        </a:spcAft>
                      </a:pPr>
                      <a:r>
                        <a:rPr lang="en-US" sz="2000" kern="1200">
                          <a:effectLst/>
                        </a:rPr>
                        <a:t>test…</a:t>
                      </a:r>
                      <a:endParaRPr lang="en-US" sz="2000">
                        <a:effectLst/>
                        <a:latin typeface="Calibri" panose="020F0502020204030204" pitchFamily="34" charset="0"/>
                        <a:cs typeface="Times New Roman" panose="02020603050405020304" pitchFamily="18" charset="0"/>
                      </a:endParaRPr>
                    </a:p>
                  </a:txBody>
                  <a:tcPr marL="68420" marR="68420" marT="0" marB="0"/>
                </a:tc>
                <a:tc>
                  <a:txBody>
                    <a:bodyPr/>
                    <a:lstStyle/>
                    <a:p>
                      <a:pPr algn="ctr">
                        <a:spcAft>
                          <a:spcPts val="0"/>
                        </a:spcAft>
                      </a:pPr>
                      <a:r>
                        <a:rPr lang="en-US" sz="2000" kern="1200">
                          <a:effectLst/>
                        </a:rPr>
                        <a:t>correct Z mistakes</a:t>
                      </a:r>
                      <a:endParaRPr lang="en-US" sz="2000">
                        <a:effectLst/>
                        <a:latin typeface="Calibri" panose="020F0502020204030204" pitchFamily="34" charset="0"/>
                        <a:cs typeface="Times New Roman" panose="02020603050405020304" pitchFamily="18" charset="0"/>
                      </a:endParaRPr>
                    </a:p>
                  </a:txBody>
                  <a:tcPr marL="68420" marR="68420" marT="0" marB="0"/>
                </a:tc>
                <a:extLst>
                  <a:ext uri="{0D108BD9-81ED-4DB2-BD59-A6C34878D82A}">
                    <a16:rowId xmlns:a16="http://schemas.microsoft.com/office/drawing/2014/main" val="3025961642"/>
                  </a:ext>
                </a:extLst>
              </a:tr>
              <a:tr h="182453">
                <a:tc>
                  <a:txBody>
                    <a:bodyPr/>
                    <a:lstStyle/>
                    <a:p>
                      <a:pPr algn="ctr">
                        <a:spcAft>
                          <a:spcPts val="0"/>
                        </a:spcAft>
                      </a:pPr>
                      <a:r>
                        <a:rPr lang="en-US" sz="2000" kern="1200">
                          <a:effectLst/>
                        </a:rPr>
                        <a:t>manager</a:t>
                      </a:r>
                      <a:endParaRPr lang="en-US" sz="2000">
                        <a:effectLst/>
                        <a:latin typeface="Calibri" panose="020F0502020204030204" pitchFamily="34" charset="0"/>
                        <a:cs typeface="Times New Roman" panose="02020603050405020304" pitchFamily="18" charset="0"/>
                      </a:endParaRPr>
                    </a:p>
                  </a:txBody>
                  <a:tcPr marL="68420" marR="68420" marT="0" marB="0"/>
                </a:tc>
                <a:tc>
                  <a:txBody>
                    <a:bodyPr/>
                    <a:lstStyle/>
                    <a:p>
                      <a:pPr algn="ctr">
                        <a:spcAft>
                          <a:spcPts val="0"/>
                        </a:spcAft>
                      </a:pPr>
                      <a:r>
                        <a:rPr lang="en-US" sz="2000" kern="1200">
                          <a:effectLst/>
                        </a:rPr>
                        <a:t>document B info</a:t>
                      </a:r>
                      <a:endParaRPr lang="en-US" sz="2000">
                        <a:effectLst/>
                        <a:latin typeface="Calibri" panose="020F0502020204030204" pitchFamily="34" charset="0"/>
                        <a:cs typeface="Times New Roman" panose="02020603050405020304" pitchFamily="18" charset="0"/>
                      </a:endParaRPr>
                    </a:p>
                  </a:txBody>
                  <a:tcPr marL="68420" marR="68420" marT="0" marB="0"/>
                </a:tc>
                <a:tc>
                  <a:txBody>
                    <a:bodyPr/>
                    <a:lstStyle/>
                    <a:p>
                      <a:pPr algn="ctr">
                        <a:spcAft>
                          <a:spcPts val="0"/>
                        </a:spcAft>
                      </a:pPr>
                      <a:r>
                        <a:rPr lang="en-US" sz="2000" kern="1200" dirty="0">
                          <a:effectLst/>
                        </a:rPr>
                        <a:t>enforce W policy</a:t>
                      </a:r>
                      <a:endParaRPr lang="en-US" sz="2000" dirty="0">
                        <a:effectLst/>
                        <a:latin typeface="Calibri" panose="020F0502020204030204" pitchFamily="34" charset="0"/>
                        <a:cs typeface="Times New Roman" panose="02020603050405020304" pitchFamily="18" charset="0"/>
                      </a:endParaRPr>
                    </a:p>
                  </a:txBody>
                  <a:tcPr marL="68420" marR="68420" marT="0" marB="0"/>
                </a:tc>
                <a:extLst>
                  <a:ext uri="{0D108BD9-81ED-4DB2-BD59-A6C34878D82A}">
                    <a16:rowId xmlns:a16="http://schemas.microsoft.com/office/drawing/2014/main" val="3579320810"/>
                  </a:ext>
                </a:extLst>
              </a:tr>
            </a:tbl>
          </a:graphicData>
        </a:graphic>
      </p:graphicFrame>
      <p:sp>
        <p:nvSpPr>
          <p:cNvPr id="3" name="Title 2">
            <a:extLst>
              <a:ext uri="{FF2B5EF4-FFF2-40B4-BE49-F238E27FC236}">
                <a16:creationId xmlns:a16="http://schemas.microsoft.com/office/drawing/2014/main" id="{D76D7D26-0335-4592-821C-BB6F6ECD07C7}"/>
              </a:ext>
            </a:extLst>
          </p:cNvPr>
          <p:cNvSpPr>
            <a:spLocks noGrp="1"/>
          </p:cNvSpPr>
          <p:nvPr>
            <p:ph type="title"/>
          </p:nvPr>
        </p:nvSpPr>
        <p:spPr/>
        <p:txBody>
          <a:bodyPr/>
          <a:lstStyle/>
          <a:p>
            <a:r>
              <a:rPr lang="en-US" dirty="0"/>
              <a:t>Developing Security Stories</a:t>
            </a:r>
          </a:p>
        </p:txBody>
      </p:sp>
    </p:spTree>
    <p:extLst>
      <p:ext uri="{BB962C8B-B14F-4D97-AF65-F5344CB8AC3E}">
        <p14:creationId xmlns:p14="http://schemas.microsoft.com/office/powerpoint/2010/main" val="2120602741"/>
      </p:ext>
    </p:extLst>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58" name="Title 2">
            <a:extLst>
              <a:ext uri="{FF2B5EF4-FFF2-40B4-BE49-F238E27FC236}">
                <a16:creationId xmlns:a16="http://schemas.microsoft.com/office/drawing/2014/main" id="{D54CBE67-1CF0-416F-8507-22ACAAF9EB3B}"/>
              </a:ext>
            </a:extLst>
          </p:cNvPr>
          <p:cNvSpPr>
            <a:spLocks noGrp="1"/>
          </p:cNvSpPr>
          <p:nvPr>
            <p:ph type="title"/>
          </p:nvPr>
        </p:nvSpPr>
        <p:spPr/>
        <p:txBody>
          <a:bodyPr/>
          <a:lstStyle/>
          <a:p>
            <a:r>
              <a:rPr lang="en-US" altLang="en-US">
                <a:ea typeface="Calibri" panose="020F0502020204030204" pitchFamily="34" charset="0"/>
                <a:cs typeface="Lucida Sans" panose="020B0602030504020204" pitchFamily="34" charset="0"/>
              </a:rPr>
              <a:t>Example Evil User Stories: University</a:t>
            </a:r>
          </a:p>
        </p:txBody>
      </p:sp>
      <p:graphicFrame>
        <p:nvGraphicFramePr>
          <p:cNvPr id="5" name="Content Placeholder 4">
            <a:extLst>
              <a:ext uri="{FF2B5EF4-FFF2-40B4-BE49-F238E27FC236}">
                <a16:creationId xmlns:a16="http://schemas.microsoft.com/office/drawing/2014/main" id="{50D58958-4018-4EC5-8D7C-9F569C6E960F}"/>
              </a:ext>
            </a:extLst>
          </p:cNvPr>
          <p:cNvGraphicFramePr>
            <a:graphicFrameLocks noGrp="1"/>
          </p:cNvGraphicFramePr>
          <p:nvPr>
            <p:ph idx="11"/>
            <p:extLst>
              <p:ext uri="{D42A27DB-BD31-4B8C-83A1-F6EECF244321}">
                <p14:modId xmlns:p14="http://schemas.microsoft.com/office/powerpoint/2010/main" val="502945081"/>
              </p:ext>
            </p:extLst>
          </p:nvPr>
        </p:nvGraphicFramePr>
        <p:xfrm>
          <a:off x="468312" y="1408430"/>
          <a:ext cx="8154989" cy="5245354"/>
        </p:xfrm>
        <a:graphic>
          <a:graphicData uri="http://schemas.openxmlformats.org/drawingml/2006/table">
            <a:tbl>
              <a:tblPr firstRow="1" bandRow="1">
                <a:tableStyleId>{5C22544A-7EE6-4342-B048-85BDC9FD1C3A}</a:tableStyleId>
              </a:tblPr>
              <a:tblGrid>
                <a:gridCol w="2715080">
                  <a:extLst>
                    <a:ext uri="{9D8B030D-6E8A-4147-A177-3AD203B41FA5}">
                      <a16:colId xmlns:a16="http://schemas.microsoft.com/office/drawing/2014/main" val="3374149397"/>
                    </a:ext>
                  </a:extLst>
                </a:gridCol>
                <a:gridCol w="3850820">
                  <a:extLst>
                    <a:ext uri="{9D8B030D-6E8A-4147-A177-3AD203B41FA5}">
                      <a16:colId xmlns:a16="http://schemas.microsoft.com/office/drawing/2014/main" val="3033530382"/>
                    </a:ext>
                  </a:extLst>
                </a:gridCol>
                <a:gridCol w="1589089">
                  <a:extLst>
                    <a:ext uri="{9D8B030D-6E8A-4147-A177-3AD203B41FA5}">
                      <a16:colId xmlns:a16="http://schemas.microsoft.com/office/drawing/2014/main" val="2571952923"/>
                    </a:ext>
                  </a:extLst>
                </a:gridCol>
              </a:tblGrid>
              <a:tr h="0">
                <a:tc>
                  <a:txBody>
                    <a:bodyPr/>
                    <a:lstStyle/>
                    <a:p>
                      <a:pPr marL="0" marR="0" algn="ctr">
                        <a:lnSpc>
                          <a:spcPct val="115000"/>
                        </a:lnSpc>
                        <a:spcBef>
                          <a:spcPts val="0"/>
                        </a:spcBef>
                        <a:spcAft>
                          <a:spcPts val="0"/>
                        </a:spcAft>
                      </a:pPr>
                      <a:r>
                        <a:rPr lang="en-US" sz="1600" kern="1200" dirty="0">
                          <a:effectLst/>
                        </a:rPr>
                        <a:t>Evil User Story</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600" kern="1200">
                          <a:effectLst/>
                        </a:rPr>
                        <a:t>Corresponding Security Story</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600" kern="1200">
                          <a:effectLst/>
                        </a:rPr>
                        <a:t>Test Case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11158461"/>
                  </a:ext>
                </a:extLst>
              </a:tr>
              <a:tr h="0">
                <a:tc>
                  <a:txBody>
                    <a:bodyPr/>
                    <a:lstStyle/>
                    <a:p>
                      <a:pPr marL="0" marR="0">
                        <a:lnSpc>
                          <a:spcPct val="115000"/>
                        </a:lnSpc>
                        <a:spcBef>
                          <a:spcPts val="0"/>
                        </a:spcBef>
                        <a:spcAft>
                          <a:spcPts val="0"/>
                        </a:spcAft>
                      </a:pPr>
                      <a:r>
                        <a:rPr lang="en-US" sz="1600" kern="1200" dirty="0">
                          <a:effectLst/>
                        </a:rPr>
                        <a:t>As a failing student, I use a password dictionary to break into a professor’s grades to change my grade.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600" kern="1200" dirty="0">
                          <a:effectLst/>
                        </a:rPr>
                        <a:t>As a system administrator, I require passwords to be 10 characters long and lock out accounts after 6 invalid attempts, to prevent password guessing.</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600" kern="1200">
                          <a:effectLst/>
                        </a:rPr>
                        <a:t>Case 1: Test Learning Mgmt System (LMS) Login System</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31261609"/>
                  </a:ext>
                </a:extLst>
              </a:tr>
              <a:tr h="0">
                <a:tc>
                  <a:txBody>
                    <a:bodyPr/>
                    <a:lstStyle/>
                    <a:p>
                      <a:pPr marL="0" marR="0">
                        <a:lnSpc>
                          <a:spcPct val="115000"/>
                        </a:lnSpc>
                        <a:spcBef>
                          <a:spcPts val="0"/>
                        </a:spcBef>
                        <a:spcAft>
                          <a:spcPts val="0"/>
                        </a:spcAft>
                      </a:pPr>
                      <a:r>
                        <a:rPr lang="en-US" sz="1600" kern="1200">
                          <a:effectLst/>
                        </a:rPr>
                        <a:t>As a budding script kiddie, I try different hacking tools on university websites for fun.</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600" kern="1200" dirty="0">
                          <a:effectLst/>
                        </a:rPr>
                        <a:t>As a system administrator at the university, I monitor illegal accesses, note their IP addresses, find offending students and charge them.</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600" kern="1200">
                          <a:effectLst/>
                        </a:rPr>
                        <a:t>Case 2: Test LMS Attack Logs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71452753"/>
                  </a:ext>
                </a:extLst>
              </a:tr>
              <a:tr h="0">
                <a:tc>
                  <a:txBody>
                    <a:bodyPr/>
                    <a:lstStyle/>
                    <a:p>
                      <a:pPr marL="0" marR="0">
                        <a:lnSpc>
                          <a:spcPct val="115000"/>
                        </a:lnSpc>
                        <a:spcBef>
                          <a:spcPts val="0"/>
                        </a:spcBef>
                        <a:spcAft>
                          <a:spcPts val="0"/>
                        </a:spcAft>
                      </a:pPr>
                      <a:r>
                        <a:rPr lang="en-US" sz="1600" kern="1200">
                          <a:effectLst/>
                        </a:rPr>
                        <a:t>As a criminal cyber-hacker, I try to break into student accounts to learn their social security and credit card numbers.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600" kern="1200" dirty="0">
                          <a:effectLst/>
                        </a:rPr>
                        <a:t>As a network administrator, I partition the confidential zone within the firewall and monitor for specific, legal protocols to prevent exfiltration of data.</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600" kern="1200" dirty="0">
                          <a:effectLst/>
                        </a:rPr>
                        <a:t>Case 3: Test Firewall Configuration</a:t>
                      </a:r>
                      <a:endParaRPr lang="en-US" sz="1600" dirty="0">
                        <a:effectLst/>
                      </a:endParaRPr>
                    </a:p>
                    <a:p>
                      <a:pPr marL="0" marR="0">
                        <a:lnSpc>
                          <a:spcPct val="115000"/>
                        </a:lnSpc>
                        <a:spcBef>
                          <a:spcPts val="0"/>
                        </a:spcBef>
                        <a:spcAft>
                          <a:spcPts val="0"/>
                        </a:spcAft>
                      </a:pPr>
                      <a:r>
                        <a:rPr lang="en-US" sz="1600" kern="1200" dirty="0">
                          <a:effectLst/>
                        </a:rPr>
                        <a:t>Case 4: Test Registration Login System</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29010287"/>
                  </a:ext>
                </a:extLst>
              </a:tr>
              <a:tr h="0">
                <a:tc>
                  <a:txBody>
                    <a:bodyPr/>
                    <a:lstStyle/>
                    <a:p>
                      <a:pPr marL="0" marR="0">
                        <a:lnSpc>
                          <a:spcPct val="115000"/>
                        </a:lnSpc>
                        <a:spcBef>
                          <a:spcPts val="0"/>
                        </a:spcBef>
                        <a:spcAft>
                          <a:spcPts val="0"/>
                        </a:spcAft>
                      </a:pPr>
                      <a:r>
                        <a:rPr lang="en-US" sz="1600" kern="1200">
                          <a:effectLst/>
                        </a:rPr>
                        <a:t>As a professor with a grant, I am too busy to be careful that the money I spend is according to my grant contract.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600" kern="1200">
                          <a:effectLst/>
                        </a:rPr>
                        <a:t>As a financial officer in charge of grants, I review grant expenses to ensure they are in line with the approved grant.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600" kern="1200" dirty="0">
                          <a:effectLst/>
                        </a:rPr>
                        <a:t>Case 5: Test grant budget vs. expense report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04167075"/>
                  </a:ext>
                </a:extLst>
              </a:tr>
            </a:tbl>
          </a:graphicData>
        </a:graphic>
      </p:graphicFrame>
    </p:spTree>
    <p:extLst>
      <p:ext uri="{BB962C8B-B14F-4D97-AF65-F5344CB8AC3E}">
        <p14:creationId xmlns:p14="http://schemas.microsoft.com/office/powerpoint/2010/main" val="69398192"/>
      </p:ext>
    </p:extLst>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86D5E090-B5AD-4983-8032-345398F6986E}"/>
              </a:ext>
            </a:extLst>
          </p:cNvPr>
          <p:cNvGraphicFramePr>
            <a:graphicFrameLocks noGrp="1"/>
          </p:cNvGraphicFramePr>
          <p:nvPr>
            <p:ph idx="11"/>
            <p:extLst>
              <p:ext uri="{D42A27DB-BD31-4B8C-83A1-F6EECF244321}">
                <p14:modId xmlns:p14="http://schemas.microsoft.com/office/powerpoint/2010/main" val="563836113"/>
              </p:ext>
            </p:extLst>
          </p:nvPr>
        </p:nvGraphicFramePr>
        <p:xfrm>
          <a:off x="520700" y="1970342"/>
          <a:ext cx="8154988" cy="4323842"/>
        </p:xfrm>
        <a:graphic>
          <a:graphicData uri="http://schemas.openxmlformats.org/drawingml/2006/table">
            <a:tbl>
              <a:tblPr firstRow="1" firstCol="1" lastRow="1" lastCol="1" bandRow="1" bandCol="1">
                <a:tableStyleId>{5C22544A-7EE6-4342-B048-85BDC9FD1C3A}</a:tableStyleId>
              </a:tblPr>
              <a:tblGrid>
                <a:gridCol w="8154988">
                  <a:extLst>
                    <a:ext uri="{9D8B030D-6E8A-4147-A177-3AD203B41FA5}">
                      <a16:colId xmlns:a16="http://schemas.microsoft.com/office/drawing/2014/main" val="1501775772"/>
                    </a:ext>
                  </a:extLst>
                </a:gridCol>
              </a:tblGrid>
              <a:tr h="274320">
                <a:tc>
                  <a:txBody>
                    <a:bodyPr/>
                    <a:lstStyle/>
                    <a:p>
                      <a:pPr marL="0" marR="0" algn="just">
                        <a:lnSpc>
                          <a:spcPct val="115000"/>
                        </a:lnSpc>
                        <a:spcBef>
                          <a:spcPts val="0"/>
                        </a:spcBef>
                        <a:spcAft>
                          <a:spcPts val="0"/>
                        </a:spcAft>
                      </a:pPr>
                      <a:r>
                        <a:rPr lang="en-US" sz="1800" kern="1200">
                          <a:effectLst/>
                        </a:rPr>
                        <a:t>Test Case: Create Patient Information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42079988"/>
                  </a:ext>
                </a:extLst>
              </a:tr>
              <a:tr h="274320">
                <a:tc>
                  <a:txBody>
                    <a:bodyPr/>
                    <a:lstStyle/>
                    <a:p>
                      <a:pPr marL="0" marR="0" algn="just">
                        <a:lnSpc>
                          <a:spcPct val="115000"/>
                        </a:lnSpc>
                        <a:spcBef>
                          <a:spcPts val="0"/>
                        </a:spcBef>
                        <a:spcAft>
                          <a:spcPts val="0"/>
                        </a:spcAft>
                      </a:pPr>
                      <a:r>
                        <a:rPr lang="en-US" sz="1800" kern="1200">
                          <a:effectLst/>
                        </a:rPr>
                        <a:t>Test Case ID: 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86776230"/>
                  </a:ext>
                </a:extLst>
              </a:tr>
              <a:tr h="908050">
                <a:tc>
                  <a:txBody>
                    <a:bodyPr/>
                    <a:lstStyle/>
                    <a:p>
                      <a:pPr marL="0" marR="0" algn="just">
                        <a:lnSpc>
                          <a:spcPct val="115000"/>
                        </a:lnSpc>
                        <a:spcBef>
                          <a:spcPts val="0"/>
                        </a:spcBef>
                        <a:spcAft>
                          <a:spcPts val="0"/>
                        </a:spcAft>
                      </a:pPr>
                      <a:r>
                        <a:rPr lang="en-US" sz="1800" kern="1200" dirty="0">
                          <a:effectLst/>
                        </a:rPr>
                        <a:t>Test Purpose:</a:t>
                      </a:r>
                      <a:endParaRPr lang="en-US" sz="1800" dirty="0">
                        <a:effectLst/>
                      </a:endParaRPr>
                    </a:p>
                    <a:p>
                      <a:pPr marL="342900" marR="0" lvl="0" indent="-342900" algn="just">
                        <a:lnSpc>
                          <a:spcPct val="115000"/>
                        </a:lnSpc>
                        <a:spcBef>
                          <a:spcPts val="0"/>
                        </a:spcBef>
                        <a:spcAft>
                          <a:spcPts val="0"/>
                        </a:spcAft>
                        <a:buFont typeface="+mj-lt"/>
                        <a:buAutoNum type="arabicPeriod"/>
                      </a:pPr>
                      <a:r>
                        <a:rPr lang="en-US" sz="1800" kern="1200" dirty="0">
                          <a:effectLst/>
                        </a:rPr>
                        <a:t>Ensure a valid new client can be entered into the system, and the appropriate tabs are created.</a:t>
                      </a:r>
                      <a:endParaRPr lang="en-US" sz="1800" dirty="0">
                        <a:effectLst/>
                      </a:endParaRPr>
                    </a:p>
                    <a:p>
                      <a:pPr marL="342900" marR="0" lvl="0" indent="-342900" algn="just">
                        <a:lnSpc>
                          <a:spcPct val="115000"/>
                        </a:lnSpc>
                        <a:spcBef>
                          <a:spcPts val="0"/>
                        </a:spcBef>
                        <a:spcAft>
                          <a:spcPts val="0"/>
                        </a:spcAft>
                        <a:buFont typeface="+mj-lt"/>
                        <a:buAutoNum type="arabicPeriod"/>
                      </a:pPr>
                      <a:r>
                        <a:rPr lang="en-US" sz="1800" kern="1200" dirty="0">
                          <a:effectLst/>
                        </a:rPr>
                        <a:t>Ensure a duplicate entry is not created for an existing patient.</a:t>
                      </a:r>
                      <a:endParaRPr lang="en-US" sz="1800" dirty="0">
                        <a:effectLst/>
                      </a:endParaRPr>
                    </a:p>
                    <a:p>
                      <a:pPr marL="342900" marR="0" lvl="0" indent="-342900" algn="just">
                        <a:lnSpc>
                          <a:spcPct val="115000"/>
                        </a:lnSpc>
                        <a:spcBef>
                          <a:spcPts val="0"/>
                        </a:spcBef>
                        <a:spcAft>
                          <a:spcPts val="0"/>
                        </a:spcAft>
                        <a:buFont typeface="+mj-lt"/>
                        <a:buAutoNum type="arabicPeriod"/>
                      </a:pPr>
                      <a:r>
                        <a:rPr lang="en-US" sz="1800" kern="1200" dirty="0">
                          <a:effectLst/>
                        </a:rPr>
                        <a:t>Ensure invalid data is detected, including wrong data types, overflow text, overflow math numbers, blank required fields, and inappropriate data.</a:t>
                      </a:r>
                      <a:endParaRPr lang="en-US" sz="1800" dirty="0">
                        <a:effectLst/>
                      </a:endParaRPr>
                    </a:p>
                    <a:p>
                      <a:pPr marL="342900" marR="0" lvl="0" indent="-342900" algn="just">
                        <a:lnSpc>
                          <a:spcPct val="115000"/>
                        </a:lnSpc>
                        <a:spcBef>
                          <a:spcPts val="0"/>
                        </a:spcBef>
                        <a:spcAft>
                          <a:spcPts val="0"/>
                        </a:spcAft>
                        <a:buFont typeface="+mj-lt"/>
                        <a:buAutoNum type="arabicPeriod"/>
                      </a:pPr>
                      <a:r>
                        <a:rPr lang="en-US" sz="1800" dirty="0">
                          <a:effectLst/>
                        </a:rPr>
                        <a:t>Ensure logs are created for attacks, including overflow, business rule violations and SQL errors or injection.</a:t>
                      </a:r>
                    </a:p>
                    <a:p>
                      <a:pPr marL="342900" marR="0" lvl="0" indent="-342900" algn="just">
                        <a:lnSpc>
                          <a:spcPct val="115000"/>
                        </a:lnSpc>
                        <a:spcBef>
                          <a:spcPts val="0"/>
                        </a:spcBef>
                        <a:spcAft>
                          <a:spcPts val="0"/>
                        </a:spcAft>
                        <a:buFont typeface="+mj-lt"/>
                        <a:buAutoNum type="arabicPeriod"/>
                      </a:pPr>
                      <a:r>
                        <a:rPr lang="en-US" sz="1800" dirty="0">
                          <a:effectLst/>
                        </a:rPr>
                        <a:t>Ensure encrypted transaction log is created documenting the transaction, and the author and time of the transaction.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19776104"/>
                  </a:ext>
                </a:extLst>
              </a:tr>
              <a:tr h="274320">
                <a:tc>
                  <a:txBody>
                    <a:bodyPr/>
                    <a:lstStyle/>
                    <a:p>
                      <a:pPr marL="0" marR="0" algn="just">
                        <a:lnSpc>
                          <a:spcPct val="115000"/>
                        </a:lnSpc>
                        <a:spcBef>
                          <a:spcPts val="0"/>
                        </a:spcBef>
                        <a:spcAft>
                          <a:spcPts val="0"/>
                        </a:spcAft>
                      </a:pPr>
                      <a:r>
                        <a:rPr lang="en-US" sz="1800" kern="1200">
                          <a:effectLst/>
                        </a:rPr>
                        <a:t>Primary Actors:  Medical Administrator (Nurse, Doctor)</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88992739"/>
                  </a:ext>
                </a:extLst>
              </a:tr>
              <a:tr h="274320">
                <a:tc>
                  <a:txBody>
                    <a:bodyPr/>
                    <a:lstStyle/>
                    <a:p>
                      <a:pPr marL="0" marR="0" algn="just">
                        <a:lnSpc>
                          <a:spcPct val="115000"/>
                        </a:lnSpc>
                        <a:spcBef>
                          <a:spcPts val="0"/>
                        </a:spcBef>
                        <a:spcAft>
                          <a:spcPts val="0"/>
                        </a:spcAft>
                      </a:pPr>
                      <a:r>
                        <a:rPr lang="en-US" sz="1800" kern="1200" dirty="0">
                          <a:effectLst/>
                        </a:rPr>
                        <a:t>Preconditions:  The tester is at the main menu.</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70735142"/>
                  </a:ext>
                </a:extLst>
              </a:tr>
            </a:tbl>
          </a:graphicData>
        </a:graphic>
      </p:graphicFrame>
      <p:sp>
        <p:nvSpPr>
          <p:cNvPr id="3" name="Title 2">
            <a:extLst>
              <a:ext uri="{FF2B5EF4-FFF2-40B4-BE49-F238E27FC236}">
                <a16:creationId xmlns:a16="http://schemas.microsoft.com/office/drawing/2014/main" id="{6545692D-78E6-450E-8BD3-4AF9AB324309}"/>
              </a:ext>
            </a:extLst>
          </p:cNvPr>
          <p:cNvSpPr>
            <a:spLocks noGrp="1"/>
          </p:cNvSpPr>
          <p:nvPr>
            <p:ph type="title"/>
          </p:nvPr>
        </p:nvSpPr>
        <p:spPr/>
        <p:txBody>
          <a:bodyPr/>
          <a:lstStyle/>
          <a:p>
            <a:r>
              <a:rPr lang="en-US" dirty="0"/>
              <a:t>Test Case: Test Purpose</a:t>
            </a:r>
          </a:p>
        </p:txBody>
      </p:sp>
    </p:spTree>
    <p:extLst>
      <p:ext uri="{BB962C8B-B14F-4D97-AF65-F5344CB8AC3E}">
        <p14:creationId xmlns:p14="http://schemas.microsoft.com/office/powerpoint/2010/main" val="2635542732"/>
      </p:ext>
    </p:extLst>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EE0F5474-71C6-4269-8DAA-9667633BD96F}"/>
              </a:ext>
            </a:extLst>
          </p:cNvPr>
          <p:cNvGraphicFramePr>
            <a:graphicFrameLocks noGrp="1"/>
          </p:cNvGraphicFramePr>
          <p:nvPr>
            <p:ph idx="11"/>
            <p:extLst>
              <p:ext uri="{D42A27DB-BD31-4B8C-83A1-F6EECF244321}">
                <p14:modId xmlns:p14="http://schemas.microsoft.com/office/powerpoint/2010/main" val="2103452290"/>
              </p:ext>
            </p:extLst>
          </p:nvPr>
        </p:nvGraphicFramePr>
        <p:xfrm>
          <a:off x="520700" y="1376712"/>
          <a:ext cx="8154988" cy="5344414"/>
        </p:xfrm>
        <a:graphic>
          <a:graphicData uri="http://schemas.openxmlformats.org/drawingml/2006/table">
            <a:tbl>
              <a:tblPr firstRow="1" firstCol="1" lastRow="1" lastCol="1" bandRow="1" bandCol="1">
                <a:tableStyleId>{5C22544A-7EE6-4342-B048-85BDC9FD1C3A}</a:tableStyleId>
              </a:tblPr>
              <a:tblGrid>
                <a:gridCol w="8154988">
                  <a:extLst>
                    <a:ext uri="{9D8B030D-6E8A-4147-A177-3AD203B41FA5}">
                      <a16:colId xmlns:a16="http://schemas.microsoft.com/office/drawing/2014/main" val="3918600658"/>
                    </a:ext>
                  </a:extLst>
                </a:gridCol>
              </a:tblGrid>
              <a:tr h="4879975">
                <a:tc>
                  <a:txBody>
                    <a:bodyPr/>
                    <a:lstStyle/>
                    <a:p>
                      <a:pPr marL="0" marR="0" algn="just">
                        <a:lnSpc>
                          <a:spcPct val="115000"/>
                        </a:lnSpc>
                        <a:spcBef>
                          <a:spcPts val="0"/>
                        </a:spcBef>
                        <a:spcAft>
                          <a:spcPts val="0"/>
                        </a:spcAft>
                      </a:pPr>
                      <a:r>
                        <a:rPr lang="en-US" sz="1800" kern="1200" dirty="0">
                          <a:effectLst/>
                        </a:rPr>
                        <a:t>Flow of Events:</a:t>
                      </a:r>
                      <a:endParaRPr lang="en-US" sz="1800" dirty="0">
                        <a:effectLst/>
                      </a:endParaRPr>
                    </a:p>
                    <a:p>
                      <a:pPr marL="342900" marR="0" lvl="0" indent="-342900" algn="just">
                        <a:lnSpc>
                          <a:spcPct val="115000"/>
                        </a:lnSpc>
                        <a:spcBef>
                          <a:spcPts val="0"/>
                        </a:spcBef>
                        <a:spcAft>
                          <a:spcPts val="0"/>
                        </a:spcAft>
                        <a:buFont typeface="+mj-lt"/>
                        <a:buAutoNum type="arabicPeriod"/>
                        <a:tabLst>
                          <a:tab pos="457200" algn="l"/>
                        </a:tabLst>
                      </a:pPr>
                      <a:r>
                        <a:rPr lang="en-US" sz="1800" kern="1200" dirty="0">
                          <a:effectLst/>
                        </a:rPr>
                        <a:t>The test case begins when a Medical Admin selects “Manage Patient” or as an extension to Make Appointment</a:t>
                      </a:r>
                      <a:endParaRPr lang="en-US" sz="1800" dirty="0">
                        <a:effectLst/>
                      </a:endParaRPr>
                    </a:p>
                    <a:p>
                      <a:pPr marL="342900" marR="0" lvl="0" indent="-342900" algn="just">
                        <a:lnSpc>
                          <a:spcPct val="115000"/>
                        </a:lnSpc>
                        <a:spcBef>
                          <a:spcPts val="0"/>
                        </a:spcBef>
                        <a:spcAft>
                          <a:spcPts val="0"/>
                        </a:spcAft>
                        <a:buFont typeface="+mj-lt"/>
                        <a:buAutoNum type="arabicPeriod"/>
                        <a:tabLst>
                          <a:tab pos="457200" algn="l"/>
                        </a:tabLst>
                      </a:pPr>
                      <a:r>
                        <a:rPr lang="en-US" sz="1800" kern="1200" dirty="0">
                          <a:effectLst/>
                        </a:rPr>
                        <a:t>The Tester: enters last and first name for an existing patient and presses ‘Create’.</a:t>
                      </a:r>
                      <a:endParaRPr lang="en-US" sz="1800" dirty="0">
                        <a:effectLst/>
                      </a:endParaRPr>
                    </a:p>
                    <a:p>
                      <a:pPr marL="342900" marR="0" lvl="0" indent="-342900" algn="just">
                        <a:lnSpc>
                          <a:spcPct val="115000"/>
                        </a:lnSpc>
                        <a:spcBef>
                          <a:spcPts val="0"/>
                        </a:spcBef>
                        <a:spcAft>
                          <a:spcPts val="0"/>
                        </a:spcAft>
                        <a:buFont typeface="+mj-lt"/>
                        <a:buAutoNum type="arabicPeriod"/>
                        <a:tabLst>
                          <a:tab pos="457200" algn="l"/>
                        </a:tabLst>
                      </a:pPr>
                      <a:r>
                        <a:rPr lang="en-US" sz="1800" kern="1200" dirty="0">
                          <a:effectLst/>
                        </a:rPr>
                        <a:t>While the system finds a matching record</a:t>
                      </a:r>
                      <a:endParaRPr lang="en-US" sz="1800" dirty="0">
                        <a:effectLst/>
                      </a:endParaRPr>
                    </a:p>
                    <a:p>
                      <a:pPr marL="742950" marR="0" lvl="1" indent="-285750" algn="just">
                        <a:lnSpc>
                          <a:spcPct val="115000"/>
                        </a:lnSpc>
                        <a:spcBef>
                          <a:spcPts val="0"/>
                        </a:spcBef>
                        <a:spcAft>
                          <a:spcPts val="0"/>
                        </a:spcAft>
                        <a:buFont typeface="+mj-lt"/>
                        <a:buAutoNum type="arabicPeriod"/>
                        <a:tabLst>
                          <a:tab pos="914400" algn="l"/>
                        </a:tabLst>
                      </a:pPr>
                      <a:r>
                        <a:rPr lang="en-US" sz="1800" kern="1200" dirty="0">
                          <a:effectLst/>
                        </a:rPr>
                        <a:t>The system displays an error message: “Match Exists”, and requests the tester revise the information.  </a:t>
                      </a:r>
                      <a:endParaRPr lang="en-US" sz="1800" dirty="0">
                        <a:effectLst/>
                      </a:endParaRPr>
                    </a:p>
                    <a:p>
                      <a:pPr marL="742950" marR="0" lvl="1" indent="-285750" algn="just">
                        <a:lnSpc>
                          <a:spcPct val="115000"/>
                        </a:lnSpc>
                        <a:spcBef>
                          <a:spcPts val="0"/>
                        </a:spcBef>
                        <a:spcAft>
                          <a:spcPts val="0"/>
                        </a:spcAft>
                        <a:buFont typeface="+mj-lt"/>
                        <a:buAutoNum type="arabicPeriod"/>
                        <a:tabLst>
                          <a:tab pos="914400" algn="l"/>
                        </a:tabLst>
                      </a:pPr>
                      <a:r>
                        <a:rPr lang="en-US" sz="1800" kern="1200" dirty="0">
                          <a:effectLst/>
                        </a:rPr>
                        <a:t>The tester changes the name to a new patient name.</a:t>
                      </a:r>
                      <a:endParaRPr lang="en-US" sz="1800" dirty="0">
                        <a:effectLst/>
                      </a:endParaRPr>
                    </a:p>
                    <a:p>
                      <a:pPr marL="342900" marR="0" lvl="0" indent="-342900" algn="just">
                        <a:lnSpc>
                          <a:spcPct val="115000"/>
                        </a:lnSpc>
                        <a:spcBef>
                          <a:spcPts val="0"/>
                        </a:spcBef>
                        <a:spcAft>
                          <a:spcPts val="0"/>
                        </a:spcAft>
                        <a:buFont typeface="+mj-lt"/>
                        <a:buAutoNum type="arabicPeriod"/>
                      </a:pPr>
                      <a:r>
                        <a:rPr lang="en-US" sz="1800" kern="1200" dirty="0">
                          <a:effectLst/>
                        </a:rPr>
                        <a:t>The system displays multiple tabs, including Patient Information (Form 6.2, Patient Medical History (Form 6.3), and Patient Medical Information (Form 6.4).</a:t>
                      </a:r>
                      <a:endParaRPr lang="en-US" sz="1800" dirty="0">
                        <a:effectLst/>
                      </a:endParaRPr>
                    </a:p>
                    <a:p>
                      <a:pPr marL="342900" marR="0" lvl="0" indent="-342900" algn="just">
                        <a:lnSpc>
                          <a:spcPct val="115000"/>
                        </a:lnSpc>
                        <a:spcBef>
                          <a:spcPts val="0"/>
                        </a:spcBef>
                        <a:spcAft>
                          <a:spcPts val="0"/>
                        </a:spcAft>
                        <a:buFont typeface="+mj-lt"/>
                        <a:buAutoNum type="arabicPeriod"/>
                      </a:pPr>
                      <a:r>
                        <a:rPr lang="en-US" sz="1800" kern="1200" dirty="0">
                          <a:effectLst/>
                        </a:rPr>
                        <a:t>The system renames the ‘Create’ button into the ‘Save’ button.</a:t>
                      </a:r>
                      <a:endParaRPr lang="en-US" sz="1800" dirty="0">
                        <a:effectLst/>
                      </a:endParaRPr>
                    </a:p>
                    <a:p>
                      <a:pPr marL="342900" marR="0" lvl="0" indent="-342900">
                        <a:lnSpc>
                          <a:spcPct val="115000"/>
                        </a:lnSpc>
                        <a:spcBef>
                          <a:spcPts val="0"/>
                        </a:spcBef>
                        <a:spcAft>
                          <a:spcPts val="0"/>
                        </a:spcAft>
                        <a:buFont typeface="+mj-lt"/>
                        <a:buAutoNum type="arabicPeriod"/>
                      </a:pPr>
                      <a:r>
                        <a:rPr lang="en-US" sz="1800" dirty="0">
                          <a:effectLst/>
                        </a:rPr>
                        <a:t>The tester enters inappropriate data types for each field of the new Patient and presses ‘Save’. </a:t>
                      </a:r>
                    </a:p>
                    <a:p>
                      <a:pPr marL="342900" marR="0" lvl="0" indent="-342900">
                        <a:lnSpc>
                          <a:spcPct val="115000"/>
                        </a:lnSpc>
                        <a:spcBef>
                          <a:spcPts val="0"/>
                        </a:spcBef>
                        <a:spcAft>
                          <a:spcPts val="0"/>
                        </a:spcAft>
                        <a:buFont typeface="+mj-lt"/>
                        <a:buAutoNum type="arabicPeriod"/>
                      </a:pPr>
                      <a:r>
                        <a:rPr lang="en-US" sz="1800" dirty="0">
                          <a:effectLst/>
                        </a:rPr>
                        <a:t>The system recognizes the invalid information and gives error messages.</a:t>
                      </a:r>
                    </a:p>
                    <a:p>
                      <a:pPr marL="342900" marR="0" lvl="0" indent="-342900">
                        <a:lnSpc>
                          <a:spcPct val="115000"/>
                        </a:lnSpc>
                        <a:spcBef>
                          <a:spcPts val="0"/>
                        </a:spcBef>
                        <a:spcAft>
                          <a:spcPts val="0"/>
                        </a:spcAft>
                        <a:buFont typeface="+mj-lt"/>
                        <a:buAutoNum type="arabicPeriod"/>
                      </a:pPr>
                      <a:r>
                        <a:rPr lang="en-US" sz="1800" dirty="0">
                          <a:effectLst/>
                        </a:rPr>
                        <a:t>The tester enters too much information for text strings or overflow data for arithmetic fields for each field of the new Patient and presses ‘Save’. </a:t>
                      </a:r>
                    </a:p>
                    <a:p>
                      <a:pPr marL="342900" marR="0" lvl="0" indent="-342900">
                        <a:lnSpc>
                          <a:spcPct val="115000"/>
                        </a:lnSpc>
                        <a:spcBef>
                          <a:spcPts val="0"/>
                        </a:spcBef>
                        <a:spcAft>
                          <a:spcPts val="0"/>
                        </a:spcAft>
                        <a:buFont typeface="+mj-lt"/>
                        <a:buAutoNum type="arabicPeriod"/>
                      </a:pPr>
                      <a:r>
                        <a:rPr lang="en-US" sz="1800" dirty="0">
                          <a:effectLst/>
                        </a:rPr>
                        <a:t>The system recognizes the overflow, gives error messages, and logs the error.</a:t>
                      </a:r>
                    </a:p>
                  </a:txBody>
                  <a:tcPr marL="32790" marR="32790" marT="0" marB="0"/>
                </a:tc>
                <a:extLst>
                  <a:ext uri="{0D108BD9-81ED-4DB2-BD59-A6C34878D82A}">
                    <a16:rowId xmlns:a16="http://schemas.microsoft.com/office/drawing/2014/main" val="1214221369"/>
                  </a:ext>
                </a:extLst>
              </a:tr>
            </a:tbl>
          </a:graphicData>
        </a:graphic>
      </p:graphicFrame>
      <p:sp>
        <p:nvSpPr>
          <p:cNvPr id="3" name="Title 2">
            <a:extLst>
              <a:ext uri="{FF2B5EF4-FFF2-40B4-BE49-F238E27FC236}">
                <a16:creationId xmlns:a16="http://schemas.microsoft.com/office/drawing/2014/main" id="{1668B352-843F-47BA-B9AC-00B9247BB621}"/>
              </a:ext>
            </a:extLst>
          </p:cNvPr>
          <p:cNvSpPr>
            <a:spLocks noGrp="1"/>
          </p:cNvSpPr>
          <p:nvPr>
            <p:ph type="title"/>
          </p:nvPr>
        </p:nvSpPr>
        <p:spPr/>
        <p:txBody>
          <a:bodyPr/>
          <a:lstStyle/>
          <a:p>
            <a:r>
              <a:rPr lang="en-US" dirty="0"/>
              <a:t>Test Case: Flow of Events</a:t>
            </a:r>
          </a:p>
        </p:txBody>
      </p:sp>
    </p:spTree>
    <p:extLst>
      <p:ext uri="{BB962C8B-B14F-4D97-AF65-F5344CB8AC3E}">
        <p14:creationId xmlns:p14="http://schemas.microsoft.com/office/powerpoint/2010/main" val="2151652158"/>
      </p:ext>
    </p:extLst>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EE0F5474-71C6-4269-8DAA-9667633BD96F}"/>
              </a:ext>
            </a:extLst>
          </p:cNvPr>
          <p:cNvGraphicFramePr>
            <a:graphicFrameLocks noGrp="1"/>
          </p:cNvGraphicFramePr>
          <p:nvPr>
            <p:ph idx="4294967295"/>
            <p:extLst>
              <p:ext uri="{D42A27DB-BD31-4B8C-83A1-F6EECF244321}">
                <p14:modId xmlns:p14="http://schemas.microsoft.com/office/powerpoint/2010/main" val="1156432499"/>
              </p:ext>
            </p:extLst>
          </p:nvPr>
        </p:nvGraphicFramePr>
        <p:xfrm>
          <a:off x="494506" y="685800"/>
          <a:ext cx="8154988" cy="5975350"/>
        </p:xfrm>
        <a:graphic>
          <a:graphicData uri="http://schemas.openxmlformats.org/drawingml/2006/table">
            <a:tbl>
              <a:tblPr firstRow="1" firstCol="1" lastRow="1" lastCol="1" bandRow="1" bandCol="1">
                <a:tableStyleId>{5C22544A-7EE6-4342-B048-85BDC9FD1C3A}</a:tableStyleId>
              </a:tblPr>
              <a:tblGrid>
                <a:gridCol w="8154988">
                  <a:extLst>
                    <a:ext uri="{9D8B030D-6E8A-4147-A177-3AD203B41FA5}">
                      <a16:colId xmlns:a16="http://schemas.microsoft.com/office/drawing/2014/main" val="3918600658"/>
                    </a:ext>
                  </a:extLst>
                </a:gridCol>
              </a:tblGrid>
              <a:tr h="4879975">
                <a:tc>
                  <a:txBody>
                    <a:bodyPr/>
                    <a:lstStyle/>
                    <a:p>
                      <a:pPr marL="342900" marR="0" lvl="0" indent="-342900">
                        <a:lnSpc>
                          <a:spcPct val="115000"/>
                        </a:lnSpc>
                        <a:spcBef>
                          <a:spcPts val="0"/>
                        </a:spcBef>
                        <a:spcAft>
                          <a:spcPts val="0"/>
                        </a:spcAft>
                        <a:buFont typeface="+mj-lt"/>
                        <a:buAutoNum type="arabicPeriod" startAt="10"/>
                      </a:pPr>
                      <a:r>
                        <a:rPr lang="en-US" sz="1800" dirty="0">
                          <a:effectLst/>
                        </a:rPr>
                        <a:t>The tester leaves some required fields empty for the new Patient and presses ‘Save’. </a:t>
                      </a:r>
                    </a:p>
                    <a:p>
                      <a:pPr marL="342900" marR="0" lvl="0" indent="-342900">
                        <a:lnSpc>
                          <a:spcPct val="115000"/>
                        </a:lnSpc>
                        <a:spcBef>
                          <a:spcPts val="0"/>
                        </a:spcBef>
                        <a:spcAft>
                          <a:spcPts val="0"/>
                        </a:spcAft>
                        <a:buFont typeface="+mj-lt"/>
                        <a:buAutoNum type="arabicPeriod" startAt="10"/>
                      </a:pPr>
                      <a:r>
                        <a:rPr lang="en-US" sz="1800" dirty="0">
                          <a:effectLst/>
                        </a:rPr>
                        <a:t>The system recognizes the lacking information and gives error messages.</a:t>
                      </a:r>
                    </a:p>
                    <a:p>
                      <a:pPr marL="342900" marR="0" lvl="0" indent="-342900">
                        <a:lnSpc>
                          <a:spcPct val="115000"/>
                        </a:lnSpc>
                        <a:spcBef>
                          <a:spcPts val="0"/>
                        </a:spcBef>
                        <a:spcAft>
                          <a:spcPts val="0"/>
                        </a:spcAft>
                        <a:buFont typeface="+mj-lt"/>
                        <a:buAutoNum type="arabicPeriod" startAt="10"/>
                      </a:pPr>
                      <a:r>
                        <a:rPr lang="en-US" sz="1800" dirty="0">
                          <a:effectLst/>
                        </a:rPr>
                        <a:t>The tester enters inappropriate information (violating business rules) for many fields of the new Patient and presses ‘Save’ (</a:t>
                      </a:r>
                      <a:r>
                        <a:rPr lang="en-US" sz="1800" dirty="0" err="1">
                          <a:effectLst/>
                        </a:rPr>
                        <a:t>e.g</a:t>
                      </a:r>
                      <a:r>
                        <a:rPr lang="en-US" sz="1800" dirty="0">
                          <a:effectLst/>
                        </a:rPr>
                        <a:t>, illegal state, sex, number of children&gt;10, illegal insurance, etc.) </a:t>
                      </a:r>
                    </a:p>
                    <a:p>
                      <a:pPr marL="342900" marR="0" lvl="0" indent="-342900">
                        <a:lnSpc>
                          <a:spcPct val="115000"/>
                        </a:lnSpc>
                        <a:spcBef>
                          <a:spcPts val="0"/>
                        </a:spcBef>
                        <a:spcAft>
                          <a:spcPts val="0"/>
                        </a:spcAft>
                        <a:buFont typeface="+mj-lt"/>
                        <a:buAutoNum type="arabicPeriod" startAt="10"/>
                      </a:pPr>
                      <a:r>
                        <a:rPr lang="en-US" sz="1800" dirty="0">
                          <a:effectLst/>
                        </a:rPr>
                        <a:t>The system recognizes the errors and gives error messages.</a:t>
                      </a:r>
                    </a:p>
                    <a:p>
                      <a:pPr marL="342900" marR="0" lvl="0" indent="-342900">
                        <a:lnSpc>
                          <a:spcPct val="115000"/>
                        </a:lnSpc>
                        <a:spcBef>
                          <a:spcPts val="0"/>
                        </a:spcBef>
                        <a:spcAft>
                          <a:spcPts val="0"/>
                        </a:spcAft>
                        <a:buFont typeface="+mj-lt"/>
                        <a:buAutoNum type="arabicPeriod" startAt="10"/>
                      </a:pPr>
                      <a:r>
                        <a:rPr lang="en-US" sz="1800" dirty="0">
                          <a:effectLst/>
                        </a:rPr>
                        <a:t>The tester enters SQL injection attack in many fields.</a:t>
                      </a:r>
                    </a:p>
                    <a:p>
                      <a:pPr marL="342900" marR="0" lvl="0" indent="-342900">
                        <a:lnSpc>
                          <a:spcPct val="115000"/>
                        </a:lnSpc>
                        <a:spcBef>
                          <a:spcPts val="0"/>
                        </a:spcBef>
                        <a:spcAft>
                          <a:spcPts val="0"/>
                        </a:spcAft>
                        <a:buFont typeface="+mj-lt"/>
                        <a:buAutoNum type="arabicPeriod" startAt="10"/>
                      </a:pPr>
                      <a:r>
                        <a:rPr lang="en-US" sz="1800" dirty="0">
                          <a:effectLst/>
                        </a:rPr>
                        <a:t>The system recognizes the attack, indicates an error, and logs the specific command executed.</a:t>
                      </a:r>
                    </a:p>
                    <a:p>
                      <a:pPr marL="342900" marR="0" lvl="0" indent="-342900">
                        <a:lnSpc>
                          <a:spcPct val="115000"/>
                        </a:lnSpc>
                        <a:spcBef>
                          <a:spcPts val="0"/>
                        </a:spcBef>
                        <a:spcAft>
                          <a:spcPts val="0"/>
                        </a:spcAft>
                        <a:buFont typeface="+mj-lt"/>
                        <a:buAutoNum type="arabicPeriod" startAt="10"/>
                      </a:pPr>
                      <a:r>
                        <a:rPr lang="en-US" sz="1800" dirty="0">
                          <a:effectLst/>
                        </a:rPr>
                        <a:t>The tester enters valid information for the new Patient and presses ‘Save’.</a:t>
                      </a:r>
                    </a:p>
                    <a:p>
                      <a:pPr marL="342900" marR="0" lvl="0" indent="-342900">
                        <a:lnSpc>
                          <a:spcPct val="115000"/>
                        </a:lnSpc>
                        <a:spcBef>
                          <a:spcPts val="0"/>
                        </a:spcBef>
                        <a:spcAft>
                          <a:spcPts val="0"/>
                        </a:spcAft>
                        <a:buFont typeface="+mj-lt"/>
                        <a:buAutoNum type="arabicPeriod" startAt="10"/>
                      </a:pPr>
                      <a:r>
                        <a:rPr lang="en-US" sz="1800" dirty="0">
                          <a:effectLst/>
                        </a:rPr>
                        <a:t>The system displays:  ‘Record Updated’</a:t>
                      </a:r>
                    </a:p>
                    <a:p>
                      <a:pPr marL="342900" marR="0" lvl="0" indent="-342900">
                        <a:lnSpc>
                          <a:spcPct val="115000"/>
                        </a:lnSpc>
                        <a:spcBef>
                          <a:spcPts val="0"/>
                        </a:spcBef>
                        <a:spcAft>
                          <a:spcPts val="0"/>
                        </a:spcAft>
                        <a:buFont typeface="+mj-lt"/>
                        <a:buAutoNum type="arabicPeriod" startAt="10"/>
                      </a:pPr>
                      <a:r>
                        <a:rPr lang="en-US" sz="1800" dirty="0">
                          <a:effectLst/>
                        </a:rPr>
                        <a:t>The system creates a Patient Plan Management (Form 6.5) tab for Patients with health plans, or a Patient Bill Management tab for Patients without.</a:t>
                      </a:r>
                    </a:p>
                    <a:p>
                      <a:pPr marL="342900" marR="0" lvl="0" indent="-342900">
                        <a:lnSpc>
                          <a:spcPct val="115000"/>
                        </a:lnSpc>
                        <a:spcBef>
                          <a:spcPts val="0"/>
                        </a:spcBef>
                        <a:spcAft>
                          <a:spcPts val="0"/>
                        </a:spcAft>
                        <a:buFont typeface="+mj-lt"/>
                        <a:buAutoNum type="arabicPeriod" startAt="10"/>
                      </a:pPr>
                      <a:r>
                        <a:rPr lang="en-US" sz="1800" dirty="0">
                          <a:effectLst/>
                        </a:rPr>
                        <a:t>The tester confirms the creation of the new tabs and that a new encrypted transaction log saved the new patient record, including who and when the transaction was saved.</a:t>
                      </a:r>
                    </a:p>
                    <a:p>
                      <a:pPr marL="342900" marR="0" lvl="0" indent="-342900">
                        <a:lnSpc>
                          <a:spcPct val="115000"/>
                        </a:lnSpc>
                        <a:spcBef>
                          <a:spcPts val="0"/>
                        </a:spcBef>
                        <a:spcAft>
                          <a:spcPts val="0"/>
                        </a:spcAft>
                        <a:buFont typeface="+mj-lt"/>
                        <a:buAutoNum type="arabicPeriod" startAt="10"/>
                      </a:pPr>
                      <a:r>
                        <a:rPr lang="en-US" sz="1800" dirty="0">
                          <a:effectLst/>
                        </a:rPr>
                        <a:t>The tester confirms that SQL injection attacks and business rule violations are logged.</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2790" marR="32790" marT="0" marB="0"/>
                </a:tc>
                <a:extLst>
                  <a:ext uri="{0D108BD9-81ED-4DB2-BD59-A6C34878D82A}">
                    <a16:rowId xmlns:a16="http://schemas.microsoft.com/office/drawing/2014/main" val="1214221369"/>
                  </a:ext>
                </a:extLst>
              </a:tr>
            </a:tbl>
          </a:graphicData>
        </a:graphic>
      </p:graphicFrame>
    </p:spTree>
    <p:extLst>
      <p:ext uri="{BB962C8B-B14F-4D97-AF65-F5344CB8AC3E}">
        <p14:creationId xmlns:p14="http://schemas.microsoft.com/office/powerpoint/2010/main" val="1508652196"/>
      </p:ext>
    </p:extLst>
  </p:cSld>
  <p:clrMapOvr>
    <a:masterClrMapping/>
  </p:clrMapOvr>
  <p:transition spd="slow"/>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9B2E3FD5-C070-4496-8FBC-CA884B8609AA}"/>
              </a:ext>
            </a:extLst>
          </p:cNvPr>
          <p:cNvGraphicFramePr>
            <a:graphicFrameLocks noGrp="1"/>
          </p:cNvGraphicFramePr>
          <p:nvPr>
            <p:ph idx="11"/>
            <p:extLst>
              <p:ext uri="{D42A27DB-BD31-4B8C-83A1-F6EECF244321}">
                <p14:modId xmlns:p14="http://schemas.microsoft.com/office/powerpoint/2010/main" val="2479398385"/>
              </p:ext>
            </p:extLst>
          </p:nvPr>
        </p:nvGraphicFramePr>
        <p:xfrm>
          <a:off x="520700" y="2057401"/>
          <a:ext cx="8154988" cy="2819400"/>
        </p:xfrm>
        <a:graphic>
          <a:graphicData uri="http://schemas.openxmlformats.org/drawingml/2006/table">
            <a:tbl>
              <a:tblPr firstRow="1" firstCol="1" lastRow="1" lastCol="1" bandRow="1" bandCol="1">
                <a:tableStyleId>{5C22544A-7EE6-4342-B048-85BDC9FD1C3A}</a:tableStyleId>
              </a:tblPr>
              <a:tblGrid>
                <a:gridCol w="8154988">
                  <a:extLst>
                    <a:ext uri="{9D8B030D-6E8A-4147-A177-3AD203B41FA5}">
                      <a16:colId xmlns:a16="http://schemas.microsoft.com/office/drawing/2014/main" val="594195425"/>
                    </a:ext>
                  </a:extLst>
                </a:gridCol>
              </a:tblGrid>
              <a:tr h="2819400">
                <a:tc>
                  <a:txBody>
                    <a:bodyPr/>
                    <a:lstStyle/>
                    <a:p>
                      <a:pPr marL="0" marR="0" algn="just">
                        <a:lnSpc>
                          <a:spcPct val="115000"/>
                        </a:lnSpc>
                        <a:spcBef>
                          <a:spcPts val="0"/>
                        </a:spcBef>
                        <a:spcAft>
                          <a:spcPts val="0"/>
                        </a:spcAft>
                      </a:pPr>
                      <a:r>
                        <a:rPr lang="en-US" sz="1800" kern="1200" dirty="0">
                          <a:effectLst/>
                        </a:rPr>
                        <a:t>Postconditions:</a:t>
                      </a:r>
                      <a:endParaRPr lang="en-US" sz="1800" dirty="0">
                        <a:effectLst/>
                      </a:endParaRPr>
                    </a:p>
                    <a:p>
                      <a:pPr marL="0" marR="0" algn="just">
                        <a:lnSpc>
                          <a:spcPct val="115000"/>
                        </a:lnSpc>
                        <a:spcBef>
                          <a:spcPts val="0"/>
                        </a:spcBef>
                        <a:spcAft>
                          <a:spcPts val="0"/>
                        </a:spcAft>
                      </a:pPr>
                      <a:r>
                        <a:rPr lang="en-US" sz="1800" kern="1200" dirty="0">
                          <a:effectLst/>
                        </a:rPr>
                        <a:t>1.  The new record has been saved into the test database. </a:t>
                      </a:r>
                      <a:endParaRPr lang="en-US" sz="1800" dirty="0">
                        <a:effectLst/>
                      </a:endParaRPr>
                    </a:p>
                    <a:p>
                      <a:pPr marL="0" marR="0" algn="just">
                        <a:lnSpc>
                          <a:spcPct val="115000"/>
                        </a:lnSpc>
                        <a:spcBef>
                          <a:spcPts val="0"/>
                        </a:spcBef>
                        <a:spcAft>
                          <a:spcPts val="0"/>
                        </a:spcAft>
                      </a:pPr>
                      <a:r>
                        <a:rPr lang="en-US" sz="1800" kern="1200" dirty="0">
                          <a:effectLst/>
                        </a:rPr>
                        <a:t>2. For Patients with health plans, a Patient Plan Management tab is available with information about the Patient’s plan.  For Patients without, a Patient Bill Management tab is provided.</a:t>
                      </a:r>
                      <a:endParaRPr lang="en-US" sz="1800" dirty="0">
                        <a:effectLst/>
                      </a:endParaRPr>
                    </a:p>
                    <a:p>
                      <a:pPr marL="0" marR="0" algn="just">
                        <a:lnSpc>
                          <a:spcPct val="115000"/>
                        </a:lnSpc>
                        <a:spcBef>
                          <a:spcPts val="0"/>
                        </a:spcBef>
                        <a:spcAft>
                          <a:spcPts val="0"/>
                        </a:spcAft>
                      </a:pPr>
                      <a:r>
                        <a:rPr lang="en-US" sz="1800" kern="1200" dirty="0">
                          <a:effectLst/>
                        </a:rPr>
                        <a:t>3. Logs exist for attack conditions: SQL attacks and violation of business rules.</a:t>
                      </a:r>
                      <a:endParaRPr lang="en-US" sz="1800" dirty="0">
                        <a:effectLst/>
                      </a:endParaRPr>
                    </a:p>
                    <a:p>
                      <a:pPr marL="0" marR="0" algn="just">
                        <a:lnSpc>
                          <a:spcPct val="115000"/>
                        </a:lnSpc>
                        <a:spcBef>
                          <a:spcPts val="0"/>
                        </a:spcBef>
                        <a:spcAft>
                          <a:spcPts val="0"/>
                        </a:spcAft>
                      </a:pPr>
                      <a:r>
                        <a:rPr lang="en-US" sz="1800" kern="1200" dirty="0">
                          <a:effectLst/>
                        </a:rPr>
                        <a:t>4. An encrypted transaction log includes the new records, including who and when the transaction occurred.</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31743580"/>
                  </a:ext>
                </a:extLst>
              </a:tr>
            </a:tbl>
          </a:graphicData>
        </a:graphic>
      </p:graphicFrame>
      <p:sp>
        <p:nvSpPr>
          <p:cNvPr id="3" name="Title 2">
            <a:extLst>
              <a:ext uri="{FF2B5EF4-FFF2-40B4-BE49-F238E27FC236}">
                <a16:creationId xmlns:a16="http://schemas.microsoft.com/office/drawing/2014/main" id="{E022770E-5CBA-4FED-848F-21CA48652152}"/>
              </a:ext>
            </a:extLst>
          </p:cNvPr>
          <p:cNvSpPr>
            <a:spLocks noGrp="1"/>
          </p:cNvSpPr>
          <p:nvPr>
            <p:ph type="title"/>
          </p:nvPr>
        </p:nvSpPr>
        <p:spPr/>
        <p:txBody>
          <a:bodyPr/>
          <a:lstStyle/>
          <a:p>
            <a:r>
              <a:rPr lang="en-US" dirty="0"/>
              <a:t>Test Case: Postconditions</a:t>
            </a:r>
          </a:p>
        </p:txBody>
      </p:sp>
    </p:spTree>
    <p:extLst>
      <p:ext uri="{BB962C8B-B14F-4D97-AF65-F5344CB8AC3E}">
        <p14:creationId xmlns:p14="http://schemas.microsoft.com/office/powerpoint/2010/main" val="1288410480"/>
      </p:ext>
    </p:extLst>
  </p:cSld>
  <p:clrMapOvr>
    <a:masterClrMapping/>
  </p:clrMapOvr>
  <p:transition spd="slow"/>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DEFC593-CF54-48E3-A180-75DB1A607FFD}"/>
              </a:ext>
            </a:extLst>
          </p:cNvPr>
          <p:cNvSpPr>
            <a:spLocks noGrp="1"/>
          </p:cNvSpPr>
          <p:nvPr>
            <p:ph type="title"/>
          </p:nvPr>
        </p:nvSpPr>
        <p:spPr>
          <a:xfrm>
            <a:off x="722313" y="4406900"/>
            <a:ext cx="7772400" cy="1661993"/>
          </a:xfrm>
        </p:spPr>
        <p:txBody>
          <a:bodyPr/>
          <a:lstStyle/>
          <a:p>
            <a:r>
              <a:rPr lang="en-US" dirty="0"/>
              <a:t>Payment Card Industry (PCI) Software Security Framework (SSF)</a:t>
            </a:r>
          </a:p>
        </p:txBody>
      </p:sp>
      <p:sp>
        <p:nvSpPr>
          <p:cNvPr id="5" name="Text Placeholder 4">
            <a:extLst>
              <a:ext uri="{FF2B5EF4-FFF2-40B4-BE49-F238E27FC236}">
                <a16:creationId xmlns:a16="http://schemas.microsoft.com/office/drawing/2014/main" id="{D0013361-A978-4A20-9C1F-977C6539FDC9}"/>
              </a:ext>
            </a:extLst>
          </p:cNvPr>
          <p:cNvSpPr>
            <a:spLocks noGrp="1"/>
          </p:cNvSpPr>
          <p:nvPr>
            <p:ph type="body" idx="1"/>
          </p:nvPr>
        </p:nvSpPr>
        <p:spPr/>
        <p:txBody>
          <a:bodyPr/>
          <a:lstStyle/>
          <a:p>
            <a:endParaRPr lang="en-US" dirty="0"/>
          </a:p>
          <a:p>
            <a:r>
              <a:rPr lang="en-US" dirty="0"/>
              <a:t>Shall payment card information be more secure than SSN, medical info, financial info?</a:t>
            </a:r>
          </a:p>
          <a:p>
            <a:endParaRPr lang="en-US" dirty="0"/>
          </a:p>
          <a:p>
            <a:r>
              <a:rPr lang="en-US" dirty="0"/>
              <a:t>Secure Software Lifecycle Requirements and Assessment Procedures </a:t>
            </a:r>
          </a:p>
        </p:txBody>
      </p:sp>
    </p:spTree>
    <p:extLst>
      <p:ext uri="{BB962C8B-B14F-4D97-AF65-F5344CB8AC3E}">
        <p14:creationId xmlns:p14="http://schemas.microsoft.com/office/powerpoint/2010/main" val="40882715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65336DAF-FB9D-4E01-9189-4F7DE0BB81D0}"/>
              </a:ext>
            </a:extLst>
          </p:cNvPr>
          <p:cNvGraphicFramePr>
            <a:graphicFrameLocks noGrp="1"/>
          </p:cNvGraphicFramePr>
          <p:nvPr>
            <p:ph idx="11"/>
            <p:extLst>
              <p:ext uri="{D42A27DB-BD31-4B8C-83A1-F6EECF244321}">
                <p14:modId xmlns:p14="http://schemas.microsoft.com/office/powerpoint/2010/main" val="866207802"/>
              </p:ext>
            </p:extLst>
          </p:nvPr>
        </p:nvGraphicFramePr>
        <p:xfrm>
          <a:off x="381000" y="1524000"/>
          <a:ext cx="8154988" cy="4816348"/>
        </p:xfrm>
        <a:graphic>
          <a:graphicData uri="http://schemas.openxmlformats.org/drawingml/2006/table">
            <a:tbl>
              <a:tblPr firstRow="1" firstCol="1" bandRow="1">
                <a:tableStyleId>{5C22544A-7EE6-4342-B048-85BDC9FD1C3A}</a:tableStyleId>
              </a:tblPr>
              <a:tblGrid>
                <a:gridCol w="1612900">
                  <a:extLst>
                    <a:ext uri="{9D8B030D-6E8A-4147-A177-3AD203B41FA5}">
                      <a16:colId xmlns:a16="http://schemas.microsoft.com/office/drawing/2014/main" val="1716642031"/>
                    </a:ext>
                  </a:extLst>
                </a:gridCol>
                <a:gridCol w="2464594">
                  <a:extLst>
                    <a:ext uri="{9D8B030D-6E8A-4147-A177-3AD203B41FA5}">
                      <a16:colId xmlns:a16="http://schemas.microsoft.com/office/drawing/2014/main" val="3242336199"/>
                    </a:ext>
                  </a:extLst>
                </a:gridCol>
                <a:gridCol w="1497806">
                  <a:extLst>
                    <a:ext uri="{9D8B030D-6E8A-4147-A177-3AD203B41FA5}">
                      <a16:colId xmlns:a16="http://schemas.microsoft.com/office/drawing/2014/main" val="2150525606"/>
                    </a:ext>
                  </a:extLst>
                </a:gridCol>
                <a:gridCol w="2579688">
                  <a:extLst>
                    <a:ext uri="{9D8B030D-6E8A-4147-A177-3AD203B41FA5}">
                      <a16:colId xmlns:a16="http://schemas.microsoft.com/office/drawing/2014/main" val="3912042258"/>
                    </a:ext>
                  </a:extLst>
                </a:gridCol>
              </a:tblGrid>
              <a:tr h="0">
                <a:tc gridSpan="2">
                  <a:txBody>
                    <a:bodyPr/>
                    <a:lstStyle/>
                    <a:p>
                      <a:pPr marL="0" marR="0" algn="ctr">
                        <a:lnSpc>
                          <a:spcPct val="115000"/>
                        </a:lnSpc>
                        <a:spcBef>
                          <a:spcPts val="0"/>
                        </a:spcBef>
                        <a:spcAft>
                          <a:spcPts val="0"/>
                        </a:spcAft>
                      </a:pPr>
                      <a:r>
                        <a:rPr lang="en-US" sz="1600">
                          <a:effectLst/>
                        </a:rPr>
                        <a:t>Building Security In Maturity Model (BSIMM)</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gridSpan="2">
                  <a:txBody>
                    <a:bodyPr/>
                    <a:lstStyle/>
                    <a:p>
                      <a:pPr marL="0" marR="0" algn="ctr">
                        <a:lnSpc>
                          <a:spcPct val="115000"/>
                        </a:lnSpc>
                        <a:spcBef>
                          <a:spcPts val="0"/>
                        </a:spcBef>
                        <a:spcAft>
                          <a:spcPts val="0"/>
                        </a:spcAft>
                      </a:pPr>
                      <a:r>
                        <a:rPr lang="en-US" sz="1600" b="1">
                          <a:effectLst/>
                        </a:rPr>
                        <a:t>OWASP Software Assurance Maturity Model </a:t>
                      </a:r>
                    </a:p>
                    <a:p>
                      <a:pPr marL="0" marR="0" algn="ctr">
                        <a:lnSpc>
                          <a:spcPct val="115000"/>
                        </a:lnSpc>
                        <a:spcBef>
                          <a:spcPts val="0"/>
                        </a:spcBef>
                        <a:spcAft>
                          <a:spcPts val="0"/>
                        </a:spcAft>
                      </a:pPr>
                      <a:r>
                        <a:rPr lang="en-US" sz="1600" b="1">
                          <a:effectLst/>
                        </a:rPr>
                        <a:t>(SAMM)</a:t>
                      </a:r>
                      <a:endParaRPr lang="en-US"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extLst>
                  <a:ext uri="{0D108BD9-81ED-4DB2-BD59-A6C34878D82A}">
                    <a16:rowId xmlns:a16="http://schemas.microsoft.com/office/drawing/2014/main" val="2341449723"/>
                  </a:ext>
                </a:extLst>
              </a:tr>
              <a:tr h="0">
                <a:tc rowSpan="3">
                  <a:txBody>
                    <a:bodyPr/>
                    <a:lstStyle/>
                    <a:p>
                      <a:pPr marL="0" marR="0">
                        <a:lnSpc>
                          <a:spcPct val="115000"/>
                        </a:lnSpc>
                        <a:spcBef>
                          <a:spcPts val="0"/>
                        </a:spcBef>
                        <a:spcAft>
                          <a:spcPts val="0"/>
                        </a:spcAft>
                      </a:pPr>
                      <a:r>
                        <a:rPr lang="en-US" sz="1600">
                          <a:effectLst/>
                        </a:rPr>
                        <a:t> </a:t>
                      </a:r>
                    </a:p>
                    <a:p>
                      <a:pPr marL="0" marR="0">
                        <a:lnSpc>
                          <a:spcPct val="115000"/>
                        </a:lnSpc>
                        <a:spcBef>
                          <a:spcPts val="0"/>
                        </a:spcBef>
                        <a:spcAft>
                          <a:spcPts val="0"/>
                        </a:spcAft>
                      </a:pPr>
                      <a:r>
                        <a:rPr lang="en-US" sz="1600">
                          <a:effectLst/>
                        </a:rPr>
                        <a:t>Governance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600">
                          <a:effectLst/>
                        </a:rPr>
                        <a:t>Strategy &amp; Metrics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rowSpan="3">
                  <a:txBody>
                    <a:bodyPr/>
                    <a:lstStyle/>
                    <a:p>
                      <a:pPr marL="0" marR="0">
                        <a:lnSpc>
                          <a:spcPct val="115000"/>
                        </a:lnSpc>
                        <a:spcBef>
                          <a:spcPts val="0"/>
                        </a:spcBef>
                        <a:spcAft>
                          <a:spcPts val="0"/>
                        </a:spcAft>
                      </a:pPr>
                      <a:r>
                        <a:rPr lang="en-US" sz="1600" b="1">
                          <a:solidFill>
                            <a:schemeClr val="bg1"/>
                          </a:solidFill>
                          <a:effectLst/>
                        </a:rPr>
                        <a:t> </a:t>
                      </a:r>
                    </a:p>
                    <a:p>
                      <a:pPr marL="0" marR="0">
                        <a:lnSpc>
                          <a:spcPct val="115000"/>
                        </a:lnSpc>
                        <a:spcBef>
                          <a:spcPts val="0"/>
                        </a:spcBef>
                        <a:spcAft>
                          <a:spcPts val="0"/>
                        </a:spcAft>
                      </a:pPr>
                      <a:r>
                        <a:rPr lang="en-US" sz="1600" b="1">
                          <a:solidFill>
                            <a:schemeClr val="bg1"/>
                          </a:solidFill>
                          <a:effectLst/>
                        </a:rPr>
                        <a:t>Governance</a:t>
                      </a:r>
                      <a:endParaRPr lang="en-US" sz="1600" b="1">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75000"/>
                      </a:schemeClr>
                    </a:solidFill>
                  </a:tcPr>
                </a:tc>
                <a:tc>
                  <a:txBody>
                    <a:bodyPr/>
                    <a:lstStyle/>
                    <a:p>
                      <a:pPr marL="0" marR="0">
                        <a:lnSpc>
                          <a:spcPct val="115000"/>
                        </a:lnSpc>
                        <a:spcBef>
                          <a:spcPts val="0"/>
                        </a:spcBef>
                        <a:spcAft>
                          <a:spcPts val="0"/>
                        </a:spcAft>
                      </a:pPr>
                      <a:r>
                        <a:rPr lang="en-US" sz="1600">
                          <a:effectLst/>
                        </a:rPr>
                        <a:t>Strategy &amp; Metrics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96743695"/>
                  </a:ext>
                </a:extLst>
              </a:tr>
              <a:tr h="0">
                <a:tc vMerge="1">
                  <a:txBody>
                    <a:bodyPr/>
                    <a:lstStyle/>
                    <a:p>
                      <a:endParaRPr lang="en-US"/>
                    </a:p>
                  </a:txBody>
                  <a:tcPr/>
                </a:tc>
                <a:tc>
                  <a:txBody>
                    <a:bodyPr/>
                    <a:lstStyle/>
                    <a:p>
                      <a:pPr marL="0" marR="0">
                        <a:lnSpc>
                          <a:spcPct val="115000"/>
                        </a:lnSpc>
                        <a:spcBef>
                          <a:spcPts val="0"/>
                        </a:spcBef>
                        <a:spcAft>
                          <a:spcPts val="0"/>
                        </a:spcAft>
                      </a:pPr>
                      <a:r>
                        <a:rPr lang="en-US" sz="1600">
                          <a:effectLst/>
                        </a:rPr>
                        <a:t>Compliance &amp; Policy</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vMerge="1">
                  <a:txBody>
                    <a:bodyPr/>
                    <a:lstStyle/>
                    <a:p>
                      <a:endParaRPr lang="en-US"/>
                    </a:p>
                  </a:txBody>
                  <a:tcPr/>
                </a:tc>
                <a:tc>
                  <a:txBody>
                    <a:bodyPr/>
                    <a:lstStyle/>
                    <a:p>
                      <a:pPr marL="0" marR="0">
                        <a:lnSpc>
                          <a:spcPct val="115000"/>
                        </a:lnSpc>
                        <a:spcBef>
                          <a:spcPts val="0"/>
                        </a:spcBef>
                        <a:spcAft>
                          <a:spcPts val="0"/>
                        </a:spcAft>
                      </a:pPr>
                      <a:r>
                        <a:rPr lang="en-US" sz="1600">
                          <a:effectLst/>
                        </a:rPr>
                        <a:t>Policy &amp; Compliance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29829399"/>
                  </a:ext>
                </a:extLst>
              </a:tr>
              <a:tr h="0">
                <a:tc vMerge="1">
                  <a:txBody>
                    <a:bodyPr/>
                    <a:lstStyle/>
                    <a:p>
                      <a:endParaRPr lang="en-US"/>
                    </a:p>
                  </a:txBody>
                  <a:tcPr/>
                </a:tc>
                <a:tc>
                  <a:txBody>
                    <a:bodyPr/>
                    <a:lstStyle/>
                    <a:p>
                      <a:pPr marL="0" marR="0">
                        <a:lnSpc>
                          <a:spcPct val="115000"/>
                        </a:lnSpc>
                        <a:spcBef>
                          <a:spcPts val="0"/>
                        </a:spcBef>
                        <a:spcAft>
                          <a:spcPts val="0"/>
                        </a:spcAft>
                      </a:pPr>
                      <a:r>
                        <a:rPr lang="en-US" sz="1600">
                          <a:effectLst/>
                        </a:rPr>
                        <a:t>Training</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vMerge="1">
                  <a:txBody>
                    <a:bodyPr/>
                    <a:lstStyle/>
                    <a:p>
                      <a:endParaRPr lang="en-US"/>
                    </a:p>
                  </a:txBody>
                  <a:tcPr/>
                </a:tc>
                <a:tc>
                  <a:txBody>
                    <a:bodyPr/>
                    <a:lstStyle/>
                    <a:p>
                      <a:pPr marL="0" marR="0">
                        <a:lnSpc>
                          <a:spcPct val="115000"/>
                        </a:lnSpc>
                        <a:spcBef>
                          <a:spcPts val="0"/>
                        </a:spcBef>
                        <a:spcAft>
                          <a:spcPts val="0"/>
                        </a:spcAft>
                      </a:pPr>
                      <a:r>
                        <a:rPr lang="en-US" sz="1600">
                          <a:effectLst/>
                        </a:rPr>
                        <a:t>Education &amp; Guidance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67211597"/>
                  </a:ext>
                </a:extLst>
              </a:tr>
              <a:tr h="0">
                <a:tc rowSpan="3">
                  <a:txBody>
                    <a:bodyPr/>
                    <a:lstStyle/>
                    <a:p>
                      <a:pPr marL="0" marR="0">
                        <a:lnSpc>
                          <a:spcPct val="115000"/>
                        </a:lnSpc>
                        <a:spcBef>
                          <a:spcPts val="0"/>
                        </a:spcBef>
                        <a:spcAft>
                          <a:spcPts val="0"/>
                        </a:spcAft>
                      </a:pPr>
                      <a:r>
                        <a:rPr lang="en-US" sz="1600">
                          <a:effectLst/>
                        </a:rPr>
                        <a:t> </a:t>
                      </a:r>
                    </a:p>
                    <a:p>
                      <a:pPr marL="0" marR="0">
                        <a:lnSpc>
                          <a:spcPct val="115000"/>
                        </a:lnSpc>
                        <a:spcBef>
                          <a:spcPts val="0"/>
                        </a:spcBef>
                        <a:spcAft>
                          <a:spcPts val="0"/>
                        </a:spcAft>
                      </a:pPr>
                      <a:r>
                        <a:rPr lang="en-US" sz="1600">
                          <a:effectLst/>
                        </a:rPr>
                        <a:t> </a:t>
                      </a:r>
                    </a:p>
                    <a:p>
                      <a:pPr marL="0" marR="0">
                        <a:lnSpc>
                          <a:spcPct val="115000"/>
                        </a:lnSpc>
                        <a:spcBef>
                          <a:spcPts val="0"/>
                        </a:spcBef>
                        <a:spcAft>
                          <a:spcPts val="0"/>
                        </a:spcAft>
                      </a:pPr>
                      <a:r>
                        <a:rPr lang="en-US" sz="1600">
                          <a:effectLst/>
                        </a:rPr>
                        <a:t>Intelligence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600">
                          <a:effectLst/>
                        </a:rPr>
                        <a:t>Attack Models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rowSpan="3">
                  <a:txBody>
                    <a:bodyPr/>
                    <a:lstStyle/>
                    <a:p>
                      <a:pPr marL="0" marR="0">
                        <a:lnSpc>
                          <a:spcPct val="115000"/>
                        </a:lnSpc>
                        <a:spcBef>
                          <a:spcPts val="0"/>
                        </a:spcBef>
                        <a:spcAft>
                          <a:spcPts val="0"/>
                        </a:spcAft>
                      </a:pPr>
                      <a:r>
                        <a:rPr lang="en-US" sz="1600" b="1">
                          <a:solidFill>
                            <a:schemeClr val="bg1"/>
                          </a:solidFill>
                          <a:effectLst/>
                        </a:rPr>
                        <a:t> </a:t>
                      </a:r>
                    </a:p>
                    <a:p>
                      <a:pPr marL="0" marR="0">
                        <a:lnSpc>
                          <a:spcPct val="115000"/>
                        </a:lnSpc>
                        <a:spcBef>
                          <a:spcPts val="0"/>
                        </a:spcBef>
                        <a:spcAft>
                          <a:spcPts val="0"/>
                        </a:spcAft>
                      </a:pPr>
                      <a:r>
                        <a:rPr lang="en-US" sz="1600" b="1">
                          <a:solidFill>
                            <a:schemeClr val="bg1"/>
                          </a:solidFill>
                          <a:effectLst/>
                        </a:rPr>
                        <a:t> </a:t>
                      </a:r>
                    </a:p>
                    <a:p>
                      <a:pPr marL="0" marR="0">
                        <a:lnSpc>
                          <a:spcPct val="115000"/>
                        </a:lnSpc>
                        <a:spcBef>
                          <a:spcPts val="0"/>
                        </a:spcBef>
                        <a:spcAft>
                          <a:spcPts val="0"/>
                        </a:spcAft>
                      </a:pPr>
                      <a:r>
                        <a:rPr lang="en-US" sz="1600" b="1">
                          <a:solidFill>
                            <a:schemeClr val="bg1"/>
                          </a:solidFill>
                          <a:effectLst/>
                        </a:rPr>
                        <a:t>Design</a:t>
                      </a:r>
                      <a:endParaRPr lang="en-US" sz="1600" b="1">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75000"/>
                      </a:schemeClr>
                    </a:solidFill>
                  </a:tcPr>
                </a:tc>
                <a:tc>
                  <a:txBody>
                    <a:bodyPr/>
                    <a:lstStyle/>
                    <a:p>
                      <a:pPr marL="0" marR="0">
                        <a:lnSpc>
                          <a:spcPct val="115000"/>
                        </a:lnSpc>
                        <a:spcBef>
                          <a:spcPts val="0"/>
                        </a:spcBef>
                        <a:spcAft>
                          <a:spcPts val="0"/>
                        </a:spcAft>
                      </a:pPr>
                      <a:r>
                        <a:rPr lang="en-US" sz="1600">
                          <a:effectLst/>
                        </a:rPr>
                        <a:t>Threat Assessment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56445287"/>
                  </a:ext>
                </a:extLst>
              </a:tr>
              <a:tr h="0">
                <a:tc vMerge="1">
                  <a:txBody>
                    <a:bodyPr/>
                    <a:lstStyle/>
                    <a:p>
                      <a:endParaRPr lang="en-US"/>
                    </a:p>
                  </a:txBody>
                  <a:tcPr/>
                </a:tc>
                <a:tc>
                  <a:txBody>
                    <a:bodyPr/>
                    <a:lstStyle/>
                    <a:p>
                      <a:pPr marL="0" marR="0">
                        <a:lnSpc>
                          <a:spcPct val="115000"/>
                        </a:lnSpc>
                        <a:spcBef>
                          <a:spcPts val="0"/>
                        </a:spcBef>
                        <a:spcAft>
                          <a:spcPts val="0"/>
                        </a:spcAft>
                      </a:pPr>
                      <a:r>
                        <a:rPr lang="en-US" sz="1600">
                          <a:effectLst/>
                        </a:rPr>
                        <a:t>Security Features &amp; Design</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vMerge="1">
                  <a:txBody>
                    <a:bodyPr/>
                    <a:lstStyle/>
                    <a:p>
                      <a:endParaRPr lang="en-US"/>
                    </a:p>
                  </a:txBody>
                  <a:tcPr/>
                </a:tc>
                <a:tc>
                  <a:txBody>
                    <a:bodyPr/>
                    <a:lstStyle/>
                    <a:p>
                      <a:pPr marL="0" marR="0">
                        <a:lnSpc>
                          <a:spcPct val="115000"/>
                        </a:lnSpc>
                        <a:spcBef>
                          <a:spcPts val="0"/>
                        </a:spcBef>
                        <a:spcAft>
                          <a:spcPts val="0"/>
                        </a:spcAft>
                      </a:pPr>
                      <a:r>
                        <a:rPr lang="en-US" sz="1600">
                          <a:effectLst/>
                        </a:rPr>
                        <a:t>Security Requirements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01111682"/>
                  </a:ext>
                </a:extLst>
              </a:tr>
              <a:tr h="0">
                <a:tc vMerge="1">
                  <a:txBody>
                    <a:bodyPr/>
                    <a:lstStyle/>
                    <a:p>
                      <a:endParaRPr lang="en-US"/>
                    </a:p>
                  </a:txBody>
                  <a:tcPr/>
                </a:tc>
                <a:tc>
                  <a:txBody>
                    <a:bodyPr/>
                    <a:lstStyle/>
                    <a:p>
                      <a:pPr marL="0" marR="0">
                        <a:lnSpc>
                          <a:spcPct val="115000"/>
                        </a:lnSpc>
                        <a:spcBef>
                          <a:spcPts val="0"/>
                        </a:spcBef>
                        <a:spcAft>
                          <a:spcPts val="0"/>
                        </a:spcAft>
                      </a:pPr>
                      <a:r>
                        <a:rPr lang="en-US" sz="1600">
                          <a:effectLst/>
                        </a:rPr>
                        <a:t>Standards &amp; Requirements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vMerge="1">
                  <a:txBody>
                    <a:bodyPr/>
                    <a:lstStyle/>
                    <a:p>
                      <a:endParaRPr lang="en-US"/>
                    </a:p>
                  </a:txBody>
                  <a:tcPr/>
                </a:tc>
                <a:tc>
                  <a:txBody>
                    <a:bodyPr/>
                    <a:lstStyle/>
                    <a:p>
                      <a:pPr marL="0" marR="0">
                        <a:lnSpc>
                          <a:spcPct val="115000"/>
                        </a:lnSpc>
                        <a:spcBef>
                          <a:spcPts val="0"/>
                        </a:spcBef>
                        <a:spcAft>
                          <a:spcPts val="0"/>
                        </a:spcAft>
                      </a:pPr>
                      <a:r>
                        <a:rPr lang="en-US" sz="1600">
                          <a:effectLst/>
                        </a:rPr>
                        <a:t>Secure Architecture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99600405"/>
                  </a:ext>
                </a:extLst>
              </a:tr>
              <a:tr h="0">
                <a:tc rowSpan="6">
                  <a:txBody>
                    <a:bodyPr/>
                    <a:lstStyle/>
                    <a:p>
                      <a:pPr marL="0" marR="0">
                        <a:lnSpc>
                          <a:spcPct val="115000"/>
                        </a:lnSpc>
                        <a:spcBef>
                          <a:spcPts val="0"/>
                        </a:spcBef>
                        <a:spcAft>
                          <a:spcPts val="0"/>
                        </a:spcAft>
                      </a:pPr>
                      <a:r>
                        <a:rPr lang="en-US" sz="1600">
                          <a:effectLst/>
                        </a:rPr>
                        <a:t>Secure Software Development Life Cycle Touchpoints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600">
                          <a:effectLst/>
                        </a:rPr>
                        <a:t>Architectural Analysis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rowSpan="3">
                  <a:txBody>
                    <a:bodyPr/>
                    <a:lstStyle/>
                    <a:p>
                      <a:pPr marL="0" marR="0">
                        <a:lnSpc>
                          <a:spcPct val="115000"/>
                        </a:lnSpc>
                        <a:spcBef>
                          <a:spcPts val="0"/>
                        </a:spcBef>
                        <a:spcAft>
                          <a:spcPts val="0"/>
                        </a:spcAft>
                      </a:pPr>
                      <a:r>
                        <a:rPr lang="en-US" sz="1600" b="1" dirty="0">
                          <a:solidFill>
                            <a:schemeClr val="bg1"/>
                          </a:solidFill>
                          <a:effectLst/>
                        </a:rPr>
                        <a:t> </a:t>
                      </a:r>
                    </a:p>
                    <a:p>
                      <a:pPr marL="0" marR="0">
                        <a:lnSpc>
                          <a:spcPct val="115000"/>
                        </a:lnSpc>
                        <a:spcBef>
                          <a:spcPts val="0"/>
                        </a:spcBef>
                        <a:spcAft>
                          <a:spcPts val="0"/>
                        </a:spcAft>
                      </a:pPr>
                      <a:r>
                        <a:rPr lang="en-US" sz="1600" b="1" dirty="0">
                          <a:solidFill>
                            <a:schemeClr val="bg1"/>
                          </a:solidFill>
                          <a:effectLst/>
                        </a:rPr>
                        <a:t>Implementation</a:t>
                      </a:r>
                      <a:endParaRPr lang="en-US" sz="16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75000"/>
                      </a:schemeClr>
                    </a:solidFill>
                  </a:tcPr>
                </a:tc>
                <a:tc>
                  <a:txBody>
                    <a:bodyPr/>
                    <a:lstStyle/>
                    <a:p>
                      <a:pPr marL="0" marR="0">
                        <a:lnSpc>
                          <a:spcPct val="115000"/>
                        </a:lnSpc>
                        <a:spcBef>
                          <a:spcPts val="0"/>
                        </a:spcBef>
                        <a:spcAft>
                          <a:spcPts val="0"/>
                        </a:spcAft>
                      </a:pPr>
                      <a:r>
                        <a:rPr lang="en-US" sz="1600">
                          <a:effectLst/>
                        </a:rPr>
                        <a:t>Secure Build</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8312824"/>
                  </a:ext>
                </a:extLst>
              </a:tr>
              <a:tr h="0">
                <a:tc vMerge="1">
                  <a:txBody>
                    <a:bodyPr/>
                    <a:lstStyle/>
                    <a:p>
                      <a:endParaRPr lang="en-US"/>
                    </a:p>
                  </a:txBody>
                  <a:tcPr/>
                </a:tc>
                <a:tc rowSpan="2">
                  <a:txBody>
                    <a:bodyPr/>
                    <a:lstStyle/>
                    <a:p>
                      <a:pPr marL="0" marR="0">
                        <a:lnSpc>
                          <a:spcPct val="115000"/>
                        </a:lnSpc>
                        <a:spcBef>
                          <a:spcPts val="0"/>
                        </a:spcBef>
                        <a:spcAft>
                          <a:spcPts val="0"/>
                        </a:spcAft>
                      </a:pPr>
                      <a:r>
                        <a:rPr lang="en-US" sz="1600">
                          <a:effectLst/>
                        </a:rPr>
                        <a:t>Code Review</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vMerge="1">
                  <a:txBody>
                    <a:bodyPr/>
                    <a:lstStyle/>
                    <a:p>
                      <a:endParaRPr lang="en-US"/>
                    </a:p>
                  </a:txBody>
                  <a:tcPr/>
                </a:tc>
                <a:tc>
                  <a:txBody>
                    <a:bodyPr/>
                    <a:lstStyle/>
                    <a:p>
                      <a:pPr marL="0" marR="0">
                        <a:lnSpc>
                          <a:spcPct val="115000"/>
                        </a:lnSpc>
                        <a:spcBef>
                          <a:spcPts val="0"/>
                        </a:spcBef>
                        <a:spcAft>
                          <a:spcPts val="0"/>
                        </a:spcAft>
                      </a:pPr>
                      <a:r>
                        <a:rPr lang="en-US" sz="1600">
                          <a:effectLst/>
                        </a:rPr>
                        <a:t>Secure Deployment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80348441"/>
                  </a:ext>
                </a:extLst>
              </a:tr>
              <a:tr h="0">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nSpc>
                          <a:spcPct val="115000"/>
                        </a:lnSpc>
                        <a:spcBef>
                          <a:spcPts val="0"/>
                        </a:spcBef>
                        <a:spcAft>
                          <a:spcPts val="0"/>
                        </a:spcAft>
                      </a:pPr>
                      <a:r>
                        <a:rPr lang="en-US" sz="1600">
                          <a:effectLst/>
                        </a:rPr>
                        <a:t>Defect management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49226572"/>
                  </a:ext>
                </a:extLst>
              </a:tr>
              <a:tr h="0">
                <a:tc vMerge="1">
                  <a:txBody>
                    <a:bodyPr/>
                    <a:lstStyle/>
                    <a:p>
                      <a:endParaRPr lang="en-US"/>
                    </a:p>
                  </a:txBody>
                  <a:tcPr/>
                </a:tc>
                <a:tc rowSpan="3">
                  <a:txBody>
                    <a:bodyPr/>
                    <a:lstStyle/>
                    <a:p>
                      <a:pPr marL="0" marR="0">
                        <a:lnSpc>
                          <a:spcPct val="115000"/>
                        </a:lnSpc>
                        <a:spcBef>
                          <a:spcPts val="0"/>
                        </a:spcBef>
                        <a:spcAft>
                          <a:spcPts val="0"/>
                        </a:spcAft>
                      </a:pPr>
                      <a:r>
                        <a:rPr lang="en-US" sz="1600">
                          <a:effectLst/>
                        </a:rPr>
                        <a:t>Security Testing</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rowSpan="3">
                  <a:txBody>
                    <a:bodyPr/>
                    <a:lstStyle/>
                    <a:p>
                      <a:pPr marL="0" marR="0">
                        <a:lnSpc>
                          <a:spcPct val="115000"/>
                        </a:lnSpc>
                        <a:spcBef>
                          <a:spcPts val="0"/>
                        </a:spcBef>
                        <a:spcAft>
                          <a:spcPts val="0"/>
                        </a:spcAft>
                      </a:pPr>
                      <a:r>
                        <a:rPr lang="en-US" sz="1600" b="1">
                          <a:solidFill>
                            <a:schemeClr val="bg1"/>
                          </a:solidFill>
                          <a:effectLst/>
                        </a:rPr>
                        <a:t> </a:t>
                      </a:r>
                    </a:p>
                    <a:p>
                      <a:pPr marL="0" marR="0">
                        <a:lnSpc>
                          <a:spcPct val="115000"/>
                        </a:lnSpc>
                        <a:spcBef>
                          <a:spcPts val="0"/>
                        </a:spcBef>
                        <a:spcAft>
                          <a:spcPts val="0"/>
                        </a:spcAft>
                      </a:pPr>
                      <a:r>
                        <a:rPr lang="en-US" sz="1600" b="1">
                          <a:solidFill>
                            <a:schemeClr val="bg1"/>
                          </a:solidFill>
                          <a:effectLst/>
                        </a:rPr>
                        <a:t>Verification</a:t>
                      </a:r>
                      <a:endParaRPr lang="en-US" sz="1600" b="1">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75000"/>
                      </a:schemeClr>
                    </a:solidFill>
                  </a:tcPr>
                </a:tc>
                <a:tc>
                  <a:txBody>
                    <a:bodyPr/>
                    <a:lstStyle/>
                    <a:p>
                      <a:pPr marL="0" marR="0">
                        <a:lnSpc>
                          <a:spcPct val="115000"/>
                        </a:lnSpc>
                        <a:spcBef>
                          <a:spcPts val="0"/>
                        </a:spcBef>
                        <a:spcAft>
                          <a:spcPts val="0"/>
                        </a:spcAft>
                      </a:pPr>
                      <a:r>
                        <a:rPr lang="en-US" sz="1600">
                          <a:effectLst/>
                        </a:rPr>
                        <a:t>Architecture Assessment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27804996"/>
                  </a:ext>
                </a:extLst>
              </a:tr>
              <a:tr h="0">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nSpc>
                          <a:spcPct val="115000"/>
                        </a:lnSpc>
                        <a:spcBef>
                          <a:spcPts val="0"/>
                        </a:spcBef>
                        <a:spcAft>
                          <a:spcPts val="0"/>
                        </a:spcAft>
                      </a:pPr>
                      <a:r>
                        <a:rPr lang="en-US" sz="1600">
                          <a:effectLst/>
                        </a:rPr>
                        <a:t>Requirements-Driven Testing</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38543775"/>
                  </a:ext>
                </a:extLst>
              </a:tr>
              <a:tr h="0">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nSpc>
                          <a:spcPct val="115000"/>
                        </a:lnSpc>
                        <a:spcBef>
                          <a:spcPts val="0"/>
                        </a:spcBef>
                        <a:spcAft>
                          <a:spcPts val="0"/>
                        </a:spcAft>
                      </a:pPr>
                      <a:r>
                        <a:rPr lang="en-US" sz="1600">
                          <a:effectLst/>
                        </a:rPr>
                        <a:t>Security Testing</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03043735"/>
                  </a:ext>
                </a:extLst>
              </a:tr>
              <a:tr h="0">
                <a:tc rowSpan="3">
                  <a:txBody>
                    <a:bodyPr/>
                    <a:lstStyle/>
                    <a:p>
                      <a:pPr marL="0" marR="0">
                        <a:lnSpc>
                          <a:spcPct val="115000"/>
                        </a:lnSpc>
                        <a:spcBef>
                          <a:spcPts val="0"/>
                        </a:spcBef>
                        <a:spcAft>
                          <a:spcPts val="0"/>
                        </a:spcAft>
                      </a:pPr>
                      <a:r>
                        <a:rPr lang="en-US" sz="1600">
                          <a:effectLst/>
                        </a:rPr>
                        <a:t> </a:t>
                      </a:r>
                    </a:p>
                    <a:p>
                      <a:pPr marL="0" marR="0">
                        <a:lnSpc>
                          <a:spcPct val="115000"/>
                        </a:lnSpc>
                        <a:spcBef>
                          <a:spcPts val="0"/>
                        </a:spcBef>
                        <a:spcAft>
                          <a:spcPts val="0"/>
                        </a:spcAft>
                      </a:pPr>
                      <a:r>
                        <a:rPr lang="en-US" sz="1600">
                          <a:effectLst/>
                        </a:rPr>
                        <a:t>Deployment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600">
                          <a:effectLst/>
                        </a:rPr>
                        <a:t>Penetration Testing</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rowSpan="3">
                  <a:txBody>
                    <a:bodyPr/>
                    <a:lstStyle/>
                    <a:p>
                      <a:pPr marL="0" marR="0">
                        <a:lnSpc>
                          <a:spcPct val="115000"/>
                        </a:lnSpc>
                        <a:spcBef>
                          <a:spcPts val="0"/>
                        </a:spcBef>
                        <a:spcAft>
                          <a:spcPts val="0"/>
                        </a:spcAft>
                      </a:pPr>
                      <a:r>
                        <a:rPr lang="en-US" sz="1600" b="1" dirty="0">
                          <a:solidFill>
                            <a:schemeClr val="bg1"/>
                          </a:solidFill>
                          <a:effectLst/>
                        </a:rPr>
                        <a:t> </a:t>
                      </a:r>
                    </a:p>
                    <a:p>
                      <a:pPr marL="0" marR="0">
                        <a:lnSpc>
                          <a:spcPct val="115000"/>
                        </a:lnSpc>
                        <a:spcBef>
                          <a:spcPts val="0"/>
                        </a:spcBef>
                        <a:spcAft>
                          <a:spcPts val="0"/>
                        </a:spcAft>
                      </a:pPr>
                      <a:r>
                        <a:rPr lang="en-US" sz="1600" b="1" dirty="0">
                          <a:solidFill>
                            <a:schemeClr val="bg1"/>
                          </a:solidFill>
                          <a:effectLst/>
                        </a:rPr>
                        <a:t>Operations</a:t>
                      </a:r>
                      <a:endParaRPr lang="en-US" sz="16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75000"/>
                      </a:schemeClr>
                    </a:solidFill>
                  </a:tcPr>
                </a:tc>
                <a:tc>
                  <a:txBody>
                    <a:bodyPr/>
                    <a:lstStyle/>
                    <a:p>
                      <a:pPr marL="0" marR="0">
                        <a:lnSpc>
                          <a:spcPct val="115000"/>
                        </a:lnSpc>
                        <a:spcBef>
                          <a:spcPts val="0"/>
                        </a:spcBef>
                        <a:spcAft>
                          <a:spcPts val="0"/>
                        </a:spcAft>
                      </a:pPr>
                      <a:r>
                        <a:rPr lang="en-US" sz="1600">
                          <a:effectLst/>
                        </a:rPr>
                        <a:t>Incident Mgmt.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65469261"/>
                  </a:ext>
                </a:extLst>
              </a:tr>
              <a:tr h="0">
                <a:tc vMerge="1">
                  <a:txBody>
                    <a:bodyPr/>
                    <a:lstStyle/>
                    <a:p>
                      <a:endParaRPr lang="en-US"/>
                    </a:p>
                  </a:txBody>
                  <a:tcPr/>
                </a:tc>
                <a:tc>
                  <a:txBody>
                    <a:bodyPr/>
                    <a:lstStyle/>
                    <a:p>
                      <a:pPr marL="0" marR="0">
                        <a:lnSpc>
                          <a:spcPct val="115000"/>
                        </a:lnSpc>
                        <a:spcBef>
                          <a:spcPts val="0"/>
                        </a:spcBef>
                        <a:spcAft>
                          <a:spcPts val="0"/>
                        </a:spcAft>
                      </a:pPr>
                      <a:r>
                        <a:rPr lang="en-US" sz="1600">
                          <a:effectLst/>
                        </a:rPr>
                        <a:t>Software Environment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vMerge="1">
                  <a:txBody>
                    <a:bodyPr/>
                    <a:lstStyle/>
                    <a:p>
                      <a:endParaRPr lang="en-US"/>
                    </a:p>
                  </a:txBody>
                  <a:tcPr/>
                </a:tc>
                <a:tc>
                  <a:txBody>
                    <a:bodyPr/>
                    <a:lstStyle/>
                    <a:p>
                      <a:pPr marL="0" marR="0">
                        <a:lnSpc>
                          <a:spcPct val="115000"/>
                        </a:lnSpc>
                        <a:spcBef>
                          <a:spcPts val="0"/>
                        </a:spcBef>
                        <a:spcAft>
                          <a:spcPts val="0"/>
                        </a:spcAft>
                      </a:pPr>
                      <a:r>
                        <a:rPr lang="en-US" sz="1600">
                          <a:effectLst/>
                        </a:rPr>
                        <a:t>Environment Mgmt.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17864573"/>
                  </a:ext>
                </a:extLst>
              </a:tr>
              <a:tr h="0">
                <a:tc vMerge="1">
                  <a:txBody>
                    <a:bodyPr/>
                    <a:lstStyle/>
                    <a:p>
                      <a:endParaRPr lang="en-US"/>
                    </a:p>
                  </a:txBody>
                  <a:tcPr/>
                </a:tc>
                <a:tc>
                  <a:txBody>
                    <a:bodyPr/>
                    <a:lstStyle/>
                    <a:p>
                      <a:pPr marL="0" marR="0">
                        <a:lnSpc>
                          <a:spcPct val="115000"/>
                        </a:lnSpc>
                        <a:spcBef>
                          <a:spcPts val="0"/>
                        </a:spcBef>
                        <a:spcAft>
                          <a:spcPts val="0"/>
                        </a:spcAft>
                      </a:pPr>
                      <a:r>
                        <a:rPr lang="en-US" sz="1600">
                          <a:effectLst/>
                        </a:rPr>
                        <a:t>Configuration Mgmt. &amp; Vulnerability Mgmt.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vMerge="1">
                  <a:txBody>
                    <a:bodyPr/>
                    <a:lstStyle/>
                    <a:p>
                      <a:endParaRPr lang="en-US"/>
                    </a:p>
                  </a:txBody>
                  <a:tcPr/>
                </a:tc>
                <a:tc>
                  <a:txBody>
                    <a:bodyPr/>
                    <a:lstStyle/>
                    <a:p>
                      <a:pPr marL="0" marR="0">
                        <a:lnSpc>
                          <a:spcPct val="115000"/>
                        </a:lnSpc>
                        <a:spcBef>
                          <a:spcPts val="0"/>
                        </a:spcBef>
                        <a:spcAft>
                          <a:spcPts val="0"/>
                        </a:spcAft>
                      </a:pPr>
                      <a:r>
                        <a:rPr lang="en-US" sz="1600" dirty="0">
                          <a:effectLst/>
                        </a:rPr>
                        <a:t>Operational Mgmt.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24525311"/>
                  </a:ext>
                </a:extLst>
              </a:tr>
            </a:tbl>
          </a:graphicData>
        </a:graphic>
      </p:graphicFrame>
      <p:sp>
        <p:nvSpPr>
          <p:cNvPr id="3" name="Title 2">
            <a:extLst>
              <a:ext uri="{FF2B5EF4-FFF2-40B4-BE49-F238E27FC236}">
                <a16:creationId xmlns:a16="http://schemas.microsoft.com/office/drawing/2014/main" id="{311E63D6-A264-4249-8358-A2ACE4EB2C6B}"/>
              </a:ext>
            </a:extLst>
          </p:cNvPr>
          <p:cNvSpPr>
            <a:spLocks noGrp="1"/>
          </p:cNvSpPr>
          <p:nvPr>
            <p:ph type="title"/>
          </p:nvPr>
        </p:nvSpPr>
        <p:spPr/>
        <p:txBody>
          <a:bodyPr/>
          <a:lstStyle/>
          <a:p>
            <a:r>
              <a:rPr lang="en-US" dirty="0"/>
              <a:t>BSIMM Versus OWASP SAMM</a:t>
            </a:r>
          </a:p>
        </p:txBody>
      </p:sp>
    </p:spTree>
    <p:extLst>
      <p:ext uri="{BB962C8B-B14F-4D97-AF65-F5344CB8AC3E}">
        <p14:creationId xmlns:p14="http://schemas.microsoft.com/office/powerpoint/2010/main" val="2129154492"/>
      </p:ext>
    </p:extLst>
  </p:cSld>
  <p:clrMapOvr>
    <a:masterClrMapping/>
  </p:clrMapOvr>
  <p:transition spd="slow"/>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35E9509-069D-4487-BAF4-F5FCB71C657C}"/>
              </a:ext>
            </a:extLst>
          </p:cNvPr>
          <p:cNvSpPr>
            <a:spLocks noGrp="1"/>
          </p:cNvSpPr>
          <p:nvPr>
            <p:ph idx="11"/>
          </p:nvPr>
        </p:nvSpPr>
        <p:spPr/>
        <p:txBody>
          <a:bodyPr/>
          <a:lstStyle/>
          <a:p>
            <a:r>
              <a:rPr lang="en-US" dirty="0"/>
              <a:t>Responsibility for secure software assigned by senior management:</a:t>
            </a:r>
          </a:p>
          <a:p>
            <a:pPr marL="285750" indent="-285750">
              <a:buFont typeface="Arial" panose="020B0604020202020204" pitchFamily="34" charset="0"/>
              <a:buChar char="•"/>
            </a:pPr>
            <a:r>
              <a:rPr lang="en-US" dirty="0"/>
              <a:t>Allocate sufficient authority to enforce security policy</a:t>
            </a:r>
          </a:p>
          <a:p>
            <a:pPr marL="285750" indent="-285750">
              <a:buFont typeface="Arial" panose="020B0604020202020204" pitchFamily="34" charset="0"/>
              <a:buChar char="•"/>
            </a:pPr>
            <a:r>
              <a:rPr lang="en-US" dirty="0"/>
              <a:t>Report back periodically with metrics on security goals and strategy.</a:t>
            </a:r>
          </a:p>
          <a:p>
            <a:r>
              <a:rPr lang="en-US" dirty="0"/>
              <a:t>Maintain inventory of security standards and regulation, reviewed annually. </a:t>
            </a:r>
          </a:p>
          <a:p>
            <a:r>
              <a:rPr lang="en-US" dirty="0"/>
              <a:t>Adopt a secure industry-standard process (e.g., BSIMM, ISO/IEC 27034, or </a:t>
            </a:r>
            <a:r>
              <a:rPr lang="en-US" dirty="0" err="1"/>
              <a:t>OpenSAMM</a:t>
            </a:r>
            <a:r>
              <a:rPr lang="en-US" dirty="0"/>
              <a:t>) to build security in. </a:t>
            </a:r>
          </a:p>
          <a:p>
            <a:r>
              <a:rPr lang="en-US" dirty="0"/>
              <a:t>establish checkpoints to ensure security requirements are met </a:t>
            </a:r>
          </a:p>
          <a:p>
            <a:pPr marL="285750" indent="-285750">
              <a:buFont typeface="Arial" panose="020B0604020202020204" pitchFamily="34" charset="0"/>
              <a:buChar char="•"/>
            </a:pPr>
            <a:r>
              <a:rPr lang="en-US" dirty="0"/>
              <a:t>agile ‘stories’, change management, code reviews, testing, and/or release criteria.</a:t>
            </a:r>
          </a:p>
          <a:p>
            <a:r>
              <a:rPr lang="en-US" dirty="0"/>
              <a:t>Track checkpoints in order to quantify and reduce security vulnerabilities</a:t>
            </a:r>
          </a:p>
          <a:p>
            <a:r>
              <a:rPr lang="en-US" dirty="0"/>
              <a:t>Maintain updated security training specific to developer’s technologies</a:t>
            </a:r>
          </a:p>
          <a:p>
            <a:r>
              <a:rPr lang="en-US" dirty="0"/>
              <a:t>Enforce assigned developer security responsibilities</a:t>
            </a:r>
          </a:p>
        </p:txBody>
      </p:sp>
      <p:sp>
        <p:nvSpPr>
          <p:cNvPr id="3" name="Title 2">
            <a:extLst>
              <a:ext uri="{FF2B5EF4-FFF2-40B4-BE49-F238E27FC236}">
                <a16:creationId xmlns:a16="http://schemas.microsoft.com/office/drawing/2014/main" id="{405556E0-A89D-4BF0-A147-76C7542100C5}"/>
              </a:ext>
            </a:extLst>
          </p:cNvPr>
          <p:cNvSpPr>
            <a:spLocks noGrp="1"/>
          </p:cNvSpPr>
          <p:nvPr>
            <p:ph type="title"/>
          </p:nvPr>
        </p:nvSpPr>
        <p:spPr/>
        <p:txBody>
          <a:bodyPr/>
          <a:lstStyle/>
          <a:p>
            <a:r>
              <a:rPr lang="en-US" dirty="0"/>
              <a:t>Security Governance</a:t>
            </a:r>
          </a:p>
        </p:txBody>
      </p:sp>
    </p:spTree>
    <p:extLst>
      <p:ext uri="{BB962C8B-B14F-4D97-AF65-F5344CB8AC3E}">
        <p14:creationId xmlns:p14="http://schemas.microsoft.com/office/powerpoint/2010/main" val="802675632"/>
      </p:ext>
    </p:extLst>
  </p:cSld>
  <p:clrMapOvr>
    <a:masterClrMapping/>
  </p:clrMapOvr>
  <p:transition spd="slow"/>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4248CDA-3D6A-4449-B84C-92303C215B88}"/>
              </a:ext>
            </a:extLst>
          </p:cNvPr>
          <p:cNvSpPr>
            <a:spLocks noGrp="1"/>
          </p:cNvSpPr>
          <p:nvPr>
            <p:ph idx="11"/>
          </p:nvPr>
        </p:nvSpPr>
        <p:spPr/>
        <p:txBody>
          <a:bodyPr/>
          <a:lstStyle/>
          <a:p>
            <a:r>
              <a:rPr lang="en-US" dirty="0"/>
              <a:t>Classify critical assets for confidentiality, integrity and availability. </a:t>
            </a:r>
          </a:p>
          <a:p>
            <a:r>
              <a:rPr lang="en-US" dirty="0"/>
              <a:t>Evaluate threats using frameworks or reports: e.g., SANS or MITRE, industry risk, internal assessment, and/or academic papers. </a:t>
            </a:r>
          </a:p>
          <a:p>
            <a:r>
              <a:rPr lang="en-US" dirty="0"/>
              <a:t>Evaluate and test third-party or open-source code for vulnerabilities. </a:t>
            </a:r>
          </a:p>
          <a:p>
            <a:r>
              <a:rPr lang="en-US" dirty="0"/>
              <a:t>Justify, document, and approve threats and vulnerabilities at the appropriate levels</a:t>
            </a:r>
          </a:p>
          <a:p>
            <a:r>
              <a:rPr lang="en-US" dirty="0"/>
              <a:t>Analyze and document controls using risk management documentation, feature lists, rigorous testing, monitoring of live systems, and/or a bug bounty program. </a:t>
            </a:r>
          </a:p>
          <a:p>
            <a:r>
              <a:rPr lang="en-US" dirty="0"/>
              <a:t>Perform security testing throughout the lifecycle, including after software release</a:t>
            </a:r>
          </a:p>
          <a:p>
            <a:r>
              <a:rPr lang="en-US" dirty="0"/>
              <a:t>Maintain an inventory of tests including documentation describing when and which tests were run, testing results, and identified vulnerabilities.</a:t>
            </a:r>
          </a:p>
          <a:p>
            <a:r>
              <a:rPr lang="en-US" dirty="0"/>
              <a:t>Rate vulnerabilities for severity and criticality</a:t>
            </a:r>
          </a:p>
          <a:p>
            <a:r>
              <a:rPr lang="en-US" dirty="0"/>
              <a:t>Fix and patch defects in a timely manner in released and production software. </a:t>
            </a:r>
          </a:p>
        </p:txBody>
      </p:sp>
      <p:sp>
        <p:nvSpPr>
          <p:cNvPr id="3" name="Title 2">
            <a:extLst>
              <a:ext uri="{FF2B5EF4-FFF2-40B4-BE49-F238E27FC236}">
                <a16:creationId xmlns:a16="http://schemas.microsoft.com/office/drawing/2014/main" id="{2A5BD8AB-C292-4231-98A6-DA6D33262A14}"/>
              </a:ext>
            </a:extLst>
          </p:cNvPr>
          <p:cNvSpPr>
            <a:spLocks noGrp="1"/>
          </p:cNvSpPr>
          <p:nvPr>
            <p:ph type="title"/>
          </p:nvPr>
        </p:nvSpPr>
        <p:spPr/>
        <p:txBody>
          <a:bodyPr/>
          <a:lstStyle/>
          <a:p>
            <a:r>
              <a:rPr lang="en-US" dirty="0"/>
              <a:t>Threat and Vulnerability Identification</a:t>
            </a:r>
          </a:p>
        </p:txBody>
      </p:sp>
    </p:spTree>
    <p:extLst>
      <p:ext uri="{BB962C8B-B14F-4D97-AF65-F5344CB8AC3E}">
        <p14:creationId xmlns:p14="http://schemas.microsoft.com/office/powerpoint/2010/main" val="2730988797"/>
      </p:ext>
    </p:extLst>
  </p:cSld>
  <p:clrMapOvr>
    <a:masterClrMapping/>
  </p:clrMapOvr>
  <p:transition spd="slow"/>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C1D3F3A-4EB7-4D57-B46B-6C409719F079}"/>
              </a:ext>
            </a:extLst>
          </p:cNvPr>
          <p:cNvSpPr>
            <a:spLocks noGrp="1"/>
          </p:cNvSpPr>
          <p:nvPr>
            <p:ph idx="11"/>
          </p:nvPr>
        </p:nvSpPr>
        <p:spPr/>
        <p:txBody>
          <a:bodyPr/>
          <a:lstStyle/>
          <a:p>
            <a:r>
              <a:rPr lang="en-US" b="1" dirty="0"/>
              <a:t>Configuration management </a:t>
            </a:r>
            <a:r>
              <a:rPr lang="en-US" dirty="0"/>
              <a:t>tracks all defects and changes to code including:</a:t>
            </a:r>
          </a:p>
          <a:p>
            <a:pPr marL="285750" indent="-285750">
              <a:buFont typeface="Arial" panose="020B0604020202020204" pitchFamily="34" charset="0"/>
              <a:buChar char="•"/>
            </a:pPr>
            <a:r>
              <a:rPr lang="en-US" dirty="0"/>
              <a:t>security impact of a feature</a:t>
            </a:r>
          </a:p>
          <a:p>
            <a:pPr marL="285750" indent="-285750">
              <a:buFont typeface="Arial" panose="020B0604020202020204" pitchFamily="34" charset="0"/>
              <a:buChar char="•"/>
            </a:pPr>
            <a:r>
              <a:rPr lang="en-US" dirty="0"/>
              <a:t>what changes were required</a:t>
            </a:r>
          </a:p>
          <a:p>
            <a:pPr marL="285750" indent="-285750">
              <a:buFont typeface="Arial" panose="020B0604020202020204" pitchFamily="34" charset="0"/>
              <a:buChar char="•"/>
            </a:pPr>
            <a:r>
              <a:rPr lang="en-US" dirty="0"/>
              <a:t>who made the changes</a:t>
            </a:r>
          </a:p>
          <a:p>
            <a:pPr marL="285750" indent="-285750">
              <a:buFont typeface="Arial" panose="020B0604020202020204" pitchFamily="34" charset="0"/>
              <a:buChar char="•"/>
            </a:pPr>
            <a:r>
              <a:rPr lang="en-US" dirty="0"/>
              <a:t>who authorized its release. </a:t>
            </a:r>
          </a:p>
          <a:p>
            <a:r>
              <a:rPr lang="en-US" b="1" dirty="0"/>
              <a:t>Version control </a:t>
            </a:r>
            <a:r>
              <a:rPr lang="en-US" dirty="0"/>
              <a:t>tracks files in each release.</a:t>
            </a:r>
          </a:p>
          <a:p>
            <a:r>
              <a:rPr lang="en-US" dirty="0"/>
              <a:t>Configuration management advantages:</a:t>
            </a:r>
          </a:p>
          <a:p>
            <a:pPr marL="285750" indent="-285750">
              <a:buFont typeface="Arial" panose="020B0604020202020204" pitchFamily="34" charset="0"/>
              <a:buChar char="•"/>
            </a:pPr>
            <a:r>
              <a:rPr lang="en-US" dirty="0"/>
              <a:t>protect software against unauthorized changes, </a:t>
            </a:r>
          </a:p>
          <a:p>
            <a:pPr marL="285750" indent="-285750">
              <a:buFont typeface="Arial" panose="020B0604020202020204" pitchFamily="34" charset="0"/>
              <a:buChar char="•"/>
            </a:pPr>
            <a:r>
              <a:rPr lang="en-US" dirty="0"/>
              <a:t>secure intellectual property, </a:t>
            </a:r>
          </a:p>
          <a:p>
            <a:pPr marL="285750" indent="-285750">
              <a:buFont typeface="Arial" panose="020B0604020202020204" pitchFamily="34" charset="0"/>
              <a:buChar char="•"/>
            </a:pPr>
            <a:r>
              <a:rPr lang="en-US" dirty="0"/>
              <a:t>ensure fixes carry through new releases, </a:t>
            </a:r>
          </a:p>
          <a:p>
            <a:pPr marL="285750" indent="-285750">
              <a:buFont typeface="Arial" panose="020B0604020202020204" pitchFamily="34" charset="0"/>
              <a:buChar char="•"/>
            </a:pPr>
            <a:r>
              <a:rPr lang="en-US" dirty="0"/>
              <a:t>manage third-party software.  </a:t>
            </a:r>
          </a:p>
          <a:p>
            <a:r>
              <a:rPr lang="en-US" dirty="0"/>
              <a:t>Integrity checks, digitally signed certificates and periodic configuration management audits are useful to detect unauthorized changes to software.</a:t>
            </a:r>
          </a:p>
          <a:p>
            <a:endParaRPr lang="en-US" dirty="0"/>
          </a:p>
        </p:txBody>
      </p:sp>
      <p:sp>
        <p:nvSpPr>
          <p:cNvPr id="3" name="Title 2">
            <a:extLst>
              <a:ext uri="{FF2B5EF4-FFF2-40B4-BE49-F238E27FC236}">
                <a16:creationId xmlns:a16="http://schemas.microsoft.com/office/drawing/2014/main" id="{63613594-8CE3-430C-AB22-0785CE51B8B1}"/>
              </a:ext>
            </a:extLst>
          </p:cNvPr>
          <p:cNvSpPr>
            <a:spLocks noGrp="1"/>
          </p:cNvSpPr>
          <p:nvPr>
            <p:ph type="title"/>
          </p:nvPr>
        </p:nvSpPr>
        <p:spPr/>
        <p:txBody>
          <a:bodyPr/>
          <a:lstStyle/>
          <a:p>
            <a:r>
              <a:rPr lang="en-US" dirty="0"/>
              <a:t>Secure Data Management</a:t>
            </a:r>
          </a:p>
        </p:txBody>
      </p:sp>
    </p:spTree>
    <p:extLst>
      <p:ext uri="{BB962C8B-B14F-4D97-AF65-F5344CB8AC3E}">
        <p14:creationId xmlns:p14="http://schemas.microsoft.com/office/powerpoint/2010/main" val="3928652871"/>
      </p:ext>
    </p:extLst>
  </p:cSld>
  <p:clrMapOvr>
    <a:masterClrMapping/>
  </p:clrMapOvr>
  <p:transition spd="slow"/>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EABAC70-597B-44AC-9AB5-833FD2BBA629}"/>
              </a:ext>
            </a:extLst>
          </p:cNvPr>
          <p:cNvSpPr>
            <a:spLocks noGrp="1"/>
          </p:cNvSpPr>
          <p:nvPr>
            <p:ph idx="11"/>
          </p:nvPr>
        </p:nvSpPr>
        <p:spPr/>
        <p:txBody>
          <a:bodyPr/>
          <a:lstStyle/>
          <a:p>
            <a:r>
              <a:rPr lang="en-US" dirty="0"/>
              <a:t>Process, store, transmit, handle PCI in a minimal way according to documented business need</a:t>
            </a:r>
          </a:p>
          <a:p>
            <a:r>
              <a:rPr lang="en-US" dirty="0"/>
              <a:t>Restrict access control privileges </a:t>
            </a:r>
          </a:p>
          <a:p>
            <a:r>
              <a:rPr lang="en-US" dirty="0"/>
              <a:t>Enforce strong encryption protect access during processing</a:t>
            </a:r>
          </a:p>
          <a:p>
            <a:r>
              <a:rPr lang="en-US" dirty="0"/>
              <a:t>Delete or render irretrievable any traces of the data after processing.  </a:t>
            </a:r>
          </a:p>
          <a:p>
            <a:r>
              <a:rPr lang="en-US" dirty="0"/>
              <a:t>Protect production data: shall not be accessible during debugging, testing or troubleshooting</a:t>
            </a:r>
          </a:p>
          <a:p>
            <a:r>
              <a:rPr lang="en-US" dirty="0"/>
              <a:t>Maintain a clear process and inventory for tracking and approving the use of sensitive production data</a:t>
            </a:r>
          </a:p>
          <a:p>
            <a:endParaRPr lang="en-US" dirty="0"/>
          </a:p>
        </p:txBody>
      </p:sp>
      <p:sp>
        <p:nvSpPr>
          <p:cNvPr id="3" name="Title 2">
            <a:extLst>
              <a:ext uri="{FF2B5EF4-FFF2-40B4-BE49-F238E27FC236}">
                <a16:creationId xmlns:a16="http://schemas.microsoft.com/office/drawing/2014/main" id="{3533289F-FEB2-41C3-ACF5-DC5DF9553A30}"/>
              </a:ext>
            </a:extLst>
          </p:cNvPr>
          <p:cNvSpPr>
            <a:spLocks noGrp="1"/>
          </p:cNvSpPr>
          <p:nvPr>
            <p:ph type="title"/>
          </p:nvPr>
        </p:nvSpPr>
        <p:spPr/>
        <p:txBody>
          <a:bodyPr/>
          <a:lstStyle/>
          <a:p>
            <a:r>
              <a:rPr lang="en-US" dirty="0"/>
              <a:t>Secure Data Management</a:t>
            </a:r>
          </a:p>
        </p:txBody>
      </p:sp>
    </p:spTree>
    <p:extLst>
      <p:ext uri="{BB962C8B-B14F-4D97-AF65-F5344CB8AC3E}">
        <p14:creationId xmlns:p14="http://schemas.microsoft.com/office/powerpoint/2010/main" val="793086543"/>
      </p:ext>
    </p:extLst>
  </p:cSld>
  <p:clrMapOvr>
    <a:masterClrMapping/>
  </p:clrMapOvr>
  <p:transition spd="slow"/>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B6ADDDC-8C67-4501-BB8C-DDC322E15D5C}"/>
              </a:ext>
            </a:extLst>
          </p:cNvPr>
          <p:cNvSpPr>
            <a:spLocks noGrp="1"/>
          </p:cNvSpPr>
          <p:nvPr>
            <p:ph idx="11"/>
          </p:nvPr>
        </p:nvSpPr>
        <p:spPr/>
        <p:txBody>
          <a:bodyPr/>
          <a:lstStyle/>
          <a:p>
            <a:r>
              <a:rPr lang="en-US" sz="2000" dirty="0"/>
              <a:t>Guide software delivery to stakeholders</a:t>
            </a:r>
          </a:p>
          <a:p>
            <a:r>
              <a:rPr lang="en-US" sz="2000" dirty="0"/>
              <a:t>Ensure system is securely installed, configured and managed</a:t>
            </a:r>
          </a:p>
          <a:p>
            <a:r>
              <a:rPr lang="en-US" sz="2000" dirty="0"/>
              <a:t>Install proper libraries: encryption, random number generators</a:t>
            </a:r>
          </a:p>
          <a:p>
            <a:r>
              <a:rPr lang="en-US" sz="2000" dirty="0"/>
              <a:t>Enable customer configuration:  create/delete accounts, change passwords and permissions, and enable/disable services or features</a:t>
            </a:r>
          </a:p>
          <a:p>
            <a:r>
              <a:rPr lang="en-US" sz="2000" dirty="0"/>
              <a:t>Include in vendor documentation detailed:</a:t>
            </a:r>
          </a:p>
          <a:p>
            <a:pPr marL="285750" indent="-285750">
              <a:buFont typeface="Arial" panose="020B0604020202020204" pitchFamily="34" charset="0"/>
              <a:buChar char="•"/>
            </a:pPr>
            <a:r>
              <a:rPr lang="en-US" sz="2000" dirty="0"/>
              <a:t>secure installation instructions</a:t>
            </a:r>
          </a:p>
          <a:p>
            <a:pPr marL="285750" indent="-285750">
              <a:buFont typeface="Arial" panose="020B0604020202020204" pitchFamily="34" charset="0"/>
              <a:buChar char="•"/>
            </a:pPr>
            <a:r>
              <a:rPr lang="en-US" sz="2000" dirty="0"/>
              <a:t>operation instructions</a:t>
            </a:r>
          </a:p>
          <a:p>
            <a:pPr marL="285750" indent="-285750">
              <a:buFont typeface="Arial" panose="020B0604020202020204" pitchFamily="34" charset="0"/>
              <a:buChar char="•"/>
            </a:pPr>
            <a:r>
              <a:rPr lang="en-US" sz="2000" dirty="0"/>
              <a:t>each configuration and security-related option.  </a:t>
            </a:r>
          </a:p>
          <a:p>
            <a:r>
              <a:rPr lang="en-US" sz="2000" dirty="0"/>
              <a:t>Review and update documentation annually or when changes occur, and </a:t>
            </a:r>
          </a:p>
          <a:p>
            <a:r>
              <a:rPr lang="en-US" sz="2000" dirty="0"/>
              <a:t>Communicate updates to customers.</a:t>
            </a:r>
          </a:p>
        </p:txBody>
      </p:sp>
      <p:sp>
        <p:nvSpPr>
          <p:cNvPr id="3" name="Title 2">
            <a:extLst>
              <a:ext uri="{FF2B5EF4-FFF2-40B4-BE49-F238E27FC236}">
                <a16:creationId xmlns:a16="http://schemas.microsoft.com/office/drawing/2014/main" id="{A5273E68-4A8A-443B-8E9A-27ECCFD8B258}"/>
              </a:ext>
            </a:extLst>
          </p:cNvPr>
          <p:cNvSpPr>
            <a:spLocks noGrp="1"/>
          </p:cNvSpPr>
          <p:nvPr>
            <p:ph type="title"/>
          </p:nvPr>
        </p:nvSpPr>
        <p:spPr/>
        <p:txBody>
          <a:bodyPr/>
          <a:lstStyle/>
          <a:p>
            <a:r>
              <a:rPr lang="en-US" dirty="0"/>
              <a:t>Secure Communications: To Stakeholders</a:t>
            </a:r>
          </a:p>
        </p:txBody>
      </p:sp>
    </p:spTree>
    <p:extLst>
      <p:ext uri="{BB962C8B-B14F-4D97-AF65-F5344CB8AC3E}">
        <p14:creationId xmlns:p14="http://schemas.microsoft.com/office/powerpoint/2010/main" val="3765687019"/>
      </p:ext>
    </p:extLst>
  </p:cSld>
  <p:clrMapOvr>
    <a:masterClrMapping/>
  </p:clrMapOvr>
  <p:transition spd="slow"/>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7C374AB-11D2-44F7-8623-66A6261BA175}"/>
              </a:ext>
            </a:extLst>
          </p:cNvPr>
          <p:cNvSpPr>
            <a:spLocks noGrp="1"/>
          </p:cNvSpPr>
          <p:nvPr>
            <p:ph idx="11"/>
          </p:nvPr>
        </p:nvSpPr>
        <p:spPr/>
        <p:txBody>
          <a:bodyPr/>
          <a:lstStyle/>
          <a:p>
            <a:r>
              <a:rPr lang="en-US" dirty="0"/>
              <a:t>Maintain commercial software. </a:t>
            </a:r>
          </a:p>
          <a:p>
            <a:r>
              <a:rPr lang="en-US" dirty="0"/>
              <a:t>Communication between software vendors and customers is two-way: </a:t>
            </a:r>
          </a:p>
          <a:p>
            <a:pPr marL="285750" indent="-285750">
              <a:buFont typeface="Arial" panose="020B0604020202020204" pitchFamily="34" charset="0"/>
              <a:buChar char="•"/>
            </a:pPr>
            <a:r>
              <a:rPr lang="en-US" dirty="0"/>
              <a:t>vendors maintain and support their software, and </a:t>
            </a:r>
          </a:p>
          <a:p>
            <a:pPr marL="285750" indent="-285750">
              <a:buFont typeface="Arial" panose="020B0604020202020204" pitchFamily="34" charset="0"/>
              <a:buChar char="•"/>
            </a:pPr>
            <a:r>
              <a:rPr lang="en-US" dirty="0"/>
              <a:t>work with customers or installers to properly operate the software.  </a:t>
            </a:r>
          </a:p>
          <a:p>
            <a:r>
              <a:rPr lang="en-US" dirty="0"/>
              <a:t>Vendors must use detailed notifications to:</a:t>
            </a:r>
          </a:p>
          <a:p>
            <a:pPr marL="285750" indent="-285750">
              <a:buFont typeface="Arial" panose="020B0604020202020204" pitchFamily="34" charset="0"/>
              <a:buChar char="•"/>
            </a:pPr>
            <a:r>
              <a:rPr lang="en-US" dirty="0"/>
              <a:t>issue patches for vulnerabilities in a timely manner, </a:t>
            </a:r>
          </a:p>
          <a:p>
            <a:pPr marL="285750" indent="-285750">
              <a:buFont typeface="Arial" panose="020B0604020202020204" pitchFamily="34" charset="0"/>
              <a:buChar char="•"/>
            </a:pPr>
            <a:r>
              <a:rPr lang="en-US" dirty="0"/>
              <a:t>issue directions for installation. </a:t>
            </a:r>
          </a:p>
          <a:p>
            <a:pPr marL="285750" indent="-285750">
              <a:buFont typeface="Arial" panose="020B0604020202020204" pitchFamily="34" charset="0"/>
              <a:buChar char="•"/>
            </a:pPr>
            <a:r>
              <a:rPr lang="en-US" dirty="0"/>
              <a:t>describe patches/changes and the areas of impact, to enable customers to make informed decisions of when to implement fixes. </a:t>
            </a:r>
          </a:p>
          <a:p>
            <a:pPr marL="285750" indent="-285750">
              <a:buFont typeface="Arial" panose="020B0604020202020204" pitchFamily="34" charset="0"/>
              <a:buChar char="•"/>
            </a:pPr>
            <a:r>
              <a:rPr lang="en-US" dirty="0"/>
              <a:t>Describe any security workarounds before fixes are available</a:t>
            </a:r>
          </a:p>
          <a:p>
            <a:r>
              <a:rPr lang="en-US" dirty="0"/>
              <a:t>Vendors shall provide an email address for external communications, e.g., reported bugs from the research community or bug bounty program.</a:t>
            </a:r>
          </a:p>
          <a:p>
            <a:endParaRPr lang="en-US" dirty="0"/>
          </a:p>
        </p:txBody>
      </p:sp>
      <p:sp>
        <p:nvSpPr>
          <p:cNvPr id="3" name="Title 2">
            <a:extLst>
              <a:ext uri="{FF2B5EF4-FFF2-40B4-BE49-F238E27FC236}">
                <a16:creationId xmlns:a16="http://schemas.microsoft.com/office/drawing/2014/main" id="{DAD189A4-EDD8-4859-B066-CFFF8EC0419A}"/>
              </a:ext>
            </a:extLst>
          </p:cNvPr>
          <p:cNvSpPr>
            <a:spLocks noGrp="1"/>
          </p:cNvSpPr>
          <p:nvPr>
            <p:ph type="title"/>
          </p:nvPr>
        </p:nvSpPr>
        <p:spPr/>
        <p:txBody>
          <a:bodyPr/>
          <a:lstStyle/>
          <a:p>
            <a:r>
              <a:rPr lang="en-US" dirty="0"/>
              <a:t>Secure Communications: Maintenance</a:t>
            </a:r>
          </a:p>
        </p:txBody>
      </p:sp>
    </p:spTree>
    <p:extLst>
      <p:ext uri="{BB962C8B-B14F-4D97-AF65-F5344CB8AC3E}">
        <p14:creationId xmlns:p14="http://schemas.microsoft.com/office/powerpoint/2010/main" val="667942130"/>
      </p:ext>
    </p:extLst>
  </p:cSld>
  <p:clrMapOvr>
    <a:masterClrMapping/>
  </p:clrMapOvr>
  <p:transition spd="slow"/>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19CA7E8-F988-4E78-ABA9-3A8684897DE5}"/>
              </a:ext>
            </a:extLst>
          </p:cNvPr>
          <p:cNvSpPr>
            <a:spLocks noGrp="1"/>
          </p:cNvSpPr>
          <p:nvPr>
            <p:ph idx="11"/>
          </p:nvPr>
        </p:nvSpPr>
        <p:spPr/>
        <p:txBody>
          <a:bodyPr/>
          <a:lstStyle/>
          <a:p>
            <a:r>
              <a:rPr lang="en-US" dirty="0"/>
              <a:t>The PCI certification process is rigorous involving review of documentation, interviews and observations.  </a:t>
            </a:r>
          </a:p>
          <a:p>
            <a:r>
              <a:rPr lang="en-US" dirty="0"/>
              <a:t>Required documentation during the certification audit includes </a:t>
            </a:r>
          </a:p>
          <a:p>
            <a:pPr marL="285750" indent="-285750">
              <a:buFont typeface="Arial" panose="020B0604020202020204" pitchFamily="34" charset="0"/>
              <a:buChar char="•"/>
            </a:pPr>
            <a:r>
              <a:rPr lang="en-US" dirty="0"/>
              <a:t>threat and risk analysis, </a:t>
            </a:r>
          </a:p>
          <a:p>
            <a:pPr marL="285750" indent="-285750">
              <a:buFont typeface="Arial" panose="020B0604020202020204" pitchFamily="34" charset="0"/>
              <a:buChar char="•"/>
            </a:pPr>
            <a:r>
              <a:rPr lang="en-US" dirty="0"/>
              <a:t>software architecture and design documentation, </a:t>
            </a:r>
          </a:p>
          <a:p>
            <a:pPr marL="285750" indent="-285750">
              <a:buFont typeface="Arial" panose="020B0604020202020204" pitchFamily="34" charset="0"/>
              <a:buChar char="•"/>
            </a:pPr>
            <a:r>
              <a:rPr lang="en-US" dirty="0"/>
              <a:t>configuration and metadata information, </a:t>
            </a:r>
          </a:p>
          <a:p>
            <a:pPr marL="285750" indent="-285750">
              <a:buFont typeface="Arial" panose="020B0604020202020204" pitchFamily="34" charset="0"/>
              <a:buChar char="•"/>
            </a:pPr>
            <a:r>
              <a:rPr lang="en-US" dirty="0"/>
              <a:t>testing results and defect data, </a:t>
            </a:r>
          </a:p>
          <a:p>
            <a:pPr marL="285750" indent="-285750">
              <a:buFont typeface="Arial" panose="020B0604020202020204" pitchFamily="34" charset="0"/>
              <a:buChar char="•"/>
            </a:pPr>
            <a:r>
              <a:rPr lang="en-US" dirty="0"/>
              <a:t>source code, and </a:t>
            </a:r>
          </a:p>
          <a:p>
            <a:pPr marL="285750" indent="-285750">
              <a:buFont typeface="Arial" panose="020B0604020202020204" pitchFamily="34" charset="0"/>
              <a:buChar char="•"/>
            </a:pPr>
            <a:r>
              <a:rPr lang="en-US" dirty="0"/>
              <a:t>policy documentation. </a:t>
            </a:r>
          </a:p>
          <a:p>
            <a:endParaRPr lang="en-US" dirty="0"/>
          </a:p>
        </p:txBody>
      </p:sp>
      <p:sp>
        <p:nvSpPr>
          <p:cNvPr id="3" name="Title 2">
            <a:extLst>
              <a:ext uri="{FF2B5EF4-FFF2-40B4-BE49-F238E27FC236}">
                <a16:creationId xmlns:a16="http://schemas.microsoft.com/office/drawing/2014/main" id="{56464C16-9BF6-4E3A-B616-78816EC16F07}"/>
              </a:ext>
            </a:extLst>
          </p:cNvPr>
          <p:cNvSpPr>
            <a:spLocks noGrp="1"/>
          </p:cNvSpPr>
          <p:nvPr>
            <p:ph type="title"/>
          </p:nvPr>
        </p:nvSpPr>
        <p:spPr/>
        <p:txBody>
          <a:bodyPr/>
          <a:lstStyle/>
          <a:p>
            <a:r>
              <a:rPr lang="en-US" dirty="0"/>
              <a:t>Secure Communications: Certification</a:t>
            </a:r>
          </a:p>
        </p:txBody>
      </p:sp>
    </p:spTree>
    <p:extLst>
      <p:ext uri="{BB962C8B-B14F-4D97-AF65-F5344CB8AC3E}">
        <p14:creationId xmlns:p14="http://schemas.microsoft.com/office/powerpoint/2010/main" val="1578332782"/>
      </p:ext>
    </p:extLst>
  </p:cSld>
  <p:clrMapOvr>
    <a:masterClrMapping/>
  </p:clrMapOvr>
  <p:transition spd="slow"/>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3224375-356B-4745-AE8F-A88FF7110F58}"/>
              </a:ext>
            </a:extLst>
          </p:cNvPr>
          <p:cNvSpPr>
            <a:spLocks noGrp="1"/>
          </p:cNvSpPr>
          <p:nvPr>
            <p:ph idx="11"/>
          </p:nvPr>
        </p:nvSpPr>
        <p:spPr/>
        <p:txBody>
          <a:bodyPr/>
          <a:lstStyle/>
          <a:p>
            <a:r>
              <a:rPr lang="en-US" dirty="0"/>
              <a:t>Common Criteria (CC) (www.commoncriteriaportal.org)</a:t>
            </a:r>
          </a:p>
          <a:p>
            <a:r>
              <a:rPr lang="en-US" dirty="0"/>
              <a:t>International standard for product development and testing, with a rating system between 1-7.</a:t>
            </a:r>
          </a:p>
          <a:p>
            <a:r>
              <a:rPr lang="en-US" dirty="0"/>
              <a:t>Certifies access control devices, biometric devices, databases, smart card systems, key management systems and GDPR privacy-compliant products.</a:t>
            </a:r>
          </a:p>
          <a:p>
            <a:r>
              <a:rPr lang="en-US" dirty="0"/>
              <a:t>Became international standard </a:t>
            </a:r>
            <a:r>
              <a:rPr lang="en-US" i="1" dirty="0"/>
              <a:t>ISO/IEC 15408 Information security, cybersecurity and privacy protection— Evaluation criteria for IT security</a:t>
            </a:r>
          </a:p>
          <a:p>
            <a:r>
              <a:rPr lang="en-US" dirty="0"/>
              <a:t>CC replaces the Rainbow Series (including the Orange Book or Red Book) in American government contracts. </a:t>
            </a:r>
          </a:p>
        </p:txBody>
      </p:sp>
      <p:sp>
        <p:nvSpPr>
          <p:cNvPr id="3" name="Title 2">
            <a:extLst>
              <a:ext uri="{FF2B5EF4-FFF2-40B4-BE49-F238E27FC236}">
                <a16:creationId xmlns:a16="http://schemas.microsoft.com/office/drawing/2014/main" id="{B96C461C-B565-4887-973A-D7B110EDD4DE}"/>
              </a:ext>
            </a:extLst>
          </p:cNvPr>
          <p:cNvSpPr>
            <a:spLocks noGrp="1"/>
          </p:cNvSpPr>
          <p:nvPr>
            <p:ph type="title"/>
          </p:nvPr>
        </p:nvSpPr>
        <p:spPr/>
        <p:txBody>
          <a:bodyPr/>
          <a:lstStyle/>
          <a:p>
            <a:r>
              <a:rPr lang="en-US" dirty="0"/>
              <a:t>Common Criteria</a:t>
            </a:r>
          </a:p>
        </p:txBody>
      </p:sp>
    </p:spTree>
    <p:extLst>
      <p:ext uri="{BB962C8B-B14F-4D97-AF65-F5344CB8AC3E}">
        <p14:creationId xmlns:p14="http://schemas.microsoft.com/office/powerpoint/2010/main" val="4288117150"/>
      </p:ext>
    </p:extLst>
  </p:cSld>
  <p:clrMapOvr>
    <a:masterClrMapping/>
  </p:clrMapOvr>
  <p:transition spd="slow"/>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A302856-51FF-4B12-94A9-2B9B9540FF0D}"/>
              </a:ext>
            </a:extLst>
          </p:cNvPr>
          <p:cNvSpPr>
            <a:spLocks noGrp="1"/>
          </p:cNvSpPr>
          <p:nvPr>
            <p:ph type="title"/>
          </p:nvPr>
        </p:nvSpPr>
        <p:spPr>
          <a:xfrm>
            <a:off x="722313" y="4406900"/>
            <a:ext cx="7772400" cy="553998"/>
          </a:xfrm>
        </p:spPr>
        <p:txBody>
          <a:bodyPr/>
          <a:lstStyle/>
          <a:p>
            <a:r>
              <a:rPr lang="en-US" dirty="0"/>
              <a:t>Check your Understanding</a:t>
            </a:r>
          </a:p>
        </p:txBody>
      </p:sp>
      <p:sp>
        <p:nvSpPr>
          <p:cNvPr id="5" name="Text Placeholder 4">
            <a:extLst>
              <a:ext uri="{FF2B5EF4-FFF2-40B4-BE49-F238E27FC236}">
                <a16:creationId xmlns:a16="http://schemas.microsoft.com/office/drawing/2014/main" id="{C4823E56-7084-4987-AA7D-7F43F9B48C39}"/>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904101918"/>
      </p:ext>
    </p:extLst>
  </p:cSld>
  <p:clrMapOvr>
    <a:masterClrMapping/>
  </p:clrMapOvr>
  <p:transition spd="slow"/>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792D5B34-75CF-4790-9AD4-D778B6897297}"/>
              </a:ext>
            </a:extLst>
          </p:cNvPr>
          <p:cNvSpPr>
            <a:spLocks noGrp="1"/>
          </p:cNvSpPr>
          <p:nvPr>
            <p:ph idx="11"/>
          </p:nvPr>
        </p:nvSpPr>
        <p:spPr/>
        <p:txBody>
          <a:bodyPr/>
          <a:lstStyle/>
          <a:p>
            <a:pPr>
              <a:lnSpc>
                <a:spcPct val="150000"/>
              </a:lnSpc>
            </a:pPr>
            <a:r>
              <a:rPr lang="en-US" sz="2000" dirty="0"/>
              <a:t>Configuration Management</a:t>
            </a:r>
          </a:p>
          <a:p>
            <a:pPr>
              <a:lnSpc>
                <a:spcPct val="150000"/>
              </a:lnSpc>
            </a:pPr>
            <a:r>
              <a:rPr lang="en-US" sz="2000" dirty="0"/>
              <a:t>Evil user story</a:t>
            </a:r>
          </a:p>
          <a:p>
            <a:pPr>
              <a:lnSpc>
                <a:spcPct val="150000"/>
              </a:lnSpc>
            </a:pPr>
            <a:r>
              <a:rPr lang="en-US" sz="2000" dirty="0"/>
              <a:t>Satellite</a:t>
            </a:r>
          </a:p>
          <a:p>
            <a:pPr>
              <a:lnSpc>
                <a:spcPct val="150000"/>
              </a:lnSpc>
            </a:pPr>
            <a:r>
              <a:rPr lang="en-US" sz="2000" dirty="0"/>
              <a:t>Secure Software Group</a:t>
            </a:r>
          </a:p>
          <a:p>
            <a:pPr>
              <a:lnSpc>
                <a:spcPct val="150000"/>
              </a:lnSpc>
            </a:pPr>
            <a:r>
              <a:rPr lang="en-US" sz="2000" dirty="0"/>
              <a:t>Security story</a:t>
            </a:r>
          </a:p>
          <a:p>
            <a:pPr>
              <a:lnSpc>
                <a:spcPct val="150000"/>
              </a:lnSpc>
            </a:pPr>
            <a:r>
              <a:rPr lang="en-US" sz="2000" dirty="0"/>
              <a:t>Segregation of Duties</a:t>
            </a:r>
          </a:p>
          <a:p>
            <a:pPr>
              <a:lnSpc>
                <a:spcPct val="150000"/>
              </a:lnSpc>
            </a:pPr>
            <a:r>
              <a:rPr lang="en-US" sz="2000" dirty="0"/>
              <a:t>Maturity Model</a:t>
            </a:r>
          </a:p>
        </p:txBody>
      </p:sp>
      <p:sp>
        <p:nvSpPr>
          <p:cNvPr id="5" name="Content Placeholder 4">
            <a:extLst>
              <a:ext uri="{FF2B5EF4-FFF2-40B4-BE49-F238E27FC236}">
                <a16:creationId xmlns:a16="http://schemas.microsoft.com/office/drawing/2014/main" id="{778CE647-0F25-4AD3-A3E0-FAF8C663881D}"/>
              </a:ext>
            </a:extLst>
          </p:cNvPr>
          <p:cNvSpPr>
            <a:spLocks noGrp="1"/>
          </p:cNvSpPr>
          <p:nvPr>
            <p:ph idx="12"/>
          </p:nvPr>
        </p:nvSpPr>
        <p:spPr>
          <a:xfrm>
            <a:off x="3810000" y="1344258"/>
            <a:ext cx="4830000" cy="5285142"/>
          </a:xfrm>
        </p:spPr>
        <p:txBody>
          <a:bodyPr/>
          <a:lstStyle/>
          <a:p>
            <a:r>
              <a:rPr lang="en-US" dirty="0"/>
              <a:t>A system that tracks changes to software including impact, including what changes were required, who made the changes, and who authorized its release.</a:t>
            </a:r>
          </a:p>
          <a:p>
            <a:r>
              <a:rPr lang="en-US" dirty="0"/>
              <a:t>A technique used in agile development to describe an attack.</a:t>
            </a:r>
          </a:p>
          <a:p>
            <a:r>
              <a:rPr lang="en-US" dirty="0"/>
              <a:t>A technique used in agile development to describe how to counter an attack.</a:t>
            </a:r>
          </a:p>
          <a:p>
            <a:r>
              <a:rPr lang="en-US" dirty="0"/>
              <a:t>A method of measuring the sophistication level of the software development process for handling security issues.</a:t>
            </a:r>
          </a:p>
          <a:p>
            <a:r>
              <a:rPr lang="en-US" dirty="0"/>
              <a:t>A department which leads security reviews and develops secure software and standards.</a:t>
            </a:r>
          </a:p>
          <a:p>
            <a:r>
              <a:rPr lang="en-US" dirty="0"/>
              <a:t>A member of a development group with an interest or role in security guidance.</a:t>
            </a:r>
          </a:p>
          <a:p>
            <a:r>
              <a:rPr lang="en-US" dirty="0"/>
              <a:t>The development, test and production environment use separate software and test data library systems.</a:t>
            </a:r>
          </a:p>
        </p:txBody>
      </p:sp>
      <p:sp>
        <p:nvSpPr>
          <p:cNvPr id="3" name="Title 2">
            <a:extLst>
              <a:ext uri="{FF2B5EF4-FFF2-40B4-BE49-F238E27FC236}">
                <a16:creationId xmlns:a16="http://schemas.microsoft.com/office/drawing/2014/main" id="{B7CF4277-98DD-4348-BEE7-233733430934}"/>
              </a:ext>
            </a:extLst>
          </p:cNvPr>
          <p:cNvSpPr>
            <a:spLocks noGrp="1"/>
          </p:cNvSpPr>
          <p:nvPr>
            <p:ph type="title" idx="4294967295"/>
          </p:nvPr>
        </p:nvSpPr>
        <p:spPr>
          <a:xfrm>
            <a:off x="522001" y="917575"/>
            <a:ext cx="8622000" cy="594425"/>
          </a:xfrm>
        </p:spPr>
        <p:txBody>
          <a:bodyPr/>
          <a:lstStyle/>
          <a:p>
            <a:r>
              <a:rPr lang="en-US" dirty="0"/>
              <a:t>Vocabulary</a:t>
            </a:r>
          </a:p>
        </p:txBody>
      </p:sp>
    </p:spTree>
    <p:extLst>
      <p:ext uri="{BB962C8B-B14F-4D97-AF65-F5344CB8AC3E}">
        <p14:creationId xmlns:p14="http://schemas.microsoft.com/office/powerpoint/2010/main" val="3845363389"/>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F08B2D9-C9EF-4D45-8631-26825DB78438}"/>
              </a:ext>
            </a:extLst>
          </p:cNvPr>
          <p:cNvSpPr>
            <a:spLocks noGrp="1"/>
          </p:cNvSpPr>
          <p:nvPr>
            <p:ph type="title"/>
          </p:nvPr>
        </p:nvSpPr>
        <p:spPr/>
        <p:txBody>
          <a:bodyPr/>
          <a:lstStyle/>
          <a:p>
            <a:r>
              <a:rPr lang="en-US" dirty="0"/>
              <a:t>Secure Software Initiative</a:t>
            </a:r>
          </a:p>
        </p:txBody>
      </p:sp>
      <p:sp>
        <p:nvSpPr>
          <p:cNvPr id="5" name="Text Placeholder 4">
            <a:extLst>
              <a:ext uri="{FF2B5EF4-FFF2-40B4-BE49-F238E27FC236}">
                <a16:creationId xmlns:a16="http://schemas.microsoft.com/office/drawing/2014/main" id="{3F4964D7-4272-4EEF-AD6D-258FF0714DB7}"/>
              </a:ext>
            </a:extLst>
          </p:cNvPr>
          <p:cNvSpPr>
            <a:spLocks noGrp="1"/>
          </p:cNvSpPr>
          <p:nvPr>
            <p:ph type="body" idx="1"/>
          </p:nvPr>
        </p:nvSpPr>
        <p:spPr/>
        <p:txBody>
          <a:bodyPr/>
          <a:lstStyle/>
          <a:p>
            <a:r>
              <a:rPr lang="en-US" dirty="0"/>
              <a:t>Governance</a:t>
            </a:r>
          </a:p>
        </p:txBody>
      </p:sp>
      <p:sp>
        <p:nvSpPr>
          <p:cNvPr id="6" name="Content Placeholder 5">
            <a:extLst>
              <a:ext uri="{FF2B5EF4-FFF2-40B4-BE49-F238E27FC236}">
                <a16:creationId xmlns:a16="http://schemas.microsoft.com/office/drawing/2014/main" id="{123A4BD0-B06A-4DB4-9A2C-03AD99171710}"/>
              </a:ext>
            </a:extLst>
          </p:cNvPr>
          <p:cNvSpPr>
            <a:spLocks noGrp="1"/>
          </p:cNvSpPr>
          <p:nvPr>
            <p:ph sz="half" idx="2"/>
          </p:nvPr>
        </p:nvSpPr>
        <p:spPr/>
        <p:txBody>
          <a:bodyPr/>
          <a:lstStyle/>
          <a:p>
            <a:pPr marL="0" indent="0">
              <a:buNone/>
            </a:pPr>
            <a:r>
              <a:rPr lang="en-US" sz="1800" dirty="0"/>
              <a:t>Functions: </a:t>
            </a:r>
          </a:p>
          <a:p>
            <a:r>
              <a:rPr lang="en-US" sz="1800" dirty="0"/>
              <a:t>Developing policies</a:t>
            </a:r>
          </a:p>
          <a:p>
            <a:r>
              <a:rPr lang="en-US" sz="1800" dirty="0"/>
              <a:t>Monitoring compliance</a:t>
            </a:r>
          </a:p>
          <a:p>
            <a:r>
              <a:rPr lang="en-US" sz="1800" dirty="0"/>
              <a:t>Documenting risk</a:t>
            </a:r>
          </a:p>
          <a:p>
            <a:r>
              <a:rPr lang="en-US" sz="1800" dirty="0"/>
              <a:t>Communicating management direction.</a:t>
            </a:r>
          </a:p>
        </p:txBody>
      </p:sp>
      <p:sp>
        <p:nvSpPr>
          <p:cNvPr id="7" name="Text Placeholder 6">
            <a:extLst>
              <a:ext uri="{FF2B5EF4-FFF2-40B4-BE49-F238E27FC236}">
                <a16:creationId xmlns:a16="http://schemas.microsoft.com/office/drawing/2014/main" id="{702A3BAE-01A4-4355-A8A3-15D648A6DD68}"/>
              </a:ext>
            </a:extLst>
          </p:cNvPr>
          <p:cNvSpPr>
            <a:spLocks noGrp="1"/>
          </p:cNvSpPr>
          <p:nvPr>
            <p:ph type="body" sz="quarter" idx="3"/>
          </p:nvPr>
        </p:nvSpPr>
        <p:spPr/>
        <p:txBody>
          <a:bodyPr/>
          <a:lstStyle/>
          <a:p>
            <a:r>
              <a:rPr lang="en-US" dirty="0"/>
              <a:t>Engineering</a:t>
            </a:r>
          </a:p>
        </p:txBody>
      </p:sp>
      <p:sp>
        <p:nvSpPr>
          <p:cNvPr id="8" name="Content Placeholder 7">
            <a:extLst>
              <a:ext uri="{FF2B5EF4-FFF2-40B4-BE49-F238E27FC236}">
                <a16:creationId xmlns:a16="http://schemas.microsoft.com/office/drawing/2014/main" id="{F950D5FE-A77C-4113-9238-A624812DA629}"/>
              </a:ext>
            </a:extLst>
          </p:cNvPr>
          <p:cNvSpPr>
            <a:spLocks noGrp="1"/>
          </p:cNvSpPr>
          <p:nvPr>
            <p:ph sz="half" idx="10"/>
          </p:nvPr>
        </p:nvSpPr>
        <p:spPr/>
        <p:txBody>
          <a:bodyPr/>
          <a:lstStyle/>
          <a:p>
            <a:pPr marL="0" indent="0">
              <a:buNone/>
            </a:pPr>
            <a:r>
              <a:rPr lang="en-US" sz="1800" dirty="0"/>
              <a:t>Environment: Agile, lean processes</a:t>
            </a:r>
          </a:p>
          <a:p>
            <a:r>
              <a:rPr lang="en-US" sz="1800" dirty="0"/>
              <a:t>Dev-Ops: Development Operations</a:t>
            </a:r>
          </a:p>
          <a:p>
            <a:r>
              <a:rPr lang="en-US" sz="1800" dirty="0"/>
              <a:t>Cloud’s Continual Integration, continual delivery (CI/CD)</a:t>
            </a:r>
          </a:p>
          <a:p>
            <a:r>
              <a:rPr lang="en-US" sz="1800" dirty="0"/>
              <a:t>Use of 3</a:t>
            </a:r>
            <a:r>
              <a:rPr lang="en-US" sz="1800" baseline="30000" dirty="0"/>
              <a:t>rd</a:t>
            </a:r>
            <a:r>
              <a:rPr lang="en-US" sz="1800" dirty="0"/>
              <a:t> party software, containers</a:t>
            </a:r>
          </a:p>
          <a:p>
            <a:pPr marL="0" indent="0">
              <a:buNone/>
            </a:pPr>
            <a:r>
              <a:rPr lang="en-US" sz="1800" dirty="0"/>
              <a:t>Goals: </a:t>
            </a:r>
          </a:p>
          <a:p>
            <a:r>
              <a:rPr lang="en-US" sz="1800" dirty="0"/>
              <a:t>rapid delivery or feature velocity</a:t>
            </a:r>
          </a:p>
          <a:p>
            <a:r>
              <a:rPr lang="en-US" sz="1800" dirty="0"/>
              <a:t>error avoidance</a:t>
            </a:r>
          </a:p>
          <a:p>
            <a:r>
              <a:rPr lang="en-US" sz="1800" dirty="0"/>
              <a:t>software resiliency</a:t>
            </a:r>
          </a:p>
          <a:p>
            <a:r>
              <a:rPr lang="en-US" sz="1800" dirty="0"/>
              <a:t>With CI/CD tools (e.g., Git Hub, Git Lab and OpenShift) vulnerabilities and remediations can be shared with external organizations. </a:t>
            </a:r>
          </a:p>
          <a:p>
            <a:endParaRPr lang="en-US" dirty="0"/>
          </a:p>
        </p:txBody>
      </p:sp>
    </p:spTree>
    <p:extLst>
      <p:ext uri="{BB962C8B-B14F-4D97-AF65-F5344CB8AC3E}">
        <p14:creationId xmlns:p14="http://schemas.microsoft.com/office/powerpoint/2010/main" val="3657118759"/>
      </p:ext>
    </p:extLst>
  </p:cSld>
  <p:clrMapOvr>
    <a:masterClrMapping/>
  </p:clrMapOvr>
  <p:transition spd="slow"/>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71651141-1224-4473-8E78-B1C3F6C35BC6}"/>
              </a:ext>
            </a:extLst>
          </p:cNvPr>
          <p:cNvSpPr>
            <a:spLocks noGrp="1"/>
          </p:cNvSpPr>
          <p:nvPr>
            <p:ph idx="11"/>
          </p:nvPr>
        </p:nvSpPr>
        <p:spPr>
          <a:xfrm>
            <a:off x="522000" y="1828800"/>
            <a:ext cx="2907000" cy="4570412"/>
          </a:xfrm>
        </p:spPr>
        <p:txBody>
          <a:bodyPr/>
          <a:lstStyle/>
          <a:p>
            <a:r>
              <a:rPr lang="en-US" sz="2400" dirty="0"/>
              <a:t>Reliability Test</a:t>
            </a:r>
          </a:p>
          <a:p>
            <a:endParaRPr lang="en-US" sz="2400" dirty="0"/>
          </a:p>
          <a:p>
            <a:r>
              <a:rPr lang="en-US" sz="2400" dirty="0"/>
              <a:t>Bug Bar</a:t>
            </a:r>
          </a:p>
          <a:p>
            <a:endParaRPr lang="en-US" sz="2400" dirty="0"/>
          </a:p>
          <a:p>
            <a:r>
              <a:rPr lang="en-US" sz="2400" dirty="0"/>
              <a:t>Fuzz Test</a:t>
            </a:r>
          </a:p>
          <a:p>
            <a:endParaRPr lang="en-US" sz="2400" dirty="0"/>
          </a:p>
          <a:p>
            <a:r>
              <a:rPr lang="en-US" sz="2400" dirty="0"/>
              <a:t>Sandbox</a:t>
            </a:r>
          </a:p>
          <a:p>
            <a:endParaRPr lang="en-US" sz="2400" dirty="0"/>
          </a:p>
          <a:p>
            <a:r>
              <a:rPr lang="en-US" sz="2400" dirty="0"/>
              <a:t>Version Control</a:t>
            </a:r>
          </a:p>
          <a:p>
            <a:endParaRPr lang="en-US" sz="2400" dirty="0"/>
          </a:p>
          <a:p>
            <a:r>
              <a:rPr lang="en-US" sz="2400" dirty="0"/>
              <a:t>Pen Test</a:t>
            </a:r>
          </a:p>
        </p:txBody>
      </p:sp>
      <p:sp>
        <p:nvSpPr>
          <p:cNvPr id="6" name="Title 5">
            <a:extLst>
              <a:ext uri="{FF2B5EF4-FFF2-40B4-BE49-F238E27FC236}">
                <a16:creationId xmlns:a16="http://schemas.microsoft.com/office/drawing/2014/main" id="{19C8A3A6-9538-4ABE-8C6F-4736830410EF}"/>
              </a:ext>
            </a:extLst>
          </p:cNvPr>
          <p:cNvSpPr>
            <a:spLocks noGrp="1"/>
          </p:cNvSpPr>
          <p:nvPr>
            <p:ph type="title"/>
          </p:nvPr>
        </p:nvSpPr>
        <p:spPr/>
        <p:txBody>
          <a:bodyPr/>
          <a:lstStyle/>
          <a:p>
            <a:r>
              <a:rPr lang="en-US" dirty="0"/>
              <a:t>Vocabulary</a:t>
            </a:r>
          </a:p>
        </p:txBody>
      </p:sp>
      <p:sp>
        <p:nvSpPr>
          <p:cNvPr id="5" name="Content Placeholder 4">
            <a:extLst>
              <a:ext uri="{FF2B5EF4-FFF2-40B4-BE49-F238E27FC236}">
                <a16:creationId xmlns:a16="http://schemas.microsoft.com/office/drawing/2014/main" id="{2B1B8EA8-D276-4CAC-A4D7-038361582C64}"/>
              </a:ext>
            </a:extLst>
          </p:cNvPr>
          <p:cNvSpPr>
            <a:spLocks noGrp="1"/>
          </p:cNvSpPr>
          <p:nvPr>
            <p:ph idx="4294967295"/>
          </p:nvPr>
        </p:nvSpPr>
        <p:spPr>
          <a:xfrm>
            <a:off x="3540126" y="1752600"/>
            <a:ext cx="5135562" cy="2057400"/>
          </a:xfrm>
        </p:spPr>
        <p:txBody>
          <a:bodyPr/>
          <a:lstStyle/>
          <a:p>
            <a:r>
              <a:rPr lang="en-US" dirty="0"/>
              <a:t>This tool develops random input to test handling of exceptions and incorrect input.</a:t>
            </a:r>
          </a:p>
          <a:p>
            <a:r>
              <a:rPr lang="en-US" dirty="0"/>
              <a:t>This test technique ensures that software can survive unusual conditions, such as faults, errors, loading and low resources.</a:t>
            </a:r>
          </a:p>
          <a:p>
            <a:r>
              <a:rPr lang="en-US" dirty="0"/>
              <a:t>A test for untrusted programs, which quarantines the software to observe actions.</a:t>
            </a:r>
          </a:p>
          <a:p>
            <a:r>
              <a:rPr lang="en-US" dirty="0"/>
              <a:t>A threshold level of security flaws is defined. Before release, software must meet this threshold.</a:t>
            </a:r>
          </a:p>
          <a:p>
            <a:r>
              <a:rPr lang="en-US" dirty="0"/>
              <a:t>This test uses inappropriate authorization to attempt to break into software.</a:t>
            </a:r>
          </a:p>
          <a:p>
            <a:r>
              <a:rPr lang="en-US" dirty="0"/>
              <a:t>A feature of configuration management tracks files in a particular software release</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1025259621"/>
      </p:ext>
    </p:extLst>
  </p:cSld>
  <p:clrMapOvr>
    <a:masterClrMapping/>
  </p:clrMapOvr>
  <p:transition spd="slow"/>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Content Placeholder 1">
            <a:extLst>
              <a:ext uri="{FF2B5EF4-FFF2-40B4-BE49-F238E27FC236}">
                <a16:creationId xmlns:a16="http://schemas.microsoft.com/office/drawing/2014/main" id="{3ABF948F-FB10-43FE-9ABA-1F83EFC9CF3D}"/>
              </a:ext>
            </a:extLst>
          </p:cNvPr>
          <p:cNvSpPr>
            <a:spLocks noGrp="1"/>
          </p:cNvSpPr>
          <p:nvPr>
            <p:ph idx="11"/>
          </p:nvPr>
        </p:nvSpPr>
        <p:spPr>
          <a:xfrm>
            <a:off x="533400" y="1524000"/>
            <a:ext cx="8135938" cy="4879975"/>
          </a:xfrm>
        </p:spPr>
        <p:txBody>
          <a:bodyPr/>
          <a:lstStyle/>
          <a:p>
            <a:pPr algn="ctr">
              <a:buFont typeface="Arial" panose="020B0604020202020204" pitchFamily="34" charset="0"/>
              <a:buNone/>
            </a:pPr>
            <a:r>
              <a:rPr lang="en-US" altLang="en-US" sz="2000" b="1" dirty="0">
                <a:latin typeface="Calibri" panose="020F0502020204030204" pitchFamily="34" charset="0"/>
                <a:ea typeface="ヒラギノ角ゴ Pro W3"/>
                <a:cs typeface="ヒラギノ角ゴ Pro W3"/>
              </a:rPr>
              <a:t>Building Security Into Software</a:t>
            </a:r>
          </a:p>
          <a:p>
            <a:pPr>
              <a:buFont typeface="Arial" panose="020B0604020202020204" pitchFamily="34" charset="0"/>
              <a:buNone/>
            </a:pPr>
            <a:r>
              <a:rPr lang="en-US" altLang="en-US" sz="2000" dirty="0">
                <a:latin typeface="Calibri" panose="020F0502020204030204" pitchFamily="34" charset="0"/>
                <a:ea typeface="ヒラギノ角ゴ Pro W3"/>
                <a:cs typeface="ヒラギノ角ゴ Pro W3"/>
              </a:rPr>
              <a:t>Designers and developers are trained in standard security practices</a:t>
            </a:r>
          </a:p>
          <a:p>
            <a:r>
              <a:rPr lang="en-US" altLang="en-US" sz="2000" dirty="0">
                <a:latin typeface="Calibri" panose="020F0502020204030204" pitchFamily="34" charset="0"/>
                <a:ea typeface="ヒラギノ角ゴ Pro W3"/>
                <a:cs typeface="ヒラギノ角ゴ Pro W3"/>
              </a:rPr>
              <a:t>High priority risks are analyzed, mitigated and fully documented </a:t>
            </a:r>
          </a:p>
          <a:p>
            <a:r>
              <a:rPr lang="en-US" altLang="en-US" sz="2000" dirty="0">
                <a:latin typeface="Calibri" panose="020F0502020204030204" pitchFamily="34" charset="0"/>
                <a:ea typeface="ヒラギノ角ゴ Pro W3"/>
                <a:cs typeface="ヒラギノ角ゴ Pro W3"/>
              </a:rPr>
              <a:t>Third-party software is thoroughly analyzed and vetted.</a:t>
            </a:r>
          </a:p>
          <a:p>
            <a:pPr>
              <a:buFont typeface="Arial" panose="020B0604020202020204" pitchFamily="34" charset="0"/>
              <a:buNone/>
            </a:pPr>
            <a:r>
              <a:rPr lang="en-US" altLang="en-US" sz="2000" dirty="0">
                <a:latin typeface="Calibri" panose="020F0502020204030204" pitchFamily="34" charset="0"/>
                <a:ea typeface="ヒラギノ角ゴ Pro W3"/>
                <a:cs typeface="ヒラギノ角ゴ Pro W3"/>
              </a:rPr>
              <a:t>Agile techniques include evil user stories, security stories, security tests</a:t>
            </a:r>
          </a:p>
          <a:p>
            <a:pPr>
              <a:buFont typeface="Arial" panose="020B0604020202020204" pitchFamily="34" charset="0"/>
              <a:buNone/>
            </a:pPr>
            <a:r>
              <a:rPr lang="en-US" altLang="en-US" sz="2000" dirty="0">
                <a:latin typeface="Calibri" panose="020F0502020204030204" pitchFamily="34" charset="0"/>
                <a:ea typeface="ヒラギノ角ゴ Pro W3"/>
                <a:cs typeface="ヒラギノ角ゴ Pro W3"/>
              </a:rPr>
              <a:t>Segregation of Duties include roles and configuration management: developers, testers, production</a:t>
            </a:r>
          </a:p>
          <a:p>
            <a:pPr>
              <a:buFont typeface="Arial" panose="020B0604020202020204" pitchFamily="34" charset="0"/>
              <a:buNone/>
            </a:pPr>
            <a:r>
              <a:rPr lang="en-US" altLang="en-US" sz="2000" dirty="0">
                <a:latin typeface="Calibri" panose="020F0502020204030204" pitchFamily="34" charset="0"/>
                <a:ea typeface="ヒラギノ角ゴ Pro W3"/>
                <a:cs typeface="ヒラギノ角ゴ Pro W3"/>
              </a:rPr>
              <a:t>Communications include detailed installation, configuration, patching, workarounds</a:t>
            </a:r>
          </a:p>
          <a:p>
            <a:pPr>
              <a:buFont typeface="Arial" panose="020B0604020202020204" pitchFamily="34" charset="0"/>
              <a:buNone/>
            </a:pPr>
            <a:r>
              <a:rPr lang="en-US" altLang="en-US" sz="2000" dirty="0">
                <a:latin typeface="Calibri" panose="020F0502020204030204" pitchFamily="34" charset="0"/>
                <a:ea typeface="ヒラギノ角ゴ Pro W3"/>
                <a:cs typeface="ヒラギノ角ゴ Pro W3"/>
              </a:rPr>
              <a:t>Knowledgeable testers perform competent penetration testing and use automated test tools for faster, more accurate testing.  </a:t>
            </a:r>
          </a:p>
          <a:p>
            <a:pPr>
              <a:buFont typeface="Arial" panose="020B0604020202020204" pitchFamily="34" charset="0"/>
              <a:buNone/>
            </a:pPr>
            <a:r>
              <a:rPr lang="en-US" altLang="en-US" sz="2000" dirty="0">
                <a:latin typeface="Calibri" panose="020F0502020204030204" pitchFamily="34" charset="0"/>
                <a:ea typeface="ヒラギノ角ゴ Pro W3"/>
                <a:cs typeface="ヒラギノ角ゴ Pro W3"/>
              </a:rPr>
              <a:t>The code may still be released before all bugs are fixed, but the organization knows and approves of any security flaws that remain.</a:t>
            </a:r>
          </a:p>
          <a:p>
            <a:pPr>
              <a:buFont typeface="Arial" panose="020B0604020202020204" pitchFamily="34" charset="0"/>
              <a:buNone/>
            </a:pPr>
            <a:r>
              <a:rPr lang="en-US" altLang="en-US" sz="2000" dirty="0">
                <a:latin typeface="Calibri" panose="020F0502020204030204" pitchFamily="34" charset="0"/>
                <a:ea typeface="ヒラギノ角ゴ Pro W3"/>
                <a:cs typeface="ヒラギノ角ゴ Pro W3"/>
              </a:rPr>
              <a:t>Deployed software is monitored and defects are fixed in released code</a:t>
            </a:r>
          </a:p>
        </p:txBody>
      </p:sp>
      <p:sp>
        <p:nvSpPr>
          <p:cNvPr id="92163" name="Title 2">
            <a:extLst>
              <a:ext uri="{FF2B5EF4-FFF2-40B4-BE49-F238E27FC236}">
                <a16:creationId xmlns:a16="http://schemas.microsoft.com/office/drawing/2014/main" id="{4ABDA54D-3007-4F82-9A59-3514B24C2E3C}"/>
              </a:ext>
            </a:extLst>
          </p:cNvPr>
          <p:cNvSpPr>
            <a:spLocks noGrp="1"/>
          </p:cNvSpPr>
          <p:nvPr>
            <p:ph type="title"/>
          </p:nvPr>
        </p:nvSpPr>
        <p:spPr/>
        <p:txBody>
          <a:bodyPr/>
          <a:lstStyle/>
          <a:p>
            <a:r>
              <a:rPr lang="en-US" altLang="en-US">
                <a:ea typeface="Calibri" panose="020F0502020204030204" pitchFamily="34" charset="0"/>
                <a:cs typeface="Lucida Sans" panose="020B0602030504020204" pitchFamily="34" charset="0"/>
              </a:rPr>
              <a:t>Summary</a:t>
            </a:r>
          </a:p>
        </p:txBody>
      </p:sp>
    </p:spTree>
  </p:cSld>
  <p:clrMapOvr>
    <a:masterClrMapping/>
  </p:clrMapOvr>
  <p:transition spd="slow"/>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D795B0-13EC-476C-BBE4-E5172A3F24CF}"/>
              </a:ext>
            </a:extLst>
          </p:cNvPr>
          <p:cNvSpPr>
            <a:spLocks noGrp="1"/>
          </p:cNvSpPr>
          <p:nvPr>
            <p:ph type="title"/>
          </p:nvPr>
        </p:nvSpPr>
        <p:spPr>
          <a:xfrm>
            <a:off x="722313" y="4406900"/>
            <a:ext cx="7772400" cy="553998"/>
          </a:xfrm>
        </p:spPr>
        <p:txBody>
          <a:bodyPr/>
          <a:lstStyle/>
          <a:p>
            <a:r>
              <a:rPr lang="en-US" dirty="0"/>
              <a:t>Exercise</a:t>
            </a:r>
          </a:p>
        </p:txBody>
      </p:sp>
      <p:sp>
        <p:nvSpPr>
          <p:cNvPr id="3" name="Text Placeholder 2">
            <a:extLst>
              <a:ext uri="{FF2B5EF4-FFF2-40B4-BE49-F238E27FC236}">
                <a16:creationId xmlns:a16="http://schemas.microsoft.com/office/drawing/2014/main" id="{0B2C98DF-F233-44A1-A6D9-ADE7F2156D64}"/>
              </a:ext>
            </a:extLst>
          </p:cNvPr>
          <p:cNvSpPr>
            <a:spLocks noGrp="1"/>
          </p:cNvSpPr>
          <p:nvPr>
            <p:ph type="body" idx="1"/>
          </p:nvPr>
        </p:nvSpPr>
        <p:spPr/>
        <p:txBody>
          <a:bodyPr/>
          <a:lstStyle/>
          <a:p>
            <a:r>
              <a:rPr lang="en-US" dirty="0"/>
              <a:t>Within Security Plan document:</a:t>
            </a:r>
          </a:p>
          <a:p>
            <a:r>
              <a:rPr lang="en-US" dirty="0"/>
              <a:t>Step 1: Develop Evil User Stories and Security Stories</a:t>
            </a:r>
          </a:p>
          <a:p>
            <a:r>
              <a:rPr lang="en-US" dirty="0"/>
              <a:t>Step 2: Develop Test Cases appropriate to the Evil </a:t>
            </a:r>
            <a:r>
              <a:rPr lang="en-US"/>
              <a:t>User Stories</a:t>
            </a:r>
            <a:endParaRPr lang="en-US" dirty="0"/>
          </a:p>
        </p:txBody>
      </p:sp>
    </p:spTree>
    <p:extLst>
      <p:ext uri="{BB962C8B-B14F-4D97-AF65-F5344CB8AC3E}">
        <p14:creationId xmlns:p14="http://schemas.microsoft.com/office/powerpoint/2010/main" val="112109358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91198B37-C3B8-4802-96B7-AE23B126B3EC}"/>
              </a:ext>
            </a:extLst>
          </p:cNvPr>
          <p:cNvGraphicFramePr>
            <a:graphicFrameLocks noGrp="1"/>
          </p:cNvGraphicFramePr>
          <p:nvPr>
            <p:ph idx="11"/>
          </p:nvPr>
        </p:nvGraphicFramePr>
        <p:xfrm>
          <a:off x="530225" y="2514600"/>
          <a:ext cx="8135937" cy="2969260"/>
        </p:xfrm>
        <a:graphic>
          <a:graphicData uri="http://schemas.openxmlformats.org/drawingml/2006/table">
            <a:tbl>
              <a:tblPr firstRow="1" bandRow="1">
                <a:tableStyleId>{5C22544A-7EE6-4342-B048-85BDC9FD1C3A}</a:tableStyleId>
              </a:tblPr>
              <a:tblGrid>
                <a:gridCol w="2711979">
                  <a:extLst>
                    <a:ext uri="{9D8B030D-6E8A-4147-A177-3AD203B41FA5}">
                      <a16:colId xmlns:a16="http://schemas.microsoft.com/office/drawing/2014/main" val="2476393060"/>
                    </a:ext>
                  </a:extLst>
                </a:gridCol>
                <a:gridCol w="2711979">
                  <a:extLst>
                    <a:ext uri="{9D8B030D-6E8A-4147-A177-3AD203B41FA5}">
                      <a16:colId xmlns:a16="http://schemas.microsoft.com/office/drawing/2014/main" val="258491893"/>
                    </a:ext>
                  </a:extLst>
                </a:gridCol>
                <a:gridCol w="2711979">
                  <a:extLst>
                    <a:ext uri="{9D8B030D-6E8A-4147-A177-3AD203B41FA5}">
                      <a16:colId xmlns:a16="http://schemas.microsoft.com/office/drawing/2014/main" val="3404024571"/>
                    </a:ext>
                  </a:extLst>
                </a:gridCol>
              </a:tblGrid>
              <a:tr h="182453">
                <a:tc>
                  <a:txBody>
                    <a:bodyPr/>
                    <a:lstStyle/>
                    <a:p>
                      <a:pPr marL="0" marR="0" algn="ctr">
                        <a:lnSpc>
                          <a:spcPct val="115000"/>
                        </a:lnSpc>
                        <a:spcBef>
                          <a:spcPts val="0"/>
                        </a:spcBef>
                        <a:spcAft>
                          <a:spcPts val="0"/>
                        </a:spcAft>
                      </a:pPr>
                      <a:r>
                        <a:rPr lang="en-US" sz="1800" kern="1200">
                          <a:effectLst/>
                        </a:rPr>
                        <a:t>&lt;evil user&gt;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420" marR="68420" marT="0" marB="0"/>
                </a:tc>
                <a:tc>
                  <a:txBody>
                    <a:bodyPr/>
                    <a:lstStyle/>
                    <a:p>
                      <a:pPr marL="0" marR="0" algn="ctr">
                        <a:lnSpc>
                          <a:spcPct val="115000"/>
                        </a:lnSpc>
                        <a:spcBef>
                          <a:spcPts val="0"/>
                        </a:spcBef>
                        <a:spcAft>
                          <a:spcPts val="0"/>
                        </a:spcAft>
                      </a:pPr>
                      <a:r>
                        <a:rPr lang="en-US" sz="1800" kern="1200">
                          <a:effectLst/>
                        </a:rPr>
                        <a:t>&lt;do wrong&gt;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420" marR="68420" marT="0" marB="0"/>
                </a:tc>
                <a:tc>
                  <a:txBody>
                    <a:bodyPr/>
                    <a:lstStyle/>
                    <a:p>
                      <a:pPr marL="0" marR="0" algn="ctr">
                        <a:lnSpc>
                          <a:spcPct val="115000"/>
                        </a:lnSpc>
                        <a:spcBef>
                          <a:spcPts val="0"/>
                        </a:spcBef>
                        <a:spcAft>
                          <a:spcPts val="0"/>
                        </a:spcAft>
                      </a:pPr>
                      <a:r>
                        <a:rPr lang="en-US" sz="1800" kern="1200">
                          <a:effectLst/>
                        </a:rPr>
                        <a:t>&lt;a goal or issue&gt;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420" marR="68420" marT="0" marB="0"/>
                </a:tc>
                <a:extLst>
                  <a:ext uri="{0D108BD9-81ED-4DB2-BD59-A6C34878D82A}">
                    <a16:rowId xmlns:a16="http://schemas.microsoft.com/office/drawing/2014/main" val="3525945280"/>
                  </a:ext>
                </a:extLst>
              </a:tr>
              <a:tr h="182453">
                <a:tc>
                  <a:txBody>
                    <a:bodyPr/>
                    <a:lstStyle/>
                    <a:p>
                      <a:pPr marL="0" marR="0" algn="ctr">
                        <a:lnSpc>
                          <a:spcPct val="115000"/>
                        </a:lnSpc>
                        <a:spcBef>
                          <a:spcPts val="0"/>
                        </a:spcBef>
                        <a:spcAft>
                          <a:spcPts val="0"/>
                        </a:spcAft>
                      </a:pPr>
                      <a:r>
                        <a:rPr lang="en-US" sz="1800" kern="1200">
                          <a:effectLst/>
                        </a:rPr>
                        <a:t>lazy employee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420" marR="68420" marT="0" marB="0"/>
                </a:tc>
                <a:tc>
                  <a:txBody>
                    <a:bodyPr/>
                    <a:lstStyle/>
                    <a:p>
                      <a:pPr marL="0" marR="0" algn="ctr">
                        <a:lnSpc>
                          <a:spcPct val="115000"/>
                        </a:lnSpc>
                        <a:spcBef>
                          <a:spcPts val="0"/>
                        </a:spcBef>
                        <a:spcAft>
                          <a:spcPts val="0"/>
                        </a:spcAft>
                      </a:pPr>
                      <a:r>
                        <a:rPr lang="en-US" sz="1800" kern="1200">
                          <a:effectLst/>
                        </a:rPr>
                        <a:t>forget to…</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420" marR="68420" marT="0" marB="0"/>
                </a:tc>
                <a:tc>
                  <a:txBody>
                    <a:bodyPr/>
                    <a:lstStyle/>
                    <a:p>
                      <a:pPr marL="0" marR="0" algn="ctr">
                        <a:lnSpc>
                          <a:spcPct val="115000"/>
                        </a:lnSpc>
                        <a:spcBef>
                          <a:spcPts val="0"/>
                        </a:spcBef>
                        <a:spcAft>
                          <a:spcPts val="0"/>
                        </a:spcAft>
                      </a:pPr>
                      <a:r>
                        <a:rPr lang="en-US" sz="1800" kern="1200">
                          <a:effectLst/>
                        </a:rPr>
                        <a:t>lost/incorrect…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420" marR="68420" marT="0" marB="0"/>
                </a:tc>
                <a:extLst>
                  <a:ext uri="{0D108BD9-81ED-4DB2-BD59-A6C34878D82A}">
                    <a16:rowId xmlns:a16="http://schemas.microsoft.com/office/drawing/2014/main" val="1303524159"/>
                  </a:ext>
                </a:extLst>
              </a:tr>
              <a:tr h="182453">
                <a:tc>
                  <a:txBody>
                    <a:bodyPr/>
                    <a:lstStyle/>
                    <a:p>
                      <a:pPr marL="0" marR="0" algn="ctr">
                        <a:lnSpc>
                          <a:spcPct val="115000"/>
                        </a:lnSpc>
                        <a:spcBef>
                          <a:spcPts val="0"/>
                        </a:spcBef>
                        <a:spcAft>
                          <a:spcPts val="0"/>
                        </a:spcAft>
                      </a:pPr>
                      <a:r>
                        <a:rPr lang="en-US" sz="1800" kern="1200">
                          <a:effectLst/>
                        </a:rPr>
                        <a:t>incompetent employee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420" marR="68420" marT="0" marB="0"/>
                </a:tc>
                <a:tc>
                  <a:txBody>
                    <a:bodyPr/>
                    <a:lstStyle/>
                    <a:p>
                      <a:pPr marL="0" marR="0" algn="ctr">
                        <a:lnSpc>
                          <a:spcPct val="115000"/>
                        </a:lnSpc>
                        <a:spcBef>
                          <a:spcPts val="0"/>
                        </a:spcBef>
                        <a:spcAft>
                          <a:spcPts val="0"/>
                        </a:spcAft>
                      </a:pPr>
                      <a:r>
                        <a:rPr lang="en-US" sz="1800" kern="1200">
                          <a:effectLst/>
                        </a:rPr>
                        <a:t>incorrectly…</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420" marR="68420" marT="0" marB="0"/>
                </a:tc>
                <a:tc>
                  <a:txBody>
                    <a:bodyPr/>
                    <a:lstStyle/>
                    <a:p>
                      <a:pPr marL="0" marR="0" algn="ctr">
                        <a:lnSpc>
                          <a:spcPct val="115000"/>
                        </a:lnSpc>
                        <a:spcBef>
                          <a:spcPts val="0"/>
                        </a:spcBef>
                        <a:spcAft>
                          <a:spcPts val="0"/>
                        </a:spcAft>
                      </a:pPr>
                      <a:r>
                        <a:rPr lang="en-US" sz="1800" kern="1200">
                          <a:effectLst/>
                        </a:rPr>
                        <a:t>deny…</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420" marR="68420" marT="0" marB="0"/>
                </a:tc>
                <a:extLst>
                  <a:ext uri="{0D108BD9-81ED-4DB2-BD59-A6C34878D82A}">
                    <a16:rowId xmlns:a16="http://schemas.microsoft.com/office/drawing/2014/main" val="2546656649"/>
                  </a:ext>
                </a:extLst>
              </a:tr>
              <a:tr h="182453">
                <a:tc>
                  <a:txBody>
                    <a:bodyPr/>
                    <a:lstStyle/>
                    <a:p>
                      <a:pPr marL="0" marR="0" algn="ctr">
                        <a:lnSpc>
                          <a:spcPct val="115000"/>
                        </a:lnSpc>
                        <a:spcBef>
                          <a:spcPts val="0"/>
                        </a:spcBef>
                        <a:spcAft>
                          <a:spcPts val="0"/>
                        </a:spcAft>
                      </a:pPr>
                      <a:r>
                        <a:rPr lang="en-US" sz="1800" kern="1200">
                          <a:effectLst/>
                        </a:rPr>
                        <a:t>evil employee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420" marR="68420" marT="0" marB="0"/>
                </a:tc>
                <a:tc>
                  <a:txBody>
                    <a:bodyPr/>
                    <a:lstStyle/>
                    <a:p>
                      <a:pPr marL="0" marR="0" algn="ctr">
                        <a:lnSpc>
                          <a:spcPct val="115000"/>
                        </a:lnSpc>
                        <a:spcBef>
                          <a:spcPts val="0"/>
                        </a:spcBef>
                        <a:spcAft>
                          <a:spcPts val="0"/>
                        </a:spcAft>
                      </a:pPr>
                      <a:r>
                        <a:rPr lang="en-US" sz="1800" kern="1200">
                          <a:effectLst/>
                        </a:rPr>
                        <a:t>steal…</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420" marR="68420" marT="0" marB="0"/>
                </a:tc>
                <a:tc>
                  <a:txBody>
                    <a:bodyPr/>
                    <a:lstStyle/>
                    <a:p>
                      <a:pPr marL="0" marR="0" algn="ctr">
                        <a:lnSpc>
                          <a:spcPct val="115000"/>
                        </a:lnSpc>
                        <a:spcBef>
                          <a:spcPts val="0"/>
                        </a:spcBef>
                        <a:spcAft>
                          <a:spcPts val="0"/>
                        </a:spcAft>
                      </a:pPr>
                      <a:r>
                        <a:rPr lang="en-US" sz="1800" kern="1200">
                          <a:effectLst/>
                        </a:rPr>
                        <a:t>sell…</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420" marR="68420" marT="0" marB="0"/>
                </a:tc>
                <a:extLst>
                  <a:ext uri="{0D108BD9-81ED-4DB2-BD59-A6C34878D82A}">
                    <a16:rowId xmlns:a16="http://schemas.microsoft.com/office/drawing/2014/main" val="4192260121"/>
                  </a:ext>
                </a:extLst>
              </a:tr>
              <a:tr h="182453">
                <a:tc>
                  <a:txBody>
                    <a:bodyPr/>
                    <a:lstStyle/>
                    <a:p>
                      <a:pPr marL="0" marR="0" algn="ctr">
                        <a:lnSpc>
                          <a:spcPct val="115000"/>
                        </a:lnSpc>
                        <a:spcBef>
                          <a:spcPts val="0"/>
                        </a:spcBef>
                        <a:spcAft>
                          <a:spcPts val="0"/>
                        </a:spcAft>
                      </a:pPr>
                      <a:r>
                        <a:rPr lang="en-US" sz="1800" kern="1200">
                          <a:effectLst/>
                        </a:rPr>
                        <a:t>Criminal</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420" marR="68420" marT="0" marB="0"/>
                </a:tc>
                <a:tc>
                  <a:txBody>
                    <a:bodyPr/>
                    <a:lstStyle/>
                    <a:p>
                      <a:pPr marL="0" marR="0" algn="ctr">
                        <a:lnSpc>
                          <a:spcPct val="115000"/>
                        </a:lnSpc>
                        <a:spcBef>
                          <a:spcPts val="0"/>
                        </a:spcBef>
                        <a:spcAft>
                          <a:spcPts val="0"/>
                        </a:spcAft>
                      </a:pPr>
                      <a:r>
                        <a:rPr lang="en-US" sz="1800" kern="1200">
                          <a:effectLst/>
                        </a:rPr>
                        <a:t>change...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420" marR="68420" marT="0" marB="0"/>
                </a:tc>
                <a:tc>
                  <a:txBody>
                    <a:bodyPr/>
                    <a:lstStyle/>
                    <a:p>
                      <a:pPr marL="0" marR="0" algn="ctr">
                        <a:lnSpc>
                          <a:spcPct val="115000"/>
                        </a:lnSpc>
                        <a:spcBef>
                          <a:spcPts val="0"/>
                        </a:spcBef>
                        <a:spcAft>
                          <a:spcPts val="0"/>
                        </a:spcAft>
                      </a:pPr>
                      <a:r>
                        <a:rPr lang="en-US" sz="1800" kern="1200">
                          <a:effectLst/>
                        </a:rPr>
                        <a:t>change record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420" marR="68420" marT="0" marB="0"/>
                </a:tc>
                <a:extLst>
                  <a:ext uri="{0D108BD9-81ED-4DB2-BD59-A6C34878D82A}">
                    <a16:rowId xmlns:a16="http://schemas.microsoft.com/office/drawing/2014/main" val="2810123926"/>
                  </a:ext>
                </a:extLst>
              </a:tr>
              <a:tr h="182453">
                <a:tc>
                  <a:txBody>
                    <a:bodyPr/>
                    <a:lstStyle/>
                    <a:p>
                      <a:pPr marL="0" marR="0" algn="ctr">
                        <a:lnSpc>
                          <a:spcPct val="115000"/>
                        </a:lnSpc>
                        <a:spcBef>
                          <a:spcPts val="0"/>
                        </a:spcBef>
                        <a:spcAft>
                          <a:spcPts val="0"/>
                        </a:spcAft>
                      </a:pPr>
                      <a:r>
                        <a:rPr lang="en-US" sz="1800" kern="1200">
                          <a:effectLst/>
                        </a:rPr>
                        <a:t>evil customer</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420" marR="68420" marT="0" marB="0"/>
                </a:tc>
                <a:tc>
                  <a:txBody>
                    <a:bodyPr/>
                    <a:lstStyle/>
                    <a:p>
                      <a:pPr marL="0" marR="0" algn="ctr">
                        <a:lnSpc>
                          <a:spcPct val="115000"/>
                        </a:lnSpc>
                        <a:spcBef>
                          <a:spcPts val="0"/>
                        </a:spcBef>
                        <a:spcAft>
                          <a:spcPts val="0"/>
                        </a:spcAft>
                      </a:pPr>
                      <a:r>
                        <a:rPr lang="en-US" sz="1800" kern="1200">
                          <a:effectLst/>
                        </a:rPr>
                        <a:t>impersonate…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420" marR="68420" marT="0" marB="0"/>
                </a:tc>
                <a:tc>
                  <a:txBody>
                    <a:bodyPr/>
                    <a:lstStyle/>
                    <a:p>
                      <a:pPr marL="0" marR="0" algn="ctr">
                        <a:lnSpc>
                          <a:spcPct val="115000"/>
                        </a:lnSpc>
                        <a:spcBef>
                          <a:spcPts val="0"/>
                        </a:spcBef>
                        <a:spcAft>
                          <a:spcPts val="0"/>
                        </a:spcAft>
                      </a:pPr>
                      <a:r>
                        <a:rPr lang="en-US" sz="1800" kern="1200">
                          <a:effectLst/>
                        </a:rPr>
                        <a:t>obtain (service or info)</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420" marR="68420" marT="0" marB="0"/>
                </a:tc>
                <a:extLst>
                  <a:ext uri="{0D108BD9-81ED-4DB2-BD59-A6C34878D82A}">
                    <a16:rowId xmlns:a16="http://schemas.microsoft.com/office/drawing/2014/main" val="940770498"/>
                  </a:ext>
                </a:extLst>
              </a:tr>
              <a:tr h="182453">
                <a:tc>
                  <a:txBody>
                    <a:bodyPr/>
                    <a:lstStyle/>
                    <a:p>
                      <a:pPr marL="0" marR="0" algn="ctr">
                        <a:lnSpc>
                          <a:spcPct val="115000"/>
                        </a:lnSpc>
                        <a:spcBef>
                          <a:spcPts val="0"/>
                        </a:spcBef>
                        <a:spcAft>
                          <a:spcPts val="0"/>
                        </a:spcAft>
                      </a:pPr>
                      <a:r>
                        <a:rPr lang="en-US" sz="1800" kern="1200">
                          <a:effectLst/>
                        </a:rPr>
                        <a:t>thoughtless customer</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420" marR="68420" marT="0" marB="0"/>
                </a:tc>
                <a:tc>
                  <a:txBody>
                    <a:bodyPr/>
                    <a:lstStyle/>
                    <a:p>
                      <a:pPr marL="0" marR="0" algn="ctr">
                        <a:lnSpc>
                          <a:spcPct val="115000"/>
                        </a:lnSpc>
                        <a:spcBef>
                          <a:spcPts val="0"/>
                        </a:spcBef>
                        <a:spcAft>
                          <a:spcPts val="0"/>
                        </a:spcAft>
                      </a:pPr>
                      <a:r>
                        <a:rPr lang="en-US" sz="1800" kern="1200">
                          <a:effectLst/>
                        </a:rPr>
                        <a:t>mistakenly…</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420" marR="68420" marT="0" marB="0"/>
                </a:tc>
                <a:tc>
                  <a:txBody>
                    <a:bodyPr/>
                    <a:lstStyle/>
                    <a:p>
                      <a:pPr marL="0" marR="0" algn="ctr">
                        <a:lnSpc>
                          <a:spcPct val="115000"/>
                        </a:lnSpc>
                        <a:spcBef>
                          <a:spcPts val="0"/>
                        </a:spcBef>
                        <a:spcAft>
                          <a:spcPts val="0"/>
                        </a:spcAft>
                      </a:pPr>
                      <a:r>
                        <a:rPr lang="en-US" sz="1800" kern="1200">
                          <a:effectLst/>
                        </a:rPr>
                        <a:t>lost…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420" marR="68420" marT="0" marB="0"/>
                </a:tc>
                <a:extLst>
                  <a:ext uri="{0D108BD9-81ED-4DB2-BD59-A6C34878D82A}">
                    <a16:rowId xmlns:a16="http://schemas.microsoft.com/office/drawing/2014/main" val="146433254"/>
                  </a:ext>
                </a:extLst>
              </a:tr>
              <a:tr h="182453">
                <a:tc>
                  <a:txBody>
                    <a:bodyPr/>
                    <a:lstStyle/>
                    <a:p>
                      <a:pPr marL="0" marR="0" algn="ctr">
                        <a:lnSpc>
                          <a:spcPct val="115000"/>
                        </a:lnSpc>
                        <a:spcBef>
                          <a:spcPts val="0"/>
                        </a:spcBef>
                        <a:spcAft>
                          <a:spcPts val="0"/>
                        </a:spcAft>
                      </a:pPr>
                      <a:r>
                        <a:rPr lang="en-US" sz="1800" kern="1200">
                          <a:effectLst/>
                        </a:rPr>
                        <a:t>foreign nation-state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420" marR="68420" marT="0" marB="0"/>
                </a:tc>
                <a:tc>
                  <a:txBody>
                    <a:bodyPr/>
                    <a:lstStyle/>
                    <a:p>
                      <a:pPr marL="0" marR="0" algn="ctr">
                        <a:lnSpc>
                          <a:spcPct val="115000"/>
                        </a:lnSpc>
                        <a:spcBef>
                          <a:spcPts val="0"/>
                        </a:spcBef>
                        <a:spcAft>
                          <a:spcPts val="0"/>
                        </a:spcAft>
                      </a:pPr>
                      <a:r>
                        <a:rPr lang="en-US" sz="1800" kern="1200">
                          <a:effectLst/>
                        </a:rPr>
                        <a:t>implant…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420" marR="68420" marT="0" marB="0"/>
                </a:tc>
                <a:tc>
                  <a:txBody>
                    <a:bodyPr/>
                    <a:lstStyle/>
                    <a:p>
                      <a:pPr marL="0" marR="0" algn="ctr">
                        <a:lnSpc>
                          <a:spcPct val="115000"/>
                        </a:lnSpc>
                        <a:spcBef>
                          <a:spcPts val="0"/>
                        </a:spcBef>
                        <a:spcAft>
                          <a:spcPts val="0"/>
                        </a:spcAft>
                      </a:pPr>
                      <a:r>
                        <a:rPr lang="en-US" sz="1800" kern="1200">
                          <a:effectLst/>
                        </a:rPr>
                        <a:t>deny..,</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420" marR="68420" marT="0" marB="0"/>
                </a:tc>
                <a:extLst>
                  <a:ext uri="{0D108BD9-81ED-4DB2-BD59-A6C34878D82A}">
                    <a16:rowId xmlns:a16="http://schemas.microsoft.com/office/drawing/2014/main" val="2653207405"/>
                  </a:ext>
                </a:extLst>
              </a:tr>
              <a:tr h="182453">
                <a:tc>
                  <a:txBody>
                    <a:bodyPr/>
                    <a:lstStyle/>
                    <a:p>
                      <a:pPr marL="0" marR="0" algn="ctr">
                        <a:lnSpc>
                          <a:spcPct val="115000"/>
                        </a:lnSpc>
                        <a:spcBef>
                          <a:spcPts val="0"/>
                        </a:spcBef>
                        <a:spcAft>
                          <a:spcPts val="0"/>
                        </a:spcAft>
                      </a:pPr>
                      <a:r>
                        <a:rPr lang="en-US" sz="1800" kern="1200">
                          <a:effectLst/>
                        </a:rPr>
                        <a:t>evil hacker</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420" marR="68420" marT="0" marB="0"/>
                </a:tc>
                <a:tc>
                  <a:txBody>
                    <a:bodyPr/>
                    <a:lstStyle/>
                    <a:p>
                      <a:pPr marL="0" marR="0" algn="ctr">
                        <a:lnSpc>
                          <a:spcPct val="115000"/>
                        </a:lnSpc>
                        <a:spcBef>
                          <a:spcPts val="0"/>
                        </a:spcBef>
                        <a:spcAft>
                          <a:spcPts val="0"/>
                        </a:spcAft>
                      </a:pPr>
                      <a:r>
                        <a:rPr lang="en-US" sz="1800" kern="1200">
                          <a:effectLst/>
                        </a:rPr>
                        <a:t>replay…</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420" marR="68420" marT="0" marB="0"/>
                </a:tc>
                <a:tc>
                  <a:txBody>
                    <a:bodyPr/>
                    <a:lstStyle/>
                    <a:p>
                      <a:pPr marL="0" marR="0" algn="ctr">
                        <a:lnSpc>
                          <a:spcPct val="115000"/>
                        </a:lnSpc>
                        <a:spcBef>
                          <a:spcPts val="0"/>
                        </a:spcBef>
                        <a:spcAft>
                          <a:spcPts val="0"/>
                        </a:spcAft>
                      </a:pPr>
                      <a:r>
                        <a:rPr lang="en-US" sz="1800" kern="1200">
                          <a:effectLst/>
                        </a:rPr>
                        <a:t>demonstrate…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420" marR="68420" marT="0" marB="0"/>
                </a:tc>
                <a:extLst>
                  <a:ext uri="{0D108BD9-81ED-4DB2-BD59-A6C34878D82A}">
                    <a16:rowId xmlns:a16="http://schemas.microsoft.com/office/drawing/2014/main" val="47324722"/>
                  </a:ext>
                </a:extLst>
              </a:tr>
              <a:tr h="182453">
                <a:tc>
                  <a:txBody>
                    <a:bodyPr/>
                    <a:lstStyle/>
                    <a:p>
                      <a:pPr marL="0" marR="0" algn="ctr">
                        <a:lnSpc>
                          <a:spcPct val="115000"/>
                        </a:lnSpc>
                        <a:spcBef>
                          <a:spcPts val="0"/>
                        </a:spcBef>
                        <a:spcAft>
                          <a:spcPts val="0"/>
                        </a:spcAft>
                      </a:pPr>
                      <a:r>
                        <a:rPr lang="en-US" sz="1800" kern="1200">
                          <a:effectLst/>
                        </a:rPr>
                        <a:t>Hacktivist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420" marR="68420" marT="0" marB="0"/>
                </a:tc>
                <a:tc>
                  <a:txBody>
                    <a:bodyPr/>
                    <a:lstStyle/>
                    <a:p>
                      <a:pPr marL="0" marR="0" algn="ctr">
                        <a:lnSpc>
                          <a:spcPct val="115000"/>
                        </a:lnSpc>
                        <a:spcBef>
                          <a:spcPts val="0"/>
                        </a:spcBef>
                        <a:spcAft>
                          <a:spcPts val="0"/>
                        </a:spcAft>
                      </a:pPr>
                      <a:r>
                        <a:rPr lang="en-US" sz="1800" kern="1200">
                          <a:effectLst/>
                        </a:rPr>
                        <a:t>break…</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420" marR="68420" marT="0" marB="0"/>
                </a:tc>
                <a:tc>
                  <a:txBody>
                    <a:bodyPr/>
                    <a:lstStyle/>
                    <a:p>
                      <a:pPr marL="0" marR="0" algn="ctr">
                        <a:lnSpc>
                          <a:spcPct val="115000"/>
                        </a:lnSpc>
                        <a:spcBef>
                          <a:spcPts val="0"/>
                        </a:spcBef>
                        <a:spcAft>
                          <a:spcPts val="0"/>
                        </a:spcAft>
                      </a:pPr>
                      <a:r>
                        <a:rPr lang="en-US" sz="1800" kern="1200" dirty="0">
                          <a:effectLst/>
                        </a:rPr>
                        <a:t>embarrass…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420" marR="68420" marT="0" marB="0"/>
                </a:tc>
                <a:extLst>
                  <a:ext uri="{0D108BD9-81ED-4DB2-BD59-A6C34878D82A}">
                    <a16:rowId xmlns:a16="http://schemas.microsoft.com/office/drawing/2014/main" val="2781695729"/>
                  </a:ext>
                </a:extLst>
              </a:tr>
            </a:tbl>
          </a:graphicData>
        </a:graphic>
      </p:graphicFrame>
      <p:sp>
        <p:nvSpPr>
          <p:cNvPr id="3" name="Title 2">
            <a:extLst>
              <a:ext uri="{FF2B5EF4-FFF2-40B4-BE49-F238E27FC236}">
                <a16:creationId xmlns:a16="http://schemas.microsoft.com/office/drawing/2014/main" id="{4B088B95-4826-4756-9EF9-B1572AC7BE98}"/>
              </a:ext>
            </a:extLst>
          </p:cNvPr>
          <p:cNvSpPr>
            <a:spLocks noGrp="1"/>
          </p:cNvSpPr>
          <p:nvPr>
            <p:ph type="title"/>
          </p:nvPr>
        </p:nvSpPr>
        <p:spPr/>
        <p:txBody>
          <a:bodyPr/>
          <a:lstStyle/>
          <a:p>
            <a:r>
              <a:rPr lang="en-US" dirty="0"/>
              <a:t>Developing Evil User Stories</a:t>
            </a:r>
          </a:p>
        </p:txBody>
      </p:sp>
    </p:spTree>
    <p:extLst>
      <p:ext uri="{BB962C8B-B14F-4D97-AF65-F5344CB8AC3E}">
        <p14:creationId xmlns:p14="http://schemas.microsoft.com/office/powerpoint/2010/main" val="4093453576"/>
      </p:ext>
    </p:extLst>
  </p:cSld>
  <p:clrMapOvr>
    <a:masterClrMapping/>
  </p:clrMapOvr>
  <p:transition spd="slow"/>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4523CDF0-74CD-44E9-BAED-35FA9B97EB0A}"/>
              </a:ext>
            </a:extLst>
          </p:cNvPr>
          <p:cNvGraphicFramePr>
            <a:graphicFrameLocks noGrp="1"/>
          </p:cNvGraphicFramePr>
          <p:nvPr>
            <p:ph idx="11"/>
          </p:nvPr>
        </p:nvGraphicFramePr>
        <p:xfrm>
          <a:off x="497840" y="1905000"/>
          <a:ext cx="8135937" cy="4267200"/>
        </p:xfrm>
        <a:graphic>
          <a:graphicData uri="http://schemas.openxmlformats.org/drawingml/2006/table">
            <a:tbl>
              <a:tblPr firstRow="1" bandRow="1">
                <a:tableStyleId>{5C22544A-7EE6-4342-B048-85BDC9FD1C3A}</a:tableStyleId>
              </a:tblPr>
              <a:tblGrid>
                <a:gridCol w="2711979">
                  <a:extLst>
                    <a:ext uri="{9D8B030D-6E8A-4147-A177-3AD203B41FA5}">
                      <a16:colId xmlns:a16="http://schemas.microsoft.com/office/drawing/2014/main" val="3711091198"/>
                    </a:ext>
                  </a:extLst>
                </a:gridCol>
                <a:gridCol w="2711979">
                  <a:extLst>
                    <a:ext uri="{9D8B030D-6E8A-4147-A177-3AD203B41FA5}">
                      <a16:colId xmlns:a16="http://schemas.microsoft.com/office/drawing/2014/main" val="1883086054"/>
                    </a:ext>
                  </a:extLst>
                </a:gridCol>
                <a:gridCol w="2711979">
                  <a:extLst>
                    <a:ext uri="{9D8B030D-6E8A-4147-A177-3AD203B41FA5}">
                      <a16:colId xmlns:a16="http://schemas.microsoft.com/office/drawing/2014/main" val="204320459"/>
                    </a:ext>
                  </a:extLst>
                </a:gridCol>
              </a:tblGrid>
              <a:tr h="182453">
                <a:tc>
                  <a:txBody>
                    <a:bodyPr/>
                    <a:lstStyle/>
                    <a:p>
                      <a:pPr algn="ctr">
                        <a:spcAft>
                          <a:spcPts val="0"/>
                        </a:spcAft>
                      </a:pPr>
                      <a:r>
                        <a:rPr lang="en-US" sz="2000" kern="1200">
                          <a:effectLst/>
                        </a:rPr>
                        <a:t>&lt;role&gt;</a:t>
                      </a:r>
                      <a:endParaRPr lang="en-US" sz="2000">
                        <a:effectLst/>
                        <a:latin typeface="Calibri" panose="020F0502020204030204" pitchFamily="34" charset="0"/>
                        <a:cs typeface="Times New Roman" panose="02020603050405020304" pitchFamily="18" charset="0"/>
                      </a:endParaRPr>
                    </a:p>
                  </a:txBody>
                  <a:tcPr marL="68420" marR="68420" marT="0" marB="0"/>
                </a:tc>
                <a:tc>
                  <a:txBody>
                    <a:bodyPr/>
                    <a:lstStyle/>
                    <a:p>
                      <a:pPr algn="ctr">
                        <a:spcAft>
                          <a:spcPts val="0"/>
                        </a:spcAft>
                      </a:pPr>
                      <a:r>
                        <a:rPr lang="en-US" sz="2000" kern="1200">
                          <a:effectLst/>
                        </a:rPr>
                        <a:t>&lt;action&gt;</a:t>
                      </a:r>
                      <a:endParaRPr lang="en-US" sz="2000">
                        <a:effectLst/>
                        <a:latin typeface="Calibri" panose="020F0502020204030204" pitchFamily="34" charset="0"/>
                        <a:cs typeface="Times New Roman" panose="02020603050405020304" pitchFamily="18" charset="0"/>
                      </a:endParaRPr>
                    </a:p>
                  </a:txBody>
                  <a:tcPr marL="68420" marR="68420" marT="0" marB="0"/>
                </a:tc>
                <a:tc>
                  <a:txBody>
                    <a:bodyPr/>
                    <a:lstStyle/>
                    <a:p>
                      <a:pPr algn="ctr">
                        <a:spcAft>
                          <a:spcPts val="0"/>
                        </a:spcAft>
                      </a:pPr>
                      <a:r>
                        <a:rPr lang="en-US" sz="2000" kern="1200">
                          <a:effectLst/>
                        </a:rPr>
                        <a:t>&lt;condition&gt;</a:t>
                      </a:r>
                      <a:endParaRPr lang="en-US" sz="2000">
                        <a:effectLst/>
                        <a:latin typeface="Calibri" panose="020F0502020204030204" pitchFamily="34" charset="0"/>
                        <a:cs typeface="Times New Roman" panose="02020603050405020304" pitchFamily="18" charset="0"/>
                      </a:endParaRPr>
                    </a:p>
                  </a:txBody>
                  <a:tcPr marL="68420" marR="68420" marT="0" marB="0"/>
                </a:tc>
                <a:extLst>
                  <a:ext uri="{0D108BD9-81ED-4DB2-BD59-A6C34878D82A}">
                    <a16:rowId xmlns:a16="http://schemas.microsoft.com/office/drawing/2014/main" val="429405929"/>
                  </a:ext>
                </a:extLst>
              </a:tr>
              <a:tr h="182453">
                <a:tc>
                  <a:txBody>
                    <a:bodyPr/>
                    <a:lstStyle/>
                    <a:p>
                      <a:pPr algn="ctr">
                        <a:spcAft>
                          <a:spcPts val="0"/>
                        </a:spcAft>
                      </a:pPr>
                      <a:r>
                        <a:rPr lang="en-US" sz="2000" kern="1200">
                          <a:effectLst/>
                        </a:rPr>
                        <a:t>nurse</a:t>
                      </a:r>
                      <a:endParaRPr lang="en-US" sz="2000">
                        <a:effectLst/>
                        <a:latin typeface="Calibri" panose="020F0502020204030204" pitchFamily="34" charset="0"/>
                        <a:cs typeface="Times New Roman" panose="02020603050405020304" pitchFamily="18" charset="0"/>
                      </a:endParaRPr>
                    </a:p>
                  </a:txBody>
                  <a:tcPr marL="68420" marR="68420" marT="0" marB="0"/>
                </a:tc>
                <a:tc>
                  <a:txBody>
                    <a:bodyPr/>
                    <a:lstStyle/>
                    <a:p>
                      <a:pPr algn="ctr">
                        <a:spcAft>
                          <a:spcPts val="0"/>
                        </a:spcAft>
                      </a:pPr>
                      <a:r>
                        <a:rPr lang="en-US" sz="2000" kern="1200">
                          <a:effectLst/>
                        </a:rPr>
                        <a:t>request info on A</a:t>
                      </a:r>
                      <a:endParaRPr lang="en-US" sz="2000">
                        <a:effectLst/>
                        <a:latin typeface="Calibri" panose="020F0502020204030204" pitchFamily="34" charset="0"/>
                        <a:cs typeface="Times New Roman" panose="02020603050405020304" pitchFamily="18" charset="0"/>
                      </a:endParaRPr>
                    </a:p>
                  </a:txBody>
                  <a:tcPr marL="68420" marR="68420" marT="0" marB="0"/>
                </a:tc>
                <a:tc>
                  <a:txBody>
                    <a:bodyPr/>
                    <a:lstStyle/>
                    <a:p>
                      <a:pPr algn="ctr">
                        <a:spcAft>
                          <a:spcPts val="0"/>
                        </a:spcAft>
                      </a:pPr>
                      <a:r>
                        <a:rPr lang="en-US" sz="2000" kern="1200">
                          <a:effectLst/>
                        </a:rPr>
                        <a:t>prevent social engineering</a:t>
                      </a:r>
                      <a:endParaRPr lang="en-US" sz="2000">
                        <a:effectLst/>
                        <a:latin typeface="Calibri" panose="020F0502020204030204" pitchFamily="34" charset="0"/>
                        <a:cs typeface="Times New Roman" panose="02020603050405020304" pitchFamily="18" charset="0"/>
                      </a:endParaRPr>
                    </a:p>
                  </a:txBody>
                  <a:tcPr marL="68420" marR="68420" marT="0" marB="0"/>
                </a:tc>
                <a:extLst>
                  <a:ext uri="{0D108BD9-81ED-4DB2-BD59-A6C34878D82A}">
                    <a16:rowId xmlns:a16="http://schemas.microsoft.com/office/drawing/2014/main" val="1236086435"/>
                  </a:ext>
                </a:extLst>
              </a:tr>
              <a:tr h="182453">
                <a:tc>
                  <a:txBody>
                    <a:bodyPr/>
                    <a:lstStyle/>
                    <a:p>
                      <a:pPr algn="ctr">
                        <a:spcAft>
                          <a:spcPts val="0"/>
                        </a:spcAft>
                      </a:pPr>
                      <a:r>
                        <a:rPr lang="en-US" sz="2000" kern="1200">
                          <a:effectLst/>
                        </a:rPr>
                        <a:t>manager</a:t>
                      </a:r>
                      <a:endParaRPr lang="en-US" sz="2000">
                        <a:effectLst/>
                        <a:latin typeface="Calibri" panose="020F0502020204030204" pitchFamily="34" charset="0"/>
                        <a:cs typeface="Times New Roman" panose="02020603050405020304" pitchFamily="18" charset="0"/>
                      </a:endParaRPr>
                    </a:p>
                  </a:txBody>
                  <a:tcPr marL="68420" marR="68420" marT="0" marB="0"/>
                </a:tc>
                <a:tc>
                  <a:txBody>
                    <a:bodyPr/>
                    <a:lstStyle/>
                    <a:p>
                      <a:pPr algn="ctr">
                        <a:spcAft>
                          <a:spcPts val="0"/>
                        </a:spcAft>
                      </a:pPr>
                      <a:r>
                        <a:rPr lang="en-US" sz="2000" kern="1200">
                          <a:effectLst/>
                        </a:rPr>
                        <a:t>monitor &lt;reports/metrics&gt;</a:t>
                      </a:r>
                      <a:endParaRPr lang="en-US" sz="2000">
                        <a:effectLst/>
                        <a:latin typeface="Calibri" panose="020F0502020204030204" pitchFamily="34" charset="0"/>
                        <a:cs typeface="Times New Roman" panose="02020603050405020304" pitchFamily="18" charset="0"/>
                      </a:endParaRPr>
                    </a:p>
                  </a:txBody>
                  <a:tcPr marL="68420" marR="68420" marT="0" marB="0"/>
                </a:tc>
                <a:tc>
                  <a:txBody>
                    <a:bodyPr/>
                    <a:lstStyle/>
                    <a:p>
                      <a:pPr algn="ctr">
                        <a:spcAft>
                          <a:spcPts val="0"/>
                        </a:spcAft>
                      </a:pPr>
                      <a:r>
                        <a:rPr lang="en-US" sz="2000" kern="1200">
                          <a:effectLst/>
                        </a:rPr>
                        <a:t>detect fraud/collusion</a:t>
                      </a:r>
                      <a:endParaRPr lang="en-US" sz="2000">
                        <a:effectLst/>
                        <a:latin typeface="Calibri" panose="020F0502020204030204" pitchFamily="34" charset="0"/>
                        <a:cs typeface="Times New Roman" panose="02020603050405020304" pitchFamily="18" charset="0"/>
                      </a:endParaRPr>
                    </a:p>
                  </a:txBody>
                  <a:tcPr marL="68420" marR="68420" marT="0" marB="0"/>
                </a:tc>
                <a:extLst>
                  <a:ext uri="{0D108BD9-81ED-4DB2-BD59-A6C34878D82A}">
                    <a16:rowId xmlns:a16="http://schemas.microsoft.com/office/drawing/2014/main" val="3892195452"/>
                  </a:ext>
                </a:extLst>
              </a:tr>
              <a:tr h="182453">
                <a:tc>
                  <a:txBody>
                    <a:bodyPr/>
                    <a:lstStyle/>
                    <a:p>
                      <a:pPr algn="ctr">
                        <a:spcAft>
                          <a:spcPts val="0"/>
                        </a:spcAft>
                      </a:pPr>
                      <a:r>
                        <a:rPr lang="en-US" sz="2000" kern="1200">
                          <a:effectLst/>
                        </a:rPr>
                        <a:t>security staff</a:t>
                      </a:r>
                      <a:endParaRPr lang="en-US" sz="2000">
                        <a:effectLst/>
                        <a:latin typeface="Calibri" panose="020F0502020204030204" pitchFamily="34" charset="0"/>
                        <a:cs typeface="Times New Roman" panose="02020603050405020304" pitchFamily="18" charset="0"/>
                      </a:endParaRPr>
                    </a:p>
                  </a:txBody>
                  <a:tcPr marL="68420" marR="68420" marT="0" marB="0"/>
                </a:tc>
                <a:tc>
                  <a:txBody>
                    <a:bodyPr/>
                    <a:lstStyle/>
                    <a:p>
                      <a:pPr algn="ctr">
                        <a:spcAft>
                          <a:spcPts val="0"/>
                        </a:spcAft>
                      </a:pPr>
                      <a:r>
                        <a:rPr lang="en-US" sz="2000" kern="1200">
                          <a:effectLst/>
                        </a:rPr>
                        <a:t>establish permissions</a:t>
                      </a:r>
                      <a:endParaRPr lang="en-US" sz="2000">
                        <a:effectLst/>
                        <a:latin typeface="Calibri" panose="020F0502020204030204" pitchFamily="34" charset="0"/>
                        <a:cs typeface="Times New Roman" panose="02020603050405020304" pitchFamily="18" charset="0"/>
                      </a:endParaRPr>
                    </a:p>
                  </a:txBody>
                  <a:tcPr marL="68420" marR="68420" marT="0" marB="0"/>
                </a:tc>
                <a:tc>
                  <a:txBody>
                    <a:bodyPr/>
                    <a:lstStyle/>
                    <a:p>
                      <a:pPr algn="ctr">
                        <a:spcAft>
                          <a:spcPts val="0"/>
                        </a:spcAft>
                      </a:pPr>
                      <a:r>
                        <a:rPr lang="en-US" sz="2000" kern="1200">
                          <a:effectLst/>
                        </a:rPr>
                        <a:t>prevent incorrect X</a:t>
                      </a:r>
                      <a:endParaRPr lang="en-US" sz="2000">
                        <a:effectLst/>
                        <a:latin typeface="Calibri" panose="020F0502020204030204" pitchFamily="34" charset="0"/>
                        <a:cs typeface="Times New Roman" panose="02020603050405020304" pitchFamily="18" charset="0"/>
                      </a:endParaRPr>
                    </a:p>
                  </a:txBody>
                  <a:tcPr marL="68420" marR="68420" marT="0" marB="0"/>
                </a:tc>
                <a:extLst>
                  <a:ext uri="{0D108BD9-81ED-4DB2-BD59-A6C34878D82A}">
                    <a16:rowId xmlns:a16="http://schemas.microsoft.com/office/drawing/2014/main" val="2083659391"/>
                  </a:ext>
                </a:extLst>
              </a:tr>
              <a:tr h="182453">
                <a:tc>
                  <a:txBody>
                    <a:bodyPr/>
                    <a:lstStyle/>
                    <a:p>
                      <a:pPr algn="ctr">
                        <a:spcAft>
                          <a:spcPts val="0"/>
                        </a:spcAft>
                      </a:pPr>
                      <a:r>
                        <a:rPr lang="en-US" sz="2000" kern="1200">
                          <a:effectLst/>
                        </a:rPr>
                        <a:t>system admin</a:t>
                      </a:r>
                      <a:endParaRPr lang="en-US" sz="2000">
                        <a:effectLst/>
                        <a:latin typeface="Calibri" panose="020F0502020204030204" pitchFamily="34" charset="0"/>
                        <a:cs typeface="Times New Roman" panose="02020603050405020304" pitchFamily="18" charset="0"/>
                      </a:endParaRPr>
                    </a:p>
                  </a:txBody>
                  <a:tcPr marL="68420" marR="68420" marT="0" marB="0"/>
                </a:tc>
                <a:tc>
                  <a:txBody>
                    <a:bodyPr/>
                    <a:lstStyle/>
                    <a:p>
                      <a:pPr algn="ctr">
                        <a:spcAft>
                          <a:spcPts val="0"/>
                        </a:spcAft>
                      </a:pPr>
                      <a:r>
                        <a:rPr lang="en-US" sz="2000" kern="1200">
                          <a:effectLst/>
                        </a:rPr>
                        <a:t>monitor &lt;logs/events&gt;</a:t>
                      </a:r>
                      <a:endParaRPr lang="en-US" sz="2000">
                        <a:effectLst/>
                        <a:latin typeface="Calibri" panose="020F0502020204030204" pitchFamily="34" charset="0"/>
                        <a:cs typeface="Times New Roman" panose="02020603050405020304" pitchFamily="18" charset="0"/>
                      </a:endParaRPr>
                    </a:p>
                  </a:txBody>
                  <a:tcPr marL="68420" marR="68420" marT="0" marB="0"/>
                </a:tc>
                <a:tc>
                  <a:txBody>
                    <a:bodyPr/>
                    <a:lstStyle/>
                    <a:p>
                      <a:pPr algn="ctr">
                        <a:spcAft>
                          <a:spcPts val="0"/>
                        </a:spcAft>
                      </a:pPr>
                      <a:r>
                        <a:rPr lang="en-US" sz="2000" kern="1200">
                          <a:effectLst/>
                        </a:rPr>
                        <a:t>detect &lt;failure/attack&gt;</a:t>
                      </a:r>
                      <a:endParaRPr lang="en-US" sz="2000">
                        <a:effectLst/>
                        <a:latin typeface="Calibri" panose="020F0502020204030204" pitchFamily="34" charset="0"/>
                        <a:cs typeface="Times New Roman" panose="02020603050405020304" pitchFamily="18" charset="0"/>
                      </a:endParaRPr>
                    </a:p>
                  </a:txBody>
                  <a:tcPr marL="68420" marR="68420" marT="0" marB="0"/>
                </a:tc>
                <a:extLst>
                  <a:ext uri="{0D108BD9-81ED-4DB2-BD59-A6C34878D82A}">
                    <a16:rowId xmlns:a16="http://schemas.microsoft.com/office/drawing/2014/main" val="2974697412"/>
                  </a:ext>
                </a:extLst>
              </a:tr>
              <a:tr h="182453">
                <a:tc>
                  <a:txBody>
                    <a:bodyPr/>
                    <a:lstStyle/>
                    <a:p>
                      <a:pPr algn="ctr">
                        <a:spcAft>
                          <a:spcPts val="0"/>
                        </a:spcAft>
                      </a:pPr>
                      <a:r>
                        <a:rPr lang="en-US" sz="2000" kern="1200">
                          <a:effectLst/>
                        </a:rPr>
                        <a:t>database</a:t>
                      </a:r>
                      <a:endParaRPr lang="en-US" sz="2000">
                        <a:effectLst/>
                        <a:latin typeface="Calibri" panose="020F0502020204030204" pitchFamily="34" charset="0"/>
                        <a:cs typeface="Times New Roman" panose="02020603050405020304" pitchFamily="18" charset="0"/>
                      </a:endParaRPr>
                    </a:p>
                  </a:txBody>
                  <a:tcPr marL="68420" marR="68420" marT="0" marB="0"/>
                </a:tc>
                <a:tc>
                  <a:txBody>
                    <a:bodyPr/>
                    <a:lstStyle/>
                    <a:p>
                      <a:pPr algn="ctr">
                        <a:spcAft>
                          <a:spcPts val="0"/>
                        </a:spcAft>
                      </a:pPr>
                      <a:r>
                        <a:rPr lang="en-US" sz="2000" kern="1200">
                          <a:effectLst/>
                        </a:rPr>
                        <a:t>enforce &lt;authentication/ access control&gt;</a:t>
                      </a:r>
                      <a:endParaRPr lang="en-US" sz="2000">
                        <a:effectLst/>
                        <a:latin typeface="Calibri" panose="020F0502020204030204" pitchFamily="34" charset="0"/>
                        <a:cs typeface="Times New Roman" panose="02020603050405020304" pitchFamily="18" charset="0"/>
                      </a:endParaRPr>
                    </a:p>
                  </a:txBody>
                  <a:tcPr marL="68420" marR="68420" marT="0" marB="0"/>
                </a:tc>
                <a:tc>
                  <a:txBody>
                    <a:bodyPr/>
                    <a:lstStyle/>
                    <a:p>
                      <a:pPr algn="ctr">
                        <a:spcAft>
                          <a:spcPts val="0"/>
                        </a:spcAft>
                      </a:pPr>
                      <a:r>
                        <a:rPr lang="en-US" sz="2000" kern="1200">
                          <a:effectLst/>
                        </a:rPr>
                        <a:t>prevent inappropriate use of…</a:t>
                      </a:r>
                      <a:endParaRPr lang="en-US" sz="2000">
                        <a:effectLst/>
                        <a:latin typeface="Calibri" panose="020F0502020204030204" pitchFamily="34" charset="0"/>
                        <a:cs typeface="Times New Roman" panose="02020603050405020304" pitchFamily="18" charset="0"/>
                      </a:endParaRPr>
                    </a:p>
                  </a:txBody>
                  <a:tcPr marL="68420" marR="68420" marT="0" marB="0"/>
                </a:tc>
                <a:extLst>
                  <a:ext uri="{0D108BD9-81ED-4DB2-BD59-A6C34878D82A}">
                    <a16:rowId xmlns:a16="http://schemas.microsoft.com/office/drawing/2014/main" val="637644180"/>
                  </a:ext>
                </a:extLst>
              </a:tr>
              <a:tr h="182453">
                <a:tc>
                  <a:txBody>
                    <a:bodyPr/>
                    <a:lstStyle/>
                    <a:p>
                      <a:pPr algn="ctr">
                        <a:spcAft>
                          <a:spcPts val="0"/>
                        </a:spcAft>
                      </a:pPr>
                      <a:r>
                        <a:rPr lang="en-US" sz="2000" kern="1200">
                          <a:effectLst/>
                        </a:rPr>
                        <a:t>software system</a:t>
                      </a:r>
                      <a:endParaRPr lang="en-US" sz="2000">
                        <a:effectLst/>
                        <a:latin typeface="Calibri" panose="020F0502020204030204" pitchFamily="34" charset="0"/>
                        <a:cs typeface="Times New Roman" panose="02020603050405020304" pitchFamily="18" charset="0"/>
                      </a:endParaRPr>
                    </a:p>
                  </a:txBody>
                  <a:tcPr marL="68420" marR="68420" marT="0" marB="0"/>
                </a:tc>
                <a:tc>
                  <a:txBody>
                    <a:bodyPr/>
                    <a:lstStyle/>
                    <a:p>
                      <a:pPr algn="ctr">
                        <a:spcAft>
                          <a:spcPts val="0"/>
                        </a:spcAft>
                      </a:pPr>
                      <a:r>
                        <a:rPr lang="en-US" sz="2000" kern="1200">
                          <a:effectLst/>
                        </a:rPr>
                        <a:t>check…</a:t>
                      </a:r>
                      <a:endParaRPr lang="en-US" sz="2000">
                        <a:effectLst/>
                        <a:latin typeface="Calibri" panose="020F0502020204030204" pitchFamily="34" charset="0"/>
                        <a:cs typeface="Times New Roman" panose="02020603050405020304" pitchFamily="18" charset="0"/>
                      </a:endParaRPr>
                    </a:p>
                  </a:txBody>
                  <a:tcPr marL="68420" marR="68420" marT="0" marB="0"/>
                </a:tc>
                <a:tc>
                  <a:txBody>
                    <a:bodyPr/>
                    <a:lstStyle/>
                    <a:p>
                      <a:pPr algn="ctr">
                        <a:spcAft>
                          <a:spcPts val="0"/>
                        </a:spcAft>
                      </a:pPr>
                      <a:r>
                        <a:rPr lang="en-US" sz="2000" kern="1200">
                          <a:effectLst/>
                        </a:rPr>
                        <a:t>enforce Y regulation</a:t>
                      </a:r>
                      <a:endParaRPr lang="en-US" sz="2000">
                        <a:effectLst/>
                        <a:latin typeface="Calibri" panose="020F0502020204030204" pitchFamily="34" charset="0"/>
                        <a:cs typeface="Times New Roman" panose="02020603050405020304" pitchFamily="18" charset="0"/>
                      </a:endParaRPr>
                    </a:p>
                  </a:txBody>
                  <a:tcPr marL="68420" marR="68420" marT="0" marB="0"/>
                </a:tc>
                <a:extLst>
                  <a:ext uri="{0D108BD9-81ED-4DB2-BD59-A6C34878D82A}">
                    <a16:rowId xmlns:a16="http://schemas.microsoft.com/office/drawing/2014/main" val="469202844"/>
                  </a:ext>
                </a:extLst>
              </a:tr>
              <a:tr h="182453">
                <a:tc>
                  <a:txBody>
                    <a:bodyPr/>
                    <a:lstStyle/>
                    <a:p>
                      <a:pPr algn="ctr">
                        <a:spcAft>
                          <a:spcPts val="0"/>
                        </a:spcAft>
                      </a:pPr>
                      <a:r>
                        <a:rPr lang="en-US" sz="2000" kern="1200">
                          <a:effectLst/>
                        </a:rPr>
                        <a:t>programmer</a:t>
                      </a:r>
                      <a:endParaRPr lang="en-US" sz="2000">
                        <a:effectLst/>
                        <a:latin typeface="Calibri" panose="020F0502020204030204" pitchFamily="34" charset="0"/>
                        <a:cs typeface="Times New Roman" panose="02020603050405020304" pitchFamily="18" charset="0"/>
                      </a:endParaRPr>
                    </a:p>
                  </a:txBody>
                  <a:tcPr marL="68420" marR="68420" marT="0" marB="0"/>
                </a:tc>
                <a:tc>
                  <a:txBody>
                    <a:bodyPr/>
                    <a:lstStyle/>
                    <a:p>
                      <a:pPr algn="ctr">
                        <a:spcAft>
                          <a:spcPts val="0"/>
                        </a:spcAft>
                      </a:pPr>
                      <a:r>
                        <a:rPr lang="en-US" sz="2000" kern="1200">
                          <a:effectLst/>
                        </a:rPr>
                        <a:t>validate …</a:t>
                      </a:r>
                      <a:endParaRPr lang="en-US" sz="2000">
                        <a:effectLst/>
                        <a:latin typeface="Calibri" panose="020F0502020204030204" pitchFamily="34" charset="0"/>
                        <a:cs typeface="Times New Roman" panose="02020603050405020304" pitchFamily="18" charset="0"/>
                      </a:endParaRPr>
                    </a:p>
                  </a:txBody>
                  <a:tcPr marL="68420" marR="68420" marT="0" marB="0"/>
                </a:tc>
                <a:tc>
                  <a:txBody>
                    <a:bodyPr/>
                    <a:lstStyle/>
                    <a:p>
                      <a:pPr algn="ctr">
                        <a:spcAft>
                          <a:spcPts val="0"/>
                        </a:spcAft>
                      </a:pPr>
                      <a:r>
                        <a:rPr lang="en-US" sz="2000" kern="1200">
                          <a:effectLst/>
                        </a:rPr>
                        <a:t>prevent and log…</a:t>
                      </a:r>
                      <a:endParaRPr lang="en-US" sz="2000">
                        <a:effectLst/>
                        <a:latin typeface="Calibri" panose="020F0502020204030204" pitchFamily="34" charset="0"/>
                        <a:cs typeface="Times New Roman" panose="02020603050405020304" pitchFamily="18" charset="0"/>
                      </a:endParaRPr>
                    </a:p>
                  </a:txBody>
                  <a:tcPr marL="68420" marR="68420" marT="0" marB="0"/>
                </a:tc>
                <a:extLst>
                  <a:ext uri="{0D108BD9-81ED-4DB2-BD59-A6C34878D82A}">
                    <a16:rowId xmlns:a16="http://schemas.microsoft.com/office/drawing/2014/main" val="1819430850"/>
                  </a:ext>
                </a:extLst>
              </a:tr>
              <a:tr h="182453">
                <a:tc>
                  <a:txBody>
                    <a:bodyPr/>
                    <a:lstStyle/>
                    <a:p>
                      <a:pPr algn="ctr">
                        <a:spcAft>
                          <a:spcPts val="0"/>
                        </a:spcAft>
                      </a:pPr>
                      <a:r>
                        <a:rPr lang="en-US" sz="2000" kern="1200">
                          <a:effectLst/>
                        </a:rPr>
                        <a:t>tester</a:t>
                      </a:r>
                      <a:endParaRPr lang="en-US" sz="2000">
                        <a:effectLst/>
                        <a:latin typeface="Calibri" panose="020F0502020204030204" pitchFamily="34" charset="0"/>
                        <a:cs typeface="Times New Roman" panose="02020603050405020304" pitchFamily="18" charset="0"/>
                      </a:endParaRPr>
                    </a:p>
                  </a:txBody>
                  <a:tcPr marL="68420" marR="68420" marT="0" marB="0"/>
                </a:tc>
                <a:tc>
                  <a:txBody>
                    <a:bodyPr/>
                    <a:lstStyle/>
                    <a:p>
                      <a:pPr algn="ctr">
                        <a:spcAft>
                          <a:spcPts val="0"/>
                        </a:spcAft>
                      </a:pPr>
                      <a:r>
                        <a:rPr lang="en-US" sz="2000" kern="1200">
                          <a:effectLst/>
                        </a:rPr>
                        <a:t>test…</a:t>
                      </a:r>
                      <a:endParaRPr lang="en-US" sz="2000">
                        <a:effectLst/>
                        <a:latin typeface="Calibri" panose="020F0502020204030204" pitchFamily="34" charset="0"/>
                        <a:cs typeface="Times New Roman" panose="02020603050405020304" pitchFamily="18" charset="0"/>
                      </a:endParaRPr>
                    </a:p>
                  </a:txBody>
                  <a:tcPr marL="68420" marR="68420" marT="0" marB="0"/>
                </a:tc>
                <a:tc>
                  <a:txBody>
                    <a:bodyPr/>
                    <a:lstStyle/>
                    <a:p>
                      <a:pPr algn="ctr">
                        <a:spcAft>
                          <a:spcPts val="0"/>
                        </a:spcAft>
                      </a:pPr>
                      <a:r>
                        <a:rPr lang="en-US" sz="2000" kern="1200">
                          <a:effectLst/>
                        </a:rPr>
                        <a:t>correct Z mistakes</a:t>
                      </a:r>
                      <a:endParaRPr lang="en-US" sz="2000">
                        <a:effectLst/>
                        <a:latin typeface="Calibri" panose="020F0502020204030204" pitchFamily="34" charset="0"/>
                        <a:cs typeface="Times New Roman" panose="02020603050405020304" pitchFamily="18" charset="0"/>
                      </a:endParaRPr>
                    </a:p>
                  </a:txBody>
                  <a:tcPr marL="68420" marR="68420" marT="0" marB="0"/>
                </a:tc>
                <a:extLst>
                  <a:ext uri="{0D108BD9-81ED-4DB2-BD59-A6C34878D82A}">
                    <a16:rowId xmlns:a16="http://schemas.microsoft.com/office/drawing/2014/main" val="3025961642"/>
                  </a:ext>
                </a:extLst>
              </a:tr>
              <a:tr h="182453">
                <a:tc>
                  <a:txBody>
                    <a:bodyPr/>
                    <a:lstStyle/>
                    <a:p>
                      <a:pPr algn="ctr">
                        <a:spcAft>
                          <a:spcPts val="0"/>
                        </a:spcAft>
                      </a:pPr>
                      <a:r>
                        <a:rPr lang="en-US" sz="2000" kern="1200">
                          <a:effectLst/>
                        </a:rPr>
                        <a:t>manager</a:t>
                      </a:r>
                      <a:endParaRPr lang="en-US" sz="2000">
                        <a:effectLst/>
                        <a:latin typeface="Calibri" panose="020F0502020204030204" pitchFamily="34" charset="0"/>
                        <a:cs typeface="Times New Roman" panose="02020603050405020304" pitchFamily="18" charset="0"/>
                      </a:endParaRPr>
                    </a:p>
                  </a:txBody>
                  <a:tcPr marL="68420" marR="68420" marT="0" marB="0"/>
                </a:tc>
                <a:tc>
                  <a:txBody>
                    <a:bodyPr/>
                    <a:lstStyle/>
                    <a:p>
                      <a:pPr algn="ctr">
                        <a:spcAft>
                          <a:spcPts val="0"/>
                        </a:spcAft>
                      </a:pPr>
                      <a:r>
                        <a:rPr lang="en-US" sz="2000" kern="1200">
                          <a:effectLst/>
                        </a:rPr>
                        <a:t>document B info</a:t>
                      </a:r>
                      <a:endParaRPr lang="en-US" sz="2000">
                        <a:effectLst/>
                        <a:latin typeface="Calibri" panose="020F0502020204030204" pitchFamily="34" charset="0"/>
                        <a:cs typeface="Times New Roman" panose="02020603050405020304" pitchFamily="18" charset="0"/>
                      </a:endParaRPr>
                    </a:p>
                  </a:txBody>
                  <a:tcPr marL="68420" marR="68420" marT="0" marB="0"/>
                </a:tc>
                <a:tc>
                  <a:txBody>
                    <a:bodyPr/>
                    <a:lstStyle/>
                    <a:p>
                      <a:pPr algn="ctr">
                        <a:spcAft>
                          <a:spcPts val="0"/>
                        </a:spcAft>
                      </a:pPr>
                      <a:r>
                        <a:rPr lang="en-US" sz="2000" kern="1200" dirty="0">
                          <a:effectLst/>
                        </a:rPr>
                        <a:t>enforce W policy</a:t>
                      </a:r>
                      <a:endParaRPr lang="en-US" sz="2000" dirty="0">
                        <a:effectLst/>
                        <a:latin typeface="Calibri" panose="020F0502020204030204" pitchFamily="34" charset="0"/>
                        <a:cs typeface="Times New Roman" panose="02020603050405020304" pitchFamily="18" charset="0"/>
                      </a:endParaRPr>
                    </a:p>
                  </a:txBody>
                  <a:tcPr marL="68420" marR="68420" marT="0" marB="0"/>
                </a:tc>
                <a:extLst>
                  <a:ext uri="{0D108BD9-81ED-4DB2-BD59-A6C34878D82A}">
                    <a16:rowId xmlns:a16="http://schemas.microsoft.com/office/drawing/2014/main" val="3579320810"/>
                  </a:ext>
                </a:extLst>
              </a:tr>
            </a:tbl>
          </a:graphicData>
        </a:graphic>
      </p:graphicFrame>
      <p:sp>
        <p:nvSpPr>
          <p:cNvPr id="3" name="Title 2">
            <a:extLst>
              <a:ext uri="{FF2B5EF4-FFF2-40B4-BE49-F238E27FC236}">
                <a16:creationId xmlns:a16="http://schemas.microsoft.com/office/drawing/2014/main" id="{D76D7D26-0335-4592-821C-BB6F6ECD07C7}"/>
              </a:ext>
            </a:extLst>
          </p:cNvPr>
          <p:cNvSpPr>
            <a:spLocks noGrp="1"/>
          </p:cNvSpPr>
          <p:nvPr>
            <p:ph type="title"/>
          </p:nvPr>
        </p:nvSpPr>
        <p:spPr/>
        <p:txBody>
          <a:bodyPr/>
          <a:lstStyle/>
          <a:p>
            <a:r>
              <a:rPr lang="en-US" dirty="0"/>
              <a:t>Developing Security Stories</a:t>
            </a:r>
          </a:p>
        </p:txBody>
      </p:sp>
    </p:spTree>
    <p:extLst>
      <p:ext uri="{BB962C8B-B14F-4D97-AF65-F5344CB8AC3E}">
        <p14:creationId xmlns:p14="http://schemas.microsoft.com/office/powerpoint/2010/main" val="3721287167"/>
      </p:ext>
    </p:extLst>
  </p:cSld>
  <p:clrMapOvr>
    <a:masterClrMapping/>
  </p:clrMapOvr>
  <p:transition spd="slow"/>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58" name="Title 2">
            <a:extLst>
              <a:ext uri="{FF2B5EF4-FFF2-40B4-BE49-F238E27FC236}">
                <a16:creationId xmlns:a16="http://schemas.microsoft.com/office/drawing/2014/main" id="{D54CBE67-1CF0-416F-8507-22ACAAF9EB3B}"/>
              </a:ext>
            </a:extLst>
          </p:cNvPr>
          <p:cNvSpPr>
            <a:spLocks noGrp="1"/>
          </p:cNvSpPr>
          <p:nvPr>
            <p:ph type="title"/>
          </p:nvPr>
        </p:nvSpPr>
        <p:spPr/>
        <p:txBody>
          <a:bodyPr/>
          <a:lstStyle/>
          <a:p>
            <a:r>
              <a:rPr lang="en-US" altLang="en-US">
                <a:ea typeface="Calibri" panose="020F0502020204030204" pitchFamily="34" charset="0"/>
                <a:cs typeface="Lucida Sans" panose="020B0602030504020204" pitchFamily="34" charset="0"/>
              </a:rPr>
              <a:t>Example Evil User Stories: University</a:t>
            </a:r>
          </a:p>
        </p:txBody>
      </p:sp>
      <p:graphicFrame>
        <p:nvGraphicFramePr>
          <p:cNvPr id="5" name="Content Placeholder 4">
            <a:extLst>
              <a:ext uri="{FF2B5EF4-FFF2-40B4-BE49-F238E27FC236}">
                <a16:creationId xmlns:a16="http://schemas.microsoft.com/office/drawing/2014/main" id="{50D58958-4018-4EC5-8D7C-9F569C6E960F}"/>
              </a:ext>
            </a:extLst>
          </p:cNvPr>
          <p:cNvGraphicFramePr>
            <a:graphicFrameLocks noGrp="1"/>
          </p:cNvGraphicFramePr>
          <p:nvPr>
            <p:ph idx="11"/>
          </p:nvPr>
        </p:nvGraphicFramePr>
        <p:xfrm>
          <a:off x="468312" y="1408430"/>
          <a:ext cx="8154989" cy="5245354"/>
        </p:xfrm>
        <a:graphic>
          <a:graphicData uri="http://schemas.openxmlformats.org/drawingml/2006/table">
            <a:tbl>
              <a:tblPr firstRow="1" bandRow="1">
                <a:tableStyleId>{5C22544A-7EE6-4342-B048-85BDC9FD1C3A}</a:tableStyleId>
              </a:tblPr>
              <a:tblGrid>
                <a:gridCol w="2715080">
                  <a:extLst>
                    <a:ext uri="{9D8B030D-6E8A-4147-A177-3AD203B41FA5}">
                      <a16:colId xmlns:a16="http://schemas.microsoft.com/office/drawing/2014/main" val="3374149397"/>
                    </a:ext>
                  </a:extLst>
                </a:gridCol>
                <a:gridCol w="3850820">
                  <a:extLst>
                    <a:ext uri="{9D8B030D-6E8A-4147-A177-3AD203B41FA5}">
                      <a16:colId xmlns:a16="http://schemas.microsoft.com/office/drawing/2014/main" val="3033530382"/>
                    </a:ext>
                  </a:extLst>
                </a:gridCol>
                <a:gridCol w="1589089">
                  <a:extLst>
                    <a:ext uri="{9D8B030D-6E8A-4147-A177-3AD203B41FA5}">
                      <a16:colId xmlns:a16="http://schemas.microsoft.com/office/drawing/2014/main" val="2571952923"/>
                    </a:ext>
                  </a:extLst>
                </a:gridCol>
              </a:tblGrid>
              <a:tr h="0">
                <a:tc>
                  <a:txBody>
                    <a:bodyPr/>
                    <a:lstStyle/>
                    <a:p>
                      <a:pPr marL="0" marR="0" algn="ctr">
                        <a:lnSpc>
                          <a:spcPct val="115000"/>
                        </a:lnSpc>
                        <a:spcBef>
                          <a:spcPts val="0"/>
                        </a:spcBef>
                        <a:spcAft>
                          <a:spcPts val="0"/>
                        </a:spcAft>
                      </a:pPr>
                      <a:r>
                        <a:rPr lang="en-US" sz="1600" kern="1200" dirty="0">
                          <a:effectLst/>
                        </a:rPr>
                        <a:t>Evil User Story</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600" kern="1200">
                          <a:effectLst/>
                        </a:rPr>
                        <a:t>Corresponding Security Story</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600" kern="1200">
                          <a:effectLst/>
                        </a:rPr>
                        <a:t>Test Case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11158461"/>
                  </a:ext>
                </a:extLst>
              </a:tr>
              <a:tr h="0">
                <a:tc>
                  <a:txBody>
                    <a:bodyPr/>
                    <a:lstStyle/>
                    <a:p>
                      <a:pPr marL="0" marR="0">
                        <a:lnSpc>
                          <a:spcPct val="115000"/>
                        </a:lnSpc>
                        <a:spcBef>
                          <a:spcPts val="0"/>
                        </a:spcBef>
                        <a:spcAft>
                          <a:spcPts val="0"/>
                        </a:spcAft>
                      </a:pPr>
                      <a:r>
                        <a:rPr lang="en-US" sz="1600" kern="1200" dirty="0">
                          <a:effectLst/>
                        </a:rPr>
                        <a:t>As a failing student, I use a password dictionary to break into a professor’s grades to change my grade.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600" kern="1200" dirty="0">
                          <a:effectLst/>
                        </a:rPr>
                        <a:t>As a system administrator, I require passwords to be 10 characters long and lock out accounts after 6 invalid attempts, to prevent password guessing.</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600" kern="1200">
                          <a:effectLst/>
                        </a:rPr>
                        <a:t>Case 1: Test Learning Mgmt System (LMS) Login System</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31261609"/>
                  </a:ext>
                </a:extLst>
              </a:tr>
              <a:tr h="0">
                <a:tc>
                  <a:txBody>
                    <a:bodyPr/>
                    <a:lstStyle/>
                    <a:p>
                      <a:pPr marL="0" marR="0">
                        <a:lnSpc>
                          <a:spcPct val="115000"/>
                        </a:lnSpc>
                        <a:spcBef>
                          <a:spcPts val="0"/>
                        </a:spcBef>
                        <a:spcAft>
                          <a:spcPts val="0"/>
                        </a:spcAft>
                      </a:pPr>
                      <a:r>
                        <a:rPr lang="en-US" sz="1600" kern="1200">
                          <a:effectLst/>
                        </a:rPr>
                        <a:t>As a budding script kiddie, I try different hacking tools on university websites for fun.</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600" kern="1200" dirty="0">
                          <a:effectLst/>
                        </a:rPr>
                        <a:t>As a system administrator at the university, I monitor illegal accesses, note their IP addresses, find offending students and charge them.</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600" kern="1200">
                          <a:effectLst/>
                        </a:rPr>
                        <a:t>Case 2: Test LMS Attack Logs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71452753"/>
                  </a:ext>
                </a:extLst>
              </a:tr>
              <a:tr h="0">
                <a:tc>
                  <a:txBody>
                    <a:bodyPr/>
                    <a:lstStyle/>
                    <a:p>
                      <a:pPr marL="0" marR="0">
                        <a:lnSpc>
                          <a:spcPct val="115000"/>
                        </a:lnSpc>
                        <a:spcBef>
                          <a:spcPts val="0"/>
                        </a:spcBef>
                        <a:spcAft>
                          <a:spcPts val="0"/>
                        </a:spcAft>
                      </a:pPr>
                      <a:r>
                        <a:rPr lang="en-US" sz="1600" kern="1200">
                          <a:effectLst/>
                        </a:rPr>
                        <a:t>As a criminal cyber-hacker, I try to break into student accounts to learn their social security and credit card numbers.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600" kern="1200" dirty="0">
                          <a:effectLst/>
                        </a:rPr>
                        <a:t>As a network administrator, I partition the confidential zone within the firewall and monitor for specific, legal protocols to prevent exfiltration of data.</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600" kern="1200" dirty="0">
                          <a:effectLst/>
                        </a:rPr>
                        <a:t>Case 3: Test Firewall Configuration</a:t>
                      </a:r>
                      <a:endParaRPr lang="en-US" sz="1600" dirty="0">
                        <a:effectLst/>
                      </a:endParaRPr>
                    </a:p>
                    <a:p>
                      <a:pPr marL="0" marR="0">
                        <a:lnSpc>
                          <a:spcPct val="115000"/>
                        </a:lnSpc>
                        <a:spcBef>
                          <a:spcPts val="0"/>
                        </a:spcBef>
                        <a:spcAft>
                          <a:spcPts val="0"/>
                        </a:spcAft>
                      </a:pPr>
                      <a:r>
                        <a:rPr lang="en-US" sz="1600" kern="1200" dirty="0">
                          <a:effectLst/>
                        </a:rPr>
                        <a:t>Case 4: Test Registration Login System</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29010287"/>
                  </a:ext>
                </a:extLst>
              </a:tr>
              <a:tr h="0">
                <a:tc>
                  <a:txBody>
                    <a:bodyPr/>
                    <a:lstStyle/>
                    <a:p>
                      <a:pPr marL="0" marR="0">
                        <a:lnSpc>
                          <a:spcPct val="115000"/>
                        </a:lnSpc>
                        <a:spcBef>
                          <a:spcPts val="0"/>
                        </a:spcBef>
                        <a:spcAft>
                          <a:spcPts val="0"/>
                        </a:spcAft>
                      </a:pPr>
                      <a:r>
                        <a:rPr lang="en-US" sz="1600" kern="1200">
                          <a:effectLst/>
                        </a:rPr>
                        <a:t>As a professor with a grant, I am too busy to be careful that the money I spend is according to my grant contract.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600" kern="1200">
                          <a:effectLst/>
                        </a:rPr>
                        <a:t>As a financial officer in charge of grants, I review grant expenses to ensure they are in line with the approved grant.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600" kern="1200" dirty="0">
                          <a:effectLst/>
                        </a:rPr>
                        <a:t>Case 5: Test grant budget vs. expense report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04167075"/>
                  </a:ext>
                </a:extLst>
              </a:tr>
            </a:tbl>
          </a:graphicData>
        </a:graphic>
      </p:graphicFrame>
    </p:spTree>
    <p:extLst>
      <p:ext uri="{BB962C8B-B14F-4D97-AF65-F5344CB8AC3E}">
        <p14:creationId xmlns:p14="http://schemas.microsoft.com/office/powerpoint/2010/main" val="3090702947"/>
      </p:ext>
    </p:extLst>
  </p:cSld>
  <p:clrMapOvr>
    <a:masterClrMapping/>
  </p:clrMapOvr>
  <p:transition spd="slow"/>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86D5E090-B5AD-4983-8032-345398F6986E}"/>
              </a:ext>
            </a:extLst>
          </p:cNvPr>
          <p:cNvGraphicFramePr>
            <a:graphicFrameLocks noGrp="1"/>
          </p:cNvGraphicFramePr>
          <p:nvPr>
            <p:ph idx="11"/>
          </p:nvPr>
        </p:nvGraphicFramePr>
        <p:xfrm>
          <a:off x="520700" y="1970342"/>
          <a:ext cx="8154988" cy="4323842"/>
        </p:xfrm>
        <a:graphic>
          <a:graphicData uri="http://schemas.openxmlformats.org/drawingml/2006/table">
            <a:tbl>
              <a:tblPr firstRow="1" firstCol="1" lastRow="1" lastCol="1" bandRow="1" bandCol="1">
                <a:tableStyleId>{5C22544A-7EE6-4342-B048-85BDC9FD1C3A}</a:tableStyleId>
              </a:tblPr>
              <a:tblGrid>
                <a:gridCol w="8154988">
                  <a:extLst>
                    <a:ext uri="{9D8B030D-6E8A-4147-A177-3AD203B41FA5}">
                      <a16:colId xmlns:a16="http://schemas.microsoft.com/office/drawing/2014/main" val="1501775772"/>
                    </a:ext>
                  </a:extLst>
                </a:gridCol>
              </a:tblGrid>
              <a:tr h="274320">
                <a:tc>
                  <a:txBody>
                    <a:bodyPr/>
                    <a:lstStyle/>
                    <a:p>
                      <a:pPr marL="0" marR="0" algn="just">
                        <a:lnSpc>
                          <a:spcPct val="115000"/>
                        </a:lnSpc>
                        <a:spcBef>
                          <a:spcPts val="0"/>
                        </a:spcBef>
                        <a:spcAft>
                          <a:spcPts val="0"/>
                        </a:spcAft>
                      </a:pPr>
                      <a:r>
                        <a:rPr lang="en-US" sz="1800" kern="1200">
                          <a:effectLst/>
                        </a:rPr>
                        <a:t>Test Case: Create Patient Information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42079988"/>
                  </a:ext>
                </a:extLst>
              </a:tr>
              <a:tr h="274320">
                <a:tc>
                  <a:txBody>
                    <a:bodyPr/>
                    <a:lstStyle/>
                    <a:p>
                      <a:pPr marL="0" marR="0" algn="just">
                        <a:lnSpc>
                          <a:spcPct val="115000"/>
                        </a:lnSpc>
                        <a:spcBef>
                          <a:spcPts val="0"/>
                        </a:spcBef>
                        <a:spcAft>
                          <a:spcPts val="0"/>
                        </a:spcAft>
                      </a:pPr>
                      <a:r>
                        <a:rPr lang="en-US" sz="1800" kern="1200">
                          <a:effectLst/>
                        </a:rPr>
                        <a:t>Test Case ID: 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86776230"/>
                  </a:ext>
                </a:extLst>
              </a:tr>
              <a:tr h="908050">
                <a:tc>
                  <a:txBody>
                    <a:bodyPr/>
                    <a:lstStyle/>
                    <a:p>
                      <a:pPr marL="0" marR="0" algn="just">
                        <a:lnSpc>
                          <a:spcPct val="115000"/>
                        </a:lnSpc>
                        <a:spcBef>
                          <a:spcPts val="0"/>
                        </a:spcBef>
                        <a:spcAft>
                          <a:spcPts val="0"/>
                        </a:spcAft>
                      </a:pPr>
                      <a:r>
                        <a:rPr lang="en-US" sz="1800" kern="1200" dirty="0">
                          <a:effectLst/>
                        </a:rPr>
                        <a:t>Test Purpose:</a:t>
                      </a:r>
                      <a:endParaRPr lang="en-US" sz="1800" dirty="0">
                        <a:effectLst/>
                      </a:endParaRPr>
                    </a:p>
                    <a:p>
                      <a:pPr marL="342900" marR="0" lvl="0" indent="-342900" algn="just">
                        <a:lnSpc>
                          <a:spcPct val="115000"/>
                        </a:lnSpc>
                        <a:spcBef>
                          <a:spcPts val="0"/>
                        </a:spcBef>
                        <a:spcAft>
                          <a:spcPts val="0"/>
                        </a:spcAft>
                        <a:buFont typeface="+mj-lt"/>
                        <a:buAutoNum type="arabicPeriod"/>
                      </a:pPr>
                      <a:r>
                        <a:rPr lang="en-US" sz="1800" kern="1200" dirty="0">
                          <a:effectLst/>
                        </a:rPr>
                        <a:t>Ensure a valid new client can be entered into the system, and the appropriate tabs are created.</a:t>
                      </a:r>
                      <a:endParaRPr lang="en-US" sz="1800" dirty="0">
                        <a:effectLst/>
                      </a:endParaRPr>
                    </a:p>
                    <a:p>
                      <a:pPr marL="342900" marR="0" lvl="0" indent="-342900" algn="just">
                        <a:lnSpc>
                          <a:spcPct val="115000"/>
                        </a:lnSpc>
                        <a:spcBef>
                          <a:spcPts val="0"/>
                        </a:spcBef>
                        <a:spcAft>
                          <a:spcPts val="0"/>
                        </a:spcAft>
                        <a:buFont typeface="+mj-lt"/>
                        <a:buAutoNum type="arabicPeriod"/>
                      </a:pPr>
                      <a:r>
                        <a:rPr lang="en-US" sz="1800" kern="1200" dirty="0">
                          <a:effectLst/>
                        </a:rPr>
                        <a:t>Ensure a duplicate entry is not created for an existing patient.</a:t>
                      </a:r>
                      <a:endParaRPr lang="en-US" sz="1800" dirty="0">
                        <a:effectLst/>
                      </a:endParaRPr>
                    </a:p>
                    <a:p>
                      <a:pPr marL="342900" marR="0" lvl="0" indent="-342900" algn="just">
                        <a:lnSpc>
                          <a:spcPct val="115000"/>
                        </a:lnSpc>
                        <a:spcBef>
                          <a:spcPts val="0"/>
                        </a:spcBef>
                        <a:spcAft>
                          <a:spcPts val="0"/>
                        </a:spcAft>
                        <a:buFont typeface="+mj-lt"/>
                        <a:buAutoNum type="arabicPeriod"/>
                      </a:pPr>
                      <a:r>
                        <a:rPr lang="en-US" sz="1800" kern="1200" dirty="0">
                          <a:effectLst/>
                        </a:rPr>
                        <a:t>Ensure invalid data is detected, including wrong data types, overflow text, overflow math numbers, blank required fields, and inappropriate data.</a:t>
                      </a:r>
                      <a:endParaRPr lang="en-US" sz="1800" dirty="0">
                        <a:effectLst/>
                      </a:endParaRPr>
                    </a:p>
                    <a:p>
                      <a:pPr marL="342900" marR="0" lvl="0" indent="-342900" algn="just">
                        <a:lnSpc>
                          <a:spcPct val="115000"/>
                        </a:lnSpc>
                        <a:spcBef>
                          <a:spcPts val="0"/>
                        </a:spcBef>
                        <a:spcAft>
                          <a:spcPts val="0"/>
                        </a:spcAft>
                        <a:buFont typeface="+mj-lt"/>
                        <a:buAutoNum type="arabicPeriod"/>
                      </a:pPr>
                      <a:r>
                        <a:rPr lang="en-US" sz="1800" dirty="0">
                          <a:effectLst/>
                        </a:rPr>
                        <a:t>Ensure logs are created for attacks, including overflow, business rule violations and SQL errors or injection.</a:t>
                      </a:r>
                    </a:p>
                    <a:p>
                      <a:pPr marL="342900" marR="0" lvl="0" indent="-342900" algn="just">
                        <a:lnSpc>
                          <a:spcPct val="115000"/>
                        </a:lnSpc>
                        <a:spcBef>
                          <a:spcPts val="0"/>
                        </a:spcBef>
                        <a:spcAft>
                          <a:spcPts val="0"/>
                        </a:spcAft>
                        <a:buFont typeface="+mj-lt"/>
                        <a:buAutoNum type="arabicPeriod"/>
                      </a:pPr>
                      <a:r>
                        <a:rPr lang="en-US" sz="1800" dirty="0">
                          <a:effectLst/>
                        </a:rPr>
                        <a:t>Ensure encrypted transaction log is created documenting the transaction, and the author and time of the transaction.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19776104"/>
                  </a:ext>
                </a:extLst>
              </a:tr>
              <a:tr h="274320">
                <a:tc>
                  <a:txBody>
                    <a:bodyPr/>
                    <a:lstStyle/>
                    <a:p>
                      <a:pPr marL="0" marR="0" algn="just">
                        <a:lnSpc>
                          <a:spcPct val="115000"/>
                        </a:lnSpc>
                        <a:spcBef>
                          <a:spcPts val="0"/>
                        </a:spcBef>
                        <a:spcAft>
                          <a:spcPts val="0"/>
                        </a:spcAft>
                      </a:pPr>
                      <a:r>
                        <a:rPr lang="en-US" sz="1800" kern="1200">
                          <a:effectLst/>
                        </a:rPr>
                        <a:t>Primary Actors:  Medical Administrator (Nurse, Doctor)</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88992739"/>
                  </a:ext>
                </a:extLst>
              </a:tr>
              <a:tr h="274320">
                <a:tc>
                  <a:txBody>
                    <a:bodyPr/>
                    <a:lstStyle/>
                    <a:p>
                      <a:pPr marL="0" marR="0" algn="just">
                        <a:lnSpc>
                          <a:spcPct val="115000"/>
                        </a:lnSpc>
                        <a:spcBef>
                          <a:spcPts val="0"/>
                        </a:spcBef>
                        <a:spcAft>
                          <a:spcPts val="0"/>
                        </a:spcAft>
                      </a:pPr>
                      <a:r>
                        <a:rPr lang="en-US" sz="1800" kern="1200" dirty="0">
                          <a:effectLst/>
                        </a:rPr>
                        <a:t>Preconditions:  The tester is at the main menu.</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70735142"/>
                  </a:ext>
                </a:extLst>
              </a:tr>
            </a:tbl>
          </a:graphicData>
        </a:graphic>
      </p:graphicFrame>
      <p:sp>
        <p:nvSpPr>
          <p:cNvPr id="3" name="Title 2">
            <a:extLst>
              <a:ext uri="{FF2B5EF4-FFF2-40B4-BE49-F238E27FC236}">
                <a16:creationId xmlns:a16="http://schemas.microsoft.com/office/drawing/2014/main" id="{6545692D-78E6-450E-8BD3-4AF9AB324309}"/>
              </a:ext>
            </a:extLst>
          </p:cNvPr>
          <p:cNvSpPr>
            <a:spLocks noGrp="1"/>
          </p:cNvSpPr>
          <p:nvPr>
            <p:ph type="title"/>
          </p:nvPr>
        </p:nvSpPr>
        <p:spPr/>
        <p:txBody>
          <a:bodyPr/>
          <a:lstStyle/>
          <a:p>
            <a:r>
              <a:rPr lang="en-US" dirty="0"/>
              <a:t>Test Case: Test Purpose</a:t>
            </a:r>
          </a:p>
        </p:txBody>
      </p:sp>
    </p:spTree>
    <p:extLst>
      <p:ext uri="{BB962C8B-B14F-4D97-AF65-F5344CB8AC3E}">
        <p14:creationId xmlns:p14="http://schemas.microsoft.com/office/powerpoint/2010/main" val="4072016601"/>
      </p:ext>
    </p:extLst>
  </p:cSld>
  <p:clrMapOvr>
    <a:masterClrMapping/>
  </p:clrMapOvr>
  <p:transition spd="slow"/>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EE0F5474-71C6-4269-8DAA-9667633BD96F}"/>
              </a:ext>
            </a:extLst>
          </p:cNvPr>
          <p:cNvGraphicFramePr>
            <a:graphicFrameLocks noGrp="1"/>
          </p:cNvGraphicFramePr>
          <p:nvPr>
            <p:ph idx="11"/>
          </p:nvPr>
        </p:nvGraphicFramePr>
        <p:xfrm>
          <a:off x="520700" y="1376712"/>
          <a:ext cx="8154988" cy="5344414"/>
        </p:xfrm>
        <a:graphic>
          <a:graphicData uri="http://schemas.openxmlformats.org/drawingml/2006/table">
            <a:tbl>
              <a:tblPr firstRow="1" firstCol="1" lastRow="1" lastCol="1" bandRow="1" bandCol="1">
                <a:tableStyleId>{5C22544A-7EE6-4342-B048-85BDC9FD1C3A}</a:tableStyleId>
              </a:tblPr>
              <a:tblGrid>
                <a:gridCol w="8154988">
                  <a:extLst>
                    <a:ext uri="{9D8B030D-6E8A-4147-A177-3AD203B41FA5}">
                      <a16:colId xmlns:a16="http://schemas.microsoft.com/office/drawing/2014/main" val="3918600658"/>
                    </a:ext>
                  </a:extLst>
                </a:gridCol>
              </a:tblGrid>
              <a:tr h="4879975">
                <a:tc>
                  <a:txBody>
                    <a:bodyPr/>
                    <a:lstStyle/>
                    <a:p>
                      <a:pPr marL="0" marR="0" algn="just">
                        <a:lnSpc>
                          <a:spcPct val="115000"/>
                        </a:lnSpc>
                        <a:spcBef>
                          <a:spcPts val="0"/>
                        </a:spcBef>
                        <a:spcAft>
                          <a:spcPts val="0"/>
                        </a:spcAft>
                      </a:pPr>
                      <a:r>
                        <a:rPr lang="en-US" sz="1800" kern="1200" dirty="0">
                          <a:effectLst/>
                        </a:rPr>
                        <a:t>Flow of Events:</a:t>
                      </a:r>
                      <a:endParaRPr lang="en-US" sz="1800" dirty="0">
                        <a:effectLst/>
                      </a:endParaRPr>
                    </a:p>
                    <a:p>
                      <a:pPr marL="342900" marR="0" lvl="0" indent="-342900" algn="just">
                        <a:lnSpc>
                          <a:spcPct val="115000"/>
                        </a:lnSpc>
                        <a:spcBef>
                          <a:spcPts val="0"/>
                        </a:spcBef>
                        <a:spcAft>
                          <a:spcPts val="0"/>
                        </a:spcAft>
                        <a:buFont typeface="+mj-lt"/>
                        <a:buAutoNum type="arabicPeriod"/>
                        <a:tabLst>
                          <a:tab pos="457200" algn="l"/>
                        </a:tabLst>
                      </a:pPr>
                      <a:r>
                        <a:rPr lang="en-US" sz="1800" kern="1200" dirty="0">
                          <a:effectLst/>
                        </a:rPr>
                        <a:t>The test case begins when a Medical Admin selects “Manage Patient” or as an extension to Make Appointment</a:t>
                      </a:r>
                      <a:endParaRPr lang="en-US" sz="1800" dirty="0">
                        <a:effectLst/>
                      </a:endParaRPr>
                    </a:p>
                    <a:p>
                      <a:pPr marL="342900" marR="0" lvl="0" indent="-342900" algn="just">
                        <a:lnSpc>
                          <a:spcPct val="115000"/>
                        </a:lnSpc>
                        <a:spcBef>
                          <a:spcPts val="0"/>
                        </a:spcBef>
                        <a:spcAft>
                          <a:spcPts val="0"/>
                        </a:spcAft>
                        <a:buFont typeface="+mj-lt"/>
                        <a:buAutoNum type="arabicPeriod"/>
                        <a:tabLst>
                          <a:tab pos="457200" algn="l"/>
                        </a:tabLst>
                      </a:pPr>
                      <a:r>
                        <a:rPr lang="en-US" sz="1800" kern="1200" dirty="0">
                          <a:effectLst/>
                        </a:rPr>
                        <a:t>The Tester: enters last and first name for an existing patient and presses ‘Create’.</a:t>
                      </a:r>
                      <a:endParaRPr lang="en-US" sz="1800" dirty="0">
                        <a:effectLst/>
                      </a:endParaRPr>
                    </a:p>
                    <a:p>
                      <a:pPr marL="342900" marR="0" lvl="0" indent="-342900" algn="just">
                        <a:lnSpc>
                          <a:spcPct val="115000"/>
                        </a:lnSpc>
                        <a:spcBef>
                          <a:spcPts val="0"/>
                        </a:spcBef>
                        <a:spcAft>
                          <a:spcPts val="0"/>
                        </a:spcAft>
                        <a:buFont typeface="+mj-lt"/>
                        <a:buAutoNum type="arabicPeriod"/>
                        <a:tabLst>
                          <a:tab pos="457200" algn="l"/>
                        </a:tabLst>
                      </a:pPr>
                      <a:r>
                        <a:rPr lang="en-US" sz="1800" kern="1200" dirty="0">
                          <a:effectLst/>
                        </a:rPr>
                        <a:t>While the system finds a matching record</a:t>
                      </a:r>
                      <a:endParaRPr lang="en-US" sz="1800" dirty="0">
                        <a:effectLst/>
                      </a:endParaRPr>
                    </a:p>
                    <a:p>
                      <a:pPr marL="742950" marR="0" lvl="1" indent="-285750" algn="just">
                        <a:lnSpc>
                          <a:spcPct val="115000"/>
                        </a:lnSpc>
                        <a:spcBef>
                          <a:spcPts val="0"/>
                        </a:spcBef>
                        <a:spcAft>
                          <a:spcPts val="0"/>
                        </a:spcAft>
                        <a:buFont typeface="+mj-lt"/>
                        <a:buAutoNum type="arabicPeriod"/>
                        <a:tabLst>
                          <a:tab pos="914400" algn="l"/>
                        </a:tabLst>
                      </a:pPr>
                      <a:r>
                        <a:rPr lang="en-US" sz="1800" kern="1200" dirty="0">
                          <a:effectLst/>
                        </a:rPr>
                        <a:t>The system displays an error message: “Match Exists”, and requests the tester revise the information.  </a:t>
                      </a:r>
                      <a:endParaRPr lang="en-US" sz="1800" dirty="0">
                        <a:effectLst/>
                      </a:endParaRPr>
                    </a:p>
                    <a:p>
                      <a:pPr marL="742950" marR="0" lvl="1" indent="-285750" algn="just">
                        <a:lnSpc>
                          <a:spcPct val="115000"/>
                        </a:lnSpc>
                        <a:spcBef>
                          <a:spcPts val="0"/>
                        </a:spcBef>
                        <a:spcAft>
                          <a:spcPts val="0"/>
                        </a:spcAft>
                        <a:buFont typeface="+mj-lt"/>
                        <a:buAutoNum type="arabicPeriod"/>
                        <a:tabLst>
                          <a:tab pos="914400" algn="l"/>
                        </a:tabLst>
                      </a:pPr>
                      <a:r>
                        <a:rPr lang="en-US" sz="1800" kern="1200" dirty="0">
                          <a:effectLst/>
                        </a:rPr>
                        <a:t>The tester changes the name to a new patient name.</a:t>
                      </a:r>
                      <a:endParaRPr lang="en-US" sz="1800" dirty="0">
                        <a:effectLst/>
                      </a:endParaRPr>
                    </a:p>
                    <a:p>
                      <a:pPr marL="342900" marR="0" lvl="0" indent="-342900" algn="just">
                        <a:lnSpc>
                          <a:spcPct val="115000"/>
                        </a:lnSpc>
                        <a:spcBef>
                          <a:spcPts val="0"/>
                        </a:spcBef>
                        <a:spcAft>
                          <a:spcPts val="0"/>
                        </a:spcAft>
                        <a:buFont typeface="+mj-lt"/>
                        <a:buAutoNum type="arabicPeriod"/>
                      </a:pPr>
                      <a:r>
                        <a:rPr lang="en-US" sz="1800" kern="1200" dirty="0">
                          <a:effectLst/>
                        </a:rPr>
                        <a:t>The system displays multiple tabs, including Patient Information (Form 6.2, Patient Medical History (Form 6.3), and Patient Medical Information (Form 6.4).</a:t>
                      </a:r>
                      <a:endParaRPr lang="en-US" sz="1800" dirty="0">
                        <a:effectLst/>
                      </a:endParaRPr>
                    </a:p>
                    <a:p>
                      <a:pPr marL="342900" marR="0" lvl="0" indent="-342900" algn="just">
                        <a:lnSpc>
                          <a:spcPct val="115000"/>
                        </a:lnSpc>
                        <a:spcBef>
                          <a:spcPts val="0"/>
                        </a:spcBef>
                        <a:spcAft>
                          <a:spcPts val="0"/>
                        </a:spcAft>
                        <a:buFont typeface="+mj-lt"/>
                        <a:buAutoNum type="arabicPeriod"/>
                      </a:pPr>
                      <a:r>
                        <a:rPr lang="en-US" sz="1800" kern="1200" dirty="0">
                          <a:effectLst/>
                        </a:rPr>
                        <a:t>The system renames the ‘Create’ button into the ‘Save’ button.</a:t>
                      </a:r>
                      <a:endParaRPr lang="en-US" sz="1800" dirty="0">
                        <a:effectLst/>
                      </a:endParaRPr>
                    </a:p>
                    <a:p>
                      <a:pPr marL="342900" marR="0" lvl="0" indent="-342900">
                        <a:lnSpc>
                          <a:spcPct val="115000"/>
                        </a:lnSpc>
                        <a:spcBef>
                          <a:spcPts val="0"/>
                        </a:spcBef>
                        <a:spcAft>
                          <a:spcPts val="0"/>
                        </a:spcAft>
                        <a:buFont typeface="+mj-lt"/>
                        <a:buAutoNum type="arabicPeriod"/>
                      </a:pPr>
                      <a:r>
                        <a:rPr lang="en-US" sz="1800" dirty="0">
                          <a:effectLst/>
                        </a:rPr>
                        <a:t>The tester enters inappropriate data types for each field of the new Patient and presses ‘Save’. </a:t>
                      </a:r>
                    </a:p>
                    <a:p>
                      <a:pPr marL="342900" marR="0" lvl="0" indent="-342900">
                        <a:lnSpc>
                          <a:spcPct val="115000"/>
                        </a:lnSpc>
                        <a:spcBef>
                          <a:spcPts val="0"/>
                        </a:spcBef>
                        <a:spcAft>
                          <a:spcPts val="0"/>
                        </a:spcAft>
                        <a:buFont typeface="+mj-lt"/>
                        <a:buAutoNum type="arabicPeriod"/>
                      </a:pPr>
                      <a:r>
                        <a:rPr lang="en-US" sz="1800" dirty="0">
                          <a:effectLst/>
                        </a:rPr>
                        <a:t>The system recognizes the invalid information and gives error messages.</a:t>
                      </a:r>
                    </a:p>
                    <a:p>
                      <a:pPr marL="342900" marR="0" lvl="0" indent="-342900">
                        <a:lnSpc>
                          <a:spcPct val="115000"/>
                        </a:lnSpc>
                        <a:spcBef>
                          <a:spcPts val="0"/>
                        </a:spcBef>
                        <a:spcAft>
                          <a:spcPts val="0"/>
                        </a:spcAft>
                        <a:buFont typeface="+mj-lt"/>
                        <a:buAutoNum type="arabicPeriod"/>
                      </a:pPr>
                      <a:r>
                        <a:rPr lang="en-US" sz="1800" dirty="0">
                          <a:effectLst/>
                        </a:rPr>
                        <a:t>The tester enters too much information for text strings or overflow data for arithmetic fields for each field of the new Patient and presses ‘Save’. </a:t>
                      </a:r>
                    </a:p>
                    <a:p>
                      <a:pPr marL="342900" marR="0" lvl="0" indent="-342900">
                        <a:lnSpc>
                          <a:spcPct val="115000"/>
                        </a:lnSpc>
                        <a:spcBef>
                          <a:spcPts val="0"/>
                        </a:spcBef>
                        <a:spcAft>
                          <a:spcPts val="0"/>
                        </a:spcAft>
                        <a:buFont typeface="+mj-lt"/>
                        <a:buAutoNum type="arabicPeriod"/>
                      </a:pPr>
                      <a:r>
                        <a:rPr lang="en-US" sz="1800" dirty="0">
                          <a:effectLst/>
                        </a:rPr>
                        <a:t>The system recognizes the overflow, gives error messages, and logs the error.</a:t>
                      </a:r>
                    </a:p>
                  </a:txBody>
                  <a:tcPr marL="32790" marR="32790" marT="0" marB="0"/>
                </a:tc>
                <a:extLst>
                  <a:ext uri="{0D108BD9-81ED-4DB2-BD59-A6C34878D82A}">
                    <a16:rowId xmlns:a16="http://schemas.microsoft.com/office/drawing/2014/main" val="1214221369"/>
                  </a:ext>
                </a:extLst>
              </a:tr>
            </a:tbl>
          </a:graphicData>
        </a:graphic>
      </p:graphicFrame>
      <p:sp>
        <p:nvSpPr>
          <p:cNvPr id="3" name="Title 2">
            <a:extLst>
              <a:ext uri="{FF2B5EF4-FFF2-40B4-BE49-F238E27FC236}">
                <a16:creationId xmlns:a16="http://schemas.microsoft.com/office/drawing/2014/main" id="{1668B352-843F-47BA-B9AC-00B9247BB621}"/>
              </a:ext>
            </a:extLst>
          </p:cNvPr>
          <p:cNvSpPr>
            <a:spLocks noGrp="1"/>
          </p:cNvSpPr>
          <p:nvPr>
            <p:ph type="title"/>
          </p:nvPr>
        </p:nvSpPr>
        <p:spPr/>
        <p:txBody>
          <a:bodyPr/>
          <a:lstStyle/>
          <a:p>
            <a:r>
              <a:rPr lang="en-US" dirty="0"/>
              <a:t>Test Case: Flow of Events</a:t>
            </a:r>
          </a:p>
        </p:txBody>
      </p:sp>
    </p:spTree>
    <p:extLst>
      <p:ext uri="{BB962C8B-B14F-4D97-AF65-F5344CB8AC3E}">
        <p14:creationId xmlns:p14="http://schemas.microsoft.com/office/powerpoint/2010/main" val="738176310"/>
      </p:ext>
    </p:extLst>
  </p:cSld>
  <p:clrMapOvr>
    <a:masterClrMapping/>
  </p:clrMapOvr>
  <p:transition spd="slow"/>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EE0F5474-71C6-4269-8DAA-9667633BD96F}"/>
              </a:ext>
            </a:extLst>
          </p:cNvPr>
          <p:cNvGraphicFramePr>
            <a:graphicFrameLocks noGrp="1"/>
          </p:cNvGraphicFramePr>
          <p:nvPr>
            <p:ph idx="4294967295"/>
          </p:nvPr>
        </p:nvGraphicFramePr>
        <p:xfrm>
          <a:off x="494506" y="685800"/>
          <a:ext cx="8154988" cy="5975350"/>
        </p:xfrm>
        <a:graphic>
          <a:graphicData uri="http://schemas.openxmlformats.org/drawingml/2006/table">
            <a:tbl>
              <a:tblPr firstRow="1" firstCol="1" lastRow="1" lastCol="1" bandRow="1" bandCol="1">
                <a:tableStyleId>{5C22544A-7EE6-4342-B048-85BDC9FD1C3A}</a:tableStyleId>
              </a:tblPr>
              <a:tblGrid>
                <a:gridCol w="8154988">
                  <a:extLst>
                    <a:ext uri="{9D8B030D-6E8A-4147-A177-3AD203B41FA5}">
                      <a16:colId xmlns:a16="http://schemas.microsoft.com/office/drawing/2014/main" val="3918600658"/>
                    </a:ext>
                  </a:extLst>
                </a:gridCol>
              </a:tblGrid>
              <a:tr h="4879975">
                <a:tc>
                  <a:txBody>
                    <a:bodyPr/>
                    <a:lstStyle/>
                    <a:p>
                      <a:pPr marL="342900" marR="0" lvl="0" indent="-342900">
                        <a:lnSpc>
                          <a:spcPct val="115000"/>
                        </a:lnSpc>
                        <a:spcBef>
                          <a:spcPts val="0"/>
                        </a:spcBef>
                        <a:spcAft>
                          <a:spcPts val="0"/>
                        </a:spcAft>
                        <a:buFont typeface="+mj-lt"/>
                        <a:buAutoNum type="arabicPeriod" startAt="10"/>
                      </a:pPr>
                      <a:r>
                        <a:rPr lang="en-US" sz="1800" dirty="0">
                          <a:effectLst/>
                        </a:rPr>
                        <a:t>The tester leaves some required fields empty for the new Patient and presses ‘Save’. </a:t>
                      </a:r>
                    </a:p>
                    <a:p>
                      <a:pPr marL="342900" marR="0" lvl="0" indent="-342900">
                        <a:lnSpc>
                          <a:spcPct val="115000"/>
                        </a:lnSpc>
                        <a:spcBef>
                          <a:spcPts val="0"/>
                        </a:spcBef>
                        <a:spcAft>
                          <a:spcPts val="0"/>
                        </a:spcAft>
                        <a:buFont typeface="+mj-lt"/>
                        <a:buAutoNum type="arabicPeriod" startAt="10"/>
                      </a:pPr>
                      <a:r>
                        <a:rPr lang="en-US" sz="1800" dirty="0">
                          <a:effectLst/>
                        </a:rPr>
                        <a:t>The system recognizes the lacking information and gives error messages.</a:t>
                      </a:r>
                    </a:p>
                    <a:p>
                      <a:pPr marL="342900" marR="0" lvl="0" indent="-342900">
                        <a:lnSpc>
                          <a:spcPct val="115000"/>
                        </a:lnSpc>
                        <a:spcBef>
                          <a:spcPts val="0"/>
                        </a:spcBef>
                        <a:spcAft>
                          <a:spcPts val="0"/>
                        </a:spcAft>
                        <a:buFont typeface="+mj-lt"/>
                        <a:buAutoNum type="arabicPeriod" startAt="10"/>
                      </a:pPr>
                      <a:r>
                        <a:rPr lang="en-US" sz="1800" dirty="0">
                          <a:effectLst/>
                        </a:rPr>
                        <a:t>The tester enters inappropriate information (violating business rules) for many fields of the new Patient and presses ‘Save’ (</a:t>
                      </a:r>
                      <a:r>
                        <a:rPr lang="en-US" sz="1800" dirty="0" err="1">
                          <a:effectLst/>
                        </a:rPr>
                        <a:t>e.g</a:t>
                      </a:r>
                      <a:r>
                        <a:rPr lang="en-US" sz="1800" dirty="0">
                          <a:effectLst/>
                        </a:rPr>
                        <a:t>, illegal state, sex, number of children&gt;10, illegal insurance, etc.) </a:t>
                      </a:r>
                    </a:p>
                    <a:p>
                      <a:pPr marL="342900" marR="0" lvl="0" indent="-342900">
                        <a:lnSpc>
                          <a:spcPct val="115000"/>
                        </a:lnSpc>
                        <a:spcBef>
                          <a:spcPts val="0"/>
                        </a:spcBef>
                        <a:spcAft>
                          <a:spcPts val="0"/>
                        </a:spcAft>
                        <a:buFont typeface="+mj-lt"/>
                        <a:buAutoNum type="arabicPeriod" startAt="10"/>
                      </a:pPr>
                      <a:r>
                        <a:rPr lang="en-US" sz="1800" dirty="0">
                          <a:effectLst/>
                        </a:rPr>
                        <a:t>The system recognizes the errors and gives error messages.</a:t>
                      </a:r>
                    </a:p>
                    <a:p>
                      <a:pPr marL="342900" marR="0" lvl="0" indent="-342900">
                        <a:lnSpc>
                          <a:spcPct val="115000"/>
                        </a:lnSpc>
                        <a:spcBef>
                          <a:spcPts val="0"/>
                        </a:spcBef>
                        <a:spcAft>
                          <a:spcPts val="0"/>
                        </a:spcAft>
                        <a:buFont typeface="+mj-lt"/>
                        <a:buAutoNum type="arabicPeriod" startAt="10"/>
                      </a:pPr>
                      <a:r>
                        <a:rPr lang="en-US" sz="1800" dirty="0">
                          <a:effectLst/>
                        </a:rPr>
                        <a:t>The tester enters SQL injection attack in many fields.</a:t>
                      </a:r>
                    </a:p>
                    <a:p>
                      <a:pPr marL="342900" marR="0" lvl="0" indent="-342900">
                        <a:lnSpc>
                          <a:spcPct val="115000"/>
                        </a:lnSpc>
                        <a:spcBef>
                          <a:spcPts val="0"/>
                        </a:spcBef>
                        <a:spcAft>
                          <a:spcPts val="0"/>
                        </a:spcAft>
                        <a:buFont typeface="+mj-lt"/>
                        <a:buAutoNum type="arabicPeriod" startAt="10"/>
                      </a:pPr>
                      <a:r>
                        <a:rPr lang="en-US" sz="1800" dirty="0">
                          <a:effectLst/>
                        </a:rPr>
                        <a:t>The system recognizes the attack, indicates an error, and logs the specific command executed.</a:t>
                      </a:r>
                    </a:p>
                    <a:p>
                      <a:pPr marL="342900" marR="0" lvl="0" indent="-342900">
                        <a:lnSpc>
                          <a:spcPct val="115000"/>
                        </a:lnSpc>
                        <a:spcBef>
                          <a:spcPts val="0"/>
                        </a:spcBef>
                        <a:spcAft>
                          <a:spcPts val="0"/>
                        </a:spcAft>
                        <a:buFont typeface="+mj-lt"/>
                        <a:buAutoNum type="arabicPeriod" startAt="10"/>
                      </a:pPr>
                      <a:r>
                        <a:rPr lang="en-US" sz="1800" dirty="0">
                          <a:effectLst/>
                        </a:rPr>
                        <a:t>The tester enters valid information for the new Patient and presses ‘Save’.</a:t>
                      </a:r>
                    </a:p>
                    <a:p>
                      <a:pPr marL="342900" marR="0" lvl="0" indent="-342900">
                        <a:lnSpc>
                          <a:spcPct val="115000"/>
                        </a:lnSpc>
                        <a:spcBef>
                          <a:spcPts val="0"/>
                        </a:spcBef>
                        <a:spcAft>
                          <a:spcPts val="0"/>
                        </a:spcAft>
                        <a:buFont typeface="+mj-lt"/>
                        <a:buAutoNum type="arabicPeriod" startAt="10"/>
                      </a:pPr>
                      <a:r>
                        <a:rPr lang="en-US" sz="1800" dirty="0">
                          <a:effectLst/>
                        </a:rPr>
                        <a:t>The system displays:  ‘Record Updated’</a:t>
                      </a:r>
                    </a:p>
                    <a:p>
                      <a:pPr marL="342900" marR="0" lvl="0" indent="-342900">
                        <a:lnSpc>
                          <a:spcPct val="115000"/>
                        </a:lnSpc>
                        <a:spcBef>
                          <a:spcPts val="0"/>
                        </a:spcBef>
                        <a:spcAft>
                          <a:spcPts val="0"/>
                        </a:spcAft>
                        <a:buFont typeface="+mj-lt"/>
                        <a:buAutoNum type="arabicPeriod" startAt="10"/>
                      </a:pPr>
                      <a:r>
                        <a:rPr lang="en-US" sz="1800" dirty="0">
                          <a:effectLst/>
                        </a:rPr>
                        <a:t>The system creates a Patient Plan Management (Form 6.5) tab for Patients with health plans, or a Patient Bill Management tab for Patients without.</a:t>
                      </a:r>
                    </a:p>
                    <a:p>
                      <a:pPr marL="342900" marR="0" lvl="0" indent="-342900">
                        <a:lnSpc>
                          <a:spcPct val="115000"/>
                        </a:lnSpc>
                        <a:spcBef>
                          <a:spcPts val="0"/>
                        </a:spcBef>
                        <a:spcAft>
                          <a:spcPts val="0"/>
                        </a:spcAft>
                        <a:buFont typeface="+mj-lt"/>
                        <a:buAutoNum type="arabicPeriod" startAt="10"/>
                      </a:pPr>
                      <a:r>
                        <a:rPr lang="en-US" sz="1800" dirty="0">
                          <a:effectLst/>
                        </a:rPr>
                        <a:t>The tester confirms the creation of the new tabs and that a new encrypted transaction log saved the new patient record, including who and when the transaction was saved.</a:t>
                      </a:r>
                    </a:p>
                    <a:p>
                      <a:pPr marL="342900" marR="0" lvl="0" indent="-342900">
                        <a:lnSpc>
                          <a:spcPct val="115000"/>
                        </a:lnSpc>
                        <a:spcBef>
                          <a:spcPts val="0"/>
                        </a:spcBef>
                        <a:spcAft>
                          <a:spcPts val="0"/>
                        </a:spcAft>
                        <a:buFont typeface="+mj-lt"/>
                        <a:buAutoNum type="arabicPeriod" startAt="10"/>
                      </a:pPr>
                      <a:r>
                        <a:rPr lang="en-US" sz="1800" dirty="0">
                          <a:effectLst/>
                        </a:rPr>
                        <a:t>The tester confirms that SQL injection attacks and business rule violations are logged.</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2790" marR="32790" marT="0" marB="0"/>
                </a:tc>
                <a:extLst>
                  <a:ext uri="{0D108BD9-81ED-4DB2-BD59-A6C34878D82A}">
                    <a16:rowId xmlns:a16="http://schemas.microsoft.com/office/drawing/2014/main" val="1214221369"/>
                  </a:ext>
                </a:extLst>
              </a:tr>
            </a:tbl>
          </a:graphicData>
        </a:graphic>
      </p:graphicFrame>
    </p:spTree>
    <p:extLst>
      <p:ext uri="{BB962C8B-B14F-4D97-AF65-F5344CB8AC3E}">
        <p14:creationId xmlns:p14="http://schemas.microsoft.com/office/powerpoint/2010/main" val="3508120231"/>
      </p:ext>
    </p:extLst>
  </p:cSld>
  <p:clrMapOvr>
    <a:masterClrMapping/>
  </p:clrMapOvr>
  <p:transition spd="slow"/>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9B2E3FD5-C070-4496-8FBC-CA884B8609AA}"/>
              </a:ext>
            </a:extLst>
          </p:cNvPr>
          <p:cNvGraphicFramePr>
            <a:graphicFrameLocks noGrp="1"/>
          </p:cNvGraphicFramePr>
          <p:nvPr>
            <p:ph idx="11"/>
          </p:nvPr>
        </p:nvGraphicFramePr>
        <p:xfrm>
          <a:off x="520700" y="2057401"/>
          <a:ext cx="8154988" cy="2819400"/>
        </p:xfrm>
        <a:graphic>
          <a:graphicData uri="http://schemas.openxmlformats.org/drawingml/2006/table">
            <a:tbl>
              <a:tblPr firstRow="1" firstCol="1" lastRow="1" lastCol="1" bandRow="1" bandCol="1">
                <a:tableStyleId>{5C22544A-7EE6-4342-B048-85BDC9FD1C3A}</a:tableStyleId>
              </a:tblPr>
              <a:tblGrid>
                <a:gridCol w="8154988">
                  <a:extLst>
                    <a:ext uri="{9D8B030D-6E8A-4147-A177-3AD203B41FA5}">
                      <a16:colId xmlns:a16="http://schemas.microsoft.com/office/drawing/2014/main" val="594195425"/>
                    </a:ext>
                  </a:extLst>
                </a:gridCol>
              </a:tblGrid>
              <a:tr h="2819400">
                <a:tc>
                  <a:txBody>
                    <a:bodyPr/>
                    <a:lstStyle/>
                    <a:p>
                      <a:pPr marL="0" marR="0" algn="just">
                        <a:lnSpc>
                          <a:spcPct val="115000"/>
                        </a:lnSpc>
                        <a:spcBef>
                          <a:spcPts val="0"/>
                        </a:spcBef>
                        <a:spcAft>
                          <a:spcPts val="0"/>
                        </a:spcAft>
                      </a:pPr>
                      <a:r>
                        <a:rPr lang="en-US" sz="1800" kern="1200" dirty="0">
                          <a:effectLst/>
                        </a:rPr>
                        <a:t>Postconditions:</a:t>
                      </a:r>
                      <a:endParaRPr lang="en-US" sz="1800" dirty="0">
                        <a:effectLst/>
                      </a:endParaRPr>
                    </a:p>
                    <a:p>
                      <a:pPr marL="0" marR="0" algn="just">
                        <a:lnSpc>
                          <a:spcPct val="115000"/>
                        </a:lnSpc>
                        <a:spcBef>
                          <a:spcPts val="0"/>
                        </a:spcBef>
                        <a:spcAft>
                          <a:spcPts val="0"/>
                        </a:spcAft>
                      </a:pPr>
                      <a:r>
                        <a:rPr lang="en-US" sz="1800" kern="1200" dirty="0">
                          <a:effectLst/>
                        </a:rPr>
                        <a:t>1.  The new record has been saved into the test database. </a:t>
                      </a:r>
                      <a:endParaRPr lang="en-US" sz="1800" dirty="0">
                        <a:effectLst/>
                      </a:endParaRPr>
                    </a:p>
                    <a:p>
                      <a:pPr marL="0" marR="0" algn="just">
                        <a:lnSpc>
                          <a:spcPct val="115000"/>
                        </a:lnSpc>
                        <a:spcBef>
                          <a:spcPts val="0"/>
                        </a:spcBef>
                        <a:spcAft>
                          <a:spcPts val="0"/>
                        </a:spcAft>
                      </a:pPr>
                      <a:r>
                        <a:rPr lang="en-US" sz="1800" kern="1200" dirty="0">
                          <a:effectLst/>
                        </a:rPr>
                        <a:t>2. For Patients with health plans, a Patient Plan Management tab is available with information about the Patient’s plan.  For Patients without, a Patient Bill Management tab is provided.</a:t>
                      </a:r>
                      <a:endParaRPr lang="en-US" sz="1800" dirty="0">
                        <a:effectLst/>
                      </a:endParaRPr>
                    </a:p>
                    <a:p>
                      <a:pPr marL="0" marR="0" algn="just">
                        <a:lnSpc>
                          <a:spcPct val="115000"/>
                        </a:lnSpc>
                        <a:spcBef>
                          <a:spcPts val="0"/>
                        </a:spcBef>
                        <a:spcAft>
                          <a:spcPts val="0"/>
                        </a:spcAft>
                      </a:pPr>
                      <a:r>
                        <a:rPr lang="en-US" sz="1800" kern="1200" dirty="0">
                          <a:effectLst/>
                        </a:rPr>
                        <a:t>3. Logs exist for attack conditions: SQL attacks and violation of business rules.</a:t>
                      </a:r>
                      <a:endParaRPr lang="en-US" sz="1800" dirty="0">
                        <a:effectLst/>
                      </a:endParaRPr>
                    </a:p>
                    <a:p>
                      <a:pPr marL="0" marR="0" algn="just">
                        <a:lnSpc>
                          <a:spcPct val="115000"/>
                        </a:lnSpc>
                        <a:spcBef>
                          <a:spcPts val="0"/>
                        </a:spcBef>
                        <a:spcAft>
                          <a:spcPts val="0"/>
                        </a:spcAft>
                      </a:pPr>
                      <a:r>
                        <a:rPr lang="en-US" sz="1800" kern="1200" dirty="0">
                          <a:effectLst/>
                        </a:rPr>
                        <a:t>4. An encrypted transaction log includes the new records, including who and when the transaction occurred.</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31743580"/>
                  </a:ext>
                </a:extLst>
              </a:tr>
            </a:tbl>
          </a:graphicData>
        </a:graphic>
      </p:graphicFrame>
      <p:sp>
        <p:nvSpPr>
          <p:cNvPr id="3" name="Title 2">
            <a:extLst>
              <a:ext uri="{FF2B5EF4-FFF2-40B4-BE49-F238E27FC236}">
                <a16:creationId xmlns:a16="http://schemas.microsoft.com/office/drawing/2014/main" id="{E022770E-5CBA-4FED-848F-21CA48652152}"/>
              </a:ext>
            </a:extLst>
          </p:cNvPr>
          <p:cNvSpPr>
            <a:spLocks noGrp="1"/>
          </p:cNvSpPr>
          <p:nvPr>
            <p:ph type="title"/>
          </p:nvPr>
        </p:nvSpPr>
        <p:spPr/>
        <p:txBody>
          <a:bodyPr/>
          <a:lstStyle/>
          <a:p>
            <a:r>
              <a:rPr lang="en-US" dirty="0"/>
              <a:t>Test Case: Postconditions</a:t>
            </a:r>
          </a:p>
        </p:txBody>
      </p:sp>
    </p:spTree>
    <p:extLst>
      <p:ext uri="{BB962C8B-B14F-4D97-AF65-F5344CB8AC3E}">
        <p14:creationId xmlns:p14="http://schemas.microsoft.com/office/powerpoint/2010/main" val="1352781714"/>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08EE9FE1-A91F-4A85-A72C-030D127A2159}"/>
              </a:ext>
            </a:extLst>
          </p:cNvPr>
          <p:cNvGraphicFramePr>
            <a:graphicFrameLocks noGrp="1"/>
          </p:cNvGraphicFramePr>
          <p:nvPr>
            <p:ph idx="11"/>
            <p:extLst>
              <p:ext uri="{D42A27DB-BD31-4B8C-83A1-F6EECF244321}">
                <p14:modId xmlns:p14="http://schemas.microsoft.com/office/powerpoint/2010/main" val="943913158"/>
              </p:ext>
            </p:extLst>
          </p:nvPr>
        </p:nvGraphicFramePr>
        <p:xfrm>
          <a:off x="522288" y="1511300"/>
          <a:ext cx="8135937" cy="48609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a:extLst>
              <a:ext uri="{FF2B5EF4-FFF2-40B4-BE49-F238E27FC236}">
                <a16:creationId xmlns:a16="http://schemas.microsoft.com/office/drawing/2014/main" id="{B0054F6E-1A7B-4AF6-8799-CBFD79D18E8A}"/>
              </a:ext>
            </a:extLst>
          </p:cNvPr>
          <p:cNvSpPr>
            <a:spLocks noGrp="1"/>
          </p:cNvSpPr>
          <p:nvPr>
            <p:ph type="title"/>
          </p:nvPr>
        </p:nvSpPr>
        <p:spPr/>
        <p:txBody>
          <a:bodyPr/>
          <a:lstStyle/>
          <a:p>
            <a:r>
              <a:rPr lang="en-US" dirty="0"/>
              <a:t>Secure Software Group</a:t>
            </a:r>
          </a:p>
        </p:txBody>
      </p:sp>
    </p:spTree>
    <p:extLst>
      <p:ext uri="{BB962C8B-B14F-4D97-AF65-F5344CB8AC3E}">
        <p14:creationId xmlns:p14="http://schemas.microsoft.com/office/powerpoint/2010/main" val="989746327"/>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C05DEE-9B8C-4135-A4A0-421FEFF56CFD}"/>
              </a:ext>
            </a:extLst>
          </p:cNvPr>
          <p:cNvSpPr>
            <a:spLocks noGrp="1"/>
          </p:cNvSpPr>
          <p:nvPr>
            <p:ph type="title"/>
          </p:nvPr>
        </p:nvSpPr>
        <p:spPr/>
        <p:txBody>
          <a:bodyPr/>
          <a:lstStyle/>
          <a:p>
            <a:r>
              <a:rPr lang="en-US" dirty="0"/>
              <a:t>Secure Software Group</a:t>
            </a:r>
          </a:p>
        </p:txBody>
      </p:sp>
      <p:sp>
        <p:nvSpPr>
          <p:cNvPr id="3" name="Text Placeholder 2">
            <a:extLst>
              <a:ext uri="{FF2B5EF4-FFF2-40B4-BE49-F238E27FC236}">
                <a16:creationId xmlns:a16="http://schemas.microsoft.com/office/drawing/2014/main" id="{DA770551-1B5D-45E6-96DA-2C961BC1D35C}"/>
              </a:ext>
            </a:extLst>
          </p:cNvPr>
          <p:cNvSpPr>
            <a:spLocks noGrp="1"/>
          </p:cNvSpPr>
          <p:nvPr>
            <p:ph type="body" idx="1"/>
          </p:nvPr>
        </p:nvSpPr>
        <p:spPr/>
        <p:txBody>
          <a:bodyPr/>
          <a:lstStyle/>
          <a:p>
            <a:r>
              <a:rPr lang="en-US" sz="1800" dirty="0"/>
              <a:t>Secure Software Manager</a:t>
            </a:r>
          </a:p>
        </p:txBody>
      </p:sp>
      <p:sp>
        <p:nvSpPr>
          <p:cNvPr id="4" name="Content Placeholder 3">
            <a:extLst>
              <a:ext uri="{FF2B5EF4-FFF2-40B4-BE49-F238E27FC236}">
                <a16:creationId xmlns:a16="http://schemas.microsoft.com/office/drawing/2014/main" id="{40682144-0F00-4E87-81E1-99456C127687}"/>
              </a:ext>
            </a:extLst>
          </p:cNvPr>
          <p:cNvSpPr>
            <a:spLocks noGrp="1"/>
          </p:cNvSpPr>
          <p:nvPr>
            <p:ph sz="half" idx="2"/>
          </p:nvPr>
        </p:nvSpPr>
        <p:spPr/>
        <p:txBody>
          <a:bodyPr/>
          <a:lstStyle/>
          <a:p>
            <a:pPr marL="0" indent="0">
              <a:buNone/>
            </a:pPr>
            <a:r>
              <a:rPr lang="en-US" sz="1800" dirty="0"/>
              <a:t>Leads Secure Software Group: a centralized technical group</a:t>
            </a:r>
          </a:p>
          <a:p>
            <a:pPr marL="0" indent="0">
              <a:buNone/>
            </a:pPr>
            <a:r>
              <a:rPr lang="en-US" sz="1800" dirty="0"/>
              <a:t>Champion for secure software in executive management:</a:t>
            </a:r>
          </a:p>
          <a:p>
            <a:r>
              <a:rPr lang="en-US" sz="1800" dirty="0"/>
              <a:t>educate top management</a:t>
            </a:r>
          </a:p>
          <a:p>
            <a:r>
              <a:rPr lang="en-US" sz="1800" dirty="0"/>
              <a:t>define policy</a:t>
            </a:r>
          </a:p>
          <a:p>
            <a:r>
              <a:rPr lang="en-US" sz="1800" dirty="0"/>
              <a:t>lead and prioritize secure software</a:t>
            </a:r>
          </a:p>
          <a:p>
            <a:r>
              <a:rPr lang="en-US" sz="1800" dirty="0"/>
              <a:t>communicate issues to top </a:t>
            </a:r>
            <a:r>
              <a:rPr lang="en-US" sz="1800" dirty="0" err="1"/>
              <a:t>mgmt</a:t>
            </a:r>
            <a:endParaRPr lang="en-US" sz="1800" dirty="0"/>
          </a:p>
          <a:p>
            <a:r>
              <a:rPr lang="en-US" sz="1800" dirty="0"/>
              <a:t>monitor progress via metrics </a:t>
            </a:r>
          </a:p>
          <a:p>
            <a:r>
              <a:rPr lang="en-US" sz="1800" dirty="0"/>
              <a:t>establishes service level agreements and contractual obligations</a:t>
            </a:r>
          </a:p>
          <a:p>
            <a:endParaRPr lang="en-US" dirty="0"/>
          </a:p>
          <a:p>
            <a:endParaRPr lang="en-US" dirty="0"/>
          </a:p>
        </p:txBody>
      </p:sp>
      <p:sp>
        <p:nvSpPr>
          <p:cNvPr id="5" name="Text Placeholder 4">
            <a:extLst>
              <a:ext uri="{FF2B5EF4-FFF2-40B4-BE49-F238E27FC236}">
                <a16:creationId xmlns:a16="http://schemas.microsoft.com/office/drawing/2014/main" id="{FD1B5990-D45D-4D39-977C-901DE5FEF3D2}"/>
              </a:ext>
            </a:extLst>
          </p:cNvPr>
          <p:cNvSpPr>
            <a:spLocks noGrp="1"/>
          </p:cNvSpPr>
          <p:nvPr>
            <p:ph type="body" sz="quarter" idx="3"/>
          </p:nvPr>
        </p:nvSpPr>
        <p:spPr/>
        <p:txBody>
          <a:bodyPr/>
          <a:lstStyle/>
          <a:p>
            <a:r>
              <a:rPr lang="en-US" sz="1800" dirty="0"/>
              <a:t>Secure Software Group</a:t>
            </a:r>
          </a:p>
        </p:txBody>
      </p:sp>
      <p:sp>
        <p:nvSpPr>
          <p:cNvPr id="6" name="Content Placeholder 5">
            <a:extLst>
              <a:ext uri="{FF2B5EF4-FFF2-40B4-BE49-F238E27FC236}">
                <a16:creationId xmlns:a16="http://schemas.microsoft.com/office/drawing/2014/main" id="{8ECB065A-DABF-49FA-8460-7573599995A6}"/>
              </a:ext>
            </a:extLst>
          </p:cNvPr>
          <p:cNvSpPr>
            <a:spLocks noGrp="1"/>
          </p:cNvSpPr>
          <p:nvPr>
            <p:ph sz="half" idx="10"/>
          </p:nvPr>
        </p:nvSpPr>
        <p:spPr/>
        <p:txBody>
          <a:bodyPr/>
          <a:lstStyle/>
          <a:p>
            <a:pPr marL="0" indent="0">
              <a:buNone/>
            </a:pPr>
            <a:r>
              <a:rPr lang="en-US" sz="1800" dirty="0"/>
              <a:t>Technical security guidance to organization:</a:t>
            </a:r>
          </a:p>
          <a:p>
            <a:r>
              <a:rPr lang="en-US" sz="1800" dirty="0"/>
              <a:t>write security-related software</a:t>
            </a:r>
          </a:p>
          <a:p>
            <a:r>
              <a:rPr lang="en-US" sz="1800" dirty="0"/>
              <a:t>evaluate third-party software</a:t>
            </a:r>
          </a:p>
          <a:p>
            <a:r>
              <a:rPr lang="en-US" sz="1800" dirty="0"/>
              <a:t>monitor development projects </a:t>
            </a:r>
          </a:p>
          <a:p>
            <a:r>
              <a:rPr lang="en-US" sz="1800" dirty="0"/>
              <a:t>ensure developer training for security</a:t>
            </a:r>
          </a:p>
          <a:p>
            <a:r>
              <a:rPr lang="en-US" sz="1800" dirty="0"/>
              <a:t>participate in design and code reviews. </a:t>
            </a:r>
          </a:p>
          <a:p>
            <a:r>
              <a:rPr lang="en-US" sz="1800" dirty="0"/>
              <a:t>identify regulatory requirements (with lawyers)</a:t>
            </a:r>
          </a:p>
          <a:p>
            <a:r>
              <a:rPr lang="en-US" sz="1800" dirty="0"/>
              <a:t>evaluate PII requirements</a:t>
            </a:r>
          </a:p>
          <a:p>
            <a:r>
              <a:rPr lang="en-US" sz="1800" dirty="0"/>
              <a:t>prepare data classification </a:t>
            </a:r>
          </a:p>
        </p:txBody>
      </p:sp>
    </p:spTree>
    <p:extLst>
      <p:ext uri="{BB962C8B-B14F-4D97-AF65-F5344CB8AC3E}">
        <p14:creationId xmlns:p14="http://schemas.microsoft.com/office/powerpoint/2010/main" val="1821716992"/>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A3B2D27-E157-4768-8E9A-28978AEB2619}"/>
              </a:ext>
            </a:extLst>
          </p:cNvPr>
          <p:cNvSpPr>
            <a:spLocks noGrp="1"/>
          </p:cNvSpPr>
          <p:nvPr>
            <p:ph idx="11"/>
          </p:nvPr>
        </p:nvSpPr>
        <p:spPr>
          <a:xfrm>
            <a:off x="522000" y="2133600"/>
            <a:ext cx="8136000" cy="4265612"/>
          </a:xfrm>
        </p:spPr>
        <p:txBody>
          <a:bodyPr/>
          <a:lstStyle/>
          <a:p>
            <a:r>
              <a:rPr lang="en-US" sz="2000" b="1" dirty="0"/>
              <a:t>Satellite: </a:t>
            </a:r>
            <a:r>
              <a:rPr lang="en-US" sz="2000" dirty="0"/>
              <a:t>security champions in development groups, who can </a:t>
            </a:r>
          </a:p>
          <a:p>
            <a:pPr marL="285750" indent="-285750">
              <a:buFont typeface="Arial" panose="020B0604020202020204" pitchFamily="34" charset="0"/>
              <a:buChar char="•"/>
            </a:pPr>
            <a:r>
              <a:rPr lang="en-US" sz="2000" dirty="0"/>
              <a:t>represent security interests locally to each project. </a:t>
            </a:r>
          </a:p>
          <a:p>
            <a:r>
              <a:rPr lang="en-US" sz="2000" dirty="0"/>
              <a:t>Available to Satellite:  security portal listing </a:t>
            </a:r>
          </a:p>
          <a:p>
            <a:pPr marL="285750" indent="-285750">
              <a:buFont typeface="Arial" panose="020B0604020202020204" pitchFamily="34" charset="0"/>
              <a:buChar char="•"/>
            </a:pPr>
            <a:r>
              <a:rPr lang="en-US" sz="2000" dirty="0"/>
              <a:t>security standards</a:t>
            </a:r>
          </a:p>
          <a:p>
            <a:pPr marL="285750" indent="-285750">
              <a:buFont typeface="Arial" panose="020B0604020202020204" pitchFamily="34" charset="0"/>
              <a:buChar char="•"/>
            </a:pPr>
            <a:r>
              <a:rPr lang="en-US" sz="2000" dirty="0"/>
              <a:t>Inform as to appropriate open source software </a:t>
            </a:r>
          </a:p>
          <a:p>
            <a:pPr marL="285750" indent="-285750">
              <a:buFont typeface="Arial" panose="020B0604020202020204" pitchFamily="34" charset="0"/>
              <a:buChar char="•"/>
            </a:pPr>
            <a:r>
              <a:rPr lang="en-US" sz="2000" dirty="0"/>
              <a:t>establish a standards review board </a:t>
            </a:r>
          </a:p>
        </p:txBody>
      </p:sp>
      <p:sp>
        <p:nvSpPr>
          <p:cNvPr id="3" name="Title 2">
            <a:extLst>
              <a:ext uri="{FF2B5EF4-FFF2-40B4-BE49-F238E27FC236}">
                <a16:creationId xmlns:a16="http://schemas.microsoft.com/office/drawing/2014/main" id="{5AFBCE10-41D7-4B0B-AA22-81CD8AF3C3B4}"/>
              </a:ext>
            </a:extLst>
          </p:cNvPr>
          <p:cNvSpPr>
            <a:spLocks noGrp="1"/>
          </p:cNvSpPr>
          <p:nvPr>
            <p:ph type="title"/>
          </p:nvPr>
        </p:nvSpPr>
        <p:spPr>
          <a:xfrm>
            <a:off x="494506" y="914400"/>
            <a:ext cx="8154988" cy="498475"/>
          </a:xfrm>
        </p:spPr>
        <p:txBody>
          <a:bodyPr/>
          <a:lstStyle/>
          <a:p>
            <a:r>
              <a:rPr lang="en-US" dirty="0"/>
              <a:t>Satellite</a:t>
            </a:r>
          </a:p>
        </p:txBody>
      </p:sp>
    </p:spTree>
    <p:extLst>
      <p:ext uri="{BB962C8B-B14F-4D97-AF65-F5344CB8AC3E}">
        <p14:creationId xmlns:p14="http://schemas.microsoft.com/office/powerpoint/2010/main" val="1801128741"/>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E07A43-8412-4668-A927-65E4C324742E}"/>
              </a:ext>
            </a:extLst>
          </p:cNvPr>
          <p:cNvSpPr>
            <a:spLocks noGrp="1"/>
          </p:cNvSpPr>
          <p:nvPr>
            <p:ph type="title"/>
          </p:nvPr>
        </p:nvSpPr>
        <p:spPr>
          <a:xfrm>
            <a:off x="722313" y="4406900"/>
            <a:ext cx="7772400" cy="1108075"/>
          </a:xfrm>
        </p:spPr>
        <p:txBody>
          <a:bodyPr/>
          <a:lstStyle/>
          <a:p>
            <a:pPr eaLnBrk="1" hangingPunct="1">
              <a:defRPr/>
            </a:pPr>
            <a:r>
              <a:rPr lang="en-US" dirty="0"/>
              <a:t>Secure Programming</a:t>
            </a:r>
            <a:br>
              <a:rPr lang="en-US" dirty="0"/>
            </a:br>
            <a:r>
              <a:rPr lang="en-US" dirty="0"/>
              <a:t>&amp; Secure Test</a:t>
            </a:r>
          </a:p>
        </p:txBody>
      </p:sp>
      <p:sp>
        <p:nvSpPr>
          <p:cNvPr id="76803" name="Text Placeholder 2">
            <a:extLst>
              <a:ext uri="{FF2B5EF4-FFF2-40B4-BE49-F238E27FC236}">
                <a16:creationId xmlns:a16="http://schemas.microsoft.com/office/drawing/2014/main" id="{AE47EB36-D846-429A-969C-261CB03EBBF0}"/>
              </a:ext>
            </a:extLst>
          </p:cNvPr>
          <p:cNvSpPr>
            <a:spLocks noGrp="1"/>
          </p:cNvSpPr>
          <p:nvPr>
            <p:ph type="body" idx="1"/>
          </p:nvPr>
        </p:nvSpPr>
        <p:spPr/>
        <p:txBody>
          <a:bodyPr/>
          <a:lstStyle/>
          <a:p>
            <a:pPr eaLnBrk="1" hangingPunct="1"/>
            <a:r>
              <a:rPr lang="en-US" altLang="en-US">
                <a:latin typeface="Calibri" panose="020F0502020204030204" pitchFamily="34" charset="0"/>
                <a:ea typeface="ヒラギノ角ゴ Pro W3"/>
                <a:cs typeface="ヒラギノ角ゴ Pro W3"/>
              </a:rPr>
              <a:t>Secure UML</a:t>
            </a:r>
          </a:p>
        </p:txBody>
      </p:sp>
      <p:graphicFrame>
        <p:nvGraphicFramePr>
          <p:cNvPr id="4" name="Content Placeholder 4">
            <a:extLst>
              <a:ext uri="{FF2B5EF4-FFF2-40B4-BE49-F238E27FC236}">
                <a16:creationId xmlns:a16="http://schemas.microsoft.com/office/drawing/2014/main" id="{7C96FFF4-CB5A-4FCD-A3BE-940B18A69A7D}"/>
              </a:ext>
            </a:extLst>
          </p:cNvPr>
          <p:cNvGraphicFramePr>
            <a:graphicFrameLocks/>
          </p:cNvGraphicFramePr>
          <p:nvPr/>
        </p:nvGraphicFramePr>
        <p:xfrm>
          <a:off x="2819400" y="914400"/>
          <a:ext cx="5791200" cy="3429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69E4B4D-0DFA-411D-9986-34305894BE83}"/>
              </a:ext>
            </a:extLst>
          </p:cNvPr>
          <p:cNvSpPr>
            <a:spLocks noGrp="1"/>
          </p:cNvSpPr>
          <p:nvPr>
            <p:ph idx="11"/>
          </p:nvPr>
        </p:nvSpPr>
        <p:spPr/>
        <p:txBody>
          <a:bodyPr/>
          <a:lstStyle/>
          <a:p>
            <a:r>
              <a:rPr lang="en-US" dirty="0"/>
              <a:t>BSIMM recommends code reviews the basic maturity level, including: </a:t>
            </a:r>
          </a:p>
          <a:p>
            <a:pPr marL="285750" indent="-285750">
              <a:buFont typeface="Arial" panose="020B0604020202020204" pitchFamily="34" charset="0"/>
              <a:buChar char="•"/>
            </a:pPr>
            <a:r>
              <a:rPr lang="en-US" dirty="0"/>
              <a:t>automated tools (e.g., static analysis)</a:t>
            </a:r>
          </a:p>
          <a:p>
            <a:pPr marL="285750" indent="-285750">
              <a:buFont typeface="Arial" panose="020B0604020202020204" pitchFamily="34" charset="0"/>
              <a:buChar char="•"/>
            </a:pPr>
            <a:r>
              <a:rPr lang="en-US" dirty="0"/>
              <a:t>manual reviews of high-risk code</a:t>
            </a:r>
          </a:p>
          <a:p>
            <a:pPr marL="285750" indent="-285750">
              <a:buFont typeface="Arial" panose="020B0604020202020204" pitchFamily="34" charset="0"/>
              <a:buChar char="•"/>
            </a:pPr>
            <a:r>
              <a:rPr lang="en-US" dirty="0"/>
              <a:t>all projects should go through code reviews  </a:t>
            </a:r>
          </a:p>
          <a:p>
            <a:r>
              <a:rPr lang="en-US" dirty="0"/>
              <a:t>tool mentors guide through automated reviews </a:t>
            </a:r>
          </a:p>
          <a:p>
            <a:r>
              <a:rPr lang="en-US" dirty="0"/>
              <a:t>document reviews in centralized reporting mechanism</a:t>
            </a:r>
          </a:p>
        </p:txBody>
      </p:sp>
      <p:sp>
        <p:nvSpPr>
          <p:cNvPr id="3" name="Title 2">
            <a:extLst>
              <a:ext uri="{FF2B5EF4-FFF2-40B4-BE49-F238E27FC236}">
                <a16:creationId xmlns:a16="http://schemas.microsoft.com/office/drawing/2014/main" id="{022D2CDC-B020-453C-BD0D-8B7B151A3A73}"/>
              </a:ext>
            </a:extLst>
          </p:cNvPr>
          <p:cNvSpPr>
            <a:spLocks noGrp="1"/>
          </p:cNvSpPr>
          <p:nvPr>
            <p:ph type="title"/>
          </p:nvPr>
        </p:nvSpPr>
        <p:spPr/>
        <p:txBody>
          <a:bodyPr/>
          <a:lstStyle/>
          <a:p>
            <a:r>
              <a:rPr lang="en-US" dirty="0"/>
              <a:t>Coding</a:t>
            </a:r>
          </a:p>
        </p:txBody>
      </p:sp>
    </p:spTree>
    <p:extLst>
      <p:ext uri="{BB962C8B-B14F-4D97-AF65-F5344CB8AC3E}">
        <p14:creationId xmlns:p14="http://schemas.microsoft.com/office/powerpoint/2010/main" val="2146454361"/>
      </p:ext>
    </p:extLst>
  </p:cSld>
  <p:clrMapOvr>
    <a:masterClrMapping/>
  </p:clrMapOvr>
  <p:transition spd="slow"/>
</p:sld>
</file>

<file path=ppt/theme/theme1.xml><?xml version="1.0" encoding="utf-8"?>
<a:theme xmlns:a="http://schemas.openxmlformats.org/drawingml/2006/main" name="Springer_2012">
  <a:themeElements>
    <a:clrScheme name="Benutzerdefiniert 5">
      <a:dk1>
        <a:srgbClr val="002143"/>
      </a:dk1>
      <a:lt1>
        <a:srgbClr val="FFFFFF"/>
      </a:lt1>
      <a:dk2>
        <a:srgbClr val="5F5F5F"/>
      </a:dk2>
      <a:lt2>
        <a:srgbClr val="EDEDED"/>
      </a:lt2>
      <a:accent1>
        <a:srgbClr val="00468A"/>
      </a:accent1>
      <a:accent2>
        <a:srgbClr val="0176C3"/>
      </a:accent2>
      <a:accent3>
        <a:srgbClr val="B3DCF5"/>
      </a:accent3>
      <a:accent4>
        <a:srgbClr val="8C8C8C"/>
      </a:accent4>
      <a:accent5>
        <a:srgbClr val="CCCCCC"/>
      </a:accent5>
      <a:accent6>
        <a:srgbClr val="EE7D11"/>
      </a:accent6>
      <a:hlink>
        <a:srgbClr val="0176C3"/>
      </a:hlink>
      <a:folHlink>
        <a:srgbClr val="999999"/>
      </a:folHlink>
    </a:clrScheme>
    <a:fontScheme name="Springer_2012">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DDE9"/>
        </a:solidFill>
        <a:ln w="9525" cap="flat" cmpd="sng" algn="ctr">
          <a:solidFill>
            <a:schemeClr val="hlink"/>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en-US" sz="1600" b="0" i="0" u="none" strike="noStrike" cap="none" normalizeH="0" baseline="0">
            <a:ln>
              <a:noFill/>
            </a:ln>
            <a:solidFill>
              <a:schemeClr val="tx2"/>
            </a:solidFill>
            <a:effectLst/>
            <a:latin typeface="Arial" charset="0"/>
          </a:defRPr>
        </a:defPPr>
      </a:lstStyle>
    </a:spDef>
    <a:lnDef>
      <a:spPr bwMode="auto">
        <a:xfrm>
          <a:off x="0" y="0"/>
          <a:ext cx="1" cy="1"/>
        </a:xfrm>
        <a:custGeom>
          <a:avLst/>
          <a:gdLst/>
          <a:ahLst/>
          <a:cxnLst/>
          <a:rect l="0" t="0" r="0" b="0"/>
          <a:pathLst/>
        </a:custGeom>
        <a:solidFill>
          <a:srgbClr val="D1DDE9"/>
        </a:solidFill>
        <a:ln w="9525" cap="flat" cmpd="sng" algn="ctr">
          <a:solidFill>
            <a:schemeClr val="hlink"/>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en-US" sz="1600" b="0" i="0" u="none" strike="noStrike" cap="none" normalizeH="0" baseline="0">
            <a:ln>
              <a:noFill/>
            </a:ln>
            <a:solidFill>
              <a:schemeClr val="tx2"/>
            </a:solidFill>
            <a:effectLst/>
            <a:latin typeface="Arial" charset="0"/>
          </a:defRPr>
        </a:defPPr>
      </a:lstStyle>
    </a:lnDef>
    <a:txDef>
      <a:spPr>
        <a:noFill/>
      </a:spPr>
      <a:bodyPr wrap="square" lIns="0" tIns="0" rIns="0" bIns="0" rtlCol="0">
        <a:noAutofit/>
      </a:bodyPr>
      <a:lstStyle>
        <a:defPPr algn="l">
          <a:lnSpc>
            <a:spcPts val="2200"/>
          </a:lnSpc>
          <a:spcBef>
            <a:spcPts val="900"/>
          </a:spcBef>
          <a:buClr>
            <a:schemeClr val="accent2"/>
          </a:buClr>
          <a:buSzPct val="100000"/>
          <a:defRPr sz="1800" dirty="0" err="1" smtClean="0">
            <a:latin typeface="+mn-lt"/>
          </a:defRPr>
        </a:defPPr>
      </a:lstStyle>
    </a:txDef>
  </a:objectDefaults>
  <a:extraClrSchemeLst>
    <a:extraClrScheme>
      <a:clrScheme name="SPRINGER_ssbm_E 1">
        <a:dk1>
          <a:srgbClr val="000000"/>
        </a:dk1>
        <a:lt1>
          <a:srgbClr val="FFFFFF"/>
        </a:lt1>
        <a:dk2>
          <a:srgbClr val="002143"/>
        </a:dk2>
        <a:lt2>
          <a:srgbClr val="CCCCD2"/>
        </a:lt2>
        <a:accent1>
          <a:srgbClr val="FF9A6E"/>
        </a:accent1>
        <a:accent2>
          <a:srgbClr val="F76013"/>
        </a:accent2>
        <a:accent3>
          <a:srgbClr val="FFFFFF"/>
        </a:accent3>
        <a:accent4>
          <a:srgbClr val="000000"/>
        </a:accent4>
        <a:accent5>
          <a:srgbClr val="FFCABA"/>
        </a:accent5>
        <a:accent6>
          <a:srgbClr val="E05610"/>
        </a:accent6>
        <a:hlink>
          <a:srgbClr val="FFCAB0"/>
        </a:hlink>
        <a:folHlink>
          <a:srgbClr val="A5A5A5"/>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Benutzerdefiniert 5">
    <a:dk1>
      <a:srgbClr val="002143"/>
    </a:dk1>
    <a:lt1>
      <a:srgbClr val="FFFFFF"/>
    </a:lt1>
    <a:dk2>
      <a:srgbClr val="5F5F5F"/>
    </a:dk2>
    <a:lt2>
      <a:srgbClr val="EDEDED"/>
    </a:lt2>
    <a:accent1>
      <a:srgbClr val="00468A"/>
    </a:accent1>
    <a:accent2>
      <a:srgbClr val="0176C3"/>
    </a:accent2>
    <a:accent3>
      <a:srgbClr val="B3DCF5"/>
    </a:accent3>
    <a:accent4>
      <a:srgbClr val="8C8C8C"/>
    </a:accent4>
    <a:accent5>
      <a:srgbClr val="CCCCCC"/>
    </a:accent5>
    <a:accent6>
      <a:srgbClr val="EE7D11"/>
    </a:accent6>
    <a:hlink>
      <a:srgbClr val="0176C3"/>
    </a:hlink>
    <a:folHlink>
      <a:srgbClr val="999999"/>
    </a:folHlink>
  </a:clrScheme>
</a:themeOverride>
</file>

<file path=docProps/app.xml><?xml version="1.0" encoding="utf-8"?>
<Properties xmlns="http://schemas.openxmlformats.org/officeDocument/2006/extended-properties" xmlns:vt="http://schemas.openxmlformats.org/officeDocument/2006/docPropsVTypes">
  <Template>springerPPT</Template>
  <TotalTime>18341</TotalTime>
  <Words>4585</Words>
  <Application>Microsoft Office PowerPoint</Application>
  <PresentationFormat>On-screen Show (4:3)</PresentationFormat>
  <Paragraphs>618</Paragraphs>
  <Slides>49</Slides>
  <Notes>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49</vt:i4>
      </vt:variant>
    </vt:vector>
  </HeadingPairs>
  <TitlesOfParts>
    <vt:vector size="54" baseType="lpstr">
      <vt:lpstr>Arial</vt:lpstr>
      <vt:lpstr>Calibri</vt:lpstr>
      <vt:lpstr>Times</vt:lpstr>
      <vt:lpstr>Springer_2012</vt:lpstr>
      <vt:lpstr>Custom Design</vt:lpstr>
      <vt:lpstr>Chapter 22:  Defining a Secure Software Process </vt:lpstr>
      <vt:lpstr>Standards we will look at:</vt:lpstr>
      <vt:lpstr>BSIMM Versus OWASP SAMM</vt:lpstr>
      <vt:lpstr>Secure Software Initiative</vt:lpstr>
      <vt:lpstr>Secure Software Group</vt:lpstr>
      <vt:lpstr>Secure Software Group</vt:lpstr>
      <vt:lpstr>Satellite</vt:lpstr>
      <vt:lpstr>Secure Programming &amp; Secure Test</vt:lpstr>
      <vt:lpstr>Coding</vt:lpstr>
      <vt:lpstr>Testing</vt:lpstr>
      <vt:lpstr>Segregation of Duties</vt:lpstr>
      <vt:lpstr>Test Tools</vt:lpstr>
      <vt:lpstr>Reliability Tests</vt:lpstr>
      <vt:lpstr>Third Party Code</vt:lpstr>
      <vt:lpstr>Penetration Testing</vt:lpstr>
      <vt:lpstr>Web Testing Tools</vt:lpstr>
      <vt:lpstr>Bug Bar</vt:lpstr>
      <vt:lpstr>Certification &amp; Accreditation</vt:lpstr>
      <vt:lpstr>Software Release and Deployment</vt:lpstr>
      <vt:lpstr>Agile Development</vt:lpstr>
      <vt:lpstr>Agile Development</vt:lpstr>
      <vt:lpstr>Developing Evil User Stories</vt:lpstr>
      <vt:lpstr>Developing Security Stories</vt:lpstr>
      <vt:lpstr>Example Evil User Stories: University</vt:lpstr>
      <vt:lpstr>Test Case: Test Purpose</vt:lpstr>
      <vt:lpstr>Test Case: Flow of Events</vt:lpstr>
      <vt:lpstr>PowerPoint Presentation</vt:lpstr>
      <vt:lpstr>Test Case: Postconditions</vt:lpstr>
      <vt:lpstr>Payment Card Industry (PCI) Software Security Framework (SSF)</vt:lpstr>
      <vt:lpstr>Security Governance</vt:lpstr>
      <vt:lpstr>Threat and Vulnerability Identification</vt:lpstr>
      <vt:lpstr>Secure Data Management</vt:lpstr>
      <vt:lpstr>Secure Data Management</vt:lpstr>
      <vt:lpstr>Secure Communications: To Stakeholders</vt:lpstr>
      <vt:lpstr>Secure Communications: Maintenance</vt:lpstr>
      <vt:lpstr>Secure Communications: Certification</vt:lpstr>
      <vt:lpstr>Common Criteria</vt:lpstr>
      <vt:lpstr>Check your Understanding</vt:lpstr>
      <vt:lpstr>Vocabulary</vt:lpstr>
      <vt:lpstr>Vocabulary</vt:lpstr>
      <vt:lpstr>Summary</vt:lpstr>
      <vt:lpstr>Exercise</vt:lpstr>
      <vt:lpstr>Developing Evil User Stories</vt:lpstr>
      <vt:lpstr>Developing Security Stories</vt:lpstr>
      <vt:lpstr>Example Evil User Stories: University</vt:lpstr>
      <vt:lpstr>Test Case: Test Purpose</vt:lpstr>
      <vt:lpstr>Test Case: Flow of Events</vt:lpstr>
      <vt:lpstr>PowerPoint Presentation</vt:lpstr>
      <vt:lpstr>Test Case: Postconditions</vt:lpstr>
    </vt:vector>
  </TitlesOfParts>
  <Company>University of Wisconsin - Parkside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 Security Awareness</dc:title>
  <dc:creator>dorr0001</dc:creator>
  <cp:lastModifiedBy>Susan Lincke</cp:lastModifiedBy>
  <cp:revision>381</cp:revision>
  <dcterms:created xsi:type="dcterms:W3CDTF">2010-06-24T20:13:40Z</dcterms:created>
  <dcterms:modified xsi:type="dcterms:W3CDTF">2023-12-14T21:18:41Z</dcterms:modified>
</cp:coreProperties>
</file>