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1" r:id="rId1"/>
    <p:sldMasterId id="2147483874" r:id="rId2"/>
  </p:sldMasterIdLst>
  <p:notesMasterIdLst>
    <p:notesMasterId r:id="rId61"/>
  </p:notesMasterIdLst>
  <p:sldIdLst>
    <p:sldId id="256" r:id="rId3"/>
    <p:sldId id="322" r:id="rId4"/>
    <p:sldId id="323" r:id="rId5"/>
    <p:sldId id="303" r:id="rId6"/>
    <p:sldId id="344" r:id="rId7"/>
    <p:sldId id="309" r:id="rId8"/>
    <p:sldId id="310" r:id="rId9"/>
    <p:sldId id="308" r:id="rId10"/>
    <p:sldId id="273" r:id="rId11"/>
    <p:sldId id="328" r:id="rId12"/>
    <p:sldId id="305" r:id="rId13"/>
    <p:sldId id="335" r:id="rId14"/>
    <p:sldId id="312" r:id="rId15"/>
    <p:sldId id="336" r:id="rId16"/>
    <p:sldId id="304" r:id="rId17"/>
    <p:sldId id="314" r:id="rId18"/>
    <p:sldId id="302" r:id="rId19"/>
    <p:sldId id="301" r:id="rId20"/>
    <p:sldId id="326" r:id="rId21"/>
    <p:sldId id="347" r:id="rId22"/>
    <p:sldId id="345" r:id="rId23"/>
    <p:sldId id="262" r:id="rId24"/>
    <p:sldId id="330" r:id="rId25"/>
    <p:sldId id="268" r:id="rId26"/>
    <p:sldId id="334" r:id="rId27"/>
    <p:sldId id="342" r:id="rId28"/>
    <p:sldId id="265" r:id="rId29"/>
    <p:sldId id="264" r:id="rId30"/>
    <p:sldId id="263" r:id="rId31"/>
    <p:sldId id="343" r:id="rId32"/>
    <p:sldId id="332" r:id="rId33"/>
    <p:sldId id="285" r:id="rId34"/>
    <p:sldId id="307" r:id="rId35"/>
    <p:sldId id="271" r:id="rId36"/>
    <p:sldId id="333" r:id="rId37"/>
    <p:sldId id="272" r:id="rId38"/>
    <p:sldId id="311" r:id="rId39"/>
    <p:sldId id="329" r:id="rId40"/>
    <p:sldId id="337" r:id="rId41"/>
    <p:sldId id="284" r:id="rId42"/>
    <p:sldId id="275" r:id="rId43"/>
    <p:sldId id="274" r:id="rId44"/>
    <p:sldId id="282" r:id="rId45"/>
    <p:sldId id="300" r:id="rId46"/>
    <p:sldId id="292" r:id="rId47"/>
    <p:sldId id="286" r:id="rId48"/>
    <p:sldId id="321" r:id="rId49"/>
    <p:sldId id="287" r:id="rId50"/>
    <p:sldId id="317" r:id="rId51"/>
    <p:sldId id="325" r:id="rId52"/>
    <p:sldId id="291" r:id="rId53"/>
    <p:sldId id="293" r:id="rId54"/>
    <p:sldId id="327" r:id="rId55"/>
    <p:sldId id="320" r:id="rId56"/>
    <p:sldId id="346" r:id="rId57"/>
    <p:sldId id="384" r:id="rId58"/>
    <p:sldId id="385" r:id="rId59"/>
    <p:sldId id="386" r:id="rId6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0" autoAdjust="0"/>
    <p:restoredTop sz="88286" autoAdjust="0"/>
  </p:normalViewPr>
  <p:slideViewPr>
    <p:cSldViewPr>
      <p:cViewPr varScale="1">
        <p:scale>
          <a:sx n="71" d="100"/>
          <a:sy n="71" d="100"/>
        </p:scale>
        <p:origin x="2760" y="78"/>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notesMaster" Target="notesMasters/notes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iagrams/_rels/data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wmf"/><Relationship Id="rId1" Type="http://schemas.openxmlformats.org/officeDocument/2006/relationships/image" Target="../media/image11.wmf"/><Relationship Id="rId4" Type="http://schemas.openxmlformats.org/officeDocument/2006/relationships/image" Target="../media/image14.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wmf"/><Relationship Id="rId1" Type="http://schemas.openxmlformats.org/officeDocument/2006/relationships/image" Target="../media/image11.wmf"/><Relationship Id="rId4"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6E1E12-E21B-4EC8-BAC2-AACC95C27CF4}"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633CB0FE-9F03-4471-8EAB-E9143CB0E756}">
      <dgm:prSet phldrT="[Text]"/>
      <dgm:spPr>
        <a:solidFill>
          <a:srgbClr val="C00000"/>
        </a:solidFill>
      </dgm:spPr>
      <dgm:t>
        <a:bodyPr/>
        <a:lstStyle/>
        <a:p>
          <a:r>
            <a:rPr lang="en-US" dirty="0"/>
            <a:t>Enter</a:t>
          </a:r>
        </a:p>
      </dgm:t>
    </dgm:pt>
    <dgm:pt modelId="{856E7DE7-5C70-4431-B5ED-3F9A92C2659B}" type="parTrans" cxnId="{C4CB4A19-049F-4B27-B664-24FE83CA15A1}">
      <dgm:prSet/>
      <dgm:spPr/>
      <dgm:t>
        <a:bodyPr/>
        <a:lstStyle/>
        <a:p>
          <a:endParaRPr lang="en-US"/>
        </a:p>
      </dgm:t>
    </dgm:pt>
    <dgm:pt modelId="{39C342AC-1CC8-4722-B9B5-3D5A7F996096}" type="sibTrans" cxnId="{C4CB4A19-049F-4B27-B664-24FE83CA15A1}">
      <dgm:prSet/>
      <dgm:spPr/>
      <dgm:t>
        <a:bodyPr/>
        <a:lstStyle/>
        <a:p>
          <a:endParaRPr lang="en-US"/>
        </a:p>
      </dgm:t>
    </dgm:pt>
    <dgm:pt modelId="{445B0BDE-325E-4837-ABF7-2B07A25C14C3}">
      <dgm:prSet phldrT="[Text]"/>
      <dgm:spPr/>
      <dgm:t>
        <a:bodyPr/>
        <a:lstStyle/>
        <a:p>
          <a:r>
            <a:rPr lang="en-US" dirty="0"/>
            <a:t>Social engineer</a:t>
          </a:r>
        </a:p>
      </dgm:t>
    </dgm:pt>
    <dgm:pt modelId="{C446E073-7575-4E64-BFE6-00215354DEF1}" type="parTrans" cxnId="{E260790E-5BE0-40F8-BA9D-03200727F6BB}">
      <dgm:prSet/>
      <dgm:spPr/>
      <dgm:t>
        <a:bodyPr/>
        <a:lstStyle/>
        <a:p>
          <a:endParaRPr lang="en-US"/>
        </a:p>
      </dgm:t>
    </dgm:pt>
    <dgm:pt modelId="{CA909167-2EE5-4AD8-9484-6A51B75C8A28}" type="sibTrans" cxnId="{E260790E-5BE0-40F8-BA9D-03200727F6BB}">
      <dgm:prSet/>
      <dgm:spPr/>
      <dgm:t>
        <a:bodyPr/>
        <a:lstStyle/>
        <a:p>
          <a:endParaRPr lang="en-US"/>
        </a:p>
      </dgm:t>
    </dgm:pt>
    <dgm:pt modelId="{AAB263AB-2349-483A-BFB4-577D33ECA20F}">
      <dgm:prSet phldrT="[Text]"/>
      <dgm:spPr/>
      <dgm:t>
        <a:bodyPr/>
        <a:lstStyle/>
        <a:p>
          <a:r>
            <a:rPr lang="en-US" dirty="0"/>
            <a:t>Entice to infection</a:t>
          </a:r>
        </a:p>
      </dgm:t>
    </dgm:pt>
    <dgm:pt modelId="{1E85BA7B-7FA2-4E3E-9F48-9E7C7EDB1B4D}" type="parTrans" cxnId="{4D29C9A0-B49D-4C5F-87C4-E5C54F4E7EC0}">
      <dgm:prSet/>
      <dgm:spPr/>
      <dgm:t>
        <a:bodyPr/>
        <a:lstStyle/>
        <a:p>
          <a:endParaRPr lang="en-US"/>
        </a:p>
      </dgm:t>
    </dgm:pt>
    <dgm:pt modelId="{E028FE38-E5AB-446E-AADF-C9FF824D9AE2}" type="sibTrans" cxnId="{4D29C9A0-B49D-4C5F-87C4-E5C54F4E7EC0}">
      <dgm:prSet/>
      <dgm:spPr/>
      <dgm:t>
        <a:bodyPr/>
        <a:lstStyle/>
        <a:p>
          <a:endParaRPr lang="en-US"/>
        </a:p>
      </dgm:t>
    </dgm:pt>
    <dgm:pt modelId="{520A6F3D-6450-4CAE-98D0-FE15765AF5C8}">
      <dgm:prSet phldrT="[Text]"/>
      <dgm:spPr/>
      <dgm:t>
        <a:bodyPr/>
        <a:lstStyle/>
        <a:p>
          <a:r>
            <a:rPr lang="en-US" dirty="0"/>
            <a:t>Expand</a:t>
          </a:r>
        </a:p>
      </dgm:t>
    </dgm:pt>
    <dgm:pt modelId="{DE2EFEA7-E0D9-4D4F-B4A1-30AED35C18D6}" type="parTrans" cxnId="{FAF19939-85BB-48DA-A06F-DC7F26DE1539}">
      <dgm:prSet/>
      <dgm:spPr/>
      <dgm:t>
        <a:bodyPr/>
        <a:lstStyle/>
        <a:p>
          <a:endParaRPr lang="en-US"/>
        </a:p>
      </dgm:t>
    </dgm:pt>
    <dgm:pt modelId="{D01F195F-DC34-4E5B-A544-A5E2A8AB0653}" type="sibTrans" cxnId="{FAF19939-85BB-48DA-A06F-DC7F26DE1539}">
      <dgm:prSet/>
      <dgm:spPr/>
      <dgm:t>
        <a:bodyPr/>
        <a:lstStyle/>
        <a:p>
          <a:endParaRPr lang="en-US"/>
        </a:p>
      </dgm:t>
    </dgm:pt>
    <dgm:pt modelId="{19806FF3-0547-477A-8992-F7702BA6D373}">
      <dgm:prSet phldrT="[Text]"/>
      <dgm:spPr/>
      <dgm:t>
        <a:bodyPr/>
        <a:lstStyle/>
        <a:p>
          <a:r>
            <a:rPr lang="en-US" dirty="0"/>
            <a:t>Expand privileges</a:t>
          </a:r>
        </a:p>
      </dgm:t>
    </dgm:pt>
    <dgm:pt modelId="{D4EB986F-F716-46C0-99B3-01B8AF321C11}" type="parTrans" cxnId="{2ECB3605-D2DC-463A-90BB-0ACCB92CAC2D}">
      <dgm:prSet/>
      <dgm:spPr/>
      <dgm:t>
        <a:bodyPr/>
        <a:lstStyle/>
        <a:p>
          <a:endParaRPr lang="en-US"/>
        </a:p>
      </dgm:t>
    </dgm:pt>
    <dgm:pt modelId="{EBF67F56-8D55-43E2-A41D-5004FE691706}" type="sibTrans" cxnId="{2ECB3605-D2DC-463A-90BB-0ACCB92CAC2D}">
      <dgm:prSet/>
      <dgm:spPr/>
      <dgm:t>
        <a:bodyPr/>
        <a:lstStyle/>
        <a:p>
          <a:endParaRPr lang="en-US"/>
        </a:p>
      </dgm:t>
    </dgm:pt>
    <dgm:pt modelId="{8BD28376-049B-42A4-8F99-0863E5D06ECC}">
      <dgm:prSet phldrT="[Text]"/>
      <dgm:spPr/>
      <dgm:t>
        <a:bodyPr/>
        <a:lstStyle/>
        <a:p>
          <a:r>
            <a:rPr lang="en-US" dirty="0"/>
            <a:t>Hide tracks</a:t>
          </a:r>
        </a:p>
      </dgm:t>
    </dgm:pt>
    <dgm:pt modelId="{040F57FD-F9F8-459B-90DA-31C9D23AE632}" type="parTrans" cxnId="{036B5B96-0710-4BDC-9682-DC795732E147}">
      <dgm:prSet/>
      <dgm:spPr/>
      <dgm:t>
        <a:bodyPr/>
        <a:lstStyle/>
        <a:p>
          <a:endParaRPr lang="en-US"/>
        </a:p>
      </dgm:t>
    </dgm:pt>
    <dgm:pt modelId="{B26F3406-E326-49E7-A12B-CF1598C22741}" type="sibTrans" cxnId="{036B5B96-0710-4BDC-9682-DC795732E147}">
      <dgm:prSet/>
      <dgm:spPr/>
      <dgm:t>
        <a:bodyPr/>
        <a:lstStyle/>
        <a:p>
          <a:endParaRPr lang="en-US"/>
        </a:p>
      </dgm:t>
    </dgm:pt>
    <dgm:pt modelId="{1CA2A6B9-5712-4906-8455-D70534BEE492}">
      <dgm:prSet phldrT="[Text]"/>
      <dgm:spPr/>
      <dgm:t>
        <a:bodyPr/>
        <a:lstStyle/>
        <a:p>
          <a:r>
            <a:rPr lang="en-US" dirty="0"/>
            <a:t>Attack</a:t>
          </a:r>
        </a:p>
      </dgm:t>
    </dgm:pt>
    <dgm:pt modelId="{A144E66B-7592-488F-809E-AA0B3CDDACD5}" type="parTrans" cxnId="{A4E204B2-BDFC-4BCC-A68D-51FC832D9572}">
      <dgm:prSet/>
      <dgm:spPr/>
      <dgm:t>
        <a:bodyPr/>
        <a:lstStyle/>
        <a:p>
          <a:endParaRPr lang="en-US"/>
        </a:p>
      </dgm:t>
    </dgm:pt>
    <dgm:pt modelId="{ED512938-36B5-4DC6-8D99-EB94452783AE}" type="sibTrans" cxnId="{A4E204B2-BDFC-4BCC-A68D-51FC832D9572}">
      <dgm:prSet/>
      <dgm:spPr/>
      <dgm:t>
        <a:bodyPr/>
        <a:lstStyle/>
        <a:p>
          <a:endParaRPr lang="en-US"/>
        </a:p>
      </dgm:t>
    </dgm:pt>
    <dgm:pt modelId="{009356CC-9CE5-44F2-993E-2EEC1538DB72}">
      <dgm:prSet phldrT="[Text]"/>
      <dgm:spPr/>
      <dgm:t>
        <a:bodyPr/>
        <a:lstStyle/>
        <a:p>
          <a:r>
            <a:rPr lang="en-US" dirty="0"/>
            <a:t>Exfiltrate </a:t>
          </a:r>
        </a:p>
      </dgm:t>
    </dgm:pt>
    <dgm:pt modelId="{CC33C869-4AE6-4051-A9AC-3965EBED8B3F}" type="parTrans" cxnId="{551B9582-663D-4ADD-B8BE-9D8FBCD2C4C2}">
      <dgm:prSet/>
      <dgm:spPr/>
      <dgm:t>
        <a:bodyPr/>
        <a:lstStyle/>
        <a:p>
          <a:endParaRPr lang="en-US"/>
        </a:p>
      </dgm:t>
    </dgm:pt>
    <dgm:pt modelId="{A9344416-66DF-4AED-B98D-18F8DF8F0153}" type="sibTrans" cxnId="{551B9582-663D-4ADD-B8BE-9D8FBCD2C4C2}">
      <dgm:prSet/>
      <dgm:spPr/>
      <dgm:t>
        <a:bodyPr/>
        <a:lstStyle/>
        <a:p>
          <a:endParaRPr lang="en-US"/>
        </a:p>
      </dgm:t>
    </dgm:pt>
    <dgm:pt modelId="{67B74EB7-CF09-4A8B-A786-AAECEEAF0BE2}">
      <dgm:prSet phldrT="[Text]"/>
      <dgm:spPr/>
      <dgm:t>
        <a:bodyPr/>
        <a:lstStyle/>
        <a:p>
          <a:r>
            <a:rPr lang="en-US" dirty="0"/>
            <a:t>Ransom</a:t>
          </a:r>
        </a:p>
      </dgm:t>
    </dgm:pt>
    <dgm:pt modelId="{02549393-6EA8-40B1-9501-787A48EAF894}" type="parTrans" cxnId="{9FFB54F1-18E5-42E9-A697-78979A12B358}">
      <dgm:prSet/>
      <dgm:spPr/>
      <dgm:t>
        <a:bodyPr/>
        <a:lstStyle/>
        <a:p>
          <a:endParaRPr lang="en-US"/>
        </a:p>
      </dgm:t>
    </dgm:pt>
    <dgm:pt modelId="{4FDB932B-91F5-47D8-B7F6-215697251DDB}" type="sibTrans" cxnId="{9FFB54F1-18E5-42E9-A697-78979A12B358}">
      <dgm:prSet/>
      <dgm:spPr/>
      <dgm:t>
        <a:bodyPr/>
        <a:lstStyle/>
        <a:p>
          <a:endParaRPr lang="en-US"/>
        </a:p>
      </dgm:t>
    </dgm:pt>
    <dgm:pt modelId="{AB615714-9A78-494A-BF7E-EC55CC26E986}" type="pres">
      <dgm:prSet presAssocID="{386E1E12-E21B-4EC8-BAC2-AACC95C27CF4}" presName="linearFlow" presStyleCnt="0">
        <dgm:presLayoutVars>
          <dgm:dir/>
          <dgm:animLvl val="lvl"/>
          <dgm:resizeHandles val="exact"/>
        </dgm:presLayoutVars>
      </dgm:prSet>
      <dgm:spPr/>
    </dgm:pt>
    <dgm:pt modelId="{B7724563-229A-4F18-B3C4-DAD4F6E5CA4A}" type="pres">
      <dgm:prSet presAssocID="{633CB0FE-9F03-4471-8EAB-E9143CB0E756}" presName="composite" presStyleCnt="0"/>
      <dgm:spPr/>
    </dgm:pt>
    <dgm:pt modelId="{8D58B516-CEAC-4AAF-B61C-41FCEFABADA8}" type="pres">
      <dgm:prSet presAssocID="{633CB0FE-9F03-4471-8EAB-E9143CB0E756}" presName="parentText" presStyleLbl="alignNode1" presStyleIdx="0" presStyleCnt="3">
        <dgm:presLayoutVars>
          <dgm:chMax val="1"/>
          <dgm:bulletEnabled val="1"/>
        </dgm:presLayoutVars>
      </dgm:prSet>
      <dgm:spPr/>
    </dgm:pt>
    <dgm:pt modelId="{1A7C755F-2F88-4199-A2E0-A0485CD28A03}" type="pres">
      <dgm:prSet presAssocID="{633CB0FE-9F03-4471-8EAB-E9143CB0E756}" presName="descendantText" presStyleLbl="alignAcc1" presStyleIdx="0" presStyleCnt="3" custLinFactNeighborX="549" custLinFactNeighborY="-18551">
        <dgm:presLayoutVars>
          <dgm:bulletEnabled val="1"/>
        </dgm:presLayoutVars>
      </dgm:prSet>
      <dgm:spPr/>
    </dgm:pt>
    <dgm:pt modelId="{312B1AFF-7701-4DFE-A0BA-ED9079AFE9CB}" type="pres">
      <dgm:prSet presAssocID="{39C342AC-1CC8-4722-B9B5-3D5A7F996096}" presName="sp" presStyleCnt="0"/>
      <dgm:spPr/>
    </dgm:pt>
    <dgm:pt modelId="{D5E03072-3FB0-4E3A-A9FC-2C52324EDA50}" type="pres">
      <dgm:prSet presAssocID="{520A6F3D-6450-4CAE-98D0-FE15765AF5C8}" presName="composite" presStyleCnt="0"/>
      <dgm:spPr/>
    </dgm:pt>
    <dgm:pt modelId="{F337AD25-D1A6-473B-801C-0D12D38A8C7E}" type="pres">
      <dgm:prSet presAssocID="{520A6F3D-6450-4CAE-98D0-FE15765AF5C8}" presName="parentText" presStyleLbl="alignNode1" presStyleIdx="1" presStyleCnt="3">
        <dgm:presLayoutVars>
          <dgm:chMax val="1"/>
          <dgm:bulletEnabled val="1"/>
        </dgm:presLayoutVars>
      </dgm:prSet>
      <dgm:spPr/>
    </dgm:pt>
    <dgm:pt modelId="{D7801458-4F39-480F-90C2-687822C0BC85}" type="pres">
      <dgm:prSet presAssocID="{520A6F3D-6450-4CAE-98D0-FE15765AF5C8}" presName="descendantText" presStyleLbl="alignAcc1" presStyleIdx="1" presStyleCnt="3">
        <dgm:presLayoutVars>
          <dgm:bulletEnabled val="1"/>
        </dgm:presLayoutVars>
      </dgm:prSet>
      <dgm:spPr/>
    </dgm:pt>
    <dgm:pt modelId="{7B4B138E-328E-4800-B926-F21F6B4DFF37}" type="pres">
      <dgm:prSet presAssocID="{D01F195F-DC34-4E5B-A544-A5E2A8AB0653}" presName="sp" presStyleCnt="0"/>
      <dgm:spPr/>
    </dgm:pt>
    <dgm:pt modelId="{F292783F-A016-42AF-ABBE-8F9BAA1AA308}" type="pres">
      <dgm:prSet presAssocID="{1CA2A6B9-5712-4906-8455-D70534BEE492}" presName="composite" presStyleCnt="0"/>
      <dgm:spPr/>
    </dgm:pt>
    <dgm:pt modelId="{CCCE77BD-4674-4891-BD46-DE82D5694CC8}" type="pres">
      <dgm:prSet presAssocID="{1CA2A6B9-5712-4906-8455-D70534BEE492}" presName="parentText" presStyleLbl="alignNode1" presStyleIdx="2" presStyleCnt="3">
        <dgm:presLayoutVars>
          <dgm:chMax val="1"/>
          <dgm:bulletEnabled val="1"/>
        </dgm:presLayoutVars>
      </dgm:prSet>
      <dgm:spPr/>
    </dgm:pt>
    <dgm:pt modelId="{89547A72-8282-463E-964E-33A7FF672C96}" type="pres">
      <dgm:prSet presAssocID="{1CA2A6B9-5712-4906-8455-D70534BEE492}" presName="descendantText" presStyleLbl="alignAcc1" presStyleIdx="2" presStyleCnt="3">
        <dgm:presLayoutVars>
          <dgm:bulletEnabled val="1"/>
        </dgm:presLayoutVars>
      </dgm:prSet>
      <dgm:spPr/>
    </dgm:pt>
  </dgm:ptLst>
  <dgm:cxnLst>
    <dgm:cxn modelId="{2ECB3605-D2DC-463A-90BB-0ACCB92CAC2D}" srcId="{520A6F3D-6450-4CAE-98D0-FE15765AF5C8}" destId="{19806FF3-0547-477A-8992-F7702BA6D373}" srcOrd="0" destOrd="0" parTransId="{D4EB986F-F716-46C0-99B3-01B8AF321C11}" sibTransId="{EBF67F56-8D55-43E2-A41D-5004FE691706}"/>
    <dgm:cxn modelId="{E260790E-5BE0-40F8-BA9D-03200727F6BB}" srcId="{633CB0FE-9F03-4471-8EAB-E9143CB0E756}" destId="{445B0BDE-325E-4837-ABF7-2B07A25C14C3}" srcOrd="0" destOrd="0" parTransId="{C446E073-7575-4E64-BFE6-00215354DEF1}" sibTransId="{CA909167-2EE5-4AD8-9484-6A51B75C8A28}"/>
    <dgm:cxn modelId="{C4CB4A19-049F-4B27-B664-24FE83CA15A1}" srcId="{386E1E12-E21B-4EC8-BAC2-AACC95C27CF4}" destId="{633CB0FE-9F03-4471-8EAB-E9143CB0E756}" srcOrd="0" destOrd="0" parTransId="{856E7DE7-5C70-4431-B5ED-3F9A92C2659B}" sibTransId="{39C342AC-1CC8-4722-B9B5-3D5A7F996096}"/>
    <dgm:cxn modelId="{F240461B-F3FF-4B48-BC62-91EA1494D723}" type="presOf" srcId="{8BD28376-049B-42A4-8F99-0863E5D06ECC}" destId="{D7801458-4F39-480F-90C2-687822C0BC85}" srcOrd="0" destOrd="1" presId="urn:microsoft.com/office/officeart/2005/8/layout/chevron2"/>
    <dgm:cxn modelId="{4D9D7527-78D8-45AC-9D41-BDFDFA7F0285}" type="presOf" srcId="{19806FF3-0547-477A-8992-F7702BA6D373}" destId="{D7801458-4F39-480F-90C2-687822C0BC85}" srcOrd="0" destOrd="0" presId="urn:microsoft.com/office/officeart/2005/8/layout/chevron2"/>
    <dgm:cxn modelId="{FAF19939-85BB-48DA-A06F-DC7F26DE1539}" srcId="{386E1E12-E21B-4EC8-BAC2-AACC95C27CF4}" destId="{520A6F3D-6450-4CAE-98D0-FE15765AF5C8}" srcOrd="1" destOrd="0" parTransId="{DE2EFEA7-E0D9-4D4F-B4A1-30AED35C18D6}" sibTransId="{D01F195F-DC34-4E5B-A544-A5E2A8AB0653}"/>
    <dgm:cxn modelId="{2C27CC68-BA0A-4CBE-B1DA-22B94F0F4C83}" type="presOf" srcId="{67B74EB7-CF09-4A8B-A786-AAECEEAF0BE2}" destId="{89547A72-8282-463E-964E-33A7FF672C96}" srcOrd="0" destOrd="1" presId="urn:microsoft.com/office/officeart/2005/8/layout/chevron2"/>
    <dgm:cxn modelId="{FB9F5875-4C1B-47DF-96F0-094098E89350}" type="presOf" srcId="{633CB0FE-9F03-4471-8EAB-E9143CB0E756}" destId="{8D58B516-CEAC-4AAF-B61C-41FCEFABADA8}" srcOrd="0" destOrd="0" presId="urn:microsoft.com/office/officeart/2005/8/layout/chevron2"/>
    <dgm:cxn modelId="{DF408C75-1178-457F-903F-F03189073C88}" type="presOf" srcId="{009356CC-9CE5-44F2-993E-2EEC1538DB72}" destId="{89547A72-8282-463E-964E-33A7FF672C96}" srcOrd="0" destOrd="0" presId="urn:microsoft.com/office/officeart/2005/8/layout/chevron2"/>
    <dgm:cxn modelId="{B452FF56-3BA7-44BA-A6C6-5F89ED00647E}" type="presOf" srcId="{386E1E12-E21B-4EC8-BAC2-AACC95C27CF4}" destId="{AB615714-9A78-494A-BF7E-EC55CC26E986}" srcOrd="0" destOrd="0" presId="urn:microsoft.com/office/officeart/2005/8/layout/chevron2"/>
    <dgm:cxn modelId="{551B9582-663D-4ADD-B8BE-9D8FBCD2C4C2}" srcId="{1CA2A6B9-5712-4906-8455-D70534BEE492}" destId="{009356CC-9CE5-44F2-993E-2EEC1538DB72}" srcOrd="0" destOrd="0" parTransId="{CC33C869-4AE6-4051-A9AC-3965EBED8B3F}" sibTransId="{A9344416-66DF-4AED-B98D-18F8DF8F0153}"/>
    <dgm:cxn modelId="{08CADC89-E5B4-477C-B0DC-771BBD3C7BBD}" type="presOf" srcId="{520A6F3D-6450-4CAE-98D0-FE15765AF5C8}" destId="{F337AD25-D1A6-473B-801C-0D12D38A8C7E}" srcOrd="0" destOrd="0" presId="urn:microsoft.com/office/officeart/2005/8/layout/chevron2"/>
    <dgm:cxn modelId="{036B5B96-0710-4BDC-9682-DC795732E147}" srcId="{520A6F3D-6450-4CAE-98D0-FE15765AF5C8}" destId="{8BD28376-049B-42A4-8F99-0863E5D06ECC}" srcOrd="1" destOrd="0" parTransId="{040F57FD-F9F8-459B-90DA-31C9D23AE632}" sibTransId="{B26F3406-E326-49E7-A12B-CF1598C22741}"/>
    <dgm:cxn modelId="{A4A55398-EC23-4A0F-ADCB-9785704A53F8}" type="presOf" srcId="{445B0BDE-325E-4837-ABF7-2B07A25C14C3}" destId="{1A7C755F-2F88-4199-A2E0-A0485CD28A03}" srcOrd="0" destOrd="0" presId="urn:microsoft.com/office/officeart/2005/8/layout/chevron2"/>
    <dgm:cxn modelId="{4D29C9A0-B49D-4C5F-87C4-E5C54F4E7EC0}" srcId="{633CB0FE-9F03-4471-8EAB-E9143CB0E756}" destId="{AAB263AB-2349-483A-BFB4-577D33ECA20F}" srcOrd="1" destOrd="0" parTransId="{1E85BA7B-7FA2-4E3E-9F48-9E7C7EDB1B4D}" sibTransId="{E028FE38-E5AB-446E-AADF-C9FF824D9AE2}"/>
    <dgm:cxn modelId="{A4E204B2-BDFC-4BCC-A68D-51FC832D9572}" srcId="{386E1E12-E21B-4EC8-BAC2-AACC95C27CF4}" destId="{1CA2A6B9-5712-4906-8455-D70534BEE492}" srcOrd="2" destOrd="0" parTransId="{A144E66B-7592-488F-809E-AA0B3CDDACD5}" sibTransId="{ED512938-36B5-4DC6-8D99-EB94452783AE}"/>
    <dgm:cxn modelId="{6BC5D9E2-8A58-4126-BB4C-41980528CB3C}" type="presOf" srcId="{1CA2A6B9-5712-4906-8455-D70534BEE492}" destId="{CCCE77BD-4674-4891-BD46-DE82D5694CC8}" srcOrd="0" destOrd="0" presId="urn:microsoft.com/office/officeart/2005/8/layout/chevron2"/>
    <dgm:cxn modelId="{CD43E7E2-C6B2-48CE-BFD8-7A8CC761B8E9}" type="presOf" srcId="{AAB263AB-2349-483A-BFB4-577D33ECA20F}" destId="{1A7C755F-2F88-4199-A2E0-A0485CD28A03}" srcOrd="0" destOrd="1" presId="urn:microsoft.com/office/officeart/2005/8/layout/chevron2"/>
    <dgm:cxn modelId="{9FFB54F1-18E5-42E9-A697-78979A12B358}" srcId="{1CA2A6B9-5712-4906-8455-D70534BEE492}" destId="{67B74EB7-CF09-4A8B-A786-AAECEEAF0BE2}" srcOrd="1" destOrd="0" parTransId="{02549393-6EA8-40B1-9501-787A48EAF894}" sibTransId="{4FDB932B-91F5-47D8-B7F6-215697251DDB}"/>
    <dgm:cxn modelId="{BB863ED7-DEAE-46FD-889E-9A6CA98D80F1}" type="presParOf" srcId="{AB615714-9A78-494A-BF7E-EC55CC26E986}" destId="{B7724563-229A-4F18-B3C4-DAD4F6E5CA4A}" srcOrd="0" destOrd="0" presId="urn:microsoft.com/office/officeart/2005/8/layout/chevron2"/>
    <dgm:cxn modelId="{98698D13-5FBD-4FAD-98D2-77086698F3B3}" type="presParOf" srcId="{B7724563-229A-4F18-B3C4-DAD4F6E5CA4A}" destId="{8D58B516-CEAC-4AAF-B61C-41FCEFABADA8}" srcOrd="0" destOrd="0" presId="urn:microsoft.com/office/officeart/2005/8/layout/chevron2"/>
    <dgm:cxn modelId="{34A26321-60CE-487D-844E-0F95F4CA0844}" type="presParOf" srcId="{B7724563-229A-4F18-B3C4-DAD4F6E5CA4A}" destId="{1A7C755F-2F88-4199-A2E0-A0485CD28A03}" srcOrd="1" destOrd="0" presId="urn:microsoft.com/office/officeart/2005/8/layout/chevron2"/>
    <dgm:cxn modelId="{8F11B308-ADEC-4575-AB81-ECEE9149A8A1}" type="presParOf" srcId="{AB615714-9A78-494A-BF7E-EC55CC26E986}" destId="{312B1AFF-7701-4DFE-A0BA-ED9079AFE9CB}" srcOrd="1" destOrd="0" presId="urn:microsoft.com/office/officeart/2005/8/layout/chevron2"/>
    <dgm:cxn modelId="{A01A22DD-7D89-426E-97BD-CF86E1219936}" type="presParOf" srcId="{AB615714-9A78-494A-BF7E-EC55CC26E986}" destId="{D5E03072-3FB0-4E3A-A9FC-2C52324EDA50}" srcOrd="2" destOrd="0" presId="urn:microsoft.com/office/officeart/2005/8/layout/chevron2"/>
    <dgm:cxn modelId="{A37AE425-B3A7-44E3-96EA-B2E6AC78164B}" type="presParOf" srcId="{D5E03072-3FB0-4E3A-A9FC-2C52324EDA50}" destId="{F337AD25-D1A6-473B-801C-0D12D38A8C7E}" srcOrd="0" destOrd="0" presId="urn:microsoft.com/office/officeart/2005/8/layout/chevron2"/>
    <dgm:cxn modelId="{8D984A58-C429-4F3D-A709-46E2CC36708C}" type="presParOf" srcId="{D5E03072-3FB0-4E3A-A9FC-2C52324EDA50}" destId="{D7801458-4F39-480F-90C2-687822C0BC85}" srcOrd="1" destOrd="0" presId="urn:microsoft.com/office/officeart/2005/8/layout/chevron2"/>
    <dgm:cxn modelId="{8E973BDB-53C1-4EED-A486-FB67BB334B7B}" type="presParOf" srcId="{AB615714-9A78-494A-BF7E-EC55CC26E986}" destId="{7B4B138E-328E-4800-B926-F21F6B4DFF37}" srcOrd="3" destOrd="0" presId="urn:microsoft.com/office/officeart/2005/8/layout/chevron2"/>
    <dgm:cxn modelId="{0E6C659D-E1DD-4D00-AA80-FB1A7FAA7C01}" type="presParOf" srcId="{AB615714-9A78-494A-BF7E-EC55CC26E986}" destId="{F292783F-A016-42AF-ABBE-8F9BAA1AA308}" srcOrd="4" destOrd="0" presId="urn:microsoft.com/office/officeart/2005/8/layout/chevron2"/>
    <dgm:cxn modelId="{E9DFD651-38D8-49D4-94DD-812CBAEA46CB}" type="presParOf" srcId="{F292783F-A016-42AF-ABBE-8F9BAA1AA308}" destId="{CCCE77BD-4674-4891-BD46-DE82D5694CC8}" srcOrd="0" destOrd="0" presId="urn:microsoft.com/office/officeart/2005/8/layout/chevron2"/>
    <dgm:cxn modelId="{96BE9980-7D55-49AE-BDC1-7BC59ABBDB77}" type="presParOf" srcId="{F292783F-A016-42AF-ABBE-8F9BAA1AA308}" destId="{89547A72-8282-463E-964E-33A7FF672C9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9C0E64-83EE-4DD9-A68F-5C679053B075}"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404D0F49-78F2-4AC8-841F-146759B2F026}">
      <dgm:prSet phldrT="[Text]"/>
      <dgm:spPr/>
      <dgm:t>
        <a:bodyPr/>
        <a:lstStyle/>
        <a:p>
          <a:r>
            <a:rPr lang="en-US" dirty="0">
              <a:solidFill>
                <a:schemeClr val="tx1">
                  <a:lumMod val="90000"/>
                  <a:lumOff val="10000"/>
                </a:schemeClr>
              </a:solidFill>
            </a:rPr>
            <a:t>Transfer $ from Nigeria</a:t>
          </a:r>
        </a:p>
      </dgm:t>
    </dgm:pt>
    <dgm:pt modelId="{CE310CF8-C5C7-4F4A-A9B0-1C8EA2414624}" type="parTrans" cxnId="{737ACE7F-C459-4217-93DF-68C56D5003E4}">
      <dgm:prSet/>
      <dgm:spPr/>
      <dgm:t>
        <a:bodyPr/>
        <a:lstStyle/>
        <a:p>
          <a:endParaRPr lang="en-US"/>
        </a:p>
      </dgm:t>
    </dgm:pt>
    <dgm:pt modelId="{210913E5-3C73-4029-802E-E74B5892AD5E}" type="sibTrans" cxnId="{737ACE7F-C459-4217-93DF-68C56D5003E4}">
      <dgm:prSet/>
      <dgm:spPr/>
      <dgm:t>
        <a:bodyPr/>
        <a:lstStyle/>
        <a:p>
          <a:endParaRPr lang="en-US"/>
        </a:p>
      </dgm:t>
    </dgm:pt>
    <dgm:pt modelId="{E413496C-5D7E-446F-8272-60F62BE3EA2F}">
      <dgm:prSet phldrT="[Text]"/>
      <dgm:spPr/>
      <dgm:t>
        <a:bodyPr/>
        <a:lstStyle/>
        <a:p>
          <a:r>
            <a:rPr lang="en-US" dirty="0">
              <a:solidFill>
                <a:schemeClr val="tx1">
                  <a:lumMod val="90000"/>
                  <a:lumOff val="10000"/>
                </a:schemeClr>
              </a:solidFill>
            </a:rPr>
            <a:t>ABC Bank has a problem with your account</a:t>
          </a:r>
        </a:p>
      </dgm:t>
    </dgm:pt>
    <dgm:pt modelId="{C3106F85-072E-406E-8B4A-5B6DD1036444}" type="parTrans" cxnId="{53225045-2F58-4EFC-AE5A-C56B94AD1B90}">
      <dgm:prSet/>
      <dgm:spPr/>
      <dgm:t>
        <a:bodyPr/>
        <a:lstStyle/>
        <a:p>
          <a:endParaRPr lang="en-US"/>
        </a:p>
      </dgm:t>
    </dgm:pt>
    <dgm:pt modelId="{60B5B98C-740A-4702-83EE-0E67C098A674}" type="sibTrans" cxnId="{53225045-2F58-4EFC-AE5A-C56B94AD1B90}">
      <dgm:prSet/>
      <dgm:spPr/>
      <dgm:t>
        <a:bodyPr/>
        <a:lstStyle/>
        <a:p>
          <a:endParaRPr lang="en-US"/>
        </a:p>
      </dgm:t>
    </dgm:pt>
    <dgm:pt modelId="{C13439E2-49F1-40F9-B46D-8FD7BDF846B0}">
      <dgm:prSet phldrT="[Text]"/>
      <dgm:spPr/>
      <dgm:t>
        <a:bodyPr/>
        <a:lstStyle/>
        <a:p>
          <a:r>
            <a:rPr lang="en-US" dirty="0">
              <a:solidFill>
                <a:schemeClr val="tx1">
                  <a:lumMod val="90000"/>
                  <a:lumOff val="10000"/>
                </a:schemeClr>
              </a:solidFill>
            </a:rPr>
            <a:t>Watch this funny video… see attached</a:t>
          </a:r>
        </a:p>
      </dgm:t>
    </dgm:pt>
    <dgm:pt modelId="{BCB44DDD-4EDF-490C-B3E5-F2484A27FB43}" type="parTrans" cxnId="{490C7260-917A-4CCA-B4AD-0172806A6C81}">
      <dgm:prSet/>
      <dgm:spPr/>
      <dgm:t>
        <a:bodyPr/>
        <a:lstStyle/>
        <a:p>
          <a:endParaRPr lang="en-US"/>
        </a:p>
      </dgm:t>
    </dgm:pt>
    <dgm:pt modelId="{DD0F451B-6E83-4DC5-8DD9-D329AA28729F}" type="sibTrans" cxnId="{490C7260-917A-4CCA-B4AD-0172806A6C81}">
      <dgm:prSet/>
      <dgm:spPr/>
      <dgm:t>
        <a:bodyPr/>
        <a:lstStyle/>
        <a:p>
          <a:endParaRPr lang="en-US"/>
        </a:p>
      </dgm:t>
    </dgm:pt>
    <dgm:pt modelId="{83A8A5FA-06C8-43D9-8396-EE3BBF71A7F7}">
      <dgm:prSet/>
      <dgm:spPr/>
      <dgm:t>
        <a:bodyPr/>
        <a:lstStyle/>
        <a:p>
          <a:r>
            <a:rPr lang="en-US" dirty="0">
              <a:solidFill>
                <a:schemeClr val="tx1">
                  <a:lumMod val="90000"/>
                  <a:lumOff val="10000"/>
                </a:schemeClr>
              </a:solidFill>
            </a:rPr>
            <a:t>I am attaching the (Word) document for your perusal.</a:t>
          </a:r>
        </a:p>
      </dgm:t>
    </dgm:pt>
    <dgm:pt modelId="{A5E87530-EFC5-4FEB-A65D-267261242ED8}" type="parTrans" cxnId="{85AABC89-DB58-4875-8E93-67C4F63ADA0D}">
      <dgm:prSet/>
      <dgm:spPr/>
      <dgm:t>
        <a:bodyPr/>
        <a:lstStyle/>
        <a:p>
          <a:endParaRPr lang="en-US"/>
        </a:p>
      </dgm:t>
    </dgm:pt>
    <dgm:pt modelId="{F90DF15F-04F3-4533-A81E-7DD4ED823953}" type="sibTrans" cxnId="{85AABC89-DB58-4875-8E93-67C4F63ADA0D}">
      <dgm:prSet/>
      <dgm:spPr/>
      <dgm:t>
        <a:bodyPr/>
        <a:lstStyle/>
        <a:p>
          <a:endParaRPr lang="en-US"/>
        </a:p>
      </dgm:t>
    </dgm:pt>
    <dgm:pt modelId="{4CD63CE9-B4BD-4CFB-BE01-DBE3EAD83369}" type="pres">
      <dgm:prSet presAssocID="{E29C0E64-83EE-4DD9-A68F-5C679053B075}" presName="Name0" presStyleCnt="0">
        <dgm:presLayoutVars>
          <dgm:dir/>
          <dgm:resizeHandles val="exact"/>
        </dgm:presLayoutVars>
      </dgm:prSet>
      <dgm:spPr/>
    </dgm:pt>
    <dgm:pt modelId="{1E9AADE6-B63B-4849-AF41-02D9334BB572}" type="pres">
      <dgm:prSet presAssocID="{404D0F49-78F2-4AC8-841F-146759B2F026}" presName="composite" presStyleCnt="0"/>
      <dgm:spPr/>
    </dgm:pt>
    <dgm:pt modelId="{C60F9E2D-2AB1-4B99-BFA3-9D8040CF76FF}" type="pres">
      <dgm:prSet presAssocID="{404D0F49-78F2-4AC8-841F-146759B2F026}" presName="rect1" presStyleLbl="trAlignAcc1" presStyleIdx="0" presStyleCnt="4">
        <dgm:presLayoutVars>
          <dgm:bulletEnabled val="1"/>
        </dgm:presLayoutVars>
      </dgm:prSet>
      <dgm:spPr/>
    </dgm:pt>
    <dgm:pt modelId="{22C0D522-F34F-4ED8-A683-2B83CACA2BF6}" type="pres">
      <dgm:prSet presAssocID="{404D0F49-78F2-4AC8-841F-146759B2F026}" presName="rect2" presStyleLbl="fgImgPlace1" presStyleIdx="0" presStyleCnt="4"/>
      <dgm:spPr>
        <a:blipFill rotWithShape="1">
          <a:blip xmlns:r="http://schemas.openxmlformats.org/officeDocument/2006/relationships" r:embed="rId1"/>
          <a:stretch>
            <a:fillRect/>
          </a:stretch>
        </a:blipFill>
      </dgm:spPr>
    </dgm:pt>
    <dgm:pt modelId="{468C2A9C-A165-4B7F-9AA6-A59799891134}" type="pres">
      <dgm:prSet presAssocID="{210913E5-3C73-4029-802E-E74B5892AD5E}" presName="sibTrans" presStyleCnt="0"/>
      <dgm:spPr/>
    </dgm:pt>
    <dgm:pt modelId="{7F02B8A8-4FCF-4148-AAC7-E449C98A0C91}" type="pres">
      <dgm:prSet presAssocID="{E413496C-5D7E-446F-8272-60F62BE3EA2F}" presName="composite" presStyleCnt="0"/>
      <dgm:spPr/>
    </dgm:pt>
    <dgm:pt modelId="{D9BE67E2-953A-4F47-BCBC-CE06DB59DDE7}" type="pres">
      <dgm:prSet presAssocID="{E413496C-5D7E-446F-8272-60F62BE3EA2F}" presName="rect1" presStyleLbl="trAlignAcc1" presStyleIdx="1" presStyleCnt="4">
        <dgm:presLayoutVars>
          <dgm:bulletEnabled val="1"/>
        </dgm:presLayoutVars>
      </dgm:prSet>
      <dgm:spPr/>
    </dgm:pt>
    <dgm:pt modelId="{167AED52-DD1C-44D3-A469-8EBE89B29513}" type="pres">
      <dgm:prSet presAssocID="{E413496C-5D7E-446F-8272-60F62BE3EA2F}" presName="rect2" presStyleLbl="fgImgPlace1" presStyleIdx="1" presStyleCnt="4"/>
      <dgm:spPr>
        <a:blipFill rotWithShape="1">
          <a:blip xmlns:r="http://schemas.openxmlformats.org/officeDocument/2006/relationships" r:embed="rId2"/>
          <a:stretch>
            <a:fillRect/>
          </a:stretch>
        </a:blipFill>
      </dgm:spPr>
    </dgm:pt>
    <dgm:pt modelId="{EE9BB2E7-D537-4574-8727-A4573E02D285}" type="pres">
      <dgm:prSet presAssocID="{60B5B98C-740A-4702-83EE-0E67C098A674}" presName="sibTrans" presStyleCnt="0"/>
      <dgm:spPr/>
    </dgm:pt>
    <dgm:pt modelId="{87220A0F-A84B-474A-B7EC-408EFE6E634E}" type="pres">
      <dgm:prSet presAssocID="{C13439E2-49F1-40F9-B46D-8FD7BDF846B0}" presName="composite" presStyleCnt="0"/>
      <dgm:spPr/>
    </dgm:pt>
    <dgm:pt modelId="{E67D7B85-B2BA-45F3-B517-D0E27BA0446B}" type="pres">
      <dgm:prSet presAssocID="{C13439E2-49F1-40F9-B46D-8FD7BDF846B0}" presName="rect1" presStyleLbl="trAlignAcc1" presStyleIdx="2" presStyleCnt="4">
        <dgm:presLayoutVars>
          <dgm:bulletEnabled val="1"/>
        </dgm:presLayoutVars>
      </dgm:prSet>
      <dgm:spPr/>
    </dgm:pt>
    <dgm:pt modelId="{24D8704C-221F-4933-8D8F-331100985690}" type="pres">
      <dgm:prSet presAssocID="{C13439E2-49F1-40F9-B46D-8FD7BDF846B0}" presName="rect2" presStyleLbl="fgImgPlace1" presStyleIdx="2" presStyleCnt="4"/>
      <dgm:spPr>
        <a:blipFill rotWithShape="1">
          <a:blip xmlns:r="http://schemas.openxmlformats.org/officeDocument/2006/relationships" r:embed="rId3"/>
          <a:stretch>
            <a:fillRect/>
          </a:stretch>
        </a:blipFill>
      </dgm:spPr>
    </dgm:pt>
    <dgm:pt modelId="{889BE445-6FEA-426D-B886-363EFE629598}" type="pres">
      <dgm:prSet presAssocID="{DD0F451B-6E83-4DC5-8DD9-D329AA28729F}" presName="sibTrans" presStyleCnt="0"/>
      <dgm:spPr/>
    </dgm:pt>
    <dgm:pt modelId="{149FD030-F925-4210-BB99-C421F3FDBB08}" type="pres">
      <dgm:prSet presAssocID="{83A8A5FA-06C8-43D9-8396-EE3BBF71A7F7}" presName="composite" presStyleCnt="0"/>
      <dgm:spPr/>
    </dgm:pt>
    <dgm:pt modelId="{002D3856-DA70-4A9C-A8AD-E6EEECC89255}" type="pres">
      <dgm:prSet presAssocID="{83A8A5FA-06C8-43D9-8396-EE3BBF71A7F7}" presName="rect1" presStyleLbl="trAlignAcc1" presStyleIdx="3" presStyleCnt="4">
        <dgm:presLayoutVars>
          <dgm:bulletEnabled val="1"/>
        </dgm:presLayoutVars>
      </dgm:prSet>
      <dgm:spPr/>
    </dgm:pt>
    <dgm:pt modelId="{F0CD488D-6558-47C8-8E49-6F6CBC93FFEC}" type="pres">
      <dgm:prSet presAssocID="{83A8A5FA-06C8-43D9-8396-EE3BBF71A7F7}" presName="rect2" presStyleLbl="fgImgPlace1" presStyleIdx="3" presStyleCnt="4"/>
      <dgm:spPr>
        <a:blipFill rotWithShape="1">
          <a:blip xmlns:r="http://schemas.openxmlformats.org/officeDocument/2006/relationships" r:embed="rId4"/>
          <a:stretch>
            <a:fillRect/>
          </a:stretch>
        </a:blipFill>
      </dgm:spPr>
    </dgm:pt>
  </dgm:ptLst>
  <dgm:cxnLst>
    <dgm:cxn modelId="{F8DDBF11-FCB5-4566-B628-1BFABB394541}" type="presOf" srcId="{83A8A5FA-06C8-43D9-8396-EE3BBF71A7F7}" destId="{002D3856-DA70-4A9C-A8AD-E6EEECC89255}" srcOrd="0" destOrd="0" presId="urn:microsoft.com/office/officeart/2008/layout/PictureStrips"/>
    <dgm:cxn modelId="{9FC3602B-83DC-490F-8F55-3EC6B1AF3944}" type="presOf" srcId="{E413496C-5D7E-446F-8272-60F62BE3EA2F}" destId="{D9BE67E2-953A-4F47-BCBC-CE06DB59DDE7}" srcOrd="0" destOrd="0" presId="urn:microsoft.com/office/officeart/2008/layout/PictureStrips"/>
    <dgm:cxn modelId="{31C1E43F-3F0C-460B-AA15-7D89CB3C357B}" type="presOf" srcId="{E29C0E64-83EE-4DD9-A68F-5C679053B075}" destId="{4CD63CE9-B4BD-4CFB-BE01-DBE3EAD83369}" srcOrd="0" destOrd="0" presId="urn:microsoft.com/office/officeart/2008/layout/PictureStrips"/>
    <dgm:cxn modelId="{490C7260-917A-4CCA-B4AD-0172806A6C81}" srcId="{E29C0E64-83EE-4DD9-A68F-5C679053B075}" destId="{C13439E2-49F1-40F9-B46D-8FD7BDF846B0}" srcOrd="2" destOrd="0" parTransId="{BCB44DDD-4EDF-490C-B3E5-F2484A27FB43}" sibTransId="{DD0F451B-6E83-4DC5-8DD9-D329AA28729F}"/>
    <dgm:cxn modelId="{53225045-2F58-4EFC-AE5A-C56B94AD1B90}" srcId="{E29C0E64-83EE-4DD9-A68F-5C679053B075}" destId="{E413496C-5D7E-446F-8272-60F62BE3EA2F}" srcOrd="1" destOrd="0" parTransId="{C3106F85-072E-406E-8B4A-5B6DD1036444}" sibTransId="{60B5B98C-740A-4702-83EE-0E67C098A674}"/>
    <dgm:cxn modelId="{737ACE7F-C459-4217-93DF-68C56D5003E4}" srcId="{E29C0E64-83EE-4DD9-A68F-5C679053B075}" destId="{404D0F49-78F2-4AC8-841F-146759B2F026}" srcOrd="0" destOrd="0" parTransId="{CE310CF8-C5C7-4F4A-A9B0-1C8EA2414624}" sibTransId="{210913E5-3C73-4029-802E-E74B5892AD5E}"/>
    <dgm:cxn modelId="{85AABC89-DB58-4875-8E93-67C4F63ADA0D}" srcId="{E29C0E64-83EE-4DD9-A68F-5C679053B075}" destId="{83A8A5FA-06C8-43D9-8396-EE3BBF71A7F7}" srcOrd="3" destOrd="0" parTransId="{A5E87530-EFC5-4FEB-A65D-267261242ED8}" sibTransId="{F90DF15F-04F3-4533-A81E-7DD4ED823953}"/>
    <dgm:cxn modelId="{EC3293E3-D442-4FE7-9B9C-63928EFFD100}" type="presOf" srcId="{404D0F49-78F2-4AC8-841F-146759B2F026}" destId="{C60F9E2D-2AB1-4B99-BFA3-9D8040CF76FF}" srcOrd="0" destOrd="0" presId="urn:microsoft.com/office/officeart/2008/layout/PictureStrips"/>
    <dgm:cxn modelId="{D4D333FF-6F56-4CE3-AE08-A17E2674B96B}" type="presOf" srcId="{C13439E2-49F1-40F9-B46D-8FD7BDF846B0}" destId="{E67D7B85-B2BA-45F3-B517-D0E27BA0446B}" srcOrd="0" destOrd="0" presId="urn:microsoft.com/office/officeart/2008/layout/PictureStrips"/>
    <dgm:cxn modelId="{0F4AF4DD-E698-40AF-9526-EEBE1196BDFD}" type="presParOf" srcId="{4CD63CE9-B4BD-4CFB-BE01-DBE3EAD83369}" destId="{1E9AADE6-B63B-4849-AF41-02D9334BB572}" srcOrd="0" destOrd="0" presId="urn:microsoft.com/office/officeart/2008/layout/PictureStrips"/>
    <dgm:cxn modelId="{7FB095BA-65C4-43D7-89EC-91EF3DE0BAA6}" type="presParOf" srcId="{1E9AADE6-B63B-4849-AF41-02D9334BB572}" destId="{C60F9E2D-2AB1-4B99-BFA3-9D8040CF76FF}" srcOrd="0" destOrd="0" presId="urn:microsoft.com/office/officeart/2008/layout/PictureStrips"/>
    <dgm:cxn modelId="{34CD243D-BA18-4328-933A-1C933F7E4136}" type="presParOf" srcId="{1E9AADE6-B63B-4849-AF41-02D9334BB572}" destId="{22C0D522-F34F-4ED8-A683-2B83CACA2BF6}" srcOrd="1" destOrd="0" presId="urn:microsoft.com/office/officeart/2008/layout/PictureStrips"/>
    <dgm:cxn modelId="{D6C38119-7A4F-46D1-B16C-4E7B6BB89C1F}" type="presParOf" srcId="{4CD63CE9-B4BD-4CFB-BE01-DBE3EAD83369}" destId="{468C2A9C-A165-4B7F-9AA6-A59799891134}" srcOrd="1" destOrd="0" presId="urn:microsoft.com/office/officeart/2008/layout/PictureStrips"/>
    <dgm:cxn modelId="{EB52F4E5-CF26-4CB9-8B32-1712C4D1607E}" type="presParOf" srcId="{4CD63CE9-B4BD-4CFB-BE01-DBE3EAD83369}" destId="{7F02B8A8-4FCF-4148-AAC7-E449C98A0C91}" srcOrd="2" destOrd="0" presId="urn:microsoft.com/office/officeart/2008/layout/PictureStrips"/>
    <dgm:cxn modelId="{2F13AE96-7708-48B4-8B4B-909EFE1B0F3F}" type="presParOf" srcId="{7F02B8A8-4FCF-4148-AAC7-E449C98A0C91}" destId="{D9BE67E2-953A-4F47-BCBC-CE06DB59DDE7}" srcOrd="0" destOrd="0" presId="urn:microsoft.com/office/officeart/2008/layout/PictureStrips"/>
    <dgm:cxn modelId="{0CD05A64-0764-444F-BDC3-146AB86E6135}" type="presParOf" srcId="{7F02B8A8-4FCF-4148-AAC7-E449C98A0C91}" destId="{167AED52-DD1C-44D3-A469-8EBE89B29513}" srcOrd="1" destOrd="0" presId="urn:microsoft.com/office/officeart/2008/layout/PictureStrips"/>
    <dgm:cxn modelId="{2706F2A8-5F8C-4296-9328-C7D4D6F81E83}" type="presParOf" srcId="{4CD63CE9-B4BD-4CFB-BE01-DBE3EAD83369}" destId="{EE9BB2E7-D537-4574-8727-A4573E02D285}" srcOrd="3" destOrd="0" presId="urn:microsoft.com/office/officeart/2008/layout/PictureStrips"/>
    <dgm:cxn modelId="{4B686DED-8EE0-4FF7-BF74-6B13D59AB69A}" type="presParOf" srcId="{4CD63CE9-B4BD-4CFB-BE01-DBE3EAD83369}" destId="{87220A0F-A84B-474A-B7EC-408EFE6E634E}" srcOrd="4" destOrd="0" presId="urn:microsoft.com/office/officeart/2008/layout/PictureStrips"/>
    <dgm:cxn modelId="{42FDD50B-65D0-46AF-802E-EF45B306CD36}" type="presParOf" srcId="{87220A0F-A84B-474A-B7EC-408EFE6E634E}" destId="{E67D7B85-B2BA-45F3-B517-D0E27BA0446B}" srcOrd="0" destOrd="0" presId="urn:microsoft.com/office/officeart/2008/layout/PictureStrips"/>
    <dgm:cxn modelId="{6C257F79-28BE-45C8-9E54-0E47D685C9AA}" type="presParOf" srcId="{87220A0F-A84B-474A-B7EC-408EFE6E634E}" destId="{24D8704C-221F-4933-8D8F-331100985690}" srcOrd="1" destOrd="0" presId="urn:microsoft.com/office/officeart/2008/layout/PictureStrips"/>
    <dgm:cxn modelId="{584D3C76-44F5-4818-A5C1-5E8A07DDE9F4}" type="presParOf" srcId="{4CD63CE9-B4BD-4CFB-BE01-DBE3EAD83369}" destId="{889BE445-6FEA-426D-B886-363EFE629598}" srcOrd="5" destOrd="0" presId="urn:microsoft.com/office/officeart/2008/layout/PictureStrips"/>
    <dgm:cxn modelId="{A336E7A4-8F9B-42A6-93B5-2F54A87060D7}" type="presParOf" srcId="{4CD63CE9-B4BD-4CFB-BE01-DBE3EAD83369}" destId="{149FD030-F925-4210-BB99-C421F3FDBB08}" srcOrd="6" destOrd="0" presId="urn:microsoft.com/office/officeart/2008/layout/PictureStrips"/>
    <dgm:cxn modelId="{8545F507-7FEA-4A59-AB49-08DB9A2566B1}" type="presParOf" srcId="{149FD030-F925-4210-BB99-C421F3FDBB08}" destId="{002D3856-DA70-4A9C-A8AD-E6EEECC89255}" srcOrd="0" destOrd="0" presId="urn:microsoft.com/office/officeart/2008/layout/PictureStrips"/>
    <dgm:cxn modelId="{E5A66E1F-5FE3-4170-88B0-0A52C6647256}" type="presParOf" srcId="{149FD030-F925-4210-BB99-C421F3FDBB08}" destId="{F0CD488D-6558-47C8-8E49-6F6CBC93FFEC}"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86E1E12-E21B-4EC8-BAC2-AACC95C27CF4}"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633CB0FE-9F03-4471-8EAB-E9143CB0E756}">
      <dgm:prSet phldrT="[Text]"/>
      <dgm:spPr/>
      <dgm:t>
        <a:bodyPr/>
        <a:lstStyle/>
        <a:p>
          <a:r>
            <a:rPr lang="en-US" dirty="0"/>
            <a:t>Enter</a:t>
          </a:r>
        </a:p>
      </dgm:t>
    </dgm:pt>
    <dgm:pt modelId="{856E7DE7-5C70-4431-B5ED-3F9A92C2659B}" type="parTrans" cxnId="{C4CB4A19-049F-4B27-B664-24FE83CA15A1}">
      <dgm:prSet/>
      <dgm:spPr/>
      <dgm:t>
        <a:bodyPr/>
        <a:lstStyle/>
        <a:p>
          <a:endParaRPr lang="en-US"/>
        </a:p>
      </dgm:t>
    </dgm:pt>
    <dgm:pt modelId="{39C342AC-1CC8-4722-B9B5-3D5A7F996096}" type="sibTrans" cxnId="{C4CB4A19-049F-4B27-B664-24FE83CA15A1}">
      <dgm:prSet/>
      <dgm:spPr/>
      <dgm:t>
        <a:bodyPr/>
        <a:lstStyle/>
        <a:p>
          <a:endParaRPr lang="en-US"/>
        </a:p>
      </dgm:t>
    </dgm:pt>
    <dgm:pt modelId="{445B0BDE-325E-4837-ABF7-2B07A25C14C3}">
      <dgm:prSet phldrT="[Text]"/>
      <dgm:spPr/>
      <dgm:t>
        <a:bodyPr/>
        <a:lstStyle/>
        <a:p>
          <a:r>
            <a:rPr lang="en-US" dirty="0"/>
            <a:t>Social engineer</a:t>
          </a:r>
        </a:p>
      </dgm:t>
    </dgm:pt>
    <dgm:pt modelId="{C446E073-7575-4E64-BFE6-00215354DEF1}" type="parTrans" cxnId="{E260790E-5BE0-40F8-BA9D-03200727F6BB}">
      <dgm:prSet/>
      <dgm:spPr/>
      <dgm:t>
        <a:bodyPr/>
        <a:lstStyle/>
        <a:p>
          <a:endParaRPr lang="en-US"/>
        </a:p>
      </dgm:t>
    </dgm:pt>
    <dgm:pt modelId="{CA909167-2EE5-4AD8-9484-6A51B75C8A28}" type="sibTrans" cxnId="{E260790E-5BE0-40F8-BA9D-03200727F6BB}">
      <dgm:prSet/>
      <dgm:spPr/>
      <dgm:t>
        <a:bodyPr/>
        <a:lstStyle/>
        <a:p>
          <a:endParaRPr lang="en-US"/>
        </a:p>
      </dgm:t>
    </dgm:pt>
    <dgm:pt modelId="{AAB263AB-2349-483A-BFB4-577D33ECA20F}">
      <dgm:prSet phldrT="[Text]"/>
      <dgm:spPr/>
      <dgm:t>
        <a:bodyPr/>
        <a:lstStyle/>
        <a:p>
          <a:r>
            <a:rPr lang="en-US" dirty="0"/>
            <a:t>Entice to infection</a:t>
          </a:r>
        </a:p>
      </dgm:t>
    </dgm:pt>
    <dgm:pt modelId="{1E85BA7B-7FA2-4E3E-9F48-9E7C7EDB1B4D}" type="parTrans" cxnId="{4D29C9A0-B49D-4C5F-87C4-E5C54F4E7EC0}">
      <dgm:prSet/>
      <dgm:spPr/>
      <dgm:t>
        <a:bodyPr/>
        <a:lstStyle/>
        <a:p>
          <a:endParaRPr lang="en-US"/>
        </a:p>
      </dgm:t>
    </dgm:pt>
    <dgm:pt modelId="{E028FE38-E5AB-446E-AADF-C9FF824D9AE2}" type="sibTrans" cxnId="{4D29C9A0-B49D-4C5F-87C4-E5C54F4E7EC0}">
      <dgm:prSet/>
      <dgm:spPr/>
      <dgm:t>
        <a:bodyPr/>
        <a:lstStyle/>
        <a:p>
          <a:endParaRPr lang="en-US"/>
        </a:p>
      </dgm:t>
    </dgm:pt>
    <dgm:pt modelId="{520A6F3D-6450-4CAE-98D0-FE15765AF5C8}">
      <dgm:prSet phldrT="[Text]"/>
      <dgm:spPr>
        <a:solidFill>
          <a:srgbClr val="C00000"/>
        </a:solidFill>
      </dgm:spPr>
      <dgm:t>
        <a:bodyPr/>
        <a:lstStyle/>
        <a:p>
          <a:r>
            <a:rPr lang="en-US" dirty="0"/>
            <a:t>Expand</a:t>
          </a:r>
        </a:p>
      </dgm:t>
    </dgm:pt>
    <dgm:pt modelId="{DE2EFEA7-E0D9-4D4F-B4A1-30AED35C18D6}" type="parTrans" cxnId="{FAF19939-85BB-48DA-A06F-DC7F26DE1539}">
      <dgm:prSet/>
      <dgm:spPr/>
      <dgm:t>
        <a:bodyPr/>
        <a:lstStyle/>
        <a:p>
          <a:endParaRPr lang="en-US"/>
        </a:p>
      </dgm:t>
    </dgm:pt>
    <dgm:pt modelId="{D01F195F-DC34-4E5B-A544-A5E2A8AB0653}" type="sibTrans" cxnId="{FAF19939-85BB-48DA-A06F-DC7F26DE1539}">
      <dgm:prSet/>
      <dgm:spPr/>
      <dgm:t>
        <a:bodyPr/>
        <a:lstStyle/>
        <a:p>
          <a:endParaRPr lang="en-US"/>
        </a:p>
      </dgm:t>
    </dgm:pt>
    <dgm:pt modelId="{19806FF3-0547-477A-8992-F7702BA6D373}">
      <dgm:prSet phldrT="[Text]"/>
      <dgm:spPr/>
      <dgm:t>
        <a:bodyPr/>
        <a:lstStyle/>
        <a:p>
          <a:r>
            <a:rPr lang="en-US" dirty="0"/>
            <a:t>Expand privileges</a:t>
          </a:r>
        </a:p>
      </dgm:t>
    </dgm:pt>
    <dgm:pt modelId="{D4EB986F-F716-46C0-99B3-01B8AF321C11}" type="parTrans" cxnId="{2ECB3605-D2DC-463A-90BB-0ACCB92CAC2D}">
      <dgm:prSet/>
      <dgm:spPr/>
      <dgm:t>
        <a:bodyPr/>
        <a:lstStyle/>
        <a:p>
          <a:endParaRPr lang="en-US"/>
        </a:p>
      </dgm:t>
    </dgm:pt>
    <dgm:pt modelId="{EBF67F56-8D55-43E2-A41D-5004FE691706}" type="sibTrans" cxnId="{2ECB3605-D2DC-463A-90BB-0ACCB92CAC2D}">
      <dgm:prSet/>
      <dgm:spPr/>
      <dgm:t>
        <a:bodyPr/>
        <a:lstStyle/>
        <a:p>
          <a:endParaRPr lang="en-US"/>
        </a:p>
      </dgm:t>
    </dgm:pt>
    <dgm:pt modelId="{8BD28376-049B-42A4-8F99-0863E5D06ECC}">
      <dgm:prSet phldrT="[Text]"/>
      <dgm:spPr/>
      <dgm:t>
        <a:bodyPr/>
        <a:lstStyle/>
        <a:p>
          <a:r>
            <a:rPr lang="en-US" dirty="0"/>
            <a:t>Hide tracks</a:t>
          </a:r>
        </a:p>
      </dgm:t>
    </dgm:pt>
    <dgm:pt modelId="{040F57FD-F9F8-459B-90DA-31C9D23AE632}" type="parTrans" cxnId="{036B5B96-0710-4BDC-9682-DC795732E147}">
      <dgm:prSet/>
      <dgm:spPr/>
      <dgm:t>
        <a:bodyPr/>
        <a:lstStyle/>
        <a:p>
          <a:endParaRPr lang="en-US"/>
        </a:p>
      </dgm:t>
    </dgm:pt>
    <dgm:pt modelId="{B26F3406-E326-49E7-A12B-CF1598C22741}" type="sibTrans" cxnId="{036B5B96-0710-4BDC-9682-DC795732E147}">
      <dgm:prSet/>
      <dgm:spPr/>
      <dgm:t>
        <a:bodyPr/>
        <a:lstStyle/>
        <a:p>
          <a:endParaRPr lang="en-US"/>
        </a:p>
      </dgm:t>
    </dgm:pt>
    <dgm:pt modelId="{1CA2A6B9-5712-4906-8455-D70534BEE492}">
      <dgm:prSet phldrT="[Text]"/>
      <dgm:spPr/>
      <dgm:t>
        <a:bodyPr/>
        <a:lstStyle/>
        <a:p>
          <a:r>
            <a:rPr lang="en-US" dirty="0"/>
            <a:t>Attack</a:t>
          </a:r>
        </a:p>
      </dgm:t>
    </dgm:pt>
    <dgm:pt modelId="{A144E66B-7592-488F-809E-AA0B3CDDACD5}" type="parTrans" cxnId="{A4E204B2-BDFC-4BCC-A68D-51FC832D9572}">
      <dgm:prSet/>
      <dgm:spPr/>
      <dgm:t>
        <a:bodyPr/>
        <a:lstStyle/>
        <a:p>
          <a:endParaRPr lang="en-US"/>
        </a:p>
      </dgm:t>
    </dgm:pt>
    <dgm:pt modelId="{ED512938-36B5-4DC6-8D99-EB94452783AE}" type="sibTrans" cxnId="{A4E204B2-BDFC-4BCC-A68D-51FC832D9572}">
      <dgm:prSet/>
      <dgm:spPr/>
      <dgm:t>
        <a:bodyPr/>
        <a:lstStyle/>
        <a:p>
          <a:endParaRPr lang="en-US"/>
        </a:p>
      </dgm:t>
    </dgm:pt>
    <dgm:pt modelId="{009356CC-9CE5-44F2-993E-2EEC1538DB72}">
      <dgm:prSet phldrT="[Text]"/>
      <dgm:spPr/>
      <dgm:t>
        <a:bodyPr/>
        <a:lstStyle/>
        <a:p>
          <a:r>
            <a:rPr lang="en-US" dirty="0"/>
            <a:t>Exfiltrate </a:t>
          </a:r>
        </a:p>
      </dgm:t>
    </dgm:pt>
    <dgm:pt modelId="{CC33C869-4AE6-4051-A9AC-3965EBED8B3F}" type="parTrans" cxnId="{551B9582-663D-4ADD-B8BE-9D8FBCD2C4C2}">
      <dgm:prSet/>
      <dgm:spPr/>
      <dgm:t>
        <a:bodyPr/>
        <a:lstStyle/>
        <a:p>
          <a:endParaRPr lang="en-US"/>
        </a:p>
      </dgm:t>
    </dgm:pt>
    <dgm:pt modelId="{A9344416-66DF-4AED-B98D-18F8DF8F0153}" type="sibTrans" cxnId="{551B9582-663D-4ADD-B8BE-9D8FBCD2C4C2}">
      <dgm:prSet/>
      <dgm:spPr/>
      <dgm:t>
        <a:bodyPr/>
        <a:lstStyle/>
        <a:p>
          <a:endParaRPr lang="en-US"/>
        </a:p>
      </dgm:t>
    </dgm:pt>
    <dgm:pt modelId="{67B74EB7-CF09-4A8B-A786-AAECEEAF0BE2}">
      <dgm:prSet phldrT="[Text]"/>
      <dgm:spPr/>
      <dgm:t>
        <a:bodyPr/>
        <a:lstStyle/>
        <a:p>
          <a:r>
            <a:rPr lang="en-US" dirty="0"/>
            <a:t>Ransom</a:t>
          </a:r>
        </a:p>
      </dgm:t>
    </dgm:pt>
    <dgm:pt modelId="{02549393-6EA8-40B1-9501-787A48EAF894}" type="parTrans" cxnId="{9FFB54F1-18E5-42E9-A697-78979A12B358}">
      <dgm:prSet/>
      <dgm:spPr/>
      <dgm:t>
        <a:bodyPr/>
        <a:lstStyle/>
        <a:p>
          <a:endParaRPr lang="en-US"/>
        </a:p>
      </dgm:t>
    </dgm:pt>
    <dgm:pt modelId="{4FDB932B-91F5-47D8-B7F6-215697251DDB}" type="sibTrans" cxnId="{9FFB54F1-18E5-42E9-A697-78979A12B358}">
      <dgm:prSet/>
      <dgm:spPr/>
      <dgm:t>
        <a:bodyPr/>
        <a:lstStyle/>
        <a:p>
          <a:endParaRPr lang="en-US"/>
        </a:p>
      </dgm:t>
    </dgm:pt>
    <dgm:pt modelId="{AB615714-9A78-494A-BF7E-EC55CC26E986}" type="pres">
      <dgm:prSet presAssocID="{386E1E12-E21B-4EC8-BAC2-AACC95C27CF4}" presName="linearFlow" presStyleCnt="0">
        <dgm:presLayoutVars>
          <dgm:dir/>
          <dgm:animLvl val="lvl"/>
          <dgm:resizeHandles val="exact"/>
        </dgm:presLayoutVars>
      </dgm:prSet>
      <dgm:spPr/>
    </dgm:pt>
    <dgm:pt modelId="{B7724563-229A-4F18-B3C4-DAD4F6E5CA4A}" type="pres">
      <dgm:prSet presAssocID="{633CB0FE-9F03-4471-8EAB-E9143CB0E756}" presName="composite" presStyleCnt="0"/>
      <dgm:spPr/>
    </dgm:pt>
    <dgm:pt modelId="{8D58B516-CEAC-4AAF-B61C-41FCEFABADA8}" type="pres">
      <dgm:prSet presAssocID="{633CB0FE-9F03-4471-8EAB-E9143CB0E756}" presName="parentText" presStyleLbl="alignNode1" presStyleIdx="0" presStyleCnt="3">
        <dgm:presLayoutVars>
          <dgm:chMax val="1"/>
          <dgm:bulletEnabled val="1"/>
        </dgm:presLayoutVars>
      </dgm:prSet>
      <dgm:spPr/>
    </dgm:pt>
    <dgm:pt modelId="{1A7C755F-2F88-4199-A2E0-A0485CD28A03}" type="pres">
      <dgm:prSet presAssocID="{633CB0FE-9F03-4471-8EAB-E9143CB0E756}" presName="descendantText" presStyleLbl="alignAcc1" presStyleIdx="0" presStyleCnt="3" custLinFactNeighborX="549" custLinFactNeighborY="-18551">
        <dgm:presLayoutVars>
          <dgm:bulletEnabled val="1"/>
        </dgm:presLayoutVars>
      </dgm:prSet>
      <dgm:spPr/>
    </dgm:pt>
    <dgm:pt modelId="{312B1AFF-7701-4DFE-A0BA-ED9079AFE9CB}" type="pres">
      <dgm:prSet presAssocID="{39C342AC-1CC8-4722-B9B5-3D5A7F996096}" presName="sp" presStyleCnt="0"/>
      <dgm:spPr/>
    </dgm:pt>
    <dgm:pt modelId="{D5E03072-3FB0-4E3A-A9FC-2C52324EDA50}" type="pres">
      <dgm:prSet presAssocID="{520A6F3D-6450-4CAE-98D0-FE15765AF5C8}" presName="composite" presStyleCnt="0"/>
      <dgm:spPr/>
    </dgm:pt>
    <dgm:pt modelId="{F337AD25-D1A6-473B-801C-0D12D38A8C7E}" type="pres">
      <dgm:prSet presAssocID="{520A6F3D-6450-4CAE-98D0-FE15765AF5C8}" presName="parentText" presStyleLbl="alignNode1" presStyleIdx="1" presStyleCnt="3">
        <dgm:presLayoutVars>
          <dgm:chMax val="1"/>
          <dgm:bulletEnabled val="1"/>
        </dgm:presLayoutVars>
      </dgm:prSet>
      <dgm:spPr/>
    </dgm:pt>
    <dgm:pt modelId="{D7801458-4F39-480F-90C2-687822C0BC85}" type="pres">
      <dgm:prSet presAssocID="{520A6F3D-6450-4CAE-98D0-FE15765AF5C8}" presName="descendantText" presStyleLbl="alignAcc1" presStyleIdx="1" presStyleCnt="3">
        <dgm:presLayoutVars>
          <dgm:bulletEnabled val="1"/>
        </dgm:presLayoutVars>
      </dgm:prSet>
      <dgm:spPr/>
    </dgm:pt>
    <dgm:pt modelId="{7B4B138E-328E-4800-B926-F21F6B4DFF37}" type="pres">
      <dgm:prSet presAssocID="{D01F195F-DC34-4E5B-A544-A5E2A8AB0653}" presName="sp" presStyleCnt="0"/>
      <dgm:spPr/>
    </dgm:pt>
    <dgm:pt modelId="{F292783F-A016-42AF-ABBE-8F9BAA1AA308}" type="pres">
      <dgm:prSet presAssocID="{1CA2A6B9-5712-4906-8455-D70534BEE492}" presName="composite" presStyleCnt="0"/>
      <dgm:spPr/>
    </dgm:pt>
    <dgm:pt modelId="{CCCE77BD-4674-4891-BD46-DE82D5694CC8}" type="pres">
      <dgm:prSet presAssocID="{1CA2A6B9-5712-4906-8455-D70534BEE492}" presName="parentText" presStyleLbl="alignNode1" presStyleIdx="2" presStyleCnt="3">
        <dgm:presLayoutVars>
          <dgm:chMax val="1"/>
          <dgm:bulletEnabled val="1"/>
        </dgm:presLayoutVars>
      </dgm:prSet>
      <dgm:spPr/>
    </dgm:pt>
    <dgm:pt modelId="{89547A72-8282-463E-964E-33A7FF672C96}" type="pres">
      <dgm:prSet presAssocID="{1CA2A6B9-5712-4906-8455-D70534BEE492}" presName="descendantText" presStyleLbl="alignAcc1" presStyleIdx="2" presStyleCnt="3">
        <dgm:presLayoutVars>
          <dgm:bulletEnabled val="1"/>
        </dgm:presLayoutVars>
      </dgm:prSet>
      <dgm:spPr/>
    </dgm:pt>
  </dgm:ptLst>
  <dgm:cxnLst>
    <dgm:cxn modelId="{2ECB3605-D2DC-463A-90BB-0ACCB92CAC2D}" srcId="{520A6F3D-6450-4CAE-98D0-FE15765AF5C8}" destId="{19806FF3-0547-477A-8992-F7702BA6D373}" srcOrd="0" destOrd="0" parTransId="{D4EB986F-F716-46C0-99B3-01B8AF321C11}" sibTransId="{EBF67F56-8D55-43E2-A41D-5004FE691706}"/>
    <dgm:cxn modelId="{E260790E-5BE0-40F8-BA9D-03200727F6BB}" srcId="{633CB0FE-9F03-4471-8EAB-E9143CB0E756}" destId="{445B0BDE-325E-4837-ABF7-2B07A25C14C3}" srcOrd="0" destOrd="0" parTransId="{C446E073-7575-4E64-BFE6-00215354DEF1}" sibTransId="{CA909167-2EE5-4AD8-9484-6A51B75C8A28}"/>
    <dgm:cxn modelId="{C4CB4A19-049F-4B27-B664-24FE83CA15A1}" srcId="{386E1E12-E21B-4EC8-BAC2-AACC95C27CF4}" destId="{633CB0FE-9F03-4471-8EAB-E9143CB0E756}" srcOrd="0" destOrd="0" parTransId="{856E7DE7-5C70-4431-B5ED-3F9A92C2659B}" sibTransId="{39C342AC-1CC8-4722-B9B5-3D5A7F996096}"/>
    <dgm:cxn modelId="{F240461B-F3FF-4B48-BC62-91EA1494D723}" type="presOf" srcId="{8BD28376-049B-42A4-8F99-0863E5D06ECC}" destId="{D7801458-4F39-480F-90C2-687822C0BC85}" srcOrd="0" destOrd="1" presId="urn:microsoft.com/office/officeart/2005/8/layout/chevron2"/>
    <dgm:cxn modelId="{4D9D7527-78D8-45AC-9D41-BDFDFA7F0285}" type="presOf" srcId="{19806FF3-0547-477A-8992-F7702BA6D373}" destId="{D7801458-4F39-480F-90C2-687822C0BC85}" srcOrd="0" destOrd="0" presId="urn:microsoft.com/office/officeart/2005/8/layout/chevron2"/>
    <dgm:cxn modelId="{FAF19939-85BB-48DA-A06F-DC7F26DE1539}" srcId="{386E1E12-E21B-4EC8-BAC2-AACC95C27CF4}" destId="{520A6F3D-6450-4CAE-98D0-FE15765AF5C8}" srcOrd="1" destOrd="0" parTransId="{DE2EFEA7-E0D9-4D4F-B4A1-30AED35C18D6}" sibTransId="{D01F195F-DC34-4E5B-A544-A5E2A8AB0653}"/>
    <dgm:cxn modelId="{2C27CC68-BA0A-4CBE-B1DA-22B94F0F4C83}" type="presOf" srcId="{67B74EB7-CF09-4A8B-A786-AAECEEAF0BE2}" destId="{89547A72-8282-463E-964E-33A7FF672C96}" srcOrd="0" destOrd="1" presId="urn:microsoft.com/office/officeart/2005/8/layout/chevron2"/>
    <dgm:cxn modelId="{FB9F5875-4C1B-47DF-96F0-094098E89350}" type="presOf" srcId="{633CB0FE-9F03-4471-8EAB-E9143CB0E756}" destId="{8D58B516-CEAC-4AAF-B61C-41FCEFABADA8}" srcOrd="0" destOrd="0" presId="urn:microsoft.com/office/officeart/2005/8/layout/chevron2"/>
    <dgm:cxn modelId="{DF408C75-1178-457F-903F-F03189073C88}" type="presOf" srcId="{009356CC-9CE5-44F2-993E-2EEC1538DB72}" destId="{89547A72-8282-463E-964E-33A7FF672C96}" srcOrd="0" destOrd="0" presId="urn:microsoft.com/office/officeart/2005/8/layout/chevron2"/>
    <dgm:cxn modelId="{B452FF56-3BA7-44BA-A6C6-5F89ED00647E}" type="presOf" srcId="{386E1E12-E21B-4EC8-BAC2-AACC95C27CF4}" destId="{AB615714-9A78-494A-BF7E-EC55CC26E986}" srcOrd="0" destOrd="0" presId="urn:microsoft.com/office/officeart/2005/8/layout/chevron2"/>
    <dgm:cxn modelId="{551B9582-663D-4ADD-B8BE-9D8FBCD2C4C2}" srcId="{1CA2A6B9-5712-4906-8455-D70534BEE492}" destId="{009356CC-9CE5-44F2-993E-2EEC1538DB72}" srcOrd="0" destOrd="0" parTransId="{CC33C869-4AE6-4051-A9AC-3965EBED8B3F}" sibTransId="{A9344416-66DF-4AED-B98D-18F8DF8F0153}"/>
    <dgm:cxn modelId="{08CADC89-E5B4-477C-B0DC-771BBD3C7BBD}" type="presOf" srcId="{520A6F3D-6450-4CAE-98D0-FE15765AF5C8}" destId="{F337AD25-D1A6-473B-801C-0D12D38A8C7E}" srcOrd="0" destOrd="0" presId="urn:microsoft.com/office/officeart/2005/8/layout/chevron2"/>
    <dgm:cxn modelId="{036B5B96-0710-4BDC-9682-DC795732E147}" srcId="{520A6F3D-6450-4CAE-98D0-FE15765AF5C8}" destId="{8BD28376-049B-42A4-8F99-0863E5D06ECC}" srcOrd="1" destOrd="0" parTransId="{040F57FD-F9F8-459B-90DA-31C9D23AE632}" sibTransId="{B26F3406-E326-49E7-A12B-CF1598C22741}"/>
    <dgm:cxn modelId="{A4A55398-EC23-4A0F-ADCB-9785704A53F8}" type="presOf" srcId="{445B0BDE-325E-4837-ABF7-2B07A25C14C3}" destId="{1A7C755F-2F88-4199-A2E0-A0485CD28A03}" srcOrd="0" destOrd="0" presId="urn:microsoft.com/office/officeart/2005/8/layout/chevron2"/>
    <dgm:cxn modelId="{4D29C9A0-B49D-4C5F-87C4-E5C54F4E7EC0}" srcId="{633CB0FE-9F03-4471-8EAB-E9143CB0E756}" destId="{AAB263AB-2349-483A-BFB4-577D33ECA20F}" srcOrd="1" destOrd="0" parTransId="{1E85BA7B-7FA2-4E3E-9F48-9E7C7EDB1B4D}" sibTransId="{E028FE38-E5AB-446E-AADF-C9FF824D9AE2}"/>
    <dgm:cxn modelId="{A4E204B2-BDFC-4BCC-A68D-51FC832D9572}" srcId="{386E1E12-E21B-4EC8-BAC2-AACC95C27CF4}" destId="{1CA2A6B9-5712-4906-8455-D70534BEE492}" srcOrd="2" destOrd="0" parTransId="{A144E66B-7592-488F-809E-AA0B3CDDACD5}" sibTransId="{ED512938-36B5-4DC6-8D99-EB94452783AE}"/>
    <dgm:cxn modelId="{6BC5D9E2-8A58-4126-BB4C-41980528CB3C}" type="presOf" srcId="{1CA2A6B9-5712-4906-8455-D70534BEE492}" destId="{CCCE77BD-4674-4891-BD46-DE82D5694CC8}" srcOrd="0" destOrd="0" presId="urn:microsoft.com/office/officeart/2005/8/layout/chevron2"/>
    <dgm:cxn modelId="{CD43E7E2-C6B2-48CE-BFD8-7A8CC761B8E9}" type="presOf" srcId="{AAB263AB-2349-483A-BFB4-577D33ECA20F}" destId="{1A7C755F-2F88-4199-A2E0-A0485CD28A03}" srcOrd="0" destOrd="1" presId="urn:microsoft.com/office/officeart/2005/8/layout/chevron2"/>
    <dgm:cxn modelId="{9FFB54F1-18E5-42E9-A697-78979A12B358}" srcId="{1CA2A6B9-5712-4906-8455-D70534BEE492}" destId="{67B74EB7-CF09-4A8B-A786-AAECEEAF0BE2}" srcOrd="1" destOrd="0" parTransId="{02549393-6EA8-40B1-9501-787A48EAF894}" sibTransId="{4FDB932B-91F5-47D8-B7F6-215697251DDB}"/>
    <dgm:cxn modelId="{BB863ED7-DEAE-46FD-889E-9A6CA98D80F1}" type="presParOf" srcId="{AB615714-9A78-494A-BF7E-EC55CC26E986}" destId="{B7724563-229A-4F18-B3C4-DAD4F6E5CA4A}" srcOrd="0" destOrd="0" presId="urn:microsoft.com/office/officeart/2005/8/layout/chevron2"/>
    <dgm:cxn modelId="{98698D13-5FBD-4FAD-98D2-77086698F3B3}" type="presParOf" srcId="{B7724563-229A-4F18-B3C4-DAD4F6E5CA4A}" destId="{8D58B516-CEAC-4AAF-B61C-41FCEFABADA8}" srcOrd="0" destOrd="0" presId="urn:microsoft.com/office/officeart/2005/8/layout/chevron2"/>
    <dgm:cxn modelId="{34A26321-60CE-487D-844E-0F95F4CA0844}" type="presParOf" srcId="{B7724563-229A-4F18-B3C4-DAD4F6E5CA4A}" destId="{1A7C755F-2F88-4199-A2E0-A0485CD28A03}" srcOrd="1" destOrd="0" presId="urn:microsoft.com/office/officeart/2005/8/layout/chevron2"/>
    <dgm:cxn modelId="{8F11B308-ADEC-4575-AB81-ECEE9149A8A1}" type="presParOf" srcId="{AB615714-9A78-494A-BF7E-EC55CC26E986}" destId="{312B1AFF-7701-4DFE-A0BA-ED9079AFE9CB}" srcOrd="1" destOrd="0" presId="urn:microsoft.com/office/officeart/2005/8/layout/chevron2"/>
    <dgm:cxn modelId="{A01A22DD-7D89-426E-97BD-CF86E1219936}" type="presParOf" srcId="{AB615714-9A78-494A-BF7E-EC55CC26E986}" destId="{D5E03072-3FB0-4E3A-A9FC-2C52324EDA50}" srcOrd="2" destOrd="0" presId="urn:microsoft.com/office/officeart/2005/8/layout/chevron2"/>
    <dgm:cxn modelId="{A37AE425-B3A7-44E3-96EA-B2E6AC78164B}" type="presParOf" srcId="{D5E03072-3FB0-4E3A-A9FC-2C52324EDA50}" destId="{F337AD25-D1A6-473B-801C-0D12D38A8C7E}" srcOrd="0" destOrd="0" presId="urn:microsoft.com/office/officeart/2005/8/layout/chevron2"/>
    <dgm:cxn modelId="{8D984A58-C429-4F3D-A709-46E2CC36708C}" type="presParOf" srcId="{D5E03072-3FB0-4E3A-A9FC-2C52324EDA50}" destId="{D7801458-4F39-480F-90C2-687822C0BC85}" srcOrd="1" destOrd="0" presId="urn:microsoft.com/office/officeart/2005/8/layout/chevron2"/>
    <dgm:cxn modelId="{8E973BDB-53C1-4EED-A486-FB67BB334B7B}" type="presParOf" srcId="{AB615714-9A78-494A-BF7E-EC55CC26E986}" destId="{7B4B138E-328E-4800-B926-F21F6B4DFF37}" srcOrd="3" destOrd="0" presId="urn:microsoft.com/office/officeart/2005/8/layout/chevron2"/>
    <dgm:cxn modelId="{0E6C659D-E1DD-4D00-AA80-FB1A7FAA7C01}" type="presParOf" srcId="{AB615714-9A78-494A-BF7E-EC55CC26E986}" destId="{F292783F-A016-42AF-ABBE-8F9BAA1AA308}" srcOrd="4" destOrd="0" presId="urn:microsoft.com/office/officeart/2005/8/layout/chevron2"/>
    <dgm:cxn modelId="{E9DFD651-38D8-49D4-94DD-812CBAEA46CB}" type="presParOf" srcId="{F292783F-A016-42AF-ABBE-8F9BAA1AA308}" destId="{CCCE77BD-4674-4891-BD46-DE82D5694CC8}" srcOrd="0" destOrd="0" presId="urn:microsoft.com/office/officeart/2005/8/layout/chevron2"/>
    <dgm:cxn modelId="{96BE9980-7D55-49AE-BDC1-7BC59ABBDB77}" type="presParOf" srcId="{F292783F-A016-42AF-ABBE-8F9BAA1AA308}" destId="{89547A72-8282-463E-964E-33A7FF672C9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1C4F98E-4F6A-4E64-9471-9C5D2A7C9226}"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D478F3D8-104F-4905-9B55-781BF2DF8F6F}">
      <dgm:prSet phldrT="[Text]"/>
      <dgm:spPr/>
      <dgm:t>
        <a:bodyPr/>
        <a:lstStyle/>
        <a:p>
          <a:r>
            <a:rPr lang="en-US" dirty="0"/>
            <a:t>Cyber-attacks</a:t>
          </a:r>
        </a:p>
      </dgm:t>
    </dgm:pt>
    <dgm:pt modelId="{C41DC9EB-FC64-4179-8C79-C91E6686A415}" type="parTrans" cxnId="{5CF7AE0C-5639-4E62-9244-75A9E82D50A0}">
      <dgm:prSet/>
      <dgm:spPr/>
      <dgm:t>
        <a:bodyPr/>
        <a:lstStyle/>
        <a:p>
          <a:endParaRPr lang="en-US"/>
        </a:p>
      </dgm:t>
    </dgm:pt>
    <dgm:pt modelId="{72A77910-D92D-42CF-9CE3-ACD2CD623E0C}" type="sibTrans" cxnId="{5CF7AE0C-5639-4E62-9244-75A9E82D50A0}">
      <dgm:prSet/>
      <dgm:spPr/>
      <dgm:t>
        <a:bodyPr/>
        <a:lstStyle/>
        <a:p>
          <a:endParaRPr lang="en-US"/>
        </a:p>
      </dgm:t>
    </dgm:pt>
    <dgm:pt modelId="{086A582F-89E1-4282-AAC6-6BAE76B5EB72}">
      <dgm:prSet phldrT="[Text]"/>
      <dgm:spPr/>
      <dgm:t>
        <a:bodyPr/>
        <a:lstStyle/>
        <a:p>
          <a:r>
            <a:rPr lang="en-US" dirty="0"/>
            <a:t>Organized Crime (50%)</a:t>
          </a:r>
        </a:p>
      </dgm:t>
    </dgm:pt>
    <dgm:pt modelId="{34E09D17-B0F3-42CD-858A-84A7F489F044}" type="parTrans" cxnId="{D1E7C1DF-B122-4E14-AB91-5AE2D63E9368}">
      <dgm:prSet/>
      <dgm:spPr/>
      <dgm:t>
        <a:bodyPr/>
        <a:lstStyle/>
        <a:p>
          <a:endParaRPr lang="en-US"/>
        </a:p>
      </dgm:t>
    </dgm:pt>
    <dgm:pt modelId="{EAB7A13D-706E-4343-BADA-C8EF792DFC66}" type="sibTrans" cxnId="{D1E7C1DF-B122-4E14-AB91-5AE2D63E9368}">
      <dgm:prSet/>
      <dgm:spPr/>
      <dgm:t>
        <a:bodyPr/>
        <a:lstStyle/>
        <a:p>
          <a:endParaRPr lang="en-US"/>
        </a:p>
      </dgm:t>
    </dgm:pt>
    <dgm:pt modelId="{3586C2B3-6B62-4FE1-8801-9B41D7F108AF}">
      <dgm:prSet phldrT="[Text]"/>
      <dgm:spPr/>
      <dgm:t>
        <a:bodyPr/>
        <a:lstStyle/>
        <a:p>
          <a:r>
            <a:rPr lang="en-US" dirty="0"/>
            <a:t>Point of Sale</a:t>
          </a:r>
        </a:p>
        <a:p>
          <a:r>
            <a:rPr lang="en-US" dirty="0"/>
            <a:t>CC skimmers</a:t>
          </a:r>
        </a:p>
      </dgm:t>
    </dgm:pt>
    <dgm:pt modelId="{45773D70-89E2-4400-8A0C-86F06CADA638}" type="parTrans" cxnId="{CFA86F9B-797E-4AB5-8D07-9EF273108FF8}">
      <dgm:prSet/>
      <dgm:spPr/>
      <dgm:t>
        <a:bodyPr/>
        <a:lstStyle/>
        <a:p>
          <a:endParaRPr lang="en-US"/>
        </a:p>
      </dgm:t>
    </dgm:pt>
    <dgm:pt modelId="{5B3D3FA6-B65D-4AF8-92B7-4433270E9117}" type="sibTrans" cxnId="{CFA86F9B-797E-4AB5-8D07-9EF273108FF8}">
      <dgm:prSet/>
      <dgm:spPr/>
      <dgm:t>
        <a:bodyPr/>
        <a:lstStyle/>
        <a:p>
          <a:endParaRPr lang="en-US"/>
        </a:p>
      </dgm:t>
    </dgm:pt>
    <dgm:pt modelId="{5108B1F0-A478-432A-B9B8-3E5DEFB87785}">
      <dgm:prSet phldrT="[Text]"/>
      <dgm:spPr/>
      <dgm:t>
        <a:bodyPr/>
        <a:lstStyle/>
        <a:p>
          <a:r>
            <a:rPr lang="en-US" dirty="0"/>
            <a:t>Ransomware</a:t>
          </a:r>
        </a:p>
      </dgm:t>
    </dgm:pt>
    <dgm:pt modelId="{8DDA3EC3-16E4-4E13-B2B3-B2BF957CDC35}" type="parTrans" cxnId="{8593A7A6-6F59-4974-8141-BCD5A3377DA7}">
      <dgm:prSet/>
      <dgm:spPr/>
      <dgm:t>
        <a:bodyPr/>
        <a:lstStyle/>
        <a:p>
          <a:endParaRPr lang="en-US"/>
        </a:p>
      </dgm:t>
    </dgm:pt>
    <dgm:pt modelId="{DB2FE27C-9F63-4E23-8717-D9409E3E95CB}" type="sibTrans" cxnId="{8593A7A6-6F59-4974-8141-BCD5A3377DA7}">
      <dgm:prSet/>
      <dgm:spPr/>
      <dgm:t>
        <a:bodyPr/>
        <a:lstStyle/>
        <a:p>
          <a:endParaRPr lang="en-US"/>
        </a:p>
      </dgm:t>
    </dgm:pt>
    <dgm:pt modelId="{04702AF8-60D1-427B-AF0E-EC237CAB82F5}">
      <dgm:prSet phldrT="[Text]"/>
      <dgm:spPr/>
      <dgm:t>
        <a:bodyPr/>
        <a:lstStyle/>
        <a:p>
          <a:r>
            <a:rPr lang="en-US" dirty="0"/>
            <a:t>State-Affiliated (12%)</a:t>
          </a:r>
        </a:p>
      </dgm:t>
    </dgm:pt>
    <dgm:pt modelId="{8105FCEC-E68F-49BD-965D-E2F06046D4D2}" type="parTrans" cxnId="{3DDA78BE-0118-4415-9294-FB567FAC1799}">
      <dgm:prSet/>
      <dgm:spPr/>
      <dgm:t>
        <a:bodyPr/>
        <a:lstStyle/>
        <a:p>
          <a:endParaRPr lang="en-US"/>
        </a:p>
      </dgm:t>
    </dgm:pt>
    <dgm:pt modelId="{C198761C-7086-4E6F-82D8-1EC5D2FF7C60}" type="sibTrans" cxnId="{3DDA78BE-0118-4415-9294-FB567FAC1799}">
      <dgm:prSet/>
      <dgm:spPr/>
      <dgm:t>
        <a:bodyPr/>
        <a:lstStyle/>
        <a:p>
          <a:endParaRPr lang="en-US"/>
        </a:p>
      </dgm:t>
    </dgm:pt>
    <dgm:pt modelId="{22238DD2-1DDE-413A-84BB-F5F8E47C7F93}">
      <dgm:prSet phldrT="[Text]"/>
      <dgm:spPr/>
      <dgm:t>
        <a:bodyPr/>
        <a:lstStyle/>
        <a:p>
          <a:r>
            <a:rPr lang="en-US" dirty="0"/>
            <a:t>DOS</a:t>
          </a:r>
        </a:p>
      </dgm:t>
    </dgm:pt>
    <dgm:pt modelId="{9FDF9062-9192-4AC8-851A-56169EA5BEE4}" type="parTrans" cxnId="{B026F4DD-5D4A-4ACF-BE6C-6F60D271C1AF}">
      <dgm:prSet/>
      <dgm:spPr/>
      <dgm:t>
        <a:bodyPr/>
        <a:lstStyle/>
        <a:p>
          <a:endParaRPr lang="en-US"/>
        </a:p>
      </dgm:t>
    </dgm:pt>
    <dgm:pt modelId="{E68990C0-6B76-452B-A39A-5113BB62591D}" type="sibTrans" cxnId="{B026F4DD-5D4A-4ACF-BE6C-6F60D271C1AF}">
      <dgm:prSet/>
      <dgm:spPr/>
      <dgm:t>
        <a:bodyPr/>
        <a:lstStyle/>
        <a:p>
          <a:endParaRPr lang="en-US"/>
        </a:p>
      </dgm:t>
    </dgm:pt>
    <dgm:pt modelId="{EA38AED6-1538-4554-86AC-BD3857C9F38A}">
      <dgm:prSet phldrT="[Text]"/>
      <dgm:spPr/>
      <dgm:t>
        <a:bodyPr/>
        <a:lstStyle/>
        <a:p>
          <a:r>
            <a:rPr lang="en-US" dirty="0"/>
            <a:t>Insiders (28%)</a:t>
          </a:r>
        </a:p>
      </dgm:t>
    </dgm:pt>
    <dgm:pt modelId="{8D3105B7-2F94-4DB0-AACA-7331F6A35684}" type="parTrans" cxnId="{9BD6FC18-094B-4D25-9398-33A88381E931}">
      <dgm:prSet/>
      <dgm:spPr/>
      <dgm:t>
        <a:bodyPr/>
        <a:lstStyle/>
        <a:p>
          <a:endParaRPr lang="en-US"/>
        </a:p>
      </dgm:t>
    </dgm:pt>
    <dgm:pt modelId="{3CCCA604-09F0-4C88-B08B-D3A2E2AA02D3}" type="sibTrans" cxnId="{9BD6FC18-094B-4D25-9398-33A88381E931}">
      <dgm:prSet/>
      <dgm:spPr/>
      <dgm:t>
        <a:bodyPr/>
        <a:lstStyle/>
        <a:p>
          <a:endParaRPr lang="en-US"/>
        </a:p>
      </dgm:t>
    </dgm:pt>
    <dgm:pt modelId="{2D5C49E9-BA80-418D-A394-2671CE52F755}">
      <dgm:prSet phldrT="[Text]"/>
      <dgm:spPr/>
      <dgm:t>
        <a:bodyPr/>
        <a:lstStyle/>
        <a:p>
          <a:endParaRPr lang="en-US" dirty="0"/>
        </a:p>
      </dgm:t>
    </dgm:pt>
    <dgm:pt modelId="{9D4111DD-0134-452F-AC05-2A1DFF5DC4C2}" type="parTrans" cxnId="{5EA79BFE-68A7-46CA-A981-D44893A12D04}">
      <dgm:prSet/>
      <dgm:spPr/>
      <dgm:t>
        <a:bodyPr/>
        <a:lstStyle/>
        <a:p>
          <a:endParaRPr lang="en-US"/>
        </a:p>
      </dgm:t>
    </dgm:pt>
    <dgm:pt modelId="{5EF56094-B2E5-4167-9A57-78CDD31264E3}" type="sibTrans" cxnId="{5EA79BFE-68A7-46CA-A981-D44893A12D04}">
      <dgm:prSet/>
      <dgm:spPr/>
      <dgm:t>
        <a:bodyPr/>
        <a:lstStyle/>
        <a:p>
          <a:endParaRPr lang="en-US"/>
        </a:p>
      </dgm:t>
    </dgm:pt>
    <dgm:pt modelId="{06C0A588-74B8-4E7D-BFEE-78BD0EAAA503}">
      <dgm:prSet phldrT="[Text]"/>
      <dgm:spPr/>
      <dgm:t>
        <a:bodyPr/>
        <a:lstStyle/>
        <a:p>
          <a:r>
            <a:rPr lang="en-US" dirty="0"/>
            <a:t>Who</a:t>
          </a:r>
        </a:p>
      </dgm:t>
    </dgm:pt>
    <dgm:pt modelId="{EEC31F6B-8858-473D-AC78-34B328E242E9}" type="parTrans" cxnId="{65AD0417-0BB6-4BE5-90F6-4B3222935E6D}">
      <dgm:prSet/>
      <dgm:spPr/>
      <dgm:t>
        <a:bodyPr/>
        <a:lstStyle/>
        <a:p>
          <a:endParaRPr lang="en-US"/>
        </a:p>
      </dgm:t>
    </dgm:pt>
    <dgm:pt modelId="{05AE92C6-4447-4FB6-AA33-649ED4C10950}" type="sibTrans" cxnId="{65AD0417-0BB6-4BE5-90F6-4B3222935E6D}">
      <dgm:prSet/>
      <dgm:spPr/>
      <dgm:t>
        <a:bodyPr/>
        <a:lstStyle/>
        <a:p>
          <a:endParaRPr lang="en-US"/>
        </a:p>
      </dgm:t>
    </dgm:pt>
    <dgm:pt modelId="{28058E50-C54D-4C70-BB9B-3B054AE44D2E}">
      <dgm:prSet phldrT="[Text]"/>
      <dgm:spPr/>
      <dgm:t>
        <a:bodyPr/>
        <a:lstStyle/>
        <a:p>
          <a:r>
            <a:rPr lang="en-US" dirty="0"/>
            <a:t>What</a:t>
          </a:r>
        </a:p>
      </dgm:t>
    </dgm:pt>
    <dgm:pt modelId="{98B19115-B538-454C-B900-5FD2CC4B44EE}" type="parTrans" cxnId="{1747CEED-C4FB-450C-AEB8-F2E4CAC48FA8}">
      <dgm:prSet/>
      <dgm:spPr/>
      <dgm:t>
        <a:bodyPr/>
        <a:lstStyle/>
        <a:p>
          <a:endParaRPr lang="en-US"/>
        </a:p>
      </dgm:t>
    </dgm:pt>
    <dgm:pt modelId="{75DBC91B-E5F9-4291-9EFE-C3A818B37916}" type="sibTrans" cxnId="{1747CEED-C4FB-450C-AEB8-F2E4CAC48FA8}">
      <dgm:prSet/>
      <dgm:spPr/>
      <dgm:t>
        <a:bodyPr/>
        <a:lstStyle/>
        <a:p>
          <a:endParaRPr lang="en-US"/>
        </a:p>
      </dgm:t>
    </dgm:pt>
    <dgm:pt modelId="{B8014FA8-0B55-409D-A9C3-84129930655F}">
      <dgm:prSet phldrT="[Text]"/>
      <dgm:spPr/>
      <dgm:t>
        <a:bodyPr/>
        <a:lstStyle/>
        <a:p>
          <a:r>
            <a:rPr lang="en-US" dirty="0"/>
            <a:t>Ransomware</a:t>
          </a:r>
        </a:p>
      </dgm:t>
    </dgm:pt>
    <dgm:pt modelId="{B4E6E00F-1617-4502-9DC3-B116E3DB7586}" type="parTrans" cxnId="{7AB7A1C4-F174-4ABB-B7B7-F946EDB9468F}">
      <dgm:prSet/>
      <dgm:spPr/>
      <dgm:t>
        <a:bodyPr/>
        <a:lstStyle/>
        <a:p>
          <a:endParaRPr lang="en-US"/>
        </a:p>
      </dgm:t>
    </dgm:pt>
    <dgm:pt modelId="{F20A40D1-0694-42A1-9496-87B5F2A989C0}" type="sibTrans" cxnId="{7AB7A1C4-F174-4ABB-B7B7-F946EDB9468F}">
      <dgm:prSet/>
      <dgm:spPr/>
      <dgm:t>
        <a:bodyPr/>
        <a:lstStyle/>
        <a:p>
          <a:endParaRPr lang="en-US"/>
        </a:p>
      </dgm:t>
    </dgm:pt>
    <dgm:pt modelId="{50B64502-A799-49D3-B862-80FA37D89186}">
      <dgm:prSet phldrT="[Text]"/>
      <dgm:spPr/>
      <dgm:t>
        <a:bodyPr/>
        <a:lstStyle/>
        <a:p>
          <a:r>
            <a:rPr lang="en-US" dirty="0"/>
            <a:t>Data Breach 93%</a:t>
          </a:r>
        </a:p>
      </dgm:t>
    </dgm:pt>
    <dgm:pt modelId="{D21A2B57-6533-4257-AAC2-8FF2B4342BA1}" type="parTrans" cxnId="{6BEDC815-4F4C-4046-BC6E-CEDF81CBF19E}">
      <dgm:prSet/>
      <dgm:spPr/>
      <dgm:t>
        <a:bodyPr/>
        <a:lstStyle/>
        <a:p>
          <a:endParaRPr lang="en-US"/>
        </a:p>
      </dgm:t>
    </dgm:pt>
    <dgm:pt modelId="{6CDF1AB9-606E-44A1-B676-8EF735E3B12C}" type="sibTrans" cxnId="{6BEDC815-4F4C-4046-BC6E-CEDF81CBF19E}">
      <dgm:prSet/>
      <dgm:spPr/>
      <dgm:t>
        <a:bodyPr/>
        <a:lstStyle/>
        <a:p>
          <a:endParaRPr lang="en-US"/>
        </a:p>
      </dgm:t>
    </dgm:pt>
    <dgm:pt modelId="{D4461C92-5B4F-4194-B7DB-A11F018216A0}">
      <dgm:prSet phldrT="[Text]"/>
      <dgm:spPr/>
      <dgm:t>
        <a:bodyPr/>
        <a:lstStyle/>
        <a:p>
          <a:r>
            <a:rPr lang="en-US" dirty="0"/>
            <a:t>How</a:t>
          </a:r>
        </a:p>
      </dgm:t>
    </dgm:pt>
    <dgm:pt modelId="{3ABD9725-C01E-46C0-9DE5-780A5F7319FC}" type="parTrans" cxnId="{AF3A085C-F370-42E9-BF48-73963A932D33}">
      <dgm:prSet/>
      <dgm:spPr/>
      <dgm:t>
        <a:bodyPr/>
        <a:lstStyle/>
        <a:p>
          <a:endParaRPr lang="en-US"/>
        </a:p>
      </dgm:t>
    </dgm:pt>
    <dgm:pt modelId="{E9B4ACC1-62C9-469D-8977-3E54F30ECBB9}" type="sibTrans" cxnId="{AF3A085C-F370-42E9-BF48-73963A932D33}">
      <dgm:prSet/>
      <dgm:spPr/>
      <dgm:t>
        <a:bodyPr/>
        <a:lstStyle/>
        <a:p>
          <a:endParaRPr lang="en-US"/>
        </a:p>
      </dgm:t>
    </dgm:pt>
    <dgm:pt modelId="{777BBA1C-7C17-4CF1-A083-3659051D4D77}" type="pres">
      <dgm:prSet presAssocID="{51C4F98E-4F6A-4E64-9471-9C5D2A7C9226}" presName="mainComposite" presStyleCnt="0">
        <dgm:presLayoutVars>
          <dgm:chPref val="1"/>
          <dgm:dir/>
          <dgm:animOne val="branch"/>
          <dgm:animLvl val="lvl"/>
          <dgm:resizeHandles val="exact"/>
        </dgm:presLayoutVars>
      </dgm:prSet>
      <dgm:spPr/>
    </dgm:pt>
    <dgm:pt modelId="{3D38F462-1B32-41A9-B67D-8539FE611D42}" type="pres">
      <dgm:prSet presAssocID="{51C4F98E-4F6A-4E64-9471-9C5D2A7C9226}" presName="hierFlow" presStyleCnt="0"/>
      <dgm:spPr/>
    </dgm:pt>
    <dgm:pt modelId="{9FAFEC53-5272-42EA-B836-5F10520C1069}" type="pres">
      <dgm:prSet presAssocID="{51C4F98E-4F6A-4E64-9471-9C5D2A7C9226}" presName="firstBuf" presStyleCnt="0"/>
      <dgm:spPr/>
    </dgm:pt>
    <dgm:pt modelId="{ACC669C2-B280-4BD6-BAEE-CB42F2A9B389}" type="pres">
      <dgm:prSet presAssocID="{51C4F98E-4F6A-4E64-9471-9C5D2A7C9226}" presName="hierChild1" presStyleCnt="0">
        <dgm:presLayoutVars>
          <dgm:chPref val="1"/>
          <dgm:animOne val="branch"/>
          <dgm:animLvl val="lvl"/>
        </dgm:presLayoutVars>
      </dgm:prSet>
      <dgm:spPr/>
    </dgm:pt>
    <dgm:pt modelId="{1E496CFF-612D-441C-BF31-6B1198E22EE4}" type="pres">
      <dgm:prSet presAssocID="{D478F3D8-104F-4905-9B55-781BF2DF8F6F}" presName="Name14" presStyleCnt="0"/>
      <dgm:spPr/>
    </dgm:pt>
    <dgm:pt modelId="{C209DF7E-9EFA-413E-960D-868E3EA9D1CF}" type="pres">
      <dgm:prSet presAssocID="{D478F3D8-104F-4905-9B55-781BF2DF8F6F}" presName="level1Shape" presStyleLbl="node0" presStyleIdx="0" presStyleCnt="1">
        <dgm:presLayoutVars>
          <dgm:chPref val="3"/>
        </dgm:presLayoutVars>
      </dgm:prSet>
      <dgm:spPr/>
    </dgm:pt>
    <dgm:pt modelId="{EFD3D5D0-6901-40F1-B7B8-06CA0B03E00F}" type="pres">
      <dgm:prSet presAssocID="{D478F3D8-104F-4905-9B55-781BF2DF8F6F}" presName="hierChild2" presStyleCnt="0"/>
      <dgm:spPr/>
    </dgm:pt>
    <dgm:pt modelId="{A33C360D-63B0-4579-9B14-40C6F0E77FD9}" type="pres">
      <dgm:prSet presAssocID="{34E09D17-B0F3-42CD-858A-84A7F489F044}" presName="Name19" presStyleLbl="parChTrans1D2" presStyleIdx="0" presStyleCnt="3"/>
      <dgm:spPr/>
    </dgm:pt>
    <dgm:pt modelId="{DF54D972-C4E7-405A-B72D-899D5A47CFF0}" type="pres">
      <dgm:prSet presAssocID="{086A582F-89E1-4282-AAC6-6BAE76B5EB72}" presName="Name21" presStyleCnt="0"/>
      <dgm:spPr/>
    </dgm:pt>
    <dgm:pt modelId="{8802C962-FBCF-4D21-93E1-7ACC4D6F30BB}" type="pres">
      <dgm:prSet presAssocID="{086A582F-89E1-4282-AAC6-6BAE76B5EB72}" presName="level2Shape" presStyleLbl="node2" presStyleIdx="0" presStyleCnt="3"/>
      <dgm:spPr/>
    </dgm:pt>
    <dgm:pt modelId="{07A4DCE0-B9FC-4F54-B975-3BAEC11F7562}" type="pres">
      <dgm:prSet presAssocID="{086A582F-89E1-4282-AAC6-6BAE76B5EB72}" presName="hierChild3" presStyleCnt="0"/>
      <dgm:spPr/>
    </dgm:pt>
    <dgm:pt modelId="{C46D246E-1218-4C9C-95CF-59562DA1F671}" type="pres">
      <dgm:prSet presAssocID="{45773D70-89E2-4400-8A0C-86F06CADA638}" presName="Name19" presStyleLbl="parChTrans1D3" presStyleIdx="0" presStyleCnt="5"/>
      <dgm:spPr/>
    </dgm:pt>
    <dgm:pt modelId="{BD76B064-3217-4F48-81DC-585C55396731}" type="pres">
      <dgm:prSet presAssocID="{3586C2B3-6B62-4FE1-8801-9B41D7F108AF}" presName="Name21" presStyleCnt="0"/>
      <dgm:spPr/>
    </dgm:pt>
    <dgm:pt modelId="{6756B431-B6E3-463E-8441-09A39117793F}" type="pres">
      <dgm:prSet presAssocID="{3586C2B3-6B62-4FE1-8801-9B41D7F108AF}" presName="level2Shape" presStyleLbl="node3" presStyleIdx="0" presStyleCnt="5"/>
      <dgm:spPr/>
    </dgm:pt>
    <dgm:pt modelId="{BF8894F4-ECB6-4266-B45D-65FACC2F9BA4}" type="pres">
      <dgm:prSet presAssocID="{3586C2B3-6B62-4FE1-8801-9B41D7F108AF}" presName="hierChild3" presStyleCnt="0"/>
      <dgm:spPr/>
    </dgm:pt>
    <dgm:pt modelId="{971883E0-FFC8-4F8F-8601-B2FE161C1D0E}" type="pres">
      <dgm:prSet presAssocID="{8DDA3EC3-16E4-4E13-B2B3-B2BF957CDC35}" presName="Name19" presStyleLbl="parChTrans1D3" presStyleIdx="1" presStyleCnt="5"/>
      <dgm:spPr/>
    </dgm:pt>
    <dgm:pt modelId="{D2CB3320-725A-4002-AC6A-AFC0428CEBB2}" type="pres">
      <dgm:prSet presAssocID="{5108B1F0-A478-432A-B9B8-3E5DEFB87785}" presName="Name21" presStyleCnt="0"/>
      <dgm:spPr/>
    </dgm:pt>
    <dgm:pt modelId="{8CF0C85E-018D-4359-9864-10C75F1D436A}" type="pres">
      <dgm:prSet presAssocID="{5108B1F0-A478-432A-B9B8-3E5DEFB87785}" presName="level2Shape" presStyleLbl="node3" presStyleIdx="1" presStyleCnt="5"/>
      <dgm:spPr/>
    </dgm:pt>
    <dgm:pt modelId="{CED7A352-3BFD-4B7D-B17D-31DBC9F1E524}" type="pres">
      <dgm:prSet presAssocID="{5108B1F0-A478-432A-B9B8-3E5DEFB87785}" presName="hierChild3" presStyleCnt="0"/>
      <dgm:spPr/>
    </dgm:pt>
    <dgm:pt modelId="{6D1A1505-C8A9-42B9-AB06-302C3CA4B028}" type="pres">
      <dgm:prSet presAssocID="{8105FCEC-E68F-49BD-965D-E2F06046D4D2}" presName="Name19" presStyleLbl="parChTrans1D2" presStyleIdx="1" presStyleCnt="3"/>
      <dgm:spPr/>
    </dgm:pt>
    <dgm:pt modelId="{32CF2468-2210-48BE-BB04-5602C7834FD0}" type="pres">
      <dgm:prSet presAssocID="{04702AF8-60D1-427B-AF0E-EC237CAB82F5}" presName="Name21" presStyleCnt="0"/>
      <dgm:spPr/>
    </dgm:pt>
    <dgm:pt modelId="{75DA688D-AC3D-40F9-9585-163799661945}" type="pres">
      <dgm:prSet presAssocID="{04702AF8-60D1-427B-AF0E-EC237CAB82F5}" presName="level2Shape" presStyleLbl="node2" presStyleIdx="1" presStyleCnt="3" custScaleX="110974" custLinFactNeighborX="-30145" custLinFactNeighborY="2014"/>
      <dgm:spPr/>
    </dgm:pt>
    <dgm:pt modelId="{792B6C96-8CE8-4B97-B52E-C5D13DE7B55C}" type="pres">
      <dgm:prSet presAssocID="{04702AF8-60D1-427B-AF0E-EC237CAB82F5}" presName="hierChild3" presStyleCnt="0"/>
      <dgm:spPr/>
    </dgm:pt>
    <dgm:pt modelId="{E3975D5F-0ADD-4FDD-85B2-4E14BB280A7C}" type="pres">
      <dgm:prSet presAssocID="{9FDF9062-9192-4AC8-851A-56169EA5BEE4}" presName="Name19" presStyleLbl="parChTrans1D3" presStyleIdx="2" presStyleCnt="5"/>
      <dgm:spPr/>
    </dgm:pt>
    <dgm:pt modelId="{17352D00-FE9E-48FA-9E50-A97CFDDB72D9}" type="pres">
      <dgm:prSet presAssocID="{22238DD2-1DDE-413A-84BB-F5F8E47C7F93}" presName="Name21" presStyleCnt="0"/>
      <dgm:spPr/>
    </dgm:pt>
    <dgm:pt modelId="{020C5516-B3E6-47B2-A1EB-679FDD1B55BF}" type="pres">
      <dgm:prSet presAssocID="{22238DD2-1DDE-413A-84BB-F5F8E47C7F93}" presName="level2Shape" presStyleLbl="node3" presStyleIdx="2" presStyleCnt="5"/>
      <dgm:spPr/>
    </dgm:pt>
    <dgm:pt modelId="{DEB8742B-D446-43F8-84FD-33E863CAAD8A}" type="pres">
      <dgm:prSet presAssocID="{22238DD2-1DDE-413A-84BB-F5F8E47C7F93}" presName="hierChild3" presStyleCnt="0"/>
      <dgm:spPr/>
    </dgm:pt>
    <dgm:pt modelId="{4693712C-D22D-405D-9330-3379341C5D08}" type="pres">
      <dgm:prSet presAssocID="{B4E6E00F-1617-4502-9DC3-B116E3DB7586}" presName="Name19" presStyleLbl="parChTrans1D3" presStyleIdx="3" presStyleCnt="5"/>
      <dgm:spPr/>
    </dgm:pt>
    <dgm:pt modelId="{2AEB97CD-E828-4209-A4E7-6FA4573E8A5A}" type="pres">
      <dgm:prSet presAssocID="{B8014FA8-0B55-409D-A9C3-84129930655F}" presName="Name21" presStyleCnt="0"/>
      <dgm:spPr/>
    </dgm:pt>
    <dgm:pt modelId="{380F63FA-26CE-4B58-8FAB-0D9943714A01}" type="pres">
      <dgm:prSet presAssocID="{B8014FA8-0B55-409D-A9C3-84129930655F}" presName="level2Shape" presStyleLbl="node3" presStyleIdx="3" presStyleCnt="5"/>
      <dgm:spPr/>
    </dgm:pt>
    <dgm:pt modelId="{2FC59BCB-BB66-4B0D-BCE8-E46B7089267E}" type="pres">
      <dgm:prSet presAssocID="{B8014FA8-0B55-409D-A9C3-84129930655F}" presName="hierChild3" presStyleCnt="0"/>
      <dgm:spPr/>
    </dgm:pt>
    <dgm:pt modelId="{38A0CBAD-A944-4C0C-ADD0-F9C7C5102CE1}" type="pres">
      <dgm:prSet presAssocID="{D21A2B57-6533-4257-AAC2-8FF2B4342BA1}" presName="Name19" presStyleLbl="parChTrans1D3" presStyleIdx="4" presStyleCnt="5"/>
      <dgm:spPr/>
    </dgm:pt>
    <dgm:pt modelId="{68BC695D-74E7-4D9A-A652-1E04585BE1C1}" type="pres">
      <dgm:prSet presAssocID="{50B64502-A799-49D3-B862-80FA37D89186}" presName="Name21" presStyleCnt="0"/>
      <dgm:spPr/>
    </dgm:pt>
    <dgm:pt modelId="{68EAB3AD-6FF5-4FE4-8199-0170DBAC3148}" type="pres">
      <dgm:prSet presAssocID="{50B64502-A799-49D3-B862-80FA37D89186}" presName="level2Shape" presStyleLbl="node3" presStyleIdx="4" presStyleCnt="5"/>
      <dgm:spPr/>
    </dgm:pt>
    <dgm:pt modelId="{9D961027-697C-4B4A-A149-F9BB1F4F6096}" type="pres">
      <dgm:prSet presAssocID="{50B64502-A799-49D3-B862-80FA37D89186}" presName="hierChild3" presStyleCnt="0"/>
      <dgm:spPr/>
    </dgm:pt>
    <dgm:pt modelId="{A07FEEA1-3D06-4EBA-8D6C-D579B84DC1A2}" type="pres">
      <dgm:prSet presAssocID="{8D3105B7-2F94-4DB0-AACA-7331F6A35684}" presName="Name19" presStyleLbl="parChTrans1D2" presStyleIdx="2" presStyleCnt="3"/>
      <dgm:spPr/>
    </dgm:pt>
    <dgm:pt modelId="{8D43BFB9-CA3F-4789-9994-2E77FB9B813B}" type="pres">
      <dgm:prSet presAssocID="{EA38AED6-1538-4554-86AC-BD3857C9F38A}" presName="Name21" presStyleCnt="0"/>
      <dgm:spPr/>
    </dgm:pt>
    <dgm:pt modelId="{22194071-ECC7-4B22-B394-119DB9C39AED}" type="pres">
      <dgm:prSet presAssocID="{EA38AED6-1538-4554-86AC-BD3857C9F38A}" presName="level2Shape" presStyleLbl="node2" presStyleIdx="2" presStyleCnt="3"/>
      <dgm:spPr/>
    </dgm:pt>
    <dgm:pt modelId="{81860394-3FAA-4D29-A8C0-8C6B342402FE}" type="pres">
      <dgm:prSet presAssocID="{EA38AED6-1538-4554-86AC-BD3857C9F38A}" presName="hierChild3" presStyleCnt="0"/>
      <dgm:spPr/>
    </dgm:pt>
    <dgm:pt modelId="{24452DCB-0166-4D7B-B017-34B434D3AE81}" type="pres">
      <dgm:prSet presAssocID="{51C4F98E-4F6A-4E64-9471-9C5D2A7C9226}" presName="bgShapesFlow" presStyleCnt="0"/>
      <dgm:spPr/>
    </dgm:pt>
    <dgm:pt modelId="{4C5B6543-135A-4E56-8D46-252F558636F4}" type="pres">
      <dgm:prSet presAssocID="{2D5C49E9-BA80-418D-A394-2671CE52F755}" presName="rectComp" presStyleCnt="0"/>
      <dgm:spPr/>
    </dgm:pt>
    <dgm:pt modelId="{C66A71B0-2FB6-4C75-9049-FB474F8CF93F}" type="pres">
      <dgm:prSet presAssocID="{2D5C49E9-BA80-418D-A394-2671CE52F755}" presName="bgRect" presStyleLbl="bgShp" presStyleIdx="0" presStyleCnt="4" custLinFactNeighborY="-14544"/>
      <dgm:spPr/>
    </dgm:pt>
    <dgm:pt modelId="{52A07F9F-58B1-449F-B864-ECEAC68FF660}" type="pres">
      <dgm:prSet presAssocID="{2D5C49E9-BA80-418D-A394-2671CE52F755}" presName="bgRectTx" presStyleLbl="bgShp" presStyleIdx="0" presStyleCnt="4">
        <dgm:presLayoutVars>
          <dgm:bulletEnabled val="1"/>
        </dgm:presLayoutVars>
      </dgm:prSet>
      <dgm:spPr/>
    </dgm:pt>
    <dgm:pt modelId="{90A0CE18-DB9A-4AAD-AB71-1E2EE583DDBA}" type="pres">
      <dgm:prSet presAssocID="{2D5C49E9-BA80-418D-A394-2671CE52F755}" presName="spComp" presStyleCnt="0"/>
      <dgm:spPr/>
    </dgm:pt>
    <dgm:pt modelId="{D53D4D85-CBAE-4065-A146-2B4436B4E78E}" type="pres">
      <dgm:prSet presAssocID="{2D5C49E9-BA80-418D-A394-2671CE52F755}" presName="vSp" presStyleCnt="0"/>
      <dgm:spPr/>
    </dgm:pt>
    <dgm:pt modelId="{DFCB7583-B421-4A43-A110-8DE8C367A307}" type="pres">
      <dgm:prSet presAssocID="{06C0A588-74B8-4E7D-BFEE-78BD0EAAA503}" presName="rectComp" presStyleCnt="0"/>
      <dgm:spPr/>
    </dgm:pt>
    <dgm:pt modelId="{F6123924-2BB3-42A7-B10D-6B7E13C3A46A}" type="pres">
      <dgm:prSet presAssocID="{06C0A588-74B8-4E7D-BFEE-78BD0EAAA503}" presName="bgRect" presStyleLbl="bgShp" presStyleIdx="1" presStyleCnt="4"/>
      <dgm:spPr/>
    </dgm:pt>
    <dgm:pt modelId="{21DC6A55-79D6-4A4C-AB9F-F8ED65943874}" type="pres">
      <dgm:prSet presAssocID="{06C0A588-74B8-4E7D-BFEE-78BD0EAAA503}" presName="bgRectTx" presStyleLbl="bgShp" presStyleIdx="1" presStyleCnt="4">
        <dgm:presLayoutVars>
          <dgm:bulletEnabled val="1"/>
        </dgm:presLayoutVars>
      </dgm:prSet>
      <dgm:spPr/>
    </dgm:pt>
    <dgm:pt modelId="{D6086F8B-C5CB-4B9E-88A4-13688A5F7A39}" type="pres">
      <dgm:prSet presAssocID="{06C0A588-74B8-4E7D-BFEE-78BD0EAAA503}" presName="spComp" presStyleCnt="0"/>
      <dgm:spPr/>
    </dgm:pt>
    <dgm:pt modelId="{B7217C31-BCE3-4E2B-9140-6FB6945A0B8D}" type="pres">
      <dgm:prSet presAssocID="{06C0A588-74B8-4E7D-BFEE-78BD0EAAA503}" presName="vSp" presStyleCnt="0"/>
      <dgm:spPr/>
    </dgm:pt>
    <dgm:pt modelId="{B34C4777-DEB7-4A5C-A296-FFF86FD04D43}" type="pres">
      <dgm:prSet presAssocID="{28058E50-C54D-4C70-BB9B-3B054AE44D2E}" presName="rectComp" presStyleCnt="0"/>
      <dgm:spPr/>
    </dgm:pt>
    <dgm:pt modelId="{5FE2CDC2-22C0-4E34-A010-4DED09A074DE}" type="pres">
      <dgm:prSet presAssocID="{28058E50-C54D-4C70-BB9B-3B054AE44D2E}" presName="bgRect" presStyleLbl="bgShp" presStyleIdx="2" presStyleCnt="4"/>
      <dgm:spPr/>
    </dgm:pt>
    <dgm:pt modelId="{63B1F301-F5D0-4F51-81E9-6278A3B102A2}" type="pres">
      <dgm:prSet presAssocID="{28058E50-C54D-4C70-BB9B-3B054AE44D2E}" presName="bgRectTx" presStyleLbl="bgShp" presStyleIdx="2" presStyleCnt="4">
        <dgm:presLayoutVars>
          <dgm:bulletEnabled val="1"/>
        </dgm:presLayoutVars>
      </dgm:prSet>
      <dgm:spPr/>
    </dgm:pt>
    <dgm:pt modelId="{D7C970EC-D262-4FAC-BF96-8FD948E3629A}" type="pres">
      <dgm:prSet presAssocID="{28058E50-C54D-4C70-BB9B-3B054AE44D2E}" presName="spComp" presStyleCnt="0"/>
      <dgm:spPr/>
    </dgm:pt>
    <dgm:pt modelId="{BAC8C50F-6CF3-4359-9F65-3C54EC1826A0}" type="pres">
      <dgm:prSet presAssocID="{28058E50-C54D-4C70-BB9B-3B054AE44D2E}" presName="vSp" presStyleCnt="0"/>
      <dgm:spPr/>
    </dgm:pt>
    <dgm:pt modelId="{86453D90-0245-452F-B145-315BE8216D13}" type="pres">
      <dgm:prSet presAssocID="{D4461C92-5B4F-4194-B7DB-A11F018216A0}" presName="rectComp" presStyleCnt="0"/>
      <dgm:spPr/>
    </dgm:pt>
    <dgm:pt modelId="{6B337234-CFBB-40C2-98CA-EB53E42CF5CA}" type="pres">
      <dgm:prSet presAssocID="{D4461C92-5B4F-4194-B7DB-A11F018216A0}" presName="bgRect" presStyleLbl="bgShp" presStyleIdx="3" presStyleCnt="4"/>
      <dgm:spPr/>
    </dgm:pt>
    <dgm:pt modelId="{41F162D9-2FB5-4819-A51D-5BB3AA49B390}" type="pres">
      <dgm:prSet presAssocID="{D4461C92-5B4F-4194-B7DB-A11F018216A0}" presName="bgRectTx" presStyleLbl="bgShp" presStyleIdx="3" presStyleCnt="4">
        <dgm:presLayoutVars>
          <dgm:bulletEnabled val="1"/>
        </dgm:presLayoutVars>
      </dgm:prSet>
      <dgm:spPr/>
    </dgm:pt>
  </dgm:ptLst>
  <dgm:cxnLst>
    <dgm:cxn modelId="{E70D5302-0C44-4DBC-AB8A-76B8B8253666}" type="presOf" srcId="{28058E50-C54D-4C70-BB9B-3B054AE44D2E}" destId="{63B1F301-F5D0-4F51-81E9-6278A3B102A2}" srcOrd="1" destOrd="0" presId="urn:microsoft.com/office/officeart/2005/8/layout/hierarchy6"/>
    <dgm:cxn modelId="{557E3F04-EAE9-475C-8F85-C989F82DE4EA}" type="presOf" srcId="{06C0A588-74B8-4E7D-BFEE-78BD0EAAA503}" destId="{21DC6A55-79D6-4A4C-AB9F-F8ED65943874}" srcOrd="1" destOrd="0" presId="urn:microsoft.com/office/officeart/2005/8/layout/hierarchy6"/>
    <dgm:cxn modelId="{D25A4904-E0E2-41E5-8F69-45394C9DFE1E}" type="presOf" srcId="{04702AF8-60D1-427B-AF0E-EC237CAB82F5}" destId="{75DA688D-AC3D-40F9-9585-163799661945}" srcOrd="0" destOrd="0" presId="urn:microsoft.com/office/officeart/2005/8/layout/hierarchy6"/>
    <dgm:cxn modelId="{5CF7AE0C-5639-4E62-9244-75A9E82D50A0}" srcId="{51C4F98E-4F6A-4E64-9471-9C5D2A7C9226}" destId="{D478F3D8-104F-4905-9B55-781BF2DF8F6F}" srcOrd="0" destOrd="0" parTransId="{C41DC9EB-FC64-4179-8C79-C91E6686A415}" sibTransId="{72A77910-D92D-42CF-9CE3-ACD2CD623E0C}"/>
    <dgm:cxn modelId="{6BEDC815-4F4C-4046-BC6E-CEDF81CBF19E}" srcId="{04702AF8-60D1-427B-AF0E-EC237CAB82F5}" destId="{50B64502-A799-49D3-B862-80FA37D89186}" srcOrd="2" destOrd="0" parTransId="{D21A2B57-6533-4257-AAC2-8FF2B4342BA1}" sibTransId="{6CDF1AB9-606E-44A1-B676-8EF735E3B12C}"/>
    <dgm:cxn modelId="{65AD0417-0BB6-4BE5-90F6-4B3222935E6D}" srcId="{51C4F98E-4F6A-4E64-9471-9C5D2A7C9226}" destId="{06C0A588-74B8-4E7D-BFEE-78BD0EAAA503}" srcOrd="2" destOrd="0" parTransId="{EEC31F6B-8858-473D-AC78-34B328E242E9}" sibTransId="{05AE92C6-4447-4FB6-AA33-649ED4C10950}"/>
    <dgm:cxn modelId="{9BD6FC18-094B-4D25-9398-33A88381E931}" srcId="{D478F3D8-104F-4905-9B55-781BF2DF8F6F}" destId="{EA38AED6-1538-4554-86AC-BD3857C9F38A}" srcOrd="2" destOrd="0" parTransId="{8D3105B7-2F94-4DB0-AACA-7331F6A35684}" sibTransId="{3CCCA604-09F0-4C88-B08B-D3A2E2AA02D3}"/>
    <dgm:cxn modelId="{9644141F-B31A-44EC-AB73-CF5BE82F892B}" type="presOf" srcId="{28058E50-C54D-4C70-BB9B-3B054AE44D2E}" destId="{5FE2CDC2-22C0-4E34-A010-4DED09A074DE}" srcOrd="0" destOrd="0" presId="urn:microsoft.com/office/officeart/2005/8/layout/hierarchy6"/>
    <dgm:cxn modelId="{AF3A085C-F370-42E9-BF48-73963A932D33}" srcId="{51C4F98E-4F6A-4E64-9471-9C5D2A7C9226}" destId="{D4461C92-5B4F-4194-B7DB-A11F018216A0}" srcOrd="4" destOrd="0" parTransId="{3ABD9725-C01E-46C0-9DE5-780A5F7319FC}" sibTransId="{E9B4ACC1-62C9-469D-8977-3E54F30ECBB9}"/>
    <dgm:cxn modelId="{F4C1C75D-D0BF-4AEC-B695-CC3575DE1ADD}" type="presOf" srcId="{45773D70-89E2-4400-8A0C-86F06CADA638}" destId="{C46D246E-1218-4C9C-95CF-59562DA1F671}" srcOrd="0" destOrd="0" presId="urn:microsoft.com/office/officeart/2005/8/layout/hierarchy6"/>
    <dgm:cxn modelId="{B38FC35E-0098-492B-AD41-F564E2875B2A}" type="presOf" srcId="{EA38AED6-1538-4554-86AC-BD3857C9F38A}" destId="{22194071-ECC7-4B22-B394-119DB9C39AED}" srcOrd="0" destOrd="0" presId="urn:microsoft.com/office/officeart/2005/8/layout/hierarchy6"/>
    <dgm:cxn modelId="{87BA3C60-B865-4360-ACDC-CFEBB1F03A14}" type="presOf" srcId="{B4E6E00F-1617-4502-9DC3-B116E3DB7586}" destId="{4693712C-D22D-405D-9330-3379341C5D08}" srcOrd="0" destOrd="0" presId="urn:microsoft.com/office/officeart/2005/8/layout/hierarchy6"/>
    <dgm:cxn modelId="{14658B41-B2F6-412B-B380-5A558C10B7AE}" type="presOf" srcId="{3586C2B3-6B62-4FE1-8801-9B41D7F108AF}" destId="{6756B431-B6E3-463E-8441-09A39117793F}" srcOrd="0" destOrd="0" presId="urn:microsoft.com/office/officeart/2005/8/layout/hierarchy6"/>
    <dgm:cxn modelId="{2C076D66-47C2-463F-B577-45F105F25A07}" type="presOf" srcId="{9FDF9062-9192-4AC8-851A-56169EA5BEE4}" destId="{E3975D5F-0ADD-4FDD-85B2-4E14BB280A7C}" srcOrd="0" destOrd="0" presId="urn:microsoft.com/office/officeart/2005/8/layout/hierarchy6"/>
    <dgm:cxn modelId="{9EA06A4B-5905-4792-9353-2AD644BE25D8}" type="presOf" srcId="{D4461C92-5B4F-4194-B7DB-A11F018216A0}" destId="{41F162D9-2FB5-4819-A51D-5BB3AA49B390}" srcOrd="1" destOrd="0" presId="urn:microsoft.com/office/officeart/2005/8/layout/hierarchy6"/>
    <dgm:cxn modelId="{7A21B550-ABE4-4083-8220-10BCDAC9F84F}" type="presOf" srcId="{8DDA3EC3-16E4-4E13-B2B3-B2BF957CDC35}" destId="{971883E0-FFC8-4F8F-8601-B2FE161C1D0E}" srcOrd="0" destOrd="0" presId="urn:microsoft.com/office/officeart/2005/8/layout/hierarchy6"/>
    <dgm:cxn modelId="{48C1087D-37ED-48AB-A5C0-0DE1E6B1800A}" type="presOf" srcId="{22238DD2-1DDE-413A-84BB-F5F8E47C7F93}" destId="{020C5516-B3E6-47B2-A1EB-679FDD1B55BF}" srcOrd="0" destOrd="0" presId="urn:microsoft.com/office/officeart/2005/8/layout/hierarchy6"/>
    <dgm:cxn modelId="{46CF927D-FBB5-479E-A474-62F4FDF624F8}" type="presOf" srcId="{D4461C92-5B4F-4194-B7DB-A11F018216A0}" destId="{6B337234-CFBB-40C2-98CA-EB53E42CF5CA}" srcOrd="0" destOrd="0" presId="urn:microsoft.com/office/officeart/2005/8/layout/hierarchy6"/>
    <dgm:cxn modelId="{73010F8F-ECEE-495B-9A10-3AC6AF5CB3A3}" type="presOf" srcId="{8D3105B7-2F94-4DB0-AACA-7331F6A35684}" destId="{A07FEEA1-3D06-4EBA-8D6C-D579B84DC1A2}" srcOrd="0" destOrd="0" presId="urn:microsoft.com/office/officeart/2005/8/layout/hierarchy6"/>
    <dgm:cxn modelId="{73358A97-941F-47B5-8204-BEA0E54B7580}" type="presOf" srcId="{34E09D17-B0F3-42CD-858A-84A7F489F044}" destId="{A33C360D-63B0-4579-9B14-40C6F0E77FD9}" srcOrd="0" destOrd="0" presId="urn:microsoft.com/office/officeart/2005/8/layout/hierarchy6"/>
    <dgm:cxn modelId="{CFA86F9B-797E-4AB5-8D07-9EF273108FF8}" srcId="{086A582F-89E1-4282-AAC6-6BAE76B5EB72}" destId="{3586C2B3-6B62-4FE1-8801-9B41D7F108AF}" srcOrd="0" destOrd="0" parTransId="{45773D70-89E2-4400-8A0C-86F06CADA638}" sibTransId="{5B3D3FA6-B65D-4AF8-92B7-4433270E9117}"/>
    <dgm:cxn modelId="{0042749E-9B84-4A3B-9F3B-932DA47C3979}" type="presOf" srcId="{2D5C49E9-BA80-418D-A394-2671CE52F755}" destId="{C66A71B0-2FB6-4C75-9049-FB474F8CF93F}" srcOrd="0" destOrd="0" presId="urn:microsoft.com/office/officeart/2005/8/layout/hierarchy6"/>
    <dgm:cxn modelId="{09480DA3-4B3E-4FA5-8ACA-7C651F90C9B2}" type="presOf" srcId="{5108B1F0-A478-432A-B9B8-3E5DEFB87785}" destId="{8CF0C85E-018D-4359-9864-10C75F1D436A}" srcOrd="0" destOrd="0" presId="urn:microsoft.com/office/officeart/2005/8/layout/hierarchy6"/>
    <dgm:cxn modelId="{8593A7A6-6F59-4974-8141-BCD5A3377DA7}" srcId="{086A582F-89E1-4282-AAC6-6BAE76B5EB72}" destId="{5108B1F0-A478-432A-B9B8-3E5DEFB87785}" srcOrd="1" destOrd="0" parTransId="{8DDA3EC3-16E4-4E13-B2B3-B2BF957CDC35}" sibTransId="{DB2FE27C-9F63-4E23-8717-D9409E3E95CB}"/>
    <dgm:cxn modelId="{D2C95CAF-B660-47A8-8656-1749FA17D7B0}" type="presOf" srcId="{D21A2B57-6533-4257-AAC2-8FF2B4342BA1}" destId="{38A0CBAD-A944-4C0C-ADD0-F9C7C5102CE1}" srcOrd="0" destOrd="0" presId="urn:microsoft.com/office/officeart/2005/8/layout/hierarchy6"/>
    <dgm:cxn modelId="{3DDA78BE-0118-4415-9294-FB567FAC1799}" srcId="{D478F3D8-104F-4905-9B55-781BF2DF8F6F}" destId="{04702AF8-60D1-427B-AF0E-EC237CAB82F5}" srcOrd="1" destOrd="0" parTransId="{8105FCEC-E68F-49BD-965D-E2F06046D4D2}" sibTransId="{C198761C-7086-4E6F-82D8-1EC5D2FF7C60}"/>
    <dgm:cxn modelId="{7AB7A1C4-F174-4ABB-B7B7-F946EDB9468F}" srcId="{04702AF8-60D1-427B-AF0E-EC237CAB82F5}" destId="{B8014FA8-0B55-409D-A9C3-84129930655F}" srcOrd="1" destOrd="0" parTransId="{B4E6E00F-1617-4502-9DC3-B116E3DB7586}" sibTransId="{F20A40D1-0694-42A1-9496-87B5F2A989C0}"/>
    <dgm:cxn modelId="{5EB125CA-E21E-46E8-A98C-A44B2C3B46EC}" type="presOf" srcId="{B8014FA8-0B55-409D-A9C3-84129930655F}" destId="{380F63FA-26CE-4B58-8FAB-0D9943714A01}" srcOrd="0" destOrd="0" presId="urn:microsoft.com/office/officeart/2005/8/layout/hierarchy6"/>
    <dgm:cxn modelId="{11DBE7D1-5024-4497-8E3F-FF384499F010}" type="presOf" srcId="{086A582F-89E1-4282-AAC6-6BAE76B5EB72}" destId="{8802C962-FBCF-4D21-93E1-7ACC4D6F30BB}" srcOrd="0" destOrd="0" presId="urn:microsoft.com/office/officeart/2005/8/layout/hierarchy6"/>
    <dgm:cxn modelId="{D19930D7-96FB-4A84-8E01-1D903F159BAA}" type="presOf" srcId="{50B64502-A799-49D3-B862-80FA37D89186}" destId="{68EAB3AD-6FF5-4FE4-8199-0170DBAC3148}" srcOrd="0" destOrd="0" presId="urn:microsoft.com/office/officeart/2005/8/layout/hierarchy6"/>
    <dgm:cxn modelId="{B026F4DD-5D4A-4ACF-BE6C-6F60D271C1AF}" srcId="{04702AF8-60D1-427B-AF0E-EC237CAB82F5}" destId="{22238DD2-1DDE-413A-84BB-F5F8E47C7F93}" srcOrd="0" destOrd="0" parTransId="{9FDF9062-9192-4AC8-851A-56169EA5BEE4}" sibTransId="{E68990C0-6B76-452B-A39A-5113BB62591D}"/>
    <dgm:cxn modelId="{D1E7C1DF-B122-4E14-AB91-5AE2D63E9368}" srcId="{D478F3D8-104F-4905-9B55-781BF2DF8F6F}" destId="{086A582F-89E1-4282-AAC6-6BAE76B5EB72}" srcOrd="0" destOrd="0" parTransId="{34E09D17-B0F3-42CD-858A-84A7F489F044}" sibTransId="{EAB7A13D-706E-4343-BADA-C8EF792DFC66}"/>
    <dgm:cxn modelId="{81E82FE7-5813-41FD-8E28-9EF56112276F}" type="presOf" srcId="{D478F3D8-104F-4905-9B55-781BF2DF8F6F}" destId="{C209DF7E-9EFA-413E-960D-868E3EA9D1CF}" srcOrd="0" destOrd="0" presId="urn:microsoft.com/office/officeart/2005/8/layout/hierarchy6"/>
    <dgm:cxn modelId="{573D4AE7-EF20-4636-BBE3-96EBBFA6412E}" type="presOf" srcId="{8105FCEC-E68F-49BD-965D-E2F06046D4D2}" destId="{6D1A1505-C8A9-42B9-AB06-302C3CA4B028}" srcOrd="0" destOrd="0" presId="urn:microsoft.com/office/officeart/2005/8/layout/hierarchy6"/>
    <dgm:cxn modelId="{1747CEED-C4FB-450C-AEB8-F2E4CAC48FA8}" srcId="{51C4F98E-4F6A-4E64-9471-9C5D2A7C9226}" destId="{28058E50-C54D-4C70-BB9B-3B054AE44D2E}" srcOrd="3" destOrd="0" parTransId="{98B19115-B538-454C-B900-5FD2CC4B44EE}" sibTransId="{75DBC91B-E5F9-4291-9EFE-C3A818B37916}"/>
    <dgm:cxn modelId="{5AE877EE-ABC3-4864-AA35-BD7BB4F97C1E}" type="presOf" srcId="{06C0A588-74B8-4E7D-BFEE-78BD0EAAA503}" destId="{F6123924-2BB3-42A7-B10D-6B7E13C3A46A}" srcOrd="0" destOrd="0" presId="urn:microsoft.com/office/officeart/2005/8/layout/hierarchy6"/>
    <dgm:cxn modelId="{8FE224F3-557F-4D0E-ABFE-F714A35AF148}" type="presOf" srcId="{51C4F98E-4F6A-4E64-9471-9C5D2A7C9226}" destId="{777BBA1C-7C17-4CF1-A083-3659051D4D77}" srcOrd="0" destOrd="0" presId="urn:microsoft.com/office/officeart/2005/8/layout/hierarchy6"/>
    <dgm:cxn modelId="{33E824F5-8EF8-4641-92A3-F4DECA71A8FB}" type="presOf" srcId="{2D5C49E9-BA80-418D-A394-2671CE52F755}" destId="{52A07F9F-58B1-449F-B864-ECEAC68FF660}" srcOrd="1" destOrd="0" presId="urn:microsoft.com/office/officeart/2005/8/layout/hierarchy6"/>
    <dgm:cxn modelId="{5EA79BFE-68A7-46CA-A981-D44893A12D04}" srcId="{51C4F98E-4F6A-4E64-9471-9C5D2A7C9226}" destId="{2D5C49E9-BA80-418D-A394-2671CE52F755}" srcOrd="1" destOrd="0" parTransId="{9D4111DD-0134-452F-AC05-2A1DFF5DC4C2}" sibTransId="{5EF56094-B2E5-4167-9A57-78CDD31264E3}"/>
    <dgm:cxn modelId="{8294E9E4-5D72-4D3D-9FC5-ADD9E996D242}" type="presParOf" srcId="{777BBA1C-7C17-4CF1-A083-3659051D4D77}" destId="{3D38F462-1B32-41A9-B67D-8539FE611D42}" srcOrd="0" destOrd="0" presId="urn:microsoft.com/office/officeart/2005/8/layout/hierarchy6"/>
    <dgm:cxn modelId="{313BD1CD-EC0F-4714-BEE0-46936F840CC9}" type="presParOf" srcId="{3D38F462-1B32-41A9-B67D-8539FE611D42}" destId="{9FAFEC53-5272-42EA-B836-5F10520C1069}" srcOrd="0" destOrd="0" presId="urn:microsoft.com/office/officeart/2005/8/layout/hierarchy6"/>
    <dgm:cxn modelId="{E4162C75-3F1A-44F0-8BE5-47B62B1E82EF}" type="presParOf" srcId="{3D38F462-1B32-41A9-B67D-8539FE611D42}" destId="{ACC669C2-B280-4BD6-BAEE-CB42F2A9B389}" srcOrd="1" destOrd="0" presId="urn:microsoft.com/office/officeart/2005/8/layout/hierarchy6"/>
    <dgm:cxn modelId="{F314A222-906D-446C-B480-BAB58D9A402F}" type="presParOf" srcId="{ACC669C2-B280-4BD6-BAEE-CB42F2A9B389}" destId="{1E496CFF-612D-441C-BF31-6B1198E22EE4}" srcOrd="0" destOrd="0" presId="urn:microsoft.com/office/officeart/2005/8/layout/hierarchy6"/>
    <dgm:cxn modelId="{231AD5E0-8C23-4B88-B7B6-2B43E2C4D70A}" type="presParOf" srcId="{1E496CFF-612D-441C-BF31-6B1198E22EE4}" destId="{C209DF7E-9EFA-413E-960D-868E3EA9D1CF}" srcOrd="0" destOrd="0" presId="urn:microsoft.com/office/officeart/2005/8/layout/hierarchy6"/>
    <dgm:cxn modelId="{4D2F5A10-9F2A-4294-89BE-775C5670EB64}" type="presParOf" srcId="{1E496CFF-612D-441C-BF31-6B1198E22EE4}" destId="{EFD3D5D0-6901-40F1-B7B8-06CA0B03E00F}" srcOrd="1" destOrd="0" presId="urn:microsoft.com/office/officeart/2005/8/layout/hierarchy6"/>
    <dgm:cxn modelId="{E9821771-61D4-45B5-A665-BACB4D765A0E}" type="presParOf" srcId="{EFD3D5D0-6901-40F1-B7B8-06CA0B03E00F}" destId="{A33C360D-63B0-4579-9B14-40C6F0E77FD9}" srcOrd="0" destOrd="0" presId="urn:microsoft.com/office/officeart/2005/8/layout/hierarchy6"/>
    <dgm:cxn modelId="{FC2963EB-2F12-49F0-8D58-90081AEF5830}" type="presParOf" srcId="{EFD3D5D0-6901-40F1-B7B8-06CA0B03E00F}" destId="{DF54D972-C4E7-405A-B72D-899D5A47CFF0}" srcOrd="1" destOrd="0" presId="urn:microsoft.com/office/officeart/2005/8/layout/hierarchy6"/>
    <dgm:cxn modelId="{CB198D6F-1C05-4DA1-8409-5CF02E0BB972}" type="presParOf" srcId="{DF54D972-C4E7-405A-B72D-899D5A47CFF0}" destId="{8802C962-FBCF-4D21-93E1-7ACC4D6F30BB}" srcOrd="0" destOrd="0" presId="urn:microsoft.com/office/officeart/2005/8/layout/hierarchy6"/>
    <dgm:cxn modelId="{7AFD4496-C18C-4146-9DF9-AD1E241030EC}" type="presParOf" srcId="{DF54D972-C4E7-405A-B72D-899D5A47CFF0}" destId="{07A4DCE0-B9FC-4F54-B975-3BAEC11F7562}" srcOrd="1" destOrd="0" presId="urn:microsoft.com/office/officeart/2005/8/layout/hierarchy6"/>
    <dgm:cxn modelId="{31368930-AD29-4B33-BDFD-E7ABF0568736}" type="presParOf" srcId="{07A4DCE0-B9FC-4F54-B975-3BAEC11F7562}" destId="{C46D246E-1218-4C9C-95CF-59562DA1F671}" srcOrd="0" destOrd="0" presId="urn:microsoft.com/office/officeart/2005/8/layout/hierarchy6"/>
    <dgm:cxn modelId="{D2F9BB2E-7B2C-49B2-8F7D-52DC028DEBEA}" type="presParOf" srcId="{07A4DCE0-B9FC-4F54-B975-3BAEC11F7562}" destId="{BD76B064-3217-4F48-81DC-585C55396731}" srcOrd="1" destOrd="0" presId="urn:microsoft.com/office/officeart/2005/8/layout/hierarchy6"/>
    <dgm:cxn modelId="{18654478-6F37-414F-972E-E18F098AF09D}" type="presParOf" srcId="{BD76B064-3217-4F48-81DC-585C55396731}" destId="{6756B431-B6E3-463E-8441-09A39117793F}" srcOrd="0" destOrd="0" presId="urn:microsoft.com/office/officeart/2005/8/layout/hierarchy6"/>
    <dgm:cxn modelId="{DCE67DAA-177A-4A06-89E6-550BA865CF68}" type="presParOf" srcId="{BD76B064-3217-4F48-81DC-585C55396731}" destId="{BF8894F4-ECB6-4266-B45D-65FACC2F9BA4}" srcOrd="1" destOrd="0" presId="urn:microsoft.com/office/officeart/2005/8/layout/hierarchy6"/>
    <dgm:cxn modelId="{76697522-B7FD-4074-9F55-8CCFAB4610B9}" type="presParOf" srcId="{07A4DCE0-B9FC-4F54-B975-3BAEC11F7562}" destId="{971883E0-FFC8-4F8F-8601-B2FE161C1D0E}" srcOrd="2" destOrd="0" presId="urn:microsoft.com/office/officeart/2005/8/layout/hierarchy6"/>
    <dgm:cxn modelId="{9606748A-B542-4588-9E5D-FA869102AB6A}" type="presParOf" srcId="{07A4DCE0-B9FC-4F54-B975-3BAEC11F7562}" destId="{D2CB3320-725A-4002-AC6A-AFC0428CEBB2}" srcOrd="3" destOrd="0" presId="urn:microsoft.com/office/officeart/2005/8/layout/hierarchy6"/>
    <dgm:cxn modelId="{33B511F7-1977-4843-9DB3-0E05C91A1323}" type="presParOf" srcId="{D2CB3320-725A-4002-AC6A-AFC0428CEBB2}" destId="{8CF0C85E-018D-4359-9864-10C75F1D436A}" srcOrd="0" destOrd="0" presId="urn:microsoft.com/office/officeart/2005/8/layout/hierarchy6"/>
    <dgm:cxn modelId="{4A0DF3FE-2B75-458C-B3F0-D204D19C694D}" type="presParOf" srcId="{D2CB3320-725A-4002-AC6A-AFC0428CEBB2}" destId="{CED7A352-3BFD-4B7D-B17D-31DBC9F1E524}" srcOrd="1" destOrd="0" presId="urn:microsoft.com/office/officeart/2005/8/layout/hierarchy6"/>
    <dgm:cxn modelId="{C9F70EDB-BAB6-4059-804D-2D09ED95CDA2}" type="presParOf" srcId="{EFD3D5D0-6901-40F1-B7B8-06CA0B03E00F}" destId="{6D1A1505-C8A9-42B9-AB06-302C3CA4B028}" srcOrd="2" destOrd="0" presId="urn:microsoft.com/office/officeart/2005/8/layout/hierarchy6"/>
    <dgm:cxn modelId="{F6BDB547-1168-49DE-A051-4EF54F2E4D2B}" type="presParOf" srcId="{EFD3D5D0-6901-40F1-B7B8-06CA0B03E00F}" destId="{32CF2468-2210-48BE-BB04-5602C7834FD0}" srcOrd="3" destOrd="0" presId="urn:microsoft.com/office/officeart/2005/8/layout/hierarchy6"/>
    <dgm:cxn modelId="{CF62F7FC-EDAB-4E21-AFEF-8A7AA325ED01}" type="presParOf" srcId="{32CF2468-2210-48BE-BB04-5602C7834FD0}" destId="{75DA688D-AC3D-40F9-9585-163799661945}" srcOrd="0" destOrd="0" presId="urn:microsoft.com/office/officeart/2005/8/layout/hierarchy6"/>
    <dgm:cxn modelId="{8F112659-4190-4805-B11A-D8675C7A1C4F}" type="presParOf" srcId="{32CF2468-2210-48BE-BB04-5602C7834FD0}" destId="{792B6C96-8CE8-4B97-B52E-C5D13DE7B55C}" srcOrd="1" destOrd="0" presId="urn:microsoft.com/office/officeart/2005/8/layout/hierarchy6"/>
    <dgm:cxn modelId="{1B776F81-E4F0-4634-B921-4B3CC0ED2DAE}" type="presParOf" srcId="{792B6C96-8CE8-4B97-B52E-C5D13DE7B55C}" destId="{E3975D5F-0ADD-4FDD-85B2-4E14BB280A7C}" srcOrd="0" destOrd="0" presId="urn:microsoft.com/office/officeart/2005/8/layout/hierarchy6"/>
    <dgm:cxn modelId="{AE1FDE95-911E-487F-90C6-1DA8F6009842}" type="presParOf" srcId="{792B6C96-8CE8-4B97-B52E-C5D13DE7B55C}" destId="{17352D00-FE9E-48FA-9E50-A97CFDDB72D9}" srcOrd="1" destOrd="0" presId="urn:microsoft.com/office/officeart/2005/8/layout/hierarchy6"/>
    <dgm:cxn modelId="{3B96FC67-AFD7-4290-A0BE-8C14866DA1D1}" type="presParOf" srcId="{17352D00-FE9E-48FA-9E50-A97CFDDB72D9}" destId="{020C5516-B3E6-47B2-A1EB-679FDD1B55BF}" srcOrd="0" destOrd="0" presId="urn:microsoft.com/office/officeart/2005/8/layout/hierarchy6"/>
    <dgm:cxn modelId="{40FF6E5F-04A1-43A5-B9FB-D77716F5AADE}" type="presParOf" srcId="{17352D00-FE9E-48FA-9E50-A97CFDDB72D9}" destId="{DEB8742B-D446-43F8-84FD-33E863CAAD8A}" srcOrd="1" destOrd="0" presId="urn:microsoft.com/office/officeart/2005/8/layout/hierarchy6"/>
    <dgm:cxn modelId="{BA1AE216-32D4-478D-BE83-4C60D0E6EF27}" type="presParOf" srcId="{792B6C96-8CE8-4B97-B52E-C5D13DE7B55C}" destId="{4693712C-D22D-405D-9330-3379341C5D08}" srcOrd="2" destOrd="0" presId="urn:microsoft.com/office/officeart/2005/8/layout/hierarchy6"/>
    <dgm:cxn modelId="{0BA7C5EE-AF68-4FFB-963A-8F5BD6C00AEF}" type="presParOf" srcId="{792B6C96-8CE8-4B97-B52E-C5D13DE7B55C}" destId="{2AEB97CD-E828-4209-A4E7-6FA4573E8A5A}" srcOrd="3" destOrd="0" presId="urn:microsoft.com/office/officeart/2005/8/layout/hierarchy6"/>
    <dgm:cxn modelId="{B4C42186-13C5-429E-A2DB-77F58EBE9B44}" type="presParOf" srcId="{2AEB97CD-E828-4209-A4E7-6FA4573E8A5A}" destId="{380F63FA-26CE-4B58-8FAB-0D9943714A01}" srcOrd="0" destOrd="0" presId="urn:microsoft.com/office/officeart/2005/8/layout/hierarchy6"/>
    <dgm:cxn modelId="{289E40DE-1A8B-41AB-A2DB-7E3AD4DDDDE9}" type="presParOf" srcId="{2AEB97CD-E828-4209-A4E7-6FA4573E8A5A}" destId="{2FC59BCB-BB66-4B0D-BCE8-E46B7089267E}" srcOrd="1" destOrd="0" presId="urn:microsoft.com/office/officeart/2005/8/layout/hierarchy6"/>
    <dgm:cxn modelId="{96503CC3-4012-4FDA-B2C6-7F48C947F427}" type="presParOf" srcId="{792B6C96-8CE8-4B97-B52E-C5D13DE7B55C}" destId="{38A0CBAD-A944-4C0C-ADD0-F9C7C5102CE1}" srcOrd="4" destOrd="0" presId="urn:microsoft.com/office/officeart/2005/8/layout/hierarchy6"/>
    <dgm:cxn modelId="{ECE8C9B9-3DD7-42D2-8C8E-C4AA8585C2D7}" type="presParOf" srcId="{792B6C96-8CE8-4B97-B52E-C5D13DE7B55C}" destId="{68BC695D-74E7-4D9A-A652-1E04585BE1C1}" srcOrd="5" destOrd="0" presId="urn:microsoft.com/office/officeart/2005/8/layout/hierarchy6"/>
    <dgm:cxn modelId="{E3CF556C-F273-4AB4-BAE1-7672B256B9B2}" type="presParOf" srcId="{68BC695D-74E7-4D9A-A652-1E04585BE1C1}" destId="{68EAB3AD-6FF5-4FE4-8199-0170DBAC3148}" srcOrd="0" destOrd="0" presId="urn:microsoft.com/office/officeart/2005/8/layout/hierarchy6"/>
    <dgm:cxn modelId="{7C5627CF-2172-4A7E-9090-F8AF3CF23806}" type="presParOf" srcId="{68BC695D-74E7-4D9A-A652-1E04585BE1C1}" destId="{9D961027-697C-4B4A-A149-F9BB1F4F6096}" srcOrd="1" destOrd="0" presId="urn:microsoft.com/office/officeart/2005/8/layout/hierarchy6"/>
    <dgm:cxn modelId="{02A4C433-5F05-469D-9F4C-FA964C72E8CB}" type="presParOf" srcId="{EFD3D5D0-6901-40F1-B7B8-06CA0B03E00F}" destId="{A07FEEA1-3D06-4EBA-8D6C-D579B84DC1A2}" srcOrd="4" destOrd="0" presId="urn:microsoft.com/office/officeart/2005/8/layout/hierarchy6"/>
    <dgm:cxn modelId="{E8BCA6D8-195B-4886-A6A8-F697F4153BC1}" type="presParOf" srcId="{EFD3D5D0-6901-40F1-B7B8-06CA0B03E00F}" destId="{8D43BFB9-CA3F-4789-9994-2E77FB9B813B}" srcOrd="5" destOrd="0" presId="urn:microsoft.com/office/officeart/2005/8/layout/hierarchy6"/>
    <dgm:cxn modelId="{989071D3-F742-4392-96DC-07F77D4402A1}" type="presParOf" srcId="{8D43BFB9-CA3F-4789-9994-2E77FB9B813B}" destId="{22194071-ECC7-4B22-B394-119DB9C39AED}" srcOrd="0" destOrd="0" presId="urn:microsoft.com/office/officeart/2005/8/layout/hierarchy6"/>
    <dgm:cxn modelId="{6D2931CA-D922-4FDC-BBA5-326706EAEE41}" type="presParOf" srcId="{8D43BFB9-CA3F-4789-9994-2E77FB9B813B}" destId="{81860394-3FAA-4D29-A8C0-8C6B342402FE}" srcOrd="1" destOrd="0" presId="urn:microsoft.com/office/officeart/2005/8/layout/hierarchy6"/>
    <dgm:cxn modelId="{BD6F6743-C7F1-49DD-8C02-EF3DD3A99A2D}" type="presParOf" srcId="{777BBA1C-7C17-4CF1-A083-3659051D4D77}" destId="{24452DCB-0166-4D7B-B017-34B434D3AE81}" srcOrd="1" destOrd="0" presId="urn:microsoft.com/office/officeart/2005/8/layout/hierarchy6"/>
    <dgm:cxn modelId="{9675CCB8-64C4-40D1-834D-1E7AC167AF39}" type="presParOf" srcId="{24452DCB-0166-4D7B-B017-34B434D3AE81}" destId="{4C5B6543-135A-4E56-8D46-252F558636F4}" srcOrd="0" destOrd="0" presId="urn:microsoft.com/office/officeart/2005/8/layout/hierarchy6"/>
    <dgm:cxn modelId="{56B8F428-4B14-4C4E-AD48-8600603FF288}" type="presParOf" srcId="{4C5B6543-135A-4E56-8D46-252F558636F4}" destId="{C66A71B0-2FB6-4C75-9049-FB474F8CF93F}" srcOrd="0" destOrd="0" presId="urn:microsoft.com/office/officeart/2005/8/layout/hierarchy6"/>
    <dgm:cxn modelId="{D291336F-15B6-49C9-A3E6-E99E4A03325F}" type="presParOf" srcId="{4C5B6543-135A-4E56-8D46-252F558636F4}" destId="{52A07F9F-58B1-449F-B864-ECEAC68FF660}" srcOrd="1" destOrd="0" presId="urn:microsoft.com/office/officeart/2005/8/layout/hierarchy6"/>
    <dgm:cxn modelId="{8BA8D34E-CB57-46F4-9060-D1B3C3A5DDA0}" type="presParOf" srcId="{24452DCB-0166-4D7B-B017-34B434D3AE81}" destId="{90A0CE18-DB9A-4AAD-AB71-1E2EE583DDBA}" srcOrd="1" destOrd="0" presId="urn:microsoft.com/office/officeart/2005/8/layout/hierarchy6"/>
    <dgm:cxn modelId="{1771AAE2-6F17-4E85-9F35-35155E1B1E96}" type="presParOf" srcId="{90A0CE18-DB9A-4AAD-AB71-1E2EE583DDBA}" destId="{D53D4D85-CBAE-4065-A146-2B4436B4E78E}" srcOrd="0" destOrd="0" presId="urn:microsoft.com/office/officeart/2005/8/layout/hierarchy6"/>
    <dgm:cxn modelId="{4CB9055D-300F-4A90-A2FF-AD60D4036964}" type="presParOf" srcId="{24452DCB-0166-4D7B-B017-34B434D3AE81}" destId="{DFCB7583-B421-4A43-A110-8DE8C367A307}" srcOrd="2" destOrd="0" presId="urn:microsoft.com/office/officeart/2005/8/layout/hierarchy6"/>
    <dgm:cxn modelId="{B896621A-9569-46BC-AC6B-6321E8B147B4}" type="presParOf" srcId="{DFCB7583-B421-4A43-A110-8DE8C367A307}" destId="{F6123924-2BB3-42A7-B10D-6B7E13C3A46A}" srcOrd="0" destOrd="0" presId="urn:microsoft.com/office/officeart/2005/8/layout/hierarchy6"/>
    <dgm:cxn modelId="{DA9DB720-5823-4561-9193-DA2330EB7F16}" type="presParOf" srcId="{DFCB7583-B421-4A43-A110-8DE8C367A307}" destId="{21DC6A55-79D6-4A4C-AB9F-F8ED65943874}" srcOrd="1" destOrd="0" presId="urn:microsoft.com/office/officeart/2005/8/layout/hierarchy6"/>
    <dgm:cxn modelId="{882BA5D8-C04A-4198-BCF3-7CE6AFC845D7}" type="presParOf" srcId="{24452DCB-0166-4D7B-B017-34B434D3AE81}" destId="{D6086F8B-C5CB-4B9E-88A4-13688A5F7A39}" srcOrd="3" destOrd="0" presId="urn:microsoft.com/office/officeart/2005/8/layout/hierarchy6"/>
    <dgm:cxn modelId="{BCE2CB92-1107-49A3-A2AC-EBA27C9757B8}" type="presParOf" srcId="{D6086F8B-C5CB-4B9E-88A4-13688A5F7A39}" destId="{B7217C31-BCE3-4E2B-9140-6FB6945A0B8D}" srcOrd="0" destOrd="0" presId="urn:microsoft.com/office/officeart/2005/8/layout/hierarchy6"/>
    <dgm:cxn modelId="{12209CE3-FD8A-4E34-AA00-2F7C52C42C4E}" type="presParOf" srcId="{24452DCB-0166-4D7B-B017-34B434D3AE81}" destId="{B34C4777-DEB7-4A5C-A296-FFF86FD04D43}" srcOrd="4" destOrd="0" presId="urn:microsoft.com/office/officeart/2005/8/layout/hierarchy6"/>
    <dgm:cxn modelId="{9587213F-9943-4C94-9044-4619388EB1AA}" type="presParOf" srcId="{B34C4777-DEB7-4A5C-A296-FFF86FD04D43}" destId="{5FE2CDC2-22C0-4E34-A010-4DED09A074DE}" srcOrd="0" destOrd="0" presId="urn:microsoft.com/office/officeart/2005/8/layout/hierarchy6"/>
    <dgm:cxn modelId="{E03BB46A-346B-4D3A-B93A-FE739AE986E7}" type="presParOf" srcId="{B34C4777-DEB7-4A5C-A296-FFF86FD04D43}" destId="{63B1F301-F5D0-4F51-81E9-6278A3B102A2}" srcOrd="1" destOrd="0" presId="urn:microsoft.com/office/officeart/2005/8/layout/hierarchy6"/>
    <dgm:cxn modelId="{85EB7E12-3A31-4A51-AE77-60A032EFA177}" type="presParOf" srcId="{24452DCB-0166-4D7B-B017-34B434D3AE81}" destId="{D7C970EC-D262-4FAC-BF96-8FD948E3629A}" srcOrd="5" destOrd="0" presId="urn:microsoft.com/office/officeart/2005/8/layout/hierarchy6"/>
    <dgm:cxn modelId="{A9AF16CB-DA48-4353-B7B3-3D4AA042F176}" type="presParOf" srcId="{D7C970EC-D262-4FAC-BF96-8FD948E3629A}" destId="{BAC8C50F-6CF3-4359-9F65-3C54EC1826A0}" srcOrd="0" destOrd="0" presId="urn:microsoft.com/office/officeart/2005/8/layout/hierarchy6"/>
    <dgm:cxn modelId="{D141A48B-9ED3-4FE4-81A0-D57EC1255662}" type="presParOf" srcId="{24452DCB-0166-4D7B-B017-34B434D3AE81}" destId="{86453D90-0245-452F-B145-315BE8216D13}" srcOrd="6" destOrd="0" presId="urn:microsoft.com/office/officeart/2005/8/layout/hierarchy6"/>
    <dgm:cxn modelId="{3333E57A-11B1-414B-900C-A40A7F89E30F}" type="presParOf" srcId="{86453D90-0245-452F-B145-315BE8216D13}" destId="{6B337234-CFBB-40C2-98CA-EB53E42CF5CA}" srcOrd="0" destOrd="0" presId="urn:microsoft.com/office/officeart/2005/8/layout/hierarchy6"/>
    <dgm:cxn modelId="{6FBB52DC-3063-468A-BAB6-12FB5BE1B219}" type="presParOf" srcId="{86453D90-0245-452F-B145-315BE8216D13}" destId="{41F162D9-2FB5-4819-A51D-5BB3AA49B390}" srcOrd="1" destOrd="0" presId="urn:microsoft.com/office/officeart/2005/8/layout/hierarchy6"/>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58B516-CEAC-4AAF-B61C-41FCEFABADA8}">
      <dsp:nvSpPr>
        <dsp:cNvPr id="0" name=""/>
        <dsp:cNvSpPr/>
      </dsp:nvSpPr>
      <dsp:spPr>
        <a:xfrm rot="5400000">
          <a:off x="-291217" y="291998"/>
          <a:ext cx="1941448" cy="1359013"/>
        </a:xfrm>
        <a:prstGeom prst="chevron">
          <a:avLst/>
        </a:prstGeom>
        <a:solidFill>
          <a:srgbClr val="C0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en-US" sz="3400" kern="1200" dirty="0"/>
            <a:t>Enter</a:t>
          </a:r>
        </a:p>
      </dsp:txBody>
      <dsp:txXfrm rot="-5400000">
        <a:off x="1" y="680288"/>
        <a:ext cx="1359013" cy="582435"/>
      </dsp:txXfrm>
    </dsp:sp>
    <dsp:sp modelId="{1A7C755F-2F88-4199-A2E0-A0485CD28A03}">
      <dsp:nvSpPr>
        <dsp:cNvPr id="0" name=""/>
        <dsp:cNvSpPr/>
      </dsp:nvSpPr>
      <dsp:spPr>
        <a:xfrm rot="5400000">
          <a:off x="2296436" y="-937422"/>
          <a:ext cx="1261941" cy="313678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US" sz="2700" kern="1200" dirty="0"/>
            <a:t>Social engineer</a:t>
          </a:r>
        </a:p>
        <a:p>
          <a:pPr marL="228600" lvl="1" indent="-228600" algn="l" defTabSz="1200150">
            <a:lnSpc>
              <a:spcPct val="90000"/>
            </a:lnSpc>
            <a:spcBef>
              <a:spcPct val="0"/>
            </a:spcBef>
            <a:spcAft>
              <a:spcPct val="15000"/>
            </a:spcAft>
            <a:buChar char="•"/>
          </a:pPr>
          <a:r>
            <a:rPr lang="en-US" sz="2700" kern="1200" dirty="0"/>
            <a:t>Entice to infection</a:t>
          </a:r>
        </a:p>
      </dsp:txBody>
      <dsp:txXfrm rot="-5400000">
        <a:off x="1359014" y="61603"/>
        <a:ext cx="3075183" cy="1138735"/>
      </dsp:txXfrm>
    </dsp:sp>
    <dsp:sp modelId="{F337AD25-D1A6-473B-801C-0D12D38A8C7E}">
      <dsp:nvSpPr>
        <dsp:cNvPr id="0" name=""/>
        <dsp:cNvSpPr/>
      </dsp:nvSpPr>
      <dsp:spPr>
        <a:xfrm rot="5400000">
          <a:off x="-291217" y="2040674"/>
          <a:ext cx="1941448" cy="135901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en-US" sz="3400" kern="1200" dirty="0"/>
            <a:t>Expand</a:t>
          </a:r>
        </a:p>
      </dsp:txBody>
      <dsp:txXfrm rot="-5400000">
        <a:off x="1" y="2428964"/>
        <a:ext cx="1359013" cy="582435"/>
      </dsp:txXfrm>
    </dsp:sp>
    <dsp:sp modelId="{D7801458-4F39-480F-90C2-687822C0BC85}">
      <dsp:nvSpPr>
        <dsp:cNvPr id="0" name=""/>
        <dsp:cNvSpPr/>
      </dsp:nvSpPr>
      <dsp:spPr>
        <a:xfrm rot="5400000">
          <a:off x="2296436" y="812034"/>
          <a:ext cx="1261941" cy="313678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US" sz="2700" kern="1200" dirty="0"/>
            <a:t>Expand privileges</a:t>
          </a:r>
        </a:p>
        <a:p>
          <a:pPr marL="228600" lvl="1" indent="-228600" algn="l" defTabSz="1200150">
            <a:lnSpc>
              <a:spcPct val="90000"/>
            </a:lnSpc>
            <a:spcBef>
              <a:spcPct val="0"/>
            </a:spcBef>
            <a:spcAft>
              <a:spcPct val="15000"/>
            </a:spcAft>
            <a:buChar char="•"/>
          </a:pPr>
          <a:r>
            <a:rPr lang="en-US" sz="2700" kern="1200" dirty="0"/>
            <a:t>Hide tracks</a:t>
          </a:r>
        </a:p>
      </dsp:txBody>
      <dsp:txXfrm rot="-5400000">
        <a:off x="1359014" y="1811060"/>
        <a:ext cx="3075183" cy="1138735"/>
      </dsp:txXfrm>
    </dsp:sp>
    <dsp:sp modelId="{CCCE77BD-4674-4891-BD46-DE82D5694CC8}">
      <dsp:nvSpPr>
        <dsp:cNvPr id="0" name=""/>
        <dsp:cNvSpPr/>
      </dsp:nvSpPr>
      <dsp:spPr>
        <a:xfrm rot="5400000">
          <a:off x="-291217" y="3789351"/>
          <a:ext cx="1941448" cy="135901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en-US" sz="3400" kern="1200" dirty="0"/>
            <a:t>Attack</a:t>
          </a:r>
        </a:p>
      </dsp:txBody>
      <dsp:txXfrm rot="-5400000">
        <a:off x="1" y="4177641"/>
        <a:ext cx="1359013" cy="582435"/>
      </dsp:txXfrm>
    </dsp:sp>
    <dsp:sp modelId="{89547A72-8282-463E-964E-33A7FF672C96}">
      <dsp:nvSpPr>
        <dsp:cNvPr id="0" name=""/>
        <dsp:cNvSpPr/>
      </dsp:nvSpPr>
      <dsp:spPr>
        <a:xfrm rot="5400000">
          <a:off x="2296436" y="2560711"/>
          <a:ext cx="1261941" cy="313678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US" sz="2700" kern="1200" dirty="0"/>
            <a:t>Exfiltrate </a:t>
          </a:r>
        </a:p>
        <a:p>
          <a:pPr marL="228600" lvl="1" indent="-228600" algn="l" defTabSz="1200150">
            <a:lnSpc>
              <a:spcPct val="90000"/>
            </a:lnSpc>
            <a:spcBef>
              <a:spcPct val="0"/>
            </a:spcBef>
            <a:spcAft>
              <a:spcPct val="15000"/>
            </a:spcAft>
            <a:buChar char="•"/>
          </a:pPr>
          <a:r>
            <a:rPr lang="en-US" sz="2700" kern="1200" dirty="0"/>
            <a:t>Ransom</a:t>
          </a:r>
        </a:p>
      </dsp:txBody>
      <dsp:txXfrm rot="-5400000">
        <a:off x="1359014" y="3559737"/>
        <a:ext cx="3075183" cy="11387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0F9E2D-2AB1-4B99-BFA3-9D8040CF76FF}">
      <dsp:nvSpPr>
        <dsp:cNvPr id="0" name=""/>
        <dsp:cNvSpPr/>
      </dsp:nvSpPr>
      <dsp:spPr>
        <a:xfrm>
          <a:off x="1610320" y="368374"/>
          <a:ext cx="3000375" cy="937617"/>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5079"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1">
                  <a:lumMod val="90000"/>
                  <a:lumOff val="10000"/>
                </a:schemeClr>
              </a:solidFill>
            </a:rPr>
            <a:t>Transfer $ from Nigeria</a:t>
          </a:r>
        </a:p>
      </dsp:txBody>
      <dsp:txXfrm>
        <a:off x="1610320" y="368374"/>
        <a:ext cx="3000375" cy="937617"/>
      </dsp:txXfrm>
    </dsp:sp>
    <dsp:sp modelId="{22C0D522-F34F-4ED8-A683-2B83CACA2BF6}">
      <dsp:nvSpPr>
        <dsp:cNvPr id="0" name=""/>
        <dsp:cNvSpPr/>
      </dsp:nvSpPr>
      <dsp:spPr>
        <a:xfrm>
          <a:off x="1485304" y="232940"/>
          <a:ext cx="656332" cy="984498"/>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BE67E2-953A-4F47-BCBC-CE06DB59DDE7}">
      <dsp:nvSpPr>
        <dsp:cNvPr id="0" name=""/>
        <dsp:cNvSpPr/>
      </dsp:nvSpPr>
      <dsp:spPr>
        <a:xfrm>
          <a:off x="1610320" y="1548730"/>
          <a:ext cx="3000375" cy="937617"/>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5079"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1">
                  <a:lumMod val="90000"/>
                  <a:lumOff val="10000"/>
                </a:schemeClr>
              </a:solidFill>
            </a:rPr>
            <a:t>ABC Bank has a problem with your account</a:t>
          </a:r>
        </a:p>
      </dsp:txBody>
      <dsp:txXfrm>
        <a:off x="1610320" y="1548730"/>
        <a:ext cx="3000375" cy="937617"/>
      </dsp:txXfrm>
    </dsp:sp>
    <dsp:sp modelId="{167AED52-DD1C-44D3-A469-8EBE89B29513}">
      <dsp:nvSpPr>
        <dsp:cNvPr id="0" name=""/>
        <dsp:cNvSpPr/>
      </dsp:nvSpPr>
      <dsp:spPr>
        <a:xfrm>
          <a:off x="1485304" y="1413296"/>
          <a:ext cx="656332" cy="984498"/>
        </a:xfrm>
        <a:prstGeom prst="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7D7B85-B2BA-45F3-B517-D0E27BA0446B}">
      <dsp:nvSpPr>
        <dsp:cNvPr id="0" name=""/>
        <dsp:cNvSpPr/>
      </dsp:nvSpPr>
      <dsp:spPr>
        <a:xfrm>
          <a:off x="1610320" y="2729086"/>
          <a:ext cx="3000375" cy="937617"/>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5079"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1">
                  <a:lumMod val="90000"/>
                  <a:lumOff val="10000"/>
                </a:schemeClr>
              </a:solidFill>
            </a:rPr>
            <a:t>Watch this funny video… see attached</a:t>
          </a:r>
        </a:p>
      </dsp:txBody>
      <dsp:txXfrm>
        <a:off x="1610320" y="2729086"/>
        <a:ext cx="3000375" cy="937617"/>
      </dsp:txXfrm>
    </dsp:sp>
    <dsp:sp modelId="{24D8704C-221F-4933-8D8F-331100985690}">
      <dsp:nvSpPr>
        <dsp:cNvPr id="0" name=""/>
        <dsp:cNvSpPr/>
      </dsp:nvSpPr>
      <dsp:spPr>
        <a:xfrm>
          <a:off x="1485304" y="2593652"/>
          <a:ext cx="656332" cy="984498"/>
        </a:xfrm>
        <a:prstGeom prst="rect">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02D3856-DA70-4A9C-A8AD-E6EEECC89255}">
      <dsp:nvSpPr>
        <dsp:cNvPr id="0" name=""/>
        <dsp:cNvSpPr/>
      </dsp:nvSpPr>
      <dsp:spPr>
        <a:xfrm>
          <a:off x="1610320" y="3909441"/>
          <a:ext cx="3000375" cy="937617"/>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5079"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1">
                  <a:lumMod val="90000"/>
                  <a:lumOff val="10000"/>
                </a:schemeClr>
              </a:solidFill>
            </a:rPr>
            <a:t>I am attaching the (Word) document for your perusal.</a:t>
          </a:r>
        </a:p>
      </dsp:txBody>
      <dsp:txXfrm>
        <a:off x="1610320" y="3909441"/>
        <a:ext cx="3000375" cy="937617"/>
      </dsp:txXfrm>
    </dsp:sp>
    <dsp:sp modelId="{F0CD488D-6558-47C8-8E49-6F6CBC93FFEC}">
      <dsp:nvSpPr>
        <dsp:cNvPr id="0" name=""/>
        <dsp:cNvSpPr/>
      </dsp:nvSpPr>
      <dsp:spPr>
        <a:xfrm>
          <a:off x="1485304" y="3774008"/>
          <a:ext cx="656332" cy="984498"/>
        </a:xfrm>
        <a:prstGeom prst="rect">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58B516-CEAC-4AAF-B61C-41FCEFABADA8}">
      <dsp:nvSpPr>
        <dsp:cNvPr id="0" name=""/>
        <dsp:cNvSpPr/>
      </dsp:nvSpPr>
      <dsp:spPr>
        <a:xfrm rot="5400000">
          <a:off x="-226694" y="227521"/>
          <a:ext cx="1511294" cy="105790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dirty="0"/>
            <a:t>Enter</a:t>
          </a:r>
        </a:p>
      </dsp:txBody>
      <dsp:txXfrm rot="-5400000">
        <a:off x="1" y="529780"/>
        <a:ext cx="1057905" cy="453389"/>
      </dsp:txXfrm>
    </dsp:sp>
    <dsp:sp modelId="{1A7C755F-2F88-4199-A2E0-A0485CD28A03}">
      <dsp:nvSpPr>
        <dsp:cNvPr id="0" name=""/>
        <dsp:cNvSpPr/>
      </dsp:nvSpPr>
      <dsp:spPr>
        <a:xfrm rot="5400000">
          <a:off x="1691163" y="-633258"/>
          <a:ext cx="982341" cy="224885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Social engineer</a:t>
          </a:r>
        </a:p>
        <a:p>
          <a:pPr marL="171450" lvl="1" indent="-171450" algn="l" defTabSz="844550">
            <a:lnSpc>
              <a:spcPct val="90000"/>
            </a:lnSpc>
            <a:spcBef>
              <a:spcPct val="0"/>
            </a:spcBef>
            <a:spcAft>
              <a:spcPct val="15000"/>
            </a:spcAft>
            <a:buChar char="•"/>
          </a:pPr>
          <a:r>
            <a:rPr lang="en-US" sz="1900" kern="1200" dirty="0"/>
            <a:t>Entice to infection</a:t>
          </a:r>
        </a:p>
      </dsp:txBody>
      <dsp:txXfrm rot="-5400000">
        <a:off x="1057905" y="47954"/>
        <a:ext cx="2200903" cy="886433"/>
      </dsp:txXfrm>
    </dsp:sp>
    <dsp:sp modelId="{F337AD25-D1A6-473B-801C-0D12D38A8C7E}">
      <dsp:nvSpPr>
        <dsp:cNvPr id="0" name=""/>
        <dsp:cNvSpPr/>
      </dsp:nvSpPr>
      <dsp:spPr>
        <a:xfrm rot="5400000">
          <a:off x="-226694" y="1534797"/>
          <a:ext cx="1511294" cy="1057905"/>
        </a:xfrm>
        <a:prstGeom prst="chevron">
          <a:avLst/>
        </a:prstGeom>
        <a:solidFill>
          <a:srgbClr val="C0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dirty="0"/>
            <a:t>Expand</a:t>
          </a:r>
        </a:p>
      </dsp:txBody>
      <dsp:txXfrm rot="-5400000">
        <a:off x="1" y="1837056"/>
        <a:ext cx="1057905" cy="453389"/>
      </dsp:txXfrm>
    </dsp:sp>
    <dsp:sp modelId="{D7801458-4F39-480F-90C2-687822C0BC85}">
      <dsp:nvSpPr>
        <dsp:cNvPr id="0" name=""/>
        <dsp:cNvSpPr/>
      </dsp:nvSpPr>
      <dsp:spPr>
        <a:xfrm rot="5400000">
          <a:off x="1691163" y="674844"/>
          <a:ext cx="982341" cy="224885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Expand privileges</a:t>
          </a:r>
        </a:p>
        <a:p>
          <a:pPr marL="171450" lvl="1" indent="-171450" algn="l" defTabSz="844550">
            <a:lnSpc>
              <a:spcPct val="90000"/>
            </a:lnSpc>
            <a:spcBef>
              <a:spcPct val="0"/>
            </a:spcBef>
            <a:spcAft>
              <a:spcPct val="15000"/>
            </a:spcAft>
            <a:buChar char="•"/>
          </a:pPr>
          <a:r>
            <a:rPr lang="en-US" sz="1900" kern="1200" dirty="0"/>
            <a:t>Hide tracks</a:t>
          </a:r>
        </a:p>
      </dsp:txBody>
      <dsp:txXfrm rot="-5400000">
        <a:off x="1057905" y="1356056"/>
        <a:ext cx="2200903" cy="886433"/>
      </dsp:txXfrm>
    </dsp:sp>
    <dsp:sp modelId="{CCCE77BD-4674-4891-BD46-DE82D5694CC8}">
      <dsp:nvSpPr>
        <dsp:cNvPr id="0" name=""/>
        <dsp:cNvSpPr/>
      </dsp:nvSpPr>
      <dsp:spPr>
        <a:xfrm rot="5400000">
          <a:off x="-226694" y="2842072"/>
          <a:ext cx="1511294" cy="105790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dirty="0"/>
            <a:t>Attack</a:t>
          </a:r>
        </a:p>
      </dsp:txBody>
      <dsp:txXfrm rot="-5400000">
        <a:off x="1" y="3144331"/>
        <a:ext cx="1057905" cy="453389"/>
      </dsp:txXfrm>
    </dsp:sp>
    <dsp:sp modelId="{89547A72-8282-463E-964E-33A7FF672C96}">
      <dsp:nvSpPr>
        <dsp:cNvPr id="0" name=""/>
        <dsp:cNvSpPr/>
      </dsp:nvSpPr>
      <dsp:spPr>
        <a:xfrm rot="5400000">
          <a:off x="1691163" y="1982120"/>
          <a:ext cx="982341" cy="224885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Exfiltrate </a:t>
          </a:r>
        </a:p>
        <a:p>
          <a:pPr marL="171450" lvl="1" indent="-171450" algn="l" defTabSz="844550">
            <a:lnSpc>
              <a:spcPct val="90000"/>
            </a:lnSpc>
            <a:spcBef>
              <a:spcPct val="0"/>
            </a:spcBef>
            <a:spcAft>
              <a:spcPct val="15000"/>
            </a:spcAft>
            <a:buChar char="•"/>
          </a:pPr>
          <a:r>
            <a:rPr lang="en-US" sz="1900" kern="1200" dirty="0"/>
            <a:t>Ransom</a:t>
          </a:r>
        </a:p>
      </dsp:txBody>
      <dsp:txXfrm rot="-5400000">
        <a:off x="1057905" y="2663332"/>
        <a:ext cx="2200903" cy="8864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337234-CFBB-40C2-98CA-EB53E42CF5CA}">
      <dsp:nvSpPr>
        <dsp:cNvPr id="0" name=""/>
        <dsp:cNvSpPr/>
      </dsp:nvSpPr>
      <dsp:spPr>
        <a:xfrm>
          <a:off x="0" y="3121347"/>
          <a:ext cx="8229600" cy="71526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t>How</a:t>
          </a:r>
        </a:p>
      </dsp:txBody>
      <dsp:txXfrm>
        <a:off x="0" y="3121347"/>
        <a:ext cx="2468880" cy="715267"/>
      </dsp:txXfrm>
    </dsp:sp>
    <dsp:sp modelId="{5FE2CDC2-22C0-4E34-A010-4DED09A074DE}">
      <dsp:nvSpPr>
        <dsp:cNvPr id="0" name=""/>
        <dsp:cNvSpPr/>
      </dsp:nvSpPr>
      <dsp:spPr>
        <a:xfrm>
          <a:off x="0" y="2286868"/>
          <a:ext cx="8229600" cy="71526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t>What</a:t>
          </a:r>
        </a:p>
      </dsp:txBody>
      <dsp:txXfrm>
        <a:off x="0" y="2286868"/>
        <a:ext cx="2468880" cy="715267"/>
      </dsp:txXfrm>
    </dsp:sp>
    <dsp:sp modelId="{F6123924-2BB3-42A7-B10D-6B7E13C3A46A}">
      <dsp:nvSpPr>
        <dsp:cNvPr id="0" name=""/>
        <dsp:cNvSpPr/>
      </dsp:nvSpPr>
      <dsp:spPr>
        <a:xfrm>
          <a:off x="0" y="1452388"/>
          <a:ext cx="8229600" cy="71526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t>Who</a:t>
          </a:r>
        </a:p>
      </dsp:txBody>
      <dsp:txXfrm>
        <a:off x="0" y="1452388"/>
        <a:ext cx="2468880" cy="715267"/>
      </dsp:txXfrm>
    </dsp:sp>
    <dsp:sp modelId="{C66A71B0-2FB6-4C75-9049-FB474F8CF93F}">
      <dsp:nvSpPr>
        <dsp:cNvPr id="0" name=""/>
        <dsp:cNvSpPr/>
      </dsp:nvSpPr>
      <dsp:spPr>
        <a:xfrm>
          <a:off x="0" y="513880"/>
          <a:ext cx="8229600" cy="71526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endParaRPr lang="en-US" sz="2500" kern="1200" dirty="0"/>
        </a:p>
      </dsp:txBody>
      <dsp:txXfrm>
        <a:off x="0" y="513880"/>
        <a:ext cx="2468880" cy="715267"/>
      </dsp:txXfrm>
    </dsp:sp>
    <dsp:sp modelId="{C209DF7E-9EFA-413E-960D-868E3EA9D1CF}">
      <dsp:nvSpPr>
        <dsp:cNvPr id="0" name=""/>
        <dsp:cNvSpPr/>
      </dsp:nvSpPr>
      <dsp:spPr>
        <a:xfrm>
          <a:off x="5110479" y="677515"/>
          <a:ext cx="894084" cy="5960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Cyber-attacks</a:t>
          </a:r>
        </a:p>
      </dsp:txBody>
      <dsp:txXfrm>
        <a:off x="5127937" y="694973"/>
        <a:ext cx="859168" cy="561140"/>
      </dsp:txXfrm>
    </dsp:sp>
    <dsp:sp modelId="{A33C360D-63B0-4579-9B14-40C6F0E77FD9}">
      <dsp:nvSpPr>
        <dsp:cNvPr id="0" name=""/>
        <dsp:cNvSpPr/>
      </dsp:nvSpPr>
      <dsp:spPr>
        <a:xfrm>
          <a:off x="3498949" y="1273571"/>
          <a:ext cx="2058572" cy="238422"/>
        </a:xfrm>
        <a:custGeom>
          <a:avLst/>
          <a:gdLst/>
          <a:ahLst/>
          <a:cxnLst/>
          <a:rect l="0" t="0" r="0" b="0"/>
          <a:pathLst>
            <a:path>
              <a:moveTo>
                <a:pt x="2058572" y="0"/>
              </a:moveTo>
              <a:lnTo>
                <a:pt x="2058572" y="119211"/>
              </a:lnTo>
              <a:lnTo>
                <a:pt x="0" y="119211"/>
              </a:lnTo>
              <a:lnTo>
                <a:pt x="0" y="2384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02C962-FBCF-4D21-93E1-7ACC4D6F30BB}">
      <dsp:nvSpPr>
        <dsp:cNvPr id="0" name=""/>
        <dsp:cNvSpPr/>
      </dsp:nvSpPr>
      <dsp:spPr>
        <a:xfrm>
          <a:off x="3051906" y="1511994"/>
          <a:ext cx="894084" cy="5960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Organized Crime (50%)</a:t>
          </a:r>
        </a:p>
      </dsp:txBody>
      <dsp:txXfrm>
        <a:off x="3069364" y="1529452"/>
        <a:ext cx="859168" cy="561140"/>
      </dsp:txXfrm>
    </dsp:sp>
    <dsp:sp modelId="{C46D246E-1218-4C9C-95CF-59562DA1F671}">
      <dsp:nvSpPr>
        <dsp:cNvPr id="0" name=""/>
        <dsp:cNvSpPr/>
      </dsp:nvSpPr>
      <dsp:spPr>
        <a:xfrm>
          <a:off x="2917793" y="2108051"/>
          <a:ext cx="581155" cy="238422"/>
        </a:xfrm>
        <a:custGeom>
          <a:avLst/>
          <a:gdLst/>
          <a:ahLst/>
          <a:cxnLst/>
          <a:rect l="0" t="0" r="0" b="0"/>
          <a:pathLst>
            <a:path>
              <a:moveTo>
                <a:pt x="581155" y="0"/>
              </a:moveTo>
              <a:lnTo>
                <a:pt x="581155" y="119211"/>
              </a:lnTo>
              <a:lnTo>
                <a:pt x="0" y="119211"/>
              </a:lnTo>
              <a:lnTo>
                <a:pt x="0" y="23842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56B431-B6E3-463E-8441-09A39117793F}">
      <dsp:nvSpPr>
        <dsp:cNvPr id="0" name=""/>
        <dsp:cNvSpPr/>
      </dsp:nvSpPr>
      <dsp:spPr>
        <a:xfrm>
          <a:off x="2470751" y="2346473"/>
          <a:ext cx="894084" cy="5960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Point of Sale</a:t>
          </a:r>
        </a:p>
        <a:p>
          <a:pPr marL="0" lvl="0" indent="0" algn="ctr" defTabSz="488950">
            <a:lnSpc>
              <a:spcPct val="90000"/>
            </a:lnSpc>
            <a:spcBef>
              <a:spcPct val="0"/>
            </a:spcBef>
            <a:spcAft>
              <a:spcPct val="35000"/>
            </a:spcAft>
            <a:buNone/>
          </a:pPr>
          <a:r>
            <a:rPr lang="en-US" sz="1100" kern="1200" dirty="0"/>
            <a:t>CC skimmers</a:t>
          </a:r>
        </a:p>
      </dsp:txBody>
      <dsp:txXfrm>
        <a:off x="2488209" y="2363931"/>
        <a:ext cx="859168" cy="561140"/>
      </dsp:txXfrm>
    </dsp:sp>
    <dsp:sp modelId="{971883E0-FFC8-4F8F-8601-B2FE161C1D0E}">
      <dsp:nvSpPr>
        <dsp:cNvPr id="0" name=""/>
        <dsp:cNvSpPr/>
      </dsp:nvSpPr>
      <dsp:spPr>
        <a:xfrm>
          <a:off x="3498949" y="2108051"/>
          <a:ext cx="581155" cy="238422"/>
        </a:xfrm>
        <a:custGeom>
          <a:avLst/>
          <a:gdLst/>
          <a:ahLst/>
          <a:cxnLst/>
          <a:rect l="0" t="0" r="0" b="0"/>
          <a:pathLst>
            <a:path>
              <a:moveTo>
                <a:pt x="0" y="0"/>
              </a:moveTo>
              <a:lnTo>
                <a:pt x="0" y="119211"/>
              </a:lnTo>
              <a:lnTo>
                <a:pt x="581155" y="119211"/>
              </a:lnTo>
              <a:lnTo>
                <a:pt x="581155" y="23842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F0C85E-018D-4359-9864-10C75F1D436A}">
      <dsp:nvSpPr>
        <dsp:cNvPr id="0" name=""/>
        <dsp:cNvSpPr/>
      </dsp:nvSpPr>
      <dsp:spPr>
        <a:xfrm>
          <a:off x="3633061" y="2346473"/>
          <a:ext cx="894084" cy="5960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Ransomware</a:t>
          </a:r>
        </a:p>
      </dsp:txBody>
      <dsp:txXfrm>
        <a:off x="3650519" y="2363931"/>
        <a:ext cx="859168" cy="561140"/>
      </dsp:txXfrm>
    </dsp:sp>
    <dsp:sp modelId="{6D1A1505-C8A9-42B9-AB06-302C3CA4B028}">
      <dsp:nvSpPr>
        <dsp:cNvPr id="0" name=""/>
        <dsp:cNvSpPr/>
      </dsp:nvSpPr>
      <dsp:spPr>
        <a:xfrm>
          <a:off x="5557521" y="1273571"/>
          <a:ext cx="577681" cy="250427"/>
        </a:xfrm>
        <a:custGeom>
          <a:avLst/>
          <a:gdLst/>
          <a:ahLst/>
          <a:cxnLst/>
          <a:rect l="0" t="0" r="0" b="0"/>
          <a:pathLst>
            <a:path>
              <a:moveTo>
                <a:pt x="0" y="0"/>
              </a:moveTo>
              <a:lnTo>
                <a:pt x="0" y="125213"/>
              </a:lnTo>
              <a:lnTo>
                <a:pt x="577681" y="125213"/>
              </a:lnTo>
              <a:lnTo>
                <a:pt x="577681" y="25042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DA688D-AC3D-40F9-9585-163799661945}">
      <dsp:nvSpPr>
        <dsp:cNvPr id="0" name=""/>
        <dsp:cNvSpPr/>
      </dsp:nvSpPr>
      <dsp:spPr>
        <a:xfrm>
          <a:off x="5639102" y="1523999"/>
          <a:ext cx="992201" cy="5960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State-Affiliated (12%)</a:t>
          </a:r>
        </a:p>
      </dsp:txBody>
      <dsp:txXfrm>
        <a:off x="5656560" y="1541457"/>
        <a:ext cx="957285" cy="561140"/>
      </dsp:txXfrm>
    </dsp:sp>
    <dsp:sp modelId="{E3975D5F-0ADD-4FDD-85B2-4E14BB280A7C}">
      <dsp:nvSpPr>
        <dsp:cNvPr id="0" name=""/>
        <dsp:cNvSpPr/>
      </dsp:nvSpPr>
      <dsp:spPr>
        <a:xfrm>
          <a:off x="5242414" y="2120055"/>
          <a:ext cx="892788" cy="226418"/>
        </a:xfrm>
        <a:custGeom>
          <a:avLst/>
          <a:gdLst/>
          <a:ahLst/>
          <a:cxnLst/>
          <a:rect l="0" t="0" r="0" b="0"/>
          <a:pathLst>
            <a:path>
              <a:moveTo>
                <a:pt x="892788" y="0"/>
              </a:moveTo>
              <a:lnTo>
                <a:pt x="892788" y="113209"/>
              </a:lnTo>
              <a:lnTo>
                <a:pt x="0" y="113209"/>
              </a:lnTo>
              <a:lnTo>
                <a:pt x="0" y="22641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0C5516-B3E6-47B2-A1EB-679FDD1B55BF}">
      <dsp:nvSpPr>
        <dsp:cNvPr id="0" name=""/>
        <dsp:cNvSpPr/>
      </dsp:nvSpPr>
      <dsp:spPr>
        <a:xfrm>
          <a:off x="4795372" y="2346473"/>
          <a:ext cx="894084" cy="5960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DOS</a:t>
          </a:r>
        </a:p>
      </dsp:txBody>
      <dsp:txXfrm>
        <a:off x="4812830" y="2363931"/>
        <a:ext cx="859168" cy="561140"/>
      </dsp:txXfrm>
    </dsp:sp>
    <dsp:sp modelId="{4693712C-D22D-405D-9330-3379341C5D08}">
      <dsp:nvSpPr>
        <dsp:cNvPr id="0" name=""/>
        <dsp:cNvSpPr/>
      </dsp:nvSpPr>
      <dsp:spPr>
        <a:xfrm>
          <a:off x="6135203" y="2120055"/>
          <a:ext cx="269521" cy="226418"/>
        </a:xfrm>
        <a:custGeom>
          <a:avLst/>
          <a:gdLst/>
          <a:ahLst/>
          <a:cxnLst/>
          <a:rect l="0" t="0" r="0" b="0"/>
          <a:pathLst>
            <a:path>
              <a:moveTo>
                <a:pt x="0" y="0"/>
              </a:moveTo>
              <a:lnTo>
                <a:pt x="0" y="113209"/>
              </a:lnTo>
              <a:lnTo>
                <a:pt x="269521" y="113209"/>
              </a:lnTo>
              <a:lnTo>
                <a:pt x="269521" y="22641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0F63FA-26CE-4B58-8FAB-0D9943714A01}">
      <dsp:nvSpPr>
        <dsp:cNvPr id="0" name=""/>
        <dsp:cNvSpPr/>
      </dsp:nvSpPr>
      <dsp:spPr>
        <a:xfrm>
          <a:off x="5957682" y="2346473"/>
          <a:ext cx="894084" cy="5960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Ransomware</a:t>
          </a:r>
        </a:p>
      </dsp:txBody>
      <dsp:txXfrm>
        <a:off x="5975140" y="2363931"/>
        <a:ext cx="859168" cy="561140"/>
      </dsp:txXfrm>
    </dsp:sp>
    <dsp:sp modelId="{38A0CBAD-A944-4C0C-ADD0-F9C7C5102CE1}">
      <dsp:nvSpPr>
        <dsp:cNvPr id="0" name=""/>
        <dsp:cNvSpPr/>
      </dsp:nvSpPr>
      <dsp:spPr>
        <a:xfrm>
          <a:off x="6135203" y="2120055"/>
          <a:ext cx="1431832" cy="226418"/>
        </a:xfrm>
        <a:custGeom>
          <a:avLst/>
          <a:gdLst/>
          <a:ahLst/>
          <a:cxnLst/>
          <a:rect l="0" t="0" r="0" b="0"/>
          <a:pathLst>
            <a:path>
              <a:moveTo>
                <a:pt x="0" y="0"/>
              </a:moveTo>
              <a:lnTo>
                <a:pt x="0" y="113209"/>
              </a:lnTo>
              <a:lnTo>
                <a:pt x="1431832" y="113209"/>
              </a:lnTo>
              <a:lnTo>
                <a:pt x="1431832" y="22641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EAB3AD-6FF5-4FE4-8199-0170DBAC3148}">
      <dsp:nvSpPr>
        <dsp:cNvPr id="0" name=""/>
        <dsp:cNvSpPr/>
      </dsp:nvSpPr>
      <dsp:spPr>
        <a:xfrm>
          <a:off x="7119993" y="2346473"/>
          <a:ext cx="894084" cy="5960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Data Breach 93%</a:t>
          </a:r>
        </a:p>
      </dsp:txBody>
      <dsp:txXfrm>
        <a:off x="7137451" y="2363931"/>
        <a:ext cx="859168" cy="561140"/>
      </dsp:txXfrm>
    </dsp:sp>
    <dsp:sp modelId="{A07FEEA1-3D06-4EBA-8D6C-D579B84DC1A2}">
      <dsp:nvSpPr>
        <dsp:cNvPr id="0" name=""/>
        <dsp:cNvSpPr/>
      </dsp:nvSpPr>
      <dsp:spPr>
        <a:xfrm>
          <a:off x="5557521" y="1273571"/>
          <a:ext cx="2058572" cy="238422"/>
        </a:xfrm>
        <a:custGeom>
          <a:avLst/>
          <a:gdLst/>
          <a:ahLst/>
          <a:cxnLst/>
          <a:rect l="0" t="0" r="0" b="0"/>
          <a:pathLst>
            <a:path>
              <a:moveTo>
                <a:pt x="0" y="0"/>
              </a:moveTo>
              <a:lnTo>
                <a:pt x="0" y="119211"/>
              </a:lnTo>
              <a:lnTo>
                <a:pt x="2058572" y="119211"/>
              </a:lnTo>
              <a:lnTo>
                <a:pt x="2058572" y="2384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194071-ECC7-4B22-B394-119DB9C39AED}">
      <dsp:nvSpPr>
        <dsp:cNvPr id="0" name=""/>
        <dsp:cNvSpPr/>
      </dsp:nvSpPr>
      <dsp:spPr>
        <a:xfrm>
          <a:off x="7169051" y="1511994"/>
          <a:ext cx="894084" cy="5960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Insiders (28%)</a:t>
          </a:r>
        </a:p>
      </dsp:txBody>
      <dsp:txXfrm>
        <a:off x="7186509" y="1529452"/>
        <a:ext cx="859168" cy="56114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9EC610F6-571E-4612-96D4-58828AA8F73E}" type="datetimeFigureOut">
              <a:rPr lang="en-US"/>
              <a:pPr>
                <a:defRPr/>
              </a:pPr>
              <a:t>1/19/2024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9CDC755B-CBCB-4D5D-A614-2850D5A99E50}" type="slidenum">
              <a:rPr lang="en-US" altLang="en-US"/>
              <a:pPr>
                <a:defRPr/>
              </a:pPr>
              <a:t>‹#›</a:t>
            </a:fld>
            <a:endParaRPr lang="en-US" altLang="en-US"/>
          </a:p>
        </p:txBody>
      </p:sp>
    </p:spTree>
    <p:extLst>
      <p:ext uri="{BB962C8B-B14F-4D97-AF65-F5344CB8AC3E}">
        <p14:creationId xmlns:p14="http://schemas.microsoft.com/office/powerpoint/2010/main" val="28879521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FCAE83D-3404-48D2-813D-A12262EB82C3}" type="slidenum">
              <a:rPr lang="en-US" altLang="en-US" smtClean="0"/>
              <a:pPr>
                <a:spcBef>
                  <a:spcPct val="0"/>
                </a:spcBef>
              </a:pPr>
              <a:t>1</a:t>
            </a:fld>
            <a:endParaRPr lang="en-US" altLang="en-US"/>
          </a:p>
        </p:txBody>
      </p:sp>
    </p:spTree>
    <p:extLst>
      <p:ext uri="{BB962C8B-B14F-4D97-AF65-F5344CB8AC3E}">
        <p14:creationId xmlns:p14="http://schemas.microsoft.com/office/powerpoint/2010/main" val="42624369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CDC755B-CBCB-4D5D-A614-2850D5A99E50}" type="slidenum">
              <a:rPr lang="en-US" altLang="en-US" smtClean="0"/>
              <a:pPr>
                <a:defRPr/>
              </a:pPr>
              <a:t>12</a:t>
            </a:fld>
            <a:endParaRPr lang="en-US" altLang="en-US"/>
          </a:p>
        </p:txBody>
      </p:sp>
    </p:spTree>
    <p:extLst>
      <p:ext uri="{BB962C8B-B14F-4D97-AF65-F5344CB8AC3E}">
        <p14:creationId xmlns:p14="http://schemas.microsoft.com/office/powerpoint/2010/main" val="2801043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[NYT112613] Perlroth, N. and Markoff, J. “NSA may have hit companies at a weak spot”, New York Times, Nov. 26, 2013.</a:t>
            </a:r>
          </a:p>
          <a:p>
            <a:r>
              <a:rPr lang="en-US" altLang="en-US"/>
              <a:t>[WP13] “NSA Infiltrates links to Yahoo, Google data centers worldwide, Snowden documents say”, Washington Post, Oct. 30, 2013.</a:t>
            </a:r>
          </a:p>
          <a:p>
            <a:r>
              <a:rPr lang="en-US" altLang="en-US"/>
              <a:t>[NYT9513] Perlroth, N., Larson, J. and Shane, S. “NSA Able to Foil Basic Safeguards of Privacy on Web”, New York Times, Sept. 5, 2013.</a:t>
            </a:r>
          </a:p>
          <a:p>
            <a:endParaRPr lang="en-US" altLang="en-US"/>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B1BE886-0FF6-4F99-A786-75463B9B2F36}" type="slidenum">
              <a:rPr lang="en-US" altLang="en-US" smtClean="0"/>
              <a:pPr>
                <a:spcBef>
                  <a:spcPct val="0"/>
                </a:spcBef>
              </a:pPr>
              <a:t>13</a:t>
            </a:fld>
            <a:endParaRPr lang="en-US" altLang="en-US"/>
          </a:p>
        </p:txBody>
      </p:sp>
    </p:spTree>
    <p:extLst>
      <p:ext uri="{BB962C8B-B14F-4D97-AF65-F5344CB8AC3E}">
        <p14:creationId xmlns:p14="http://schemas.microsoft.com/office/powerpoint/2010/main" val="3858970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2020 State of Malware Report</a:t>
            </a:r>
          </a:p>
        </p:txBody>
      </p:sp>
      <p:sp>
        <p:nvSpPr>
          <p:cNvPr id="4" name="Slide Number Placeholder 3"/>
          <p:cNvSpPr>
            <a:spLocks noGrp="1"/>
          </p:cNvSpPr>
          <p:nvPr>
            <p:ph type="sldNum" sz="quarter" idx="5"/>
          </p:nvPr>
        </p:nvSpPr>
        <p:spPr/>
        <p:txBody>
          <a:bodyPr/>
          <a:lstStyle/>
          <a:p>
            <a:pPr>
              <a:defRPr/>
            </a:pPr>
            <a:fld id="{9CDC755B-CBCB-4D5D-A614-2850D5A99E50}" type="slidenum">
              <a:rPr lang="en-US" altLang="en-US" smtClean="0"/>
              <a:pPr>
                <a:defRPr/>
              </a:pPr>
              <a:t>14</a:t>
            </a:fld>
            <a:endParaRPr lang="en-US" altLang="en-US"/>
          </a:p>
        </p:txBody>
      </p:sp>
    </p:spTree>
    <p:extLst>
      <p:ext uri="{BB962C8B-B14F-4D97-AF65-F5344CB8AC3E}">
        <p14:creationId xmlns:p14="http://schemas.microsoft.com/office/powerpoint/2010/main" val="26772345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[NYT060112] “How a Secret CyberWar Program Worked”, graphic, New York Times, June 1, 2012.</a:t>
            </a:r>
          </a:p>
          <a:p>
            <a:r>
              <a:rPr lang="en-US" altLang="en-US"/>
              <a:t>[NYT013013] Perlroth, N. “Hackers in China Attacked the Times for Last 4 Months”, New York Times, Jan. 30, 2013.</a:t>
            </a:r>
          </a:p>
          <a:p>
            <a:endParaRPr lang="en-US" altLang="en-US"/>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C71DD3F-3573-4547-A15A-FB9893EF1E93}" type="slidenum">
              <a:rPr lang="en-US" altLang="en-US" smtClean="0"/>
              <a:pPr>
                <a:spcBef>
                  <a:spcPct val="0"/>
                </a:spcBef>
              </a:pPr>
              <a:t>15</a:t>
            </a:fld>
            <a:endParaRPr lang="en-US" altLang="en-US"/>
          </a:p>
        </p:txBody>
      </p:sp>
    </p:spTree>
    <p:extLst>
      <p:ext uri="{BB962C8B-B14F-4D97-AF65-F5344CB8AC3E}">
        <p14:creationId xmlns:p14="http://schemas.microsoft.com/office/powerpoint/2010/main" val="32726489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[NYT0713] Perlroth, N. and Sanger, D. E. “Nations Buying as Hackers Sell Flaws in Computer Code”, New York Times, July 13, 2013.</a:t>
            </a: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0EAFF59-98DA-481E-9410-CCDFD3730EE0}" type="slidenum">
              <a:rPr lang="en-US" altLang="en-US" smtClean="0"/>
              <a:pPr>
                <a:spcBef>
                  <a:spcPct val="0"/>
                </a:spcBef>
              </a:pPr>
              <a:t>16</a:t>
            </a:fld>
            <a:endParaRPr lang="en-US" altLang="en-US"/>
          </a:p>
        </p:txBody>
      </p:sp>
    </p:spTree>
    <p:extLst>
      <p:ext uri="{BB962C8B-B14F-4D97-AF65-F5344CB8AC3E}">
        <p14:creationId xmlns:p14="http://schemas.microsoft.com/office/powerpoint/2010/main" val="18544569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DBIR22</a:t>
            </a: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A344C3E-2764-457B-9A35-9E1496504B96}" type="slidenum">
              <a:rPr lang="en-US" altLang="en-US" smtClean="0"/>
              <a:pPr>
                <a:spcBef>
                  <a:spcPct val="0"/>
                </a:spcBef>
              </a:pPr>
              <a:t>17</a:t>
            </a:fld>
            <a:endParaRPr lang="en-US" altLang="en-US"/>
          </a:p>
        </p:txBody>
      </p:sp>
    </p:spTree>
    <p:extLst>
      <p:ext uri="{BB962C8B-B14F-4D97-AF65-F5344CB8AC3E}">
        <p14:creationId xmlns:p14="http://schemas.microsoft.com/office/powerpoint/2010/main" val="36477996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DBIR 2022</a:t>
            </a: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9D97B62-6530-484F-93A9-0AF1EB0D885F}" type="slidenum">
              <a:rPr lang="en-US" altLang="en-US" smtClean="0"/>
              <a:pPr>
                <a:spcBef>
                  <a:spcPct val="0"/>
                </a:spcBef>
              </a:pPr>
              <a:t>18</a:t>
            </a:fld>
            <a:endParaRPr lang="en-US" altLang="en-US"/>
          </a:p>
        </p:txBody>
      </p:sp>
    </p:spTree>
    <p:extLst>
      <p:ext uri="{BB962C8B-B14F-4D97-AF65-F5344CB8AC3E}">
        <p14:creationId xmlns:p14="http://schemas.microsoft.com/office/powerpoint/2010/main" val="32086726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DAAEB53-F09A-4D30-8E37-48F9DC3955CE}" type="slidenum">
              <a:rPr lang="en-AU" altLang="en-US" smtClean="0">
                <a:latin typeface="Arial" panose="020B0604020202020204" pitchFamily="34" charset="0"/>
              </a:rPr>
              <a:pPr>
                <a:spcBef>
                  <a:spcPct val="0"/>
                </a:spcBef>
              </a:pPr>
              <a:t>19</a:t>
            </a:fld>
            <a:endParaRPr lang="en-AU" altLang="en-US">
              <a:latin typeface="Arial" panose="020B0604020202020204" pitchFamily="34" charset="0"/>
            </a:endParaRPr>
          </a:p>
        </p:txBody>
      </p:sp>
    </p:spTree>
    <p:extLst>
      <p:ext uri="{BB962C8B-B14F-4D97-AF65-F5344CB8AC3E}">
        <p14:creationId xmlns:p14="http://schemas.microsoft.com/office/powerpoint/2010/main" val="39676576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22% is from 2020 DBIR</a:t>
            </a:r>
          </a:p>
          <a:p>
            <a:pPr eaLnBrk="1" hangingPunct="1">
              <a:spcBef>
                <a:spcPct val="0"/>
              </a:spcBef>
            </a:pPr>
            <a:r>
              <a:rPr lang="en-US" altLang="en-US" dirty="0"/>
              <a:t>Social Engineering can occur in-person, over the phone, in emails or fake web pages.</a:t>
            </a:r>
          </a:p>
          <a:p>
            <a:pPr eaLnBrk="1" hangingPunct="1">
              <a:spcBef>
                <a:spcPct val="0"/>
              </a:spcBef>
            </a:pPr>
            <a:endParaRPr lang="en-US" altLang="en-US" dirty="0"/>
          </a:p>
          <a:p>
            <a:pPr eaLnBrk="1" hangingPunct="1">
              <a:spcBef>
                <a:spcPct val="0"/>
              </a:spcBef>
            </a:pPr>
            <a:r>
              <a:rPr lang="en-US" altLang="en-US" b="1" dirty="0"/>
              <a:t>Social Engineering: </a:t>
            </a:r>
            <a:r>
              <a:rPr lang="en-US" altLang="en-US" dirty="0"/>
              <a:t>non-technical or low-technology means - such as lies, impersonation, tricks, bribes, blackmail, and threats - used to attack information systems.</a:t>
            </a:r>
            <a:endParaRPr lang="en-US" altLang="en-US" b="1" dirty="0"/>
          </a:p>
          <a:p>
            <a:pPr eaLnBrk="1" hangingPunct="1">
              <a:spcBef>
                <a:spcPct val="0"/>
              </a:spcBef>
            </a:pPr>
            <a:endParaRPr lang="en-US" altLang="en-US" dirty="0"/>
          </a:p>
          <a:p>
            <a:pPr eaLnBrk="1" hangingPunct="1">
              <a:spcBef>
                <a:spcPct val="0"/>
              </a:spcBef>
            </a:pPr>
            <a:r>
              <a:rPr lang="en-US" altLang="en-US" dirty="0"/>
              <a:t>The next two slides discuss two types of Social Engineering: phishing and pharming.</a:t>
            </a: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2B1CAF5-63D7-4950-BCA2-D93202482F6B}" type="slidenum">
              <a:rPr lang="en-US" altLang="en-US" smtClean="0"/>
              <a:pPr>
                <a:spcBef>
                  <a:spcPct val="0"/>
                </a:spcBef>
              </a:pPr>
              <a:t>22</a:t>
            </a:fld>
            <a:endParaRPr lang="en-US" altLang="en-US"/>
          </a:p>
        </p:txBody>
      </p:sp>
    </p:spTree>
    <p:extLst>
      <p:ext uri="{BB962C8B-B14F-4D97-AF65-F5344CB8AC3E}">
        <p14:creationId xmlns:p14="http://schemas.microsoft.com/office/powerpoint/2010/main" val="13957535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t>Pharming</a:t>
            </a:r>
            <a:r>
              <a:rPr lang="en-US" altLang="en-US"/>
              <a:t>:</a:t>
            </a:r>
            <a:r>
              <a:rPr lang="en-US" altLang="en-US" b="1"/>
              <a:t>  </a:t>
            </a:r>
            <a:r>
              <a:rPr lang="en-US" altLang="en-US"/>
              <a:t>Another type of social engineering. A user’s session is redirected to a masquerading website. At the fake website, transactions can be mimicked and information like login credentials can be gathered. With this the attacker can access the real site and conduct transactions using the credentials of a valid user on that website.</a:t>
            </a:r>
            <a:endParaRPr lang="en-US" altLang="en-US" b="1"/>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789F150-3D0B-443B-983E-2F546DD2EF76}" type="slidenum">
              <a:rPr lang="en-US" altLang="en-US" smtClean="0"/>
              <a:pPr>
                <a:spcBef>
                  <a:spcPct val="0"/>
                </a:spcBef>
              </a:pPr>
              <a:t>24</a:t>
            </a:fld>
            <a:endParaRPr lang="en-US" altLang="en-US"/>
          </a:p>
        </p:txBody>
      </p:sp>
    </p:spTree>
    <p:extLst>
      <p:ext uri="{BB962C8B-B14F-4D97-AF65-F5344CB8AC3E}">
        <p14:creationId xmlns:p14="http://schemas.microsoft.com/office/powerpoint/2010/main" val="527256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DBIR 2022</a:t>
            </a: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8EEEFF8-CC24-4438-BC06-EA3FAF5513BD}" type="slidenum">
              <a:rPr lang="en-US" altLang="en-US" smtClean="0"/>
              <a:pPr>
                <a:spcBef>
                  <a:spcPct val="0"/>
                </a:spcBef>
              </a:pPr>
              <a:t>4</a:t>
            </a:fld>
            <a:endParaRPr lang="en-US" altLang="en-US"/>
          </a:p>
        </p:txBody>
      </p:sp>
    </p:spTree>
    <p:extLst>
      <p:ext uri="{BB962C8B-B14F-4D97-AF65-F5344CB8AC3E}">
        <p14:creationId xmlns:p14="http://schemas.microsoft.com/office/powerpoint/2010/main" val="40773254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2020 State of Malware Report; </a:t>
            </a:r>
          </a:p>
        </p:txBody>
      </p:sp>
      <p:sp>
        <p:nvSpPr>
          <p:cNvPr id="4" name="Slide Number Placeholder 3"/>
          <p:cNvSpPr>
            <a:spLocks noGrp="1"/>
          </p:cNvSpPr>
          <p:nvPr>
            <p:ph type="sldNum" sz="quarter" idx="5"/>
          </p:nvPr>
        </p:nvSpPr>
        <p:spPr/>
        <p:txBody>
          <a:bodyPr/>
          <a:lstStyle/>
          <a:p>
            <a:pPr>
              <a:defRPr/>
            </a:pPr>
            <a:fld id="{9CDC755B-CBCB-4D5D-A614-2850D5A99E50}" type="slidenum">
              <a:rPr lang="en-US" altLang="en-US" smtClean="0"/>
              <a:pPr>
                <a:defRPr/>
              </a:pPr>
              <a:t>25</a:t>
            </a:fld>
            <a:endParaRPr lang="en-US" altLang="en-US"/>
          </a:p>
        </p:txBody>
      </p:sp>
    </p:spTree>
    <p:extLst>
      <p:ext uri="{BB962C8B-B14F-4D97-AF65-F5344CB8AC3E}">
        <p14:creationId xmlns:p14="http://schemas.microsoft.com/office/powerpoint/2010/main" val="2439537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2022 DBIR</a:t>
            </a:r>
          </a:p>
        </p:txBody>
      </p:sp>
      <p:sp>
        <p:nvSpPr>
          <p:cNvPr id="4" name="Slide Number Placeholder 3"/>
          <p:cNvSpPr>
            <a:spLocks noGrp="1"/>
          </p:cNvSpPr>
          <p:nvPr>
            <p:ph type="sldNum" sz="quarter" idx="5"/>
          </p:nvPr>
        </p:nvSpPr>
        <p:spPr/>
        <p:txBody>
          <a:bodyPr/>
          <a:lstStyle/>
          <a:p>
            <a:pPr>
              <a:defRPr/>
            </a:pPr>
            <a:fld id="{9CDC755B-CBCB-4D5D-A614-2850D5A99E50}" type="slidenum">
              <a:rPr lang="en-US" altLang="en-US" smtClean="0"/>
              <a:pPr>
                <a:defRPr/>
              </a:pPr>
              <a:t>26</a:t>
            </a:fld>
            <a:endParaRPr lang="en-US" altLang="en-US"/>
          </a:p>
        </p:txBody>
      </p:sp>
    </p:spTree>
    <p:extLst>
      <p:ext uri="{BB962C8B-B14F-4D97-AF65-F5344CB8AC3E}">
        <p14:creationId xmlns:p14="http://schemas.microsoft.com/office/powerpoint/2010/main" val="9379477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r>
              <a:rPr lang="en-US" altLang="en-US" b="1"/>
              <a:t>[ISTR18]</a:t>
            </a:r>
          </a:p>
          <a:p>
            <a:pPr eaLnBrk="1" hangingPunct="1">
              <a:lnSpc>
                <a:spcPct val="80000"/>
              </a:lnSpc>
              <a:spcBef>
                <a:spcPct val="0"/>
              </a:spcBef>
            </a:pPr>
            <a:r>
              <a:rPr lang="en-US" altLang="en-US" b="1"/>
              <a:t>Viruses</a:t>
            </a:r>
          </a:p>
          <a:p>
            <a:pPr eaLnBrk="1" hangingPunct="1">
              <a:lnSpc>
                <a:spcPct val="80000"/>
              </a:lnSpc>
              <a:spcBef>
                <a:spcPct val="0"/>
              </a:spcBef>
            </a:pPr>
            <a:r>
              <a:rPr lang="en-US" altLang="en-US"/>
              <a:t>Computer viruses are software programs that are deliberately designed by online attackers to invade your computer, to interfere with its operation, and to copy, corrupt or delete your data. These malicious software programs are called viruses because they are designed not only to infect and damage one computer, but to spread to other computers all across the Internet. </a:t>
            </a:r>
          </a:p>
          <a:p>
            <a:pPr eaLnBrk="1" hangingPunct="1">
              <a:lnSpc>
                <a:spcPct val="80000"/>
              </a:lnSpc>
              <a:spcBef>
                <a:spcPct val="0"/>
              </a:spcBef>
            </a:pPr>
            <a:endParaRPr lang="en-US" altLang="en-US"/>
          </a:p>
          <a:p>
            <a:pPr eaLnBrk="1" hangingPunct="1">
              <a:lnSpc>
                <a:spcPct val="80000"/>
              </a:lnSpc>
              <a:spcBef>
                <a:spcPct val="0"/>
              </a:spcBef>
            </a:pPr>
            <a:r>
              <a:rPr lang="en-US" altLang="en-US"/>
              <a:t>Computer viruses are often hidden in what appear to be useful or entertaining programs or e-mail attachments, such as computer games, video clips or photos. Many such viruses are spread inadvertently by computer users, who unwittingly pass them along in e-mail to friends and colleagues. </a:t>
            </a:r>
          </a:p>
          <a:p>
            <a:pPr eaLnBrk="1" hangingPunct="1">
              <a:spcBef>
                <a:spcPct val="0"/>
              </a:spcBef>
            </a:pPr>
            <a:endParaRPr lang="en-US" altLang="en-US"/>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3061D1D-3E5A-4BF6-BECC-A8CDC301B381}" type="slidenum">
              <a:rPr lang="en-US" altLang="en-US" smtClean="0"/>
              <a:pPr>
                <a:spcBef>
                  <a:spcPct val="0"/>
                </a:spcBef>
              </a:pPr>
              <a:t>27</a:t>
            </a:fld>
            <a:endParaRPr lang="en-US" altLang="en-US"/>
          </a:p>
        </p:txBody>
      </p:sp>
    </p:spTree>
    <p:extLst>
      <p:ext uri="{BB962C8B-B14F-4D97-AF65-F5344CB8AC3E}">
        <p14:creationId xmlns:p14="http://schemas.microsoft.com/office/powerpoint/2010/main" val="42083686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r>
              <a:rPr lang="en-US" altLang="en-US" b="1"/>
              <a:t>Worms</a:t>
            </a:r>
          </a:p>
          <a:p>
            <a:pPr eaLnBrk="1" hangingPunct="1">
              <a:lnSpc>
                <a:spcPct val="80000"/>
              </a:lnSpc>
              <a:spcBef>
                <a:spcPct val="0"/>
              </a:spcBef>
            </a:pPr>
            <a:r>
              <a:rPr lang="en-US" altLang="en-US"/>
              <a:t>Worms are more sophisticated viruses that can replicate automatically and send themselves to other computers by first taking control of certain software programs on your PC, such as email.</a:t>
            </a:r>
          </a:p>
          <a:p>
            <a:pPr eaLnBrk="1" hangingPunct="1">
              <a:lnSpc>
                <a:spcPct val="80000"/>
              </a:lnSpc>
              <a:spcBef>
                <a:spcPct val="0"/>
              </a:spcBef>
            </a:pPr>
            <a:endParaRPr lang="en-US" altLang="en-US"/>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5455925-C350-40D4-BEC9-78563E26C56A}" type="slidenum">
              <a:rPr lang="en-US" altLang="en-US" smtClean="0"/>
              <a:pPr>
                <a:spcBef>
                  <a:spcPct val="0"/>
                </a:spcBef>
              </a:pPr>
              <a:t>28</a:t>
            </a:fld>
            <a:endParaRPr lang="en-US" altLang="en-US"/>
          </a:p>
        </p:txBody>
      </p:sp>
    </p:spTree>
    <p:extLst>
      <p:ext uri="{BB962C8B-B14F-4D97-AF65-F5344CB8AC3E}">
        <p14:creationId xmlns:p14="http://schemas.microsoft.com/office/powerpoint/2010/main" val="26172125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r>
              <a:rPr lang="en-US" altLang="en-US" dirty="0" err="1"/>
              <a:t>Emotet</a:t>
            </a:r>
            <a:r>
              <a:rPr lang="en-US" altLang="en-US" dirty="0"/>
              <a:t>, </a:t>
            </a:r>
            <a:r>
              <a:rPr lang="en-US" altLang="en-US" dirty="0" err="1"/>
              <a:t>TrickBot</a:t>
            </a:r>
            <a:r>
              <a:rPr lang="en-US" altLang="en-US" dirty="0"/>
              <a:t>, Android: 2020 State of Malware Report, </a:t>
            </a:r>
            <a:r>
              <a:rPr lang="en-US" altLang="en-US" dirty="0" err="1"/>
              <a:t>MalwareBytes</a:t>
            </a:r>
            <a:endParaRPr lang="en-US" altLang="en-US" dirty="0"/>
          </a:p>
          <a:p>
            <a:pPr eaLnBrk="1" hangingPunct="1">
              <a:lnSpc>
                <a:spcPct val="80000"/>
              </a:lnSpc>
              <a:spcBef>
                <a:spcPct val="0"/>
              </a:spcBef>
            </a:pPr>
            <a:r>
              <a:rPr lang="en-US" altLang="en-US" dirty="0"/>
              <a:t>[Perlr13] </a:t>
            </a:r>
            <a:r>
              <a:rPr lang="en-US" altLang="en-US" dirty="0" err="1"/>
              <a:t>Perlroth</a:t>
            </a:r>
            <a:r>
              <a:rPr lang="en-US" altLang="en-US" dirty="0"/>
              <a:t>, N. “Malware that Drains Your Bank Account Thriving on Facebook”, New York Times, June 3, 2013.</a:t>
            </a:r>
          </a:p>
          <a:p>
            <a:pPr eaLnBrk="1" hangingPunct="1">
              <a:lnSpc>
                <a:spcPct val="80000"/>
              </a:lnSpc>
              <a:spcBef>
                <a:spcPct val="0"/>
              </a:spcBef>
            </a:pPr>
            <a:r>
              <a:rPr lang="en-US" altLang="en-US" dirty="0"/>
              <a:t>[SC06] Hoffman, K. E. “Botnets 3.0”, SC Magazine, www.scmagazine.com, July 2013, p. 30-31.</a:t>
            </a:r>
          </a:p>
          <a:p>
            <a:pPr eaLnBrk="1" hangingPunct="1">
              <a:lnSpc>
                <a:spcPct val="80000"/>
              </a:lnSpc>
              <a:spcBef>
                <a:spcPct val="0"/>
              </a:spcBef>
            </a:pPr>
            <a:r>
              <a:rPr lang="en-US" altLang="en-US" b="1" dirty="0"/>
              <a:t>Logic Bomb</a:t>
            </a:r>
          </a:p>
          <a:p>
            <a:pPr eaLnBrk="1" hangingPunct="1">
              <a:lnSpc>
                <a:spcPct val="80000"/>
              </a:lnSpc>
              <a:spcBef>
                <a:spcPct val="0"/>
              </a:spcBef>
            </a:pPr>
            <a:r>
              <a:rPr lang="en-US" altLang="en-US" dirty="0"/>
              <a:t>Malware that destroys data when certain conditions are met. E.g., it may format a hard drive or change data files (possibly by inserting random bits of data) on a particular date or time or if a certain employee record is missing from the employee database. </a:t>
            </a:r>
          </a:p>
          <a:p>
            <a:pPr eaLnBrk="1" hangingPunct="1">
              <a:lnSpc>
                <a:spcPct val="80000"/>
              </a:lnSpc>
              <a:spcBef>
                <a:spcPct val="0"/>
              </a:spcBef>
            </a:pPr>
            <a:r>
              <a:rPr lang="en-US" altLang="en-US" dirty="0"/>
              <a:t>Example: an employee places a logic bomb inside a system to destroy data when his/her record is removed upon termination.</a:t>
            </a:r>
          </a:p>
          <a:p>
            <a:pPr eaLnBrk="1" hangingPunct="1">
              <a:lnSpc>
                <a:spcPct val="80000"/>
              </a:lnSpc>
              <a:spcBef>
                <a:spcPct val="0"/>
              </a:spcBef>
            </a:pPr>
            <a:endParaRPr lang="en-US" altLang="en-US" b="1" dirty="0"/>
          </a:p>
          <a:p>
            <a:pPr eaLnBrk="1" hangingPunct="1">
              <a:lnSpc>
                <a:spcPct val="80000"/>
              </a:lnSpc>
              <a:spcBef>
                <a:spcPct val="0"/>
              </a:spcBef>
            </a:pPr>
            <a:r>
              <a:rPr lang="en-US" altLang="en-US" b="1" dirty="0"/>
              <a:t>Trojan Horses</a:t>
            </a:r>
          </a:p>
          <a:p>
            <a:pPr eaLnBrk="1" hangingPunct="1">
              <a:spcBef>
                <a:spcPct val="0"/>
              </a:spcBef>
            </a:pPr>
            <a:r>
              <a:rPr lang="en-US" altLang="en-US" dirty="0"/>
              <a:t>A Trojan horse is a program which seems to be doing one thing, but is actually doing another. A Trojan horse can be used to set up back door in a computer system so that the intruder can gain access later. </a:t>
            </a:r>
          </a:p>
          <a:p>
            <a:pPr eaLnBrk="1" hangingPunct="1">
              <a:spcBef>
                <a:spcPct val="0"/>
              </a:spcBef>
            </a:pPr>
            <a:endParaRPr lang="en-US" altLang="en-US" dirty="0"/>
          </a:p>
          <a:p>
            <a:pPr eaLnBrk="1" hangingPunct="1">
              <a:spcBef>
                <a:spcPct val="0"/>
              </a:spcBef>
            </a:pPr>
            <a:r>
              <a:rPr lang="en-US" altLang="en-US" dirty="0"/>
              <a:t>The name refers to the horse from the Trojan War, with  similar function of deceiving defenders into bringing an intruder inside.</a:t>
            </a: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E511AD2-C6D9-440F-B90E-EC90A2FD4BB8}" type="slidenum">
              <a:rPr lang="en-US" altLang="en-US" smtClean="0"/>
              <a:pPr>
                <a:spcBef>
                  <a:spcPct val="0"/>
                </a:spcBef>
              </a:pPr>
              <a:t>29</a:t>
            </a:fld>
            <a:endParaRPr lang="en-US" altLang="en-US"/>
          </a:p>
        </p:txBody>
      </p:sp>
    </p:spTree>
    <p:extLst>
      <p:ext uri="{BB962C8B-B14F-4D97-AF65-F5344CB8AC3E}">
        <p14:creationId xmlns:p14="http://schemas.microsoft.com/office/powerpoint/2010/main" val="28813650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DBIR 2022</a:t>
            </a:r>
          </a:p>
        </p:txBody>
      </p:sp>
      <p:sp>
        <p:nvSpPr>
          <p:cNvPr id="4" name="Slide Number Placeholder 3"/>
          <p:cNvSpPr>
            <a:spLocks noGrp="1"/>
          </p:cNvSpPr>
          <p:nvPr>
            <p:ph type="sldNum" sz="quarter" idx="5"/>
          </p:nvPr>
        </p:nvSpPr>
        <p:spPr/>
        <p:txBody>
          <a:bodyPr/>
          <a:lstStyle/>
          <a:p>
            <a:pPr>
              <a:defRPr/>
            </a:pPr>
            <a:fld id="{9CDC755B-CBCB-4D5D-A614-2850D5A99E50}" type="slidenum">
              <a:rPr lang="en-US" altLang="en-US" smtClean="0"/>
              <a:pPr>
                <a:defRPr/>
              </a:pPr>
              <a:t>30</a:t>
            </a:fld>
            <a:endParaRPr lang="en-US" altLang="en-US"/>
          </a:p>
        </p:txBody>
      </p:sp>
    </p:spTree>
    <p:extLst>
      <p:ext uri="{BB962C8B-B14F-4D97-AF65-F5344CB8AC3E}">
        <p14:creationId xmlns:p14="http://schemas.microsoft.com/office/powerpoint/2010/main" val="23533536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rate of attacks are 34% of hacking attacks (52% of breaches)</a:t>
            </a:r>
          </a:p>
          <a:p>
            <a:pPr eaLnBrk="1" hangingPunct="1">
              <a:spcBef>
                <a:spcPct val="0"/>
              </a:spcBef>
            </a:pPr>
            <a:r>
              <a:rPr lang="en-US" altLang="en-US"/>
              <a:t>This chart shows the different combinations of passwords and password lengths and how long a dictionary attack or brute force attack would take to guess the password. </a:t>
            </a:r>
          </a:p>
          <a:p>
            <a:pPr eaLnBrk="1" hangingPunct="1">
              <a:spcBef>
                <a:spcPct val="0"/>
              </a:spcBef>
            </a:pPr>
            <a:r>
              <a:rPr lang="en-US" altLang="en-US"/>
              <a:t>Discussion of proper password creation and change techniques will occur later in the User Practices section of the presentation. </a:t>
            </a:r>
          </a:p>
          <a:p>
            <a:pPr eaLnBrk="1" hangingPunct="1">
              <a:spcBef>
                <a:spcPct val="0"/>
              </a:spcBef>
            </a:pPr>
            <a:endParaRPr lang="en-US" altLang="en-US"/>
          </a:p>
          <a:p>
            <a:pPr eaLnBrk="1" hangingPunct="1">
              <a:spcBef>
                <a:spcPct val="0"/>
              </a:spcBef>
            </a:pPr>
            <a:r>
              <a:rPr lang="en-US" altLang="en-US"/>
              <a:t>At this stage just discuss the attacks and comparisons to password lengths and patterns.</a:t>
            </a:r>
          </a:p>
          <a:p>
            <a:pPr eaLnBrk="1" hangingPunct="1">
              <a:spcBef>
                <a:spcPct val="0"/>
              </a:spcBef>
            </a:pPr>
            <a:r>
              <a:rPr lang="en-US" altLang="en-US" b="1"/>
              <a:t>Brute Force Attack</a:t>
            </a:r>
            <a:r>
              <a:rPr lang="en-US" altLang="en-US"/>
              <a:t>: A cryptanalysis technique or other kind of attack method involving an exhaustive procedure that tries all possibilities, one-by-one.</a:t>
            </a:r>
          </a:p>
          <a:p>
            <a:pPr eaLnBrk="1" hangingPunct="1">
              <a:spcBef>
                <a:spcPct val="0"/>
              </a:spcBef>
            </a:pPr>
            <a:endParaRPr lang="en-US" altLang="en-US"/>
          </a:p>
          <a:p>
            <a:pPr eaLnBrk="1" hangingPunct="1">
              <a:spcBef>
                <a:spcPct val="0"/>
              </a:spcBef>
            </a:pPr>
            <a:r>
              <a:rPr lang="en-US" altLang="en-US" b="1"/>
              <a:t>Dictionary Attack</a:t>
            </a:r>
            <a:r>
              <a:rPr lang="en-US" altLang="en-US"/>
              <a:t>: An attack that tries all of the phrases or words in a dictionary, trying to crack a password or key. A dictionary attack uses a predefined list of words compared to a brute force attack that tries all possible combinations.</a:t>
            </a:r>
            <a:endParaRPr lang="en-US" altLang="en-US" b="1"/>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615AA90-8163-426A-8EBC-80C65D057102}" type="slidenum">
              <a:rPr lang="en-US" altLang="en-US" smtClean="0"/>
              <a:pPr>
                <a:spcBef>
                  <a:spcPct val="0"/>
                </a:spcBef>
              </a:pPr>
              <a:t>32</a:t>
            </a:fld>
            <a:endParaRPr lang="en-US" altLang="en-US"/>
          </a:p>
        </p:txBody>
      </p:sp>
    </p:spTree>
    <p:extLst>
      <p:ext uri="{BB962C8B-B14F-4D97-AF65-F5344CB8AC3E}">
        <p14:creationId xmlns:p14="http://schemas.microsoft.com/office/powerpoint/2010/main" val="1186395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err="1"/>
              <a:t>RootKit</a:t>
            </a:r>
            <a:r>
              <a:rPr lang="en-US" altLang="en-US" b="1" dirty="0"/>
              <a:t>: </a:t>
            </a:r>
            <a:r>
              <a:rPr lang="en-US" altLang="en-US" dirty="0"/>
              <a:t>A collection of programs that a hacker uses to mask intrusion and obtain administrator-level access to a computer or computer network.</a:t>
            </a:r>
          </a:p>
          <a:p>
            <a:pPr eaLnBrk="1" hangingPunct="1">
              <a:spcBef>
                <a:spcPct val="0"/>
              </a:spcBef>
            </a:pPr>
            <a:r>
              <a:rPr lang="en-US" altLang="en-US" b="1" dirty="0"/>
              <a:t>Keystroke Logger:  </a:t>
            </a:r>
            <a:r>
              <a:rPr lang="en-US" altLang="en-US" dirty="0"/>
              <a:t>A program which logs passwords, credit card numbers, etc., and forwards them to the attacker.</a:t>
            </a:r>
          </a:p>
          <a:p>
            <a:pPr eaLnBrk="1" hangingPunct="1">
              <a:spcBef>
                <a:spcPct val="0"/>
              </a:spcBef>
            </a:pPr>
            <a:r>
              <a:rPr lang="en-US" altLang="en-US" dirty="0"/>
              <a:t>Statistic from forensically-analyzed breaches, 2013.</a:t>
            </a:r>
          </a:p>
          <a:p>
            <a:pPr eaLnBrk="1" hangingPunct="1">
              <a:spcBef>
                <a:spcPct val="0"/>
              </a:spcBef>
            </a:pPr>
            <a:r>
              <a:rPr lang="en-US" altLang="en-US" dirty="0"/>
              <a:t>19, 12% from 2020 DBIR</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5B6536F-1701-4186-B4C9-22F45652A360}" type="slidenum">
              <a:rPr lang="en-US" altLang="en-US" smtClean="0"/>
              <a:pPr>
                <a:spcBef>
                  <a:spcPct val="0"/>
                </a:spcBef>
              </a:pPr>
              <a:t>34</a:t>
            </a:fld>
            <a:endParaRPr lang="en-US" altLang="en-US"/>
          </a:p>
        </p:txBody>
      </p:sp>
    </p:spTree>
    <p:extLst>
      <p:ext uri="{BB962C8B-B14F-4D97-AF65-F5344CB8AC3E}">
        <p14:creationId xmlns:p14="http://schemas.microsoft.com/office/powerpoint/2010/main" val="8223771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CROWDSTRIKE GLOBAL THREAT REPORT 2020</a:t>
            </a:r>
            <a:endParaRPr lang="en-US" dirty="0"/>
          </a:p>
        </p:txBody>
      </p:sp>
      <p:sp>
        <p:nvSpPr>
          <p:cNvPr id="4" name="Slide Number Placeholder 3"/>
          <p:cNvSpPr>
            <a:spLocks noGrp="1"/>
          </p:cNvSpPr>
          <p:nvPr>
            <p:ph type="sldNum" sz="quarter" idx="5"/>
          </p:nvPr>
        </p:nvSpPr>
        <p:spPr/>
        <p:txBody>
          <a:bodyPr/>
          <a:lstStyle/>
          <a:p>
            <a:pPr>
              <a:defRPr/>
            </a:pPr>
            <a:fld id="{9CDC755B-CBCB-4D5D-A614-2850D5A99E50}" type="slidenum">
              <a:rPr lang="en-US" altLang="en-US" smtClean="0"/>
              <a:pPr>
                <a:defRPr/>
              </a:pPr>
              <a:t>35</a:t>
            </a:fld>
            <a:endParaRPr lang="en-US" altLang="en-US"/>
          </a:p>
        </p:txBody>
      </p:sp>
    </p:spTree>
    <p:extLst>
      <p:ext uri="{BB962C8B-B14F-4D97-AF65-F5344CB8AC3E}">
        <p14:creationId xmlns:p14="http://schemas.microsoft.com/office/powerpoint/2010/main" val="4794865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An easy way to do this is to log into a wireless network that is unusually strong that day.</a:t>
            </a: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30810F2-FDE8-481F-8B36-F85800D9A2B1}" type="slidenum">
              <a:rPr lang="en-US" altLang="en-US" smtClean="0"/>
              <a:pPr>
                <a:spcBef>
                  <a:spcPct val="0"/>
                </a:spcBef>
              </a:pPr>
              <a:t>36</a:t>
            </a:fld>
            <a:endParaRPr lang="en-US" altLang="en-US"/>
          </a:p>
        </p:txBody>
      </p:sp>
    </p:spTree>
    <p:extLst>
      <p:ext uri="{BB962C8B-B14F-4D97-AF65-F5344CB8AC3E}">
        <p14:creationId xmlns:p14="http://schemas.microsoft.com/office/powerpoint/2010/main" val="2719618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DBIR 2022</a:t>
            </a:r>
          </a:p>
        </p:txBody>
      </p:sp>
      <p:sp>
        <p:nvSpPr>
          <p:cNvPr id="4" name="Slide Number Placeholder 3"/>
          <p:cNvSpPr>
            <a:spLocks noGrp="1"/>
          </p:cNvSpPr>
          <p:nvPr>
            <p:ph type="sldNum" sz="quarter" idx="5"/>
          </p:nvPr>
        </p:nvSpPr>
        <p:spPr/>
        <p:txBody>
          <a:bodyPr/>
          <a:lstStyle/>
          <a:p>
            <a:pPr>
              <a:defRPr/>
            </a:pPr>
            <a:fld id="{9CDC755B-CBCB-4D5D-A614-2850D5A99E50}" type="slidenum">
              <a:rPr lang="en-US" altLang="en-US" smtClean="0"/>
              <a:pPr>
                <a:defRPr/>
              </a:pPr>
              <a:t>5</a:t>
            </a:fld>
            <a:endParaRPr lang="en-US" altLang="en-US"/>
          </a:p>
        </p:txBody>
      </p:sp>
    </p:spTree>
    <p:extLst>
      <p:ext uri="{BB962C8B-B14F-4D97-AF65-F5344CB8AC3E}">
        <p14:creationId xmlns:p14="http://schemas.microsoft.com/office/powerpoint/2010/main" val="25778670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NY Times story tells us details that most companies will not divulge.</a:t>
            </a:r>
          </a:p>
          <a:p>
            <a:endParaRPr lang="en-US" altLang="en-US"/>
          </a:p>
          <a:p>
            <a:r>
              <a:rPr lang="en-US" altLang="en-US"/>
              <a:t>[NYT013013] Perlroth, N. “Hackers in China Attacked the Times for Last 4 Months”, New York Times, Jan. 30, 2013.</a:t>
            </a: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5E94D1E-F998-4EAF-96D5-1DA41D8E6CC6}" type="slidenum">
              <a:rPr lang="en-US" altLang="en-US" smtClean="0"/>
              <a:pPr>
                <a:spcBef>
                  <a:spcPct val="0"/>
                </a:spcBef>
              </a:pPr>
              <a:t>37</a:t>
            </a:fld>
            <a:endParaRPr lang="en-US" altLang="en-US"/>
          </a:p>
        </p:txBody>
      </p:sp>
    </p:spTree>
    <p:extLst>
      <p:ext uri="{BB962C8B-B14F-4D97-AF65-F5344CB8AC3E}">
        <p14:creationId xmlns:p14="http://schemas.microsoft.com/office/powerpoint/2010/main" val="10070777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Malvertising</a:t>
            </a:r>
            <a:r>
              <a:rPr lang="en-US" dirty="0"/>
              <a:t>: 2020 State of Malware Report</a:t>
            </a:r>
          </a:p>
        </p:txBody>
      </p:sp>
      <p:sp>
        <p:nvSpPr>
          <p:cNvPr id="4" name="Slide Number Placeholder 3"/>
          <p:cNvSpPr>
            <a:spLocks noGrp="1"/>
          </p:cNvSpPr>
          <p:nvPr>
            <p:ph type="sldNum" sz="quarter" idx="5"/>
          </p:nvPr>
        </p:nvSpPr>
        <p:spPr/>
        <p:txBody>
          <a:bodyPr/>
          <a:lstStyle/>
          <a:p>
            <a:pPr>
              <a:defRPr/>
            </a:pPr>
            <a:fld id="{9CDC755B-CBCB-4D5D-A614-2850D5A99E50}" type="slidenum">
              <a:rPr lang="en-US" altLang="en-US" smtClean="0"/>
              <a:pPr>
                <a:defRPr/>
              </a:pPr>
              <a:t>38</a:t>
            </a:fld>
            <a:endParaRPr lang="en-US" altLang="en-US"/>
          </a:p>
        </p:txBody>
      </p:sp>
    </p:spTree>
    <p:extLst>
      <p:ext uri="{BB962C8B-B14F-4D97-AF65-F5344CB8AC3E}">
        <p14:creationId xmlns:p14="http://schemas.microsoft.com/office/powerpoint/2010/main" val="19468589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Widely Used Software Company May Be Entry Point for Huge U.S. Hacking, NY Times, </a:t>
            </a:r>
          </a:p>
          <a:p>
            <a:r>
              <a:rPr lang="en-US" dirty="0"/>
              <a:t>    Published Jan. 6, 2021Updated Jan. 11, 2021</a:t>
            </a:r>
          </a:p>
          <a:p>
            <a:r>
              <a:rPr lang="en-US" dirty="0"/>
              <a:t>N </a:t>
            </a:r>
            <a:r>
              <a:rPr lang="en-US" dirty="0" err="1"/>
              <a:t>Perlroth</a:t>
            </a:r>
            <a:r>
              <a:rPr lang="en-US" dirty="0"/>
              <a:t>, D E Sanger, J E Barnes.</a:t>
            </a:r>
          </a:p>
          <a:p>
            <a:endParaRPr lang="en-US" dirty="0"/>
          </a:p>
          <a:p>
            <a:r>
              <a:rPr lang="en-US" dirty="0"/>
              <a:t>Why Was SolarWinds So Vulnerable to a Hack? NY Times, Feb 23, 2021, By Bruce </a:t>
            </a:r>
            <a:r>
              <a:rPr lang="en-US" dirty="0" err="1"/>
              <a:t>Schneier</a:t>
            </a:r>
            <a:r>
              <a:rPr lang="en-US" dirty="0"/>
              <a:t>,</a:t>
            </a:r>
          </a:p>
          <a:p>
            <a:r>
              <a:rPr lang="en-US" dirty="0"/>
              <a:t>https://www.nytimes.com/2021/02/23/opinion/solarwinds-hack.html?searchResultPosition=9</a:t>
            </a:r>
          </a:p>
        </p:txBody>
      </p:sp>
      <p:sp>
        <p:nvSpPr>
          <p:cNvPr id="4" name="Slide Number Placeholder 3"/>
          <p:cNvSpPr>
            <a:spLocks noGrp="1"/>
          </p:cNvSpPr>
          <p:nvPr>
            <p:ph type="sldNum" sz="quarter" idx="5"/>
          </p:nvPr>
        </p:nvSpPr>
        <p:spPr/>
        <p:txBody>
          <a:bodyPr/>
          <a:lstStyle/>
          <a:p>
            <a:pPr>
              <a:defRPr/>
            </a:pPr>
            <a:fld id="{9CDC755B-CBCB-4D5D-A614-2850D5A99E50}" type="slidenum">
              <a:rPr lang="en-US" altLang="en-US" smtClean="0"/>
              <a:pPr>
                <a:defRPr/>
              </a:pPr>
              <a:t>39</a:t>
            </a:fld>
            <a:endParaRPr lang="en-US" altLang="en-US"/>
          </a:p>
        </p:txBody>
      </p:sp>
    </p:spTree>
    <p:extLst>
      <p:ext uri="{BB962C8B-B14F-4D97-AF65-F5344CB8AC3E}">
        <p14:creationId xmlns:p14="http://schemas.microsoft.com/office/powerpoint/2010/main" val="9797915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What are the best practices to avoid all the threats we have been discussing?</a:t>
            </a:r>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791C057-5CF4-466B-AA62-227A48380103}" type="slidenum">
              <a:rPr lang="en-US" altLang="en-US" smtClean="0"/>
              <a:pPr>
                <a:spcBef>
                  <a:spcPct val="0"/>
                </a:spcBef>
              </a:pPr>
              <a:t>40</a:t>
            </a:fld>
            <a:endParaRPr lang="en-US" altLang="en-US"/>
          </a:p>
        </p:txBody>
      </p:sp>
    </p:spTree>
    <p:extLst>
      <p:ext uri="{BB962C8B-B14F-4D97-AF65-F5344CB8AC3E}">
        <p14:creationId xmlns:p14="http://schemas.microsoft.com/office/powerpoint/2010/main" val="18811304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BBA3C77-8238-47FC-BAAF-20927C62DADA}" type="slidenum">
              <a:rPr lang="en-US" altLang="en-US" smtClean="0"/>
              <a:pPr>
                <a:spcBef>
                  <a:spcPct val="0"/>
                </a:spcBef>
              </a:pPr>
              <a:t>42</a:t>
            </a:fld>
            <a:endParaRPr lang="en-US" altLang="en-US"/>
          </a:p>
        </p:txBody>
      </p:sp>
    </p:spTree>
    <p:extLst>
      <p:ext uri="{BB962C8B-B14F-4D97-AF65-F5344CB8AC3E}">
        <p14:creationId xmlns:p14="http://schemas.microsoft.com/office/powerpoint/2010/main" val="28719321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a:t>Attackers are always creating new viruses, so it is important that anti-virus software stay updated. </a:t>
            </a:r>
          </a:p>
          <a:p>
            <a:pPr eaLnBrk="1" fontAlgn="auto" hangingPunct="1">
              <a:spcBef>
                <a:spcPts val="0"/>
              </a:spcBef>
              <a:spcAft>
                <a:spcPts val="0"/>
              </a:spcAft>
              <a:defRPr/>
            </a:pPr>
            <a:endParaRPr lang="en-US" dirty="0"/>
          </a:p>
          <a:p>
            <a:pPr marL="228600" indent="-228600" eaLnBrk="1" fontAlgn="auto" hangingPunct="1">
              <a:spcBef>
                <a:spcPts val="0"/>
              </a:spcBef>
              <a:spcAft>
                <a:spcPts val="0"/>
              </a:spcAft>
              <a:buFont typeface="+mj-lt"/>
              <a:buAutoNum type="arabicPeriod"/>
              <a:defRPr/>
            </a:pPr>
            <a:r>
              <a:rPr lang="en-US" dirty="0"/>
              <a:t>Anti-virus and anti-spyware software should be updated on a regular basis.</a:t>
            </a:r>
          </a:p>
          <a:p>
            <a:pPr marL="228600" indent="-228600" eaLnBrk="1" fontAlgn="auto" hangingPunct="1">
              <a:spcBef>
                <a:spcPts val="0"/>
              </a:spcBef>
              <a:spcAft>
                <a:spcPts val="0"/>
              </a:spcAft>
              <a:buFont typeface="+mj-lt"/>
              <a:buAutoNum type="arabicPeriod"/>
              <a:defRPr/>
            </a:pPr>
            <a:r>
              <a:rPr lang="en-US" dirty="0"/>
              <a:t>Anti-virus should be set to auto update at 12 midnight and then do a scan at 12:30.</a:t>
            </a:r>
          </a:p>
          <a:p>
            <a:pPr marL="228600" indent="-228600" eaLnBrk="1" fontAlgn="auto" hangingPunct="1">
              <a:spcBef>
                <a:spcPts val="0"/>
              </a:spcBef>
              <a:spcAft>
                <a:spcPts val="0"/>
              </a:spcAft>
              <a:buFont typeface="+mj-lt"/>
              <a:buAutoNum type="arabicPeriod"/>
              <a:defRPr/>
            </a:pPr>
            <a:r>
              <a:rPr lang="en-US" dirty="0"/>
              <a:t>Anti-spyware should be set to auto update at 2:30 am and then a full system scan should be done at 3:00 am, this procedure makes sure that only one activity is performed at a time.</a:t>
            </a:r>
          </a:p>
          <a:p>
            <a:pPr marL="228600" indent="-228600" eaLnBrk="1" fontAlgn="auto" hangingPunct="1">
              <a:spcBef>
                <a:spcPts val="0"/>
              </a:spcBef>
              <a:spcAft>
                <a:spcPts val="0"/>
              </a:spcAft>
              <a:buFont typeface="+mj-lt"/>
              <a:buAutoNum type="arabicPeriod"/>
              <a:defRPr/>
            </a:pPr>
            <a:r>
              <a:rPr lang="en-US" dirty="0"/>
              <a:t>If the employees work from home, they should also have anti-virus and anti-spyware installed on their home computers.</a:t>
            </a:r>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352816D-ED2F-4886-8E6A-2FB4F9054139}" type="slidenum">
              <a:rPr lang="en-US" altLang="en-US" smtClean="0"/>
              <a:pPr>
                <a:spcBef>
                  <a:spcPct val="0"/>
                </a:spcBef>
              </a:pPr>
              <a:t>43</a:t>
            </a:fld>
            <a:endParaRPr lang="en-US" altLang="en-US"/>
          </a:p>
        </p:txBody>
      </p:sp>
    </p:spTree>
    <p:extLst>
      <p:ext uri="{BB962C8B-B14F-4D97-AF65-F5344CB8AC3E}">
        <p14:creationId xmlns:p14="http://schemas.microsoft.com/office/powerpoint/2010/main" val="28564332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     A Packet Filter firewall looks at the incoming packets.  Some of them may be requests for connections, or responses to our connections.  Normally PCs only initiate connections, such as web or email.  Therefore, web and email requests we would expect to travel in the other direction (from PC to Internet).  Most of these requests are illegal.  Most likely a cracker is attempting to break into a server, or a PC which is willing to act as one.  </a:t>
            </a:r>
          </a:p>
          <a:p>
            <a:pPr eaLnBrk="1" hangingPunct="1"/>
            <a:r>
              <a:rPr lang="en-US" altLang="en-US"/>
              <a:t>     Other attacks include uses of invalid IP addresses, such as an IP address representing the internal network (pretending to originate from the inside of the network).</a:t>
            </a:r>
          </a:p>
          <a:p>
            <a:pPr eaLnBrk="1" hangingPunct="1"/>
            <a:r>
              <a:rPr lang="en-US" altLang="en-US"/>
              <a:t>     In this case, the only packets that should make it through are replies to our web requests and email requests to a mail server.</a:t>
            </a:r>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601A9EE-913F-403C-A380-F34F7D00D1A6}" type="slidenum">
              <a:rPr lang="en-US" altLang="en-US" smtClean="0"/>
              <a:pPr>
                <a:spcBef>
                  <a:spcPct val="0"/>
                </a:spcBef>
              </a:pPr>
              <a:t>44</a:t>
            </a:fld>
            <a:endParaRPr lang="en-US" altLang="en-US"/>
          </a:p>
        </p:txBody>
      </p:sp>
    </p:spTree>
    <p:extLst>
      <p:ext uri="{BB962C8B-B14F-4D97-AF65-F5344CB8AC3E}">
        <p14:creationId xmlns:p14="http://schemas.microsoft.com/office/powerpoint/2010/main" val="41493366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b="1" dirty="0"/>
              <a:t>Email Attachments</a:t>
            </a:r>
          </a:p>
          <a:p>
            <a:pPr marL="228600" indent="-228600" eaLnBrk="1" fontAlgn="auto" hangingPunct="1">
              <a:spcBef>
                <a:spcPts val="0"/>
              </a:spcBef>
              <a:spcAft>
                <a:spcPts val="0"/>
              </a:spcAft>
              <a:buFont typeface="+mj-lt"/>
              <a:buAutoNum type="arabicPeriod"/>
              <a:defRPr/>
            </a:pPr>
            <a:r>
              <a:rPr lang="en-US" dirty="0"/>
              <a:t>Attachments should be opened only from trusted senders.</a:t>
            </a:r>
          </a:p>
          <a:p>
            <a:pPr marL="228600" indent="-228600" eaLnBrk="1" fontAlgn="auto" hangingPunct="1">
              <a:spcBef>
                <a:spcPts val="0"/>
              </a:spcBef>
              <a:spcAft>
                <a:spcPts val="0"/>
              </a:spcAft>
              <a:buFont typeface="+mj-lt"/>
              <a:buAutoNum type="arabicPeriod"/>
              <a:defRPr/>
            </a:pPr>
            <a:r>
              <a:rPr lang="en-US" dirty="0"/>
              <a:t>If you are not expecting an email attachment from the sender, it’s a good idea to call and confirm, before opening the attachment.</a:t>
            </a:r>
          </a:p>
          <a:p>
            <a:pPr marL="228600" indent="-228600" eaLnBrk="1" fontAlgn="auto" hangingPunct="1">
              <a:spcBef>
                <a:spcPts val="0"/>
              </a:spcBef>
              <a:spcAft>
                <a:spcPts val="0"/>
              </a:spcAft>
              <a:buFont typeface="+mj-lt"/>
              <a:buAutoNum type="arabicPeriod"/>
              <a:defRPr/>
            </a:pPr>
            <a:r>
              <a:rPr lang="en-US" dirty="0"/>
              <a:t>Spam email often asks for sensitive information.</a:t>
            </a:r>
          </a:p>
          <a:p>
            <a:pPr marL="228600" indent="-228600" eaLnBrk="1" fontAlgn="auto" hangingPunct="1">
              <a:spcBef>
                <a:spcPts val="0"/>
              </a:spcBef>
              <a:spcAft>
                <a:spcPts val="0"/>
              </a:spcAft>
              <a:buFont typeface="+mj-lt"/>
              <a:buNone/>
              <a:defRPr/>
            </a:pPr>
            <a:endParaRPr lang="en-US" dirty="0"/>
          </a:p>
          <a:p>
            <a:pPr eaLnBrk="1" fontAlgn="auto" hangingPunct="1">
              <a:spcBef>
                <a:spcPts val="0"/>
              </a:spcBef>
              <a:spcAft>
                <a:spcPts val="0"/>
              </a:spcAft>
              <a:defRPr/>
            </a:pPr>
            <a:r>
              <a:rPr lang="en-US" b="1" dirty="0"/>
              <a:t>Links in emails</a:t>
            </a:r>
          </a:p>
          <a:p>
            <a:pPr marL="228600" indent="-228600" eaLnBrk="1" fontAlgn="auto" hangingPunct="1">
              <a:spcBef>
                <a:spcPts val="0"/>
              </a:spcBef>
              <a:spcAft>
                <a:spcPts val="0"/>
              </a:spcAft>
              <a:buFont typeface="+mj-lt"/>
              <a:buAutoNum type="arabicPeriod"/>
              <a:defRPr/>
            </a:pPr>
            <a:r>
              <a:rPr lang="en-US" dirty="0"/>
              <a:t>Never click on link in email attachment, except only when you are expecting it.</a:t>
            </a:r>
          </a:p>
          <a:p>
            <a:pPr marL="228600" indent="-228600" eaLnBrk="1" fontAlgn="auto" hangingPunct="1">
              <a:spcBef>
                <a:spcPts val="0"/>
              </a:spcBef>
              <a:spcAft>
                <a:spcPts val="0"/>
              </a:spcAft>
              <a:buFont typeface="+mj-lt"/>
              <a:buAutoNum type="arabicPeriod"/>
              <a:defRPr/>
            </a:pPr>
            <a:r>
              <a:rPr lang="en-US" dirty="0"/>
              <a:t>If you are not expecting an email link from the sender, it’s a good idea to call and confirm, before clicking the email link.</a:t>
            </a:r>
          </a:p>
          <a:p>
            <a:pPr marL="228600" indent="-228600" eaLnBrk="1" fontAlgn="auto" hangingPunct="1">
              <a:spcBef>
                <a:spcPts val="0"/>
              </a:spcBef>
              <a:spcAft>
                <a:spcPts val="0"/>
              </a:spcAft>
              <a:buFont typeface="+mj-lt"/>
              <a:buAutoNum type="arabicPeriod"/>
              <a:defRPr/>
            </a:pPr>
            <a:r>
              <a:rPr lang="en-US" dirty="0"/>
              <a:t>If you hover the cursor over an email’s web link description, the link should be displayed on the bottom of the browser.  Make sure both of them match. </a:t>
            </a:r>
          </a:p>
          <a:p>
            <a:pPr marL="228600" indent="-228600" eaLnBrk="1" fontAlgn="auto" hangingPunct="1">
              <a:spcBef>
                <a:spcPts val="0"/>
              </a:spcBef>
              <a:spcAft>
                <a:spcPts val="0"/>
              </a:spcAft>
              <a:buFont typeface="+mj-lt"/>
              <a:buAutoNum type="arabicPeriod"/>
              <a:defRPr/>
            </a:pPr>
            <a:endParaRPr lang="en-US" dirty="0"/>
          </a:p>
          <a:p>
            <a:pPr eaLnBrk="1" fontAlgn="auto" hangingPunct="1">
              <a:spcBef>
                <a:spcPts val="0"/>
              </a:spcBef>
              <a:spcAft>
                <a:spcPts val="0"/>
              </a:spcAft>
              <a:defRPr/>
            </a:pPr>
            <a:r>
              <a:rPr lang="en-US" b="1" dirty="0"/>
              <a:t>Trustworthy Web Pages</a:t>
            </a:r>
          </a:p>
          <a:p>
            <a:pPr marL="228600" indent="-228600" eaLnBrk="1" fontAlgn="auto" hangingPunct="1">
              <a:spcBef>
                <a:spcPts val="0"/>
              </a:spcBef>
              <a:spcAft>
                <a:spcPts val="0"/>
              </a:spcAft>
              <a:buFont typeface="+mj-lt"/>
              <a:buAutoNum type="arabicPeriod"/>
              <a:defRPr/>
            </a:pPr>
            <a:r>
              <a:rPr lang="en-US" dirty="0"/>
              <a:t>Software download should be done only from trusted websites like Microsoft for Windows updates and Office application updates.</a:t>
            </a:r>
          </a:p>
          <a:p>
            <a:pPr marL="228600" indent="-228600" eaLnBrk="1" fontAlgn="auto" hangingPunct="1">
              <a:spcBef>
                <a:spcPts val="0"/>
              </a:spcBef>
              <a:spcAft>
                <a:spcPts val="0"/>
              </a:spcAft>
              <a:buFont typeface="+mj-lt"/>
              <a:buAutoNum type="arabicPeriod"/>
              <a:defRPr/>
            </a:pPr>
            <a:r>
              <a:rPr lang="en-US" dirty="0"/>
              <a:t>Avoid downloading and using freeware or shareware, since most of them either don’t come with technical support or full functionality.</a:t>
            </a:r>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0462691-0B81-4D18-B180-55D30B5D31CA}" type="slidenum">
              <a:rPr lang="en-US" altLang="en-US" smtClean="0"/>
              <a:pPr>
                <a:spcBef>
                  <a:spcPct val="0"/>
                </a:spcBef>
              </a:pPr>
              <a:t>45</a:t>
            </a:fld>
            <a:endParaRPr lang="en-US" altLang="en-US"/>
          </a:p>
        </p:txBody>
      </p:sp>
    </p:spTree>
    <p:extLst>
      <p:ext uri="{BB962C8B-B14F-4D97-AF65-F5344CB8AC3E}">
        <p14:creationId xmlns:p14="http://schemas.microsoft.com/office/powerpoint/2010/main" val="32407582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a:t>Windows has automatic update features that should be turned on. </a:t>
            </a:r>
          </a:p>
          <a:p>
            <a:pPr eaLnBrk="1" fontAlgn="auto" hangingPunct="1">
              <a:spcBef>
                <a:spcPts val="0"/>
              </a:spcBef>
              <a:spcAft>
                <a:spcPts val="0"/>
              </a:spcAft>
              <a:defRPr/>
            </a:pPr>
            <a:endParaRPr lang="en-US" dirty="0"/>
          </a:p>
          <a:p>
            <a:pPr marL="228600" indent="-228600" eaLnBrk="1" fontAlgn="auto" hangingPunct="1">
              <a:spcBef>
                <a:spcPts val="0"/>
              </a:spcBef>
              <a:spcAft>
                <a:spcPts val="0"/>
              </a:spcAft>
              <a:buFont typeface="+mj-lt"/>
              <a:buAutoNum type="arabicPeriod"/>
              <a:defRPr/>
            </a:pPr>
            <a:r>
              <a:rPr lang="en-US" dirty="0"/>
              <a:t>Operating system should be regularly updated with the latest patches and updates provided by the vendors.</a:t>
            </a:r>
          </a:p>
          <a:p>
            <a:pPr marL="228600" indent="-228600" eaLnBrk="1" fontAlgn="auto" hangingPunct="1">
              <a:spcBef>
                <a:spcPts val="0"/>
              </a:spcBef>
              <a:spcAft>
                <a:spcPts val="0"/>
              </a:spcAft>
              <a:buFont typeface="+mj-lt"/>
              <a:buAutoNum type="arabicPeriod"/>
              <a:defRPr/>
            </a:pPr>
            <a:r>
              <a:rPr lang="en-US" dirty="0"/>
              <a:t>Major software applications like Microsoft Office should also be regularly updated.</a:t>
            </a:r>
          </a:p>
          <a:p>
            <a:pPr marL="228600" indent="-228600" eaLnBrk="1" fontAlgn="auto" hangingPunct="1">
              <a:spcBef>
                <a:spcPts val="0"/>
              </a:spcBef>
              <a:spcAft>
                <a:spcPts val="0"/>
              </a:spcAft>
              <a:buFont typeface="+mj-lt"/>
              <a:buAutoNum type="arabicPeriod"/>
              <a:defRPr/>
            </a:pPr>
            <a:r>
              <a:rPr lang="en-US" dirty="0"/>
              <a:t>Other installed business applications should also be updated on a regular basis.</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Never use an admin account to surf the web, since in case of a compromise the malicious code would have admin rights.</a:t>
            </a:r>
          </a:p>
          <a:p>
            <a:pPr eaLnBrk="1" fontAlgn="auto" hangingPunct="1">
              <a:spcBef>
                <a:spcPts val="0"/>
              </a:spcBef>
              <a:spcAft>
                <a:spcPts val="0"/>
              </a:spcAft>
              <a:defRPr/>
            </a:pPr>
            <a:endParaRPr lang="en-US" dirty="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975D5EB-CBA3-4BF8-BC7F-B89267C59FC7}" type="slidenum">
              <a:rPr lang="en-US" altLang="en-US" smtClean="0"/>
              <a:pPr>
                <a:spcBef>
                  <a:spcPct val="0"/>
                </a:spcBef>
              </a:pPr>
              <a:t>46</a:t>
            </a:fld>
            <a:endParaRPr lang="en-US" altLang="en-US"/>
          </a:p>
        </p:txBody>
      </p:sp>
    </p:spTree>
    <p:extLst>
      <p:ext uri="{BB962C8B-B14F-4D97-AF65-F5344CB8AC3E}">
        <p14:creationId xmlns:p14="http://schemas.microsoft.com/office/powerpoint/2010/main" val="32989198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a:t>Other password creation techniques: </a:t>
            </a:r>
          </a:p>
          <a:p>
            <a:pPr marL="228600" indent="-228600" eaLnBrk="1" fontAlgn="auto" hangingPunct="1">
              <a:spcBef>
                <a:spcPts val="0"/>
              </a:spcBef>
              <a:spcAft>
                <a:spcPts val="0"/>
              </a:spcAft>
              <a:buFont typeface="+mj-lt"/>
              <a:buAutoNum type="arabicPeriod"/>
              <a:defRPr/>
            </a:pPr>
            <a:r>
              <a:rPr lang="en-US" dirty="0"/>
              <a:t>Combining words using symbols and numbers</a:t>
            </a:r>
          </a:p>
          <a:p>
            <a:pPr marL="228600" indent="-228600" eaLnBrk="1" fontAlgn="auto" hangingPunct="1">
              <a:spcBef>
                <a:spcPts val="0"/>
              </a:spcBef>
              <a:spcAft>
                <a:spcPts val="0"/>
              </a:spcAft>
              <a:buFont typeface="+mj-lt"/>
              <a:buAutoNum type="arabicPeriod"/>
              <a:defRPr/>
            </a:pPr>
            <a:r>
              <a:rPr lang="en-US" dirty="0"/>
              <a:t>Abbreviating a phrase</a:t>
            </a:r>
          </a:p>
          <a:p>
            <a:pPr marL="228600" indent="-228600" eaLnBrk="1" fontAlgn="auto" hangingPunct="1">
              <a:spcBef>
                <a:spcPts val="0"/>
              </a:spcBef>
              <a:spcAft>
                <a:spcPts val="0"/>
              </a:spcAft>
              <a:buFont typeface="+mj-lt"/>
              <a:buAutoNum type="arabicPeriod"/>
              <a:defRPr/>
            </a:pPr>
            <a:r>
              <a:rPr lang="en-US" dirty="0"/>
              <a:t>Using music lyrics, poems or quotes</a:t>
            </a:r>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9517E4A-A212-40DB-ADDB-6B8D8AF805D5}" type="slidenum">
              <a:rPr lang="en-US" altLang="en-US" smtClean="0"/>
              <a:pPr>
                <a:spcBef>
                  <a:spcPct val="0"/>
                </a:spcBef>
              </a:pPr>
              <a:t>48</a:t>
            </a:fld>
            <a:endParaRPr lang="en-US" altLang="en-US"/>
          </a:p>
        </p:txBody>
      </p:sp>
    </p:spTree>
    <p:extLst>
      <p:ext uri="{BB962C8B-B14F-4D97-AF65-F5344CB8AC3E}">
        <p14:creationId xmlns:p14="http://schemas.microsoft.com/office/powerpoint/2010/main" val="682092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[Gonz10] Anon, “U.S. Department of Justice; Leader of Hacking Ring Sentenced for Massive Identity Thefts from Payment Processor and U.S. Retail Networks”, Biotech Business Week, April 12, 2010.</a:t>
            </a:r>
          </a:p>
          <a:p>
            <a:r>
              <a:rPr lang="en-US" altLang="en-US"/>
              <a:t>[Ver13] “Verizon 2018 Data Breach Investigations Report”,  www.verizonenterprise.com/DBIR/2018. </a:t>
            </a: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F035B22-9BC7-4F6B-A1C0-0F464366D176}" type="slidenum">
              <a:rPr lang="en-US" altLang="en-US" smtClean="0"/>
              <a:pPr>
                <a:spcBef>
                  <a:spcPct val="0"/>
                </a:spcBef>
              </a:pPr>
              <a:t>6</a:t>
            </a:fld>
            <a:endParaRPr lang="en-US" altLang="en-US"/>
          </a:p>
        </p:txBody>
      </p:sp>
    </p:spTree>
    <p:extLst>
      <p:ext uri="{BB962C8B-B14F-4D97-AF65-F5344CB8AC3E}">
        <p14:creationId xmlns:p14="http://schemas.microsoft.com/office/powerpoint/2010/main" val="634686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buFont typeface="Calibri" panose="020F0502020204030204" pitchFamily="34" charset="0"/>
              <a:buAutoNum type="arabicPeriod"/>
            </a:pPr>
            <a:r>
              <a:rPr lang="en-US" altLang="en-US"/>
              <a:t>Always use secure browser to do online activities.</a:t>
            </a:r>
          </a:p>
          <a:p>
            <a:pPr marL="228600" indent="-228600" eaLnBrk="1" hangingPunct="1">
              <a:spcBef>
                <a:spcPct val="0"/>
              </a:spcBef>
              <a:buFont typeface="Calibri" panose="020F0502020204030204" pitchFamily="34" charset="0"/>
              <a:buAutoNum type="arabicPeriod"/>
            </a:pPr>
            <a:r>
              <a:rPr lang="en-US" altLang="en-US"/>
              <a:t>Frequently delete temp files, cookies, history, saved passwords etc.</a:t>
            </a:r>
          </a:p>
          <a:p>
            <a:pPr marL="228600" indent="-228600" eaLnBrk="1" hangingPunct="1">
              <a:spcBef>
                <a:spcPct val="0"/>
              </a:spcBef>
              <a:buFont typeface="Calibri" panose="020F0502020204030204" pitchFamily="34" charset="0"/>
              <a:buAutoNum type="arabicPeriod"/>
            </a:pPr>
            <a:r>
              <a:rPr lang="en-US" altLang="en-US"/>
              <a:t>Look for https and/or lock or secure symbol</a:t>
            </a:r>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230E883-BE21-4E40-B43E-7236565CECEB}" type="slidenum">
              <a:rPr lang="en-US" altLang="en-US" smtClean="0"/>
              <a:pPr>
                <a:spcBef>
                  <a:spcPct val="0"/>
                </a:spcBef>
              </a:pPr>
              <a:t>51</a:t>
            </a:fld>
            <a:endParaRPr lang="en-US" altLang="en-US"/>
          </a:p>
        </p:txBody>
      </p:sp>
    </p:spTree>
    <p:extLst>
      <p:ext uri="{BB962C8B-B14F-4D97-AF65-F5344CB8AC3E}">
        <p14:creationId xmlns:p14="http://schemas.microsoft.com/office/powerpoint/2010/main" val="10893690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228600" indent="-228600" eaLnBrk="1" fontAlgn="auto" hangingPunct="1">
              <a:spcBef>
                <a:spcPts val="0"/>
              </a:spcBef>
              <a:spcAft>
                <a:spcPts val="0"/>
              </a:spcAft>
              <a:buFont typeface="+mj-lt"/>
              <a:buAutoNum type="arabicPeriod"/>
              <a:defRPr/>
            </a:pPr>
            <a:r>
              <a:rPr lang="en-US" dirty="0"/>
              <a:t>Backup should be done (at least)once a week. If possible, store to a removable media.</a:t>
            </a:r>
          </a:p>
          <a:p>
            <a:pPr marL="228600" indent="-228600" eaLnBrk="1" fontAlgn="auto" hangingPunct="1">
              <a:spcBef>
                <a:spcPts val="0"/>
              </a:spcBef>
              <a:spcAft>
                <a:spcPts val="0"/>
              </a:spcAft>
              <a:buFont typeface="+mj-lt"/>
              <a:buAutoNum type="arabicPeriod"/>
              <a:defRPr/>
            </a:pPr>
            <a:r>
              <a:rPr lang="en-US" dirty="0"/>
              <a:t>The removable media should be big enough to hold 52 weeks of backup (e.g., 500GB).</a:t>
            </a:r>
          </a:p>
          <a:p>
            <a:pPr marL="228600" indent="-228600" eaLnBrk="1" fontAlgn="auto" hangingPunct="1">
              <a:spcBef>
                <a:spcPts val="0"/>
              </a:spcBef>
              <a:spcAft>
                <a:spcPts val="0"/>
              </a:spcAft>
              <a:buFont typeface="+mj-lt"/>
              <a:buAutoNum type="arabicPeriod"/>
              <a:defRPr/>
            </a:pPr>
            <a:r>
              <a:rPr lang="en-US" dirty="0"/>
              <a:t>Do a full backup once a month and store it in offsite location.  This would be useful in case of a disaster in your office (fire, theft, flood, etc). On the removable media create 12 folders for each month.</a:t>
            </a:r>
          </a:p>
          <a:p>
            <a:pPr marL="228600" indent="-228600" eaLnBrk="1" fontAlgn="auto" hangingPunct="1">
              <a:spcBef>
                <a:spcPts val="0"/>
              </a:spcBef>
              <a:spcAft>
                <a:spcPts val="0"/>
              </a:spcAft>
              <a:buFont typeface="+mj-lt"/>
              <a:buAutoNum type="arabicPeriod"/>
              <a:defRPr/>
            </a:pPr>
            <a:r>
              <a:rPr lang="en-US" dirty="0"/>
              <a:t>Backup data should be tested periodically to ensure reliability. </a:t>
            </a:r>
          </a:p>
          <a:p>
            <a:pPr eaLnBrk="1" fontAlgn="auto" hangingPunct="1">
              <a:spcBef>
                <a:spcPts val="0"/>
              </a:spcBef>
              <a:spcAft>
                <a:spcPts val="0"/>
              </a:spcAft>
              <a:defRPr/>
            </a:pPr>
            <a:endParaRPr lang="en-US" dirty="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932649E-73A5-40FE-B5BA-DAD75B6548C7}" type="slidenum">
              <a:rPr lang="en-US" altLang="en-US" smtClean="0"/>
              <a:pPr>
                <a:spcBef>
                  <a:spcPct val="0"/>
                </a:spcBef>
              </a:pPr>
              <a:t>52</a:t>
            </a:fld>
            <a:endParaRPr lang="en-US" altLang="en-US"/>
          </a:p>
        </p:txBody>
      </p:sp>
    </p:spTree>
    <p:extLst>
      <p:ext uri="{BB962C8B-B14F-4D97-AF65-F5344CB8AC3E}">
        <p14:creationId xmlns:p14="http://schemas.microsoft.com/office/powerpoint/2010/main" val="23567865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CDC755B-CBCB-4D5D-A614-2850D5A99E50}" type="slidenum">
              <a:rPr lang="en-US" altLang="en-US" smtClean="0"/>
              <a:pPr>
                <a:defRPr/>
              </a:pPr>
              <a:t>53</a:t>
            </a:fld>
            <a:endParaRPr lang="en-US" altLang="en-US"/>
          </a:p>
        </p:txBody>
      </p:sp>
    </p:spTree>
    <p:extLst>
      <p:ext uri="{BB962C8B-B14F-4D97-AF65-F5344CB8AC3E}">
        <p14:creationId xmlns:p14="http://schemas.microsoft.com/office/powerpoint/2010/main" val="31640383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CDC755B-CBCB-4D5D-A614-2850D5A99E50}" type="slidenum">
              <a:rPr lang="en-US" altLang="en-US" smtClean="0"/>
              <a:pPr>
                <a:defRPr/>
              </a:pPr>
              <a:t>54</a:t>
            </a:fld>
            <a:endParaRPr lang="en-US" altLang="en-US"/>
          </a:p>
        </p:txBody>
      </p:sp>
    </p:spTree>
    <p:extLst>
      <p:ext uri="{BB962C8B-B14F-4D97-AF65-F5344CB8AC3E}">
        <p14:creationId xmlns:p14="http://schemas.microsoft.com/office/powerpoint/2010/main" val="11150200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E3583C63-E0C5-426F-A3D2-B09A7FF851BD}"/>
              </a:ext>
            </a:extLst>
          </p:cNvPr>
          <p:cNvSpPr>
            <a:spLocks noGrp="1" noRot="1" noChangeAspect="1" noTextEdit="1"/>
          </p:cNvSpPr>
          <p:nvPr>
            <p:ph type="sldImg"/>
          </p:nvPr>
        </p:nvSpPr>
        <p:spPr>
          <a:ln/>
        </p:spPr>
      </p:sp>
      <p:sp>
        <p:nvSpPr>
          <p:cNvPr id="74755" name="Notes Placeholder 2">
            <a:extLst>
              <a:ext uri="{FF2B5EF4-FFF2-40B4-BE49-F238E27FC236}">
                <a16:creationId xmlns:a16="http://schemas.microsoft.com/office/drawing/2014/main" id="{98F02E78-7D96-4488-8929-2AC5334EC0C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95236" name="Slide Number Placeholder 3">
            <a:extLst>
              <a:ext uri="{FF2B5EF4-FFF2-40B4-BE49-F238E27FC236}">
                <a16:creationId xmlns:a16="http://schemas.microsoft.com/office/drawing/2014/main" id="{2E942A91-53E6-474F-9372-F1826062F90A}"/>
              </a:ext>
            </a:extLst>
          </p:cNvPr>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0690CABC-A240-4C9F-93DE-6EA4A4BE2E5D}" type="slidenum">
              <a:rPr lang="en-US" altLang="en-US"/>
              <a:pPr eaLnBrk="1" hangingPunct="1">
                <a:spcBef>
                  <a:spcPct val="0"/>
                </a:spcBef>
              </a:pPr>
              <a:t>56</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[Gonz09] Reuters, “Man Accused of Stealing Stores’ Data Pleads Guilty”, New York Times, Aug. 29, 2009.</a:t>
            </a:r>
          </a:p>
          <a:p>
            <a:r>
              <a:rPr lang="en-US" altLang="en-US"/>
              <a:t>[Gonz10] Anon, “U.S. Department of Justice; Leader of Hacking Ring Sentenced for Massive Identity Thefts from Payment Processor and U.S. Retail Networks”, Biotech Business Week, April 12, 2010.</a:t>
            </a:r>
          </a:p>
          <a:p>
            <a:endParaRPr lang="en-US" altLang="en-US"/>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9A19DC7-193D-4A77-8A6C-07C7864CC310}" type="slidenum">
              <a:rPr lang="en-US" altLang="en-US" smtClean="0"/>
              <a:pPr>
                <a:spcBef>
                  <a:spcPct val="0"/>
                </a:spcBef>
              </a:pPr>
              <a:t>7</a:t>
            </a:fld>
            <a:endParaRPr lang="en-US" altLang="en-US"/>
          </a:p>
        </p:txBody>
      </p:sp>
    </p:spTree>
    <p:extLst>
      <p:ext uri="{BB962C8B-B14F-4D97-AF65-F5344CB8AC3E}">
        <p14:creationId xmlns:p14="http://schemas.microsoft.com/office/powerpoint/2010/main" val="3448623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ISTR 2018</a:t>
            </a:r>
          </a:p>
          <a:p>
            <a:r>
              <a:rPr lang="en-US" altLang="en-US" dirty="0"/>
              <a:t>DBIR 2020: Recent ransoms; data extortion, ransom 2019</a:t>
            </a:r>
          </a:p>
          <a:p>
            <a:r>
              <a:rPr lang="en-US" altLang="en-US" dirty="0"/>
              <a:t>Pay up or your data dies: </a:t>
            </a:r>
            <a:r>
              <a:rPr lang="en-US" altLang="en-US" dirty="0" err="1"/>
              <a:t>CryptoLocker</a:t>
            </a:r>
            <a:r>
              <a:rPr lang="en-US" altLang="en-US" dirty="0"/>
              <a:t> ransomware hits Australia</a:t>
            </a:r>
          </a:p>
          <a:p>
            <a:r>
              <a:rPr lang="en-US" altLang="en-US" dirty="0"/>
              <a:t>Chris Griffith, The Australian, December 05, 2013</a:t>
            </a:r>
          </a:p>
          <a:p>
            <a:endParaRPr lang="en-US" altLang="en-US" dirty="0"/>
          </a:p>
          <a:p>
            <a:r>
              <a:rPr lang="en-US" altLang="en-US" dirty="0"/>
              <a:t>Pipeline Attack Yields Urgent Lessons About U.S. Cybersecurity</a:t>
            </a:r>
          </a:p>
          <a:p>
            <a:r>
              <a:rPr lang="en-US" altLang="en-US" dirty="0"/>
              <a:t>By David E. Sanger and Nicole </a:t>
            </a:r>
            <a:r>
              <a:rPr lang="en-US" altLang="en-US" dirty="0" err="1"/>
              <a:t>Perlroth</a:t>
            </a:r>
            <a:endParaRPr lang="en-US" altLang="en-US" dirty="0"/>
          </a:p>
          <a:p>
            <a:r>
              <a:rPr lang="en-US" altLang="en-US" dirty="0"/>
              <a:t>Published NYTimes May 14, 2021Updated June 8, 2021</a:t>
            </a:r>
          </a:p>
          <a:p>
            <a:endParaRPr lang="en-US" altLang="en-US" dirty="0"/>
          </a:p>
          <a:p>
            <a:endParaRPr lang="en-US" altLang="en-US" dirty="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2062015-7A0D-4991-A485-6F7FDE33A626}" type="slidenum">
              <a:rPr lang="en-US" altLang="en-US" smtClean="0"/>
              <a:pPr>
                <a:spcBef>
                  <a:spcPct val="0"/>
                </a:spcBef>
              </a:pPr>
              <a:t>8</a:t>
            </a:fld>
            <a:endParaRPr lang="en-US" altLang="en-US"/>
          </a:p>
        </p:txBody>
      </p:sp>
    </p:spTree>
    <p:extLst>
      <p:ext uri="{BB962C8B-B14F-4D97-AF65-F5344CB8AC3E}">
        <p14:creationId xmlns:p14="http://schemas.microsoft.com/office/powerpoint/2010/main" val="2372018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When your computer becomes infected, it is likely to become a bot.  Because attacks are international, they are hard to eliminate.  Statistic from forensically-analyzed breaches, 2022 Verizon DBIR</a:t>
            </a:r>
          </a:p>
          <a:p>
            <a:pPr eaLnBrk="1" hangingPunct="1">
              <a:spcBef>
                <a:spcPct val="0"/>
              </a:spcBef>
            </a:pPr>
            <a:endParaRPr lang="en-US" altLang="en-US" dirty="0"/>
          </a:p>
          <a:p>
            <a:pPr eaLnBrk="1" hangingPunct="1">
              <a:spcBef>
                <a:spcPct val="0"/>
              </a:spcBef>
            </a:pPr>
            <a:r>
              <a:rPr lang="en-US" altLang="en-US" b="1" dirty="0"/>
              <a:t>Zombie</a:t>
            </a:r>
            <a:r>
              <a:rPr lang="en-US" altLang="en-US" dirty="0"/>
              <a:t>: a compromised computer which may host pornography, illegal music and/or movies</a:t>
            </a:r>
          </a:p>
          <a:p>
            <a:pPr eaLnBrk="1" hangingPunct="1">
              <a:spcBef>
                <a:spcPct val="0"/>
              </a:spcBef>
            </a:pPr>
            <a:r>
              <a:rPr lang="en-US" altLang="en-US" b="1" dirty="0"/>
              <a:t>Botnet</a:t>
            </a:r>
            <a:r>
              <a:rPr lang="en-US" altLang="en-US" dirty="0"/>
              <a:t>: a “zombie army,” or collection of compromised computers, zombies, used to send out spam, viruses or distributed denial of service attacks.</a:t>
            </a:r>
          </a:p>
          <a:p>
            <a:pPr eaLnBrk="1" hangingPunct="1">
              <a:spcBef>
                <a:spcPct val="0"/>
              </a:spcBef>
            </a:pPr>
            <a:r>
              <a:rPr lang="en-US" altLang="en-US" dirty="0"/>
              <a:t>[SC06]</a:t>
            </a: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8AC731E-2BD6-49A3-AA3A-CA10671864AE}" type="slidenum">
              <a:rPr lang="en-US" altLang="en-US" smtClean="0"/>
              <a:pPr>
                <a:spcBef>
                  <a:spcPct val="0"/>
                </a:spcBef>
              </a:pPr>
              <a:t>9</a:t>
            </a:fld>
            <a:endParaRPr lang="en-US" altLang="en-US"/>
          </a:p>
        </p:txBody>
      </p:sp>
    </p:spTree>
    <p:extLst>
      <p:ext uri="{BB962C8B-B14F-4D97-AF65-F5344CB8AC3E}">
        <p14:creationId xmlns:p14="http://schemas.microsoft.com/office/powerpoint/2010/main" val="224679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2.5% is 2020 DBIR</a:t>
            </a:r>
          </a:p>
        </p:txBody>
      </p:sp>
      <p:sp>
        <p:nvSpPr>
          <p:cNvPr id="4" name="Slide Number Placeholder 3"/>
          <p:cNvSpPr>
            <a:spLocks noGrp="1"/>
          </p:cNvSpPr>
          <p:nvPr>
            <p:ph type="sldNum" sz="quarter" idx="5"/>
          </p:nvPr>
        </p:nvSpPr>
        <p:spPr/>
        <p:txBody>
          <a:bodyPr/>
          <a:lstStyle/>
          <a:p>
            <a:pPr>
              <a:defRPr/>
            </a:pPr>
            <a:fld id="{9CDC755B-CBCB-4D5D-A614-2850D5A99E50}" type="slidenum">
              <a:rPr lang="en-US" altLang="en-US" smtClean="0"/>
              <a:pPr>
                <a:defRPr/>
              </a:pPr>
              <a:t>10</a:t>
            </a:fld>
            <a:endParaRPr lang="en-US" altLang="en-US"/>
          </a:p>
        </p:txBody>
      </p:sp>
    </p:spTree>
    <p:extLst>
      <p:ext uri="{BB962C8B-B14F-4D97-AF65-F5344CB8AC3E}">
        <p14:creationId xmlns:p14="http://schemas.microsoft.com/office/powerpoint/2010/main" val="1220456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2018, 2020 Verizon Data Breach Investigations Report</a:t>
            </a: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C6923B1-F45B-4228-A100-86C4C056375C}" type="slidenum">
              <a:rPr lang="en-US" altLang="en-US" smtClean="0"/>
              <a:pPr>
                <a:spcBef>
                  <a:spcPct val="0"/>
                </a:spcBef>
              </a:pPr>
              <a:t>11</a:t>
            </a:fld>
            <a:endParaRPr lang="en-US" altLang="en-US"/>
          </a:p>
        </p:txBody>
      </p:sp>
    </p:spTree>
    <p:extLst>
      <p:ext uri="{BB962C8B-B14F-4D97-AF65-F5344CB8AC3E}">
        <p14:creationId xmlns:p14="http://schemas.microsoft.com/office/powerpoint/2010/main" val="10198288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0_title slide default">
    <p:spTree>
      <p:nvGrpSpPr>
        <p:cNvPr id="1" name=""/>
        <p:cNvGrpSpPr/>
        <p:nvPr/>
      </p:nvGrpSpPr>
      <p:grpSpPr>
        <a:xfrm>
          <a:off x="0" y="0"/>
          <a:ext cx="0" cy="0"/>
          <a:chOff x="0" y="0"/>
          <a:chExt cx="0" cy="0"/>
        </a:xfrm>
      </p:grpSpPr>
      <p:sp>
        <p:nvSpPr>
          <p:cNvPr id="4" name="Rechteck 9"/>
          <p:cNvSpPr/>
          <p:nvPr/>
        </p:nvSpPr>
        <p:spPr bwMode="auto">
          <a:xfrm>
            <a:off x="0" y="0"/>
            <a:ext cx="9180513" cy="6911975"/>
          </a:xfrm>
          <a:prstGeom prst="rect">
            <a:avLst/>
          </a:prstGeom>
          <a:gradFill flip="none" rotWithShape="1">
            <a:gsLst>
              <a:gs pos="100000">
                <a:schemeClr val="accent1"/>
              </a:gs>
              <a:gs pos="0">
                <a:schemeClr val="tx1"/>
              </a:gs>
            </a:gsLst>
            <a:lin ang="18900000" scaled="0"/>
            <a:tileRect/>
          </a:gradFill>
          <a:ln w="9525" cap="flat" cmpd="sng" algn="ctr">
            <a:noFill/>
            <a:prstDash val="solid"/>
            <a:round/>
            <a:headEnd type="none" w="med" len="med"/>
            <a:tailEnd type="none" w="med" len="med"/>
          </a:ln>
          <a:effectLst/>
        </p:spPr>
        <p:txBody>
          <a:bodyPr wrap="none"/>
          <a:lstStyle>
            <a:lvl1pPr>
              <a:defRPr sz="1600">
                <a:solidFill>
                  <a:schemeClr val="tx2"/>
                </a:solidFill>
                <a:latin typeface="Arial" charset="0"/>
                <a:ea typeface="Geneva" charset="0"/>
                <a:cs typeface="Geneva" charset="0"/>
              </a:defRPr>
            </a:lvl1pPr>
            <a:lvl2pPr marL="37931725" indent="-37474525">
              <a:defRPr sz="1600">
                <a:solidFill>
                  <a:schemeClr val="tx2"/>
                </a:solidFill>
                <a:latin typeface="Arial" charset="0"/>
                <a:ea typeface="Geneva" charset="0"/>
              </a:defRPr>
            </a:lvl2pPr>
            <a:lvl3pPr>
              <a:defRPr sz="1600">
                <a:solidFill>
                  <a:schemeClr val="tx2"/>
                </a:solidFill>
                <a:latin typeface="Arial" charset="0"/>
                <a:ea typeface="Geneva" charset="0"/>
              </a:defRPr>
            </a:lvl3pPr>
            <a:lvl4pPr>
              <a:defRPr sz="1600">
                <a:solidFill>
                  <a:schemeClr val="tx2"/>
                </a:solidFill>
                <a:latin typeface="Arial" charset="0"/>
                <a:ea typeface="Geneva" charset="0"/>
              </a:defRPr>
            </a:lvl4pPr>
            <a:lvl5pPr>
              <a:defRPr sz="1600">
                <a:solidFill>
                  <a:schemeClr val="tx2"/>
                </a:solidFill>
                <a:latin typeface="Arial" charset="0"/>
                <a:ea typeface="Geneva" charset="0"/>
              </a:defRPr>
            </a:lvl5pPr>
            <a:lvl6pPr marL="457200" eaLnBrk="0" fontAlgn="base" hangingPunct="0">
              <a:spcBef>
                <a:spcPct val="50000"/>
              </a:spcBef>
              <a:spcAft>
                <a:spcPct val="0"/>
              </a:spcAft>
              <a:defRPr sz="1600">
                <a:solidFill>
                  <a:schemeClr val="tx2"/>
                </a:solidFill>
                <a:latin typeface="Arial" charset="0"/>
                <a:ea typeface="Geneva" charset="0"/>
              </a:defRPr>
            </a:lvl6pPr>
            <a:lvl7pPr marL="914400" eaLnBrk="0" fontAlgn="base" hangingPunct="0">
              <a:spcBef>
                <a:spcPct val="50000"/>
              </a:spcBef>
              <a:spcAft>
                <a:spcPct val="0"/>
              </a:spcAft>
              <a:defRPr sz="1600">
                <a:solidFill>
                  <a:schemeClr val="tx2"/>
                </a:solidFill>
                <a:latin typeface="Arial" charset="0"/>
                <a:ea typeface="Geneva" charset="0"/>
              </a:defRPr>
            </a:lvl7pPr>
            <a:lvl8pPr marL="1371600" eaLnBrk="0" fontAlgn="base" hangingPunct="0">
              <a:spcBef>
                <a:spcPct val="50000"/>
              </a:spcBef>
              <a:spcAft>
                <a:spcPct val="0"/>
              </a:spcAft>
              <a:defRPr sz="1600">
                <a:solidFill>
                  <a:schemeClr val="tx2"/>
                </a:solidFill>
                <a:latin typeface="Arial" charset="0"/>
                <a:ea typeface="Geneva" charset="0"/>
              </a:defRPr>
            </a:lvl8pPr>
            <a:lvl9pPr marL="1828800" eaLnBrk="0" fontAlgn="base" hangingPunct="0">
              <a:spcBef>
                <a:spcPct val="50000"/>
              </a:spcBef>
              <a:spcAft>
                <a:spcPct val="0"/>
              </a:spcAft>
              <a:defRPr sz="1600">
                <a:solidFill>
                  <a:schemeClr val="tx2"/>
                </a:solidFill>
                <a:latin typeface="Arial" charset="0"/>
                <a:ea typeface="Geneva" charset="0"/>
              </a:defRPr>
            </a:lvl9pPr>
          </a:lstStyle>
          <a:p>
            <a:pPr eaLnBrk="1" hangingPunct="1">
              <a:defRPr/>
            </a:pPr>
            <a:endParaRPr lang="de-DE" dirty="0">
              <a:latin typeface="Calibri"/>
            </a:endParaRPr>
          </a:p>
        </p:txBody>
      </p:sp>
      <p:pic>
        <p:nvPicPr>
          <p:cNvPr id="5" name="Bild 10" descr="n_PPT CoverPict_Springer_6.8..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4875" y="993775"/>
            <a:ext cx="4027488" cy="495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Bild 11" descr="verlauf.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2889250"/>
            <a:ext cx="5410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Bild 8" descr="Springer_pm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43363" y="3130550"/>
            <a:ext cx="199707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5"/>
          <p:cNvSpPr>
            <a:spLocks noGrp="1" noChangeArrowheads="1"/>
          </p:cNvSpPr>
          <p:nvPr>
            <p:ph type="subTitle" idx="1"/>
          </p:nvPr>
        </p:nvSpPr>
        <p:spPr>
          <a:xfrm>
            <a:off x="3779667" y="5537200"/>
            <a:ext cx="4896021" cy="765373"/>
          </a:xfrm>
          <a:ln>
            <a:noFill/>
          </a:ln>
        </p:spPr>
        <p:txBody>
          <a:bodyPr/>
          <a:lstStyle>
            <a:lvl1pPr marL="0" indent="0">
              <a:buFont typeface="Times" charset="0"/>
              <a:buNone/>
              <a:defRPr>
                <a:solidFill>
                  <a:schemeClr val="bg2">
                    <a:lumMod val="90000"/>
                  </a:schemeClr>
                </a:solidFill>
                <a:latin typeface="Calibri"/>
                <a:cs typeface="Calibri"/>
              </a:defRPr>
            </a:lvl1pPr>
          </a:lstStyle>
          <a:p>
            <a:r>
              <a:rPr lang="en-US"/>
              <a:t>Click to edit Master subtitle style</a:t>
            </a:r>
            <a:endParaRPr lang="de-DE" dirty="0"/>
          </a:p>
        </p:txBody>
      </p:sp>
      <p:sp>
        <p:nvSpPr>
          <p:cNvPr id="20" name="Rectangle 4"/>
          <p:cNvSpPr>
            <a:spLocks noGrp="1" noChangeArrowheads="1"/>
          </p:cNvSpPr>
          <p:nvPr>
            <p:ph type="ctrTitle"/>
          </p:nvPr>
        </p:nvSpPr>
        <p:spPr>
          <a:xfrm>
            <a:off x="3772652" y="4165600"/>
            <a:ext cx="4903036" cy="1209040"/>
          </a:xfrm>
        </p:spPr>
        <p:txBody>
          <a:bodyPr/>
          <a:lstStyle>
            <a:lvl1pPr>
              <a:defRPr sz="3400" b="0" i="0" spc="30">
                <a:solidFill>
                  <a:schemeClr val="bg1"/>
                </a:solidFill>
                <a:latin typeface="+mj-lt"/>
                <a:cs typeface="Cambria"/>
              </a:defRPr>
            </a:lvl1pPr>
          </a:lstStyle>
          <a:p>
            <a:r>
              <a:rPr lang="en-US"/>
              <a:t>Click to edit Master title style</a:t>
            </a:r>
            <a:endParaRPr lang="de-DE" dirty="0"/>
          </a:p>
        </p:txBody>
      </p:sp>
    </p:spTree>
    <p:extLst>
      <p:ext uri="{BB962C8B-B14F-4D97-AF65-F5344CB8AC3E}">
        <p14:creationId xmlns:p14="http://schemas.microsoft.com/office/powerpoint/2010/main" val="1861406002"/>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cSld name="Title Slide">
    <p:bg>
      <p:bgPr>
        <a:gradFill rotWithShape="1">
          <a:gsLst>
            <a:gs pos="0">
              <a:srgbClr val="242424"/>
            </a:gs>
            <a:gs pos="30000">
              <a:srgbClr val="2D2D2D"/>
            </a:gs>
            <a:gs pos="100000">
              <a:srgbClr val="7D7D7D"/>
            </a:gs>
          </a:gsLst>
          <a:lin ang="12960000"/>
        </a:grad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429064" y="3337560"/>
            <a:ext cx="6480048" cy="2301240"/>
          </a:xfrm>
        </p:spPr>
        <p:txBody>
          <a:bodyPr/>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a:t>Click to edit Master title style</a:t>
            </a:r>
          </a:p>
        </p:txBody>
      </p:sp>
      <p:sp>
        <p:nvSpPr>
          <p:cNvPr id="17" name="Subtitle 16"/>
          <p:cNvSpPr>
            <a:spLocks noGrp="1"/>
          </p:cNvSpPr>
          <p:nvPr>
            <p:ph type="subTitle" idx="1"/>
          </p:nvPr>
        </p:nvSpPr>
        <p:spPr>
          <a:xfrm>
            <a:off x="433050" y="1544812"/>
            <a:ext cx="6480048" cy="1752600"/>
          </a:xfrm>
        </p:spPr>
        <p:txBody>
          <a:bodyPr rIns="4572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p:cNvSpPr>
            <a:spLocks noGrp="1"/>
          </p:cNvSpPr>
          <p:nvPr>
            <p:ph type="dt" sz="half" idx="10"/>
          </p:nvPr>
        </p:nvSpPr>
        <p:spPr>
          <a:xfrm>
            <a:off x="457200" y="6421438"/>
            <a:ext cx="2133600" cy="365125"/>
          </a:xfrm>
          <a:prstGeom prst="rect">
            <a:avLst/>
          </a:prstGeom>
        </p:spPr>
        <p:txBody>
          <a:bodyPr/>
          <a:lstStyle>
            <a:lvl1pPr eaLnBrk="1" hangingPunct="1">
              <a:defRPr/>
            </a:lvl1pPr>
          </a:lstStyle>
          <a:p>
            <a:pPr>
              <a:defRPr/>
            </a:pPr>
            <a:fld id="{422A0C6D-7E81-4696-BAF8-D65B3495D143}" type="datetimeFigureOut">
              <a:rPr lang="en-US"/>
              <a:pPr>
                <a:defRPr/>
              </a:pPr>
              <a:t>1/19/2024</a:t>
            </a:fld>
            <a:endParaRPr lang="en-US" dirty="0"/>
          </a:p>
        </p:txBody>
      </p:sp>
      <p:sp>
        <p:nvSpPr>
          <p:cNvPr id="5" name="Footer Placeholder 18"/>
          <p:cNvSpPr>
            <a:spLocks noGrp="1"/>
          </p:cNvSpPr>
          <p:nvPr>
            <p:ph type="ftr" sz="quarter" idx="11"/>
          </p:nvPr>
        </p:nvSpPr>
        <p:spPr>
          <a:xfrm>
            <a:off x="3124200" y="6421438"/>
            <a:ext cx="2895600" cy="365125"/>
          </a:xfrm>
          <a:prstGeom prst="rect">
            <a:avLst/>
          </a:prstGeom>
        </p:spPr>
        <p:txBody>
          <a:bodyPr/>
          <a:lstStyle>
            <a:lvl1pPr eaLnBrk="1" hangingPunct="1">
              <a:defRPr/>
            </a:lvl1pPr>
          </a:lstStyle>
          <a:p>
            <a:pPr>
              <a:defRPr/>
            </a:pPr>
            <a:endParaRPr lang="en-US"/>
          </a:p>
        </p:txBody>
      </p:sp>
      <p:sp>
        <p:nvSpPr>
          <p:cNvPr id="6" name="Slide Number Placeholder 26"/>
          <p:cNvSpPr>
            <a:spLocks noGrp="1"/>
          </p:cNvSpPr>
          <p:nvPr>
            <p:ph type="sldNum" sz="quarter" idx="12"/>
          </p:nvPr>
        </p:nvSpPr>
        <p:spPr>
          <a:xfrm>
            <a:off x="8153400" y="6421438"/>
            <a:ext cx="7620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8B50B259-2BD3-404A-A847-BCD869E2E6C1}" type="slidenum">
              <a:rPr lang="en-US" altLang="en-US"/>
              <a:pPr>
                <a:defRPr/>
              </a:pPr>
              <a:t>‹#›</a:t>
            </a:fld>
            <a:endParaRPr lang="en-US" altLang="en-US"/>
          </a:p>
        </p:txBody>
      </p:sp>
    </p:spTree>
    <p:extLst>
      <p:ext uri="{BB962C8B-B14F-4D97-AF65-F5344CB8AC3E}">
        <p14:creationId xmlns:p14="http://schemas.microsoft.com/office/powerpoint/2010/main" val="3338202094"/>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a:xfrm>
            <a:off x="457200" y="6421438"/>
            <a:ext cx="2133600" cy="365125"/>
          </a:xfrm>
          <a:prstGeom prst="rect">
            <a:avLst/>
          </a:prstGeom>
        </p:spPr>
        <p:txBody>
          <a:bodyPr/>
          <a:lstStyle>
            <a:lvl1pPr eaLnBrk="1" hangingPunct="1">
              <a:defRPr/>
            </a:lvl1pPr>
          </a:lstStyle>
          <a:p>
            <a:pPr>
              <a:defRPr/>
            </a:pPr>
            <a:fld id="{6D4623EB-746B-4A99-B7A5-E54538028CCA}" type="datetimeFigureOut">
              <a:rPr lang="en-US"/>
              <a:pPr>
                <a:defRPr/>
              </a:pPr>
              <a:t>1/19/2024</a:t>
            </a:fld>
            <a:endParaRPr lang="en-US" dirty="0"/>
          </a:p>
        </p:txBody>
      </p:sp>
      <p:sp>
        <p:nvSpPr>
          <p:cNvPr id="5" name="Footer Placeholder 21"/>
          <p:cNvSpPr>
            <a:spLocks noGrp="1"/>
          </p:cNvSpPr>
          <p:nvPr>
            <p:ph type="ftr" sz="quarter" idx="11"/>
          </p:nvPr>
        </p:nvSpPr>
        <p:spPr>
          <a:xfrm>
            <a:off x="3124200" y="6421438"/>
            <a:ext cx="2895600" cy="365125"/>
          </a:xfrm>
          <a:prstGeom prst="rect">
            <a:avLst/>
          </a:prstGeom>
        </p:spPr>
        <p:txBody>
          <a:bodyPr/>
          <a:lstStyle>
            <a:lvl1pPr eaLnBrk="1" hangingPunct="1">
              <a:defRPr/>
            </a:lvl1pPr>
          </a:lstStyle>
          <a:p>
            <a:pPr>
              <a:defRPr/>
            </a:pPr>
            <a:endParaRPr lang="en-US"/>
          </a:p>
        </p:txBody>
      </p:sp>
      <p:sp>
        <p:nvSpPr>
          <p:cNvPr id="6" name="Slide Number Placeholder 17"/>
          <p:cNvSpPr>
            <a:spLocks noGrp="1"/>
          </p:cNvSpPr>
          <p:nvPr>
            <p:ph type="sldNum" sz="quarter" idx="12"/>
          </p:nvPr>
        </p:nvSpPr>
        <p:spPr>
          <a:xfrm>
            <a:off x="8153400" y="6421438"/>
            <a:ext cx="7620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221E384B-6597-4A0D-9B9D-DA4751031DF5}" type="slidenum">
              <a:rPr lang="en-US" altLang="en-US"/>
              <a:pPr>
                <a:defRPr/>
              </a:pPr>
              <a:t>‹#›</a:t>
            </a:fld>
            <a:endParaRPr lang="en-US" altLang="en-US"/>
          </a:p>
        </p:txBody>
      </p:sp>
    </p:spTree>
    <p:extLst>
      <p:ext uri="{BB962C8B-B14F-4D97-AF65-F5344CB8AC3E}">
        <p14:creationId xmlns:p14="http://schemas.microsoft.com/office/powerpoint/2010/main" val="3133896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a:xfrm>
            <a:off x="457200" y="6421438"/>
            <a:ext cx="2133600" cy="365125"/>
          </a:xfrm>
          <a:prstGeom prst="rect">
            <a:avLst/>
          </a:prstGeom>
        </p:spPr>
        <p:txBody>
          <a:bodyPr/>
          <a:lstStyle>
            <a:lvl1pPr eaLnBrk="1" hangingPunct="1">
              <a:defRPr/>
            </a:lvl1pPr>
          </a:lstStyle>
          <a:p>
            <a:pPr>
              <a:defRPr/>
            </a:pPr>
            <a:fld id="{4FBFF040-4B47-444E-8D39-C355EFC99E99}" type="datetimeFigureOut">
              <a:rPr lang="en-US"/>
              <a:pPr>
                <a:defRPr/>
              </a:pPr>
              <a:t>1/19/2024</a:t>
            </a:fld>
            <a:endParaRPr lang="en-US" dirty="0"/>
          </a:p>
        </p:txBody>
      </p:sp>
      <p:sp>
        <p:nvSpPr>
          <p:cNvPr id="6" name="Footer Placeholder 21"/>
          <p:cNvSpPr>
            <a:spLocks noGrp="1"/>
          </p:cNvSpPr>
          <p:nvPr>
            <p:ph type="ftr" sz="quarter" idx="11"/>
          </p:nvPr>
        </p:nvSpPr>
        <p:spPr>
          <a:xfrm>
            <a:off x="3124200" y="6421438"/>
            <a:ext cx="2895600" cy="365125"/>
          </a:xfrm>
          <a:prstGeom prst="rect">
            <a:avLst/>
          </a:prstGeom>
        </p:spPr>
        <p:txBody>
          <a:bodyPr/>
          <a:lstStyle>
            <a:lvl1pPr eaLnBrk="1" hangingPunct="1">
              <a:defRPr/>
            </a:lvl1pPr>
          </a:lstStyle>
          <a:p>
            <a:pPr>
              <a:defRPr/>
            </a:pPr>
            <a:endParaRPr lang="en-US"/>
          </a:p>
        </p:txBody>
      </p:sp>
      <p:sp>
        <p:nvSpPr>
          <p:cNvPr id="7" name="Slide Number Placeholder 17"/>
          <p:cNvSpPr>
            <a:spLocks noGrp="1"/>
          </p:cNvSpPr>
          <p:nvPr>
            <p:ph type="sldNum" sz="quarter" idx="12"/>
          </p:nvPr>
        </p:nvSpPr>
        <p:spPr>
          <a:xfrm>
            <a:off x="8153400" y="6421438"/>
            <a:ext cx="7620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32105E0C-2513-4718-9235-A7E93CFEB5CF}" type="slidenum">
              <a:rPr lang="en-US" altLang="en-US"/>
              <a:pPr>
                <a:defRPr/>
              </a:pPr>
              <a:t>‹#›</a:t>
            </a:fld>
            <a:endParaRPr lang="en-US" altLang="en-US"/>
          </a:p>
        </p:txBody>
      </p:sp>
    </p:spTree>
    <p:extLst>
      <p:ext uri="{BB962C8B-B14F-4D97-AF65-F5344CB8AC3E}">
        <p14:creationId xmlns:p14="http://schemas.microsoft.com/office/powerpoint/2010/main" val="24015113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7"/>
          <p:cNvSpPr>
            <a:spLocks noGrp="1" noChangeArrowheads="1"/>
          </p:cNvSpPr>
          <p:nvPr>
            <p:ph type="dt" sz="half" idx="10"/>
          </p:nvPr>
        </p:nvSpPr>
        <p:spPr>
          <a:xfrm>
            <a:off x="457200" y="6248400"/>
            <a:ext cx="2133600" cy="457200"/>
          </a:xfrm>
          <a:prstGeom prst="rect">
            <a:avLst/>
          </a:prstGeom>
        </p:spPr>
        <p:txBody>
          <a:bodyPr/>
          <a:lstStyle>
            <a:lvl1pPr>
              <a:defRPr/>
            </a:lvl1pPr>
          </a:lstStyle>
          <a:p>
            <a:pPr>
              <a:defRPr/>
            </a:pPr>
            <a:endParaRPr lang="en-US"/>
          </a:p>
        </p:txBody>
      </p:sp>
      <p:sp>
        <p:nvSpPr>
          <p:cNvPr id="4" name="Rectangle 68"/>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5" name="Rectangle 69"/>
          <p:cNvSpPr>
            <a:spLocks noGrp="1" noChangeArrowheads="1"/>
          </p:cNvSpPr>
          <p:nvPr>
            <p:ph type="sldNum" sz="quarter" idx="12"/>
          </p:nvPr>
        </p:nvSpPr>
        <p:spPr>
          <a:xfrm>
            <a:off x="6553200" y="6248400"/>
            <a:ext cx="2133600" cy="457200"/>
          </a:xfrm>
          <a:prstGeom prst="rect">
            <a:avLst/>
          </a:prstGeom>
        </p:spPr>
        <p:txBody>
          <a:bodyPr/>
          <a:lstStyle>
            <a:lvl1pPr>
              <a:defRPr/>
            </a:lvl1pPr>
          </a:lstStyle>
          <a:p>
            <a:pPr>
              <a:defRPr/>
            </a:pPr>
            <a:fld id="{C56053CC-A836-4A7A-87C1-050851A10EDE}" type="slidenum">
              <a:rPr lang="en-US" altLang="en-US"/>
              <a:pPr>
                <a:defRPr/>
              </a:pPr>
              <a:t>‹#›</a:t>
            </a:fld>
            <a:endParaRPr lang="en-US" altLang="en-US"/>
          </a:p>
        </p:txBody>
      </p:sp>
    </p:spTree>
    <p:extLst>
      <p:ext uri="{BB962C8B-B14F-4D97-AF65-F5344CB8AC3E}">
        <p14:creationId xmlns:p14="http://schemas.microsoft.com/office/powerpoint/2010/main" val="6623309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a:extLst>
              <a:ext uri="{FF2B5EF4-FFF2-40B4-BE49-F238E27FC236}">
                <a16:creationId xmlns:a16="http://schemas.microsoft.com/office/drawing/2014/main" id="{59F7E842-A89A-4000-A91D-C9F2869F4B46}"/>
              </a:ext>
            </a:extLst>
          </p:cNvPr>
          <p:cNvSpPr>
            <a:spLocks noGrp="1" noChangeArrowheads="1"/>
          </p:cNvSpPr>
          <p:nvPr>
            <p:ph type="ftr" sz="quarter" idx="10"/>
          </p:nvPr>
        </p:nvSpPr>
        <p:spPr>
          <a:xfrm>
            <a:off x="3124200" y="6248400"/>
            <a:ext cx="2895600" cy="457200"/>
          </a:xfrm>
          <a:prstGeom prst="rect">
            <a:avLst/>
          </a:prstGeom>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B4595FEB-0354-41FB-8855-3451BC9C55D1}"/>
              </a:ext>
            </a:extLst>
          </p:cNvPr>
          <p:cNvSpPr>
            <a:spLocks noGrp="1" noChangeArrowheads="1"/>
          </p:cNvSpPr>
          <p:nvPr>
            <p:ph type="sldNum" sz="quarter" idx="11"/>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62EF4C44-4C47-4E6D-9202-0462E3A2FBB5}" type="slidenum">
              <a:rPr lang="en-US" altLang="en-US"/>
              <a:pPr/>
              <a:t>‹#›</a:t>
            </a:fld>
            <a:endParaRPr lang="en-US" altLang="en-US"/>
          </a:p>
        </p:txBody>
      </p:sp>
      <p:sp>
        <p:nvSpPr>
          <p:cNvPr id="6" name="Rectangle 16">
            <a:extLst>
              <a:ext uri="{FF2B5EF4-FFF2-40B4-BE49-F238E27FC236}">
                <a16:creationId xmlns:a16="http://schemas.microsoft.com/office/drawing/2014/main" id="{86BB35FD-1C6E-4F25-A26C-655392824C53}"/>
              </a:ext>
            </a:extLst>
          </p:cNvPr>
          <p:cNvSpPr>
            <a:spLocks noGrp="1" noChangeArrowheads="1"/>
          </p:cNvSpPr>
          <p:nvPr>
            <p:ph type="dt" sz="half" idx="12"/>
          </p:nvPr>
        </p:nvSpPr>
        <p:spPr>
          <a:xfrm>
            <a:off x="457200" y="6245225"/>
            <a:ext cx="2133600" cy="476250"/>
          </a:xfrm>
          <a:prstGeom prst="rect">
            <a:avLst/>
          </a:prstGeom>
        </p:spPr>
        <p:txBody>
          <a:bodyPr/>
          <a:lstStyle>
            <a:lvl1pPr>
              <a:defRPr/>
            </a:lvl1pPr>
          </a:lstStyle>
          <a:p>
            <a:pPr>
              <a:defRPr/>
            </a:pPr>
            <a:endParaRPr lang="en-US"/>
          </a:p>
        </p:txBody>
      </p:sp>
    </p:spTree>
    <p:extLst>
      <p:ext uri="{BB962C8B-B14F-4D97-AF65-F5344CB8AC3E}">
        <p14:creationId xmlns:p14="http://schemas.microsoft.com/office/powerpoint/2010/main" val="40382606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1C9083C-412E-4100-9042-22868DF10169}" type="datetimeFigureOut">
              <a:rPr lang="en-US"/>
              <a:pPr>
                <a:defRPr/>
              </a:pPr>
              <a:t>1/19/2024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AC0E3F8-15D5-43CD-B1A8-F39F63275B47}" type="slidenum">
              <a:rPr lang="en-US" altLang="en-US"/>
              <a:pPr>
                <a:defRPr/>
              </a:pPr>
              <a:t>‹#›</a:t>
            </a:fld>
            <a:endParaRPr lang="en-US" altLang="en-US"/>
          </a:p>
        </p:txBody>
      </p:sp>
    </p:spTree>
    <p:extLst>
      <p:ext uri="{BB962C8B-B14F-4D97-AF65-F5344CB8AC3E}">
        <p14:creationId xmlns:p14="http://schemas.microsoft.com/office/powerpoint/2010/main" val="42927387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D8BEC3F-A437-4CAA-A532-31A993BABFCE}" type="datetimeFigureOut">
              <a:rPr lang="en-US"/>
              <a:pPr>
                <a:defRPr/>
              </a:pPr>
              <a:t>1/19/2024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B86687F-6129-49B6-9B58-C4F80801C855}" type="slidenum">
              <a:rPr lang="en-US" altLang="en-US"/>
              <a:pPr>
                <a:defRPr/>
              </a:pPr>
              <a:t>‹#›</a:t>
            </a:fld>
            <a:endParaRPr lang="en-US" altLang="en-US"/>
          </a:p>
        </p:txBody>
      </p:sp>
    </p:spTree>
    <p:extLst>
      <p:ext uri="{BB962C8B-B14F-4D97-AF65-F5344CB8AC3E}">
        <p14:creationId xmlns:p14="http://schemas.microsoft.com/office/powerpoint/2010/main" val="21814388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B996E46-1E3F-4EEE-ABE7-AAB31229E610}" type="datetimeFigureOut">
              <a:rPr lang="en-US"/>
              <a:pPr>
                <a:defRPr/>
              </a:pPr>
              <a:t>1/19/2024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B7B3454-74A1-473D-BB05-43794B01DEE0}" type="slidenum">
              <a:rPr lang="en-US" altLang="en-US"/>
              <a:pPr>
                <a:defRPr/>
              </a:pPr>
              <a:t>‹#›</a:t>
            </a:fld>
            <a:endParaRPr lang="en-US" altLang="en-US"/>
          </a:p>
        </p:txBody>
      </p:sp>
    </p:spTree>
    <p:extLst>
      <p:ext uri="{BB962C8B-B14F-4D97-AF65-F5344CB8AC3E}">
        <p14:creationId xmlns:p14="http://schemas.microsoft.com/office/powerpoint/2010/main" val="18006866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B9FCD0BA-5676-406F-831B-3CCF0AB01910}" type="datetimeFigureOut">
              <a:rPr lang="en-US"/>
              <a:pPr>
                <a:defRPr/>
              </a:pPr>
              <a:t>1/19/2024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AFFD5FA-5372-4AE6-B666-214DF844BA07}" type="slidenum">
              <a:rPr lang="en-US" altLang="en-US"/>
              <a:pPr>
                <a:defRPr/>
              </a:pPr>
              <a:t>‹#›</a:t>
            </a:fld>
            <a:endParaRPr lang="en-US" altLang="en-US"/>
          </a:p>
        </p:txBody>
      </p:sp>
    </p:spTree>
    <p:extLst>
      <p:ext uri="{BB962C8B-B14F-4D97-AF65-F5344CB8AC3E}">
        <p14:creationId xmlns:p14="http://schemas.microsoft.com/office/powerpoint/2010/main" val="1226465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A62F2B1-C7EE-4548-A1C5-D20EE1D37EA4}" type="datetimeFigureOut">
              <a:rPr lang="en-US"/>
              <a:pPr>
                <a:defRPr/>
              </a:pPr>
              <a:t>1/19/2024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42C60C1-3697-4172-B285-A8BCD444E13F}" type="slidenum">
              <a:rPr lang="en-US" altLang="en-US"/>
              <a:pPr>
                <a:defRPr/>
              </a:pPr>
              <a:t>‹#›</a:t>
            </a:fld>
            <a:endParaRPr lang="en-US" altLang="en-US"/>
          </a:p>
        </p:txBody>
      </p:sp>
    </p:spTree>
    <p:extLst>
      <p:ext uri="{BB962C8B-B14F-4D97-AF65-F5344CB8AC3E}">
        <p14:creationId xmlns:p14="http://schemas.microsoft.com/office/powerpoint/2010/main" val="1618655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fault text">
    <p:spTree>
      <p:nvGrpSpPr>
        <p:cNvPr id="1" name=""/>
        <p:cNvGrpSpPr/>
        <p:nvPr/>
      </p:nvGrpSpPr>
      <p:grpSpPr>
        <a:xfrm>
          <a:off x="0" y="0"/>
          <a:ext cx="0" cy="0"/>
          <a:chOff x="0" y="0"/>
          <a:chExt cx="0" cy="0"/>
        </a:xfrm>
      </p:grpSpPr>
      <p:sp>
        <p:nvSpPr>
          <p:cNvPr id="9" name="Rectangle 6"/>
          <p:cNvSpPr>
            <a:spLocks noGrp="1" noChangeArrowheads="1"/>
          </p:cNvSpPr>
          <p:nvPr>
            <p:ph idx="11"/>
          </p:nvPr>
        </p:nvSpPr>
        <p:spPr bwMode="auto">
          <a:xfrm>
            <a:off x="522000" y="1519237"/>
            <a:ext cx="8136000" cy="487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lstStyle>
            <a:lvl1pPr marL="0" marR="0" indent="0" algn="l" defTabSz="914400" rtl="0" eaLnBrk="1" fontAlgn="base" latinLnBrk="0" hangingPunct="1">
              <a:lnSpc>
                <a:spcPts val="2200"/>
              </a:lnSpc>
              <a:spcBef>
                <a:spcPts val="900"/>
              </a:spcBef>
              <a:spcAft>
                <a:spcPct val="0"/>
              </a:spcAft>
              <a:buClr>
                <a:srgbClr val="005BB9"/>
              </a:buClr>
              <a:buSzPct val="100000"/>
              <a:buFont typeface="Arial" charset="0"/>
              <a:buNone/>
              <a:tabLst/>
              <a:defRPr sz="1800">
                <a:solidFill>
                  <a:schemeClr val="tx2"/>
                </a:solidFill>
              </a:defRPr>
            </a:lvl1pPr>
            <a:lvl2pPr>
              <a:defRPr sz="1800"/>
            </a:lvl2pPr>
            <a:lvl3pPr>
              <a:defRPr sz="1800"/>
            </a:lvl3pPr>
            <a:lvl4pPr>
              <a:defRPr sz="1800"/>
            </a:lvl4pPr>
            <a:lvl5pPr>
              <a:defRPr sz="1800"/>
            </a:lvl5pPr>
          </a:lstStyle>
          <a:p>
            <a:pPr lvl="0"/>
            <a:r>
              <a:rPr lang="en-US"/>
              <a:t>Click to edit Master text styles</a:t>
            </a:r>
          </a:p>
          <a:p>
            <a:pPr lvl="1"/>
            <a:r>
              <a:rPr lang="en-US"/>
              <a:t>Second level</a:t>
            </a:r>
          </a:p>
        </p:txBody>
      </p:sp>
      <p:sp>
        <p:nvSpPr>
          <p:cNvPr id="4" name="Titel 3"/>
          <p:cNvSpPr>
            <a:spLocks noGrp="1"/>
          </p:cNvSpPr>
          <p:nvPr>
            <p:ph type="title"/>
          </p:nvPr>
        </p:nvSpPr>
        <p:spPr/>
        <p:txBody>
          <a:bodyPr/>
          <a:lstStyle>
            <a:lvl1pPr>
              <a:defRPr/>
            </a:lvl1pPr>
          </a:lstStyle>
          <a:p>
            <a:r>
              <a:rPr lang="en-US"/>
              <a:t>Click to edit Master title style</a:t>
            </a:r>
            <a:endParaRPr lang="de-DE" dirty="0"/>
          </a:p>
        </p:txBody>
      </p:sp>
    </p:spTree>
    <p:extLst>
      <p:ext uri="{BB962C8B-B14F-4D97-AF65-F5344CB8AC3E}">
        <p14:creationId xmlns:p14="http://schemas.microsoft.com/office/powerpoint/2010/main" val="3294453193"/>
      </p:ext>
    </p:extLst>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61D9C98C-DBBE-420C-99C8-0DBCFB4D7A1A}" type="datetimeFigureOut">
              <a:rPr lang="en-US"/>
              <a:pPr>
                <a:defRPr/>
              </a:pPr>
              <a:t>1/19/2024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229DE68-2E52-4B3C-8DAE-4AC462AE1118}" type="slidenum">
              <a:rPr lang="en-US" altLang="en-US"/>
              <a:pPr>
                <a:defRPr/>
              </a:pPr>
              <a:t>‹#›</a:t>
            </a:fld>
            <a:endParaRPr lang="en-US" altLang="en-US"/>
          </a:p>
        </p:txBody>
      </p:sp>
    </p:spTree>
    <p:extLst>
      <p:ext uri="{BB962C8B-B14F-4D97-AF65-F5344CB8AC3E}">
        <p14:creationId xmlns:p14="http://schemas.microsoft.com/office/powerpoint/2010/main" val="20623279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30AB518-5B00-48FF-BFAB-B0062C1C73AB}" type="datetimeFigureOut">
              <a:rPr lang="en-US"/>
              <a:pPr>
                <a:defRPr/>
              </a:pPr>
              <a:t>1/19/2024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E29CE37-9C58-435A-9820-70713D872D10}" type="slidenum">
              <a:rPr lang="en-US" altLang="en-US"/>
              <a:pPr>
                <a:defRPr/>
              </a:pPr>
              <a:t>‹#›</a:t>
            </a:fld>
            <a:endParaRPr lang="en-US" altLang="en-US"/>
          </a:p>
        </p:txBody>
      </p:sp>
    </p:spTree>
    <p:extLst>
      <p:ext uri="{BB962C8B-B14F-4D97-AF65-F5344CB8AC3E}">
        <p14:creationId xmlns:p14="http://schemas.microsoft.com/office/powerpoint/2010/main" val="5210705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599833D-618F-46C8-A81B-D4E755EA5500}" type="datetimeFigureOut">
              <a:rPr lang="en-US"/>
              <a:pPr>
                <a:defRPr/>
              </a:pPr>
              <a:t>1/19/2024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E6C8A87-DB04-480F-9DBA-341E42FBA5C7}" type="slidenum">
              <a:rPr lang="en-US" altLang="en-US"/>
              <a:pPr>
                <a:defRPr/>
              </a:pPr>
              <a:t>‹#›</a:t>
            </a:fld>
            <a:endParaRPr lang="en-US" altLang="en-US"/>
          </a:p>
        </p:txBody>
      </p:sp>
    </p:spTree>
    <p:extLst>
      <p:ext uri="{BB962C8B-B14F-4D97-AF65-F5344CB8AC3E}">
        <p14:creationId xmlns:p14="http://schemas.microsoft.com/office/powerpoint/2010/main" val="31291398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C323217-4C70-4E53-86EC-6B1A5ECE8DAC}" type="datetimeFigureOut">
              <a:rPr lang="en-US"/>
              <a:pPr>
                <a:defRPr/>
              </a:pPr>
              <a:t>1/19/2024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AA4C2EB-AB10-4C59-8444-64DF47C41764}" type="slidenum">
              <a:rPr lang="en-US" altLang="en-US"/>
              <a:pPr>
                <a:defRPr/>
              </a:pPr>
              <a:t>‹#›</a:t>
            </a:fld>
            <a:endParaRPr lang="en-US" altLang="en-US"/>
          </a:p>
        </p:txBody>
      </p:sp>
    </p:spTree>
    <p:extLst>
      <p:ext uri="{BB962C8B-B14F-4D97-AF65-F5344CB8AC3E}">
        <p14:creationId xmlns:p14="http://schemas.microsoft.com/office/powerpoint/2010/main" val="32668032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8F7FB9B-EC38-4540-9DE5-7EBB89B8B56D}" type="datetimeFigureOut">
              <a:rPr lang="en-US"/>
              <a:pPr>
                <a:defRPr/>
              </a:pPr>
              <a:t>1/19/2024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E99CA0-250D-4C75-8F5A-B13AB7842E4C}" type="slidenum">
              <a:rPr lang="en-US" altLang="en-US"/>
              <a:pPr>
                <a:defRPr/>
              </a:pPr>
              <a:t>‹#›</a:t>
            </a:fld>
            <a:endParaRPr lang="en-US" altLang="en-US"/>
          </a:p>
        </p:txBody>
      </p:sp>
    </p:spTree>
    <p:extLst>
      <p:ext uri="{BB962C8B-B14F-4D97-AF65-F5344CB8AC3E}">
        <p14:creationId xmlns:p14="http://schemas.microsoft.com/office/powerpoint/2010/main" val="7047537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4525123-C209-4E3C-851F-61BCC43C9713}" type="datetimeFigureOut">
              <a:rPr lang="en-US"/>
              <a:pPr>
                <a:defRPr/>
              </a:pPr>
              <a:t>1/19/2024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DB460BB-7CC2-4843-813B-64473F42248F}" type="slidenum">
              <a:rPr lang="en-US" altLang="en-US"/>
              <a:pPr>
                <a:defRPr/>
              </a:pPr>
              <a:t>‹#›</a:t>
            </a:fld>
            <a:endParaRPr lang="en-US" altLang="en-US"/>
          </a:p>
        </p:txBody>
      </p:sp>
    </p:spTree>
    <p:extLst>
      <p:ext uri="{BB962C8B-B14F-4D97-AF65-F5344CB8AC3E}">
        <p14:creationId xmlns:p14="http://schemas.microsoft.com/office/powerpoint/2010/main" val="453913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bulleted list">
    <p:spTree>
      <p:nvGrpSpPr>
        <p:cNvPr id="1" name=""/>
        <p:cNvGrpSpPr/>
        <p:nvPr/>
      </p:nvGrpSpPr>
      <p:grpSpPr>
        <a:xfrm>
          <a:off x="0" y="0"/>
          <a:ext cx="0" cy="0"/>
          <a:chOff x="0" y="0"/>
          <a:chExt cx="0" cy="0"/>
        </a:xfrm>
      </p:grpSpPr>
      <p:sp>
        <p:nvSpPr>
          <p:cNvPr id="3" name="Rectangle 6"/>
          <p:cNvSpPr>
            <a:spLocks noGrp="1" noChangeArrowheads="1"/>
          </p:cNvSpPr>
          <p:nvPr>
            <p:ph idx="11"/>
          </p:nvPr>
        </p:nvSpPr>
        <p:spPr bwMode="auto">
          <a:xfrm>
            <a:off x="522000" y="1512000"/>
            <a:ext cx="8136000" cy="48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lstStyle>
            <a:lvl1pPr marL="174625" indent="-174625">
              <a:buFont typeface="Arial" pitchFamily="34" charset="0"/>
              <a:buChar char="•"/>
              <a:defRPr sz="1800">
                <a:solidFill>
                  <a:schemeClr val="tx2"/>
                </a:solidFill>
              </a:defRPr>
            </a:lvl1pPr>
            <a:lvl2pPr marL="363538" indent="-174625">
              <a:buFont typeface="Arial" pitchFamily="34" charset="0"/>
              <a:buChar char="•"/>
              <a:defRPr sz="1800">
                <a:solidFill>
                  <a:schemeClr val="tx2"/>
                </a:solidFill>
              </a:defRPr>
            </a:lvl2pPr>
            <a:lvl3pPr marL="538163" indent="-174625">
              <a:buFont typeface="Arial" pitchFamily="34" charset="0"/>
              <a:buChar char="•"/>
              <a:defRPr sz="1800" baseline="0">
                <a:solidFill>
                  <a:schemeClr val="tx2"/>
                </a:solidFill>
              </a:defRPr>
            </a:lvl3pPr>
            <a:lvl4pPr marL="712788" indent="-174625">
              <a:buFont typeface="Arial" pitchFamily="34" charset="0"/>
              <a:buChar char="•"/>
              <a:defRPr sz="1800" baseline="0">
                <a:solidFill>
                  <a:schemeClr val="tx2"/>
                </a:solidFill>
              </a:defRPr>
            </a:lvl4pPr>
            <a:lvl5pPr marL="901700" indent="-174625">
              <a:buFont typeface="Arial" pitchFamily="34" charset="0"/>
              <a:buChar char="•"/>
              <a:defRPr sz="1800"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40715389"/>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two columns">
    <p:spTree>
      <p:nvGrpSpPr>
        <p:cNvPr id="1" name=""/>
        <p:cNvGrpSpPr/>
        <p:nvPr/>
      </p:nvGrpSpPr>
      <p:grpSpPr>
        <a:xfrm>
          <a:off x="0" y="0"/>
          <a:ext cx="0" cy="0"/>
          <a:chOff x="0" y="0"/>
          <a:chExt cx="0" cy="0"/>
        </a:xfrm>
      </p:grpSpPr>
      <p:sp>
        <p:nvSpPr>
          <p:cNvPr id="3" name="Content Placeholder 6"/>
          <p:cNvSpPr>
            <a:spLocks noGrp="1" noChangeArrowheads="1"/>
          </p:cNvSpPr>
          <p:nvPr>
            <p:ph idx="11"/>
          </p:nvPr>
        </p:nvSpPr>
        <p:spPr bwMode="auto">
          <a:xfrm>
            <a:off x="522000" y="1512000"/>
            <a:ext cx="3960000"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
        <p:nvSpPr>
          <p:cNvPr id="4" name="Rectangle 6"/>
          <p:cNvSpPr>
            <a:spLocks noGrp="1" noChangeArrowheads="1"/>
          </p:cNvSpPr>
          <p:nvPr>
            <p:ph idx="12"/>
          </p:nvPr>
        </p:nvSpPr>
        <p:spPr bwMode="auto">
          <a:xfrm>
            <a:off x="4680000" y="1512000"/>
            <a:ext cx="3960000"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Tree>
    <p:extLst>
      <p:ext uri="{BB962C8B-B14F-4D97-AF65-F5344CB8AC3E}">
        <p14:creationId xmlns:p14="http://schemas.microsoft.com/office/powerpoint/2010/main" val="1559130994"/>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4_compariso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DE"/>
          </a:p>
        </p:txBody>
      </p:sp>
      <p:sp>
        <p:nvSpPr>
          <p:cNvPr id="3" name="Textplatzhalter 2"/>
          <p:cNvSpPr>
            <a:spLocks noGrp="1"/>
          </p:cNvSpPr>
          <p:nvPr>
            <p:ph type="body" idx="1"/>
          </p:nvPr>
        </p:nvSpPr>
        <p:spPr>
          <a:xfrm>
            <a:off x="522000" y="1512000"/>
            <a:ext cx="3960000" cy="287258"/>
          </a:xfrm>
        </p:spPr>
        <p:txBody>
          <a:bodyPr/>
          <a:lstStyle>
            <a:lvl1pPr marL="0" indent="0">
              <a:buNone/>
              <a:defRPr sz="1600" b="1">
                <a:latin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Inhaltsplatzhalter 3"/>
          <p:cNvSpPr>
            <a:spLocks noGrp="1"/>
          </p:cNvSpPr>
          <p:nvPr>
            <p:ph sz="half" idx="2"/>
          </p:nvPr>
        </p:nvSpPr>
        <p:spPr>
          <a:xfrm>
            <a:off x="522000" y="1944000"/>
            <a:ext cx="3960000" cy="2160000"/>
          </a:xfrm>
        </p:spPr>
        <p:txBody>
          <a:bodyPr/>
          <a:lstStyle>
            <a:lvl1pPr marL="177800" indent="-177800">
              <a:lnSpc>
                <a:spcPct val="100000"/>
              </a:lnSpc>
              <a:buClr>
                <a:schemeClr val="tx2">
                  <a:lumMod val="75000"/>
                  <a:lumOff val="25000"/>
                </a:schemeClr>
              </a:buClr>
              <a:buFont typeface="Arial"/>
              <a:buChar char="•"/>
              <a:defRPr sz="1600">
                <a:solidFill>
                  <a:schemeClr val="tx2"/>
                </a:solidFill>
              </a:defRPr>
            </a:lvl1pPr>
            <a:lvl2pPr marL="371475" indent="-179388">
              <a:lnSpc>
                <a:spcPct val="100000"/>
              </a:lnSpc>
              <a:buClr>
                <a:schemeClr val="tx2">
                  <a:lumMod val="75000"/>
                  <a:lumOff val="25000"/>
                </a:schemeClr>
              </a:buClr>
              <a:buFont typeface="Arial" pitchFamily="34" charset="0"/>
              <a:buChar char="•"/>
              <a:defRPr sz="1600">
                <a:solidFill>
                  <a:schemeClr val="tx2"/>
                </a:solidFill>
              </a:defRPr>
            </a:lvl2pPr>
            <a:lvl3pPr marL="563563" indent="-190500">
              <a:lnSpc>
                <a:spcPct val="100000"/>
              </a:lnSpc>
              <a:buClr>
                <a:schemeClr val="tx2">
                  <a:lumMod val="75000"/>
                  <a:lumOff val="25000"/>
                </a:schemeClr>
              </a:buClr>
              <a:buFont typeface="Arial"/>
              <a:buChar char="•"/>
              <a:defRPr sz="1600">
                <a:solidFill>
                  <a:schemeClr val="tx2"/>
                </a:solidFill>
              </a:defRPr>
            </a:lvl3pPr>
            <a:lvl4pPr marL="760413" indent="-195263">
              <a:lnSpc>
                <a:spcPct val="100000"/>
              </a:lnSpc>
              <a:buClr>
                <a:schemeClr val="tx2">
                  <a:lumMod val="75000"/>
                  <a:lumOff val="25000"/>
                </a:schemeClr>
              </a:buClr>
              <a:buFont typeface="Arial" pitchFamily="34" charset="0"/>
              <a:buChar char="•"/>
              <a:defRPr sz="1600">
                <a:solidFill>
                  <a:schemeClr val="tx2"/>
                </a:solidFill>
              </a:defRPr>
            </a:lvl4pPr>
            <a:lvl5pPr marL="941388" indent="-174625">
              <a:lnSpc>
                <a:spcPct val="100000"/>
              </a:lnSpc>
              <a:buClr>
                <a:schemeClr val="tx2">
                  <a:lumMod val="75000"/>
                  <a:lumOff val="25000"/>
                </a:schemeClr>
              </a:buClr>
              <a:buFont typeface="Arial"/>
              <a:buChar char="•"/>
              <a:defRPr sz="1600">
                <a:solidFill>
                  <a:schemeClr val="tx2"/>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5" name="Textplatzhalter 4"/>
          <p:cNvSpPr>
            <a:spLocks noGrp="1"/>
          </p:cNvSpPr>
          <p:nvPr>
            <p:ph type="body" sz="quarter" idx="3"/>
          </p:nvPr>
        </p:nvSpPr>
        <p:spPr>
          <a:xfrm>
            <a:off x="4680000" y="1512000"/>
            <a:ext cx="3960000" cy="287258"/>
          </a:xfrm>
        </p:spPr>
        <p:txBody>
          <a:bodyPr/>
          <a:lstStyle>
            <a:lvl1pPr marL="0" indent="0">
              <a:buNone/>
              <a:defRPr sz="1600" b="1">
                <a:latin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Inhaltsplatzhalter 3"/>
          <p:cNvSpPr>
            <a:spLocks noGrp="1"/>
          </p:cNvSpPr>
          <p:nvPr>
            <p:ph sz="half" idx="10"/>
          </p:nvPr>
        </p:nvSpPr>
        <p:spPr>
          <a:xfrm>
            <a:off x="4680000" y="1944000"/>
            <a:ext cx="3960000" cy="2160000"/>
          </a:xfrm>
        </p:spPr>
        <p:txBody>
          <a:bodyPr/>
          <a:lstStyle>
            <a:lvl1pPr marL="177800" indent="-177800">
              <a:lnSpc>
                <a:spcPct val="100000"/>
              </a:lnSpc>
              <a:buClr>
                <a:schemeClr val="tx2">
                  <a:lumMod val="75000"/>
                  <a:lumOff val="25000"/>
                </a:schemeClr>
              </a:buClr>
              <a:buFont typeface="Arial"/>
              <a:buChar char="•"/>
              <a:defRPr sz="1600">
                <a:solidFill>
                  <a:schemeClr val="tx2"/>
                </a:solidFill>
              </a:defRPr>
            </a:lvl1pPr>
            <a:lvl2pPr marL="371475" indent="-179388">
              <a:lnSpc>
                <a:spcPct val="100000"/>
              </a:lnSpc>
              <a:buClr>
                <a:schemeClr val="tx2">
                  <a:lumMod val="75000"/>
                  <a:lumOff val="25000"/>
                </a:schemeClr>
              </a:buClr>
              <a:buFont typeface="Arial" pitchFamily="34" charset="0"/>
              <a:buChar char="•"/>
              <a:defRPr sz="1600">
                <a:solidFill>
                  <a:schemeClr val="tx2"/>
                </a:solidFill>
              </a:defRPr>
            </a:lvl2pPr>
            <a:lvl3pPr marL="563563" indent="-190500">
              <a:lnSpc>
                <a:spcPct val="100000"/>
              </a:lnSpc>
              <a:buClr>
                <a:schemeClr val="tx2">
                  <a:lumMod val="75000"/>
                  <a:lumOff val="25000"/>
                </a:schemeClr>
              </a:buClr>
              <a:buFont typeface="Arial"/>
              <a:buChar char="•"/>
              <a:defRPr sz="1600">
                <a:solidFill>
                  <a:schemeClr val="tx2"/>
                </a:solidFill>
              </a:defRPr>
            </a:lvl3pPr>
            <a:lvl4pPr marL="760413" indent="-195263">
              <a:lnSpc>
                <a:spcPct val="100000"/>
              </a:lnSpc>
              <a:buClr>
                <a:schemeClr val="tx2">
                  <a:lumMod val="75000"/>
                  <a:lumOff val="25000"/>
                </a:schemeClr>
              </a:buClr>
              <a:buFont typeface="Arial" pitchFamily="34" charset="0"/>
              <a:buChar char="•"/>
              <a:defRPr sz="1600">
                <a:solidFill>
                  <a:schemeClr val="tx2"/>
                </a:solidFill>
              </a:defRPr>
            </a:lvl4pPr>
            <a:lvl5pPr marL="941388" indent="-174625">
              <a:lnSpc>
                <a:spcPct val="100000"/>
              </a:lnSpc>
              <a:buClr>
                <a:schemeClr val="tx2">
                  <a:lumMod val="75000"/>
                  <a:lumOff val="25000"/>
                </a:schemeClr>
              </a:buClr>
              <a:buFont typeface="Arial"/>
              <a:buChar char="•"/>
              <a:defRPr sz="1600">
                <a:solidFill>
                  <a:schemeClr val="tx2"/>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Tree>
    <p:extLst>
      <p:ext uri="{BB962C8B-B14F-4D97-AF65-F5344CB8AC3E}">
        <p14:creationId xmlns:p14="http://schemas.microsoft.com/office/powerpoint/2010/main" val="916718985"/>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5_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DE"/>
          </a:p>
        </p:txBody>
      </p:sp>
      <p:sp>
        <p:nvSpPr>
          <p:cNvPr id="3" name="Content Placeholder 5"/>
          <p:cNvSpPr>
            <a:spLocks noGrp="1"/>
          </p:cNvSpPr>
          <p:nvPr>
            <p:ph sz="quarter" idx="10"/>
          </p:nvPr>
        </p:nvSpPr>
        <p:spPr>
          <a:xfrm>
            <a:off x="520700" y="1519239"/>
            <a:ext cx="8154988" cy="4160062"/>
          </a:xfrm>
        </p:spPr>
        <p:txBody>
          <a:bodyPr/>
          <a:lstStyle/>
          <a:p>
            <a:pPr lvl="0"/>
            <a:r>
              <a:rPr lang="en-US"/>
              <a:t>Click to edit Master text styles</a:t>
            </a:r>
          </a:p>
        </p:txBody>
      </p:sp>
    </p:spTree>
    <p:extLst>
      <p:ext uri="{BB962C8B-B14F-4D97-AF65-F5344CB8AC3E}">
        <p14:creationId xmlns:p14="http://schemas.microsoft.com/office/powerpoint/2010/main" val="3886650782"/>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6_tabl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DE"/>
          </a:p>
        </p:txBody>
      </p:sp>
      <p:sp>
        <p:nvSpPr>
          <p:cNvPr id="3" name="Table Placeholder 3"/>
          <p:cNvSpPr>
            <a:spLocks noGrp="1"/>
          </p:cNvSpPr>
          <p:nvPr>
            <p:ph type="tbl" sz="quarter" idx="10"/>
          </p:nvPr>
        </p:nvSpPr>
        <p:spPr>
          <a:xfrm>
            <a:off x="520700" y="1519238"/>
            <a:ext cx="8154988" cy="4879975"/>
          </a:xfrm>
        </p:spPr>
        <p:txBody>
          <a:bodyPr>
            <a:noAutofit/>
          </a:bodyPr>
          <a:lstStyle/>
          <a:p>
            <a:pPr lvl="0"/>
            <a:r>
              <a:rPr lang="en-US" noProof="0"/>
              <a:t>Click icon to add table</a:t>
            </a:r>
            <a:endParaRPr lang="de-DE" noProof="0"/>
          </a:p>
        </p:txBody>
      </p:sp>
    </p:spTree>
    <p:extLst>
      <p:ext uri="{BB962C8B-B14F-4D97-AF65-F5344CB8AC3E}">
        <p14:creationId xmlns:p14="http://schemas.microsoft.com/office/powerpoint/2010/main" val="1676300179"/>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7_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6359536"/>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8_basic grid">
    <p:spTree>
      <p:nvGrpSpPr>
        <p:cNvPr id="1" name=""/>
        <p:cNvGrpSpPr/>
        <p:nvPr/>
      </p:nvGrpSpPr>
      <p:grpSpPr>
        <a:xfrm>
          <a:off x="0" y="0"/>
          <a:ext cx="0" cy="0"/>
          <a:chOff x="0" y="0"/>
          <a:chExt cx="0" cy="0"/>
        </a:xfrm>
      </p:grpSpPr>
      <p:grpSp>
        <p:nvGrpSpPr>
          <p:cNvPr id="4" name="Gruppierung 26"/>
          <p:cNvGrpSpPr>
            <a:grpSpLocks/>
          </p:cNvGrpSpPr>
          <p:nvPr/>
        </p:nvGrpSpPr>
        <p:grpSpPr bwMode="auto">
          <a:xfrm>
            <a:off x="503238" y="908050"/>
            <a:ext cx="8172450" cy="5975350"/>
            <a:chOff x="539552" y="908720"/>
            <a:chExt cx="8157581" cy="5974680"/>
          </a:xfrm>
        </p:grpSpPr>
        <p:cxnSp>
          <p:nvCxnSpPr>
            <p:cNvPr id="5" name="Gerade Verbindung 8"/>
            <p:cNvCxnSpPr>
              <a:cxnSpLocks noChangeShapeType="1"/>
            </p:cNvCxnSpPr>
            <p:nvPr/>
          </p:nvCxnSpPr>
          <p:spPr bwMode="auto">
            <a:xfrm>
              <a:off x="547475" y="927768"/>
              <a:ext cx="0" cy="5949283"/>
            </a:xfrm>
            <a:prstGeom prst="line">
              <a:avLst/>
            </a:prstGeom>
            <a:noFill/>
            <a:ln w="9525">
              <a:solidFill>
                <a:schemeClr val="accent4"/>
              </a:solidFill>
              <a:round/>
              <a:headEnd/>
              <a:tailEnd/>
            </a:ln>
            <a:extLst>
              <a:ext uri="{909E8E84-426E-40DD-AFC4-6F175D3DCCD1}">
                <a14:hiddenFill xmlns:a14="http://schemas.microsoft.com/office/drawing/2010/main">
                  <a:noFill/>
                </a14:hiddenFill>
              </a:ext>
            </a:extLst>
          </p:spPr>
        </p:cxnSp>
        <p:cxnSp>
          <p:nvCxnSpPr>
            <p:cNvPr id="6" name="Gerade Verbindung 9"/>
            <p:cNvCxnSpPr>
              <a:cxnSpLocks noChangeShapeType="1"/>
            </p:cNvCxnSpPr>
            <p:nvPr/>
          </p:nvCxnSpPr>
          <p:spPr bwMode="auto">
            <a:xfrm>
              <a:off x="8690795" y="908720"/>
              <a:ext cx="0" cy="5974680"/>
            </a:xfrm>
            <a:prstGeom prst="line">
              <a:avLst/>
            </a:prstGeom>
            <a:noFill/>
            <a:ln w="9525">
              <a:solidFill>
                <a:schemeClr val="accent4"/>
              </a:solidFill>
              <a:round/>
              <a:headEnd/>
              <a:tailEnd/>
            </a:ln>
            <a:extLst>
              <a:ext uri="{909E8E84-426E-40DD-AFC4-6F175D3DCCD1}">
                <a14:hiddenFill xmlns:a14="http://schemas.microsoft.com/office/drawing/2010/main">
                  <a:noFill/>
                </a14:hiddenFill>
              </a:ext>
            </a:extLst>
          </p:spPr>
        </p:cxnSp>
        <p:cxnSp>
          <p:nvCxnSpPr>
            <p:cNvPr id="7" name="Gerade Verbindung 6"/>
            <p:cNvCxnSpPr>
              <a:cxnSpLocks noChangeShapeType="1"/>
            </p:cNvCxnSpPr>
            <p:nvPr/>
          </p:nvCxnSpPr>
          <p:spPr bwMode="auto">
            <a:xfrm>
              <a:off x="553813" y="1162692"/>
              <a:ext cx="8141735" cy="0"/>
            </a:xfrm>
            <a:prstGeom prst="line">
              <a:avLst/>
            </a:prstGeom>
            <a:noFill/>
            <a:ln w="9525">
              <a:solidFill>
                <a:schemeClr val="accent4"/>
              </a:solidFill>
              <a:prstDash val="dash"/>
              <a:round/>
              <a:headEnd/>
              <a:tailEnd/>
            </a:ln>
            <a:extLst>
              <a:ext uri="{909E8E84-426E-40DD-AFC4-6F175D3DCCD1}">
                <a14:hiddenFill xmlns:a14="http://schemas.microsoft.com/office/drawing/2010/main">
                  <a:noFill/>
                </a14:hiddenFill>
              </a:ext>
            </a:extLst>
          </p:spPr>
        </p:cxnSp>
        <p:cxnSp>
          <p:nvCxnSpPr>
            <p:cNvPr id="8" name="Gerade Verbindung 7"/>
            <p:cNvCxnSpPr>
              <a:cxnSpLocks noChangeShapeType="1"/>
            </p:cNvCxnSpPr>
            <p:nvPr/>
          </p:nvCxnSpPr>
          <p:spPr bwMode="auto">
            <a:xfrm flipV="1">
              <a:off x="539552" y="913482"/>
              <a:ext cx="8157581" cy="15873"/>
            </a:xfrm>
            <a:prstGeom prst="line">
              <a:avLst/>
            </a:prstGeom>
            <a:noFill/>
            <a:ln w="9525">
              <a:solidFill>
                <a:schemeClr val="accent4"/>
              </a:solidFill>
              <a:prstDash val="solid"/>
              <a:round/>
              <a:headEnd/>
              <a:tailEnd/>
            </a:ln>
            <a:extLst>
              <a:ext uri="{909E8E84-426E-40DD-AFC4-6F175D3DCCD1}">
                <a14:hiddenFill xmlns:a14="http://schemas.microsoft.com/office/drawing/2010/main">
                  <a:noFill/>
                </a14:hiddenFill>
              </a:ext>
            </a:extLst>
          </p:spPr>
        </p:cxnSp>
        <p:cxnSp>
          <p:nvCxnSpPr>
            <p:cNvPr id="9" name="Gerade Verbindung 12"/>
            <p:cNvCxnSpPr>
              <a:cxnSpLocks noChangeShapeType="1"/>
            </p:cNvCxnSpPr>
            <p:nvPr userDrawn="1"/>
          </p:nvCxnSpPr>
          <p:spPr bwMode="auto">
            <a:xfrm>
              <a:off x="556982" y="6389743"/>
              <a:ext cx="8130643" cy="0"/>
            </a:xfrm>
            <a:prstGeom prst="line">
              <a:avLst/>
            </a:prstGeom>
            <a:noFill/>
            <a:ln w="9525">
              <a:solidFill>
                <a:schemeClr val="accent4"/>
              </a:solidFill>
              <a:prstDash val="solid"/>
              <a:round/>
              <a:headEnd/>
              <a:tailEnd/>
            </a:ln>
            <a:extLst>
              <a:ext uri="{909E8E84-426E-40DD-AFC4-6F175D3DCCD1}">
                <a14:hiddenFill xmlns:a14="http://schemas.microsoft.com/office/drawing/2010/main">
                  <a:noFill/>
                </a14:hiddenFill>
              </a:ext>
            </a:extLst>
          </p:spPr>
        </p:cxnSp>
        <p:cxnSp>
          <p:nvCxnSpPr>
            <p:cNvPr id="10" name="Gerade Verbindung 12"/>
            <p:cNvCxnSpPr>
              <a:cxnSpLocks noChangeShapeType="1"/>
            </p:cNvCxnSpPr>
            <p:nvPr userDrawn="1"/>
          </p:nvCxnSpPr>
          <p:spPr bwMode="auto">
            <a:xfrm>
              <a:off x="547475" y="1515077"/>
              <a:ext cx="8143320" cy="0"/>
            </a:xfrm>
            <a:prstGeom prst="line">
              <a:avLst/>
            </a:prstGeom>
            <a:noFill/>
            <a:ln w="9525">
              <a:solidFill>
                <a:schemeClr val="accent4"/>
              </a:solidFill>
              <a:prstDash val="solid"/>
              <a:round/>
              <a:headEnd/>
              <a:tailEnd/>
            </a:ln>
            <a:extLst>
              <a:ext uri="{909E8E84-426E-40DD-AFC4-6F175D3DCCD1}">
                <a14:hiddenFill xmlns:a14="http://schemas.microsoft.com/office/drawing/2010/main">
                  <a:noFill/>
                </a14:hiddenFill>
              </a:ext>
            </a:extLst>
          </p:spPr>
        </p:cxnSp>
      </p:grpSp>
      <p:sp>
        <p:nvSpPr>
          <p:cNvPr id="3" name="Titel 1"/>
          <p:cNvSpPr>
            <a:spLocks noGrp="1"/>
          </p:cNvSpPr>
          <p:nvPr>
            <p:ph type="title"/>
          </p:nvPr>
        </p:nvSpPr>
        <p:spPr>
          <a:xfrm>
            <a:off x="3635897" y="2996952"/>
            <a:ext cx="1800200" cy="504056"/>
          </a:xfrm>
        </p:spPr>
        <p:txBody>
          <a:bodyPr/>
          <a:lstStyle>
            <a:lvl1pPr>
              <a:defRPr sz="3000">
                <a:solidFill>
                  <a:srgbClr val="999999"/>
                </a:solidFill>
              </a:defRPr>
            </a:lvl1pPr>
          </a:lstStyle>
          <a:p>
            <a:r>
              <a:rPr lang="en-US"/>
              <a:t>Click to edit Master title style</a:t>
            </a:r>
            <a:endParaRPr lang="de-DE" dirty="0"/>
          </a:p>
        </p:txBody>
      </p:sp>
    </p:spTree>
    <p:extLst>
      <p:ext uri="{BB962C8B-B14F-4D97-AF65-F5344CB8AC3E}">
        <p14:creationId xmlns:p14="http://schemas.microsoft.com/office/powerpoint/2010/main" val="1340005405"/>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520700" y="917575"/>
            <a:ext cx="8154988"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de-DE" altLang="en-US"/>
              <a:t>Click to edit Headline</a:t>
            </a:r>
          </a:p>
        </p:txBody>
      </p:sp>
      <p:sp>
        <p:nvSpPr>
          <p:cNvPr id="1027" name="Rectangle 6"/>
          <p:cNvSpPr>
            <a:spLocks noGrp="1" noChangeArrowheads="1"/>
          </p:cNvSpPr>
          <p:nvPr>
            <p:ph type="body" idx="1"/>
          </p:nvPr>
        </p:nvSpPr>
        <p:spPr bwMode="auto">
          <a:xfrm>
            <a:off x="520700" y="1808163"/>
            <a:ext cx="8154988" cy="456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a:t>Click to edit text </a:t>
            </a:r>
          </a:p>
          <a:p>
            <a:pPr lvl="0"/>
            <a:r>
              <a:rPr lang="de-DE" altLang="en-US"/>
              <a:t>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t>
            </a:r>
          </a:p>
        </p:txBody>
      </p:sp>
      <p:pic>
        <p:nvPicPr>
          <p:cNvPr id="1028" name="Bild 1" descr="Kopfbalken.png"/>
          <p:cNvPicPr>
            <a:picLocks/>
          </p:cNvPicPr>
          <p:nvPr/>
        </p:nvPicPr>
        <p:blipFill>
          <a:blip r:embed="rId16">
            <a:extLst>
              <a:ext uri="{28A0092B-C50C-407E-A947-70E740481C1C}">
                <a14:useLocalDpi xmlns:a14="http://schemas.microsoft.com/office/drawing/2010/main" val="0"/>
              </a:ext>
            </a:extLst>
          </a:blip>
          <a:srcRect/>
          <a:stretch>
            <a:fillRect/>
          </a:stretch>
        </p:blipFill>
        <p:spPr bwMode="auto">
          <a:xfrm>
            <a:off x="203200" y="0"/>
            <a:ext cx="89408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8"/>
          <p:cNvSpPr>
            <a:spLocks noChangeArrowheads="1"/>
          </p:cNvSpPr>
          <p:nvPr/>
        </p:nvSpPr>
        <p:spPr bwMode="auto">
          <a:xfrm>
            <a:off x="522288" y="212725"/>
            <a:ext cx="2592387"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80000" rIns="0" bIns="3600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900">
                <a:solidFill>
                  <a:srgbClr val="8C8C8C"/>
                </a:solidFill>
                <a:latin typeface="Calibri" panose="020F0502020204030204" pitchFamily="34" charset="0"/>
                <a:ea typeface="Calibri" panose="020F0502020204030204" pitchFamily="34" charset="0"/>
                <a:cs typeface="Calibri" panose="020F0502020204030204" pitchFamily="34" charset="0"/>
              </a:rPr>
              <a:t>Security Planning: An Applied Approach | </a:t>
            </a:r>
            <a:fld id="{AF28531B-AD5B-4EA5-9F2C-1C96342C2352}" type="datetime1">
              <a:rPr lang="en-US" altLang="en-US" sz="900" smtClean="0">
                <a:solidFill>
                  <a:srgbClr val="8C8C8C"/>
                </a:solidFill>
                <a:latin typeface="Calibri" panose="020F0502020204030204" pitchFamily="34" charset="0"/>
                <a:ea typeface="Calibri" panose="020F0502020204030204" pitchFamily="34" charset="0"/>
                <a:cs typeface="Calibri" panose="020F0502020204030204" pitchFamily="34" charset="0"/>
              </a:rPr>
              <a:pPr eaLnBrk="1" hangingPunct="1">
                <a:defRPr/>
              </a:pPr>
              <a:t>1/19/2024</a:t>
            </a:fld>
            <a:r>
              <a:rPr lang="en-US" altLang="en-US" sz="900">
                <a:solidFill>
                  <a:srgbClr val="8C8C8C"/>
                </a:solidFill>
                <a:latin typeface="Calibri" panose="020F0502020204030204" pitchFamily="34" charset="0"/>
                <a:ea typeface="Calibri" panose="020F0502020204030204" pitchFamily="34" charset="0"/>
                <a:cs typeface="Calibri" panose="020F0502020204030204" pitchFamily="34" charset="0"/>
              </a:rPr>
              <a:t> | </a:t>
            </a:r>
            <a:fld id="{97C7E612-6D61-4BDD-8073-661017F3219F}" type="slidenum">
              <a:rPr lang="en-US" altLang="en-US" sz="900" smtClean="0">
                <a:solidFill>
                  <a:srgbClr val="8C8C8C"/>
                </a:solidFill>
                <a:latin typeface="Calibri" panose="020F0502020204030204" pitchFamily="34" charset="0"/>
                <a:ea typeface="Calibri" panose="020F0502020204030204" pitchFamily="34" charset="0"/>
                <a:cs typeface="Calibri" panose="020F0502020204030204" pitchFamily="34" charset="0"/>
              </a:rPr>
              <a:pPr eaLnBrk="1" hangingPunct="1">
                <a:defRPr/>
              </a:pPr>
              <a:t>‹#›</a:t>
            </a:fld>
            <a:endParaRPr lang="en-US" altLang="en-US" sz="900">
              <a:solidFill>
                <a:srgbClr val="8C8C8C"/>
              </a:solidFill>
              <a:latin typeface="Calibri" panose="020F0502020204030204" pitchFamily="34" charset="0"/>
              <a:ea typeface="Calibri" panose="020F0502020204030204" pitchFamily="34" charset="0"/>
              <a:cs typeface="Calibri" panose="020F0502020204030204" pitchFamily="34" charset="0"/>
            </a:endParaRPr>
          </a:p>
          <a:p>
            <a:pPr eaLnBrk="1" hangingPunct="1">
              <a:defRPr/>
            </a:pPr>
            <a:endParaRPr lang="de-DE" altLang="en-US" sz="900" b="1">
              <a:latin typeface="Calibri" panose="020F0502020204030204" pitchFamily="34" charset="0"/>
              <a:ea typeface="Geneva"/>
              <a:cs typeface="Geneva"/>
            </a:endParaRPr>
          </a:p>
        </p:txBody>
      </p:sp>
      <p:sp>
        <p:nvSpPr>
          <p:cNvPr id="13" name="Abgerundetes Rechteck 8"/>
          <p:cNvSpPr/>
          <p:nvPr/>
        </p:nvSpPr>
        <p:spPr bwMode="auto">
          <a:xfrm flipV="1">
            <a:off x="0" y="0"/>
            <a:ext cx="179388" cy="612775"/>
          </a:xfrm>
          <a:prstGeom prst="roundRect">
            <a:avLst>
              <a:gd name="adj" fmla="val 0"/>
            </a:avLst>
          </a:prstGeom>
          <a:gradFill flip="none" rotWithShape="1">
            <a:gsLst>
              <a:gs pos="10000">
                <a:schemeClr val="accent2"/>
              </a:gs>
              <a:gs pos="100000">
                <a:schemeClr val="accent1"/>
              </a:gs>
            </a:gsLst>
            <a:lin ang="16200000" scaled="0"/>
            <a:tileRect/>
          </a:gradFill>
          <a:ln w="9525" cap="flat" cmpd="sng" algn="ctr">
            <a:noFill/>
            <a:prstDash val="solid"/>
            <a:round/>
            <a:headEnd type="none" w="med" len="med"/>
            <a:tailEnd type="none" w="med" len="med"/>
          </a:ln>
          <a:effectLst/>
        </p:spPr>
        <p:txBody>
          <a:bodyPr>
            <a:spAutoFit/>
          </a:bodyPr>
          <a:lstStyle/>
          <a:p>
            <a:pPr eaLnBrk="1" hangingPunct="1">
              <a:defRPr/>
            </a:pPr>
            <a:endParaRPr lang="de-DE" dirty="0">
              <a:latin typeface="Calibri"/>
              <a:ea typeface="Geneva" charset="0"/>
              <a:cs typeface="Geneva" charset="0"/>
            </a:endParaRPr>
          </a:p>
        </p:txBody>
      </p:sp>
      <p:cxnSp>
        <p:nvCxnSpPr>
          <p:cNvPr id="10" name="Gerade Verbindung 9"/>
          <p:cNvCxnSpPr/>
          <p:nvPr/>
        </p:nvCxnSpPr>
        <p:spPr bwMode="auto">
          <a:xfrm>
            <a:off x="7350125" y="115888"/>
            <a:ext cx="0" cy="360362"/>
          </a:xfrm>
          <a:prstGeom prst="line">
            <a:avLst/>
          </a:prstGeom>
          <a:solidFill>
            <a:srgbClr val="D1DDE9"/>
          </a:solidFill>
          <a:ln w="9525" cap="flat" cmpd="sng" algn="ctr">
            <a:solidFill>
              <a:schemeClr val="bg1">
                <a:lumMod val="75000"/>
              </a:schemeClr>
            </a:solidFill>
            <a:prstDash val="solid"/>
            <a:round/>
            <a:headEnd type="none" w="med" len="med"/>
            <a:tailEnd type="none" w="med" len="med"/>
          </a:ln>
          <a:effectLst/>
        </p:spPr>
      </p:cxnSp>
      <p:pic>
        <p:nvPicPr>
          <p:cNvPr id="1032" name="Bild 10" descr="Springer_pms.pn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7599363" y="141288"/>
            <a:ext cx="1117600"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51" r:id="rId1"/>
    <p:sldLayoutId id="2147484033" r:id="rId2"/>
    <p:sldLayoutId id="2147484034" r:id="rId3"/>
    <p:sldLayoutId id="2147484035" r:id="rId4"/>
    <p:sldLayoutId id="2147484036" r:id="rId5"/>
    <p:sldLayoutId id="2147484037" r:id="rId6"/>
    <p:sldLayoutId id="2147484038" r:id="rId7"/>
    <p:sldLayoutId id="2147484039" r:id="rId8"/>
    <p:sldLayoutId id="2147484052" r:id="rId9"/>
    <p:sldLayoutId id="2147484053" r:id="rId10"/>
    <p:sldLayoutId id="2147484054" r:id="rId11"/>
    <p:sldLayoutId id="2147484055" r:id="rId12"/>
    <p:sldLayoutId id="2147484056" r:id="rId13"/>
    <p:sldLayoutId id="2147484057" r:id="rId14"/>
  </p:sldLayoutIdLst>
  <p:transition spd="slow"/>
  <p:txStyles>
    <p:titleStyle>
      <a:lvl1pPr algn="l" rtl="0" eaLnBrk="0" fontAlgn="base" hangingPunct="0">
        <a:lnSpc>
          <a:spcPct val="90000"/>
        </a:lnSpc>
        <a:spcBef>
          <a:spcPct val="0"/>
        </a:spcBef>
        <a:spcAft>
          <a:spcPct val="0"/>
        </a:spcAft>
        <a:defRPr sz="3600" b="1">
          <a:solidFill>
            <a:srgbClr val="00468A"/>
          </a:solidFill>
          <a:latin typeface="+mj-lt"/>
          <a:ea typeface="Calibri"/>
          <a:cs typeface="Lucida Sans"/>
        </a:defRPr>
      </a:lvl1pPr>
      <a:lvl2pPr algn="l" rtl="0" eaLnBrk="0" fontAlgn="base" hangingPunct="0">
        <a:lnSpc>
          <a:spcPct val="90000"/>
        </a:lnSpc>
        <a:spcBef>
          <a:spcPct val="0"/>
        </a:spcBef>
        <a:spcAft>
          <a:spcPct val="0"/>
        </a:spcAft>
        <a:defRPr sz="3600" b="1">
          <a:solidFill>
            <a:srgbClr val="00468A"/>
          </a:solidFill>
          <a:latin typeface="Calibri" charset="0"/>
          <a:ea typeface="Calibri" charset="0"/>
          <a:cs typeface="Lucida Sans" pitchFamily="34" charset="0"/>
        </a:defRPr>
      </a:lvl2pPr>
      <a:lvl3pPr algn="l" rtl="0" eaLnBrk="0" fontAlgn="base" hangingPunct="0">
        <a:lnSpc>
          <a:spcPct val="90000"/>
        </a:lnSpc>
        <a:spcBef>
          <a:spcPct val="0"/>
        </a:spcBef>
        <a:spcAft>
          <a:spcPct val="0"/>
        </a:spcAft>
        <a:defRPr sz="3600" b="1">
          <a:solidFill>
            <a:srgbClr val="00468A"/>
          </a:solidFill>
          <a:latin typeface="Calibri" charset="0"/>
          <a:ea typeface="Calibri" charset="0"/>
          <a:cs typeface="Lucida Sans" pitchFamily="34" charset="0"/>
        </a:defRPr>
      </a:lvl3pPr>
      <a:lvl4pPr algn="l" rtl="0" eaLnBrk="0" fontAlgn="base" hangingPunct="0">
        <a:lnSpc>
          <a:spcPct val="90000"/>
        </a:lnSpc>
        <a:spcBef>
          <a:spcPct val="0"/>
        </a:spcBef>
        <a:spcAft>
          <a:spcPct val="0"/>
        </a:spcAft>
        <a:defRPr sz="3600" b="1">
          <a:solidFill>
            <a:srgbClr val="00468A"/>
          </a:solidFill>
          <a:latin typeface="Calibri" charset="0"/>
          <a:ea typeface="Calibri" charset="0"/>
          <a:cs typeface="Lucida Sans" pitchFamily="34" charset="0"/>
        </a:defRPr>
      </a:lvl4pPr>
      <a:lvl5pPr algn="l" rtl="0" eaLnBrk="0" fontAlgn="base" hangingPunct="0">
        <a:lnSpc>
          <a:spcPct val="90000"/>
        </a:lnSpc>
        <a:spcBef>
          <a:spcPct val="0"/>
        </a:spcBef>
        <a:spcAft>
          <a:spcPct val="0"/>
        </a:spcAft>
        <a:defRPr sz="3600" b="1">
          <a:solidFill>
            <a:srgbClr val="00468A"/>
          </a:solidFill>
          <a:latin typeface="Calibri" charset="0"/>
          <a:ea typeface="Calibri" charset="0"/>
          <a:cs typeface="Lucida Sans" pitchFamily="34" charset="0"/>
        </a:defRPr>
      </a:lvl5pPr>
      <a:lvl6pPr marL="457200" algn="l" rtl="0" eaLnBrk="1" fontAlgn="base" hangingPunct="1">
        <a:lnSpc>
          <a:spcPct val="90000"/>
        </a:lnSpc>
        <a:spcBef>
          <a:spcPct val="0"/>
        </a:spcBef>
        <a:spcAft>
          <a:spcPct val="0"/>
        </a:spcAft>
        <a:defRPr sz="2100" b="1">
          <a:solidFill>
            <a:schemeClr val="tx2"/>
          </a:solidFill>
          <a:latin typeface="Arial" charset="0"/>
        </a:defRPr>
      </a:lvl6pPr>
      <a:lvl7pPr marL="914400" algn="l" rtl="0" eaLnBrk="1" fontAlgn="base" hangingPunct="1">
        <a:lnSpc>
          <a:spcPct val="90000"/>
        </a:lnSpc>
        <a:spcBef>
          <a:spcPct val="0"/>
        </a:spcBef>
        <a:spcAft>
          <a:spcPct val="0"/>
        </a:spcAft>
        <a:defRPr sz="2100" b="1">
          <a:solidFill>
            <a:schemeClr val="tx2"/>
          </a:solidFill>
          <a:latin typeface="Arial" charset="0"/>
        </a:defRPr>
      </a:lvl7pPr>
      <a:lvl8pPr marL="1371600" algn="l" rtl="0" eaLnBrk="1" fontAlgn="base" hangingPunct="1">
        <a:lnSpc>
          <a:spcPct val="90000"/>
        </a:lnSpc>
        <a:spcBef>
          <a:spcPct val="0"/>
        </a:spcBef>
        <a:spcAft>
          <a:spcPct val="0"/>
        </a:spcAft>
        <a:defRPr sz="2100" b="1">
          <a:solidFill>
            <a:schemeClr val="tx2"/>
          </a:solidFill>
          <a:latin typeface="Arial" charset="0"/>
        </a:defRPr>
      </a:lvl8pPr>
      <a:lvl9pPr marL="1828800" algn="l" rtl="0" eaLnBrk="1" fontAlgn="base" hangingPunct="1">
        <a:lnSpc>
          <a:spcPct val="90000"/>
        </a:lnSpc>
        <a:spcBef>
          <a:spcPct val="0"/>
        </a:spcBef>
        <a:spcAft>
          <a:spcPct val="0"/>
        </a:spcAft>
        <a:defRPr sz="2100" b="1">
          <a:solidFill>
            <a:schemeClr val="tx2"/>
          </a:solidFill>
          <a:latin typeface="Arial" charset="0"/>
        </a:defRPr>
      </a:lvl9pPr>
    </p:titleStyle>
    <p:bodyStyle>
      <a:lvl1pPr algn="l" rtl="0" eaLnBrk="0" fontAlgn="base" hangingPunct="0">
        <a:lnSpc>
          <a:spcPts val="2200"/>
        </a:lnSpc>
        <a:spcBef>
          <a:spcPts val="900"/>
        </a:spcBef>
        <a:spcAft>
          <a:spcPct val="0"/>
        </a:spcAft>
        <a:buClr>
          <a:srgbClr val="005BB9"/>
        </a:buClr>
        <a:buSzPct val="100000"/>
        <a:buFont typeface="Arial" pitchFamily="34" charset="0"/>
        <a:defRPr lang="de-DE">
          <a:solidFill>
            <a:schemeClr val="tx2"/>
          </a:solidFill>
          <a:latin typeface="Calibri"/>
          <a:ea typeface="ヒラギノ角ゴ Pro W3" pitchFamily="-65" charset="-128"/>
          <a:cs typeface="ヒラギノ角ゴ Pro W3" pitchFamily="-65" charset="-128"/>
        </a:defRPr>
      </a:lvl1pPr>
      <a:lvl2pPr algn="l" rtl="0" eaLnBrk="0" fontAlgn="base" hangingPunct="0">
        <a:lnSpc>
          <a:spcPts val="2200"/>
        </a:lnSpc>
        <a:spcBef>
          <a:spcPts val="900"/>
        </a:spcBef>
        <a:spcAft>
          <a:spcPct val="0"/>
        </a:spcAft>
        <a:buClr>
          <a:srgbClr val="005BB9"/>
        </a:buClr>
        <a:buSzPct val="100000"/>
        <a:buFont typeface="Arial" pitchFamily="34" charset="0"/>
        <a:defRPr lang="de-DE" dirty="0">
          <a:solidFill>
            <a:schemeClr val="tx2"/>
          </a:solidFill>
          <a:latin typeface="Calibri"/>
          <a:ea typeface="ヒラギノ角ゴ Pro W3" charset="-128"/>
          <a:cs typeface="ヒラギノ角ゴ Pro W3" charset="0"/>
        </a:defRPr>
      </a:lvl2pPr>
      <a:lvl3pPr algn="l" rtl="0" eaLnBrk="0" fontAlgn="base" hangingPunct="0">
        <a:lnSpc>
          <a:spcPts val="2200"/>
        </a:lnSpc>
        <a:spcBef>
          <a:spcPts val="900"/>
        </a:spcBef>
        <a:spcAft>
          <a:spcPct val="0"/>
        </a:spcAft>
        <a:buClr>
          <a:srgbClr val="005BB9"/>
        </a:buClr>
        <a:buSzPct val="100000"/>
        <a:buFont typeface="Arial" pitchFamily="34" charset="0"/>
        <a:defRPr lang="de-DE" dirty="0">
          <a:solidFill>
            <a:schemeClr val="tx2"/>
          </a:solidFill>
          <a:latin typeface="Calibri"/>
          <a:ea typeface="MS PGothic" pitchFamily="34" charset="-128"/>
          <a:cs typeface="Geneva" charset="-128"/>
        </a:defRPr>
      </a:lvl3pPr>
      <a:lvl4pPr algn="l" rtl="0" eaLnBrk="0" fontAlgn="base" hangingPunct="0">
        <a:lnSpc>
          <a:spcPts val="2200"/>
        </a:lnSpc>
        <a:spcBef>
          <a:spcPts val="900"/>
        </a:spcBef>
        <a:spcAft>
          <a:spcPct val="0"/>
        </a:spcAft>
        <a:buClr>
          <a:srgbClr val="005BB9"/>
        </a:buClr>
        <a:buSzPct val="100000"/>
        <a:buFont typeface="Arial" pitchFamily="34" charset="0"/>
        <a:defRPr lang="de-DE" dirty="0">
          <a:solidFill>
            <a:schemeClr val="tx2"/>
          </a:solidFill>
          <a:latin typeface="Calibri"/>
          <a:ea typeface="Geneva" charset="-128"/>
          <a:cs typeface="Geneva" charset="0"/>
        </a:defRPr>
      </a:lvl4pPr>
      <a:lvl5pPr algn="l" rtl="0" eaLnBrk="0" fontAlgn="base" hangingPunct="0">
        <a:lnSpc>
          <a:spcPts val="2200"/>
        </a:lnSpc>
        <a:spcBef>
          <a:spcPts val="900"/>
        </a:spcBef>
        <a:spcAft>
          <a:spcPct val="0"/>
        </a:spcAft>
        <a:buClr>
          <a:srgbClr val="005BB9"/>
        </a:buClr>
        <a:buSzPct val="100000"/>
        <a:buFont typeface="Arial" pitchFamily="34" charset="0"/>
        <a:defRPr lang="de-DE" dirty="0">
          <a:solidFill>
            <a:schemeClr val="tx2"/>
          </a:solidFill>
          <a:latin typeface="Calibri"/>
          <a:ea typeface="Geneva" charset="-128"/>
          <a:cs typeface="Geneva" charset="0"/>
        </a:defRPr>
      </a:lvl5pPr>
      <a:lvl6pPr marL="1398588" indent="-174625" algn="l" rtl="0" eaLnBrk="1" fontAlgn="base" hangingPunct="1">
        <a:lnSpc>
          <a:spcPct val="120000"/>
        </a:lnSpc>
        <a:spcBef>
          <a:spcPct val="40000"/>
        </a:spcBef>
        <a:spcAft>
          <a:spcPct val="0"/>
        </a:spcAft>
        <a:buClr>
          <a:schemeClr val="accent2"/>
        </a:buClr>
        <a:buSzPct val="120000"/>
        <a:buFont typeface="Times" charset="0"/>
        <a:buChar char="•"/>
        <a:defRPr sz="1600">
          <a:solidFill>
            <a:schemeClr val="tx2"/>
          </a:solidFill>
          <a:latin typeface="+mn-lt"/>
          <a:ea typeface="ヒラギノ角ゴ Pro W3" charset="-128"/>
        </a:defRPr>
      </a:lvl6pPr>
      <a:lvl7pPr marL="1855788" indent="-174625" algn="l" rtl="0" eaLnBrk="1" fontAlgn="base" hangingPunct="1">
        <a:lnSpc>
          <a:spcPct val="120000"/>
        </a:lnSpc>
        <a:spcBef>
          <a:spcPct val="40000"/>
        </a:spcBef>
        <a:spcAft>
          <a:spcPct val="0"/>
        </a:spcAft>
        <a:buClr>
          <a:schemeClr val="accent2"/>
        </a:buClr>
        <a:buSzPct val="120000"/>
        <a:buFont typeface="Times" charset="0"/>
        <a:buChar char="•"/>
        <a:defRPr sz="1600">
          <a:solidFill>
            <a:schemeClr val="tx2"/>
          </a:solidFill>
          <a:latin typeface="+mn-lt"/>
          <a:ea typeface="ヒラギノ角ゴ Pro W3" charset="-128"/>
        </a:defRPr>
      </a:lvl7pPr>
      <a:lvl8pPr marL="2312988" indent="-174625" algn="l" rtl="0" eaLnBrk="1" fontAlgn="base" hangingPunct="1">
        <a:lnSpc>
          <a:spcPct val="120000"/>
        </a:lnSpc>
        <a:spcBef>
          <a:spcPct val="40000"/>
        </a:spcBef>
        <a:spcAft>
          <a:spcPct val="0"/>
        </a:spcAft>
        <a:buClr>
          <a:schemeClr val="accent2"/>
        </a:buClr>
        <a:buSzPct val="120000"/>
        <a:buFont typeface="Times" charset="0"/>
        <a:buChar char="•"/>
        <a:defRPr sz="1600">
          <a:solidFill>
            <a:schemeClr val="tx2"/>
          </a:solidFill>
          <a:latin typeface="+mn-lt"/>
          <a:ea typeface="ヒラギノ角ゴ Pro W3" charset="-128"/>
        </a:defRPr>
      </a:lvl8pPr>
      <a:lvl9pPr marL="2770188" indent="-174625" algn="l" rtl="0" eaLnBrk="1" fontAlgn="base" hangingPunct="1">
        <a:lnSpc>
          <a:spcPct val="120000"/>
        </a:lnSpc>
        <a:spcBef>
          <a:spcPct val="40000"/>
        </a:spcBef>
        <a:spcAft>
          <a:spcPct val="0"/>
        </a:spcAft>
        <a:buClr>
          <a:schemeClr val="accent2"/>
        </a:buClr>
        <a:buSzPct val="120000"/>
        <a:buFont typeface="Times" charset="0"/>
        <a:buChar char="•"/>
        <a:defRPr sz="1600">
          <a:solidFill>
            <a:schemeClr val="tx2"/>
          </a:solidFill>
          <a:latin typeface="+mn-lt"/>
          <a:ea typeface="ヒラギノ角ゴ Pro W3" charset="-128"/>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fld id="{81CBC079-5E65-4EAD-9A32-7E96193B4DF1}" type="datetimeFigureOut">
              <a:rPr lang="en-US"/>
              <a:pPr>
                <a:defRPr/>
              </a:pPr>
              <a:t>1/19/2024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3EF6CB72-2BE4-4221-9076-2EA701E0A4E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040" r:id="rId1"/>
    <p:sldLayoutId id="2147484041" r:id="rId2"/>
    <p:sldLayoutId id="2147484042" r:id="rId3"/>
    <p:sldLayoutId id="2147484043" r:id="rId4"/>
    <p:sldLayoutId id="2147484044" r:id="rId5"/>
    <p:sldLayoutId id="2147484045" r:id="rId6"/>
    <p:sldLayoutId id="2147484046" r:id="rId7"/>
    <p:sldLayoutId id="2147484047" r:id="rId8"/>
    <p:sldLayoutId id="2147484048" r:id="rId9"/>
    <p:sldLayoutId id="2147484049" r:id="rId10"/>
    <p:sldLayoutId id="214748405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7.emf"/><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11.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png"/></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11.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2.xml"/><Relationship Id="rId1" Type="http://schemas.openxmlformats.org/officeDocument/2006/relationships/slideLayout" Target="../slideLayouts/slideLayout1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3779838" y="5537200"/>
            <a:ext cx="4895850" cy="765175"/>
          </a:xfrm>
        </p:spPr>
        <p:txBody>
          <a:bodyPr>
            <a:noAutofit/>
          </a:bodyPr>
          <a:lstStyle/>
          <a:p>
            <a:pPr algn="r" eaLnBrk="1" hangingPunct="1">
              <a:defRPr/>
            </a:pPr>
            <a:r>
              <a:rPr lang="en-US" dirty="0"/>
              <a:t>Information Security Planning</a:t>
            </a:r>
          </a:p>
          <a:p>
            <a:pPr algn="r" eaLnBrk="1" hangingPunct="1">
              <a:defRPr/>
            </a:pPr>
            <a:r>
              <a:rPr lang="en-US" dirty="0"/>
              <a:t>Susan Lincke</a:t>
            </a:r>
          </a:p>
        </p:txBody>
      </p:sp>
      <p:sp>
        <p:nvSpPr>
          <p:cNvPr id="6" name="Title 5"/>
          <p:cNvSpPr>
            <a:spLocks noGrp="1"/>
          </p:cNvSpPr>
          <p:nvPr>
            <p:ph type="ctrTitle"/>
          </p:nvPr>
        </p:nvSpPr>
        <p:spPr>
          <a:xfrm>
            <a:off x="3771900" y="4165600"/>
            <a:ext cx="4903788" cy="941388"/>
          </a:xfrm>
        </p:spPr>
        <p:txBody>
          <a:bodyPr/>
          <a:lstStyle/>
          <a:p>
            <a:pPr eaLnBrk="1" hangingPunct="1">
              <a:defRPr/>
            </a:pPr>
            <a:r>
              <a:rPr lang="en-US" dirty="0"/>
              <a:t>Security Awareness: </a:t>
            </a:r>
            <a:br>
              <a:rPr lang="en-US" dirty="0"/>
            </a:br>
            <a:r>
              <a:rPr lang="en-US" dirty="0"/>
              <a:t>Brave New World</a:t>
            </a: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1"/>
          </p:nvPr>
        </p:nvSpPr>
        <p:spPr>
          <a:xfrm>
            <a:off x="522288" y="1519238"/>
            <a:ext cx="8135937" cy="4879975"/>
          </a:xfrm>
        </p:spPr>
        <p:txBody>
          <a:bodyPr/>
          <a:lstStyle/>
          <a:p>
            <a:pPr>
              <a:defRPr/>
            </a:pPr>
            <a:r>
              <a:rPr lang="en-US" sz="2400" dirty="0"/>
              <a:t>Steal computer, cloud processing power to mine cryptocurrency</a:t>
            </a:r>
          </a:p>
          <a:p>
            <a:pPr>
              <a:defRPr/>
            </a:pPr>
            <a:r>
              <a:rPr lang="en-US" sz="2400" dirty="0"/>
              <a:t>Effects: </a:t>
            </a:r>
          </a:p>
          <a:p>
            <a:pPr marL="285750" indent="-285750">
              <a:buFont typeface="Arial" panose="020B0604020202020204" pitchFamily="34" charset="0"/>
              <a:buChar char="•"/>
              <a:defRPr/>
            </a:pPr>
            <a:r>
              <a:rPr lang="en-US" sz="2400" dirty="0"/>
              <a:t>slows down computers, </a:t>
            </a:r>
          </a:p>
          <a:p>
            <a:pPr marL="285750" indent="-285750">
              <a:buFont typeface="Arial" panose="020B0604020202020204" pitchFamily="34" charset="0"/>
              <a:buChar char="•"/>
              <a:defRPr/>
            </a:pPr>
            <a:r>
              <a:rPr lang="en-US" sz="2400" dirty="0"/>
              <a:t>overheats batteries, </a:t>
            </a:r>
          </a:p>
          <a:p>
            <a:pPr marL="285750" indent="-285750">
              <a:buFont typeface="Arial" panose="020B0604020202020204" pitchFamily="34" charset="0"/>
              <a:buChar char="•"/>
              <a:defRPr/>
            </a:pPr>
            <a:r>
              <a:rPr lang="en-US" sz="2400" dirty="0"/>
              <a:t>can make processors unusable</a:t>
            </a:r>
          </a:p>
          <a:p>
            <a:pPr marL="285750" indent="-285750">
              <a:buFont typeface="Arial" panose="020B0604020202020204" pitchFamily="34" charset="0"/>
              <a:buChar char="•"/>
              <a:defRPr/>
            </a:pPr>
            <a:endParaRPr lang="en-US" sz="2400" dirty="0"/>
          </a:p>
          <a:p>
            <a:pPr marL="285750" indent="-285750">
              <a:buFont typeface="Arial" panose="020B0604020202020204" pitchFamily="34" charset="0"/>
              <a:buChar char="•"/>
              <a:defRPr/>
            </a:pPr>
            <a:r>
              <a:rPr lang="en-US" sz="2400" dirty="0" err="1"/>
              <a:t>Monero</a:t>
            </a:r>
            <a:r>
              <a:rPr lang="en-US" sz="2400" dirty="0"/>
              <a:t> can be run on a personal computer</a:t>
            </a:r>
          </a:p>
          <a:p>
            <a:pPr marL="285750" indent="-285750">
              <a:buFont typeface="Arial" panose="020B0604020202020204" pitchFamily="34" charset="0"/>
              <a:buChar char="•"/>
              <a:defRPr/>
            </a:pPr>
            <a:r>
              <a:rPr lang="en-US" sz="2400" dirty="0" err="1"/>
              <a:t>Monero</a:t>
            </a:r>
            <a:r>
              <a:rPr lang="en-US" sz="2400" dirty="0"/>
              <a:t> price: $321 (Dec. 2017)</a:t>
            </a:r>
          </a:p>
          <a:p>
            <a:pPr marL="285750" indent="-285750">
              <a:buFont typeface="Arial" panose="020B0604020202020204" pitchFamily="34" charset="0"/>
              <a:buChar char="•"/>
              <a:defRPr/>
            </a:pPr>
            <a:endParaRPr lang="en-US" sz="2400" dirty="0"/>
          </a:p>
          <a:p>
            <a:pPr marL="285750" indent="-285750">
              <a:buFont typeface="Arial" panose="020B0604020202020204" pitchFamily="34" charset="0"/>
              <a:buChar char="•"/>
              <a:defRPr/>
            </a:pPr>
            <a:r>
              <a:rPr lang="en-US" sz="2400" dirty="0"/>
              <a:t>2.5% of malware</a:t>
            </a:r>
          </a:p>
        </p:txBody>
      </p:sp>
      <p:sp>
        <p:nvSpPr>
          <p:cNvPr id="39939" name="Title 2"/>
          <p:cNvSpPr>
            <a:spLocks noGrp="1"/>
          </p:cNvSpPr>
          <p:nvPr>
            <p:ph type="title"/>
          </p:nvPr>
        </p:nvSpPr>
        <p:spPr/>
        <p:txBody>
          <a:bodyPr/>
          <a:lstStyle/>
          <a:p>
            <a:r>
              <a:rPr lang="en-US" altLang="en-US" dirty="0">
                <a:ea typeface="Calibri" panose="020F0502020204030204" pitchFamily="34" charset="0"/>
                <a:cs typeface="Lucida Sans" panose="020B0602030504020204" pitchFamily="34" charset="0"/>
              </a:rPr>
              <a:t>Coin Mining – Crypto Currency</a:t>
            </a:r>
          </a:p>
        </p:txBody>
      </p:sp>
    </p:spTree>
    <p:extLst>
      <p:ext uri="{BB962C8B-B14F-4D97-AF65-F5344CB8AC3E}">
        <p14:creationId xmlns:p14="http://schemas.microsoft.com/office/powerpoint/2010/main" val="3545557088"/>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ontent Placeholder 6"/>
          <p:cNvSpPr>
            <a:spLocks noGrp="1"/>
          </p:cNvSpPr>
          <p:nvPr>
            <p:ph sz="half" idx="1"/>
          </p:nvPr>
        </p:nvSpPr>
        <p:spPr/>
        <p:txBody>
          <a:bodyPr/>
          <a:lstStyle/>
          <a:p>
            <a:pPr eaLnBrk="1" hangingPunct="1"/>
            <a:r>
              <a:rPr lang="en-US" altLang="en-US" dirty="0">
                <a:latin typeface="Calibri" panose="020F0502020204030204" pitchFamily="34" charset="0"/>
                <a:ea typeface="ヒラギノ角ゴ Pro W3"/>
                <a:cs typeface="ヒラギノ角ゴ Pro W3"/>
              </a:rPr>
              <a:t>Information Warfare</a:t>
            </a:r>
          </a:p>
          <a:p>
            <a:pPr eaLnBrk="1" hangingPunct="1"/>
            <a:r>
              <a:rPr lang="en-US" altLang="en-US" dirty="0">
                <a:solidFill>
                  <a:srgbClr val="FF0000"/>
                </a:solidFill>
                <a:latin typeface="Calibri" panose="020F0502020204030204" pitchFamily="34" charset="0"/>
                <a:ea typeface="ヒラギノ角ゴ Pro W3"/>
                <a:cs typeface="ヒラギノ角ゴ Pro W3"/>
              </a:rPr>
              <a:t>Espionage</a:t>
            </a:r>
          </a:p>
          <a:p>
            <a:pPr eaLnBrk="1" hangingPunct="1"/>
            <a:r>
              <a:rPr lang="en-US" altLang="en-US" dirty="0">
                <a:latin typeface="Calibri" panose="020F0502020204030204" pitchFamily="34" charset="0"/>
                <a:ea typeface="ヒラギノ角ゴ Pro W3"/>
                <a:cs typeface="ヒラギノ角ゴ Pro W3"/>
              </a:rPr>
              <a:t>Cyber Crime</a:t>
            </a:r>
          </a:p>
          <a:p>
            <a:pPr eaLnBrk="1" hangingPunct="1"/>
            <a:r>
              <a:rPr lang="en-US" altLang="en-US" dirty="0">
                <a:latin typeface="Calibri" panose="020F0502020204030204" pitchFamily="34" charset="0"/>
                <a:ea typeface="ヒラギノ角ゴ Pro W3"/>
                <a:cs typeface="ヒラギノ角ゴ Pro W3"/>
              </a:rPr>
              <a:t>Hacktivism</a:t>
            </a:r>
          </a:p>
          <a:p>
            <a:pPr eaLnBrk="1" hangingPunct="1"/>
            <a:r>
              <a:rPr lang="en-US" altLang="en-US" dirty="0">
                <a:latin typeface="Calibri" panose="020F0502020204030204" pitchFamily="34" charset="0"/>
                <a:ea typeface="ヒラギノ角ゴ Pro W3"/>
                <a:cs typeface="ヒラギノ角ゴ Pro W3"/>
              </a:rPr>
              <a:t>Vandalism</a:t>
            </a:r>
          </a:p>
          <a:p>
            <a:pPr eaLnBrk="1" hangingPunct="1"/>
            <a:r>
              <a:rPr lang="en-US" altLang="en-US" dirty="0">
                <a:latin typeface="Calibri" panose="020F0502020204030204" pitchFamily="34" charset="0"/>
                <a:ea typeface="ヒラギノ角ゴ Pro W3"/>
                <a:cs typeface="ヒラギノ角ゴ Pro W3"/>
              </a:rPr>
              <a:t>Experimentation</a:t>
            </a:r>
          </a:p>
        </p:txBody>
      </p:sp>
      <p:sp>
        <p:nvSpPr>
          <p:cNvPr id="54275" name="Content Placeholder 2"/>
          <p:cNvSpPr>
            <a:spLocks noGrp="1"/>
          </p:cNvSpPr>
          <p:nvPr>
            <p:ph sz="half" idx="2"/>
          </p:nvPr>
        </p:nvSpPr>
        <p:spPr>
          <a:xfrm>
            <a:off x="4267200" y="1600200"/>
            <a:ext cx="4267200" cy="4525963"/>
          </a:xfrm>
        </p:spPr>
        <p:txBody>
          <a:bodyPr/>
          <a:lstStyle/>
          <a:p>
            <a:pPr eaLnBrk="1" hangingPunct="1"/>
            <a:r>
              <a:rPr lang="en-US" altLang="en-US" sz="2800" dirty="0">
                <a:latin typeface="Calibri" panose="020F0502020204030204" pitchFamily="34" charset="0"/>
                <a:ea typeface="ヒラギノ角ゴ Pro W3"/>
                <a:cs typeface="ヒラギノ角ゴ Pro W3"/>
              </a:rPr>
              <a:t>Often: State affiliated</a:t>
            </a:r>
          </a:p>
          <a:p>
            <a:pPr eaLnBrk="1" hangingPunct="1"/>
            <a:r>
              <a:rPr lang="en-US" altLang="en-US" sz="2800" dirty="0">
                <a:latin typeface="Calibri" panose="020F0502020204030204" pitchFamily="34" charset="0"/>
                <a:ea typeface="ヒラギノ角ゴ Pro W3"/>
                <a:cs typeface="ヒラギノ角ゴ Pro W3"/>
              </a:rPr>
              <a:t>Motive of attack=espionage</a:t>
            </a:r>
          </a:p>
          <a:p>
            <a:pPr marL="457200" indent="-457200" eaLnBrk="1" hangingPunct="1">
              <a:buFont typeface="Arial" panose="020B0604020202020204" pitchFamily="34" charset="0"/>
              <a:buChar char="•"/>
            </a:pPr>
            <a:r>
              <a:rPr lang="en-US" altLang="en-US" sz="2800" dirty="0">
                <a:latin typeface="Calibri" panose="020F0502020204030204" pitchFamily="34" charset="0"/>
                <a:ea typeface="ヒラギノ角ゴ Pro W3"/>
                <a:cs typeface="ヒラギノ角ゴ Pro W3"/>
              </a:rPr>
              <a:t>System Intrusion (6%)</a:t>
            </a:r>
          </a:p>
          <a:p>
            <a:pPr marL="457200" indent="-457200" eaLnBrk="1" hangingPunct="1">
              <a:buFont typeface="Arial" panose="020B0604020202020204" pitchFamily="34" charset="0"/>
              <a:buChar char="•"/>
            </a:pPr>
            <a:r>
              <a:rPr lang="en-US" altLang="en-US" sz="2800" dirty="0">
                <a:latin typeface="Calibri" panose="020F0502020204030204" pitchFamily="34" charset="0"/>
                <a:ea typeface="ヒラギノ角ゴ Pro W3"/>
                <a:cs typeface="ヒラギノ角ゴ Pro W3"/>
              </a:rPr>
              <a:t>Social Engineering (11%)</a:t>
            </a:r>
          </a:p>
          <a:p>
            <a:pPr marL="457200" indent="-457200" eaLnBrk="1" hangingPunct="1">
              <a:buFont typeface="Arial" panose="020B0604020202020204" pitchFamily="34" charset="0"/>
              <a:buChar char="•"/>
            </a:pPr>
            <a:r>
              <a:rPr lang="en-US" altLang="en-US" sz="2800" dirty="0">
                <a:latin typeface="Calibri" panose="020F0502020204030204" pitchFamily="34" charset="0"/>
                <a:ea typeface="ヒラギノ角ゴ Pro W3"/>
                <a:cs typeface="ヒラギノ角ゴ Pro W3"/>
              </a:rPr>
              <a:t>Web Attacks (31%)</a:t>
            </a:r>
          </a:p>
          <a:p>
            <a:pPr marL="457200" indent="-457200" eaLnBrk="1" hangingPunct="1">
              <a:buFont typeface="Arial" panose="020B0604020202020204" pitchFamily="34" charset="0"/>
              <a:buChar char="•"/>
            </a:pPr>
            <a:r>
              <a:rPr lang="en-US" altLang="en-US" sz="2800" dirty="0">
                <a:latin typeface="Calibri" panose="020F0502020204030204" pitchFamily="34" charset="0"/>
                <a:ea typeface="ヒラギノ角ゴ Pro W3"/>
                <a:cs typeface="ヒラギノ角ゴ Pro W3"/>
              </a:rPr>
              <a:t>Employee Privilege Misuse (8%)</a:t>
            </a:r>
          </a:p>
        </p:txBody>
      </p:sp>
      <p:pic>
        <p:nvPicPr>
          <p:cNvPr id="54276" name="Picture 4" descr="C:\Users\lincke\AppData\Local\Microsoft\Windows\Temporary Internet Files\Content.IE5\R54LY9NB\MP90039015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288671"/>
            <a:ext cx="2652713" cy="1893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Title 2"/>
          <p:cNvSpPr>
            <a:spLocks noGrp="1"/>
          </p:cNvSpPr>
          <p:nvPr>
            <p:ph type="title"/>
          </p:nvPr>
        </p:nvSpPr>
        <p:spPr>
          <a:xfrm>
            <a:off x="472440" y="796925"/>
            <a:ext cx="7467600" cy="498475"/>
          </a:xfrm>
        </p:spPr>
        <p:txBody>
          <a:bodyPr/>
          <a:lstStyle/>
          <a:p>
            <a:pPr eaLnBrk="1" hangingPunct="1"/>
            <a:r>
              <a:rPr lang="en-US" altLang="en-US" dirty="0">
                <a:ea typeface="Calibri" panose="020F0502020204030204" pitchFamily="34" charset="0"/>
                <a:cs typeface="Lucida Sans" panose="020B0602030504020204" pitchFamily="34" charset="0"/>
              </a:rPr>
              <a:t>History of Cybersecurity</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B3B05B5-925A-486F-AA09-860E092B3F56}"/>
              </a:ext>
            </a:extLst>
          </p:cNvPr>
          <p:cNvSpPr>
            <a:spLocks noGrp="1"/>
          </p:cNvSpPr>
          <p:nvPr>
            <p:ph idx="11"/>
          </p:nvPr>
        </p:nvSpPr>
        <p:spPr/>
        <p:txBody>
          <a:bodyPr/>
          <a:lstStyle/>
          <a:p>
            <a:r>
              <a:rPr lang="en-US" b="1" dirty="0" err="1"/>
              <a:t>Stalkerware</a:t>
            </a:r>
            <a:r>
              <a:rPr lang="en-US" dirty="0"/>
              <a:t> an app allows others to stalk or spy on a user. </a:t>
            </a:r>
          </a:p>
          <a:p>
            <a:r>
              <a:rPr lang="en-US" dirty="0" err="1"/>
              <a:t>MobileSpy</a:t>
            </a:r>
            <a:r>
              <a:rPr lang="en-US" dirty="0"/>
              <a:t>: “View your child or employees’ smartphone and tablet usage”</a:t>
            </a:r>
          </a:p>
          <a:p>
            <a:pPr marL="285750" indent="-285750">
              <a:buFont typeface="Arial" panose="020B0604020202020204" pitchFamily="34" charset="0"/>
              <a:buChar char="•"/>
            </a:pPr>
            <a:r>
              <a:rPr lang="en-US" dirty="0"/>
              <a:t>Collects from a phone without consent:  GPS location, emails, text messages, call logs, contacts lists, pictures, private social media activity, etc.</a:t>
            </a:r>
          </a:p>
          <a:p>
            <a:pPr marL="285750" indent="-285750">
              <a:buFont typeface="Arial" panose="020B0604020202020204" pitchFamily="34" charset="0"/>
              <a:buChar char="•"/>
            </a:pPr>
            <a:r>
              <a:rPr lang="en-US" dirty="0"/>
              <a:t>Hidden, may operate user’s mic, camera or phone remotely.</a:t>
            </a:r>
          </a:p>
          <a:p>
            <a:pPr marL="285750" indent="-285750">
              <a:buFont typeface="Arial" panose="020B0604020202020204" pitchFamily="34" charset="0"/>
              <a:buChar char="•"/>
            </a:pPr>
            <a:r>
              <a:rPr lang="en-US" dirty="0"/>
              <a:t>Available in Google Play and Apple’s iTunes stores.</a:t>
            </a:r>
          </a:p>
        </p:txBody>
      </p:sp>
      <p:sp>
        <p:nvSpPr>
          <p:cNvPr id="3" name="Title 2">
            <a:extLst>
              <a:ext uri="{FF2B5EF4-FFF2-40B4-BE49-F238E27FC236}">
                <a16:creationId xmlns:a16="http://schemas.microsoft.com/office/drawing/2014/main" id="{6F61EDD8-087A-48FB-A23E-282C002BCD8E}"/>
              </a:ext>
            </a:extLst>
          </p:cNvPr>
          <p:cNvSpPr>
            <a:spLocks noGrp="1"/>
          </p:cNvSpPr>
          <p:nvPr>
            <p:ph type="title"/>
          </p:nvPr>
        </p:nvSpPr>
        <p:spPr>
          <a:xfrm>
            <a:off x="520700" y="917575"/>
            <a:ext cx="8154988" cy="498475"/>
          </a:xfrm>
        </p:spPr>
        <p:txBody>
          <a:bodyPr/>
          <a:lstStyle/>
          <a:p>
            <a:r>
              <a:rPr lang="en-US" dirty="0"/>
              <a:t>Surveillance State: </a:t>
            </a:r>
            <a:r>
              <a:rPr lang="en-US" dirty="0" err="1"/>
              <a:t>Stalkerware</a:t>
            </a:r>
            <a:endParaRPr lang="en-US" dirty="0"/>
          </a:p>
        </p:txBody>
      </p:sp>
    </p:spTree>
    <p:extLst>
      <p:ext uri="{BB962C8B-B14F-4D97-AF65-F5344CB8AC3E}">
        <p14:creationId xmlns:p14="http://schemas.microsoft.com/office/powerpoint/2010/main" val="3614422421"/>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Content Placeholder 2"/>
          <p:cNvSpPr>
            <a:spLocks noGrp="1"/>
          </p:cNvSpPr>
          <p:nvPr>
            <p:ph idx="1"/>
          </p:nvPr>
        </p:nvSpPr>
        <p:spPr/>
        <p:txBody>
          <a:bodyPr/>
          <a:lstStyle/>
          <a:p>
            <a:pPr eaLnBrk="1" hangingPunct="1"/>
            <a:r>
              <a:rPr lang="en-US" altLang="en-US" sz="2800" dirty="0">
                <a:latin typeface="Calibri" panose="020F0502020204030204" pitchFamily="34" charset="0"/>
                <a:ea typeface="ヒラギノ角ゴ Pro W3"/>
                <a:cs typeface="ヒラギノ角ゴ Pro W3"/>
              </a:rPr>
              <a:t>NSA has requested/manipulated: </a:t>
            </a:r>
          </a:p>
          <a:p>
            <a:pPr marL="342900" lvl="1" indent="-342900" eaLnBrk="1" hangingPunct="1">
              <a:buFont typeface="Arial" pitchFamily="34" charset="0"/>
              <a:buChar char="•"/>
            </a:pPr>
            <a:r>
              <a:rPr lang="en-US" altLang="en-US" sz="2400" dirty="0">
                <a:latin typeface="Calibri" panose="020F0502020204030204" pitchFamily="34" charset="0"/>
                <a:ea typeface="ヒラギノ角ゴ Pro W3"/>
                <a:cs typeface="ヒラギノ角ゴ Pro W3"/>
              </a:rPr>
              <a:t>Water down encryption </a:t>
            </a:r>
          </a:p>
          <a:p>
            <a:pPr marL="342900" lvl="1" indent="-342900" eaLnBrk="1" hangingPunct="1">
              <a:buFont typeface="Arial" pitchFamily="34" charset="0"/>
              <a:buChar char="•"/>
            </a:pPr>
            <a:r>
              <a:rPr lang="en-US" altLang="en-US" sz="2400" dirty="0">
                <a:latin typeface="Calibri" panose="020F0502020204030204" pitchFamily="34" charset="0"/>
                <a:ea typeface="ヒラギノ角ゴ Pro W3"/>
                <a:cs typeface="ヒラギノ角ゴ Pro W3"/>
              </a:rPr>
              <a:t>Install backdoors in software </a:t>
            </a:r>
          </a:p>
          <a:p>
            <a:pPr marL="342900" lvl="1" indent="-342900" eaLnBrk="1" hangingPunct="1">
              <a:buFont typeface="Arial" pitchFamily="34" charset="0"/>
              <a:buChar char="•"/>
            </a:pPr>
            <a:r>
              <a:rPr lang="en-US" altLang="en-US" sz="2400" dirty="0">
                <a:latin typeface="Calibri" panose="020F0502020204030204" pitchFamily="34" charset="0"/>
                <a:ea typeface="ヒラギノ角ゴ Pro W3"/>
                <a:cs typeface="ヒラギノ角ゴ Pro W3"/>
              </a:rPr>
              <a:t>Collect communication data</a:t>
            </a:r>
          </a:p>
          <a:p>
            <a:pPr eaLnBrk="1" hangingPunct="1"/>
            <a:r>
              <a:rPr lang="en-US" altLang="en-US" sz="2800" dirty="0">
                <a:latin typeface="Calibri" panose="020F0502020204030204" pitchFamily="34" charset="0"/>
                <a:ea typeface="ヒラギノ角ゴ Pro W3"/>
                <a:cs typeface="ヒラギノ角ゴ Pro W3"/>
              </a:rPr>
              <a:t>At its worst, Verizon, Google, Yahoo, Microsoft and Facebook were coerced into …?</a:t>
            </a:r>
          </a:p>
          <a:p>
            <a:pPr marL="342900" lvl="1" indent="-342900" eaLnBrk="1" hangingPunct="1">
              <a:buFont typeface="Arial" pitchFamily="34" charset="0"/>
              <a:buChar char="•"/>
            </a:pPr>
            <a:r>
              <a:rPr lang="en-US" altLang="en-US" sz="2400" dirty="0">
                <a:latin typeface="Calibri" panose="020F0502020204030204" pitchFamily="34" charset="0"/>
                <a:ea typeface="ヒラギノ角ゴ Pro W3"/>
                <a:cs typeface="ヒラギノ角ゴ Pro W3"/>
              </a:rPr>
              <a:t>Gag orders prevent companies from speaking</a:t>
            </a:r>
          </a:p>
          <a:p>
            <a:pPr marL="342900" lvl="1" indent="-342900" eaLnBrk="1" hangingPunct="1">
              <a:buFont typeface="Arial" pitchFamily="34" charset="0"/>
              <a:buChar char="•"/>
            </a:pPr>
            <a:r>
              <a:rPr lang="en-US" altLang="en-US" sz="2400" dirty="0">
                <a:latin typeface="Calibri" panose="020F0502020204030204" pitchFamily="34" charset="0"/>
                <a:ea typeface="ヒラギノ角ゴ Pro W3"/>
                <a:cs typeface="ヒラギノ角ゴ Pro W3"/>
              </a:rPr>
              <a:t>Yahoo/Google: nearly 200 million records, Dec 2012 </a:t>
            </a:r>
          </a:p>
          <a:p>
            <a:pPr marL="342900" lvl="1" indent="-342900" eaLnBrk="1" hangingPunct="1">
              <a:buFont typeface="Arial" pitchFamily="34" charset="0"/>
              <a:buChar char="•"/>
            </a:pPr>
            <a:r>
              <a:rPr lang="en-US" altLang="en-US" sz="2400" dirty="0">
                <a:latin typeface="Calibri" panose="020F0502020204030204" pitchFamily="34" charset="0"/>
                <a:ea typeface="ヒラギノ角ゴ Pro W3"/>
                <a:cs typeface="ヒラギノ角ゴ Pro W3"/>
              </a:rPr>
              <a:t>Includes email metadata (headers) and content </a:t>
            </a:r>
          </a:p>
          <a:p>
            <a:pPr lvl="1" eaLnBrk="1" hangingPunct="1"/>
            <a:r>
              <a:rPr lang="en-US" altLang="en-US" sz="2400" dirty="0">
                <a:latin typeface="Calibri" panose="020F0502020204030204" pitchFamily="34" charset="0"/>
                <a:ea typeface="ヒラギノ角ゴ Pro W3"/>
                <a:cs typeface="ヒラギノ角ゴ Pro W3"/>
              </a:rPr>
              <a:t>In the U.S., international communications can be spied upon</a:t>
            </a:r>
          </a:p>
          <a:p>
            <a:pPr marL="342900" lvl="1" indent="-342900" eaLnBrk="1" hangingPunct="1">
              <a:buFont typeface="Arial" panose="020B0604020202020204" pitchFamily="34" charset="0"/>
              <a:buChar char="•"/>
            </a:pPr>
            <a:r>
              <a:rPr lang="en-US" altLang="en-US" sz="2400" dirty="0">
                <a:latin typeface="Calibri" panose="020F0502020204030204" pitchFamily="34" charset="0"/>
                <a:ea typeface="ヒラギノ角ゴ Pro W3"/>
                <a:cs typeface="ヒラギノ角ゴ Pro W3"/>
              </a:rPr>
              <a:t>National communications do require a warrant</a:t>
            </a:r>
          </a:p>
        </p:txBody>
      </p:sp>
      <p:sp>
        <p:nvSpPr>
          <p:cNvPr id="58372" name="Title 2"/>
          <p:cNvSpPr>
            <a:spLocks noGrp="1"/>
          </p:cNvSpPr>
          <p:nvPr>
            <p:ph type="title"/>
          </p:nvPr>
        </p:nvSpPr>
        <p:spPr/>
        <p:txBody>
          <a:bodyPr/>
          <a:lstStyle/>
          <a:p>
            <a:pPr eaLnBrk="1" hangingPunct="1"/>
            <a:r>
              <a:rPr lang="en-US" altLang="en-US" dirty="0">
                <a:ea typeface="Calibri" panose="020F0502020204030204" pitchFamily="34" charset="0"/>
                <a:cs typeface="Lucida Sans" panose="020B0602030504020204" pitchFamily="34" charset="0"/>
              </a:rPr>
              <a:t>Surveillance State</a:t>
            </a:r>
          </a:p>
        </p:txBody>
      </p:sp>
    </p:spTree>
    <p:extLst>
      <p:ext uri="{BB962C8B-B14F-4D97-AF65-F5344CB8AC3E}">
        <p14:creationId xmlns:p14="http://schemas.microsoft.com/office/powerpoint/2010/main" val="1411208371"/>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0973A92-93A8-4526-A72F-17C2C25C72EE}"/>
              </a:ext>
            </a:extLst>
          </p:cNvPr>
          <p:cNvSpPr>
            <a:spLocks noGrp="1"/>
          </p:cNvSpPr>
          <p:nvPr>
            <p:ph idx="11"/>
          </p:nvPr>
        </p:nvSpPr>
        <p:spPr/>
        <p:txBody>
          <a:bodyPr/>
          <a:lstStyle/>
          <a:p>
            <a:pPr>
              <a:lnSpc>
                <a:spcPct val="100000"/>
              </a:lnSpc>
            </a:pPr>
            <a:r>
              <a:rPr lang="en-US" sz="2400" b="1" dirty="0"/>
              <a:t>Steganography</a:t>
            </a:r>
            <a:r>
              <a:rPr lang="en-US" sz="2400" dirty="0"/>
              <a:t>: used by malware authors to smuggle code or data inside images.</a:t>
            </a:r>
          </a:p>
          <a:p>
            <a:pPr marL="285750" indent="-285750">
              <a:lnSpc>
                <a:spcPct val="100000"/>
              </a:lnSpc>
              <a:buFont typeface="Arial" panose="020B0604020202020204" pitchFamily="34" charset="0"/>
              <a:buChar char="•"/>
            </a:pPr>
            <a:r>
              <a:rPr lang="en-US" sz="2400" dirty="0"/>
              <a:t>images tend to be excluded from web scanners due to their size. </a:t>
            </a:r>
          </a:p>
          <a:p>
            <a:pPr>
              <a:lnSpc>
                <a:spcPct val="100000"/>
              </a:lnSpc>
            </a:pPr>
            <a:r>
              <a:rPr lang="en-US" sz="2400" b="1" dirty="0"/>
              <a:t>WebSocket</a:t>
            </a:r>
            <a:r>
              <a:rPr lang="en-US" sz="2400" dirty="0"/>
              <a:t>: lesser known web protocol enables bidirectional obfuscated messages</a:t>
            </a:r>
          </a:p>
          <a:p>
            <a:pPr>
              <a:lnSpc>
                <a:spcPct val="100000"/>
              </a:lnSpc>
            </a:pPr>
            <a:r>
              <a:rPr lang="en-US" sz="2400" b="1" dirty="0"/>
              <a:t>Encryption</a:t>
            </a:r>
          </a:p>
        </p:txBody>
      </p:sp>
      <p:sp>
        <p:nvSpPr>
          <p:cNvPr id="3" name="Title 2">
            <a:extLst>
              <a:ext uri="{FF2B5EF4-FFF2-40B4-BE49-F238E27FC236}">
                <a16:creationId xmlns:a16="http://schemas.microsoft.com/office/drawing/2014/main" id="{79A27B75-9BDA-4964-AB08-708DF6142DCE}"/>
              </a:ext>
            </a:extLst>
          </p:cNvPr>
          <p:cNvSpPr>
            <a:spLocks noGrp="1"/>
          </p:cNvSpPr>
          <p:nvPr>
            <p:ph type="title"/>
          </p:nvPr>
        </p:nvSpPr>
        <p:spPr/>
        <p:txBody>
          <a:bodyPr/>
          <a:lstStyle/>
          <a:p>
            <a:r>
              <a:rPr lang="en-US" dirty="0"/>
              <a:t>Hidden communications</a:t>
            </a:r>
          </a:p>
        </p:txBody>
      </p:sp>
    </p:spTree>
    <p:extLst>
      <p:ext uri="{BB962C8B-B14F-4D97-AF65-F5344CB8AC3E}">
        <p14:creationId xmlns:p14="http://schemas.microsoft.com/office/powerpoint/2010/main" val="2651034789"/>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6"/>
          <p:cNvSpPr>
            <a:spLocks noGrp="1"/>
          </p:cNvSpPr>
          <p:nvPr>
            <p:ph sz="half" idx="1"/>
          </p:nvPr>
        </p:nvSpPr>
        <p:spPr/>
        <p:txBody>
          <a:bodyPr/>
          <a:lstStyle/>
          <a:p>
            <a:pPr eaLnBrk="1" hangingPunct="1"/>
            <a:r>
              <a:rPr lang="en-US" altLang="en-US" dirty="0">
                <a:solidFill>
                  <a:srgbClr val="FF0000"/>
                </a:solidFill>
                <a:latin typeface="Calibri" panose="020F0502020204030204" pitchFamily="34" charset="0"/>
                <a:ea typeface="ヒラギノ角ゴ Pro W3"/>
                <a:cs typeface="ヒラギノ角ゴ Pro W3"/>
              </a:rPr>
              <a:t>Information Warfare</a:t>
            </a:r>
            <a:endParaRPr lang="en-US" altLang="en-US" dirty="0">
              <a:latin typeface="Calibri" panose="020F0502020204030204" pitchFamily="34" charset="0"/>
              <a:ea typeface="ヒラギノ角ゴ Pro W3"/>
              <a:cs typeface="ヒラギノ角ゴ Pro W3"/>
            </a:endParaRPr>
          </a:p>
          <a:p>
            <a:pPr eaLnBrk="1" hangingPunct="1"/>
            <a:r>
              <a:rPr lang="en-US" altLang="en-US" dirty="0">
                <a:latin typeface="Calibri" panose="020F0502020204030204" pitchFamily="34" charset="0"/>
                <a:ea typeface="ヒラギノ角ゴ Pro W3"/>
                <a:cs typeface="ヒラギノ角ゴ Pro W3"/>
              </a:rPr>
              <a:t>Espionage</a:t>
            </a:r>
          </a:p>
          <a:p>
            <a:pPr eaLnBrk="1" hangingPunct="1"/>
            <a:r>
              <a:rPr lang="en-US" altLang="en-US" dirty="0">
                <a:latin typeface="Calibri" panose="020F0502020204030204" pitchFamily="34" charset="0"/>
                <a:ea typeface="ヒラギノ角ゴ Pro W3"/>
                <a:cs typeface="ヒラギノ角ゴ Pro W3"/>
              </a:rPr>
              <a:t>Cyber Crime</a:t>
            </a:r>
          </a:p>
          <a:p>
            <a:pPr eaLnBrk="1" hangingPunct="1"/>
            <a:r>
              <a:rPr lang="en-US" altLang="en-US" dirty="0">
                <a:latin typeface="Calibri" panose="020F0502020204030204" pitchFamily="34" charset="0"/>
                <a:ea typeface="ヒラギノ角ゴ Pro W3"/>
                <a:cs typeface="ヒラギノ角ゴ Pro W3"/>
              </a:rPr>
              <a:t>Hacktivism</a:t>
            </a:r>
          </a:p>
          <a:p>
            <a:pPr eaLnBrk="1" hangingPunct="1"/>
            <a:r>
              <a:rPr lang="en-US" altLang="en-US" dirty="0">
                <a:latin typeface="Calibri" panose="020F0502020204030204" pitchFamily="34" charset="0"/>
                <a:ea typeface="ヒラギノ角ゴ Pro W3"/>
                <a:cs typeface="ヒラギノ角ゴ Pro W3"/>
              </a:rPr>
              <a:t>Vandalism</a:t>
            </a:r>
          </a:p>
          <a:p>
            <a:pPr eaLnBrk="1" hangingPunct="1"/>
            <a:r>
              <a:rPr lang="en-US" altLang="en-US" dirty="0">
                <a:latin typeface="Calibri" panose="020F0502020204030204" pitchFamily="34" charset="0"/>
                <a:ea typeface="ヒラギノ角ゴ Pro W3"/>
                <a:cs typeface="ヒラギノ角ゴ Pro W3"/>
              </a:rPr>
              <a:t>Experimentation</a:t>
            </a:r>
          </a:p>
        </p:txBody>
      </p:sp>
      <p:sp>
        <p:nvSpPr>
          <p:cNvPr id="3" name="Content Placeholder 2"/>
          <p:cNvSpPr>
            <a:spLocks noGrp="1"/>
          </p:cNvSpPr>
          <p:nvPr>
            <p:ph sz="half" idx="2"/>
          </p:nvPr>
        </p:nvSpPr>
        <p:spPr>
          <a:xfrm>
            <a:off x="4267200" y="1600200"/>
            <a:ext cx="4191000" cy="4525963"/>
          </a:xfrm>
        </p:spPr>
        <p:txBody>
          <a:bodyPr>
            <a:noAutofit/>
          </a:bodyPr>
          <a:lstStyle/>
          <a:p>
            <a:pPr marL="36512" eaLnBrk="1" hangingPunct="1">
              <a:buFont typeface="Wingdings 2" pitchFamily="18" charset="2"/>
              <a:buNone/>
              <a:defRPr/>
            </a:pPr>
            <a:r>
              <a:rPr lang="en-US" dirty="0"/>
              <a:t>2010 </a:t>
            </a:r>
            <a:r>
              <a:rPr lang="en-US" dirty="0" err="1"/>
              <a:t>Stuxnet</a:t>
            </a:r>
            <a:r>
              <a:rPr lang="en-US" dirty="0"/>
              <a:t> worm:</a:t>
            </a:r>
          </a:p>
          <a:p>
            <a:pPr eaLnBrk="1" hangingPunct="1">
              <a:buFont typeface="Arial" charset="0"/>
              <a:buNone/>
              <a:defRPr/>
            </a:pPr>
            <a:r>
              <a:rPr lang="en-US" dirty="0"/>
              <a:t>Developed by U.S., Israel </a:t>
            </a:r>
          </a:p>
          <a:p>
            <a:pPr eaLnBrk="1" hangingPunct="1">
              <a:buFont typeface="Arial" charset="0"/>
              <a:buNone/>
              <a:defRPr/>
            </a:pPr>
            <a:r>
              <a:rPr lang="en-US" dirty="0"/>
              <a:t>Hit Iranian nuclear power plants</a:t>
            </a:r>
          </a:p>
          <a:p>
            <a:pPr eaLnBrk="1" hangingPunct="1">
              <a:buFont typeface="Arial" charset="0"/>
              <a:buNone/>
              <a:defRPr/>
            </a:pPr>
            <a:r>
              <a:rPr lang="en-US" dirty="0"/>
              <a:t>damaged nearly 1000 centrifuges</a:t>
            </a:r>
          </a:p>
          <a:p>
            <a:pPr marL="457200" indent="-457200" eaLnBrk="1" hangingPunct="1">
              <a:buFont typeface="Arial" pitchFamily="34" charset="0"/>
              <a:buChar char="•"/>
              <a:defRPr/>
            </a:pPr>
            <a:r>
              <a:rPr lang="en-US" dirty="0"/>
              <a:t>nearly 1/5 of those in service </a:t>
            </a:r>
          </a:p>
          <a:p>
            <a:pPr eaLnBrk="1" hangingPunct="1">
              <a:buFont typeface="Arial" charset="0"/>
              <a:buNone/>
              <a:defRPr/>
            </a:pPr>
            <a:r>
              <a:rPr lang="en-US" dirty="0"/>
              <a:t>Iran attacked American banks, oil companies</a:t>
            </a:r>
          </a:p>
        </p:txBody>
      </p:sp>
      <p:pic>
        <p:nvPicPr>
          <p:cNvPr id="49156" name="Picture 6" descr="C:\Users\lincke\AppData\Local\Microsoft\Windows\Temporary Internet Files\Content.IE5\DIVI30EH\MC90029799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4764088"/>
            <a:ext cx="3751263"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Title 3"/>
          <p:cNvSpPr>
            <a:spLocks noGrp="1"/>
          </p:cNvSpPr>
          <p:nvPr>
            <p:ph type="title"/>
          </p:nvPr>
        </p:nvSpPr>
        <p:spPr>
          <a:xfrm>
            <a:off x="322263" y="685800"/>
            <a:ext cx="7467600" cy="498475"/>
          </a:xfrm>
        </p:spPr>
        <p:txBody>
          <a:bodyPr/>
          <a:lstStyle/>
          <a:p>
            <a:pPr eaLnBrk="1" hangingPunct="1"/>
            <a:r>
              <a:rPr lang="en-US" altLang="en-US" dirty="0">
                <a:ea typeface="Calibri" panose="020F0502020204030204" pitchFamily="34" charset="0"/>
                <a:cs typeface="Lucida Sans" panose="020B0602030504020204" pitchFamily="34" charset="0"/>
              </a:rPr>
              <a:t>History of Cybersecurity</a:t>
            </a:r>
          </a:p>
        </p:txBody>
      </p:sp>
    </p:spTree>
    <p:extLst>
      <p:ext uri="{BB962C8B-B14F-4D97-AF65-F5344CB8AC3E}">
        <p14:creationId xmlns:p14="http://schemas.microsoft.com/office/powerpoint/2010/main" val="3663845196"/>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2"/>
          <p:cNvSpPr>
            <a:spLocks noGrp="1"/>
          </p:cNvSpPr>
          <p:nvPr>
            <p:ph idx="1"/>
          </p:nvPr>
        </p:nvSpPr>
        <p:spPr>
          <a:xfrm>
            <a:off x="457200" y="1600200"/>
            <a:ext cx="8305800" cy="4876800"/>
          </a:xfrm>
        </p:spPr>
        <p:txBody>
          <a:bodyPr/>
          <a:lstStyle/>
          <a:p>
            <a:pPr eaLnBrk="1" hangingPunct="1"/>
            <a:r>
              <a:rPr lang="en-US" altLang="en-US" sz="2400">
                <a:latin typeface="Calibri" panose="020F0502020204030204" pitchFamily="34" charset="0"/>
                <a:ea typeface="ヒラギノ角ゴ Pro W3"/>
                <a:cs typeface="ヒラギノ角ゴ Pro W3"/>
              </a:rPr>
              <a:t>Next wars will be computer attacks to power, water, financial systems, military systems, etc</a:t>
            </a:r>
          </a:p>
          <a:p>
            <a:pPr marL="342900" lvl="1" indent="-342900" eaLnBrk="1" hangingPunct="1">
              <a:buFont typeface="Arial" pitchFamily="34" charset="0"/>
              <a:buChar char="•"/>
            </a:pPr>
            <a:r>
              <a:rPr lang="en-US" altLang="en-US" sz="2400">
                <a:latin typeface="Calibri" panose="020F0502020204030204" pitchFamily="34" charset="0"/>
                <a:ea typeface="ヒラギノ角ゴ Pro W3"/>
                <a:cs typeface="ヒラギノ角ゴ Pro W3"/>
              </a:rPr>
              <a:t>Cyberweapons are MUCH cheaper than military</a:t>
            </a:r>
          </a:p>
          <a:p>
            <a:pPr marL="342900" lvl="1" indent="-342900" eaLnBrk="1" hangingPunct="1">
              <a:buFont typeface="Arial" pitchFamily="34" charset="0"/>
              <a:buChar char="•"/>
            </a:pPr>
            <a:r>
              <a:rPr lang="en-US" altLang="en-US" sz="2400">
                <a:latin typeface="Calibri" panose="020F0502020204030204" pitchFamily="34" charset="0"/>
                <a:ea typeface="ヒラギノ角ゴ Pro W3"/>
                <a:cs typeface="ヒラギノ角ゴ Pro W3"/>
              </a:rPr>
              <a:t>Causes as much damage </a:t>
            </a:r>
          </a:p>
          <a:p>
            <a:pPr marL="342900" lvl="1" indent="-342900" eaLnBrk="1" hangingPunct="1">
              <a:buFont typeface="Arial" pitchFamily="34" charset="0"/>
              <a:buChar char="•"/>
            </a:pPr>
            <a:r>
              <a:rPr lang="en-US" altLang="en-US" sz="2400">
                <a:latin typeface="Calibri" panose="020F0502020204030204" pitchFamily="34" charset="0"/>
                <a:ea typeface="ヒラギノ角ゴ Pro W3"/>
                <a:cs typeface="ヒラギノ角ゴ Pro W3"/>
              </a:rPr>
              <a:t>High priority: Protecting utilities, infrastructure</a:t>
            </a:r>
          </a:p>
          <a:p>
            <a:pPr eaLnBrk="1" hangingPunct="1"/>
            <a:r>
              <a:rPr lang="en-US" altLang="en-US" sz="2400">
                <a:latin typeface="Calibri" panose="020F0502020204030204" pitchFamily="34" charset="0"/>
                <a:ea typeface="ヒラギノ角ゴ Pro W3"/>
                <a:cs typeface="ヒラギノ角ゴ Pro W3"/>
              </a:rPr>
              <a:t>New black market in 0-day attacks. </a:t>
            </a:r>
          </a:p>
          <a:p>
            <a:pPr marL="342900" lvl="1" indent="-342900" eaLnBrk="1" hangingPunct="1">
              <a:buFont typeface="Arial" pitchFamily="34" charset="0"/>
              <a:buChar char="•"/>
            </a:pPr>
            <a:r>
              <a:rPr lang="en-US" altLang="en-US" sz="2400">
                <a:latin typeface="Calibri" panose="020F0502020204030204" pitchFamily="34" charset="0"/>
                <a:ea typeface="ヒラギノ角ゴ Pro W3"/>
                <a:cs typeface="ヒラギノ角ゴ Pro W3"/>
              </a:rPr>
              <a:t>Governments pay more &gt; $150,000/bug </a:t>
            </a:r>
          </a:p>
          <a:p>
            <a:pPr marL="342900" lvl="1" indent="-342900" eaLnBrk="1" hangingPunct="1">
              <a:buFont typeface="Arial" pitchFamily="34" charset="0"/>
              <a:buChar char="•"/>
            </a:pPr>
            <a:r>
              <a:rPr lang="en-US" altLang="en-US" sz="2400">
                <a:latin typeface="Calibri" panose="020F0502020204030204" pitchFamily="34" charset="0"/>
                <a:ea typeface="ヒラギノ角ゴ Pro W3"/>
                <a:cs typeface="ヒラギノ角ゴ Pro W3"/>
              </a:rPr>
              <a:t>Govts. include Israel, Britain, India, Russia, Brazil, North Korea, Middle Eastern countries, U.S.  </a:t>
            </a:r>
          </a:p>
          <a:p>
            <a:pPr marL="342900" lvl="1" indent="-342900" eaLnBrk="1" hangingPunct="1">
              <a:buFont typeface="Arial" pitchFamily="34" charset="0"/>
              <a:buChar char="•"/>
            </a:pPr>
            <a:r>
              <a:rPr lang="en-US" altLang="en-US" sz="2400">
                <a:latin typeface="Calibri" panose="020F0502020204030204" pitchFamily="34" charset="0"/>
                <a:ea typeface="ヒラギノ角ゴ Pro W3"/>
                <a:cs typeface="ヒラギノ角ゴ Pro W3"/>
              </a:rPr>
              <a:t>New hacking firms openly publicize products  </a:t>
            </a:r>
          </a:p>
          <a:p>
            <a:pPr eaLnBrk="1" hangingPunct="1"/>
            <a:endParaRPr lang="en-US" altLang="en-US">
              <a:latin typeface="Calibri" panose="020F0502020204030204" pitchFamily="34" charset="0"/>
              <a:ea typeface="ヒラギノ角ゴ Pro W3"/>
              <a:cs typeface="ヒラギノ角ゴ Pro W3"/>
            </a:endParaRPr>
          </a:p>
        </p:txBody>
      </p:sp>
      <p:sp>
        <p:nvSpPr>
          <p:cNvPr id="51203" name="Title 2"/>
          <p:cNvSpPr>
            <a:spLocks noGrp="1"/>
          </p:cNvSpPr>
          <p:nvPr>
            <p:ph type="title"/>
          </p:nvPr>
        </p:nvSpPr>
        <p:spPr/>
        <p:txBody>
          <a:bodyPr/>
          <a:lstStyle/>
          <a:p>
            <a:pPr eaLnBrk="1" hangingPunct="1"/>
            <a:r>
              <a:rPr lang="en-US" altLang="en-US">
                <a:ea typeface="Calibri" panose="020F0502020204030204" pitchFamily="34" charset="0"/>
                <a:cs typeface="Lucida Sans" panose="020B0602030504020204" pitchFamily="34" charset="0"/>
              </a:rPr>
              <a:t>Information Warfare</a:t>
            </a:r>
          </a:p>
        </p:txBody>
      </p:sp>
    </p:spTree>
    <p:extLst>
      <p:ext uri="{BB962C8B-B14F-4D97-AF65-F5344CB8AC3E}">
        <p14:creationId xmlns:p14="http://schemas.microsoft.com/office/powerpoint/2010/main" val="2364871535"/>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6"/>
          <p:cNvSpPr>
            <a:spLocks noGrp="1"/>
          </p:cNvSpPr>
          <p:nvPr>
            <p:ph sz="half" idx="1"/>
          </p:nvPr>
        </p:nvSpPr>
        <p:spPr/>
        <p:txBody>
          <a:bodyPr/>
          <a:lstStyle/>
          <a:p>
            <a:pPr eaLnBrk="1" hangingPunct="1"/>
            <a:r>
              <a:rPr lang="en-US" altLang="en-US" dirty="0">
                <a:latin typeface="Calibri" panose="020F0502020204030204" pitchFamily="34" charset="0"/>
                <a:ea typeface="ヒラギノ角ゴ Pro W3"/>
                <a:cs typeface="ヒラギノ角ゴ Pro W3"/>
              </a:rPr>
              <a:t>Information Warfare</a:t>
            </a:r>
          </a:p>
          <a:p>
            <a:pPr eaLnBrk="1" hangingPunct="1"/>
            <a:r>
              <a:rPr lang="en-US" altLang="en-US" dirty="0">
                <a:latin typeface="Calibri" panose="020F0502020204030204" pitchFamily="34" charset="0"/>
                <a:ea typeface="ヒラギノ角ゴ Pro W3"/>
                <a:cs typeface="ヒラギノ角ゴ Pro W3"/>
              </a:rPr>
              <a:t>Espionage</a:t>
            </a:r>
          </a:p>
          <a:p>
            <a:pPr eaLnBrk="1" hangingPunct="1"/>
            <a:r>
              <a:rPr lang="en-US" altLang="en-US" dirty="0">
                <a:latin typeface="Calibri" panose="020F0502020204030204" pitchFamily="34" charset="0"/>
                <a:ea typeface="ヒラギノ角ゴ Pro W3"/>
                <a:cs typeface="ヒラギノ角ゴ Pro W3"/>
              </a:rPr>
              <a:t>Cyber Crime</a:t>
            </a:r>
          </a:p>
          <a:p>
            <a:pPr eaLnBrk="1" hangingPunct="1"/>
            <a:r>
              <a:rPr lang="en-US" altLang="en-US" dirty="0">
                <a:solidFill>
                  <a:srgbClr val="FF0000"/>
                </a:solidFill>
                <a:latin typeface="Calibri" panose="020F0502020204030204" pitchFamily="34" charset="0"/>
                <a:ea typeface="ヒラギノ角ゴ Pro W3"/>
                <a:cs typeface="ヒラギノ角ゴ Pro W3"/>
              </a:rPr>
              <a:t>Hacktivism</a:t>
            </a:r>
          </a:p>
          <a:p>
            <a:pPr eaLnBrk="1" hangingPunct="1"/>
            <a:r>
              <a:rPr lang="en-US" altLang="en-US" dirty="0">
                <a:latin typeface="Calibri" panose="020F0502020204030204" pitchFamily="34" charset="0"/>
                <a:ea typeface="ヒラギノ角ゴ Pro W3"/>
                <a:cs typeface="ヒラギノ角ゴ Pro W3"/>
              </a:rPr>
              <a:t>Vandalism</a:t>
            </a:r>
          </a:p>
          <a:p>
            <a:pPr eaLnBrk="1" hangingPunct="1"/>
            <a:r>
              <a:rPr lang="en-US" altLang="en-US" dirty="0">
                <a:latin typeface="Calibri" panose="020F0502020204030204" pitchFamily="34" charset="0"/>
                <a:ea typeface="ヒラギノ角ゴ Pro W3"/>
                <a:cs typeface="ヒラギノ角ゴ Pro W3"/>
              </a:rPr>
              <a:t>Experimentation</a:t>
            </a:r>
          </a:p>
        </p:txBody>
      </p:sp>
      <p:sp>
        <p:nvSpPr>
          <p:cNvPr id="3" name="Content Placeholder 2"/>
          <p:cNvSpPr>
            <a:spLocks noGrp="1"/>
          </p:cNvSpPr>
          <p:nvPr>
            <p:ph sz="half" idx="2"/>
          </p:nvPr>
        </p:nvSpPr>
        <p:spPr>
          <a:xfrm>
            <a:off x="4267200" y="1600200"/>
            <a:ext cx="4419600" cy="4525963"/>
          </a:xfrm>
        </p:spPr>
        <p:txBody>
          <a:bodyPr>
            <a:noAutofit/>
          </a:bodyPr>
          <a:lstStyle/>
          <a:p>
            <a:pPr marL="36512" eaLnBrk="1" hangingPunct="1">
              <a:buFont typeface="Wingdings 2" pitchFamily="18" charset="2"/>
              <a:buNone/>
              <a:defRPr/>
            </a:pPr>
            <a:r>
              <a:rPr lang="en-US" dirty="0"/>
              <a:t>Example Hacktivist: Anonymous</a:t>
            </a:r>
          </a:p>
          <a:p>
            <a:pPr eaLnBrk="1" hangingPunct="1">
              <a:buFont typeface="Arial" charset="0"/>
              <a:buNone/>
              <a:defRPr/>
            </a:pPr>
            <a:r>
              <a:rPr lang="en-US" dirty="0"/>
              <a:t>Political causes, e.g.: </a:t>
            </a:r>
          </a:p>
          <a:p>
            <a:pPr marL="342900" lvl="1" indent="-342900" eaLnBrk="1" hangingPunct="1">
              <a:buFont typeface="Arial" panose="020B0604020202020204" pitchFamily="34" charset="0"/>
              <a:buChar char="•"/>
              <a:defRPr/>
            </a:pPr>
            <a:r>
              <a:rPr lang="en-US" dirty="0"/>
              <a:t>Middle East Democracy</a:t>
            </a:r>
          </a:p>
          <a:p>
            <a:pPr marL="342900" lvl="1" indent="-342900" eaLnBrk="1" hangingPunct="1">
              <a:buFont typeface="Arial" panose="020B0604020202020204" pitchFamily="34" charset="0"/>
              <a:buChar char="•"/>
              <a:defRPr/>
            </a:pPr>
            <a:r>
              <a:rPr lang="en-US" dirty="0"/>
              <a:t>WikiLeaks</a:t>
            </a:r>
          </a:p>
          <a:p>
            <a:pPr marL="342900" lvl="1" indent="-342900" eaLnBrk="1" hangingPunct="1">
              <a:buFont typeface="Arial" panose="020B0604020202020204" pitchFamily="34" charset="0"/>
              <a:buChar char="•"/>
              <a:defRPr/>
            </a:pPr>
            <a:r>
              <a:rPr lang="en-US" dirty="0"/>
              <a:t>Mexican Miner’s rights </a:t>
            </a:r>
          </a:p>
          <a:p>
            <a:pPr eaLnBrk="1" hangingPunct="1">
              <a:buFont typeface="Arial" charset="0"/>
              <a:buNone/>
              <a:defRPr/>
            </a:pPr>
            <a:r>
              <a:rPr lang="en-US" dirty="0"/>
              <a:t>Bad ways, e.g.: </a:t>
            </a:r>
          </a:p>
          <a:p>
            <a:pPr marL="342900" lvl="1" indent="-342900" eaLnBrk="1" hangingPunct="1">
              <a:buFont typeface="Arial" panose="020B0604020202020204" pitchFamily="34" charset="0"/>
              <a:buChar char="•"/>
              <a:defRPr/>
            </a:pPr>
            <a:r>
              <a:rPr lang="en-US" dirty="0"/>
              <a:t>Web defacement</a:t>
            </a:r>
          </a:p>
          <a:p>
            <a:pPr marL="342900" lvl="1" indent="-342900" eaLnBrk="1" hangingPunct="1">
              <a:buFont typeface="Arial" panose="020B0604020202020204" pitchFamily="34" charset="0"/>
              <a:buChar char="•"/>
              <a:defRPr/>
            </a:pPr>
            <a:r>
              <a:rPr lang="en-US" dirty="0"/>
              <a:t>DDOS attacks on Visa, MasterCard, MPAA</a:t>
            </a:r>
          </a:p>
          <a:p>
            <a:pPr marL="342900" lvl="1" indent="-342900" eaLnBrk="1" hangingPunct="1">
              <a:buFont typeface="Arial" panose="020B0604020202020204" pitchFamily="34" charset="0"/>
              <a:buChar char="•"/>
              <a:defRPr/>
            </a:pPr>
            <a:r>
              <a:rPr lang="en-US" dirty="0"/>
              <a:t>Computer hacking </a:t>
            </a:r>
          </a:p>
          <a:p>
            <a:pPr lvl="1" eaLnBrk="1" hangingPunct="1">
              <a:buFont typeface="Arial" charset="0"/>
              <a:buNone/>
              <a:defRPr/>
            </a:pPr>
            <a:r>
              <a:rPr lang="en-US" dirty="0"/>
              <a:t>Generally &lt; 2% of cases</a:t>
            </a:r>
          </a:p>
          <a:p>
            <a:pPr marL="342900" lvl="1" indent="-342900" eaLnBrk="1" hangingPunct="1">
              <a:buFont typeface="Arial" panose="020B0604020202020204" pitchFamily="34" charset="0"/>
              <a:buChar char="•"/>
              <a:defRPr/>
            </a:pPr>
            <a:r>
              <a:rPr lang="en-US" dirty="0"/>
              <a:t>Web Application Attack (1%)</a:t>
            </a:r>
          </a:p>
          <a:p>
            <a:pPr marL="342900" lvl="1" indent="-342900" eaLnBrk="1" hangingPunct="1">
              <a:buFont typeface="Arial" panose="020B0604020202020204" pitchFamily="34" charset="0"/>
              <a:buChar char="•"/>
              <a:defRPr/>
            </a:pPr>
            <a:r>
              <a:rPr lang="en-US" dirty="0"/>
              <a:t>Lost &amp; Stolen Assets (2%)</a:t>
            </a:r>
          </a:p>
        </p:txBody>
      </p:sp>
      <p:sp>
        <p:nvSpPr>
          <p:cNvPr id="30724" name="Title 3"/>
          <p:cNvSpPr>
            <a:spLocks noGrp="1"/>
          </p:cNvSpPr>
          <p:nvPr>
            <p:ph type="title"/>
          </p:nvPr>
        </p:nvSpPr>
        <p:spPr>
          <a:xfrm>
            <a:off x="457200" y="685800"/>
            <a:ext cx="7467600" cy="498475"/>
          </a:xfrm>
        </p:spPr>
        <p:txBody>
          <a:bodyPr/>
          <a:lstStyle/>
          <a:p>
            <a:pPr eaLnBrk="1" hangingPunct="1"/>
            <a:r>
              <a:rPr lang="en-US" altLang="en-US" dirty="0">
                <a:ea typeface="Calibri" panose="020F0502020204030204" pitchFamily="34" charset="0"/>
                <a:cs typeface="Lucida Sans" panose="020B0602030504020204" pitchFamily="34" charset="0"/>
              </a:rPr>
              <a:t>History of Cybersecurity</a:t>
            </a: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609600"/>
            <a:ext cx="7467600" cy="498598"/>
          </a:xfrm>
        </p:spPr>
        <p:txBody>
          <a:bodyPr/>
          <a:lstStyle/>
          <a:p>
            <a:pPr eaLnBrk="1" hangingPunct="1"/>
            <a:r>
              <a:rPr lang="en-US" altLang="en-US" dirty="0">
                <a:ea typeface="Calibri" panose="020F0502020204030204" pitchFamily="34" charset="0"/>
                <a:cs typeface="Lucida Sans" panose="020B0602030504020204" pitchFamily="34" charset="0"/>
              </a:rPr>
              <a:t>History of Cybersecurity</a:t>
            </a:r>
          </a:p>
        </p:txBody>
      </p:sp>
      <p:sp>
        <p:nvSpPr>
          <p:cNvPr id="14339" name="Content Placeholder 6"/>
          <p:cNvSpPr>
            <a:spLocks noGrp="1"/>
          </p:cNvSpPr>
          <p:nvPr>
            <p:ph sz="half" idx="1"/>
          </p:nvPr>
        </p:nvSpPr>
        <p:spPr/>
        <p:txBody>
          <a:bodyPr/>
          <a:lstStyle/>
          <a:p>
            <a:pPr eaLnBrk="1" hangingPunct="1"/>
            <a:r>
              <a:rPr lang="en-US" altLang="en-US" sz="2400" dirty="0">
                <a:latin typeface="Calibri" panose="020F0502020204030204" pitchFamily="34" charset="0"/>
                <a:ea typeface="ヒラギノ角ゴ Pro W3"/>
                <a:cs typeface="ヒラギノ角ゴ Pro W3"/>
              </a:rPr>
              <a:t>Information Warfare</a:t>
            </a:r>
          </a:p>
          <a:p>
            <a:pPr eaLnBrk="1" hangingPunct="1"/>
            <a:r>
              <a:rPr lang="en-US" altLang="en-US" sz="2400" dirty="0">
                <a:latin typeface="Calibri" panose="020F0502020204030204" pitchFamily="34" charset="0"/>
                <a:ea typeface="ヒラギノ角ゴ Pro W3"/>
                <a:cs typeface="ヒラギノ角ゴ Pro W3"/>
              </a:rPr>
              <a:t>Espionage</a:t>
            </a:r>
          </a:p>
          <a:p>
            <a:pPr eaLnBrk="1" hangingPunct="1"/>
            <a:r>
              <a:rPr lang="en-US" altLang="en-US" sz="2400" dirty="0">
                <a:latin typeface="Calibri" panose="020F0502020204030204" pitchFamily="34" charset="0"/>
                <a:ea typeface="ヒラギノ角ゴ Pro W3"/>
                <a:cs typeface="ヒラギノ角ゴ Pro W3"/>
              </a:rPr>
              <a:t>Cyber Crime</a:t>
            </a:r>
          </a:p>
          <a:p>
            <a:pPr eaLnBrk="1" hangingPunct="1"/>
            <a:r>
              <a:rPr lang="en-US" altLang="en-US" sz="2400" dirty="0">
                <a:latin typeface="Calibri" panose="020F0502020204030204" pitchFamily="34" charset="0"/>
                <a:ea typeface="ヒラギノ角ゴ Pro W3"/>
                <a:cs typeface="ヒラギノ角ゴ Pro W3"/>
              </a:rPr>
              <a:t>Hacktivism</a:t>
            </a:r>
          </a:p>
          <a:p>
            <a:pPr eaLnBrk="1" hangingPunct="1"/>
            <a:r>
              <a:rPr lang="en-US" altLang="en-US" sz="2400" dirty="0">
                <a:solidFill>
                  <a:schemeClr val="accent4">
                    <a:lumMod val="50000"/>
                  </a:schemeClr>
                </a:solidFill>
                <a:latin typeface="Calibri" panose="020F0502020204030204" pitchFamily="34" charset="0"/>
                <a:ea typeface="ヒラギノ角ゴ Pro W3"/>
                <a:cs typeface="ヒラギノ角ゴ Pro W3"/>
              </a:rPr>
              <a:t>Vandalism</a:t>
            </a:r>
          </a:p>
          <a:p>
            <a:pPr eaLnBrk="1" hangingPunct="1"/>
            <a:r>
              <a:rPr lang="en-US" altLang="en-US" sz="2400" dirty="0">
                <a:solidFill>
                  <a:schemeClr val="accent4">
                    <a:lumMod val="50000"/>
                  </a:schemeClr>
                </a:solidFill>
                <a:latin typeface="Calibri" panose="020F0502020204030204" pitchFamily="34" charset="0"/>
                <a:ea typeface="ヒラギノ角ゴ Pro W3"/>
                <a:cs typeface="ヒラギノ角ゴ Pro W3"/>
              </a:rPr>
              <a:t>Experimentation</a:t>
            </a:r>
          </a:p>
          <a:p>
            <a:pPr eaLnBrk="1" hangingPunct="1"/>
            <a:r>
              <a:rPr lang="en-US" altLang="en-US" sz="2400" dirty="0">
                <a:solidFill>
                  <a:srgbClr val="FF0000"/>
                </a:solidFill>
                <a:latin typeface="Calibri" panose="020F0502020204030204" pitchFamily="34" charset="0"/>
                <a:ea typeface="ヒラギノ角ゴ Pro W3"/>
                <a:cs typeface="ヒラギノ角ゴ Pro W3"/>
              </a:rPr>
              <a:t>Errors</a:t>
            </a:r>
          </a:p>
        </p:txBody>
      </p:sp>
      <p:sp>
        <p:nvSpPr>
          <p:cNvPr id="2" name="Content Placeholder 1">
            <a:extLst>
              <a:ext uri="{FF2B5EF4-FFF2-40B4-BE49-F238E27FC236}">
                <a16:creationId xmlns:a16="http://schemas.microsoft.com/office/drawing/2014/main" id="{68A7A73B-C180-4721-A91F-6903CFFEFA10}"/>
              </a:ext>
            </a:extLst>
          </p:cNvPr>
          <p:cNvSpPr>
            <a:spLocks noGrp="1"/>
          </p:cNvSpPr>
          <p:nvPr>
            <p:ph sz="half" idx="2"/>
          </p:nvPr>
        </p:nvSpPr>
        <p:spPr>
          <a:xfrm>
            <a:off x="3886200" y="1600200"/>
            <a:ext cx="4800600" cy="4525963"/>
          </a:xfrm>
        </p:spPr>
        <p:txBody>
          <a:bodyPr/>
          <a:lstStyle/>
          <a:p>
            <a:r>
              <a:rPr lang="en-US" b="1" dirty="0"/>
              <a:t>Errors: Action done incorrectly (or by mistake) or not done</a:t>
            </a:r>
          </a:p>
          <a:p>
            <a:r>
              <a:rPr lang="en-US" dirty="0"/>
              <a:t>Example cases:</a:t>
            </a:r>
          </a:p>
          <a:p>
            <a:pPr marL="457200" indent="-457200">
              <a:buFont typeface="Arial" panose="020B0604020202020204" pitchFamily="34" charset="0"/>
              <a:buChar char="•"/>
            </a:pPr>
            <a:r>
              <a:rPr lang="en-US" dirty="0"/>
              <a:t>Lost laptops, memory, papers</a:t>
            </a:r>
          </a:p>
          <a:p>
            <a:pPr marL="457200" indent="-457200">
              <a:buFont typeface="Arial" panose="020B0604020202020204" pitchFamily="34" charset="0"/>
              <a:buChar char="•"/>
            </a:pPr>
            <a:r>
              <a:rPr lang="en-US" dirty="0"/>
              <a:t>Stolen backup memory(s) left in car</a:t>
            </a:r>
          </a:p>
          <a:p>
            <a:pPr marL="457200" indent="-457200">
              <a:buFont typeface="Arial" panose="020B0604020202020204" pitchFamily="34" charset="0"/>
              <a:buChar char="•"/>
            </a:pPr>
            <a:r>
              <a:rPr lang="en-US" dirty="0"/>
              <a:t>Emails mistakenly sent to unauthorized people</a:t>
            </a:r>
          </a:p>
          <a:p>
            <a:pPr marL="457200" indent="-457200">
              <a:buFont typeface="Arial" panose="020B0604020202020204" pitchFamily="34" charset="0"/>
              <a:buChar char="•"/>
            </a:pPr>
            <a:r>
              <a:rPr lang="en-US" dirty="0"/>
              <a:t>Misconfiguration</a:t>
            </a:r>
          </a:p>
          <a:p>
            <a:pPr marL="457200" indent="-457200">
              <a:buFont typeface="Arial" panose="020B0604020202020204" pitchFamily="34" charset="0"/>
              <a:buChar char="•"/>
            </a:pPr>
            <a:r>
              <a:rPr lang="en-US" dirty="0"/>
              <a:t>Important task not completed</a:t>
            </a:r>
          </a:p>
          <a:p>
            <a:r>
              <a:rPr lang="en-US" dirty="0"/>
              <a:t>Breached info:</a:t>
            </a:r>
          </a:p>
          <a:p>
            <a:pPr marL="457200" indent="-457200">
              <a:buFont typeface="Arial" panose="020B0604020202020204" pitchFamily="34" charset="0"/>
              <a:buChar char="•"/>
            </a:pPr>
            <a:r>
              <a:rPr lang="en-US" dirty="0"/>
              <a:t>Personal, medical, bank, other</a:t>
            </a:r>
          </a:p>
          <a:p>
            <a:r>
              <a:rPr lang="en-US" dirty="0"/>
              <a:t>13% of breaches</a:t>
            </a: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a:ea typeface="Calibri" panose="020F0502020204030204" pitchFamily="34" charset="0"/>
                <a:cs typeface="Lucida Sans" panose="020B0602030504020204" pitchFamily="34" charset="0"/>
              </a:rPr>
              <a:t>Crackers</a:t>
            </a:r>
          </a:p>
        </p:txBody>
      </p:sp>
      <p:sp>
        <p:nvSpPr>
          <p:cNvPr id="16387" name="Text Box 3"/>
          <p:cNvSpPr txBox="1">
            <a:spLocks noChangeArrowheads="1"/>
          </p:cNvSpPr>
          <p:nvPr/>
        </p:nvSpPr>
        <p:spPr bwMode="auto">
          <a:xfrm>
            <a:off x="715963" y="1709851"/>
            <a:ext cx="22415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dirty="0"/>
              <a:t>Cracker:</a:t>
            </a:r>
          </a:p>
          <a:p>
            <a:pPr eaLnBrk="1" hangingPunct="1"/>
            <a:r>
              <a:rPr lang="en-US" altLang="en-US" dirty="0"/>
              <a:t>Computer-savvy </a:t>
            </a:r>
          </a:p>
          <a:p>
            <a:pPr eaLnBrk="1" hangingPunct="1"/>
            <a:r>
              <a:rPr lang="en-US" altLang="en-US" dirty="0"/>
              <a:t>programmer creates</a:t>
            </a:r>
          </a:p>
          <a:p>
            <a:pPr eaLnBrk="1" hangingPunct="1"/>
            <a:r>
              <a:rPr lang="en-US" altLang="en-US" dirty="0"/>
              <a:t>attack software</a:t>
            </a:r>
          </a:p>
        </p:txBody>
      </p:sp>
      <p:sp>
        <p:nvSpPr>
          <p:cNvPr id="16388" name="Text Box 4"/>
          <p:cNvSpPr txBox="1">
            <a:spLocks noChangeArrowheads="1"/>
          </p:cNvSpPr>
          <p:nvPr/>
        </p:nvSpPr>
        <p:spPr bwMode="auto">
          <a:xfrm>
            <a:off x="715963" y="2919413"/>
            <a:ext cx="201295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dirty="0"/>
              <a:t>Script Kiddies</a:t>
            </a:r>
            <a:r>
              <a:rPr lang="en-US" altLang="en-US" dirty="0"/>
              <a:t>:</a:t>
            </a:r>
          </a:p>
          <a:p>
            <a:pPr eaLnBrk="1" hangingPunct="1"/>
            <a:r>
              <a:rPr lang="en-US" altLang="en-US" dirty="0"/>
              <a:t>Know how to</a:t>
            </a:r>
          </a:p>
          <a:p>
            <a:pPr eaLnBrk="1" hangingPunct="1"/>
            <a:r>
              <a:rPr lang="en-US" altLang="en-US" dirty="0"/>
              <a:t>execute programs</a:t>
            </a:r>
          </a:p>
        </p:txBody>
      </p:sp>
      <p:sp>
        <p:nvSpPr>
          <p:cNvPr id="15365" name="Rectangle 5"/>
          <p:cNvSpPr>
            <a:spLocks noChangeArrowheads="1"/>
          </p:cNvSpPr>
          <p:nvPr/>
        </p:nvSpPr>
        <p:spPr bwMode="auto">
          <a:xfrm>
            <a:off x="5934077" y="2565143"/>
            <a:ext cx="2233613" cy="25400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en-US" b="1" dirty="0">
                <a:solidFill>
                  <a:schemeClr val="tx1">
                    <a:lumMod val="10000"/>
                    <a:lumOff val="90000"/>
                  </a:schemeClr>
                </a:solidFill>
              </a:rPr>
              <a:t>Dark Web</a:t>
            </a:r>
          </a:p>
          <a:p>
            <a:pPr algn="ctr" eaLnBrk="1" hangingPunct="1">
              <a:defRPr/>
            </a:pPr>
            <a:endParaRPr lang="en-US" altLang="en-US" u="sng" dirty="0">
              <a:solidFill>
                <a:schemeClr val="tx1">
                  <a:lumMod val="10000"/>
                  <a:lumOff val="90000"/>
                </a:schemeClr>
              </a:solidFill>
            </a:endParaRPr>
          </a:p>
          <a:p>
            <a:pPr algn="ctr" eaLnBrk="1" hangingPunct="1">
              <a:defRPr/>
            </a:pPr>
            <a:r>
              <a:rPr lang="en-US" altLang="en-US" dirty="0">
                <a:solidFill>
                  <a:schemeClr val="tx1">
                    <a:lumMod val="10000"/>
                    <a:lumOff val="90000"/>
                  </a:schemeClr>
                </a:solidFill>
              </a:rPr>
              <a:t>For Sale:</a:t>
            </a:r>
          </a:p>
          <a:p>
            <a:pPr algn="ctr" eaLnBrk="1" hangingPunct="1">
              <a:defRPr/>
            </a:pPr>
            <a:r>
              <a:rPr lang="en-US" altLang="en-US" dirty="0">
                <a:solidFill>
                  <a:schemeClr val="tx1">
                    <a:lumMod val="10000"/>
                    <a:lumOff val="90000"/>
                  </a:schemeClr>
                </a:solidFill>
              </a:rPr>
              <a:t>Credit Cards</a:t>
            </a:r>
          </a:p>
          <a:p>
            <a:pPr algn="ctr" eaLnBrk="1" hangingPunct="1">
              <a:defRPr/>
            </a:pPr>
            <a:r>
              <a:rPr lang="en-US" altLang="en-US" dirty="0">
                <a:solidFill>
                  <a:schemeClr val="tx1">
                    <a:lumMod val="10000"/>
                    <a:lumOff val="90000"/>
                  </a:schemeClr>
                </a:solidFill>
              </a:rPr>
              <a:t>Medical Insurance</a:t>
            </a:r>
          </a:p>
          <a:p>
            <a:pPr algn="ctr" eaLnBrk="1" hangingPunct="1">
              <a:defRPr/>
            </a:pPr>
            <a:r>
              <a:rPr lang="en-US" altLang="en-US" dirty="0">
                <a:solidFill>
                  <a:schemeClr val="tx1">
                    <a:lumMod val="10000"/>
                    <a:lumOff val="90000"/>
                  </a:schemeClr>
                </a:solidFill>
              </a:rPr>
              <a:t>Identification</a:t>
            </a:r>
          </a:p>
          <a:p>
            <a:pPr algn="ctr" eaLnBrk="1" hangingPunct="1">
              <a:defRPr/>
            </a:pPr>
            <a:r>
              <a:rPr lang="en-US" altLang="en-US" dirty="0">
                <a:solidFill>
                  <a:schemeClr val="tx1">
                    <a:lumMod val="10000"/>
                    <a:lumOff val="90000"/>
                  </a:schemeClr>
                </a:solidFill>
              </a:rPr>
              <a:t>Malware</a:t>
            </a:r>
          </a:p>
          <a:p>
            <a:pPr algn="ctr" eaLnBrk="1" hangingPunct="1">
              <a:defRPr/>
            </a:pPr>
            <a:endParaRPr lang="en-US" altLang="en-US" dirty="0"/>
          </a:p>
        </p:txBody>
      </p:sp>
      <p:sp>
        <p:nvSpPr>
          <p:cNvPr id="16390" name="Text Box 6"/>
          <p:cNvSpPr txBox="1">
            <a:spLocks noChangeArrowheads="1"/>
          </p:cNvSpPr>
          <p:nvPr/>
        </p:nvSpPr>
        <p:spPr bwMode="auto">
          <a:xfrm>
            <a:off x="715963" y="4168775"/>
            <a:ext cx="38354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dirty="0"/>
              <a:t>Criminals:</a:t>
            </a:r>
            <a:br>
              <a:rPr lang="en-US" altLang="en-US" b="1" dirty="0"/>
            </a:br>
            <a:r>
              <a:rPr lang="en-US" altLang="en-US" dirty="0"/>
              <a:t>Create &amp; sell botnets -&gt; spam</a:t>
            </a:r>
          </a:p>
          <a:p>
            <a:pPr eaLnBrk="1" hangingPunct="1"/>
            <a:r>
              <a:rPr lang="en-US" altLang="en-US" dirty="0"/>
              <a:t>Sell credit card numbers,…</a:t>
            </a:r>
          </a:p>
          <a:p>
            <a:pPr eaLnBrk="1" hangingPunct="1"/>
            <a:endParaRPr lang="en-US" altLang="en-US" dirty="0"/>
          </a:p>
          <a:p>
            <a:pPr eaLnBrk="1" hangingPunct="1"/>
            <a:r>
              <a:rPr lang="en-US" altLang="en-US" b="1" dirty="0"/>
              <a:t>Nation States:</a:t>
            </a:r>
          </a:p>
          <a:p>
            <a:pPr eaLnBrk="1" hangingPunct="1"/>
            <a:r>
              <a:rPr lang="en-US" altLang="en-US" dirty="0"/>
              <a:t>Cyber-warfare, spying, extortion, DDOS</a:t>
            </a:r>
          </a:p>
          <a:p>
            <a:pPr eaLnBrk="1" hangingPunct="1"/>
            <a:endParaRPr lang="en-US" altLang="en-US" dirty="0"/>
          </a:p>
        </p:txBody>
      </p:sp>
      <p:sp>
        <p:nvSpPr>
          <p:cNvPr id="16391" name="Line 7"/>
          <p:cNvSpPr>
            <a:spLocks noChangeShapeType="1"/>
          </p:cNvSpPr>
          <p:nvPr/>
        </p:nvSpPr>
        <p:spPr bwMode="auto">
          <a:xfrm flipH="1">
            <a:off x="4303713" y="5105142"/>
            <a:ext cx="1630364" cy="401895"/>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16392" name="Line 8"/>
          <p:cNvSpPr>
            <a:spLocks noChangeShapeType="1"/>
          </p:cNvSpPr>
          <p:nvPr/>
        </p:nvSpPr>
        <p:spPr bwMode="auto">
          <a:xfrm>
            <a:off x="3581400" y="2554285"/>
            <a:ext cx="2352677" cy="130063"/>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16393" name="Line 9"/>
          <p:cNvSpPr>
            <a:spLocks noChangeShapeType="1"/>
          </p:cNvSpPr>
          <p:nvPr/>
        </p:nvSpPr>
        <p:spPr bwMode="auto">
          <a:xfrm flipH="1">
            <a:off x="3606795" y="3278968"/>
            <a:ext cx="2352678" cy="130063"/>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16394" name="Line 10"/>
          <p:cNvSpPr>
            <a:spLocks noChangeShapeType="1"/>
          </p:cNvSpPr>
          <p:nvPr/>
        </p:nvSpPr>
        <p:spPr bwMode="auto">
          <a:xfrm flipV="1">
            <a:off x="4037014" y="4249031"/>
            <a:ext cx="1897063" cy="33238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16395" name="Text Box 11"/>
          <p:cNvSpPr txBox="1">
            <a:spLocks noChangeArrowheads="1"/>
          </p:cNvSpPr>
          <p:nvPr/>
        </p:nvSpPr>
        <p:spPr bwMode="auto">
          <a:xfrm>
            <a:off x="5780088" y="979041"/>
            <a:ext cx="270192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dirty="0"/>
              <a:t>System Administrators</a:t>
            </a:r>
          </a:p>
          <a:p>
            <a:pPr eaLnBrk="1" hangingPunct="1"/>
            <a:r>
              <a:rPr lang="en-US" altLang="en-US" dirty="0"/>
              <a:t>Some scripts are useful</a:t>
            </a:r>
          </a:p>
          <a:p>
            <a:pPr eaLnBrk="1" hangingPunct="1"/>
            <a:r>
              <a:rPr lang="en-US" altLang="en-US" dirty="0"/>
              <a:t>to protect networks…</a:t>
            </a:r>
          </a:p>
          <a:p>
            <a:pPr eaLnBrk="1" hangingPunct="1"/>
            <a:r>
              <a:rPr lang="en-US" altLang="en-US" dirty="0"/>
              <a:t>Get info from hacker </a:t>
            </a:r>
          </a:p>
          <a:p>
            <a:pPr eaLnBrk="1" hangingPunct="1"/>
            <a:r>
              <a:rPr lang="en-US" altLang="en-US" dirty="0"/>
              <a:t>bulletin boards</a:t>
            </a:r>
          </a:p>
        </p:txBody>
      </p:sp>
      <p:sp>
        <p:nvSpPr>
          <p:cNvPr id="16399" name="Text Box 18"/>
          <p:cNvSpPr txBox="1">
            <a:spLocks noChangeArrowheads="1"/>
          </p:cNvSpPr>
          <p:nvPr/>
        </p:nvSpPr>
        <p:spPr bwMode="auto">
          <a:xfrm>
            <a:off x="5426080" y="5147567"/>
            <a:ext cx="3249608"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dirty="0"/>
              <a:t>For Sale:</a:t>
            </a:r>
          </a:p>
          <a:p>
            <a:pPr algn="ctr" eaLnBrk="1" hangingPunct="1"/>
            <a:r>
              <a:rPr lang="en-US" altLang="en-US" dirty="0"/>
              <a:t>Crimeware or Attack Kit</a:t>
            </a:r>
          </a:p>
          <a:p>
            <a:pPr algn="ctr" eaLnBrk="1" hangingPunct="1"/>
            <a:r>
              <a:rPr lang="en-US" altLang="en-US" dirty="0"/>
              <a:t>Malware-as-a-Service (</a:t>
            </a:r>
            <a:r>
              <a:rPr lang="en-US" altLang="en-US" dirty="0" err="1"/>
              <a:t>MaaS</a:t>
            </a:r>
            <a:r>
              <a:rPr lang="en-US" altLang="en-US" dirty="0"/>
              <a:t>)</a:t>
            </a:r>
          </a:p>
          <a:p>
            <a:pPr algn="ctr" eaLnBrk="1" hangingPunct="1"/>
            <a:r>
              <a:rPr lang="en-US" altLang="en-US" dirty="0"/>
              <a:t>Spam: 1 M Email addresses</a:t>
            </a:r>
          </a:p>
          <a:p>
            <a:pPr algn="ctr" eaLnBrk="1" hangingPunct="1"/>
            <a:r>
              <a:rPr lang="en-US" altLang="en-US" dirty="0"/>
              <a:t>Botnet of 10,000 PCs</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altLang="en-US">
                <a:ea typeface="Calibri" panose="020F0502020204030204" pitchFamily="34" charset="0"/>
                <a:cs typeface="Lucida Sans" panose="020B0602030504020204" pitchFamily="34" charset="0"/>
              </a:rPr>
              <a:t>Study Sheet</a:t>
            </a:r>
          </a:p>
        </p:txBody>
      </p:sp>
      <p:sp>
        <p:nvSpPr>
          <p:cNvPr id="3" name="Content Placeholder 2"/>
          <p:cNvSpPr>
            <a:spLocks noGrp="1"/>
          </p:cNvSpPr>
          <p:nvPr>
            <p:ph idx="1"/>
          </p:nvPr>
        </p:nvSpPr>
        <p:spPr/>
        <p:txBody>
          <a:bodyPr/>
          <a:lstStyle/>
          <a:p>
            <a:pPr marL="36512" eaLnBrk="1" hangingPunct="1">
              <a:buFont typeface="Wingdings 2" pitchFamily="18" charset="2"/>
              <a:buNone/>
              <a:defRPr/>
            </a:pPr>
            <a:r>
              <a:rPr lang="en-US" sz="2000" dirty="0"/>
              <a:t>The student shall be able to:</a:t>
            </a:r>
          </a:p>
          <a:p>
            <a:pPr eaLnBrk="1" hangingPunct="1">
              <a:defRPr/>
            </a:pPr>
            <a:r>
              <a:rPr lang="en-US" sz="2000" dirty="0"/>
              <a:t>Describe the following attack types, who is involved and the information they hope to obtain or actions they hope to accomplish: Hacktivism, cyber-crime, cyber warfare, surveillance state</a:t>
            </a:r>
          </a:p>
          <a:p>
            <a:pPr eaLnBrk="1" hangingPunct="1">
              <a:defRPr/>
            </a:pPr>
            <a:r>
              <a:rPr lang="en-US" sz="2000" dirty="0"/>
              <a:t>Define attacks: virus, worm, logic bomb, trojan horse, social engineering, phishing, pharming, botnet, zombie, man in the middle, rootkit, dictionary attack, spyware, keystroke logger, ransomware, exfiltration.</a:t>
            </a:r>
          </a:p>
          <a:p>
            <a:pPr eaLnBrk="1" hangingPunct="1">
              <a:defRPr/>
            </a:pPr>
            <a:r>
              <a:rPr lang="en-US" sz="2000" dirty="0"/>
              <a:t>Define the role of these security techniques and technologies: firewall, security patches,  secure behavior</a:t>
            </a:r>
          </a:p>
          <a:p>
            <a:pPr eaLnBrk="1" hangingPunct="1">
              <a:defRPr/>
            </a:pPr>
            <a:r>
              <a:rPr lang="en-US" sz="2000" dirty="0"/>
              <a:t>Define passwords using three techniques.</a:t>
            </a:r>
          </a:p>
          <a:p>
            <a:pPr eaLnBrk="1" hangingPunct="1">
              <a:defRPr/>
            </a:pPr>
            <a:endParaRPr lang="en-US" sz="2000" dirty="0"/>
          </a:p>
          <a:p>
            <a:pPr eaLnBrk="1" hangingPunct="1">
              <a:defRPr/>
            </a:pPr>
            <a:endParaRPr lang="en-US" dirty="0"/>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C8FE0-5C99-4300-B06B-85438DF04E07}"/>
              </a:ext>
            </a:extLst>
          </p:cNvPr>
          <p:cNvSpPr>
            <a:spLocks noGrp="1"/>
          </p:cNvSpPr>
          <p:nvPr>
            <p:ph type="title"/>
          </p:nvPr>
        </p:nvSpPr>
        <p:spPr/>
        <p:txBody>
          <a:bodyPr/>
          <a:lstStyle/>
          <a:p>
            <a:r>
              <a:rPr lang="en-US" sz="2800" dirty="0"/>
              <a:t>How Attacks Occur</a:t>
            </a:r>
          </a:p>
        </p:txBody>
      </p:sp>
      <p:sp>
        <p:nvSpPr>
          <p:cNvPr id="3" name="Subtitle 2">
            <a:extLst>
              <a:ext uri="{FF2B5EF4-FFF2-40B4-BE49-F238E27FC236}">
                <a16:creationId xmlns:a16="http://schemas.microsoft.com/office/drawing/2014/main" id="{4F6FFBC1-5000-4C84-A10D-DD8C2130B4BD}"/>
              </a:ext>
            </a:extLst>
          </p:cNvPr>
          <p:cNvSpPr>
            <a:spLocks noGrp="1"/>
          </p:cNvSpPr>
          <p:nvPr>
            <p:ph type="body" sz="half" idx="2"/>
          </p:nvPr>
        </p:nvSpPr>
        <p:spPr>
          <a:xfrm>
            <a:off x="457200" y="2362201"/>
            <a:ext cx="3008313" cy="1295400"/>
          </a:xfrm>
        </p:spPr>
        <p:txBody>
          <a:bodyPr/>
          <a:lstStyle/>
          <a:p>
            <a:r>
              <a:rPr lang="en-US" sz="1800" dirty="0"/>
              <a:t>Gain foothold in network</a:t>
            </a:r>
          </a:p>
          <a:p>
            <a:endParaRPr lang="en-US" sz="1800" dirty="0"/>
          </a:p>
          <a:p>
            <a:r>
              <a:rPr lang="en-US" sz="1800" dirty="0"/>
              <a:t>Expand footprint and privileges - Hide tracks</a:t>
            </a:r>
          </a:p>
          <a:p>
            <a:endParaRPr lang="en-US" sz="1800" dirty="0"/>
          </a:p>
          <a:p>
            <a:r>
              <a:rPr lang="en-US" sz="1800" dirty="0"/>
              <a:t>Attack</a:t>
            </a:r>
          </a:p>
        </p:txBody>
      </p:sp>
      <p:graphicFrame>
        <p:nvGraphicFramePr>
          <p:cNvPr id="10" name="Content Placeholder 9">
            <a:extLst>
              <a:ext uri="{FF2B5EF4-FFF2-40B4-BE49-F238E27FC236}">
                <a16:creationId xmlns:a16="http://schemas.microsoft.com/office/drawing/2014/main" id="{95ABF9C6-1943-470C-AE24-F515DEA45FE0}"/>
              </a:ext>
            </a:extLst>
          </p:cNvPr>
          <p:cNvGraphicFramePr>
            <a:graphicFrameLocks noGrp="1"/>
          </p:cNvGraphicFramePr>
          <p:nvPr>
            <p:ph idx="1"/>
            <p:extLst>
              <p:ext uri="{D42A27DB-BD31-4B8C-83A1-F6EECF244321}">
                <p14:modId xmlns:p14="http://schemas.microsoft.com/office/powerpoint/2010/main" val="99623251"/>
              </p:ext>
            </p:extLst>
          </p:nvPr>
        </p:nvGraphicFramePr>
        <p:xfrm>
          <a:off x="4191000" y="685800"/>
          <a:ext cx="4495800" cy="5440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473385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239533-CB14-4C66-843D-21E110B57483}"/>
              </a:ext>
            </a:extLst>
          </p:cNvPr>
          <p:cNvSpPr>
            <a:spLocks noGrp="1"/>
          </p:cNvSpPr>
          <p:nvPr>
            <p:ph type="title"/>
          </p:nvPr>
        </p:nvSpPr>
        <p:spPr/>
        <p:txBody>
          <a:bodyPr/>
          <a:lstStyle/>
          <a:p>
            <a:r>
              <a:rPr lang="en-US" dirty="0"/>
              <a:t>Attacks often have multiple steps</a:t>
            </a:r>
          </a:p>
        </p:txBody>
      </p:sp>
      <p:sp>
        <p:nvSpPr>
          <p:cNvPr id="4" name="Text Placeholder 3">
            <a:extLst>
              <a:ext uri="{FF2B5EF4-FFF2-40B4-BE49-F238E27FC236}">
                <a16:creationId xmlns:a16="http://schemas.microsoft.com/office/drawing/2014/main" id="{39A66385-92A3-417F-9437-C8A3DB67A596}"/>
              </a:ext>
            </a:extLst>
          </p:cNvPr>
          <p:cNvSpPr>
            <a:spLocks noGrp="1"/>
          </p:cNvSpPr>
          <p:nvPr>
            <p:ph type="body" idx="1"/>
          </p:nvPr>
        </p:nvSpPr>
        <p:spPr/>
        <p:txBody>
          <a:bodyPr/>
          <a:lstStyle/>
          <a:p>
            <a:r>
              <a:rPr lang="en-US" dirty="0"/>
              <a:t>Goals</a:t>
            </a:r>
          </a:p>
        </p:txBody>
      </p:sp>
      <p:sp>
        <p:nvSpPr>
          <p:cNvPr id="2" name="Content Placeholder 1">
            <a:extLst>
              <a:ext uri="{FF2B5EF4-FFF2-40B4-BE49-F238E27FC236}">
                <a16:creationId xmlns:a16="http://schemas.microsoft.com/office/drawing/2014/main" id="{266B0AED-80E5-4421-ACF7-C86DF07A5285}"/>
              </a:ext>
            </a:extLst>
          </p:cNvPr>
          <p:cNvSpPr>
            <a:spLocks noGrp="1"/>
          </p:cNvSpPr>
          <p:nvPr>
            <p:ph sz="half" idx="2"/>
          </p:nvPr>
        </p:nvSpPr>
        <p:spPr>
          <a:xfrm>
            <a:off x="522000" y="1944000"/>
            <a:ext cx="3960000" cy="3466200"/>
          </a:xfrm>
        </p:spPr>
        <p:txBody>
          <a:bodyPr/>
          <a:lstStyle/>
          <a:p>
            <a:pPr marL="0" indent="0">
              <a:buNone/>
            </a:pPr>
            <a:r>
              <a:rPr lang="en-US" sz="1800" dirty="0"/>
              <a:t>Goals can include multiple ends:</a:t>
            </a:r>
          </a:p>
          <a:p>
            <a:r>
              <a:rPr lang="en-US" sz="1800" dirty="0"/>
              <a:t>Exfiltration: data breaches, company secrets, financial information</a:t>
            </a:r>
          </a:p>
          <a:p>
            <a:r>
              <a:rPr lang="en-US" sz="1800" dirty="0"/>
              <a:t>Extortion: Ransomware, DDOS</a:t>
            </a:r>
          </a:p>
          <a:p>
            <a:r>
              <a:rPr lang="en-US" sz="1800" dirty="0"/>
              <a:t>Adware</a:t>
            </a:r>
          </a:p>
          <a:p>
            <a:r>
              <a:rPr lang="en-US" sz="1800" dirty="0"/>
              <a:t>Disruption: Info Warfare</a:t>
            </a:r>
          </a:p>
          <a:p>
            <a:r>
              <a:rPr lang="en-US" sz="1800" dirty="0"/>
              <a:t>Coin mining</a:t>
            </a:r>
          </a:p>
          <a:p>
            <a:endParaRPr lang="en-US" dirty="0"/>
          </a:p>
        </p:txBody>
      </p:sp>
      <p:sp>
        <p:nvSpPr>
          <p:cNvPr id="5" name="Text Placeholder 4">
            <a:extLst>
              <a:ext uri="{FF2B5EF4-FFF2-40B4-BE49-F238E27FC236}">
                <a16:creationId xmlns:a16="http://schemas.microsoft.com/office/drawing/2014/main" id="{03E48DFF-1D98-4C47-95ED-36C98AE0565C}"/>
              </a:ext>
            </a:extLst>
          </p:cNvPr>
          <p:cNvSpPr>
            <a:spLocks noGrp="1"/>
          </p:cNvSpPr>
          <p:nvPr>
            <p:ph type="body" sz="quarter" idx="3"/>
          </p:nvPr>
        </p:nvSpPr>
        <p:spPr/>
        <p:txBody>
          <a:bodyPr/>
          <a:lstStyle/>
          <a:p>
            <a:r>
              <a:rPr lang="en-US" dirty="0"/>
              <a:t>Means of Access</a:t>
            </a:r>
          </a:p>
        </p:txBody>
      </p:sp>
      <p:sp>
        <p:nvSpPr>
          <p:cNvPr id="6" name="Content Placeholder 5">
            <a:extLst>
              <a:ext uri="{FF2B5EF4-FFF2-40B4-BE49-F238E27FC236}">
                <a16:creationId xmlns:a16="http://schemas.microsoft.com/office/drawing/2014/main" id="{1A2D3493-1DA8-4400-A289-B5C73301919E}"/>
              </a:ext>
            </a:extLst>
          </p:cNvPr>
          <p:cNvSpPr>
            <a:spLocks noGrp="1"/>
          </p:cNvSpPr>
          <p:nvPr>
            <p:ph sz="half" idx="10"/>
          </p:nvPr>
        </p:nvSpPr>
        <p:spPr>
          <a:xfrm>
            <a:off x="4680000" y="1944000"/>
            <a:ext cx="3960000" cy="2160000"/>
          </a:xfrm>
        </p:spPr>
        <p:txBody>
          <a:bodyPr/>
          <a:lstStyle/>
          <a:p>
            <a:pPr marL="0" indent="0">
              <a:buNone/>
            </a:pPr>
            <a:r>
              <a:rPr lang="en-US" sz="1800" dirty="0"/>
              <a:t>Means usually include multiple techniques:</a:t>
            </a:r>
          </a:p>
          <a:p>
            <a:r>
              <a:rPr lang="en-US" sz="1800" dirty="0"/>
              <a:t>Software engineering</a:t>
            </a:r>
          </a:p>
          <a:p>
            <a:r>
              <a:rPr lang="en-US" sz="1800" dirty="0"/>
              <a:t>Supply chain: Software updates</a:t>
            </a:r>
          </a:p>
          <a:p>
            <a:r>
              <a:rPr lang="en-US" sz="1800" dirty="0"/>
              <a:t>Password attacks</a:t>
            </a:r>
          </a:p>
          <a:p>
            <a:r>
              <a:rPr lang="en-US" sz="1800" dirty="0"/>
              <a:t>Rootkits, keystroke loggers</a:t>
            </a:r>
          </a:p>
          <a:p>
            <a:r>
              <a:rPr lang="en-US" sz="1800" dirty="0"/>
              <a:t>Vulnerabilities</a:t>
            </a:r>
          </a:p>
          <a:p>
            <a:r>
              <a:rPr lang="en-US" sz="1800" dirty="0"/>
              <a:t>Dumpster diving</a:t>
            </a:r>
          </a:p>
          <a:p>
            <a:endParaRPr lang="en-US" dirty="0"/>
          </a:p>
          <a:p>
            <a:endParaRPr lang="en-US" dirty="0"/>
          </a:p>
        </p:txBody>
      </p:sp>
    </p:spTree>
    <p:extLst>
      <p:ext uri="{BB962C8B-B14F-4D97-AF65-F5344CB8AC3E}">
        <p14:creationId xmlns:p14="http://schemas.microsoft.com/office/powerpoint/2010/main" val="1825091831"/>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a:xfrm>
            <a:off x="420688" y="1033463"/>
            <a:ext cx="8305800" cy="1295400"/>
          </a:xfrm>
        </p:spPr>
        <p:txBody>
          <a:bodyPr/>
          <a:lstStyle/>
          <a:p>
            <a:pPr eaLnBrk="1" hangingPunct="1"/>
            <a:r>
              <a:rPr lang="en-US" altLang="en-US" sz="2000" dirty="0">
                <a:latin typeface="Calibri" panose="020F0502020204030204" pitchFamily="34" charset="0"/>
                <a:ea typeface="ヒラギノ角ゴ Pro W3"/>
                <a:cs typeface="ヒラギノ角ゴ Pro W3"/>
              </a:rPr>
              <a:t>Social engineering manipulates people into performing actions or divulging confidential information</a:t>
            </a:r>
            <a:r>
              <a:rPr lang="en-US" altLang="en-US" sz="2000" b="1" dirty="0">
                <a:latin typeface="Calibri" panose="020F0502020204030204" pitchFamily="34" charset="0"/>
                <a:ea typeface="ヒラギノ角ゴ Pro W3"/>
                <a:cs typeface="ヒラギノ角ゴ Pro W3"/>
              </a:rPr>
              <a:t>.                    22% of Breaches – 3.4% click rate</a:t>
            </a:r>
            <a:endParaRPr lang="en-US" altLang="en-US" sz="2400" b="1" dirty="0">
              <a:latin typeface="Calibri" panose="020F0502020204030204" pitchFamily="34" charset="0"/>
              <a:ea typeface="ヒラギノ角ゴ Pro W3"/>
              <a:cs typeface="ヒラギノ角ゴ Pro W3"/>
            </a:endParaRPr>
          </a:p>
        </p:txBody>
      </p:sp>
      <p:sp>
        <p:nvSpPr>
          <p:cNvPr id="22532" name="AutoShape 3"/>
          <p:cNvSpPr>
            <a:spLocks noChangeArrowheads="1"/>
          </p:cNvSpPr>
          <p:nvPr/>
        </p:nvSpPr>
        <p:spPr bwMode="auto">
          <a:xfrm>
            <a:off x="1562100" y="2228849"/>
            <a:ext cx="1600200" cy="1595438"/>
          </a:xfrm>
          <a:prstGeom prst="wedgeRoundRectCallout">
            <a:avLst>
              <a:gd name="adj1" fmla="val -13113"/>
              <a:gd name="adj2" fmla="val 86305"/>
              <a:gd name="adj3" fmla="val 16667"/>
            </a:avLst>
          </a:prstGeom>
          <a:solidFill>
            <a:schemeClr val="accent3">
              <a:lumMod val="90000"/>
            </a:schemeClr>
          </a:solidFill>
          <a:ln w="9360">
            <a:solidFill>
              <a:srgbClr val="FFFFFF"/>
            </a:solidFill>
            <a:miter lim="800000"/>
            <a:headEnd/>
            <a:tailEnd/>
          </a:ln>
        </p:spPr>
        <p:txBody>
          <a:bodyPr lIns="90000" tIns="46800" rIns="90000" bIns="46800"/>
          <a:lstStyle>
            <a:lvl1pPr>
              <a:lnSpc>
                <a:spcPts val="2200"/>
              </a:lnSpc>
              <a:spcBef>
                <a:spcPts val="900"/>
              </a:spcBef>
              <a:buClr>
                <a:srgbClr val="005BB9"/>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2"/>
                </a:solidFill>
                <a:latin typeface="Calibri" panose="020F0502020204030204" pitchFamily="34" charset="0"/>
                <a:ea typeface="Geneva"/>
                <a:cs typeface="Geneva"/>
              </a:defRPr>
            </a:lvl9pPr>
          </a:lstStyle>
          <a:p>
            <a:pPr algn="ctr" eaLnBrk="1" hangingPunct="1">
              <a:lnSpc>
                <a:spcPct val="100000"/>
              </a:lnSpc>
              <a:spcBef>
                <a:spcPct val="0"/>
              </a:spcBef>
              <a:buClrTx/>
              <a:buSzTx/>
              <a:buFontTx/>
              <a:buNone/>
            </a:pPr>
            <a:r>
              <a:rPr lang="en-US" altLang="en-US" sz="1600" b="1" dirty="0">
                <a:solidFill>
                  <a:schemeClr val="accent3">
                    <a:lumMod val="10000"/>
                  </a:schemeClr>
                </a:solidFill>
                <a:latin typeface="Arial" panose="020B0604020202020204" pitchFamily="34" charset="0"/>
              </a:rPr>
              <a:t>Phone Call:</a:t>
            </a:r>
          </a:p>
          <a:p>
            <a:pPr algn="ctr" eaLnBrk="1" hangingPunct="1">
              <a:lnSpc>
                <a:spcPct val="100000"/>
              </a:lnSpc>
              <a:spcBef>
                <a:spcPct val="0"/>
              </a:spcBef>
              <a:buClrTx/>
              <a:buSzTx/>
              <a:buFontTx/>
              <a:buNone/>
            </a:pPr>
            <a:r>
              <a:rPr lang="en-US" altLang="en-US" sz="1600" dirty="0">
                <a:solidFill>
                  <a:schemeClr val="accent3">
                    <a:lumMod val="10000"/>
                  </a:schemeClr>
                </a:solidFill>
                <a:latin typeface="Arial" panose="020B0604020202020204" pitchFamily="34" charset="0"/>
              </a:rPr>
              <a:t>This is John, the System Admin.  What is your password?</a:t>
            </a:r>
          </a:p>
        </p:txBody>
      </p:sp>
      <p:graphicFrame>
        <p:nvGraphicFramePr>
          <p:cNvPr id="3" name="Diagram 2"/>
          <p:cNvGraphicFramePr/>
          <p:nvPr>
            <p:extLst>
              <p:ext uri="{D42A27DB-BD31-4B8C-83A1-F6EECF244321}">
                <p14:modId xmlns:p14="http://schemas.microsoft.com/office/powerpoint/2010/main" val="2494892233"/>
              </p:ext>
            </p:extLst>
          </p:nvPr>
        </p:nvGraphicFramePr>
        <p:xfrm>
          <a:off x="2362200" y="1681163"/>
          <a:ext cx="6096000" cy="508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534" name="Title 3"/>
          <p:cNvSpPr>
            <a:spLocks noGrp="1"/>
          </p:cNvSpPr>
          <p:nvPr>
            <p:ph type="title"/>
          </p:nvPr>
        </p:nvSpPr>
        <p:spPr>
          <a:xfrm>
            <a:off x="571500" y="609600"/>
            <a:ext cx="8154988" cy="498475"/>
          </a:xfrm>
        </p:spPr>
        <p:txBody>
          <a:bodyPr/>
          <a:lstStyle/>
          <a:p>
            <a:pPr eaLnBrk="1" hangingPunct="1"/>
            <a:r>
              <a:rPr lang="en-US" altLang="en-US" dirty="0">
                <a:ea typeface="Calibri" panose="020F0502020204030204" pitchFamily="34" charset="0"/>
                <a:cs typeface="Lucida Sans" panose="020B0602030504020204" pitchFamily="34" charset="0"/>
              </a:rPr>
              <a:t>Social Engineering – Phishing, Vishing</a:t>
            </a:r>
          </a:p>
        </p:txBody>
      </p:sp>
      <p:sp>
        <p:nvSpPr>
          <p:cNvPr id="2" name="TextBox 1">
            <a:extLst>
              <a:ext uri="{FF2B5EF4-FFF2-40B4-BE49-F238E27FC236}">
                <a16:creationId xmlns:a16="http://schemas.microsoft.com/office/drawing/2014/main" id="{39993098-388F-4069-9016-F26945225A3A}"/>
              </a:ext>
            </a:extLst>
          </p:cNvPr>
          <p:cNvSpPr txBox="1"/>
          <p:nvPr/>
        </p:nvSpPr>
        <p:spPr>
          <a:xfrm>
            <a:off x="628233" y="4027489"/>
            <a:ext cx="1447800" cy="315912"/>
          </a:xfrm>
          <a:prstGeom prst="rect">
            <a:avLst/>
          </a:prstGeom>
          <a:noFill/>
        </p:spPr>
        <p:txBody>
          <a:bodyPr wrap="square" lIns="0" tIns="0" rIns="0" bIns="0" rtlCol="0">
            <a:noAutofit/>
          </a:bodyPr>
          <a:lstStyle/>
          <a:p>
            <a:pPr algn="l">
              <a:lnSpc>
                <a:spcPts val="2200"/>
              </a:lnSpc>
              <a:spcBef>
                <a:spcPts val="900"/>
              </a:spcBef>
              <a:buClr>
                <a:schemeClr val="accent2"/>
              </a:buClr>
              <a:buSzPct val="100000"/>
            </a:pPr>
            <a:r>
              <a:rPr lang="en-US" sz="2400" b="1" dirty="0">
                <a:latin typeface="+mn-lt"/>
              </a:rPr>
              <a:t>Vishing</a:t>
            </a:r>
          </a:p>
        </p:txBody>
      </p:sp>
      <p:pic>
        <p:nvPicPr>
          <p:cNvPr id="4" name="Picture 3">
            <a:extLst>
              <a:ext uri="{FF2B5EF4-FFF2-40B4-BE49-F238E27FC236}">
                <a16:creationId xmlns:a16="http://schemas.microsoft.com/office/drawing/2014/main" id="{9FBBF6E0-E8AE-4341-94C4-0AFAB30225F4}"/>
              </a:ext>
            </a:extLst>
          </p:cNvPr>
          <p:cNvPicPr>
            <a:picLocks noChangeAspect="1"/>
          </p:cNvPicPr>
          <p:nvPr/>
        </p:nvPicPr>
        <p:blipFill>
          <a:blip r:embed="rId8"/>
          <a:stretch>
            <a:fillRect/>
          </a:stretch>
        </p:blipFill>
        <p:spPr>
          <a:xfrm>
            <a:off x="761583" y="4371973"/>
            <a:ext cx="1905417" cy="1896509"/>
          </a:xfrm>
          <a:prstGeom prst="rect">
            <a:avLst/>
          </a:prstGeom>
        </p:spPr>
      </p:pic>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C395417-7546-42B7-AE00-59CEB6356C69}"/>
              </a:ext>
            </a:extLst>
          </p:cNvPr>
          <p:cNvSpPr>
            <a:spLocks noGrp="1"/>
          </p:cNvSpPr>
          <p:nvPr>
            <p:ph idx="11"/>
          </p:nvPr>
        </p:nvSpPr>
        <p:spPr/>
        <p:txBody>
          <a:bodyPr/>
          <a:lstStyle/>
          <a:p>
            <a:pPr>
              <a:lnSpc>
                <a:spcPct val="100000"/>
              </a:lnSpc>
            </a:pPr>
            <a:r>
              <a:rPr lang="en-US" sz="2800" dirty="0"/>
              <a:t>Secondary: Establishing a means of attack through compromised infrastructure </a:t>
            </a:r>
          </a:p>
          <a:p>
            <a:pPr>
              <a:lnSpc>
                <a:spcPct val="100000"/>
              </a:lnSpc>
            </a:pPr>
            <a:r>
              <a:rPr lang="en-US" sz="2800" b="1" dirty="0"/>
              <a:t>Waterhole</a:t>
            </a:r>
            <a:r>
              <a:rPr lang="en-US" sz="2800" dirty="0"/>
              <a:t>: A webpage is known as a common site for targeted users.  </a:t>
            </a:r>
          </a:p>
          <a:p>
            <a:pPr marL="457200" indent="-457200">
              <a:lnSpc>
                <a:spcPct val="100000"/>
              </a:lnSpc>
              <a:buFont typeface="Arial" panose="020B0604020202020204" pitchFamily="34" charset="0"/>
              <a:buChar char="•"/>
            </a:pPr>
            <a:r>
              <a:rPr lang="en-US" sz="2800" dirty="0"/>
              <a:t>The webpage is attacked, infected, so visitors become infected.</a:t>
            </a:r>
          </a:p>
        </p:txBody>
      </p:sp>
      <p:sp>
        <p:nvSpPr>
          <p:cNvPr id="3" name="Title 2">
            <a:extLst>
              <a:ext uri="{FF2B5EF4-FFF2-40B4-BE49-F238E27FC236}">
                <a16:creationId xmlns:a16="http://schemas.microsoft.com/office/drawing/2014/main" id="{E32E60D0-B4BF-4401-AD59-30DA769C9BFE}"/>
              </a:ext>
            </a:extLst>
          </p:cNvPr>
          <p:cNvSpPr>
            <a:spLocks noGrp="1"/>
          </p:cNvSpPr>
          <p:nvPr>
            <p:ph type="title"/>
          </p:nvPr>
        </p:nvSpPr>
        <p:spPr/>
        <p:txBody>
          <a:bodyPr/>
          <a:lstStyle/>
          <a:p>
            <a:r>
              <a:rPr lang="en-US" dirty="0"/>
              <a:t>Social Engineering: Waterhole</a:t>
            </a:r>
          </a:p>
        </p:txBody>
      </p:sp>
    </p:spTree>
    <p:extLst>
      <p:ext uri="{BB962C8B-B14F-4D97-AF65-F5344CB8AC3E}">
        <p14:creationId xmlns:p14="http://schemas.microsoft.com/office/powerpoint/2010/main" val="1308522869"/>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2"/>
          <p:cNvSpPr>
            <a:spLocks noGrp="1"/>
          </p:cNvSpPr>
          <p:nvPr>
            <p:ph idx="1"/>
          </p:nvPr>
        </p:nvSpPr>
        <p:spPr>
          <a:xfrm>
            <a:off x="1066800" y="6135688"/>
            <a:ext cx="7620000" cy="1600200"/>
          </a:xfrm>
        </p:spPr>
        <p:txBody>
          <a:bodyPr>
            <a:noAutofit/>
          </a:bodyPr>
          <a:lstStyle/>
          <a:p>
            <a:pPr marL="36512" algn="ctr" eaLnBrk="1" hangingPunct="1">
              <a:lnSpc>
                <a:spcPct val="80000"/>
              </a:lnSpc>
              <a:buFont typeface="Wingdings 2" pitchFamily="18" charset="2"/>
              <a:buNone/>
              <a:defRPr/>
            </a:pPr>
            <a:r>
              <a:rPr lang="en-US" altLang="en-US" sz="2200" dirty="0">
                <a:solidFill>
                  <a:srgbClr val="FFFFFF"/>
                </a:solidFill>
              </a:rPr>
              <a:t>The fake web page looks like the real thing</a:t>
            </a:r>
          </a:p>
          <a:p>
            <a:pPr marL="449263" lvl="1" algn="ctr" eaLnBrk="1" hangingPunct="1">
              <a:lnSpc>
                <a:spcPct val="80000"/>
              </a:lnSpc>
              <a:buFont typeface="Wingdings 2" pitchFamily="18" charset="2"/>
              <a:buNone/>
              <a:defRPr/>
            </a:pPr>
            <a:r>
              <a:rPr lang="en-US" altLang="en-US" sz="2000">
                <a:solidFill>
                  <a:srgbClr val="FFFFFF"/>
                </a:solidFill>
              </a:rPr>
              <a:t>Extracts account information</a:t>
            </a:r>
          </a:p>
          <a:p>
            <a:pPr eaLnBrk="1" hangingPunct="1">
              <a:lnSpc>
                <a:spcPct val="80000"/>
              </a:lnSpc>
              <a:buFont typeface="Arial" charset="0"/>
              <a:buNone/>
              <a:defRPr/>
            </a:pPr>
            <a:endParaRPr lang="en-US" altLang="en-US" sz="2100" dirty="0"/>
          </a:p>
        </p:txBody>
      </p:sp>
      <p:pic>
        <p:nvPicPr>
          <p:cNvPr id="2457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676400"/>
            <a:ext cx="4873625" cy="4849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1524000"/>
            <a:ext cx="5791200" cy="430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4581" name="Title 2"/>
          <p:cNvSpPr>
            <a:spLocks noGrp="1"/>
          </p:cNvSpPr>
          <p:nvPr>
            <p:ph type="title"/>
          </p:nvPr>
        </p:nvSpPr>
        <p:spPr>
          <a:xfrm>
            <a:off x="457200" y="735013"/>
            <a:ext cx="8154988" cy="997196"/>
          </a:xfrm>
        </p:spPr>
        <p:txBody>
          <a:bodyPr/>
          <a:lstStyle/>
          <a:p>
            <a:pPr eaLnBrk="1" hangingPunct="1"/>
            <a:r>
              <a:rPr lang="en-US" altLang="en-US" dirty="0">
                <a:ea typeface="Calibri" panose="020F0502020204030204" pitchFamily="34" charset="0"/>
                <a:cs typeface="Lucida Sans" panose="020B0602030504020204" pitchFamily="34" charset="0"/>
              </a:rPr>
              <a:t>Social Engineering: Pharming = </a:t>
            </a:r>
            <a:br>
              <a:rPr lang="en-US" altLang="en-US" dirty="0">
                <a:ea typeface="Calibri" panose="020F0502020204030204" pitchFamily="34" charset="0"/>
                <a:cs typeface="Lucida Sans" panose="020B0602030504020204" pitchFamily="34" charset="0"/>
              </a:rPr>
            </a:br>
            <a:r>
              <a:rPr lang="en-US" altLang="en-US" dirty="0">
                <a:ea typeface="Calibri" panose="020F0502020204030204" pitchFamily="34" charset="0"/>
                <a:cs typeface="Lucida Sans" panose="020B0602030504020204" pitchFamily="34" charset="0"/>
              </a:rPr>
              <a:t>Fake Web Pages</a:t>
            </a: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8C4B65-709E-4DE1-8CD5-7A32B20EFA2E}"/>
              </a:ext>
            </a:extLst>
          </p:cNvPr>
          <p:cNvSpPr>
            <a:spLocks noGrp="1"/>
          </p:cNvSpPr>
          <p:nvPr>
            <p:ph idx="11"/>
          </p:nvPr>
        </p:nvSpPr>
        <p:spPr/>
        <p:txBody>
          <a:bodyPr/>
          <a:lstStyle/>
          <a:p>
            <a:r>
              <a:rPr lang="en-US" sz="2000" dirty="0" err="1"/>
              <a:t>NewTab</a:t>
            </a:r>
            <a:r>
              <a:rPr lang="en-US" sz="2000" dirty="0"/>
              <a:t>: redirects searches in the web browser to illicit affiliate to earn revenue</a:t>
            </a:r>
          </a:p>
          <a:p>
            <a:pPr marL="285750" indent="-285750">
              <a:buFont typeface="Arial" panose="020B0604020202020204" pitchFamily="34" charset="0"/>
              <a:buChar char="•"/>
            </a:pPr>
            <a:r>
              <a:rPr lang="en-US" sz="2000" dirty="0"/>
              <a:t>Lead to webpages with fake flight or package tracking, fake maps, or fake directions</a:t>
            </a:r>
          </a:p>
          <a:p>
            <a:pPr marL="285750" indent="-285750">
              <a:buFont typeface="Arial" panose="020B0604020202020204" pitchFamily="34" charset="0"/>
              <a:buChar char="•"/>
            </a:pPr>
            <a:r>
              <a:rPr lang="en-US" sz="2000" dirty="0"/>
              <a:t>Example, a fake ‘package tracking’ page downloads a “</a:t>
            </a:r>
            <a:r>
              <a:rPr lang="en-US" sz="2000" dirty="0" err="1"/>
              <a:t>PackagesTracker</a:t>
            </a:r>
            <a:r>
              <a:rPr lang="en-US" sz="2000" dirty="0"/>
              <a:t>” app (with Instructions) but does not provide functionality.</a:t>
            </a:r>
          </a:p>
          <a:p>
            <a:r>
              <a:rPr lang="en-US" sz="2000" dirty="0"/>
              <a:t>Fake File Opener</a:t>
            </a:r>
          </a:p>
          <a:p>
            <a:pPr marL="285750" indent="-285750">
              <a:buFont typeface="Arial" panose="020B0604020202020204" pitchFamily="34" charset="0"/>
              <a:buChar char="•"/>
            </a:pPr>
            <a:r>
              <a:rPr lang="en-US" sz="2000" dirty="0"/>
              <a:t>Invoked when user opens a file that no app on the system knows how to open</a:t>
            </a:r>
          </a:p>
          <a:p>
            <a:pPr marL="285750" indent="-285750">
              <a:buFont typeface="Arial" panose="020B0604020202020204" pitchFamily="34" charset="0"/>
              <a:buChar char="•"/>
            </a:pPr>
            <a:r>
              <a:rPr lang="en-US" sz="2000" dirty="0"/>
              <a:t>Instead of offering to search the App Store, user is told to ‘run free scan’ to check for malware and is redirected to a page offering malicious downloads.</a:t>
            </a:r>
          </a:p>
        </p:txBody>
      </p:sp>
      <p:sp>
        <p:nvSpPr>
          <p:cNvPr id="3" name="Title 2">
            <a:extLst>
              <a:ext uri="{FF2B5EF4-FFF2-40B4-BE49-F238E27FC236}">
                <a16:creationId xmlns:a16="http://schemas.microsoft.com/office/drawing/2014/main" id="{D8E99C2C-D248-4093-B139-D1E9205E71F0}"/>
              </a:ext>
            </a:extLst>
          </p:cNvPr>
          <p:cNvSpPr>
            <a:spLocks noGrp="1"/>
          </p:cNvSpPr>
          <p:nvPr>
            <p:ph type="title"/>
          </p:nvPr>
        </p:nvSpPr>
        <p:spPr/>
        <p:txBody>
          <a:bodyPr/>
          <a:lstStyle/>
          <a:p>
            <a:r>
              <a:rPr lang="en-US" dirty="0" err="1"/>
              <a:t>AdWare</a:t>
            </a:r>
            <a:endParaRPr lang="en-US" dirty="0"/>
          </a:p>
        </p:txBody>
      </p:sp>
    </p:spTree>
    <p:extLst>
      <p:ext uri="{BB962C8B-B14F-4D97-AF65-F5344CB8AC3E}">
        <p14:creationId xmlns:p14="http://schemas.microsoft.com/office/powerpoint/2010/main" val="3489574465"/>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DCBFF63-B943-4A3D-B2D4-594F190FC0B7}"/>
              </a:ext>
            </a:extLst>
          </p:cNvPr>
          <p:cNvSpPr>
            <a:spLocks noGrp="1"/>
          </p:cNvSpPr>
          <p:nvPr>
            <p:ph idx="11"/>
          </p:nvPr>
        </p:nvSpPr>
        <p:spPr/>
        <p:txBody>
          <a:bodyPr/>
          <a:lstStyle/>
          <a:p>
            <a:r>
              <a:rPr lang="en-US" b="1" dirty="0"/>
              <a:t>Malware: </a:t>
            </a:r>
            <a:r>
              <a:rPr lang="en-US" dirty="0"/>
              <a:t>Malicious software run on a device that alters its operation, without the owner’s informed consent (30% of breaches)</a:t>
            </a:r>
          </a:p>
          <a:p>
            <a:r>
              <a:rPr lang="en-US" dirty="0"/>
              <a:t>Virus, worm, downloader, ransomware, botnet, scanning network</a:t>
            </a:r>
          </a:p>
          <a:p>
            <a:r>
              <a:rPr lang="en-US" b="1" dirty="0"/>
              <a:t>Hacking</a:t>
            </a:r>
            <a:r>
              <a:rPr lang="en-US" dirty="0"/>
              <a:t>: Unauthorized access to systems bypasses security controls with the goal to seize, modify or harm information or assets.</a:t>
            </a:r>
          </a:p>
          <a:p>
            <a:pPr marL="285750" indent="-285750">
              <a:buFont typeface="Arial" panose="020B0604020202020204" pitchFamily="34" charset="0"/>
              <a:buChar char="•"/>
            </a:pPr>
            <a:r>
              <a:rPr lang="en-US" dirty="0"/>
              <a:t>Guess passwords, use stolen password credentials</a:t>
            </a:r>
          </a:p>
          <a:p>
            <a:pPr marL="285750" indent="-285750">
              <a:buFont typeface="Arial" panose="020B0604020202020204" pitchFamily="34" charset="0"/>
              <a:buChar char="•"/>
            </a:pPr>
            <a:r>
              <a:rPr lang="en-US" dirty="0"/>
              <a:t>Erase logs</a:t>
            </a:r>
          </a:p>
          <a:p>
            <a:pPr marL="285750" indent="-285750">
              <a:buFont typeface="Arial" panose="020B0604020202020204" pitchFamily="34" charset="0"/>
              <a:buChar char="•"/>
            </a:pPr>
            <a:r>
              <a:rPr lang="en-US" dirty="0"/>
              <a:t>Copy files</a:t>
            </a:r>
          </a:p>
          <a:p>
            <a:pPr marL="285750" indent="-285750">
              <a:buFont typeface="Arial" panose="020B0604020202020204" pitchFamily="34" charset="0"/>
              <a:buChar char="•"/>
            </a:pPr>
            <a:r>
              <a:rPr lang="en-US" dirty="0"/>
              <a:t>Exploit vulnerability or abuse desktop sharing</a:t>
            </a:r>
          </a:p>
          <a:p>
            <a:r>
              <a:rPr lang="en-US" b="1" dirty="0"/>
              <a:t>Social Engineering</a:t>
            </a:r>
            <a:r>
              <a:rPr lang="en-US" dirty="0"/>
              <a:t>: Impersonating someone to obtain information or access through deceit.  (20% of breaches)</a:t>
            </a:r>
          </a:p>
          <a:p>
            <a:pPr marL="285750" indent="-285750">
              <a:buFont typeface="Arial" panose="020B0604020202020204" pitchFamily="34" charset="0"/>
              <a:buChar char="•"/>
            </a:pPr>
            <a:r>
              <a:rPr lang="en-US" dirty="0"/>
              <a:t>Phishing: Click or open attachment</a:t>
            </a:r>
          </a:p>
          <a:p>
            <a:pPr marL="285750" indent="-285750">
              <a:buFont typeface="Arial" panose="020B0604020202020204" pitchFamily="34" charset="0"/>
              <a:buChar char="•"/>
            </a:pPr>
            <a:r>
              <a:rPr lang="en-US" dirty="0"/>
              <a:t>Pretexting: Establishing an ongoing relationship</a:t>
            </a:r>
          </a:p>
          <a:p>
            <a:endParaRPr lang="en-US" dirty="0"/>
          </a:p>
        </p:txBody>
      </p:sp>
      <p:sp>
        <p:nvSpPr>
          <p:cNvPr id="3" name="Title 2">
            <a:extLst>
              <a:ext uri="{FF2B5EF4-FFF2-40B4-BE49-F238E27FC236}">
                <a16:creationId xmlns:a16="http://schemas.microsoft.com/office/drawing/2014/main" id="{C5D7910B-849C-40EE-9AA1-1B95BAA47EE0}"/>
              </a:ext>
            </a:extLst>
          </p:cNvPr>
          <p:cNvSpPr>
            <a:spLocks noGrp="1"/>
          </p:cNvSpPr>
          <p:nvPr>
            <p:ph type="title"/>
          </p:nvPr>
        </p:nvSpPr>
        <p:spPr/>
        <p:txBody>
          <a:bodyPr/>
          <a:lstStyle/>
          <a:p>
            <a:r>
              <a:rPr lang="en-US" dirty="0"/>
              <a:t>Malware &amp; Hacking</a:t>
            </a:r>
          </a:p>
        </p:txBody>
      </p:sp>
    </p:spTree>
    <p:extLst>
      <p:ext uri="{BB962C8B-B14F-4D97-AF65-F5344CB8AC3E}">
        <p14:creationId xmlns:p14="http://schemas.microsoft.com/office/powerpoint/2010/main" val="1449350818"/>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5867400" cy="4800600"/>
          </a:xfrm>
        </p:spPr>
        <p:txBody>
          <a:bodyPr>
            <a:normAutofit/>
          </a:bodyPr>
          <a:lstStyle/>
          <a:p>
            <a:pPr marL="36576" eaLnBrk="1" fontAlgn="auto" hangingPunct="1">
              <a:spcAft>
                <a:spcPts val="0"/>
              </a:spcAft>
              <a:defRPr/>
            </a:pPr>
            <a:r>
              <a:rPr lang="en-US" sz="2400" dirty="0"/>
              <a:t>A virus attaches itself to a program, file, or disk</a:t>
            </a:r>
          </a:p>
          <a:p>
            <a:pPr marL="379476" indent="-342900" eaLnBrk="1" fontAlgn="auto" hangingPunct="1">
              <a:spcAft>
                <a:spcPts val="0"/>
              </a:spcAft>
              <a:buFont typeface="Arial" pitchFamily="34" charset="0"/>
              <a:buChar char="•"/>
              <a:defRPr/>
            </a:pPr>
            <a:r>
              <a:rPr lang="en-US" sz="2400" dirty="0"/>
              <a:t>When executed, the virus activates, </a:t>
            </a:r>
          </a:p>
          <a:p>
            <a:pPr marL="379476" lvl="4" indent="-342900" eaLnBrk="1" fontAlgn="auto" hangingPunct="1">
              <a:spcAft>
                <a:spcPts val="0"/>
              </a:spcAft>
              <a:buFont typeface="Arial" pitchFamily="34" charset="0"/>
              <a:buChar char="•"/>
              <a:defRPr/>
            </a:pPr>
            <a:r>
              <a:rPr lang="en-US" sz="2400" dirty="0"/>
              <a:t>replicates: Attaches to other files, disks;</a:t>
            </a:r>
          </a:p>
          <a:p>
            <a:pPr marL="379476" lvl="4" indent="-342900" eaLnBrk="1" fontAlgn="auto" hangingPunct="1">
              <a:spcAft>
                <a:spcPts val="0"/>
              </a:spcAft>
              <a:buFont typeface="Arial" pitchFamily="34" charset="0"/>
              <a:buChar char="•"/>
              <a:defRPr/>
            </a:pPr>
            <a:r>
              <a:rPr lang="en-US" sz="2400" dirty="0"/>
              <a:t>waits until the appropriate time; then</a:t>
            </a:r>
          </a:p>
          <a:p>
            <a:pPr marL="379476" lvl="4" indent="-342900" eaLnBrk="1" fontAlgn="auto" hangingPunct="1">
              <a:spcAft>
                <a:spcPts val="0"/>
              </a:spcAft>
              <a:buFont typeface="Arial" pitchFamily="34" charset="0"/>
              <a:buChar char="•"/>
              <a:defRPr/>
            </a:pPr>
            <a:r>
              <a:rPr lang="en-US" sz="2400" dirty="0"/>
              <a:t>performs the action it was designed for.</a:t>
            </a:r>
          </a:p>
        </p:txBody>
      </p:sp>
      <p:grpSp>
        <p:nvGrpSpPr>
          <p:cNvPr id="18435" name="Group 9"/>
          <p:cNvGrpSpPr>
            <a:grpSpLocks/>
          </p:cNvGrpSpPr>
          <p:nvPr/>
        </p:nvGrpSpPr>
        <p:grpSpPr bwMode="auto">
          <a:xfrm>
            <a:off x="7162800" y="1600200"/>
            <a:ext cx="1143000" cy="3962400"/>
            <a:chOff x="6781800" y="1447800"/>
            <a:chExt cx="1143000" cy="3962400"/>
          </a:xfrm>
        </p:grpSpPr>
        <p:sp>
          <p:nvSpPr>
            <p:cNvPr id="18438" name="Rectangle 5"/>
            <p:cNvSpPr>
              <a:spLocks noChangeArrowheads="1"/>
            </p:cNvSpPr>
            <p:nvPr/>
          </p:nvSpPr>
          <p:spPr bwMode="auto">
            <a:xfrm>
              <a:off x="6781800" y="1447800"/>
              <a:ext cx="1066800" cy="838200"/>
            </a:xfrm>
            <a:prstGeom prst="rect">
              <a:avLst/>
            </a:prstGeom>
            <a:solidFill>
              <a:srgbClr val="60597B"/>
            </a:solidFill>
            <a:ln w="9360">
              <a:solidFill>
                <a:srgbClr val="FFFFFF"/>
              </a:solidFill>
              <a:miter lim="800000"/>
              <a:headEnd/>
              <a:tailEnd/>
            </a:ln>
          </p:spPr>
          <p:txBody>
            <a:bodyPr wrap="none" lIns="90000" tIns="46800" rIns="90000" bIns="46800" anchor="ctr"/>
            <a:lstStyle>
              <a:lvl1pPr>
                <a:lnSpc>
                  <a:spcPts val="2200"/>
                </a:lnSpc>
                <a:spcBef>
                  <a:spcPts val="900"/>
                </a:spcBef>
                <a:buClr>
                  <a:srgbClr val="005BB9"/>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2"/>
                  </a:solidFill>
                  <a:latin typeface="Calibri" panose="020F0502020204030204" pitchFamily="34" charset="0"/>
                  <a:ea typeface="Geneva"/>
                  <a:cs typeface="Geneva"/>
                </a:defRPr>
              </a:lvl9pPr>
            </a:lstStyle>
            <a:p>
              <a:pPr algn="ctr" eaLnBrk="1" hangingPunct="1">
                <a:lnSpc>
                  <a:spcPct val="100000"/>
                </a:lnSpc>
                <a:spcBef>
                  <a:spcPct val="0"/>
                </a:spcBef>
                <a:buClrTx/>
                <a:buSzTx/>
                <a:buFontTx/>
                <a:buNone/>
              </a:pPr>
              <a:r>
                <a:rPr lang="en-US" altLang="en-US">
                  <a:solidFill>
                    <a:srgbClr val="FFFFFF"/>
                  </a:solidFill>
                  <a:latin typeface="Arial" panose="020B0604020202020204" pitchFamily="34" charset="0"/>
                </a:rPr>
                <a:t>Program</a:t>
              </a:r>
            </a:p>
            <a:p>
              <a:pPr algn="ctr" eaLnBrk="1" hangingPunct="1">
                <a:lnSpc>
                  <a:spcPct val="100000"/>
                </a:lnSpc>
                <a:spcBef>
                  <a:spcPct val="0"/>
                </a:spcBef>
                <a:buClrTx/>
                <a:buSzTx/>
                <a:buFontTx/>
                <a:buNone/>
              </a:pPr>
              <a:r>
                <a:rPr lang="en-US" altLang="en-US">
                  <a:solidFill>
                    <a:srgbClr val="FFFFFF"/>
                  </a:solidFill>
                  <a:latin typeface="Arial" panose="020B0604020202020204" pitchFamily="34" charset="0"/>
                </a:rPr>
                <a:t>A</a:t>
              </a:r>
            </a:p>
          </p:txBody>
        </p:sp>
        <p:sp>
          <p:nvSpPr>
            <p:cNvPr id="18439" name="Rectangle 6"/>
            <p:cNvSpPr>
              <a:spLocks noChangeArrowheads="1"/>
            </p:cNvSpPr>
            <p:nvPr/>
          </p:nvSpPr>
          <p:spPr bwMode="auto">
            <a:xfrm>
              <a:off x="6781800" y="2286000"/>
              <a:ext cx="1066800" cy="609600"/>
            </a:xfrm>
            <a:prstGeom prst="rect">
              <a:avLst/>
            </a:prstGeom>
            <a:solidFill>
              <a:srgbClr val="D40E3D"/>
            </a:solidFill>
            <a:ln w="9360">
              <a:solidFill>
                <a:srgbClr val="FFFFFF"/>
              </a:solidFill>
              <a:miter lim="800000"/>
              <a:headEnd/>
              <a:tailEnd/>
            </a:ln>
          </p:spPr>
          <p:txBody>
            <a:bodyPr wrap="none" lIns="90000" tIns="46800" rIns="90000" bIns="46800" anchor="ctr"/>
            <a:lstStyle>
              <a:lvl1pPr>
                <a:lnSpc>
                  <a:spcPts val="2200"/>
                </a:lnSpc>
                <a:spcBef>
                  <a:spcPts val="900"/>
                </a:spcBef>
                <a:buClr>
                  <a:srgbClr val="005BB9"/>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2"/>
                  </a:solidFill>
                  <a:latin typeface="Calibri" panose="020F0502020204030204" pitchFamily="34" charset="0"/>
                  <a:ea typeface="Geneva"/>
                  <a:cs typeface="Geneva"/>
                </a:defRPr>
              </a:lvl9pPr>
            </a:lstStyle>
            <a:p>
              <a:pPr algn="ctr" eaLnBrk="1" hangingPunct="1">
                <a:lnSpc>
                  <a:spcPct val="100000"/>
                </a:lnSpc>
                <a:spcBef>
                  <a:spcPct val="0"/>
                </a:spcBef>
                <a:buClrTx/>
                <a:buSzTx/>
                <a:buFontTx/>
                <a:buNone/>
              </a:pPr>
              <a:r>
                <a:rPr lang="en-US" altLang="en-US" sz="1600" dirty="0">
                  <a:solidFill>
                    <a:srgbClr val="FFFFFF"/>
                  </a:solidFill>
                  <a:latin typeface="Arial" panose="020B0604020202020204" pitchFamily="34" charset="0"/>
                </a:rPr>
                <a:t>Virus Code</a:t>
              </a:r>
            </a:p>
          </p:txBody>
        </p:sp>
        <p:sp>
          <p:nvSpPr>
            <p:cNvPr id="18440" name="Rectangle 7"/>
            <p:cNvSpPr>
              <a:spLocks noChangeArrowheads="1"/>
            </p:cNvSpPr>
            <p:nvPr/>
          </p:nvSpPr>
          <p:spPr bwMode="auto">
            <a:xfrm>
              <a:off x="6858000" y="4572000"/>
              <a:ext cx="1066800" cy="838200"/>
            </a:xfrm>
            <a:prstGeom prst="rect">
              <a:avLst/>
            </a:prstGeom>
            <a:solidFill>
              <a:srgbClr val="60597B"/>
            </a:solidFill>
            <a:ln w="9360">
              <a:solidFill>
                <a:srgbClr val="FFFFFF"/>
              </a:solidFill>
              <a:miter lim="800000"/>
              <a:headEnd/>
              <a:tailEnd/>
            </a:ln>
          </p:spPr>
          <p:txBody>
            <a:bodyPr wrap="none" lIns="90000" tIns="46800" rIns="90000" bIns="46800" anchor="ctr"/>
            <a:lstStyle>
              <a:lvl1pPr>
                <a:lnSpc>
                  <a:spcPts val="2200"/>
                </a:lnSpc>
                <a:spcBef>
                  <a:spcPts val="900"/>
                </a:spcBef>
                <a:buClr>
                  <a:srgbClr val="005BB9"/>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2"/>
                  </a:solidFill>
                  <a:latin typeface="Calibri" panose="020F0502020204030204" pitchFamily="34" charset="0"/>
                  <a:ea typeface="Geneva"/>
                  <a:cs typeface="Geneva"/>
                </a:defRPr>
              </a:lvl9pPr>
            </a:lstStyle>
            <a:p>
              <a:pPr algn="ctr" eaLnBrk="1" hangingPunct="1">
                <a:lnSpc>
                  <a:spcPct val="100000"/>
                </a:lnSpc>
                <a:spcBef>
                  <a:spcPct val="0"/>
                </a:spcBef>
                <a:buClrTx/>
                <a:buSzTx/>
                <a:buFontTx/>
                <a:buNone/>
              </a:pPr>
              <a:r>
                <a:rPr lang="en-US" altLang="en-US">
                  <a:solidFill>
                    <a:srgbClr val="FFFFFF"/>
                  </a:solidFill>
                  <a:latin typeface="Arial" panose="020B0604020202020204" pitchFamily="34" charset="0"/>
                </a:rPr>
                <a:t>Program</a:t>
              </a:r>
            </a:p>
            <a:p>
              <a:pPr algn="ctr" eaLnBrk="1" hangingPunct="1">
                <a:lnSpc>
                  <a:spcPct val="100000"/>
                </a:lnSpc>
                <a:spcBef>
                  <a:spcPct val="0"/>
                </a:spcBef>
                <a:buClrTx/>
                <a:buSzTx/>
                <a:buFontTx/>
                <a:buNone/>
              </a:pPr>
              <a:r>
                <a:rPr lang="en-US" altLang="en-US">
                  <a:solidFill>
                    <a:srgbClr val="FFFFFF"/>
                  </a:solidFill>
                  <a:latin typeface="Arial" panose="020B0604020202020204" pitchFamily="34" charset="0"/>
                </a:rPr>
                <a:t>B</a:t>
              </a:r>
            </a:p>
          </p:txBody>
        </p:sp>
        <p:sp>
          <p:nvSpPr>
            <p:cNvPr id="18441" name="Line 8"/>
            <p:cNvSpPr>
              <a:spLocks noChangeShapeType="1"/>
            </p:cNvSpPr>
            <p:nvPr/>
          </p:nvSpPr>
          <p:spPr bwMode="auto">
            <a:xfrm>
              <a:off x="7315200" y="2819400"/>
              <a:ext cx="0" cy="685800"/>
            </a:xfrm>
            <a:prstGeom prst="line">
              <a:avLst/>
            </a:prstGeom>
            <a:noFill/>
            <a:ln w="9360">
              <a:solidFill>
                <a:schemeClr val="tx1"/>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42" name="Text Box 9"/>
            <p:cNvSpPr txBox="1">
              <a:spLocks noChangeArrowheads="1"/>
            </p:cNvSpPr>
            <p:nvPr/>
          </p:nvSpPr>
          <p:spPr bwMode="auto">
            <a:xfrm>
              <a:off x="6934200" y="3505200"/>
              <a:ext cx="8445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lnSpc>
                  <a:spcPts val="2200"/>
                </a:lnSpc>
                <a:spcBef>
                  <a:spcPts val="900"/>
                </a:spcBef>
                <a:buClr>
                  <a:srgbClr val="005BB9"/>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2"/>
                  </a:solidFill>
                  <a:latin typeface="Calibri" panose="020F0502020204030204" pitchFamily="34" charset="0"/>
                  <a:ea typeface="Geneva"/>
                  <a:cs typeface="Geneva"/>
                </a:defRPr>
              </a:lvl9pPr>
            </a:lstStyle>
            <a:p>
              <a:pPr eaLnBrk="1" hangingPunct="1">
                <a:lnSpc>
                  <a:spcPct val="100000"/>
                </a:lnSpc>
                <a:spcBef>
                  <a:spcPct val="0"/>
                </a:spcBef>
                <a:buClrTx/>
                <a:buSzTx/>
                <a:buFontTx/>
                <a:buNone/>
              </a:pPr>
              <a:r>
                <a:rPr lang="en-US" altLang="en-US">
                  <a:solidFill>
                    <a:schemeClr val="tx1"/>
                  </a:solidFill>
                  <a:latin typeface="Arial" panose="020B0604020202020204" pitchFamily="34" charset="0"/>
                </a:rPr>
                <a:t>infects</a:t>
              </a:r>
            </a:p>
          </p:txBody>
        </p:sp>
        <p:sp>
          <p:nvSpPr>
            <p:cNvPr id="18443" name="Line 8"/>
            <p:cNvSpPr>
              <a:spLocks noChangeShapeType="1"/>
            </p:cNvSpPr>
            <p:nvPr/>
          </p:nvSpPr>
          <p:spPr bwMode="auto">
            <a:xfrm>
              <a:off x="7315200" y="3886200"/>
              <a:ext cx="0" cy="685800"/>
            </a:xfrm>
            <a:prstGeom prst="line">
              <a:avLst/>
            </a:prstGeom>
            <a:noFill/>
            <a:ln w="9360">
              <a:solidFill>
                <a:schemeClr val="tx1"/>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8437" name="Title 3"/>
          <p:cNvSpPr>
            <a:spLocks noGrp="1"/>
          </p:cNvSpPr>
          <p:nvPr>
            <p:ph type="title"/>
          </p:nvPr>
        </p:nvSpPr>
        <p:spPr>
          <a:xfrm>
            <a:off x="494506" y="852488"/>
            <a:ext cx="8154988" cy="498475"/>
          </a:xfrm>
        </p:spPr>
        <p:txBody>
          <a:bodyPr/>
          <a:lstStyle/>
          <a:p>
            <a:pPr eaLnBrk="1" hangingPunct="1"/>
            <a:r>
              <a:rPr lang="en-US" altLang="en-US" dirty="0">
                <a:ea typeface="Calibri" panose="020F0502020204030204" pitchFamily="34" charset="0"/>
                <a:cs typeface="Lucida Sans" panose="020B0602030504020204" pitchFamily="34" charset="0"/>
              </a:rPr>
              <a:t>Malware: Virus</a:t>
            </a: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381000" y="1752600"/>
            <a:ext cx="4724400" cy="3962400"/>
          </a:xfrm>
        </p:spPr>
        <p:txBody>
          <a:bodyPr/>
          <a:lstStyle/>
          <a:p>
            <a:pPr eaLnBrk="1" hangingPunct="1">
              <a:defRPr/>
            </a:pPr>
            <a:r>
              <a:rPr lang="en-US" altLang="en-US" sz="2400" dirty="0">
                <a:latin typeface="Calibri" pitchFamily="34" charset="0"/>
                <a:ea typeface="ヒラギノ角ゴ Pro W3"/>
                <a:cs typeface="ヒラギノ角ゴ Pro W3"/>
              </a:rPr>
              <a:t>Independent program sends copies of itself from computer to computer across networks</a:t>
            </a:r>
          </a:p>
          <a:p>
            <a:pPr marL="342900" indent="-342900" eaLnBrk="1" hangingPunct="1">
              <a:buFont typeface="Arial" pitchFamily="34" charset="0"/>
              <a:buChar char="•"/>
              <a:defRPr/>
            </a:pPr>
            <a:r>
              <a:rPr lang="en-US" altLang="en-US" sz="2400" dirty="0">
                <a:latin typeface="Calibri" pitchFamily="34" charset="0"/>
                <a:ea typeface="ヒラギノ角ゴ Pro W3"/>
                <a:cs typeface="ヒラギノ角ゴ Pro W3"/>
              </a:rPr>
              <a:t>Click on attachment to execute the worm</a:t>
            </a:r>
          </a:p>
          <a:p>
            <a:pPr marL="342900" indent="-342900" eaLnBrk="1" hangingPunct="1">
              <a:buFont typeface="Arial" pitchFamily="34" charset="0"/>
              <a:buChar char="•"/>
              <a:defRPr/>
            </a:pPr>
            <a:r>
              <a:rPr lang="en-US" altLang="en-US" sz="2400" dirty="0">
                <a:latin typeface="Calibri" pitchFamily="34" charset="0"/>
                <a:ea typeface="ヒラギノ角ゴ Pro W3"/>
                <a:cs typeface="ヒラギノ角ゴ Pro W3"/>
              </a:rPr>
              <a:t>May send itself to addresses in your email list</a:t>
            </a:r>
          </a:p>
          <a:p>
            <a:pPr marL="342900" indent="-342900" eaLnBrk="1" hangingPunct="1">
              <a:buFont typeface="Arial" pitchFamily="34" charset="0"/>
              <a:buChar char="•"/>
              <a:defRPr/>
            </a:pPr>
            <a:r>
              <a:rPr lang="en-US" altLang="en-US" sz="2400" dirty="0">
                <a:latin typeface="Calibri" pitchFamily="34" charset="0"/>
                <a:ea typeface="ヒラギノ角ゴ Pro W3"/>
                <a:cs typeface="ヒラギノ角ゴ Pro W3"/>
              </a:rPr>
              <a:t>May carry other forms of malware</a:t>
            </a:r>
          </a:p>
        </p:txBody>
      </p:sp>
      <p:grpSp>
        <p:nvGrpSpPr>
          <p:cNvPr id="20483" name="Group 4"/>
          <p:cNvGrpSpPr>
            <a:grpSpLocks/>
          </p:cNvGrpSpPr>
          <p:nvPr/>
        </p:nvGrpSpPr>
        <p:grpSpPr bwMode="auto">
          <a:xfrm>
            <a:off x="5756275" y="1755775"/>
            <a:ext cx="2816225" cy="3976688"/>
            <a:chOff x="4875213" y="743364"/>
            <a:chExt cx="4167854" cy="5882924"/>
          </a:xfrm>
        </p:grpSpPr>
        <p:sp>
          <p:nvSpPr>
            <p:cNvPr id="20485" name="computr1"/>
            <p:cNvSpPr>
              <a:spLocks noEditPoints="1" noChangeArrowheads="1"/>
            </p:cNvSpPr>
            <p:nvPr/>
          </p:nvSpPr>
          <p:spPr bwMode="auto">
            <a:xfrm>
              <a:off x="5867400" y="2971800"/>
              <a:ext cx="1809750" cy="1809750"/>
            </a:xfrm>
            <a:custGeom>
              <a:avLst/>
              <a:gdLst>
                <a:gd name="T0" fmla="*/ 2147483646 w 21600"/>
                <a:gd name="T1" fmla="*/ 0 h 21600"/>
                <a:gd name="T2" fmla="*/ 2147483646 w 21600"/>
                <a:gd name="T3" fmla="*/ 0 h 21600"/>
                <a:gd name="T4" fmla="*/ 2147483646 w 21600"/>
                <a:gd name="T5" fmla="*/ 0 h 21600"/>
                <a:gd name="T6" fmla="*/ 0 w 21600"/>
                <a:gd name="T7" fmla="*/ 2147483646 h 21600"/>
                <a:gd name="T8" fmla="*/ 0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2147483646 w 21600"/>
                <a:gd name="T21" fmla="*/ 2147483646 h 21600"/>
                <a:gd name="T22" fmla="*/ 2147483646 w 21600"/>
                <a:gd name="T23" fmla="*/ 2147483646 h 21600"/>
                <a:gd name="T24" fmla="*/ 0 w 21600"/>
                <a:gd name="T25" fmla="*/ 2147483646 h 21600"/>
                <a:gd name="T26" fmla="*/ 2147483646 w 21600"/>
                <a:gd name="T27" fmla="*/ 2147483646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4923 w 21600"/>
                <a:gd name="T43" fmla="*/ 2541 h 21600"/>
                <a:gd name="T44" fmla="*/ 16756 w 21600"/>
                <a:gd name="T45" fmla="*/ 11153 h 21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600" h="21600" extrusionOk="0">
                  <a:moveTo>
                    <a:pt x="16994" y="15388"/>
                  </a:moveTo>
                  <a:lnTo>
                    <a:pt x="16994" y="13553"/>
                  </a:lnTo>
                  <a:lnTo>
                    <a:pt x="19535" y="13553"/>
                  </a:lnTo>
                  <a:lnTo>
                    <a:pt x="19535" y="10729"/>
                  </a:lnTo>
                  <a:lnTo>
                    <a:pt x="19535" y="6776"/>
                  </a:lnTo>
                  <a:lnTo>
                    <a:pt x="19535" y="0"/>
                  </a:lnTo>
                  <a:lnTo>
                    <a:pt x="10800" y="0"/>
                  </a:lnTo>
                  <a:lnTo>
                    <a:pt x="2065" y="0"/>
                  </a:lnTo>
                  <a:lnTo>
                    <a:pt x="2065" y="6776"/>
                  </a:lnTo>
                  <a:lnTo>
                    <a:pt x="2065" y="10729"/>
                  </a:lnTo>
                  <a:lnTo>
                    <a:pt x="2065" y="13553"/>
                  </a:lnTo>
                  <a:lnTo>
                    <a:pt x="4606" y="13553"/>
                  </a:lnTo>
                  <a:lnTo>
                    <a:pt x="4606" y="15388"/>
                  </a:lnTo>
                  <a:lnTo>
                    <a:pt x="0" y="15388"/>
                  </a:lnTo>
                  <a:lnTo>
                    <a:pt x="0" y="21600"/>
                  </a:lnTo>
                  <a:lnTo>
                    <a:pt x="10800" y="21600"/>
                  </a:lnTo>
                  <a:lnTo>
                    <a:pt x="21600" y="21600"/>
                  </a:lnTo>
                  <a:lnTo>
                    <a:pt x="21600" y="15388"/>
                  </a:lnTo>
                  <a:lnTo>
                    <a:pt x="16994" y="15388"/>
                  </a:lnTo>
                  <a:close/>
                </a:path>
                <a:path w="21600" h="21600" extrusionOk="0">
                  <a:moveTo>
                    <a:pt x="4606" y="15388"/>
                  </a:moveTo>
                  <a:lnTo>
                    <a:pt x="4606" y="13553"/>
                  </a:lnTo>
                  <a:lnTo>
                    <a:pt x="16994" y="13553"/>
                  </a:lnTo>
                  <a:lnTo>
                    <a:pt x="16994" y="15388"/>
                  </a:lnTo>
                  <a:lnTo>
                    <a:pt x="4606" y="15388"/>
                  </a:lnTo>
                </a:path>
                <a:path w="21600" h="21600" extrusionOk="0">
                  <a:moveTo>
                    <a:pt x="4606" y="11294"/>
                  </a:moveTo>
                  <a:lnTo>
                    <a:pt x="4606" y="2259"/>
                  </a:lnTo>
                  <a:lnTo>
                    <a:pt x="16994" y="2259"/>
                  </a:lnTo>
                  <a:lnTo>
                    <a:pt x="16994" y="11294"/>
                  </a:lnTo>
                  <a:lnTo>
                    <a:pt x="4606" y="11294"/>
                  </a:lnTo>
                  <a:moveTo>
                    <a:pt x="13976" y="17082"/>
                  </a:moveTo>
                  <a:lnTo>
                    <a:pt x="13976" y="16376"/>
                  </a:lnTo>
                  <a:lnTo>
                    <a:pt x="20171" y="16376"/>
                  </a:lnTo>
                  <a:lnTo>
                    <a:pt x="20171" y="17082"/>
                  </a:lnTo>
                  <a:lnTo>
                    <a:pt x="13976" y="17082"/>
                  </a:lnTo>
                </a:path>
              </a:pathLst>
            </a:custGeom>
            <a:solidFill>
              <a:srgbClr val="9999FF"/>
            </a:solidFill>
            <a:ln w="9525">
              <a:solidFill>
                <a:srgbClr val="000000"/>
              </a:solidFill>
              <a:miter lim="800000"/>
              <a:headEnd/>
              <a:tailEnd/>
            </a:ln>
          </p:spPr>
          <p:txBody>
            <a:bodyPr/>
            <a:lstStyle/>
            <a:p>
              <a:endParaRPr lang="en-US"/>
            </a:p>
          </p:txBody>
        </p:sp>
        <p:sp>
          <p:nvSpPr>
            <p:cNvPr id="20486" name="Line 5"/>
            <p:cNvSpPr>
              <a:spLocks noChangeShapeType="1"/>
            </p:cNvSpPr>
            <p:nvPr/>
          </p:nvSpPr>
          <p:spPr bwMode="auto">
            <a:xfrm>
              <a:off x="5105400" y="2133600"/>
              <a:ext cx="1295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487" name="Line 6"/>
            <p:cNvSpPr>
              <a:spLocks noChangeShapeType="1"/>
            </p:cNvSpPr>
            <p:nvPr/>
          </p:nvSpPr>
          <p:spPr bwMode="auto">
            <a:xfrm>
              <a:off x="6400800" y="2133600"/>
              <a:ext cx="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488" name="Line 7"/>
            <p:cNvSpPr>
              <a:spLocks noChangeShapeType="1"/>
            </p:cNvSpPr>
            <p:nvPr/>
          </p:nvSpPr>
          <p:spPr bwMode="auto">
            <a:xfrm flipV="1">
              <a:off x="6934200" y="2133600"/>
              <a:ext cx="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489" name="Line 8"/>
            <p:cNvSpPr>
              <a:spLocks noChangeShapeType="1"/>
            </p:cNvSpPr>
            <p:nvPr/>
          </p:nvSpPr>
          <p:spPr bwMode="auto">
            <a:xfrm>
              <a:off x="6934198" y="2133599"/>
              <a:ext cx="534131" cy="956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490" name="Line 9"/>
            <p:cNvSpPr>
              <a:spLocks noChangeShapeType="1"/>
            </p:cNvSpPr>
            <p:nvPr/>
          </p:nvSpPr>
          <p:spPr bwMode="auto">
            <a:xfrm>
              <a:off x="6934198" y="2438399"/>
              <a:ext cx="534132" cy="12909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491" name="Line 10"/>
            <p:cNvSpPr>
              <a:spLocks noChangeShapeType="1"/>
            </p:cNvSpPr>
            <p:nvPr/>
          </p:nvSpPr>
          <p:spPr bwMode="auto">
            <a:xfrm>
              <a:off x="6934198" y="2792984"/>
              <a:ext cx="646875" cy="1127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492" name="Text Box 11"/>
            <p:cNvSpPr txBox="1">
              <a:spLocks noChangeArrowheads="1"/>
            </p:cNvSpPr>
            <p:nvPr/>
          </p:nvSpPr>
          <p:spPr bwMode="auto">
            <a:xfrm>
              <a:off x="7451725" y="1941513"/>
              <a:ext cx="882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eaLnBrk="1" hangingPunct="1">
                <a:lnSpc>
                  <a:spcPct val="100000"/>
                </a:lnSpc>
                <a:spcBef>
                  <a:spcPct val="0"/>
                </a:spcBef>
                <a:buClrTx/>
                <a:buSzTx/>
                <a:buFontTx/>
                <a:buNone/>
              </a:pPr>
              <a:r>
                <a:rPr lang="en-US" altLang="en-US">
                  <a:solidFill>
                    <a:schemeClr val="tx1"/>
                  </a:solidFill>
                  <a:latin typeface="Arial" panose="020B0604020202020204" pitchFamily="34" charset="0"/>
                </a:rPr>
                <a:t>To Joe</a:t>
              </a:r>
            </a:p>
          </p:txBody>
        </p:sp>
        <p:sp>
          <p:nvSpPr>
            <p:cNvPr id="20493" name="Text Box 12"/>
            <p:cNvSpPr txBox="1">
              <a:spLocks noChangeArrowheads="1"/>
            </p:cNvSpPr>
            <p:nvPr/>
          </p:nvSpPr>
          <p:spPr bwMode="auto">
            <a:xfrm>
              <a:off x="7449534" y="2313527"/>
              <a:ext cx="920751"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eaLnBrk="1" hangingPunct="1">
                <a:lnSpc>
                  <a:spcPct val="100000"/>
                </a:lnSpc>
                <a:spcBef>
                  <a:spcPct val="0"/>
                </a:spcBef>
                <a:buClrTx/>
                <a:buSzTx/>
                <a:buFontTx/>
                <a:buNone/>
              </a:pPr>
              <a:r>
                <a:rPr lang="en-US" altLang="en-US">
                  <a:solidFill>
                    <a:schemeClr val="tx1"/>
                  </a:solidFill>
                  <a:latin typeface="Arial" panose="020B0604020202020204" pitchFamily="34" charset="0"/>
                </a:rPr>
                <a:t>To Ann</a:t>
              </a:r>
            </a:p>
          </p:txBody>
        </p:sp>
        <p:sp>
          <p:nvSpPr>
            <p:cNvPr id="20494" name="Text Box 13"/>
            <p:cNvSpPr txBox="1">
              <a:spLocks noChangeArrowheads="1"/>
            </p:cNvSpPr>
            <p:nvPr/>
          </p:nvSpPr>
          <p:spPr bwMode="auto">
            <a:xfrm>
              <a:off x="7468330" y="2651761"/>
              <a:ext cx="1335880" cy="546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eaLnBrk="1" hangingPunct="1">
                <a:lnSpc>
                  <a:spcPct val="100000"/>
                </a:lnSpc>
                <a:spcBef>
                  <a:spcPct val="0"/>
                </a:spcBef>
                <a:buClrTx/>
                <a:buSzTx/>
                <a:buFontTx/>
                <a:buNone/>
              </a:pPr>
              <a:r>
                <a:rPr lang="en-US" altLang="en-US">
                  <a:solidFill>
                    <a:schemeClr val="tx1"/>
                  </a:solidFill>
                  <a:latin typeface="Arial" panose="020B0604020202020204" pitchFamily="34" charset="0"/>
                </a:rPr>
                <a:t>To Bob</a:t>
              </a:r>
            </a:p>
          </p:txBody>
        </p:sp>
        <p:sp>
          <p:nvSpPr>
            <p:cNvPr id="27663" name="Rectangle 14"/>
            <p:cNvSpPr>
              <a:spLocks noChangeArrowheads="1"/>
            </p:cNvSpPr>
            <p:nvPr/>
          </p:nvSpPr>
          <p:spPr bwMode="auto">
            <a:xfrm>
              <a:off x="5439071" y="4876675"/>
              <a:ext cx="2819292" cy="1749613"/>
            </a:xfrm>
            <a:prstGeom prst="rect">
              <a:avLst/>
            </a:prstGeom>
            <a:solidFill>
              <a:srgbClr val="CCECFF"/>
            </a:solidFill>
            <a:ln w="9525">
              <a:solidFill>
                <a:schemeClr val="tx1"/>
              </a:solidFill>
              <a:miter lim="800000"/>
              <a:headEnd/>
              <a:tailEnd/>
            </a:ln>
          </p:spPr>
          <p:txBody>
            <a:bodyPr wrap="none" anchor="ctr"/>
            <a:lstStyle/>
            <a:p>
              <a:pPr algn="ctr" eaLnBrk="1" hangingPunct="1">
                <a:defRPr/>
              </a:pPr>
              <a:r>
                <a:rPr lang="en-US" dirty="0">
                  <a:solidFill>
                    <a:schemeClr val="accent4">
                      <a:lumMod val="75000"/>
                    </a:schemeClr>
                  </a:solidFill>
                  <a:latin typeface="Arial" charset="0"/>
                </a:rPr>
                <a:t>Email List:</a:t>
              </a:r>
            </a:p>
            <a:p>
              <a:pPr algn="ctr" eaLnBrk="1" hangingPunct="1">
                <a:defRPr/>
              </a:pPr>
              <a:r>
                <a:rPr lang="en-US" dirty="0">
                  <a:solidFill>
                    <a:schemeClr val="accent4">
                      <a:lumMod val="75000"/>
                    </a:schemeClr>
                  </a:solidFill>
                  <a:latin typeface="Arial" charset="0"/>
                </a:rPr>
                <a:t>Joe@gmail.com</a:t>
              </a:r>
            </a:p>
            <a:p>
              <a:pPr algn="ctr" eaLnBrk="1" hangingPunct="1">
                <a:defRPr/>
              </a:pPr>
              <a:r>
                <a:rPr lang="en-US" dirty="0">
                  <a:solidFill>
                    <a:schemeClr val="accent4">
                      <a:lumMod val="75000"/>
                    </a:schemeClr>
                  </a:solidFill>
                  <a:latin typeface="Arial" charset="0"/>
                </a:rPr>
                <a:t>Ann@yahoo.com</a:t>
              </a:r>
            </a:p>
            <a:p>
              <a:pPr algn="ctr" eaLnBrk="1" hangingPunct="1">
                <a:defRPr/>
              </a:pPr>
              <a:r>
                <a:rPr lang="en-US" dirty="0">
                  <a:solidFill>
                    <a:schemeClr val="accent4">
                      <a:lumMod val="75000"/>
                    </a:schemeClr>
                  </a:solidFill>
                  <a:latin typeface="Arial" charset="0"/>
                </a:rPr>
                <a:t>Bob@uwp.edu</a:t>
              </a:r>
            </a:p>
          </p:txBody>
        </p:sp>
        <p:pic>
          <p:nvPicPr>
            <p:cNvPr id="20496" name="Picture 16" descr="C:\Documents and Settings\lincke\Local Settings\Temporary Internet Files\Content.IE5\1V5C9IBW\MCBD07377_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2842" y="743364"/>
              <a:ext cx="1800225" cy="1485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7" name="Picture 16" descr="C:\Documents and Settings\lincke\Local Settings\Temporary Internet Files\Content.IE5\1V5C9IBW\MCBD07377_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9331151">
              <a:off x="4875213" y="763588"/>
              <a:ext cx="1800225"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484" name="Title 2"/>
          <p:cNvSpPr>
            <a:spLocks noGrp="1"/>
          </p:cNvSpPr>
          <p:nvPr>
            <p:ph type="title"/>
          </p:nvPr>
        </p:nvSpPr>
        <p:spPr/>
        <p:txBody>
          <a:bodyPr/>
          <a:lstStyle/>
          <a:p>
            <a:pPr eaLnBrk="1" hangingPunct="1"/>
            <a:r>
              <a:rPr lang="en-US" altLang="en-US" dirty="0">
                <a:ea typeface="Calibri" panose="020F0502020204030204" pitchFamily="34" charset="0"/>
                <a:cs typeface="Lucida Sans" panose="020B0602030504020204" pitchFamily="34" charset="0"/>
              </a:rPr>
              <a:t>Malware: Worm</a:t>
            </a:r>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a:xfrm>
            <a:off x="457200" y="1600200"/>
            <a:ext cx="8534400" cy="4525963"/>
          </a:xfrm>
        </p:spPr>
        <p:txBody>
          <a:bodyPr>
            <a:noAutofit/>
          </a:bodyPr>
          <a:lstStyle/>
          <a:p>
            <a:pPr eaLnBrk="1" hangingPunct="1">
              <a:buFont typeface="Arial" charset="0"/>
              <a:buNone/>
              <a:defRPr/>
            </a:pPr>
            <a:r>
              <a:rPr lang="en-US" altLang="en-US" sz="2400" b="1" dirty="0"/>
              <a:t>Trojan Horse: </a:t>
            </a:r>
            <a:r>
              <a:rPr lang="en-US" altLang="en-US" sz="2400" dirty="0"/>
              <a:t>Masquerades as beneficial program</a:t>
            </a:r>
          </a:p>
          <a:p>
            <a:pPr eaLnBrk="1" hangingPunct="1">
              <a:buFont typeface="Arial" charset="0"/>
              <a:buNone/>
              <a:defRPr/>
            </a:pPr>
            <a:r>
              <a:rPr lang="en-US" sz="2400" dirty="0"/>
              <a:t>Common Banking Trojans</a:t>
            </a:r>
          </a:p>
          <a:p>
            <a:pPr marL="342900" lvl="1" indent="-342900" eaLnBrk="1" hangingPunct="1">
              <a:buFont typeface="Arial" pitchFamily="34" charset="0"/>
              <a:buChar char="•"/>
              <a:defRPr/>
            </a:pPr>
            <a:r>
              <a:rPr lang="en-US" sz="2000" dirty="0"/>
              <a:t>Steals bank passwords and empties accounts </a:t>
            </a:r>
          </a:p>
          <a:p>
            <a:pPr marL="342900" lvl="1" indent="-342900" eaLnBrk="1" hangingPunct="1">
              <a:buFont typeface="Arial" pitchFamily="34" charset="0"/>
              <a:buChar char="•"/>
              <a:defRPr/>
            </a:pPr>
            <a:r>
              <a:rPr lang="en-US" altLang="en-US" sz="2000" dirty="0"/>
              <a:t>Steal tax documents to impersonate people</a:t>
            </a:r>
          </a:p>
          <a:p>
            <a:pPr lvl="1" eaLnBrk="1" hangingPunct="1">
              <a:defRPr/>
            </a:pPr>
            <a:r>
              <a:rPr lang="en-US" altLang="en-US" sz="2000" dirty="0" err="1"/>
              <a:t>Emotet</a:t>
            </a:r>
            <a:r>
              <a:rPr lang="en-US" altLang="en-US" sz="2000" dirty="0"/>
              <a:t>: </a:t>
            </a:r>
          </a:p>
          <a:p>
            <a:pPr marL="342900" lvl="1" indent="-342900" eaLnBrk="1" hangingPunct="1">
              <a:buFont typeface="Arial" panose="020B0604020202020204" pitchFamily="34" charset="0"/>
              <a:buChar char="•"/>
              <a:defRPr/>
            </a:pPr>
            <a:r>
              <a:rPr lang="en-US" altLang="en-US" sz="2000" dirty="0"/>
              <a:t>Phishing Emails claiming Word attachments: </a:t>
            </a:r>
          </a:p>
          <a:p>
            <a:pPr marL="342900" lvl="4" indent="-342900">
              <a:buFont typeface="Courier New" panose="02070309020205020404" pitchFamily="49" charset="0"/>
              <a:buChar char="o"/>
              <a:defRPr/>
            </a:pPr>
            <a:r>
              <a:rPr lang="en-US" altLang="en-US" dirty="0"/>
              <a:t>Edward Snowden’s book, Permanent Record, </a:t>
            </a:r>
          </a:p>
          <a:p>
            <a:pPr marL="342900" lvl="4" indent="-342900">
              <a:buFont typeface="Courier New" panose="02070309020205020404" pitchFamily="49" charset="0"/>
              <a:buChar char="o"/>
              <a:defRPr/>
            </a:pPr>
            <a:r>
              <a:rPr lang="en-US" altLang="en-US" dirty="0"/>
              <a:t>“support Greta Thunberg,” Time Magazine’s Person of the Year</a:t>
            </a:r>
          </a:p>
          <a:p>
            <a:pPr marL="342900" lvl="1" indent="-342900" eaLnBrk="1" hangingPunct="1">
              <a:buFont typeface="Arial" panose="020B0604020202020204" pitchFamily="34" charset="0"/>
              <a:buChar char="•"/>
              <a:defRPr/>
            </a:pPr>
            <a:r>
              <a:rPr lang="en-US" altLang="en-US" sz="2000" dirty="0"/>
              <a:t>Download-as-a-service (</a:t>
            </a:r>
            <a:r>
              <a:rPr lang="en-US" altLang="en-US" sz="2000" dirty="0" err="1"/>
              <a:t>DaaS</a:t>
            </a:r>
            <a:r>
              <a:rPr lang="en-US" altLang="en-US" sz="2000" dirty="0"/>
              <a:t>): Distribution of third-party malware</a:t>
            </a:r>
          </a:p>
          <a:p>
            <a:pPr lvl="1" eaLnBrk="1" hangingPunct="1">
              <a:defRPr/>
            </a:pPr>
            <a:r>
              <a:rPr lang="en-US" altLang="en-US" sz="2000" dirty="0" err="1"/>
              <a:t>TrickBot</a:t>
            </a:r>
            <a:r>
              <a:rPr lang="en-US" altLang="en-US" sz="2000" dirty="0"/>
              <a:t>: </a:t>
            </a:r>
          </a:p>
          <a:p>
            <a:pPr marL="342900" lvl="1" indent="-342900" eaLnBrk="1" hangingPunct="1">
              <a:buFont typeface="Arial" panose="020B0604020202020204" pitchFamily="34" charset="0"/>
              <a:buChar char="•"/>
              <a:defRPr/>
            </a:pPr>
            <a:r>
              <a:rPr lang="en-US" altLang="en-US" sz="2000" dirty="0"/>
              <a:t>Password collectors: harvest, brute force, defeat multifactor</a:t>
            </a:r>
          </a:p>
          <a:p>
            <a:pPr marL="342900" lvl="1" indent="-342900" eaLnBrk="1" hangingPunct="1">
              <a:buFont typeface="Arial" panose="020B0604020202020204" pitchFamily="34" charset="0"/>
              <a:buChar char="•"/>
              <a:defRPr/>
            </a:pPr>
            <a:r>
              <a:rPr lang="en-US" altLang="en-US" sz="2000" dirty="0"/>
              <a:t>Spam sender</a:t>
            </a:r>
          </a:p>
          <a:p>
            <a:pPr lvl="1" eaLnBrk="1" hangingPunct="1">
              <a:defRPr/>
            </a:pPr>
            <a:r>
              <a:rPr lang="en-US" altLang="en-US" sz="2000" dirty="0"/>
              <a:t>Android: Pre-installed malware: Riskware and </a:t>
            </a:r>
            <a:r>
              <a:rPr lang="en-US" altLang="en-US" sz="2000" dirty="0" err="1"/>
              <a:t>Adups</a:t>
            </a:r>
            <a:r>
              <a:rPr lang="en-US" altLang="en-US" sz="2000" dirty="0"/>
              <a:t> steals personal information</a:t>
            </a:r>
          </a:p>
          <a:p>
            <a:pPr marL="342900" lvl="1" indent="-342900" eaLnBrk="1" hangingPunct="1">
              <a:buFont typeface="Arial" panose="020B0604020202020204" pitchFamily="34" charset="0"/>
              <a:buChar char="•"/>
              <a:defRPr/>
            </a:pPr>
            <a:endParaRPr lang="en-US" altLang="en-US" sz="2400" dirty="0"/>
          </a:p>
        </p:txBody>
      </p:sp>
      <p:pic>
        <p:nvPicPr>
          <p:cNvPr id="40963" name="Picture 23" descr="bd04940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51171" y="513443"/>
            <a:ext cx="205740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Title 2"/>
          <p:cNvSpPr>
            <a:spLocks noGrp="1"/>
          </p:cNvSpPr>
          <p:nvPr>
            <p:ph type="title"/>
          </p:nvPr>
        </p:nvSpPr>
        <p:spPr/>
        <p:txBody>
          <a:bodyPr/>
          <a:lstStyle/>
          <a:p>
            <a:pPr eaLnBrk="1" hangingPunct="1"/>
            <a:r>
              <a:rPr lang="en-US" altLang="en-US">
                <a:ea typeface="Calibri" panose="020F0502020204030204" pitchFamily="34" charset="0"/>
                <a:cs typeface="Lucida Sans" panose="020B0602030504020204" pitchFamily="34" charset="0"/>
              </a:rPr>
              <a:t>Trojan Horse</a:t>
            </a:r>
          </a:p>
        </p:txBody>
      </p:sp>
      <p:sp>
        <p:nvSpPr>
          <p:cNvPr id="2" name="TextBox 1">
            <a:extLst>
              <a:ext uri="{FF2B5EF4-FFF2-40B4-BE49-F238E27FC236}">
                <a16:creationId xmlns:a16="http://schemas.microsoft.com/office/drawing/2014/main" id="{C11EBCD0-8629-4E3D-AA0A-3E07FE191328}"/>
              </a:ext>
            </a:extLst>
          </p:cNvPr>
          <p:cNvSpPr txBox="1"/>
          <p:nvPr/>
        </p:nvSpPr>
        <p:spPr>
          <a:xfrm>
            <a:off x="7620000" y="2819854"/>
            <a:ext cx="914400" cy="914400"/>
          </a:xfrm>
          <a:prstGeom prst="rect">
            <a:avLst/>
          </a:prstGeom>
          <a:noFill/>
        </p:spPr>
        <p:txBody>
          <a:bodyPr wrap="none" lIns="0" tIns="0" rIns="0" bIns="0" rtlCol="0">
            <a:noAutofit/>
          </a:bodyPr>
          <a:lstStyle/>
          <a:p>
            <a:pPr algn="ctr">
              <a:lnSpc>
                <a:spcPts val="2200"/>
              </a:lnSpc>
              <a:spcBef>
                <a:spcPts val="900"/>
              </a:spcBef>
              <a:buClr>
                <a:schemeClr val="accent2"/>
              </a:buClr>
              <a:buSzPct val="100000"/>
            </a:pPr>
            <a:r>
              <a:rPr lang="en-US" sz="1800" dirty="0">
                <a:latin typeface="+mn-lt"/>
              </a:rPr>
              <a:t>Phishing</a:t>
            </a:r>
          </a:p>
          <a:p>
            <a:pPr algn="ctr">
              <a:lnSpc>
                <a:spcPts val="2200"/>
              </a:lnSpc>
              <a:spcBef>
                <a:spcPts val="900"/>
              </a:spcBef>
              <a:buClr>
                <a:schemeClr val="accent2"/>
              </a:buClr>
              <a:buSzPct val="100000"/>
            </a:pPr>
            <a:endParaRPr lang="en-US" dirty="0">
              <a:latin typeface="+mn-lt"/>
            </a:endParaRPr>
          </a:p>
          <a:p>
            <a:pPr algn="ctr">
              <a:lnSpc>
                <a:spcPts val="2200"/>
              </a:lnSpc>
              <a:spcBef>
                <a:spcPts val="900"/>
              </a:spcBef>
              <a:buClr>
                <a:schemeClr val="accent2"/>
              </a:buClr>
              <a:buSzPct val="100000"/>
            </a:pPr>
            <a:endParaRPr lang="en-US" sz="1800" dirty="0">
              <a:latin typeface="+mn-lt"/>
            </a:endParaRPr>
          </a:p>
          <a:p>
            <a:pPr algn="ctr">
              <a:lnSpc>
                <a:spcPts val="2200"/>
              </a:lnSpc>
              <a:spcBef>
                <a:spcPts val="900"/>
              </a:spcBef>
              <a:buClr>
                <a:schemeClr val="accent2"/>
              </a:buClr>
              <a:buSzPct val="100000"/>
            </a:pPr>
            <a:r>
              <a:rPr lang="en-US" dirty="0">
                <a:latin typeface="+mn-lt"/>
              </a:rPr>
              <a:t>Trojan</a:t>
            </a:r>
          </a:p>
          <a:p>
            <a:pPr algn="ctr">
              <a:lnSpc>
                <a:spcPts val="2200"/>
              </a:lnSpc>
              <a:spcBef>
                <a:spcPts val="900"/>
              </a:spcBef>
              <a:buClr>
                <a:schemeClr val="accent2"/>
              </a:buClr>
              <a:buSzPct val="100000"/>
            </a:pPr>
            <a:endParaRPr lang="en-US" sz="1800" dirty="0">
              <a:latin typeface="+mn-lt"/>
            </a:endParaRPr>
          </a:p>
          <a:p>
            <a:pPr algn="ctr">
              <a:lnSpc>
                <a:spcPts val="2200"/>
              </a:lnSpc>
              <a:spcBef>
                <a:spcPts val="900"/>
              </a:spcBef>
              <a:buClr>
                <a:schemeClr val="accent2"/>
              </a:buClr>
              <a:buSzPct val="100000"/>
            </a:pPr>
            <a:endParaRPr lang="en-US" dirty="0">
              <a:latin typeface="+mn-lt"/>
            </a:endParaRPr>
          </a:p>
          <a:p>
            <a:pPr algn="ctr">
              <a:lnSpc>
                <a:spcPts val="2200"/>
              </a:lnSpc>
              <a:spcBef>
                <a:spcPts val="900"/>
              </a:spcBef>
              <a:buClr>
                <a:schemeClr val="accent2"/>
              </a:buClr>
              <a:buSzPct val="100000"/>
            </a:pPr>
            <a:r>
              <a:rPr lang="en-US" sz="1800" dirty="0">
                <a:latin typeface="+mn-lt"/>
              </a:rPr>
              <a:t>Ransomware</a:t>
            </a:r>
          </a:p>
        </p:txBody>
      </p:sp>
      <p:cxnSp>
        <p:nvCxnSpPr>
          <p:cNvPr id="4" name="Straight Arrow Connector 3">
            <a:extLst>
              <a:ext uri="{FF2B5EF4-FFF2-40B4-BE49-F238E27FC236}">
                <a16:creationId xmlns:a16="http://schemas.microsoft.com/office/drawing/2014/main" id="{DDC0B14F-9166-4AB3-A5B5-EDCF7426966F}"/>
              </a:ext>
            </a:extLst>
          </p:cNvPr>
          <p:cNvCxnSpPr/>
          <p:nvPr/>
        </p:nvCxnSpPr>
        <p:spPr bwMode="auto">
          <a:xfrm>
            <a:off x="8077200" y="3124200"/>
            <a:ext cx="0" cy="838200"/>
          </a:xfrm>
          <a:prstGeom prst="straightConnector1">
            <a:avLst/>
          </a:prstGeom>
          <a:solidFill>
            <a:srgbClr val="D1DDE9"/>
          </a:solidFill>
          <a:ln w="9525" cap="flat" cmpd="sng" algn="ctr">
            <a:solidFill>
              <a:schemeClr val="hlink"/>
            </a:solidFill>
            <a:prstDash val="solid"/>
            <a:round/>
            <a:headEnd type="none" w="med" len="med"/>
            <a:tailEnd type="triangle"/>
          </a:ln>
          <a:effectLst/>
        </p:spPr>
      </p:cxnSp>
      <p:cxnSp>
        <p:nvCxnSpPr>
          <p:cNvPr id="6" name="Straight Arrow Connector 5">
            <a:extLst>
              <a:ext uri="{FF2B5EF4-FFF2-40B4-BE49-F238E27FC236}">
                <a16:creationId xmlns:a16="http://schemas.microsoft.com/office/drawing/2014/main" id="{96AD8C8F-09E5-46EE-BB73-330DB2C30373}"/>
              </a:ext>
            </a:extLst>
          </p:cNvPr>
          <p:cNvCxnSpPr/>
          <p:nvPr/>
        </p:nvCxnSpPr>
        <p:spPr bwMode="auto">
          <a:xfrm>
            <a:off x="8077200" y="4267200"/>
            <a:ext cx="0" cy="914400"/>
          </a:xfrm>
          <a:prstGeom prst="straightConnector1">
            <a:avLst/>
          </a:prstGeom>
          <a:solidFill>
            <a:srgbClr val="D1DDE9"/>
          </a:solidFill>
          <a:ln w="9525" cap="flat" cmpd="sng" algn="ctr">
            <a:solidFill>
              <a:schemeClr val="hlink"/>
            </a:solidFill>
            <a:prstDash val="solid"/>
            <a:round/>
            <a:headEnd type="none" w="med" len="med"/>
            <a:tailEnd type="triangle"/>
          </a:ln>
          <a:effectLst/>
        </p:spPr>
      </p:cxn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1"/>
          <p:cNvSpPr>
            <a:spLocks noGrp="1"/>
          </p:cNvSpPr>
          <p:nvPr>
            <p:ph idx="11"/>
          </p:nvPr>
        </p:nvSpPr>
        <p:spPr>
          <a:xfrm>
            <a:off x="522288" y="1519238"/>
            <a:ext cx="8135937" cy="4879975"/>
          </a:xfrm>
        </p:spPr>
        <p:txBody>
          <a:bodyPr/>
          <a:lstStyle/>
          <a:p>
            <a:pPr>
              <a:buFont typeface="Arial" panose="020B0604020202020204" pitchFamily="34" charset="0"/>
              <a:buNone/>
            </a:pPr>
            <a:r>
              <a:rPr lang="en-US" altLang="en-US" sz="2000" b="1" dirty="0">
                <a:latin typeface="Calibri" panose="020F0502020204030204" pitchFamily="34" charset="0"/>
                <a:ea typeface="ヒラギノ角ゴ Pro W3"/>
                <a:cs typeface="ヒラギノ角ゴ Pro W3"/>
              </a:rPr>
              <a:t>Cyber-criminals want:</a:t>
            </a:r>
          </a:p>
          <a:p>
            <a:pPr>
              <a:lnSpc>
                <a:spcPct val="100000"/>
              </a:lnSpc>
              <a:spcBef>
                <a:spcPts val="0"/>
              </a:spcBef>
              <a:buFont typeface="Arial" panose="020B0604020202020204" pitchFamily="34" charset="0"/>
              <a:buNone/>
            </a:pPr>
            <a:r>
              <a:rPr lang="en-US" altLang="en-US" sz="2000" i="1" dirty="0">
                <a:latin typeface="Calibri" panose="020F0502020204030204" pitchFamily="34" charset="0"/>
                <a:ea typeface="ヒラギノ角ゴ Pro W3"/>
                <a:cs typeface="ヒラギノ角ゴ Pro W3"/>
              </a:rPr>
              <a:t>Money</a:t>
            </a:r>
            <a:r>
              <a:rPr lang="en-US" altLang="en-US" sz="2000" dirty="0">
                <a:latin typeface="Calibri" panose="020F0502020204030204" pitchFamily="34" charset="0"/>
                <a:ea typeface="ヒラギノ角ゴ Pro W3"/>
                <a:cs typeface="ヒラギノ角ゴ Pro W3"/>
              </a:rPr>
              <a:t>: Stolen ID, credit cards, medical insurance, social security numbers, </a:t>
            </a:r>
          </a:p>
          <a:p>
            <a:pPr>
              <a:lnSpc>
                <a:spcPct val="100000"/>
              </a:lnSpc>
              <a:spcBef>
                <a:spcPts val="0"/>
              </a:spcBef>
              <a:buFont typeface="Arial" panose="020B0604020202020204" pitchFamily="34" charset="0"/>
              <a:buNone/>
            </a:pPr>
            <a:r>
              <a:rPr lang="en-US" altLang="en-US" sz="2000" dirty="0">
                <a:latin typeface="Calibri" panose="020F0502020204030204" pitchFamily="34" charset="0"/>
                <a:ea typeface="ヒラギノ角ゴ Pro W3"/>
                <a:cs typeface="ヒラギノ角ゴ Pro W3"/>
              </a:rPr>
              <a:t>              bank ID</a:t>
            </a:r>
          </a:p>
          <a:p>
            <a:pPr>
              <a:lnSpc>
                <a:spcPct val="100000"/>
              </a:lnSpc>
              <a:spcBef>
                <a:spcPts val="0"/>
              </a:spcBef>
              <a:buFont typeface="Arial" panose="020B0604020202020204" pitchFamily="34" charset="0"/>
              <a:buNone/>
            </a:pPr>
            <a:r>
              <a:rPr lang="en-US" altLang="en-US" sz="2000" i="1" dirty="0">
                <a:latin typeface="Calibri" panose="020F0502020204030204" pitchFamily="34" charset="0"/>
                <a:ea typeface="ヒラギノ角ゴ Pro W3"/>
                <a:cs typeface="ヒラギノ角ゴ Pro W3"/>
              </a:rPr>
              <a:t>Ransom:  </a:t>
            </a:r>
            <a:r>
              <a:rPr lang="en-US" altLang="en-US" sz="2000" dirty="0">
                <a:latin typeface="Calibri" panose="020F0502020204030204" pitchFamily="34" charset="0"/>
                <a:ea typeface="ヒラギノ角ゴ Pro W3"/>
                <a:cs typeface="ヒラギノ角ゴ Pro W3"/>
              </a:rPr>
              <a:t>Corrupted disks, disable network (DDOS)</a:t>
            </a:r>
          </a:p>
          <a:p>
            <a:pPr>
              <a:lnSpc>
                <a:spcPct val="100000"/>
              </a:lnSpc>
              <a:spcBef>
                <a:spcPts val="0"/>
              </a:spcBef>
              <a:buFont typeface="Arial" panose="020B0604020202020204" pitchFamily="34" charset="0"/>
              <a:buNone/>
            </a:pPr>
            <a:r>
              <a:rPr lang="en-US" altLang="en-US" sz="2000" i="1" dirty="0">
                <a:latin typeface="Calibri" panose="020F0502020204030204" pitchFamily="34" charset="0"/>
                <a:ea typeface="ヒラギノ角ゴ Pro W3"/>
                <a:cs typeface="ヒラギノ角ゴ Pro W3"/>
              </a:rPr>
              <a:t>Computer Resources</a:t>
            </a:r>
            <a:r>
              <a:rPr lang="en-US" altLang="en-US" sz="2000" dirty="0">
                <a:latin typeface="Calibri" panose="020F0502020204030204" pitchFamily="34" charset="0"/>
                <a:ea typeface="ヒラギノ角ゴ Pro W3"/>
                <a:cs typeface="ヒラギノ角ゴ Pro W3"/>
              </a:rPr>
              <a:t>: disk space, processing power, cryptocurrency calculation, engineering plans</a:t>
            </a:r>
            <a:endParaRPr lang="en-US" altLang="en-US" sz="1200" dirty="0">
              <a:latin typeface="Calibri" panose="020F0502020204030204" pitchFamily="34" charset="0"/>
              <a:ea typeface="ヒラギノ角ゴ Pro W3"/>
              <a:cs typeface="ヒラギノ角ゴ Pro W3"/>
            </a:endParaRPr>
          </a:p>
          <a:p>
            <a:pPr>
              <a:lnSpc>
                <a:spcPct val="100000"/>
              </a:lnSpc>
              <a:spcBef>
                <a:spcPts val="0"/>
              </a:spcBef>
              <a:buFont typeface="Arial" panose="020B0604020202020204" pitchFamily="34" charset="0"/>
              <a:buNone/>
            </a:pPr>
            <a:endParaRPr lang="en-US" altLang="en-US" sz="1400" b="1" dirty="0">
              <a:latin typeface="Calibri" panose="020F0502020204030204" pitchFamily="34" charset="0"/>
              <a:ea typeface="ヒラギノ角ゴ Pro W3"/>
              <a:cs typeface="ヒラギノ角ゴ Pro W3"/>
            </a:endParaRPr>
          </a:p>
          <a:p>
            <a:pPr>
              <a:buFont typeface="Arial" panose="020B0604020202020204" pitchFamily="34" charset="0"/>
              <a:buNone/>
            </a:pPr>
            <a:r>
              <a:rPr lang="en-US" altLang="en-US" sz="2000" b="1" dirty="0">
                <a:latin typeface="Calibri" panose="020F0502020204030204" pitchFamily="34" charset="0"/>
                <a:ea typeface="ヒラギノ角ゴ Pro W3"/>
                <a:cs typeface="ヒラギノ角ゴ Pro W3"/>
              </a:rPr>
              <a:t>Governments want:</a:t>
            </a:r>
          </a:p>
          <a:p>
            <a:pPr>
              <a:lnSpc>
                <a:spcPct val="100000"/>
              </a:lnSpc>
              <a:spcBef>
                <a:spcPts val="0"/>
              </a:spcBef>
              <a:buFont typeface="Arial" panose="020B0604020202020204" pitchFamily="34" charset="0"/>
              <a:buNone/>
            </a:pPr>
            <a:r>
              <a:rPr lang="en-US" altLang="en-US" sz="2000" i="1" dirty="0">
                <a:latin typeface="Calibri" panose="020F0502020204030204" pitchFamily="34" charset="0"/>
                <a:ea typeface="ヒラギノ角ゴ Pro W3"/>
                <a:cs typeface="ヒラギノ角ゴ Pro W3"/>
              </a:rPr>
              <a:t>Information</a:t>
            </a:r>
            <a:r>
              <a:rPr lang="en-US" altLang="en-US" sz="2000" dirty="0">
                <a:latin typeface="Calibri" panose="020F0502020204030204" pitchFamily="34" charset="0"/>
                <a:ea typeface="ヒラギノ角ゴ Pro W3"/>
                <a:cs typeface="ヒラギノ角ゴ Pro W3"/>
              </a:rPr>
              <a:t>: Espionage, traitors, competitive information</a:t>
            </a:r>
          </a:p>
          <a:p>
            <a:pPr>
              <a:lnSpc>
                <a:spcPct val="100000"/>
              </a:lnSpc>
              <a:spcBef>
                <a:spcPts val="0"/>
              </a:spcBef>
              <a:buFont typeface="Arial" panose="020B0604020202020204" pitchFamily="34" charset="0"/>
              <a:buNone/>
            </a:pPr>
            <a:r>
              <a:rPr lang="en-US" altLang="en-US" sz="2000" i="1" dirty="0">
                <a:latin typeface="Calibri" panose="020F0502020204030204" pitchFamily="34" charset="0"/>
                <a:ea typeface="ヒラギノ角ゴ Pro W3"/>
                <a:cs typeface="ヒラギノ角ゴ Pro W3"/>
              </a:rPr>
              <a:t>Corporate secrets</a:t>
            </a:r>
            <a:r>
              <a:rPr lang="en-US" altLang="en-US" sz="2000" dirty="0">
                <a:latin typeface="Calibri" panose="020F0502020204030204" pitchFamily="34" charset="0"/>
                <a:ea typeface="ヒラギノ角ゴ Pro W3"/>
                <a:cs typeface="ヒラギノ角ゴ Pro W3"/>
              </a:rPr>
              <a:t>: Engineering plans, business plans, customers</a:t>
            </a:r>
          </a:p>
          <a:p>
            <a:pPr>
              <a:lnSpc>
                <a:spcPct val="100000"/>
              </a:lnSpc>
              <a:spcBef>
                <a:spcPts val="0"/>
              </a:spcBef>
              <a:buFont typeface="Arial" panose="020B0604020202020204" pitchFamily="34" charset="0"/>
              <a:buNone/>
            </a:pPr>
            <a:r>
              <a:rPr lang="en-US" altLang="en-US" sz="2000" i="1" dirty="0">
                <a:latin typeface="Calibri" panose="020F0502020204030204" pitchFamily="34" charset="0"/>
                <a:ea typeface="ヒラギノ角ゴ Pro W3"/>
                <a:cs typeface="ヒラギノ角ゴ Pro W3"/>
              </a:rPr>
              <a:t>Disable operations</a:t>
            </a:r>
            <a:r>
              <a:rPr lang="en-US" altLang="en-US" sz="2000" dirty="0">
                <a:latin typeface="Calibri" panose="020F0502020204030204" pitchFamily="34" charset="0"/>
                <a:ea typeface="ヒラギノ角ゴ Pro W3"/>
                <a:cs typeface="ヒラギノ角ゴ Pro W3"/>
              </a:rPr>
              <a:t>: electricity, banks, news, communications</a:t>
            </a:r>
          </a:p>
          <a:p>
            <a:pPr>
              <a:lnSpc>
                <a:spcPct val="100000"/>
              </a:lnSpc>
              <a:spcBef>
                <a:spcPts val="0"/>
              </a:spcBef>
              <a:buFont typeface="Arial" panose="020B0604020202020204" pitchFamily="34" charset="0"/>
              <a:buNone/>
            </a:pPr>
            <a:r>
              <a:rPr lang="en-US" altLang="en-US" sz="2000" i="1" dirty="0">
                <a:latin typeface="Calibri" panose="020F0502020204030204" pitchFamily="34" charset="0"/>
                <a:ea typeface="ヒラギノ角ゴ Pro W3"/>
                <a:cs typeface="ヒラギノ角ゴ Pro W3"/>
              </a:rPr>
              <a:t>Misinformation</a:t>
            </a:r>
            <a:r>
              <a:rPr lang="en-US" altLang="en-US" sz="2000" dirty="0">
                <a:latin typeface="Calibri" panose="020F0502020204030204" pitchFamily="34" charset="0"/>
                <a:ea typeface="ヒラギノ角ゴ Pro W3"/>
                <a:cs typeface="ヒラギノ角ゴ Pro W3"/>
              </a:rPr>
              <a:t>:  Biased news</a:t>
            </a:r>
            <a:endParaRPr lang="en-US" altLang="en-US" sz="1200" dirty="0">
              <a:latin typeface="Calibri" panose="020F0502020204030204" pitchFamily="34" charset="0"/>
              <a:ea typeface="ヒラギノ角ゴ Pro W3"/>
              <a:cs typeface="ヒラギノ角ゴ Pro W3"/>
            </a:endParaRPr>
          </a:p>
          <a:p>
            <a:pPr>
              <a:lnSpc>
                <a:spcPct val="100000"/>
              </a:lnSpc>
              <a:spcBef>
                <a:spcPts val="0"/>
              </a:spcBef>
              <a:buFont typeface="Arial" panose="020B0604020202020204" pitchFamily="34" charset="0"/>
              <a:buNone/>
            </a:pPr>
            <a:endParaRPr lang="en-US" altLang="en-US" sz="1400" b="1" dirty="0">
              <a:latin typeface="Calibri" panose="020F0502020204030204" pitchFamily="34" charset="0"/>
              <a:ea typeface="ヒラギノ角ゴ Pro W3"/>
              <a:cs typeface="ヒラギノ角ゴ Pro W3"/>
            </a:endParaRPr>
          </a:p>
          <a:p>
            <a:pPr>
              <a:buFont typeface="Arial" panose="020B0604020202020204" pitchFamily="34" charset="0"/>
              <a:buNone/>
            </a:pPr>
            <a:r>
              <a:rPr lang="en-US" altLang="en-US" sz="2000" b="1" dirty="0">
                <a:latin typeface="Calibri" panose="020F0502020204030204" pitchFamily="34" charset="0"/>
                <a:ea typeface="ヒラギノ角ゴ Pro W3"/>
                <a:cs typeface="ヒラギノ角ゴ Pro W3"/>
              </a:rPr>
              <a:t>Hackers want:</a:t>
            </a:r>
          </a:p>
          <a:p>
            <a:pPr>
              <a:lnSpc>
                <a:spcPct val="100000"/>
              </a:lnSpc>
              <a:spcBef>
                <a:spcPts val="0"/>
              </a:spcBef>
              <a:buFont typeface="Arial" panose="020B0604020202020204" pitchFamily="34" charset="0"/>
              <a:buNone/>
            </a:pPr>
            <a:r>
              <a:rPr lang="en-US" altLang="en-US" sz="2000" i="1" dirty="0">
                <a:latin typeface="Calibri" panose="020F0502020204030204" pitchFamily="34" charset="0"/>
                <a:ea typeface="ヒラギノ角ゴ Pro W3"/>
                <a:cs typeface="ヒラギノ角ゴ Pro W3"/>
              </a:rPr>
              <a:t>Deface</a:t>
            </a:r>
            <a:r>
              <a:rPr lang="en-US" altLang="en-US" sz="2000" dirty="0">
                <a:latin typeface="Calibri" panose="020F0502020204030204" pitchFamily="34" charset="0"/>
                <a:ea typeface="ヒラギノ角ゴ Pro W3"/>
                <a:cs typeface="ヒラギノ角ゴ Pro W3"/>
              </a:rPr>
              <a:t>: web pages,</a:t>
            </a:r>
          </a:p>
          <a:p>
            <a:pPr>
              <a:lnSpc>
                <a:spcPct val="100000"/>
              </a:lnSpc>
              <a:spcBef>
                <a:spcPts val="0"/>
              </a:spcBef>
              <a:buFont typeface="Arial" panose="020B0604020202020204" pitchFamily="34" charset="0"/>
              <a:buNone/>
            </a:pPr>
            <a:r>
              <a:rPr lang="en-US" altLang="en-US" sz="2000" i="1" dirty="0">
                <a:latin typeface="Calibri" panose="020F0502020204030204" pitchFamily="34" charset="0"/>
                <a:ea typeface="ヒラギノ角ゴ Pro W3"/>
                <a:cs typeface="ヒラギノ角ゴ Pro W3"/>
              </a:rPr>
              <a:t>Disable operations</a:t>
            </a:r>
            <a:r>
              <a:rPr lang="en-US" altLang="en-US" sz="2000" dirty="0">
                <a:latin typeface="Calibri" panose="020F0502020204030204" pitchFamily="34" charset="0"/>
                <a:ea typeface="ヒラギノ角ゴ Pro W3"/>
                <a:cs typeface="ヒラギノ角ゴ Pro W3"/>
              </a:rPr>
              <a:t>: DDOS</a:t>
            </a:r>
          </a:p>
          <a:p>
            <a:pPr>
              <a:buFont typeface="Arial" panose="020B0604020202020204" pitchFamily="34" charset="0"/>
              <a:buNone/>
            </a:pPr>
            <a:endParaRPr lang="en-US" altLang="en-US" dirty="0">
              <a:latin typeface="Calibri" panose="020F0502020204030204" pitchFamily="34" charset="0"/>
              <a:ea typeface="ヒラギノ角ゴ Pro W3"/>
              <a:cs typeface="ヒラギノ角ゴ Pro W3"/>
            </a:endParaRPr>
          </a:p>
          <a:p>
            <a:pPr>
              <a:buFont typeface="Arial" panose="020B0604020202020204" pitchFamily="34" charset="0"/>
              <a:buNone/>
            </a:pPr>
            <a:endParaRPr lang="en-US" altLang="en-US" dirty="0">
              <a:latin typeface="Calibri" panose="020F0502020204030204" pitchFamily="34" charset="0"/>
              <a:ea typeface="ヒラギノ角ゴ Pro W3"/>
              <a:cs typeface="ヒラギノ角ゴ Pro W3"/>
            </a:endParaRPr>
          </a:p>
        </p:txBody>
      </p:sp>
      <p:sp>
        <p:nvSpPr>
          <p:cNvPr id="13315" name="Title 2"/>
          <p:cNvSpPr>
            <a:spLocks noGrp="1"/>
          </p:cNvSpPr>
          <p:nvPr>
            <p:ph type="title"/>
          </p:nvPr>
        </p:nvSpPr>
        <p:spPr/>
        <p:txBody>
          <a:bodyPr/>
          <a:lstStyle/>
          <a:p>
            <a:r>
              <a:rPr lang="en-US" altLang="en-US" dirty="0">
                <a:ea typeface="Calibri" panose="020F0502020204030204" pitchFamily="34" charset="0"/>
                <a:cs typeface="Lucida Sans" panose="020B0602030504020204" pitchFamily="34" charset="0"/>
              </a:rPr>
              <a:t>Why is Cybersecurity Important?</a:t>
            </a: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222CCB-AE1F-4194-9573-BD2ABDE839AE}"/>
              </a:ext>
            </a:extLst>
          </p:cNvPr>
          <p:cNvSpPr>
            <a:spLocks noGrp="1"/>
          </p:cNvSpPr>
          <p:nvPr>
            <p:ph type="title"/>
          </p:nvPr>
        </p:nvSpPr>
        <p:spPr/>
        <p:txBody>
          <a:bodyPr/>
          <a:lstStyle/>
          <a:p>
            <a:r>
              <a:rPr lang="en-US" dirty="0"/>
              <a:t>Web Attacks: Two Causes</a:t>
            </a:r>
          </a:p>
        </p:txBody>
      </p:sp>
      <p:sp>
        <p:nvSpPr>
          <p:cNvPr id="4" name="Text Placeholder 3">
            <a:extLst>
              <a:ext uri="{FF2B5EF4-FFF2-40B4-BE49-F238E27FC236}">
                <a16:creationId xmlns:a16="http://schemas.microsoft.com/office/drawing/2014/main" id="{FEF31474-031B-4D37-87A4-5C14D7971EEE}"/>
              </a:ext>
            </a:extLst>
          </p:cNvPr>
          <p:cNvSpPr>
            <a:spLocks noGrp="1"/>
          </p:cNvSpPr>
          <p:nvPr>
            <p:ph type="body" idx="1"/>
          </p:nvPr>
        </p:nvSpPr>
        <p:spPr/>
        <p:txBody>
          <a:bodyPr/>
          <a:lstStyle/>
          <a:p>
            <a:r>
              <a:rPr lang="en-US" dirty="0"/>
              <a:t>Stolen Password Credentials</a:t>
            </a:r>
          </a:p>
        </p:txBody>
      </p:sp>
      <p:sp>
        <p:nvSpPr>
          <p:cNvPr id="5" name="Content Placeholder 4">
            <a:extLst>
              <a:ext uri="{FF2B5EF4-FFF2-40B4-BE49-F238E27FC236}">
                <a16:creationId xmlns:a16="http://schemas.microsoft.com/office/drawing/2014/main" id="{7031BFCA-B438-4EE9-96CA-A968DD6E7AC2}"/>
              </a:ext>
            </a:extLst>
          </p:cNvPr>
          <p:cNvSpPr>
            <a:spLocks noGrp="1"/>
          </p:cNvSpPr>
          <p:nvPr>
            <p:ph sz="half" idx="2"/>
          </p:nvPr>
        </p:nvSpPr>
        <p:spPr/>
        <p:txBody>
          <a:bodyPr/>
          <a:lstStyle/>
          <a:p>
            <a:r>
              <a:rPr lang="en-US" dirty="0"/>
              <a:t>Using passwords to impersonate someone</a:t>
            </a:r>
          </a:p>
          <a:p>
            <a:r>
              <a:rPr lang="en-US" dirty="0"/>
              <a:t>Knowledge of personal interests</a:t>
            </a:r>
          </a:p>
          <a:p>
            <a:r>
              <a:rPr lang="en-US" dirty="0"/>
              <a:t>Keystroke logger</a:t>
            </a:r>
          </a:p>
          <a:p>
            <a:r>
              <a:rPr lang="en-US" dirty="0"/>
              <a:t>Phishing, pharming</a:t>
            </a:r>
          </a:p>
          <a:p>
            <a:r>
              <a:rPr lang="en-US" dirty="0"/>
              <a:t>Password guessing tools</a:t>
            </a:r>
          </a:p>
        </p:txBody>
      </p:sp>
      <p:sp>
        <p:nvSpPr>
          <p:cNvPr id="6" name="Text Placeholder 5">
            <a:extLst>
              <a:ext uri="{FF2B5EF4-FFF2-40B4-BE49-F238E27FC236}">
                <a16:creationId xmlns:a16="http://schemas.microsoft.com/office/drawing/2014/main" id="{5ED3F5DE-DB28-4F91-B710-3CBC49F49E24}"/>
              </a:ext>
            </a:extLst>
          </p:cNvPr>
          <p:cNvSpPr>
            <a:spLocks noGrp="1"/>
          </p:cNvSpPr>
          <p:nvPr>
            <p:ph type="body" sz="quarter" idx="3"/>
          </p:nvPr>
        </p:nvSpPr>
        <p:spPr/>
        <p:txBody>
          <a:bodyPr/>
          <a:lstStyle/>
          <a:p>
            <a:r>
              <a:rPr lang="en-US" dirty="0"/>
              <a:t>Web Vulnerabilities</a:t>
            </a:r>
          </a:p>
        </p:txBody>
      </p:sp>
      <p:sp>
        <p:nvSpPr>
          <p:cNvPr id="7" name="Content Placeholder 6">
            <a:extLst>
              <a:ext uri="{FF2B5EF4-FFF2-40B4-BE49-F238E27FC236}">
                <a16:creationId xmlns:a16="http://schemas.microsoft.com/office/drawing/2014/main" id="{10609CB9-A622-4B9C-A1D5-1EB12219529F}"/>
              </a:ext>
            </a:extLst>
          </p:cNvPr>
          <p:cNvSpPr>
            <a:spLocks noGrp="1"/>
          </p:cNvSpPr>
          <p:nvPr>
            <p:ph sz="half" idx="10"/>
          </p:nvPr>
        </p:nvSpPr>
        <p:spPr>
          <a:xfrm>
            <a:off x="4680000" y="1944000"/>
            <a:ext cx="3960000" cy="4609200"/>
          </a:xfrm>
        </p:spPr>
        <p:txBody>
          <a:bodyPr/>
          <a:lstStyle/>
          <a:p>
            <a:pPr marL="0" indent="0">
              <a:buNone/>
            </a:pPr>
            <a:r>
              <a:rPr lang="en-US" dirty="0"/>
              <a:t>Vulnerability: Software has defects that enables entry</a:t>
            </a:r>
          </a:p>
          <a:p>
            <a:pPr marL="0" indent="0">
              <a:buNone/>
            </a:pPr>
            <a:r>
              <a:rPr lang="en-US" dirty="0"/>
              <a:t>Defects can exist in:</a:t>
            </a:r>
          </a:p>
          <a:p>
            <a:r>
              <a:rPr lang="en-US" dirty="0"/>
              <a:t>Application software </a:t>
            </a:r>
          </a:p>
          <a:p>
            <a:r>
              <a:rPr lang="en-US" dirty="0"/>
              <a:t>System software (Database, operating system)</a:t>
            </a:r>
          </a:p>
          <a:p>
            <a:r>
              <a:rPr lang="en-US" dirty="0"/>
              <a:t>Configuration</a:t>
            </a:r>
          </a:p>
          <a:p>
            <a:pPr marL="0" indent="0">
              <a:buNone/>
            </a:pPr>
            <a:r>
              <a:rPr lang="en-US" dirty="0"/>
              <a:t>Patching is so important to fix these bugs!</a:t>
            </a:r>
          </a:p>
        </p:txBody>
      </p:sp>
    </p:spTree>
    <p:extLst>
      <p:ext uri="{BB962C8B-B14F-4D97-AF65-F5344CB8AC3E}">
        <p14:creationId xmlns:p14="http://schemas.microsoft.com/office/powerpoint/2010/main" val="3303142091"/>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A428DC-2808-434C-815F-D74984F61240}"/>
              </a:ext>
            </a:extLst>
          </p:cNvPr>
          <p:cNvSpPr>
            <a:spLocks noGrp="1"/>
          </p:cNvSpPr>
          <p:nvPr>
            <p:ph idx="11"/>
          </p:nvPr>
        </p:nvSpPr>
        <p:spPr>
          <a:xfrm>
            <a:off x="522000" y="1512000"/>
            <a:ext cx="4431000" cy="4736400"/>
          </a:xfrm>
        </p:spPr>
        <p:txBody>
          <a:bodyPr/>
          <a:lstStyle/>
          <a:p>
            <a:pPr>
              <a:lnSpc>
                <a:spcPct val="150000"/>
              </a:lnSpc>
            </a:pPr>
            <a:r>
              <a:rPr lang="en-US" sz="2000" b="1" dirty="0"/>
              <a:t>Dictionary attacks</a:t>
            </a:r>
            <a:r>
              <a:rPr lang="en-US" sz="2000" dirty="0"/>
              <a:t>: uses a file of common passwords to guess passwords</a:t>
            </a:r>
          </a:p>
          <a:p>
            <a:pPr marL="457200" lvl="2" indent="-457200">
              <a:lnSpc>
                <a:spcPct val="150000"/>
              </a:lnSpc>
              <a:buFont typeface="Arial" panose="020B0604020202020204" pitchFamily="34" charset="0"/>
              <a:buChar char="•"/>
            </a:pPr>
            <a:r>
              <a:rPr lang="en-US" sz="2000" b="1" dirty="0"/>
              <a:t>Password Spraying</a:t>
            </a:r>
            <a:r>
              <a:rPr lang="en-US" sz="2000" dirty="0"/>
              <a:t>: perform logon attempts against multiple user accounts using a list of commonly used passwords</a:t>
            </a:r>
          </a:p>
          <a:p>
            <a:pPr>
              <a:lnSpc>
                <a:spcPct val="150000"/>
              </a:lnSpc>
            </a:pPr>
            <a:r>
              <a:rPr lang="en-US" sz="2000" b="1" dirty="0"/>
              <a:t>Brute force attack</a:t>
            </a:r>
            <a:r>
              <a:rPr lang="en-US" sz="2000" dirty="0"/>
              <a:t>: Guessing a, b, c, … aa, ab, ac,… </a:t>
            </a:r>
            <a:r>
              <a:rPr lang="en-US" sz="2000" dirty="0" err="1"/>
              <a:t>aab</a:t>
            </a:r>
            <a:r>
              <a:rPr lang="en-US" sz="2000" dirty="0"/>
              <a:t>, </a:t>
            </a:r>
            <a:r>
              <a:rPr lang="en-US" sz="2000" dirty="0" err="1"/>
              <a:t>aac</a:t>
            </a:r>
            <a:r>
              <a:rPr lang="en-US" sz="2000" dirty="0"/>
              <a:t>, </a:t>
            </a:r>
            <a:r>
              <a:rPr lang="en-US" sz="2000" dirty="0" err="1"/>
              <a:t>aad</a:t>
            </a:r>
            <a:r>
              <a:rPr lang="en-US" sz="2000" dirty="0"/>
              <a:t>, …</a:t>
            </a:r>
          </a:p>
          <a:p>
            <a:pPr>
              <a:lnSpc>
                <a:spcPct val="150000"/>
              </a:lnSpc>
            </a:pPr>
            <a:r>
              <a:rPr lang="en-US" sz="2000" b="1" dirty="0"/>
              <a:t>Copying password hashes</a:t>
            </a:r>
            <a:r>
              <a:rPr lang="en-US" sz="2000" dirty="0"/>
              <a:t>: Copying the password file with its hashes to test against</a:t>
            </a:r>
          </a:p>
        </p:txBody>
      </p:sp>
      <p:sp>
        <p:nvSpPr>
          <p:cNvPr id="3" name="Title 2">
            <a:extLst>
              <a:ext uri="{FF2B5EF4-FFF2-40B4-BE49-F238E27FC236}">
                <a16:creationId xmlns:a16="http://schemas.microsoft.com/office/drawing/2014/main" id="{A73A1403-21CE-405F-BFB8-D84EA624E381}"/>
              </a:ext>
            </a:extLst>
          </p:cNvPr>
          <p:cNvSpPr>
            <a:spLocks noGrp="1"/>
          </p:cNvSpPr>
          <p:nvPr>
            <p:ph type="title" idx="4294967295"/>
          </p:nvPr>
        </p:nvSpPr>
        <p:spPr>
          <a:xfrm>
            <a:off x="989013" y="917575"/>
            <a:ext cx="8154987" cy="498475"/>
          </a:xfrm>
        </p:spPr>
        <p:txBody>
          <a:bodyPr/>
          <a:lstStyle/>
          <a:p>
            <a:r>
              <a:rPr lang="en-US" dirty="0"/>
              <a:t>Password attacks</a:t>
            </a:r>
          </a:p>
        </p:txBody>
      </p:sp>
      <p:graphicFrame>
        <p:nvGraphicFramePr>
          <p:cNvPr id="5" name="Content Placeholder 9">
            <a:extLst>
              <a:ext uri="{FF2B5EF4-FFF2-40B4-BE49-F238E27FC236}">
                <a16:creationId xmlns:a16="http://schemas.microsoft.com/office/drawing/2014/main" id="{287380D3-0E50-4EB2-BD3D-5206541F7DEA}"/>
              </a:ext>
            </a:extLst>
          </p:cNvPr>
          <p:cNvGraphicFramePr>
            <a:graphicFrameLocks noGrp="1"/>
          </p:cNvGraphicFramePr>
          <p:nvPr>
            <p:ph idx="12"/>
            <p:extLst>
              <p:ext uri="{D42A27DB-BD31-4B8C-83A1-F6EECF244321}">
                <p14:modId xmlns:p14="http://schemas.microsoft.com/office/powerpoint/2010/main" val="3708927717"/>
              </p:ext>
            </p:extLst>
          </p:nvPr>
        </p:nvGraphicFramePr>
        <p:xfrm>
          <a:off x="5334000" y="1511300"/>
          <a:ext cx="3306763" cy="4127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101028"/>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2"/>
          <p:cNvGraphicFramePr>
            <a:graphicFrameLocks noGrp="1"/>
          </p:cNvGraphicFramePr>
          <p:nvPr/>
        </p:nvGraphicFramePr>
        <p:xfrm>
          <a:off x="457200" y="1606550"/>
          <a:ext cx="8458200" cy="5205368"/>
        </p:xfrm>
        <a:graphic>
          <a:graphicData uri="http://schemas.openxmlformats.org/drawingml/2006/table">
            <a:tbl>
              <a:tblPr/>
              <a:tblGrid>
                <a:gridCol w="3498984">
                  <a:extLst>
                    <a:ext uri="{9D8B030D-6E8A-4147-A177-3AD203B41FA5}">
                      <a16:colId xmlns:a16="http://schemas.microsoft.com/office/drawing/2014/main" val="20000"/>
                    </a:ext>
                  </a:extLst>
                </a:gridCol>
                <a:gridCol w="1338955">
                  <a:extLst>
                    <a:ext uri="{9D8B030D-6E8A-4147-A177-3AD203B41FA5}">
                      <a16:colId xmlns:a16="http://schemas.microsoft.com/office/drawing/2014/main" val="20001"/>
                    </a:ext>
                  </a:extLst>
                </a:gridCol>
                <a:gridCol w="1258651">
                  <a:extLst>
                    <a:ext uri="{9D8B030D-6E8A-4147-A177-3AD203B41FA5}">
                      <a16:colId xmlns:a16="http://schemas.microsoft.com/office/drawing/2014/main" val="20002"/>
                    </a:ext>
                  </a:extLst>
                </a:gridCol>
                <a:gridCol w="2361610">
                  <a:extLst>
                    <a:ext uri="{9D8B030D-6E8A-4147-A177-3AD203B41FA5}">
                      <a16:colId xmlns:a16="http://schemas.microsoft.com/office/drawing/2014/main" val="20003"/>
                    </a:ext>
                  </a:extLst>
                </a:gridCol>
              </a:tblGrid>
              <a:tr h="573448">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en-US" sz="1600" b="1" i="0" u="none" strike="noStrike" cap="none" normalizeH="0" baseline="0" dirty="0">
                          <a:ln>
                            <a:noFill/>
                          </a:ln>
                          <a:solidFill>
                            <a:srgbClr val="000000"/>
                          </a:solidFill>
                          <a:effectLst/>
                          <a:latin typeface="TimesNewRomanPS" charset="0"/>
                          <a:cs typeface="Times New Roman" pitchFamily="16" charset="0"/>
                        </a:rPr>
                        <a:t>Pattern</a:t>
                      </a:r>
                    </a:p>
                  </a:txBody>
                  <a:tcPr marL="90000" marR="90000" marT="49758" marB="45726"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en-US" sz="1600" b="1" i="0" u="none" strike="noStrike" cap="none" normalizeH="0" baseline="0" dirty="0">
                          <a:ln>
                            <a:noFill/>
                          </a:ln>
                          <a:solidFill>
                            <a:srgbClr val="000000"/>
                          </a:solidFill>
                          <a:effectLst/>
                          <a:latin typeface="TimesNewRomanPS" charset="0"/>
                          <a:cs typeface="Times New Roman" pitchFamily="16" charset="0"/>
                        </a:rPr>
                        <a:t>Calculation</a:t>
                      </a:r>
                    </a:p>
                  </a:txBody>
                  <a:tcPr marL="90000" marR="90000" marT="49758" marB="45726"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en-US" sz="1600" b="1" i="0" u="none" strike="noStrike" cap="none" normalizeH="0" baseline="0" dirty="0">
                          <a:ln>
                            <a:noFill/>
                          </a:ln>
                          <a:solidFill>
                            <a:srgbClr val="000000"/>
                          </a:solidFill>
                          <a:effectLst/>
                          <a:latin typeface="TimesNewRomanPS" charset="0"/>
                          <a:cs typeface="Times New Roman" pitchFamily="16" charset="0"/>
                        </a:rPr>
                        <a:t>Result</a:t>
                      </a:r>
                    </a:p>
                  </a:txBody>
                  <a:tcPr marL="90000" marR="90000" marT="49758" marB="45726"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en-US" sz="1600" b="1" i="0" u="none" strike="noStrike" cap="none" normalizeH="0" baseline="0" dirty="0">
                          <a:ln>
                            <a:noFill/>
                          </a:ln>
                          <a:solidFill>
                            <a:srgbClr val="000000"/>
                          </a:solidFill>
                          <a:effectLst/>
                          <a:latin typeface="TimesNewRomanPS" charset="0"/>
                          <a:cs typeface="Times New Roman" pitchFamily="16" charset="0"/>
                        </a:rPr>
                        <a:t>Time to Guess</a:t>
                      </a:r>
                    </a:p>
                    <a:p>
                      <a:pPr marL="0" marR="0" lvl="0" indent="0" algn="l"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en-US" sz="1600" b="0" i="0" u="none" strike="noStrike" cap="none" normalizeH="0" baseline="0" dirty="0">
                          <a:ln>
                            <a:noFill/>
                          </a:ln>
                          <a:solidFill>
                            <a:srgbClr val="000000"/>
                          </a:solidFill>
                          <a:effectLst/>
                          <a:latin typeface="TimesNewRomanPS" charset="0"/>
                          <a:cs typeface="Times New Roman" pitchFamily="16" charset="0"/>
                        </a:rPr>
                        <a:t>(@ 2.6x10</a:t>
                      </a:r>
                      <a:r>
                        <a:rPr kumimoji="0" lang="en-US" sz="1600" b="0" i="0" u="none" strike="noStrike" cap="none" normalizeH="0" baseline="30000" dirty="0">
                          <a:ln>
                            <a:noFill/>
                          </a:ln>
                          <a:solidFill>
                            <a:srgbClr val="000000"/>
                          </a:solidFill>
                          <a:effectLst/>
                          <a:latin typeface="TimesNewRomanPS" charset="0"/>
                          <a:cs typeface="Times New Roman" pitchFamily="16" charset="0"/>
                        </a:rPr>
                        <a:t>18</a:t>
                      </a:r>
                      <a:r>
                        <a:rPr kumimoji="0" lang="en-US" sz="1600" b="0" i="0" u="none" strike="noStrike" cap="none" normalizeH="0" baseline="0" dirty="0">
                          <a:ln>
                            <a:noFill/>
                          </a:ln>
                          <a:solidFill>
                            <a:srgbClr val="000000"/>
                          </a:solidFill>
                          <a:effectLst/>
                          <a:latin typeface="Arial" charset="0"/>
                          <a:ea typeface="ＭＳ Ｐゴシック" charset="0"/>
                          <a:cs typeface="ＭＳ Ｐゴシック" charset="0"/>
                        </a:rPr>
                        <a:t>/month)</a:t>
                      </a:r>
                    </a:p>
                  </a:txBody>
                  <a:tcPr marL="90000" marR="90000" marT="49758" marB="45726"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solidFill>
                      <a:srgbClr val="CCCCFF"/>
                    </a:solidFill>
                  </a:tcPr>
                </a:tc>
                <a:extLst>
                  <a:ext uri="{0D108BD9-81ED-4DB2-BD59-A6C34878D82A}">
                    <a16:rowId xmlns:a16="http://schemas.microsoft.com/office/drawing/2014/main" val="10000"/>
                  </a:ext>
                </a:extLst>
              </a:tr>
              <a:tr h="376896">
                <a:tc>
                  <a:txBody>
                    <a:bodyPr/>
                    <a:lstStyle/>
                    <a:p>
                      <a:pPr marL="0" marR="0" lvl="0" indent="0" algn="l"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en-US" sz="1600" b="0" i="0" u="none" strike="noStrike" cap="none" normalizeH="0" baseline="0" dirty="0">
                          <a:ln>
                            <a:noFill/>
                          </a:ln>
                          <a:solidFill>
                            <a:schemeClr val="accent3">
                              <a:lumMod val="10000"/>
                            </a:schemeClr>
                          </a:solidFill>
                          <a:effectLst/>
                          <a:latin typeface="+mj-lt"/>
                          <a:cs typeface="Times New Roman" pitchFamily="16" charset="0"/>
                        </a:rPr>
                        <a:t>Personal Info: interests, relatives</a:t>
                      </a:r>
                    </a:p>
                  </a:txBody>
                  <a:tcPr marL="90000" marR="90000" marT="49758" marB="45726"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sz="1800" dirty="0">
                        <a:solidFill>
                          <a:schemeClr val="accent3">
                            <a:lumMod val="10000"/>
                          </a:schemeClr>
                        </a:solidFill>
                      </a:endParaRPr>
                    </a:p>
                  </a:txBody>
                  <a:tcPr marT="45726" marB="45726"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en-US" sz="1600" b="0" i="0" u="none" strike="noStrike" cap="none" normalizeH="0" baseline="0" dirty="0">
                          <a:ln>
                            <a:noFill/>
                          </a:ln>
                          <a:solidFill>
                            <a:schemeClr val="accent3">
                              <a:lumMod val="10000"/>
                            </a:schemeClr>
                          </a:solidFill>
                          <a:effectLst/>
                          <a:latin typeface="TimesNewRomanPS" charset="0"/>
                          <a:cs typeface="Times New Roman" pitchFamily="16" charset="0"/>
                        </a:rPr>
                        <a:t>20</a:t>
                      </a:r>
                    </a:p>
                  </a:txBody>
                  <a:tcPr marL="90000" marR="90000" marT="49758" marB="45726"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en-US" sz="1600" b="0" i="0" u="none" strike="noStrike" cap="none" normalizeH="0" baseline="0" dirty="0">
                          <a:ln>
                            <a:noFill/>
                          </a:ln>
                          <a:solidFill>
                            <a:schemeClr val="accent3">
                              <a:lumMod val="10000"/>
                            </a:schemeClr>
                          </a:solidFill>
                          <a:effectLst/>
                          <a:latin typeface="TimesNewRomanPS" charset="0"/>
                          <a:cs typeface="Times New Roman" pitchFamily="16" charset="0"/>
                        </a:rPr>
                        <a:t>Manual 5 minutes</a:t>
                      </a:r>
                    </a:p>
                  </a:txBody>
                  <a:tcPr marL="90000" marR="90000" marT="49758" marB="45726"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28418">
                <a:tc>
                  <a:txBody>
                    <a:bodyPr/>
                    <a:lstStyle/>
                    <a:p>
                      <a:pPr marL="0" marR="0" lvl="0" indent="0" algn="l"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en-US" sz="1600" b="0" i="0" u="none" strike="noStrike" cap="none" normalizeH="0" baseline="0" dirty="0">
                          <a:ln>
                            <a:noFill/>
                          </a:ln>
                          <a:solidFill>
                            <a:schemeClr val="accent3">
                              <a:lumMod val="10000"/>
                            </a:schemeClr>
                          </a:solidFill>
                          <a:effectLst/>
                          <a:latin typeface="+mj-lt"/>
                          <a:cs typeface="Times New Roman" pitchFamily="16" charset="0"/>
                        </a:rPr>
                        <a:t>Social Engineering</a:t>
                      </a:r>
                    </a:p>
                  </a:txBody>
                  <a:tcPr marL="90000" marR="90000" marT="49758" marB="45726"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sz="1800" dirty="0">
                        <a:solidFill>
                          <a:schemeClr val="accent3">
                            <a:lumMod val="10000"/>
                          </a:schemeClr>
                        </a:solidFill>
                      </a:endParaRPr>
                    </a:p>
                  </a:txBody>
                  <a:tcPr marT="45726" marB="45726"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en-US" sz="1600" b="0" i="0" u="none" strike="noStrike" cap="none" normalizeH="0" baseline="0" dirty="0">
                          <a:ln>
                            <a:noFill/>
                          </a:ln>
                          <a:solidFill>
                            <a:schemeClr val="accent3">
                              <a:lumMod val="10000"/>
                            </a:schemeClr>
                          </a:solidFill>
                          <a:effectLst/>
                          <a:latin typeface="TimesNewRomanPS" charset="0"/>
                          <a:cs typeface="Times New Roman" pitchFamily="16" charset="0"/>
                        </a:rPr>
                        <a:t>1</a:t>
                      </a:r>
                    </a:p>
                  </a:txBody>
                  <a:tcPr marL="90000" marR="90000" marT="49758" marB="45726"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en-US" sz="1600" b="0" i="0" u="none" strike="noStrike" cap="none" normalizeH="0" baseline="0" dirty="0">
                          <a:ln>
                            <a:noFill/>
                          </a:ln>
                          <a:solidFill>
                            <a:schemeClr val="accent3">
                              <a:lumMod val="10000"/>
                            </a:schemeClr>
                          </a:solidFill>
                          <a:effectLst/>
                          <a:latin typeface="TimesNewRomanPS" charset="0"/>
                          <a:cs typeface="Times New Roman" pitchFamily="16" charset="0"/>
                        </a:rPr>
                        <a:t>Manual 2 minutes </a:t>
                      </a:r>
                    </a:p>
                  </a:txBody>
                  <a:tcPr marL="90000" marR="90000" marT="49758" marB="45726"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2522">
                <a:tc>
                  <a:txBody>
                    <a:bodyPr/>
                    <a:lstStyle/>
                    <a:p>
                      <a:pPr marL="0" marR="0" lvl="0" indent="0" algn="l"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en-US" sz="1600" b="0" i="0" u="none" strike="noStrike" cap="none" normalizeH="0" baseline="0" dirty="0">
                          <a:ln>
                            <a:noFill/>
                          </a:ln>
                          <a:solidFill>
                            <a:schemeClr val="accent3">
                              <a:lumMod val="10000"/>
                            </a:schemeClr>
                          </a:solidFill>
                          <a:effectLst/>
                          <a:latin typeface="+mj-lt"/>
                          <a:cs typeface="Times New Roman" pitchFamily="16" charset="0"/>
                        </a:rPr>
                        <a:t>American Dictionary</a:t>
                      </a:r>
                    </a:p>
                  </a:txBody>
                  <a:tcPr marL="90000" marR="90000" marT="49758" marB="45726"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sz="1800" dirty="0">
                        <a:solidFill>
                          <a:schemeClr val="accent3">
                            <a:lumMod val="10000"/>
                          </a:schemeClr>
                        </a:solidFill>
                      </a:endParaRPr>
                    </a:p>
                  </a:txBody>
                  <a:tcPr marT="45726" marB="45726"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en-US" sz="1600" b="0" i="0" u="none" strike="noStrike" cap="none" normalizeH="0" baseline="0" dirty="0">
                          <a:ln>
                            <a:noFill/>
                          </a:ln>
                          <a:solidFill>
                            <a:schemeClr val="accent3">
                              <a:lumMod val="10000"/>
                            </a:schemeClr>
                          </a:solidFill>
                          <a:effectLst/>
                          <a:latin typeface="TimesNewRomanPS" charset="0"/>
                          <a:cs typeface="Times New Roman" pitchFamily="16" charset="0"/>
                        </a:rPr>
                        <a:t>80,000</a:t>
                      </a:r>
                    </a:p>
                  </a:txBody>
                  <a:tcPr marL="90000" marR="90000" marT="49758" marB="45726"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en-US" sz="1600" b="0" i="0" u="none" strike="noStrike" cap="none" normalizeH="0" baseline="0" dirty="0">
                          <a:ln>
                            <a:noFill/>
                          </a:ln>
                          <a:solidFill>
                            <a:schemeClr val="accent3">
                              <a:lumMod val="10000"/>
                            </a:schemeClr>
                          </a:solidFill>
                          <a:effectLst/>
                          <a:latin typeface="TimesNewRomanPS" charset="0"/>
                          <a:cs typeface="Times New Roman" pitchFamily="16" charset="0"/>
                        </a:rPr>
                        <a:t>&lt; 1 second</a:t>
                      </a:r>
                    </a:p>
                  </a:txBody>
                  <a:tcPr marL="90000" marR="90000" marT="49758" marB="45726"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6626">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Times New Roman" pitchFamily="16" charset="0"/>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en-US" sz="1600" b="0" i="0" u="none" strike="noStrike" cap="none" normalizeH="0" baseline="0" dirty="0">
                          <a:ln>
                            <a:noFill/>
                          </a:ln>
                          <a:solidFill>
                            <a:schemeClr val="accent3">
                              <a:lumMod val="10000"/>
                            </a:schemeClr>
                          </a:solidFill>
                          <a:effectLst/>
                          <a:latin typeface="+mj-lt"/>
                          <a:ea typeface="ＭＳ Ｐゴシック" charset="0"/>
                          <a:cs typeface="ＭＳ Ｐゴシック" charset="0"/>
                        </a:rPr>
                        <a:t>4 chars: lower case alpha</a:t>
                      </a:r>
                    </a:p>
                  </a:txBody>
                  <a:tcPr marL="90000" marR="90000" marT="59840" marB="45726"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en-US" sz="1600" b="0" i="0" u="none" strike="noStrike" cap="none" normalizeH="0" baseline="0" dirty="0">
                          <a:ln>
                            <a:noFill/>
                          </a:ln>
                          <a:solidFill>
                            <a:schemeClr val="accent3">
                              <a:lumMod val="10000"/>
                            </a:schemeClr>
                          </a:solidFill>
                          <a:effectLst/>
                          <a:latin typeface="TimesNewRomanPS" charset="0"/>
                          <a:cs typeface="Times New Roman" pitchFamily="16" charset="0"/>
                        </a:rPr>
                        <a:t>26</a:t>
                      </a:r>
                      <a:r>
                        <a:rPr kumimoji="0" lang="en-US" sz="1600" b="0" i="0" u="none" strike="noStrike" cap="none" normalizeH="0" baseline="30000" dirty="0">
                          <a:ln>
                            <a:noFill/>
                          </a:ln>
                          <a:solidFill>
                            <a:schemeClr val="accent3">
                              <a:lumMod val="10000"/>
                            </a:schemeClr>
                          </a:solidFill>
                          <a:effectLst/>
                          <a:latin typeface="TimesNewRomanPS" charset="0"/>
                          <a:cs typeface="Times New Roman" pitchFamily="16" charset="0"/>
                        </a:rPr>
                        <a:t>4</a:t>
                      </a:r>
                    </a:p>
                  </a:txBody>
                  <a:tcPr marL="90000" marR="90000" marT="49758" marB="45726"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3000"/>
                        </a:lnSpc>
                        <a:spcBef>
                          <a:spcPct val="0"/>
                        </a:spcBef>
                        <a:spcAft>
                          <a:spcPct val="0"/>
                        </a:spcAft>
                        <a:buClr>
                          <a:srgbClr val="000000"/>
                        </a:buClr>
                        <a:buSzPct val="100000"/>
                        <a:buFont typeface="Times New Roman" pitchFamily="16" charset="0"/>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en-US" sz="1600" b="0" i="0" u="none" strike="noStrike" cap="none" normalizeH="0" baseline="0" dirty="0">
                          <a:ln>
                            <a:noFill/>
                          </a:ln>
                          <a:solidFill>
                            <a:schemeClr val="accent3">
                              <a:lumMod val="10000"/>
                            </a:schemeClr>
                          </a:solidFill>
                          <a:effectLst/>
                          <a:latin typeface="Arial" charset="0"/>
                          <a:ea typeface="ＭＳ Ｐゴシック" charset="0"/>
                          <a:cs typeface="ＭＳ Ｐゴシック" charset="0"/>
                        </a:rPr>
                        <a:t>5x10</a:t>
                      </a:r>
                      <a:r>
                        <a:rPr kumimoji="0" lang="en-US" sz="1600" b="0" i="0" u="none" strike="noStrike" cap="none" normalizeH="0" baseline="30000" dirty="0">
                          <a:ln>
                            <a:noFill/>
                          </a:ln>
                          <a:solidFill>
                            <a:schemeClr val="accent3">
                              <a:lumMod val="10000"/>
                            </a:schemeClr>
                          </a:solidFill>
                          <a:effectLst/>
                          <a:latin typeface="TimesNewRomanPS" charset="0"/>
                          <a:cs typeface="Times New Roman" pitchFamily="16" charset="0"/>
                        </a:rPr>
                        <a:t>5</a:t>
                      </a:r>
                    </a:p>
                  </a:txBody>
                  <a:tcPr marL="90000" marR="90000" marT="59840" marB="45726"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sz="1800" dirty="0">
                        <a:solidFill>
                          <a:schemeClr val="accent3">
                            <a:lumMod val="10000"/>
                          </a:schemeClr>
                        </a:solidFill>
                      </a:endParaRPr>
                    </a:p>
                  </a:txBody>
                  <a:tcPr marT="45726" marB="45726"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40730">
                <a:tc>
                  <a:txBody>
                    <a:bodyPr/>
                    <a:lstStyle/>
                    <a:p>
                      <a:pPr marL="0" marR="0" lvl="0" indent="0" algn="l"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en-US" sz="1600" b="0" i="0" u="none" strike="noStrike" cap="none" normalizeH="0" baseline="0" dirty="0">
                          <a:ln>
                            <a:noFill/>
                          </a:ln>
                          <a:solidFill>
                            <a:schemeClr val="accent3">
                              <a:lumMod val="10000"/>
                            </a:schemeClr>
                          </a:solidFill>
                          <a:effectLst/>
                          <a:latin typeface="+mj-lt"/>
                          <a:cs typeface="Times New Roman" pitchFamily="16" charset="0"/>
                        </a:rPr>
                        <a:t>8 chars: lower case alpha</a:t>
                      </a:r>
                    </a:p>
                  </a:txBody>
                  <a:tcPr marL="90000" marR="90000" marT="49758" marB="45726"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en-US" sz="1600" b="0" i="0" u="none" strike="noStrike" cap="none" normalizeH="0" baseline="0" dirty="0">
                          <a:ln>
                            <a:noFill/>
                          </a:ln>
                          <a:solidFill>
                            <a:schemeClr val="accent3">
                              <a:lumMod val="10000"/>
                            </a:schemeClr>
                          </a:solidFill>
                          <a:effectLst/>
                          <a:latin typeface="TimesNewRomanPS" charset="0"/>
                          <a:cs typeface="Times New Roman" pitchFamily="16" charset="0"/>
                        </a:rPr>
                        <a:t>26</a:t>
                      </a:r>
                      <a:r>
                        <a:rPr kumimoji="0" lang="en-US" sz="1600" b="0" i="0" u="none" strike="noStrike" cap="none" normalizeH="0" baseline="30000" dirty="0">
                          <a:ln>
                            <a:noFill/>
                          </a:ln>
                          <a:solidFill>
                            <a:schemeClr val="accent3">
                              <a:lumMod val="10000"/>
                            </a:schemeClr>
                          </a:solidFill>
                          <a:effectLst/>
                          <a:latin typeface="TimesNewRomanPS" charset="0"/>
                          <a:cs typeface="Times New Roman" pitchFamily="16" charset="0"/>
                        </a:rPr>
                        <a:t>8</a:t>
                      </a:r>
                    </a:p>
                  </a:txBody>
                  <a:tcPr marL="90000" marR="90000" marT="49758" marB="45726"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3000"/>
                        </a:lnSpc>
                        <a:spcBef>
                          <a:spcPct val="0"/>
                        </a:spcBef>
                        <a:spcAft>
                          <a:spcPct val="0"/>
                        </a:spcAft>
                        <a:buClr>
                          <a:srgbClr val="000000"/>
                        </a:buClr>
                        <a:buSzPct val="100000"/>
                        <a:buFont typeface="Times New Roman" pitchFamily="16" charset="0"/>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en-US" sz="1600" b="0" i="0" u="none" strike="noStrike" cap="none" normalizeH="0" baseline="0" dirty="0">
                          <a:ln>
                            <a:noFill/>
                          </a:ln>
                          <a:solidFill>
                            <a:schemeClr val="accent3">
                              <a:lumMod val="10000"/>
                            </a:schemeClr>
                          </a:solidFill>
                          <a:effectLst/>
                          <a:latin typeface="Arial" charset="0"/>
                          <a:ea typeface="ＭＳ Ｐゴシック" charset="0"/>
                          <a:cs typeface="ＭＳ Ｐゴシック" charset="0"/>
                        </a:rPr>
                        <a:t>2x10</a:t>
                      </a:r>
                      <a:r>
                        <a:rPr kumimoji="0" lang="en-US" sz="1600" b="0" i="0" u="none" strike="noStrike" cap="none" normalizeH="0" baseline="30000" dirty="0">
                          <a:ln>
                            <a:noFill/>
                          </a:ln>
                          <a:solidFill>
                            <a:schemeClr val="accent3">
                              <a:lumMod val="10000"/>
                            </a:schemeClr>
                          </a:solidFill>
                          <a:effectLst/>
                          <a:latin typeface="TimesNewRomanPS" charset="0"/>
                          <a:cs typeface="Times New Roman" pitchFamily="16" charset="0"/>
                        </a:rPr>
                        <a:t>11</a:t>
                      </a:r>
                    </a:p>
                  </a:txBody>
                  <a:tcPr marL="90000" marR="90000" marT="59840" marB="45726"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sz="1800" dirty="0">
                        <a:solidFill>
                          <a:schemeClr val="accent3">
                            <a:lumMod val="10000"/>
                          </a:schemeClr>
                        </a:solidFill>
                      </a:endParaRPr>
                    </a:p>
                  </a:txBody>
                  <a:tcPr marT="45726" marB="45726"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76896">
                <a:tc>
                  <a:txBody>
                    <a:bodyPr/>
                    <a:lstStyle/>
                    <a:p>
                      <a:pPr marL="0" marR="0" lvl="0" indent="0" algn="l"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en-US" sz="1600" b="0" i="0" u="none" strike="noStrike" cap="none" normalizeH="0" baseline="0" dirty="0">
                          <a:ln>
                            <a:noFill/>
                          </a:ln>
                          <a:solidFill>
                            <a:schemeClr val="accent3">
                              <a:lumMod val="10000"/>
                            </a:schemeClr>
                          </a:solidFill>
                          <a:effectLst/>
                          <a:latin typeface="+mj-lt"/>
                          <a:cs typeface="Times New Roman" pitchFamily="16" charset="0"/>
                        </a:rPr>
                        <a:t>8 chars: alpha</a:t>
                      </a:r>
                    </a:p>
                  </a:txBody>
                  <a:tcPr marL="90000" marR="90000" marT="49758" marB="45726"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en-US" sz="1600" b="0" i="0" u="none" strike="noStrike" cap="none" normalizeH="0" baseline="0" dirty="0">
                          <a:ln>
                            <a:noFill/>
                          </a:ln>
                          <a:solidFill>
                            <a:schemeClr val="accent3">
                              <a:lumMod val="10000"/>
                            </a:schemeClr>
                          </a:solidFill>
                          <a:effectLst/>
                          <a:latin typeface="TimesNewRomanPS" charset="0"/>
                          <a:cs typeface="Times New Roman" pitchFamily="16" charset="0"/>
                        </a:rPr>
                        <a:t>52</a:t>
                      </a:r>
                      <a:r>
                        <a:rPr kumimoji="0" lang="en-US" sz="1600" b="0" i="0" u="none" strike="noStrike" cap="none" normalizeH="0" baseline="30000" dirty="0">
                          <a:ln>
                            <a:noFill/>
                          </a:ln>
                          <a:solidFill>
                            <a:schemeClr val="accent3">
                              <a:lumMod val="10000"/>
                            </a:schemeClr>
                          </a:solidFill>
                          <a:effectLst/>
                          <a:latin typeface="TimesNewRomanPS" charset="0"/>
                          <a:cs typeface="Times New Roman" pitchFamily="16" charset="0"/>
                        </a:rPr>
                        <a:t>8</a:t>
                      </a:r>
                    </a:p>
                  </a:txBody>
                  <a:tcPr marL="90000" marR="90000" marT="49758" marB="45726"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3000"/>
                        </a:lnSpc>
                        <a:spcBef>
                          <a:spcPct val="0"/>
                        </a:spcBef>
                        <a:spcAft>
                          <a:spcPct val="0"/>
                        </a:spcAft>
                        <a:buClr>
                          <a:srgbClr val="000000"/>
                        </a:buClr>
                        <a:buSzPct val="100000"/>
                        <a:buFont typeface="Times New Roman" pitchFamily="16" charset="0"/>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en-US" sz="1600" b="0" i="0" u="none" strike="noStrike" cap="none" normalizeH="0" baseline="0" dirty="0">
                          <a:ln>
                            <a:noFill/>
                          </a:ln>
                          <a:solidFill>
                            <a:schemeClr val="accent3">
                              <a:lumMod val="10000"/>
                            </a:schemeClr>
                          </a:solidFill>
                          <a:effectLst/>
                          <a:latin typeface="Arial" charset="0"/>
                          <a:ea typeface="ＭＳ Ｐゴシック" charset="0"/>
                          <a:cs typeface="ＭＳ Ｐゴシック" charset="0"/>
                        </a:rPr>
                        <a:t>5x10</a:t>
                      </a:r>
                      <a:r>
                        <a:rPr kumimoji="0" lang="en-US" sz="1600" b="0" i="0" u="none" strike="noStrike" cap="none" normalizeH="0" baseline="30000" dirty="0">
                          <a:ln>
                            <a:noFill/>
                          </a:ln>
                          <a:solidFill>
                            <a:schemeClr val="accent3">
                              <a:lumMod val="10000"/>
                            </a:schemeClr>
                          </a:solidFill>
                          <a:effectLst/>
                          <a:latin typeface="TimesNewRomanPS" charset="0"/>
                          <a:cs typeface="Times New Roman" pitchFamily="16" charset="0"/>
                        </a:rPr>
                        <a:t>13</a:t>
                      </a:r>
                    </a:p>
                  </a:txBody>
                  <a:tcPr marL="90000" marR="90000" marT="59840" marB="45726"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sz="1800" dirty="0">
                        <a:solidFill>
                          <a:schemeClr val="accent3">
                            <a:lumMod val="10000"/>
                          </a:schemeClr>
                        </a:solidFill>
                      </a:endParaRPr>
                    </a:p>
                  </a:txBody>
                  <a:tcPr marT="45726" marB="45726"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34467">
                <a:tc>
                  <a:txBody>
                    <a:bodyPr/>
                    <a:lstStyle/>
                    <a:p>
                      <a:pPr marL="0" marR="0" lvl="0" indent="0" algn="l"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en-US" sz="1600" b="0" i="0" u="none" strike="noStrike" cap="none" normalizeH="0" baseline="0" dirty="0">
                          <a:ln>
                            <a:noFill/>
                          </a:ln>
                          <a:solidFill>
                            <a:schemeClr val="accent3">
                              <a:lumMod val="10000"/>
                            </a:schemeClr>
                          </a:solidFill>
                          <a:effectLst/>
                          <a:latin typeface="+mj-lt"/>
                          <a:cs typeface="Times New Roman" pitchFamily="16" charset="0"/>
                        </a:rPr>
                        <a:t>8 chars: alphanumeric</a:t>
                      </a:r>
                    </a:p>
                  </a:txBody>
                  <a:tcPr marL="90000" marR="90000" marT="49758" marB="45726"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en-US" sz="1600" b="0" i="0" u="none" strike="noStrike" cap="none" normalizeH="0" baseline="0" dirty="0">
                          <a:ln>
                            <a:noFill/>
                          </a:ln>
                          <a:solidFill>
                            <a:schemeClr val="accent3">
                              <a:lumMod val="10000"/>
                            </a:schemeClr>
                          </a:solidFill>
                          <a:effectLst/>
                          <a:latin typeface="TimesNewRomanPS" charset="0"/>
                          <a:cs typeface="Times New Roman" pitchFamily="16" charset="0"/>
                        </a:rPr>
                        <a:t>62</a:t>
                      </a:r>
                      <a:r>
                        <a:rPr kumimoji="0" lang="en-US" sz="1600" b="0" i="0" u="none" strike="noStrike" cap="none" normalizeH="0" baseline="30000" dirty="0">
                          <a:ln>
                            <a:noFill/>
                          </a:ln>
                          <a:solidFill>
                            <a:schemeClr val="accent3">
                              <a:lumMod val="10000"/>
                            </a:schemeClr>
                          </a:solidFill>
                          <a:effectLst/>
                          <a:latin typeface="TimesNewRomanPS" charset="0"/>
                          <a:cs typeface="Times New Roman" pitchFamily="16" charset="0"/>
                        </a:rPr>
                        <a:t>8</a:t>
                      </a:r>
                    </a:p>
                  </a:txBody>
                  <a:tcPr marL="90000" marR="90000" marT="49758" marB="45726"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3000"/>
                        </a:lnSpc>
                        <a:spcBef>
                          <a:spcPct val="0"/>
                        </a:spcBef>
                        <a:spcAft>
                          <a:spcPct val="0"/>
                        </a:spcAft>
                        <a:buClr>
                          <a:srgbClr val="000000"/>
                        </a:buClr>
                        <a:buSzPct val="100000"/>
                        <a:buFont typeface="Times New Roman" pitchFamily="16" charset="0"/>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en-US" sz="1600" b="0" i="0" u="none" strike="noStrike" cap="none" normalizeH="0" baseline="0" dirty="0">
                          <a:ln>
                            <a:noFill/>
                          </a:ln>
                          <a:solidFill>
                            <a:schemeClr val="accent3">
                              <a:lumMod val="10000"/>
                            </a:schemeClr>
                          </a:solidFill>
                          <a:effectLst/>
                          <a:latin typeface="Arial" charset="0"/>
                          <a:ea typeface="ＭＳ Ｐゴシック" charset="0"/>
                          <a:cs typeface="ＭＳ Ｐゴシック" charset="0"/>
                        </a:rPr>
                        <a:t>2x10</a:t>
                      </a:r>
                      <a:r>
                        <a:rPr kumimoji="0" lang="en-US" sz="1600" b="0" i="0" u="none" strike="noStrike" cap="none" normalizeH="0" baseline="30000" dirty="0">
                          <a:ln>
                            <a:noFill/>
                          </a:ln>
                          <a:solidFill>
                            <a:schemeClr val="accent3">
                              <a:lumMod val="10000"/>
                            </a:schemeClr>
                          </a:solidFill>
                          <a:effectLst/>
                          <a:latin typeface="TimesNewRomanPS" charset="0"/>
                          <a:cs typeface="Times New Roman" pitchFamily="16" charset="0"/>
                        </a:rPr>
                        <a:t>14</a:t>
                      </a:r>
                    </a:p>
                  </a:txBody>
                  <a:tcPr marL="90000" marR="90000" marT="59840" marB="45726"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3000"/>
                        </a:lnSpc>
                        <a:spcBef>
                          <a:spcPct val="0"/>
                        </a:spcBef>
                        <a:spcAft>
                          <a:spcPct val="0"/>
                        </a:spcAft>
                        <a:buClr>
                          <a:srgbClr val="000000"/>
                        </a:buClr>
                        <a:buSzPct val="100000"/>
                        <a:buFont typeface="Times New Roman" pitchFamily="16" charset="0"/>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en-US" sz="1600" b="0" i="0" u="none" strike="noStrike" cap="none" normalizeH="0" baseline="0" dirty="0">
                          <a:ln>
                            <a:noFill/>
                          </a:ln>
                          <a:solidFill>
                            <a:schemeClr val="accent3">
                              <a:lumMod val="10000"/>
                            </a:schemeClr>
                          </a:solidFill>
                          <a:effectLst/>
                          <a:latin typeface="Arial" charset="0"/>
                          <a:ea typeface="ＭＳ Ｐゴシック" charset="0"/>
                          <a:cs typeface="ＭＳ Ｐゴシック" charset="0"/>
                        </a:rPr>
                        <a:t>3.4 min.</a:t>
                      </a:r>
                    </a:p>
                  </a:txBody>
                  <a:tcPr marL="90000" marR="90000" marT="59840" marB="45726"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34467">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Times New Roman" pitchFamily="16" charset="0"/>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en-US" sz="1600" b="0" i="0" u="none" strike="noStrike" cap="none" normalizeH="0" baseline="0" dirty="0">
                          <a:ln>
                            <a:noFill/>
                          </a:ln>
                          <a:solidFill>
                            <a:schemeClr val="accent3">
                              <a:lumMod val="10000"/>
                            </a:schemeClr>
                          </a:solidFill>
                          <a:effectLst/>
                          <a:latin typeface="+mj-lt"/>
                          <a:ea typeface="ＭＳ Ｐゴシック" charset="0"/>
                          <a:cs typeface="ＭＳ Ｐゴシック" charset="0"/>
                        </a:rPr>
                        <a:t>8 chars alphanumeric +10</a:t>
                      </a:r>
                    </a:p>
                  </a:txBody>
                  <a:tcPr marL="90000" marR="90000" marT="59840" marB="45726"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en-US" sz="1600" b="0" i="0" u="none" strike="noStrike" cap="none" normalizeH="0" baseline="0" dirty="0">
                          <a:ln>
                            <a:noFill/>
                          </a:ln>
                          <a:solidFill>
                            <a:schemeClr val="accent3">
                              <a:lumMod val="10000"/>
                            </a:schemeClr>
                          </a:solidFill>
                          <a:effectLst/>
                          <a:latin typeface="TimesNewRomanPS" charset="0"/>
                          <a:cs typeface="Times New Roman" pitchFamily="16" charset="0"/>
                        </a:rPr>
                        <a:t>72</a:t>
                      </a:r>
                      <a:r>
                        <a:rPr kumimoji="0" lang="en-US" sz="1600" b="0" i="0" u="none" strike="noStrike" cap="none" normalizeH="0" baseline="30000" dirty="0">
                          <a:ln>
                            <a:noFill/>
                          </a:ln>
                          <a:solidFill>
                            <a:schemeClr val="accent3">
                              <a:lumMod val="10000"/>
                            </a:schemeClr>
                          </a:solidFill>
                          <a:effectLst/>
                          <a:latin typeface="TimesNewRomanPS" charset="0"/>
                          <a:cs typeface="Times New Roman" pitchFamily="16" charset="0"/>
                        </a:rPr>
                        <a:t>8</a:t>
                      </a:r>
                    </a:p>
                  </a:txBody>
                  <a:tcPr marL="90000" marR="90000" marT="49758" marB="45726"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3000"/>
                        </a:lnSpc>
                        <a:spcBef>
                          <a:spcPct val="0"/>
                        </a:spcBef>
                        <a:spcAft>
                          <a:spcPct val="0"/>
                        </a:spcAft>
                        <a:buClr>
                          <a:srgbClr val="000000"/>
                        </a:buClr>
                        <a:buSzPct val="100000"/>
                        <a:buFont typeface="Times New Roman" pitchFamily="16" charset="0"/>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en-US" sz="1600" b="0" i="0" u="none" strike="noStrike" cap="none" normalizeH="0" baseline="0" dirty="0">
                          <a:ln>
                            <a:noFill/>
                          </a:ln>
                          <a:solidFill>
                            <a:schemeClr val="accent3">
                              <a:lumMod val="10000"/>
                            </a:schemeClr>
                          </a:solidFill>
                          <a:effectLst/>
                          <a:latin typeface="Arial" charset="0"/>
                          <a:ea typeface="ＭＳ Ｐゴシック" charset="0"/>
                          <a:cs typeface="ＭＳ Ｐゴシック" charset="0"/>
                        </a:rPr>
                        <a:t>7x10</a:t>
                      </a:r>
                      <a:r>
                        <a:rPr kumimoji="0" lang="en-US" sz="1600" b="0" i="0" u="none" strike="noStrike" cap="none" normalizeH="0" baseline="30000" dirty="0">
                          <a:ln>
                            <a:noFill/>
                          </a:ln>
                          <a:solidFill>
                            <a:schemeClr val="accent3">
                              <a:lumMod val="10000"/>
                            </a:schemeClr>
                          </a:solidFill>
                          <a:effectLst/>
                          <a:latin typeface="TimesNewRomanPS" charset="0"/>
                          <a:cs typeface="Times New Roman" pitchFamily="16" charset="0"/>
                        </a:rPr>
                        <a:t>14</a:t>
                      </a:r>
                    </a:p>
                  </a:txBody>
                  <a:tcPr marL="90000" marR="90000" marT="59840" marB="45726"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3000"/>
                        </a:lnSpc>
                        <a:spcBef>
                          <a:spcPct val="0"/>
                        </a:spcBef>
                        <a:spcAft>
                          <a:spcPct val="0"/>
                        </a:spcAft>
                        <a:buClr>
                          <a:srgbClr val="000000"/>
                        </a:buClr>
                        <a:buSzPct val="100000"/>
                        <a:buFont typeface="Times New Roman" pitchFamily="16" charset="0"/>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en-US" sz="1600" b="0" i="0" u="none" strike="noStrike" cap="none" normalizeH="0" baseline="0" dirty="0">
                          <a:ln>
                            <a:noFill/>
                          </a:ln>
                          <a:solidFill>
                            <a:schemeClr val="accent3">
                              <a:lumMod val="10000"/>
                            </a:schemeClr>
                          </a:solidFill>
                          <a:effectLst/>
                          <a:latin typeface="Arial" charset="0"/>
                          <a:ea typeface="ＭＳ Ｐゴシック" charset="0"/>
                          <a:cs typeface="ＭＳ Ｐゴシック" charset="0"/>
                        </a:rPr>
                        <a:t>12 min.</a:t>
                      </a:r>
                    </a:p>
                  </a:txBody>
                  <a:tcPr marL="90000" marR="90000" marT="59840" marB="45726"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34467">
                <a:tc>
                  <a:txBody>
                    <a:bodyPr/>
                    <a:lstStyle/>
                    <a:p>
                      <a:pPr marL="0" marR="0" lvl="0" indent="0" algn="l"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en-US" sz="1600" b="0" i="0" u="none" strike="noStrike" cap="none" normalizeH="0" baseline="0" dirty="0">
                          <a:ln>
                            <a:noFill/>
                          </a:ln>
                          <a:solidFill>
                            <a:schemeClr val="accent3">
                              <a:lumMod val="10000"/>
                            </a:schemeClr>
                          </a:solidFill>
                          <a:effectLst/>
                          <a:latin typeface="+mj-lt"/>
                          <a:cs typeface="Times New Roman" pitchFamily="16" charset="0"/>
                        </a:rPr>
                        <a:t>8 chars: all keyboard</a:t>
                      </a:r>
                    </a:p>
                  </a:txBody>
                  <a:tcPr marL="90000" marR="90000" marT="49758" marB="45726"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en-US" sz="1600" b="0" i="0" u="none" strike="noStrike" cap="none" normalizeH="0" baseline="0" dirty="0">
                          <a:ln>
                            <a:noFill/>
                          </a:ln>
                          <a:solidFill>
                            <a:schemeClr val="accent3">
                              <a:lumMod val="10000"/>
                            </a:schemeClr>
                          </a:solidFill>
                          <a:effectLst/>
                          <a:latin typeface="TimesNewRomanPS" charset="0"/>
                          <a:cs typeface="Times New Roman" pitchFamily="16" charset="0"/>
                        </a:rPr>
                        <a:t>95</a:t>
                      </a:r>
                      <a:r>
                        <a:rPr kumimoji="0" lang="en-US" sz="1600" b="0" i="0" u="none" strike="noStrike" cap="none" normalizeH="0" baseline="30000" dirty="0">
                          <a:ln>
                            <a:noFill/>
                          </a:ln>
                          <a:solidFill>
                            <a:schemeClr val="accent3">
                              <a:lumMod val="10000"/>
                            </a:schemeClr>
                          </a:solidFill>
                          <a:effectLst/>
                          <a:latin typeface="TimesNewRomanPS" charset="0"/>
                          <a:cs typeface="Times New Roman" pitchFamily="16" charset="0"/>
                        </a:rPr>
                        <a:t>8</a:t>
                      </a:r>
                    </a:p>
                  </a:txBody>
                  <a:tcPr marL="90000" marR="90000" marT="49758" marB="45726"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3000"/>
                        </a:lnSpc>
                        <a:spcBef>
                          <a:spcPct val="0"/>
                        </a:spcBef>
                        <a:spcAft>
                          <a:spcPct val="0"/>
                        </a:spcAft>
                        <a:buClr>
                          <a:srgbClr val="000000"/>
                        </a:buClr>
                        <a:buSzPct val="100000"/>
                        <a:buFont typeface="Times New Roman" pitchFamily="16" charset="0"/>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en-US" sz="1600" b="0" i="0" u="none" strike="noStrike" cap="none" normalizeH="0" baseline="0" dirty="0">
                          <a:ln>
                            <a:noFill/>
                          </a:ln>
                          <a:solidFill>
                            <a:schemeClr val="accent3">
                              <a:lumMod val="10000"/>
                            </a:schemeClr>
                          </a:solidFill>
                          <a:effectLst/>
                          <a:latin typeface="Arial" charset="0"/>
                          <a:ea typeface="ＭＳ Ｐゴシック" charset="0"/>
                          <a:cs typeface="ＭＳ Ｐゴシック" charset="0"/>
                        </a:rPr>
                        <a:t>7x10</a:t>
                      </a:r>
                      <a:r>
                        <a:rPr kumimoji="0" lang="en-US" sz="1600" b="0" i="0" u="none" strike="noStrike" cap="none" normalizeH="0" baseline="30000" dirty="0">
                          <a:ln>
                            <a:noFill/>
                          </a:ln>
                          <a:solidFill>
                            <a:schemeClr val="accent3">
                              <a:lumMod val="10000"/>
                            </a:schemeClr>
                          </a:solidFill>
                          <a:effectLst/>
                          <a:latin typeface="TimesNewRomanPS" charset="0"/>
                          <a:cs typeface="Times New Roman" pitchFamily="16" charset="0"/>
                        </a:rPr>
                        <a:t>15</a:t>
                      </a:r>
                    </a:p>
                  </a:txBody>
                  <a:tcPr marL="90000" marR="90000" marT="59840" marB="45726"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3000"/>
                        </a:lnSpc>
                        <a:spcBef>
                          <a:spcPct val="0"/>
                        </a:spcBef>
                        <a:spcAft>
                          <a:spcPct val="0"/>
                        </a:spcAft>
                        <a:buClr>
                          <a:srgbClr val="000000"/>
                        </a:buClr>
                        <a:buSzPct val="100000"/>
                        <a:buFont typeface="Times New Roman" pitchFamily="16" charset="0"/>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en-US" sz="1600" b="0" i="0" u="none" strike="noStrike" cap="none" normalizeH="0" baseline="0" dirty="0">
                          <a:ln>
                            <a:noFill/>
                          </a:ln>
                          <a:solidFill>
                            <a:schemeClr val="accent3">
                              <a:lumMod val="10000"/>
                            </a:schemeClr>
                          </a:solidFill>
                          <a:effectLst/>
                          <a:latin typeface="Arial" charset="0"/>
                          <a:ea typeface="ＭＳ Ｐゴシック" charset="0"/>
                          <a:cs typeface="ＭＳ Ｐゴシック" charset="0"/>
                        </a:rPr>
                        <a:t>2 hours</a:t>
                      </a:r>
                    </a:p>
                  </a:txBody>
                  <a:tcPr marL="90000" marR="90000" marT="59840" marB="45726"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34467">
                <a:tc>
                  <a:txBody>
                    <a:bodyPr/>
                    <a:lstStyle/>
                    <a:p>
                      <a:pPr marL="0" marR="0" lvl="0" indent="0" algn="l"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en-US" sz="1600" b="0" i="0" u="none" strike="noStrike" cap="none" normalizeH="0" baseline="0" dirty="0">
                          <a:ln>
                            <a:noFill/>
                          </a:ln>
                          <a:solidFill>
                            <a:schemeClr val="accent3">
                              <a:lumMod val="10000"/>
                            </a:schemeClr>
                          </a:solidFill>
                          <a:effectLst/>
                          <a:latin typeface="+mj-lt"/>
                          <a:cs typeface="Times New Roman" pitchFamily="16" charset="0"/>
                        </a:rPr>
                        <a:t>12 chars: alphanumeric</a:t>
                      </a:r>
                    </a:p>
                  </a:txBody>
                  <a:tcPr marL="90000" marR="90000" marT="49758" marB="45726"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en-US" sz="1600" b="0" i="0" u="none" strike="noStrike" cap="none" normalizeH="0" baseline="0" dirty="0">
                          <a:ln>
                            <a:noFill/>
                          </a:ln>
                          <a:solidFill>
                            <a:schemeClr val="accent3">
                              <a:lumMod val="10000"/>
                            </a:schemeClr>
                          </a:solidFill>
                          <a:effectLst/>
                          <a:latin typeface="TimesNewRomanPS" charset="0"/>
                          <a:cs typeface="Times New Roman" pitchFamily="16" charset="0"/>
                        </a:rPr>
                        <a:t>62</a:t>
                      </a:r>
                      <a:r>
                        <a:rPr kumimoji="0" lang="en-US" sz="1600" b="0" i="0" u="none" strike="noStrike" cap="none" normalizeH="0" baseline="30000" dirty="0">
                          <a:ln>
                            <a:noFill/>
                          </a:ln>
                          <a:solidFill>
                            <a:schemeClr val="accent3">
                              <a:lumMod val="10000"/>
                            </a:schemeClr>
                          </a:solidFill>
                          <a:effectLst/>
                          <a:latin typeface="TimesNewRomanPS" charset="0"/>
                          <a:cs typeface="Times New Roman" pitchFamily="16" charset="0"/>
                        </a:rPr>
                        <a:t>12</a:t>
                      </a:r>
                    </a:p>
                  </a:txBody>
                  <a:tcPr marL="90000" marR="90000" marT="49758" marB="45726"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3000"/>
                        </a:lnSpc>
                        <a:spcBef>
                          <a:spcPct val="0"/>
                        </a:spcBef>
                        <a:spcAft>
                          <a:spcPct val="0"/>
                        </a:spcAft>
                        <a:buClr>
                          <a:srgbClr val="000000"/>
                        </a:buClr>
                        <a:buSzPct val="100000"/>
                        <a:buFont typeface="Times New Roman" pitchFamily="16" charset="0"/>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en-US" sz="1600" b="0" i="0" u="none" strike="noStrike" cap="none" normalizeH="0" baseline="0" dirty="0">
                          <a:ln>
                            <a:noFill/>
                          </a:ln>
                          <a:solidFill>
                            <a:schemeClr val="accent3">
                              <a:lumMod val="10000"/>
                            </a:schemeClr>
                          </a:solidFill>
                          <a:effectLst/>
                          <a:latin typeface="Arial" charset="0"/>
                          <a:ea typeface="ＭＳ Ｐゴシック" charset="0"/>
                          <a:cs typeface="ＭＳ Ｐゴシック" charset="0"/>
                        </a:rPr>
                        <a:t>3x10</a:t>
                      </a:r>
                      <a:r>
                        <a:rPr kumimoji="0" lang="en-US" sz="1600" b="0" i="0" u="none" strike="noStrike" cap="none" normalizeH="0" baseline="30000" dirty="0">
                          <a:ln>
                            <a:noFill/>
                          </a:ln>
                          <a:solidFill>
                            <a:schemeClr val="accent3">
                              <a:lumMod val="10000"/>
                            </a:schemeClr>
                          </a:solidFill>
                          <a:effectLst/>
                          <a:latin typeface="TimesNewRomanPS" charset="0"/>
                          <a:cs typeface="Times New Roman" pitchFamily="16" charset="0"/>
                        </a:rPr>
                        <a:t>21</a:t>
                      </a:r>
                    </a:p>
                  </a:txBody>
                  <a:tcPr marL="90000" marR="90000" marT="59840" marB="45726"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3000"/>
                        </a:lnSpc>
                        <a:spcBef>
                          <a:spcPct val="0"/>
                        </a:spcBef>
                        <a:spcAft>
                          <a:spcPct val="0"/>
                        </a:spcAft>
                        <a:buClr>
                          <a:srgbClr val="000000"/>
                        </a:buClr>
                        <a:buSzPct val="100000"/>
                        <a:buFont typeface="Times New Roman" pitchFamily="16" charset="0"/>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en-US" sz="1600" b="0" i="0" u="none" strike="noStrike" cap="none" normalizeH="0" baseline="0" dirty="0">
                          <a:ln>
                            <a:noFill/>
                          </a:ln>
                          <a:solidFill>
                            <a:schemeClr val="accent3">
                              <a:lumMod val="10000"/>
                            </a:schemeClr>
                          </a:solidFill>
                          <a:effectLst/>
                          <a:latin typeface="Arial" charset="0"/>
                          <a:ea typeface="ＭＳ Ｐゴシック" charset="0"/>
                          <a:cs typeface="ＭＳ Ｐゴシック" charset="0"/>
                        </a:rPr>
                        <a:t>96 years</a:t>
                      </a:r>
                    </a:p>
                  </a:txBody>
                  <a:tcPr marL="90000" marR="90000" marT="59840" marB="45726"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4467">
                <a:tc>
                  <a:txBody>
                    <a:bodyPr/>
                    <a:lstStyle/>
                    <a:p>
                      <a:pPr marL="0" marR="0" lvl="0" indent="0" algn="l"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en-US" sz="1600" b="0" i="0" u="none" strike="noStrike" cap="none" normalizeH="0" baseline="0" dirty="0">
                          <a:ln>
                            <a:noFill/>
                          </a:ln>
                          <a:solidFill>
                            <a:schemeClr val="accent3">
                              <a:lumMod val="10000"/>
                            </a:schemeClr>
                          </a:solidFill>
                          <a:effectLst/>
                          <a:latin typeface="+mj-lt"/>
                          <a:cs typeface="Times New Roman" pitchFamily="16" charset="0"/>
                        </a:rPr>
                        <a:t>12 chars: alphanumeric + 10</a:t>
                      </a:r>
                    </a:p>
                  </a:txBody>
                  <a:tcPr marL="90000" marR="90000" marT="49758" marB="45726"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en-US" sz="1600" b="0" i="0" u="none" strike="noStrike" cap="none" normalizeH="0" baseline="0" dirty="0">
                          <a:ln>
                            <a:noFill/>
                          </a:ln>
                          <a:solidFill>
                            <a:schemeClr val="accent3">
                              <a:lumMod val="10000"/>
                            </a:schemeClr>
                          </a:solidFill>
                          <a:effectLst/>
                          <a:latin typeface="TimesNewRomanPS" charset="0"/>
                          <a:cs typeface="Times New Roman" pitchFamily="16" charset="0"/>
                        </a:rPr>
                        <a:t>72</a:t>
                      </a:r>
                      <a:r>
                        <a:rPr kumimoji="0" lang="en-US" sz="1600" b="0" i="0" u="none" strike="noStrike" cap="none" normalizeH="0" baseline="30000" dirty="0">
                          <a:ln>
                            <a:noFill/>
                          </a:ln>
                          <a:solidFill>
                            <a:schemeClr val="accent3">
                              <a:lumMod val="10000"/>
                            </a:schemeClr>
                          </a:solidFill>
                          <a:effectLst/>
                          <a:latin typeface="TimesNewRomanPS" charset="0"/>
                          <a:cs typeface="Times New Roman" pitchFamily="16" charset="0"/>
                        </a:rPr>
                        <a:t>12</a:t>
                      </a:r>
                    </a:p>
                  </a:txBody>
                  <a:tcPr marL="90000" marR="90000" marT="49758" marB="45726"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3000"/>
                        </a:lnSpc>
                        <a:spcBef>
                          <a:spcPct val="0"/>
                        </a:spcBef>
                        <a:spcAft>
                          <a:spcPct val="0"/>
                        </a:spcAft>
                        <a:buClr>
                          <a:srgbClr val="000000"/>
                        </a:buClr>
                        <a:buSzPct val="100000"/>
                        <a:buFont typeface="Times New Roman" pitchFamily="16" charset="0"/>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en-US" sz="1600" b="0" i="0" u="none" strike="noStrike" cap="none" normalizeH="0" baseline="0" dirty="0">
                          <a:ln>
                            <a:noFill/>
                          </a:ln>
                          <a:solidFill>
                            <a:schemeClr val="accent3">
                              <a:lumMod val="10000"/>
                            </a:schemeClr>
                          </a:solidFill>
                          <a:effectLst/>
                          <a:latin typeface="Arial" charset="0"/>
                          <a:ea typeface="ＭＳ Ｐゴシック" charset="0"/>
                          <a:cs typeface="ＭＳ Ｐゴシック" charset="0"/>
                        </a:rPr>
                        <a:t>2x10</a:t>
                      </a:r>
                      <a:r>
                        <a:rPr kumimoji="0" lang="en-US" sz="1600" b="0" i="0" u="none" strike="noStrike" cap="none" normalizeH="0" baseline="30000" dirty="0">
                          <a:ln>
                            <a:noFill/>
                          </a:ln>
                          <a:solidFill>
                            <a:schemeClr val="accent3">
                              <a:lumMod val="10000"/>
                            </a:schemeClr>
                          </a:solidFill>
                          <a:effectLst/>
                          <a:latin typeface="TimesNewRomanPS" charset="0"/>
                          <a:cs typeface="Times New Roman" pitchFamily="16" charset="0"/>
                        </a:rPr>
                        <a:t>22</a:t>
                      </a:r>
                    </a:p>
                  </a:txBody>
                  <a:tcPr marL="90000" marR="90000" marT="59840" marB="45726"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3000"/>
                        </a:lnSpc>
                        <a:spcBef>
                          <a:spcPct val="0"/>
                        </a:spcBef>
                        <a:spcAft>
                          <a:spcPct val="0"/>
                        </a:spcAft>
                        <a:buClr>
                          <a:srgbClr val="000000"/>
                        </a:buClr>
                        <a:buSzPct val="100000"/>
                        <a:buFont typeface="Times New Roman" pitchFamily="16" charset="0"/>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en-US" sz="1600" b="0" i="0" u="none" strike="noStrike" cap="none" normalizeH="0" baseline="0" dirty="0">
                          <a:ln>
                            <a:noFill/>
                          </a:ln>
                          <a:solidFill>
                            <a:schemeClr val="accent3">
                              <a:lumMod val="10000"/>
                            </a:schemeClr>
                          </a:solidFill>
                          <a:effectLst/>
                          <a:latin typeface="Arial" charset="0"/>
                          <a:ea typeface="ＭＳ Ｐゴシック" charset="0"/>
                          <a:cs typeface="ＭＳ Ｐゴシック" charset="0"/>
                        </a:rPr>
                        <a:t>500 years</a:t>
                      </a:r>
                    </a:p>
                  </a:txBody>
                  <a:tcPr marL="90000" marR="90000" marT="59840" marB="45726"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76896">
                <a:tc>
                  <a:txBody>
                    <a:bodyPr/>
                    <a:lstStyle/>
                    <a:p>
                      <a:pPr marL="0" marR="0" lvl="0" indent="0" algn="l"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en-US" sz="1600" b="0" i="0" u="none" strike="noStrike" cap="none" normalizeH="0" baseline="0" dirty="0">
                          <a:ln>
                            <a:noFill/>
                          </a:ln>
                          <a:solidFill>
                            <a:schemeClr val="accent3">
                              <a:lumMod val="10000"/>
                            </a:schemeClr>
                          </a:solidFill>
                          <a:effectLst/>
                          <a:latin typeface="+mj-lt"/>
                          <a:cs typeface="Times New Roman" pitchFamily="16" charset="0"/>
                        </a:rPr>
                        <a:t>12 chars: all keyboard</a:t>
                      </a:r>
                    </a:p>
                  </a:txBody>
                  <a:tcPr marL="90000" marR="90000" marT="49758" marB="45726"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en-US" sz="1600" b="0" i="0" u="none" strike="noStrike" cap="none" normalizeH="0" baseline="0" dirty="0">
                          <a:ln>
                            <a:noFill/>
                          </a:ln>
                          <a:solidFill>
                            <a:schemeClr val="accent3">
                              <a:lumMod val="10000"/>
                            </a:schemeClr>
                          </a:solidFill>
                          <a:effectLst/>
                          <a:latin typeface="TimesNewRomanPS" charset="0"/>
                          <a:cs typeface="Times New Roman" pitchFamily="16" charset="0"/>
                        </a:rPr>
                        <a:t>95</a:t>
                      </a:r>
                      <a:r>
                        <a:rPr kumimoji="0" lang="en-US" sz="1600" b="0" i="0" u="none" strike="noStrike" cap="none" normalizeH="0" baseline="30000" dirty="0">
                          <a:ln>
                            <a:noFill/>
                          </a:ln>
                          <a:solidFill>
                            <a:schemeClr val="accent3">
                              <a:lumMod val="10000"/>
                            </a:schemeClr>
                          </a:solidFill>
                          <a:effectLst/>
                          <a:latin typeface="TimesNewRomanPS" charset="0"/>
                          <a:cs typeface="Times New Roman" pitchFamily="16" charset="0"/>
                        </a:rPr>
                        <a:t>12</a:t>
                      </a:r>
                    </a:p>
                  </a:txBody>
                  <a:tcPr marL="90000" marR="90000" marT="49758" marB="45726"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3000"/>
                        </a:lnSpc>
                        <a:spcBef>
                          <a:spcPct val="0"/>
                        </a:spcBef>
                        <a:spcAft>
                          <a:spcPct val="0"/>
                        </a:spcAft>
                        <a:buClr>
                          <a:srgbClr val="000000"/>
                        </a:buClr>
                        <a:buSzPct val="100000"/>
                        <a:buFont typeface="Times New Roman" pitchFamily="16" charset="0"/>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en-US" sz="1600" b="0" i="0" u="none" strike="noStrike" cap="none" normalizeH="0" baseline="0" dirty="0">
                          <a:ln>
                            <a:noFill/>
                          </a:ln>
                          <a:solidFill>
                            <a:schemeClr val="accent3">
                              <a:lumMod val="10000"/>
                            </a:schemeClr>
                          </a:solidFill>
                          <a:effectLst/>
                          <a:latin typeface="Arial" charset="0"/>
                          <a:ea typeface="ＭＳ Ｐゴシック" charset="0"/>
                          <a:cs typeface="ＭＳ Ｐゴシック" charset="0"/>
                        </a:rPr>
                        <a:t>5x10</a:t>
                      </a:r>
                      <a:r>
                        <a:rPr kumimoji="0" lang="en-US" sz="1600" b="0" i="0" u="none" strike="noStrike" cap="none" normalizeH="0" baseline="30000" dirty="0">
                          <a:ln>
                            <a:noFill/>
                          </a:ln>
                          <a:solidFill>
                            <a:schemeClr val="accent3">
                              <a:lumMod val="10000"/>
                            </a:schemeClr>
                          </a:solidFill>
                          <a:effectLst/>
                          <a:latin typeface="TimesNewRomanPS" charset="0"/>
                          <a:cs typeface="Times New Roman" pitchFamily="16" charset="0"/>
                        </a:rPr>
                        <a:t>23</a:t>
                      </a:r>
                    </a:p>
                  </a:txBody>
                  <a:tcPr marL="90000" marR="90000" marT="59840" marB="45726"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sz="1800" dirty="0">
                        <a:solidFill>
                          <a:schemeClr val="accent3">
                            <a:lumMod val="10000"/>
                          </a:schemeClr>
                        </a:solidFill>
                      </a:endParaRPr>
                    </a:p>
                  </a:txBody>
                  <a:tcPr marT="45726" marB="45726"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65809">
                <a:tc>
                  <a:txBody>
                    <a:bodyPr/>
                    <a:lstStyle/>
                    <a:p>
                      <a:pPr marL="0" marR="0" lvl="0" indent="0" algn="l"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en-US" sz="1600" b="0" i="0" u="none" strike="noStrike" cap="none" normalizeH="0" baseline="0" dirty="0">
                          <a:ln>
                            <a:noFill/>
                          </a:ln>
                          <a:solidFill>
                            <a:schemeClr val="accent3">
                              <a:lumMod val="10000"/>
                            </a:schemeClr>
                          </a:solidFill>
                          <a:effectLst/>
                          <a:latin typeface="+mj-lt"/>
                          <a:cs typeface="Times New Roman" pitchFamily="16" charset="0"/>
                        </a:rPr>
                        <a:t>16 chars: alphanumeric</a:t>
                      </a:r>
                    </a:p>
                  </a:txBody>
                  <a:tcPr marL="90000" marR="90000" marT="49758" marB="45726"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en-US" sz="1600" b="0" i="0" u="none" strike="noStrike" cap="none" normalizeH="0" baseline="0" dirty="0">
                          <a:ln>
                            <a:noFill/>
                          </a:ln>
                          <a:solidFill>
                            <a:schemeClr val="accent3">
                              <a:lumMod val="10000"/>
                            </a:schemeClr>
                          </a:solidFill>
                          <a:effectLst/>
                          <a:latin typeface="TimesNewRomanPS" charset="0"/>
                          <a:cs typeface="Times New Roman" pitchFamily="16" charset="0"/>
                        </a:rPr>
                        <a:t>62</a:t>
                      </a:r>
                      <a:r>
                        <a:rPr kumimoji="0" lang="en-US" sz="1600" b="0" i="0" u="none" strike="noStrike" cap="none" normalizeH="0" baseline="30000" dirty="0">
                          <a:ln>
                            <a:noFill/>
                          </a:ln>
                          <a:solidFill>
                            <a:schemeClr val="accent3">
                              <a:lumMod val="10000"/>
                            </a:schemeClr>
                          </a:solidFill>
                          <a:effectLst/>
                          <a:latin typeface="TimesNewRomanPS" charset="0"/>
                          <a:cs typeface="Times New Roman" pitchFamily="16" charset="0"/>
                        </a:rPr>
                        <a:t>16</a:t>
                      </a:r>
                    </a:p>
                  </a:txBody>
                  <a:tcPr marL="90000" marR="90000" marT="49758" marB="45726"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3000"/>
                        </a:lnSpc>
                        <a:spcBef>
                          <a:spcPct val="0"/>
                        </a:spcBef>
                        <a:spcAft>
                          <a:spcPct val="0"/>
                        </a:spcAft>
                        <a:buClr>
                          <a:srgbClr val="000000"/>
                        </a:buClr>
                        <a:buSzPct val="100000"/>
                        <a:buFont typeface="Times New Roman" pitchFamily="16" charset="0"/>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en-US" sz="1600" b="0" i="0" u="none" strike="noStrike" cap="none" normalizeH="0" baseline="0" dirty="0">
                          <a:ln>
                            <a:noFill/>
                          </a:ln>
                          <a:solidFill>
                            <a:schemeClr val="accent3">
                              <a:lumMod val="10000"/>
                            </a:schemeClr>
                          </a:solidFill>
                          <a:effectLst/>
                          <a:latin typeface="Arial" charset="0"/>
                          <a:ea typeface="ＭＳ Ｐゴシック" charset="0"/>
                          <a:cs typeface="ＭＳ Ｐゴシック" charset="0"/>
                        </a:rPr>
                        <a:t>5x10</a:t>
                      </a:r>
                      <a:r>
                        <a:rPr kumimoji="0" lang="en-US" sz="1600" b="0" i="0" u="none" strike="noStrike" cap="none" normalizeH="0" baseline="30000" dirty="0">
                          <a:ln>
                            <a:noFill/>
                          </a:ln>
                          <a:solidFill>
                            <a:schemeClr val="accent3">
                              <a:lumMod val="10000"/>
                            </a:schemeClr>
                          </a:solidFill>
                          <a:effectLst/>
                          <a:latin typeface="TimesNewRomanPS" charset="0"/>
                          <a:cs typeface="Times New Roman" pitchFamily="16" charset="0"/>
                        </a:rPr>
                        <a:t>28</a:t>
                      </a:r>
                    </a:p>
                  </a:txBody>
                  <a:tcPr marL="90000" marR="90000" marT="59840" marB="45726"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sz="1800" dirty="0">
                        <a:solidFill>
                          <a:schemeClr val="accent3">
                            <a:lumMod val="10000"/>
                          </a:schemeClr>
                        </a:solidFill>
                      </a:endParaRPr>
                    </a:p>
                  </a:txBody>
                  <a:tcPr marT="45726" marB="45726"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bl>
          </a:graphicData>
        </a:graphic>
      </p:graphicFrame>
      <p:sp>
        <p:nvSpPr>
          <p:cNvPr id="47183" name="Title 2"/>
          <p:cNvSpPr>
            <a:spLocks noGrp="1"/>
          </p:cNvSpPr>
          <p:nvPr>
            <p:ph type="title"/>
          </p:nvPr>
        </p:nvSpPr>
        <p:spPr>
          <a:xfrm>
            <a:off x="457200" y="609600"/>
            <a:ext cx="8154988" cy="996950"/>
          </a:xfrm>
        </p:spPr>
        <p:txBody>
          <a:bodyPr/>
          <a:lstStyle/>
          <a:p>
            <a:pPr eaLnBrk="1" hangingPunct="1"/>
            <a:r>
              <a:rPr lang="en-US" altLang="en-US">
                <a:ea typeface="Calibri" panose="020F0502020204030204" pitchFamily="34" charset="0"/>
                <a:cs typeface="Lucida Sans" panose="020B0602030504020204" pitchFamily="34" charset="0"/>
              </a:rPr>
              <a:t>Password Cracking:</a:t>
            </a:r>
            <a:br>
              <a:rPr lang="en-US" altLang="en-US">
                <a:ea typeface="Calibri" panose="020F0502020204030204" pitchFamily="34" charset="0"/>
                <a:cs typeface="Lucida Sans" panose="020B0602030504020204" pitchFamily="34" charset="0"/>
              </a:rPr>
            </a:br>
            <a:r>
              <a:rPr lang="en-US" altLang="en-US">
                <a:ea typeface="Calibri" panose="020F0502020204030204" pitchFamily="34" charset="0"/>
                <a:cs typeface="Lucida Sans" panose="020B0602030504020204" pitchFamily="34" charset="0"/>
              </a:rPr>
              <a:t>Dictionary Attack versus Brute Force</a:t>
            </a:r>
          </a:p>
        </p:txBody>
      </p:sp>
    </p:spTree>
    <p:extLst>
      <p:ext uri="{BB962C8B-B14F-4D97-AF65-F5344CB8AC3E}">
        <p14:creationId xmlns:p14="http://schemas.microsoft.com/office/powerpoint/2010/main" val="2371607852"/>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2"/>
          <p:cNvSpPr>
            <a:spLocks noGrp="1"/>
          </p:cNvSpPr>
          <p:nvPr>
            <p:ph sz="half" idx="1"/>
          </p:nvPr>
        </p:nvSpPr>
        <p:spPr>
          <a:xfrm>
            <a:off x="457200" y="1987550"/>
            <a:ext cx="4114800" cy="4138613"/>
          </a:xfrm>
        </p:spPr>
        <p:txBody>
          <a:bodyPr/>
          <a:lstStyle/>
          <a:p>
            <a:pPr eaLnBrk="1" hangingPunct="1">
              <a:defRPr/>
            </a:pPr>
            <a:r>
              <a:rPr lang="en-US" altLang="en-US" dirty="0">
                <a:latin typeface="Calibri" pitchFamily="34" charset="0"/>
                <a:ea typeface="ヒラギノ角ゴ Pro W3"/>
                <a:cs typeface="ヒラギノ角ゴ Pro W3"/>
              </a:rPr>
              <a:t>Silently tracks the keys you enter </a:t>
            </a:r>
          </a:p>
          <a:p>
            <a:pPr marL="457200" indent="-457200" eaLnBrk="1" hangingPunct="1">
              <a:buFont typeface="Arial" pitchFamily="34" charset="0"/>
              <a:buChar char="•"/>
              <a:defRPr/>
            </a:pPr>
            <a:r>
              <a:rPr lang="en-US" altLang="en-US" dirty="0">
                <a:latin typeface="Calibri" pitchFamily="34" charset="0"/>
                <a:ea typeface="ヒラギノ角ゴ Pro W3"/>
                <a:cs typeface="ヒラギノ角ゴ Pro W3"/>
              </a:rPr>
              <a:t>Sends credit card info, password to the criminal</a:t>
            </a:r>
          </a:p>
          <a:p>
            <a:pPr marL="457200" indent="-457200" eaLnBrk="1" hangingPunct="1">
              <a:buFont typeface="Arial" pitchFamily="34" charset="0"/>
              <a:buChar char="•"/>
              <a:defRPr/>
            </a:pPr>
            <a:r>
              <a:rPr lang="en-US" altLang="en-US" dirty="0">
                <a:latin typeface="Calibri" pitchFamily="34" charset="0"/>
                <a:ea typeface="ヒラギノ角ゴ Pro W3"/>
                <a:cs typeface="ヒラギノ角ゴ Pro W3"/>
              </a:rPr>
              <a:t>You see unusual charges on credit card statement</a:t>
            </a:r>
          </a:p>
          <a:p>
            <a:pPr eaLnBrk="1" hangingPunct="1">
              <a:defRPr/>
            </a:pPr>
            <a:r>
              <a:rPr lang="en-US" altLang="en-US" dirty="0">
                <a:latin typeface="Calibri" pitchFamily="34" charset="0"/>
                <a:ea typeface="ヒラギノ角ゴ Pro W3"/>
                <a:cs typeface="ヒラギノ角ゴ Pro W3"/>
              </a:rPr>
              <a:t>75% of Malware</a:t>
            </a:r>
          </a:p>
          <a:p>
            <a:pPr eaLnBrk="1" hangingPunct="1">
              <a:defRPr/>
            </a:pPr>
            <a:r>
              <a:rPr lang="en-US" altLang="en-US" dirty="0">
                <a:latin typeface="Calibri" pitchFamily="34" charset="0"/>
                <a:ea typeface="ヒラギノ角ゴ Pro W3"/>
                <a:cs typeface="ヒラギノ角ゴ Pro W3"/>
              </a:rPr>
              <a:t>37% of breaches stole or used credentials</a:t>
            </a:r>
          </a:p>
          <a:p>
            <a:pPr eaLnBrk="1" hangingPunct="1">
              <a:defRPr/>
            </a:pPr>
            <a:r>
              <a:rPr lang="en-US" altLang="en-US" dirty="0">
                <a:latin typeface="Calibri" pitchFamily="34" charset="0"/>
                <a:ea typeface="ヒラギノ角ゴ Pro W3"/>
                <a:cs typeface="ヒラギノ角ゴ Pro W3"/>
              </a:rPr>
              <a:t>Android malware: </a:t>
            </a:r>
            <a:r>
              <a:rPr lang="en-US" altLang="en-US" dirty="0" err="1">
                <a:latin typeface="Calibri" pitchFamily="34" charset="0"/>
                <a:ea typeface="ヒラギノ角ゴ Pro W3"/>
                <a:cs typeface="ヒラギノ角ゴ Pro W3"/>
              </a:rPr>
              <a:t>AndroStealer</a:t>
            </a:r>
            <a:r>
              <a:rPr lang="en-US" altLang="en-US" dirty="0">
                <a:latin typeface="Calibri" pitchFamily="34" charset="0"/>
                <a:ea typeface="ヒラギノ角ゴ Pro W3"/>
                <a:cs typeface="ヒラギノ角ゴ Pro W3"/>
              </a:rPr>
              <a:t> records SMS messages to steal two-factor authentication tokens</a:t>
            </a:r>
          </a:p>
        </p:txBody>
      </p:sp>
      <p:pic>
        <p:nvPicPr>
          <p:cNvPr id="38915" name="Picture 8"/>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4724400" y="2895600"/>
            <a:ext cx="3657600" cy="27479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17" name="Title 2"/>
          <p:cNvSpPr>
            <a:spLocks noGrp="1"/>
          </p:cNvSpPr>
          <p:nvPr>
            <p:ph type="title"/>
          </p:nvPr>
        </p:nvSpPr>
        <p:spPr>
          <a:xfrm>
            <a:off x="381000" y="820738"/>
            <a:ext cx="7467600" cy="498475"/>
          </a:xfrm>
        </p:spPr>
        <p:txBody>
          <a:bodyPr/>
          <a:lstStyle/>
          <a:p>
            <a:pPr eaLnBrk="1" hangingPunct="1"/>
            <a:r>
              <a:rPr lang="en-US" altLang="en-US">
                <a:ea typeface="Calibri" panose="020F0502020204030204" pitchFamily="34" charset="0"/>
                <a:cs typeface="Lucida Sans" panose="020B0602030504020204" pitchFamily="34" charset="0"/>
              </a:rPr>
              <a:t>Keystroke Logger</a:t>
            </a:r>
          </a:p>
        </p:txBody>
      </p:sp>
      <p:pic>
        <p:nvPicPr>
          <p:cNvPr id="2" name="Picture 1">
            <a:extLst>
              <a:ext uri="{FF2B5EF4-FFF2-40B4-BE49-F238E27FC236}">
                <a16:creationId xmlns:a16="http://schemas.microsoft.com/office/drawing/2014/main" id="{B80CAB07-EC31-470E-BD36-37176DFDA678}"/>
              </a:ext>
            </a:extLst>
          </p:cNvPr>
          <p:cNvPicPr>
            <a:picLocks noChangeAspect="1"/>
          </p:cNvPicPr>
          <p:nvPr/>
        </p:nvPicPr>
        <p:blipFill>
          <a:blip r:embed="rId3"/>
          <a:stretch>
            <a:fillRect/>
          </a:stretch>
        </p:blipFill>
        <p:spPr>
          <a:xfrm>
            <a:off x="6781800" y="1142733"/>
            <a:ext cx="1691775" cy="1689633"/>
          </a:xfrm>
          <a:prstGeom prst="rect">
            <a:avLst/>
          </a:prstGeom>
        </p:spPr>
      </p:pic>
    </p:spTree>
    <p:extLst>
      <p:ext uri="{BB962C8B-B14F-4D97-AF65-F5344CB8AC3E}">
        <p14:creationId xmlns:p14="http://schemas.microsoft.com/office/powerpoint/2010/main" val="1782186440"/>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0"/>
            <a:ext cx="4572000" cy="5029200"/>
          </a:xfrm>
        </p:spPr>
        <p:txBody>
          <a:bodyPr>
            <a:normAutofit/>
          </a:bodyPr>
          <a:lstStyle/>
          <a:p>
            <a:pPr marL="36576" eaLnBrk="1" fontAlgn="auto" hangingPunct="1">
              <a:spcAft>
                <a:spcPts val="0"/>
              </a:spcAft>
              <a:buFont typeface="Wingdings 2" pitchFamily="18" charset="2"/>
              <a:buNone/>
              <a:defRPr/>
            </a:pPr>
            <a:r>
              <a:rPr lang="en-US" sz="2400" dirty="0">
                <a:solidFill>
                  <a:schemeClr val="accent5">
                    <a:lumMod val="10000"/>
                  </a:schemeClr>
                </a:solidFill>
              </a:rPr>
              <a:t>After penetration, hacker often installs a </a:t>
            </a:r>
            <a:r>
              <a:rPr lang="en-US" sz="2400" b="1" dirty="0">
                <a:solidFill>
                  <a:schemeClr val="accent5">
                    <a:lumMod val="10000"/>
                  </a:schemeClr>
                </a:solidFill>
              </a:rPr>
              <a:t>rootkit</a:t>
            </a:r>
            <a:r>
              <a:rPr lang="en-US" sz="2400" dirty="0">
                <a:solidFill>
                  <a:schemeClr val="accent5">
                    <a:lumMod val="10000"/>
                  </a:schemeClr>
                </a:solidFill>
              </a:rPr>
              <a:t> </a:t>
            </a:r>
          </a:p>
          <a:p>
            <a:pPr marL="322326" indent="-285750" eaLnBrk="1" fontAlgn="auto" hangingPunct="1">
              <a:spcAft>
                <a:spcPts val="0"/>
              </a:spcAft>
              <a:buFont typeface="Arial" pitchFamily="34" charset="0"/>
              <a:buChar char="•"/>
              <a:defRPr/>
            </a:pPr>
            <a:r>
              <a:rPr lang="en-US" sz="2400" dirty="0">
                <a:solidFill>
                  <a:schemeClr val="accent5">
                    <a:lumMod val="10000"/>
                  </a:schemeClr>
                </a:solidFill>
              </a:rPr>
              <a:t>Eliminates evidence of break-in</a:t>
            </a:r>
          </a:p>
          <a:p>
            <a:pPr marL="322326" indent="-285750" eaLnBrk="1" fontAlgn="auto" hangingPunct="1">
              <a:spcAft>
                <a:spcPts val="0"/>
              </a:spcAft>
              <a:buFont typeface="Arial" pitchFamily="34" charset="0"/>
              <a:buChar char="•"/>
              <a:defRPr/>
            </a:pPr>
            <a:r>
              <a:rPr lang="en-US" sz="2400" dirty="0">
                <a:solidFill>
                  <a:schemeClr val="accent5">
                    <a:lumMod val="10000"/>
                  </a:schemeClr>
                </a:solidFill>
              </a:rPr>
              <a:t>Modifies the operating system</a:t>
            </a:r>
          </a:p>
          <a:p>
            <a:pPr marL="36576" eaLnBrk="1" fontAlgn="auto" hangingPunct="1">
              <a:spcAft>
                <a:spcPts val="0"/>
              </a:spcAft>
              <a:defRPr/>
            </a:pPr>
            <a:r>
              <a:rPr lang="en-US" sz="2400" dirty="0">
                <a:solidFill>
                  <a:schemeClr val="accent5">
                    <a:lumMod val="10000"/>
                  </a:schemeClr>
                </a:solidFill>
              </a:rPr>
              <a:t>Rate of infection/malware</a:t>
            </a:r>
          </a:p>
          <a:p>
            <a:pPr marL="722376" lvl="1" indent="-274320" eaLnBrk="1" fontAlgn="auto" hangingPunct="1">
              <a:spcAft>
                <a:spcPts val="0"/>
              </a:spcAft>
              <a:buClr>
                <a:srgbClr val="6EA0B0"/>
              </a:buClr>
              <a:buFont typeface="Wingdings 2"/>
              <a:buChar char=""/>
              <a:defRPr/>
            </a:pPr>
            <a:r>
              <a:rPr lang="en-US" sz="2200" dirty="0">
                <a:solidFill>
                  <a:schemeClr val="accent5">
                    <a:lumMod val="10000"/>
                  </a:schemeClr>
                </a:solidFill>
              </a:rPr>
              <a:t>Downloader: 19%</a:t>
            </a:r>
          </a:p>
          <a:p>
            <a:pPr marL="722376" lvl="1" indent="-274320" eaLnBrk="1" fontAlgn="auto" hangingPunct="1">
              <a:spcAft>
                <a:spcPts val="0"/>
              </a:spcAft>
              <a:buClr>
                <a:srgbClr val="6EA0B0"/>
              </a:buClr>
              <a:buFont typeface="Wingdings 2"/>
              <a:buChar char=""/>
              <a:defRPr/>
            </a:pPr>
            <a:r>
              <a:rPr lang="en-US" sz="2200" dirty="0">
                <a:solidFill>
                  <a:schemeClr val="accent5">
                    <a:lumMod val="10000"/>
                  </a:schemeClr>
                </a:solidFill>
              </a:rPr>
              <a:t>Rootkit: </a:t>
            </a:r>
          </a:p>
          <a:p>
            <a:pPr marL="722376" lvl="1" indent="-274320" eaLnBrk="1" fontAlgn="auto" hangingPunct="1">
              <a:spcAft>
                <a:spcPts val="0"/>
              </a:spcAft>
              <a:buClr>
                <a:srgbClr val="6EA0B0"/>
              </a:buClr>
              <a:buFont typeface="Wingdings 2"/>
              <a:buChar char=""/>
              <a:defRPr/>
            </a:pPr>
            <a:r>
              <a:rPr lang="en-US" sz="2200" dirty="0">
                <a:solidFill>
                  <a:schemeClr val="accent5">
                    <a:lumMod val="10000"/>
                  </a:schemeClr>
                </a:solidFill>
              </a:rPr>
              <a:t>Backdoor: 19%</a:t>
            </a:r>
          </a:p>
          <a:p>
            <a:pPr marL="722376" lvl="1" indent="-274320" eaLnBrk="1" fontAlgn="auto" hangingPunct="1">
              <a:spcAft>
                <a:spcPts val="0"/>
              </a:spcAft>
              <a:buClr>
                <a:srgbClr val="6EA0B0"/>
              </a:buClr>
              <a:buFont typeface="Wingdings 2"/>
              <a:buChar char=""/>
              <a:defRPr/>
            </a:pPr>
            <a:r>
              <a:rPr lang="en-US" sz="2200" dirty="0">
                <a:solidFill>
                  <a:schemeClr val="tx1"/>
                </a:solidFill>
              </a:rPr>
              <a:t>Keystroke logger:12%</a:t>
            </a:r>
          </a:p>
          <a:p>
            <a:pPr marL="420624" indent="-384048" eaLnBrk="1" fontAlgn="auto" hangingPunct="1">
              <a:spcAft>
                <a:spcPts val="0"/>
              </a:spcAft>
              <a:buFont typeface="Wingdings 2"/>
              <a:buChar char=""/>
              <a:defRPr/>
            </a:pPr>
            <a:endParaRPr lang="en-US" dirty="0"/>
          </a:p>
        </p:txBody>
      </p:sp>
      <p:sp>
        <p:nvSpPr>
          <p:cNvPr id="28675" name="Rectangle 1"/>
          <p:cNvSpPr>
            <a:spLocks noChangeArrowheads="1"/>
          </p:cNvSpPr>
          <p:nvPr/>
        </p:nvSpPr>
        <p:spPr bwMode="auto">
          <a:xfrm>
            <a:off x="4800600" y="5805488"/>
            <a:ext cx="4191000" cy="609600"/>
          </a:xfrm>
          <a:prstGeom prst="rect">
            <a:avLst/>
          </a:prstGeom>
          <a:solidFill>
            <a:srgbClr val="000000"/>
          </a:solidFill>
          <a:ln w="9360">
            <a:solidFill>
              <a:srgbClr val="000000"/>
            </a:solidFill>
            <a:miter lim="800000"/>
            <a:headEnd/>
            <a:tailEnd/>
          </a:ln>
        </p:spPr>
        <p:txBody>
          <a:bodyPr wrap="none" anchor="ct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eaLnBrk="1" hangingPunct="1">
              <a:lnSpc>
                <a:spcPct val="100000"/>
              </a:lnSpc>
              <a:spcBef>
                <a:spcPct val="0"/>
              </a:spcBef>
              <a:buClrTx/>
              <a:buSzTx/>
              <a:buFontTx/>
              <a:buNone/>
            </a:pPr>
            <a:endParaRPr lang="en-US" altLang="en-US">
              <a:solidFill>
                <a:schemeClr val="tx1"/>
              </a:solidFill>
              <a:latin typeface="Arial" panose="020B0604020202020204" pitchFamily="34" charset="0"/>
            </a:endParaRPr>
          </a:p>
        </p:txBody>
      </p:sp>
      <p:pic>
        <p:nvPicPr>
          <p:cNvPr id="12293" name="Picture 4"/>
          <p:cNvPicPr>
            <a:picLocks noChangeAspect="1" noChangeArrowheads="1"/>
          </p:cNvPicPr>
          <p:nvPr/>
        </p:nvPicPr>
        <p:blipFill>
          <a:blip r:embed="rId3"/>
          <a:srcRect/>
          <a:stretch>
            <a:fillRect/>
          </a:stretch>
        </p:blipFill>
        <p:spPr bwMode="auto">
          <a:xfrm>
            <a:off x="4800600" y="1385888"/>
            <a:ext cx="4191000" cy="4489450"/>
          </a:xfrm>
          <a:prstGeom prst="rect">
            <a:avLst/>
          </a:prstGeom>
          <a:solidFill>
            <a:schemeClr val="tx1">
              <a:lumMod val="65000"/>
            </a:schemeClr>
          </a:solidFill>
          <a:ln>
            <a:noFill/>
          </a:ln>
        </p:spPr>
      </p:pic>
      <p:sp>
        <p:nvSpPr>
          <p:cNvPr id="28677" name="Text Box 5"/>
          <p:cNvSpPr txBox="1">
            <a:spLocks noChangeArrowheads="1"/>
          </p:cNvSpPr>
          <p:nvPr/>
        </p:nvSpPr>
        <p:spPr bwMode="auto">
          <a:xfrm rot="540000">
            <a:off x="5257800" y="5651500"/>
            <a:ext cx="2293938"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lnSpc>
                <a:spcPts val="2200"/>
              </a:lnSpc>
              <a:spcBef>
                <a:spcPts val="900"/>
              </a:spcBef>
              <a:buClr>
                <a:srgbClr val="005BB9"/>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2"/>
                </a:solidFill>
                <a:latin typeface="Calibri" panose="020F0502020204030204" pitchFamily="34" charset="0"/>
                <a:ea typeface="Geneva"/>
                <a:cs typeface="Geneva"/>
              </a:defRPr>
            </a:lvl9pPr>
          </a:lstStyle>
          <a:p>
            <a:pPr eaLnBrk="1" hangingPunct="1">
              <a:lnSpc>
                <a:spcPct val="100000"/>
              </a:lnSpc>
              <a:spcBef>
                <a:spcPct val="0"/>
              </a:spcBef>
              <a:buClrTx/>
              <a:buSzTx/>
              <a:buFontTx/>
              <a:buNone/>
            </a:pPr>
            <a:r>
              <a:rPr lang="en-US" altLang="en-US">
                <a:solidFill>
                  <a:srgbClr val="FFFF99"/>
                </a:solidFill>
                <a:latin typeface="Arial" panose="020B0604020202020204" pitchFamily="34" charset="0"/>
              </a:rPr>
              <a:t>Backdoor entry</a:t>
            </a:r>
          </a:p>
          <a:p>
            <a:pPr eaLnBrk="1" hangingPunct="1">
              <a:lnSpc>
                <a:spcPct val="100000"/>
              </a:lnSpc>
              <a:spcBef>
                <a:spcPct val="0"/>
              </a:spcBef>
              <a:buClrTx/>
              <a:buSzTx/>
              <a:buFontTx/>
              <a:buNone/>
            </a:pPr>
            <a:r>
              <a:rPr lang="en-US" altLang="en-US">
                <a:solidFill>
                  <a:srgbClr val="FFFF99"/>
                </a:solidFill>
                <a:latin typeface="Arial" panose="020B0604020202020204" pitchFamily="34" charset="0"/>
              </a:rPr>
              <a:t>     Keystroke Logger</a:t>
            </a:r>
          </a:p>
        </p:txBody>
      </p:sp>
      <p:sp>
        <p:nvSpPr>
          <p:cNvPr id="28678" name="Text Box 6"/>
          <p:cNvSpPr txBox="1">
            <a:spLocks noChangeArrowheads="1"/>
          </p:cNvSpPr>
          <p:nvPr/>
        </p:nvSpPr>
        <p:spPr bwMode="auto">
          <a:xfrm rot="-1620000">
            <a:off x="7543800" y="5807075"/>
            <a:ext cx="14144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lnSpc>
                <a:spcPts val="2200"/>
              </a:lnSpc>
              <a:spcBef>
                <a:spcPts val="900"/>
              </a:spcBef>
              <a:buClr>
                <a:srgbClr val="005BB9"/>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2"/>
                </a:solidFill>
                <a:latin typeface="Calibri" panose="020F0502020204030204" pitchFamily="34" charset="0"/>
                <a:ea typeface="Geneva"/>
                <a:cs typeface="Geneva"/>
              </a:defRPr>
            </a:lvl9pPr>
          </a:lstStyle>
          <a:p>
            <a:pPr eaLnBrk="1" hangingPunct="1">
              <a:lnSpc>
                <a:spcPct val="100000"/>
              </a:lnSpc>
              <a:spcBef>
                <a:spcPct val="0"/>
              </a:spcBef>
              <a:buClrTx/>
              <a:buSzTx/>
              <a:buFontTx/>
              <a:buNone/>
            </a:pPr>
            <a:r>
              <a:rPr lang="en-US" altLang="en-US">
                <a:solidFill>
                  <a:srgbClr val="FFFF99"/>
                </a:solidFill>
                <a:latin typeface="Arial" panose="020B0604020202020204" pitchFamily="34" charset="0"/>
              </a:rPr>
              <a:t>Hidden user</a:t>
            </a:r>
          </a:p>
        </p:txBody>
      </p:sp>
      <p:sp>
        <p:nvSpPr>
          <p:cNvPr id="28679" name="Title 3"/>
          <p:cNvSpPr>
            <a:spLocks noGrp="1"/>
          </p:cNvSpPr>
          <p:nvPr>
            <p:ph type="title"/>
          </p:nvPr>
        </p:nvSpPr>
        <p:spPr/>
        <p:txBody>
          <a:bodyPr/>
          <a:lstStyle/>
          <a:p>
            <a:pPr eaLnBrk="1" hangingPunct="1"/>
            <a:r>
              <a:rPr lang="en-US" altLang="en-US" dirty="0">
                <a:ea typeface="Calibri" panose="020F0502020204030204" pitchFamily="34" charset="0"/>
                <a:cs typeface="Lucida Sans" panose="020B0602030504020204" pitchFamily="34" charset="0"/>
              </a:rPr>
              <a:t>Rootkit</a:t>
            </a:r>
          </a:p>
        </p:txBody>
      </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2555AA-8ADC-4DBB-91FC-742506B5BEB0}"/>
              </a:ext>
            </a:extLst>
          </p:cNvPr>
          <p:cNvSpPr>
            <a:spLocks noGrp="1"/>
          </p:cNvSpPr>
          <p:nvPr>
            <p:ph idx="11"/>
          </p:nvPr>
        </p:nvSpPr>
        <p:spPr/>
        <p:txBody>
          <a:bodyPr/>
          <a:lstStyle/>
          <a:p>
            <a:r>
              <a:rPr lang="en-US" dirty="0"/>
              <a:t>The initial script executed, named Zzz.bat, kicked off executing the following tasks: </a:t>
            </a:r>
          </a:p>
          <a:p>
            <a:pPr marL="342900" indent="-342900">
              <a:buFont typeface="+mj-lt"/>
              <a:buAutoNum type="arabicPeriod"/>
            </a:pPr>
            <a:r>
              <a:rPr lang="en-US" dirty="0"/>
              <a:t>Assigned new password for local accounts </a:t>
            </a:r>
          </a:p>
          <a:p>
            <a:pPr marL="342900" indent="-342900">
              <a:buFont typeface="+mj-lt"/>
              <a:buAutoNum type="arabicPeriod"/>
            </a:pPr>
            <a:r>
              <a:rPr lang="en-US" dirty="0"/>
              <a:t>Queried the OS for users in Local Administrator and Remote Access groups </a:t>
            </a:r>
          </a:p>
          <a:p>
            <a:pPr marL="342900" indent="-342900">
              <a:buFont typeface="+mj-lt"/>
              <a:buAutoNum type="arabicPeriod"/>
            </a:pPr>
            <a:r>
              <a:rPr lang="en-US" dirty="0"/>
              <a:t>Manipulated accounts and user group settings </a:t>
            </a:r>
          </a:p>
          <a:p>
            <a:pPr marL="342900" indent="-342900">
              <a:buFont typeface="+mj-lt"/>
              <a:buAutoNum type="arabicPeriod"/>
            </a:pPr>
            <a:r>
              <a:rPr lang="en-US" dirty="0"/>
              <a:t>Added new user accounts </a:t>
            </a:r>
          </a:p>
          <a:p>
            <a:pPr marL="342900" indent="-342900">
              <a:buFont typeface="+mj-lt"/>
              <a:buAutoNum type="arabicPeriod"/>
            </a:pPr>
            <a:r>
              <a:rPr lang="en-US" dirty="0"/>
              <a:t>Manipulated file system permissions to hide newly added accounts </a:t>
            </a:r>
          </a:p>
          <a:p>
            <a:pPr marL="342900" indent="-342900">
              <a:buFont typeface="+mj-lt"/>
              <a:buAutoNum type="arabicPeriod"/>
            </a:pPr>
            <a:r>
              <a:rPr lang="en-US" dirty="0"/>
              <a:t>Modified registry settings for remote access, disabling connection duration timeout limitations </a:t>
            </a:r>
          </a:p>
          <a:p>
            <a:pPr marL="342900" indent="-342900">
              <a:buFont typeface="+mj-lt"/>
              <a:buAutoNum type="arabicPeriod"/>
            </a:pPr>
            <a:r>
              <a:rPr lang="en-US" dirty="0"/>
              <a:t>Hid newly added accounts from the initial logon screen view </a:t>
            </a:r>
          </a:p>
          <a:p>
            <a:pPr marL="342900" indent="-342900">
              <a:buFont typeface="+mj-lt"/>
              <a:buAutoNum type="arabicPeriod"/>
            </a:pPr>
            <a:r>
              <a:rPr lang="en-US" dirty="0"/>
              <a:t>Created the directory System64Q.dll with additional tools start.cmd, Loog.bat, rdpclip.exe (renamed NSSM Service Manager) and payload.exe (Dharma) </a:t>
            </a:r>
          </a:p>
          <a:p>
            <a:pPr marL="342900" indent="-342900">
              <a:buFont typeface="+mj-lt"/>
              <a:buAutoNum type="arabicPeriod"/>
            </a:pPr>
            <a:r>
              <a:rPr lang="en-US" dirty="0"/>
              <a:t>Executed the start.cmd script, to create a new service called </a:t>
            </a:r>
            <a:r>
              <a:rPr lang="en-US" dirty="0" err="1"/>
              <a:t>WindowsSystem</a:t>
            </a:r>
            <a:r>
              <a:rPr lang="en-US" dirty="0"/>
              <a:t> set to execute ransomware payload </a:t>
            </a:r>
          </a:p>
          <a:p>
            <a:pPr marL="342900" indent="-342900">
              <a:buFont typeface="+mj-lt"/>
              <a:buAutoNum type="arabicPeriod"/>
            </a:pPr>
            <a:r>
              <a:rPr lang="en-US" dirty="0"/>
              <a:t>Executed the Loog.bat script, which cleared operating system event logs</a:t>
            </a:r>
          </a:p>
        </p:txBody>
      </p:sp>
      <p:sp>
        <p:nvSpPr>
          <p:cNvPr id="3" name="Title 2">
            <a:extLst>
              <a:ext uri="{FF2B5EF4-FFF2-40B4-BE49-F238E27FC236}">
                <a16:creationId xmlns:a16="http://schemas.microsoft.com/office/drawing/2014/main" id="{44CC0DB7-A1EF-436F-94AA-36A2A20B250E}"/>
              </a:ext>
            </a:extLst>
          </p:cNvPr>
          <p:cNvSpPr>
            <a:spLocks noGrp="1"/>
          </p:cNvSpPr>
          <p:nvPr>
            <p:ph type="title"/>
          </p:nvPr>
        </p:nvSpPr>
        <p:spPr/>
        <p:txBody>
          <a:bodyPr/>
          <a:lstStyle/>
          <a:p>
            <a:r>
              <a:rPr lang="en-US" dirty="0"/>
              <a:t>Example of Malware/</a:t>
            </a:r>
            <a:r>
              <a:rPr lang="en-US" dirty="0" err="1"/>
              <a:t>RootKit</a:t>
            </a:r>
            <a:endParaRPr lang="en-US" dirty="0"/>
          </a:p>
        </p:txBody>
      </p:sp>
    </p:spTree>
    <p:extLst>
      <p:ext uri="{BB962C8B-B14F-4D97-AF65-F5344CB8AC3E}">
        <p14:creationId xmlns:p14="http://schemas.microsoft.com/office/powerpoint/2010/main" val="3088593807"/>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457200" y="1295400"/>
            <a:ext cx="8534400" cy="1371600"/>
          </a:xfrm>
        </p:spPr>
        <p:txBody>
          <a:bodyPr/>
          <a:lstStyle/>
          <a:p>
            <a:pPr eaLnBrk="1" hangingPunct="1">
              <a:lnSpc>
                <a:spcPct val="80000"/>
              </a:lnSpc>
            </a:pPr>
            <a:r>
              <a:rPr lang="en-US" altLang="en-US" sz="2400" dirty="0">
                <a:latin typeface="Calibri" panose="020F0502020204030204" pitchFamily="34" charset="0"/>
                <a:ea typeface="ヒラギノ角ゴ Pro W3"/>
                <a:cs typeface="ヒラギノ角ゴ Pro W3"/>
              </a:rPr>
              <a:t>An attacker pretends to be your final destination on the network. </a:t>
            </a:r>
          </a:p>
          <a:p>
            <a:pPr eaLnBrk="1" hangingPunct="1">
              <a:lnSpc>
                <a:spcPct val="80000"/>
              </a:lnSpc>
            </a:pPr>
            <a:r>
              <a:rPr lang="en-US" altLang="en-US" sz="2400" dirty="0">
                <a:latin typeface="Calibri" panose="020F0502020204030204" pitchFamily="34" charset="0"/>
                <a:ea typeface="ヒラギノ角ゴ Pro W3"/>
                <a:cs typeface="ヒラギノ角ゴ Pro W3"/>
              </a:rPr>
              <a:t>The attacker may look like a strong WLAN access point.</a:t>
            </a:r>
          </a:p>
        </p:txBody>
      </p:sp>
      <p:pic>
        <p:nvPicPr>
          <p:cNvPr id="2662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438400"/>
            <a:ext cx="7226300" cy="401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6628" name="Title 2"/>
          <p:cNvSpPr>
            <a:spLocks noGrp="1"/>
          </p:cNvSpPr>
          <p:nvPr>
            <p:ph type="title"/>
          </p:nvPr>
        </p:nvSpPr>
        <p:spPr>
          <a:xfrm>
            <a:off x="533400" y="685800"/>
            <a:ext cx="8154988" cy="498475"/>
          </a:xfrm>
        </p:spPr>
        <p:txBody>
          <a:bodyPr/>
          <a:lstStyle/>
          <a:p>
            <a:pPr eaLnBrk="1" hangingPunct="1"/>
            <a:r>
              <a:rPr lang="en-US" altLang="en-US">
                <a:ea typeface="Calibri" panose="020F0502020204030204" pitchFamily="34" charset="0"/>
                <a:cs typeface="Lucida Sans" panose="020B0602030504020204" pitchFamily="34" charset="0"/>
              </a:rPr>
              <a:t>Man in the Middle Attack</a:t>
            </a:r>
          </a:p>
        </p:txBody>
      </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2"/>
          <p:cNvSpPr>
            <a:spLocks noGrp="1"/>
          </p:cNvSpPr>
          <p:nvPr>
            <p:ph idx="1"/>
          </p:nvPr>
        </p:nvSpPr>
        <p:spPr>
          <a:xfrm>
            <a:off x="520700" y="1981200"/>
            <a:ext cx="7785100" cy="3733800"/>
          </a:xfrm>
        </p:spPr>
        <p:txBody>
          <a:bodyPr/>
          <a:lstStyle/>
          <a:p>
            <a:pPr eaLnBrk="1" hangingPunct="1">
              <a:defRPr/>
            </a:pPr>
            <a:r>
              <a:rPr lang="en-US" altLang="en-US" sz="2400" dirty="0">
                <a:latin typeface="Calibri" pitchFamily="34" charset="0"/>
                <a:ea typeface="ヒラギノ角ゴ Pro W3"/>
                <a:cs typeface="ヒラギノ角ゴ Pro W3"/>
              </a:rPr>
              <a:t>People’s Liberation Army targets manufacturing, research, military aircraft</a:t>
            </a:r>
          </a:p>
          <a:p>
            <a:pPr eaLnBrk="1" hangingPunct="1">
              <a:defRPr/>
            </a:pPr>
            <a:r>
              <a:rPr lang="en-US" altLang="en-US" sz="2400" dirty="0">
                <a:latin typeface="Calibri" pitchFamily="34" charset="0"/>
                <a:ea typeface="ヒラギノ角ゴ Pro W3"/>
                <a:cs typeface="ヒラギノ角ゴ Pro W3"/>
              </a:rPr>
              <a:t>NY Times fought off China for 4 months</a:t>
            </a:r>
          </a:p>
          <a:p>
            <a:pPr marL="285750" lvl="1" indent="-285750" eaLnBrk="1" hangingPunct="1">
              <a:buFont typeface="Arial" pitchFamily="34" charset="0"/>
              <a:buChar char="•"/>
              <a:defRPr/>
            </a:pPr>
            <a:r>
              <a:rPr lang="en-US" altLang="en-US" sz="2400" dirty="0">
                <a:latin typeface="Calibri" pitchFamily="34" charset="0"/>
                <a:ea typeface="ヒラギノ角ゴ Pro W3"/>
                <a:cs typeface="ヒラギノ角ゴ Pro W3"/>
              </a:rPr>
              <a:t>Who gave info on P.M. Wen </a:t>
            </a:r>
            <a:r>
              <a:rPr lang="en-US" altLang="en-US" sz="2400" dirty="0" err="1">
                <a:latin typeface="Calibri" pitchFamily="34" charset="0"/>
                <a:ea typeface="ヒラギノ角ゴ Pro W3"/>
                <a:cs typeface="ヒラギノ角ゴ Pro W3"/>
              </a:rPr>
              <a:t>Jiabo</a:t>
            </a:r>
            <a:r>
              <a:rPr lang="en-US" altLang="en-US" sz="2400" dirty="0">
                <a:latin typeface="Calibri" pitchFamily="34" charset="0"/>
                <a:ea typeface="ヒラギノ角ゴ Pro W3"/>
                <a:cs typeface="ヒラギノ角ゴ Pro W3"/>
              </a:rPr>
              <a:t>?</a:t>
            </a:r>
          </a:p>
          <a:p>
            <a:pPr marL="285750" lvl="1" indent="-285750" eaLnBrk="1" hangingPunct="1">
              <a:buFont typeface="Arial" pitchFamily="34" charset="0"/>
              <a:buChar char="•"/>
              <a:defRPr/>
            </a:pPr>
            <a:r>
              <a:rPr lang="en-US" altLang="en-US" sz="2400" dirty="0">
                <a:latin typeface="Calibri" pitchFamily="34" charset="0"/>
                <a:ea typeface="ヒラギノ角ゴ Pro W3"/>
                <a:cs typeface="ヒラギノ角ゴ Pro W3"/>
              </a:rPr>
              <a:t>45 mostly-new malware</a:t>
            </a:r>
          </a:p>
          <a:p>
            <a:pPr marL="285750" lvl="1" indent="-285750" eaLnBrk="1" hangingPunct="1">
              <a:buFont typeface="Arial" pitchFamily="34" charset="0"/>
              <a:buChar char="•"/>
              <a:defRPr/>
            </a:pPr>
            <a:r>
              <a:rPr lang="en-US" altLang="en-US" sz="2400" dirty="0">
                <a:latin typeface="Calibri" pitchFamily="34" charset="0"/>
                <a:ea typeface="ヒラギノ角ゴ Pro W3"/>
                <a:cs typeface="ヒラギノ角ゴ Pro W3"/>
              </a:rPr>
              <a:t>Attacked from 8 AM-midnight China time</a:t>
            </a:r>
          </a:p>
          <a:p>
            <a:pPr marL="285750" lvl="1" indent="-285750" eaLnBrk="1" hangingPunct="1">
              <a:buFont typeface="Arial" pitchFamily="34" charset="0"/>
              <a:buChar char="•"/>
              <a:defRPr/>
            </a:pPr>
            <a:r>
              <a:rPr lang="en-US" altLang="en-US" sz="2400" dirty="0">
                <a:latin typeface="Calibri" pitchFamily="34" charset="0"/>
                <a:ea typeface="ヒラギノ角ゴ Pro W3"/>
                <a:cs typeface="ヒラギノ角ゴ Pro W3"/>
              </a:rPr>
              <a:t>Stole all passwords; hacked 53 PCs</a:t>
            </a:r>
          </a:p>
          <a:p>
            <a:pPr eaLnBrk="1" hangingPunct="1">
              <a:defRPr/>
            </a:pPr>
            <a:endParaRPr lang="en-US" altLang="en-US" dirty="0">
              <a:latin typeface="Calibri" pitchFamily="34" charset="0"/>
              <a:ea typeface="ヒラギノ角ゴ Pro W3"/>
              <a:cs typeface="ヒラギノ角ゴ Pro W3"/>
            </a:endParaRPr>
          </a:p>
        </p:txBody>
      </p:sp>
      <p:pic>
        <p:nvPicPr>
          <p:cNvPr id="56323" name="Picture 4" descr="C:\Users\lincke\AppData\Local\Microsoft\Windows\Temporary Internet Files\Content.IE5\8HG8VX68\MP90040080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2425700"/>
            <a:ext cx="1951038" cy="156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Title 2"/>
          <p:cNvSpPr>
            <a:spLocks noGrp="1"/>
          </p:cNvSpPr>
          <p:nvPr>
            <p:ph type="title"/>
          </p:nvPr>
        </p:nvSpPr>
        <p:spPr>
          <a:xfrm>
            <a:off x="520700" y="917575"/>
            <a:ext cx="8154988" cy="830997"/>
          </a:xfrm>
        </p:spPr>
        <p:txBody>
          <a:bodyPr/>
          <a:lstStyle/>
          <a:p>
            <a:pPr eaLnBrk="1" hangingPunct="1"/>
            <a:r>
              <a:rPr lang="en-US" altLang="en-US" dirty="0">
                <a:ea typeface="Calibri" panose="020F0502020204030204" pitchFamily="34" charset="0"/>
                <a:cs typeface="Lucida Sans" panose="020B0602030504020204" pitchFamily="34" charset="0"/>
              </a:rPr>
              <a:t>Advanced Persistent Threat (APT)</a:t>
            </a:r>
            <a:br>
              <a:rPr lang="en-US" altLang="en-US" dirty="0">
                <a:ea typeface="Calibri" panose="020F0502020204030204" pitchFamily="34" charset="0"/>
                <a:cs typeface="Lucida Sans" panose="020B0602030504020204" pitchFamily="34" charset="0"/>
              </a:rPr>
            </a:br>
            <a:r>
              <a:rPr lang="en-US" altLang="en-US" sz="2400" dirty="0">
                <a:ea typeface="Calibri" panose="020F0502020204030204" pitchFamily="34" charset="0"/>
                <a:cs typeface="Lucida Sans" panose="020B0602030504020204" pitchFamily="34" charset="0"/>
              </a:rPr>
              <a:t>Example: China &amp; NY Times</a:t>
            </a:r>
            <a:endParaRPr lang="en-US" altLang="en-US" dirty="0">
              <a:ea typeface="Calibri" panose="020F0502020204030204" pitchFamily="34" charset="0"/>
              <a:cs typeface="Lucida Sans" panose="020B0602030504020204" pitchFamily="34" charset="0"/>
            </a:endParaRPr>
          </a:p>
        </p:txBody>
      </p:sp>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1"/>
          </p:nvPr>
        </p:nvSpPr>
        <p:spPr>
          <a:xfrm>
            <a:off x="522288" y="1519238"/>
            <a:ext cx="8135937" cy="4879975"/>
          </a:xfrm>
        </p:spPr>
        <p:txBody>
          <a:bodyPr/>
          <a:lstStyle/>
          <a:p>
            <a:pPr>
              <a:defRPr/>
            </a:pPr>
            <a:r>
              <a:rPr lang="en-US" dirty="0"/>
              <a:t>Valid looking software updates are actually download attack software</a:t>
            </a:r>
          </a:p>
          <a:p>
            <a:pPr marL="285750" indent="-285750">
              <a:buFont typeface="Arial" panose="020B0604020202020204" pitchFamily="34" charset="0"/>
              <a:buChar char="•"/>
              <a:defRPr/>
            </a:pPr>
            <a:r>
              <a:rPr lang="en-US" dirty="0"/>
              <a:t>Often permitted through firewalls</a:t>
            </a:r>
          </a:p>
          <a:p>
            <a:pPr>
              <a:defRPr/>
            </a:pPr>
            <a:r>
              <a:rPr lang="en-US" dirty="0"/>
              <a:t>Techniques:</a:t>
            </a:r>
          </a:p>
          <a:p>
            <a:pPr marL="285750" indent="-285750">
              <a:buFont typeface="Arial" panose="020B0604020202020204" pitchFamily="34" charset="0"/>
              <a:buChar char="•"/>
              <a:defRPr/>
            </a:pPr>
            <a:r>
              <a:rPr lang="en-US" dirty="0"/>
              <a:t>Compromise Software Supplier</a:t>
            </a:r>
          </a:p>
          <a:p>
            <a:pPr marL="285750" indent="-285750">
              <a:buFont typeface="Arial" panose="020B0604020202020204" pitchFamily="34" charset="0"/>
              <a:buChar char="•"/>
              <a:defRPr/>
            </a:pPr>
            <a:r>
              <a:rPr lang="en-US" dirty="0"/>
              <a:t>Hijack DNS, IP, network traffic</a:t>
            </a:r>
          </a:p>
          <a:p>
            <a:pPr marL="285750" indent="-285750">
              <a:buFont typeface="Arial" panose="020B0604020202020204" pitchFamily="34" charset="0"/>
              <a:buChar char="•"/>
              <a:defRPr/>
            </a:pPr>
            <a:r>
              <a:rPr lang="en-US" dirty="0"/>
              <a:t>Hijack third-party hosting services</a:t>
            </a:r>
          </a:p>
          <a:p>
            <a:pPr>
              <a:defRPr/>
            </a:pPr>
            <a:r>
              <a:rPr lang="en-US" dirty="0"/>
              <a:t>However:</a:t>
            </a:r>
          </a:p>
          <a:p>
            <a:pPr marL="285750" indent="-285750">
              <a:buFont typeface="Arial" panose="020B0604020202020204" pitchFamily="34" charset="0"/>
              <a:buChar char="•"/>
              <a:defRPr/>
            </a:pPr>
            <a:r>
              <a:rPr lang="en-US" dirty="0"/>
              <a:t>Patches often fix security problems</a:t>
            </a:r>
          </a:p>
          <a:p>
            <a:pPr marL="285750" indent="-285750">
              <a:buFont typeface="Arial" panose="020B0604020202020204" pitchFamily="34" charset="0"/>
              <a:buChar char="•"/>
              <a:defRPr/>
            </a:pPr>
            <a:r>
              <a:rPr lang="en-US" dirty="0"/>
              <a:t>Older versions are vulnerable</a:t>
            </a:r>
          </a:p>
          <a:p>
            <a:pPr>
              <a:defRPr/>
            </a:pPr>
            <a:r>
              <a:rPr lang="en-US" dirty="0" err="1"/>
              <a:t>Malvertising</a:t>
            </a:r>
            <a:r>
              <a:rPr lang="en-US" dirty="0"/>
              <a:t>: a vector to distribute fake software updates.</a:t>
            </a:r>
          </a:p>
        </p:txBody>
      </p:sp>
      <p:sp>
        <p:nvSpPr>
          <p:cNvPr id="53251" name="Title 2"/>
          <p:cNvSpPr>
            <a:spLocks noGrp="1"/>
          </p:cNvSpPr>
          <p:nvPr>
            <p:ph type="title"/>
          </p:nvPr>
        </p:nvSpPr>
        <p:spPr/>
        <p:txBody>
          <a:bodyPr/>
          <a:lstStyle/>
          <a:p>
            <a:r>
              <a:rPr lang="en-US" altLang="en-US" dirty="0">
                <a:ea typeface="Calibri" panose="020F0502020204030204" pitchFamily="34" charset="0"/>
                <a:cs typeface="Lucida Sans" panose="020B0602030504020204" pitchFamily="34" charset="0"/>
              </a:rPr>
              <a:t>Supply Chain Attack on Software Update</a:t>
            </a:r>
          </a:p>
        </p:txBody>
      </p:sp>
    </p:spTree>
    <p:extLst>
      <p:ext uri="{BB962C8B-B14F-4D97-AF65-F5344CB8AC3E}">
        <p14:creationId xmlns:p14="http://schemas.microsoft.com/office/powerpoint/2010/main" val="3244325542"/>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E45317D-43F5-4E6E-B219-4D7BCE19250F}"/>
              </a:ext>
            </a:extLst>
          </p:cNvPr>
          <p:cNvSpPr>
            <a:spLocks noGrp="1"/>
          </p:cNvSpPr>
          <p:nvPr>
            <p:ph idx="11"/>
          </p:nvPr>
        </p:nvSpPr>
        <p:spPr/>
        <p:txBody>
          <a:bodyPr/>
          <a:lstStyle/>
          <a:p>
            <a:r>
              <a:rPr lang="en-US" dirty="0"/>
              <a:t>SolarWinds sells IT software: network/IT/database/app management</a:t>
            </a:r>
          </a:p>
          <a:p>
            <a:r>
              <a:rPr lang="en-US" dirty="0"/>
              <a:t>JetBrains: A software development platform (Russian leaders in Czech Republic)</a:t>
            </a:r>
          </a:p>
          <a:p>
            <a:pPr marL="285750" indent="-285750">
              <a:buFont typeface="Arial" panose="020B0604020202020204" pitchFamily="34" charset="0"/>
              <a:buChar char="•"/>
            </a:pPr>
            <a:r>
              <a:rPr lang="en-US" dirty="0"/>
              <a:t>a back door in a product like TeamCity is “the holy grail of a supply chain hack.” [1]</a:t>
            </a:r>
          </a:p>
          <a:p>
            <a:pPr marL="285750" indent="-285750">
              <a:buFont typeface="Arial" panose="020B0604020202020204" pitchFamily="34" charset="0"/>
              <a:buChar char="•"/>
            </a:pPr>
            <a:r>
              <a:rPr lang="en-US" dirty="0"/>
              <a:t>TeamCity tool allows developers to test and exchange software code before its release, used by SolarWinds (and many others)</a:t>
            </a:r>
          </a:p>
          <a:p>
            <a:r>
              <a:rPr lang="en-US" dirty="0"/>
              <a:t>Result: hacked the networks of 18,000 SolarWinds customers [2]</a:t>
            </a:r>
          </a:p>
          <a:p>
            <a:pPr marL="285750" lvl="4" indent="-285750">
              <a:buFont typeface="Arial" panose="020B0604020202020204" pitchFamily="34" charset="0"/>
              <a:buChar char="•"/>
            </a:pPr>
            <a:r>
              <a:rPr lang="en-US" dirty="0"/>
              <a:t>Including U.S. Homeland Security Department, State Department, American nuclear research labs, and government contractors. [2]</a:t>
            </a:r>
          </a:p>
          <a:p>
            <a:r>
              <a:rPr lang="en-US" dirty="0"/>
              <a:t>Presumed hacked by Russian government</a:t>
            </a:r>
          </a:p>
          <a:p>
            <a:r>
              <a:rPr lang="en-US" dirty="0"/>
              <a:t>“It can allow an adversary to have thousands of SolarWinds-style back doors in all sorts of products in use by victims all over the world.,” Mr. </a:t>
            </a:r>
            <a:r>
              <a:rPr lang="en-US" dirty="0" err="1"/>
              <a:t>Alperovitch</a:t>
            </a:r>
            <a:r>
              <a:rPr lang="en-US" dirty="0"/>
              <a:t> added. “This is a very big deal.” NY Times 1/11/2021 [1]</a:t>
            </a:r>
          </a:p>
        </p:txBody>
      </p:sp>
      <p:sp>
        <p:nvSpPr>
          <p:cNvPr id="3" name="Title 2">
            <a:extLst>
              <a:ext uri="{FF2B5EF4-FFF2-40B4-BE49-F238E27FC236}">
                <a16:creationId xmlns:a16="http://schemas.microsoft.com/office/drawing/2014/main" id="{F5466E73-7A73-4B3A-AA40-DF73B0DE828B}"/>
              </a:ext>
            </a:extLst>
          </p:cNvPr>
          <p:cNvSpPr>
            <a:spLocks noGrp="1"/>
          </p:cNvSpPr>
          <p:nvPr>
            <p:ph type="title"/>
          </p:nvPr>
        </p:nvSpPr>
        <p:spPr/>
        <p:txBody>
          <a:bodyPr/>
          <a:lstStyle/>
          <a:p>
            <a:r>
              <a:rPr lang="en-US" dirty="0"/>
              <a:t>SolarWinds Attack</a:t>
            </a:r>
          </a:p>
        </p:txBody>
      </p:sp>
    </p:spTree>
    <p:extLst>
      <p:ext uri="{BB962C8B-B14F-4D97-AF65-F5344CB8AC3E}">
        <p14:creationId xmlns:p14="http://schemas.microsoft.com/office/powerpoint/2010/main" val="16451158"/>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6"/>
          <p:cNvSpPr>
            <a:spLocks noGrp="1"/>
          </p:cNvSpPr>
          <p:nvPr>
            <p:ph sz="half" idx="1"/>
          </p:nvPr>
        </p:nvSpPr>
        <p:spPr/>
        <p:txBody>
          <a:bodyPr/>
          <a:lstStyle/>
          <a:p>
            <a:pPr eaLnBrk="1" hangingPunct="1"/>
            <a:r>
              <a:rPr lang="en-US" altLang="en-US" dirty="0">
                <a:latin typeface="Calibri" panose="020F0502020204030204" pitchFamily="34" charset="0"/>
                <a:ea typeface="ヒラギノ角ゴ Pro W3"/>
                <a:cs typeface="ヒラギノ角ゴ Pro W3"/>
              </a:rPr>
              <a:t>Information Warfare</a:t>
            </a:r>
          </a:p>
          <a:p>
            <a:pPr eaLnBrk="1" hangingPunct="1"/>
            <a:r>
              <a:rPr lang="en-US" altLang="en-US" dirty="0">
                <a:latin typeface="Calibri" panose="020F0502020204030204" pitchFamily="34" charset="0"/>
                <a:ea typeface="ヒラギノ角ゴ Pro W3"/>
                <a:cs typeface="ヒラギノ角ゴ Pro W3"/>
              </a:rPr>
              <a:t>Espionage</a:t>
            </a:r>
          </a:p>
          <a:p>
            <a:pPr eaLnBrk="1" hangingPunct="1"/>
            <a:r>
              <a:rPr lang="en-US" altLang="en-US" dirty="0">
                <a:solidFill>
                  <a:srgbClr val="FF0000"/>
                </a:solidFill>
                <a:latin typeface="Calibri" panose="020F0502020204030204" pitchFamily="34" charset="0"/>
                <a:ea typeface="ヒラギノ角ゴ Pro W3"/>
                <a:cs typeface="ヒラギノ角ゴ Pro W3"/>
              </a:rPr>
              <a:t>Cyber Crime</a:t>
            </a:r>
          </a:p>
          <a:p>
            <a:pPr eaLnBrk="1" hangingPunct="1"/>
            <a:r>
              <a:rPr lang="en-US" altLang="en-US" dirty="0">
                <a:latin typeface="Calibri" panose="020F0502020204030204" pitchFamily="34" charset="0"/>
                <a:ea typeface="ヒラギノ角ゴ Pro W3"/>
                <a:cs typeface="ヒラギノ角ゴ Pro W3"/>
              </a:rPr>
              <a:t>Hacktivism</a:t>
            </a:r>
          </a:p>
          <a:p>
            <a:pPr eaLnBrk="1" hangingPunct="1"/>
            <a:r>
              <a:rPr lang="en-US" altLang="en-US" dirty="0">
                <a:latin typeface="Calibri" panose="020F0502020204030204" pitchFamily="34" charset="0"/>
                <a:ea typeface="ヒラギノ角ゴ Pro W3"/>
                <a:cs typeface="ヒラギノ角ゴ Pro W3"/>
              </a:rPr>
              <a:t>Vandalism</a:t>
            </a:r>
          </a:p>
          <a:p>
            <a:pPr eaLnBrk="1" hangingPunct="1"/>
            <a:r>
              <a:rPr lang="en-US" altLang="en-US" dirty="0">
                <a:latin typeface="Calibri" panose="020F0502020204030204" pitchFamily="34" charset="0"/>
                <a:ea typeface="ヒラギノ角ゴ Pro W3"/>
                <a:cs typeface="ヒラギノ角ゴ Pro W3"/>
              </a:rPr>
              <a:t>Experimentation</a:t>
            </a:r>
          </a:p>
        </p:txBody>
      </p:sp>
      <p:sp>
        <p:nvSpPr>
          <p:cNvPr id="3" name="Content Placeholder 2"/>
          <p:cNvSpPr>
            <a:spLocks noGrp="1"/>
          </p:cNvSpPr>
          <p:nvPr>
            <p:ph sz="half" idx="2"/>
          </p:nvPr>
        </p:nvSpPr>
        <p:spPr>
          <a:xfrm>
            <a:off x="4267200" y="1600200"/>
            <a:ext cx="4648200" cy="4525963"/>
          </a:xfrm>
        </p:spPr>
        <p:txBody>
          <a:bodyPr>
            <a:noAutofit/>
          </a:bodyPr>
          <a:lstStyle/>
          <a:p>
            <a:pPr marL="36512" eaLnBrk="1" hangingPunct="1">
              <a:buFont typeface="Wingdings 2" pitchFamily="18" charset="2"/>
              <a:buNone/>
              <a:defRPr/>
            </a:pPr>
            <a:r>
              <a:rPr lang="en-US" b="1" dirty="0"/>
              <a:t>Exfiltration</a:t>
            </a:r>
            <a:r>
              <a:rPr lang="en-US" dirty="0"/>
              <a:t>: Stolen information:</a:t>
            </a:r>
          </a:p>
          <a:p>
            <a:pPr marL="493712" indent="-457200" eaLnBrk="1" hangingPunct="1">
              <a:buFont typeface="Arial" panose="020B0604020202020204" pitchFamily="34" charset="0"/>
              <a:buChar char="•"/>
              <a:defRPr/>
            </a:pPr>
            <a:r>
              <a:rPr lang="en-US" dirty="0"/>
              <a:t>Personal information (37%)</a:t>
            </a:r>
          </a:p>
          <a:p>
            <a:pPr marL="493712" indent="-457200" eaLnBrk="1" hangingPunct="1">
              <a:buFont typeface="Arial" panose="020B0604020202020204" pitchFamily="34" charset="0"/>
              <a:buChar char="•"/>
              <a:defRPr/>
            </a:pPr>
            <a:r>
              <a:rPr lang="en-US" dirty="0"/>
              <a:t>Password credentials (42%)</a:t>
            </a:r>
          </a:p>
          <a:p>
            <a:pPr marL="493712" indent="-457200" eaLnBrk="1" hangingPunct="1">
              <a:buFont typeface="Arial" panose="020B0604020202020204" pitchFamily="34" charset="0"/>
              <a:buChar char="•"/>
              <a:defRPr/>
            </a:pPr>
            <a:r>
              <a:rPr lang="en-US" dirty="0"/>
              <a:t>Payment card info (5+%)</a:t>
            </a:r>
          </a:p>
          <a:p>
            <a:pPr marL="36512" eaLnBrk="1" hangingPunct="1">
              <a:defRPr/>
            </a:pPr>
            <a:endParaRPr lang="en-US" dirty="0"/>
          </a:p>
          <a:p>
            <a:pPr marL="36512" eaLnBrk="1" hangingPunct="1">
              <a:defRPr/>
            </a:pPr>
            <a:r>
              <a:rPr lang="en-US" dirty="0"/>
              <a:t>Motive of attack=cybercrime</a:t>
            </a:r>
          </a:p>
          <a:p>
            <a:pPr marL="493712" indent="-457200" eaLnBrk="1" hangingPunct="1">
              <a:buFont typeface="Arial" panose="020B0604020202020204" pitchFamily="34" charset="0"/>
              <a:buChar char="•"/>
              <a:defRPr/>
            </a:pPr>
            <a:r>
              <a:rPr lang="en-US" dirty="0"/>
              <a:t>System Intrusion: Advanced Persistent Threat (93%)</a:t>
            </a:r>
          </a:p>
          <a:p>
            <a:pPr marL="493712" indent="-457200" eaLnBrk="1" hangingPunct="1">
              <a:buFont typeface="Arial" panose="020B0604020202020204" pitchFamily="34" charset="0"/>
              <a:buChar char="•"/>
              <a:defRPr/>
            </a:pPr>
            <a:r>
              <a:rPr lang="en-US" dirty="0"/>
              <a:t>Social Engineering (89%)</a:t>
            </a:r>
          </a:p>
          <a:p>
            <a:pPr marL="493712" indent="-457200" eaLnBrk="1" hangingPunct="1">
              <a:buFont typeface="Arial" panose="020B0604020202020204" pitchFamily="34" charset="0"/>
              <a:buChar char="•"/>
              <a:defRPr/>
            </a:pPr>
            <a:r>
              <a:rPr lang="en-US" dirty="0"/>
              <a:t>Web App Attacks (65%)</a:t>
            </a:r>
          </a:p>
          <a:p>
            <a:pPr marL="493712" indent="-457200" eaLnBrk="1" hangingPunct="1">
              <a:buFont typeface="Arial" panose="020B0604020202020204" pitchFamily="34" charset="0"/>
              <a:buChar char="•"/>
              <a:defRPr/>
            </a:pPr>
            <a:r>
              <a:rPr lang="en-US" dirty="0"/>
              <a:t>Lost &amp; Stolen Assets (98%)</a:t>
            </a:r>
          </a:p>
          <a:p>
            <a:pPr marL="493712" indent="-457200" eaLnBrk="1" hangingPunct="1">
              <a:buFont typeface="Arial" panose="020B0604020202020204" pitchFamily="34" charset="0"/>
              <a:buChar char="•"/>
              <a:defRPr/>
            </a:pPr>
            <a:r>
              <a:rPr lang="en-US" dirty="0"/>
              <a:t>Employee Privilege Misuse (78%)</a:t>
            </a:r>
          </a:p>
          <a:p>
            <a:pPr marL="36512" eaLnBrk="1" hangingPunct="1">
              <a:defRPr/>
            </a:pPr>
            <a:endParaRPr lang="en-US" dirty="0"/>
          </a:p>
        </p:txBody>
      </p:sp>
      <p:sp>
        <p:nvSpPr>
          <p:cNvPr id="34821" name="Title 3"/>
          <p:cNvSpPr>
            <a:spLocks noGrp="1"/>
          </p:cNvSpPr>
          <p:nvPr>
            <p:ph type="title"/>
          </p:nvPr>
        </p:nvSpPr>
        <p:spPr>
          <a:xfrm>
            <a:off x="457200" y="685800"/>
            <a:ext cx="7467600" cy="498475"/>
          </a:xfrm>
        </p:spPr>
        <p:txBody>
          <a:bodyPr/>
          <a:lstStyle/>
          <a:p>
            <a:pPr eaLnBrk="1" hangingPunct="1"/>
            <a:r>
              <a:rPr lang="en-US" altLang="en-US" dirty="0">
                <a:ea typeface="Calibri" panose="020F0502020204030204" pitchFamily="34" charset="0"/>
                <a:cs typeface="Lucida Sans" panose="020B0602030504020204" pitchFamily="34" charset="0"/>
              </a:rPr>
              <a:t>History of Cybersecurity</a:t>
            </a:r>
          </a:p>
        </p:txBody>
      </p:sp>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0" y="3352800"/>
            <a:ext cx="5410200" cy="2209800"/>
          </a:xfrm>
          <a:prstGeom prst="rect">
            <a:avLst/>
          </a:prstGeom>
        </p:spPr>
        <p:txBody>
          <a:bodyPr lIns="45720" rIns="45720">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r" eaLnBrk="1" fontAlgn="auto" hangingPunct="1">
              <a:lnSpc>
                <a:spcPct val="110000"/>
              </a:lnSpc>
              <a:spcAft>
                <a:spcPts val="0"/>
              </a:spcAft>
              <a:defRPr/>
            </a:pPr>
            <a:endParaRPr lang="en-US" sz="4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j-lt"/>
              <a:ea typeface="+mj-ea"/>
              <a:cs typeface="+mj-cs"/>
            </a:endParaRPr>
          </a:p>
        </p:txBody>
      </p:sp>
      <p:sp>
        <p:nvSpPr>
          <p:cNvPr id="2" name="Title 1">
            <a:extLst>
              <a:ext uri="{FF2B5EF4-FFF2-40B4-BE49-F238E27FC236}">
                <a16:creationId xmlns:a16="http://schemas.microsoft.com/office/drawing/2014/main" id="{4DD6DE9B-B150-43F0-B44D-86A90D68D370}"/>
              </a:ext>
            </a:extLst>
          </p:cNvPr>
          <p:cNvSpPr>
            <a:spLocks noGrp="1"/>
          </p:cNvSpPr>
          <p:nvPr>
            <p:ph type="title"/>
          </p:nvPr>
        </p:nvSpPr>
        <p:spPr/>
        <p:txBody>
          <a:bodyPr/>
          <a:lstStyle/>
          <a:p>
            <a:r>
              <a:rPr lang="en-US" dirty="0"/>
              <a:t>Defending: </a:t>
            </a:r>
            <a:r>
              <a:rPr lang="en-US" dirty="0" err="1"/>
              <a:t>SaFeR</a:t>
            </a:r>
            <a:r>
              <a:rPr lang="en-US" dirty="0"/>
              <a:t> User Practices</a:t>
            </a:r>
          </a:p>
        </p:txBody>
      </p:sp>
      <p:sp>
        <p:nvSpPr>
          <p:cNvPr id="3" name="Text Placeholder 2">
            <a:extLst>
              <a:ext uri="{FF2B5EF4-FFF2-40B4-BE49-F238E27FC236}">
                <a16:creationId xmlns:a16="http://schemas.microsoft.com/office/drawing/2014/main" id="{C07BCF46-5218-4F7D-8B1D-B89F0E525CEA}"/>
              </a:ext>
            </a:extLst>
          </p:cNvPr>
          <p:cNvSpPr>
            <a:spLocks noGrp="1"/>
          </p:cNvSpPr>
          <p:nvPr>
            <p:ph type="body" idx="1"/>
          </p:nvPr>
        </p:nvSpPr>
        <p:spPr/>
        <p:txBody>
          <a:bodyPr/>
          <a:lstStyle/>
          <a:p>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Content Placeholder 2"/>
          <p:cNvSpPr>
            <a:spLocks noGrp="1"/>
          </p:cNvSpPr>
          <p:nvPr>
            <p:ph idx="1"/>
          </p:nvPr>
        </p:nvSpPr>
        <p:spPr/>
        <p:txBody>
          <a:bodyPr/>
          <a:lstStyle/>
          <a:p>
            <a:pPr eaLnBrk="1" hangingPunct="1">
              <a:lnSpc>
                <a:spcPct val="90000"/>
              </a:lnSpc>
            </a:pPr>
            <a:r>
              <a:rPr lang="en-US" altLang="en-US" sz="2600">
                <a:latin typeface="Calibri" panose="020F0502020204030204" pitchFamily="34" charset="0"/>
                <a:ea typeface="ヒラギノ角ゴ Pro W3"/>
                <a:cs typeface="ヒラギノ角ゴ Pro W3"/>
              </a:rPr>
              <a:t>(Additional) Spyware symptoms:</a:t>
            </a:r>
          </a:p>
          <a:p>
            <a:pPr lvl="1" eaLnBrk="1" hangingPunct="1">
              <a:lnSpc>
                <a:spcPct val="90000"/>
              </a:lnSpc>
            </a:pPr>
            <a:r>
              <a:rPr lang="en-US" altLang="en-US" sz="2200">
                <a:latin typeface="Calibri" panose="020F0502020204030204" pitchFamily="34" charset="0"/>
                <a:ea typeface="ヒラギノ角ゴ Pro W3"/>
                <a:cs typeface="ヒラギノ角ゴ Pro W3"/>
              </a:rPr>
              <a:t>Change to your browser homepage/start page</a:t>
            </a:r>
          </a:p>
          <a:p>
            <a:pPr lvl="1" eaLnBrk="1" hangingPunct="1">
              <a:lnSpc>
                <a:spcPct val="90000"/>
              </a:lnSpc>
            </a:pPr>
            <a:r>
              <a:rPr lang="en-US" altLang="en-US" sz="2200">
                <a:latin typeface="Calibri" panose="020F0502020204030204" pitchFamily="34" charset="0"/>
                <a:ea typeface="ヒラギノ角ゴ Pro W3"/>
                <a:cs typeface="ヒラギノ角ゴ Pro W3"/>
              </a:rPr>
              <a:t>Searches end up on a strange site</a:t>
            </a:r>
          </a:p>
          <a:p>
            <a:pPr lvl="1" eaLnBrk="1" hangingPunct="1">
              <a:lnSpc>
                <a:spcPct val="90000"/>
              </a:lnSpc>
            </a:pPr>
            <a:r>
              <a:rPr lang="en-US" altLang="en-US" sz="2200">
                <a:latin typeface="Calibri" panose="020F0502020204030204" pitchFamily="34" charset="0"/>
                <a:ea typeface="ヒラギノ角ゴ Pro W3"/>
                <a:cs typeface="ヒラギノ角ゴ Pro W3"/>
              </a:rPr>
              <a:t>Firewall turns off automatically</a:t>
            </a:r>
          </a:p>
          <a:p>
            <a:pPr lvl="1" eaLnBrk="1" hangingPunct="1">
              <a:lnSpc>
                <a:spcPct val="90000"/>
              </a:lnSpc>
            </a:pPr>
            <a:r>
              <a:rPr lang="en-US" altLang="en-US" sz="2200">
                <a:latin typeface="Calibri" panose="020F0502020204030204" pitchFamily="34" charset="0"/>
                <a:ea typeface="ヒラギノ角ゴ Pro W3"/>
                <a:cs typeface="ヒラギノ角ゴ Pro W3"/>
              </a:rPr>
              <a:t>Lots of network activity while not particularly active</a:t>
            </a:r>
          </a:p>
          <a:p>
            <a:pPr lvl="1" eaLnBrk="1" hangingPunct="1">
              <a:lnSpc>
                <a:spcPct val="90000"/>
              </a:lnSpc>
            </a:pPr>
            <a:r>
              <a:rPr lang="en-US" altLang="en-US" sz="2200">
                <a:latin typeface="Calibri" panose="020F0502020204030204" pitchFamily="34" charset="0"/>
                <a:ea typeface="ヒラギノ角ゴ Pro W3"/>
                <a:cs typeface="ヒラギノ角ゴ Pro W3"/>
              </a:rPr>
              <a:t>New icons, programs, favorites which you did not add</a:t>
            </a:r>
          </a:p>
          <a:p>
            <a:pPr lvl="1" eaLnBrk="1" hangingPunct="1">
              <a:lnSpc>
                <a:spcPct val="90000"/>
              </a:lnSpc>
            </a:pPr>
            <a:r>
              <a:rPr lang="en-US" altLang="en-US" sz="2200">
                <a:latin typeface="Calibri" panose="020F0502020204030204" pitchFamily="34" charset="0"/>
                <a:ea typeface="ヒラギノ角ゴ Pro W3"/>
                <a:cs typeface="ヒラギノ角ゴ Pro W3"/>
              </a:rPr>
              <a:t>Frequent firewall alerts about unknown programs trying to access the Internet</a:t>
            </a:r>
          </a:p>
          <a:p>
            <a:pPr lvl="1" eaLnBrk="1" hangingPunct="1">
              <a:lnSpc>
                <a:spcPct val="90000"/>
              </a:lnSpc>
            </a:pPr>
            <a:r>
              <a:rPr lang="en-US" altLang="en-US" sz="3600">
                <a:solidFill>
                  <a:srgbClr val="FF0000"/>
                </a:solidFill>
                <a:latin typeface="Calibri" panose="020F0502020204030204" pitchFamily="34" charset="0"/>
                <a:ea typeface="ヒラギノ角ゴ Pro W3"/>
                <a:cs typeface="ヒラギノ角ゴ Pro W3"/>
              </a:rPr>
              <a:t>Often not recognized</a:t>
            </a:r>
          </a:p>
          <a:p>
            <a:pPr lvl="1" eaLnBrk="1" hangingPunct="1">
              <a:lnSpc>
                <a:spcPct val="90000"/>
              </a:lnSpc>
            </a:pPr>
            <a:endParaRPr lang="en-US" altLang="en-US" sz="2200">
              <a:latin typeface="Calibri" panose="020F0502020204030204" pitchFamily="34" charset="0"/>
              <a:ea typeface="ヒラギノ角ゴ Pro W3"/>
              <a:cs typeface="ヒラギノ角ゴ Pro W3"/>
            </a:endParaRPr>
          </a:p>
          <a:p>
            <a:pPr eaLnBrk="1" hangingPunct="1">
              <a:lnSpc>
                <a:spcPct val="90000"/>
              </a:lnSpc>
            </a:pPr>
            <a:endParaRPr lang="en-US" altLang="en-US" sz="2600">
              <a:latin typeface="Calibri" panose="020F0502020204030204" pitchFamily="34" charset="0"/>
              <a:ea typeface="ヒラギノ角ゴ Pro W3"/>
              <a:cs typeface="ヒラギノ角ゴ Pro W3"/>
            </a:endParaRPr>
          </a:p>
        </p:txBody>
      </p:sp>
      <p:sp>
        <p:nvSpPr>
          <p:cNvPr id="69635" name="Title 2"/>
          <p:cNvSpPr>
            <a:spLocks noGrp="1"/>
          </p:cNvSpPr>
          <p:nvPr>
            <p:ph type="title"/>
          </p:nvPr>
        </p:nvSpPr>
        <p:spPr/>
        <p:txBody>
          <a:bodyPr/>
          <a:lstStyle/>
          <a:p>
            <a:pPr eaLnBrk="1" hangingPunct="1"/>
            <a:r>
              <a:rPr lang="en-US" altLang="en-US">
                <a:ea typeface="Calibri" panose="020F0502020204030204" pitchFamily="34" charset="0"/>
                <a:cs typeface="Lucida Sans" panose="020B0602030504020204" pitchFamily="34" charset="0"/>
              </a:rPr>
              <a:t>Malware Detection</a:t>
            </a:r>
          </a:p>
        </p:txBody>
      </p:sp>
    </p:spTree>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Content Placeholder 2"/>
          <p:cNvSpPr>
            <a:spLocks noGrp="1"/>
          </p:cNvSpPr>
          <p:nvPr>
            <p:ph idx="1"/>
          </p:nvPr>
        </p:nvSpPr>
        <p:spPr/>
        <p:txBody>
          <a:bodyPr/>
          <a:lstStyle/>
          <a:p>
            <a:pPr marL="36512" eaLnBrk="1" hangingPunct="1">
              <a:defRPr/>
            </a:pPr>
            <a:r>
              <a:rPr lang="en-US" altLang="en-US" sz="2400" dirty="0">
                <a:latin typeface="Calibri" pitchFamily="34" charset="0"/>
                <a:ea typeface="ヒラギノ角ゴ Pro W3"/>
                <a:cs typeface="ヒラギノ角ゴ Pro W3"/>
              </a:rPr>
              <a:t>Symptoms:</a:t>
            </a:r>
          </a:p>
          <a:p>
            <a:pPr marL="722313" lvl="1" indent="-273050" eaLnBrk="1" hangingPunct="1">
              <a:buFont typeface="Wingdings 2" pitchFamily="18" charset="2"/>
              <a:buChar char=""/>
              <a:defRPr/>
            </a:pPr>
            <a:r>
              <a:rPr lang="en-US" altLang="en-US" sz="2400">
                <a:latin typeface="Calibri" pitchFamily="34" charset="0"/>
                <a:ea typeface="ヒラギノ角ゴ Pro W3"/>
                <a:cs typeface="ヒラギノ角ゴ Pro W3"/>
              </a:rPr>
              <a:t>Antivirus software detects a problem</a:t>
            </a:r>
          </a:p>
          <a:p>
            <a:pPr marL="722313" lvl="1" indent="-273050" eaLnBrk="1" hangingPunct="1">
              <a:buFont typeface="Wingdings 2" pitchFamily="18" charset="2"/>
              <a:buChar char=""/>
              <a:defRPr/>
            </a:pPr>
            <a:r>
              <a:rPr lang="en-US" altLang="en-US" sz="2400">
                <a:latin typeface="Calibri" pitchFamily="34" charset="0"/>
                <a:ea typeface="ヒラギノ角ゴ Pro W3"/>
                <a:cs typeface="ヒラギノ角ゴ Pro W3"/>
              </a:rPr>
              <a:t>Pop-ups suddenly appear (may sell security software)</a:t>
            </a:r>
          </a:p>
          <a:p>
            <a:pPr marL="722313" lvl="1" indent="-273050" eaLnBrk="1" hangingPunct="1">
              <a:buFont typeface="Wingdings 2" pitchFamily="18" charset="2"/>
              <a:buChar char=""/>
              <a:defRPr/>
            </a:pPr>
            <a:r>
              <a:rPr lang="en-US" altLang="en-US" sz="2400">
                <a:latin typeface="Calibri" pitchFamily="34" charset="0"/>
                <a:ea typeface="ヒラギノ角ゴ Pro W3"/>
                <a:cs typeface="ヒラギノ角ゴ Pro W3"/>
              </a:rPr>
              <a:t>Disk space disappears</a:t>
            </a:r>
          </a:p>
          <a:p>
            <a:pPr marL="722313" lvl="1" indent="-273050" eaLnBrk="1" hangingPunct="1">
              <a:buFont typeface="Wingdings 2" pitchFamily="18" charset="2"/>
              <a:buChar char=""/>
              <a:defRPr/>
            </a:pPr>
            <a:r>
              <a:rPr lang="en-US" altLang="en-US" sz="2400">
                <a:latin typeface="Calibri" pitchFamily="34" charset="0"/>
                <a:ea typeface="ヒラギノ角ゴ Pro W3"/>
                <a:cs typeface="ヒラギノ角ゴ Pro W3"/>
              </a:rPr>
              <a:t>Files or transactions appear that should not be there</a:t>
            </a:r>
          </a:p>
          <a:p>
            <a:pPr marL="722313" lvl="1" indent="-273050" eaLnBrk="1" hangingPunct="1">
              <a:buFont typeface="Wingdings 2" pitchFamily="18" charset="2"/>
              <a:buChar char=""/>
              <a:defRPr/>
            </a:pPr>
            <a:r>
              <a:rPr lang="en-US" altLang="en-US" sz="2400">
                <a:latin typeface="Calibri" pitchFamily="34" charset="0"/>
                <a:ea typeface="ヒラギノ角ゴ Pro W3"/>
                <a:cs typeface="ヒラギノ角ゴ Pro W3"/>
              </a:rPr>
              <a:t>System slows down to a crawl</a:t>
            </a:r>
          </a:p>
          <a:p>
            <a:pPr marL="722313" lvl="1" indent="-273050" eaLnBrk="1" hangingPunct="1">
              <a:buFont typeface="Wingdings 2" pitchFamily="18" charset="2"/>
              <a:buChar char=""/>
              <a:defRPr/>
            </a:pPr>
            <a:r>
              <a:rPr lang="en-US" altLang="en-US" sz="2400">
                <a:latin typeface="Calibri" pitchFamily="34" charset="0"/>
                <a:ea typeface="ヒラギノ角ゴ Pro W3"/>
                <a:cs typeface="ヒラギノ角ゴ Pro W3"/>
              </a:rPr>
              <a:t>Stolen laptop (1 in 10 stolen in laptop lifetime)</a:t>
            </a:r>
          </a:p>
          <a:p>
            <a:pPr marL="722313" lvl="1" indent="-273050" eaLnBrk="1" hangingPunct="1">
              <a:buFont typeface="Wingdings 2" pitchFamily="18" charset="2"/>
              <a:buChar char=""/>
              <a:defRPr/>
            </a:pPr>
            <a:r>
              <a:rPr lang="en-US" altLang="en-US" sz="3900">
                <a:solidFill>
                  <a:srgbClr val="FF0000"/>
                </a:solidFill>
                <a:latin typeface="Calibri" pitchFamily="34" charset="0"/>
                <a:ea typeface="ヒラギノ角ゴ Pro W3"/>
                <a:cs typeface="ヒラギノ角ゴ Pro W3"/>
              </a:rPr>
              <a:t>Often not recognized</a:t>
            </a:r>
          </a:p>
          <a:p>
            <a:pPr marL="419100" indent="-382588" eaLnBrk="1" hangingPunct="1">
              <a:buFont typeface="Wingdings 2" pitchFamily="18" charset="2"/>
              <a:buChar char=""/>
              <a:defRPr/>
            </a:pPr>
            <a:endParaRPr lang="en-US" altLang="en-US" dirty="0">
              <a:latin typeface="Calibri" pitchFamily="34" charset="0"/>
              <a:ea typeface="ヒラギノ角ゴ Pro W3"/>
              <a:cs typeface="ヒラギノ角ゴ Pro W3"/>
            </a:endParaRPr>
          </a:p>
        </p:txBody>
      </p:sp>
      <p:sp>
        <p:nvSpPr>
          <p:cNvPr id="67587" name="Title 2"/>
          <p:cNvSpPr>
            <a:spLocks noGrp="1"/>
          </p:cNvSpPr>
          <p:nvPr>
            <p:ph type="title"/>
          </p:nvPr>
        </p:nvSpPr>
        <p:spPr/>
        <p:txBody>
          <a:bodyPr/>
          <a:lstStyle/>
          <a:p>
            <a:pPr eaLnBrk="1" hangingPunct="1"/>
            <a:r>
              <a:rPr lang="en-US" altLang="en-US">
                <a:ea typeface="Calibri" panose="020F0502020204030204" pitchFamily="34" charset="0"/>
                <a:cs typeface="Lucida Sans" panose="020B0602030504020204" pitchFamily="34" charset="0"/>
              </a:rPr>
              <a:t>Recognizing a Break-in or Compromise</a:t>
            </a:r>
          </a:p>
        </p:txBody>
      </p:sp>
    </p:spTree>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Content Placeholder 2"/>
          <p:cNvSpPr>
            <a:spLocks noGrp="1"/>
          </p:cNvSpPr>
          <p:nvPr>
            <p:ph idx="1"/>
          </p:nvPr>
        </p:nvSpPr>
        <p:spPr>
          <a:xfrm>
            <a:off x="457200" y="1905000"/>
            <a:ext cx="8458200" cy="4221163"/>
          </a:xfrm>
        </p:spPr>
        <p:txBody>
          <a:bodyPr/>
          <a:lstStyle/>
          <a:p>
            <a:pPr eaLnBrk="1" hangingPunct="1"/>
            <a:r>
              <a:rPr lang="en-US" altLang="en-US" sz="2400">
                <a:latin typeface="Calibri" panose="020F0502020204030204" pitchFamily="34" charset="0"/>
                <a:ea typeface="ヒラギノ角ゴ Pro W3"/>
                <a:cs typeface="ヒラギノ角ゴ Pro W3"/>
              </a:rPr>
              <a:t>Anti-virus software detects malware and can remove it before damage is done</a:t>
            </a:r>
          </a:p>
          <a:p>
            <a:pPr eaLnBrk="1" hangingPunct="1"/>
            <a:r>
              <a:rPr lang="en-US" altLang="en-US" sz="2400">
                <a:latin typeface="Calibri" panose="020F0502020204030204" pitchFamily="34" charset="0"/>
                <a:ea typeface="ヒラギノ角ゴ Pro W3"/>
                <a:cs typeface="ヒラギノ角ゴ Pro W3"/>
              </a:rPr>
              <a:t>For PC, Tablet, Smartphone</a:t>
            </a:r>
          </a:p>
          <a:p>
            <a:pPr eaLnBrk="1" hangingPunct="1"/>
            <a:r>
              <a:rPr lang="en-US" altLang="en-US" sz="2400">
                <a:latin typeface="Calibri" panose="020F0502020204030204" pitchFamily="34" charset="0"/>
                <a:ea typeface="ヒラギノ角ゴ Pro W3"/>
                <a:cs typeface="ヒラギノ角ゴ Pro W3"/>
              </a:rPr>
              <a:t>Install, keep anti-virus software updated</a:t>
            </a:r>
          </a:p>
          <a:p>
            <a:pPr eaLnBrk="1" hangingPunct="1"/>
            <a:r>
              <a:rPr lang="en-US" altLang="en-US" sz="2400">
                <a:latin typeface="Calibri" panose="020F0502020204030204" pitchFamily="34" charset="0"/>
                <a:ea typeface="ヒラギノ角ゴ Pro W3"/>
                <a:cs typeface="ヒラギノ角ゴ Pro W3"/>
              </a:rPr>
              <a:t>Anti-virus is important but limited in capability</a:t>
            </a:r>
          </a:p>
        </p:txBody>
      </p:sp>
      <p:pic>
        <p:nvPicPr>
          <p:cNvPr id="737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5199063"/>
            <a:ext cx="990600"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373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5214938"/>
            <a:ext cx="10826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373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02500" y="5230813"/>
            <a:ext cx="10080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3734"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5160963"/>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5" name="Picture 10" descr="Trend Micro Titanium Maximu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5575" y="-525463"/>
            <a:ext cx="838200" cy="1095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6"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90800" y="5211763"/>
            <a:ext cx="1063625" cy="139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737" name="Title 2"/>
          <p:cNvSpPr>
            <a:spLocks noGrp="1"/>
          </p:cNvSpPr>
          <p:nvPr>
            <p:ph type="title"/>
          </p:nvPr>
        </p:nvSpPr>
        <p:spPr/>
        <p:txBody>
          <a:bodyPr/>
          <a:lstStyle/>
          <a:p>
            <a:pPr eaLnBrk="1" hangingPunct="1"/>
            <a:r>
              <a:rPr lang="en-US" altLang="en-US">
                <a:ea typeface="Calibri" panose="020F0502020204030204" pitchFamily="34" charset="0"/>
                <a:cs typeface="Lucida Sans" panose="020B0602030504020204" pitchFamily="34" charset="0"/>
              </a:rPr>
              <a:t>Antivirus - Antispyware</a:t>
            </a:r>
          </a:p>
        </p:txBody>
      </p:sp>
    </p:spTree>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Box 3"/>
          <p:cNvSpPr txBox="1">
            <a:spLocks noChangeArrowheads="1"/>
          </p:cNvSpPr>
          <p:nvPr/>
        </p:nvSpPr>
        <p:spPr bwMode="auto">
          <a:xfrm>
            <a:off x="990600" y="2514600"/>
            <a:ext cx="1577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eaLnBrk="1" hangingPunct="1">
              <a:lnSpc>
                <a:spcPct val="100000"/>
              </a:lnSpc>
              <a:spcBef>
                <a:spcPct val="0"/>
              </a:spcBef>
              <a:buClrTx/>
              <a:buSzTx/>
              <a:buFontTx/>
              <a:buNone/>
            </a:pPr>
            <a:r>
              <a:rPr lang="en-US" altLang="en-US">
                <a:solidFill>
                  <a:srgbClr val="FF0000"/>
                </a:solidFill>
                <a:latin typeface="Arial" panose="020B0604020202020204" pitchFamily="34" charset="0"/>
              </a:rPr>
              <a:t>Web Request</a:t>
            </a:r>
          </a:p>
        </p:txBody>
      </p:sp>
      <p:sp>
        <p:nvSpPr>
          <p:cNvPr id="77827" name="TextBox 4"/>
          <p:cNvSpPr txBox="1">
            <a:spLocks noChangeArrowheads="1"/>
          </p:cNvSpPr>
          <p:nvPr/>
        </p:nvSpPr>
        <p:spPr bwMode="auto">
          <a:xfrm>
            <a:off x="533400" y="3962400"/>
            <a:ext cx="15700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eaLnBrk="1" hangingPunct="1">
              <a:lnSpc>
                <a:spcPct val="100000"/>
              </a:lnSpc>
              <a:spcBef>
                <a:spcPct val="0"/>
              </a:spcBef>
              <a:buClrTx/>
              <a:buSzTx/>
              <a:buFontTx/>
              <a:buNone/>
            </a:pPr>
            <a:r>
              <a:rPr lang="en-US" altLang="en-US">
                <a:solidFill>
                  <a:srgbClr val="FFC000"/>
                </a:solidFill>
                <a:latin typeface="Arial" panose="020B0604020202020204" pitchFamily="34" charset="0"/>
              </a:rPr>
              <a:t>Ping Request</a:t>
            </a:r>
          </a:p>
        </p:txBody>
      </p:sp>
      <p:sp>
        <p:nvSpPr>
          <p:cNvPr id="77828" name="TextBox 5"/>
          <p:cNvSpPr txBox="1">
            <a:spLocks noChangeArrowheads="1"/>
          </p:cNvSpPr>
          <p:nvPr/>
        </p:nvSpPr>
        <p:spPr bwMode="auto">
          <a:xfrm>
            <a:off x="1295400" y="5334000"/>
            <a:ext cx="14462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eaLnBrk="1" hangingPunct="1">
              <a:lnSpc>
                <a:spcPct val="100000"/>
              </a:lnSpc>
              <a:spcBef>
                <a:spcPct val="0"/>
              </a:spcBef>
              <a:buClrTx/>
              <a:buSzTx/>
              <a:buFontTx/>
              <a:buNone/>
            </a:pPr>
            <a:r>
              <a:rPr lang="en-US" altLang="en-US">
                <a:solidFill>
                  <a:srgbClr val="FF0000"/>
                </a:solidFill>
                <a:latin typeface="Arial" panose="020B0604020202020204" pitchFamily="34" charset="0"/>
              </a:rPr>
              <a:t>FTP request</a:t>
            </a:r>
          </a:p>
        </p:txBody>
      </p:sp>
      <p:sp>
        <p:nvSpPr>
          <p:cNvPr id="77829" name="TextBox 6"/>
          <p:cNvSpPr txBox="1">
            <a:spLocks noChangeArrowheads="1"/>
          </p:cNvSpPr>
          <p:nvPr/>
        </p:nvSpPr>
        <p:spPr bwMode="auto">
          <a:xfrm>
            <a:off x="1295400" y="5943600"/>
            <a:ext cx="26082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eaLnBrk="1" hangingPunct="1">
              <a:lnSpc>
                <a:spcPct val="100000"/>
              </a:lnSpc>
              <a:spcBef>
                <a:spcPct val="0"/>
              </a:spcBef>
              <a:buClrTx/>
              <a:buSzTx/>
              <a:buFontTx/>
              <a:buNone/>
            </a:pPr>
            <a:r>
              <a:rPr lang="en-US" altLang="en-US">
                <a:solidFill>
                  <a:srgbClr val="FF0000"/>
                </a:solidFill>
                <a:latin typeface="Arial" panose="020B0604020202020204" pitchFamily="34" charset="0"/>
              </a:rPr>
              <a:t>Email Connect Request</a:t>
            </a:r>
          </a:p>
        </p:txBody>
      </p:sp>
      <p:sp>
        <p:nvSpPr>
          <p:cNvPr id="77830" name="TextBox 7"/>
          <p:cNvSpPr txBox="1">
            <a:spLocks noChangeArrowheads="1"/>
          </p:cNvSpPr>
          <p:nvPr/>
        </p:nvSpPr>
        <p:spPr bwMode="auto">
          <a:xfrm>
            <a:off x="2057400" y="1828800"/>
            <a:ext cx="17573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eaLnBrk="1" hangingPunct="1">
              <a:lnSpc>
                <a:spcPct val="100000"/>
              </a:lnSpc>
              <a:spcBef>
                <a:spcPct val="0"/>
              </a:spcBef>
              <a:buClrTx/>
              <a:buSzTx/>
              <a:buFontTx/>
              <a:buNone/>
            </a:pPr>
            <a:r>
              <a:rPr lang="en-US" altLang="en-US">
                <a:solidFill>
                  <a:srgbClr val="92D050"/>
                </a:solidFill>
                <a:latin typeface="Arial" panose="020B0604020202020204" pitchFamily="34" charset="0"/>
              </a:rPr>
              <a:t>Web Response</a:t>
            </a:r>
          </a:p>
        </p:txBody>
      </p:sp>
      <p:sp>
        <p:nvSpPr>
          <p:cNvPr id="77831" name="TextBox 8"/>
          <p:cNvSpPr txBox="1">
            <a:spLocks noChangeArrowheads="1"/>
          </p:cNvSpPr>
          <p:nvPr/>
        </p:nvSpPr>
        <p:spPr bwMode="auto">
          <a:xfrm>
            <a:off x="2133600" y="6400800"/>
            <a:ext cx="1728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eaLnBrk="1" hangingPunct="1">
              <a:lnSpc>
                <a:spcPct val="100000"/>
              </a:lnSpc>
              <a:spcBef>
                <a:spcPct val="0"/>
              </a:spcBef>
              <a:buClrTx/>
              <a:buSzTx/>
              <a:buFontTx/>
              <a:buNone/>
            </a:pPr>
            <a:r>
              <a:rPr lang="en-US" altLang="en-US">
                <a:solidFill>
                  <a:srgbClr val="FF0000"/>
                </a:solidFill>
                <a:latin typeface="Arial" panose="020B0604020202020204" pitchFamily="34" charset="0"/>
              </a:rPr>
              <a:t>Telnet Request</a:t>
            </a:r>
          </a:p>
        </p:txBody>
      </p:sp>
      <p:pic>
        <p:nvPicPr>
          <p:cNvPr id="7783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048000"/>
            <a:ext cx="1200150" cy="191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67" name="Picture 3"/>
          <p:cNvPicPr>
            <a:picLocks noChangeAspect="1" noChangeArrowheads="1"/>
          </p:cNvPicPr>
          <p:nvPr/>
        </p:nvPicPr>
        <p:blipFill>
          <a:blip r:embed="rId4"/>
          <a:srcRect/>
          <a:stretch>
            <a:fillRect/>
          </a:stretch>
        </p:blipFill>
        <p:spPr bwMode="auto">
          <a:xfrm>
            <a:off x="6172200" y="2743200"/>
            <a:ext cx="2400300" cy="2400300"/>
          </a:xfrm>
          <a:prstGeom prst="rect">
            <a:avLst/>
          </a:prstGeom>
          <a:solidFill>
            <a:srgbClr val="FFC000"/>
          </a:solidFill>
          <a:ln>
            <a:headEnd/>
            <a:tailEnd/>
          </a:ln>
        </p:spPr>
        <p:style>
          <a:lnRef idx="2">
            <a:schemeClr val="accent5">
              <a:shade val="50000"/>
            </a:schemeClr>
          </a:lnRef>
          <a:fillRef idx="1">
            <a:schemeClr val="accent5"/>
          </a:fillRef>
          <a:effectRef idx="0">
            <a:schemeClr val="accent5"/>
          </a:effectRef>
          <a:fontRef idx="minor">
            <a:schemeClr val="lt1"/>
          </a:fontRef>
        </p:style>
      </p:pic>
      <p:sp>
        <p:nvSpPr>
          <p:cNvPr id="77834" name="TextBox 13"/>
          <p:cNvSpPr txBox="1">
            <a:spLocks noChangeArrowheads="1"/>
          </p:cNvSpPr>
          <p:nvPr/>
        </p:nvSpPr>
        <p:spPr bwMode="auto">
          <a:xfrm>
            <a:off x="838200" y="4876800"/>
            <a:ext cx="1865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eaLnBrk="1" hangingPunct="1">
              <a:lnSpc>
                <a:spcPct val="100000"/>
              </a:lnSpc>
              <a:spcBef>
                <a:spcPct val="0"/>
              </a:spcBef>
              <a:buClrTx/>
              <a:buSzTx/>
              <a:buFontTx/>
              <a:buNone/>
            </a:pPr>
            <a:r>
              <a:rPr lang="en-US" altLang="en-US">
                <a:solidFill>
                  <a:srgbClr val="92D050"/>
                </a:solidFill>
                <a:latin typeface="Arial" panose="020B0604020202020204" pitchFamily="34" charset="0"/>
              </a:rPr>
              <a:t>Email Response</a:t>
            </a:r>
          </a:p>
        </p:txBody>
      </p:sp>
      <p:sp>
        <p:nvSpPr>
          <p:cNvPr id="77835" name="TextBox 14"/>
          <p:cNvSpPr txBox="1">
            <a:spLocks noChangeArrowheads="1"/>
          </p:cNvSpPr>
          <p:nvPr/>
        </p:nvSpPr>
        <p:spPr bwMode="auto">
          <a:xfrm>
            <a:off x="533400" y="3048000"/>
            <a:ext cx="2505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eaLnBrk="1" hangingPunct="1">
              <a:lnSpc>
                <a:spcPct val="100000"/>
              </a:lnSpc>
              <a:spcBef>
                <a:spcPct val="0"/>
              </a:spcBef>
              <a:buClrTx/>
              <a:buSzTx/>
              <a:buFontTx/>
              <a:buNone/>
            </a:pPr>
            <a:r>
              <a:rPr lang="en-US" altLang="en-US">
                <a:solidFill>
                  <a:srgbClr val="FF0000"/>
                </a:solidFill>
                <a:latin typeface="Arial" panose="020B0604020202020204" pitchFamily="34" charset="0"/>
              </a:rPr>
              <a:t>SSH Connect Request</a:t>
            </a:r>
          </a:p>
        </p:txBody>
      </p:sp>
      <p:sp>
        <p:nvSpPr>
          <p:cNvPr id="77836" name="TextBox 15"/>
          <p:cNvSpPr txBox="1">
            <a:spLocks noChangeArrowheads="1"/>
          </p:cNvSpPr>
          <p:nvPr/>
        </p:nvSpPr>
        <p:spPr bwMode="auto">
          <a:xfrm>
            <a:off x="1447800" y="3429000"/>
            <a:ext cx="1595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eaLnBrk="1" hangingPunct="1">
              <a:lnSpc>
                <a:spcPct val="100000"/>
              </a:lnSpc>
              <a:spcBef>
                <a:spcPct val="0"/>
              </a:spcBef>
              <a:buClrTx/>
              <a:buSzTx/>
              <a:buFontTx/>
              <a:buNone/>
            </a:pPr>
            <a:r>
              <a:rPr lang="en-US" altLang="en-US">
                <a:solidFill>
                  <a:srgbClr val="FF0000"/>
                </a:solidFill>
                <a:latin typeface="Arial" panose="020B0604020202020204" pitchFamily="34" charset="0"/>
              </a:rPr>
              <a:t>DNS Request</a:t>
            </a:r>
          </a:p>
        </p:txBody>
      </p:sp>
      <p:cxnSp>
        <p:nvCxnSpPr>
          <p:cNvPr id="77837" name="Straight Arrow Connector 17"/>
          <p:cNvCxnSpPr>
            <a:cxnSpLocks noChangeShapeType="1"/>
            <a:stCxn id="77830" idx="2"/>
          </p:cNvCxnSpPr>
          <p:nvPr/>
        </p:nvCxnSpPr>
        <p:spPr bwMode="auto">
          <a:xfrm rot="16200000" flipH="1">
            <a:off x="2948782" y="2186781"/>
            <a:ext cx="1382712" cy="140652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7838" name="Straight Arrow Connector 23"/>
          <p:cNvCxnSpPr>
            <a:cxnSpLocks noChangeShapeType="1"/>
            <a:stCxn id="77826" idx="3"/>
          </p:cNvCxnSpPr>
          <p:nvPr/>
        </p:nvCxnSpPr>
        <p:spPr bwMode="auto">
          <a:xfrm>
            <a:off x="2568575" y="2698750"/>
            <a:ext cx="1774825" cy="103505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7839" name="Straight Arrow Connector 25"/>
          <p:cNvCxnSpPr>
            <a:cxnSpLocks noChangeShapeType="1"/>
            <a:stCxn id="77835" idx="3"/>
          </p:cNvCxnSpPr>
          <p:nvPr/>
        </p:nvCxnSpPr>
        <p:spPr bwMode="auto">
          <a:xfrm>
            <a:off x="3038475" y="3232150"/>
            <a:ext cx="1152525" cy="65405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7840" name="Straight Arrow Connector 27"/>
          <p:cNvCxnSpPr>
            <a:cxnSpLocks noChangeShapeType="1"/>
            <a:stCxn id="77836" idx="3"/>
          </p:cNvCxnSpPr>
          <p:nvPr/>
        </p:nvCxnSpPr>
        <p:spPr bwMode="auto">
          <a:xfrm>
            <a:off x="3043238" y="3613150"/>
            <a:ext cx="1223962" cy="34925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7841" name="Straight Arrow Connector 29"/>
          <p:cNvCxnSpPr>
            <a:cxnSpLocks noChangeShapeType="1"/>
            <a:stCxn id="77827" idx="3"/>
          </p:cNvCxnSpPr>
          <p:nvPr/>
        </p:nvCxnSpPr>
        <p:spPr bwMode="auto">
          <a:xfrm flipV="1">
            <a:off x="2103438" y="4114800"/>
            <a:ext cx="2163762" cy="3175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7842" name="Straight Arrow Connector 31"/>
          <p:cNvCxnSpPr>
            <a:cxnSpLocks noChangeShapeType="1"/>
            <a:stCxn id="77834" idx="3"/>
          </p:cNvCxnSpPr>
          <p:nvPr/>
        </p:nvCxnSpPr>
        <p:spPr bwMode="auto">
          <a:xfrm flipV="1">
            <a:off x="2703513" y="4572000"/>
            <a:ext cx="1639887" cy="48895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7843" name="Straight Arrow Connector 33"/>
          <p:cNvCxnSpPr>
            <a:cxnSpLocks noChangeShapeType="1"/>
            <a:stCxn id="77828" idx="3"/>
          </p:cNvCxnSpPr>
          <p:nvPr/>
        </p:nvCxnSpPr>
        <p:spPr bwMode="auto">
          <a:xfrm flipV="1">
            <a:off x="2741613" y="4648200"/>
            <a:ext cx="1754187" cy="86995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7844" name="Straight Arrow Connector 35"/>
          <p:cNvCxnSpPr>
            <a:cxnSpLocks noChangeShapeType="1"/>
            <a:stCxn id="77829" idx="3"/>
          </p:cNvCxnSpPr>
          <p:nvPr/>
        </p:nvCxnSpPr>
        <p:spPr bwMode="auto">
          <a:xfrm flipV="1">
            <a:off x="3903663" y="4724400"/>
            <a:ext cx="820737" cy="140335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7845" name="Straight Arrow Connector 37"/>
          <p:cNvCxnSpPr>
            <a:cxnSpLocks noChangeShapeType="1"/>
            <a:stCxn id="77831" idx="3"/>
          </p:cNvCxnSpPr>
          <p:nvPr/>
        </p:nvCxnSpPr>
        <p:spPr bwMode="auto">
          <a:xfrm flipV="1">
            <a:off x="3862388" y="4964113"/>
            <a:ext cx="1081087" cy="16208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7846" name="Straight Arrow Connector 40"/>
          <p:cNvCxnSpPr>
            <a:cxnSpLocks noChangeShapeType="1"/>
          </p:cNvCxnSpPr>
          <p:nvPr/>
        </p:nvCxnSpPr>
        <p:spPr bwMode="auto">
          <a:xfrm>
            <a:off x="5638800" y="3810000"/>
            <a:ext cx="990600" cy="1588"/>
          </a:xfrm>
          <a:prstGeom prst="straightConnector1">
            <a:avLst/>
          </a:prstGeom>
          <a:noFill/>
          <a:ln w="9525" algn="ctr">
            <a:solidFill>
              <a:schemeClr val="bg1"/>
            </a:solidFill>
            <a:round/>
            <a:headEnd/>
            <a:tailEnd type="arrow" w="med" len="med"/>
          </a:ln>
          <a:extLst>
            <a:ext uri="{909E8E84-426E-40DD-AFC4-6F175D3DCCD1}">
              <a14:hiddenFill xmlns:a14="http://schemas.microsoft.com/office/drawing/2010/main">
                <a:noFill/>
              </a14:hiddenFill>
            </a:ext>
          </a:extLst>
        </p:spPr>
      </p:cxnSp>
      <p:cxnSp>
        <p:nvCxnSpPr>
          <p:cNvPr id="77847" name="Straight Arrow Connector 42"/>
          <p:cNvCxnSpPr>
            <a:cxnSpLocks noChangeShapeType="1"/>
          </p:cNvCxnSpPr>
          <p:nvPr/>
        </p:nvCxnSpPr>
        <p:spPr bwMode="auto">
          <a:xfrm>
            <a:off x="5334000" y="3200400"/>
            <a:ext cx="15240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77848" name="TextBox 43"/>
          <p:cNvSpPr txBox="1">
            <a:spLocks noChangeArrowheads="1"/>
          </p:cNvSpPr>
          <p:nvPr/>
        </p:nvSpPr>
        <p:spPr bwMode="auto">
          <a:xfrm>
            <a:off x="5257800" y="2362200"/>
            <a:ext cx="12239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eaLnBrk="1" hangingPunct="1">
              <a:lnSpc>
                <a:spcPct val="100000"/>
              </a:lnSpc>
              <a:spcBef>
                <a:spcPct val="0"/>
              </a:spcBef>
              <a:buClrTx/>
              <a:buSzTx/>
              <a:buFontTx/>
              <a:buNone/>
            </a:pPr>
            <a:r>
              <a:rPr lang="en-US" altLang="en-US">
                <a:solidFill>
                  <a:srgbClr val="92D050"/>
                </a:solidFill>
                <a:latin typeface="Arial" panose="020B0604020202020204" pitchFamily="34" charset="0"/>
              </a:rPr>
              <a:t>Email </a:t>
            </a:r>
          </a:p>
          <a:p>
            <a:pPr eaLnBrk="1" hangingPunct="1">
              <a:lnSpc>
                <a:spcPct val="100000"/>
              </a:lnSpc>
              <a:spcBef>
                <a:spcPct val="0"/>
              </a:spcBef>
              <a:buClrTx/>
              <a:buSzTx/>
              <a:buFontTx/>
              <a:buNone/>
            </a:pPr>
            <a:r>
              <a:rPr lang="en-US" altLang="en-US">
                <a:solidFill>
                  <a:srgbClr val="92D050"/>
                </a:solidFill>
                <a:latin typeface="Arial" panose="020B0604020202020204" pitchFamily="34" charset="0"/>
              </a:rPr>
              <a:t>Response</a:t>
            </a:r>
          </a:p>
        </p:txBody>
      </p:sp>
      <p:sp>
        <p:nvSpPr>
          <p:cNvPr id="77849" name="TextBox 44"/>
          <p:cNvSpPr txBox="1">
            <a:spLocks noChangeArrowheads="1"/>
          </p:cNvSpPr>
          <p:nvPr/>
        </p:nvSpPr>
        <p:spPr bwMode="auto">
          <a:xfrm>
            <a:off x="5486400" y="3505200"/>
            <a:ext cx="12239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eaLnBrk="1" hangingPunct="1">
              <a:lnSpc>
                <a:spcPct val="100000"/>
              </a:lnSpc>
              <a:spcBef>
                <a:spcPct val="0"/>
              </a:spcBef>
              <a:buClrTx/>
              <a:buSzTx/>
              <a:buFontTx/>
              <a:buNone/>
            </a:pPr>
            <a:r>
              <a:rPr lang="en-US" altLang="en-US">
                <a:solidFill>
                  <a:srgbClr val="92D050"/>
                </a:solidFill>
                <a:latin typeface="Arial" panose="020B0604020202020204" pitchFamily="34" charset="0"/>
              </a:rPr>
              <a:t>Web</a:t>
            </a:r>
          </a:p>
          <a:p>
            <a:pPr eaLnBrk="1" hangingPunct="1">
              <a:lnSpc>
                <a:spcPct val="100000"/>
              </a:lnSpc>
              <a:spcBef>
                <a:spcPct val="0"/>
              </a:spcBef>
              <a:buClrTx/>
              <a:buSzTx/>
              <a:buFontTx/>
              <a:buNone/>
            </a:pPr>
            <a:r>
              <a:rPr lang="en-US" altLang="en-US">
                <a:solidFill>
                  <a:srgbClr val="92D050"/>
                </a:solidFill>
                <a:latin typeface="Arial" panose="020B0604020202020204" pitchFamily="34" charset="0"/>
              </a:rPr>
              <a:t>Response</a:t>
            </a:r>
          </a:p>
        </p:txBody>
      </p:sp>
      <p:sp>
        <p:nvSpPr>
          <p:cNvPr id="77850" name="TextBox 45"/>
          <p:cNvSpPr txBox="1">
            <a:spLocks noChangeArrowheads="1"/>
          </p:cNvSpPr>
          <p:nvPr/>
        </p:nvSpPr>
        <p:spPr bwMode="auto">
          <a:xfrm>
            <a:off x="457200" y="4419600"/>
            <a:ext cx="27574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eaLnBrk="1" hangingPunct="1">
              <a:lnSpc>
                <a:spcPct val="100000"/>
              </a:lnSpc>
              <a:spcBef>
                <a:spcPct val="0"/>
              </a:spcBef>
              <a:buClrTx/>
              <a:buSzTx/>
              <a:buFontTx/>
              <a:buNone/>
            </a:pPr>
            <a:r>
              <a:rPr lang="en-US" altLang="en-US">
                <a:solidFill>
                  <a:srgbClr val="FF0000"/>
                </a:solidFill>
                <a:latin typeface="Arial" panose="020B0604020202020204" pitchFamily="34" charset="0"/>
              </a:rPr>
              <a:t>Illegal Source IP Address</a:t>
            </a:r>
          </a:p>
        </p:txBody>
      </p:sp>
      <p:cxnSp>
        <p:nvCxnSpPr>
          <p:cNvPr id="77851" name="Straight Arrow Connector 47"/>
          <p:cNvCxnSpPr>
            <a:cxnSpLocks noChangeShapeType="1"/>
            <a:stCxn id="77850" idx="3"/>
          </p:cNvCxnSpPr>
          <p:nvPr/>
        </p:nvCxnSpPr>
        <p:spPr bwMode="auto">
          <a:xfrm flipV="1">
            <a:off x="3214688" y="4343400"/>
            <a:ext cx="823912" cy="26035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77852" name="TextBox 48"/>
          <p:cNvSpPr txBox="1">
            <a:spLocks noChangeArrowheads="1"/>
          </p:cNvSpPr>
          <p:nvPr/>
        </p:nvSpPr>
        <p:spPr bwMode="auto">
          <a:xfrm>
            <a:off x="228600" y="2133600"/>
            <a:ext cx="2501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eaLnBrk="1" hangingPunct="1">
              <a:lnSpc>
                <a:spcPct val="100000"/>
              </a:lnSpc>
              <a:spcBef>
                <a:spcPct val="0"/>
              </a:spcBef>
              <a:buClrTx/>
              <a:buSzTx/>
              <a:buFontTx/>
              <a:buNone/>
            </a:pPr>
            <a:r>
              <a:rPr lang="en-US" altLang="en-US">
                <a:solidFill>
                  <a:srgbClr val="FF0000"/>
                </a:solidFill>
                <a:latin typeface="Arial" panose="020B0604020202020204" pitchFamily="34" charset="0"/>
              </a:rPr>
              <a:t>Illegal Dest IP Address</a:t>
            </a:r>
          </a:p>
        </p:txBody>
      </p:sp>
      <p:cxnSp>
        <p:nvCxnSpPr>
          <p:cNvPr id="77853" name="Straight Arrow Connector 50"/>
          <p:cNvCxnSpPr>
            <a:cxnSpLocks noChangeShapeType="1"/>
            <a:stCxn id="77852" idx="3"/>
          </p:cNvCxnSpPr>
          <p:nvPr/>
        </p:nvCxnSpPr>
        <p:spPr bwMode="auto">
          <a:xfrm>
            <a:off x="2730500" y="2317750"/>
            <a:ext cx="1536700" cy="126365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77854" name="TextBox 51"/>
          <p:cNvSpPr txBox="1">
            <a:spLocks noChangeArrowheads="1"/>
          </p:cNvSpPr>
          <p:nvPr/>
        </p:nvSpPr>
        <p:spPr bwMode="auto">
          <a:xfrm>
            <a:off x="152400" y="5638800"/>
            <a:ext cx="3673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eaLnBrk="1" hangingPunct="1">
              <a:lnSpc>
                <a:spcPct val="100000"/>
              </a:lnSpc>
              <a:spcBef>
                <a:spcPct val="0"/>
              </a:spcBef>
              <a:buClrTx/>
              <a:buSzTx/>
              <a:buFontTx/>
              <a:buNone/>
            </a:pPr>
            <a:r>
              <a:rPr lang="en-US" altLang="en-US">
                <a:solidFill>
                  <a:srgbClr val="FF0000"/>
                </a:solidFill>
                <a:latin typeface="Arial" panose="020B0604020202020204" pitchFamily="34" charset="0"/>
              </a:rPr>
              <a:t>Microsoft  NetBIOS Name Service</a:t>
            </a:r>
          </a:p>
        </p:txBody>
      </p:sp>
      <p:cxnSp>
        <p:nvCxnSpPr>
          <p:cNvPr id="77855" name="Straight Arrow Connector 53"/>
          <p:cNvCxnSpPr>
            <a:cxnSpLocks noChangeShapeType="1"/>
          </p:cNvCxnSpPr>
          <p:nvPr/>
        </p:nvCxnSpPr>
        <p:spPr bwMode="auto">
          <a:xfrm rot="5400000" flipH="1" flipV="1">
            <a:off x="3733800" y="4800600"/>
            <a:ext cx="914400" cy="7620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77856" name="Title 1"/>
          <p:cNvSpPr>
            <a:spLocks noGrp="1"/>
          </p:cNvSpPr>
          <p:nvPr>
            <p:ph type="title"/>
          </p:nvPr>
        </p:nvSpPr>
        <p:spPr/>
        <p:txBody>
          <a:bodyPr/>
          <a:lstStyle/>
          <a:p>
            <a:pPr eaLnBrk="1" hangingPunct="1"/>
            <a:r>
              <a:rPr lang="en-US" altLang="en-US">
                <a:ea typeface="Calibri" panose="020F0502020204030204" pitchFamily="34" charset="0"/>
                <a:cs typeface="Lucida Sans" panose="020B0602030504020204" pitchFamily="34" charset="0"/>
              </a:rPr>
              <a:t>Use a Firewall</a:t>
            </a:r>
          </a:p>
        </p:txBody>
      </p:sp>
    </p:spTree>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Content Placeholder 2"/>
          <p:cNvSpPr>
            <a:spLocks noGrp="1"/>
          </p:cNvSpPr>
          <p:nvPr>
            <p:ph idx="1"/>
          </p:nvPr>
        </p:nvSpPr>
        <p:spPr>
          <a:xfrm>
            <a:off x="304800" y="1981200"/>
            <a:ext cx="3840163" cy="4391025"/>
          </a:xfrm>
        </p:spPr>
        <p:txBody>
          <a:bodyPr/>
          <a:lstStyle/>
          <a:p>
            <a:pPr eaLnBrk="1" hangingPunct="1"/>
            <a:r>
              <a:rPr lang="en-US" altLang="en-US" sz="2400" dirty="0">
                <a:latin typeface="Calibri" panose="020F0502020204030204" pitchFamily="34" charset="0"/>
                <a:ea typeface="ヒラギノ角ゴ Pro W3"/>
                <a:cs typeface="ヒラギノ角ゴ Pro W3"/>
              </a:rPr>
              <a:t>Do not open email attachments unless </a:t>
            </a:r>
          </a:p>
          <a:p>
            <a:pPr marL="342900" lvl="1" indent="-342900" eaLnBrk="1" hangingPunct="1">
              <a:buFont typeface="Arial" pitchFamily="34" charset="0"/>
              <a:buChar char="•"/>
            </a:pPr>
            <a:r>
              <a:rPr lang="en-US" altLang="en-US" sz="2400" dirty="0">
                <a:latin typeface="Calibri" panose="020F0502020204030204" pitchFamily="34" charset="0"/>
                <a:ea typeface="ヒラギノ角ゴ Pro W3"/>
                <a:cs typeface="ヒラギノ角ゴ Pro W3"/>
              </a:rPr>
              <a:t>you expect the email with attachment</a:t>
            </a:r>
          </a:p>
          <a:p>
            <a:pPr marL="342900" lvl="1" indent="-342900" eaLnBrk="1" hangingPunct="1">
              <a:buFont typeface="Arial" pitchFamily="34" charset="0"/>
              <a:buChar char="•"/>
            </a:pPr>
            <a:r>
              <a:rPr lang="en-US" altLang="en-US" sz="2400" dirty="0">
                <a:latin typeface="Calibri" panose="020F0502020204030204" pitchFamily="34" charset="0"/>
                <a:ea typeface="ヒラギノ角ゴ Pro W3"/>
                <a:cs typeface="ヒラギノ角ゴ Pro W3"/>
              </a:rPr>
              <a:t>you trust the sender</a:t>
            </a:r>
          </a:p>
          <a:p>
            <a:pPr eaLnBrk="1" hangingPunct="1"/>
            <a:r>
              <a:rPr lang="en-US" altLang="en-US" sz="2400" dirty="0">
                <a:latin typeface="Calibri" panose="020F0502020204030204" pitchFamily="34" charset="0"/>
                <a:ea typeface="ヒラギノ角ゴ Pro W3"/>
                <a:cs typeface="ヒラギノ角ゴ Pro W3"/>
              </a:rPr>
              <a:t>Do not click on links in emails unless you are absolutely sure of their validity</a:t>
            </a:r>
          </a:p>
          <a:p>
            <a:pPr eaLnBrk="1" hangingPunct="1"/>
            <a:r>
              <a:rPr lang="en-US" altLang="en-US" sz="2400" dirty="0">
                <a:latin typeface="Calibri" panose="020F0502020204030204" pitchFamily="34" charset="0"/>
                <a:ea typeface="ヒラギノ角ゴ Pro W3"/>
                <a:cs typeface="ヒラギノ角ゴ Pro W3"/>
              </a:rPr>
              <a:t>Only visit and/or download software from web pages you trust</a:t>
            </a:r>
          </a:p>
          <a:p>
            <a:pPr eaLnBrk="1" hangingPunct="1"/>
            <a:endParaRPr lang="en-US" altLang="en-US" dirty="0">
              <a:latin typeface="Calibri" panose="020F0502020204030204" pitchFamily="34" charset="0"/>
              <a:ea typeface="ヒラギノ角ゴ Pro W3"/>
              <a:cs typeface="ヒラギノ角ゴ Pro W3"/>
            </a:endParaRPr>
          </a:p>
        </p:txBody>
      </p:sp>
      <p:sp>
        <p:nvSpPr>
          <p:cNvPr id="75779" name="Title 2"/>
          <p:cNvSpPr>
            <a:spLocks noGrp="1"/>
          </p:cNvSpPr>
          <p:nvPr>
            <p:ph type="title"/>
          </p:nvPr>
        </p:nvSpPr>
        <p:spPr>
          <a:xfrm>
            <a:off x="520700" y="917575"/>
            <a:ext cx="8154988" cy="996950"/>
          </a:xfrm>
        </p:spPr>
        <p:txBody>
          <a:bodyPr/>
          <a:lstStyle/>
          <a:p>
            <a:pPr eaLnBrk="1" hangingPunct="1"/>
            <a:r>
              <a:rPr lang="en-US" altLang="en-US">
                <a:ea typeface="Calibri" panose="020F0502020204030204" pitchFamily="34" charset="0"/>
                <a:cs typeface="Lucida Sans" panose="020B0602030504020204" pitchFamily="34" charset="0"/>
              </a:rPr>
              <a:t>Avoid Social Engineering and Malicious Software</a:t>
            </a:r>
          </a:p>
        </p:txBody>
      </p:sp>
      <p:pic>
        <p:nvPicPr>
          <p:cNvPr id="7578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4963" y="2057400"/>
            <a:ext cx="496252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Content Placeholder 2"/>
          <p:cNvSpPr>
            <a:spLocks noGrp="1"/>
          </p:cNvSpPr>
          <p:nvPr>
            <p:ph idx="1"/>
          </p:nvPr>
        </p:nvSpPr>
        <p:spPr>
          <a:xfrm>
            <a:off x="457200" y="1371600"/>
            <a:ext cx="8458200" cy="2286000"/>
          </a:xfrm>
        </p:spPr>
        <p:txBody>
          <a:bodyPr/>
          <a:lstStyle/>
          <a:p>
            <a:pPr eaLnBrk="1" hangingPunct="1"/>
            <a:r>
              <a:rPr lang="en-US" altLang="en-US" sz="2800" dirty="0">
                <a:latin typeface="Calibri" panose="020F0502020204030204" pitchFamily="34" charset="0"/>
                <a:ea typeface="ヒラギノ角ゴ Pro W3"/>
                <a:cs typeface="ヒラギノ角ゴ Pro W3"/>
              </a:rPr>
              <a:t>Microsoft regularly issues updates to fix security problems</a:t>
            </a:r>
            <a:endParaRPr lang="en-US" altLang="en-US" sz="2000" dirty="0">
              <a:latin typeface="Calibri" panose="020F0502020204030204" pitchFamily="34" charset="0"/>
              <a:ea typeface="ヒラギノ角ゴ Pro W3"/>
              <a:cs typeface="ヒラギノ角ゴ Pro W3"/>
            </a:endParaRPr>
          </a:p>
          <a:p>
            <a:pPr eaLnBrk="1" hangingPunct="1"/>
            <a:r>
              <a:rPr lang="en-US" altLang="en-US" sz="2800" dirty="0">
                <a:latin typeface="Calibri" panose="020F0502020204030204" pitchFamily="34" charset="0"/>
                <a:ea typeface="ヒラギノ角ゴ Pro W3"/>
                <a:cs typeface="ヒラギノ角ゴ Pro W3"/>
              </a:rPr>
              <a:t>Windows Update should automatically install updates. </a:t>
            </a:r>
            <a:endParaRPr lang="en-US" altLang="en-US" sz="2000" dirty="0">
              <a:latin typeface="Calibri" panose="020F0502020204030204" pitchFamily="34" charset="0"/>
              <a:ea typeface="ヒラギノ角ゴ Pro W3"/>
              <a:cs typeface="ヒラギノ角ゴ Pro W3"/>
            </a:endParaRPr>
          </a:p>
          <a:p>
            <a:pPr eaLnBrk="1" hangingPunct="1"/>
            <a:r>
              <a:rPr lang="en-US" altLang="en-US" sz="2800" dirty="0">
                <a:latin typeface="Calibri" panose="020F0502020204030204" pitchFamily="34" charset="0"/>
                <a:ea typeface="ヒラギノ角ゴ Pro W3"/>
                <a:cs typeface="ヒラギノ角ゴ Pro W3"/>
              </a:rPr>
              <a:t>Avoid logging in as administrator</a:t>
            </a:r>
          </a:p>
          <a:p>
            <a:pPr eaLnBrk="1" hangingPunct="1"/>
            <a:endParaRPr lang="en-US" altLang="en-US" sz="2000" dirty="0">
              <a:latin typeface="Calibri" panose="020F0502020204030204" pitchFamily="34" charset="0"/>
              <a:ea typeface="ヒラギノ角ゴ Pro W3"/>
              <a:cs typeface="ヒラギノ角ゴ Pro W3"/>
            </a:endParaRPr>
          </a:p>
          <a:p>
            <a:pPr eaLnBrk="1" hangingPunct="1"/>
            <a:endParaRPr lang="en-US" altLang="en-US" dirty="0">
              <a:latin typeface="Calibri" panose="020F0502020204030204" pitchFamily="34" charset="0"/>
              <a:ea typeface="ヒラギノ角ゴ Pro W3"/>
              <a:cs typeface="ヒラギノ角ゴ Pro W3"/>
            </a:endParaRPr>
          </a:p>
        </p:txBody>
      </p:sp>
      <p:pic>
        <p:nvPicPr>
          <p:cNvPr id="798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514600"/>
            <a:ext cx="5638800"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9876" name="Title 2"/>
          <p:cNvSpPr>
            <a:spLocks noGrp="1"/>
          </p:cNvSpPr>
          <p:nvPr>
            <p:ph type="title"/>
          </p:nvPr>
        </p:nvSpPr>
        <p:spPr>
          <a:xfrm>
            <a:off x="533400" y="762000"/>
            <a:ext cx="8154988" cy="498598"/>
          </a:xfrm>
        </p:spPr>
        <p:txBody>
          <a:bodyPr/>
          <a:lstStyle/>
          <a:p>
            <a:pPr eaLnBrk="1" hangingPunct="1"/>
            <a:r>
              <a:rPr lang="en-US" altLang="en-US" dirty="0">
                <a:ea typeface="Calibri" panose="020F0502020204030204" pitchFamily="34" charset="0"/>
                <a:cs typeface="Lucida Sans" panose="020B0602030504020204" pitchFamily="34" charset="0"/>
              </a:rPr>
              <a:t>Patch Operating System and Applications</a:t>
            </a:r>
          </a:p>
        </p:txBody>
      </p:sp>
    </p:spTree>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2"/>
          <p:cNvSpPr>
            <a:spLocks noGrp="1"/>
          </p:cNvSpPr>
          <p:nvPr>
            <p:ph type="title"/>
          </p:nvPr>
        </p:nvSpPr>
        <p:spPr>
          <a:xfrm>
            <a:off x="520700" y="917575"/>
            <a:ext cx="8154988" cy="498598"/>
          </a:xfrm>
        </p:spPr>
        <p:txBody>
          <a:bodyPr/>
          <a:lstStyle/>
          <a:p>
            <a:pPr eaLnBrk="1" hangingPunct="1"/>
            <a:r>
              <a:rPr lang="en-US" altLang="en-US" dirty="0">
                <a:ea typeface="Calibri" panose="020F0502020204030204" pitchFamily="34" charset="0"/>
                <a:cs typeface="Lucida Sans" panose="020B0602030504020204" pitchFamily="34" charset="0"/>
              </a:rPr>
              <a:t>Create a Good Password</a:t>
            </a:r>
          </a:p>
        </p:txBody>
      </p:sp>
      <p:pic>
        <p:nvPicPr>
          <p:cNvPr id="81923" name="Picture 43"/>
          <p:cNvPicPr>
            <a:picLocks noGrp="1" noChangeAspect="1" noChangeArrowheads="1"/>
          </p:cNvPicPr>
          <p:nvPr>
            <p:ph idx="11"/>
          </p:nvPr>
        </p:nvPicPr>
        <p:blipFill>
          <a:blip r:embed="rId2">
            <a:extLst>
              <a:ext uri="{28A0092B-C50C-407E-A947-70E740481C1C}">
                <a14:useLocalDpi xmlns:a14="http://schemas.microsoft.com/office/drawing/2010/main" val="0"/>
              </a:ext>
            </a:extLst>
          </a:blip>
          <a:srcRect/>
          <a:stretch>
            <a:fillRect/>
          </a:stretch>
        </p:blipFill>
        <p:spPr>
          <a:xfrm>
            <a:off x="838200" y="1398588"/>
            <a:ext cx="7162800" cy="53768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2"/>
          <p:cNvGraphicFramePr>
            <a:graphicFrameLocks noGrp="1"/>
          </p:cNvGraphicFramePr>
          <p:nvPr>
            <p:extLst>
              <p:ext uri="{D42A27DB-BD31-4B8C-83A1-F6EECF244321}">
                <p14:modId xmlns:p14="http://schemas.microsoft.com/office/powerpoint/2010/main" val="3786058638"/>
              </p:ext>
            </p:extLst>
          </p:nvPr>
        </p:nvGraphicFramePr>
        <p:xfrm>
          <a:off x="455613" y="1581150"/>
          <a:ext cx="8231187" cy="4895850"/>
        </p:xfrm>
        <a:graphic>
          <a:graphicData uri="http://schemas.openxmlformats.org/drawingml/2006/table">
            <a:tbl>
              <a:tblPr>
                <a:tableStyleId>{D03447BB-5D67-496B-8E87-E561075AD55C}</a:tableStyleId>
              </a:tblPr>
              <a:tblGrid>
                <a:gridCol w="3581400">
                  <a:extLst>
                    <a:ext uri="{9D8B030D-6E8A-4147-A177-3AD203B41FA5}">
                      <a16:colId xmlns:a16="http://schemas.microsoft.com/office/drawing/2014/main" val="20000"/>
                    </a:ext>
                  </a:extLst>
                </a:gridCol>
                <a:gridCol w="4649787">
                  <a:extLst>
                    <a:ext uri="{9D8B030D-6E8A-4147-A177-3AD203B41FA5}">
                      <a16:colId xmlns:a16="http://schemas.microsoft.com/office/drawing/2014/main" val="20001"/>
                    </a:ext>
                  </a:extLst>
                </a:gridCol>
              </a:tblGrid>
              <a:tr h="944563">
                <a:tc>
                  <a:txBody>
                    <a:bodyPr/>
                    <a:lstStyle/>
                    <a:p>
                      <a:pPr marL="0" marR="0" lvl="0" indent="0" algn="l" defTabSz="457200" rtl="0" eaLnBrk="1" fontAlgn="base" latinLnBrk="0" hangingPunct="1">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u="none" strike="noStrike" cap="none" normalizeH="0" baseline="0" dirty="0">
                          <a:ln>
                            <a:noFill/>
                          </a:ln>
                          <a:solidFill>
                            <a:schemeClr val="accent3">
                              <a:lumMod val="25000"/>
                            </a:schemeClr>
                          </a:solidFill>
                          <a:effectLst/>
                        </a:rPr>
                        <a:t>Combine 2 unrelated words</a:t>
                      </a:r>
                      <a:endParaRPr kumimoji="0" lang="en-US" sz="2800" b="0" i="0" u="none" strike="noStrike" cap="none" normalizeH="0" baseline="0" dirty="0">
                        <a:ln>
                          <a:noFill/>
                        </a:ln>
                        <a:solidFill>
                          <a:schemeClr val="accent3">
                            <a:lumMod val="25000"/>
                          </a:schemeClr>
                        </a:solidFill>
                        <a:effectLst/>
                        <a:latin typeface="Arial" charset="0"/>
                        <a:ea typeface="ＭＳ Ｐゴシック"/>
                        <a:cs typeface="ＭＳ Ｐゴシック"/>
                      </a:endParaRPr>
                    </a:p>
                  </a:txBody>
                  <a:tcPr marL="90000" marR="90000" marT="70415" horzOverflow="overflow"/>
                </a:tc>
                <a:tc>
                  <a:txBody>
                    <a:bodyPr/>
                    <a:lstStyle/>
                    <a:p>
                      <a:pPr marL="0" marR="0" lvl="0" indent="0" algn="l" defTabSz="457200" rtl="0" eaLnBrk="1" fontAlgn="base" latinLnBrk="0" hangingPunct="1">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u="none" strike="noStrike" cap="none" normalizeH="0" baseline="0" dirty="0">
                          <a:ln>
                            <a:noFill/>
                          </a:ln>
                          <a:solidFill>
                            <a:schemeClr val="accent3">
                              <a:lumMod val="25000"/>
                            </a:schemeClr>
                          </a:solidFill>
                          <a:effectLst/>
                        </a:rPr>
                        <a:t>Mail + phone = mail*</a:t>
                      </a:r>
                      <a:r>
                        <a:rPr kumimoji="0" lang="en-US" sz="2800" u="none" strike="noStrike" cap="none" normalizeH="0" baseline="0" dirty="0" err="1">
                          <a:ln>
                            <a:noFill/>
                          </a:ln>
                          <a:solidFill>
                            <a:schemeClr val="accent3">
                              <a:lumMod val="25000"/>
                            </a:schemeClr>
                          </a:solidFill>
                          <a:effectLst/>
                        </a:rPr>
                        <a:t>fone</a:t>
                      </a:r>
                      <a:endParaRPr kumimoji="0" lang="en-US" sz="2800" b="0" i="0" u="none" strike="noStrike" cap="none" normalizeH="0" baseline="0" dirty="0">
                        <a:ln>
                          <a:noFill/>
                        </a:ln>
                        <a:solidFill>
                          <a:schemeClr val="accent3">
                            <a:lumMod val="25000"/>
                          </a:schemeClr>
                        </a:solidFill>
                        <a:effectLst/>
                        <a:latin typeface="Arial" charset="0"/>
                        <a:ea typeface="ＭＳ Ｐゴシック"/>
                        <a:cs typeface="ＭＳ Ｐゴシック"/>
                      </a:endParaRPr>
                    </a:p>
                  </a:txBody>
                  <a:tcPr marL="90000" marR="90000" marT="70415" horzOverflow="overflow"/>
                </a:tc>
                <a:extLst>
                  <a:ext uri="{0D108BD9-81ED-4DB2-BD59-A6C34878D82A}">
                    <a16:rowId xmlns:a16="http://schemas.microsoft.com/office/drawing/2014/main" val="10000"/>
                  </a:ext>
                </a:extLst>
              </a:tr>
              <a:tr h="1033463">
                <a:tc>
                  <a:txBody>
                    <a:bodyPr/>
                    <a:lstStyle/>
                    <a:p>
                      <a:pPr marL="0" marR="0" lvl="0" indent="0" algn="l" defTabSz="457200" rtl="0" eaLnBrk="1" fontAlgn="base" latinLnBrk="0" hangingPunct="1">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u="none" strike="noStrike" cap="none" normalizeH="0" baseline="0" dirty="0">
                          <a:ln>
                            <a:noFill/>
                          </a:ln>
                          <a:solidFill>
                            <a:schemeClr val="accent3">
                              <a:lumMod val="25000"/>
                            </a:schemeClr>
                          </a:solidFill>
                          <a:effectLst/>
                        </a:rPr>
                        <a:t>Abbreviate a phrase</a:t>
                      </a:r>
                      <a:endParaRPr kumimoji="0" lang="en-US" sz="2800" b="0" i="0" u="none" strike="noStrike" cap="none" normalizeH="0" baseline="0" dirty="0">
                        <a:ln>
                          <a:noFill/>
                        </a:ln>
                        <a:solidFill>
                          <a:schemeClr val="accent3">
                            <a:lumMod val="25000"/>
                          </a:schemeClr>
                        </a:solidFill>
                        <a:effectLst/>
                        <a:latin typeface="Arial" charset="0"/>
                        <a:ea typeface="ＭＳ Ｐゴシック"/>
                        <a:cs typeface="ＭＳ Ｐゴシック"/>
                      </a:endParaRPr>
                    </a:p>
                  </a:txBody>
                  <a:tcPr marL="90000" marR="90000" marT="70415" horzOverflow="overflow"/>
                </a:tc>
                <a:tc>
                  <a:txBody>
                    <a:bodyPr/>
                    <a:lstStyle/>
                    <a:p>
                      <a:pPr marL="0" marR="0" lvl="0" indent="0" algn="l" defTabSz="457200" rtl="0" eaLnBrk="1" fontAlgn="base" latinLnBrk="0" hangingPunct="1">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u="none" strike="noStrike" cap="none" normalizeH="0" baseline="0" dirty="0">
                          <a:ln>
                            <a:noFill/>
                          </a:ln>
                          <a:solidFill>
                            <a:schemeClr val="accent3">
                              <a:lumMod val="25000"/>
                            </a:schemeClr>
                          </a:solidFill>
                          <a:effectLst/>
                        </a:rPr>
                        <a:t>My favorite color is blue=</a:t>
                      </a:r>
                    </a:p>
                    <a:p>
                      <a:pPr marL="0" marR="0" lvl="0" indent="0" algn="l" defTabSz="457200" rtl="0" eaLnBrk="1" fontAlgn="base" latinLnBrk="0" hangingPunct="1">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u="none" strike="noStrike" cap="none" normalizeH="0" baseline="0" dirty="0" err="1">
                          <a:ln>
                            <a:noFill/>
                          </a:ln>
                          <a:solidFill>
                            <a:schemeClr val="accent3">
                              <a:lumMod val="25000"/>
                            </a:schemeClr>
                          </a:solidFill>
                          <a:effectLst/>
                        </a:rPr>
                        <a:t>Mfciblue</a:t>
                      </a:r>
                      <a:endParaRPr kumimoji="0" lang="en-US" sz="2800" b="0" i="0" u="none" strike="noStrike" cap="none" normalizeH="0" baseline="0" dirty="0">
                        <a:ln>
                          <a:noFill/>
                        </a:ln>
                        <a:solidFill>
                          <a:schemeClr val="accent3">
                            <a:lumMod val="25000"/>
                          </a:schemeClr>
                        </a:solidFill>
                        <a:effectLst/>
                        <a:latin typeface="Arial" charset="0"/>
                        <a:ea typeface="ＭＳ Ｐゴシック"/>
                        <a:cs typeface="ＭＳ Ｐゴシック"/>
                      </a:endParaRPr>
                    </a:p>
                  </a:txBody>
                  <a:tcPr marL="90000" marR="90000" marT="70415" horzOverflow="overflow"/>
                </a:tc>
                <a:extLst>
                  <a:ext uri="{0D108BD9-81ED-4DB2-BD59-A6C34878D82A}">
                    <a16:rowId xmlns:a16="http://schemas.microsoft.com/office/drawing/2014/main" val="10001"/>
                  </a:ext>
                </a:extLst>
              </a:tr>
              <a:tr h="2917824">
                <a:tc>
                  <a:txBody>
                    <a:bodyPr/>
                    <a:lstStyle/>
                    <a:p>
                      <a:pPr marL="0" marR="0" lvl="0" indent="0" algn="l" defTabSz="457200" rtl="0" eaLnBrk="1" fontAlgn="base" latinLnBrk="0" hangingPunct="1">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u="none" strike="noStrike" cap="none" normalizeH="0" baseline="0">
                          <a:ln>
                            <a:noFill/>
                          </a:ln>
                          <a:solidFill>
                            <a:schemeClr val="accent3">
                              <a:lumMod val="25000"/>
                            </a:schemeClr>
                          </a:solidFill>
                          <a:effectLst/>
                        </a:rPr>
                        <a:t>Music lyric</a:t>
                      </a:r>
                      <a:endParaRPr kumimoji="0" lang="en-US" sz="2800" b="0" i="0" u="none" strike="noStrike" cap="none" normalizeH="0" baseline="0">
                        <a:ln>
                          <a:noFill/>
                        </a:ln>
                        <a:solidFill>
                          <a:schemeClr val="accent3">
                            <a:lumMod val="25000"/>
                          </a:schemeClr>
                        </a:solidFill>
                        <a:effectLst/>
                        <a:latin typeface="Arial" charset="0"/>
                        <a:ea typeface="ＭＳ Ｐゴシック"/>
                        <a:cs typeface="ＭＳ Ｐゴシック"/>
                      </a:endParaRPr>
                    </a:p>
                  </a:txBody>
                  <a:tcPr marL="90000" marR="90000" marT="70415" horzOverflow="overflow"/>
                </a:tc>
                <a:tc>
                  <a:txBody>
                    <a:bodyPr/>
                    <a:lstStyle/>
                    <a:p>
                      <a:pPr marL="0" marR="0" lvl="0" indent="0" algn="l" defTabSz="457200" rtl="0" eaLnBrk="1" fontAlgn="base" latinLnBrk="0" hangingPunct="1">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u="none" strike="noStrike" cap="none" normalizeH="0" baseline="0" dirty="0">
                          <a:ln>
                            <a:noFill/>
                          </a:ln>
                          <a:solidFill>
                            <a:schemeClr val="accent3">
                              <a:lumMod val="25000"/>
                            </a:schemeClr>
                          </a:solidFill>
                          <a:effectLst/>
                        </a:rPr>
                        <a:t>Deck the halls with boughs of holly,</a:t>
                      </a:r>
                    </a:p>
                    <a:p>
                      <a:pPr marL="0" marR="0" lvl="0" indent="0" algn="l" defTabSz="457200" rtl="0" eaLnBrk="1" fontAlgn="base" latinLnBrk="0" hangingPunct="1">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u="none" strike="noStrike" cap="none" normalizeH="0" baseline="0" dirty="0" err="1">
                          <a:ln>
                            <a:noFill/>
                          </a:ln>
                          <a:solidFill>
                            <a:schemeClr val="accent3">
                              <a:lumMod val="25000"/>
                            </a:schemeClr>
                          </a:solidFill>
                          <a:effectLst/>
                        </a:rPr>
                        <a:t>Fa</a:t>
                      </a:r>
                      <a:r>
                        <a:rPr kumimoji="0" lang="en-US" sz="2800" u="none" strike="noStrike" cap="none" normalizeH="0" baseline="0" dirty="0">
                          <a:ln>
                            <a:noFill/>
                          </a:ln>
                          <a:solidFill>
                            <a:schemeClr val="accent3">
                              <a:lumMod val="25000"/>
                            </a:schemeClr>
                          </a:solidFill>
                          <a:effectLst/>
                        </a:rPr>
                        <a:t> la </a:t>
                      </a:r>
                      <a:r>
                        <a:rPr kumimoji="0" lang="en-US" sz="2800" u="none" strike="noStrike" cap="none" normalizeH="0" baseline="0" dirty="0" err="1">
                          <a:ln>
                            <a:noFill/>
                          </a:ln>
                          <a:solidFill>
                            <a:schemeClr val="accent3">
                              <a:lumMod val="25000"/>
                            </a:schemeClr>
                          </a:solidFill>
                          <a:effectLst/>
                        </a:rPr>
                        <a:t>la</a:t>
                      </a:r>
                      <a:r>
                        <a:rPr kumimoji="0" lang="en-US" sz="2800" u="none" strike="noStrike" cap="none" normalizeH="0" baseline="0" dirty="0">
                          <a:ln>
                            <a:noFill/>
                          </a:ln>
                          <a:solidFill>
                            <a:schemeClr val="accent3">
                              <a:lumMod val="25000"/>
                            </a:schemeClr>
                          </a:solidFill>
                          <a:effectLst/>
                        </a:rPr>
                        <a:t> </a:t>
                      </a:r>
                      <a:r>
                        <a:rPr kumimoji="0" lang="en-US" sz="2800" u="none" strike="noStrike" cap="none" normalizeH="0" baseline="0" dirty="0" err="1">
                          <a:ln>
                            <a:noFill/>
                          </a:ln>
                          <a:solidFill>
                            <a:schemeClr val="accent3">
                              <a:lumMod val="25000"/>
                            </a:schemeClr>
                          </a:solidFill>
                          <a:effectLst/>
                        </a:rPr>
                        <a:t>la</a:t>
                      </a:r>
                      <a:r>
                        <a:rPr kumimoji="0" lang="en-US" sz="2800" u="none" strike="noStrike" cap="none" normalizeH="0" baseline="0" dirty="0">
                          <a:ln>
                            <a:noFill/>
                          </a:ln>
                          <a:solidFill>
                            <a:schemeClr val="accent3">
                              <a:lumMod val="25000"/>
                            </a:schemeClr>
                          </a:solidFill>
                          <a:effectLst/>
                        </a:rPr>
                        <a:t> </a:t>
                      </a:r>
                      <a:r>
                        <a:rPr kumimoji="0" lang="en-US" sz="2800" u="none" strike="noStrike" cap="none" normalizeH="0" baseline="0" dirty="0" err="1">
                          <a:ln>
                            <a:noFill/>
                          </a:ln>
                          <a:solidFill>
                            <a:schemeClr val="accent3">
                              <a:lumMod val="25000"/>
                            </a:schemeClr>
                          </a:solidFill>
                          <a:effectLst/>
                        </a:rPr>
                        <a:t>la</a:t>
                      </a:r>
                      <a:r>
                        <a:rPr kumimoji="0" lang="en-US" sz="2800" u="none" strike="noStrike" cap="none" normalizeH="0" baseline="0" dirty="0">
                          <a:ln>
                            <a:noFill/>
                          </a:ln>
                          <a:solidFill>
                            <a:schemeClr val="accent3">
                              <a:lumMod val="25000"/>
                            </a:schemeClr>
                          </a:solidFill>
                          <a:effectLst/>
                        </a:rPr>
                        <a:t> </a:t>
                      </a:r>
                      <a:r>
                        <a:rPr kumimoji="0" lang="en-US" sz="2800" u="none" strike="noStrike" cap="none" normalizeH="0" baseline="0" dirty="0" err="1">
                          <a:ln>
                            <a:noFill/>
                          </a:ln>
                          <a:solidFill>
                            <a:schemeClr val="accent3">
                              <a:lumMod val="25000"/>
                            </a:schemeClr>
                          </a:solidFill>
                          <a:effectLst/>
                        </a:rPr>
                        <a:t>la</a:t>
                      </a:r>
                      <a:r>
                        <a:rPr kumimoji="0" lang="en-US" sz="2800" u="none" strike="noStrike" cap="none" normalizeH="0" baseline="0" dirty="0">
                          <a:ln>
                            <a:noFill/>
                          </a:ln>
                          <a:solidFill>
                            <a:schemeClr val="accent3">
                              <a:lumMod val="25000"/>
                            </a:schemeClr>
                          </a:solidFill>
                          <a:effectLst/>
                        </a:rPr>
                        <a:t> </a:t>
                      </a:r>
                      <a:r>
                        <a:rPr kumimoji="0" lang="en-US" sz="2800" u="none" strike="noStrike" cap="none" normalizeH="0" baseline="0" dirty="0" err="1">
                          <a:ln>
                            <a:noFill/>
                          </a:ln>
                          <a:solidFill>
                            <a:schemeClr val="accent3">
                              <a:lumMod val="25000"/>
                            </a:schemeClr>
                          </a:solidFill>
                          <a:effectLst/>
                        </a:rPr>
                        <a:t>la</a:t>
                      </a:r>
                      <a:r>
                        <a:rPr kumimoji="0" lang="en-US" sz="2800" u="none" strike="noStrike" cap="none" normalizeH="0" baseline="0" dirty="0">
                          <a:ln>
                            <a:noFill/>
                          </a:ln>
                          <a:solidFill>
                            <a:schemeClr val="accent3">
                              <a:lumMod val="25000"/>
                            </a:schemeClr>
                          </a:solidFill>
                          <a:effectLst/>
                        </a:rPr>
                        <a:t> </a:t>
                      </a:r>
                      <a:r>
                        <a:rPr kumimoji="0" lang="en-US" sz="2800" u="none" strike="noStrike" cap="none" normalizeH="0" baseline="0" dirty="0" err="1">
                          <a:ln>
                            <a:noFill/>
                          </a:ln>
                          <a:solidFill>
                            <a:schemeClr val="accent3">
                              <a:lumMod val="25000"/>
                            </a:schemeClr>
                          </a:solidFill>
                          <a:effectLst/>
                        </a:rPr>
                        <a:t>la</a:t>
                      </a:r>
                      <a:r>
                        <a:rPr kumimoji="0" lang="en-US" sz="2800" u="none" strike="noStrike" cap="none" normalizeH="0" baseline="0" dirty="0">
                          <a:ln>
                            <a:noFill/>
                          </a:ln>
                          <a:solidFill>
                            <a:schemeClr val="accent3">
                              <a:lumMod val="25000"/>
                            </a:schemeClr>
                          </a:solidFill>
                          <a:effectLst/>
                        </a:rPr>
                        <a:t> </a:t>
                      </a:r>
                      <a:r>
                        <a:rPr kumimoji="0" lang="en-US" sz="2800" u="none" strike="noStrike" cap="none" normalizeH="0" baseline="0" dirty="0" err="1">
                          <a:ln>
                            <a:noFill/>
                          </a:ln>
                          <a:solidFill>
                            <a:schemeClr val="accent3">
                              <a:lumMod val="25000"/>
                            </a:schemeClr>
                          </a:solidFill>
                          <a:effectLst/>
                        </a:rPr>
                        <a:t>la</a:t>
                      </a:r>
                      <a:r>
                        <a:rPr kumimoji="0" lang="en-US" sz="2800" u="none" strike="noStrike" cap="none" normalizeH="0" baseline="0" dirty="0">
                          <a:ln>
                            <a:noFill/>
                          </a:ln>
                          <a:solidFill>
                            <a:schemeClr val="accent3">
                              <a:lumMod val="25000"/>
                            </a:schemeClr>
                          </a:solidFill>
                          <a:effectLst/>
                        </a:rPr>
                        <a:t> </a:t>
                      </a:r>
                      <a:r>
                        <a:rPr kumimoji="0" lang="en-US" sz="2800" u="none" strike="noStrike" cap="none" normalizeH="0" baseline="0" dirty="0" err="1">
                          <a:ln>
                            <a:noFill/>
                          </a:ln>
                          <a:solidFill>
                            <a:schemeClr val="accent3">
                              <a:lumMod val="25000"/>
                            </a:schemeClr>
                          </a:solidFill>
                          <a:effectLst/>
                        </a:rPr>
                        <a:t>la</a:t>
                      </a:r>
                      <a:endParaRPr kumimoji="0" lang="en-US" sz="2800" u="none" strike="noStrike" cap="none" normalizeH="0" baseline="0" dirty="0">
                        <a:ln>
                          <a:noFill/>
                        </a:ln>
                        <a:solidFill>
                          <a:schemeClr val="accent3">
                            <a:lumMod val="25000"/>
                          </a:schemeClr>
                        </a:solidFill>
                        <a:effectLst/>
                      </a:endParaRPr>
                    </a:p>
                    <a:p>
                      <a:pPr marL="0" marR="0" lvl="0" indent="0" algn="l" defTabSz="457200" rtl="0" eaLnBrk="1" fontAlgn="base" latinLnBrk="0" hangingPunct="1">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sz="2800" u="none" strike="noStrike" cap="none" normalizeH="0" baseline="0" dirty="0">
                        <a:ln>
                          <a:noFill/>
                        </a:ln>
                        <a:solidFill>
                          <a:schemeClr val="accent3">
                            <a:lumMod val="25000"/>
                          </a:schemeClr>
                        </a:solidFill>
                        <a:effectLst/>
                      </a:endParaRPr>
                    </a:p>
                    <a:p>
                      <a:pPr marL="0" marR="0" lvl="0" indent="0" algn="l" defTabSz="457200" rtl="0" eaLnBrk="1" fontAlgn="base" latinLnBrk="0" hangingPunct="1">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u="none" strike="noStrike" cap="none" normalizeH="0" baseline="0" dirty="0">
                          <a:ln>
                            <a:noFill/>
                          </a:ln>
                          <a:solidFill>
                            <a:schemeClr val="accent3">
                              <a:lumMod val="25000"/>
                            </a:schemeClr>
                          </a:solidFill>
                          <a:effectLst/>
                        </a:rPr>
                        <a:t>Dthwboh,F9xl</a:t>
                      </a:r>
                      <a:endParaRPr kumimoji="0" lang="en-US" sz="2800" b="0" i="0" u="none" strike="noStrike" cap="none" normalizeH="0" baseline="0" dirty="0">
                        <a:ln>
                          <a:noFill/>
                        </a:ln>
                        <a:solidFill>
                          <a:schemeClr val="accent3">
                            <a:lumMod val="25000"/>
                          </a:schemeClr>
                        </a:solidFill>
                        <a:effectLst/>
                        <a:latin typeface="Arial" charset="0"/>
                        <a:ea typeface="ＭＳ Ｐゴシック"/>
                        <a:cs typeface="ＭＳ Ｐゴシック"/>
                      </a:endParaRPr>
                    </a:p>
                  </a:txBody>
                  <a:tcPr marL="90000" marR="90000" marT="70415" horzOverflow="overflow"/>
                </a:tc>
                <a:extLst>
                  <a:ext uri="{0D108BD9-81ED-4DB2-BD59-A6C34878D82A}">
                    <a16:rowId xmlns:a16="http://schemas.microsoft.com/office/drawing/2014/main" val="10002"/>
                  </a:ext>
                </a:extLst>
              </a:tr>
            </a:tbl>
          </a:graphicData>
        </a:graphic>
      </p:graphicFrame>
      <p:sp>
        <p:nvSpPr>
          <p:cNvPr id="82953" name="Title 2"/>
          <p:cNvSpPr>
            <a:spLocks noGrp="1"/>
          </p:cNvSpPr>
          <p:nvPr>
            <p:ph type="title"/>
          </p:nvPr>
        </p:nvSpPr>
        <p:spPr/>
        <p:txBody>
          <a:bodyPr/>
          <a:lstStyle/>
          <a:p>
            <a:pPr eaLnBrk="1" hangingPunct="1"/>
            <a:r>
              <a:rPr lang="en-US" altLang="en-US">
                <a:ea typeface="Calibri" panose="020F0502020204030204" pitchFamily="34" charset="0"/>
                <a:cs typeface="Lucida Sans" panose="020B0602030504020204" pitchFamily="34" charset="0"/>
              </a:rPr>
              <a:t>Create a Good Password, Cont’d</a:t>
            </a:r>
          </a:p>
        </p:txBody>
      </p:sp>
    </p:spTree>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pPr eaLnBrk="1" hangingPunct="1"/>
            <a:r>
              <a:rPr lang="en-US" altLang="en-US">
                <a:ea typeface="Calibri" panose="020F0502020204030204" pitchFamily="34" charset="0"/>
                <a:cs typeface="Lucida Sans" panose="020B0602030504020204" pitchFamily="34" charset="0"/>
              </a:rPr>
              <a:t>Password Recommendations</a:t>
            </a:r>
          </a:p>
        </p:txBody>
      </p:sp>
      <p:graphicFrame>
        <p:nvGraphicFramePr>
          <p:cNvPr id="4" name="Content Placeholder 3"/>
          <p:cNvGraphicFramePr>
            <a:graphicFrameLocks noGrp="1"/>
          </p:cNvGraphicFramePr>
          <p:nvPr>
            <p:ph idx="1"/>
          </p:nvPr>
        </p:nvGraphicFramePr>
        <p:xfrm>
          <a:off x="228600" y="1752600"/>
          <a:ext cx="8001000" cy="4416426"/>
        </p:xfrm>
        <a:graphic>
          <a:graphicData uri="http://schemas.openxmlformats.org/drawingml/2006/table">
            <a:tbl>
              <a:tblPr firstRow="1" firstCol="1" bandRow="1">
                <a:tableStyleId>{5C22544A-7EE6-4342-B048-85BDC9FD1C3A}</a:tableStyleId>
              </a:tblPr>
              <a:tblGrid>
                <a:gridCol w="33528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tblGrid>
              <a:tr h="630918">
                <a:tc>
                  <a:txBody>
                    <a:bodyPr/>
                    <a:lstStyle/>
                    <a:p>
                      <a:pPr marL="0" marR="0">
                        <a:lnSpc>
                          <a:spcPct val="115000"/>
                        </a:lnSpc>
                        <a:spcBef>
                          <a:spcPts val="0"/>
                        </a:spcBef>
                        <a:spcAft>
                          <a:spcPts val="0"/>
                        </a:spcAft>
                      </a:pPr>
                      <a:r>
                        <a:rPr lang="en-US" sz="1800">
                          <a:effectLst/>
                        </a:rPr>
                        <a:t> </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a:effectLst/>
                        </a:rPr>
                        <a:t>PCI DSS vers. 3 [PCIv3]</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a:effectLst/>
                        </a:rPr>
                        <a:t>CIS Microsoft Windows 8 [CIS8]</a:t>
                      </a:r>
                      <a:endParaRPr lang="en-US" sz="180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315459">
                <a:tc>
                  <a:txBody>
                    <a:bodyPr/>
                    <a:lstStyle/>
                    <a:p>
                      <a:pPr marL="0" marR="0">
                        <a:lnSpc>
                          <a:spcPct val="115000"/>
                        </a:lnSpc>
                        <a:spcBef>
                          <a:spcPts val="0"/>
                        </a:spcBef>
                        <a:spcAft>
                          <a:spcPts val="0"/>
                        </a:spcAft>
                      </a:pPr>
                      <a:r>
                        <a:rPr lang="en-US" sz="1800">
                          <a:effectLst/>
                        </a:rPr>
                        <a:t>Password length</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a:effectLst/>
                        </a:rPr>
                        <a:t>7 characters</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a:effectLst/>
                        </a:rPr>
                        <a:t>14 characters</a:t>
                      </a:r>
                      <a:endParaRPr lang="en-US" sz="180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315459">
                <a:tc>
                  <a:txBody>
                    <a:bodyPr/>
                    <a:lstStyle/>
                    <a:p>
                      <a:pPr marL="0" marR="0">
                        <a:lnSpc>
                          <a:spcPct val="115000"/>
                        </a:lnSpc>
                        <a:spcBef>
                          <a:spcPts val="0"/>
                        </a:spcBef>
                        <a:spcAft>
                          <a:spcPts val="0"/>
                        </a:spcAft>
                      </a:pPr>
                      <a:r>
                        <a:rPr lang="en-US" sz="1800">
                          <a:effectLst/>
                        </a:rPr>
                        <a:t>Account lockout threshold</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a:effectLst/>
                        </a:rPr>
                        <a:t>6 invalid attempts</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a:effectLst/>
                        </a:rPr>
                        <a:t>5 invalid attempts</a:t>
                      </a:r>
                      <a:endParaRPr lang="en-US" sz="180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630918">
                <a:tc>
                  <a:txBody>
                    <a:bodyPr/>
                    <a:lstStyle/>
                    <a:p>
                      <a:pPr marL="0" marR="0">
                        <a:lnSpc>
                          <a:spcPct val="115000"/>
                        </a:lnSpc>
                        <a:spcBef>
                          <a:spcPts val="0"/>
                        </a:spcBef>
                        <a:spcAft>
                          <a:spcPts val="0"/>
                        </a:spcAft>
                      </a:pPr>
                      <a:r>
                        <a:rPr lang="en-US" sz="1800">
                          <a:effectLst/>
                        </a:rPr>
                        <a:t>Account lockout duration</a:t>
                      </a:r>
                    </a:p>
                    <a:p>
                      <a:pPr marL="0" marR="0">
                        <a:lnSpc>
                          <a:spcPct val="115000"/>
                        </a:lnSpc>
                        <a:spcBef>
                          <a:spcPts val="0"/>
                        </a:spcBef>
                        <a:spcAft>
                          <a:spcPts val="0"/>
                        </a:spcAft>
                      </a:pPr>
                      <a:r>
                        <a:rPr lang="en-US" sz="1800">
                          <a:effectLst/>
                        </a:rPr>
                        <a:t>(clears lockout counter)</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a:effectLst/>
                        </a:rPr>
                        <a:t>30 minutes</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a:effectLst/>
                        </a:rPr>
                        <a:t>15 minutes</a:t>
                      </a:r>
                      <a:endParaRPr lang="en-US" sz="180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315459">
                <a:tc>
                  <a:txBody>
                    <a:bodyPr/>
                    <a:lstStyle/>
                    <a:p>
                      <a:pPr marL="0" marR="0">
                        <a:lnSpc>
                          <a:spcPct val="115000"/>
                        </a:lnSpc>
                        <a:spcBef>
                          <a:spcPts val="0"/>
                        </a:spcBef>
                        <a:spcAft>
                          <a:spcPts val="0"/>
                        </a:spcAft>
                      </a:pPr>
                      <a:r>
                        <a:rPr lang="en-US" sz="1800">
                          <a:effectLst/>
                        </a:rPr>
                        <a:t>Screen saver time-out</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a:effectLst/>
                        </a:rPr>
                        <a:t>15 minutes</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a:effectLst/>
                        </a:rPr>
                        <a:t>15 minutes</a:t>
                      </a:r>
                      <a:endParaRPr lang="en-US" sz="180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315459">
                <a:tc>
                  <a:txBody>
                    <a:bodyPr/>
                    <a:lstStyle/>
                    <a:p>
                      <a:pPr marL="0" marR="0">
                        <a:lnSpc>
                          <a:spcPct val="115000"/>
                        </a:lnSpc>
                        <a:spcBef>
                          <a:spcPts val="0"/>
                        </a:spcBef>
                        <a:spcAft>
                          <a:spcPts val="0"/>
                        </a:spcAft>
                      </a:pPr>
                      <a:r>
                        <a:rPr lang="en-US" sz="1800" dirty="0">
                          <a:effectLst/>
                        </a:rPr>
                        <a:t>Max. password age</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a:effectLst/>
                        </a:rPr>
                        <a:t>90 days</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a:effectLst/>
                        </a:rPr>
                        <a:t>60 days</a:t>
                      </a:r>
                      <a:endParaRPr lang="en-US" sz="180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315459">
                <a:tc>
                  <a:txBody>
                    <a:bodyPr/>
                    <a:lstStyle/>
                    <a:p>
                      <a:pPr marL="0" marR="0">
                        <a:lnSpc>
                          <a:spcPct val="115000"/>
                        </a:lnSpc>
                        <a:spcBef>
                          <a:spcPts val="0"/>
                        </a:spcBef>
                        <a:spcAft>
                          <a:spcPts val="0"/>
                        </a:spcAft>
                      </a:pPr>
                      <a:r>
                        <a:rPr lang="en-US" sz="1800" dirty="0">
                          <a:effectLst/>
                        </a:rPr>
                        <a:t>Min. password age</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a:effectLst/>
                        </a:rPr>
                        <a:t>Not specified</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a:effectLst/>
                        </a:rPr>
                        <a:t>1 day</a:t>
                      </a:r>
                      <a:endParaRPr lang="en-US" sz="1800">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r h="315459">
                <a:tc>
                  <a:txBody>
                    <a:bodyPr/>
                    <a:lstStyle/>
                    <a:p>
                      <a:pPr marL="0" marR="0">
                        <a:lnSpc>
                          <a:spcPct val="115000"/>
                        </a:lnSpc>
                        <a:spcBef>
                          <a:spcPts val="0"/>
                        </a:spcBef>
                        <a:spcAft>
                          <a:spcPts val="0"/>
                        </a:spcAft>
                      </a:pPr>
                      <a:r>
                        <a:rPr lang="en-US" sz="1800">
                          <a:effectLst/>
                        </a:rPr>
                        <a:t>Password history retention</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a:effectLst/>
                        </a:rPr>
                        <a:t>4</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a:effectLst/>
                        </a:rPr>
                        <a:t>24</a:t>
                      </a:r>
                      <a:endParaRPr lang="en-US" sz="1800">
                        <a:effectLst/>
                        <a:latin typeface="Calibri"/>
                        <a:ea typeface="Calibri"/>
                        <a:cs typeface="Times New Roman"/>
                      </a:endParaRPr>
                    </a:p>
                  </a:txBody>
                  <a:tcPr marL="68580" marR="68580" marT="0" marB="0"/>
                </a:tc>
                <a:extLst>
                  <a:ext uri="{0D108BD9-81ED-4DB2-BD59-A6C34878D82A}">
                    <a16:rowId xmlns:a16="http://schemas.microsoft.com/office/drawing/2014/main" val="10007"/>
                  </a:ext>
                </a:extLst>
              </a:tr>
              <a:tr h="1261836">
                <a:tc>
                  <a:txBody>
                    <a:bodyPr/>
                    <a:lstStyle/>
                    <a:p>
                      <a:pPr marL="0" marR="0">
                        <a:lnSpc>
                          <a:spcPct val="115000"/>
                        </a:lnSpc>
                        <a:spcBef>
                          <a:spcPts val="0"/>
                        </a:spcBef>
                        <a:spcAft>
                          <a:spcPts val="0"/>
                        </a:spcAft>
                      </a:pPr>
                      <a:r>
                        <a:rPr lang="en-US" sz="1800" dirty="0">
                          <a:effectLst/>
                        </a:rPr>
                        <a:t>Password complexity requirements</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a:effectLst/>
                        </a:rPr>
                        <a:t>Numeric and alphabetic</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3 of 4: uppercase alpha, lowercase alpha, numeric, punctuation</a:t>
                      </a:r>
                      <a:endParaRPr lang="en-US"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8"/>
                  </a:ext>
                </a:extLst>
              </a:tr>
            </a:tbl>
          </a:graphicData>
        </a:graphic>
      </p:graphicFrame>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1ACFC16-5AE4-44F7-89D5-AF9994D86948}"/>
              </a:ext>
            </a:extLst>
          </p:cNvPr>
          <p:cNvSpPr>
            <a:spLocks noGrp="1"/>
          </p:cNvSpPr>
          <p:nvPr>
            <p:ph idx="11"/>
          </p:nvPr>
        </p:nvSpPr>
        <p:spPr/>
        <p:txBody>
          <a:bodyPr/>
          <a:lstStyle/>
          <a:p>
            <a:pPr marL="36512">
              <a:defRPr/>
            </a:pPr>
            <a:r>
              <a:rPr lang="en-US" sz="2000" dirty="0"/>
              <a:t>Most lost or stolen information impact organizations financially:</a:t>
            </a:r>
          </a:p>
          <a:p>
            <a:pPr marL="322262" indent="-285750">
              <a:buFont typeface="Arial" panose="020B0604020202020204" pitchFamily="34" charset="0"/>
              <a:buChar char="•"/>
              <a:defRPr/>
            </a:pPr>
            <a:r>
              <a:rPr lang="en-US" sz="2000" dirty="0"/>
              <a:t>Personal 77%</a:t>
            </a:r>
          </a:p>
          <a:p>
            <a:pPr marL="322262" indent="-285750">
              <a:buFont typeface="Arial" panose="020B0604020202020204" pitchFamily="34" charset="0"/>
              <a:buChar char="•"/>
              <a:defRPr/>
            </a:pPr>
            <a:r>
              <a:rPr lang="en-US" sz="2000" dirty="0"/>
              <a:t>Medical 43%</a:t>
            </a:r>
          </a:p>
          <a:p>
            <a:pPr marL="322262" indent="-285750">
              <a:buFont typeface="Arial" panose="020B0604020202020204" pitchFamily="34" charset="0"/>
              <a:buChar char="•"/>
              <a:defRPr/>
            </a:pPr>
            <a:r>
              <a:rPr lang="en-US" sz="2000" dirty="0"/>
              <a:t>Other 15%</a:t>
            </a:r>
          </a:p>
          <a:p>
            <a:pPr marL="322262" indent="-285750">
              <a:buFont typeface="Arial" panose="020B0604020202020204" pitchFamily="34" charset="0"/>
              <a:buChar char="•"/>
              <a:defRPr/>
            </a:pPr>
            <a:r>
              <a:rPr lang="en-US" sz="2000" dirty="0"/>
              <a:t>Bank 9%</a:t>
            </a:r>
          </a:p>
          <a:p>
            <a:pPr marL="36512">
              <a:defRPr/>
            </a:pPr>
            <a:r>
              <a:rPr lang="en-US" sz="2000" dirty="0"/>
              <a:t>It is difficult to confirm that data was stolen by outsider</a:t>
            </a:r>
          </a:p>
          <a:p>
            <a:endParaRPr lang="en-US" dirty="0"/>
          </a:p>
        </p:txBody>
      </p:sp>
      <p:sp>
        <p:nvSpPr>
          <p:cNvPr id="3" name="Title 2">
            <a:extLst>
              <a:ext uri="{FF2B5EF4-FFF2-40B4-BE49-F238E27FC236}">
                <a16:creationId xmlns:a16="http://schemas.microsoft.com/office/drawing/2014/main" id="{0D08AD79-302C-4B50-807F-D93491ECF8B9}"/>
              </a:ext>
            </a:extLst>
          </p:cNvPr>
          <p:cNvSpPr>
            <a:spLocks noGrp="1"/>
          </p:cNvSpPr>
          <p:nvPr>
            <p:ph type="title"/>
          </p:nvPr>
        </p:nvSpPr>
        <p:spPr/>
        <p:txBody>
          <a:bodyPr/>
          <a:lstStyle/>
          <a:p>
            <a:r>
              <a:rPr lang="en-US" dirty="0"/>
              <a:t>Breaches</a:t>
            </a:r>
          </a:p>
        </p:txBody>
      </p:sp>
    </p:spTree>
    <p:extLst>
      <p:ext uri="{BB962C8B-B14F-4D97-AF65-F5344CB8AC3E}">
        <p14:creationId xmlns:p14="http://schemas.microsoft.com/office/powerpoint/2010/main" val="492644750"/>
      </p:ext>
    </p:extLst>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1"/>
          <p:cNvSpPr>
            <a:spLocks noGrp="1"/>
          </p:cNvSpPr>
          <p:nvPr>
            <p:ph idx="11"/>
          </p:nvPr>
        </p:nvSpPr>
        <p:spPr>
          <a:xfrm>
            <a:off x="522288" y="1511300"/>
            <a:ext cx="8135937" cy="4860925"/>
          </a:xfrm>
        </p:spPr>
        <p:txBody>
          <a:bodyPr/>
          <a:lstStyle/>
          <a:p>
            <a:r>
              <a:rPr lang="en-US" altLang="en-US" dirty="0">
                <a:latin typeface="Calibri" panose="020F0502020204030204" pitchFamily="34" charset="0"/>
                <a:ea typeface="ヒラギノ角ゴ Pro W3"/>
                <a:cs typeface="ヒラギノ角ゴ Pro W3"/>
              </a:rPr>
              <a:t>Two-factor authentication</a:t>
            </a:r>
          </a:p>
          <a:p>
            <a:r>
              <a:rPr lang="en-US" altLang="en-US" dirty="0">
                <a:latin typeface="Calibri" panose="020F0502020204030204" pitchFamily="34" charset="0"/>
                <a:ea typeface="ヒラギノ角ゴ Pro W3"/>
                <a:cs typeface="ヒラギノ角ゴ Pro W3"/>
              </a:rPr>
              <a:t>Unified threat management (UTM)—This network-based control category includes firewall, intrusion prevention, and various threat-detection capabilities.</a:t>
            </a:r>
          </a:p>
          <a:p>
            <a:endParaRPr lang="en-US" altLang="en-US" dirty="0">
              <a:latin typeface="Calibri" panose="020F0502020204030204" pitchFamily="34" charset="0"/>
              <a:ea typeface="ヒラギノ角ゴ Pro W3"/>
              <a:cs typeface="ヒラギノ角ゴ Pro W3"/>
            </a:endParaRPr>
          </a:p>
        </p:txBody>
      </p:sp>
      <p:sp>
        <p:nvSpPr>
          <p:cNvPr id="72707" name="Title 2"/>
          <p:cNvSpPr>
            <a:spLocks noGrp="1"/>
          </p:cNvSpPr>
          <p:nvPr>
            <p:ph type="title"/>
          </p:nvPr>
        </p:nvSpPr>
        <p:spPr/>
        <p:txBody>
          <a:bodyPr/>
          <a:lstStyle/>
          <a:p>
            <a:r>
              <a:rPr lang="en-US" altLang="en-US" dirty="0">
                <a:ea typeface="Calibri" panose="020F0502020204030204" pitchFamily="34" charset="0"/>
                <a:cs typeface="Lucida Sans" panose="020B0602030504020204" pitchFamily="34" charset="0"/>
              </a:rPr>
              <a:t>More Advanced Technologies</a:t>
            </a:r>
          </a:p>
        </p:txBody>
      </p:sp>
    </p:spTree>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771525"/>
          </a:xfrm>
        </p:spPr>
        <p:txBody>
          <a:bodyPr>
            <a:normAutofit fontScale="25000" lnSpcReduction="20000"/>
          </a:bodyPr>
          <a:lstStyle/>
          <a:p>
            <a:pPr marL="36576" eaLnBrk="1" fontAlgn="auto" hangingPunct="1">
              <a:lnSpc>
                <a:spcPct val="120000"/>
              </a:lnSpc>
              <a:spcAft>
                <a:spcPts val="0"/>
              </a:spcAft>
              <a:defRPr/>
            </a:pPr>
            <a:r>
              <a:rPr lang="en-US" sz="8000" dirty="0"/>
              <a:t>Always use secure browser to do online purchasing</a:t>
            </a:r>
          </a:p>
          <a:p>
            <a:pPr marL="36576" eaLnBrk="1" fontAlgn="auto" hangingPunct="1">
              <a:lnSpc>
                <a:spcPct val="120000"/>
              </a:lnSpc>
              <a:spcAft>
                <a:spcPts val="0"/>
              </a:spcAft>
              <a:defRPr/>
            </a:pPr>
            <a:r>
              <a:rPr lang="en-US" sz="8000" dirty="0"/>
              <a:t>Never use a Debit card on-line.</a:t>
            </a:r>
          </a:p>
          <a:p>
            <a:pPr marL="420624" indent="-384048" eaLnBrk="1" fontAlgn="auto" hangingPunct="1">
              <a:spcAft>
                <a:spcPts val="0"/>
              </a:spcAft>
              <a:buFont typeface="Wingdings 2"/>
              <a:buChar char=""/>
              <a:defRPr/>
            </a:pPr>
            <a:r>
              <a:rPr lang="en-US" dirty="0"/>
              <a:t>Frequently delete temp files, cookies, history, saved passwords etc.</a:t>
            </a:r>
          </a:p>
          <a:p>
            <a:pPr marL="420624" indent="-384048" eaLnBrk="1" fontAlgn="auto" hangingPunct="1">
              <a:spcAft>
                <a:spcPts val="0"/>
              </a:spcAft>
              <a:buFont typeface="Wingdings 2"/>
              <a:buChar char=""/>
              <a:defRPr/>
            </a:pPr>
            <a:endParaRPr lang="en-US" dirty="0"/>
          </a:p>
        </p:txBody>
      </p:sp>
      <p:pic>
        <p:nvPicPr>
          <p:cNvPr id="86019" name="Picture 2"/>
          <p:cNvPicPr>
            <a:picLocks noChangeAspect="1" noChangeArrowheads="1"/>
          </p:cNvPicPr>
          <p:nvPr/>
        </p:nvPicPr>
        <p:blipFill>
          <a:blip r:embed="rId3">
            <a:extLst>
              <a:ext uri="{28A0092B-C50C-407E-A947-70E740481C1C}">
                <a14:useLocalDpi xmlns:a14="http://schemas.microsoft.com/office/drawing/2010/main" val="0"/>
              </a:ext>
            </a:extLst>
          </a:blip>
          <a:srcRect b="2702"/>
          <a:stretch>
            <a:fillRect/>
          </a:stretch>
        </p:blipFill>
        <p:spPr bwMode="auto">
          <a:xfrm>
            <a:off x="457200" y="2286000"/>
            <a:ext cx="5676900" cy="441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11"/>
          <p:cNvSpPr/>
          <p:nvPr/>
        </p:nvSpPr>
        <p:spPr>
          <a:xfrm>
            <a:off x="1143000" y="2438400"/>
            <a:ext cx="1219200" cy="304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3" name="Oval 12"/>
          <p:cNvSpPr/>
          <p:nvPr/>
        </p:nvSpPr>
        <p:spPr>
          <a:xfrm>
            <a:off x="5867400" y="6477000"/>
            <a:ext cx="304800" cy="304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15" name="Straight Arrow Connector 14"/>
          <p:cNvCxnSpPr/>
          <p:nvPr/>
        </p:nvCxnSpPr>
        <p:spPr>
          <a:xfrm rot="10800000">
            <a:off x="2438400" y="2589213"/>
            <a:ext cx="4114800" cy="1587"/>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a:off x="5334000" y="5257800"/>
            <a:ext cx="1981200" cy="4572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6024" name="Content Placeholder 2"/>
          <p:cNvSpPr txBox="1">
            <a:spLocks/>
          </p:cNvSpPr>
          <p:nvPr/>
        </p:nvSpPr>
        <p:spPr bwMode="auto">
          <a:xfrm>
            <a:off x="6477000" y="2286000"/>
            <a:ext cx="1371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19100" indent="-382588">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eaLnBrk="1" hangingPunct="1">
              <a:lnSpc>
                <a:spcPct val="100000"/>
              </a:lnSpc>
              <a:spcBef>
                <a:spcPct val="20000"/>
              </a:spcBef>
              <a:buClr>
                <a:schemeClr val="accent1"/>
              </a:buClr>
              <a:buSzPct val="80000"/>
              <a:buFontTx/>
              <a:buNone/>
            </a:pPr>
            <a:r>
              <a:rPr lang="en-US" altLang="en-US" sz="3000">
                <a:solidFill>
                  <a:schemeClr val="tx1"/>
                </a:solidFill>
                <a:latin typeface="Arial" panose="020B0604020202020204" pitchFamily="34" charset="0"/>
              </a:rPr>
              <a:t>https://</a:t>
            </a:r>
          </a:p>
        </p:txBody>
      </p:sp>
      <p:sp>
        <p:nvSpPr>
          <p:cNvPr id="23" name="Content Placeholder 2"/>
          <p:cNvSpPr txBox="1">
            <a:spLocks/>
          </p:cNvSpPr>
          <p:nvPr/>
        </p:nvSpPr>
        <p:spPr>
          <a:xfrm>
            <a:off x="6324600" y="3886200"/>
            <a:ext cx="2667000" cy="685800"/>
          </a:xfrm>
          <a:prstGeom prst="rect">
            <a:avLst/>
          </a:prstGeom>
        </p:spPr>
        <p:txBody>
          <a:bodyPr>
            <a:normAutofit fontScale="77500" lnSpcReduction="20000"/>
          </a:bodyPr>
          <a:lstStyle/>
          <a:p>
            <a:pPr eaLnBrk="1" fontAlgn="auto" hangingPunct="1">
              <a:spcBef>
                <a:spcPct val="20000"/>
              </a:spcBef>
              <a:spcAft>
                <a:spcPts val="0"/>
              </a:spcAft>
              <a:buClr>
                <a:schemeClr val="accent1"/>
              </a:buClr>
              <a:buSzPct val="80000"/>
              <a:defRPr/>
            </a:pPr>
            <a:r>
              <a:rPr lang="en-US" sz="3000" dirty="0">
                <a:latin typeface="+mn-lt"/>
              </a:rPr>
              <a:t>Symbol showing enhanced security</a:t>
            </a:r>
          </a:p>
        </p:txBody>
      </p:sp>
      <p:sp>
        <p:nvSpPr>
          <p:cNvPr id="86026" name="Title 3"/>
          <p:cNvSpPr>
            <a:spLocks noGrp="1"/>
          </p:cNvSpPr>
          <p:nvPr>
            <p:ph type="title"/>
          </p:nvPr>
        </p:nvSpPr>
        <p:spPr>
          <a:xfrm>
            <a:off x="417513" y="609600"/>
            <a:ext cx="8156575" cy="996950"/>
          </a:xfrm>
        </p:spPr>
        <p:txBody>
          <a:bodyPr/>
          <a:lstStyle/>
          <a:p>
            <a:pPr eaLnBrk="1" hangingPunct="1"/>
            <a:r>
              <a:rPr lang="en-US" altLang="en-US">
                <a:ea typeface="Calibri" panose="020F0502020204030204" pitchFamily="34" charset="0"/>
                <a:cs typeface="Lucida Sans" panose="020B0602030504020204" pitchFamily="34" charset="0"/>
              </a:rPr>
              <a:t>Kind-of Secure On-line Financial Transactions</a:t>
            </a:r>
          </a:p>
        </p:txBody>
      </p:sp>
    </p:spTree>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6576" eaLnBrk="1" fontAlgn="auto" hangingPunct="1">
              <a:spcAft>
                <a:spcPts val="0"/>
              </a:spcAft>
              <a:defRPr/>
            </a:pPr>
            <a:r>
              <a:rPr lang="en-US" dirty="0"/>
              <a:t>Disappearing info:  Malware, </a:t>
            </a:r>
            <a:r>
              <a:rPr lang="en-US" dirty="0" err="1"/>
              <a:t>ransomware</a:t>
            </a:r>
            <a:r>
              <a:rPr lang="en-US" dirty="0"/>
              <a:t>, disk failure, … </a:t>
            </a:r>
          </a:p>
          <a:p>
            <a:pPr marL="36576" eaLnBrk="1" fontAlgn="auto" hangingPunct="1">
              <a:spcAft>
                <a:spcPts val="0"/>
              </a:spcAft>
              <a:defRPr/>
            </a:pPr>
            <a:r>
              <a:rPr lang="en-US" dirty="0"/>
              <a:t>What information is important to you?</a:t>
            </a:r>
          </a:p>
          <a:p>
            <a:pPr marL="36576" eaLnBrk="1" fontAlgn="auto" hangingPunct="1">
              <a:spcAft>
                <a:spcPts val="0"/>
              </a:spcAft>
              <a:defRPr/>
            </a:pPr>
            <a:r>
              <a:rPr lang="en-US" dirty="0"/>
              <a:t>Is your back-up:</a:t>
            </a:r>
          </a:p>
          <a:p>
            <a:pPr marL="341313" indent="-341313" algn="ctr" eaLnBrk="1" fontAlgn="auto" hangingPunct="1">
              <a:lnSpc>
                <a:spcPct val="150000"/>
              </a:lnSpc>
              <a:spcBef>
                <a:spcPts val="700"/>
              </a:spcBef>
              <a:spcAft>
                <a:spcPts val="0"/>
              </a:spcAft>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400" dirty="0">
                <a:solidFill>
                  <a:schemeClr val="tx1">
                    <a:lumMod val="75000"/>
                    <a:lumOff val="25000"/>
                  </a:schemeClr>
                </a:solidFill>
              </a:rPr>
              <a:t>Recent?</a:t>
            </a:r>
          </a:p>
          <a:p>
            <a:pPr marL="341313" indent="-341313" algn="ctr" eaLnBrk="1" fontAlgn="auto" hangingPunct="1">
              <a:lnSpc>
                <a:spcPct val="90000"/>
              </a:lnSpc>
              <a:spcBef>
                <a:spcPts val="700"/>
              </a:spcBef>
              <a:spcAft>
                <a:spcPts val="0"/>
              </a:spcAft>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400" dirty="0">
                <a:solidFill>
                  <a:schemeClr val="tx1">
                    <a:lumMod val="75000"/>
                    <a:lumOff val="25000"/>
                  </a:schemeClr>
                </a:solidFill>
              </a:rPr>
              <a:t>Off-site &amp; Secure?</a:t>
            </a:r>
          </a:p>
          <a:p>
            <a:pPr marL="341313" indent="-341313" algn="ctr" eaLnBrk="1" fontAlgn="auto" hangingPunct="1">
              <a:lnSpc>
                <a:spcPct val="90000"/>
              </a:lnSpc>
              <a:spcBef>
                <a:spcPts val="700"/>
              </a:spcBef>
              <a:spcAft>
                <a:spcPts val="0"/>
              </a:spcAft>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400" dirty="0">
                <a:solidFill>
                  <a:schemeClr val="tx1">
                    <a:lumMod val="75000"/>
                    <a:lumOff val="25000"/>
                  </a:schemeClr>
                </a:solidFill>
              </a:rPr>
              <a:t>Process Documented?</a:t>
            </a:r>
          </a:p>
          <a:p>
            <a:pPr marL="341313" indent="-341313" algn="ctr" eaLnBrk="1" fontAlgn="auto" hangingPunct="1">
              <a:lnSpc>
                <a:spcPct val="90000"/>
              </a:lnSpc>
              <a:spcBef>
                <a:spcPts val="700"/>
              </a:spcBef>
              <a:spcAft>
                <a:spcPts val="0"/>
              </a:spcAft>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400" dirty="0">
                <a:solidFill>
                  <a:schemeClr val="tx1">
                    <a:lumMod val="75000"/>
                    <a:lumOff val="25000"/>
                  </a:schemeClr>
                </a:solidFill>
              </a:rPr>
              <a:t>Tested?</a:t>
            </a:r>
          </a:p>
          <a:p>
            <a:pPr marL="341313" indent="-341313" algn="ctr" eaLnBrk="1" fontAlgn="auto" hangingPunct="1">
              <a:lnSpc>
                <a:spcPct val="90000"/>
              </a:lnSpc>
              <a:spcBef>
                <a:spcPts val="700"/>
              </a:spcBef>
              <a:spcAft>
                <a:spcPts val="0"/>
              </a:spcAft>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400" dirty="0">
                <a:solidFill>
                  <a:schemeClr val="tx1">
                    <a:lumMod val="75000"/>
                    <a:lumOff val="25000"/>
                  </a:schemeClr>
                </a:solidFill>
              </a:rPr>
              <a:t>Encrypted?</a:t>
            </a:r>
          </a:p>
          <a:p>
            <a:pPr marL="420624" indent="-384048" eaLnBrk="1" fontAlgn="auto" hangingPunct="1">
              <a:spcAft>
                <a:spcPts val="0"/>
              </a:spcAft>
              <a:buFont typeface="Wingdings 2"/>
              <a:buChar char=""/>
              <a:defRPr/>
            </a:pPr>
            <a:endParaRPr lang="en-US" dirty="0"/>
          </a:p>
        </p:txBody>
      </p:sp>
      <p:sp>
        <p:nvSpPr>
          <p:cNvPr id="88069" name="Title 3"/>
          <p:cNvSpPr>
            <a:spLocks noGrp="1"/>
          </p:cNvSpPr>
          <p:nvPr>
            <p:ph type="title"/>
          </p:nvPr>
        </p:nvSpPr>
        <p:spPr/>
        <p:txBody>
          <a:bodyPr/>
          <a:lstStyle/>
          <a:p>
            <a:pPr eaLnBrk="1" hangingPunct="1"/>
            <a:r>
              <a:rPr lang="en-US" altLang="en-US">
                <a:ea typeface="Calibri" panose="020F0502020204030204" pitchFamily="34" charset="0"/>
                <a:cs typeface="Lucida Sans" panose="020B0602030504020204" pitchFamily="34" charset="0"/>
              </a:rPr>
              <a:t>Back up Important Information</a:t>
            </a:r>
          </a:p>
        </p:txBody>
      </p:sp>
    </p:spTree>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7"/>
          <p:cNvSpPr>
            <a:spLocks noGrp="1"/>
          </p:cNvSpPr>
          <p:nvPr>
            <p:ph type="title"/>
          </p:nvPr>
        </p:nvSpPr>
        <p:spPr/>
        <p:txBody>
          <a:bodyPr/>
          <a:lstStyle/>
          <a:p>
            <a:r>
              <a:rPr lang="en-US" altLang="en-US">
                <a:ea typeface="Calibri" panose="020F0502020204030204" pitchFamily="34" charset="0"/>
                <a:cs typeface="Lucida Sans" panose="020B0602030504020204" pitchFamily="34" charset="0"/>
              </a:rPr>
              <a:t>Who-What-How</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365749332"/>
              </p:ext>
            </p:extLst>
          </p:nvPr>
        </p:nvGraphicFramePr>
        <p:xfrm>
          <a:off x="457200" y="1676400"/>
          <a:ext cx="8229600" cy="4454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2743200" y="4868863"/>
            <a:ext cx="2095500" cy="646112"/>
          </a:xfrm>
          <a:prstGeom prst="rect">
            <a:avLst/>
          </a:prstGeom>
          <a:noFill/>
        </p:spPr>
        <p:txBody>
          <a:bodyPr wrap="none">
            <a:spAutoFit/>
          </a:bodyPr>
          <a:lstStyle/>
          <a:p>
            <a:pPr>
              <a:defRPr/>
            </a:pPr>
            <a:r>
              <a:rPr lang="en-US" dirty="0">
                <a:solidFill>
                  <a:schemeClr val="accent4">
                    <a:lumMod val="50000"/>
                  </a:schemeClr>
                </a:solidFill>
              </a:rPr>
              <a:t>Ransomware 56%</a:t>
            </a:r>
          </a:p>
          <a:p>
            <a:pPr>
              <a:defRPr/>
            </a:pPr>
            <a:r>
              <a:rPr lang="en-US" dirty="0" err="1">
                <a:solidFill>
                  <a:schemeClr val="accent4">
                    <a:lumMod val="50000"/>
                  </a:schemeClr>
                </a:solidFill>
              </a:rPr>
              <a:t>Cmd</a:t>
            </a:r>
            <a:r>
              <a:rPr lang="en-US" dirty="0">
                <a:solidFill>
                  <a:schemeClr val="accent4">
                    <a:lumMod val="50000"/>
                  </a:schemeClr>
                </a:solidFill>
              </a:rPr>
              <a:t> &amp; </a:t>
            </a:r>
            <a:r>
              <a:rPr lang="en-US" dirty="0" err="1">
                <a:solidFill>
                  <a:schemeClr val="accent4">
                    <a:lumMod val="50000"/>
                  </a:schemeClr>
                </a:solidFill>
              </a:rPr>
              <a:t>Cntrll</a:t>
            </a:r>
            <a:r>
              <a:rPr lang="en-US" dirty="0">
                <a:solidFill>
                  <a:schemeClr val="accent4">
                    <a:lumMod val="50000"/>
                  </a:schemeClr>
                </a:solidFill>
              </a:rPr>
              <a:t> 36%</a:t>
            </a:r>
          </a:p>
        </p:txBody>
      </p:sp>
      <p:sp>
        <p:nvSpPr>
          <p:cNvPr id="90117" name="TextBox 9"/>
          <p:cNvSpPr txBox="1">
            <a:spLocks noChangeArrowheads="1"/>
          </p:cNvSpPr>
          <p:nvPr/>
        </p:nvSpPr>
        <p:spPr bwMode="auto">
          <a:xfrm>
            <a:off x="5334000" y="4868863"/>
            <a:ext cx="14890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Phishing</a:t>
            </a:r>
          </a:p>
          <a:p>
            <a:r>
              <a:rPr lang="en-US" altLang="en-US"/>
              <a:t>Cmd &amp; Cntrl</a:t>
            </a:r>
          </a:p>
          <a:p>
            <a:r>
              <a:rPr lang="en-US" altLang="en-US"/>
              <a:t>Backdoor    </a:t>
            </a:r>
          </a:p>
          <a:p>
            <a:r>
              <a:rPr lang="en-US" altLang="en-US"/>
              <a:t>    Malware</a:t>
            </a:r>
          </a:p>
        </p:txBody>
      </p:sp>
      <p:sp>
        <p:nvSpPr>
          <p:cNvPr id="90118" name="TextBox 10"/>
          <p:cNvSpPr txBox="1">
            <a:spLocks noChangeArrowheads="1"/>
          </p:cNvSpPr>
          <p:nvPr/>
        </p:nvSpPr>
        <p:spPr bwMode="auto">
          <a:xfrm>
            <a:off x="3578225" y="6359525"/>
            <a:ext cx="5108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Verizon 2018 Data Breach Investigations Report</a:t>
            </a:r>
          </a:p>
        </p:txBody>
      </p:sp>
      <p:sp>
        <p:nvSpPr>
          <p:cNvPr id="90119" name="TextBox 11"/>
          <p:cNvSpPr txBox="1">
            <a:spLocks noChangeArrowheads="1"/>
          </p:cNvSpPr>
          <p:nvPr/>
        </p:nvSpPr>
        <p:spPr bwMode="auto">
          <a:xfrm>
            <a:off x="6870700" y="4876800"/>
            <a:ext cx="186372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a:t>Privilege misuse</a:t>
            </a:r>
          </a:p>
          <a:p>
            <a:pPr algn="r"/>
            <a:r>
              <a:rPr lang="en-US" altLang="en-US"/>
              <a:t>Collusion</a:t>
            </a:r>
          </a:p>
          <a:p>
            <a:pPr algn="r"/>
            <a:r>
              <a:rPr lang="en-US" altLang="en-US"/>
              <a:t>Partners abuse</a:t>
            </a:r>
          </a:p>
        </p:txBody>
      </p:sp>
    </p:spTree>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1"/>
            <p:extLst>
              <p:ext uri="{D42A27DB-BD31-4B8C-83A1-F6EECF244321}">
                <p14:modId xmlns:p14="http://schemas.microsoft.com/office/powerpoint/2010/main" val="50038213"/>
              </p:ext>
            </p:extLst>
          </p:nvPr>
        </p:nvGraphicFramePr>
        <p:xfrm>
          <a:off x="304800" y="1600200"/>
          <a:ext cx="8686800" cy="5059366"/>
        </p:xfrm>
        <a:graphic>
          <a:graphicData uri="http://schemas.openxmlformats.org/drawingml/2006/table">
            <a:tbl>
              <a:tblPr firstRow="1" firstCol="1" bandRow="1" bandCol="1">
                <a:tableStyleId>{5C22544A-7EE6-4342-B048-85BDC9FD1C3A}</a:tableStyleId>
              </a:tblPr>
              <a:tblGrid>
                <a:gridCol w="1219200">
                  <a:extLst>
                    <a:ext uri="{9D8B030D-6E8A-4147-A177-3AD203B41FA5}">
                      <a16:colId xmlns:a16="http://schemas.microsoft.com/office/drawing/2014/main" val="20000"/>
                    </a:ext>
                  </a:extLst>
                </a:gridCol>
                <a:gridCol w="7467600">
                  <a:extLst>
                    <a:ext uri="{9D8B030D-6E8A-4147-A177-3AD203B41FA5}">
                      <a16:colId xmlns:a16="http://schemas.microsoft.com/office/drawing/2014/main" val="20001"/>
                    </a:ext>
                  </a:extLst>
                </a:gridCol>
              </a:tblGrid>
              <a:tr h="253975">
                <a:tc>
                  <a:txBody>
                    <a:bodyPr/>
                    <a:lstStyle/>
                    <a:p>
                      <a:pPr marL="0" marR="0" hangingPunct="0">
                        <a:lnSpc>
                          <a:spcPct val="100000"/>
                        </a:lnSpc>
                        <a:spcBef>
                          <a:spcPts val="300"/>
                        </a:spcBef>
                        <a:spcAft>
                          <a:spcPts val="0"/>
                        </a:spcAft>
                      </a:pPr>
                      <a:r>
                        <a:rPr lang="en-US" sz="1600">
                          <a:effectLst/>
                        </a:rPr>
                        <a:t>Threat Type</a:t>
                      </a:r>
                      <a:endParaRPr lang="en-US" sz="1600">
                        <a:effectLst/>
                        <a:latin typeface="Times"/>
                        <a:ea typeface="Times New Roman"/>
                        <a:cs typeface="Times New Roman"/>
                      </a:endParaRPr>
                    </a:p>
                  </a:txBody>
                  <a:tcPr marL="0" marR="0" marT="0" marB="0"/>
                </a:tc>
                <a:tc>
                  <a:txBody>
                    <a:bodyPr/>
                    <a:lstStyle/>
                    <a:p>
                      <a:pPr marL="0" marR="0" hangingPunct="0">
                        <a:lnSpc>
                          <a:spcPct val="100000"/>
                        </a:lnSpc>
                        <a:spcBef>
                          <a:spcPts val="300"/>
                        </a:spcBef>
                        <a:spcAft>
                          <a:spcPts val="0"/>
                        </a:spcAft>
                      </a:pPr>
                      <a:r>
                        <a:rPr lang="en-US" sz="1600">
                          <a:effectLst/>
                        </a:rPr>
                        <a:t>Year: Example Threats</a:t>
                      </a:r>
                      <a:endParaRPr lang="en-US" sz="1600">
                        <a:effectLst/>
                        <a:latin typeface="Times"/>
                        <a:ea typeface="Times New Roman"/>
                        <a:cs typeface="Times New Roman"/>
                      </a:endParaRPr>
                    </a:p>
                  </a:txBody>
                  <a:tcPr marL="0" marR="0" marT="0" marB="0"/>
                </a:tc>
                <a:extLst>
                  <a:ext uri="{0D108BD9-81ED-4DB2-BD59-A6C34878D82A}">
                    <a16:rowId xmlns:a16="http://schemas.microsoft.com/office/drawing/2014/main" val="10000"/>
                  </a:ext>
                </a:extLst>
              </a:tr>
              <a:tr h="253975">
                <a:tc>
                  <a:txBody>
                    <a:bodyPr/>
                    <a:lstStyle/>
                    <a:p>
                      <a:pPr marL="0" marR="0" hangingPunct="0">
                        <a:lnSpc>
                          <a:spcPct val="100000"/>
                        </a:lnSpc>
                        <a:spcBef>
                          <a:spcPts val="300"/>
                        </a:spcBef>
                        <a:spcAft>
                          <a:spcPts val="0"/>
                        </a:spcAft>
                      </a:pPr>
                      <a:r>
                        <a:rPr lang="en-US" sz="1600" dirty="0">
                          <a:effectLst/>
                        </a:rPr>
                        <a:t>Experiment</a:t>
                      </a:r>
                      <a:endParaRPr lang="en-US" sz="1600" dirty="0">
                        <a:effectLst/>
                        <a:latin typeface="Times"/>
                        <a:ea typeface="Times New Roman"/>
                        <a:cs typeface="Times New Roman"/>
                      </a:endParaRPr>
                    </a:p>
                  </a:txBody>
                  <a:tcPr marL="0" marR="0" marT="0" marB="0"/>
                </a:tc>
                <a:tc>
                  <a:txBody>
                    <a:bodyPr/>
                    <a:lstStyle/>
                    <a:p>
                      <a:pPr marL="0" marR="0" hangingPunct="0">
                        <a:lnSpc>
                          <a:spcPct val="100000"/>
                        </a:lnSpc>
                        <a:spcBef>
                          <a:spcPts val="300"/>
                        </a:spcBef>
                        <a:spcAft>
                          <a:spcPts val="0"/>
                        </a:spcAft>
                      </a:pPr>
                      <a:r>
                        <a:rPr lang="en-US" sz="1600" dirty="0">
                          <a:effectLst/>
                        </a:rPr>
                        <a:t>1984: Fred Cohen publishes “Computer Viruses: Theory and Experiments”</a:t>
                      </a:r>
                      <a:endParaRPr lang="en-US" sz="1600" dirty="0">
                        <a:effectLst/>
                        <a:latin typeface="Times"/>
                        <a:ea typeface="Times New Roman"/>
                        <a:cs typeface="Times New Roman"/>
                      </a:endParaRPr>
                    </a:p>
                  </a:txBody>
                  <a:tcPr marL="0" marR="0" marT="0" marB="0"/>
                </a:tc>
                <a:extLst>
                  <a:ext uri="{0D108BD9-81ED-4DB2-BD59-A6C34878D82A}">
                    <a16:rowId xmlns:a16="http://schemas.microsoft.com/office/drawing/2014/main" val="10001"/>
                  </a:ext>
                </a:extLst>
              </a:tr>
              <a:tr h="584144">
                <a:tc>
                  <a:txBody>
                    <a:bodyPr/>
                    <a:lstStyle/>
                    <a:p>
                      <a:pPr marL="0" marR="0" hangingPunct="0">
                        <a:lnSpc>
                          <a:spcPct val="100000"/>
                        </a:lnSpc>
                        <a:spcBef>
                          <a:spcPts val="300"/>
                        </a:spcBef>
                        <a:spcAft>
                          <a:spcPts val="0"/>
                        </a:spcAft>
                      </a:pPr>
                      <a:r>
                        <a:rPr lang="en-US" sz="1600">
                          <a:effectLst/>
                        </a:rPr>
                        <a:t>Vandalism</a:t>
                      </a:r>
                      <a:endParaRPr lang="en-US" sz="1600">
                        <a:effectLst/>
                        <a:latin typeface="Times"/>
                        <a:ea typeface="Times New Roman"/>
                        <a:cs typeface="Times New Roman"/>
                      </a:endParaRPr>
                    </a:p>
                  </a:txBody>
                  <a:tcPr marL="0" marR="0" marT="0" marB="0"/>
                </a:tc>
                <a:tc>
                  <a:txBody>
                    <a:bodyPr/>
                    <a:lstStyle/>
                    <a:p>
                      <a:pPr marL="0" marR="0" hangingPunct="0">
                        <a:lnSpc>
                          <a:spcPct val="100000"/>
                        </a:lnSpc>
                        <a:spcBef>
                          <a:spcPts val="300"/>
                        </a:spcBef>
                        <a:spcAft>
                          <a:spcPts val="0"/>
                        </a:spcAft>
                      </a:pPr>
                      <a:r>
                        <a:rPr lang="en-US" sz="1600" dirty="0">
                          <a:effectLst/>
                        </a:rPr>
                        <a:t>1988: Jerusalem Virus deletes all executable files on the system, on Friday the 13</a:t>
                      </a:r>
                      <a:r>
                        <a:rPr lang="en-US" sz="1600" baseline="30000" dirty="0">
                          <a:effectLst/>
                        </a:rPr>
                        <a:t>th</a:t>
                      </a:r>
                      <a:r>
                        <a:rPr lang="en-US" sz="1600" dirty="0">
                          <a:effectLst/>
                        </a:rPr>
                        <a:t>.</a:t>
                      </a:r>
                    </a:p>
                    <a:p>
                      <a:pPr marL="0" marR="0" hangingPunct="0">
                        <a:lnSpc>
                          <a:spcPct val="100000"/>
                        </a:lnSpc>
                        <a:spcBef>
                          <a:spcPts val="300"/>
                        </a:spcBef>
                        <a:spcAft>
                          <a:spcPts val="0"/>
                        </a:spcAft>
                      </a:pPr>
                      <a:r>
                        <a:rPr lang="en-US" sz="1600" dirty="0">
                          <a:effectLst/>
                        </a:rPr>
                        <a:t>1991: Michelangelo Virus reformats hard drives on March 6, Michelangelo’s birthday.</a:t>
                      </a:r>
                      <a:endParaRPr lang="en-US" sz="1600" dirty="0">
                        <a:effectLst/>
                        <a:latin typeface="Times"/>
                        <a:ea typeface="Times New Roman"/>
                        <a:cs typeface="Times New Roman"/>
                      </a:endParaRPr>
                    </a:p>
                  </a:txBody>
                  <a:tcPr marL="0" marR="0" marT="0" marB="0"/>
                </a:tc>
                <a:extLst>
                  <a:ext uri="{0D108BD9-81ED-4DB2-BD59-A6C34878D82A}">
                    <a16:rowId xmlns:a16="http://schemas.microsoft.com/office/drawing/2014/main" val="10002"/>
                  </a:ext>
                </a:extLst>
              </a:tr>
              <a:tr h="507952">
                <a:tc>
                  <a:txBody>
                    <a:bodyPr/>
                    <a:lstStyle/>
                    <a:p>
                      <a:pPr marL="0" marR="0" hangingPunct="0">
                        <a:lnSpc>
                          <a:spcPct val="100000"/>
                        </a:lnSpc>
                        <a:spcBef>
                          <a:spcPts val="300"/>
                        </a:spcBef>
                        <a:spcAft>
                          <a:spcPts val="0"/>
                        </a:spcAft>
                      </a:pPr>
                      <a:r>
                        <a:rPr lang="en-US" sz="1600">
                          <a:effectLst/>
                        </a:rPr>
                        <a:t>Hactivism</a:t>
                      </a:r>
                      <a:endParaRPr lang="en-US" sz="1600">
                        <a:effectLst/>
                        <a:latin typeface="Times"/>
                        <a:ea typeface="Times New Roman"/>
                        <a:cs typeface="Times New Roman"/>
                      </a:endParaRPr>
                    </a:p>
                  </a:txBody>
                  <a:tcPr marL="0" marR="0" marT="0" marB="0"/>
                </a:tc>
                <a:tc>
                  <a:txBody>
                    <a:bodyPr/>
                    <a:lstStyle/>
                    <a:p>
                      <a:pPr marL="0" marR="0" hangingPunct="0">
                        <a:lnSpc>
                          <a:spcPct val="100000"/>
                        </a:lnSpc>
                        <a:spcBef>
                          <a:spcPts val="300"/>
                        </a:spcBef>
                        <a:spcAft>
                          <a:spcPts val="0"/>
                        </a:spcAft>
                      </a:pPr>
                      <a:r>
                        <a:rPr lang="en-US" sz="1600">
                          <a:effectLst/>
                        </a:rPr>
                        <a:t>2010: Anonymous’ Operation Payback hits credit card and communication companies with DDOS after payment cards refuse to accept payment for Wiki-Leaks.</a:t>
                      </a:r>
                      <a:endParaRPr lang="en-US" sz="1600">
                        <a:effectLst/>
                        <a:latin typeface="Times"/>
                        <a:ea typeface="Times New Roman"/>
                        <a:cs typeface="Times New Roman"/>
                      </a:endParaRPr>
                    </a:p>
                  </a:txBody>
                  <a:tcPr marL="0" marR="0" marT="0" marB="0"/>
                </a:tc>
                <a:extLst>
                  <a:ext uri="{0D108BD9-81ED-4DB2-BD59-A6C34878D82A}">
                    <a16:rowId xmlns:a16="http://schemas.microsoft.com/office/drawing/2014/main" val="10003"/>
                  </a:ext>
                </a:extLst>
              </a:tr>
              <a:tr h="1783079">
                <a:tc>
                  <a:txBody>
                    <a:bodyPr/>
                    <a:lstStyle/>
                    <a:p>
                      <a:pPr marL="0" marR="0" hangingPunct="0">
                        <a:lnSpc>
                          <a:spcPct val="100000"/>
                        </a:lnSpc>
                        <a:spcBef>
                          <a:spcPts val="300"/>
                        </a:spcBef>
                        <a:spcAft>
                          <a:spcPts val="0"/>
                        </a:spcAft>
                      </a:pPr>
                      <a:r>
                        <a:rPr lang="en-US" sz="1600">
                          <a:effectLst/>
                        </a:rPr>
                        <a:t>Cyber-crime</a:t>
                      </a:r>
                      <a:endParaRPr lang="en-US" sz="1600">
                        <a:effectLst/>
                        <a:latin typeface="Times"/>
                        <a:ea typeface="Times New Roman"/>
                        <a:cs typeface="Times New Roman"/>
                      </a:endParaRPr>
                    </a:p>
                  </a:txBody>
                  <a:tcPr marL="0" marR="0" marT="0" marB="0"/>
                </a:tc>
                <a:tc>
                  <a:txBody>
                    <a:bodyPr/>
                    <a:lstStyle/>
                    <a:p>
                      <a:pPr marL="0" marR="0" hangingPunct="0">
                        <a:lnSpc>
                          <a:spcPct val="100000"/>
                        </a:lnSpc>
                        <a:spcBef>
                          <a:spcPts val="300"/>
                        </a:spcBef>
                        <a:spcAft>
                          <a:spcPts val="0"/>
                        </a:spcAft>
                      </a:pPr>
                      <a:r>
                        <a:rPr lang="en-US" sz="1600" dirty="0">
                          <a:effectLst/>
                        </a:rPr>
                        <a:t>2008, 2009: Gonzales re-arrested for sniffing WLANs and implanting spyware, affecting 171 million credit cards .</a:t>
                      </a:r>
                    </a:p>
                    <a:p>
                      <a:pPr marL="0" marR="0" hangingPunct="0">
                        <a:lnSpc>
                          <a:spcPct val="100000"/>
                        </a:lnSpc>
                        <a:spcBef>
                          <a:spcPts val="300"/>
                        </a:spcBef>
                        <a:spcAft>
                          <a:spcPts val="0"/>
                        </a:spcAft>
                      </a:pPr>
                      <a:r>
                        <a:rPr lang="en-US" sz="1600" dirty="0">
                          <a:effectLst/>
                        </a:rPr>
                        <a:t>2013: In July 160 million credit card numbers are stolen via SQL Injection Attack.  In Dec., 40 million credit card numbers and 70 million customer information are stolen through Target stores.  California indicates 167 data breaches are reported this year.</a:t>
                      </a:r>
                    </a:p>
                    <a:p>
                      <a:pPr marL="0" marR="0" hangingPunct="0">
                        <a:lnSpc>
                          <a:spcPct val="100000"/>
                        </a:lnSpc>
                        <a:spcBef>
                          <a:spcPts val="300"/>
                        </a:spcBef>
                        <a:spcAft>
                          <a:spcPts val="0"/>
                        </a:spcAft>
                      </a:pPr>
                      <a:r>
                        <a:rPr lang="en-US" sz="1600" dirty="0">
                          <a:effectLst/>
                          <a:latin typeface="+mn-lt"/>
                          <a:ea typeface="Times New Roman"/>
                          <a:cs typeface="Times New Roman"/>
                        </a:rPr>
                        <a:t>2021: Colonial Pipeline pays $5 million in ransom after closing eastern U.S. pipeline for 6 days</a:t>
                      </a:r>
                    </a:p>
                  </a:txBody>
                  <a:tcPr marL="0" marR="0" marT="0" marB="0"/>
                </a:tc>
                <a:extLst>
                  <a:ext uri="{0D108BD9-81ED-4DB2-BD59-A6C34878D82A}">
                    <a16:rowId xmlns:a16="http://schemas.microsoft.com/office/drawing/2014/main" val="10004"/>
                  </a:ext>
                </a:extLst>
              </a:tr>
              <a:tr h="584144">
                <a:tc>
                  <a:txBody>
                    <a:bodyPr/>
                    <a:lstStyle/>
                    <a:p>
                      <a:pPr marL="0" marR="0" hangingPunct="0">
                        <a:lnSpc>
                          <a:spcPct val="100000"/>
                        </a:lnSpc>
                        <a:spcBef>
                          <a:spcPts val="300"/>
                        </a:spcBef>
                        <a:spcAft>
                          <a:spcPts val="0"/>
                        </a:spcAft>
                      </a:pPr>
                      <a:r>
                        <a:rPr lang="en-US" sz="1600">
                          <a:effectLst/>
                        </a:rPr>
                        <a:t>Information Warfare</a:t>
                      </a:r>
                      <a:endParaRPr lang="en-US" sz="1600">
                        <a:effectLst/>
                        <a:latin typeface="Times"/>
                        <a:ea typeface="Times New Roman"/>
                        <a:cs typeface="Times New Roman"/>
                      </a:endParaRPr>
                    </a:p>
                  </a:txBody>
                  <a:tcPr marL="0" marR="0" marT="0" marB="0"/>
                </a:tc>
                <a:tc>
                  <a:txBody>
                    <a:bodyPr/>
                    <a:lstStyle/>
                    <a:p>
                      <a:pPr marL="0" marR="0" hangingPunct="0">
                        <a:lnSpc>
                          <a:spcPct val="100000"/>
                        </a:lnSpc>
                        <a:spcBef>
                          <a:spcPts val="300"/>
                        </a:spcBef>
                        <a:spcAft>
                          <a:spcPts val="0"/>
                        </a:spcAft>
                      </a:pPr>
                      <a:r>
                        <a:rPr lang="en-US" sz="1600" dirty="0">
                          <a:effectLst/>
                        </a:rPr>
                        <a:t>2007, 2008: Russia launches DDOS attack against Estonia, then Georgia news, gov’t, banks </a:t>
                      </a:r>
                    </a:p>
                    <a:p>
                      <a:pPr marL="0" marR="0" hangingPunct="0">
                        <a:lnSpc>
                          <a:spcPct val="100000"/>
                        </a:lnSpc>
                        <a:spcBef>
                          <a:spcPts val="300"/>
                        </a:spcBef>
                        <a:spcAft>
                          <a:spcPts val="0"/>
                        </a:spcAft>
                      </a:pPr>
                      <a:r>
                        <a:rPr lang="en-US" sz="1600" dirty="0">
                          <a:effectLst/>
                        </a:rPr>
                        <a:t>2010: </a:t>
                      </a:r>
                      <a:r>
                        <a:rPr lang="en-US" sz="1600" dirty="0" err="1">
                          <a:effectLst/>
                        </a:rPr>
                        <a:t>Stuxnet</a:t>
                      </a:r>
                      <a:r>
                        <a:rPr lang="en-US" sz="1600" dirty="0">
                          <a:effectLst/>
                        </a:rPr>
                        <a:t> worm disables 1000 of Iran’s nuclear centrifuges.</a:t>
                      </a:r>
                      <a:endParaRPr lang="en-US" sz="1600" dirty="0">
                        <a:effectLst/>
                        <a:latin typeface="Times"/>
                        <a:ea typeface="Times New Roman"/>
                        <a:cs typeface="Times New Roman"/>
                      </a:endParaRPr>
                    </a:p>
                  </a:txBody>
                  <a:tcPr marL="0" marR="0" marT="0" marB="0"/>
                </a:tc>
                <a:extLst>
                  <a:ext uri="{0D108BD9-81ED-4DB2-BD59-A6C34878D82A}">
                    <a16:rowId xmlns:a16="http://schemas.microsoft.com/office/drawing/2014/main" val="10005"/>
                  </a:ext>
                </a:extLst>
              </a:tr>
              <a:tr h="1092096">
                <a:tc>
                  <a:txBody>
                    <a:bodyPr/>
                    <a:lstStyle/>
                    <a:p>
                      <a:pPr marL="0" marR="0" hangingPunct="0">
                        <a:lnSpc>
                          <a:spcPct val="100000"/>
                        </a:lnSpc>
                        <a:spcBef>
                          <a:spcPts val="300"/>
                        </a:spcBef>
                        <a:spcAft>
                          <a:spcPts val="0"/>
                        </a:spcAft>
                      </a:pPr>
                      <a:r>
                        <a:rPr lang="en-US" sz="1600">
                          <a:effectLst/>
                        </a:rPr>
                        <a:t>Surveillance State</a:t>
                      </a:r>
                      <a:endParaRPr lang="en-US" sz="1600">
                        <a:effectLst/>
                        <a:latin typeface="Times"/>
                        <a:ea typeface="Times New Roman"/>
                        <a:cs typeface="Times New Roman"/>
                      </a:endParaRPr>
                    </a:p>
                  </a:txBody>
                  <a:tcPr marL="0" marR="0" marT="0" marB="0"/>
                </a:tc>
                <a:tc>
                  <a:txBody>
                    <a:bodyPr/>
                    <a:lstStyle/>
                    <a:p>
                      <a:pPr marL="0" marR="0" hangingPunct="0">
                        <a:lnSpc>
                          <a:spcPct val="100000"/>
                        </a:lnSpc>
                        <a:spcBef>
                          <a:spcPts val="300"/>
                        </a:spcBef>
                        <a:spcAft>
                          <a:spcPts val="0"/>
                        </a:spcAft>
                      </a:pPr>
                      <a:r>
                        <a:rPr lang="en-US" sz="1600" dirty="0">
                          <a:effectLst/>
                        </a:rPr>
                        <a:t>2012: State affiliated actors mainly tied to China quietly attack U.S./foreign businesses to steal intellectual property secrets, summing to 19% of all forensically analyzed breaches </a:t>
                      </a:r>
                    </a:p>
                    <a:p>
                      <a:pPr marL="0" marR="0" hangingPunct="0">
                        <a:lnSpc>
                          <a:spcPct val="100000"/>
                        </a:lnSpc>
                        <a:spcBef>
                          <a:spcPts val="300"/>
                        </a:spcBef>
                        <a:spcAft>
                          <a:spcPts val="0"/>
                        </a:spcAft>
                      </a:pPr>
                      <a:r>
                        <a:rPr lang="en-US" sz="1600" dirty="0">
                          <a:effectLst/>
                        </a:rPr>
                        <a:t>2013: </a:t>
                      </a:r>
                      <a:r>
                        <a:rPr lang="en-US" sz="1600" dirty="0" err="1">
                          <a:effectLst/>
                        </a:rPr>
                        <a:t>Lavabit</a:t>
                      </a:r>
                      <a:r>
                        <a:rPr lang="en-US" sz="1600" dirty="0">
                          <a:effectLst/>
                        </a:rPr>
                        <a:t> closes secure email service rather than divulge corporate private key to NSA without customers’ knowledge.</a:t>
                      </a:r>
                      <a:endParaRPr lang="en-US" sz="1600" dirty="0">
                        <a:effectLst/>
                        <a:latin typeface="Times"/>
                        <a:ea typeface="Times New Roman"/>
                        <a:cs typeface="Times New Roman"/>
                      </a:endParaRPr>
                    </a:p>
                  </a:txBody>
                  <a:tcPr marL="0" marR="0" marT="0" marB="0"/>
                </a:tc>
                <a:extLst>
                  <a:ext uri="{0D108BD9-81ED-4DB2-BD59-A6C34878D82A}">
                    <a16:rowId xmlns:a16="http://schemas.microsoft.com/office/drawing/2014/main" val="10006"/>
                  </a:ext>
                </a:extLst>
              </a:tr>
            </a:tbl>
          </a:graphicData>
        </a:graphic>
      </p:graphicFrame>
      <p:sp>
        <p:nvSpPr>
          <p:cNvPr id="91164" name="Title 2"/>
          <p:cNvSpPr>
            <a:spLocks noGrp="1"/>
          </p:cNvSpPr>
          <p:nvPr>
            <p:ph type="title"/>
          </p:nvPr>
        </p:nvSpPr>
        <p:spPr/>
        <p:txBody>
          <a:bodyPr/>
          <a:lstStyle/>
          <a:p>
            <a:pPr eaLnBrk="1" hangingPunct="1"/>
            <a:r>
              <a:rPr lang="en-US" altLang="en-US">
                <a:ea typeface="Calibri" panose="020F0502020204030204" pitchFamily="34" charset="0"/>
                <a:cs typeface="Lucida Sans" panose="020B0602030504020204" pitchFamily="34" charset="0"/>
              </a:rPr>
              <a:t>Summary – Examples of Types</a:t>
            </a:r>
          </a:p>
        </p:txBody>
      </p:sp>
    </p:spTree>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D049399-7B69-40E9-A934-BA28F540F7FF}"/>
              </a:ext>
            </a:extLst>
          </p:cNvPr>
          <p:cNvGraphicFramePr>
            <a:graphicFrameLocks noGrp="1"/>
          </p:cNvGraphicFramePr>
          <p:nvPr>
            <p:ph idx="11"/>
            <p:extLst>
              <p:ext uri="{D42A27DB-BD31-4B8C-83A1-F6EECF244321}">
                <p14:modId xmlns:p14="http://schemas.microsoft.com/office/powerpoint/2010/main" val="1064947996"/>
              </p:ext>
            </p:extLst>
          </p:nvPr>
        </p:nvGraphicFramePr>
        <p:xfrm>
          <a:off x="304800" y="609600"/>
          <a:ext cx="8610600" cy="6539694"/>
        </p:xfrm>
        <a:graphic>
          <a:graphicData uri="http://schemas.openxmlformats.org/drawingml/2006/table">
            <a:tbl>
              <a:tblPr firstRow="1" firstCol="1" lastRow="1" lastCol="1" bandRow="1" bandCol="1"/>
              <a:tblGrid>
                <a:gridCol w="1219200">
                  <a:extLst>
                    <a:ext uri="{9D8B030D-6E8A-4147-A177-3AD203B41FA5}">
                      <a16:colId xmlns:a16="http://schemas.microsoft.com/office/drawing/2014/main" val="3316343450"/>
                    </a:ext>
                  </a:extLst>
                </a:gridCol>
                <a:gridCol w="7391400">
                  <a:extLst>
                    <a:ext uri="{9D8B030D-6E8A-4147-A177-3AD203B41FA5}">
                      <a16:colId xmlns:a16="http://schemas.microsoft.com/office/drawing/2014/main" val="801819997"/>
                    </a:ext>
                  </a:extLst>
                </a:gridCol>
              </a:tblGrid>
              <a:tr h="236749">
                <a:tc>
                  <a:txBody>
                    <a:bodyPr/>
                    <a:lstStyle/>
                    <a:p>
                      <a:pPr marL="91440" marR="0" algn="ctr">
                        <a:lnSpc>
                          <a:spcPct val="100000"/>
                        </a:lnSpc>
                        <a:spcBef>
                          <a:spcPts val="0"/>
                        </a:spcBef>
                        <a:spcAft>
                          <a:spcPts val="0"/>
                        </a:spcAft>
                      </a:pPr>
                      <a:r>
                        <a:rPr lang="en-US" sz="1500" b="1">
                          <a:effectLst/>
                          <a:latin typeface="+mj-lt"/>
                          <a:ea typeface="Times New Roman" panose="02020603050405020304" pitchFamily="18" charset="0"/>
                          <a:cs typeface="Times New Roman" panose="02020603050405020304" pitchFamily="18" charset="0"/>
                        </a:rPr>
                        <a:t>Threat type</a:t>
                      </a:r>
                      <a:endParaRPr lang="en-US" sz="1500" b="1">
                        <a:effectLst/>
                        <a:latin typeface="+mj-lt"/>
                        <a:ea typeface="Calibri" panose="020F0502020204030204" pitchFamily="34" charset="0"/>
                        <a:cs typeface="Times New Roman" panose="02020603050405020304" pitchFamily="18" charset="0"/>
                      </a:endParaRPr>
                    </a:p>
                  </a:txBody>
                  <a:tcPr marL="0" marR="0" marT="0" marB="0">
                    <a:lnL>
                      <a:noFill/>
                    </a:lnL>
                    <a:lnR w="12700" cap="flat" cmpd="sng" algn="ctr">
                      <a:solidFill>
                        <a:srgbClr val="9B9B9B"/>
                      </a:solidFill>
                      <a:prstDash val="solid"/>
                      <a:round/>
                      <a:headEnd type="none" w="med" len="med"/>
                      <a:tailEnd type="none" w="med" len="med"/>
                    </a:lnR>
                    <a:lnT w="12700" cap="flat" cmpd="sng" algn="ctr">
                      <a:solidFill>
                        <a:srgbClr val="9B9B9B"/>
                      </a:solidFill>
                      <a:prstDash val="solid"/>
                      <a:round/>
                      <a:headEnd type="none" w="med" len="med"/>
                      <a:tailEnd type="none" w="med" len="med"/>
                    </a:lnT>
                    <a:lnB w="12700" cap="flat" cmpd="sng" algn="ctr">
                      <a:solidFill>
                        <a:srgbClr val="9B9B9B"/>
                      </a:solidFill>
                      <a:prstDash val="solid"/>
                      <a:round/>
                      <a:headEnd type="none" w="med" len="med"/>
                      <a:tailEnd type="none" w="med" len="med"/>
                    </a:lnB>
                  </a:tcPr>
                </a:tc>
                <a:tc>
                  <a:txBody>
                    <a:bodyPr/>
                    <a:lstStyle/>
                    <a:p>
                      <a:pPr marL="91440" marR="0" algn="ctr">
                        <a:lnSpc>
                          <a:spcPct val="100000"/>
                        </a:lnSpc>
                        <a:spcBef>
                          <a:spcPts val="0"/>
                        </a:spcBef>
                        <a:spcAft>
                          <a:spcPts val="0"/>
                        </a:spcAft>
                      </a:pPr>
                      <a:r>
                        <a:rPr lang="en-US" sz="1500" b="1" dirty="0">
                          <a:effectLst/>
                          <a:latin typeface="+mj-lt"/>
                          <a:ea typeface="Times New Roman" panose="02020603050405020304" pitchFamily="18" charset="0"/>
                          <a:cs typeface="Times New Roman" panose="02020603050405020304" pitchFamily="18" charset="0"/>
                        </a:rPr>
                        <a:t>Year:</a:t>
                      </a:r>
                      <a:r>
                        <a:rPr lang="en-US" sz="1500" b="1" spc="-30" dirty="0">
                          <a:effectLst/>
                          <a:latin typeface="+mj-lt"/>
                          <a:ea typeface="Times New Roman" panose="02020603050405020304" pitchFamily="18" charset="0"/>
                          <a:cs typeface="Times New Roman" panose="02020603050405020304" pitchFamily="18" charset="0"/>
                        </a:rPr>
                        <a:t> </a:t>
                      </a:r>
                      <a:r>
                        <a:rPr lang="en-US" sz="1500" b="1" dirty="0">
                          <a:effectLst/>
                          <a:latin typeface="+mj-lt"/>
                          <a:ea typeface="Times New Roman" panose="02020603050405020304" pitchFamily="18" charset="0"/>
                          <a:cs typeface="Times New Roman" panose="02020603050405020304" pitchFamily="18" charset="0"/>
                        </a:rPr>
                        <a:t>Example</a:t>
                      </a:r>
                      <a:r>
                        <a:rPr lang="en-US" sz="1500" b="1" spc="-25" dirty="0">
                          <a:effectLst/>
                          <a:latin typeface="+mj-lt"/>
                          <a:ea typeface="Times New Roman" panose="02020603050405020304" pitchFamily="18" charset="0"/>
                          <a:cs typeface="Times New Roman" panose="02020603050405020304" pitchFamily="18" charset="0"/>
                        </a:rPr>
                        <a:t> </a:t>
                      </a:r>
                      <a:r>
                        <a:rPr lang="en-US" sz="1500" b="1" dirty="0">
                          <a:effectLst/>
                          <a:latin typeface="+mj-lt"/>
                          <a:ea typeface="Times New Roman" panose="02020603050405020304" pitchFamily="18" charset="0"/>
                          <a:cs typeface="Times New Roman" panose="02020603050405020304" pitchFamily="18" charset="0"/>
                        </a:rPr>
                        <a:t>threats</a:t>
                      </a:r>
                      <a:endParaRPr lang="en-US" sz="1500" b="1" dirty="0">
                        <a:effectLst/>
                        <a:latin typeface="+mj-lt"/>
                        <a:ea typeface="Calibri" panose="020F0502020204030204" pitchFamily="34" charset="0"/>
                        <a:cs typeface="Times New Roman" panose="02020603050405020304" pitchFamily="18" charset="0"/>
                      </a:endParaRPr>
                    </a:p>
                  </a:txBody>
                  <a:tcPr marL="0" marR="0" marT="0" marB="0">
                    <a:lnL w="12700" cap="flat" cmpd="sng" algn="ctr">
                      <a:solidFill>
                        <a:srgbClr val="9B9B9B"/>
                      </a:solidFill>
                      <a:prstDash val="solid"/>
                      <a:round/>
                      <a:headEnd type="none" w="med" len="med"/>
                      <a:tailEnd type="none" w="med" len="med"/>
                    </a:lnL>
                    <a:lnR>
                      <a:noFill/>
                    </a:lnR>
                    <a:lnT w="12700" cap="flat" cmpd="sng" algn="ctr">
                      <a:solidFill>
                        <a:srgbClr val="9B9B9B"/>
                      </a:solidFill>
                      <a:prstDash val="solid"/>
                      <a:round/>
                      <a:headEnd type="none" w="med" len="med"/>
                      <a:tailEnd type="none" w="med" len="med"/>
                    </a:lnT>
                    <a:lnB w="12700" cap="flat" cmpd="sng" algn="ctr">
                      <a:solidFill>
                        <a:srgbClr val="9B9B9B"/>
                      </a:solidFill>
                      <a:prstDash val="solid"/>
                      <a:round/>
                      <a:headEnd type="none" w="med" len="med"/>
                      <a:tailEnd type="none" w="med" len="med"/>
                    </a:lnB>
                  </a:tcPr>
                </a:tc>
                <a:extLst>
                  <a:ext uri="{0D108BD9-81ED-4DB2-BD59-A6C34878D82A}">
                    <a16:rowId xmlns:a16="http://schemas.microsoft.com/office/drawing/2014/main" val="2088668698"/>
                  </a:ext>
                </a:extLst>
              </a:tr>
              <a:tr h="280996">
                <a:tc>
                  <a:txBody>
                    <a:bodyPr/>
                    <a:lstStyle/>
                    <a:p>
                      <a:pPr marL="91440" marR="0">
                        <a:lnSpc>
                          <a:spcPct val="100000"/>
                        </a:lnSpc>
                        <a:spcBef>
                          <a:spcPts val="0"/>
                        </a:spcBef>
                        <a:spcAft>
                          <a:spcPts val="0"/>
                        </a:spcAft>
                      </a:pPr>
                      <a:r>
                        <a:rPr lang="en-US" sz="1500" dirty="0">
                          <a:effectLst/>
                          <a:latin typeface="+mj-lt"/>
                          <a:ea typeface="Times New Roman" panose="02020603050405020304" pitchFamily="18" charset="0"/>
                          <a:cs typeface="Times New Roman" panose="02020603050405020304" pitchFamily="18" charset="0"/>
                        </a:rPr>
                        <a:t>Experiment-</a:t>
                      </a:r>
                      <a:r>
                        <a:rPr lang="en-US" sz="1500" dirty="0" err="1">
                          <a:effectLst/>
                          <a:latin typeface="+mj-lt"/>
                          <a:ea typeface="Times New Roman" panose="02020603050405020304" pitchFamily="18" charset="0"/>
                          <a:cs typeface="Times New Roman" panose="02020603050405020304" pitchFamily="18" charset="0"/>
                        </a:rPr>
                        <a:t>ation</a:t>
                      </a:r>
                      <a:endParaRPr lang="en-US" sz="1500" dirty="0">
                        <a:effectLst/>
                        <a:latin typeface="+mj-lt"/>
                        <a:ea typeface="Calibri" panose="020F0502020204030204" pitchFamily="34" charset="0"/>
                        <a:cs typeface="Times New Roman" panose="02020603050405020304" pitchFamily="18" charset="0"/>
                      </a:endParaRPr>
                    </a:p>
                  </a:txBody>
                  <a:tcPr marL="0" marR="0" marT="0" marB="0">
                    <a:lnL>
                      <a:noFill/>
                    </a:lnL>
                    <a:lnR w="12700" cap="flat" cmpd="sng" algn="ctr">
                      <a:solidFill>
                        <a:srgbClr val="9B9B9B"/>
                      </a:solidFill>
                      <a:prstDash val="solid"/>
                      <a:round/>
                      <a:headEnd type="none" w="med" len="med"/>
                      <a:tailEnd type="none" w="med" len="med"/>
                    </a:lnR>
                    <a:lnT w="12700" cap="flat" cmpd="sng" algn="ctr">
                      <a:solidFill>
                        <a:srgbClr val="9B9B9B"/>
                      </a:solidFill>
                      <a:prstDash val="solid"/>
                      <a:round/>
                      <a:headEnd type="none" w="med" len="med"/>
                      <a:tailEnd type="none" w="med" len="med"/>
                    </a:lnT>
                    <a:lnB w="12700" cap="flat" cmpd="sng" algn="ctr">
                      <a:solidFill>
                        <a:srgbClr val="9B9B9B"/>
                      </a:solidFill>
                      <a:prstDash val="solid"/>
                      <a:round/>
                      <a:headEnd type="none" w="med" len="med"/>
                      <a:tailEnd type="none" w="med" len="med"/>
                    </a:lnB>
                  </a:tcPr>
                </a:tc>
                <a:tc>
                  <a:txBody>
                    <a:bodyPr/>
                    <a:lstStyle/>
                    <a:p>
                      <a:pPr marL="91440" marR="231140">
                        <a:lnSpc>
                          <a:spcPct val="100000"/>
                        </a:lnSpc>
                        <a:spcBef>
                          <a:spcPts val="0"/>
                        </a:spcBef>
                        <a:spcAft>
                          <a:spcPts val="0"/>
                        </a:spcAft>
                      </a:pPr>
                      <a:r>
                        <a:rPr lang="en-US" sz="1500">
                          <a:effectLst/>
                          <a:latin typeface="+mj-lt"/>
                          <a:ea typeface="Times New Roman" panose="02020603050405020304" pitchFamily="18" charset="0"/>
                          <a:cs typeface="Times New Roman" panose="02020603050405020304" pitchFamily="18" charset="0"/>
                        </a:rPr>
                        <a:t>1984:</a:t>
                      </a:r>
                      <a:r>
                        <a:rPr lang="en-US" sz="1500" spc="-20">
                          <a:effectLst/>
                          <a:latin typeface="+mj-lt"/>
                          <a:ea typeface="Times New Roman" panose="02020603050405020304" pitchFamily="18" charset="0"/>
                          <a:cs typeface="Times New Roman" panose="02020603050405020304" pitchFamily="18" charset="0"/>
                        </a:rPr>
                        <a:t> </a:t>
                      </a:r>
                      <a:r>
                        <a:rPr lang="en-US" sz="1500">
                          <a:effectLst/>
                          <a:latin typeface="+mj-lt"/>
                          <a:ea typeface="Times New Roman" panose="02020603050405020304" pitchFamily="18" charset="0"/>
                          <a:cs typeface="Times New Roman" panose="02020603050405020304" pitchFamily="18" charset="0"/>
                        </a:rPr>
                        <a:t>Fred</a:t>
                      </a:r>
                      <a:r>
                        <a:rPr lang="en-US" sz="1500" spc="-20">
                          <a:effectLst/>
                          <a:latin typeface="+mj-lt"/>
                          <a:ea typeface="Times New Roman" panose="02020603050405020304" pitchFamily="18" charset="0"/>
                          <a:cs typeface="Times New Roman" panose="02020603050405020304" pitchFamily="18" charset="0"/>
                        </a:rPr>
                        <a:t> </a:t>
                      </a:r>
                      <a:r>
                        <a:rPr lang="en-US" sz="1500">
                          <a:effectLst/>
                          <a:latin typeface="+mj-lt"/>
                          <a:ea typeface="Times New Roman" panose="02020603050405020304" pitchFamily="18" charset="0"/>
                          <a:cs typeface="Times New Roman" panose="02020603050405020304" pitchFamily="18" charset="0"/>
                        </a:rPr>
                        <a:t>Cohen</a:t>
                      </a:r>
                      <a:r>
                        <a:rPr lang="en-US" sz="1500" spc="-15">
                          <a:effectLst/>
                          <a:latin typeface="+mj-lt"/>
                          <a:ea typeface="Times New Roman" panose="02020603050405020304" pitchFamily="18" charset="0"/>
                          <a:cs typeface="Times New Roman" panose="02020603050405020304" pitchFamily="18" charset="0"/>
                        </a:rPr>
                        <a:t> </a:t>
                      </a:r>
                      <a:r>
                        <a:rPr lang="en-US" sz="1500">
                          <a:effectLst/>
                          <a:latin typeface="+mj-lt"/>
                          <a:ea typeface="Times New Roman" panose="02020603050405020304" pitchFamily="18" charset="0"/>
                          <a:cs typeface="Times New Roman" panose="02020603050405020304" pitchFamily="18" charset="0"/>
                        </a:rPr>
                        <a:t>publishes</a:t>
                      </a:r>
                      <a:r>
                        <a:rPr lang="en-US" sz="1500" spc="-20">
                          <a:effectLst/>
                          <a:latin typeface="+mj-lt"/>
                          <a:ea typeface="Times New Roman" panose="02020603050405020304" pitchFamily="18" charset="0"/>
                          <a:cs typeface="Times New Roman" panose="02020603050405020304" pitchFamily="18" charset="0"/>
                        </a:rPr>
                        <a:t> </a:t>
                      </a:r>
                      <a:r>
                        <a:rPr lang="en-US" sz="1500">
                          <a:effectLst/>
                          <a:latin typeface="+mj-lt"/>
                          <a:ea typeface="Times New Roman" panose="02020603050405020304" pitchFamily="18" charset="0"/>
                          <a:cs typeface="Times New Roman" panose="02020603050405020304" pitchFamily="18" charset="0"/>
                        </a:rPr>
                        <a:t>“Computer</a:t>
                      </a:r>
                      <a:r>
                        <a:rPr lang="en-US" sz="1500" spc="-15">
                          <a:effectLst/>
                          <a:latin typeface="+mj-lt"/>
                          <a:ea typeface="Times New Roman" panose="02020603050405020304" pitchFamily="18" charset="0"/>
                          <a:cs typeface="Times New Roman" panose="02020603050405020304" pitchFamily="18" charset="0"/>
                        </a:rPr>
                        <a:t> </a:t>
                      </a:r>
                      <a:r>
                        <a:rPr lang="en-US" sz="1500">
                          <a:effectLst/>
                          <a:latin typeface="+mj-lt"/>
                          <a:ea typeface="Times New Roman" panose="02020603050405020304" pitchFamily="18" charset="0"/>
                          <a:cs typeface="Times New Roman" panose="02020603050405020304" pitchFamily="18" charset="0"/>
                        </a:rPr>
                        <a:t>Viruses:</a:t>
                      </a:r>
                      <a:r>
                        <a:rPr lang="en-US" sz="1500" spc="-20">
                          <a:effectLst/>
                          <a:latin typeface="+mj-lt"/>
                          <a:ea typeface="Times New Roman" panose="02020603050405020304" pitchFamily="18" charset="0"/>
                          <a:cs typeface="Times New Roman" panose="02020603050405020304" pitchFamily="18" charset="0"/>
                        </a:rPr>
                        <a:t> </a:t>
                      </a:r>
                      <a:r>
                        <a:rPr lang="en-US" sz="1500">
                          <a:effectLst/>
                          <a:latin typeface="+mj-lt"/>
                          <a:ea typeface="Times New Roman" panose="02020603050405020304" pitchFamily="18" charset="0"/>
                          <a:cs typeface="Times New Roman" panose="02020603050405020304" pitchFamily="18" charset="0"/>
                        </a:rPr>
                        <a:t>Theory</a:t>
                      </a:r>
                      <a:r>
                        <a:rPr lang="en-US" sz="1500" spc="-20">
                          <a:effectLst/>
                          <a:latin typeface="+mj-lt"/>
                          <a:ea typeface="Times New Roman" panose="02020603050405020304" pitchFamily="18" charset="0"/>
                          <a:cs typeface="Times New Roman" panose="02020603050405020304" pitchFamily="18" charset="0"/>
                        </a:rPr>
                        <a:t> </a:t>
                      </a:r>
                      <a:r>
                        <a:rPr lang="en-US" sz="1500">
                          <a:effectLst/>
                          <a:latin typeface="+mj-lt"/>
                          <a:ea typeface="Times New Roman" panose="02020603050405020304" pitchFamily="18" charset="0"/>
                          <a:cs typeface="Times New Roman" panose="02020603050405020304" pitchFamily="18" charset="0"/>
                        </a:rPr>
                        <a:t>and</a:t>
                      </a:r>
                      <a:r>
                        <a:rPr lang="en-US" sz="1500" spc="-195">
                          <a:effectLst/>
                          <a:latin typeface="+mj-lt"/>
                          <a:ea typeface="Times New Roman" panose="02020603050405020304" pitchFamily="18" charset="0"/>
                          <a:cs typeface="Times New Roman" panose="02020603050405020304" pitchFamily="18" charset="0"/>
                        </a:rPr>
                        <a:t> </a:t>
                      </a:r>
                      <a:r>
                        <a:rPr lang="en-US" sz="1500">
                          <a:effectLst/>
                          <a:latin typeface="+mj-lt"/>
                          <a:ea typeface="Times New Roman" panose="02020603050405020304" pitchFamily="18" charset="0"/>
                          <a:cs typeface="Times New Roman" panose="02020603050405020304" pitchFamily="18" charset="0"/>
                        </a:rPr>
                        <a:t>Experiments”</a:t>
                      </a:r>
                      <a:r>
                        <a:rPr lang="en-US" sz="1500" spc="-5">
                          <a:effectLst/>
                          <a:latin typeface="+mj-lt"/>
                          <a:ea typeface="Times New Roman" panose="02020603050405020304" pitchFamily="18" charset="0"/>
                          <a:cs typeface="Times New Roman" panose="02020603050405020304" pitchFamily="18" charset="0"/>
                        </a:rPr>
                        <a:t> </a:t>
                      </a:r>
                      <a:r>
                        <a:rPr lang="en-US" sz="1500">
                          <a:effectLst/>
                          <a:latin typeface="+mj-lt"/>
                          <a:ea typeface="Times New Roman" panose="02020603050405020304" pitchFamily="18" charset="0"/>
                          <a:cs typeface="Times New Roman" panose="02020603050405020304" pitchFamily="18" charset="0"/>
                        </a:rPr>
                        <a:t>[</a:t>
                      </a:r>
                      <a:r>
                        <a:rPr lang="en-US" sz="1500">
                          <a:solidFill>
                            <a:srgbClr val="0000F9"/>
                          </a:solidFill>
                          <a:effectLst/>
                          <a:latin typeface="+mj-lt"/>
                          <a:ea typeface="Times New Roman" panose="02020603050405020304" pitchFamily="18" charset="0"/>
                          <a:cs typeface="Times New Roman" panose="02020603050405020304" pitchFamily="18" charset="0"/>
                        </a:rPr>
                        <a:t>37</a:t>
                      </a:r>
                      <a:r>
                        <a:rPr lang="en-US" sz="1500">
                          <a:effectLst/>
                          <a:latin typeface="+mj-lt"/>
                          <a:ea typeface="Times New Roman" panose="02020603050405020304" pitchFamily="18" charset="0"/>
                          <a:cs typeface="Times New Roman" panose="02020603050405020304" pitchFamily="18" charset="0"/>
                        </a:rPr>
                        <a:t>]</a:t>
                      </a:r>
                      <a:endParaRPr lang="en-US" sz="1500">
                        <a:effectLst/>
                        <a:latin typeface="+mj-lt"/>
                        <a:ea typeface="Calibri" panose="020F0502020204030204" pitchFamily="34" charset="0"/>
                        <a:cs typeface="Times New Roman" panose="02020603050405020304" pitchFamily="18" charset="0"/>
                      </a:endParaRPr>
                    </a:p>
                  </a:txBody>
                  <a:tcPr marL="0" marR="0" marT="0" marB="0">
                    <a:lnL w="12700" cap="flat" cmpd="sng" algn="ctr">
                      <a:solidFill>
                        <a:srgbClr val="9B9B9B"/>
                      </a:solidFill>
                      <a:prstDash val="solid"/>
                      <a:round/>
                      <a:headEnd type="none" w="med" len="med"/>
                      <a:tailEnd type="none" w="med" len="med"/>
                    </a:lnL>
                    <a:lnR>
                      <a:noFill/>
                    </a:lnR>
                    <a:lnT w="12700" cap="flat" cmpd="sng" algn="ctr">
                      <a:solidFill>
                        <a:srgbClr val="9B9B9B"/>
                      </a:solidFill>
                      <a:prstDash val="solid"/>
                      <a:round/>
                      <a:headEnd type="none" w="med" len="med"/>
                      <a:tailEnd type="none" w="med" len="med"/>
                    </a:lnT>
                    <a:lnB w="12700" cap="flat" cmpd="sng" algn="ctr">
                      <a:solidFill>
                        <a:srgbClr val="9B9B9B"/>
                      </a:solidFill>
                      <a:prstDash val="solid"/>
                      <a:round/>
                      <a:headEnd type="none" w="med" len="med"/>
                      <a:tailEnd type="none" w="med" len="med"/>
                    </a:lnB>
                  </a:tcPr>
                </a:tc>
                <a:extLst>
                  <a:ext uri="{0D108BD9-81ED-4DB2-BD59-A6C34878D82A}">
                    <a16:rowId xmlns:a16="http://schemas.microsoft.com/office/drawing/2014/main" val="1892618415"/>
                  </a:ext>
                </a:extLst>
              </a:tr>
              <a:tr h="280996">
                <a:tc rowSpan="2">
                  <a:txBody>
                    <a:bodyPr/>
                    <a:lstStyle/>
                    <a:p>
                      <a:pPr marL="91440" marR="0">
                        <a:lnSpc>
                          <a:spcPct val="100000"/>
                        </a:lnSpc>
                        <a:spcBef>
                          <a:spcPts val="0"/>
                        </a:spcBef>
                        <a:spcAft>
                          <a:spcPts val="0"/>
                        </a:spcAft>
                      </a:pPr>
                      <a:r>
                        <a:rPr lang="en-US" sz="1500">
                          <a:effectLst/>
                          <a:latin typeface="+mj-lt"/>
                          <a:ea typeface="Times New Roman" panose="02020603050405020304" pitchFamily="18" charset="0"/>
                          <a:cs typeface="Times New Roman" panose="02020603050405020304" pitchFamily="18" charset="0"/>
                        </a:rPr>
                        <a:t>Vandalism</a:t>
                      </a:r>
                      <a:endParaRPr lang="en-US" sz="1500">
                        <a:effectLst/>
                        <a:latin typeface="+mj-lt"/>
                        <a:ea typeface="Calibri" panose="020F0502020204030204" pitchFamily="34" charset="0"/>
                        <a:cs typeface="Times New Roman" panose="02020603050405020304" pitchFamily="18" charset="0"/>
                      </a:endParaRPr>
                    </a:p>
                  </a:txBody>
                  <a:tcPr marL="0" marR="0" marT="0" marB="0">
                    <a:lnL>
                      <a:noFill/>
                    </a:lnL>
                    <a:lnR w="12700" cap="flat" cmpd="sng" algn="ctr">
                      <a:solidFill>
                        <a:srgbClr val="9B9B9B"/>
                      </a:solidFill>
                      <a:prstDash val="solid"/>
                      <a:round/>
                      <a:headEnd type="none" w="med" len="med"/>
                      <a:tailEnd type="none" w="med" len="med"/>
                    </a:lnR>
                    <a:lnT w="12700" cap="flat" cmpd="sng" algn="ctr">
                      <a:solidFill>
                        <a:srgbClr val="9B9B9B"/>
                      </a:solidFill>
                      <a:prstDash val="solid"/>
                      <a:round/>
                      <a:headEnd type="none" w="med" len="med"/>
                      <a:tailEnd type="none" w="med" len="med"/>
                    </a:lnT>
                    <a:lnB w="12700" cap="flat" cmpd="sng" algn="ctr">
                      <a:solidFill>
                        <a:srgbClr val="9B9B9B"/>
                      </a:solidFill>
                      <a:prstDash val="solid"/>
                      <a:round/>
                      <a:headEnd type="none" w="med" len="med"/>
                      <a:tailEnd type="none" w="med" len="med"/>
                    </a:lnB>
                  </a:tcPr>
                </a:tc>
                <a:tc>
                  <a:txBody>
                    <a:bodyPr/>
                    <a:lstStyle/>
                    <a:p>
                      <a:pPr marL="91440" marR="86995">
                        <a:lnSpc>
                          <a:spcPct val="100000"/>
                        </a:lnSpc>
                        <a:spcBef>
                          <a:spcPts val="0"/>
                        </a:spcBef>
                        <a:spcAft>
                          <a:spcPts val="0"/>
                        </a:spcAft>
                      </a:pPr>
                      <a:r>
                        <a:rPr lang="en-US" sz="1500">
                          <a:effectLst/>
                          <a:latin typeface="+mj-lt"/>
                          <a:ea typeface="Times New Roman" panose="02020603050405020304" pitchFamily="18" charset="0"/>
                          <a:cs typeface="Times New Roman" panose="02020603050405020304" pitchFamily="18" charset="0"/>
                        </a:rPr>
                        <a:t>1988:</a:t>
                      </a:r>
                      <a:r>
                        <a:rPr lang="en-US" sz="1500" spc="-25">
                          <a:effectLst/>
                          <a:latin typeface="+mj-lt"/>
                          <a:ea typeface="Times New Roman" panose="02020603050405020304" pitchFamily="18" charset="0"/>
                          <a:cs typeface="Times New Roman" panose="02020603050405020304" pitchFamily="18" charset="0"/>
                        </a:rPr>
                        <a:t> </a:t>
                      </a:r>
                      <a:r>
                        <a:rPr lang="en-US" sz="1500">
                          <a:effectLst/>
                          <a:latin typeface="+mj-lt"/>
                          <a:ea typeface="Times New Roman" panose="02020603050405020304" pitchFamily="18" charset="0"/>
                          <a:cs typeface="Times New Roman" panose="02020603050405020304" pitchFamily="18" charset="0"/>
                        </a:rPr>
                        <a:t>Jerusalem</a:t>
                      </a:r>
                      <a:r>
                        <a:rPr lang="en-US" sz="1500" spc="-20">
                          <a:effectLst/>
                          <a:latin typeface="+mj-lt"/>
                          <a:ea typeface="Times New Roman" panose="02020603050405020304" pitchFamily="18" charset="0"/>
                          <a:cs typeface="Times New Roman" panose="02020603050405020304" pitchFamily="18" charset="0"/>
                        </a:rPr>
                        <a:t> </a:t>
                      </a:r>
                      <a:r>
                        <a:rPr lang="en-US" sz="1500">
                          <a:effectLst/>
                          <a:latin typeface="+mj-lt"/>
                          <a:ea typeface="Times New Roman" panose="02020603050405020304" pitchFamily="18" charset="0"/>
                          <a:cs typeface="Times New Roman" panose="02020603050405020304" pitchFamily="18" charset="0"/>
                        </a:rPr>
                        <a:t>Virus</a:t>
                      </a:r>
                      <a:r>
                        <a:rPr lang="en-US" sz="1500" spc="-20">
                          <a:effectLst/>
                          <a:latin typeface="+mj-lt"/>
                          <a:ea typeface="Times New Roman" panose="02020603050405020304" pitchFamily="18" charset="0"/>
                          <a:cs typeface="Times New Roman" panose="02020603050405020304" pitchFamily="18" charset="0"/>
                        </a:rPr>
                        <a:t> </a:t>
                      </a:r>
                      <a:r>
                        <a:rPr lang="en-US" sz="1500">
                          <a:effectLst/>
                          <a:latin typeface="+mj-lt"/>
                          <a:ea typeface="Times New Roman" panose="02020603050405020304" pitchFamily="18" charset="0"/>
                          <a:cs typeface="Times New Roman" panose="02020603050405020304" pitchFamily="18" charset="0"/>
                        </a:rPr>
                        <a:t>deletes</a:t>
                      </a:r>
                      <a:r>
                        <a:rPr lang="en-US" sz="1500" spc="-25">
                          <a:effectLst/>
                          <a:latin typeface="+mj-lt"/>
                          <a:ea typeface="Times New Roman" panose="02020603050405020304" pitchFamily="18" charset="0"/>
                          <a:cs typeface="Times New Roman" panose="02020603050405020304" pitchFamily="18" charset="0"/>
                        </a:rPr>
                        <a:t> </a:t>
                      </a:r>
                      <a:r>
                        <a:rPr lang="en-US" sz="1500">
                          <a:effectLst/>
                          <a:latin typeface="+mj-lt"/>
                          <a:ea typeface="Times New Roman" panose="02020603050405020304" pitchFamily="18" charset="0"/>
                          <a:cs typeface="Times New Roman" panose="02020603050405020304" pitchFamily="18" charset="0"/>
                        </a:rPr>
                        <a:t>all</a:t>
                      </a:r>
                      <a:r>
                        <a:rPr lang="en-US" sz="1500" spc="-20">
                          <a:effectLst/>
                          <a:latin typeface="+mj-lt"/>
                          <a:ea typeface="Times New Roman" panose="02020603050405020304" pitchFamily="18" charset="0"/>
                          <a:cs typeface="Times New Roman" panose="02020603050405020304" pitchFamily="18" charset="0"/>
                        </a:rPr>
                        <a:t> </a:t>
                      </a:r>
                      <a:r>
                        <a:rPr lang="en-US" sz="1500">
                          <a:effectLst/>
                          <a:latin typeface="+mj-lt"/>
                          <a:ea typeface="Times New Roman" panose="02020603050405020304" pitchFamily="18" charset="0"/>
                          <a:cs typeface="Times New Roman" panose="02020603050405020304" pitchFamily="18" charset="0"/>
                        </a:rPr>
                        <a:t>executable</a:t>
                      </a:r>
                      <a:r>
                        <a:rPr lang="en-US" sz="1500" spc="-20">
                          <a:effectLst/>
                          <a:latin typeface="+mj-lt"/>
                          <a:ea typeface="Times New Roman" panose="02020603050405020304" pitchFamily="18" charset="0"/>
                          <a:cs typeface="Times New Roman" panose="02020603050405020304" pitchFamily="18" charset="0"/>
                        </a:rPr>
                        <a:t> </a:t>
                      </a:r>
                      <a:r>
                        <a:rPr lang="en-US" sz="1500">
                          <a:effectLst/>
                          <a:latin typeface="+mj-lt"/>
                          <a:ea typeface="Times New Roman" panose="02020603050405020304" pitchFamily="18" charset="0"/>
                          <a:cs typeface="Times New Roman" panose="02020603050405020304" pitchFamily="18" charset="0"/>
                        </a:rPr>
                        <a:t>files</a:t>
                      </a:r>
                      <a:r>
                        <a:rPr lang="en-US" sz="1500" spc="-25">
                          <a:effectLst/>
                          <a:latin typeface="+mj-lt"/>
                          <a:ea typeface="Times New Roman" panose="02020603050405020304" pitchFamily="18" charset="0"/>
                          <a:cs typeface="Times New Roman" panose="02020603050405020304" pitchFamily="18" charset="0"/>
                        </a:rPr>
                        <a:t> </a:t>
                      </a:r>
                      <a:r>
                        <a:rPr lang="en-US" sz="1500">
                          <a:effectLst/>
                          <a:latin typeface="+mj-lt"/>
                          <a:ea typeface="Times New Roman" panose="02020603050405020304" pitchFamily="18" charset="0"/>
                          <a:cs typeface="Times New Roman" panose="02020603050405020304" pitchFamily="18" charset="0"/>
                        </a:rPr>
                        <a:t>on</a:t>
                      </a:r>
                      <a:r>
                        <a:rPr lang="en-US" sz="1500" spc="-20">
                          <a:effectLst/>
                          <a:latin typeface="+mj-lt"/>
                          <a:ea typeface="Times New Roman" panose="02020603050405020304" pitchFamily="18" charset="0"/>
                          <a:cs typeface="Times New Roman" panose="02020603050405020304" pitchFamily="18" charset="0"/>
                        </a:rPr>
                        <a:t> </a:t>
                      </a:r>
                      <a:r>
                        <a:rPr lang="en-US" sz="1500">
                          <a:effectLst/>
                          <a:latin typeface="+mj-lt"/>
                          <a:ea typeface="Times New Roman" panose="02020603050405020304" pitchFamily="18" charset="0"/>
                          <a:cs typeface="Times New Roman" panose="02020603050405020304" pitchFamily="18" charset="0"/>
                        </a:rPr>
                        <a:t>the</a:t>
                      </a:r>
                      <a:r>
                        <a:rPr lang="en-US" sz="1500" spc="-20">
                          <a:effectLst/>
                          <a:latin typeface="+mj-lt"/>
                          <a:ea typeface="Times New Roman" panose="02020603050405020304" pitchFamily="18" charset="0"/>
                          <a:cs typeface="Times New Roman" panose="02020603050405020304" pitchFamily="18" charset="0"/>
                        </a:rPr>
                        <a:t> </a:t>
                      </a:r>
                      <a:r>
                        <a:rPr lang="en-US" sz="1500">
                          <a:effectLst/>
                          <a:latin typeface="+mj-lt"/>
                          <a:ea typeface="Times New Roman" panose="02020603050405020304" pitchFamily="18" charset="0"/>
                          <a:cs typeface="Times New Roman" panose="02020603050405020304" pitchFamily="18" charset="0"/>
                        </a:rPr>
                        <a:t>system,</a:t>
                      </a:r>
                      <a:r>
                        <a:rPr lang="en-US" sz="1500" spc="-200">
                          <a:effectLst/>
                          <a:latin typeface="+mj-lt"/>
                          <a:ea typeface="Times New Roman" panose="02020603050405020304" pitchFamily="18" charset="0"/>
                          <a:cs typeface="Times New Roman" panose="02020603050405020304" pitchFamily="18" charset="0"/>
                        </a:rPr>
                        <a:t> </a:t>
                      </a:r>
                      <a:r>
                        <a:rPr lang="en-US" sz="1500">
                          <a:effectLst/>
                          <a:latin typeface="+mj-lt"/>
                          <a:ea typeface="Times New Roman" panose="02020603050405020304" pitchFamily="18" charset="0"/>
                          <a:cs typeface="Times New Roman" panose="02020603050405020304" pitchFamily="18" charset="0"/>
                        </a:rPr>
                        <a:t>on Friday the 13th [</a:t>
                      </a:r>
                      <a:r>
                        <a:rPr lang="en-US" sz="1500">
                          <a:solidFill>
                            <a:srgbClr val="0000F9"/>
                          </a:solidFill>
                          <a:effectLst/>
                          <a:latin typeface="+mj-lt"/>
                          <a:ea typeface="Times New Roman" panose="02020603050405020304" pitchFamily="18" charset="0"/>
                          <a:cs typeface="Times New Roman" panose="02020603050405020304" pitchFamily="18" charset="0"/>
                        </a:rPr>
                        <a:t>7</a:t>
                      </a:r>
                      <a:r>
                        <a:rPr lang="en-US" sz="1500">
                          <a:effectLst/>
                          <a:latin typeface="+mj-lt"/>
                          <a:ea typeface="Times New Roman" panose="02020603050405020304" pitchFamily="18" charset="0"/>
                          <a:cs typeface="Times New Roman" panose="02020603050405020304" pitchFamily="18" charset="0"/>
                        </a:rPr>
                        <a:t>]</a:t>
                      </a:r>
                      <a:endParaRPr lang="en-US" sz="1500">
                        <a:effectLst/>
                        <a:latin typeface="+mj-lt"/>
                        <a:ea typeface="Calibri" panose="020F0502020204030204" pitchFamily="34" charset="0"/>
                        <a:cs typeface="Times New Roman" panose="02020603050405020304" pitchFamily="18" charset="0"/>
                      </a:endParaRPr>
                    </a:p>
                  </a:txBody>
                  <a:tcPr marL="0" marR="0" marT="0" marB="0">
                    <a:lnL w="12700" cap="flat" cmpd="sng" algn="ctr">
                      <a:solidFill>
                        <a:srgbClr val="9B9B9B"/>
                      </a:solidFill>
                      <a:prstDash val="solid"/>
                      <a:round/>
                      <a:headEnd type="none" w="med" len="med"/>
                      <a:tailEnd type="none" w="med" len="med"/>
                    </a:lnL>
                    <a:lnR>
                      <a:noFill/>
                    </a:lnR>
                    <a:lnT w="12700" cap="flat" cmpd="sng" algn="ctr">
                      <a:solidFill>
                        <a:srgbClr val="9B9B9B"/>
                      </a:solidFill>
                      <a:prstDash val="solid"/>
                      <a:round/>
                      <a:headEnd type="none" w="med" len="med"/>
                      <a:tailEnd type="none" w="med" len="med"/>
                    </a:lnT>
                    <a:lnB w="12700" cap="flat" cmpd="sng" algn="ctr">
                      <a:solidFill>
                        <a:srgbClr val="9B9B9B"/>
                      </a:solidFill>
                      <a:prstDash val="solid"/>
                      <a:round/>
                      <a:headEnd type="none" w="med" len="med"/>
                      <a:tailEnd type="none" w="med" len="med"/>
                    </a:lnB>
                  </a:tcPr>
                </a:tc>
                <a:extLst>
                  <a:ext uri="{0D108BD9-81ED-4DB2-BD59-A6C34878D82A}">
                    <a16:rowId xmlns:a16="http://schemas.microsoft.com/office/drawing/2014/main" val="1491623009"/>
                  </a:ext>
                </a:extLst>
              </a:tr>
              <a:tr h="282307">
                <a:tc vMerge="1">
                  <a:txBody>
                    <a:bodyPr/>
                    <a:lstStyle/>
                    <a:p>
                      <a:endParaRPr lang="en-US"/>
                    </a:p>
                  </a:txBody>
                  <a:tcPr/>
                </a:tc>
                <a:tc>
                  <a:txBody>
                    <a:bodyPr/>
                    <a:lstStyle/>
                    <a:p>
                      <a:pPr marL="91440" marR="229235">
                        <a:lnSpc>
                          <a:spcPct val="100000"/>
                        </a:lnSpc>
                        <a:spcBef>
                          <a:spcPts val="0"/>
                        </a:spcBef>
                        <a:spcAft>
                          <a:spcPts val="0"/>
                        </a:spcAft>
                      </a:pPr>
                      <a:r>
                        <a:rPr lang="en-US" sz="1500">
                          <a:effectLst/>
                          <a:latin typeface="+mj-lt"/>
                          <a:ea typeface="Times New Roman" panose="02020603050405020304" pitchFamily="18" charset="0"/>
                          <a:cs typeface="Times New Roman" panose="02020603050405020304" pitchFamily="18" charset="0"/>
                        </a:rPr>
                        <a:t>1991:</a:t>
                      </a:r>
                      <a:r>
                        <a:rPr lang="en-US" sz="1500" spc="-20">
                          <a:effectLst/>
                          <a:latin typeface="+mj-lt"/>
                          <a:ea typeface="Times New Roman" panose="02020603050405020304" pitchFamily="18" charset="0"/>
                          <a:cs typeface="Times New Roman" panose="02020603050405020304" pitchFamily="18" charset="0"/>
                        </a:rPr>
                        <a:t> </a:t>
                      </a:r>
                      <a:r>
                        <a:rPr lang="en-US" sz="1500">
                          <a:effectLst/>
                          <a:latin typeface="+mj-lt"/>
                          <a:ea typeface="Times New Roman" panose="02020603050405020304" pitchFamily="18" charset="0"/>
                          <a:cs typeface="Times New Roman" panose="02020603050405020304" pitchFamily="18" charset="0"/>
                        </a:rPr>
                        <a:t>Michelangelo</a:t>
                      </a:r>
                      <a:r>
                        <a:rPr lang="en-US" sz="1500" spc="-20">
                          <a:effectLst/>
                          <a:latin typeface="+mj-lt"/>
                          <a:ea typeface="Times New Roman" panose="02020603050405020304" pitchFamily="18" charset="0"/>
                          <a:cs typeface="Times New Roman" panose="02020603050405020304" pitchFamily="18" charset="0"/>
                        </a:rPr>
                        <a:t> </a:t>
                      </a:r>
                      <a:r>
                        <a:rPr lang="en-US" sz="1500">
                          <a:effectLst/>
                          <a:latin typeface="+mj-lt"/>
                          <a:ea typeface="Times New Roman" panose="02020603050405020304" pitchFamily="18" charset="0"/>
                          <a:cs typeface="Times New Roman" panose="02020603050405020304" pitchFamily="18" charset="0"/>
                        </a:rPr>
                        <a:t>Virus</a:t>
                      </a:r>
                      <a:r>
                        <a:rPr lang="en-US" sz="1500" spc="-20">
                          <a:effectLst/>
                          <a:latin typeface="+mj-lt"/>
                          <a:ea typeface="Times New Roman" panose="02020603050405020304" pitchFamily="18" charset="0"/>
                          <a:cs typeface="Times New Roman" panose="02020603050405020304" pitchFamily="18" charset="0"/>
                        </a:rPr>
                        <a:t> </a:t>
                      </a:r>
                      <a:r>
                        <a:rPr lang="en-US" sz="1500">
                          <a:effectLst/>
                          <a:latin typeface="+mj-lt"/>
                          <a:ea typeface="Times New Roman" panose="02020603050405020304" pitchFamily="18" charset="0"/>
                          <a:cs typeface="Times New Roman" panose="02020603050405020304" pitchFamily="18" charset="0"/>
                        </a:rPr>
                        <a:t>reformats</a:t>
                      </a:r>
                      <a:r>
                        <a:rPr lang="en-US" sz="1500" spc="-20">
                          <a:effectLst/>
                          <a:latin typeface="+mj-lt"/>
                          <a:ea typeface="Times New Roman" panose="02020603050405020304" pitchFamily="18" charset="0"/>
                          <a:cs typeface="Times New Roman" panose="02020603050405020304" pitchFamily="18" charset="0"/>
                        </a:rPr>
                        <a:t> </a:t>
                      </a:r>
                      <a:r>
                        <a:rPr lang="en-US" sz="1500">
                          <a:effectLst/>
                          <a:latin typeface="+mj-lt"/>
                          <a:ea typeface="Times New Roman" panose="02020603050405020304" pitchFamily="18" charset="0"/>
                          <a:cs typeface="Times New Roman" panose="02020603050405020304" pitchFamily="18" charset="0"/>
                        </a:rPr>
                        <a:t>hard</a:t>
                      </a:r>
                      <a:r>
                        <a:rPr lang="en-US" sz="1500" spc="-20">
                          <a:effectLst/>
                          <a:latin typeface="+mj-lt"/>
                          <a:ea typeface="Times New Roman" panose="02020603050405020304" pitchFamily="18" charset="0"/>
                          <a:cs typeface="Times New Roman" panose="02020603050405020304" pitchFamily="18" charset="0"/>
                        </a:rPr>
                        <a:t> </a:t>
                      </a:r>
                      <a:r>
                        <a:rPr lang="en-US" sz="1500">
                          <a:effectLst/>
                          <a:latin typeface="+mj-lt"/>
                          <a:ea typeface="Times New Roman" panose="02020603050405020304" pitchFamily="18" charset="0"/>
                          <a:cs typeface="Times New Roman" panose="02020603050405020304" pitchFamily="18" charset="0"/>
                        </a:rPr>
                        <a:t>drives</a:t>
                      </a:r>
                      <a:r>
                        <a:rPr lang="en-US" sz="1500" spc="-20">
                          <a:effectLst/>
                          <a:latin typeface="+mj-lt"/>
                          <a:ea typeface="Times New Roman" panose="02020603050405020304" pitchFamily="18" charset="0"/>
                          <a:cs typeface="Times New Roman" panose="02020603050405020304" pitchFamily="18" charset="0"/>
                        </a:rPr>
                        <a:t> </a:t>
                      </a:r>
                      <a:r>
                        <a:rPr lang="en-US" sz="1500">
                          <a:effectLst/>
                          <a:latin typeface="+mj-lt"/>
                          <a:ea typeface="Times New Roman" panose="02020603050405020304" pitchFamily="18" charset="0"/>
                          <a:cs typeface="Times New Roman" panose="02020603050405020304" pitchFamily="18" charset="0"/>
                        </a:rPr>
                        <a:t>on</a:t>
                      </a:r>
                      <a:r>
                        <a:rPr lang="en-US" sz="1500" spc="-20">
                          <a:effectLst/>
                          <a:latin typeface="+mj-lt"/>
                          <a:ea typeface="Times New Roman" panose="02020603050405020304" pitchFamily="18" charset="0"/>
                          <a:cs typeface="Times New Roman" panose="02020603050405020304" pitchFamily="18" charset="0"/>
                        </a:rPr>
                        <a:t> </a:t>
                      </a:r>
                      <a:r>
                        <a:rPr lang="en-US" sz="1500">
                          <a:effectLst/>
                          <a:latin typeface="+mj-lt"/>
                          <a:ea typeface="Times New Roman" panose="02020603050405020304" pitchFamily="18" charset="0"/>
                          <a:cs typeface="Times New Roman" panose="02020603050405020304" pitchFamily="18" charset="0"/>
                        </a:rPr>
                        <a:t>March</a:t>
                      </a:r>
                      <a:r>
                        <a:rPr lang="en-US" sz="1500" spc="-20">
                          <a:effectLst/>
                          <a:latin typeface="+mj-lt"/>
                          <a:ea typeface="Times New Roman" panose="02020603050405020304" pitchFamily="18" charset="0"/>
                          <a:cs typeface="Times New Roman" panose="02020603050405020304" pitchFamily="18" charset="0"/>
                        </a:rPr>
                        <a:t> </a:t>
                      </a:r>
                      <a:r>
                        <a:rPr lang="en-US" sz="1500">
                          <a:effectLst/>
                          <a:latin typeface="+mj-lt"/>
                          <a:ea typeface="Times New Roman" panose="02020603050405020304" pitchFamily="18" charset="0"/>
                          <a:cs typeface="Times New Roman" panose="02020603050405020304" pitchFamily="18" charset="0"/>
                        </a:rPr>
                        <a:t>6,</a:t>
                      </a:r>
                      <a:r>
                        <a:rPr lang="en-US" sz="1500" spc="-200">
                          <a:effectLst/>
                          <a:latin typeface="+mj-lt"/>
                          <a:ea typeface="Times New Roman" panose="02020603050405020304" pitchFamily="18" charset="0"/>
                          <a:cs typeface="Times New Roman" panose="02020603050405020304" pitchFamily="18" charset="0"/>
                        </a:rPr>
                        <a:t> </a:t>
                      </a:r>
                      <a:r>
                        <a:rPr lang="en-US" sz="1500">
                          <a:effectLst/>
                          <a:latin typeface="+mj-lt"/>
                          <a:ea typeface="Times New Roman" panose="02020603050405020304" pitchFamily="18" charset="0"/>
                          <a:cs typeface="Times New Roman" panose="02020603050405020304" pitchFamily="18" charset="0"/>
                        </a:rPr>
                        <a:t>Michelangelo’s</a:t>
                      </a:r>
                      <a:r>
                        <a:rPr lang="en-US" sz="1500" spc="-5">
                          <a:effectLst/>
                          <a:latin typeface="+mj-lt"/>
                          <a:ea typeface="Times New Roman" panose="02020603050405020304" pitchFamily="18" charset="0"/>
                          <a:cs typeface="Times New Roman" panose="02020603050405020304" pitchFamily="18" charset="0"/>
                        </a:rPr>
                        <a:t> </a:t>
                      </a:r>
                      <a:r>
                        <a:rPr lang="en-US" sz="1500">
                          <a:effectLst/>
                          <a:latin typeface="+mj-lt"/>
                          <a:ea typeface="Times New Roman" panose="02020603050405020304" pitchFamily="18" charset="0"/>
                          <a:cs typeface="Times New Roman" panose="02020603050405020304" pitchFamily="18" charset="0"/>
                        </a:rPr>
                        <a:t>birthday</a:t>
                      </a:r>
                      <a:endParaRPr lang="en-US" sz="1500">
                        <a:effectLst/>
                        <a:latin typeface="+mj-lt"/>
                        <a:ea typeface="Calibri" panose="020F0502020204030204" pitchFamily="34" charset="0"/>
                        <a:cs typeface="Times New Roman" panose="02020603050405020304" pitchFamily="18" charset="0"/>
                      </a:endParaRPr>
                    </a:p>
                  </a:txBody>
                  <a:tcPr marL="0" marR="0" marT="0" marB="0">
                    <a:lnL w="12700" cap="flat" cmpd="sng" algn="ctr">
                      <a:solidFill>
                        <a:srgbClr val="9B9B9B"/>
                      </a:solidFill>
                      <a:prstDash val="solid"/>
                      <a:round/>
                      <a:headEnd type="none" w="med" len="med"/>
                      <a:tailEnd type="none" w="med" len="med"/>
                    </a:lnL>
                    <a:lnR>
                      <a:noFill/>
                    </a:lnR>
                    <a:lnT w="12700" cap="flat" cmpd="sng" algn="ctr">
                      <a:solidFill>
                        <a:srgbClr val="9B9B9B"/>
                      </a:solidFill>
                      <a:prstDash val="solid"/>
                      <a:round/>
                      <a:headEnd type="none" w="med" len="med"/>
                      <a:tailEnd type="none" w="med" len="med"/>
                    </a:lnT>
                    <a:lnB w="12700" cap="flat" cmpd="sng" algn="ctr">
                      <a:solidFill>
                        <a:srgbClr val="9B9B9B"/>
                      </a:solidFill>
                      <a:prstDash val="solid"/>
                      <a:round/>
                      <a:headEnd type="none" w="med" len="med"/>
                      <a:tailEnd type="none" w="med" len="med"/>
                    </a:lnB>
                  </a:tcPr>
                </a:tc>
                <a:extLst>
                  <a:ext uri="{0D108BD9-81ED-4DB2-BD59-A6C34878D82A}">
                    <a16:rowId xmlns:a16="http://schemas.microsoft.com/office/drawing/2014/main" val="1996778830"/>
                  </a:ext>
                </a:extLst>
              </a:tr>
              <a:tr h="473498">
                <a:tc>
                  <a:txBody>
                    <a:bodyPr/>
                    <a:lstStyle/>
                    <a:p>
                      <a:pPr marL="91440" marR="0">
                        <a:lnSpc>
                          <a:spcPct val="100000"/>
                        </a:lnSpc>
                        <a:spcBef>
                          <a:spcPts val="0"/>
                        </a:spcBef>
                        <a:spcAft>
                          <a:spcPts val="0"/>
                        </a:spcAft>
                      </a:pPr>
                      <a:r>
                        <a:rPr lang="en-US" sz="1500">
                          <a:effectLst/>
                          <a:latin typeface="+mj-lt"/>
                          <a:ea typeface="Times New Roman" panose="02020603050405020304" pitchFamily="18" charset="0"/>
                          <a:cs typeface="Times New Roman" panose="02020603050405020304" pitchFamily="18" charset="0"/>
                        </a:rPr>
                        <a:t>Hacktivism</a:t>
                      </a:r>
                      <a:endParaRPr lang="en-US" sz="1500">
                        <a:effectLst/>
                        <a:latin typeface="+mj-lt"/>
                        <a:ea typeface="Calibri" panose="020F0502020204030204" pitchFamily="34" charset="0"/>
                        <a:cs typeface="Times New Roman" panose="02020603050405020304" pitchFamily="18" charset="0"/>
                      </a:endParaRPr>
                    </a:p>
                  </a:txBody>
                  <a:tcPr marL="0" marR="0" marT="0" marB="0">
                    <a:lnL>
                      <a:noFill/>
                    </a:lnL>
                    <a:lnR w="12700" cap="flat" cmpd="sng" algn="ctr">
                      <a:solidFill>
                        <a:srgbClr val="9B9B9B"/>
                      </a:solidFill>
                      <a:prstDash val="solid"/>
                      <a:round/>
                      <a:headEnd type="none" w="med" len="med"/>
                      <a:tailEnd type="none" w="med" len="med"/>
                    </a:lnR>
                    <a:lnT w="12700" cap="flat" cmpd="sng" algn="ctr">
                      <a:solidFill>
                        <a:srgbClr val="9B9B9B"/>
                      </a:solidFill>
                      <a:prstDash val="solid"/>
                      <a:round/>
                      <a:headEnd type="none" w="med" len="med"/>
                      <a:tailEnd type="none" w="med" len="med"/>
                    </a:lnT>
                    <a:lnB w="12700" cap="flat" cmpd="sng" algn="ctr">
                      <a:solidFill>
                        <a:srgbClr val="9B9B9B"/>
                      </a:solidFill>
                      <a:prstDash val="solid"/>
                      <a:round/>
                      <a:headEnd type="none" w="med" len="med"/>
                      <a:tailEnd type="none" w="med" len="med"/>
                    </a:lnB>
                  </a:tcPr>
                </a:tc>
                <a:tc>
                  <a:txBody>
                    <a:bodyPr/>
                    <a:lstStyle/>
                    <a:p>
                      <a:pPr marL="91440" marR="266065">
                        <a:lnSpc>
                          <a:spcPct val="100000"/>
                        </a:lnSpc>
                        <a:spcBef>
                          <a:spcPts val="0"/>
                        </a:spcBef>
                        <a:spcAft>
                          <a:spcPts val="0"/>
                        </a:spcAft>
                      </a:pPr>
                      <a:r>
                        <a:rPr lang="en-US" sz="1500" dirty="0">
                          <a:effectLst/>
                          <a:latin typeface="+mj-lt"/>
                          <a:ea typeface="Times New Roman" panose="02020603050405020304" pitchFamily="18" charset="0"/>
                          <a:cs typeface="Times New Roman" panose="02020603050405020304" pitchFamily="18" charset="0"/>
                        </a:rPr>
                        <a:t>2010: Anonymous’ Operation Payback hits credit card and</a:t>
                      </a:r>
                      <a:r>
                        <a:rPr lang="en-US" sz="1500" spc="5" dirty="0">
                          <a:effectLst/>
                          <a:latin typeface="+mj-lt"/>
                          <a:ea typeface="Times New Roman" panose="02020603050405020304" pitchFamily="18" charset="0"/>
                          <a:cs typeface="Times New Roman" panose="02020603050405020304" pitchFamily="18" charset="0"/>
                        </a:rPr>
                        <a:t> </a:t>
                      </a:r>
                      <a:r>
                        <a:rPr lang="en-US" sz="1500" dirty="0">
                          <a:effectLst/>
                          <a:latin typeface="+mj-lt"/>
                          <a:ea typeface="Times New Roman" panose="02020603050405020304" pitchFamily="18" charset="0"/>
                          <a:cs typeface="Times New Roman" panose="02020603050405020304" pitchFamily="18" charset="0"/>
                        </a:rPr>
                        <a:t>communication companies with DDOS after payment cards</a:t>
                      </a:r>
                      <a:r>
                        <a:rPr lang="en-US" sz="1500" spc="-200" dirty="0">
                          <a:effectLst/>
                          <a:latin typeface="+mj-lt"/>
                          <a:ea typeface="Times New Roman" panose="02020603050405020304" pitchFamily="18" charset="0"/>
                          <a:cs typeface="Times New Roman" panose="02020603050405020304" pitchFamily="18" charset="0"/>
                        </a:rPr>
                        <a:t> </a:t>
                      </a:r>
                      <a:r>
                        <a:rPr lang="en-US" sz="1500" dirty="0">
                          <a:effectLst/>
                          <a:latin typeface="+mj-lt"/>
                          <a:ea typeface="Times New Roman" panose="02020603050405020304" pitchFamily="18" charset="0"/>
                          <a:cs typeface="Times New Roman" panose="02020603050405020304" pitchFamily="18" charset="0"/>
                        </a:rPr>
                        <a:t>refuse</a:t>
                      </a:r>
                      <a:r>
                        <a:rPr lang="en-US" sz="1500" spc="-5" dirty="0">
                          <a:effectLst/>
                          <a:latin typeface="+mj-lt"/>
                          <a:ea typeface="Times New Roman" panose="02020603050405020304" pitchFamily="18" charset="0"/>
                          <a:cs typeface="Times New Roman" panose="02020603050405020304" pitchFamily="18" charset="0"/>
                        </a:rPr>
                        <a:t> </a:t>
                      </a:r>
                      <a:r>
                        <a:rPr lang="en-US" sz="1500" dirty="0">
                          <a:effectLst/>
                          <a:latin typeface="+mj-lt"/>
                          <a:ea typeface="Times New Roman" panose="02020603050405020304" pitchFamily="18" charset="0"/>
                          <a:cs typeface="Times New Roman" panose="02020603050405020304" pitchFamily="18" charset="0"/>
                        </a:rPr>
                        <a:t>to accept payment for Wiki Leaks</a:t>
                      </a:r>
                      <a:endParaRPr lang="en-US" sz="1500" dirty="0">
                        <a:effectLst/>
                        <a:latin typeface="+mj-lt"/>
                        <a:ea typeface="Calibri" panose="020F0502020204030204" pitchFamily="34" charset="0"/>
                        <a:cs typeface="Times New Roman" panose="02020603050405020304" pitchFamily="18" charset="0"/>
                      </a:endParaRPr>
                    </a:p>
                  </a:txBody>
                  <a:tcPr marL="0" marR="0" marT="0" marB="0">
                    <a:lnL w="12700" cap="flat" cmpd="sng" algn="ctr">
                      <a:solidFill>
                        <a:srgbClr val="9B9B9B"/>
                      </a:solidFill>
                      <a:prstDash val="solid"/>
                      <a:round/>
                      <a:headEnd type="none" w="med" len="med"/>
                      <a:tailEnd type="none" w="med" len="med"/>
                    </a:lnL>
                    <a:lnR>
                      <a:noFill/>
                    </a:lnR>
                    <a:lnT w="12700" cap="flat" cmpd="sng" algn="ctr">
                      <a:solidFill>
                        <a:srgbClr val="9B9B9B"/>
                      </a:solidFill>
                      <a:prstDash val="solid"/>
                      <a:round/>
                      <a:headEnd type="none" w="med" len="med"/>
                      <a:tailEnd type="none" w="med" len="med"/>
                    </a:lnT>
                    <a:lnB w="12700" cap="flat" cmpd="sng" algn="ctr">
                      <a:solidFill>
                        <a:srgbClr val="9B9B9B"/>
                      </a:solidFill>
                      <a:prstDash val="solid"/>
                      <a:round/>
                      <a:headEnd type="none" w="med" len="med"/>
                      <a:tailEnd type="none" w="med" len="med"/>
                    </a:lnB>
                  </a:tcPr>
                </a:tc>
                <a:extLst>
                  <a:ext uri="{0D108BD9-81ED-4DB2-BD59-A6C34878D82A}">
                    <a16:rowId xmlns:a16="http://schemas.microsoft.com/office/drawing/2014/main" val="3695881977"/>
                  </a:ext>
                </a:extLst>
              </a:tr>
              <a:tr h="473498">
                <a:tc rowSpan="3">
                  <a:txBody>
                    <a:bodyPr/>
                    <a:lstStyle/>
                    <a:p>
                      <a:pPr marL="91440" marR="0">
                        <a:lnSpc>
                          <a:spcPct val="100000"/>
                        </a:lnSpc>
                        <a:spcBef>
                          <a:spcPts val="0"/>
                        </a:spcBef>
                        <a:spcAft>
                          <a:spcPts val="0"/>
                        </a:spcAft>
                      </a:pPr>
                      <a:r>
                        <a:rPr lang="en-US" sz="1500">
                          <a:effectLst/>
                          <a:latin typeface="+mj-lt"/>
                          <a:ea typeface="Times New Roman" panose="02020603050405020304" pitchFamily="18" charset="0"/>
                          <a:cs typeface="Times New Roman" panose="02020603050405020304" pitchFamily="18" charset="0"/>
                        </a:rPr>
                        <a:t>Cyber-crime</a:t>
                      </a:r>
                      <a:endParaRPr lang="en-US" sz="1500">
                        <a:effectLst/>
                        <a:latin typeface="+mj-lt"/>
                        <a:ea typeface="Calibri" panose="020F0502020204030204" pitchFamily="34" charset="0"/>
                        <a:cs typeface="Times New Roman" panose="02020603050405020304" pitchFamily="18" charset="0"/>
                      </a:endParaRPr>
                    </a:p>
                  </a:txBody>
                  <a:tcPr marL="0" marR="0" marT="0" marB="0">
                    <a:lnL>
                      <a:noFill/>
                    </a:lnL>
                    <a:lnR w="12700" cap="flat" cmpd="sng" algn="ctr">
                      <a:solidFill>
                        <a:srgbClr val="9B9B9B"/>
                      </a:solidFill>
                      <a:prstDash val="solid"/>
                      <a:round/>
                      <a:headEnd type="none" w="med" len="med"/>
                      <a:tailEnd type="none" w="med" len="med"/>
                    </a:lnR>
                    <a:lnT w="12700" cap="flat" cmpd="sng" algn="ctr">
                      <a:solidFill>
                        <a:srgbClr val="9B9B9B"/>
                      </a:solidFill>
                      <a:prstDash val="solid"/>
                      <a:round/>
                      <a:headEnd type="none" w="med" len="med"/>
                      <a:tailEnd type="none" w="med" len="med"/>
                    </a:lnT>
                    <a:lnB w="12700" cap="flat" cmpd="sng" algn="ctr">
                      <a:solidFill>
                        <a:srgbClr val="9B9B9B"/>
                      </a:solidFill>
                      <a:prstDash val="solid"/>
                      <a:round/>
                      <a:headEnd type="none" w="med" len="med"/>
                      <a:tailEnd type="none" w="med" len="med"/>
                    </a:lnB>
                  </a:tcPr>
                </a:tc>
                <a:tc>
                  <a:txBody>
                    <a:bodyPr/>
                    <a:lstStyle/>
                    <a:p>
                      <a:pPr marL="91440" marR="282575">
                        <a:lnSpc>
                          <a:spcPct val="100000"/>
                        </a:lnSpc>
                        <a:spcBef>
                          <a:spcPts val="0"/>
                        </a:spcBef>
                        <a:spcAft>
                          <a:spcPts val="0"/>
                        </a:spcAft>
                      </a:pPr>
                      <a:r>
                        <a:rPr lang="en-US" sz="1500" dirty="0">
                          <a:effectLst/>
                          <a:latin typeface="+mj-lt"/>
                          <a:ea typeface="Times New Roman" panose="02020603050405020304" pitchFamily="18" charset="0"/>
                          <a:cs typeface="Times New Roman" panose="02020603050405020304" pitchFamily="18" charset="0"/>
                        </a:rPr>
                        <a:t>2008, 2009: Gonzales re-arrested for sniffing WLANs and</a:t>
                      </a:r>
                      <a:r>
                        <a:rPr lang="en-US" sz="1500" spc="5" dirty="0">
                          <a:effectLst/>
                          <a:latin typeface="+mj-lt"/>
                          <a:ea typeface="Times New Roman" panose="02020603050405020304" pitchFamily="18" charset="0"/>
                          <a:cs typeface="Times New Roman" panose="02020603050405020304" pitchFamily="18" charset="0"/>
                        </a:rPr>
                        <a:t> </a:t>
                      </a:r>
                      <a:r>
                        <a:rPr lang="en-US" sz="1500" dirty="0">
                          <a:effectLst/>
                          <a:latin typeface="+mj-lt"/>
                          <a:ea typeface="Times New Roman" panose="02020603050405020304" pitchFamily="18" charset="0"/>
                          <a:cs typeface="Times New Roman" panose="02020603050405020304" pitchFamily="18" charset="0"/>
                        </a:rPr>
                        <a:t>implanting</a:t>
                      </a:r>
                      <a:r>
                        <a:rPr lang="en-US" sz="1500" spc="-20" dirty="0">
                          <a:effectLst/>
                          <a:latin typeface="+mj-lt"/>
                          <a:ea typeface="Times New Roman" panose="02020603050405020304" pitchFamily="18" charset="0"/>
                          <a:cs typeface="Times New Roman" panose="02020603050405020304" pitchFamily="18" charset="0"/>
                        </a:rPr>
                        <a:t> </a:t>
                      </a:r>
                      <a:r>
                        <a:rPr lang="en-US" sz="1500" dirty="0">
                          <a:effectLst/>
                          <a:latin typeface="+mj-lt"/>
                          <a:ea typeface="Times New Roman" panose="02020603050405020304" pitchFamily="18" charset="0"/>
                          <a:cs typeface="Times New Roman" panose="02020603050405020304" pitchFamily="18" charset="0"/>
                        </a:rPr>
                        <a:t>spyware,</a:t>
                      </a:r>
                      <a:r>
                        <a:rPr lang="en-US" sz="1500" spc="-15" dirty="0">
                          <a:effectLst/>
                          <a:latin typeface="+mj-lt"/>
                          <a:ea typeface="Times New Roman" panose="02020603050405020304" pitchFamily="18" charset="0"/>
                          <a:cs typeface="Times New Roman" panose="02020603050405020304" pitchFamily="18" charset="0"/>
                        </a:rPr>
                        <a:t> </a:t>
                      </a:r>
                      <a:r>
                        <a:rPr lang="en-US" sz="1500" dirty="0">
                          <a:effectLst/>
                          <a:latin typeface="+mj-lt"/>
                          <a:ea typeface="Times New Roman" panose="02020603050405020304" pitchFamily="18" charset="0"/>
                          <a:cs typeface="Times New Roman" panose="02020603050405020304" pitchFamily="18" charset="0"/>
                        </a:rPr>
                        <a:t>affecting</a:t>
                      </a:r>
                      <a:r>
                        <a:rPr lang="en-US" sz="1500" spc="-15" dirty="0">
                          <a:effectLst/>
                          <a:latin typeface="+mj-lt"/>
                          <a:ea typeface="Times New Roman" panose="02020603050405020304" pitchFamily="18" charset="0"/>
                          <a:cs typeface="Times New Roman" panose="02020603050405020304" pitchFamily="18" charset="0"/>
                        </a:rPr>
                        <a:t> </a:t>
                      </a:r>
                      <a:r>
                        <a:rPr lang="en-US" sz="1500" dirty="0">
                          <a:effectLst/>
                          <a:latin typeface="+mj-lt"/>
                          <a:ea typeface="Times New Roman" panose="02020603050405020304" pitchFamily="18" charset="0"/>
                          <a:cs typeface="Times New Roman" panose="02020603050405020304" pitchFamily="18" charset="0"/>
                        </a:rPr>
                        <a:t>171</a:t>
                      </a:r>
                      <a:r>
                        <a:rPr lang="en-US" sz="1500" spc="-15" dirty="0">
                          <a:effectLst/>
                          <a:latin typeface="+mj-lt"/>
                          <a:ea typeface="Times New Roman" panose="02020603050405020304" pitchFamily="18" charset="0"/>
                          <a:cs typeface="Times New Roman" panose="02020603050405020304" pitchFamily="18" charset="0"/>
                        </a:rPr>
                        <a:t> </a:t>
                      </a:r>
                      <a:r>
                        <a:rPr lang="en-US" sz="1500" dirty="0">
                          <a:effectLst/>
                          <a:latin typeface="+mj-lt"/>
                          <a:ea typeface="Times New Roman" panose="02020603050405020304" pitchFamily="18" charset="0"/>
                          <a:cs typeface="Times New Roman" panose="02020603050405020304" pitchFamily="18" charset="0"/>
                        </a:rPr>
                        <a:t>million</a:t>
                      </a:r>
                      <a:r>
                        <a:rPr lang="en-US" sz="1500" spc="-20" dirty="0">
                          <a:effectLst/>
                          <a:latin typeface="+mj-lt"/>
                          <a:ea typeface="Times New Roman" panose="02020603050405020304" pitchFamily="18" charset="0"/>
                          <a:cs typeface="Times New Roman" panose="02020603050405020304" pitchFamily="18" charset="0"/>
                        </a:rPr>
                        <a:t> </a:t>
                      </a:r>
                      <a:r>
                        <a:rPr lang="en-US" sz="1500" dirty="0">
                          <a:effectLst/>
                          <a:latin typeface="+mj-lt"/>
                          <a:ea typeface="Times New Roman" panose="02020603050405020304" pitchFamily="18" charset="0"/>
                          <a:cs typeface="Times New Roman" panose="02020603050405020304" pitchFamily="18" charset="0"/>
                        </a:rPr>
                        <a:t>credit</a:t>
                      </a:r>
                      <a:r>
                        <a:rPr lang="en-US" sz="1500" spc="-15" dirty="0">
                          <a:effectLst/>
                          <a:latin typeface="+mj-lt"/>
                          <a:ea typeface="Times New Roman" panose="02020603050405020304" pitchFamily="18" charset="0"/>
                          <a:cs typeface="Times New Roman" panose="02020603050405020304" pitchFamily="18" charset="0"/>
                        </a:rPr>
                        <a:t> </a:t>
                      </a:r>
                      <a:r>
                        <a:rPr lang="en-US" sz="1500" dirty="0">
                          <a:effectLst/>
                          <a:latin typeface="+mj-lt"/>
                          <a:ea typeface="Times New Roman" panose="02020603050405020304" pitchFamily="18" charset="0"/>
                          <a:cs typeface="Times New Roman" panose="02020603050405020304" pitchFamily="18" charset="0"/>
                        </a:rPr>
                        <a:t>cards</a:t>
                      </a:r>
                      <a:r>
                        <a:rPr lang="en-US" sz="1500" spc="-15" dirty="0">
                          <a:effectLst/>
                          <a:latin typeface="+mj-lt"/>
                          <a:ea typeface="Times New Roman" panose="02020603050405020304" pitchFamily="18" charset="0"/>
                          <a:cs typeface="Times New Roman" panose="02020603050405020304" pitchFamily="18" charset="0"/>
                        </a:rPr>
                        <a:t> </a:t>
                      </a:r>
                      <a:r>
                        <a:rPr lang="en-US" sz="1500" dirty="0">
                          <a:effectLst/>
                          <a:latin typeface="+mj-lt"/>
                          <a:ea typeface="Times New Roman" panose="02020603050405020304" pitchFamily="18" charset="0"/>
                          <a:cs typeface="Times New Roman" panose="02020603050405020304" pitchFamily="18" charset="0"/>
                        </a:rPr>
                        <a:t>[</a:t>
                      </a:r>
                      <a:r>
                        <a:rPr lang="en-US" sz="1500" dirty="0">
                          <a:solidFill>
                            <a:srgbClr val="0000F9"/>
                          </a:solidFill>
                          <a:effectLst/>
                          <a:latin typeface="+mj-lt"/>
                          <a:ea typeface="Times New Roman" panose="02020603050405020304" pitchFamily="18" charset="0"/>
                          <a:cs typeface="Times New Roman" panose="02020603050405020304" pitchFamily="18" charset="0"/>
                        </a:rPr>
                        <a:t>38</a:t>
                      </a:r>
                      <a:r>
                        <a:rPr lang="en-US" sz="1500" dirty="0">
                          <a:effectLst/>
                          <a:latin typeface="+mj-lt"/>
                          <a:ea typeface="Times New Roman" panose="02020603050405020304" pitchFamily="18" charset="0"/>
                          <a:cs typeface="Times New Roman" panose="02020603050405020304" pitchFamily="18" charset="0"/>
                        </a:rPr>
                        <a:t>]</a:t>
                      </a:r>
                      <a:endParaRPr lang="en-US" sz="1500" dirty="0">
                        <a:effectLst/>
                        <a:latin typeface="+mj-lt"/>
                        <a:ea typeface="Calibri" panose="020F0502020204030204" pitchFamily="34" charset="0"/>
                        <a:cs typeface="Times New Roman" panose="02020603050405020304" pitchFamily="18" charset="0"/>
                      </a:endParaRPr>
                    </a:p>
                  </a:txBody>
                  <a:tcPr marL="0" marR="0" marT="0" marB="0">
                    <a:lnL w="12700" cap="flat" cmpd="sng" algn="ctr">
                      <a:solidFill>
                        <a:srgbClr val="9B9B9B"/>
                      </a:solidFill>
                      <a:prstDash val="solid"/>
                      <a:round/>
                      <a:headEnd type="none" w="med" len="med"/>
                      <a:tailEnd type="none" w="med" len="med"/>
                    </a:lnL>
                    <a:lnR>
                      <a:noFill/>
                    </a:lnR>
                    <a:lnT w="12700" cap="flat" cmpd="sng" algn="ctr">
                      <a:solidFill>
                        <a:srgbClr val="9B9B9B"/>
                      </a:solidFill>
                      <a:prstDash val="solid"/>
                      <a:round/>
                      <a:headEnd type="none" w="med" len="med"/>
                      <a:tailEnd type="none" w="med" len="med"/>
                    </a:lnT>
                    <a:lnB w="12700" cap="flat" cmpd="sng" algn="ctr">
                      <a:solidFill>
                        <a:srgbClr val="9B9B9B"/>
                      </a:solidFill>
                      <a:prstDash val="solid"/>
                      <a:round/>
                      <a:headEnd type="none" w="med" len="med"/>
                      <a:tailEnd type="none" w="med" len="med"/>
                    </a:lnB>
                  </a:tcPr>
                </a:tc>
                <a:extLst>
                  <a:ext uri="{0D108BD9-81ED-4DB2-BD59-A6C34878D82A}">
                    <a16:rowId xmlns:a16="http://schemas.microsoft.com/office/drawing/2014/main" val="680571026"/>
                  </a:ext>
                </a:extLst>
              </a:tr>
              <a:tr h="946996">
                <a:tc vMerge="1">
                  <a:txBody>
                    <a:bodyPr/>
                    <a:lstStyle/>
                    <a:p>
                      <a:endParaRPr lang="en-US"/>
                    </a:p>
                  </a:txBody>
                  <a:tcPr/>
                </a:tc>
                <a:tc>
                  <a:txBody>
                    <a:bodyPr/>
                    <a:lstStyle/>
                    <a:p>
                      <a:pPr marL="91440" marR="28575">
                        <a:lnSpc>
                          <a:spcPct val="100000"/>
                        </a:lnSpc>
                        <a:spcBef>
                          <a:spcPts val="0"/>
                        </a:spcBef>
                        <a:spcAft>
                          <a:spcPts val="0"/>
                        </a:spcAft>
                      </a:pPr>
                      <a:r>
                        <a:rPr lang="en-US" sz="1500" dirty="0">
                          <a:effectLst/>
                          <a:latin typeface="+mj-lt"/>
                          <a:ea typeface="Times New Roman" panose="02020603050405020304" pitchFamily="18" charset="0"/>
                          <a:cs typeface="Times New Roman" panose="02020603050405020304" pitchFamily="18" charset="0"/>
                        </a:rPr>
                        <a:t>2013: In July 160 million credit card numbers are stolen via SQL</a:t>
                      </a:r>
                      <a:r>
                        <a:rPr lang="en-US" sz="1500" spc="-200" dirty="0">
                          <a:effectLst/>
                          <a:latin typeface="+mj-lt"/>
                          <a:ea typeface="Times New Roman" panose="02020603050405020304" pitchFamily="18" charset="0"/>
                          <a:cs typeface="Times New Roman" panose="02020603050405020304" pitchFamily="18" charset="0"/>
                        </a:rPr>
                        <a:t> </a:t>
                      </a:r>
                      <a:r>
                        <a:rPr lang="en-US" sz="1500" dirty="0">
                          <a:effectLst/>
                          <a:latin typeface="+mj-lt"/>
                          <a:ea typeface="Times New Roman" panose="02020603050405020304" pitchFamily="18" charset="0"/>
                          <a:cs typeface="Times New Roman" panose="02020603050405020304" pitchFamily="18" charset="0"/>
                        </a:rPr>
                        <a:t>Injection Attack. In Dec., 40 million credit card numbers and 70</a:t>
                      </a:r>
                      <a:r>
                        <a:rPr lang="en-US" sz="1500" spc="5" dirty="0">
                          <a:effectLst/>
                          <a:latin typeface="+mj-lt"/>
                          <a:ea typeface="Times New Roman" panose="02020603050405020304" pitchFamily="18" charset="0"/>
                          <a:cs typeface="Times New Roman" panose="02020603050405020304" pitchFamily="18" charset="0"/>
                        </a:rPr>
                        <a:t> </a:t>
                      </a:r>
                      <a:r>
                        <a:rPr lang="en-US" sz="1500" dirty="0">
                          <a:effectLst/>
                          <a:latin typeface="+mj-lt"/>
                          <a:ea typeface="Times New Roman" panose="02020603050405020304" pitchFamily="18" charset="0"/>
                          <a:cs typeface="Times New Roman" panose="02020603050405020304" pitchFamily="18" charset="0"/>
                        </a:rPr>
                        <a:t>million</a:t>
                      </a:r>
                      <a:r>
                        <a:rPr lang="en-US" sz="1500" spc="-10" dirty="0">
                          <a:effectLst/>
                          <a:latin typeface="+mj-lt"/>
                          <a:ea typeface="Times New Roman" panose="02020603050405020304" pitchFamily="18" charset="0"/>
                          <a:cs typeface="Times New Roman" panose="02020603050405020304" pitchFamily="18" charset="0"/>
                        </a:rPr>
                        <a:t> </a:t>
                      </a:r>
                      <a:r>
                        <a:rPr lang="en-US" sz="1500" dirty="0">
                          <a:effectLst/>
                          <a:latin typeface="+mj-lt"/>
                          <a:ea typeface="Times New Roman" panose="02020603050405020304" pitchFamily="18" charset="0"/>
                          <a:cs typeface="Times New Roman" panose="02020603050405020304" pitchFamily="18" charset="0"/>
                        </a:rPr>
                        <a:t>customer</a:t>
                      </a:r>
                      <a:r>
                        <a:rPr lang="en-US" sz="1500" spc="-5" dirty="0">
                          <a:effectLst/>
                          <a:latin typeface="+mj-lt"/>
                          <a:ea typeface="Times New Roman" panose="02020603050405020304" pitchFamily="18" charset="0"/>
                          <a:cs typeface="Times New Roman" panose="02020603050405020304" pitchFamily="18" charset="0"/>
                        </a:rPr>
                        <a:t> </a:t>
                      </a:r>
                      <a:r>
                        <a:rPr lang="en-US" sz="1500" dirty="0">
                          <a:effectLst/>
                          <a:latin typeface="+mj-lt"/>
                          <a:ea typeface="Times New Roman" panose="02020603050405020304" pitchFamily="18" charset="0"/>
                          <a:cs typeface="Times New Roman" panose="02020603050405020304" pitchFamily="18" charset="0"/>
                        </a:rPr>
                        <a:t>information</a:t>
                      </a:r>
                      <a:r>
                        <a:rPr lang="en-US" sz="1500" spc="-10" dirty="0">
                          <a:effectLst/>
                          <a:latin typeface="+mj-lt"/>
                          <a:ea typeface="Times New Roman" panose="02020603050405020304" pitchFamily="18" charset="0"/>
                          <a:cs typeface="Times New Roman" panose="02020603050405020304" pitchFamily="18" charset="0"/>
                        </a:rPr>
                        <a:t> </a:t>
                      </a:r>
                      <a:r>
                        <a:rPr lang="en-US" sz="1500" dirty="0">
                          <a:effectLst/>
                          <a:latin typeface="+mj-lt"/>
                          <a:ea typeface="Times New Roman" panose="02020603050405020304" pitchFamily="18" charset="0"/>
                          <a:cs typeface="Times New Roman" panose="02020603050405020304" pitchFamily="18" charset="0"/>
                        </a:rPr>
                        <a:t>are</a:t>
                      </a:r>
                      <a:r>
                        <a:rPr lang="en-US" sz="1500" spc="-5" dirty="0">
                          <a:effectLst/>
                          <a:latin typeface="+mj-lt"/>
                          <a:ea typeface="Times New Roman" panose="02020603050405020304" pitchFamily="18" charset="0"/>
                          <a:cs typeface="Times New Roman" panose="02020603050405020304" pitchFamily="18" charset="0"/>
                        </a:rPr>
                        <a:t> </a:t>
                      </a:r>
                      <a:r>
                        <a:rPr lang="en-US" sz="1500" dirty="0">
                          <a:effectLst/>
                          <a:latin typeface="+mj-lt"/>
                          <a:ea typeface="Times New Roman" panose="02020603050405020304" pitchFamily="18" charset="0"/>
                          <a:cs typeface="Times New Roman" panose="02020603050405020304" pitchFamily="18" charset="0"/>
                        </a:rPr>
                        <a:t>stolen</a:t>
                      </a:r>
                      <a:r>
                        <a:rPr lang="en-US" sz="1500" spc="-10" dirty="0">
                          <a:effectLst/>
                          <a:latin typeface="+mj-lt"/>
                          <a:ea typeface="Times New Roman" panose="02020603050405020304" pitchFamily="18" charset="0"/>
                          <a:cs typeface="Times New Roman" panose="02020603050405020304" pitchFamily="18" charset="0"/>
                        </a:rPr>
                        <a:t> </a:t>
                      </a:r>
                      <a:r>
                        <a:rPr lang="en-US" sz="1500" dirty="0">
                          <a:effectLst/>
                          <a:latin typeface="+mj-lt"/>
                          <a:ea typeface="Times New Roman" panose="02020603050405020304" pitchFamily="18" charset="0"/>
                          <a:cs typeface="Times New Roman" panose="02020603050405020304" pitchFamily="18" charset="0"/>
                        </a:rPr>
                        <a:t>through</a:t>
                      </a:r>
                      <a:r>
                        <a:rPr lang="en-US" sz="1500" spc="-5" dirty="0">
                          <a:effectLst/>
                          <a:latin typeface="+mj-lt"/>
                          <a:ea typeface="Times New Roman" panose="02020603050405020304" pitchFamily="18" charset="0"/>
                          <a:cs typeface="Times New Roman" panose="02020603050405020304" pitchFamily="18" charset="0"/>
                        </a:rPr>
                        <a:t> </a:t>
                      </a:r>
                      <a:r>
                        <a:rPr lang="en-US" sz="1500" dirty="0">
                          <a:effectLst/>
                          <a:latin typeface="+mj-lt"/>
                          <a:ea typeface="Times New Roman" panose="02020603050405020304" pitchFamily="18" charset="0"/>
                          <a:cs typeface="Times New Roman" panose="02020603050405020304" pitchFamily="18" charset="0"/>
                        </a:rPr>
                        <a:t>Target</a:t>
                      </a:r>
                      <a:r>
                        <a:rPr lang="en-US" sz="1500" spc="-10" dirty="0">
                          <a:effectLst/>
                          <a:latin typeface="+mj-lt"/>
                          <a:ea typeface="Times New Roman" panose="02020603050405020304" pitchFamily="18" charset="0"/>
                          <a:cs typeface="Times New Roman" panose="02020603050405020304" pitchFamily="18" charset="0"/>
                        </a:rPr>
                        <a:t> </a:t>
                      </a:r>
                      <a:r>
                        <a:rPr lang="en-US" sz="1500" dirty="0">
                          <a:effectLst/>
                          <a:latin typeface="+mj-lt"/>
                          <a:ea typeface="Times New Roman" panose="02020603050405020304" pitchFamily="18" charset="0"/>
                          <a:cs typeface="Times New Roman" panose="02020603050405020304" pitchFamily="18" charset="0"/>
                        </a:rPr>
                        <a:t>stores.</a:t>
                      </a:r>
                      <a:endParaRPr lang="en-US" sz="1500" dirty="0">
                        <a:effectLst/>
                        <a:latin typeface="+mj-lt"/>
                        <a:ea typeface="Calibri" panose="020F0502020204030204" pitchFamily="34" charset="0"/>
                        <a:cs typeface="Times New Roman" panose="02020603050405020304" pitchFamily="18" charset="0"/>
                      </a:endParaRPr>
                    </a:p>
                    <a:p>
                      <a:pPr marL="91440" marR="304165">
                        <a:lnSpc>
                          <a:spcPct val="100000"/>
                        </a:lnSpc>
                        <a:spcBef>
                          <a:spcPts val="0"/>
                        </a:spcBef>
                        <a:spcAft>
                          <a:spcPts val="0"/>
                        </a:spcAft>
                      </a:pPr>
                      <a:r>
                        <a:rPr lang="en-US" sz="1500" dirty="0">
                          <a:effectLst/>
                          <a:latin typeface="+mj-lt"/>
                          <a:ea typeface="Times New Roman" panose="02020603050405020304" pitchFamily="18" charset="0"/>
                          <a:cs typeface="Times New Roman" panose="02020603050405020304" pitchFamily="18" charset="0"/>
                        </a:rPr>
                        <a:t>California</a:t>
                      </a:r>
                      <a:r>
                        <a:rPr lang="en-US" sz="1500" spc="-5" dirty="0">
                          <a:effectLst/>
                          <a:latin typeface="+mj-lt"/>
                          <a:ea typeface="Times New Roman" panose="02020603050405020304" pitchFamily="18" charset="0"/>
                          <a:cs typeface="Times New Roman" panose="02020603050405020304" pitchFamily="18" charset="0"/>
                        </a:rPr>
                        <a:t> </a:t>
                      </a:r>
                      <a:r>
                        <a:rPr lang="en-US" sz="1500" dirty="0">
                          <a:effectLst/>
                          <a:latin typeface="+mj-lt"/>
                          <a:ea typeface="Times New Roman" panose="02020603050405020304" pitchFamily="18" charset="0"/>
                          <a:cs typeface="Times New Roman" panose="02020603050405020304" pitchFamily="18" charset="0"/>
                        </a:rPr>
                        <a:t>indicates 167 data breaches are reported this year [</a:t>
                      </a:r>
                      <a:r>
                        <a:rPr lang="en-US" sz="1500" dirty="0">
                          <a:solidFill>
                            <a:srgbClr val="0000F9"/>
                          </a:solidFill>
                          <a:effectLst/>
                          <a:latin typeface="+mj-lt"/>
                          <a:ea typeface="Times New Roman" panose="02020603050405020304" pitchFamily="18" charset="0"/>
                          <a:cs typeface="Times New Roman" panose="02020603050405020304" pitchFamily="18" charset="0"/>
                        </a:rPr>
                        <a:t>39</a:t>
                      </a:r>
                      <a:r>
                        <a:rPr lang="en-US" sz="1500" dirty="0">
                          <a:effectLst/>
                          <a:latin typeface="+mj-lt"/>
                          <a:ea typeface="Times New Roman" panose="02020603050405020304" pitchFamily="18" charset="0"/>
                          <a:cs typeface="Times New Roman" panose="02020603050405020304" pitchFamily="18" charset="0"/>
                        </a:rPr>
                        <a:t>]</a:t>
                      </a:r>
                      <a:endParaRPr lang="en-US" sz="1500" dirty="0">
                        <a:effectLst/>
                        <a:latin typeface="+mj-lt"/>
                        <a:ea typeface="Calibri" panose="020F0502020204030204" pitchFamily="34" charset="0"/>
                        <a:cs typeface="Times New Roman" panose="02020603050405020304" pitchFamily="18" charset="0"/>
                      </a:endParaRPr>
                    </a:p>
                  </a:txBody>
                  <a:tcPr marL="0" marR="0" marT="0" marB="0">
                    <a:lnL w="12700" cap="flat" cmpd="sng" algn="ctr">
                      <a:solidFill>
                        <a:srgbClr val="9B9B9B"/>
                      </a:solidFill>
                      <a:prstDash val="solid"/>
                      <a:round/>
                      <a:headEnd type="none" w="med" len="med"/>
                      <a:tailEnd type="none" w="med" len="med"/>
                    </a:lnL>
                    <a:lnR>
                      <a:noFill/>
                    </a:lnR>
                    <a:lnT w="12700" cap="flat" cmpd="sng" algn="ctr">
                      <a:solidFill>
                        <a:srgbClr val="9B9B9B"/>
                      </a:solidFill>
                      <a:prstDash val="solid"/>
                      <a:round/>
                      <a:headEnd type="none" w="med" len="med"/>
                      <a:tailEnd type="none" w="med" len="med"/>
                    </a:lnT>
                    <a:lnB w="12700" cap="flat" cmpd="sng" algn="ctr">
                      <a:solidFill>
                        <a:srgbClr val="9B9B9B"/>
                      </a:solidFill>
                      <a:prstDash val="solid"/>
                      <a:round/>
                      <a:headEnd type="none" w="med" len="med"/>
                      <a:tailEnd type="none" w="med" len="med"/>
                    </a:lnB>
                  </a:tcPr>
                </a:tc>
                <a:extLst>
                  <a:ext uri="{0D108BD9-81ED-4DB2-BD59-A6C34878D82A}">
                    <a16:rowId xmlns:a16="http://schemas.microsoft.com/office/drawing/2014/main" val="2004031974"/>
                  </a:ext>
                </a:extLst>
              </a:tr>
              <a:tr h="710247">
                <a:tc vMerge="1">
                  <a:txBody>
                    <a:bodyPr/>
                    <a:lstStyle/>
                    <a:p>
                      <a:endParaRPr lang="en-US"/>
                    </a:p>
                  </a:txBody>
                  <a:tcPr/>
                </a:tc>
                <a:tc>
                  <a:txBody>
                    <a:bodyPr/>
                    <a:lstStyle/>
                    <a:p>
                      <a:pPr marL="91440" marR="0">
                        <a:lnSpc>
                          <a:spcPct val="100000"/>
                        </a:lnSpc>
                        <a:spcBef>
                          <a:spcPts val="0"/>
                        </a:spcBef>
                        <a:spcAft>
                          <a:spcPts val="0"/>
                        </a:spcAft>
                      </a:pPr>
                      <a:r>
                        <a:rPr lang="en-US" sz="1500" dirty="0">
                          <a:effectLst/>
                          <a:latin typeface="+mj-lt"/>
                          <a:ea typeface="Times New Roman" panose="02020603050405020304" pitchFamily="18" charset="0"/>
                          <a:cs typeface="Times New Roman" panose="02020603050405020304" pitchFamily="18" charset="0"/>
                        </a:rPr>
                        <a:t>2016-2022: Uber pays $100,000 in ransom to criminals, but pretends instead to purchase bug information.  For covering up a breach, Uber later pays $148 million to settle claims and the Chief Security Officer is tried and convicted. [Weigand22]</a:t>
                      </a:r>
                      <a:endParaRPr lang="en-US" sz="1500" dirty="0">
                        <a:effectLst/>
                        <a:latin typeface="+mj-lt"/>
                        <a:ea typeface="Calibri" panose="020F0502020204030204" pitchFamily="34" charset="0"/>
                        <a:cs typeface="Times New Roman" panose="02020603050405020304" pitchFamily="18" charset="0"/>
                      </a:endParaRPr>
                    </a:p>
                  </a:txBody>
                  <a:tcPr marL="0" marR="0" marT="0" marB="0">
                    <a:lnL w="12700" cap="flat" cmpd="sng" algn="ctr">
                      <a:solidFill>
                        <a:srgbClr val="9B9B9B"/>
                      </a:solidFill>
                      <a:prstDash val="solid"/>
                      <a:round/>
                      <a:headEnd type="none" w="med" len="med"/>
                      <a:tailEnd type="none" w="med" len="med"/>
                    </a:lnL>
                    <a:lnR>
                      <a:noFill/>
                    </a:lnR>
                    <a:lnT w="12700" cap="flat" cmpd="sng" algn="ctr">
                      <a:solidFill>
                        <a:srgbClr val="9B9B9B"/>
                      </a:solidFill>
                      <a:prstDash val="solid"/>
                      <a:round/>
                      <a:headEnd type="none" w="med" len="med"/>
                      <a:tailEnd type="none" w="med" len="med"/>
                    </a:lnT>
                    <a:lnB w="12700" cap="flat" cmpd="sng" algn="ctr">
                      <a:solidFill>
                        <a:srgbClr val="9B9B9B"/>
                      </a:solidFill>
                      <a:prstDash val="solid"/>
                      <a:round/>
                      <a:headEnd type="none" w="med" len="med"/>
                      <a:tailEnd type="none" w="med" len="med"/>
                    </a:lnB>
                  </a:tcPr>
                </a:tc>
                <a:extLst>
                  <a:ext uri="{0D108BD9-81ED-4DB2-BD59-A6C34878D82A}">
                    <a16:rowId xmlns:a16="http://schemas.microsoft.com/office/drawing/2014/main" val="2689240810"/>
                  </a:ext>
                </a:extLst>
              </a:tr>
              <a:tr h="481909">
                <a:tc rowSpan="3">
                  <a:txBody>
                    <a:bodyPr/>
                    <a:lstStyle/>
                    <a:p>
                      <a:pPr marL="91440" marR="0">
                        <a:lnSpc>
                          <a:spcPct val="100000"/>
                        </a:lnSpc>
                        <a:spcBef>
                          <a:spcPts val="0"/>
                        </a:spcBef>
                        <a:spcAft>
                          <a:spcPts val="0"/>
                        </a:spcAft>
                      </a:pPr>
                      <a:endParaRPr lang="en-US" sz="1500" dirty="0">
                        <a:effectLst/>
                        <a:latin typeface="+mj-lt"/>
                        <a:ea typeface="Times New Roman" panose="02020603050405020304" pitchFamily="18" charset="0"/>
                        <a:cs typeface="Times New Roman" panose="02020603050405020304" pitchFamily="18" charset="0"/>
                      </a:endParaRPr>
                    </a:p>
                    <a:p>
                      <a:pPr marL="91440" marR="0">
                        <a:lnSpc>
                          <a:spcPct val="100000"/>
                        </a:lnSpc>
                        <a:spcBef>
                          <a:spcPts val="0"/>
                        </a:spcBef>
                        <a:spcAft>
                          <a:spcPts val="0"/>
                        </a:spcAft>
                      </a:pPr>
                      <a:r>
                        <a:rPr lang="en-US" sz="1500" dirty="0">
                          <a:effectLst/>
                          <a:latin typeface="+mj-lt"/>
                          <a:ea typeface="Times New Roman" panose="02020603050405020304" pitchFamily="18" charset="0"/>
                          <a:cs typeface="Times New Roman" panose="02020603050405020304" pitchFamily="18" charset="0"/>
                        </a:rPr>
                        <a:t> </a:t>
                      </a:r>
                      <a:endParaRPr lang="en-US" sz="1500" dirty="0">
                        <a:effectLst/>
                        <a:latin typeface="+mj-lt"/>
                        <a:ea typeface="Calibri" panose="020F0502020204030204" pitchFamily="34" charset="0"/>
                        <a:cs typeface="Times New Roman" panose="02020603050405020304" pitchFamily="18" charset="0"/>
                      </a:endParaRPr>
                    </a:p>
                    <a:p>
                      <a:pPr marL="91440" marR="0">
                        <a:lnSpc>
                          <a:spcPct val="100000"/>
                        </a:lnSpc>
                        <a:spcBef>
                          <a:spcPts val="0"/>
                        </a:spcBef>
                        <a:spcAft>
                          <a:spcPts val="0"/>
                        </a:spcAft>
                      </a:pPr>
                      <a:r>
                        <a:rPr lang="en-US" sz="1500" dirty="0">
                          <a:effectLst/>
                          <a:latin typeface="+mj-lt"/>
                          <a:ea typeface="Times New Roman" panose="02020603050405020304" pitchFamily="18" charset="0"/>
                          <a:cs typeface="Times New Roman" panose="02020603050405020304" pitchFamily="18" charset="0"/>
                        </a:rPr>
                        <a:t>Information</a:t>
                      </a:r>
                      <a:r>
                        <a:rPr lang="en-US" sz="1500" spc="-10" dirty="0">
                          <a:effectLst/>
                          <a:latin typeface="+mj-lt"/>
                          <a:ea typeface="Times New Roman" panose="02020603050405020304" pitchFamily="18" charset="0"/>
                          <a:cs typeface="Times New Roman" panose="02020603050405020304" pitchFamily="18" charset="0"/>
                        </a:rPr>
                        <a:t> </a:t>
                      </a:r>
                      <a:r>
                        <a:rPr lang="en-US" sz="1500" dirty="0">
                          <a:effectLst/>
                          <a:latin typeface="+mj-lt"/>
                          <a:ea typeface="Times New Roman" panose="02020603050405020304" pitchFamily="18" charset="0"/>
                          <a:cs typeface="Times New Roman" panose="02020603050405020304" pitchFamily="18" charset="0"/>
                        </a:rPr>
                        <a:t>warfare</a:t>
                      </a:r>
                      <a:endParaRPr lang="en-US" sz="1500" dirty="0">
                        <a:effectLst/>
                        <a:latin typeface="+mj-lt"/>
                        <a:ea typeface="Calibri" panose="020F0502020204030204" pitchFamily="34" charset="0"/>
                        <a:cs typeface="Times New Roman" panose="02020603050405020304" pitchFamily="18" charset="0"/>
                      </a:endParaRPr>
                    </a:p>
                  </a:txBody>
                  <a:tcPr marL="0" marR="0" marT="0" marB="0">
                    <a:lnL>
                      <a:noFill/>
                    </a:lnL>
                    <a:lnR w="12700" cap="flat" cmpd="sng" algn="ctr">
                      <a:solidFill>
                        <a:srgbClr val="9B9B9B"/>
                      </a:solidFill>
                      <a:prstDash val="solid"/>
                      <a:round/>
                      <a:headEnd type="none" w="med" len="med"/>
                      <a:tailEnd type="none" w="med" len="med"/>
                    </a:lnR>
                    <a:lnT w="12700" cap="flat" cmpd="sng" algn="ctr">
                      <a:solidFill>
                        <a:srgbClr val="9B9B9B"/>
                      </a:solidFill>
                      <a:prstDash val="solid"/>
                      <a:round/>
                      <a:headEnd type="none" w="med" len="med"/>
                      <a:tailEnd type="none" w="med" len="med"/>
                    </a:lnT>
                    <a:lnB w="12700" cap="flat" cmpd="sng" algn="ctr">
                      <a:solidFill>
                        <a:srgbClr val="9B9B9B"/>
                      </a:solidFill>
                      <a:prstDash val="solid"/>
                      <a:round/>
                      <a:headEnd type="none" w="med" len="med"/>
                      <a:tailEnd type="none" w="med" len="med"/>
                    </a:lnB>
                  </a:tcPr>
                </a:tc>
                <a:tc>
                  <a:txBody>
                    <a:bodyPr/>
                    <a:lstStyle/>
                    <a:p>
                      <a:pPr marL="91440" marR="28575">
                        <a:lnSpc>
                          <a:spcPct val="100000"/>
                        </a:lnSpc>
                        <a:spcBef>
                          <a:spcPts val="0"/>
                        </a:spcBef>
                        <a:spcAft>
                          <a:spcPts val="0"/>
                        </a:spcAft>
                      </a:pPr>
                      <a:r>
                        <a:rPr lang="en-US" sz="1500" dirty="0">
                          <a:effectLst/>
                          <a:latin typeface="+mj-lt"/>
                          <a:ea typeface="Times New Roman" panose="02020603050405020304" pitchFamily="18" charset="0"/>
                          <a:cs typeface="Times New Roman" panose="02020603050405020304" pitchFamily="18" charset="0"/>
                        </a:rPr>
                        <a:t>2016: Russia takes down Ukraine’s entire electric grid a December evening – two years in a row [Greenberg17].  </a:t>
                      </a:r>
                      <a:endParaRPr lang="en-US" sz="1500" dirty="0">
                        <a:effectLst/>
                        <a:latin typeface="+mj-lt"/>
                        <a:ea typeface="Calibri" panose="020F0502020204030204" pitchFamily="34" charset="0"/>
                        <a:cs typeface="Times New Roman" panose="02020603050405020304" pitchFamily="18" charset="0"/>
                      </a:endParaRPr>
                    </a:p>
                  </a:txBody>
                  <a:tcPr marL="0" marR="0" marT="0" marB="0">
                    <a:lnL w="12700" cap="flat" cmpd="sng" algn="ctr">
                      <a:solidFill>
                        <a:srgbClr val="9B9B9B"/>
                      </a:solidFill>
                      <a:prstDash val="solid"/>
                      <a:round/>
                      <a:headEnd type="none" w="med" len="med"/>
                      <a:tailEnd type="none" w="med" len="med"/>
                    </a:lnL>
                    <a:lnR>
                      <a:noFill/>
                    </a:lnR>
                    <a:lnT w="12700" cap="flat" cmpd="sng" algn="ctr">
                      <a:solidFill>
                        <a:srgbClr val="9B9B9B"/>
                      </a:solidFill>
                      <a:prstDash val="solid"/>
                      <a:round/>
                      <a:headEnd type="none" w="med" len="med"/>
                      <a:tailEnd type="none" w="med" len="med"/>
                    </a:lnT>
                    <a:lnB w="12700" cap="flat" cmpd="sng" algn="ctr">
                      <a:solidFill>
                        <a:srgbClr val="9B9B9B"/>
                      </a:solidFill>
                      <a:prstDash val="solid"/>
                      <a:round/>
                      <a:headEnd type="none" w="med" len="med"/>
                      <a:tailEnd type="none" w="med" len="med"/>
                    </a:lnB>
                  </a:tcPr>
                </a:tc>
                <a:extLst>
                  <a:ext uri="{0D108BD9-81ED-4DB2-BD59-A6C34878D82A}">
                    <a16:rowId xmlns:a16="http://schemas.microsoft.com/office/drawing/2014/main" val="2695644297"/>
                  </a:ext>
                </a:extLst>
              </a:tr>
              <a:tr h="280996">
                <a:tc vMerge="1">
                  <a:txBody>
                    <a:bodyPr/>
                    <a:lstStyle/>
                    <a:p>
                      <a:pPr marL="91440" marR="0">
                        <a:lnSpc>
                          <a:spcPct val="100000"/>
                        </a:lnSpc>
                        <a:spcBef>
                          <a:spcPts val="0"/>
                        </a:spcBef>
                        <a:spcAft>
                          <a:spcPts val="0"/>
                        </a:spcAft>
                      </a:pPr>
                      <a:endParaRPr lang="en-US" sz="1500" dirty="0">
                        <a:effectLst/>
                        <a:latin typeface="+mj-lt"/>
                        <a:ea typeface="Calibri" panose="020F0502020204030204" pitchFamily="34" charset="0"/>
                        <a:cs typeface="Times New Roman" panose="02020603050405020304" pitchFamily="18" charset="0"/>
                      </a:endParaRPr>
                    </a:p>
                  </a:txBody>
                  <a:tcPr marL="0" marR="0" marT="0" marB="0">
                    <a:lnL>
                      <a:noFill/>
                    </a:lnL>
                    <a:lnR w="12700" cap="flat" cmpd="sng" algn="ctr">
                      <a:solidFill>
                        <a:srgbClr val="9B9B9B"/>
                      </a:solidFill>
                      <a:prstDash val="solid"/>
                      <a:round/>
                      <a:headEnd type="none" w="med" len="med"/>
                      <a:tailEnd type="none" w="med" len="med"/>
                    </a:lnR>
                    <a:lnT w="12700" cap="flat" cmpd="sng" algn="ctr">
                      <a:solidFill>
                        <a:srgbClr val="9B9B9B"/>
                      </a:solidFill>
                      <a:prstDash val="solid"/>
                      <a:round/>
                      <a:headEnd type="none" w="med" len="med"/>
                      <a:tailEnd type="none" w="med" len="med"/>
                    </a:lnT>
                    <a:lnB w="12700" cap="flat" cmpd="sng" algn="ctr">
                      <a:solidFill>
                        <a:srgbClr val="9B9B9B"/>
                      </a:solidFill>
                      <a:prstDash val="solid"/>
                      <a:round/>
                      <a:headEnd type="none" w="med" len="med"/>
                      <a:tailEnd type="none" w="med" len="med"/>
                    </a:lnB>
                  </a:tcPr>
                </a:tc>
                <a:tc>
                  <a:txBody>
                    <a:bodyPr/>
                    <a:lstStyle/>
                    <a:p>
                      <a:pPr marL="91440" marR="79375">
                        <a:lnSpc>
                          <a:spcPct val="100000"/>
                        </a:lnSpc>
                        <a:spcBef>
                          <a:spcPts val="0"/>
                        </a:spcBef>
                        <a:spcAft>
                          <a:spcPts val="0"/>
                        </a:spcAft>
                      </a:pPr>
                      <a:r>
                        <a:rPr lang="en-US" sz="1500" dirty="0">
                          <a:effectLst/>
                          <a:latin typeface="+mj-lt"/>
                          <a:ea typeface="Times New Roman" panose="02020603050405020304" pitchFamily="18" charset="0"/>
                          <a:cs typeface="Times New Roman" panose="02020603050405020304" pitchFamily="18" charset="0"/>
                        </a:rPr>
                        <a:t>2010:</a:t>
                      </a:r>
                      <a:r>
                        <a:rPr lang="en-US" sz="1500" spc="-10" dirty="0">
                          <a:effectLst/>
                          <a:latin typeface="+mj-lt"/>
                          <a:ea typeface="Times New Roman" panose="02020603050405020304" pitchFamily="18" charset="0"/>
                          <a:cs typeface="Times New Roman" panose="02020603050405020304" pitchFamily="18" charset="0"/>
                        </a:rPr>
                        <a:t> </a:t>
                      </a:r>
                      <a:r>
                        <a:rPr lang="en-US" sz="1500" dirty="0">
                          <a:effectLst/>
                          <a:latin typeface="+mj-lt"/>
                          <a:ea typeface="Times New Roman" panose="02020603050405020304" pitchFamily="18" charset="0"/>
                          <a:cs typeface="Times New Roman" panose="02020603050405020304" pitchFamily="18" charset="0"/>
                        </a:rPr>
                        <a:t>Stuxnet</a:t>
                      </a:r>
                      <a:r>
                        <a:rPr lang="en-US" sz="1500" spc="-5" dirty="0">
                          <a:effectLst/>
                          <a:latin typeface="+mj-lt"/>
                          <a:ea typeface="Times New Roman" panose="02020603050405020304" pitchFamily="18" charset="0"/>
                          <a:cs typeface="Times New Roman" panose="02020603050405020304" pitchFamily="18" charset="0"/>
                        </a:rPr>
                        <a:t> </a:t>
                      </a:r>
                      <a:r>
                        <a:rPr lang="en-US" sz="1500" dirty="0">
                          <a:effectLst/>
                          <a:latin typeface="+mj-lt"/>
                          <a:ea typeface="Times New Roman" panose="02020603050405020304" pitchFamily="18" charset="0"/>
                          <a:cs typeface="Times New Roman" panose="02020603050405020304" pitchFamily="18" charset="0"/>
                        </a:rPr>
                        <a:t>worm</a:t>
                      </a:r>
                      <a:r>
                        <a:rPr lang="en-US" sz="1500" spc="-5" dirty="0">
                          <a:effectLst/>
                          <a:latin typeface="+mj-lt"/>
                          <a:ea typeface="Times New Roman" panose="02020603050405020304" pitchFamily="18" charset="0"/>
                          <a:cs typeface="Times New Roman" panose="02020603050405020304" pitchFamily="18" charset="0"/>
                        </a:rPr>
                        <a:t> </a:t>
                      </a:r>
                      <a:r>
                        <a:rPr lang="en-US" sz="1500" dirty="0">
                          <a:effectLst/>
                          <a:latin typeface="+mj-lt"/>
                          <a:ea typeface="Times New Roman" panose="02020603050405020304" pitchFamily="18" charset="0"/>
                          <a:cs typeface="Times New Roman" panose="02020603050405020304" pitchFamily="18" charset="0"/>
                        </a:rPr>
                        <a:t>disables</a:t>
                      </a:r>
                      <a:r>
                        <a:rPr lang="en-US" sz="1500" spc="-10" dirty="0">
                          <a:effectLst/>
                          <a:latin typeface="+mj-lt"/>
                          <a:ea typeface="Times New Roman" panose="02020603050405020304" pitchFamily="18" charset="0"/>
                          <a:cs typeface="Times New Roman" panose="02020603050405020304" pitchFamily="18" charset="0"/>
                        </a:rPr>
                        <a:t> </a:t>
                      </a:r>
                      <a:r>
                        <a:rPr lang="en-US" sz="1500" dirty="0">
                          <a:effectLst/>
                          <a:latin typeface="+mj-lt"/>
                          <a:ea typeface="Times New Roman" panose="02020603050405020304" pitchFamily="18" charset="0"/>
                          <a:cs typeface="Times New Roman" panose="02020603050405020304" pitchFamily="18" charset="0"/>
                        </a:rPr>
                        <a:t>1,000</a:t>
                      </a:r>
                      <a:r>
                        <a:rPr lang="en-US" sz="1500" spc="-5" dirty="0">
                          <a:effectLst/>
                          <a:latin typeface="+mj-lt"/>
                          <a:ea typeface="Times New Roman" panose="02020603050405020304" pitchFamily="18" charset="0"/>
                          <a:cs typeface="Times New Roman" panose="02020603050405020304" pitchFamily="18" charset="0"/>
                        </a:rPr>
                        <a:t> </a:t>
                      </a:r>
                      <a:r>
                        <a:rPr lang="en-US" sz="1500" dirty="0">
                          <a:effectLst/>
                          <a:latin typeface="+mj-lt"/>
                          <a:ea typeface="Times New Roman" panose="02020603050405020304" pitchFamily="18" charset="0"/>
                          <a:cs typeface="Times New Roman" panose="02020603050405020304" pitchFamily="18" charset="0"/>
                        </a:rPr>
                        <a:t>of</a:t>
                      </a:r>
                      <a:r>
                        <a:rPr lang="en-US" sz="1500" spc="-5" dirty="0">
                          <a:effectLst/>
                          <a:latin typeface="+mj-lt"/>
                          <a:ea typeface="Times New Roman" panose="02020603050405020304" pitchFamily="18" charset="0"/>
                          <a:cs typeface="Times New Roman" panose="02020603050405020304" pitchFamily="18" charset="0"/>
                        </a:rPr>
                        <a:t> </a:t>
                      </a:r>
                      <a:r>
                        <a:rPr lang="en-US" sz="1500" dirty="0">
                          <a:effectLst/>
                          <a:latin typeface="+mj-lt"/>
                          <a:ea typeface="Times New Roman" panose="02020603050405020304" pitchFamily="18" charset="0"/>
                          <a:cs typeface="Times New Roman" panose="02020603050405020304" pitchFamily="18" charset="0"/>
                        </a:rPr>
                        <a:t>Iran’s</a:t>
                      </a:r>
                      <a:r>
                        <a:rPr lang="en-US" sz="1500" spc="-5" dirty="0">
                          <a:effectLst/>
                          <a:latin typeface="+mj-lt"/>
                          <a:ea typeface="Times New Roman" panose="02020603050405020304" pitchFamily="18" charset="0"/>
                          <a:cs typeface="Times New Roman" panose="02020603050405020304" pitchFamily="18" charset="0"/>
                        </a:rPr>
                        <a:t> </a:t>
                      </a:r>
                      <a:r>
                        <a:rPr lang="en-US" sz="1500" dirty="0">
                          <a:effectLst/>
                          <a:latin typeface="+mj-lt"/>
                          <a:ea typeface="Times New Roman" panose="02020603050405020304" pitchFamily="18" charset="0"/>
                          <a:cs typeface="Times New Roman" panose="02020603050405020304" pitchFamily="18" charset="0"/>
                        </a:rPr>
                        <a:t>nuclear</a:t>
                      </a:r>
                      <a:r>
                        <a:rPr lang="en-US" sz="1500" spc="-10" dirty="0">
                          <a:effectLst/>
                          <a:latin typeface="+mj-lt"/>
                          <a:ea typeface="Times New Roman" panose="02020603050405020304" pitchFamily="18" charset="0"/>
                          <a:cs typeface="Times New Roman" panose="02020603050405020304" pitchFamily="18" charset="0"/>
                        </a:rPr>
                        <a:t> </a:t>
                      </a:r>
                      <a:r>
                        <a:rPr lang="en-US" sz="1500" dirty="0">
                          <a:effectLst/>
                          <a:latin typeface="+mj-lt"/>
                          <a:ea typeface="Times New Roman" panose="02020603050405020304" pitchFamily="18" charset="0"/>
                          <a:cs typeface="Times New Roman" panose="02020603050405020304" pitchFamily="18" charset="0"/>
                        </a:rPr>
                        <a:t>centrifuges</a:t>
                      </a:r>
                      <a:endParaRPr lang="en-US" sz="1500" dirty="0">
                        <a:effectLst/>
                        <a:latin typeface="+mj-lt"/>
                        <a:ea typeface="Calibri" panose="020F0502020204030204" pitchFamily="34" charset="0"/>
                        <a:cs typeface="Times New Roman" panose="02020603050405020304" pitchFamily="18" charset="0"/>
                      </a:endParaRPr>
                    </a:p>
                  </a:txBody>
                  <a:tcPr marL="0" marR="0" marT="0" marB="0">
                    <a:lnL w="12700" cap="flat" cmpd="sng" algn="ctr">
                      <a:solidFill>
                        <a:srgbClr val="9B9B9B"/>
                      </a:solidFill>
                      <a:prstDash val="solid"/>
                      <a:round/>
                      <a:headEnd type="none" w="med" len="med"/>
                      <a:tailEnd type="none" w="med" len="med"/>
                    </a:lnL>
                    <a:lnR>
                      <a:noFill/>
                    </a:lnR>
                    <a:lnT w="12700" cap="flat" cmpd="sng" algn="ctr">
                      <a:solidFill>
                        <a:srgbClr val="9B9B9B"/>
                      </a:solidFill>
                      <a:prstDash val="solid"/>
                      <a:round/>
                      <a:headEnd type="none" w="med" len="med"/>
                      <a:tailEnd type="none" w="med" len="med"/>
                    </a:lnT>
                    <a:lnB w="12700" cap="flat" cmpd="sng" algn="ctr">
                      <a:solidFill>
                        <a:srgbClr val="9B9B9B"/>
                      </a:solidFill>
                      <a:prstDash val="solid"/>
                      <a:round/>
                      <a:headEnd type="none" w="med" len="med"/>
                      <a:tailEnd type="none" w="med" len="med"/>
                    </a:lnB>
                  </a:tcPr>
                </a:tc>
                <a:extLst>
                  <a:ext uri="{0D108BD9-81ED-4DB2-BD59-A6C34878D82A}">
                    <a16:rowId xmlns:a16="http://schemas.microsoft.com/office/drawing/2014/main" val="3547004171"/>
                  </a:ext>
                </a:extLst>
              </a:tr>
              <a:tr h="494804">
                <a:tc vMerge="1">
                  <a:txBody>
                    <a:bodyPr/>
                    <a:lstStyle/>
                    <a:p>
                      <a:endParaRPr lang="en-US"/>
                    </a:p>
                  </a:txBody>
                  <a:tcPr/>
                </a:tc>
                <a:tc>
                  <a:txBody>
                    <a:bodyPr/>
                    <a:lstStyle/>
                    <a:p>
                      <a:pPr marL="91440" marR="0">
                        <a:lnSpc>
                          <a:spcPct val="100000"/>
                        </a:lnSpc>
                        <a:spcBef>
                          <a:spcPts val="0"/>
                        </a:spcBef>
                        <a:spcAft>
                          <a:spcPts val="0"/>
                        </a:spcAft>
                      </a:pPr>
                      <a:r>
                        <a:rPr lang="en-US" sz="1500" dirty="0">
                          <a:effectLst/>
                          <a:latin typeface="+mj-lt"/>
                          <a:ea typeface="Times New Roman" panose="02020603050405020304" pitchFamily="18" charset="0"/>
                          <a:cs typeface="Times New Roman" panose="02020603050405020304" pitchFamily="18" charset="0"/>
                        </a:rPr>
                        <a:t>2012:</a:t>
                      </a:r>
                      <a:r>
                        <a:rPr lang="en-US" sz="1500" spc="-15" dirty="0">
                          <a:effectLst/>
                          <a:latin typeface="+mj-lt"/>
                          <a:ea typeface="Times New Roman" panose="02020603050405020304" pitchFamily="18" charset="0"/>
                          <a:cs typeface="Times New Roman" panose="02020603050405020304" pitchFamily="18" charset="0"/>
                        </a:rPr>
                        <a:t> </a:t>
                      </a:r>
                      <a:r>
                        <a:rPr lang="en-US" sz="1500" dirty="0">
                          <a:effectLst/>
                          <a:latin typeface="+mj-lt"/>
                          <a:ea typeface="Times New Roman" panose="02020603050405020304" pitchFamily="18" charset="0"/>
                          <a:cs typeface="Times New Roman" panose="02020603050405020304" pitchFamily="18" charset="0"/>
                        </a:rPr>
                        <a:t>State</a:t>
                      </a:r>
                      <a:r>
                        <a:rPr lang="en-US" sz="1500" spc="-15" dirty="0">
                          <a:effectLst/>
                          <a:latin typeface="+mj-lt"/>
                          <a:ea typeface="Times New Roman" panose="02020603050405020304" pitchFamily="18" charset="0"/>
                          <a:cs typeface="Times New Roman" panose="02020603050405020304" pitchFamily="18" charset="0"/>
                        </a:rPr>
                        <a:t> </a:t>
                      </a:r>
                      <a:r>
                        <a:rPr lang="en-US" sz="1500" dirty="0">
                          <a:effectLst/>
                          <a:latin typeface="+mj-lt"/>
                          <a:ea typeface="Times New Roman" panose="02020603050405020304" pitchFamily="18" charset="0"/>
                          <a:cs typeface="Times New Roman" panose="02020603050405020304" pitchFamily="18" charset="0"/>
                        </a:rPr>
                        <a:t>affiliated</a:t>
                      </a:r>
                      <a:r>
                        <a:rPr lang="en-US" sz="1500" spc="-15" dirty="0">
                          <a:effectLst/>
                          <a:latin typeface="+mj-lt"/>
                          <a:ea typeface="Times New Roman" panose="02020603050405020304" pitchFamily="18" charset="0"/>
                          <a:cs typeface="Times New Roman" panose="02020603050405020304" pitchFamily="18" charset="0"/>
                        </a:rPr>
                        <a:t> </a:t>
                      </a:r>
                      <a:r>
                        <a:rPr lang="en-US" sz="1500" dirty="0">
                          <a:effectLst/>
                          <a:latin typeface="+mj-lt"/>
                          <a:ea typeface="Times New Roman" panose="02020603050405020304" pitchFamily="18" charset="0"/>
                          <a:cs typeface="Times New Roman" panose="02020603050405020304" pitchFamily="18" charset="0"/>
                        </a:rPr>
                        <a:t>actors</a:t>
                      </a:r>
                      <a:r>
                        <a:rPr lang="en-US" sz="1500" spc="-10" dirty="0">
                          <a:effectLst/>
                          <a:latin typeface="+mj-lt"/>
                          <a:ea typeface="Times New Roman" panose="02020603050405020304" pitchFamily="18" charset="0"/>
                          <a:cs typeface="Times New Roman" panose="02020603050405020304" pitchFamily="18" charset="0"/>
                        </a:rPr>
                        <a:t> </a:t>
                      </a:r>
                      <a:r>
                        <a:rPr lang="en-US" sz="1500" dirty="0">
                          <a:effectLst/>
                          <a:latin typeface="+mj-lt"/>
                          <a:ea typeface="Times New Roman" panose="02020603050405020304" pitchFamily="18" charset="0"/>
                          <a:cs typeface="Times New Roman" panose="02020603050405020304" pitchFamily="18" charset="0"/>
                        </a:rPr>
                        <a:t>mainly</a:t>
                      </a:r>
                      <a:r>
                        <a:rPr lang="en-US" sz="1500" spc="-15" dirty="0">
                          <a:effectLst/>
                          <a:latin typeface="+mj-lt"/>
                          <a:ea typeface="Times New Roman" panose="02020603050405020304" pitchFamily="18" charset="0"/>
                          <a:cs typeface="Times New Roman" panose="02020603050405020304" pitchFamily="18" charset="0"/>
                        </a:rPr>
                        <a:t> </a:t>
                      </a:r>
                      <a:r>
                        <a:rPr lang="en-US" sz="1500" dirty="0">
                          <a:effectLst/>
                          <a:latin typeface="+mj-lt"/>
                          <a:ea typeface="Times New Roman" panose="02020603050405020304" pitchFamily="18" charset="0"/>
                          <a:cs typeface="Times New Roman" panose="02020603050405020304" pitchFamily="18" charset="0"/>
                        </a:rPr>
                        <a:t>tied</a:t>
                      </a:r>
                      <a:r>
                        <a:rPr lang="en-US" sz="1500" spc="-15" dirty="0">
                          <a:effectLst/>
                          <a:latin typeface="+mj-lt"/>
                          <a:ea typeface="Times New Roman" panose="02020603050405020304" pitchFamily="18" charset="0"/>
                          <a:cs typeface="Times New Roman" panose="02020603050405020304" pitchFamily="18" charset="0"/>
                        </a:rPr>
                        <a:t> </a:t>
                      </a:r>
                      <a:r>
                        <a:rPr lang="en-US" sz="1500" dirty="0">
                          <a:effectLst/>
                          <a:latin typeface="+mj-lt"/>
                          <a:ea typeface="Times New Roman" panose="02020603050405020304" pitchFamily="18" charset="0"/>
                          <a:cs typeface="Times New Roman" panose="02020603050405020304" pitchFamily="18" charset="0"/>
                        </a:rPr>
                        <a:t>to</a:t>
                      </a:r>
                      <a:r>
                        <a:rPr lang="en-US" sz="1500" spc="-10" dirty="0">
                          <a:effectLst/>
                          <a:latin typeface="+mj-lt"/>
                          <a:ea typeface="Times New Roman" panose="02020603050405020304" pitchFamily="18" charset="0"/>
                          <a:cs typeface="Times New Roman" panose="02020603050405020304" pitchFamily="18" charset="0"/>
                        </a:rPr>
                        <a:t> </a:t>
                      </a:r>
                      <a:r>
                        <a:rPr lang="en-US" sz="1500" dirty="0">
                          <a:effectLst/>
                          <a:latin typeface="+mj-lt"/>
                          <a:ea typeface="Times New Roman" panose="02020603050405020304" pitchFamily="18" charset="0"/>
                          <a:cs typeface="Times New Roman" panose="02020603050405020304" pitchFamily="18" charset="0"/>
                        </a:rPr>
                        <a:t>China</a:t>
                      </a:r>
                      <a:r>
                        <a:rPr lang="en-US" sz="1500" spc="-15" dirty="0">
                          <a:effectLst/>
                          <a:latin typeface="+mj-lt"/>
                          <a:ea typeface="Times New Roman" panose="02020603050405020304" pitchFamily="18" charset="0"/>
                          <a:cs typeface="Times New Roman" panose="02020603050405020304" pitchFamily="18" charset="0"/>
                        </a:rPr>
                        <a:t> </a:t>
                      </a:r>
                      <a:r>
                        <a:rPr lang="en-US" sz="1500" dirty="0">
                          <a:effectLst/>
                          <a:latin typeface="+mj-lt"/>
                          <a:ea typeface="Times New Roman" panose="02020603050405020304" pitchFamily="18" charset="0"/>
                          <a:cs typeface="Times New Roman" panose="02020603050405020304" pitchFamily="18" charset="0"/>
                        </a:rPr>
                        <a:t>quietly</a:t>
                      </a:r>
                      <a:r>
                        <a:rPr lang="en-US" sz="1500" spc="-15" dirty="0">
                          <a:effectLst/>
                          <a:latin typeface="+mj-lt"/>
                          <a:ea typeface="Times New Roman" panose="02020603050405020304" pitchFamily="18" charset="0"/>
                          <a:cs typeface="Times New Roman" panose="02020603050405020304" pitchFamily="18" charset="0"/>
                        </a:rPr>
                        <a:t> </a:t>
                      </a:r>
                      <a:r>
                        <a:rPr lang="en-US" sz="1500" dirty="0">
                          <a:effectLst/>
                          <a:latin typeface="+mj-lt"/>
                          <a:ea typeface="Times New Roman" panose="02020603050405020304" pitchFamily="18" charset="0"/>
                          <a:cs typeface="Times New Roman" panose="02020603050405020304" pitchFamily="18" charset="0"/>
                        </a:rPr>
                        <a:t>attack</a:t>
                      </a:r>
                      <a:r>
                        <a:rPr lang="en-US" sz="1500" spc="-195" dirty="0">
                          <a:effectLst/>
                          <a:latin typeface="+mj-lt"/>
                          <a:ea typeface="Times New Roman" panose="02020603050405020304" pitchFamily="18" charset="0"/>
                          <a:cs typeface="Times New Roman" panose="02020603050405020304" pitchFamily="18" charset="0"/>
                        </a:rPr>
                        <a:t> </a:t>
                      </a:r>
                      <a:r>
                        <a:rPr lang="en-US" sz="1500" dirty="0">
                          <a:effectLst/>
                          <a:latin typeface="+mj-lt"/>
                          <a:ea typeface="Times New Roman" panose="02020603050405020304" pitchFamily="18" charset="0"/>
                          <a:cs typeface="Times New Roman" panose="02020603050405020304" pitchFamily="18" charset="0"/>
                        </a:rPr>
                        <a:t>U.S./foreign businesses to steal intellectual property secrets,</a:t>
                      </a:r>
                      <a:r>
                        <a:rPr lang="en-US" sz="1500" spc="5" dirty="0">
                          <a:effectLst/>
                          <a:latin typeface="+mj-lt"/>
                          <a:ea typeface="Times New Roman" panose="02020603050405020304" pitchFamily="18" charset="0"/>
                          <a:cs typeface="Times New Roman" panose="02020603050405020304" pitchFamily="18" charset="0"/>
                        </a:rPr>
                        <a:t> </a:t>
                      </a:r>
                      <a:r>
                        <a:rPr lang="en-US" sz="1500" dirty="0">
                          <a:effectLst/>
                          <a:latin typeface="+mj-lt"/>
                          <a:ea typeface="Times New Roman" panose="02020603050405020304" pitchFamily="18" charset="0"/>
                          <a:cs typeface="Times New Roman" panose="02020603050405020304" pitchFamily="18" charset="0"/>
                        </a:rPr>
                        <a:t>summing</a:t>
                      </a:r>
                      <a:r>
                        <a:rPr lang="en-US" sz="1500" spc="-5" dirty="0">
                          <a:effectLst/>
                          <a:latin typeface="+mj-lt"/>
                          <a:ea typeface="Times New Roman" panose="02020603050405020304" pitchFamily="18" charset="0"/>
                          <a:cs typeface="Times New Roman" panose="02020603050405020304" pitchFamily="18" charset="0"/>
                        </a:rPr>
                        <a:t> </a:t>
                      </a:r>
                      <a:r>
                        <a:rPr lang="en-US" sz="1500" dirty="0">
                          <a:effectLst/>
                          <a:latin typeface="+mj-lt"/>
                          <a:ea typeface="Times New Roman" panose="02020603050405020304" pitchFamily="18" charset="0"/>
                          <a:cs typeface="Times New Roman" panose="02020603050405020304" pitchFamily="18" charset="0"/>
                        </a:rPr>
                        <a:t>to 19 % of all forensically analyzed breaches [</a:t>
                      </a:r>
                      <a:r>
                        <a:rPr lang="en-US" sz="1500" dirty="0">
                          <a:solidFill>
                            <a:srgbClr val="0000F9"/>
                          </a:solidFill>
                          <a:effectLst/>
                          <a:latin typeface="+mj-lt"/>
                          <a:ea typeface="Times New Roman" panose="02020603050405020304" pitchFamily="18" charset="0"/>
                          <a:cs typeface="Times New Roman" panose="02020603050405020304" pitchFamily="18" charset="0"/>
                        </a:rPr>
                        <a:t>2</a:t>
                      </a:r>
                      <a:r>
                        <a:rPr lang="en-US" sz="1500" dirty="0">
                          <a:effectLst/>
                          <a:latin typeface="+mj-lt"/>
                          <a:ea typeface="Times New Roman" panose="02020603050405020304" pitchFamily="18" charset="0"/>
                          <a:cs typeface="Times New Roman" panose="02020603050405020304" pitchFamily="18" charset="0"/>
                        </a:rPr>
                        <a:t>]</a:t>
                      </a:r>
                      <a:endParaRPr lang="en-US" sz="1500" dirty="0">
                        <a:effectLst/>
                        <a:latin typeface="+mj-lt"/>
                        <a:ea typeface="Calibri" panose="020F0502020204030204" pitchFamily="34" charset="0"/>
                        <a:cs typeface="Times New Roman" panose="02020603050405020304" pitchFamily="18" charset="0"/>
                      </a:endParaRPr>
                    </a:p>
                  </a:txBody>
                  <a:tcPr marL="0" marR="0" marT="0" marB="0">
                    <a:lnL w="12700" cap="flat" cmpd="sng" algn="ctr">
                      <a:solidFill>
                        <a:srgbClr val="9B9B9B"/>
                      </a:solidFill>
                      <a:prstDash val="solid"/>
                      <a:round/>
                      <a:headEnd type="none" w="med" len="med"/>
                      <a:tailEnd type="none" w="med" len="med"/>
                    </a:lnL>
                    <a:lnR>
                      <a:noFill/>
                    </a:lnR>
                    <a:lnT w="12700" cap="flat" cmpd="sng" algn="ctr">
                      <a:solidFill>
                        <a:srgbClr val="9B9B9B"/>
                      </a:solidFill>
                      <a:prstDash val="solid"/>
                      <a:round/>
                      <a:headEnd type="none" w="med" len="med"/>
                      <a:tailEnd type="none" w="med" len="med"/>
                    </a:lnT>
                    <a:lnB w="12700" cap="flat" cmpd="sng" algn="ctr">
                      <a:solidFill>
                        <a:srgbClr val="9B9B9B"/>
                      </a:solidFill>
                      <a:prstDash val="solid"/>
                      <a:round/>
                      <a:headEnd type="none" w="med" len="med"/>
                      <a:tailEnd type="none" w="med" len="med"/>
                    </a:lnB>
                  </a:tcPr>
                </a:tc>
                <a:extLst>
                  <a:ext uri="{0D108BD9-81ED-4DB2-BD59-A6C34878D82A}">
                    <a16:rowId xmlns:a16="http://schemas.microsoft.com/office/drawing/2014/main" val="1578091902"/>
                  </a:ext>
                </a:extLst>
              </a:tr>
              <a:tr h="473498">
                <a:tc rowSpan="2">
                  <a:txBody>
                    <a:bodyPr/>
                    <a:lstStyle/>
                    <a:p>
                      <a:pPr marL="91440" marR="0">
                        <a:lnSpc>
                          <a:spcPct val="100000"/>
                        </a:lnSpc>
                        <a:spcBef>
                          <a:spcPts val="0"/>
                        </a:spcBef>
                        <a:spcAft>
                          <a:spcPts val="0"/>
                        </a:spcAft>
                      </a:pPr>
                      <a:endParaRPr lang="en-US" sz="1500" dirty="0">
                        <a:effectLst/>
                        <a:latin typeface="+mj-lt"/>
                        <a:ea typeface="Times New Roman" panose="02020603050405020304" pitchFamily="18" charset="0"/>
                        <a:cs typeface="Times New Roman" panose="02020603050405020304" pitchFamily="18" charset="0"/>
                      </a:endParaRPr>
                    </a:p>
                    <a:p>
                      <a:pPr marL="91440" marR="0">
                        <a:lnSpc>
                          <a:spcPct val="100000"/>
                        </a:lnSpc>
                        <a:spcBef>
                          <a:spcPts val="0"/>
                        </a:spcBef>
                        <a:spcAft>
                          <a:spcPts val="0"/>
                        </a:spcAft>
                      </a:pPr>
                      <a:endParaRPr lang="en-US" sz="1500" dirty="0">
                        <a:effectLst/>
                        <a:latin typeface="+mj-lt"/>
                        <a:ea typeface="Times New Roman" panose="02020603050405020304" pitchFamily="18" charset="0"/>
                        <a:cs typeface="Times New Roman" panose="02020603050405020304" pitchFamily="18" charset="0"/>
                      </a:endParaRPr>
                    </a:p>
                    <a:p>
                      <a:pPr marL="91440" marR="0">
                        <a:lnSpc>
                          <a:spcPct val="100000"/>
                        </a:lnSpc>
                        <a:spcBef>
                          <a:spcPts val="0"/>
                        </a:spcBef>
                        <a:spcAft>
                          <a:spcPts val="0"/>
                        </a:spcAft>
                      </a:pPr>
                      <a:r>
                        <a:rPr lang="en-US" sz="1500" dirty="0">
                          <a:effectLst/>
                          <a:latin typeface="+mj-lt"/>
                          <a:ea typeface="Times New Roman" panose="02020603050405020304" pitchFamily="18" charset="0"/>
                          <a:cs typeface="Times New Roman" panose="02020603050405020304" pitchFamily="18" charset="0"/>
                        </a:rPr>
                        <a:t>Surveillance</a:t>
                      </a:r>
                      <a:r>
                        <a:rPr lang="en-US" sz="1500" spc="-10" dirty="0">
                          <a:effectLst/>
                          <a:latin typeface="+mj-lt"/>
                          <a:ea typeface="Times New Roman" panose="02020603050405020304" pitchFamily="18" charset="0"/>
                          <a:cs typeface="Times New Roman" panose="02020603050405020304" pitchFamily="18" charset="0"/>
                        </a:rPr>
                        <a:t> </a:t>
                      </a:r>
                      <a:r>
                        <a:rPr lang="en-US" sz="1500" dirty="0">
                          <a:effectLst/>
                          <a:latin typeface="+mj-lt"/>
                          <a:ea typeface="Times New Roman" panose="02020603050405020304" pitchFamily="18" charset="0"/>
                          <a:cs typeface="Times New Roman" panose="02020603050405020304" pitchFamily="18" charset="0"/>
                        </a:rPr>
                        <a:t>state</a:t>
                      </a:r>
                      <a:endParaRPr lang="en-US" sz="1500" dirty="0">
                        <a:effectLst/>
                        <a:latin typeface="+mj-lt"/>
                        <a:ea typeface="Calibri" panose="020F0502020204030204" pitchFamily="34" charset="0"/>
                        <a:cs typeface="Times New Roman" panose="02020603050405020304" pitchFamily="18" charset="0"/>
                      </a:endParaRPr>
                    </a:p>
                  </a:txBody>
                  <a:tcPr marL="0" marR="0" marT="0" marB="0">
                    <a:lnL>
                      <a:noFill/>
                    </a:lnL>
                    <a:lnR w="12700" cap="flat" cmpd="sng" algn="ctr">
                      <a:solidFill>
                        <a:srgbClr val="9B9B9B"/>
                      </a:solidFill>
                      <a:prstDash val="solid"/>
                      <a:round/>
                      <a:headEnd type="none" w="med" len="med"/>
                      <a:tailEnd type="none" w="med" len="med"/>
                    </a:lnR>
                    <a:lnT w="12700" cap="flat" cmpd="sng" algn="ctr">
                      <a:solidFill>
                        <a:srgbClr val="9B9B9B"/>
                      </a:solidFill>
                      <a:prstDash val="solid"/>
                      <a:round/>
                      <a:headEnd type="none" w="med" len="med"/>
                      <a:tailEnd type="none" w="med" len="med"/>
                    </a:lnT>
                    <a:lnB>
                      <a:noFill/>
                    </a:lnB>
                  </a:tcPr>
                </a:tc>
                <a:tc>
                  <a:txBody>
                    <a:bodyPr/>
                    <a:lstStyle/>
                    <a:p>
                      <a:pPr marL="91440" marR="146685">
                        <a:lnSpc>
                          <a:spcPct val="100000"/>
                        </a:lnSpc>
                        <a:spcBef>
                          <a:spcPts val="0"/>
                        </a:spcBef>
                        <a:spcAft>
                          <a:spcPts val="0"/>
                        </a:spcAft>
                      </a:pPr>
                      <a:endParaRPr lang="en-US" sz="1500" dirty="0">
                        <a:effectLst/>
                        <a:latin typeface="+mj-lt"/>
                        <a:ea typeface="Calibri" panose="020F0502020204030204" pitchFamily="34" charset="0"/>
                        <a:cs typeface="Times New Roman" panose="02020603050405020304" pitchFamily="18" charset="0"/>
                      </a:endParaRPr>
                    </a:p>
                  </a:txBody>
                  <a:tcPr marL="0" marR="0" marT="0" marB="0">
                    <a:lnL w="12700" cap="flat" cmpd="sng" algn="ctr">
                      <a:solidFill>
                        <a:srgbClr val="9B9B9B"/>
                      </a:solidFill>
                      <a:prstDash val="solid"/>
                      <a:round/>
                      <a:headEnd type="none" w="med" len="med"/>
                      <a:tailEnd type="none" w="med" len="med"/>
                    </a:lnL>
                    <a:lnR>
                      <a:noFill/>
                    </a:lnR>
                    <a:lnT w="12700" cap="flat" cmpd="sng" algn="ctr">
                      <a:solidFill>
                        <a:srgbClr val="9B9B9B"/>
                      </a:solidFill>
                      <a:prstDash val="solid"/>
                      <a:round/>
                      <a:headEnd type="none" w="med" len="med"/>
                      <a:tailEnd type="none" w="med" len="med"/>
                    </a:lnT>
                    <a:lnB w="12700" cap="flat" cmpd="sng" algn="ctr">
                      <a:solidFill>
                        <a:srgbClr val="9B9B9B"/>
                      </a:solidFill>
                      <a:prstDash val="solid"/>
                      <a:round/>
                      <a:headEnd type="none" w="med" len="med"/>
                      <a:tailEnd type="none" w="med" len="med"/>
                    </a:lnB>
                  </a:tcPr>
                </a:tc>
                <a:extLst>
                  <a:ext uri="{0D108BD9-81ED-4DB2-BD59-A6C34878D82A}">
                    <a16:rowId xmlns:a16="http://schemas.microsoft.com/office/drawing/2014/main" val="1454811019"/>
                  </a:ext>
                </a:extLst>
              </a:tr>
              <a:tr h="473498">
                <a:tc vMerge="1">
                  <a:txBody>
                    <a:bodyPr/>
                    <a:lstStyle/>
                    <a:p>
                      <a:endParaRPr lang="en-US"/>
                    </a:p>
                  </a:txBody>
                  <a:tcPr/>
                </a:tc>
                <a:tc>
                  <a:txBody>
                    <a:bodyPr/>
                    <a:lstStyle/>
                    <a:p>
                      <a:pPr marL="91440" marR="223520">
                        <a:lnSpc>
                          <a:spcPct val="100000"/>
                        </a:lnSpc>
                        <a:spcBef>
                          <a:spcPts val="0"/>
                        </a:spcBef>
                        <a:spcAft>
                          <a:spcPts val="0"/>
                        </a:spcAft>
                      </a:pPr>
                      <a:r>
                        <a:rPr lang="en-US" sz="1500" dirty="0">
                          <a:effectLst/>
                          <a:latin typeface="+mj-lt"/>
                          <a:ea typeface="Times New Roman" panose="02020603050405020304" pitchFamily="18" charset="0"/>
                          <a:cs typeface="Times New Roman" panose="02020603050405020304" pitchFamily="18" charset="0"/>
                        </a:rPr>
                        <a:t>2021 </a:t>
                      </a:r>
                      <a:r>
                        <a:rPr lang="en-US" sz="1500" dirty="0" err="1">
                          <a:effectLst/>
                          <a:latin typeface="+mj-lt"/>
                          <a:ea typeface="Times New Roman" panose="02020603050405020304" pitchFamily="18" charset="0"/>
                          <a:cs typeface="Times New Roman" panose="02020603050405020304" pitchFamily="18" charset="0"/>
                        </a:rPr>
                        <a:t>Solarwinds</a:t>
                      </a:r>
                      <a:r>
                        <a:rPr lang="en-US" sz="1500" dirty="0">
                          <a:effectLst/>
                          <a:latin typeface="+mj-lt"/>
                          <a:ea typeface="Times New Roman" panose="02020603050405020304" pitchFamily="18" charset="0"/>
                          <a:cs typeface="Times New Roman" panose="02020603050405020304" pitchFamily="18" charset="0"/>
                        </a:rPr>
                        <a:t> supply chain attacks install malware into 18,000 organizations through unknowingly infected third-party software [Schneier2021].</a:t>
                      </a:r>
                      <a:endParaRPr lang="en-US" sz="1500" dirty="0">
                        <a:effectLst/>
                        <a:latin typeface="+mj-lt"/>
                        <a:ea typeface="Calibri" panose="020F0502020204030204" pitchFamily="34" charset="0"/>
                        <a:cs typeface="Times New Roman" panose="02020603050405020304" pitchFamily="18" charset="0"/>
                      </a:endParaRPr>
                    </a:p>
                  </a:txBody>
                  <a:tcPr marL="0" marR="0" marT="0" marB="0">
                    <a:lnL w="12700" cap="flat" cmpd="sng" algn="ctr">
                      <a:solidFill>
                        <a:srgbClr val="9B9B9B"/>
                      </a:solidFill>
                      <a:prstDash val="solid"/>
                      <a:round/>
                      <a:headEnd type="none" w="med" len="med"/>
                      <a:tailEnd type="none" w="med" len="med"/>
                    </a:lnL>
                    <a:lnR>
                      <a:noFill/>
                    </a:lnR>
                    <a:lnT w="12700" cap="flat" cmpd="sng" algn="ctr">
                      <a:solidFill>
                        <a:srgbClr val="9B9B9B"/>
                      </a:solidFill>
                      <a:prstDash val="solid"/>
                      <a:round/>
                      <a:headEnd type="none" w="med" len="med"/>
                      <a:tailEnd type="none" w="med" len="med"/>
                    </a:lnT>
                    <a:lnB w="12700" cap="flat" cmpd="sng" algn="ctr">
                      <a:solidFill>
                        <a:srgbClr val="9B9B9B"/>
                      </a:solidFill>
                      <a:prstDash val="solid"/>
                      <a:round/>
                      <a:headEnd type="none" w="med" len="med"/>
                      <a:tailEnd type="none" w="med" len="med"/>
                    </a:lnB>
                  </a:tcPr>
                </a:tc>
                <a:extLst>
                  <a:ext uri="{0D108BD9-81ED-4DB2-BD59-A6C34878D82A}">
                    <a16:rowId xmlns:a16="http://schemas.microsoft.com/office/drawing/2014/main" val="3519717672"/>
                  </a:ext>
                </a:extLst>
              </a:tr>
              <a:tr h="473498">
                <a:tc>
                  <a:txBody>
                    <a:bodyPr/>
                    <a:lstStyle/>
                    <a:p>
                      <a:pPr marL="91440" marR="0">
                        <a:lnSpc>
                          <a:spcPct val="100000"/>
                        </a:lnSpc>
                        <a:spcBef>
                          <a:spcPts val="0"/>
                        </a:spcBef>
                        <a:spcAft>
                          <a:spcPts val="0"/>
                        </a:spcAft>
                      </a:pPr>
                      <a:r>
                        <a:rPr lang="en-US" sz="1500">
                          <a:effectLst/>
                          <a:latin typeface="+mj-lt"/>
                          <a:ea typeface="Times New Roman" panose="02020603050405020304" pitchFamily="18" charset="0"/>
                          <a:cs typeface="Times New Roman" panose="02020603050405020304" pitchFamily="18" charset="0"/>
                        </a:rPr>
                        <a:t> </a:t>
                      </a:r>
                      <a:endParaRPr lang="en-US" sz="1500">
                        <a:effectLst/>
                        <a:latin typeface="+mj-lt"/>
                        <a:ea typeface="Calibri" panose="020F0502020204030204" pitchFamily="34" charset="0"/>
                        <a:cs typeface="Times New Roman" panose="02020603050405020304" pitchFamily="18" charset="0"/>
                      </a:endParaRPr>
                    </a:p>
                  </a:txBody>
                  <a:tcPr marL="0" marR="0" marT="0" marB="0">
                    <a:lnL>
                      <a:noFill/>
                    </a:lnL>
                    <a:lnR w="12700" cap="flat" cmpd="sng" algn="ctr">
                      <a:solidFill>
                        <a:srgbClr val="9B9B9B"/>
                      </a:solidFill>
                      <a:prstDash val="solid"/>
                      <a:round/>
                      <a:headEnd type="none" w="med" len="med"/>
                      <a:tailEnd type="none" w="med" len="med"/>
                    </a:lnR>
                    <a:lnT>
                      <a:noFill/>
                    </a:lnT>
                    <a:lnB w="12700" cap="flat" cmpd="sng" algn="ctr">
                      <a:solidFill>
                        <a:srgbClr val="9B9B9B"/>
                      </a:solidFill>
                      <a:prstDash val="solid"/>
                      <a:round/>
                      <a:headEnd type="none" w="med" len="med"/>
                      <a:tailEnd type="none" w="med" len="med"/>
                    </a:lnB>
                  </a:tcPr>
                </a:tc>
                <a:tc>
                  <a:txBody>
                    <a:bodyPr/>
                    <a:lstStyle/>
                    <a:p>
                      <a:pPr marL="91440" marR="223520">
                        <a:lnSpc>
                          <a:spcPct val="100000"/>
                        </a:lnSpc>
                        <a:spcBef>
                          <a:spcPts val="0"/>
                        </a:spcBef>
                        <a:spcAft>
                          <a:spcPts val="0"/>
                        </a:spcAft>
                      </a:pPr>
                      <a:r>
                        <a:rPr lang="en-US" sz="1500" dirty="0">
                          <a:effectLst/>
                          <a:latin typeface="+mj-lt"/>
                          <a:ea typeface="Times New Roman" panose="02020603050405020304" pitchFamily="18" charset="0"/>
                          <a:cs typeface="Times New Roman" panose="02020603050405020304" pitchFamily="18" charset="0"/>
                        </a:rPr>
                        <a:t>2022 Instagram is charged €405 million for publishing children’s emails and phone numbers, as part of GDPR [Manancourt22].</a:t>
                      </a:r>
                      <a:endParaRPr lang="en-US" sz="1500" dirty="0">
                        <a:effectLst/>
                        <a:latin typeface="+mj-lt"/>
                        <a:ea typeface="Calibri" panose="020F0502020204030204" pitchFamily="34" charset="0"/>
                        <a:cs typeface="Times New Roman" panose="02020603050405020304" pitchFamily="18" charset="0"/>
                      </a:endParaRPr>
                    </a:p>
                  </a:txBody>
                  <a:tcPr marL="0" marR="0" marT="0" marB="0">
                    <a:lnL w="12700" cap="flat" cmpd="sng" algn="ctr">
                      <a:solidFill>
                        <a:srgbClr val="9B9B9B"/>
                      </a:solidFill>
                      <a:prstDash val="solid"/>
                      <a:round/>
                      <a:headEnd type="none" w="med" len="med"/>
                      <a:tailEnd type="none" w="med" len="med"/>
                    </a:lnL>
                    <a:lnR>
                      <a:noFill/>
                    </a:lnR>
                    <a:lnT w="12700" cap="flat" cmpd="sng" algn="ctr">
                      <a:solidFill>
                        <a:srgbClr val="9B9B9B"/>
                      </a:solidFill>
                      <a:prstDash val="solid"/>
                      <a:round/>
                      <a:headEnd type="none" w="med" len="med"/>
                      <a:tailEnd type="none" w="med" len="med"/>
                    </a:lnT>
                    <a:lnB w="12700" cap="flat" cmpd="sng" algn="ctr">
                      <a:solidFill>
                        <a:srgbClr val="9B9B9B"/>
                      </a:solidFill>
                      <a:prstDash val="solid"/>
                      <a:round/>
                      <a:headEnd type="none" w="med" len="med"/>
                      <a:tailEnd type="none" w="med" len="med"/>
                    </a:lnB>
                  </a:tcPr>
                </a:tc>
                <a:extLst>
                  <a:ext uri="{0D108BD9-81ED-4DB2-BD59-A6C34878D82A}">
                    <a16:rowId xmlns:a16="http://schemas.microsoft.com/office/drawing/2014/main" val="1773885473"/>
                  </a:ext>
                </a:extLst>
              </a:tr>
            </a:tbl>
          </a:graphicData>
        </a:graphic>
      </p:graphicFrame>
    </p:spTree>
    <p:extLst>
      <p:ext uri="{BB962C8B-B14F-4D97-AF65-F5344CB8AC3E}">
        <p14:creationId xmlns:p14="http://schemas.microsoft.com/office/powerpoint/2010/main" val="3057578523"/>
      </p:ext>
    </p:extLst>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C5581-107D-4CDF-92A0-3905D44A0AC1}"/>
              </a:ext>
            </a:extLst>
          </p:cNvPr>
          <p:cNvSpPr>
            <a:spLocks noGrp="1"/>
          </p:cNvSpPr>
          <p:nvPr>
            <p:ph type="title"/>
          </p:nvPr>
        </p:nvSpPr>
        <p:spPr/>
        <p:txBody>
          <a:bodyPr/>
          <a:lstStyle/>
          <a:p>
            <a:pPr eaLnBrk="1" hangingPunct="1">
              <a:defRPr/>
            </a:pPr>
            <a:r>
              <a:rPr lang="en-US" dirty="0"/>
              <a:t>Health First Case Study</a:t>
            </a:r>
          </a:p>
        </p:txBody>
      </p:sp>
      <p:sp>
        <p:nvSpPr>
          <p:cNvPr id="47107" name="Text Placeholder 2">
            <a:extLst>
              <a:ext uri="{FF2B5EF4-FFF2-40B4-BE49-F238E27FC236}">
                <a16:creationId xmlns:a16="http://schemas.microsoft.com/office/drawing/2014/main" id="{9704E2E8-591C-48C5-88EF-559E34B4EF5D}"/>
              </a:ext>
            </a:extLst>
          </p:cNvPr>
          <p:cNvSpPr>
            <a:spLocks noGrp="1"/>
          </p:cNvSpPr>
          <p:nvPr>
            <p:ph type="body" idx="1"/>
          </p:nvPr>
        </p:nvSpPr>
        <p:spPr>
          <a:xfrm>
            <a:off x="457200" y="5105400"/>
            <a:ext cx="7772400" cy="685800"/>
          </a:xfrm>
        </p:spPr>
        <p:txBody>
          <a:bodyPr/>
          <a:lstStyle/>
          <a:p>
            <a:pPr algn="ctr" eaLnBrk="1" hangingPunct="1"/>
            <a:r>
              <a:rPr lang="en-US" altLang="en-US" dirty="0">
                <a:latin typeface="Calibri" panose="020F0502020204030204" pitchFamily="34" charset="0"/>
                <a:ea typeface="ヒラギノ角ゴ Pro W3"/>
                <a:cs typeface="ヒラギノ角ゴ Pro W3"/>
              </a:rPr>
              <a:t>Designing Personnel Security</a:t>
            </a:r>
          </a:p>
        </p:txBody>
      </p:sp>
      <p:sp>
        <p:nvSpPr>
          <p:cNvPr id="47112" name="TextBox 19">
            <a:extLst>
              <a:ext uri="{FF2B5EF4-FFF2-40B4-BE49-F238E27FC236}">
                <a16:creationId xmlns:a16="http://schemas.microsoft.com/office/drawing/2014/main" id="{A878CC01-A6D1-4C29-B582-EEDDADA712F4}"/>
              </a:ext>
            </a:extLst>
          </p:cNvPr>
          <p:cNvSpPr txBox="1">
            <a:spLocks noChangeArrowheads="1"/>
          </p:cNvSpPr>
          <p:nvPr/>
        </p:nvSpPr>
        <p:spPr bwMode="auto">
          <a:xfrm>
            <a:off x="152400" y="1429543"/>
            <a:ext cx="203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eaLnBrk="0" hangingPunct="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eaLnBrk="0" hangingPunct="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eaLnBrk="0" hangingPunct="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eaLnBrk="0" hangingPunct="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gn="ctr" eaLnBrk="1" hangingPunct="1">
              <a:lnSpc>
                <a:spcPct val="100000"/>
              </a:lnSpc>
              <a:spcBef>
                <a:spcPct val="0"/>
              </a:spcBef>
              <a:buClrTx/>
              <a:buSzTx/>
              <a:buFontTx/>
              <a:buNone/>
            </a:pPr>
            <a:r>
              <a:rPr lang="en-US" altLang="en-US" dirty="0">
                <a:solidFill>
                  <a:srgbClr val="000000"/>
                </a:solidFill>
                <a:latin typeface="Arial" panose="020B0604020202020204" pitchFamily="34" charset="0"/>
                <a:cs typeface="Arial" panose="020B0604020202020204" pitchFamily="34" charset="0"/>
              </a:rPr>
              <a:t>Jamie Ramon MD</a:t>
            </a:r>
          </a:p>
          <a:p>
            <a:pPr algn="ctr" eaLnBrk="1" hangingPunct="1">
              <a:lnSpc>
                <a:spcPct val="100000"/>
              </a:lnSpc>
              <a:spcBef>
                <a:spcPct val="0"/>
              </a:spcBef>
              <a:buClrTx/>
              <a:buSzTx/>
              <a:buFontTx/>
              <a:buNone/>
            </a:pPr>
            <a:r>
              <a:rPr lang="en-US" altLang="en-US" dirty="0">
                <a:solidFill>
                  <a:srgbClr val="000000"/>
                </a:solidFill>
                <a:latin typeface="Arial" panose="020B0604020202020204" pitchFamily="34" charset="0"/>
                <a:cs typeface="Arial" panose="020B0604020202020204" pitchFamily="34" charset="0"/>
              </a:rPr>
              <a:t>Doctor</a:t>
            </a:r>
          </a:p>
        </p:txBody>
      </p:sp>
      <p:sp>
        <p:nvSpPr>
          <p:cNvPr id="47113" name="TextBox 20">
            <a:extLst>
              <a:ext uri="{FF2B5EF4-FFF2-40B4-BE49-F238E27FC236}">
                <a16:creationId xmlns:a16="http://schemas.microsoft.com/office/drawing/2014/main" id="{C7E202D5-7AC7-4BC7-A67A-4A28DD1D0501}"/>
              </a:ext>
            </a:extLst>
          </p:cNvPr>
          <p:cNvSpPr txBox="1">
            <a:spLocks noChangeArrowheads="1"/>
          </p:cNvSpPr>
          <p:nvPr/>
        </p:nvSpPr>
        <p:spPr bwMode="auto">
          <a:xfrm>
            <a:off x="2200322" y="1922859"/>
            <a:ext cx="19288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eaLnBrk="0" hangingPunct="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eaLnBrk="0" hangingPunct="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eaLnBrk="0" hangingPunct="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eaLnBrk="0" hangingPunct="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gn="ctr" eaLnBrk="1" hangingPunct="1">
              <a:lnSpc>
                <a:spcPct val="100000"/>
              </a:lnSpc>
              <a:spcBef>
                <a:spcPct val="0"/>
              </a:spcBef>
              <a:buClrTx/>
              <a:buSzTx/>
              <a:buFontTx/>
              <a:buNone/>
            </a:pPr>
            <a:r>
              <a:rPr lang="en-US" altLang="en-US" dirty="0">
                <a:solidFill>
                  <a:srgbClr val="000000"/>
                </a:solidFill>
                <a:latin typeface="Arial" panose="020B0604020202020204" pitchFamily="34" charset="0"/>
                <a:cs typeface="Arial" panose="020B0604020202020204" pitchFamily="34" charset="0"/>
              </a:rPr>
              <a:t>Chris Ramon RD</a:t>
            </a:r>
          </a:p>
          <a:p>
            <a:pPr algn="ctr" eaLnBrk="1" hangingPunct="1">
              <a:lnSpc>
                <a:spcPct val="100000"/>
              </a:lnSpc>
              <a:spcBef>
                <a:spcPct val="0"/>
              </a:spcBef>
              <a:buClrTx/>
              <a:buSzTx/>
              <a:buFontTx/>
              <a:buNone/>
            </a:pPr>
            <a:r>
              <a:rPr lang="en-US" altLang="en-US" dirty="0">
                <a:solidFill>
                  <a:srgbClr val="000000"/>
                </a:solidFill>
                <a:latin typeface="Arial" panose="020B0604020202020204" pitchFamily="34" charset="0"/>
                <a:cs typeface="Arial" panose="020B0604020202020204" pitchFamily="34" charset="0"/>
              </a:rPr>
              <a:t>Dietician</a:t>
            </a:r>
          </a:p>
        </p:txBody>
      </p:sp>
      <p:sp>
        <p:nvSpPr>
          <p:cNvPr id="47114" name="TextBox 21">
            <a:extLst>
              <a:ext uri="{FF2B5EF4-FFF2-40B4-BE49-F238E27FC236}">
                <a16:creationId xmlns:a16="http://schemas.microsoft.com/office/drawing/2014/main" id="{DA3DEAF7-9657-4465-AF55-0D50EE612303}"/>
              </a:ext>
            </a:extLst>
          </p:cNvPr>
          <p:cNvSpPr txBox="1">
            <a:spLocks noChangeArrowheads="1"/>
          </p:cNvSpPr>
          <p:nvPr/>
        </p:nvSpPr>
        <p:spPr bwMode="auto">
          <a:xfrm>
            <a:off x="4168941" y="2317353"/>
            <a:ext cx="18780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eaLnBrk="0" hangingPunct="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eaLnBrk="0" hangingPunct="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eaLnBrk="0" hangingPunct="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eaLnBrk="0" hangingPunct="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gn="ctr" eaLnBrk="1" hangingPunct="1">
              <a:lnSpc>
                <a:spcPct val="100000"/>
              </a:lnSpc>
              <a:spcBef>
                <a:spcPct val="0"/>
              </a:spcBef>
              <a:buClrTx/>
              <a:buSzTx/>
              <a:buFontTx/>
              <a:buNone/>
            </a:pPr>
            <a:r>
              <a:rPr lang="en-US" altLang="en-US" dirty="0">
                <a:solidFill>
                  <a:srgbClr val="000000"/>
                </a:solidFill>
                <a:latin typeface="Arial" panose="020B0604020202020204" pitchFamily="34" charset="0"/>
                <a:cs typeface="Arial" panose="020B0604020202020204" pitchFamily="34" charset="0"/>
              </a:rPr>
              <a:t>Terry</a:t>
            </a:r>
          </a:p>
          <a:p>
            <a:pPr algn="ctr" eaLnBrk="1" hangingPunct="1">
              <a:lnSpc>
                <a:spcPct val="100000"/>
              </a:lnSpc>
              <a:spcBef>
                <a:spcPct val="0"/>
              </a:spcBef>
              <a:buClrTx/>
              <a:buSzTx/>
              <a:buFontTx/>
              <a:buNone/>
            </a:pPr>
            <a:r>
              <a:rPr lang="en-US" altLang="en-US" dirty="0">
                <a:solidFill>
                  <a:srgbClr val="000000"/>
                </a:solidFill>
                <a:latin typeface="Arial" panose="020B0604020202020204" pitchFamily="34" charset="0"/>
                <a:cs typeface="Arial" panose="020B0604020202020204" pitchFamily="34" charset="0"/>
              </a:rPr>
              <a:t>Licensed </a:t>
            </a:r>
          </a:p>
          <a:p>
            <a:pPr algn="ctr" eaLnBrk="1" hangingPunct="1">
              <a:lnSpc>
                <a:spcPct val="100000"/>
              </a:lnSpc>
              <a:spcBef>
                <a:spcPct val="0"/>
              </a:spcBef>
              <a:buClrTx/>
              <a:buSzTx/>
              <a:buFontTx/>
              <a:buNone/>
            </a:pPr>
            <a:r>
              <a:rPr lang="en-US" altLang="en-US" dirty="0">
                <a:solidFill>
                  <a:srgbClr val="000000"/>
                </a:solidFill>
                <a:latin typeface="Arial" panose="020B0604020202020204" pitchFamily="34" charset="0"/>
                <a:cs typeface="Arial" panose="020B0604020202020204" pitchFamily="34" charset="0"/>
              </a:rPr>
              <a:t>Practicing Nurse</a:t>
            </a:r>
          </a:p>
        </p:txBody>
      </p:sp>
      <p:sp>
        <p:nvSpPr>
          <p:cNvPr id="47115" name="TextBox 22">
            <a:extLst>
              <a:ext uri="{FF2B5EF4-FFF2-40B4-BE49-F238E27FC236}">
                <a16:creationId xmlns:a16="http://schemas.microsoft.com/office/drawing/2014/main" id="{71BB058B-B61F-4C22-BBAA-A60DBD3FC9DC}"/>
              </a:ext>
            </a:extLst>
          </p:cNvPr>
          <p:cNvSpPr txBox="1">
            <a:spLocks noChangeArrowheads="1"/>
          </p:cNvSpPr>
          <p:nvPr/>
        </p:nvSpPr>
        <p:spPr bwMode="auto">
          <a:xfrm>
            <a:off x="6375400" y="3352800"/>
            <a:ext cx="22621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eaLnBrk="0" hangingPunct="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eaLnBrk="0" hangingPunct="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eaLnBrk="0" hangingPunct="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eaLnBrk="0" hangingPunct="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gn="ctr" eaLnBrk="1" hangingPunct="1">
              <a:lnSpc>
                <a:spcPct val="100000"/>
              </a:lnSpc>
              <a:spcBef>
                <a:spcPct val="0"/>
              </a:spcBef>
              <a:buClrTx/>
              <a:buSzTx/>
              <a:buFontTx/>
              <a:buNone/>
            </a:pPr>
            <a:r>
              <a:rPr lang="en-US" altLang="en-US">
                <a:solidFill>
                  <a:srgbClr val="000000"/>
                </a:solidFill>
                <a:latin typeface="Arial" panose="020B0604020202020204" pitchFamily="34" charset="0"/>
                <a:cs typeface="Arial" panose="020B0604020202020204" pitchFamily="34" charset="0"/>
              </a:rPr>
              <a:t>Pat</a:t>
            </a:r>
          </a:p>
          <a:p>
            <a:pPr algn="ctr" eaLnBrk="1" hangingPunct="1">
              <a:lnSpc>
                <a:spcPct val="100000"/>
              </a:lnSpc>
              <a:spcBef>
                <a:spcPct val="0"/>
              </a:spcBef>
              <a:buClrTx/>
              <a:buSzTx/>
              <a:buFontTx/>
              <a:buNone/>
            </a:pPr>
            <a:r>
              <a:rPr lang="en-US" altLang="en-US">
                <a:solidFill>
                  <a:srgbClr val="000000"/>
                </a:solidFill>
                <a:latin typeface="Arial" panose="020B0604020202020204" pitchFamily="34" charset="0"/>
                <a:cs typeface="Arial" panose="020B0604020202020204" pitchFamily="34" charset="0"/>
              </a:rPr>
              <a:t>Software Consultant</a:t>
            </a:r>
          </a:p>
        </p:txBody>
      </p:sp>
    </p:spTree>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27111E4-CEBF-D46C-1427-B088CA5FB5C0}"/>
              </a:ext>
            </a:extLst>
          </p:cNvPr>
          <p:cNvSpPr>
            <a:spLocks noGrp="1"/>
          </p:cNvSpPr>
          <p:nvPr>
            <p:ph type="title"/>
          </p:nvPr>
        </p:nvSpPr>
        <p:spPr/>
        <p:txBody>
          <a:bodyPr/>
          <a:lstStyle/>
          <a:p>
            <a:endParaRPr lang="en-US"/>
          </a:p>
        </p:txBody>
      </p:sp>
      <p:sp>
        <p:nvSpPr>
          <p:cNvPr id="10" name="Content Placeholder 9">
            <a:extLst>
              <a:ext uri="{FF2B5EF4-FFF2-40B4-BE49-F238E27FC236}">
                <a16:creationId xmlns:a16="http://schemas.microsoft.com/office/drawing/2014/main" id="{F0DD3924-8F99-D6EC-AAC4-4057F8C0A3D0}"/>
              </a:ext>
            </a:extLst>
          </p:cNvPr>
          <p:cNvSpPr>
            <a:spLocks noGrp="1"/>
          </p:cNvSpPr>
          <p:nvPr>
            <p:ph idx="11"/>
          </p:nvPr>
        </p:nvSpPr>
        <p:spPr/>
        <p:txBody>
          <a:bodyPr/>
          <a:lstStyle/>
          <a:p>
            <a:pPr marL="342900" indent="-342900">
              <a:buFont typeface="+mj-lt"/>
              <a:buAutoNum type="arabicPeriod"/>
            </a:pPr>
            <a:r>
              <a:rPr lang="en-US" dirty="0"/>
              <a:t>Select the general threats that are likely to be a concern in your selected industry from the following list: Experimentation/Vandalism, Hacktivism, Cyber-crime, Information Warfare, Intellectual Property theft, Surveillance State. </a:t>
            </a:r>
          </a:p>
          <a:p>
            <a:pPr marL="342900" indent="-342900">
              <a:buFont typeface="+mj-lt"/>
              <a:buAutoNum type="arabicPeriod"/>
            </a:pPr>
            <a:r>
              <a:rPr lang="en-US" dirty="0"/>
              <a:t>List these threats in priority order and describe a likely fictional (or actual) scenario and the potential damage, for the top 4 threats.</a:t>
            </a:r>
          </a:p>
          <a:p>
            <a:pPr marL="342900" indent="-342900">
              <a:buFont typeface="+mj-lt"/>
              <a:buAutoNum type="arabicPeriod"/>
            </a:pPr>
            <a:r>
              <a:rPr lang="en-US" dirty="0"/>
              <a:t>List 8 exploits (or computer attacks) that are most likely to occur in your selected industry. </a:t>
            </a:r>
          </a:p>
          <a:p>
            <a:pPr marL="342900" indent="-342900">
              <a:buFont typeface="+mj-lt"/>
              <a:buAutoNum type="arabicPeriod"/>
            </a:pPr>
            <a:r>
              <a:rPr lang="en-US" dirty="0"/>
              <a:t>For each exploit, describe a sample scenario of how it might occur and an impact scenario for your workplace. Complete a table, which provides one example for the threat.</a:t>
            </a:r>
          </a:p>
          <a:p>
            <a:endParaRPr lang="en-US" dirty="0"/>
          </a:p>
        </p:txBody>
      </p:sp>
    </p:spTree>
    <p:extLst>
      <p:ext uri="{BB962C8B-B14F-4D97-AF65-F5344CB8AC3E}">
        <p14:creationId xmlns:p14="http://schemas.microsoft.com/office/powerpoint/2010/main" val="1436252019"/>
      </p:ext>
    </p:extLst>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735E797-B8D0-3B02-7FD1-206EFF457AB3}"/>
              </a:ext>
            </a:extLst>
          </p:cNvPr>
          <p:cNvGraphicFramePr>
            <a:graphicFrameLocks noGrp="1"/>
          </p:cNvGraphicFramePr>
          <p:nvPr>
            <p:ph idx="11"/>
            <p:extLst>
              <p:ext uri="{D42A27DB-BD31-4B8C-83A1-F6EECF244321}">
                <p14:modId xmlns:p14="http://schemas.microsoft.com/office/powerpoint/2010/main" val="1197478272"/>
              </p:ext>
            </p:extLst>
          </p:nvPr>
        </p:nvGraphicFramePr>
        <p:xfrm>
          <a:off x="381000" y="2057400"/>
          <a:ext cx="8135937" cy="4218305"/>
        </p:xfrm>
        <a:graphic>
          <a:graphicData uri="http://schemas.openxmlformats.org/drawingml/2006/table">
            <a:tbl>
              <a:tblPr firstRow="1" firstCol="1" bandRow="1">
                <a:tableStyleId>{5C22544A-7EE6-4342-B048-85BDC9FD1C3A}</a:tableStyleId>
              </a:tblPr>
              <a:tblGrid>
                <a:gridCol w="2711979">
                  <a:extLst>
                    <a:ext uri="{9D8B030D-6E8A-4147-A177-3AD203B41FA5}">
                      <a16:colId xmlns:a16="http://schemas.microsoft.com/office/drawing/2014/main" val="870774201"/>
                    </a:ext>
                  </a:extLst>
                </a:gridCol>
                <a:gridCol w="2711979">
                  <a:extLst>
                    <a:ext uri="{9D8B030D-6E8A-4147-A177-3AD203B41FA5}">
                      <a16:colId xmlns:a16="http://schemas.microsoft.com/office/drawing/2014/main" val="3568421569"/>
                    </a:ext>
                  </a:extLst>
                </a:gridCol>
                <a:gridCol w="2711979">
                  <a:extLst>
                    <a:ext uri="{9D8B030D-6E8A-4147-A177-3AD203B41FA5}">
                      <a16:colId xmlns:a16="http://schemas.microsoft.com/office/drawing/2014/main" val="1341519068"/>
                    </a:ext>
                  </a:extLst>
                </a:gridCol>
              </a:tblGrid>
              <a:tr h="1054576">
                <a:tc>
                  <a:txBody>
                    <a:bodyPr/>
                    <a:lstStyle/>
                    <a:p>
                      <a:pPr marL="0" marR="0" indent="274320">
                        <a:spcBef>
                          <a:spcPts val="0"/>
                        </a:spcBef>
                        <a:spcAft>
                          <a:spcPts val="0"/>
                        </a:spcAft>
                      </a:pPr>
                      <a:r>
                        <a:rPr lang="en-US" sz="1800" dirty="0">
                          <a:effectLst/>
                        </a:rPr>
                        <a:t>Exploit Type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274320">
                        <a:spcBef>
                          <a:spcPts val="0"/>
                        </a:spcBef>
                        <a:spcAft>
                          <a:spcPts val="0"/>
                        </a:spcAft>
                      </a:pPr>
                      <a:r>
                        <a:rPr lang="en-US" sz="1800" dirty="0">
                          <a:effectLst/>
                        </a:rPr>
                        <a:t>Attack Scenario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274320">
                        <a:spcBef>
                          <a:spcPts val="0"/>
                        </a:spcBef>
                        <a:spcAft>
                          <a:spcPts val="0"/>
                        </a:spcAft>
                      </a:pPr>
                      <a:r>
                        <a:rPr lang="en-US" sz="1800" dirty="0">
                          <a:effectLst/>
                        </a:rPr>
                        <a:t>Likely Impact on Organization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33748232"/>
                  </a:ext>
                </a:extLst>
              </a:tr>
              <a:tr h="3163729">
                <a:tc>
                  <a:txBody>
                    <a:bodyPr/>
                    <a:lstStyle/>
                    <a:p>
                      <a:pPr marL="0" marR="0" indent="274320">
                        <a:spcBef>
                          <a:spcPts val="0"/>
                        </a:spcBef>
                        <a:spcAft>
                          <a:spcPts val="0"/>
                        </a:spcAft>
                      </a:pPr>
                      <a:r>
                        <a:rPr lang="en-US" sz="1800" dirty="0">
                          <a:effectLst/>
                        </a:rPr>
                        <a:t>Example: Botnet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274320">
                        <a:spcBef>
                          <a:spcPts val="0"/>
                        </a:spcBef>
                        <a:spcAft>
                          <a:spcPts val="0"/>
                        </a:spcAft>
                      </a:pPr>
                      <a:r>
                        <a:rPr lang="en-US" sz="1800" dirty="0">
                          <a:effectLst/>
                        </a:rPr>
                        <a:t>Students access websites and unknowingly download spyware and botnet software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274320">
                        <a:spcBef>
                          <a:spcPts val="0"/>
                        </a:spcBef>
                        <a:spcAft>
                          <a:spcPts val="0"/>
                        </a:spcAft>
                      </a:pPr>
                      <a:r>
                        <a:rPr lang="en-US" sz="1800" dirty="0">
                          <a:effectLst/>
                        </a:rPr>
                        <a:t>School computer labs are turned into a bi botnet machine, resulting in massive transmissions to/from the school.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80854730"/>
                  </a:ext>
                </a:extLst>
              </a:tr>
            </a:tbl>
          </a:graphicData>
        </a:graphic>
      </p:graphicFrame>
      <p:sp>
        <p:nvSpPr>
          <p:cNvPr id="8" name="Title 7">
            <a:extLst>
              <a:ext uri="{FF2B5EF4-FFF2-40B4-BE49-F238E27FC236}">
                <a16:creationId xmlns:a16="http://schemas.microsoft.com/office/drawing/2014/main" id="{D27111E4-CEBF-D46C-1427-B088CA5FB5C0}"/>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907453776"/>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Content Placeholder 2"/>
          <p:cNvSpPr>
            <a:spLocks noGrp="1"/>
          </p:cNvSpPr>
          <p:nvPr>
            <p:ph idx="1"/>
          </p:nvPr>
        </p:nvSpPr>
        <p:spPr>
          <a:xfrm>
            <a:off x="457200" y="2133600"/>
            <a:ext cx="7239000" cy="3992563"/>
          </a:xfrm>
        </p:spPr>
        <p:txBody>
          <a:bodyPr/>
          <a:lstStyle/>
          <a:p>
            <a:pPr eaLnBrk="1" hangingPunct="1"/>
            <a:r>
              <a:rPr lang="en-US" altLang="en-US" sz="2000" dirty="0">
                <a:latin typeface="Calibri" panose="020F0502020204030204" pitchFamily="34" charset="0"/>
                <a:ea typeface="ヒラギノ角ゴ Pro W3"/>
                <a:cs typeface="ヒラギノ角ゴ Pro W3"/>
              </a:rPr>
              <a:t>Payment Card Skimmers used at ATMs, gas stations.</a:t>
            </a:r>
          </a:p>
          <a:p>
            <a:pPr marL="342900" indent="-342900" eaLnBrk="1" hangingPunct="1">
              <a:buFont typeface="Arial" panose="020B0604020202020204" pitchFamily="34" charset="0"/>
              <a:buChar char="•"/>
            </a:pPr>
            <a:r>
              <a:rPr lang="en-US" altLang="en-US" sz="2000" dirty="0">
                <a:latin typeface="Calibri" panose="020F0502020204030204" pitchFamily="34" charset="0"/>
                <a:ea typeface="ヒラギノ角ゴ Pro W3"/>
                <a:cs typeface="ヒラギノ角ゴ Pro W3"/>
              </a:rPr>
              <a:t>Point of Sale Intrusions used at hotel and food services</a:t>
            </a:r>
          </a:p>
          <a:p>
            <a:pPr marL="342900" indent="-342900" eaLnBrk="1" hangingPunct="1">
              <a:buFont typeface="Arial" panose="020B0604020202020204" pitchFamily="34" charset="0"/>
              <a:buChar char="•"/>
            </a:pPr>
            <a:r>
              <a:rPr lang="en-US" altLang="en-US" sz="2000" dirty="0">
                <a:latin typeface="Calibri" panose="020F0502020204030204" pitchFamily="34" charset="0"/>
                <a:ea typeface="ヒラギノ角ゴ Pro W3"/>
                <a:cs typeface="ヒラギノ角ゴ Pro W3"/>
              </a:rPr>
              <a:t>Common method: RAM scrapers reads memory</a:t>
            </a:r>
          </a:p>
          <a:p>
            <a:pPr eaLnBrk="1" hangingPunct="1"/>
            <a:endParaRPr lang="en-US" altLang="en-US" sz="2000" dirty="0">
              <a:latin typeface="Calibri" panose="020F0502020204030204" pitchFamily="34" charset="0"/>
              <a:ea typeface="ヒラギノ角ゴ Pro W3"/>
              <a:cs typeface="ヒラギノ角ゴ Pro W3"/>
            </a:endParaRPr>
          </a:p>
          <a:p>
            <a:pPr eaLnBrk="1" hangingPunct="1"/>
            <a:r>
              <a:rPr lang="en-US" altLang="en-US" sz="2000" dirty="0">
                <a:latin typeface="Calibri" panose="020F0502020204030204" pitchFamily="34" charset="0"/>
                <a:ea typeface="ヒラギノ角ゴ Pro W3"/>
                <a:cs typeface="ヒラギノ角ゴ Pro W3"/>
              </a:rPr>
              <a:t>Most payment card crime now attacks online retail.</a:t>
            </a:r>
          </a:p>
          <a:p>
            <a:pPr marL="342900" indent="-342900" eaLnBrk="1" hangingPunct="1">
              <a:buFont typeface="Arial" panose="020B0604020202020204" pitchFamily="34" charset="0"/>
              <a:buChar char="•"/>
            </a:pPr>
            <a:r>
              <a:rPr lang="en-US" altLang="en-US" sz="2000" dirty="0">
                <a:latin typeface="Calibri" panose="020F0502020204030204" pitchFamily="34" charset="0"/>
                <a:ea typeface="ヒラギノ角ゴ Pro W3"/>
                <a:cs typeface="ヒラギノ角ゴ Pro W3"/>
              </a:rPr>
              <a:t>Microchips have reduced this fraud</a:t>
            </a:r>
          </a:p>
        </p:txBody>
      </p:sp>
      <p:sp>
        <p:nvSpPr>
          <p:cNvPr id="45060" name="Title 2"/>
          <p:cNvSpPr>
            <a:spLocks noGrp="1"/>
          </p:cNvSpPr>
          <p:nvPr>
            <p:ph type="title"/>
          </p:nvPr>
        </p:nvSpPr>
        <p:spPr>
          <a:xfrm>
            <a:off x="520700" y="917575"/>
            <a:ext cx="8154988" cy="996950"/>
          </a:xfrm>
        </p:spPr>
        <p:txBody>
          <a:bodyPr/>
          <a:lstStyle/>
          <a:p>
            <a:pPr eaLnBrk="1" hangingPunct="1"/>
            <a:r>
              <a:rPr lang="en-US" altLang="en-US">
                <a:ea typeface="Calibri" panose="020F0502020204030204" pitchFamily="34" charset="0"/>
                <a:cs typeface="Lucida Sans" panose="020B0602030504020204" pitchFamily="34" charset="0"/>
              </a:rPr>
              <a:t>ATM – Point of Sale</a:t>
            </a:r>
            <a:br>
              <a:rPr lang="en-US" altLang="en-US">
                <a:ea typeface="Calibri" panose="020F0502020204030204" pitchFamily="34" charset="0"/>
                <a:cs typeface="Lucida Sans" panose="020B0602030504020204" pitchFamily="34" charset="0"/>
              </a:rPr>
            </a:br>
            <a:r>
              <a:rPr lang="en-US" altLang="en-US">
                <a:ea typeface="Calibri" panose="020F0502020204030204" pitchFamily="34" charset="0"/>
                <a:cs typeface="Lucida Sans" panose="020B0602030504020204" pitchFamily="34" charset="0"/>
              </a:rPr>
              <a:t>Credit Card Fraud</a:t>
            </a:r>
          </a:p>
        </p:txBody>
      </p:sp>
    </p:spTree>
    <p:extLst>
      <p:ext uri="{BB962C8B-B14F-4D97-AF65-F5344CB8AC3E}">
        <p14:creationId xmlns:p14="http://schemas.microsoft.com/office/powerpoint/2010/main" val="3382576862"/>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2"/>
          <p:cNvSpPr>
            <a:spLocks noGrp="1"/>
          </p:cNvSpPr>
          <p:nvPr>
            <p:ph idx="1"/>
          </p:nvPr>
        </p:nvSpPr>
        <p:spPr>
          <a:xfrm>
            <a:off x="531813" y="1752600"/>
            <a:ext cx="8154987" cy="4564063"/>
          </a:xfrm>
        </p:spPr>
        <p:txBody>
          <a:bodyPr/>
          <a:lstStyle/>
          <a:p>
            <a:pPr eaLnBrk="1" hangingPunct="1">
              <a:defRPr/>
            </a:pPr>
            <a:r>
              <a:rPr lang="en-US" altLang="en-US" sz="2400" dirty="0">
                <a:latin typeface="Calibri" pitchFamily="34" charset="0"/>
                <a:ea typeface="ヒラギノ角ゴ Pro W3"/>
                <a:cs typeface="ヒラギノ角ゴ Pro W3"/>
              </a:rPr>
              <a:t>Gonzalez cracked and exposed over 170 million credit card numbers</a:t>
            </a:r>
          </a:p>
          <a:p>
            <a:pPr marL="342900" lvl="1" indent="-342900" eaLnBrk="1" hangingPunct="1">
              <a:buFont typeface="Arial" pitchFamily="34" charset="0"/>
              <a:buChar char="•"/>
              <a:defRPr/>
            </a:pPr>
            <a:r>
              <a:rPr lang="en-US" altLang="en-US" sz="2400" dirty="0">
                <a:latin typeface="Calibri" pitchFamily="34" charset="0"/>
                <a:ea typeface="ヒラギノ角ゴ Pro W3"/>
                <a:cs typeface="ヒラギノ角ゴ Pro W3"/>
              </a:rPr>
              <a:t>Stole from: Barnes &amp; Noble, Boston Market, OfficeMax, Sports Authority, TJ Maxx, Dave &amp; Buster’s, Marshall’s, Heartland Payment Systems, 7-Eleven, and Hannaford Brothers</a:t>
            </a:r>
          </a:p>
          <a:p>
            <a:pPr marL="342900" indent="-342900" eaLnBrk="1" hangingPunct="1">
              <a:buFont typeface="Arial" pitchFamily="34" charset="0"/>
              <a:buChar char="•"/>
              <a:defRPr/>
            </a:pPr>
            <a:r>
              <a:rPr lang="en-US" altLang="en-US" sz="2400" dirty="0">
                <a:latin typeface="Calibri" pitchFamily="34" charset="0"/>
                <a:ea typeface="ヒラギノ角ゴ Pro W3"/>
                <a:cs typeface="ヒラギノ角ゴ Pro W3"/>
              </a:rPr>
              <a:t>Sentenced to 20 years prison, 2009</a:t>
            </a:r>
          </a:p>
          <a:p>
            <a:pPr eaLnBrk="1" hangingPunct="1">
              <a:defRPr/>
            </a:pPr>
            <a:r>
              <a:rPr lang="en-US" altLang="en-US" sz="2400" dirty="0">
                <a:latin typeface="Calibri" pitchFamily="34" charset="0"/>
                <a:ea typeface="ヒラギノ角ゴ Pro W3"/>
                <a:cs typeface="ヒラギノ角ゴ Pro W3"/>
              </a:rPr>
              <a:t>Effect:  Payment Card Industry Data Security Standard (PCI DSS)</a:t>
            </a:r>
          </a:p>
        </p:txBody>
      </p:sp>
      <p:pic>
        <p:nvPicPr>
          <p:cNvPr id="43011" name="Picture 4" descr="C:\Users\lincke\AppData\Local\Microsoft\Windows\Temporary Internet Files\Content.IE5\DIVI30EH\MC90034999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4673600"/>
            <a:ext cx="1066800" cy="179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2800" y="4618038"/>
            <a:ext cx="1989138" cy="149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13" name="Title 2"/>
          <p:cNvSpPr>
            <a:spLocks noGrp="1"/>
          </p:cNvSpPr>
          <p:nvPr>
            <p:ph type="title"/>
          </p:nvPr>
        </p:nvSpPr>
        <p:spPr/>
        <p:txBody>
          <a:bodyPr/>
          <a:lstStyle/>
          <a:p>
            <a:pPr eaLnBrk="1" hangingPunct="1"/>
            <a:r>
              <a:rPr lang="en-US" altLang="en-US">
                <a:ea typeface="Calibri" panose="020F0502020204030204" pitchFamily="34" charset="0"/>
                <a:cs typeface="Lucida Sans" panose="020B0602030504020204" pitchFamily="34" charset="0"/>
              </a:rPr>
              <a:t>War Driving and Hacking</a:t>
            </a:r>
          </a:p>
        </p:txBody>
      </p:sp>
    </p:spTree>
    <p:extLst>
      <p:ext uri="{BB962C8B-B14F-4D97-AF65-F5344CB8AC3E}">
        <p14:creationId xmlns:p14="http://schemas.microsoft.com/office/powerpoint/2010/main" val="1979163304"/>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1"/>
          </p:nvPr>
        </p:nvSpPr>
        <p:spPr/>
        <p:txBody>
          <a:bodyPr/>
          <a:lstStyle/>
          <a:p>
            <a:pPr eaLnBrk="1" hangingPunct="1">
              <a:defRPr/>
            </a:pPr>
            <a:r>
              <a:rPr lang="en-US" altLang="en-US" sz="2400" dirty="0">
                <a:latin typeface="Calibri" panose="020F0502020204030204" pitchFamily="34" charset="0"/>
                <a:ea typeface="ヒラギノ角ゴ Pro W3"/>
                <a:cs typeface="ヒラギノ角ゴ Pro W3"/>
              </a:rPr>
              <a:t>“You are infected. Buy antivirus.”</a:t>
            </a:r>
          </a:p>
          <a:p>
            <a:pPr eaLnBrk="1" hangingPunct="1">
              <a:defRPr/>
            </a:pPr>
            <a:r>
              <a:rPr lang="en-US" altLang="en-US" sz="2400" dirty="0">
                <a:latin typeface="Calibri" panose="020F0502020204030204" pitchFamily="34" charset="0"/>
                <a:ea typeface="ヒラギノ角ゴ Pro W3"/>
                <a:cs typeface="ヒラギノ角ゴ Pro W3"/>
              </a:rPr>
              <a:t>“You’ve stored underage pornography.  Pay a fine or go to jail.  Notice from FBI”</a:t>
            </a:r>
          </a:p>
          <a:p>
            <a:pPr eaLnBrk="1" hangingPunct="1">
              <a:defRPr/>
            </a:pPr>
            <a:r>
              <a:rPr lang="en-US" altLang="en-US" sz="2400" dirty="0">
                <a:latin typeface="Calibri" panose="020F0502020204030204" pitchFamily="34" charset="0"/>
                <a:ea typeface="ヒラギノ角ゴ Pro W3"/>
                <a:cs typeface="ヒラギノ角ゴ Pro W3"/>
              </a:rPr>
              <a:t>Data Extortion: If you don’t pay, we will release data</a:t>
            </a:r>
          </a:p>
          <a:p>
            <a:pPr eaLnBrk="1" hangingPunct="1">
              <a:defRPr/>
            </a:pPr>
            <a:r>
              <a:rPr lang="en-US" altLang="en-US" sz="2400" b="1" dirty="0" err="1">
                <a:latin typeface="Calibri" panose="020F0502020204030204" pitchFamily="34" charset="0"/>
                <a:ea typeface="ヒラギノ角ゴ Pro W3"/>
                <a:cs typeface="ヒラギノ角ゴ Pro W3"/>
              </a:rPr>
              <a:t>CryptoLocker</a:t>
            </a:r>
            <a:r>
              <a:rPr lang="en-US" altLang="en-US" sz="2400" dirty="0">
                <a:latin typeface="Calibri" panose="020F0502020204030204" pitchFamily="34" charset="0"/>
                <a:ea typeface="ヒラギノ角ゴ Pro W3"/>
                <a:cs typeface="ヒラギノ角ゴ Pro W3"/>
              </a:rPr>
              <a:t>: Revenue: “Your disk has been encrypted.  Pay to decrypt.”</a:t>
            </a:r>
          </a:p>
          <a:p>
            <a:pPr lvl="1" eaLnBrk="1" hangingPunct="1">
              <a:defRPr/>
            </a:pPr>
            <a:r>
              <a:rPr lang="en-US" altLang="en-US" sz="2400" b="1" dirty="0">
                <a:latin typeface="Calibri" panose="020F0502020204030204" pitchFamily="34" charset="0"/>
                <a:ea typeface="ヒラギノ角ゴ Pro W3"/>
                <a:cs typeface="ヒラギノ角ゴ Pro W3"/>
              </a:rPr>
              <a:t>Petya/</a:t>
            </a:r>
            <a:r>
              <a:rPr lang="en-US" altLang="en-US" sz="2400" b="1" dirty="0" err="1">
                <a:latin typeface="Calibri" panose="020F0502020204030204" pitchFamily="34" charset="0"/>
                <a:ea typeface="ヒラギノ角ゴ Pro W3"/>
                <a:cs typeface="ヒラギノ角ゴ Pro W3"/>
              </a:rPr>
              <a:t>NotPetya</a:t>
            </a:r>
            <a:r>
              <a:rPr lang="en-US" altLang="en-US" sz="2400" dirty="0">
                <a:latin typeface="Calibri" panose="020F0502020204030204" pitchFamily="34" charset="0"/>
                <a:ea typeface="ヒラギノ角ゴ Pro W3"/>
                <a:cs typeface="ヒラギノ角ゴ Pro W3"/>
              </a:rPr>
              <a:t>:  Disruption: spreads, disk wiper</a:t>
            </a:r>
          </a:p>
          <a:p>
            <a:pPr lvl="1" eaLnBrk="1" hangingPunct="1">
              <a:defRPr/>
            </a:pPr>
            <a:r>
              <a:rPr lang="en-US" altLang="en-US" sz="2400" b="1" dirty="0" err="1">
                <a:latin typeface="Calibri" panose="020F0502020204030204" pitchFamily="34" charset="0"/>
                <a:ea typeface="ヒラギノ角ゴ Pro W3"/>
                <a:cs typeface="ヒラギノ角ゴ Pro W3"/>
              </a:rPr>
              <a:t>Phonywall</a:t>
            </a:r>
            <a:r>
              <a:rPr lang="en-US" altLang="en-US" sz="2400" b="1" dirty="0">
                <a:latin typeface="Calibri" panose="020F0502020204030204" pitchFamily="34" charset="0"/>
                <a:ea typeface="ヒラギノ角ゴ Pro W3"/>
                <a:cs typeface="ヒラギノ角ゴ Pro W3"/>
              </a:rPr>
              <a:t>: </a:t>
            </a:r>
            <a:r>
              <a:rPr lang="en-US" altLang="en-US" sz="2400" dirty="0">
                <a:latin typeface="Calibri" panose="020F0502020204030204" pitchFamily="34" charset="0"/>
                <a:ea typeface="ヒラギノ角ゴ Pro W3"/>
                <a:cs typeface="ヒラギノ角ゴ Pro W3"/>
              </a:rPr>
              <a:t>Decoy: Steals info then writes over disks to hide tracks</a:t>
            </a:r>
          </a:p>
          <a:p>
            <a:pPr lvl="1" eaLnBrk="1" hangingPunct="1">
              <a:defRPr/>
            </a:pPr>
            <a:r>
              <a:rPr lang="en-US" altLang="en-US" sz="2400" b="1" dirty="0">
                <a:latin typeface="Calibri" panose="020F0502020204030204" pitchFamily="34" charset="0"/>
                <a:ea typeface="ヒラギノ角ゴ Pro W3"/>
                <a:cs typeface="ヒラギノ角ゴ Pro W3"/>
              </a:rPr>
              <a:t>Colonial Pipeline </a:t>
            </a:r>
            <a:r>
              <a:rPr lang="en-US" altLang="en-US" sz="2400" dirty="0">
                <a:latin typeface="Calibri" panose="020F0502020204030204" pitchFamily="34" charset="0"/>
                <a:ea typeface="ヒラギノ角ゴ Pro W3"/>
                <a:cs typeface="ヒラギノ角ゴ Pro W3"/>
              </a:rPr>
              <a:t>ransomware attack on business network</a:t>
            </a:r>
          </a:p>
          <a:p>
            <a:pPr lvl="1" eaLnBrk="1" hangingPunct="1">
              <a:defRPr/>
            </a:pPr>
            <a:r>
              <a:rPr lang="en-US" altLang="en-US" sz="2400" dirty="0">
                <a:latin typeface="Calibri" panose="020F0502020204030204" pitchFamily="34" charset="0"/>
                <a:ea typeface="ヒラギノ角ゴ Pro W3"/>
                <a:cs typeface="ヒラギノ角ゴ Pro W3"/>
              </a:rPr>
              <a:t>Nearly $5 million paid to </a:t>
            </a:r>
            <a:r>
              <a:rPr lang="en-US" altLang="en-US" sz="2400" dirty="0" err="1">
                <a:latin typeface="Calibri" panose="020F0502020204030204" pitchFamily="34" charset="0"/>
                <a:ea typeface="ヒラギノ角ゴ Pro W3"/>
                <a:cs typeface="ヒラギノ角ゴ Pro W3"/>
              </a:rPr>
              <a:t>ransomers</a:t>
            </a:r>
            <a:endParaRPr lang="en-US" altLang="en-US" sz="2400" dirty="0">
              <a:latin typeface="Calibri" panose="020F0502020204030204" pitchFamily="34" charset="0"/>
              <a:ea typeface="ヒラギノ角ゴ Pro W3"/>
              <a:cs typeface="ヒラギノ角ゴ Pro W3"/>
            </a:endParaRPr>
          </a:p>
          <a:p>
            <a:pPr lvl="1" eaLnBrk="1" hangingPunct="1">
              <a:defRPr/>
            </a:pPr>
            <a:r>
              <a:rPr lang="en-US" altLang="en-US" sz="2400" dirty="0">
                <a:latin typeface="Calibri" panose="020F0502020204030204" pitchFamily="34" charset="0"/>
                <a:ea typeface="ヒラギノ角ゴ Pro W3"/>
                <a:cs typeface="ヒラギノ角ゴ Pro W3"/>
              </a:rPr>
              <a:t>Controls 45% of gasoline, diesel, jet fuel to east coast U.S.</a:t>
            </a:r>
          </a:p>
          <a:p>
            <a:pPr lvl="1" eaLnBrk="1" hangingPunct="1">
              <a:defRPr/>
            </a:pPr>
            <a:r>
              <a:rPr lang="en-US" altLang="en-US" sz="2400" dirty="0">
                <a:latin typeface="Calibri" panose="020F0502020204030204" pitchFamily="34" charset="0"/>
                <a:ea typeface="ヒラギノ角ゴ Pro W3"/>
                <a:cs typeface="ヒラギノ角ゴ Pro W3"/>
              </a:rPr>
              <a:t>Pipeline off for nearly 1 week, starting May 7, 2021</a:t>
            </a:r>
          </a:p>
        </p:txBody>
      </p:sp>
      <p:sp>
        <p:nvSpPr>
          <p:cNvPr id="36867" name="Title 2"/>
          <p:cNvSpPr>
            <a:spLocks noGrp="1"/>
          </p:cNvSpPr>
          <p:nvPr>
            <p:ph type="title"/>
          </p:nvPr>
        </p:nvSpPr>
        <p:spPr/>
        <p:txBody>
          <a:bodyPr/>
          <a:lstStyle/>
          <a:p>
            <a:pPr eaLnBrk="1" hangingPunct="1"/>
            <a:r>
              <a:rPr lang="en-US" altLang="en-US">
                <a:ea typeface="Calibri" panose="020F0502020204030204" pitchFamily="34" charset="0"/>
                <a:cs typeface="Lucida Sans" panose="020B0602030504020204" pitchFamily="34" charset="0"/>
              </a:rPr>
              <a:t>Ransomware</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Content Placeholder 36"/>
          <p:cNvSpPr>
            <a:spLocks noGrp="1"/>
          </p:cNvSpPr>
          <p:nvPr>
            <p:ph idx="1"/>
          </p:nvPr>
        </p:nvSpPr>
        <p:spPr>
          <a:xfrm>
            <a:off x="402771" y="1282700"/>
            <a:ext cx="8534400" cy="1295400"/>
          </a:xfrm>
        </p:spPr>
        <p:txBody>
          <a:bodyPr>
            <a:normAutofit fontScale="25000" lnSpcReduction="20000"/>
          </a:bodyPr>
          <a:lstStyle/>
          <a:p>
            <a:pPr marL="36576" eaLnBrk="1" fontAlgn="auto" hangingPunct="1">
              <a:spcAft>
                <a:spcPts val="0"/>
              </a:spcAft>
              <a:defRPr/>
            </a:pPr>
            <a:r>
              <a:rPr lang="en-US" sz="9600" dirty="0"/>
              <a:t>Cross international boundaries</a:t>
            </a:r>
          </a:p>
          <a:p>
            <a:pPr marL="36576" eaLnBrk="1" fontAlgn="auto" hangingPunct="1">
              <a:spcAft>
                <a:spcPts val="0"/>
              </a:spcAft>
              <a:defRPr/>
            </a:pPr>
            <a:r>
              <a:rPr lang="en-US" sz="9600" b="1" dirty="0"/>
              <a:t>Distributed Denial of Service</a:t>
            </a:r>
            <a:r>
              <a:rPr lang="en-US" sz="9600" dirty="0"/>
              <a:t>: Attack web pages</a:t>
            </a:r>
          </a:p>
          <a:p>
            <a:pPr marL="1179576" indent="-1143000" eaLnBrk="1" fontAlgn="auto" hangingPunct="1">
              <a:spcAft>
                <a:spcPts val="0"/>
              </a:spcAft>
              <a:buFont typeface="Arial" panose="020B0604020202020204" pitchFamily="34" charset="0"/>
              <a:buChar char="•"/>
              <a:defRPr/>
            </a:pPr>
            <a:r>
              <a:rPr lang="en-US" sz="9600" dirty="0"/>
              <a:t>1.3 Gbps for the most common mode</a:t>
            </a:r>
          </a:p>
          <a:p>
            <a:pPr marL="1179576" indent="-1143000" eaLnBrk="1" fontAlgn="auto" hangingPunct="1">
              <a:spcAft>
                <a:spcPts val="0"/>
              </a:spcAft>
              <a:buFont typeface="Arial" panose="020B0604020202020204" pitchFamily="34" charset="0"/>
              <a:buChar char="•"/>
              <a:defRPr/>
            </a:pPr>
            <a:r>
              <a:rPr lang="en-US" sz="9600" dirty="0"/>
              <a:t>On average last 4 hours; attacked &lt; 10 times/year </a:t>
            </a:r>
            <a:endParaRPr lang="en-US" dirty="0"/>
          </a:p>
          <a:p>
            <a:pPr marL="420624" indent="-384048" eaLnBrk="1" fontAlgn="auto" hangingPunct="1">
              <a:spcAft>
                <a:spcPts val="0"/>
              </a:spcAft>
              <a:buFont typeface="Wingdings 2"/>
              <a:buChar char=""/>
              <a:defRPr/>
            </a:pPr>
            <a:endParaRPr lang="en-US" dirty="0"/>
          </a:p>
        </p:txBody>
      </p:sp>
      <p:sp>
        <p:nvSpPr>
          <p:cNvPr id="32771" name="Title 2"/>
          <p:cNvSpPr>
            <a:spLocks noGrp="1"/>
          </p:cNvSpPr>
          <p:nvPr>
            <p:ph type="title"/>
          </p:nvPr>
        </p:nvSpPr>
        <p:spPr>
          <a:xfrm>
            <a:off x="457200" y="685800"/>
            <a:ext cx="8154988" cy="498475"/>
          </a:xfrm>
        </p:spPr>
        <p:txBody>
          <a:bodyPr/>
          <a:lstStyle/>
          <a:p>
            <a:pPr eaLnBrk="1" hangingPunct="1"/>
            <a:r>
              <a:rPr lang="en-US" altLang="en-US">
                <a:ea typeface="Calibri" panose="020F0502020204030204" pitchFamily="34" charset="0"/>
                <a:cs typeface="Lucida Sans" panose="020B0602030504020204" pitchFamily="34" charset="0"/>
              </a:rPr>
              <a:t>Botnet</a:t>
            </a:r>
          </a:p>
        </p:txBody>
      </p:sp>
      <p:pic>
        <p:nvPicPr>
          <p:cNvPr id="3277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971" y="2740025"/>
            <a:ext cx="7620000" cy="442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sld>
</file>

<file path=ppt/theme/theme1.xml><?xml version="1.0" encoding="utf-8"?>
<a:theme xmlns:a="http://schemas.openxmlformats.org/drawingml/2006/main" name="Springer_2012">
  <a:themeElements>
    <a:clrScheme name="Benutzerdefiniert 5">
      <a:dk1>
        <a:srgbClr val="002143"/>
      </a:dk1>
      <a:lt1>
        <a:srgbClr val="FFFFFF"/>
      </a:lt1>
      <a:dk2>
        <a:srgbClr val="5F5F5F"/>
      </a:dk2>
      <a:lt2>
        <a:srgbClr val="EDEDED"/>
      </a:lt2>
      <a:accent1>
        <a:srgbClr val="00468A"/>
      </a:accent1>
      <a:accent2>
        <a:srgbClr val="0176C3"/>
      </a:accent2>
      <a:accent3>
        <a:srgbClr val="B3DCF5"/>
      </a:accent3>
      <a:accent4>
        <a:srgbClr val="8C8C8C"/>
      </a:accent4>
      <a:accent5>
        <a:srgbClr val="CCCCCC"/>
      </a:accent5>
      <a:accent6>
        <a:srgbClr val="EE7D11"/>
      </a:accent6>
      <a:hlink>
        <a:srgbClr val="0176C3"/>
      </a:hlink>
      <a:folHlink>
        <a:srgbClr val="999999"/>
      </a:folHlink>
    </a:clrScheme>
    <a:fontScheme name="Springer_201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1DDE9"/>
        </a:solidFill>
        <a:ln w="9525" cap="flat" cmpd="sng" algn="ctr">
          <a:solidFill>
            <a:schemeClr val="hlink"/>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rgbClr val="D1DDE9"/>
        </a:solidFill>
        <a:ln w="9525" cap="flat" cmpd="sng" algn="ctr">
          <a:solidFill>
            <a:schemeClr val="hlink"/>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a:ln>
              <a:noFill/>
            </a:ln>
            <a:solidFill>
              <a:schemeClr val="tx2"/>
            </a:solidFill>
            <a:effectLst/>
            <a:latin typeface="Arial" charset="0"/>
          </a:defRPr>
        </a:defPPr>
      </a:lstStyle>
    </a:lnDef>
    <a:txDef>
      <a:spPr>
        <a:noFill/>
      </a:spPr>
      <a:bodyPr wrap="square" lIns="0" tIns="0" rIns="0" bIns="0" rtlCol="0">
        <a:noAutofit/>
      </a:bodyPr>
      <a:lstStyle>
        <a:defPPr algn="l">
          <a:lnSpc>
            <a:spcPts val="2200"/>
          </a:lnSpc>
          <a:spcBef>
            <a:spcPts val="900"/>
          </a:spcBef>
          <a:buClr>
            <a:schemeClr val="accent2"/>
          </a:buClr>
          <a:buSzPct val="100000"/>
          <a:defRPr sz="1800" dirty="0" err="1" smtClean="0">
            <a:latin typeface="+mn-lt"/>
          </a:defRPr>
        </a:defPPr>
      </a:lstStyle>
    </a:txDef>
  </a:objectDefaults>
  <a:extraClrSchemeLst>
    <a:extraClrScheme>
      <a:clrScheme name="SPRINGER_ssbm_E 1">
        <a:dk1>
          <a:srgbClr val="000000"/>
        </a:dk1>
        <a:lt1>
          <a:srgbClr val="FFFFFF"/>
        </a:lt1>
        <a:dk2>
          <a:srgbClr val="002143"/>
        </a:dk2>
        <a:lt2>
          <a:srgbClr val="CCCCD2"/>
        </a:lt2>
        <a:accent1>
          <a:srgbClr val="FF9A6E"/>
        </a:accent1>
        <a:accent2>
          <a:srgbClr val="F76013"/>
        </a:accent2>
        <a:accent3>
          <a:srgbClr val="FFFFFF"/>
        </a:accent3>
        <a:accent4>
          <a:srgbClr val="000000"/>
        </a:accent4>
        <a:accent5>
          <a:srgbClr val="FFCABA"/>
        </a:accent5>
        <a:accent6>
          <a:srgbClr val="E05610"/>
        </a:accent6>
        <a:hlink>
          <a:srgbClr val="FFCAB0"/>
        </a:hlink>
        <a:folHlink>
          <a:srgbClr val="A5A5A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enutzerdefiniert 5">
    <a:dk1>
      <a:srgbClr val="002143"/>
    </a:dk1>
    <a:lt1>
      <a:srgbClr val="FFFFFF"/>
    </a:lt1>
    <a:dk2>
      <a:srgbClr val="5F5F5F"/>
    </a:dk2>
    <a:lt2>
      <a:srgbClr val="EDEDED"/>
    </a:lt2>
    <a:accent1>
      <a:srgbClr val="00468A"/>
    </a:accent1>
    <a:accent2>
      <a:srgbClr val="0176C3"/>
    </a:accent2>
    <a:accent3>
      <a:srgbClr val="B3DCF5"/>
    </a:accent3>
    <a:accent4>
      <a:srgbClr val="8C8C8C"/>
    </a:accent4>
    <a:accent5>
      <a:srgbClr val="CCCCCC"/>
    </a:accent5>
    <a:accent6>
      <a:srgbClr val="EE7D11"/>
    </a:accent6>
    <a:hlink>
      <a:srgbClr val="0176C3"/>
    </a:hlink>
    <a:folHlink>
      <a:srgbClr val="999999"/>
    </a:folHlink>
  </a:clrScheme>
</a:themeOverride>
</file>

<file path=docProps/app.xml><?xml version="1.0" encoding="utf-8"?>
<Properties xmlns="http://schemas.openxmlformats.org/officeDocument/2006/extended-properties" xmlns:vt="http://schemas.openxmlformats.org/officeDocument/2006/docPropsVTypes">
  <Template>springerPPT</Template>
  <TotalTime>14141</TotalTime>
  <Words>6041</Words>
  <Application>Microsoft Office PowerPoint</Application>
  <PresentationFormat>On-screen Show (4:3)</PresentationFormat>
  <Paragraphs>830</Paragraphs>
  <Slides>58</Slides>
  <Notes>44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58</vt:i4>
      </vt:variant>
    </vt:vector>
  </HeadingPairs>
  <TitlesOfParts>
    <vt:vector size="67" baseType="lpstr">
      <vt:lpstr>Arial</vt:lpstr>
      <vt:lpstr>Calibri</vt:lpstr>
      <vt:lpstr>Courier New</vt:lpstr>
      <vt:lpstr>Times</vt:lpstr>
      <vt:lpstr>Times New Roman</vt:lpstr>
      <vt:lpstr>TimesNewRomanPS</vt:lpstr>
      <vt:lpstr>Wingdings 2</vt:lpstr>
      <vt:lpstr>Springer_2012</vt:lpstr>
      <vt:lpstr>Custom Design</vt:lpstr>
      <vt:lpstr>Security Awareness:  Brave New World</vt:lpstr>
      <vt:lpstr>Study Sheet</vt:lpstr>
      <vt:lpstr>Why is Cybersecurity Important?</vt:lpstr>
      <vt:lpstr>History of Cybersecurity</vt:lpstr>
      <vt:lpstr>Breaches</vt:lpstr>
      <vt:lpstr>ATM – Point of Sale Credit Card Fraud</vt:lpstr>
      <vt:lpstr>War Driving and Hacking</vt:lpstr>
      <vt:lpstr>Ransomware</vt:lpstr>
      <vt:lpstr>Botnet</vt:lpstr>
      <vt:lpstr>Coin Mining – Crypto Currency</vt:lpstr>
      <vt:lpstr>History of Cybersecurity</vt:lpstr>
      <vt:lpstr>Surveillance State: Stalkerware</vt:lpstr>
      <vt:lpstr>Surveillance State</vt:lpstr>
      <vt:lpstr>Hidden communications</vt:lpstr>
      <vt:lpstr>History of Cybersecurity</vt:lpstr>
      <vt:lpstr>Information Warfare</vt:lpstr>
      <vt:lpstr>History of Cybersecurity</vt:lpstr>
      <vt:lpstr>History of Cybersecurity</vt:lpstr>
      <vt:lpstr>Crackers</vt:lpstr>
      <vt:lpstr>How Attacks Occur</vt:lpstr>
      <vt:lpstr>Attacks often have multiple steps</vt:lpstr>
      <vt:lpstr>Social Engineering – Phishing, Vishing</vt:lpstr>
      <vt:lpstr>Social Engineering: Waterhole</vt:lpstr>
      <vt:lpstr>Social Engineering: Pharming =  Fake Web Pages</vt:lpstr>
      <vt:lpstr>AdWare</vt:lpstr>
      <vt:lpstr>Malware &amp; Hacking</vt:lpstr>
      <vt:lpstr>Malware: Virus</vt:lpstr>
      <vt:lpstr>Malware: Worm</vt:lpstr>
      <vt:lpstr>Trojan Horse</vt:lpstr>
      <vt:lpstr>Web Attacks: Two Causes</vt:lpstr>
      <vt:lpstr>Password attacks</vt:lpstr>
      <vt:lpstr>Password Cracking: Dictionary Attack versus Brute Force</vt:lpstr>
      <vt:lpstr>Keystroke Logger</vt:lpstr>
      <vt:lpstr>Rootkit</vt:lpstr>
      <vt:lpstr>Example of Malware/RootKit</vt:lpstr>
      <vt:lpstr>Man in the Middle Attack</vt:lpstr>
      <vt:lpstr>Advanced Persistent Threat (APT) Example: China &amp; NY Times</vt:lpstr>
      <vt:lpstr>Supply Chain Attack on Software Update</vt:lpstr>
      <vt:lpstr>SolarWinds Attack</vt:lpstr>
      <vt:lpstr>Defending: SaFeR User Practices</vt:lpstr>
      <vt:lpstr>Malware Detection</vt:lpstr>
      <vt:lpstr>Recognizing a Break-in or Compromise</vt:lpstr>
      <vt:lpstr>Antivirus - Antispyware</vt:lpstr>
      <vt:lpstr>Use a Firewall</vt:lpstr>
      <vt:lpstr>Avoid Social Engineering and Malicious Software</vt:lpstr>
      <vt:lpstr>Patch Operating System and Applications</vt:lpstr>
      <vt:lpstr>Create a Good Password</vt:lpstr>
      <vt:lpstr>Create a Good Password, Cont’d</vt:lpstr>
      <vt:lpstr>Password Recommendations</vt:lpstr>
      <vt:lpstr>More Advanced Technologies</vt:lpstr>
      <vt:lpstr>Kind-of Secure On-line Financial Transactions</vt:lpstr>
      <vt:lpstr>Back up Important Information</vt:lpstr>
      <vt:lpstr>Who-What-How</vt:lpstr>
      <vt:lpstr>Summary – Examples of Types</vt:lpstr>
      <vt:lpstr>PowerPoint Presentation</vt:lpstr>
      <vt:lpstr>Health First Case Study</vt:lpstr>
      <vt:lpstr>PowerPoint Presentation</vt:lpstr>
      <vt:lpstr>PowerPoint Presentation</vt:lpstr>
    </vt:vector>
  </TitlesOfParts>
  <Company>University of Wisconsin - Parkside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Security Awareness</dc:title>
  <dc:creator>dorr0001</dc:creator>
  <cp:lastModifiedBy>Susan Lincke</cp:lastModifiedBy>
  <cp:revision>295</cp:revision>
  <dcterms:created xsi:type="dcterms:W3CDTF">2010-06-24T20:13:40Z</dcterms:created>
  <dcterms:modified xsi:type="dcterms:W3CDTF">2024-01-19T23:48:43Z</dcterms:modified>
</cp:coreProperties>
</file>