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8" r:id="rId1"/>
    <p:sldMasterId id="2147484004" r:id="rId2"/>
  </p:sldMasterIdLst>
  <p:notesMasterIdLst>
    <p:notesMasterId r:id="rId93"/>
  </p:notesMasterIdLst>
  <p:sldIdLst>
    <p:sldId id="256" r:id="rId3"/>
    <p:sldId id="332" r:id="rId4"/>
    <p:sldId id="257" r:id="rId5"/>
    <p:sldId id="258" r:id="rId6"/>
    <p:sldId id="260" r:id="rId7"/>
    <p:sldId id="259" r:id="rId8"/>
    <p:sldId id="344" r:id="rId9"/>
    <p:sldId id="345" r:id="rId10"/>
    <p:sldId id="342" r:id="rId11"/>
    <p:sldId id="262" r:id="rId12"/>
    <p:sldId id="263" r:id="rId13"/>
    <p:sldId id="286" r:id="rId14"/>
    <p:sldId id="264" r:id="rId15"/>
    <p:sldId id="265" r:id="rId16"/>
    <p:sldId id="266" r:id="rId17"/>
    <p:sldId id="261" r:id="rId18"/>
    <p:sldId id="348" r:id="rId19"/>
    <p:sldId id="350" r:id="rId20"/>
    <p:sldId id="268" r:id="rId21"/>
    <p:sldId id="346" r:id="rId22"/>
    <p:sldId id="293" r:id="rId23"/>
    <p:sldId id="267" r:id="rId24"/>
    <p:sldId id="269" r:id="rId25"/>
    <p:sldId id="270" r:id="rId26"/>
    <p:sldId id="271" r:id="rId27"/>
    <p:sldId id="272" r:id="rId28"/>
    <p:sldId id="274" r:id="rId29"/>
    <p:sldId id="273" r:id="rId30"/>
    <p:sldId id="283" r:id="rId31"/>
    <p:sldId id="275" r:id="rId32"/>
    <p:sldId id="276" r:id="rId33"/>
    <p:sldId id="284" r:id="rId34"/>
    <p:sldId id="285" r:id="rId35"/>
    <p:sldId id="277" r:id="rId36"/>
    <p:sldId id="287" r:id="rId37"/>
    <p:sldId id="347" r:id="rId38"/>
    <p:sldId id="349" r:id="rId39"/>
    <p:sldId id="365" r:id="rId40"/>
    <p:sldId id="366" r:id="rId41"/>
    <p:sldId id="294" r:id="rId42"/>
    <p:sldId id="278" r:id="rId43"/>
    <p:sldId id="279" r:id="rId44"/>
    <p:sldId id="291" r:id="rId45"/>
    <p:sldId id="280" r:id="rId46"/>
    <p:sldId id="281" r:id="rId47"/>
    <p:sldId id="290" r:id="rId48"/>
    <p:sldId id="296" r:id="rId49"/>
    <p:sldId id="326" r:id="rId50"/>
    <p:sldId id="320" r:id="rId51"/>
    <p:sldId id="295" r:id="rId52"/>
    <p:sldId id="297" r:id="rId53"/>
    <p:sldId id="298" r:id="rId54"/>
    <p:sldId id="299" r:id="rId55"/>
    <p:sldId id="300" r:id="rId56"/>
    <p:sldId id="301" r:id="rId57"/>
    <p:sldId id="302" r:id="rId58"/>
    <p:sldId id="304" r:id="rId59"/>
    <p:sldId id="303" r:id="rId60"/>
    <p:sldId id="305" r:id="rId61"/>
    <p:sldId id="306" r:id="rId62"/>
    <p:sldId id="307" r:id="rId63"/>
    <p:sldId id="309" r:id="rId64"/>
    <p:sldId id="308" r:id="rId65"/>
    <p:sldId id="310" r:id="rId66"/>
    <p:sldId id="312" r:id="rId67"/>
    <p:sldId id="313" r:id="rId68"/>
    <p:sldId id="333" r:id="rId69"/>
    <p:sldId id="334" r:id="rId70"/>
    <p:sldId id="335" r:id="rId71"/>
    <p:sldId id="336" r:id="rId72"/>
    <p:sldId id="316" r:id="rId73"/>
    <p:sldId id="319" r:id="rId74"/>
    <p:sldId id="324" r:id="rId75"/>
    <p:sldId id="325" r:id="rId76"/>
    <p:sldId id="322" r:id="rId77"/>
    <p:sldId id="323" r:id="rId78"/>
    <p:sldId id="321" r:id="rId79"/>
    <p:sldId id="351" r:id="rId80"/>
    <p:sldId id="352" r:id="rId81"/>
    <p:sldId id="361" r:id="rId82"/>
    <p:sldId id="358" r:id="rId83"/>
    <p:sldId id="353" r:id="rId84"/>
    <p:sldId id="356" r:id="rId85"/>
    <p:sldId id="354" r:id="rId86"/>
    <p:sldId id="360" r:id="rId87"/>
    <p:sldId id="359" r:id="rId88"/>
    <p:sldId id="357" r:id="rId89"/>
    <p:sldId id="362" r:id="rId90"/>
    <p:sldId id="363" r:id="rId91"/>
    <p:sldId id="364" r:id="rId9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4D4D4D"/>
    <a:srgbClr val="663300"/>
    <a:srgbClr val="CC9900"/>
    <a:srgbClr val="CCFF99"/>
    <a:srgbClr val="FDBFF9"/>
    <a:srgbClr val="FB89F3"/>
    <a:srgbClr val="DE91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88642" autoAdjust="0"/>
  </p:normalViewPr>
  <p:slideViewPr>
    <p:cSldViewPr>
      <p:cViewPr varScale="1">
        <p:scale>
          <a:sx n="84" d="100"/>
          <a:sy n="84" d="100"/>
        </p:scale>
        <p:origin x="240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36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viewProps" Target="viewProps.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22DD010-8937-45C8-854C-DF0F9734C2D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7411" name="Rectangle 3">
            <a:extLst>
              <a:ext uri="{FF2B5EF4-FFF2-40B4-BE49-F238E27FC236}">
                <a16:creationId xmlns:a16="http://schemas.microsoft.com/office/drawing/2014/main" id="{752514DF-F936-4FF6-8FB7-4908EA96C26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2292" name="Rectangle 4">
            <a:extLst>
              <a:ext uri="{FF2B5EF4-FFF2-40B4-BE49-F238E27FC236}">
                <a16:creationId xmlns:a16="http://schemas.microsoft.com/office/drawing/2014/main" id="{35FCE278-8023-4F13-96D1-3FB1219A3B0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a:extLst>
              <a:ext uri="{FF2B5EF4-FFF2-40B4-BE49-F238E27FC236}">
                <a16:creationId xmlns:a16="http://schemas.microsoft.com/office/drawing/2014/main" id="{419E3590-9BD2-41CC-9BF5-2B20DF1FCB3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a:extLst>
              <a:ext uri="{FF2B5EF4-FFF2-40B4-BE49-F238E27FC236}">
                <a16:creationId xmlns:a16="http://schemas.microsoft.com/office/drawing/2014/main" id="{57DB34C8-8DC8-40CD-B272-2A1F3ED5FCC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7415" name="Rectangle 7">
            <a:extLst>
              <a:ext uri="{FF2B5EF4-FFF2-40B4-BE49-F238E27FC236}">
                <a16:creationId xmlns:a16="http://schemas.microsoft.com/office/drawing/2014/main" id="{74AEE9E6-CA28-4FCB-8E66-C7E4ADA3340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844F4E8-1FF8-48AB-9FD5-11ED7276BB1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5111C61-6489-4E2D-B17B-10017B7ACB2B}"/>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3B165B2E-515C-48D3-B047-CCE9550721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340" name="Slide Number Placeholder 3">
            <a:extLst>
              <a:ext uri="{FF2B5EF4-FFF2-40B4-BE49-F238E27FC236}">
                <a16:creationId xmlns:a16="http://schemas.microsoft.com/office/drawing/2014/main" id="{0934599C-8179-4AAB-9715-69DD0278CE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20D909-DDFC-4DC1-A157-A2748880B83A}"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74D61E2-CE48-418E-BD25-7F1E9318B404}"/>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CB43B25A-5F06-40D8-9EE5-9DB43C7EBD7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Business Associate (BA) is an organization that works with a Covered Entity (CE) for purposes of processing claims, transcribing records, doing billing or data analysis of records.  Because they work with health records, they too must be concerned with HIPAA.  Banks and post offices are not BAs.</a:t>
            </a:r>
          </a:p>
          <a:p>
            <a:r>
              <a:rPr lang="en-US" altLang="en-US">
                <a:latin typeface="Arial" panose="020B0604020202020204" pitchFamily="34" charset="0"/>
              </a:rPr>
              <a:t>Remember the term BA, you will see it again.</a:t>
            </a:r>
          </a:p>
        </p:txBody>
      </p:sp>
      <p:sp>
        <p:nvSpPr>
          <p:cNvPr id="33796" name="Slide Number Placeholder 3">
            <a:extLst>
              <a:ext uri="{FF2B5EF4-FFF2-40B4-BE49-F238E27FC236}">
                <a16:creationId xmlns:a16="http://schemas.microsoft.com/office/drawing/2014/main" id="{5A3FEB50-0D6B-4804-BC76-005C9AB639F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BF0AF6-DCA9-425C-BCB9-643763E19489}" type="slidenum">
              <a:rPr lang="en-US" altLang="en-US" smtClean="0"/>
              <a:pPr/>
              <a:t>11</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1BB5918B-122E-408A-B414-36F1FBB75557}"/>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88578AEE-B00F-47AD-A155-02DF04381DC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There are rules for how BAs must be handled.  BAs include the people on the left.  Non-BAs are the people on the right.</a:t>
            </a:r>
          </a:p>
        </p:txBody>
      </p:sp>
      <p:sp>
        <p:nvSpPr>
          <p:cNvPr id="35844" name="Slide Number Placeholder 3">
            <a:extLst>
              <a:ext uri="{FF2B5EF4-FFF2-40B4-BE49-F238E27FC236}">
                <a16:creationId xmlns:a16="http://schemas.microsoft.com/office/drawing/2014/main" id="{45AD1FA6-89B4-4695-AF6F-5DA77412701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9ACC0C-1EA7-46C5-A4BD-A5D10EF00A44}" type="slidenum">
              <a:rPr lang="en-US" altLang="en-US" smtClean="0"/>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D21D77E-6416-4DBF-B6EC-EE8A0EAF262A}"/>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2700036F-5B1B-4563-BDBD-5A07F2EF32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Let’s assume that an organization knew someone had AIDS or cancer, who lived in a rural area (only a zip code was known).  Would that be enough to figure out who it was?  What if it was known that Alice visited a cancer center.  Would it be necessary to see Alice’s records to know that Alice might have cancer?  Therefore ANY Health Information – billing information or even a visit to a doctor’s office – associated with any Identifier (part of an address, name or fingerprint) is what is known as Individually Identifiable Health Information (IIHI).  When this is created or maintained by a CE or BA, then the information is protected as Protected Health Information (PHI) covered by HIPAA.</a:t>
            </a:r>
          </a:p>
          <a:p>
            <a:r>
              <a:rPr lang="en-US" altLang="en-US">
                <a:latin typeface="Arial" panose="020B0604020202020204" pitchFamily="34" charset="0"/>
              </a:rPr>
              <a:t>Remember the term PHI – you will see it again and again and again and …</a:t>
            </a:r>
          </a:p>
        </p:txBody>
      </p:sp>
      <p:sp>
        <p:nvSpPr>
          <p:cNvPr id="37892" name="Slide Number Placeholder 3">
            <a:extLst>
              <a:ext uri="{FF2B5EF4-FFF2-40B4-BE49-F238E27FC236}">
                <a16:creationId xmlns:a16="http://schemas.microsoft.com/office/drawing/2014/main" id="{CAAEA6DD-5D37-44FC-A885-A231116A1C2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F8DA5F-86E1-4B4C-B841-3369F10AA6E0}" type="slidenum">
              <a:rPr lang="en-US" altLang="en-US" smtClean="0"/>
              <a:pPr/>
              <a:t>13</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57DFE640-7B30-46F0-A10F-68B62EDAF4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F71EDA-8EB7-4CDC-89A6-720C501C0A5C}" type="slidenum">
              <a:rPr lang="en-US" altLang="en-US" smtClean="0"/>
              <a:pPr/>
              <a:t>14</a:t>
            </a:fld>
            <a:endParaRPr lang="en-US" altLang="en-US"/>
          </a:p>
        </p:txBody>
      </p:sp>
      <p:sp>
        <p:nvSpPr>
          <p:cNvPr id="39939" name="Rectangle 2">
            <a:extLst>
              <a:ext uri="{FF2B5EF4-FFF2-40B4-BE49-F238E27FC236}">
                <a16:creationId xmlns:a16="http://schemas.microsoft.com/office/drawing/2014/main" id="{AFC71E4A-FECE-4F84-9B73-8B0693B727C4}"/>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7280507-FB9D-496D-BC44-670D7DD85E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All of these are covered under HIPAA</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77D50D15-F9B8-4EAC-88A7-4556ABC3DE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B20DCB-644E-439B-8D8F-DABBD2F2116C}" type="slidenum">
              <a:rPr lang="en-US" altLang="en-US" smtClean="0"/>
              <a:pPr/>
              <a:t>15</a:t>
            </a:fld>
            <a:endParaRPr lang="en-US" altLang="en-US"/>
          </a:p>
        </p:txBody>
      </p:sp>
      <p:sp>
        <p:nvSpPr>
          <p:cNvPr id="41987" name="Rectangle 2">
            <a:extLst>
              <a:ext uri="{FF2B5EF4-FFF2-40B4-BE49-F238E27FC236}">
                <a16:creationId xmlns:a16="http://schemas.microsoft.com/office/drawing/2014/main" id="{FB576114-2F67-456F-A96C-027A0BDB06D8}"/>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37AEDFD6-C864-43F2-BBF7-D035B4FD5A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Standard HIPAA transactions or records are shown above, also indicating the direction in which the transactions flow.  </a:t>
            </a:r>
          </a:p>
          <a:p>
            <a:pPr eaLnBrk="1" hangingPunct="1"/>
            <a:r>
              <a:rPr lang="en-US" altLang="en-US">
                <a:latin typeface="Arial" panose="020B0604020202020204" pitchFamily="34" charset="0"/>
              </a:rPr>
              <a:t>The Certification &amp; Authorization of Referral just checks to see if the patient has permission.  For example, to see a specialist, a patient must see the primary care giver, or a hospital may check to ensure with a Health Plan that an operation will be covered.</a:t>
            </a:r>
          </a:p>
          <a:p>
            <a:pPr eaLnBrk="1" hangingPunct="1"/>
            <a:r>
              <a:rPr lang="en-US" altLang="en-US">
                <a:latin typeface="Arial" panose="020B0604020202020204" pitchFamily="34" charset="0"/>
              </a:rPr>
              <a:t>An Employer registers new employees through the Enrollment/Disenrollment, and makes payments for the insurance, too.</a:t>
            </a:r>
          </a:p>
          <a:p>
            <a:pPr eaLnBrk="1" hangingPunct="1"/>
            <a:r>
              <a:rPr lang="en-US" altLang="en-US">
                <a:latin typeface="Arial" panose="020B0604020202020204" pitchFamily="34" charset="0"/>
              </a:rPr>
              <a:t>For many Request Transactions, there is also a Response Transaction in the opposite transaction.</a:t>
            </a:r>
          </a:p>
          <a:p>
            <a:pPr eaLnBrk="1" hangingPunct="1"/>
            <a:r>
              <a:rPr lang="en-US" altLang="en-US">
                <a:latin typeface="Arial" panose="020B0604020202020204" pitchFamily="34" charset="0"/>
              </a:rPr>
              <a:t>This is not real important, other than to understand that standardized transactions do exist, what they are, and that they flow between Care Provider, and Health Plan and Plan Sponsor.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66BA9828-D4D1-40E6-8539-5A9DC1EFB9F2}"/>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6DF3B369-59E7-49C7-B3DE-3E4F5D79C25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a:latin typeface="Arial" panose="020B0604020202020204" pitchFamily="34" charset="0"/>
              </a:rPr>
              <a:t>As we can see (and from what I hear actually occurs) people are fined large amounts and can go to jail for not being careful with health information – or at least get fired.  </a:t>
            </a:r>
          </a:p>
        </p:txBody>
      </p:sp>
      <p:sp>
        <p:nvSpPr>
          <p:cNvPr id="44036" name="Slide Number Placeholder 3">
            <a:extLst>
              <a:ext uri="{FF2B5EF4-FFF2-40B4-BE49-F238E27FC236}">
                <a16:creationId xmlns:a16="http://schemas.microsoft.com/office/drawing/2014/main" id="{F52F9AB3-32B0-49CF-9565-E6746BD0F02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9C71B5-7B44-45D6-AEEF-D65A10676796}" type="slidenum">
              <a:rPr lang="en-US" altLang="en-US" smtClean="0"/>
              <a:pPr/>
              <a:t>16</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E438F91-60AA-4872-8F81-7AB335FED9BA}"/>
              </a:ext>
            </a:extLst>
          </p:cNvPr>
          <p:cNvSpPr>
            <a:spLocks noGrp="1" noRot="1" noChangeAspect="1" noChangeArrowheads="1" noTextEdit="1"/>
          </p:cNvSpPr>
          <p:nvPr>
            <p:ph type="sldImg"/>
          </p:nvPr>
        </p:nvSpPr>
        <p:spPr>
          <a:ln/>
        </p:spPr>
      </p:sp>
      <p:sp>
        <p:nvSpPr>
          <p:cNvPr id="46083" name="Notes Placeholder 2">
            <a:extLst>
              <a:ext uri="{FF2B5EF4-FFF2-40B4-BE49-F238E27FC236}">
                <a16:creationId xmlns:a16="http://schemas.microsoft.com/office/drawing/2014/main" id="{EEE9F7D7-7011-41D5-9E25-D57285FB9F1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HHS= Health &amp; Human Services (part of US Govt)</a:t>
            </a:r>
          </a:p>
          <a:p>
            <a:r>
              <a:rPr lang="en-US" altLang="en-US">
                <a:latin typeface="Arial" panose="020B0604020202020204" pitchFamily="34" charset="0"/>
              </a:rPr>
              <a:t>Default: Provided by first-class mail to affected individuals within 60 days</a:t>
            </a:r>
          </a:p>
          <a:p>
            <a:r>
              <a:rPr lang="en-US" altLang="en-US">
                <a:latin typeface="Arial" panose="020B0604020202020204" pitchFamily="34" charset="0"/>
              </a:rPr>
              <a:t>Letter must include: description of the breach, the type of information involved in the breach, the steps the patient should take to protect themselves, and the detective, corrective, and preventive actions the CE is taking regarding the breach.</a:t>
            </a:r>
          </a:p>
          <a:p>
            <a:r>
              <a:rPr lang="en-US" altLang="en-US">
                <a:latin typeface="Arial" panose="020B0604020202020204" pitchFamily="34" charset="0"/>
              </a:rPr>
              <a:t>More than 500 people: must notify HHS and local press within 60 days</a:t>
            </a:r>
          </a:p>
          <a:p>
            <a:r>
              <a:rPr lang="en-US" altLang="en-US">
                <a:latin typeface="Arial" panose="020B0604020202020204" pitchFamily="34" charset="0"/>
              </a:rPr>
              <a:t>Less than 500 people: must notify HHS by submitting an annual report to HHS.</a:t>
            </a:r>
          </a:p>
          <a:p>
            <a:r>
              <a:rPr lang="en-US" altLang="en-US">
                <a:latin typeface="Arial" panose="020B0604020202020204" pitchFamily="34" charset="0"/>
              </a:rPr>
              <a:t>BA’s: Must notify CE within 60 days upon discovery. Must help CE notify the people that were affected by the breach.</a:t>
            </a:r>
          </a:p>
        </p:txBody>
      </p:sp>
      <p:sp>
        <p:nvSpPr>
          <p:cNvPr id="46084" name="Slide Number Placeholder 3">
            <a:extLst>
              <a:ext uri="{FF2B5EF4-FFF2-40B4-BE49-F238E27FC236}">
                <a16:creationId xmlns:a16="http://schemas.microsoft.com/office/drawing/2014/main" id="{33FF205E-7887-432A-81D0-884AA584D64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6F7218-2C6A-46EA-9CC2-958155D241EE}" type="slidenum">
              <a:rPr lang="en-US" altLang="en-US" smtClean="0"/>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A458238A-C027-4CA1-BD68-8285C6D2CC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30E854-6B9E-4AA4-AB79-AC4801CD20F6}" type="slidenum">
              <a:rPr lang="en-US" altLang="en-US" smtClean="0"/>
              <a:pPr/>
              <a:t>19</a:t>
            </a:fld>
            <a:endParaRPr lang="en-US" altLang="en-US"/>
          </a:p>
        </p:txBody>
      </p:sp>
      <p:sp>
        <p:nvSpPr>
          <p:cNvPr id="49155" name="Rectangle 2">
            <a:extLst>
              <a:ext uri="{FF2B5EF4-FFF2-40B4-BE49-F238E27FC236}">
                <a16:creationId xmlns:a16="http://schemas.microsoft.com/office/drawing/2014/main" id="{7919B757-1659-49B7-96C3-05145AFEA92F}"/>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9FC296AC-8BB2-417A-A2BA-4DB3C73B6C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another law, not associated with HIPAA.  It is associated with nearly every state, including Illinois and Wisconsin.</a:t>
            </a:r>
          </a:p>
          <a:p>
            <a:pPr eaLnBrk="1" hangingPunct="1"/>
            <a:r>
              <a:rPr lang="en-US" altLang="en-US">
                <a:latin typeface="Arial" panose="020B0604020202020204" pitchFamily="34" charset="0"/>
              </a:rPr>
              <a:t>If any personal information is disclosed to a third party, such as social security number, financial information (credit card, etc.), driver’s license information, then each person whose information was disclosed must be informed.  Have you heard of people getting notices that their personal information was divulged?  It is because of this law.  </a:t>
            </a:r>
          </a:p>
          <a:p>
            <a:pPr eaLnBrk="1" hangingPunct="1"/>
            <a:r>
              <a:rPr lang="en-US" altLang="en-US">
                <a:latin typeface="Arial" panose="020B0604020202020204" pitchFamily="34" charset="0"/>
              </a:rPr>
              <a:t>However, there is a way around it.  If information was stolen, such as a disk or back-up tape walked away, and if this disk/tape was encrypted, then the people whose information was stolen do not need to be notified.</a:t>
            </a:r>
          </a:p>
          <a:p>
            <a:pPr eaLnBrk="1" hangingPunct="1"/>
            <a:r>
              <a:rPr lang="en-US" altLang="en-US">
                <a:latin typeface="Arial" panose="020B0604020202020204" pitchFamily="34" charset="0"/>
              </a:rPr>
              <a:t>Discussion:  This adds to the cost of the risk associated with privacy.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58955C51-25D0-40EA-A9A5-55AD1BEF783C}"/>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F8318F97-E25C-4109-818D-67A4BE68C5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So if you carry the Breast Cancer gene, it cannot be a pre-existing condition.</a:t>
            </a:r>
          </a:p>
        </p:txBody>
      </p:sp>
      <p:sp>
        <p:nvSpPr>
          <p:cNvPr id="51204" name="Slide Number Placeholder 3">
            <a:extLst>
              <a:ext uri="{FF2B5EF4-FFF2-40B4-BE49-F238E27FC236}">
                <a16:creationId xmlns:a16="http://schemas.microsoft.com/office/drawing/2014/main" id="{BFBED84E-62AF-46D2-8A1F-D325EC9A18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1DADDA-0B39-49C5-8231-048D7B5B77FB}" type="slidenum">
              <a:rPr lang="en-US" altLang="en-US" smtClean="0"/>
              <a:pPr/>
              <a:t>20</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F466E0FC-2272-4570-8142-E267FAC926C7}"/>
              </a:ext>
            </a:extLst>
          </p:cNvPr>
          <p:cNvSpPr>
            <a:spLocks noGrp="1" noRot="1" noChangeAspect="1" noChangeArrowheads="1" noTextEdit="1"/>
          </p:cNvSpPr>
          <p:nvPr>
            <p:ph type="sldImg"/>
          </p:nvPr>
        </p:nvSpPr>
        <p:spPr>
          <a:ln/>
        </p:spPr>
      </p:sp>
      <p:sp>
        <p:nvSpPr>
          <p:cNvPr id="53251" name="Notes Placeholder 2">
            <a:extLst>
              <a:ext uri="{FF2B5EF4-FFF2-40B4-BE49-F238E27FC236}">
                <a16:creationId xmlns:a16="http://schemas.microsoft.com/office/drawing/2014/main" id="{DC0A4A1C-E775-4C6F-8A8E-F2B4C4683AD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rule affects all CEs and BAs, regardless of whether they use computers.</a:t>
            </a:r>
          </a:p>
        </p:txBody>
      </p:sp>
      <p:sp>
        <p:nvSpPr>
          <p:cNvPr id="53252" name="Slide Number Placeholder 3">
            <a:extLst>
              <a:ext uri="{FF2B5EF4-FFF2-40B4-BE49-F238E27FC236}">
                <a16:creationId xmlns:a16="http://schemas.microsoft.com/office/drawing/2014/main" id="{86F34432-23BA-4EB4-84DF-350D8F25FC4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922204-9706-4FC6-A951-45F56BEC6321}" type="slidenum">
              <a:rPr lang="en-US" altLang="en-US" smtClean="0"/>
              <a:pPr/>
              <a:t>21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D975390-93CE-4D03-B358-5A513D03842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DA924418-14ED-476B-AB04-CE34C9345B8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By the way, by now you are probably wondering if you will be tested on HIPAA.  The good news is MINIMAL in Dr Lincke’s class.  HIPAA will be used in class for the case study, but except for similar questions which are shown here, you will not be responsible for HIPAA on an exam.</a:t>
            </a:r>
          </a:p>
          <a:p>
            <a:endParaRPr lang="en-US" altLang="en-US">
              <a:latin typeface="Arial" panose="020B0604020202020204" pitchFamily="34" charset="0"/>
            </a:endParaRPr>
          </a:p>
        </p:txBody>
      </p:sp>
      <p:sp>
        <p:nvSpPr>
          <p:cNvPr id="16388" name="Slide Number Placeholder 3">
            <a:extLst>
              <a:ext uri="{FF2B5EF4-FFF2-40B4-BE49-F238E27FC236}">
                <a16:creationId xmlns:a16="http://schemas.microsoft.com/office/drawing/2014/main" id="{F40CA40A-EBC2-4B4F-9118-310407C8235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C019F7-0797-4B20-8FD0-C30C92CA1080}" type="slidenum">
              <a:rPr lang="en-US" altLang="en-US" smtClean="0"/>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60C4B25-0208-4ACA-8B8F-B23EC1572A7E}"/>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5237881D-CB90-48B2-9334-51C79D03CE8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CE means Covered Entity.  Remember?</a:t>
            </a:r>
          </a:p>
        </p:txBody>
      </p:sp>
      <p:sp>
        <p:nvSpPr>
          <p:cNvPr id="55300" name="Slide Number Placeholder 3">
            <a:extLst>
              <a:ext uri="{FF2B5EF4-FFF2-40B4-BE49-F238E27FC236}">
                <a16:creationId xmlns:a16="http://schemas.microsoft.com/office/drawing/2014/main" id="{B6951458-B967-4A22-8F2F-5CD7FF4A5C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09D2A6-08E4-4D17-8E49-FC98EFBD3C95}" type="slidenum">
              <a:rPr lang="en-US" altLang="en-US" smtClean="0"/>
              <a:pPr/>
              <a:t>22</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49E9FEDC-F864-4E66-BA4C-B80E03EBDF40}"/>
              </a:ext>
            </a:extLst>
          </p:cNvPr>
          <p:cNvSpPr>
            <a:spLocks noGrp="1" noRot="1" noChangeAspect="1" noChangeArrowheads="1" noTextEdit="1"/>
          </p:cNvSpPr>
          <p:nvPr>
            <p:ph type="sldImg"/>
          </p:nvPr>
        </p:nvSpPr>
        <p:spPr>
          <a:ln/>
        </p:spPr>
      </p:sp>
      <p:sp>
        <p:nvSpPr>
          <p:cNvPr id="57347" name="Notes Placeholder 2">
            <a:extLst>
              <a:ext uri="{FF2B5EF4-FFF2-40B4-BE49-F238E27FC236}">
                <a16:creationId xmlns:a16="http://schemas.microsoft.com/office/drawing/2014/main" id="{8179FCFF-1EF3-47EF-8991-3797CA32CAC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PHI means Protected Health Information, remember?</a:t>
            </a:r>
          </a:p>
        </p:txBody>
      </p:sp>
      <p:sp>
        <p:nvSpPr>
          <p:cNvPr id="57348" name="Slide Number Placeholder 3">
            <a:extLst>
              <a:ext uri="{FF2B5EF4-FFF2-40B4-BE49-F238E27FC236}">
                <a16:creationId xmlns:a16="http://schemas.microsoft.com/office/drawing/2014/main" id="{7051D6B1-5EB4-4F7A-9F09-B60EB0894BF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761846-2D69-4470-820D-21662418B46E}" type="slidenum">
              <a:rPr lang="en-US" altLang="en-US" smtClean="0"/>
              <a:pPr/>
              <a:t>23</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E0867F6B-7F6D-48AA-977E-782EBFF3D4BF}"/>
              </a:ext>
            </a:extLst>
          </p:cNvPr>
          <p:cNvSpPr>
            <a:spLocks noGrp="1" noRot="1" noChangeAspect="1" noChangeArrowheads="1" noTextEdit="1"/>
          </p:cNvSpPr>
          <p:nvPr>
            <p:ph type="sldImg"/>
          </p:nvPr>
        </p:nvSpPr>
        <p:spPr>
          <a:ln/>
        </p:spPr>
      </p:sp>
      <p:sp>
        <p:nvSpPr>
          <p:cNvPr id="59395" name="Notes Placeholder 2">
            <a:extLst>
              <a:ext uri="{FF2B5EF4-FFF2-40B4-BE49-F238E27FC236}">
                <a16:creationId xmlns:a16="http://schemas.microsoft.com/office/drawing/2014/main" id="{F04533EA-2F22-40CE-A906-B5D6E338838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questions on the bottom indicate that policies should exist to answer each of these.  Need-to-know is an important concept, defined as : employees should have access only to what is absolutely required as part of their jobs.</a:t>
            </a:r>
          </a:p>
          <a:p>
            <a:endParaRPr lang="en-US" altLang="en-US">
              <a:latin typeface="Arial" panose="020B0604020202020204" pitchFamily="34" charset="0"/>
            </a:endParaRPr>
          </a:p>
        </p:txBody>
      </p:sp>
      <p:sp>
        <p:nvSpPr>
          <p:cNvPr id="59396" name="Slide Number Placeholder 3">
            <a:extLst>
              <a:ext uri="{FF2B5EF4-FFF2-40B4-BE49-F238E27FC236}">
                <a16:creationId xmlns:a16="http://schemas.microsoft.com/office/drawing/2014/main" id="{B9C737C2-1779-4D40-8EE1-37565689EE1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761BD5-CBAA-485F-B565-38E081751204}" type="slidenum">
              <a:rPr lang="en-US" altLang="en-US" smtClean="0"/>
              <a:pPr/>
              <a:t>24</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F8DE9EF4-20D2-4482-A96D-857E1B46A7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B62D1F-889D-44A4-B1B9-CF51393F2C82}" type="slidenum">
              <a:rPr lang="en-US" altLang="en-US" smtClean="0"/>
              <a:pPr/>
              <a:t>25</a:t>
            </a:fld>
            <a:endParaRPr lang="en-US" altLang="en-US"/>
          </a:p>
        </p:txBody>
      </p:sp>
      <p:sp>
        <p:nvSpPr>
          <p:cNvPr id="61443" name="Rectangle 2">
            <a:extLst>
              <a:ext uri="{FF2B5EF4-FFF2-40B4-BE49-F238E27FC236}">
                <a16:creationId xmlns:a16="http://schemas.microsoft.com/office/drawing/2014/main" id="{F731D6D3-4AF0-4380-B11C-3902A3B2C613}"/>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0B72F0C5-9DC8-43FF-8C09-D04D80BCB1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Can you imagine having some serious condition and receiving unwanted emails about it… at work?!</a:t>
            </a:r>
          </a:p>
          <a:p>
            <a:pPr eaLnBrk="1" hangingPunct="1"/>
            <a:r>
              <a:rPr lang="en-US" altLang="en-US">
                <a:latin typeface="Arial" panose="020B0604020202020204" pitchFamily="34" charset="0"/>
              </a:rPr>
              <a:t>Discussion:  What could go wrong with direct advertising, other than multi-record access?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B522B739-6168-4542-9F36-F8FE14605AD1}"/>
              </a:ext>
            </a:extLst>
          </p:cNvPr>
          <p:cNvSpPr>
            <a:spLocks noGrp="1" noRot="1" noChangeAspect="1" noChangeArrowheads="1" noTextEdit="1"/>
          </p:cNvSpPr>
          <p:nvPr>
            <p:ph type="sldImg"/>
          </p:nvPr>
        </p:nvSpPr>
        <p:spPr>
          <a:ln/>
        </p:spPr>
      </p:sp>
      <p:sp>
        <p:nvSpPr>
          <p:cNvPr id="63491" name="Notes Placeholder 2">
            <a:extLst>
              <a:ext uri="{FF2B5EF4-FFF2-40B4-BE49-F238E27FC236}">
                <a16:creationId xmlns:a16="http://schemas.microsoft.com/office/drawing/2014/main" id="{87BCDC51-6470-4AFF-ACEA-F216B5308AD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rules are supposed to be reasonable.  The items on the left are considered reasonable, while the items on the right are considered to expensive to implement.  As you can see these relate to non-computer privacy issues.</a:t>
            </a:r>
          </a:p>
        </p:txBody>
      </p:sp>
      <p:sp>
        <p:nvSpPr>
          <p:cNvPr id="63492" name="Slide Number Placeholder 3">
            <a:extLst>
              <a:ext uri="{FF2B5EF4-FFF2-40B4-BE49-F238E27FC236}">
                <a16:creationId xmlns:a16="http://schemas.microsoft.com/office/drawing/2014/main" id="{3161391D-BCFC-4C90-BEBA-27BADB8DDFF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9297466-550B-43F5-87CF-69ACEC17123C}" type="slidenum">
              <a:rPr lang="en-US" altLang="en-US" smtClean="0"/>
              <a:pPr/>
              <a:t>26</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DC959B0A-5860-4EDD-BF05-60A749FE2C0E}"/>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1AF3CA78-A6D0-437E-92EF-BB52B1F0E0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There must be one person who is the coordinator and champion (and fall guy/gal) for security.</a:t>
            </a:r>
          </a:p>
          <a:p>
            <a:r>
              <a:rPr lang="en-US" altLang="en-US">
                <a:latin typeface="Arial" panose="020B0604020202020204" pitchFamily="34" charset="0"/>
              </a:rPr>
              <a:t>But – everyone, full and part time, needs to be trained in HIPAA compliance.  This includes CE employees and BA contractors.</a:t>
            </a:r>
          </a:p>
        </p:txBody>
      </p:sp>
      <p:sp>
        <p:nvSpPr>
          <p:cNvPr id="65540" name="Slide Number Placeholder 3">
            <a:extLst>
              <a:ext uri="{FF2B5EF4-FFF2-40B4-BE49-F238E27FC236}">
                <a16:creationId xmlns:a16="http://schemas.microsoft.com/office/drawing/2014/main" id="{2F799F03-0C50-4571-AD6E-4C5BE61DE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5F8EAA-FBAF-4975-B9D4-DDC5FE965D7F}" type="slidenum">
              <a:rPr lang="en-US" altLang="en-US" smtClean="0"/>
              <a:pPr/>
              <a:t>27</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9C1F334C-03BE-4B49-A7D1-D4483204013B}"/>
              </a:ext>
            </a:extLst>
          </p:cNvPr>
          <p:cNvSpPr>
            <a:spLocks noGrp="1" noRot="1" noChangeAspect="1" noChangeArrowheads="1" noTextEdit="1"/>
          </p:cNvSpPr>
          <p:nvPr>
            <p:ph type="sldImg"/>
          </p:nvPr>
        </p:nvSpPr>
        <p:spPr>
          <a:ln/>
        </p:spPr>
      </p:sp>
      <p:sp>
        <p:nvSpPr>
          <p:cNvPr id="67587" name="Notes Placeholder 2">
            <a:extLst>
              <a:ext uri="{FF2B5EF4-FFF2-40B4-BE49-F238E27FC236}">
                <a16:creationId xmlns:a16="http://schemas.microsoft.com/office/drawing/2014/main" id="{DF6B8C2E-6692-431C-A7E8-91DD516BD19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You are not allowed to see how mentally unfit you are, but physically unfit – yes.</a:t>
            </a:r>
          </a:p>
          <a:p>
            <a:r>
              <a:rPr lang="en-US" altLang="en-US">
                <a:latin typeface="Arial" panose="020B0604020202020204" pitchFamily="34" charset="0"/>
              </a:rPr>
              <a:t>Notice of Privacy Practices is something that a CE puts together which states the organizations policies related to privacy.  Every CE must have such a document, and each patient must sign off that they have read it.</a:t>
            </a:r>
          </a:p>
          <a:p>
            <a:r>
              <a:rPr lang="en-US" altLang="en-US">
                <a:latin typeface="Arial" panose="020B0604020202020204" pitchFamily="34" charset="0"/>
              </a:rPr>
              <a:t>When patients request information or a correction, the CE must comply and are given 30 days, with a further extension of 30 days, as part of HIPAA.</a:t>
            </a:r>
          </a:p>
          <a:p>
            <a:endParaRPr lang="en-US" altLang="en-US">
              <a:latin typeface="Arial" panose="020B0604020202020204" pitchFamily="34" charset="0"/>
            </a:endParaRPr>
          </a:p>
          <a:p>
            <a:r>
              <a:rPr lang="en-US" altLang="en-US">
                <a:latin typeface="Arial" panose="020B0604020202020204" pitchFamily="34" charset="0"/>
              </a:rPr>
              <a:t>If a CE makes amendments to the PHI, it must inform others of the amendments.</a:t>
            </a:r>
          </a:p>
          <a:p>
            <a:r>
              <a:rPr lang="en-US" altLang="en-US">
                <a:latin typeface="Arial" panose="020B0604020202020204" pitchFamily="34" charset="0"/>
              </a:rPr>
              <a:t>A CE does not have to amend PHI if:</a:t>
            </a:r>
          </a:p>
          <a:p>
            <a:r>
              <a:rPr lang="en-US" altLang="en-US">
                <a:latin typeface="Arial" panose="020B0604020202020204" pitchFamily="34" charset="0"/>
              </a:rPr>
              <a:t>1) It did not create the PHI. </a:t>
            </a:r>
          </a:p>
          <a:p>
            <a:r>
              <a:rPr lang="en-US" altLang="en-US">
                <a:latin typeface="Arial" panose="020B0604020202020204" pitchFamily="34" charset="0"/>
              </a:rPr>
              <a:t>2) It determines that the PHI in the record is accurate and complete. </a:t>
            </a:r>
          </a:p>
          <a:p>
            <a:r>
              <a:rPr lang="en-US" altLang="en-US">
                <a:latin typeface="Arial" panose="020B0604020202020204" pitchFamily="34" charset="0"/>
              </a:rPr>
              <a:t>If a CE decides to deny a request to amend PHI, it must send a written denial notice to the person who requested the amendment.</a:t>
            </a:r>
          </a:p>
        </p:txBody>
      </p:sp>
      <p:sp>
        <p:nvSpPr>
          <p:cNvPr id="67588" name="Slide Number Placeholder 3">
            <a:extLst>
              <a:ext uri="{FF2B5EF4-FFF2-40B4-BE49-F238E27FC236}">
                <a16:creationId xmlns:a16="http://schemas.microsoft.com/office/drawing/2014/main" id="{F1540567-C212-4991-A49E-1A52F88DB01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6FB1C6-D977-40A6-A703-12F6CEADBD17}" type="slidenum">
              <a:rPr lang="en-US" altLang="en-US" smtClean="0"/>
              <a:pPr/>
              <a:t>28</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7ED6E54F-0543-48BD-AE9C-8B172052B33E}"/>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8EA7F626-9135-44F8-B784-7C40305EBB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If electronic is available, then the bottom two bullets must be done.</a:t>
            </a:r>
          </a:p>
        </p:txBody>
      </p:sp>
      <p:sp>
        <p:nvSpPr>
          <p:cNvPr id="69636" name="Slide Number Placeholder 3">
            <a:extLst>
              <a:ext uri="{FF2B5EF4-FFF2-40B4-BE49-F238E27FC236}">
                <a16:creationId xmlns:a16="http://schemas.microsoft.com/office/drawing/2014/main" id="{C45B96BC-D56D-42C5-9C23-6582E0B9FDE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05D957-151C-444F-9967-C406AE1E9946}" type="slidenum">
              <a:rPr lang="en-US" altLang="en-US" smtClean="0"/>
              <a:pPr/>
              <a:t>29</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262F1DC2-FAF8-4606-ABC8-E6350331B399}"/>
              </a:ext>
            </a:extLst>
          </p:cNvPr>
          <p:cNvSpPr>
            <a:spLocks noGrp="1" noRot="1" noChangeAspect="1" noChangeArrowheads="1" noTextEdit="1"/>
          </p:cNvSpPr>
          <p:nvPr>
            <p:ph type="sldImg"/>
          </p:nvPr>
        </p:nvSpPr>
        <p:spPr>
          <a:ln/>
        </p:spPr>
      </p:sp>
      <p:sp>
        <p:nvSpPr>
          <p:cNvPr id="105475" name="Notes Placeholder 2">
            <a:extLst>
              <a:ext uri="{FF2B5EF4-FFF2-40B4-BE49-F238E27FC236}">
                <a16:creationId xmlns:a16="http://schemas.microsoft.com/office/drawing/2014/main" id="{684315B4-32AD-4A85-B228-B81DDB4E01C3}"/>
              </a:ext>
            </a:extLst>
          </p:cNvPr>
          <p:cNvSpPr>
            <a:spLocks noGrp="1"/>
          </p:cNvSpPr>
          <p:nvPr>
            <p:ph type="body" idx="1"/>
          </p:nvPr>
        </p:nvSpPr>
        <p:spPr>
          <a:ln/>
        </p:spPr>
        <p:txBody>
          <a:bodyPr/>
          <a:lstStyle/>
          <a:p>
            <a:pPr>
              <a:defRPr/>
            </a:pPr>
            <a:r>
              <a:rPr lang="en-US" dirty="0"/>
              <a:t>Disclosure is giving private health information to other people.  In some cases it is allowed as described here and on subsequent pages.  </a:t>
            </a:r>
          </a:p>
          <a:p>
            <a:pPr>
              <a:defRPr/>
            </a:pPr>
            <a:r>
              <a:rPr lang="en-US" dirty="0"/>
              <a:t>Parents of children and legal caretakers of the incapacitated are allowed to get information under Required Disclosure.</a:t>
            </a:r>
          </a:p>
          <a:p>
            <a:pPr>
              <a:defRPr/>
            </a:pPr>
            <a:r>
              <a:rPr lang="en-US" dirty="0"/>
              <a:t>A permitted disclosure is allowed for the reasons given, when ID is provided.</a:t>
            </a:r>
          </a:p>
          <a:p>
            <a:pPr>
              <a:defRPr/>
            </a:pPr>
            <a:endParaRPr lang="en-US" dirty="0"/>
          </a:p>
          <a:p>
            <a:pPr>
              <a:defRPr/>
            </a:pPr>
            <a:r>
              <a:rPr lang="en-US" dirty="0"/>
              <a:t>Health care providers are required to report evidence of child abuse and neglect by state law. Teachers have similar requirements and must report the information to state social services agencies or local law enforcement agencies.</a:t>
            </a:r>
          </a:p>
          <a:p>
            <a:pPr>
              <a:defRPr/>
            </a:pPr>
            <a:r>
              <a:rPr lang="en-US" dirty="0"/>
              <a:t>CE’s may also disclose PHI without consent for:</a:t>
            </a:r>
          </a:p>
          <a:p>
            <a:pPr marL="228600" indent="-228600">
              <a:buFontTx/>
              <a:buAutoNum type="arabicParenR"/>
              <a:defRPr/>
            </a:pPr>
            <a:r>
              <a:rPr lang="en-US" dirty="0"/>
              <a:t>Law enforcement activities to help identify or locate a suspect, witness, or missing person. </a:t>
            </a:r>
          </a:p>
          <a:p>
            <a:pPr marL="685800" lvl="1" indent="-228600">
              <a:defRPr/>
            </a:pPr>
            <a:r>
              <a:rPr lang="en-US" dirty="0"/>
              <a:t>(This information is limited to identifying information (name, address and distinguishing physical characteristics).</a:t>
            </a:r>
          </a:p>
          <a:p>
            <a:pPr>
              <a:defRPr/>
            </a:pPr>
            <a:r>
              <a:rPr lang="en-US" dirty="0"/>
              <a:t>2) Assistance in the apprehension of violent criminals such as information about a victim.</a:t>
            </a:r>
          </a:p>
          <a:p>
            <a:pPr>
              <a:defRPr/>
            </a:pPr>
            <a:r>
              <a:rPr lang="en-US" dirty="0"/>
              <a:t>3) If a CE suspects that a death was cause by criminal activity, they can alert law enforcement.</a:t>
            </a:r>
          </a:p>
        </p:txBody>
      </p:sp>
      <p:sp>
        <p:nvSpPr>
          <p:cNvPr id="71684" name="Slide Number Placeholder 3">
            <a:extLst>
              <a:ext uri="{FF2B5EF4-FFF2-40B4-BE49-F238E27FC236}">
                <a16:creationId xmlns:a16="http://schemas.microsoft.com/office/drawing/2014/main" id="{16503236-2D5B-41AA-86A5-8BFBD2498EF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8337A27-B333-4B58-ADD1-890112266A0D}" type="slidenum">
              <a:rPr lang="en-US" altLang="en-US" smtClean="0"/>
              <a:pPr/>
              <a:t>30</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B73BF2BB-94A6-4043-88BE-7DC629F4E790}"/>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54B95C7E-B544-4C3E-BF55-026B09B0A8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Routine Disclosure should be allowed by a specified procedure for the reasons given above.</a:t>
            </a:r>
          </a:p>
          <a:p>
            <a:r>
              <a:rPr lang="en-US" altLang="en-US">
                <a:latin typeface="Arial" panose="020B0604020202020204" pitchFamily="34" charset="0"/>
              </a:rPr>
              <a:t>A non-routine disclosure is a good reason which is not automatically approved.  This may include research.  In this case, a committee might decide whether the disclosure makes sense – with approval by the patient.</a:t>
            </a:r>
          </a:p>
          <a:p>
            <a:r>
              <a:rPr lang="en-US" altLang="en-US">
                <a:latin typeface="Arial" panose="020B0604020202020204" pitchFamily="34" charset="0"/>
              </a:rPr>
              <a:t>Incidental Disclosure is ok if in small unavoidable amounts, and practices are in place to prevent.</a:t>
            </a:r>
          </a:p>
          <a:p>
            <a:r>
              <a:rPr lang="en-US" altLang="en-US">
                <a:latin typeface="Arial" panose="020B0604020202020204" pitchFamily="34" charset="0"/>
              </a:rPr>
              <a:t>Accidental Disclosure is NOT allowed or permitted.</a:t>
            </a:r>
          </a:p>
          <a:p>
            <a:endParaRPr lang="en-US" altLang="en-US">
              <a:latin typeface="Arial" panose="020B0604020202020204" pitchFamily="34" charset="0"/>
            </a:endParaRPr>
          </a:p>
          <a:p>
            <a:r>
              <a:rPr lang="en-US" altLang="en-US">
                <a:latin typeface="Arial" panose="020B0604020202020204" pitchFamily="34" charset="0"/>
              </a:rPr>
              <a:t>Example for communicable disease:</a:t>
            </a:r>
          </a:p>
          <a:p>
            <a:r>
              <a:rPr lang="en-US" altLang="en-US">
                <a:latin typeface="Arial" panose="020B0604020202020204" pitchFamily="34" charset="0"/>
              </a:rPr>
              <a:t>New York must report diseases that are highly contagious, diseases that might indicate bioterrorism and must report smallpox, anthrax, botulism, and typhoid immediately.</a:t>
            </a:r>
          </a:p>
        </p:txBody>
      </p:sp>
      <p:sp>
        <p:nvSpPr>
          <p:cNvPr id="73732" name="Slide Number Placeholder 3">
            <a:extLst>
              <a:ext uri="{FF2B5EF4-FFF2-40B4-BE49-F238E27FC236}">
                <a16:creationId xmlns:a16="http://schemas.microsoft.com/office/drawing/2014/main" id="{4E4789E6-BA19-48ED-8E95-807D4C8BAE9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F7DAB3-BD26-4855-BBB3-274BEBA085FE}" type="slidenum">
              <a:rPr lang="en-US" altLang="en-US" smtClean="0"/>
              <a:pPr/>
              <a:t>31</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E1FAB17B-6090-46A0-9467-CB7AAADEBC56}"/>
              </a:ext>
            </a:extLst>
          </p:cNvPr>
          <p:cNvSpPr>
            <a:spLocks noGrp="1" noRot="1" noChangeAspect="1" noChangeArrowheads="1" noTextEdit="1"/>
          </p:cNvSpPr>
          <p:nvPr>
            <p:ph type="sldImg"/>
          </p:nvPr>
        </p:nvSpPr>
        <p:spPr>
          <a:ln/>
        </p:spPr>
      </p:sp>
      <p:sp>
        <p:nvSpPr>
          <p:cNvPr id="78851" name="Notes Placeholder 2">
            <a:extLst>
              <a:ext uri="{FF2B5EF4-FFF2-40B4-BE49-F238E27FC236}">
                <a16:creationId xmlns:a16="http://schemas.microsoft.com/office/drawing/2014/main" id="{24AF365E-17B8-49A4-9F3F-932A33537236}"/>
              </a:ext>
            </a:extLst>
          </p:cNvPr>
          <p:cNvSpPr>
            <a:spLocks noGrp="1"/>
          </p:cNvSpPr>
          <p:nvPr>
            <p:ph type="body" idx="1"/>
          </p:nvPr>
        </p:nvSpPr>
        <p:spPr>
          <a:ln/>
        </p:spPr>
        <p:txBody>
          <a:bodyPr/>
          <a:lstStyle/>
          <a:p>
            <a:pPr>
              <a:defRPr/>
            </a:pPr>
            <a:r>
              <a:rPr lang="en-US" dirty="0"/>
              <a:t>The main intent of the legislation was to protect workers by making their health status PRIVATE.  This would impact their careers, getting health care insurance when they change jobs, etc.  However, realistically we can see that it did not prevent existing insurance providers from dropping sick people or perhaps raising the health insurance price for the company, which resulted in the company dropping certain people.</a:t>
            </a:r>
          </a:p>
          <a:p>
            <a:pPr>
              <a:defRPr/>
            </a:pPr>
            <a:endParaRPr lang="en-US" dirty="0"/>
          </a:p>
          <a:p>
            <a:pPr>
              <a:defRPr/>
            </a:pPr>
            <a:r>
              <a:rPr lang="en-US" dirty="0"/>
              <a:t>Pre-existing Condition Rule:</a:t>
            </a:r>
          </a:p>
          <a:p>
            <a:pPr marL="228600" indent="-228600">
              <a:buFontTx/>
              <a:buAutoNum type="arabicParenR"/>
              <a:defRPr/>
            </a:pPr>
            <a:r>
              <a:rPr lang="en-US" dirty="0"/>
              <a:t>An employer-provided health plan can only look back up to 6 months to declare a pre-existing condition. </a:t>
            </a:r>
          </a:p>
          <a:p>
            <a:pPr marL="685800" lvl="1" indent="-228600">
              <a:defRPr/>
            </a:pPr>
            <a:r>
              <a:rPr lang="en-US" dirty="0"/>
              <a:t>Pre-existing condition: Only exists if the patient received treatment for the condition within the six months prior to enrolling in a health plan.</a:t>
            </a:r>
          </a:p>
          <a:p>
            <a:pPr marL="228600" indent="-228600">
              <a:buFontTx/>
              <a:buAutoNum type="arabicParenR" startAt="2"/>
              <a:defRPr/>
            </a:pPr>
            <a:r>
              <a:rPr lang="en-US" dirty="0"/>
              <a:t>HIPAA limits the amount of time that an employer-provided health plan can make an employee wait for coverage because of a pre-existing condition to 12 months, but this period can be shortened in many situations.</a:t>
            </a:r>
          </a:p>
          <a:p>
            <a:pPr marL="228600" indent="-228600">
              <a:defRPr/>
            </a:pPr>
            <a:endParaRPr lang="en-US" dirty="0"/>
          </a:p>
        </p:txBody>
      </p:sp>
      <p:sp>
        <p:nvSpPr>
          <p:cNvPr id="18436" name="Slide Number Placeholder 3">
            <a:extLst>
              <a:ext uri="{FF2B5EF4-FFF2-40B4-BE49-F238E27FC236}">
                <a16:creationId xmlns:a16="http://schemas.microsoft.com/office/drawing/2014/main" id="{CB0DD686-983D-4FDB-AED2-3BA4B822B6E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B19AF9-7396-4078-BD0E-900FB56CEBD2}" type="slidenum">
              <a:rPr lang="en-US" altLang="en-US" smtClean="0"/>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BB0496D2-BF21-4C93-BD86-53FAE0DE21BC}"/>
              </a:ext>
            </a:extLst>
          </p:cNvPr>
          <p:cNvSpPr>
            <a:spLocks noGrp="1" noRot="1" noChangeAspect="1" noChangeArrowheads="1" noTextEdit="1"/>
          </p:cNvSpPr>
          <p:nvPr>
            <p:ph type="sldImg"/>
          </p:nvPr>
        </p:nvSpPr>
        <p:spPr>
          <a:ln/>
        </p:spPr>
      </p:sp>
      <p:sp>
        <p:nvSpPr>
          <p:cNvPr id="75779" name="Notes Placeholder 2">
            <a:extLst>
              <a:ext uri="{FF2B5EF4-FFF2-40B4-BE49-F238E27FC236}">
                <a16:creationId xmlns:a16="http://schemas.microsoft.com/office/drawing/2014/main" id="{5D692E2E-5BAF-4335-AD90-7440F7732D2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Here Authorization comes from the Patient.  The patient may authorize some disclosures.</a:t>
            </a:r>
          </a:p>
        </p:txBody>
      </p:sp>
      <p:sp>
        <p:nvSpPr>
          <p:cNvPr id="75780" name="Slide Number Placeholder 3">
            <a:extLst>
              <a:ext uri="{FF2B5EF4-FFF2-40B4-BE49-F238E27FC236}">
                <a16:creationId xmlns:a16="http://schemas.microsoft.com/office/drawing/2014/main" id="{BA1D4F87-0041-4970-A615-2C5427B1A98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A93D3A-031C-4417-B030-B538CEE246BF}" type="slidenum">
              <a:rPr lang="en-US" altLang="en-US" smtClean="0"/>
              <a:pPr/>
              <a:t>32</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E9499AFB-98EF-4FD6-A0DE-66F54E92273C}"/>
              </a:ext>
            </a:extLst>
          </p:cNvPr>
          <p:cNvSpPr>
            <a:spLocks noGrp="1" noRot="1" noChangeAspect="1" noChangeArrowheads="1" noTextEdit="1"/>
          </p:cNvSpPr>
          <p:nvPr>
            <p:ph type="sldImg"/>
          </p:nvPr>
        </p:nvSpPr>
        <p:spPr>
          <a:ln/>
        </p:spPr>
      </p:sp>
      <p:sp>
        <p:nvSpPr>
          <p:cNvPr id="77827" name="Notes Placeholder 2">
            <a:extLst>
              <a:ext uri="{FF2B5EF4-FFF2-40B4-BE49-F238E27FC236}">
                <a16:creationId xmlns:a16="http://schemas.microsoft.com/office/drawing/2014/main" id="{A1A8E399-EAD7-4CED-903A-DEFA461B9A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Here is a copy of a sample authorization form the patient should sign. The patient can revoke authorization at any time.</a:t>
            </a:r>
          </a:p>
          <a:p>
            <a:r>
              <a:rPr lang="en-US" altLang="en-US">
                <a:latin typeface="Arial" panose="020B0604020202020204" pitchFamily="34" charset="0"/>
              </a:rPr>
              <a:t>As you can see, the CE must keep certain information for 6 years.  </a:t>
            </a:r>
          </a:p>
          <a:p>
            <a:endParaRPr lang="en-US" altLang="en-US">
              <a:latin typeface="Arial" panose="020B0604020202020204" pitchFamily="34" charset="0"/>
            </a:endParaRPr>
          </a:p>
          <a:p>
            <a:r>
              <a:rPr lang="en-US" altLang="en-US">
                <a:latin typeface="Arial" panose="020B0604020202020204" pitchFamily="34" charset="0"/>
              </a:rPr>
              <a:t>A valid authorization </a:t>
            </a:r>
            <a:r>
              <a:rPr lang="en-US" altLang="en-US" b="1">
                <a:latin typeface="Arial" panose="020B0604020202020204" pitchFamily="34" charset="0"/>
              </a:rPr>
              <a:t>shall</a:t>
            </a:r>
            <a:r>
              <a:rPr lang="en-US" altLang="en-US">
                <a:latin typeface="Arial" panose="020B0604020202020204" pitchFamily="34" charset="0"/>
              </a:rPr>
              <a:t> contain all of the information above.</a:t>
            </a:r>
          </a:p>
          <a:p>
            <a:r>
              <a:rPr lang="en-US" altLang="en-US">
                <a:latin typeface="Arial" panose="020B0604020202020204" pitchFamily="34" charset="0"/>
              </a:rPr>
              <a:t>A defective authorization isn’t valid.</a:t>
            </a:r>
          </a:p>
          <a:p>
            <a:r>
              <a:rPr lang="en-US" altLang="en-US">
                <a:latin typeface="Arial" panose="020B0604020202020204" pitchFamily="34" charset="0"/>
              </a:rPr>
              <a:t>Authorizations are defective after their expiration date has passed. </a:t>
            </a:r>
          </a:p>
          <a:p>
            <a:r>
              <a:rPr lang="en-US" altLang="en-US">
                <a:latin typeface="Arial" panose="020B0604020202020204" pitchFamily="34" charset="0"/>
              </a:rPr>
              <a:t>They are also defective if they are not completely filled out or the person has revoked the authorization.</a:t>
            </a:r>
          </a:p>
        </p:txBody>
      </p:sp>
      <p:sp>
        <p:nvSpPr>
          <p:cNvPr id="77828" name="Slide Number Placeholder 3">
            <a:extLst>
              <a:ext uri="{FF2B5EF4-FFF2-40B4-BE49-F238E27FC236}">
                <a16:creationId xmlns:a16="http://schemas.microsoft.com/office/drawing/2014/main" id="{1B22E485-B3E9-4928-9C22-982700EA536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35851E-4135-465F-A4D3-A98827F52A1B}" type="slidenum">
              <a:rPr lang="en-US" altLang="en-US" smtClean="0"/>
              <a:pPr/>
              <a:t>33</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4FB34616-4DE7-441D-9FB8-A2939B46DB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573138-208B-42F4-968E-2829C8D3860E}" type="slidenum">
              <a:rPr lang="en-US" altLang="en-US" smtClean="0"/>
              <a:pPr/>
              <a:t>34</a:t>
            </a:fld>
            <a:endParaRPr lang="en-US" altLang="en-US"/>
          </a:p>
        </p:txBody>
      </p:sp>
      <p:sp>
        <p:nvSpPr>
          <p:cNvPr id="79875" name="Rectangle 2">
            <a:extLst>
              <a:ext uri="{FF2B5EF4-FFF2-40B4-BE49-F238E27FC236}">
                <a16:creationId xmlns:a16="http://schemas.microsoft.com/office/drawing/2014/main" id="{9E357C9B-17DB-409D-8352-9C9D68B22920}"/>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17E799E8-925D-41DE-9136-B9BE5D1384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During a Disclosure, the minimum amount of information necessary should be provided. Minimum necessary is concerned that staff (e.g., medical administrators and nurses) see only what they need to on database forms and records, etc. For example, send the prescription for glasses to the optician, not the entire medical history.  Data should be classified as to handling and treatment.  For example, PHI is highly sensitive, compared to doctor’s schedules, for example.  We will learn about this in future classes.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188DAE34-E01B-4360-BECD-B6D1AE169F49}"/>
              </a:ext>
            </a:extLst>
          </p:cNvPr>
          <p:cNvSpPr>
            <a:spLocks noGrp="1" noRot="1" noChangeAspect="1" noChangeArrowheads="1" noTextEdit="1"/>
          </p:cNvSpPr>
          <p:nvPr>
            <p:ph type="sldImg"/>
          </p:nvPr>
        </p:nvSpPr>
        <p:spPr>
          <a:ln/>
        </p:spPr>
      </p:sp>
      <p:sp>
        <p:nvSpPr>
          <p:cNvPr id="82947" name="Notes Placeholder 2">
            <a:extLst>
              <a:ext uri="{FF2B5EF4-FFF2-40B4-BE49-F238E27FC236}">
                <a16:creationId xmlns:a16="http://schemas.microsoft.com/office/drawing/2014/main" id="{F43FF4AF-99B4-4BA7-B1FE-5DB49AE53D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HITECH Act: The Health Information Technology for Economic and Clinical Health or “The Act”</a:t>
            </a:r>
          </a:p>
          <a:p>
            <a:r>
              <a:rPr lang="en-US" altLang="en-US">
                <a:latin typeface="Arial" panose="020B0604020202020204" pitchFamily="34" charset="0"/>
              </a:rPr>
              <a:t>HHS:  U.S. Dept. of </a:t>
            </a:r>
            <a:r>
              <a:rPr lang="en-US" altLang="en-US" b="1">
                <a:latin typeface="Arial" panose="020B0604020202020204" pitchFamily="34" charset="0"/>
              </a:rPr>
              <a:t>Health &amp; Human Services</a:t>
            </a:r>
            <a:endParaRPr lang="en-US" altLang="en-US">
              <a:latin typeface="Arial" panose="020B0604020202020204" pitchFamily="34" charset="0"/>
            </a:endParaRPr>
          </a:p>
          <a:p>
            <a:r>
              <a:rPr lang="en-US" altLang="en-US">
                <a:latin typeface="Arial" panose="020B0604020202020204" pitchFamily="34" charset="0"/>
              </a:rPr>
              <a:t>Because of the expected increase in use and exchanges of EPHI (electronic protected health information), the HITECH Act was put into effect to strengthen HIPPA privacy and security protection of PHI by increasing fines for non-compliance, changes how compliance is enforced, and introduces the federal breach notification rule.</a:t>
            </a:r>
          </a:p>
          <a:p>
            <a:r>
              <a:rPr lang="en-US" altLang="en-US">
                <a:latin typeface="Arial" panose="020B0604020202020204" pitchFamily="34" charset="0"/>
              </a:rPr>
              <a:t>HITECH Act:</a:t>
            </a:r>
          </a:p>
          <a:p>
            <a:r>
              <a:rPr lang="en-US" altLang="en-US">
                <a:latin typeface="Arial" panose="020B0604020202020204" pitchFamily="34" charset="0"/>
              </a:rPr>
              <a:t>Increases fines for non-compliance and violations to Security &amp; Privacy rules.</a:t>
            </a:r>
          </a:p>
          <a:p>
            <a:r>
              <a:rPr lang="en-US" altLang="en-US">
                <a:latin typeface="Arial" panose="020B0604020202020204" pitchFamily="34" charset="0"/>
              </a:rPr>
              <a:t>Introduced a federal breach notification rule.</a:t>
            </a:r>
          </a:p>
          <a:p>
            <a:r>
              <a:rPr lang="en-US" altLang="en-US">
                <a:latin typeface="Arial" panose="020B0604020202020204" pitchFamily="34" charset="0"/>
              </a:rPr>
              <a:t>Requires HHS to make sure that CE’s &amp; BA’s comply with HIPPA through audits.</a:t>
            </a:r>
          </a:p>
          <a:p>
            <a:r>
              <a:rPr lang="en-US" altLang="en-US">
                <a:latin typeface="Arial" panose="020B0604020202020204" pitchFamily="34" charset="0"/>
              </a:rPr>
              <a:t>Gives states the ability to enforce HIPPA compliance.</a:t>
            </a:r>
          </a:p>
        </p:txBody>
      </p:sp>
      <p:sp>
        <p:nvSpPr>
          <p:cNvPr id="82948" name="Slide Number Placeholder 3">
            <a:extLst>
              <a:ext uri="{FF2B5EF4-FFF2-40B4-BE49-F238E27FC236}">
                <a16:creationId xmlns:a16="http://schemas.microsoft.com/office/drawing/2014/main" id="{56D7CEE0-C387-496B-AC31-5181FDF0F8E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EC785AC-BF08-4E2D-BFBF-5DB28D4894DE}" type="slidenum">
              <a:rPr lang="en-US" altLang="en-US" smtClean="0"/>
              <a:pPr/>
              <a:t>36</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2C408F4F-3C8D-4ACE-8E85-139ABC82663B}"/>
              </a:ext>
            </a:extLst>
          </p:cNvPr>
          <p:cNvSpPr>
            <a:spLocks noGrp="1" noRot="1" noChangeAspect="1" noChangeArrowheads="1" noTextEdit="1"/>
          </p:cNvSpPr>
          <p:nvPr>
            <p:ph type="sldImg"/>
          </p:nvPr>
        </p:nvSpPr>
        <p:spPr>
          <a:ln/>
        </p:spPr>
      </p:sp>
      <p:sp>
        <p:nvSpPr>
          <p:cNvPr id="84995" name="Notes Placeholder 2">
            <a:extLst>
              <a:ext uri="{FF2B5EF4-FFF2-40B4-BE49-F238E27FC236}">
                <a16:creationId xmlns:a16="http://schemas.microsoft.com/office/drawing/2014/main" id="{2BED9F20-C174-4AD0-8F11-68760ECC20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At this time, CVS’s privacy policy stated that “CVS Pharmacy wants you to know that nothing is more central to our operations than maintaining the privacy of your health information…”</a:t>
            </a:r>
          </a:p>
          <a:p>
            <a:endParaRPr lang="en-US" altLang="en-US">
              <a:latin typeface="Arial" panose="020B0604020202020204" pitchFamily="34" charset="0"/>
            </a:endParaRPr>
          </a:p>
          <a:p>
            <a:r>
              <a:rPr lang="en-US" altLang="en-US">
                <a:latin typeface="Arial" panose="020B0604020202020204" pitchFamily="34" charset="0"/>
              </a:rPr>
              <a:t>CVS said that there was no verification of the reports made by the media, but settled the charges with the FTC &amp; HHS to put this case behind them.</a:t>
            </a:r>
          </a:p>
          <a:p>
            <a:endParaRPr lang="en-US" altLang="en-US">
              <a:latin typeface="Arial" panose="020B0604020202020204" pitchFamily="34" charset="0"/>
            </a:endParaRPr>
          </a:p>
          <a:p>
            <a:r>
              <a:rPr lang="en-US" altLang="en-US">
                <a:latin typeface="Arial" panose="020B0604020202020204" pitchFamily="34" charset="0"/>
              </a:rPr>
              <a:t>In the settlement CVS was required to:</a:t>
            </a:r>
          </a:p>
          <a:p>
            <a:r>
              <a:rPr lang="en-US" altLang="en-US">
                <a:latin typeface="Arial" panose="020B0604020202020204" pitchFamily="34" charset="0"/>
              </a:rPr>
              <a:t>Create an information security program that protects personal information.</a:t>
            </a:r>
          </a:p>
          <a:p>
            <a:r>
              <a:rPr lang="en-US" altLang="en-US">
                <a:latin typeface="Arial" panose="020B0604020202020204" pitchFamily="34" charset="0"/>
              </a:rPr>
              <a:t>Requires that they get an independent audit every 2 years until 2029.</a:t>
            </a:r>
          </a:p>
          <a:p>
            <a:r>
              <a:rPr lang="en-US" altLang="en-US">
                <a:latin typeface="Arial" panose="020B0604020202020204" pitchFamily="34" charset="0"/>
              </a:rPr>
              <a:t>Pay $2.25 million to settle the claims. </a:t>
            </a:r>
          </a:p>
          <a:p>
            <a:r>
              <a:rPr lang="en-US" altLang="en-US">
                <a:latin typeface="Arial" panose="020B0604020202020204" pitchFamily="34" charset="0"/>
              </a:rPr>
              <a:t>CVS agreed to:</a:t>
            </a:r>
          </a:p>
          <a:p>
            <a:r>
              <a:rPr lang="en-US" altLang="en-US">
                <a:latin typeface="Arial" panose="020B0604020202020204" pitchFamily="34" charset="0"/>
              </a:rPr>
              <a:t>Implement a security plan that would create security policy that complies with HIPAA’s Privacy Rule.</a:t>
            </a:r>
          </a:p>
          <a:p>
            <a:r>
              <a:rPr lang="en-US" altLang="en-US">
                <a:latin typeface="Arial" panose="020B0604020202020204" pitchFamily="34" charset="0"/>
              </a:rPr>
              <a:t>Protect information during disposal.</a:t>
            </a:r>
          </a:p>
          <a:p>
            <a:r>
              <a:rPr lang="en-US" altLang="en-US">
                <a:latin typeface="Arial" panose="020B0604020202020204" pitchFamily="34" charset="0"/>
              </a:rPr>
              <a:t>Develop employee training programs.</a:t>
            </a:r>
          </a:p>
        </p:txBody>
      </p:sp>
      <p:sp>
        <p:nvSpPr>
          <p:cNvPr id="84996" name="Slide Number Placeholder 3">
            <a:extLst>
              <a:ext uri="{FF2B5EF4-FFF2-40B4-BE49-F238E27FC236}">
                <a16:creationId xmlns:a16="http://schemas.microsoft.com/office/drawing/2014/main" id="{BFD8A0E5-22D9-40C7-B3CF-E4624BA4101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D736CE-B331-4EEF-8D74-E342808EA688}" type="slidenum">
              <a:rPr lang="en-US" altLang="en-US" smtClean="0"/>
              <a:pPr/>
              <a:t>37</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B8867783-AC45-4B71-8F49-C55F0747F131}"/>
              </a:ext>
            </a:extLst>
          </p:cNvPr>
          <p:cNvSpPr>
            <a:spLocks noGrp="1" noRot="1" noChangeAspect="1" noChangeArrowheads="1" noTextEdit="1"/>
          </p:cNvSpPr>
          <p:nvPr>
            <p:ph type="sldImg"/>
          </p:nvPr>
        </p:nvSpPr>
        <p:spPr>
          <a:ln/>
        </p:spPr>
      </p:sp>
      <p:sp>
        <p:nvSpPr>
          <p:cNvPr id="87043" name="Notes Placeholder 2">
            <a:extLst>
              <a:ext uri="{FF2B5EF4-FFF2-40B4-BE49-F238E27FC236}">
                <a16:creationId xmlns:a16="http://schemas.microsoft.com/office/drawing/2014/main" id="{939FEE44-9389-4688-A598-5B032059F8E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Security Rule applies to those CEs and BAs who use computerize PHI.  We do not want hackers to get in.</a:t>
            </a:r>
          </a:p>
          <a:p>
            <a:endParaRPr lang="en-US" altLang="en-US">
              <a:latin typeface="Arial" panose="020B0604020202020204" pitchFamily="34" charset="0"/>
            </a:endParaRPr>
          </a:p>
        </p:txBody>
      </p:sp>
      <p:sp>
        <p:nvSpPr>
          <p:cNvPr id="87044" name="Slide Number Placeholder 3">
            <a:extLst>
              <a:ext uri="{FF2B5EF4-FFF2-40B4-BE49-F238E27FC236}">
                <a16:creationId xmlns:a16="http://schemas.microsoft.com/office/drawing/2014/main" id="{75FCCE1D-C04E-48C4-B990-DEA9BBA6F64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13A10E-33DE-4C04-A7A5-7ABAB240A164}" type="slidenum">
              <a:rPr lang="en-US" altLang="en-US" smtClean="0"/>
              <a:pPr/>
              <a:t>40</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CF157431-C024-4883-BA36-451EECFCED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EEF4681-E260-4883-8F41-CAA5272DA7D2}" type="slidenum">
              <a:rPr lang="en-US" altLang="en-US" smtClean="0"/>
              <a:pPr/>
              <a:t>41</a:t>
            </a:fld>
            <a:endParaRPr lang="en-US" altLang="en-US"/>
          </a:p>
        </p:txBody>
      </p:sp>
      <p:sp>
        <p:nvSpPr>
          <p:cNvPr id="89091" name="Rectangle 2">
            <a:extLst>
              <a:ext uri="{FF2B5EF4-FFF2-40B4-BE49-F238E27FC236}">
                <a16:creationId xmlns:a16="http://schemas.microsoft.com/office/drawing/2014/main" id="{9DE3B62B-46AF-41FA-A578-1F4D97E75E1C}"/>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2C48C40C-E133-4DCF-9366-4FEE84011C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EPHI=Electronic Personal Health Information</a:t>
            </a:r>
          </a:p>
          <a:p>
            <a:pPr eaLnBrk="1" hangingPunct="1"/>
            <a:r>
              <a:rPr lang="en-US" altLang="en-US">
                <a:latin typeface="Arial" panose="020B0604020202020204" pitchFamily="34" charset="0"/>
              </a:rPr>
              <a:t>This slide shows how Privacy Rule gets implemented on a computer, with the Security Rule.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086A62F9-4C8C-420E-9C93-52633896B9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E211BE-C28E-4964-865E-1521C2FF055E}" type="slidenum">
              <a:rPr lang="en-US" altLang="en-US" smtClean="0"/>
              <a:pPr/>
              <a:t>42</a:t>
            </a:fld>
            <a:endParaRPr lang="en-US" altLang="en-US"/>
          </a:p>
        </p:txBody>
      </p:sp>
      <p:sp>
        <p:nvSpPr>
          <p:cNvPr id="91139" name="Rectangle 2">
            <a:extLst>
              <a:ext uri="{FF2B5EF4-FFF2-40B4-BE49-F238E27FC236}">
                <a16:creationId xmlns:a16="http://schemas.microsoft.com/office/drawing/2014/main" id="{82E22B75-3F6D-48D6-880B-32190B3D1C46}"/>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37D82BA0-E520-4F9E-B10C-2551C7AD72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not only HIPAA but standard </a:t>
            </a:r>
            <a:r>
              <a:rPr lang="en-US" altLang="en-US" b="1">
                <a:latin typeface="Arial" panose="020B0604020202020204" pitchFamily="34" charset="0"/>
              </a:rPr>
              <a:t>security vocabulary</a:t>
            </a:r>
            <a:r>
              <a:rPr lang="en-US" altLang="en-US">
                <a:latin typeface="Arial" panose="020B0604020202020204" pitchFamily="34" charset="0"/>
              </a:rPr>
              <a:t>.  </a:t>
            </a:r>
          </a:p>
          <a:p>
            <a:pPr eaLnBrk="1" hangingPunct="1"/>
            <a:r>
              <a:rPr lang="en-US" altLang="en-US">
                <a:latin typeface="Arial" panose="020B0604020202020204" pitchFamily="34" charset="0"/>
              </a:rPr>
              <a:t>Vulnerability is not the threat itself, but the enabler for the threat.</a:t>
            </a:r>
          </a:p>
          <a:p>
            <a:pPr eaLnBrk="1" hangingPunct="1"/>
            <a:r>
              <a:rPr lang="en-US" altLang="en-US">
                <a:latin typeface="Arial" panose="020B0604020202020204" pitchFamily="34" charset="0"/>
              </a:rPr>
              <a:t>To a computer, a threat could also be a power outage.</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5C7F41AC-536B-4523-A293-4552DB3BDF69}"/>
              </a:ext>
            </a:extLst>
          </p:cNvPr>
          <p:cNvSpPr>
            <a:spLocks noGrp="1" noRot="1" noChangeAspect="1" noChangeArrowheads="1" noTextEdit="1"/>
          </p:cNvSpPr>
          <p:nvPr>
            <p:ph type="sldImg"/>
          </p:nvPr>
        </p:nvSpPr>
        <p:spPr>
          <a:ln/>
        </p:spPr>
      </p:sp>
      <p:sp>
        <p:nvSpPr>
          <p:cNvPr id="93187" name="Notes Placeholder 2">
            <a:extLst>
              <a:ext uri="{FF2B5EF4-FFF2-40B4-BE49-F238E27FC236}">
                <a16:creationId xmlns:a16="http://schemas.microsoft.com/office/drawing/2014/main" id="{B6BF4AE6-BDAC-463F-8A3F-228C670172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More Standard Security.  These are the three goals of security. </a:t>
            </a:r>
          </a:p>
          <a:p>
            <a:r>
              <a:rPr lang="en-US" altLang="en-US" b="1">
                <a:latin typeface="Arial" panose="020B0604020202020204" pitchFamily="34" charset="0"/>
              </a:rPr>
              <a:t>C</a:t>
            </a:r>
            <a:r>
              <a:rPr lang="en-US" altLang="en-US">
                <a:latin typeface="Arial" panose="020B0604020202020204" pitchFamily="34" charset="0"/>
              </a:rPr>
              <a:t>onfidentiality:  Only permitted people may see the data</a:t>
            </a:r>
          </a:p>
          <a:p>
            <a:r>
              <a:rPr lang="en-US" altLang="en-US" b="1">
                <a:latin typeface="Arial" panose="020B0604020202020204" pitchFamily="34" charset="0"/>
              </a:rPr>
              <a:t>I</a:t>
            </a:r>
            <a:r>
              <a:rPr lang="en-US" altLang="en-US">
                <a:latin typeface="Arial" panose="020B0604020202020204" pitchFamily="34" charset="0"/>
              </a:rPr>
              <a:t>ntegrity:  The data is correct </a:t>
            </a:r>
          </a:p>
          <a:p>
            <a:r>
              <a:rPr lang="en-US" altLang="en-US" b="1">
                <a:latin typeface="Arial" panose="020B0604020202020204" pitchFamily="34" charset="0"/>
              </a:rPr>
              <a:t>A</a:t>
            </a:r>
            <a:r>
              <a:rPr lang="en-US" altLang="en-US">
                <a:latin typeface="Arial" panose="020B0604020202020204" pitchFamily="34" charset="0"/>
              </a:rPr>
              <a:t>vailable:  The resources are available when needed.</a:t>
            </a:r>
            <a:r>
              <a:rPr lang="en-US" altLang="en-US" b="1">
                <a:latin typeface="Arial" panose="020B0604020202020204" pitchFamily="34" charset="0"/>
              </a:rPr>
              <a:t> </a:t>
            </a:r>
          </a:p>
          <a:p>
            <a:r>
              <a:rPr lang="en-US" altLang="en-US" b="1">
                <a:latin typeface="Arial" panose="020B0604020202020204" pitchFamily="34" charset="0"/>
              </a:rPr>
              <a:t>(CIA) </a:t>
            </a:r>
            <a:r>
              <a:rPr lang="en-US" altLang="en-US">
                <a:latin typeface="Arial" panose="020B0604020202020204" pitchFamily="34" charset="0"/>
              </a:rPr>
              <a:t>Remember it!!! You will see and hear it again, and again…</a:t>
            </a:r>
          </a:p>
        </p:txBody>
      </p:sp>
      <p:sp>
        <p:nvSpPr>
          <p:cNvPr id="93188" name="Slide Number Placeholder 3">
            <a:extLst>
              <a:ext uri="{FF2B5EF4-FFF2-40B4-BE49-F238E27FC236}">
                <a16:creationId xmlns:a16="http://schemas.microsoft.com/office/drawing/2014/main" id="{9F267C19-0B18-442D-B970-D4C1FE7C8B0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6BC800-93BF-434A-B5F1-0E63B278CC9B}" type="slidenum">
              <a:rPr lang="en-US" altLang="en-US" smtClean="0"/>
              <a:pPr/>
              <a:t>43</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8F4CC79C-5846-4192-9894-153F4048AB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1E4437-AE5D-41A4-99C9-4FCD232AEAEC}" type="slidenum">
              <a:rPr lang="en-US" altLang="en-US" smtClean="0"/>
              <a:pPr/>
              <a:t>44</a:t>
            </a:fld>
            <a:endParaRPr lang="en-US" altLang="en-US"/>
          </a:p>
        </p:txBody>
      </p:sp>
      <p:sp>
        <p:nvSpPr>
          <p:cNvPr id="95235" name="Rectangle 2">
            <a:extLst>
              <a:ext uri="{FF2B5EF4-FFF2-40B4-BE49-F238E27FC236}">
                <a16:creationId xmlns:a16="http://schemas.microsoft.com/office/drawing/2014/main" id="{1A442341-DFE6-4806-A2B1-928D6BB87AB9}"/>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4356E749-3C56-4D75-A0A8-7552D13BE2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Authentication = login/password</a:t>
            </a:r>
          </a:p>
          <a:p>
            <a:pPr eaLnBrk="1" hangingPunct="1"/>
            <a:r>
              <a:rPr lang="en-US" altLang="en-US">
                <a:latin typeface="Arial" panose="020B0604020202020204" pitchFamily="34" charset="0"/>
              </a:rPr>
              <a:t>Access Control = minimum necessary permissions provided (read/write/access/edit/delete)</a:t>
            </a:r>
          </a:p>
          <a:p>
            <a:pPr eaLnBrk="1" hangingPunct="1"/>
            <a:r>
              <a:rPr lang="en-US" altLang="en-US">
                <a:latin typeface="Arial" panose="020B0604020202020204" pitchFamily="34" charset="0"/>
              </a:rPr>
              <a:t>Which address Confidentiality, Integrity, Availability?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FCA1BF5-5386-477B-8347-2E2FC53D7AC5}"/>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B0922DB7-A0E5-43AB-A50C-DD8EC933F2C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There are 5 parts to HIPAA.  We will focus on Title 2 (or part 2).  Other parts discuss financial aspects – tax, revenue, or other matters.</a:t>
            </a:r>
          </a:p>
        </p:txBody>
      </p:sp>
      <p:sp>
        <p:nvSpPr>
          <p:cNvPr id="20484" name="Slide Number Placeholder 3">
            <a:extLst>
              <a:ext uri="{FF2B5EF4-FFF2-40B4-BE49-F238E27FC236}">
                <a16:creationId xmlns:a16="http://schemas.microsoft.com/office/drawing/2014/main" id="{B79CF94B-B71E-4CC7-AA83-7FF57C8A1E2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9E3BE3-D46A-4C40-9EA3-63211C201185}" type="slidenum">
              <a:rPr lang="en-US" altLang="en-US" smtClean="0"/>
              <a:pPr/>
              <a:t>4</a:t>
            </a:fld>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F984D67-4B0F-4E08-A90D-DE9103363847}"/>
              </a:ext>
            </a:extLst>
          </p:cNvPr>
          <p:cNvSpPr>
            <a:spLocks noGrp="1" noRot="1" noChangeAspect="1" noChangeArrowheads="1" noTextEdit="1"/>
          </p:cNvSpPr>
          <p:nvPr>
            <p:ph type="sldImg"/>
          </p:nvPr>
        </p:nvSpPr>
        <p:spPr>
          <a:ln/>
        </p:spPr>
      </p:sp>
      <p:sp>
        <p:nvSpPr>
          <p:cNvPr id="97283" name="Notes Placeholder 2">
            <a:extLst>
              <a:ext uri="{FF2B5EF4-FFF2-40B4-BE49-F238E27FC236}">
                <a16:creationId xmlns:a16="http://schemas.microsoft.com/office/drawing/2014/main" id="{E9F61026-CBA8-4485-82CB-1AE1A9A582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Risk Management is a requirement of HIPAA.  Risk management assures that the cost of security controls (often simply called ‘controls’) is reasonable considering the risk.  It means we have to consider how much it will cost us if someone breaks in (consider the cost of going to jail and paying HIPAA fines) and the cost of security controls.  Hopefully, the security controls are cheaper than violating HIPAA!  We will study risk assessment further in another chapter.  Having said that, some policies are absolutely required, such as the bullets specified above.</a:t>
            </a:r>
          </a:p>
        </p:txBody>
      </p:sp>
      <p:sp>
        <p:nvSpPr>
          <p:cNvPr id="97284" name="Slide Number Placeholder 3">
            <a:extLst>
              <a:ext uri="{FF2B5EF4-FFF2-40B4-BE49-F238E27FC236}">
                <a16:creationId xmlns:a16="http://schemas.microsoft.com/office/drawing/2014/main" id="{D9C04C64-8995-4377-8D10-73DB084C17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8CC1B2F-C05C-4E6E-9DBC-6D923C3E42BF}" type="slidenum">
              <a:rPr lang="en-US" altLang="en-US" smtClean="0"/>
              <a:pPr/>
              <a:t>45</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B2D8C325-B2D4-4761-8180-FCC9F4E9F680}"/>
              </a:ext>
            </a:extLst>
          </p:cNvPr>
          <p:cNvSpPr>
            <a:spLocks noGrp="1" noRot="1" noChangeAspect="1" noChangeArrowheads="1" noTextEdit="1"/>
          </p:cNvSpPr>
          <p:nvPr>
            <p:ph type="sldImg"/>
          </p:nvPr>
        </p:nvSpPr>
        <p:spPr>
          <a:ln/>
        </p:spPr>
      </p:sp>
      <p:sp>
        <p:nvSpPr>
          <p:cNvPr id="99331" name="Notes Placeholder 2">
            <a:extLst>
              <a:ext uri="{FF2B5EF4-FFF2-40B4-BE49-F238E27FC236}">
                <a16:creationId xmlns:a16="http://schemas.microsoft.com/office/drawing/2014/main" id="{3CA412A9-F0FC-4E3F-AB80-EE9A76F081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Security Rule should be:</a:t>
            </a:r>
          </a:p>
          <a:p>
            <a:r>
              <a:rPr lang="en-US" altLang="en-US">
                <a:latin typeface="Arial" panose="020B0604020202020204" pitchFamily="34" charset="0"/>
              </a:rPr>
              <a:t>Comprehensive: affecting administrative, physical and technical controls.</a:t>
            </a:r>
          </a:p>
          <a:p>
            <a:r>
              <a:rPr lang="en-US" altLang="en-US">
                <a:latin typeface="Arial" panose="020B0604020202020204" pitchFamily="34" charset="0"/>
              </a:rPr>
              <a:t>Technology neutral:  HIPAA does not want to promote any specific hardware vendor.</a:t>
            </a:r>
          </a:p>
          <a:p>
            <a:r>
              <a:rPr lang="en-US" altLang="en-US">
                <a:latin typeface="Arial" panose="020B0604020202020204" pitchFamily="34" charset="0"/>
              </a:rPr>
              <a:t>Scalable: For small or large companies</a:t>
            </a:r>
          </a:p>
          <a:p>
            <a:r>
              <a:rPr lang="en-US" altLang="en-US" b="1">
                <a:latin typeface="Arial" panose="020B0604020202020204" pitchFamily="34" charset="0"/>
              </a:rPr>
              <a:t>NIST: </a:t>
            </a:r>
            <a:r>
              <a:rPr lang="en-US" altLang="en-US">
                <a:latin typeface="Arial" panose="020B0604020202020204" pitchFamily="34" charset="0"/>
              </a:rPr>
              <a:t>National Institute of Standards &amp; Technology</a:t>
            </a:r>
            <a:endParaRPr lang="en-US" altLang="en-US" b="1">
              <a:latin typeface="Arial" panose="020B0604020202020204" pitchFamily="34" charset="0"/>
            </a:endParaRPr>
          </a:p>
        </p:txBody>
      </p:sp>
      <p:sp>
        <p:nvSpPr>
          <p:cNvPr id="99332" name="Slide Number Placeholder 3">
            <a:extLst>
              <a:ext uri="{FF2B5EF4-FFF2-40B4-BE49-F238E27FC236}">
                <a16:creationId xmlns:a16="http://schemas.microsoft.com/office/drawing/2014/main" id="{9F6DC99D-A94D-4392-A07C-6CE34C339E7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AE6CDF-8562-4A10-B0ED-983EC27E1B60}" type="slidenum">
              <a:rPr lang="en-US" altLang="en-US" smtClean="0"/>
              <a:pPr/>
              <a:t>46</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469EEEE4-A15A-41A1-BCBD-23168A7DF87F}"/>
              </a:ext>
            </a:extLst>
          </p:cNvPr>
          <p:cNvSpPr>
            <a:spLocks noGrp="1" noRot="1" noChangeAspect="1" noChangeArrowheads="1" noTextEdit="1"/>
          </p:cNvSpPr>
          <p:nvPr>
            <p:ph type="sldImg"/>
          </p:nvPr>
        </p:nvSpPr>
        <p:spPr>
          <a:ln/>
        </p:spPr>
      </p:sp>
      <p:sp>
        <p:nvSpPr>
          <p:cNvPr id="101379" name="Notes Placeholder 2">
            <a:extLst>
              <a:ext uri="{FF2B5EF4-FFF2-40B4-BE49-F238E27FC236}">
                <a16:creationId xmlns:a16="http://schemas.microsoft.com/office/drawing/2014/main" id="{68DE5C63-E814-4677-B388-DA60189E4DD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Security Rule affects three major areas as shown above.  We will see more of each of these.</a:t>
            </a:r>
          </a:p>
        </p:txBody>
      </p:sp>
      <p:sp>
        <p:nvSpPr>
          <p:cNvPr id="101380" name="Slide Number Placeholder 3">
            <a:extLst>
              <a:ext uri="{FF2B5EF4-FFF2-40B4-BE49-F238E27FC236}">
                <a16:creationId xmlns:a16="http://schemas.microsoft.com/office/drawing/2014/main" id="{C4310038-2A4B-4A01-92C3-FE37BA059A3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2AB3EF-9EDB-4A29-81CA-BE1B53ADDCFA}" type="slidenum">
              <a:rPr lang="en-US" altLang="en-US" smtClean="0"/>
              <a:pPr/>
              <a:t>47</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CF140B01-AEC1-4B10-A265-47CDD419D2F0}"/>
              </a:ext>
            </a:extLst>
          </p:cNvPr>
          <p:cNvSpPr>
            <a:spLocks noGrp="1" noRot="1" noChangeAspect="1" noChangeArrowheads="1" noTextEdit="1"/>
          </p:cNvSpPr>
          <p:nvPr>
            <p:ph type="sldImg"/>
          </p:nvPr>
        </p:nvSpPr>
        <p:spPr>
          <a:ln/>
        </p:spPr>
      </p:sp>
      <p:sp>
        <p:nvSpPr>
          <p:cNvPr id="103427" name="Notes Placeholder 2">
            <a:extLst>
              <a:ext uri="{FF2B5EF4-FFF2-40B4-BE49-F238E27FC236}">
                <a16:creationId xmlns:a16="http://schemas.microsoft.com/office/drawing/2014/main" id="{BBACF18F-96D7-4810-A970-19C62DC0EF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Policies and procedures define how employees and contractors should do their jobs regarding security.</a:t>
            </a:r>
          </a:p>
          <a:p>
            <a:r>
              <a:rPr lang="en-US" altLang="en-US">
                <a:latin typeface="Arial" panose="020B0604020202020204" pitchFamily="34" charset="0"/>
              </a:rPr>
              <a:t>These policies/procedures must be readily available to them.  They should also be updated, as the world changes.</a:t>
            </a:r>
          </a:p>
          <a:p>
            <a:r>
              <a:rPr lang="en-US" altLang="en-US">
                <a:latin typeface="Arial" panose="020B0604020202020204" pitchFamily="34" charset="0"/>
              </a:rPr>
              <a:t>Thus, new database or new medical function: appropriate changes to the policies/procedures.</a:t>
            </a:r>
          </a:p>
          <a:p>
            <a:r>
              <a:rPr lang="en-US" altLang="en-US">
                <a:latin typeface="Arial" panose="020B0604020202020204" pitchFamily="34" charset="0"/>
              </a:rPr>
              <a:t>Information must be retained for a minimum duration of 6 years.  Effect: if a prescription is still active, then it is still in effect.</a:t>
            </a:r>
          </a:p>
        </p:txBody>
      </p:sp>
      <p:sp>
        <p:nvSpPr>
          <p:cNvPr id="103428" name="Slide Number Placeholder 3">
            <a:extLst>
              <a:ext uri="{FF2B5EF4-FFF2-40B4-BE49-F238E27FC236}">
                <a16:creationId xmlns:a16="http://schemas.microsoft.com/office/drawing/2014/main" id="{F6D6DAF2-675E-47BE-A8BA-9EC591CE5E7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AE96B7-8BB8-46EB-8C19-9475558F9232}" type="slidenum">
              <a:rPr lang="en-US" altLang="en-US" smtClean="0"/>
              <a:pPr/>
              <a:t>48</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2BE056F5-94E1-43BE-9233-14715A6820BC}"/>
              </a:ext>
            </a:extLst>
          </p:cNvPr>
          <p:cNvSpPr>
            <a:spLocks noGrp="1" noRot="1" noChangeAspect="1" noChangeArrowheads="1" noTextEdit="1"/>
          </p:cNvSpPr>
          <p:nvPr>
            <p:ph type="sldImg"/>
          </p:nvPr>
        </p:nvSpPr>
        <p:spPr>
          <a:ln/>
        </p:spPr>
      </p:sp>
      <p:sp>
        <p:nvSpPr>
          <p:cNvPr id="105475" name="Notes Placeholder 2">
            <a:extLst>
              <a:ext uri="{FF2B5EF4-FFF2-40B4-BE49-F238E27FC236}">
                <a16:creationId xmlns:a16="http://schemas.microsoft.com/office/drawing/2014/main" id="{C9CC999A-37A8-43B3-8DB4-0AEA7BA90B4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Security Rule elements are either Required (do as defined) or Addressable (may do in a different way but has same effect “Equivalent Alternative Measure” – or don’t need to do because this does not apply to us for reason given).  Both need to be documented.</a:t>
            </a:r>
          </a:p>
        </p:txBody>
      </p:sp>
      <p:sp>
        <p:nvSpPr>
          <p:cNvPr id="105476" name="Slide Number Placeholder 3">
            <a:extLst>
              <a:ext uri="{FF2B5EF4-FFF2-40B4-BE49-F238E27FC236}">
                <a16:creationId xmlns:a16="http://schemas.microsoft.com/office/drawing/2014/main" id="{9275CECB-CDA9-4271-AC27-DE987B2B1D5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4797BF-F2B8-4D49-9878-118E31190F97}" type="slidenum">
              <a:rPr lang="en-US" altLang="en-US" smtClean="0"/>
              <a:pPr/>
              <a:t>49</a:t>
            </a:fld>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2F5DD669-5BC4-4EA5-A031-D0023A09787B}"/>
              </a:ext>
            </a:extLst>
          </p:cNvPr>
          <p:cNvSpPr>
            <a:spLocks noGrp="1" noRot="1" noChangeAspect="1" noChangeArrowheads="1" noTextEdit="1"/>
          </p:cNvSpPr>
          <p:nvPr>
            <p:ph type="sldImg"/>
          </p:nvPr>
        </p:nvSpPr>
        <p:spPr>
          <a:ln/>
        </p:spPr>
      </p:sp>
      <p:sp>
        <p:nvSpPr>
          <p:cNvPr id="107523" name="Notes Placeholder 2">
            <a:extLst>
              <a:ext uri="{FF2B5EF4-FFF2-40B4-BE49-F238E27FC236}">
                <a16:creationId xmlns:a16="http://schemas.microsoft.com/office/drawing/2014/main" id="{FF3CF2B7-5E1A-4773-AB91-8621041B5F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CIA = Confidentiality, Integrity, Availability</a:t>
            </a:r>
          </a:p>
          <a:p>
            <a:r>
              <a:rPr lang="en-US" altLang="en-US">
                <a:latin typeface="Arial" panose="020B0604020202020204" pitchFamily="34" charset="0"/>
              </a:rPr>
              <a:t>EPHI = Electronic Personal Health Information</a:t>
            </a:r>
          </a:p>
          <a:p>
            <a:r>
              <a:rPr lang="en-US" altLang="en-US">
                <a:latin typeface="Arial" panose="020B0604020202020204" pitchFamily="34" charset="0"/>
              </a:rPr>
              <a:t>CE= Covered Entities, extended to BAs by HITECH.</a:t>
            </a:r>
          </a:p>
          <a:p>
            <a:r>
              <a:rPr lang="en-US" altLang="en-US">
                <a:latin typeface="Arial" panose="020B0604020202020204" pitchFamily="34" charset="0"/>
              </a:rPr>
              <a:t>You can see that these are all REQUIRED – that means documented.</a:t>
            </a:r>
          </a:p>
          <a:p>
            <a:endParaRPr lang="en-US" altLang="en-US">
              <a:latin typeface="Arial" panose="020B0604020202020204" pitchFamily="34" charset="0"/>
            </a:endParaRPr>
          </a:p>
        </p:txBody>
      </p:sp>
      <p:sp>
        <p:nvSpPr>
          <p:cNvPr id="107524" name="Slide Number Placeholder 3">
            <a:extLst>
              <a:ext uri="{FF2B5EF4-FFF2-40B4-BE49-F238E27FC236}">
                <a16:creationId xmlns:a16="http://schemas.microsoft.com/office/drawing/2014/main" id="{9D253325-7993-4F6A-A179-3ECDA7D618B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3C31A24-3BAE-4589-A14E-36AB04527C3C}" type="slidenum">
              <a:rPr lang="en-US" altLang="en-US" smtClean="0"/>
              <a:pPr/>
              <a:t>50</a:t>
            </a:fld>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D3257D0C-F416-4A94-B658-F3B94B8DB4E1}"/>
              </a:ext>
            </a:extLst>
          </p:cNvPr>
          <p:cNvSpPr>
            <a:spLocks noGrp="1" noRot="1" noChangeAspect="1" noChangeArrowheads="1" noTextEdit="1"/>
          </p:cNvSpPr>
          <p:nvPr>
            <p:ph type="sldImg"/>
          </p:nvPr>
        </p:nvSpPr>
        <p:spPr>
          <a:ln/>
        </p:spPr>
      </p:sp>
      <p:sp>
        <p:nvSpPr>
          <p:cNvPr id="109571" name="Notes Placeholder 2">
            <a:extLst>
              <a:ext uri="{FF2B5EF4-FFF2-40B4-BE49-F238E27FC236}">
                <a16:creationId xmlns:a16="http://schemas.microsoft.com/office/drawing/2014/main" id="{387639FF-8EF7-420F-996F-C675FB69776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helps to further explain the previous page.</a:t>
            </a:r>
          </a:p>
        </p:txBody>
      </p:sp>
      <p:sp>
        <p:nvSpPr>
          <p:cNvPr id="109572" name="Slide Number Placeholder 3">
            <a:extLst>
              <a:ext uri="{FF2B5EF4-FFF2-40B4-BE49-F238E27FC236}">
                <a16:creationId xmlns:a16="http://schemas.microsoft.com/office/drawing/2014/main" id="{777EE63E-872E-406D-9FF4-5617C9142D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3548B3-AF88-4DE5-9299-23484BABE29A}" type="slidenum">
              <a:rPr lang="en-US" altLang="en-US" smtClean="0"/>
              <a:pPr/>
              <a:t>51</a:t>
            </a:fld>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B5B684D4-7797-457D-B764-E6202981F202}"/>
              </a:ext>
            </a:extLst>
          </p:cNvPr>
          <p:cNvSpPr>
            <a:spLocks noGrp="1" noRot="1" noChangeAspect="1" noChangeArrowheads="1" noTextEdit="1"/>
          </p:cNvSpPr>
          <p:nvPr>
            <p:ph type="sldImg"/>
          </p:nvPr>
        </p:nvSpPr>
        <p:spPr>
          <a:ln/>
        </p:spPr>
      </p:sp>
      <p:sp>
        <p:nvSpPr>
          <p:cNvPr id="111619" name="Notes Placeholder 2">
            <a:extLst>
              <a:ext uri="{FF2B5EF4-FFF2-40B4-BE49-F238E27FC236}">
                <a16:creationId xmlns:a16="http://schemas.microsoft.com/office/drawing/2014/main" id="{251D44BE-3050-436B-A465-4F49A9C4C28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These are all As: Addressable.  You can do this in the most cost-effective or simple way possible – but you must do this!</a:t>
            </a:r>
          </a:p>
          <a:p>
            <a:r>
              <a:rPr lang="en-US" altLang="en-US">
                <a:latin typeface="Arial" panose="020B0604020202020204" pitchFamily="34" charset="0"/>
              </a:rPr>
              <a:t>Workforce member = employee, contractor, volunteer.</a:t>
            </a:r>
          </a:p>
          <a:p>
            <a:r>
              <a:rPr lang="en-US" altLang="en-US">
                <a:latin typeface="Arial" panose="020B0604020202020204" pitchFamily="34" charset="0"/>
              </a:rPr>
              <a:t>This covers Authorization (think segregation of duties and authorization).  Supervision of work is an appropriate form of segregation of duties.  When someone leaves, their privileges shall be revoked.</a:t>
            </a:r>
          </a:p>
        </p:txBody>
      </p:sp>
      <p:sp>
        <p:nvSpPr>
          <p:cNvPr id="111620" name="Slide Number Placeholder 3">
            <a:extLst>
              <a:ext uri="{FF2B5EF4-FFF2-40B4-BE49-F238E27FC236}">
                <a16:creationId xmlns:a16="http://schemas.microsoft.com/office/drawing/2014/main" id="{19D6A4BA-324D-4F70-AB1A-B8C45678797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CE9C61-A479-40A7-B482-A63A1C42BD4D}" type="slidenum">
              <a:rPr lang="en-US" altLang="en-US" smtClean="0"/>
              <a:pPr/>
              <a:t>52</a:t>
            </a:fld>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E0304C5B-1B86-4329-8FC7-E81197F244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EFAF61C-41DD-40BF-9F4F-A5229B5CE5C2}" type="slidenum">
              <a:rPr lang="en-US" altLang="en-US" smtClean="0"/>
              <a:pPr/>
              <a:t>53</a:t>
            </a:fld>
            <a:endParaRPr lang="en-US" altLang="en-US"/>
          </a:p>
        </p:txBody>
      </p:sp>
      <p:sp>
        <p:nvSpPr>
          <p:cNvPr id="113667" name="Rectangle 2">
            <a:extLst>
              <a:ext uri="{FF2B5EF4-FFF2-40B4-BE49-F238E27FC236}">
                <a16:creationId xmlns:a16="http://schemas.microsoft.com/office/drawing/2014/main" id="{2067E154-EF9E-444C-B79D-BC25B9A184C5}"/>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5D3A40EE-3A09-44C8-8886-4B094DEA06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With documentation, it may be possible to bypass if clear lack of need is evident: such as a single-doctor office.  </a:t>
            </a:r>
          </a:p>
          <a:p>
            <a:pPr eaLnBrk="1" hangingPunct="1"/>
            <a:r>
              <a:rPr lang="en-US" altLang="en-US">
                <a:latin typeface="Arial" panose="020B0604020202020204" pitchFamily="34" charset="0"/>
              </a:rPr>
              <a:t>Also possible: background checks.</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33AD448A-0CD2-4FFD-998F-51A9C43EFB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5DBECB2-AB36-495F-83E6-447F1FE6679D}" type="slidenum">
              <a:rPr lang="en-US" altLang="en-US" smtClean="0"/>
              <a:pPr/>
              <a:t>54</a:t>
            </a:fld>
            <a:endParaRPr lang="en-US" altLang="en-US"/>
          </a:p>
        </p:txBody>
      </p:sp>
      <p:sp>
        <p:nvSpPr>
          <p:cNvPr id="115715" name="Rectangle 2">
            <a:extLst>
              <a:ext uri="{FF2B5EF4-FFF2-40B4-BE49-F238E27FC236}">
                <a16:creationId xmlns:a16="http://schemas.microsoft.com/office/drawing/2014/main" id="{FAD52E1E-76C1-480F-BB5E-6B7A934815DC}"/>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A178E96C-2448-44B9-9C6C-990368C1F4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is only applicable if you are a Clearinghouse which is part of a larger organization.  (We don’t care.)</a:t>
            </a:r>
          </a:p>
          <a:p>
            <a:pPr eaLnBrk="1" hangingPunct="1"/>
            <a:r>
              <a:rPr lang="en-US" altLang="en-US">
                <a:latin typeface="Arial" panose="020B0604020202020204" pitchFamily="34" charset="0"/>
              </a:rPr>
              <a:t>Items 2 &amp; 3 are concerned with Access Control: giving read/write permissions, creating records, etc.  Once privileges are granted, they may need to be changed as the position changes.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BE34776-9CCC-4FB7-BC15-A80849C5DB21}"/>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B4387311-BC43-4C5F-9FDA-F57655FF393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 Title 2 we will look at the Privacy Rule and Security Rule.  The standards for electronic transmission simply ensure that there is a standard method of transmitting data between doctor’s offices, hospitals, and insurance providers.  We will not be concerned with that section.  The Privacy Rule applies regardless of whether computers are used.  The Security Rule only applies when computer are used – to ensure computer security.</a:t>
            </a:r>
          </a:p>
        </p:txBody>
      </p:sp>
      <p:sp>
        <p:nvSpPr>
          <p:cNvPr id="22532" name="Slide Number Placeholder 3">
            <a:extLst>
              <a:ext uri="{FF2B5EF4-FFF2-40B4-BE49-F238E27FC236}">
                <a16:creationId xmlns:a16="http://schemas.microsoft.com/office/drawing/2014/main" id="{2056C023-BE03-4C0B-BA6B-9CD67B59454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84F0D5-BD1C-4B41-ADA5-268D35E1DBDE}" type="slidenum">
              <a:rPr lang="en-US" altLang="en-US" smtClean="0"/>
              <a:pPr/>
              <a:t>5</a:t>
            </a:fld>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52FBA0F4-53E9-4E52-8576-7A1D298108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8716B30-3CD6-4F23-BA3C-8CB15DD79357}" type="slidenum">
              <a:rPr lang="en-US" altLang="en-US" smtClean="0"/>
              <a:pPr/>
              <a:t>55</a:t>
            </a:fld>
            <a:endParaRPr lang="en-US" altLang="en-US"/>
          </a:p>
        </p:txBody>
      </p:sp>
      <p:sp>
        <p:nvSpPr>
          <p:cNvPr id="117763" name="Rectangle 2">
            <a:extLst>
              <a:ext uri="{FF2B5EF4-FFF2-40B4-BE49-F238E27FC236}">
                <a16:creationId xmlns:a16="http://schemas.microsoft.com/office/drawing/2014/main" id="{6D2736F5-4558-45A6-8F96-62A73C45DE41}"/>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13BA2BFB-1A0F-4013-BF3D-352315A910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Data Owner = a person on the business side who knows who should be given privileges, based on job.  IT should not be responsible for this.</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97B30FB3-5CC9-4C94-BD5A-E3F9E1AF2028}"/>
              </a:ext>
            </a:extLst>
          </p:cNvPr>
          <p:cNvSpPr>
            <a:spLocks noGrp="1" noRot="1" noChangeAspect="1" noChangeArrowheads="1" noTextEdit="1"/>
          </p:cNvSpPr>
          <p:nvPr>
            <p:ph type="sldImg"/>
          </p:nvPr>
        </p:nvSpPr>
        <p:spPr>
          <a:ln/>
        </p:spPr>
      </p:sp>
      <p:sp>
        <p:nvSpPr>
          <p:cNvPr id="119811" name="Notes Placeholder 2">
            <a:extLst>
              <a:ext uri="{FF2B5EF4-FFF2-40B4-BE49-F238E27FC236}">
                <a16:creationId xmlns:a16="http://schemas.microsoft.com/office/drawing/2014/main" id="{29942973-0587-4FCE-9E3F-7C36AC5A0A5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These are pretty obvious, hopefully.</a:t>
            </a:r>
          </a:p>
        </p:txBody>
      </p:sp>
      <p:sp>
        <p:nvSpPr>
          <p:cNvPr id="119812" name="Slide Number Placeholder 3">
            <a:extLst>
              <a:ext uri="{FF2B5EF4-FFF2-40B4-BE49-F238E27FC236}">
                <a16:creationId xmlns:a16="http://schemas.microsoft.com/office/drawing/2014/main" id="{44104EC2-A0D9-4E05-A783-3059DB8406C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84D902-35E8-4AC7-A3FF-034E6CDA1060}" type="slidenum">
              <a:rPr lang="en-US" altLang="en-US" smtClean="0"/>
              <a:pPr/>
              <a:t>56</a:t>
            </a:fld>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77F1D47A-2965-4141-94A4-78914E4B70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58B5859-76EF-4E7D-822C-D00B94688891}" type="slidenum">
              <a:rPr lang="en-US" altLang="en-US" smtClean="0"/>
              <a:pPr/>
              <a:t>57</a:t>
            </a:fld>
            <a:endParaRPr lang="en-US" altLang="en-US"/>
          </a:p>
        </p:txBody>
      </p:sp>
      <p:sp>
        <p:nvSpPr>
          <p:cNvPr id="121859" name="Rectangle 2">
            <a:extLst>
              <a:ext uri="{FF2B5EF4-FFF2-40B4-BE49-F238E27FC236}">
                <a16:creationId xmlns:a16="http://schemas.microsoft.com/office/drawing/2014/main" id="{4F383B31-5E6C-4B3A-A06F-4DE83B3FCFF4}"/>
              </a:ext>
            </a:extLst>
          </p:cNvPr>
          <p:cNvSpPr>
            <a:spLocks noGrp="1" noRot="1" noChangeAspect="1" noChangeArrowheads="1" noTextEdit="1"/>
          </p:cNvSpPr>
          <p:nvPr>
            <p:ph type="sldImg"/>
          </p:nvPr>
        </p:nvSpPr>
        <p:spPr>
          <a:ln/>
        </p:spPr>
      </p:sp>
      <p:sp>
        <p:nvSpPr>
          <p:cNvPr id="121860" name="Rectangle 3">
            <a:extLst>
              <a:ext uri="{FF2B5EF4-FFF2-40B4-BE49-F238E27FC236}">
                <a16:creationId xmlns:a16="http://schemas.microsoft.com/office/drawing/2014/main" id="{F76FE09B-21CD-43A1-A81C-FD0F188746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 = and implement as needed</a:t>
            </a:r>
          </a:p>
          <a:p>
            <a:pPr eaLnBrk="1" hangingPunct="1"/>
            <a:r>
              <a:rPr lang="en-US" altLang="en-US">
                <a:latin typeface="Arial" panose="020B0604020202020204" pitchFamily="34" charset="0"/>
              </a:rPr>
              <a:t>We will have a whole week or two on this too.  Hopefully this also is reasonably clear.</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6E43304F-6CC5-45FB-A992-A38707541D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BFB4DE-CE36-45CD-8A1C-70137E2D2FBC}" type="slidenum">
              <a:rPr lang="en-US" altLang="en-US" smtClean="0"/>
              <a:pPr/>
              <a:t>58</a:t>
            </a:fld>
            <a:endParaRPr lang="en-US" altLang="en-US"/>
          </a:p>
        </p:txBody>
      </p:sp>
      <p:sp>
        <p:nvSpPr>
          <p:cNvPr id="123907" name="Rectangle 2">
            <a:extLst>
              <a:ext uri="{FF2B5EF4-FFF2-40B4-BE49-F238E27FC236}">
                <a16:creationId xmlns:a16="http://schemas.microsoft.com/office/drawing/2014/main" id="{1BC9494E-60B1-4405-AB30-699054615273}"/>
              </a:ext>
            </a:extLst>
          </p:cNvPr>
          <p:cNvSpPr>
            <a:spLocks noGrp="1" noRot="1" noChangeAspect="1" noChangeArrowheads="1" noTextEdit="1"/>
          </p:cNvSpPr>
          <p:nvPr>
            <p:ph type="sldImg"/>
          </p:nvPr>
        </p:nvSpPr>
        <p:spPr>
          <a:ln/>
        </p:spPr>
      </p:sp>
      <p:sp>
        <p:nvSpPr>
          <p:cNvPr id="123908" name="Rectangle 3">
            <a:extLst>
              <a:ext uri="{FF2B5EF4-FFF2-40B4-BE49-F238E27FC236}">
                <a16:creationId xmlns:a16="http://schemas.microsoft.com/office/drawing/2014/main" id="{203D18BC-F1E9-4000-ACAF-E995C0A7B9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 = to the extent practicable</a:t>
            </a:r>
          </a:p>
          <a:p>
            <a:pPr eaLnBrk="1" hangingPunct="1"/>
            <a:r>
              <a:rPr lang="en-US" altLang="en-US">
                <a:latin typeface="Arial" panose="020B0604020202020204" pitchFamily="34" charset="0"/>
              </a:rPr>
              <a:t>Security Incident:  When something goes wrong, that is not the time to decide what to do about it.  These policies and procedures should be defined well ahead of time.</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B3AB5EF9-4C2E-4430-B2BD-27962ED2987E}"/>
              </a:ext>
            </a:extLst>
          </p:cNvPr>
          <p:cNvSpPr>
            <a:spLocks noGrp="1" noRot="1" noChangeAspect="1" noChangeArrowheads="1" noTextEdit="1"/>
          </p:cNvSpPr>
          <p:nvPr>
            <p:ph type="sldImg"/>
          </p:nvPr>
        </p:nvSpPr>
        <p:spPr>
          <a:ln/>
        </p:spPr>
      </p:sp>
      <p:sp>
        <p:nvSpPr>
          <p:cNvPr id="125955" name="Notes Placeholder 2">
            <a:extLst>
              <a:ext uri="{FF2B5EF4-FFF2-40B4-BE49-F238E27FC236}">
                <a16:creationId xmlns:a16="http://schemas.microsoft.com/office/drawing/2014/main" id="{AE66101D-762E-4CC9-902E-7732F3E48EF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Evaluation = Test or audit.  Note that this should occur periodically for both technical and nontechnical aspects.</a:t>
            </a:r>
          </a:p>
        </p:txBody>
      </p:sp>
      <p:sp>
        <p:nvSpPr>
          <p:cNvPr id="125956" name="Slide Number Placeholder 3">
            <a:extLst>
              <a:ext uri="{FF2B5EF4-FFF2-40B4-BE49-F238E27FC236}">
                <a16:creationId xmlns:a16="http://schemas.microsoft.com/office/drawing/2014/main" id="{CDA83188-82AA-490C-B32A-94F5484CEA8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165470-4DD2-4585-8060-098C1667B00D}" type="slidenum">
              <a:rPr lang="en-US" altLang="en-US" smtClean="0"/>
              <a:pPr/>
              <a:t>59</a:t>
            </a:fld>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a16="http://schemas.microsoft.com/office/drawing/2014/main" id="{86D93E76-B78D-44FE-929E-1956719860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F83C35-DEE5-4AFF-9213-75148905D218}" type="slidenum">
              <a:rPr lang="en-US" altLang="en-US" smtClean="0"/>
              <a:pPr/>
              <a:t>60</a:t>
            </a:fld>
            <a:endParaRPr lang="en-US" altLang="en-US"/>
          </a:p>
        </p:txBody>
      </p:sp>
      <p:sp>
        <p:nvSpPr>
          <p:cNvPr id="128003" name="Rectangle 2">
            <a:extLst>
              <a:ext uri="{FF2B5EF4-FFF2-40B4-BE49-F238E27FC236}">
                <a16:creationId xmlns:a16="http://schemas.microsoft.com/office/drawing/2014/main" id="{9B2E29D0-1DE3-4AC3-A42A-569C225BF95E}"/>
              </a:ext>
            </a:extLst>
          </p:cNvPr>
          <p:cNvSpPr>
            <a:spLocks noGrp="1" noRot="1" noChangeAspect="1" noChangeArrowheads="1" noTextEdit="1"/>
          </p:cNvSpPr>
          <p:nvPr>
            <p:ph type="sldImg"/>
          </p:nvPr>
        </p:nvSpPr>
        <p:spPr>
          <a:ln/>
        </p:spPr>
      </p:sp>
      <p:sp>
        <p:nvSpPr>
          <p:cNvPr id="128004" name="Rectangle 3">
            <a:extLst>
              <a:ext uri="{FF2B5EF4-FFF2-40B4-BE49-F238E27FC236}">
                <a16:creationId xmlns:a16="http://schemas.microsoft.com/office/drawing/2014/main" id="{32F72ABA-884F-4DDE-9148-A456AD89D5B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explains the previous page further.</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6908BFE2-3233-4619-A5C7-AF807ADEDD45}"/>
              </a:ext>
            </a:extLst>
          </p:cNvPr>
          <p:cNvSpPr>
            <a:spLocks noGrp="1" noRot="1" noChangeAspect="1" noChangeArrowheads="1" noTextEdit="1"/>
          </p:cNvSpPr>
          <p:nvPr>
            <p:ph type="sldImg"/>
          </p:nvPr>
        </p:nvSpPr>
        <p:spPr>
          <a:ln/>
        </p:spPr>
      </p:sp>
      <p:sp>
        <p:nvSpPr>
          <p:cNvPr id="130051" name="Notes Placeholder 2">
            <a:extLst>
              <a:ext uri="{FF2B5EF4-FFF2-40B4-BE49-F238E27FC236}">
                <a16:creationId xmlns:a16="http://schemas.microsoft.com/office/drawing/2014/main" id="{D264E81D-1B1F-4C9E-8214-112EEF2A17B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Now we are in the realm of Physical Controls:  Think locks, key cards, guards, badges, </a:t>
            </a:r>
          </a:p>
        </p:txBody>
      </p:sp>
      <p:sp>
        <p:nvSpPr>
          <p:cNvPr id="130052" name="Slide Number Placeholder 3">
            <a:extLst>
              <a:ext uri="{FF2B5EF4-FFF2-40B4-BE49-F238E27FC236}">
                <a16:creationId xmlns:a16="http://schemas.microsoft.com/office/drawing/2014/main" id="{8441F5A5-88B8-481F-BD77-75432C321D5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3F147C-5670-497E-952E-59095DD918D0}" type="slidenum">
              <a:rPr lang="en-US" altLang="en-US" smtClean="0"/>
              <a:pPr/>
              <a:t>61</a:t>
            </a:fld>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a:extLst>
              <a:ext uri="{FF2B5EF4-FFF2-40B4-BE49-F238E27FC236}">
                <a16:creationId xmlns:a16="http://schemas.microsoft.com/office/drawing/2014/main" id="{02314636-C10F-49B5-9853-651BF02C257B}"/>
              </a:ext>
            </a:extLst>
          </p:cNvPr>
          <p:cNvSpPr>
            <a:spLocks noGrp="1" noRot="1" noChangeAspect="1" noChangeArrowheads="1" noTextEdit="1"/>
          </p:cNvSpPr>
          <p:nvPr>
            <p:ph type="sldImg"/>
          </p:nvPr>
        </p:nvSpPr>
        <p:spPr>
          <a:ln/>
        </p:spPr>
      </p:sp>
      <p:sp>
        <p:nvSpPr>
          <p:cNvPr id="133123" name="Notes Placeholder 2">
            <a:extLst>
              <a:ext uri="{FF2B5EF4-FFF2-40B4-BE49-F238E27FC236}">
                <a16:creationId xmlns:a16="http://schemas.microsoft.com/office/drawing/2014/main" id="{5169AFC0-11F5-4C7D-9069-0F924DF20A1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Physical safeguards may include monitor hoods, positioning monitors so that others can not see them, minimal remote access, half-walls and doors preventing access, etc.</a:t>
            </a:r>
          </a:p>
        </p:txBody>
      </p:sp>
      <p:sp>
        <p:nvSpPr>
          <p:cNvPr id="133124" name="Slide Number Placeholder 3">
            <a:extLst>
              <a:ext uri="{FF2B5EF4-FFF2-40B4-BE49-F238E27FC236}">
                <a16:creationId xmlns:a16="http://schemas.microsoft.com/office/drawing/2014/main" id="{2067D302-BE5A-4364-9D4A-8E66712BE88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CDDA72-0BF4-40E2-B35B-886981267E92}" type="slidenum">
              <a:rPr lang="en-US" altLang="en-US" smtClean="0"/>
              <a:pPr/>
              <a:t>63</a:t>
            </a:fld>
            <a:endParaRPr lang="en-US"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a:extLst>
              <a:ext uri="{FF2B5EF4-FFF2-40B4-BE49-F238E27FC236}">
                <a16:creationId xmlns:a16="http://schemas.microsoft.com/office/drawing/2014/main" id="{33BBEF17-1CDA-49EF-8912-D6B0C78B5491}"/>
              </a:ext>
            </a:extLst>
          </p:cNvPr>
          <p:cNvSpPr>
            <a:spLocks noGrp="1" noRot="1" noChangeAspect="1" noChangeArrowheads="1" noTextEdit="1"/>
          </p:cNvSpPr>
          <p:nvPr>
            <p:ph type="sldImg"/>
          </p:nvPr>
        </p:nvSpPr>
        <p:spPr>
          <a:ln/>
        </p:spPr>
      </p:sp>
      <p:sp>
        <p:nvSpPr>
          <p:cNvPr id="135171" name="Notes Placeholder 2">
            <a:extLst>
              <a:ext uri="{FF2B5EF4-FFF2-40B4-BE49-F238E27FC236}">
                <a16:creationId xmlns:a16="http://schemas.microsoft.com/office/drawing/2014/main" id="{7586A420-79FF-4F56-8316-B3B34CCA49D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These must all be considered and documented.</a:t>
            </a:r>
          </a:p>
        </p:txBody>
      </p:sp>
      <p:sp>
        <p:nvSpPr>
          <p:cNvPr id="135172" name="Slide Number Placeholder 3">
            <a:extLst>
              <a:ext uri="{FF2B5EF4-FFF2-40B4-BE49-F238E27FC236}">
                <a16:creationId xmlns:a16="http://schemas.microsoft.com/office/drawing/2014/main" id="{36267F37-5368-48BD-B11C-AB230EF8267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A41210-F916-4919-9CAA-42690BA0F657}" type="slidenum">
              <a:rPr lang="en-US" altLang="en-US" smtClean="0"/>
              <a:pPr/>
              <a:t>64</a:t>
            </a:fld>
            <a:endParaRPr lang="en-US"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a:extLst>
              <a:ext uri="{FF2B5EF4-FFF2-40B4-BE49-F238E27FC236}">
                <a16:creationId xmlns:a16="http://schemas.microsoft.com/office/drawing/2014/main" id="{75BFF742-EEBB-410F-BC20-CA3F6C3E019B}"/>
              </a:ext>
            </a:extLst>
          </p:cNvPr>
          <p:cNvSpPr>
            <a:spLocks noGrp="1" noRot="1" noChangeAspect="1" noChangeArrowheads="1" noTextEdit="1"/>
          </p:cNvSpPr>
          <p:nvPr>
            <p:ph type="sldImg"/>
          </p:nvPr>
        </p:nvSpPr>
        <p:spPr>
          <a:ln/>
        </p:spPr>
      </p:sp>
      <p:sp>
        <p:nvSpPr>
          <p:cNvPr id="137219" name="Notes Placeholder 2">
            <a:extLst>
              <a:ext uri="{FF2B5EF4-FFF2-40B4-BE49-F238E27FC236}">
                <a16:creationId xmlns:a16="http://schemas.microsoft.com/office/drawing/2014/main" id="{C17F89D2-22BD-432C-87A6-7FA38F1B452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How are disks disposed of?  Are memory sticks allowed?  How are they prevented?  What happens if a computer goes in for repair?  Can anyone work on these computers?  How are tapes reused?  Where are backups stored?</a:t>
            </a:r>
          </a:p>
        </p:txBody>
      </p:sp>
      <p:sp>
        <p:nvSpPr>
          <p:cNvPr id="137220" name="Slide Number Placeholder 3">
            <a:extLst>
              <a:ext uri="{FF2B5EF4-FFF2-40B4-BE49-F238E27FC236}">
                <a16:creationId xmlns:a16="http://schemas.microsoft.com/office/drawing/2014/main" id="{CAED0F86-B576-47B5-9AFD-A39C154CA38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753175-797B-4283-8643-2A8CEA04EDD8}" type="slidenum">
              <a:rPr lang="en-US" altLang="en-US" smtClean="0"/>
              <a:pPr/>
              <a:t>65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A16F2C44-216C-464C-BBEC-0359D7C387FB}"/>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3F75C262-5CC7-406B-B99F-76DC72209FB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a:latin typeface="Arial" panose="020B0604020202020204" pitchFamily="34" charset="0"/>
              </a:rPr>
              <a:t>1)  A victim’s medical record and history could be wrong due to treatment notes about the thief.</a:t>
            </a:r>
          </a:p>
          <a:p>
            <a:pPr marL="0" lvl="1"/>
            <a:r>
              <a:rPr lang="en-US" altLang="en-US">
                <a:latin typeface="Arial" panose="020B0604020202020204" pitchFamily="34" charset="0"/>
              </a:rPr>
              <a:t>2)  The thief can steal health insurance information and make false claims using personal information obtained from the victim’s health records</a:t>
            </a:r>
          </a:p>
          <a:p>
            <a:pPr marL="0" lvl="1"/>
            <a:r>
              <a:rPr lang="en-US" altLang="en-US">
                <a:latin typeface="Arial" panose="020B0604020202020204" pitchFamily="34" charset="0"/>
              </a:rPr>
              <a:t>3)  The victim’s credit report could show unpaid medical charges that were not theirs.</a:t>
            </a:r>
          </a:p>
          <a:p>
            <a:pPr marL="228600" indent="-228600">
              <a:buFontTx/>
              <a:buAutoNum type="arabicParenR" startAt="4"/>
            </a:pPr>
            <a:r>
              <a:rPr lang="en-US" altLang="en-US">
                <a:latin typeface="Arial" panose="020B0604020202020204" pitchFamily="34" charset="0"/>
              </a:rPr>
              <a:t>If a doctor has incorrect information in a patients file, it could become life-threatening for the victim/patient if the doctor were to misdiagnose or give the wrong treatment to the patient.</a:t>
            </a:r>
          </a:p>
        </p:txBody>
      </p:sp>
      <p:sp>
        <p:nvSpPr>
          <p:cNvPr id="25604" name="Slide Number Placeholder 3">
            <a:extLst>
              <a:ext uri="{FF2B5EF4-FFF2-40B4-BE49-F238E27FC236}">
                <a16:creationId xmlns:a16="http://schemas.microsoft.com/office/drawing/2014/main" id="{2846AE1F-D3BE-4441-8371-E27915CB03C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10182C3-E7C0-4507-AC47-F96CF6A42C9E}" type="slidenum">
              <a:rPr lang="en-US" altLang="en-US" smtClean="0"/>
              <a:pPr/>
              <a:t>7</a:t>
            </a:fld>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a:extLst>
              <a:ext uri="{FF2B5EF4-FFF2-40B4-BE49-F238E27FC236}">
                <a16:creationId xmlns:a16="http://schemas.microsoft.com/office/drawing/2014/main" id="{B24EC3A8-D8AF-4A23-B143-9491444116B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CB8E38-8580-4353-ABF4-AB93F4B61EB1}" type="slidenum">
              <a:rPr lang="en-US" altLang="en-US" smtClean="0"/>
              <a:pPr/>
              <a:t>66</a:t>
            </a:fld>
            <a:endParaRPr lang="en-US" altLang="en-US"/>
          </a:p>
        </p:txBody>
      </p:sp>
      <p:sp>
        <p:nvSpPr>
          <p:cNvPr id="139267" name="Rectangle 2">
            <a:extLst>
              <a:ext uri="{FF2B5EF4-FFF2-40B4-BE49-F238E27FC236}">
                <a16:creationId xmlns:a16="http://schemas.microsoft.com/office/drawing/2014/main" id="{5F89CE16-43D0-409C-BC83-0C0D57986A76}"/>
              </a:ext>
            </a:extLst>
          </p:cNvPr>
          <p:cNvSpPr>
            <a:spLocks noGrp="1" noRot="1" noChangeAspect="1" noChangeArrowheads="1" noTextEdit="1"/>
          </p:cNvSpPr>
          <p:nvPr>
            <p:ph type="sldImg"/>
          </p:nvPr>
        </p:nvSpPr>
        <p:spPr>
          <a:ln/>
        </p:spPr>
      </p:sp>
      <p:sp>
        <p:nvSpPr>
          <p:cNvPr id="139268" name="Rectangle 3">
            <a:extLst>
              <a:ext uri="{FF2B5EF4-FFF2-40B4-BE49-F238E27FC236}">
                <a16:creationId xmlns:a16="http://schemas.microsoft.com/office/drawing/2014/main" id="{2336BE82-FF88-4938-AD89-5F9E2C41F8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a:extLst>
              <a:ext uri="{FF2B5EF4-FFF2-40B4-BE49-F238E27FC236}">
                <a16:creationId xmlns:a16="http://schemas.microsoft.com/office/drawing/2014/main" id="{ADA0E7A1-C20A-4186-A6E9-D2F49F29EFC2}"/>
              </a:ext>
            </a:extLst>
          </p:cNvPr>
          <p:cNvSpPr>
            <a:spLocks noGrp="1" noRot="1" noChangeAspect="1" noChangeArrowheads="1" noTextEdit="1"/>
          </p:cNvSpPr>
          <p:nvPr>
            <p:ph type="sldImg"/>
          </p:nvPr>
        </p:nvSpPr>
        <p:spPr>
          <a:ln/>
        </p:spPr>
      </p:sp>
      <p:sp>
        <p:nvSpPr>
          <p:cNvPr id="145411" name="Notes Placeholder 2">
            <a:extLst>
              <a:ext uri="{FF2B5EF4-FFF2-40B4-BE49-F238E27FC236}">
                <a16:creationId xmlns:a16="http://schemas.microsoft.com/office/drawing/2014/main" id="{E8649290-5B41-4946-8B45-16901C769CD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Audit Controls = Logs</a:t>
            </a:r>
          </a:p>
          <a:p>
            <a:r>
              <a:rPr lang="en-US" altLang="en-US">
                <a:latin typeface="Arial" panose="020B0604020202020204" pitchFamily="34" charset="0"/>
              </a:rPr>
              <a:t>Integrity = hashing or check codes (a sophisticated parity)</a:t>
            </a:r>
          </a:p>
          <a:p>
            <a:r>
              <a:rPr lang="en-US" altLang="en-US">
                <a:latin typeface="Arial" panose="020B0604020202020204" pitchFamily="34" charset="0"/>
              </a:rPr>
              <a:t>Authentication = something you are, have or know</a:t>
            </a:r>
          </a:p>
        </p:txBody>
      </p:sp>
      <p:sp>
        <p:nvSpPr>
          <p:cNvPr id="145412" name="Slide Number Placeholder 3">
            <a:extLst>
              <a:ext uri="{FF2B5EF4-FFF2-40B4-BE49-F238E27FC236}">
                <a16:creationId xmlns:a16="http://schemas.microsoft.com/office/drawing/2014/main" id="{D394E2C0-33DB-4EAE-9C4C-6251A096E7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48FCD1F-0F0D-4797-95BA-E3E1317AE2E2}" type="slidenum">
              <a:rPr lang="en-US" altLang="en-US" smtClean="0"/>
              <a:pPr/>
              <a:t>71</a:t>
            </a:fld>
            <a:endParaRPr lang="en-US"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a:extLst>
              <a:ext uri="{FF2B5EF4-FFF2-40B4-BE49-F238E27FC236}">
                <a16:creationId xmlns:a16="http://schemas.microsoft.com/office/drawing/2014/main" id="{D2649B1C-F290-4524-8AD5-21AC32CB9276}"/>
              </a:ext>
            </a:extLst>
          </p:cNvPr>
          <p:cNvSpPr>
            <a:spLocks noGrp="1" noRot="1" noChangeAspect="1" noChangeArrowheads="1" noTextEdit="1"/>
          </p:cNvSpPr>
          <p:nvPr>
            <p:ph type="sldImg"/>
          </p:nvPr>
        </p:nvSpPr>
        <p:spPr>
          <a:ln/>
        </p:spPr>
      </p:sp>
      <p:sp>
        <p:nvSpPr>
          <p:cNvPr id="148483" name="Notes Placeholder 2">
            <a:extLst>
              <a:ext uri="{FF2B5EF4-FFF2-40B4-BE49-F238E27FC236}">
                <a16:creationId xmlns:a16="http://schemas.microsoft.com/office/drawing/2014/main" id="{D7EF9FC4-81D2-4924-9CBF-07B5FA091D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Displaying slide show will result in the correct answer revolving.</a:t>
            </a:r>
          </a:p>
          <a:p>
            <a:r>
              <a:rPr lang="en-US" altLang="en-US">
                <a:latin typeface="Arial" panose="020B0604020202020204" pitchFamily="34" charset="0"/>
              </a:rPr>
              <a:t>See previous slide for reasons why the answer is correct.</a:t>
            </a:r>
          </a:p>
        </p:txBody>
      </p:sp>
      <p:sp>
        <p:nvSpPr>
          <p:cNvPr id="148484" name="Slide Number Placeholder 3">
            <a:extLst>
              <a:ext uri="{FF2B5EF4-FFF2-40B4-BE49-F238E27FC236}">
                <a16:creationId xmlns:a16="http://schemas.microsoft.com/office/drawing/2014/main" id="{3BE297D7-7E6F-4D4F-B87B-71F78F89106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5CFB76-C0D1-4A77-BC5D-6832E7BE5A67}" type="slidenum">
              <a:rPr lang="en-US" altLang="en-US" smtClean="0"/>
              <a:pPr/>
              <a:t>73</a:t>
            </a:fld>
            <a:endParaRPr lang="en-US"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a:extLst>
              <a:ext uri="{FF2B5EF4-FFF2-40B4-BE49-F238E27FC236}">
                <a16:creationId xmlns:a16="http://schemas.microsoft.com/office/drawing/2014/main" id="{8250AE56-F39D-4777-87CB-1E15589073B5}"/>
              </a:ext>
            </a:extLst>
          </p:cNvPr>
          <p:cNvSpPr>
            <a:spLocks noGrp="1" noRot="1" noChangeAspect="1" noChangeArrowheads="1" noTextEdit="1"/>
          </p:cNvSpPr>
          <p:nvPr>
            <p:ph type="sldImg"/>
          </p:nvPr>
        </p:nvSpPr>
        <p:spPr>
          <a:ln/>
        </p:spPr>
      </p:sp>
      <p:sp>
        <p:nvSpPr>
          <p:cNvPr id="150531" name="Notes Placeholder 2">
            <a:extLst>
              <a:ext uri="{FF2B5EF4-FFF2-40B4-BE49-F238E27FC236}">
                <a16:creationId xmlns:a16="http://schemas.microsoft.com/office/drawing/2014/main" id="{9DFECE73-0167-47D0-B8B5-1418114EF2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Look up slide on PHI for reasons why.  Also there is a difference between EPHI and PHI.</a:t>
            </a:r>
          </a:p>
        </p:txBody>
      </p:sp>
      <p:sp>
        <p:nvSpPr>
          <p:cNvPr id="150532" name="Slide Number Placeholder 3">
            <a:extLst>
              <a:ext uri="{FF2B5EF4-FFF2-40B4-BE49-F238E27FC236}">
                <a16:creationId xmlns:a16="http://schemas.microsoft.com/office/drawing/2014/main" id="{5D44EA93-BE3D-47D0-8E73-B751EA1B531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807534-C1CB-4235-A1EC-8CC154232D23}" type="slidenum">
              <a:rPr lang="en-US" altLang="en-US" smtClean="0"/>
              <a:pPr/>
              <a:t>74</a:t>
            </a:fld>
            <a:endParaRPr lang="en-US"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a:extLst>
              <a:ext uri="{FF2B5EF4-FFF2-40B4-BE49-F238E27FC236}">
                <a16:creationId xmlns:a16="http://schemas.microsoft.com/office/drawing/2014/main" id="{AE6C56D1-D231-47D0-AF7A-61BEDA04497A}"/>
              </a:ext>
            </a:extLst>
          </p:cNvPr>
          <p:cNvSpPr>
            <a:spLocks noGrp="1" noRot="1" noChangeAspect="1" noChangeArrowheads="1" noTextEdit="1"/>
          </p:cNvSpPr>
          <p:nvPr>
            <p:ph type="sldImg"/>
          </p:nvPr>
        </p:nvSpPr>
        <p:spPr>
          <a:ln/>
        </p:spPr>
      </p:sp>
      <p:sp>
        <p:nvSpPr>
          <p:cNvPr id="152579" name="Notes Placeholder 2">
            <a:extLst>
              <a:ext uri="{FF2B5EF4-FFF2-40B4-BE49-F238E27FC236}">
                <a16:creationId xmlns:a16="http://schemas.microsoft.com/office/drawing/2014/main" id="{10D52954-9B4E-4841-B579-404F1A782B3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Note that this applies to Security Rule.  Two of these answers relate potentially to Security Rule, two relate to Privacy Rule.  Two rules are not required by Security or Privacy rule, while two rules do apply (to Security or Privacy rule).  Which are which?</a:t>
            </a:r>
          </a:p>
        </p:txBody>
      </p:sp>
      <p:sp>
        <p:nvSpPr>
          <p:cNvPr id="152580" name="Slide Number Placeholder 3">
            <a:extLst>
              <a:ext uri="{FF2B5EF4-FFF2-40B4-BE49-F238E27FC236}">
                <a16:creationId xmlns:a16="http://schemas.microsoft.com/office/drawing/2014/main" id="{5CB15381-8386-41B8-8AD8-B85CEC9C39E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075A3E-9AE9-452E-9CA9-C23CF06AD95D}" type="slidenum">
              <a:rPr lang="en-US" altLang="en-US" smtClean="0"/>
              <a:pPr/>
              <a:t>75</a:t>
            </a:fld>
            <a:endParaRPr lang="en-US"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a:extLst>
              <a:ext uri="{FF2B5EF4-FFF2-40B4-BE49-F238E27FC236}">
                <a16:creationId xmlns:a16="http://schemas.microsoft.com/office/drawing/2014/main" id="{4C762692-FA69-440D-AB8A-B6C0389D8BE8}"/>
              </a:ext>
            </a:extLst>
          </p:cNvPr>
          <p:cNvSpPr>
            <a:spLocks noGrp="1" noRot="1" noChangeAspect="1" noChangeArrowheads="1" noTextEdit="1"/>
          </p:cNvSpPr>
          <p:nvPr>
            <p:ph type="sldImg"/>
          </p:nvPr>
        </p:nvSpPr>
        <p:spPr>
          <a:ln/>
        </p:spPr>
      </p:sp>
      <p:sp>
        <p:nvSpPr>
          <p:cNvPr id="154627" name="Notes Placeholder 2">
            <a:extLst>
              <a:ext uri="{FF2B5EF4-FFF2-40B4-BE49-F238E27FC236}">
                <a16:creationId xmlns:a16="http://schemas.microsoft.com/office/drawing/2014/main" id="{A2649DD7-3C2B-4D21-AAE5-77D16A0932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Ditto.</a:t>
            </a:r>
          </a:p>
        </p:txBody>
      </p:sp>
      <p:sp>
        <p:nvSpPr>
          <p:cNvPr id="154628" name="Slide Number Placeholder 3">
            <a:extLst>
              <a:ext uri="{FF2B5EF4-FFF2-40B4-BE49-F238E27FC236}">
                <a16:creationId xmlns:a16="http://schemas.microsoft.com/office/drawing/2014/main" id="{7E5F1290-AA32-42B1-B60A-8DF2B0EA32A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8776E3-4B11-4C32-BAED-963E0E23C1B6}" type="slidenum">
              <a:rPr lang="en-US" altLang="en-US" smtClean="0"/>
              <a:pPr/>
              <a:t>76</a:t>
            </a:fld>
            <a:endParaRPr lang="en-US"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a:extLst>
              <a:ext uri="{FF2B5EF4-FFF2-40B4-BE49-F238E27FC236}">
                <a16:creationId xmlns:a16="http://schemas.microsoft.com/office/drawing/2014/main" id="{CBBAD4F0-6F7C-480E-8648-FBA241E4DA95}"/>
              </a:ext>
            </a:extLst>
          </p:cNvPr>
          <p:cNvSpPr>
            <a:spLocks noGrp="1" noRot="1" noChangeAspect="1" noChangeArrowheads="1" noTextEdit="1"/>
          </p:cNvSpPr>
          <p:nvPr>
            <p:ph type="sldImg"/>
          </p:nvPr>
        </p:nvSpPr>
        <p:spPr>
          <a:ln/>
        </p:spPr>
      </p:sp>
      <p:sp>
        <p:nvSpPr>
          <p:cNvPr id="156675" name="Notes Placeholder 2">
            <a:extLst>
              <a:ext uri="{FF2B5EF4-FFF2-40B4-BE49-F238E27FC236}">
                <a16:creationId xmlns:a16="http://schemas.microsoft.com/office/drawing/2014/main" id="{AAB063C5-3C9F-4560-842B-4A1C3B7454B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does not need to be implemented if there is an excellent document reason why (too expensive is not a good answer).</a:t>
            </a:r>
          </a:p>
        </p:txBody>
      </p:sp>
      <p:sp>
        <p:nvSpPr>
          <p:cNvPr id="156676" name="Slide Number Placeholder 3">
            <a:extLst>
              <a:ext uri="{FF2B5EF4-FFF2-40B4-BE49-F238E27FC236}">
                <a16:creationId xmlns:a16="http://schemas.microsoft.com/office/drawing/2014/main" id="{7B1AE966-CE34-425E-9E32-56F7C1B0B9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EC1DF5-6202-4D20-8B69-FAD6AA3520B9}" type="slidenum">
              <a:rPr lang="en-US" altLang="en-US" smtClean="0"/>
              <a:pPr/>
              <a:t>77</a:t>
            </a:fld>
            <a:endParaRPr lang="en-US"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a:extLst>
              <a:ext uri="{FF2B5EF4-FFF2-40B4-BE49-F238E27FC236}">
                <a16:creationId xmlns:a16="http://schemas.microsoft.com/office/drawing/2014/main" id="{7D0A911C-6182-44C3-A7DF-F0CAC258ED8C}"/>
              </a:ext>
            </a:extLst>
          </p:cNvPr>
          <p:cNvSpPr>
            <a:spLocks noGrp="1" noRot="1" noChangeAspect="1" noChangeArrowheads="1" noTextEdit="1"/>
          </p:cNvSpPr>
          <p:nvPr>
            <p:ph type="sldImg"/>
          </p:nvPr>
        </p:nvSpPr>
        <p:spPr>
          <a:ln/>
        </p:spPr>
      </p:sp>
      <p:sp>
        <p:nvSpPr>
          <p:cNvPr id="159747" name="Notes Placeholder 2">
            <a:extLst>
              <a:ext uri="{FF2B5EF4-FFF2-40B4-BE49-F238E27FC236}">
                <a16:creationId xmlns:a16="http://schemas.microsoft.com/office/drawing/2014/main" id="{FEAEA207-E3C6-4483-8193-047EB72265A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9748" name="Slide Number Placeholder 3">
            <a:extLst>
              <a:ext uri="{FF2B5EF4-FFF2-40B4-BE49-F238E27FC236}">
                <a16:creationId xmlns:a16="http://schemas.microsoft.com/office/drawing/2014/main" id="{A7D6B745-66D9-4C9B-A638-9F02687E936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331A72-3184-47D8-80E1-1E53B8BFFE85}" type="slidenum">
              <a:rPr lang="en-US" altLang="en-US" smtClean="0"/>
              <a:pPr/>
              <a:t>79</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69FFE821-1CDF-4C06-840A-9D8910499088}"/>
              </a:ext>
            </a:extLst>
          </p:cNvPr>
          <p:cNvSpPr>
            <a:spLocks noGrp="1" noRot="1" noChangeAspect="1" noChangeArrowheads="1" noTextEdit="1"/>
          </p:cNvSpPr>
          <p:nvPr>
            <p:ph type="sldImg"/>
          </p:nvPr>
        </p:nvSpPr>
        <p:spPr>
          <a:ln/>
        </p:spPr>
      </p:sp>
      <p:sp>
        <p:nvSpPr>
          <p:cNvPr id="27651" name="Notes Placeholder 2">
            <a:extLst>
              <a:ext uri="{FF2B5EF4-FFF2-40B4-BE49-F238E27FC236}">
                <a16:creationId xmlns:a16="http://schemas.microsoft.com/office/drawing/2014/main" id="{52537040-284F-43DF-8E99-5D8D2DDE069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Just a few examples…</a:t>
            </a:r>
          </a:p>
          <a:p>
            <a:endParaRPr lang="en-US" altLang="en-US">
              <a:latin typeface="Arial" panose="020B0604020202020204" pitchFamily="34" charset="0"/>
            </a:endParaRPr>
          </a:p>
        </p:txBody>
      </p:sp>
      <p:sp>
        <p:nvSpPr>
          <p:cNvPr id="27652" name="Slide Number Placeholder 3">
            <a:extLst>
              <a:ext uri="{FF2B5EF4-FFF2-40B4-BE49-F238E27FC236}">
                <a16:creationId xmlns:a16="http://schemas.microsoft.com/office/drawing/2014/main" id="{A30DD957-778D-48D6-911B-55A7BA20FAE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549B6DC-7D71-4910-BC45-F50F6985402D}" type="slidenum">
              <a:rPr lang="en-US" altLang="en-US" smtClean="0"/>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2BA3E49E-242C-428F-9AAB-44A47E763F1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090ECBE2-2665-44E7-9B0D-D25D23E714D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9700" name="Slide Number Placeholder 3">
            <a:extLst>
              <a:ext uri="{FF2B5EF4-FFF2-40B4-BE49-F238E27FC236}">
                <a16:creationId xmlns:a16="http://schemas.microsoft.com/office/drawing/2014/main" id="{4415228F-CEAA-46A4-A92D-F0C73B3C3C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AA8BE4-74EA-449B-850F-E95CD9D1A4A7}" type="slidenum">
              <a:rPr lang="en-US" altLang="en-US" smtClean="0"/>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9377B7A-3F8F-49C9-8F4A-5074AB57B4EF}"/>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68487B2C-4CEA-4565-AB2D-F78F7983820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Covered Entities (CE) or organizations that must adhere to HIPAA.  They include health care providers, health plans, and health clearinghouses.  Clearinghouses turn nonstandard records into standardized records. (Remember Electronic Data Interchange from a previous slide?)  Clearinghouses are not a concern when health care providers can interface directly with health plans, using standard records or bills.</a:t>
            </a:r>
          </a:p>
          <a:p>
            <a:r>
              <a:rPr lang="en-US" altLang="en-US">
                <a:latin typeface="Arial" panose="020B0604020202020204" pitchFamily="34" charset="0"/>
              </a:rPr>
              <a:t>Remember the term CE, you will see it again and again.</a:t>
            </a:r>
          </a:p>
        </p:txBody>
      </p:sp>
      <p:sp>
        <p:nvSpPr>
          <p:cNvPr id="31748" name="Slide Number Placeholder 3">
            <a:extLst>
              <a:ext uri="{FF2B5EF4-FFF2-40B4-BE49-F238E27FC236}">
                <a16:creationId xmlns:a16="http://schemas.microsoft.com/office/drawing/2014/main" id="{9522AA57-ADB8-427A-8A49-FF400DBF066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3336DF2-7F17-4F82-AC61-FBB74383A0BA}" type="slidenum">
              <a:rPr lang="en-US" altLang="en-US" smtClean="0"/>
              <a:pPr/>
              <a:t>10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8F12B47F-986C-471D-9CB8-84A8943D79CE}"/>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3D9F5B56-C53E-4C33-813E-8C2F902061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A2455EED-6018-4233-A466-2D1A78E3FD9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B5621095-C29A-414D-9440-CFC988081C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368718429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6DAE126-D52E-4A12-B8AB-E7881AC321FA}"/>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a:extLst>
              <a:ext uri="{FF2B5EF4-FFF2-40B4-BE49-F238E27FC236}">
                <a16:creationId xmlns:a16="http://schemas.microsoft.com/office/drawing/2014/main" id="{A404C3D6-FF82-438A-8020-DF03EE3715EA}"/>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A0CB309-399B-4505-9B36-A8DE3994D305}" type="slidenum">
              <a:rPr lang="en-US" altLang="en-US"/>
              <a:pPr>
                <a:defRPr/>
              </a:pPr>
              <a:t>‹#›</a:t>
            </a:fld>
            <a:endParaRPr lang="en-US" altLang="en-US"/>
          </a:p>
        </p:txBody>
      </p:sp>
      <p:sp>
        <p:nvSpPr>
          <p:cNvPr id="6" name="Rectangle 16">
            <a:extLst>
              <a:ext uri="{FF2B5EF4-FFF2-40B4-BE49-F238E27FC236}">
                <a16:creationId xmlns:a16="http://schemas.microsoft.com/office/drawing/2014/main" id="{E4EBB13C-4838-4D2D-B53E-DD95327AF147}"/>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575548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64E4954E-B6B7-421D-80C2-1524B7519DE2}"/>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a:extLst>
              <a:ext uri="{FF2B5EF4-FFF2-40B4-BE49-F238E27FC236}">
                <a16:creationId xmlns:a16="http://schemas.microsoft.com/office/drawing/2014/main" id="{6D3ECC4C-ECB8-46A6-9FC9-DA5A45C23FB4}"/>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E233D6F-FC1F-47AA-AFE4-5D2606F12491}" type="slidenum">
              <a:rPr lang="en-US" altLang="en-US"/>
              <a:pPr>
                <a:defRPr/>
              </a:pPr>
              <a:t>‹#›</a:t>
            </a:fld>
            <a:endParaRPr lang="en-US" altLang="en-US"/>
          </a:p>
        </p:txBody>
      </p:sp>
      <p:sp>
        <p:nvSpPr>
          <p:cNvPr id="7" name="Rectangle 16">
            <a:extLst>
              <a:ext uri="{FF2B5EF4-FFF2-40B4-BE49-F238E27FC236}">
                <a16:creationId xmlns:a16="http://schemas.microsoft.com/office/drawing/2014/main" id="{A10767D7-8DF6-4246-9B9D-01F56F51E3B0}"/>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305217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noAutofit/>
          </a:bodyPr>
          <a:lstStyle/>
          <a:p>
            <a:pPr lvl="0"/>
            <a:endParaRPr lang="en-US" noProof="0" dirty="0"/>
          </a:p>
        </p:txBody>
      </p:sp>
      <p:sp>
        <p:nvSpPr>
          <p:cNvPr id="4" name="Rectangle 2">
            <a:extLst>
              <a:ext uri="{FF2B5EF4-FFF2-40B4-BE49-F238E27FC236}">
                <a16:creationId xmlns:a16="http://schemas.microsoft.com/office/drawing/2014/main" id="{CD4F1CFF-875B-4E25-8E03-A7FA753191A6}"/>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a:extLst>
              <a:ext uri="{FF2B5EF4-FFF2-40B4-BE49-F238E27FC236}">
                <a16:creationId xmlns:a16="http://schemas.microsoft.com/office/drawing/2014/main" id="{A2D11E51-9D31-4875-AFB0-9CD6FD99B088}"/>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3AE5F75-CCDD-4DD7-B2A9-BF5FE16D0866}" type="slidenum">
              <a:rPr lang="en-US" altLang="en-US"/>
              <a:pPr>
                <a:defRPr/>
              </a:pPr>
              <a:t>‹#›</a:t>
            </a:fld>
            <a:endParaRPr lang="en-US" altLang="en-US"/>
          </a:p>
        </p:txBody>
      </p:sp>
      <p:sp>
        <p:nvSpPr>
          <p:cNvPr id="6" name="Rectangle 16">
            <a:extLst>
              <a:ext uri="{FF2B5EF4-FFF2-40B4-BE49-F238E27FC236}">
                <a16:creationId xmlns:a16="http://schemas.microsoft.com/office/drawing/2014/main" id="{1153D96F-98EC-4C13-B77B-DA956A068FFC}"/>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751859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B2E3547B-9B32-44A9-9D23-5A7C3C07B4F3}"/>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4" name="Slide Number Placeholder 3">
            <a:extLst>
              <a:ext uri="{FF2B5EF4-FFF2-40B4-BE49-F238E27FC236}">
                <a16:creationId xmlns:a16="http://schemas.microsoft.com/office/drawing/2014/main" id="{C5E41535-DED2-43EB-B258-C8EEC73F0356}"/>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10C1C36-2554-437D-AB5E-4CFB8C192B9D}" type="slidenum">
              <a:rPr lang="en-US" altLang="en-US"/>
              <a:pPr>
                <a:defRPr/>
              </a:pPr>
              <a:t>‹#›</a:t>
            </a:fld>
            <a:endParaRPr lang="en-US" altLang="en-US"/>
          </a:p>
        </p:txBody>
      </p:sp>
      <p:sp>
        <p:nvSpPr>
          <p:cNvPr id="5" name="Rectangle 16">
            <a:extLst>
              <a:ext uri="{FF2B5EF4-FFF2-40B4-BE49-F238E27FC236}">
                <a16:creationId xmlns:a16="http://schemas.microsoft.com/office/drawing/2014/main" id="{7B892861-0969-4752-814F-4436CEAE8F42}"/>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214726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0235EB6A-17F3-457D-95CF-578B62BAD2D7}"/>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a:extLst>
              <a:ext uri="{FF2B5EF4-FFF2-40B4-BE49-F238E27FC236}">
                <a16:creationId xmlns:a16="http://schemas.microsoft.com/office/drawing/2014/main" id="{166BCC90-30F6-477C-A174-56EDF2DA6B00}"/>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112D080-EABC-4AE3-ADA8-A2AEF36F8E08}" type="slidenum">
              <a:rPr lang="en-US" altLang="en-US"/>
              <a:pPr>
                <a:defRPr/>
              </a:pPr>
              <a:t>‹#›</a:t>
            </a:fld>
            <a:endParaRPr lang="en-US" altLang="en-US"/>
          </a:p>
        </p:txBody>
      </p:sp>
      <p:sp>
        <p:nvSpPr>
          <p:cNvPr id="7" name="Rectangle 16">
            <a:extLst>
              <a:ext uri="{FF2B5EF4-FFF2-40B4-BE49-F238E27FC236}">
                <a16:creationId xmlns:a16="http://schemas.microsoft.com/office/drawing/2014/main" id="{1904920F-B936-4494-9499-7D8032696CF8}"/>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547799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noAutofit/>
          </a:bodyPr>
          <a:lstStyle/>
          <a:p>
            <a:pPr lvl="0"/>
            <a:endParaRPr lang="en-US" noProof="0" dirty="0"/>
          </a:p>
        </p:txBody>
      </p:sp>
      <p:sp>
        <p:nvSpPr>
          <p:cNvPr id="5" name="Rectangle 2">
            <a:extLst>
              <a:ext uri="{FF2B5EF4-FFF2-40B4-BE49-F238E27FC236}">
                <a16:creationId xmlns:a16="http://schemas.microsoft.com/office/drawing/2014/main" id="{F752F5AE-41E5-4413-850F-247412DB8D14}"/>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a:extLst>
              <a:ext uri="{FF2B5EF4-FFF2-40B4-BE49-F238E27FC236}">
                <a16:creationId xmlns:a16="http://schemas.microsoft.com/office/drawing/2014/main" id="{5A0FD3C2-ABD2-47C1-97A7-DA3D8F93CAAF}"/>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38B1919-1F1C-41BC-8688-0672933A579A}" type="slidenum">
              <a:rPr lang="en-US" altLang="en-US"/>
              <a:pPr>
                <a:defRPr/>
              </a:pPr>
              <a:t>‹#›</a:t>
            </a:fld>
            <a:endParaRPr lang="en-US" altLang="en-US"/>
          </a:p>
        </p:txBody>
      </p:sp>
      <p:sp>
        <p:nvSpPr>
          <p:cNvPr id="7" name="Rectangle 16">
            <a:extLst>
              <a:ext uri="{FF2B5EF4-FFF2-40B4-BE49-F238E27FC236}">
                <a16:creationId xmlns:a16="http://schemas.microsoft.com/office/drawing/2014/main" id="{3039970F-4183-4B48-9456-6E5C1EACD425}"/>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740144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14A13798-7A83-46A8-B6EA-930DCCFDA58C}"/>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5" name="Rectangle 3">
            <a:extLst>
              <a:ext uri="{FF2B5EF4-FFF2-40B4-BE49-F238E27FC236}">
                <a16:creationId xmlns:a16="http://schemas.microsoft.com/office/drawing/2014/main" id="{71D4D9EF-13E4-4D1E-9B77-D1AED618699B}"/>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B6265E3-65FC-4BBF-802D-7F5F53843864}" type="slidenum">
              <a:rPr lang="en-US" altLang="en-US"/>
              <a:pPr>
                <a:defRPr/>
              </a:pPr>
              <a:t>‹#›</a:t>
            </a:fld>
            <a:endParaRPr lang="en-US" altLang="en-US"/>
          </a:p>
        </p:txBody>
      </p:sp>
      <p:sp>
        <p:nvSpPr>
          <p:cNvPr id="6" name="Rectangle 16">
            <a:extLst>
              <a:ext uri="{FF2B5EF4-FFF2-40B4-BE49-F238E27FC236}">
                <a16:creationId xmlns:a16="http://schemas.microsoft.com/office/drawing/2014/main" id="{502E03BC-AC2E-4E23-821B-6F3598BDAE53}"/>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806967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9229FB9-D5CC-4BEB-8271-6274E4E1CADF}"/>
              </a:ext>
            </a:extLst>
          </p:cNvPr>
          <p:cNvSpPr>
            <a:spLocks noGrp="1"/>
          </p:cNvSpPr>
          <p:nvPr>
            <p:ph type="dt" sz="half" idx="10"/>
          </p:nvPr>
        </p:nvSpPr>
        <p:spPr/>
        <p:txBody>
          <a:bodyPr/>
          <a:lstStyle>
            <a:lvl1pPr>
              <a:defRPr/>
            </a:lvl1pPr>
          </a:lstStyle>
          <a:p>
            <a:pPr>
              <a:defRPr/>
            </a:pPr>
            <a:fld id="{9F4026D0-EFBA-40DA-B761-EDDC26209FF6}" type="datetimeFigureOut">
              <a:rPr lang="en-US"/>
              <a:pPr>
                <a:defRPr/>
              </a:pPr>
              <a:t>1/20/2024</a:t>
            </a:fld>
            <a:endParaRPr lang="en-US"/>
          </a:p>
        </p:txBody>
      </p:sp>
      <p:sp>
        <p:nvSpPr>
          <p:cNvPr id="5" name="Footer Placeholder 4">
            <a:extLst>
              <a:ext uri="{FF2B5EF4-FFF2-40B4-BE49-F238E27FC236}">
                <a16:creationId xmlns:a16="http://schemas.microsoft.com/office/drawing/2014/main" id="{0DECD667-FD97-4515-9F1B-6A3AF3AB22B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13847C-1742-43D2-82E6-B03D9EA4B8AA}"/>
              </a:ext>
            </a:extLst>
          </p:cNvPr>
          <p:cNvSpPr>
            <a:spLocks noGrp="1"/>
          </p:cNvSpPr>
          <p:nvPr>
            <p:ph type="sldNum" sz="quarter" idx="12"/>
          </p:nvPr>
        </p:nvSpPr>
        <p:spPr/>
        <p:txBody>
          <a:bodyPr/>
          <a:lstStyle>
            <a:lvl1pPr>
              <a:defRPr/>
            </a:lvl1pPr>
          </a:lstStyle>
          <a:p>
            <a:pPr>
              <a:defRPr/>
            </a:pPr>
            <a:fld id="{F20248B0-C886-4009-A50D-70CE221CAE61}" type="slidenum">
              <a:rPr lang="en-US" altLang="en-US"/>
              <a:pPr>
                <a:defRPr/>
              </a:pPr>
              <a:t>‹#›</a:t>
            </a:fld>
            <a:endParaRPr lang="en-US" altLang="en-US"/>
          </a:p>
        </p:txBody>
      </p:sp>
    </p:spTree>
    <p:extLst>
      <p:ext uri="{BB962C8B-B14F-4D97-AF65-F5344CB8AC3E}">
        <p14:creationId xmlns:p14="http://schemas.microsoft.com/office/powerpoint/2010/main" val="174750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2527D0-F74B-418D-B632-0EA88926B7F0}"/>
              </a:ext>
            </a:extLst>
          </p:cNvPr>
          <p:cNvSpPr>
            <a:spLocks noGrp="1"/>
          </p:cNvSpPr>
          <p:nvPr>
            <p:ph type="dt" sz="half" idx="10"/>
          </p:nvPr>
        </p:nvSpPr>
        <p:spPr/>
        <p:txBody>
          <a:bodyPr/>
          <a:lstStyle>
            <a:lvl1pPr>
              <a:defRPr/>
            </a:lvl1pPr>
          </a:lstStyle>
          <a:p>
            <a:pPr>
              <a:defRPr/>
            </a:pPr>
            <a:fld id="{97E48540-8786-41D1-BB5B-A5DD7BAA4348}" type="datetimeFigureOut">
              <a:rPr lang="en-US"/>
              <a:pPr>
                <a:defRPr/>
              </a:pPr>
              <a:t>1/20/2024</a:t>
            </a:fld>
            <a:endParaRPr lang="en-US"/>
          </a:p>
        </p:txBody>
      </p:sp>
      <p:sp>
        <p:nvSpPr>
          <p:cNvPr id="5" name="Footer Placeholder 4">
            <a:extLst>
              <a:ext uri="{FF2B5EF4-FFF2-40B4-BE49-F238E27FC236}">
                <a16:creationId xmlns:a16="http://schemas.microsoft.com/office/drawing/2014/main" id="{A64318E5-636B-4351-B066-A100BACE08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FD52DB-BEB9-408C-8666-0061A3018978}"/>
              </a:ext>
            </a:extLst>
          </p:cNvPr>
          <p:cNvSpPr>
            <a:spLocks noGrp="1"/>
          </p:cNvSpPr>
          <p:nvPr>
            <p:ph type="sldNum" sz="quarter" idx="12"/>
          </p:nvPr>
        </p:nvSpPr>
        <p:spPr/>
        <p:txBody>
          <a:bodyPr/>
          <a:lstStyle>
            <a:lvl1pPr>
              <a:defRPr/>
            </a:lvl1pPr>
          </a:lstStyle>
          <a:p>
            <a:pPr>
              <a:defRPr/>
            </a:pPr>
            <a:fld id="{E9E15AC0-1573-4E51-A127-CF4335BC7121}" type="slidenum">
              <a:rPr lang="en-US" altLang="en-US"/>
              <a:pPr>
                <a:defRPr/>
              </a:pPr>
              <a:t>‹#›</a:t>
            </a:fld>
            <a:endParaRPr lang="en-US" altLang="en-US"/>
          </a:p>
        </p:txBody>
      </p:sp>
    </p:spTree>
    <p:extLst>
      <p:ext uri="{BB962C8B-B14F-4D97-AF65-F5344CB8AC3E}">
        <p14:creationId xmlns:p14="http://schemas.microsoft.com/office/powerpoint/2010/main" val="1387127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2EF5CA-2B67-4EEC-A83F-FBF962068551}"/>
              </a:ext>
            </a:extLst>
          </p:cNvPr>
          <p:cNvSpPr>
            <a:spLocks noGrp="1"/>
          </p:cNvSpPr>
          <p:nvPr>
            <p:ph type="dt" sz="half" idx="10"/>
          </p:nvPr>
        </p:nvSpPr>
        <p:spPr/>
        <p:txBody>
          <a:bodyPr/>
          <a:lstStyle>
            <a:lvl1pPr>
              <a:defRPr/>
            </a:lvl1pPr>
          </a:lstStyle>
          <a:p>
            <a:pPr>
              <a:defRPr/>
            </a:pPr>
            <a:fld id="{25DC69B6-BA3B-4D50-B3F2-BF6B49EEF11A}" type="datetimeFigureOut">
              <a:rPr lang="en-US"/>
              <a:pPr>
                <a:defRPr/>
              </a:pPr>
              <a:t>1/20/2024</a:t>
            </a:fld>
            <a:endParaRPr lang="en-US"/>
          </a:p>
        </p:txBody>
      </p:sp>
      <p:sp>
        <p:nvSpPr>
          <p:cNvPr id="5" name="Footer Placeholder 4">
            <a:extLst>
              <a:ext uri="{FF2B5EF4-FFF2-40B4-BE49-F238E27FC236}">
                <a16:creationId xmlns:a16="http://schemas.microsoft.com/office/drawing/2014/main" id="{8214F533-B98F-4F63-8134-C671FC8DB00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0B903B-56F7-46E3-AFDE-7A412B5F98D5}"/>
              </a:ext>
            </a:extLst>
          </p:cNvPr>
          <p:cNvSpPr>
            <a:spLocks noGrp="1"/>
          </p:cNvSpPr>
          <p:nvPr>
            <p:ph type="sldNum" sz="quarter" idx="12"/>
          </p:nvPr>
        </p:nvSpPr>
        <p:spPr/>
        <p:txBody>
          <a:bodyPr/>
          <a:lstStyle>
            <a:lvl1pPr>
              <a:defRPr/>
            </a:lvl1pPr>
          </a:lstStyle>
          <a:p>
            <a:pPr>
              <a:defRPr/>
            </a:pPr>
            <a:fld id="{E35C44E9-71EE-4DE6-A35C-AB315268FD20}" type="slidenum">
              <a:rPr lang="en-US" altLang="en-US"/>
              <a:pPr>
                <a:defRPr/>
              </a:pPr>
              <a:t>‹#›</a:t>
            </a:fld>
            <a:endParaRPr lang="en-US" altLang="en-US"/>
          </a:p>
        </p:txBody>
      </p:sp>
    </p:spTree>
    <p:extLst>
      <p:ext uri="{BB962C8B-B14F-4D97-AF65-F5344CB8AC3E}">
        <p14:creationId xmlns:p14="http://schemas.microsoft.com/office/powerpoint/2010/main" val="2552611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75464417"/>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CC91DB-60C9-4193-BED1-44DF327EE8C1}"/>
              </a:ext>
            </a:extLst>
          </p:cNvPr>
          <p:cNvSpPr>
            <a:spLocks noGrp="1"/>
          </p:cNvSpPr>
          <p:nvPr>
            <p:ph type="dt" sz="half" idx="10"/>
          </p:nvPr>
        </p:nvSpPr>
        <p:spPr/>
        <p:txBody>
          <a:bodyPr/>
          <a:lstStyle>
            <a:lvl1pPr>
              <a:defRPr/>
            </a:lvl1pPr>
          </a:lstStyle>
          <a:p>
            <a:pPr>
              <a:defRPr/>
            </a:pPr>
            <a:fld id="{9083B69A-EFE6-4590-BF5E-DAB031BFE1BC}" type="datetimeFigureOut">
              <a:rPr lang="en-US"/>
              <a:pPr>
                <a:defRPr/>
              </a:pPr>
              <a:t>1/20/2024</a:t>
            </a:fld>
            <a:endParaRPr lang="en-US"/>
          </a:p>
        </p:txBody>
      </p:sp>
      <p:sp>
        <p:nvSpPr>
          <p:cNvPr id="6" name="Footer Placeholder 4">
            <a:extLst>
              <a:ext uri="{FF2B5EF4-FFF2-40B4-BE49-F238E27FC236}">
                <a16:creationId xmlns:a16="http://schemas.microsoft.com/office/drawing/2014/main" id="{98C1AE22-BF73-42D5-9E53-DCAA2C898A7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9AA30D8-27C5-41DB-B40B-D762F46449ED}"/>
              </a:ext>
            </a:extLst>
          </p:cNvPr>
          <p:cNvSpPr>
            <a:spLocks noGrp="1"/>
          </p:cNvSpPr>
          <p:nvPr>
            <p:ph type="sldNum" sz="quarter" idx="12"/>
          </p:nvPr>
        </p:nvSpPr>
        <p:spPr/>
        <p:txBody>
          <a:bodyPr/>
          <a:lstStyle>
            <a:lvl1pPr>
              <a:defRPr/>
            </a:lvl1pPr>
          </a:lstStyle>
          <a:p>
            <a:pPr>
              <a:defRPr/>
            </a:pPr>
            <a:fld id="{FEB3F9D1-658F-4BF2-9260-8DDD77597CE6}" type="slidenum">
              <a:rPr lang="en-US" altLang="en-US"/>
              <a:pPr>
                <a:defRPr/>
              </a:pPr>
              <a:t>‹#›</a:t>
            </a:fld>
            <a:endParaRPr lang="en-US" altLang="en-US"/>
          </a:p>
        </p:txBody>
      </p:sp>
    </p:spTree>
    <p:extLst>
      <p:ext uri="{BB962C8B-B14F-4D97-AF65-F5344CB8AC3E}">
        <p14:creationId xmlns:p14="http://schemas.microsoft.com/office/powerpoint/2010/main" val="29672141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463C44A-F813-4978-9BB8-6257D457622E}"/>
              </a:ext>
            </a:extLst>
          </p:cNvPr>
          <p:cNvSpPr>
            <a:spLocks noGrp="1"/>
          </p:cNvSpPr>
          <p:nvPr>
            <p:ph type="dt" sz="half" idx="10"/>
          </p:nvPr>
        </p:nvSpPr>
        <p:spPr/>
        <p:txBody>
          <a:bodyPr/>
          <a:lstStyle>
            <a:lvl1pPr>
              <a:defRPr/>
            </a:lvl1pPr>
          </a:lstStyle>
          <a:p>
            <a:pPr>
              <a:defRPr/>
            </a:pPr>
            <a:fld id="{FA96049C-1766-44EF-8A93-89ED547DF4FC}" type="datetimeFigureOut">
              <a:rPr lang="en-US"/>
              <a:pPr>
                <a:defRPr/>
              </a:pPr>
              <a:t>1/20/2024</a:t>
            </a:fld>
            <a:endParaRPr lang="en-US"/>
          </a:p>
        </p:txBody>
      </p:sp>
      <p:sp>
        <p:nvSpPr>
          <p:cNvPr id="8" name="Footer Placeholder 4">
            <a:extLst>
              <a:ext uri="{FF2B5EF4-FFF2-40B4-BE49-F238E27FC236}">
                <a16:creationId xmlns:a16="http://schemas.microsoft.com/office/drawing/2014/main" id="{1C797552-15B5-42F4-A016-2C7F9A8FCB9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3AC3E74-5539-4F10-A247-5EFAC3E67356}"/>
              </a:ext>
            </a:extLst>
          </p:cNvPr>
          <p:cNvSpPr>
            <a:spLocks noGrp="1"/>
          </p:cNvSpPr>
          <p:nvPr>
            <p:ph type="sldNum" sz="quarter" idx="12"/>
          </p:nvPr>
        </p:nvSpPr>
        <p:spPr/>
        <p:txBody>
          <a:bodyPr/>
          <a:lstStyle>
            <a:lvl1pPr>
              <a:defRPr/>
            </a:lvl1pPr>
          </a:lstStyle>
          <a:p>
            <a:pPr>
              <a:defRPr/>
            </a:pPr>
            <a:fld id="{985F8F1B-5EDF-4624-99CE-D8A79A90D946}" type="slidenum">
              <a:rPr lang="en-US" altLang="en-US"/>
              <a:pPr>
                <a:defRPr/>
              </a:pPr>
              <a:t>‹#›</a:t>
            </a:fld>
            <a:endParaRPr lang="en-US" altLang="en-US"/>
          </a:p>
        </p:txBody>
      </p:sp>
    </p:spTree>
    <p:extLst>
      <p:ext uri="{BB962C8B-B14F-4D97-AF65-F5344CB8AC3E}">
        <p14:creationId xmlns:p14="http://schemas.microsoft.com/office/powerpoint/2010/main" val="20403095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8449938-EFE5-4E5E-BCB7-040AC46F9AD2}"/>
              </a:ext>
            </a:extLst>
          </p:cNvPr>
          <p:cNvSpPr>
            <a:spLocks noGrp="1"/>
          </p:cNvSpPr>
          <p:nvPr>
            <p:ph type="dt" sz="half" idx="10"/>
          </p:nvPr>
        </p:nvSpPr>
        <p:spPr/>
        <p:txBody>
          <a:bodyPr/>
          <a:lstStyle>
            <a:lvl1pPr>
              <a:defRPr/>
            </a:lvl1pPr>
          </a:lstStyle>
          <a:p>
            <a:pPr>
              <a:defRPr/>
            </a:pPr>
            <a:fld id="{439F09E8-C463-44BE-9230-7DC830F91C91}" type="datetimeFigureOut">
              <a:rPr lang="en-US"/>
              <a:pPr>
                <a:defRPr/>
              </a:pPr>
              <a:t>1/20/2024</a:t>
            </a:fld>
            <a:endParaRPr lang="en-US"/>
          </a:p>
        </p:txBody>
      </p:sp>
      <p:sp>
        <p:nvSpPr>
          <p:cNvPr id="4" name="Footer Placeholder 4">
            <a:extLst>
              <a:ext uri="{FF2B5EF4-FFF2-40B4-BE49-F238E27FC236}">
                <a16:creationId xmlns:a16="http://schemas.microsoft.com/office/drawing/2014/main" id="{F3F298BB-0093-4C91-A051-4177F0692E1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905E032-474B-4DE5-A75D-3A98A3D660FE}"/>
              </a:ext>
            </a:extLst>
          </p:cNvPr>
          <p:cNvSpPr>
            <a:spLocks noGrp="1"/>
          </p:cNvSpPr>
          <p:nvPr>
            <p:ph type="sldNum" sz="quarter" idx="12"/>
          </p:nvPr>
        </p:nvSpPr>
        <p:spPr/>
        <p:txBody>
          <a:bodyPr/>
          <a:lstStyle>
            <a:lvl1pPr>
              <a:defRPr/>
            </a:lvl1pPr>
          </a:lstStyle>
          <a:p>
            <a:pPr>
              <a:defRPr/>
            </a:pPr>
            <a:fld id="{B4F016B1-B9B4-45E6-8A92-8839A0DE6BE2}" type="slidenum">
              <a:rPr lang="en-US" altLang="en-US"/>
              <a:pPr>
                <a:defRPr/>
              </a:pPr>
              <a:t>‹#›</a:t>
            </a:fld>
            <a:endParaRPr lang="en-US" altLang="en-US"/>
          </a:p>
        </p:txBody>
      </p:sp>
    </p:spTree>
    <p:extLst>
      <p:ext uri="{BB962C8B-B14F-4D97-AF65-F5344CB8AC3E}">
        <p14:creationId xmlns:p14="http://schemas.microsoft.com/office/powerpoint/2010/main" val="12117476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1D7047B-73B0-4A9B-A186-360345DCC99D}"/>
              </a:ext>
            </a:extLst>
          </p:cNvPr>
          <p:cNvSpPr>
            <a:spLocks noGrp="1"/>
          </p:cNvSpPr>
          <p:nvPr>
            <p:ph type="dt" sz="half" idx="10"/>
          </p:nvPr>
        </p:nvSpPr>
        <p:spPr/>
        <p:txBody>
          <a:bodyPr/>
          <a:lstStyle>
            <a:lvl1pPr>
              <a:defRPr/>
            </a:lvl1pPr>
          </a:lstStyle>
          <a:p>
            <a:pPr>
              <a:defRPr/>
            </a:pPr>
            <a:fld id="{1B11E8AE-9B8F-42F3-A5EE-A997662EF4E4}" type="datetimeFigureOut">
              <a:rPr lang="en-US"/>
              <a:pPr>
                <a:defRPr/>
              </a:pPr>
              <a:t>1/20/2024</a:t>
            </a:fld>
            <a:endParaRPr lang="en-US"/>
          </a:p>
        </p:txBody>
      </p:sp>
      <p:sp>
        <p:nvSpPr>
          <p:cNvPr id="3" name="Footer Placeholder 4">
            <a:extLst>
              <a:ext uri="{FF2B5EF4-FFF2-40B4-BE49-F238E27FC236}">
                <a16:creationId xmlns:a16="http://schemas.microsoft.com/office/drawing/2014/main" id="{83E04B22-1600-4012-8F69-DE98173972C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14872AE-BF21-48AB-A549-73B0D643513B}"/>
              </a:ext>
            </a:extLst>
          </p:cNvPr>
          <p:cNvSpPr>
            <a:spLocks noGrp="1"/>
          </p:cNvSpPr>
          <p:nvPr>
            <p:ph type="sldNum" sz="quarter" idx="12"/>
          </p:nvPr>
        </p:nvSpPr>
        <p:spPr/>
        <p:txBody>
          <a:bodyPr/>
          <a:lstStyle>
            <a:lvl1pPr>
              <a:defRPr/>
            </a:lvl1pPr>
          </a:lstStyle>
          <a:p>
            <a:pPr>
              <a:defRPr/>
            </a:pPr>
            <a:fld id="{7936503D-9BD4-47EC-8F99-00740A91D370}" type="slidenum">
              <a:rPr lang="en-US" altLang="en-US"/>
              <a:pPr>
                <a:defRPr/>
              </a:pPr>
              <a:t>‹#›</a:t>
            </a:fld>
            <a:endParaRPr lang="en-US" altLang="en-US"/>
          </a:p>
        </p:txBody>
      </p:sp>
    </p:spTree>
    <p:extLst>
      <p:ext uri="{BB962C8B-B14F-4D97-AF65-F5344CB8AC3E}">
        <p14:creationId xmlns:p14="http://schemas.microsoft.com/office/powerpoint/2010/main" val="3780430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6C16690-095F-4910-9F83-E9282D9B7E67}"/>
              </a:ext>
            </a:extLst>
          </p:cNvPr>
          <p:cNvSpPr>
            <a:spLocks noGrp="1"/>
          </p:cNvSpPr>
          <p:nvPr>
            <p:ph type="dt" sz="half" idx="10"/>
          </p:nvPr>
        </p:nvSpPr>
        <p:spPr/>
        <p:txBody>
          <a:bodyPr/>
          <a:lstStyle>
            <a:lvl1pPr>
              <a:defRPr/>
            </a:lvl1pPr>
          </a:lstStyle>
          <a:p>
            <a:pPr>
              <a:defRPr/>
            </a:pPr>
            <a:fld id="{81028196-D37E-4EF9-A1F2-6E59A19ECE5E}" type="datetimeFigureOut">
              <a:rPr lang="en-US"/>
              <a:pPr>
                <a:defRPr/>
              </a:pPr>
              <a:t>1/20/2024</a:t>
            </a:fld>
            <a:endParaRPr lang="en-US"/>
          </a:p>
        </p:txBody>
      </p:sp>
      <p:sp>
        <p:nvSpPr>
          <p:cNvPr id="6" name="Footer Placeholder 4">
            <a:extLst>
              <a:ext uri="{FF2B5EF4-FFF2-40B4-BE49-F238E27FC236}">
                <a16:creationId xmlns:a16="http://schemas.microsoft.com/office/drawing/2014/main" id="{44B0D2BE-35B6-49A2-98C9-289F06CA81A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BD0C555-0EAC-45AD-89F3-FBD09B225E2E}"/>
              </a:ext>
            </a:extLst>
          </p:cNvPr>
          <p:cNvSpPr>
            <a:spLocks noGrp="1"/>
          </p:cNvSpPr>
          <p:nvPr>
            <p:ph type="sldNum" sz="quarter" idx="12"/>
          </p:nvPr>
        </p:nvSpPr>
        <p:spPr/>
        <p:txBody>
          <a:bodyPr/>
          <a:lstStyle>
            <a:lvl1pPr>
              <a:defRPr/>
            </a:lvl1pPr>
          </a:lstStyle>
          <a:p>
            <a:pPr>
              <a:defRPr/>
            </a:pPr>
            <a:fld id="{B0CE3233-56E6-4DBC-8525-E8A1A18522F1}" type="slidenum">
              <a:rPr lang="en-US" altLang="en-US"/>
              <a:pPr>
                <a:defRPr/>
              </a:pPr>
              <a:t>‹#›</a:t>
            </a:fld>
            <a:endParaRPr lang="en-US" altLang="en-US"/>
          </a:p>
        </p:txBody>
      </p:sp>
    </p:spTree>
    <p:extLst>
      <p:ext uri="{BB962C8B-B14F-4D97-AF65-F5344CB8AC3E}">
        <p14:creationId xmlns:p14="http://schemas.microsoft.com/office/powerpoint/2010/main" val="19863555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C354D30-800E-4B37-A9F6-75F608AA3F83}"/>
              </a:ext>
            </a:extLst>
          </p:cNvPr>
          <p:cNvSpPr>
            <a:spLocks noGrp="1"/>
          </p:cNvSpPr>
          <p:nvPr>
            <p:ph type="dt" sz="half" idx="10"/>
          </p:nvPr>
        </p:nvSpPr>
        <p:spPr/>
        <p:txBody>
          <a:bodyPr/>
          <a:lstStyle>
            <a:lvl1pPr>
              <a:defRPr/>
            </a:lvl1pPr>
          </a:lstStyle>
          <a:p>
            <a:pPr>
              <a:defRPr/>
            </a:pPr>
            <a:fld id="{11F9627C-DF4C-4DE9-AF2B-3009C924B115}" type="datetimeFigureOut">
              <a:rPr lang="en-US"/>
              <a:pPr>
                <a:defRPr/>
              </a:pPr>
              <a:t>1/20/2024</a:t>
            </a:fld>
            <a:endParaRPr lang="en-US"/>
          </a:p>
        </p:txBody>
      </p:sp>
      <p:sp>
        <p:nvSpPr>
          <p:cNvPr id="6" name="Footer Placeholder 4">
            <a:extLst>
              <a:ext uri="{FF2B5EF4-FFF2-40B4-BE49-F238E27FC236}">
                <a16:creationId xmlns:a16="http://schemas.microsoft.com/office/drawing/2014/main" id="{0611B752-D83C-4117-8748-83F52E7BC9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C29E58F-A2B8-44DE-991A-0891667D13D4}"/>
              </a:ext>
            </a:extLst>
          </p:cNvPr>
          <p:cNvSpPr>
            <a:spLocks noGrp="1"/>
          </p:cNvSpPr>
          <p:nvPr>
            <p:ph type="sldNum" sz="quarter" idx="12"/>
          </p:nvPr>
        </p:nvSpPr>
        <p:spPr/>
        <p:txBody>
          <a:bodyPr/>
          <a:lstStyle>
            <a:lvl1pPr>
              <a:defRPr/>
            </a:lvl1pPr>
          </a:lstStyle>
          <a:p>
            <a:pPr>
              <a:defRPr/>
            </a:pPr>
            <a:fld id="{1A4D58E8-0B51-4BF5-B5BD-0FDEE3FCE676}" type="slidenum">
              <a:rPr lang="en-US" altLang="en-US"/>
              <a:pPr>
                <a:defRPr/>
              </a:pPr>
              <a:t>‹#›</a:t>
            </a:fld>
            <a:endParaRPr lang="en-US" altLang="en-US"/>
          </a:p>
        </p:txBody>
      </p:sp>
    </p:spTree>
    <p:extLst>
      <p:ext uri="{BB962C8B-B14F-4D97-AF65-F5344CB8AC3E}">
        <p14:creationId xmlns:p14="http://schemas.microsoft.com/office/powerpoint/2010/main" val="29338894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E2F1AD-7A6F-4C26-A3EE-F6779D825671}"/>
              </a:ext>
            </a:extLst>
          </p:cNvPr>
          <p:cNvSpPr>
            <a:spLocks noGrp="1"/>
          </p:cNvSpPr>
          <p:nvPr>
            <p:ph type="dt" sz="half" idx="10"/>
          </p:nvPr>
        </p:nvSpPr>
        <p:spPr/>
        <p:txBody>
          <a:bodyPr/>
          <a:lstStyle>
            <a:lvl1pPr>
              <a:defRPr/>
            </a:lvl1pPr>
          </a:lstStyle>
          <a:p>
            <a:pPr>
              <a:defRPr/>
            </a:pPr>
            <a:fld id="{A321DA8F-7979-4752-BC0D-2F2485FC7F8A}" type="datetimeFigureOut">
              <a:rPr lang="en-US"/>
              <a:pPr>
                <a:defRPr/>
              </a:pPr>
              <a:t>1/20/2024</a:t>
            </a:fld>
            <a:endParaRPr lang="en-US"/>
          </a:p>
        </p:txBody>
      </p:sp>
      <p:sp>
        <p:nvSpPr>
          <p:cNvPr id="5" name="Footer Placeholder 4">
            <a:extLst>
              <a:ext uri="{FF2B5EF4-FFF2-40B4-BE49-F238E27FC236}">
                <a16:creationId xmlns:a16="http://schemas.microsoft.com/office/drawing/2014/main" id="{ABD68B18-AA74-4033-B311-F145A6B6974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41A691-AB50-476E-92C0-950B4EB0A341}"/>
              </a:ext>
            </a:extLst>
          </p:cNvPr>
          <p:cNvSpPr>
            <a:spLocks noGrp="1"/>
          </p:cNvSpPr>
          <p:nvPr>
            <p:ph type="sldNum" sz="quarter" idx="12"/>
          </p:nvPr>
        </p:nvSpPr>
        <p:spPr/>
        <p:txBody>
          <a:bodyPr/>
          <a:lstStyle>
            <a:lvl1pPr>
              <a:defRPr/>
            </a:lvl1pPr>
          </a:lstStyle>
          <a:p>
            <a:pPr>
              <a:defRPr/>
            </a:pPr>
            <a:fld id="{3BD1E749-BFBE-4314-9AA5-DA6F53EAA934}" type="slidenum">
              <a:rPr lang="en-US" altLang="en-US"/>
              <a:pPr>
                <a:defRPr/>
              </a:pPr>
              <a:t>‹#›</a:t>
            </a:fld>
            <a:endParaRPr lang="en-US" altLang="en-US"/>
          </a:p>
        </p:txBody>
      </p:sp>
    </p:spTree>
    <p:extLst>
      <p:ext uri="{BB962C8B-B14F-4D97-AF65-F5344CB8AC3E}">
        <p14:creationId xmlns:p14="http://schemas.microsoft.com/office/powerpoint/2010/main" val="3252528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F58DB0-C204-4594-8177-02F24A04DD8F}"/>
              </a:ext>
            </a:extLst>
          </p:cNvPr>
          <p:cNvSpPr>
            <a:spLocks noGrp="1"/>
          </p:cNvSpPr>
          <p:nvPr>
            <p:ph type="dt" sz="half" idx="10"/>
          </p:nvPr>
        </p:nvSpPr>
        <p:spPr/>
        <p:txBody>
          <a:bodyPr/>
          <a:lstStyle>
            <a:lvl1pPr>
              <a:defRPr/>
            </a:lvl1pPr>
          </a:lstStyle>
          <a:p>
            <a:pPr>
              <a:defRPr/>
            </a:pPr>
            <a:fld id="{F7F64D25-DA93-4AD3-9716-49069E2BF56B}" type="datetimeFigureOut">
              <a:rPr lang="en-US"/>
              <a:pPr>
                <a:defRPr/>
              </a:pPr>
              <a:t>1/20/2024</a:t>
            </a:fld>
            <a:endParaRPr lang="en-US"/>
          </a:p>
        </p:txBody>
      </p:sp>
      <p:sp>
        <p:nvSpPr>
          <p:cNvPr id="5" name="Footer Placeholder 4">
            <a:extLst>
              <a:ext uri="{FF2B5EF4-FFF2-40B4-BE49-F238E27FC236}">
                <a16:creationId xmlns:a16="http://schemas.microsoft.com/office/drawing/2014/main" id="{466FB1DA-8E6D-4DD6-9789-B23FEA2CC1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B8AC64A-922C-4697-9EB2-1A1C1E168785}"/>
              </a:ext>
            </a:extLst>
          </p:cNvPr>
          <p:cNvSpPr>
            <a:spLocks noGrp="1"/>
          </p:cNvSpPr>
          <p:nvPr>
            <p:ph type="sldNum" sz="quarter" idx="12"/>
          </p:nvPr>
        </p:nvSpPr>
        <p:spPr/>
        <p:txBody>
          <a:bodyPr/>
          <a:lstStyle>
            <a:lvl1pPr>
              <a:defRPr/>
            </a:lvl1pPr>
          </a:lstStyle>
          <a:p>
            <a:pPr>
              <a:defRPr/>
            </a:pPr>
            <a:fld id="{A78BE7EB-883F-46C7-B567-590ADC7E4DF0}" type="slidenum">
              <a:rPr lang="en-US" altLang="en-US"/>
              <a:pPr>
                <a:defRPr/>
              </a:pPr>
              <a:t>‹#›</a:t>
            </a:fld>
            <a:endParaRPr lang="en-US" altLang="en-US"/>
          </a:p>
        </p:txBody>
      </p:sp>
    </p:spTree>
    <p:extLst>
      <p:ext uri="{BB962C8B-B14F-4D97-AF65-F5344CB8AC3E}">
        <p14:creationId xmlns:p14="http://schemas.microsoft.com/office/powerpoint/2010/main" val="3330165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546844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834391276"/>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1214223356"/>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940635813"/>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2445520713"/>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809151"/>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4CA7FB88-6ABC-4C31-AC43-EF614F09E451}"/>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3E66466D-4159-44A2-A215-ADBCBEA93909}"/>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82AD97C0-1ED8-429E-9A3F-3DFE0C98C2DF}"/>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96A8789A-2AA5-4B53-9E15-3E5852D75F75}"/>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962F0CFC-836A-4F7F-8C2C-4A299799DD85}"/>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17C099AF-D727-4E6A-8E48-633EC543AF2C}"/>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C66C1B15-11CE-4293-BEAC-9082E105A25D}"/>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2414509845"/>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a:extLst>
              <a:ext uri="{FF2B5EF4-FFF2-40B4-BE49-F238E27FC236}">
                <a16:creationId xmlns:a16="http://schemas.microsoft.com/office/drawing/2014/main" id="{3008C461-0ED6-482C-95EC-45864C26EBEF}"/>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a:extLst>
              <a:ext uri="{FF2B5EF4-FFF2-40B4-BE49-F238E27FC236}">
                <a16:creationId xmlns:a16="http://schemas.microsoft.com/office/drawing/2014/main" id="{44599B2C-5BF0-4BCC-B4D9-7E8551C42E81}"/>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a:extLst>
              <a:ext uri="{FF2B5EF4-FFF2-40B4-BE49-F238E27FC236}">
                <a16:creationId xmlns:a16="http://schemas.microsoft.com/office/drawing/2014/main" id="{8A5583EE-1876-475A-B0FC-46BAE5FB31D6}"/>
              </a:ext>
            </a:extLst>
          </p:cNvPr>
          <p:cNvPicPr>
            <a:picLocks/>
          </p:cNvPicPr>
          <p:nvPr/>
        </p:nvPicPr>
        <p:blipFill>
          <a:blip r:embed="rId18">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a:extLst>
              <a:ext uri="{FF2B5EF4-FFF2-40B4-BE49-F238E27FC236}">
                <a16:creationId xmlns:a16="http://schemas.microsoft.com/office/drawing/2014/main" id="{D503A490-A183-40AB-92FF-35673D54971C}"/>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A6B64A83-457F-4064-8DCE-7FEA2F1E7741}"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1/20/2024</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878CB627-7F35-48DC-9F04-82F15D090A91}"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a:defRPr/>
            </a:pPr>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8D4ABF28-0204-44CF-909D-11284C03C538}"/>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EA359912-59F6-48BB-9526-83AF6C0069C3}"/>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a:extLst>
              <a:ext uri="{FF2B5EF4-FFF2-40B4-BE49-F238E27FC236}">
                <a16:creationId xmlns:a16="http://schemas.microsoft.com/office/drawing/2014/main" id="{DEAA63EE-E1D3-41B9-9883-586D7523B195}"/>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54" r:id="rId1"/>
    <p:sldLayoutId id="2147484236" r:id="rId2"/>
    <p:sldLayoutId id="2147484237" r:id="rId3"/>
    <p:sldLayoutId id="2147484238" r:id="rId4"/>
    <p:sldLayoutId id="2147484239" r:id="rId5"/>
    <p:sldLayoutId id="2147484240" r:id="rId6"/>
    <p:sldLayoutId id="2147484241" r:id="rId7"/>
    <p:sldLayoutId id="2147484242" r:id="rId8"/>
    <p:sldLayoutId id="2147484255" r:id="rId9"/>
    <p:sldLayoutId id="2147484256" r:id="rId10"/>
    <p:sldLayoutId id="2147484257" r:id="rId11"/>
    <p:sldLayoutId id="2147484258" r:id="rId12"/>
    <p:sldLayoutId id="2147484259" r:id="rId13"/>
    <p:sldLayoutId id="2147484260" r:id="rId14"/>
    <p:sldLayoutId id="2147484261" r:id="rId15"/>
    <p:sldLayoutId id="2147484262" r:id="rId16"/>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11EC69A5-AA82-483F-8B86-9496E974F9C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76C0DC09-F461-42D4-84BE-979EDA51058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AEA5F96-ECF6-4EBA-AE01-0425768A368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8D6D95-7C4D-4725-9759-F250E94B0A14}" type="datetimeFigureOut">
              <a:rPr lang="en-US"/>
              <a:pPr>
                <a:defRPr/>
              </a:pPr>
              <a:t>1/20/2024</a:t>
            </a:fld>
            <a:endParaRPr lang="en-US"/>
          </a:p>
        </p:txBody>
      </p:sp>
      <p:sp>
        <p:nvSpPr>
          <p:cNvPr id="5" name="Footer Placeholder 4">
            <a:extLst>
              <a:ext uri="{FF2B5EF4-FFF2-40B4-BE49-F238E27FC236}">
                <a16:creationId xmlns:a16="http://schemas.microsoft.com/office/drawing/2014/main" id="{EAEAAD40-684C-41A4-A7CA-03C1A92FC4D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400C0C39-E6F8-4DEC-B2C7-B474323563B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2FE6C212-9949-4182-A111-B97A7CC7509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8.emf"/><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gif"/><Relationship Id="rId7" Type="http://schemas.openxmlformats.org/officeDocument/2006/relationships/image" Target="../media/image15.emf"/><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image" Target="../media/image14.emf"/><Relationship Id="rId5" Type="http://schemas.openxmlformats.org/officeDocument/2006/relationships/image" Target="../media/image13.jpeg"/><Relationship Id="rId4" Type="http://schemas.openxmlformats.org/officeDocument/2006/relationships/image" Target="../media/image12.wmf"/><Relationship Id="rId9" Type="http://schemas.openxmlformats.org/officeDocument/2006/relationships/image" Target="../media/image17.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18.emf"/></Relationships>
</file>

<file path=ppt/slides/_rels/slide1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image" Target="../media/image19.jpeg"/><Relationship Id="rId4" Type="http://schemas.openxmlformats.org/officeDocument/2006/relationships/image" Target="../media/image7.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35.xml"/><Relationship Id="rId1" Type="http://schemas.openxmlformats.org/officeDocument/2006/relationships/slideLayout" Target="../slideLayouts/slideLayout8.xml"/><Relationship Id="rId4" Type="http://schemas.openxmlformats.org/officeDocument/2006/relationships/image" Target="../media/image21.e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37.xml"/><Relationship Id="rId1" Type="http://schemas.openxmlformats.org/officeDocument/2006/relationships/slideLayout" Target="../slideLayouts/slideLayout15.xml"/><Relationship Id="rId4" Type="http://schemas.openxmlformats.org/officeDocument/2006/relationships/image" Target="../media/image23.wmf"/></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41.xml"/><Relationship Id="rId1" Type="http://schemas.openxmlformats.org/officeDocument/2006/relationships/slideLayout" Target="../slideLayouts/slideLayout13.xml"/><Relationship Id="rId5" Type="http://schemas.openxmlformats.org/officeDocument/2006/relationships/image" Target="../media/image26.wmf"/><Relationship Id="rId4" Type="http://schemas.openxmlformats.org/officeDocument/2006/relationships/image" Target="../media/image25.w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0.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1.xml"/></Relationships>
</file>

<file path=ppt/slides/_rels/slide83.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0F6DFA6-57EE-444B-8CA9-354CEBE95056}"/>
              </a:ext>
            </a:extLst>
          </p:cNvPr>
          <p:cNvSpPr>
            <a:spLocks noGrp="1"/>
          </p:cNvSpPr>
          <p:nvPr>
            <p:ph type="subTitle" idx="1"/>
          </p:nvPr>
        </p:nvSpPr>
        <p:spPr>
          <a:xfrm>
            <a:off x="3779838" y="5537200"/>
            <a:ext cx="4895850" cy="765175"/>
          </a:xfrm>
        </p:spPr>
        <p:txBody>
          <a:bodyPr/>
          <a:lstStyle/>
          <a:p>
            <a:pPr algn="r" eaLnBrk="1" hangingPunct="1">
              <a:defRPr/>
            </a:pPr>
            <a:r>
              <a:rPr lang="en-US" dirty="0"/>
              <a:t>Security Planning</a:t>
            </a:r>
            <a:br>
              <a:rPr lang="en-US" dirty="0"/>
            </a:br>
            <a:r>
              <a:rPr lang="en-US" dirty="0"/>
              <a:t>Susan Lincke</a:t>
            </a:r>
          </a:p>
        </p:txBody>
      </p:sp>
      <p:sp>
        <p:nvSpPr>
          <p:cNvPr id="3074" name="Rectangle 2">
            <a:extLst>
              <a:ext uri="{FF2B5EF4-FFF2-40B4-BE49-F238E27FC236}">
                <a16:creationId xmlns:a16="http://schemas.microsoft.com/office/drawing/2014/main" id="{57927F60-56C2-4888-84E7-849D23C0108E}"/>
              </a:ext>
            </a:extLst>
          </p:cNvPr>
          <p:cNvSpPr>
            <a:spLocks noGrp="1" noChangeArrowheads="1"/>
          </p:cNvSpPr>
          <p:nvPr>
            <p:ph type="ctrTitle"/>
          </p:nvPr>
        </p:nvSpPr>
        <p:spPr>
          <a:xfrm>
            <a:off x="3771900" y="4165600"/>
            <a:ext cx="4903788" cy="1209675"/>
          </a:xfrm>
        </p:spPr>
        <p:txBody>
          <a:bodyPr/>
          <a:lstStyle/>
          <a:p>
            <a:pPr algn="ctr" eaLnBrk="1" hangingPunct="1">
              <a:defRPr/>
            </a:pPr>
            <a:r>
              <a:rPr lang="en-US" altLang="en-US" sz="3200" dirty="0"/>
              <a:t>Complying with HIPAA and</a:t>
            </a:r>
            <a:br>
              <a:rPr lang="en-US" altLang="en-US" sz="3200" dirty="0"/>
            </a:br>
            <a:r>
              <a:rPr lang="en-US" altLang="en-US" sz="3200" dirty="0"/>
              <a:t>HITECH</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AC63076D-626E-4515-8D98-A7718159F9B0}"/>
              </a:ext>
            </a:extLst>
          </p:cNvPr>
          <p:cNvSpPr>
            <a:spLocks noGrp="1" noChangeArrowheads="1"/>
          </p:cNvSpPr>
          <p:nvPr>
            <p:ph type="title"/>
          </p:nvPr>
        </p:nvSpPr>
        <p:spPr>
          <a:xfrm>
            <a:off x="520700" y="917575"/>
            <a:ext cx="8154988" cy="885825"/>
          </a:xfrm>
        </p:spPr>
        <p:txBody>
          <a:bodyPr/>
          <a:lstStyle/>
          <a:p>
            <a:pPr eaLnBrk="1" hangingPunct="1"/>
            <a:r>
              <a:rPr lang="en-US" altLang="en-US" sz="3200">
                <a:ea typeface="Calibri" panose="020F0502020204030204" pitchFamily="34" charset="0"/>
                <a:cs typeface="Lucida Sans" panose="020B0602030504020204" pitchFamily="34" charset="0"/>
              </a:rPr>
              <a:t>Health Care Organization</a:t>
            </a:r>
            <a:br>
              <a:rPr lang="en-US" altLang="en-US" sz="3200">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Covered Entities (CE)</a:t>
            </a:r>
          </a:p>
        </p:txBody>
      </p:sp>
      <p:pic>
        <p:nvPicPr>
          <p:cNvPr id="30723" name="Picture 5" descr="j0240719">
            <a:extLst>
              <a:ext uri="{FF2B5EF4-FFF2-40B4-BE49-F238E27FC236}">
                <a16:creationId xmlns:a16="http://schemas.microsoft.com/office/drawing/2014/main" id="{3435B588-07D5-486C-B0E5-0C72E8AB57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3962400"/>
            <a:ext cx="1163638"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Documents">
            <a:extLst>
              <a:ext uri="{FF2B5EF4-FFF2-40B4-BE49-F238E27FC236}">
                <a16:creationId xmlns:a16="http://schemas.microsoft.com/office/drawing/2014/main" id="{D19A6CAD-C232-4F8D-9633-38744E9E49E9}"/>
              </a:ext>
            </a:extLst>
          </p:cNvPr>
          <p:cNvSpPr>
            <a:spLocks noEditPoints="1" noChangeArrowheads="1"/>
          </p:cNvSpPr>
          <p:nvPr/>
        </p:nvSpPr>
        <p:spPr bwMode="auto">
          <a:xfrm>
            <a:off x="4191000" y="1752600"/>
            <a:ext cx="1524000" cy="2095500"/>
          </a:xfrm>
          <a:custGeom>
            <a:avLst/>
            <a:gdLst>
              <a:gd name="T0" fmla="*/ 0 w 21600"/>
              <a:gd name="T1" fmla="*/ 2147483646 h 21600"/>
              <a:gd name="T2" fmla="*/ 2147483646 w 21600"/>
              <a:gd name="T3" fmla="*/ 0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0 h 21600"/>
              <a:gd name="T18" fmla="*/ 2147483646 w 21600"/>
              <a:gd name="T19" fmla="*/ 0 h 21600"/>
              <a:gd name="T20" fmla="*/ 0 w 21600"/>
              <a:gd name="T21" fmla="*/ 2147483646 h 21600"/>
              <a:gd name="T22" fmla="*/ 2147483646 w 21600"/>
              <a:gd name="T23" fmla="*/ 2147483646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5 w 21600"/>
              <a:gd name="T37" fmla="*/ 4171 h 21600"/>
              <a:gd name="T38" fmla="*/ 16522 w 21600"/>
              <a:gd name="T39" fmla="*/ 17314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pic>
        <p:nvPicPr>
          <p:cNvPr id="30726" name="Picture 8" descr="j0186002">
            <a:extLst>
              <a:ext uri="{FF2B5EF4-FFF2-40B4-BE49-F238E27FC236}">
                <a16:creationId xmlns:a16="http://schemas.microsoft.com/office/drawing/2014/main" id="{CAA84A2D-B6E8-4FAA-ACD5-82C2D48A16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2438400"/>
            <a:ext cx="74136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7" name="Text Box 10">
            <a:extLst>
              <a:ext uri="{FF2B5EF4-FFF2-40B4-BE49-F238E27FC236}">
                <a16:creationId xmlns:a16="http://schemas.microsoft.com/office/drawing/2014/main" id="{599AC6F9-33DE-47C5-835D-4CD43072DC42}"/>
              </a:ext>
            </a:extLst>
          </p:cNvPr>
          <p:cNvSpPr txBox="1">
            <a:spLocks noChangeArrowheads="1"/>
          </p:cNvSpPr>
          <p:nvPr/>
        </p:nvSpPr>
        <p:spPr bwMode="auto">
          <a:xfrm>
            <a:off x="1371600" y="4724400"/>
            <a:ext cx="1771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Health care</a:t>
            </a:r>
          </a:p>
          <a:p>
            <a:pPr eaLnBrk="1" hangingPunct="1"/>
            <a:r>
              <a:rPr lang="en-US" altLang="en-US" b="1"/>
              <a:t>Clearinghouse</a:t>
            </a:r>
          </a:p>
        </p:txBody>
      </p:sp>
      <p:sp>
        <p:nvSpPr>
          <p:cNvPr id="30728" name="Text Box 11">
            <a:extLst>
              <a:ext uri="{FF2B5EF4-FFF2-40B4-BE49-F238E27FC236}">
                <a16:creationId xmlns:a16="http://schemas.microsoft.com/office/drawing/2014/main" id="{D547E8AB-A2EF-4640-A4C5-4198C1DAC5F9}"/>
              </a:ext>
            </a:extLst>
          </p:cNvPr>
          <p:cNvSpPr txBox="1">
            <a:spLocks noChangeArrowheads="1"/>
          </p:cNvSpPr>
          <p:nvPr/>
        </p:nvSpPr>
        <p:spPr bwMode="auto">
          <a:xfrm>
            <a:off x="6477000" y="5943600"/>
            <a:ext cx="2444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Health Care Provider</a:t>
            </a:r>
          </a:p>
          <a:p>
            <a:pPr eaLnBrk="1" hangingPunct="1"/>
            <a:r>
              <a:rPr lang="en-US" altLang="en-US"/>
              <a:t>(e.g., doctor, hospital)</a:t>
            </a:r>
          </a:p>
        </p:txBody>
      </p:sp>
      <p:sp>
        <p:nvSpPr>
          <p:cNvPr id="30729" name="Text Box 12">
            <a:extLst>
              <a:ext uri="{FF2B5EF4-FFF2-40B4-BE49-F238E27FC236}">
                <a16:creationId xmlns:a16="http://schemas.microsoft.com/office/drawing/2014/main" id="{A6314E84-3F06-40C1-A942-3AE702FBF13E}"/>
              </a:ext>
            </a:extLst>
          </p:cNvPr>
          <p:cNvSpPr txBox="1">
            <a:spLocks noChangeArrowheads="1"/>
          </p:cNvSpPr>
          <p:nvPr/>
        </p:nvSpPr>
        <p:spPr bwMode="auto">
          <a:xfrm>
            <a:off x="5867400" y="2057400"/>
            <a:ext cx="1987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Health plan</a:t>
            </a:r>
          </a:p>
          <a:p>
            <a:pPr algn="ctr" eaLnBrk="1" hangingPunct="1"/>
            <a:r>
              <a:rPr lang="en-US" altLang="en-US"/>
              <a:t>(e.g., HMO, PPO)</a:t>
            </a:r>
          </a:p>
        </p:txBody>
      </p:sp>
      <p:sp>
        <p:nvSpPr>
          <p:cNvPr id="30730" name="Line 16">
            <a:extLst>
              <a:ext uri="{FF2B5EF4-FFF2-40B4-BE49-F238E27FC236}">
                <a16:creationId xmlns:a16="http://schemas.microsoft.com/office/drawing/2014/main" id="{5A8292A8-A0AB-4DC5-BCE7-027F32CE993F}"/>
              </a:ext>
            </a:extLst>
          </p:cNvPr>
          <p:cNvSpPr>
            <a:spLocks noChangeShapeType="1"/>
          </p:cNvSpPr>
          <p:nvPr/>
        </p:nvSpPr>
        <p:spPr bwMode="auto">
          <a:xfrm flipH="1" flipV="1">
            <a:off x="3200400" y="4648200"/>
            <a:ext cx="3200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1" name="Line 17">
            <a:extLst>
              <a:ext uri="{FF2B5EF4-FFF2-40B4-BE49-F238E27FC236}">
                <a16:creationId xmlns:a16="http://schemas.microsoft.com/office/drawing/2014/main" id="{79A802AC-9279-451D-A2C2-939B99312992}"/>
              </a:ext>
            </a:extLst>
          </p:cNvPr>
          <p:cNvSpPr>
            <a:spLocks noChangeShapeType="1"/>
          </p:cNvSpPr>
          <p:nvPr/>
        </p:nvSpPr>
        <p:spPr bwMode="auto">
          <a:xfrm flipV="1">
            <a:off x="3200400" y="3810000"/>
            <a:ext cx="10668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2" name="Text Box 18">
            <a:extLst>
              <a:ext uri="{FF2B5EF4-FFF2-40B4-BE49-F238E27FC236}">
                <a16:creationId xmlns:a16="http://schemas.microsoft.com/office/drawing/2014/main" id="{E8492BC6-E0A1-4459-8CA0-2053AAFDB587}"/>
              </a:ext>
            </a:extLst>
          </p:cNvPr>
          <p:cNvSpPr txBox="1">
            <a:spLocks noChangeArrowheads="1"/>
          </p:cNvSpPr>
          <p:nvPr/>
        </p:nvSpPr>
        <p:spPr bwMode="auto">
          <a:xfrm>
            <a:off x="3336925" y="3998913"/>
            <a:ext cx="14160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Standard</a:t>
            </a:r>
          </a:p>
          <a:p>
            <a:pPr eaLnBrk="1" hangingPunct="1"/>
            <a:r>
              <a:rPr lang="en-US" altLang="en-US"/>
              <a:t>bills/records</a:t>
            </a:r>
          </a:p>
        </p:txBody>
      </p:sp>
      <p:sp>
        <p:nvSpPr>
          <p:cNvPr id="30733" name="Text Box 19">
            <a:extLst>
              <a:ext uri="{FF2B5EF4-FFF2-40B4-BE49-F238E27FC236}">
                <a16:creationId xmlns:a16="http://schemas.microsoft.com/office/drawing/2014/main" id="{C12BEB02-1AC7-418C-85D4-130CCEFC617A}"/>
              </a:ext>
            </a:extLst>
          </p:cNvPr>
          <p:cNvSpPr txBox="1">
            <a:spLocks noChangeArrowheads="1"/>
          </p:cNvSpPr>
          <p:nvPr/>
        </p:nvSpPr>
        <p:spPr bwMode="auto">
          <a:xfrm>
            <a:off x="3641725" y="5065713"/>
            <a:ext cx="1492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Nonstandard</a:t>
            </a:r>
          </a:p>
          <a:p>
            <a:pPr eaLnBrk="1" hangingPunct="1"/>
            <a:r>
              <a:rPr lang="en-US" altLang="en-US"/>
              <a:t>bills/records</a:t>
            </a:r>
          </a:p>
        </p:txBody>
      </p:sp>
      <p:sp>
        <p:nvSpPr>
          <p:cNvPr id="30734" name="Line 20">
            <a:extLst>
              <a:ext uri="{FF2B5EF4-FFF2-40B4-BE49-F238E27FC236}">
                <a16:creationId xmlns:a16="http://schemas.microsoft.com/office/drawing/2014/main" id="{71333F1F-1995-4EA8-B39B-7B3A1328369A}"/>
              </a:ext>
            </a:extLst>
          </p:cNvPr>
          <p:cNvSpPr>
            <a:spLocks noChangeShapeType="1"/>
          </p:cNvSpPr>
          <p:nvPr/>
        </p:nvSpPr>
        <p:spPr bwMode="auto">
          <a:xfrm flipH="1" flipV="1">
            <a:off x="5943600" y="3733800"/>
            <a:ext cx="8382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5" name="Text Box 21">
            <a:extLst>
              <a:ext uri="{FF2B5EF4-FFF2-40B4-BE49-F238E27FC236}">
                <a16:creationId xmlns:a16="http://schemas.microsoft.com/office/drawing/2014/main" id="{D23942A2-4255-4C8E-B31E-6458CC1FB3B0}"/>
              </a:ext>
            </a:extLst>
          </p:cNvPr>
          <p:cNvSpPr txBox="1">
            <a:spLocks noChangeArrowheads="1"/>
          </p:cNvSpPr>
          <p:nvPr/>
        </p:nvSpPr>
        <p:spPr bwMode="auto">
          <a:xfrm>
            <a:off x="5735638" y="3541713"/>
            <a:ext cx="18002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a:t>Standard</a:t>
            </a:r>
          </a:p>
          <a:p>
            <a:pPr algn="r" eaLnBrk="1" hangingPunct="1"/>
            <a:r>
              <a:rPr lang="en-US" altLang="en-US"/>
              <a:t>      bills/records</a:t>
            </a:r>
          </a:p>
        </p:txBody>
      </p:sp>
      <p:pic>
        <p:nvPicPr>
          <p:cNvPr id="3" name="Picture 2">
            <a:extLst>
              <a:ext uri="{FF2B5EF4-FFF2-40B4-BE49-F238E27FC236}">
                <a16:creationId xmlns:a16="http://schemas.microsoft.com/office/drawing/2014/main" id="{0A06D922-613A-E531-6E73-E64652A6C9B5}"/>
              </a:ext>
            </a:extLst>
          </p:cNvPr>
          <p:cNvPicPr>
            <a:picLocks noChangeAspect="1"/>
          </p:cNvPicPr>
          <p:nvPr/>
        </p:nvPicPr>
        <p:blipFill>
          <a:blip r:embed="rId5"/>
          <a:stretch>
            <a:fillRect/>
          </a:stretch>
        </p:blipFill>
        <p:spPr>
          <a:xfrm>
            <a:off x="985838" y="2606675"/>
            <a:ext cx="2085975" cy="2038350"/>
          </a:xfrm>
          <a:prstGeom prst="rect">
            <a:avLst/>
          </a:prstGeom>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82FD063-0519-4C8B-A3EB-1B27C41F445F}"/>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Health Care Organization </a:t>
            </a:r>
          </a:p>
        </p:txBody>
      </p:sp>
      <p:pic>
        <p:nvPicPr>
          <p:cNvPr id="32771" name="Picture 3" descr="j0240719">
            <a:extLst>
              <a:ext uri="{FF2B5EF4-FFF2-40B4-BE49-F238E27FC236}">
                <a16:creationId xmlns:a16="http://schemas.microsoft.com/office/drawing/2014/main" id="{CD7ABEE0-B2E2-4505-851D-159C1F3D48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4191000"/>
            <a:ext cx="1163638"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Documents">
            <a:extLst>
              <a:ext uri="{FF2B5EF4-FFF2-40B4-BE49-F238E27FC236}">
                <a16:creationId xmlns:a16="http://schemas.microsoft.com/office/drawing/2014/main" id="{181B4645-1621-4E43-B9BD-C14E940DB56A}"/>
              </a:ext>
            </a:extLst>
          </p:cNvPr>
          <p:cNvSpPr>
            <a:spLocks noEditPoints="1" noChangeArrowheads="1"/>
          </p:cNvSpPr>
          <p:nvPr/>
        </p:nvSpPr>
        <p:spPr bwMode="auto">
          <a:xfrm>
            <a:off x="7010400" y="1447800"/>
            <a:ext cx="1524000" cy="2095500"/>
          </a:xfrm>
          <a:custGeom>
            <a:avLst/>
            <a:gdLst>
              <a:gd name="T0" fmla="*/ 0 w 21600"/>
              <a:gd name="T1" fmla="*/ 2147483646 h 21600"/>
              <a:gd name="T2" fmla="*/ 2147483646 w 21600"/>
              <a:gd name="T3" fmla="*/ 0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0 h 21600"/>
              <a:gd name="T18" fmla="*/ 2147483646 w 21600"/>
              <a:gd name="T19" fmla="*/ 0 h 21600"/>
              <a:gd name="T20" fmla="*/ 0 w 21600"/>
              <a:gd name="T21" fmla="*/ 2147483646 h 21600"/>
              <a:gd name="T22" fmla="*/ 2147483646 w 21600"/>
              <a:gd name="T23" fmla="*/ 2147483646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5 w 21600"/>
              <a:gd name="T37" fmla="*/ 4171 h 21600"/>
              <a:gd name="T38" fmla="*/ 16522 w 21600"/>
              <a:gd name="T39" fmla="*/ 17314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pic>
        <p:nvPicPr>
          <p:cNvPr id="32774" name="Picture 6" descr="j0186002">
            <a:extLst>
              <a:ext uri="{FF2B5EF4-FFF2-40B4-BE49-F238E27FC236}">
                <a16:creationId xmlns:a16="http://schemas.microsoft.com/office/drawing/2014/main" id="{D62F40FB-6099-46DD-95C6-466042070C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2286000"/>
            <a:ext cx="74136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5" name="Text Box 7">
            <a:extLst>
              <a:ext uri="{FF2B5EF4-FFF2-40B4-BE49-F238E27FC236}">
                <a16:creationId xmlns:a16="http://schemas.microsoft.com/office/drawing/2014/main" id="{38977F06-76DA-41DD-990C-D5846ED4D983}"/>
              </a:ext>
            </a:extLst>
          </p:cNvPr>
          <p:cNvSpPr txBox="1">
            <a:spLocks noChangeArrowheads="1"/>
          </p:cNvSpPr>
          <p:nvPr/>
        </p:nvSpPr>
        <p:spPr bwMode="auto">
          <a:xfrm>
            <a:off x="4724400" y="5638800"/>
            <a:ext cx="1771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Health care</a:t>
            </a:r>
          </a:p>
          <a:p>
            <a:pPr eaLnBrk="1" hangingPunct="1"/>
            <a:r>
              <a:rPr lang="en-US" altLang="en-US" b="1"/>
              <a:t>Clearinghouse</a:t>
            </a:r>
            <a:endParaRPr lang="en-US" altLang="en-US"/>
          </a:p>
        </p:txBody>
      </p:sp>
      <p:sp>
        <p:nvSpPr>
          <p:cNvPr id="32776" name="Text Box 8">
            <a:extLst>
              <a:ext uri="{FF2B5EF4-FFF2-40B4-BE49-F238E27FC236}">
                <a16:creationId xmlns:a16="http://schemas.microsoft.com/office/drawing/2014/main" id="{C93DA911-9815-4CAA-A63B-EA686A25FB28}"/>
              </a:ext>
            </a:extLst>
          </p:cNvPr>
          <p:cNvSpPr txBox="1">
            <a:spLocks noChangeArrowheads="1"/>
          </p:cNvSpPr>
          <p:nvPr/>
        </p:nvSpPr>
        <p:spPr bwMode="auto">
          <a:xfrm>
            <a:off x="6629400" y="6096000"/>
            <a:ext cx="2444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Health Care Provider</a:t>
            </a:r>
          </a:p>
        </p:txBody>
      </p:sp>
      <p:sp>
        <p:nvSpPr>
          <p:cNvPr id="32777" name="Text Box 9">
            <a:extLst>
              <a:ext uri="{FF2B5EF4-FFF2-40B4-BE49-F238E27FC236}">
                <a16:creationId xmlns:a16="http://schemas.microsoft.com/office/drawing/2014/main" id="{2D280C7F-56D4-4B1C-9D07-8FD82712E240}"/>
              </a:ext>
            </a:extLst>
          </p:cNvPr>
          <p:cNvSpPr txBox="1">
            <a:spLocks noChangeArrowheads="1"/>
          </p:cNvSpPr>
          <p:nvPr/>
        </p:nvSpPr>
        <p:spPr bwMode="auto">
          <a:xfrm>
            <a:off x="7143750" y="3581400"/>
            <a:ext cx="1416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Health plan</a:t>
            </a:r>
            <a:endParaRPr lang="en-US" altLang="en-US"/>
          </a:p>
        </p:txBody>
      </p:sp>
      <p:sp>
        <p:nvSpPr>
          <p:cNvPr id="32778" name="Text Box 10">
            <a:extLst>
              <a:ext uri="{FF2B5EF4-FFF2-40B4-BE49-F238E27FC236}">
                <a16:creationId xmlns:a16="http://schemas.microsoft.com/office/drawing/2014/main" id="{78884141-796F-47F7-9AAB-7573225C2A00}"/>
              </a:ext>
            </a:extLst>
          </p:cNvPr>
          <p:cNvSpPr txBox="1">
            <a:spLocks noChangeArrowheads="1"/>
          </p:cNvSpPr>
          <p:nvPr/>
        </p:nvSpPr>
        <p:spPr bwMode="auto">
          <a:xfrm>
            <a:off x="4648200" y="2667000"/>
            <a:ext cx="18954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Covered </a:t>
            </a:r>
          </a:p>
          <a:p>
            <a:pPr eaLnBrk="1" hangingPunct="1"/>
            <a:r>
              <a:rPr lang="en-US" altLang="en-US" sz="2400"/>
              <a:t>Entities (CE)</a:t>
            </a:r>
          </a:p>
        </p:txBody>
      </p:sp>
      <p:sp>
        <p:nvSpPr>
          <p:cNvPr id="32779" name="Text Box 11">
            <a:extLst>
              <a:ext uri="{FF2B5EF4-FFF2-40B4-BE49-F238E27FC236}">
                <a16:creationId xmlns:a16="http://schemas.microsoft.com/office/drawing/2014/main" id="{E4907C31-DBD9-4113-AD82-88DA2B9D440D}"/>
              </a:ext>
            </a:extLst>
          </p:cNvPr>
          <p:cNvSpPr txBox="1">
            <a:spLocks noChangeArrowheads="1"/>
          </p:cNvSpPr>
          <p:nvPr/>
        </p:nvSpPr>
        <p:spPr bwMode="auto">
          <a:xfrm>
            <a:off x="685800" y="1676400"/>
            <a:ext cx="36750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Business Associates (BA)</a:t>
            </a:r>
          </a:p>
        </p:txBody>
      </p:sp>
      <p:sp>
        <p:nvSpPr>
          <p:cNvPr id="32781" name="Text Box 16">
            <a:extLst>
              <a:ext uri="{FF2B5EF4-FFF2-40B4-BE49-F238E27FC236}">
                <a16:creationId xmlns:a16="http://schemas.microsoft.com/office/drawing/2014/main" id="{E28DAFE3-CC0F-4804-8FCC-CF3FD5927A1C}"/>
              </a:ext>
            </a:extLst>
          </p:cNvPr>
          <p:cNvSpPr txBox="1">
            <a:spLocks noChangeArrowheads="1"/>
          </p:cNvSpPr>
          <p:nvPr/>
        </p:nvSpPr>
        <p:spPr bwMode="auto">
          <a:xfrm>
            <a:off x="654050" y="4038600"/>
            <a:ext cx="31305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Performs: Claims Processing</a:t>
            </a:r>
          </a:p>
          <a:p>
            <a:pPr algn="ctr" eaLnBrk="1" hangingPunct="1"/>
            <a:r>
              <a:rPr lang="en-US" altLang="en-US"/>
              <a:t>Transcription</a:t>
            </a:r>
          </a:p>
          <a:p>
            <a:pPr algn="ctr" eaLnBrk="1" hangingPunct="1"/>
            <a:r>
              <a:rPr lang="en-US" altLang="en-US"/>
              <a:t>Billing</a:t>
            </a:r>
          </a:p>
          <a:p>
            <a:pPr algn="ctr" eaLnBrk="1" hangingPunct="1"/>
            <a:r>
              <a:rPr lang="en-US" altLang="en-US"/>
              <a:t>Data Analysis</a:t>
            </a:r>
          </a:p>
          <a:p>
            <a:pPr algn="ctr" eaLnBrk="1" hangingPunct="1"/>
            <a:endParaRPr lang="en-US" altLang="en-US"/>
          </a:p>
          <a:p>
            <a:pPr algn="ctr" eaLnBrk="1" hangingPunct="1"/>
            <a:r>
              <a:rPr lang="en-US" altLang="en-US"/>
              <a:t>Independent organization</a:t>
            </a:r>
          </a:p>
          <a:p>
            <a:pPr algn="ctr" eaLnBrk="1" hangingPunct="1"/>
            <a:r>
              <a:rPr lang="en-US" altLang="en-US"/>
              <a:t>Work involves health info</a:t>
            </a:r>
          </a:p>
          <a:p>
            <a:pPr algn="ctr" eaLnBrk="1" hangingPunct="1"/>
            <a:r>
              <a:rPr lang="en-US" altLang="en-US"/>
              <a:t>Not bank or post office</a:t>
            </a:r>
          </a:p>
        </p:txBody>
      </p:sp>
      <p:sp>
        <p:nvSpPr>
          <p:cNvPr id="32782" name="Line 17">
            <a:extLst>
              <a:ext uri="{FF2B5EF4-FFF2-40B4-BE49-F238E27FC236}">
                <a16:creationId xmlns:a16="http://schemas.microsoft.com/office/drawing/2014/main" id="{2BA5BFC4-97FC-4E08-8CC8-EE3D27B6F44F}"/>
              </a:ext>
            </a:extLst>
          </p:cNvPr>
          <p:cNvSpPr>
            <a:spLocks noChangeShapeType="1"/>
          </p:cNvSpPr>
          <p:nvPr/>
        </p:nvSpPr>
        <p:spPr bwMode="auto">
          <a:xfrm>
            <a:off x="2971800" y="3581400"/>
            <a:ext cx="1295400" cy="0"/>
          </a:xfrm>
          <a:prstGeom prst="line">
            <a:avLst/>
          </a:prstGeom>
          <a:noFill/>
          <a:ln w="50800">
            <a:solidFill>
              <a:schemeClr val="tx1"/>
            </a:solidFill>
            <a:round/>
            <a:headEnd type="none" w="lg" len="lg"/>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2783" name="Text Box 18">
            <a:extLst>
              <a:ext uri="{FF2B5EF4-FFF2-40B4-BE49-F238E27FC236}">
                <a16:creationId xmlns:a16="http://schemas.microsoft.com/office/drawing/2014/main" id="{858277BB-BE80-4B5E-81D2-EE2B2AE2FBB5}"/>
              </a:ext>
            </a:extLst>
          </p:cNvPr>
          <p:cNvSpPr txBox="1">
            <a:spLocks noChangeArrowheads="1"/>
          </p:cNvSpPr>
          <p:nvPr/>
        </p:nvSpPr>
        <p:spPr bwMode="auto">
          <a:xfrm>
            <a:off x="3124200" y="3124200"/>
            <a:ext cx="8318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Works</a:t>
            </a:r>
          </a:p>
          <a:p>
            <a:pPr algn="ctr" eaLnBrk="1" hangingPunct="1"/>
            <a:endParaRPr lang="en-US" altLang="en-US"/>
          </a:p>
          <a:p>
            <a:pPr algn="ctr" eaLnBrk="1" hangingPunct="1"/>
            <a:r>
              <a:rPr lang="en-US" altLang="en-US"/>
              <a:t>for</a:t>
            </a:r>
          </a:p>
        </p:txBody>
      </p:sp>
      <p:pic>
        <p:nvPicPr>
          <p:cNvPr id="2" name="Picture 1">
            <a:extLst>
              <a:ext uri="{FF2B5EF4-FFF2-40B4-BE49-F238E27FC236}">
                <a16:creationId xmlns:a16="http://schemas.microsoft.com/office/drawing/2014/main" id="{3447150D-9EFA-456A-97C9-4B677D80E2E9}"/>
              </a:ext>
            </a:extLst>
          </p:cNvPr>
          <p:cNvPicPr>
            <a:picLocks noChangeAspect="1"/>
          </p:cNvPicPr>
          <p:nvPr/>
        </p:nvPicPr>
        <p:blipFill>
          <a:blip r:embed="rId5"/>
          <a:stretch>
            <a:fillRect/>
          </a:stretch>
        </p:blipFill>
        <p:spPr>
          <a:xfrm>
            <a:off x="1509635" y="2493966"/>
            <a:ext cx="1136728" cy="1485522"/>
          </a:xfrm>
          <a:prstGeom prst="rect">
            <a:avLst/>
          </a:prstGeom>
        </p:spPr>
      </p:pic>
      <p:pic>
        <p:nvPicPr>
          <p:cNvPr id="4" name="Picture 3">
            <a:extLst>
              <a:ext uri="{FF2B5EF4-FFF2-40B4-BE49-F238E27FC236}">
                <a16:creationId xmlns:a16="http://schemas.microsoft.com/office/drawing/2014/main" id="{6D472675-F4B9-FCFC-6AEA-A235DFAB3C30}"/>
              </a:ext>
            </a:extLst>
          </p:cNvPr>
          <p:cNvPicPr>
            <a:picLocks noChangeAspect="1"/>
          </p:cNvPicPr>
          <p:nvPr/>
        </p:nvPicPr>
        <p:blipFill>
          <a:blip r:embed="rId6"/>
          <a:stretch>
            <a:fillRect/>
          </a:stretch>
        </p:blipFill>
        <p:spPr>
          <a:xfrm>
            <a:off x="4677412" y="3979488"/>
            <a:ext cx="1598613" cy="1562115"/>
          </a:xfrm>
          <a:prstGeom prst="rect">
            <a:avLst/>
          </a:prstGeom>
        </p:spPr>
      </p:pic>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EA009CD-EA8F-40E7-9253-2D325DD327DA}"/>
              </a:ext>
            </a:extLst>
          </p:cNvPr>
          <p:cNvSpPr>
            <a:spLocks noGrp="1" noChangeArrowheads="1"/>
          </p:cNvSpPr>
          <p:nvPr>
            <p:ph type="title"/>
          </p:nvPr>
        </p:nvSpPr>
        <p:spPr>
          <a:xfrm>
            <a:off x="474663" y="762000"/>
            <a:ext cx="8229600" cy="442913"/>
          </a:xfrm>
        </p:spPr>
        <p:txBody>
          <a:bodyPr/>
          <a:lstStyle/>
          <a:p>
            <a:pPr eaLnBrk="1" hangingPunct="1"/>
            <a:r>
              <a:rPr lang="en-US" altLang="en-US" sz="3200">
                <a:ea typeface="Calibri" panose="020F0502020204030204" pitchFamily="34" charset="0"/>
                <a:cs typeface="Lucida Sans" panose="020B0602030504020204" pitchFamily="34" charset="0"/>
              </a:rPr>
              <a:t>Business Associates (BA)</a:t>
            </a:r>
          </a:p>
        </p:txBody>
      </p:sp>
      <p:sp>
        <p:nvSpPr>
          <p:cNvPr id="34819" name="Text Box 4">
            <a:extLst>
              <a:ext uri="{FF2B5EF4-FFF2-40B4-BE49-F238E27FC236}">
                <a16:creationId xmlns:a16="http://schemas.microsoft.com/office/drawing/2014/main" id="{B8A931E3-1FC3-41E6-9358-B0942C8635B7}"/>
              </a:ext>
            </a:extLst>
          </p:cNvPr>
          <p:cNvSpPr txBox="1">
            <a:spLocks noChangeArrowheads="1"/>
          </p:cNvSpPr>
          <p:nvPr/>
        </p:nvSpPr>
        <p:spPr bwMode="auto">
          <a:xfrm rot="304864">
            <a:off x="533400" y="4038600"/>
            <a:ext cx="876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latin typeface="Times New Roman" panose="02020603050405020304" pitchFamily="18" charset="0"/>
              </a:rPr>
              <a:t>Legal</a:t>
            </a:r>
          </a:p>
        </p:txBody>
      </p:sp>
      <p:sp>
        <p:nvSpPr>
          <p:cNvPr id="34821" name="Text Box 6">
            <a:extLst>
              <a:ext uri="{FF2B5EF4-FFF2-40B4-BE49-F238E27FC236}">
                <a16:creationId xmlns:a16="http://schemas.microsoft.com/office/drawing/2014/main" id="{769114C0-1824-4880-AC65-9C11EB17E866}"/>
              </a:ext>
            </a:extLst>
          </p:cNvPr>
          <p:cNvSpPr txBox="1">
            <a:spLocks noChangeArrowheads="1"/>
          </p:cNvSpPr>
          <p:nvPr/>
        </p:nvSpPr>
        <p:spPr bwMode="auto">
          <a:xfrm>
            <a:off x="609600" y="58674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Actuarial</a:t>
            </a:r>
          </a:p>
        </p:txBody>
      </p:sp>
      <p:sp>
        <p:nvSpPr>
          <p:cNvPr id="34822" name="Text Box 7">
            <a:extLst>
              <a:ext uri="{FF2B5EF4-FFF2-40B4-BE49-F238E27FC236}">
                <a16:creationId xmlns:a16="http://schemas.microsoft.com/office/drawing/2014/main" id="{8E80A60C-999E-4F92-B60A-76114BD09912}"/>
              </a:ext>
            </a:extLst>
          </p:cNvPr>
          <p:cNvSpPr txBox="1">
            <a:spLocks noChangeArrowheads="1"/>
          </p:cNvSpPr>
          <p:nvPr/>
        </p:nvSpPr>
        <p:spPr bwMode="auto">
          <a:xfrm rot="-1112247">
            <a:off x="2895600" y="2971800"/>
            <a:ext cx="2947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Berlin Sans FB" panose="020E0602020502020306" pitchFamily="34" charset="0"/>
              </a:rPr>
              <a:t>Accounting &amp; Finance</a:t>
            </a:r>
          </a:p>
        </p:txBody>
      </p:sp>
      <p:sp>
        <p:nvSpPr>
          <p:cNvPr id="34823" name="Text Box 8">
            <a:extLst>
              <a:ext uri="{FF2B5EF4-FFF2-40B4-BE49-F238E27FC236}">
                <a16:creationId xmlns:a16="http://schemas.microsoft.com/office/drawing/2014/main" id="{B42E61C3-C3DA-43B6-A480-EE275B1E4C0B}"/>
              </a:ext>
            </a:extLst>
          </p:cNvPr>
          <p:cNvSpPr txBox="1">
            <a:spLocks noChangeArrowheads="1"/>
          </p:cNvSpPr>
          <p:nvPr/>
        </p:nvSpPr>
        <p:spPr bwMode="auto">
          <a:xfrm>
            <a:off x="2057400" y="3962400"/>
            <a:ext cx="191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Algerian" panose="04020705040A02060702" pitchFamily="82" charset="0"/>
              </a:rPr>
              <a:t>Consulting</a:t>
            </a:r>
          </a:p>
        </p:txBody>
      </p:sp>
      <p:sp>
        <p:nvSpPr>
          <p:cNvPr id="34824" name="Text Box 9">
            <a:extLst>
              <a:ext uri="{FF2B5EF4-FFF2-40B4-BE49-F238E27FC236}">
                <a16:creationId xmlns:a16="http://schemas.microsoft.com/office/drawing/2014/main" id="{3978113A-7125-4E6A-997A-EE44DED986AF}"/>
              </a:ext>
            </a:extLst>
          </p:cNvPr>
          <p:cNvSpPr txBox="1">
            <a:spLocks noChangeArrowheads="1"/>
          </p:cNvSpPr>
          <p:nvPr/>
        </p:nvSpPr>
        <p:spPr bwMode="auto">
          <a:xfrm rot="1307942">
            <a:off x="2209800" y="5715000"/>
            <a:ext cx="25257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a:latin typeface="Berlin Sans FB Demi" panose="020E0802020502020306" pitchFamily="34" charset="0"/>
              </a:rPr>
              <a:t>Administration &amp;</a:t>
            </a:r>
            <a:br>
              <a:rPr lang="en-US" altLang="en-US" sz="2400">
                <a:latin typeface="Berlin Sans FB Demi" panose="020E0802020502020306" pitchFamily="34" charset="0"/>
              </a:rPr>
            </a:br>
            <a:r>
              <a:rPr lang="en-US" altLang="en-US" sz="2400">
                <a:latin typeface="Berlin Sans FB Demi" panose="020E0802020502020306" pitchFamily="34" charset="0"/>
              </a:rPr>
              <a:t>Management</a:t>
            </a:r>
          </a:p>
        </p:txBody>
      </p:sp>
      <p:sp>
        <p:nvSpPr>
          <p:cNvPr id="34825" name="Text Box 10">
            <a:extLst>
              <a:ext uri="{FF2B5EF4-FFF2-40B4-BE49-F238E27FC236}">
                <a16:creationId xmlns:a16="http://schemas.microsoft.com/office/drawing/2014/main" id="{6C1FF45C-640B-4433-B3BD-ABA5E29D22DE}"/>
              </a:ext>
            </a:extLst>
          </p:cNvPr>
          <p:cNvSpPr txBox="1">
            <a:spLocks noChangeArrowheads="1"/>
          </p:cNvSpPr>
          <p:nvPr/>
        </p:nvSpPr>
        <p:spPr bwMode="auto">
          <a:xfrm>
            <a:off x="1219200" y="2438400"/>
            <a:ext cx="18748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Berlin Sans FB" panose="020E0602020502020306" pitchFamily="34" charset="0"/>
              </a:rPr>
              <a:t>Accreditation</a:t>
            </a:r>
          </a:p>
        </p:txBody>
      </p:sp>
      <p:sp>
        <p:nvSpPr>
          <p:cNvPr id="34826" name="WordArt 12">
            <a:extLst>
              <a:ext uri="{FF2B5EF4-FFF2-40B4-BE49-F238E27FC236}">
                <a16:creationId xmlns:a16="http://schemas.microsoft.com/office/drawing/2014/main" id="{2272E4A3-11D6-4A53-85A0-72B01C177654}"/>
              </a:ext>
            </a:extLst>
          </p:cNvPr>
          <p:cNvSpPr>
            <a:spLocks noChangeArrowheads="1" noChangeShapeType="1" noTextEdit="1"/>
          </p:cNvSpPr>
          <p:nvPr/>
        </p:nvSpPr>
        <p:spPr bwMode="auto">
          <a:xfrm rot="1929684">
            <a:off x="3109280" y="4748838"/>
            <a:ext cx="1485900" cy="120015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solidFill>
                  <a:srgbClr val="009900"/>
                </a:solidFill>
                <a:effectLst>
                  <a:outerShdw dist="53882" dir="2700000" algn="ctr" rotWithShape="0">
                    <a:srgbClr val="9999FF">
                      <a:alpha val="79999"/>
                    </a:srgbClr>
                  </a:outerShdw>
                </a:effectLst>
                <a:latin typeface="Harrington" panose="04040505050A02020702" pitchFamily="82" charset="0"/>
              </a:rPr>
              <a:t>$$$</a:t>
            </a:r>
          </a:p>
        </p:txBody>
      </p:sp>
      <p:pic>
        <p:nvPicPr>
          <p:cNvPr id="34827" name="Picture 13" descr="j0234687">
            <a:extLst>
              <a:ext uri="{FF2B5EF4-FFF2-40B4-BE49-F238E27FC236}">
                <a16:creationId xmlns:a16="http://schemas.microsoft.com/office/drawing/2014/main" id="{9DF2D0FB-0FC6-4A4E-8BD8-96CA12FE8F94}"/>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105400"/>
            <a:ext cx="1228725"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9" name="Text Box 15">
            <a:extLst>
              <a:ext uri="{FF2B5EF4-FFF2-40B4-BE49-F238E27FC236}">
                <a16:creationId xmlns:a16="http://schemas.microsoft.com/office/drawing/2014/main" id="{D8C6E5F1-EBEC-4D42-9DF2-1DCA369A8B8C}"/>
              </a:ext>
            </a:extLst>
          </p:cNvPr>
          <p:cNvSpPr txBox="1">
            <a:spLocks noChangeArrowheads="1"/>
          </p:cNvSpPr>
          <p:nvPr/>
        </p:nvSpPr>
        <p:spPr bwMode="auto">
          <a:xfrm>
            <a:off x="381000" y="1600200"/>
            <a:ext cx="4778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Must also be responsible with PHI</a:t>
            </a:r>
          </a:p>
        </p:txBody>
      </p:sp>
      <p:sp>
        <p:nvSpPr>
          <p:cNvPr id="34830" name="Line 16">
            <a:extLst>
              <a:ext uri="{FF2B5EF4-FFF2-40B4-BE49-F238E27FC236}">
                <a16:creationId xmlns:a16="http://schemas.microsoft.com/office/drawing/2014/main" id="{3BB32116-D0BD-42DC-88B0-50905D19F539}"/>
              </a:ext>
            </a:extLst>
          </p:cNvPr>
          <p:cNvSpPr>
            <a:spLocks noChangeShapeType="1"/>
          </p:cNvSpPr>
          <p:nvPr/>
        </p:nvSpPr>
        <p:spPr bwMode="auto">
          <a:xfrm flipH="1">
            <a:off x="5791200" y="1447800"/>
            <a:ext cx="76200" cy="525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1" name="Text Box 17">
            <a:extLst>
              <a:ext uri="{FF2B5EF4-FFF2-40B4-BE49-F238E27FC236}">
                <a16:creationId xmlns:a16="http://schemas.microsoft.com/office/drawing/2014/main" id="{60BC2398-0CD8-4990-9B42-1B40FA52727F}"/>
              </a:ext>
            </a:extLst>
          </p:cNvPr>
          <p:cNvSpPr txBox="1">
            <a:spLocks noChangeArrowheads="1"/>
          </p:cNvSpPr>
          <p:nvPr/>
        </p:nvSpPr>
        <p:spPr bwMode="auto">
          <a:xfrm>
            <a:off x="6477000" y="1447800"/>
            <a:ext cx="20653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Not Business </a:t>
            </a:r>
          </a:p>
          <a:p>
            <a:pPr eaLnBrk="1" hangingPunct="1"/>
            <a:r>
              <a:rPr lang="en-US" altLang="en-US" sz="2400"/>
              <a:t>Associates</a:t>
            </a:r>
          </a:p>
        </p:txBody>
      </p:sp>
      <p:pic>
        <p:nvPicPr>
          <p:cNvPr id="34832" name="Picture 20" descr="j0334058[1]">
            <a:extLst>
              <a:ext uri="{FF2B5EF4-FFF2-40B4-BE49-F238E27FC236}">
                <a16:creationId xmlns:a16="http://schemas.microsoft.com/office/drawing/2014/main" id="{22432EE3-9C9C-4E92-BDC1-B3A30E27AB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5257800"/>
            <a:ext cx="923925"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3" name="Text Box 21">
            <a:extLst>
              <a:ext uri="{FF2B5EF4-FFF2-40B4-BE49-F238E27FC236}">
                <a16:creationId xmlns:a16="http://schemas.microsoft.com/office/drawing/2014/main" id="{DAE1CAD5-7239-4417-B59F-783E62794257}"/>
              </a:ext>
            </a:extLst>
          </p:cNvPr>
          <p:cNvSpPr txBox="1">
            <a:spLocks noChangeArrowheads="1"/>
          </p:cNvSpPr>
          <p:nvPr/>
        </p:nvSpPr>
        <p:spPr bwMode="auto">
          <a:xfrm>
            <a:off x="6384925" y="2474913"/>
            <a:ext cx="22034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Janitorial</a:t>
            </a:r>
          </a:p>
          <a:p>
            <a:pPr eaLnBrk="1" hangingPunct="1"/>
            <a:r>
              <a:rPr lang="en-US" altLang="en-US" dirty="0"/>
              <a:t>Electrical</a:t>
            </a:r>
          </a:p>
          <a:p>
            <a:pPr eaLnBrk="1" hangingPunct="1"/>
            <a:r>
              <a:rPr lang="en-US" altLang="en-US" dirty="0"/>
              <a:t>Phone</a:t>
            </a:r>
          </a:p>
          <a:p>
            <a:pPr eaLnBrk="1" hangingPunct="1"/>
            <a:r>
              <a:rPr lang="en-US" altLang="en-US" dirty="0"/>
              <a:t>Vending</a:t>
            </a:r>
          </a:p>
          <a:p>
            <a:pPr eaLnBrk="1" hangingPunct="1"/>
            <a:r>
              <a:rPr lang="en-US" altLang="en-US" dirty="0"/>
              <a:t>Copy</a:t>
            </a:r>
          </a:p>
          <a:p>
            <a:pPr eaLnBrk="1" hangingPunct="1"/>
            <a:r>
              <a:rPr lang="en-US" altLang="en-US" dirty="0"/>
              <a:t>Conduit: Mail</a:t>
            </a:r>
          </a:p>
          <a:p>
            <a:pPr eaLnBrk="1" hangingPunct="1"/>
            <a:r>
              <a:rPr lang="en-US" altLang="en-US" dirty="0"/>
              <a:t>Financial Institution:</a:t>
            </a:r>
          </a:p>
          <a:p>
            <a:pPr eaLnBrk="1" hangingPunct="1"/>
            <a:r>
              <a:rPr lang="en-US" altLang="en-US" dirty="0"/>
              <a:t>    Banks</a:t>
            </a:r>
          </a:p>
        </p:txBody>
      </p:sp>
      <p:sp>
        <p:nvSpPr>
          <p:cNvPr id="34834" name="phone3">
            <a:extLst>
              <a:ext uri="{FF2B5EF4-FFF2-40B4-BE49-F238E27FC236}">
                <a16:creationId xmlns:a16="http://schemas.microsoft.com/office/drawing/2014/main" id="{1FE5FB80-2B31-47BF-8B77-78F735CA7D67}"/>
              </a:ext>
            </a:extLst>
          </p:cNvPr>
          <p:cNvSpPr>
            <a:spLocks noEditPoints="1" noChangeArrowheads="1"/>
          </p:cNvSpPr>
          <p:nvPr/>
        </p:nvSpPr>
        <p:spPr bwMode="auto">
          <a:xfrm>
            <a:off x="8153400" y="2438400"/>
            <a:ext cx="457200" cy="45720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200 w 21600"/>
              <a:gd name="T25" fmla="*/ 23516 h 21600"/>
              <a:gd name="T26" fmla="*/ 21400 w 21600"/>
              <a:gd name="T27" fmla="*/ 4048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10692" y="21600"/>
                </a:moveTo>
                <a:lnTo>
                  <a:pt x="21600" y="21600"/>
                </a:lnTo>
                <a:lnTo>
                  <a:pt x="21600" y="10684"/>
                </a:lnTo>
                <a:lnTo>
                  <a:pt x="21600" y="0"/>
                </a:lnTo>
                <a:lnTo>
                  <a:pt x="10190" y="0"/>
                </a:lnTo>
                <a:lnTo>
                  <a:pt x="0" y="0"/>
                </a:lnTo>
                <a:lnTo>
                  <a:pt x="0" y="10916"/>
                </a:lnTo>
                <a:lnTo>
                  <a:pt x="0" y="21600"/>
                </a:lnTo>
                <a:lnTo>
                  <a:pt x="10692" y="21600"/>
                </a:lnTo>
                <a:close/>
              </a:path>
              <a:path w="21600" h="21600" extrusionOk="0">
                <a:moveTo>
                  <a:pt x="3552" y="13565"/>
                </a:moveTo>
                <a:lnTo>
                  <a:pt x="3552" y="14206"/>
                </a:lnTo>
                <a:lnTo>
                  <a:pt x="3409" y="14584"/>
                </a:lnTo>
                <a:lnTo>
                  <a:pt x="3050" y="15021"/>
                </a:lnTo>
                <a:lnTo>
                  <a:pt x="2619" y="15429"/>
                </a:lnTo>
                <a:lnTo>
                  <a:pt x="2296" y="15836"/>
                </a:lnTo>
                <a:lnTo>
                  <a:pt x="2045" y="16244"/>
                </a:lnTo>
                <a:lnTo>
                  <a:pt x="1902" y="16564"/>
                </a:lnTo>
                <a:lnTo>
                  <a:pt x="1794" y="17001"/>
                </a:lnTo>
                <a:lnTo>
                  <a:pt x="1830" y="17466"/>
                </a:lnTo>
                <a:lnTo>
                  <a:pt x="2009" y="17932"/>
                </a:lnTo>
                <a:lnTo>
                  <a:pt x="2260" y="18311"/>
                </a:lnTo>
                <a:lnTo>
                  <a:pt x="2548" y="18718"/>
                </a:lnTo>
                <a:lnTo>
                  <a:pt x="3050" y="19126"/>
                </a:lnTo>
                <a:lnTo>
                  <a:pt x="3552" y="19533"/>
                </a:lnTo>
                <a:lnTo>
                  <a:pt x="4342" y="19737"/>
                </a:lnTo>
                <a:lnTo>
                  <a:pt x="5095" y="19737"/>
                </a:lnTo>
                <a:lnTo>
                  <a:pt x="5849" y="19737"/>
                </a:lnTo>
                <a:lnTo>
                  <a:pt x="6351" y="19533"/>
                </a:lnTo>
                <a:lnTo>
                  <a:pt x="7140" y="19126"/>
                </a:lnTo>
                <a:lnTo>
                  <a:pt x="7535" y="18747"/>
                </a:lnTo>
                <a:lnTo>
                  <a:pt x="7894" y="18311"/>
                </a:lnTo>
                <a:lnTo>
                  <a:pt x="8145" y="17903"/>
                </a:lnTo>
                <a:lnTo>
                  <a:pt x="8324" y="17408"/>
                </a:lnTo>
                <a:lnTo>
                  <a:pt x="8324" y="16942"/>
                </a:lnTo>
                <a:lnTo>
                  <a:pt x="8252" y="16593"/>
                </a:lnTo>
                <a:lnTo>
                  <a:pt x="8145" y="16244"/>
                </a:lnTo>
                <a:lnTo>
                  <a:pt x="7894" y="15836"/>
                </a:lnTo>
                <a:lnTo>
                  <a:pt x="7571" y="15429"/>
                </a:lnTo>
                <a:lnTo>
                  <a:pt x="7140" y="15021"/>
                </a:lnTo>
                <a:lnTo>
                  <a:pt x="6853" y="14613"/>
                </a:lnTo>
                <a:lnTo>
                  <a:pt x="6602" y="14206"/>
                </a:lnTo>
                <a:lnTo>
                  <a:pt x="6602" y="13565"/>
                </a:lnTo>
                <a:lnTo>
                  <a:pt x="6602" y="8035"/>
                </a:lnTo>
                <a:lnTo>
                  <a:pt x="6602" y="7598"/>
                </a:lnTo>
                <a:lnTo>
                  <a:pt x="6853" y="6987"/>
                </a:lnTo>
                <a:lnTo>
                  <a:pt x="7212" y="6579"/>
                </a:lnTo>
                <a:lnTo>
                  <a:pt x="7643" y="6171"/>
                </a:lnTo>
                <a:lnTo>
                  <a:pt x="7894" y="5764"/>
                </a:lnTo>
                <a:lnTo>
                  <a:pt x="8037" y="5531"/>
                </a:lnTo>
                <a:lnTo>
                  <a:pt x="8252" y="5153"/>
                </a:lnTo>
                <a:lnTo>
                  <a:pt x="8360" y="4599"/>
                </a:lnTo>
                <a:lnTo>
                  <a:pt x="8288" y="4134"/>
                </a:lnTo>
                <a:lnTo>
                  <a:pt x="8145" y="3697"/>
                </a:lnTo>
                <a:lnTo>
                  <a:pt x="7894" y="3289"/>
                </a:lnTo>
                <a:lnTo>
                  <a:pt x="7499" y="2853"/>
                </a:lnTo>
                <a:lnTo>
                  <a:pt x="7033" y="2533"/>
                </a:lnTo>
                <a:lnTo>
                  <a:pt x="6387" y="2242"/>
                </a:lnTo>
                <a:lnTo>
                  <a:pt x="5849" y="2067"/>
                </a:lnTo>
                <a:lnTo>
                  <a:pt x="5095" y="1950"/>
                </a:lnTo>
                <a:lnTo>
                  <a:pt x="4234" y="2038"/>
                </a:lnTo>
                <a:lnTo>
                  <a:pt x="3552" y="2271"/>
                </a:lnTo>
                <a:lnTo>
                  <a:pt x="3050" y="2504"/>
                </a:lnTo>
                <a:lnTo>
                  <a:pt x="2548" y="2882"/>
                </a:lnTo>
                <a:lnTo>
                  <a:pt x="2225" y="3231"/>
                </a:lnTo>
                <a:lnTo>
                  <a:pt x="1973" y="3697"/>
                </a:lnTo>
                <a:lnTo>
                  <a:pt x="1794" y="4308"/>
                </a:lnTo>
                <a:lnTo>
                  <a:pt x="1794" y="4745"/>
                </a:lnTo>
                <a:lnTo>
                  <a:pt x="1866" y="5123"/>
                </a:lnTo>
                <a:lnTo>
                  <a:pt x="2045" y="5560"/>
                </a:lnTo>
                <a:lnTo>
                  <a:pt x="2296" y="5851"/>
                </a:lnTo>
                <a:lnTo>
                  <a:pt x="2548" y="6171"/>
                </a:lnTo>
                <a:lnTo>
                  <a:pt x="3014" y="6608"/>
                </a:lnTo>
                <a:lnTo>
                  <a:pt x="3301" y="6987"/>
                </a:lnTo>
                <a:lnTo>
                  <a:pt x="3552" y="7598"/>
                </a:lnTo>
                <a:lnTo>
                  <a:pt x="3552" y="8035"/>
                </a:lnTo>
                <a:lnTo>
                  <a:pt x="3552" y="13565"/>
                </a:lnTo>
                <a:close/>
              </a:path>
              <a:path w="21600" h="21600" extrusionOk="0">
                <a:moveTo>
                  <a:pt x="10154" y="1863"/>
                </a:moveTo>
                <a:lnTo>
                  <a:pt x="19088" y="1863"/>
                </a:lnTo>
                <a:lnTo>
                  <a:pt x="19088" y="8238"/>
                </a:lnTo>
                <a:lnTo>
                  <a:pt x="10154" y="8238"/>
                </a:lnTo>
                <a:lnTo>
                  <a:pt x="10154" y="1863"/>
                </a:lnTo>
                <a:moveTo>
                  <a:pt x="10441" y="10101"/>
                </a:moveTo>
                <a:lnTo>
                  <a:pt x="10441" y="9461"/>
                </a:lnTo>
                <a:lnTo>
                  <a:pt x="18837" y="9461"/>
                </a:lnTo>
                <a:lnTo>
                  <a:pt x="18837" y="10101"/>
                </a:lnTo>
                <a:lnTo>
                  <a:pt x="10441" y="10101"/>
                </a:lnTo>
                <a:moveTo>
                  <a:pt x="11374" y="11004"/>
                </a:moveTo>
                <a:lnTo>
                  <a:pt x="12630" y="11004"/>
                </a:lnTo>
                <a:lnTo>
                  <a:pt x="12630" y="12226"/>
                </a:lnTo>
                <a:lnTo>
                  <a:pt x="11374" y="12226"/>
                </a:lnTo>
                <a:lnTo>
                  <a:pt x="11374" y="11004"/>
                </a:lnTo>
                <a:moveTo>
                  <a:pt x="13993" y="11004"/>
                </a:moveTo>
                <a:lnTo>
                  <a:pt x="15249" y="11004"/>
                </a:lnTo>
                <a:lnTo>
                  <a:pt x="15249" y="12226"/>
                </a:lnTo>
                <a:lnTo>
                  <a:pt x="13993" y="12226"/>
                </a:lnTo>
                <a:lnTo>
                  <a:pt x="13993" y="11004"/>
                </a:lnTo>
                <a:moveTo>
                  <a:pt x="16649" y="11004"/>
                </a:moveTo>
                <a:lnTo>
                  <a:pt x="17904" y="11004"/>
                </a:lnTo>
                <a:lnTo>
                  <a:pt x="17904" y="12226"/>
                </a:lnTo>
                <a:lnTo>
                  <a:pt x="16649" y="12226"/>
                </a:lnTo>
                <a:lnTo>
                  <a:pt x="16649" y="11004"/>
                </a:lnTo>
                <a:moveTo>
                  <a:pt x="11374" y="12954"/>
                </a:moveTo>
                <a:lnTo>
                  <a:pt x="12630" y="12954"/>
                </a:lnTo>
                <a:lnTo>
                  <a:pt x="12630" y="14177"/>
                </a:lnTo>
                <a:lnTo>
                  <a:pt x="11374" y="14177"/>
                </a:lnTo>
                <a:lnTo>
                  <a:pt x="11374" y="12954"/>
                </a:lnTo>
                <a:moveTo>
                  <a:pt x="13993" y="12954"/>
                </a:moveTo>
                <a:lnTo>
                  <a:pt x="15249" y="12954"/>
                </a:lnTo>
                <a:lnTo>
                  <a:pt x="15249" y="14177"/>
                </a:lnTo>
                <a:lnTo>
                  <a:pt x="13993" y="14177"/>
                </a:lnTo>
                <a:lnTo>
                  <a:pt x="13993" y="12954"/>
                </a:lnTo>
                <a:moveTo>
                  <a:pt x="16649" y="12954"/>
                </a:moveTo>
                <a:lnTo>
                  <a:pt x="17904" y="12954"/>
                </a:lnTo>
                <a:lnTo>
                  <a:pt x="17904" y="14177"/>
                </a:lnTo>
                <a:lnTo>
                  <a:pt x="16649" y="14177"/>
                </a:lnTo>
                <a:lnTo>
                  <a:pt x="16649" y="12954"/>
                </a:lnTo>
                <a:moveTo>
                  <a:pt x="11374" y="14905"/>
                </a:moveTo>
                <a:lnTo>
                  <a:pt x="12630" y="14905"/>
                </a:lnTo>
                <a:lnTo>
                  <a:pt x="12630" y="16127"/>
                </a:lnTo>
                <a:lnTo>
                  <a:pt x="11374" y="16127"/>
                </a:lnTo>
                <a:lnTo>
                  <a:pt x="11374" y="14905"/>
                </a:lnTo>
                <a:moveTo>
                  <a:pt x="13993" y="14905"/>
                </a:moveTo>
                <a:lnTo>
                  <a:pt x="15249" y="14905"/>
                </a:lnTo>
                <a:lnTo>
                  <a:pt x="15249" y="16127"/>
                </a:lnTo>
                <a:lnTo>
                  <a:pt x="13993" y="16127"/>
                </a:lnTo>
                <a:lnTo>
                  <a:pt x="13993" y="14905"/>
                </a:lnTo>
                <a:moveTo>
                  <a:pt x="16649" y="14905"/>
                </a:moveTo>
                <a:lnTo>
                  <a:pt x="17904" y="14905"/>
                </a:lnTo>
                <a:lnTo>
                  <a:pt x="17904" y="16127"/>
                </a:lnTo>
                <a:lnTo>
                  <a:pt x="16649" y="16127"/>
                </a:lnTo>
                <a:lnTo>
                  <a:pt x="16649" y="14905"/>
                </a:lnTo>
                <a:moveTo>
                  <a:pt x="11374" y="16855"/>
                </a:moveTo>
                <a:lnTo>
                  <a:pt x="12630" y="16855"/>
                </a:lnTo>
                <a:lnTo>
                  <a:pt x="12630" y="18078"/>
                </a:lnTo>
                <a:lnTo>
                  <a:pt x="11374" y="18078"/>
                </a:lnTo>
                <a:lnTo>
                  <a:pt x="11374" y="16855"/>
                </a:lnTo>
                <a:moveTo>
                  <a:pt x="13993" y="16855"/>
                </a:moveTo>
                <a:lnTo>
                  <a:pt x="15249" y="16855"/>
                </a:lnTo>
                <a:lnTo>
                  <a:pt x="15249" y="18078"/>
                </a:lnTo>
                <a:lnTo>
                  <a:pt x="13993" y="18078"/>
                </a:lnTo>
                <a:lnTo>
                  <a:pt x="13993" y="16855"/>
                </a:lnTo>
                <a:moveTo>
                  <a:pt x="16649" y="16855"/>
                </a:moveTo>
                <a:lnTo>
                  <a:pt x="17904" y="16855"/>
                </a:lnTo>
                <a:lnTo>
                  <a:pt x="17904" y="18078"/>
                </a:lnTo>
                <a:lnTo>
                  <a:pt x="16649" y="18078"/>
                </a:lnTo>
                <a:lnTo>
                  <a:pt x="16649" y="16855"/>
                </a:lnTo>
              </a:path>
            </a:pathLst>
          </a:custGeom>
          <a:solidFill>
            <a:srgbClr val="FFFFCC"/>
          </a:solidFill>
          <a:ln w="9525">
            <a:solidFill>
              <a:srgbClr val="000000"/>
            </a:solidFill>
            <a:miter lim="800000"/>
            <a:headEnd/>
            <a:tailEnd/>
          </a:ln>
        </p:spPr>
        <p:txBody>
          <a:bodyPr/>
          <a:lstStyle/>
          <a:p>
            <a:endParaRPr lang="en-US"/>
          </a:p>
        </p:txBody>
      </p:sp>
      <p:pic>
        <p:nvPicPr>
          <p:cNvPr id="34837" name="Picture 26" descr="MPj04014430000[1]">
            <a:extLst>
              <a:ext uri="{FF2B5EF4-FFF2-40B4-BE49-F238E27FC236}">
                <a16:creationId xmlns:a16="http://schemas.microsoft.com/office/drawing/2014/main" id="{EF66F9C9-8D17-440A-A597-43AF732BA7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9000" y="4724400"/>
            <a:ext cx="642938"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2EDF8458-8FA8-4636-910A-6D55C69CAFC4}"/>
              </a:ext>
            </a:extLst>
          </p:cNvPr>
          <p:cNvPicPr>
            <a:picLocks noChangeAspect="1"/>
          </p:cNvPicPr>
          <p:nvPr/>
        </p:nvPicPr>
        <p:blipFill>
          <a:blip r:embed="rId6"/>
          <a:stretch>
            <a:fillRect/>
          </a:stretch>
        </p:blipFill>
        <p:spPr>
          <a:xfrm>
            <a:off x="6153072" y="5251796"/>
            <a:ext cx="923925" cy="1207422"/>
          </a:xfrm>
          <a:prstGeom prst="rect">
            <a:avLst/>
          </a:prstGeom>
        </p:spPr>
      </p:pic>
      <p:pic>
        <p:nvPicPr>
          <p:cNvPr id="4" name="Picture 3">
            <a:extLst>
              <a:ext uri="{FF2B5EF4-FFF2-40B4-BE49-F238E27FC236}">
                <a16:creationId xmlns:a16="http://schemas.microsoft.com/office/drawing/2014/main" id="{31EED7AE-6A98-410B-82F8-900BBEFEF97F}"/>
              </a:ext>
            </a:extLst>
          </p:cNvPr>
          <p:cNvPicPr>
            <a:picLocks noChangeAspect="1"/>
          </p:cNvPicPr>
          <p:nvPr/>
        </p:nvPicPr>
        <p:blipFill>
          <a:blip r:embed="rId7"/>
          <a:stretch>
            <a:fillRect/>
          </a:stretch>
        </p:blipFill>
        <p:spPr>
          <a:xfrm>
            <a:off x="8211781" y="3162200"/>
            <a:ext cx="753188" cy="1003400"/>
          </a:xfrm>
          <a:prstGeom prst="rect">
            <a:avLst/>
          </a:prstGeom>
        </p:spPr>
      </p:pic>
      <p:pic>
        <p:nvPicPr>
          <p:cNvPr id="5" name="Picture 4">
            <a:extLst>
              <a:ext uri="{FF2B5EF4-FFF2-40B4-BE49-F238E27FC236}">
                <a16:creationId xmlns:a16="http://schemas.microsoft.com/office/drawing/2014/main" id="{9866FDF0-2F3D-4DEB-A4A4-DB98F93A962C}"/>
              </a:ext>
            </a:extLst>
          </p:cNvPr>
          <p:cNvPicPr>
            <a:picLocks noChangeAspect="1"/>
          </p:cNvPicPr>
          <p:nvPr/>
        </p:nvPicPr>
        <p:blipFill>
          <a:blip r:embed="rId8"/>
          <a:stretch>
            <a:fillRect/>
          </a:stretch>
        </p:blipFill>
        <p:spPr>
          <a:xfrm>
            <a:off x="514875" y="3279972"/>
            <a:ext cx="1037081" cy="991867"/>
          </a:xfrm>
          <a:prstGeom prst="rect">
            <a:avLst/>
          </a:prstGeom>
        </p:spPr>
      </p:pic>
      <p:pic>
        <p:nvPicPr>
          <p:cNvPr id="7" name="Picture 6">
            <a:extLst>
              <a:ext uri="{FF2B5EF4-FFF2-40B4-BE49-F238E27FC236}">
                <a16:creationId xmlns:a16="http://schemas.microsoft.com/office/drawing/2014/main" id="{5A79A98F-49C7-48C7-9B7F-F027AD50F610}"/>
              </a:ext>
            </a:extLst>
          </p:cNvPr>
          <p:cNvPicPr>
            <a:picLocks noChangeAspect="1"/>
          </p:cNvPicPr>
          <p:nvPr/>
        </p:nvPicPr>
        <p:blipFill>
          <a:blip r:embed="rId9"/>
          <a:stretch>
            <a:fillRect/>
          </a:stretch>
        </p:blipFill>
        <p:spPr>
          <a:xfrm>
            <a:off x="3366406" y="2198373"/>
            <a:ext cx="758981" cy="991867"/>
          </a:xfrm>
          <a:prstGeom prst="rect">
            <a:avLst/>
          </a:prstGeom>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a:extLst>
              <a:ext uri="{FF2B5EF4-FFF2-40B4-BE49-F238E27FC236}">
                <a16:creationId xmlns:a16="http://schemas.microsoft.com/office/drawing/2014/main" id="{F0D207AC-1058-4F68-A561-F15C358EB19A}"/>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Protected Health Information (PHI)</a:t>
            </a:r>
          </a:p>
        </p:txBody>
      </p:sp>
      <p:sp>
        <p:nvSpPr>
          <p:cNvPr id="36867" name="Text Box 5">
            <a:extLst>
              <a:ext uri="{FF2B5EF4-FFF2-40B4-BE49-F238E27FC236}">
                <a16:creationId xmlns:a16="http://schemas.microsoft.com/office/drawing/2014/main" id="{0F61B0CC-F2B7-4B1B-B087-B6D850D40891}"/>
              </a:ext>
            </a:extLst>
          </p:cNvPr>
          <p:cNvSpPr txBox="1">
            <a:spLocks noChangeArrowheads="1"/>
          </p:cNvSpPr>
          <p:nvPr/>
        </p:nvSpPr>
        <p:spPr bwMode="auto">
          <a:xfrm>
            <a:off x="517525" y="2017713"/>
            <a:ext cx="17716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Health</a:t>
            </a:r>
          </a:p>
          <a:p>
            <a:pPr algn="ctr" eaLnBrk="1" hangingPunct="1"/>
            <a:r>
              <a:rPr lang="en-US" altLang="en-US" b="1"/>
              <a:t>Information</a:t>
            </a:r>
          </a:p>
          <a:p>
            <a:pPr algn="ctr" eaLnBrk="1" hangingPunct="1"/>
            <a:endParaRPr lang="en-US" altLang="en-US"/>
          </a:p>
          <a:p>
            <a:pPr algn="ctr" eaLnBrk="1" hangingPunct="1"/>
            <a:r>
              <a:rPr lang="en-US" altLang="en-US"/>
              <a:t>Relates to </a:t>
            </a:r>
          </a:p>
          <a:p>
            <a:pPr algn="ctr" eaLnBrk="1" hangingPunct="1"/>
            <a:r>
              <a:rPr lang="en-US" altLang="en-US"/>
              <a:t>Physical or </a:t>
            </a:r>
          </a:p>
          <a:p>
            <a:pPr algn="ctr" eaLnBrk="1" hangingPunct="1"/>
            <a:r>
              <a:rPr lang="en-US" altLang="en-US"/>
              <a:t>Mental health</a:t>
            </a:r>
          </a:p>
          <a:p>
            <a:pPr algn="ctr" eaLnBrk="1" hangingPunct="1"/>
            <a:r>
              <a:rPr lang="en-US" altLang="en-US"/>
              <a:t>or past/present/</a:t>
            </a:r>
          </a:p>
          <a:p>
            <a:pPr algn="ctr" eaLnBrk="1" hangingPunct="1"/>
            <a:r>
              <a:rPr lang="en-US" altLang="en-US"/>
              <a:t>future payment</a:t>
            </a:r>
          </a:p>
        </p:txBody>
      </p:sp>
      <p:sp>
        <p:nvSpPr>
          <p:cNvPr id="36868" name="Text Box 6">
            <a:extLst>
              <a:ext uri="{FF2B5EF4-FFF2-40B4-BE49-F238E27FC236}">
                <a16:creationId xmlns:a16="http://schemas.microsoft.com/office/drawing/2014/main" id="{D8C10B23-92B0-43D7-B556-071C1C3D6AD3}"/>
              </a:ext>
            </a:extLst>
          </p:cNvPr>
          <p:cNvSpPr txBox="1">
            <a:spLocks noChangeArrowheads="1"/>
          </p:cNvSpPr>
          <p:nvPr/>
        </p:nvSpPr>
        <p:spPr bwMode="auto">
          <a:xfrm>
            <a:off x="3200400" y="2133600"/>
            <a:ext cx="1873250"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Identifiers</a:t>
            </a:r>
          </a:p>
          <a:p>
            <a:pPr eaLnBrk="1" hangingPunct="1"/>
            <a:endParaRPr lang="en-US" altLang="en-US" b="1"/>
          </a:p>
          <a:p>
            <a:pPr eaLnBrk="1" hangingPunct="1"/>
            <a:r>
              <a:rPr lang="en-US" altLang="en-US"/>
              <a:t>Name</a:t>
            </a:r>
          </a:p>
          <a:p>
            <a:pPr eaLnBrk="1" hangingPunct="1"/>
            <a:r>
              <a:rPr lang="en-US" altLang="en-US"/>
              <a:t>SSN</a:t>
            </a:r>
          </a:p>
          <a:p>
            <a:pPr eaLnBrk="1" hangingPunct="1"/>
            <a:r>
              <a:rPr lang="en-US" altLang="en-US"/>
              <a:t>city or county</a:t>
            </a:r>
          </a:p>
          <a:p>
            <a:pPr eaLnBrk="1" hangingPunct="1"/>
            <a:r>
              <a:rPr lang="en-US" altLang="en-US"/>
              <a:t>zip code</a:t>
            </a:r>
          </a:p>
          <a:p>
            <a:pPr eaLnBrk="1" hangingPunct="1"/>
            <a:r>
              <a:rPr lang="en-US" altLang="en-US"/>
              <a:t>phone or fax</a:t>
            </a:r>
          </a:p>
          <a:p>
            <a:pPr eaLnBrk="1" hangingPunct="1"/>
            <a:r>
              <a:rPr lang="en-US" altLang="en-US"/>
              <a:t>medical record #</a:t>
            </a:r>
          </a:p>
          <a:p>
            <a:pPr eaLnBrk="1" hangingPunct="1"/>
            <a:r>
              <a:rPr lang="en-US" altLang="en-US"/>
              <a:t>fingerprint</a:t>
            </a:r>
          </a:p>
        </p:txBody>
      </p:sp>
      <p:sp>
        <p:nvSpPr>
          <p:cNvPr id="36869" name="Text Box 7">
            <a:extLst>
              <a:ext uri="{FF2B5EF4-FFF2-40B4-BE49-F238E27FC236}">
                <a16:creationId xmlns:a16="http://schemas.microsoft.com/office/drawing/2014/main" id="{F92449C9-9E46-413F-BD5C-842E30453042}"/>
              </a:ext>
            </a:extLst>
          </p:cNvPr>
          <p:cNvSpPr txBox="1">
            <a:spLocks noChangeArrowheads="1"/>
          </p:cNvSpPr>
          <p:nvPr/>
        </p:nvSpPr>
        <p:spPr bwMode="auto">
          <a:xfrm>
            <a:off x="6086475" y="2017713"/>
            <a:ext cx="27749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Individually Identifiable</a:t>
            </a:r>
          </a:p>
          <a:p>
            <a:pPr algn="ctr" eaLnBrk="1" hangingPunct="1"/>
            <a:r>
              <a:rPr lang="en-US" altLang="en-US" b="1"/>
              <a:t>Health Information</a:t>
            </a:r>
          </a:p>
          <a:p>
            <a:pPr algn="ctr" eaLnBrk="1" hangingPunct="1"/>
            <a:endParaRPr lang="en-US" altLang="en-US"/>
          </a:p>
          <a:p>
            <a:pPr algn="ctr" eaLnBrk="1" hangingPunct="1"/>
            <a:endParaRPr lang="en-US" altLang="en-US"/>
          </a:p>
          <a:p>
            <a:pPr algn="ctr" eaLnBrk="1" hangingPunct="1"/>
            <a:endParaRPr lang="en-US" altLang="en-US"/>
          </a:p>
          <a:p>
            <a:pPr algn="ctr" eaLnBrk="1" hangingPunct="1"/>
            <a:endParaRPr lang="en-US" altLang="en-US"/>
          </a:p>
          <a:p>
            <a:pPr algn="ctr" eaLnBrk="1" hangingPunct="1"/>
            <a:r>
              <a:rPr lang="en-US" altLang="en-US"/>
              <a:t>Created or maintained by</a:t>
            </a:r>
          </a:p>
          <a:p>
            <a:pPr algn="ctr" eaLnBrk="1" hangingPunct="1"/>
            <a:r>
              <a:rPr lang="en-US" altLang="en-US"/>
              <a:t>CE or BA</a:t>
            </a:r>
          </a:p>
          <a:p>
            <a:pPr algn="ctr" eaLnBrk="1" hangingPunct="1"/>
            <a:endParaRPr lang="en-US" altLang="en-US"/>
          </a:p>
          <a:p>
            <a:pPr algn="ctr" eaLnBrk="1" hangingPunct="1"/>
            <a:endParaRPr lang="en-US" altLang="en-US"/>
          </a:p>
          <a:p>
            <a:pPr algn="ctr" eaLnBrk="1" hangingPunct="1"/>
            <a:endParaRPr lang="en-US" altLang="en-US"/>
          </a:p>
          <a:p>
            <a:pPr algn="ctr" eaLnBrk="1" hangingPunct="1"/>
            <a:r>
              <a:rPr lang="en-US" altLang="en-US" b="1"/>
              <a:t>Protected Health </a:t>
            </a:r>
          </a:p>
          <a:p>
            <a:pPr algn="ctr" eaLnBrk="1" hangingPunct="1"/>
            <a:r>
              <a:rPr lang="en-US" altLang="en-US" b="1"/>
              <a:t>Information</a:t>
            </a:r>
          </a:p>
          <a:p>
            <a:pPr algn="ctr" eaLnBrk="1" hangingPunct="1"/>
            <a:r>
              <a:rPr lang="en-US" altLang="en-US" b="1"/>
              <a:t>(PHI)</a:t>
            </a:r>
          </a:p>
          <a:p>
            <a:pPr algn="ctr" eaLnBrk="1" hangingPunct="1"/>
            <a:r>
              <a:rPr lang="en-US" altLang="en-US"/>
              <a:t>Covered by HIPAA</a:t>
            </a:r>
          </a:p>
          <a:p>
            <a:pPr algn="ctr" eaLnBrk="1" hangingPunct="1"/>
            <a:r>
              <a:rPr lang="en-US" altLang="en-US"/>
              <a:t>&amp; HITECH</a:t>
            </a:r>
          </a:p>
        </p:txBody>
      </p:sp>
      <p:sp>
        <p:nvSpPr>
          <p:cNvPr id="36870" name="Line 8">
            <a:extLst>
              <a:ext uri="{FF2B5EF4-FFF2-40B4-BE49-F238E27FC236}">
                <a16:creationId xmlns:a16="http://schemas.microsoft.com/office/drawing/2014/main" id="{D727F631-86A9-41EA-B04C-69DAC922EF66}"/>
              </a:ext>
            </a:extLst>
          </p:cNvPr>
          <p:cNvSpPr>
            <a:spLocks noChangeShapeType="1"/>
          </p:cNvSpPr>
          <p:nvPr/>
        </p:nvSpPr>
        <p:spPr bwMode="auto">
          <a:xfrm>
            <a:off x="2667000" y="1905000"/>
            <a:ext cx="0" cy="6858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1" name="Line 9">
            <a:extLst>
              <a:ext uri="{FF2B5EF4-FFF2-40B4-BE49-F238E27FC236}">
                <a16:creationId xmlns:a16="http://schemas.microsoft.com/office/drawing/2014/main" id="{FC27591A-9738-424A-B7FE-25829DBF8A08}"/>
              </a:ext>
            </a:extLst>
          </p:cNvPr>
          <p:cNvSpPr>
            <a:spLocks noChangeShapeType="1"/>
          </p:cNvSpPr>
          <p:nvPr/>
        </p:nvSpPr>
        <p:spPr bwMode="auto">
          <a:xfrm>
            <a:off x="2362200" y="2209800"/>
            <a:ext cx="6096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2" name="Line 10">
            <a:extLst>
              <a:ext uri="{FF2B5EF4-FFF2-40B4-BE49-F238E27FC236}">
                <a16:creationId xmlns:a16="http://schemas.microsoft.com/office/drawing/2014/main" id="{C33210BA-220A-4F10-848A-BB57C263A6D0}"/>
              </a:ext>
            </a:extLst>
          </p:cNvPr>
          <p:cNvSpPr>
            <a:spLocks noChangeShapeType="1"/>
          </p:cNvSpPr>
          <p:nvPr/>
        </p:nvSpPr>
        <p:spPr bwMode="auto">
          <a:xfrm flipH="1">
            <a:off x="4876800" y="2209800"/>
            <a:ext cx="6096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3" name="Line 11">
            <a:extLst>
              <a:ext uri="{FF2B5EF4-FFF2-40B4-BE49-F238E27FC236}">
                <a16:creationId xmlns:a16="http://schemas.microsoft.com/office/drawing/2014/main" id="{614EE2D7-D996-4222-A79A-0BE3B1A34423}"/>
              </a:ext>
            </a:extLst>
          </p:cNvPr>
          <p:cNvSpPr>
            <a:spLocks noChangeShapeType="1"/>
          </p:cNvSpPr>
          <p:nvPr/>
        </p:nvSpPr>
        <p:spPr bwMode="auto">
          <a:xfrm flipH="1">
            <a:off x="4876800" y="2362200"/>
            <a:ext cx="6096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4" name="Line 12">
            <a:extLst>
              <a:ext uri="{FF2B5EF4-FFF2-40B4-BE49-F238E27FC236}">
                <a16:creationId xmlns:a16="http://schemas.microsoft.com/office/drawing/2014/main" id="{8C421FCC-2FC6-473B-895E-51300E690401}"/>
              </a:ext>
            </a:extLst>
          </p:cNvPr>
          <p:cNvSpPr>
            <a:spLocks noChangeShapeType="1"/>
          </p:cNvSpPr>
          <p:nvPr/>
        </p:nvSpPr>
        <p:spPr bwMode="auto">
          <a:xfrm>
            <a:off x="7315200" y="2971800"/>
            <a:ext cx="0" cy="6858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5" name="Line 13">
            <a:extLst>
              <a:ext uri="{FF2B5EF4-FFF2-40B4-BE49-F238E27FC236}">
                <a16:creationId xmlns:a16="http://schemas.microsoft.com/office/drawing/2014/main" id="{234DD1E0-4BC5-4818-A463-2B7D3E1D6A76}"/>
              </a:ext>
            </a:extLst>
          </p:cNvPr>
          <p:cNvSpPr>
            <a:spLocks noChangeShapeType="1"/>
          </p:cNvSpPr>
          <p:nvPr/>
        </p:nvSpPr>
        <p:spPr bwMode="auto">
          <a:xfrm>
            <a:off x="7010400" y="3276600"/>
            <a:ext cx="6096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6" name="Line 14">
            <a:extLst>
              <a:ext uri="{FF2B5EF4-FFF2-40B4-BE49-F238E27FC236}">
                <a16:creationId xmlns:a16="http://schemas.microsoft.com/office/drawing/2014/main" id="{4030A938-C52D-4C44-9E52-34C3F995C19E}"/>
              </a:ext>
            </a:extLst>
          </p:cNvPr>
          <p:cNvSpPr>
            <a:spLocks noChangeShapeType="1"/>
          </p:cNvSpPr>
          <p:nvPr/>
        </p:nvSpPr>
        <p:spPr bwMode="auto">
          <a:xfrm flipH="1">
            <a:off x="7086600" y="4648200"/>
            <a:ext cx="6096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7" name="Line 15">
            <a:extLst>
              <a:ext uri="{FF2B5EF4-FFF2-40B4-BE49-F238E27FC236}">
                <a16:creationId xmlns:a16="http://schemas.microsoft.com/office/drawing/2014/main" id="{311B1303-E34A-4D8E-B7D4-B02999C08D36}"/>
              </a:ext>
            </a:extLst>
          </p:cNvPr>
          <p:cNvSpPr>
            <a:spLocks noChangeShapeType="1"/>
          </p:cNvSpPr>
          <p:nvPr/>
        </p:nvSpPr>
        <p:spPr bwMode="auto">
          <a:xfrm flipH="1">
            <a:off x="7086600" y="4800600"/>
            <a:ext cx="6096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8" name="Text Box 16">
            <a:extLst>
              <a:ext uri="{FF2B5EF4-FFF2-40B4-BE49-F238E27FC236}">
                <a16:creationId xmlns:a16="http://schemas.microsoft.com/office/drawing/2014/main" id="{7B69B4E2-0986-42A7-B936-E26C01DC0077}"/>
              </a:ext>
            </a:extLst>
          </p:cNvPr>
          <p:cNvSpPr txBox="1">
            <a:spLocks noChangeArrowheads="1"/>
          </p:cNvSpPr>
          <p:nvPr/>
        </p:nvSpPr>
        <p:spPr bwMode="auto">
          <a:xfrm>
            <a:off x="209550" y="5192713"/>
            <a:ext cx="5181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0"/>
              <a:t>If YOU had AIDS, how could such identifiers</a:t>
            </a:r>
          </a:p>
          <a:p>
            <a:pPr algn="ctr" eaLnBrk="1" hangingPunct="1"/>
            <a:r>
              <a:rPr lang="en-US" altLang="en-US" sz="2000"/>
              <a:t>Identify you? </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a:extLst>
              <a:ext uri="{FF2B5EF4-FFF2-40B4-BE49-F238E27FC236}">
                <a16:creationId xmlns:a16="http://schemas.microsoft.com/office/drawing/2014/main" id="{B4FE9F76-677A-43B0-BF4A-79C91C2F1C96}"/>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Treatment, Payment &amp; Health Care Operations (TPO)</a:t>
            </a:r>
          </a:p>
        </p:txBody>
      </p:sp>
      <p:sp>
        <p:nvSpPr>
          <p:cNvPr id="38915" name="Text Box 5">
            <a:extLst>
              <a:ext uri="{FF2B5EF4-FFF2-40B4-BE49-F238E27FC236}">
                <a16:creationId xmlns:a16="http://schemas.microsoft.com/office/drawing/2014/main" id="{D5B00200-2BDC-4235-BFCF-FA7966A6D9AB}"/>
              </a:ext>
            </a:extLst>
          </p:cNvPr>
          <p:cNvSpPr txBox="1">
            <a:spLocks noChangeArrowheads="1"/>
          </p:cNvSpPr>
          <p:nvPr/>
        </p:nvSpPr>
        <p:spPr bwMode="auto">
          <a:xfrm>
            <a:off x="593725" y="2246313"/>
            <a:ext cx="26479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Treatment</a:t>
            </a:r>
          </a:p>
          <a:p>
            <a:pPr algn="ctr" eaLnBrk="1" hangingPunct="1"/>
            <a:endParaRPr lang="en-US" altLang="en-US" b="1"/>
          </a:p>
          <a:p>
            <a:pPr algn="ctr" eaLnBrk="1" hangingPunct="1"/>
            <a:r>
              <a:rPr lang="en-US" altLang="en-US"/>
              <a:t>Provision &amp; coordination</a:t>
            </a:r>
          </a:p>
          <a:p>
            <a:pPr algn="ctr" eaLnBrk="1" hangingPunct="1"/>
            <a:r>
              <a:rPr lang="en-US" altLang="en-US"/>
              <a:t>of health care among</a:t>
            </a:r>
          </a:p>
          <a:p>
            <a:pPr algn="ctr" eaLnBrk="1" hangingPunct="1"/>
            <a:r>
              <a:rPr lang="en-US" altLang="en-US"/>
              <a:t>health care providers,</a:t>
            </a:r>
          </a:p>
          <a:p>
            <a:pPr algn="ctr" eaLnBrk="1" hangingPunct="1"/>
            <a:r>
              <a:rPr lang="en-US" altLang="en-US"/>
              <a:t>including referral</a:t>
            </a:r>
          </a:p>
        </p:txBody>
      </p:sp>
      <p:sp>
        <p:nvSpPr>
          <p:cNvPr id="38916" name="Text Box 6">
            <a:extLst>
              <a:ext uri="{FF2B5EF4-FFF2-40B4-BE49-F238E27FC236}">
                <a16:creationId xmlns:a16="http://schemas.microsoft.com/office/drawing/2014/main" id="{BC17FCFD-57FF-49CF-8D05-9DE8188DFCEB}"/>
              </a:ext>
            </a:extLst>
          </p:cNvPr>
          <p:cNvSpPr txBox="1">
            <a:spLocks noChangeArrowheads="1"/>
          </p:cNvSpPr>
          <p:nvPr/>
        </p:nvSpPr>
        <p:spPr bwMode="auto">
          <a:xfrm>
            <a:off x="3413125" y="2246313"/>
            <a:ext cx="2317750"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Payment</a:t>
            </a:r>
          </a:p>
          <a:p>
            <a:pPr algn="ctr" eaLnBrk="1" hangingPunct="1"/>
            <a:endParaRPr lang="en-US" altLang="en-US" b="1"/>
          </a:p>
          <a:p>
            <a:pPr algn="ctr" eaLnBrk="1" hangingPunct="1"/>
            <a:r>
              <a:rPr lang="en-US" altLang="en-US"/>
              <a:t>Any activities </a:t>
            </a:r>
          </a:p>
          <a:p>
            <a:pPr algn="ctr" eaLnBrk="1" hangingPunct="1"/>
            <a:r>
              <a:rPr lang="en-US" altLang="en-US"/>
              <a:t>involved in </a:t>
            </a:r>
          </a:p>
          <a:p>
            <a:pPr algn="ctr" eaLnBrk="1" hangingPunct="1"/>
            <a:r>
              <a:rPr lang="en-US" altLang="en-US"/>
              <a:t>compensation</a:t>
            </a:r>
          </a:p>
          <a:p>
            <a:pPr algn="ctr" eaLnBrk="1" hangingPunct="1"/>
            <a:r>
              <a:rPr lang="en-US" altLang="en-US"/>
              <a:t>for health care:</a:t>
            </a:r>
          </a:p>
          <a:p>
            <a:pPr algn="ctr" eaLnBrk="1" hangingPunct="1"/>
            <a:r>
              <a:rPr lang="en-US" altLang="en-US"/>
              <a:t>billing, determining</a:t>
            </a:r>
          </a:p>
          <a:p>
            <a:pPr algn="ctr" eaLnBrk="1" hangingPunct="1"/>
            <a:r>
              <a:rPr lang="en-US" altLang="en-US"/>
              <a:t>coverage or eligibility</a:t>
            </a:r>
          </a:p>
          <a:p>
            <a:pPr algn="ctr" eaLnBrk="1" hangingPunct="1"/>
            <a:r>
              <a:rPr lang="en-US" altLang="en-US"/>
              <a:t>analyzing services</a:t>
            </a:r>
          </a:p>
        </p:txBody>
      </p:sp>
      <p:sp>
        <p:nvSpPr>
          <p:cNvPr id="38917" name="Text Box 7">
            <a:extLst>
              <a:ext uri="{FF2B5EF4-FFF2-40B4-BE49-F238E27FC236}">
                <a16:creationId xmlns:a16="http://schemas.microsoft.com/office/drawing/2014/main" id="{BA8F3170-07FE-4E1D-A1D0-B205568340E7}"/>
              </a:ext>
            </a:extLst>
          </p:cNvPr>
          <p:cNvSpPr txBox="1">
            <a:spLocks noChangeArrowheads="1"/>
          </p:cNvSpPr>
          <p:nvPr/>
        </p:nvSpPr>
        <p:spPr bwMode="auto">
          <a:xfrm>
            <a:off x="6400800" y="2057400"/>
            <a:ext cx="2330450"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Health Care</a:t>
            </a:r>
          </a:p>
          <a:p>
            <a:pPr algn="ctr" eaLnBrk="1" hangingPunct="1"/>
            <a:r>
              <a:rPr lang="en-US" altLang="en-US" b="1"/>
              <a:t>Operations</a:t>
            </a:r>
          </a:p>
          <a:p>
            <a:pPr algn="ctr" eaLnBrk="1" hangingPunct="1"/>
            <a:endParaRPr lang="en-US" altLang="en-US"/>
          </a:p>
          <a:p>
            <a:pPr algn="ctr" eaLnBrk="1" hangingPunct="1"/>
            <a:r>
              <a:rPr lang="en-US" altLang="en-US"/>
              <a:t>Administrative</a:t>
            </a:r>
          </a:p>
          <a:p>
            <a:pPr algn="ctr" eaLnBrk="1" hangingPunct="1"/>
            <a:r>
              <a:rPr lang="en-US" altLang="en-US"/>
              <a:t>functions related</a:t>
            </a:r>
          </a:p>
          <a:p>
            <a:pPr algn="ctr" eaLnBrk="1" hangingPunct="1"/>
            <a:r>
              <a:rPr lang="en-US" altLang="en-US"/>
              <a:t>to health care:</a:t>
            </a:r>
          </a:p>
          <a:p>
            <a:pPr algn="ctr" eaLnBrk="1" hangingPunct="1"/>
            <a:r>
              <a:rPr lang="en-US" altLang="en-US"/>
              <a:t>financial or legal or</a:t>
            </a:r>
          </a:p>
          <a:p>
            <a:pPr algn="ctr" eaLnBrk="1" hangingPunct="1"/>
            <a:r>
              <a:rPr lang="en-US" altLang="en-US"/>
              <a:t>quality improvement,</a:t>
            </a:r>
          </a:p>
          <a:p>
            <a:pPr algn="ctr" eaLnBrk="1" hangingPunct="1"/>
            <a:r>
              <a:rPr lang="en-US" altLang="en-US"/>
              <a:t>training, certification,</a:t>
            </a:r>
          </a:p>
          <a:p>
            <a:pPr algn="ctr" eaLnBrk="1" hangingPunct="1"/>
            <a:r>
              <a:rPr lang="en-US" altLang="en-US"/>
              <a:t>case mgmt, business</a:t>
            </a:r>
          </a:p>
          <a:p>
            <a:pPr algn="ctr" eaLnBrk="1" hangingPunct="1"/>
            <a:r>
              <a:rPr lang="en-US" altLang="en-US"/>
              <a:t>planning</a:t>
            </a:r>
          </a:p>
        </p:txBody>
      </p:sp>
      <p:sp>
        <p:nvSpPr>
          <p:cNvPr id="38918" name="Text Box 8">
            <a:extLst>
              <a:ext uri="{FF2B5EF4-FFF2-40B4-BE49-F238E27FC236}">
                <a16:creationId xmlns:a16="http://schemas.microsoft.com/office/drawing/2014/main" id="{BBB4FECA-2982-4B07-BE07-0960B2ED0A7F}"/>
              </a:ext>
            </a:extLst>
          </p:cNvPr>
          <p:cNvSpPr txBox="1">
            <a:spLocks noChangeArrowheads="1"/>
          </p:cNvSpPr>
          <p:nvPr/>
        </p:nvSpPr>
        <p:spPr bwMode="auto">
          <a:xfrm>
            <a:off x="4267200" y="5113338"/>
            <a:ext cx="676275"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6600">
                <a:latin typeface="Algerian" panose="04020705040A02060702" pitchFamily="82" charset="0"/>
              </a:rPr>
              <a:t>$</a:t>
            </a:r>
          </a:p>
        </p:txBody>
      </p:sp>
      <p:pic>
        <p:nvPicPr>
          <p:cNvPr id="38919" name="Picture 9" descr="j0240719">
            <a:extLst>
              <a:ext uri="{FF2B5EF4-FFF2-40B4-BE49-F238E27FC236}">
                <a16:creationId xmlns:a16="http://schemas.microsoft.com/office/drawing/2014/main" id="{BE1126F0-AF34-4CAD-B6D4-DF2B35838D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4495800"/>
            <a:ext cx="106838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66AF0396-1677-2034-13C2-871B77B3616F}"/>
              </a:ext>
            </a:extLst>
          </p:cNvPr>
          <p:cNvPicPr>
            <a:picLocks noChangeAspect="1"/>
          </p:cNvPicPr>
          <p:nvPr/>
        </p:nvPicPr>
        <p:blipFill>
          <a:blip r:embed="rId4"/>
          <a:stretch>
            <a:fillRect/>
          </a:stretch>
        </p:blipFill>
        <p:spPr>
          <a:xfrm>
            <a:off x="6705600" y="5200968"/>
            <a:ext cx="1457325" cy="1304925"/>
          </a:xfrm>
          <a:prstGeom prst="rect">
            <a:avLst/>
          </a:prstGeom>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2E61ED43-F4CB-4433-B20F-F308D748CFB0}"/>
              </a:ext>
            </a:extLst>
          </p:cNvPr>
          <p:cNvSpPr>
            <a:spLocks noGrp="1" noChangeArrowheads="1"/>
          </p:cNvSpPr>
          <p:nvPr>
            <p:ph type="title"/>
          </p:nvPr>
        </p:nvSpPr>
        <p:spPr>
          <a:xfrm>
            <a:off x="365125" y="762000"/>
            <a:ext cx="8229600" cy="442913"/>
          </a:xfrm>
        </p:spPr>
        <p:txBody>
          <a:bodyPr/>
          <a:lstStyle/>
          <a:p>
            <a:pPr eaLnBrk="1" hangingPunct="1"/>
            <a:r>
              <a:rPr lang="en-US" altLang="en-US" sz="3200">
                <a:ea typeface="Calibri" panose="020F0502020204030204" pitchFamily="34" charset="0"/>
                <a:cs typeface="Lucida Sans" panose="020B0602030504020204" pitchFamily="34" charset="0"/>
              </a:rPr>
              <a:t>HIPAA Standard Transactions</a:t>
            </a:r>
          </a:p>
        </p:txBody>
      </p:sp>
      <p:pic>
        <p:nvPicPr>
          <p:cNvPr id="40963" name="Picture 3" descr="j0240719">
            <a:extLst>
              <a:ext uri="{FF2B5EF4-FFF2-40B4-BE49-F238E27FC236}">
                <a16:creationId xmlns:a16="http://schemas.microsoft.com/office/drawing/2014/main" id="{CD6A1396-81A6-43C2-8D22-BEA4301413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5163" y="4229100"/>
            <a:ext cx="1163637"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Documents">
            <a:extLst>
              <a:ext uri="{FF2B5EF4-FFF2-40B4-BE49-F238E27FC236}">
                <a16:creationId xmlns:a16="http://schemas.microsoft.com/office/drawing/2014/main" id="{06B11966-4498-4060-BFD8-AB2AD50616B4}"/>
              </a:ext>
            </a:extLst>
          </p:cNvPr>
          <p:cNvSpPr>
            <a:spLocks noEditPoints="1" noChangeArrowheads="1"/>
          </p:cNvSpPr>
          <p:nvPr/>
        </p:nvSpPr>
        <p:spPr bwMode="auto">
          <a:xfrm>
            <a:off x="3811588" y="2049463"/>
            <a:ext cx="1176337" cy="1698625"/>
          </a:xfrm>
          <a:custGeom>
            <a:avLst/>
            <a:gdLst>
              <a:gd name="T0" fmla="*/ 0 w 21600"/>
              <a:gd name="T1" fmla="*/ 2147483646 h 21600"/>
              <a:gd name="T2" fmla="*/ 2147483646 w 21600"/>
              <a:gd name="T3" fmla="*/ 0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0 h 21600"/>
              <a:gd name="T18" fmla="*/ 2147483646 w 21600"/>
              <a:gd name="T19" fmla="*/ 0 h 21600"/>
              <a:gd name="T20" fmla="*/ 0 w 21600"/>
              <a:gd name="T21" fmla="*/ 2147483646 h 21600"/>
              <a:gd name="T22" fmla="*/ 2147483646 w 21600"/>
              <a:gd name="T23" fmla="*/ 2147483646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5 w 21600"/>
              <a:gd name="T37" fmla="*/ 4171 h 21600"/>
              <a:gd name="T38" fmla="*/ 16522 w 21600"/>
              <a:gd name="T39" fmla="*/ 17314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pic>
        <p:nvPicPr>
          <p:cNvPr id="40965" name="Picture 6" descr="j0186002">
            <a:extLst>
              <a:ext uri="{FF2B5EF4-FFF2-40B4-BE49-F238E27FC236}">
                <a16:creationId xmlns:a16="http://schemas.microsoft.com/office/drawing/2014/main" id="{7F51F44C-B3DF-4D5F-A432-3D48442E46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0650" y="2460625"/>
            <a:ext cx="74136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7">
            <a:extLst>
              <a:ext uri="{FF2B5EF4-FFF2-40B4-BE49-F238E27FC236}">
                <a16:creationId xmlns:a16="http://schemas.microsoft.com/office/drawing/2014/main" id="{52B91B92-0317-4402-BB71-2D7CA24C827D}"/>
              </a:ext>
            </a:extLst>
          </p:cNvPr>
          <p:cNvSpPr txBox="1">
            <a:spLocks noChangeArrowheads="1"/>
          </p:cNvSpPr>
          <p:nvPr/>
        </p:nvSpPr>
        <p:spPr bwMode="auto">
          <a:xfrm>
            <a:off x="533400" y="6096000"/>
            <a:ext cx="1657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Plan Sponsor</a:t>
            </a:r>
          </a:p>
          <a:p>
            <a:pPr algn="ctr" eaLnBrk="1" hangingPunct="1"/>
            <a:r>
              <a:rPr lang="en-US" altLang="en-US"/>
              <a:t>(Employer)</a:t>
            </a:r>
          </a:p>
        </p:txBody>
      </p:sp>
      <p:sp>
        <p:nvSpPr>
          <p:cNvPr id="40967" name="Text Box 8">
            <a:extLst>
              <a:ext uri="{FF2B5EF4-FFF2-40B4-BE49-F238E27FC236}">
                <a16:creationId xmlns:a16="http://schemas.microsoft.com/office/drawing/2014/main" id="{A0AA43D6-E9E0-4FE5-AC1E-2C3742998E9E}"/>
              </a:ext>
            </a:extLst>
          </p:cNvPr>
          <p:cNvSpPr txBox="1">
            <a:spLocks noChangeArrowheads="1"/>
          </p:cNvSpPr>
          <p:nvPr/>
        </p:nvSpPr>
        <p:spPr bwMode="auto">
          <a:xfrm>
            <a:off x="6477000" y="6096000"/>
            <a:ext cx="2444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Health Care Provider</a:t>
            </a:r>
          </a:p>
          <a:p>
            <a:pPr eaLnBrk="1" hangingPunct="1"/>
            <a:r>
              <a:rPr lang="en-US" altLang="en-US"/>
              <a:t>(e.g., doctor, hospital)</a:t>
            </a:r>
          </a:p>
        </p:txBody>
      </p:sp>
      <p:sp>
        <p:nvSpPr>
          <p:cNvPr id="40968" name="Text Box 9">
            <a:extLst>
              <a:ext uri="{FF2B5EF4-FFF2-40B4-BE49-F238E27FC236}">
                <a16:creationId xmlns:a16="http://schemas.microsoft.com/office/drawing/2014/main" id="{3CD3C51B-F285-4B90-94F3-800DAA8DC6E5}"/>
              </a:ext>
            </a:extLst>
          </p:cNvPr>
          <p:cNvSpPr txBox="1">
            <a:spLocks noChangeArrowheads="1"/>
          </p:cNvSpPr>
          <p:nvPr/>
        </p:nvSpPr>
        <p:spPr bwMode="auto">
          <a:xfrm>
            <a:off x="3486150" y="1408113"/>
            <a:ext cx="1987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Health plan</a:t>
            </a:r>
          </a:p>
          <a:p>
            <a:pPr algn="ctr" eaLnBrk="1" hangingPunct="1"/>
            <a:r>
              <a:rPr lang="en-US" altLang="en-US"/>
              <a:t>(e.g., HMO, PPO)</a:t>
            </a:r>
          </a:p>
        </p:txBody>
      </p:sp>
      <p:sp>
        <p:nvSpPr>
          <p:cNvPr id="21514" name="Text Box 16">
            <a:extLst>
              <a:ext uri="{FF2B5EF4-FFF2-40B4-BE49-F238E27FC236}">
                <a16:creationId xmlns:a16="http://schemas.microsoft.com/office/drawing/2014/main" id="{61AAE162-1261-4FCB-A2E5-600A30DA9C5B}"/>
              </a:ext>
            </a:extLst>
          </p:cNvPr>
          <p:cNvSpPr txBox="1">
            <a:spLocks noChangeArrowheads="1"/>
          </p:cNvSpPr>
          <p:nvPr/>
        </p:nvSpPr>
        <p:spPr bwMode="auto">
          <a:xfrm>
            <a:off x="5187950" y="2362200"/>
            <a:ext cx="40005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marL="285750" indent="-285750" eaLnBrk="1" hangingPunct="1">
              <a:spcBef>
                <a:spcPct val="0"/>
              </a:spcBef>
              <a:buClrTx/>
              <a:buSzTx/>
              <a:defRPr/>
            </a:pPr>
            <a:r>
              <a:rPr lang="en-US" altLang="en-US" sz="1800" dirty="0"/>
              <a:t>Health Plan Eligibility Inquiry</a:t>
            </a:r>
          </a:p>
          <a:p>
            <a:pPr marL="285750" indent="-285750" eaLnBrk="1" hangingPunct="1">
              <a:spcBef>
                <a:spcPct val="0"/>
              </a:spcBef>
              <a:buClrTx/>
              <a:buSzTx/>
              <a:defRPr/>
            </a:pPr>
            <a:r>
              <a:rPr lang="en-US" altLang="en-US" sz="1800" dirty="0"/>
              <a:t>Certification &amp; Authorization</a:t>
            </a:r>
          </a:p>
          <a:p>
            <a:pPr eaLnBrk="1" hangingPunct="1">
              <a:spcBef>
                <a:spcPct val="0"/>
              </a:spcBef>
              <a:buClrTx/>
              <a:buSzTx/>
              <a:buFont typeface="Wingdings" pitchFamily="2" charset="2"/>
              <a:buNone/>
              <a:defRPr/>
            </a:pPr>
            <a:r>
              <a:rPr lang="en-US" altLang="en-US" sz="1800" dirty="0"/>
              <a:t>     of Referral</a:t>
            </a:r>
          </a:p>
          <a:p>
            <a:pPr marL="285750" indent="-285750" eaLnBrk="1" hangingPunct="1">
              <a:spcBef>
                <a:spcPct val="0"/>
              </a:spcBef>
              <a:buClrTx/>
              <a:buSzTx/>
              <a:defRPr/>
            </a:pPr>
            <a:r>
              <a:rPr lang="en-US" altLang="en-US" sz="1800" dirty="0"/>
              <a:t>Health Care Claim</a:t>
            </a:r>
          </a:p>
          <a:p>
            <a:pPr marL="285750" indent="-285750" eaLnBrk="1" hangingPunct="1">
              <a:spcBef>
                <a:spcPct val="0"/>
              </a:spcBef>
              <a:buClrTx/>
              <a:buSzTx/>
              <a:defRPr/>
            </a:pPr>
            <a:r>
              <a:rPr lang="en-US" altLang="en-US" sz="1800" dirty="0"/>
              <a:t>Health Care Claim Status Request</a:t>
            </a:r>
          </a:p>
        </p:txBody>
      </p:sp>
      <p:sp>
        <p:nvSpPr>
          <p:cNvPr id="21517" name="Text Box 19">
            <a:extLst>
              <a:ext uri="{FF2B5EF4-FFF2-40B4-BE49-F238E27FC236}">
                <a16:creationId xmlns:a16="http://schemas.microsoft.com/office/drawing/2014/main" id="{620F5839-D47A-4742-BC83-48E9FE8E48D6}"/>
              </a:ext>
            </a:extLst>
          </p:cNvPr>
          <p:cNvSpPr txBox="1">
            <a:spLocks noChangeArrowheads="1"/>
          </p:cNvSpPr>
          <p:nvPr/>
        </p:nvSpPr>
        <p:spPr bwMode="auto">
          <a:xfrm>
            <a:off x="90488" y="2662238"/>
            <a:ext cx="37560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marL="285750" indent="-285750" eaLnBrk="1" hangingPunct="1">
              <a:spcBef>
                <a:spcPct val="0"/>
              </a:spcBef>
              <a:buClrTx/>
              <a:buSzTx/>
              <a:defRPr/>
            </a:pPr>
            <a:r>
              <a:rPr lang="en-US" altLang="en-US" sz="1800" dirty="0"/>
              <a:t>Enrollment or Disenrollment into</a:t>
            </a:r>
          </a:p>
          <a:p>
            <a:pPr eaLnBrk="1" hangingPunct="1">
              <a:spcBef>
                <a:spcPct val="0"/>
              </a:spcBef>
              <a:buClrTx/>
              <a:buSzTx/>
              <a:buFont typeface="Wingdings" pitchFamily="2" charset="2"/>
              <a:buNone/>
              <a:defRPr/>
            </a:pPr>
            <a:r>
              <a:rPr lang="en-US" altLang="en-US" sz="1800" dirty="0"/>
              <a:t>     Health Plan</a:t>
            </a:r>
          </a:p>
          <a:p>
            <a:pPr marL="285750" indent="-285750" eaLnBrk="1" hangingPunct="1">
              <a:spcBef>
                <a:spcPct val="0"/>
              </a:spcBef>
              <a:buClrTx/>
              <a:buSzTx/>
              <a:defRPr/>
            </a:pPr>
            <a:r>
              <a:rPr lang="en-US" altLang="en-US" sz="1800" dirty="0"/>
              <a:t>Health Plan Premium Payment</a:t>
            </a:r>
          </a:p>
        </p:txBody>
      </p:sp>
      <p:sp>
        <p:nvSpPr>
          <p:cNvPr id="21518" name="Text Box 20">
            <a:extLst>
              <a:ext uri="{FF2B5EF4-FFF2-40B4-BE49-F238E27FC236}">
                <a16:creationId xmlns:a16="http://schemas.microsoft.com/office/drawing/2014/main" id="{060400E4-9D54-444E-8107-4561B64D1435}"/>
              </a:ext>
            </a:extLst>
          </p:cNvPr>
          <p:cNvSpPr txBox="1">
            <a:spLocks noChangeArrowheads="1"/>
          </p:cNvSpPr>
          <p:nvPr/>
        </p:nvSpPr>
        <p:spPr bwMode="auto">
          <a:xfrm>
            <a:off x="3930650" y="4546600"/>
            <a:ext cx="1987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marL="285750" indent="-285750" eaLnBrk="1" hangingPunct="1">
              <a:spcBef>
                <a:spcPct val="0"/>
              </a:spcBef>
              <a:buClrTx/>
              <a:buSzTx/>
              <a:defRPr/>
            </a:pPr>
            <a:r>
              <a:rPr lang="en-US" altLang="en-US" sz="1800" dirty="0"/>
              <a:t>Health Care </a:t>
            </a:r>
          </a:p>
          <a:p>
            <a:pPr eaLnBrk="1" hangingPunct="1">
              <a:spcBef>
                <a:spcPct val="0"/>
              </a:spcBef>
              <a:buClrTx/>
              <a:buSzTx/>
              <a:buFontTx/>
              <a:buNone/>
              <a:defRPr/>
            </a:pPr>
            <a:r>
              <a:rPr lang="en-US" altLang="en-US" sz="1800" dirty="0"/>
              <a:t>    Claim Payment</a:t>
            </a:r>
          </a:p>
        </p:txBody>
      </p:sp>
      <p:sp>
        <p:nvSpPr>
          <p:cNvPr id="21522" name="Text Box 26">
            <a:extLst>
              <a:ext uri="{FF2B5EF4-FFF2-40B4-BE49-F238E27FC236}">
                <a16:creationId xmlns:a16="http://schemas.microsoft.com/office/drawing/2014/main" id="{0E808E4B-4C4F-4D47-A0D1-BA318EFE8B0B}"/>
              </a:ext>
            </a:extLst>
          </p:cNvPr>
          <p:cNvSpPr txBox="1">
            <a:spLocks noChangeArrowheads="1"/>
          </p:cNvSpPr>
          <p:nvPr/>
        </p:nvSpPr>
        <p:spPr bwMode="auto">
          <a:xfrm>
            <a:off x="4479925" y="5340350"/>
            <a:ext cx="19748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marL="285750" indent="-285750" eaLnBrk="1" hangingPunct="1">
              <a:spcBef>
                <a:spcPct val="0"/>
              </a:spcBef>
              <a:buClrTx/>
              <a:buSzTx/>
              <a:defRPr/>
            </a:pPr>
            <a:r>
              <a:rPr lang="en-US" altLang="en-US" sz="1800" dirty="0"/>
              <a:t>Certification &amp; </a:t>
            </a:r>
          </a:p>
          <a:p>
            <a:pPr eaLnBrk="1" hangingPunct="1">
              <a:spcBef>
                <a:spcPct val="0"/>
              </a:spcBef>
              <a:buClrTx/>
              <a:buSzTx/>
              <a:buFont typeface="Wingdings" pitchFamily="2" charset="2"/>
              <a:buNone/>
              <a:defRPr/>
            </a:pPr>
            <a:r>
              <a:rPr lang="en-US" altLang="en-US" sz="1800" dirty="0"/>
              <a:t>     Authorization</a:t>
            </a:r>
          </a:p>
          <a:p>
            <a:pPr eaLnBrk="1" hangingPunct="1">
              <a:spcBef>
                <a:spcPct val="0"/>
              </a:spcBef>
              <a:buClrTx/>
              <a:buSzTx/>
              <a:buFontTx/>
              <a:buNone/>
              <a:defRPr/>
            </a:pPr>
            <a:r>
              <a:rPr lang="en-US" altLang="en-US" sz="1800" dirty="0"/>
              <a:t>    of Referral</a:t>
            </a:r>
          </a:p>
        </p:txBody>
      </p:sp>
      <p:sp>
        <p:nvSpPr>
          <p:cNvPr id="40973" name="Curved Right Arrow 4">
            <a:extLst>
              <a:ext uri="{FF2B5EF4-FFF2-40B4-BE49-F238E27FC236}">
                <a16:creationId xmlns:a16="http://schemas.microsoft.com/office/drawing/2014/main" id="{EF22EBFA-D9C2-4FB0-8BB3-1F243AFA2D87}"/>
              </a:ext>
            </a:extLst>
          </p:cNvPr>
          <p:cNvSpPr>
            <a:spLocks noChangeArrowheads="1"/>
          </p:cNvSpPr>
          <p:nvPr/>
        </p:nvSpPr>
        <p:spPr bwMode="auto">
          <a:xfrm>
            <a:off x="6421438" y="5329238"/>
            <a:ext cx="568325" cy="614362"/>
          </a:xfrm>
          <a:prstGeom prst="curvedRightArrow">
            <a:avLst>
              <a:gd name="adj1" fmla="val 24978"/>
              <a:gd name="adj2" fmla="val 49951"/>
              <a:gd name="adj3" fmla="val 25000"/>
            </a:avLst>
          </a:prstGeom>
          <a:solidFill>
            <a:srgbClr val="B2B2B2"/>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0974" name="Down Arrow 5">
            <a:extLst>
              <a:ext uri="{FF2B5EF4-FFF2-40B4-BE49-F238E27FC236}">
                <a16:creationId xmlns:a16="http://schemas.microsoft.com/office/drawing/2014/main" id="{A1E590D4-0181-4F69-B167-26D3DBB3EA0E}"/>
              </a:ext>
            </a:extLst>
          </p:cNvPr>
          <p:cNvSpPr>
            <a:spLocks noChangeArrowheads="1"/>
          </p:cNvSpPr>
          <p:nvPr/>
        </p:nvSpPr>
        <p:spPr bwMode="auto">
          <a:xfrm rot="-3661463">
            <a:off x="5655469" y="3552032"/>
            <a:ext cx="403225" cy="2287587"/>
          </a:xfrm>
          <a:prstGeom prst="downArrow">
            <a:avLst>
              <a:gd name="adj1" fmla="val 50000"/>
              <a:gd name="adj2" fmla="val 49903"/>
            </a:avLst>
          </a:prstGeom>
          <a:solidFill>
            <a:srgbClr val="B2B2B2"/>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0975" name="Down Arrow 11">
            <a:extLst>
              <a:ext uri="{FF2B5EF4-FFF2-40B4-BE49-F238E27FC236}">
                <a16:creationId xmlns:a16="http://schemas.microsoft.com/office/drawing/2014/main" id="{9B448E5C-21DB-4920-9769-48FE2BE0DECE}"/>
              </a:ext>
            </a:extLst>
          </p:cNvPr>
          <p:cNvSpPr>
            <a:spLocks noChangeArrowheads="1"/>
          </p:cNvSpPr>
          <p:nvPr/>
        </p:nvSpPr>
        <p:spPr bwMode="auto">
          <a:xfrm rot="7067098">
            <a:off x="5795169" y="3307556"/>
            <a:ext cx="414338" cy="2073275"/>
          </a:xfrm>
          <a:prstGeom prst="downArrow">
            <a:avLst>
              <a:gd name="adj1" fmla="val 50000"/>
              <a:gd name="adj2" fmla="val 49992"/>
            </a:avLst>
          </a:prstGeom>
          <a:solidFill>
            <a:srgbClr val="B2B2B2"/>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pic>
        <p:nvPicPr>
          <p:cNvPr id="40976" name="Picture 19" descr="C:\Users\lincke\AppData\Local\Microsoft\Windows\Temporary Internet Files\Content.IE5\2RYO8FS0\3089150124_a136bc17f8_z[1].jpg">
            <a:extLst>
              <a:ext uri="{FF2B5EF4-FFF2-40B4-BE49-F238E27FC236}">
                <a16:creationId xmlns:a16="http://schemas.microsoft.com/office/drawing/2014/main" id="{25A13E1B-E39A-4CC2-93EC-2BC219F9BB9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375" y="4105275"/>
            <a:ext cx="2138363"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77" name="Up Arrow 7">
            <a:extLst>
              <a:ext uri="{FF2B5EF4-FFF2-40B4-BE49-F238E27FC236}">
                <a16:creationId xmlns:a16="http://schemas.microsoft.com/office/drawing/2014/main" id="{0370F9C7-FA5D-4454-911B-E8838D2757D2}"/>
              </a:ext>
            </a:extLst>
          </p:cNvPr>
          <p:cNvSpPr>
            <a:spLocks noChangeArrowheads="1"/>
          </p:cNvSpPr>
          <p:nvPr/>
        </p:nvSpPr>
        <p:spPr bwMode="auto">
          <a:xfrm rot="3124634">
            <a:off x="2647950" y="3163888"/>
            <a:ext cx="376237" cy="2268538"/>
          </a:xfrm>
          <a:prstGeom prst="upArrow">
            <a:avLst>
              <a:gd name="adj1" fmla="val 50000"/>
              <a:gd name="adj2" fmla="val 49967"/>
            </a:avLst>
          </a:prstGeom>
          <a:solidFill>
            <a:srgbClr val="B2B2B2"/>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a:extLst>
              <a:ext uri="{FF2B5EF4-FFF2-40B4-BE49-F238E27FC236}">
                <a16:creationId xmlns:a16="http://schemas.microsoft.com/office/drawing/2014/main" id="{7BBF9AE2-0965-4926-AF75-E48888FF9AD5}"/>
              </a:ext>
            </a:extLst>
          </p:cNvPr>
          <p:cNvSpPr>
            <a:spLocks noGrp="1" noChangeArrowheads="1"/>
          </p:cNvSpPr>
          <p:nvPr>
            <p:ph type="title"/>
          </p:nvPr>
        </p:nvSpPr>
        <p:spPr>
          <a:xfrm>
            <a:off x="360363" y="685800"/>
            <a:ext cx="8229600" cy="442913"/>
          </a:xfrm>
        </p:spPr>
        <p:txBody>
          <a:bodyPr/>
          <a:lstStyle/>
          <a:p>
            <a:pPr algn="ctr" eaLnBrk="1" hangingPunct="1"/>
            <a:r>
              <a:rPr lang="en-US" altLang="en-US" sz="3200">
                <a:ea typeface="Calibri" panose="020F0502020204030204" pitchFamily="34" charset="0"/>
                <a:cs typeface="Lucida Sans" panose="020B0602030504020204" pitchFamily="34" charset="0"/>
              </a:rPr>
              <a:t>Criminal Penalties for HIPAA</a:t>
            </a:r>
          </a:p>
        </p:txBody>
      </p:sp>
      <p:graphicFrame>
        <p:nvGraphicFramePr>
          <p:cNvPr id="7217" name="Group 49">
            <a:extLst>
              <a:ext uri="{FF2B5EF4-FFF2-40B4-BE49-F238E27FC236}">
                <a16:creationId xmlns:a16="http://schemas.microsoft.com/office/drawing/2014/main" id="{EE0E52D3-E165-415C-BFEA-038A154F3C16}"/>
              </a:ext>
            </a:extLst>
          </p:cNvPr>
          <p:cNvGraphicFramePr>
            <a:graphicFrameLocks noGrp="1"/>
          </p:cNvGraphicFramePr>
          <p:nvPr>
            <p:ph type="tbl" idx="1"/>
          </p:nvPr>
        </p:nvGraphicFramePr>
        <p:xfrm>
          <a:off x="457200" y="1752600"/>
          <a:ext cx="8229600" cy="4144964"/>
        </p:xfrm>
        <a:graphic>
          <a:graphicData uri="http://schemas.openxmlformats.org/drawingml/2006/table">
            <a:tbl>
              <a:tblPr>
                <a:tableStyleId>{8A107856-5554-42FB-B03E-39F5DBC370BA}</a:tableStyleId>
              </a:tblPr>
              <a:tblGrid>
                <a:gridCol w="1828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4495800">
                  <a:extLst>
                    <a:ext uri="{9D8B030D-6E8A-4147-A177-3AD203B41FA5}">
                      <a16:colId xmlns:a16="http://schemas.microsoft.com/office/drawing/2014/main" val="20002"/>
                    </a:ext>
                  </a:extLst>
                </a:gridCol>
              </a:tblGrid>
              <a:tr h="94484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solidFill>
                            <a:schemeClr val="bg1"/>
                          </a:solidFill>
                          <a:effectLst/>
                        </a:rPr>
                        <a:t>$ Penalty</a:t>
                      </a:r>
                      <a:endParaRPr kumimoji="0" lang="en-US" sz="2800" b="1" i="0" u="none" strike="noStrike" cap="none" normalizeH="0" baseline="0" dirty="0">
                        <a:ln>
                          <a:noFill/>
                        </a:ln>
                        <a:solidFill>
                          <a:schemeClr val="bg1"/>
                        </a:solidFill>
                        <a:effectLst/>
                        <a:latin typeface="Arial" charset="0"/>
                      </a:endParaRPr>
                    </a:p>
                  </a:txBody>
                  <a:tcPr marT="45701" marB="45701" horzOverflow="overflow">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solidFill>
                            <a:schemeClr val="bg1"/>
                          </a:solidFill>
                          <a:effectLst/>
                        </a:rPr>
                        <a:t>Imprison-</a:t>
                      </a:r>
                      <a:r>
                        <a:rPr kumimoji="0" lang="en-US" sz="2800" u="none" strike="noStrike" cap="none" normalizeH="0" baseline="0" dirty="0" err="1">
                          <a:ln>
                            <a:noFill/>
                          </a:ln>
                          <a:solidFill>
                            <a:schemeClr val="bg1"/>
                          </a:solidFill>
                          <a:effectLst/>
                        </a:rPr>
                        <a:t>ment</a:t>
                      </a:r>
                      <a:endParaRPr kumimoji="0" lang="en-US" sz="2800" b="1" i="0" u="none" strike="noStrike" cap="none" normalizeH="0" baseline="0" dirty="0">
                        <a:ln>
                          <a:noFill/>
                        </a:ln>
                        <a:solidFill>
                          <a:schemeClr val="bg1"/>
                        </a:solidFill>
                        <a:effectLst/>
                        <a:latin typeface="Arial" charset="0"/>
                      </a:endParaRPr>
                    </a:p>
                  </a:txBody>
                  <a:tcPr marT="45701" marB="45701" horzOverflow="overflow">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solidFill>
                            <a:schemeClr val="bg1"/>
                          </a:solidFill>
                          <a:effectLst/>
                        </a:rPr>
                        <a:t>Offense</a:t>
                      </a:r>
                      <a:endParaRPr kumimoji="0" lang="en-US" sz="2800" b="1" i="0" u="none" strike="noStrike" cap="none" normalizeH="0" baseline="0" dirty="0">
                        <a:ln>
                          <a:noFill/>
                        </a:ln>
                        <a:solidFill>
                          <a:schemeClr val="bg1"/>
                        </a:solidFill>
                        <a:effectLst/>
                        <a:latin typeface="Arial" charset="0"/>
                      </a:endParaRPr>
                    </a:p>
                  </a:txBody>
                  <a:tcPr marT="45701" marB="45701" horzOverflow="overflow">
                    <a:solidFill>
                      <a:schemeClr val="accent1">
                        <a:lumMod val="75000"/>
                      </a:schemeClr>
                    </a:solidFill>
                  </a:tcPr>
                </a:tc>
                <a:extLst>
                  <a:ext uri="{0D108BD9-81ED-4DB2-BD59-A6C34878D82A}">
                    <a16:rowId xmlns:a16="http://schemas.microsoft.com/office/drawing/2014/main" val="10000"/>
                  </a:ext>
                </a:extLst>
              </a:tr>
              <a:tr h="118858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Up to $50K</a:t>
                      </a:r>
                      <a:endParaRPr kumimoji="0" lang="en-US" sz="2400" b="0" i="0" u="none" strike="noStrike" cap="none" normalizeH="0" baseline="0" dirty="0">
                        <a:ln>
                          <a:noFill/>
                        </a:ln>
                        <a:solidFill>
                          <a:schemeClr val="tx1"/>
                        </a:solidFill>
                        <a:effectLst/>
                        <a:latin typeface="Arial" charset="0"/>
                      </a:endParaRPr>
                    </a:p>
                  </a:txBody>
                  <a:tcPr marT="45701" marB="45701" horzOverflow="overflow">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Up to one year</a:t>
                      </a:r>
                      <a:endParaRPr kumimoji="0" lang="en-US" sz="2400" b="0" i="0" u="none" strike="noStrike" cap="none" normalizeH="0" baseline="0" dirty="0">
                        <a:ln>
                          <a:noFill/>
                        </a:ln>
                        <a:solidFill>
                          <a:schemeClr val="tx1"/>
                        </a:solidFill>
                        <a:effectLst/>
                        <a:latin typeface="Arial" charset="0"/>
                      </a:endParaRPr>
                    </a:p>
                  </a:txBody>
                  <a:tcPr marT="45701" marB="45701" horzOverflow="overflow">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Wrongful disclosure of individually identifiable health information</a:t>
                      </a:r>
                      <a:endParaRPr kumimoji="0" lang="en-US" sz="2400" b="0" i="0" u="none" strike="noStrike" cap="none" normalizeH="0" baseline="0" dirty="0">
                        <a:ln>
                          <a:noFill/>
                        </a:ln>
                        <a:solidFill>
                          <a:schemeClr val="tx1"/>
                        </a:solidFill>
                        <a:effectLst/>
                        <a:latin typeface="Arial" charset="0"/>
                      </a:endParaRPr>
                    </a:p>
                  </a:txBody>
                  <a:tcPr marT="45701" marB="45701" horzOverflow="overflow">
                    <a:solidFill>
                      <a:schemeClr val="bg1">
                        <a:lumMod val="95000"/>
                      </a:schemeClr>
                    </a:solidFill>
                  </a:tcPr>
                </a:tc>
                <a:extLst>
                  <a:ext uri="{0D108BD9-81ED-4DB2-BD59-A6C34878D82A}">
                    <a16:rowId xmlns:a16="http://schemas.microsoft.com/office/drawing/2014/main" val="10001"/>
                  </a:ext>
                </a:extLst>
              </a:tr>
              <a:tr h="82285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a:ln>
                            <a:noFill/>
                          </a:ln>
                          <a:effectLst/>
                        </a:rPr>
                        <a:t>Up to $100K</a:t>
                      </a:r>
                      <a:endParaRPr kumimoji="0" lang="en-US" sz="2400" b="0" i="0" u="none" strike="noStrike" cap="none" normalizeH="0" baseline="0">
                        <a:ln>
                          <a:noFill/>
                        </a:ln>
                        <a:solidFill>
                          <a:schemeClr val="tx1"/>
                        </a:solidFill>
                        <a:effectLst/>
                        <a:latin typeface="Arial" charset="0"/>
                      </a:endParaRPr>
                    </a:p>
                  </a:txBody>
                  <a:tcPr marT="45701" marB="45701" horzOverflow="overflow">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a:ln>
                            <a:noFill/>
                          </a:ln>
                          <a:effectLst/>
                        </a:rPr>
                        <a:t>Up to 5 years</a:t>
                      </a:r>
                      <a:endParaRPr kumimoji="0" lang="en-US" sz="2400" b="0" i="0" u="none" strike="noStrike" cap="none" normalizeH="0" baseline="0">
                        <a:ln>
                          <a:noFill/>
                        </a:ln>
                        <a:solidFill>
                          <a:schemeClr val="tx1"/>
                        </a:solidFill>
                        <a:effectLst/>
                        <a:latin typeface="Arial" charset="0"/>
                      </a:endParaRPr>
                    </a:p>
                  </a:txBody>
                  <a:tcPr marT="45701" marB="45701" horzOverflow="overflow">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…committed under false pretenses</a:t>
                      </a:r>
                      <a:endParaRPr kumimoji="0" lang="en-US" sz="2400" b="0" i="0" u="none" strike="noStrike" cap="none" normalizeH="0" baseline="0" dirty="0">
                        <a:ln>
                          <a:noFill/>
                        </a:ln>
                        <a:solidFill>
                          <a:schemeClr val="tx1"/>
                        </a:solidFill>
                        <a:effectLst/>
                        <a:latin typeface="Arial" charset="0"/>
                      </a:endParaRPr>
                    </a:p>
                  </a:txBody>
                  <a:tcPr marT="45701" marB="45701" horzOverflow="overflow">
                    <a:solidFill>
                      <a:schemeClr val="bg1">
                        <a:lumMod val="95000"/>
                      </a:schemeClr>
                    </a:solidFill>
                  </a:tcPr>
                </a:tc>
                <a:extLst>
                  <a:ext uri="{0D108BD9-81ED-4DB2-BD59-A6C34878D82A}">
                    <a16:rowId xmlns:a16="http://schemas.microsoft.com/office/drawing/2014/main" val="10002"/>
                  </a:ext>
                </a:extLst>
              </a:tr>
              <a:tr h="118868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a:ln>
                            <a:noFill/>
                          </a:ln>
                          <a:effectLst/>
                        </a:rPr>
                        <a:t>Up to $500K</a:t>
                      </a:r>
                      <a:endParaRPr kumimoji="0" lang="en-US" sz="2400" b="0" i="0" u="none" strike="noStrike" cap="none" normalizeH="0" baseline="0">
                        <a:ln>
                          <a:noFill/>
                        </a:ln>
                        <a:solidFill>
                          <a:schemeClr val="tx1"/>
                        </a:solidFill>
                        <a:effectLst/>
                        <a:latin typeface="Arial" charset="0"/>
                      </a:endParaRPr>
                    </a:p>
                  </a:txBody>
                  <a:tcPr marT="45701" marB="45701" horzOverflow="overflow">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Up to 10 years</a:t>
                      </a:r>
                      <a:endParaRPr kumimoji="0" lang="en-US" sz="2400" b="0" i="0" u="none" strike="noStrike" cap="none" normalizeH="0" baseline="0" dirty="0">
                        <a:ln>
                          <a:noFill/>
                        </a:ln>
                        <a:solidFill>
                          <a:schemeClr val="tx1"/>
                        </a:solidFill>
                        <a:effectLst/>
                        <a:latin typeface="Arial" charset="0"/>
                      </a:endParaRPr>
                    </a:p>
                  </a:txBody>
                  <a:tcPr marT="45701" marB="45701" horzOverflow="overflow">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 with intent to sell, achieve personal gain, or cause malicious harm</a:t>
                      </a:r>
                      <a:endParaRPr kumimoji="0" lang="en-US" sz="2400" b="0" i="0" u="none" strike="noStrike" cap="none" normalizeH="0" baseline="0" dirty="0">
                        <a:ln>
                          <a:noFill/>
                        </a:ln>
                        <a:solidFill>
                          <a:schemeClr val="tx1"/>
                        </a:solidFill>
                        <a:effectLst/>
                        <a:latin typeface="Arial" charset="0"/>
                      </a:endParaRPr>
                    </a:p>
                  </a:txBody>
                  <a:tcPr marT="45701" marB="45701" horzOverflow="overflow">
                    <a:solidFill>
                      <a:schemeClr val="bg1">
                        <a:lumMod val="95000"/>
                      </a:schemeClr>
                    </a:solidFill>
                  </a:tcPr>
                </a:tc>
                <a:extLst>
                  <a:ext uri="{0D108BD9-81ED-4DB2-BD59-A6C34878D82A}">
                    <a16:rowId xmlns:a16="http://schemas.microsoft.com/office/drawing/2014/main" val="10003"/>
                  </a:ext>
                </a:extLst>
              </a:tr>
            </a:tbl>
          </a:graphicData>
        </a:graphic>
      </p:graphicFrame>
      <p:sp>
        <p:nvSpPr>
          <p:cNvPr id="43033" name="Text Box 48">
            <a:extLst>
              <a:ext uri="{FF2B5EF4-FFF2-40B4-BE49-F238E27FC236}">
                <a16:creationId xmlns:a16="http://schemas.microsoft.com/office/drawing/2014/main" id="{476A208D-C44F-41D9-AF15-BA056D6DD4C0}"/>
              </a:ext>
            </a:extLst>
          </p:cNvPr>
          <p:cNvSpPr txBox="1">
            <a:spLocks noChangeArrowheads="1"/>
          </p:cNvSpPr>
          <p:nvPr/>
        </p:nvSpPr>
        <p:spPr bwMode="auto">
          <a:xfrm>
            <a:off x="323850" y="5943600"/>
            <a:ext cx="7750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Then consider bad press, state audit, state law penalties, lost claims, …</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BD770117-EE38-42FE-B5C4-C61CEB4A6708}"/>
              </a:ext>
            </a:extLst>
          </p:cNvPr>
          <p:cNvSpPr>
            <a:spLocks noGrp="1" noChangeArrowheads="1"/>
          </p:cNvSpPr>
          <p:nvPr>
            <p:ph type="title"/>
          </p:nvPr>
        </p:nvSpPr>
        <p:spPr/>
        <p:txBody>
          <a:bodyPr/>
          <a:lstStyle/>
          <a:p>
            <a:pPr algn="ctr" eaLnBrk="1" hangingPunct="1"/>
            <a:r>
              <a:rPr lang="en-US" altLang="en-US" sz="3200">
                <a:ea typeface="Calibri" panose="020F0502020204030204" pitchFamily="34" charset="0"/>
                <a:cs typeface="Lucida Sans" panose="020B0602030504020204" pitchFamily="34" charset="0"/>
              </a:rPr>
              <a:t>HITECH: Health Information Technology for Economic and Clinical Health Act (2009)</a:t>
            </a:r>
            <a:endParaRPr lang="en-US" altLang="en-US">
              <a:ea typeface="Calibri" panose="020F0502020204030204" pitchFamily="34" charset="0"/>
              <a:cs typeface="Lucida Sans" panose="020B0602030504020204" pitchFamily="34" charset="0"/>
            </a:endParaRPr>
          </a:p>
        </p:txBody>
      </p:sp>
      <p:sp>
        <p:nvSpPr>
          <p:cNvPr id="14339" name="Content Placeholder 2">
            <a:extLst>
              <a:ext uri="{FF2B5EF4-FFF2-40B4-BE49-F238E27FC236}">
                <a16:creationId xmlns:a16="http://schemas.microsoft.com/office/drawing/2014/main" id="{A931300D-AE6E-4292-8985-E094E03DC894}"/>
              </a:ext>
            </a:extLst>
          </p:cNvPr>
          <p:cNvSpPr>
            <a:spLocks noGrp="1"/>
          </p:cNvSpPr>
          <p:nvPr>
            <p:ph idx="1"/>
          </p:nvPr>
        </p:nvSpPr>
        <p:spPr>
          <a:xfrm>
            <a:off x="457200" y="1981200"/>
            <a:ext cx="8305800" cy="3429000"/>
          </a:xfrm>
        </p:spPr>
        <p:txBody>
          <a:bodyPr>
            <a:noAutofit/>
          </a:bodyPr>
          <a:lstStyle/>
          <a:p>
            <a:pPr eaLnBrk="1" hangingPunct="1">
              <a:buFont typeface="Wingdings" pitchFamily="2" charset="2"/>
              <a:buNone/>
              <a:defRPr/>
            </a:pPr>
            <a:r>
              <a:rPr lang="en-US" altLang="en-US" sz="2400" dirty="0"/>
              <a:t>Breach Notification Rule:</a:t>
            </a:r>
            <a:endParaRPr lang="en-US" altLang="en-US" sz="2400" b="1" dirty="0"/>
          </a:p>
          <a:p>
            <a:pPr eaLnBrk="1" hangingPunct="1">
              <a:buFont typeface="Arial" charset="0"/>
              <a:buNone/>
              <a:defRPr/>
            </a:pPr>
            <a:r>
              <a:rPr lang="en-US" altLang="en-US" sz="2400" dirty="0"/>
              <a:t>Introduced notification requirements</a:t>
            </a:r>
          </a:p>
          <a:p>
            <a:pPr marL="285750" indent="-285750" eaLnBrk="1" hangingPunct="1">
              <a:buFont typeface="Arial" panose="020B0604020202020204" pitchFamily="34" charset="0"/>
              <a:buChar char="•"/>
              <a:defRPr/>
            </a:pPr>
            <a:r>
              <a:rPr lang="en-US" altLang="en-US" sz="2400" dirty="0"/>
              <a:t>Specifies how CE/BA should notify individuals and agencies if a breach of information occurs</a:t>
            </a:r>
          </a:p>
          <a:p>
            <a:pPr marL="285750" indent="-285750" eaLnBrk="1" hangingPunct="1">
              <a:buFont typeface="Arial" panose="020B0604020202020204" pitchFamily="34" charset="0"/>
              <a:buChar char="•"/>
              <a:defRPr/>
            </a:pPr>
            <a:r>
              <a:rPr lang="en-US" altLang="en-US" sz="2400" dirty="0"/>
              <a:t>Patients need to be notified within 60 days (unless law enforcement investigation)</a:t>
            </a:r>
          </a:p>
          <a:p>
            <a:pPr marL="285750" indent="-285750" eaLnBrk="1" hangingPunct="1">
              <a:buFont typeface="Arial" panose="020B0604020202020204" pitchFamily="34" charset="0"/>
              <a:buChar char="•"/>
              <a:defRPr/>
            </a:pPr>
            <a:r>
              <a:rPr lang="en-US" altLang="en-US" sz="2400" dirty="0"/>
              <a:t>Patient notification shall include </a:t>
            </a:r>
          </a:p>
          <a:p>
            <a:pPr marL="285750" indent="-285750" eaLnBrk="1" hangingPunct="1">
              <a:buFont typeface="Arial" panose="020B0604020202020204" pitchFamily="34" charset="0"/>
              <a:buChar char="•"/>
              <a:defRPr/>
            </a:pPr>
            <a:r>
              <a:rPr lang="en-US" altLang="en-US" sz="2400" dirty="0"/>
              <a:t>description of what happened, </a:t>
            </a:r>
          </a:p>
          <a:p>
            <a:pPr marL="285750" indent="-285750" eaLnBrk="1" hangingPunct="1">
              <a:buFont typeface="Arial" panose="020B0604020202020204" pitchFamily="34" charset="0"/>
              <a:buChar char="•"/>
              <a:defRPr/>
            </a:pPr>
            <a:r>
              <a:rPr lang="en-US" altLang="en-US" sz="2400" dirty="0"/>
              <a:t>date of the breach and its discovery </a:t>
            </a:r>
          </a:p>
          <a:p>
            <a:pPr marL="285750" indent="-285750" eaLnBrk="1" hangingPunct="1">
              <a:buFont typeface="Arial" panose="020B0604020202020204" pitchFamily="34" charset="0"/>
              <a:buChar char="•"/>
              <a:defRPr/>
            </a:pPr>
            <a:r>
              <a:rPr lang="en-US" altLang="en-US" sz="2400" dirty="0"/>
              <a:t>type of information that was breached, </a:t>
            </a:r>
          </a:p>
          <a:p>
            <a:pPr marL="285750" indent="-285750" eaLnBrk="1" hangingPunct="1">
              <a:buFont typeface="Arial" panose="020B0604020202020204" pitchFamily="34" charset="0"/>
              <a:buChar char="•"/>
              <a:defRPr/>
            </a:pPr>
            <a:r>
              <a:rPr lang="en-US" altLang="en-US" sz="2400" dirty="0"/>
              <a:t>steps the clients should take to protect themselves, and </a:t>
            </a:r>
          </a:p>
          <a:p>
            <a:pPr marL="285750" indent="-285750" eaLnBrk="1" hangingPunct="1">
              <a:buFont typeface="Arial" panose="020B0604020202020204" pitchFamily="34" charset="0"/>
              <a:buChar char="•"/>
              <a:defRPr/>
            </a:pPr>
            <a:r>
              <a:rPr lang="en-US" altLang="en-US" sz="2400" dirty="0"/>
              <a:t>actions the CE is taking to investigate the breach, mitigate existing problems, and prevent new ones.</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358FA9A9-BE2E-4062-9740-E251A6A9BD96}"/>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HITECH Act (2009)</a:t>
            </a:r>
          </a:p>
        </p:txBody>
      </p:sp>
      <p:sp>
        <p:nvSpPr>
          <p:cNvPr id="47133" name="TextBox 4">
            <a:extLst>
              <a:ext uri="{FF2B5EF4-FFF2-40B4-BE49-F238E27FC236}">
                <a16:creationId xmlns:a16="http://schemas.microsoft.com/office/drawing/2014/main" id="{19F8D4DD-5D4E-4590-95A8-8177E466848F}"/>
              </a:ext>
            </a:extLst>
          </p:cNvPr>
          <p:cNvSpPr txBox="1">
            <a:spLocks noChangeArrowheads="1"/>
          </p:cNvSpPr>
          <p:nvPr/>
        </p:nvSpPr>
        <p:spPr bwMode="auto">
          <a:xfrm>
            <a:off x="449580" y="5950585"/>
            <a:ext cx="8674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Penalties are prohibited if problem is corrected within 30 days and no willful neglect</a:t>
            </a:r>
          </a:p>
          <a:p>
            <a:r>
              <a:rPr lang="en-US" altLang="en-US" dirty="0"/>
              <a:t>Penalties pay for enforcement and redress for harm caused</a:t>
            </a:r>
          </a:p>
        </p:txBody>
      </p:sp>
      <p:graphicFrame>
        <p:nvGraphicFramePr>
          <p:cNvPr id="5" name="Content Placeholder 4">
            <a:extLst>
              <a:ext uri="{FF2B5EF4-FFF2-40B4-BE49-F238E27FC236}">
                <a16:creationId xmlns:a16="http://schemas.microsoft.com/office/drawing/2014/main" id="{6FC3DD60-2635-480E-BCBD-B6C9EF1EA312}"/>
              </a:ext>
            </a:extLst>
          </p:cNvPr>
          <p:cNvGraphicFramePr>
            <a:graphicFrameLocks noGrp="1"/>
          </p:cNvGraphicFramePr>
          <p:nvPr>
            <p:ph idx="1"/>
            <p:extLst>
              <p:ext uri="{D42A27DB-BD31-4B8C-83A1-F6EECF244321}">
                <p14:modId xmlns:p14="http://schemas.microsoft.com/office/powerpoint/2010/main" val="3964152177"/>
              </p:ext>
            </p:extLst>
          </p:nvPr>
        </p:nvGraphicFramePr>
        <p:xfrm>
          <a:off x="541020" y="1805109"/>
          <a:ext cx="7708899" cy="3998670"/>
        </p:xfrm>
        <a:graphic>
          <a:graphicData uri="http://schemas.openxmlformats.org/drawingml/2006/table">
            <a:tbl>
              <a:tblPr firstRow="1" bandRow="1">
                <a:tableStyleId>{5C22544A-7EE6-4342-B048-85BDC9FD1C3A}</a:tableStyleId>
              </a:tblPr>
              <a:tblGrid>
                <a:gridCol w="3365500">
                  <a:extLst>
                    <a:ext uri="{9D8B030D-6E8A-4147-A177-3AD203B41FA5}">
                      <a16:colId xmlns:a16="http://schemas.microsoft.com/office/drawing/2014/main" val="537367957"/>
                    </a:ext>
                  </a:extLst>
                </a:gridCol>
                <a:gridCol w="2133600">
                  <a:extLst>
                    <a:ext uri="{9D8B030D-6E8A-4147-A177-3AD203B41FA5}">
                      <a16:colId xmlns:a16="http://schemas.microsoft.com/office/drawing/2014/main" val="3900234363"/>
                    </a:ext>
                  </a:extLst>
                </a:gridCol>
                <a:gridCol w="2209799">
                  <a:extLst>
                    <a:ext uri="{9D8B030D-6E8A-4147-A177-3AD203B41FA5}">
                      <a16:colId xmlns:a16="http://schemas.microsoft.com/office/drawing/2014/main" val="3346945322"/>
                    </a:ext>
                  </a:extLst>
                </a:gridCol>
              </a:tblGrid>
              <a:tr h="513330">
                <a:tc>
                  <a:txBody>
                    <a:bodyPr/>
                    <a:lstStyle/>
                    <a:p>
                      <a:pPr marL="0" marR="0" algn="ctr">
                        <a:lnSpc>
                          <a:spcPct val="115000"/>
                        </a:lnSpc>
                        <a:spcBef>
                          <a:spcPts val="0"/>
                        </a:spcBef>
                        <a:spcAft>
                          <a:spcPts val="0"/>
                        </a:spcAft>
                      </a:pPr>
                      <a:r>
                        <a:rPr lang="en-US" sz="1800">
                          <a:effectLst/>
                        </a:rPr>
                        <a:t>HITECH Category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a:effectLst/>
                        </a:rPr>
                        <a:t>Each Violation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a:effectLst/>
                        </a:rPr>
                        <a:t>Max $ Per Year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606779"/>
                  </a:ext>
                </a:extLst>
              </a:tr>
              <a:tr h="934470">
                <a:tc>
                  <a:txBody>
                    <a:bodyPr/>
                    <a:lstStyle/>
                    <a:p>
                      <a:pPr marL="0" marR="0">
                        <a:lnSpc>
                          <a:spcPct val="115000"/>
                        </a:lnSpc>
                        <a:spcBef>
                          <a:spcPts val="0"/>
                        </a:spcBef>
                        <a:spcAft>
                          <a:spcPts val="0"/>
                        </a:spcAft>
                      </a:pPr>
                      <a:r>
                        <a:rPr lang="en-US" sz="1800" kern="1200">
                          <a:effectLst/>
                        </a:rPr>
                        <a:t>CE/BA exercised reasonable diligence but did not learn about violation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a:effectLst/>
                        </a:rPr>
                        <a:t>$120-$30,113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dirty="0">
                          <a:effectLst/>
                        </a:rPr>
                        <a:t>$30,133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4641135"/>
                  </a:ext>
                </a:extLst>
              </a:tr>
              <a:tr h="623877">
                <a:tc>
                  <a:txBody>
                    <a:bodyPr/>
                    <a:lstStyle/>
                    <a:p>
                      <a:pPr marL="0" marR="0">
                        <a:lnSpc>
                          <a:spcPct val="115000"/>
                        </a:lnSpc>
                        <a:spcBef>
                          <a:spcPts val="0"/>
                        </a:spcBef>
                        <a:spcAft>
                          <a:spcPts val="0"/>
                        </a:spcAft>
                      </a:pPr>
                      <a:r>
                        <a:rPr lang="en-US" sz="1800" kern="1200">
                          <a:effectLst/>
                        </a:rPr>
                        <a:t>Violation is due to reasonable cause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a:effectLst/>
                        </a:rPr>
                        <a:t>$1,205-</a:t>
                      </a:r>
                      <a:endParaRPr lang="en-US" sz="1800">
                        <a:effectLst/>
                      </a:endParaRPr>
                    </a:p>
                    <a:p>
                      <a:pPr marL="0" marR="0" algn="ctr">
                        <a:lnSpc>
                          <a:spcPct val="115000"/>
                        </a:lnSpc>
                        <a:spcBef>
                          <a:spcPts val="0"/>
                        </a:spcBef>
                        <a:spcAft>
                          <a:spcPts val="0"/>
                        </a:spcAft>
                      </a:pPr>
                      <a:r>
                        <a:rPr lang="en-US" sz="1800" kern="1200">
                          <a:effectLst/>
                        </a:rPr>
                        <a:t>$60,226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a:effectLst/>
                        </a:rPr>
                        <a:t>$120,452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4683870"/>
                  </a:ext>
                </a:extLst>
              </a:tr>
              <a:tr h="784808">
                <a:tc>
                  <a:txBody>
                    <a:bodyPr/>
                    <a:lstStyle/>
                    <a:p>
                      <a:pPr marL="0" marR="0">
                        <a:lnSpc>
                          <a:spcPct val="115000"/>
                        </a:lnSpc>
                        <a:spcBef>
                          <a:spcPts val="0"/>
                        </a:spcBef>
                        <a:spcAft>
                          <a:spcPts val="0"/>
                        </a:spcAft>
                      </a:pPr>
                      <a:r>
                        <a:rPr lang="en-US" sz="1800" kern="1200">
                          <a:effectLst/>
                        </a:rPr>
                        <a:t>CE/BA demonstrated willful neglect but corrected violation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a:effectLst/>
                        </a:rPr>
                        <a:t>$12,045-$60,226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a:effectLst/>
                        </a:rPr>
                        <a:t>$301,130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4604469"/>
                  </a:ext>
                </a:extLst>
              </a:tr>
              <a:tr h="1142185">
                <a:tc>
                  <a:txBody>
                    <a:bodyPr/>
                    <a:lstStyle/>
                    <a:p>
                      <a:pPr marL="0" marR="0">
                        <a:lnSpc>
                          <a:spcPct val="115000"/>
                        </a:lnSpc>
                        <a:spcBef>
                          <a:spcPts val="0"/>
                        </a:spcBef>
                        <a:spcAft>
                          <a:spcPts val="0"/>
                        </a:spcAft>
                      </a:pPr>
                      <a:r>
                        <a:rPr lang="en-US" sz="1800" kern="1200">
                          <a:effectLst/>
                        </a:rPr>
                        <a:t>CE/BA demonstrated willful neglect and took no corrective action within 30 days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a:effectLst/>
                        </a:rPr>
                        <a:t>$60,226-1.8 million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kern="1200" dirty="0">
                          <a:effectLst/>
                        </a:rPr>
                        <a:t>$1.8 Million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7006282"/>
                  </a:ext>
                </a:extLst>
              </a:tr>
            </a:tbl>
          </a:graphicData>
        </a:graphic>
      </p:graphicFrame>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a:extLst>
              <a:ext uri="{FF2B5EF4-FFF2-40B4-BE49-F238E27FC236}">
                <a16:creationId xmlns:a16="http://schemas.microsoft.com/office/drawing/2014/main" id="{5E5EDAFF-A925-4CC2-B651-C937CB2A5671}"/>
              </a:ext>
            </a:extLst>
          </p:cNvPr>
          <p:cNvSpPr>
            <a:spLocks noGrp="1" noChangeArrowheads="1"/>
          </p:cNvSpPr>
          <p:nvPr>
            <p:ph type="title"/>
          </p:nvPr>
        </p:nvSpPr>
        <p:spPr>
          <a:xfrm>
            <a:off x="457200" y="685800"/>
            <a:ext cx="8229600" cy="442913"/>
          </a:xfrm>
        </p:spPr>
        <p:txBody>
          <a:bodyPr/>
          <a:lstStyle/>
          <a:p>
            <a:pPr eaLnBrk="1" hangingPunct="1"/>
            <a:r>
              <a:rPr lang="en-US" altLang="en-US" sz="3200">
                <a:ea typeface="Calibri" panose="020F0502020204030204" pitchFamily="34" charset="0"/>
                <a:cs typeface="Lucida Sans" panose="020B0602030504020204" pitchFamily="34" charset="0"/>
              </a:rPr>
              <a:t>Breach Notification Laws</a:t>
            </a:r>
          </a:p>
        </p:txBody>
      </p:sp>
      <p:sp>
        <p:nvSpPr>
          <p:cNvPr id="48131" name="Rectangle 6">
            <a:extLst>
              <a:ext uri="{FF2B5EF4-FFF2-40B4-BE49-F238E27FC236}">
                <a16:creationId xmlns:a16="http://schemas.microsoft.com/office/drawing/2014/main" id="{6BB8A25B-63A8-496E-B61C-7FAB29A20AD1}"/>
              </a:ext>
            </a:extLst>
          </p:cNvPr>
          <p:cNvSpPr>
            <a:spLocks noGrp="1" noChangeArrowheads="1"/>
          </p:cNvSpPr>
          <p:nvPr>
            <p:ph type="body" sz="half" idx="2"/>
          </p:nvPr>
        </p:nvSpPr>
        <p:spPr>
          <a:xfrm>
            <a:off x="457200" y="4271963"/>
            <a:ext cx="8229600" cy="2281237"/>
          </a:xfrm>
        </p:spPr>
        <p:txBody>
          <a:bodyPr/>
          <a:lstStyle/>
          <a:p>
            <a:pPr algn="ct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State Laws, called Breach Notification Laws require CEs to notify patients when their PHI has been breached</a:t>
            </a:r>
          </a:p>
          <a:p>
            <a:pPr algn="ct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If data is encrypted and laptop is lost, notification is not required</a:t>
            </a:r>
          </a:p>
          <a:p>
            <a:pPr algn="ct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This often applies to any industry that uses personal information, such as Social Security Numbers</a:t>
            </a:r>
          </a:p>
        </p:txBody>
      </p:sp>
      <p:sp>
        <p:nvSpPr>
          <p:cNvPr id="48132" name="AutoShape 7">
            <a:extLst>
              <a:ext uri="{FF2B5EF4-FFF2-40B4-BE49-F238E27FC236}">
                <a16:creationId xmlns:a16="http://schemas.microsoft.com/office/drawing/2014/main" id="{CD9B649C-71FA-4C14-A018-C80AA1647B53}"/>
              </a:ext>
            </a:extLst>
          </p:cNvPr>
          <p:cNvSpPr>
            <a:spLocks noChangeArrowheads="1"/>
          </p:cNvSpPr>
          <p:nvPr/>
        </p:nvSpPr>
        <p:spPr bwMode="auto">
          <a:xfrm>
            <a:off x="1219200" y="1752600"/>
            <a:ext cx="6553200" cy="2438400"/>
          </a:xfrm>
          <a:prstGeom prst="flowChartDocument">
            <a:avLst/>
          </a:prstGeom>
          <a:solidFill>
            <a:srgbClr val="FFC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t>The Oregonian, May 2006</a:t>
            </a:r>
          </a:p>
          <a:p>
            <a:pPr algn="ctr" eaLnBrk="1" hangingPunct="1"/>
            <a:r>
              <a:rPr lang="en-US" altLang="en-US" sz="2000"/>
              <a:t>In one of Oregon’s largest security breaches, Providence</a:t>
            </a:r>
          </a:p>
          <a:p>
            <a:pPr algn="ctr" eaLnBrk="1" hangingPunct="1"/>
            <a:r>
              <a:rPr lang="en-US" altLang="en-US" sz="2000"/>
              <a:t>Health System disclosed that a burglar stole unencrypted </a:t>
            </a:r>
          </a:p>
          <a:p>
            <a:pPr algn="ctr" eaLnBrk="1" hangingPunct="1"/>
            <a:r>
              <a:rPr lang="en-US" altLang="en-US" sz="2000"/>
              <a:t>medical records on 365,000 patients kept on disks and </a:t>
            </a:r>
          </a:p>
          <a:p>
            <a:pPr algn="ctr" eaLnBrk="1" hangingPunct="1"/>
            <a:r>
              <a:rPr lang="en-US" altLang="en-US" sz="2000"/>
              <a:t>tapes left overnight in an employee’s van</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E53E3A0-FB8E-4FC5-BF83-DCF95F669BFB}"/>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Objectives:</a:t>
            </a:r>
          </a:p>
        </p:txBody>
      </p:sp>
      <p:sp>
        <p:nvSpPr>
          <p:cNvPr id="15363" name="Content Placeholder 2">
            <a:extLst>
              <a:ext uri="{FF2B5EF4-FFF2-40B4-BE49-F238E27FC236}">
                <a16:creationId xmlns:a16="http://schemas.microsoft.com/office/drawing/2014/main" id="{67E5E599-8735-4577-A61A-90FE6DE35874}"/>
              </a:ext>
            </a:extLst>
          </p:cNvPr>
          <p:cNvSpPr>
            <a:spLocks noGrp="1" noChangeArrowheads="1"/>
          </p:cNvSpPr>
          <p:nvPr>
            <p:ph idx="1"/>
          </p:nvPr>
        </p:nvSpPr>
        <p:spPr/>
        <p:txBody>
          <a:bodyPr/>
          <a:lstStyle/>
          <a:p>
            <a:pPr eaLnBrk="1" hangingPunct="1">
              <a:lnSpc>
                <a:spcPct val="100000"/>
              </a:lnSpc>
            </a:pPr>
            <a:r>
              <a:rPr lang="en-US" altLang="en-US" sz="2800">
                <a:latin typeface="Calibri" panose="020F0502020204030204" pitchFamily="34" charset="0"/>
                <a:ea typeface="ヒラギノ角ゴ Pro W3"/>
                <a:cs typeface="ヒラギノ角ゴ Pro W3"/>
              </a:rPr>
              <a:t>Students shall be able to:</a:t>
            </a:r>
          </a:p>
          <a:p>
            <a:pPr eaLnBrk="1" hangingPunct="1">
              <a:lnSpc>
                <a:spcPct val="100000"/>
              </a:lnSpc>
            </a:pPr>
            <a:r>
              <a:rPr lang="en-US" altLang="en-US" sz="2800">
                <a:latin typeface="Calibri" panose="020F0502020204030204" pitchFamily="34" charset="0"/>
                <a:ea typeface="ヒラギノ角ゴ Pro W3"/>
                <a:cs typeface="ヒラギノ角ゴ Pro W3"/>
              </a:rPr>
              <a:t>Define HIPAA, Privacy Rule, Security Rule, CE, PHI.</a:t>
            </a:r>
          </a:p>
          <a:p>
            <a:pPr eaLnBrk="1" hangingPunct="1">
              <a:lnSpc>
                <a:spcPct val="100000"/>
              </a:lnSpc>
            </a:pPr>
            <a:r>
              <a:rPr lang="en-US" altLang="en-US" sz="2800">
                <a:latin typeface="Calibri" panose="020F0502020204030204" pitchFamily="34" charset="0"/>
                <a:ea typeface="ヒラギノ角ゴ Pro W3"/>
                <a:cs typeface="ヒラギノ角ゴ Pro W3"/>
              </a:rPr>
              <a:t>Define threat, vulnerability, threat agent</a:t>
            </a:r>
          </a:p>
          <a:p>
            <a:pPr eaLnBrk="1" hangingPunct="1">
              <a:lnSpc>
                <a:spcPct val="100000"/>
              </a:lnSpc>
            </a:pPr>
            <a:r>
              <a:rPr lang="en-US" altLang="en-US" sz="2800">
                <a:latin typeface="Calibri" panose="020F0502020204030204" pitchFamily="34" charset="0"/>
                <a:ea typeface="ヒラギノ角ゴ Pro W3"/>
                <a:cs typeface="ヒラギノ角ゴ Pro W3"/>
              </a:rPr>
              <a:t>Describe what Privacy Rule covers at a high level</a:t>
            </a:r>
          </a:p>
          <a:p>
            <a:pPr eaLnBrk="1" hangingPunct="1">
              <a:lnSpc>
                <a:spcPct val="100000"/>
              </a:lnSpc>
            </a:pPr>
            <a:r>
              <a:rPr lang="en-US" altLang="en-US" sz="2800">
                <a:latin typeface="Calibri" panose="020F0502020204030204" pitchFamily="34" charset="0"/>
                <a:ea typeface="ヒラギノ角ゴ Pro W3"/>
                <a:cs typeface="ヒラギノ角ゴ Pro W3"/>
              </a:rPr>
              <a:t>Describe what Security Rule covers at a high level</a:t>
            </a:r>
          </a:p>
          <a:p>
            <a:pPr eaLnBrk="1" hangingPunct="1">
              <a:lnSpc>
                <a:spcPct val="100000"/>
              </a:lnSpc>
            </a:pPr>
            <a:r>
              <a:rPr lang="en-US" altLang="en-US" sz="2800">
                <a:latin typeface="Calibri" panose="020F0502020204030204" pitchFamily="34" charset="0"/>
                <a:ea typeface="ヒラギノ角ゴ Pro W3"/>
                <a:cs typeface="ヒラギノ角ゴ Pro W3"/>
              </a:rPr>
              <a:t>Describe the difference between Required and Addressable for the Security Rule.</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7417C871-4B10-4885-891E-18D167DC8BC0}"/>
              </a:ext>
            </a:extLst>
          </p:cNvPr>
          <p:cNvSpPr>
            <a:spLocks noGrp="1" noChangeArrowheads="1"/>
          </p:cNvSpPr>
          <p:nvPr>
            <p:ph type="title"/>
          </p:nvPr>
        </p:nvSpPr>
        <p:spPr>
          <a:xfrm>
            <a:off x="520700" y="917575"/>
            <a:ext cx="8154988" cy="885825"/>
          </a:xfrm>
        </p:spPr>
        <p:txBody>
          <a:bodyPr/>
          <a:lstStyle/>
          <a:p>
            <a:pPr algn="ctr" eaLnBrk="1" hangingPunct="1"/>
            <a:r>
              <a:rPr lang="en-US" altLang="en-US" sz="3200">
                <a:ea typeface="Calibri" panose="020F0502020204030204" pitchFamily="34" charset="0"/>
                <a:cs typeface="Lucida Sans" panose="020B0602030504020204" pitchFamily="34" charset="0"/>
              </a:rPr>
              <a:t>The Genetic Information Nondiscrimination Act of 2008</a:t>
            </a:r>
          </a:p>
        </p:txBody>
      </p:sp>
      <p:sp>
        <p:nvSpPr>
          <p:cNvPr id="50179" name="Content Placeholder 2">
            <a:extLst>
              <a:ext uri="{FF2B5EF4-FFF2-40B4-BE49-F238E27FC236}">
                <a16:creationId xmlns:a16="http://schemas.microsoft.com/office/drawing/2014/main" id="{715B94B9-D359-4405-8C38-F28EB6E66593}"/>
              </a:ext>
            </a:extLst>
          </p:cNvPr>
          <p:cNvSpPr>
            <a:spLocks noGrp="1" noChangeArrowheads="1"/>
          </p:cNvSpPr>
          <p:nvPr>
            <p:ph idx="1"/>
          </p:nvPr>
        </p:nvSpPr>
        <p:spPr>
          <a:xfrm>
            <a:off x="520700" y="1981200"/>
            <a:ext cx="8154988" cy="4391025"/>
          </a:xfrm>
        </p:spPr>
        <p:txBody>
          <a:bodyPr/>
          <a:lstStyle/>
          <a:p>
            <a:pPr eaLnBrk="1" hangingPunct="1">
              <a:lnSpc>
                <a:spcPct val="100000"/>
              </a:lnSpc>
            </a:pPr>
            <a:r>
              <a:rPr lang="en-US" altLang="en-US" sz="3200">
                <a:latin typeface="Calibri" panose="020F0502020204030204" pitchFamily="34" charset="0"/>
                <a:ea typeface="ヒラギノ角ゴ Pro W3"/>
                <a:cs typeface="ヒラギノ角ゴ Pro W3"/>
              </a:rPr>
              <a:t>Protects against some types of genetic testing discrimination:</a:t>
            </a:r>
          </a:p>
          <a:p>
            <a:pPr lvl="1" eaLnBrk="1" hangingPunct="1">
              <a:lnSpc>
                <a:spcPct val="100000"/>
              </a:lnSpc>
            </a:pPr>
            <a:r>
              <a:rPr lang="en-US" altLang="en-US" sz="2400">
                <a:latin typeface="Calibri" panose="020F0502020204030204" pitchFamily="34" charset="0"/>
                <a:ea typeface="ヒラギノ角ゴ Pro W3"/>
                <a:cs typeface="ヒラギノ角ゴ Pro W3"/>
              </a:rPr>
              <a:t>Insurance companies can’t make eligibility decision based on genetic testing results.</a:t>
            </a:r>
          </a:p>
          <a:p>
            <a:pPr lvl="1" eaLnBrk="1" hangingPunct="1">
              <a:lnSpc>
                <a:spcPct val="100000"/>
              </a:lnSpc>
            </a:pPr>
            <a:r>
              <a:rPr lang="en-US" altLang="en-US" sz="2400">
                <a:latin typeface="Calibri" panose="020F0502020204030204" pitchFamily="34" charset="0"/>
                <a:ea typeface="ヒラギノ角ゴ Pro W3"/>
                <a:cs typeface="ヒラギノ角ゴ Pro W3"/>
              </a:rPr>
              <a:t>Insurance companies can’t base cost of premiums on genetic testing results.</a:t>
            </a:r>
          </a:p>
          <a:p>
            <a:pPr lvl="1" eaLnBrk="1" hangingPunct="1">
              <a:lnSpc>
                <a:spcPct val="100000"/>
              </a:lnSpc>
            </a:pPr>
            <a:r>
              <a:rPr lang="en-US" altLang="en-US" sz="2400">
                <a:latin typeface="Calibri" panose="020F0502020204030204" pitchFamily="34" charset="0"/>
                <a:ea typeface="ヒラギノ角ゴ Pro W3"/>
                <a:cs typeface="ヒラギノ角ゴ Pro W3"/>
              </a:rPr>
              <a:t>Employers can’t hire, fire or make job decisions based on the use genetic testing.</a:t>
            </a:r>
          </a:p>
          <a:p>
            <a:pPr lvl="1" eaLnBrk="1" hangingPunct="1">
              <a:lnSpc>
                <a:spcPct val="100000"/>
              </a:lnSpc>
            </a:pPr>
            <a:r>
              <a:rPr lang="en-US" altLang="en-US" sz="2400">
                <a:latin typeface="Calibri" panose="020F0502020204030204" pitchFamily="34" charset="0"/>
                <a:ea typeface="ヒラギノ角ゴ Pro W3"/>
                <a:cs typeface="ヒラギノ角ゴ Pro W3"/>
              </a:rPr>
              <a:t>Employers/Health Insurance Plans can not requiring genetic testing.</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a:extLst>
              <a:ext uri="{FF2B5EF4-FFF2-40B4-BE49-F238E27FC236}">
                <a16:creationId xmlns:a16="http://schemas.microsoft.com/office/drawing/2014/main" id="{DA9B05B6-DDAF-4C61-A14D-E75908148C27}"/>
              </a:ext>
            </a:extLst>
          </p:cNvPr>
          <p:cNvSpPr>
            <a:spLocks noGrp="1" noChangeArrowheads="1"/>
          </p:cNvSpPr>
          <p:nvPr>
            <p:ph type="ctrTitle" idx="4294967295"/>
          </p:nvPr>
        </p:nvSpPr>
        <p:spPr>
          <a:xfrm>
            <a:off x="3124200" y="1828800"/>
            <a:ext cx="6019800" cy="1828800"/>
          </a:xfrm>
        </p:spPr>
        <p:txBody>
          <a:bodyPr/>
          <a:lstStyle/>
          <a:p>
            <a:pPr algn="ctr" eaLnBrk="1" hangingPunct="1">
              <a:defRPr/>
            </a:pPr>
            <a:r>
              <a:rPr lang="en-US" altLang="en-US" sz="6600" dirty="0">
                <a:solidFill>
                  <a:schemeClr val="tx1">
                    <a:lumMod val="90000"/>
                    <a:lumOff val="10000"/>
                  </a:schemeClr>
                </a:solidFill>
              </a:rPr>
              <a:t>The HIPAA </a:t>
            </a:r>
            <a:br>
              <a:rPr lang="en-US" altLang="en-US" sz="6600" dirty="0">
                <a:solidFill>
                  <a:schemeClr val="tx1">
                    <a:lumMod val="90000"/>
                    <a:lumOff val="10000"/>
                  </a:schemeClr>
                </a:solidFill>
              </a:rPr>
            </a:br>
            <a:r>
              <a:rPr lang="en-US" altLang="en-US" sz="6600" dirty="0">
                <a:solidFill>
                  <a:schemeClr val="tx1">
                    <a:lumMod val="90000"/>
                    <a:lumOff val="10000"/>
                  </a:schemeClr>
                </a:solidFill>
              </a:rPr>
              <a:t>Privacy Rule</a:t>
            </a:r>
          </a:p>
        </p:txBody>
      </p:sp>
      <p:sp>
        <p:nvSpPr>
          <p:cNvPr id="52227" name="Rectangle 5">
            <a:extLst>
              <a:ext uri="{FF2B5EF4-FFF2-40B4-BE49-F238E27FC236}">
                <a16:creationId xmlns:a16="http://schemas.microsoft.com/office/drawing/2014/main" id="{891361A4-791A-43BF-A7DF-92E5D70B393D}"/>
              </a:ext>
            </a:extLst>
          </p:cNvPr>
          <p:cNvSpPr>
            <a:spLocks noGrp="1" noChangeArrowheads="1"/>
          </p:cNvSpPr>
          <p:nvPr>
            <p:ph type="subTitle" idx="4294967295"/>
          </p:nvPr>
        </p:nvSpPr>
        <p:spPr>
          <a:xfrm>
            <a:off x="3124200" y="4267200"/>
            <a:ext cx="6019800" cy="1752600"/>
          </a:xfrm>
        </p:spPr>
        <p:txBody>
          <a:bodyPr/>
          <a:lstStyle/>
          <a:p>
            <a:pPr eaLnBrk="1" hangingPunct="1"/>
            <a:r>
              <a:rPr lang="en-US" altLang="en-US">
                <a:latin typeface="Calibri" panose="020F0502020204030204" pitchFamily="34" charset="0"/>
                <a:ea typeface="ヒラギノ角ゴ Pro W3"/>
                <a:cs typeface="ヒラギノ角ゴ Pro W3"/>
              </a:rPr>
              <a:t> </a:t>
            </a:r>
          </a:p>
        </p:txBody>
      </p:sp>
      <p:pic>
        <p:nvPicPr>
          <p:cNvPr id="52228" name="Picture 6" descr="j0199755">
            <a:extLst>
              <a:ext uri="{FF2B5EF4-FFF2-40B4-BE49-F238E27FC236}">
                <a16:creationId xmlns:a16="http://schemas.microsoft.com/office/drawing/2014/main" id="{E1C4EF2D-923F-4DA5-9CF8-891A170618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4876800"/>
            <a:ext cx="141922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WordArt 8">
            <a:extLst>
              <a:ext uri="{FF2B5EF4-FFF2-40B4-BE49-F238E27FC236}">
                <a16:creationId xmlns:a16="http://schemas.microsoft.com/office/drawing/2014/main" id="{65BDCEFD-6617-4383-A219-A52922ED1705}"/>
              </a:ext>
            </a:extLst>
          </p:cNvPr>
          <p:cNvSpPr>
            <a:spLocks noChangeArrowheads="1" noChangeShapeType="1" noTextEdit="1"/>
          </p:cNvSpPr>
          <p:nvPr/>
        </p:nvSpPr>
        <p:spPr bwMode="auto">
          <a:xfrm>
            <a:off x="4038600" y="5105400"/>
            <a:ext cx="3200400" cy="9906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00CC"/>
                </a:solidFill>
                <a:effectLst>
                  <a:outerShdw dist="35921" dir="2700000" algn="ctr" rotWithShape="0">
                    <a:srgbClr val="990000"/>
                  </a:outerShdw>
                </a:effectLst>
                <a:latin typeface="Impact" panose="020B0806030902050204" pitchFamily="34" charset="0"/>
              </a:rPr>
              <a:t>+  SHHhhh...</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68D8271-6320-4F12-8B85-44E6E1584886}"/>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Privacy Rule:  Develop Policies</a:t>
            </a:r>
          </a:p>
        </p:txBody>
      </p:sp>
      <p:sp>
        <p:nvSpPr>
          <p:cNvPr id="54275" name="Rectangle 3">
            <a:extLst>
              <a:ext uri="{FF2B5EF4-FFF2-40B4-BE49-F238E27FC236}">
                <a16:creationId xmlns:a16="http://schemas.microsoft.com/office/drawing/2014/main" id="{CDAA40D9-5382-4FA6-ACD2-547A43882B6F}"/>
              </a:ext>
            </a:extLst>
          </p:cNvPr>
          <p:cNvSpPr>
            <a:spLocks noGrp="1" noChangeArrowheads="1"/>
          </p:cNvSpPr>
          <p:nvPr>
            <p:ph idx="1"/>
          </p:nvPr>
        </p:nvSpPr>
        <p:spPr>
          <a:xfrm>
            <a:off x="520700" y="1905000"/>
            <a:ext cx="8154988" cy="4467225"/>
          </a:xfrm>
        </p:spPr>
        <p:txBody>
          <a:bodyPr/>
          <a:lstStyle/>
          <a:p>
            <a:pPr eaLnBrk="1" hangingPunct="1">
              <a:lnSpc>
                <a:spcPct val="80000"/>
              </a:lnSpc>
              <a:buFont typeface="Wingdings" panose="05000000000000000000" pitchFamily="2" charset="2"/>
              <a:buNone/>
            </a:pPr>
            <a:r>
              <a:rPr lang="en-US" altLang="en-US" sz="3600">
                <a:latin typeface="Calibri" panose="020F0502020204030204" pitchFamily="34" charset="0"/>
                <a:ea typeface="ヒラギノ角ゴ Pro W3"/>
                <a:cs typeface="ヒラギノ角ゴ Pro W3"/>
              </a:rPr>
              <a:t>CE/BAs shall:</a:t>
            </a:r>
          </a:p>
          <a:p>
            <a:pPr eaLnBrk="1" hangingPunct="1">
              <a:lnSpc>
                <a:spcPct val="80000"/>
              </a:lnSpc>
            </a:pPr>
            <a:r>
              <a:rPr lang="en-US" altLang="en-US" sz="2800">
                <a:latin typeface="Calibri" panose="020F0502020204030204" pitchFamily="34" charset="0"/>
                <a:ea typeface="ヒラギノ角ゴ Pro W3"/>
                <a:cs typeface="ヒラギノ角ゴ Pro W3"/>
              </a:rPr>
              <a:t>Develop policies, procedures, and standards for how it will adhere to Privacy Rule.  How will CE/BA:</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use and disclose PHI?</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protect patient rights?</a:t>
            </a:r>
          </a:p>
          <a:p>
            <a:pPr eaLnBrk="1" hangingPunct="1">
              <a:lnSpc>
                <a:spcPct val="80000"/>
              </a:lnSpc>
            </a:pPr>
            <a:r>
              <a:rPr lang="en-US" altLang="en-US" sz="2800">
                <a:latin typeface="Calibri" panose="020F0502020204030204" pitchFamily="34" charset="0"/>
                <a:ea typeface="ヒラギノ角ゴ Pro W3"/>
                <a:cs typeface="ヒラギノ角ゴ Pro W3"/>
              </a:rPr>
              <a:t>Regularly review policies and procedures</a:t>
            </a:r>
          </a:p>
          <a:p>
            <a:pPr eaLnBrk="1" hangingPunct="1">
              <a:lnSpc>
                <a:spcPct val="80000"/>
              </a:lnSpc>
            </a:pPr>
            <a:r>
              <a:rPr lang="en-US" altLang="en-US" sz="2800">
                <a:latin typeface="Calibri" panose="020F0502020204030204" pitchFamily="34" charset="0"/>
                <a:ea typeface="ヒラギノ角ゴ Pro W3"/>
                <a:cs typeface="ヒラギノ角ゴ Pro W3"/>
              </a:rPr>
              <a:t>Update policies when new requirements emerge</a:t>
            </a:r>
          </a:p>
          <a:p>
            <a:pPr eaLnBrk="1" hangingPunct="1">
              <a:lnSpc>
                <a:spcPct val="80000"/>
              </a:lnSpc>
            </a:pPr>
            <a:r>
              <a:rPr lang="en-US" altLang="en-US" sz="2800">
                <a:latin typeface="Calibri" panose="020F0502020204030204" pitchFamily="34" charset="0"/>
                <a:ea typeface="ヒラギノ角ゴ Pro W3"/>
                <a:cs typeface="ヒラギノ角ゴ Pro W3"/>
              </a:rPr>
              <a:t>Monitor that policies/procedures are consistently applied throughout the organization</a:t>
            </a:r>
          </a:p>
          <a:p>
            <a:pPr eaLnBrk="1" hangingPunct="1">
              <a:lnSpc>
                <a:spcPct val="80000"/>
              </a:lnSpc>
            </a:pPr>
            <a:endParaRPr lang="en-US" altLang="en-US" sz="28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4381DE06-7632-4E99-910F-76537D44F2E8}"/>
              </a:ext>
            </a:extLst>
          </p:cNvPr>
          <p:cNvSpPr>
            <a:spLocks noGrp="1" noChangeArrowheads="1"/>
          </p:cNvSpPr>
          <p:nvPr>
            <p:ph type="title"/>
          </p:nvPr>
        </p:nvSpPr>
        <p:spPr>
          <a:xfrm>
            <a:off x="457200" y="609600"/>
            <a:ext cx="8229600" cy="1219200"/>
          </a:xfrm>
        </p:spPr>
        <p:txBody>
          <a:bodyPr/>
          <a:lstStyle/>
          <a:p>
            <a:pPr eaLnBrk="1" hangingPunct="1"/>
            <a:r>
              <a:rPr lang="en-US" altLang="en-US" sz="4000">
                <a:ea typeface="Calibri" panose="020F0502020204030204" pitchFamily="34" charset="0"/>
                <a:cs typeface="Lucida Sans" panose="020B0602030504020204" pitchFamily="34" charset="0"/>
              </a:rPr>
              <a:t>Privacy Rule:</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No NonHealth Usage of PHI</a:t>
            </a:r>
          </a:p>
        </p:txBody>
      </p:sp>
      <p:sp>
        <p:nvSpPr>
          <p:cNvPr id="56323" name="Rectangle 5">
            <a:extLst>
              <a:ext uri="{FF2B5EF4-FFF2-40B4-BE49-F238E27FC236}">
                <a16:creationId xmlns:a16="http://schemas.microsoft.com/office/drawing/2014/main" id="{2D657880-9383-4C82-9589-0EA337D3ED33}"/>
              </a:ext>
            </a:extLst>
          </p:cNvPr>
          <p:cNvSpPr>
            <a:spLocks noGrp="1" noChangeArrowheads="1"/>
          </p:cNvSpPr>
          <p:nvPr>
            <p:ph type="body" sz="half" idx="2"/>
          </p:nvPr>
        </p:nvSpPr>
        <p:spPr>
          <a:xfrm>
            <a:off x="457200" y="4800600"/>
            <a:ext cx="8229600" cy="1066800"/>
          </a:xfrm>
        </p:spPr>
        <p:txBody>
          <a:bodyPr/>
          <a:lstStyle/>
          <a:p>
            <a:pPr algn="ctr" eaLnBrk="1" hangingPunct="1">
              <a:lnSpc>
                <a:spcPct val="10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Health information is not to be used for nonhealth purposes, unless an individual gives explicit permission</a:t>
            </a:r>
          </a:p>
        </p:txBody>
      </p:sp>
      <p:sp>
        <p:nvSpPr>
          <p:cNvPr id="25604" name="AutoShape 6">
            <a:extLst>
              <a:ext uri="{FF2B5EF4-FFF2-40B4-BE49-F238E27FC236}">
                <a16:creationId xmlns:a16="http://schemas.microsoft.com/office/drawing/2014/main" id="{C87741D3-53E9-44AD-812D-906D848E58FF}"/>
              </a:ext>
            </a:extLst>
          </p:cNvPr>
          <p:cNvSpPr>
            <a:spLocks noChangeArrowheads="1"/>
          </p:cNvSpPr>
          <p:nvPr/>
        </p:nvSpPr>
        <p:spPr bwMode="auto">
          <a:xfrm>
            <a:off x="762000" y="1752600"/>
            <a:ext cx="7467600" cy="2819400"/>
          </a:xfrm>
          <a:prstGeom prst="flowChartDocument">
            <a:avLst/>
          </a:prstGeom>
          <a:solidFill>
            <a:schemeClr val="accent2">
              <a:lumMod val="20000"/>
              <a:lumOff val="80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2400" b="1"/>
              <a:t>The National Law Journal, May 30, 1994</a:t>
            </a:r>
          </a:p>
          <a:p>
            <a:pPr algn="ctr" eaLnBrk="1" hangingPunct="1">
              <a:spcBef>
                <a:spcPct val="0"/>
              </a:spcBef>
              <a:buClrTx/>
              <a:buSzTx/>
              <a:buFontTx/>
              <a:buNone/>
              <a:defRPr/>
            </a:pPr>
            <a:endParaRPr lang="en-US" altLang="en-US" sz="2000"/>
          </a:p>
          <a:p>
            <a:pPr algn="ctr" eaLnBrk="1" hangingPunct="1">
              <a:spcBef>
                <a:spcPct val="0"/>
              </a:spcBef>
              <a:buClrTx/>
              <a:buSzTx/>
              <a:buFontTx/>
              <a:buNone/>
              <a:defRPr/>
            </a:pPr>
            <a:r>
              <a:rPr lang="en-US" altLang="en-US" sz="2200"/>
              <a:t>A banker who also served on his county’s health board</a:t>
            </a:r>
          </a:p>
          <a:p>
            <a:pPr algn="ctr" eaLnBrk="1" hangingPunct="1">
              <a:spcBef>
                <a:spcPct val="0"/>
              </a:spcBef>
              <a:buClrTx/>
              <a:buSzTx/>
              <a:buFontTx/>
              <a:buNone/>
              <a:defRPr/>
            </a:pPr>
            <a:r>
              <a:rPr lang="en-US" altLang="en-US" sz="2200"/>
              <a:t>cross-referenced customer accounts with patient </a:t>
            </a:r>
          </a:p>
          <a:p>
            <a:pPr algn="ctr" eaLnBrk="1" hangingPunct="1">
              <a:spcBef>
                <a:spcPct val="0"/>
              </a:spcBef>
              <a:buClrTx/>
              <a:buSzTx/>
              <a:buFontTx/>
              <a:buNone/>
              <a:defRPr/>
            </a:pPr>
            <a:r>
              <a:rPr lang="en-US" altLang="en-US" sz="2200"/>
              <a:t>Information.  He called due the mortgages of anyone </a:t>
            </a:r>
          </a:p>
          <a:p>
            <a:pPr algn="ctr" eaLnBrk="1" hangingPunct="1">
              <a:spcBef>
                <a:spcPct val="0"/>
              </a:spcBef>
              <a:buClrTx/>
              <a:buSzTx/>
              <a:buFontTx/>
              <a:buNone/>
              <a:defRPr/>
            </a:pPr>
            <a:r>
              <a:rPr lang="en-US" altLang="en-US" sz="2200"/>
              <a:t>suffering from cancer.</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3686E627-DFFE-4065-9003-7D957006EE61}"/>
              </a:ext>
            </a:extLst>
          </p:cNvPr>
          <p:cNvSpPr>
            <a:spLocks noGrp="1" noChangeArrowheads="1"/>
          </p:cNvSpPr>
          <p:nvPr>
            <p:ph type="title"/>
          </p:nvPr>
        </p:nvSpPr>
        <p:spPr>
          <a:xfrm>
            <a:off x="457200" y="609600"/>
            <a:ext cx="8229600" cy="1219200"/>
          </a:xfrm>
        </p:spPr>
        <p:txBody>
          <a:bodyPr/>
          <a:lstStyle/>
          <a:p>
            <a:pPr eaLnBrk="1" hangingPunct="1"/>
            <a:r>
              <a:rPr lang="en-US" altLang="en-US" sz="4000">
                <a:ea typeface="Calibri" panose="020F0502020204030204" pitchFamily="34" charset="0"/>
                <a:cs typeface="Lucida Sans" panose="020B0602030504020204" pitchFamily="34" charset="0"/>
              </a:rPr>
              <a:t>Privacy Rule:</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Need-to-Know Access</a:t>
            </a:r>
          </a:p>
        </p:txBody>
      </p:sp>
      <p:sp>
        <p:nvSpPr>
          <p:cNvPr id="58371" name="Rectangle 3">
            <a:extLst>
              <a:ext uri="{FF2B5EF4-FFF2-40B4-BE49-F238E27FC236}">
                <a16:creationId xmlns:a16="http://schemas.microsoft.com/office/drawing/2014/main" id="{371D5A03-3956-4535-A0C0-B5C69CB4B279}"/>
              </a:ext>
            </a:extLst>
          </p:cNvPr>
          <p:cNvSpPr>
            <a:spLocks noGrp="1" noChangeArrowheads="1"/>
          </p:cNvSpPr>
          <p:nvPr>
            <p:ph type="body" sz="half" idx="2"/>
          </p:nvPr>
        </p:nvSpPr>
        <p:spPr>
          <a:xfrm>
            <a:off x="457200" y="4114800"/>
            <a:ext cx="8229600" cy="2362200"/>
          </a:xfrm>
        </p:spPr>
        <p:txBody>
          <a:bodyPr/>
          <a:lstStyle/>
          <a:p>
            <a:pPr algn="ct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CE/BA Employees should have access only to what is absolutely required as part of their jobs.</a:t>
            </a:r>
          </a:p>
          <a:p>
            <a:pPr eaLnBrk="1" hangingPunct="1">
              <a:lnSpc>
                <a:spcPct val="80000"/>
              </a:lnSpc>
            </a:pPr>
            <a:r>
              <a:rPr lang="en-US" altLang="en-US" sz="2400">
                <a:latin typeface="Calibri" panose="020F0502020204030204" pitchFamily="34" charset="0"/>
                <a:ea typeface="ヒラギノ角ゴ Pro W3"/>
                <a:cs typeface="ヒラギノ角ゴ Pro W3"/>
              </a:rPr>
              <a:t>What individuals should have access to PHI?</a:t>
            </a:r>
          </a:p>
          <a:p>
            <a:pPr eaLnBrk="1" hangingPunct="1">
              <a:lnSpc>
                <a:spcPct val="80000"/>
              </a:lnSpc>
            </a:pPr>
            <a:r>
              <a:rPr lang="en-US" altLang="en-US" sz="2400">
                <a:latin typeface="Calibri" panose="020F0502020204030204" pitchFamily="34" charset="0"/>
                <a:ea typeface="ヒラギノ角ゴ Pro W3"/>
                <a:cs typeface="ヒラギノ角ゴ Pro W3"/>
              </a:rPr>
              <a:t>What categories of PHI should individuals have access to?</a:t>
            </a:r>
          </a:p>
          <a:p>
            <a:pPr eaLnBrk="1" hangingPunct="1">
              <a:lnSpc>
                <a:spcPct val="80000"/>
              </a:lnSpc>
            </a:pPr>
            <a:r>
              <a:rPr lang="en-US" altLang="en-US" sz="2400">
                <a:latin typeface="Calibri" panose="020F0502020204030204" pitchFamily="34" charset="0"/>
                <a:ea typeface="ヒラギノ角ゴ Pro W3"/>
                <a:cs typeface="ヒラギノ角ゴ Pro W3"/>
              </a:rPr>
              <a:t>What conditions are required for access?</a:t>
            </a:r>
          </a:p>
          <a:p>
            <a:pPr eaLnBrk="1" hangingPunct="1">
              <a:lnSpc>
                <a:spcPct val="80000"/>
              </a:lnSpc>
            </a:pPr>
            <a:r>
              <a:rPr lang="en-US" altLang="en-US" sz="2400">
                <a:latin typeface="Calibri" panose="020F0502020204030204" pitchFamily="34" charset="0"/>
                <a:ea typeface="ヒラギノ角ゴ Pro W3"/>
                <a:cs typeface="ヒラギノ角ゴ Pro W3"/>
              </a:rPr>
              <a:t>How will Business Associates &amp; Trading Partners be informed and controlled?</a:t>
            </a:r>
          </a:p>
        </p:txBody>
      </p:sp>
      <p:sp>
        <p:nvSpPr>
          <p:cNvPr id="58372" name="AutoShape 4">
            <a:extLst>
              <a:ext uri="{FF2B5EF4-FFF2-40B4-BE49-F238E27FC236}">
                <a16:creationId xmlns:a16="http://schemas.microsoft.com/office/drawing/2014/main" id="{ABE6DE1E-C647-4D70-9F94-964E94A2FD66}"/>
              </a:ext>
            </a:extLst>
          </p:cNvPr>
          <p:cNvSpPr>
            <a:spLocks noChangeArrowheads="1"/>
          </p:cNvSpPr>
          <p:nvPr/>
        </p:nvSpPr>
        <p:spPr bwMode="auto">
          <a:xfrm>
            <a:off x="609600" y="1828800"/>
            <a:ext cx="7772400" cy="2209800"/>
          </a:xfrm>
          <a:prstGeom prst="flowChartDocument">
            <a:avLst/>
          </a:prstGeom>
          <a:solidFill>
            <a:srgbClr val="FFC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t>Washington Post, March 1, 1995</a:t>
            </a:r>
          </a:p>
          <a:p>
            <a:pPr algn="ctr" eaLnBrk="1" hangingPunct="1"/>
            <a:endParaRPr lang="en-US" altLang="en-US" sz="1400"/>
          </a:p>
          <a:p>
            <a:pPr algn="ctr" eaLnBrk="1" hangingPunct="1"/>
            <a:r>
              <a:rPr lang="en-US" altLang="en-US" sz="2000" b="1"/>
              <a:t>The 13-year-old daughter of a hospital employee took a list of</a:t>
            </a:r>
          </a:p>
          <a:p>
            <a:pPr algn="ctr" eaLnBrk="1" hangingPunct="1"/>
            <a:r>
              <a:rPr lang="en-US" altLang="en-US" sz="2000" b="1"/>
              <a:t>patients’ names and phone numbers from the hospital when</a:t>
            </a:r>
          </a:p>
          <a:p>
            <a:pPr algn="ctr" eaLnBrk="1" hangingPunct="1"/>
            <a:r>
              <a:rPr lang="en-US" altLang="en-US" sz="2000" b="1"/>
              <a:t>visiting her mother at work.  As a joke, she contacted patients</a:t>
            </a:r>
          </a:p>
          <a:p>
            <a:pPr algn="ctr" eaLnBrk="1" hangingPunct="1"/>
            <a:r>
              <a:rPr lang="en-US" altLang="en-US" sz="2000" b="1"/>
              <a:t>and told them they were diagnosed with HIV</a:t>
            </a:r>
            <a:r>
              <a:rPr lang="en-US" altLang="en-US" sz="2000"/>
              <a:t>.</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98AC109A-DE17-4406-A498-749DF568CB34}"/>
              </a:ext>
            </a:extLst>
          </p:cNvPr>
          <p:cNvSpPr>
            <a:spLocks noGrp="1" noChangeArrowheads="1"/>
          </p:cNvSpPr>
          <p:nvPr>
            <p:ph type="title"/>
          </p:nvPr>
        </p:nvSpPr>
        <p:spPr>
          <a:xfrm>
            <a:off x="457200" y="609600"/>
            <a:ext cx="8229600" cy="1219200"/>
          </a:xfrm>
        </p:spPr>
        <p:txBody>
          <a:bodyPr/>
          <a:lstStyle/>
          <a:p>
            <a:pPr eaLnBrk="1" hangingPunct="1"/>
            <a:r>
              <a:rPr lang="en-US" altLang="en-US" sz="4000">
                <a:ea typeface="Calibri" panose="020F0502020204030204" pitchFamily="34" charset="0"/>
                <a:cs typeface="Lucida Sans" panose="020B0602030504020204" pitchFamily="34" charset="0"/>
              </a:rPr>
              <a:t>Privacy Rule:</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Protections against Marketing</a:t>
            </a:r>
          </a:p>
        </p:txBody>
      </p:sp>
      <p:sp>
        <p:nvSpPr>
          <p:cNvPr id="60419" name="Rectangle 3">
            <a:extLst>
              <a:ext uri="{FF2B5EF4-FFF2-40B4-BE49-F238E27FC236}">
                <a16:creationId xmlns:a16="http://schemas.microsoft.com/office/drawing/2014/main" id="{749BD254-FE5B-41D6-88B0-C61D31735D79}"/>
              </a:ext>
            </a:extLst>
          </p:cNvPr>
          <p:cNvSpPr>
            <a:spLocks noGrp="1" noChangeArrowheads="1"/>
          </p:cNvSpPr>
          <p:nvPr>
            <p:ph type="body" sz="half" idx="2"/>
          </p:nvPr>
        </p:nvSpPr>
        <p:spPr>
          <a:xfrm>
            <a:off x="457200" y="4724400"/>
            <a:ext cx="8229600" cy="1752600"/>
          </a:xfrm>
        </p:spPr>
        <p:txBody>
          <a:bodyPr/>
          <a:lstStyle/>
          <a:p>
            <a:pPr algn="ctr" eaLnBrk="1" hangingPunct="1">
              <a:lnSpc>
                <a:spcPct val="10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CE must obtain permission before sending any marketing materials, with limited exceptions</a:t>
            </a:r>
          </a:p>
          <a:p>
            <a:pPr algn="ctr" eaLnBrk="1" hangingPunct="1">
              <a:buFont typeface="Wingdings" panose="05000000000000000000" pitchFamily="2" charset="2"/>
              <a:buNone/>
            </a:pPr>
            <a:endParaRPr lang="en-US" altLang="en-US" sz="2400">
              <a:latin typeface="Calibri" panose="020F0502020204030204" pitchFamily="34" charset="0"/>
              <a:ea typeface="ヒラギノ角ゴ Pro W3"/>
              <a:cs typeface="ヒラギノ角ゴ Pro W3"/>
            </a:endParaRPr>
          </a:p>
        </p:txBody>
      </p:sp>
      <p:sp>
        <p:nvSpPr>
          <p:cNvPr id="27652" name="AutoShape 4">
            <a:extLst>
              <a:ext uri="{FF2B5EF4-FFF2-40B4-BE49-F238E27FC236}">
                <a16:creationId xmlns:a16="http://schemas.microsoft.com/office/drawing/2014/main" id="{3C28CD9A-F269-4F5C-9665-22D411FDA658}"/>
              </a:ext>
            </a:extLst>
          </p:cNvPr>
          <p:cNvSpPr>
            <a:spLocks noChangeArrowheads="1"/>
          </p:cNvSpPr>
          <p:nvPr/>
        </p:nvSpPr>
        <p:spPr bwMode="auto">
          <a:xfrm>
            <a:off x="762000" y="1828800"/>
            <a:ext cx="7467600" cy="2743200"/>
          </a:xfrm>
          <a:prstGeom prst="flowChartDocument">
            <a:avLst/>
          </a:prstGeom>
          <a:solidFill>
            <a:schemeClr val="accent1">
              <a:lumMod val="20000"/>
              <a:lumOff val="80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2800" b="1" dirty="0"/>
              <a:t>Boston Globe, August 1, 2000</a:t>
            </a:r>
          </a:p>
          <a:p>
            <a:pPr algn="ctr" eaLnBrk="1" hangingPunct="1">
              <a:spcBef>
                <a:spcPct val="0"/>
              </a:spcBef>
              <a:buClrTx/>
              <a:buSzTx/>
              <a:buFontTx/>
              <a:buNone/>
              <a:defRPr/>
            </a:pPr>
            <a:endParaRPr lang="en-US" altLang="en-US" sz="1200" b="1" dirty="0"/>
          </a:p>
          <a:p>
            <a:pPr algn="ctr" eaLnBrk="1" hangingPunct="1">
              <a:spcBef>
                <a:spcPct val="0"/>
              </a:spcBef>
              <a:buClrTx/>
              <a:buSzTx/>
              <a:buFontTx/>
              <a:buNone/>
              <a:defRPr/>
            </a:pPr>
            <a:r>
              <a:rPr lang="en-US" altLang="en-US" sz="2400" dirty="0"/>
              <a:t>A patient at Brigham and Women’s Hospital in Boston</a:t>
            </a:r>
          </a:p>
          <a:p>
            <a:pPr algn="ctr" eaLnBrk="1" hangingPunct="1">
              <a:spcBef>
                <a:spcPct val="0"/>
              </a:spcBef>
              <a:buClrTx/>
              <a:buSzTx/>
              <a:buFontTx/>
              <a:buNone/>
              <a:defRPr/>
            </a:pPr>
            <a:r>
              <a:rPr lang="en-US" altLang="en-US" sz="2400" dirty="0"/>
              <a:t>learned that employees had accessed her medical</a:t>
            </a:r>
          </a:p>
          <a:p>
            <a:pPr algn="ctr" eaLnBrk="1" hangingPunct="1">
              <a:spcBef>
                <a:spcPct val="0"/>
              </a:spcBef>
              <a:buClrTx/>
              <a:buSzTx/>
              <a:buFontTx/>
              <a:buNone/>
              <a:defRPr/>
            </a:pPr>
            <a:r>
              <a:rPr lang="en-US" altLang="en-US" sz="2400" dirty="0"/>
              <a:t>record more than 200 times.</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a:extLst>
              <a:ext uri="{FF2B5EF4-FFF2-40B4-BE49-F238E27FC236}">
                <a16:creationId xmlns:a16="http://schemas.microsoft.com/office/drawing/2014/main" id="{8A4552EA-0A9A-4466-8107-DEEF14D97B8D}"/>
              </a:ext>
            </a:extLst>
          </p:cNvPr>
          <p:cNvSpPr>
            <a:spLocks noGrp="1" noChangeArrowheads="1"/>
          </p:cNvSpPr>
          <p:nvPr>
            <p:ph type="title"/>
          </p:nvPr>
        </p:nvSpPr>
        <p:spPr>
          <a:xfrm>
            <a:off x="457200" y="762000"/>
            <a:ext cx="8154988" cy="1108075"/>
          </a:xfrm>
        </p:spPr>
        <p:txBody>
          <a:bodyPr/>
          <a:lstStyle/>
          <a:p>
            <a:pPr eaLnBrk="1" hangingPunct="1"/>
            <a:r>
              <a:rPr lang="en-US" altLang="en-US" sz="4000">
                <a:ea typeface="Calibri" panose="020F0502020204030204" pitchFamily="34" charset="0"/>
                <a:cs typeface="Lucida Sans" panose="020B0602030504020204" pitchFamily="34" charset="0"/>
              </a:rPr>
              <a:t>Privacy Rule:</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Establish Privacy Safeguards</a:t>
            </a:r>
          </a:p>
        </p:txBody>
      </p:sp>
      <p:sp>
        <p:nvSpPr>
          <p:cNvPr id="62467" name="Rectangle 5">
            <a:extLst>
              <a:ext uri="{FF2B5EF4-FFF2-40B4-BE49-F238E27FC236}">
                <a16:creationId xmlns:a16="http://schemas.microsoft.com/office/drawing/2014/main" id="{3D094DB4-C8AF-4A6F-A6C3-063AB1178056}"/>
              </a:ext>
            </a:extLst>
          </p:cNvPr>
          <p:cNvSpPr>
            <a:spLocks noGrp="1" noChangeArrowheads="1"/>
          </p:cNvSpPr>
          <p:nvPr>
            <p:ph sz="half" idx="1"/>
          </p:nvPr>
        </p:nvSpPr>
        <p:spPr/>
        <p:txBody>
          <a:bodyPr/>
          <a:lstStyle/>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Required</a:t>
            </a:r>
          </a:p>
          <a:p>
            <a:pPr eaLnBrk="1" hangingPunct="1">
              <a:lnSpc>
                <a:spcPct val="90000"/>
              </a:lnSpc>
            </a:pPr>
            <a:r>
              <a:rPr lang="en-US" altLang="en-US" sz="2400">
                <a:latin typeface="Calibri" panose="020F0502020204030204" pitchFamily="34" charset="0"/>
                <a:ea typeface="ヒラギノ角ゴ Pro W3"/>
                <a:cs typeface="ヒラギノ角ゴ Pro W3"/>
              </a:rPr>
              <a:t>Shut or locked doors</a:t>
            </a:r>
          </a:p>
          <a:p>
            <a:pPr eaLnBrk="1" hangingPunct="1">
              <a:lnSpc>
                <a:spcPct val="90000"/>
              </a:lnSpc>
            </a:pPr>
            <a:r>
              <a:rPr lang="en-US" altLang="en-US" sz="2400">
                <a:latin typeface="Calibri" panose="020F0502020204030204" pitchFamily="34" charset="0"/>
                <a:ea typeface="ヒラギノ角ゴ Pro W3"/>
                <a:cs typeface="ヒラギノ角ゴ Pro W3"/>
              </a:rPr>
              <a:t>Keep voice down</a:t>
            </a:r>
          </a:p>
          <a:p>
            <a:pPr eaLnBrk="1" hangingPunct="1">
              <a:lnSpc>
                <a:spcPct val="90000"/>
              </a:lnSpc>
            </a:pPr>
            <a:r>
              <a:rPr lang="en-US" altLang="en-US" sz="2400">
                <a:latin typeface="Calibri" panose="020F0502020204030204" pitchFamily="34" charset="0"/>
                <a:ea typeface="ヒラギノ角ゴ Pro W3"/>
                <a:cs typeface="ヒラギノ角ゴ Pro W3"/>
              </a:rPr>
              <a:t>Clear desk policy</a:t>
            </a:r>
          </a:p>
          <a:p>
            <a:pPr eaLnBrk="1" hangingPunct="1">
              <a:lnSpc>
                <a:spcPct val="90000"/>
              </a:lnSpc>
            </a:pPr>
            <a:r>
              <a:rPr lang="en-US" altLang="en-US" sz="2400">
                <a:latin typeface="Calibri" panose="020F0502020204030204" pitchFamily="34" charset="0"/>
                <a:ea typeface="ヒラギノ角ゴ Pro W3"/>
                <a:cs typeface="ヒラギノ角ゴ Pro W3"/>
              </a:rPr>
              <a:t>Privacy curtains</a:t>
            </a:r>
          </a:p>
          <a:p>
            <a:pPr eaLnBrk="1" hangingPunct="1">
              <a:lnSpc>
                <a:spcPct val="90000"/>
              </a:lnSpc>
            </a:pPr>
            <a:r>
              <a:rPr lang="en-US" altLang="en-US" sz="2400">
                <a:latin typeface="Calibri" panose="020F0502020204030204" pitchFamily="34" charset="0"/>
                <a:ea typeface="ヒラギノ角ゴ Pro W3"/>
                <a:cs typeface="ヒラギノ角ゴ Pro W3"/>
              </a:rPr>
              <a:t>Password protection</a:t>
            </a:r>
          </a:p>
          <a:p>
            <a:pPr eaLnBrk="1" hangingPunct="1">
              <a:lnSpc>
                <a:spcPct val="90000"/>
              </a:lnSpc>
            </a:pPr>
            <a:r>
              <a:rPr lang="en-US" altLang="en-US" sz="2400">
                <a:latin typeface="Calibri" panose="020F0502020204030204" pitchFamily="34" charset="0"/>
                <a:ea typeface="ヒラギノ角ゴ Pro W3"/>
                <a:cs typeface="ヒラギノ角ゴ Pro W3"/>
              </a:rPr>
              <a:t>Auto screen savers</a:t>
            </a:r>
          </a:p>
          <a:p>
            <a:pPr eaLnBrk="1" hangingPunct="1">
              <a:lnSpc>
                <a:spcPct val="90000"/>
              </a:lnSpc>
            </a:pPr>
            <a:r>
              <a:rPr lang="en-US" altLang="en-US" sz="2400">
                <a:latin typeface="Calibri" panose="020F0502020204030204" pitchFamily="34" charset="0"/>
                <a:ea typeface="ヒラギノ角ゴ Pro W3"/>
                <a:cs typeface="ヒラギノ角ゴ Pro W3"/>
              </a:rPr>
              <a:t>Locked cabinets</a:t>
            </a:r>
          </a:p>
          <a:p>
            <a:pPr eaLnBrk="1" hangingPunct="1">
              <a:lnSpc>
                <a:spcPct val="90000"/>
              </a:lnSpc>
            </a:pPr>
            <a:r>
              <a:rPr lang="en-US" altLang="en-US" sz="2400">
                <a:latin typeface="Calibri" panose="020F0502020204030204" pitchFamily="34" charset="0"/>
                <a:ea typeface="ヒラギノ角ゴ Pro W3"/>
                <a:cs typeface="ヒラギノ角ゴ Pro W3"/>
              </a:rPr>
              <a:t>Paper shredders</a:t>
            </a:r>
          </a:p>
        </p:txBody>
      </p:sp>
      <p:sp>
        <p:nvSpPr>
          <p:cNvPr id="62468" name="Rectangle 6">
            <a:extLst>
              <a:ext uri="{FF2B5EF4-FFF2-40B4-BE49-F238E27FC236}">
                <a16:creationId xmlns:a16="http://schemas.microsoft.com/office/drawing/2014/main" id="{3797E5BE-717B-4D81-8459-D916B5245FF9}"/>
              </a:ext>
            </a:extLst>
          </p:cNvPr>
          <p:cNvSpPr>
            <a:spLocks noGrp="1" noChangeArrowheads="1"/>
          </p:cNvSpPr>
          <p:nvPr>
            <p:ph sz="half" idx="2"/>
          </p:nvPr>
        </p:nvSpPr>
        <p:spPr/>
        <p:txBody>
          <a:bodyPr/>
          <a:lstStyle/>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Not Required</a:t>
            </a:r>
          </a:p>
          <a:p>
            <a:pPr eaLnBrk="1" hangingPunct="1"/>
            <a:r>
              <a:rPr lang="en-US" altLang="en-US" sz="2400">
                <a:latin typeface="Calibri" panose="020F0502020204030204" pitchFamily="34" charset="0"/>
                <a:ea typeface="ヒラギノ角ゴ Pro W3"/>
                <a:cs typeface="ヒラギノ角ゴ Pro W3"/>
              </a:rPr>
              <a:t>Soundproof rooms</a:t>
            </a:r>
          </a:p>
          <a:p>
            <a:pPr eaLnBrk="1" hangingPunct="1"/>
            <a:r>
              <a:rPr lang="en-US" altLang="en-US" sz="2400">
                <a:latin typeface="Calibri" panose="020F0502020204030204" pitchFamily="34" charset="0"/>
                <a:ea typeface="ヒラギノ角ゴ Pro W3"/>
                <a:cs typeface="ヒラギノ角ゴ Pro W3"/>
              </a:rPr>
              <a:t>Redesign office space</a:t>
            </a:r>
          </a:p>
          <a:p>
            <a:pPr eaLnBrk="1" hangingPunct="1"/>
            <a:r>
              <a:rPr lang="en-US" altLang="en-US" sz="2400">
                <a:latin typeface="Calibri" panose="020F0502020204030204" pitchFamily="34" charset="0"/>
                <a:ea typeface="ヒラギノ角ゴ Pro W3"/>
                <a:cs typeface="ヒラギノ角ゴ Pro W3"/>
              </a:rPr>
              <a:t>Private hospital rooms (semiprivate ok)</a:t>
            </a:r>
          </a:p>
          <a:p>
            <a:pPr eaLnBrk="1" hangingPunct="1"/>
            <a:r>
              <a:rPr lang="en-US" altLang="en-US" sz="2400">
                <a:latin typeface="Calibri" panose="020F0502020204030204" pitchFamily="34" charset="0"/>
                <a:ea typeface="ヒラギノ角ゴ Pro W3"/>
                <a:cs typeface="ヒラギノ角ゴ Pro W3"/>
              </a:rPr>
              <a:t>OK for doctors to talk to nurses at nurse stations</a:t>
            </a:r>
          </a:p>
          <a:p>
            <a:pPr eaLnBrk="1" hangingPunct="1"/>
            <a:endParaRPr lang="en-US" altLang="en-US" sz="2400">
              <a:latin typeface="Calibri" panose="020F0502020204030204" pitchFamily="34" charset="0"/>
              <a:ea typeface="ヒラギノ角ゴ Pro W3"/>
              <a:cs typeface="ヒラギノ角ゴ Pro W3"/>
            </a:endParaRPr>
          </a:p>
          <a:p>
            <a:pPr eaLnBrk="1" hangingPunct="1"/>
            <a:endParaRPr lang="en-US" altLang="en-US">
              <a:latin typeface="Calibri" panose="020F0502020204030204" pitchFamily="34" charset="0"/>
              <a:ea typeface="ヒラギノ角ゴ Pro W3"/>
              <a:cs typeface="ヒラギノ角ゴ Pro W3"/>
            </a:endParaRPr>
          </a:p>
        </p:txBody>
      </p:sp>
      <p:sp>
        <p:nvSpPr>
          <p:cNvPr id="62469" name="Text Box 7">
            <a:extLst>
              <a:ext uri="{FF2B5EF4-FFF2-40B4-BE49-F238E27FC236}">
                <a16:creationId xmlns:a16="http://schemas.microsoft.com/office/drawing/2014/main" id="{1675DBBE-046F-45E1-9A6C-36AE5B744F8B}"/>
              </a:ext>
            </a:extLst>
          </p:cNvPr>
          <p:cNvSpPr txBox="1">
            <a:spLocks noChangeArrowheads="1"/>
          </p:cNvSpPr>
          <p:nvPr/>
        </p:nvSpPr>
        <p:spPr bwMode="auto">
          <a:xfrm>
            <a:off x="1600200" y="5943600"/>
            <a:ext cx="61579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t>Safeguards should be REASONABLE</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CEAA4884-83DE-4918-AC1D-65E2DDF1C0B1}"/>
              </a:ext>
            </a:extLst>
          </p:cNvPr>
          <p:cNvSpPr>
            <a:spLocks noGrp="1" noChangeArrowheads="1"/>
          </p:cNvSpPr>
          <p:nvPr>
            <p:ph type="title"/>
          </p:nvPr>
        </p:nvSpPr>
        <p:spPr>
          <a:xfrm>
            <a:off x="457200" y="609600"/>
            <a:ext cx="8229600" cy="1219200"/>
          </a:xfrm>
        </p:spPr>
        <p:txBody>
          <a:bodyPr/>
          <a:lstStyle/>
          <a:p>
            <a:pPr eaLnBrk="1" hangingPunct="1"/>
            <a:r>
              <a:rPr lang="en-US" altLang="en-US" sz="4000">
                <a:ea typeface="Calibri" panose="020F0502020204030204" pitchFamily="34" charset="0"/>
                <a:cs typeface="Lucida Sans" panose="020B0602030504020204" pitchFamily="34" charset="0"/>
              </a:rPr>
              <a:t>Privacy Rule:</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Employee Training &amp; Accountability</a:t>
            </a:r>
          </a:p>
        </p:txBody>
      </p:sp>
      <p:sp>
        <p:nvSpPr>
          <p:cNvPr id="64515" name="Rectangle 3">
            <a:extLst>
              <a:ext uri="{FF2B5EF4-FFF2-40B4-BE49-F238E27FC236}">
                <a16:creationId xmlns:a16="http://schemas.microsoft.com/office/drawing/2014/main" id="{8184012B-2D54-440A-AF27-A5BB83F7F5C7}"/>
              </a:ext>
            </a:extLst>
          </p:cNvPr>
          <p:cNvSpPr>
            <a:spLocks noGrp="1" noChangeArrowheads="1"/>
          </p:cNvSpPr>
          <p:nvPr>
            <p:ph type="body" sz="half" idx="2"/>
          </p:nvPr>
        </p:nvSpPr>
        <p:spPr>
          <a:xfrm>
            <a:off x="457200" y="4419600"/>
            <a:ext cx="8229600" cy="1727200"/>
          </a:xfrm>
        </p:spPr>
        <p:txBody>
          <a:bodyPr/>
          <a:lstStyle/>
          <a:p>
            <a:pPr eaLnBrk="1" hangingPunct="1"/>
            <a:r>
              <a:rPr lang="en-US" altLang="en-US" sz="2400">
                <a:latin typeface="Calibri" panose="020F0502020204030204" pitchFamily="34" charset="0"/>
                <a:ea typeface="ヒラギノ角ゴ Pro W3"/>
                <a:cs typeface="ヒラギノ角ゴ Pro W3"/>
              </a:rPr>
              <a:t>Each CE organization shall name one person who is accountable for Privacy Rule compliance</a:t>
            </a:r>
          </a:p>
          <a:p>
            <a:pPr eaLnBrk="1" hangingPunct="1"/>
            <a:r>
              <a:rPr lang="en-US" altLang="en-US" sz="2400">
                <a:latin typeface="Calibri" panose="020F0502020204030204" pitchFamily="34" charset="0"/>
                <a:ea typeface="ヒラギノ角ゴ Pro W3"/>
                <a:cs typeface="ヒラギノ角ゴ Pro W3"/>
              </a:rPr>
              <a:t>Each employee, volunteer, contractor shall be trained in privacy policies and procedures</a:t>
            </a:r>
          </a:p>
          <a:p>
            <a:pPr marL="342900" lvl="1" indent="-342900" eaLnBrk="1" hangingPunct="1">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Full and Part-time</a:t>
            </a:r>
          </a:p>
        </p:txBody>
      </p:sp>
      <p:sp>
        <p:nvSpPr>
          <p:cNvPr id="64516" name="AutoShape 5">
            <a:extLst>
              <a:ext uri="{FF2B5EF4-FFF2-40B4-BE49-F238E27FC236}">
                <a16:creationId xmlns:a16="http://schemas.microsoft.com/office/drawing/2014/main" id="{C6969DA8-E785-42DA-974D-F93B196FACBA}"/>
              </a:ext>
            </a:extLst>
          </p:cNvPr>
          <p:cNvSpPr>
            <a:spLocks noChangeArrowheads="1"/>
          </p:cNvSpPr>
          <p:nvPr/>
        </p:nvSpPr>
        <p:spPr bwMode="auto">
          <a:xfrm>
            <a:off x="838200" y="1828800"/>
            <a:ext cx="7086600" cy="2362200"/>
          </a:xfrm>
          <a:prstGeom prst="flowChartDocument">
            <a:avLst/>
          </a:prstGeom>
          <a:solidFill>
            <a:srgbClr val="FFC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t>New York Times, Jan. 19, 2002</a:t>
            </a:r>
          </a:p>
          <a:p>
            <a:pPr algn="ctr" eaLnBrk="1" hangingPunct="1"/>
            <a:endParaRPr lang="en-US" altLang="en-US" sz="800"/>
          </a:p>
          <a:p>
            <a:pPr algn="ctr" eaLnBrk="1" hangingPunct="1"/>
            <a:r>
              <a:rPr lang="en-US" altLang="en-US" sz="2200"/>
              <a:t>Eli Lilly and Co. inadvertently revealed over 600 patient</a:t>
            </a:r>
          </a:p>
          <a:p>
            <a:pPr algn="ctr" eaLnBrk="1" hangingPunct="1"/>
            <a:r>
              <a:rPr lang="en-US" altLang="en-US" sz="2200"/>
              <a:t>e-mail addresses when it sent an all message to every</a:t>
            </a:r>
          </a:p>
          <a:p>
            <a:pPr algn="ctr" eaLnBrk="1" hangingPunct="1"/>
            <a:r>
              <a:rPr lang="en-US" altLang="en-US" sz="2200"/>
              <a:t>individual registered to receive reminders about taking</a:t>
            </a:r>
          </a:p>
          <a:p>
            <a:pPr algn="ctr" eaLnBrk="1" hangingPunct="1"/>
            <a:r>
              <a:rPr lang="en-US" altLang="en-US" sz="2200"/>
              <a:t>Prozac.</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B030FE8B-0F04-45CD-888B-34D1284D6C3F}"/>
              </a:ext>
            </a:extLst>
          </p:cNvPr>
          <p:cNvSpPr>
            <a:spLocks noGrp="1" noChangeArrowheads="1"/>
          </p:cNvSpPr>
          <p:nvPr>
            <p:ph type="title"/>
          </p:nvPr>
        </p:nvSpPr>
        <p:spPr/>
        <p:txBody>
          <a:bodyPr/>
          <a:lstStyle/>
          <a:p>
            <a:pPr algn="ctr" eaLnBrk="1" hangingPunct="1"/>
            <a:r>
              <a:rPr lang="en-US" altLang="en-US" sz="4000">
                <a:ea typeface="Calibri" panose="020F0502020204030204" pitchFamily="34" charset="0"/>
                <a:cs typeface="Lucida Sans" panose="020B0602030504020204" pitchFamily="34" charset="0"/>
              </a:rPr>
              <a:t>Privacy Rule: Individual Privacy Rights</a:t>
            </a:r>
          </a:p>
        </p:txBody>
      </p:sp>
      <p:sp>
        <p:nvSpPr>
          <p:cNvPr id="66563" name="Rectangle 3">
            <a:extLst>
              <a:ext uri="{FF2B5EF4-FFF2-40B4-BE49-F238E27FC236}">
                <a16:creationId xmlns:a16="http://schemas.microsoft.com/office/drawing/2014/main" id="{322444CA-4047-4E5F-94AF-0116915BC977}"/>
              </a:ext>
            </a:extLst>
          </p:cNvPr>
          <p:cNvSpPr>
            <a:spLocks noGrp="1" noChangeArrowheads="1"/>
          </p:cNvSpPr>
          <p:nvPr>
            <p:ph idx="1"/>
          </p:nvPr>
        </p:nvSpPr>
        <p:spPr>
          <a:xfrm>
            <a:off x="457200" y="1600200"/>
            <a:ext cx="8229600" cy="4800600"/>
          </a:xfrm>
        </p:spPr>
        <p:txBody>
          <a:bodyPr/>
          <a:lstStyle/>
          <a:p>
            <a:pPr eaLnBrk="1" hangingPunct="1">
              <a:lnSpc>
                <a:spcPct val="8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Patients have the right to:</a:t>
            </a:r>
          </a:p>
          <a:p>
            <a:pPr eaLnBrk="1" hangingPunct="1">
              <a:lnSpc>
                <a:spcPct val="80000"/>
              </a:lnSpc>
            </a:pPr>
            <a:r>
              <a:rPr lang="en-US" altLang="en-US" sz="2000">
                <a:latin typeface="Calibri" panose="020F0502020204030204" pitchFamily="34" charset="0"/>
                <a:ea typeface="ヒラギノ角ゴ Pro W3"/>
                <a:cs typeface="ヒラギノ角ゴ Pro W3"/>
              </a:rPr>
              <a:t>See or obtain copies of medical information (except for psychotherapy notes)</a:t>
            </a:r>
          </a:p>
          <a:p>
            <a:pPr eaLnBrk="1" hangingPunct="1">
              <a:lnSpc>
                <a:spcPct val="80000"/>
              </a:lnSpc>
            </a:pPr>
            <a:r>
              <a:rPr lang="en-US" altLang="en-US" sz="2000">
                <a:latin typeface="Calibri" panose="020F0502020204030204" pitchFamily="34" charset="0"/>
                <a:ea typeface="ヒラギノ角ゴ Pro W3"/>
                <a:cs typeface="ヒラギノ角ゴ Pro W3"/>
              </a:rPr>
              <a:t>Request correction to health record</a:t>
            </a:r>
          </a:p>
          <a:p>
            <a:pPr eaLnBrk="1" hangingPunct="1">
              <a:lnSpc>
                <a:spcPct val="80000"/>
              </a:lnSpc>
            </a:pPr>
            <a:r>
              <a:rPr lang="en-US" altLang="en-US" sz="2000">
                <a:latin typeface="Calibri" panose="020F0502020204030204" pitchFamily="34" charset="0"/>
                <a:ea typeface="ヒラギノ角ゴ Pro W3"/>
                <a:cs typeface="ヒラギノ角ゴ Pro W3"/>
              </a:rPr>
              <a:t>Receive a Notice of Privacy Practices</a:t>
            </a:r>
          </a:p>
          <a:p>
            <a:pPr eaLnBrk="1" hangingPunct="1">
              <a:lnSpc>
                <a:spcPct val="80000"/>
              </a:lnSpc>
            </a:pPr>
            <a:r>
              <a:rPr lang="en-US" altLang="en-US" sz="2000">
                <a:latin typeface="Calibri" panose="020F0502020204030204" pitchFamily="34" charset="0"/>
                <a:ea typeface="ヒラギノ角ゴ Pro W3"/>
                <a:cs typeface="ヒラギノ角ゴ Pro W3"/>
              </a:rPr>
              <a:t>Request restrictions as to who can see PHI</a:t>
            </a:r>
          </a:p>
          <a:p>
            <a:pPr eaLnBrk="1" hangingPunct="1">
              <a:lnSpc>
                <a:spcPct val="80000"/>
              </a:lnSpc>
            </a:pPr>
            <a:r>
              <a:rPr lang="en-US" altLang="en-US" sz="2000">
                <a:latin typeface="Calibri" panose="020F0502020204030204" pitchFamily="34" charset="0"/>
                <a:ea typeface="ヒラギノ角ゴ Pro W3"/>
                <a:cs typeface="ヒラギノ角ゴ Pro W3"/>
              </a:rPr>
              <a:t>Request specific method of contact for sake of privacy</a:t>
            </a:r>
          </a:p>
          <a:p>
            <a:pPr eaLnBrk="1" hangingPunct="1">
              <a:lnSpc>
                <a:spcPct val="80000"/>
              </a:lnSpc>
            </a:pPr>
            <a:r>
              <a:rPr lang="en-US" altLang="en-US" sz="2000">
                <a:latin typeface="Calibri" panose="020F0502020204030204" pitchFamily="34" charset="0"/>
                <a:ea typeface="ヒラギノ角ゴ Pro W3"/>
                <a:cs typeface="ヒラギノ角ゴ Pro W3"/>
              </a:rPr>
              <a:t>Know who has accessed PHI</a:t>
            </a:r>
          </a:p>
          <a:p>
            <a:pPr eaLnBrk="1" hangingPunct="1">
              <a:lnSpc>
                <a:spcPct val="80000"/>
              </a:lnSpc>
            </a:pPr>
            <a:r>
              <a:rPr lang="en-US" altLang="en-US" sz="2000">
                <a:latin typeface="Calibri" panose="020F0502020204030204" pitchFamily="34" charset="0"/>
                <a:ea typeface="ヒラギノ角ゴ Pro W3"/>
                <a:cs typeface="ヒラギノ角ゴ Pro W3"/>
              </a:rPr>
              <a:t>File a complaint if their rights have been violated</a:t>
            </a:r>
          </a:p>
          <a:p>
            <a:pPr eaLnBrk="1" hangingPunct="1">
              <a:lnSpc>
                <a:spcPct val="80000"/>
              </a:lnSpc>
            </a:pPr>
            <a:r>
              <a:rPr lang="en-US" altLang="en-US" sz="2000">
                <a:latin typeface="Calibri" panose="020F0502020204030204" pitchFamily="34" charset="0"/>
                <a:ea typeface="ヒラギノ角ゴ Pro W3"/>
                <a:cs typeface="ヒラギノ角ゴ Pro W3"/>
              </a:rPr>
              <a:t>Allow and withdraw authorizations for use and disclosure</a:t>
            </a:r>
          </a:p>
          <a:p>
            <a:pPr eaLnBrk="1" hangingPunct="1">
              <a:lnSpc>
                <a:spcPct val="80000"/>
              </a:lnSpc>
              <a:buFont typeface="Wingdings" panose="05000000000000000000" pitchFamily="2" charset="2"/>
              <a:buNone/>
            </a:pPr>
            <a:endParaRPr lang="en-US" altLang="en-US" sz="900">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CE must:</a:t>
            </a:r>
          </a:p>
          <a:p>
            <a:pPr eaLnBrk="1" hangingPunct="1">
              <a:lnSpc>
                <a:spcPct val="80000"/>
              </a:lnSpc>
            </a:pPr>
            <a:r>
              <a:rPr lang="en-US" altLang="en-US" sz="2000">
                <a:latin typeface="Calibri" panose="020F0502020204030204" pitchFamily="34" charset="0"/>
                <a:ea typeface="ヒラギノ角ゴ Pro W3"/>
                <a:cs typeface="ヒラギノ角ゴ Pro W3"/>
              </a:rPr>
              <a:t>Respond to requests within 30 days</a:t>
            </a:r>
          </a:p>
          <a:p>
            <a:pPr eaLnBrk="1" hangingPunct="1">
              <a:lnSpc>
                <a:spcPct val="80000"/>
              </a:lnSpc>
            </a:pPr>
            <a:r>
              <a:rPr lang="en-US" altLang="en-US" sz="2000">
                <a:latin typeface="Calibri" panose="020F0502020204030204" pitchFamily="34" charset="0"/>
                <a:ea typeface="ヒラギノ角ゴ Pro W3"/>
                <a:cs typeface="ヒラギノ角ゴ Pro W3"/>
              </a:rPr>
              <a:t>May extend delay with notice for another 30 days</a:t>
            </a:r>
          </a:p>
          <a:p>
            <a:pPr eaLnBrk="1" hangingPunct="1">
              <a:lnSpc>
                <a:spcPct val="80000"/>
              </a:lnSpc>
            </a:pPr>
            <a:r>
              <a:rPr lang="en-US" altLang="en-US" sz="2000">
                <a:latin typeface="Calibri" panose="020F0502020204030204" pitchFamily="34" charset="0"/>
                <a:ea typeface="ヒラギノ角ゴ Pro W3"/>
                <a:cs typeface="ヒラギノ角ゴ Pro W3"/>
              </a:rPr>
              <a:t>Keep records of how PHI is disclosed</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993C2341-1ADA-47F4-96B2-1C5F37623EC3}"/>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Notice of Privacy Practices</a:t>
            </a:r>
          </a:p>
        </p:txBody>
      </p:sp>
      <p:sp>
        <p:nvSpPr>
          <p:cNvPr id="68611" name="Rectangle 3">
            <a:extLst>
              <a:ext uri="{FF2B5EF4-FFF2-40B4-BE49-F238E27FC236}">
                <a16:creationId xmlns:a16="http://schemas.microsoft.com/office/drawing/2014/main" id="{474A033F-7998-437D-B935-CDB0C8F8AB2D}"/>
              </a:ext>
            </a:extLst>
          </p:cNvPr>
          <p:cNvSpPr>
            <a:spLocks noGrp="1" noChangeArrowheads="1"/>
          </p:cNvSpPr>
          <p:nvPr>
            <p:ph idx="1"/>
          </p:nvPr>
        </p:nvSpPr>
        <p:spPr>
          <a:xfrm>
            <a:off x="457200" y="1676400"/>
            <a:ext cx="8229600" cy="4419600"/>
          </a:xfrm>
        </p:spPr>
        <p:txBody>
          <a:bodyPr/>
          <a:lstStyle/>
          <a:p>
            <a:pPr eaLnBrk="1" hangingPunct="1">
              <a:lnSpc>
                <a:spcPct val="8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Privacy Requirements:</a:t>
            </a:r>
          </a:p>
          <a:p>
            <a:pPr eaLnBrk="1" hangingPunct="1">
              <a:lnSpc>
                <a:spcPct val="80000"/>
              </a:lnSpc>
            </a:pPr>
            <a:r>
              <a:rPr lang="en-US" altLang="en-US" sz="2400">
                <a:latin typeface="Calibri" panose="020F0502020204030204" pitchFamily="34" charset="0"/>
                <a:ea typeface="ヒラギノ角ゴ Pro W3"/>
                <a:cs typeface="ヒラギノ角ゴ Pro W3"/>
              </a:rPr>
              <a:t>NPP must be available when asked for</a:t>
            </a:r>
          </a:p>
          <a:p>
            <a:pPr eaLnBrk="1" hangingPunct="1">
              <a:lnSpc>
                <a:spcPct val="80000"/>
              </a:lnSpc>
            </a:pPr>
            <a:r>
              <a:rPr lang="en-US" altLang="en-US" sz="2400">
                <a:latin typeface="Calibri" panose="020F0502020204030204" pitchFamily="34" charset="0"/>
                <a:ea typeface="ヒラギノ角ゴ Pro W3"/>
                <a:cs typeface="ヒラギノ角ゴ Pro W3"/>
              </a:rPr>
              <a:t>NPP must be displayed prominently in the office</a:t>
            </a:r>
          </a:p>
          <a:p>
            <a:pPr eaLnBrk="1" hangingPunct="1">
              <a:lnSpc>
                <a:spcPct val="80000"/>
              </a:lnSpc>
            </a:pPr>
            <a:r>
              <a:rPr lang="en-US" altLang="en-US" sz="2400">
                <a:latin typeface="Calibri" panose="020F0502020204030204" pitchFamily="34" charset="0"/>
                <a:ea typeface="ヒラギノ角ゴ Pro W3"/>
                <a:cs typeface="ヒラギノ角ゴ Pro W3"/>
              </a:rPr>
              <a:t>Health Plan must provide upon enrollment</a:t>
            </a:r>
          </a:p>
          <a:p>
            <a:pPr eaLnBrk="1" hangingPunct="1">
              <a:lnSpc>
                <a:spcPct val="80000"/>
              </a:lnSpc>
            </a:pPr>
            <a:r>
              <a:rPr lang="en-US" altLang="en-US" sz="2400">
                <a:latin typeface="Calibri" panose="020F0502020204030204" pitchFamily="34" charset="0"/>
                <a:ea typeface="ヒラギノ角ゴ Pro W3"/>
                <a:cs typeface="ヒラギノ角ゴ Pro W3"/>
              </a:rPr>
              <a:t>Health Provider must provide on first service delivery</a:t>
            </a:r>
          </a:p>
          <a:p>
            <a:pPr eaLnBrk="1" hangingPunct="1">
              <a:lnSpc>
                <a:spcPct val="80000"/>
              </a:lnSpc>
            </a:pPr>
            <a:r>
              <a:rPr lang="en-US" altLang="en-US" sz="2400">
                <a:latin typeface="Calibri" panose="020F0502020204030204" pitchFamily="34" charset="0"/>
                <a:ea typeface="ヒラギノ角ゴ Pro W3"/>
                <a:cs typeface="ヒラギノ角ゴ Pro W3"/>
              </a:rPr>
              <a:t>Both must request written acknowledgment of receipt of NPP</a:t>
            </a:r>
          </a:p>
          <a:p>
            <a:pPr eaLnBrk="1" hangingPunct="1">
              <a:lnSpc>
                <a:spcPct val="80000"/>
              </a:lnSpc>
            </a:pPr>
            <a:r>
              <a:rPr lang="en-US" altLang="en-US" sz="2400">
                <a:latin typeface="Calibri" panose="020F0502020204030204" pitchFamily="34" charset="0"/>
                <a:ea typeface="ヒラギノ角ゴ Pro W3"/>
                <a:cs typeface="ヒラギノ角ゴ Pro W3"/>
              </a:rPr>
              <a:t>After change, revised NPP must be issued to clients within 60 days</a:t>
            </a:r>
          </a:p>
          <a:p>
            <a:pPr eaLnBrk="1" hangingPunct="1">
              <a:lnSpc>
                <a:spcPct val="80000"/>
              </a:lnSpc>
              <a:buFont typeface="Wingdings" panose="05000000000000000000" pitchFamily="2" charset="2"/>
              <a:buNone/>
            </a:pPr>
            <a:endParaRPr lang="en-US" altLang="en-US" sz="2400">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Electronic Requirements (if web page):</a:t>
            </a:r>
          </a:p>
          <a:p>
            <a:pPr eaLnBrk="1" hangingPunct="1">
              <a:lnSpc>
                <a:spcPct val="80000"/>
              </a:lnSpc>
            </a:pPr>
            <a:r>
              <a:rPr lang="en-US" altLang="en-US" sz="2400">
                <a:latin typeface="Calibri" panose="020F0502020204030204" pitchFamily="34" charset="0"/>
                <a:ea typeface="ヒラギノ角ゴ Pro W3"/>
                <a:cs typeface="ヒラギノ角ゴ Pro W3"/>
              </a:rPr>
              <a:t>Must be displayed prominently on web page</a:t>
            </a:r>
          </a:p>
          <a:p>
            <a:pPr eaLnBrk="1" hangingPunct="1">
              <a:lnSpc>
                <a:spcPct val="80000"/>
              </a:lnSpc>
            </a:pPr>
            <a:r>
              <a:rPr lang="en-US" altLang="en-US" sz="2400">
                <a:latin typeface="Calibri" panose="020F0502020204030204" pitchFamily="34" charset="0"/>
                <a:ea typeface="ヒラギノ角ゴ Pro W3"/>
                <a:cs typeface="ヒラギノ角ゴ Pro W3"/>
              </a:rPr>
              <a:t>Must be emailed to customers after a change in NPP</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BC73EF5-30EB-4DBB-BEF1-57E6E951B1D4}"/>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HIPAA</a:t>
            </a:r>
          </a:p>
        </p:txBody>
      </p:sp>
      <p:sp>
        <p:nvSpPr>
          <p:cNvPr id="17411" name="Rectangle 3">
            <a:extLst>
              <a:ext uri="{FF2B5EF4-FFF2-40B4-BE49-F238E27FC236}">
                <a16:creationId xmlns:a16="http://schemas.microsoft.com/office/drawing/2014/main" id="{2A0FEF35-F7DD-4467-9FAA-8DDE1F5C5C84}"/>
              </a:ext>
            </a:extLst>
          </p:cNvPr>
          <p:cNvSpPr>
            <a:spLocks noGrp="1" noChangeArrowheads="1"/>
          </p:cNvSpPr>
          <p:nvPr>
            <p:ph idx="1"/>
          </p:nvPr>
        </p:nvSpPr>
        <p:spPr/>
        <p:txBody>
          <a:bodyPr/>
          <a:lstStyle/>
          <a:p>
            <a:pPr eaLnBrk="1" hangingPunct="1">
              <a:lnSpc>
                <a:spcPct val="90000"/>
              </a:lnSpc>
            </a:pPr>
            <a:r>
              <a:rPr lang="en-US" altLang="en-US" sz="2800" dirty="0">
                <a:latin typeface="Calibri" panose="020F0502020204030204" pitchFamily="34" charset="0"/>
                <a:ea typeface="ヒラギノ角ゴ Pro W3"/>
                <a:cs typeface="ヒラギノ角ゴ Pro W3"/>
              </a:rPr>
              <a:t>Introduced by Senators Edward Kennedy &amp; Nancy </a:t>
            </a:r>
            <a:r>
              <a:rPr lang="en-US" altLang="en-US" sz="2800" dirty="0" err="1">
                <a:latin typeface="Calibri" panose="020F0502020204030204" pitchFamily="34" charset="0"/>
                <a:ea typeface="ヒラギノ角ゴ Pro W3"/>
                <a:cs typeface="ヒラギノ角ゴ Pro W3"/>
              </a:rPr>
              <a:t>Kassebaum</a:t>
            </a:r>
            <a:r>
              <a:rPr lang="en-US" altLang="en-US" sz="2800">
                <a:latin typeface="Calibri" panose="020F0502020204030204" pitchFamily="34" charset="0"/>
                <a:ea typeface="ヒラギノ角ゴ Pro W3"/>
                <a:cs typeface="ヒラギノ角ゴ Pro W3"/>
              </a:rPr>
              <a:t>; passed 1996</a:t>
            </a:r>
          </a:p>
          <a:p>
            <a:pPr eaLnBrk="1" hangingPunct="1">
              <a:lnSpc>
                <a:spcPct val="90000"/>
              </a:lnSpc>
            </a:pPr>
            <a:r>
              <a:rPr lang="en-US" altLang="en-US" sz="2800" b="1" dirty="0">
                <a:latin typeface="Calibri" panose="020F0502020204030204" pitchFamily="34" charset="0"/>
                <a:ea typeface="ヒラギノ角ゴ Pro W3"/>
                <a:cs typeface="ヒラギノ角ゴ Pro W3"/>
              </a:rPr>
              <a:t>Portability</a:t>
            </a:r>
            <a:r>
              <a:rPr lang="en-US" altLang="en-US" sz="2800" dirty="0">
                <a:latin typeface="Calibri" panose="020F0502020204030204" pitchFamily="34" charset="0"/>
                <a:ea typeface="ヒラギノ角ゴ Pro W3"/>
                <a:cs typeface="ヒラギノ角ゴ Pro W3"/>
              </a:rPr>
              <a:t>: Workers can continue health care between different employers</a:t>
            </a:r>
          </a:p>
          <a:p>
            <a:pPr lvl="1" eaLnBrk="1" hangingPunct="1">
              <a:lnSpc>
                <a:spcPct val="90000"/>
              </a:lnSpc>
            </a:pPr>
            <a:r>
              <a:rPr lang="en-US" altLang="en-US" sz="2400" dirty="0">
                <a:latin typeface="Calibri" panose="020F0502020204030204" pitchFamily="34" charset="0"/>
                <a:ea typeface="ヒラギノ角ゴ Pro W3"/>
                <a:cs typeface="ヒラギノ角ゴ Pro W3"/>
              </a:rPr>
              <a:t>Group insurance cannot reject, not renew, or charge higher premiums of certain individuals</a:t>
            </a:r>
          </a:p>
          <a:p>
            <a:pPr lvl="1" eaLnBrk="1" hangingPunct="1">
              <a:lnSpc>
                <a:spcPct val="90000"/>
              </a:lnSpc>
            </a:pPr>
            <a:r>
              <a:rPr lang="en-US" altLang="en-US" sz="2400" dirty="0">
                <a:latin typeface="Calibri" panose="020F0502020204030204" pitchFamily="34" charset="0"/>
                <a:ea typeface="ヒラギノ角ゴ Pro W3"/>
                <a:cs typeface="ヒラギノ角ゴ Pro W3"/>
              </a:rPr>
              <a:t>Simplify administration by creating a health care transaction standard</a:t>
            </a:r>
          </a:p>
          <a:p>
            <a:pPr eaLnBrk="1" hangingPunct="1">
              <a:lnSpc>
                <a:spcPct val="90000"/>
              </a:lnSpc>
            </a:pPr>
            <a:r>
              <a:rPr lang="en-US" altLang="en-US" sz="2800" b="1" dirty="0">
                <a:latin typeface="Calibri" panose="020F0502020204030204" pitchFamily="34" charset="0"/>
                <a:ea typeface="ヒラギノ角ゴ Pro W3"/>
                <a:cs typeface="ヒラギノ角ゴ Pro W3"/>
              </a:rPr>
              <a:t>Accountability</a:t>
            </a:r>
            <a:r>
              <a:rPr lang="en-US" altLang="en-US" sz="2800" dirty="0">
                <a:latin typeface="Calibri" panose="020F0502020204030204" pitchFamily="34" charset="0"/>
                <a:ea typeface="ヒラギノ角ゴ Pro W3"/>
                <a:cs typeface="ヒラギノ角ゴ Pro W3"/>
              </a:rPr>
              <a:t>: </a:t>
            </a:r>
          </a:p>
          <a:p>
            <a:pPr lvl="1" eaLnBrk="1" hangingPunct="1">
              <a:lnSpc>
                <a:spcPct val="90000"/>
              </a:lnSpc>
            </a:pPr>
            <a:r>
              <a:rPr lang="en-US" altLang="en-US" sz="2400" dirty="0">
                <a:latin typeface="Calibri" panose="020F0502020204030204" pitchFamily="34" charset="0"/>
                <a:ea typeface="ヒラギノ角ゴ Pro W3"/>
                <a:cs typeface="ヒラギノ角ゴ Pro W3"/>
              </a:rPr>
              <a:t>Penalties for non-compliance </a:t>
            </a:r>
          </a:p>
          <a:p>
            <a:pPr lvl="1" eaLnBrk="1" hangingPunct="1">
              <a:lnSpc>
                <a:spcPct val="90000"/>
              </a:lnSpc>
            </a:pPr>
            <a:r>
              <a:rPr lang="en-US" altLang="en-US" sz="2400" dirty="0">
                <a:latin typeface="Calibri" panose="020F0502020204030204" pitchFamily="34" charset="0"/>
                <a:ea typeface="ヒラギノ角ゴ Pro W3"/>
                <a:cs typeface="ヒラギノ角ゴ Pro W3"/>
              </a:rPr>
              <a:t>Tax provisions</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01D7ADD8-E4D3-471E-B0FF-01DB6EE5DBCA}"/>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Required &amp; Permitted Disclosures</a:t>
            </a:r>
          </a:p>
        </p:txBody>
      </p:sp>
      <p:sp>
        <p:nvSpPr>
          <p:cNvPr id="70659" name="Rectangle 3">
            <a:extLst>
              <a:ext uri="{FF2B5EF4-FFF2-40B4-BE49-F238E27FC236}">
                <a16:creationId xmlns:a16="http://schemas.microsoft.com/office/drawing/2014/main" id="{9E4E9D01-3C4A-475D-B2B6-EAC21DEA3944}"/>
              </a:ext>
            </a:extLst>
          </p:cNvPr>
          <p:cNvSpPr>
            <a:spLocks noGrp="1" noChangeArrowheads="1"/>
          </p:cNvSpPr>
          <p:nvPr>
            <p:ph idx="1"/>
          </p:nvPr>
        </p:nvSpPr>
        <p:spPr>
          <a:xfrm>
            <a:off x="381000" y="1600200"/>
            <a:ext cx="8229600" cy="4525963"/>
          </a:xfrm>
        </p:spPr>
        <p:txBody>
          <a:bodyPr/>
          <a:lstStyle/>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Required Disclosure</a:t>
            </a:r>
            <a:r>
              <a:rPr lang="en-US" altLang="en-US" sz="2400">
                <a:latin typeface="Calibri" panose="020F0502020204030204" pitchFamily="34" charset="0"/>
                <a:ea typeface="ヒラギノ角ゴ Pro W3"/>
                <a:cs typeface="ヒラギノ角ゴ Pro W3"/>
              </a:rPr>
              <a:t>:</a:t>
            </a:r>
          </a:p>
          <a:p>
            <a:pPr eaLnBrk="1" hangingPunct="1">
              <a:lnSpc>
                <a:spcPct val="80000"/>
              </a:lnSpc>
            </a:pPr>
            <a:r>
              <a:rPr lang="en-US" altLang="en-US" sz="2400">
                <a:latin typeface="Calibri" panose="020F0502020204030204" pitchFamily="34" charset="0"/>
                <a:ea typeface="ヒラギノ角ゴ Pro W3"/>
                <a:cs typeface="ヒラギノ角ゴ Pro W3"/>
              </a:rPr>
              <a:t>Patient (</a:t>
            </a:r>
            <a:r>
              <a:rPr lang="en-US" altLang="en-US" sz="2000">
                <a:latin typeface="Calibri" panose="020F0502020204030204" pitchFamily="34" charset="0"/>
                <a:ea typeface="ヒラギノ角ゴ Pro W3"/>
                <a:cs typeface="ヒラギノ角ゴ Pro W3"/>
              </a:rPr>
              <a:t>or personal representative, e.g., parent, next of kin)</a:t>
            </a:r>
          </a:p>
          <a:p>
            <a:pPr eaLnBrk="1" hangingPunct="1">
              <a:lnSpc>
                <a:spcPct val="80000"/>
              </a:lnSpc>
            </a:pPr>
            <a:r>
              <a:rPr lang="en-US" altLang="en-US" sz="2400">
                <a:latin typeface="Calibri" panose="020F0502020204030204" pitchFamily="34" charset="0"/>
                <a:ea typeface="ヒラギノ角ゴ Pro W3"/>
                <a:cs typeface="ヒラギノ角ゴ Pro W3"/>
              </a:rPr>
              <a:t>Office of Civil Rights Enforcement: Investigates potential violations to Privacy Rule </a:t>
            </a:r>
          </a:p>
          <a:p>
            <a:pPr eaLnBrk="1" hangingPunct="1">
              <a:lnSpc>
                <a:spcPct val="80000"/>
              </a:lnSpc>
              <a:buFont typeface="Wingdings" panose="05000000000000000000" pitchFamily="2" charset="2"/>
              <a:buNone/>
            </a:pPr>
            <a:endParaRPr lang="en-US" altLang="en-US" sz="1200">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Permitted Disclosure</a:t>
            </a:r>
            <a:r>
              <a:rPr lang="en-US" altLang="en-US" sz="2400">
                <a:latin typeface="Calibri" panose="020F0502020204030204" pitchFamily="34" charset="0"/>
                <a:ea typeface="ヒラギノ角ゴ Pro W3"/>
                <a:cs typeface="ヒラギノ角ゴ Pro W3"/>
              </a:rPr>
              <a:t>:</a:t>
            </a:r>
          </a:p>
          <a:p>
            <a:pPr eaLnBrk="1" hangingPunct="1">
              <a:lnSpc>
                <a:spcPct val="80000"/>
              </a:lnSpc>
            </a:pPr>
            <a:r>
              <a:rPr lang="en-US" altLang="en-US" sz="2400">
                <a:latin typeface="Calibri" panose="020F0502020204030204" pitchFamily="34" charset="0"/>
                <a:ea typeface="ヒラギノ角ゴ Pro W3"/>
                <a:cs typeface="ヒラギノ角ゴ Pro W3"/>
              </a:rPr>
              <a:t>Minimum-Necessary PHI may be disclosed without authorization for: judicial proceedings, coroner/funeral, organ donation, approved research, military-related situations, government-provided benefits, worker’s compensation, domestic violence or abuse, some law enforcement activities</a:t>
            </a:r>
          </a:p>
          <a:p>
            <a:pPr eaLnBrk="1" hangingPunct="1">
              <a:lnSpc>
                <a:spcPct val="80000"/>
              </a:lnSpc>
            </a:pPr>
            <a:r>
              <a:rPr lang="en-US" altLang="en-US" sz="2400">
                <a:latin typeface="Calibri" panose="020F0502020204030204" pitchFamily="34" charset="0"/>
                <a:ea typeface="ヒラギノ角ゴ Pro W3"/>
                <a:cs typeface="ヒラギノ角ゴ Pro W3"/>
              </a:rPr>
              <a:t>ID must be verified by proof of identity/badge and documentation</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74651DE7-4346-47BF-AC31-31A20A91ACA9}"/>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More Disclosures</a:t>
            </a:r>
          </a:p>
        </p:txBody>
      </p:sp>
      <p:sp>
        <p:nvSpPr>
          <p:cNvPr id="72707" name="Rectangle 3">
            <a:extLst>
              <a:ext uri="{FF2B5EF4-FFF2-40B4-BE49-F238E27FC236}">
                <a16:creationId xmlns:a16="http://schemas.microsoft.com/office/drawing/2014/main" id="{9908CB1F-7BB9-4B57-9B29-DFEA6DD7659C}"/>
              </a:ext>
            </a:extLst>
          </p:cNvPr>
          <p:cNvSpPr>
            <a:spLocks noGrp="1" noChangeArrowheads="1"/>
          </p:cNvSpPr>
          <p:nvPr>
            <p:ph idx="1"/>
          </p:nvPr>
        </p:nvSpPr>
        <p:spPr>
          <a:xfrm>
            <a:off x="457200" y="1371600"/>
            <a:ext cx="8229600" cy="5105400"/>
          </a:xfrm>
        </p:spPr>
        <p:txBody>
          <a:bodyPr/>
          <a:lstStyle/>
          <a:p>
            <a:pPr eaLnBrk="1" hangingPunct="1">
              <a:lnSpc>
                <a:spcPct val="9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Routine Disclosure</a:t>
            </a:r>
          </a:p>
          <a:p>
            <a:pPr eaLnBrk="1" hangingPunct="1">
              <a:lnSpc>
                <a:spcPct val="90000"/>
              </a:lnSpc>
            </a:pPr>
            <a:r>
              <a:rPr lang="en-US" altLang="en-US" sz="2000">
                <a:latin typeface="Calibri" panose="020F0502020204030204" pitchFamily="34" charset="0"/>
                <a:ea typeface="ヒラギノ角ゴ Pro W3"/>
                <a:cs typeface="ヒラギノ角ゴ Pro W3"/>
              </a:rPr>
              <a:t>Disclosures that happen periodically should be addressed in policies, procedures, forms</a:t>
            </a:r>
          </a:p>
          <a:p>
            <a:pPr eaLnBrk="1" hangingPunct="1">
              <a:lnSpc>
                <a:spcPct val="90000"/>
              </a:lnSpc>
            </a:pPr>
            <a:r>
              <a:rPr lang="en-US" altLang="en-US" sz="2000">
                <a:latin typeface="Calibri" panose="020F0502020204030204" pitchFamily="34" charset="0"/>
                <a:ea typeface="ヒラギノ角ゴ Pro W3"/>
                <a:cs typeface="ヒラギノ角ゴ Pro W3"/>
              </a:rPr>
              <a:t>E.g.: Referral to another provider, school immunization, report communicable disease, medical transcription, births, deaths &amp; other vital statistics</a:t>
            </a:r>
          </a:p>
          <a:p>
            <a:pPr eaLnBrk="1" hangingPunct="1">
              <a:lnSpc>
                <a:spcPct val="9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Non-routine Disclosure</a:t>
            </a:r>
          </a:p>
          <a:p>
            <a:pPr eaLnBrk="1" hangingPunct="1">
              <a:lnSpc>
                <a:spcPct val="90000"/>
              </a:lnSpc>
            </a:pPr>
            <a:r>
              <a:rPr lang="en-US" altLang="en-US" sz="2000">
                <a:latin typeface="Calibri" panose="020F0502020204030204" pitchFamily="34" charset="0"/>
                <a:ea typeface="ヒラギノ角ゴ Pro W3"/>
                <a:cs typeface="ヒラギノ角ゴ Pro W3"/>
              </a:rPr>
              <a:t>CEs shall have reasonable criteria to review requests for non-routine PHI disclosures</a:t>
            </a:r>
          </a:p>
          <a:p>
            <a:pPr eaLnBrk="1" hangingPunct="1">
              <a:lnSpc>
                <a:spcPct val="90000"/>
              </a:lnSpc>
            </a:pPr>
            <a:r>
              <a:rPr lang="en-US" altLang="en-US" sz="2000">
                <a:latin typeface="Calibri" panose="020F0502020204030204" pitchFamily="34" charset="0"/>
                <a:ea typeface="ヒラギノ角ゴ Pro W3"/>
                <a:cs typeface="ヒラギノ角ゴ Pro W3"/>
              </a:rPr>
              <a:t>E.g., Research disclosures</a:t>
            </a:r>
          </a:p>
          <a:p>
            <a:pPr eaLnBrk="1" hangingPunct="1">
              <a:lnSpc>
                <a:spcPct val="9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Incidental Disclosure</a:t>
            </a:r>
          </a:p>
          <a:p>
            <a:pPr eaLnBrk="1" hangingPunct="1">
              <a:lnSpc>
                <a:spcPct val="100000"/>
              </a:lnSpc>
            </a:pPr>
            <a:r>
              <a:rPr lang="en-US" altLang="en-US" sz="2000">
                <a:latin typeface="Calibri" panose="020F0502020204030204" pitchFamily="34" charset="0"/>
                <a:ea typeface="ヒラギノ角ゴ Pro W3"/>
                <a:cs typeface="ヒラギノ角ゴ Pro W3"/>
              </a:rPr>
              <a:t>CEs shall have reasonable safeguards</a:t>
            </a:r>
          </a:p>
          <a:p>
            <a:pPr eaLnBrk="1" hangingPunct="1">
              <a:lnSpc>
                <a:spcPct val="90000"/>
              </a:lnSpc>
            </a:pPr>
            <a:r>
              <a:rPr lang="en-US" altLang="en-US" sz="2000">
                <a:latin typeface="Calibri" panose="020F0502020204030204" pitchFamily="34" charset="0"/>
                <a:ea typeface="ヒラギノ角ゴ Pro W3"/>
                <a:cs typeface="ヒラギノ角ゴ Pro W3"/>
              </a:rPr>
              <a:t>E.g. Patient overhears advice given to another patient</a:t>
            </a:r>
          </a:p>
          <a:p>
            <a:pPr eaLnBrk="1" hangingPunct="1">
              <a:lnSpc>
                <a:spcPct val="9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Accidental Disclosure</a:t>
            </a:r>
          </a:p>
          <a:p>
            <a:pPr eaLnBrk="1" hangingPunct="1">
              <a:lnSpc>
                <a:spcPct val="90000"/>
              </a:lnSpc>
            </a:pPr>
            <a:r>
              <a:rPr lang="en-US" altLang="en-US" sz="2000">
                <a:latin typeface="Calibri" panose="020F0502020204030204" pitchFamily="34" charset="0"/>
                <a:ea typeface="ヒラギノ角ゴ Pro W3"/>
                <a:cs typeface="ヒラギノ角ゴ Pro W3"/>
              </a:rPr>
              <a:t>Computer is stolen with PHI</a:t>
            </a:r>
          </a:p>
          <a:p>
            <a:pPr algn="ctr" eaLnBrk="1" hangingPunct="1">
              <a:lnSpc>
                <a:spcPct val="9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Disclosures must be tracked for six years</a:t>
            </a:r>
          </a:p>
          <a:p>
            <a:pPr eaLnBrk="1" hangingPunct="1">
              <a:lnSpc>
                <a:spcPct val="90000"/>
              </a:lnSpc>
            </a:pPr>
            <a:endParaRPr lang="en-US" altLang="en-US" sz="24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10C13FE2-0494-4420-962A-5692B9A8D477}"/>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Disclosures Requiring Authorization</a:t>
            </a:r>
          </a:p>
        </p:txBody>
      </p:sp>
      <p:sp>
        <p:nvSpPr>
          <p:cNvPr id="74755" name="Rectangle 3">
            <a:extLst>
              <a:ext uri="{FF2B5EF4-FFF2-40B4-BE49-F238E27FC236}">
                <a16:creationId xmlns:a16="http://schemas.microsoft.com/office/drawing/2014/main" id="{13A9E55F-5CE2-4DDA-9166-8BFA072E0F9C}"/>
              </a:ext>
            </a:extLst>
          </p:cNvPr>
          <p:cNvSpPr>
            <a:spLocks noGrp="1" noChangeArrowheads="1"/>
          </p:cNvSpPr>
          <p:nvPr>
            <p:ph idx="1"/>
          </p:nvPr>
        </p:nvSpPr>
        <p:spPr>
          <a:xfrm>
            <a:off x="520700" y="1905000"/>
            <a:ext cx="8154988" cy="4467225"/>
          </a:xfrm>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Research project (special conditions may allow)</a:t>
            </a:r>
          </a:p>
          <a:p>
            <a:pPr eaLnBrk="1" hangingPunct="1">
              <a:lnSpc>
                <a:spcPct val="90000"/>
              </a:lnSpc>
            </a:pPr>
            <a:r>
              <a:rPr lang="en-US" altLang="en-US" sz="2400">
                <a:latin typeface="Calibri" panose="020F0502020204030204" pitchFamily="34" charset="0"/>
                <a:ea typeface="ヒラギノ角ゴ Pro W3"/>
                <a:cs typeface="ヒラギノ角ゴ Pro W3"/>
              </a:rPr>
              <a:t>Person outside health care system</a:t>
            </a:r>
          </a:p>
          <a:p>
            <a:pPr eaLnBrk="1" hangingPunct="1">
              <a:lnSpc>
                <a:spcPct val="90000"/>
              </a:lnSpc>
            </a:pPr>
            <a:r>
              <a:rPr lang="en-US" altLang="en-US" sz="2400">
                <a:latin typeface="Calibri" panose="020F0502020204030204" pitchFamily="34" charset="0"/>
                <a:ea typeface="ヒラギノ角ゴ Pro W3"/>
                <a:cs typeface="ヒラギノ角ゴ Pro W3"/>
              </a:rPr>
              <a:t>Employer</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However, employer may require authorization for drug test before hiring</a:t>
            </a:r>
          </a:p>
          <a:p>
            <a:pPr eaLnBrk="1" hangingPunct="1">
              <a:lnSpc>
                <a:spcPct val="90000"/>
              </a:lnSpc>
            </a:pPr>
            <a:r>
              <a:rPr lang="en-US" altLang="en-US" sz="2400">
                <a:latin typeface="Calibri" panose="020F0502020204030204" pitchFamily="34" charset="0"/>
                <a:ea typeface="ヒラギノ角ゴ Pro W3"/>
                <a:cs typeface="ヒラギノ角ゴ Pro W3"/>
              </a:rPr>
              <a:t>Other insurance companies</a:t>
            </a:r>
          </a:p>
          <a:p>
            <a:pPr eaLnBrk="1" hangingPunct="1">
              <a:lnSpc>
                <a:spcPct val="90000"/>
              </a:lnSpc>
            </a:pPr>
            <a:r>
              <a:rPr lang="en-US" altLang="en-US" sz="2400">
                <a:latin typeface="Calibri" panose="020F0502020204030204" pitchFamily="34" charset="0"/>
                <a:ea typeface="ヒラギノ角ゴ Pro W3"/>
                <a:cs typeface="ヒラギノ角ゴ Pro W3"/>
              </a:rPr>
              <a:t>Health care provider not involved in patient’s health care</a:t>
            </a:r>
          </a:p>
          <a:p>
            <a:pPr eaLnBrk="1" hangingPunct="1">
              <a:lnSpc>
                <a:spcPct val="90000"/>
              </a:lnSpc>
            </a:pPr>
            <a:r>
              <a:rPr lang="en-US" altLang="en-US" sz="2400">
                <a:latin typeface="Calibri" panose="020F0502020204030204" pitchFamily="34" charset="0"/>
                <a:ea typeface="ヒラギノ角ゴ Pro W3"/>
                <a:cs typeface="ヒラギノ角ゴ Pro W3"/>
              </a:rPr>
              <a:t>Insurance company not paying patient’s claims</a:t>
            </a:r>
          </a:p>
          <a:p>
            <a:pPr eaLnBrk="1" hangingPunct="1">
              <a:lnSpc>
                <a:spcPct val="90000"/>
              </a:lnSpc>
            </a:pPr>
            <a:r>
              <a:rPr lang="en-US" altLang="en-US" sz="2400">
                <a:latin typeface="Calibri" panose="020F0502020204030204" pitchFamily="34" charset="0"/>
                <a:ea typeface="ヒラギノ角ゴ Pro W3"/>
                <a:cs typeface="ヒラギノ角ゴ Pro W3"/>
              </a:rPr>
              <a:t>Lawyer</a:t>
            </a:r>
          </a:p>
          <a:p>
            <a:pP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Patient should get copy of authorization</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5D18D482-3276-4F04-97E6-1106044A3E0E}"/>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Sample Authorization Form</a:t>
            </a:r>
          </a:p>
        </p:txBody>
      </p:sp>
      <p:sp>
        <p:nvSpPr>
          <p:cNvPr id="76803" name="Text Box 4">
            <a:extLst>
              <a:ext uri="{FF2B5EF4-FFF2-40B4-BE49-F238E27FC236}">
                <a16:creationId xmlns:a16="http://schemas.microsoft.com/office/drawing/2014/main" id="{4295369A-7BE3-430E-A0F4-62BB88E7223D}"/>
              </a:ext>
            </a:extLst>
          </p:cNvPr>
          <p:cNvSpPr txBox="1">
            <a:spLocks noChangeArrowheads="1"/>
          </p:cNvSpPr>
          <p:nvPr/>
        </p:nvSpPr>
        <p:spPr bwMode="auto">
          <a:xfrm>
            <a:off x="533400" y="1600200"/>
            <a:ext cx="7940675" cy="44958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r>
              <a:rPr lang="en-US" altLang="en-US" b="1"/>
              <a:t>Disclosure Authorization Form</a:t>
            </a:r>
          </a:p>
          <a:p>
            <a:pPr eaLnBrk="1" hangingPunct="1"/>
            <a:endParaRPr lang="en-US" altLang="en-US" b="1"/>
          </a:p>
          <a:p>
            <a:pPr eaLnBrk="1" hangingPunct="1"/>
            <a:r>
              <a:rPr lang="en-US" altLang="en-US"/>
              <a:t>Description of Information:_____________________________________</a:t>
            </a:r>
          </a:p>
          <a:p>
            <a:pPr eaLnBrk="1" hangingPunct="1"/>
            <a:endParaRPr lang="en-US" altLang="en-US"/>
          </a:p>
          <a:p>
            <a:pPr eaLnBrk="1" hangingPunct="1"/>
            <a:r>
              <a:rPr lang="en-US" altLang="en-US"/>
              <a:t>Patient making authorized disclosure____________________________</a:t>
            </a:r>
          </a:p>
          <a:p>
            <a:pPr eaLnBrk="1" hangingPunct="1"/>
            <a:endParaRPr lang="en-US" altLang="en-US"/>
          </a:p>
          <a:p>
            <a:pPr eaLnBrk="1" hangingPunct="1"/>
            <a:r>
              <a:rPr lang="en-US" altLang="en-US"/>
              <a:t>Person receiving information:__________________________________</a:t>
            </a:r>
          </a:p>
          <a:p>
            <a:pPr eaLnBrk="1" hangingPunct="1"/>
            <a:endParaRPr lang="en-US" altLang="en-US"/>
          </a:p>
          <a:p>
            <a:pPr eaLnBrk="1" hangingPunct="1"/>
            <a:r>
              <a:rPr lang="en-US" altLang="en-US"/>
              <a:t>Purpose of the disclosure:</a:t>
            </a:r>
          </a:p>
          <a:p>
            <a:pPr eaLnBrk="1" hangingPunct="1"/>
            <a:endParaRPr lang="en-US" altLang="en-US"/>
          </a:p>
          <a:p>
            <a:pPr eaLnBrk="1" hangingPunct="1"/>
            <a:endParaRPr lang="en-US" altLang="en-US"/>
          </a:p>
          <a:p>
            <a:pPr eaLnBrk="1" hangingPunct="1"/>
            <a:endParaRPr lang="en-US" altLang="en-US"/>
          </a:p>
          <a:p>
            <a:pPr eaLnBrk="1" hangingPunct="1"/>
            <a:r>
              <a:rPr lang="en-US" altLang="en-US"/>
              <a:t>Authorization Expiration Date:________________</a:t>
            </a:r>
          </a:p>
          <a:p>
            <a:pPr eaLnBrk="1" hangingPunct="1"/>
            <a:endParaRPr lang="en-US" altLang="en-US"/>
          </a:p>
          <a:p>
            <a:pPr eaLnBrk="1" hangingPunct="1"/>
            <a:r>
              <a:rPr lang="en-US" altLang="en-US"/>
              <a:t>Patient Signature__________________________  Date:____________</a:t>
            </a:r>
          </a:p>
          <a:p>
            <a:pPr eaLnBrk="1" hangingPunct="1"/>
            <a:r>
              <a:rPr lang="en-US" altLang="en-US"/>
              <a:t>A form to revoke authorization must be completed to terminate authorization.</a:t>
            </a:r>
          </a:p>
        </p:txBody>
      </p:sp>
      <p:sp>
        <p:nvSpPr>
          <p:cNvPr id="76804" name="Text Box 6">
            <a:extLst>
              <a:ext uri="{FF2B5EF4-FFF2-40B4-BE49-F238E27FC236}">
                <a16:creationId xmlns:a16="http://schemas.microsoft.com/office/drawing/2014/main" id="{E7C081C3-29EA-45C1-8228-EA6D1C38F47B}"/>
              </a:ext>
            </a:extLst>
          </p:cNvPr>
          <p:cNvSpPr txBox="1">
            <a:spLocks noChangeArrowheads="1"/>
          </p:cNvSpPr>
          <p:nvPr/>
        </p:nvSpPr>
        <p:spPr bwMode="auto">
          <a:xfrm>
            <a:off x="2857500" y="6172200"/>
            <a:ext cx="3714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Must be retained by CE for 6 years</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4D320A61-35F1-482E-8CF7-DE8BEE8064E1}"/>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Implementing ‘Minimum Necessary’</a:t>
            </a:r>
          </a:p>
        </p:txBody>
      </p:sp>
      <p:sp>
        <p:nvSpPr>
          <p:cNvPr id="43011" name="Rectangle 3">
            <a:extLst>
              <a:ext uri="{FF2B5EF4-FFF2-40B4-BE49-F238E27FC236}">
                <a16:creationId xmlns:a16="http://schemas.microsoft.com/office/drawing/2014/main" id="{D4EEA447-E09D-4AB5-B569-BCDE8F6A40A1}"/>
              </a:ext>
            </a:extLst>
          </p:cNvPr>
          <p:cNvSpPr>
            <a:spLocks noGrp="1" noChangeArrowheads="1"/>
          </p:cNvSpPr>
          <p:nvPr>
            <p:ph idx="1"/>
          </p:nvPr>
        </p:nvSpPr>
        <p:spPr/>
        <p:txBody>
          <a:bodyPr/>
          <a:lstStyle/>
          <a:p>
            <a:pPr eaLnBrk="1" hangingPunct="1">
              <a:lnSpc>
                <a:spcPct val="90000"/>
              </a:lnSpc>
              <a:buFont typeface="Wingdings" pitchFamily="2" charset="2"/>
              <a:buNone/>
              <a:defRPr/>
            </a:pPr>
            <a:r>
              <a:rPr lang="en-US" altLang="en-US" sz="2800" b="1" dirty="0">
                <a:latin typeface="Calibri" pitchFamily="34" charset="0"/>
                <a:ea typeface="ヒラギノ角ゴ Pro W3"/>
                <a:cs typeface="ヒラギノ角ゴ Pro W3"/>
              </a:rPr>
              <a:t>Minimum necessary</a:t>
            </a:r>
            <a:r>
              <a:rPr lang="en-US" altLang="en-US" sz="2800" dirty="0">
                <a:latin typeface="Calibri" pitchFamily="34" charset="0"/>
                <a:ea typeface="ヒラギノ角ゴ Pro W3"/>
                <a:cs typeface="ヒラギノ角ゴ Pro W3"/>
              </a:rPr>
              <a:t>: Just enough info to accomplish the main purpose</a:t>
            </a:r>
          </a:p>
          <a:p>
            <a:pPr lvl="1" eaLnBrk="1" hangingPunct="1">
              <a:lnSpc>
                <a:spcPct val="90000"/>
              </a:lnSpc>
              <a:defRPr/>
            </a:pPr>
            <a:r>
              <a:rPr lang="en-US" altLang="en-US" sz="2400">
                <a:latin typeface="Calibri" pitchFamily="34" charset="0"/>
                <a:ea typeface="ヒラギノ角ゴ Pro W3"/>
                <a:cs typeface="ヒラギノ角ゴ Pro W3"/>
              </a:rPr>
              <a:t>E.g., Send prescription for glasses to optician, not medical history</a:t>
            </a:r>
          </a:p>
          <a:p>
            <a:pPr eaLnBrk="1" hangingPunct="1">
              <a:lnSpc>
                <a:spcPct val="90000"/>
              </a:lnSpc>
              <a:defRPr/>
            </a:pPr>
            <a:r>
              <a:rPr lang="en-US" altLang="en-US" sz="2800" dirty="0">
                <a:latin typeface="Calibri" pitchFamily="34" charset="0"/>
                <a:ea typeface="ヒラギノ角ゴ Pro W3"/>
                <a:cs typeface="ヒラギノ角ゴ Pro W3"/>
              </a:rPr>
              <a:t>Data Classification</a:t>
            </a:r>
          </a:p>
          <a:p>
            <a:pPr marL="342900" lvl="1" indent="-342900" eaLnBrk="1" hangingPunct="1">
              <a:lnSpc>
                <a:spcPct val="90000"/>
              </a:lnSpc>
              <a:buFont typeface="Arial" panose="020B0604020202020204" pitchFamily="34" charset="0"/>
              <a:buChar char="•"/>
              <a:defRPr/>
            </a:pPr>
            <a:r>
              <a:rPr lang="en-US" altLang="en-US" sz="2400">
                <a:latin typeface="Calibri" pitchFamily="34" charset="0"/>
                <a:ea typeface="ヒラギノ角ゴ Pro W3"/>
                <a:cs typeface="ヒラギノ角ゴ Pro W3"/>
              </a:rPr>
              <a:t>Sensitivity of information</a:t>
            </a:r>
          </a:p>
          <a:p>
            <a:pPr marL="342900" lvl="1" indent="-342900" eaLnBrk="1" hangingPunct="1">
              <a:lnSpc>
                <a:spcPct val="90000"/>
              </a:lnSpc>
              <a:buFont typeface="Arial" panose="020B0604020202020204" pitchFamily="34" charset="0"/>
              <a:buChar char="•"/>
              <a:defRPr/>
            </a:pPr>
            <a:r>
              <a:rPr lang="en-US" altLang="en-US" sz="2400">
                <a:latin typeface="Calibri" pitchFamily="34" charset="0"/>
                <a:ea typeface="ヒラギノ角ゴ Pro W3"/>
                <a:cs typeface="ヒラギノ角ゴ Pro W3"/>
              </a:rPr>
              <a:t>Type of treatment required</a:t>
            </a:r>
          </a:p>
          <a:p>
            <a:pPr eaLnBrk="1" hangingPunct="1">
              <a:lnSpc>
                <a:spcPct val="90000"/>
              </a:lnSpc>
              <a:defRPr/>
            </a:pPr>
            <a:r>
              <a:rPr lang="en-US" altLang="en-US" sz="2800" dirty="0">
                <a:latin typeface="Calibri" pitchFamily="34" charset="0"/>
                <a:ea typeface="ヒラギノ角ゴ Pro W3"/>
                <a:cs typeface="ヒラギノ角ゴ Pro W3"/>
              </a:rPr>
              <a:t>Questions to Answer</a:t>
            </a:r>
          </a:p>
          <a:p>
            <a:pPr marL="342900" lvl="1" indent="-342900" eaLnBrk="1" hangingPunct="1">
              <a:lnSpc>
                <a:spcPct val="90000"/>
              </a:lnSpc>
              <a:buFont typeface="Arial" panose="020B0604020202020204" pitchFamily="34" charset="0"/>
              <a:buChar char="•"/>
              <a:defRPr/>
            </a:pPr>
            <a:r>
              <a:rPr lang="en-US" altLang="en-US" sz="2400">
                <a:latin typeface="Calibri" pitchFamily="34" charset="0"/>
                <a:ea typeface="ヒラギノ角ゴ Pro W3"/>
                <a:cs typeface="ヒラギノ角ゴ Pro W3"/>
              </a:rPr>
              <a:t>What parts of record can each user type access?</a:t>
            </a:r>
          </a:p>
          <a:p>
            <a:pPr marL="342900" lvl="1" indent="-342900" eaLnBrk="1" hangingPunct="1">
              <a:lnSpc>
                <a:spcPct val="90000"/>
              </a:lnSpc>
              <a:buFont typeface="Arial" panose="020B0604020202020204" pitchFamily="34" charset="0"/>
              <a:buChar char="•"/>
              <a:defRPr/>
            </a:pPr>
            <a:r>
              <a:rPr lang="en-US" altLang="en-US" sz="2400">
                <a:latin typeface="Calibri" pitchFamily="34" charset="0"/>
                <a:ea typeface="ヒラギノ角ゴ Pro W3"/>
                <a:cs typeface="ヒラギノ角ゴ Pro W3"/>
              </a:rPr>
              <a:t>How will we constrain access to implement view?</a:t>
            </a:r>
          </a:p>
          <a:p>
            <a:pPr eaLnBrk="1" hangingPunct="1">
              <a:lnSpc>
                <a:spcPct val="90000"/>
              </a:lnSpc>
              <a:defRPr/>
            </a:pPr>
            <a:endParaRPr lang="en-US" altLang="en-US" sz="2800" dirty="0">
              <a:latin typeface="Calibri" pitchFamily="34" charset="0"/>
              <a:ea typeface="ヒラギノ角ゴ Pro W3"/>
              <a:cs typeface="ヒラギノ角ゴ Pro W3"/>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5474E38D-5935-45C7-8D01-AD82B06F5FC7}"/>
              </a:ext>
            </a:extLst>
          </p:cNvPr>
          <p:cNvSpPr>
            <a:spLocks noGrp="1" noChangeArrowheads="1"/>
          </p:cNvSpPr>
          <p:nvPr>
            <p:ph type="title"/>
          </p:nvPr>
        </p:nvSpPr>
        <p:spPr>
          <a:xfrm>
            <a:off x="520700" y="917575"/>
            <a:ext cx="8154988" cy="554038"/>
          </a:xfrm>
        </p:spPr>
        <p:txBody>
          <a:bodyPr/>
          <a:lstStyle/>
          <a:p>
            <a:pPr eaLnBrk="1" hangingPunct="1"/>
            <a:r>
              <a:rPr lang="en-US" altLang="en-US" sz="3200">
                <a:ea typeface="Calibri" panose="020F0502020204030204" pitchFamily="34" charset="0"/>
                <a:cs typeface="Lucida Sans" panose="020B0602030504020204" pitchFamily="34" charset="0"/>
              </a:rPr>
              <a:t>Business Associate Contract (BAC</a:t>
            </a:r>
            <a:r>
              <a:rPr lang="en-US" altLang="en-US" sz="4000">
                <a:ea typeface="Calibri" panose="020F0502020204030204" pitchFamily="34" charset="0"/>
                <a:cs typeface="Lucida Sans" panose="020B0602030504020204" pitchFamily="34" charset="0"/>
              </a:rPr>
              <a:t>)</a:t>
            </a:r>
          </a:p>
        </p:txBody>
      </p:sp>
      <p:sp>
        <p:nvSpPr>
          <p:cNvPr id="80899" name="Rectangle 3">
            <a:extLst>
              <a:ext uri="{FF2B5EF4-FFF2-40B4-BE49-F238E27FC236}">
                <a16:creationId xmlns:a16="http://schemas.microsoft.com/office/drawing/2014/main" id="{16F4F4C8-2285-40E8-A1D4-6416C8CF9852}"/>
              </a:ext>
            </a:extLst>
          </p:cNvPr>
          <p:cNvSpPr>
            <a:spLocks noGrp="1" noChangeArrowheads="1"/>
          </p:cNvSpPr>
          <p:nvPr>
            <p:ph idx="1"/>
          </p:nvPr>
        </p:nvSpPr>
        <p:spPr/>
        <p:txBody>
          <a:bodyPr/>
          <a:lstStyle/>
          <a:p>
            <a:pPr eaLnBrk="1" hangingPunct="1">
              <a:lnSpc>
                <a:spcPct val="8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CEs must request BA to sign a BAC:</a:t>
            </a:r>
          </a:p>
          <a:p>
            <a:pPr eaLnBrk="1" hangingPunct="1">
              <a:lnSpc>
                <a:spcPct val="80000"/>
              </a:lnSpc>
            </a:pPr>
            <a:r>
              <a:rPr lang="en-US" altLang="en-US" sz="2400">
                <a:latin typeface="Calibri" panose="020F0502020204030204" pitchFamily="34" charset="0"/>
                <a:ea typeface="ヒラギノ角ゴ Pro W3"/>
                <a:cs typeface="ヒラギノ角ゴ Pro W3"/>
              </a:rPr>
              <a:t>BA will not disclose PHI</a:t>
            </a:r>
          </a:p>
          <a:p>
            <a:pPr eaLnBrk="1" hangingPunct="1">
              <a:lnSpc>
                <a:spcPct val="80000"/>
              </a:lnSpc>
            </a:pPr>
            <a:r>
              <a:rPr lang="en-US" altLang="en-US" sz="2400">
                <a:latin typeface="Calibri" panose="020F0502020204030204" pitchFamily="34" charset="0"/>
                <a:ea typeface="ヒラギノ角ゴ Pro W3"/>
                <a:cs typeface="ヒラギノ角ゴ Pro W3"/>
              </a:rPr>
              <a:t>BA is liable for damage due to disclosure or misuse</a:t>
            </a:r>
          </a:p>
          <a:p>
            <a:pPr eaLnBrk="1" hangingPunct="1">
              <a:lnSpc>
                <a:spcPct val="80000"/>
              </a:lnSpc>
            </a:pPr>
            <a:r>
              <a:rPr lang="en-US" altLang="en-US" sz="2400">
                <a:latin typeface="Calibri" panose="020F0502020204030204" pitchFamily="34" charset="0"/>
                <a:ea typeface="ヒラギノ角ゴ Pro W3"/>
                <a:cs typeface="ヒラギノ角ゴ Pro W3"/>
              </a:rPr>
              <a:t>BA will use safeguards to prevent misuse</a:t>
            </a:r>
          </a:p>
          <a:p>
            <a:pPr eaLnBrk="1" hangingPunct="1">
              <a:lnSpc>
                <a:spcPct val="80000"/>
              </a:lnSpc>
            </a:pPr>
            <a:r>
              <a:rPr lang="en-US" altLang="en-US" sz="2400">
                <a:latin typeface="Calibri" panose="020F0502020204030204" pitchFamily="34" charset="0"/>
                <a:ea typeface="ヒラギノ角ゴ Pro W3"/>
                <a:cs typeface="ヒラギノ角ゴ Pro W3"/>
              </a:rPr>
              <a:t>BA will report any security incident or violation of agreement</a:t>
            </a:r>
          </a:p>
          <a:p>
            <a:pPr eaLnBrk="1" hangingPunct="1">
              <a:lnSpc>
                <a:spcPct val="80000"/>
              </a:lnSpc>
            </a:pPr>
            <a:r>
              <a:rPr lang="en-US" altLang="en-US" sz="2400">
                <a:latin typeface="Calibri" panose="020F0502020204030204" pitchFamily="34" charset="0"/>
                <a:ea typeface="ヒラギノ角ゴ Pro W3"/>
                <a:cs typeface="ヒラギノ角ゴ Pro W3"/>
              </a:rPr>
              <a:t>BA will destroy or protect PHI upon termination of contract</a:t>
            </a:r>
          </a:p>
          <a:p>
            <a:pPr eaLnBrk="1" hangingPunct="1">
              <a:lnSpc>
                <a:spcPct val="80000"/>
              </a:lnSpc>
            </a:pPr>
            <a:r>
              <a:rPr lang="en-US" altLang="en-US" sz="2400">
                <a:latin typeface="Calibri" panose="020F0502020204030204" pitchFamily="34" charset="0"/>
                <a:ea typeface="ヒラギノ角ゴ Pro W3"/>
                <a:cs typeface="ヒラギノ角ゴ Pro W3"/>
              </a:rPr>
              <a:t>CE can terminate contract if violation occurs</a:t>
            </a:r>
          </a:p>
          <a:p>
            <a:pPr eaLnBrk="1" hangingPunct="1">
              <a:lnSpc>
                <a:spcPct val="80000"/>
              </a:lnSpc>
            </a:pPr>
            <a:r>
              <a:rPr lang="en-US" altLang="en-US" sz="2400">
                <a:latin typeface="Calibri" panose="020F0502020204030204" pitchFamily="34" charset="0"/>
                <a:ea typeface="ヒラギノ角ゴ Pro W3"/>
                <a:cs typeface="ヒラギノ角ゴ Pro W3"/>
              </a:rPr>
              <a:t>CE will provide BA copies of policies, procedures and materials for safeguarding</a:t>
            </a:r>
          </a:p>
          <a:p>
            <a:pPr eaLnBrk="1" hangingPunct="1">
              <a:lnSpc>
                <a:spcPct val="80000"/>
              </a:lnSpc>
            </a:pPr>
            <a:r>
              <a:rPr lang="en-US" altLang="en-US" sz="2400">
                <a:latin typeface="Calibri" panose="020F0502020204030204" pitchFamily="34" charset="0"/>
                <a:ea typeface="ヒラギノ角ゴ Pro W3"/>
                <a:cs typeface="ヒラギノ角ゴ Pro W3"/>
              </a:rPr>
              <a:t>Etc.</a:t>
            </a:r>
          </a:p>
          <a:p>
            <a:pPr algn="ctr" eaLnBrk="1" hangingPunct="1">
              <a:lnSpc>
                <a:spcPct val="80000"/>
              </a:lnSpc>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BAs are equally liable as CEs, under HITECH Act</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6508B893-3A7C-4BBF-B262-5BA292E59C43}"/>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HITECH: Health Information Technology for Economic and Clinical Health Act (2009)</a:t>
            </a:r>
          </a:p>
        </p:txBody>
      </p:sp>
      <p:sp>
        <p:nvSpPr>
          <p:cNvPr id="81923" name="Content Placeholder 2">
            <a:extLst>
              <a:ext uri="{FF2B5EF4-FFF2-40B4-BE49-F238E27FC236}">
                <a16:creationId xmlns:a16="http://schemas.microsoft.com/office/drawing/2014/main" id="{BBE72EEB-2B7D-434E-952F-3372BCE7BF02}"/>
              </a:ext>
            </a:extLst>
          </p:cNvPr>
          <p:cNvSpPr>
            <a:spLocks noGrp="1" noChangeArrowheads="1"/>
          </p:cNvSpPr>
          <p:nvPr>
            <p:ph idx="1"/>
          </p:nvPr>
        </p:nvSpPr>
        <p:spPr>
          <a:xfrm>
            <a:off x="457200" y="2667000"/>
            <a:ext cx="8229600" cy="3657600"/>
          </a:xfrm>
        </p:spPr>
        <p:txBody>
          <a:bodyPr/>
          <a:lstStyle/>
          <a:p>
            <a:pPr eaLnBrk="1" hangingPunct="1"/>
            <a:r>
              <a:rPr lang="en-US" altLang="en-US" sz="2400">
                <a:latin typeface="Calibri" panose="020F0502020204030204" pitchFamily="34" charset="0"/>
                <a:ea typeface="ヒラギノ角ゴ Pro W3"/>
                <a:cs typeface="ヒラギノ角ゴ Pro W3"/>
              </a:rPr>
              <a:t>BA’s must follow the HIPAA Security Rule.</a:t>
            </a:r>
          </a:p>
          <a:p>
            <a:pPr eaLnBrk="1" hangingPunct="1"/>
            <a:r>
              <a:rPr lang="en-US" altLang="en-US" sz="2400">
                <a:latin typeface="Calibri" panose="020F0502020204030204" pitchFamily="34" charset="0"/>
                <a:ea typeface="ヒラギノ角ゴ Pro W3"/>
                <a:cs typeface="ヒラギノ角ゴ Pro W3"/>
              </a:rPr>
              <a:t>BA’s are held to the same standard as CE’s.</a:t>
            </a:r>
          </a:p>
          <a:p>
            <a:pPr eaLnBrk="1" hangingPunct="1"/>
            <a:r>
              <a:rPr lang="en-US" altLang="en-US" sz="2400">
                <a:latin typeface="Calibri" panose="020F0502020204030204" pitchFamily="34" charset="0"/>
                <a:ea typeface="ヒラギノ角ゴ Pro W3"/>
                <a:cs typeface="ヒラギノ角ゴ Pro W3"/>
              </a:rPr>
              <a:t>Health &amp; Human Services (HHS) can:  </a:t>
            </a:r>
          </a:p>
          <a:p>
            <a:pPr marL="285750" lvl="1" indent="-285750" eaLnBrk="1" hangingPunct="1">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require BA’s to comply with HIPAA. </a:t>
            </a:r>
          </a:p>
          <a:p>
            <a:pPr marL="285750" lvl="1" indent="-285750" eaLnBrk="1" hangingPunct="1">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enforce penalties on noncompliant BA’s. </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lowchart: Document 3">
            <a:extLst>
              <a:ext uri="{FF2B5EF4-FFF2-40B4-BE49-F238E27FC236}">
                <a16:creationId xmlns:a16="http://schemas.microsoft.com/office/drawing/2014/main" id="{0BEDEA04-0FE7-4FFB-B385-E555EDA743FE}"/>
              </a:ext>
            </a:extLst>
          </p:cNvPr>
          <p:cNvSpPr>
            <a:spLocks noChangeArrowheads="1"/>
          </p:cNvSpPr>
          <p:nvPr/>
        </p:nvSpPr>
        <p:spPr bwMode="auto">
          <a:xfrm>
            <a:off x="381000" y="1600200"/>
            <a:ext cx="8305800" cy="2938463"/>
          </a:xfrm>
          <a:prstGeom prst="flowChartDocument">
            <a:avLst/>
          </a:prstGeom>
          <a:solidFill>
            <a:schemeClr val="tx1">
              <a:lumMod val="10000"/>
              <a:lumOff val="9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endParaRPr lang="en-US" altLang="en-US" sz="1800"/>
          </a:p>
        </p:txBody>
      </p:sp>
      <p:sp>
        <p:nvSpPr>
          <p:cNvPr id="83971" name="Title 1">
            <a:extLst>
              <a:ext uri="{FF2B5EF4-FFF2-40B4-BE49-F238E27FC236}">
                <a16:creationId xmlns:a16="http://schemas.microsoft.com/office/drawing/2014/main" id="{AF75EABB-CB75-451B-B1B1-0DD16F269B52}"/>
              </a:ext>
            </a:extLst>
          </p:cNvPr>
          <p:cNvSpPr>
            <a:spLocks noGrp="1" noChangeArrowheads="1"/>
          </p:cNvSpPr>
          <p:nvPr>
            <p:ph type="title"/>
          </p:nvPr>
        </p:nvSpPr>
        <p:spPr>
          <a:xfrm>
            <a:off x="520700" y="917575"/>
            <a:ext cx="8154988" cy="554038"/>
          </a:xfrm>
        </p:spPr>
        <p:txBody>
          <a:bodyPr/>
          <a:lstStyle/>
          <a:p>
            <a:pPr algn="ctr" eaLnBrk="1" hangingPunct="1"/>
            <a:r>
              <a:rPr lang="en-US" altLang="en-US" sz="3200">
                <a:ea typeface="Calibri" panose="020F0502020204030204" pitchFamily="34" charset="0"/>
                <a:cs typeface="Lucida Sans" panose="020B0602030504020204" pitchFamily="34" charset="0"/>
              </a:rPr>
              <a:t>Violation of HIPAA Privacy Rule</a:t>
            </a:r>
            <a:r>
              <a:rPr lang="en-US" altLang="en-US" sz="4000">
                <a:ea typeface="Calibri" panose="020F0502020204030204" pitchFamily="34" charset="0"/>
                <a:cs typeface="Lucida Sans" panose="020B0602030504020204" pitchFamily="34" charset="0"/>
              </a:rPr>
              <a:t>:</a:t>
            </a:r>
          </a:p>
        </p:txBody>
      </p:sp>
      <p:sp>
        <p:nvSpPr>
          <p:cNvPr id="40964" name="Content Placeholder 2">
            <a:extLst>
              <a:ext uri="{FF2B5EF4-FFF2-40B4-BE49-F238E27FC236}">
                <a16:creationId xmlns:a16="http://schemas.microsoft.com/office/drawing/2014/main" id="{42BFB37A-5A30-4F6D-B797-638E3A9D138A}"/>
              </a:ext>
            </a:extLst>
          </p:cNvPr>
          <p:cNvSpPr>
            <a:spLocks noGrp="1"/>
          </p:cNvSpPr>
          <p:nvPr>
            <p:ph idx="1"/>
          </p:nvPr>
        </p:nvSpPr>
        <p:spPr>
          <a:xfrm>
            <a:off x="519113" y="1604963"/>
            <a:ext cx="8153400" cy="2209800"/>
          </a:xfrm>
          <a:solidFill>
            <a:schemeClr val="tx1">
              <a:lumMod val="10000"/>
              <a:lumOff val="90000"/>
            </a:schemeClr>
          </a:solidFill>
        </p:spPr>
        <p:txBody>
          <a:bodyPr>
            <a:noAutofit/>
          </a:bodyPr>
          <a:lstStyle/>
          <a:p>
            <a:pPr eaLnBrk="1" hangingPunct="1">
              <a:buFont typeface="Wingdings" pitchFamily="2" charset="2"/>
              <a:buNone/>
              <a:defRPr/>
            </a:pPr>
            <a:r>
              <a:rPr lang="en-US" altLang="en-US" sz="2000" b="1" dirty="0"/>
              <a:t>WTHR Investigation Leads to Record $2.25M HIPAA Settlement, Indianapolis, IN, 2006:</a:t>
            </a:r>
          </a:p>
          <a:p>
            <a:pPr eaLnBrk="1" hangingPunct="1">
              <a:buFont typeface="Wingdings" pitchFamily="2" charset="2"/>
              <a:buNone/>
              <a:defRPr/>
            </a:pPr>
            <a:r>
              <a:rPr lang="en-US" altLang="en-US" sz="2000" dirty="0"/>
              <a:t>Reported that CVS was “throwing sensitive personal information in the trash” (e.g.: </a:t>
            </a:r>
            <a:r>
              <a:rPr lang="en-US" altLang="en-US" sz="2000" dirty="0" err="1"/>
              <a:t>unredacted</a:t>
            </a:r>
            <a:r>
              <a:rPr lang="en-US" altLang="en-US" sz="2000" dirty="0"/>
              <a:t> pill bottles, prescription instruction sheets, pharmacy receipts with credit card information and health insurance account numbers.</a:t>
            </a:r>
          </a:p>
          <a:p>
            <a:pPr eaLnBrk="1" hangingPunct="1">
              <a:buFont typeface="Wingdings" pitchFamily="2" charset="2"/>
              <a:buNone/>
              <a:defRPr/>
            </a:pPr>
            <a:r>
              <a:rPr lang="en-US" altLang="en-US" sz="2000" dirty="0"/>
              <a:t>After this, other CVS pharmacies were investigated and it was found that they also were improperly disposing of  PHI.</a:t>
            </a:r>
          </a:p>
        </p:txBody>
      </p:sp>
      <p:sp>
        <p:nvSpPr>
          <p:cNvPr id="47109" name="Rectangle 4">
            <a:extLst>
              <a:ext uri="{FF2B5EF4-FFF2-40B4-BE49-F238E27FC236}">
                <a16:creationId xmlns:a16="http://schemas.microsoft.com/office/drawing/2014/main" id="{FB8DE0B2-C889-45B7-8700-9D2037413E46}"/>
              </a:ext>
            </a:extLst>
          </p:cNvPr>
          <p:cNvSpPr>
            <a:spLocks noChangeArrowheads="1"/>
          </p:cNvSpPr>
          <p:nvPr/>
        </p:nvSpPr>
        <p:spPr bwMode="auto">
          <a:xfrm>
            <a:off x="420688" y="4538663"/>
            <a:ext cx="8153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r>
              <a:rPr lang="en-US" altLang="en-US" dirty="0">
                <a:latin typeface="+mj-lt"/>
              </a:rPr>
              <a:t>In the settlement CVS was required to:</a:t>
            </a:r>
          </a:p>
          <a:p>
            <a:pPr marL="285750" indent="-285750">
              <a:buFont typeface="Arial" panose="020B0604020202020204" pitchFamily="34" charset="0"/>
              <a:buChar char="•"/>
              <a:defRPr/>
            </a:pPr>
            <a:r>
              <a:rPr lang="en-US" altLang="en-US" dirty="0">
                <a:latin typeface="+mj-lt"/>
              </a:rPr>
              <a:t>Create an information security program to protect personal information.</a:t>
            </a:r>
          </a:p>
          <a:p>
            <a:pPr marL="285750" indent="-285750">
              <a:buFont typeface="Arial" panose="020B0604020202020204" pitchFamily="34" charset="0"/>
              <a:buChar char="•"/>
              <a:defRPr/>
            </a:pPr>
            <a:r>
              <a:rPr lang="en-US" altLang="en-US" dirty="0">
                <a:latin typeface="+mj-lt"/>
              </a:rPr>
              <a:t>Requires that they get an independent audit every 2 years until 2029.</a:t>
            </a:r>
          </a:p>
          <a:p>
            <a:pPr marL="285750" indent="-285750">
              <a:buFont typeface="Arial" panose="020B0604020202020204" pitchFamily="34" charset="0"/>
              <a:buChar char="•"/>
              <a:defRPr/>
            </a:pPr>
            <a:r>
              <a:rPr lang="en-US" altLang="en-US" dirty="0">
                <a:latin typeface="+mj-lt"/>
              </a:rPr>
              <a:t>Pay $2.25 million to settle claims. </a:t>
            </a:r>
          </a:p>
          <a:p>
            <a:pPr>
              <a:defRPr/>
            </a:pPr>
            <a:r>
              <a:rPr lang="en-US" altLang="en-US" dirty="0">
                <a:latin typeface="+mj-lt"/>
              </a:rPr>
              <a:t>CVS agreed to:</a:t>
            </a:r>
          </a:p>
          <a:p>
            <a:pPr marL="285750" indent="-285750">
              <a:buFont typeface="Arial" panose="020B0604020202020204" pitchFamily="34" charset="0"/>
              <a:buChar char="•"/>
              <a:defRPr/>
            </a:pPr>
            <a:r>
              <a:rPr lang="en-US" altLang="en-US" dirty="0">
                <a:latin typeface="+mj-lt"/>
              </a:rPr>
              <a:t>Implement a security plan that complies with HIPAA’s Privacy Rule.</a:t>
            </a:r>
          </a:p>
          <a:p>
            <a:pPr marL="285750" indent="-285750">
              <a:buFont typeface="Arial" panose="020B0604020202020204" pitchFamily="34" charset="0"/>
              <a:buChar char="•"/>
              <a:defRPr/>
            </a:pPr>
            <a:r>
              <a:rPr lang="en-US" altLang="en-US" dirty="0">
                <a:latin typeface="+mj-lt"/>
              </a:rPr>
              <a:t>Protect information during disposal.</a:t>
            </a:r>
          </a:p>
          <a:p>
            <a:pPr marL="285750" indent="-285750">
              <a:buFont typeface="Arial" panose="020B0604020202020204" pitchFamily="34" charset="0"/>
              <a:buChar char="•"/>
              <a:defRPr/>
            </a:pPr>
            <a:r>
              <a:rPr lang="en-US" altLang="en-US" dirty="0">
                <a:latin typeface="+mj-lt"/>
              </a:rPr>
              <a:t>Develop employee training programs.</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B516CF-FECB-4102-8112-6BFD7D4BD69A}"/>
              </a:ext>
            </a:extLst>
          </p:cNvPr>
          <p:cNvSpPr>
            <a:spLocks noGrp="1"/>
          </p:cNvSpPr>
          <p:nvPr>
            <p:ph idx="11"/>
          </p:nvPr>
        </p:nvSpPr>
        <p:spPr/>
        <p:txBody>
          <a:bodyPr/>
          <a:lstStyle/>
          <a:p>
            <a:r>
              <a:rPr lang="en-US" b="1" dirty="0"/>
              <a:t>de-identified records:</a:t>
            </a:r>
            <a:r>
              <a:rPr lang="en-US" dirty="0"/>
              <a:t> not considered PHI: risk of re-identification must be statistically very small</a:t>
            </a:r>
          </a:p>
          <a:p>
            <a:r>
              <a:rPr lang="en-US" dirty="0"/>
              <a:t>can be processed for research, public health and healthcare operations; not subject to breach status</a:t>
            </a:r>
          </a:p>
          <a:p>
            <a:r>
              <a:rPr lang="en-US" dirty="0"/>
              <a:t>Information that must be removed includes:</a:t>
            </a:r>
          </a:p>
          <a:p>
            <a:pPr marL="285750" indent="-285750">
              <a:buFont typeface="Arial" panose="020B0604020202020204" pitchFamily="34" charset="0"/>
              <a:buChar char="•"/>
            </a:pPr>
            <a:r>
              <a:rPr lang="en-US" dirty="0"/>
              <a:t>names (individual, employer and family members), </a:t>
            </a:r>
          </a:p>
          <a:p>
            <a:pPr marL="285750" indent="-285750">
              <a:buFont typeface="Arial" panose="020B0604020202020204" pitchFamily="34" charset="0"/>
              <a:buChar char="•"/>
            </a:pPr>
            <a:r>
              <a:rPr lang="en-US" dirty="0"/>
              <a:t>geographical information (excluding state or permissible zip code manipulation), </a:t>
            </a:r>
          </a:p>
          <a:p>
            <a:pPr marL="285750" indent="-285750">
              <a:buFont typeface="Arial" panose="020B0604020202020204" pitchFamily="34" charset="0"/>
              <a:buChar char="•"/>
            </a:pPr>
            <a:r>
              <a:rPr lang="en-US" dirty="0"/>
              <a:t>dates, </a:t>
            </a:r>
          </a:p>
          <a:p>
            <a:pPr marL="285750" indent="-285750">
              <a:buFont typeface="Arial" panose="020B0604020202020204" pitchFamily="34" charset="0"/>
              <a:buChar char="•"/>
            </a:pPr>
            <a:r>
              <a:rPr lang="en-US" dirty="0"/>
              <a:t>contact information, </a:t>
            </a:r>
          </a:p>
          <a:p>
            <a:pPr marL="285750" indent="-285750">
              <a:buFont typeface="Arial" panose="020B0604020202020204" pitchFamily="34" charset="0"/>
              <a:buChar char="•"/>
            </a:pPr>
            <a:r>
              <a:rPr lang="en-US" dirty="0"/>
              <a:t>social security and other account numbers, </a:t>
            </a:r>
          </a:p>
          <a:p>
            <a:pPr marL="285750" indent="-285750">
              <a:buFont typeface="Arial" panose="020B0604020202020204" pitchFamily="34" charset="0"/>
              <a:buChar char="•"/>
            </a:pPr>
            <a:r>
              <a:rPr lang="en-US" dirty="0"/>
              <a:t>vehicle and device IDs, </a:t>
            </a:r>
          </a:p>
          <a:p>
            <a:pPr marL="285750" indent="-285750">
              <a:buFont typeface="Arial" panose="020B0604020202020204" pitchFamily="34" charset="0"/>
              <a:buChar char="•"/>
            </a:pPr>
            <a:r>
              <a:rPr lang="en-US" dirty="0"/>
              <a:t>IP addresses, </a:t>
            </a:r>
          </a:p>
          <a:p>
            <a:pPr marL="285750" indent="-285750">
              <a:buFont typeface="Arial" panose="020B0604020202020204" pitchFamily="34" charset="0"/>
              <a:buChar char="•"/>
            </a:pPr>
            <a:r>
              <a:rPr lang="en-US" dirty="0"/>
              <a:t>biometric or facial images, etc.  </a:t>
            </a:r>
          </a:p>
          <a:p>
            <a:endParaRPr lang="en-US" dirty="0"/>
          </a:p>
        </p:txBody>
      </p:sp>
      <p:sp>
        <p:nvSpPr>
          <p:cNvPr id="3" name="Title 2">
            <a:extLst>
              <a:ext uri="{FF2B5EF4-FFF2-40B4-BE49-F238E27FC236}">
                <a16:creationId xmlns:a16="http://schemas.microsoft.com/office/drawing/2014/main" id="{2888EBEE-57B3-40DB-9C00-A7AA22A7D4C7}"/>
              </a:ext>
            </a:extLst>
          </p:cNvPr>
          <p:cNvSpPr>
            <a:spLocks noGrp="1"/>
          </p:cNvSpPr>
          <p:nvPr>
            <p:ph type="title"/>
          </p:nvPr>
        </p:nvSpPr>
        <p:spPr>
          <a:xfrm>
            <a:off x="520700" y="917575"/>
            <a:ext cx="8154988" cy="443198"/>
          </a:xfrm>
        </p:spPr>
        <p:txBody>
          <a:bodyPr/>
          <a:lstStyle/>
          <a:p>
            <a:r>
              <a:rPr lang="en-US" sz="3200" dirty="0"/>
              <a:t>Patient Record Obfuscation: De-identification</a:t>
            </a:r>
          </a:p>
        </p:txBody>
      </p:sp>
    </p:spTree>
    <p:extLst>
      <p:ext uri="{BB962C8B-B14F-4D97-AF65-F5344CB8AC3E}">
        <p14:creationId xmlns:p14="http://schemas.microsoft.com/office/powerpoint/2010/main" val="3492462435"/>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F0F7CB-D0CD-45FF-BC97-3C3BA831E870}"/>
              </a:ext>
            </a:extLst>
          </p:cNvPr>
          <p:cNvSpPr>
            <a:spLocks noGrp="1"/>
          </p:cNvSpPr>
          <p:nvPr>
            <p:ph idx="11"/>
          </p:nvPr>
        </p:nvSpPr>
        <p:spPr/>
        <p:txBody>
          <a:bodyPr/>
          <a:lstStyle/>
          <a:p>
            <a:r>
              <a:rPr lang="en-US" b="1" dirty="0"/>
              <a:t>Re-identification</a:t>
            </a:r>
            <a:r>
              <a:rPr lang="en-US" dirty="0"/>
              <a:t> method may use randomly-generated codes and code translation to re-identify a patient from a de-identified record.  </a:t>
            </a:r>
          </a:p>
          <a:p>
            <a:r>
              <a:rPr lang="en-US" dirty="0"/>
              <a:t>The algorithm cannot be </a:t>
            </a:r>
            <a:r>
              <a:rPr lang="en-US" dirty="0" err="1"/>
              <a:t>guessably</a:t>
            </a:r>
            <a:r>
              <a:rPr lang="en-US" dirty="0"/>
              <a:t> reversible;</a:t>
            </a:r>
          </a:p>
          <a:p>
            <a:r>
              <a:rPr lang="en-US" dirty="0"/>
              <a:t>the mechanism to translate codes should be carefully controlled on a minimum-necessary basis. </a:t>
            </a:r>
          </a:p>
          <a:p>
            <a:endParaRPr lang="en-US" dirty="0"/>
          </a:p>
          <a:p>
            <a:r>
              <a:rPr lang="en-US" b="1" dirty="0"/>
              <a:t>Limited data set: </a:t>
            </a:r>
            <a:r>
              <a:rPr lang="en-US" dirty="0"/>
              <a:t>de-identified file with no guessable method of reversal.  </a:t>
            </a:r>
          </a:p>
          <a:p>
            <a:r>
              <a:rPr lang="en-US" dirty="0"/>
              <a:t>Advantage of limited data set: less opportunity for breach.</a:t>
            </a:r>
          </a:p>
          <a:p>
            <a:r>
              <a:rPr lang="en-US" dirty="0"/>
              <a:t>When CE shares a limited data set with a BA, the CE must contract with the BA:</a:t>
            </a:r>
          </a:p>
          <a:p>
            <a:pPr marL="285750" indent="-285750">
              <a:buFont typeface="Arial" panose="020B0604020202020204" pitchFamily="34" charset="0"/>
              <a:buChar char="•"/>
            </a:pPr>
            <a:r>
              <a:rPr lang="en-US" dirty="0"/>
              <a:t>the permissible uses of the limited data set</a:t>
            </a:r>
          </a:p>
          <a:p>
            <a:pPr marL="285750" indent="-285750">
              <a:buFont typeface="Arial" panose="020B0604020202020204" pitchFamily="34" charset="0"/>
              <a:buChar char="•"/>
            </a:pPr>
            <a:r>
              <a:rPr lang="en-US" dirty="0"/>
              <a:t>limit the distribution of this data</a:t>
            </a:r>
          </a:p>
          <a:p>
            <a:endParaRPr lang="en-US" dirty="0"/>
          </a:p>
        </p:txBody>
      </p:sp>
      <p:sp>
        <p:nvSpPr>
          <p:cNvPr id="3" name="Title 2">
            <a:extLst>
              <a:ext uri="{FF2B5EF4-FFF2-40B4-BE49-F238E27FC236}">
                <a16:creationId xmlns:a16="http://schemas.microsoft.com/office/drawing/2014/main" id="{E550DFA8-405F-4F2C-AEFA-598C421C01CC}"/>
              </a:ext>
            </a:extLst>
          </p:cNvPr>
          <p:cNvSpPr>
            <a:spLocks noGrp="1"/>
          </p:cNvSpPr>
          <p:nvPr>
            <p:ph type="title"/>
          </p:nvPr>
        </p:nvSpPr>
        <p:spPr>
          <a:xfrm>
            <a:off x="520700" y="917575"/>
            <a:ext cx="8154988" cy="443198"/>
          </a:xfrm>
        </p:spPr>
        <p:txBody>
          <a:bodyPr/>
          <a:lstStyle/>
          <a:p>
            <a:r>
              <a:rPr lang="en-US" sz="3200" dirty="0"/>
              <a:t>Patient Record Obfuscation: Limited Data Set</a:t>
            </a:r>
          </a:p>
        </p:txBody>
      </p:sp>
    </p:spTree>
    <p:extLst>
      <p:ext uri="{BB962C8B-B14F-4D97-AF65-F5344CB8AC3E}">
        <p14:creationId xmlns:p14="http://schemas.microsoft.com/office/powerpoint/2010/main" val="407245518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3681059-8689-4A58-826D-8ADE68D2DB27}"/>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HIPAA Titles</a:t>
            </a:r>
          </a:p>
        </p:txBody>
      </p:sp>
      <p:sp>
        <p:nvSpPr>
          <p:cNvPr id="19459" name="Rectangle 3">
            <a:extLst>
              <a:ext uri="{FF2B5EF4-FFF2-40B4-BE49-F238E27FC236}">
                <a16:creationId xmlns:a16="http://schemas.microsoft.com/office/drawing/2014/main" id="{4003DBBB-018D-469D-9511-CBA207EDB24C}"/>
              </a:ext>
            </a:extLst>
          </p:cNvPr>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Title 1: Health Care Insurance Access, Portability, and Renewability</a:t>
            </a:r>
          </a:p>
          <a:p>
            <a:pPr eaLnBrk="1" hangingPunct="1">
              <a:lnSpc>
                <a:spcPct val="90000"/>
              </a:lnSpc>
            </a:pPr>
            <a:r>
              <a:rPr lang="en-US" altLang="en-US" sz="2400" u="sng">
                <a:latin typeface="Calibri" panose="020F0502020204030204" pitchFamily="34" charset="0"/>
                <a:ea typeface="ヒラギノ角ゴ Pro W3"/>
                <a:cs typeface="ヒラギノ角ゴ Pro W3"/>
              </a:rPr>
              <a:t>Title 2: Preventing Health Care Fraud &amp; Abuse, Administrative Simplification, Medical Liability Reform</a:t>
            </a:r>
          </a:p>
          <a:p>
            <a:pPr eaLnBrk="1" hangingPunct="1">
              <a:lnSpc>
                <a:spcPct val="90000"/>
              </a:lnSpc>
            </a:pPr>
            <a:r>
              <a:rPr lang="en-US" altLang="en-US" sz="2400">
                <a:latin typeface="Calibri" panose="020F0502020204030204" pitchFamily="34" charset="0"/>
                <a:ea typeface="ヒラギノ角ゴ Pro W3"/>
                <a:cs typeface="ヒラギノ角ゴ Pro W3"/>
              </a:rPr>
              <a:t>Title 3: Tax-related Health Provisions</a:t>
            </a:r>
          </a:p>
          <a:p>
            <a:pPr lvl="1" eaLnBrk="1" hangingPunct="1">
              <a:lnSpc>
                <a:spcPct val="90000"/>
              </a:lnSpc>
            </a:pPr>
            <a:r>
              <a:rPr lang="en-US" altLang="en-US" sz="2000">
                <a:latin typeface="Calibri" panose="020F0502020204030204" pitchFamily="34" charset="0"/>
                <a:ea typeface="ヒラギノ角ゴ Pro W3"/>
                <a:cs typeface="ヒラギノ角ゴ Pro W3"/>
              </a:rPr>
              <a:t>Standardizes medical savings accounts</a:t>
            </a:r>
          </a:p>
          <a:p>
            <a:pPr eaLnBrk="1" hangingPunct="1">
              <a:lnSpc>
                <a:spcPct val="90000"/>
              </a:lnSpc>
            </a:pPr>
            <a:r>
              <a:rPr lang="en-US" altLang="en-US" sz="2400">
                <a:latin typeface="Calibri" panose="020F0502020204030204" pitchFamily="34" charset="0"/>
                <a:ea typeface="ヒラギノ角ゴ Pro W3"/>
                <a:cs typeface="ヒラギノ角ゴ Pro W3"/>
              </a:rPr>
              <a:t>Title 4: Application and Enforcement of Group Health Insurance Requirements</a:t>
            </a:r>
          </a:p>
          <a:p>
            <a:pPr eaLnBrk="1" hangingPunct="1">
              <a:lnSpc>
                <a:spcPct val="90000"/>
              </a:lnSpc>
            </a:pPr>
            <a:r>
              <a:rPr lang="en-US" altLang="en-US" sz="2400">
                <a:latin typeface="Calibri" panose="020F0502020204030204" pitchFamily="34" charset="0"/>
                <a:ea typeface="ヒラギノ角ゴ Pro W3"/>
                <a:cs typeface="ヒラギノ角ゴ Pro W3"/>
              </a:rPr>
              <a:t>Title 5: Revenue Offsets</a:t>
            </a:r>
          </a:p>
          <a:p>
            <a:pPr lvl="1" eaLnBrk="1" hangingPunct="1">
              <a:lnSpc>
                <a:spcPct val="90000"/>
              </a:lnSpc>
            </a:pPr>
            <a:r>
              <a:rPr lang="en-US" altLang="en-US" sz="2000">
                <a:latin typeface="Calibri" panose="020F0502020204030204" pitchFamily="34" charset="0"/>
                <a:ea typeface="ヒラギノ角ゴ Pro W3"/>
                <a:cs typeface="ヒラギノ角ゴ Pro W3"/>
              </a:rPr>
              <a:t>Defines how employers can deduct company-owned life insurance premiums from income tax</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a:extLst>
              <a:ext uri="{FF2B5EF4-FFF2-40B4-BE49-F238E27FC236}">
                <a16:creationId xmlns:a16="http://schemas.microsoft.com/office/drawing/2014/main" id="{D0F35BFF-5A69-4BC9-BEB4-AD71E67B4196}"/>
              </a:ext>
            </a:extLst>
          </p:cNvPr>
          <p:cNvSpPr>
            <a:spLocks noGrp="1" noChangeArrowheads="1"/>
          </p:cNvSpPr>
          <p:nvPr>
            <p:ph type="ctrTitle" idx="4294967295"/>
          </p:nvPr>
        </p:nvSpPr>
        <p:spPr>
          <a:xfrm>
            <a:off x="3124200" y="1828800"/>
            <a:ext cx="6019800" cy="1828800"/>
          </a:xfrm>
        </p:spPr>
        <p:txBody>
          <a:bodyPr/>
          <a:lstStyle/>
          <a:p>
            <a:pPr algn="ctr" eaLnBrk="1" hangingPunct="1">
              <a:defRPr/>
            </a:pPr>
            <a:r>
              <a:rPr lang="en-US" altLang="en-US" sz="6600" dirty="0">
                <a:solidFill>
                  <a:schemeClr val="tx1">
                    <a:lumMod val="90000"/>
                    <a:lumOff val="10000"/>
                  </a:schemeClr>
                </a:solidFill>
              </a:rPr>
              <a:t>The HIPAA </a:t>
            </a:r>
            <a:br>
              <a:rPr lang="en-US" altLang="en-US" sz="6600" dirty="0">
                <a:solidFill>
                  <a:schemeClr val="tx1">
                    <a:lumMod val="90000"/>
                    <a:lumOff val="10000"/>
                  </a:schemeClr>
                </a:solidFill>
              </a:rPr>
            </a:br>
            <a:r>
              <a:rPr lang="en-US" altLang="en-US" sz="6600" dirty="0">
                <a:solidFill>
                  <a:schemeClr val="tx1">
                    <a:lumMod val="90000"/>
                    <a:lumOff val="10000"/>
                  </a:schemeClr>
                </a:solidFill>
              </a:rPr>
              <a:t>Security Rule</a:t>
            </a:r>
          </a:p>
        </p:txBody>
      </p:sp>
      <p:sp>
        <p:nvSpPr>
          <p:cNvPr id="86019" name="Rectangle 5">
            <a:extLst>
              <a:ext uri="{FF2B5EF4-FFF2-40B4-BE49-F238E27FC236}">
                <a16:creationId xmlns:a16="http://schemas.microsoft.com/office/drawing/2014/main" id="{67E0B174-F834-4326-A005-2A8F852158D1}"/>
              </a:ext>
            </a:extLst>
          </p:cNvPr>
          <p:cNvSpPr>
            <a:spLocks noGrp="1" noChangeArrowheads="1"/>
          </p:cNvSpPr>
          <p:nvPr>
            <p:ph type="subTitle" idx="4294967295"/>
          </p:nvPr>
        </p:nvSpPr>
        <p:spPr>
          <a:xfrm>
            <a:off x="3124200" y="4267200"/>
            <a:ext cx="6019800" cy="1752600"/>
          </a:xfrm>
        </p:spPr>
        <p:txBody>
          <a:bodyPr/>
          <a:lstStyle/>
          <a:p>
            <a:pPr eaLnBrk="1" hangingPunct="1"/>
            <a:r>
              <a:rPr lang="en-US" altLang="en-US">
                <a:latin typeface="Calibri" panose="020F0502020204030204" pitchFamily="34" charset="0"/>
                <a:ea typeface="ヒラギノ角ゴ Pro W3"/>
                <a:cs typeface="ヒラギノ角ゴ Pro W3"/>
              </a:rPr>
              <a:t> </a:t>
            </a:r>
          </a:p>
        </p:txBody>
      </p:sp>
      <p:pic>
        <p:nvPicPr>
          <p:cNvPr id="86020" name="Picture 6" descr="j0199755">
            <a:extLst>
              <a:ext uri="{FF2B5EF4-FFF2-40B4-BE49-F238E27FC236}">
                <a16:creationId xmlns:a16="http://schemas.microsoft.com/office/drawing/2014/main" id="{0D0CE8B1-6622-4EF2-B85F-04415D8905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4876800"/>
            <a:ext cx="141922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22" name="Text Box 8">
            <a:extLst>
              <a:ext uri="{FF2B5EF4-FFF2-40B4-BE49-F238E27FC236}">
                <a16:creationId xmlns:a16="http://schemas.microsoft.com/office/drawing/2014/main" id="{062DDE8D-4CAD-45B7-865B-1F94C1488DAA}"/>
              </a:ext>
            </a:extLst>
          </p:cNvPr>
          <p:cNvSpPr txBox="1">
            <a:spLocks noChangeArrowheads="1"/>
          </p:cNvSpPr>
          <p:nvPr/>
        </p:nvSpPr>
        <p:spPr bwMode="auto">
          <a:xfrm>
            <a:off x="4267200" y="5029200"/>
            <a:ext cx="8382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8000"/>
              <a:t>+</a:t>
            </a:r>
          </a:p>
        </p:txBody>
      </p:sp>
      <p:pic>
        <p:nvPicPr>
          <p:cNvPr id="2" name="Picture 1">
            <a:extLst>
              <a:ext uri="{FF2B5EF4-FFF2-40B4-BE49-F238E27FC236}">
                <a16:creationId xmlns:a16="http://schemas.microsoft.com/office/drawing/2014/main" id="{2363E48B-CF95-4188-8A0E-C611F1888AFB}"/>
              </a:ext>
            </a:extLst>
          </p:cNvPr>
          <p:cNvPicPr>
            <a:picLocks noChangeAspect="1"/>
          </p:cNvPicPr>
          <p:nvPr/>
        </p:nvPicPr>
        <p:blipFill>
          <a:blip r:embed="rId4"/>
          <a:stretch>
            <a:fillRect/>
          </a:stretch>
        </p:blipFill>
        <p:spPr>
          <a:xfrm>
            <a:off x="5560387" y="5107940"/>
            <a:ext cx="1602413" cy="1524037"/>
          </a:xfrm>
          <a:prstGeom prst="rect">
            <a:avLst/>
          </a:prstGeom>
        </p:spPr>
      </p:pic>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CC13A6E9-9F93-452F-9A9E-2BF8DC06A581}"/>
              </a:ext>
            </a:extLst>
          </p:cNvPr>
          <p:cNvSpPr>
            <a:spLocks noGrp="1" noChangeArrowheads="1"/>
          </p:cNvSpPr>
          <p:nvPr>
            <p:ph type="title"/>
          </p:nvPr>
        </p:nvSpPr>
        <p:spPr>
          <a:xfrm>
            <a:off x="520700" y="917575"/>
            <a:ext cx="8154988" cy="776288"/>
          </a:xfrm>
        </p:spPr>
        <p:txBody>
          <a:bodyPr/>
          <a:lstStyle/>
          <a:p>
            <a:pPr eaLnBrk="1" hangingPunct="1"/>
            <a:r>
              <a:rPr lang="en-US" altLang="en-US" sz="2800">
                <a:ea typeface="Calibri" panose="020F0502020204030204" pitchFamily="34" charset="0"/>
                <a:cs typeface="Lucida Sans" panose="020B0602030504020204" pitchFamily="34" charset="0"/>
              </a:rPr>
              <a:t>Security Rule Enforces </a:t>
            </a:r>
            <a:br>
              <a:rPr lang="en-US" altLang="en-US" sz="2800">
                <a:ea typeface="Calibri" panose="020F0502020204030204" pitchFamily="34" charset="0"/>
                <a:cs typeface="Lucida Sans" panose="020B0602030504020204" pitchFamily="34" charset="0"/>
              </a:rPr>
            </a:br>
            <a:r>
              <a:rPr lang="en-US" altLang="en-US" sz="2800">
                <a:ea typeface="Calibri" panose="020F0502020204030204" pitchFamily="34" charset="0"/>
                <a:cs typeface="Lucida Sans" panose="020B0602030504020204" pitchFamily="34" charset="0"/>
              </a:rPr>
              <a:t>Privacy Rule on Computers</a:t>
            </a:r>
          </a:p>
        </p:txBody>
      </p:sp>
      <p:sp>
        <p:nvSpPr>
          <p:cNvPr id="88067" name="Text Box 4">
            <a:extLst>
              <a:ext uri="{FF2B5EF4-FFF2-40B4-BE49-F238E27FC236}">
                <a16:creationId xmlns:a16="http://schemas.microsoft.com/office/drawing/2014/main" id="{6FE1522E-95D9-4B91-A24E-A0523F1C0B0D}"/>
              </a:ext>
            </a:extLst>
          </p:cNvPr>
          <p:cNvSpPr txBox="1">
            <a:spLocks noChangeArrowheads="1"/>
          </p:cNvSpPr>
          <p:nvPr/>
        </p:nvSpPr>
        <p:spPr bwMode="auto">
          <a:xfrm>
            <a:off x="228600" y="1776413"/>
            <a:ext cx="8689975" cy="377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200"/>
              <a:t>     </a:t>
            </a:r>
            <a:r>
              <a:rPr lang="en-US" altLang="en-US" sz="2200" b="1"/>
              <a:t>Privacy Rule                                            Security Rule</a:t>
            </a:r>
          </a:p>
          <a:p>
            <a:pPr eaLnBrk="1" hangingPunct="1"/>
            <a:r>
              <a:rPr lang="en-US" altLang="en-US" sz="2200"/>
              <a:t>With or w/o computer                                With computer</a:t>
            </a:r>
          </a:p>
          <a:p>
            <a:pPr eaLnBrk="1" hangingPunct="1"/>
            <a:r>
              <a:rPr lang="en-US" altLang="en-US" sz="2200"/>
              <a:t>Protect PHI                                               Protect EPHI</a:t>
            </a:r>
          </a:p>
          <a:p>
            <a:pPr eaLnBrk="1" hangingPunct="1"/>
            <a:endParaRPr lang="en-US" altLang="en-US" sz="2200"/>
          </a:p>
          <a:p>
            <a:pPr eaLnBrk="1" hangingPunct="1"/>
            <a:r>
              <a:rPr lang="en-US" altLang="en-US" sz="2200"/>
              <a:t>Minimum Necessary                                Authentication &amp; </a:t>
            </a:r>
          </a:p>
          <a:p>
            <a:pPr eaLnBrk="1" hangingPunct="1"/>
            <a:r>
              <a:rPr lang="en-US" altLang="en-US" sz="2200"/>
              <a:t>						Access Control</a:t>
            </a:r>
          </a:p>
          <a:p>
            <a:pPr eaLnBrk="1" hangingPunct="1"/>
            <a:endParaRPr lang="en-US" altLang="en-US" sz="2200"/>
          </a:p>
          <a:p>
            <a:pPr eaLnBrk="1" hangingPunct="1"/>
            <a:r>
              <a:rPr lang="en-US" altLang="en-US" sz="2200"/>
              <a:t>Accounting of Disclosures                       Unique Login Credentials</a:t>
            </a:r>
          </a:p>
          <a:p>
            <a:pPr eaLnBrk="1" hangingPunct="1"/>
            <a:r>
              <a:rPr lang="en-US" altLang="en-US" sz="2200"/>
              <a:t>                                                                Authentication</a:t>
            </a:r>
          </a:p>
          <a:p>
            <a:pPr eaLnBrk="1" hangingPunct="1"/>
            <a:r>
              <a:rPr lang="en-US" altLang="en-US" sz="2200"/>
              <a:t>                                                                Track modifications to EPHI:</a:t>
            </a:r>
          </a:p>
          <a:p>
            <a:pPr eaLnBrk="1" hangingPunct="1"/>
            <a:r>
              <a:rPr lang="en-US" altLang="en-US" sz="2200"/>
              <a:t>                                                                      Who did what when?</a:t>
            </a:r>
          </a:p>
        </p:txBody>
      </p:sp>
      <p:sp>
        <p:nvSpPr>
          <p:cNvPr id="88068" name="Line 5">
            <a:extLst>
              <a:ext uri="{FF2B5EF4-FFF2-40B4-BE49-F238E27FC236}">
                <a16:creationId xmlns:a16="http://schemas.microsoft.com/office/drawing/2014/main" id="{99A529F8-AD4D-4BE1-9453-63DB69721666}"/>
              </a:ext>
            </a:extLst>
          </p:cNvPr>
          <p:cNvSpPr>
            <a:spLocks noChangeShapeType="1"/>
          </p:cNvSpPr>
          <p:nvPr/>
        </p:nvSpPr>
        <p:spPr bwMode="auto">
          <a:xfrm>
            <a:off x="2971800" y="3429000"/>
            <a:ext cx="2209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69" name="Line 6">
            <a:extLst>
              <a:ext uri="{FF2B5EF4-FFF2-40B4-BE49-F238E27FC236}">
                <a16:creationId xmlns:a16="http://schemas.microsoft.com/office/drawing/2014/main" id="{C19D7421-1539-48A4-905E-E402C3817464}"/>
              </a:ext>
            </a:extLst>
          </p:cNvPr>
          <p:cNvSpPr>
            <a:spLocks noChangeShapeType="1"/>
          </p:cNvSpPr>
          <p:nvPr/>
        </p:nvSpPr>
        <p:spPr bwMode="auto">
          <a:xfrm>
            <a:off x="3657600" y="4343400"/>
            <a:ext cx="1676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71" name="Line 8">
            <a:extLst>
              <a:ext uri="{FF2B5EF4-FFF2-40B4-BE49-F238E27FC236}">
                <a16:creationId xmlns:a16="http://schemas.microsoft.com/office/drawing/2014/main" id="{BCCD12F2-F04D-448E-945B-9B5909A699BF}"/>
              </a:ext>
            </a:extLst>
          </p:cNvPr>
          <p:cNvSpPr>
            <a:spLocks noChangeShapeType="1"/>
          </p:cNvSpPr>
          <p:nvPr/>
        </p:nvSpPr>
        <p:spPr bwMode="auto">
          <a:xfrm>
            <a:off x="1828800" y="2667000"/>
            <a:ext cx="3429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3">
            <a:extLst>
              <a:ext uri="{FF2B5EF4-FFF2-40B4-BE49-F238E27FC236}">
                <a16:creationId xmlns:a16="http://schemas.microsoft.com/office/drawing/2014/main" id="{7437872A-63AC-4083-BABF-D167759A9D09}"/>
              </a:ext>
            </a:extLst>
          </p:cNvPr>
          <p:cNvSpPr>
            <a:spLocks noGrp="1" noChangeArrowheads="1"/>
          </p:cNvSpPr>
          <p:nvPr>
            <p:ph type="title"/>
          </p:nvPr>
        </p:nvSpPr>
        <p:spPr>
          <a:xfrm>
            <a:off x="457200" y="685800"/>
            <a:ext cx="8229600" cy="442913"/>
          </a:xfrm>
        </p:spPr>
        <p:txBody>
          <a:bodyPr/>
          <a:lstStyle/>
          <a:p>
            <a:pPr eaLnBrk="1" hangingPunct="1"/>
            <a:r>
              <a:rPr lang="en-US" altLang="en-US" sz="3200">
                <a:ea typeface="Calibri" panose="020F0502020204030204" pitchFamily="34" charset="0"/>
                <a:cs typeface="Lucida Sans" panose="020B0602030504020204" pitchFamily="34" charset="0"/>
              </a:rPr>
              <a:t>Security Vocabulary</a:t>
            </a:r>
          </a:p>
        </p:txBody>
      </p:sp>
      <p:sp>
        <p:nvSpPr>
          <p:cNvPr id="90115" name="Rectangle 14">
            <a:extLst>
              <a:ext uri="{FF2B5EF4-FFF2-40B4-BE49-F238E27FC236}">
                <a16:creationId xmlns:a16="http://schemas.microsoft.com/office/drawing/2014/main" id="{0B3583BF-4427-4448-9FE0-40A27357C82C}"/>
              </a:ext>
            </a:extLst>
          </p:cNvPr>
          <p:cNvSpPr>
            <a:spLocks noGrp="1" noChangeArrowheads="1"/>
          </p:cNvSpPr>
          <p:nvPr>
            <p:ph type="body" sz="half" idx="1"/>
          </p:nvPr>
        </p:nvSpPr>
        <p:spPr/>
        <p:txBody>
          <a:bodyPr/>
          <a:lstStyle/>
          <a:p>
            <a:pPr eaLnBrk="1" hangingPunct="1">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Asset</a:t>
            </a:r>
            <a:r>
              <a:rPr lang="en-US" altLang="en-US" sz="2800">
                <a:latin typeface="Calibri" panose="020F0502020204030204" pitchFamily="34" charset="0"/>
                <a:ea typeface="ヒラギノ角ゴ Pro W3"/>
                <a:cs typeface="ヒラギノ角ゴ Pro W3"/>
              </a:rPr>
              <a:t>: Diamonds</a:t>
            </a:r>
          </a:p>
          <a:p>
            <a:pPr eaLnBrk="1" hangingPunct="1">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Threat</a:t>
            </a:r>
            <a:r>
              <a:rPr lang="en-US" altLang="en-US" sz="2800">
                <a:latin typeface="Calibri" panose="020F0502020204030204" pitchFamily="34" charset="0"/>
                <a:ea typeface="ヒラギノ角ゴ Pro W3"/>
                <a:cs typeface="ヒラギノ角ゴ Pro W3"/>
              </a:rPr>
              <a:t>: Theft</a:t>
            </a:r>
          </a:p>
          <a:p>
            <a:pPr eaLnBrk="1" hangingPunct="1">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Vulnerability</a:t>
            </a:r>
            <a:r>
              <a:rPr lang="en-US" altLang="en-US" sz="2800">
                <a:latin typeface="Calibri" panose="020F0502020204030204" pitchFamily="34" charset="0"/>
                <a:ea typeface="ヒラギノ角ゴ Pro W3"/>
                <a:cs typeface="ヒラギノ角ゴ Pro W3"/>
              </a:rPr>
              <a:t>: Open door or windows</a:t>
            </a:r>
          </a:p>
          <a:p>
            <a:pPr eaLnBrk="1" hangingPunct="1">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Threat agent</a:t>
            </a:r>
            <a:r>
              <a:rPr lang="en-US" altLang="en-US" sz="2800">
                <a:latin typeface="Calibri" panose="020F0502020204030204" pitchFamily="34" charset="0"/>
                <a:ea typeface="ヒラギノ角ゴ Pro W3"/>
                <a:cs typeface="ヒラギノ角ゴ Pro W3"/>
              </a:rPr>
              <a:t>: Burglar</a:t>
            </a:r>
          </a:p>
          <a:p>
            <a:pPr eaLnBrk="1" hangingPunct="1">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Owner</a:t>
            </a:r>
            <a:r>
              <a:rPr lang="en-US" altLang="en-US" sz="2800">
                <a:latin typeface="Calibri" panose="020F0502020204030204" pitchFamily="34" charset="0"/>
                <a:ea typeface="ヒラギノ角ゴ Pro W3"/>
                <a:cs typeface="ヒラギノ角ゴ Pro W3"/>
              </a:rPr>
              <a:t>: Those accountable or who value the asset</a:t>
            </a:r>
          </a:p>
          <a:p>
            <a:pPr eaLnBrk="1" hangingPunct="1">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Risk</a:t>
            </a:r>
            <a:r>
              <a:rPr lang="en-US" altLang="en-US" sz="2800">
                <a:latin typeface="Calibri" panose="020F0502020204030204" pitchFamily="34" charset="0"/>
                <a:ea typeface="ヒラギノ角ゴ Pro W3"/>
                <a:cs typeface="ヒラギノ角ゴ Pro W3"/>
              </a:rPr>
              <a:t>: Danger to assets</a:t>
            </a:r>
          </a:p>
          <a:p>
            <a:pPr eaLnBrk="1" hangingPunct="1"/>
            <a:endParaRPr lang="en-US" altLang="en-US" sz="2800">
              <a:latin typeface="Calibri" panose="020F0502020204030204" pitchFamily="34" charset="0"/>
              <a:ea typeface="ヒラギノ角ゴ Pro W3"/>
              <a:cs typeface="ヒラギノ角ゴ Pro W3"/>
            </a:endParaRPr>
          </a:p>
        </p:txBody>
      </p:sp>
      <p:sp>
        <p:nvSpPr>
          <p:cNvPr id="90116" name="Rectangle 5">
            <a:extLst>
              <a:ext uri="{FF2B5EF4-FFF2-40B4-BE49-F238E27FC236}">
                <a16:creationId xmlns:a16="http://schemas.microsoft.com/office/drawing/2014/main" id="{77B69349-9EA0-472C-B5D4-0BA026125A53}"/>
              </a:ext>
            </a:extLst>
          </p:cNvPr>
          <p:cNvSpPr>
            <a:spLocks noChangeArrowheads="1"/>
          </p:cNvSpPr>
          <p:nvPr/>
        </p:nvSpPr>
        <p:spPr bwMode="auto">
          <a:xfrm>
            <a:off x="5105400" y="3200400"/>
            <a:ext cx="3429000" cy="1905000"/>
          </a:xfrm>
          <a:prstGeom prst="rect">
            <a:avLst/>
          </a:prstGeom>
          <a:solidFill>
            <a:srgbClr val="DE4A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90117" name="AutoShape 6">
            <a:extLst>
              <a:ext uri="{FF2B5EF4-FFF2-40B4-BE49-F238E27FC236}">
                <a16:creationId xmlns:a16="http://schemas.microsoft.com/office/drawing/2014/main" id="{08AE8E97-B032-46C3-A31E-6882C95E41E0}"/>
              </a:ext>
            </a:extLst>
          </p:cNvPr>
          <p:cNvSpPr>
            <a:spLocks noChangeArrowheads="1"/>
          </p:cNvSpPr>
          <p:nvPr/>
        </p:nvSpPr>
        <p:spPr bwMode="auto">
          <a:xfrm rot="10800000">
            <a:off x="4953000" y="2819400"/>
            <a:ext cx="3733800" cy="457200"/>
          </a:xfrm>
          <a:prstGeom prst="flowChartManualOperation">
            <a:avLst/>
          </a:prstGeom>
          <a:solidFill>
            <a:schemeClr val="tx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90118" name="Rectangle 7">
            <a:extLst>
              <a:ext uri="{FF2B5EF4-FFF2-40B4-BE49-F238E27FC236}">
                <a16:creationId xmlns:a16="http://schemas.microsoft.com/office/drawing/2014/main" id="{2B781350-F1CD-4102-8CF4-53932313A9F5}"/>
              </a:ext>
            </a:extLst>
          </p:cNvPr>
          <p:cNvSpPr>
            <a:spLocks noChangeArrowheads="1"/>
          </p:cNvSpPr>
          <p:nvPr/>
        </p:nvSpPr>
        <p:spPr bwMode="auto">
          <a:xfrm>
            <a:off x="6324600" y="4267200"/>
            <a:ext cx="1066800" cy="838200"/>
          </a:xfrm>
          <a:prstGeom prst="rect">
            <a:avLst/>
          </a:prstGeom>
          <a:solidFill>
            <a:srgbClr val="F6FCA2"/>
          </a:solidFill>
          <a:ln w="381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90119" name="Rectangle 8">
            <a:extLst>
              <a:ext uri="{FF2B5EF4-FFF2-40B4-BE49-F238E27FC236}">
                <a16:creationId xmlns:a16="http://schemas.microsoft.com/office/drawing/2014/main" id="{88055104-9CEE-486E-9C15-30168975D469}"/>
              </a:ext>
            </a:extLst>
          </p:cNvPr>
          <p:cNvSpPr>
            <a:spLocks noChangeArrowheads="1"/>
          </p:cNvSpPr>
          <p:nvPr/>
        </p:nvSpPr>
        <p:spPr bwMode="auto">
          <a:xfrm>
            <a:off x="5562600" y="3733800"/>
            <a:ext cx="533400" cy="762000"/>
          </a:xfrm>
          <a:prstGeom prst="rect">
            <a:avLst/>
          </a:prstGeom>
          <a:solidFill>
            <a:srgbClr val="F6FCA2"/>
          </a:solidFill>
          <a:ln w="381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90120" name="Rectangle 10">
            <a:extLst>
              <a:ext uri="{FF2B5EF4-FFF2-40B4-BE49-F238E27FC236}">
                <a16:creationId xmlns:a16="http://schemas.microsoft.com/office/drawing/2014/main" id="{2996FBF2-FB3A-4FEC-B7C1-AE1C700527ED}"/>
              </a:ext>
            </a:extLst>
          </p:cNvPr>
          <p:cNvSpPr>
            <a:spLocks noChangeArrowheads="1"/>
          </p:cNvSpPr>
          <p:nvPr/>
        </p:nvSpPr>
        <p:spPr bwMode="auto">
          <a:xfrm>
            <a:off x="7620000" y="3733800"/>
            <a:ext cx="533400" cy="762000"/>
          </a:xfrm>
          <a:prstGeom prst="rect">
            <a:avLst/>
          </a:prstGeom>
          <a:solidFill>
            <a:srgbClr val="F6FCA2"/>
          </a:solidFill>
          <a:ln w="381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90121" name="AutoShape 12">
            <a:extLst>
              <a:ext uri="{FF2B5EF4-FFF2-40B4-BE49-F238E27FC236}">
                <a16:creationId xmlns:a16="http://schemas.microsoft.com/office/drawing/2014/main" id="{E0E056BC-33B5-431F-B007-DE3A62A95419}"/>
              </a:ext>
            </a:extLst>
          </p:cNvPr>
          <p:cNvSpPr>
            <a:spLocks noChangeArrowheads="1"/>
          </p:cNvSpPr>
          <p:nvPr/>
        </p:nvSpPr>
        <p:spPr bwMode="auto">
          <a:xfrm rot="10177705">
            <a:off x="5867400" y="4267200"/>
            <a:ext cx="533400" cy="838200"/>
          </a:xfrm>
          <a:prstGeom prst="parallelogram">
            <a:avLst>
              <a:gd name="adj" fmla="val 25000"/>
            </a:avLst>
          </a:prstGeom>
          <a:solidFill>
            <a:schemeClr val="tx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pic>
        <p:nvPicPr>
          <p:cNvPr id="90122" name="Picture 16" descr="hh00143_[1]">
            <a:extLst>
              <a:ext uri="{FF2B5EF4-FFF2-40B4-BE49-F238E27FC236}">
                <a16:creationId xmlns:a16="http://schemas.microsoft.com/office/drawing/2014/main" id="{14254A1F-FA53-4807-B1FD-BAE40470F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4572000"/>
            <a:ext cx="6858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23" name="Picture 17" descr="MCj00843820000[1]">
            <a:extLst>
              <a:ext uri="{FF2B5EF4-FFF2-40B4-BE49-F238E27FC236}">
                <a16:creationId xmlns:a16="http://schemas.microsoft.com/office/drawing/2014/main" id="{0C64FD38-DA92-4684-9A89-6E9CFF7FE0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48768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24" name="AutoShape 18">
            <a:extLst>
              <a:ext uri="{FF2B5EF4-FFF2-40B4-BE49-F238E27FC236}">
                <a16:creationId xmlns:a16="http://schemas.microsoft.com/office/drawing/2014/main" id="{56858BF0-2EC1-45F4-BB2C-2CC9B9235F24}"/>
              </a:ext>
            </a:extLst>
          </p:cNvPr>
          <p:cNvSpPr>
            <a:spLocks noChangeArrowheads="1"/>
          </p:cNvSpPr>
          <p:nvPr/>
        </p:nvSpPr>
        <p:spPr bwMode="auto">
          <a:xfrm rot="11408764" flipV="1">
            <a:off x="7315200" y="4343400"/>
            <a:ext cx="533400" cy="838200"/>
          </a:xfrm>
          <a:prstGeom prst="parallelogram">
            <a:avLst>
              <a:gd name="adj" fmla="val 25000"/>
            </a:avLst>
          </a:prstGeom>
          <a:solidFill>
            <a:schemeClr val="tx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pic>
        <p:nvPicPr>
          <p:cNvPr id="90125" name="Picture 19" descr="hh00143_[1]">
            <a:extLst>
              <a:ext uri="{FF2B5EF4-FFF2-40B4-BE49-F238E27FC236}">
                <a16:creationId xmlns:a16="http://schemas.microsoft.com/office/drawing/2014/main" id="{B793888F-2364-4613-9BB3-1AB3765B06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4038600"/>
            <a:ext cx="4572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26" name="Picture 20" descr="hh00143_[1]">
            <a:extLst>
              <a:ext uri="{FF2B5EF4-FFF2-40B4-BE49-F238E27FC236}">
                <a16:creationId xmlns:a16="http://schemas.microsoft.com/office/drawing/2014/main" id="{7D369A98-E743-4AEB-AE49-BDDE498300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4038600"/>
            <a:ext cx="4572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WordArt 2">
            <a:extLst>
              <a:ext uri="{FF2B5EF4-FFF2-40B4-BE49-F238E27FC236}">
                <a16:creationId xmlns:a16="http://schemas.microsoft.com/office/drawing/2014/main" id="{6E9B754F-9114-450D-A6CF-311072365915}"/>
              </a:ext>
            </a:extLst>
          </p:cNvPr>
          <p:cNvSpPr>
            <a:spLocks noChangeArrowheads="1" noChangeShapeType="1" noTextEdit="1"/>
          </p:cNvSpPr>
          <p:nvPr/>
        </p:nvSpPr>
        <p:spPr bwMode="auto">
          <a:xfrm>
            <a:off x="1219200" y="1752600"/>
            <a:ext cx="6705600" cy="4343400"/>
          </a:xfrm>
          <a:prstGeom prst="rect">
            <a:avLst/>
          </a:prstGeom>
        </p:spPr>
        <p:txBody>
          <a:bodyPr wrap="none" fromWordArt="1">
            <a:prstTxWarp prst="textPlain">
              <a:avLst>
                <a:gd name="adj" fmla="val 50000"/>
              </a:avLst>
            </a:prstTxWarp>
          </a:bodyPr>
          <a:lstStyle/>
          <a:p>
            <a:pPr algn="ctr"/>
            <a:r>
              <a:rPr lang="en-US" sz="3600" i="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panose="020B0A04020102020204" pitchFamily="34" charset="0"/>
              </a:rPr>
              <a:t>Confidentiality</a:t>
            </a:r>
          </a:p>
          <a:p>
            <a:pPr algn="ctr"/>
            <a:r>
              <a:rPr lang="en-US" sz="3600" i="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panose="020B0A04020102020204" pitchFamily="34" charset="0"/>
              </a:rPr>
              <a:t>Integrity</a:t>
            </a:r>
          </a:p>
          <a:p>
            <a:pPr algn="ctr"/>
            <a:r>
              <a:rPr lang="en-US" sz="3600" i="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panose="020B0A04020102020204" pitchFamily="34" charset="0"/>
              </a:rPr>
              <a:t>Availability</a:t>
            </a:r>
          </a:p>
        </p:txBody>
      </p:sp>
      <p:sp>
        <p:nvSpPr>
          <p:cNvPr id="92163" name="Rectangle 3">
            <a:extLst>
              <a:ext uri="{FF2B5EF4-FFF2-40B4-BE49-F238E27FC236}">
                <a16:creationId xmlns:a16="http://schemas.microsoft.com/office/drawing/2014/main" id="{282DCDFD-10A8-41DA-A929-615A987D2E73}"/>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Security Rule Assures…</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EA396CDC-1B65-4538-881F-6FEE0CB00685}"/>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Security Services</a:t>
            </a:r>
          </a:p>
        </p:txBody>
      </p:sp>
      <p:sp>
        <p:nvSpPr>
          <p:cNvPr id="94211" name="Rectangle 3">
            <a:extLst>
              <a:ext uri="{FF2B5EF4-FFF2-40B4-BE49-F238E27FC236}">
                <a16:creationId xmlns:a16="http://schemas.microsoft.com/office/drawing/2014/main" id="{E3CA9317-80DB-4DBB-9D12-8E3CF1B705E5}"/>
              </a:ext>
            </a:extLst>
          </p:cNvPr>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Authentication</a:t>
            </a:r>
          </a:p>
          <a:p>
            <a:pPr eaLnBrk="1" hangingPunct="1">
              <a:lnSpc>
                <a:spcPct val="90000"/>
              </a:lnSpc>
            </a:pPr>
            <a:r>
              <a:rPr lang="en-US" altLang="en-US" sz="2400">
                <a:latin typeface="Calibri" panose="020F0502020204030204" pitchFamily="34" charset="0"/>
                <a:ea typeface="ヒラギノ角ゴ Pro W3"/>
                <a:cs typeface="ヒラギノ角ゴ Pro W3"/>
              </a:rPr>
              <a:t>Access Control</a:t>
            </a:r>
          </a:p>
          <a:p>
            <a:pPr eaLnBrk="1" hangingPunct="1">
              <a:lnSpc>
                <a:spcPct val="90000"/>
              </a:lnSpc>
            </a:pPr>
            <a:r>
              <a:rPr lang="en-US" altLang="en-US" sz="2400">
                <a:latin typeface="Calibri" panose="020F0502020204030204" pitchFamily="34" charset="0"/>
                <a:ea typeface="ヒラギノ角ゴ Pro W3"/>
                <a:cs typeface="ヒラギノ角ゴ Pro W3"/>
              </a:rPr>
              <a:t>Data confidentiality</a:t>
            </a:r>
          </a:p>
          <a:p>
            <a:pPr eaLnBrk="1" hangingPunct="1">
              <a:lnSpc>
                <a:spcPct val="90000"/>
              </a:lnSpc>
            </a:pPr>
            <a:r>
              <a:rPr lang="en-US" altLang="en-US" sz="2400">
                <a:latin typeface="Calibri" panose="020F0502020204030204" pitchFamily="34" charset="0"/>
                <a:ea typeface="ヒラギノ角ゴ Pro W3"/>
                <a:cs typeface="ヒラギノ角ゴ Pro W3"/>
              </a:rPr>
              <a:t>Data integrity</a:t>
            </a:r>
          </a:p>
          <a:p>
            <a:pPr eaLnBrk="1" hangingPunct="1">
              <a:lnSpc>
                <a:spcPct val="90000"/>
              </a:lnSpc>
            </a:pPr>
            <a:r>
              <a:rPr lang="en-US" altLang="en-US" sz="2400">
                <a:latin typeface="Calibri" panose="020F0502020204030204" pitchFamily="34" charset="0"/>
                <a:ea typeface="ヒラギノ角ゴ Pro W3"/>
                <a:cs typeface="ヒラギノ角ゴ Pro W3"/>
              </a:rPr>
              <a:t>Data backup &amp; recovery</a:t>
            </a:r>
          </a:p>
          <a:p>
            <a:pPr eaLnBrk="1" hangingPunct="1">
              <a:lnSpc>
                <a:spcPct val="90000"/>
              </a:lnSpc>
            </a:pPr>
            <a:r>
              <a:rPr lang="en-US" altLang="en-US" sz="2400">
                <a:latin typeface="Calibri" panose="020F0502020204030204" pitchFamily="34" charset="0"/>
                <a:ea typeface="ヒラギノ角ゴ Pro W3"/>
                <a:cs typeface="ヒラギノ角ゴ Pro W3"/>
              </a:rPr>
              <a:t>Nonrepudiation = Cannot say it wasn’t you who sent or received data</a:t>
            </a:r>
          </a:p>
          <a:p>
            <a:pPr eaLnBrk="1" hangingPunct="1">
              <a:lnSpc>
                <a:spcPct val="90000"/>
              </a:lnSpc>
            </a:pPr>
            <a:r>
              <a:rPr lang="en-US" altLang="en-US" sz="2400">
                <a:latin typeface="Calibri" panose="020F0502020204030204" pitchFamily="34" charset="0"/>
                <a:ea typeface="ヒラギノ角ゴ Pro W3"/>
                <a:cs typeface="ヒラギノ角ゴ Pro W3"/>
              </a:rPr>
              <a:t>Risk Management</a:t>
            </a:r>
          </a:p>
          <a:p>
            <a:pPr eaLnBrk="1" hangingPunct="1">
              <a:lnSpc>
                <a:spcPct val="90000"/>
              </a:lnSpc>
            </a:pPr>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8E2F1D91-7525-4BFE-89CB-880AEBCDAD9C}"/>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Risk Management</a:t>
            </a:r>
          </a:p>
        </p:txBody>
      </p:sp>
      <p:sp>
        <p:nvSpPr>
          <p:cNvPr id="96259" name="Rectangle 3">
            <a:extLst>
              <a:ext uri="{FF2B5EF4-FFF2-40B4-BE49-F238E27FC236}">
                <a16:creationId xmlns:a16="http://schemas.microsoft.com/office/drawing/2014/main" id="{EF887CD3-586C-4200-8BCF-E1AEBCE00240}"/>
              </a:ext>
            </a:extLst>
          </p:cNvPr>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Risk assessment</a:t>
            </a:r>
          </a:p>
          <a:p>
            <a:pPr eaLnBrk="1" hangingPunct="1">
              <a:lnSpc>
                <a:spcPct val="90000"/>
              </a:lnSpc>
            </a:pPr>
            <a:r>
              <a:rPr lang="en-US" altLang="en-US" sz="2400">
                <a:latin typeface="Calibri" panose="020F0502020204030204" pitchFamily="34" charset="0"/>
                <a:ea typeface="ヒラギノ角ゴ Pro W3"/>
                <a:cs typeface="ヒラギノ角ゴ Pro W3"/>
              </a:rPr>
              <a:t>Policy &amp; Procedures Maintenance</a:t>
            </a:r>
          </a:p>
          <a:p>
            <a:pPr eaLnBrk="1" hangingPunct="1">
              <a:lnSpc>
                <a:spcPct val="90000"/>
              </a:lnSpc>
            </a:pPr>
            <a:r>
              <a:rPr lang="en-US" altLang="en-US" sz="2400">
                <a:latin typeface="Calibri" panose="020F0502020204030204" pitchFamily="34" charset="0"/>
                <a:ea typeface="ヒラギノ角ゴ Pro W3"/>
                <a:cs typeface="ヒラギノ角ゴ Pro W3"/>
              </a:rPr>
              <a:t>Security Program Enforcement</a:t>
            </a:r>
          </a:p>
          <a:p>
            <a:pPr lvl="1" eaLnBrk="1" hangingPunct="1">
              <a:lnSpc>
                <a:spcPct val="90000"/>
              </a:lnSpc>
            </a:pPr>
            <a:r>
              <a:rPr lang="en-US" altLang="en-US" sz="2400">
                <a:latin typeface="Calibri" panose="020F0502020204030204" pitchFamily="34" charset="0"/>
                <a:ea typeface="ヒラギノ角ゴ Pro W3"/>
                <a:cs typeface="ヒラギノ角ゴ Pro W3"/>
              </a:rPr>
              <a:t>Audit logs, vulnerability assessments, audit for procedure adherence and control effectiveness</a:t>
            </a:r>
          </a:p>
          <a:p>
            <a:pPr lvl="1" eaLnBrk="1" hangingPunct="1">
              <a:lnSpc>
                <a:spcPct val="90000"/>
              </a:lnSpc>
            </a:pPr>
            <a:r>
              <a:rPr lang="en-US" altLang="en-US" sz="2400">
                <a:latin typeface="Calibri" panose="020F0502020204030204" pitchFamily="34" charset="0"/>
                <a:ea typeface="ヒラギノ角ゴ Pro W3"/>
                <a:cs typeface="ヒラギノ角ゴ Pro W3"/>
              </a:rPr>
              <a:t>Patches are applied to software</a:t>
            </a:r>
          </a:p>
          <a:p>
            <a:pPr lvl="1" eaLnBrk="1" hangingPunct="1">
              <a:lnSpc>
                <a:spcPct val="90000"/>
              </a:lnSpc>
            </a:pPr>
            <a:r>
              <a:rPr lang="en-US" altLang="en-US" sz="2400">
                <a:latin typeface="Calibri" panose="020F0502020204030204" pitchFamily="34" charset="0"/>
                <a:ea typeface="ヒラギノ角ゴ Pro W3"/>
                <a:cs typeface="ヒラギノ角ゴ Pro W3"/>
              </a:rPr>
              <a:t>Data is available, confidential, &amp; integrity is protected</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Homepage">
            <a:extLst>
              <a:ext uri="{FF2B5EF4-FFF2-40B4-BE49-F238E27FC236}">
                <a16:creationId xmlns:a16="http://schemas.microsoft.com/office/drawing/2014/main" id="{C59ACDF6-0D49-4067-BE22-C5D97C3764C8}"/>
              </a:ext>
            </a:extLst>
          </p:cNvPr>
          <p:cNvSpPr>
            <a:spLocks noEditPoints="1" noChangeArrowheads="1"/>
          </p:cNvSpPr>
          <p:nvPr/>
        </p:nvSpPr>
        <p:spPr bwMode="auto">
          <a:xfrm>
            <a:off x="7315200" y="2209800"/>
            <a:ext cx="990600" cy="129540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60000 65536"/>
              <a:gd name="T15" fmla="*/ 0 60000 65536"/>
              <a:gd name="T16" fmla="*/ 0 60000 65536"/>
              <a:gd name="T17" fmla="*/ 0 60000 65536"/>
              <a:gd name="T18" fmla="*/ 0 60000 65536"/>
              <a:gd name="T19" fmla="*/ 0 60000 65536"/>
              <a:gd name="T20" fmla="*/ 0 60000 65536"/>
              <a:gd name="T21" fmla="*/ 999 w 21600"/>
              <a:gd name="T22" fmla="*/ 12174 h 21600"/>
              <a:gd name="T23" fmla="*/ 20813 w 21600"/>
              <a:gd name="T24" fmla="*/ 17149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pic>
        <p:nvPicPr>
          <p:cNvPr id="98307" name="Picture 18" descr="j0235319">
            <a:extLst>
              <a:ext uri="{FF2B5EF4-FFF2-40B4-BE49-F238E27FC236}">
                <a16:creationId xmlns:a16="http://schemas.microsoft.com/office/drawing/2014/main" id="{5EAC7A2B-73A7-49ED-B229-CE03D4076B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724400"/>
            <a:ext cx="208915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8" name="Rectangle 2">
            <a:extLst>
              <a:ext uri="{FF2B5EF4-FFF2-40B4-BE49-F238E27FC236}">
                <a16:creationId xmlns:a16="http://schemas.microsoft.com/office/drawing/2014/main" id="{3A58EB6E-3925-4D51-BA54-96243CDD8B86}"/>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Security Rule Standards</a:t>
            </a:r>
          </a:p>
        </p:txBody>
      </p:sp>
      <p:sp>
        <p:nvSpPr>
          <p:cNvPr id="98309" name="Text Box 4">
            <a:extLst>
              <a:ext uri="{FF2B5EF4-FFF2-40B4-BE49-F238E27FC236}">
                <a16:creationId xmlns:a16="http://schemas.microsoft.com/office/drawing/2014/main" id="{7CB4E25F-288A-41EC-890A-216057D7A6BE}"/>
              </a:ext>
            </a:extLst>
          </p:cNvPr>
          <p:cNvSpPr txBox="1">
            <a:spLocks noChangeArrowheads="1"/>
          </p:cNvSpPr>
          <p:nvPr/>
        </p:nvSpPr>
        <p:spPr bwMode="auto">
          <a:xfrm>
            <a:off x="990600" y="2438400"/>
            <a:ext cx="1619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Administrative</a:t>
            </a:r>
          </a:p>
          <a:p>
            <a:pPr eaLnBrk="1" hangingPunct="1"/>
            <a:r>
              <a:rPr lang="en-US" altLang="en-US"/>
              <a:t>Controls</a:t>
            </a:r>
          </a:p>
        </p:txBody>
      </p:sp>
      <p:sp>
        <p:nvSpPr>
          <p:cNvPr id="98310" name="Text Box 5">
            <a:extLst>
              <a:ext uri="{FF2B5EF4-FFF2-40B4-BE49-F238E27FC236}">
                <a16:creationId xmlns:a16="http://schemas.microsoft.com/office/drawing/2014/main" id="{0C0550C2-90AE-4956-A495-D3AD1F5A1878}"/>
              </a:ext>
            </a:extLst>
          </p:cNvPr>
          <p:cNvSpPr txBox="1">
            <a:spLocks noChangeArrowheads="1"/>
          </p:cNvSpPr>
          <p:nvPr/>
        </p:nvSpPr>
        <p:spPr bwMode="auto">
          <a:xfrm>
            <a:off x="762000" y="4191000"/>
            <a:ext cx="194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Physical Controls</a:t>
            </a:r>
          </a:p>
        </p:txBody>
      </p:sp>
      <p:sp>
        <p:nvSpPr>
          <p:cNvPr id="98311" name="Text Box 6">
            <a:extLst>
              <a:ext uri="{FF2B5EF4-FFF2-40B4-BE49-F238E27FC236}">
                <a16:creationId xmlns:a16="http://schemas.microsoft.com/office/drawing/2014/main" id="{14ACDAA0-5525-48CC-9293-B74E7E6BFC0A}"/>
              </a:ext>
            </a:extLst>
          </p:cNvPr>
          <p:cNvSpPr txBox="1">
            <a:spLocks noChangeArrowheads="1"/>
          </p:cNvSpPr>
          <p:nvPr/>
        </p:nvSpPr>
        <p:spPr bwMode="auto">
          <a:xfrm>
            <a:off x="762000" y="5791200"/>
            <a:ext cx="2076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Technical Controls</a:t>
            </a:r>
          </a:p>
        </p:txBody>
      </p:sp>
      <p:sp>
        <p:nvSpPr>
          <p:cNvPr id="98312" name="Text Box 7">
            <a:extLst>
              <a:ext uri="{FF2B5EF4-FFF2-40B4-BE49-F238E27FC236}">
                <a16:creationId xmlns:a16="http://schemas.microsoft.com/office/drawing/2014/main" id="{13F11436-63E0-4672-BE9F-CDD21BCA17FC}"/>
              </a:ext>
            </a:extLst>
          </p:cNvPr>
          <p:cNvSpPr txBox="1">
            <a:spLocks noChangeArrowheads="1"/>
          </p:cNvSpPr>
          <p:nvPr/>
        </p:nvSpPr>
        <p:spPr bwMode="auto">
          <a:xfrm>
            <a:off x="746125" y="1563688"/>
            <a:ext cx="7756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Comprehensive	Technology Neutral		Scalable</a:t>
            </a:r>
          </a:p>
        </p:txBody>
      </p:sp>
      <p:sp>
        <p:nvSpPr>
          <p:cNvPr id="98313" name="Text Box 10">
            <a:extLst>
              <a:ext uri="{FF2B5EF4-FFF2-40B4-BE49-F238E27FC236}">
                <a16:creationId xmlns:a16="http://schemas.microsoft.com/office/drawing/2014/main" id="{0D69EA70-8983-44DE-B3E3-08053AE862A4}"/>
              </a:ext>
            </a:extLst>
          </p:cNvPr>
          <p:cNvSpPr txBox="1">
            <a:spLocks noChangeArrowheads="1"/>
          </p:cNvSpPr>
          <p:nvPr/>
        </p:nvSpPr>
        <p:spPr bwMode="auto">
          <a:xfrm>
            <a:off x="7239000" y="3810000"/>
            <a:ext cx="7683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Small</a:t>
            </a:r>
          </a:p>
          <a:p>
            <a:pPr algn="ctr" eaLnBrk="1" hangingPunct="1"/>
            <a:r>
              <a:rPr lang="en-US" altLang="en-US"/>
              <a:t>or</a:t>
            </a:r>
          </a:p>
          <a:p>
            <a:pPr algn="ctr" eaLnBrk="1" hangingPunct="1"/>
            <a:r>
              <a:rPr lang="en-US" altLang="en-US"/>
              <a:t>Large</a:t>
            </a:r>
          </a:p>
        </p:txBody>
      </p:sp>
      <p:pic>
        <p:nvPicPr>
          <p:cNvPr id="98314" name="Picture 11" descr="BD18215_">
            <a:extLst>
              <a:ext uri="{FF2B5EF4-FFF2-40B4-BE49-F238E27FC236}">
                <a16:creationId xmlns:a16="http://schemas.microsoft.com/office/drawing/2014/main" id="{6C1EA3FA-EFCB-41C1-93A4-E1C9A98177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2057400"/>
            <a:ext cx="12096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5" name="Picture 12" descr="BD18219_">
            <a:extLst>
              <a:ext uri="{FF2B5EF4-FFF2-40B4-BE49-F238E27FC236}">
                <a16:creationId xmlns:a16="http://schemas.microsoft.com/office/drawing/2014/main" id="{BA53E59D-2819-4025-A28C-45B5ACB7F0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4648200"/>
            <a:ext cx="1066800" cy="1066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
        <p:nvSpPr>
          <p:cNvPr id="98316" name="computr2">
            <a:extLst>
              <a:ext uri="{FF2B5EF4-FFF2-40B4-BE49-F238E27FC236}">
                <a16:creationId xmlns:a16="http://schemas.microsoft.com/office/drawing/2014/main" id="{26EB81D3-B153-48CA-BB72-EA05FB3791E0}"/>
              </a:ext>
            </a:extLst>
          </p:cNvPr>
          <p:cNvSpPr>
            <a:spLocks noEditPoints="1" noChangeArrowheads="1"/>
          </p:cNvSpPr>
          <p:nvPr/>
        </p:nvSpPr>
        <p:spPr bwMode="auto">
          <a:xfrm>
            <a:off x="3962400" y="3124200"/>
            <a:ext cx="1352550" cy="13716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D0EAEC"/>
          </a:solidFill>
          <a:ln w="9525">
            <a:solidFill>
              <a:srgbClr val="000000"/>
            </a:solidFill>
            <a:miter lim="800000"/>
            <a:headEnd/>
            <a:tailEnd/>
          </a:ln>
        </p:spPr>
        <p:txBody>
          <a:bodyPr/>
          <a:lstStyle/>
          <a:p>
            <a:endParaRPr lang="en-US"/>
          </a:p>
        </p:txBody>
      </p:sp>
      <p:sp>
        <p:nvSpPr>
          <p:cNvPr id="98317" name="Text Box 14">
            <a:extLst>
              <a:ext uri="{FF2B5EF4-FFF2-40B4-BE49-F238E27FC236}">
                <a16:creationId xmlns:a16="http://schemas.microsoft.com/office/drawing/2014/main" id="{7C129132-6B95-4700-822F-633C74D96BDC}"/>
              </a:ext>
            </a:extLst>
          </p:cNvPr>
          <p:cNvSpPr txBox="1">
            <a:spLocks noChangeArrowheads="1"/>
          </p:cNvSpPr>
          <p:nvPr/>
        </p:nvSpPr>
        <p:spPr bwMode="auto">
          <a:xfrm>
            <a:off x="3429000" y="5791200"/>
            <a:ext cx="26352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Look to Best Practices</a:t>
            </a:r>
          </a:p>
          <a:p>
            <a:pPr algn="ctr" eaLnBrk="1" hangingPunct="1"/>
            <a:r>
              <a:rPr lang="en-US" altLang="en-US"/>
              <a:t>for Technology Answers</a:t>
            </a:r>
          </a:p>
          <a:p>
            <a:pPr algn="ctr" eaLnBrk="1" hangingPunct="1"/>
            <a:r>
              <a:rPr lang="en-US" altLang="en-US"/>
              <a:t>e.g. NIST</a:t>
            </a:r>
          </a:p>
        </p:txBody>
      </p:sp>
      <p:sp>
        <p:nvSpPr>
          <p:cNvPr id="98318" name="Text Box 15">
            <a:extLst>
              <a:ext uri="{FF2B5EF4-FFF2-40B4-BE49-F238E27FC236}">
                <a16:creationId xmlns:a16="http://schemas.microsoft.com/office/drawing/2014/main" id="{D693A97E-CF5F-4EB2-BDA5-041A3CEA7FA7}"/>
              </a:ext>
            </a:extLst>
          </p:cNvPr>
          <p:cNvSpPr txBox="1">
            <a:spLocks noChangeArrowheads="1"/>
          </p:cNvSpPr>
          <p:nvPr/>
        </p:nvSpPr>
        <p:spPr bwMode="auto">
          <a:xfrm>
            <a:off x="7391400" y="2971800"/>
            <a:ext cx="73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a:t>Security</a:t>
            </a:r>
          </a:p>
          <a:p>
            <a:pPr algn="ctr" eaLnBrk="1" hangingPunct="1"/>
            <a:r>
              <a:rPr lang="en-US" altLang="en-US" sz="1200"/>
              <a:t>Rule</a:t>
            </a:r>
          </a:p>
        </p:txBody>
      </p:sp>
      <p:sp>
        <p:nvSpPr>
          <p:cNvPr id="98319" name="Rectangle 16">
            <a:extLst>
              <a:ext uri="{FF2B5EF4-FFF2-40B4-BE49-F238E27FC236}">
                <a16:creationId xmlns:a16="http://schemas.microsoft.com/office/drawing/2014/main" id="{A24FFCBE-A226-4607-96E9-FC2F8BE45E94}"/>
              </a:ext>
            </a:extLst>
          </p:cNvPr>
          <p:cNvSpPr>
            <a:spLocks noChangeArrowheads="1"/>
          </p:cNvSpPr>
          <p:nvPr/>
        </p:nvSpPr>
        <p:spPr bwMode="auto">
          <a:xfrm>
            <a:off x="7239000" y="5334000"/>
            <a:ext cx="1600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a:t>Security</a:t>
            </a:r>
          </a:p>
          <a:p>
            <a:pPr algn="ctr" eaLnBrk="1" hangingPunct="1"/>
            <a:r>
              <a:rPr lang="en-US" altLang="en-US" sz="2800"/>
              <a:t>Rule</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4">
            <a:extLst>
              <a:ext uri="{FF2B5EF4-FFF2-40B4-BE49-F238E27FC236}">
                <a16:creationId xmlns:a16="http://schemas.microsoft.com/office/drawing/2014/main" id="{EF5FD3C2-EDD7-4D3A-926D-5379EEDE331A}"/>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Three Areas of Safeguards</a:t>
            </a:r>
          </a:p>
        </p:txBody>
      </p:sp>
      <p:sp>
        <p:nvSpPr>
          <p:cNvPr id="100355" name="Line 5">
            <a:extLst>
              <a:ext uri="{FF2B5EF4-FFF2-40B4-BE49-F238E27FC236}">
                <a16:creationId xmlns:a16="http://schemas.microsoft.com/office/drawing/2014/main" id="{9F3F73C0-80FD-4FD8-9D8C-8A4E313EC1C3}"/>
              </a:ext>
            </a:extLst>
          </p:cNvPr>
          <p:cNvSpPr>
            <a:spLocks noChangeShapeType="1"/>
          </p:cNvSpPr>
          <p:nvPr/>
        </p:nvSpPr>
        <p:spPr bwMode="auto">
          <a:xfrm>
            <a:off x="381000" y="3886200"/>
            <a:ext cx="815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356" name="Text Box 6">
            <a:extLst>
              <a:ext uri="{FF2B5EF4-FFF2-40B4-BE49-F238E27FC236}">
                <a16:creationId xmlns:a16="http://schemas.microsoft.com/office/drawing/2014/main" id="{369DFF6D-C8F4-41F8-9953-D815EB091AC8}"/>
              </a:ext>
            </a:extLst>
          </p:cNvPr>
          <p:cNvSpPr txBox="1">
            <a:spLocks noChangeArrowheads="1"/>
          </p:cNvSpPr>
          <p:nvPr/>
        </p:nvSpPr>
        <p:spPr bwMode="auto">
          <a:xfrm>
            <a:off x="288925" y="3465513"/>
            <a:ext cx="10096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Security</a:t>
            </a:r>
          </a:p>
          <a:p>
            <a:pPr algn="ctr"/>
            <a:endParaRPr lang="en-US" altLang="en-US"/>
          </a:p>
          <a:p>
            <a:pPr algn="ctr"/>
            <a:r>
              <a:rPr lang="en-US" altLang="en-US"/>
              <a:t>Rule</a:t>
            </a:r>
          </a:p>
        </p:txBody>
      </p:sp>
      <p:sp>
        <p:nvSpPr>
          <p:cNvPr id="100357" name="Line 7">
            <a:extLst>
              <a:ext uri="{FF2B5EF4-FFF2-40B4-BE49-F238E27FC236}">
                <a16:creationId xmlns:a16="http://schemas.microsoft.com/office/drawing/2014/main" id="{E2A9BE10-D29A-414B-8C24-C93C34437778}"/>
              </a:ext>
            </a:extLst>
          </p:cNvPr>
          <p:cNvSpPr>
            <a:spLocks noChangeShapeType="1"/>
          </p:cNvSpPr>
          <p:nvPr/>
        </p:nvSpPr>
        <p:spPr bwMode="auto">
          <a:xfrm flipV="1">
            <a:off x="1447800" y="2590800"/>
            <a:ext cx="22860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358" name="Line 8">
            <a:extLst>
              <a:ext uri="{FF2B5EF4-FFF2-40B4-BE49-F238E27FC236}">
                <a16:creationId xmlns:a16="http://schemas.microsoft.com/office/drawing/2014/main" id="{8242F089-AE5E-4031-B5AE-62C54058D3BD}"/>
              </a:ext>
            </a:extLst>
          </p:cNvPr>
          <p:cNvSpPr>
            <a:spLocks noChangeShapeType="1"/>
          </p:cNvSpPr>
          <p:nvPr/>
        </p:nvSpPr>
        <p:spPr bwMode="auto">
          <a:xfrm>
            <a:off x="1676400" y="25908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359" name="Text Box 9">
            <a:extLst>
              <a:ext uri="{FF2B5EF4-FFF2-40B4-BE49-F238E27FC236}">
                <a16:creationId xmlns:a16="http://schemas.microsoft.com/office/drawing/2014/main" id="{DECCBE10-62DE-4367-A957-B05545BA6A87}"/>
              </a:ext>
            </a:extLst>
          </p:cNvPr>
          <p:cNvSpPr txBox="1">
            <a:spLocks noChangeArrowheads="1"/>
          </p:cNvSpPr>
          <p:nvPr/>
        </p:nvSpPr>
        <p:spPr bwMode="auto">
          <a:xfrm>
            <a:off x="1676400" y="2209800"/>
            <a:ext cx="7219950"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Administrative</a:t>
            </a:r>
            <a:r>
              <a:rPr lang="en-US" altLang="en-US"/>
              <a:t>: Administrative policies, procedures, and actions</a:t>
            </a:r>
          </a:p>
          <a:p>
            <a:endParaRPr lang="en-US" altLang="en-US" sz="1000"/>
          </a:p>
          <a:p>
            <a:r>
              <a:rPr lang="en-US" altLang="en-US"/>
              <a:t>to implement and maintain security controls to protect EPHI, including</a:t>
            </a:r>
          </a:p>
          <a:p>
            <a:r>
              <a:rPr lang="en-US" altLang="en-US"/>
              <a:t>risk mgmt, access control, contingency plans, incident response.</a:t>
            </a:r>
          </a:p>
        </p:txBody>
      </p:sp>
      <p:sp>
        <p:nvSpPr>
          <p:cNvPr id="100360" name="Text Box 10">
            <a:extLst>
              <a:ext uri="{FF2B5EF4-FFF2-40B4-BE49-F238E27FC236}">
                <a16:creationId xmlns:a16="http://schemas.microsoft.com/office/drawing/2014/main" id="{D0B23DC8-4C4F-4201-A168-E85A27C1165B}"/>
              </a:ext>
            </a:extLst>
          </p:cNvPr>
          <p:cNvSpPr txBox="1">
            <a:spLocks noChangeArrowheads="1"/>
          </p:cNvSpPr>
          <p:nvPr/>
        </p:nvSpPr>
        <p:spPr bwMode="auto">
          <a:xfrm>
            <a:off x="1660525" y="3541713"/>
            <a:ext cx="686435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dirty="0"/>
              <a:t>Physical</a:t>
            </a:r>
            <a:r>
              <a:rPr lang="en-US" altLang="en-US" dirty="0"/>
              <a:t>:  Protection of the physical access to terminals, laptops, </a:t>
            </a:r>
          </a:p>
          <a:p>
            <a:endParaRPr lang="en-US" altLang="en-US" sz="800" dirty="0"/>
          </a:p>
          <a:p>
            <a:r>
              <a:rPr lang="en-US" altLang="en-US" dirty="0"/>
              <a:t>servers, backup disks, memory, including viewing,</a:t>
            </a:r>
          </a:p>
          <a:p>
            <a:r>
              <a:rPr lang="en-US" altLang="en-US" dirty="0"/>
              <a:t>access, maintenance and disposal.</a:t>
            </a:r>
          </a:p>
        </p:txBody>
      </p:sp>
      <p:sp>
        <p:nvSpPr>
          <p:cNvPr id="100361" name="Line 11">
            <a:extLst>
              <a:ext uri="{FF2B5EF4-FFF2-40B4-BE49-F238E27FC236}">
                <a16:creationId xmlns:a16="http://schemas.microsoft.com/office/drawing/2014/main" id="{7D5176EA-C13B-4133-8CEF-98DBA66FE019}"/>
              </a:ext>
            </a:extLst>
          </p:cNvPr>
          <p:cNvSpPr>
            <a:spLocks noChangeShapeType="1"/>
          </p:cNvSpPr>
          <p:nvPr/>
        </p:nvSpPr>
        <p:spPr bwMode="auto">
          <a:xfrm>
            <a:off x="1447800" y="3886200"/>
            <a:ext cx="38100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362" name="Line 12">
            <a:extLst>
              <a:ext uri="{FF2B5EF4-FFF2-40B4-BE49-F238E27FC236}">
                <a16:creationId xmlns:a16="http://schemas.microsoft.com/office/drawing/2014/main" id="{3559F277-1144-48EB-8A3B-801BA170B756}"/>
              </a:ext>
            </a:extLst>
          </p:cNvPr>
          <p:cNvSpPr>
            <a:spLocks noChangeShapeType="1"/>
          </p:cNvSpPr>
          <p:nvPr/>
        </p:nvSpPr>
        <p:spPr bwMode="auto">
          <a:xfrm>
            <a:off x="1828800" y="5257800"/>
            <a:ext cx="6629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363" name="Text Box 13">
            <a:extLst>
              <a:ext uri="{FF2B5EF4-FFF2-40B4-BE49-F238E27FC236}">
                <a16:creationId xmlns:a16="http://schemas.microsoft.com/office/drawing/2014/main" id="{B39146D7-A278-4220-A164-A1E9550DC011}"/>
              </a:ext>
            </a:extLst>
          </p:cNvPr>
          <p:cNvSpPr txBox="1">
            <a:spLocks noChangeArrowheads="1"/>
          </p:cNvSpPr>
          <p:nvPr/>
        </p:nvSpPr>
        <p:spPr bwMode="auto">
          <a:xfrm>
            <a:off x="1889125" y="4913313"/>
            <a:ext cx="6457950"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Technical</a:t>
            </a:r>
            <a:r>
              <a:rPr lang="en-US" altLang="en-US"/>
              <a:t>:  Protection using technology tools to protect EPHI,</a:t>
            </a:r>
          </a:p>
          <a:p>
            <a:endParaRPr lang="en-US" altLang="en-US" sz="800"/>
          </a:p>
          <a:p>
            <a:r>
              <a:rPr lang="en-US" altLang="en-US"/>
              <a:t>including logs,  encryption, authentication</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B46DCB19-DA2E-4AD2-B5DB-817DDD9E9033}"/>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Policies &amp; Procedures</a:t>
            </a:r>
          </a:p>
        </p:txBody>
      </p:sp>
      <p:sp>
        <p:nvSpPr>
          <p:cNvPr id="102403" name="Rectangle 3">
            <a:extLst>
              <a:ext uri="{FF2B5EF4-FFF2-40B4-BE49-F238E27FC236}">
                <a16:creationId xmlns:a16="http://schemas.microsoft.com/office/drawing/2014/main" id="{E9FC140A-395F-4902-866E-F1B8313BAA8D}"/>
              </a:ext>
            </a:extLst>
          </p:cNvPr>
          <p:cNvSpPr>
            <a:spLocks noGrp="1" noChangeArrowheads="1"/>
          </p:cNvSpPr>
          <p:nvPr>
            <p:ph idx="1"/>
          </p:nvPr>
        </p:nvSpPr>
        <p:spPr>
          <a:xfrm>
            <a:off x="520700" y="1828800"/>
            <a:ext cx="8154988" cy="4543425"/>
          </a:xfrm>
        </p:spPr>
        <p:txBody>
          <a:bodyPr/>
          <a:lstStyle/>
          <a:p>
            <a:pPr eaLnBrk="1" hangingPunct="1">
              <a:buFont typeface="Wingdings" panose="05000000000000000000" pitchFamily="2" charset="2"/>
              <a:buNone/>
            </a:pPr>
            <a:r>
              <a:rPr lang="en-US" altLang="en-US" sz="3600">
                <a:latin typeface="Calibri" panose="020F0502020204030204" pitchFamily="34" charset="0"/>
                <a:ea typeface="ヒラギノ角ゴ Pro W3"/>
                <a:cs typeface="ヒラギノ角ゴ Pro W3"/>
              </a:rPr>
              <a:t>Policies and Procedures MUST BE:</a:t>
            </a:r>
          </a:p>
          <a:p>
            <a:pPr eaLnBrk="1" hangingPunct="1">
              <a:lnSpc>
                <a:spcPct val="100000"/>
              </a:lnSpc>
            </a:pPr>
            <a:r>
              <a:rPr lang="en-US" altLang="en-US" sz="2400">
                <a:latin typeface="Calibri" panose="020F0502020204030204" pitchFamily="34" charset="0"/>
                <a:ea typeface="ヒラギノ角ゴ Pro W3"/>
                <a:cs typeface="ヒラギノ角ゴ Pro W3"/>
              </a:rPr>
              <a:t>Retained for 6 years after date of creation or last effect</a:t>
            </a:r>
          </a:p>
          <a:p>
            <a:pPr eaLnBrk="1" hangingPunct="1">
              <a:lnSpc>
                <a:spcPct val="100000"/>
              </a:lnSpc>
            </a:pPr>
            <a:r>
              <a:rPr lang="en-US" altLang="en-US" sz="2400">
                <a:latin typeface="Calibri" panose="020F0502020204030204" pitchFamily="34" charset="0"/>
                <a:ea typeface="ヒラギノ角ゴ Pro W3"/>
                <a:cs typeface="ヒラギノ角ゴ Pro W3"/>
              </a:rPr>
              <a:t>Available to workers responsible for them</a:t>
            </a:r>
          </a:p>
          <a:p>
            <a:pPr eaLnBrk="1" hangingPunct="1">
              <a:lnSpc>
                <a:spcPct val="100000"/>
              </a:lnSpc>
            </a:pPr>
            <a:r>
              <a:rPr lang="en-US" altLang="en-US" sz="2400">
                <a:latin typeface="Calibri" panose="020F0502020204030204" pitchFamily="34" charset="0"/>
                <a:ea typeface="ヒラギノ角ゴ Pro W3"/>
                <a:cs typeface="ヒラギノ角ゴ Pro W3"/>
              </a:rPr>
              <a:t>Must be updated regularly accommodating changes in environment &amp; operations</a:t>
            </a: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a:extLst>
              <a:ext uri="{FF2B5EF4-FFF2-40B4-BE49-F238E27FC236}">
                <a16:creationId xmlns:a16="http://schemas.microsoft.com/office/drawing/2014/main" id="{D486E2D8-B944-47FB-8F76-84FA8AB3850F}"/>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Security Rule Standard</a:t>
            </a:r>
          </a:p>
        </p:txBody>
      </p:sp>
      <p:sp>
        <p:nvSpPr>
          <p:cNvPr id="104451" name="WordArt 5">
            <a:extLst>
              <a:ext uri="{FF2B5EF4-FFF2-40B4-BE49-F238E27FC236}">
                <a16:creationId xmlns:a16="http://schemas.microsoft.com/office/drawing/2014/main" id="{A736476F-B813-4877-8D70-D25CD8917979}"/>
              </a:ext>
            </a:extLst>
          </p:cNvPr>
          <p:cNvSpPr>
            <a:spLocks noChangeArrowheads="1" noChangeShapeType="1" noTextEdit="1"/>
          </p:cNvSpPr>
          <p:nvPr/>
        </p:nvSpPr>
        <p:spPr bwMode="auto">
          <a:xfrm>
            <a:off x="685800" y="2717800"/>
            <a:ext cx="3048000" cy="11684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panose="020B0806030902050204" pitchFamily="34" charset="0"/>
              </a:rPr>
              <a:t>R=Required</a:t>
            </a:r>
          </a:p>
        </p:txBody>
      </p:sp>
      <p:sp>
        <p:nvSpPr>
          <p:cNvPr id="104452" name="WordArt 6">
            <a:extLst>
              <a:ext uri="{FF2B5EF4-FFF2-40B4-BE49-F238E27FC236}">
                <a16:creationId xmlns:a16="http://schemas.microsoft.com/office/drawing/2014/main" id="{BADEE1AC-DC07-4F0A-B20C-85657BA42836}"/>
              </a:ext>
            </a:extLst>
          </p:cNvPr>
          <p:cNvSpPr>
            <a:spLocks noChangeArrowheads="1" noChangeShapeType="1" noTextEdit="1"/>
          </p:cNvSpPr>
          <p:nvPr/>
        </p:nvSpPr>
        <p:spPr bwMode="auto">
          <a:xfrm>
            <a:off x="4572000" y="4181475"/>
            <a:ext cx="3733800" cy="1050925"/>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panose="020B0806030902050204" pitchFamily="34" charset="0"/>
              </a:rPr>
              <a:t>A=Addressable</a:t>
            </a:r>
          </a:p>
        </p:txBody>
      </p:sp>
      <p:sp>
        <p:nvSpPr>
          <p:cNvPr id="104453" name="Text Box 7">
            <a:extLst>
              <a:ext uri="{FF2B5EF4-FFF2-40B4-BE49-F238E27FC236}">
                <a16:creationId xmlns:a16="http://schemas.microsoft.com/office/drawing/2014/main" id="{E84A151F-028F-47B5-BF92-7FFB3D125096}"/>
              </a:ext>
            </a:extLst>
          </p:cNvPr>
          <p:cNvSpPr txBox="1">
            <a:spLocks noChangeArrowheads="1"/>
          </p:cNvSpPr>
          <p:nvPr/>
        </p:nvSpPr>
        <p:spPr bwMode="auto">
          <a:xfrm>
            <a:off x="1371600" y="3886200"/>
            <a:ext cx="1530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600"/>
              <a:t>DO IT!</a:t>
            </a:r>
          </a:p>
        </p:txBody>
      </p:sp>
      <p:sp>
        <p:nvSpPr>
          <p:cNvPr id="104454" name="Text Box 8">
            <a:extLst>
              <a:ext uri="{FF2B5EF4-FFF2-40B4-BE49-F238E27FC236}">
                <a16:creationId xmlns:a16="http://schemas.microsoft.com/office/drawing/2014/main" id="{30F4ED7F-53ED-426E-849F-18791984EF04}"/>
              </a:ext>
            </a:extLst>
          </p:cNvPr>
          <p:cNvSpPr txBox="1">
            <a:spLocks noChangeArrowheads="1"/>
          </p:cNvSpPr>
          <p:nvPr/>
        </p:nvSpPr>
        <p:spPr bwMode="auto">
          <a:xfrm>
            <a:off x="4114800" y="1600200"/>
            <a:ext cx="45910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t>This is recommended…</a:t>
            </a:r>
          </a:p>
          <a:p>
            <a:r>
              <a:rPr lang="en-US" altLang="en-US" sz="2400"/>
              <a:t>Address this in some way…</a:t>
            </a:r>
          </a:p>
          <a:p>
            <a:r>
              <a:rPr lang="en-US" altLang="en-US" sz="2400"/>
              <a:t>Implement equivalent alternative </a:t>
            </a:r>
          </a:p>
          <a:p>
            <a:r>
              <a:rPr lang="en-US" altLang="en-US" sz="2400"/>
              <a:t>   measure….</a:t>
            </a:r>
          </a:p>
          <a:p>
            <a:r>
              <a:rPr lang="en-US" altLang="en-US" sz="2400"/>
              <a:t>If it doesn’t apply, document well</a:t>
            </a:r>
          </a:p>
          <a:p>
            <a:r>
              <a:rPr lang="en-US" altLang="en-US" sz="2400"/>
              <a:t>    why not…</a:t>
            </a:r>
          </a:p>
        </p:txBody>
      </p:sp>
      <p:sp>
        <p:nvSpPr>
          <p:cNvPr id="51207" name="AutoShape 10">
            <a:extLst>
              <a:ext uri="{FF2B5EF4-FFF2-40B4-BE49-F238E27FC236}">
                <a16:creationId xmlns:a16="http://schemas.microsoft.com/office/drawing/2014/main" id="{A7DC5A08-18ED-4F0C-9C46-FCFD4CF1A20B}"/>
              </a:ext>
            </a:extLst>
          </p:cNvPr>
          <p:cNvSpPr>
            <a:spLocks noChangeArrowheads="1"/>
          </p:cNvSpPr>
          <p:nvPr/>
        </p:nvSpPr>
        <p:spPr bwMode="auto">
          <a:xfrm>
            <a:off x="5257800" y="5562600"/>
            <a:ext cx="2362200" cy="990600"/>
          </a:xfrm>
          <a:prstGeom prst="flowChartMultidocumen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solidFill>
                  <a:schemeClr val="tx1">
                    <a:lumMod val="10000"/>
                    <a:lumOff val="90000"/>
                  </a:schemeClr>
                </a:solidFill>
              </a:rPr>
              <a:t>We do this instead</a:t>
            </a:r>
            <a:r>
              <a:rPr lang="en-US" altLang="en-US" sz="1800" dirty="0"/>
              <a:t>:</a:t>
            </a:r>
          </a:p>
          <a:p>
            <a:pPr algn="ctr">
              <a:spcBef>
                <a:spcPct val="0"/>
              </a:spcBef>
              <a:buClrTx/>
              <a:buSzTx/>
              <a:buFontTx/>
              <a:buNone/>
              <a:defRPr/>
            </a:pPr>
            <a:r>
              <a:rPr lang="en-US" altLang="en-US" sz="1800" dirty="0"/>
              <a:t>…..</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DCB1D5F-DBF9-4E2F-989D-897851377399}"/>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Title 2 Has Three Rules</a:t>
            </a:r>
          </a:p>
        </p:txBody>
      </p:sp>
      <p:sp>
        <p:nvSpPr>
          <p:cNvPr id="21507" name="Rectangle 3">
            <a:extLst>
              <a:ext uri="{FF2B5EF4-FFF2-40B4-BE49-F238E27FC236}">
                <a16:creationId xmlns:a16="http://schemas.microsoft.com/office/drawing/2014/main" id="{6CD2F68F-7B0B-49CE-B58A-A6F4A59589BB}"/>
              </a:ext>
            </a:extLst>
          </p:cNvPr>
          <p:cNvSpPr>
            <a:spLocks noGrp="1" noChangeArrowheads="1"/>
          </p:cNvSpPr>
          <p:nvPr>
            <p:ph idx="1"/>
          </p:nvPr>
        </p:nvSpPr>
        <p:spPr>
          <a:xfrm>
            <a:off x="520700" y="2133600"/>
            <a:ext cx="8154988" cy="4238625"/>
          </a:xfrm>
        </p:spPr>
        <p:txBody>
          <a:bodyPr/>
          <a:lstStyle/>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Transactions, Code Sets, and Identifiers</a:t>
            </a:r>
            <a:r>
              <a:rPr lang="en-US" altLang="en-US" sz="2400">
                <a:latin typeface="Calibri" panose="020F0502020204030204" pitchFamily="34" charset="0"/>
                <a:ea typeface="ヒラギノ角ゴ Pro W3"/>
                <a:cs typeface="ヒラギノ角ゴ Pro W3"/>
              </a:rPr>
              <a:t>: Standards for electronic transmission</a:t>
            </a:r>
          </a:p>
          <a:p>
            <a:pPr marL="285750" lvl="1" indent="-285750" eaLnBrk="1" hangingPunct="1">
              <a:lnSpc>
                <a:spcPct val="10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Electronic Data Interchange: Standardized records for health care transactions</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The Privacy Rule</a:t>
            </a:r>
            <a:r>
              <a:rPr lang="en-US" altLang="en-US" sz="2400">
                <a:latin typeface="Calibri" panose="020F0502020204030204" pitchFamily="34" charset="0"/>
                <a:ea typeface="ヒラギノ角ゴ Pro W3"/>
                <a:cs typeface="ヒラギノ角ゴ Pro W3"/>
              </a:rPr>
              <a:t>: Standard for Privacy of Individually Identifiable Health Information</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The Security Rule</a:t>
            </a:r>
            <a:r>
              <a:rPr lang="en-US" altLang="en-US" sz="2400">
                <a:latin typeface="Calibri" panose="020F0502020204030204" pitchFamily="34" charset="0"/>
                <a:ea typeface="ヒラギノ角ゴ Pro W3"/>
                <a:cs typeface="ヒラギノ角ゴ Pro W3"/>
              </a:rPr>
              <a:t>: Security Standard for electronic patient health</a:t>
            </a:r>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3">
            <a:extLst>
              <a:ext uri="{FF2B5EF4-FFF2-40B4-BE49-F238E27FC236}">
                <a16:creationId xmlns:a16="http://schemas.microsoft.com/office/drawing/2014/main" id="{3A211896-1FF1-4749-A479-29655938D2AA}"/>
              </a:ext>
            </a:extLst>
          </p:cNvPr>
          <p:cNvSpPr>
            <a:spLocks noGrp="1" noChangeArrowheads="1"/>
          </p:cNvSpPr>
          <p:nvPr>
            <p:ph type="title"/>
          </p:nvPr>
        </p:nvSpPr>
        <p:spPr>
          <a:xfrm>
            <a:off x="381000" y="609600"/>
            <a:ext cx="8229600" cy="885825"/>
          </a:xfrm>
        </p:spPr>
        <p:txBody>
          <a:bodyPr/>
          <a:lstStyle/>
          <a:p>
            <a:pPr eaLnBrk="1" hangingPunct="1"/>
            <a:r>
              <a:rPr lang="en-US" altLang="en-US" sz="3200">
                <a:ea typeface="Calibri" panose="020F0502020204030204" pitchFamily="34" charset="0"/>
                <a:cs typeface="Lucida Sans" panose="020B0602030504020204" pitchFamily="34" charset="0"/>
              </a:rPr>
              <a:t>Administrative:</a:t>
            </a:r>
            <a:br>
              <a:rPr lang="en-US" altLang="en-US" sz="3200">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Security Mgmt Process</a:t>
            </a:r>
          </a:p>
        </p:txBody>
      </p:sp>
      <p:graphicFrame>
        <p:nvGraphicFramePr>
          <p:cNvPr id="78883" name="Group 35">
            <a:extLst>
              <a:ext uri="{FF2B5EF4-FFF2-40B4-BE49-F238E27FC236}">
                <a16:creationId xmlns:a16="http://schemas.microsoft.com/office/drawing/2014/main" id="{E9274FEF-726D-470B-9B0E-1F0E5E6F9777}"/>
              </a:ext>
            </a:extLst>
          </p:cNvPr>
          <p:cNvGraphicFramePr>
            <a:graphicFrameLocks noGrp="1"/>
          </p:cNvGraphicFramePr>
          <p:nvPr>
            <p:ph type="tbl" idx="1"/>
          </p:nvPr>
        </p:nvGraphicFramePr>
        <p:xfrm>
          <a:off x="457200" y="1981200"/>
          <a:ext cx="8229600" cy="4022736"/>
        </p:xfrm>
        <a:graphic>
          <a:graphicData uri="http://schemas.openxmlformats.org/drawingml/2006/table">
            <a:tbl>
              <a:tblPr>
                <a:tableStyleId>{8A107856-5554-42FB-B03E-39F5DBC370BA}</a:tableStyleId>
              </a:tblPr>
              <a:tblGrid>
                <a:gridCol w="7391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00549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Risk Analysis: </a:t>
                      </a:r>
                      <a:r>
                        <a:rPr kumimoji="0" lang="en-US" sz="2000" u="none" strike="noStrike" cap="none" normalizeH="0" baseline="0" dirty="0">
                          <a:ln>
                            <a:noFill/>
                          </a:ln>
                          <a:effectLst/>
                        </a:rPr>
                        <a:t>Conduct an accurate and thorough </a:t>
                      </a:r>
                      <a:r>
                        <a:rPr kumimoji="0" lang="en-US" sz="2000" i="1" u="none" strike="noStrike" cap="none" normalizeH="0" baseline="0" dirty="0">
                          <a:ln>
                            <a:noFill/>
                          </a:ln>
                          <a:effectLst/>
                        </a:rPr>
                        <a:t>assessment of the potential risks</a:t>
                      </a:r>
                      <a:r>
                        <a:rPr kumimoji="0" lang="en-US" sz="2000" u="none" strike="noStrike" cap="none" normalizeH="0" baseline="0" dirty="0">
                          <a:ln>
                            <a:noFill/>
                          </a:ln>
                          <a:effectLst/>
                        </a:rPr>
                        <a:t> and vulnerabilities to the CIA of EPHI held by the CE.</a:t>
                      </a:r>
                      <a:endParaRPr kumimoji="0" lang="en-US" sz="2000" b="0" i="0" u="none" strike="noStrike" cap="none" normalizeH="0" baseline="0" dirty="0">
                        <a:ln>
                          <a:noFill/>
                        </a:ln>
                        <a:solidFill>
                          <a:schemeClr val="tx1"/>
                        </a:solidFill>
                        <a:effectLst/>
                        <a:latin typeface="Arial" charset="0"/>
                      </a:endParaRPr>
                    </a:p>
                  </a:txBody>
                  <a:tcPr marT="45674" marB="45674"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marT="45674" marB="45674" horzOverflow="overflow"/>
                </a:tc>
                <a:extLst>
                  <a:ext uri="{0D108BD9-81ED-4DB2-BD59-A6C34878D82A}">
                    <a16:rowId xmlns:a16="http://schemas.microsoft.com/office/drawing/2014/main" val="10000"/>
                  </a:ext>
                </a:extLst>
              </a:tr>
              <a:tr h="100574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Risk </a:t>
                      </a:r>
                      <a:r>
                        <a:rPr kumimoji="0" lang="en-US" sz="2000" b="1" u="none" strike="noStrike" cap="none" normalizeH="0" baseline="0" dirty="0" err="1">
                          <a:ln>
                            <a:noFill/>
                          </a:ln>
                          <a:effectLst/>
                        </a:rPr>
                        <a:t>Mgmt</a:t>
                      </a:r>
                      <a:r>
                        <a:rPr kumimoji="0" lang="en-US" sz="2000" b="1" u="none" strike="noStrike" cap="none" normalizeH="0" baseline="0" dirty="0">
                          <a:ln>
                            <a:noFill/>
                          </a:ln>
                          <a:effectLst/>
                        </a:rPr>
                        <a:t>: </a:t>
                      </a:r>
                      <a:r>
                        <a:rPr kumimoji="0" lang="en-US" sz="2000" u="none" strike="noStrike" cap="none" normalizeH="0" baseline="0" dirty="0">
                          <a:ln>
                            <a:noFill/>
                          </a:ln>
                          <a:effectLst/>
                        </a:rPr>
                        <a:t>Implement security measures sufficient to r</a:t>
                      </a:r>
                      <a:r>
                        <a:rPr kumimoji="0" lang="en-US" sz="2000" i="1" u="none" strike="noStrike" cap="none" normalizeH="0" baseline="0" dirty="0">
                          <a:ln>
                            <a:noFill/>
                          </a:ln>
                          <a:effectLst/>
                        </a:rPr>
                        <a:t>educe risks and vulnerabilities to a reasonable and appropriate level </a:t>
                      </a:r>
                      <a:r>
                        <a:rPr kumimoji="0" lang="en-US" sz="2000" u="none" strike="noStrike" cap="none" normalizeH="0" baseline="0" dirty="0">
                          <a:ln>
                            <a:noFill/>
                          </a:ln>
                          <a:effectLst/>
                        </a:rPr>
                        <a:t>to comply with the Security Rule</a:t>
                      </a:r>
                      <a:endParaRPr kumimoji="0" lang="en-US" sz="2000" b="0" i="0" u="none" strike="noStrike" cap="none" normalizeH="0" baseline="0" dirty="0">
                        <a:ln>
                          <a:noFill/>
                        </a:ln>
                        <a:solidFill>
                          <a:schemeClr val="tx1"/>
                        </a:solidFill>
                        <a:effectLst/>
                        <a:latin typeface="Arial" charset="0"/>
                      </a:endParaRPr>
                    </a:p>
                  </a:txBody>
                  <a:tcPr marT="45674" marB="45674"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marT="45674" marB="45674" horzOverflow="overflow"/>
                </a:tc>
                <a:extLst>
                  <a:ext uri="{0D108BD9-81ED-4DB2-BD59-A6C34878D82A}">
                    <a16:rowId xmlns:a16="http://schemas.microsoft.com/office/drawing/2014/main" val="10001"/>
                  </a:ext>
                </a:extLst>
              </a:tr>
              <a:tr h="100574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Sanction Policy: </a:t>
                      </a:r>
                      <a:r>
                        <a:rPr kumimoji="0" lang="en-US" sz="2000" u="none" strike="noStrike" cap="none" normalizeH="0" baseline="0" dirty="0">
                          <a:ln>
                            <a:noFill/>
                          </a:ln>
                          <a:effectLst/>
                        </a:rPr>
                        <a:t>Apply </a:t>
                      </a:r>
                      <a:r>
                        <a:rPr kumimoji="0" lang="en-US" sz="2000" i="1" u="none" strike="noStrike" cap="none" normalizeH="0" baseline="0" dirty="0">
                          <a:ln>
                            <a:noFill/>
                          </a:ln>
                          <a:effectLst/>
                        </a:rPr>
                        <a:t>appropriate penalties </a:t>
                      </a:r>
                      <a:r>
                        <a:rPr kumimoji="0" lang="en-US" sz="2000" u="none" strike="noStrike" cap="none" normalizeH="0" baseline="0" dirty="0">
                          <a:ln>
                            <a:noFill/>
                          </a:ln>
                          <a:effectLst/>
                        </a:rPr>
                        <a:t>against workforce members who fail to comply with the entity’s security policies and procedures</a:t>
                      </a:r>
                      <a:endParaRPr kumimoji="0" lang="en-US" sz="2000" b="0" i="0" u="none" strike="noStrike" cap="none" normalizeH="0" baseline="0" dirty="0">
                        <a:ln>
                          <a:noFill/>
                        </a:ln>
                        <a:solidFill>
                          <a:schemeClr val="tx1"/>
                        </a:solidFill>
                        <a:effectLst/>
                        <a:latin typeface="Arial" charset="0"/>
                      </a:endParaRPr>
                    </a:p>
                  </a:txBody>
                  <a:tcPr marT="45674" marB="45674"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marT="45674" marB="45674" horzOverflow="overflow"/>
                </a:tc>
                <a:extLst>
                  <a:ext uri="{0D108BD9-81ED-4DB2-BD59-A6C34878D82A}">
                    <a16:rowId xmlns:a16="http://schemas.microsoft.com/office/drawing/2014/main" val="10002"/>
                  </a:ext>
                </a:extLst>
              </a:tr>
              <a:tr h="100574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Info System Activity Review:  </a:t>
                      </a:r>
                      <a:r>
                        <a:rPr kumimoji="0" lang="en-US" sz="2000" u="none" strike="noStrike" cap="none" normalizeH="0" baseline="0" dirty="0">
                          <a:ln>
                            <a:noFill/>
                          </a:ln>
                          <a:effectLst/>
                        </a:rPr>
                        <a:t>Implement procedures to </a:t>
                      </a:r>
                      <a:r>
                        <a:rPr kumimoji="0" lang="en-US" sz="2000" i="1" u="none" strike="noStrike" cap="none" normalizeH="0" baseline="0" dirty="0">
                          <a:ln>
                            <a:noFill/>
                          </a:ln>
                          <a:effectLst/>
                        </a:rPr>
                        <a:t>regularly review records of IS activity</a:t>
                      </a:r>
                      <a:r>
                        <a:rPr kumimoji="0" lang="en-US" sz="2000" u="none" strike="noStrike" cap="none" normalizeH="0" baseline="0" dirty="0">
                          <a:ln>
                            <a:noFill/>
                          </a:ln>
                          <a:effectLst/>
                        </a:rPr>
                        <a:t>, such as audit logs, access reports, and security incident tracking reports</a:t>
                      </a:r>
                      <a:endParaRPr kumimoji="0" lang="en-US" sz="2000" b="0" i="0" u="none" strike="noStrike" cap="none" normalizeH="0" baseline="0" dirty="0">
                        <a:ln>
                          <a:noFill/>
                        </a:ln>
                        <a:solidFill>
                          <a:schemeClr val="tx1"/>
                        </a:solidFill>
                        <a:effectLst/>
                        <a:latin typeface="Arial" charset="0"/>
                      </a:endParaRPr>
                    </a:p>
                  </a:txBody>
                  <a:tcPr marT="45674" marB="45674"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rPr>
                        <a:t>R</a:t>
                      </a:r>
                      <a:endParaRPr kumimoji="0" lang="en-US" sz="2800" b="0" i="0" u="none" strike="noStrike" cap="none" normalizeH="0" baseline="0" dirty="0">
                        <a:ln>
                          <a:noFill/>
                        </a:ln>
                        <a:solidFill>
                          <a:schemeClr val="tx1"/>
                        </a:solidFill>
                        <a:effectLst/>
                        <a:latin typeface="Arial" charset="0"/>
                      </a:endParaRPr>
                    </a:p>
                  </a:txBody>
                  <a:tcPr marT="45674" marB="45674" horzOverflow="overflow"/>
                </a:tc>
                <a:extLst>
                  <a:ext uri="{0D108BD9-81ED-4DB2-BD59-A6C34878D82A}">
                    <a16:rowId xmlns:a16="http://schemas.microsoft.com/office/drawing/2014/main" val="10003"/>
                  </a:ext>
                </a:extLst>
              </a:tr>
            </a:tbl>
          </a:graphicData>
        </a:graphic>
      </p:graphicFrame>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4">
            <a:extLst>
              <a:ext uri="{FF2B5EF4-FFF2-40B4-BE49-F238E27FC236}">
                <a16:creationId xmlns:a16="http://schemas.microsoft.com/office/drawing/2014/main" id="{AE030D5C-FF16-4629-BF43-DA18AFAD763D}"/>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Security Mgmt Implications</a:t>
            </a:r>
          </a:p>
        </p:txBody>
      </p:sp>
      <p:pic>
        <p:nvPicPr>
          <p:cNvPr id="108547" name="Picture 5" descr="j0233018">
            <a:extLst>
              <a:ext uri="{FF2B5EF4-FFF2-40B4-BE49-F238E27FC236}">
                <a16:creationId xmlns:a16="http://schemas.microsoft.com/office/drawing/2014/main" id="{4DF13078-5AA7-41BD-BD60-90D347CA3A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895600"/>
            <a:ext cx="347503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2" name="AutoShape 6">
            <a:extLst>
              <a:ext uri="{FF2B5EF4-FFF2-40B4-BE49-F238E27FC236}">
                <a16:creationId xmlns:a16="http://schemas.microsoft.com/office/drawing/2014/main" id="{300FA065-0A38-4DD5-9155-49A645D0B981}"/>
              </a:ext>
            </a:extLst>
          </p:cNvPr>
          <p:cNvSpPr>
            <a:spLocks/>
          </p:cNvSpPr>
          <p:nvPr/>
        </p:nvSpPr>
        <p:spPr bwMode="auto">
          <a:xfrm>
            <a:off x="457200" y="3352800"/>
            <a:ext cx="2057400" cy="2590800"/>
          </a:xfrm>
          <a:prstGeom prst="borderCallout3">
            <a:avLst>
              <a:gd name="adj1" fmla="val 4412"/>
              <a:gd name="adj2" fmla="val 103704"/>
              <a:gd name="adj3" fmla="val 4412"/>
              <a:gd name="adj4" fmla="val 118903"/>
              <a:gd name="adj5" fmla="val 24449"/>
              <a:gd name="adj6" fmla="val 118903"/>
              <a:gd name="adj7" fmla="val 44486"/>
              <a:gd name="adj8" fmla="val 118366"/>
            </a:avLst>
          </a:prstGeom>
          <a:solidFill>
            <a:schemeClr val="tx1">
              <a:lumMod val="10000"/>
              <a:lumOff val="90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t>The Sanction policy basically requires we all sign a </a:t>
            </a:r>
            <a:r>
              <a:rPr lang="en-US" altLang="en-US" sz="1800" b="1" dirty="0"/>
              <a:t>confidentiality agreement</a:t>
            </a:r>
            <a:r>
              <a:rPr lang="en-US" altLang="en-US" sz="1800" dirty="0"/>
              <a:t> and if someone breaks the rule, they could be</a:t>
            </a:r>
            <a:r>
              <a:rPr lang="en-US" altLang="en-US" sz="1800" b="1" dirty="0"/>
              <a:t> fired</a:t>
            </a:r>
            <a:r>
              <a:rPr lang="en-US" altLang="en-US" sz="1800" dirty="0"/>
              <a:t>.</a:t>
            </a:r>
          </a:p>
        </p:txBody>
      </p:sp>
      <p:sp>
        <p:nvSpPr>
          <p:cNvPr id="53253" name="AutoShape 7">
            <a:extLst>
              <a:ext uri="{FF2B5EF4-FFF2-40B4-BE49-F238E27FC236}">
                <a16:creationId xmlns:a16="http://schemas.microsoft.com/office/drawing/2014/main" id="{9D6E00B9-65D3-46FD-99D5-1D04B212CF0F}"/>
              </a:ext>
            </a:extLst>
          </p:cNvPr>
          <p:cNvSpPr>
            <a:spLocks/>
          </p:cNvSpPr>
          <p:nvPr/>
        </p:nvSpPr>
        <p:spPr bwMode="auto">
          <a:xfrm>
            <a:off x="914400" y="1600200"/>
            <a:ext cx="3048000" cy="1143000"/>
          </a:xfrm>
          <a:prstGeom prst="borderCallout1">
            <a:avLst>
              <a:gd name="adj1" fmla="val 10000"/>
              <a:gd name="adj2" fmla="val 102500"/>
              <a:gd name="adj3" fmla="val 179861"/>
              <a:gd name="adj4" fmla="val 119532"/>
            </a:avLst>
          </a:prstGeom>
          <a:solidFill>
            <a:schemeClr val="tx1">
              <a:lumMod val="10000"/>
              <a:lumOff val="90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t>We will need an IT person to regularly </a:t>
            </a:r>
            <a:r>
              <a:rPr lang="en-US" altLang="en-US" sz="1800" b="1" dirty="0"/>
              <a:t>check logs</a:t>
            </a:r>
            <a:r>
              <a:rPr lang="en-US" altLang="en-US" sz="1800" dirty="0"/>
              <a:t> to be sure our system was not broken into</a:t>
            </a:r>
          </a:p>
        </p:txBody>
      </p:sp>
      <p:sp>
        <p:nvSpPr>
          <p:cNvPr id="53254" name="AutoShape 8">
            <a:extLst>
              <a:ext uri="{FF2B5EF4-FFF2-40B4-BE49-F238E27FC236}">
                <a16:creationId xmlns:a16="http://schemas.microsoft.com/office/drawing/2014/main" id="{1D408488-2F5E-4479-946B-02BF4092DEED}"/>
              </a:ext>
            </a:extLst>
          </p:cNvPr>
          <p:cNvSpPr>
            <a:spLocks/>
          </p:cNvSpPr>
          <p:nvPr/>
        </p:nvSpPr>
        <p:spPr bwMode="auto">
          <a:xfrm>
            <a:off x="6477000" y="2628900"/>
            <a:ext cx="2209800" cy="1790700"/>
          </a:xfrm>
          <a:prstGeom prst="borderCallout2">
            <a:avLst>
              <a:gd name="adj1" fmla="val 6384"/>
              <a:gd name="adj2" fmla="val -3449"/>
              <a:gd name="adj3" fmla="val 6384"/>
              <a:gd name="adj4" fmla="val -11639"/>
              <a:gd name="adj5" fmla="val 69949"/>
              <a:gd name="adj6" fmla="val -20116"/>
            </a:avLst>
          </a:prstGeom>
          <a:solidFill>
            <a:schemeClr val="tx1">
              <a:lumMod val="10000"/>
              <a:lumOff val="90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t>Risk assessment must be </a:t>
            </a:r>
            <a:r>
              <a:rPr lang="en-US" altLang="en-US" sz="1800" b="1" dirty="0"/>
              <a:t>‘accurate and thorough</a:t>
            </a:r>
            <a:r>
              <a:rPr lang="en-US" altLang="en-US" sz="1800" dirty="0"/>
              <a:t>’ – that will be a challenge!</a:t>
            </a:r>
          </a:p>
          <a:p>
            <a:pPr algn="ctr">
              <a:spcBef>
                <a:spcPct val="0"/>
              </a:spcBef>
              <a:buClrTx/>
              <a:buSzTx/>
              <a:buFontTx/>
              <a:buNone/>
              <a:defRPr/>
            </a:pPr>
            <a:r>
              <a:rPr lang="en-US" altLang="en-US" sz="1800" dirty="0"/>
              <a:t>And all are </a:t>
            </a:r>
            <a:r>
              <a:rPr lang="en-US" altLang="en-US" sz="1800" dirty="0" err="1"/>
              <a:t>Rs</a:t>
            </a:r>
            <a:r>
              <a:rPr lang="en-US" altLang="en-US" sz="1800" dirty="0"/>
              <a:t>…</a:t>
            </a:r>
          </a:p>
        </p:txBody>
      </p:sp>
      <p:sp>
        <p:nvSpPr>
          <p:cNvPr id="108551" name="Text Box 9">
            <a:extLst>
              <a:ext uri="{FF2B5EF4-FFF2-40B4-BE49-F238E27FC236}">
                <a16:creationId xmlns:a16="http://schemas.microsoft.com/office/drawing/2014/main" id="{E079D13A-56D6-4F0B-83F9-FB460673B7EF}"/>
              </a:ext>
            </a:extLst>
          </p:cNvPr>
          <p:cNvSpPr txBox="1">
            <a:spLocks noChangeArrowheads="1"/>
          </p:cNvSpPr>
          <p:nvPr/>
        </p:nvSpPr>
        <p:spPr bwMode="auto">
          <a:xfrm>
            <a:off x="4572000" y="4495800"/>
            <a:ext cx="730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600" b="1"/>
              <a:t>Security Mgmt </a:t>
            </a:r>
          </a:p>
          <a:p>
            <a:pPr algn="ctr"/>
            <a:r>
              <a:rPr lang="en-US" altLang="en-US" sz="600" b="1"/>
              <a:t>Process</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0">
            <a:extLst>
              <a:ext uri="{FF2B5EF4-FFF2-40B4-BE49-F238E27FC236}">
                <a16:creationId xmlns:a16="http://schemas.microsoft.com/office/drawing/2014/main" id="{624374D9-F2D4-4FBE-B9AA-DC1E305AAF0F}"/>
              </a:ext>
            </a:extLst>
          </p:cNvPr>
          <p:cNvSpPr>
            <a:spLocks noGrp="1" noChangeArrowheads="1"/>
          </p:cNvSpPr>
          <p:nvPr>
            <p:ph type="title"/>
          </p:nvPr>
        </p:nvSpPr>
        <p:spPr>
          <a:xfrm>
            <a:off x="457200" y="762000"/>
            <a:ext cx="8229600" cy="885825"/>
          </a:xfrm>
        </p:spPr>
        <p:txBody>
          <a:bodyPr/>
          <a:lstStyle/>
          <a:p>
            <a:pPr eaLnBrk="1" hangingPunct="1"/>
            <a:r>
              <a:rPr lang="en-US" altLang="en-US" sz="3200">
                <a:ea typeface="Calibri" panose="020F0502020204030204" pitchFamily="34" charset="0"/>
                <a:cs typeface="Lucida Sans" panose="020B0602030504020204" pitchFamily="34" charset="0"/>
              </a:rPr>
              <a:t>Administrative:</a:t>
            </a:r>
            <a:br>
              <a:rPr lang="en-US" altLang="en-US" sz="3200">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Workforce Security</a:t>
            </a:r>
          </a:p>
        </p:txBody>
      </p:sp>
      <p:graphicFrame>
        <p:nvGraphicFramePr>
          <p:cNvPr id="86048" name="Group 32">
            <a:extLst>
              <a:ext uri="{FF2B5EF4-FFF2-40B4-BE49-F238E27FC236}">
                <a16:creationId xmlns:a16="http://schemas.microsoft.com/office/drawing/2014/main" id="{7FAB8017-08E8-4DFC-908B-E26F5C8DD63D}"/>
              </a:ext>
            </a:extLst>
          </p:cNvPr>
          <p:cNvGraphicFramePr>
            <a:graphicFrameLocks noGrp="1"/>
          </p:cNvGraphicFramePr>
          <p:nvPr>
            <p:ph type="tbl" idx="1"/>
          </p:nvPr>
        </p:nvGraphicFramePr>
        <p:xfrm>
          <a:off x="457200" y="1981200"/>
          <a:ext cx="8229600" cy="4144964"/>
        </p:xfrm>
        <a:graphic>
          <a:graphicData uri="http://schemas.openxmlformats.org/drawingml/2006/table">
            <a:tbl>
              <a:tblPr>
                <a:tableStyleId>{69CF1AB2-1976-4502-BF36-3FF5EA218861}</a:tableStyleId>
              </a:tblPr>
              <a:tblGrid>
                <a:gridCol w="7543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155447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u="none" strike="noStrike" cap="none" normalizeH="0" baseline="0" dirty="0">
                          <a:ln>
                            <a:noFill/>
                          </a:ln>
                          <a:effectLst/>
                        </a:rPr>
                        <a:t>Authorization and/or Supervision</a:t>
                      </a:r>
                      <a:r>
                        <a:rPr kumimoji="0" lang="en-US" sz="2400" u="none" strike="noStrike" cap="none" normalizeH="0" baseline="0" dirty="0">
                          <a:ln>
                            <a:noFill/>
                          </a:ln>
                          <a:effectLst/>
                        </a:rPr>
                        <a:t>:  Implement procedures for the </a:t>
                      </a:r>
                      <a:r>
                        <a:rPr kumimoji="0" lang="en-US" sz="2400" i="1" u="none" strike="noStrike" cap="none" normalizeH="0" baseline="0" dirty="0">
                          <a:ln>
                            <a:noFill/>
                          </a:ln>
                          <a:effectLst/>
                        </a:rPr>
                        <a:t>authorization and/or supervision of workforce members</a:t>
                      </a:r>
                      <a:r>
                        <a:rPr kumimoji="0" lang="en-US" sz="2400" u="none" strike="noStrike" cap="none" normalizeH="0" baseline="0" dirty="0">
                          <a:ln>
                            <a:noFill/>
                          </a:ln>
                          <a:effectLst/>
                        </a:rPr>
                        <a:t> who work with EPHI or in locations where it might be accessed</a:t>
                      </a:r>
                      <a:endParaRPr kumimoji="0" lang="en-US" sz="2400" b="0" i="0" u="none" strike="noStrike" cap="none" normalizeH="0" baseline="0" dirty="0">
                        <a:ln>
                          <a:noFill/>
                        </a:ln>
                        <a:solidFill>
                          <a:schemeClr val="tx1"/>
                        </a:solidFill>
                        <a:effectLst/>
                        <a:latin typeface="Arial" charset="0"/>
                      </a:endParaRPr>
                    </a:p>
                  </a:txBody>
                  <a:tcPr marT="45716" marB="457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A</a:t>
                      </a:r>
                      <a:endParaRPr kumimoji="0" lang="en-US" sz="2800" b="0" i="0" u="none" strike="noStrike" cap="none" normalizeH="0" baseline="0">
                        <a:ln>
                          <a:noFill/>
                        </a:ln>
                        <a:solidFill>
                          <a:schemeClr val="tx1"/>
                        </a:solidFill>
                        <a:effectLst/>
                        <a:latin typeface="Arial" charset="0"/>
                      </a:endParaRPr>
                    </a:p>
                  </a:txBody>
                  <a:tcPr marT="45716" marB="45716" horzOverflow="overflow"/>
                </a:tc>
                <a:extLst>
                  <a:ext uri="{0D108BD9-81ED-4DB2-BD59-A6C34878D82A}">
                    <a16:rowId xmlns:a16="http://schemas.microsoft.com/office/drawing/2014/main" val="10000"/>
                  </a:ext>
                </a:extLst>
              </a:tr>
              <a:tr h="129524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u="none" strike="noStrike" cap="none" normalizeH="0" baseline="0" dirty="0">
                          <a:ln>
                            <a:noFill/>
                          </a:ln>
                          <a:effectLst/>
                        </a:rPr>
                        <a:t>Workforce Clearance Procedure:  </a:t>
                      </a:r>
                      <a:r>
                        <a:rPr kumimoji="0" lang="en-US" sz="2400" u="none" strike="noStrike" cap="none" normalizeH="0" baseline="0" dirty="0">
                          <a:ln>
                            <a:noFill/>
                          </a:ln>
                          <a:effectLst/>
                        </a:rPr>
                        <a:t>Implement procedures to determine that the </a:t>
                      </a:r>
                      <a:r>
                        <a:rPr kumimoji="0" lang="en-US" sz="2400" i="1" u="none" strike="noStrike" cap="none" normalizeH="0" baseline="0" dirty="0">
                          <a:ln>
                            <a:noFill/>
                          </a:ln>
                          <a:effectLst/>
                        </a:rPr>
                        <a:t>access of a workforce member</a:t>
                      </a:r>
                      <a:r>
                        <a:rPr kumimoji="0" lang="en-US" sz="2400" u="none" strike="noStrike" cap="none" normalizeH="0" baseline="0" dirty="0">
                          <a:ln>
                            <a:noFill/>
                          </a:ln>
                          <a:effectLst/>
                        </a:rPr>
                        <a:t> to EPHI is appropriate</a:t>
                      </a:r>
                      <a:endParaRPr kumimoji="0" lang="en-US" sz="2400" b="0" i="1" u="none" strike="noStrike" cap="none" normalizeH="0" baseline="0" dirty="0">
                        <a:ln>
                          <a:noFill/>
                        </a:ln>
                        <a:solidFill>
                          <a:schemeClr val="tx1"/>
                        </a:solidFill>
                        <a:effectLst/>
                        <a:latin typeface="Arial" charset="0"/>
                      </a:endParaRPr>
                    </a:p>
                  </a:txBody>
                  <a:tcPr marT="45716" marB="457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A</a:t>
                      </a:r>
                      <a:endParaRPr kumimoji="0" lang="en-US" sz="2800" b="0" i="0" u="none" strike="noStrike" cap="none" normalizeH="0" baseline="0">
                        <a:ln>
                          <a:noFill/>
                        </a:ln>
                        <a:solidFill>
                          <a:schemeClr val="tx1"/>
                        </a:solidFill>
                        <a:effectLst/>
                        <a:latin typeface="Arial" charset="0"/>
                      </a:endParaRPr>
                    </a:p>
                  </a:txBody>
                  <a:tcPr marT="45716" marB="45716" horzOverflow="overflow"/>
                </a:tc>
                <a:extLst>
                  <a:ext uri="{0D108BD9-81ED-4DB2-BD59-A6C34878D82A}">
                    <a16:rowId xmlns:a16="http://schemas.microsoft.com/office/drawing/2014/main" val="10001"/>
                  </a:ext>
                </a:extLst>
              </a:tr>
              <a:tr h="129524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u="none" strike="noStrike" cap="none" normalizeH="0" baseline="0" dirty="0">
                          <a:ln>
                            <a:noFill/>
                          </a:ln>
                          <a:effectLst/>
                        </a:rPr>
                        <a:t>Termination Procedures</a:t>
                      </a:r>
                      <a:r>
                        <a:rPr kumimoji="0" lang="en-US" sz="2400" u="none" strike="noStrike" cap="none" normalizeH="0" baseline="0" dirty="0">
                          <a:ln>
                            <a:noFill/>
                          </a:ln>
                          <a:effectLst/>
                        </a:rPr>
                        <a:t>: Implement procedures for </a:t>
                      </a:r>
                      <a:r>
                        <a:rPr kumimoji="0" lang="en-US" sz="2400" i="1" u="none" strike="noStrike" cap="none" normalizeH="0" baseline="0" dirty="0">
                          <a:ln>
                            <a:noFill/>
                          </a:ln>
                          <a:effectLst/>
                        </a:rPr>
                        <a:t>terminating access to EPHI </a:t>
                      </a:r>
                      <a:r>
                        <a:rPr kumimoji="0" lang="en-US" sz="2400" u="none" strike="noStrike" cap="none" normalizeH="0" baseline="0" dirty="0">
                          <a:ln>
                            <a:noFill/>
                          </a:ln>
                          <a:effectLst/>
                        </a:rPr>
                        <a:t>when the employment of a workforce member ends…</a:t>
                      </a:r>
                      <a:endParaRPr kumimoji="0" lang="en-US" sz="2400" b="0" i="0" u="none" strike="noStrike" cap="none" normalizeH="0" baseline="0" dirty="0">
                        <a:ln>
                          <a:noFill/>
                        </a:ln>
                        <a:solidFill>
                          <a:schemeClr val="tx1"/>
                        </a:solidFill>
                        <a:effectLst/>
                        <a:latin typeface="Arial" charset="0"/>
                      </a:endParaRPr>
                    </a:p>
                  </a:txBody>
                  <a:tcPr marT="45716" marB="457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rPr>
                        <a:t>A</a:t>
                      </a:r>
                      <a:endParaRPr kumimoji="0" lang="en-US" sz="2800" b="0" i="0" u="none" strike="noStrike" cap="none" normalizeH="0" baseline="0" dirty="0">
                        <a:ln>
                          <a:noFill/>
                        </a:ln>
                        <a:solidFill>
                          <a:schemeClr val="tx1"/>
                        </a:solidFill>
                        <a:effectLst/>
                        <a:latin typeface="Arial" charset="0"/>
                      </a:endParaRPr>
                    </a:p>
                  </a:txBody>
                  <a:tcPr marT="45716" marB="45716" horzOverflow="overflow"/>
                </a:tc>
                <a:extLst>
                  <a:ext uri="{0D108BD9-81ED-4DB2-BD59-A6C34878D82A}">
                    <a16:rowId xmlns:a16="http://schemas.microsoft.com/office/drawing/2014/main" val="10002"/>
                  </a:ext>
                </a:extLst>
              </a:tr>
            </a:tbl>
          </a:graphicData>
        </a:graphic>
      </p:graphicFrame>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6C8558B9-A520-416A-904B-3836E738CE0E}"/>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Workforce Security Implications</a:t>
            </a:r>
          </a:p>
        </p:txBody>
      </p:sp>
      <p:pic>
        <p:nvPicPr>
          <p:cNvPr id="112643" name="Picture 3" descr="j0233018">
            <a:extLst>
              <a:ext uri="{FF2B5EF4-FFF2-40B4-BE49-F238E27FC236}">
                <a16:creationId xmlns:a16="http://schemas.microsoft.com/office/drawing/2014/main" id="{596BE1B4-1628-4904-B676-7693FF7A21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895600"/>
            <a:ext cx="347503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44" name="AutoShape 4">
            <a:extLst>
              <a:ext uri="{FF2B5EF4-FFF2-40B4-BE49-F238E27FC236}">
                <a16:creationId xmlns:a16="http://schemas.microsoft.com/office/drawing/2014/main" id="{F7B7E76D-62E6-4EF5-90CF-D2359DA8DA15}"/>
              </a:ext>
            </a:extLst>
          </p:cNvPr>
          <p:cNvSpPr>
            <a:spLocks/>
          </p:cNvSpPr>
          <p:nvPr/>
        </p:nvSpPr>
        <p:spPr bwMode="auto">
          <a:xfrm>
            <a:off x="381000" y="3352800"/>
            <a:ext cx="2133600" cy="2819400"/>
          </a:xfrm>
          <a:prstGeom prst="borderCallout3">
            <a:avLst>
              <a:gd name="adj1" fmla="val 4056"/>
              <a:gd name="adj2" fmla="val 103569"/>
              <a:gd name="adj3" fmla="val 4056"/>
              <a:gd name="adj4" fmla="val 118231"/>
              <a:gd name="adj5" fmla="val 22468"/>
              <a:gd name="adj6" fmla="val 118231"/>
              <a:gd name="adj7" fmla="val 40880"/>
              <a:gd name="adj8" fmla="val 117708"/>
            </a:avLst>
          </a:prstGeom>
          <a:solidFill>
            <a:srgbClr val="FFFFA3"/>
          </a:solidFill>
          <a:ln w="9525">
            <a:solidFill>
              <a:schemeClr val="tx1"/>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.We must have </a:t>
            </a:r>
            <a:r>
              <a:rPr lang="en-US" altLang="en-US" b="1"/>
              <a:t>procedures to allocate authorization, periodically check authorization</a:t>
            </a:r>
            <a:r>
              <a:rPr lang="en-US" altLang="en-US"/>
              <a:t>, and procedures to </a:t>
            </a:r>
            <a:r>
              <a:rPr lang="en-US" altLang="en-US" b="1"/>
              <a:t>terminate </a:t>
            </a:r>
            <a:r>
              <a:rPr lang="en-US" altLang="en-US"/>
              <a:t>someone</a:t>
            </a:r>
          </a:p>
        </p:txBody>
      </p:sp>
      <p:sp>
        <p:nvSpPr>
          <p:cNvPr id="112645" name="AutoShape 5">
            <a:extLst>
              <a:ext uri="{FF2B5EF4-FFF2-40B4-BE49-F238E27FC236}">
                <a16:creationId xmlns:a16="http://schemas.microsoft.com/office/drawing/2014/main" id="{0B292235-8576-4B02-A66D-CAEDBB6BD979}"/>
              </a:ext>
            </a:extLst>
          </p:cNvPr>
          <p:cNvSpPr>
            <a:spLocks/>
          </p:cNvSpPr>
          <p:nvPr/>
        </p:nvSpPr>
        <p:spPr bwMode="auto">
          <a:xfrm>
            <a:off x="914400" y="1600200"/>
            <a:ext cx="3048000" cy="1143000"/>
          </a:xfrm>
          <a:prstGeom prst="borderCallout1">
            <a:avLst>
              <a:gd name="adj1" fmla="val 10000"/>
              <a:gd name="adj2" fmla="val 102500"/>
              <a:gd name="adj3" fmla="val 179861"/>
              <a:gd name="adj4" fmla="val 119532"/>
            </a:avLst>
          </a:prstGeom>
          <a:solidFill>
            <a:srgbClr val="FFFFA3"/>
          </a:solidFill>
          <a:ln w="9525">
            <a:solidFill>
              <a:schemeClr val="tx1"/>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They are asking for checks and balances with supervision or </a:t>
            </a:r>
            <a:r>
              <a:rPr lang="en-US" altLang="en-US" b="1"/>
              <a:t>authorization</a:t>
            </a:r>
          </a:p>
        </p:txBody>
      </p:sp>
      <p:sp>
        <p:nvSpPr>
          <p:cNvPr id="112646" name="AutoShape 6">
            <a:extLst>
              <a:ext uri="{FF2B5EF4-FFF2-40B4-BE49-F238E27FC236}">
                <a16:creationId xmlns:a16="http://schemas.microsoft.com/office/drawing/2014/main" id="{9E02C2FB-63C0-41E2-A4A9-32957792F9B2}"/>
              </a:ext>
            </a:extLst>
          </p:cNvPr>
          <p:cNvSpPr>
            <a:spLocks/>
          </p:cNvSpPr>
          <p:nvPr/>
        </p:nvSpPr>
        <p:spPr bwMode="auto">
          <a:xfrm>
            <a:off x="6400800" y="2628900"/>
            <a:ext cx="2286000" cy="2019300"/>
          </a:xfrm>
          <a:prstGeom prst="borderCallout2">
            <a:avLst>
              <a:gd name="adj1" fmla="val 5662"/>
              <a:gd name="adj2" fmla="val -3333"/>
              <a:gd name="adj3" fmla="val 5662"/>
              <a:gd name="adj4" fmla="val -9583"/>
              <a:gd name="adj5" fmla="val 62028"/>
              <a:gd name="adj6" fmla="val -16111"/>
            </a:avLst>
          </a:prstGeom>
          <a:solidFill>
            <a:srgbClr val="FFFFA3"/>
          </a:solidFill>
          <a:ln w="9525">
            <a:solidFill>
              <a:schemeClr val="tx1"/>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We are a three person operation, can we get away with not doing this?</a:t>
            </a:r>
          </a:p>
          <a:p>
            <a:pPr algn="ctr"/>
            <a:r>
              <a:rPr lang="en-US" altLang="en-US"/>
              <a:t>Must we document our situation?</a:t>
            </a:r>
          </a:p>
          <a:p>
            <a:pPr algn="ctr"/>
            <a:r>
              <a:rPr lang="en-US" altLang="en-US"/>
              <a:t>These are </a:t>
            </a:r>
            <a:r>
              <a:rPr lang="en-US" altLang="en-US" b="1"/>
              <a:t>As</a:t>
            </a:r>
            <a:r>
              <a:rPr lang="en-US" altLang="en-US"/>
              <a:t>.</a:t>
            </a:r>
          </a:p>
        </p:txBody>
      </p:sp>
      <p:sp>
        <p:nvSpPr>
          <p:cNvPr id="112647" name="Text Box 7">
            <a:extLst>
              <a:ext uri="{FF2B5EF4-FFF2-40B4-BE49-F238E27FC236}">
                <a16:creationId xmlns:a16="http://schemas.microsoft.com/office/drawing/2014/main" id="{47B94312-8986-4B61-8CCB-BB499A83AB38}"/>
              </a:ext>
            </a:extLst>
          </p:cNvPr>
          <p:cNvSpPr txBox="1">
            <a:spLocks noChangeArrowheads="1"/>
          </p:cNvSpPr>
          <p:nvPr/>
        </p:nvSpPr>
        <p:spPr bwMode="auto">
          <a:xfrm>
            <a:off x="4657725" y="4495800"/>
            <a:ext cx="561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600" b="1"/>
              <a:t>Workforce</a:t>
            </a:r>
          </a:p>
          <a:p>
            <a:pPr algn="ctr"/>
            <a:r>
              <a:rPr lang="en-US" altLang="en-US" sz="600" b="1"/>
              <a:t>Security </a:t>
            </a:r>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4">
            <a:extLst>
              <a:ext uri="{FF2B5EF4-FFF2-40B4-BE49-F238E27FC236}">
                <a16:creationId xmlns:a16="http://schemas.microsoft.com/office/drawing/2014/main" id="{1926C94E-F1C1-4D6A-BB55-AAAE2E3C17C3}"/>
              </a:ext>
            </a:extLst>
          </p:cNvPr>
          <p:cNvSpPr>
            <a:spLocks noGrp="1" noChangeArrowheads="1"/>
          </p:cNvSpPr>
          <p:nvPr>
            <p:ph type="title"/>
          </p:nvPr>
        </p:nvSpPr>
        <p:spPr>
          <a:xfrm>
            <a:off x="381000" y="685800"/>
            <a:ext cx="8229600" cy="885825"/>
          </a:xfrm>
        </p:spPr>
        <p:txBody>
          <a:bodyPr/>
          <a:lstStyle/>
          <a:p>
            <a:pPr eaLnBrk="1" hangingPunct="1"/>
            <a:r>
              <a:rPr lang="en-US" altLang="en-US" sz="3200">
                <a:ea typeface="Calibri" panose="020F0502020204030204" pitchFamily="34" charset="0"/>
                <a:cs typeface="Lucida Sans" panose="020B0602030504020204" pitchFamily="34" charset="0"/>
              </a:rPr>
              <a:t>Administrative:</a:t>
            </a:r>
            <a:br>
              <a:rPr lang="en-US" altLang="en-US" sz="3200">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Information Access Mgmt</a:t>
            </a:r>
          </a:p>
        </p:txBody>
      </p:sp>
      <p:graphicFrame>
        <p:nvGraphicFramePr>
          <p:cNvPr id="91182" name="Group 46">
            <a:extLst>
              <a:ext uri="{FF2B5EF4-FFF2-40B4-BE49-F238E27FC236}">
                <a16:creationId xmlns:a16="http://schemas.microsoft.com/office/drawing/2014/main" id="{C4CE9F72-E8AC-4A89-AE20-3DBE9D45CD8B}"/>
              </a:ext>
            </a:extLst>
          </p:cNvPr>
          <p:cNvGraphicFramePr>
            <a:graphicFrameLocks noGrp="1"/>
          </p:cNvGraphicFramePr>
          <p:nvPr>
            <p:ph type="tbl" idx="1"/>
          </p:nvPr>
        </p:nvGraphicFramePr>
        <p:xfrm>
          <a:off x="457200" y="1981200"/>
          <a:ext cx="8229600" cy="3811587"/>
        </p:xfrm>
        <a:graphic>
          <a:graphicData uri="http://schemas.openxmlformats.org/drawingml/2006/table">
            <a:tbl>
              <a:tblPr>
                <a:tableStyleId>{69CF1AB2-1976-4502-BF36-3FF5EA218861}</a:tableStyleId>
              </a:tblPr>
              <a:tblGrid>
                <a:gridCol w="7467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131085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Isolating Health Care Clearinghouse (CH) Function: </a:t>
                      </a:r>
                      <a:r>
                        <a:rPr kumimoji="0" lang="en-US" sz="2000" u="none" strike="noStrike" cap="none" normalizeH="0" baseline="0" dirty="0">
                          <a:ln>
                            <a:noFill/>
                          </a:ln>
                          <a:effectLst/>
                        </a:rPr>
                        <a:t>If a health care CH is part of a larger organization, the CH operation must implement policies and procedures that protect the EPHI of the CH from unauthorized access by the larger organization</a:t>
                      </a:r>
                      <a:endParaRPr kumimoji="0" lang="en-US" sz="2000" b="0" i="0" u="none" strike="noStrike" cap="none" normalizeH="0" baseline="0" dirty="0">
                        <a:ln>
                          <a:noFill/>
                        </a:ln>
                        <a:solidFill>
                          <a:schemeClr val="tx1"/>
                        </a:solidFill>
                        <a:effectLst/>
                        <a:latin typeface="Arial" charset="0"/>
                      </a:endParaRPr>
                    </a:p>
                  </a:txBody>
                  <a:tcPr marT="45728" marB="45728"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marT="45728" marB="45728" horzOverflow="overflow"/>
                </a:tc>
                <a:extLst>
                  <a:ext uri="{0D108BD9-81ED-4DB2-BD59-A6C34878D82A}">
                    <a16:rowId xmlns:a16="http://schemas.microsoft.com/office/drawing/2014/main" val="10000"/>
                  </a:ext>
                </a:extLst>
              </a:tr>
              <a:tr h="10526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Access Authorization</a:t>
                      </a:r>
                      <a:r>
                        <a:rPr kumimoji="0" lang="en-US" sz="2000" u="none" strike="noStrike" cap="none" normalizeH="0" baseline="0" dirty="0">
                          <a:ln>
                            <a:noFill/>
                          </a:ln>
                          <a:effectLst/>
                        </a:rPr>
                        <a:t>: Implement </a:t>
                      </a:r>
                      <a:r>
                        <a:rPr kumimoji="0" lang="en-US" sz="2000" i="1" u="none" strike="noStrike" cap="none" normalizeH="0" baseline="0" dirty="0">
                          <a:ln>
                            <a:noFill/>
                          </a:ln>
                          <a:effectLst/>
                        </a:rPr>
                        <a:t>policies and procedure for granting access to EPHI </a:t>
                      </a:r>
                      <a:r>
                        <a:rPr kumimoji="0" lang="en-US" sz="2000" u="none" strike="noStrike" cap="none" normalizeH="0" baseline="0" dirty="0">
                          <a:ln>
                            <a:noFill/>
                          </a:ln>
                          <a:effectLst/>
                        </a:rPr>
                        <a:t>– e.g., through access to a workstation, transaction, program, process, or other mechanism</a:t>
                      </a:r>
                      <a:endParaRPr kumimoji="0" lang="en-US" sz="2000" b="0" i="0" u="none" strike="noStrike" cap="none" normalizeH="0" baseline="0" dirty="0">
                        <a:ln>
                          <a:noFill/>
                        </a:ln>
                        <a:solidFill>
                          <a:schemeClr val="tx1"/>
                        </a:solidFill>
                        <a:effectLst/>
                        <a:latin typeface="Arial" charset="0"/>
                      </a:endParaRPr>
                    </a:p>
                  </a:txBody>
                  <a:tcPr marT="45728" marB="45728"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A</a:t>
                      </a:r>
                      <a:endParaRPr kumimoji="0" lang="en-US" sz="2800" b="0" i="0" u="none" strike="noStrike" cap="none" normalizeH="0" baseline="0">
                        <a:ln>
                          <a:noFill/>
                        </a:ln>
                        <a:solidFill>
                          <a:schemeClr val="tx1"/>
                        </a:solidFill>
                        <a:effectLst/>
                        <a:latin typeface="Arial" charset="0"/>
                      </a:endParaRPr>
                    </a:p>
                  </a:txBody>
                  <a:tcPr marT="45728" marB="45728" horzOverflow="overflow"/>
                </a:tc>
                <a:extLst>
                  <a:ext uri="{0D108BD9-81ED-4DB2-BD59-A6C34878D82A}">
                    <a16:rowId xmlns:a16="http://schemas.microsoft.com/office/drawing/2014/main" val="10001"/>
                  </a:ext>
                </a:extLst>
              </a:tr>
              <a:tr h="144804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Access Establishment &amp; Modification: </a:t>
                      </a:r>
                      <a:r>
                        <a:rPr kumimoji="0" lang="en-US" sz="2000" u="none" strike="noStrike" cap="none" normalizeH="0" baseline="0" dirty="0">
                          <a:ln>
                            <a:noFill/>
                          </a:ln>
                          <a:effectLst/>
                        </a:rPr>
                        <a:t>Implement policies and procedures that, based upon the entity’s access authorization policies, </a:t>
                      </a:r>
                      <a:r>
                        <a:rPr kumimoji="0" lang="en-US" sz="2000" i="1" u="none" strike="noStrike" cap="none" normalizeH="0" baseline="0" dirty="0">
                          <a:ln>
                            <a:noFill/>
                          </a:ln>
                          <a:effectLst/>
                        </a:rPr>
                        <a:t>establish, document, review, and modify a user’s right of access </a:t>
                      </a:r>
                      <a:r>
                        <a:rPr kumimoji="0" lang="en-US" sz="2000" u="none" strike="noStrike" cap="none" normalizeH="0" baseline="0" dirty="0">
                          <a:ln>
                            <a:noFill/>
                          </a:ln>
                          <a:effectLst/>
                        </a:rPr>
                        <a:t>to a workstation, transaction, program or process.</a:t>
                      </a:r>
                      <a:endParaRPr kumimoji="0" lang="en-US" sz="2000" b="0" i="0" u="none" strike="noStrike" cap="none" normalizeH="0" baseline="0" dirty="0">
                        <a:ln>
                          <a:noFill/>
                        </a:ln>
                        <a:solidFill>
                          <a:schemeClr val="tx1"/>
                        </a:solidFill>
                        <a:effectLst/>
                        <a:latin typeface="Arial" charset="0"/>
                      </a:endParaRPr>
                    </a:p>
                  </a:txBody>
                  <a:tcPr marT="45728" marB="45728"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A</a:t>
                      </a:r>
                      <a:endParaRPr kumimoji="0" lang="en-US" sz="2800" b="0" i="0" u="none" strike="noStrike" cap="none" normalizeH="0" baseline="0">
                        <a:ln>
                          <a:noFill/>
                        </a:ln>
                        <a:solidFill>
                          <a:schemeClr val="tx1"/>
                        </a:solidFill>
                        <a:effectLst/>
                        <a:latin typeface="Arial" charset="0"/>
                      </a:endParaRPr>
                    </a:p>
                  </a:txBody>
                  <a:tcPr marT="45728" marB="45728" horzOverflow="overflow"/>
                </a:tc>
                <a:extLst>
                  <a:ext uri="{0D108BD9-81ED-4DB2-BD59-A6C34878D82A}">
                    <a16:rowId xmlns:a16="http://schemas.microsoft.com/office/drawing/2014/main" val="10002"/>
                  </a:ext>
                </a:extLst>
              </a:tr>
            </a:tbl>
          </a:graphicData>
        </a:graphic>
      </p:graphicFrame>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8C16B324-0F4F-42A8-88B0-44AD6DB2EA59}"/>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Info Access Mgmt Implications</a:t>
            </a:r>
          </a:p>
        </p:txBody>
      </p:sp>
      <p:pic>
        <p:nvPicPr>
          <p:cNvPr id="116739" name="Picture 3" descr="j0233018">
            <a:extLst>
              <a:ext uri="{FF2B5EF4-FFF2-40B4-BE49-F238E27FC236}">
                <a16:creationId xmlns:a16="http://schemas.microsoft.com/office/drawing/2014/main" id="{B38FE03F-DB7F-4042-8D9E-24490DD564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895600"/>
            <a:ext cx="347503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8" name="AutoShape 4">
            <a:extLst>
              <a:ext uri="{FF2B5EF4-FFF2-40B4-BE49-F238E27FC236}">
                <a16:creationId xmlns:a16="http://schemas.microsoft.com/office/drawing/2014/main" id="{DA96B39E-7235-43E3-8799-86F5404592EC}"/>
              </a:ext>
            </a:extLst>
          </p:cNvPr>
          <p:cNvSpPr>
            <a:spLocks/>
          </p:cNvSpPr>
          <p:nvPr/>
        </p:nvSpPr>
        <p:spPr bwMode="auto">
          <a:xfrm>
            <a:off x="381000" y="3352800"/>
            <a:ext cx="2133600" cy="1828800"/>
          </a:xfrm>
          <a:prstGeom prst="borderCallout3">
            <a:avLst>
              <a:gd name="adj1" fmla="val 6250"/>
              <a:gd name="adj2" fmla="val 103569"/>
              <a:gd name="adj3" fmla="val 6250"/>
              <a:gd name="adj4" fmla="val 118231"/>
              <a:gd name="adj5" fmla="val 34634"/>
              <a:gd name="adj6" fmla="val 118231"/>
              <a:gd name="adj7" fmla="val 63023"/>
              <a:gd name="adj8" fmla="val 117708"/>
            </a:avLst>
          </a:prstGeom>
          <a:solidFill>
            <a:schemeClr val="tx1">
              <a:lumMod val="10000"/>
              <a:lumOff val="90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t>It is an implementation:  We must define a </a:t>
            </a:r>
            <a:r>
              <a:rPr lang="en-US" altLang="en-US" sz="1800" b="1" dirty="0"/>
              <a:t>data owner</a:t>
            </a:r>
            <a:r>
              <a:rPr lang="en-US" altLang="en-US" sz="1800" dirty="0"/>
              <a:t> for each major process</a:t>
            </a:r>
          </a:p>
        </p:txBody>
      </p:sp>
      <p:sp>
        <p:nvSpPr>
          <p:cNvPr id="57349" name="AutoShape 5">
            <a:extLst>
              <a:ext uri="{FF2B5EF4-FFF2-40B4-BE49-F238E27FC236}">
                <a16:creationId xmlns:a16="http://schemas.microsoft.com/office/drawing/2014/main" id="{16D1C3E4-F0A7-46E9-B109-AE6F895E5832}"/>
              </a:ext>
            </a:extLst>
          </p:cNvPr>
          <p:cNvSpPr>
            <a:spLocks/>
          </p:cNvSpPr>
          <p:nvPr/>
        </p:nvSpPr>
        <p:spPr bwMode="auto">
          <a:xfrm>
            <a:off x="914400" y="1600200"/>
            <a:ext cx="3048000" cy="1143000"/>
          </a:xfrm>
          <a:prstGeom prst="borderCallout1">
            <a:avLst>
              <a:gd name="adj1" fmla="val 10000"/>
              <a:gd name="adj2" fmla="val 102500"/>
              <a:gd name="adj3" fmla="val 179861"/>
              <a:gd name="adj4" fmla="val 119532"/>
            </a:avLst>
          </a:prstGeom>
          <a:solidFill>
            <a:schemeClr val="tx1">
              <a:lumMod val="10000"/>
              <a:lumOff val="90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a:t>Isn’t this the same as the previous rule?</a:t>
            </a:r>
          </a:p>
        </p:txBody>
      </p:sp>
      <p:sp>
        <p:nvSpPr>
          <p:cNvPr id="57350" name="AutoShape 6">
            <a:extLst>
              <a:ext uri="{FF2B5EF4-FFF2-40B4-BE49-F238E27FC236}">
                <a16:creationId xmlns:a16="http://schemas.microsoft.com/office/drawing/2014/main" id="{FF50075B-4DAB-4AC5-A485-E9E8F2A5D684}"/>
              </a:ext>
            </a:extLst>
          </p:cNvPr>
          <p:cNvSpPr>
            <a:spLocks/>
          </p:cNvSpPr>
          <p:nvPr/>
        </p:nvSpPr>
        <p:spPr bwMode="auto">
          <a:xfrm>
            <a:off x="6400800" y="2628900"/>
            <a:ext cx="2286000" cy="1714500"/>
          </a:xfrm>
          <a:prstGeom prst="borderCallout2">
            <a:avLst>
              <a:gd name="adj1" fmla="val 6667"/>
              <a:gd name="adj2" fmla="val -3333"/>
              <a:gd name="adj3" fmla="val 6667"/>
              <a:gd name="adj4" fmla="val -9583"/>
              <a:gd name="adj5" fmla="val 73056"/>
              <a:gd name="adj6" fmla="val -16111"/>
            </a:avLst>
          </a:prstGeom>
          <a:solidFill>
            <a:schemeClr val="tx1">
              <a:lumMod val="10000"/>
              <a:lumOff val="90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t>.And then our IT people must define </a:t>
            </a:r>
            <a:r>
              <a:rPr lang="en-US" altLang="en-US" sz="1800" b="1" dirty="0"/>
              <a:t>how they will grant access</a:t>
            </a:r>
            <a:r>
              <a:rPr lang="en-US" altLang="en-US" sz="1800" dirty="0"/>
              <a:t> based upon the data owner’s decisions.</a:t>
            </a:r>
          </a:p>
        </p:txBody>
      </p:sp>
      <p:sp>
        <p:nvSpPr>
          <p:cNvPr id="116743" name="Text Box 7">
            <a:extLst>
              <a:ext uri="{FF2B5EF4-FFF2-40B4-BE49-F238E27FC236}">
                <a16:creationId xmlns:a16="http://schemas.microsoft.com/office/drawing/2014/main" id="{51C3C928-3839-44A1-9D6A-E7A115F67B3F}"/>
              </a:ext>
            </a:extLst>
          </p:cNvPr>
          <p:cNvSpPr txBox="1">
            <a:spLocks noChangeArrowheads="1"/>
          </p:cNvSpPr>
          <p:nvPr/>
        </p:nvSpPr>
        <p:spPr bwMode="auto">
          <a:xfrm>
            <a:off x="4640263" y="4495800"/>
            <a:ext cx="612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600" b="1"/>
              <a:t>Info Access</a:t>
            </a:r>
          </a:p>
          <a:p>
            <a:pPr algn="ctr"/>
            <a:r>
              <a:rPr lang="en-US" altLang="en-US" sz="600" b="1"/>
              <a:t>Mgmt</a:t>
            </a:r>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4">
            <a:extLst>
              <a:ext uri="{FF2B5EF4-FFF2-40B4-BE49-F238E27FC236}">
                <a16:creationId xmlns:a16="http://schemas.microsoft.com/office/drawing/2014/main" id="{3D03FF20-B2FD-4BBD-92F0-5A561D85F488}"/>
              </a:ext>
            </a:extLst>
          </p:cNvPr>
          <p:cNvSpPr>
            <a:spLocks noGrp="1" noChangeArrowheads="1"/>
          </p:cNvSpPr>
          <p:nvPr>
            <p:ph type="title"/>
          </p:nvPr>
        </p:nvSpPr>
        <p:spPr>
          <a:xfrm>
            <a:off x="457200" y="685800"/>
            <a:ext cx="8229600" cy="885825"/>
          </a:xfrm>
        </p:spPr>
        <p:txBody>
          <a:bodyPr/>
          <a:lstStyle/>
          <a:p>
            <a:pPr eaLnBrk="1" hangingPunct="1"/>
            <a:r>
              <a:rPr lang="en-US" altLang="en-US" sz="3200">
                <a:ea typeface="Calibri" panose="020F0502020204030204" pitchFamily="34" charset="0"/>
                <a:cs typeface="Lucida Sans" panose="020B0602030504020204" pitchFamily="34" charset="0"/>
              </a:rPr>
              <a:t>Administrative:</a:t>
            </a:r>
            <a:br>
              <a:rPr lang="en-US" altLang="en-US" sz="3200">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Security Awareness &amp; Training</a:t>
            </a:r>
          </a:p>
        </p:txBody>
      </p:sp>
      <p:graphicFrame>
        <p:nvGraphicFramePr>
          <p:cNvPr id="97308" name="Group 28">
            <a:extLst>
              <a:ext uri="{FF2B5EF4-FFF2-40B4-BE49-F238E27FC236}">
                <a16:creationId xmlns:a16="http://schemas.microsoft.com/office/drawing/2014/main" id="{6A09665E-E0B6-4386-BA1A-F551DC6DFFCC}"/>
              </a:ext>
            </a:extLst>
          </p:cNvPr>
          <p:cNvGraphicFramePr>
            <a:graphicFrameLocks noGrp="1"/>
          </p:cNvGraphicFramePr>
          <p:nvPr>
            <p:ph type="tbl" idx="1"/>
          </p:nvPr>
        </p:nvGraphicFramePr>
        <p:xfrm>
          <a:off x="457200" y="1981200"/>
          <a:ext cx="8229600" cy="4103687"/>
        </p:xfrm>
        <a:graphic>
          <a:graphicData uri="http://schemas.openxmlformats.org/drawingml/2006/table">
            <a:tbl>
              <a:tblPr>
                <a:tableStyleId>{69CF1AB2-1976-4502-BF36-3FF5EA218861}</a:tableStyleId>
              </a:tblPr>
              <a:tblGrid>
                <a:gridCol w="7467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9716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u="none" strike="noStrike" cap="none" normalizeH="0" baseline="0" dirty="0">
                          <a:ln>
                            <a:noFill/>
                          </a:ln>
                          <a:effectLst/>
                        </a:rPr>
                        <a:t>Security Reminders</a:t>
                      </a:r>
                      <a:r>
                        <a:rPr kumimoji="0" lang="en-US" sz="2400" u="none" strike="noStrike" cap="none" normalizeH="0" baseline="0" dirty="0">
                          <a:ln>
                            <a:noFill/>
                          </a:ln>
                          <a:effectLst/>
                        </a:rPr>
                        <a:t>: Provide </a:t>
                      </a:r>
                      <a:r>
                        <a:rPr kumimoji="0" lang="en-US" sz="2400" i="1" u="none" strike="noStrike" cap="none" normalizeH="0" baseline="0" dirty="0">
                          <a:ln>
                            <a:noFill/>
                          </a:ln>
                          <a:effectLst/>
                        </a:rPr>
                        <a:t>periodic security updates </a:t>
                      </a:r>
                      <a:r>
                        <a:rPr kumimoji="0" lang="en-US" sz="2400" u="none" strike="noStrike" cap="none" normalizeH="0" baseline="0" dirty="0">
                          <a:ln>
                            <a:noFill/>
                          </a:ln>
                          <a:effectLst/>
                        </a:rPr>
                        <a:t>to members of the workforce</a:t>
                      </a:r>
                      <a:endParaRPr kumimoji="0" lang="en-US" sz="2400" b="0" i="0" u="none" strike="noStrike" cap="none" normalizeH="0" baseline="0" dirty="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A</a:t>
                      </a:r>
                      <a:endParaRPr kumimoji="0" lang="en-US" sz="2800" b="0" i="0" u="none" strike="noStrike" cap="none" normalizeH="0" baseline="0">
                        <a:ln>
                          <a:noFill/>
                        </a:ln>
                        <a:solidFill>
                          <a:schemeClr val="tx1"/>
                        </a:solidFill>
                        <a:effectLst/>
                        <a:latin typeface="Arial" charset="0"/>
                      </a:endParaRPr>
                    </a:p>
                  </a:txBody>
                  <a:tcPr marT="45724" marB="45724" horzOverflow="overflow"/>
                </a:tc>
                <a:extLst>
                  <a:ext uri="{0D108BD9-81ED-4DB2-BD59-A6C34878D82A}">
                    <a16:rowId xmlns:a16="http://schemas.microsoft.com/office/drawing/2014/main" val="10000"/>
                  </a:ext>
                </a:extLst>
              </a:tr>
              <a:tr h="118881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u="none" strike="noStrike" cap="none" normalizeH="0" baseline="0" dirty="0">
                          <a:ln>
                            <a:noFill/>
                          </a:ln>
                          <a:effectLst/>
                        </a:rPr>
                        <a:t>Protection from Malicious Software</a:t>
                      </a:r>
                      <a:r>
                        <a:rPr kumimoji="0" lang="en-US" sz="2400" u="none" strike="noStrike" cap="none" normalizeH="0" baseline="0" dirty="0">
                          <a:ln>
                            <a:noFill/>
                          </a:ln>
                          <a:effectLst/>
                        </a:rPr>
                        <a:t>: Implement procedures for guarding against, </a:t>
                      </a:r>
                      <a:r>
                        <a:rPr kumimoji="0" lang="en-US" sz="2400" i="1" u="none" strike="noStrike" cap="none" normalizeH="0" baseline="0" dirty="0">
                          <a:ln>
                            <a:noFill/>
                          </a:ln>
                          <a:effectLst/>
                        </a:rPr>
                        <a:t>detecting, and reporting malicious software</a:t>
                      </a:r>
                      <a:endParaRPr kumimoji="0" lang="en-US" sz="2400" b="0" i="1" u="none" strike="noStrike" cap="none" normalizeH="0" baseline="0" dirty="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A</a:t>
                      </a:r>
                      <a:endParaRPr kumimoji="0" lang="en-US" sz="2800" b="0" i="0" u="none" strike="noStrike" cap="none" normalizeH="0" baseline="0">
                        <a:ln>
                          <a:noFill/>
                        </a:ln>
                        <a:solidFill>
                          <a:schemeClr val="tx1"/>
                        </a:solidFill>
                        <a:effectLst/>
                        <a:latin typeface="Arial" charset="0"/>
                      </a:endParaRPr>
                    </a:p>
                  </a:txBody>
                  <a:tcPr marT="45724" marB="45724" horzOverflow="overflow"/>
                </a:tc>
                <a:extLst>
                  <a:ext uri="{0D108BD9-81ED-4DB2-BD59-A6C34878D82A}">
                    <a16:rowId xmlns:a16="http://schemas.microsoft.com/office/drawing/2014/main" val="10001"/>
                  </a:ext>
                </a:extLst>
              </a:tr>
              <a:tr h="9716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u="none" strike="noStrike" cap="none" normalizeH="0" baseline="0" dirty="0">
                          <a:ln>
                            <a:noFill/>
                          </a:ln>
                          <a:effectLst/>
                        </a:rPr>
                        <a:t>Login Monitoring</a:t>
                      </a:r>
                      <a:r>
                        <a:rPr kumimoji="0" lang="en-US" sz="2400" u="none" strike="noStrike" cap="none" normalizeH="0" baseline="0" dirty="0">
                          <a:ln>
                            <a:noFill/>
                          </a:ln>
                          <a:effectLst/>
                        </a:rPr>
                        <a:t>: Implement procedures for </a:t>
                      </a:r>
                      <a:r>
                        <a:rPr kumimoji="0" lang="en-US" sz="2400" i="1" u="none" strike="noStrike" cap="none" normalizeH="0" baseline="0" dirty="0">
                          <a:ln>
                            <a:noFill/>
                          </a:ln>
                          <a:effectLst/>
                        </a:rPr>
                        <a:t>monitoring login attempts</a:t>
                      </a:r>
                      <a:r>
                        <a:rPr kumimoji="0" lang="en-US" sz="2400" u="none" strike="noStrike" cap="none" normalizeH="0" baseline="0" dirty="0">
                          <a:ln>
                            <a:noFill/>
                          </a:ln>
                          <a:effectLst/>
                        </a:rPr>
                        <a:t> and reporting discrepancies</a:t>
                      </a:r>
                      <a:endParaRPr kumimoji="0" lang="en-US" sz="2400" b="0" i="0" u="none" strike="noStrike" cap="none" normalizeH="0" baseline="0" dirty="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A</a:t>
                      </a:r>
                      <a:endParaRPr kumimoji="0" lang="en-US" sz="2800" b="0" i="0" u="none" strike="noStrike" cap="none" normalizeH="0" baseline="0">
                        <a:ln>
                          <a:noFill/>
                        </a:ln>
                        <a:solidFill>
                          <a:schemeClr val="tx1"/>
                        </a:solidFill>
                        <a:effectLst/>
                        <a:latin typeface="Arial" charset="0"/>
                      </a:endParaRPr>
                    </a:p>
                  </a:txBody>
                  <a:tcPr marT="45724" marB="45724" horzOverflow="overflow"/>
                </a:tc>
                <a:extLst>
                  <a:ext uri="{0D108BD9-81ED-4DB2-BD59-A6C34878D82A}">
                    <a16:rowId xmlns:a16="http://schemas.microsoft.com/office/drawing/2014/main" val="10002"/>
                  </a:ext>
                </a:extLst>
              </a:tr>
              <a:tr h="9716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u="none" strike="noStrike" cap="none" normalizeH="0" baseline="0" dirty="0">
                          <a:ln>
                            <a:noFill/>
                          </a:ln>
                          <a:effectLst/>
                        </a:rPr>
                        <a:t>Password </a:t>
                      </a:r>
                      <a:r>
                        <a:rPr kumimoji="0" lang="en-US" sz="2400" b="1" u="none" strike="noStrike" cap="none" normalizeH="0" baseline="0" dirty="0" err="1">
                          <a:ln>
                            <a:noFill/>
                          </a:ln>
                          <a:effectLst/>
                        </a:rPr>
                        <a:t>Mgmt</a:t>
                      </a:r>
                      <a:r>
                        <a:rPr kumimoji="0" lang="en-US" sz="2400" u="none" strike="noStrike" cap="none" normalizeH="0" baseline="0" dirty="0">
                          <a:ln>
                            <a:noFill/>
                          </a:ln>
                          <a:effectLst/>
                        </a:rPr>
                        <a:t>:  Implement procedures for creating, changing and </a:t>
                      </a:r>
                      <a:r>
                        <a:rPr kumimoji="0" lang="en-US" sz="2400" i="1" u="none" strike="noStrike" cap="none" normalizeH="0" baseline="0" dirty="0">
                          <a:ln>
                            <a:noFill/>
                          </a:ln>
                          <a:effectLst/>
                        </a:rPr>
                        <a:t>safeguarding passwords</a:t>
                      </a:r>
                      <a:endParaRPr kumimoji="0" lang="en-US" sz="2400" b="0" i="1" u="none" strike="noStrike" cap="none" normalizeH="0" baseline="0" dirty="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A</a:t>
                      </a:r>
                      <a:endParaRPr kumimoji="0" lang="en-US" sz="2800" b="0" i="0" u="none" strike="noStrike" cap="none" normalizeH="0" baseline="0">
                        <a:ln>
                          <a:noFill/>
                        </a:ln>
                        <a:solidFill>
                          <a:schemeClr val="tx1"/>
                        </a:solidFill>
                        <a:effectLst/>
                        <a:latin typeface="Arial" charset="0"/>
                      </a:endParaRPr>
                    </a:p>
                  </a:txBody>
                  <a:tcPr marT="45724" marB="45724" horzOverflow="overflow"/>
                </a:tc>
                <a:extLst>
                  <a:ext uri="{0D108BD9-81ED-4DB2-BD59-A6C34878D82A}">
                    <a16:rowId xmlns:a16="http://schemas.microsoft.com/office/drawing/2014/main" val="10003"/>
                  </a:ext>
                </a:extLst>
              </a:tr>
            </a:tbl>
          </a:graphicData>
        </a:graphic>
      </p:graphicFrame>
      <p:sp>
        <p:nvSpPr>
          <p:cNvPr id="118804" name="Text Box 29">
            <a:extLst>
              <a:ext uri="{FF2B5EF4-FFF2-40B4-BE49-F238E27FC236}">
                <a16:creationId xmlns:a16="http://schemas.microsoft.com/office/drawing/2014/main" id="{128371E5-3D7A-4257-A947-B78CD64DEF5D}"/>
              </a:ext>
            </a:extLst>
          </p:cNvPr>
          <p:cNvSpPr txBox="1">
            <a:spLocks noChangeArrowheads="1"/>
          </p:cNvSpPr>
          <p:nvPr/>
        </p:nvSpPr>
        <p:spPr bwMode="auto">
          <a:xfrm>
            <a:off x="2514600" y="6172200"/>
            <a:ext cx="3397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What do you think these mean?</a:t>
            </a:r>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6">
            <a:extLst>
              <a:ext uri="{FF2B5EF4-FFF2-40B4-BE49-F238E27FC236}">
                <a16:creationId xmlns:a16="http://schemas.microsoft.com/office/drawing/2014/main" id="{466E4444-B66B-4EF5-9897-4B205B53DA56}"/>
              </a:ext>
            </a:extLst>
          </p:cNvPr>
          <p:cNvSpPr>
            <a:spLocks noGrp="1" noChangeArrowheads="1"/>
          </p:cNvSpPr>
          <p:nvPr>
            <p:ph type="title"/>
          </p:nvPr>
        </p:nvSpPr>
        <p:spPr>
          <a:xfrm>
            <a:off x="457200" y="685800"/>
            <a:ext cx="8229600" cy="885825"/>
          </a:xfrm>
        </p:spPr>
        <p:txBody>
          <a:bodyPr/>
          <a:lstStyle/>
          <a:p>
            <a:pPr eaLnBrk="1" hangingPunct="1"/>
            <a:r>
              <a:rPr lang="en-US" altLang="en-US" sz="3200">
                <a:ea typeface="Calibri" panose="020F0502020204030204" pitchFamily="34" charset="0"/>
                <a:cs typeface="Lucida Sans" panose="020B0602030504020204" pitchFamily="34" charset="0"/>
              </a:rPr>
              <a:t>Administrative:</a:t>
            </a:r>
            <a:br>
              <a:rPr lang="en-US" altLang="en-US" sz="3200">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Contingency Plan</a:t>
            </a:r>
          </a:p>
        </p:txBody>
      </p:sp>
      <p:graphicFrame>
        <p:nvGraphicFramePr>
          <p:cNvPr id="103469" name="Group 45">
            <a:extLst>
              <a:ext uri="{FF2B5EF4-FFF2-40B4-BE49-F238E27FC236}">
                <a16:creationId xmlns:a16="http://schemas.microsoft.com/office/drawing/2014/main" id="{76094FDD-E482-4099-AD3A-A8064F289A44}"/>
              </a:ext>
            </a:extLst>
          </p:cNvPr>
          <p:cNvGraphicFramePr>
            <a:graphicFrameLocks noGrp="1"/>
          </p:cNvGraphicFramePr>
          <p:nvPr>
            <p:ph type="tbl" idx="1"/>
          </p:nvPr>
        </p:nvGraphicFramePr>
        <p:xfrm>
          <a:off x="457200" y="1981200"/>
          <a:ext cx="8229600" cy="4419600"/>
        </p:xfrm>
        <a:graphic>
          <a:graphicData uri="http://schemas.openxmlformats.org/drawingml/2006/table">
            <a:tbl>
              <a:tblPr>
                <a:tableStyleId>{69CF1AB2-1976-4502-BF36-3FF5EA218861}</a:tableStyleId>
              </a:tblPr>
              <a:tblGrid>
                <a:gridCol w="77724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tblGrid>
              <a:tr h="6096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Data Backup Plan: </a:t>
                      </a:r>
                      <a:r>
                        <a:rPr kumimoji="0" lang="en-US" sz="2000" u="none" strike="noStrike" cap="none" normalizeH="0" baseline="0" dirty="0">
                          <a:ln>
                            <a:noFill/>
                          </a:ln>
                          <a:effectLst/>
                        </a:rPr>
                        <a:t>Establish and implement procedures to create and maintain </a:t>
                      </a:r>
                      <a:r>
                        <a:rPr kumimoji="0" lang="en-US" sz="2000" i="1" u="none" strike="noStrike" cap="none" normalizeH="0" baseline="0" dirty="0">
                          <a:ln>
                            <a:noFill/>
                          </a:ln>
                          <a:effectLst/>
                        </a:rPr>
                        <a:t>retrievable exact copies of EPHI</a:t>
                      </a:r>
                      <a:endParaRPr kumimoji="0" lang="en-US" sz="2000" b="0" i="1"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horzOverflow="overflow"/>
                </a:tc>
                <a:extLst>
                  <a:ext uri="{0D108BD9-81ED-4DB2-BD59-A6C34878D82A}">
                    <a16:rowId xmlns:a16="http://schemas.microsoft.com/office/drawing/2014/main" val="10000"/>
                  </a:ext>
                </a:extLst>
              </a:tr>
              <a:tr h="5937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Disaster Recovery Plan: </a:t>
                      </a:r>
                      <a:r>
                        <a:rPr kumimoji="0" lang="en-US" sz="2000" u="none" strike="noStrike" cap="none" normalizeH="0" baseline="0" dirty="0">
                          <a:ln>
                            <a:noFill/>
                          </a:ln>
                          <a:effectLst/>
                        </a:rPr>
                        <a:t>Establish … procedures to </a:t>
                      </a:r>
                      <a:r>
                        <a:rPr kumimoji="0" lang="en-US" sz="2000" i="1" u="none" strike="noStrike" cap="none" normalizeH="0" baseline="0" dirty="0">
                          <a:ln>
                            <a:noFill/>
                          </a:ln>
                          <a:effectLst/>
                        </a:rPr>
                        <a:t>restore any loss of data</a:t>
                      </a:r>
                      <a:endParaRPr kumimoji="0" lang="en-US" sz="2000" b="0" i="1"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horzOverflow="overflow"/>
                </a:tc>
                <a:extLst>
                  <a:ext uri="{0D108BD9-81ED-4DB2-BD59-A6C34878D82A}">
                    <a16:rowId xmlns:a16="http://schemas.microsoft.com/office/drawing/2014/main" val="10001"/>
                  </a:ext>
                </a:extLst>
              </a:tr>
              <a:tr h="7778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Emergency Mode Operation Plan: </a:t>
                      </a:r>
                      <a:r>
                        <a:rPr kumimoji="0" lang="en-US" sz="2000" u="none" strike="noStrike" cap="none" normalizeH="0" baseline="0" dirty="0">
                          <a:ln>
                            <a:noFill/>
                          </a:ln>
                          <a:effectLst/>
                        </a:rPr>
                        <a:t>The emergency mode operation plan requires CEs to establish … procedures to enable </a:t>
                      </a:r>
                      <a:r>
                        <a:rPr kumimoji="0" lang="en-US" sz="2000" i="1" u="none" strike="noStrike" cap="none" normalizeH="0" baseline="0" dirty="0">
                          <a:ln>
                            <a:noFill/>
                          </a:ln>
                          <a:effectLst/>
                        </a:rPr>
                        <a:t>continuation of critical business processes,</a:t>
                      </a:r>
                      <a:r>
                        <a:rPr kumimoji="0" lang="en-US" sz="2000" u="none" strike="noStrike" cap="none" normalizeH="0" baseline="0" dirty="0">
                          <a:ln>
                            <a:noFill/>
                          </a:ln>
                          <a:effectLst/>
                        </a:rPr>
                        <a:t> while maintaining the security of EPHI while operating in emergency mode</a:t>
                      </a:r>
                      <a:endParaRPr kumimoji="0" lang="en-US" sz="20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horzOverflow="overflow"/>
                </a:tc>
                <a:extLst>
                  <a:ext uri="{0D108BD9-81ED-4DB2-BD59-A6C34878D82A}">
                    <a16:rowId xmlns:a16="http://schemas.microsoft.com/office/drawing/2014/main" val="10002"/>
                  </a:ext>
                </a:extLst>
              </a:tr>
              <a:tr h="6556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Testing &amp; Revision Procedure: </a:t>
                      </a:r>
                      <a:r>
                        <a:rPr kumimoji="0" lang="en-US" sz="2000" u="none" strike="noStrike" cap="none" normalizeH="0" baseline="0" dirty="0">
                          <a:ln>
                            <a:noFill/>
                          </a:ln>
                          <a:effectLst/>
                        </a:rPr>
                        <a:t>Implement procedures for </a:t>
                      </a:r>
                      <a:r>
                        <a:rPr kumimoji="0" lang="en-US" sz="2000" i="1" u="none" strike="noStrike" cap="none" normalizeH="0" baseline="0" dirty="0">
                          <a:ln>
                            <a:noFill/>
                          </a:ln>
                          <a:effectLst/>
                        </a:rPr>
                        <a:t>periodic testing </a:t>
                      </a:r>
                      <a:r>
                        <a:rPr kumimoji="0" lang="en-US" sz="2000" u="none" strike="noStrike" cap="none" normalizeH="0" baseline="0" dirty="0">
                          <a:ln>
                            <a:noFill/>
                          </a:ln>
                          <a:effectLst/>
                        </a:rPr>
                        <a:t>and revision of contingency plans.</a:t>
                      </a:r>
                      <a:endParaRPr kumimoji="0" lang="en-US" sz="20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A</a:t>
                      </a:r>
                      <a:endParaRPr kumimoji="0" lang="en-US" sz="2800" b="0" i="0" u="none" strike="noStrike" cap="none" normalizeH="0" baseline="0">
                        <a:ln>
                          <a:noFill/>
                        </a:ln>
                        <a:solidFill>
                          <a:schemeClr val="tx1"/>
                        </a:solidFill>
                        <a:effectLst/>
                        <a:latin typeface="Arial" charset="0"/>
                      </a:endParaRPr>
                    </a:p>
                  </a:txBody>
                  <a:tcPr horzOverflow="overflow"/>
                </a:tc>
                <a:extLst>
                  <a:ext uri="{0D108BD9-81ED-4DB2-BD59-A6C34878D82A}">
                    <a16:rowId xmlns:a16="http://schemas.microsoft.com/office/drawing/2014/main" val="10003"/>
                  </a:ext>
                </a:extLst>
              </a:tr>
              <a:tr h="7778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u="none" strike="noStrike" cap="none" normalizeH="0" baseline="0" dirty="0">
                          <a:ln>
                            <a:noFill/>
                          </a:ln>
                          <a:effectLst/>
                        </a:rPr>
                        <a:t>Applications &amp; Data Criticality Analysis: </a:t>
                      </a:r>
                      <a:r>
                        <a:rPr kumimoji="0" lang="en-US" sz="2000" u="none" strike="noStrike" cap="none" normalizeH="0" baseline="0" dirty="0">
                          <a:ln>
                            <a:noFill/>
                          </a:ln>
                          <a:effectLst/>
                        </a:rPr>
                        <a:t>Assess the </a:t>
                      </a:r>
                      <a:r>
                        <a:rPr kumimoji="0" lang="en-US" sz="2000" i="1" u="none" strike="noStrike" cap="none" normalizeH="0" baseline="0" dirty="0">
                          <a:ln>
                            <a:noFill/>
                          </a:ln>
                          <a:effectLst/>
                        </a:rPr>
                        <a:t>relative criticality of specific applications </a:t>
                      </a:r>
                      <a:r>
                        <a:rPr kumimoji="0" lang="en-US" sz="2000" u="none" strike="noStrike" cap="none" normalizeH="0" baseline="0" dirty="0">
                          <a:ln>
                            <a:noFill/>
                          </a:ln>
                          <a:effectLst/>
                        </a:rPr>
                        <a:t>and data in support of other contingency plan components.</a:t>
                      </a:r>
                      <a:endParaRPr kumimoji="0" lang="en-US" sz="20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rPr>
                        <a:t>A</a:t>
                      </a:r>
                      <a:endParaRPr kumimoji="0" lang="en-US" sz="2800" b="0" i="0" u="none" strike="noStrike" cap="none" normalizeH="0" baseline="0" dirty="0">
                        <a:ln>
                          <a:noFill/>
                        </a:ln>
                        <a:solidFill>
                          <a:schemeClr val="tx1"/>
                        </a:solidFill>
                        <a:effectLst/>
                        <a:latin typeface="Arial" charset="0"/>
                      </a:endParaRPr>
                    </a:p>
                  </a:txBody>
                  <a:tcPr horzOverflow="overflow"/>
                </a:tc>
                <a:extLst>
                  <a:ext uri="{0D108BD9-81ED-4DB2-BD59-A6C34878D82A}">
                    <a16:rowId xmlns:a16="http://schemas.microsoft.com/office/drawing/2014/main" val="10004"/>
                  </a:ext>
                </a:extLst>
              </a:tr>
            </a:tbl>
          </a:graphicData>
        </a:graphic>
      </p:graphicFrame>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0">
            <a:extLst>
              <a:ext uri="{FF2B5EF4-FFF2-40B4-BE49-F238E27FC236}">
                <a16:creationId xmlns:a16="http://schemas.microsoft.com/office/drawing/2014/main" id="{20140569-CB5F-4F4E-9186-69FE1DAD0EDD}"/>
              </a:ext>
            </a:extLst>
          </p:cNvPr>
          <p:cNvSpPr>
            <a:spLocks noGrp="1" noChangeArrowheads="1"/>
          </p:cNvSpPr>
          <p:nvPr>
            <p:ph type="title"/>
          </p:nvPr>
        </p:nvSpPr>
        <p:spPr>
          <a:xfrm>
            <a:off x="457200" y="685800"/>
            <a:ext cx="8229600" cy="776288"/>
          </a:xfrm>
        </p:spPr>
        <p:txBody>
          <a:bodyPr/>
          <a:lstStyle/>
          <a:p>
            <a:pPr eaLnBrk="1" hangingPunct="1"/>
            <a:r>
              <a:rPr lang="en-US" altLang="en-US" sz="2800">
                <a:ea typeface="Calibri" panose="020F0502020204030204" pitchFamily="34" charset="0"/>
                <a:cs typeface="Lucida Sans" panose="020B0602030504020204" pitchFamily="34" charset="0"/>
              </a:rPr>
              <a:t>Administrative:</a:t>
            </a:r>
            <a:br>
              <a:rPr lang="en-US" altLang="en-US" sz="2800">
                <a:ea typeface="Calibri" panose="020F0502020204030204" pitchFamily="34" charset="0"/>
                <a:cs typeface="Lucida Sans" panose="020B0602030504020204" pitchFamily="34" charset="0"/>
              </a:rPr>
            </a:br>
            <a:r>
              <a:rPr lang="en-US" altLang="en-US" sz="2800">
                <a:ea typeface="Calibri" panose="020F0502020204030204" pitchFamily="34" charset="0"/>
                <a:cs typeface="Lucida Sans" panose="020B0602030504020204" pitchFamily="34" charset="0"/>
              </a:rPr>
              <a:t>One-Line Safeguards</a:t>
            </a:r>
          </a:p>
        </p:txBody>
      </p:sp>
      <p:graphicFrame>
        <p:nvGraphicFramePr>
          <p:cNvPr id="100398" name="Group 46">
            <a:extLst>
              <a:ext uri="{FF2B5EF4-FFF2-40B4-BE49-F238E27FC236}">
                <a16:creationId xmlns:a16="http://schemas.microsoft.com/office/drawing/2014/main" id="{83407A17-EE83-4FB0-A6A7-FA72CE59A2EE}"/>
              </a:ext>
            </a:extLst>
          </p:cNvPr>
          <p:cNvGraphicFramePr>
            <a:graphicFrameLocks noGrp="1"/>
          </p:cNvGraphicFramePr>
          <p:nvPr>
            <p:ph type="tbl" idx="1"/>
          </p:nvPr>
        </p:nvGraphicFramePr>
        <p:xfrm>
          <a:off x="457200" y="1981200"/>
          <a:ext cx="8229600" cy="3840308"/>
        </p:xfrm>
        <a:graphic>
          <a:graphicData uri="http://schemas.openxmlformats.org/drawingml/2006/table">
            <a:tbl>
              <a:tblPr>
                <a:tableStyleId>{69CF1AB2-1976-4502-BF36-3FF5EA218861}</a:tableStyleId>
              </a:tblPr>
              <a:tblGrid>
                <a:gridCol w="7467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155433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u="none" strike="noStrike" cap="none" normalizeH="0" baseline="0" dirty="0">
                          <a:ln>
                            <a:noFill/>
                          </a:ln>
                          <a:effectLst/>
                        </a:rPr>
                        <a:t>Assigned Security Responsibility</a:t>
                      </a:r>
                      <a:r>
                        <a:rPr kumimoji="0" lang="en-US" sz="2400" u="none" strike="noStrike" cap="none" normalizeH="0" baseline="0" dirty="0">
                          <a:ln>
                            <a:noFill/>
                          </a:ln>
                          <a:effectLst/>
                        </a:rPr>
                        <a:t>: </a:t>
                      </a:r>
                      <a:r>
                        <a:rPr kumimoji="0" lang="en-US" sz="2400" i="1" u="none" strike="noStrike" cap="none" normalizeH="0" baseline="0" dirty="0">
                          <a:ln>
                            <a:noFill/>
                          </a:ln>
                          <a:effectLst/>
                        </a:rPr>
                        <a:t>Identify the security official</a:t>
                      </a:r>
                      <a:r>
                        <a:rPr kumimoji="0" lang="en-US" sz="2400" u="none" strike="noStrike" cap="none" normalizeH="0" baseline="0" dirty="0">
                          <a:ln>
                            <a:noFill/>
                          </a:ln>
                          <a:effectLst/>
                        </a:rPr>
                        <a:t> who is responsible for the development and implementation of the policies and procedures required by this rule for the entity.</a:t>
                      </a:r>
                      <a:endParaRPr kumimoji="0" lang="en-US" sz="2400" b="0" i="0" u="none" strike="noStrike" cap="none" normalizeH="0" baseline="0" dirty="0">
                        <a:ln>
                          <a:noFill/>
                        </a:ln>
                        <a:solidFill>
                          <a:schemeClr val="tx1"/>
                        </a:solidFill>
                        <a:effectLst/>
                        <a:latin typeface="Arial" charset="0"/>
                      </a:endParaRPr>
                    </a:p>
                  </a:txBody>
                  <a:tcPr marT="45677" marB="45677"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marT="45677" marB="45677" horzOverflow="overflow"/>
                </a:tc>
                <a:extLst>
                  <a:ext uri="{0D108BD9-81ED-4DB2-BD59-A6C34878D82A}">
                    <a16:rowId xmlns:a16="http://schemas.microsoft.com/office/drawing/2014/main" val="10000"/>
                  </a:ext>
                </a:extLst>
              </a:tr>
              <a:tr h="228582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u="none" strike="noStrike" cap="none" normalizeH="0" baseline="0" dirty="0">
                          <a:ln>
                            <a:noFill/>
                          </a:ln>
                          <a:effectLst/>
                        </a:rPr>
                        <a:t>Security Incident Procedures</a:t>
                      </a:r>
                      <a:r>
                        <a:rPr kumimoji="0" lang="en-US" sz="2400" u="none" strike="noStrike" cap="none" normalizeH="0" baseline="0" dirty="0">
                          <a:ln>
                            <a:noFill/>
                          </a:ln>
                          <a:effectLst/>
                        </a:rPr>
                        <a:t>: Implement policies &amp; procedures to </a:t>
                      </a:r>
                      <a:r>
                        <a:rPr kumimoji="0" lang="en-US" sz="2400" i="1" u="none" strike="noStrike" cap="none" normalizeH="0" baseline="0" dirty="0">
                          <a:ln>
                            <a:noFill/>
                          </a:ln>
                          <a:effectLst/>
                        </a:rPr>
                        <a:t>address security incidents</a:t>
                      </a:r>
                      <a:r>
                        <a:rPr kumimoji="0" lang="en-US" sz="2400" u="none" strike="noStrike" cap="none" normalizeH="0" baseline="0" dirty="0">
                          <a:ln>
                            <a:noFill/>
                          </a:ln>
                          <a:effectLst/>
                        </a:rPr>
                        <a:t>.  Identify and respond to suspected or known security incidents; mitigate … harmful effects of security incidents that are known to the CE; and document security incidents and their outcomes.</a:t>
                      </a:r>
                      <a:endParaRPr kumimoji="0" lang="en-US" sz="2400" b="0" i="0" u="none" strike="noStrike" cap="none" normalizeH="0" baseline="0" dirty="0">
                        <a:ln>
                          <a:noFill/>
                        </a:ln>
                        <a:solidFill>
                          <a:schemeClr val="tx1"/>
                        </a:solidFill>
                        <a:effectLst/>
                        <a:latin typeface="Arial" charset="0"/>
                      </a:endParaRPr>
                    </a:p>
                  </a:txBody>
                  <a:tcPr marT="45677" marB="45677"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marT="45677" marB="45677" horzOverflow="overflow"/>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7">
            <a:extLst>
              <a:ext uri="{FF2B5EF4-FFF2-40B4-BE49-F238E27FC236}">
                <a16:creationId xmlns:a16="http://schemas.microsoft.com/office/drawing/2014/main" id="{3B5673C9-9B34-4827-AEA4-27A0A3CEB370}"/>
              </a:ext>
            </a:extLst>
          </p:cNvPr>
          <p:cNvSpPr>
            <a:spLocks noGrp="1" noChangeArrowheads="1"/>
          </p:cNvSpPr>
          <p:nvPr>
            <p:ph type="title"/>
          </p:nvPr>
        </p:nvSpPr>
        <p:spPr>
          <a:xfrm>
            <a:off x="457200" y="685800"/>
            <a:ext cx="8229600" cy="776288"/>
          </a:xfrm>
        </p:spPr>
        <p:txBody>
          <a:bodyPr/>
          <a:lstStyle/>
          <a:p>
            <a:pPr eaLnBrk="1" hangingPunct="1"/>
            <a:r>
              <a:rPr lang="en-US" altLang="en-US" sz="2800">
                <a:ea typeface="Calibri" panose="020F0502020204030204" pitchFamily="34" charset="0"/>
                <a:cs typeface="Lucida Sans" panose="020B0602030504020204" pitchFamily="34" charset="0"/>
              </a:rPr>
              <a:t>Administrative:</a:t>
            </a:r>
            <a:br>
              <a:rPr lang="en-US" altLang="en-US" sz="2800">
                <a:ea typeface="Calibri" panose="020F0502020204030204" pitchFamily="34" charset="0"/>
                <a:cs typeface="Lucida Sans" panose="020B0602030504020204" pitchFamily="34" charset="0"/>
              </a:rPr>
            </a:br>
            <a:r>
              <a:rPr lang="en-US" altLang="en-US" sz="2800">
                <a:ea typeface="Calibri" panose="020F0502020204030204" pitchFamily="34" charset="0"/>
                <a:cs typeface="Lucida Sans" panose="020B0602030504020204" pitchFamily="34" charset="0"/>
              </a:rPr>
              <a:t>More One-Line Safeguards</a:t>
            </a:r>
          </a:p>
        </p:txBody>
      </p:sp>
      <p:graphicFrame>
        <p:nvGraphicFramePr>
          <p:cNvPr id="107549" name="Group 29">
            <a:extLst>
              <a:ext uri="{FF2B5EF4-FFF2-40B4-BE49-F238E27FC236}">
                <a16:creationId xmlns:a16="http://schemas.microsoft.com/office/drawing/2014/main" id="{7571A300-89F1-42B7-B45D-D886330F4F7F}"/>
              </a:ext>
            </a:extLst>
          </p:cNvPr>
          <p:cNvGraphicFramePr>
            <a:graphicFrameLocks noGrp="1"/>
          </p:cNvGraphicFramePr>
          <p:nvPr>
            <p:ph type="tbl" idx="1"/>
          </p:nvPr>
        </p:nvGraphicFramePr>
        <p:xfrm>
          <a:off x="457200" y="1981200"/>
          <a:ext cx="8229600" cy="3886200"/>
        </p:xfrm>
        <a:graphic>
          <a:graphicData uri="http://schemas.openxmlformats.org/drawingml/2006/table">
            <a:tbl>
              <a:tblPr>
                <a:tableStyleId>{69CF1AB2-1976-4502-BF36-3FF5EA218861}</a:tableStyleId>
              </a:tblPr>
              <a:tblGrid>
                <a:gridCol w="7467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222726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200" b="1" u="none" strike="noStrike" cap="none" normalizeH="0" baseline="0" dirty="0">
                          <a:ln>
                            <a:noFill/>
                          </a:ln>
                          <a:effectLst/>
                        </a:rPr>
                        <a:t>Evaluation:  </a:t>
                      </a:r>
                      <a:r>
                        <a:rPr kumimoji="0" lang="en-US" sz="2200" u="none" strike="noStrike" cap="none" normalizeH="0" baseline="0" dirty="0">
                          <a:ln>
                            <a:noFill/>
                          </a:ln>
                          <a:effectLst/>
                        </a:rPr>
                        <a:t>Perform a periodic </a:t>
                      </a:r>
                      <a:r>
                        <a:rPr kumimoji="0" lang="en-US" sz="2200" i="1" u="none" strike="noStrike" cap="none" normalizeH="0" baseline="0" dirty="0">
                          <a:ln>
                            <a:noFill/>
                          </a:ln>
                          <a:effectLst/>
                        </a:rPr>
                        <a:t>technical and </a:t>
                      </a:r>
                      <a:r>
                        <a:rPr kumimoji="0" lang="en-US" sz="2200" i="1" u="none" strike="noStrike" cap="none" normalizeH="0" baseline="0" dirty="0" err="1">
                          <a:ln>
                            <a:noFill/>
                          </a:ln>
                          <a:effectLst/>
                        </a:rPr>
                        <a:t>nontechical</a:t>
                      </a:r>
                      <a:r>
                        <a:rPr kumimoji="0" lang="en-US" sz="2200" i="1" u="none" strike="noStrike" cap="none" normalizeH="0" baseline="0" dirty="0">
                          <a:ln>
                            <a:noFill/>
                          </a:ln>
                          <a:effectLst/>
                        </a:rPr>
                        <a:t> evaluation</a:t>
                      </a:r>
                      <a:r>
                        <a:rPr kumimoji="0" lang="en-US" sz="2200" u="none" strike="noStrike" cap="none" normalizeH="0" baseline="0" dirty="0">
                          <a:ln>
                            <a:noFill/>
                          </a:ln>
                          <a:effectLst/>
                        </a:rPr>
                        <a:t>, based initially upon the standards implemented under this rule and subsequently, in response to environmental or operations changes affecting the security of EPHI, that establishes the extent to which an entity’s security policies and procedures meet the requirements of this subpart</a:t>
                      </a:r>
                      <a:endParaRPr kumimoji="0" lang="en-US" sz="22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horzOverflow="overflow"/>
                </a:tc>
                <a:extLst>
                  <a:ext uri="{0D108BD9-81ED-4DB2-BD59-A6C34878D82A}">
                    <a16:rowId xmlns:a16="http://schemas.microsoft.com/office/drawing/2014/main" val="10000"/>
                  </a:ext>
                </a:extLst>
              </a:tr>
              <a:tr h="16589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200" b="1" u="none" strike="noStrike" cap="none" normalizeH="0" baseline="0" dirty="0">
                          <a:ln>
                            <a:noFill/>
                          </a:ln>
                          <a:effectLst/>
                        </a:rPr>
                        <a:t>BA Contracts and Other Arrangements</a:t>
                      </a:r>
                      <a:r>
                        <a:rPr kumimoji="0" lang="en-US" sz="2200" u="none" strike="noStrike" cap="none" normalizeH="0" baseline="0" dirty="0">
                          <a:ln>
                            <a:noFill/>
                          </a:ln>
                          <a:effectLst/>
                        </a:rPr>
                        <a:t>:  A BA [may] create, receive, maintain, or transmit EPHI on the CE’s behalf only if the CE obtains satisfactory </a:t>
                      </a:r>
                      <a:r>
                        <a:rPr kumimoji="0" lang="en-US" sz="2200" i="1" u="none" strike="noStrike" cap="none" normalizeH="0" baseline="0" dirty="0">
                          <a:ln>
                            <a:noFill/>
                          </a:ln>
                          <a:effectLst/>
                        </a:rPr>
                        <a:t>assurances that the BA will appropriately safeguard the information</a:t>
                      </a:r>
                      <a:r>
                        <a:rPr kumimoji="0" lang="en-US" sz="2200" u="none" strike="noStrike" cap="none" normalizeH="0" baseline="0" dirty="0">
                          <a:ln>
                            <a:noFill/>
                          </a:ln>
                          <a:effectLst/>
                        </a:rPr>
                        <a:t>.</a:t>
                      </a:r>
                      <a:endParaRPr kumimoji="0" lang="en-US" sz="22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a:ln>
                            <a:noFill/>
                          </a:ln>
                          <a:effectLst/>
                        </a:rPr>
                        <a:t>R</a:t>
                      </a:r>
                      <a:endParaRPr kumimoji="0" lang="en-US" sz="2800" b="0" i="0" u="none" strike="noStrike" cap="none" normalizeH="0" baseline="0">
                        <a:ln>
                          <a:noFill/>
                        </a:ln>
                        <a:solidFill>
                          <a:schemeClr val="tx1"/>
                        </a:solidFill>
                        <a:effectLst/>
                        <a:latin typeface="Arial" charset="0"/>
                      </a:endParaRPr>
                    </a:p>
                  </a:txBody>
                  <a:tcPr horzOverflow="overflow"/>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179615A-2124-464D-9BF7-12A2BAF810AB}"/>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Reasons for Legislation</a:t>
            </a:r>
          </a:p>
        </p:txBody>
      </p:sp>
      <p:sp>
        <p:nvSpPr>
          <p:cNvPr id="23555" name="Rectangle 3">
            <a:extLst>
              <a:ext uri="{FF2B5EF4-FFF2-40B4-BE49-F238E27FC236}">
                <a16:creationId xmlns:a16="http://schemas.microsoft.com/office/drawing/2014/main" id="{2D7C639E-2A07-4680-8522-DDDDE2636F73}"/>
              </a:ext>
            </a:extLst>
          </p:cNvPr>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Records of patients or insurance claims made publicly available by accident</a:t>
            </a:r>
          </a:p>
          <a:p>
            <a:pPr eaLnBrk="1" hangingPunct="1">
              <a:lnSpc>
                <a:spcPct val="90000"/>
              </a:lnSpc>
            </a:pPr>
            <a:r>
              <a:rPr lang="en-US" altLang="en-US" sz="2400">
                <a:latin typeface="Calibri" panose="020F0502020204030204" pitchFamily="34" charset="0"/>
                <a:ea typeface="ヒラギノ角ゴ Pro W3"/>
                <a:cs typeface="ヒラギノ角ゴ Pro W3"/>
              </a:rPr>
              <a:t>Email reminder to take Prozac sent to 600 (not blind cc’d)</a:t>
            </a:r>
          </a:p>
          <a:p>
            <a:pPr eaLnBrk="1" hangingPunct="1">
              <a:lnSpc>
                <a:spcPct val="90000"/>
              </a:lnSpc>
            </a:pPr>
            <a:r>
              <a:rPr lang="en-US" altLang="en-US" sz="2400">
                <a:latin typeface="Calibri" panose="020F0502020204030204" pitchFamily="34" charset="0"/>
                <a:ea typeface="ヒラギノ角ゴ Pro W3"/>
                <a:cs typeface="ヒラギノ角ゴ Pro W3"/>
              </a:rPr>
              <a:t>Woman fired from job after positive review but expensive illness</a:t>
            </a:r>
          </a:p>
          <a:p>
            <a:pPr eaLnBrk="1" hangingPunct="1">
              <a:lnSpc>
                <a:spcPct val="90000"/>
              </a:lnSpc>
            </a:pPr>
            <a:r>
              <a:rPr lang="en-US" altLang="en-US" sz="2400">
                <a:latin typeface="Calibri" panose="020F0502020204030204" pitchFamily="34" charset="0"/>
                <a:ea typeface="ヒラギノ角ゴ Pro W3"/>
                <a:cs typeface="ヒラギノ角ゴ Pro W3"/>
              </a:rPr>
              <a:t>35% of Fortune 500 companies admitted checking medical records before hiring or promoting</a:t>
            </a:r>
          </a:p>
          <a:p>
            <a:pPr eaLnBrk="1" hangingPunct="1">
              <a:lnSpc>
                <a:spcPct val="90000"/>
              </a:lnSpc>
            </a:pPr>
            <a:r>
              <a:rPr lang="en-US" altLang="en-US" sz="2400">
                <a:latin typeface="Calibri" panose="020F0502020204030204" pitchFamily="34" charset="0"/>
                <a:ea typeface="ヒラギノ角ゴ Pro W3"/>
                <a:cs typeface="ヒラギノ角ゴ Pro W3"/>
              </a:rPr>
              <a:t>People avoid using insurance when they have AIDS, cancer, STD, substance abuse or mental illness</a:t>
            </a:r>
          </a:p>
        </p:txBody>
      </p:sp>
    </p:spTree>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D7EABDCA-D72A-4A3F-9639-746769B1C13A}"/>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Info Access Mgmt Implications</a:t>
            </a:r>
          </a:p>
        </p:txBody>
      </p:sp>
      <p:pic>
        <p:nvPicPr>
          <p:cNvPr id="126979" name="Picture 3" descr="j0233018">
            <a:extLst>
              <a:ext uri="{FF2B5EF4-FFF2-40B4-BE49-F238E27FC236}">
                <a16:creationId xmlns:a16="http://schemas.microsoft.com/office/drawing/2014/main" id="{34914C2C-54AD-4F10-A373-B8A93594D1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895600"/>
            <a:ext cx="347503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68" name="AutoShape 4">
            <a:extLst>
              <a:ext uri="{FF2B5EF4-FFF2-40B4-BE49-F238E27FC236}">
                <a16:creationId xmlns:a16="http://schemas.microsoft.com/office/drawing/2014/main" id="{06BFCCD3-826A-4E34-8B07-99B49FC2B40E}"/>
              </a:ext>
            </a:extLst>
          </p:cNvPr>
          <p:cNvSpPr>
            <a:spLocks/>
          </p:cNvSpPr>
          <p:nvPr/>
        </p:nvSpPr>
        <p:spPr bwMode="auto">
          <a:xfrm>
            <a:off x="381000" y="3352800"/>
            <a:ext cx="2133600" cy="2362200"/>
          </a:xfrm>
          <a:prstGeom prst="borderCallout3">
            <a:avLst>
              <a:gd name="adj1" fmla="val 4838"/>
              <a:gd name="adj2" fmla="val 103569"/>
              <a:gd name="adj3" fmla="val 4838"/>
              <a:gd name="adj4" fmla="val 118231"/>
              <a:gd name="adj5" fmla="val 26815"/>
              <a:gd name="adj6" fmla="val 118231"/>
              <a:gd name="adj7" fmla="val 48792"/>
              <a:gd name="adj8" fmla="val 117708"/>
            </a:avLst>
          </a:prstGeom>
          <a:solidFill>
            <a:schemeClr val="tx1">
              <a:lumMod val="10000"/>
              <a:lumOff val="90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t>That makes sense when </a:t>
            </a:r>
            <a:r>
              <a:rPr lang="en-US" altLang="en-US" sz="1800" b="1" dirty="0"/>
              <a:t>technology changes</a:t>
            </a:r>
            <a:r>
              <a:rPr lang="en-US" altLang="en-US" sz="1800" dirty="0"/>
              <a:t>, but I guess we have to do it periodically as well, since the </a:t>
            </a:r>
            <a:r>
              <a:rPr lang="en-US" altLang="en-US" sz="1800" b="1" dirty="0"/>
              <a:t>world changes</a:t>
            </a:r>
            <a:r>
              <a:rPr lang="en-US" altLang="en-US" sz="1800" dirty="0"/>
              <a:t>.</a:t>
            </a:r>
          </a:p>
        </p:txBody>
      </p:sp>
      <p:sp>
        <p:nvSpPr>
          <p:cNvPr id="62469" name="AutoShape 5">
            <a:extLst>
              <a:ext uri="{FF2B5EF4-FFF2-40B4-BE49-F238E27FC236}">
                <a16:creationId xmlns:a16="http://schemas.microsoft.com/office/drawing/2014/main" id="{8CC24A55-B0A5-4DB9-A625-5162D0C70550}"/>
              </a:ext>
            </a:extLst>
          </p:cNvPr>
          <p:cNvSpPr>
            <a:spLocks/>
          </p:cNvSpPr>
          <p:nvPr/>
        </p:nvSpPr>
        <p:spPr bwMode="auto">
          <a:xfrm>
            <a:off x="533400" y="1600200"/>
            <a:ext cx="3429000" cy="1143000"/>
          </a:xfrm>
          <a:prstGeom prst="borderCallout1">
            <a:avLst>
              <a:gd name="adj1" fmla="val 10000"/>
              <a:gd name="adj2" fmla="val 102222"/>
              <a:gd name="adj3" fmla="val 179861"/>
              <a:gd name="adj4" fmla="val 117361"/>
            </a:avLst>
          </a:prstGeom>
          <a:solidFill>
            <a:schemeClr val="tx1">
              <a:lumMod val="10000"/>
              <a:lumOff val="90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t>According to Evaluation, we must </a:t>
            </a:r>
            <a:r>
              <a:rPr lang="en-US" altLang="en-US" sz="1800" b="1" dirty="0"/>
              <a:t>self-test</a:t>
            </a:r>
            <a:r>
              <a:rPr lang="en-US" altLang="en-US" sz="1800" dirty="0"/>
              <a:t> or be certified on a regular basis, to be sure we follow the Security Rule</a:t>
            </a:r>
          </a:p>
        </p:txBody>
      </p:sp>
      <p:sp>
        <p:nvSpPr>
          <p:cNvPr id="62470" name="AutoShape 6">
            <a:extLst>
              <a:ext uri="{FF2B5EF4-FFF2-40B4-BE49-F238E27FC236}">
                <a16:creationId xmlns:a16="http://schemas.microsoft.com/office/drawing/2014/main" id="{0E5BDFC8-EBF9-4914-9733-439F0CE4AED6}"/>
              </a:ext>
            </a:extLst>
          </p:cNvPr>
          <p:cNvSpPr>
            <a:spLocks/>
          </p:cNvSpPr>
          <p:nvPr/>
        </p:nvSpPr>
        <p:spPr bwMode="auto">
          <a:xfrm>
            <a:off x="6400800" y="2628900"/>
            <a:ext cx="2286000" cy="2400300"/>
          </a:xfrm>
          <a:prstGeom prst="borderCallout2">
            <a:avLst>
              <a:gd name="adj1" fmla="val 4764"/>
              <a:gd name="adj2" fmla="val -3333"/>
              <a:gd name="adj3" fmla="val 4764"/>
              <a:gd name="adj4" fmla="val -9583"/>
              <a:gd name="adj5" fmla="val 52181"/>
              <a:gd name="adj6" fmla="val -16111"/>
            </a:avLst>
          </a:prstGeom>
          <a:solidFill>
            <a:schemeClr val="tx1">
              <a:lumMod val="10000"/>
              <a:lumOff val="90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t>We need to know </a:t>
            </a:r>
            <a:r>
              <a:rPr lang="en-US" altLang="en-US" sz="1800" b="1" dirty="0"/>
              <a:t>who, what, when, where, why</a:t>
            </a:r>
            <a:r>
              <a:rPr lang="en-US" altLang="en-US" sz="1800" dirty="0"/>
              <a:t> for incident response.  </a:t>
            </a:r>
          </a:p>
          <a:p>
            <a:pPr algn="ctr">
              <a:spcBef>
                <a:spcPct val="0"/>
              </a:spcBef>
              <a:buClrTx/>
              <a:buSzTx/>
              <a:buFontTx/>
              <a:buNone/>
              <a:defRPr/>
            </a:pPr>
            <a:endParaRPr lang="en-US" altLang="en-US" sz="1800" dirty="0"/>
          </a:p>
          <a:p>
            <a:pPr algn="ctr">
              <a:spcBef>
                <a:spcPct val="0"/>
              </a:spcBef>
              <a:buClrTx/>
              <a:buSzTx/>
              <a:buFontTx/>
              <a:buNone/>
              <a:defRPr/>
            </a:pPr>
            <a:r>
              <a:rPr lang="en-US" altLang="en-US" sz="1800" dirty="0"/>
              <a:t>Who shall we name as our </a:t>
            </a:r>
            <a:r>
              <a:rPr lang="en-US" altLang="en-US" sz="1800" b="1" dirty="0"/>
              <a:t>Security Manager</a:t>
            </a:r>
            <a:r>
              <a:rPr lang="en-US" altLang="en-US" sz="1800" dirty="0"/>
              <a:t>?</a:t>
            </a:r>
          </a:p>
        </p:txBody>
      </p:sp>
      <p:sp>
        <p:nvSpPr>
          <p:cNvPr id="126983" name="Text Box 7">
            <a:extLst>
              <a:ext uri="{FF2B5EF4-FFF2-40B4-BE49-F238E27FC236}">
                <a16:creationId xmlns:a16="http://schemas.microsoft.com/office/drawing/2014/main" id="{5EA9AB40-5F21-47AA-9AAA-38344196ED15}"/>
              </a:ext>
            </a:extLst>
          </p:cNvPr>
          <p:cNvSpPr txBox="1">
            <a:spLocks noChangeArrowheads="1"/>
          </p:cNvSpPr>
          <p:nvPr/>
        </p:nvSpPr>
        <p:spPr bwMode="auto">
          <a:xfrm>
            <a:off x="4668838" y="4495800"/>
            <a:ext cx="5683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600" b="1"/>
              <a:t>Evaluation</a:t>
            </a:r>
          </a:p>
        </p:txBody>
      </p:sp>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3">
            <a:extLst>
              <a:ext uri="{FF2B5EF4-FFF2-40B4-BE49-F238E27FC236}">
                <a16:creationId xmlns:a16="http://schemas.microsoft.com/office/drawing/2014/main" id="{9FEB55DE-3437-4D5A-8C05-9C6B62A4C9D1}"/>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Physical Safeguards: </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Facility Access Controls</a:t>
            </a:r>
          </a:p>
        </p:txBody>
      </p:sp>
      <p:graphicFrame>
        <p:nvGraphicFramePr>
          <p:cNvPr id="113738" name="Group 74">
            <a:extLst>
              <a:ext uri="{FF2B5EF4-FFF2-40B4-BE49-F238E27FC236}">
                <a16:creationId xmlns:a16="http://schemas.microsoft.com/office/drawing/2014/main" id="{4A9659E6-3526-49DB-870A-C67C41D4EF67}"/>
              </a:ext>
            </a:extLst>
          </p:cNvPr>
          <p:cNvGraphicFramePr>
            <a:graphicFrameLocks noGrp="1"/>
          </p:cNvGraphicFramePr>
          <p:nvPr>
            <p:ph sz="half" idx="1"/>
          </p:nvPr>
        </p:nvGraphicFramePr>
        <p:xfrm>
          <a:off x="457200" y="1981200"/>
          <a:ext cx="8229600" cy="4359275"/>
        </p:xfrm>
        <a:graphic>
          <a:graphicData uri="http://schemas.openxmlformats.org/drawingml/2006/table">
            <a:tbl>
              <a:tblPr/>
              <a:tblGrid>
                <a:gridCol w="6210300">
                  <a:extLst>
                    <a:ext uri="{9D8B030D-6E8A-4147-A177-3AD203B41FA5}">
                      <a16:colId xmlns:a16="http://schemas.microsoft.com/office/drawing/2014/main" val="20000"/>
                    </a:ext>
                  </a:extLst>
                </a:gridCol>
                <a:gridCol w="2019300">
                  <a:extLst>
                    <a:ext uri="{9D8B030D-6E8A-4147-A177-3AD203B41FA5}">
                      <a16:colId xmlns:a16="http://schemas.microsoft.com/office/drawing/2014/main" val="20001"/>
                    </a:ext>
                  </a:extLst>
                </a:gridCol>
              </a:tblGrid>
              <a:tr h="22863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Facility Access Controls</a:t>
                      </a:r>
                      <a:r>
                        <a:rPr kumimoji="0" lang="en-US" sz="2400" b="0" i="0" u="none" strike="noStrike" cap="none" normalizeH="0" baseline="0" dirty="0">
                          <a:ln>
                            <a:noFill/>
                          </a:ln>
                          <a:solidFill>
                            <a:schemeClr val="tx1"/>
                          </a:solidFill>
                          <a:effectLst/>
                          <a:latin typeface="Arial" charset="0"/>
                        </a:rPr>
                        <a:t>: Implement policies and procedures to </a:t>
                      </a:r>
                      <a:r>
                        <a:rPr kumimoji="0" lang="en-US" sz="2400" b="0" i="1" u="none" strike="noStrike" cap="none" normalizeH="0" baseline="0" dirty="0">
                          <a:ln>
                            <a:noFill/>
                          </a:ln>
                          <a:solidFill>
                            <a:schemeClr val="tx1"/>
                          </a:solidFill>
                          <a:effectLst/>
                          <a:latin typeface="Arial" charset="0"/>
                        </a:rPr>
                        <a:t>limit physical access to electronic info systems and areas where sensitive paper documents are stored </a:t>
                      </a:r>
                      <a:r>
                        <a:rPr kumimoji="0" lang="en-US" sz="2400" b="0" i="0" u="none" strike="noStrike" cap="none" normalizeH="0" baseline="0" dirty="0">
                          <a:ln>
                            <a:noFill/>
                          </a:ln>
                          <a:solidFill>
                            <a:schemeClr val="tx1"/>
                          </a:solidFill>
                          <a:effectLst/>
                          <a:latin typeface="Arial" charset="0"/>
                        </a:rPr>
                        <a:t>and any facilities in which they are housed, while ensuring authorized access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0"/>
                  </a:ext>
                </a:extLst>
              </a:tr>
              <a:tr h="5182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Contingency Operations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1"/>
                  </a:ext>
                </a:extLst>
              </a:tr>
              <a:tr h="5182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Facility Security Plan</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2"/>
                  </a:ext>
                </a:extLst>
              </a:tr>
              <a:tr h="5182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Access Control &amp; Validation Procedures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3"/>
                  </a:ext>
                </a:extLst>
              </a:tr>
              <a:tr h="5182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Maintenance Records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dirty="0">
                          <a:ln>
                            <a:noFill/>
                          </a:ln>
                          <a:solidFill>
                            <a:schemeClr val="tx1"/>
                          </a:solidFill>
                          <a:effectLst/>
                          <a:latin typeface="Arial" charset="0"/>
                        </a:rPr>
                        <a:t>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4"/>
                  </a:ext>
                </a:extLst>
              </a:tr>
            </a:tbl>
          </a:graphicData>
        </a:graphic>
      </p:graphicFrame>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C44BE7B9-6F11-4422-A48A-0E90F87A7C20}"/>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Physical Safeguards:</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Facility Access Control</a:t>
            </a:r>
          </a:p>
        </p:txBody>
      </p:sp>
      <p:sp>
        <p:nvSpPr>
          <p:cNvPr id="131075" name="Rectangle 3">
            <a:extLst>
              <a:ext uri="{FF2B5EF4-FFF2-40B4-BE49-F238E27FC236}">
                <a16:creationId xmlns:a16="http://schemas.microsoft.com/office/drawing/2014/main" id="{B7E098E5-3039-4AB3-BC23-BCC1ACB0A64E}"/>
              </a:ext>
            </a:extLst>
          </p:cNvPr>
          <p:cNvSpPr>
            <a:spLocks noGrp="1" noChangeArrowheads="1"/>
          </p:cNvSpPr>
          <p:nvPr>
            <p:ph idx="1"/>
          </p:nvPr>
        </p:nvSpPr>
        <p:spPr>
          <a:xfrm>
            <a:off x="520700" y="2286000"/>
            <a:ext cx="8154988" cy="4086225"/>
          </a:xfrm>
        </p:spPr>
        <p:txBody>
          <a:bodyPr/>
          <a:lstStyle/>
          <a:p>
            <a:pPr eaLnBrk="1" hangingPunct="1">
              <a:lnSpc>
                <a:spcPct val="100000"/>
              </a:lnSpc>
            </a:pPr>
            <a:r>
              <a:rPr lang="en-US" altLang="en-US" sz="2800">
                <a:latin typeface="Calibri" panose="020F0502020204030204" pitchFamily="34" charset="0"/>
                <a:ea typeface="ヒラギノ角ゴ Pro W3"/>
                <a:cs typeface="ヒラギノ角ゴ Pro W3"/>
              </a:rPr>
              <a:t>How will physical access be restricted to sensitive paper documents, terminals, server, backup copies, laptops, contingency operations in copy, view, or modify forms?</a:t>
            </a:r>
          </a:p>
          <a:p>
            <a:pPr eaLnBrk="1" hangingPunct="1">
              <a:lnSpc>
                <a:spcPct val="100000"/>
              </a:lnSpc>
            </a:pPr>
            <a:r>
              <a:rPr lang="en-US" altLang="en-US" sz="2800">
                <a:latin typeface="Calibri" panose="020F0502020204030204" pitchFamily="34" charset="0"/>
                <a:ea typeface="ヒラギノ角ゴ Pro W3"/>
                <a:cs typeface="ヒラギノ角ゴ Pro W3"/>
              </a:rPr>
              <a:t>How are visitors controlled from accessing PHI/EPHI?</a:t>
            </a:r>
          </a:p>
          <a:p>
            <a:pPr eaLnBrk="1" hangingPunct="1">
              <a:lnSpc>
                <a:spcPct val="150000"/>
              </a:lnSpc>
            </a:pPr>
            <a:r>
              <a:rPr lang="en-US" altLang="en-US" sz="2800">
                <a:latin typeface="Calibri" panose="020F0502020204030204" pitchFamily="34" charset="0"/>
                <a:ea typeface="ヒラギノ角ゴ Pro W3"/>
                <a:cs typeface="ヒラギノ角ゴ Pro W3"/>
              </a:rPr>
              <a:t>When repairs occur (to facility or systems) how will PHI/EPHI be safeguarded?</a:t>
            </a:r>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7">
            <a:extLst>
              <a:ext uri="{FF2B5EF4-FFF2-40B4-BE49-F238E27FC236}">
                <a16:creationId xmlns:a16="http://schemas.microsoft.com/office/drawing/2014/main" id="{8DA21167-2463-48B7-803E-548FFFB0263D}"/>
              </a:ext>
            </a:extLst>
          </p:cNvPr>
          <p:cNvSpPr>
            <a:spLocks noGrp="1" noChangeArrowheads="1"/>
          </p:cNvSpPr>
          <p:nvPr>
            <p:ph type="title"/>
          </p:nvPr>
        </p:nvSpPr>
        <p:spPr>
          <a:xfrm>
            <a:off x="457200" y="685800"/>
            <a:ext cx="8229600" cy="1143000"/>
          </a:xfrm>
        </p:spPr>
        <p:txBody>
          <a:bodyPr/>
          <a:lstStyle/>
          <a:p>
            <a:pPr eaLnBrk="1" hangingPunct="1"/>
            <a:r>
              <a:rPr lang="en-US" altLang="en-US" sz="4000">
                <a:ea typeface="Calibri" panose="020F0502020204030204" pitchFamily="34" charset="0"/>
                <a:cs typeface="Lucida Sans" panose="020B0602030504020204" pitchFamily="34" charset="0"/>
              </a:rPr>
              <a:t>Physical Safeguards: Workstations</a:t>
            </a:r>
          </a:p>
        </p:txBody>
      </p:sp>
      <p:graphicFrame>
        <p:nvGraphicFramePr>
          <p:cNvPr id="116773" name="Group 37">
            <a:extLst>
              <a:ext uri="{FF2B5EF4-FFF2-40B4-BE49-F238E27FC236}">
                <a16:creationId xmlns:a16="http://schemas.microsoft.com/office/drawing/2014/main" id="{CCF1C151-33BB-42A1-9DC1-D8BC7E959DBB}"/>
              </a:ext>
            </a:extLst>
          </p:cNvPr>
          <p:cNvGraphicFramePr>
            <a:graphicFrameLocks noGrp="1"/>
          </p:cNvGraphicFramePr>
          <p:nvPr>
            <p:ph type="tbl" idx="1"/>
          </p:nvPr>
        </p:nvGraphicFramePr>
        <p:xfrm>
          <a:off x="457200" y="1981200"/>
          <a:ext cx="8229600" cy="3806826"/>
        </p:xfrm>
        <a:graphic>
          <a:graphicData uri="http://schemas.openxmlformats.org/drawingml/2006/table">
            <a:tbl>
              <a:tblPr/>
              <a:tblGrid>
                <a:gridCol w="77724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tblGrid>
              <a:tr h="246886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600" b="1" i="0" u="none" strike="noStrike" cap="none" normalizeH="0" baseline="0" dirty="0">
                          <a:ln>
                            <a:noFill/>
                          </a:ln>
                          <a:solidFill>
                            <a:schemeClr val="tx1"/>
                          </a:solidFill>
                          <a:effectLst/>
                          <a:latin typeface="Arial" charset="0"/>
                        </a:rPr>
                        <a:t>Workstation Use</a:t>
                      </a:r>
                      <a:r>
                        <a:rPr kumimoji="0" lang="en-US" sz="2600" b="0" i="0" u="none" strike="noStrike" cap="none" normalizeH="0" baseline="0" dirty="0">
                          <a:ln>
                            <a:noFill/>
                          </a:ln>
                          <a:solidFill>
                            <a:schemeClr val="tx1"/>
                          </a:solidFill>
                          <a:effectLst/>
                          <a:latin typeface="Arial" charset="0"/>
                        </a:rPr>
                        <a:t>: Implement policies and procedures that </a:t>
                      </a:r>
                      <a:r>
                        <a:rPr kumimoji="0" lang="en-US" sz="2600" b="0" i="1" u="none" strike="noStrike" cap="none" normalizeH="0" baseline="0" dirty="0">
                          <a:ln>
                            <a:noFill/>
                          </a:ln>
                          <a:solidFill>
                            <a:schemeClr val="tx1"/>
                          </a:solidFill>
                          <a:effectLst/>
                          <a:latin typeface="Arial" charset="0"/>
                        </a:rPr>
                        <a:t>specify the proper functions to be performed, the manner in which those functions are to be performed, and the physical attributes of the surroundings</a:t>
                      </a:r>
                      <a:r>
                        <a:rPr kumimoji="0" lang="en-US" sz="2600" b="0" i="0" u="none" strike="noStrike" cap="none" normalizeH="0" baseline="0" dirty="0">
                          <a:ln>
                            <a:noFill/>
                          </a:ln>
                          <a:solidFill>
                            <a:schemeClr val="tx1"/>
                          </a:solidFill>
                          <a:effectLst/>
                          <a:latin typeface="Arial" charset="0"/>
                        </a:rPr>
                        <a:t> of a specific workstation or class of workstation that can be used to access EPHI</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0"/>
                  </a:ext>
                </a:extLst>
              </a:tr>
              <a:tr h="133796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600" b="1" i="0" u="none" strike="noStrike" cap="none" normalizeH="0" baseline="0">
                          <a:ln>
                            <a:noFill/>
                          </a:ln>
                          <a:solidFill>
                            <a:schemeClr val="tx1"/>
                          </a:solidFill>
                          <a:effectLst/>
                          <a:latin typeface="Arial" charset="0"/>
                        </a:rPr>
                        <a:t>Workstation Security</a:t>
                      </a:r>
                      <a:r>
                        <a:rPr kumimoji="0" lang="en-US" sz="2600" b="0" i="0" u="none" strike="noStrike" cap="none" normalizeH="0" baseline="0">
                          <a:ln>
                            <a:noFill/>
                          </a:ln>
                          <a:solidFill>
                            <a:schemeClr val="tx1"/>
                          </a:solidFill>
                          <a:effectLst/>
                          <a:latin typeface="Arial" charset="0"/>
                        </a:rPr>
                        <a:t>: Implement physical safeguards for all workstations that can be used to access EPHI, to restrict access to authorized users</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dirty="0">
                          <a:ln>
                            <a:noFill/>
                          </a:ln>
                          <a:solidFill>
                            <a:schemeClr val="tx1"/>
                          </a:solidFill>
                          <a:effectLst/>
                          <a:latin typeface="Arial" charset="0"/>
                        </a:rPr>
                        <a:t>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a:extLst>
              <a:ext uri="{FF2B5EF4-FFF2-40B4-BE49-F238E27FC236}">
                <a16:creationId xmlns:a16="http://schemas.microsoft.com/office/drawing/2014/main" id="{1B634E44-5087-4856-8B54-8829A379340D}"/>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Workstation Use and Security</a:t>
            </a:r>
          </a:p>
        </p:txBody>
      </p:sp>
      <p:sp>
        <p:nvSpPr>
          <p:cNvPr id="134147" name="Rectangle 3">
            <a:extLst>
              <a:ext uri="{FF2B5EF4-FFF2-40B4-BE49-F238E27FC236}">
                <a16:creationId xmlns:a16="http://schemas.microsoft.com/office/drawing/2014/main" id="{C18B196B-24C4-4E96-944B-7561B3C42BA1}"/>
              </a:ext>
            </a:extLst>
          </p:cNvPr>
          <p:cNvSpPr>
            <a:spLocks noGrp="1" noChangeArrowheads="1"/>
          </p:cNvSpPr>
          <p:nvPr>
            <p:ph idx="1"/>
          </p:nvPr>
        </p:nvSpPr>
        <p:spPr/>
        <p:txBody>
          <a:bodyPr/>
          <a:lstStyle/>
          <a:p>
            <a:pPr eaLnBrk="1" hangingPunct="1">
              <a:lnSpc>
                <a:spcPct val="80000"/>
              </a:lnSpc>
            </a:pPr>
            <a:r>
              <a:rPr lang="en-US" altLang="en-US" sz="2800">
                <a:latin typeface="Calibri" panose="020F0502020204030204" pitchFamily="34" charset="0"/>
                <a:ea typeface="ヒラギノ角ゴ Pro W3"/>
                <a:cs typeface="ヒラギノ角ゴ Pro W3"/>
              </a:rPr>
              <a:t>What functions will be performed on which workstations?</a:t>
            </a:r>
          </a:p>
          <a:p>
            <a:pPr eaLnBrk="1" hangingPunct="1">
              <a:lnSpc>
                <a:spcPct val="80000"/>
              </a:lnSpc>
            </a:pPr>
            <a:r>
              <a:rPr lang="en-US" altLang="en-US" sz="2800">
                <a:latin typeface="Calibri" panose="020F0502020204030204" pitchFamily="34" charset="0"/>
                <a:ea typeface="ヒラギノ角ゴ Pro W3"/>
                <a:cs typeface="ヒラギノ角ゴ Pro W3"/>
              </a:rPr>
              <a:t>How will workstation access be limited when the user leaves their station?</a:t>
            </a:r>
          </a:p>
          <a:p>
            <a:pPr eaLnBrk="1" hangingPunct="1">
              <a:lnSpc>
                <a:spcPct val="80000"/>
              </a:lnSpc>
            </a:pPr>
            <a:r>
              <a:rPr lang="en-US" altLang="en-US" sz="2800">
                <a:latin typeface="Calibri" panose="020F0502020204030204" pitchFamily="34" charset="0"/>
                <a:ea typeface="ヒラギノ角ゴ Pro W3"/>
                <a:cs typeface="ヒラギノ角ゴ Pro W3"/>
              </a:rPr>
              <a:t>How will theft of laptops be prevented?</a:t>
            </a:r>
          </a:p>
          <a:p>
            <a:pPr eaLnBrk="1" hangingPunct="1">
              <a:lnSpc>
                <a:spcPct val="80000"/>
              </a:lnSpc>
            </a:pPr>
            <a:r>
              <a:rPr lang="en-US" altLang="en-US" sz="2800">
                <a:latin typeface="Calibri" panose="020F0502020204030204" pitchFamily="34" charset="0"/>
                <a:ea typeface="ヒラギノ角ゴ Pro W3"/>
                <a:cs typeface="ヒラギノ角ゴ Pro W3"/>
              </a:rPr>
              <a:t>How will the workstations be positioned? </a:t>
            </a:r>
          </a:p>
          <a:p>
            <a:pPr eaLnBrk="1" hangingPunct="1">
              <a:lnSpc>
                <a:spcPct val="80000"/>
              </a:lnSpc>
            </a:pPr>
            <a:r>
              <a:rPr lang="en-US" altLang="en-US" sz="2800">
                <a:latin typeface="Calibri" panose="020F0502020204030204" pitchFamily="34" charset="0"/>
                <a:ea typeface="ヒラギノ角ゴ Pro W3"/>
                <a:cs typeface="ヒラギノ角ゴ Pro W3"/>
              </a:rPr>
              <a:t>What other physical safeguards (locked rooms, hoods) will be implemented to prevent shoulder surfing?</a:t>
            </a:r>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6">
            <a:extLst>
              <a:ext uri="{FF2B5EF4-FFF2-40B4-BE49-F238E27FC236}">
                <a16:creationId xmlns:a16="http://schemas.microsoft.com/office/drawing/2014/main" id="{6662E8A8-8BD9-4E38-9BD4-76F6508DB57A}"/>
              </a:ext>
            </a:extLst>
          </p:cNvPr>
          <p:cNvSpPr>
            <a:spLocks noGrp="1" noChangeArrowheads="1"/>
          </p:cNvSpPr>
          <p:nvPr>
            <p:ph type="title"/>
          </p:nvPr>
        </p:nvSpPr>
        <p:spPr>
          <a:xfrm>
            <a:off x="457200" y="685800"/>
            <a:ext cx="8229600" cy="1143000"/>
          </a:xfrm>
        </p:spPr>
        <p:txBody>
          <a:bodyPr/>
          <a:lstStyle/>
          <a:p>
            <a:pPr eaLnBrk="1" hangingPunct="1"/>
            <a:r>
              <a:rPr lang="en-US" altLang="en-US" sz="4000">
                <a:ea typeface="Calibri" panose="020F0502020204030204" pitchFamily="34" charset="0"/>
                <a:cs typeface="Lucida Sans" panose="020B0602030504020204" pitchFamily="34" charset="0"/>
              </a:rPr>
              <a:t>Physical Safeguards:</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Device &amp; Media Controls</a:t>
            </a:r>
          </a:p>
        </p:txBody>
      </p:sp>
      <p:graphicFrame>
        <p:nvGraphicFramePr>
          <p:cNvPr id="60441" name="Group 25">
            <a:extLst>
              <a:ext uri="{FF2B5EF4-FFF2-40B4-BE49-F238E27FC236}">
                <a16:creationId xmlns:a16="http://schemas.microsoft.com/office/drawing/2014/main" id="{9BD66D57-19E6-4685-A277-814FBBE075CD}"/>
              </a:ext>
            </a:extLst>
          </p:cNvPr>
          <p:cNvGraphicFramePr>
            <a:graphicFrameLocks noGrp="1"/>
          </p:cNvGraphicFramePr>
          <p:nvPr>
            <p:ph type="tbl" idx="1"/>
          </p:nvPr>
        </p:nvGraphicFramePr>
        <p:xfrm>
          <a:off x="457200" y="1981200"/>
          <a:ext cx="8229600" cy="4359275"/>
        </p:xfrm>
        <a:graphic>
          <a:graphicData uri="http://schemas.openxmlformats.org/drawingml/2006/table">
            <a:tbl>
              <a:tblPr/>
              <a:tblGrid>
                <a:gridCol w="7543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22863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Device and Media Controls</a:t>
                      </a:r>
                      <a:r>
                        <a:rPr kumimoji="0" lang="en-US" sz="2400" b="0" i="0" u="none" strike="noStrike" cap="none" normalizeH="0" baseline="0" dirty="0">
                          <a:ln>
                            <a:noFill/>
                          </a:ln>
                          <a:solidFill>
                            <a:schemeClr val="tx1"/>
                          </a:solidFill>
                          <a:effectLst/>
                          <a:latin typeface="Arial" charset="0"/>
                        </a:rPr>
                        <a:t>: Implement policies and </a:t>
                      </a:r>
                      <a:r>
                        <a:rPr kumimoji="0" lang="en-US" sz="2400" b="0" i="1" u="none" strike="noStrike" cap="none" normalizeH="0" baseline="0" dirty="0">
                          <a:ln>
                            <a:noFill/>
                          </a:ln>
                          <a:solidFill>
                            <a:schemeClr val="tx1"/>
                          </a:solidFill>
                          <a:effectLst/>
                          <a:latin typeface="Arial" charset="0"/>
                        </a:rPr>
                        <a:t>procedures that govern the receipt and removal of hardware and electronic media </a:t>
                      </a:r>
                      <a:r>
                        <a:rPr kumimoji="0" lang="en-US" sz="2400" b="0" i="0" u="none" strike="noStrike" cap="none" normalizeH="0" baseline="0" dirty="0">
                          <a:ln>
                            <a:noFill/>
                          </a:ln>
                          <a:solidFill>
                            <a:schemeClr val="tx1"/>
                          </a:solidFill>
                          <a:effectLst/>
                          <a:latin typeface="Arial" charset="0"/>
                        </a:rPr>
                        <a:t>and devices that contain EPHI into and out of a worksite or facility, and the movement of these items within the worksite or facility.</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0"/>
                  </a:ext>
                </a:extLst>
              </a:tr>
              <a:tr h="5182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Disposal</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R</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1"/>
                  </a:ext>
                </a:extLst>
              </a:tr>
              <a:tr h="5182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Media Reuse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R</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2"/>
                  </a:ext>
                </a:extLst>
              </a:tr>
              <a:tr h="5182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Accountability</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3"/>
                  </a:ext>
                </a:extLst>
              </a:tr>
              <a:tr h="5182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Data Backup and Storage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dirty="0">
                          <a:ln>
                            <a:noFill/>
                          </a:ln>
                          <a:solidFill>
                            <a:schemeClr val="tx1"/>
                          </a:solidFill>
                          <a:effectLst/>
                          <a:latin typeface="Arial" charset="0"/>
                        </a:rPr>
                        <a:t>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4"/>
                  </a:ext>
                </a:extLst>
              </a:tr>
            </a:tbl>
          </a:graphicData>
        </a:graphic>
      </p:graphicFrame>
      <p:pic>
        <p:nvPicPr>
          <p:cNvPr id="2" name="Picture 1">
            <a:extLst>
              <a:ext uri="{FF2B5EF4-FFF2-40B4-BE49-F238E27FC236}">
                <a16:creationId xmlns:a16="http://schemas.microsoft.com/office/drawing/2014/main" id="{7F416496-6DFC-4E68-8BF1-22E9FFCD7E39}"/>
              </a:ext>
            </a:extLst>
          </p:cNvPr>
          <p:cNvPicPr>
            <a:picLocks noChangeAspect="1"/>
          </p:cNvPicPr>
          <p:nvPr/>
        </p:nvPicPr>
        <p:blipFill>
          <a:blip r:embed="rId3"/>
          <a:stretch>
            <a:fillRect/>
          </a:stretch>
        </p:blipFill>
        <p:spPr>
          <a:xfrm>
            <a:off x="7239000" y="813867"/>
            <a:ext cx="1019700" cy="1014933"/>
          </a:xfrm>
          <a:prstGeom prst="rect">
            <a:avLst/>
          </a:prstGeom>
        </p:spPr>
      </p:pic>
    </p:spTree>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A0C27F61-AF2A-451A-97D1-D7323CF19840}"/>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Device &amp; Media Controls</a:t>
            </a:r>
          </a:p>
        </p:txBody>
      </p:sp>
      <p:sp>
        <p:nvSpPr>
          <p:cNvPr id="138243" name="Rectangle 3">
            <a:extLst>
              <a:ext uri="{FF2B5EF4-FFF2-40B4-BE49-F238E27FC236}">
                <a16:creationId xmlns:a16="http://schemas.microsoft.com/office/drawing/2014/main" id="{7048D07A-63B4-4812-BDD1-38187B10CFFB}"/>
              </a:ext>
            </a:extLst>
          </p:cNvPr>
          <p:cNvSpPr>
            <a:spLocks noGrp="1" noChangeArrowheads="1"/>
          </p:cNvSpPr>
          <p:nvPr>
            <p:ph idx="1"/>
          </p:nvPr>
        </p:nvSpPr>
        <p:spPr>
          <a:xfrm>
            <a:off x="520700" y="2362200"/>
            <a:ext cx="8154988" cy="4010025"/>
          </a:xfrm>
        </p:spPr>
        <p:txBody>
          <a:bodyPr/>
          <a:lstStyle/>
          <a:p>
            <a:pPr eaLnBrk="1" hangingPunct="1">
              <a:lnSpc>
                <a:spcPct val="100000"/>
              </a:lnSpc>
            </a:pPr>
            <a:r>
              <a:rPr lang="en-US" altLang="en-US" sz="2800" dirty="0">
                <a:latin typeface="Calibri" panose="020F0502020204030204" pitchFamily="34" charset="0"/>
                <a:ea typeface="ヒラギノ角ゴ Pro W3"/>
                <a:cs typeface="ヒラギノ角ゴ Pro W3"/>
              </a:rPr>
              <a:t>How will media be erased or damaged before disposal or reuse?</a:t>
            </a:r>
          </a:p>
          <a:p>
            <a:pPr lvl="1" eaLnBrk="1" hangingPunct="1">
              <a:lnSpc>
                <a:spcPct val="100000"/>
              </a:lnSpc>
            </a:pPr>
            <a:r>
              <a:rPr lang="en-US" altLang="en-US" sz="2400" dirty="0">
                <a:latin typeface="Calibri" panose="020F0502020204030204" pitchFamily="34" charset="0"/>
                <a:ea typeface="ヒラギノ角ゴ Pro W3"/>
                <a:cs typeface="ヒラギノ角ゴ Pro W3"/>
              </a:rPr>
              <a:t>Reformatting disk is not adequate, even for reuse</a:t>
            </a:r>
          </a:p>
          <a:p>
            <a:pPr eaLnBrk="1" hangingPunct="1">
              <a:lnSpc>
                <a:spcPct val="100000"/>
              </a:lnSpc>
            </a:pPr>
            <a:r>
              <a:rPr lang="en-US" altLang="en-US" sz="2800" dirty="0">
                <a:latin typeface="Calibri" panose="020F0502020204030204" pitchFamily="34" charset="0"/>
                <a:ea typeface="ヒラギノ角ゴ Pro W3"/>
                <a:cs typeface="ヒラギノ角ゴ Pro W3"/>
              </a:rPr>
              <a:t>How, when and where has EPHI been moved or transferred?  Documentation is necessary</a:t>
            </a:r>
          </a:p>
          <a:p>
            <a:pPr eaLnBrk="1" hangingPunct="1">
              <a:lnSpc>
                <a:spcPct val="100000"/>
              </a:lnSpc>
            </a:pPr>
            <a:r>
              <a:rPr lang="en-US" altLang="en-US" sz="2800" dirty="0">
                <a:latin typeface="Calibri" panose="020F0502020204030204" pitchFamily="34" charset="0"/>
                <a:ea typeface="ヒラギノ角ゴ Pro W3"/>
                <a:cs typeface="ヒラギノ角ゴ Pro W3"/>
              </a:rPr>
              <a:t>How is a backup made and where/how stored?</a:t>
            </a:r>
          </a:p>
          <a:p>
            <a:pPr eaLnBrk="1" hangingPunct="1"/>
            <a:endParaRPr lang="en-US" altLang="en-US" sz="2800" dirty="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id="{65B93B96-AB36-4642-956D-B10D42C08826}"/>
              </a:ext>
            </a:extLst>
          </p:cNvPr>
          <p:cNvSpPr>
            <a:spLocks noGrp="1" noChangeArrowheads="1"/>
          </p:cNvSpPr>
          <p:nvPr>
            <p:ph type="title"/>
          </p:nvPr>
        </p:nvSpPr>
        <p:spPr>
          <a:xfrm>
            <a:off x="457200" y="685800"/>
            <a:ext cx="8229600" cy="1143000"/>
          </a:xfrm>
        </p:spPr>
        <p:txBody>
          <a:bodyPr/>
          <a:lstStyle/>
          <a:p>
            <a:pPr eaLnBrk="1" hangingPunct="1"/>
            <a:r>
              <a:rPr lang="en-US" altLang="en-US" sz="4000">
                <a:ea typeface="Calibri" panose="020F0502020204030204" pitchFamily="34" charset="0"/>
                <a:cs typeface="Lucida Sans" panose="020B0602030504020204" pitchFamily="34" charset="0"/>
              </a:rPr>
              <a:t>Technical Safeguards:</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Access Control</a:t>
            </a:r>
          </a:p>
        </p:txBody>
      </p:sp>
      <p:graphicFrame>
        <p:nvGraphicFramePr>
          <p:cNvPr id="131119" name="Group 47">
            <a:extLst>
              <a:ext uri="{FF2B5EF4-FFF2-40B4-BE49-F238E27FC236}">
                <a16:creationId xmlns:a16="http://schemas.microsoft.com/office/drawing/2014/main" id="{569AC7D8-5C9E-4066-BDE0-2ED7D90AEF2C}"/>
              </a:ext>
            </a:extLst>
          </p:cNvPr>
          <p:cNvGraphicFramePr>
            <a:graphicFrameLocks noGrp="1"/>
          </p:cNvGraphicFramePr>
          <p:nvPr>
            <p:ph type="tbl" idx="1"/>
          </p:nvPr>
        </p:nvGraphicFramePr>
        <p:xfrm>
          <a:off x="457200" y="1828800"/>
          <a:ext cx="8229600" cy="4724400"/>
        </p:xfrm>
        <a:graphic>
          <a:graphicData uri="http://schemas.openxmlformats.org/drawingml/2006/table">
            <a:tbl>
              <a:tblPr/>
              <a:tblGrid>
                <a:gridCol w="7543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7778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Access Control</a:t>
                      </a:r>
                      <a:r>
                        <a:rPr kumimoji="0" lang="en-US" sz="2400" b="0" i="0" u="none" strike="noStrike" cap="none" normalizeH="0" baseline="0" dirty="0">
                          <a:ln>
                            <a:noFill/>
                          </a:ln>
                          <a:solidFill>
                            <a:schemeClr val="tx1"/>
                          </a:solidFill>
                          <a:effectLst/>
                          <a:latin typeface="Arial" charset="0"/>
                        </a:rPr>
                        <a:t>: Implement technical policies and procedures for electronic info systems that maintain EPHI.  These policies and procedures should contain access protocols that will establish and enforce the entity’s other access policies, and allow access only to those persons or software programs that have been granted access rights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4016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Unique User Identification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4032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Emergency Access Procedure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r h="4333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Automatic Logoff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Encryption and Decryption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dirty="0">
                          <a:ln>
                            <a:noFill/>
                          </a:ln>
                          <a:solidFill>
                            <a:schemeClr val="tx1"/>
                          </a:solidFill>
                          <a:effectLst/>
                          <a:latin typeface="Arial" charset="0"/>
                        </a:rPr>
                        <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4"/>
                  </a:ext>
                </a:extLst>
              </a:tr>
            </a:tbl>
          </a:graphicData>
        </a:graphic>
      </p:graphicFrame>
    </p:spTree>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D4D76A1B-8F89-47D4-AC77-6BEAB2C5D3E4}"/>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Technical Safeguards:</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Access Control</a:t>
            </a:r>
          </a:p>
        </p:txBody>
      </p:sp>
      <p:sp>
        <p:nvSpPr>
          <p:cNvPr id="141315" name="Rectangle 3">
            <a:extLst>
              <a:ext uri="{FF2B5EF4-FFF2-40B4-BE49-F238E27FC236}">
                <a16:creationId xmlns:a16="http://schemas.microsoft.com/office/drawing/2014/main" id="{119936A9-8DA2-40F3-A16F-88EC2536AE9B}"/>
              </a:ext>
            </a:extLst>
          </p:cNvPr>
          <p:cNvSpPr>
            <a:spLocks noGrp="1" noChangeArrowheads="1"/>
          </p:cNvSpPr>
          <p:nvPr>
            <p:ph idx="1"/>
          </p:nvPr>
        </p:nvSpPr>
        <p:spPr>
          <a:xfrm>
            <a:off x="520700" y="2209800"/>
            <a:ext cx="8154988" cy="4162425"/>
          </a:xfrm>
        </p:spPr>
        <p:txBody>
          <a:bodyPr/>
          <a:lstStyle/>
          <a:p>
            <a:pPr eaLnBrk="1" hangingPunct="1">
              <a:lnSpc>
                <a:spcPct val="80000"/>
              </a:lnSpc>
            </a:pPr>
            <a:r>
              <a:rPr lang="en-US" altLang="en-US" sz="2800">
                <a:latin typeface="Calibri" panose="020F0502020204030204" pitchFamily="34" charset="0"/>
                <a:ea typeface="ヒラギノ角ゴ Pro W3"/>
                <a:cs typeface="ヒラギノ角ゴ Pro W3"/>
              </a:rPr>
              <a:t>How is each user uniquely identified to the system?</a:t>
            </a:r>
          </a:p>
          <a:p>
            <a:pPr eaLnBrk="1" hangingPunct="1">
              <a:lnSpc>
                <a:spcPct val="80000"/>
              </a:lnSpc>
            </a:pPr>
            <a:r>
              <a:rPr lang="en-US" altLang="en-US" sz="2800">
                <a:latin typeface="Calibri" panose="020F0502020204030204" pitchFamily="34" charset="0"/>
                <a:ea typeface="ヒラギノ角ゴ Pro W3"/>
                <a:cs typeface="ヒラギノ角ゴ Pro W3"/>
              </a:rPr>
              <a:t>How does authentication occur?</a:t>
            </a:r>
          </a:p>
          <a:p>
            <a:pPr eaLnBrk="1" hangingPunct="1">
              <a:lnSpc>
                <a:spcPct val="80000"/>
              </a:lnSpc>
            </a:pPr>
            <a:r>
              <a:rPr lang="en-US" altLang="en-US" sz="2800">
                <a:latin typeface="Calibri" panose="020F0502020204030204" pitchFamily="34" charset="0"/>
                <a:ea typeface="ヒラギノ角ゴ Pro W3"/>
                <a:cs typeface="ヒラギノ角ゴ Pro W3"/>
              </a:rPr>
              <a:t>In an emergency, what backup methods are used for authentication?</a:t>
            </a:r>
          </a:p>
          <a:p>
            <a:pPr eaLnBrk="1" hangingPunct="1">
              <a:lnSpc>
                <a:spcPct val="80000"/>
              </a:lnSpc>
            </a:pPr>
            <a:r>
              <a:rPr lang="en-US" altLang="en-US" sz="2800">
                <a:latin typeface="Calibri" panose="020F0502020204030204" pitchFamily="34" charset="0"/>
                <a:ea typeface="ヒラギノ角ゴ Pro W3"/>
                <a:cs typeface="ヒラギノ角ゴ Pro W3"/>
              </a:rPr>
              <a:t>How does automatic logoff occur after a period of inactivity?</a:t>
            </a:r>
          </a:p>
          <a:p>
            <a:pPr eaLnBrk="1" hangingPunct="1">
              <a:lnSpc>
                <a:spcPct val="80000"/>
              </a:lnSpc>
            </a:pPr>
            <a:r>
              <a:rPr lang="en-US" altLang="en-US" sz="2800">
                <a:latin typeface="Calibri" panose="020F0502020204030204" pitchFamily="34" charset="0"/>
                <a:ea typeface="ヒラギノ角ゴ Pro W3"/>
                <a:cs typeface="ヒラギノ角ゴ Pro W3"/>
              </a:rPr>
              <a:t>Which data is encrypted in storage and/or transmission?</a:t>
            </a:r>
          </a:p>
        </p:txBody>
      </p:sp>
    </p:spTree>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17">
            <a:extLst>
              <a:ext uri="{FF2B5EF4-FFF2-40B4-BE49-F238E27FC236}">
                <a16:creationId xmlns:a16="http://schemas.microsoft.com/office/drawing/2014/main" id="{084871B1-1C66-49EA-8080-8541D63951B2}"/>
              </a:ext>
            </a:extLst>
          </p:cNvPr>
          <p:cNvSpPr>
            <a:spLocks noGrp="1" noChangeArrowheads="1"/>
          </p:cNvSpPr>
          <p:nvPr>
            <p:ph type="title"/>
          </p:nvPr>
        </p:nvSpPr>
        <p:spPr>
          <a:xfrm>
            <a:off x="457200" y="762000"/>
            <a:ext cx="8229600" cy="1066800"/>
          </a:xfrm>
        </p:spPr>
        <p:txBody>
          <a:bodyPr/>
          <a:lstStyle/>
          <a:p>
            <a:pPr eaLnBrk="1" hangingPunct="1"/>
            <a:r>
              <a:rPr lang="en-US" altLang="en-US" sz="4000">
                <a:ea typeface="Calibri" panose="020F0502020204030204" pitchFamily="34" charset="0"/>
                <a:cs typeface="Lucida Sans" panose="020B0602030504020204" pitchFamily="34" charset="0"/>
              </a:rPr>
              <a:t>Technical Safeguards:</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Transmission Security</a:t>
            </a:r>
          </a:p>
        </p:txBody>
      </p:sp>
      <p:graphicFrame>
        <p:nvGraphicFramePr>
          <p:cNvPr id="138267" name="Group 27">
            <a:extLst>
              <a:ext uri="{FF2B5EF4-FFF2-40B4-BE49-F238E27FC236}">
                <a16:creationId xmlns:a16="http://schemas.microsoft.com/office/drawing/2014/main" id="{49475345-A58C-497E-B021-5687F91F7C51}"/>
              </a:ext>
            </a:extLst>
          </p:cNvPr>
          <p:cNvGraphicFramePr>
            <a:graphicFrameLocks noGrp="1"/>
          </p:cNvGraphicFramePr>
          <p:nvPr>
            <p:ph type="tbl" idx="1"/>
          </p:nvPr>
        </p:nvGraphicFramePr>
        <p:xfrm>
          <a:off x="457200" y="2209800"/>
          <a:ext cx="8229600" cy="3352800"/>
        </p:xfrm>
        <a:graphic>
          <a:graphicData uri="http://schemas.openxmlformats.org/drawingml/2006/table">
            <a:tbl>
              <a:tblPr/>
              <a:tblGrid>
                <a:gridCol w="76200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222546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1" i="0" u="none" strike="noStrike" cap="none" normalizeH="0" baseline="0" dirty="0">
                          <a:ln>
                            <a:noFill/>
                          </a:ln>
                          <a:solidFill>
                            <a:schemeClr val="tx1"/>
                          </a:solidFill>
                          <a:effectLst/>
                          <a:latin typeface="Arial" charset="0"/>
                        </a:rPr>
                        <a:t>Transmission Security</a:t>
                      </a:r>
                      <a:r>
                        <a:rPr kumimoji="0" lang="en-US" sz="2800" b="0" i="0" u="none" strike="noStrike" cap="none" normalizeH="0" baseline="0" dirty="0">
                          <a:ln>
                            <a:noFill/>
                          </a:ln>
                          <a:solidFill>
                            <a:schemeClr val="tx1"/>
                          </a:solidFill>
                          <a:effectLst/>
                          <a:latin typeface="Arial" charset="0"/>
                        </a:rPr>
                        <a:t>:  Implement technical security measures to guard against unauthorized access to EPHI that is being transmitted over an electronic communications network</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59383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Integrity Controls</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A</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53350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Encryption</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dirty="0">
                          <a:ln>
                            <a:noFill/>
                          </a:ln>
                          <a:solidFill>
                            <a:schemeClr val="tx1"/>
                          </a:solidFill>
                          <a:effectLst/>
                          <a:latin typeface="Arial" charset="0"/>
                        </a:rPr>
                        <a:t>A</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7861A3D5-1E54-4754-9E6F-DA3CE5535205}"/>
              </a:ext>
            </a:extLst>
          </p:cNvPr>
          <p:cNvPicPr>
            <a:picLocks noChangeAspect="1"/>
          </p:cNvPicPr>
          <p:nvPr/>
        </p:nvPicPr>
        <p:blipFill>
          <a:blip r:embed="rId2"/>
          <a:stretch>
            <a:fillRect/>
          </a:stretch>
        </p:blipFill>
        <p:spPr>
          <a:xfrm>
            <a:off x="7696200" y="892612"/>
            <a:ext cx="535669" cy="1126688"/>
          </a:xfrm>
          <a:prstGeom prst="rect">
            <a:avLst/>
          </a:prstGeom>
        </p:spPr>
      </p:pic>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6A0D761F-0423-4426-9C8D-88E347BB695D}"/>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Medical Identity Theft</a:t>
            </a:r>
            <a:endParaRPr lang="en-US" altLang="en-US" sz="4000">
              <a:ea typeface="Calibri" panose="020F0502020204030204" pitchFamily="34" charset="0"/>
              <a:cs typeface="Lucida Sans" panose="020B0602030504020204" pitchFamily="34" charset="0"/>
            </a:endParaRPr>
          </a:p>
        </p:txBody>
      </p:sp>
      <p:sp>
        <p:nvSpPr>
          <p:cNvPr id="10243" name="Content Placeholder 2">
            <a:extLst>
              <a:ext uri="{FF2B5EF4-FFF2-40B4-BE49-F238E27FC236}">
                <a16:creationId xmlns:a16="http://schemas.microsoft.com/office/drawing/2014/main" id="{3C5CC6DF-6884-475D-A02B-5779EF3AC2AF}"/>
              </a:ext>
            </a:extLst>
          </p:cNvPr>
          <p:cNvSpPr>
            <a:spLocks noGrp="1"/>
          </p:cNvSpPr>
          <p:nvPr>
            <p:ph idx="1"/>
          </p:nvPr>
        </p:nvSpPr>
        <p:spPr/>
        <p:txBody>
          <a:bodyPr>
            <a:noAutofit/>
          </a:bodyPr>
          <a:lstStyle/>
          <a:p>
            <a:pPr eaLnBrk="1" hangingPunct="1">
              <a:buFont typeface="Arial" charset="0"/>
              <a:buNone/>
              <a:defRPr/>
            </a:pPr>
            <a:r>
              <a:rPr lang="en-US" altLang="en-US" dirty="0"/>
              <a:t> When a person’s name and other parts of his/her medical identity are stolen for the purpose of getting medical services and goods.</a:t>
            </a:r>
          </a:p>
          <a:p>
            <a:pPr eaLnBrk="1" hangingPunct="1">
              <a:buFont typeface="Wingdings" pitchFamily="2" charset="2"/>
              <a:buNone/>
              <a:defRPr/>
            </a:pPr>
            <a:r>
              <a:rPr lang="en-US" altLang="en-US" dirty="0"/>
              <a:t>Problems:</a:t>
            </a:r>
          </a:p>
          <a:p>
            <a:pPr marL="285750" indent="-285750" eaLnBrk="1" hangingPunct="1">
              <a:buFont typeface="Arial" panose="020B0604020202020204" pitchFamily="34" charset="0"/>
              <a:buChar char="•"/>
              <a:defRPr/>
            </a:pPr>
            <a:r>
              <a:rPr lang="en-US" altLang="en-US" dirty="0"/>
              <a:t>Medical info is for wrong person</a:t>
            </a:r>
          </a:p>
          <a:p>
            <a:pPr marL="285750" lvl="1" indent="-285750" eaLnBrk="1" hangingPunct="1">
              <a:buFont typeface="Arial" panose="020B0604020202020204" pitchFamily="34" charset="0"/>
              <a:buChar char="•"/>
              <a:defRPr/>
            </a:pPr>
            <a:r>
              <a:rPr lang="en-US" altLang="en-US"/>
              <a:t>Inaccurate health records</a:t>
            </a:r>
          </a:p>
          <a:p>
            <a:pPr marL="285750" lvl="1" indent="-285750" eaLnBrk="1" hangingPunct="1">
              <a:buFont typeface="Arial" panose="020B0604020202020204" pitchFamily="34" charset="0"/>
              <a:buChar char="•"/>
              <a:defRPr/>
            </a:pPr>
            <a:r>
              <a:rPr lang="en-US" altLang="en-US"/>
              <a:t>Wrong diagnosis</a:t>
            </a:r>
          </a:p>
          <a:p>
            <a:pPr marL="285750" lvl="1" indent="-285750" eaLnBrk="1" hangingPunct="1">
              <a:buFont typeface="Arial" panose="020B0604020202020204" pitchFamily="34" charset="0"/>
              <a:buChar char="•"/>
              <a:defRPr/>
            </a:pPr>
            <a:r>
              <a:rPr lang="en-US" altLang="en-US"/>
              <a:t>Fatal treatments</a:t>
            </a:r>
          </a:p>
          <a:p>
            <a:pPr marL="285750" indent="-285750" eaLnBrk="1" hangingPunct="1">
              <a:buFont typeface="Arial" panose="020B0604020202020204" pitchFamily="34" charset="0"/>
              <a:buChar char="•"/>
              <a:defRPr/>
            </a:pPr>
            <a:r>
              <a:rPr lang="en-US" altLang="en-US" dirty="0"/>
              <a:t>Imposter claims health care</a:t>
            </a:r>
          </a:p>
          <a:p>
            <a:pPr marL="285750" lvl="1" indent="-285750" eaLnBrk="1" hangingPunct="1">
              <a:buFont typeface="Arial" panose="020B0604020202020204" pitchFamily="34" charset="0"/>
              <a:buChar char="•"/>
              <a:defRPr/>
            </a:pPr>
            <a:r>
              <a:rPr lang="en-US" altLang="en-US"/>
              <a:t>Medical Insurance Fraud</a:t>
            </a:r>
          </a:p>
          <a:p>
            <a:pPr marL="285750" lvl="1" indent="-285750" eaLnBrk="1" hangingPunct="1">
              <a:buFont typeface="Arial" panose="020B0604020202020204" pitchFamily="34" charset="0"/>
              <a:buChar char="•"/>
              <a:defRPr/>
            </a:pPr>
            <a:r>
              <a:rPr lang="en-US" altLang="en-US"/>
              <a:t>Inaccurate Credit History: Bills sent elsewhere</a:t>
            </a:r>
          </a:p>
        </p:txBody>
      </p:sp>
    </p:spTree>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FB6122BA-C21C-4523-ADA7-ABC847EE8C8E}"/>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Technical Safeguards:</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Transmission Security</a:t>
            </a:r>
          </a:p>
        </p:txBody>
      </p:sp>
      <p:sp>
        <p:nvSpPr>
          <p:cNvPr id="143363" name="Rectangle 3">
            <a:extLst>
              <a:ext uri="{FF2B5EF4-FFF2-40B4-BE49-F238E27FC236}">
                <a16:creationId xmlns:a16="http://schemas.microsoft.com/office/drawing/2014/main" id="{E0CFC313-8115-4FF7-8348-8287304DD938}"/>
              </a:ext>
            </a:extLst>
          </p:cNvPr>
          <p:cNvSpPr>
            <a:spLocks noGrp="1" noChangeArrowheads="1"/>
          </p:cNvSpPr>
          <p:nvPr>
            <p:ph idx="1"/>
          </p:nvPr>
        </p:nvSpPr>
        <p:spPr>
          <a:xfrm>
            <a:off x="520700" y="2438400"/>
            <a:ext cx="8154988" cy="3933825"/>
          </a:xfrm>
        </p:spPr>
        <p:txBody>
          <a:bodyPr/>
          <a:lstStyle/>
          <a:p>
            <a:pPr eaLnBrk="1" hangingPunct="1"/>
            <a:r>
              <a:rPr lang="en-US" altLang="en-US" sz="2000">
                <a:latin typeface="Calibri" panose="020F0502020204030204" pitchFamily="34" charset="0"/>
                <a:ea typeface="ヒラギノ角ゴ Pro W3"/>
                <a:cs typeface="ヒラギノ角ゴ Pro W3"/>
              </a:rPr>
              <a:t>How are we sure that data is not modified or lost during transmission?</a:t>
            </a:r>
          </a:p>
          <a:p>
            <a:pPr eaLnBrk="1" hangingPunct="1"/>
            <a:r>
              <a:rPr lang="en-US" altLang="en-US" sz="2000">
                <a:latin typeface="Calibri" panose="020F0502020204030204" pitchFamily="34" charset="0"/>
                <a:ea typeface="ヒラギノ角ゴ Pro W3"/>
                <a:cs typeface="ヒラギノ角ゴ Pro W3"/>
              </a:rPr>
              <a:t>What encryption techniques are used to protect the security of EPHI transmitted over a public network?</a:t>
            </a:r>
          </a:p>
        </p:txBody>
      </p:sp>
    </p:spTree>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0">
            <a:extLst>
              <a:ext uri="{FF2B5EF4-FFF2-40B4-BE49-F238E27FC236}">
                <a16:creationId xmlns:a16="http://schemas.microsoft.com/office/drawing/2014/main" id="{28486CDE-9A29-4B9B-8806-4AF8C2941FEB}"/>
              </a:ext>
            </a:extLst>
          </p:cNvPr>
          <p:cNvSpPr>
            <a:spLocks noGrp="1" noChangeArrowheads="1"/>
          </p:cNvSpPr>
          <p:nvPr>
            <p:ph type="title"/>
          </p:nvPr>
        </p:nvSpPr>
        <p:spPr>
          <a:xfrm>
            <a:off x="381000" y="685800"/>
            <a:ext cx="8229600" cy="442913"/>
          </a:xfrm>
        </p:spPr>
        <p:txBody>
          <a:bodyPr/>
          <a:lstStyle/>
          <a:p>
            <a:pPr eaLnBrk="1" hangingPunct="1"/>
            <a:r>
              <a:rPr lang="en-US" altLang="en-US" sz="3200">
                <a:ea typeface="Calibri" panose="020F0502020204030204" pitchFamily="34" charset="0"/>
                <a:cs typeface="Lucida Sans" panose="020B0602030504020204" pitchFamily="34" charset="0"/>
              </a:rPr>
              <a:t>Other Technical Safeguards</a:t>
            </a:r>
          </a:p>
        </p:txBody>
      </p:sp>
      <p:graphicFrame>
        <p:nvGraphicFramePr>
          <p:cNvPr id="135200" name="Group 32">
            <a:extLst>
              <a:ext uri="{FF2B5EF4-FFF2-40B4-BE49-F238E27FC236}">
                <a16:creationId xmlns:a16="http://schemas.microsoft.com/office/drawing/2014/main" id="{F54573F5-9510-4C71-B364-AC7C4CD29CC9}"/>
              </a:ext>
            </a:extLst>
          </p:cNvPr>
          <p:cNvGraphicFramePr>
            <a:graphicFrameLocks noGrp="1"/>
          </p:cNvGraphicFramePr>
          <p:nvPr>
            <p:ph type="tbl" idx="1"/>
          </p:nvPr>
        </p:nvGraphicFramePr>
        <p:xfrm>
          <a:off x="457200" y="1981200"/>
          <a:ext cx="8229600" cy="4144964"/>
        </p:xfrm>
        <a:graphic>
          <a:graphicData uri="http://schemas.openxmlformats.org/drawingml/2006/table">
            <a:tbl>
              <a:tblPr/>
              <a:tblGrid>
                <a:gridCol w="7696200">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tblGrid>
              <a:tr h="129524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Audit Controls</a:t>
                      </a:r>
                      <a:r>
                        <a:rPr kumimoji="0" lang="en-US" sz="2400" b="0" i="0" u="none" strike="noStrike" cap="none" normalizeH="0" baseline="0" dirty="0">
                          <a:ln>
                            <a:noFill/>
                          </a:ln>
                          <a:solidFill>
                            <a:schemeClr val="tx1"/>
                          </a:solidFill>
                          <a:effectLst/>
                          <a:latin typeface="Arial" charset="0"/>
                        </a:rPr>
                        <a:t>: Implement hardware, software, and/or procedural mechanisms that </a:t>
                      </a:r>
                      <a:r>
                        <a:rPr kumimoji="0" lang="en-US" sz="2400" b="0" i="1" u="none" strike="noStrike" cap="none" normalizeH="0" baseline="0" dirty="0">
                          <a:ln>
                            <a:noFill/>
                          </a:ln>
                          <a:solidFill>
                            <a:schemeClr val="tx1"/>
                          </a:solidFill>
                          <a:effectLst/>
                          <a:latin typeface="Arial" charset="0"/>
                        </a:rPr>
                        <a:t>record and examine activity in information systems </a:t>
                      </a:r>
                      <a:r>
                        <a:rPr kumimoji="0" lang="en-US" sz="2400" b="0" i="0" u="none" strike="noStrike" cap="none" normalizeH="0" baseline="0" dirty="0">
                          <a:ln>
                            <a:noFill/>
                          </a:ln>
                          <a:solidFill>
                            <a:schemeClr val="tx1"/>
                          </a:solidFill>
                          <a:effectLst/>
                          <a:latin typeface="Arial" charset="0"/>
                        </a:rPr>
                        <a:t>that contain or use EPHI</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R</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155447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Integrity</a:t>
                      </a:r>
                      <a:r>
                        <a:rPr kumimoji="0" lang="en-US" sz="2400" b="0" i="0" u="none" strike="noStrike" cap="none" normalizeH="0" baseline="0" dirty="0">
                          <a:ln>
                            <a:noFill/>
                          </a:ln>
                          <a:solidFill>
                            <a:schemeClr val="tx1"/>
                          </a:solidFill>
                          <a:effectLst/>
                          <a:latin typeface="Arial" charset="0"/>
                        </a:rPr>
                        <a:t>:  Implement policies and procedures to </a:t>
                      </a:r>
                      <a:r>
                        <a:rPr kumimoji="0" lang="en-US" sz="2400" b="0" i="1" u="none" strike="noStrike" cap="none" normalizeH="0" baseline="0" dirty="0">
                          <a:ln>
                            <a:noFill/>
                          </a:ln>
                          <a:solidFill>
                            <a:schemeClr val="tx1"/>
                          </a:solidFill>
                          <a:effectLst/>
                          <a:latin typeface="Arial" charset="0"/>
                        </a:rPr>
                        <a:t>protect EPHI at rest, meaning stored </a:t>
                      </a:r>
                      <a:r>
                        <a:rPr kumimoji="0" lang="en-US" sz="2400" b="0" i="0" u="none" strike="noStrike" cap="none" normalizeH="0" baseline="0" dirty="0">
                          <a:ln>
                            <a:noFill/>
                          </a:ln>
                          <a:solidFill>
                            <a:schemeClr val="tx1"/>
                          </a:solidFill>
                          <a:effectLst/>
                          <a:latin typeface="Arial" charset="0"/>
                        </a:rPr>
                        <a:t>on organizational systems and applications, from improper alteration or destruction.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A</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129524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Person or Entity Authentication</a:t>
                      </a:r>
                      <a:r>
                        <a:rPr kumimoji="0" lang="en-US" sz="2400" b="0" i="0" u="none" strike="noStrike" cap="none" normalizeH="0" baseline="0" dirty="0">
                          <a:ln>
                            <a:noFill/>
                          </a:ln>
                          <a:solidFill>
                            <a:schemeClr val="tx1"/>
                          </a:solidFill>
                          <a:effectLst/>
                          <a:latin typeface="Arial" charset="0"/>
                        </a:rPr>
                        <a:t>: Implement procedures to </a:t>
                      </a:r>
                      <a:r>
                        <a:rPr kumimoji="0" lang="en-US" sz="2400" b="0" i="1" u="none" strike="noStrike" cap="none" normalizeH="0" baseline="0" dirty="0">
                          <a:ln>
                            <a:noFill/>
                          </a:ln>
                          <a:solidFill>
                            <a:schemeClr val="tx1"/>
                          </a:solidFill>
                          <a:effectLst/>
                          <a:latin typeface="Arial" charset="0"/>
                        </a:rPr>
                        <a:t>verify that a person or entity seeking access to EPHI is the one claimed</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dirty="0">
                          <a:ln>
                            <a:noFill/>
                          </a:ln>
                          <a:solidFill>
                            <a:schemeClr val="tx1"/>
                          </a:solidFill>
                          <a:effectLst/>
                          <a:latin typeface="Arial" charset="0"/>
                        </a:rPr>
                        <a:t>R</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07E7DB91-ADAB-4437-BFD1-2DBF73EE7A71}"/>
              </a:ext>
            </a:extLst>
          </p:cNvPr>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Other Technical Safeguards</a:t>
            </a:r>
          </a:p>
        </p:txBody>
      </p:sp>
      <p:sp>
        <p:nvSpPr>
          <p:cNvPr id="146435" name="Rectangle 3">
            <a:extLst>
              <a:ext uri="{FF2B5EF4-FFF2-40B4-BE49-F238E27FC236}">
                <a16:creationId xmlns:a16="http://schemas.microsoft.com/office/drawing/2014/main" id="{EB39E1D6-56C2-4B0A-B460-8CD26F87CBFD}"/>
              </a:ext>
            </a:extLst>
          </p:cNvPr>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For which devices will the logs be monitored?</a:t>
            </a:r>
          </a:p>
          <a:p>
            <a:pPr eaLnBrk="1" hangingPunct="1">
              <a:lnSpc>
                <a:spcPct val="90000"/>
              </a:lnSpc>
            </a:pPr>
            <a:r>
              <a:rPr lang="en-US" altLang="en-US" sz="2400">
                <a:latin typeface="Calibri" panose="020F0502020204030204" pitchFamily="34" charset="0"/>
                <a:ea typeface="ヒラギノ角ゴ Pro W3"/>
                <a:cs typeface="ヒラギノ角ゴ Pro W3"/>
              </a:rPr>
              <a:t>What log events should be archived for security purposes?</a:t>
            </a:r>
          </a:p>
          <a:p>
            <a:pPr eaLnBrk="1" hangingPunct="1">
              <a:lnSpc>
                <a:spcPct val="90000"/>
              </a:lnSpc>
            </a:pPr>
            <a:r>
              <a:rPr lang="en-US" altLang="en-US" sz="2400">
                <a:latin typeface="Calibri" panose="020F0502020204030204" pitchFamily="34" charset="0"/>
                <a:ea typeface="ヒラギノ角ゴ Pro W3"/>
                <a:cs typeface="ヒラギノ角ゴ Pro W3"/>
              </a:rPr>
              <a:t>How will potential attacks found in logs be recorded, reported, and acted upon?</a:t>
            </a:r>
          </a:p>
          <a:p>
            <a:pPr eaLnBrk="1" hangingPunct="1">
              <a:lnSpc>
                <a:spcPct val="90000"/>
              </a:lnSpc>
            </a:pPr>
            <a:r>
              <a:rPr lang="en-US" altLang="en-US" sz="2400">
                <a:latin typeface="Calibri" panose="020F0502020204030204" pitchFamily="34" charset="0"/>
                <a:ea typeface="ヒラギノ角ゴ Pro W3"/>
                <a:cs typeface="ヒラギノ角ゴ Pro W3"/>
              </a:rPr>
              <a:t>What techniques will be used to ensure stored data has not been modified (hashes, message digests?)</a:t>
            </a:r>
          </a:p>
          <a:p>
            <a:pPr eaLnBrk="1" hangingPunct="1">
              <a:lnSpc>
                <a:spcPct val="90000"/>
              </a:lnSpc>
            </a:pPr>
            <a:r>
              <a:rPr lang="en-US" altLang="en-US" sz="2400">
                <a:latin typeface="Calibri" panose="020F0502020204030204" pitchFamily="34" charset="0"/>
                <a:ea typeface="ヒラギノ角ゴ Pro W3"/>
                <a:cs typeface="ヒラギノ角ゴ Pro W3"/>
              </a:rPr>
              <a:t>What authentication mechanisms will be used to assure that approved entities (people or systems) are accessing EPHI?</a:t>
            </a:r>
          </a:p>
        </p:txBody>
      </p:sp>
    </p:spTree>
  </p:cSld>
  <p:clrMapOvr>
    <a:masterClrMapping/>
  </p:clrMapOvr>
  <p:transition spd="slow"/>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F985FC6F-15A3-42DD-B004-970E7A695314}"/>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Question</a:t>
            </a:r>
          </a:p>
        </p:txBody>
      </p:sp>
      <p:sp>
        <p:nvSpPr>
          <p:cNvPr id="149507" name="Rectangle 3">
            <a:extLst>
              <a:ext uri="{FF2B5EF4-FFF2-40B4-BE49-F238E27FC236}">
                <a16:creationId xmlns:a16="http://schemas.microsoft.com/office/drawing/2014/main" id="{2E423311-0657-4874-B4AF-857142AC5A77}"/>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An example of a vulnerability is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Theft</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Burglar</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Open door</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Diamonds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149507">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B639AD2E-ACB2-4AF5-9840-8AC926FC12DD}"/>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Question</a:t>
            </a:r>
          </a:p>
        </p:txBody>
      </p:sp>
      <p:sp>
        <p:nvSpPr>
          <p:cNvPr id="150531" name="Rectangle 3">
            <a:extLst>
              <a:ext uri="{FF2B5EF4-FFF2-40B4-BE49-F238E27FC236}">
                <a16:creationId xmlns:a16="http://schemas.microsoft.com/office/drawing/2014/main" id="{3ED67996-5039-4747-8BA6-65A68F5959A8}"/>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Protected Health Information is: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SSN, medical information</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Name, SSN, medical information</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Name, address, SSN, phone, medical information</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Medical information stored in a computer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15053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1980C65E-6AA9-4A57-ABC9-6CF639E673D4}"/>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Question</a:t>
            </a:r>
          </a:p>
        </p:txBody>
      </p:sp>
      <p:sp>
        <p:nvSpPr>
          <p:cNvPr id="147459" name="Rectangle 3">
            <a:extLst>
              <a:ext uri="{FF2B5EF4-FFF2-40B4-BE49-F238E27FC236}">
                <a16:creationId xmlns:a16="http://schemas.microsoft.com/office/drawing/2014/main" id="{6E4AA880-37A6-4B6D-B30C-CB8960BAE62A}"/>
              </a:ext>
            </a:extLst>
          </p:cNvPr>
          <p:cNvSpPr>
            <a:spLocks noGrp="1" noChangeArrowheads="1"/>
          </p:cNvSpPr>
          <p:nvPr>
            <p:ph idx="1"/>
          </p:nvPr>
        </p:nvSpPr>
        <p:spPr/>
        <p:txBody>
          <a:bodyPr/>
          <a:lstStyle/>
          <a:p>
            <a:pPr marL="609600" indent="-609600"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Security Rule requires that:</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Logs are monitored</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An intrusion detection system is implemented</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Cabinets containing PHI must be locked</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Walls must be soundproof and all terminals outside of waiting room</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14745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a:extLst>
              <a:ext uri="{FF2B5EF4-FFF2-40B4-BE49-F238E27FC236}">
                <a16:creationId xmlns:a16="http://schemas.microsoft.com/office/drawing/2014/main" id="{B0C6E16A-11FF-46D3-90C2-96E20032ADB4}"/>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Question</a:t>
            </a:r>
          </a:p>
        </p:txBody>
      </p:sp>
      <p:sp>
        <p:nvSpPr>
          <p:cNvPr id="148483" name="Rectangle 3">
            <a:extLst>
              <a:ext uri="{FF2B5EF4-FFF2-40B4-BE49-F238E27FC236}">
                <a16:creationId xmlns:a16="http://schemas.microsoft.com/office/drawing/2014/main" id="{3005BF1D-F78D-41FC-B1CD-EF33F77EDABE}"/>
              </a:ext>
            </a:extLst>
          </p:cNvPr>
          <p:cNvSpPr>
            <a:spLocks noGrp="1" noChangeArrowheads="1"/>
          </p:cNvSpPr>
          <p:nvPr>
            <p:ph idx="1"/>
          </p:nvPr>
        </p:nvSpPr>
        <p:spPr/>
        <p:txBody>
          <a:bodyPr/>
          <a:lstStyle/>
          <a:p>
            <a:pPr marL="609600" indent="-609600"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Privacy Rule requires that:</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Logs are monitored</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An intrusion detection system is implemented</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Cabinets containing PHI must be locked</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Walls must be soundproof and all terminals outside of the waiting room</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14848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94AFE9A8-050E-4E9C-9B75-C41B1D9109D2}"/>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Question</a:t>
            </a:r>
          </a:p>
        </p:txBody>
      </p:sp>
      <p:sp>
        <p:nvSpPr>
          <p:cNvPr id="146435" name="Rectangle 3">
            <a:extLst>
              <a:ext uri="{FF2B5EF4-FFF2-40B4-BE49-F238E27FC236}">
                <a16:creationId xmlns:a16="http://schemas.microsoft.com/office/drawing/2014/main" id="{33446ABC-3796-4D2C-8D4A-27377FE8DE22}"/>
              </a:ext>
            </a:extLst>
          </p:cNvPr>
          <p:cNvSpPr>
            <a:spLocks noGrp="1" noChangeArrowheads="1"/>
          </p:cNvSpPr>
          <p:nvPr>
            <p:ph idx="1"/>
          </p:nvPr>
        </p:nvSpPr>
        <p:spPr/>
        <p:txBody>
          <a:bodyPr/>
          <a:lstStyle/>
          <a:p>
            <a:pPr marL="457200" indent="-457200"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Addressable option for the Security Rule means:</a:t>
            </a:r>
          </a:p>
          <a:p>
            <a:pPr marL="457200" indent="-4572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Smaller organizations need not implement if they can justify it would be too expensive</a:t>
            </a:r>
          </a:p>
          <a:p>
            <a:pPr marL="457200" indent="-4572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HIPAA discusses alternative means to accomplish this, and the organization must select one</a:t>
            </a:r>
          </a:p>
          <a:p>
            <a:pPr marL="457200" indent="-4572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CE must document how they accomplish this provision</a:t>
            </a:r>
          </a:p>
          <a:p>
            <a:pPr marL="457200" indent="-4572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This provision must be implemented or addressed in some way, although alternative implementations are allowed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14643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71FAB0-2ACC-424D-B188-32729612B7AF}"/>
              </a:ext>
            </a:extLst>
          </p:cNvPr>
          <p:cNvSpPr>
            <a:spLocks noGrp="1"/>
          </p:cNvSpPr>
          <p:nvPr>
            <p:ph idx="11"/>
          </p:nvPr>
        </p:nvSpPr>
        <p:spPr>
          <a:xfrm>
            <a:off x="522288" y="1519238"/>
            <a:ext cx="8135937" cy="4879975"/>
          </a:xfrm>
        </p:spPr>
        <p:txBody>
          <a:bodyPr/>
          <a:lstStyle/>
          <a:p>
            <a:pPr>
              <a:defRPr/>
            </a:pPr>
            <a:r>
              <a:rPr lang="en-US" sz="2400" dirty="0"/>
              <a:t>HIPAA protects Protected Health information (PHI)</a:t>
            </a:r>
          </a:p>
          <a:p>
            <a:pPr>
              <a:defRPr/>
            </a:pPr>
            <a:r>
              <a:rPr lang="en-US" sz="2400" dirty="0"/>
              <a:t>Applicable to Covered Entities and their Business Associates</a:t>
            </a:r>
          </a:p>
          <a:p>
            <a:pPr>
              <a:defRPr/>
            </a:pPr>
            <a:r>
              <a:rPr lang="en-US" sz="2400" dirty="0"/>
              <a:t>In General:</a:t>
            </a:r>
          </a:p>
          <a:p>
            <a:pPr marL="342900" indent="-342900">
              <a:buFont typeface="Arial" panose="020B0604020202020204" pitchFamily="34" charset="0"/>
              <a:buChar char="•"/>
              <a:defRPr/>
            </a:pPr>
            <a:r>
              <a:rPr lang="en-US" sz="2400" dirty="0"/>
              <a:t>Privacy Rule covers Need-to-know, Disclosures, Notice of Privacy Practice, non-electronic privacy</a:t>
            </a:r>
          </a:p>
          <a:p>
            <a:pPr marL="342900" indent="-342900">
              <a:buFont typeface="Arial" panose="020B0604020202020204" pitchFamily="34" charset="0"/>
              <a:buChar char="•"/>
              <a:defRPr/>
            </a:pPr>
            <a:r>
              <a:rPr lang="en-US" sz="2400" dirty="0"/>
              <a:t>Security Rule covers Administrative, Physical and Technical Safeguards</a:t>
            </a:r>
          </a:p>
          <a:p>
            <a:pPr marL="342900" indent="-342900">
              <a:buFont typeface="Arial" panose="020B0604020202020204" pitchFamily="34" charset="0"/>
              <a:buChar char="•"/>
              <a:defRPr/>
            </a:pPr>
            <a:r>
              <a:rPr lang="en-US" sz="2400" dirty="0"/>
              <a:t>HITECH increases penalties for non-compliance</a:t>
            </a:r>
          </a:p>
          <a:p>
            <a:pPr>
              <a:defRPr/>
            </a:pPr>
            <a:r>
              <a:rPr lang="en-US" sz="2400" dirty="0"/>
              <a:t>HIPAA is an example of state-of-the-art Privacy and Security regulation</a:t>
            </a:r>
          </a:p>
          <a:p>
            <a:pPr>
              <a:defRPr/>
            </a:pPr>
            <a:r>
              <a:rPr lang="en-US" sz="2400" dirty="0"/>
              <a:t>Most of each chapter of this book is required for HIPAA</a:t>
            </a:r>
          </a:p>
          <a:p>
            <a:pPr>
              <a:defRPr/>
            </a:pPr>
            <a:endParaRPr lang="en-US" dirty="0"/>
          </a:p>
          <a:p>
            <a:pPr>
              <a:defRPr/>
            </a:pPr>
            <a:endParaRPr lang="en-US" dirty="0"/>
          </a:p>
        </p:txBody>
      </p:sp>
      <p:sp>
        <p:nvSpPr>
          <p:cNvPr id="157699" name="Title 2">
            <a:extLst>
              <a:ext uri="{FF2B5EF4-FFF2-40B4-BE49-F238E27FC236}">
                <a16:creationId xmlns:a16="http://schemas.microsoft.com/office/drawing/2014/main" id="{98DC6834-5636-4825-8CE9-F97B4FBB289F}"/>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Summary</a:t>
            </a:r>
          </a:p>
        </p:txBody>
      </p:sp>
    </p:spTree>
  </p:cSld>
  <p:clrMapOvr>
    <a:masterClrMapping/>
  </p:clrMapOvr>
  <p:transition spd="slow"/>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E2514-0F20-4B8C-996D-1D83A9ACB908}"/>
              </a:ext>
            </a:extLst>
          </p:cNvPr>
          <p:cNvSpPr>
            <a:spLocks noGrp="1"/>
          </p:cNvSpPr>
          <p:nvPr>
            <p:ph type="title"/>
          </p:nvPr>
        </p:nvSpPr>
        <p:spPr/>
        <p:txBody>
          <a:bodyPr/>
          <a:lstStyle/>
          <a:p>
            <a:pPr eaLnBrk="1" hangingPunct="1">
              <a:defRPr/>
            </a:pPr>
            <a:r>
              <a:rPr lang="en-US" dirty="0"/>
              <a:t>Health First Case Study</a:t>
            </a:r>
          </a:p>
        </p:txBody>
      </p:sp>
      <p:sp>
        <p:nvSpPr>
          <p:cNvPr id="158723" name="Text Placeholder 2">
            <a:extLst>
              <a:ext uri="{FF2B5EF4-FFF2-40B4-BE49-F238E27FC236}">
                <a16:creationId xmlns:a16="http://schemas.microsoft.com/office/drawing/2014/main" id="{1AC1A2D1-489D-476E-A1EB-7B8AE5B95B24}"/>
              </a:ext>
            </a:extLst>
          </p:cNvPr>
          <p:cNvSpPr>
            <a:spLocks noGrp="1" noChangeArrowheads="1"/>
          </p:cNvSpPr>
          <p:nvPr>
            <p:ph type="body" idx="1"/>
          </p:nvPr>
        </p:nvSpPr>
        <p:spPr>
          <a:xfrm>
            <a:off x="457200" y="5105400"/>
            <a:ext cx="7772400" cy="685800"/>
          </a:xfrm>
        </p:spPr>
        <p:txBody>
          <a:bodyPr/>
          <a:lstStyle/>
          <a:p>
            <a:pPr algn="ctr" eaLnBrk="1" hangingPunct="1"/>
            <a:r>
              <a:rPr lang="en-US" altLang="en-US">
                <a:latin typeface="Calibri" panose="020F0502020204030204" pitchFamily="34" charset="0"/>
                <a:ea typeface="ヒラギノ角ゴ Pro W3"/>
                <a:cs typeface="ヒラギノ角ゴ Pro W3"/>
              </a:rPr>
              <a:t>Complying with HIPAA and HITECH</a:t>
            </a:r>
          </a:p>
        </p:txBody>
      </p:sp>
      <p:sp>
        <p:nvSpPr>
          <p:cNvPr id="158728" name="TextBox 19">
            <a:extLst>
              <a:ext uri="{FF2B5EF4-FFF2-40B4-BE49-F238E27FC236}">
                <a16:creationId xmlns:a16="http://schemas.microsoft.com/office/drawing/2014/main" id="{E2FD7114-5F7E-42F7-A439-620833107671}"/>
              </a:ext>
            </a:extLst>
          </p:cNvPr>
          <p:cNvSpPr txBox="1">
            <a:spLocks noChangeArrowheads="1"/>
          </p:cNvSpPr>
          <p:nvPr/>
        </p:nvSpPr>
        <p:spPr bwMode="auto">
          <a:xfrm>
            <a:off x="228600" y="1429543"/>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Jamie Ramon MD</a:t>
            </a:r>
          </a:p>
          <a:p>
            <a:pPr algn="ctr" eaLnBrk="1" hangingPunct="1"/>
            <a:r>
              <a:rPr lang="en-US" altLang="en-US" dirty="0">
                <a:solidFill>
                  <a:srgbClr val="000000"/>
                </a:solidFill>
              </a:rPr>
              <a:t>Doctor</a:t>
            </a:r>
          </a:p>
        </p:txBody>
      </p:sp>
      <p:sp>
        <p:nvSpPr>
          <p:cNvPr id="158729" name="TextBox 20">
            <a:extLst>
              <a:ext uri="{FF2B5EF4-FFF2-40B4-BE49-F238E27FC236}">
                <a16:creationId xmlns:a16="http://schemas.microsoft.com/office/drawing/2014/main" id="{3E7B6D04-F888-4D42-8914-3149A2D10470}"/>
              </a:ext>
            </a:extLst>
          </p:cNvPr>
          <p:cNvSpPr txBox="1">
            <a:spLocks noChangeArrowheads="1"/>
          </p:cNvSpPr>
          <p:nvPr/>
        </p:nvSpPr>
        <p:spPr bwMode="auto">
          <a:xfrm>
            <a:off x="2260600" y="2079466"/>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Chris Ramon RD</a:t>
            </a:r>
          </a:p>
          <a:p>
            <a:pPr algn="ctr" eaLnBrk="1" hangingPunct="1"/>
            <a:r>
              <a:rPr lang="en-US" altLang="en-US" dirty="0">
                <a:solidFill>
                  <a:srgbClr val="000000"/>
                </a:solidFill>
              </a:rPr>
              <a:t>Dietician</a:t>
            </a:r>
          </a:p>
        </p:txBody>
      </p:sp>
      <p:sp>
        <p:nvSpPr>
          <p:cNvPr id="158730" name="TextBox 21">
            <a:extLst>
              <a:ext uri="{FF2B5EF4-FFF2-40B4-BE49-F238E27FC236}">
                <a16:creationId xmlns:a16="http://schemas.microsoft.com/office/drawing/2014/main" id="{2367E1B2-4101-489A-B50E-F676CD83B9D5}"/>
              </a:ext>
            </a:extLst>
          </p:cNvPr>
          <p:cNvSpPr txBox="1">
            <a:spLocks noChangeArrowheads="1"/>
          </p:cNvSpPr>
          <p:nvPr/>
        </p:nvSpPr>
        <p:spPr bwMode="auto">
          <a:xfrm>
            <a:off x="4200843" y="2642314"/>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Terry</a:t>
            </a:r>
          </a:p>
          <a:p>
            <a:pPr algn="ctr" eaLnBrk="1" hangingPunct="1"/>
            <a:r>
              <a:rPr lang="en-US" altLang="en-US" dirty="0">
                <a:solidFill>
                  <a:srgbClr val="000000"/>
                </a:solidFill>
              </a:rPr>
              <a:t>Licensed</a:t>
            </a:r>
          </a:p>
          <a:p>
            <a:pPr algn="ctr" eaLnBrk="1" hangingPunct="1"/>
            <a:r>
              <a:rPr lang="en-US" altLang="en-US" dirty="0">
                <a:solidFill>
                  <a:srgbClr val="000000"/>
                </a:solidFill>
              </a:rPr>
              <a:t>Practicing Nurse</a:t>
            </a:r>
          </a:p>
        </p:txBody>
      </p:sp>
      <p:sp>
        <p:nvSpPr>
          <p:cNvPr id="158731" name="TextBox 22">
            <a:extLst>
              <a:ext uri="{FF2B5EF4-FFF2-40B4-BE49-F238E27FC236}">
                <a16:creationId xmlns:a16="http://schemas.microsoft.com/office/drawing/2014/main" id="{D0038AE2-7835-490E-ADC8-80AA3915A048}"/>
              </a:ext>
            </a:extLst>
          </p:cNvPr>
          <p:cNvSpPr txBox="1">
            <a:spLocks noChangeArrowheads="1"/>
          </p:cNvSpPr>
          <p:nvPr/>
        </p:nvSpPr>
        <p:spPr bwMode="auto">
          <a:xfrm>
            <a:off x="6375400" y="3352800"/>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olidFill>
                  <a:srgbClr val="000000"/>
                </a:solidFill>
              </a:rPr>
              <a:t>Pat</a:t>
            </a:r>
          </a:p>
          <a:p>
            <a:pPr algn="ctr" eaLnBrk="1" hangingPunct="1"/>
            <a:r>
              <a:rPr lang="en-US" altLang="en-US">
                <a:solidFill>
                  <a:srgbClr val="000000"/>
                </a:solidFill>
              </a:rPr>
              <a:t>Software Consultant</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949DCD81-55B4-4F7B-BE4B-A6F80BE26275}"/>
              </a:ext>
            </a:extLst>
          </p:cNvPr>
          <p:cNvSpPr>
            <a:spLocks noGrp="1" noChangeArrowheads="1"/>
          </p:cNvSpPr>
          <p:nvPr>
            <p:ph type="title"/>
          </p:nvPr>
        </p:nvSpPr>
        <p:spPr>
          <a:xfrm>
            <a:off x="520700" y="917575"/>
            <a:ext cx="8154988" cy="885825"/>
          </a:xfrm>
        </p:spPr>
        <p:txBody>
          <a:bodyPr/>
          <a:lstStyle/>
          <a:p>
            <a:pPr algn="ctr" eaLnBrk="1" hangingPunct="1"/>
            <a:r>
              <a:rPr lang="en-US" altLang="en-US" sz="3200">
                <a:ea typeface="Calibri" panose="020F0502020204030204" pitchFamily="34" charset="0"/>
                <a:cs typeface="Lucida Sans" panose="020B0602030504020204" pitchFamily="34" charset="0"/>
              </a:rPr>
              <a:t>Medical Identity Thieves:</a:t>
            </a:r>
            <a:br>
              <a:rPr lang="en-US" altLang="en-US" sz="3200">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Who can commit this crime? </a:t>
            </a:r>
          </a:p>
        </p:txBody>
      </p:sp>
      <p:sp>
        <p:nvSpPr>
          <p:cNvPr id="26627" name="Content Placeholder 2">
            <a:extLst>
              <a:ext uri="{FF2B5EF4-FFF2-40B4-BE49-F238E27FC236}">
                <a16:creationId xmlns:a16="http://schemas.microsoft.com/office/drawing/2014/main" id="{4E9260C2-3C8D-451B-94DD-782B8B272A17}"/>
              </a:ext>
            </a:extLst>
          </p:cNvPr>
          <p:cNvSpPr>
            <a:spLocks noGrp="1" noChangeArrowheads="1"/>
          </p:cNvSpPr>
          <p:nvPr>
            <p:ph idx="1"/>
          </p:nvPr>
        </p:nvSpPr>
        <p:spPr>
          <a:xfrm>
            <a:off x="520700" y="1752600"/>
            <a:ext cx="8154988" cy="4619625"/>
          </a:xfrm>
        </p:spPr>
        <p:txBody>
          <a:bodyPr/>
          <a:lstStyle/>
          <a:p>
            <a:pPr eaLnBrk="1" hangingPunct="1"/>
            <a:r>
              <a:rPr lang="en-US" altLang="en-US" sz="2000">
                <a:latin typeface="Calibri" panose="020F0502020204030204" pitchFamily="34" charset="0"/>
                <a:ea typeface="ヒラギノ角ゴ Pro W3"/>
                <a:cs typeface="ヒラギノ角ゴ Pro W3"/>
              </a:rPr>
              <a:t>Computer hackers</a:t>
            </a:r>
          </a:p>
          <a:p>
            <a:pPr eaLnBrk="1" hangingPunct="1"/>
            <a:r>
              <a:rPr lang="en-US" altLang="en-US" sz="2000">
                <a:latin typeface="Calibri" panose="020F0502020204030204" pitchFamily="34" charset="0"/>
                <a:ea typeface="ヒラギノ角ゴ Pro W3"/>
                <a:cs typeface="ヒラギノ角ゴ Pro W3"/>
              </a:rPr>
              <a:t>Members of organized crime rings</a:t>
            </a:r>
          </a:p>
          <a:p>
            <a:pPr eaLnBrk="1" hangingPunct="1"/>
            <a:r>
              <a:rPr lang="en-US" altLang="en-US" sz="2000">
                <a:latin typeface="Calibri" panose="020F0502020204030204" pitchFamily="34" charset="0"/>
                <a:ea typeface="ヒラギノ角ゴ Pro W3"/>
                <a:cs typeface="ヒラギノ角ゴ Pro W3"/>
              </a:rPr>
              <a:t>Health care providers (doctor’s, dentists, hospital employees)</a:t>
            </a:r>
          </a:p>
        </p:txBody>
      </p:sp>
      <p:grpSp>
        <p:nvGrpSpPr>
          <p:cNvPr id="4" name="Group 5">
            <a:extLst>
              <a:ext uri="{FF2B5EF4-FFF2-40B4-BE49-F238E27FC236}">
                <a16:creationId xmlns:a16="http://schemas.microsoft.com/office/drawing/2014/main" id="{9AC3C59C-8284-46FD-872E-A86086E8E087}"/>
              </a:ext>
            </a:extLst>
          </p:cNvPr>
          <p:cNvGrpSpPr>
            <a:grpSpLocks/>
          </p:cNvGrpSpPr>
          <p:nvPr/>
        </p:nvGrpSpPr>
        <p:grpSpPr bwMode="auto">
          <a:xfrm>
            <a:off x="533400" y="3048000"/>
            <a:ext cx="7772400" cy="1447800"/>
            <a:chOff x="228600" y="4114800"/>
            <a:chExt cx="3886200" cy="1981200"/>
          </a:xfrm>
          <a:solidFill>
            <a:srgbClr val="CCECFF"/>
          </a:solidFill>
          <a:effectLst>
            <a:outerShdw blurRad="50800" dist="50800" dir="5400000" algn="ctr" rotWithShape="0">
              <a:srgbClr val="CCECFF"/>
            </a:outerShdw>
          </a:effectLst>
        </p:grpSpPr>
        <p:sp>
          <p:nvSpPr>
            <p:cNvPr id="2" name="Flowchart: Document 3">
              <a:extLst>
                <a:ext uri="{FF2B5EF4-FFF2-40B4-BE49-F238E27FC236}">
                  <a16:creationId xmlns:a16="http://schemas.microsoft.com/office/drawing/2014/main" id="{3933D3BF-74FE-4AFA-BCD8-CF064A94F13E}"/>
                </a:ext>
              </a:extLst>
            </p:cNvPr>
            <p:cNvSpPr>
              <a:spLocks noChangeArrowheads="1"/>
            </p:cNvSpPr>
            <p:nvPr/>
          </p:nvSpPr>
          <p:spPr bwMode="auto">
            <a:xfrm>
              <a:off x="228600" y="4114800"/>
              <a:ext cx="3886200" cy="1981200"/>
            </a:xfrm>
            <a:prstGeom prst="flowChartDocument">
              <a:avLst/>
            </a:prstGeom>
            <a:grpFill/>
            <a:ln w="9525" algn="ctr">
              <a:solidFill>
                <a:schemeClr val="tx1"/>
              </a:solidFill>
              <a:round/>
              <a:headEnd/>
              <a:tailEnd/>
            </a:ln>
          </p:spPr>
          <p:txBody>
            <a:bodyPr anchor="ctr"/>
            <a:lstStyle/>
            <a:p>
              <a:pPr>
                <a:defRPr/>
              </a:pPr>
              <a:endParaRPr lang="en-US">
                <a:latin typeface="Arial" charset="0"/>
              </a:endParaRPr>
            </a:p>
          </p:txBody>
        </p:sp>
        <p:sp>
          <p:nvSpPr>
            <p:cNvPr id="3" name="TextBox 4">
              <a:extLst>
                <a:ext uri="{FF2B5EF4-FFF2-40B4-BE49-F238E27FC236}">
                  <a16:creationId xmlns:a16="http://schemas.microsoft.com/office/drawing/2014/main" id="{2D144BBF-CD24-4DC8-8C96-5A7101CA5729}"/>
                </a:ext>
              </a:extLst>
            </p:cNvPr>
            <p:cNvSpPr txBox="1">
              <a:spLocks noChangeArrowheads="1"/>
            </p:cNvSpPr>
            <p:nvPr/>
          </p:nvSpPr>
          <p:spPr bwMode="auto">
            <a:xfrm>
              <a:off x="304800" y="4303200"/>
              <a:ext cx="3505200" cy="1263504"/>
            </a:xfrm>
            <a:prstGeom prst="rect">
              <a:avLst/>
            </a:prstGeom>
            <a:grpFill/>
            <a:ln w="9525">
              <a:noFill/>
              <a:miter lim="800000"/>
              <a:headEnd/>
              <a:tailEnd/>
            </a:ln>
          </p:spPr>
          <p:txBody>
            <a:bodyPr anchor="ctr">
              <a:spAutoFit/>
            </a:bodyPr>
            <a:lstStyle/>
            <a:p>
              <a:pPr>
                <a:defRPr/>
              </a:pPr>
              <a:r>
                <a:rPr lang="en-US" dirty="0">
                  <a:latin typeface="Arial" charset="0"/>
                </a:rPr>
                <a:t>2003:  An employee at a cancer center stole the identity of a center patient. The identity thief was sentenced to 16 mos. In prison and ordered to pay restitution.</a:t>
              </a:r>
            </a:p>
          </p:txBody>
        </p:sp>
      </p:grpSp>
      <p:grpSp>
        <p:nvGrpSpPr>
          <p:cNvPr id="5" name="Group 6">
            <a:extLst>
              <a:ext uri="{FF2B5EF4-FFF2-40B4-BE49-F238E27FC236}">
                <a16:creationId xmlns:a16="http://schemas.microsoft.com/office/drawing/2014/main" id="{A3FED6C1-A400-4B59-9EA3-DD66862012B7}"/>
              </a:ext>
            </a:extLst>
          </p:cNvPr>
          <p:cNvGrpSpPr>
            <a:grpSpLocks/>
          </p:cNvGrpSpPr>
          <p:nvPr/>
        </p:nvGrpSpPr>
        <p:grpSpPr bwMode="auto">
          <a:xfrm>
            <a:off x="533400" y="4572000"/>
            <a:ext cx="7772400" cy="1752600"/>
            <a:chOff x="796834" y="4298267"/>
            <a:chExt cx="3886200" cy="1981201"/>
          </a:xfrm>
          <a:solidFill>
            <a:srgbClr val="9EF030"/>
          </a:solidFill>
        </p:grpSpPr>
        <p:sp>
          <p:nvSpPr>
            <p:cNvPr id="79878" name="Flowchart: Document 7">
              <a:extLst>
                <a:ext uri="{FF2B5EF4-FFF2-40B4-BE49-F238E27FC236}">
                  <a16:creationId xmlns:a16="http://schemas.microsoft.com/office/drawing/2014/main" id="{61C93B1B-A9F9-422A-83ED-D9B41B4D4632}"/>
                </a:ext>
              </a:extLst>
            </p:cNvPr>
            <p:cNvSpPr>
              <a:spLocks noChangeArrowheads="1"/>
            </p:cNvSpPr>
            <p:nvPr/>
          </p:nvSpPr>
          <p:spPr bwMode="auto">
            <a:xfrm>
              <a:off x="796834" y="4298267"/>
              <a:ext cx="3886200" cy="1981201"/>
            </a:xfrm>
            <a:prstGeom prst="flowChartDocument">
              <a:avLst/>
            </a:prstGeom>
            <a:solidFill>
              <a:srgbClr val="FFC000"/>
            </a:solidFill>
            <a:ln w="9525" algn="ctr">
              <a:solidFill>
                <a:schemeClr val="tx1"/>
              </a:solidFill>
              <a:round/>
              <a:headEnd/>
              <a:tailEnd/>
            </a:ln>
          </p:spPr>
          <p:txBody>
            <a:bodyPr anchor="ctr"/>
            <a:lstStyle/>
            <a:p>
              <a:pPr>
                <a:defRPr/>
              </a:pPr>
              <a:endParaRPr lang="en-US">
                <a:latin typeface="Arial" charset="0"/>
              </a:endParaRPr>
            </a:p>
          </p:txBody>
        </p:sp>
        <p:sp>
          <p:nvSpPr>
            <p:cNvPr id="79879" name="TextBox 8">
              <a:extLst>
                <a:ext uri="{FF2B5EF4-FFF2-40B4-BE49-F238E27FC236}">
                  <a16:creationId xmlns:a16="http://schemas.microsoft.com/office/drawing/2014/main" id="{606738A0-41F8-49AE-B62D-C1AEE2BCCCC1}"/>
                </a:ext>
              </a:extLst>
            </p:cNvPr>
            <p:cNvSpPr txBox="1">
              <a:spLocks noChangeArrowheads="1"/>
            </p:cNvSpPr>
            <p:nvPr/>
          </p:nvSpPr>
          <p:spPr bwMode="auto">
            <a:xfrm>
              <a:off x="924250" y="4421444"/>
              <a:ext cx="3695075" cy="1315745"/>
            </a:xfrm>
            <a:prstGeom prst="rect">
              <a:avLst/>
            </a:prstGeom>
            <a:solidFill>
              <a:srgbClr val="FFC000"/>
            </a:solidFill>
            <a:ln w="9525">
              <a:noFill/>
              <a:miter lim="800000"/>
              <a:headEnd/>
              <a:tailEnd/>
            </a:ln>
          </p:spPr>
          <p:txBody>
            <a:bodyPr anchor="ctr">
              <a:spAutoFit/>
            </a:bodyPr>
            <a:lstStyle/>
            <a:p>
              <a:pPr>
                <a:defRPr/>
              </a:pPr>
              <a:r>
                <a:rPr lang="en-US" dirty="0">
                  <a:latin typeface="Arial" charset="0"/>
                </a:rPr>
                <a:t>2006:  A desk clerk at a Florida clinic stole the health info of over 1,000 patients. The clerk sold the data to another person. That person used the information to submit $2.8M in fraudulent Medicare claims to the U.S. government.</a:t>
              </a:r>
            </a:p>
          </p:txBody>
        </p:sp>
      </p:grpSp>
    </p:spTree>
  </p:cSld>
  <p:clrMapOvr>
    <a:masterClrMapping/>
  </p:clrMapOvr>
  <p:transition spd="slow"/>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2E13E8-21BD-46CA-A165-F0B0795D856B}"/>
              </a:ext>
            </a:extLst>
          </p:cNvPr>
          <p:cNvSpPr>
            <a:spLocks noGrp="1"/>
          </p:cNvSpPr>
          <p:nvPr>
            <p:ph idx="11"/>
          </p:nvPr>
        </p:nvSpPr>
        <p:spPr>
          <a:xfrm>
            <a:off x="522288" y="1519238"/>
            <a:ext cx="8135937" cy="4879975"/>
          </a:xfrm>
        </p:spPr>
        <p:txBody>
          <a:bodyPr/>
          <a:lstStyle/>
          <a:p>
            <a:pPr marL="457200" indent="-457200">
              <a:buFont typeface="+mj-lt"/>
              <a:buAutoNum type="arabicPeriod"/>
              <a:defRPr/>
            </a:pPr>
            <a:r>
              <a:rPr lang="en-US" sz="2400" dirty="0"/>
              <a:t>Develop a procedure of how disclosures will work.</a:t>
            </a:r>
          </a:p>
          <a:p>
            <a:pPr marL="457200" indent="-457200">
              <a:buFont typeface="+mj-lt"/>
              <a:buAutoNum type="arabicPeriod"/>
              <a:defRPr/>
            </a:pPr>
            <a:r>
              <a:rPr lang="en-US" sz="2400" dirty="0"/>
              <a:t>Create a prototype form for the Disclosure Authorization and Tracking</a:t>
            </a:r>
          </a:p>
          <a:p>
            <a:pPr marL="457200" indent="-457200">
              <a:buFont typeface="+mj-lt"/>
              <a:buAutoNum type="arabicPeriod"/>
              <a:defRPr/>
            </a:pPr>
            <a:r>
              <a:rPr lang="en-US" sz="2400" dirty="0"/>
              <a:t>Develop evil user stories and security stories pertaining to disclosures.  Add them to the Health First Database Security Plan.</a:t>
            </a:r>
          </a:p>
          <a:p>
            <a:pPr marL="457200" indent="-457200">
              <a:buFont typeface="+mj-lt"/>
              <a:buAutoNum type="arabicPeriod"/>
              <a:defRPr/>
            </a:pPr>
            <a:r>
              <a:rPr lang="en-US" sz="2400" dirty="0"/>
              <a:t>Develop test case(s) to test your security stories.  Add them to the Health First Database Security Plan</a:t>
            </a:r>
          </a:p>
          <a:p>
            <a:pPr marL="457200" indent="-457200">
              <a:buFont typeface="+mj-lt"/>
              <a:buAutoNum type="arabicPeriod"/>
              <a:defRPr/>
            </a:pPr>
            <a:r>
              <a:rPr lang="en-US" sz="2400" dirty="0"/>
              <a:t>Reiterate through these steps as new ideas form.</a:t>
            </a:r>
          </a:p>
          <a:p>
            <a:pPr>
              <a:defRPr/>
            </a:pPr>
            <a:endParaRPr lang="en-US" sz="2400" dirty="0"/>
          </a:p>
          <a:p>
            <a:pPr>
              <a:defRPr/>
            </a:pPr>
            <a:r>
              <a:rPr lang="en-US" sz="2400" dirty="0"/>
              <a:t>Note: This is an example of a simple procedure (numbered steps of actions to take).</a:t>
            </a:r>
          </a:p>
        </p:txBody>
      </p:sp>
      <p:sp>
        <p:nvSpPr>
          <p:cNvPr id="160771" name="Title 2">
            <a:extLst>
              <a:ext uri="{FF2B5EF4-FFF2-40B4-BE49-F238E27FC236}">
                <a16:creationId xmlns:a16="http://schemas.microsoft.com/office/drawing/2014/main" id="{06B6276D-894D-4F02-A9C0-4A785FD06908}"/>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Case Study and Homework</a:t>
            </a:r>
          </a:p>
        </p:txBody>
      </p:sp>
    </p:spTree>
  </p:cSld>
  <p:clrMapOvr>
    <a:masterClrMapping/>
  </p:clrMapOvr>
  <p:transition spd="slow"/>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Content Placeholder 1">
            <a:extLst>
              <a:ext uri="{FF2B5EF4-FFF2-40B4-BE49-F238E27FC236}">
                <a16:creationId xmlns:a16="http://schemas.microsoft.com/office/drawing/2014/main" id="{3B4C393D-A2E8-4027-B17C-5BC75D74F85C}"/>
              </a:ext>
            </a:extLst>
          </p:cNvPr>
          <p:cNvSpPr>
            <a:spLocks noGrp="1" noChangeArrowheads="1"/>
          </p:cNvSpPr>
          <p:nvPr>
            <p:ph idx="11"/>
          </p:nvPr>
        </p:nvSpPr>
        <p:spPr>
          <a:xfrm>
            <a:off x="522288" y="1914525"/>
            <a:ext cx="8135937" cy="4484688"/>
          </a:xfrm>
        </p:spPr>
        <p:txBody>
          <a:bodyPr/>
          <a:lstStyle/>
          <a:p>
            <a:pPr>
              <a:buFont typeface="Arial" panose="020B0604020202020204" pitchFamily="34" charset="0"/>
              <a:buNone/>
            </a:pPr>
            <a:r>
              <a:rPr lang="en-US" altLang="en-US">
                <a:latin typeface="Calibri" panose="020F0502020204030204" pitchFamily="34" charset="0"/>
                <a:ea typeface="ヒラギノ角ゴ Pro W3"/>
                <a:cs typeface="ヒラギノ角ゴ Pro W3"/>
              </a:rPr>
              <a:t>Can you prepare a procedure that is nearly 100% social engineering fool-proof?  A procedure is a numbered step-by-step description of what an employee shall do when confronted with a request for Disclosure.  </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Write the procedure and add it to the Security Plan.  Add your finalized form after your procedure.</a:t>
            </a:r>
          </a:p>
          <a:p>
            <a:pPr>
              <a:buFont typeface="Arial" panose="020B0604020202020204" pitchFamily="34" charset="0"/>
              <a:buNone/>
            </a:pPr>
            <a:endParaRPr lang="en-US" altLang="en-US">
              <a:latin typeface="Calibri" panose="020F0502020204030204" pitchFamily="34" charset="0"/>
              <a:ea typeface="ヒラギノ角ゴ Pro W3"/>
              <a:cs typeface="ヒラギノ角ゴ Pro W3"/>
            </a:endParaRPr>
          </a:p>
        </p:txBody>
      </p:sp>
      <p:sp>
        <p:nvSpPr>
          <p:cNvPr id="161795" name="Title 2">
            <a:extLst>
              <a:ext uri="{FF2B5EF4-FFF2-40B4-BE49-F238E27FC236}">
                <a16:creationId xmlns:a16="http://schemas.microsoft.com/office/drawing/2014/main" id="{9CACDD83-A7A6-4410-96EA-953A9A1168D5}"/>
              </a:ext>
            </a:extLst>
          </p:cNvPr>
          <p:cNvSpPr>
            <a:spLocks noGrp="1" noChangeArrowheads="1"/>
          </p:cNvSpPr>
          <p:nvPr>
            <p:ph type="title"/>
          </p:nvPr>
        </p:nvSpPr>
        <p:spPr>
          <a:xfrm>
            <a:off x="520700" y="917575"/>
            <a:ext cx="8154988" cy="996950"/>
          </a:xfrm>
        </p:spPr>
        <p:txBody>
          <a:bodyPr/>
          <a:lstStyle/>
          <a:p>
            <a:r>
              <a:rPr lang="en-US" altLang="en-US">
                <a:ea typeface="Calibri" panose="020F0502020204030204" pitchFamily="34" charset="0"/>
                <a:cs typeface="Lucida Sans" panose="020B0602030504020204" pitchFamily="34" charset="0"/>
              </a:rPr>
              <a:t>Step 1: Develop a Bullet-Proof Procedure Against Fraud</a:t>
            </a:r>
          </a:p>
        </p:txBody>
      </p:sp>
    </p:spTree>
  </p:cSld>
  <p:clrMapOvr>
    <a:masterClrMapping/>
  </p:clrMapOvr>
  <p:transition spd="slow"/>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818" name="Picture 138">
            <a:extLst>
              <a:ext uri="{FF2B5EF4-FFF2-40B4-BE49-F238E27FC236}">
                <a16:creationId xmlns:a16="http://schemas.microsoft.com/office/drawing/2014/main" id="{214CF5B7-44D8-4841-B7A7-955EB73731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597025"/>
            <a:ext cx="6810375" cy="390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819" name="Title 3">
            <a:extLst>
              <a:ext uri="{FF2B5EF4-FFF2-40B4-BE49-F238E27FC236}">
                <a16:creationId xmlns:a16="http://schemas.microsoft.com/office/drawing/2014/main" id="{4ED73220-42FC-4F85-9574-865378EC62DD}"/>
              </a:ext>
            </a:extLst>
          </p:cNvPr>
          <p:cNvSpPr>
            <a:spLocks noGrp="1" noChangeArrowheads="1"/>
          </p:cNvSpPr>
          <p:nvPr>
            <p:ph type="title"/>
          </p:nvPr>
        </p:nvSpPr>
        <p:spPr>
          <a:xfrm>
            <a:off x="457200" y="600075"/>
            <a:ext cx="8229600" cy="996950"/>
          </a:xfrm>
        </p:spPr>
        <p:txBody>
          <a:bodyPr/>
          <a:lstStyle/>
          <a:p>
            <a:r>
              <a:rPr lang="en-US" altLang="en-US">
                <a:ea typeface="Calibri" panose="020F0502020204030204" pitchFamily="34" charset="0"/>
                <a:cs typeface="Lucida Sans" panose="020B0602030504020204" pitchFamily="34" charset="0"/>
              </a:rPr>
              <a:t>Step 2: Develop form for</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Disclosure authorization &amp; tracking</a:t>
            </a:r>
          </a:p>
        </p:txBody>
      </p:sp>
      <p:sp>
        <p:nvSpPr>
          <p:cNvPr id="162820" name="Text Placeholder 5">
            <a:extLst>
              <a:ext uri="{FF2B5EF4-FFF2-40B4-BE49-F238E27FC236}">
                <a16:creationId xmlns:a16="http://schemas.microsoft.com/office/drawing/2014/main" id="{97F7E53D-AD58-45DE-809C-51D90CBC0263}"/>
              </a:ext>
            </a:extLst>
          </p:cNvPr>
          <p:cNvSpPr>
            <a:spLocks noGrp="1" noChangeArrowheads="1"/>
          </p:cNvSpPr>
          <p:nvPr>
            <p:ph type="body" sz="half" idx="2"/>
          </p:nvPr>
        </p:nvSpPr>
        <p:spPr>
          <a:xfrm>
            <a:off x="457200" y="5410200"/>
            <a:ext cx="8229600" cy="838200"/>
          </a:xfrm>
        </p:spPr>
        <p:txBody>
          <a:bodyPr/>
          <a:lstStyle/>
          <a:p>
            <a:r>
              <a:rPr lang="en-US" altLang="en-US" sz="2000" dirty="0">
                <a:latin typeface="Calibri" panose="020F0502020204030204" pitchFamily="34" charset="0"/>
                <a:ea typeface="ヒラギノ角ゴ Pro W3"/>
                <a:cs typeface="ヒラギノ角ゴ Pro W3"/>
              </a:rPr>
              <a:t>A manual disclosure form must be computerized for the database.</a:t>
            </a:r>
          </a:p>
          <a:p>
            <a:r>
              <a:rPr lang="en-US" altLang="en-US" sz="2000" dirty="0">
                <a:latin typeface="Calibri" panose="020F0502020204030204" pitchFamily="34" charset="0"/>
                <a:ea typeface="ヒラギノ角ゴ Pro W3"/>
                <a:cs typeface="ヒラギノ角ゴ Pro W3"/>
              </a:rPr>
              <a:t>What administrative security controls should be added to this form to ensure social engineering did not occur? </a:t>
            </a:r>
          </a:p>
        </p:txBody>
      </p:sp>
    </p:spTree>
  </p:cSld>
  <p:clrMapOvr>
    <a:masterClrMapping/>
  </p:clrMapOvr>
  <p:transition spd="slow"/>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42" name="Content Placeholder 3">
            <a:extLst>
              <a:ext uri="{FF2B5EF4-FFF2-40B4-BE49-F238E27FC236}">
                <a16:creationId xmlns:a16="http://schemas.microsoft.com/office/drawing/2014/main" id="{5C09D1A1-138E-465E-B912-E2E14A8B6DC4}"/>
              </a:ext>
            </a:extLst>
          </p:cNvPr>
          <p:cNvPicPr>
            <a:picLocks noGrp="1" noChangeAspect="1" noChangeArrowheads="1"/>
          </p:cNvPicPr>
          <p:nvPr>
            <p:ph idx="11"/>
          </p:nvPr>
        </p:nvPicPr>
        <p:blipFill>
          <a:blip r:embed="rId2">
            <a:extLst>
              <a:ext uri="{28A0092B-C50C-407E-A947-70E740481C1C}">
                <a14:useLocalDpi xmlns:a14="http://schemas.microsoft.com/office/drawing/2010/main" val="0"/>
              </a:ext>
            </a:extLst>
          </a:blip>
          <a:srcRect/>
          <a:stretch>
            <a:fillRect/>
          </a:stretch>
        </p:blipFill>
        <p:spPr>
          <a:xfrm>
            <a:off x="1295400" y="1772126"/>
            <a:ext cx="5964237" cy="3533775"/>
          </a:xfrm>
        </p:spPr>
      </p:pic>
      <p:sp>
        <p:nvSpPr>
          <p:cNvPr id="163843" name="Title 2">
            <a:extLst>
              <a:ext uri="{FF2B5EF4-FFF2-40B4-BE49-F238E27FC236}">
                <a16:creationId xmlns:a16="http://schemas.microsoft.com/office/drawing/2014/main" id="{0197E99F-E914-4BA4-AD14-E2243987BDB5}"/>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(Step 2) Creating A Form</a:t>
            </a:r>
          </a:p>
        </p:txBody>
      </p:sp>
      <p:sp>
        <p:nvSpPr>
          <p:cNvPr id="2" name="TextBox 1">
            <a:extLst>
              <a:ext uri="{FF2B5EF4-FFF2-40B4-BE49-F238E27FC236}">
                <a16:creationId xmlns:a16="http://schemas.microsoft.com/office/drawing/2014/main" id="{7E343E9D-9575-4673-830F-876052628231}"/>
              </a:ext>
            </a:extLst>
          </p:cNvPr>
          <p:cNvSpPr txBox="1"/>
          <p:nvPr/>
        </p:nvSpPr>
        <p:spPr>
          <a:xfrm>
            <a:off x="1143000" y="5483225"/>
            <a:ext cx="914400" cy="914400"/>
          </a:xfrm>
          <a:prstGeom prst="rect">
            <a:avLst/>
          </a:prstGeom>
          <a:noFill/>
        </p:spPr>
        <p:txBody>
          <a:bodyPr wrap="none" lIns="0" tIns="0" rIns="0" bIns="0" rtlCol="0">
            <a:noAutofit/>
          </a:bodyPr>
          <a:lstStyle/>
          <a:p>
            <a:pPr algn="l">
              <a:lnSpc>
                <a:spcPts val="2200"/>
              </a:lnSpc>
              <a:spcBef>
                <a:spcPts val="900"/>
              </a:spcBef>
              <a:buClr>
                <a:schemeClr val="accent2"/>
              </a:buClr>
              <a:buSzPct val="100000"/>
            </a:pPr>
            <a:r>
              <a:rPr lang="en-US" dirty="0">
                <a:latin typeface="+mn-lt"/>
              </a:rPr>
              <a:t>To develop a form, y</a:t>
            </a:r>
            <a:r>
              <a:rPr lang="en-US" sz="1800" dirty="0">
                <a:latin typeface="+mn-lt"/>
              </a:rPr>
              <a:t>ou may use </a:t>
            </a:r>
          </a:p>
          <a:p>
            <a:pPr marL="285750" indent="-285750" algn="l">
              <a:lnSpc>
                <a:spcPts val="2200"/>
              </a:lnSpc>
              <a:spcBef>
                <a:spcPts val="900"/>
              </a:spcBef>
              <a:buClr>
                <a:schemeClr val="accent2"/>
              </a:buClr>
              <a:buSzPct val="100000"/>
              <a:buFont typeface="Arial" panose="020B0604020202020204" pitchFamily="34" charset="0"/>
              <a:buChar char="•"/>
            </a:pPr>
            <a:r>
              <a:rPr lang="en-US" sz="1800" dirty="0">
                <a:latin typeface="+mn-lt"/>
              </a:rPr>
              <a:t>PowerPoint or Word or other tools</a:t>
            </a:r>
          </a:p>
          <a:p>
            <a:pPr marL="285750" indent="-285750" algn="l">
              <a:lnSpc>
                <a:spcPts val="2200"/>
              </a:lnSpc>
              <a:spcBef>
                <a:spcPts val="900"/>
              </a:spcBef>
              <a:buClr>
                <a:schemeClr val="accent2"/>
              </a:buClr>
              <a:buSzPct val="100000"/>
              <a:buFont typeface="Arial" panose="020B0604020202020204" pitchFamily="34" charset="0"/>
              <a:buChar char="•"/>
            </a:pPr>
            <a:r>
              <a:rPr lang="en-US" dirty="0">
                <a:latin typeface="+mn-lt"/>
              </a:rPr>
              <a:t>Professional software development tools:   Visual Studios, etc.</a:t>
            </a:r>
            <a:endParaRPr lang="en-US" sz="1800" dirty="0">
              <a:latin typeface="+mn-lt"/>
            </a:endParaRPr>
          </a:p>
        </p:txBody>
      </p:sp>
    </p:spTree>
  </p:cSld>
  <p:clrMapOvr>
    <a:masterClrMapping/>
  </p:clrMapOvr>
  <p:transition spd="slow"/>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le 1">
            <a:extLst>
              <a:ext uri="{FF2B5EF4-FFF2-40B4-BE49-F238E27FC236}">
                <a16:creationId xmlns:a16="http://schemas.microsoft.com/office/drawing/2014/main" id="{2815F69A-0FBC-4CF4-9372-5C1BCD90FCE2}"/>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Disclosure Types to Accommodate</a:t>
            </a:r>
          </a:p>
        </p:txBody>
      </p:sp>
      <p:sp>
        <p:nvSpPr>
          <p:cNvPr id="164867" name="Content Placeholder 2">
            <a:extLst>
              <a:ext uri="{FF2B5EF4-FFF2-40B4-BE49-F238E27FC236}">
                <a16:creationId xmlns:a16="http://schemas.microsoft.com/office/drawing/2014/main" id="{AB85B3B9-0828-4B39-BED6-CBFABCC71368}"/>
              </a:ext>
            </a:extLst>
          </p:cNvPr>
          <p:cNvSpPr>
            <a:spLocks noGrp="1" noChangeArrowheads="1"/>
          </p:cNvSpPr>
          <p:nvPr>
            <p:ph sz="quarter" idx="10"/>
          </p:nvPr>
        </p:nvSpPr>
        <p:spPr>
          <a:xfrm>
            <a:off x="520700" y="1519238"/>
            <a:ext cx="8154988" cy="4160837"/>
          </a:xfrm>
        </p:spPr>
        <p:txBody>
          <a:bodyPr/>
          <a:lstStyle/>
          <a:p>
            <a:r>
              <a:rPr lang="en-US" altLang="en-US" sz="2000" b="1">
                <a:latin typeface="Calibri" panose="020F0502020204030204" pitchFamily="34" charset="0"/>
                <a:ea typeface="ヒラギノ角ゴ Pro W3"/>
                <a:cs typeface="ヒラギノ角ゴ Pro W3"/>
              </a:rPr>
              <a:t>Required Disclosure:  </a:t>
            </a:r>
            <a:r>
              <a:rPr lang="en-US" altLang="en-US" sz="2000">
                <a:latin typeface="Calibri" panose="020F0502020204030204" pitchFamily="34" charset="0"/>
                <a:ea typeface="ヒラギノ角ゴ Pro W3"/>
                <a:cs typeface="ヒラギノ角ゴ Pro W3"/>
              </a:rPr>
              <a:t>Patients and the Office of Civil Rights Enforcement are allowed to request patient medical information.  </a:t>
            </a:r>
          </a:p>
          <a:p>
            <a:r>
              <a:rPr lang="en-US" altLang="en-US" sz="2000" b="1">
                <a:latin typeface="Calibri" panose="020F0502020204030204" pitchFamily="34" charset="0"/>
                <a:ea typeface="ヒラギノ角ゴ Pro W3"/>
                <a:cs typeface="ヒラギノ角ゴ Pro W3"/>
              </a:rPr>
              <a:t>Permitted Disclosure:  </a:t>
            </a:r>
            <a:r>
              <a:rPr lang="en-US" altLang="en-US" sz="2000">
                <a:latin typeface="Calibri" panose="020F0502020204030204" pitchFamily="34" charset="0"/>
                <a:ea typeface="ヒラギノ角ゴ Pro W3"/>
                <a:cs typeface="ヒラギノ角ゴ Pro W3"/>
              </a:rPr>
              <a:t>PHI may be disclosed without authorization for: judicial proceedings, coroner/funeral, organ donation, approved research, military-related situations, government-provided benefits, worker’s compensation, and domestic violence or abuse.  For these types of disclosures, ID must be verified by proof of identity/badge and documentation, and the minimum necessary information should be provided.</a:t>
            </a:r>
          </a:p>
          <a:p>
            <a:r>
              <a:rPr lang="en-US" altLang="en-US" sz="2000" b="1">
                <a:latin typeface="Calibri" panose="020F0502020204030204" pitchFamily="34" charset="0"/>
                <a:ea typeface="ヒラギノ角ゴ Pro W3"/>
                <a:cs typeface="ヒラギノ角ゴ Pro W3"/>
              </a:rPr>
              <a:t>Routine Disclosure: </a:t>
            </a:r>
            <a:r>
              <a:rPr lang="en-US" altLang="en-US" sz="2000">
                <a:latin typeface="Calibri" panose="020F0502020204030204" pitchFamily="34" charset="0"/>
                <a:ea typeface="ヒラギノ角ゴ Pro W3"/>
                <a:cs typeface="ヒラギノ角ゴ Pro W3"/>
              </a:rPr>
              <a:t>These periodic disclosures include: referral to another provider, school immunization, communicable disease report, and medical transcription.  These disclosures should be addressed by defining detailed procedures and forms.</a:t>
            </a:r>
          </a:p>
          <a:p>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60574AC-DB0B-40DA-9F52-A5AF0B022E46}"/>
              </a:ext>
            </a:extLst>
          </p:cNvPr>
          <p:cNvGraphicFramePr>
            <a:graphicFrameLocks noGrp="1"/>
          </p:cNvGraphicFramePr>
          <p:nvPr>
            <p:ph idx="11"/>
          </p:nvPr>
        </p:nvGraphicFramePr>
        <p:xfrm>
          <a:off x="552450" y="1914525"/>
          <a:ext cx="8135938" cy="4724400"/>
        </p:xfrm>
        <a:graphic>
          <a:graphicData uri="http://schemas.openxmlformats.org/drawingml/2006/table">
            <a:tbl>
              <a:tblPr firstRow="1" bandRow="1">
                <a:tableStyleId>{5C22544A-7EE6-4342-B048-85BDC9FD1C3A}</a:tableStyleId>
              </a:tblPr>
              <a:tblGrid>
                <a:gridCol w="4067969">
                  <a:extLst>
                    <a:ext uri="{9D8B030D-6E8A-4147-A177-3AD203B41FA5}">
                      <a16:colId xmlns:a16="http://schemas.microsoft.com/office/drawing/2014/main" val="429673457"/>
                    </a:ext>
                  </a:extLst>
                </a:gridCol>
                <a:gridCol w="4067969">
                  <a:extLst>
                    <a:ext uri="{9D8B030D-6E8A-4147-A177-3AD203B41FA5}">
                      <a16:colId xmlns:a16="http://schemas.microsoft.com/office/drawing/2014/main" val="1928401017"/>
                    </a:ext>
                  </a:extLst>
                </a:gridCol>
              </a:tblGrid>
              <a:tr h="370840">
                <a:tc>
                  <a:txBody>
                    <a:bodyPr/>
                    <a:lstStyle/>
                    <a:p>
                      <a:r>
                        <a:rPr lang="en-US" sz="2000" dirty="0"/>
                        <a:t>Evil User Stories</a:t>
                      </a:r>
                    </a:p>
                  </a:txBody>
                  <a:tcPr/>
                </a:tc>
                <a:tc>
                  <a:txBody>
                    <a:bodyPr/>
                    <a:lstStyle/>
                    <a:p>
                      <a:r>
                        <a:rPr lang="en-US" sz="2000" dirty="0"/>
                        <a:t>Security Stories</a:t>
                      </a:r>
                    </a:p>
                  </a:txBody>
                  <a:tcPr/>
                </a:tc>
                <a:extLst>
                  <a:ext uri="{0D108BD9-81ED-4DB2-BD59-A6C34878D82A}">
                    <a16:rowId xmlns:a16="http://schemas.microsoft.com/office/drawing/2014/main" val="1123791296"/>
                  </a:ext>
                </a:extLst>
              </a:tr>
              <a:tr h="581660">
                <a:tc>
                  <a:txBody>
                    <a:bodyPr/>
                    <a:lstStyle/>
                    <a:p>
                      <a:r>
                        <a:rPr lang="en-US" sz="2000" dirty="0"/>
                        <a:t>As a criminal hacker, I access local databases through a mobile laptop onsite.</a:t>
                      </a:r>
                    </a:p>
                  </a:txBody>
                  <a:tcPr/>
                </a:tc>
                <a:tc>
                  <a:txBody>
                    <a:bodyPr/>
                    <a:lstStyle/>
                    <a:p>
                      <a:r>
                        <a:rPr lang="en-US" sz="2000" dirty="0"/>
                        <a:t>As a security administrator, I ensure local area networks have high quality recent encryption with strong security logins </a:t>
                      </a:r>
                    </a:p>
                  </a:txBody>
                  <a:tcPr/>
                </a:tc>
                <a:extLst>
                  <a:ext uri="{0D108BD9-81ED-4DB2-BD59-A6C34878D82A}">
                    <a16:rowId xmlns:a16="http://schemas.microsoft.com/office/drawing/2014/main" val="885461795"/>
                  </a:ext>
                </a:extLst>
              </a:tr>
              <a:tr h="370840">
                <a:tc>
                  <a:txBody>
                    <a:bodyPr/>
                    <a:lstStyle/>
                    <a:p>
                      <a:r>
                        <a:rPr lang="en-US" sz="2000" dirty="0"/>
                        <a:t>As a criminal hacker, I social engineer an email contact, then attack using a social engineering attack.</a:t>
                      </a:r>
                    </a:p>
                  </a:txBody>
                  <a:tcPr/>
                </a:tc>
                <a:tc>
                  <a:txBody>
                    <a:bodyPr/>
                    <a:lstStyle/>
                    <a:p>
                      <a:r>
                        <a:rPr lang="en-US" sz="2000" dirty="0"/>
                        <a:t>As an employee, I do not follow links or open attachments from anyone other than fellow known employees.</a:t>
                      </a:r>
                    </a:p>
                  </a:txBody>
                  <a:tcPr/>
                </a:tc>
                <a:extLst>
                  <a:ext uri="{0D108BD9-81ED-4DB2-BD59-A6C34878D82A}">
                    <a16:rowId xmlns:a16="http://schemas.microsoft.com/office/drawing/2014/main" val="2390034865"/>
                  </a:ext>
                </a:extLst>
              </a:tr>
              <a:tr h="370840">
                <a:tc>
                  <a:txBody>
                    <a:bodyPr/>
                    <a:lstStyle/>
                    <a:p>
                      <a:r>
                        <a:rPr lang="en-US" sz="2000" dirty="0"/>
                        <a:t>As a criminal hacker, I install malware on logged in machines that are left unattended.</a:t>
                      </a:r>
                    </a:p>
                  </a:txBody>
                  <a:tcPr/>
                </a:tc>
                <a:tc>
                  <a:txBody>
                    <a:bodyPr/>
                    <a:lstStyle/>
                    <a:p>
                      <a:r>
                        <a:rPr lang="en-US" sz="2000" dirty="0"/>
                        <a:t>??</a:t>
                      </a:r>
                    </a:p>
                  </a:txBody>
                  <a:tcPr/>
                </a:tc>
                <a:extLst>
                  <a:ext uri="{0D108BD9-81ED-4DB2-BD59-A6C34878D82A}">
                    <a16:rowId xmlns:a16="http://schemas.microsoft.com/office/drawing/2014/main" val="1563803183"/>
                  </a:ext>
                </a:extLst>
              </a:tr>
              <a:tr h="370840">
                <a:tc>
                  <a:txBody>
                    <a:bodyPr/>
                    <a:lstStyle/>
                    <a:p>
                      <a:r>
                        <a:rPr lang="en-US" sz="2000" dirty="0"/>
                        <a:t>As a criminal hacker, I take notes from logged in machines with proprietary information on them.</a:t>
                      </a:r>
                    </a:p>
                  </a:txBody>
                  <a:tcPr/>
                </a:tc>
                <a:tc>
                  <a:txBody>
                    <a:bodyPr/>
                    <a:lstStyle/>
                    <a:p>
                      <a:r>
                        <a:rPr lang="en-US" sz="2000" dirty="0"/>
                        <a:t>??</a:t>
                      </a:r>
                    </a:p>
                  </a:txBody>
                  <a:tcPr/>
                </a:tc>
                <a:extLst>
                  <a:ext uri="{0D108BD9-81ED-4DB2-BD59-A6C34878D82A}">
                    <a16:rowId xmlns:a16="http://schemas.microsoft.com/office/drawing/2014/main" val="1235826974"/>
                  </a:ext>
                </a:extLst>
              </a:tr>
            </a:tbl>
          </a:graphicData>
        </a:graphic>
      </p:graphicFrame>
      <p:sp>
        <p:nvSpPr>
          <p:cNvPr id="165910" name="Title 2">
            <a:extLst>
              <a:ext uri="{FF2B5EF4-FFF2-40B4-BE49-F238E27FC236}">
                <a16:creationId xmlns:a16="http://schemas.microsoft.com/office/drawing/2014/main" id="{13BEFAEC-83BC-4274-B40C-BC905A35E087}"/>
              </a:ext>
            </a:extLst>
          </p:cNvPr>
          <p:cNvSpPr>
            <a:spLocks noGrp="1" noChangeArrowheads="1"/>
          </p:cNvSpPr>
          <p:nvPr>
            <p:ph type="title"/>
          </p:nvPr>
        </p:nvSpPr>
        <p:spPr>
          <a:xfrm>
            <a:off x="520700" y="917575"/>
            <a:ext cx="8154988" cy="996950"/>
          </a:xfrm>
        </p:spPr>
        <p:txBody>
          <a:bodyPr/>
          <a:lstStyle/>
          <a:p>
            <a:r>
              <a:rPr lang="en-US" altLang="en-US">
                <a:ea typeface="Calibri" panose="020F0502020204030204" pitchFamily="34" charset="0"/>
                <a:cs typeface="Lucida Sans" panose="020B0602030504020204" pitchFamily="34" charset="0"/>
              </a:rPr>
              <a:t>Step 3: Develop Evil User Stories &amp; Security Stories</a:t>
            </a:r>
          </a:p>
        </p:txBody>
      </p:sp>
    </p:spTree>
  </p:cSld>
  <p:clrMapOvr>
    <a:masterClrMapping/>
  </p:clrMapOvr>
  <p:transition spd="slow"/>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1A265B6-1874-4873-A08F-20C04E270A16}"/>
              </a:ext>
            </a:extLst>
          </p:cNvPr>
          <p:cNvGraphicFramePr>
            <a:graphicFrameLocks noGrp="1"/>
          </p:cNvGraphicFramePr>
          <p:nvPr>
            <p:ph idx="11"/>
          </p:nvPr>
        </p:nvGraphicFramePr>
        <p:xfrm>
          <a:off x="493713" y="2127250"/>
          <a:ext cx="8154987" cy="2603500"/>
        </p:xfrm>
        <a:graphic>
          <a:graphicData uri="http://schemas.openxmlformats.org/drawingml/2006/table">
            <a:tbl>
              <a:tblPr firstRow="1" firstCol="1" bandRow="1">
                <a:tableStyleId>{69012ECD-51FC-41F1-AA8D-1B2483CD663E}</a:tableStyleId>
              </a:tblPr>
              <a:tblGrid>
                <a:gridCol w="3057030">
                  <a:extLst>
                    <a:ext uri="{9D8B030D-6E8A-4147-A177-3AD203B41FA5}">
                      <a16:colId xmlns:a16="http://schemas.microsoft.com/office/drawing/2014/main" val="3792211841"/>
                    </a:ext>
                  </a:extLst>
                </a:gridCol>
                <a:gridCol w="2982893">
                  <a:extLst>
                    <a:ext uri="{9D8B030D-6E8A-4147-A177-3AD203B41FA5}">
                      <a16:colId xmlns:a16="http://schemas.microsoft.com/office/drawing/2014/main" val="3176362235"/>
                    </a:ext>
                  </a:extLst>
                </a:gridCol>
                <a:gridCol w="2115064">
                  <a:extLst>
                    <a:ext uri="{9D8B030D-6E8A-4147-A177-3AD203B41FA5}">
                      <a16:colId xmlns:a16="http://schemas.microsoft.com/office/drawing/2014/main" val="3292276571"/>
                    </a:ext>
                  </a:extLst>
                </a:gridCol>
              </a:tblGrid>
              <a:tr h="574215">
                <a:tc>
                  <a:txBody>
                    <a:bodyPr/>
                    <a:lstStyle/>
                    <a:p>
                      <a:pPr marL="0" marR="0" algn="ctr">
                        <a:lnSpc>
                          <a:spcPct val="107000"/>
                        </a:lnSpc>
                        <a:spcBef>
                          <a:spcPts val="0"/>
                        </a:spcBef>
                        <a:spcAft>
                          <a:spcPts val="0"/>
                        </a:spcAft>
                      </a:pPr>
                      <a:r>
                        <a:rPr lang="en-US" sz="1800">
                          <a:effectLst/>
                        </a:rPr>
                        <a:t>Evil User Story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Corresponding Security Story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Test Case # and Name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4219642"/>
                  </a:ext>
                </a:extLst>
              </a:tr>
              <a:tr h="280596">
                <a:tc>
                  <a:txBody>
                    <a:bodyPr/>
                    <a:lstStyle/>
                    <a:p>
                      <a:pPr marL="0" marR="0">
                        <a:lnSpc>
                          <a:spcPct val="107000"/>
                        </a:lnSpc>
                        <a:spcBef>
                          <a:spcPts val="0"/>
                        </a:spcBef>
                        <a:spcAft>
                          <a:spcPts val="0"/>
                        </a:spcAft>
                      </a:pPr>
                      <a:r>
                        <a:rPr lang="en-US" sz="1800">
                          <a:effectLst/>
                        </a:rPr>
                        <a:t>Section: Patient Management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6699759"/>
                  </a:ext>
                </a:extLst>
              </a:tr>
              <a:tr h="1748689">
                <a:tc>
                  <a:txBody>
                    <a:bodyPr/>
                    <a:lstStyle/>
                    <a:p>
                      <a:pPr marL="0" marR="0">
                        <a:lnSpc>
                          <a:spcPct val="107000"/>
                        </a:lnSpc>
                        <a:spcBef>
                          <a:spcPts val="0"/>
                        </a:spcBef>
                        <a:spcAft>
                          <a:spcPts val="0"/>
                        </a:spcAft>
                      </a:pPr>
                      <a:r>
                        <a:rPr lang="en-US" sz="1800" dirty="0">
                          <a:effectLst/>
                        </a:rPr>
                        <a:t>As a busy nurse, I sometimes do not provide all required information or enter incorrect information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As a database system, I ensure that all required fields are included and that some fields are checked for type (zip, phone) and accurate options (sex, insurance)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Test case 1: Create Patient Information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7568273"/>
                  </a:ext>
                </a:extLst>
              </a:tr>
            </a:tbl>
          </a:graphicData>
        </a:graphic>
      </p:graphicFrame>
      <p:sp>
        <p:nvSpPr>
          <p:cNvPr id="166930" name="Title 2">
            <a:extLst>
              <a:ext uri="{FF2B5EF4-FFF2-40B4-BE49-F238E27FC236}">
                <a16:creationId xmlns:a16="http://schemas.microsoft.com/office/drawing/2014/main" id="{0D8C7BCB-ADB4-458B-A0E7-B3A0857D94A7}"/>
              </a:ext>
            </a:extLst>
          </p:cNvPr>
          <p:cNvSpPr>
            <a:spLocks noGrp="1" noChangeArrowheads="1"/>
          </p:cNvSpPr>
          <p:nvPr>
            <p:ph type="title"/>
          </p:nvPr>
        </p:nvSpPr>
        <p:spPr>
          <a:xfrm>
            <a:off x="520700" y="917575"/>
            <a:ext cx="8154988" cy="996950"/>
          </a:xfrm>
        </p:spPr>
        <p:txBody>
          <a:bodyPr/>
          <a:lstStyle/>
          <a:p>
            <a:r>
              <a:rPr lang="en-US" altLang="en-US">
                <a:ea typeface="Calibri" panose="020F0502020204030204" pitchFamily="34" charset="0"/>
                <a:cs typeface="Lucida Sans" panose="020B0602030504020204" pitchFamily="34" charset="0"/>
              </a:rPr>
              <a:t>(Step 3) Add stories to Health First Database Security Plan</a:t>
            </a:r>
          </a:p>
        </p:txBody>
      </p:sp>
    </p:spTree>
  </p:cSld>
  <p:clrMapOvr>
    <a:masterClrMapping/>
  </p:clrMapOvr>
  <p:transition spd="slow"/>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le 2">
            <a:extLst>
              <a:ext uri="{FF2B5EF4-FFF2-40B4-BE49-F238E27FC236}">
                <a16:creationId xmlns:a16="http://schemas.microsoft.com/office/drawing/2014/main" id="{0F956DBE-9FFA-4DD0-B012-89117071947E}"/>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Step 4: Developing A Test Case</a:t>
            </a:r>
          </a:p>
        </p:txBody>
      </p:sp>
      <p:graphicFrame>
        <p:nvGraphicFramePr>
          <p:cNvPr id="3" name="Content Placeholder 2">
            <a:extLst>
              <a:ext uri="{FF2B5EF4-FFF2-40B4-BE49-F238E27FC236}">
                <a16:creationId xmlns:a16="http://schemas.microsoft.com/office/drawing/2014/main" id="{7BF68A15-AE76-4ADB-8732-FAED0A1488E5}"/>
              </a:ext>
            </a:extLst>
          </p:cNvPr>
          <p:cNvGraphicFramePr>
            <a:graphicFrameLocks noGrp="1"/>
          </p:cNvGraphicFramePr>
          <p:nvPr>
            <p:ph idx="11"/>
          </p:nvPr>
        </p:nvGraphicFramePr>
        <p:xfrm>
          <a:off x="520700" y="1390650"/>
          <a:ext cx="8318500" cy="6635750"/>
        </p:xfrm>
        <a:graphic>
          <a:graphicData uri="http://schemas.openxmlformats.org/drawingml/2006/table">
            <a:tbl>
              <a:tblPr firstRow="1" firstCol="1" lastRow="1" lastCol="1" bandRow="1" bandCol="1">
                <a:tableStyleId>{5C22544A-7EE6-4342-B048-85BDC9FD1C3A}</a:tableStyleId>
              </a:tblPr>
              <a:tblGrid>
                <a:gridCol w="8318500">
                  <a:extLst>
                    <a:ext uri="{9D8B030D-6E8A-4147-A177-3AD203B41FA5}">
                      <a16:colId xmlns:a16="http://schemas.microsoft.com/office/drawing/2014/main" val="20000"/>
                    </a:ext>
                  </a:extLst>
                </a:gridCol>
              </a:tblGrid>
              <a:tr h="182909">
                <a:tc>
                  <a:txBody>
                    <a:bodyPr/>
                    <a:lstStyle/>
                    <a:p>
                      <a:pPr marL="0" marR="0" indent="0" algn="just">
                        <a:spcBef>
                          <a:spcPts val="0"/>
                        </a:spcBef>
                        <a:spcAft>
                          <a:spcPts val="0"/>
                        </a:spcAft>
                      </a:pPr>
                      <a:r>
                        <a:rPr lang="en-US" sz="1200" dirty="0">
                          <a:effectLst/>
                        </a:rPr>
                        <a:t>Test Case: Create Patient Information</a:t>
                      </a:r>
                      <a:endParaRPr lang="en-US" sz="1100" dirty="0">
                        <a:effectLst/>
                        <a:latin typeface="Times New Roman" panose="02020603050405020304" pitchFamily="18" charset="0"/>
                        <a:ea typeface="Times New Roman" panose="02020603050405020304" pitchFamily="18" charset="0"/>
                      </a:endParaRPr>
                    </a:p>
                  </a:txBody>
                  <a:tcPr marL="43571" marR="43571" marT="0" marB="0"/>
                </a:tc>
                <a:extLst>
                  <a:ext uri="{0D108BD9-81ED-4DB2-BD59-A6C34878D82A}">
                    <a16:rowId xmlns:a16="http://schemas.microsoft.com/office/drawing/2014/main" val="10000"/>
                  </a:ext>
                </a:extLst>
              </a:tr>
              <a:tr h="182909">
                <a:tc>
                  <a:txBody>
                    <a:bodyPr/>
                    <a:lstStyle/>
                    <a:p>
                      <a:pPr marL="0" marR="0" indent="0" algn="just">
                        <a:spcBef>
                          <a:spcPts val="0"/>
                        </a:spcBef>
                        <a:spcAft>
                          <a:spcPts val="0"/>
                        </a:spcAft>
                      </a:pPr>
                      <a:r>
                        <a:rPr lang="en-US" sz="1200" dirty="0">
                          <a:effectLst/>
                        </a:rPr>
                        <a:t>Test Case ID: 3</a:t>
                      </a:r>
                      <a:endParaRPr lang="en-US" sz="1100" dirty="0">
                        <a:effectLst/>
                        <a:latin typeface="Times New Roman" panose="02020603050405020304" pitchFamily="18" charset="0"/>
                        <a:ea typeface="Times New Roman" panose="02020603050405020304" pitchFamily="18" charset="0"/>
                      </a:endParaRPr>
                    </a:p>
                  </a:txBody>
                  <a:tcPr marL="43571" marR="43571" marT="0" marB="0"/>
                </a:tc>
                <a:extLst>
                  <a:ext uri="{0D108BD9-81ED-4DB2-BD59-A6C34878D82A}">
                    <a16:rowId xmlns:a16="http://schemas.microsoft.com/office/drawing/2014/main" val="10001"/>
                  </a:ext>
                </a:extLst>
              </a:tr>
              <a:tr h="914544">
                <a:tc>
                  <a:txBody>
                    <a:bodyPr/>
                    <a:lstStyle/>
                    <a:p>
                      <a:pPr marL="0" marR="0" indent="0" algn="just">
                        <a:spcBef>
                          <a:spcPts val="0"/>
                        </a:spcBef>
                        <a:spcAft>
                          <a:spcPts val="0"/>
                        </a:spcAft>
                      </a:pPr>
                      <a:r>
                        <a:rPr lang="en-US" sz="1200" dirty="0">
                          <a:effectLst/>
                        </a:rPr>
                        <a:t>Test Purpose:</a:t>
                      </a:r>
                      <a:endParaRPr lang="en-US" sz="1100" dirty="0">
                        <a:effectLst/>
                      </a:endParaRPr>
                    </a:p>
                    <a:p>
                      <a:pPr marL="342900" marR="0" lvl="0" indent="-342900" algn="just">
                        <a:spcBef>
                          <a:spcPts val="0"/>
                        </a:spcBef>
                        <a:spcAft>
                          <a:spcPts val="0"/>
                        </a:spcAft>
                        <a:buFont typeface="+mj-lt"/>
                        <a:buAutoNum type="arabicPeriod"/>
                      </a:pPr>
                      <a:r>
                        <a:rPr lang="en-US" sz="1200" dirty="0">
                          <a:effectLst/>
                        </a:rPr>
                        <a:t>Ensure a valid new client can be entered into the system, and the appropriate tabs are created as expected.</a:t>
                      </a:r>
                      <a:endParaRPr lang="en-US" sz="1100" dirty="0">
                        <a:effectLst/>
                      </a:endParaRPr>
                    </a:p>
                    <a:p>
                      <a:pPr marL="342900" marR="0" lvl="0" indent="-342900" algn="just">
                        <a:spcBef>
                          <a:spcPts val="0"/>
                        </a:spcBef>
                        <a:spcAft>
                          <a:spcPts val="0"/>
                        </a:spcAft>
                        <a:buFont typeface="+mj-lt"/>
                        <a:buAutoNum type="arabicPeriod"/>
                      </a:pPr>
                      <a:r>
                        <a:rPr lang="en-US" sz="1200" dirty="0">
                          <a:effectLst/>
                        </a:rPr>
                        <a:t>Ensure a duplicate entry is not created for an existing patient.</a:t>
                      </a:r>
                      <a:endParaRPr lang="en-US" sz="1100" dirty="0">
                        <a:effectLst/>
                      </a:endParaRPr>
                    </a:p>
                    <a:p>
                      <a:pPr marL="342900" marR="0" lvl="0" indent="-342900" algn="just">
                        <a:spcBef>
                          <a:spcPts val="0"/>
                        </a:spcBef>
                        <a:spcAft>
                          <a:spcPts val="0"/>
                        </a:spcAft>
                        <a:buFont typeface="+mj-lt"/>
                        <a:buAutoNum type="arabicPeriod"/>
                      </a:pPr>
                      <a:r>
                        <a:rPr lang="en-US" sz="1200" dirty="0">
                          <a:effectLst/>
                        </a:rPr>
                        <a:t>Ensure invalid data is detected, including wrong data types, overflow text, overflow math numbers, blank required fields, and inappropriate data.</a:t>
                      </a:r>
                      <a:endParaRPr lang="en-US" sz="1100" dirty="0">
                        <a:effectLst/>
                        <a:latin typeface="Times New Roman" panose="02020603050405020304" pitchFamily="18" charset="0"/>
                        <a:ea typeface="Times New Roman" panose="02020603050405020304" pitchFamily="18" charset="0"/>
                      </a:endParaRPr>
                    </a:p>
                  </a:txBody>
                  <a:tcPr marL="43571" marR="43571" marT="0" marB="0"/>
                </a:tc>
                <a:extLst>
                  <a:ext uri="{0D108BD9-81ED-4DB2-BD59-A6C34878D82A}">
                    <a16:rowId xmlns:a16="http://schemas.microsoft.com/office/drawing/2014/main" val="10002"/>
                  </a:ext>
                </a:extLst>
              </a:tr>
              <a:tr h="233941">
                <a:tc>
                  <a:txBody>
                    <a:bodyPr/>
                    <a:lstStyle/>
                    <a:p>
                      <a:pPr marL="0" marR="0" indent="0" algn="just">
                        <a:spcBef>
                          <a:spcPts val="0"/>
                        </a:spcBef>
                        <a:spcAft>
                          <a:spcPts val="0"/>
                        </a:spcAft>
                      </a:pPr>
                      <a:r>
                        <a:rPr lang="en-US" sz="1200" dirty="0">
                          <a:effectLst/>
                        </a:rPr>
                        <a:t>Primary Actors:</a:t>
                      </a:r>
                      <a:r>
                        <a:rPr lang="en-US" sz="1100" dirty="0">
                          <a:effectLst/>
                        </a:rPr>
                        <a:t>:</a:t>
                      </a:r>
                      <a:r>
                        <a:rPr lang="en-US" sz="1100" baseline="0" dirty="0">
                          <a:effectLst/>
                        </a:rPr>
                        <a:t>     </a:t>
                      </a:r>
                      <a:r>
                        <a:rPr lang="en-US" sz="1200" dirty="0">
                          <a:effectLst/>
                        </a:rPr>
                        <a:t>Medical Administrator (Nurse, Doctor)</a:t>
                      </a:r>
                      <a:endParaRPr lang="en-US" sz="1100" dirty="0">
                        <a:effectLst/>
                        <a:latin typeface="Times New Roman" panose="02020603050405020304" pitchFamily="18" charset="0"/>
                        <a:ea typeface="Times New Roman" panose="02020603050405020304" pitchFamily="18" charset="0"/>
                      </a:endParaRPr>
                    </a:p>
                  </a:txBody>
                  <a:tcPr marL="43571" marR="43571" marT="0" marB="0"/>
                </a:tc>
                <a:extLst>
                  <a:ext uri="{0D108BD9-81ED-4DB2-BD59-A6C34878D82A}">
                    <a16:rowId xmlns:a16="http://schemas.microsoft.com/office/drawing/2014/main" val="10003"/>
                  </a:ext>
                </a:extLst>
              </a:tr>
              <a:tr h="182909">
                <a:tc>
                  <a:txBody>
                    <a:bodyPr/>
                    <a:lstStyle/>
                    <a:p>
                      <a:pPr marL="0" marR="0" indent="0" algn="just">
                        <a:spcBef>
                          <a:spcPts val="0"/>
                        </a:spcBef>
                        <a:spcAft>
                          <a:spcPts val="0"/>
                        </a:spcAft>
                      </a:pPr>
                      <a:r>
                        <a:rPr lang="en-US" sz="1200" dirty="0">
                          <a:effectLst/>
                        </a:rPr>
                        <a:t>Preconditions:  The user is at the main menu.</a:t>
                      </a:r>
                      <a:endParaRPr lang="en-US" sz="1100" dirty="0">
                        <a:effectLst/>
                        <a:latin typeface="Times New Roman" panose="02020603050405020304" pitchFamily="18" charset="0"/>
                        <a:ea typeface="Times New Roman" panose="02020603050405020304" pitchFamily="18" charset="0"/>
                      </a:endParaRPr>
                    </a:p>
                  </a:txBody>
                  <a:tcPr marL="43571" marR="43571" marT="0" marB="0"/>
                </a:tc>
                <a:extLst>
                  <a:ext uri="{0D108BD9-81ED-4DB2-BD59-A6C34878D82A}">
                    <a16:rowId xmlns:a16="http://schemas.microsoft.com/office/drawing/2014/main" val="10004"/>
                  </a:ext>
                </a:extLst>
              </a:tr>
              <a:tr h="4206903">
                <a:tc>
                  <a:txBody>
                    <a:bodyPr/>
                    <a:lstStyle/>
                    <a:p>
                      <a:pPr marL="0" marR="0" indent="0" algn="just">
                        <a:spcBef>
                          <a:spcPts val="0"/>
                        </a:spcBef>
                        <a:spcAft>
                          <a:spcPts val="0"/>
                        </a:spcAft>
                      </a:pPr>
                      <a:r>
                        <a:rPr lang="en-US" sz="1200" dirty="0">
                          <a:effectLst/>
                        </a:rPr>
                        <a:t>Flow of Events:</a:t>
                      </a:r>
                      <a:endParaRPr lang="en-US" sz="1100" dirty="0">
                        <a:effectLst/>
                      </a:endParaRPr>
                    </a:p>
                    <a:p>
                      <a:pPr marL="342900" marR="0" lvl="0" indent="-342900" algn="just">
                        <a:spcBef>
                          <a:spcPts val="0"/>
                        </a:spcBef>
                        <a:spcAft>
                          <a:spcPts val="0"/>
                        </a:spcAft>
                        <a:buFont typeface="+mj-lt"/>
                        <a:buAutoNum type="arabicPeriod"/>
                        <a:tabLst>
                          <a:tab pos="457200" algn="l"/>
                        </a:tabLst>
                      </a:pPr>
                      <a:r>
                        <a:rPr lang="en-US" sz="1200" dirty="0">
                          <a:effectLst/>
                        </a:rPr>
                        <a:t>The test case begins when a Medical Admin selects “Manage Patient” or as an extension to Make Appointment</a:t>
                      </a:r>
                      <a:endParaRPr lang="en-US" sz="1100" dirty="0">
                        <a:effectLst/>
                      </a:endParaRPr>
                    </a:p>
                    <a:p>
                      <a:pPr marL="342900" marR="0" lvl="0" indent="-342900" algn="just">
                        <a:spcBef>
                          <a:spcPts val="0"/>
                        </a:spcBef>
                        <a:spcAft>
                          <a:spcPts val="0"/>
                        </a:spcAft>
                        <a:buFont typeface="+mj-lt"/>
                        <a:buAutoNum type="arabicPeriod"/>
                        <a:tabLst>
                          <a:tab pos="457200" algn="l"/>
                        </a:tabLst>
                      </a:pPr>
                      <a:r>
                        <a:rPr lang="en-US" sz="1200" dirty="0">
                          <a:effectLst/>
                        </a:rPr>
                        <a:t>The Tester: enters last name and first name for an existing patient and press ‘Create’.</a:t>
                      </a:r>
                      <a:endParaRPr lang="en-US" sz="1100" dirty="0">
                        <a:effectLst/>
                      </a:endParaRPr>
                    </a:p>
                    <a:p>
                      <a:pPr marL="342900" marR="0" lvl="0" indent="-342900" algn="just">
                        <a:spcBef>
                          <a:spcPts val="0"/>
                        </a:spcBef>
                        <a:spcAft>
                          <a:spcPts val="0"/>
                        </a:spcAft>
                        <a:buFont typeface="+mj-lt"/>
                        <a:buAutoNum type="arabicPeriod"/>
                        <a:tabLst>
                          <a:tab pos="457200" algn="l"/>
                        </a:tabLst>
                      </a:pPr>
                      <a:r>
                        <a:rPr lang="en-US" sz="1200" dirty="0">
                          <a:effectLst/>
                        </a:rPr>
                        <a:t>While the system finds a matching record</a:t>
                      </a:r>
                      <a:endParaRPr lang="en-US" sz="1100" dirty="0">
                        <a:effectLst/>
                      </a:endParaRPr>
                    </a:p>
                    <a:p>
                      <a:pPr marL="742950" marR="0" lvl="1" indent="-285750" algn="just">
                        <a:spcBef>
                          <a:spcPts val="0"/>
                        </a:spcBef>
                        <a:spcAft>
                          <a:spcPts val="0"/>
                        </a:spcAft>
                        <a:buFont typeface="+mj-lt"/>
                        <a:buAutoNum type="arabicPeriod"/>
                        <a:tabLst>
                          <a:tab pos="914400" algn="l"/>
                        </a:tabLst>
                      </a:pPr>
                      <a:r>
                        <a:rPr lang="en-US" sz="1200" dirty="0">
                          <a:effectLst/>
                        </a:rPr>
                        <a:t>The system displays an error message: “Match Exists”, and requests the tester revise the information.  </a:t>
                      </a:r>
                      <a:endParaRPr lang="en-US" sz="1100" dirty="0">
                        <a:effectLst/>
                      </a:endParaRPr>
                    </a:p>
                    <a:p>
                      <a:pPr marL="742950" marR="0" lvl="1" indent="-285750" algn="just">
                        <a:spcBef>
                          <a:spcPts val="0"/>
                        </a:spcBef>
                        <a:spcAft>
                          <a:spcPts val="0"/>
                        </a:spcAft>
                        <a:buFont typeface="+mj-lt"/>
                        <a:buAutoNum type="arabicPeriod"/>
                        <a:tabLst>
                          <a:tab pos="914400" algn="l"/>
                        </a:tabLst>
                      </a:pPr>
                      <a:r>
                        <a:rPr lang="en-US" sz="1200" dirty="0">
                          <a:effectLst/>
                        </a:rPr>
                        <a:t>The tester changes the name to a new patient name.</a:t>
                      </a:r>
                      <a:endParaRPr lang="en-US" sz="1100" dirty="0">
                        <a:effectLst/>
                      </a:endParaRPr>
                    </a:p>
                    <a:p>
                      <a:pPr marL="457200" marR="0" indent="-228600" algn="just">
                        <a:spcBef>
                          <a:spcPts val="0"/>
                        </a:spcBef>
                        <a:spcAft>
                          <a:spcPts val="0"/>
                        </a:spcAft>
                      </a:pPr>
                      <a:r>
                        <a:rPr lang="en-US" sz="1200" dirty="0">
                          <a:effectLst/>
                        </a:rPr>
                        <a:t>4. Medical Information (Form 6.4).</a:t>
                      </a:r>
                      <a:endParaRPr lang="en-US" sz="1100" dirty="0">
                        <a:effectLst/>
                      </a:endParaRPr>
                    </a:p>
                    <a:p>
                      <a:pPr marL="457200" marR="0" indent="-228600" algn="just">
                        <a:spcBef>
                          <a:spcPts val="0"/>
                        </a:spcBef>
                        <a:spcAft>
                          <a:spcPts val="0"/>
                        </a:spcAft>
                      </a:pPr>
                      <a:r>
                        <a:rPr lang="en-US" sz="1200" dirty="0">
                          <a:effectLst/>
                        </a:rPr>
                        <a:t>5.   The system renames the ‘Create’ button into the ‘Save’ button.</a:t>
                      </a:r>
                      <a:endParaRPr lang="en-US" sz="1100" dirty="0">
                        <a:effectLst/>
                      </a:endParaRPr>
                    </a:p>
                    <a:p>
                      <a:pPr marL="457200" marR="0" indent="-228600" algn="just">
                        <a:spcBef>
                          <a:spcPts val="0"/>
                        </a:spcBef>
                        <a:spcAft>
                          <a:spcPts val="0"/>
                        </a:spcAft>
                      </a:pPr>
                      <a:r>
                        <a:rPr lang="en-US" sz="1200" dirty="0">
                          <a:effectLst/>
                        </a:rPr>
                        <a:t>6.  The tester enters inappropriate data types for each field of the new Patient and presses ‘Save’.</a:t>
                      </a:r>
                      <a:endParaRPr lang="en-US" sz="1100" dirty="0">
                        <a:effectLst/>
                      </a:endParaRPr>
                    </a:p>
                    <a:p>
                      <a:pPr marL="457200" marR="0" indent="-228600" algn="just">
                        <a:spcBef>
                          <a:spcPts val="0"/>
                        </a:spcBef>
                        <a:spcAft>
                          <a:spcPts val="0"/>
                        </a:spcAft>
                      </a:pPr>
                      <a:r>
                        <a:rPr lang="en-US" sz="1200" dirty="0">
                          <a:effectLst/>
                        </a:rPr>
                        <a:t>7.   The system recognizes the invalid information and gives error messages.</a:t>
                      </a:r>
                      <a:endParaRPr lang="en-US" sz="1100" dirty="0">
                        <a:effectLst/>
                      </a:endParaRPr>
                    </a:p>
                    <a:p>
                      <a:pPr marL="457200" marR="0" indent="-228600" algn="just">
                        <a:spcBef>
                          <a:spcPts val="0"/>
                        </a:spcBef>
                        <a:spcAft>
                          <a:spcPts val="0"/>
                        </a:spcAft>
                      </a:pPr>
                      <a:r>
                        <a:rPr lang="en-US" sz="1200" dirty="0">
                          <a:effectLst/>
                        </a:rPr>
                        <a:t>6.  The tester enters  The system displays multiple tabs, including Patient Information (Form 6.2, Patient Medical History (Form 6.3), and Patient too much information for text strings or overflow data for arithmetic fields for each field of the new Patient and presses ‘Save’. </a:t>
                      </a:r>
                      <a:endParaRPr lang="en-US" sz="1100" dirty="0">
                        <a:effectLst/>
                      </a:endParaRPr>
                    </a:p>
                    <a:p>
                      <a:pPr marL="457200" marR="0" indent="-228600" algn="just">
                        <a:spcBef>
                          <a:spcPts val="0"/>
                        </a:spcBef>
                        <a:spcAft>
                          <a:spcPts val="0"/>
                        </a:spcAft>
                      </a:pPr>
                      <a:r>
                        <a:rPr lang="en-US" sz="1200" dirty="0">
                          <a:effectLst/>
                        </a:rPr>
                        <a:t>8.   The system recognizes the overflow and gives error messages.</a:t>
                      </a:r>
                      <a:endParaRPr lang="en-US" sz="1100" dirty="0">
                        <a:effectLst/>
                      </a:endParaRPr>
                    </a:p>
                    <a:p>
                      <a:pPr marL="457200" marR="0" indent="-228600" algn="just">
                        <a:spcBef>
                          <a:spcPts val="0"/>
                        </a:spcBef>
                        <a:spcAft>
                          <a:spcPts val="0"/>
                        </a:spcAft>
                      </a:pPr>
                      <a:r>
                        <a:rPr lang="en-US" sz="1200" dirty="0">
                          <a:effectLst/>
                        </a:rPr>
                        <a:t>9.   The tester leaves some required fields empty for the new Patient and presses ‘Save’. </a:t>
                      </a:r>
                      <a:endParaRPr lang="en-US" sz="1100" dirty="0">
                        <a:effectLst/>
                      </a:endParaRPr>
                    </a:p>
                    <a:p>
                      <a:pPr marL="457200" marR="0" indent="-228600" algn="just">
                        <a:spcBef>
                          <a:spcPts val="0"/>
                        </a:spcBef>
                        <a:spcAft>
                          <a:spcPts val="0"/>
                        </a:spcAft>
                      </a:pPr>
                      <a:r>
                        <a:rPr lang="en-US" sz="1200" dirty="0">
                          <a:effectLst/>
                        </a:rPr>
                        <a:t>10. The system recognizes the lacking information and gives error messages.</a:t>
                      </a:r>
                      <a:endParaRPr lang="en-US" sz="1100" dirty="0">
                        <a:effectLst/>
                      </a:endParaRPr>
                    </a:p>
                    <a:p>
                      <a:pPr marL="457200" marR="0" indent="-228600" algn="just">
                        <a:spcBef>
                          <a:spcPts val="0"/>
                        </a:spcBef>
                        <a:spcAft>
                          <a:spcPts val="0"/>
                        </a:spcAft>
                      </a:pPr>
                      <a:r>
                        <a:rPr lang="en-US" sz="1200" dirty="0">
                          <a:effectLst/>
                        </a:rPr>
                        <a:t>11.  The tester enters inappropriate information for many fields of the new Patient and presses ‘Save’ (</a:t>
                      </a:r>
                      <a:r>
                        <a:rPr lang="en-US" sz="1200" dirty="0" err="1">
                          <a:effectLst/>
                        </a:rPr>
                        <a:t>e.g</a:t>
                      </a:r>
                      <a:r>
                        <a:rPr lang="en-US" sz="1200" dirty="0">
                          <a:effectLst/>
                        </a:rPr>
                        <a:t>, illegal state, sex, number of children, etc.) </a:t>
                      </a:r>
                      <a:endParaRPr lang="en-US" sz="1100" dirty="0">
                        <a:effectLst/>
                      </a:endParaRPr>
                    </a:p>
                    <a:p>
                      <a:pPr marL="457200" marR="0" indent="-228600" algn="just">
                        <a:spcBef>
                          <a:spcPts val="0"/>
                        </a:spcBef>
                        <a:spcAft>
                          <a:spcPts val="0"/>
                        </a:spcAft>
                      </a:pPr>
                      <a:r>
                        <a:rPr lang="en-US" sz="1200" dirty="0">
                          <a:effectLst/>
                        </a:rPr>
                        <a:t>12.  The system recognizes the errors and gives error messages.</a:t>
                      </a:r>
                      <a:endParaRPr lang="en-US" sz="1100" dirty="0">
                        <a:effectLst/>
                      </a:endParaRPr>
                    </a:p>
                    <a:p>
                      <a:pPr marL="457200" marR="0" indent="-228600" algn="just">
                        <a:spcBef>
                          <a:spcPts val="0"/>
                        </a:spcBef>
                        <a:spcAft>
                          <a:spcPts val="0"/>
                        </a:spcAft>
                      </a:pPr>
                      <a:r>
                        <a:rPr lang="en-US" sz="1200" dirty="0">
                          <a:effectLst/>
                        </a:rPr>
                        <a:t>13. The tester enters valid information for the new Patient and presses ‘Save’.</a:t>
                      </a:r>
                      <a:endParaRPr lang="en-US" sz="1100" dirty="0">
                        <a:effectLst/>
                      </a:endParaRPr>
                    </a:p>
                    <a:p>
                      <a:pPr marL="457200" marR="0" indent="-228600" algn="just">
                        <a:spcBef>
                          <a:spcPts val="0"/>
                        </a:spcBef>
                        <a:spcAft>
                          <a:spcPts val="0"/>
                        </a:spcAft>
                      </a:pPr>
                      <a:r>
                        <a:rPr lang="en-US" sz="1200" dirty="0">
                          <a:effectLst/>
                        </a:rPr>
                        <a:t>14.  The system displays:  ‘Record Updated’</a:t>
                      </a:r>
                      <a:endParaRPr lang="en-US" sz="1100" dirty="0">
                        <a:effectLst/>
                      </a:endParaRPr>
                    </a:p>
                    <a:p>
                      <a:pPr marL="457200" marR="0" indent="-228600" algn="just">
                        <a:spcBef>
                          <a:spcPts val="0"/>
                        </a:spcBef>
                        <a:spcAft>
                          <a:spcPts val="0"/>
                        </a:spcAft>
                      </a:pPr>
                      <a:r>
                        <a:rPr lang="en-US" sz="1200" dirty="0">
                          <a:effectLst/>
                        </a:rPr>
                        <a:t>15. The system creates a Patient Plan Management (Form 6.5) tab for Patients with health plans, or a Patient Bill Management tab for Patients without.</a:t>
                      </a:r>
                      <a:endParaRPr lang="en-US" sz="1100" dirty="0">
                        <a:effectLst/>
                        <a:latin typeface="Times New Roman" panose="02020603050405020304" pitchFamily="18" charset="0"/>
                        <a:ea typeface="Times New Roman" panose="02020603050405020304" pitchFamily="18" charset="0"/>
                      </a:endParaRPr>
                    </a:p>
                  </a:txBody>
                  <a:tcPr marL="43571" marR="43571" marT="0" marB="0"/>
                </a:tc>
                <a:extLst>
                  <a:ext uri="{0D108BD9-81ED-4DB2-BD59-A6C34878D82A}">
                    <a16:rowId xmlns:a16="http://schemas.microsoft.com/office/drawing/2014/main" val="10005"/>
                  </a:ext>
                </a:extLst>
              </a:tr>
              <a:tr h="731635">
                <a:tc>
                  <a:txBody>
                    <a:bodyPr/>
                    <a:lstStyle/>
                    <a:p>
                      <a:pPr marL="0" marR="0" indent="0" algn="just">
                        <a:spcBef>
                          <a:spcPts val="0"/>
                        </a:spcBef>
                        <a:spcAft>
                          <a:spcPts val="0"/>
                        </a:spcAft>
                      </a:pPr>
                      <a:r>
                        <a:rPr lang="en-US" sz="1200" dirty="0" err="1">
                          <a:effectLst/>
                        </a:rPr>
                        <a:t>Postconditions</a:t>
                      </a:r>
                      <a:r>
                        <a:rPr lang="en-US" sz="1200" dirty="0">
                          <a:effectLst/>
                        </a:rPr>
                        <a:t>:</a:t>
                      </a:r>
                      <a:endParaRPr lang="en-US" sz="1100" dirty="0">
                        <a:effectLst/>
                      </a:endParaRPr>
                    </a:p>
                    <a:p>
                      <a:pPr marL="0" marR="0" indent="0" algn="just">
                        <a:spcBef>
                          <a:spcPts val="0"/>
                        </a:spcBef>
                        <a:spcAft>
                          <a:spcPts val="0"/>
                        </a:spcAft>
                      </a:pPr>
                      <a:r>
                        <a:rPr lang="en-US" sz="1200" dirty="0">
                          <a:effectLst/>
                        </a:rPr>
                        <a:t>1.  The new record has been saved into the test database. </a:t>
                      </a:r>
                      <a:endParaRPr lang="en-US" sz="1100" dirty="0">
                        <a:effectLst/>
                      </a:endParaRPr>
                    </a:p>
                    <a:p>
                      <a:pPr marL="0" marR="0" indent="0" algn="just">
                        <a:spcBef>
                          <a:spcPts val="0"/>
                        </a:spcBef>
                        <a:spcAft>
                          <a:spcPts val="0"/>
                        </a:spcAft>
                      </a:pPr>
                      <a:r>
                        <a:rPr lang="en-US" sz="1200" dirty="0">
                          <a:effectLst/>
                        </a:rPr>
                        <a:t>2. For Patients with health plans, a Patient Plan Management tab is available with information about the Patient’s plan.  For Patients without, a Patient Bill Management tab is provided.</a:t>
                      </a:r>
                      <a:endParaRPr lang="en-US" sz="1100" dirty="0">
                        <a:effectLst/>
                        <a:latin typeface="Times New Roman" panose="02020603050405020304" pitchFamily="18" charset="0"/>
                        <a:ea typeface="Times New Roman" panose="02020603050405020304" pitchFamily="18" charset="0"/>
                      </a:endParaRPr>
                    </a:p>
                  </a:txBody>
                  <a:tcPr marL="43571" marR="43571" marT="0" marB="0"/>
                </a:tc>
                <a:extLst>
                  <a:ext uri="{0D108BD9-81ED-4DB2-BD59-A6C34878D82A}">
                    <a16:rowId xmlns:a16="http://schemas.microsoft.com/office/drawing/2014/main" val="10006"/>
                  </a:ext>
                </a:extLst>
              </a:tr>
            </a:tbl>
          </a:graphicData>
        </a:graphic>
      </p:graphicFrame>
    </p:spTree>
  </p:cSld>
  <p:clrMapOvr>
    <a:masterClrMapping/>
  </p:clrMapOvr>
  <p:transition spd="slow"/>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itle 3">
            <a:extLst>
              <a:ext uri="{FF2B5EF4-FFF2-40B4-BE49-F238E27FC236}">
                <a16:creationId xmlns:a16="http://schemas.microsoft.com/office/drawing/2014/main" id="{E0ED7C7C-C670-4C9A-89CF-C286EC737E7C}"/>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(Step 4) Developing a Test Case</a:t>
            </a:r>
          </a:p>
        </p:txBody>
      </p:sp>
      <p:sp>
        <p:nvSpPr>
          <p:cNvPr id="168963" name="Text Placeholder 4">
            <a:extLst>
              <a:ext uri="{FF2B5EF4-FFF2-40B4-BE49-F238E27FC236}">
                <a16:creationId xmlns:a16="http://schemas.microsoft.com/office/drawing/2014/main" id="{4EA8C5C3-5589-4C26-9F95-285EF3E1F710}"/>
              </a:ext>
            </a:extLst>
          </p:cNvPr>
          <p:cNvSpPr>
            <a:spLocks noGrp="1" noChangeArrowheads="1"/>
          </p:cNvSpPr>
          <p:nvPr>
            <p:ph type="body" idx="1"/>
          </p:nvPr>
        </p:nvSpPr>
        <p:spPr>
          <a:xfrm>
            <a:off x="522288" y="1511300"/>
            <a:ext cx="3959225" cy="287338"/>
          </a:xfrm>
        </p:spPr>
        <p:txBody>
          <a:bodyPr/>
          <a:lstStyle/>
          <a:p>
            <a:r>
              <a:rPr lang="en-US" altLang="en-US">
                <a:latin typeface="Calibri" panose="020F0502020204030204" pitchFamily="34" charset="0"/>
                <a:ea typeface="ヒラギノ角ゴ Pro W3"/>
                <a:cs typeface="Calibri" panose="020F0502020204030204" pitchFamily="34" charset="0"/>
              </a:rPr>
              <a:t>Test Case Example</a:t>
            </a:r>
          </a:p>
        </p:txBody>
      </p:sp>
      <p:sp>
        <p:nvSpPr>
          <p:cNvPr id="2" name="Content Placeholder 1">
            <a:extLst>
              <a:ext uri="{FF2B5EF4-FFF2-40B4-BE49-F238E27FC236}">
                <a16:creationId xmlns:a16="http://schemas.microsoft.com/office/drawing/2014/main" id="{5E8046A2-1FBB-4D77-A661-F0A71A9CF040}"/>
              </a:ext>
            </a:extLst>
          </p:cNvPr>
          <p:cNvSpPr>
            <a:spLocks noGrp="1"/>
          </p:cNvSpPr>
          <p:nvPr>
            <p:ph sz="half" idx="2"/>
          </p:nvPr>
        </p:nvSpPr>
        <p:spPr>
          <a:xfrm>
            <a:off x="522288" y="1944688"/>
            <a:ext cx="3959225" cy="4532312"/>
          </a:xfrm>
        </p:spPr>
        <p:txBody>
          <a:bodyPr/>
          <a:lstStyle/>
          <a:p>
            <a:pPr marL="0" indent="0" fontAlgn="t">
              <a:buFont typeface="Arial"/>
              <a:buNone/>
              <a:defRPr/>
            </a:pPr>
            <a:r>
              <a:rPr lang="en-US" b="1" dirty="0"/>
              <a:t>Test Case: Create Patient Information</a:t>
            </a:r>
            <a:endParaRPr lang="en-US" dirty="0"/>
          </a:p>
          <a:p>
            <a:pPr marL="0" indent="0" fontAlgn="t">
              <a:buFont typeface="Arial"/>
              <a:buNone/>
              <a:defRPr/>
            </a:pPr>
            <a:r>
              <a:rPr lang="en-US" b="1" dirty="0"/>
              <a:t>Test Case ID: 3</a:t>
            </a:r>
            <a:endParaRPr lang="en-US" dirty="0"/>
          </a:p>
          <a:p>
            <a:pPr marL="0" indent="0" fontAlgn="t">
              <a:buFont typeface="Arial"/>
              <a:buNone/>
              <a:defRPr/>
            </a:pPr>
            <a:r>
              <a:rPr lang="en-US" b="1" dirty="0"/>
              <a:t>Test Purpose:</a:t>
            </a:r>
            <a:endParaRPr lang="en-US" dirty="0"/>
          </a:p>
          <a:p>
            <a:pPr fontAlgn="t">
              <a:defRPr/>
            </a:pPr>
            <a:r>
              <a:rPr lang="en-US" b="1" dirty="0"/>
              <a:t>Ensure a valid new client can be entered into the system, and the appropriate tabs are created as expected.</a:t>
            </a:r>
            <a:endParaRPr lang="en-US" dirty="0"/>
          </a:p>
          <a:p>
            <a:pPr fontAlgn="t">
              <a:defRPr/>
            </a:pPr>
            <a:r>
              <a:rPr lang="en-US" b="1" dirty="0"/>
              <a:t>Ensure a duplicate entry is not created for an existing patient.</a:t>
            </a:r>
            <a:endParaRPr lang="en-US" dirty="0"/>
          </a:p>
          <a:p>
            <a:pPr fontAlgn="t">
              <a:defRPr/>
            </a:pPr>
            <a:r>
              <a:rPr lang="en-US" b="1" dirty="0"/>
              <a:t>Ensure invalid data is detected, including wrong data types, overflow text, overflow math numbers, blank required fields, and inappropriate data.</a:t>
            </a:r>
          </a:p>
          <a:p>
            <a:pPr marL="0" indent="0" eaLnBrk="1" fontAlgn="t" hangingPunct="1">
              <a:buFont typeface="Arial"/>
              <a:buNone/>
              <a:defRPr/>
            </a:pPr>
            <a:r>
              <a:rPr lang="en-US" b="1" dirty="0"/>
              <a:t>Primary Actors:    Medical Administrator (Nurse, Doctor)</a:t>
            </a:r>
            <a:endParaRPr lang="en-US" dirty="0"/>
          </a:p>
          <a:p>
            <a:pPr marL="0" indent="0" eaLnBrk="1" fontAlgn="t" hangingPunct="1">
              <a:buFont typeface="Arial"/>
              <a:buNone/>
              <a:defRPr/>
            </a:pPr>
            <a:r>
              <a:rPr lang="en-US" b="1" dirty="0"/>
              <a:t>Preconditions:  The user is at the main menu.</a:t>
            </a:r>
            <a:endParaRPr lang="en-US" dirty="0"/>
          </a:p>
          <a:p>
            <a:pPr fontAlgn="t">
              <a:defRPr/>
            </a:pPr>
            <a:endParaRPr lang="en-US" dirty="0"/>
          </a:p>
        </p:txBody>
      </p:sp>
      <p:sp>
        <p:nvSpPr>
          <p:cNvPr id="168965" name="Text Placeholder 5">
            <a:extLst>
              <a:ext uri="{FF2B5EF4-FFF2-40B4-BE49-F238E27FC236}">
                <a16:creationId xmlns:a16="http://schemas.microsoft.com/office/drawing/2014/main" id="{F79130B9-D1F0-4E63-84CC-5388A321DBF3}"/>
              </a:ext>
            </a:extLst>
          </p:cNvPr>
          <p:cNvSpPr>
            <a:spLocks noGrp="1" noChangeArrowheads="1"/>
          </p:cNvSpPr>
          <p:nvPr>
            <p:ph type="body" sz="quarter" idx="3"/>
          </p:nvPr>
        </p:nvSpPr>
        <p:spPr>
          <a:xfrm>
            <a:off x="4679950" y="1511300"/>
            <a:ext cx="3960813" cy="287338"/>
          </a:xfrm>
        </p:spPr>
        <p:txBody>
          <a:bodyPr/>
          <a:lstStyle/>
          <a:p>
            <a:r>
              <a:rPr lang="en-US" altLang="en-US">
                <a:latin typeface="Calibri" panose="020F0502020204030204" pitchFamily="34" charset="0"/>
                <a:ea typeface="ヒラギノ角ゴ Pro W3"/>
                <a:cs typeface="Calibri" panose="020F0502020204030204" pitchFamily="34" charset="0"/>
              </a:rPr>
              <a:t>Test Case Notes</a:t>
            </a:r>
          </a:p>
        </p:txBody>
      </p:sp>
      <p:sp>
        <p:nvSpPr>
          <p:cNvPr id="7" name="Content Placeholder 6">
            <a:extLst>
              <a:ext uri="{FF2B5EF4-FFF2-40B4-BE49-F238E27FC236}">
                <a16:creationId xmlns:a16="http://schemas.microsoft.com/office/drawing/2014/main" id="{F0D6F571-2B52-4C3A-A847-3C183BD282F5}"/>
              </a:ext>
            </a:extLst>
          </p:cNvPr>
          <p:cNvSpPr>
            <a:spLocks noGrp="1"/>
          </p:cNvSpPr>
          <p:nvPr>
            <p:ph sz="half" idx="10"/>
          </p:nvPr>
        </p:nvSpPr>
        <p:spPr>
          <a:xfrm>
            <a:off x="4679950" y="1944688"/>
            <a:ext cx="3960813" cy="4303712"/>
          </a:xfrm>
        </p:spPr>
        <p:txBody>
          <a:bodyPr/>
          <a:lstStyle/>
          <a:p>
            <a:pPr>
              <a:defRPr/>
            </a:pPr>
            <a:r>
              <a:rPr lang="en-US" dirty="0"/>
              <a:t>Test Case: Verb Adjective Noun</a:t>
            </a:r>
          </a:p>
          <a:p>
            <a:pPr>
              <a:defRPr/>
            </a:pPr>
            <a:r>
              <a:rPr lang="en-US" dirty="0"/>
              <a:t>Test Purpose: This lists the security goals of the test</a:t>
            </a:r>
          </a:p>
          <a:p>
            <a:pPr>
              <a:defRPr/>
            </a:pPr>
            <a:r>
              <a:rPr lang="en-US" dirty="0"/>
              <a:t>Primary Actors: Who logically executes the use case (but not necessarily the test case).</a:t>
            </a:r>
          </a:p>
          <a:p>
            <a:pPr>
              <a:defRPr/>
            </a:pPr>
            <a:r>
              <a:rPr lang="en-US" dirty="0"/>
              <a:t>Preconditions: How do we get to this test?</a:t>
            </a:r>
          </a:p>
        </p:txBody>
      </p:sp>
    </p:spTree>
  </p:cSld>
  <p:clrMapOvr>
    <a:masterClrMapping/>
  </p:clrMapOvr>
  <p:transition spd="slow"/>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le 5">
            <a:extLst>
              <a:ext uri="{FF2B5EF4-FFF2-40B4-BE49-F238E27FC236}">
                <a16:creationId xmlns:a16="http://schemas.microsoft.com/office/drawing/2014/main" id="{06964311-4E44-4D0C-9D82-475A93E4C6D4}"/>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(Step 4) Developing a Test Case</a:t>
            </a:r>
          </a:p>
        </p:txBody>
      </p:sp>
      <p:sp>
        <p:nvSpPr>
          <p:cNvPr id="169987" name="Text Placeholder 6">
            <a:extLst>
              <a:ext uri="{FF2B5EF4-FFF2-40B4-BE49-F238E27FC236}">
                <a16:creationId xmlns:a16="http://schemas.microsoft.com/office/drawing/2014/main" id="{395E3AD9-7BFB-41C2-8844-D368C9C6D255}"/>
              </a:ext>
            </a:extLst>
          </p:cNvPr>
          <p:cNvSpPr>
            <a:spLocks noGrp="1" noChangeArrowheads="1"/>
          </p:cNvSpPr>
          <p:nvPr>
            <p:ph type="body" idx="1"/>
          </p:nvPr>
        </p:nvSpPr>
        <p:spPr>
          <a:xfrm>
            <a:off x="522288" y="1511300"/>
            <a:ext cx="3959225" cy="287338"/>
          </a:xfrm>
        </p:spPr>
        <p:txBody>
          <a:bodyPr/>
          <a:lstStyle/>
          <a:p>
            <a:r>
              <a:rPr lang="en-US" altLang="en-US">
                <a:latin typeface="Calibri" panose="020F0502020204030204" pitchFamily="34" charset="0"/>
                <a:ea typeface="ヒラギノ角ゴ Pro W3"/>
                <a:cs typeface="Calibri" panose="020F0502020204030204" pitchFamily="34" charset="0"/>
              </a:rPr>
              <a:t>Test Case Example</a:t>
            </a:r>
          </a:p>
        </p:txBody>
      </p:sp>
      <p:sp>
        <p:nvSpPr>
          <p:cNvPr id="8" name="Content Placeholder 7">
            <a:extLst>
              <a:ext uri="{FF2B5EF4-FFF2-40B4-BE49-F238E27FC236}">
                <a16:creationId xmlns:a16="http://schemas.microsoft.com/office/drawing/2014/main" id="{EDFD2648-9225-47CA-8B14-48C9EBF6506B}"/>
              </a:ext>
            </a:extLst>
          </p:cNvPr>
          <p:cNvSpPr>
            <a:spLocks noGrp="1"/>
          </p:cNvSpPr>
          <p:nvPr>
            <p:ph sz="half" idx="2"/>
          </p:nvPr>
        </p:nvSpPr>
        <p:spPr>
          <a:xfrm>
            <a:off x="522288" y="1944688"/>
            <a:ext cx="3959225" cy="4608512"/>
          </a:xfrm>
        </p:spPr>
        <p:txBody>
          <a:bodyPr/>
          <a:lstStyle/>
          <a:p>
            <a:pPr marL="0" indent="0" algn="just">
              <a:spcBef>
                <a:spcPts val="0"/>
              </a:spcBef>
              <a:spcAft>
                <a:spcPts val="0"/>
              </a:spcAft>
              <a:buFont typeface="Arial"/>
              <a:buNone/>
              <a:defRPr/>
            </a:pPr>
            <a:r>
              <a:rPr lang="en-US" sz="1200" dirty="0"/>
              <a:t>Flow of Events:</a:t>
            </a:r>
            <a:endParaRPr lang="en-US" sz="1100" dirty="0"/>
          </a:p>
          <a:p>
            <a:pPr marL="342900" indent="-342900" algn="just">
              <a:spcBef>
                <a:spcPts val="0"/>
              </a:spcBef>
              <a:spcAft>
                <a:spcPts val="0"/>
              </a:spcAft>
              <a:buFont typeface="+mj-lt"/>
              <a:buAutoNum type="arabicPeriod"/>
              <a:tabLst>
                <a:tab pos="457200" algn="l"/>
              </a:tabLst>
              <a:defRPr/>
            </a:pPr>
            <a:r>
              <a:rPr lang="en-US" sz="1200" dirty="0"/>
              <a:t>The test case begins when a Medical Admin selects “Manage Patient” or as an extension to Make Appointment</a:t>
            </a:r>
            <a:endParaRPr lang="en-US" sz="1100" dirty="0"/>
          </a:p>
          <a:p>
            <a:pPr marL="342900" indent="-342900" algn="just">
              <a:spcBef>
                <a:spcPts val="0"/>
              </a:spcBef>
              <a:spcAft>
                <a:spcPts val="0"/>
              </a:spcAft>
              <a:buFont typeface="+mj-lt"/>
              <a:buAutoNum type="arabicPeriod"/>
              <a:tabLst>
                <a:tab pos="457200" algn="l"/>
              </a:tabLst>
              <a:defRPr/>
            </a:pPr>
            <a:r>
              <a:rPr lang="en-US" sz="1200" dirty="0"/>
              <a:t>The Tester: enters last name and first name for an existing patient and press ‘Create’.</a:t>
            </a:r>
            <a:endParaRPr lang="en-US" sz="1100" dirty="0"/>
          </a:p>
          <a:p>
            <a:pPr marL="342900" indent="-342900" algn="just">
              <a:spcBef>
                <a:spcPts val="0"/>
              </a:spcBef>
              <a:spcAft>
                <a:spcPts val="0"/>
              </a:spcAft>
              <a:buFont typeface="+mj-lt"/>
              <a:buAutoNum type="arabicPeriod"/>
              <a:tabLst>
                <a:tab pos="457200" algn="l"/>
              </a:tabLst>
              <a:defRPr/>
            </a:pPr>
            <a:r>
              <a:rPr lang="en-US" sz="1200" dirty="0"/>
              <a:t>While the system finds a matching record</a:t>
            </a:r>
            <a:r>
              <a:rPr lang="en-US" sz="1100" dirty="0"/>
              <a:t> </a:t>
            </a:r>
            <a:r>
              <a:rPr lang="en-US" sz="1200" dirty="0"/>
              <a:t>Medical Information (Form 6.4).</a:t>
            </a:r>
          </a:p>
          <a:p>
            <a:pPr marL="742950" lvl="1" indent="-285750" algn="just">
              <a:spcBef>
                <a:spcPts val="0"/>
              </a:spcBef>
              <a:spcAft>
                <a:spcPts val="0"/>
              </a:spcAft>
              <a:buFont typeface="+mj-lt"/>
              <a:buAutoNum type="arabicPeriod"/>
              <a:tabLst>
                <a:tab pos="914400" algn="l"/>
              </a:tabLst>
              <a:defRPr/>
            </a:pPr>
            <a:r>
              <a:rPr lang="en-US" sz="1200" dirty="0"/>
              <a:t>The system displays an error message: “Match Exists”, and requests the tester revise the information.  </a:t>
            </a:r>
            <a:endParaRPr lang="en-US" sz="1100" dirty="0"/>
          </a:p>
          <a:p>
            <a:pPr marL="742950" lvl="1" indent="-285750" algn="just">
              <a:spcBef>
                <a:spcPts val="0"/>
              </a:spcBef>
              <a:spcAft>
                <a:spcPts val="0"/>
              </a:spcAft>
              <a:buFont typeface="+mj-lt"/>
              <a:buAutoNum type="arabicPeriod"/>
              <a:tabLst>
                <a:tab pos="914400" algn="l"/>
              </a:tabLst>
              <a:defRPr/>
            </a:pPr>
            <a:r>
              <a:rPr lang="en-US" sz="1200" dirty="0"/>
              <a:t>The tester changes the name to a new patient name.</a:t>
            </a:r>
            <a:endParaRPr lang="en-US" sz="1100" dirty="0"/>
          </a:p>
          <a:p>
            <a:pPr marL="342900" indent="-342900" algn="just">
              <a:spcBef>
                <a:spcPts val="0"/>
              </a:spcBef>
              <a:spcAft>
                <a:spcPts val="0"/>
              </a:spcAft>
              <a:buFont typeface="+mj-lt"/>
              <a:buAutoNum type="arabicPeriod"/>
              <a:tabLst>
                <a:tab pos="457200" algn="l"/>
              </a:tabLst>
              <a:defRPr/>
            </a:pPr>
            <a:r>
              <a:rPr lang="en-US" sz="1200" dirty="0"/>
              <a:t>The system renames the ‘Create’ button into the ‘Save’ button.</a:t>
            </a:r>
            <a:endParaRPr lang="en-US" sz="1100" dirty="0"/>
          </a:p>
          <a:p>
            <a:pPr marL="342900" indent="-342900" algn="just">
              <a:spcBef>
                <a:spcPts val="0"/>
              </a:spcBef>
              <a:spcAft>
                <a:spcPts val="0"/>
              </a:spcAft>
              <a:buFont typeface="+mj-lt"/>
              <a:buAutoNum type="arabicPeriod"/>
              <a:tabLst>
                <a:tab pos="457200" algn="l"/>
              </a:tabLst>
              <a:defRPr/>
            </a:pPr>
            <a:r>
              <a:rPr lang="en-US" sz="1200" dirty="0"/>
              <a:t>The tester enters inappropriate data types for each field of the new Patient and presses ‘Save’.</a:t>
            </a:r>
            <a:endParaRPr lang="en-US" sz="1100" dirty="0"/>
          </a:p>
          <a:p>
            <a:pPr marL="342900" indent="-342900" algn="just">
              <a:spcBef>
                <a:spcPts val="0"/>
              </a:spcBef>
              <a:spcAft>
                <a:spcPts val="0"/>
              </a:spcAft>
              <a:buFont typeface="+mj-lt"/>
              <a:buAutoNum type="arabicPeriod"/>
              <a:tabLst>
                <a:tab pos="457200" algn="l"/>
              </a:tabLst>
              <a:defRPr/>
            </a:pPr>
            <a:r>
              <a:rPr lang="en-US" sz="1200" dirty="0"/>
              <a:t>The system recognizes the invalid information and gives error messages.</a:t>
            </a:r>
            <a:endParaRPr lang="en-US" sz="1100" dirty="0"/>
          </a:p>
          <a:p>
            <a:pPr marL="342900" indent="-342900" algn="just">
              <a:spcBef>
                <a:spcPts val="0"/>
              </a:spcBef>
              <a:spcAft>
                <a:spcPts val="0"/>
              </a:spcAft>
              <a:buFont typeface="+mj-lt"/>
              <a:buAutoNum type="arabicPeriod"/>
              <a:tabLst>
                <a:tab pos="457200" algn="l"/>
              </a:tabLst>
              <a:defRPr/>
            </a:pPr>
            <a:r>
              <a:rPr lang="en-US" sz="1200" dirty="0"/>
              <a:t>The tester enters  The system displays multiple tabs, including Patient Information (Form 6.2, Patient Medical History (Form 6.3), and Patient too much information for text strings or overflow data for arithmetic fields for each field of the new Patient and presses ‘Save’. </a:t>
            </a:r>
            <a:endParaRPr lang="en-US" sz="1100" dirty="0"/>
          </a:p>
          <a:p>
            <a:pPr>
              <a:defRPr/>
            </a:pPr>
            <a:endParaRPr lang="en-US" dirty="0"/>
          </a:p>
        </p:txBody>
      </p:sp>
      <p:sp>
        <p:nvSpPr>
          <p:cNvPr id="169989" name="Text Placeholder 8">
            <a:extLst>
              <a:ext uri="{FF2B5EF4-FFF2-40B4-BE49-F238E27FC236}">
                <a16:creationId xmlns:a16="http://schemas.microsoft.com/office/drawing/2014/main" id="{B917B344-B8B2-4936-821D-27969B818C5C}"/>
              </a:ext>
            </a:extLst>
          </p:cNvPr>
          <p:cNvSpPr>
            <a:spLocks noGrp="1" noChangeArrowheads="1"/>
          </p:cNvSpPr>
          <p:nvPr>
            <p:ph type="body" sz="quarter" idx="3"/>
          </p:nvPr>
        </p:nvSpPr>
        <p:spPr>
          <a:xfrm>
            <a:off x="4679950" y="1511300"/>
            <a:ext cx="3960813" cy="287338"/>
          </a:xfrm>
        </p:spPr>
        <p:txBody>
          <a:bodyPr/>
          <a:lstStyle/>
          <a:p>
            <a:r>
              <a:rPr lang="en-US" altLang="en-US">
                <a:latin typeface="Calibri" panose="020F0502020204030204" pitchFamily="34" charset="0"/>
                <a:ea typeface="ヒラギノ角ゴ Pro W3"/>
                <a:cs typeface="Calibri" panose="020F0502020204030204" pitchFamily="34" charset="0"/>
              </a:rPr>
              <a:t>Test Case Notes</a:t>
            </a:r>
          </a:p>
        </p:txBody>
      </p:sp>
      <p:sp>
        <p:nvSpPr>
          <p:cNvPr id="10" name="Content Placeholder 9">
            <a:extLst>
              <a:ext uri="{FF2B5EF4-FFF2-40B4-BE49-F238E27FC236}">
                <a16:creationId xmlns:a16="http://schemas.microsoft.com/office/drawing/2014/main" id="{E3610944-FBFF-4E9A-9D4C-1B30E67B91BA}"/>
              </a:ext>
            </a:extLst>
          </p:cNvPr>
          <p:cNvSpPr>
            <a:spLocks noGrp="1"/>
          </p:cNvSpPr>
          <p:nvPr>
            <p:ph sz="half" idx="10"/>
          </p:nvPr>
        </p:nvSpPr>
        <p:spPr>
          <a:xfrm>
            <a:off x="4679950" y="1944688"/>
            <a:ext cx="3960813" cy="2159000"/>
          </a:xfrm>
        </p:spPr>
        <p:txBody>
          <a:bodyPr/>
          <a:lstStyle/>
          <a:p>
            <a:pPr>
              <a:defRPr/>
            </a:pPr>
            <a:r>
              <a:rPr lang="en-US" dirty="0"/>
              <a:t>Start with Flow of Events</a:t>
            </a:r>
          </a:p>
          <a:p>
            <a:pPr marL="342900" indent="-342900">
              <a:buFont typeface="+mj-lt"/>
              <a:buAutoNum type="arabicPeriod"/>
              <a:defRPr/>
            </a:pPr>
            <a:r>
              <a:rPr lang="en-US" dirty="0"/>
              <a:t>The test case begins when …</a:t>
            </a:r>
          </a:p>
          <a:p>
            <a:pPr marL="342900" indent="-342900">
              <a:buFont typeface="+mj-lt"/>
              <a:buAutoNum type="arabicPeriod"/>
              <a:defRPr/>
            </a:pPr>
            <a:r>
              <a:rPr lang="en-US" dirty="0"/>
              <a:t>The tester …</a:t>
            </a:r>
          </a:p>
          <a:p>
            <a:pPr marL="342900" indent="-342900">
              <a:buFont typeface="+mj-lt"/>
              <a:buAutoNum type="arabicPeriod"/>
              <a:defRPr/>
            </a:pPr>
            <a:r>
              <a:rPr lang="en-US" dirty="0"/>
              <a:t>The system …</a:t>
            </a:r>
          </a:p>
          <a:p>
            <a:pPr marL="342900" indent="-342900">
              <a:buFont typeface="+mj-lt"/>
              <a:buAutoNum type="arabicPeriod"/>
              <a:defRPr/>
            </a:pPr>
            <a:r>
              <a:rPr lang="en-US" dirty="0"/>
              <a:t>The tester …</a:t>
            </a:r>
          </a:p>
          <a:p>
            <a:pPr marL="342900" indent="-342900">
              <a:buFont typeface="+mj-lt"/>
              <a:buAutoNum type="arabicPeriod"/>
              <a:defRPr/>
            </a:pPr>
            <a:r>
              <a:rPr lang="en-US" dirty="0"/>
              <a:t>The system…</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9DF34D00-AC58-4FD8-87C4-221723CDB433}"/>
              </a:ext>
            </a:extLst>
          </p:cNvPr>
          <p:cNvSpPr>
            <a:spLocks noGrp="1" noChangeArrowheads="1"/>
          </p:cNvSpPr>
          <p:nvPr>
            <p:ph type="title"/>
          </p:nvPr>
        </p:nvSpPr>
        <p:spPr>
          <a:xfrm>
            <a:off x="520700" y="917575"/>
            <a:ext cx="8154988" cy="885825"/>
          </a:xfrm>
        </p:spPr>
        <p:txBody>
          <a:bodyPr/>
          <a:lstStyle/>
          <a:p>
            <a:pPr algn="ctr" eaLnBrk="1" hangingPunct="1"/>
            <a:r>
              <a:rPr lang="en-US" altLang="en-US" sz="3200">
                <a:ea typeface="Calibri" panose="020F0502020204030204" pitchFamily="34" charset="0"/>
                <a:cs typeface="Lucida Sans" panose="020B0602030504020204" pitchFamily="34" charset="0"/>
              </a:rPr>
              <a:t>Business Challenges Facing the Health Care Industry</a:t>
            </a:r>
          </a:p>
        </p:txBody>
      </p:sp>
      <p:sp>
        <p:nvSpPr>
          <p:cNvPr id="28675" name="Content Placeholder 2">
            <a:extLst>
              <a:ext uri="{FF2B5EF4-FFF2-40B4-BE49-F238E27FC236}">
                <a16:creationId xmlns:a16="http://schemas.microsoft.com/office/drawing/2014/main" id="{03B4BD28-A05F-4300-BB5C-EC129E75E958}"/>
              </a:ext>
            </a:extLst>
          </p:cNvPr>
          <p:cNvSpPr>
            <a:spLocks noGrp="1" noChangeArrowheads="1"/>
          </p:cNvSpPr>
          <p:nvPr>
            <p:ph idx="1"/>
          </p:nvPr>
        </p:nvSpPr>
        <p:spPr>
          <a:xfrm>
            <a:off x="457200" y="1981200"/>
            <a:ext cx="8229600" cy="2133600"/>
          </a:xfrm>
        </p:spPr>
        <p:txBody>
          <a:bodyPr/>
          <a:lstStyle/>
          <a:p>
            <a:pPr eaLnBrk="1" hangingPunct="1">
              <a:lnSpc>
                <a:spcPct val="100000"/>
              </a:lnSpc>
            </a:pPr>
            <a:r>
              <a:rPr lang="en-US" altLang="en-US" sz="3000">
                <a:latin typeface="Calibri" panose="020F0502020204030204" pitchFamily="34" charset="0"/>
                <a:ea typeface="ヒラギノ角ゴ Pro W3"/>
                <a:cs typeface="ヒラギノ角ゴ Pro W3"/>
              </a:rPr>
              <a:t>Hospital computer systems contain notes from hospital employees and primary care physicians.</a:t>
            </a:r>
          </a:p>
          <a:p>
            <a:pPr eaLnBrk="1" hangingPunct="1">
              <a:lnSpc>
                <a:spcPct val="100000"/>
              </a:lnSpc>
            </a:pPr>
            <a:r>
              <a:rPr lang="en-US" altLang="en-US" sz="3000">
                <a:latin typeface="Calibri" panose="020F0502020204030204" pitchFamily="34" charset="0"/>
                <a:ea typeface="ヒラギノ角ゴ Pro W3"/>
                <a:cs typeface="ヒラギノ角ゴ Pro W3"/>
              </a:rPr>
              <a:t>Health Insurance Companies collect and compile patient data from different providers.</a:t>
            </a:r>
          </a:p>
        </p:txBody>
      </p:sp>
      <p:sp>
        <p:nvSpPr>
          <p:cNvPr id="28676" name="Rectangle 3">
            <a:extLst>
              <a:ext uri="{FF2B5EF4-FFF2-40B4-BE49-F238E27FC236}">
                <a16:creationId xmlns:a16="http://schemas.microsoft.com/office/drawing/2014/main" id="{723057E9-A4A1-4F3B-97E8-C2EAF30119C8}"/>
              </a:ext>
            </a:extLst>
          </p:cNvPr>
          <p:cNvSpPr>
            <a:spLocks noChangeArrowheads="1"/>
          </p:cNvSpPr>
          <p:nvPr/>
        </p:nvSpPr>
        <p:spPr bwMode="auto">
          <a:xfrm>
            <a:off x="304800" y="4114800"/>
            <a:ext cx="85344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600"/>
              <a:t>Organizations </a:t>
            </a:r>
            <a:r>
              <a:rPr lang="en-US" altLang="en-US" sz="3600">
                <a:solidFill>
                  <a:srgbClr val="0070C0"/>
                </a:solidFill>
              </a:rPr>
              <a:t>MUST</a:t>
            </a:r>
            <a:r>
              <a:rPr lang="en-US" altLang="en-US" sz="3600"/>
              <a:t> maintain the security of computer systems that hold health data.</a:t>
            </a:r>
          </a:p>
        </p:txBody>
      </p:sp>
    </p:spTree>
  </p:cSld>
  <p:clrMapOvr>
    <a:masterClrMapping/>
  </p:clrMapOvr>
  <p:transition spd="slow"/>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2E13E8-21BD-46CA-A165-F0B0795D856B}"/>
              </a:ext>
            </a:extLst>
          </p:cNvPr>
          <p:cNvSpPr>
            <a:spLocks noGrp="1"/>
          </p:cNvSpPr>
          <p:nvPr>
            <p:ph idx="11"/>
          </p:nvPr>
        </p:nvSpPr>
        <p:spPr>
          <a:xfrm>
            <a:off x="522288" y="1519238"/>
            <a:ext cx="8135937" cy="4879975"/>
          </a:xfrm>
        </p:spPr>
        <p:txBody>
          <a:bodyPr/>
          <a:lstStyle/>
          <a:p>
            <a:pPr marL="457200" indent="-457200">
              <a:buFont typeface="+mj-lt"/>
              <a:buAutoNum type="arabicPeriod"/>
              <a:defRPr/>
            </a:pPr>
            <a:r>
              <a:rPr lang="en-US" sz="2400" dirty="0"/>
              <a:t>Develop a procedure of how disclosures will work.</a:t>
            </a:r>
          </a:p>
          <a:p>
            <a:pPr marL="457200" indent="-457200">
              <a:buFont typeface="+mj-lt"/>
              <a:buAutoNum type="arabicPeriod"/>
              <a:defRPr/>
            </a:pPr>
            <a:r>
              <a:rPr lang="en-US" sz="2400" dirty="0"/>
              <a:t>Create a prototype form for the Disclosure Authorization and Tracking</a:t>
            </a:r>
          </a:p>
          <a:p>
            <a:pPr marL="457200" indent="-457200">
              <a:buFont typeface="+mj-lt"/>
              <a:buAutoNum type="arabicPeriod"/>
              <a:defRPr/>
            </a:pPr>
            <a:r>
              <a:rPr lang="en-US" sz="2400" dirty="0"/>
              <a:t>Develop evil user stories and security stories pertaining to disclosures.  Add them to the Health First Database Security Plan.</a:t>
            </a:r>
          </a:p>
          <a:p>
            <a:pPr marL="457200" indent="-457200">
              <a:buFont typeface="+mj-lt"/>
              <a:buAutoNum type="arabicPeriod"/>
              <a:defRPr/>
            </a:pPr>
            <a:r>
              <a:rPr lang="en-US" sz="2400" dirty="0"/>
              <a:t>Develop test case(s) to test your security stories.  Add them to the Health First Database Security Plan</a:t>
            </a:r>
          </a:p>
          <a:p>
            <a:pPr marL="457200" indent="-457200">
              <a:buFont typeface="+mj-lt"/>
              <a:buAutoNum type="arabicPeriod"/>
              <a:defRPr/>
            </a:pPr>
            <a:r>
              <a:rPr lang="en-US" sz="2400" dirty="0"/>
              <a:t>Reiterate through these steps as new ideas form.</a:t>
            </a:r>
          </a:p>
          <a:p>
            <a:pPr>
              <a:defRPr/>
            </a:pPr>
            <a:endParaRPr lang="en-US" sz="2400" dirty="0"/>
          </a:p>
          <a:p>
            <a:pPr>
              <a:defRPr/>
            </a:pPr>
            <a:r>
              <a:rPr lang="en-US" sz="2400" dirty="0"/>
              <a:t>Note: This is an example of a simple procedure (numbered steps of actions to take).</a:t>
            </a:r>
          </a:p>
        </p:txBody>
      </p:sp>
      <p:sp>
        <p:nvSpPr>
          <p:cNvPr id="171011" name="Title 2">
            <a:extLst>
              <a:ext uri="{FF2B5EF4-FFF2-40B4-BE49-F238E27FC236}">
                <a16:creationId xmlns:a16="http://schemas.microsoft.com/office/drawing/2014/main" id="{EFCC1C11-4551-4BE4-8D52-1C8AB3147294}"/>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Case Study and Homework</a:t>
            </a:r>
          </a:p>
        </p:txBody>
      </p:sp>
    </p:spTree>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7377</TotalTime>
  <Words>9992</Words>
  <Application>Microsoft Office PowerPoint</Application>
  <PresentationFormat>On-screen Show (4:3)</PresentationFormat>
  <Paragraphs>1095</Paragraphs>
  <Slides>90</Slides>
  <Notes>67</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90</vt:i4>
      </vt:variant>
    </vt:vector>
  </HeadingPairs>
  <TitlesOfParts>
    <vt:vector size="103" baseType="lpstr">
      <vt:lpstr>Algerian</vt:lpstr>
      <vt:lpstr>Arial</vt:lpstr>
      <vt:lpstr>Arial Black</vt:lpstr>
      <vt:lpstr>Berlin Sans FB</vt:lpstr>
      <vt:lpstr>Berlin Sans FB Demi</vt:lpstr>
      <vt:lpstr>Calibri</vt:lpstr>
      <vt:lpstr>Harrington</vt:lpstr>
      <vt:lpstr>Impact</vt:lpstr>
      <vt:lpstr>Times</vt:lpstr>
      <vt:lpstr>Times New Roman</vt:lpstr>
      <vt:lpstr>Wingdings</vt:lpstr>
      <vt:lpstr>Springer_2012</vt:lpstr>
      <vt:lpstr>Custom Design</vt:lpstr>
      <vt:lpstr>Complying with HIPAA and HITECH</vt:lpstr>
      <vt:lpstr>Objectives:</vt:lpstr>
      <vt:lpstr>HIPAA</vt:lpstr>
      <vt:lpstr>HIPAA Titles</vt:lpstr>
      <vt:lpstr>Title 2 Has Three Rules</vt:lpstr>
      <vt:lpstr>Reasons for Legislation</vt:lpstr>
      <vt:lpstr>Medical Identity Theft</vt:lpstr>
      <vt:lpstr>Medical Identity Thieves: Who can commit this crime? </vt:lpstr>
      <vt:lpstr>Business Challenges Facing the Health Care Industry</vt:lpstr>
      <vt:lpstr>Health Care Organization Covered Entities (CE)</vt:lpstr>
      <vt:lpstr>Health Care Organization </vt:lpstr>
      <vt:lpstr>Business Associates (BA)</vt:lpstr>
      <vt:lpstr>Protected Health Information (PHI)</vt:lpstr>
      <vt:lpstr>Treatment, Payment &amp; Health Care Operations (TPO)</vt:lpstr>
      <vt:lpstr>HIPAA Standard Transactions</vt:lpstr>
      <vt:lpstr>Criminal Penalties for HIPAA</vt:lpstr>
      <vt:lpstr>HITECH: Health Information Technology for Economic and Clinical Health Act (2009)</vt:lpstr>
      <vt:lpstr>HITECH Act (2009)</vt:lpstr>
      <vt:lpstr>Breach Notification Laws</vt:lpstr>
      <vt:lpstr>The Genetic Information Nondiscrimination Act of 2008</vt:lpstr>
      <vt:lpstr>The HIPAA  Privacy Rule</vt:lpstr>
      <vt:lpstr>Privacy Rule:  Develop Policies</vt:lpstr>
      <vt:lpstr>Privacy Rule: No NonHealth Usage of PHI</vt:lpstr>
      <vt:lpstr>Privacy Rule: Need-to-Know Access</vt:lpstr>
      <vt:lpstr>Privacy Rule: Protections against Marketing</vt:lpstr>
      <vt:lpstr>Privacy Rule: Establish Privacy Safeguards</vt:lpstr>
      <vt:lpstr>Privacy Rule: Employee Training &amp; Accountability</vt:lpstr>
      <vt:lpstr>Privacy Rule: Individual Privacy Rights</vt:lpstr>
      <vt:lpstr>Notice of Privacy Practices</vt:lpstr>
      <vt:lpstr>Required &amp; Permitted Disclosures</vt:lpstr>
      <vt:lpstr>More Disclosures</vt:lpstr>
      <vt:lpstr>Disclosures Requiring Authorization</vt:lpstr>
      <vt:lpstr>Sample Authorization Form</vt:lpstr>
      <vt:lpstr>Implementing ‘Minimum Necessary’</vt:lpstr>
      <vt:lpstr>Business Associate Contract (BAC)</vt:lpstr>
      <vt:lpstr>HITECH: Health Information Technology for Economic and Clinical Health Act (2009)</vt:lpstr>
      <vt:lpstr>Violation of HIPAA Privacy Rule:</vt:lpstr>
      <vt:lpstr>Patient Record Obfuscation: De-identification</vt:lpstr>
      <vt:lpstr>Patient Record Obfuscation: Limited Data Set</vt:lpstr>
      <vt:lpstr>The HIPAA  Security Rule</vt:lpstr>
      <vt:lpstr>Security Rule Enforces  Privacy Rule on Computers</vt:lpstr>
      <vt:lpstr>Security Vocabulary</vt:lpstr>
      <vt:lpstr>Security Rule Assures…</vt:lpstr>
      <vt:lpstr>Security Services</vt:lpstr>
      <vt:lpstr>Risk Management</vt:lpstr>
      <vt:lpstr>Security Rule Standards</vt:lpstr>
      <vt:lpstr>Three Areas of Safeguards</vt:lpstr>
      <vt:lpstr>Policies &amp; Procedures</vt:lpstr>
      <vt:lpstr>Security Rule Standard</vt:lpstr>
      <vt:lpstr>Administrative: Security Mgmt Process</vt:lpstr>
      <vt:lpstr>Security Mgmt Implications</vt:lpstr>
      <vt:lpstr>Administrative: Workforce Security</vt:lpstr>
      <vt:lpstr>Workforce Security Implications</vt:lpstr>
      <vt:lpstr>Administrative: Information Access Mgmt</vt:lpstr>
      <vt:lpstr>Info Access Mgmt Implications</vt:lpstr>
      <vt:lpstr>Administrative: Security Awareness &amp; Training</vt:lpstr>
      <vt:lpstr>Administrative: Contingency Plan</vt:lpstr>
      <vt:lpstr>Administrative: One-Line Safeguards</vt:lpstr>
      <vt:lpstr>Administrative: More One-Line Safeguards</vt:lpstr>
      <vt:lpstr>Info Access Mgmt Implications</vt:lpstr>
      <vt:lpstr>Physical Safeguards:  Facility Access Controls</vt:lpstr>
      <vt:lpstr>Physical Safeguards: Facility Access Control</vt:lpstr>
      <vt:lpstr>Physical Safeguards: Workstations</vt:lpstr>
      <vt:lpstr>Workstation Use and Security</vt:lpstr>
      <vt:lpstr>Physical Safeguards: Device &amp; Media Controls</vt:lpstr>
      <vt:lpstr>Device &amp; Media Controls</vt:lpstr>
      <vt:lpstr>Technical Safeguards: Access Control</vt:lpstr>
      <vt:lpstr>Technical Safeguards: Access Control</vt:lpstr>
      <vt:lpstr>Technical Safeguards: Transmission Security</vt:lpstr>
      <vt:lpstr>Technical Safeguards: Transmission Security</vt:lpstr>
      <vt:lpstr>Other Technical Safeguards</vt:lpstr>
      <vt:lpstr>Other Technical Safeguards</vt:lpstr>
      <vt:lpstr>Question</vt:lpstr>
      <vt:lpstr>Question</vt:lpstr>
      <vt:lpstr>Question</vt:lpstr>
      <vt:lpstr>Question</vt:lpstr>
      <vt:lpstr>Question</vt:lpstr>
      <vt:lpstr>Summary</vt:lpstr>
      <vt:lpstr>Health First Case Study</vt:lpstr>
      <vt:lpstr>Case Study and Homework</vt:lpstr>
      <vt:lpstr>Step 1: Develop a Bullet-Proof Procedure Against Fraud</vt:lpstr>
      <vt:lpstr>Step 2: Develop form for Disclosure authorization &amp; tracking</vt:lpstr>
      <vt:lpstr>(Step 2) Creating A Form</vt:lpstr>
      <vt:lpstr>Disclosure Types to Accommodate</vt:lpstr>
      <vt:lpstr>Step 3: Develop Evil User Stories &amp; Security Stories</vt:lpstr>
      <vt:lpstr>(Step 3) Add stories to Health First Database Security Plan</vt:lpstr>
      <vt:lpstr>Step 4: Developing A Test Case</vt:lpstr>
      <vt:lpstr>(Step 4) Developing a Test Case</vt:lpstr>
      <vt:lpstr>(Step 4) Developing a Test Case</vt:lpstr>
      <vt:lpstr>Case Study and 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 Portability &amp; Accountability  Act (HIPAA)</dc:title>
  <dc:creator>Susan J Lincke</dc:creator>
  <cp:lastModifiedBy>Susan Lincke</cp:lastModifiedBy>
  <cp:revision>247</cp:revision>
  <dcterms:created xsi:type="dcterms:W3CDTF">2009-06-17T21:04:01Z</dcterms:created>
  <dcterms:modified xsi:type="dcterms:W3CDTF">2024-01-20T14:32:21Z</dcterms:modified>
</cp:coreProperties>
</file>